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Lst>
  <p:notesMasterIdLst>
    <p:notesMasterId r:id="rId60"/>
  </p:notesMasterIdLst>
  <p:handoutMasterIdLst>
    <p:handoutMasterId r:id="rId61"/>
  </p:handoutMasterIdLst>
  <p:sldIdLst>
    <p:sldId id="2045" r:id="rId4"/>
    <p:sldId id="2357" r:id="rId5"/>
    <p:sldId id="2358" r:id="rId6"/>
    <p:sldId id="2890" r:id="rId7"/>
    <p:sldId id="2810" r:id="rId8"/>
    <p:sldId id="2844" r:id="rId9"/>
    <p:sldId id="2863" r:id="rId10"/>
    <p:sldId id="2876" r:id="rId11"/>
    <p:sldId id="2845" r:id="rId12"/>
    <p:sldId id="2847" r:id="rId13"/>
    <p:sldId id="2848" r:id="rId14"/>
    <p:sldId id="2846" r:id="rId15"/>
    <p:sldId id="2849" r:id="rId16"/>
    <p:sldId id="2850" r:id="rId17"/>
    <p:sldId id="2851" r:id="rId18"/>
    <p:sldId id="2852" r:id="rId19"/>
    <p:sldId id="2820" r:id="rId20"/>
    <p:sldId id="2821" r:id="rId21"/>
    <p:sldId id="2822" r:id="rId22"/>
    <p:sldId id="2839" r:id="rId23"/>
    <p:sldId id="2840" r:id="rId24"/>
    <p:sldId id="2841" r:id="rId25"/>
    <p:sldId id="2865" r:id="rId26"/>
    <p:sldId id="2866" r:id="rId27"/>
    <p:sldId id="2879" r:id="rId28"/>
    <p:sldId id="2823" r:id="rId29"/>
    <p:sldId id="2862" r:id="rId30"/>
    <p:sldId id="2867" r:id="rId31"/>
    <p:sldId id="2835" r:id="rId32"/>
    <p:sldId id="2861" r:id="rId33"/>
    <p:sldId id="2836" r:id="rId34"/>
    <p:sldId id="2837" r:id="rId35"/>
    <p:sldId id="2818" r:id="rId36"/>
    <p:sldId id="2871" r:id="rId37"/>
    <p:sldId id="2872" r:id="rId38"/>
    <p:sldId id="2826" r:id="rId39"/>
    <p:sldId id="2873" r:id="rId40"/>
    <p:sldId id="2874" r:id="rId41"/>
    <p:sldId id="2868" r:id="rId42"/>
    <p:sldId id="2831" r:id="rId43"/>
    <p:sldId id="2877" r:id="rId44"/>
    <p:sldId id="2857" r:id="rId45"/>
    <p:sldId id="2880" r:id="rId46"/>
    <p:sldId id="2881" r:id="rId47"/>
    <p:sldId id="2878" r:id="rId48"/>
    <p:sldId id="2882" r:id="rId49"/>
    <p:sldId id="2805" r:id="rId50"/>
    <p:sldId id="2830" r:id="rId51"/>
    <p:sldId id="2891" r:id="rId52"/>
    <p:sldId id="2870" r:id="rId53"/>
    <p:sldId id="2853" r:id="rId54"/>
    <p:sldId id="2869" r:id="rId55"/>
    <p:sldId id="2807" r:id="rId56"/>
    <p:sldId id="2883" r:id="rId57"/>
    <p:sldId id="2875" r:id="rId58"/>
    <p:sldId id="2884" r:id="rId59"/>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4" autoAdjust="0"/>
    <p:restoredTop sz="91097" autoAdjust="0"/>
  </p:normalViewPr>
  <p:slideViewPr>
    <p:cSldViewPr>
      <p:cViewPr varScale="1">
        <p:scale>
          <a:sx n="110" d="100"/>
          <a:sy n="110" d="100"/>
        </p:scale>
        <p:origin x="68" y="372"/>
      </p:cViewPr>
      <p:guideLst>
        <p:guide orient="horz" pos="1620"/>
        <p:guide pos="2765"/>
      </p:guideLst>
    </p:cSldViewPr>
  </p:slideViewPr>
  <p:outlineViewPr>
    <p:cViewPr>
      <p:scale>
        <a:sx n="33" d="100"/>
        <a:sy n="33" d="100"/>
      </p:scale>
      <p:origin x="0" y="0"/>
    </p:cViewPr>
  </p:outlineViewPr>
  <p:notesTextViewPr>
    <p:cViewPr>
      <p:scale>
        <a:sx n="115" d="100"/>
        <a:sy n="115" d="100"/>
      </p:scale>
      <p:origin x="0" y="0"/>
    </p:cViewPr>
  </p:notesTextViewPr>
  <p:sorterViewPr>
    <p:cViewPr>
      <p:scale>
        <a:sx n="100" d="100"/>
        <a:sy n="100" d="100"/>
      </p:scale>
      <p:origin x="0" y="-9920"/>
    </p:cViewPr>
  </p:sorterViewPr>
  <p:notesViewPr>
    <p:cSldViewPr>
      <p:cViewPr varScale="1">
        <p:scale>
          <a:sx n="81" d="100"/>
          <a:sy n="81" d="100"/>
        </p:scale>
        <p:origin x="1980" y="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22.1.11 Refused Wedding Invitation.pptx</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9, 2017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22.1.11 Refused Wedding Invitation.pptx</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9, 2017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unitycoalitionforisrael.org/?p=1570419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n.wikipedia.org/wiki/Genesis_Rabbah"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32955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http://www.jpost.com/Arab-Israeli-Conflict/Israel-warns-UN-Hezbollah-has-120000-missiles-aimed-at-Israel-460184</a:t>
            </a:r>
          </a:p>
          <a:p>
            <a:endParaRPr lang="en-US" altLang="en-US" sz="2400" dirty="0"/>
          </a:p>
          <a:p>
            <a:r>
              <a:rPr lang="en-US" altLang="en-US" sz="2400" dirty="0"/>
              <a:t>Colored points are mostly weapons caches.</a:t>
            </a:r>
          </a:p>
        </p:txBody>
      </p:sp>
    </p:spTree>
    <p:extLst>
      <p:ext uri="{BB962C8B-B14F-4D97-AF65-F5344CB8AC3E}">
        <p14:creationId xmlns:p14="http://schemas.microsoft.com/office/powerpoint/2010/main" val="826217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Troops of various nations positioned in S. Lebanon</a:t>
            </a:r>
          </a:p>
          <a:p>
            <a:endParaRPr lang="en-US" altLang="en-US" dirty="0"/>
          </a:p>
          <a:p>
            <a:r>
              <a:rPr lang="en-US" altLang="en-US" dirty="0"/>
              <a:t>Here’s why it’s news.</a:t>
            </a:r>
          </a:p>
          <a:p>
            <a:endParaRPr lang="en-US" altLang="en-US" dirty="0"/>
          </a:p>
        </p:txBody>
      </p:sp>
    </p:spTree>
    <p:extLst>
      <p:ext uri="{BB962C8B-B14F-4D97-AF65-F5344CB8AC3E}">
        <p14:creationId xmlns:p14="http://schemas.microsoft.com/office/powerpoint/2010/main" val="1952151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http://unitycoalitionforisrael.org/?p=15704192</a:t>
            </a:r>
          </a:p>
        </p:txBody>
      </p:sp>
    </p:spTree>
    <p:extLst>
      <p:ext uri="{BB962C8B-B14F-4D97-AF65-F5344CB8AC3E}">
        <p14:creationId xmlns:p14="http://schemas.microsoft.com/office/powerpoint/2010/main" val="1340674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http://unitycoalitionforisrael.org/?p=15704192</a:t>
            </a:r>
          </a:p>
        </p:txBody>
      </p:sp>
    </p:spTree>
    <p:extLst>
      <p:ext uri="{BB962C8B-B14F-4D97-AF65-F5344CB8AC3E}">
        <p14:creationId xmlns:p14="http://schemas.microsoft.com/office/powerpoint/2010/main" val="3796310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http://unitycoalitionforisrael.org/?p=15704192</a:t>
            </a:r>
          </a:p>
        </p:txBody>
      </p:sp>
    </p:spTree>
    <p:extLst>
      <p:ext uri="{BB962C8B-B14F-4D97-AF65-F5344CB8AC3E}">
        <p14:creationId xmlns:p14="http://schemas.microsoft.com/office/powerpoint/2010/main" val="1241422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http://unitycoalitionforisrael.org/?p=15704192</a:t>
            </a:r>
            <a:endParaRPr lang="en-US" altLang="en-US" sz="1050" dirty="0"/>
          </a:p>
          <a:p>
            <a:endParaRPr lang="en-US" altLang="en-US" dirty="0"/>
          </a:p>
          <a:p>
            <a:r>
              <a:rPr lang="en-US" altLang="en-US" dirty="0"/>
              <a:t>The USA is paying to finance this absurd peace force!!</a:t>
            </a:r>
          </a:p>
          <a:p>
            <a:endParaRPr lang="en-US" altLang="en-US" dirty="0"/>
          </a:p>
          <a:p>
            <a:r>
              <a:rPr lang="en-US" altLang="en-US" dirty="0"/>
              <a:t>Petition your congressmen to make the UN enforce Res 1701</a:t>
            </a:r>
          </a:p>
          <a:p>
            <a:endParaRPr lang="en-US" altLang="en-US" dirty="0"/>
          </a:p>
          <a:p>
            <a:r>
              <a:rPr lang="en-US" altLang="en-US" dirty="0"/>
              <a:t>Now, for what gives us real hope…</a:t>
            </a:r>
          </a:p>
        </p:txBody>
      </p:sp>
    </p:spTree>
    <p:extLst>
      <p:ext uri="{BB962C8B-B14F-4D97-AF65-F5344CB8AC3E}">
        <p14:creationId xmlns:p14="http://schemas.microsoft.com/office/powerpoint/2010/main" val="332124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Yeshua is telling a story / illustration of spiritual truth!</a:t>
            </a: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17</a:t>
            </a:fld>
            <a:endPar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762516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is in very much the format of a standard rabbinic parable about a wedding with some extreme typical rabbinic repercussions.  </a:t>
            </a:r>
          </a:p>
          <a:p>
            <a:endParaRPr lang="en-US" dirty="0"/>
          </a:p>
          <a:p>
            <a:r>
              <a:rPr lang="en-US" dirty="0"/>
              <a:t>Explains some of the extremes in </a:t>
            </a:r>
            <a:r>
              <a:rPr lang="en-US" dirty="0" err="1"/>
              <a:t>Yeshua’s</a:t>
            </a:r>
            <a:r>
              <a:rPr lang="en-US" dirty="0"/>
              <a:t> story.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850501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172200" cy="4419600"/>
          </a:xfrm>
        </p:spPr>
        <p:txBody>
          <a:bodyPr/>
          <a:lstStyle/>
          <a:p>
            <a:r>
              <a:rPr lang="en-US" dirty="0"/>
              <a:t>G-d had been preparing such an invitation to Israel for Millenia!  General format of this invitation was given to Israel over centuries.  Feast and freedom, hope and victory.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7480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 Refused Wedding Invitation.pptx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9, 2017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76974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 Refused Wedding Invitation.pptx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9, 2017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90692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 Refused Wedding Invitation.pptx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9, 2017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This is picked up in Messianic terminology for the end of time!</a:t>
            </a:r>
          </a:p>
        </p:txBody>
      </p:sp>
    </p:spTree>
    <p:extLst>
      <p:ext uri="{BB962C8B-B14F-4D97-AF65-F5344CB8AC3E}">
        <p14:creationId xmlns:p14="http://schemas.microsoft.com/office/powerpoint/2010/main" val="263020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52135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G-d in Messiah LOVES a party: food, joy, people, conversation</a:t>
            </a:r>
          </a:p>
          <a:p>
            <a:endParaRPr lang="en-US" altLang="en-US" sz="2000" dirty="0"/>
          </a:p>
        </p:txBody>
      </p:sp>
    </p:spTree>
    <p:extLst>
      <p:ext uri="{BB962C8B-B14F-4D97-AF65-F5344CB8AC3E}">
        <p14:creationId xmlns:p14="http://schemas.microsoft.com/office/powerpoint/2010/main" val="2201342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lvl="0"/>
            <a:r>
              <a:rPr lang="en-US" altLang="en-US" dirty="0">
                <a:solidFill>
                  <a:srgbClr val="000000"/>
                </a:solidFill>
              </a:rPr>
              <a:t>Early days of Or </a:t>
            </a:r>
            <a:r>
              <a:rPr lang="en-US" altLang="en-US" dirty="0" err="1">
                <a:solidFill>
                  <a:srgbClr val="000000"/>
                </a:solidFill>
              </a:rPr>
              <a:t>HaOlam</a:t>
            </a:r>
            <a:r>
              <a:rPr lang="en-US" altLang="en-US" dirty="0">
                <a:solidFill>
                  <a:srgbClr val="000000"/>
                </a:solidFill>
              </a:rPr>
              <a:t> one of our teens asked me, “Is this a service or a party?”</a:t>
            </a:r>
          </a:p>
        </p:txBody>
      </p:sp>
    </p:spTree>
    <p:extLst>
      <p:ext uri="{BB962C8B-B14F-4D97-AF65-F5344CB8AC3E}">
        <p14:creationId xmlns:p14="http://schemas.microsoft.com/office/powerpoint/2010/main" val="3426162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1" y="4267200"/>
            <a:ext cx="5973762" cy="4267200"/>
          </a:xfrm>
        </p:spPr>
        <p:txBody>
          <a:bodyPr/>
          <a:lstStyle/>
          <a:p>
            <a:r>
              <a:rPr lang="en-US" dirty="0"/>
              <a:t>Keener p 591</a:t>
            </a:r>
          </a:p>
          <a:p>
            <a:r>
              <a:rPr lang="en-US" dirty="0"/>
              <a:t>Weddings required major preparation, exact time of the completion of prep was difficult to pre-determine. A second invitation at the appropriate hour was standard procedure.</a:t>
            </a:r>
          </a:p>
          <a:p>
            <a:r>
              <a:rPr lang="en-US" dirty="0"/>
              <a:t>Ancient commentary…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925937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err="1"/>
              <a:t>Edersheim</a:t>
            </a:r>
            <a:r>
              <a:rPr lang="en-US" altLang="en-US" sz="1050" dirty="0"/>
              <a:t> Life and Times 2.427</a:t>
            </a:r>
          </a:p>
          <a:p>
            <a:endParaRPr lang="en-US" altLang="en-US" sz="1050" dirty="0"/>
          </a:p>
          <a:p>
            <a:r>
              <a:rPr lang="en-US" altLang="en-US" dirty="0"/>
              <a:t>Took time to prepare all the food, decorations, not known exactly when complete</a:t>
            </a:r>
          </a:p>
        </p:txBody>
      </p:sp>
    </p:spTree>
    <p:extLst>
      <p:ext uri="{BB962C8B-B14F-4D97-AF65-F5344CB8AC3E}">
        <p14:creationId xmlns:p14="http://schemas.microsoft.com/office/powerpoint/2010/main" val="1445981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Hebrew: I don’t want to.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583203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22.1.11 Refused Wedding Invitation.pptx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9, 2017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http://biblehub.com/interlinear/matthew/22-3.htm</a:t>
            </a:r>
          </a:p>
          <a:p>
            <a:endParaRPr lang="en-US" altLang="en-US" sz="1050" dirty="0"/>
          </a:p>
          <a:p>
            <a:r>
              <a:rPr lang="en-US" altLang="en-US" dirty="0"/>
              <a:t>Just not important.  Previously had RSVPed to invitation.  Now just blew it off, just dismissed.  </a:t>
            </a:r>
          </a:p>
          <a:p>
            <a:endParaRPr lang="en-US" altLang="en-US" dirty="0"/>
          </a:p>
          <a:p>
            <a:r>
              <a:rPr lang="en-US" altLang="en-US" dirty="0"/>
              <a:t>Attendance at a patron’s banquet was incumbent on social dependents throughout the Ro. Empire.</a:t>
            </a:r>
          </a:p>
          <a:p>
            <a:r>
              <a:rPr lang="en-US" altLang="en-US" dirty="0"/>
              <a:t>Keener 519</a:t>
            </a:r>
          </a:p>
          <a:p>
            <a:r>
              <a:rPr lang="en-US" altLang="en-US" dirty="0"/>
              <a:t>Refusing to come insults the dignity of the kings who counted on their attendance and graciously prepared food.  </a:t>
            </a:r>
          </a:p>
          <a:p>
            <a:endParaRPr lang="en-US" altLang="en-US" dirty="0"/>
          </a:p>
          <a:p>
            <a:r>
              <a:rPr lang="en-US" altLang="en-US" dirty="0"/>
              <a:t>It gets worse.</a:t>
            </a:r>
          </a:p>
        </p:txBody>
      </p:sp>
    </p:spTree>
    <p:extLst>
      <p:ext uri="{BB962C8B-B14F-4D97-AF65-F5344CB8AC3E}">
        <p14:creationId xmlns:p14="http://schemas.microsoft.com/office/powerpoint/2010/main" val="410648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https://en.wikipedia.org/wiki/Genesis_Rabbah</a:t>
            </a:r>
            <a:endParaRPr lang="en-US" altLang="en-US" sz="1050" dirty="0"/>
          </a:p>
          <a:p>
            <a:endParaRPr lang="en-US" altLang="en-US" dirty="0"/>
          </a:p>
          <a:p>
            <a:r>
              <a:rPr lang="en-US" altLang="en-US" dirty="0"/>
              <a:t>A bit rambling ancient language.</a:t>
            </a:r>
          </a:p>
        </p:txBody>
      </p:sp>
    </p:spTree>
    <p:extLst>
      <p:ext uri="{BB962C8B-B14F-4D97-AF65-F5344CB8AC3E}">
        <p14:creationId xmlns:p14="http://schemas.microsoft.com/office/powerpoint/2010/main" val="3860393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The Soncino Talmud (©1973 Judaica Press, Inc. and ©1965, 1967, 1977, 1983, 1984, 1987, 1988, &amp; 1990 Soncino Press, Ltd.) is a product of Judaica Press, Inc. Brooklyn, NY, and, if included, is incorporated herein pursuant to exclusive license.</a:t>
            </a:r>
          </a:p>
        </p:txBody>
      </p:sp>
    </p:spTree>
    <p:extLst>
      <p:ext uri="{BB962C8B-B14F-4D97-AF65-F5344CB8AC3E}">
        <p14:creationId xmlns:p14="http://schemas.microsoft.com/office/powerpoint/2010/main" val="1749474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The Soncino Talmud (©1973 Judaica Press, Inc. and ©1965, 1967, 1977, 1983, 1984, 1987, 1988, &amp; 1990 Soncino Press, Ltd.) is a product of Judaica Press, Inc. Brooklyn, NY, and, if included, is incorporated herein pursuant to exclusive license.</a:t>
            </a:r>
          </a:p>
          <a:p>
            <a:endParaRPr lang="en-US" altLang="en-US" dirty="0"/>
          </a:p>
          <a:p>
            <a:r>
              <a:rPr lang="en-US" altLang="en-US" dirty="0"/>
              <a:t>That was the culture and expectation of </a:t>
            </a:r>
            <a:r>
              <a:rPr lang="en-US" altLang="en-US" dirty="0" err="1"/>
              <a:t>Yeshua’s</a:t>
            </a:r>
            <a:r>
              <a:rPr lang="en-US" altLang="en-US" dirty="0"/>
              <a:t> hearers</a:t>
            </a:r>
          </a:p>
        </p:txBody>
      </p:sp>
    </p:spTree>
    <p:extLst>
      <p:ext uri="{BB962C8B-B14F-4D97-AF65-F5344CB8AC3E}">
        <p14:creationId xmlns:p14="http://schemas.microsoft.com/office/powerpoint/2010/main" val="240166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Third call!  Apparently to same invited guests.  </a:t>
            </a:r>
          </a:p>
        </p:txBody>
      </p:sp>
    </p:spTree>
    <p:extLst>
      <p:ext uri="{BB962C8B-B14F-4D97-AF65-F5344CB8AC3E}">
        <p14:creationId xmlns:p14="http://schemas.microsoft.com/office/powerpoint/2010/main" val="1911658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http://biblehub.com/greek/272.htm</a:t>
            </a:r>
          </a:p>
        </p:txBody>
      </p:sp>
    </p:spTree>
    <p:extLst>
      <p:ext uri="{BB962C8B-B14F-4D97-AF65-F5344CB8AC3E}">
        <p14:creationId xmlns:p14="http://schemas.microsoft.com/office/powerpoint/2010/main" val="32525234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http://biblehub.com/greek/272.htm</a:t>
            </a:r>
          </a:p>
        </p:txBody>
      </p:sp>
    </p:spTree>
    <p:extLst>
      <p:ext uri="{BB962C8B-B14F-4D97-AF65-F5344CB8AC3E}">
        <p14:creationId xmlns:p14="http://schemas.microsoft.com/office/powerpoint/2010/main" val="6592606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Not just for refusal to attend, as in midrash, but attack on the messengers!  Evidently a reference to the impending disaster on Jerusalem.  </a:t>
            </a:r>
          </a:p>
          <a:p>
            <a:endParaRPr lang="en-US" altLang="en-US" dirty="0"/>
          </a:p>
          <a:p>
            <a:r>
              <a:rPr lang="en-US" altLang="en-US" dirty="0"/>
              <a:t>Literary expectation in such circumstances of rejection.</a:t>
            </a:r>
          </a:p>
          <a:p>
            <a:endParaRPr lang="en-US" altLang="en-US" dirty="0"/>
          </a:p>
          <a:p>
            <a:r>
              <a:rPr lang="en-US" altLang="en-US" dirty="0"/>
              <a:t>Was Yeshua rejecting Israel, being anti-Semitic, to make such statements? Actually, such statements of judgement not new to Israel’s ears from her prophets!</a:t>
            </a:r>
          </a:p>
        </p:txBody>
      </p:sp>
    </p:spTree>
    <p:extLst>
      <p:ext uri="{BB962C8B-B14F-4D97-AF65-F5344CB8AC3E}">
        <p14:creationId xmlns:p14="http://schemas.microsoft.com/office/powerpoint/2010/main" val="333858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29526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Returning to the narrative about the Messiah</a:t>
            </a:r>
          </a:p>
        </p:txBody>
      </p:sp>
    </p:spTree>
    <p:extLst>
      <p:ext uri="{BB962C8B-B14F-4D97-AF65-F5344CB8AC3E}">
        <p14:creationId xmlns:p14="http://schemas.microsoft.com/office/powerpoint/2010/main" val="324060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err="1">
                <a:solidFill>
                  <a:prstClr val="white"/>
                </a:solidFill>
              </a:rPr>
              <a:t>Mtt</a:t>
            </a:r>
            <a:r>
              <a:rPr lang="en-US" altLang="en-US" dirty="0">
                <a:solidFill>
                  <a:prstClr val="white"/>
                </a:solidFill>
              </a:rPr>
              <a: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67597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64034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17809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457200" indent="-457200">
              <a:buAutoNum type="arabicPeriod"/>
            </a:pPr>
            <a:r>
              <a:rPr lang="en-US" altLang="en-US" dirty="0"/>
              <a:t>Do WE receive with joy and prioritization His wedding invitation?</a:t>
            </a:r>
          </a:p>
          <a:p>
            <a:pPr marL="457200" indent="-457200">
              <a:buAutoNum type="arabicPeriod"/>
            </a:pPr>
            <a:r>
              <a:rPr lang="en-US" altLang="en-US" dirty="0"/>
              <a:t>It’s His passion to gather the lost.  Those that reject are headed for GREAT disaster!</a:t>
            </a:r>
          </a:p>
        </p:txBody>
      </p:sp>
    </p:spTree>
    <p:extLst>
      <p:ext uri="{BB962C8B-B14F-4D97-AF65-F5344CB8AC3E}">
        <p14:creationId xmlns:p14="http://schemas.microsoft.com/office/powerpoint/2010/main" val="17005075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He longed, He atoned by death and resurrection, and gives us the </a:t>
            </a:r>
            <a:r>
              <a:rPr lang="en-US" altLang="en-US" dirty="0" err="1"/>
              <a:t>Ruakh</a:t>
            </a:r>
            <a:r>
              <a:rPr lang="en-US" altLang="en-US" dirty="0"/>
              <a:t>, the Spirit!</a:t>
            </a:r>
          </a:p>
        </p:txBody>
      </p:sp>
    </p:spTree>
    <p:extLst>
      <p:ext uri="{BB962C8B-B14F-4D97-AF65-F5344CB8AC3E}">
        <p14:creationId xmlns:p14="http://schemas.microsoft.com/office/powerpoint/2010/main" val="36572318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Jewish people first, not minimized or excluded, then all.</a:t>
            </a:r>
          </a:p>
          <a:p>
            <a:r>
              <a:rPr lang="en-US" altLang="en-US" dirty="0"/>
              <a:t>Not always so immediately successful, as we saw in the story.</a:t>
            </a:r>
          </a:p>
        </p:txBody>
      </p:sp>
    </p:spTree>
    <p:extLst>
      <p:ext uri="{BB962C8B-B14F-4D97-AF65-F5344CB8AC3E}">
        <p14:creationId xmlns:p14="http://schemas.microsoft.com/office/powerpoint/2010/main" val="31005895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81144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630820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Safety committee, headed ably by Blaine Robison, have wanted me to present this.  So, it’s a bit of a shocking transition, but related, indirectly to connecting with, reaching out to the world around us.  Brace yourself for a sort of relevant diversion.</a:t>
            </a:r>
          </a:p>
        </p:txBody>
      </p:sp>
    </p:spTree>
    <p:extLst>
      <p:ext uri="{BB962C8B-B14F-4D97-AF65-F5344CB8AC3E}">
        <p14:creationId xmlns:p14="http://schemas.microsoft.com/office/powerpoint/2010/main" val="2342602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This will teach you how to respond to and welcome newcomers!</a:t>
            </a:r>
          </a:p>
          <a:p>
            <a:endParaRPr lang="en-US" altLang="en-US" dirty="0"/>
          </a:p>
          <a:p>
            <a:r>
              <a:rPr lang="en-US" altLang="en-US" dirty="0"/>
              <a:t>Maybe not.</a:t>
            </a:r>
          </a:p>
        </p:txBody>
      </p:sp>
    </p:spTree>
    <p:extLst>
      <p:ext uri="{BB962C8B-B14F-4D97-AF65-F5344CB8AC3E}">
        <p14:creationId xmlns:p14="http://schemas.microsoft.com/office/powerpoint/2010/main" val="42915928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Many of you know Stewart, who serves on our external Board of Directors, and has be used of G-d fruitfully in E. Europe, Himalaya’s in India, Israel to win people. </a:t>
            </a:r>
          </a:p>
          <a:p>
            <a:r>
              <a:rPr lang="en-US" altLang="en-US" dirty="0"/>
              <a:t>  </a:t>
            </a:r>
          </a:p>
        </p:txBody>
      </p:sp>
    </p:spTree>
    <p:extLst>
      <p:ext uri="{BB962C8B-B14F-4D97-AF65-F5344CB8AC3E}">
        <p14:creationId xmlns:p14="http://schemas.microsoft.com/office/powerpoint/2010/main" val="18437787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15208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We really need enrollment to start, if this trip is going to happen!</a:t>
            </a:r>
          </a:p>
          <a:p>
            <a:endParaRPr lang="en-US" altLang="en-US" dirty="0"/>
          </a:p>
          <a:p>
            <a:r>
              <a:rPr lang="en-US" altLang="en-US" dirty="0"/>
              <a:t>Israel got a sort of early Hanukkah present.  Hanukkah represents commemoration of the liberation and dedication/Hanukkah of the Temple in Jerusalem.  [Next week’s theme]  This year in diplomatic thinking, Jerusalem was liberated again.  However, there is a big </a:t>
            </a:r>
            <a:r>
              <a:rPr lang="en-US" altLang="en-US" dirty="0" err="1"/>
              <a:t>balagan</a:t>
            </a:r>
            <a:r>
              <a:rPr lang="en-US" altLang="en-US" dirty="0"/>
              <a:t> = commotion over it.</a:t>
            </a:r>
          </a:p>
          <a:p>
            <a:endParaRPr lang="en-US" altLang="en-US" sz="900" dirty="0"/>
          </a:p>
        </p:txBody>
      </p:sp>
    </p:spTree>
    <p:extLst>
      <p:ext uri="{BB962C8B-B14F-4D97-AF65-F5344CB8AC3E}">
        <p14:creationId xmlns:p14="http://schemas.microsoft.com/office/powerpoint/2010/main" val="34241811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Let’s say we invited people, and dozens came, hungry for truth</a:t>
            </a:r>
          </a:p>
        </p:txBody>
      </p:sp>
    </p:spTree>
    <p:extLst>
      <p:ext uri="{BB962C8B-B14F-4D97-AF65-F5344CB8AC3E}">
        <p14:creationId xmlns:p14="http://schemas.microsoft.com/office/powerpoint/2010/main" val="14192320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60988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Leadership will be developing these. But…</a:t>
            </a:r>
          </a:p>
          <a:p>
            <a:r>
              <a:rPr lang="en-US" altLang="en-US" dirty="0"/>
              <a:t>So, application to us:  </a:t>
            </a:r>
          </a:p>
          <a:p>
            <a:pPr marL="228600" indent="-228600">
              <a:buAutoNum type="arabicPeriod"/>
            </a:pPr>
            <a:r>
              <a:rPr lang="en-US" altLang="en-US" dirty="0"/>
              <a:t>Do we have a desire to fill His house</a:t>
            </a:r>
          </a:p>
          <a:p>
            <a:pPr marL="228600" indent="-228600">
              <a:buAutoNum type="arabicPeriod"/>
            </a:pPr>
            <a:r>
              <a:rPr lang="en-US" altLang="en-US" dirty="0"/>
              <a:t>Do we have a plan or an attempt to fill His house, or His kingdom?</a:t>
            </a:r>
          </a:p>
          <a:p>
            <a:pPr marL="228600" indent="-228600">
              <a:buAutoNum type="arabicPeriod"/>
            </a:pPr>
            <a:r>
              <a:rPr lang="en-US" altLang="en-US" dirty="0"/>
              <a:t>Have you brought someone to the Kingdom in the last year, 2017?  Have you tried?</a:t>
            </a:r>
          </a:p>
          <a:p>
            <a:pPr marL="228600" indent="-228600">
              <a:buAutoNum type="arabicPeriod"/>
            </a:pPr>
            <a:endParaRPr lang="en-US" altLang="en-US" dirty="0"/>
          </a:p>
          <a:p>
            <a:pPr marL="0" indent="0">
              <a:buNone/>
            </a:pPr>
            <a:r>
              <a:rPr lang="en-US" altLang="en-US" dirty="0"/>
              <a:t>It’s risky.  Rejection.  Not know arguments.  But passion?</a:t>
            </a:r>
          </a:p>
        </p:txBody>
      </p:sp>
    </p:spTree>
    <p:extLst>
      <p:ext uri="{BB962C8B-B14F-4D97-AF65-F5344CB8AC3E}">
        <p14:creationId xmlns:p14="http://schemas.microsoft.com/office/powerpoint/2010/main" val="7334266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Are we the lost?</a:t>
            </a:r>
          </a:p>
          <a:p>
            <a:r>
              <a:rPr lang="en-US" altLang="en-US" dirty="0"/>
              <a:t>Are we seeking to save?</a:t>
            </a:r>
          </a:p>
        </p:txBody>
      </p:sp>
    </p:spTree>
    <p:extLst>
      <p:ext uri="{BB962C8B-B14F-4D97-AF65-F5344CB8AC3E}">
        <p14:creationId xmlns:p14="http://schemas.microsoft.com/office/powerpoint/2010/main" val="7345174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861653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297023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Love you to </a:t>
            </a:r>
          </a:p>
          <a:p>
            <a:pPr marL="228600" indent="-228600">
              <a:buFont typeface="+mj-lt"/>
              <a:buAutoNum type="arabicPeriod"/>
            </a:pPr>
            <a:r>
              <a:rPr lang="en-US" altLang="en-US" dirty="0"/>
              <a:t>pray about this now</a:t>
            </a:r>
          </a:p>
          <a:p>
            <a:pPr marL="228600" indent="-228600">
              <a:buFont typeface="+mj-lt"/>
              <a:buAutoNum type="arabicPeriod"/>
            </a:pPr>
            <a:r>
              <a:rPr lang="en-US" altLang="en-US" dirty="0"/>
              <a:t>Email me your passion and thoughts for outreach, fill His house.</a:t>
            </a:r>
          </a:p>
        </p:txBody>
      </p:sp>
    </p:spTree>
    <p:extLst>
      <p:ext uri="{BB962C8B-B14F-4D97-AF65-F5344CB8AC3E}">
        <p14:creationId xmlns:p14="http://schemas.microsoft.com/office/powerpoint/2010/main" val="674082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 embassy is NOT going into land that has ever been said to be negotiable!!</a:t>
            </a:r>
          </a:p>
        </p:txBody>
      </p:sp>
    </p:spTree>
    <p:extLst>
      <p:ext uri="{BB962C8B-B14F-4D97-AF65-F5344CB8AC3E}">
        <p14:creationId xmlns:p14="http://schemas.microsoft.com/office/powerpoint/2010/main" val="423624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22.1.11 Refused Wedding Invitation.pptx</a:t>
            </a:r>
          </a:p>
        </p:txBody>
      </p:sp>
      <p:sp>
        <p:nvSpPr>
          <p:cNvPr id="5" name="Rectangle 3"/>
          <p:cNvSpPr>
            <a:spLocks noGrp="1" noChangeArrowheads="1"/>
          </p:cNvSpPr>
          <p:nvPr>
            <p:ph type="dt" idx="1"/>
          </p:nvPr>
        </p:nvSpPr>
        <p:spPr>
          <a:ln/>
        </p:spPr>
        <p:txBody>
          <a:bodyPr/>
          <a:lstStyle/>
          <a:p>
            <a:r>
              <a:rPr lang="en-US" altLang="en-US">
                <a:solidFill>
                  <a:prstClr val="white"/>
                </a:solidFill>
              </a:rPr>
              <a:t>Dec. 9, 2017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Green Line = 1967 border that is NOT subject to negotiation.  </a:t>
            </a:r>
            <a:r>
              <a:rPr lang="en-US" altLang="en-US" dirty="0">
                <a:solidFill>
                  <a:srgbClr val="000000"/>
                </a:solidFill>
              </a:rPr>
              <a:t>Note, well into the west side of the 1967 “</a:t>
            </a:r>
            <a:r>
              <a:rPr lang="en-US" altLang="en-US" dirty="0" err="1">
                <a:solidFill>
                  <a:srgbClr val="000000"/>
                </a:solidFill>
              </a:rPr>
              <a:t>Greeen</a:t>
            </a:r>
            <a:r>
              <a:rPr lang="en-US" altLang="en-US" dirty="0">
                <a:solidFill>
                  <a:srgbClr val="000000"/>
                </a:solidFill>
              </a:rPr>
              <a:t> Line”</a:t>
            </a:r>
          </a:p>
          <a:p>
            <a:pPr lvl="0"/>
            <a:r>
              <a:rPr lang="en-US" altLang="en-US" dirty="0">
                <a:solidFill>
                  <a:srgbClr val="000000"/>
                </a:solidFill>
              </a:rPr>
              <a:t>Note Knesset location. The embassy is NOT going into land that has ever been said to be negotiable!!</a:t>
            </a:r>
          </a:p>
          <a:p>
            <a:pPr lvl="0"/>
            <a:r>
              <a:rPr lang="en-US" dirty="0">
                <a:solidFill>
                  <a:srgbClr val="000000"/>
                </a:solidFill>
              </a:rPr>
              <a:t>The Czech Republic announced Wed. evening 6 Dec. 2017 that it recognizes west Jerusalem as Israel's capital, [only state to sell weapons to Israel ~1947]. Russia did so last April. There were also numerous media reports that the Philippines has also expressed interested in granting Jerusalem recognition as Israel's capital. (</a:t>
            </a:r>
            <a:r>
              <a:rPr lang="en-US" dirty="0" err="1">
                <a:solidFill>
                  <a:srgbClr val="000000"/>
                </a:solidFill>
              </a:rPr>
              <a:t>J.Post</a:t>
            </a:r>
            <a:r>
              <a:rPr lang="en-US" dirty="0">
                <a:solidFill>
                  <a:srgbClr val="000000"/>
                </a:solidFill>
              </a:rPr>
              <a:t>) </a:t>
            </a:r>
            <a:endParaRPr lang="en-US" altLang="en-US" sz="1050" dirty="0">
              <a:solidFill>
                <a:srgbClr val="000000"/>
              </a:solidFill>
            </a:endParaRPr>
          </a:p>
          <a:p>
            <a:endParaRPr lang="en-US" altLang="en-US" sz="1050" dirty="0"/>
          </a:p>
        </p:txBody>
      </p:sp>
    </p:spTree>
    <p:extLst>
      <p:ext uri="{BB962C8B-B14F-4D97-AF65-F5344CB8AC3E}">
        <p14:creationId xmlns:p14="http://schemas.microsoft.com/office/powerpoint/2010/main" val="295871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10782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https://en.wikipedia.org/wiki/United_Nations_Security_Council_Resolution_1701</a:t>
            </a:r>
          </a:p>
        </p:txBody>
      </p:sp>
    </p:spTree>
    <p:extLst>
      <p:ext uri="{BB962C8B-B14F-4D97-AF65-F5344CB8AC3E}">
        <p14:creationId xmlns:p14="http://schemas.microsoft.com/office/powerpoint/2010/main" val="4209609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fld id="{008EDFD0-AEF6-440D-A2A9-52A80FF54F5E}" type="slidenum">
              <a:rPr lang="en-US" altLang="en-US" smtClean="0">
                <a:latin typeface="Arial" pitchFamily="34" charset="0"/>
                <a:cs typeface="Arial" pitchFamily="34" charset="0"/>
              </a:rPr>
              <a:pPr defTabSz="658459"/>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314546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380784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a:p>
        </p:txBody>
      </p:sp>
    </p:spTree>
    <p:extLst>
      <p:ext uri="{BB962C8B-B14F-4D97-AF65-F5344CB8AC3E}">
        <p14:creationId xmlns:p14="http://schemas.microsoft.com/office/powerpoint/2010/main" val="266462205"/>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1986679715"/>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video" Target="https://www.youtube.com/embed/w9nldEZv16k" TargetMode="External"/><Relationship Id="rId4" Type="http://schemas.openxmlformats.org/officeDocument/2006/relationships/image" Target="../media/image11.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To easily follow these notes, log on to our </a:t>
            </a:r>
            <a:r>
              <a:rPr lang="en-US" dirty="0" err="1"/>
              <a:t>Wifi</a:t>
            </a:r>
            <a:r>
              <a:rPr lang="en-US" dirty="0"/>
              <a:t> </a:t>
            </a:r>
          </a:p>
          <a:p>
            <a:r>
              <a:rPr lang="en-US" dirty="0" err="1"/>
              <a:t>Wifi</a:t>
            </a:r>
            <a:r>
              <a:rPr lang="en-US" dirty="0"/>
              <a:t>: </a:t>
            </a:r>
            <a:r>
              <a:rPr lang="en-US" dirty="0">
                <a:solidFill>
                  <a:srgbClr val="FFFF66"/>
                </a:solidFill>
              </a:rPr>
              <a:t>mycci01</a:t>
            </a:r>
            <a:br>
              <a:rPr lang="en-US" dirty="0"/>
            </a:br>
            <a:r>
              <a:rPr lang="en-US" dirty="0"/>
              <a:t>p/w: </a:t>
            </a:r>
            <a:r>
              <a:rPr lang="en-US" dirty="0">
                <a:solidFill>
                  <a:srgbClr val="FFFF66"/>
                </a:solidFill>
              </a:rPr>
              <a:t>ancientquail060</a:t>
            </a:r>
          </a:p>
          <a:p>
            <a:r>
              <a:rPr lang="en-US" dirty="0"/>
              <a:t>Go to </a:t>
            </a:r>
            <a:r>
              <a:rPr lang="en-US" dirty="0">
                <a:solidFill>
                  <a:srgbClr val="FFFF66"/>
                </a:solidFill>
              </a:rPr>
              <a:t>OrHaOlam.com</a:t>
            </a:r>
          </a:p>
          <a:p>
            <a:r>
              <a:rPr lang="en-US" dirty="0"/>
              <a:t>Click on</a:t>
            </a:r>
            <a:r>
              <a:rPr lang="en-US" dirty="0">
                <a:solidFill>
                  <a:srgbClr val="FFFF66"/>
                </a:solidFill>
              </a:rPr>
              <a:t> downloads, messages, 2017</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Image result for litani river map">
            <a:extLst>
              <a:ext uri="{FF2B5EF4-FFF2-40B4-BE49-F238E27FC236}">
                <a16:creationId xmlns:a16="http://schemas.microsoft.com/office/drawing/2014/main" id="{937CCE44-B854-49D4-AEAA-F0B6D05222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75" y="0"/>
            <a:ext cx="390366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erial photograph presented by Danon to UNSC (Credit: IDF)">
            <a:extLst>
              <a:ext uri="{FF2B5EF4-FFF2-40B4-BE49-F238E27FC236}">
                <a16:creationId xmlns:a16="http://schemas.microsoft.com/office/drawing/2014/main" id="{F3F89C5F-2E4E-4943-8161-AA3DA053C5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3" t="753" r="90106" b="83208"/>
          <a:stretch/>
        </p:blipFill>
        <p:spPr bwMode="auto">
          <a:xfrm>
            <a:off x="4482393" y="57150"/>
            <a:ext cx="4025356" cy="486905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B05DA6E1-3FBC-41ED-AB60-6D7CFD49B98B}"/>
              </a:ext>
            </a:extLst>
          </p:cNvPr>
          <p:cNvCxnSpPr/>
          <p:nvPr/>
        </p:nvCxnSpPr>
        <p:spPr bwMode="auto">
          <a:xfrm>
            <a:off x="198430" y="3486150"/>
            <a:ext cx="914407" cy="304800"/>
          </a:xfrm>
          <a:prstGeom prst="straightConnector1">
            <a:avLst/>
          </a:prstGeom>
          <a:solidFill>
            <a:schemeClr val="accent1"/>
          </a:solidFill>
          <a:ln w="4127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a:extLst>
              <a:ext uri="{FF2B5EF4-FFF2-40B4-BE49-F238E27FC236}">
                <a16:creationId xmlns:a16="http://schemas.microsoft.com/office/drawing/2014/main" id="{C69EBB13-174A-4B20-BD4A-84956C8EA400}"/>
              </a:ext>
            </a:extLst>
          </p:cNvPr>
          <p:cNvSpPr txBox="1"/>
          <p:nvPr/>
        </p:nvSpPr>
        <p:spPr>
          <a:xfrm>
            <a:off x="4774856" y="666750"/>
            <a:ext cx="3748270" cy="132343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Rounded MT Bold" pitchFamily="34" charset="0"/>
                <a:ea typeface="+mn-ea"/>
                <a:cs typeface="Arial" charset="0"/>
              </a:rPr>
              <a:t>Inset enlarged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Rounded MT Bold" pitchFamily="34" charset="0"/>
                <a:ea typeface="+mn-ea"/>
                <a:cs typeface="Arial" charset="0"/>
              </a:rPr>
              <a:t>On next slide</a:t>
            </a:r>
          </a:p>
        </p:txBody>
      </p:sp>
      <p:cxnSp>
        <p:nvCxnSpPr>
          <p:cNvPr id="8" name="Straight Arrow Connector 7">
            <a:extLst>
              <a:ext uri="{FF2B5EF4-FFF2-40B4-BE49-F238E27FC236}">
                <a16:creationId xmlns:a16="http://schemas.microsoft.com/office/drawing/2014/main" id="{A1E56D1B-EAB9-45BC-8959-91995C77ED33}"/>
              </a:ext>
            </a:extLst>
          </p:cNvPr>
          <p:cNvCxnSpPr/>
          <p:nvPr/>
        </p:nvCxnSpPr>
        <p:spPr bwMode="auto">
          <a:xfrm flipH="1">
            <a:off x="6370637" y="2038350"/>
            <a:ext cx="299325" cy="11430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C87DA8AF-8A35-4E31-8DEB-283F40C976BC}"/>
              </a:ext>
            </a:extLst>
          </p:cNvPr>
          <p:cNvSpPr txBox="1"/>
          <p:nvPr/>
        </p:nvSpPr>
        <p:spPr>
          <a:xfrm rot="839416">
            <a:off x="433032" y="3330013"/>
            <a:ext cx="1313180" cy="461665"/>
          </a:xfrm>
          <a:prstGeom prst="rect">
            <a:avLst/>
          </a:prstGeom>
          <a:noFill/>
        </p:spPr>
        <p:txBody>
          <a:bodyPr wrap="none" rtlCol="0">
            <a:spAutoFit/>
          </a:bodyPr>
          <a:lstStyle/>
          <a:p>
            <a:pPr algn="l"/>
            <a:r>
              <a:rPr lang="en-US" sz="2400" dirty="0" err="1">
                <a:solidFill>
                  <a:schemeClr val="tx1"/>
                </a:solidFill>
                <a:effectLst>
                  <a:outerShdw blurRad="38100" dist="38100" dir="2700000" algn="tl">
                    <a:srgbClr val="000000">
                      <a:alpha val="43137"/>
                    </a:srgbClr>
                  </a:outerShdw>
                </a:effectLst>
              </a:rPr>
              <a:t>Litani</a:t>
            </a:r>
            <a:r>
              <a:rPr lang="en-US" sz="2400" dirty="0">
                <a:solidFill>
                  <a:schemeClr val="tx1"/>
                </a:solidFill>
                <a:effectLst>
                  <a:outerShdw blurRad="38100" dist="38100" dir="2700000" algn="tl">
                    <a:srgbClr val="000000">
                      <a:alpha val="43137"/>
                    </a:srgbClr>
                  </a:outerShdw>
                </a:effectLst>
              </a:rPr>
              <a:t> R</a:t>
            </a:r>
            <a:endParaRPr lang="en-US" sz="2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929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8" name="Picture 4" descr="Aerial photograph presented by Danon to UNSC (Credit: IDF)">
            <a:extLst>
              <a:ext uri="{FF2B5EF4-FFF2-40B4-BE49-F238E27FC236}">
                <a16:creationId xmlns:a16="http://schemas.microsoft.com/office/drawing/2014/main" id="{B18052DE-BC90-49A1-89F0-85AE9A546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63" y="47625"/>
            <a:ext cx="7219950"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143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https://upload.wikimedia.org/wikipedia/commons/8/86/UNIFIL_DEPLOYMENT_APRIL_2017.jpg">
            <a:extLst>
              <a:ext uri="{FF2B5EF4-FFF2-40B4-BE49-F238E27FC236}">
                <a16:creationId xmlns:a16="http://schemas.microsoft.com/office/drawing/2014/main" id="{1B5E69F3-DD12-4489-A9B3-D41C7A5A49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450" y="0"/>
            <a:ext cx="6656388"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28D4F928-DFC3-4A8E-8705-E67568314314}"/>
              </a:ext>
            </a:extLst>
          </p:cNvPr>
          <p:cNvCxnSpPr>
            <a:cxnSpLocks/>
          </p:cNvCxnSpPr>
          <p:nvPr/>
        </p:nvCxnSpPr>
        <p:spPr bwMode="auto">
          <a:xfrm>
            <a:off x="350837" y="1047750"/>
            <a:ext cx="2514600" cy="5334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BE6D6AAE-75FA-409E-B2CD-BA20E0CED2BC}"/>
              </a:ext>
            </a:extLst>
          </p:cNvPr>
          <p:cNvSpPr txBox="1"/>
          <p:nvPr/>
        </p:nvSpPr>
        <p:spPr>
          <a:xfrm rot="549040">
            <a:off x="944271" y="819150"/>
            <a:ext cx="2225289" cy="707886"/>
          </a:xfrm>
          <a:prstGeom prst="rect">
            <a:avLst/>
          </a:prstGeom>
          <a:noFill/>
        </p:spPr>
        <p:txBody>
          <a:bodyPr wrap="none" rtlCol="0">
            <a:spAutoFit/>
          </a:bodyPr>
          <a:lstStyle/>
          <a:p>
            <a:pPr algn="l"/>
            <a:r>
              <a:rPr lang="en-US" dirty="0" err="1">
                <a:solidFill>
                  <a:schemeClr val="tx1"/>
                </a:solidFill>
                <a:effectLst>
                  <a:outerShdw blurRad="38100" dist="38100" dir="2700000" algn="tl">
                    <a:srgbClr val="000000">
                      <a:alpha val="43137"/>
                    </a:srgbClr>
                  </a:outerShdw>
                </a:effectLst>
              </a:rPr>
              <a:t>Litani</a:t>
            </a:r>
            <a:r>
              <a:rPr lang="en-US" dirty="0">
                <a:effectLst>
                  <a:outerShdw blurRad="38100" dist="38100" dir="2700000" algn="tl">
                    <a:srgbClr val="000000">
                      <a:alpha val="43137"/>
                    </a:srgbClr>
                  </a:outerShdw>
                </a:effectLst>
              </a:rPr>
              <a:t> </a:t>
            </a:r>
            <a:r>
              <a:rPr lang="en-US" dirty="0">
                <a:solidFill>
                  <a:schemeClr val="tx1"/>
                </a:solidFill>
                <a:effectLst>
                  <a:outerShdw blurRad="38100" dist="38100" dir="2700000" algn="tl">
                    <a:srgbClr val="000000">
                      <a:alpha val="43137"/>
                    </a:srgbClr>
                  </a:outerShdw>
                </a:effectLst>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732229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sz="3500" i="1" dirty="0" err="1"/>
              <a:t>Amb</a:t>
            </a:r>
            <a:r>
              <a:rPr lang="en-US" sz="3500" i="1" dirty="0"/>
              <a:t>. </a:t>
            </a:r>
            <a:r>
              <a:rPr lang="en-US" sz="3500" i="1" dirty="0">
                <a:solidFill>
                  <a:srgbClr val="FFFF99"/>
                </a:solidFill>
              </a:rPr>
              <a:t>Ron Prosor </a:t>
            </a:r>
            <a:r>
              <a:rPr lang="en-US" sz="3500" i="1" dirty="0"/>
              <a:t>is the former Israeli Ambassador to the UN. He currently heads the Abba </a:t>
            </a:r>
            <a:r>
              <a:rPr lang="en-US" sz="3500" i="1" dirty="0" err="1"/>
              <a:t>Eban</a:t>
            </a:r>
            <a:r>
              <a:rPr lang="en-US" sz="3500" i="1" dirty="0"/>
              <a:t> Institute for International Diplomacy at the IDC </a:t>
            </a:r>
            <a:r>
              <a:rPr lang="en-US" sz="3500" i="1" dirty="0" err="1"/>
              <a:t>Herzilya</a:t>
            </a:r>
            <a:r>
              <a:rPr lang="en-US" sz="3500" i="1" dirty="0"/>
              <a:t>.  He writes: </a:t>
            </a:r>
          </a:p>
          <a:p>
            <a:pPr algn="l"/>
            <a:r>
              <a:rPr lang="en-US" dirty="0">
                <a:solidFill>
                  <a:srgbClr val="FFFF99"/>
                </a:solidFill>
              </a:rPr>
              <a:t>Yesterday, [Nov. 30, 2017] </a:t>
            </a:r>
            <a:r>
              <a:rPr lang="en-US" dirty="0"/>
              <a:t>the United Nations Security Council debated a report recently published by UNIFIL, the United Nations Interim Force in Lebanon. </a:t>
            </a:r>
          </a:p>
        </p:txBody>
      </p:sp>
    </p:spTree>
    <p:extLst>
      <p:ext uri="{BB962C8B-B14F-4D97-AF65-F5344CB8AC3E}">
        <p14:creationId xmlns:p14="http://schemas.microsoft.com/office/powerpoint/2010/main" val="3613028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It is common knowledge in the intelligence communities…that Hezbollah has amassed over 150,000 missiles directed towards Israeli cities. Instead of detailing the locations of weapon stockpiles and asking the UN Security council to strengthen its mandate so they are able to raid them, </a:t>
            </a:r>
          </a:p>
        </p:txBody>
      </p:sp>
    </p:spTree>
    <p:extLst>
      <p:ext uri="{BB962C8B-B14F-4D97-AF65-F5344CB8AC3E}">
        <p14:creationId xmlns:p14="http://schemas.microsoft.com/office/powerpoint/2010/main" val="2434451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 report goes into incredible detail of the amount of Lebanese shepherds spotted near the border area. 420 if anyone is interested.  Maj. Gen. Michael </a:t>
            </a:r>
            <a:r>
              <a:rPr lang="en-US" dirty="0" err="1"/>
              <a:t>Beary</a:t>
            </a:r>
            <a:r>
              <a:rPr lang="en-US" dirty="0"/>
              <a:t>, has said he sees </a:t>
            </a:r>
            <a:r>
              <a:rPr lang="en-US" dirty="0">
                <a:solidFill>
                  <a:srgbClr val="FFFF99"/>
                </a:solidFill>
              </a:rPr>
              <a:t>no evidence of weapons being illegally transferred and stockpiled in the area.</a:t>
            </a:r>
          </a:p>
        </p:txBody>
      </p:sp>
    </p:spTree>
    <p:extLst>
      <p:ext uri="{BB962C8B-B14F-4D97-AF65-F5344CB8AC3E}">
        <p14:creationId xmlns:p14="http://schemas.microsoft.com/office/powerpoint/2010/main" val="4196488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“If there was a large cache of weapons,” he said last summer, “we would know about it.”   As the US Ambassador to the UN, </a:t>
            </a:r>
            <a:r>
              <a:rPr lang="en-US" dirty="0">
                <a:solidFill>
                  <a:srgbClr val="FFFF99"/>
                </a:solidFill>
              </a:rPr>
              <a:t>Nikki Haley, has said, </a:t>
            </a:r>
            <a:r>
              <a:rPr lang="en-US" dirty="0" err="1">
                <a:solidFill>
                  <a:srgbClr val="FFFF99"/>
                </a:solidFill>
              </a:rPr>
              <a:t>Beary</a:t>
            </a:r>
            <a:r>
              <a:rPr lang="en-US" dirty="0">
                <a:solidFill>
                  <a:srgbClr val="FFFF99"/>
                </a:solidFill>
              </a:rPr>
              <a:t> “seems to be the only person in south Lebanon who is blind to what Hezbollah is doing.” </a:t>
            </a:r>
          </a:p>
        </p:txBody>
      </p:sp>
    </p:spTree>
    <p:extLst>
      <p:ext uri="{BB962C8B-B14F-4D97-AF65-F5344CB8AC3E}">
        <p14:creationId xmlns:p14="http://schemas.microsoft.com/office/powerpoint/2010/main" val="50250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a:t>
            </a:r>
            <a:r>
              <a:rPr lang="en-US" altLang="en-US" sz="3456" dirty="0" err="1">
                <a:solidFill>
                  <a:srgbClr val="FFFFFF"/>
                </a:solidFill>
              </a:rPr>
              <a:t>Mattityahu</a:t>
            </a:r>
            <a:r>
              <a:rPr lang="en-US" altLang="en-US" sz="3456" dirty="0">
                <a:solidFill>
                  <a:srgbClr val="FFFFFF"/>
                </a:solidFill>
              </a:rPr>
              <a:t>  </a:t>
            </a:r>
          </a:p>
          <a:p>
            <a:pPr lvl="0" algn="r" eaLnBrk="1" hangingPunct="1"/>
            <a:r>
              <a:rPr lang="en-US" altLang="en-US" sz="3456" dirty="0">
                <a:solidFill>
                  <a:srgbClr val="FFFFFF"/>
                </a:solidFill>
              </a:rPr>
              <a:t>(Matthew) 22:1-3</a:t>
            </a:r>
          </a:p>
        </p:txBody>
      </p:sp>
    </p:spTree>
    <p:extLst>
      <p:ext uri="{BB962C8B-B14F-4D97-AF65-F5344CB8AC3E}">
        <p14:creationId xmlns:p14="http://schemas.microsoft.com/office/powerpoint/2010/main" val="1451750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algn="r" rtl="1">
              <a:spcBef>
                <a:spcPts val="0"/>
              </a:spcBef>
              <a:spcAft>
                <a:spcPts val="576"/>
              </a:spcAft>
            </a:pPr>
            <a:r>
              <a:rPr lang="he-IL" sz="4321" b="1" dirty="0">
                <a:latin typeface="David" panose="020E0502060401010101" pitchFamily="34" charset="-79"/>
                <a:cs typeface="David" panose="020E0502060401010101" pitchFamily="34" charset="-79"/>
              </a:rPr>
              <a:t>יֵשׁוּעַ הוֹסִיף לְדַבֵּר אֲלֵיהֶם בִּמְשָׁלִים וְאָמַר:</a:t>
            </a:r>
            <a:endParaRPr lang="en-US" sz="1008" b="1" dirty="0">
              <a:latin typeface="David" panose="020E0502060401010101" pitchFamily="34" charset="-79"/>
              <a:cs typeface="David" panose="020E0502060401010101" pitchFamily="34" charset="-79"/>
            </a:endParaRPr>
          </a:p>
          <a:p>
            <a:pPr marL="0" indent="0"/>
            <a:r>
              <a:rPr lang="en-US" sz="4000" dirty="0"/>
              <a:t>Yeshua again used parables in speaking to them:</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22:1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869454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algn="r" rtl="1">
              <a:spcBef>
                <a:spcPts val="0"/>
              </a:spcBef>
              <a:spcAft>
                <a:spcPts val="576"/>
              </a:spcAft>
            </a:pPr>
            <a:r>
              <a:rPr lang="he-IL" sz="4321" b="1" dirty="0">
                <a:latin typeface="David" panose="020E0502060401010101" pitchFamily="34" charset="-79"/>
                <a:cs typeface="David" panose="020E0502060401010101" pitchFamily="34" charset="-79"/>
              </a:rPr>
              <a:t>"דּוֹמָה מַלְכוּת הַשָּׁמַיִם לְמֶלֶךְ בָּשָׂר וָדָם שֶׁעָשָׂה חֲתֻנָּה לִבְנוֹ.  </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r>
              <a:rPr lang="en-US" sz="4000" dirty="0"/>
              <a:t>"The Kingdom of Heaven is like a king who prepared a wedding feast for his son,</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22:2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87929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899"/>
          <a:stretch/>
        </p:blipFill>
        <p:spPr bwMode="auto">
          <a:xfrm>
            <a:off x="325438" y="0"/>
            <a:ext cx="812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672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Yeshayahu</a:t>
            </a:r>
            <a:r>
              <a:rPr lang="en-US" baseline="30000" dirty="0"/>
              <a:t>/Isaiah 25.6-9 </a:t>
            </a:r>
            <a:r>
              <a:rPr lang="en-US" dirty="0"/>
              <a:t>On this mountain </a:t>
            </a:r>
            <a:r>
              <a:rPr lang="en-US" dirty="0" err="1"/>
              <a:t>A</a:t>
            </a:r>
            <a:r>
              <a:rPr lang="en-US" cap="small" dirty="0" err="1"/>
              <a:t>doni</a:t>
            </a:r>
            <a:r>
              <a:rPr lang="en-US" dirty="0" err="1"/>
              <a:t>-Tzva’ot</a:t>
            </a:r>
            <a:r>
              <a:rPr lang="en-US" dirty="0"/>
              <a:t> will make for all peoples a feast of rich food and superb wines, delicious, rich food and superb, elegant wines. On this mountain he will destroy the veil which covers the face of all peoples</a:t>
            </a:r>
          </a:p>
        </p:txBody>
      </p:sp>
    </p:spTree>
    <p:extLst>
      <p:ext uri="{BB962C8B-B14F-4D97-AF65-F5344CB8AC3E}">
        <p14:creationId xmlns:p14="http://schemas.microsoft.com/office/powerpoint/2010/main" val="1262340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Yeshayahu</a:t>
            </a:r>
            <a:r>
              <a:rPr lang="en-US" baseline="30000" dirty="0"/>
              <a:t>/Isaiah 25.6-9 </a:t>
            </a:r>
            <a:r>
              <a:rPr lang="en-US" dirty="0"/>
              <a:t>the veil enshrouding all the nations. He will swallow up death forever. Adonai E</a:t>
            </a:r>
            <a:r>
              <a:rPr lang="en-US" cap="small" dirty="0"/>
              <a:t>lohim</a:t>
            </a:r>
            <a:r>
              <a:rPr lang="en-US" dirty="0"/>
              <a:t> will wipe away the tears from every face, and he will remove from all the earth the disgrace his people suffer. </a:t>
            </a:r>
          </a:p>
        </p:txBody>
      </p:sp>
    </p:spTree>
    <p:extLst>
      <p:ext uri="{BB962C8B-B14F-4D97-AF65-F5344CB8AC3E}">
        <p14:creationId xmlns:p14="http://schemas.microsoft.com/office/powerpoint/2010/main" val="3192384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Yeshayahu</a:t>
            </a:r>
            <a:r>
              <a:rPr lang="en-US" baseline="30000" dirty="0"/>
              <a:t>/Isaiah 25.6-9  </a:t>
            </a:r>
            <a:r>
              <a:rPr lang="en-US" dirty="0"/>
              <a:t>For </a:t>
            </a:r>
            <a:r>
              <a:rPr lang="en-US" dirty="0" err="1"/>
              <a:t>A</a:t>
            </a:r>
            <a:r>
              <a:rPr lang="en-US" cap="small" dirty="0" err="1"/>
              <a:t>doni</a:t>
            </a:r>
            <a:r>
              <a:rPr lang="en-US" dirty="0"/>
              <a:t> has spoken. On that day they will say, “See! This is our God! We waited for him to save us. This is </a:t>
            </a:r>
            <a:r>
              <a:rPr lang="en-US" dirty="0" err="1"/>
              <a:t>A</a:t>
            </a:r>
            <a:r>
              <a:rPr lang="en-US" cap="small" dirty="0" err="1"/>
              <a:t>doni</a:t>
            </a:r>
            <a:r>
              <a:rPr lang="en-US" dirty="0"/>
              <a:t> ; we put our hope in him. We are full of joy, so glad he saved us.</a:t>
            </a:r>
          </a:p>
        </p:txBody>
      </p:sp>
    </p:spTree>
    <p:extLst>
      <p:ext uri="{BB962C8B-B14F-4D97-AF65-F5344CB8AC3E}">
        <p14:creationId xmlns:p14="http://schemas.microsoft.com/office/powerpoint/2010/main" val="419052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Rev. 19.6-8</a:t>
            </a:r>
            <a:r>
              <a:rPr lang="en-US" dirty="0"/>
              <a:t> Then I heard what sounded like the roar of a huge crowd, like the sound of rushing waters, like loud peals of thunder, saying, “</a:t>
            </a:r>
            <a:r>
              <a:rPr lang="en-US" dirty="0" err="1"/>
              <a:t>Halleluyah</a:t>
            </a:r>
            <a:r>
              <a:rPr lang="en-US" dirty="0"/>
              <a:t>! Adonai, God of heaven’s armies, has begun his reign! “Let us rejoice and be glad! Let us give him the glory! </a:t>
            </a:r>
          </a:p>
        </p:txBody>
      </p:sp>
    </p:spTree>
    <p:extLst>
      <p:ext uri="{BB962C8B-B14F-4D97-AF65-F5344CB8AC3E}">
        <p14:creationId xmlns:p14="http://schemas.microsoft.com/office/powerpoint/2010/main" val="612365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Rev. 19.6-8</a:t>
            </a:r>
            <a:r>
              <a:rPr lang="en-US" dirty="0"/>
              <a:t> </a:t>
            </a:r>
            <a:r>
              <a:rPr lang="en-US" dirty="0">
                <a:solidFill>
                  <a:srgbClr val="FFFF99"/>
                </a:solidFill>
              </a:rPr>
              <a:t>For the time has come for the wedding of the Lamb</a:t>
            </a:r>
            <a:r>
              <a:rPr lang="en-US" dirty="0"/>
              <a:t>, and his Bride has prepared herself — fine linen, bright and clean has been given her to wear.” (“Fine linen” means the righteous deeds of God’s people.)</a:t>
            </a:r>
          </a:p>
        </p:txBody>
      </p:sp>
    </p:spTree>
    <p:extLst>
      <p:ext uri="{BB962C8B-B14F-4D97-AF65-F5344CB8AC3E}">
        <p14:creationId xmlns:p14="http://schemas.microsoft.com/office/powerpoint/2010/main" val="4161695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227985" y="-34290"/>
            <a:ext cx="6602676" cy="5010150"/>
          </a:xfrm>
        </p:spPr>
        <p:txBody>
          <a:bodyPr>
            <a:normAutofit/>
          </a:bodyPr>
          <a:lstStyle/>
          <a:p>
            <a:pPr algn="l"/>
            <a:r>
              <a:rPr lang="en-US" dirty="0"/>
              <a:t> </a:t>
            </a:r>
          </a:p>
        </p:txBody>
      </p:sp>
      <p:pic>
        <p:nvPicPr>
          <p:cNvPr id="1028" name="Picture 4" descr="Related image">
            <a:extLst>
              <a:ext uri="{FF2B5EF4-FFF2-40B4-BE49-F238E27FC236}">
                <a16:creationId xmlns:a16="http://schemas.microsoft.com/office/drawing/2014/main" id="{97C8ACB3-69EF-4FE2-866C-8A1A1E67F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7" y="37749"/>
            <a:ext cx="6553200" cy="5105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049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algn="r" rtl="1">
              <a:spcBef>
                <a:spcPts val="0"/>
              </a:spcBef>
              <a:spcAft>
                <a:spcPts val="576"/>
              </a:spcAft>
            </a:pPr>
            <a:r>
              <a:rPr lang="he-IL" sz="4321" b="1" dirty="0">
                <a:latin typeface="David" panose="020E0502060401010101" pitchFamily="34" charset="-79"/>
                <a:cs typeface="David" panose="020E0502060401010101" pitchFamily="34" charset="-79"/>
              </a:rPr>
              <a:t>שָׁלַח אֶת עֲבָדָיו לִקְרֹא אֶת הַמֻּזְמָנִים אֶל הַחֲתֻנָּה</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r>
              <a:rPr lang="en-US" sz="4000" dirty="0"/>
              <a:t>but when he sent his slaves to summon the invited guests to the wedding, [second event notice]</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22:3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778356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Midrash on Lament iv 2 </a:t>
            </a:r>
            <a:r>
              <a:rPr lang="en-US" dirty="0"/>
              <a:t>“among the inhabitants of Jerusalem… none of them went to a feast till the invitation has been given and repeated.  </a:t>
            </a:r>
          </a:p>
        </p:txBody>
      </p:sp>
    </p:spTree>
    <p:extLst>
      <p:ext uri="{BB962C8B-B14F-4D97-AF65-F5344CB8AC3E}">
        <p14:creationId xmlns:p14="http://schemas.microsoft.com/office/powerpoint/2010/main" val="1121079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algn="r" rtl="1">
              <a:spcBef>
                <a:spcPts val="0"/>
              </a:spcBef>
              <a:spcAft>
                <a:spcPts val="576"/>
              </a:spcAft>
            </a:pPr>
            <a:r>
              <a:rPr lang="he-IL" sz="4321" b="1" dirty="0">
                <a:latin typeface="David" panose="020E0502060401010101" pitchFamily="34" charset="-79"/>
                <a:cs typeface="David" panose="020E0502060401010101" pitchFamily="34" charset="-79"/>
              </a:rPr>
              <a:t>שָׁלַח אֶת עֲבָדָיו לִקְרֹא אֶת הַמֻּזְמָנִים אֶל הַחֲתֻנָּה </a:t>
            </a:r>
            <a:r>
              <a:rPr lang="he-IL" sz="4321" b="1" dirty="0">
                <a:solidFill>
                  <a:srgbClr val="FFFF99"/>
                </a:solidFill>
                <a:latin typeface="David" panose="020E0502060401010101" pitchFamily="34" charset="-79"/>
                <a:cs typeface="David" panose="020E0502060401010101" pitchFamily="34" charset="-79"/>
              </a:rPr>
              <a:t>וְלֹא רָצוּ </a:t>
            </a:r>
            <a:r>
              <a:rPr lang="he-IL" sz="4321" b="1" dirty="0">
                <a:latin typeface="David" panose="020E0502060401010101" pitchFamily="34" charset="-79"/>
                <a:cs typeface="David" panose="020E0502060401010101" pitchFamily="34" charset="-79"/>
              </a:rPr>
              <a:t>לָבוֹא.  </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r>
              <a:rPr lang="en-US" sz="4000" dirty="0"/>
              <a:t>but when he sent his slaves to summon the invited guests to the wedding, </a:t>
            </a:r>
            <a:r>
              <a:rPr lang="en-US" sz="4000" dirty="0">
                <a:solidFill>
                  <a:srgbClr val="FFFF99"/>
                </a:solidFill>
              </a:rPr>
              <a:t>they refused </a:t>
            </a:r>
            <a:r>
              <a:rPr lang="en-US" sz="4000" dirty="0"/>
              <a:t>to come. [second event notice]</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22:3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736385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F555B0C9-736B-4915-8FDE-C21A31C67767}"/>
              </a:ext>
            </a:extLst>
          </p:cNvPr>
          <p:cNvPicPr>
            <a:picLocks noChangeAspect="1"/>
          </p:cNvPicPr>
          <p:nvPr/>
        </p:nvPicPr>
        <p:blipFill>
          <a:blip r:embed="rId3"/>
          <a:stretch>
            <a:fillRect/>
          </a:stretch>
        </p:blipFill>
        <p:spPr>
          <a:xfrm>
            <a:off x="1417637" y="0"/>
            <a:ext cx="5638800" cy="2403909"/>
          </a:xfrm>
          <a:prstGeom prst="rect">
            <a:avLst/>
          </a:prstGeom>
        </p:spPr>
      </p:pic>
      <p:sp>
        <p:nvSpPr>
          <p:cNvPr id="3" name="TextBox 2">
            <a:extLst>
              <a:ext uri="{FF2B5EF4-FFF2-40B4-BE49-F238E27FC236}">
                <a16:creationId xmlns:a16="http://schemas.microsoft.com/office/drawing/2014/main" id="{479EA2BE-2B65-43D2-9A02-6815905F6DBF}"/>
              </a:ext>
            </a:extLst>
          </p:cNvPr>
          <p:cNvSpPr txBox="1"/>
          <p:nvPr/>
        </p:nvSpPr>
        <p:spPr>
          <a:xfrm>
            <a:off x="642353" y="2495550"/>
            <a:ext cx="7494167" cy="132343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I will, wish, desire, am willing,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 intend, design</a:t>
            </a:r>
          </a:p>
        </p:txBody>
      </p:sp>
    </p:spTree>
    <p:extLst>
      <p:ext uri="{BB962C8B-B14F-4D97-AF65-F5344CB8AC3E}">
        <p14:creationId xmlns:p14="http://schemas.microsoft.com/office/powerpoint/2010/main" val="1769790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158" y="1390761"/>
            <a:ext cx="4724353" cy="377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13400" y="691"/>
            <a:ext cx="5720160" cy="1313239"/>
          </a:xfrm>
          <a:prstGeom prst="rect">
            <a:avLst/>
          </a:prstGeom>
          <a:noFill/>
          <a:ln w="38100">
            <a:solidFill>
              <a:srgbClr val="FFC000"/>
            </a:solidFill>
          </a:ln>
        </p:spPr>
        <p:txBody>
          <a:bodyPr wrap="none" lIns="81409" tIns="40669" rIns="81409" bIns="40669" rtlCol="0">
            <a:spAutoFit/>
          </a:bodyPr>
          <a:lstStyle/>
          <a:p>
            <a:pPr algn="l"/>
            <a:r>
              <a:rPr lang="en-US" dirty="0">
                <a:solidFill>
                  <a:srgbClr val="FFFFFF"/>
                </a:solidFill>
              </a:rPr>
              <a:t>Downloads\messages\</a:t>
            </a:r>
          </a:p>
          <a:p>
            <a:pPr algn="l"/>
            <a:r>
              <a:rPr lang="en-US" dirty="0">
                <a:solidFill>
                  <a:srgbClr val="FFFFFF"/>
                </a:solidFill>
              </a:rPr>
              <a:t>2017 Messages</a:t>
            </a:r>
          </a:p>
        </p:txBody>
      </p:sp>
    </p:spTree>
    <p:extLst>
      <p:ext uri="{BB962C8B-B14F-4D97-AF65-F5344CB8AC3E}">
        <p14:creationId xmlns:p14="http://schemas.microsoft.com/office/powerpoint/2010/main" val="3814417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Genesis </a:t>
            </a:r>
            <a:r>
              <a:rPr lang="en-US" dirty="0" err="1"/>
              <a:t>Rabba</a:t>
            </a:r>
            <a:r>
              <a:rPr lang="en-US" dirty="0"/>
              <a:t> </a:t>
            </a:r>
            <a:r>
              <a:rPr lang="he-IL" b="1" dirty="0">
                <a:latin typeface="David" panose="020E0502060401010101" pitchFamily="34" charset="-79"/>
                <a:cs typeface="David" panose="020E0502060401010101" pitchFamily="34" charset="-79"/>
              </a:rPr>
              <a:t>בְּרֵאשִׁית רַבָּה</a:t>
            </a:r>
            <a:r>
              <a:rPr lang="he-IL" dirty="0"/>
              <a:t>‎,</a:t>
            </a:r>
            <a:endParaRPr lang="en-US" dirty="0"/>
          </a:p>
          <a:p>
            <a:pPr algn="l"/>
            <a:r>
              <a:rPr lang="en-US" i="1" dirty="0" err="1"/>
              <a:t>B'reshith</a:t>
            </a:r>
            <a:r>
              <a:rPr lang="en-US" i="1" dirty="0"/>
              <a:t> </a:t>
            </a:r>
            <a:r>
              <a:rPr lang="en-US" i="1" dirty="0" err="1"/>
              <a:t>Rabba</a:t>
            </a:r>
            <a:r>
              <a:rPr lang="en-US" dirty="0"/>
              <a:t> is a religious text from Judaism's classical period, probably written between 300 and 500 CE with some later additions. It is a collection of</a:t>
            </a:r>
            <a:r>
              <a:rPr lang="he-IL" dirty="0"/>
              <a:t> </a:t>
            </a:r>
            <a:r>
              <a:rPr lang="en-US" dirty="0"/>
              <a:t>ancient rabbinical</a:t>
            </a:r>
            <a:r>
              <a:rPr lang="he-IL" dirty="0"/>
              <a:t> </a:t>
            </a:r>
            <a:r>
              <a:rPr lang="en-US" dirty="0"/>
              <a:t>homiletical</a:t>
            </a:r>
            <a:r>
              <a:rPr lang="he-IL" dirty="0"/>
              <a:t> </a:t>
            </a:r>
            <a:r>
              <a:rPr lang="en-US" dirty="0"/>
              <a:t>interpretations of the Book of Genesis, </a:t>
            </a:r>
            <a:r>
              <a:rPr lang="en-US" i="1" dirty="0" err="1"/>
              <a:t>Beresheet</a:t>
            </a:r>
            <a:endParaRPr lang="en-US" i="1" dirty="0"/>
          </a:p>
        </p:txBody>
      </p:sp>
    </p:spTree>
    <p:extLst>
      <p:ext uri="{BB962C8B-B14F-4D97-AF65-F5344CB8AC3E}">
        <p14:creationId xmlns:p14="http://schemas.microsoft.com/office/powerpoint/2010/main" val="2250977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﻿Midrash Rabbah - Genesis IX:10 </a:t>
            </a:r>
            <a:r>
              <a:rPr lang="en-US" dirty="0"/>
              <a:t>R. Samuel b. R. Isaac said: BEHOLD, IT WAS VERY GOOD alludes to the angel of life; AND BEHOLD, IT WAS VERY GOOD, to the angel of death. Is then the angel of death very good? Imagine a king who made a feast, invited the guests, </a:t>
            </a:r>
          </a:p>
        </p:txBody>
      </p:sp>
    </p:spTree>
    <p:extLst>
      <p:ext uri="{BB962C8B-B14F-4D97-AF65-F5344CB8AC3E}">
        <p14:creationId xmlns:p14="http://schemas.microsoft.com/office/powerpoint/2010/main" val="1495005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0"/>
            <a:ext cx="8381999" cy="5143500"/>
          </a:xfrm>
        </p:spPr>
        <p:txBody>
          <a:bodyPr>
            <a:normAutofit/>
          </a:bodyPr>
          <a:lstStyle/>
          <a:p>
            <a:pPr algn="l"/>
            <a:r>
              <a:rPr lang="en-US" baseline="30000" dirty="0"/>
              <a:t>﻿Midrash Rabbah - Genesis IX:10</a:t>
            </a:r>
            <a:r>
              <a:rPr lang="en-US" dirty="0"/>
              <a:t> and set a dish filled with all good things before them: ' Whoever will eat and bless the king, said he, ' let him eat and enjoy it; but </a:t>
            </a:r>
            <a:r>
              <a:rPr lang="en-US" dirty="0">
                <a:solidFill>
                  <a:srgbClr val="FFFF99"/>
                </a:solidFill>
              </a:rPr>
              <a:t>he who would eat and not bless the king, let him be decapitated with a sword. </a:t>
            </a:r>
          </a:p>
        </p:txBody>
      </p:sp>
    </p:spTree>
    <p:extLst>
      <p:ext uri="{BB962C8B-B14F-4D97-AF65-F5344CB8AC3E}">
        <p14:creationId xmlns:p14="http://schemas.microsoft.com/office/powerpoint/2010/main" val="1963479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Matityahu 22.4-10 </a:t>
            </a:r>
            <a:r>
              <a:rPr lang="en-US" dirty="0"/>
              <a:t>So he sent some </a:t>
            </a:r>
            <a:r>
              <a:rPr lang="en-US" dirty="0">
                <a:solidFill>
                  <a:srgbClr val="FFFF99"/>
                </a:solidFill>
              </a:rPr>
              <a:t>more slaves</a:t>
            </a:r>
            <a:r>
              <a:rPr lang="en-US" dirty="0"/>
              <a:t>, instructing them to tell the guests, ‘Look, I’ve prepared my banquet, I’ve slaughtered my bulls and my fattened cattle, and everything is ready. Come to the wedding!’ But </a:t>
            </a:r>
            <a:r>
              <a:rPr lang="en-US" dirty="0">
                <a:solidFill>
                  <a:srgbClr val="FFFF99"/>
                </a:solidFill>
              </a:rPr>
              <a:t>they weren’t interested</a:t>
            </a:r>
          </a:p>
        </p:txBody>
      </p:sp>
    </p:spTree>
    <p:extLst>
      <p:ext uri="{BB962C8B-B14F-4D97-AF65-F5344CB8AC3E}">
        <p14:creationId xmlns:p14="http://schemas.microsoft.com/office/powerpoint/2010/main" val="3421559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solidFill>
                  <a:srgbClr val="FFFF99"/>
                </a:solidFill>
              </a:rPr>
              <a:t>Weren’t interested: </a:t>
            </a:r>
            <a:r>
              <a:rPr lang="en-US" i="1" dirty="0" err="1"/>
              <a:t>ameléō</a:t>
            </a:r>
            <a:r>
              <a:rPr lang="en-US" dirty="0"/>
              <a:t> from </a:t>
            </a:r>
          </a:p>
          <a:p>
            <a:pPr marL="231775" indent="-231775" algn="l">
              <a:buFont typeface="Arial" panose="020B0604020202020204" pitchFamily="34" charset="0"/>
              <a:buChar char="•"/>
            </a:pPr>
            <a:r>
              <a:rPr lang="en-US" i="1" dirty="0">
                <a:solidFill>
                  <a:srgbClr val="FFFF99"/>
                </a:solidFill>
              </a:rPr>
              <a:t>A</a:t>
            </a:r>
            <a:r>
              <a:rPr lang="en-US" dirty="0"/>
              <a:t> "not" [like apathy, atheist] and </a:t>
            </a:r>
          </a:p>
          <a:p>
            <a:pPr marL="231775" indent="-231775" algn="l">
              <a:buFont typeface="Arial" panose="020B0604020202020204" pitchFamily="34" charset="0"/>
              <a:buChar char="•"/>
            </a:pPr>
            <a:r>
              <a:rPr lang="en-US" i="1" dirty="0" err="1">
                <a:solidFill>
                  <a:srgbClr val="FFFF99"/>
                </a:solidFill>
              </a:rPr>
              <a:t>mélō</a:t>
            </a:r>
            <a:r>
              <a:rPr lang="en-US" dirty="0"/>
              <a:t>, "have concern, be affected") – properly, without concern,</a:t>
            </a:r>
          </a:p>
          <a:p>
            <a:pPr marL="231775" indent="-231775" algn="l">
              <a:buFont typeface="Arial" panose="020B0604020202020204" pitchFamily="34" charset="0"/>
              <a:buChar char="•"/>
            </a:pPr>
            <a:r>
              <a:rPr lang="en-US" dirty="0"/>
              <a:t>unaffected, viewing something as being </a:t>
            </a:r>
            <a:r>
              <a:rPr lang="en-US" i="1" dirty="0"/>
              <a:t>without significance</a:t>
            </a:r>
            <a:r>
              <a:rPr lang="en-US" dirty="0"/>
              <a:t>, i.e. without </a:t>
            </a:r>
            <a:r>
              <a:rPr lang="en-US" i="1" dirty="0"/>
              <a:t>perceived </a:t>
            </a:r>
            <a:r>
              <a:rPr lang="en-US" dirty="0"/>
              <a:t>value ("of no moment").  </a:t>
            </a:r>
            <a:endParaRPr lang="en-US" dirty="0">
              <a:solidFill>
                <a:srgbClr val="FFFF99"/>
              </a:solidFill>
            </a:endParaRPr>
          </a:p>
        </p:txBody>
      </p:sp>
    </p:spTree>
    <p:extLst>
      <p:ext uri="{BB962C8B-B14F-4D97-AF65-F5344CB8AC3E}">
        <p14:creationId xmlns:p14="http://schemas.microsoft.com/office/powerpoint/2010/main" val="2601338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Made light of it.  </a:t>
            </a:r>
          </a:p>
          <a:p>
            <a:pPr algn="l"/>
            <a:r>
              <a:rPr lang="en-US" dirty="0">
                <a:solidFill>
                  <a:srgbClr val="FFFF99"/>
                </a:solidFill>
              </a:rPr>
              <a:t>Amy Jill Levine: a gross insult to the host</a:t>
            </a:r>
          </a:p>
        </p:txBody>
      </p:sp>
    </p:spTree>
    <p:extLst>
      <p:ext uri="{BB962C8B-B14F-4D97-AF65-F5344CB8AC3E}">
        <p14:creationId xmlns:p14="http://schemas.microsoft.com/office/powerpoint/2010/main" val="3547339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Matityahu 22.4-10 </a:t>
            </a:r>
            <a:r>
              <a:rPr lang="en-US" dirty="0"/>
              <a:t>But they weren’t interested</a:t>
            </a:r>
            <a:r>
              <a:rPr lang="en-US" dirty="0">
                <a:solidFill>
                  <a:srgbClr val="FFFF99"/>
                </a:solidFill>
              </a:rPr>
              <a:t> </a:t>
            </a:r>
            <a:r>
              <a:rPr lang="en-US" dirty="0"/>
              <a:t>and went off, one to his farm, another to his business; and the rest grabbed his slaves, mistreated them and killed them. The king was furious and sent his soldiers, who killed those murderers and burned down their city. </a:t>
            </a:r>
          </a:p>
        </p:txBody>
      </p:sp>
    </p:spTree>
    <p:extLst>
      <p:ext uri="{BB962C8B-B14F-4D97-AF65-F5344CB8AC3E}">
        <p14:creationId xmlns:p14="http://schemas.microsoft.com/office/powerpoint/2010/main" val="642032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Yermiyahu</a:t>
            </a:r>
            <a:r>
              <a:rPr lang="en-US" baseline="30000" dirty="0"/>
              <a:t> 4.5-7</a:t>
            </a:r>
            <a:r>
              <a:rPr lang="en-US" dirty="0"/>
              <a:t> “Announce in </a:t>
            </a:r>
            <a:r>
              <a:rPr lang="en-US" dirty="0" err="1"/>
              <a:t>Y’hudah</a:t>
            </a:r>
            <a:r>
              <a:rPr lang="en-US" dirty="0"/>
              <a:t>, proclaim in </a:t>
            </a:r>
            <a:r>
              <a:rPr lang="en-US" dirty="0" err="1"/>
              <a:t>Yerushalayim</a:t>
            </a:r>
            <a:r>
              <a:rPr lang="en-US" dirty="0"/>
              <a:t>; say: ‘Blow the </a:t>
            </a:r>
            <a:r>
              <a:rPr lang="en-US" i="1" dirty="0"/>
              <a:t>shofar</a:t>
            </a:r>
            <a:r>
              <a:rPr lang="en-US" dirty="0"/>
              <a:t> in the land!’ Shout the message aloud: ‘Assemble! Let us go to the fortified cities!’ Set up a signal toward </a:t>
            </a:r>
            <a:r>
              <a:rPr lang="en-US" dirty="0" err="1"/>
              <a:t>Tziyon</a:t>
            </a:r>
            <a:r>
              <a:rPr lang="en-US" dirty="0"/>
              <a:t>, head for cover without delay. </a:t>
            </a:r>
          </a:p>
        </p:txBody>
      </p:sp>
    </p:spTree>
    <p:extLst>
      <p:ext uri="{BB962C8B-B14F-4D97-AF65-F5344CB8AC3E}">
        <p14:creationId xmlns:p14="http://schemas.microsoft.com/office/powerpoint/2010/main" val="218495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Yermiyahu</a:t>
            </a:r>
            <a:r>
              <a:rPr lang="en-US" baseline="30000" dirty="0"/>
              <a:t> 4.5-7</a:t>
            </a:r>
            <a:r>
              <a:rPr lang="en-US" dirty="0"/>
              <a:t> For I will bring disaster from the north, yes, dire destruction. </a:t>
            </a:r>
            <a:r>
              <a:rPr lang="en-US" b="1" baseline="30000" dirty="0"/>
              <a:t> </a:t>
            </a:r>
            <a:r>
              <a:rPr lang="en-US" dirty="0"/>
              <a:t>A lion has risen from his lair, a destroyer of nations has set out, left his own place to ruin your land, </a:t>
            </a:r>
            <a:r>
              <a:rPr lang="en-US" dirty="0">
                <a:solidFill>
                  <a:srgbClr val="FFFF99"/>
                </a:solidFill>
              </a:rPr>
              <a:t>to demolish and depopulate your cities.”</a:t>
            </a:r>
          </a:p>
        </p:txBody>
      </p:sp>
    </p:spTree>
    <p:extLst>
      <p:ext uri="{BB962C8B-B14F-4D97-AF65-F5344CB8AC3E}">
        <p14:creationId xmlns:p14="http://schemas.microsoft.com/office/powerpoint/2010/main" val="1824348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Matityahu 22.4-10 </a:t>
            </a:r>
            <a:r>
              <a:rPr lang="en-US" dirty="0"/>
              <a:t>“Then he said to his slaves, ‘Well, the wedding feast is ready; but the ones who were invited didn’t deserve it. So go out to the street-corners and invite to the banquet as many as you find.’</a:t>
            </a:r>
          </a:p>
        </p:txBody>
      </p:sp>
    </p:spTree>
    <p:extLst>
      <p:ext uri="{BB962C8B-B14F-4D97-AF65-F5344CB8AC3E}">
        <p14:creationId xmlns:p14="http://schemas.microsoft.com/office/powerpoint/2010/main" val="727474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dirty="0"/>
              <a:t>Israel trip with March of the Nations, May 6-16, 2018</a:t>
            </a:r>
          </a:p>
          <a:p>
            <a:endParaRPr lang="en-US" dirty="0"/>
          </a:p>
          <a:p>
            <a:r>
              <a:rPr lang="en-US" dirty="0"/>
              <a:t>Go to </a:t>
            </a:r>
          </a:p>
          <a:p>
            <a:r>
              <a:rPr lang="en-US" dirty="0"/>
              <a:t>OrHaOlam.com</a:t>
            </a:r>
          </a:p>
        </p:txBody>
      </p:sp>
    </p:spTree>
    <p:extLst>
      <p:ext uri="{BB962C8B-B14F-4D97-AF65-F5344CB8AC3E}">
        <p14:creationId xmlns:p14="http://schemas.microsoft.com/office/powerpoint/2010/main" val="3058002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Matityahu 22.4-10 </a:t>
            </a:r>
            <a:r>
              <a:rPr lang="en-US" dirty="0"/>
              <a:t>The slaves went out into the streets, gathered all the people they could find, the bad along with the good; and the wedding hall was filled with guests.</a:t>
            </a:r>
          </a:p>
          <a:p>
            <a:pPr algn="l"/>
            <a:r>
              <a:rPr lang="en-US" dirty="0"/>
              <a:t>Application to us??</a:t>
            </a:r>
          </a:p>
        </p:txBody>
      </p:sp>
    </p:spTree>
    <p:extLst>
      <p:ext uri="{BB962C8B-B14F-4D97-AF65-F5344CB8AC3E}">
        <p14:creationId xmlns:p14="http://schemas.microsoft.com/office/powerpoint/2010/main" val="2024513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It so important to fill the celebration hall.</a:t>
            </a:r>
          </a:p>
          <a:p>
            <a:pPr marL="231775" indent="-231775" algn="l">
              <a:buFont typeface="Arial" panose="020B0604020202020204" pitchFamily="34" charset="0"/>
              <a:buChar char="•"/>
            </a:pPr>
            <a:r>
              <a:rPr lang="en-US" dirty="0"/>
              <a:t>Recovers the King’s honor.</a:t>
            </a:r>
          </a:p>
          <a:p>
            <a:pPr marL="231775" indent="-231775" algn="l">
              <a:buFont typeface="Arial" panose="020B0604020202020204" pitchFamily="34" charset="0"/>
              <a:buChar char="•"/>
            </a:pPr>
            <a:r>
              <a:rPr lang="en-US" baseline="30000" dirty="0"/>
              <a:t>Lk 19.9-10</a:t>
            </a:r>
            <a:r>
              <a:rPr lang="en-US" dirty="0"/>
              <a:t> Then Yeshua said to him, “Today salvation has come to this home…for the </a:t>
            </a:r>
            <a:r>
              <a:rPr lang="en-US" dirty="0">
                <a:solidFill>
                  <a:srgbClr val="FFFF99"/>
                </a:solidFill>
              </a:rPr>
              <a:t>Son of Man came to seek and to save the lost.”</a:t>
            </a:r>
          </a:p>
        </p:txBody>
      </p:sp>
    </p:spTree>
    <p:extLst>
      <p:ext uri="{BB962C8B-B14F-4D97-AF65-F5344CB8AC3E}">
        <p14:creationId xmlns:p14="http://schemas.microsoft.com/office/powerpoint/2010/main" val="719217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Matityahu/Mt. 23.37-39  </a:t>
            </a:r>
            <a:r>
              <a:rPr lang="en-US" dirty="0"/>
              <a:t>“O Jerusalem, Jerusalem who kills the prophets and stones those sent to her! How often </a:t>
            </a:r>
            <a:r>
              <a:rPr lang="en-US" dirty="0">
                <a:solidFill>
                  <a:srgbClr val="FFFF99"/>
                </a:solidFill>
              </a:rPr>
              <a:t>I longed to gather your children together</a:t>
            </a:r>
            <a:r>
              <a:rPr lang="en-US" dirty="0"/>
              <a:t>, as a hen gathers her chicks under her wings… </a:t>
            </a:r>
          </a:p>
        </p:txBody>
      </p:sp>
    </p:spTree>
    <p:extLst>
      <p:ext uri="{BB962C8B-B14F-4D97-AF65-F5344CB8AC3E}">
        <p14:creationId xmlns:p14="http://schemas.microsoft.com/office/powerpoint/2010/main" val="919272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marL="231775" indent="-231775" algn="l">
              <a:buFont typeface="Arial" panose="020B0604020202020204" pitchFamily="34" charset="0"/>
              <a:buChar char="•"/>
            </a:pPr>
            <a:r>
              <a:rPr lang="en-US" dirty="0"/>
              <a:t>Yeshua longs to fill His house with people finding eternal shalom and forgiveness.</a:t>
            </a:r>
          </a:p>
          <a:p>
            <a:pPr marL="231775" indent="-231775" algn="l">
              <a:buFont typeface="Arial" panose="020B0604020202020204" pitchFamily="34" charset="0"/>
              <a:buChar char="•"/>
            </a:pPr>
            <a:r>
              <a:rPr lang="en-US" dirty="0"/>
              <a:t>He seeks to bring His resources to marriages, individuals, young families. </a:t>
            </a:r>
          </a:p>
          <a:p>
            <a:pPr marL="231775" indent="-231775" algn="l">
              <a:buFont typeface="Arial" panose="020B0604020202020204" pitchFamily="34" charset="0"/>
              <a:buChar char="•"/>
            </a:pPr>
            <a:r>
              <a:rPr lang="en-US" dirty="0"/>
              <a:t>This building is relatively new to us, </a:t>
            </a:r>
            <a:r>
              <a:rPr lang="en-US" dirty="0">
                <a:solidFill>
                  <a:srgbClr val="FFFF99"/>
                </a:solidFill>
              </a:rPr>
              <a:t>for access, outreach</a:t>
            </a:r>
            <a:r>
              <a:rPr lang="en-US" dirty="0"/>
              <a:t>.</a:t>
            </a:r>
          </a:p>
          <a:p>
            <a:pPr marL="231775" indent="-231775" algn="l">
              <a:buFont typeface="Arial" panose="020B0604020202020204" pitchFamily="34" charset="0"/>
              <a:buChar char="•"/>
            </a:pPr>
            <a:r>
              <a:rPr lang="en-US" dirty="0"/>
              <a:t>Fill the house, expand the house!</a:t>
            </a:r>
          </a:p>
        </p:txBody>
      </p:sp>
    </p:spTree>
    <p:extLst>
      <p:ext uri="{BB962C8B-B14F-4D97-AF65-F5344CB8AC3E}">
        <p14:creationId xmlns:p14="http://schemas.microsoft.com/office/powerpoint/2010/main" val="4156396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Remember we spoke about a moving of G-d’s spirit in Sarasota, FL last year. </a:t>
            </a:r>
          </a:p>
          <a:p>
            <a:pPr marL="284163" indent="-284163" algn="l">
              <a:buFont typeface="Arial" panose="020B0604020202020204" pitchFamily="34" charset="0"/>
              <a:buChar char="•"/>
            </a:pPr>
            <a:r>
              <a:rPr lang="en-US" dirty="0"/>
              <a:t>20, 30, 40 or more new believers in the next few months or year </a:t>
            </a:r>
          </a:p>
        </p:txBody>
      </p:sp>
    </p:spTree>
    <p:extLst>
      <p:ext uri="{BB962C8B-B14F-4D97-AF65-F5344CB8AC3E}">
        <p14:creationId xmlns:p14="http://schemas.microsoft.com/office/powerpoint/2010/main" val="3919782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There are hazards to growth, and having new people here.</a:t>
            </a:r>
          </a:p>
          <a:p>
            <a:pPr marL="284163" indent="-284163" algn="l">
              <a:buFont typeface="Arial" panose="020B0604020202020204" pitchFamily="34" charset="0"/>
              <a:buChar char="•"/>
            </a:pPr>
            <a:r>
              <a:rPr lang="en-US" dirty="0"/>
              <a:t>Challenges us to be spiritual givers, nurturers, </a:t>
            </a:r>
            <a:r>
              <a:rPr lang="en-US" dirty="0" err="1"/>
              <a:t>disciplers</a:t>
            </a:r>
            <a:r>
              <a:rPr lang="en-US" dirty="0"/>
              <a:t>.</a:t>
            </a:r>
          </a:p>
          <a:p>
            <a:pPr marL="284163" indent="-284163" algn="l">
              <a:buFont typeface="Arial" panose="020B0604020202020204" pitchFamily="34" charset="0"/>
              <a:buChar char="•"/>
            </a:pPr>
            <a:r>
              <a:rPr lang="en-US" dirty="0"/>
              <a:t>Challenges us to be givers socially, financially.</a:t>
            </a:r>
          </a:p>
          <a:p>
            <a:pPr marL="284163" indent="-284163" algn="l">
              <a:buFont typeface="Arial" panose="020B0604020202020204" pitchFamily="34" charset="0"/>
              <a:buChar char="•"/>
            </a:pPr>
            <a:r>
              <a:rPr lang="en-US" dirty="0"/>
              <a:t>Opens our doors to surprises…</a:t>
            </a:r>
          </a:p>
        </p:txBody>
      </p:sp>
    </p:spTree>
    <p:extLst>
      <p:ext uri="{BB962C8B-B14F-4D97-AF65-F5344CB8AC3E}">
        <p14:creationId xmlns:p14="http://schemas.microsoft.com/office/powerpoint/2010/main" val="610885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Outreach is always risky…</a:t>
            </a:r>
          </a:p>
          <a:p>
            <a:pPr marL="231775" indent="-231775" algn="l">
              <a:buFont typeface="Arial" panose="020B0604020202020204" pitchFamily="34" charset="0"/>
              <a:buChar char="•"/>
            </a:pPr>
            <a:r>
              <a:rPr lang="en-US" dirty="0"/>
              <a:t>So easy to lack wisdom for the most effective invitation.  </a:t>
            </a:r>
          </a:p>
          <a:p>
            <a:pPr marL="231775" indent="-231775" algn="l">
              <a:buFont typeface="Arial" panose="020B0604020202020204" pitchFamily="34" charset="0"/>
              <a:buChar char="•"/>
            </a:pPr>
            <a:r>
              <a:rPr lang="en-US" dirty="0"/>
              <a:t>Possible to get rejection.</a:t>
            </a:r>
          </a:p>
          <a:p>
            <a:pPr marL="231775" indent="-231775" algn="l">
              <a:buFont typeface="Arial" panose="020B0604020202020204" pitchFamily="34" charset="0"/>
              <a:buChar char="•"/>
            </a:pPr>
            <a:r>
              <a:rPr lang="en-US" dirty="0"/>
              <a:t>Not directly associated with outreach, but part of life in contact with the outside world…</a:t>
            </a:r>
          </a:p>
        </p:txBody>
      </p:sp>
    </p:spTree>
    <p:extLst>
      <p:ext uri="{BB962C8B-B14F-4D97-AF65-F5344CB8AC3E}">
        <p14:creationId xmlns:p14="http://schemas.microsoft.com/office/powerpoint/2010/main" val="12112411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Online Media 1">
            <a:hlinkClick r:id="" action="ppaction://media"/>
            <a:extLst>
              <a:ext uri="{FF2B5EF4-FFF2-40B4-BE49-F238E27FC236}">
                <a16:creationId xmlns:a16="http://schemas.microsoft.com/office/drawing/2014/main" id="{A82F5FDA-7693-4C65-B4C8-0267B96B5045}"/>
              </a:ext>
            </a:extLst>
          </p:cNvPr>
          <p:cNvPicPr>
            <a:picLocks noRot="1" noChangeAspect="1"/>
          </p:cNvPicPr>
          <p:nvPr>
            <a:videoFile r:link="rId1"/>
          </p:nvPr>
        </p:nvPicPr>
        <p:blipFill>
          <a:blip r:embed="rId4"/>
          <a:stretch>
            <a:fillRect/>
          </a:stretch>
        </p:blipFill>
        <p:spPr>
          <a:xfrm>
            <a:off x="1112837" y="38100"/>
            <a:ext cx="6807200" cy="5105400"/>
          </a:xfrm>
          <a:prstGeom prst="rect">
            <a:avLst/>
          </a:prstGeom>
        </p:spPr>
      </p:pic>
    </p:spTree>
    <p:extLst>
      <p:ext uri="{BB962C8B-B14F-4D97-AF65-F5344CB8AC3E}">
        <p14:creationId xmlns:p14="http://schemas.microsoft.com/office/powerpoint/2010/main" val="844513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Transitioning/ returning to the positive side of outreach, from Stewart Winograd…</a:t>
            </a:r>
          </a:p>
        </p:txBody>
      </p:sp>
    </p:spTree>
    <p:extLst>
      <p:ext uri="{BB962C8B-B14F-4D97-AF65-F5344CB8AC3E}">
        <p14:creationId xmlns:p14="http://schemas.microsoft.com/office/powerpoint/2010/main" val="2545361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Remember we spoke about a moving of G-d’s spirit in Sarasota, FL last year. </a:t>
            </a:r>
          </a:p>
          <a:p>
            <a:pPr marL="284163" indent="-284163" algn="l">
              <a:buFont typeface="Arial" panose="020B0604020202020204" pitchFamily="34" charset="0"/>
              <a:buChar char="•"/>
            </a:pPr>
            <a:r>
              <a:rPr lang="en-US" dirty="0"/>
              <a:t>20, 30, 40 or more new believers in the next few months or year </a:t>
            </a:r>
          </a:p>
        </p:txBody>
      </p:sp>
    </p:spTree>
    <p:extLst>
      <p:ext uri="{BB962C8B-B14F-4D97-AF65-F5344CB8AC3E}">
        <p14:creationId xmlns:p14="http://schemas.microsoft.com/office/powerpoint/2010/main" val="3217238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lstStyle/>
          <a:p>
            <a:pPr algn="l"/>
            <a:r>
              <a:rPr lang="en-US" dirty="0"/>
              <a:t> </a:t>
            </a:r>
          </a:p>
        </p:txBody>
      </p:sp>
      <p:pic>
        <p:nvPicPr>
          <p:cNvPr id="7" name="Picture 6">
            <a:extLst>
              <a:ext uri="{FF2B5EF4-FFF2-40B4-BE49-F238E27FC236}">
                <a16:creationId xmlns:a16="http://schemas.microsoft.com/office/drawing/2014/main" id="{B796CEB0-DF91-417C-A8CC-7A2B2BEA508B}"/>
              </a:ext>
            </a:extLst>
          </p:cNvPr>
          <p:cNvPicPr>
            <a:picLocks noChangeAspect="1"/>
          </p:cNvPicPr>
          <p:nvPr/>
        </p:nvPicPr>
        <p:blipFill rotWithShape="1">
          <a:blip r:embed="rId3">
            <a:extLst>
              <a:ext uri="{28A0092B-C50C-407E-A947-70E740481C1C}">
                <a14:useLocalDpi xmlns:a14="http://schemas.microsoft.com/office/drawing/2010/main" val="0"/>
              </a:ext>
            </a:extLst>
          </a:blip>
          <a:srcRect l="57843" t="50000"/>
          <a:stretch/>
        </p:blipFill>
        <p:spPr>
          <a:xfrm>
            <a:off x="1265237" y="-1329"/>
            <a:ext cx="6629400" cy="5087679"/>
          </a:xfrm>
          <a:prstGeom prst="rect">
            <a:avLst/>
          </a:prstGeom>
        </p:spPr>
      </p:pic>
      <p:sp>
        <p:nvSpPr>
          <p:cNvPr id="2" name="TextBox 1">
            <a:extLst>
              <a:ext uri="{FF2B5EF4-FFF2-40B4-BE49-F238E27FC236}">
                <a16:creationId xmlns:a16="http://schemas.microsoft.com/office/drawing/2014/main" id="{9E90A0CD-1F94-4EA2-96D0-324C6CC35C80}"/>
              </a:ext>
            </a:extLst>
          </p:cNvPr>
          <p:cNvSpPr txBox="1"/>
          <p:nvPr/>
        </p:nvSpPr>
        <p:spPr>
          <a:xfrm>
            <a:off x="2177709" y="4476750"/>
            <a:ext cx="4039888"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OrHaOlam.com</a:t>
            </a:r>
          </a:p>
        </p:txBody>
      </p:sp>
    </p:spTree>
    <p:extLst>
      <p:ext uri="{BB962C8B-B14F-4D97-AF65-F5344CB8AC3E}">
        <p14:creationId xmlns:p14="http://schemas.microsoft.com/office/powerpoint/2010/main" val="1593346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lvl="0" algn="l"/>
            <a:r>
              <a:rPr lang="en-US" dirty="0">
                <a:solidFill>
                  <a:srgbClr val="FFFF99"/>
                </a:solidFill>
              </a:rPr>
              <a:t>From Stewart Winograd re prep for repetition of recent Florida outreach with dozens of </a:t>
            </a:r>
            <a:r>
              <a:rPr lang="en-US" dirty="0" err="1">
                <a:solidFill>
                  <a:srgbClr val="FFFF99"/>
                </a:solidFill>
              </a:rPr>
              <a:t>Ruakh</a:t>
            </a:r>
            <a:r>
              <a:rPr lang="en-US" dirty="0">
                <a:solidFill>
                  <a:srgbClr val="FFFF99"/>
                </a:solidFill>
              </a:rPr>
              <a:t> born new believers: </a:t>
            </a:r>
          </a:p>
          <a:p>
            <a:pPr lvl="0" algn="l"/>
            <a:r>
              <a:rPr lang="en-US" dirty="0"/>
              <a:t>Have a clear </a:t>
            </a:r>
            <a:r>
              <a:rPr lang="en-US" u="sng" dirty="0"/>
              <a:t>Strategy and Structure</a:t>
            </a:r>
            <a:r>
              <a:rPr lang="en-US" dirty="0"/>
              <a:t> to create a </a:t>
            </a:r>
            <a:r>
              <a:rPr lang="en-US" u="sng" dirty="0"/>
              <a:t>Culture </a:t>
            </a:r>
            <a:r>
              <a:rPr lang="en-US" dirty="0"/>
              <a:t>of </a:t>
            </a:r>
            <a:r>
              <a:rPr lang="en-US" u="sng" dirty="0"/>
              <a:t>Evangelism, Discipleship and Equipping volunteer ministers.</a:t>
            </a:r>
            <a:endParaRPr lang="en-US" dirty="0"/>
          </a:p>
        </p:txBody>
      </p:sp>
    </p:spTree>
    <p:extLst>
      <p:ext uri="{BB962C8B-B14F-4D97-AF65-F5344CB8AC3E}">
        <p14:creationId xmlns:p14="http://schemas.microsoft.com/office/powerpoint/2010/main" val="8393869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231775" lvl="1" indent="-174625" algn="l">
              <a:buFont typeface="+mj-lt"/>
              <a:buAutoNum type="arabicPeriod"/>
            </a:pPr>
            <a:r>
              <a:rPr lang="en-US" dirty="0"/>
              <a:t>Choose an effective discipleship course or Road to Maturity; including foundations of the faith, </a:t>
            </a:r>
            <a:r>
              <a:rPr lang="en-US" dirty="0" err="1"/>
              <a:t>T’vilah</a:t>
            </a:r>
            <a:r>
              <a:rPr lang="en-US" dirty="0"/>
              <a:t>, inner healing and deliverance, baptism in the </a:t>
            </a:r>
            <a:r>
              <a:rPr lang="en-US" dirty="0" err="1"/>
              <a:t>Ruakh</a:t>
            </a:r>
            <a:r>
              <a:rPr lang="en-US" dirty="0"/>
              <a:t> Ha </a:t>
            </a:r>
            <a:r>
              <a:rPr lang="en-US" dirty="0" err="1"/>
              <a:t>Kodesh</a:t>
            </a:r>
            <a:r>
              <a:rPr lang="en-US" dirty="0"/>
              <a:t> and preparation for ministry.</a:t>
            </a:r>
          </a:p>
        </p:txBody>
      </p:sp>
    </p:spTree>
    <p:extLst>
      <p:ext uri="{BB962C8B-B14F-4D97-AF65-F5344CB8AC3E}">
        <p14:creationId xmlns:p14="http://schemas.microsoft.com/office/powerpoint/2010/main" val="532908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514350" lvl="1" indent="-457200" algn="l">
              <a:buFont typeface="+mj-lt"/>
              <a:buAutoNum type="arabicPeriod" startAt="2"/>
            </a:pPr>
            <a:r>
              <a:rPr lang="en-US" dirty="0"/>
              <a:t>Have the whole congregation go through the discipleship program, so that everyone is on the same page.</a:t>
            </a:r>
          </a:p>
          <a:p>
            <a:pPr marL="514350" lvl="1" indent="-457200" algn="l">
              <a:buFont typeface="+mj-lt"/>
              <a:buAutoNum type="arabicPeriod" startAt="2"/>
            </a:pPr>
            <a:r>
              <a:rPr lang="en-US" dirty="0"/>
              <a:t>Establish a Kingdom of God culture where everyone is a minister and there is no one that feels good about being audience only.</a:t>
            </a:r>
          </a:p>
          <a:p>
            <a:pPr algn="l"/>
            <a:endParaRPr lang="en-US" dirty="0"/>
          </a:p>
        </p:txBody>
      </p:sp>
    </p:spTree>
    <p:extLst>
      <p:ext uri="{BB962C8B-B14F-4D97-AF65-F5344CB8AC3E}">
        <p14:creationId xmlns:p14="http://schemas.microsoft.com/office/powerpoint/2010/main" val="62925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Lk 19.9-10</a:t>
            </a:r>
            <a:r>
              <a:rPr lang="en-US" dirty="0"/>
              <a:t> Then </a:t>
            </a:r>
            <a:r>
              <a:rPr lang="en-US" i="1" dirty="0"/>
              <a:t>Yeshua</a:t>
            </a:r>
            <a:r>
              <a:rPr lang="en-US" dirty="0"/>
              <a:t> said to him, “Today salvation has come to this home…for the Son of Man came to seek and to save the lost.”</a:t>
            </a:r>
          </a:p>
          <a:p>
            <a:pPr algn="l"/>
            <a:endParaRPr lang="en-US" dirty="0"/>
          </a:p>
        </p:txBody>
      </p:sp>
    </p:spTree>
    <p:extLst>
      <p:ext uri="{BB962C8B-B14F-4D97-AF65-F5344CB8AC3E}">
        <p14:creationId xmlns:p14="http://schemas.microsoft.com/office/powerpoint/2010/main" val="1758297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Matityahu/Mt. 23.37-39  </a:t>
            </a:r>
            <a:r>
              <a:rPr lang="en-US" dirty="0"/>
              <a:t>“O Jerusalem, Jerusalem who kills the prophets and stones those sent to her! </a:t>
            </a:r>
            <a:r>
              <a:rPr lang="en-US" dirty="0">
                <a:solidFill>
                  <a:srgbClr val="FFFF99"/>
                </a:solidFill>
              </a:rPr>
              <a:t>How often I longed to gather your children together</a:t>
            </a:r>
            <a:r>
              <a:rPr lang="en-US" dirty="0"/>
              <a:t>, as a hen gathers her chicks under her wings… </a:t>
            </a:r>
          </a:p>
        </p:txBody>
      </p:sp>
    </p:spTree>
    <p:extLst>
      <p:ext uri="{BB962C8B-B14F-4D97-AF65-F5344CB8AC3E}">
        <p14:creationId xmlns:p14="http://schemas.microsoft.com/office/powerpoint/2010/main" val="24989042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Matityahu/Mt. 23.37-39  </a:t>
            </a:r>
            <a:r>
              <a:rPr lang="en-US" dirty="0"/>
              <a:t>but you were not willing! Look, your house is left to you desolate! </a:t>
            </a:r>
            <a:r>
              <a:rPr lang="en-US" b="1" baseline="30000" dirty="0"/>
              <a:t> </a:t>
            </a:r>
            <a:r>
              <a:rPr lang="en-US" dirty="0"/>
              <a:t>For I tell you, you will never see Me again until you say, ‘</a:t>
            </a:r>
            <a:r>
              <a:rPr lang="en-US" i="1" dirty="0" err="1"/>
              <a:t>Barukh</a:t>
            </a:r>
            <a:r>
              <a:rPr lang="en-US" i="1" dirty="0"/>
              <a:t> ha-</a:t>
            </a:r>
            <a:r>
              <a:rPr lang="en-US" i="1" dirty="0" err="1"/>
              <a:t>ba</a:t>
            </a:r>
            <a:r>
              <a:rPr lang="en-US" i="1" dirty="0"/>
              <a:t> </a:t>
            </a:r>
            <a:r>
              <a:rPr lang="en-US" i="1" dirty="0" err="1"/>
              <a:t>b’shem</a:t>
            </a:r>
            <a:r>
              <a:rPr lang="en-US" i="1" dirty="0"/>
              <a:t> </a:t>
            </a:r>
            <a:r>
              <a:rPr lang="en-US" i="1" cap="small" dirty="0"/>
              <a:t>Adonai</a:t>
            </a:r>
            <a:r>
              <a:rPr lang="en-US" dirty="0"/>
              <a:t>.</a:t>
            </a:r>
            <a:r>
              <a:rPr lang="he-IL" dirty="0"/>
              <a:t>        </a:t>
            </a: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ברוך השם יי</a:t>
            </a:r>
            <a:r>
              <a:rPr lang="en-US" dirty="0"/>
              <a:t> </a:t>
            </a:r>
            <a:endParaRPr lang="he-IL" dirty="0"/>
          </a:p>
          <a:p>
            <a:pPr algn="l"/>
            <a:r>
              <a:rPr lang="en-US" dirty="0"/>
              <a:t>Blessed is He who comes in the name of the </a:t>
            </a:r>
            <a:r>
              <a:rPr lang="en-US" cap="small" dirty="0"/>
              <a:t>Lord</a:t>
            </a:r>
            <a:r>
              <a:rPr lang="en-US" dirty="0"/>
              <a:t>!’”</a:t>
            </a:r>
          </a:p>
        </p:txBody>
      </p:sp>
    </p:spTree>
    <p:extLst>
      <p:ext uri="{BB962C8B-B14F-4D97-AF65-F5344CB8AC3E}">
        <p14:creationId xmlns:p14="http://schemas.microsoft.com/office/powerpoint/2010/main" val="7462414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How many</a:t>
            </a:r>
          </a:p>
          <a:p>
            <a:pPr marL="457200" indent="-457200" algn="l">
              <a:buFont typeface="+mj-lt"/>
              <a:buAutoNum type="arabicPeriod"/>
            </a:pPr>
            <a:r>
              <a:rPr lang="en-US" dirty="0"/>
              <a:t>Learned the active shooter response: three modes?</a:t>
            </a:r>
          </a:p>
          <a:p>
            <a:pPr marL="457200" indent="-457200" algn="l">
              <a:buFont typeface="+mj-lt"/>
              <a:buAutoNum type="arabicPeriod"/>
            </a:pPr>
            <a:r>
              <a:rPr lang="en-US" dirty="0"/>
              <a:t>Are praying for G-d to give you a plan and an opportunity to fill His house, His Kingdom?</a:t>
            </a:r>
          </a:p>
        </p:txBody>
      </p:sp>
    </p:spTree>
    <p:extLst>
      <p:ext uri="{BB962C8B-B14F-4D97-AF65-F5344CB8AC3E}">
        <p14:creationId xmlns:p14="http://schemas.microsoft.com/office/powerpoint/2010/main" val="89848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dirty="0">
                <a:solidFill>
                  <a:srgbClr val="FFFF99"/>
                </a:solidFill>
              </a:rPr>
              <a:t>News behind the news!</a:t>
            </a:r>
          </a:p>
          <a:p>
            <a:r>
              <a:rPr lang="en-US" dirty="0"/>
              <a:t>Pres. Trump is moving </a:t>
            </a:r>
          </a:p>
          <a:p>
            <a:r>
              <a:rPr lang="en-US" dirty="0"/>
              <a:t>the US Embassy to land </a:t>
            </a:r>
          </a:p>
          <a:p>
            <a:r>
              <a:rPr lang="en-US" dirty="0"/>
              <a:t>that is NOT disputed!</a:t>
            </a:r>
          </a:p>
          <a:p>
            <a:r>
              <a:rPr lang="en-US" dirty="0"/>
              <a:t>This move changes nothing</a:t>
            </a:r>
          </a:p>
          <a:p>
            <a:r>
              <a:rPr lang="en-US" dirty="0"/>
              <a:t>except to cancel a fantasy!</a:t>
            </a:r>
          </a:p>
        </p:txBody>
      </p:sp>
    </p:spTree>
    <p:extLst>
      <p:ext uri="{BB962C8B-B14F-4D97-AF65-F5344CB8AC3E}">
        <p14:creationId xmlns:p14="http://schemas.microsoft.com/office/powerpoint/2010/main" val="3745377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88F388-19BF-437D-BF76-25C3795EDFBB}"/>
              </a:ext>
            </a:extLst>
          </p:cNvPr>
          <p:cNvPicPr>
            <a:picLocks noChangeAspect="1"/>
          </p:cNvPicPr>
          <p:nvPr/>
        </p:nvPicPr>
        <p:blipFill>
          <a:blip r:embed="rId3"/>
          <a:stretch>
            <a:fillRect/>
          </a:stretch>
        </p:blipFill>
        <p:spPr>
          <a:xfrm>
            <a:off x="1230338" y="22126"/>
            <a:ext cx="6318198"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cxnSp>
        <p:nvCxnSpPr>
          <p:cNvPr id="5" name="Straight Arrow Connector 4">
            <a:extLst>
              <a:ext uri="{FF2B5EF4-FFF2-40B4-BE49-F238E27FC236}">
                <a16:creationId xmlns:a16="http://schemas.microsoft.com/office/drawing/2014/main" id="{BE9A7A36-49CD-4C47-8575-F05F5C290AF0}"/>
              </a:ext>
            </a:extLst>
          </p:cNvPr>
          <p:cNvCxnSpPr/>
          <p:nvPr/>
        </p:nvCxnSpPr>
        <p:spPr bwMode="auto">
          <a:xfrm flipV="1">
            <a:off x="3906367" y="2800350"/>
            <a:ext cx="152400" cy="20574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a:extLst>
              <a:ext uri="{FF2B5EF4-FFF2-40B4-BE49-F238E27FC236}">
                <a16:creationId xmlns:a16="http://schemas.microsoft.com/office/drawing/2014/main" id="{26A4C9AC-CF67-4B12-B8C0-BDBAC677F987}"/>
              </a:ext>
            </a:extLst>
          </p:cNvPr>
          <p:cNvSpPr txBox="1"/>
          <p:nvPr/>
        </p:nvSpPr>
        <p:spPr>
          <a:xfrm rot="259520">
            <a:off x="1257767" y="51714"/>
            <a:ext cx="2231124" cy="584775"/>
          </a:xfrm>
          <a:prstGeom prst="rect">
            <a:avLst/>
          </a:prstGeom>
          <a:noFill/>
        </p:spPr>
        <p:txBody>
          <a:bodyPr wrap="none" rtlCol="0">
            <a:spAutoFit/>
          </a:bodyPr>
          <a:lstStyle/>
          <a:p>
            <a:pPr algn="l"/>
            <a:r>
              <a:rPr lang="en-US" sz="3200" dirty="0">
                <a:solidFill>
                  <a:schemeClr val="tx1"/>
                </a:solidFill>
                <a:effectLst>
                  <a:outerShdw blurRad="38100" dist="38100" dir="2700000" algn="tl">
                    <a:srgbClr val="000000">
                      <a:alpha val="43137"/>
                    </a:srgbClr>
                  </a:outerShdw>
                </a:effectLst>
              </a:rPr>
              <a:t>Green line</a:t>
            </a:r>
          </a:p>
        </p:txBody>
      </p:sp>
      <p:cxnSp>
        <p:nvCxnSpPr>
          <p:cNvPr id="7" name="Straight Arrow Connector 6">
            <a:extLst>
              <a:ext uri="{FF2B5EF4-FFF2-40B4-BE49-F238E27FC236}">
                <a16:creationId xmlns:a16="http://schemas.microsoft.com/office/drawing/2014/main" id="{A98CE86E-6503-45E3-B57F-D8F728154B10}"/>
              </a:ext>
            </a:extLst>
          </p:cNvPr>
          <p:cNvCxnSpPr>
            <a:cxnSpLocks/>
          </p:cNvCxnSpPr>
          <p:nvPr/>
        </p:nvCxnSpPr>
        <p:spPr bwMode="auto">
          <a:xfrm>
            <a:off x="198430" y="133350"/>
            <a:ext cx="1143007" cy="457200"/>
          </a:xfrm>
          <a:prstGeom prst="straightConnector1">
            <a:avLst/>
          </a:prstGeom>
          <a:solidFill>
            <a:schemeClr val="accent1"/>
          </a:solidFill>
          <a:ln w="57150" cap="flat" cmpd="sng" algn="ctr">
            <a:solidFill>
              <a:srgbClr val="92D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9D046304-EAD9-4C5A-B63D-BC9146333395}"/>
              </a:ext>
            </a:extLst>
          </p:cNvPr>
          <p:cNvSpPr txBox="1"/>
          <p:nvPr/>
        </p:nvSpPr>
        <p:spPr>
          <a:xfrm>
            <a:off x="3178500" y="4642406"/>
            <a:ext cx="1608133" cy="523220"/>
          </a:xfrm>
          <a:prstGeom prst="rect">
            <a:avLst/>
          </a:prstGeom>
          <a:noFill/>
          <a:ln w="44450">
            <a:solidFill>
              <a:srgbClr val="FFC000"/>
            </a:solidFill>
          </a:ln>
        </p:spPr>
        <p:txBody>
          <a:bodyPr wrap="none" rtlCol="0">
            <a:spAutoFit/>
          </a:bodyPr>
          <a:lstStyle/>
          <a:p>
            <a:r>
              <a:rPr lang="en-US" sz="2800" dirty="0">
                <a:solidFill>
                  <a:schemeClr val="tx1"/>
                </a:solidFill>
                <a:effectLst>
                  <a:outerShdw blurRad="38100" dist="38100" dir="2700000" algn="tl">
                    <a:srgbClr val="000000">
                      <a:alpha val="43137"/>
                    </a:srgbClr>
                  </a:outerShdw>
                </a:effectLst>
              </a:rPr>
              <a:t>Knesset</a:t>
            </a:r>
          </a:p>
        </p:txBody>
      </p:sp>
    </p:spTree>
    <p:extLst>
      <p:ext uri="{BB962C8B-B14F-4D97-AF65-F5344CB8AC3E}">
        <p14:creationId xmlns:p14="http://schemas.microsoft.com/office/powerpoint/2010/main" val="385781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solidFill>
                <a:srgbClr val="FFFF99"/>
              </a:solidFill>
            </a:endParaRPr>
          </a:p>
          <a:p>
            <a:r>
              <a:rPr lang="en-US" dirty="0">
                <a:solidFill>
                  <a:srgbClr val="FFFF99"/>
                </a:solidFill>
              </a:rPr>
              <a:t>News behind the news!</a:t>
            </a:r>
          </a:p>
          <a:p>
            <a:r>
              <a:rPr lang="en-US" dirty="0"/>
              <a:t>#2</a:t>
            </a:r>
            <a:endParaRPr lang="en-US" dirty="0">
              <a:solidFill>
                <a:srgbClr val="FFFF99"/>
              </a:solidFill>
            </a:endParaRPr>
          </a:p>
          <a:p>
            <a:r>
              <a:rPr lang="en-US" dirty="0"/>
              <a:t>How to solve the </a:t>
            </a:r>
          </a:p>
          <a:p>
            <a:r>
              <a:rPr lang="en-US" dirty="0"/>
              <a:t>Lebanon Crisis</a:t>
            </a:r>
          </a:p>
        </p:txBody>
      </p:sp>
    </p:spTree>
    <p:extLst>
      <p:ext uri="{BB962C8B-B14F-4D97-AF65-F5344CB8AC3E}">
        <p14:creationId xmlns:p14="http://schemas.microsoft.com/office/powerpoint/2010/main" val="3130840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solidFill>
                  <a:srgbClr val="FFFF99"/>
                </a:solidFill>
              </a:rPr>
              <a:t>United Nations Security Council Resolution 1701, </a:t>
            </a:r>
            <a:r>
              <a:rPr lang="en-US" dirty="0"/>
              <a:t>12 August 2006</a:t>
            </a:r>
            <a:endParaRPr lang="en-US" dirty="0">
              <a:solidFill>
                <a:srgbClr val="FFFF99"/>
              </a:solidFill>
            </a:endParaRPr>
          </a:p>
          <a:p>
            <a:pPr algn="l"/>
            <a:r>
              <a:rPr lang="en-US" dirty="0"/>
              <a:t>A long term solution based on (OP8)</a:t>
            </a:r>
          </a:p>
          <a:p>
            <a:pPr marL="457200" lvl="1" indent="-119063" algn="l">
              <a:buFont typeface="Arial" panose="020B0604020202020204" pitchFamily="34" charset="0"/>
              <a:buChar char="•"/>
            </a:pPr>
            <a:r>
              <a:rPr lang="en-US" dirty="0"/>
              <a:t>Disarmament of all armed groups in Lebanon (implying Hezbollah)</a:t>
            </a:r>
          </a:p>
          <a:p>
            <a:pPr marL="457200" lvl="1" indent="-119063" algn="l">
              <a:buFont typeface="Arial" panose="020B0604020202020204" pitchFamily="34" charset="0"/>
              <a:buChar char="•"/>
            </a:pPr>
            <a:r>
              <a:rPr lang="en-US" dirty="0"/>
              <a:t>No armed forces other than UNIFIL and Lebanese (implying Hezbollah and Israeli forces) will be </a:t>
            </a:r>
            <a:r>
              <a:rPr lang="en-US" dirty="0">
                <a:solidFill>
                  <a:srgbClr val="FFFF99"/>
                </a:solidFill>
              </a:rPr>
              <a:t>south of the</a:t>
            </a:r>
            <a:r>
              <a:rPr lang="en-US" dirty="0"/>
              <a:t> </a:t>
            </a:r>
            <a:r>
              <a:rPr lang="en-US" dirty="0" err="1">
                <a:solidFill>
                  <a:srgbClr val="FFFF99"/>
                </a:solidFill>
              </a:rPr>
              <a:t>Litani</a:t>
            </a:r>
            <a:r>
              <a:rPr lang="en-US" dirty="0">
                <a:solidFill>
                  <a:srgbClr val="FFFF99"/>
                </a:solidFill>
              </a:rPr>
              <a:t> River.</a:t>
            </a:r>
          </a:p>
        </p:txBody>
      </p:sp>
    </p:spTree>
    <p:extLst>
      <p:ext uri="{BB962C8B-B14F-4D97-AF65-F5344CB8AC3E}">
        <p14:creationId xmlns:p14="http://schemas.microsoft.com/office/powerpoint/2010/main" val="385163851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59448</TotalTime>
  <Words>3213</Words>
  <Application>Microsoft Office PowerPoint</Application>
  <PresentationFormat>Custom</PresentationFormat>
  <Paragraphs>368</Paragraphs>
  <Slides>56</Slides>
  <Notes>56</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56</vt:i4>
      </vt:variant>
    </vt:vector>
  </HeadingPairs>
  <TitlesOfParts>
    <vt:vector size="63" baseType="lpstr">
      <vt:lpstr>Arial</vt:lpstr>
      <vt:lpstr>Arial Rounded MT Bold</vt:lpstr>
      <vt:lpstr>David</vt:lpstr>
      <vt:lpstr>Vilna</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22:1</vt:lpstr>
      <vt:lpstr>Mattityahu (Matthew) 22:2</vt:lpstr>
      <vt:lpstr>PowerPoint Presentation</vt:lpstr>
      <vt:lpstr>PowerPoint Presentation</vt:lpstr>
      <vt:lpstr>PowerPoint Presentation</vt:lpstr>
      <vt:lpstr>PowerPoint Presentation</vt:lpstr>
      <vt:lpstr>PowerPoint Presentation</vt:lpstr>
      <vt:lpstr>PowerPoint Presentation</vt:lpstr>
      <vt:lpstr>Mattityahu (Matthew) 22:3</vt:lpstr>
      <vt:lpstr>PowerPoint Presentation</vt:lpstr>
      <vt:lpstr>Mattityahu (Matthew) 22:3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1542</cp:revision>
  <dcterms:created xsi:type="dcterms:W3CDTF">2006-04-21T19:34:43Z</dcterms:created>
  <dcterms:modified xsi:type="dcterms:W3CDTF">2017-12-09T14:50:57Z</dcterms:modified>
</cp:coreProperties>
</file>