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698" r:id="rId3"/>
    <p:sldMasterId id="2147483700" r:id="rId4"/>
  </p:sldMasterIdLst>
  <p:notesMasterIdLst>
    <p:notesMasterId r:id="rId72"/>
  </p:notesMasterIdLst>
  <p:handoutMasterIdLst>
    <p:handoutMasterId r:id="rId73"/>
  </p:handoutMasterIdLst>
  <p:sldIdLst>
    <p:sldId id="1476" r:id="rId5"/>
    <p:sldId id="1524" r:id="rId6"/>
    <p:sldId id="1525" r:id="rId7"/>
    <p:sldId id="1682" r:id="rId8"/>
    <p:sldId id="1683" r:id="rId9"/>
    <p:sldId id="1684" r:id="rId10"/>
    <p:sldId id="1622" r:id="rId11"/>
    <p:sldId id="1614" r:id="rId12"/>
    <p:sldId id="1635" r:id="rId13"/>
    <p:sldId id="1630" r:id="rId14"/>
    <p:sldId id="1632" r:id="rId15"/>
    <p:sldId id="1629" r:id="rId16"/>
    <p:sldId id="1631" r:id="rId17"/>
    <p:sldId id="1633" r:id="rId18"/>
    <p:sldId id="1634" r:id="rId19"/>
    <p:sldId id="1616" r:id="rId20"/>
    <p:sldId id="1625" r:id="rId21"/>
    <p:sldId id="1626" r:id="rId22"/>
    <p:sldId id="1627" r:id="rId23"/>
    <p:sldId id="1628" r:id="rId24"/>
    <p:sldId id="1617" r:id="rId25"/>
    <p:sldId id="1637" r:id="rId26"/>
    <p:sldId id="1618" r:id="rId27"/>
    <p:sldId id="1638" r:id="rId28"/>
    <p:sldId id="1639" r:id="rId29"/>
    <p:sldId id="1640" r:id="rId30"/>
    <p:sldId id="1645" r:id="rId31"/>
    <p:sldId id="1620" r:id="rId32"/>
    <p:sldId id="1656" r:id="rId33"/>
    <p:sldId id="1657" r:id="rId34"/>
    <p:sldId id="1653" r:id="rId35"/>
    <p:sldId id="1654" r:id="rId36"/>
    <p:sldId id="1655" r:id="rId37"/>
    <p:sldId id="1652" r:id="rId38"/>
    <p:sldId id="1685" r:id="rId39"/>
    <p:sldId id="1649" r:id="rId40"/>
    <p:sldId id="1658" r:id="rId41"/>
    <p:sldId id="1659" r:id="rId42"/>
    <p:sldId id="1660" r:id="rId43"/>
    <p:sldId id="1686" r:id="rId44"/>
    <p:sldId id="1661" r:id="rId45"/>
    <p:sldId id="1662" r:id="rId46"/>
    <p:sldId id="1689" r:id="rId47"/>
    <p:sldId id="1670" r:id="rId48"/>
    <p:sldId id="1651" r:id="rId49"/>
    <p:sldId id="1646" r:id="rId50"/>
    <p:sldId id="1664" r:id="rId51"/>
    <p:sldId id="1663" r:id="rId52"/>
    <p:sldId id="1665" r:id="rId53"/>
    <p:sldId id="1672" r:id="rId54"/>
    <p:sldId id="1673" r:id="rId55"/>
    <p:sldId id="1666" r:id="rId56"/>
    <p:sldId id="1667" r:id="rId57"/>
    <p:sldId id="1668" r:id="rId58"/>
    <p:sldId id="1669" r:id="rId59"/>
    <p:sldId id="1671" r:id="rId60"/>
    <p:sldId id="1648" r:id="rId61"/>
    <p:sldId id="1647" r:id="rId62"/>
    <p:sldId id="1690" r:id="rId63"/>
    <p:sldId id="1674" r:id="rId64"/>
    <p:sldId id="1677" r:id="rId65"/>
    <p:sldId id="1678" r:id="rId66"/>
    <p:sldId id="1679" r:id="rId67"/>
    <p:sldId id="1636" r:id="rId68"/>
    <p:sldId id="1681" r:id="rId69"/>
    <p:sldId id="1680" r:id="rId70"/>
    <p:sldId id="1691" r:id="rId71"/>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431180"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86248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293628"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724927"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2155930" algn="l" defTabSz="862481" rtl="0" eaLnBrk="1" latinLnBrk="0" hangingPunct="1">
      <a:defRPr sz="4000" kern="1200">
        <a:solidFill>
          <a:schemeClr val="bg1"/>
        </a:solidFill>
        <a:latin typeface="Arial Rounded MT Bold" pitchFamily="34" charset="0"/>
        <a:ea typeface="+mn-ea"/>
        <a:cs typeface="Arial" charset="0"/>
      </a:defRPr>
    </a:lvl6pPr>
    <a:lvl7pPr marL="2587125" algn="l" defTabSz="862481" rtl="0" eaLnBrk="1" latinLnBrk="0" hangingPunct="1">
      <a:defRPr sz="4000" kern="1200">
        <a:solidFill>
          <a:schemeClr val="bg1"/>
        </a:solidFill>
        <a:latin typeface="Arial Rounded MT Bold" pitchFamily="34" charset="0"/>
        <a:ea typeface="+mn-ea"/>
        <a:cs typeface="Arial" charset="0"/>
      </a:defRPr>
    </a:lvl7pPr>
    <a:lvl8pPr marL="3018349" algn="l" defTabSz="862481" rtl="0" eaLnBrk="1" latinLnBrk="0" hangingPunct="1">
      <a:defRPr sz="4000" kern="1200">
        <a:solidFill>
          <a:schemeClr val="bg1"/>
        </a:solidFill>
        <a:latin typeface="Arial Rounded MT Bold" pitchFamily="34" charset="0"/>
        <a:ea typeface="+mn-ea"/>
        <a:cs typeface="Arial" charset="0"/>
      </a:defRPr>
    </a:lvl8pPr>
    <a:lvl9pPr marL="3449584" algn="l" defTabSz="862481" rtl="0" eaLnBrk="1" latinLnBrk="0" hangingPunct="1">
      <a:defRPr sz="4000" kern="1200">
        <a:solidFill>
          <a:schemeClr val="bg1"/>
        </a:solidFill>
        <a:latin typeface="Arial Rounded MT Bold"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34" autoAdjust="0"/>
    <p:restoredTop sz="85244" autoAdjust="0"/>
  </p:normalViewPr>
  <p:slideViewPr>
    <p:cSldViewPr>
      <p:cViewPr varScale="1">
        <p:scale>
          <a:sx n="86" d="100"/>
          <a:sy n="86" d="100"/>
        </p:scale>
        <p:origin x="-72" y="-211"/>
      </p:cViewPr>
      <p:guideLst>
        <p:guide orient="horz" pos="1620"/>
        <p:guide pos="276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325"/>
    </p:cViewPr>
  </p:sorterViewPr>
  <p:notesViewPr>
    <p:cSldViewPr>
      <p:cViewPr varScale="1">
        <p:scale>
          <a:sx n="63" d="100"/>
          <a:sy n="63" d="100"/>
        </p:scale>
        <p:origin x="-1579"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smtClean="0"/>
              <a:t>Mtt. 16.05-12 Hametz of the P'rushim </a:t>
            </a:r>
            <a:endParaRPr lang="en-US" altLang="en-US"/>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smtClean="0"/>
              <a:t>Jan. 28, 2017  5777</a:t>
            </a:r>
            <a:endParaRPr lang="en-US" altLang="en-US"/>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smtClean="0"/>
              <a:t>Mtt. 16.05-12 Hametz of the P'rushim </a:t>
            </a:r>
            <a:endParaRPr lang="en-US" alt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smtClean="0"/>
              <a:t>Jan. 28, 2017  5777</a:t>
            </a:r>
            <a:endParaRPr lang="en-US" altLang="en-US"/>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431180"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862481" algn="l" rtl="0" fontAlgn="base">
      <a:spcBef>
        <a:spcPct val="30000"/>
      </a:spcBef>
      <a:spcAft>
        <a:spcPct val="0"/>
      </a:spcAft>
      <a:defRPr sz="1200" kern="1200">
        <a:solidFill>
          <a:schemeClr val="tx1"/>
        </a:solidFill>
        <a:latin typeface="Arial" charset="0"/>
        <a:ea typeface="+mn-ea"/>
        <a:cs typeface="Arial" charset="0"/>
      </a:defRPr>
    </a:lvl3pPr>
    <a:lvl4pPr marL="1293628" algn="l" rtl="0" fontAlgn="base">
      <a:spcBef>
        <a:spcPct val="30000"/>
      </a:spcBef>
      <a:spcAft>
        <a:spcPct val="0"/>
      </a:spcAft>
      <a:defRPr sz="1200" kern="1200">
        <a:solidFill>
          <a:schemeClr val="tx1"/>
        </a:solidFill>
        <a:latin typeface="Arial" charset="0"/>
        <a:ea typeface="+mn-ea"/>
        <a:cs typeface="Arial" charset="0"/>
      </a:defRPr>
    </a:lvl4pPr>
    <a:lvl5pPr marL="1724927" algn="l" rtl="0" fontAlgn="base">
      <a:spcBef>
        <a:spcPct val="30000"/>
      </a:spcBef>
      <a:spcAft>
        <a:spcPct val="0"/>
      </a:spcAft>
      <a:defRPr sz="1200" kern="1200">
        <a:solidFill>
          <a:schemeClr val="tx1"/>
        </a:solidFill>
        <a:latin typeface="Arial" charset="0"/>
        <a:ea typeface="+mn-ea"/>
        <a:cs typeface="Arial" charset="0"/>
      </a:defRPr>
    </a:lvl5pPr>
    <a:lvl6pPr marL="2155930" algn="l" defTabSz="862481" rtl="0" eaLnBrk="1" latinLnBrk="0" hangingPunct="1">
      <a:defRPr sz="1200" kern="1200">
        <a:solidFill>
          <a:schemeClr val="tx1"/>
        </a:solidFill>
        <a:latin typeface="+mn-lt"/>
        <a:ea typeface="+mn-ea"/>
        <a:cs typeface="+mn-cs"/>
      </a:defRPr>
    </a:lvl6pPr>
    <a:lvl7pPr marL="2587125" algn="l" defTabSz="862481" rtl="0" eaLnBrk="1" latinLnBrk="0" hangingPunct="1">
      <a:defRPr sz="1200" kern="1200">
        <a:solidFill>
          <a:schemeClr val="tx1"/>
        </a:solidFill>
        <a:latin typeface="+mn-lt"/>
        <a:ea typeface="+mn-ea"/>
        <a:cs typeface="+mn-cs"/>
      </a:defRPr>
    </a:lvl7pPr>
    <a:lvl8pPr marL="3018349" algn="l" defTabSz="862481" rtl="0" eaLnBrk="1" latinLnBrk="0" hangingPunct="1">
      <a:defRPr sz="1200" kern="1200">
        <a:solidFill>
          <a:schemeClr val="tx1"/>
        </a:solidFill>
        <a:latin typeface="+mn-lt"/>
        <a:ea typeface="+mn-ea"/>
        <a:cs typeface="+mn-cs"/>
      </a:defRPr>
    </a:lvl8pPr>
    <a:lvl9pPr marL="3449584" algn="l" defTabSz="86248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n.wikipedia.org/wiki/List_of_countries_by_foreign-exchange_reserve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en.wikipedia.org/wiki/List_of_countries_by_foreign-exchange_reserve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linkedin.com/pulse/sequoia-tree-dr-tohid-nooralvandi"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1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http://www.chabad.org/holidays/passover/pesach_cdo/aid/1742/jewish/What-Is-Chametz.htm </a:t>
            </a:r>
          </a:p>
          <a:p>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Serious issue. Cut off not well</a:t>
            </a:r>
            <a:r>
              <a:rPr lang="en-US" altLang="en-US" baseline="0" dirty="0" smtClean="0"/>
              <a:t> defined: excommunicated/exiled, die prematurely</a:t>
            </a:r>
            <a:r>
              <a:rPr lang="el-GR" altLang="en-US" baseline="0" dirty="0" smtClean="0"/>
              <a:t>?</a:t>
            </a:r>
          </a:p>
          <a:p>
            <a:endParaRPr lang="el-GR" altLang="en-US" dirty="0"/>
          </a:p>
          <a:p>
            <a:r>
              <a:rPr lang="el-GR" altLang="en-US" dirty="0" smtClean="0"/>
              <a:t>So, leaven, hametz is to be burned before Pesakh/Passover</a:t>
            </a:r>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We have a little bonfire, previously at my house.  This year,</a:t>
            </a:r>
            <a:r>
              <a:rPr lang="en-US" altLang="en-US" baseline="0" dirty="0" smtClean="0"/>
              <a:t> burn barrel from Sukkot left out for </a:t>
            </a:r>
            <a:r>
              <a:rPr lang="en-US" altLang="en-US" baseline="0" dirty="0" err="1" smtClean="0"/>
              <a:t>Hametz</a:t>
            </a:r>
            <a:r>
              <a:rPr lang="en-US" altLang="en-US" baseline="0" dirty="0" smtClean="0"/>
              <a:t> burning ceremony.  Only a very few have come in the past…</a:t>
            </a:r>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Note: faith is part of this.</a:t>
            </a:r>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97301" fontAlgn="auto">
              <a:spcBef>
                <a:spcPts val="0"/>
              </a:spcBef>
              <a:spcAft>
                <a:spcPts val="0"/>
              </a:spcAft>
              <a:defRPr/>
            </a:pPr>
            <a:fld id="{59E7A7E2-61D4-416D-8868-15EA825CCC56}" type="slidenum">
              <a:rPr lang="en-US" sz="1800" kern="0">
                <a:solidFill>
                  <a:sysClr val="windowText" lastClr="000000"/>
                </a:solidFill>
              </a:rPr>
              <a:pPr defTabSz="897301" fontAlgn="auto">
                <a:spcBef>
                  <a:spcPts val="0"/>
                </a:spcBef>
                <a:spcAft>
                  <a:spcPts val="0"/>
                </a:spcAft>
                <a:defRPr/>
              </a:pPr>
              <a:t>19</a:t>
            </a:fld>
            <a:endParaRPr lang="en-US" sz="1800" kern="0">
              <a:solidFill>
                <a:sysClr val="windowText" lastClr="000000"/>
              </a:solidFill>
            </a:endParaRPr>
          </a:p>
        </p:txBody>
      </p:sp>
    </p:spTree>
    <p:extLst>
      <p:ext uri="{BB962C8B-B14F-4D97-AF65-F5344CB8AC3E}">
        <p14:creationId xmlns:p14="http://schemas.microsoft.com/office/powerpoint/2010/main" val="1417226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Mtt. 16.05-12 Hametz of the P'rushim </a:t>
            </a:r>
            <a:endParaRPr lang="en-US" altLang="en-US"/>
          </a:p>
        </p:txBody>
      </p:sp>
      <p:sp>
        <p:nvSpPr>
          <p:cNvPr id="5" name="Date Placeholder 4"/>
          <p:cNvSpPr>
            <a:spLocks noGrp="1"/>
          </p:cNvSpPr>
          <p:nvPr>
            <p:ph type="dt" idx="11"/>
          </p:nvPr>
        </p:nvSpPr>
        <p:spPr/>
        <p:txBody>
          <a:bodyPr/>
          <a:lstStyle/>
          <a:p>
            <a:r>
              <a:rPr lang="en-US" altLang="en-US" smtClean="0"/>
              <a:t>Jan. 28,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20</a:t>
            </a:fld>
            <a:endParaRPr lang="en-US" altLang="en-US"/>
          </a:p>
        </p:txBody>
      </p:sp>
    </p:spTree>
    <p:extLst>
      <p:ext uri="{BB962C8B-B14F-4D97-AF65-F5344CB8AC3E}">
        <p14:creationId xmlns:p14="http://schemas.microsoft.com/office/powerpoint/2010/main" val="1372648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What teaching was sooooo troubling?  Similar issue with Shaul/Paul:</a:t>
            </a:r>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Mtt. 16.05-12 Hametz of the P'rushim </a:t>
            </a:r>
            <a:endParaRPr lang="en-US" altLang="en-US"/>
          </a:p>
        </p:txBody>
      </p:sp>
      <p:sp>
        <p:nvSpPr>
          <p:cNvPr id="5" name="Date Placeholder 4"/>
          <p:cNvSpPr>
            <a:spLocks noGrp="1"/>
          </p:cNvSpPr>
          <p:nvPr>
            <p:ph type="dt" idx="11"/>
          </p:nvPr>
        </p:nvSpPr>
        <p:spPr/>
        <p:txBody>
          <a:bodyPr/>
          <a:lstStyle/>
          <a:p>
            <a:r>
              <a:rPr lang="en-US" altLang="en-US" smtClean="0"/>
              <a:t>Jan. 28,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22</a:t>
            </a:fld>
            <a:endParaRPr lang="en-US" altLang="en-US"/>
          </a:p>
        </p:txBody>
      </p:sp>
    </p:spTree>
    <p:extLst>
      <p:ext uri="{BB962C8B-B14F-4D97-AF65-F5344CB8AC3E}">
        <p14:creationId xmlns:p14="http://schemas.microsoft.com/office/powerpoint/2010/main" val="2845864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Not very</a:t>
            </a:r>
            <a:r>
              <a:rPr lang="el-GR" baseline="0" dirty="0" smtClean="0"/>
              <a:t> nice talk!!</a:t>
            </a:r>
            <a:endParaRPr lang="en-US" dirty="0"/>
          </a:p>
        </p:txBody>
      </p:sp>
      <p:sp>
        <p:nvSpPr>
          <p:cNvPr id="4" name="Header Placeholder 3"/>
          <p:cNvSpPr>
            <a:spLocks noGrp="1"/>
          </p:cNvSpPr>
          <p:nvPr>
            <p:ph type="hdr" sz="quarter" idx="10"/>
          </p:nvPr>
        </p:nvSpPr>
        <p:spPr/>
        <p:txBody>
          <a:bodyPr/>
          <a:lstStyle/>
          <a:p>
            <a:r>
              <a:rPr lang="en-US" altLang="en-US" smtClean="0"/>
              <a:t>Mtt. 16.05-12 Hametz of the P'rushim </a:t>
            </a:r>
            <a:endParaRPr lang="en-US" altLang="en-US"/>
          </a:p>
        </p:txBody>
      </p:sp>
      <p:sp>
        <p:nvSpPr>
          <p:cNvPr id="5" name="Date Placeholder 4"/>
          <p:cNvSpPr>
            <a:spLocks noGrp="1"/>
          </p:cNvSpPr>
          <p:nvPr>
            <p:ph type="dt" idx="11"/>
          </p:nvPr>
        </p:nvSpPr>
        <p:spPr/>
        <p:txBody>
          <a:bodyPr/>
          <a:lstStyle/>
          <a:p>
            <a:r>
              <a:rPr lang="en-US" altLang="en-US" smtClean="0"/>
              <a:t>Jan. 28, 2017  5777</a:t>
            </a:r>
            <a:endParaRPr lang="en-US" altLang="en-US"/>
          </a:p>
        </p:txBody>
      </p:sp>
      <p:sp>
        <p:nvSpPr>
          <p:cNvPr id="6" name="Slide Number Placeholder 5"/>
          <p:cNvSpPr>
            <a:spLocks noGrp="1"/>
          </p:cNvSpPr>
          <p:nvPr>
            <p:ph type="sldNum" sz="quarter" idx="12"/>
          </p:nvPr>
        </p:nvSpPr>
        <p:spPr/>
        <p:txBody>
          <a:bodyPr/>
          <a:lstStyle/>
          <a:p>
            <a:fld id="{00E9F95B-100C-4401-AFC8-043CE70D51A5}" type="slidenum">
              <a:rPr lang="en-US" altLang="en-US" smtClean="0"/>
              <a:pPr/>
              <a:t>24</a:t>
            </a:fld>
            <a:endParaRPr lang="en-US" altLang="en-US"/>
          </a:p>
        </p:txBody>
      </p:sp>
    </p:spTree>
    <p:extLst>
      <p:ext uri="{BB962C8B-B14F-4D97-AF65-F5344CB8AC3E}">
        <p14:creationId xmlns:p14="http://schemas.microsoft.com/office/powerpoint/2010/main" val="2515233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I’ve taught this verse previously, but different slant today.</a:t>
            </a:r>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33400"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http://www.thebiganswer.info/Family-Dysfunction.php</a:t>
            </a:r>
            <a:endParaRPr lang="en-US" altLang="en-US" sz="105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http://www.thebiganswer.info/Family-Dysfunction.php</a:t>
            </a:r>
          </a:p>
          <a:p>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Given to me by my sister.  </a:t>
            </a:r>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S</a:t>
            </a:r>
            <a:r>
              <a:rPr lang="el-GR" altLang="en-US" dirty="0" smtClean="0"/>
              <a:t>miling,</a:t>
            </a:r>
            <a:r>
              <a:rPr lang="el-GR" altLang="en-US" baseline="0" dirty="0" smtClean="0"/>
              <a:t> eye contact, affirming, body language leaning in 6x/sec exchange of affirmation </a:t>
            </a:r>
            <a:r>
              <a:rPr lang="el-GR" altLang="en-US" baseline="0" dirty="0" smtClean="0">
                <a:sym typeface="Wingdings" panose="05000000000000000000" pitchFamily="2" charset="2"/>
              </a:rPr>
              <a:t> oxytocin</a:t>
            </a:r>
          </a:p>
          <a:p>
            <a:r>
              <a:rPr lang="el-GR" altLang="en-US" dirty="0"/>
              <a:t>Most of us don’t understand </a:t>
            </a:r>
            <a:r>
              <a:rPr lang="el-GR" altLang="en-US" dirty="0" smtClean="0"/>
              <a:t>father allusion, since no </a:t>
            </a:r>
            <a:r>
              <a:rPr lang="el-GR" altLang="en-US" dirty="0"/>
              <a:t>experience in healthy families.</a:t>
            </a:r>
          </a:p>
          <a:p>
            <a:r>
              <a:rPr lang="el-GR" altLang="en-US" dirty="0"/>
              <a:t>Father hunger</a:t>
            </a:r>
          </a:p>
          <a:p>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V</a:t>
            </a:r>
            <a:r>
              <a:rPr lang="el-GR" altLang="en-US" dirty="0" smtClean="0"/>
              <a:t>erse is opaque, except for revelation following.</a:t>
            </a:r>
          </a:p>
          <a:p>
            <a:r>
              <a:rPr lang="el-GR" altLang="en-US" dirty="0" smtClean="0"/>
              <a:t>Need the following to have healthy families, source of all. </a:t>
            </a:r>
            <a:endParaRPr lang="el-GR"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T</a:t>
            </a:r>
            <a:r>
              <a:rPr lang="el-GR" altLang="en-US" dirty="0" smtClean="0"/>
              <a:t>reasures:  most treasuries in the world are bankrupt.</a:t>
            </a:r>
          </a:p>
          <a:p>
            <a:r>
              <a:rPr lang="el-GR" altLang="en-US" dirty="0" smtClean="0"/>
              <a:t>Next slide too small to read, but if get notes, for comparison.  Treasuries of the nations of the world.  US is 20</a:t>
            </a:r>
            <a:r>
              <a:rPr lang="el-GR" altLang="en-US" baseline="30000" dirty="0" smtClean="0"/>
              <a:t>th</a:t>
            </a:r>
            <a:r>
              <a:rPr lang="el-GR" altLang="en-US" dirty="0" smtClean="0"/>
              <a:t> wealthy.</a:t>
            </a:r>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hlinkClick r:id="rId3"/>
              </a:rPr>
              <a:t>https://en.wikipedia.org/wiki/List_of_countries_by_foreign-exchange_reserves</a:t>
            </a:r>
            <a:endParaRPr lang="el-GR" altLang="en-US" sz="1050" dirty="0" smtClean="0"/>
          </a:p>
          <a:p>
            <a:endParaRPr lang="el-GR" altLang="en-US" sz="1050" dirty="0" smtClean="0"/>
          </a:p>
          <a:p>
            <a:pPr lvl="0"/>
            <a:r>
              <a:rPr lang="el-GR" altLang="en-US" dirty="0">
                <a:solidFill>
                  <a:srgbClr val="000000"/>
                </a:solidFill>
              </a:rPr>
              <a:t>Twenty countries wiht the most treasure = reserves</a:t>
            </a:r>
            <a:endParaRPr lang="en-US" altLang="en-US" dirty="0">
              <a:solidFill>
                <a:srgbClr val="000000"/>
              </a:solidFill>
            </a:endParaRPr>
          </a:p>
          <a:p>
            <a:r>
              <a:rPr lang="el-GR" altLang="en-US" dirty="0" smtClean="0"/>
              <a:t>US 116,184,000,000 </a:t>
            </a:r>
            <a:r>
              <a:rPr lang="el-GR" altLang="en-US" baseline="0" dirty="0" smtClean="0"/>
              <a:t>dollars in reserves.  $116 billion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hlinkClick r:id="rId3"/>
              </a:rPr>
              <a:t>https://en.wikipedia.org/wiki/List_of_countries_by_foreign-exchange_reserves</a:t>
            </a:r>
            <a:endParaRPr lang="el-GR" altLang="en-US" sz="1050" dirty="0" smtClean="0"/>
          </a:p>
          <a:p>
            <a:endParaRPr lang="el-GR" altLang="en-US" dirty="0"/>
          </a:p>
          <a:p>
            <a:r>
              <a:rPr lang="el-GR" altLang="en-US" dirty="0" smtClean="0"/>
              <a:t>China has $3 trillion treasure = reserves</a:t>
            </a:r>
          </a:p>
          <a:p>
            <a:r>
              <a:rPr lang="el-GR" altLang="en-US" dirty="0" smtClean="0"/>
              <a:t>Next slide is the debt of the countries of the world</a:t>
            </a:r>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smtClean="0"/>
              <a:t>https://en.wikipedia.org/wiki/List_of_countries_by_external_debt</a:t>
            </a:r>
            <a:endParaRPr lang="el-GR" altLang="en-US" sz="110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1. </a:t>
            </a:r>
            <a:r>
              <a:rPr lang="en-US" altLang="en-US" dirty="0" smtClean="0"/>
              <a:t>T</a:t>
            </a:r>
            <a:r>
              <a:rPr lang="el-GR" altLang="en-US" dirty="0" smtClean="0"/>
              <a:t>reasures: most treasuries in the world are bankrupt. </a:t>
            </a:r>
            <a:r>
              <a:rPr lang="el-GR" altLang="en-US" dirty="0" smtClean="0"/>
              <a:t>US $20 </a:t>
            </a:r>
            <a:r>
              <a:rPr lang="el-GR" altLang="en-US" dirty="0"/>
              <a:t>trillion debt, $116 billion reserves  </a:t>
            </a:r>
          </a:p>
          <a:p>
            <a:r>
              <a:rPr lang="el-GR" altLang="en-US" dirty="0"/>
              <a:t>$</a:t>
            </a:r>
            <a:r>
              <a:rPr lang="el-GR" altLang="en-US" dirty="0" smtClean="0"/>
              <a:t>20 thousand  debt</a:t>
            </a:r>
            <a:r>
              <a:rPr lang="el-GR" altLang="en-US" dirty="0"/>
              <a:t>, $116 reserves</a:t>
            </a:r>
            <a:endParaRPr lang="en-US" altLang="en-US" dirty="0"/>
          </a:p>
          <a:p>
            <a:r>
              <a:rPr lang="el-GR" altLang="en-US" dirty="0" smtClean="0"/>
              <a:t>2. </a:t>
            </a:r>
            <a:r>
              <a:rPr lang="en-US" altLang="en-US" dirty="0" smtClean="0"/>
              <a:t>O</a:t>
            </a:r>
            <a:r>
              <a:rPr lang="el-GR" altLang="en-US" dirty="0" smtClean="0"/>
              <a:t>f His glory: made of??, </a:t>
            </a:r>
            <a:r>
              <a:rPr lang="el-GR" altLang="en-US" dirty="0" smtClean="0">
                <a:solidFill>
                  <a:srgbClr val="C00000"/>
                </a:solidFill>
              </a:rPr>
              <a:t>no lien</a:t>
            </a:r>
            <a:r>
              <a:rPr lang="el-GR" altLang="en-US" dirty="0" smtClean="0"/>
              <a:t>: pearls, Au, Ag, </a:t>
            </a:r>
            <a:r>
              <a:rPr lang="en-US" baseline="30000" dirty="0" smtClean="0"/>
              <a:t>235</a:t>
            </a:r>
            <a:r>
              <a:rPr lang="en-US" dirty="0" smtClean="0"/>
              <a:t>U</a:t>
            </a:r>
            <a:r>
              <a:rPr lang="el-GR" dirty="0" smtClean="0"/>
              <a:t> fissile, and it’s empowering!!</a:t>
            </a:r>
            <a:endParaRPr lang="en-US" altLang="en-US" u="sng"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smtClean="0"/>
              <a:t>https://en.wikipedia.org/wiki/Uranium-235</a:t>
            </a:r>
            <a:endParaRPr lang="el-GR" altLang="en-US" sz="1100" dirty="0" smtClean="0"/>
          </a:p>
          <a:p>
            <a:r>
              <a:rPr lang="el-GR" altLang="en-US" sz="2000" dirty="0" smtClean="0"/>
              <a:t>Heavy gloves</a:t>
            </a:r>
            <a:endParaRPr lang="en-US" altLang="en-US" sz="110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3. Empower you: give, grant, bestow</a:t>
            </a:r>
          </a:p>
          <a:p>
            <a:r>
              <a:rPr lang="el-GR" altLang="en-US" dirty="0" smtClean="0"/>
              <a:t>4. </a:t>
            </a:r>
            <a:r>
              <a:rPr lang="en-US" altLang="en-US" dirty="0" smtClean="0"/>
              <a:t>I</a:t>
            </a:r>
            <a:r>
              <a:rPr lang="el-GR" altLang="en-US" dirty="0" smtClean="0"/>
              <a:t>nner strength: </a:t>
            </a:r>
            <a:r>
              <a:rPr lang="en-US" dirty="0" err="1"/>
              <a:t>dunamis</a:t>
            </a:r>
            <a:r>
              <a:rPr lang="en-US" dirty="0"/>
              <a:t>: (miraculous) power, might, </a:t>
            </a:r>
            <a:r>
              <a:rPr lang="en-US" dirty="0" smtClean="0"/>
              <a:t>strength</a:t>
            </a:r>
            <a:r>
              <a:rPr lang="el-GR" dirty="0" smtClean="0"/>
              <a:t>, </a:t>
            </a:r>
            <a:r>
              <a:rPr lang="en-US" dirty="0" smtClean="0"/>
              <a:t>physical </a:t>
            </a:r>
            <a:r>
              <a:rPr lang="en-US" dirty="0"/>
              <a:t>power, force, might, ability, efficacy, energy, </a:t>
            </a:r>
            <a:r>
              <a:rPr lang="en-US" dirty="0" smtClean="0"/>
              <a:t>meaning</a:t>
            </a:r>
            <a:r>
              <a:rPr lang="el-GR" dirty="0" smtClean="0"/>
              <a:t> </a:t>
            </a:r>
          </a:p>
          <a:p>
            <a:r>
              <a:rPr lang="el-GR" altLang="en-US" dirty="0" smtClean="0"/>
              <a:t>Why strength: wealth like that easy to waste.</a:t>
            </a:r>
          </a:p>
          <a:p>
            <a:r>
              <a:rPr lang="el-GR" altLang="en-US" dirty="0" smtClean="0"/>
              <a:t>5. By the Spirit of Him: not impersonal </a:t>
            </a:r>
          </a:p>
          <a:p>
            <a:r>
              <a:rPr lang="el-GR" altLang="en-US" sz="1000" dirty="0" smtClean="0"/>
              <a:t> </a:t>
            </a:r>
            <a:r>
              <a:rPr lang="el-GR" altLang="en-US" sz="1050" dirty="0" smtClean="0"/>
              <a:t>Yn 16.15</a:t>
            </a:r>
            <a:r>
              <a:rPr lang="el-GR" altLang="en-US" sz="700" dirty="0" smtClean="0"/>
              <a:t> </a:t>
            </a:r>
            <a:r>
              <a:rPr lang="el-GR" b="1" baseline="30000" dirty="0" smtClean="0"/>
              <a:t> </a:t>
            </a:r>
            <a:r>
              <a:rPr lang="en-US" dirty="0" smtClean="0"/>
              <a:t>Everything </a:t>
            </a:r>
            <a:r>
              <a:rPr lang="en-US" dirty="0"/>
              <a:t>that the Father has is Mine. For this reason I said the </a:t>
            </a:r>
            <a:r>
              <a:rPr lang="en-US" i="1" dirty="0" err="1"/>
              <a:t>Ruach</a:t>
            </a:r>
            <a:r>
              <a:rPr lang="en-US" dirty="0"/>
              <a:t> will take from what is Mine and declare it to you</a:t>
            </a:r>
            <a:r>
              <a:rPr lang="en-US" dirty="0" smtClean="0"/>
              <a:t>.”</a:t>
            </a:r>
            <a:endParaRPr lang="el-GR" dirty="0" smtClean="0"/>
          </a:p>
          <a:p>
            <a:r>
              <a:rPr lang="el-GR" dirty="0" smtClean="0"/>
              <a:t> </a:t>
            </a:r>
            <a:r>
              <a:rPr lang="el-GR" u="sng" dirty="0" smtClean="0"/>
              <a:t>Accumulation of descriptions</a:t>
            </a:r>
            <a:r>
              <a:rPr lang="el-GR" dirty="0" smtClean="0"/>
              <a:t>: treasure, empower, inner strength, Spirit</a:t>
            </a:r>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A</a:t>
            </a:r>
            <a:r>
              <a:rPr lang="el-GR" altLang="en-US" dirty="0" smtClean="0"/>
              <a:t>gain, not impersonal strength, but </a:t>
            </a:r>
            <a:r>
              <a:rPr lang="el-GR" altLang="en-US" u="sng" dirty="0" smtClean="0"/>
              <a:t>Messiah</a:t>
            </a:r>
            <a:r>
              <a:rPr lang="el-GR" altLang="en-US" dirty="0" smtClean="0"/>
              <a:t>, whom we love, whom we know, who bore our sins, has no malice, ‘Meek and lowly in heart’  Direct His love, humilty, patience to those we deal with.</a:t>
            </a:r>
          </a:p>
          <a:p>
            <a:r>
              <a:rPr lang="el-GR" altLang="en-US" dirty="0" smtClean="0"/>
              <a:t>Yeshua said, ‘You of little faith.’</a:t>
            </a:r>
            <a:endParaRPr lang="el-GR" altLang="en-US" dirty="0" smtClean="0"/>
          </a:p>
          <a:p>
            <a:r>
              <a:rPr lang="el-GR" altLang="en-US" u="sng" dirty="0" smtClean="0"/>
              <a:t>In our hearts</a:t>
            </a:r>
            <a:r>
              <a:rPr lang="el-GR" altLang="en-US" dirty="0" smtClean="0"/>
              <a:t> Conscious partnership</a:t>
            </a:r>
          </a:p>
          <a:p>
            <a:r>
              <a:rPr lang="el-GR" altLang="en-US" u="sng" dirty="0" smtClean="0"/>
              <a:t>Thru trusting</a:t>
            </a:r>
            <a:r>
              <a:rPr lang="el-GR" altLang="en-US" dirty="0" smtClean="0"/>
              <a:t>:  decision of our mind, will, emotions, continuous</a:t>
            </a:r>
          </a:p>
          <a:p>
            <a:r>
              <a:rPr lang="el-GR" altLang="en-US" u="sng" dirty="0" smtClean="0"/>
              <a:t>Continuous</a:t>
            </a:r>
            <a:r>
              <a:rPr lang="el-GR" altLang="en-US" dirty="0" smtClean="0"/>
              <a:t> treasured empowering of inner strength by the Ruakh/Spirit</a:t>
            </a:r>
            <a:endParaRPr lang="el-GR" altLang="en-US" dirty="0" smtClean="0"/>
          </a:p>
          <a:p>
            <a:endParaRPr lang="el-GR" altLang="en-US" dirty="0"/>
          </a:p>
          <a:p>
            <a:r>
              <a:rPr lang="el-GR" altLang="en-US" dirty="0" smtClean="0"/>
              <a:t>Next illustration some may think irreverent, but hang on...</a:t>
            </a:r>
          </a:p>
          <a:p>
            <a:endParaRPr lang="el-GR" altLang="en-US" dirty="0" smtClean="0"/>
          </a:p>
          <a:p>
            <a:endParaRPr lang="el-GR" altLang="en-US" dirty="0" smtClean="0"/>
          </a:p>
          <a:p>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Chirrut Inwe. </a:t>
            </a:r>
            <a:r>
              <a:rPr lang="en-US" altLang="en-US" dirty="0" smtClean="0"/>
              <a:t>B</a:t>
            </a:r>
            <a:r>
              <a:rPr lang="el-GR" altLang="en-US" dirty="0" smtClean="0"/>
              <a:t>lind warrior</a:t>
            </a:r>
            <a:r>
              <a:rPr lang="el-GR" altLang="en-US" dirty="0" smtClean="0"/>
              <a:t>: ‘I am with</a:t>
            </a:r>
            <a:r>
              <a:rPr lang="el-GR" altLang="en-US" baseline="0" dirty="0" smtClean="0"/>
              <a:t> the force, and the force is with me.’</a:t>
            </a:r>
          </a:p>
          <a:p>
            <a:r>
              <a:rPr lang="el-GR" altLang="en-US" baseline="0" dirty="0" smtClean="0"/>
              <a:t>We can say:</a:t>
            </a:r>
          </a:p>
          <a:p>
            <a:r>
              <a:rPr lang="el-GR" altLang="en-US" baseline="0" dirty="0" smtClean="0"/>
              <a:t>‘I am with Yeshua, and Yeshua is with/in me.’</a:t>
            </a:r>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Not just some mystical presence, but LOVE</a:t>
            </a:r>
          </a:p>
          <a:p>
            <a:r>
              <a:rPr lang="en-US" altLang="en-US" dirty="0" smtClean="0"/>
              <a:t>R</a:t>
            </a:r>
            <a:r>
              <a:rPr lang="el-GR" altLang="en-US" dirty="0" smtClean="0"/>
              <a:t>ooted: </a:t>
            </a:r>
            <a:r>
              <a:rPr lang="en-US" sz="2000" b="0" i="0" kern="1200" dirty="0" smtClean="0">
                <a:solidFill>
                  <a:schemeClr val="tx1"/>
                </a:solidFill>
                <a:effectLst/>
                <a:latin typeface="Arial Rounded MT Bold" pitchFamily="34" charset="0"/>
                <a:ea typeface="+mn-ea"/>
                <a:cs typeface="Arial" charset="0"/>
              </a:rPr>
              <a:t>cause to take root; met: I plant, fix firmly, establish</a:t>
            </a:r>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1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https://www.giant-sequoia.com/faqs/giant-sequoia-questions/</a:t>
            </a:r>
          </a:p>
          <a:p>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hlinkClick r:id="rId3"/>
              </a:rPr>
              <a:t>https://www.linkedin.com/pulse/sequoia-tree-dr-tohid-nooralvandi</a:t>
            </a:r>
            <a:endParaRPr lang="el-GR" altLang="en-US" sz="1050" dirty="0" smtClean="0"/>
          </a:p>
          <a:p>
            <a:endParaRPr lang="el-GR" altLang="en-US" dirty="0"/>
          </a:p>
          <a:p>
            <a:r>
              <a:rPr lang="el-GR" altLang="en-US" dirty="0" smtClean="0"/>
              <a:t>Wide root system: interdependent with other trees</a:t>
            </a:r>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smtClean="0"/>
              <a:t>https://www.giant-sequoia.com/faqs/giant-sequoia-questions/</a:t>
            </a:r>
            <a:endParaRPr lang="en-US" altLang="en-US" sz="110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R</a:t>
            </a:r>
            <a:r>
              <a:rPr lang="el-GR" altLang="en-US" dirty="0" smtClean="0"/>
              <a:t>ooted: </a:t>
            </a:r>
            <a:r>
              <a:rPr lang="en-US" sz="2000" b="0" i="0" kern="1200" dirty="0" smtClean="0">
                <a:solidFill>
                  <a:schemeClr val="tx1"/>
                </a:solidFill>
                <a:effectLst/>
                <a:latin typeface="Arial Rounded MT Bold" pitchFamily="34" charset="0"/>
                <a:ea typeface="+mn-ea"/>
                <a:cs typeface="Arial" charset="0"/>
              </a:rPr>
              <a:t>cause to take root; met: I plant, fix firmly, establish</a:t>
            </a:r>
            <a:endParaRPr lang="el-GR" sz="2000" b="0" i="0" kern="1200" dirty="0" smtClean="0">
              <a:solidFill>
                <a:schemeClr val="tx1"/>
              </a:solidFill>
              <a:effectLst/>
              <a:latin typeface="Arial Rounded MT Bold" pitchFamily="34" charset="0"/>
              <a:ea typeface="+mn-ea"/>
              <a:cs typeface="Arial" charset="0"/>
            </a:endParaRPr>
          </a:p>
          <a:p>
            <a:r>
              <a:rPr lang="en-US" altLang="en-US" sz="2000" b="0" i="0" kern="1200" dirty="0" smtClean="0">
                <a:solidFill>
                  <a:schemeClr val="tx1"/>
                </a:solidFill>
                <a:effectLst/>
                <a:ea typeface="+mn-ea"/>
                <a:cs typeface="Arial" charset="0"/>
              </a:rPr>
              <a:t>F</a:t>
            </a:r>
            <a:r>
              <a:rPr lang="el-GR" altLang="en-US" sz="2000" b="0" i="0" kern="1200" dirty="0" smtClean="0">
                <a:solidFill>
                  <a:schemeClr val="tx1"/>
                </a:solidFill>
                <a:effectLst/>
                <a:ea typeface="+mn-ea"/>
                <a:cs typeface="Arial" charset="0"/>
              </a:rPr>
              <a:t>ounded: </a:t>
            </a:r>
            <a:r>
              <a:rPr lang="en-US" sz="2000" b="0" i="0" kern="1200" dirty="0" smtClean="0">
                <a:solidFill>
                  <a:schemeClr val="tx1"/>
                </a:solidFill>
                <a:effectLst/>
                <a:latin typeface="Arial Rounded MT Bold" pitchFamily="34" charset="0"/>
                <a:ea typeface="+mn-ea"/>
                <a:cs typeface="Arial" charset="0"/>
              </a:rPr>
              <a:t>found, lay the foundation</a:t>
            </a:r>
            <a:r>
              <a:rPr lang="el-GR" sz="2000" b="0" i="0" kern="1200" dirty="0" smtClean="0">
                <a:solidFill>
                  <a:schemeClr val="tx1"/>
                </a:solidFill>
                <a:effectLst/>
                <a:latin typeface="Arial Rounded MT Bold" pitchFamily="34" charset="0"/>
                <a:ea typeface="+mn-ea"/>
                <a:cs typeface="Arial" charset="0"/>
              </a:rPr>
              <a:t>  building, structure,</a:t>
            </a:r>
            <a:r>
              <a:rPr lang="el-GR" sz="2000" b="0" i="0" kern="1200" baseline="0" dirty="0" smtClean="0">
                <a:solidFill>
                  <a:schemeClr val="tx1"/>
                </a:solidFill>
                <a:effectLst/>
                <a:latin typeface="Arial Rounded MT Bold" pitchFamily="34" charset="0"/>
                <a:ea typeface="+mn-ea"/>
                <a:cs typeface="Arial" charset="0"/>
              </a:rPr>
              <a:t> World Trade Center.</a:t>
            </a:r>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smtClean="0">
                <a:solidFill>
                  <a:schemeClr val="tx1"/>
                </a:solidFill>
                <a:effectLst/>
                <a:latin typeface="Arial Rounded MT Bold" pitchFamily="34" charset="0"/>
                <a:ea typeface="+mn-ea"/>
                <a:cs typeface="Arial" charset="0"/>
              </a:rPr>
              <a:t>Inadequate foundations in muddy soils below sea level caused these houses in the Netherlands to subside</a:t>
            </a:r>
            <a:endParaRPr lang="el-GR" sz="2000" b="0" i="0" kern="1200" dirty="0" smtClean="0">
              <a:solidFill>
                <a:schemeClr val="tx1"/>
              </a:solidFill>
              <a:effectLst/>
              <a:latin typeface="Arial Rounded MT Bold" pitchFamily="34" charset="0"/>
              <a:ea typeface="+mn-ea"/>
              <a:cs typeface="Arial" charset="0"/>
            </a:endParaRPr>
          </a:p>
          <a:p>
            <a:r>
              <a:rPr lang="en-US" altLang="en-US" sz="1050" dirty="0" smtClean="0"/>
              <a:t>https://en.wikipedia.org/wiki/Foundation_(engineering)#/media/File:Stompwijkseweg_68-70,_Stompwijk,_Netherlands.JPG</a:t>
            </a:r>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smtClean="0"/>
              <a:t>http://www.columbia.edu/cu/civileng/ling/wtc/</a:t>
            </a:r>
            <a:endParaRPr lang="en-US" altLang="en-US" sz="110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On the Rock</a:t>
            </a:r>
            <a:endParaRPr lang="en-US"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629400" cy="5029200"/>
          </a:xfrm>
        </p:spPr>
        <p:txBody>
          <a:bodyPr/>
          <a:lstStyle/>
          <a:p>
            <a:r>
              <a:rPr lang="el-GR" altLang="en-US" dirty="0" smtClean="0"/>
              <a:t>Love in community: dance together,</a:t>
            </a:r>
            <a:r>
              <a:rPr lang="el-GR" altLang="en-US" baseline="0" dirty="0" smtClean="0"/>
              <a:t> eat together, home groups, social intimacy ‘</a:t>
            </a:r>
            <a:r>
              <a:rPr lang="el-GR" altLang="en-US" u="sng" baseline="0" dirty="0" smtClean="0"/>
              <a:t>with all G-d’s people’</a:t>
            </a:r>
            <a:endParaRPr lang="el-GR" altLang="en-US" u="sng" dirty="0" smtClean="0"/>
          </a:p>
          <a:p>
            <a:r>
              <a:rPr lang="el-GR" altLang="en-US" u="sng" dirty="0" smtClean="0"/>
              <a:t>Strength</a:t>
            </a:r>
            <a:r>
              <a:rPr lang="el-GR" altLang="en-US" dirty="0" smtClean="0"/>
              <a:t>:</a:t>
            </a:r>
            <a:r>
              <a:rPr lang="el-GR" altLang="en-US" baseline="0" dirty="0" smtClean="0"/>
              <a:t> </a:t>
            </a:r>
            <a:r>
              <a:rPr lang="el-GR" altLang="en-US" dirty="0" smtClean="0"/>
              <a:t>‘</a:t>
            </a:r>
            <a:r>
              <a:rPr lang="en-US" sz="2000" b="0" i="0" kern="1200" dirty="0" smtClean="0">
                <a:solidFill>
                  <a:schemeClr val="tx1"/>
                </a:solidFill>
                <a:effectLst/>
                <a:latin typeface="Arial Rounded MT Bold" pitchFamily="34" charset="0"/>
                <a:ea typeface="+mn-ea"/>
                <a:cs typeface="Arial" charset="0"/>
              </a:rPr>
              <a:t>have strength for (a difficult task), </a:t>
            </a:r>
            <a:r>
              <a:rPr lang="el-GR" sz="2000" b="0" i="0" kern="1200" dirty="0" smtClean="0">
                <a:solidFill>
                  <a:schemeClr val="tx1"/>
                </a:solidFill>
                <a:effectLst/>
                <a:latin typeface="Arial Rounded MT Bold" pitchFamily="34" charset="0"/>
                <a:ea typeface="+mn-ea"/>
                <a:cs typeface="Arial" charset="0"/>
              </a:rPr>
              <a:t>to be</a:t>
            </a:r>
            <a:r>
              <a:rPr lang="en-US" sz="2000" b="0" i="0" kern="1200" dirty="0" smtClean="0">
                <a:solidFill>
                  <a:schemeClr val="tx1"/>
                </a:solidFill>
                <a:effectLst/>
                <a:latin typeface="Arial Rounded MT Bold" pitchFamily="34" charset="0"/>
                <a:ea typeface="+mn-ea"/>
                <a:cs typeface="Arial" charset="0"/>
              </a:rPr>
              <a:t> perfectly able</a:t>
            </a:r>
            <a:r>
              <a:rPr lang="el-GR" sz="2000" b="0" i="0" kern="1200" dirty="0" smtClean="0">
                <a:solidFill>
                  <a:schemeClr val="tx1"/>
                </a:solidFill>
                <a:effectLst/>
                <a:latin typeface="Arial Rounded MT Bold" pitchFamily="34" charset="0"/>
                <a:ea typeface="+mn-ea"/>
                <a:cs typeface="Arial" charset="0"/>
              </a:rPr>
              <a:t>.’  Why need strength?  Easier to NOT dwell in love.  Grumble, complain, see</a:t>
            </a:r>
            <a:r>
              <a:rPr lang="el-GR" sz="2000" b="0" i="0" kern="1200" baseline="0" dirty="0" smtClean="0">
                <a:solidFill>
                  <a:schemeClr val="tx1"/>
                </a:solidFill>
                <a:effectLst/>
                <a:latin typeface="Arial Rounded MT Bold" pitchFamily="34" charset="0"/>
                <a:ea typeface="+mn-ea"/>
                <a:cs typeface="Arial" charset="0"/>
              </a:rPr>
              <a:t> my needs, unfulfilled aspirations, social deficits, family, fanancial, career disappointments.  I’m not honored enough. I’m criticized.  Love is selfless, outward!</a:t>
            </a:r>
          </a:p>
          <a:p>
            <a:r>
              <a:rPr lang="el-GR" altLang="en-US" sz="2000" b="0" i="0" u="sng" kern="1200" baseline="0" dirty="0" smtClean="0">
                <a:solidFill>
                  <a:schemeClr val="tx1"/>
                </a:solidFill>
                <a:effectLst/>
                <a:ea typeface="+mn-ea"/>
                <a:cs typeface="Arial" charset="0"/>
              </a:rPr>
              <a:t>Breadth</a:t>
            </a:r>
            <a:r>
              <a:rPr lang="el-GR" altLang="en-US" sz="2000" b="0" i="0" kern="1200" baseline="0" dirty="0" smtClean="0">
                <a:solidFill>
                  <a:schemeClr val="tx1"/>
                </a:solidFill>
                <a:effectLst/>
                <a:ea typeface="+mn-ea"/>
                <a:cs typeface="Arial" charset="0"/>
              </a:rPr>
              <a:t>: inclusive </a:t>
            </a:r>
            <a:r>
              <a:rPr lang="el-GR" altLang="en-US" sz="2000" b="0" i="0" kern="1200" baseline="30000" dirty="0" smtClean="0">
                <a:solidFill>
                  <a:schemeClr val="tx1"/>
                </a:solidFill>
                <a:effectLst/>
              </a:rPr>
              <a:t>T’hillim/</a:t>
            </a:r>
            <a:r>
              <a:rPr lang="el-GR" altLang="en-US" baseline="30000" dirty="0" smtClean="0"/>
              <a:t>Ps 103</a:t>
            </a:r>
            <a:r>
              <a:rPr lang="en-US" baseline="30000" dirty="0" smtClean="0"/>
              <a:t>12</a:t>
            </a:r>
            <a:r>
              <a:rPr lang="en-US" b="1" baseline="30000" dirty="0"/>
              <a:t> </a:t>
            </a:r>
            <a:r>
              <a:rPr lang="en-US" dirty="0"/>
              <a:t>As far as the east is from the </a:t>
            </a:r>
            <a:r>
              <a:rPr lang="en-US" dirty="0" smtClean="0"/>
              <a:t>west,</a:t>
            </a:r>
            <a:r>
              <a:rPr lang="el-GR" dirty="0" smtClean="0"/>
              <a:t> </a:t>
            </a:r>
            <a:r>
              <a:rPr lang="en-US" dirty="0" smtClean="0"/>
              <a:t>so </a:t>
            </a:r>
            <a:r>
              <a:rPr lang="en-US" dirty="0"/>
              <a:t>far has He removed our transgressions from us</a:t>
            </a:r>
            <a:r>
              <a:rPr lang="en-US" dirty="0" smtClean="0"/>
              <a:t>.</a:t>
            </a:r>
            <a:r>
              <a:rPr lang="el-GR" dirty="0"/>
              <a:t> </a:t>
            </a:r>
            <a:r>
              <a:rPr lang="el-GR" dirty="0" smtClean="0"/>
              <a:t> [north/south 12k miles.  E/W unlimited. ]</a:t>
            </a:r>
          </a:p>
          <a:p>
            <a:r>
              <a:rPr lang="en-US" altLang="en-US" u="sng" dirty="0" smtClean="0"/>
              <a:t>L</a:t>
            </a:r>
            <a:r>
              <a:rPr lang="el-GR" altLang="en-US" u="sng" dirty="0" smtClean="0"/>
              <a:t>ength</a:t>
            </a:r>
            <a:r>
              <a:rPr lang="el-GR" altLang="en-US" dirty="0" smtClean="0"/>
              <a:t>: </a:t>
            </a:r>
            <a:r>
              <a:rPr lang="el-GR" altLang="en-US" b="1" dirty="0" smtClean="0">
                <a:latin typeface="Cambria Math"/>
                <a:ea typeface="Cambria Math"/>
              </a:rPr>
              <a:t>∞   </a:t>
            </a:r>
            <a:r>
              <a:rPr lang="el-GR" u="sng" dirty="0" smtClean="0"/>
              <a:t>Height</a:t>
            </a:r>
            <a:r>
              <a:rPr lang="el-GR" dirty="0" smtClean="0"/>
              <a:t>: to the very presence of G</a:t>
            </a:r>
          </a:p>
          <a:p>
            <a:r>
              <a:rPr lang="el-GR" altLang="en-US" u="sng" dirty="0" smtClean="0"/>
              <a:t>Depth</a:t>
            </a:r>
            <a:r>
              <a:rPr lang="el-GR" altLang="en-US" dirty="0" smtClean="0"/>
              <a:t>: No matter how perverted, debauched, vile, His blood atonement covers!!</a:t>
            </a:r>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sz="2000" b="0" i="0" kern="1200" baseline="30000" dirty="0" smtClean="0">
                <a:solidFill>
                  <a:schemeClr val="tx1"/>
                </a:solidFill>
                <a:effectLst/>
                <a:latin typeface="Arial Rounded MT Bold" pitchFamily="34" charset="0"/>
                <a:ea typeface="+mn-ea"/>
                <a:cs typeface="Arial" charset="0"/>
              </a:rPr>
              <a:t>2 Cor 12.3</a:t>
            </a:r>
            <a:r>
              <a:rPr lang="en-US" sz="2000" b="0" i="0" kern="1200" baseline="30000" dirty="0" smtClean="0">
                <a:solidFill>
                  <a:schemeClr val="tx1"/>
                </a:solidFill>
                <a:effectLst/>
                <a:latin typeface="Arial Rounded MT Bold" pitchFamily="34" charset="0"/>
                <a:ea typeface="+mn-ea"/>
                <a:cs typeface="Arial" charset="0"/>
              </a:rPr>
              <a:t> </a:t>
            </a:r>
            <a:r>
              <a:rPr lang="en-US" sz="2000" b="0" i="0" kern="1200" dirty="0" smtClean="0">
                <a:solidFill>
                  <a:schemeClr val="tx1"/>
                </a:solidFill>
                <a:effectLst/>
                <a:latin typeface="Arial Rounded MT Bold" pitchFamily="34" charset="0"/>
                <a:ea typeface="+mn-ea"/>
                <a:cs typeface="Arial" charset="0"/>
              </a:rPr>
              <a:t>And I know that such a man — whether in the body or apart from the body I don’t know, God knows — was snatched into </a:t>
            </a:r>
            <a:r>
              <a:rPr lang="en-US" sz="2000" b="0" i="0" kern="1200" dirty="0" err="1" smtClean="0">
                <a:solidFill>
                  <a:schemeClr val="tx1"/>
                </a:solidFill>
                <a:effectLst/>
                <a:latin typeface="Arial Rounded MT Bold" pitchFamily="34" charset="0"/>
                <a:ea typeface="+mn-ea"/>
                <a:cs typeface="Arial" charset="0"/>
              </a:rPr>
              <a:t>Gan</a:t>
            </a:r>
            <a:r>
              <a:rPr lang="en-US" sz="2000" b="0" i="0" kern="1200" dirty="0" smtClean="0">
                <a:solidFill>
                  <a:schemeClr val="tx1"/>
                </a:solidFill>
                <a:effectLst/>
                <a:latin typeface="Arial Rounded MT Bold" pitchFamily="34" charset="0"/>
                <a:ea typeface="+mn-ea"/>
                <a:cs typeface="Arial" charset="0"/>
              </a:rPr>
              <a:t>-‘Eden and </a:t>
            </a:r>
            <a:r>
              <a:rPr lang="en-US" sz="2000" b="0" i="0" u="sng" kern="1200" dirty="0" smtClean="0">
                <a:solidFill>
                  <a:schemeClr val="tx1"/>
                </a:solidFill>
                <a:effectLst/>
                <a:latin typeface="Arial Rounded MT Bold" pitchFamily="34" charset="0"/>
                <a:ea typeface="+mn-ea"/>
                <a:cs typeface="Arial" charset="0"/>
              </a:rPr>
              <a:t>heard things that cannot be put into words, things unlawful for a human being to utter.</a:t>
            </a:r>
            <a:r>
              <a:rPr lang="el-GR" sz="2000" b="0" i="0" kern="1200" dirty="0" smtClean="0">
                <a:solidFill>
                  <a:schemeClr val="tx1"/>
                </a:solidFill>
                <a:effectLst/>
                <a:latin typeface="Arial Rounded MT Bold" pitchFamily="34" charset="0"/>
                <a:ea typeface="+mn-ea"/>
                <a:cs typeface="Arial" charset="0"/>
              </a:rPr>
              <a:t>  Bit like quasars, black holes, pulsars, worm holes: unimaginable.  Love of King Messiah Yeshua</a:t>
            </a:r>
          </a:p>
          <a:p>
            <a:r>
              <a:rPr lang="el-GR" baseline="30000" dirty="0" smtClean="0"/>
              <a:t>Yn 14.</a:t>
            </a:r>
            <a:r>
              <a:rPr lang="en-US" baseline="30000" dirty="0" smtClean="0"/>
              <a:t>23</a:t>
            </a:r>
            <a:r>
              <a:rPr lang="en-US" b="1" baseline="30000" dirty="0"/>
              <a:t> </a:t>
            </a:r>
            <a:r>
              <a:rPr lang="en-US" dirty="0"/>
              <a:t>Yeshua answered him, “If someone loves me, he will keep my word; and my Father will love him, and we will come to him and make our home with him</a:t>
            </a:r>
            <a:r>
              <a:rPr lang="en-US" dirty="0" smtClean="0"/>
              <a:t>.</a:t>
            </a:r>
            <a:endParaRPr lang="el-GR" dirty="0" smtClean="0"/>
          </a:p>
          <a:p>
            <a:r>
              <a:rPr lang="el-GR" altLang="en-US" dirty="0" smtClean="0"/>
              <a:t>~jar filled with all the fullness of the ocean: salts, bacteria, seaweed, but only a bit</a:t>
            </a:r>
            <a:endParaRPr lang="en-US"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I</a:t>
            </a:r>
            <a:r>
              <a:rPr lang="el-GR" altLang="en-US" dirty="0" smtClean="0"/>
              <a:t>n the community:</a:t>
            </a:r>
            <a:r>
              <a:rPr lang="el-GR" altLang="en-US" baseline="0" dirty="0" smtClean="0"/>
              <a:t> you and me</a:t>
            </a:r>
          </a:p>
          <a:p>
            <a:r>
              <a:rPr lang="el-GR" altLang="en-US" baseline="0" dirty="0" smtClean="0"/>
              <a:t>In the Messiah: KING</a:t>
            </a:r>
          </a:p>
          <a:p>
            <a:r>
              <a:rPr lang="en-US" altLang="en-US" baseline="0" dirty="0" smtClean="0"/>
              <a:t>G</a:t>
            </a:r>
            <a:r>
              <a:rPr lang="el-GR" altLang="en-US" baseline="0" dirty="0" smtClean="0"/>
              <a:t>eneration to Generation: Lador vador.  </a:t>
            </a:r>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There’s more, that that will wrap it UP for now.</a:t>
            </a:r>
            <a:endParaRPr lang="en-US"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http://www.maozisrael.org/site/News2?abbr=maoz_&amp;page=NewsArticle&amp;id=11171&amp;news_iv_ctrl=-1#top</a:t>
            </a:r>
            <a:endParaRPr lang="en-US" altLang="en-US" sz="1050"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http://www.maozisrael.org/site/News2?abbr=maoz_&amp;page=NewsArticle&amp;id=11171&amp;news_iv_ctrl=-</a:t>
            </a:r>
            <a:r>
              <a:rPr lang="en-US" altLang="en-US" sz="1050" dirty="0" smtClean="0"/>
              <a:t>1#top</a:t>
            </a:r>
            <a:endParaRPr lang="el-GR" altLang="en-US" sz="1050" dirty="0" smtClean="0"/>
          </a:p>
          <a:p>
            <a:r>
              <a:rPr lang="el-GR" sz="2000" dirty="0" smtClean="0"/>
              <a:t>[RTF the key to all dysfunction</a:t>
            </a:r>
            <a:r>
              <a:rPr lang="el-GR" sz="2000" baseline="0" dirty="0" smtClean="0"/>
              <a:t> and pain is abandonment/isolation, physical or emotional.</a:t>
            </a:r>
            <a:r>
              <a:rPr lang="el-GR" sz="2000" dirty="0" smtClean="0"/>
              <a:t>]</a:t>
            </a:r>
            <a:endParaRPr lang="en-US" altLang="en-US" sz="1050"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http://www.maozisrael.org/site/News2?abbr=maoz_&amp;page=NewsArticle&amp;id=11171&amp;news_iv_ctrl=-1#top</a:t>
            </a:r>
            <a:endParaRPr lang="en-US" altLang="en-US" sz="1050"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477838" y="674688"/>
            <a:ext cx="5746750" cy="3367087"/>
          </a:xfrm>
          <a:ln/>
        </p:spPr>
      </p:sp>
      <p:sp>
        <p:nvSpPr>
          <p:cNvPr id="338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cs typeface="Arial" pitchFamily="34" charset="0"/>
            </a:endParaRPr>
          </a:p>
        </p:txBody>
      </p:sp>
      <p:sp>
        <p:nvSpPr>
          <p:cNvPr id="4" name="Slide Number Placeholder 3"/>
          <p:cNvSpPr>
            <a:spLocks noGrp="1"/>
          </p:cNvSpPr>
          <p:nvPr>
            <p:ph type="sldNum" sz="quarter" idx="5"/>
          </p:nvPr>
        </p:nvSpPr>
        <p:spPr/>
        <p:txBody>
          <a:bodyPr/>
          <a:lstStyle>
            <a:lvl1pPr>
              <a:defRPr sz="7800">
                <a:solidFill>
                  <a:schemeClr val="tx1"/>
                </a:solidFill>
                <a:latin typeface="Arial" pitchFamily="34" charset="0"/>
                <a:cs typeface="Arial" pitchFamily="34" charset="0"/>
              </a:defRPr>
            </a:lvl1pPr>
            <a:lvl2pPr marL="715424" indent="-275162">
              <a:defRPr sz="7800">
                <a:solidFill>
                  <a:schemeClr val="tx1"/>
                </a:solidFill>
                <a:latin typeface="Arial" pitchFamily="34" charset="0"/>
                <a:cs typeface="Arial" pitchFamily="34" charset="0"/>
              </a:defRPr>
            </a:lvl2pPr>
            <a:lvl3pPr marL="1100652" indent="-220130">
              <a:defRPr sz="7800">
                <a:solidFill>
                  <a:schemeClr val="tx1"/>
                </a:solidFill>
                <a:latin typeface="Arial" pitchFamily="34" charset="0"/>
                <a:cs typeface="Arial" pitchFamily="34" charset="0"/>
              </a:defRPr>
            </a:lvl3pPr>
            <a:lvl4pPr marL="1540912" indent="-220130">
              <a:defRPr sz="7800">
                <a:solidFill>
                  <a:schemeClr val="tx1"/>
                </a:solidFill>
                <a:latin typeface="Arial" pitchFamily="34" charset="0"/>
                <a:cs typeface="Arial" pitchFamily="34" charset="0"/>
              </a:defRPr>
            </a:lvl4pPr>
            <a:lvl5pPr marL="1981173" indent="-220130">
              <a:defRPr sz="7800">
                <a:solidFill>
                  <a:schemeClr val="tx1"/>
                </a:solidFill>
                <a:latin typeface="Arial" pitchFamily="34" charset="0"/>
                <a:cs typeface="Arial" pitchFamily="34" charset="0"/>
              </a:defRPr>
            </a:lvl5pPr>
            <a:lvl6pPr marL="2421433" indent="-220130" eaLnBrk="0" fontAlgn="base" hangingPunct="0">
              <a:spcBef>
                <a:spcPct val="0"/>
              </a:spcBef>
              <a:spcAft>
                <a:spcPct val="0"/>
              </a:spcAft>
              <a:defRPr sz="7800">
                <a:solidFill>
                  <a:schemeClr val="tx1"/>
                </a:solidFill>
                <a:latin typeface="Arial" pitchFamily="34" charset="0"/>
                <a:cs typeface="Arial" pitchFamily="34" charset="0"/>
              </a:defRPr>
            </a:lvl6pPr>
            <a:lvl7pPr marL="2861694" indent="-220130" eaLnBrk="0" fontAlgn="base" hangingPunct="0">
              <a:spcBef>
                <a:spcPct val="0"/>
              </a:spcBef>
              <a:spcAft>
                <a:spcPct val="0"/>
              </a:spcAft>
              <a:defRPr sz="7800">
                <a:solidFill>
                  <a:schemeClr val="tx1"/>
                </a:solidFill>
                <a:latin typeface="Arial" pitchFamily="34" charset="0"/>
                <a:cs typeface="Arial" pitchFamily="34" charset="0"/>
              </a:defRPr>
            </a:lvl7pPr>
            <a:lvl8pPr marL="3301955" indent="-220130" eaLnBrk="0" fontAlgn="base" hangingPunct="0">
              <a:spcBef>
                <a:spcPct val="0"/>
              </a:spcBef>
              <a:spcAft>
                <a:spcPct val="0"/>
              </a:spcAft>
              <a:defRPr sz="7800">
                <a:solidFill>
                  <a:schemeClr val="tx1"/>
                </a:solidFill>
                <a:latin typeface="Arial" pitchFamily="34" charset="0"/>
                <a:cs typeface="Arial" pitchFamily="34" charset="0"/>
              </a:defRPr>
            </a:lvl8pPr>
            <a:lvl9pPr marL="3742215" indent="-220130" eaLnBrk="0" fontAlgn="base" hangingPunct="0">
              <a:spcBef>
                <a:spcPct val="0"/>
              </a:spcBef>
              <a:spcAft>
                <a:spcPct val="0"/>
              </a:spcAft>
              <a:defRPr sz="7800">
                <a:solidFill>
                  <a:schemeClr val="tx1"/>
                </a:solidFill>
                <a:latin typeface="Arial" pitchFamily="34" charset="0"/>
                <a:cs typeface="Arial" pitchFamily="34" charset="0"/>
              </a:defRPr>
            </a:lvl9pPr>
          </a:lstStyle>
          <a:p>
            <a:pPr defTabSz="880521" fontAlgn="auto">
              <a:spcBef>
                <a:spcPts val="0"/>
              </a:spcBef>
              <a:spcAft>
                <a:spcPts val="0"/>
              </a:spcAft>
              <a:defRPr/>
            </a:pPr>
            <a:fld id="{45F6C25F-6C70-4A78-AE69-304999D70D58}" type="slidenum">
              <a:rPr lang="en-US" altLang="en-US" sz="1800" kern="0">
                <a:solidFill>
                  <a:srgbClr val="000000"/>
                </a:solidFill>
              </a:rPr>
              <a:pPr defTabSz="880521" fontAlgn="auto">
                <a:spcBef>
                  <a:spcPts val="0"/>
                </a:spcBef>
                <a:spcAft>
                  <a:spcPts val="0"/>
                </a:spcAft>
                <a:defRPr/>
              </a:pPr>
              <a:t>7</a:t>
            </a:fld>
            <a:endParaRPr lang="en-US" altLang="en-US" sz="1800" kern="0">
              <a:solidFill>
                <a:srgbClr val="000000"/>
              </a:solidFill>
            </a:endParaRPr>
          </a:p>
        </p:txBody>
      </p:sp>
    </p:spTree>
    <p:extLst>
      <p:ext uri="{BB962C8B-B14F-4D97-AF65-F5344CB8AC3E}">
        <p14:creationId xmlns:p14="http://schemas.microsoft.com/office/powerpoint/2010/main" val="108172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1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http://www.chabad.org/holidays/passover/pesach_cdo/aid/1742/jewish/What-Is-Chametz.htm</a:t>
            </a:r>
          </a:p>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16.05-12 Hametz of the P'rushim </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9003"/>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7306" y="2914650"/>
            <a:ext cx="6145213" cy="1314450"/>
          </a:xfrm>
        </p:spPr>
        <p:txBody>
          <a:bodyPr/>
          <a:lstStyle>
            <a:lvl1pPr marL="0" indent="0" algn="ctr">
              <a:buNone/>
              <a:defRPr/>
            </a:lvl1pPr>
            <a:lvl2pPr marL="431180" indent="0" algn="ctr">
              <a:buNone/>
              <a:defRPr/>
            </a:lvl2pPr>
            <a:lvl3pPr marL="862481" indent="0" algn="ctr">
              <a:buNone/>
              <a:defRPr/>
            </a:lvl3pPr>
            <a:lvl4pPr marL="1293628" indent="0" algn="ctr">
              <a:buNone/>
              <a:defRPr/>
            </a:lvl4pPr>
            <a:lvl5pPr marL="1724927" indent="0" algn="ctr">
              <a:buNone/>
              <a:defRPr/>
            </a:lvl5pPr>
            <a:lvl6pPr marL="2155930" indent="0" algn="ctr">
              <a:buNone/>
              <a:defRPr/>
            </a:lvl6pPr>
            <a:lvl7pPr marL="2587125" indent="0" algn="ctr">
              <a:buNone/>
              <a:defRPr/>
            </a:lvl7pPr>
            <a:lvl8pPr marL="3018349" indent="0" algn="ctr">
              <a:buNone/>
              <a:defRPr/>
            </a:lvl8pPr>
            <a:lvl9pPr marL="3449584"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8944" y="205992"/>
            <a:ext cx="5779426"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08EDFD0-AEF6-440D-A2A9-52A80FF54F5E}" type="slidenum">
              <a:rPr lang="en-US" altLang="en-US"/>
              <a:pPr/>
              <a:t>‹#›</a:t>
            </a:fld>
            <a:endParaRPr lang="en-US" altLang="en-US"/>
          </a:p>
        </p:txBody>
      </p:sp>
    </p:spTree>
    <p:extLst>
      <p:ext uri="{BB962C8B-B14F-4D97-AF65-F5344CB8AC3E}">
        <p14:creationId xmlns:p14="http://schemas.microsoft.com/office/powerpoint/2010/main" val="665494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7E32F-A007-40FE-BCD5-17EC31FC5224}" type="slidenum">
              <a:rPr lang="en-US"/>
              <a:pPr>
                <a:defRPr/>
              </a:pPr>
              <a:t>‹#›</a:t>
            </a:fld>
            <a:endParaRPr lang="en-US"/>
          </a:p>
        </p:txBody>
      </p:sp>
    </p:spTree>
    <p:extLst>
      <p:ext uri="{BB962C8B-B14F-4D97-AF65-F5344CB8AC3E}">
        <p14:creationId xmlns:p14="http://schemas.microsoft.com/office/powerpoint/2010/main" val="107864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7E32F-A007-40FE-BCD5-17EC31FC5224}" type="slidenum">
              <a:rPr lang="en-US"/>
              <a:pPr>
                <a:defRPr/>
              </a:pPr>
              <a:t>‹#›</a:t>
            </a:fld>
            <a:endParaRPr lang="en-US"/>
          </a:p>
        </p:txBody>
      </p:sp>
    </p:spTree>
    <p:extLst>
      <p:ext uri="{BB962C8B-B14F-4D97-AF65-F5344CB8AC3E}">
        <p14:creationId xmlns:p14="http://schemas.microsoft.com/office/powerpoint/2010/main" val="570839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431180" indent="0">
              <a:buNone/>
              <a:defRPr sz="1800"/>
            </a:lvl2pPr>
            <a:lvl3pPr marL="862481" indent="0">
              <a:buNone/>
              <a:defRPr sz="1600"/>
            </a:lvl3pPr>
            <a:lvl4pPr marL="1293628" indent="0">
              <a:buNone/>
              <a:defRPr sz="1400"/>
            </a:lvl4pPr>
            <a:lvl5pPr marL="1724927" indent="0">
              <a:buNone/>
              <a:defRPr sz="1400"/>
            </a:lvl5pPr>
            <a:lvl6pPr marL="2155930" indent="0">
              <a:buNone/>
              <a:defRPr sz="1400"/>
            </a:lvl6pPr>
            <a:lvl7pPr marL="2587125" indent="0">
              <a:buNone/>
              <a:defRPr sz="1400"/>
            </a:lvl7pPr>
            <a:lvl8pPr marL="3018349" indent="0">
              <a:buNone/>
              <a:defRPr sz="1400"/>
            </a:lvl8pPr>
            <a:lvl9pPr marL="3449584"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8966" y="1151335"/>
            <a:ext cx="3878861" cy="479822"/>
          </a:xfrm>
        </p:spPr>
        <p:txBody>
          <a:bodyPr anchor="b"/>
          <a:lstStyle>
            <a:lvl1pPr marL="0" indent="0">
              <a:buNone/>
              <a:defRPr sz="2400" b="1"/>
            </a:lvl1pPr>
            <a:lvl2pPr marL="431180" indent="0">
              <a:buNone/>
              <a:defRPr sz="2000" b="1"/>
            </a:lvl2pPr>
            <a:lvl3pPr marL="862481" indent="0">
              <a:buNone/>
              <a:defRPr sz="1800" b="1"/>
            </a:lvl3pPr>
            <a:lvl4pPr marL="1293628" indent="0">
              <a:buNone/>
              <a:defRPr sz="1600" b="1"/>
            </a:lvl4pPr>
            <a:lvl5pPr marL="1724927" indent="0">
              <a:buNone/>
              <a:defRPr sz="1600" b="1"/>
            </a:lvl5pPr>
            <a:lvl6pPr marL="2155930" indent="0">
              <a:buNone/>
              <a:defRPr sz="1600" b="1"/>
            </a:lvl6pPr>
            <a:lvl7pPr marL="2587125" indent="0">
              <a:buNone/>
              <a:defRPr sz="1600" b="1"/>
            </a:lvl7pPr>
            <a:lvl8pPr marL="3018349" indent="0">
              <a:buNone/>
              <a:defRPr sz="1600" b="1"/>
            </a:lvl8pPr>
            <a:lvl9pPr marL="344958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8966"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60386" y="1151335"/>
            <a:ext cx="3880385" cy="479822"/>
          </a:xfrm>
        </p:spPr>
        <p:txBody>
          <a:bodyPr anchor="b"/>
          <a:lstStyle>
            <a:lvl1pPr marL="0" indent="0">
              <a:buNone/>
              <a:defRPr sz="2400" b="1"/>
            </a:lvl1pPr>
            <a:lvl2pPr marL="431180" indent="0">
              <a:buNone/>
              <a:defRPr sz="2000" b="1"/>
            </a:lvl2pPr>
            <a:lvl3pPr marL="862481" indent="0">
              <a:buNone/>
              <a:defRPr sz="1800" b="1"/>
            </a:lvl3pPr>
            <a:lvl4pPr marL="1293628" indent="0">
              <a:buNone/>
              <a:defRPr sz="1600" b="1"/>
            </a:lvl4pPr>
            <a:lvl5pPr marL="1724927" indent="0">
              <a:buNone/>
              <a:defRPr sz="1600" b="1"/>
            </a:lvl5pPr>
            <a:lvl6pPr marL="2155930" indent="0">
              <a:buNone/>
              <a:defRPr sz="1600" b="1"/>
            </a:lvl6pPr>
            <a:lvl7pPr marL="2587125" indent="0">
              <a:buNone/>
              <a:defRPr sz="1600" b="1"/>
            </a:lvl7pPr>
            <a:lvl8pPr marL="3018349" indent="0">
              <a:buNone/>
              <a:defRPr sz="1600" b="1"/>
            </a:lvl8pPr>
            <a:lvl9pPr marL="344958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60386"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9438" y="204787"/>
            <a:ext cx="2888189"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432312" y="205971"/>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9438" y="1076328"/>
            <a:ext cx="2888189" cy="3518297"/>
          </a:xfrm>
        </p:spPr>
        <p:txBody>
          <a:bodyPr/>
          <a:lstStyle>
            <a:lvl1pPr marL="0" indent="0">
              <a:buNone/>
              <a:defRPr sz="1400"/>
            </a:lvl1pPr>
            <a:lvl2pPr marL="431180" indent="0">
              <a:buNone/>
              <a:defRPr sz="1200"/>
            </a:lvl2pPr>
            <a:lvl3pPr marL="862481" indent="0">
              <a:buNone/>
              <a:defRPr sz="1000"/>
            </a:lvl3pPr>
            <a:lvl4pPr marL="1293628" indent="0">
              <a:buNone/>
              <a:defRPr sz="900"/>
            </a:lvl4pPr>
            <a:lvl5pPr marL="1724927" indent="0">
              <a:buNone/>
              <a:defRPr sz="900"/>
            </a:lvl5pPr>
            <a:lvl6pPr marL="2155930" indent="0">
              <a:buNone/>
              <a:defRPr sz="900"/>
            </a:lvl6pPr>
            <a:lvl7pPr marL="2587125" indent="0">
              <a:buNone/>
              <a:defRPr sz="900"/>
            </a:lvl7pPr>
            <a:lvl8pPr marL="3018349" indent="0">
              <a:buNone/>
              <a:defRPr sz="900"/>
            </a:lvl8pPr>
            <a:lvl9pPr marL="34495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2" y="3600451"/>
            <a:ext cx="5267325"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20732" y="459581"/>
            <a:ext cx="5267325" cy="3086100"/>
          </a:xfrm>
        </p:spPr>
        <p:txBody>
          <a:bodyPr/>
          <a:lstStyle>
            <a:lvl1pPr marL="0" indent="0">
              <a:buNone/>
              <a:defRPr sz="3200"/>
            </a:lvl1pPr>
            <a:lvl2pPr marL="431180" indent="0">
              <a:buNone/>
              <a:defRPr sz="2800"/>
            </a:lvl2pPr>
            <a:lvl3pPr marL="862481" indent="0">
              <a:buNone/>
              <a:defRPr sz="2400"/>
            </a:lvl3pPr>
            <a:lvl4pPr marL="1293628" indent="0">
              <a:buNone/>
              <a:defRPr sz="2000"/>
            </a:lvl4pPr>
            <a:lvl5pPr marL="1724927" indent="0">
              <a:buNone/>
              <a:defRPr sz="2000"/>
            </a:lvl5pPr>
            <a:lvl6pPr marL="2155930" indent="0">
              <a:buNone/>
              <a:defRPr sz="2000"/>
            </a:lvl6pPr>
            <a:lvl7pPr marL="2587125" indent="0">
              <a:buNone/>
              <a:defRPr sz="2000"/>
            </a:lvl7pPr>
            <a:lvl8pPr marL="3018349" indent="0">
              <a:buNone/>
              <a:defRPr sz="2000"/>
            </a:lvl8pPr>
            <a:lvl9pPr marL="3449584" indent="0">
              <a:buNone/>
              <a:defRPr sz="2000"/>
            </a:lvl9pPr>
          </a:lstStyle>
          <a:p>
            <a:endParaRPr lang="en-US"/>
          </a:p>
        </p:txBody>
      </p:sp>
      <p:sp>
        <p:nvSpPr>
          <p:cNvPr id="4" name="Text Placeholder 3"/>
          <p:cNvSpPr>
            <a:spLocks noGrp="1"/>
          </p:cNvSpPr>
          <p:nvPr>
            <p:ph type="body" sz="half" idx="2"/>
          </p:nvPr>
        </p:nvSpPr>
        <p:spPr>
          <a:xfrm>
            <a:off x="1720732" y="4026673"/>
            <a:ext cx="5267325" cy="603647"/>
          </a:xfrm>
        </p:spPr>
        <p:txBody>
          <a:bodyPr/>
          <a:lstStyle>
            <a:lvl1pPr marL="0" indent="0">
              <a:buNone/>
              <a:defRPr sz="1400"/>
            </a:lvl1pPr>
            <a:lvl2pPr marL="431180" indent="0">
              <a:buNone/>
              <a:defRPr sz="1200"/>
            </a:lvl2pPr>
            <a:lvl3pPr marL="862481" indent="0">
              <a:buNone/>
              <a:defRPr sz="1000"/>
            </a:lvl3pPr>
            <a:lvl4pPr marL="1293628" indent="0">
              <a:buNone/>
              <a:defRPr sz="900"/>
            </a:lvl4pPr>
            <a:lvl5pPr marL="1724927" indent="0">
              <a:buNone/>
              <a:defRPr sz="900"/>
            </a:lvl5pPr>
            <a:lvl6pPr marL="2155930" indent="0">
              <a:buNone/>
              <a:defRPr sz="900"/>
            </a:lvl6pPr>
            <a:lvl7pPr marL="2587125" indent="0">
              <a:buNone/>
              <a:defRPr sz="900"/>
            </a:lvl7pPr>
            <a:lvl8pPr marL="3018349" indent="0">
              <a:buNone/>
              <a:defRPr sz="900"/>
            </a:lvl8pPr>
            <a:lvl9pPr marL="34495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80" tIns="43126" rIns="86280" bIns="43126"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80" tIns="43126" rIns="86280" bIns="4312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80" tIns="43126" rIns="86280" bIns="43126"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80" tIns="43126" rIns="86280" bIns="43126"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80" tIns="43126" rIns="86280" bIns="43126"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31180" algn="ctr" rtl="0" fontAlgn="base">
        <a:spcBef>
          <a:spcPct val="0"/>
        </a:spcBef>
        <a:spcAft>
          <a:spcPct val="0"/>
        </a:spcAft>
        <a:defRPr sz="4400">
          <a:solidFill>
            <a:schemeClr val="tx2"/>
          </a:solidFill>
          <a:latin typeface="Arial" charset="0"/>
          <a:cs typeface="Arial" charset="0"/>
        </a:defRPr>
      </a:lvl6pPr>
      <a:lvl7pPr marL="862481" algn="ctr" rtl="0" fontAlgn="base">
        <a:spcBef>
          <a:spcPct val="0"/>
        </a:spcBef>
        <a:spcAft>
          <a:spcPct val="0"/>
        </a:spcAft>
        <a:defRPr sz="4400">
          <a:solidFill>
            <a:schemeClr val="tx2"/>
          </a:solidFill>
          <a:latin typeface="Arial" charset="0"/>
          <a:cs typeface="Arial" charset="0"/>
        </a:defRPr>
      </a:lvl7pPr>
      <a:lvl8pPr marL="1293628" algn="ctr" rtl="0" fontAlgn="base">
        <a:spcBef>
          <a:spcPct val="0"/>
        </a:spcBef>
        <a:spcAft>
          <a:spcPct val="0"/>
        </a:spcAft>
        <a:defRPr sz="4400">
          <a:solidFill>
            <a:schemeClr val="tx2"/>
          </a:solidFill>
          <a:latin typeface="Arial" charset="0"/>
          <a:cs typeface="Arial" charset="0"/>
        </a:defRPr>
      </a:lvl8pPr>
      <a:lvl9pPr marL="1724927" algn="ctr" rtl="0" fontAlgn="base">
        <a:spcBef>
          <a:spcPct val="0"/>
        </a:spcBef>
        <a:spcAft>
          <a:spcPct val="0"/>
        </a:spcAft>
        <a:defRPr sz="4400">
          <a:solidFill>
            <a:schemeClr val="tx2"/>
          </a:solidFill>
          <a:latin typeface="Arial" charset="0"/>
          <a:cs typeface="Arial" charset="0"/>
        </a:defRPr>
      </a:lvl9pPr>
    </p:titleStyle>
    <p:bodyStyle>
      <a:lvl1pPr marL="323259" indent="-323259" algn="l" rtl="0" fontAlgn="base">
        <a:spcBef>
          <a:spcPct val="20000"/>
        </a:spcBef>
        <a:spcAft>
          <a:spcPct val="0"/>
        </a:spcAft>
        <a:buChar char="•"/>
        <a:defRPr sz="4000">
          <a:solidFill>
            <a:schemeClr val="bg1"/>
          </a:solidFill>
          <a:latin typeface="+mn-lt"/>
          <a:ea typeface="+mn-ea"/>
          <a:cs typeface="+mn-cs"/>
        </a:defRPr>
      </a:lvl1pPr>
      <a:lvl2pPr marL="700815" indent="-269529" algn="l" rtl="0" fontAlgn="base">
        <a:spcBef>
          <a:spcPct val="20000"/>
        </a:spcBef>
        <a:spcAft>
          <a:spcPct val="0"/>
        </a:spcAft>
        <a:buChar char="–"/>
        <a:defRPr sz="4000">
          <a:solidFill>
            <a:schemeClr val="bg1"/>
          </a:solidFill>
          <a:latin typeface="+mn-lt"/>
        </a:defRPr>
      </a:lvl2pPr>
      <a:lvl3pPr marL="1077980" indent="-215512" algn="l" rtl="0" fontAlgn="base">
        <a:spcBef>
          <a:spcPct val="20000"/>
        </a:spcBef>
        <a:spcAft>
          <a:spcPct val="0"/>
        </a:spcAft>
        <a:buChar char="•"/>
        <a:defRPr sz="2400">
          <a:solidFill>
            <a:schemeClr val="tx1"/>
          </a:solidFill>
          <a:latin typeface="+mj-lt"/>
          <a:cs typeface="+mj-cs"/>
        </a:defRPr>
      </a:lvl3pPr>
      <a:lvl4pPr marL="1509292" indent="-215512" algn="l" rtl="0" fontAlgn="base">
        <a:spcBef>
          <a:spcPct val="20000"/>
        </a:spcBef>
        <a:spcAft>
          <a:spcPct val="0"/>
        </a:spcAft>
        <a:buChar char="–"/>
        <a:defRPr sz="2000">
          <a:solidFill>
            <a:schemeClr val="tx1"/>
          </a:solidFill>
          <a:latin typeface="+mj-lt"/>
          <a:cs typeface="+mj-cs"/>
        </a:defRPr>
      </a:lvl4pPr>
      <a:lvl5pPr marL="1940429" indent="-215512" algn="l" rtl="0" fontAlgn="base">
        <a:spcBef>
          <a:spcPct val="20000"/>
        </a:spcBef>
        <a:spcAft>
          <a:spcPct val="0"/>
        </a:spcAft>
        <a:buChar char="»"/>
        <a:defRPr sz="2000">
          <a:solidFill>
            <a:schemeClr val="tx1"/>
          </a:solidFill>
          <a:latin typeface="+mj-lt"/>
          <a:cs typeface="+mj-cs"/>
        </a:defRPr>
      </a:lvl5pPr>
      <a:lvl6pPr marL="2371418" indent="-215512" algn="l" rtl="0" fontAlgn="base">
        <a:spcBef>
          <a:spcPct val="20000"/>
        </a:spcBef>
        <a:spcAft>
          <a:spcPct val="0"/>
        </a:spcAft>
        <a:buChar char="»"/>
        <a:defRPr sz="2000">
          <a:solidFill>
            <a:schemeClr val="tx1"/>
          </a:solidFill>
          <a:latin typeface="+mj-lt"/>
          <a:cs typeface="+mj-cs"/>
        </a:defRPr>
      </a:lvl6pPr>
      <a:lvl7pPr marL="2802760" indent="-215512" algn="l" rtl="0" fontAlgn="base">
        <a:spcBef>
          <a:spcPct val="20000"/>
        </a:spcBef>
        <a:spcAft>
          <a:spcPct val="0"/>
        </a:spcAft>
        <a:buChar char="»"/>
        <a:defRPr sz="2000">
          <a:solidFill>
            <a:schemeClr val="tx1"/>
          </a:solidFill>
          <a:latin typeface="+mj-lt"/>
          <a:cs typeface="+mj-cs"/>
        </a:defRPr>
      </a:lvl7pPr>
      <a:lvl8pPr marL="3233958" indent="-215512" algn="l" rtl="0" fontAlgn="base">
        <a:spcBef>
          <a:spcPct val="20000"/>
        </a:spcBef>
        <a:spcAft>
          <a:spcPct val="0"/>
        </a:spcAft>
        <a:buChar char="»"/>
        <a:defRPr sz="2000">
          <a:solidFill>
            <a:schemeClr val="tx1"/>
          </a:solidFill>
          <a:latin typeface="+mj-lt"/>
          <a:cs typeface="+mj-cs"/>
        </a:defRPr>
      </a:lvl8pPr>
      <a:lvl9pPr marL="3665221" indent="-215512"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862481" rtl="0" eaLnBrk="1" latinLnBrk="0" hangingPunct="1">
        <a:defRPr sz="1800" kern="1200">
          <a:solidFill>
            <a:schemeClr val="tx1"/>
          </a:solidFill>
          <a:latin typeface="+mn-lt"/>
          <a:ea typeface="+mn-ea"/>
          <a:cs typeface="+mn-cs"/>
        </a:defRPr>
      </a:lvl1pPr>
      <a:lvl2pPr marL="431180" algn="l" defTabSz="862481" rtl="0" eaLnBrk="1" latinLnBrk="0" hangingPunct="1">
        <a:defRPr sz="1800" kern="1200">
          <a:solidFill>
            <a:schemeClr val="tx1"/>
          </a:solidFill>
          <a:latin typeface="+mn-lt"/>
          <a:ea typeface="+mn-ea"/>
          <a:cs typeface="+mn-cs"/>
        </a:defRPr>
      </a:lvl2pPr>
      <a:lvl3pPr marL="862481" algn="l" defTabSz="862481" rtl="0" eaLnBrk="1" latinLnBrk="0" hangingPunct="1">
        <a:defRPr sz="1800" kern="1200">
          <a:solidFill>
            <a:schemeClr val="tx1"/>
          </a:solidFill>
          <a:latin typeface="+mn-lt"/>
          <a:ea typeface="+mn-ea"/>
          <a:cs typeface="+mn-cs"/>
        </a:defRPr>
      </a:lvl3pPr>
      <a:lvl4pPr marL="1293628" algn="l" defTabSz="862481" rtl="0" eaLnBrk="1" latinLnBrk="0" hangingPunct="1">
        <a:defRPr sz="1800" kern="1200">
          <a:solidFill>
            <a:schemeClr val="tx1"/>
          </a:solidFill>
          <a:latin typeface="+mn-lt"/>
          <a:ea typeface="+mn-ea"/>
          <a:cs typeface="+mn-cs"/>
        </a:defRPr>
      </a:lvl4pPr>
      <a:lvl5pPr marL="1724927" algn="l" defTabSz="862481" rtl="0" eaLnBrk="1" latinLnBrk="0" hangingPunct="1">
        <a:defRPr sz="1800" kern="1200">
          <a:solidFill>
            <a:schemeClr val="tx1"/>
          </a:solidFill>
          <a:latin typeface="+mn-lt"/>
          <a:ea typeface="+mn-ea"/>
          <a:cs typeface="+mn-cs"/>
        </a:defRPr>
      </a:lvl5pPr>
      <a:lvl6pPr marL="2155930" algn="l" defTabSz="862481" rtl="0" eaLnBrk="1" latinLnBrk="0" hangingPunct="1">
        <a:defRPr sz="1800" kern="1200">
          <a:solidFill>
            <a:schemeClr val="tx1"/>
          </a:solidFill>
          <a:latin typeface="+mn-lt"/>
          <a:ea typeface="+mn-ea"/>
          <a:cs typeface="+mn-cs"/>
        </a:defRPr>
      </a:lvl6pPr>
      <a:lvl7pPr marL="2587125" algn="l" defTabSz="862481" rtl="0" eaLnBrk="1" latinLnBrk="0" hangingPunct="1">
        <a:defRPr sz="1800" kern="1200">
          <a:solidFill>
            <a:schemeClr val="tx1"/>
          </a:solidFill>
          <a:latin typeface="+mn-lt"/>
          <a:ea typeface="+mn-ea"/>
          <a:cs typeface="+mn-cs"/>
        </a:defRPr>
      </a:lvl7pPr>
      <a:lvl8pPr marL="3018349" algn="l" defTabSz="862481" rtl="0" eaLnBrk="1" latinLnBrk="0" hangingPunct="1">
        <a:defRPr sz="1800" kern="1200">
          <a:solidFill>
            <a:schemeClr val="tx1"/>
          </a:solidFill>
          <a:latin typeface="+mn-lt"/>
          <a:ea typeface="+mn-ea"/>
          <a:cs typeface="+mn-cs"/>
        </a:defRPr>
      </a:lvl8pPr>
      <a:lvl9pPr marL="3449584" algn="l" defTabSz="86248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09" tIns="33404" rIns="66809" bIns="33404" numCol="1" anchor="ctr" anchorCtr="0" compatLnSpc="1">
            <a:prstTxWarp prst="textNoShape">
              <a:avLst/>
            </a:prstTxWarp>
          </a:bodyPr>
          <a:lstStyle/>
          <a:p>
            <a:pPr lvl="0"/>
            <a:r>
              <a:rPr lang="en-US" altLang="en-US"/>
              <a:t>Click to edit Master title style</a:t>
            </a:r>
          </a:p>
        </p:txBody>
      </p:sp>
      <p:sp>
        <p:nvSpPr>
          <p:cNvPr id="96259"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09" tIns="33404" rIns="66809" bIns="334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6809" tIns="33404" rIns="66809" bIns="33404" numCol="1" anchor="t" anchorCtr="0" compatLnSpc="1">
            <a:prstTxWarp prst="textNoShape">
              <a:avLst/>
            </a:prstTxWarp>
          </a:bodyPr>
          <a:lstStyle>
            <a:lvl1pPr eaLnBrk="1" hangingPunct="1">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6809" tIns="33404" rIns="66809" bIns="33404" numCol="1" anchor="t" anchorCtr="0" compatLnSpc="1">
            <a:prstTxWarp prst="textNoShape">
              <a:avLst/>
            </a:prstTxWarp>
          </a:bodyPr>
          <a:lstStyle>
            <a:lvl1pPr algn="ctr" eaLnBrk="1" hangingPunct="1">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6809" tIns="33404" rIns="66809" bIns="33404" numCol="1" anchor="t" anchorCtr="0" compatLnSpc="1">
            <a:prstTxWarp prst="textNoShape">
              <a:avLst/>
            </a:prstTxWarp>
          </a:bodyPr>
          <a:lstStyle>
            <a:lvl1pPr algn="r" eaLnBrk="1" hangingPunct="1">
              <a:defRPr sz="1000">
                <a:solidFill>
                  <a:srgbClr val="000000"/>
                </a:solidFill>
              </a:defRPr>
            </a:lvl1pPr>
          </a:lstStyle>
          <a:p>
            <a:fld id="{94317EE0-CD2D-4428-881C-38C7122CD0C7}" type="slidenum">
              <a:rPr lang="en-US" altLang="en-US" smtClean="0">
                <a:latin typeface="Arial" pitchFamily="34" charset="0"/>
                <a:cs typeface="Arial" pitchFamily="34" charset="0"/>
              </a:rPr>
              <a:pPr/>
              <a:t>‹#›</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3298131531"/>
      </p:ext>
    </p:extLst>
  </p:cSld>
  <p:clrMap bg1="lt1" tx1="dk1" bg2="lt2" tx2="dk2" accent1="accent1" accent2="accent2" accent3="accent3" accent4="accent4" accent5="accent5" accent6="accent6" hlink="hlink" folHlink="folHlink"/>
  <p:sldLayoutIdLst>
    <p:sldLayoutId id="2147483697"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4043" algn="ctr" rtl="0" fontAlgn="base">
        <a:spcBef>
          <a:spcPct val="0"/>
        </a:spcBef>
        <a:spcAft>
          <a:spcPct val="0"/>
        </a:spcAft>
        <a:defRPr sz="3200">
          <a:solidFill>
            <a:schemeClr val="bg1"/>
          </a:solidFill>
          <a:latin typeface="Arial Rounded MT Bold" pitchFamily="34" charset="0"/>
          <a:cs typeface="Arial" charset="0"/>
        </a:defRPr>
      </a:lvl6pPr>
      <a:lvl7pPr marL="668089" algn="ctr" rtl="0" fontAlgn="base">
        <a:spcBef>
          <a:spcPct val="0"/>
        </a:spcBef>
        <a:spcAft>
          <a:spcPct val="0"/>
        </a:spcAft>
        <a:defRPr sz="3200">
          <a:solidFill>
            <a:schemeClr val="bg1"/>
          </a:solidFill>
          <a:latin typeface="Arial Rounded MT Bold" pitchFamily="34" charset="0"/>
          <a:cs typeface="Arial" charset="0"/>
        </a:defRPr>
      </a:lvl7pPr>
      <a:lvl8pPr marL="1002134" algn="ctr" rtl="0" fontAlgn="base">
        <a:spcBef>
          <a:spcPct val="0"/>
        </a:spcBef>
        <a:spcAft>
          <a:spcPct val="0"/>
        </a:spcAft>
        <a:defRPr sz="3200">
          <a:solidFill>
            <a:schemeClr val="bg1"/>
          </a:solidFill>
          <a:latin typeface="Arial Rounded MT Bold" pitchFamily="34" charset="0"/>
          <a:cs typeface="Arial" charset="0"/>
        </a:defRPr>
      </a:lvl8pPr>
      <a:lvl9pPr marL="1336177"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50535" indent="-250535" algn="l" rtl="0" eaLnBrk="0" fontAlgn="base" hangingPunct="0">
        <a:spcBef>
          <a:spcPct val="20000"/>
        </a:spcBef>
        <a:spcAft>
          <a:spcPct val="0"/>
        </a:spcAft>
        <a:defRPr sz="3200">
          <a:solidFill>
            <a:schemeClr val="bg1"/>
          </a:solidFill>
          <a:latin typeface="+mn-lt"/>
          <a:ea typeface="+mn-ea"/>
          <a:cs typeface="+mn-cs"/>
        </a:defRPr>
      </a:lvl1pPr>
      <a:lvl2pPr marL="542823" indent="-208779" algn="l" rtl="0" eaLnBrk="0" fontAlgn="base" hangingPunct="0">
        <a:spcBef>
          <a:spcPct val="20000"/>
        </a:spcBef>
        <a:spcAft>
          <a:spcPct val="0"/>
        </a:spcAft>
        <a:buChar char="–"/>
        <a:defRPr sz="2000">
          <a:solidFill>
            <a:schemeClr val="tx1"/>
          </a:solidFill>
          <a:latin typeface="Arial" charset="0"/>
          <a:cs typeface="+mn-cs"/>
        </a:defRPr>
      </a:lvl2pPr>
      <a:lvl3pPr marL="835109" indent="-167022" algn="l" rtl="0" eaLnBrk="0" fontAlgn="base" hangingPunct="0">
        <a:spcBef>
          <a:spcPct val="20000"/>
        </a:spcBef>
        <a:spcAft>
          <a:spcPct val="0"/>
        </a:spcAft>
        <a:buChar char="•"/>
        <a:defRPr sz="1800">
          <a:solidFill>
            <a:schemeClr val="tx1"/>
          </a:solidFill>
          <a:latin typeface="Arial" charset="0"/>
          <a:cs typeface="+mn-cs"/>
        </a:defRPr>
      </a:lvl3pPr>
      <a:lvl4pPr marL="1169156" indent="-167022" algn="l" rtl="0" eaLnBrk="0" fontAlgn="base" hangingPunct="0">
        <a:spcBef>
          <a:spcPct val="20000"/>
        </a:spcBef>
        <a:spcAft>
          <a:spcPct val="0"/>
        </a:spcAft>
        <a:buChar char="–"/>
        <a:defRPr sz="1500">
          <a:solidFill>
            <a:schemeClr val="tx1"/>
          </a:solidFill>
          <a:latin typeface="Arial" charset="0"/>
          <a:cs typeface="+mn-cs"/>
        </a:defRPr>
      </a:lvl4pPr>
      <a:lvl5pPr marL="1503199" indent="-167022" algn="l" rtl="0" eaLnBrk="0" fontAlgn="base" hangingPunct="0">
        <a:spcBef>
          <a:spcPct val="20000"/>
        </a:spcBef>
        <a:spcAft>
          <a:spcPct val="0"/>
        </a:spcAft>
        <a:buChar char="»"/>
        <a:defRPr sz="1500">
          <a:solidFill>
            <a:schemeClr val="tx1"/>
          </a:solidFill>
          <a:latin typeface="Arial" charset="0"/>
          <a:cs typeface="+mn-cs"/>
        </a:defRPr>
      </a:lvl5pPr>
      <a:lvl6pPr marL="1837245" indent="-167022" algn="l" rtl="0" fontAlgn="base">
        <a:spcBef>
          <a:spcPct val="20000"/>
        </a:spcBef>
        <a:spcAft>
          <a:spcPct val="0"/>
        </a:spcAft>
        <a:buChar char="»"/>
        <a:defRPr sz="1500">
          <a:solidFill>
            <a:schemeClr val="tx1"/>
          </a:solidFill>
          <a:latin typeface="Arial" charset="0"/>
          <a:cs typeface="+mn-cs"/>
        </a:defRPr>
      </a:lvl6pPr>
      <a:lvl7pPr marL="2171289" indent="-167022" algn="l" rtl="0" fontAlgn="base">
        <a:spcBef>
          <a:spcPct val="20000"/>
        </a:spcBef>
        <a:spcAft>
          <a:spcPct val="0"/>
        </a:spcAft>
        <a:buChar char="»"/>
        <a:defRPr sz="1500">
          <a:solidFill>
            <a:schemeClr val="tx1"/>
          </a:solidFill>
          <a:latin typeface="Arial" charset="0"/>
          <a:cs typeface="+mn-cs"/>
        </a:defRPr>
      </a:lvl7pPr>
      <a:lvl8pPr marL="2505333" indent="-167022" algn="l" rtl="0" fontAlgn="base">
        <a:spcBef>
          <a:spcPct val="20000"/>
        </a:spcBef>
        <a:spcAft>
          <a:spcPct val="0"/>
        </a:spcAft>
        <a:buChar char="»"/>
        <a:defRPr sz="1500">
          <a:solidFill>
            <a:schemeClr val="tx1"/>
          </a:solidFill>
          <a:latin typeface="Arial" charset="0"/>
          <a:cs typeface="+mn-cs"/>
        </a:defRPr>
      </a:lvl8pPr>
      <a:lvl9pPr marL="2839377" indent="-167022"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68089" rtl="0" eaLnBrk="1" latinLnBrk="0" hangingPunct="1">
        <a:defRPr sz="1300" kern="1200">
          <a:solidFill>
            <a:schemeClr val="tx1"/>
          </a:solidFill>
          <a:latin typeface="+mn-lt"/>
          <a:ea typeface="+mn-ea"/>
          <a:cs typeface="+mn-cs"/>
        </a:defRPr>
      </a:lvl1pPr>
      <a:lvl2pPr marL="334043" algn="l" defTabSz="668089" rtl="0" eaLnBrk="1" latinLnBrk="0" hangingPunct="1">
        <a:defRPr sz="1300" kern="1200">
          <a:solidFill>
            <a:schemeClr val="tx1"/>
          </a:solidFill>
          <a:latin typeface="+mn-lt"/>
          <a:ea typeface="+mn-ea"/>
          <a:cs typeface="+mn-cs"/>
        </a:defRPr>
      </a:lvl2pPr>
      <a:lvl3pPr marL="668089" algn="l" defTabSz="668089" rtl="0" eaLnBrk="1" latinLnBrk="0" hangingPunct="1">
        <a:defRPr sz="1300" kern="1200">
          <a:solidFill>
            <a:schemeClr val="tx1"/>
          </a:solidFill>
          <a:latin typeface="+mn-lt"/>
          <a:ea typeface="+mn-ea"/>
          <a:cs typeface="+mn-cs"/>
        </a:defRPr>
      </a:lvl3pPr>
      <a:lvl4pPr marL="1002134" algn="l" defTabSz="668089" rtl="0" eaLnBrk="1" latinLnBrk="0" hangingPunct="1">
        <a:defRPr sz="1300" kern="1200">
          <a:solidFill>
            <a:schemeClr val="tx1"/>
          </a:solidFill>
          <a:latin typeface="+mn-lt"/>
          <a:ea typeface="+mn-ea"/>
          <a:cs typeface="+mn-cs"/>
        </a:defRPr>
      </a:lvl4pPr>
      <a:lvl5pPr marL="1336177" algn="l" defTabSz="668089" rtl="0" eaLnBrk="1" latinLnBrk="0" hangingPunct="1">
        <a:defRPr sz="1300" kern="1200">
          <a:solidFill>
            <a:schemeClr val="tx1"/>
          </a:solidFill>
          <a:latin typeface="+mn-lt"/>
          <a:ea typeface="+mn-ea"/>
          <a:cs typeface="+mn-cs"/>
        </a:defRPr>
      </a:lvl5pPr>
      <a:lvl6pPr marL="1670221" algn="l" defTabSz="668089" rtl="0" eaLnBrk="1" latinLnBrk="0" hangingPunct="1">
        <a:defRPr sz="1300" kern="1200">
          <a:solidFill>
            <a:schemeClr val="tx1"/>
          </a:solidFill>
          <a:latin typeface="+mn-lt"/>
          <a:ea typeface="+mn-ea"/>
          <a:cs typeface="+mn-cs"/>
        </a:defRPr>
      </a:lvl6pPr>
      <a:lvl7pPr marL="2004266" algn="l" defTabSz="668089" rtl="0" eaLnBrk="1" latinLnBrk="0" hangingPunct="1">
        <a:defRPr sz="1300" kern="1200">
          <a:solidFill>
            <a:schemeClr val="tx1"/>
          </a:solidFill>
          <a:latin typeface="+mn-lt"/>
          <a:ea typeface="+mn-ea"/>
          <a:cs typeface="+mn-cs"/>
        </a:defRPr>
      </a:lvl7pPr>
      <a:lvl8pPr marL="2338309" algn="l" defTabSz="668089" rtl="0" eaLnBrk="1" latinLnBrk="0" hangingPunct="1">
        <a:defRPr sz="1300" kern="1200">
          <a:solidFill>
            <a:schemeClr val="tx1"/>
          </a:solidFill>
          <a:latin typeface="+mn-lt"/>
          <a:ea typeface="+mn-ea"/>
          <a:cs typeface="+mn-cs"/>
        </a:defRPr>
      </a:lvl8pPr>
      <a:lvl9pPr marL="2672354" algn="l" defTabSz="668089"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12" tIns="33406" rIns="66812" bIns="33406"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12" tIns="33406" rIns="66812" bIns="3340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6812" tIns="33406" rIns="66812" bIns="33406" numCol="1" anchor="t" anchorCtr="0" compatLnSpc="1">
            <a:prstTxWarp prst="textNoShape">
              <a:avLst/>
            </a:prstTxWarp>
          </a:bodyPr>
          <a:lstStyle>
            <a:lvl1pPr>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6812" tIns="33406" rIns="66812" bIns="33406" numCol="1" anchor="t" anchorCtr="0" compatLnSpc="1">
            <a:prstTxWarp prst="textNoShape">
              <a:avLst/>
            </a:prstTxWarp>
          </a:bodyPr>
          <a:lstStyle>
            <a:lvl1pPr algn="ctr">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6812" tIns="33406" rIns="66812" bIns="33406" numCol="1" anchor="t" anchorCtr="0" compatLnSpc="1">
            <a:prstTxWarp prst="textNoShape">
              <a:avLst/>
            </a:prstTxWarp>
          </a:bodyPr>
          <a:lstStyle>
            <a:lvl1pPr algn="r">
              <a:defRPr sz="1000">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3144427261"/>
      </p:ext>
    </p:extLst>
  </p:cSld>
  <p:clrMap bg1="lt1" tx1="dk1" bg2="lt2" tx2="dk2" accent1="accent1" accent2="accent2" accent3="accent3" accent4="accent4" accent5="accent5" accent6="accent6" hlink="hlink" folHlink="folHlink"/>
  <p:sldLayoutIdLst>
    <p:sldLayoutId id="2147483699"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4058" algn="ctr" rtl="0" fontAlgn="base">
        <a:spcBef>
          <a:spcPct val="0"/>
        </a:spcBef>
        <a:spcAft>
          <a:spcPct val="0"/>
        </a:spcAft>
        <a:defRPr sz="3200">
          <a:solidFill>
            <a:schemeClr val="bg1"/>
          </a:solidFill>
          <a:latin typeface="Arial Rounded MT Bold" pitchFamily="34" charset="0"/>
          <a:cs typeface="Arial" charset="0"/>
        </a:defRPr>
      </a:lvl6pPr>
      <a:lvl7pPr marL="668120" algn="ctr" rtl="0" fontAlgn="base">
        <a:spcBef>
          <a:spcPct val="0"/>
        </a:spcBef>
        <a:spcAft>
          <a:spcPct val="0"/>
        </a:spcAft>
        <a:defRPr sz="3200">
          <a:solidFill>
            <a:schemeClr val="bg1"/>
          </a:solidFill>
          <a:latin typeface="Arial Rounded MT Bold" pitchFamily="34" charset="0"/>
          <a:cs typeface="Arial" charset="0"/>
        </a:defRPr>
      </a:lvl7pPr>
      <a:lvl8pPr marL="1002180" algn="ctr" rtl="0" fontAlgn="base">
        <a:spcBef>
          <a:spcPct val="0"/>
        </a:spcBef>
        <a:spcAft>
          <a:spcPct val="0"/>
        </a:spcAft>
        <a:defRPr sz="3200">
          <a:solidFill>
            <a:schemeClr val="bg1"/>
          </a:solidFill>
          <a:latin typeface="Arial Rounded MT Bold" pitchFamily="34" charset="0"/>
          <a:cs typeface="Arial" charset="0"/>
        </a:defRPr>
      </a:lvl8pPr>
      <a:lvl9pPr marL="1336239"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50547" indent="-250547" algn="l" rtl="0" eaLnBrk="0" fontAlgn="base" hangingPunct="0">
        <a:spcBef>
          <a:spcPct val="20000"/>
        </a:spcBef>
        <a:spcAft>
          <a:spcPct val="0"/>
        </a:spcAft>
        <a:defRPr sz="3200">
          <a:solidFill>
            <a:schemeClr val="bg1"/>
          </a:solidFill>
          <a:latin typeface="+mn-lt"/>
          <a:ea typeface="+mn-ea"/>
          <a:cs typeface="+mn-cs"/>
        </a:defRPr>
      </a:lvl1pPr>
      <a:lvl2pPr marL="542848" indent="-208788" algn="l" rtl="0" eaLnBrk="0" fontAlgn="base" hangingPunct="0">
        <a:spcBef>
          <a:spcPct val="20000"/>
        </a:spcBef>
        <a:spcAft>
          <a:spcPct val="0"/>
        </a:spcAft>
        <a:buChar char="–"/>
        <a:defRPr sz="2000">
          <a:solidFill>
            <a:schemeClr val="tx1"/>
          </a:solidFill>
          <a:latin typeface="Arial" charset="0"/>
          <a:cs typeface="+mn-cs"/>
        </a:defRPr>
      </a:lvl2pPr>
      <a:lvl3pPr marL="835148" indent="-167030" algn="l" rtl="0" eaLnBrk="0" fontAlgn="base" hangingPunct="0">
        <a:spcBef>
          <a:spcPct val="20000"/>
        </a:spcBef>
        <a:spcAft>
          <a:spcPct val="0"/>
        </a:spcAft>
        <a:buChar char="•"/>
        <a:defRPr sz="1800">
          <a:solidFill>
            <a:schemeClr val="tx1"/>
          </a:solidFill>
          <a:latin typeface="Arial" charset="0"/>
          <a:cs typeface="+mn-cs"/>
        </a:defRPr>
      </a:lvl3pPr>
      <a:lvl4pPr marL="1169210" indent="-167030" algn="l" rtl="0" eaLnBrk="0" fontAlgn="base" hangingPunct="0">
        <a:spcBef>
          <a:spcPct val="20000"/>
        </a:spcBef>
        <a:spcAft>
          <a:spcPct val="0"/>
        </a:spcAft>
        <a:buChar char="–"/>
        <a:defRPr sz="1500">
          <a:solidFill>
            <a:schemeClr val="tx1"/>
          </a:solidFill>
          <a:latin typeface="Arial" charset="0"/>
          <a:cs typeface="+mn-cs"/>
        </a:defRPr>
      </a:lvl4pPr>
      <a:lvl5pPr marL="1503268" indent="-167030" algn="l" rtl="0" eaLnBrk="0" fontAlgn="base" hangingPunct="0">
        <a:spcBef>
          <a:spcPct val="20000"/>
        </a:spcBef>
        <a:spcAft>
          <a:spcPct val="0"/>
        </a:spcAft>
        <a:buChar char="»"/>
        <a:defRPr sz="1500">
          <a:solidFill>
            <a:schemeClr val="tx1"/>
          </a:solidFill>
          <a:latin typeface="Arial" charset="0"/>
          <a:cs typeface="+mn-cs"/>
        </a:defRPr>
      </a:lvl5pPr>
      <a:lvl6pPr marL="1837330" indent="-167030" algn="l" rtl="0" fontAlgn="base">
        <a:spcBef>
          <a:spcPct val="20000"/>
        </a:spcBef>
        <a:spcAft>
          <a:spcPct val="0"/>
        </a:spcAft>
        <a:buChar char="»"/>
        <a:defRPr sz="1500">
          <a:solidFill>
            <a:schemeClr val="tx1"/>
          </a:solidFill>
          <a:latin typeface="Arial" charset="0"/>
          <a:cs typeface="+mn-cs"/>
        </a:defRPr>
      </a:lvl6pPr>
      <a:lvl7pPr marL="2171390" indent="-167030" algn="l" rtl="0" fontAlgn="base">
        <a:spcBef>
          <a:spcPct val="20000"/>
        </a:spcBef>
        <a:spcAft>
          <a:spcPct val="0"/>
        </a:spcAft>
        <a:buChar char="»"/>
        <a:defRPr sz="1500">
          <a:solidFill>
            <a:schemeClr val="tx1"/>
          </a:solidFill>
          <a:latin typeface="Arial" charset="0"/>
          <a:cs typeface="+mn-cs"/>
        </a:defRPr>
      </a:lvl7pPr>
      <a:lvl8pPr marL="2505449" indent="-167030" algn="l" rtl="0" fontAlgn="base">
        <a:spcBef>
          <a:spcPct val="20000"/>
        </a:spcBef>
        <a:spcAft>
          <a:spcPct val="0"/>
        </a:spcAft>
        <a:buChar char="»"/>
        <a:defRPr sz="1500">
          <a:solidFill>
            <a:schemeClr val="tx1"/>
          </a:solidFill>
          <a:latin typeface="Arial" charset="0"/>
          <a:cs typeface="+mn-cs"/>
        </a:defRPr>
      </a:lvl8pPr>
      <a:lvl9pPr marL="2839508" indent="-167030"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68120" rtl="0" eaLnBrk="1" latinLnBrk="0" hangingPunct="1">
        <a:defRPr sz="1300" kern="1200">
          <a:solidFill>
            <a:schemeClr val="tx1"/>
          </a:solidFill>
          <a:latin typeface="+mn-lt"/>
          <a:ea typeface="+mn-ea"/>
          <a:cs typeface="+mn-cs"/>
        </a:defRPr>
      </a:lvl1pPr>
      <a:lvl2pPr marL="334058" algn="l" defTabSz="668120" rtl="0" eaLnBrk="1" latinLnBrk="0" hangingPunct="1">
        <a:defRPr sz="1300" kern="1200">
          <a:solidFill>
            <a:schemeClr val="tx1"/>
          </a:solidFill>
          <a:latin typeface="+mn-lt"/>
          <a:ea typeface="+mn-ea"/>
          <a:cs typeface="+mn-cs"/>
        </a:defRPr>
      </a:lvl2pPr>
      <a:lvl3pPr marL="668120" algn="l" defTabSz="668120" rtl="0" eaLnBrk="1" latinLnBrk="0" hangingPunct="1">
        <a:defRPr sz="1300" kern="1200">
          <a:solidFill>
            <a:schemeClr val="tx1"/>
          </a:solidFill>
          <a:latin typeface="+mn-lt"/>
          <a:ea typeface="+mn-ea"/>
          <a:cs typeface="+mn-cs"/>
        </a:defRPr>
      </a:lvl3pPr>
      <a:lvl4pPr marL="1002180" algn="l" defTabSz="668120" rtl="0" eaLnBrk="1" latinLnBrk="0" hangingPunct="1">
        <a:defRPr sz="1300" kern="1200">
          <a:solidFill>
            <a:schemeClr val="tx1"/>
          </a:solidFill>
          <a:latin typeface="+mn-lt"/>
          <a:ea typeface="+mn-ea"/>
          <a:cs typeface="+mn-cs"/>
        </a:defRPr>
      </a:lvl4pPr>
      <a:lvl5pPr marL="1336239" algn="l" defTabSz="668120" rtl="0" eaLnBrk="1" latinLnBrk="0" hangingPunct="1">
        <a:defRPr sz="1300" kern="1200">
          <a:solidFill>
            <a:schemeClr val="tx1"/>
          </a:solidFill>
          <a:latin typeface="+mn-lt"/>
          <a:ea typeface="+mn-ea"/>
          <a:cs typeface="+mn-cs"/>
        </a:defRPr>
      </a:lvl5pPr>
      <a:lvl6pPr marL="1670298" algn="l" defTabSz="668120" rtl="0" eaLnBrk="1" latinLnBrk="0" hangingPunct="1">
        <a:defRPr sz="1300" kern="1200">
          <a:solidFill>
            <a:schemeClr val="tx1"/>
          </a:solidFill>
          <a:latin typeface="+mn-lt"/>
          <a:ea typeface="+mn-ea"/>
          <a:cs typeface="+mn-cs"/>
        </a:defRPr>
      </a:lvl6pPr>
      <a:lvl7pPr marL="2004359" algn="l" defTabSz="668120" rtl="0" eaLnBrk="1" latinLnBrk="0" hangingPunct="1">
        <a:defRPr sz="1300" kern="1200">
          <a:solidFill>
            <a:schemeClr val="tx1"/>
          </a:solidFill>
          <a:latin typeface="+mn-lt"/>
          <a:ea typeface="+mn-ea"/>
          <a:cs typeface="+mn-cs"/>
        </a:defRPr>
      </a:lvl7pPr>
      <a:lvl8pPr marL="2338417" algn="l" defTabSz="668120" rtl="0" eaLnBrk="1" latinLnBrk="0" hangingPunct="1">
        <a:defRPr sz="1300" kern="1200">
          <a:solidFill>
            <a:schemeClr val="tx1"/>
          </a:solidFill>
          <a:latin typeface="+mn-lt"/>
          <a:ea typeface="+mn-ea"/>
          <a:cs typeface="+mn-cs"/>
        </a:defRPr>
      </a:lvl8pPr>
      <a:lvl9pPr marL="2672478" algn="l" defTabSz="668120"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18" tIns="33409" rIns="66818" bIns="33409"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18" tIns="33409" rIns="66818" bIns="334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6818" tIns="33409" rIns="66818" bIns="33409" numCol="1" anchor="t" anchorCtr="0" compatLnSpc="1">
            <a:prstTxWarp prst="textNoShape">
              <a:avLst/>
            </a:prstTxWarp>
          </a:bodyPr>
          <a:lstStyle>
            <a:lvl1pPr>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6818" tIns="33409" rIns="66818" bIns="33409" numCol="1" anchor="t" anchorCtr="0" compatLnSpc="1">
            <a:prstTxWarp prst="textNoShape">
              <a:avLst/>
            </a:prstTxWarp>
          </a:bodyPr>
          <a:lstStyle>
            <a:lvl1pPr algn="ctr">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6818" tIns="33409" rIns="66818" bIns="33409" numCol="1" anchor="t" anchorCtr="0" compatLnSpc="1">
            <a:prstTxWarp prst="textNoShape">
              <a:avLst/>
            </a:prstTxWarp>
          </a:bodyPr>
          <a:lstStyle>
            <a:lvl1pPr algn="r">
              <a:defRPr sz="1000">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4128843886"/>
      </p:ext>
    </p:extLst>
  </p:cSld>
  <p:clrMap bg1="lt1" tx1="dk1" bg2="lt2" tx2="dk2" accent1="accent1" accent2="accent2" accent3="accent3" accent4="accent4" accent5="accent5" accent6="accent6" hlink="hlink" folHlink="folHlink"/>
  <p:sldLayoutIdLst>
    <p:sldLayoutId id="2147483701"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4090" algn="ctr" rtl="0" fontAlgn="base">
        <a:spcBef>
          <a:spcPct val="0"/>
        </a:spcBef>
        <a:spcAft>
          <a:spcPct val="0"/>
        </a:spcAft>
        <a:defRPr sz="3200">
          <a:solidFill>
            <a:schemeClr val="bg1"/>
          </a:solidFill>
          <a:latin typeface="Arial Rounded MT Bold" pitchFamily="34" charset="0"/>
          <a:cs typeface="Arial" charset="0"/>
        </a:defRPr>
      </a:lvl6pPr>
      <a:lvl7pPr marL="668182" algn="ctr" rtl="0" fontAlgn="base">
        <a:spcBef>
          <a:spcPct val="0"/>
        </a:spcBef>
        <a:spcAft>
          <a:spcPct val="0"/>
        </a:spcAft>
        <a:defRPr sz="3200">
          <a:solidFill>
            <a:schemeClr val="bg1"/>
          </a:solidFill>
          <a:latin typeface="Arial Rounded MT Bold" pitchFamily="34" charset="0"/>
          <a:cs typeface="Arial" charset="0"/>
        </a:defRPr>
      </a:lvl7pPr>
      <a:lvl8pPr marL="1002272" algn="ctr" rtl="0" fontAlgn="base">
        <a:spcBef>
          <a:spcPct val="0"/>
        </a:spcBef>
        <a:spcAft>
          <a:spcPct val="0"/>
        </a:spcAft>
        <a:defRPr sz="3200">
          <a:solidFill>
            <a:schemeClr val="bg1"/>
          </a:solidFill>
          <a:latin typeface="Arial Rounded MT Bold" pitchFamily="34" charset="0"/>
          <a:cs typeface="Arial" charset="0"/>
        </a:defRPr>
      </a:lvl8pPr>
      <a:lvl9pPr marL="1336363"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50569" indent="-250569" algn="l" rtl="0" eaLnBrk="0" fontAlgn="base" hangingPunct="0">
        <a:spcBef>
          <a:spcPct val="20000"/>
        </a:spcBef>
        <a:spcAft>
          <a:spcPct val="0"/>
        </a:spcAft>
        <a:defRPr sz="3200">
          <a:solidFill>
            <a:schemeClr val="bg1"/>
          </a:solidFill>
          <a:latin typeface="+mn-lt"/>
          <a:ea typeface="+mn-ea"/>
          <a:cs typeface="+mn-cs"/>
        </a:defRPr>
      </a:lvl1pPr>
      <a:lvl2pPr marL="542898" indent="-208807" algn="l" rtl="0" eaLnBrk="0" fontAlgn="base" hangingPunct="0">
        <a:spcBef>
          <a:spcPct val="20000"/>
        </a:spcBef>
        <a:spcAft>
          <a:spcPct val="0"/>
        </a:spcAft>
        <a:buChar char="–"/>
        <a:defRPr sz="2000">
          <a:solidFill>
            <a:schemeClr val="tx1"/>
          </a:solidFill>
          <a:latin typeface="Arial" charset="0"/>
          <a:cs typeface="+mn-cs"/>
        </a:defRPr>
      </a:lvl2pPr>
      <a:lvl3pPr marL="835226" indent="-167046" algn="l" rtl="0" eaLnBrk="0" fontAlgn="base" hangingPunct="0">
        <a:spcBef>
          <a:spcPct val="20000"/>
        </a:spcBef>
        <a:spcAft>
          <a:spcPct val="0"/>
        </a:spcAft>
        <a:buChar char="•"/>
        <a:defRPr sz="1800">
          <a:solidFill>
            <a:schemeClr val="tx1"/>
          </a:solidFill>
          <a:latin typeface="Arial" charset="0"/>
          <a:cs typeface="+mn-cs"/>
        </a:defRPr>
      </a:lvl3pPr>
      <a:lvl4pPr marL="1169318" indent="-167046" algn="l" rtl="0" eaLnBrk="0" fontAlgn="base" hangingPunct="0">
        <a:spcBef>
          <a:spcPct val="20000"/>
        </a:spcBef>
        <a:spcAft>
          <a:spcPct val="0"/>
        </a:spcAft>
        <a:buChar char="–"/>
        <a:defRPr sz="1500">
          <a:solidFill>
            <a:schemeClr val="tx1"/>
          </a:solidFill>
          <a:latin typeface="Arial" charset="0"/>
          <a:cs typeface="+mn-cs"/>
        </a:defRPr>
      </a:lvl4pPr>
      <a:lvl5pPr marL="1503408" indent="-167046" algn="l" rtl="0" eaLnBrk="0" fontAlgn="base" hangingPunct="0">
        <a:spcBef>
          <a:spcPct val="20000"/>
        </a:spcBef>
        <a:spcAft>
          <a:spcPct val="0"/>
        </a:spcAft>
        <a:buChar char="»"/>
        <a:defRPr sz="1500">
          <a:solidFill>
            <a:schemeClr val="tx1"/>
          </a:solidFill>
          <a:latin typeface="Arial" charset="0"/>
          <a:cs typeface="+mn-cs"/>
        </a:defRPr>
      </a:lvl5pPr>
      <a:lvl6pPr marL="1837500" indent="-167046" algn="l" rtl="0" fontAlgn="base">
        <a:spcBef>
          <a:spcPct val="20000"/>
        </a:spcBef>
        <a:spcAft>
          <a:spcPct val="0"/>
        </a:spcAft>
        <a:buChar char="»"/>
        <a:defRPr sz="1500">
          <a:solidFill>
            <a:schemeClr val="tx1"/>
          </a:solidFill>
          <a:latin typeface="Arial" charset="0"/>
          <a:cs typeface="+mn-cs"/>
        </a:defRPr>
      </a:lvl6pPr>
      <a:lvl7pPr marL="2171590" indent="-167046" algn="l" rtl="0" fontAlgn="base">
        <a:spcBef>
          <a:spcPct val="20000"/>
        </a:spcBef>
        <a:spcAft>
          <a:spcPct val="0"/>
        </a:spcAft>
        <a:buChar char="»"/>
        <a:defRPr sz="1500">
          <a:solidFill>
            <a:schemeClr val="tx1"/>
          </a:solidFill>
          <a:latin typeface="Arial" charset="0"/>
          <a:cs typeface="+mn-cs"/>
        </a:defRPr>
      </a:lvl7pPr>
      <a:lvl8pPr marL="2505681" indent="-167046" algn="l" rtl="0" fontAlgn="base">
        <a:spcBef>
          <a:spcPct val="20000"/>
        </a:spcBef>
        <a:spcAft>
          <a:spcPct val="0"/>
        </a:spcAft>
        <a:buChar char="»"/>
        <a:defRPr sz="1500">
          <a:solidFill>
            <a:schemeClr val="tx1"/>
          </a:solidFill>
          <a:latin typeface="Arial" charset="0"/>
          <a:cs typeface="+mn-cs"/>
        </a:defRPr>
      </a:lvl8pPr>
      <a:lvl9pPr marL="2839771" indent="-167046"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68182" rtl="0" eaLnBrk="1" latinLnBrk="0" hangingPunct="1">
        <a:defRPr sz="1300" kern="1200">
          <a:solidFill>
            <a:schemeClr val="tx1"/>
          </a:solidFill>
          <a:latin typeface="+mn-lt"/>
          <a:ea typeface="+mn-ea"/>
          <a:cs typeface="+mn-cs"/>
        </a:defRPr>
      </a:lvl1pPr>
      <a:lvl2pPr marL="334090" algn="l" defTabSz="668182" rtl="0" eaLnBrk="1" latinLnBrk="0" hangingPunct="1">
        <a:defRPr sz="1300" kern="1200">
          <a:solidFill>
            <a:schemeClr val="tx1"/>
          </a:solidFill>
          <a:latin typeface="+mn-lt"/>
          <a:ea typeface="+mn-ea"/>
          <a:cs typeface="+mn-cs"/>
        </a:defRPr>
      </a:lvl2pPr>
      <a:lvl3pPr marL="668182" algn="l" defTabSz="668182" rtl="0" eaLnBrk="1" latinLnBrk="0" hangingPunct="1">
        <a:defRPr sz="1300" kern="1200">
          <a:solidFill>
            <a:schemeClr val="tx1"/>
          </a:solidFill>
          <a:latin typeface="+mn-lt"/>
          <a:ea typeface="+mn-ea"/>
          <a:cs typeface="+mn-cs"/>
        </a:defRPr>
      </a:lvl3pPr>
      <a:lvl4pPr marL="1002272" algn="l" defTabSz="668182" rtl="0" eaLnBrk="1" latinLnBrk="0" hangingPunct="1">
        <a:defRPr sz="1300" kern="1200">
          <a:solidFill>
            <a:schemeClr val="tx1"/>
          </a:solidFill>
          <a:latin typeface="+mn-lt"/>
          <a:ea typeface="+mn-ea"/>
          <a:cs typeface="+mn-cs"/>
        </a:defRPr>
      </a:lvl4pPr>
      <a:lvl5pPr marL="1336363" algn="l" defTabSz="668182" rtl="0" eaLnBrk="1" latinLnBrk="0" hangingPunct="1">
        <a:defRPr sz="1300" kern="1200">
          <a:solidFill>
            <a:schemeClr val="tx1"/>
          </a:solidFill>
          <a:latin typeface="+mn-lt"/>
          <a:ea typeface="+mn-ea"/>
          <a:cs typeface="+mn-cs"/>
        </a:defRPr>
      </a:lvl5pPr>
      <a:lvl6pPr marL="1670454" algn="l" defTabSz="668182" rtl="0" eaLnBrk="1" latinLnBrk="0" hangingPunct="1">
        <a:defRPr sz="1300" kern="1200">
          <a:solidFill>
            <a:schemeClr val="tx1"/>
          </a:solidFill>
          <a:latin typeface="+mn-lt"/>
          <a:ea typeface="+mn-ea"/>
          <a:cs typeface="+mn-cs"/>
        </a:defRPr>
      </a:lvl6pPr>
      <a:lvl7pPr marL="2004545" algn="l" defTabSz="668182" rtl="0" eaLnBrk="1" latinLnBrk="0" hangingPunct="1">
        <a:defRPr sz="1300" kern="1200">
          <a:solidFill>
            <a:schemeClr val="tx1"/>
          </a:solidFill>
          <a:latin typeface="+mn-lt"/>
          <a:ea typeface="+mn-ea"/>
          <a:cs typeface="+mn-cs"/>
        </a:defRPr>
      </a:lvl7pPr>
      <a:lvl8pPr marL="2338635" algn="l" defTabSz="668182" rtl="0" eaLnBrk="1" latinLnBrk="0" hangingPunct="1">
        <a:defRPr sz="1300" kern="1200">
          <a:solidFill>
            <a:schemeClr val="tx1"/>
          </a:solidFill>
          <a:latin typeface="+mn-lt"/>
          <a:ea typeface="+mn-ea"/>
          <a:cs typeface="+mn-cs"/>
        </a:defRPr>
      </a:lvl8pPr>
      <a:lvl9pPr marL="2672726" algn="l" defTabSz="668182"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goodreads.com/author/show/6396.Susan_Forward"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hyperlink" Target="https://www.goodreads.com/work/quotes/3551"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goodreads.com/author/show/6396.Susan_Forward"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hyperlink" Target="https://www.goodreads.com/work/quotes/3551"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www.maozisrael.org/site/www.goo.gl/TW0QEO" TargetMode="External"/><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To easily follow these notes, log on to our </a:t>
            </a:r>
            <a:r>
              <a:rPr lang="en-US" dirty="0" err="1" smtClean="0"/>
              <a:t>Wifi</a:t>
            </a:r>
            <a:r>
              <a:rPr lang="en-US" dirty="0" smtClean="0"/>
              <a:t> </a:t>
            </a:r>
          </a:p>
          <a:p>
            <a:r>
              <a:rPr lang="en-US" dirty="0" err="1"/>
              <a:t>Wifi</a:t>
            </a:r>
            <a:r>
              <a:rPr lang="en-US" dirty="0"/>
              <a:t>: </a:t>
            </a:r>
            <a:r>
              <a:rPr lang="en-US" dirty="0">
                <a:solidFill>
                  <a:srgbClr val="FFFF66"/>
                </a:solidFill>
              </a:rPr>
              <a:t>mycci01</a:t>
            </a:r>
            <a:r>
              <a:rPr lang="en-US" dirty="0"/>
              <a:t/>
            </a:r>
            <a:br>
              <a:rPr lang="en-US" dirty="0"/>
            </a:br>
            <a:r>
              <a:rPr lang="en-US" dirty="0"/>
              <a:t>p/w: </a:t>
            </a:r>
            <a:r>
              <a:rPr lang="en-US" dirty="0" smtClean="0">
                <a:solidFill>
                  <a:srgbClr val="FFFF66"/>
                </a:solidFill>
              </a:rPr>
              <a:t>ancientquail060</a:t>
            </a:r>
          </a:p>
          <a:p>
            <a:r>
              <a:rPr lang="en-US" dirty="0"/>
              <a:t>Go to </a:t>
            </a:r>
            <a:r>
              <a:rPr lang="en-US" dirty="0">
                <a:solidFill>
                  <a:srgbClr val="FFFF66"/>
                </a:solidFill>
              </a:rPr>
              <a:t>OrHaOlam.com</a:t>
            </a:r>
          </a:p>
          <a:p>
            <a:r>
              <a:rPr lang="en-US" dirty="0" smtClean="0"/>
              <a:t>Click on</a:t>
            </a:r>
            <a:r>
              <a:rPr lang="en-US" dirty="0" smtClean="0">
                <a:solidFill>
                  <a:srgbClr val="FFFF66"/>
                </a:solidFill>
              </a:rPr>
              <a:t> downloads, messages, 2017</a:t>
            </a:r>
            <a:endParaRPr lang="en-US" dirty="0">
              <a:solidFill>
                <a:srgbClr val="FFFF66"/>
              </a:solidFill>
            </a:endParaRPr>
          </a:p>
        </p:txBody>
      </p:sp>
    </p:spTree>
    <p:extLst>
      <p:ext uri="{BB962C8B-B14F-4D97-AF65-F5344CB8AC3E}">
        <p14:creationId xmlns:p14="http://schemas.microsoft.com/office/powerpoint/2010/main" val="10842379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a:bodyPr>
          <a:lstStyle/>
          <a:p>
            <a:pPr algn="l"/>
            <a:r>
              <a:rPr lang="en-US" i="1" dirty="0" err="1" smtClean="0"/>
              <a:t>Hametz</a:t>
            </a:r>
            <a:r>
              <a:rPr lang="en-US" dirty="0"/>
              <a:t> </a:t>
            </a:r>
            <a:r>
              <a:rPr lang="el-GR" dirty="0" smtClean="0"/>
              <a:t>[leaven] </a:t>
            </a:r>
            <a:r>
              <a:rPr lang="en-US" dirty="0" smtClean="0"/>
              <a:t>is </a:t>
            </a:r>
            <a:r>
              <a:rPr lang="en-US" dirty="0"/>
              <a:t>any food product made from wheat, barley, rye, oats or spelt that has come into contact with water and been allowed to ferment and “rise</a:t>
            </a:r>
            <a:r>
              <a:rPr lang="en-US" dirty="0" smtClean="0"/>
              <a:t>.”</a:t>
            </a:r>
          </a:p>
          <a:p>
            <a:pPr algn="l"/>
            <a:r>
              <a:rPr lang="en-US" dirty="0" smtClean="0"/>
              <a:t>[other fermented products </a:t>
            </a:r>
            <a:r>
              <a:rPr lang="el-GR" dirty="0" smtClean="0"/>
              <a:t>are </a:t>
            </a:r>
            <a:r>
              <a:rPr lang="en-US" dirty="0" smtClean="0"/>
              <a:t>OK: wine, kefir, etc.]</a:t>
            </a:r>
            <a:r>
              <a:rPr lang="el-GR" dirty="0" smtClean="0"/>
              <a:t>   </a:t>
            </a:r>
          </a:p>
          <a:p>
            <a:pPr algn="l"/>
            <a:r>
              <a:rPr lang="el-GR" dirty="0" smtClean="0"/>
              <a:t>P</a:t>
            </a:r>
            <a:r>
              <a:rPr lang="en-US" dirty="0" err="1" smtClean="0"/>
              <a:t>assover</a:t>
            </a:r>
            <a:r>
              <a:rPr lang="en-US" dirty="0" smtClean="0"/>
              <a:t> prohibitions!</a:t>
            </a:r>
            <a:endParaRPr lang="en-US" dirty="0"/>
          </a:p>
        </p:txBody>
      </p:sp>
    </p:spTree>
    <p:extLst>
      <p:ext uri="{BB962C8B-B14F-4D97-AF65-F5344CB8AC3E}">
        <p14:creationId xmlns:p14="http://schemas.microsoft.com/office/powerpoint/2010/main" val="25280767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595" y="0"/>
            <a:ext cx="7647842" cy="5124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56831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baseline="30000" dirty="0" smtClean="0"/>
              <a:t>Shmot/Ex 12.14-15</a:t>
            </a:r>
            <a:r>
              <a:rPr lang="en-US" dirty="0"/>
              <a:t> “It shall be for you a </a:t>
            </a:r>
            <a:r>
              <a:rPr lang="en-US" dirty="0" smtClean="0"/>
              <a:t>remembrance</a:t>
            </a:r>
            <a:r>
              <a:rPr lang="en-US" dirty="0"/>
              <a:t> . . . seven days you shall eat matzah, and on the first day you should remove </a:t>
            </a:r>
            <a:r>
              <a:rPr lang="en-US" dirty="0" smtClean="0"/>
              <a:t>all </a:t>
            </a:r>
            <a:r>
              <a:rPr lang="en-US" i="1" dirty="0" err="1" smtClean="0"/>
              <a:t>se’or</a:t>
            </a:r>
            <a:r>
              <a:rPr lang="en-US" dirty="0" smtClean="0"/>
              <a:t> (</a:t>
            </a:r>
            <a:r>
              <a:rPr lang="en-US" dirty="0"/>
              <a:t>sourdough, a leavening agent) from your homes. Anyone who eats </a:t>
            </a:r>
            <a:r>
              <a:rPr lang="en-US" i="1" dirty="0" err="1" smtClean="0"/>
              <a:t>hametz</a:t>
            </a:r>
            <a:r>
              <a:rPr lang="en-US" dirty="0"/>
              <a:t> (leaven) from the first day to the seventh day shall be </a:t>
            </a:r>
            <a:r>
              <a:rPr lang="en-US" dirty="0">
                <a:solidFill>
                  <a:srgbClr val="FFFF99"/>
                </a:solidFill>
              </a:rPr>
              <a:t>cut off from Israel.</a:t>
            </a:r>
            <a:r>
              <a:rPr lang="en-US" dirty="0"/>
              <a:t>”</a:t>
            </a:r>
            <a:endParaRPr lang="en-US" dirty="0"/>
          </a:p>
        </p:txBody>
      </p:sp>
    </p:spTree>
    <p:extLst>
      <p:ext uri="{BB962C8B-B14F-4D97-AF65-F5344CB8AC3E}">
        <p14:creationId xmlns:p14="http://schemas.microsoft.com/office/powerpoint/2010/main" val="25477942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a:t>Shmot/Ex </a:t>
            </a:r>
            <a:r>
              <a:rPr lang="en-US" baseline="30000" dirty="0" smtClean="0"/>
              <a:t>12.19</a:t>
            </a:r>
            <a:r>
              <a:rPr lang="en-US" b="1" baseline="30000" dirty="0"/>
              <a:t> </a:t>
            </a:r>
            <a:r>
              <a:rPr lang="en-US" dirty="0"/>
              <a:t>For seven days no </a:t>
            </a:r>
            <a:r>
              <a:rPr lang="en-US" i="1" dirty="0" err="1"/>
              <a:t>hametz</a:t>
            </a:r>
            <a:r>
              <a:rPr lang="en-US" dirty="0"/>
              <a:t> is to be found in your houses, for whoever </a:t>
            </a:r>
            <a:r>
              <a:rPr lang="en-US" dirty="0" smtClean="0"/>
              <a:t>eats </a:t>
            </a:r>
            <a:r>
              <a:rPr lang="en-US" i="1" dirty="0" err="1" smtClean="0"/>
              <a:t>hametz</a:t>
            </a:r>
            <a:r>
              <a:rPr lang="en-US" dirty="0" smtClean="0"/>
              <a:t>, </a:t>
            </a:r>
            <a:r>
              <a:rPr lang="en-US" dirty="0" smtClean="0">
                <a:solidFill>
                  <a:srgbClr val="FFFF99"/>
                </a:solidFill>
              </a:rPr>
              <a:t>that </a:t>
            </a:r>
            <a:r>
              <a:rPr lang="en-US" dirty="0">
                <a:solidFill>
                  <a:srgbClr val="FFFF99"/>
                </a:solidFill>
              </a:rPr>
              <a:t>soul will be cut off from the congregation of Israel, whether he is an outsider or one who is born in the land. </a:t>
            </a:r>
            <a:endParaRPr lang="en-US" dirty="0">
              <a:solidFill>
                <a:srgbClr val="FFFF99"/>
              </a:solidFill>
            </a:endParaRPr>
          </a:p>
        </p:txBody>
      </p:sp>
    </p:spTree>
    <p:extLst>
      <p:ext uri="{BB962C8B-B14F-4D97-AF65-F5344CB8AC3E}">
        <p14:creationId xmlns:p14="http://schemas.microsoft.com/office/powerpoint/2010/main" val="1133389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3081" name="Picture 9"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637" y="13716"/>
            <a:ext cx="6839712" cy="512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4382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037" y="13716"/>
            <a:ext cx="6839712" cy="5129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52164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Fine</a:t>
            </a:r>
            <a:r>
              <a:rPr lang="el-GR" dirty="0" smtClean="0"/>
              <a:t> to eat Hametz the rest of the year.  So what was the deal?</a:t>
            </a:r>
            <a:endParaRPr lang="en-US" dirty="0"/>
          </a:p>
        </p:txBody>
      </p:sp>
    </p:spTree>
    <p:extLst>
      <p:ext uri="{BB962C8B-B14F-4D97-AF65-F5344CB8AC3E}">
        <p14:creationId xmlns:p14="http://schemas.microsoft.com/office/powerpoint/2010/main" val="27738557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1" baseline="30000" dirty="0"/>
              <a:t> </a:t>
            </a:r>
            <a:endParaRPr lang="en-US" b="1" baseline="30000" dirty="0" smtClean="0"/>
          </a:p>
          <a:p>
            <a:pPr algn="l"/>
            <a:r>
              <a:rPr lang="en-US" dirty="0" smtClean="0"/>
              <a:t>And </a:t>
            </a:r>
            <a:r>
              <a:rPr lang="en-US" dirty="0"/>
              <a:t>they began to discuss among themselves, saying, “We didn’t bring any bread</a:t>
            </a:r>
            <a:r>
              <a:rPr lang="en-US" dirty="0" smtClean="0"/>
              <a:t>.” But knowing </a:t>
            </a:r>
            <a:r>
              <a:rPr lang="en-US" dirty="0"/>
              <a:t>this, </a:t>
            </a:r>
            <a:r>
              <a:rPr lang="en-US" i="1" dirty="0"/>
              <a:t>Yeshua</a:t>
            </a:r>
            <a:r>
              <a:rPr lang="en-US" dirty="0"/>
              <a:t> said, “O you of </a:t>
            </a:r>
            <a:r>
              <a:rPr lang="en-US" dirty="0">
                <a:solidFill>
                  <a:srgbClr val="FFFF99"/>
                </a:solidFill>
              </a:rPr>
              <a:t>little faith</a:t>
            </a:r>
            <a:r>
              <a:rPr lang="en-US" dirty="0"/>
              <a:t>, why do you discuss among yourselves that you have no bread? </a:t>
            </a:r>
            <a:endParaRPr lang="en-US" dirty="0"/>
          </a:p>
        </p:txBody>
      </p:sp>
      <p:sp>
        <p:nvSpPr>
          <p:cNvPr id="4" name="Rectangle 2"/>
          <p:cNvSpPr txBox="1">
            <a:spLocks noChangeArrowheads="1"/>
          </p:cNvSpPr>
          <p:nvPr/>
        </p:nvSpPr>
        <p:spPr bwMode="auto">
          <a:xfrm>
            <a:off x="1426572" y="57151"/>
            <a:ext cx="5925741" cy="42267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12" tIns="33406" rIns="66812" bIns="33406" numCol="1" anchor="ctr" anchorCtr="0" compatLnSpc="1">
            <a:prstTxWarp prst="textNoShape">
              <a:avLst/>
            </a:prstTxWarp>
          </a:bodyPr>
          <a:lst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4058" algn="ctr" rtl="0" fontAlgn="base">
              <a:spcBef>
                <a:spcPct val="0"/>
              </a:spcBef>
              <a:spcAft>
                <a:spcPct val="0"/>
              </a:spcAft>
              <a:defRPr sz="3200">
                <a:solidFill>
                  <a:schemeClr val="bg1"/>
                </a:solidFill>
                <a:latin typeface="Arial Rounded MT Bold" pitchFamily="34" charset="0"/>
                <a:cs typeface="Arial" charset="0"/>
              </a:defRPr>
            </a:lvl6pPr>
            <a:lvl7pPr marL="668120" algn="ctr" rtl="0" fontAlgn="base">
              <a:spcBef>
                <a:spcPct val="0"/>
              </a:spcBef>
              <a:spcAft>
                <a:spcPct val="0"/>
              </a:spcAft>
              <a:defRPr sz="3200">
                <a:solidFill>
                  <a:schemeClr val="bg1"/>
                </a:solidFill>
                <a:latin typeface="Arial Rounded MT Bold" pitchFamily="34" charset="0"/>
                <a:cs typeface="Arial" charset="0"/>
              </a:defRPr>
            </a:lvl7pPr>
            <a:lvl8pPr marL="1002180" algn="ctr" rtl="0" fontAlgn="base">
              <a:spcBef>
                <a:spcPct val="0"/>
              </a:spcBef>
              <a:spcAft>
                <a:spcPct val="0"/>
              </a:spcAft>
              <a:defRPr sz="3200">
                <a:solidFill>
                  <a:schemeClr val="bg1"/>
                </a:solidFill>
                <a:latin typeface="Arial Rounded MT Bold" pitchFamily="34" charset="0"/>
                <a:cs typeface="Arial" charset="0"/>
              </a:defRPr>
            </a:lvl8pPr>
            <a:lvl9pPr marL="1336239" algn="ctr" rtl="0" fontAlgn="base">
              <a:spcBef>
                <a:spcPct val="0"/>
              </a:spcBef>
              <a:spcAft>
                <a:spcPct val="0"/>
              </a:spcAft>
              <a:defRPr sz="3200">
                <a:solidFill>
                  <a:schemeClr val="bg1"/>
                </a:solidFill>
                <a:latin typeface="Arial Rounded MT Bold" pitchFamily="34" charset="0"/>
                <a:cs typeface="Arial"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en-US" sz="2000" b="0" i="0" u="none" strike="noStrike" kern="0" cap="none" spc="0" normalizeH="0" baseline="0" noProof="0" dirty="0" smtClean="0">
                <a:ln>
                  <a:noFill/>
                </a:ln>
                <a:solidFill>
                  <a:srgbClr val="FFFF00"/>
                </a:solidFill>
                <a:effectLst/>
                <a:uLnTx/>
                <a:uFillTx/>
                <a:latin typeface="Arial Rounded MT Bold"/>
                <a:ea typeface="+mj-ea"/>
                <a:cs typeface="Arial"/>
              </a:rPr>
              <a:t>Mattityahu (Matthew) 16:6-10</a:t>
            </a:r>
            <a:endParaRPr kumimoji="0" lang="en-US" altLang="en-US" sz="2000" b="0" i="0" u="none" strike="noStrike" kern="0" cap="none" spc="0" normalizeH="0" baseline="0" noProof="0" dirty="0">
              <a:ln>
                <a:noFill/>
              </a:ln>
              <a:solidFill>
                <a:srgbClr val="FFFF00"/>
              </a:solidFill>
              <a:effectLst/>
              <a:uLnTx/>
              <a:uFillTx/>
              <a:latin typeface="Arial Rounded MT Bold"/>
              <a:ea typeface="+mj-ea"/>
              <a:cs typeface="Vilna" pitchFamily="2" charset="-79"/>
            </a:endParaRPr>
          </a:p>
        </p:txBody>
      </p:sp>
    </p:spTree>
    <p:extLst>
      <p:ext uri="{BB962C8B-B14F-4D97-AF65-F5344CB8AC3E}">
        <p14:creationId xmlns:p14="http://schemas.microsoft.com/office/powerpoint/2010/main" val="28504756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b="1" baseline="30000" dirty="0"/>
              <a:t> </a:t>
            </a:r>
            <a:endParaRPr lang="en-US" b="1" baseline="30000" dirty="0" smtClean="0"/>
          </a:p>
          <a:p>
            <a:pPr algn="l"/>
            <a:r>
              <a:rPr lang="en-US" dirty="0" smtClean="0"/>
              <a:t>You </a:t>
            </a:r>
            <a:r>
              <a:rPr lang="en-US" dirty="0"/>
              <a:t>still don’t get it? Don’t you remember the five loaves for the five thousand, and how many baskets of leftovers you gathered</a:t>
            </a:r>
            <a:r>
              <a:rPr lang="en-US" dirty="0" smtClean="0"/>
              <a:t>?</a:t>
            </a:r>
            <a:r>
              <a:rPr lang="en-US" b="1" baseline="30000" dirty="0"/>
              <a:t> </a:t>
            </a:r>
            <a:r>
              <a:rPr lang="en-US" b="1" baseline="30000" dirty="0" smtClean="0"/>
              <a:t> </a:t>
            </a:r>
            <a:r>
              <a:rPr lang="en-US" dirty="0" smtClean="0"/>
              <a:t>Or </a:t>
            </a:r>
            <a:r>
              <a:rPr lang="en-US" dirty="0"/>
              <a:t>how about the seven loaves for the four thousand and all the baskets of leftovers you gathered?</a:t>
            </a:r>
          </a:p>
          <a:p>
            <a:pPr algn="l"/>
            <a:endParaRPr lang="en-US" dirty="0"/>
          </a:p>
        </p:txBody>
      </p:sp>
      <p:sp>
        <p:nvSpPr>
          <p:cNvPr id="4" name="Rectangle 2"/>
          <p:cNvSpPr txBox="1">
            <a:spLocks noChangeArrowheads="1"/>
          </p:cNvSpPr>
          <p:nvPr/>
        </p:nvSpPr>
        <p:spPr bwMode="auto">
          <a:xfrm>
            <a:off x="1426572" y="57151"/>
            <a:ext cx="5925741" cy="42267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12" tIns="33406" rIns="66812" bIns="33406" numCol="1" anchor="ctr" anchorCtr="0" compatLnSpc="1">
            <a:prstTxWarp prst="textNoShape">
              <a:avLst/>
            </a:prstTxWarp>
          </a:bodyPr>
          <a:lst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4058" algn="ctr" rtl="0" fontAlgn="base">
              <a:spcBef>
                <a:spcPct val="0"/>
              </a:spcBef>
              <a:spcAft>
                <a:spcPct val="0"/>
              </a:spcAft>
              <a:defRPr sz="3200">
                <a:solidFill>
                  <a:schemeClr val="bg1"/>
                </a:solidFill>
                <a:latin typeface="Arial Rounded MT Bold" pitchFamily="34" charset="0"/>
                <a:cs typeface="Arial" charset="0"/>
              </a:defRPr>
            </a:lvl6pPr>
            <a:lvl7pPr marL="668120" algn="ctr" rtl="0" fontAlgn="base">
              <a:spcBef>
                <a:spcPct val="0"/>
              </a:spcBef>
              <a:spcAft>
                <a:spcPct val="0"/>
              </a:spcAft>
              <a:defRPr sz="3200">
                <a:solidFill>
                  <a:schemeClr val="bg1"/>
                </a:solidFill>
                <a:latin typeface="Arial Rounded MT Bold" pitchFamily="34" charset="0"/>
                <a:cs typeface="Arial" charset="0"/>
              </a:defRPr>
            </a:lvl7pPr>
            <a:lvl8pPr marL="1002180" algn="ctr" rtl="0" fontAlgn="base">
              <a:spcBef>
                <a:spcPct val="0"/>
              </a:spcBef>
              <a:spcAft>
                <a:spcPct val="0"/>
              </a:spcAft>
              <a:defRPr sz="3200">
                <a:solidFill>
                  <a:schemeClr val="bg1"/>
                </a:solidFill>
                <a:latin typeface="Arial Rounded MT Bold" pitchFamily="34" charset="0"/>
                <a:cs typeface="Arial" charset="0"/>
              </a:defRPr>
            </a:lvl8pPr>
            <a:lvl9pPr marL="1336239" algn="ctr" rtl="0" fontAlgn="base">
              <a:spcBef>
                <a:spcPct val="0"/>
              </a:spcBef>
              <a:spcAft>
                <a:spcPct val="0"/>
              </a:spcAft>
              <a:defRPr sz="3200">
                <a:solidFill>
                  <a:schemeClr val="bg1"/>
                </a:solidFill>
                <a:latin typeface="Arial Rounded MT Bold" pitchFamily="34" charset="0"/>
                <a:cs typeface="Arial"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en-US" sz="2000" b="0" i="0" u="none" strike="noStrike" kern="0" cap="none" spc="0" normalizeH="0" baseline="0" noProof="0" dirty="0" smtClean="0">
                <a:ln>
                  <a:noFill/>
                </a:ln>
                <a:solidFill>
                  <a:srgbClr val="FFFF00"/>
                </a:solidFill>
                <a:effectLst/>
                <a:uLnTx/>
                <a:uFillTx/>
                <a:latin typeface="Arial Rounded MT Bold"/>
                <a:ea typeface="+mj-ea"/>
                <a:cs typeface="Arial"/>
              </a:rPr>
              <a:t>Mattityahu (Matthew) 16:6-10</a:t>
            </a:r>
            <a:endParaRPr kumimoji="0" lang="en-US" altLang="en-US" sz="2000" b="0" i="0" u="none" strike="noStrike" kern="0" cap="none" spc="0" normalizeH="0" baseline="0" noProof="0" dirty="0">
              <a:ln>
                <a:noFill/>
              </a:ln>
              <a:solidFill>
                <a:srgbClr val="FFFF00"/>
              </a:solidFill>
              <a:effectLst/>
              <a:uLnTx/>
              <a:uFillTx/>
              <a:latin typeface="Arial Rounded MT Bold"/>
              <a:ea typeface="+mj-ea"/>
              <a:cs typeface="Vilna" pitchFamily="2" charset="-79"/>
            </a:endParaRPr>
          </a:p>
        </p:txBody>
      </p:sp>
    </p:spTree>
    <p:extLst>
      <p:ext uri="{BB962C8B-B14F-4D97-AF65-F5344CB8AC3E}">
        <p14:creationId xmlns:p14="http://schemas.microsoft.com/office/powerpoint/2010/main" val="2199449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4" y="400053"/>
            <a:ext cx="7900988" cy="4743448"/>
          </a:xfrm>
        </p:spPr>
        <p:txBody>
          <a:bodyPr>
            <a:normAutofit lnSpcReduction="10000"/>
          </a:bodyPr>
          <a:lstStyle/>
          <a:p>
            <a:pPr marL="0" algn="r" rtl="1">
              <a:spcBef>
                <a:spcPts val="0"/>
              </a:spcBef>
              <a:spcAft>
                <a:spcPts val="585"/>
              </a:spcAft>
            </a:pPr>
            <a:r>
              <a:rPr lang="he-IL" sz="4400" b="1" dirty="0">
                <a:latin typeface="David" panose="020E0502060401010101" pitchFamily="34" charset="-79"/>
                <a:cs typeface="David" panose="020E0502060401010101" pitchFamily="34" charset="-79"/>
              </a:rPr>
              <a:t>אֵיךְ זֶה אֵינְכֶם מְבִינִים שֶׁלֹּא עַל כִּכְּרוֹת הַלֶּחֶם דִּבַּרְתִּי אֲלֵיכֶם? הִזָּהֲרוּ מִ</a:t>
            </a:r>
            <a:r>
              <a:rPr lang="he-IL" sz="4400" b="1" dirty="0">
                <a:solidFill>
                  <a:srgbClr val="FFFF99"/>
                </a:solidFill>
                <a:latin typeface="David" panose="020E0502060401010101" pitchFamily="34" charset="-79"/>
                <a:cs typeface="David" panose="020E0502060401010101" pitchFamily="34" charset="-79"/>
              </a:rPr>
              <a:t>שְּׂאוֹר</a:t>
            </a:r>
            <a:r>
              <a:rPr lang="he-IL" sz="4400" b="1" dirty="0">
                <a:latin typeface="David" panose="020E0502060401010101" pitchFamily="34" charset="-79"/>
                <a:cs typeface="David" panose="020E0502060401010101" pitchFamily="34" charset="-79"/>
              </a:rPr>
              <a:t> הַפְּרוּשִׁים וְהַצְּדוֹקִים!" </a:t>
            </a:r>
            <a:endParaRPr lang="en-US" sz="4100" b="1" dirty="0">
              <a:latin typeface="David" panose="020E0502060401010101" pitchFamily="34" charset="-79"/>
              <a:cs typeface="David" panose="020E0502060401010101" pitchFamily="34" charset="-79"/>
            </a:endParaRPr>
          </a:p>
          <a:p>
            <a:pPr marL="0">
              <a:spcBef>
                <a:spcPts val="0"/>
              </a:spcBef>
              <a:spcAft>
                <a:spcPts val="585"/>
              </a:spcAft>
            </a:pPr>
            <a:r>
              <a:rPr lang="en-US" sz="4000" dirty="0"/>
              <a:t>How can you possibly think I was talking to you about bread? Guard yourselves from the </a:t>
            </a:r>
            <a:r>
              <a:rPr lang="en-US" sz="4000" dirty="0" err="1">
                <a:solidFill>
                  <a:srgbClr val="FFFF99"/>
                </a:solidFill>
              </a:rPr>
              <a:t>hametz</a:t>
            </a:r>
            <a:r>
              <a:rPr lang="en-US" sz="4000" dirty="0">
                <a:solidFill>
                  <a:srgbClr val="FFFF99"/>
                </a:solidFill>
              </a:rPr>
              <a:t> </a:t>
            </a:r>
            <a:r>
              <a:rPr lang="en-US" sz="4000" dirty="0"/>
              <a:t>of the </a:t>
            </a:r>
            <a:r>
              <a:rPr lang="en-US" sz="4000" dirty="0" err="1"/>
              <a:t>P'rushim</a:t>
            </a:r>
            <a:r>
              <a:rPr lang="en-US" sz="4000" dirty="0"/>
              <a:t> and </a:t>
            </a:r>
            <a:r>
              <a:rPr lang="en-US" sz="4000" dirty="0" err="1"/>
              <a:t>Tz'dukim</a:t>
            </a:r>
            <a:r>
              <a:rPr lang="en-US" sz="4000" dirty="0"/>
              <a:t>!"</a:t>
            </a:r>
            <a:endParaRPr lang="en-US" altLang="en-US" sz="4000" b="1" dirty="0">
              <a:solidFill>
                <a:srgbClr val="FFFF00"/>
              </a:solidFill>
              <a:latin typeface="David" panose="020E0502060401010101" pitchFamily="34" charset="-79"/>
              <a:cs typeface="David" panose="020E0502060401010101" pitchFamily="34" charset="-79"/>
            </a:endParaRPr>
          </a:p>
        </p:txBody>
      </p:sp>
      <p:sp>
        <p:nvSpPr>
          <p:cNvPr id="372738" name="Rectangle 2"/>
          <p:cNvSpPr>
            <a:spLocks noGrp="1" noChangeArrowheads="1"/>
          </p:cNvSpPr>
          <p:nvPr>
            <p:ph type="title"/>
          </p:nvPr>
        </p:nvSpPr>
        <p:spPr>
          <a:xfrm>
            <a:off x="1426572" y="57151"/>
            <a:ext cx="5925741" cy="422672"/>
          </a:xfrm>
        </p:spPr>
        <p:txBody>
          <a:bodyPr/>
          <a:lstStyle/>
          <a:p>
            <a:pPr rtl="1" eaLnBrk="1" hangingPunct="1"/>
            <a:r>
              <a:rPr lang="en-US" altLang="en-US" sz="2000" dirty="0" err="1">
                <a:solidFill>
                  <a:srgbClr val="FFFF00"/>
                </a:solidFill>
              </a:rPr>
              <a:t>Mattityahu</a:t>
            </a:r>
            <a:r>
              <a:rPr lang="en-US" altLang="en-US" sz="2000" dirty="0">
                <a:solidFill>
                  <a:srgbClr val="FFFF00"/>
                </a:solidFill>
              </a:rPr>
              <a:t> (Matthew) 16:11</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955121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53" y="-58419"/>
            <a:ext cx="6502401" cy="5201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12846" y="12"/>
            <a:ext cx="5740286" cy="1323375"/>
          </a:xfrm>
          <a:prstGeom prst="rect">
            <a:avLst/>
          </a:prstGeom>
          <a:noFill/>
          <a:ln w="38100">
            <a:solidFill>
              <a:srgbClr val="FFC000"/>
            </a:solidFill>
          </a:ln>
        </p:spPr>
        <p:txBody>
          <a:bodyPr wrap="none" lIns="91375" tIns="45688" rIns="91375" bIns="45688" rtlCol="0">
            <a:spAutoFit/>
          </a:bodyPr>
          <a:lstStyle/>
          <a:p>
            <a:pPr algn="l"/>
            <a:r>
              <a:rPr lang="en-US" dirty="0" smtClean="0">
                <a:solidFill>
                  <a:schemeClr val="tx1"/>
                </a:solidFill>
              </a:rPr>
              <a:t>Downloads\messages\</a:t>
            </a:r>
          </a:p>
          <a:p>
            <a:pPr algn="l"/>
            <a:r>
              <a:rPr lang="en-US" dirty="0" smtClean="0">
                <a:solidFill>
                  <a:schemeClr val="tx1"/>
                </a:solidFill>
              </a:rPr>
              <a:t>2017 Messages</a:t>
            </a:r>
            <a:endParaRPr lang="en-US" dirty="0">
              <a:solidFill>
                <a:schemeClr val="tx1"/>
              </a:solidFill>
            </a:endParaRPr>
          </a:p>
        </p:txBody>
      </p:sp>
    </p:spTree>
    <p:extLst>
      <p:ext uri="{BB962C8B-B14F-4D97-AF65-F5344CB8AC3E}">
        <p14:creationId xmlns:p14="http://schemas.microsoft.com/office/powerpoint/2010/main" val="19674081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7" y="457200"/>
            <a:ext cx="7955855" cy="4629150"/>
          </a:xfrm>
        </p:spPr>
        <p:txBody>
          <a:bodyPr>
            <a:normAutofit fontScale="92500"/>
          </a:bodyPr>
          <a:lstStyle/>
          <a:p>
            <a:pPr marL="0" algn="r" rtl="1">
              <a:spcBef>
                <a:spcPts val="0"/>
              </a:spcBef>
              <a:spcAft>
                <a:spcPts val="585"/>
              </a:spcAft>
            </a:pPr>
            <a:r>
              <a:rPr lang="he-IL" sz="4400" b="1" dirty="0">
                <a:latin typeface="David" panose="020E0502060401010101" pitchFamily="34" charset="-79"/>
                <a:cs typeface="David" panose="020E0502060401010101" pitchFamily="34" charset="-79"/>
              </a:rPr>
              <a:t>אָז הֵבִינוּ כִּי לֹא אָמַר לָהֶם לְהִזָּהֵר מִ</a:t>
            </a:r>
            <a:r>
              <a:rPr lang="he-IL" sz="4400" b="1" dirty="0">
                <a:solidFill>
                  <a:srgbClr val="FFFF99"/>
                </a:solidFill>
                <a:latin typeface="David" panose="020E0502060401010101" pitchFamily="34" charset="-79"/>
                <a:cs typeface="David" panose="020E0502060401010101" pitchFamily="34" charset="-79"/>
              </a:rPr>
              <a:t>שְּׂאוֹר</a:t>
            </a:r>
            <a:r>
              <a:rPr lang="he-IL" sz="4400" b="1" dirty="0">
                <a:latin typeface="David" panose="020E0502060401010101" pitchFamily="34" charset="-79"/>
                <a:cs typeface="David" panose="020E0502060401010101" pitchFamily="34" charset="-79"/>
              </a:rPr>
              <a:t> הַלֶּחֶם אֶלָּא מִ</a:t>
            </a:r>
            <a:r>
              <a:rPr lang="he-IL" sz="4400" b="1" dirty="0">
                <a:solidFill>
                  <a:srgbClr val="FFFF99"/>
                </a:solidFill>
                <a:latin typeface="David" panose="020E0502060401010101" pitchFamily="34" charset="-79"/>
                <a:cs typeface="David" panose="020E0502060401010101" pitchFamily="34" charset="-79"/>
              </a:rPr>
              <a:t>תּוֹרַת</a:t>
            </a:r>
            <a:r>
              <a:rPr lang="he-IL" sz="4400" b="1" dirty="0">
                <a:latin typeface="David" panose="020E0502060401010101" pitchFamily="34" charset="-79"/>
                <a:cs typeface="David" panose="020E0502060401010101" pitchFamily="34" charset="-79"/>
              </a:rPr>
              <a:t> הַפְּרוּשִׁים וְהַצְּדוֹקִים. </a:t>
            </a:r>
            <a:r>
              <a:rPr lang="he-IL" sz="3900" b="1" dirty="0">
                <a:latin typeface="David" panose="020E0502060401010101" pitchFamily="34" charset="-79"/>
                <a:cs typeface="David" panose="020E0502060401010101" pitchFamily="34" charset="-79"/>
              </a:rPr>
              <a:t> </a:t>
            </a:r>
            <a:endParaRPr lang="en-US" sz="900" b="1" dirty="0">
              <a:latin typeface="David" panose="020E0502060401010101" pitchFamily="34" charset="-79"/>
              <a:cs typeface="David" panose="020E0502060401010101" pitchFamily="34" charset="-79"/>
            </a:endParaRPr>
          </a:p>
          <a:p>
            <a:pPr marL="0" indent="0" algn="just" eaLnBrk="1" hangingPunct="1"/>
            <a:r>
              <a:rPr lang="en-US" sz="4300" dirty="0"/>
              <a:t>Then they understood — they were to guard themselves not from yeast for bread but </a:t>
            </a:r>
            <a:r>
              <a:rPr lang="en-US" sz="4300" dirty="0">
                <a:solidFill>
                  <a:srgbClr val="FFFF99"/>
                </a:solidFill>
              </a:rPr>
              <a:t>from the teaching of the </a:t>
            </a:r>
            <a:r>
              <a:rPr lang="en-US" sz="4300" dirty="0" err="1">
                <a:solidFill>
                  <a:srgbClr val="FFFF99"/>
                </a:solidFill>
              </a:rPr>
              <a:t>P'rushim</a:t>
            </a:r>
            <a:r>
              <a:rPr lang="en-US" sz="4300" dirty="0">
                <a:solidFill>
                  <a:srgbClr val="FFFF99"/>
                </a:solidFill>
              </a:rPr>
              <a:t> and </a:t>
            </a:r>
            <a:r>
              <a:rPr lang="en-US" sz="4300" dirty="0" err="1">
                <a:solidFill>
                  <a:srgbClr val="FFFF99"/>
                </a:solidFill>
              </a:rPr>
              <a:t>Tz'dukim</a:t>
            </a:r>
            <a:r>
              <a:rPr lang="en-US" sz="4300" dirty="0">
                <a:solidFill>
                  <a:srgbClr val="FFFF99"/>
                </a:solidFill>
              </a:rPr>
              <a:t>.</a:t>
            </a:r>
            <a:endParaRPr lang="en-US" altLang="en-US" sz="4300" b="1" dirty="0">
              <a:solidFill>
                <a:srgbClr val="FFFF99"/>
              </a:solidFill>
              <a:latin typeface="David" panose="020E0502060401010101" pitchFamily="34" charset="-79"/>
              <a:cs typeface="David" panose="020E0502060401010101" pitchFamily="34" charset="-79"/>
            </a:endParaRPr>
          </a:p>
        </p:txBody>
      </p:sp>
      <p:sp>
        <p:nvSpPr>
          <p:cNvPr id="372738" name="Rectangle 2"/>
          <p:cNvSpPr>
            <a:spLocks noGrp="1" noChangeArrowheads="1"/>
          </p:cNvSpPr>
          <p:nvPr>
            <p:ph type="title"/>
          </p:nvPr>
        </p:nvSpPr>
        <p:spPr>
          <a:xfrm>
            <a:off x="1426570" y="57151"/>
            <a:ext cx="5925741" cy="422672"/>
          </a:xfrm>
        </p:spPr>
        <p:txBody>
          <a:bodyPr/>
          <a:lstStyle/>
          <a:p>
            <a:pPr rtl="1" eaLnBrk="1" hangingPunct="1"/>
            <a:r>
              <a:rPr lang="en-US" altLang="en-US" sz="2000" dirty="0" err="1">
                <a:solidFill>
                  <a:srgbClr val="FFFF00"/>
                </a:solidFill>
              </a:rPr>
              <a:t>Mattityahu</a:t>
            </a:r>
            <a:r>
              <a:rPr lang="en-US" altLang="en-US" sz="2000" dirty="0">
                <a:solidFill>
                  <a:srgbClr val="FFFF00"/>
                </a:solidFill>
              </a:rPr>
              <a:t> (Matthew) 16:12</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4107416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What teaching?  Yeshua MOSTLY agreed with P’rushim.</a:t>
            </a:r>
          </a:p>
          <a:p>
            <a:pPr algn="l"/>
            <a:r>
              <a:rPr lang="el-GR" baseline="30000" dirty="0" smtClean="0"/>
              <a:t>Mtt. 23.1-3</a:t>
            </a:r>
            <a:r>
              <a:rPr lang="en-US" b="1" dirty="0"/>
              <a:t> </a:t>
            </a:r>
            <a:r>
              <a:rPr lang="en-US" dirty="0"/>
              <a:t>Then Yeshua addressed the crowds and </a:t>
            </a:r>
            <a:r>
              <a:rPr lang="en-US" dirty="0" smtClean="0"/>
              <a:t>his</a:t>
            </a:r>
            <a:r>
              <a:rPr lang="el-GR" dirty="0" smtClean="0"/>
              <a:t> </a:t>
            </a:r>
            <a:r>
              <a:rPr lang="en-US" i="1" dirty="0" smtClean="0"/>
              <a:t>talmidim</a:t>
            </a:r>
            <a:r>
              <a:rPr lang="en-US" dirty="0" smtClean="0"/>
              <a:t>:</a:t>
            </a:r>
            <a:r>
              <a:rPr lang="el-GR" dirty="0" smtClean="0"/>
              <a:t> </a:t>
            </a:r>
            <a:r>
              <a:rPr lang="en-US" dirty="0" smtClean="0"/>
              <a:t>“The</a:t>
            </a:r>
            <a:r>
              <a:rPr lang="el-GR" dirty="0" smtClean="0"/>
              <a:t> </a:t>
            </a:r>
            <a:r>
              <a:rPr lang="en-US" i="1" dirty="0" smtClean="0"/>
              <a:t>Torah</a:t>
            </a:r>
            <a:r>
              <a:rPr lang="en-US" dirty="0" smtClean="0"/>
              <a:t>-teachers </a:t>
            </a:r>
            <a:r>
              <a:rPr lang="en-US" dirty="0"/>
              <a:t>and </a:t>
            </a:r>
            <a:r>
              <a:rPr lang="en-US" dirty="0" smtClean="0"/>
              <a:t>the</a:t>
            </a:r>
            <a:r>
              <a:rPr lang="el-GR" dirty="0" smtClean="0"/>
              <a:t> </a:t>
            </a:r>
            <a:r>
              <a:rPr lang="en-US" i="1" dirty="0" err="1" smtClean="0"/>
              <a:t>P’rushim</a:t>
            </a:r>
            <a:r>
              <a:rPr lang="en-US" dirty="0" smtClean="0"/>
              <a:t>,”</a:t>
            </a:r>
            <a:r>
              <a:rPr lang="el-GR" dirty="0" smtClean="0"/>
              <a:t> </a:t>
            </a:r>
            <a:r>
              <a:rPr lang="en-US" dirty="0" smtClean="0"/>
              <a:t>he </a:t>
            </a:r>
            <a:r>
              <a:rPr lang="en-US" dirty="0"/>
              <a:t>said, “sit in the seat of Moshe. </a:t>
            </a:r>
            <a:r>
              <a:rPr lang="en-US" dirty="0" smtClean="0"/>
              <a:t>So </a:t>
            </a:r>
            <a:r>
              <a:rPr lang="en-US" dirty="0"/>
              <a:t>whatever they tell you, take care to do it.</a:t>
            </a:r>
            <a:endParaRPr lang="en-US" dirty="0"/>
          </a:p>
        </p:txBody>
      </p:sp>
    </p:spTree>
    <p:extLst>
      <p:ext uri="{BB962C8B-B14F-4D97-AF65-F5344CB8AC3E}">
        <p14:creationId xmlns:p14="http://schemas.microsoft.com/office/powerpoint/2010/main" val="2563415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body" idx="1"/>
          </p:nvPr>
        </p:nvSpPr>
        <p:spPr>
          <a:xfrm>
            <a:off x="350837" y="0"/>
            <a:ext cx="8001000" cy="5143500"/>
          </a:xfrm>
        </p:spPr>
        <p:txBody>
          <a:bodyPr/>
          <a:lstStyle/>
          <a:p>
            <a:pPr marL="0" indent="0">
              <a:lnSpc>
                <a:spcPct val="90000"/>
              </a:lnSpc>
              <a:buNone/>
            </a:pPr>
            <a:r>
              <a:rPr lang="en-US" altLang="en-US" dirty="0" smtClean="0">
                <a:solidFill>
                  <a:schemeClr val="bg1"/>
                </a:solidFill>
              </a:rPr>
              <a:t>So</a:t>
            </a:r>
            <a:r>
              <a:rPr lang="en-US" altLang="en-US" dirty="0">
                <a:solidFill>
                  <a:schemeClr val="bg1"/>
                </a:solidFill>
              </a:rPr>
              <a:t>, what was </a:t>
            </a:r>
            <a:r>
              <a:rPr lang="en-US" altLang="en-US" dirty="0" err="1">
                <a:solidFill>
                  <a:schemeClr val="bg1"/>
                </a:solidFill>
              </a:rPr>
              <a:t>Shaul</a:t>
            </a:r>
            <a:r>
              <a:rPr lang="en-US" altLang="en-US" dirty="0">
                <a:solidFill>
                  <a:schemeClr val="bg1"/>
                </a:solidFill>
              </a:rPr>
              <a:t> </a:t>
            </a:r>
            <a:r>
              <a:rPr lang="en-US" altLang="en-US" dirty="0">
                <a:solidFill>
                  <a:srgbClr val="FFFF66"/>
                </a:solidFill>
              </a:rPr>
              <a:t>so upset </a:t>
            </a:r>
            <a:r>
              <a:rPr lang="en-US" altLang="en-US" dirty="0">
                <a:solidFill>
                  <a:schemeClr val="bg1"/>
                </a:solidFill>
              </a:rPr>
              <a:t>about in Gal. 5.12?  </a:t>
            </a:r>
          </a:p>
          <a:p>
            <a:pPr>
              <a:lnSpc>
                <a:spcPct val="90000"/>
              </a:lnSpc>
              <a:buFontTx/>
              <a:buChar char="•"/>
            </a:pPr>
            <a:r>
              <a:rPr lang="en-US" altLang="en-US" dirty="0">
                <a:solidFill>
                  <a:schemeClr val="bg1"/>
                </a:solidFill>
              </a:rPr>
              <a:t>As for those agitators, I wish they would go the whole way and emasculate themselves!  </a:t>
            </a:r>
            <a:r>
              <a:rPr lang="en-US" altLang="en-US" sz="2000" dirty="0">
                <a:solidFill>
                  <a:schemeClr val="bg1"/>
                </a:solidFill>
              </a:rPr>
              <a:t>NIV</a:t>
            </a:r>
            <a:endParaRPr lang="en-US" altLang="en-US" dirty="0">
              <a:solidFill>
                <a:schemeClr val="bg1"/>
              </a:solidFill>
            </a:endParaRPr>
          </a:p>
          <a:p>
            <a:pPr>
              <a:lnSpc>
                <a:spcPct val="90000"/>
              </a:lnSpc>
              <a:buFontTx/>
              <a:buChar char="•"/>
            </a:pPr>
            <a:r>
              <a:rPr lang="en-US" altLang="en-US" dirty="0">
                <a:solidFill>
                  <a:schemeClr val="bg1"/>
                </a:solidFill>
              </a:rPr>
              <a:t>I wish that those who are troubling you would even mutilate themselves.</a:t>
            </a:r>
            <a:r>
              <a:rPr lang="en-US" altLang="en-US" baseline="30000" dirty="0">
                <a:solidFill>
                  <a:schemeClr val="bg1"/>
                </a:solidFill>
              </a:rPr>
              <a:t> </a:t>
            </a:r>
            <a:r>
              <a:rPr lang="en-US" altLang="en-US" baseline="30000" dirty="0" smtClean="0">
                <a:solidFill>
                  <a:schemeClr val="bg1"/>
                </a:solidFill>
              </a:rPr>
              <a:t>NASU</a:t>
            </a:r>
            <a:endParaRPr lang="en-US" altLang="en-US" baseline="30000"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marL="230188" indent="-230188" algn="l">
              <a:lnSpc>
                <a:spcPct val="90000"/>
              </a:lnSpc>
              <a:buFont typeface="Arial" panose="020B0604020202020204" pitchFamily="34" charset="0"/>
              <a:buChar char="•"/>
            </a:pPr>
            <a:r>
              <a:rPr lang="en-US" altLang="en-US" dirty="0" smtClean="0"/>
              <a:t>I </a:t>
            </a:r>
            <a:r>
              <a:rPr lang="en-US" altLang="en-US" dirty="0"/>
              <a:t>would that they that unsettle you would even go beyond circumcision. </a:t>
            </a:r>
            <a:r>
              <a:rPr lang="en-US" altLang="en-US" baseline="30000" dirty="0" smtClean="0"/>
              <a:t>ASV</a:t>
            </a:r>
            <a:endParaRPr lang="el-GR" altLang="en-US" baseline="30000" dirty="0" smtClean="0"/>
          </a:p>
          <a:p>
            <a:pPr marL="230188" indent="-230188" algn="l">
              <a:lnSpc>
                <a:spcPct val="90000"/>
              </a:lnSpc>
              <a:buFont typeface="Arial" panose="020B0604020202020204" pitchFamily="34" charset="0"/>
              <a:buChar char="•"/>
            </a:pPr>
            <a:r>
              <a:rPr lang="en-US" altLang="en-US" dirty="0"/>
              <a:t>I only wish these teachers who want you to cut yourselves by being circumcised would cut themselves off from you and leave you alone!  TLB</a:t>
            </a:r>
          </a:p>
          <a:p>
            <a:pPr algn="l">
              <a:lnSpc>
                <a:spcPct val="90000"/>
              </a:lnSpc>
            </a:pPr>
            <a:endParaRPr lang="en-US" altLang="en-US" baseline="30000" dirty="0"/>
          </a:p>
        </p:txBody>
      </p:sp>
    </p:spTree>
    <p:extLst>
      <p:ext uri="{BB962C8B-B14F-4D97-AF65-F5344CB8AC3E}">
        <p14:creationId xmlns:p14="http://schemas.microsoft.com/office/powerpoint/2010/main" val="39347072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body" idx="1"/>
          </p:nvPr>
        </p:nvSpPr>
        <p:spPr>
          <a:xfrm>
            <a:off x="350837" y="0"/>
            <a:ext cx="8077200" cy="5143500"/>
          </a:xfrm>
        </p:spPr>
        <p:txBody>
          <a:bodyPr/>
          <a:lstStyle/>
          <a:p>
            <a:r>
              <a:rPr lang="en-US" altLang="en-US" dirty="0" smtClean="0">
                <a:solidFill>
                  <a:schemeClr val="bg1"/>
                </a:solidFill>
              </a:rPr>
              <a:t>I </a:t>
            </a:r>
            <a:r>
              <a:rPr lang="en-US" altLang="en-US" dirty="0">
                <a:solidFill>
                  <a:schemeClr val="bg1"/>
                </a:solidFill>
              </a:rPr>
              <a:t>wish the people who are bothering you would go the whole way and castrate themselves! CJB</a:t>
            </a:r>
          </a:p>
          <a:p>
            <a:r>
              <a:rPr lang="en-US" altLang="en-US" dirty="0">
                <a:solidFill>
                  <a:schemeClr val="bg1"/>
                </a:solidFill>
              </a:rPr>
              <a:t>What???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solidFill>
                  <a:srgbClr val="FFFF99"/>
                </a:solidFill>
              </a:rPr>
              <a:t>T</a:t>
            </a:r>
            <a:r>
              <a:rPr lang="en-US" dirty="0" err="1" smtClean="0">
                <a:solidFill>
                  <a:srgbClr val="FFFF99"/>
                </a:solidFill>
              </a:rPr>
              <a:t>eaching</a:t>
            </a:r>
            <a:r>
              <a:rPr lang="el-GR" dirty="0" smtClean="0">
                <a:solidFill>
                  <a:srgbClr val="FFFF99"/>
                </a:solidFill>
              </a:rPr>
              <a:t> / hametz</a:t>
            </a:r>
            <a:r>
              <a:rPr lang="en-US" dirty="0" smtClean="0">
                <a:solidFill>
                  <a:srgbClr val="FFFF99"/>
                </a:solidFill>
              </a:rPr>
              <a:t> </a:t>
            </a:r>
            <a:r>
              <a:rPr lang="en-US" dirty="0">
                <a:solidFill>
                  <a:srgbClr val="FFFF99"/>
                </a:solidFill>
              </a:rPr>
              <a:t>of the </a:t>
            </a:r>
            <a:r>
              <a:rPr lang="en-US" dirty="0" err="1">
                <a:solidFill>
                  <a:srgbClr val="FFFF99"/>
                </a:solidFill>
              </a:rPr>
              <a:t>P'rushim</a:t>
            </a:r>
            <a:r>
              <a:rPr lang="en-US" dirty="0">
                <a:solidFill>
                  <a:srgbClr val="FFFF99"/>
                </a:solidFill>
              </a:rPr>
              <a:t> and </a:t>
            </a:r>
            <a:r>
              <a:rPr lang="en-US" dirty="0" err="1" smtClean="0">
                <a:solidFill>
                  <a:srgbClr val="FFFF99"/>
                </a:solidFill>
              </a:rPr>
              <a:t>Tz'dukim</a:t>
            </a:r>
            <a:r>
              <a:rPr lang="el-GR" dirty="0" smtClean="0">
                <a:solidFill>
                  <a:srgbClr val="FFFF99"/>
                </a:solidFill>
              </a:rPr>
              <a:t> = </a:t>
            </a:r>
          </a:p>
          <a:p>
            <a:pPr algn="l"/>
            <a:r>
              <a:rPr lang="el-GR" baseline="30000" dirty="0"/>
              <a:t>Ro. </a:t>
            </a:r>
            <a:r>
              <a:rPr lang="el-GR" baseline="30000" dirty="0" smtClean="0"/>
              <a:t>10.3  </a:t>
            </a:r>
            <a:r>
              <a:rPr lang="el-GR" dirty="0" smtClean="0"/>
              <a:t>T</a:t>
            </a:r>
            <a:r>
              <a:rPr lang="en-US" dirty="0" smtClean="0"/>
              <a:t>hey </a:t>
            </a:r>
            <a:r>
              <a:rPr lang="en-US" dirty="0"/>
              <a:t>are unaware of God’s way of making people righteous and instead seek to set up their </a:t>
            </a:r>
            <a:r>
              <a:rPr lang="en-US" dirty="0" smtClean="0"/>
              <a:t>own</a:t>
            </a:r>
            <a:r>
              <a:rPr lang="el-GR" dirty="0" smtClean="0"/>
              <a:t>.  </a:t>
            </a:r>
            <a:endParaRPr lang="en-US" baseline="30000" dirty="0"/>
          </a:p>
        </p:txBody>
      </p:sp>
    </p:spTree>
    <p:extLst>
      <p:ext uri="{BB962C8B-B14F-4D97-AF65-F5344CB8AC3E}">
        <p14:creationId xmlns:p14="http://schemas.microsoft.com/office/powerpoint/2010/main" val="2490077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a:bodyPr>
          <a:lstStyle/>
          <a:p>
            <a:pPr marL="168275" indent="-168275" algn="l">
              <a:buFont typeface="Arial" panose="020B0604020202020204" pitchFamily="34" charset="0"/>
              <a:buChar char="•"/>
            </a:pPr>
            <a:r>
              <a:rPr lang="el-GR" dirty="0" smtClean="0"/>
              <a:t>Some people do righteousness VERY well.</a:t>
            </a:r>
          </a:p>
          <a:p>
            <a:pPr marL="168275" indent="-168275" algn="l">
              <a:buFont typeface="Arial" panose="020B0604020202020204" pitchFamily="34" charset="0"/>
              <a:buChar char="•"/>
            </a:pPr>
            <a:r>
              <a:rPr lang="el-GR" dirty="0" smtClean="0"/>
              <a:t>Some people are nicer by nature than others are by grace.</a:t>
            </a:r>
          </a:p>
          <a:p>
            <a:pPr marL="168275" indent="-168275" algn="l">
              <a:buFont typeface="Arial" panose="020B0604020202020204" pitchFamily="34" charset="0"/>
              <a:buChar char="•"/>
            </a:pPr>
            <a:r>
              <a:rPr lang="el-GR" dirty="0" smtClean="0"/>
              <a:t>GREATEST mystery to me is the deep flaws in the ‘righteousness’ of people with Messiah’s grace.</a:t>
            </a:r>
            <a:endParaRPr lang="en-US" dirty="0"/>
          </a:p>
        </p:txBody>
      </p:sp>
    </p:spTree>
    <p:extLst>
      <p:ext uri="{BB962C8B-B14F-4D97-AF65-F5344CB8AC3E}">
        <p14:creationId xmlns:p14="http://schemas.microsoft.com/office/powerpoint/2010/main" val="3347231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What I am about to share is the MOST important, life impacting teaching I’ve ever shared.  Compared to this, I’ve never preached anything significant before. </a:t>
            </a:r>
            <a:r>
              <a:rPr lang="el-GR" dirty="0" smtClean="0"/>
              <a:t>What makes us who we are.  </a:t>
            </a:r>
            <a:r>
              <a:rPr lang="el-GR" dirty="0" smtClean="0"/>
              <a:t>Essence of freedom from hametz.</a:t>
            </a:r>
            <a:endParaRPr lang="en-US" dirty="0"/>
          </a:p>
        </p:txBody>
      </p:sp>
    </p:spTree>
    <p:extLst>
      <p:ext uri="{BB962C8B-B14F-4D97-AF65-F5344CB8AC3E}">
        <p14:creationId xmlns:p14="http://schemas.microsoft.com/office/powerpoint/2010/main" val="41579496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baseline="30000" dirty="0" smtClean="0"/>
              <a:t>Eph. 3.14-21</a:t>
            </a:r>
            <a:r>
              <a:rPr lang="en-US" dirty="0" smtClean="0"/>
              <a:t> </a:t>
            </a:r>
            <a:r>
              <a:rPr lang="en-US" dirty="0"/>
              <a:t> For this reason, I fall on my knees before the Father</a:t>
            </a:r>
            <a:r>
              <a:rPr lang="en-US" dirty="0" smtClean="0"/>
              <a:t>,</a:t>
            </a:r>
            <a:r>
              <a:rPr lang="el-GR" dirty="0" smtClean="0"/>
              <a:t> </a:t>
            </a:r>
            <a:r>
              <a:rPr lang="en-US" dirty="0" smtClean="0"/>
              <a:t>from </a:t>
            </a:r>
            <a:r>
              <a:rPr lang="en-US" dirty="0"/>
              <a:t>whom </a:t>
            </a:r>
            <a:r>
              <a:rPr lang="en-US" dirty="0">
                <a:solidFill>
                  <a:srgbClr val="FFFF99"/>
                </a:solidFill>
              </a:rPr>
              <a:t>every family </a:t>
            </a:r>
            <a:r>
              <a:rPr lang="en-US" dirty="0"/>
              <a:t>in heaven and on earth receives its character. </a:t>
            </a:r>
            <a:endParaRPr lang="en-US" dirty="0"/>
          </a:p>
        </p:txBody>
      </p:sp>
    </p:spTree>
    <p:extLst>
      <p:ext uri="{BB962C8B-B14F-4D97-AF65-F5344CB8AC3E}">
        <p14:creationId xmlns:p14="http://schemas.microsoft.com/office/powerpoint/2010/main" val="32661976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dirty="0"/>
              <a:t> John Bradshaw, a family-systems therapy advocate and family dynamics expert, cites research that found </a:t>
            </a:r>
            <a:r>
              <a:rPr lang="en-US" dirty="0">
                <a:solidFill>
                  <a:srgbClr val="FFFF99"/>
                </a:solidFill>
              </a:rPr>
              <a:t>96 percent of all families </a:t>
            </a:r>
            <a:r>
              <a:rPr lang="en-US" dirty="0"/>
              <a:t>to be to some </a:t>
            </a:r>
            <a:r>
              <a:rPr lang="en-US" dirty="0" smtClean="0"/>
              <a:t>degree</a:t>
            </a:r>
            <a:r>
              <a:rPr lang="el-GR" dirty="0" smtClean="0"/>
              <a:t> ‘</a:t>
            </a:r>
            <a:r>
              <a:rPr lang="en-US" dirty="0" smtClean="0">
                <a:solidFill>
                  <a:srgbClr val="FFFF99"/>
                </a:solidFill>
              </a:rPr>
              <a:t>dysfunctional</a:t>
            </a:r>
            <a:r>
              <a:rPr lang="el-GR" dirty="0" smtClean="0"/>
              <a:t>’  </a:t>
            </a:r>
            <a:r>
              <a:rPr lang="en-US" dirty="0" smtClean="0"/>
              <a:t>—</a:t>
            </a:r>
            <a:r>
              <a:rPr lang="el-GR" dirty="0" smtClean="0"/>
              <a:t> </a:t>
            </a:r>
            <a:r>
              <a:rPr lang="en-US" dirty="0" smtClean="0"/>
              <a:t>that </a:t>
            </a:r>
            <a:r>
              <a:rPr lang="en-US" dirty="0"/>
              <a:t>is, </a:t>
            </a:r>
            <a:r>
              <a:rPr lang="en-US" dirty="0" smtClean="0"/>
              <a:t>distorted </a:t>
            </a:r>
            <a:r>
              <a:rPr lang="en-US" dirty="0"/>
              <a:t>by </a:t>
            </a:r>
            <a:r>
              <a:rPr lang="en-US" dirty="0" smtClean="0"/>
              <a:t>addictions </a:t>
            </a:r>
            <a:r>
              <a:rPr lang="en-US" dirty="0"/>
              <a:t>and </a:t>
            </a:r>
            <a:r>
              <a:rPr lang="en-US" dirty="0" smtClean="0"/>
              <a:t>compulsions</a:t>
            </a:r>
            <a:r>
              <a:rPr lang="el-GR" dirty="0" smtClean="0"/>
              <a:t>...</a:t>
            </a:r>
            <a:r>
              <a:rPr lang="en-US" dirty="0" smtClean="0"/>
              <a:t> so</a:t>
            </a:r>
            <a:r>
              <a:rPr lang="en-US" dirty="0"/>
              <a:t>, ignores the needs of each individual.</a:t>
            </a:r>
            <a:endParaRPr lang="en-US" dirty="0"/>
          </a:p>
        </p:txBody>
      </p:sp>
    </p:spTree>
    <p:extLst>
      <p:ext uri="{BB962C8B-B14F-4D97-AF65-F5344CB8AC3E}">
        <p14:creationId xmlns:p14="http://schemas.microsoft.com/office/powerpoint/2010/main" val="24366692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0899"/>
          <a:stretch/>
        </p:blipFill>
        <p:spPr bwMode="auto">
          <a:xfrm>
            <a:off x="325438" y="0"/>
            <a:ext cx="812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8225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96 percent of all families are to some degree emotionally </a:t>
            </a:r>
            <a:r>
              <a:rPr lang="en-US" dirty="0" smtClean="0"/>
              <a:t>impaired</a:t>
            </a:r>
            <a:r>
              <a:rPr lang="el-GR" dirty="0"/>
              <a:t>.</a:t>
            </a:r>
            <a:endParaRPr lang="en-US" dirty="0"/>
          </a:p>
        </p:txBody>
      </p:sp>
    </p:spTree>
    <p:extLst>
      <p:ext uri="{BB962C8B-B14F-4D97-AF65-F5344CB8AC3E}">
        <p14:creationId xmlns:p14="http://schemas.microsoft.com/office/powerpoint/2010/main" val="27494601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5932" y="0"/>
            <a:ext cx="3627011" cy="5143500"/>
          </a:xfrm>
          <a:prstGeom prst="rect">
            <a:avLst/>
          </a:prstGeom>
        </p:spPr>
      </p:pic>
    </p:spTree>
    <p:extLst>
      <p:ext uri="{BB962C8B-B14F-4D97-AF65-F5344CB8AC3E}">
        <p14:creationId xmlns:p14="http://schemas.microsoft.com/office/powerpoint/2010/main" val="3836609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“Most adult children of toxic parents grow up feeling tremendous confusion about what love means and how it’s supposed to feel. Their parents did extremely unloving things to them in the name of </a:t>
            </a:r>
            <a:r>
              <a:rPr lang="en-US" dirty="0" smtClean="0"/>
              <a:t>love</a:t>
            </a:r>
            <a:r>
              <a:rPr lang="en-US" sz="1700" dirty="0" smtClean="0"/>
              <a:t>―</a:t>
            </a:r>
            <a:r>
              <a:rPr lang="en-US" sz="1700" dirty="0"/>
              <a:t> </a:t>
            </a:r>
            <a:r>
              <a:rPr lang="en-US" sz="1700" dirty="0">
                <a:hlinkClick r:id="rId3"/>
              </a:rPr>
              <a:t>Susan Forward</a:t>
            </a:r>
            <a:r>
              <a:rPr lang="en-US" sz="1700" dirty="0"/>
              <a:t>, </a:t>
            </a:r>
            <a:r>
              <a:rPr lang="en-US" sz="1700" dirty="0">
                <a:hlinkClick r:id="rId4"/>
              </a:rPr>
              <a:t>Toxic Parents: Overcoming Their Hurtful Legacy and Reclaiming Your Life</a:t>
            </a:r>
            <a:endParaRPr lang="en-US" sz="1700" dirty="0"/>
          </a:p>
        </p:txBody>
      </p:sp>
    </p:spTree>
    <p:extLst>
      <p:ext uri="{BB962C8B-B14F-4D97-AF65-F5344CB8AC3E}">
        <p14:creationId xmlns:p14="http://schemas.microsoft.com/office/powerpoint/2010/main" val="38601680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Love </a:t>
            </a:r>
            <a:r>
              <a:rPr lang="en-US" dirty="0"/>
              <a:t>doesn’t hurt, it feels good. Loving </a:t>
            </a:r>
            <a:r>
              <a:rPr lang="en-US" dirty="0" smtClean="0"/>
              <a:t>behavior </a:t>
            </a:r>
            <a:r>
              <a:rPr lang="en-US" dirty="0"/>
              <a:t>nourishes your emotional well-being</a:t>
            </a:r>
            <a:r>
              <a:rPr lang="en-US" dirty="0" smtClean="0"/>
              <a:t>.</a:t>
            </a:r>
            <a:r>
              <a:rPr lang="el-GR" dirty="0" smtClean="0"/>
              <a:t>..</a:t>
            </a:r>
            <a:r>
              <a:rPr lang="en-US" dirty="0" smtClean="0"/>
              <a:t>Genuine </a:t>
            </a:r>
            <a:r>
              <a:rPr lang="en-US" dirty="0"/>
              <a:t>love creates feelings of warmth, pleasure, safety, stability, and inner peace.” </a:t>
            </a:r>
            <a:r>
              <a:rPr lang="en-US" sz="1400" dirty="0"/>
              <a:t/>
            </a:r>
            <a:br>
              <a:rPr lang="en-US" sz="1400" dirty="0"/>
            </a:br>
            <a:r>
              <a:rPr lang="en-US" sz="1400" dirty="0"/>
              <a:t>― </a:t>
            </a:r>
            <a:r>
              <a:rPr lang="en-US" sz="1400" dirty="0">
                <a:hlinkClick r:id="rId3"/>
              </a:rPr>
              <a:t>Susan Forward</a:t>
            </a:r>
            <a:r>
              <a:rPr lang="en-US" sz="1400" dirty="0"/>
              <a:t>, </a:t>
            </a:r>
            <a:r>
              <a:rPr lang="en-US" sz="1400" dirty="0">
                <a:hlinkClick r:id="rId4"/>
              </a:rPr>
              <a:t>Toxic Parents: Overcoming Their Hurtful Legacy and Reclaiming Your Life</a:t>
            </a:r>
            <a:endParaRPr lang="en-US" sz="1400" dirty="0"/>
          </a:p>
        </p:txBody>
      </p:sp>
    </p:spTree>
    <p:extLst>
      <p:ext uri="{BB962C8B-B14F-4D97-AF65-F5344CB8AC3E}">
        <p14:creationId xmlns:p14="http://schemas.microsoft.com/office/powerpoint/2010/main" val="37038716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 </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35" y="-1"/>
            <a:ext cx="7664302" cy="5113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89037" y="4224345"/>
            <a:ext cx="6063904" cy="707886"/>
          </a:xfrm>
          <a:prstGeom prst="rect">
            <a:avLst/>
          </a:prstGeom>
          <a:noFill/>
        </p:spPr>
        <p:txBody>
          <a:bodyPr wrap="none" rtlCol="0">
            <a:spAutoFit/>
          </a:bodyPr>
          <a:lstStyle/>
          <a:p>
            <a:pPr algn="l"/>
            <a:r>
              <a:rPr lang="el-GR" dirty="0" smtClean="0">
                <a:effectLst>
                  <a:outerShdw blurRad="38100" dist="38100" dir="2700000" algn="tl">
                    <a:srgbClr val="000000">
                      <a:alpha val="43137"/>
                    </a:srgbClr>
                  </a:outerShdw>
                </a:effectLst>
              </a:rPr>
              <a:t>Classical nuclear family</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63661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baseline="30000" dirty="0" smtClean="0"/>
              <a:t>Eph. 3.14-21</a:t>
            </a:r>
            <a:r>
              <a:rPr lang="en-US" dirty="0" smtClean="0"/>
              <a:t> </a:t>
            </a:r>
            <a:r>
              <a:rPr lang="en-US" dirty="0"/>
              <a:t> For this reason, I fall on my knees before the Father</a:t>
            </a:r>
            <a:r>
              <a:rPr lang="en-US" dirty="0" smtClean="0"/>
              <a:t>,</a:t>
            </a:r>
            <a:r>
              <a:rPr lang="el-GR" dirty="0" smtClean="0"/>
              <a:t> </a:t>
            </a:r>
            <a:r>
              <a:rPr lang="en-US" dirty="0" smtClean="0"/>
              <a:t>from </a:t>
            </a:r>
            <a:r>
              <a:rPr lang="en-US" dirty="0"/>
              <a:t>whom </a:t>
            </a:r>
            <a:r>
              <a:rPr lang="en-US" dirty="0">
                <a:solidFill>
                  <a:srgbClr val="FFFF99"/>
                </a:solidFill>
              </a:rPr>
              <a:t>every family </a:t>
            </a:r>
            <a:r>
              <a:rPr lang="en-US" dirty="0"/>
              <a:t>in heaven and on earth receives its character. </a:t>
            </a:r>
            <a:endParaRPr lang="en-US" dirty="0"/>
          </a:p>
        </p:txBody>
      </p:sp>
    </p:spTree>
    <p:extLst>
      <p:ext uri="{BB962C8B-B14F-4D97-AF65-F5344CB8AC3E}">
        <p14:creationId xmlns:p14="http://schemas.microsoft.com/office/powerpoint/2010/main" val="33643990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baseline="30000" dirty="0" smtClean="0"/>
              <a:t>Eph. 3.14-21</a:t>
            </a:r>
            <a:r>
              <a:rPr lang="en-US" dirty="0" smtClean="0"/>
              <a:t> </a:t>
            </a:r>
            <a:r>
              <a:rPr lang="en-US" dirty="0"/>
              <a:t>  </a:t>
            </a:r>
            <a:r>
              <a:rPr lang="el-GR" dirty="0" smtClean="0"/>
              <a:t> </a:t>
            </a:r>
            <a:r>
              <a:rPr lang="en-US" dirty="0" smtClean="0"/>
              <a:t>I </a:t>
            </a:r>
            <a:r>
              <a:rPr lang="en-US" dirty="0"/>
              <a:t>pray that from the treasures of his glory he will empower you with inner </a:t>
            </a:r>
            <a:r>
              <a:rPr lang="en-US" dirty="0" smtClean="0"/>
              <a:t>strength</a:t>
            </a:r>
            <a:r>
              <a:rPr lang="el-GR" dirty="0" smtClean="0"/>
              <a:t> </a:t>
            </a:r>
            <a:r>
              <a:rPr lang="en-US" dirty="0" smtClean="0"/>
              <a:t>by </a:t>
            </a:r>
            <a:r>
              <a:rPr lang="en-US" dirty="0"/>
              <a:t>his Spirit, </a:t>
            </a:r>
            <a:endParaRPr lang="en-US" dirty="0"/>
          </a:p>
        </p:txBody>
      </p:sp>
    </p:spTree>
    <p:extLst>
      <p:ext uri="{BB962C8B-B14F-4D97-AF65-F5344CB8AC3E}">
        <p14:creationId xmlns:p14="http://schemas.microsoft.com/office/powerpoint/2010/main" val="35425866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 </a:t>
            </a:r>
            <a:endParaRPr lang="en-US" dirty="0"/>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370" t="10449" r="8870" b="12276"/>
          <a:stretch/>
        </p:blipFill>
        <p:spPr bwMode="auto">
          <a:xfrm>
            <a:off x="1722437" y="20900"/>
            <a:ext cx="5832630" cy="5024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35654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 </a:t>
            </a:r>
            <a:endParaRPr lang="en-US" dirty="0"/>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497" t="10449" r="8870" b="63522"/>
          <a:stretch/>
        </p:blipFill>
        <p:spPr bwMode="auto">
          <a:xfrm>
            <a:off x="349487" y="20900"/>
            <a:ext cx="8145705" cy="407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04901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 </a:t>
            </a:r>
            <a:endParaRPr lang="en-US"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268" t="15292" r="14004" b="51941"/>
          <a:stretch/>
        </p:blipFill>
        <p:spPr bwMode="auto">
          <a:xfrm>
            <a:off x="274637" y="184"/>
            <a:ext cx="8244351" cy="4857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94615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dirty="0" smtClean="0"/>
              <a:t>There </a:t>
            </a:r>
            <a:r>
              <a:rPr lang="en-US" dirty="0"/>
              <a:t>is a two-letter word that perhaps has more meanings than any other two-letter word, and that is </a:t>
            </a:r>
            <a:r>
              <a:rPr lang="en-US" dirty="0">
                <a:solidFill>
                  <a:srgbClr val="FFFF99"/>
                </a:solidFill>
              </a:rPr>
              <a:t>'UP</a:t>
            </a:r>
            <a:r>
              <a:rPr lang="en-US" dirty="0"/>
              <a:t>.'</a:t>
            </a:r>
          </a:p>
          <a:p>
            <a:pPr marL="168275" indent="-168275" algn="l">
              <a:buFont typeface="Arial" panose="020B0604020202020204" pitchFamily="34" charset="0"/>
              <a:buChar char="•"/>
            </a:pPr>
            <a:r>
              <a:rPr lang="en-US" dirty="0" smtClean="0"/>
              <a:t>It's </a:t>
            </a:r>
            <a:r>
              <a:rPr lang="en-US" dirty="0"/>
              <a:t>easy to understand </a:t>
            </a:r>
            <a:r>
              <a:rPr lang="en-US" dirty="0">
                <a:solidFill>
                  <a:srgbClr val="FFFF99"/>
                </a:solidFill>
              </a:rPr>
              <a:t>UP</a:t>
            </a:r>
            <a:r>
              <a:rPr lang="en-US" dirty="0"/>
              <a:t>, meaning toward the sky or at the top of the list, but when we awaken in the morning, why do we wake </a:t>
            </a:r>
            <a:r>
              <a:rPr lang="en-US" dirty="0">
                <a:solidFill>
                  <a:srgbClr val="FFFF99"/>
                </a:solidFill>
              </a:rPr>
              <a:t>UP</a:t>
            </a:r>
            <a:r>
              <a:rPr lang="en-US" dirty="0" smtClean="0"/>
              <a:t>?</a:t>
            </a:r>
            <a:endParaRPr lang="en-US" dirty="0"/>
          </a:p>
        </p:txBody>
      </p:sp>
    </p:spTree>
    <p:extLst>
      <p:ext uri="{BB962C8B-B14F-4D97-AF65-F5344CB8AC3E}">
        <p14:creationId xmlns:p14="http://schemas.microsoft.com/office/powerpoint/2010/main" val="16002543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l-GR" dirty="0" smtClean="0"/>
              <a:t>United States of America</a:t>
            </a:r>
          </a:p>
          <a:p>
            <a:pPr marL="168275" indent="-168275" algn="l">
              <a:buFont typeface="Arial" panose="020B0604020202020204" pitchFamily="34" charset="0"/>
              <a:buChar char="•"/>
            </a:pPr>
            <a:r>
              <a:rPr lang="en-US" dirty="0" smtClean="0"/>
              <a:t>$</a:t>
            </a:r>
            <a:r>
              <a:rPr lang="en-US" dirty="0"/>
              <a:t>20 trillion debt, $116 billion reserves  </a:t>
            </a:r>
            <a:r>
              <a:rPr lang="el-GR" dirty="0" smtClean="0"/>
              <a:t>[hard to visualize, so proportionally:]</a:t>
            </a:r>
          </a:p>
          <a:p>
            <a:pPr marL="168275" indent="-168275" algn="l">
              <a:buFont typeface="Arial" panose="020B0604020202020204" pitchFamily="34" charset="0"/>
              <a:buChar char="•"/>
            </a:pPr>
            <a:r>
              <a:rPr lang="en-US" dirty="0" smtClean="0"/>
              <a:t>L</a:t>
            </a:r>
            <a:r>
              <a:rPr lang="el-GR" dirty="0" smtClean="0"/>
              <a:t>ike </a:t>
            </a:r>
            <a:r>
              <a:rPr lang="en-US" dirty="0" smtClean="0"/>
              <a:t>$20 </a:t>
            </a:r>
            <a:r>
              <a:rPr lang="en-US" dirty="0"/>
              <a:t>thousand debt, $116 </a:t>
            </a:r>
            <a:r>
              <a:rPr lang="en-US" dirty="0" smtClean="0"/>
              <a:t>reserves</a:t>
            </a:r>
            <a:endParaRPr lang="el-GR" dirty="0" smtClean="0"/>
          </a:p>
          <a:p>
            <a:pPr marL="168275" indent="-168275" algn="l">
              <a:buFont typeface="Arial" panose="020B0604020202020204" pitchFamily="34" charset="0"/>
              <a:buChar char="•"/>
            </a:pPr>
            <a:r>
              <a:rPr lang="el-GR" dirty="0" smtClean="0"/>
              <a:t>USA has no treasure, no reserves</a:t>
            </a:r>
            <a:endParaRPr lang="en-US" dirty="0"/>
          </a:p>
          <a:p>
            <a:pPr marL="168275" indent="-168275" algn="l"/>
            <a:endParaRPr lang="en-US" dirty="0"/>
          </a:p>
        </p:txBody>
      </p:sp>
    </p:spTree>
    <p:extLst>
      <p:ext uri="{BB962C8B-B14F-4D97-AF65-F5344CB8AC3E}">
        <p14:creationId xmlns:p14="http://schemas.microsoft.com/office/powerpoint/2010/main" val="41463120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baseline="30000" dirty="0" smtClean="0"/>
              <a:t>Eph. 3.14-21</a:t>
            </a:r>
            <a:r>
              <a:rPr lang="en-US" dirty="0" smtClean="0"/>
              <a:t> </a:t>
            </a:r>
            <a:r>
              <a:rPr lang="en-US" dirty="0"/>
              <a:t>  </a:t>
            </a:r>
            <a:r>
              <a:rPr lang="el-GR" dirty="0" smtClean="0"/>
              <a:t> </a:t>
            </a:r>
            <a:r>
              <a:rPr lang="en-US" dirty="0" smtClean="0"/>
              <a:t>I </a:t>
            </a:r>
            <a:r>
              <a:rPr lang="en-US" dirty="0"/>
              <a:t>pray that from the treasures of his glory he will empower you with inner </a:t>
            </a:r>
            <a:r>
              <a:rPr lang="en-US" dirty="0" smtClean="0"/>
              <a:t>strength</a:t>
            </a:r>
            <a:r>
              <a:rPr lang="el-GR" dirty="0" smtClean="0"/>
              <a:t> </a:t>
            </a:r>
            <a:r>
              <a:rPr lang="en-US" dirty="0" smtClean="0"/>
              <a:t>by </a:t>
            </a:r>
            <a:r>
              <a:rPr lang="en-US" dirty="0"/>
              <a:t>his Spirit</a:t>
            </a:r>
            <a:r>
              <a:rPr lang="en-US" dirty="0" smtClean="0"/>
              <a:t>,</a:t>
            </a:r>
            <a:endParaRPr lang="el-GR" dirty="0" smtClean="0"/>
          </a:p>
          <a:p>
            <a:pPr algn="l"/>
            <a:r>
              <a:rPr lang="el-GR" baseline="30000" dirty="0" smtClean="0"/>
              <a:t>NIV</a:t>
            </a:r>
            <a:r>
              <a:rPr lang="en-US" baseline="30000" dirty="0"/>
              <a:t> </a:t>
            </a:r>
            <a:r>
              <a:rPr lang="en-US" dirty="0"/>
              <a:t>I pray that out of his glorious riches he may strengthen you with power through his Spirit in your inner being, </a:t>
            </a:r>
            <a:endParaRPr lang="en-US" dirty="0"/>
          </a:p>
        </p:txBody>
      </p:sp>
    </p:spTree>
    <p:extLst>
      <p:ext uri="{BB962C8B-B14F-4D97-AF65-F5344CB8AC3E}">
        <p14:creationId xmlns:p14="http://schemas.microsoft.com/office/powerpoint/2010/main" val="8238013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 </a:t>
            </a:r>
            <a:endParaRPr lang="en-US"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637" y="0"/>
            <a:ext cx="6412230" cy="5129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74636" y="0"/>
            <a:ext cx="6412231" cy="1323439"/>
          </a:xfrm>
          <a:prstGeom prst="rect">
            <a:avLst/>
          </a:prstGeom>
          <a:noFill/>
        </p:spPr>
        <p:txBody>
          <a:bodyPr wrap="square" rtlCol="0">
            <a:spAutoFit/>
          </a:bodyPr>
          <a:lstStyle/>
          <a:p>
            <a:pPr algn="l"/>
            <a:r>
              <a:rPr lang="en-US" dirty="0">
                <a:effectLst>
                  <a:outerShdw blurRad="38100" dist="38100" dir="2700000" algn="tl">
                    <a:srgbClr val="000000">
                      <a:alpha val="43137"/>
                    </a:srgbClr>
                  </a:outerShdw>
                </a:effectLst>
              </a:rPr>
              <a:t>Uranium metal highly </a:t>
            </a:r>
            <a:endParaRPr lang="el-GR" dirty="0" smtClean="0">
              <a:effectLst>
                <a:outerShdw blurRad="38100" dist="38100" dir="2700000" algn="tl">
                  <a:srgbClr val="000000">
                    <a:alpha val="43137"/>
                  </a:srgbClr>
                </a:outerShdw>
              </a:effectLst>
            </a:endParaRPr>
          </a:p>
          <a:p>
            <a:pPr algn="l"/>
            <a:r>
              <a:rPr lang="en-US" dirty="0" smtClean="0">
                <a:effectLst>
                  <a:outerShdw blurRad="38100" dist="38100" dir="2700000" algn="tl">
                    <a:srgbClr val="000000">
                      <a:alpha val="43137"/>
                    </a:srgbClr>
                  </a:outerShdw>
                </a:effectLst>
              </a:rPr>
              <a:t>enriched </a:t>
            </a:r>
            <a:r>
              <a:rPr lang="en-US" dirty="0">
                <a:effectLst>
                  <a:outerShdw blurRad="38100" dist="38100" dir="2700000" algn="tl">
                    <a:srgbClr val="000000">
                      <a:alpha val="43137"/>
                    </a:srgbClr>
                  </a:outerShdw>
                </a:effectLst>
              </a:rPr>
              <a:t>in uranium-235</a:t>
            </a:r>
            <a:endParaRPr lang="en-US" dirty="0">
              <a:effectLst>
                <a:outerShdw blurRad="38100" dist="38100" dir="2700000" algn="tl">
                  <a:srgbClr val="000000">
                    <a:alpha val="43137"/>
                  </a:srgbClr>
                </a:outerShdw>
              </a:effectLst>
            </a:endParaRPr>
          </a:p>
        </p:txBody>
      </p:sp>
      <p:sp>
        <p:nvSpPr>
          <p:cNvPr id="3" name="TextBox 2"/>
          <p:cNvSpPr txBox="1"/>
          <p:nvPr/>
        </p:nvSpPr>
        <p:spPr>
          <a:xfrm>
            <a:off x="6686867" y="661719"/>
            <a:ext cx="2092008" cy="3970318"/>
          </a:xfrm>
          <a:prstGeom prst="rect">
            <a:avLst/>
          </a:prstGeom>
          <a:noFill/>
        </p:spPr>
        <p:txBody>
          <a:bodyPr wrap="square" rtlCol="0">
            <a:spAutoFit/>
          </a:bodyPr>
          <a:lstStyle/>
          <a:p>
            <a:pPr algn="l"/>
            <a:r>
              <a:rPr lang="en-US" sz="2800" dirty="0" smtClean="0">
                <a:solidFill>
                  <a:srgbClr val="FFFF99"/>
                </a:solidFill>
              </a:rPr>
              <a:t>2.5 million</a:t>
            </a:r>
            <a:endParaRPr lang="el-GR" sz="2800" dirty="0" smtClean="0">
              <a:solidFill>
                <a:srgbClr val="FFFF99"/>
              </a:solidFill>
            </a:endParaRPr>
          </a:p>
          <a:p>
            <a:pPr algn="l"/>
            <a:r>
              <a:rPr lang="en-US" sz="2800" dirty="0" smtClean="0">
                <a:solidFill>
                  <a:srgbClr val="FFFF99"/>
                </a:solidFill>
              </a:rPr>
              <a:t>times </a:t>
            </a:r>
            <a:r>
              <a:rPr lang="en-US" sz="2800" dirty="0" smtClean="0"/>
              <a:t>more</a:t>
            </a:r>
            <a:endParaRPr lang="el-GR" sz="2800" dirty="0" smtClean="0"/>
          </a:p>
          <a:p>
            <a:pPr algn="l"/>
            <a:r>
              <a:rPr lang="en-US" sz="2800" dirty="0" smtClean="0"/>
              <a:t>than </a:t>
            </a:r>
            <a:r>
              <a:rPr lang="en-US" sz="2800" dirty="0"/>
              <a:t>the </a:t>
            </a:r>
            <a:endParaRPr lang="el-GR" sz="2800" dirty="0" smtClean="0"/>
          </a:p>
          <a:p>
            <a:pPr algn="l"/>
            <a:r>
              <a:rPr lang="en-US" sz="2800" dirty="0" smtClean="0"/>
              <a:t>energy </a:t>
            </a:r>
            <a:endParaRPr lang="el-GR" sz="2800" dirty="0" smtClean="0"/>
          </a:p>
          <a:p>
            <a:pPr algn="l"/>
            <a:r>
              <a:rPr lang="en-US" sz="2800" dirty="0" smtClean="0"/>
              <a:t>released </a:t>
            </a:r>
            <a:endParaRPr lang="el-GR" sz="2800" dirty="0" smtClean="0"/>
          </a:p>
          <a:p>
            <a:pPr algn="l"/>
            <a:r>
              <a:rPr lang="en-US" sz="2800" dirty="0" smtClean="0"/>
              <a:t>from </a:t>
            </a:r>
            <a:endParaRPr lang="el-GR" sz="2800" dirty="0" smtClean="0"/>
          </a:p>
          <a:p>
            <a:pPr algn="l"/>
            <a:r>
              <a:rPr lang="en-US" sz="2800" dirty="0" smtClean="0"/>
              <a:t>burning </a:t>
            </a:r>
            <a:endParaRPr lang="el-GR" sz="2800" dirty="0" smtClean="0"/>
          </a:p>
          <a:p>
            <a:pPr algn="l"/>
            <a:r>
              <a:rPr lang="en-US" sz="2800" dirty="0" smtClean="0"/>
              <a:t>coal</a:t>
            </a:r>
            <a:endParaRPr lang="en-US" sz="2800" dirty="0"/>
          </a:p>
        </p:txBody>
      </p:sp>
    </p:spTree>
    <p:extLst>
      <p:ext uri="{BB962C8B-B14F-4D97-AF65-F5344CB8AC3E}">
        <p14:creationId xmlns:p14="http://schemas.microsoft.com/office/powerpoint/2010/main" val="26651616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baseline="30000" dirty="0" smtClean="0"/>
              <a:t>Eph. 3.14-21</a:t>
            </a:r>
            <a:r>
              <a:rPr lang="en-US" dirty="0" smtClean="0"/>
              <a:t> </a:t>
            </a:r>
            <a:r>
              <a:rPr lang="en-US" dirty="0"/>
              <a:t>  </a:t>
            </a:r>
            <a:r>
              <a:rPr lang="el-GR" dirty="0" smtClean="0"/>
              <a:t> </a:t>
            </a:r>
            <a:r>
              <a:rPr lang="en-US" dirty="0" smtClean="0"/>
              <a:t>I </a:t>
            </a:r>
            <a:r>
              <a:rPr lang="en-US" dirty="0"/>
              <a:t>pray that from the treasures of his glory he will empower you with inner </a:t>
            </a:r>
            <a:r>
              <a:rPr lang="en-US" dirty="0" smtClean="0"/>
              <a:t>strength</a:t>
            </a:r>
            <a:r>
              <a:rPr lang="el-GR" dirty="0" smtClean="0"/>
              <a:t> </a:t>
            </a:r>
            <a:r>
              <a:rPr lang="en-US" dirty="0" smtClean="0"/>
              <a:t>by </a:t>
            </a:r>
            <a:r>
              <a:rPr lang="en-US" dirty="0"/>
              <a:t>his Spirit</a:t>
            </a:r>
            <a:r>
              <a:rPr lang="en-US" dirty="0" smtClean="0"/>
              <a:t>,</a:t>
            </a:r>
            <a:endParaRPr lang="el-GR" dirty="0" smtClean="0"/>
          </a:p>
          <a:p>
            <a:pPr algn="l"/>
            <a:r>
              <a:rPr lang="el-GR" baseline="30000" dirty="0" smtClean="0"/>
              <a:t>NIV</a:t>
            </a:r>
            <a:r>
              <a:rPr lang="en-US" baseline="30000" dirty="0"/>
              <a:t> </a:t>
            </a:r>
            <a:r>
              <a:rPr lang="en-US" dirty="0"/>
              <a:t>I pray that out of his glorious riches he may strengthen you with power through his Spirit in your inner being, </a:t>
            </a:r>
            <a:endParaRPr lang="en-US" dirty="0"/>
          </a:p>
        </p:txBody>
      </p:sp>
    </p:spTree>
    <p:extLst>
      <p:ext uri="{BB962C8B-B14F-4D97-AF65-F5344CB8AC3E}">
        <p14:creationId xmlns:p14="http://schemas.microsoft.com/office/powerpoint/2010/main" val="37577053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baseline="30000" dirty="0" smtClean="0"/>
              <a:t>Eph. 3.14-21</a:t>
            </a:r>
            <a:r>
              <a:rPr lang="en-US" dirty="0" smtClean="0"/>
              <a:t> </a:t>
            </a:r>
            <a:r>
              <a:rPr lang="en-US" dirty="0"/>
              <a:t> </a:t>
            </a:r>
            <a:r>
              <a:rPr lang="en-US" dirty="0" smtClean="0"/>
              <a:t>so </a:t>
            </a:r>
            <a:r>
              <a:rPr lang="en-US" dirty="0"/>
              <a:t>that the Messiah may live in your hearts through your trusting. </a:t>
            </a:r>
            <a:endParaRPr lang="en-US" dirty="0"/>
          </a:p>
        </p:txBody>
      </p:sp>
    </p:spTree>
    <p:extLst>
      <p:ext uri="{BB962C8B-B14F-4D97-AF65-F5344CB8AC3E}">
        <p14:creationId xmlns:p14="http://schemas.microsoft.com/office/powerpoint/2010/main" val="12851201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 </a:t>
            </a:r>
            <a:endParaRPr lang="en-US"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25" t="15428" r="8636" b="16732"/>
          <a:stretch/>
        </p:blipFill>
        <p:spPr bwMode="auto">
          <a:xfrm>
            <a:off x="350837" y="-13204"/>
            <a:ext cx="8024189" cy="5091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50837" y="69596"/>
            <a:ext cx="2932278" cy="707886"/>
          </a:xfrm>
          <a:prstGeom prst="rect">
            <a:avLst/>
          </a:prstGeom>
          <a:noFill/>
        </p:spPr>
        <p:txBody>
          <a:bodyPr wrap="none" rtlCol="0">
            <a:spAutoFit/>
          </a:bodyPr>
          <a:lstStyle/>
          <a:p>
            <a:pPr algn="l"/>
            <a:r>
              <a:rPr lang="el-GR" dirty="0" smtClean="0">
                <a:effectLst>
                  <a:outerShdw blurRad="38100" dist="38100" dir="2700000" algn="tl">
                    <a:srgbClr val="000000">
                      <a:alpha val="43137"/>
                    </a:srgbClr>
                  </a:outerShdw>
                </a:effectLst>
              </a:rPr>
              <a:t>Rogue One</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170286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baseline="30000" dirty="0" smtClean="0"/>
              <a:t>Eph. 3.14-21</a:t>
            </a:r>
            <a:r>
              <a:rPr lang="en-US" dirty="0" smtClean="0"/>
              <a:t> </a:t>
            </a:r>
            <a:r>
              <a:rPr lang="en-US" dirty="0"/>
              <a:t> </a:t>
            </a:r>
            <a:r>
              <a:rPr lang="en-US" dirty="0" smtClean="0"/>
              <a:t>so </a:t>
            </a:r>
            <a:r>
              <a:rPr lang="en-US" dirty="0"/>
              <a:t>that the Messiah may live in your hearts through your trusting. Also I pray that you will be </a:t>
            </a:r>
            <a:r>
              <a:rPr lang="en-US" dirty="0">
                <a:solidFill>
                  <a:srgbClr val="FFFF99"/>
                </a:solidFill>
              </a:rPr>
              <a:t>rooted </a:t>
            </a:r>
            <a:r>
              <a:rPr lang="en-US" dirty="0"/>
              <a:t>and founded </a:t>
            </a:r>
            <a:r>
              <a:rPr lang="en-US" dirty="0">
                <a:solidFill>
                  <a:srgbClr val="FFFF99"/>
                </a:solidFill>
              </a:rPr>
              <a:t>in love</a:t>
            </a:r>
            <a:r>
              <a:rPr lang="en-US" dirty="0"/>
              <a:t>, </a:t>
            </a:r>
            <a:endParaRPr lang="en-US" dirty="0"/>
          </a:p>
        </p:txBody>
      </p:sp>
    </p:spTree>
    <p:extLst>
      <p:ext uri="{BB962C8B-B14F-4D97-AF65-F5344CB8AC3E}">
        <p14:creationId xmlns:p14="http://schemas.microsoft.com/office/powerpoint/2010/main" val="37015792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 </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38100"/>
            <a:ext cx="7620000"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40379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The sequoias have a matting, shallow, and wide spreading root system. There is no taproot. They only root to 12 to 14 feet deep even at maturity. A mature sequoia's roots can occupy over </a:t>
            </a:r>
            <a:r>
              <a:rPr lang="en-US" dirty="0">
                <a:solidFill>
                  <a:srgbClr val="FFFF99"/>
                </a:solidFill>
              </a:rPr>
              <a:t>1 acre of earth</a:t>
            </a:r>
            <a:r>
              <a:rPr lang="en-US" dirty="0"/>
              <a:t> and contain over 90,000 cubic feet of </a:t>
            </a:r>
            <a:r>
              <a:rPr lang="en-US" dirty="0" smtClean="0"/>
              <a:t>soil</a:t>
            </a:r>
            <a:endParaRPr lang="en-US" dirty="0"/>
          </a:p>
        </p:txBody>
      </p:sp>
    </p:spTree>
    <p:extLst>
      <p:ext uri="{BB962C8B-B14F-4D97-AF65-F5344CB8AC3E}">
        <p14:creationId xmlns:p14="http://schemas.microsoft.com/office/powerpoint/2010/main" val="20319056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 </a:t>
            </a:r>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38" y="0"/>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764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marL="230188" indent="-230188" algn="l">
              <a:buFont typeface="Arial" panose="020B0604020202020204" pitchFamily="34" charset="0"/>
              <a:buChar char="•"/>
            </a:pPr>
            <a:r>
              <a:rPr lang="en-US" dirty="0" smtClean="0"/>
              <a:t>At </a:t>
            </a:r>
            <a:r>
              <a:rPr lang="en-US" dirty="0"/>
              <a:t>a meeting, why does a topic come </a:t>
            </a:r>
            <a:r>
              <a:rPr lang="en-US" dirty="0" smtClean="0">
                <a:solidFill>
                  <a:srgbClr val="FFFF99"/>
                </a:solidFill>
              </a:rPr>
              <a:t>UP</a:t>
            </a:r>
            <a:r>
              <a:rPr lang="en-US" dirty="0" smtClean="0"/>
              <a:t>?</a:t>
            </a:r>
            <a:endParaRPr lang="el-GR" dirty="0" smtClean="0"/>
          </a:p>
          <a:p>
            <a:pPr marL="230188" indent="-230188" algn="l">
              <a:buFont typeface="Arial" panose="020B0604020202020204" pitchFamily="34" charset="0"/>
              <a:buChar char="•"/>
            </a:pPr>
            <a:r>
              <a:rPr lang="en-US" dirty="0" smtClean="0"/>
              <a:t>Why </a:t>
            </a:r>
            <a:r>
              <a:rPr lang="en-US" dirty="0"/>
              <a:t>do we speak </a:t>
            </a:r>
            <a:r>
              <a:rPr lang="en-US" dirty="0" smtClean="0">
                <a:solidFill>
                  <a:srgbClr val="FFFF99"/>
                </a:solidFill>
              </a:rPr>
              <a:t>UP</a:t>
            </a:r>
            <a:endParaRPr lang="el-GR" dirty="0" smtClean="0">
              <a:solidFill>
                <a:srgbClr val="FFFF99"/>
              </a:solidFill>
            </a:endParaRPr>
          </a:p>
          <a:p>
            <a:pPr marL="230188" indent="-230188" algn="l">
              <a:buFont typeface="Arial" panose="020B0604020202020204" pitchFamily="34" charset="0"/>
              <a:buChar char="•"/>
            </a:pPr>
            <a:r>
              <a:rPr lang="el-GR" dirty="0" smtClean="0"/>
              <a:t>Why </a:t>
            </a:r>
            <a:r>
              <a:rPr lang="en-US" dirty="0" smtClean="0"/>
              <a:t>are </a:t>
            </a:r>
            <a:r>
              <a:rPr lang="en-US" dirty="0"/>
              <a:t>the officers </a:t>
            </a:r>
            <a:r>
              <a:rPr lang="en-US" dirty="0">
                <a:solidFill>
                  <a:srgbClr val="FFFF99"/>
                </a:solidFill>
              </a:rPr>
              <a:t>UP</a:t>
            </a:r>
            <a:r>
              <a:rPr lang="en-US" dirty="0"/>
              <a:t> for </a:t>
            </a:r>
            <a:r>
              <a:rPr lang="en-US" dirty="0" smtClean="0"/>
              <a:t>election</a:t>
            </a:r>
            <a:endParaRPr lang="el-GR" dirty="0" smtClean="0"/>
          </a:p>
          <a:p>
            <a:pPr marL="230188" indent="-230188" algn="l">
              <a:buFont typeface="Arial" panose="020B0604020202020204" pitchFamily="34" charset="0"/>
              <a:buChar char="•"/>
            </a:pPr>
            <a:r>
              <a:rPr lang="el-GR" dirty="0" smtClean="0"/>
              <a:t>W</a:t>
            </a:r>
            <a:r>
              <a:rPr lang="en-US" dirty="0" err="1" smtClean="0"/>
              <a:t>hy</a:t>
            </a:r>
            <a:r>
              <a:rPr lang="en-US" dirty="0" smtClean="0"/>
              <a:t> </a:t>
            </a:r>
            <a:r>
              <a:rPr lang="en-US" dirty="0"/>
              <a:t>is it </a:t>
            </a:r>
            <a:r>
              <a:rPr lang="en-US" dirty="0">
                <a:solidFill>
                  <a:srgbClr val="FFFF99"/>
                </a:solidFill>
              </a:rPr>
              <a:t>UP</a:t>
            </a:r>
            <a:r>
              <a:rPr lang="en-US" dirty="0"/>
              <a:t> to the secretary to write </a:t>
            </a:r>
            <a:r>
              <a:rPr lang="en-US" dirty="0">
                <a:solidFill>
                  <a:srgbClr val="FFFF99"/>
                </a:solidFill>
              </a:rPr>
              <a:t>UP</a:t>
            </a:r>
            <a:r>
              <a:rPr lang="en-US" dirty="0"/>
              <a:t> a </a:t>
            </a:r>
            <a:r>
              <a:rPr lang="en-US" dirty="0" smtClean="0"/>
              <a:t>report?</a:t>
            </a:r>
            <a:endParaRPr lang="el-GR" dirty="0" smtClean="0"/>
          </a:p>
          <a:p>
            <a:pPr marL="230188" indent="-230188" algn="l">
              <a:buFont typeface="Arial" panose="020B0604020202020204" pitchFamily="34" charset="0"/>
              <a:buChar char="•"/>
            </a:pPr>
            <a:r>
              <a:rPr lang="el-GR" dirty="0" smtClean="0"/>
              <a:t>W</a:t>
            </a:r>
            <a:r>
              <a:rPr lang="en-US" dirty="0" smtClean="0"/>
              <a:t>e </a:t>
            </a:r>
            <a:r>
              <a:rPr lang="en-US" dirty="0"/>
              <a:t>call </a:t>
            </a:r>
            <a:r>
              <a:rPr lang="en-US" dirty="0">
                <a:solidFill>
                  <a:srgbClr val="FFFF99"/>
                </a:solidFill>
              </a:rPr>
              <a:t>UP</a:t>
            </a:r>
            <a:r>
              <a:rPr lang="en-US" dirty="0"/>
              <a:t> our friends</a:t>
            </a:r>
            <a:r>
              <a:rPr lang="en-US" dirty="0" smtClean="0"/>
              <a:t>.</a:t>
            </a:r>
            <a:endParaRPr lang="en-US" dirty="0"/>
          </a:p>
        </p:txBody>
      </p:sp>
    </p:spTree>
    <p:extLst>
      <p:ext uri="{BB962C8B-B14F-4D97-AF65-F5344CB8AC3E}">
        <p14:creationId xmlns:p14="http://schemas.microsoft.com/office/powerpoint/2010/main" val="42680637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That </a:t>
            </a:r>
            <a:r>
              <a:rPr lang="en-US" dirty="0"/>
              <a:t>mass of matted roots and soil has to maintain the equilibrium of a tree that is nearly 300 feet tall and weighs nearly 2 million pounds</a:t>
            </a:r>
            <a:endParaRPr lang="en-US" dirty="0"/>
          </a:p>
        </p:txBody>
      </p:sp>
    </p:spTree>
    <p:extLst>
      <p:ext uri="{BB962C8B-B14F-4D97-AF65-F5344CB8AC3E}">
        <p14:creationId xmlns:p14="http://schemas.microsoft.com/office/powerpoint/2010/main" val="42740603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baseline="30000" dirty="0" smtClean="0"/>
              <a:t>Eph. 3.14-21</a:t>
            </a:r>
            <a:r>
              <a:rPr lang="en-US" dirty="0" smtClean="0"/>
              <a:t> </a:t>
            </a:r>
            <a:r>
              <a:rPr lang="en-US" dirty="0"/>
              <a:t> </a:t>
            </a:r>
            <a:r>
              <a:rPr lang="en-US" dirty="0" smtClean="0"/>
              <a:t>so </a:t>
            </a:r>
            <a:r>
              <a:rPr lang="en-US" dirty="0"/>
              <a:t>that the Messiah may live in your hearts through your trusting. Also I pray that you will be rooted</a:t>
            </a:r>
            <a:r>
              <a:rPr lang="en-US" dirty="0">
                <a:solidFill>
                  <a:srgbClr val="FFFF99"/>
                </a:solidFill>
              </a:rPr>
              <a:t> </a:t>
            </a:r>
            <a:r>
              <a:rPr lang="en-US" dirty="0"/>
              <a:t>and </a:t>
            </a:r>
            <a:r>
              <a:rPr lang="en-US" dirty="0">
                <a:solidFill>
                  <a:srgbClr val="FFFF99"/>
                </a:solidFill>
              </a:rPr>
              <a:t>founded</a:t>
            </a:r>
            <a:r>
              <a:rPr lang="en-US" dirty="0"/>
              <a:t> </a:t>
            </a:r>
            <a:r>
              <a:rPr lang="en-US" dirty="0">
                <a:solidFill>
                  <a:srgbClr val="FFFF99"/>
                </a:solidFill>
              </a:rPr>
              <a:t>in love</a:t>
            </a:r>
            <a:r>
              <a:rPr lang="en-US" dirty="0"/>
              <a:t>, </a:t>
            </a:r>
            <a:endParaRPr lang="en-US" dirty="0"/>
          </a:p>
        </p:txBody>
      </p:sp>
    </p:spTree>
    <p:extLst>
      <p:ext uri="{BB962C8B-B14F-4D97-AF65-F5344CB8AC3E}">
        <p14:creationId xmlns:p14="http://schemas.microsoft.com/office/powerpoint/2010/main" val="35125304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 </a:t>
            </a:r>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7" y="13716"/>
            <a:ext cx="7669934" cy="5129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86502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dirty="0"/>
              <a:t>The foundation of the Twin Towers rested directly on the rock at a depth of more than 70' below the ground surface. A slurry wall (or diaphragm wall), 3' thick and about 80' deep, was constructed to support the soils surrounding the basements.</a:t>
            </a:r>
            <a:endParaRPr lang="en-US" dirty="0"/>
          </a:p>
        </p:txBody>
      </p:sp>
    </p:spTree>
    <p:extLst>
      <p:ext uri="{BB962C8B-B14F-4D97-AF65-F5344CB8AC3E}">
        <p14:creationId xmlns:p14="http://schemas.microsoft.com/office/powerpoint/2010/main" val="10271213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 </a:t>
            </a:r>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0"/>
            <a:ext cx="6839712" cy="5129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00627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 </a:t>
            </a:r>
            <a:endParaRPr lang="en-US" dirty="0"/>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847"/>
          <a:stretch/>
        </p:blipFill>
        <p:spPr bwMode="auto">
          <a:xfrm>
            <a:off x="2484437" y="48768"/>
            <a:ext cx="3657600" cy="5127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29687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baseline="30000" dirty="0" smtClean="0"/>
              <a:t>Eph. 3.14-21</a:t>
            </a:r>
            <a:r>
              <a:rPr lang="en-US" dirty="0" smtClean="0"/>
              <a:t> </a:t>
            </a:r>
            <a:r>
              <a:rPr lang="en-US" dirty="0"/>
              <a:t>  </a:t>
            </a:r>
            <a:r>
              <a:rPr lang="en-US" dirty="0" smtClean="0"/>
              <a:t>so </a:t>
            </a:r>
            <a:r>
              <a:rPr lang="en-US" dirty="0"/>
              <a:t>that you, </a:t>
            </a:r>
            <a:r>
              <a:rPr lang="en-US" dirty="0">
                <a:solidFill>
                  <a:srgbClr val="FFFF99"/>
                </a:solidFill>
              </a:rPr>
              <a:t>with all God's people</a:t>
            </a:r>
            <a:r>
              <a:rPr lang="en-US" dirty="0"/>
              <a:t>, will be given </a:t>
            </a:r>
            <a:r>
              <a:rPr lang="en-US" dirty="0">
                <a:solidFill>
                  <a:srgbClr val="FFFF99"/>
                </a:solidFill>
              </a:rPr>
              <a:t>strength</a:t>
            </a:r>
            <a:r>
              <a:rPr lang="en-US" dirty="0"/>
              <a:t> to grasp the </a:t>
            </a:r>
            <a:r>
              <a:rPr lang="en-US" dirty="0" smtClean="0">
                <a:solidFill>
                  <a:srgbClr val="FFFF99"/>
                </a:solidFill>
              </a:rPr>
              <a:t>breadth</a:t>
            </a:r>
            <a:r>
              <a:rPr lang="el-GR" dirty="0" smtClean="0"/>
              <a:t>, </a:t>
            </a:r>
            <a:r>
              <a:rPr lang="en-US" dirty="0">
                <a:solidFill>
                  <a:srgbClr val="FFFF99"/>
                </a:solidFill>
              </a:rPr>
              <a:t>length</a:t>
            </a:r>
            <a:r>
              <a:rPr lang="en-US" dirty="0"/>
              <a:t>, </a:t>
            </a:r>
            <a:r>
              <a:rPr lang="en-US" dirty="0">
                <a:solidFill>
                  <a:srgbClr val="FFFF99"/>
                </a:solidFill>
              </a:rPr>
              <a:t>height</a:t>
            </a:r>
            <a:r>
              <a:rPr lang="en-US" dirty="0"/>
              <a:t> and </a:t>
            </a:r>
            <a:r>
              <a:rPr lang="en-US" dirty="0">
                <a:solidFill>
                  <a:srgbClr val="FFFF99"/>
                </a:solidFill>
              </a:rPr>
              <a:t>depth</a:t>
            </a:r>
            <a:r>
              <a:rPr lang="en-US" dirty="0"/>
              <a:t> of the Messiah's </a:t>
            </a:r>
            <a:r>
              <a:rPr lang="en-US" dirty="0" smtClean="0"/>
              <a:t>love</a:t>
            </a:r>
            <a:r>
              <a:rPr lang="en-US" dirty="0"/>
              <a:t>, yes, to know it, </a:t>
            </a:r>
            <a:endParaRPr lang="el-GR" dirty="0" smtClean="0"/>
          </a:p>
          <a:p>
            <a:pPr algn="l"/>
            <a:r>
              <a:rPr lang="el-GR" dirty="0" smtClean="0"/>
              <a:t>[not only private knowledge, community knowledge, ~mat root system of sequoias]</a:t>
            </a:r>
            <a:endParaRPr lang="en-US" dirty="0"/>
          </a:p>
        </p:txBody>
      </p:sp>
      <p:cxnSp>
        <p:nvCxnSpPr>
          <p:cNvPr id="3" name="Straight Connector 2"/>
          <p:cNvCxnSpPr/>
          <p:nvPr/>
        </p:nvCxnSpPr>
        <p:spPr bwMode="auto">
          <a:xfrm>
            <a:off x="198437" y="3181350"/>
            <a:ext cx="8305800" cy="0"/>
          </a:xfrm>
          <a:prstGeom prst="line">
            <a:avLst/>
          </a:prstGeom>
          <a:solidFill>
            <a:schemeClr val="accent1"/>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080558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baseline="30000" dirty="0" smtClean="0"/>
              <a:t>Eph. 3.14-21</a:t>
            </a:r>
            <a:r>
              <a:rPr lang="en-US" dirty="0" smtClean="0"/>
              <a:t> </a:t>
            </a:r>
            <a:r>
              <a:rPr lang="en-US" dirty="0"/>
              <a:t> </a:t>
            </a:r>
            <a:r>
              <a:rPr lang="en-US" dirty="0" smtClean="0"/>
              <a:t>even </a:t>
            </a:r>
            <a:r>
              <a:rPr lang="en-US" dirty="0"/>
              <a:t>though it is </a:t>
            </a:r>
            <a:r>
              <a:rPr lang="en-US" dirty="0">
                <a:solidFill>
                  <a:srgbClr val="FFFF99"/>
                </a:solidFill>
              </a:rPr>
              <a:t>beyond all knowing</a:t>
            </a:r>
            <a:r>
              <a:rPr lang="en-US" dirty="0"/>
              <a:t>, so that you will be </a:t>
            </a:r>
            <a:r>
              <a:rPr lang="en-US" dirty="0">
                <a:solidFill>
                  <a:srgbClr val="FFFF99"/>
                </a:solidFill>
              </a:rPr>
              <a:t>filled with all the fullness </a:t>
            </a:r>
            <a:r>
              <a:rPr lang="en-US" dirty="0"/>
              <a:t>of God</a:t>
            </a:r>
            <a:r>
              <a:rPr lang="en-US" dirty="0" smtClean="0"/>
              <a:t>.</a:t>
            </a:r>
            <a:r>
              <a:rPr lang="el-GR" dirty="0" smtClean="0"/>
              <a:t>  </a:t>
            </a:r>
          </a:p>
          <a:p>
            <a:pPr algn="l"/>
            <a:r>
              <a:rPr lang="en-US" dirty="0" smtClean="0"/>
              <a:t>Now </a:t>
            </a:r>
            <a:r>
              <a:rPr lang="en-US" dirty="0"/>
              <a:t>to him who by </a:t>
            </a:r>
            <a:r>
              <a:rPr lang="en-US" dirty="0" smtClean="0"/>
              <a:t>his power working in us is able to do far</a:t>
            </a:r>
            <a:r>
              <a:rPr lang="el-GR" dirty="0" smtClean="0"/>
              <a:t> </a:t>
            </a:r>
            <a:r>
              <a:rPr lang="en-US" dirty="0"/>
              <a:t>beyond anything we </a:t>
            </a:r>
            <a:r>
              <a:rPr lang="en-US" dirty="0" smtClean="0"/>
              <a:t>can </a:t>
            </a:r>
            <a:r>
              <a:rPr lang="en-US" dirty="0"/>
              <a:t>ask </a:t>
            </a:r>
            <a:endParaRPr lang="en-US" dirty="0"/>
          </a:p>
        </p:txBody>
      </p:sp>
    </p:spTree>
    <p:extLst>
      <p:ext uri="{BB962C8B-B14F-4D97-AF65-F5344CB8AC3E}">
        <p14:creationId xmlns:p14="http://schemas.microsoft.com/office/powerpoint/2010/main" val="27061487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baseline="30000" dirty="0" smtClean="0"/>
              <a:t>Eph. 3.14-21</a:t>
            </a:r>
            <a:r>
              <a:rPr lang="en-US" dirty="0" smtClean="0"/>
              <a:t> or imagine,</a:t>
            </a:r>
            <a:r>
              <a:rPr lang="el-GR" dirty="0" smtClean="0"/>
              <a:t> </a:t>
            </a:r>
            <a:r>
              <a:rPr lang="en-US" dirty="0" smtClean="0"/>
              <a:t>to him be glory </a:t>
            </a:r>
            <a:r>
              <a:rPr lang="en-US" dirty="0" smtClean="0">
                <a:solidFill>
                  <a:srgbClr val="FFFF99"/>
                </a:solidFill>
              </a:rPr>
              <a:t>in the Messianic Community </a:t>
            </a:r>
            <a:r>
              <a:rPr lang="en-US" dirty="0" smtClean="0"/>
              <a:t>and </a:t>
            </a:r>
            <a:r>
              <a:rPr lang="en-US" dirty="0" smtClean="0">
                <a:solidFill>
                  <a:srgbClr val="FFFF99"/>
                </a:solidFill>
              </a:rPr>
              <a:t>in the Messiah Yeshua</a:t>
            </a:r>
            <a:r>
              <a:rPr lang="en-US" dirty="0" smtClean="0"/>
              <a:t> from generation to generation forever. Amen.</a:t>
            </a:r>
            <a:endParaRPr lang="el-GR" dirty="0" smtClean="0"/>
          </a:p>
          <a:p>
            <a:pPr algn="l"/>
            <a:endParaRPr lang="en-US" dirty="0" smtClean="0"/>
          </a:p>
          <a:p>
            <a:pPr algn="l"/>
            <a:endParaRPr lang="en-US" dirty="0"/>
          </a:p>
        </p:txBody>
      </p:sp>
    </p:spTree>
    <p:extLst>
      <p:ext uri="{BB962C8B-B14F-4D97-AF65-F5344CB8AC3E}">
        <p14:creationId xmlns:p14="http://schemas.microsoft.com/office/powerpoint/2010/main" val="3043497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l-GR" dirty="0" smtClean="0">
                <a:solidFill>
                  <a:srgbClr val="FFFF99"/>
                </a:solidFill>
              </a:rPr>
              <a:t>T</a:t>
            </a:r>
            <a:r>
              <a:rPr lang="en-US" dirty="0" err="1" smtClean="0">
                <a:solidFill>
                  <a:srgbClr val="FFFF99"/>
                </a:solidFill>
              </a:rPr>
              <a:t>eaching</a:t>
            </a:r>
            <a:r>
              <a:rPr lang="el-GR" dirty="0" smtClean="0">
                <a:solidFill>
                  <a:srgbClr val="FFFF99"/>
                </a:solidFill>
              </a:rPr>
              <a:t> / hametz</a:t>
            </a:r>
            <a:r>
              <a:rPr lang="en-US" dirty="0" smtClean="0">
                <a:solidFill>
                  <a:srgbClr val="FFFF99"/>
                </a:solidFill>
              </a:rPr>
              <a:t> </a:t>
            </a:r>
            <a:r>
              <a:rPr lang="en-US" dirty="0">
                <a:solidFill>
                  <a:srgbClr val="FFFF99"/>
                </a:solidFill>
              </a:rPr>
              <a:t>of the </a:t>
            </a:r>
            <a:r>
              <a:rPr lang="en-US" dirty="0" err="1">
                <a:solidFill>
                  <a:srgbClr val="FFFF99"/>
                </a:solidFill>
              </a:rPr>
              <a:t>P'rushim</a:t>
            </a:r>
            <a:r>
              <a:rPr lang="en-US" dirty="0">
                <a:solidFill>
                  <a:srgbClr val="FFFF99"/>
                </a:solidFill>
              </a:rPr>
              <a:t> and </a:t>
            </a:r>
            <a:r>
              <a:rPr lang="en-US" dirty="0" err="1" smtClean="0">
                <a:solidFill>
                  <a:srgbClr val="FFFF99"/>
                </a:solidFill>
              </a:rPr>
              <a:t>Tz'dukim</a:t>
            </a:r>
            <a:r>
              <a:rPr lang="el-GR" dirty="0" smtClean="0">
                <a:solidFill>
                  <a:srgbClr val="FFFF99"/>
                </a:solidFill>
              </a:rPr>
              <a:t> = </a:t>
            </a:r>
          </a:p>
          <a:p>
            <a:pPr algn="l"/>
            <a:r>
              <a:rPr lang="el-GR" baseline="30000" dirty="0"/>
              <a:t>Ro. </a:t>
            </a:r>
            <a:r>
              <a:rPr lang="el-GR" baseline="30000" dirty="0" smtClean="0"/>
              <a:t>10.3  </a:t>
            </a:r>
            <a:r>
              <a:rPr lang="el-GR" dirty="0" smtClean="0"/>
              <a:t>T</a:t>
            </a:r>
            <a:r>
              <a:rPr lang="en-US" dirty="0" smtClean="0"/>
              <a:t>hey </a:t>
            </a:r>
            <a:r>
              <a:rPr lang="en-US" dirty="0"/>
              <a:t>are unaware of God’s way of making people righteous and instead seek to set up their </a:t>
            </a:r>
            <a:r>
              <a:rPr lang="en-US" dirty="0" smtClean="0"/>
              <a:t>own</a:t>
            </a:r>
            <a:r>
              <a:rPr lang="el-GR" dirty="0" smtClean="0"/>
              <a:t>. </a:t>
            </a:r>
          </a:p>
          <a:p>
            <a:pPr algn="l"/>
            <a:r>
              <a:rPr lang="el-GR" dirty="0" smtClean="0"/>
              <a:t>So, we need to receive His righteousness, in excellence!</a:t>
            </a:r>
            <a:endParaRPr lang="en-US" baseline="30000" dirty="0"/>
          </a:p>
        </p:txBody>
      </p:sp>
    </p:spTree>
    <p:extLst>
      <p:ext uri="{BB962C8B-B14F-4D97-AF65-F5344CB8AC3E}">
        <p14:creationId xmlns:p14="http://schemas.microsoft.com/office/powerpoint/2010/main" val="16274467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marL="168275" indent="-168275" algn="l">
              <a:buFont typeface="Arial" panose="020B0604020202020204" pitchFamily="34" charset="0"/>
              <a:buChar char="•"/>
            </a:pPr>
            <a:r>
              <a:rPr lang="en-US" dirty="0" smtClean="0"/>
              <a:t>And </a:t>
            </a:r>
            <a:r>
              <a:rPr lang="en-US" dirty="0"/>
              <a:t>we use it to brighten </a:t>
            </a:r>
            <a:r>
              <a:rPr lang="en-US" dirty="0">
                <a:solidFill>
                  <a:srgbClr val="FFFF99"/>
                </a:solidFill>
              </a:rPr>
              <a:t>UP</a:t>
            </a:r>
            <a:r>
              <a:rPr lang="en-US" dirty="0"/>
              <a:t> a room, </a:t>
            </a:r>
            <a:endParaRPr lang="el-GR" dirty="0" smtClean="0"/>
          </a:p>
          <a:p>
            <a:pPr marL="168275" indent="-168275" algn="l">
              <a:buFont typeface="Arial" panose="020B0604020202020204" pitchFamily="34" charset="0"/>
              <a:buChar char="•"/>
            </a:pPr>
            <a:r>
              <a:rPr lang="en-US" dirty="0" smtClean="0"/>
              <a:t>polish </a:t>
            </a:r>
            <a:r>
              <a:rPr lang="en-US" dirty="0">
                <a:solidFill>
                  <a:srgbClr val="FFFF99"/>
                </a:solidFill>
              </a:rPr>
              <a:t>UP</a:t>
            </a:r>
            <a:r>
              <a:rPr lang="en-US" dirty="0"/>
              <a:t> the silver; </a:t>
            </a:r>
            <a:endParaRPr lang="el-GR" dirty="0" smtClean="0"/>
          </a:p>
          <a:p>
            <a:pPr marL="168275" indent="-168275" algn="l">
              <a:buFont typeface="Arial" panose="020B0604020202020204" pitchFamily="34" charset="0"/>
              <a:buChar char="•"/>
            </a:pPr>
            <a:r>
              <a:rPr lang="en-US" dirty="0" smtClean="0"/>
              <a:t>we </a:t>
            </a:r>
            <a:r>
              <a:rPr lang="en-US" dirty="0"/>
              <a:t>warm </a:t>
            </a:r>
            <a:r>
              <a:rPr lang="en-US" dirty="0">
                <a:solidFill>
                  <a:srgbClr val="FFFF99"/>
                </a:solidFill>
              </a:rPr>
              <a:t>UP</a:t>
            </a:r>
            <a:r>
              <a:rPr lang="en-US" dirty="0"/>
              <a:t> the leftovers </a:t>
            </a:r>
            <a:endParaRPr lang="el-GR" dirty="0" smtClean="0"/>
          </a:p>
          <a:p>
            <a:pPr marL="168275" indent="-168275" algn="l">
              <a:buFont typeface="Arial" panose="020B0604020202020204" pitchFamily="34" charset="0"/>
              <a:buChar char="•"/>
            </a:pPr>
            <a:r>
              <a:rPr lang="en-US" dirty="0" smtClean="0"/>
              <a:t>and </a:t>
            </a:r>
            <a:r>
              <a:rPr lang="en-US" dirty="0"/>
              <a:t>clean </a:t>
            </a:r>
            <a:r>
              <a:rPr lang="en-US" dirty="0">
                <a:solidFill>
                  <a:srgbClr val="FFFF99"/>
                </a:solidFill>
              </a:rPr>
              <a:t>UP</a:t>
            </a:r>
            <a:r>
              <a:rPr lang="en-US" dirty="0"/>
              <a:t> the </a:t>
            </a:r>
            <a:r>
              <a:rPr lang="en-US" dirty="0" smtClean="0"/>
              <a:t>kitchen.</a:t>
            </a:r>
            <a:endParaRPr lang="el-GR" dirty="0" smtClean="0"/>
          </a:p>
          <a:p>
            <a:pPr marL="168275" indent="-168275" algn="l">
              <a:buFont typeface="Arial" panose="020B0604020202020204" pitchFamily="34" charset="0"/>
              <a:buChar char="•"/>
            </a:pPr>
            <a:r>
              <a:rPr lang="en-US" dirty="0" smtClean="0"/>
              <a:t>We </a:t>
            </a:r>
            <a:r>
              <a:rPr lang="en-US" dirty="0"/>
              <a:t>lock </a:t>
            </a:r>
            <a:r>
              <a:rPr lang="en-US" dirty="0">
                <a:solidFill>
                  <a:srgbClr val="FFFF99"/>
                </a:solidFill>
              </a:rPr>
              <a:t>UP</a:t>
            </a:r>
            <a:r>
              <a:rPr lang="en-US" dirty="0"/>
              <a:t> the house and some guys fix </a:t>
            </a:r>
            <a:r>
              <a:rPr lang="en-US" dirty="0">
                <a:solidFill>
                  <a:srgbClr val="FFFF99"/>
                </a:solidFill>
              </a:rPr>
              <a:t>UP</a:t>
            </a:r>
            <a:r>
              <a:rPr lang="en-US" dirty="0"/>
              <a:t> the old </a:t>
            </a:r>
            <a:r>
              <a:rPr lang="en-US" dirty="0" smtClean="0"/>
              <a:t>car.</a:t>
            </a:r>
            <a:endParaRPr lang="el-GR" dirty="0" smtClean="0"/>
          </a:p>
          <a:p>
            <a:pPr marL="168275" indent="-168275" algn="l">
              <a:buFont typeface="Arial" panose="020B0604020202020204" pitchFamily="34" charset="0"/>
              <a:buChar char="•"/>
            </a:pPr>
            <a:r>
              <a:rPr lang="en-US" dirty="0" smtClean="0"/>
              <a:t>People </a:t>
            </a:r>
            <a:r>
              <a:rPr lang="en-US" dirty="0"/>
              <a:t>stir </a:t>
            </a:r>
            <a:r>
              <a:rPr lang="en-US" dirty="0">
                <a:solidFill>
                  <a:srgbClr val="FFFF99"/>
                </a:solidFill>
              </a:rPr>
              <a:t>UP</a:t>
            </a:r>
            <a:r>
              <a:rPr lang="en-US" dirty="0"/>
              <a:t> </a:t>
            </a:r>
            <a:r>
              <a:rPr lang="en-US" dirty="0" smtClean="0"/>
              <a:t>trouble</a:t>
            </a:r>
            <a:endParaRPr lang="en-US" dirty="0"/>
          </a:p>
        </p:txBody>
      </p:sp>
    </p:spTree>
    <p:extLst>
      <p:ext uri="{BB962C8B-B14F-4D97-AF65-F5344CB8AC3E}">
        <p14:creationId xmlns:p14="http://schemas.microsoft.com/office/powerpoint/2010/main" val="41258518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Application:</a:t>
            </a:r>
          </a:p>
          <a:p>
            <a:pPr algn="l"/>
            <a:r>
              <a:rPr lang="el-GR" baseline="30000" dirty="0" smtClean="0"/>
              <a:t>2 Kefa/Peter 3.11-14</a:t>
            </a:r>
            <a:r>
              <a:rPr lang="en-US" b="1" baseline="30000" dirty="0"/>
              <a:t> </a:t>
            </a:r>
            <a:r>
              <a:rPr lang="en-US" dirty="0"/>
              <a:t>Since everything is going to be destroyed like this, what kind of people should you be? You should lead holy and godly </a:t>
            </a:r>
            <a:r>
              <a:rPr lang="en-US" dirty="0" smtClean="0"/>
              <a:t>lives,</a:t>
            </a:r>
            <a:r>
              <a:rPr lang="el-GR" dirty="0" smtClean="0"/>
              <a:t> </a:t>
            </a:r>
            <a:r>
              <a:rPr lang="en-US" dirty="0" smtClean="0"/>
              <a:t>as </a:t>
            </a:r>
            <a:r>
              <a:rPr lang="en-US" dirty="0"/>
              <a:t>you wait for the Day of God and work to hasten its coming. </a:t>
            </a:r>
            <a:endParaRPr lang="en-US" dirty="0"/>
          </a:p>
        </p:txBody>
      </p:sp>
    </p:spTree>
    <p:extLst>
      <p:ext uri="{BB962C8B-B14F-4D97-AF65-F5344CB8AC3E}">
        <p14:creationId xmlns:p14="http://schemas.microsoft.com/office/powerpoint/2010/main" val="38195598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Application:</a:t>
            </a:r>
          </a:p>
          <a:p>
            <a:pPr algn="l"/>
            <a:r>
              <a:rPr lang="el-GR" baseline="30000" dirty="0" smtClean="0"/>
              <a:t>2 Kefa/Peter 3.11-14</a:t>
            </a:r>
            <a:r>
              <a:rPr lang="en-US" b="1" baseline="30000" dirty="0"/>
              <a:t> </a:t>
            </a:r>
            <a:r>
              <a:rPr lang="el-GR" b="1" baseline="30000" dirty="0" smtClean="0"/>
              <a:t> </a:t>
            </a:r>
            <a:r>
              <a:rPr lang="en-US" dirty="0" smtClean="0"/>
              <a:t>That </a:t>
            </a:r>
            <a:r>
              <a:rPr lang="en-US" dirty="0"/>
              <a:t>Day will bring on the destruction of the </a:t>
            </a:r>
            <a:r>
              <a:rPr lang="en-US" dirty="0" smtClean="0"/>
              <a:t>heavens</a:t>
            </a:r>
            <a:r>
              <a:rPr lang="el-GR" dirty="0" smtClean="0"/>
              <a:t> </a:t>
            </a:r>
            <a:r>
              <a:rPr lang="en-US" dirty="0" smtClean="0"/>
              <a:t>by </a:t>
            </a:r>
            <a:r>
              <a:rPr lang="en-US" dirty="0"/>
              <a:t>fire, and the </a:t>
            </a:r>
            <a:r>
              <a:rPr lang="en-US" dirty="0" smtClean="0"/>
              <a:t>elements</a:t>
            </a:r>
            <a:r>
              <a:rPr lang="el-GR" dirty="0" smtClean="0"/>
              <a:t> </a:t>
            </a:r>
            <a:r>
              <a:rPr lang="en-US" dirty="0" smtClean="0"/>
              <a:t>will </a:t>
            </a:r>
            <a:r>
              <a:rPr lang="en-US" dirty="0"/>
              <a:t>melt from the </a:t>
            </a:r>
            <a:r>
              <a:rPr lang="en-US" dirty="0" smtClean="0"/>
              <a:t>heat;</a:t>
            </a:r>
            <a:r>
              <a:rPr lang="el-GR" dirty="0" smtClean="0"/>
              <a:t> </a:t>
            </a:r>
            <a:r>
              <a:rPr lang="en-US" dirty="0" smtClean="0"/>
              <a:t>but </a:t>
            </a:r>
            <a:r>
              <a:rPr lang="en-US" dirty="0"/>
              <a:t>we, following along with his promise, wait for new heavens and a new </a:t>
            </a:r>
            <a:r>
              <a:rPr lang="en-US" dirty="0" smtClean="0"/>
              <a:t>earth</a:t>
            </a:r>
            <a:r>
              <a:rPr lang="el-GR" dirty="0" smtClean="0"/>
              <a:t>,</a:t>
            </a:r>
            <a:endParaRPr lang="en-US" dirty="0"/>
          </a:p>
        </p:txBody>
      </p:sp>
    </p:spTree>
    <p:extLst>
      <p:ext uri="{BB962C8B-B14F-4D97-AF65-F5344CB8AC3E}">
        <p14:creationId xmlns:p14="http://schemas.microsoft.com/office/powerpoint/2010/main" val="2873883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Application:</a:t>
            </a:r>
          </a:p>
          <a:p>
            <a:pPr algn="l"/>
            <a:r>
              <a:rPr lang="el-GR" baseline="30000" dirty="0" smtClean="0"/>
              <a:t>2 Kefa/Peter 3.11-14</a:t>
            </a:r>
            <a:r>
              <a:rPr lang="en-US" b="1" baseline="30000" dirty="0"/>
              <a:t> </a:t>
            </a:r>
            <a:r>
              <a:rPr lang="en-US" dirty="0" smtClean="0"/>
              <a:t>in </a:t>
            </a:r>
            <a:r>
              <a:rPr lang="en-US" dirty="0"/>
              <a:t>which righteousness will be at </a:t>
            </a:r>
            <a:r>
              <a:rPr lang="en-US" dirty="0" smtClean="0"/>
              <a:t>home.</a:t>
            </a:r>
            <a:r>
              <a:rPr lang="el-GR" dirty="0"/>
              <a:t> </a:t>
            </a:r>
            <a:r>
              <a:rPr lang="en-US" dirty="0" smtClean="0"/>
              <a:t>Therefore</a:t>
            </a:r>
            <a:r>
              <a:rPr lang="en-US" dirty="0"/>
              <a:t>, dear friends, as you look for these things, do everything you can to be found by him without spot or defect and at </a:t>
            </a:r>
            <a:r>
              <a:rPr lang="en-US" dirty="0" smtClean="0"/>
              <a:t>peace</a:t>
            </a:r>
            <a:r>
              <a:rPr lang="el-GR" dirty="0" smtClean="0"/>
              <a:t>. </a:t>
            </a:r>
            <a:endParaRPr lang="en-US" dirty="0"/>
          </a:p>
        </p:txBody>
      </p:sp>
    </p:spTree>
    <p:extLst>
      <p:ext uri="{BB962C8B-B14F-4D97-AF65-F5344CB8AC3E}">
        <p14:creationId xmlns:p14="http://schemas.microsoft.com/office/powerpoint/2010/main" val="11023281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Some people do righteousness VERY well.</a:t>
            </a:r>
          </a:p>
          <a:p>
            <a:pPr algn="l"/>
            <a:r>
              <a:rPr lang="el-GR" dirty="0" smtClean="0"/>
              <a:t>Some people are nicer by nature than others are by grace.</a:t>
            </a:r>
          </a:p>
          <a:p>
            <a:pPr algn="l"/>
            <a:r>
              <a:rPr lang="el-GR" dirty="0" smtClean="0"/>
              <a:t>GREATEST mystery to me is the deep flaws in some of G-d’s best people.</a:t>
            </a:r>
            <a:endParaRPr lang="en-US" dirty="0"/>
          </a:p>
        </p:txBody>
      </p:sp>
    </p:spTree>
    <p:extLst>
      <p:ext uri="{BB962C8B-B14F-4D97-AF65-F5344CB8AC3E}">
        <p14:creationId xmlns:p14="http://schemas.microsoft.com/office/powerpoint/2010/main" val="19858626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Dr. Tal Ben </a:t>
            </a:r>
            <a:r>
              <a:rPr lang="en-US" dirty="0" err="1"/>
              <a:t>Shahar</a:t>
            </a:r>
            <a:r>
              <a:rPr lang="en-US" dirty="0"/>
              <a:t>, nicknamed “Professor Happiness,” taught a course at Harvard on positive psychology - known as the most popular course on campus. (He has since returned to Israel where, perhaps, he is happier</a:t>
            </a:r>
            <a:r>
              <a:rPr lang="en-US" dirty="0" smtClean="0"/>
              <a:t>.)</a:t>
            </a:r>
            <a:endParaRPr lang="en-US" dirty="0"/>
          </a:p>
        </p:txBody>
      </p:sp>
    </p:spTree>
    <p:extLst>
      <p:ext uri="{BB962C8B-B14F-4D97-AF65-F5344CB8AC3E}">
        <p14:creationId xmlns:p14="http://schemas.microsoft.com/office/powerpoint/2010/main" val="2726321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dirty="0" smtClean="0"/>
              <a:t>Dr</a:t>
            </a:r>
            <a:r>
              <a:rPr lang="en-US" dirty="0"/>
              <a:t>. </a:t>
            </a:r>
            <a:r>
              <a:rPr lang="en-US" dirty="0" err="1"/>
              <a:t>Shahar</a:t>
            </a:r>
            <a:r>
              <a:rPr lang="en-US" dirty="0"/>
              <a:t> believes the top predictor of happiness is spending time with people we care about and who care about us. In Israel, Friday night Shabbat dinners with extended family are a matter of course, even for the young and hip. After all, isolation is known to be a leading cause of unhappiness</a:t>
            </a:r>
            <a:r>
              <a:rPr lang="en-US" dirty="0" smtClean="0"/>
              <a:t>.</a:t>
            </a:r>
            <a:r>
              <a:rPr lang="el-GR" dirty="0" smtClean="0"/>
              <a:t> </a:t>
            </a:r>
            <a:endParaRPr lang="en-US" dirty="0"/>
          </a:p>
        </p:txBody>
      </p:sp>
    </p:spTree>
    <p:extLst>
      <p:ext uri="{BB962C8B-B14F-4D97-AF65-F5344CB8AC3E}">
        <p14:creationId xmlns:p14="http://schemas.microsoft.com/office/powerpoint/2010/main" val="39295774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dirty="0" smtClean="0"/>
              <a:t>“</a:t>
            </a:r>
            <a:r>
              <a:rPr lang="en-US" dirty="0"/>
              <a:t>It’s because of our focus on relationships,” the professor notes. “Friends and family are very high up on our value scale, and quality time with them is given a priority. Time we spend with people we care about and who care about us is the number one predictor of happiness.” </a:t>
            </a:r>
            <a:r>
              <a:rPr lang="en-US" i="1" dirty="0"/>
              <a:t>(</a:t>
            </a:r>
            <a:r>
              <a:rPr lang="en-US" i="1" dirty="0">
                <a:hlinkClick r:id="rId3"/>
              </a:rPr>
              <a:t>www.israel21c.org</a:t>
            </a:r>
            <a:r>
              <a:rPr lang="en-US" i="1" dirty="0" smtClean="0"/>
              <a:t>)</a:t>
            </a:r>
            <a:endParaRPr lang="en-US" dirty="0"/>
          </a:p>
        </p:txBody>
      </p:sp>
    </p:spTree>
    <p:extLst>
      <p:ext uri="{BB962C8B-B14F-4D97-AF65-F5344CB8AC3E}">
        <p14:creationId xmlns:p14="http://schemas.microsoft.com/office/powerpoint/2010/main" val="16270346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Autofit/>
          </a:bodyPr>
          <a:lstStyle/>
          <a:p>
            <a:pPr algn="l"/>
            <a:r>
              <a:rPr lang="el-GR" sz="3600" dirty="0" smtClean="0"/>
              <a:t>Let’s open our lives, hearts, will power/choice, purpose to RECEIVE:</a:t>
            </a:r>
          </a:p>
          <a:p>
            <a:pPr algn="l"/>
            <a:r>
              <a:rPr lang="en-US" sz="3600" dirty="0"/>
              <a:t>from the treasures of his glory he will empower you with inner strength</a:t>
            </a:r>
            <a:r>
              <a:rPr lang="el-GR" sz="3600" dirty="0"/>
              <a:t> </a:t>
            </a:r>
            <a:r>
              <a:rPr lang="en-US" sz="3600" dirty="0"/>
              <a:t>by his Spirit</a:t>
            </a:r>
            <a:r>
              <a:rPr lang="en-US" sz="3600" dirty="0" smtClean="0"/>
              <a:t>,</a:t>
            </a:r>
            <a:r>
              <a:rPr lang="el-GR" sz="3600" dirty="0" smtClean="0"/>
              <a:t> </a:t>
            </a:r>
            <a:r>
              <a:rPr lang="en-US" sz="3600" dirty="0"/>
              <a:t>so that the Messiah may live in your hearts through your </a:t>
            </a:r>
            <a:r>
              <a:rPr lang="en-US" sz="3600" dirty="0" smtClean="0"/>
              <a:t>trusting</a:t>
            </a:r>
            <a:r>
              <a:rPr lang="el-GR" sz="3600" dirty="0" smtClean="0"/>
              <a:t>, </a:t>
            </a:r>
            <a:r>
              <a:rPr lang="en-US" sz="3600" dirty="0"/>
              <a:t>that you will be rooted</a:t>
            </a:r>
            <a:r>
              <a:rPr lang="en-US" sz="3600" dirty="0">
                <a:solidFill>
                  <a:srgbClr val="FFFF99"/>
                </a:solidFill>
              </a:rPr>
              <a:t> </a:t>
            </a:r>
            <a:r>
              <a:rPr lang="en-US" sz="3600" dirty="0"/>
              <a:t>and </a:t>
            </a:r>
            <a:r>
              <a:rPr lang="en-US" sz="3600" dirty="0">
                <a:solidFill>
                  <a:srgbClr val="FFFF99"/>
                </a:solidFill>
              </a:rPr>
              <a:t>founded</a:t>
            </a:r>
            <a:r>
              <a:rPr lang="en-US" sz="3600" dirty="0"/>
              <a:t> </a:t>
            </a:r>
            <a:r>
              <a:rPr lang="en-US" sz="3600" dirty="0">
                <a:solidFill>
                  <a:srgbClr val="FFFF99"/>
                </a:solidFill>
              </a:rPr>
              <a:t>in </a:t>
            </a:r>
            <a:r>
              <a:rPr lang="en-US" sz="3600" dirty="0" smtClean="0">
                <a:solidFill>
                  <a:srgbClr val="FFFF99"/>
                </a:solidFill>
              </a:rPr>
              <a:t>love</a:t>
            </a:r>
            <a:r>
              <a:rPr lang="el-GR" sz="3600" dirty="0">
                <a:solidFill>
                  <a:srgbClr val="FFFF99"/>
                </a:solidFill>
              </a:rPr>
              <a:t>.</a:t>
            </a:r>
            <a:endParaRPr lang="en-US" sz="1800" dirty="0"/>
          </a:p>
        </p:txBody>
      </p:sp>
    </p:spTree>
    <p:extLst>
      <p:ext uri="{BB962C8B-B14F-4D97-AF65-F5344CB8AC3E}">
        <p14:creationId xmlns:p14="http://schemas.microsoft.com/office/powerpoint/2010/main" val="3817406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body" idx="1"/>
          </p:nvPr>
        </p:nvSpPr>
        <p:spPr>
          <a:xfrm>
            <a:off x="438944" y="3086100"/>
            <a:ext cx="7900988" cy="1714500"/>
          </a:xfrm>
        </p:spPr>
        <p:txBody>
          <a:bodyPr/>
          <a:lstStyle/>
          <a:p>
            <a:pPr lvl="0" algn="r" rtl="1" eaLnBrk="1" hangingPunct="1"/>
            <a:r>
              <a:rPr lang="he-IL" altLang="en-US" sz="5300" b="1" dirty="0">
                <a:solidFill>
                  <a:srgbClr val="FFFFFF"/>
                </a:solidFill>
                <a:cs typeface="David" panose="020E0502060401010101" pitchFamily="34" charset="-79"/>
              </a:rPr>
              <a:t>מַתִּתְיָהוּ</a:t>
            </a:r>
            <a:r>
              <a:rPr lang="en-US" altLang="en-US" sz="3500" dirty="0">
                <a:solidFill>
                  <a:srgbClr val="FFFFFF"/>
                </a:solidFill>
              </a:rPr>
              <a:t> </a:t>
            </a:r>
            <a:r>
              <a:rPr lang="en-US" altLang="en-US" sz="3500" dirty="0" err="1">
                <a:solidFill>
                  <a:srgbClr val="FFFFFF"/>
                </a:solidFill>
              </a:rPr>
              <a:t>Mattityahu</a:t>
            </a:r>
            <a:r>
              <a:rPr lang="en-US" altLang="en-US" sz="3500" dirty="0">
                <a:solidFill>
                  <a:srgbClr val="FFFFFF"/>
                </a:solidFill>
              </a:rPr>
              <a:t>  </a:t>
            </a:r>
          </a:p>
          <a:p>
            <a:pPr lvl="0" algn="r" eaLnBrk="1" hangingPunct="1"/>
            <a:r>
              <a:rPr lang="en-US" altLang="en-US" sz="3500" dirty="0">
                <a:solidFill>
                  <a:srgbClr val="FFFFFF"/>
                </a:solidFill>
              </a:rPr>
              <a:t>(Matthew) 16:11-12</a:t>
            </a:r>
          </a:p>
        </p:txBody>
      </p:sp>
    </p:spTree>
    <p:extLst>
      <p:ext uri="{BB962C8B-B14F-4D97-AF65-F5344CB8AC3E}">
        <p14:creationId xmlns:p14="http://schemas.microsoft.com/office/powerpoint/2010/main" val="4229995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1" baseline="30000" dirty="0"/>
              <a:t> </a:t>
            </a:r>
            <a:endParaRPr lang="en-US" b="1" baseline="30000" dirty="0" smtClean="0"/>
          </a:p>
          <a:p>
            <a:pPr algn="l"/>
            <a:r>
              <a:rPr lang="en-US" dirty="0" smtClean="0"/>
              <a:t>Now </a:t>
            </a:r>
            <a:r>
              <a:rPr lang="en-US" dirty="0"/>
              <a:t>when the disciples came to the other side of the sea, they had forgotten to take bread</a:t>
            </a:r>
            <a:r>
              <a:rPr lang="en-US" dirty="0" smtClean="0"/>
              <a:t>. “</a:t>
            </a:r>
            <a:r>
              <a:rPr lang="en-US" dirty="0"/>
              <a:t>Watch </a:t>
            </a:r>
            <a:r>
              <a:rPr lang="en-US" dirty="0" smtClean="0"/>
              <a:t>out,” </a:t>
            </a:r>
            <a:r>
              <a:rPr lang="en-US" i="1" dirty="0" smtClean="0"/>
              <a:t>Yeshua</a:t>
            </a:r>
            <a:r>
              <a:rPr lang="en-US" dirty="0" smtClean="0"/>
              <a:t> said </a:t>
            </a:r>
            <a:r>
              <a:rPr lang="en-US" dirty="0"/>
              <a:t>to them, “and beware of </a:t>
            </a:r>
            <a:r>
              <a:rPr lang="en-US" dirty="0" smtClean="0"/>
              <a:t>the </a:t>
            </a:r>
            <a:r>
              <a:rPr lang="en-US" i="1" dirty="0" err="1" smtClean="0"/>
              <a:t>hametz</a:t>
            </a:r>
            <a:r>
              <a:rPr lang="en-US" dirty="0"/>
              <a:t> of the Pharisees and Sadducees</a:t>
            </a:r>
            <a:r>
              <a:rPr lang="en-US" dirty="0" smtClean="0"/>
              <a:t>.”</a:t>
            </a:r>
            <a:endParaRPr lang="en-US" dirty="0"/>
          </a:p>
        </p:txBody>
      </p:sp>
      <p:sp>
        <p:nvSpPr>
          <p:cNvPr id="4" name="Rectangle 2"/>
          <p:cNvSpPr txBox="1">
            <a:spLocks noChangeArrowheads="1"/>
          </p:cNvSpPr>
          <p:nvPr/>
        </p:nvSpPr>
        <p:spPr bwMode="auto">
          <a:xfrm>
            <a:off x="1426572" y="57151"/>
            <a:ext cx="5925741" cy="42267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12" tIns="33406" rIns="66812" bIns="33406" numCol="1" anchor="ctr" anchorCtr="0" compatLnSpc="1">
            <a:prstTxWarp prst="textNoShape">
              <a:avLst/>
            </a:prstTxWarp>
          </a:bodyPr>
          <a:lst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4058" algn="ctr" rtl="0" fontAlgn="base">
              <a:spcBef>
                <a:spcPct val="0"/>
              </a:spcBef>
              <a:spcAft>
                <a:spcPct val="0"/>
              </a:spcAft>
              <a:defRPr sz="3200">
                <a:solidFill>
                  <a:schemeClr val="bg1"/>
                </a:solidFill>
                <a:latin typeface="Arial Rounded MT Bold" pitchFamily="34" charset="0"/>
                <a:cs typeface="Arial" charset="0"/>
              </a:defRPr>
            </a:lvl6pPr>
            <a:lvl7pPr marL="668120" algn="ctr" rtl="0" fontAlgn="base">
              <a:spcBef>
                <a:spcPct val="0"/>
              </a:spcBef>
              <a:spcAft>
                <a:spcPct val="0"/>
              </a:spcAft>
              <a:defRPr sz="3200">
                <a:solidFill>
                  <a:schemeClr val="bg1"/>
                </a:solidFill>
                <a:latin typeface="Arial Rounded MT Bold" pitchFamily="34" charset="0"/>
                <a:cs typeface="Arial" charset="0"/>
              </a:defRPr>
            </a:lvl7pPr>
            <a:lvl8pPr marL="1002180" algn="ctr" rtl="0" fontAlgn="base">
              <a:spcBef>
                <a:spcPct val="0"/>
              </a:spcBef>
              <a:spcAft>
                <a:spcPct val="0"/>
              </a:spcAft>
              <a:defRPr sz="3200">
                <a:solidFill>
                  <a:schemeClr val="bg1"/>
                </a:solidFill>
                <a:latin typeface="Arial Rounded MT Bold" pitchFamily="34" charset="0"/>
                <a:cs typeface="Arial" charset="0"/>
              </a:defRPr>
            </a:lvl8pPr>
            <a:lvl9pPr marL="1336239" algn="ctr" rtl="0" fontAlgn="base">
              <a:spcBef>
                <a:spcPct val="0"/>
              </a:spcBef>
              <a:spcAft>
                <a:spcPct val="0"/>
              </a:spcAft>
              <a:defRPr sz="3200">
                <a:solidFill>
                  <a:schemeClr val="bg1"/>
                </a:solidFill>
                <a:latin typeface="Arial Rounded MT Bold" pitchFamily="34" charset="0"/>
                <a:cs typeface="Arial"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en-US" sz="2000" b="0" i="0" u="none" strike="noStrike" kern="0" cap="none" spc="0" normalizeH="0" baseline="0" noProof="0" dirty="0" smtClean="0">
                <a:ln>
                  <a:noFill/>
                </a:ln>
                <a:solidFill>
                  <a:srgbClr val="FFFF00"/>
                </a:solidFill>
                <a:effectLst/>
                <a:uLnTx/>
                <a:uFillTx/>
                <a:latin typeface="Arial Rounded MT Bold"/>
                <a:ea typeface="+mj-ea"/>
                <a:cs typeface="Arial"/>
              </a:rPr>
              <a:t>Mattityahu (Matthew) 16:6-10</a:t>
            </a:r>
            <a:endParaRPr kumimoji="0" lang="en-US" altLang="en-US" sz="2000" b="0" i="0" u="none" strike="noStrike" kern="0" cap="none" spc="0" normalizeH="0" baseline="0" noProof="0" dirty="0">
              <a:ln>
                <a:noFill/>
              </a:ln>
              <a:solidFill>
                <a:srgbClr val="FFFF00"/>
              </a:solidFill>
              <a:effectLst/>
              <a:uLnTx/>
              <a:uFillTx/>
              <a:latin typeface="Arial Rounded MT Bold"/>
              <a:ea typeface="+mj-ea"/>
              <a:cs typeface="Vilna" pitchFamily="2" charset="-79"/>
            </a:endParaRPr>
          </a:p>
        </p:txBody>
      </p:sp>
    </p:spTree>
    <p:extLst>
      <p:ext uri="{BB962C8B-B14F-4D97-AF65-F5344CB8AC3E}">
        <p14:creationId xmlns:p14="http://schemas.microsoft.com/office/powerpoint/2010/main" val="35437809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What is </a:t>
            </a:r>
            <a:r>
              <a:rPr lang="en-US" dirty="0" err="1" smtClean="0"/>
              <a:t>Hametz</a:t>
            </a:r>
            <a:r>
              <a:rPr lang="en-US" dirty="0" smtClean="0"/>
              <a:t>?  </a:t>
            </a:r>
            <a:r>
              <a:rPr lang="he-IL" sz="4400" b="1" dirty="0" smtClean="0">
                <a:latin typeface="David" panose="020E0502060401010101" pitchFamily="34" charset="-79"/>
                <a:cs typeface="David" panose="020E0502060401010101" pitchFamily="34" charset="-79"/>
              </a:rPr>
              <a:t>חמץ</a:t>
            </a:r>
            <a:endParaRPr lang="en-US"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9485521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6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9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32696</TotalTime>
  <Words>2855</Words>
  <Application>Microsoft Office PowerPoint</Application>
  <PresentationFormat>Custom</PresentationFormat>
  <Paragraphs>407</Paragraphs>
  <Slides>67</Slides>
  <Notes>67</Notes>
  <HiddenSlides>0</HiddenSlides>
  <MMClips>0</MMClips>
  <ScaleCrop>false</ScaleCrop>
  <HeadingPairs>
    <vt:vector size="4" baseType="variant">
      <vt:variant>
        <vt:lpstr>Theme</vt:lpstr>
      </vt:variant>
      <vt:variant>
        <vt:i4>4</vt:i4>
      </vt:variant>
      <vt:variant>
        <vt:lpstr>Slide Titles</vt:lpstr>
      </vt:variant>
      <vt:variant>
        <vt:i4>67</vt:i4>
      </vt:variant>
    </vt:vector>
  </HeadingPairs>
  <TitlesOfParts>
    <vt:vector size="71" baseType="lpstr">
      <vt:lpstr>1_Default Design</vt:lpstr>
      <vt:lpstr>136_Default Design</vt:lpstr>
      <vt:lpstr>128_Default Design</vt:lpstr>
      <vt:lpstr>129_Default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16:11</vt:lpstr>
      <vt:lpstr>Mattityahu (Matthew) 16:12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cp:lastModifiedBy>
  <cp:revision>881</cp:revision>
  <dcterms:created xsi:type="dcterms:W3CDTF">2006-04-21T19:34:43Z</dcterms:created>
  <dcterms:modified xsi:type="dcterms:W3CDTF">2017-01-28T06:44:01Z</dcterms:modified>
</cp:coreProperties>
</file>