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Lst>
  <p:notesMasterIdLst>
    <p:notesMasterId r:id="rId108"/>
  </p:notesMasterIdLst>
  <p:handoutMasterIdLst>
    <p:handoutMasterId r:id="rId109"/>
  </p:handoutMasterIdLst>
  <p:sldIdLst>
    <p:sldId id="2558" r:id="rId6"/>
    <p:sldId id="2559" r:id="rId7"/>
    <p:sldId id="2542" r:id="rId8"/>
    <p:sldId id="2484" r:id="rId9"/>
    <p:sldId id="2485" r:id="rId10"/>
    <p:sldId id="2045" r:id="rId11"/>
    <p:sldId id="2357" r:id="rId12"/>
    <p:sldId id="2358" r:id="rId13"/>
    <p:sldId id="2180" r:id="rId14"/>
    <p:sldId id="2560" r:id="rId15"/>
    <p:sldId id="2427" r:id="rId16"/>
    <p:sldId id="2561" r:id="rId17"/>
    <p:sldId id="2435" r:id="rId18"/>
    <p:sldId id="2443" r:id="rId19"/>
    <p:sldId id="2444" r:id="rId20"/>
    <p:sldId id="2445" r:id="rId21"/>
    <p:sldId id="2447" r:id="rId22"/>
    <p:sldId id="2462" r:id="rId23"/>
    <p:sldId id="2441" r:id="rId24"/>
    <p:sldId id="2451" r:id="rId25"/>
    <p:sldId id="2450" r:id="rId26"/>
    <p:sldId id="2454" r:id="rId27"/>
    <p:sldId id="2452" r:id="rId28"/>
    <p:sldId id="2456" r:id="rId29"/>
    <p:sldId id="2457" r:id="rId30"/>
    <p:sldId id="2461" r:id="rId31"/>
    <p:sldId id="2453" r:id="rId32"/>
    <p:sldId id="2458" r:id="rId33"/>
    <p:sldId id="2459" r:id="rId34"/>
    <p:sldId id="2486" r:id="rId35"/>
    <p:sldId id="2446" r:id="rId36"/>
    <p:sldId id="2448" r:id="rId37"/>
    <p:sldId id="2463" r:id="rId38"/>
    <p:sldId id="2465" r:id="rId39"/>
    <p:sldId id="2467" r:id="rId40"/>
    <p:sldId id="2466" r:id="rId41"/>
    <p:sldId id="2487" r:id="rId42"/>
    <p:sldId id="2518" r:id="rId43"/>
    <p:sldId id="2520" r:id="rId44"/>
    <p:sldId id="2519" r:id="rId45"/>
    <p:sldId id="2521" r:id="rId46"/>
    <p:sldId id="2522" r:id="rId47"/>
    <p:sldId id="2529" r:id="rId48"/>
    <p:sldId id="2526" r:id="rId49"/>
    <p:sldId id="2527" r:id="rId50"/>
    <p:sldId id="2528" r:id="rId51"/>
    <p:sldId id="2523" r:id="rId52"/>
    <p:sldId id="2470" r:id="rId53"/>
    <p:sldId id="2471" r:id="rId54"/>
    <p:sldId id="2472" r:id="rId55"/>
    <p:sldId id="2473" r:id="rId56"/>
    <p:sldId id="2525" r:id="rId57"/>
    <p:sldId id="2524" r:id="rId58"/>
    <p:sldId id="2530" r:id="rId59"/>
    <p:sldId id="2531" r:id="rId60"/>
    <p:sldId id="2449" r:id="rId61"/>
    <p:sldId id="2532" r:id="rId62"/>
    <p:sldId id="2536" r:id="rId63"/>
    <p:sldId id="2533" r:id="rId64"/>
    <p:sldId id="2534" r:id="rId65"/>
    <p:sldId id="2535" r:id="rId66"/>
    <p:sldId id="2544" r:id="rId67"/>
    <p:sldId id="2545" r:id="rId68"/>
    <p:sldId id="2546" r:id="rId69"/>
    <p:sldId id="2504" r:id="rId70"/>
    <p:sldId id="2433" r:id="rId71"/>
    <p:sldId id="2497" r:id="rId72"/>
    <p:sldId id="2488" r:id="rId73"/>
    <p:sldId id="2500" r:id="rId74"/>
    <p:sldId id="2489" r:id="rId75"/>
    <p:sldId id="2514" r:id="rId76"/>
    <p:sldId id="2501" r:id="rId77"/>
    <p:sldId id="2515" r:id="rId78"/>
    <p:sldId id="2490" r:id="rId79"/>
    <p:sldId id="2517" r:id="rId80"/>
    <p:sldId id="2502" r:id="rId81"/>
    <p:sldId id="2547" r:id="rId82"/>
    <p:sldId id="2510" r:id="rId83"/>
    <p:sldId id="2565" r:id="rId84"/>
    <p:sldId id="2511" r:id="rId85"/>
    <p:sldId id="2552" r:id="rId86"/>
    <p:sldId id="2548" r:id="rId87"/>
    <p:sldId id="2549" r:id="rId88"/>
    <p:sldId id="2550" r:id="rId89"/>
    <p:sldId id="2551" r:id="rId90"/>
    <p:sldId id="2553" r:id="rId91"/>
    <p:sldId id="2492" r:id="rId92"/>
    <p:sldId id="2503" r:id="rId93"/>
    <p:sldId id="2491" r:id="rId94"/>
    <p:sldId id="2508" r:id="rId95"/>
    <p:sldId id="2554" r:id="rId96"/>
    <p:sldId id="2493" r:id="rId97"/>
    <p:sldId id="2509" r:id="rId98"/>
    <p:sldId id="2507" r:id="rId99"/>
    <p:sldId id="2496" r:id="rId100"/>
    <p:sldId id="2555" r:id="rId101"/>
    <p:sldId id="2562" r:id="rId102"/>
    <p:sldId id="2564" r:id="rId103"/>
    <p:sldId id="2543" r:id="rId104"/>
    <p:sldId id="2563" r:id="rId105"/>
    <p:sldId id="2556" r:id="rId106"/>
    <p:sldId id="2516" r:id="rId10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65753"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31567"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97152"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462959"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828492" algn="l" defTabSz="731567" rtl="0" eaLnBrk="1" latinLnBrk="0" hangingPunct="1">
      <a:defRPr sz="4000" kern="1200">
        <a:solidFill>
          <a:schemeClr val="bg1"/>
        </a:solidFill>
        <a:latin typeface="Arial Rounded MT Bold" pitchFamily="34" charset="0"/>
        <a:ea typeface="+mn-ea"/>
        <a:cs typeface="Arial" charset="0"/>
      </a:defRPr>
    </a:lvl6pPr>
    <a:lvl7pPr marL="2194167" algn="l" defTabSz="731567" rtl="0" eaLnBrk="1" latinLnBrk="0" hangingPunct="1">
      <a:defRPr sz="4000" kern="1200">
        <a:solidFill>
          <a:schemeClr val="bg1"/>
        </a:solidFill>
        <a:latin typeface="Arial Rounded MT Bold" pitchFamily="34" charset="0"/>
        <a:ea typeface="+mn-ea"/>
        <a:cs typeface="Arial" charset="0"/>
      </a:defRPr>
    </a:lvl7pPr>
    <a:lvl8pPr marL="2559904" algn="l" defTabSz="731567" rtl="0" eaLnBrk="1" latinLnBrk="0" hangingPunct="1">
      <a:defRPr sz="4000" kern="1200">
        <a:solidFill>
          <a:schemeClr val="bg1"/>
        </a:solidFill>
        <a:latin typeface="Arial Rounded MT Bold" pitchFamily="34" charset="0"/>
        <a:ea typeface="+mn-ea"/>
        <a:cs typeface="Arial" charset="0"/>
      </a:defRPr>
    </a:lvl8pPr>
    <a:lvl9pPr marL="2925655" algn="l" defTabSz="731567"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1132" autoAdjust="0"/>
  </p:normalViewPr>
  <p:slideViewPr>
    <p:cSldViewPr>
      <p:cViewPr varScale="1">
        <p:scale>
          <a:sx n="108" d="100"/>
          <a:sy n="108" d="100"/>
        </p:scale>
        <p:origin x="-84" y="-504"/>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504"/>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handoutMaster" Target="handoutMasters/handoutMaster1.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Carrol Mills Memorial</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2,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Carrol Mills Memorial</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June 2,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65753"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31567" algn="l" rtl="0" fontAlgn="base">
      <a:spcBef>
        <a:spcPct val="30000"/>
      </a:spcBef>
      <a:spcAft>
        <a:spcPct val="0"/>
      </a:spcAft>
      <a:defRPr sz="1200" kern="1200">
        <a:solidFill>
          <a:schemeClr val="tx1"/>
        </a:solidFill>
        <a:latin typeface="Arial" charset="0"/>
        <a:ea typeface="+mn-ea"/>
        <a:cs typeface="Arial" charset="0"/>
      </a:defRPr>
    </a:lvl3pPr>
    <a:lvl4pPr marL="1097152" algn="l" rtl="0" fontAlgn="base">
      <a:spcBef>
        <a:spcPct val="30000"/>
      </a:spcBef>
      <a:spcAft>
        <a:spcPct val="0"/>
      </a:spcAft>
      <a:defRPr sz="1200" kern="1200">
        <a:solidFill>
          <a:schemeClr val="tx1"/>
        </a:solidFill>
        <a:latin typeface="Arial" charset="0"/>
        <a:ea typeface="+mn-ea"/>
        <a:cs typeface="Arial" charset="0"/>
      </a:defRPr>
    </a:lvl4pPr>
    <a:lvl5pPr marL="1462959" algn="l" rtl="0" fontAlgn="base">
      <a:spcBef>
        <a:spcPct val="30000"/>
      </a:spcBef>
      <a:spcAft>
        <a:spcPct val="0"/>
      </a:spcAft>
      <a:defRPr sz="1200" kern="1200">
        <a:solidFill>
          <a:schemeClr val="tx1"/>
        </a:solidFill>
        <a:latin typeface="Arial" charset="0"/>
        <a:ea typeface="+mn-ea"/>
        <a:cs typeface="Arial" charset="0"/>
      </a:defRPr>
    </a:lvl5pPr>
    <a:lvl6pPr marL="1828492" algn="l" defTabSz="731567" rtl="0" eaLnBrk="1" latinLnBrk="0" hangingPunct="1">
      <a:defRPr sz="1200" kern="1200">
        <a:solidFill>
          <a:schemeClr val="tx1"/>
        </a:solidFill>
        <a:latin typeface="+mn-lt"/>
        <a:ea typeface="+mn-ea"/>
        <a:cs typeface="+mn-cs"/>
      </a:defRPr>
    </a:lvl6pPr>
    <a:lvl7pPr marL="2194167" algn="l" defTabSz="731567" rtl="0" eaLnBrk="1" latinLnBrk="0" hangingPunct="1">
      <a:defRPr sz="1200" kern="1200">
        <a:solidFill>
          <a:schemeClr val="tx1"/>
        </a:solidFill>
        <a:latin typeface="+mn-lt"/>
        <a:ea typeface="+mn-ea"/>
        <a:cs typeface="+mn-cs"/>
      </a:defRPr>
    </a:lvl7pPr>
    <a:lvl8pPr marL="2559904" algn="l" defTabSz="731567" rtl="0" eaLnBrk="1" latinLnBrk="0" hangingPunct="1">
      <a:defRPr sz="1200" kern="1200">
        <a:solidFill>
          <a:schemeClr val="tx1"/>
        </a:solidFill>
        <a:latin typeface="+mn-lt"/>
        <a:ea typeface="+mn-ea"/>
        <a:cs typeface="+mn-cs"/>
      </a:defRPr>
    </a:lvl8pPr>
    <a:lvl9pPr marL="2925655" algn="l" defTabSz="7315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unitycoalitionforisrael.org/?page_id=13768"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Shay</a:t>
            </a:r>
            <a:r>
              <a:rPr lang="en-US" altLang="en-US" sz="1050" baseline="0" dirty="0" smtClean="0"/>
              <a:t> Weber</a:t>
            </a:r>
            <a:endParaRPr lang="en-US" altLang="en-US" sz="1050"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https://www.whitehouse.gov/the-press-office/2017/09/01/president-donald-j-trump-proclaims-september-3-2017-national-day-prayer</a:t>
            </a:r>
            <a:endParaRPr lang="en-US" altLang="en-US" sz="1050"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101</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Shay</a:t>
            </a:r>
            <a:r>
              <a:rPr lang="en-US" altLang="en-US" sz="1050" baseline="0" dirty="0" smtClean="0"/>
              <a:t> Weber</a:t>
            </a:r>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Shay</a:t>
            </a:r>
            <a:r>
              <a:rPr lang="en-US" altLang="en-US" sz="1050" baseline="0" dirty="0" smtClean="0"/>
              <a:t> Weber</a:t>
            </a:r>
            <a:endParaRPr lang="en-US" altLang="en-US" sz="105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From </a:t>
            </a:r>
            <a:r>
              <a:rPr lang="en-US" altLang="en-US" sz="1050" smtClean="0"/>
              <a:t>Bonnie Anderson</a:t>
            </a:r>
            <a:endParaRPr lang="en-US" altLang="en-US" sz="105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cs typeface="Arial" pitchFamily="34" charset="0"/>
              </a:rPr>
              <a:t>Context: we just finished</a:t>
            </a:r>
            <a:r>
              <a:rPr lang="en-US" altLang="en-US" baseline="0" dirty="0" smtClean="0">
                <a:cs typeface="Arial" pitchFamily="34" charset="0"/>
              </a:rPr>
              <a:t> discussing surprising nature of Kingdom rewards, last shall be first,</a:t>
            </a:r>
            <a:r>
              <a:rPr lang="en-US" altLang="en-US" dirty="0" smtClean="0">
                <a:cs typeface="Arial" pitchFamily="34" charset="0"/>
              </a:rPr>
              <a:t> the 12 over 12 tribes, </a:t>
            </a:r>
            <a:r>
              <a:rPr lang="en-US" altLang="en-US" baseline="0" dirty="0" smtClean="0">
                <a:cs typeface="Arial" pitchFamily="34" charset="0"/>
              </a:rPr>
              <a:t>immediately followed by reasserting the vision of the execution stake atonement, and the resurrection.</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14</a:t>
            </a:fld>
            <a:endParaRPr lang="en-US" altLang="en-US" sz="1800" kern="0">
              <a:solidFill>
                <a:srgbClr val="000000"/>
              </a:solidFill>
            </a:endParaRPr>
          </a:p>
        </p:txBody>
      </p:sp>
    </p:spTree>
    <p:extLst>
      <p:ext uri="{BB962C8B-B14F-4D97-AF65-F5344CB8AC3E}">
        <p14:creationId xmlns:p14="http://schemas.microsoft.com/office/powerpoint/2010/main" val="198626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2000" b="0" i="0" kern="1200" dirty="0" smtClean="0">
                <a:solidFill>
                  <a:schemeClr val="tx1"/>
                </a:solidFill>
                <a:effectLst/>
                <a:latin typeface="Arial Rounded MT Bold" pitchFamily="34" charset="0"/>
                <a:ea typeface="+mn-ea"/>
                <a:cs typeface="Arial" charset="0"/>
              </a:rPr>
              <a:t>She is said to be the sister of Joseph, the husband of Miriam, mother of Yeshua, so step uncle of Yeshua</a:t>
            </a:r>
          </a:p>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15</a:t>
            </a:fld>
            <a:endParaRPr lang="en-US" sz="1800" kern="0">
              <a:solidFill>
                <a:sysClr val="windowText" lastClr="000000"/>
              </a:solidFill>
            </a:endParaRPr>
          </a:p>
        </p:txBody>
      </p:sp>
    </p:spTree>
    <p:extLst>
      <p:ext uri="{BB962C8B-B14F-4D97-AF65-F5344CB8AC3E}">
        <p14:creationId xmlns:p14="http://schemas.microsoft.com/office/powerpoint/2010/main" val="3941704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16</a:t>
            </a:fld>
            <a:endParaRPr lang="en-US" sz="1800" kern="0">
              <a:solidFill>
                <a:sysClr val="windowText" lastClr="000000"/>
              </a:solidFill>
            </a:endParaRPr>
          </a:p>
        </p:txBody>
      </p:sp>
    </p:spTree>
    <p:extLst>
      <p:ext uri="{BB962C8B-B14F-4D97-AF65-F5344CB8AC3E}">
        <p14:creationId xmlns:p14="http://schemas.microsoft.com/office/powerpoint/2010/main" val="1511876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sz="2000" b="0" i="0" kern="1200" dirty="0" smtClean="0">
              <a:solidFill>
                <a:schemeClr val="tx1"/>
              </a:solidFill>
              <a:effectLst/>
              <a:latin typeface="Arial Rounded MT Bold" pitchFamily="34" charset="0"/>
              <a:ea typeface="+mn-ea"/>
              <a:cs typeface="Arial" charset="0"/>
            </a:endParaRPr>
          </a:p>
          <a:p>
            <a:r>
              <a:rPr lang="en-US" sz="2000" b="0" i="0" kern="1200" dirty="0" smtClean="0">
                <a:solidFill>
                  <a:schemeClr val="tx1"/>
                </a:solidFill>
                <a:effectLst/>
                <a:latin typeface="Arial Rounded MT Bold" pitchFamily="34" charset="0"/>
                <a:ea typeface="+mn-ea"/>
                <a:cs typeface="Arial" charset="0"/>
              </a:rPr>
              <a:t>Yeshua</a:t>
            </a:r>
            <a:r>
              <a:rPr lang="en-US" sz="2000" b="0" i="0" kern="1200" baseline="0" dirty="0" smtClean="0">
                <a:solidFill>
                  <a:schemeClr val="tx1"/>
                </a:solidFill>
                <a:effectLst/>
                <a:latin typeface="Arial Rounded MT Bold" pitchFamily="34" charset="0"/>
                <a:ea typeface="+mn-ea"/>
                <a:cs typeface="Arial" charset="0"/>
              </a:rPr>
              <a:t> had just described the 12 sitting on 12 thrones, judging / ruling Israel, so by implication, inner circle of inner circle?</a:t>
            </a:r>
          </a:p>
          <a:p>
            <a:r>
              <a:rPr lang="en-US" sz="2000" b="0" i="0" kern="1200" baseline="0" dirty="0" smtClean="0">
                <a:solidFill>
                  <a:schemeClr val="tx1"/>
                </a:solidFill>
                <a:effectLst/>
                <a:latin typeface="Arial Rounded MT Bold" pitchFamily="34" charset="0"/>
                <a:ea typeface="+mn-ea"/>
                <a:cs typeface="Arial" charset="0"/>
              </a:rPr>
              <a:t>She was asking for a very large thing!!!</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17</a:t>
            </a:fld>
            <a:endParaRPr lang="en-US" sz="1800" kern="0">
              <a:solidFill>
                <a:sysClr val="windowText" lastClr="000000"/>
              </a:solidFill>
            </a:endParaRPr>
          </a:p>
        </p:txBody>
      </p:sp>
    </p:spTree>
    <p:extLst>
      <p:ext uri="{BB962C8B-B14F-4D97-AF65-F5344CB8AC3E}">
        <p14:creationId xmlns:p14="http://schemas.microsoft.com/office/powerpoint/2010/main" val="151187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There is something in the world of American Jewish humor culture that needs to be addressed.  Begging for attention.</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https://en.wikipedia.org/wiki/Stereotypes_of_Jews#Jewish_mother</a:t>
            </a:r>
            <a:endParaRPr lang="en-US" altLang="en-US" sz="105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https://en.wikipedia.org/wiki/Stereotypes_of_Jews#Jewish_mother</a:t>
            </a:r>
          </a:p>
          <a:p>
            <a:endParaRPr lang="en-US" altLang="en-US" sz="1050" dirty="0" smtClean="0"/>
          </a:p>
          <a:p>
            <a:r>
              <a:rPr lang="en-US" altLang="en-US" sz="2000" dirty="0" smtClean="0"/>
              <a:t>I had one such mother.</a:t>
            </a:r>
          </a:p>
          <a:p>
            <a:r>
              <a:rPr lang="en-US" altLang="en-US" sz="2000" dirty="0" smtClean="0"/>
              <a:t>This lady was definitely promoting, pushy</a:t>
            </a:r>
            <a:r>
              <a:rPr lang="en-US" altLang="en-US" sz="2000" baseline="0" dirty="0" smtClean="0"/>
              <a:t> approach.  </a:t>
            </a:r>
          </a:p>
          <a:p>
            <a:r>
              <a:rPr lang="en-US" altLang="en-US" sz="2000" baseline="0" dirty="0" smtClean="0"/>
              <a:t>I want to go on record that I’m not there anymore.  I’ve had to work a lot of forgiveness, and don’t work this theme anymore.  In fact…</a:t>
            </a:r>
            <a:endParaRPr lang="en-US" altLang="en-US" sz="2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A warrior mother!</a:t>
            </a:r>
            <a:endParaRPr lang="en-US" altLang="en-US" sz="105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Then she gave</a:t>
            </a:r>
            <a:r>
              <a:rPr lang="en-US" altLang="en-US" sz="2000" baseline="0" dirty="0" smtClean="0"/>
              <a:t> her advice, which </a:t>
            </a:r>
            <a:r>
              <a:rPr lang="en-US" altLang="en-US" sz="2000" baseline="0" dirty="0" err="1" smtClean="0"/>
              <a:t>Joav</a:t>
            </a:r>
            <a:r>
              <a:rPr lang="en-US" altLang="en-US" sz="2000" baseline="0" dirty="0" smtClean="0"/>
              <a:t> and the townspeople accepted.  She was the </a:t>
            </a:r>
            <a:r>
              <a:rPr lang="he-IL" altLang="en-US" sz="2000" baseline="0" dirty="0" smtClean="0"/>
              <a:t>חכמה</a:t>
            </a:r>
            <a:r>
              <a:rPr lang="en-US" altLang="en-US" sz="2000" baseline="0" dirty="0" smtClean="0"/>
              <a:t> the </a:t>
            </a:r>
            <a:r>
              <a:rPr lang="en-US" altLang="en-US" sz="2000" baseline="0" dirty="0" err="1" smtClean="0"/>
              <a:t>Khakhama</a:t>
            </a:r>
            <a:r>
              <a:rPr lang="en-US" altLang="en-US" sz="2000" baseline="0" dirty="0" smtClean="0"/>
              <a:t>, the wise woman, presiding over the situation!</a:t>
            </a:r>
            <a:endParaRPr lang="en-US" altLang="en-US" sz="20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Announce</a:t>
            </a:r>
            <a:r>
              <a:rPr lang="en-US" altLang="en-US" sz="1050" baseline="0" dirty="0" smtClean="0"/>
              <a:t> something in the works since we bought this building.  Our logo has been ordered.</a:t>
            </a:r>
            <a:endParaRPr lang="en-US" altLang="en-US" sz="105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Ladies, go for it.  Stand for truth and love!</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31</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What does that mean, “the cup?”</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32</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His cup is intercessory suffering? </a:t>
            </a:r>
          </a:p>
          <a:p>
            <a:r>
              <a:rPr lang="en-US" altLang="en-US" dirty="0" smtClean="0"/>
              <a:t> “for you”</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Want to be in ministry?</a:t>
            </a:r>
            <a:r>
              <a:rPr lang="en-US" altLang="en-US" sz="2000" baseline="0" dirty="0" smtClean="0"/>
              <a:t>  We’re ALL in ministry!</a:t>
            </a:r>
            <a:endParaRPr lang="en-US" altLang="en-US" sz="20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Oy.  What credentials!</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Suffering and kingship adjacent descriptions!</a:t>
            </a:r>
            <a:endParaRPr lang="en-US" altLang="en-US" dirty="0" smtClean="0"/>
          </a:p>
          <a:p>
            <a:r>
              <a:rPr lang="en-US" altLang="en-US" dirty="0" smtClean="0"/>
              <a:t>So, I believe</a:t>
            </a:r>
            <a:r>
              <a:rPr lang="en-US" altLang="en-US" baseline="0" dirty="0" smtClean="0"/>
              <a:t> G-d loves to bless us. But the blanket statement of the prosperity gospel seems a little off!</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Head of Chabad, legendary spiritual leader of the greatest outreach movement in [non-Messianic] Judaism.</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https://en.wikipedia.org/wiki/Holocaust_theology</a:t>
            </a:r>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https://en.wikipedia.org/wiki/Holocaust_theology</a:t>
            </a:r>
            <a:endParaRPr lang="en-US" altLang="en-US" sz="105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https://en.wikipedia.org/wiki/Holocaust_theology</a:t>
            </a:r>
            <a:endParaRPr lang="en-US" altLang="en-US" sz="105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https://en.wikipedia.org/wiki/Holocaust_theology</a:t>
            </a:r>
          </a:p>
          <a:p>
            <a:endParaRPr lang="en-US" altLang="en-US" sz="1050" dirty="0" smtClean="0"/>
          </a:p>
          <a:p>
            <a:r>
              <a:rPr lang="en-US" altLang="en-US" dirty="0" smtClean="0"/>
              <a:t>I</a:t>
            </a:r>
            <a:r>
              <a:rPr lang="en-US" altLang="en-US" baseline="0" dirty="0" smtClean="0"/>
              <a:t> would NEVER say this, but </a:t>
            </a:r>
            <a:r>
              <a:rPr lang="en-US" altLang="en-US" baseline="0" dirty="0" err="1" smtClean="0"/>
              <a:t>Scheerson</a:t>
            </a:r>
            <a:r>
              <a:rPr lang="en-US" altLang="en-US" baseline="0" dirty="0" smtClean="0"/>
              <a:t>, in his deep moment of evaluating </a:t>
            </a:r>
            <a:r>
              <a:rPr lang="en-US" altLang="en-US" baseline="0" dirty="0" err="1" smtClean="0"/>
              <a:t>emunah</a:t>
            </a:r>
            <a:r>
              <a:rPr lang="en-US" altLang="en-US" baseline="0" dirty="0" smtClean="0"/>
              <a:t>, faith, had to say it. </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Give thanks in</a:t>
            </a:r>
            <a:r>
              <a:rPr lang="en-US" altLang="en-US" sz="1050" baseline="0" dirty="0" smtClean="0"/>
              <a:t> all things!!</a:t>
            </a:r>
            <a:endParaRPr lang="en-US" altLang="en-US" sz="105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56</a:t>
            </a:fld>
            <a:endParaRPr lang="en-US" sz="1800" kern="0">
              <a:solidFill>
                <a:sysClr val="windowText" lastClr="000000"/>
              </a:solidFill>
            </a:endParaRPr>
          </a:p>
        </p:txBody>
      </p:sp>
    </p:spTree>
    <p:extLst>
      <p:ext uri="{BB962C8B-B14F-4D97-AF65-F5344CB8AC3E}">
        <p14:creationId xmlns:p14="http://schemas.microsoft.com/office/powerpoint/2010/main" val="20213884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 plan on it, with joy!!  Supernatural,</a:t>
            </a:r>
            <a:r>
              <a:rPr lang="en-US" altLang="en-US" baseline="0" dirty="0" smtClean="0"/>
              <a:t> in the </a:t>
            </a:r>
            <a:r>
              <a:rPr lang="en-US" altLang="en-US" baseline="0" dirty="0" err="1" smtClean="0"/>
              <a:t>Ruakh</a:t>
            </a:r>
            <a:r>
              <a:rPr lang="en-US" altLang="en-US" baseline="0" dirty="0" smtClean="0"/>
              <a:t>.  I teach this lots, because He teaches it lots, and because I’ve noticed that there are some discouraged people here and there.  Sometimes </a:t>
            </a:r>
            <a:r>
              <a:rPr lang="en-US" altLang="en-US" dirty="0" smtClean="0"/>
              <a:t>I’m one of them.  Your sufferings are NOT for nothing.  They are all intercessory.  Thank G-d in Yeshua for redemptive purpose.</a:t>
            </a:r>
          </a:p>
          <a:p>
            <a:r>
              <a:rPr lang="en-US" altLang="en-US" dirty="0" smtClean="0"/>
              <a:t>But, maybe sometimes, cup can be mitigated.  </a:t>
            </a:r>
          </a:p>
          <a:p>
            <a:r>
              <a:rPr lang="en-US" altLang="en-US" dirty="0" smtClean="0"/>
              <a:t>Even avoided.</a:t>
            </a:r>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14.15-21 Multiplication of food</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Nov. 26, 2016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Why refer to cities that hate her descendants</a:t>
            </a:r>
            <a:r>
              <a:rPr lang="en-US" altLang="en-US" baseline="0" dirty="0" smtClean="0"/>
              <a:t> at the very beginning of the Jewish people?  Abe’s son </a:t>
            </a:r>
            <a:r>
              <a:rPr lang="en-US" altLang="en-US" baseline="0" dirty="0" err="1" smtClean="0"/>
              <a:t>Yitzkhak</a:t>
            </a:r>
            <a:r>
              <a:rPr lang="en-US" altLang="en-US" baseline="0" dirty="0" smtClean="0"/>
              <a:t>?</a:t>
            </a:r>
          </a:p>
          <a:p>
            <a:endParaRPr lang="en-US" altLang="en-US" baseline="0" dirty="0" smtClean="0"/>
          </a:p>
          <a:p>
            <a:r>
              <a:rPr lang="en-US" altLang="en-US" baseline="0" dirty="0" smtClean="0"/>
              <a:t>There is a cup of suffering that Jews and those allied with us drink MUCH.  I think I should address it.  We have to drink it, but maybe this will help mitigate it.</a:t>
            </a: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May diminish the cup of suffering</a:t>
            </a:r>
            <a:r>
              <a:rPr lang="en-US" altLang="en-US" baseline="0" dirty="0" smtClean="0"/>
              <a:t> if you can understand and ANSWER accusations.</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https://en.wikipedia.org/wiki/Ottoman_Empire</a:t>
            </a:r>
            <a:endParaRPr lang="en-US" altLang="en-US" sz="105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https://en.wikipedia.org/wiki/Vilayet</a:t>
            </a:r>
          </a:p>
          <a:p>
            <a:endParaRPr lang="en-US" altLang="en-US" dirty="0" smtClean="0"/>
          </a:p>
          <a:p>
            <a:r>
              <a:rPr lang="en-US" altLang="en-US" dirty="0" smtClean="0"/>
              <a:t>As WW 1 progressed, hope for defeat of Turks, and break up of Ottoman/Turkish Empire.  No such countries as Lebanon, Iraq, Syria, Palestine.  Just conquered provinces by Ottomans</a:t>
            </a:r>
          </a:p>
          <a:p>
            <a:r>
              <a:rPr lang="en-US" altLang="en-US" dirty="0" smtClean="0"/>
              <a:t>We need to know</a:t>
            </a:r>
            <a:r>
              <a:rPr lang="en-US" altLang="en-US" baseline="0" dirty="0" smtClean="0"/>
              <a:t> a bit of history to rebut the lies, mitigate a bit one common cup of affliction.</a:t>
            </a:r>
          </a:p>
          <a:p>
            <a:r>
              <a:rPr lang="en-US" altLang="en-US" baseline="0" dirty="0" smtClean="0"/>
              <a:t>Following is how the conquerors of the Turks decided to deal with the fallen Ottoman Empire.  </a:t>
            </a:r>
            <a:r>
              <a:rPr lang="en-US" altLang="en-US" u="sng" baseline="0" dirty="0" smtClean="0"/>
              <a:t>THERE WAS NO COLONIAL CONQUEST OF INDIGENOUS NATIONS.  REALLY LIBERATION FROM THE OTTOMAN TURKS.  </a:t>
            </a:r>
            <a:endParaRPr lang="en-US" altLang="en-US" u="sng"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 don’t have time to look at all these.  San Remo is the most significant.</a:t>
            </a:r>
            <a:r>
              <a:rPr lang="en-US" altLang="en-US" baseline="0" dirty="0" smtClean="0"/>
              <a:t>  Remember, NOT colonial conquest of nationals, but break up of an oppressive Turkish empire.</a:t>
            </a:r>
            <a:endParaRPr lang="en-US" altLang="en-US" sz="1050"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http://unitycoalitionforisrael.org/?</a:t>
            </a:r>
            <a:r>
              <a:rPr lang="en-US" altLang="en-US" sz="1050" dirty="0" smtClean="0"/>
              <a:t>project=san-remos-mandate-israels-magna-carta</a:t>
            </a:r>
          </a:p>
          <a:p>
            <a:endParaRPr lang="en-US" altLang="en-US" sz="1050" dirty="0" smtClean="0"/>
          </a:p>
          <a:p>
            <a:r>
              <a:rPr lang="en-US" altLang="en-US" dirty="0" smtClean="0"/>
              <a:t>Some underlying spiritual dynamics going on, also not well known!!</a:t>
            </a:r>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https://www.fozmuseum.com/exhibits/dreamers/bush/</a:t>
            </a:r>
            <a:endParaRPr lang="en-US" altLang="en-US" sz="1050"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https://www.fozmuseum.com/exhibits/dreamers/bush/</a:t>
            </a:r>
            <a:endParaRPr lang="en-US" alt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https://www.fozmuseum.com/exhibits/dreamers/bush/</a:t>
            </a:r>
            <a:endParaRPr lang="en-US" altLang="en-US" sz="105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https://www.fozmuseum.com/exhibits/dreamers/bush/</a:t>
            </a:r>
            <a:endParaRPr lang="en-US" altLang="en-US" sz="1050"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https://www.fozmuseum.com/exhibits/dreamers/bush/</a:t>
            </a:r>
            <a:endParaRPr lang="en-US" altLang="en-US" sz="105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https://www.fozmuseum.com/exhibits/dreamers/dunant/</a:t>
            </a:r>
            <a:endParaRPr lang="en-US" altLang="en-US" sz="105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https://www.fozmuseum.com/exhibits/dreamers/dunant/</a:t>
            </a:r>
            <a:endParaRPr lang="en-US" altLang="en-US" sz="105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https://www.fozmuseum.com/exhibits/dreamers/dunant/</a:t>
            </a:r>
            <a:endParaRPr lang="en-US" altLang="en-US" sz="1050"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https://en.wikipedia.org/wiki/Sykes%E2%80%93Picot_Agreement</a:t>
            </a:r>
            <a:endParaRPr lang="en-US" altLang="en-US" sz="105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https://en.wikipedia.org/wiki/Sykes%E2%80%93Picot_Agreement</a:t>
            </a:r>
            <a:endParaRPr lang="en-US" altLang="en-US" sz="105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Ex 35 Keruvim Revelation</a:t>
            </a:r>
          </a:p>
        </p:txBody>
      </p:sp>
      <p:sp>
        <p:nvSpPr>
          <p:cNvPr id="5" name="Rectangle 3"/>
          <p:cNvSpPr>
            <a:spLocks noGrp="1" noChangeArrowheads="1"/>
          </p:cNvSpPr>
          <p:nvPr>
            <p:ph type="dt" idx="1"/>
          </p:nvPr>
        </p:nvSpPr>
        <p:spPr>
          <a:ln/>
        </p:spPr>
        <p:txBody>
          <a:bodyPr/>
          <a:lstStyle/>
          <a:p>
            <a:r>
              <a:rPr lang="he-IL" altLang="en-US">
                <a:solidFill>
                  <a:prstClr val="white"/>
                </a:solidFill>
              </a:rPr>
              <a:t>2012 5772  17 March</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https://en.wikipedia.org/wiki/Balfour_Declaration</a:t>
            </a:r>
            <a:endParaRPr lang="en-US" altLang="en-US" sz="105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https://en.wikipedia.org/wiki/Balfour_Declaration</a:t>
            </a:r>
            <a:endParaRPr lang="en-US" altLang="en-US" sz="1050"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https://en.wikipedia.org/wiki/Balfour_Declaration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Originally</a:t>
            </a:r>
            <a:r>
              <a:rPr lang="en-US" altLang="en-US" sz="1050" baseline="0" dirty="0" smtClean="0"/>
              <a:t> “of Palestine as a national home”</a:t>
            </a:r>
            <a:endParaRPr lang="en-US" altLang="en-US" sz="1050" dirty="0" smtClean="0"/>
          </a:p>
          <a:p>
            <a:endParaRPr lang="en-US" altLang="en-US" sz="105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hlinkClick r:id="rId3"/>
              </a:rPr>
              <a:t>https://en.wikipedia.org/wiki/Balfour_Declaration</a:t>
            </a:r>
            <a:endParaRPr lang="en-US" altLang="en-US" sz="105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https://en.wikipedia.org/wiki/Paris_Peace_Conference,_1919</a:t>
            </a:r>
            <a:endParaRPr lang="en-US" altLang="en-US" sz="1050"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smtClean="0"/>
              <a:t>https://en.wikipedia.org/wiki/Paris_Peace_Conference,_1919</a:t>
            </a:r>
            <a:endParaRPr lang="en-US" altLang="en-US" sz="1050"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https://en.wikipedia.org/wiki/Paris_Peace_Conference,_1919</a:t>
            </a:r>
            <a:endParaRPr lang="en-US" altLang="en-US"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Shay</a:t>
            </a:r>
            <a:r>
              <a:rPr lang="en-US" altLang="en-US" sz="1050" baseline="0" dirty="0" smtClean="0"/>
              <a:t> Weber</a:t>
            </a:r>
            <a:endParaRPr lang="en-US" altLang="en-US" sz="105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https://en.wikipedia.org/wiki/Paris_Peace_Conference,_1919</a:t>
            </a:r>
            <a:endParaRPr lang="en-US" altLang="en-US" sz="1050"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https://en.wikipedia.org/wiki/San_Remo_conference</a:t>
            </a:r>
            <a:endParaRPr lang="en-US" altLang="en-US" sz="105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https://en.wikipedia.org/wiki/San_Remo_conference</a:t>
            </a:r>
          </a:p>
          <a:p>
            <a:endParaRPr lang="en-US" altLang="en-US" sz="1050" dirty="0" smtClean="0"/>
          </a:p>
          <a:p>
            <a:r>
              <a:rPr lang="en-US" altLang="en-US" sz="1050" dirty="0" smtClean="0"/>
              <a:t>America was</a:t>
            </a:r>
            <a:r>
              <a:rPr lang="en-US" altLang="en-US" sz="1050" baseline="0" dirty="0" smtClean="0"/>
              <a:t> going isolationist by this point. </a:t>
            </a:r>
            <a:endParaRPr lang="en-US" altLang="en-US" sz="1050"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https://en.wikipedia.org/wiki/San_Remo_conference</a:t>
            </a:r>
            <a:endParaRPr lang="en-US" altLang="en-US" sz="1050"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https://unitycoalitionforisrael.org/?page_id=13768</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t>http://unitycoalitionforisrael.org/?project=san-remos-mandate-israels-magna-carta</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050" dirty="0" smtClean="0">
                <a:hlinkClick r:id="rId3"/>
              </a:rPr>
              <a:t>https://unitycoalitionforisrael.org/?page_id=13768</a:t>
            </a:r>
            <a:endParaRPr lang="en-US" altLang="en-US" sz="105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050"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said two examples of people drinking the cup of lies and hatred.  Next one more controversial.  I believe, me, SW, not official Or </a:t>
            </a:r>
            <a:r>
              <a:rPr lang="en-US" altLang="en-US" dirty="0" err="1"/>
              <a:t>HaOlam</a:t>
            </a:r>
            <a:r>
              <a:rPr lang="en-US" altLang="en-US" dirty="0"/>
              <a:t>, but I believe our current president has made some painful mistakes: not moving embassy, cutting off funds to free Syrian army, response to Charlottesville, etc.  Yet the hatred to him is somewhat out of proportion.  He drinks the cup of hatred because he has some righteous principles. </a:t>
            </a:r>
          </a:p>
          <a:p>
            <a:endParaRPr lang="en-US"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Carrol Mills Memorial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June 2,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https://www.whitehouse.gov/the-press-office/2017/09/01/president-donald-j-trump-proclaims-september-3-2017-national-day-prayer</a:t>
            </a:r>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014"/>
            <a:ext cx="7462044" cy="1102519"/>
          </a:xfrm>
        </p:spPr>
        <p:txBody>
          <a:bodyPr/>
          <a:lstStyle/>
          <a:p>
            <a:r>
              <a:rPr lang="en-US"/>
              <a:t>Click to edit Master title style</a:t>
            </a:r>
          </a:p>
        </p:txBody>
      </p:sp>
      <p:sp>
        <p:nvSpPr>
          <p:cNvPr id="3" name="Subtitle 2"/>
          <p:cNvSpPr>
            <a:spLocks noGrp="1"/>
          </p:cNvSpPr>
          <p:nvPr>
            <p:ph type="subTitle" idx="1"/>
          </p:nvPr>
        </p:nvSpPr>
        <p:spPr>
          <a:xfrm>
            <a:off x="1319178" y="2914650"/>
            <a:ext cx="6145213" cy="1314450"/>
          </a:xfrm>
        </p:spPr>
        <p:txBody>
          <a:bodyPr/>
          <a:lstStyle>
            <a:lvl1pPr marL="0" indent="0" algn="ctr">
              <a:buNone/>
              <a:defRPr/>
            </a:lvl1pPr>
            <a:lvl2pPr marL="365753" indent="0" algn="ctr">
              <a:buNone/>
              <a:defRPr/>
            </a:lvl2pPr>
            <a:lvl3pPr marL="731567" indent="0" algn="ctr">
              <a:buNone/>
              <a:defRPr/>
            </a:lvl3pPr>
            <a:lvl4pPr marL="1097152" indent="0" algn="ctr">
              <a:buNone/>
              <a:defRPr/>
            </a:lvl4pPr>
            <a:lvl5pPr marL="1462959" indent="0" algn="ctr">
              <a:buNone/>
              <a:defRPr/>
            </a:lvl5pPr>
            <a:lvl6pPr marL="1828492" indent="0" algn="ctr">
              <a:buNone/>
              <a:defRPr/>
            </a:lvl6pPr>
            <a:lvl7pPr marL="2194167" indent="0" algn="ctr">
              <a:buNone/>
              <a:defRPr/>
            </a:lvl7pPr>
            <a:lvl8pPr marL="2559904" indent="0" algn="ctr">
              <a:buNone/>
              <a:defRPr/>
            </a:lvl8pPr>
            <a:lvl9pPr marL="2925655"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1224706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65753" indent="0">
              <a:buNone/>
              <a:defRPr sz="1800"/>
            </a:lvl2pPr>
            <a:lvl3pPr marL="731567" indent="0">
              <a:buNone/>
              <a:defRPr sz="1600"/>
            </a:lvl3pPr>
            <a:lvl4pPr marL="1097152" indent="0">
              <a:buNone/>
              <a:defRPr sz="1400"/>
            </a:lvl4pPr>
            <a:lvl5pPr marL="1462959" indent="0">
              <a:buNone/>
              <a:defRPr sz="1400"/>
            </a:lvl5pPr>
            <a:lvl6pPr marL="1828492" indent="0">
              <a:buNone/>
              <a:defRPr sz="1400"/>
            </a:lvl6pPr>
            <a:lvl7pPr marL="2194167" indent="0">
              <a:buNone/>
              <a:defRPr sz="1400"/>
            </a:lvl7pPr>
            <a:lvl8pPr marL="2559904" indent="0">
              <a:buNone/>
              <a:defRPr sz="1400"/>
            </a:lvl8pPr>
            <a:lvl9pPr marL="2925655"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385" y="1151335"/>
            <a:ext cx="3878861" cy="479822"/>
          </a:xfrm>
        </p:spPr>
        <p:txBody>
          <a:bodyPr anchor="b"/>
          <a:lstStyle>
            <a:lvl1pPr marL="0" indent="0">
              <a:buNone/>
              <a:defRPr sz="2400" b="1"/>
            </a:lvl1pPr>
            <a:lvl2pPr marL="365753" indent="0">
              <a:buNone/>
              <a:defRPr sz="2000" b="1"/>
            </a:lvl2pPr>
            <a:lvl3pPr marL="731567" indent="0">
              <a:buNone/>
              <a:defRPr sz="1800" b="1"/>
            </a:lvl3pPr>
            <a:lvl4pPr marL="1097152" indent="0">
              <a:buNone/>
              <a:defRPr sz="1600" b="1"/>
            </a:lvl4pPr>
            <a:lvl5pPr marL="1462959" indent="0">
              <a:buNone/>
              <a:defRPr sz="1600" b="1"/>
            </a:lvl5pPr>
            <a:lvl6pPr marL="1828492" indent="0">
              <a:buNone/>
              <a:defRPr sz="1600" b="1"/>
            </a:lvl6pPr>
            <a:lvl7pPr marL="2194167" indent="0">
              <a:buNone/>
              <a:defRPr sz="1600" b="1"/>
            </a:lvl7pPr>
            <a:lvl8pPr marL="2559904" indent="0">
              <a:buNone/>
              <a:defRPr sz="1600" b="1"/>
            </a:lvl8pPr>
            <a:lvl9pPr marL="2925655" indent="0">
              <a:buNone/>
              <a:defRPr sz="1600" b="1"/>
            </a:lvl9pPr>
          </a:lstStyle>
          <a:p>
            <a:pPr lvl="0"/>
            <a:r>
              <a:rPr lang="en-US"/>
              <a:t>Click to edit Master text styles</a:t>
            </a:r>
          </a:p>
        </p:txBody>
      </p:sp>
      <p:sp>
        <p:nvSpPr>
          <p:cNvPr id="4" name="Content Placeholder 3"/>
          <p:cNvSpPr>
            <a:spLocks noGrp="1"/>
          </p:cNvSpPr>
          <p:nvPr>
            <p:ph sz="half" idx="2"/>
          </p:nvPr>
        </p:nvSpPr>
        <p:spPr>
          <a:xfrm>
            <a:off x="43938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881" y="1151335"/>
            <a:ext cx="3880385" cy="479822"/>
          </a:xfrm>
        </p:spPr>
        <p:txBody>
          <a:bodyPr anchor="b"/>
          <a:lstStyle>
            <a:lvl1pPr marL="0" indent="0">
              <a:buNone/>
              <a:defRPr sz="2400" b="1"/>
            </a:lvl1pPr>
            <a:lvl2pPr marL="365753" indent="0">
              <a:buNone/>
              <a:defRPr sz="2000" b="1"/>
            </a:lvl2pPr>
            <a:lvl3pPr marL="731567" indent="0">
              <a:buNone/>
              <a:defRPr sz="1800" b="1"/>
            </a:lvl3pPr>
            <a:lvl4pPr marL="1097152" indent="0">
              <a:buNone/>
              <a:defRPr sz="1600" b="1"/>
            </a:lvl4pPr>
            <a:lvl5pPr marL="1462959" indent="0">
              <a:buNone/>
              <a:defRPr sz="1600" b="1"/>
            </a:lvl5pPr>
            <a:lvl6pPr marL="1828492" indent="0">
              <a:buNone/>
              <a:defRPr sz="1600" b="1"/>
            </a:lvl6pPr>
            <a:lvl7pPr marL="2194167" indent="0">
              <a:buNone/>
              <a:defRPr sz="1600" b="1"/>
            </a:lvl7pPr>
            <a:lvl8pPr marL="2559904" indent="0">
              <a:buNone/>
              <a:defRPr sz="1600" b="1"/>
            </a:lvl8pPr>
            <a:lvl9pPr marL="292565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88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131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25" y="207980"/>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1310" y="1076343"/>
            <a:ext cx="2888189" cy="3518297"/>
          </a:xfrm>
        </p:spPr>
        <p:txBody>
          <a:bodyPr/>
          <a:lstStyle>
            <a:lvl1pPr marL="0" indent="0">
              <a:buNone/>
              <a:defRPr sz="1400"/>
            </a:lvl1pPr>
            <a:lvl2pPr marL="365753" indent="0">
              <a:buNone/>
              <a:defRPr sz="1200"/>
            </a:lvl2pPr>
            <a:lvl3pPr marL="731567" indent="0">
              <a:buNone/>
              <a:defRPr sz="1000"/>
            </a:lvl3pPr>
            <a:lvl4pPr marL="1097152" indent="0">
              <a:buNone/>
              <a:defRPr sz="900"/>
            </a:lvl4pPr>
            <a:lvl5pPr marL="1462959" indent="0">
              <a:buNone/>
              <a:defRPr sz="900"/>
            </a:lvl5pPr>
            <a:lvl6pPr marL="1828492" indent="0">
              <a:buNone/>
              <a:defRPr sz="900"/>
            </a:lvl6pPr>
            <a:lvl7pPr marL="2194167" indent="0">
              <a:buNone/>
              <a:defRPr sz="900"/>
            </a:lvl7pPr>
            <a:lvl8pPr marL="2559904" indent="0">
              <a:buNone/>
              <a:defRPr sz="900"/>
            </a:lvl8pPr>
            <a:lvl9pPr marL="29256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65753" indent="0">
              <a:buNone/>
              <a:defRPr sz="2800"/>
            </a:lvl2pPr>
            <a:lvl3pPr marL="731567" indent="0">
              <a:buNone/>
              <a:defRPr sz="2400"/>
            </a:lvl3pPr>
            <a:lvl4pPr marL="1097152" indent="0">
              <a:buNone/>
              <a:defRPr sz="2000"/>
            </a:lvl4pPr>
            <a:lvl5pPr marL="1462959" indent="0">
              <a:buNone/>
              <a:defRPr sz="2000"/>
            </a:lvl5pPr>
            <a:lvl6pPr marL="1828492" indent="0">
              <a:buNone/>
              <a:defRPr sz="2000"/>
            </a:lvl6pPr>
            <a:lvl7pPr marL="2194167" indent="0">
              <a:buNone/>
              <a:defRPr sz="2000"/>
            </a:lvl7pPr>
            <a:lvl8pPr marL="2559904" indent="0">
              <a:buNone/>
              <a:defRPr sz="2000"/>
            </a:lvl8pPr>
            <a:lvl9pPr marL="2925655" indent="0">
              <a:buNone/>
              <a:defRPr sz="2000"/>
            </a:lvl9pPr>
          </a:lstStyle>
          <a:p>
            <a:endParaRPr lang="en-US"/>
          </a:p>
        </p:txBody>
      </p:sp>
      <p:sp>
        <p:nvSpPr>
          <p:cNvPr id="4" name="Text Placeholder 3"/>
          <p:cNvSpPr>
            <a:spLocks noGrp="1"/>
          </p:cNvSpPr>
          <p:nvPr>
            <p:ph type="body" sz="half" idx="2"/>
          </p:nvPr>
        </p:nvSpPr>
        <p:spPr>
          <a:xfrm>
            <a:off x="1720734" y="4028682"/>
            <a:ext cx="5267325" cy="603647"/>
          </a:xfrm>
        </p:spPr>
        <p:txBody>
          <a:bodyPr/>
          <a:lstStyle>
            <a:lvl1pPr marL="0" indent="0">
              <a:buNone/>
              <a:defRPr sz="1400"/>
            </a:lvl1pPr>
            <a:lvl2pPr marL="365753" indent="0">
              <a:buNone/>
              <a:defRPr sz="1200"/>
            </a:lvl2pPr>
            <a:lvl3pPr marL="731567" indent="0">
              <a:buNone/>
              <a:defRPr sz="1000"/>
            </a:lvl3pPr>
            <a:lvl4pPr marL="1097152" indent="0">
              <a:buNone/>
              <a:defRPr sz="900"/>
            </a:lvl4pPr>
            <a:lvl5pPr marL="1462959" indent="0">
              <a:buNone/>
              <a:defRPr sz="900"/>
            </a:lvl5pPr>
            <a:lvl6pPr marL="1828492" indent="0">
              <a:buNone/>
              <a:defRPr sz="900"/>
            </a:lvl6pPr>
            <a:lvl7pPr marL="2194167" indent="0">
              <a:buNone/>
              <a:defRPr sz="900"/>
            </a:lvl7pPr>
            <a:lvl8pPr marL="2559904" indent="0">
              <a:buNone/>
              <a:defRPr sz="900"/>
            </a:lvl8pPr>
            <a:lvl9pPr marL="29256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243" tIns="36596" rIns="73243" bIns="3659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243" tIns="36596" rIns="73243" bIns="3659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243" tIns="36596" rIns="73243" bIns="3659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243" tIns="36596" rIns="73243" bIns="3659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3243" tIns="36596" rIns="73243" bIns="3659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65753" algn="ctr" rtl="0" fontAlgn="base">
        <a:spcBef>
          <a:spcPct val="0"/>
        </a:spcBef>
        <a:spcAft>
          <a:spcPct val="0"/>
        </a:spcAft>
        <a:defRPr sz="4400">
          <a:solidFill>
            <a:schemeClr val="tx2"/>
          </a:solidFill>
          <a:latin typeface="Arial" charset="0"/>
          <a:cs typeface="Arial" charset="0"/>
        </a:defRPr>
      </a:lvl6pPr>
      <a:lvl7pPr marL="731567" algn="ctr" rtl="0" fontAlgn="base">
        <a:spcBef>
          <a:spcPct val="0"/>
        </a:spcBef>
        <a:spcAft>
          <a:spcPct val="0"/>
        </a:spcAft>
        <a:defRPr sz="4400">
          <a:solidFill>
            <a:schemeClr val="tx2"/>
          </a:solidFill>
          <a:latin typeface="Arial" charset="0"/>
          <a:cs typeface="Arial" charset="0"/>
        </a:defRPr>
      </a:lvl7pPr>
      <a:lvl8pPr marL="1097152" algn="ctr" rtl="0" fontAlgn="base">
        <a:spcBef>
          <a:spcPct val="0"/>
        </a:spcBef>
        <a:spcAft>
          <a:spcPct val="0"/>
        </a:spcAft>
        <a:defRPr sz="4400">
          <a:solidFill>
            <a:schemeClr val="tx2"/>
          </a:solidFill>
          <a:latin typeface="Arial" charset="0"/>
          <a:cs typeface="Arial" charset="0"/>
        </a:defRPr>
      </a:lvl8pPr>
      <a:lvl9pPr marL="1462959" algn="ctr" rtl="0" fontAlgn="base">
        <a:spcBef>
          <a:spcPct val="0"/>
        </a:spcBef>
        <a:spcAft>
          <a:spcPct val="0"/>
        </a:spcAft>
        <a:defRPr sz="4400">
          <a:solidFill>
            <a:schemeClr val="tx2"/>
          </a:solidFill>
          <a:latin typeface="Arial" charset="0"/>
          <a:cs typeface="Arial" charset="0"/>
        </a:defRPr>
      </a:lvl9pPr>
    </p:titleStyle>
    <p:bodyStyle>
      <a:lvl1pPr marL="274199" indent="-274199" algn="l" rtl="0" fontAlgn="base">
        <a:spcBef>
          <a:spcPct val="20000"/>
        </a:spcBef>
        <a:spcAft>
          <a:spcPct val="0"/>
        </a:spcAft>
        <a:buChar char="•"/>
        <a:defRPr sz="4000">
          <a:solidFill>
            <a:schemeClr val="bg1"/>
          </a:solidFill>
          <a:latin typeface="+mn-lt"/>
          <a:ea typeface="+mn-ea"/>
          <a:cs typeface="+mn-cs"/>
        </a:defRPr>
      </a:lvl1pPr>
      <a:lvl2pPr marL="594371" indent="-228556" algn="l" rtl="0" fontAlgn="base">
        <a:spcBef>
          <a:spcPct val="20000"/>
        </a:spcBef>
        <a:spcAft>
          <a:spcPct val="0"/>
        </a:spcAft>
        <a:buChar char="–"/>
        <a:defRPr sz="4000">
          <a:solidFill>
            <a:schemeClr val="bg1"/>
          </a:solidFill>
          <a:latin typeface="+mn-lt"/>
        </a:defRPr>
      </a:lvl2pPr>
      <a:lvl3pPr marL="914232" indent="-183005" algn="l" rtl="0" fontAlgn="base">
        <a:spcBef>
          <a:spcPct val="20000"/>
        </a:spcBef>
        <a:spcAft>
          <a:spcPct val="0"/>
        </a:spcAft>
        <a:buChar char="•"/>
        <a:defRPr sz="2400">
          <a:solidFill>
            <a:schemeClr val="tx1"/>
          </a:solidFill>
          <a:latin typeface="+mj-lt"/>
          <a:cs typeface="+mj-cs"/>
        </a:defRPr>
      </a:lvl3pPr>
      <a:lvl4pPr marL="1280036" indent="-183005" algn="l" rtl="0" fontAlgn="base">
        <a:spcBef>
          <a:spcPct val="20000"/>
        </a:spcBef>
        <a:spcAft>
          <a:spcPct val="0"/>
        </a:spcAft>
        <a:buChar char="–"/>
        <a:defRPr sz="2000">
          <a:solidFill>
            <a:schemeClr val="tx1"/>
          </a:solidFill>
          <a:latin typeface="+mj-lt"/>
          <a:cs typeface="+mj-cs"/>
        </a:defRPr>
      </a:lvl4pPr>
      <a:lvl5pPr marL="1645792" indent="-183005" algn="l" rtl="0" fontAlgn="base">
        <a:spcBef>
          <a:spcPct val="20000"/>
        </a:spcBef>
        <a:spcAft>
          <a:spcPct val="0"/>
        </a:spcAft>
        <a:buChar char="»"/>
        <a:defRPr sz="2000">
          <a:solidFill>
            <a:schemeClr val="tx1"/>
          </a:solidFill>
          <a:latin typeface="+mj-lt"/>
          <a:cs typeface="+mj-cs"/>
        </a:defRPr>
      </a:lvl5pPr>
      <a:lvl6pPr marL="2011277" indent="-183005" algn="l" rtl="0" fontAlgn="base">
        <a:spcBef>
          <a:spcPct val="20000"/>
        </a:spcBef>
        <a:spcAft>
          <a:spcPct val="0"/>
        </a:spcAft>
        <a:buChar char="»"/>
        <a:defRPr sz="2000">
          <a:solidFill>
            <a:schemeClr val="tx1"/>
          </a:solidFill>
          <a:latin typeface="+mj-lt"/>
          <a:cs typeface="+mj-cs"/>
        </a:defRPr>
      </a:lvl6pPr>
      <a:lvl7pPr marL="2377091" indent="-183005" algn="l" rtl="0" fontAlgn="base">
        <a:spcBef>
          <a:spcPct val="20000"/>
        </a:spcBef>
        <a:spcAft>
          <a:spcPct val="0"/>
        </a:spcAft>
        <a:buChar char="»"/>
        <a:defRPr sz="2000">
          <a:solidFill>
            <a:schemeClr val="tx1"/>
          </a:solidFill>
          <a:latin typeface="+mj-lt"/>
          <a:cs typeface="+mj-cs"/>
        </a:defRPr>
      </a:lvl7pPr>
      <a:lvl8pPr marL="2742771" indent="-183005" algn="l" rtl="0" fontAlgn="base">
        <a:spcBef>
          <a:spcPct val="20000"/>
        </a:spcBef>
        <a:spcAft>
          <a:spcPct val="0"/>
        </a:spcAft>
        <a:buChar char="»"/>
        <a:defRPr sz="2000">
          <a:solidFill>
            <a:schemeClr val="tx1"/>
          </a:solidFill>
          <a:latin typeface="+mj-lt"/>
          <a:cs typeface="+mj-cs"/>
        </a:defRPr>
      </a:lvl8pPr>
      <a:lvl9pPr marL="3108560" indent="-183005"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31567" rtl="0" eaLnBrk="1" latinLnBrk="0" hangingPunct="1">
        <a:defRPr sz="1800" kern="1200">
          <a:solidFill>
            <a:schemeClr val="tx1"/>
          </a:solidFill>
          <a:latin typeface="+mn-lt"/>
          <a:ea typeface="+mn-ea"/>
          <a:cs typeface="+mn-cs"/>
        </a:defRPr>
      </a:lvl1pPr>
      <a:lvl2pPr marL="365753" algn="l" defTabSz="731567" rtl="0" eaLnBrk="1" latinLnBrk="0" hangingPunct="1">
        <a:defRPr sz="1800" kern="1200">
          <a:solidFill>
            <a:schemeClr val="tx1"/>
          </a:solidFill>
          <a:latin typeface="+mn-lt"/>
          <a:ea typeface="+mn-ea"/>
          <a:cs typeface="+mn-cs"/>
        </a:defRPr>
      </a:lvl2pPr>
      <a:lvl3pPr marL="731567" algn="l" defTabSz="731567" rtl="0" eaLnBrk="1" latinLnBrk="0" hangingPunct="1">
        <a:defRPr sz="1800" kern="1200">
          <a:solidFill>
            <a:schemeClr val="tx1"/>
          </a:solidFill>
          <a:latin typeface="+mn-lt"/>
          <a:ea typeface="+mn-ea"/>
          <a:cs typeface="+mn-cs"/>
        </a:defRPr>
      </a:lvl3pPr>
      <a:lvl4pPr marL="1097152" algn="l" defTabSz="731567" rtl="0" eaLnBrk="1" latinLnBrk="0" hangingPunct="1">
        <a:defRPr sz="1800" kern="1200">
          <a:solidFill>
            <a:schemeClr val="tx1"/>
          </a:solidFill>
          <a:latin typeface="+mn-lt"/>
          <a:ea typeface="+mn-ea"/>
          <a:cs typeface="+mn-cs"/>
        </a:defRPr>
      </a:lvl4pPr>
      <a:lvl5pPr marL="1462959" algn="l" defTabSz="731567" rtl="0" eaLnBrk="1" latinLnBrk="0" hangingPunct="1">
        <a:defRPr sz="1800" kern="1200">
          <a:solidFill>
            <a:schemeClr val="tx1"/>
          </a:solidFill>
          <a:latin typeface="+mn-lt"/>
          <a:ea typeface="+mn-ea"/>
          <a:cs typeface="+mn-cs"/>
        </a:defRPr>
      </a:lvl5pPr>
      <a:lvl6pPr marL="1828492" algn="l" defTabSz="731567" rtl="0" eaLnBrk="1" latinLnBrk="0" hangingPunct="1">
        <a:defRPr sz="1800" kern="1200">
          <a:solidFill>
            <a:schemeClr val="tx1"/>
          </a:solidFill>
          <a:latin typeface="+mn-lt"/>
          <a:ea typeface="+mn-ea"/>
          <a:cs typeface="+mn-cs"/>
        </a:defRPr>
      </a:lvl6pPr>
      <a:lvl7pPr marL="2194167" algn="l" defTabSz="731567" rtl="0" eaLnBrk="1" latinLnBrk="0" hangingPunct="1">
        <a:defRPr sz="1800" kern="1200">
          <a:solidFill>
            <a:schemeClr val="tx1"/>
          </a:solidFill>
          <a:latin typeface="+mn-lt"/>
          <a:ea typeface="+mn-ea"/>
          <a:cs typeface="+mn-cs"/>
        </a:defRPr>
      </a:lvl7pPr>
      <a:lvl8pPr marL="2559904" algn="l" defTabSz="731567" rtl="0" eaLnBrk="1" latinLnBrk="0" hangingPunct="1">
        <a:defRPr sz="1800" kern="1200">
          <a:solidFill>
            <a:schemeClr val="tx1"/>
          </a:solidFill>
          <a:latin typeface="+mn-lt"/>
          <a:ea typeface="+mn-ea"/>
          <a:cs typeface="+mn-cs"/>
        </a:defRPr>
      </a:lvl8pPr>
      <a:lvl9pPr marL="2925655" algn="l" defTabSz="7315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7" tIns="33398" rIns="66797" bIns="333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7" tIns="33398" rIns="66797" bIns="33398"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1859254075"/>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79" algn="ctr" rtl="0" fontAlgn="base">
        <a:spcBef>
          <a:spcPct val="0"/>
        </a:spcBef>
        <a:spcAft>
          <a:spcPct val="0"/>
        </a:spcAft>
        <a:defRPr sz="3200">
          <a:solidFill>
            <a:schemeClr val="bg1"/>
          </a:solidFill>
          <a:latin typeface="Arial Rounded MT Bold" pitchFamily="34" charset="0"/>
          <a:cs typeface="Arial" charset="0"/>
        </a:defRPr>
      </a:lvl6pPr>
      <a:lvl7pPr marL="667965" algn="ctr" rtl="0" fontAlgn="base">
        <a:spcBef>
          <a:spcPct val="0"/>
        </a:spcBef>
        <a:spcAft>
          <a:spcPct val="0"/>
        </a:spcAft>
        <a:defRPr sz="3200">
          <a:solidFill>
            <a:schemeClr val="bg1"/>
          </a:solidFill>
          <a:latin typeface="Arial Rounded MT Bold" pitchFamily="34" charset="0"/>
          <a:cs typeface="Arial" charset="0"/>
        </a:defRPr>
      </a:lvl7pPr>
      <a:lvl8pPr marL="1001949" algn="ctr" rtl="0" fontAlgn="base">
        <a:spcBef>
          <a:spcPct val="0"/>
        </a:spcBef>
        <a:spcAft>
          <a:spcPct val="0"/>
        </a:spcAft>
        <a:defRPr sz="3200">
          <a:solidFill>
            <a:schemeClr val="bg1"/>
          </a:solidFill>
          <a:latin typeface="Arial Rounded MT Bold" pitchFamily="34" charset="0"/>
          <a:cs typeface="Arial" charset="0"/>
        </a:defRPr>
      </a:lvl8pPr>
      <a:lvl9pPr marL="133592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90" indent="-250490" algn="l" rtl="0" eaLnBrk="0" fontAlgn="base" hangingPunct="0">
        <a:spcBef>
          <a:spcPct val="20000"/>
        </a:spcBef>
        <a:spcAft>
          <a:spcPct val="0"/>
        </a:spcAft>
        <a:defRPr sz="3200">
          <a:solidFill>
            <a:schemeClr val="bg1"/>
          </a:solidFill>
          <a:latin typeface="+mn-lt"/>
          <a:ea typeface="+mn-ea"/>
          <a:cs typeface="+mn-cs"/>
        </a:defRPr>
      </a:lvl1pPr>
      <a:lvl2pPr marL="542723" indent="-208741" algn="l" rtl="0" eaLnBrk="0" fontAlgn="base" hangingPunct="0">
        <a:spcBef>
          <a:spcPct val="20000"/>
        </a:spcBef>
        <a:spcAft>
          <a:spcPct val="0"/>
        </a:spcAft>
        <a:buChar char="–"/>
        <a:defRPr sz="2000">
          <a:solidFill>
            <a:schemeClr val="tx1"/>
          </a:solidFill>
          <a:latin typeface="Arial" charset="0"/>
          <a:cs typeface="+mn-cs"/>
        </a:defRPr>
      </a:lvl2pPr>
      <a:lvl3pPr marL="834957" indent="-166990" algn="l" rtl="0" eaLnBrk="0" fontAlgn="base" hangingPunct="0">
        <a:spcBef>
          <a:spcPct val="20000"/>
        </a:spcBef>
        <a:spcAft>
          <a:spcPct val="0"/>
        </a:spcAft>
        <a:buChar char="•"/>
        <a:defRPr sz="1800">
          <a:solidFill>
            <a:schemeClr val="tx1"/>
          </a:solidFill>
          <a:latin typeface="Arial" charset="0"/>
          <a:cs typeface="+mn-cs"/>
        </a:defRPr>
      </a:lvl3pPr>
      <a:lvl4pPr marL="1168939" indent="-166990" algn="l" rtl="0" eaLnBrk="0" fontAlgn="base" hangingPunct="0">
        <a:spcBef>
          <a:spcPct val="20000"/>
        </a:spcBef>
        <a:spcAft>
          <a:spcPct val="0"/>
        </a:spcAft>
        <a:buChar char="–"/>
        <a:defRPr sz="1500">
          <a:solidFill>
            <a:schemeClr val="tx1"/>
          </a:solidFill>
          <a:latin typeface="Arial" charset="0"/>
          <a:cs typeface="+mn-cs"/>
        </a:defRPr>
      </a:lvl4pPr>
      <a:lvl5pPr marL="1502920" indent="-166990" algn="l" rtl="0" eaLnBrk="0" fontAlgn="base" hangingPunct="0">
        <a:spcBef>
          <a:spcPct val="20000"/>
        </a:spcBef>
        <a:spcAft>
          <a:spcPct val="0"/>
        </a:spcAft>
        <a:buChar char="»"/>
        <a:defRPr sz="1500">
          <a:solidFill>
            <a:schemeClr val="tx1"/>
          </a:solidFill>
          <a:latin typeface="Arial" charset="0"/>
          <a:cs typeface="+mn-cs"/>
        </a:defRPr>
      </a:lvl5pPr>
      <a:lvl6pPr marL="1836905" indent="-166990" algn="l" rtl="0" fontAlgn="base">
        <a:spcBef>
          <a:spcPct val="20000"/>
        </a:spcBef>
        <a:spcAft>
          <a:spcPct val="0"/>
        </a:spcAft>
        <a:buChar char="»"/>
        <a:defRPr sz="1500">
          <a:solidFill>
            <a:schemeClr val="tx1"/>
          </a:solidFill>
          <a:latin typeface="Arial" charset="0"/>
          <a:cs typeface="+mn-cs"/>
        </a:defRPr>
      </a:lvl6pPr>
      <a:lvl7pPr marL="2170887" indent="-166990" algn="l" rtl="0" fontAlgn="base">
        <a:spcBef>
          <a:spcPct val="20000"/>
        </a:spcBef>
        <a:spcAft>
          <a:spcPct val="0"/>
        </a:spcAft>
        <a:buChar char="»"/>
        <a:defRPr sz="1500">
          <a:solidFill>
            <a:schemeClr val="tx1"/>
          </a:solidFill>
          <a:latin typeface="Arial" charset="0"/>
          <a:cs typeface="+mn-cs"/>
        </a:defRPr>
      </a:lvl7pPr>
      <a:lvl8pPr marL="2504869" indent="-166990" algn="l" rtl="0" fontAlgn="base">
        <a:spcBef>
          <a:spcPct val="20000"/>
        </a:spcBef>
        <a:spcAft>
          <a:spcPct val="0"/>
        </a:spcAft>
        <a:buChar char="»"/>
        <a:defRPr sz="1500">
          <a:solidFill>
            <a:schemeClr val="tx1"/>
          </a:solidFill>
          <a:latin typeface="Arial" charset="0"/>
          <a:cs typeface="+mn-cs"/>
        </a:defRPr>
      </a:lvl8pPr>
      <a:lvl9pPr marL="2838851" indent="-16699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65" rtl="0" eaLnBrk="1" latinLnBrk="0" hangingPunct="1">
        <a:defRPr sz="1300" kern="1200">
          <a:solidFill>
            <a:schemeClr val="tx1"/>
          </a:solidFill>
          <a:latin typeface="+mn-lt"/>
          <a:ea typeface="+mn-ea"/>
          <a:cs typeface="+mn-cs"/>
        </a:defRPr>
      </a:lvl1pPr>
      <a:lvl2pPr marL="333979" algn="l" defTabSz="667965" rtl="0" eaLnBrk="1" latinLnBrk="0" hangingPunct="1">
        <a:defRPr sz="1300" kern="1200">
          <a:solidFill>
            <a:schemeClr val="tx1"/>
          </a:solidFill>
          <a:latin typeface="+mn-lt"/>
          <a:ea typeface="+mn-ea"/>
          <a:cs typeface="+mn-cs"/>
        </a:defRPr>
      </a:lvl2pPr>
      <a:lvl3pPr marL="667965" algn="l" defTabSz="667965" rtl="0" eaLnBrk="1" latinLnBrk="0" hangingPunct="1">
        <a:defRPr sz="1300" kern="1200">
          <a:solidFill>
            <a:schemeClr val="tx1"/>
          </a:solidFill>
          <a:latin typeface="+mn-lt"/>
          <a:ea typeface="+mn-ea"/>
          <a:cs typeface="+mn-cs"/>
        </a:defRPr>
      </a:lvl3pPr>
      <a:lvl4pPr marL="1001949" algn="l" defTabSz="667965" rtl="0" eaLnBrk="1" latinLnBrk="0" hangingPunct="1">
        <a:defRPr sz="1300" kern="1200">
          <a:solidFill>
            <a:schemeClr val="tx1"/>
          </a:solidFill>
          <a:latin typeface="+mn-lt"/>
          <a:ea typeface="+mn-ea"/>
          <a:cs typeface="+mn-cs"/>
        </a:defRPr>
      </a:lvl4pPr>
      <a:lvl5pPr marL="1335929" algn="l" defTabSz="667965" rtl="0" eaLnBrk="1" latinLnBrk="0" hangingPunct="1">
        <a:defRPr sz="1300" kern="1200">
          <a:solidFill>
            <a:schemeClr val="tx1"/>
          </a:solidFill>
          <a:latin typeface="+mn-lt"/>
          <a:ea typeface="+mn-ea"/>
          <a:cs typeface="+mn-cs"/>
        </a:defRPr>
      </a:lvl5pPr>
      <a:lvl6pPr marL="1669911" algn="l" defTabSz="667965" rtl="0" eaLnBrk="1" latinLnBrk="0" hangingPunct="1">
        <a:defRPr sz="1300" kern="1200">
          <a:solidFill>
            <a:schemeClr val="tx1"/>
          </a:solidFill>
          <a:latin typeface="+mn-lt"/>
          <a:ea typeface="+mn-ea"/>
          <a:cs typeface="+mn-cs"/>
        </a:defRPr>
      </a:lvl6pPr>
      <a:lvl7pPr marL="2003894" algn="l" defTabSz="667965" rtl="0" eaLnBrk="1" latinLnBrk="0" hangingPunct="1">
        <a:defRPr sz="1300" kern="1200">
          <a:solidFill>
            <a:schemeClr val="tx1"/>
          </a:solidFill>
          <a:latin typeface="+mn-lt"/>
          <a:ea typeface="+mn-ea"/>
          <a:cs typeface="+mn-cs"/>
        </a:defRPr>
      </a:lvl7pPr>
      <a:lvl8pPr marL="2337875" algn="l" defTabSz="667965" rtl="0" eaLnBrk="1" latinLnBrk="0" hangingPunct="1">
        <a:defRPr sz="1300" kern="1200">
          <a:solidFill>
            <a:schemeClr val="tx1"/>
          </a:solidFill>
          <a:latin typeface="+mn-lt"/>
          <a:ea typeface="+mn-ea"/>
          <a:cs typeface="+mn-cs"/>
        </a:defRPr>
      </a:lvl8pPr>
      <a:lvl9pPr marL="2671858" algn="l" defTabSz="66796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6" tIns="33403" rIns="66806" bIns="334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6" tIns="33403" rIns="66806" bIns="33403"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27" algn="ctr" rtl="0" fontAlgn="base">
        <a:spcBef>
          <a:spcPct val="0"/>
        </a:spcBef>
        <a:spcAft>
          <a:spcPct val="0"/>
        </a:spcAft>
        <a:defRPr sz="3200">
          <a:solidFill>
            <a:schemeClr val="bg1"/>
          </a:solidFill>
          <a:latin typeface="Arial Rounded MT Bold" pitchFamily="34" charset="0"/>
          <a:cs typeface="Arial" charset="0"/>
        </a:defRPr>
      </a:lvl6pPr>
      <a:lvl7pPr marL="668058" algn="ctr" rtl="0" fontAlgn="base">
        <a:spcBef>
          <a:spcPct val="0"/>
        </a:spcBef>
        <a:spcAft>
          <a:spcPct val="0"/>
        </a:spcAft>
        <a:defRPr sz="3200">
          <a:solidFill>
            <a:schemeClr val="bg1"/>
          </a:solidFill>
          <a:latin typeface="Arial Rounded MT Bold" pitchFamily="34" charset="0"/>
          <a:cs typeface="Arial" charset="0"/>
        </a:defRPr>
      </a:lvl7pPr>
      <a:lvl8pPr marL="1002088" algn="ctr" rtl="0" fontAlgn="base">
        <a:spcBef>
          <a:spcPct val="0"/>
        </a:spcBef>
        <a:spcAft>
          <a:spcPct val="0"/>
        </a:spcAft>
        <a:defRPr sz="3200">
          <a:solidFill>
            <a:schemeClr val="bg1"/>
          </a:solidFill>
          <a:latin typeface="Arial Rounded MT Bold" pitchFamily="34" charset="0"/>
          <a:cs typeface="Arial" charset="0"/>
        </a:defRPr>
      </a:lvl8pPr>
      <a:lvl9pPr marL="133611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23" indent="-250523" algn="l" rtl="0" eaLnBrk="0" fontAlgn="base" hangingPunct="0">
        <a:spcBef>
          <a:spcPct val="20000"/>
        </a:spcBef>
        <a:spcAft>
          <a:spcPct val="0"/>
        </a:spcAft>
        <a:defRPr sz="3200">
          <a:solidFill>
            <a:schemeClr val="bg1"/>
          </a:solidFill>
          <a:latin typeface="+mn-lt"/>
          <a:ea typeface="+mn-ea"/>
          <a:cs typeface="+mn-cs"/>
        </a:defRPr>
      </a:lvl1pPr>
      <a:lvl2pPr marL="542798" indent="-208769" algn="l" rtl="0" eaLnBrk="0" fontAlgn="base" hangingPunct="0">
        <a:spcBef>
          <a:spcPct val="20000"/>
        </a:spcBef>
        <a:spcAft>
          <a:spcPct val="0"/>
        </a:spcAft>
        <a:buChar char="–"/>
        <a:defRPr sz="2000">
          <a:solidFill>
            <a:schemeClr val="tx1"/>
          </a:solidFill>
          <a:latin typeface="Arial" charset="0"/>
          <a:cs typeface="+mn-cs"/>
        </a:defRPr>
      </a:lvl2pPr>
      <a:lvl3pPr marL="835071" indent="-167014" algn="l" rtl="0" eaLnBrk="0" fontAlgn="base" hangingPunct="0">
        <a:spcBef>
          <a:spcPct val="20000"/>
        </a:spcBef>
        <a:spcAft>
          <a:spcPct val="0"/>
        </a:spcAft>
        <a:buChar char="•"/>
        <a:defRPr sz="1800">
          <a:solidFill>
            <a:schemeClr val="tx1"/>
          </a:solidFill>
          <a:latin typeface="Arial" charset="0"/>
          <a:cs typeface="+mn-cs"/>
        </a:defRPr>
      </a:lvl3pPr>
      <a:lvl4pPr marL="1169102" indent="-167014" algn="l" rtl="0" eaLnBrk="0" fontAlgn="base" hangingPunct="0">
        <a:spcBef>
          <a:spcPct val="20000"/>
        </a:spcBef>
        <a:spcAft>
          <a:spcPct val="0"/>
        </a:spcAft>
        <a:buChar char="–"/>
        <a:defRPr sz="1500">
          <a:solidFill>
            <a:schemeClr val="tx1"/>
          </a:solidFill>
          <a:latin typeface="Arial" charset="0"/>
          <a:cs typeface="+mn-cs"/>
        </a:defRPr>
      </a:lvl4pPr>
      <a:lvl5pPr marL="1503129" indent="-167014" algn="l" rtl="0" eaLnBrk="0" fontAlgn="base" hangingPunct="0">
        <a:spcBef>
          <a:spcPct val="20000"/>
        </a:spcBef>
        <a:spcAft>
          <a:spcPct val="0"/>
        </a:spcAft>
        <a:buChar char="»"/>
        <a:defRPr sz="1500">
          <a:solidFill>
            <a:schemeClr val="tx1"/>
          </a:solidFill>
          <a:latin typeface="Arial" charset="0"/>
          <a:cs typeface="+mn-cs"/>
        </a:defRPr>
      </a:lvl5pPr>
      <a:lvl6pPr marL="1837160" indent="-167014" algn="l" rtl="0" fontAlgn="base">
        <a:spcBef>
          <a:spcPct val="20000"/>
        </a:spcBef>
        <a:spcAft>
          <a:spcPct val="0"/>
        </a:spcAft>
        <a:buChar char="»"/>
        <a:defRPr sz="1500">
          <a:solidFill>
            <a:schemeClr val="tx1"/>
          </a:solidFill>
          <a:latin typeface="Arial" charset="0"/>
          <a:cs typeface="+mn-cs"/>
        </a:defRPr>
      </a:lvl6pPr>
      <a:lvl7pPr marL="2171189" indent="-167014" algn="l" rtl="0" fontAlgn="base">
        <a:spcBef>
          <a:spcPct val="20000"/>
        </a:spcBef>
        <a:spcAft>
          <a:spcPct val="0"/>
        </a:spcAft>
        <a:buChar char="»"/>
        <a:defRPr sz="1500">
          <a:solidFill>
            <a:schemeClr val="tx1"/>
          </a:solidFill>
          <a:latin typeface="Arial" charset="0"/>
          <a:cs typeface="+mn-cs"/>
        </a:defRPr>
      </a:lvl7pPr>
      <a:lvl8pPr marL="2505217" indent="-167014" algn="l" rtl="0" fontAlgn="base">
        <a:spcBef>
          <a:spcPct val="20000"/>
        </a:spcBef>
        <a:spcAft>
          <a:spcPct val="0"/>
        </a:spcAft>
        <a:buChar char="»"/>
        <a:defRPr sz="1500">
          <a:solidFill>
            <a:schemeClr val="tx1"/>
          </a:solidFill>
          <a:latin typeface="Arial" charset="0"/>
          <a:cs typeface="+mn-cs"/>
        </a:defRPr>
      </a:lvl8pPr>
      <a:lvl9pPr marL="2839246" indent="-16701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058" rtl="0" eaLnBrk="1" latinLnBrk="0" hangingPunct="1">
        <a:defRPr sz="1300" kern="1200">
          <a:solidFill>
            <a:schemeClr val="tx1"/>
          </a:solidFill>
          <a:latin typeface="+mn-lt"/>
          <a:ea typeface="+mn-ea"/>
          <a:cs typeface="+mn-cs"/>
        </a:defRPr>
      </a:lvl1pPr>
      <a:lvl2pPr marL="334027" algn="l" defTabSz="668058" rtl="0" eaLnBrk="1" latinLnBrk="0" hangingPunct="1">
        <a:defRPr sz="1300" kern="1200">
          <a:solidFill>
            <a:schemeClr val="tx1"/>
          </a:solidFill>
          <a:latin typeface="+mn-lt"/>
          <a:ea typeface="+mn-ea"/>
          <a:cs typeface="+mn-cs"/>
        </a:defRPr>
      </a:lvl2pPr>
      <a:lvl3pPr marL="668058" algn="l" defTabSz="668058" rtl="0" eaLnBrk="1" latinLnBrk="0" hangingPunct="1">
        <a:defRPr sz="1300" kern="1200">
          <a:solidFill>
            <a:schemeClr val="tx1"/>
          </a:solidFill>
          <a:latin typeface="+mn-lt"/>
          <a:ea typeface="+mn-ea"/>
          <a:cs typeface="+mn-cs"/>
        </a:defRPr>
      </a:lvl3pPr>
      <a:lvl4pPr marL="1002088" algn="l" defTabSz="668058" rtl="0" eaLnBrk="1" latinLnBrk="0" hangingPunct="1">
        <a:defRPr sz="1300" kern="1200">
          <a:solidFill>
            <a:schemeClr val="tx1"/>
          </a:solidFill>
          <a:latin typeface="+mn-lt"/>
          <a:ea typeface="+mn-ea"/>
          <a:cs typeface="+mn-cs"/>
        </a:defRPr>
      </a:lvl4pPr>
      <a:lvl5pPr marL="1336115" algn="l" defTabSz="668058" rtl="0" eaLnBrk="1" latinLnBrk="0" hangingPunct="1">
        <a:defRPr sz="1300" kern="1200">
          <a:solidFill>
            <a:schemeClr val="tx1"/>
          </a:solidFill>
          <a:latin typeface="+mn-lt"/>
          <a:ea typeface="+mn-ea"/>
          <a:cs typeface="+mn-cs"/>
        </a:defRPr>
      </a:lvl5pPr>
      <a:lvl6pPr marL="1670143" algn="l" defTabSz="668058" rtl="0" eaLnBrk="1" latinLnBrk="0" hangingPunct="1">
        <a:defRPr sz="1300" kern="1200">
          <a:solidFill>
            <a:schemeClr val="tx1"/>
          </a:solidFill>
          <a:latin typeface="+mn-lt"/>
          <a:ea typeface="+mn-ea"/>
          <a:cs typeface="+mn-cs"/>
        </a:defRPr>
      </a:lvl6pPr>
      <a:lvl7pPr marL="2004173" algn="l" defTabSz="668058" rtl="0" eaLnBrk="1" latinLnBrk="0" hangingPunct="1">
        <a:defRPr sz="1300" kern="1200">
          <a:solidFill>
            <a:schemeClr val="tx1"/>
          </a:solidFill>
          <a:latin typeface="+mn-lt"/>
          <a:ea typeface="+mn-ea"/>
          <a:cs typeface="+mn-cs"/>
        </a:defRPr>
      </a:lvl7pPr>
      <a:lvl8pPr marL="2338200" algn="l" defTabSz="668058" rtl="0" eaLnBrk="1" latinLnBrk="0" hangingPunct="1">
        <a:defRPr sz="1300" kern="1200">
          <a:solidFill>
            <a:schemeClr val="tx1"/>
          </a:solidFill>
          <a:latin typeface="+mn-lt"/>
          <a:ea typeface="+mn-ea"/>
          <a:cs typeface="+mn-cs"/>
        </a:defRPr>
      </a:lvl8pPr>
      <a:lvl9pPr marL="2672230" algn="l" defTabSz="668058"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5" tIns="33408" rIns="66815" bIns="3340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5" tIns="33408" rIns="66815" bIns="334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74" algn="ctr" rtl="0" fontAlgn="base">
        <a:spcBef>
          <a:spcPct val="0"/>
        </a:spcBef>
        <a:spcAft>
          <a:spcPct val="0"/>
        </a:spcAft>
        <a:defRPr sz="3200">
          <a:solidFill>
            <a:schemeClr val="bg1"/>
          </a:solidFill>
          <a:latin typeface="Arial Rounded MT Bold" pitchFamily="34" charset="0"/>
          <a:cs typeface="Arial" charset="0"/>
        </a:defRPr>
      </a:lvl6pPr>
      <a:lvl7pPr marL="668151" algn="ctr" rtl="0" fontAlgn="base">
        <a:spcBef>
          <a:spcPct val="0"/>
        </a:spcBef>
        <a:spcAft>
          <a:spcPct val="0"/>
        </a:spcAft>
        <a:defRPr sz="3200">
          <a:solidFill>
            <a:schemeClr val="bg1"/>
          </a:solidFill>
          <a:latin typeface="Arial Rounded MT Bold" pitchFamily="34" charset="0"/>
          <a:cs typeface="Arial" charset="0"/>
        </a:defRPr>
      </a:lvl7pPr>
      <a:lvl8pPr marL="1002226" algn="ctr" rtl="0" fontAlgn="base">
        <a:spcBef>
          <a:spcPct val="0"/>
        </a:spcBef>
        <a:spcAft>
          <a:spcPct val="0"/>
        </a:spcAft>
        <a:defRPr sz="3200">
          <a:solidFill>
            <a:schemeClr val="bg1"/>
          </a:solidFill>
          <a:latin typeface="Arial Rounded MT Bold" pitchFamily="34" charset="0"/>
          <a:cs typeface="Arial" charset="0"/>
        </a:defRPr>
      </a:lvl8pPr>
      <a:lvl9pPr marL="133630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58" indent="-250558" algn="l" rtl="0" eaLnBrk="0" fontAlgn="base" hangingPunct="0">
        <a:spcBef>
          <a:spcPct val="20000"/>
        </a:spcBef>
        <a:spcAft>
          <a:spcPct val="0"/>
        </a:spcAft>
        <a:defRPr sz="3200">
          <a:solidFill>
            <a:schemeClr val="bg1"/>
          </a:solidFill>
          <a:latin typeface="+mn-lt"/>
          <a:ea typeface="+mn-ea"/>
          <a:cs typeface="+mn-cs"/>
        </a:defRPr>
      </a:lvl1pPr>
      <a:lvl2pPr marL="542873" indent="-208798" algn="l" rtl="0" eaLnBrk="0" fontAlgn="base" hangingPunct="0">
        <a:spcBef>
          <a:spcPct val="20000"/>
        </a:spcBef>
        <a:spcAft>
          <a:spcPct val="0"/>
        </a:spcAft>
        <a:buChar char="–"/>
        <a:defRPr sz="2000">
          <a:solidFill>
            <a:schemeClr val="tx1"/>
          </a:solidFill>
          <a:latin typeface="Arial" charset="0"/>
          <a:cs typeface="+mn-cs"/>
        </a:defRPr>
      </a:lvl2pPr>
      <a:lvl3pPr marL="835187" indent="-167038" algn="l" rtl="0" eaLnBrk="0" fontAlgn="base" hangingPunct="0">
        <a:spcBef>
          <a:spcPct val="20000"/>
        </a:spcBef>
        <a:spcAft>
          <a:spcPct val="0"/>
        </a:spcAft>
        <a:buChar char="•"/>
        <a:defRPr sz="1800">
          <a:solidFill>
            <a:schemeClr val="tx1"/>
          </a:solidFill>
          <a:latin typeface="Arial" charset="0"/>
          <a:cs typeface="+mn-cs"/>
        </a:defRPr>
      </a:lvl3pPr>
      <a:lvl4pPr marL="1169264" indent="-167038" algn="l" rtl="0" eaLnBrk="0" fontAlgn="base" hangingPunct="0">
        <a:spcBef>
          <a:spcPct val="20000"/>
        </a:spcBef>
        <a:spcAft>
          <a:spcPct val="0"/>
        </a:spcAft>
        <a:buChar char="–"/>
        <a:defRPr sz="1500">
          <a:solidFill>
            <a:schemeClr val="tx1"/>
          </a:solidFill>
          <a:latin typeface="Arial" charset="0"/>
          <a:cs typeface="+mn-cs"/>
        </a:defRPr>
      </a:lvl4pPr>
      <a:lvl5pPr marL="1503338" indent="-167038" algn="l" rtl="0" eaLnBrk="0" fontAlgn="base" hangingPunct="0">
        <a:spcBef>
          <a:spcPct val="20000"/>
        </a:spcBef>
        <a:spcAft>
          <a:spcPct val="0"/>
        </a:spcAft>
        <a:buChar char="»"/>
        <a:defRPr sz="1500">
          <a:solidFill>
            <a:schemeClr val="tx1"/>
          </a:solidFill>
          <a:latin typeface="Arial" charset="0"/>
          <a:cs typeface="+mn-cs"/>
        </a:defRPr>
      </a:lvl5pPr>
      <a:lvl6pPr marL="1837415" indent="-167038" algn="l" rtl="0" fontAlgn="base">
        <a:spcBef>
          <a:spcPct val="20000"/>
        </a:spcBef>
        <a:spcAft>
          <a:spcPct val="0"/>
        </a:spcAft>
        <a:buChar char="»"/>
        <a:defRPr sz="1500">
          <a:solidFill>
            <a:schemeClr val="tx1"/>
          </a:solidFill>
          <a:latin typeface="Arial" charset="0"/>
          <a:cs typeface="+mn-cs"/>
        </a:defRPr>
      </a:lvl6pPr>
      <a:lvl7pPr marL="2171490" indent="-167038" algn="l" rtl="0" fontAlgn="base">
        <a:spcBef>
          <a:spcPct val="20000"/>
        </a:spcBef>
        <a:spcAft>
          <a:spcPct val="0"/>
        </a:spcAft>
        <a:buChar char="»"/>
        <a:defRPr sz="1500">
          <a:solidFill>
            <a:schemeClr val="tx1"/>
          </a:solidFill>
          <a:latin typeface="Arial" charset="0"/>
          <a:cs typeface="+mn-cs"/>
        </a:defRPr>
      </a:lvl7pPr>
      <a:lvl8pPr marL="2505565" indent="-167038" algn="l" rtl="0" fontAlgn="base">
        <a:spcBef>
          <a:spcPct val="20000"/>
        </a:spcBef>
        <a:spcAft>
          <a:spcPct val="0"/>
        </a:spcAft>
        <a:buChar char="»"/>
        <a:defRPr sz="1500">
          <a:solidFill>
            <a:schemeClr val="tx1"/>
          </a:solidFill>
          <a:latin typeface="Arial" charset="0"/>
          <a:cs typeface="+mn-cs"/>
        </a:defRPr>
      </a:lvl8pPr>
      <a:lvl9pPr marL="2839640" indent="-16703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51" rtl="0" eaLnBrk="1" latinLnBrk="0" hangingPunct="1">
        <a:defRPr sz="1300" kern="1200">
          <a:solidFill>
            <a:schemeClr val="tx1"/>
          </a:solidFill>
          <a:latin typeface="+mn-lt"/>
          <a:ea typeface="+mn-ea"/>
          <a:cs typeface="+mn-cs"/>
        </a:defRPr>
      </a:lvl1pPr>
      <a:lvl2pPr marL="334074" algn="l" defTabSz="668151" rtl="0" eaLnBrk="1" latinLnBrk="0" hangingPunct="1">
        <a:defRPr sz="1300" kern="1200">
          <a:solidFill>
            <a:schemeClr val="tx1"/>
          </a:solidFill>
          <a:latin typeface="+mn-lt"/>
          <a:ea typeface="+mn-ea"/>
          <a:cs typeface="+mn-cs"/>
        </a:defRPr>
      </a:lvl2pPr>
      <a:lvl3pPr marL="668151" algn="l" defTabSz="668151" rtl="0" eaLnBrk="1" latinLnBrk="0" hangingPunct="1">
        <a:defRPr sz="1300" kern="1200">
          <a:solidFill>
            <a:schemeClr val="tx1"/>
          </a:solidFill>
          <a:latin typeface="+mn-lt"/>
          <a:ea typeface="+mn-ea"/>
          <a:cs typeface="+mn-cs"/>
        </a:defRPr>
      </a:lvl3pPr>
      <a:lvl4pPr marL="1002226" algn="l" defTabSz="668151" rtl="0" eaLnBrk="1" latinLnBrk="0" hangingPunct="1">
        <a:defRPr sz="1300" kern="1200">
          <a:solidFill>
            <a:schemeClr val="tx1"/>
          </a:solidFill>
          <a:latin typeface="+mn-lt"/>
          <a:ea typeface="+mn-ea"/>
          <a:cs typeface="+mn-cs"/>
        </a:defRPr>
      </a:lvl4pPr>
      <a:lvl5pPr marL="1336301" algn="l" defTabSz="668151" rtl="0" eaLnBrk="1" latinLnBrk="0" hangingPunct="1">
        <a:defRPr sz="1300" kern="1200">
          <a:solidFill>
            <a:schemeClr val="tx1"/>
          </a:solidFill>
          <a:latin typeface="+mn-lt"/>
          <a:ea typeface="+mn-ea"/>
          <a:cs typeface="+mn-cs"/>
        </a:defRPr>
      </a:lvl5pPr>
      <a:lvl6pPr marL="1670376" algn="l" defTabSz="668151" rtl="0" eaLnBrk="1" latinLnBrk="0" hangingPunct="1">
        <a:defRPr sz="1300" kern="1200">
          <a:solidFill>
            <a:schemeClr val="tx1"/>
          </a:solidFill>
          <a:latin typeface="+mn-lt"/>
          <a:ea typeface="+mn-ea"/>
          <a:cs typeface="+mn-cs"/>
        </a:defRPr>
      </a:lvl6pPr>
      <a:lvl7pPr marL="2004452" algn="l" defTabSz="668151" rtl="0" eaLnBrk="1" latinLnBrk="0" hangingPunct="1">
        <a:defRPr sz="1300" kern="1200">
          <a:solidFill>
            <a:schemeClr val="tx1"/>
          </a:solidFill>
          <a:latin typeface="+mn-lt"/>
          <a:ea typeface="+mn-ea"/>
          <a:cs typeface="+mn-cs"/>
        </a:defRPr>
      </a:lvl7pPr>
      <a:lvl8pPr marL="2338526" algn="l" defTabSz="668151" rtl="0" eaLnBrk="1" latinLnBrk="0" hangingPunct="1">
        <a:defRPr sz="1300" kern="1200">
          <a:solidFill>
            <a:schemeClr val="tx1"/>
          </a:solidFill>
          <a:latin typeface="+mn-lt"/>
          <a:ea typeface="+mn-ea"/>
          <a:cs typeface="+mn-cs"/>
        </a:defRPr>
      </a:lvl8pPr>
      <a:lvl9pPr marL="2672602" algn="l" defTabSz="66815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tel:(713)%20271-575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bmhouston.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ideo" Target="https://www.youtube.com/embed/ijS8mFP4I1A" TargetMode="Externa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https://lh3.googleusercontent.com/p/AF1QipNbFuW6c-WOQlO30unNVx0VPWtIM_e12KfKjTpO=h16383-k-s16383"/>
          <p:cNvPicPr/>
          <p:nvPr/>
        </p:nvPicPr>
        <p:blipFill>
          <a:blip r:embed="rId3">
            <a:extLst>
              <a:ext uri="{28A0092B-C50C-407E-A947-70E740481C1C}">
                <a14:useLocalDpi xmlns:a14="http://schemas.microsoft.com/office/drawing/2010/main" val="0"/>
              </a:ext>
            </a:extLst>
          </a:blip>
          <a:srcRect/>
          <a:stretch>
            <a:fillRect/>
          </a:stretch>
        </p:blipFill>
        <p:spPr bwMode="auto">
          <a:xfrm>
            <a:off x="1112837" y="0"/>
            <a:ext cx="6858000" cy="5148072"/>
          </a:xfrm>
          <a:prstGeom prst="rect">
            <a:avLst/>
          </a:prstGeom>
          <a:noFill/>
          <a:ln>
            <a:noFill/>
          </a:ln>
        </p:spPr>
      </p:pic>
      <p:sp>
        <p:nvSpPr>
          <p:cNvPr id="2" name="TextBox 1"/>
          <p:cNvSpPr txBox="1"/>
          <p:nvPr/>
        </p:nvSpPr>
        <p:spPr>
          <a:xfrm>
            <a:off x="1676309" y="19050"/>
            <a:ext cx="5731056" cy="707886"/>
          </a:xfrm>
          <a:prstGeom prst="rect">
            <a:avLst/>
          </a:prstGeom>
          <a:noFill/>
        </p:spPr>
        <p:txBody>
          <a:bodyPr wrap="none" rtlCol="0">
            <a:spAutoFit/>
          </a:bodyPr>
          <a:lstStyle/>
          <a:p>
            <a:pPr algn="l"/>
            <a:r>
              <a:rPr lang="en-US" dirty="0" smtClean="0"/>
              <a:t>Beth Messiah Houston</a:t>
            </a:r>
            <a:endParaRPr lang="en-US" dirty="0"/>
          </a:p>
        </p:txBody>
      </p:sp>
    </p:spTree>
    <p:extLst>
      <p:ext uri="{BB962C8B-B14F-4D97-AF65-F5344CB8AC3E}">
        <p14:creationId xmlns:p14="http://schemas.microsoft.com/office/powerpoint/2010/main" val="1782694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sp>
        <p:nvSpPr>
          <p:cNvPr id="2" name="TextBox 1"/>
          <p:cNvSpPr txBox="1"/>
          <p:nvPr/>
        </p:nvSpPr>
        <p:spPr>
          <a:xfrm>
            <a:off x="274639" y="9"/>
            <a:ext cx="8305801" cy="3903125"/>
          </a:xfrm>
          <a:prstGeom prst="rect">
            <a:avLst/>
          </a:prstGeom>
          <a:noFill/>
        </p:spPr>
        <p:txBody>
          <a:bodyPr wrap="square" lIns="91041" tIns="45524" rIns="91041" bIns="45524" rtlCol="0">
            <a:spAutoFit/>
          </a:bodyPr>
          <a:lstStyle/>
          <a:p>
            <a:pPr algn="l"/>
            <a:r>
              <a:rPr lang="en-US" dirty="0" smtClean="0"/>
              <a:t>How </a:t>
            </a:r>
            <a:r>
              <a:rPr lang="en-US" dirty="0"/>
              <a:t>is an apple like a </a:t>
            </a:r>
            <a:r>
              <a:rPr lang="en-US" dirty="0" smtClean="0"/>
              <a:t>train [in </a:t>
            </a:r>
            <a:r>
              <a:rPr lang="en-US" dirty="0" smtClean="0"/>
              <a:t>Spanish]?</a:t>
            </a:r>
          </a:p>
          <a:p>
            <a:pPr marL="228498" indent="-228490" algn="l">
              <a:buFont typeface="Arial" panose="020B0604020202020204" pitchFamily="34" charset="0"/>
              <a:buChar char="•"/>
            </a:pPr>
            <a:r>
              <a:rPr lang="en-US" i="1" dirty="0" smtClean="0"/>
              <a:t>El </a:t>
            </a:r>
            <a:r>
              <a:rPr lang="en-US" i="1" dirty="0" err="1"/>
              <a:t>tren</a:t>
            </a:r>
            <a:r>
              <a:rPr lang="en-US" i="1" dirty="0"/>
              <a:t> </a:t>
            </a:r>
            <a:r>
              <a:rPr lang="en-US" i="1" dirty="0">
                <a:solidFill>
                  <a:srgbClr val="FFFF66"/>
                </a:solidFill>
              </a:rPr>
              <a:t>no </a:t>
            </a:r>
            <a:r>
              <a:rPr lang="en-US" i="1" dirty="0" err="1">
                <a:solidFill>
                  <a:srgbClr val="FFFF66"/>
                </a:solidFill>
              </a:rPr>
              <a:t>espera</a:t>
            </a:r>
            <a:r>
              <a:rPr lang="en-US" i="1" dirty="0"/>
              <a:t>, </a:t>
            </a:r>
            <a:endParaRPr lang="en-US" i="1" dirty="0" smtClean="0"/>
          </a:p>
          <a:p>
            <a:pPr marL="228498" indent="-228490" algn="l">
              <a:buFont typeface="Arial" panose="020B0604020202020204" pitchFamily="34" charset="0"/>
              <a:buChar char="•"/>
            </a:pPr>
            <a:r>
              <a:rPr lang="en-US" i="1" dirty="0" smtClean="0"/>
              <a:t>La </a:t>
            </a:r>
            <a:r>
              <a:rPr lang="en-US" i="1" dirty="0" err="1"/>
              <a:t>manzana</a:t>
            </a:r>
            <a:r>
              <a:rPr lang="en-US" i="1" dirty="0"/>
              <a:t> </a:t>
            </a:r>
            <a:r>
              <a:rPr lang="en-US" i="1" dirty="0">
                <a:solidFill>
                  <a:srgbClr val="FFFF66"/>
                </a:solidFill>
              </a:rPr>
              <a:t>no </a:t>
            </a:r>
            <a:r>
              <a:rPr lang="en-US" i="1" dirty="0" err="1">
                <a:solidFill>
                  <a:srgbClr val="FFFF66"/>
                </a:solidFill>
              </a:rPr>
              <a:t>es</a:t>
            </a:r>
            <a:r>
              <a:rPr lang="en-US" i="1" dirty="0">
                <a:solidFill>
                  <a:srgbClr val="FFFF66"/>
                </a:solidFill>
              </a:rPr>
              <a:t> </a:t>
            </a:r>
            <a:r>
              <a:rPr lang="en-US" i="1" dirty="0" err="1">
                <a:solidFill>
                  <a:srgbClr val="FFFF66"/>
                </a:solidFill>
              </a:rPr>
              <a:t>pera</a:t>
            </a:r>
            <a:r>
              <a:rPr lang="en-US" i="1" dirty="0" smtClean="0"/>
              <a:t>. </a:t>
            </a:r>
          </a:p>
          <a:p>
            <a:pPr algn="l"/>
            <a:r>
              <a:rPr lang="en-US" dirty="0" smtClean="0"/>
              <a:t>[</a:t>
            </a:r>
            <a:r>
              <a:rPr lang="en-US" dirty="0"/>
              <a:t>the train won’t wait, </a:t>
            </a:r>
            <a:endParaRPr lang="en-US" dirty="0" smtClean="0"/>
          </a:p>
          <a:p>
            <a:pPr algn="l"/>
            <a:r>
              <a:rPr lang="en-US" dirty="0" smtClean="0"/>
              <a:t>an </a:t>
            </a:r>
            <a:r>
              <a:rPr lang="en-US" dirty="0"/>
              <a:t>apple is not a </a:t>
            </a:r>
            <a:r>
              <a:rPr lang="en-US" dirty="0" smtClean="0"/>
              <a:t>pear]</a:t>
            </a:r>
            <a:endParaRPr lang="en-US" dirty="0"/>
          </a:p>
        </p:txBody>
      </p:sp>
    </p:spTree>
    <p:extLst>
      <p:ext uri="{BB962C8B-B14F-4D97-AF65-F5344CB8AC3E}">
        <p14:creationId xmlns:p14="http://schemas.microsoft.com/office/powerpoint/2010/main" val="13517988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We </a:t>
            </a:r>
            <a:r>
              <a:rPr lang="en-US" dirty="0"/>
              <a:t>give thanks for the generosity and goodness of all those who have responded to the needs of their fellow </a:t>
            </a:r>
            <a:r>
              <a:rPr lang="en-US" dirty="0" smtClean="0"/>
              <a:t>Americans.</a:t>
            </a:r>
            <a:endParaRPr lang="en-US" dirty="0"/>
          </a:p>
        </p:txBody>
      </p:sp>
    </p:spTree>
    <p:extLst>
      <p:ext uri="{BB962C8B-B14F-4D97-AF65-F5344CB8AC3E}">
        <p14:creationId xmlns:p14="http://schemas.microsoft.com/office/powerpoint/2010/main" val="26130891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indent="0">
              <a:spcBef>
                <a:spcPts val="0"/>
              </a:spcBef>
              <a:spcAft>
                <a:spcPts val="585"/>
              </a:spcAft>
              <a:buNone/>
            </a:pPr>
            <a:r>
              <a:rPr lang="en-US" sz="4000" dirty="0" smtClean="0"/>
              <a:t>He </a:t>
            </a:r>
            <a:r>
              <a:rPr lang="en-US" sz="4000" dirty="0"/>
              <a:t>said to them, "Yes, you will drink my cup. But to sit on my right and on my left is not mine to give, it is for those for whom my Father has prepared it." </a:t>
            </a:r>
            <a:endParaRPr lang="en-US" sz="4000" dirty="0" smtClean="0"/>
          </a:p>
          <a:p>
            <a:pPr marL="0" indent="0">
              <a:spcBef>
                <a:spcPts val="0"/>
              </a:spcBef>
              <a:spcAft>
                <a:spcPts val="585"/>
              </a:spcAft>
              <a:buNone/>
            </a:pPr>
            <a:r>
              <a:rPr lang="en-US" dirty="0" smtClean="0"/>
              <a:t>LET’S RECEIVE HIS CUP WITH JOY, but mitigate it if we can.</a:t>
            </a:r>
            <a:endParaRPr lang="en-US" sz="4000" dirty="0"/>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20:23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0920580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309512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sp>
        <p:nvSpPr>
          <p:cNvPr id="2" name="TextBox 1"/>
          <p:cNvSpPr txBox="1"/>
          <p:nvPr/>
        </p:nvSpPr>
        <p:spPr>
          <a:xfrm>
            <a:off x="274639" y="3"/>
            <a:ext cx="8305801" cy="707490"/>
          </a:xfrm>
          <a:prstGeom prst="rect">
            <a:avLst/>
          </a:prstGeom>
          <a:noFill/>
        </p:spPr>
        <p:txBody>
          <a:bodyPr wrap="square" lIns="91041" tIns="45524" rIns="91041" bIns="45524" rtlCol="0">
            <a:spAutoFit/>
          </a:bodyPr>
          <a:lstStyle/>
          <a:p>
            <a:pPr algn="l"/>
            <a:r>
              <a:rPr lang="en-US" dirty="0" smtClean="0"/>
              <a:t>How </a:t>
            </a:r>
            <a:r>
              <a:rPr lang="en-US" dirty="0"/>
              <a:t>is ISIS like </a:t>
            </a:r>
            <a:r>
              <a:rPr lang="en-US" dirty="0" smtClean="0"/>
              <a:t>wild blueberries</a:t>
            </a:r>
            <a:r>
              <a:rPr lang="en-US" dirty="0" smtClean="0"/>
              <a:t>?</a:t>
            </a:r>
            <a:endParaRPr lang="en-US" dirty="0"/>
          </a:p>
        </p:txBody>
      </p:sp>
    </p:spTree>
    <p:extLst>
      <p:ext uri="{BB962C8B-B14F-4D97-AF65-F5344CB8AC3E}">
        <p14:creationId xmlns:p14="http://schemas.microsoft.com/office/powerpoint/2010/main" val="110824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sp>
        <p:nvSpPr>
          <p:cNvPr id="2" name="TextBox 1"/>
          <p:cNvSpPr txBox="1"/>
          <p:nvPr/>
        </p:nvSpPr>
        <p:spPr>
          <a:xfrm>
            <a:off x="274639" y="3"/>
            <a:ext cx="8305801" cy="2554150"/>
          </a:xfrm>
          <a:prstGeom prst="rect">
            <a:avLst/>
          </a:prstGeom>
          <a:noFill/>
        </p:spPr>
        <p:txBody>
          <a:bodyPr wrap="square" lIns="91041" tIns="45524" rIns="91041" bIns="45524" rtlCol="0">
            <a:spAutoFit/>
          </a:bodyPr>
          <a:lstStyle/>
          <a:p>
            <a:pPr algn="l"/>
            <a:r>
              <a:rPr lang="en-US" dirty="0" smtClean="0"/>
              <a:t>How </a:t>
            </a:r>
            <a:r>
              <a:rPr lang="en-US" dirty="0"/>
              <a:t>is ISIS like </a:t>
            </a:r>
            <a:r>
              <a:rPr lang="en-US" dirty="0" smtClean="0"/>
              <a:t>wild blueberries?</a:t>
            </a:r>
          </a:p>
          <a:p>
            <a:pPr marL="228600" indent="-228600" algn="l">
              <a:buFont typeface="Arial" panose="020B0604020202020204" pitchFamily="34" charset="0"/>
              <a:buChar char="•"/>
            </a:pPr>
            <a:r>
              <a:rPr lang="en-US" dirty="0" smtClean="0"/>
              <a:t>Wild </a:t>
            </a:r>
            <a:r>
              <a:rPr lang="en-US" dirty="0"/>
              <a:t>blueberries have </a:t>
            </a:r>
            <a:r>
              <a:rPr lang="en-US" dirty="0" smtClean="0">
                <a:solidFill>
                  <a:srgbClr val="FFFF66"/>
                </a:solidFill>
              </a:rPr>
              <a:t>antioxidants</a:t>
            </a:r>
            <a:r>
              <a:rPr lang="en-US" dirty="0" smtClean="0"/>
              <a:t>,</a:t>
            </a:r>
          </a:p>
          <a:p>
            <a:pPr marL="228600" indent="-228600" algn="l">
              <a:buFont typeface="Arial" panose="020B0604020202020204" pitchFamily="34" charset="0"/>
              <a:buChar char="•"/>
            </a:pPr>
            <a:r>
              <a:rPr lang="en-US" dirty="0" smtClean="0"/>
              <a:t>and </a:t>
            </a:r>
            <a:r>
              <a:rPr lang="en-US" dirty="0"/>
              <a:t>ISIS has </a:t>
            </a:r>
            <a:r>
              <a:rPr lang="en-US" dirty="0" smtClean="0">
                <a:solidFill>
                  <a:srgbClr val="FFFF66"/>
                </a:solidFill>
              </a:rPr>
              <a:t>anti-</a:t>
            </a:r>
            <a:r>
              <a:rPr lang="en-US" dirty="0" err="1" smtClean="0">
                <a:solidFill>
                  <a:srgbClr val="FFFF66"/>
                </a:solidFill>
              </a:rPr>
              <a:t>Occidents</a:t>
            </a:r>
            <a:r>
              <a:rPr lang="en-US" dirty="0" smtClean="0"/>
              <a:t>.</a:t>
            </a:r>
            <a:endParaRPr lang="en-US" dirty="0"/>
          </a:p>
        </p:txBody>
      </p:sp>
    </p:spTree>
    <p:extLst>
      <p:ext uri="{BB962C8B-B14F-4D97-AF65-F5344CB8AC3E}">
        <p14:creationId xmlns:p14="http://schemas.microsoft.com/office/powerpoint/2010/main" val="3277321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6655" y="0"/>
            <a:ext cx="4805564" cy="5143500"/>
          </a:xfrm>
          <a:prstGeom prst="rect">
            <a:avLst/>
          </a:prstGeom>
        </p:spPr>
      </p:pic>
    </p:spTree>
    <p:extLst>
      <p:ext uri="{BB962C8B-B14F-4D97-AF65-F5344CB8AC3E}">
        <p14:creationId xmlns:p14="http://schemas.microsoft.com/office/powerpoint/2010/main" val="273358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20:20-22</a:t>
            </a:r>
          </a:p>
        </p:txBody>
      </p:sp>
    </p:spTree>
    <p:extLst>
      <p:ext uri="{BB962C8B-B14F-4D97-AF65-F5344CB8AC3E}">
        <p14:creationId xmlns:p14="http://schemas.microsoft.com/office/powerpoint/2010/main" val="1926130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lnSpcReduction="100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אַחֲרֵי כֵן נִגְּשָׁה אֵלָיו הָאֵם שֶׁל בְּנֵי זַבְדַּי עִם בָּנֶיהָ וְהִשְׁתַּחַוְתָה לוֹ לְבַקֵּשׁ מִמֶּנּוּ דָּבָר.  </a:t>
            </a:r>
            <a:endParaRPr lang="en-US" sz="4100" b="1" dirty="0">
              <a:latin typeface="David" panose="020E0502060401010101" pitchFamily="34" charset="-79"/>
              <a:cs typeface="David" panose="020E0502060401010101" pitchFamily="34" charset="-79"/>
            </a:endParaRPr>
          </a:p>
          <a:p>
            <a:pPr marL="0" indent="0"/>
            <a:r>
              <a:rPr lang="en-US" sz="4000" dirty="0"/>
              <a:t>Then </a:t>
            </a:r>
            <a:r>
              <a:rPr lang="en-US" sz="4000" dirty="0" err="1"/>
              <a:t>Zavdai's</a:t>
            </a:r>
            <a:r>
              <a:rPr lang="en-US" sz="4000" dirty="0"/>
              <a:t> sons came to Yeshua with their mother. She bowed down, begging a favor from him.</a:t>
            </a:r>
          </a:p>
        </p:txBody>
      </p:sp>
      <p:sp>
        <p:nvSpPr>
          <p:cNvPr id="372738" name="Rectangle 2"/>
          <p:cNvSpPr>
            <a:spLocks noGrp="1" noChangeArrowheads="1"/>
          </p:cNvSpPr>
          <p:nvPr>
            <p:ph type="title"/>
          </p:nvPr>
        </p:nvSpPr>
        <p:spPr>
          <a:xfrm>
            <a:off x="1426576"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4051515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שָׁאַל אוֹתָהּ: "מַה בַּקָּשָׁתֵךְ?" הֵשִׁיבָה לוֹ: "אֱמֹר נָא </a:t>
            </a:r>
            <a:r>
              <a:rPr lang="he-IL" sz="4400" b="1" dirty="0" smtClean="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indent="0"/>
            <a:r>
              <a:rPr lang="en-US" sz="4000" dirty="0"/>
              <a:t>He said to her, "What do you want?" She replied, "Promise </a:t>
            </a:r>
            <a:r>
              <a:rPr lang="en-US" sz="4000" dirty="0" smtClean="0"/>
              <a:t>that</a:t>
            </a:r>
            <a:endParaRPr lang="en-US" sz="4000" dirty="0"/>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636856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שֶׁיֵּשְׁבוּ </a:t>
            </a:r>
            <a:r>
              <a:rPr lang="he-IL" sz="4400" b="1" dirty="0">
                <a:latin typeface="David" panose="020E0502060401010101" pitchFamily="34" charset="-79"/>
                <a:cs typeface="David" panose="020E0502060401010101" pitchFamily="34" charset="-79"/>
              </a:rPr>
              <a:t>שְׁנֵי בָּנַי אֵלֶּה אֶחָד לִימִינְךָ וְאֶחָד לִשְׂמֹאלְךָ בְּמַלְכוּתְךָ."  </a:t>
            </a:r>
            <a:endParaRPr lang="en-US" sz="4100" b="1" dirty="0">
              <a:latin typeface="David" panose="020E0502060401010101" pitchFamily="34" charset="-79"/>
              <a:cs typeface="David" panose="020E0502060401010101" pitchFamily="34" charset="-79"/>
            </a:endParaRPr>
          </a:p>
          <a:p>
            <a:pPr marL="0" indent="0"/>
            <a:r>
              <a:rPr lang="en-US" sz="4000" dirty="0" smtClean="0"/>
              <a:t>when </a:t>
            </a:r>
            <a:r>
              <a:rPr lang="en-US" sz="4000" dirty="0"/>
              <a:t>you become king, these two sons of mine may sit, one on your right and the other on your left."</a:t>
            </a:r>
          </a:p>
        </p:txBody>
      </p:sp>
      <p:sp>
        <p:nvSpPr>
          <p:cNvPr id="372738" name="Rectangle 2"/>
          <p:cNvSpPr>
            <a:spLocks noGrp="1" noChangeArrowheads="1"/>
          </p:cNvSpPr>
          <p:nvPr>
            <p:ph type="title"/>
          </p:nvPr>
        </p:nvSpPr>
        <p:spPr>
          <a:xfrm>
            <a:off x="1426574"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02774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cap="small" baseline="30000" dirty="0" err="1" smtClean="0"/>
              <a:t>T’</a:t>
            </a:r>
            <a:r>
              <a:rPr lang="en-US" baseline="30000" dirty="0" err="1" smtClean="0"/>
              <a:t>hillim</a:t>
            </a:r>
            <a:r>
              <a:rPr lang="en-US" baseline="30000" dirty="0" smtClean="0"/>
              <a:t>/Ps 110.1</a:t>
            </a:r>
            <a:r>
              <a:rPr lang="en-US" dirty="0" smtClean="0"/>
              <a:t> </a:t>
            </a:r>
            <a:r>
              <a:rPr lang="en-US" cap="small" dirty="0" smtClean="0"/>
              <a:t>Adoni</a:t>
            </a:r>
            <a:r>
              <a:rPr lang="en-US" dirty="0"/>
              <a:t> declares to my Lord</a:t>
            </a:r>
            <a:r>
              <a:rPr lang="en-US" dirty="0" smtClean="0"/>
              <a:t>: “</a:t>
            </a:r>
            <a:r>
              <a:rPr lang="en-US" dirty="0">
                <a:solidFill>
                  <a:srgbClr val="FFFF66"/>
                </a:solidFill>
              </a:rPr>
              <a:t>Si</a:t>
            </a:r>
            <a:r>
              <a:rPr lang="en-US" dirty="0">
                <a:solidFill>
                  <a:srgbClr val="FFFF99"/>
                </a:solidFill>
              </a:rPr>
              <a:t>t at My right hand</a:t>
            </a:r>
            <a:r>
              <a:rPr lang="en-US" dirty="0"/>
              <a:t/>
            </a:r>
            <a:br>
              <a:rPr lang="en-US" dirty="0"/>
            </a:br>
            <a:r>
              <a:rPr lang="en-US" dirty="0"/>
              <a:t>until I make your enemies a footstool for Your feet</a:t>
            </a:r>
            <a:r>
              <a:rPr lang="en-US" dirty="0" smtClean="0"/>
              <a:t>.”</a:t>
            </a:r>
            <a:endParaRPr lang="en-US" dirty="0"/>
          </a:p>
        </p:txBody>
      </p:sp>
    </p:spTree>
    <p:extLst>
      <p:ext uri="{BB962C8B-B14F-4D97-AF65-F5344CB8AC3E}">
        <p14:creationId xmlns:p14="http://schemas.microsoft.com/office/powerpoint/2010/main" val="853721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solidFill>
                  <a:srgbClr val="FFFF99"/>
                </a:solidFill>
              </a:rPr>
              <a:t>[American </a:t>
            </a:r>
            <a:r>
              <a:rPr lang="en-US" dirty="0" err="1" smtClean="0">
                <a:solidFill>
                  <a:srgbClr val="FFFF99"/>
                </a:solidFill>
              </a:rPr>
              <a:t>Ashkenaz</a:t>
            </a:r>
            <a:r>
              <a:rPr lang="en-US" dirty="0" smtClean="0">
                <a:solidFill>
                  <a:srgbClr val="FFFF99"/>
                </a:solidFill>
              </a:rPr>
              <a:t>] </a:t>
            </a:r>
          </a:p>
          <a:p>
            <a:pPr algn="l"/>
            <a:r>
              <a:rPr lang="en-US" dirty="0" smtClean="0">
                <a:solidFill>
                  <a:srgbClr val="FFFF99"/>
                </a:solidFill>
              </a:rPr>
              <a:t>Jewish Mother Stereotype: </a:t>
            </a:r>
            <a:r>
              <a:rPr lang="en-US" dirty="0" smtClean="0"/>
              <a:t>generally </a:t>
            </a:r>
            <a:r>
              <a:rPr lang="en-US" dirty="0"/>
              <a:t>involves a nagging, loud, highly-talkative, overprotective, smothering, and overbearing mother or wife, who persists in interfering in her children's lives long after they have </a:t>
            </a:r>
            <a:r>
              <a:rPr lang="en-US" dirty="0" smtClean="0"/>
              <a:t>become</a:t>
            </a:r>
            <a:r>
              <a:rPr lang="en-US" dirty="0"/>
              <a:t> adults and </a:t>
            </a:r>
            <a:endParaRPr lang="en-US" dirty="0"/>
          </a:p>
        </p:txBody>
      </p:sp>
    </p:spTree>
    <p:extLst>
      <p:ext uri="{BB962C8B-B14F-4D97-AF65-F5344CB8AC3E}">
        <p14:creationId xmlns:p14="http://schemas.microsoft.com/office/powerpoint/2010/main" val="114790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70000" lnSpcReduction="20000"/>
          </a:bodyPr>
          <a:lstStyle/>
          <a:p>
            <a:pPr algn="l"/>
            <a:r>
              <a:rPr lang="en-US" kern="1200" dirty="0">
                <a:latin typeface="Arial Rounded MT Bold" pitchFamily="34" charset="0"/>
                <a:cs typeface="Arial" charset="0"/>
              </a:rPr>
              <a:t>Beth Messiah is setting up a hub or people can sign up or give donations to help hurricane victims 100% of the donations will go to families from Beth Messiah or to the greater Jewish community in Houston, Texas</a:t>
            </a:r>
            <a:r>
              <a:rPr lang="en-US" kern="1200" dirty="0" smtClean="0">
                <a:latin typeface="Arial Rounded MT Bold" pitchFamily="34" charset="0"/>
                <a:cs typeface="Arial" charset="0"/>
              </a:rPr>
              <a:t>.</a:t>
            </a:r>
            <a:r>
              <a:rPr lang="en-US" kern="1200" dirty="0">
                <a:latin typeface="Arial Rounded MT Bold" pitchFamily="34" charset="0"/>
                <a:cs typeface="Arial" charset="0"/>
              </a:rPr>
              <a:t> </a:t>
            </a:r>
          </a:p>
          <a:p>
            <a:pPr algn="l"/>
            <a:r>
              <a:rPr lang="en-US" kern="1200" dirty="0">
                <a:latin typeface="Arial Rounded MT Bold" pitchFamily="34" charset="0"/>
                <a:cs typeface="Arial" charset="0"/>
              </a:rPr>
              <a:t>I cannot express to you how grateful we are for all of your prayer support. The devastation down here is almost </a:t>
            </a:r>
            <a:r>
              <a:rPr lang="en-US" kern="1200" dirty="0" err="1">
                <a:latin typeface="Arial Rounded MT Bold" pitchFamily="34" charset="0"/>
                <a:cs typeface="Arial" charset="0"/>
              </a:rPr>
              <a:t>undescribable</a:t>
            </a:r>
            <a:r>
              <a:rPr lang="en-US" kern="1200" dirty="0">
                <a:latin typeface="Arial Rounded MT Bold" pitchFamily="34" charset="0"/>
                <a:cs typeface="Arial" charset="0"/>
              </a:rPr>
              <a:t> and is absolutely catastrophic</a:t>
            </a:r>
            <a:r>
              <a:rPr lang="en-US" kern="1200" dirty="0" smtClean="0">
                <a:latin typeface="Arial Rounded MT Bold" pitchFamily="34" charset="0"/>
                <a:cs typeface="Arial" charset="0"/>
              </a:rPr>
              <a:t>.</a:t>
            </a:r>
            <a:r>
              <a:rPr lang="en-US" kern="1200" dirty="0">
                <a:latin typeface="Arial Rounded MT Bold" pitchFamily="34" charset="0"/>
                <a:cs typeface="Arial" charset="0"/>
              </a:rPr>
              <a:t> </a:t>
            </a:r>
          </a:p>
          <a:p>
            <a:pPr algn="l"/>
            <a:r>
              <a:rPr lang="en-US" kern="1200" dirty="0">
                <a:latin typeface="Arial Rounded MT Bold" pitchFamily="34" charset="0"/>
                <a:cs typeface="Arial" charset="0"/>
              </a:rPr>
              <a:t>Serving Messiah,</a:t>
            </a:r>
            <a:br>
              <a:rPr lang="en-US" kern="1200" dirty="0">
                <a:latin typeface="Arial Rounded MT Bold" pitchFamily="34" charset="0"/>
                <a:cs typeface="Arial" charset="0"/>
              </a:rPr>
            </a:br>
            <a:r>
              <a:rPr lang="en-US" kern="1200" dirty="0">
                <a:latin typeface="Arial Rounded MT Bold" pitchFamily="34" charset="0"/>
                <a:cs typeface="Arial" charset="0"/>
              </a:rPr>
              <a:t>Michael </a:t>
            </a:r>
            <a:r>
              <a:rPr lang="en-US" kern="1200" dirty="0" err="1">
                <a:latin typeface="Arial Rounded MT Bold" pitchFamily="34" charset="0"/>
                <a:cs typeface="Arial" charset="0"/>
              </a:rPr>
              <a:t>Vowell</a:t>
            </a:r>
            <a:r>
              <a:rPr lang="en-US" kern="1200" dirty="0">
                <a:latin typeface="Arial Rounded MT Bold" pitchFamily="34" charset="0"/>
                <a:cs typeface="Arial" charset="0"/>
              </a:rPr>
              <a:t> | Senior Rabbi </a:t>
            </a:r>
            <a:br>
              <a:rPr lang="en-US" kern="1200" dirty="0">
                <a:latin typeface="Arial Rounded MT Bold" pitchFamily="34" charset="0"/>
                <a:cs typeface="Arial" charset="0"/>
              </a:rPr>
            </a:br>
            <a:r>
              <a:rPr lang="en-US" kern="1200" dirty="0">
                <a:latin typeface="Arial Rounded MT Bold" pitchFamily="34" charset="0"/>
                <a:cs typeface="Arial" charset="0"/>
              </a:rPr>
              <a:t>Office: </a:t>
            </a:r>
            <a:r>
              <a:rPr lang="en-US" kern="1200" dirty="0">
                <a:latin typeface="Arial Rounded MT Bold" pitchFamily="34" charset="0"/>
                <a:cs typeface="Arial" charset="0"/>
                <a:hlinkClick r:id="rId3"/>
              </a:rPr>
              <a:t>713.271.5757</a:t>
            </a:r>
            <a:r>
              <a:rPr lang="en-US" kern="1200" dirty="0">
                <a:latin typeface="Arial Rounded MT Bold" pitchFamily="34" charset="0"/>
                <a:cs typeface="Arial" charset="0"/>
              </a:rPr>
              <a:t/>
            </a:r>
            <a:br>
              <a:rPr lang="en-US" kern="1200" dirty="0">
                <a:latin typeface="Arial Rounded MT Bold" pitchFamily="34" charset="0"/>
                <a:cs typeface="Arial" charset="0"/>
              </a:rPr>
            </a:br>
            <a:r>
              <a:rPr lang="en-US" kern="1200" dirty="0">
                <a:latin typeface="Arial Rounded MT Bold" pitchFamily="34" charset="0"/>
                <a:cs typeface="Arial" charset="0"/>
                <a:hlinkClick r:id="rId4"/>
              </a:rPr>
              <a:t>cbmhouston.org</a:t>
            </a:r>
            <a:endParaRPr lang="en-US" kern="1200" dirty="0">
              <a:latin typeface="Arial Rounded MT Bold" pitchFamily="34" charset="0"/>
              <a:cs typeface="Arial" charset="0"/>
            </a:endParaRPr>
          </a:p>
          <a:p>
            <a:pPr algn="l"/>
            <a:endParaRPr lang="en-US" altLang="en-US" sz="1800" dirty="0"/>
          </a:p>
          <a:p>
            <a:pPr algn="l"/>
            <a:endParaRPr lang="en-US" dirty="0"/>
          </a:p>
        </p:txBody>
      </p:sp>
    </p:spTree>
    <p:extLst>
      <p:ext uri="{BB962C8B-B14F-4D97-AF65-F5344CB8AC3E}">
        <p14:creationId xmlns:p14="http://schemas.microsoft.com/office/powerpoint/2010/main" val="2655035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Jewish Mother Stereotype</a:t>
            </a:r>
            <a:r>
              <a:rPr lang="en-US" dirty="0" smtClean="0">
                <a:solidFill>
                  <a:srgbClr val="FFFF66"/>
                </a:solidFill>
              </a:rPr>
              <a:t>: </a:t>
            </a:r>
          </a:p>
          <a:p>
            <a:pPr algn="l"/>
            <a:r>
              <a:rPr lang="en-US" dirty="0" smtClean="0"/>
              <a:t>who </a:t>
            </a:r>
            <a:r>
              <a:rPr lang="en-US" dirty="0"/>
              <a:t>is excellent at making her children feel guilty for actions that may have caused her to suffer</a:t>
            </a:r>
            <a:r>
              <a:rPr lang="en-US" dirty="0" smtClean="0"/>
              <a:t>.</a:t>
            </a:r>
            <a:endParaRPr lang="en-US" dirty="0"/>
          </a:p>
        </p:txBody>
      </p:sp>
    </p:spTree>
    <p:extLst>
      <p:ext uri="{BB962C8B-B14F-4D97-AF65-F5344CB8AC3E}">
        <p14:creationId xmlns:p14="http://schemas.microsoft.com/office/powerpoint/2010/main" val="2919383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Scriptural view of Jewish motherhood</a:t>
            </a:r>
            <a:r>
              <a:rPr lang="en-US" dirty="0" smtClean="0">
                <a:solidFill>
                  <a:srgbClr val="FFFF66"/>
                </a:solidFill>
              </a:rPr>
              <a:t>:</a:t>
            </a:r>
          </a:p>
          <a:p>
            <a:pPr algn="l"/>
            <a:r>
              <a:rPr lang="en-US" baseline="30000" dirty="0" smtClean="0"/>
              <a:t>Judges 5.6-7</a:t>
            </a:r>
            <a:r>
              <a:rPr lang="en-US" b="1" baseline="30000" dirty="0"/>
              <a:t> </a:t>
            </a:r>
            <a:r>
              <a:rPr lang="en-US" dirty="0"/>
              <a:t>“In the days of </a:t>
            </a:r>
            <a:r>
              <a:rPr lang="en-US" dirty="0" err="1"/>
              <a:t>Shamgar</a:t>
            </a:r>
            <a:r>
              <a:rPr lang="en-US" dirty="0"/>
              <a:t> the son of ‘</a:t>
            </a:r>
            <a:r>
              <a:rPr lang="en-US" dirty="0" err="1" smtClean="0"/>
              <a:t>Anat</a:t>
            </a:r>
            <a:r>
              <a:rPr lang="en-US" dirty="0" smtClean="0"/>
              <a:t>, in </a:t>
            </a:r>
            <a:r>
              <a:rPr lang="en-US" dirty="0"/>
              <a:t>the days of </a:t>
            </a:r>
            <a:r>
              <a:rPr lang="en-US" dirty="0" err="1"/>
              <a:t>Ya‘el</a:t>
            </a:r>
            <a:r>
              <a:rPr lang="en-US" dirty="0"/>
              <a:t>, the main roads </a:t>
            </a:r>
            <a:r>
              <a:rPr lang="en-US" dirty="0" smtClean="0"/>
              <a:t>were deserted; travelers </a:t>
            </a:r>
            <a:r>
              <a:rPr lang="en-US" dirty="0"/>
              <a:t>walked the </a:t>
            </a:r>
            <a:r>
              <a:rPr lang="en-US" dirty="0" smtClean="0"/>
              <a:t>byways. </a:t>
            </a:r>
            <a:endParaRPr lang="en-US" dirty="0">
              <a:solidFill>
                <a:srgbClr val="FFFF66"/>
              </a:solidFill>
            </a:endParaRPr>
          </a:p>
        </p:txBody>
      </p:sp>
    </p:spTree>
    <p:extLst>
      <p:ext uri="{BB962C8B-B14F-4D97-AF65-F5344CB8AC3E}">
        <p14:creationId xmlns:p14="http://schemas.microsoft.com/office/powerpoint/2010/main" val="1729113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66"/>
                </a:solidFill>
              </a:rPr>
              <a:t>Scriptural view of Jewish motherhood:</a:t>
            </a:r>
          </a:p>
          <a:p>
            <a:pPr algn="l"/>
            <a:r>
              <a:rPr lang="en-US" baseline="30000" dirty="0" smtClean="0"/>
              <a:t>Judges 5.6-7</a:t>
            </a:r>
            <a:r>
              <a:rPr lang="en-US" b="1" baseline="30000" dirty="0"/>
              <a:t> </a:t>
            </a:r>
            <a:r>
              <a:rPr lang="en-US" b="1" baseline="30000" dirty="0" smtClean="0"/>
              <a:t> </a:t>
            </a:r>
            <a:r>
              <a:rPr lang="en-US" dirty="0" smtClean="0"/>
              <a:t>The </a:t>
            </a:r>
            <a:r>
              <a:rPr lang="en-US" dirty="0"/>
              <a:t>rulers ceased in </a:t>
            </a:r>
            <a:r>
              <a:rPr lang="en-US" dirty="0" err="1"/>
              <a:t>Isra’el</a:t>
            </a:r>
            <a:r>
              <a:rPr lang="en-US" dirty="0"/>
              <a:t>, they </a:t>
            </a:r>
            <a:r>
              <a:rPr lang="en-US" dirty="0" smtClean="0"/>
              <a:t>ceased, until </a:t>
            </a:r>
            <a:r>
              <a:rPr lang="en-US" dirty="0"/>
              <a:t>you arose, </a:t>
            </a:r>
            <a:r>
              <a:rPr lang="en-US" dirty="0" err="1" smtClean="0"/>
              <a:t>D’vorah</a:t>
            </a:r>
            <a:r>
              <a:rPr lang="en-US" dirty="0" smtClean="0"/>
              <a:t>, arose </a:t>
            </a:r>
            <a:r>
              <a:rPr lang="en-US" dirty="0">
                <a:solidFill>
                  <a:srgbClr val="FFFF99"/>
                </a:solidFill>
              </a:rPr>
              <a:t>a mother in </a:t>
            </a:r>
            <a:r>
              <a:rPr lang="en-US" dirty="0" err="1">
                <a:solidFill>
                  <a:srgbClr val="FFFF99"/>
                </a:solidFill>
              </a:rPr>
              <a:t>Isra’el</a:t>
            </a:r>
            <a:r>
              <a:rPr lang="en-US" dirty="0">
                <a:solidFill>
                  <a:srgbClr val="FFFF99"/>
                </a:solidFill>
              </a:rPr>
              <a:t>.</a:t>
            </a:r>
            <a:endParaRPr lang="en-US" dirty="0">
              <a:solidFill>
                <a:srgbClr val="FFFF99"/>
              </a:solidFill>
            </a:endParaRPr>
          </a:p>
        </p:txBody>
      </p:sp>
    </p:spTree>
    <p:extLst>
      <p:ext uri="{BB962C8B-B14F-4D97-AF65-F5344CB8AC3E}">
        <p14:creationId xmlns:p14="http://schemas.microsoft.com/office/powerpoint/2010/main" val="1354285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2 Sam. 20.15-17</a:t>
            </a:r>
            <a:r>
              <a:rPr lang="en-US" dirty="0" smtClean="0"/>
              <a:t> All </a:t>
            </a:r>
            <a:r>
              <a:rPr lang="en-US" dirty="0"/>
              <a:t>the people with </a:t>
            </a:r>
            <a:r>
              <a:rPr lang="en-US" dirty="0" err="1"/>
              <a:t>Yo’av</a:t>
            </a:r>
            <a:r>
              <a:rPr lang="en-US" dirty="0"/>
              <a:t> battered the wall in order to bring it down. </a:t>
            </a:r>
            <a:r>
              <a:rPr lang="en-US" dirty="0" smtClean="0"/>
              <a:t>Then </a:t>
            </a:r>
            <a:r>
              <a:rPr lang="en-US" dirty="0">
                <a:solidFill>
                  <a:srgbClr val="FFFF99"/>
                </a:solidFill>
              </a:rPr>
              <a:t>a wise woman in the city shouted, “Listen! Listen! </a:t>
            </a:r>
            <a:r>
              <a:rPr lang="en-US" dirty="0"/>
              <a:t>Please tell </a:t>
            </a:r>
            <a:r>
              <a:rPr lang="en-US" dirty="0" err="1"/>
              <a:t>Yo’av</a:t>
            </a:r>
            <a:r>
              <a:rPr lang="en-US" dirty="0"/>
              <a:t>, ‘Come over here, so that I can speak with you.’” </a:t>
            </a:r>
            <a:r>
              <a:rPr lang="en-US" dirty="0" smtClean="0"/>
              <a:t>He </a:t>
            </a:r>
            <a:r>
              <a:rPr lang="en-US" dirty="0"/>
              <a:t>approached her, and the woman asked, </a:t>
            </a:r>
            <a:endParaRPr lang="en-US" dirty="0"/>
          </a:p>
        </p:txBody>
      </p:sp>
    </p:spTree>
    <p:extLst>
      <p:ext uri="{BB962C8B-B14F-4D97-AF65-F5344CB8AC3E}">
        <p14:creationId xmlns:p14="http://schemas.microsoft.com/office/powerpoint/2010/main" val="6136905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Sam. 20.15-17,19-20</a:t>
            </a:r>
            <a:r>
              <a:rPr lang="en-US" dirty="0" smtClean="0"/>
              <a:t>  “</a:t>
            </a:r>
            <a:r>
              <a:rPr lang="en-US" dirty="0"/>
              <a:t>Are you </a:t>
            </a:r>
            <a:r>
              <a:rPr lang="en-US" dirty="0" err="1"/>
              <a:t>Yo’av</a:t>
            </a:r>
            <a:r>
              <a:rPr lang="en-US" dirty="0"/>
              <a:t>?” He answered, “I am.” She said to him, “Listen to what your servant has to say.” He answered, </a:t>
            </a:r>
            <a:r>
              <a:rPr lang="en-US" dirty="0">
                <a:solidFill>
                  <a:srgbClr val="FFFF99"/>
                </a:solidFill>
              </a:rPr>
              <a:t>“I’m listening</a:t>
            </a:r>
            <a:r>
              <a:rPr lang="en-US" dirty="0" smtClean="0">
                <a:solidFill>
                  <a:srgbClr val="FFFF99"/>
                </a:solidFill>
              </a:rPr>
              <a:t>.”…</a:t>
            </a:r>
            <a:r>
              <a:rPr lang="en-US" dirty="0">
                <a:solidFill>
                  <a:srgbClr val="FFFF99"/>
                </a:solidFill>
              </a:rPr>
              <a:t> </a:t>
            </a:r>
            <a:r>
              <a:rPr lang="en-US" dirty="0" smtClean="0">
                <a:solidFill>
                  <a:srgbClr val="FFFF99"/>
                </a:solidFill>
              </a:rPr>
              <a:t>“Why </a:t>
            </a:r>
            <a:r>
              <a:rPr lang="en-US" dirty="0">
                <a:solidFill>
                  <a:srgbClr val="FFFF99"/>
                </a:solidFill>
              </a:rPr>
              <a:t>are you destroying a city and a mother in </a:t>
            </a:r>
            <a:r>
              <a:rPr lang="en-US" dirty="0" err="1">
                <a:solidFill>
                  <a:srgbClr val="FFFF99"/>
                </a:solidFill>
              </a:rPr>
              <a:t>Isra’el</a:t>
            </a:r>
            <a:r>
              <a:rPr lang="en-US" dirty="0">
                <a:solidFill>
                  <a:srgbClr val="FFFF99"/>
                </a:solidFill>
              </a:rPr>
              <a:t>? </a:t>
            </a:r>
            <a:endParaRPr lang="en-US" dirty="0">
              <a:solidFill>
                <a:srgbClr val="FFFF99"/>
              </a:solidFill>
            </a:endParaRPr>
          </a:p>
        </p:txBody>
      </p:sp>
    </p:spTree>
    <p:extLst>
      <p:ext uri="{BB962C8B-B14F-4D97-AF65-F5344CB8AC3E}">
        <p14:creationId xmlns:p14="http://schemas.microsoft.com/office/powerpoint/2010/main" val="3869670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Sam. 20.15-17,19-20</a:t>
            </a:r>
            <a:r>
              <a:rPr lang="en-US" dirty="0" smtClean="0"/>
              <a:t>  Why </a:t>
            </a:r>
            <a:r>
              <a:rPr lang="en-US" dirty="0"/>
              <a:t>swallow up the inheritance of </a:t>
            </a:r>
            <a:r>
              <a:rPr lang="en-US" cap="small" dirty="0" smtClean="0"/>
              <a:t>Adoni</a:t>
            </a:r>
            <a:r>
              <a:rPr lang="en-US" dirty="0"/>
              <a:t>?” </a:t>
            </a:r>
            <a:r>
              <a:rPr lang="en-US" b="1" baseline="30000" dirty="0"/>
              <a:t> </a:t>
            </a:r>
            <a:r>
              <a:rPr lang="en-US" dirty="0" err="1"/>
              <a:t>Yo’av</a:t>
            </a:r>
            <a:r>
              <a:rPr lang="en-US" dirty="0"/>
              <a:t> answered, </a:t>
            </a:r>
            <a:r>
              <a:rPr lang="en-US" dirty="0">
                <a:solidFill>
                  <a:srgbClr val="FFFF99"/>
                </a:solidFill>
              </a:rPr>
              <a:t>“Heaven forbid! </a:t>
            </a:r>
            <a:r>
              <a:rPr lang="en-US" dirty="0"/>
              <a:t>Heaven forbid that I should swallow or destroy anything</a:t>
            </a:r>
            <a:r>
              <a:rPr lang="en-US" dirty="0" smtClean="0"/>
              <a:t>!”</a:t>
            </a:r>
            <a:r>
              <a:rPr lang="en-US" dirty="0"/>
              <a:t> </a:t>
            </a:r>
            <a:endParaRPr lang="en-US" dirty="0"/>
          </a:p>
        </p:txBody>
      </p:sp>
    </p:spTree>
    <p:extLst>
      <p:ext uri="{BB962C8B-B14F-4D97-AF65-F5344CB8AC3E}">
        <p14:creationId xmlns:p14="http://schemas.microsoft.com/office/powerpoint/2010/main" val="1760275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Lk 18.2-5</a:t>
            </a:r>
            <a:r>
              <a:rPr lang="en-US" dirty="0" smtClean="0"/>
              <a:t> </a:t>
            </a:r>
            <a:r>
              <a:rPr lang="en-US" dirty="0"/>
              <a:t>“In a certain town, there was a judge who </a:t>
            </a:r>
            <a:r>
              <a:rPr lang="en-US" dirty="0">
                <a:solidFill>
                  <a:srgbClr val="FFFF66"/>
                </a:solidFill>
              </a:rPr>
              <a:t>neither feared God nor respected other </a:t>
            </a:r>
            <a:r>
              <a:rPr lang="en-US" dirty="0" smtClean="0">
                <a:solidFill>
                  <a:srgbClr val="FFFF66"/>
                </a:solidFill>
              </a:rPr>
              <a:t>people</a:t>
            </a:r>
            <a:r>
              <a:rPr lang="en-US" dirty="0" smtClean="0"/>
              <a:t>. There </a:t>
            </a:r>
            <a:r>
              <a:rPr lang="en-US" dirty="0"/>
              <a:t>was also in that town a widow who kept coming to him and saying, ‘Give me a judgment against the man who is trying to ruin me.’ </a:t>
            </a:r>
            <a:r>
              <a:rPr lang="en-US" dirty="0" smtClean="0"/>
              <a:t>For </a:t>
            </a:r>
            <a:r>
              <a:rPr lang="en-US" dirty="0"/>
              <a:t>a long time he refused; </a:t>
            </a:r>
            <a:endParaRPr lang="en-US" dirty="0"/>
          </a:p>
        </p:txBody>
      </p:sp>
    </p:spTree>
    <p:extLst>
      <p:ext uri="{BB962C8B-B14F-4D97-AF65-F5344CB8AC3E}">
        <p14:creationId xmlns:p14="http://schemas.microsoft.com/office/powerpoint/2010/main" val="1402911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Lk 18.2-5</a:t>
            </a:r>
            <a:r>
              <a:rPr lang="en-US" dirty="0" smtClean="0"/>
              <a:t> </a:t>
            </a:r>
            <a:r>
              <a:rPr lang="en-US" dirty="0" smtClean="0"/>
              <a:t>but </a:t>
            </a:r>
            <a:r>
              <a:rPr lang="en-US" dirty="0"/>
              <a:t>after awhile, he said to himself, ‘I don’t fear God, and I don’t respect other </a:t>
            </a:r>
            <a:r>
              <a:rPr lang="en-US" dirty="0" smtClean="0"/>
              <a:t>people;</a:t>
            </a:r>
            <a:r>
              <a:rPr lang="en-US" dirty="0"/>
              <a:t> </a:t>
            </a:r>
            <a:r>
              <a:rPr lang="en-US" dirty="0" smtClean="0"/>
              <a:t>but </a:t>
            </a:r>
            <a:r>
              <a:rPr lang="en-US" dirty="0"/>
              <a:t>because </a:t>
            </a:r>
            <a:r>
              <a:rPr lang="en-US" dirty="0">
                <a:solidFill>
                  <a:srgbClr val="FFFF66"/>
                </a:solidFill>
              </a:rPr>
              <a:t>this widow is </a:t>
            </a:r>
            <a:r>
              <a:rPr lang="en-US" dirty="0" smtClean="0">
                <a:solidFill>
                  <a:srgbClr val="FFFF66"/>
                </a:solidFill>
              </a:rPr>
              <a:t>so persistent</a:t>
            </a:r>
            <a:r>
              <a:rPr lang="en-US" dirty="0" smtClean="0"/>
              <a:t>, </a:t>
            </a:r>
            <a:r>
              <a:rPr lang="en-US" dirty="0"/>
              <a:t>I will see to it that she gets justice — otherwise, she’ll keep coming and pestering me till she wears me out!’”</a:t>
            </a:r>
            <a:endParaRPr lang="en-US" dirty="0"/>
          </a:p>
        </p:txBody>
      </p:sp>
    </p:spTree>
    <p:extLst>
      <p:ext uri="{BB962C8B-B14F-4D97-AF65-F5344CB8AC3E}">
        <p14:creationId xmlns:p14="http://schemas.microsoft.com/office/powerpoint/2010/main" val="2727835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1 K 2.16-18</a:t>
            </a:r>
            <a:r>
              <a:rPr lang="en-US" dirty="0" smtClean="0"/>
              <a:t> Now </a:t>
            </a:r>
            <a:r>
              <a:rPr lang="en-US" dirty="0"/>
              <a:t>I ask one favor of you; don’t deny me.” “Go on,” she </a:t>
            </a:r>
            <a:r>
              <a:rPr lang="en-US" dirty="0" smtClean="0"/>
              <a:t>said.</a:t>
            </a:r>
            <a:r>
              <a:rPr lang="en-US" dirty="0"/>
              <a:t> </a:t>
            </a:r>
            <a:r>
              <a:rPr lang="en-US" dirty="0" smtClean="0"/>
              <a:t>He </a:t>
            </a:r>
            <a:r>
              <a:rPr lang="en-US" dirty="0"/>
              <a:t>said, “Please speak to </a:t>
            </a:r>
            <a:r>
              <a:rPr lang="en-US" dirty="0" err="1"/>
              <a:t>Shlomo</a:t>
            </a:r>
            <a:r>
              <a:rPr lang="en-US" dirty="0"/>
              <a:t> the king — for </a:t>
            </a:r>
            <a:r>
              <a:rPr lang="en-US" dirty="0">
                <a:solidFill>
                  <a:srgbClr val="FFFF66"/>
                </a:solidFill>
              </a:rPr>
              <a:t>he won’t say ‘No’ to you </a:t>
            </a:r>
            <a:r>
              <a:rPr lang="en-US" dirty="0"/>
              <a:t>— and ask him to give me </a:t>
            </a:r>
            <a:r>
              <a:rPr lang="en-US" dirty="0" err="1"/>
              <a:t>Avishag</a:t>
            </a:r>
            <a:r>
              <a:rPr lang="en-US" dirty="0"/>
              <a:t> the </a:t>
            </a:r>
            <a:r>
              <a:rPr lang="en-US" dirty="0" err="1"/>
              <a:t>Shunamit</a:t>
            </a:r>
            <a:r>
              <a:rPr lang="en-US" dirty="0"/>
              <a:t> as my wife</a:t>
            </a:r>
            <a:r>
              <a:rPr lang="en-US" dirty="0" smtClean="0"/>
              <a:t>.” Bat-</a:t>
            </a:r>
            <a:r>
              <a:rPr lang="en-US" dirty="0" err="1" smtClean="0"/>
              <a:t>Sheva</a:t>
            </a:r>
            <a:r>
              <a:rPr lang="en-US" dirty="0" smtClean="0"/>
              <a:t> </a:t>
            </a:r>
            <a:r>
              <a:rPr lang="en-US" dirty="0"/>
              <a:t>said, “All right, I will speak to the king on your behalf.”</a:t>
            </a:r>
            <a:endParaRPr lang="en-US" dirty="0"/>
          </a:p>
        </p:txBody>
      </p:sp>
    </p:spTree>
    <p:extLst>
      <p:ext uri="{BB962C8B-B14F-4D97-AF65-F5344CB8AC3E}">
        <p14:creationId xmlns:p14="http://schemas.microsoft.com/office/powerpoint/2010/main" val="38914456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baseline="30000" dirty="0" smtClean="0"/>
              <a:t>Mt 15.1-28</a:t>
            </a:r>
            <a:r>
              <a:rPr lang="en-US" b="1" baseline="30000" dirty="0"/>
              <a:t> </a:t>
            </a:r>
            <a:r>
              <a:rPr lang="en-US" dirty="0"/>
              <a:t>Yeshua left that place and went off to the region of </a:t>
            </a:r>
            <a:r>
              <a:rPr lang="en-US" dirty="0" err="1"/>
              <a:t>Tzor</a:t>
            </a:r>
            <a:r>
              <a:rPr lang="en-US" dirty="0"/>
              <a:t> and </a:t>
            </a:r>
            <a:r>
              <a:rPr lang="en-US" dirty="0" err="1"/>
              <a:t>Tzidon</a:t>
            </a:r>
            <a:r>
              <a:rPr lang="en-US" dirty="0"/>
              <a:t>. </a:t>
            </a:r>
            <a:r>
              <a:rPr lang="en-US" dirty="0" smtClean="0"/>
              <a:t>A </a:t>
            </a:r>
            <a:r>
              <a:rPr lang="en-US" dirty="0"/>
              <a:t>woman from </a:t>
            </a:r>
            <a:r>
              <a:rPr lang="en-US" dirty="0" err="1"/>
              <a:t>Kena‘an</a:t>
            </a:r>
            <a:r>
              <a:rPr lang="en-US" dirty="0"/>
              <a:t> who was living there came to him, pleading, “Sir, have pity on me. Son of David! My daughter is cruelly held under the power of demons</a:t>
            </a:r>
            <a:r>
              <a:rPr lang="en-US" dirty="0" smtClean="0"/>
              <a:t>!” …Then </a:t>
            </a:r>
            <a:r>
              <a:rPr lang="en-US" dirty="0"/>
              <a:t>Yeshua answered her, </a:t>
            </a:r>
            <a:r>
              <a:rPr lang="en-US" dirty="0">
                <a:solidFill>
                  <a:srgbClr val="FFFF66"/>
                </a:solidFill>
              </a:rPr>
              <a:t>“Lady, you are a person of great trust. Let your desire be granted.”</a:t>
            </a:r>
            <a:endParaRPr lang="en-US" dirty="0">
              <a:solidFill>
                <a:srgbClr val="FFFF66"/>
              </a:solidFill>
            </a:endParaRPr>
          </a:p>
        </p:txBody>
      </p:sp>
    </p:spTree>
    <p:extLst>
      <p:ext uri="{BB962C8B-B14F-4D97-AF65-F5344CB8AC3E}">
        <p14:creationId xmlns:p14="http://schemas.microsoft.com/office/powerpoint/2010/main" val="1753297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37" y="0"/>
            <a:ext cx="6858000" cy="5143500"/>
          </a:xfrm>
          <a:prstGeom prst="rect">
            <a:avLst/>
          </a:prstGeom>
        </p:spPr>
      </p:pic>
      <p:sp>
        <p:nvSpPr>
          <p:cNvPr id="3" name="TextBox 2"/>
          <p:cNvSpPr txBox="1"/>
          <p:nvPr/>
        </p:nvSpPr>
        <p:spPr>
          <a:xfrm>
            <a:off x="427856" y="4306720"/>
            <a:ext cx="8362161" cy="707886"/>
          </a:xfrm>
          <a:prstGeom prst="rect">
            <a:avLst/>
          </a:prstGeom>
          <a:noFill/>
        </p:spPr>
        <p:txBody>
          <a:bodyPr wrap="none" rtlCol="0">
            <a:spAutoFit/>
          </a:bodyPr>
          <a:lstStyle/>
          <a:p>
            <a:pPr algn="l"/>
            <a:r>
              <a:rPr lang="en-US" dirty="0" smtClean="0">
                <a:effectLst>
                  <a:outerShdw blurRad="38100" dist="38100" dir="2700000" algn="tl">
                    <a:srgbClr val="000000">
                      <a:alpha val="43137"/>
                    </a:srgbClr>
                  </a:outerShdw>
                </a:effectLst>
              </a:rPr>
              <a:t>Rabbi Michael and Lauren </a:t>
            </a:r>
            <a:r>
              <a:rPr lang="en-US" dirty="0" err="1" smtClean="0">
                <a:effectLst>
                  <a:outerShdw blurRad="38100" dist="38100" dir="2700000" algn="tl">
                    <a:srgbClr val="000000">
                      <a:alpha val="43137"/>
                    </a:srgbClr>
                  </a:outerShdw>
                </a:effectLst>
              </a:rPr>
              <a:t>Vowell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9553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stereotype of Jewish motherhood is debunked in scripture, replaced by the </a:t>
            </a:r>
            <a:r>
              <a:rPr lang="en-US" dirty="0" err="1" smtClean="0"/>
              <a:t>Eshet</a:t>
            </a:r>
            <a:r>
              <a:rPr lang="en-US" dirty="0" smtClean="0"/>
              <a:t> </a:t>
            </a:r>
            <a:r>
              <a:rPr lang="en-US" dirty="0" err="1" smtClean="0"/>
              <a:t>Khiyil</a:t>
            </a:r>
            <a:r>
              <a:rPr lang="en-US" dirty="0" smtClean="0"/>
              <a:t>, the Woman of Warfare, the Wonder Woman.</a:t>
            </a:r>
          </a:p>
          <a:p>
            <a:pPr algn="l"/>
            <a:r>
              <a:rPr lang="en-US" dirty="0" smtClean="0"/>
              <a:t>Nevertheless, this request…</a:t>
            </a:r>
            <a:endParaRPr lang="en-US" dirty="0"/>
          </a:p>
        </p:txBody>
      </p:sp>
    </p:spTree>
    <p:extLst>
      <p:ext uri="{BB962C8B-B14F-4D97-AF65-F5344CB8AC3E}">
        <p14:creationId xmlns:p14="http://schemas.microsoft.com/office/powerpoint/2010/main" val="9214091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עָנָה יֵשׁוּעַ וְאָמַר: "אֵינְכֶם יוֹדְעִים מַה שֶּׁאַתֶּם מְבַקְשִׁים. </a:t>
            </a:r>
            <a:r>
              <a:rPr lang="he-IL" sz="4400" b="1" dirty="0">
                <a:latin typeface="David" panose="020E0502060401010101" pitchFamily="34" charset="-79"/>
                <a:cs typeface="David" panose="020E0502060401010101" pitchFamily="34" charset="-79"/>
              </a:rPr>
              <a:t>הַאִם יְכוֹלִים </a:t>
            </a:r>
            <a:r>
              <a:rPr lang="he-IL" sz="4400" b="1" dirty="0" smtClean="0">
                <a:latin typeface="David" panose="020E0502060401010101" pitchFamily="34" charset="-79"/>
                <a:cs typeface="David" panose="020E0502060401010101" pitchFamily="34" charset="-79"/>
              </a:rPr>
              <a:t>אַתֶּם לִשְׁתּוֹת</a:t>
            </a:r>
            <a:endParaRPr lang="en-US" sz="4100" b="1" dirty="0">
              <a:latin typeface="David" panose="020E0502060401010101" pitchFamily="34" charset="-79"/>
              <a:cs typeface="David" panose="020E0502060401010101" pitchFamily="34" charset="-79"/>
            </a:endParaRPr>
          </a:p>
          <a:p>
            <a:pPr marL="0" indent="0"/>
            <a:r>
              <a:rPr lang="en-US" sz="4000" dirty="0"/>
              <a:t>But Yeshua answered, "You people don't know what you are asking. Can you </a:t>
            </a:r>
            <a:r>
              <a:rPr lang="en-US" sz="4000" dirty="0" smtClean="0"/>
              <a:t>drink</a:t>
            </a:r>
            <a:endParaRPr lang="en-US" sz="4000" dirty="0"/>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אֶת </a:t>
            </a:r>
            <a:r>
              <a:rPr lang="he-IL" sz="4400" b="1" dirty="0">
                <a:solidFill>
                  <a:srgbClr val="FFFF99"/>
                </a:solidFill>
                <a:latin typeface="David" panose="020E0502060401010101" pitchFamily="34" charset="-79"/>
                <a:cs typeface="David" panose="020E0502060401010101" pitchFamily="34" charset="-79"/>
              </a:rPr>
              <a:t>הַכּוֹס אֲשֶׁר אֲנִי עָתִיד לִשְׁתּוֹת</a:t>
            </a:r>
            <a:r>
              <a:rPr lang="he-IL" sz="4400" b="1" dirty="0">
                <a:latin typeface="David" panose="020E0502060401010101" pitchFamily="34" charset="-79"/>
                <a:cs typeface="David" panose="020E0502060401010101" pitchFamily="34" charset="-79"/>
              </a:rPr>
              <a:t>?" הֵשִׁיבוּ לוֹ: "יְכוֹלִים אָנוּ."  </a:t>
            </a:r>
            <a:endParaRPr lang="en-US" sz="4100" b="1" dirty="0">
              <a:latin typeface="David" panose="020E0502060401010101" pitchFamily="34" charset="-79"/>
              <a:cs typeface="David" panose="020E0502060401010101" pitchFamily="34" charset="-79"/>
            </a:endParaRPr>
          </a:p>
          <a:p>
            <a:pPr marL="0" indent="0"/>
            <a:r>
              <a:rPr lang="en-US" sz="4000" dirty="0" smtClean="0">
                <a:solidFill>
                  <a:srgbClr val="FFFF99"/>
                </a:solidFill>
              </a:rPr>
              <a:t>the </a:t>
            </a:r>
            <a:r>
              <a:rPr lang="en-US" sz="4000" dirty="0">
                <a:solidFill>
                  <a:srgbClr val="FFFF99"/>
                </a:solidFill>
              </a:rPr>
              <a:t>cup that I am about to drink?" </a:t>
            </a:r>
            <a:r>
              <a:rPr lang="en-US" sz="4000" dirty="0"/>
              <a:t>They said to him, "We can."</a:t>
            </a:r>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20:22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491008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Drink His Cup?</a:t>
            </a:r>
          </a:p>
          <a:p>
            <a:pPr algn="l"/>
            <a:r>
              <a:rPr lang="en-US" baseline="30000" dirty="0" smtClean="0"/>
              <a:t>Col 1.24 </a:t>
            </a:r>
            <a:r>
              <a:rPr lang="en-US" dirty="0" smtClean="0"/>
              <a:t>Now </a:t>
            </a:r>
            <a:r>
              <a:rPr lang="en-US" dirty="0"/>
              <a:t>I rejoice in my sufferings for you, and in my physical body—for the sake of His body, Messiah’s </a:t>
            </a:r>
            <a:r>
              <a:rPr lang="en-US" dirty="0" smtClean="0"/>
              <a:t>community —I </a:t>
            </a:r>
            <a:r>
              <a:rPr lang="en-US" dirty="0"/>
              <a:t>fill up </a:t>
            </a:r>
            <a:r>
              <a:rPr lang="en-US" dirty="0">
                <a:solidFill>
                  <a:srgbClr val="FFFF99"/>
                </a:solidFill>
              </a:rPr>
              <a:t>what is lacking in the afflictions of Messiah</a:t>
            </a:r>
            <a:r>
              <a:rPr lang="en-US" dirty="0"/>
              <a:t>.</a:t>
            </a:r>
            <a:endParaRPr lang="en-US" dirty="0"/>
          </a:p>
        </p:txBody>
      </p:sp>
    </p:spTree>
    <p:extLst>
      <p:ext uri="{BB962C8B-B14F-4D97-AF65-F5344CB8AC3E}">
        <p14:creationId xmlns:p14="http://schemas.microsoft.com/office/powerpoint/2010/main" val="2189436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8.15-17</a:t>
            </a:r>
            <a:r>
              <a:rPr lang="en-US" dirty="0" smtClean="0"/>
              <a:t> Y</a:t>
            </a:r>
            <a:r>
              <a:rPr lang="en-US" dirty="0" smtClean="0"/>
              <a:t>ou </a:t>
            </a:r>
            <a:r>
              <a:rPr lang="en-US" dirty="0"/>
              <a:t>received the Spirit of adoption, by whom we cry, “</a:t>
            </a:r>
            <a:r>
              <a:rPr lang="en-US" i="1" dirty="0"/>
              <a:t>Abba</a:t>
            </a:r>
            <a:r>
              <a:rPr lang="en-US" dirty="0"/>
              <a:t>! </a:t>
            </a:r>
            <a:r>
              <a:rPr lang="en-US" dirty="0" smtClean="0"/>
              <a:t>Father!”</a:t>
            </a:r>
            <a:r>
              <a:rPr lang="en-US" b="1" baseline="30000" dirty="0" smtClean="0"/>
              <a:t> </a:t>
            </a:r>
            <a:r>
              <a:rPr lang="en-US" dirty="0" smtClean="0"/>
              <a:t>The </a:t>
            </a:r>
            <a:r>
              <a:rPr lang="en-US" i="1" dirty="0" err="1" smtClean="0"/>
              <a:t>Ruach</a:t>
            </a:r>
            <a:r>
              <a:rPr lang="en-US" dirty="0" smtClean="0"/>
              <a:t> Himself </a:t>
            </a:r>
            <a:r>
              <a:rPr lang="en-US" dirty="0"/>
              <a:t>bears witness with our spirit that we are children of </a:t>
            </a:r>
            <a:r>
              <a:rPr lang="en-US" dirty="0" smtClean="0"/>
              <a:t>God.</a:t>
            </a:r>
            <a:r>
              <a:rPr lang="en-US" b="1" baseline="30000" dirty="0"/>
              <a:t> </a:t>
            </a:r>
            <a:r>
              <a:rPr lang="en-US" dirty="0"/>
              <a:t>And if children, also heirs—heirs of God </a:t>
            </a:r>
            <a:r>
              <a:rPr lang="en-US" dirty="0" smtClean="0"/>
              <a:t>and</a:t>
            </a:r>
            <a:endParaRPr lang="en-US" dirty="0"/>
          </a:p>
        </p:txBody>
      </p:sp>
    </p:spTree>
    <p:extLst>
      <p:ext uri="{BB962C8B-B14F-4D97-AF65-F5344CB8AC3E}">
        <p14:creationId xmlns:p14="http://schemas.microsoft.com/office/powerpoint/2010/main" val="2359085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8.15-17</a:t>
            </a:r>
            <a:r>
              <a:rPr lang="en-US" dirty="0" smtClean="0"/>
              <a:t>  </a:t>
            </a:r>
            <a:r>
              <a:rPr lang="en-US" dirty="0" smtClean="0"/>
              <a:t>joint-heirs </a:t>
            </a:r>
            <a:r>
              <a:rPr lang="en-US" dirty="0"/>
              <a:t>with </a:t>
            </a:r>
            <a:r>
              <a:rPr lang="en-US" dirty="0" smtClean="0">
                <a:solidFill>
                  <a:srgbClr val="FFFF99"/>
                </a:solidFill>
              </a:rPr>
              <a:t>Messiah—if </a:t>
            </a:r>
            <a:r>
              <a:rPr lang="en-US" dirty="0">
                <a:solidFill>
                  <a:srgbClr val="FFFF99"/>
                </a:solidFill>
              </a:rPr>
              <a:t>indeed we suffer with Him so that we may also be glorified with Him.</a:t>
            </a:r>
            <a:endParaRPr lang="en-US" dirty="0">
              <a:solidFill>
                <a:srgbClr val="FFFF99"/>
              </a:solidFill>
            </a:endParaRPr>
          </a:p>
        </p:txBody>
      </p:sp>
    </p:spTree>
    <p:extLst>
      <p:ext uri="{BB962C8B-B14F-4D97-AF65-F5344CB8AC3E}">
        <p14:creationId xmlns:p14="http://schemas.microsoft.com/office/powerpoint/2010/main" val="3086859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Thes.1.4-5</a:t>
            </a:r>
            <a:r>
              <a:rPr lang="en-US" b="1" baseline="30000" dirty="0"/>
              <a:t> </a:t>
            </a:r>
            <a:r>
              <a:rPr lang="en-US" dirty="0"/>
              <a:t>Therefore, we boast about you in the congregations of God because of your </a:t>
            </a:r>
            <a:r>
              <a:rPr lang="en-US" dirty="0">
                <a:solidFill>
                  <a:srgbClr val="FFFF99"/>
                </a:solidFill>
              </a:rPr>
              <a:t>perseverance and trust in all the persecutions and troubles </a:t>
            </a:r>
            <a:r>
              <a:rPr lang="en-US" dirty="0"/>
              <a:t>you are going through</a:t>
            </a:r>
            <a:r>
              <a:rPr lang="en-US" dirty="0" smtClean="0"/>
              <a:t>. This </a:t>
            </a:r>
            <a:r>
              <a:rPr lang="en-US" dirty="0"/>
              <a:t>is clear evidence that </a:t>
            </a:r>
            <a:r>
              <a:rPr lang="en-US" dirty="0" smtClean="0"/>
              <a:t>God’s</a:t>
            </a:r>
            <a:endParaRPr lang="en-US" dirty="0"/>
          </a:p>
        </p:txBody>
      </p:sp>
    </p:spTree>
    <p:extLst>
      <p:ext uri="{BB962C8B-B14F-4D97-AF65-F5344CB8AC3E}">
        <p14:creationId xmlns:p14="http://schemas.microsoft.com/office/powerpoint/2010/main" val="2042598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Thes.1.4-5</a:t>
            </a:r>
            <a:r>
              <a:rPr lang="en-US" b="1" baseline="30000" dirty="0"/>
              <a:t> </a:t>
            </a:r>
            <a:r>
              <a:rPr lang="en-US" b="1" baseline="30000" dirty="0" smtClean="0"/>
              <a:t> </a:t>
            </a:r>
            <a:r>
              <a:rPr lang="en-US" dirty="0" smtClean="0"/>
              <a:t>judgment </a:t>
            </a:r>
            <a:r>
              <a:rPr lang="en-US" dirty="0"/>
              <a:t>is just; and as a result, you </a:t>
            </a:r>
            <a:r>
              <a:rPr lang="en-US" dirty="0">
                <a:solidFill>
                  <a:srgbClr val="FFFF99"/>
                </a:solidFill>
              </a:rPr>
              <a:t>will be counted worthy of the Kingdom of God for which </a:t>
            </a:r>
            <a:r>
              <a:rPr lang="en-US" u="sng" dirty="0">
                <a:solidFill>
                  <a:srgbClr val="FFFF99"/>
                </a:solidFill>
              </a:rPr>
              <a:t>you are suffering</a:t>
            </a:r>
            <a:r>
              <a:rPr lang="en-US" dirty="0">
                <a:solidFill>
                  <a:srgbClr val="FFFF99"/>
                </a:solidFill>
              </a:rPr>
              <a:t>.</a:t>
            </a:r>
            <a:endParaRPr lang="en-US" dirty="0">
              <a:solidFill>
                <a:srgbClr val="FFFF99"/>
              </a:solidFill>
            </a:endParaRPr>
          </a:p>
        </p:txBody>
      </p:sp>
    </p:spTree>
    <p:extLst>
      <p:ext uri="{BB962C8B-B14F-4D97-AF65-F5344CB8AC3E}">
        <p14:creationId xmlns:p14="http://schemas.microsoft.com/office/powerpoint/2010/main" val="5766410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“cup” of Yeshua is that of sufferin</a:t>
            </a:r>
            <a:r>
              <a:rPr lang="en-US" dirty="0" smtClean="0"/>
              <a:t>g, sacrifice, for the betterment of others.  </a:t>
            </a:r>
          </a:p>
          <a:p>
            <a:pPr algn="l"/>
            <a:endParaRPr lang="en-US" dirty="0" smtClean="0"/>
          </a:p>
          <a:p>
            <a:pPr algn="l"/>
            <a:r>
              <a:rPr lang="en-US" dirty="0" err="1" smtClean="0"/>
              <a:t>Shaul</a:t>
            </a:r>
            <a:r>
              <a:rPr lang="en-US" dirty="0" smtClean="0"/>
              <a:t>/Paul puts it:</a:t>
            </a:r>
            <a:endParaRPr lang="en-US" dirty="0"/>
          </a:p>
        </p:txBody>
      </p:sp>
    </p:spTree>
    <p:extLst>
      <p:ext uri="{BB962C8B-B14F-4D97-AF65-F5344CB8AC3E}">
        <p14:creationId xmlns:p14="http://schemas.microsoft.com/office/powerpoint/2010/main" val="1964196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a:t>
            </a:r>
            <a:r>
              <a:rPr lang="en-US" baseline="30000" dirty="0" err="1" smtClean="0"/>
              <a:t>Cor</a:t>
            </a:r>
            <a:r>
              <a:rPr lang="en-US" baseline="30000" dirty="0" smtClean="0"/>
              <a:t> 6.4-10</a:t>
            </a:r>
            <a:r>
              <a:rPr lang="en-US" dirty="0" smtClean="0"/>
              <a:t> We </a:t>
            </a:r>
            <a:r>
              <a:rPr lang="en-US" dirty="0"/>
              <a:t>try to commend ourselves in every way as workers for God by continually enduring troubles, hardships, calamities, </a:t>
            </a:r>
            <a:r>
              <a:rPr lang="en-US" dirty="0" smtClean="0"/>
              <a:t>beatings</a:t>
            </a:r>
            <a:r>
              <a:rPr lang="en-US" dirty="0"/>
              <a:t>, imprisonments, riots, overwork, lack of sleep and </a:t>
            </a:r>
            <a:r>
              <a:rPr lang="en-US" dirty="0" smtClean="0"/>
              <a:t>food. </a:t>
            </a:r>
            <a:endParaRPr lang="en-US" dirty="0"/>
          </a:p>
        </p:txBody>
      </p:sp>
    </p:spTree>
    <p:extLst>
      <p:ext uri="{BB962C8B-B14F-4D97-AF65-F5344CB8AC3E}">
        <p14:creationId xmlns:p14="http://schemas.microsoft.com/office/powerpoint/2010/main" val="1881621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66522" b="63946"/>
          <a:stretch/>
        </p:blipFill>
        <p:spPr>
          <a:xfrm>
            <a:off x="2536737" y="0"/>
            <a:ext cx="3402455" cy="5086350"/>
          </a:xfrm>
          <a:prstGeom prst="rect">
            <a:avLst/>
          </a:prstGeom>
        </p:spPr>
      </p:pic>
    </p:spTree>
    <p:extLst>
      <p:ext uri="{BB962C8B-B14F-4D97-AF65-F5344CB8AC3E}">
        <p14:creationId xmlns:p14="http://schemas.microsoft.com/office/powerpoint/2010/main" val="834496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2 </a:t>
            </a:r>
            <a:r>
              <a:rPr lang="en-US" baseline="30000" dirty="0" err="1" smtClean="0"/>
              <a:t>Cor</a:t>
            </a:r>
            <a:r>
              <a:rPr lang="en-US" baseline="30000" dirty="0" smtClean="0"/>
              <a:t> 6.4-10</a:t>
            </a:r>
            <a:r>
              <a:rPr lang="en-US" dirty="0" smtClean="0"/>
              <a:t> We </a:t>
            </a:r>
            <a:r>
              <a:rPr lang="en-US" dirty="0"/>
              <a:t>commend ourselves by our purity, knowledge, patience and kindness; by the </a:t>
            </a:r>
            <a:r>
              <a:rPr lang="en-US" i="1" dirty="0" err="1" smtClean="0"/>
              <a:t>Ruakh</a:t>
            </a:r>
            <a:r>
              <a:rPr lang="en-US" i="1" dirty="0" smtClean="0"/>
              <a:t> </a:t>
            </a:r>
            <a:r>
              <a:rPr lang="en-US" i="1" dirty="0" err="1"/>
              <a:t>HaKodesh</a:t>
            </a:r>
            <a:r>
              <a:rPr lang="en-US" i="1" dirty="0"/>
              <a:t>;</a:t>
            </a:r>
            <a:r>
              <a:rPr lang="en-US" dirty="0"/>
              <a:t> by genuineness of </a:t>
            </a:r>
            <a:r>
              <a:rPr lang="en-US" dirty="0" smtClean="0"/>
              <a:t>love and </a:t>
            </a:r>
            <a:r>
              <a:rPr lang="en-US" dirty="0"/>
              <a:t>truthfulness of speech; and by God’s power. We commend ourselves through our use of righteous weapons, </a:t>
            </a:r>
            <a:endParaRPr lang="en-US" dirty="0"/>
          </a:p>
        </p:txBody>
      </p:sp>
    </p:spTree>
    <p:extLst>
      <p:ext uri="{BB962C8B-B14F-4D97-AF65-F5344CB8AC3E}">
        <p14:creationId xmlns:p14="http://schemas.microsoft.com/office/powerpoint/2010/main" val="1964196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a:t>
            </a:r>
            <a:r>
              <a:rPr lang="en-US" baseline="30000" dirty="0" err="1" smtClean="0"/>
              <a:t>Cor</a:t>
            </a:r>
            <a:r>
              <a:rPr lang="en-US" baseline="30000" dirty="0" smtClean="0"/>
              <a:t> 6.4-10</a:t>
            </a:r>
            <a:r>
              <a:rPr lang="en-US" dirty="0" smtClean="0"/>
              <a:t> whether </a:t>
            </a:r>
            <a:r>
              <a:rPr lang="en-US" dirty="0"/>
              <a:t>for pressing our cause or defending </a:t>
            </a:r>
            <a:r>
              <a:rPr lang="en-US" dirty="0" smtClean="0"/>
              <a:t>it;</a:t>
            </a:r>
            <a:r>
              <a:rPr lang="en-US" dirty="0"/>
              <a:t> </a:t>
            </a:r>
            <a:r>
              <a:rPr lang="en-US" dirty="0" smtClean="0"/>
              <a:t>through </a:t>
            </a:r>
            <a:r>
              <a:rPr lang="en-US" dirty="0"/>
              <a:t>being honored and dishonored, praised and blamed, considered deceptive and </a:t>
            </a:r>
            <a:r>
              <a:rPr lang="en-US" dirty="0" smtClean="0"/>
              <a:t>sincere,</a:t>
            </a:r>
            <a:r>
              <a:rPr lang="en-US" dirty="0"/>
              <a:t> </a:t>
            </a:r>
            <a:r>
              <a:rPr lang="en-US" dirty="0" smtClean="0"/>
              <a:t>unknown </a:t>
            </a:r>
            <a:r>
              <a:rPr lang="en-US" dirty="0"/>
              <a:t>and famous. And we commend ourselves as </a:t>
            </a:r>
            <a:r>
              <a:rPr lang="en-US" dirty="0" smtClean="0"/>
              <a:t>God’s</a:t>
            </a:r>
            <a:endParaRPr lang="en-US" dirty="0"/>
          </a:p>
        </p:txBody>
      </p:sp>
    </p:spTree>
    <p:extLst>
      <p:ext uri="{BB962C8B-B14F-4D97-AF65-F5344CB8AC3E}">
        <p14:creationId xmlns:p14="http://schemas.microsoft.com/office/powerpoint/2010/main" val="9642503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a:t>
            </a:r>
            <a:r>
              <a:rPr lang="en-US" baseline="30000" dirty="0" err="1" smtClean="0"/>
              <a:t>Cor</a:t>
            </a:r>
            <a:r>
              <a:rPr lang="en-US" baseline="30000" dirty="0" smtClean="0"/>
              <a:t> 6.4-10</a:t>
            </a:r>
            <a:r>
              <a:rPr lang="en-US" dirty="0" smtClean="0"/>
              <a:t> workers </a:t>
            </a:r>
            <a:r>
              <a:rPr lang="en-US" dirty="0"/>
              <a:t>headed for death, yet look! we’re alive! as punished, yet not </a:t>
            </a:r>
            <a:r>
              <a:rPr lang="en-US" dirty="0" smtClean="0"/>
              <a:t>killed; as </a:t>
            </a:r>
            <a:r>
              <a:rPr lang="en-US" dirty="0"/>
              <a:t>having reason to be sad, yet always filled with joy; as poor, yet making many people rich; as having nothing, yet having everything!</a:t>
            </a:r>
            <a:endParaRPr lang="en-US" dirty="0"/>
          </a:p>
        </p:txBody>
      </p:sp>
    </p:spTree>
    <p:extLst>
      <p:ext uri="{BB962C8B-B14F-4D97-AF65-F5344CB8AC3E}">
        <p14:creationId xmlns:p14="http://schemas.microsoft.com/office/powerpoint/2010/main" val="3184498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a:t>2 Tim </a:t>
            </a:r>
            <a:r>
              <a:rPr lang="en-US" baseline="30000" dirty="0" smtClean="0"/>
              <a:t>2.11-12</a:t>
            </a:r>
            <a:r>
              <a:rPr lang="en-US" dirty="0" smtClean="0"/>
              <a:t> </a:t>
            </a:r>
            <a:r>
              <a:rPr lang="en-US" dirty="0"/>
              <a:t>Here is a statement you can trust</a:t>
            </a:r>
            <a:r>
              <a:rPr lang="en-US" dirty="0" smtClean="0"/>
              <a:t>: If </a:t>
            </a:r>
            <a:r>
              <a:rPr lang="en-US" dirty="0"/>
              <a:t>we have died with </a:t>
            </a:r>
            <a:r>
              <a:rPr lang="en-US" dirty="0" smtClean="0"/>
              <a:t>him, we </a:t>
            </a:r>
            <a:r>
              <a:rPr lang="en-US" dirty="0"/>
              <a:t>will also live with </a:t>
            </a:r>
            <a:r>
              <a:rPr lang="en-US" dirty="0" smtClean="0"/>
              <a:t>him. If </a:t>
            </a:r>
            <a:r>
              <a:rPr lang="en-US" dirty="0"/>
              <a:t>we </a:t>
            </a:r>
            <a:r>
              <a:rPr lang="en-US" dirty="0" smtClean="0"/>
              <a:t>persevere, we </a:t>
            </a:r>
            <a:r>
              <a:rPr lang="en-US" dirty="0"/>
              <a:t>will also rule with </a:t>
            </a:r>
            <a:r>
              <a:rPr lang="en-US" dirty="0" smtClean="0"/>
              <a:t>him.</a:t>
            </a:r>
            <a:endParaRPr lang="en-US" dirty="0"/>
          </a:p>
        </p:txBody>
      </p:sp>
    </p:spTree>
    <p:extLst>
      <p:ext uri="{BB962C8B-B14F-4D97-AF65-F5344CB8AC3E}">
        <p14:creationId xmlns:p14="http://schemas.microsoft.com/office/powerpoint/2010/main" val="8673405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Rev 1.9</a:t>
            </a:r>
            <a:r>
              <a:rPr lang="en-US" b="1" baseline="30000" dirty="0"/>
              <a:t> </a:t>
            </a:r>
            <a:r>
              <a:rPr lang="en-US" dirty="0"/>
              <a:t>I, </a:t>
            </a:r>
            <a:r>
              <a:rPr lang="en-US" dirty="0" err="1"/>
              <a:t>Yochanan</a:t>
            </a:r>
            <a:r>
              <a:rPr lang="en-US" dirty="0"/>
              <a:t>, am a brother of yours and a </a:t>
            </a:r>
            <a:r>
              <a:rPr lang="en-US" dirty="0">
                <a:solidFill>
                  <a:srgbClr val="FFFF99"/>
                </a:solidFill>
              </a:rPr>
              <a:t>fellow-sharer in the suffering, kingship </a:t>
            </a:r>
            <a:r>
              <a:rPr lang="en-US" dirty="0"/>
              <a:t>and perseverance that come from being united with Yeshua. I had been exiled to the island called Patmos for having proclaimed the message of God and borne witness to Yeshua.</a:t>
            </a:r>
            <a:endParaRPr lang="en-US" dirty="0"/>
          </a:p>
        </p:txBody>
      </p:sp>
    </p:spTree>
    <p:extLst>
      <p:ext uri="{BB962C8B-B14F-4D97-AF65-F5344CB8AC3E}">
        <p14:creationId xmlns:p14="http://schemas.microsoft.com/office/powerpoint/2010/main" val="1640286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Rev. 20.4 </a:t>
            </a:r>
            <a:r>
              <a:rPr lang="en-US" dirty="0" smtClean="0"/>
              <a:t>And </a:t>
            </a:r>
            <a:r>
              <a:rPr lang="en-US" dirty="0"/>
              <a:t>I saw the souls of those who had </a:t>
            </a:r>
            <a:r>
              <a:rPr lang="en-US" dirty="0">
                <a:solidFill>
                  <a:srgbClr val="FFFF99"/>
                </a:solidFill>
              </a:rPr>
              <a:t>been beheaded for testifying about Yeshua</a:t>
            </a:r>
            <a:r>
              <a:rPr lang="en-US" dirty="0"/>
              <a:t> and proclaiming the Word of God, also those who had not worshipped the beast or its image and </a:t>
            </a:r>
            <a:r>
              <a:rPr lang="en-US" dirty="0" smtClean="0"/>
              <a:t>had</a:t>
            </a:r>
            <a:endParaRPr lang="en-US" dirty="0"/>
          </a:p>
        </p:txBody>
      </p:sp>
    </p:spTree>
    <p:extLst>
      <p:ext uri="{BB962C8B-B14F-4D97-AF65-F5344CB8AC3E}">
        <p14:creationId xmlns:p14="http://schemas.microsoft.com/office/powerpoint/2010/main" val="41347473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Rev. 20.4  </a:t>
            </a:r>
            <a:r>
              <a:rPr lang="en-US" dirty="0" smtClean="0"/>
              <a:t>not </a:t>
            </a:r>
            <a:r>
              <a:rPr lang="en-US" dirty="0"/>
              <a:t>worshipped the beast or its image and had not received the mark on their foreheads and on their hands. They came to life and </a:t>
            </a:r>
            <a:r>
              <a:rPr lang="en-US" dirty="0">
                <a:solidFill>
                  <a:srgbClr val="FFFF99"/>
                </a:solidFill>
              </a:rPr>
              <a:t>ruled with the Messiah </a:t>
            </a:r>
            <a:r>
              <a:rPr lang="en-US" dirty="0"/>
              <a:t>for a thousand years. </a:t>
            </a:r>
            <a:endParaRPr lang="en-US" dirty="0"/>
          </a:p>
        </p:txBody>
      </p:sp>
    </p:spTree>
    <p:extLst>
      <p:ext uri="{BB962C8B-B14F-4D97-AF65-F5344CB8AC3E}">
        <p14:creationId xmlns:p14="http://schemas.microsoft.com/office/powerpoint/2010/main" val="24022297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“cup” of Yeshua is that of sufferin</a:t>
            </a:r>
            <a:r>
              <a:rPr lang="en-US" dirty="0" smtClean="0"/>
              <a:t>g for the betterment of others.  </a:t>
            </a:r>
          </a:p>
          <a:p>
            <a:pPr algn="l"/>
            <a:r>
              <a:rPr lang="en-US" dirty="0" smtClean="0"/>
              <a:t>As Rabbi Menachem Mendel </a:t>
            </a:r>
            <a:r>
              <a:rPr lang="en-US" dirty="0" err="1" smtClean="0"/>
              <a:t>Schneerson</a:t>
            </a:r>
            <a:r>
              <a:rPr lang="en-US" dirty="0" smtClean="0"/>
              <a:t> puts it</a:t>
            </a:r>
            <a:endParaRPr lang="en-US" dirty="0"/>
          </a:p>
        </p:txBody>
      </p:sp>
    </p:spTree>
    <p:extLst>
      <p:ext uri="{BB962C8B-B14F-4D97-AF65-F5344CB8AC3E}">
        <p14:creationId xmlns:p14="http://schemas.microsoft.com/office/powerpoint/2010/main" val="22581075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err="1" smtClean="0"/>
              <a:t>Rebbe</a:t>
            </a:r>
            <a:r>
              <a:rPr lang="en-US" dirty="0" smtClean="0"/>
              <a:t> </a:t>
            </a:r>
            <a:r>
              <a:rPr lang="en-US" dirty="0" err="1" smtClean="0"/>
              <a:t>Schneerson</a:t>
            </a:r>
            <a:r>
              <a:rPr lang="en-US" dirty="0" smtClean="0"/>
              <a:t>:</a:t>
            </a:r>
            <a:r>
              <a:rPr lang="en-US" dirty="0"/>
              <a:t> “It is clear that ‘no evil descends from Above,’ and buried within torment and suffering is a core of exalted spiritual good. Not all human beings are able to perceive it, but it is very much there. So it is </a:t>
            </a:r>
            <a:r>
              <a:rPr lang="en-US" dirty="0">
                <a:solidFill>
                  <a:srgbClr val="FFFF99"/>
                </a:solidFill>
              </a:rPr>
              <a:t>not impossible </a:t>
            </a:r>
            <a:r>
              <a:rPr lang="en-US" dirty="0"/>
              <a:t>for the </a:t>
            </a:r>
            <a:r>
              <a:rPr lang="en-US" dirty="0" smtClean="0"/>
              <a:t>physical</a:t>
            </a:r>
            <a:endParaRPr lang="en-US" dirty="0"/>
          </a:p>
        </p:txBody>
      </p:sp>
    </p:spTree>
    <p:extLst>
      <p:ext uri="{BB962C8B-B14F-4D97-AF65-F5344CB8AC3E}">
        <p14:creationId xmlns:p14="http://schemas.microsoft.com/office/powerpoint/2010/main" val="776787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destruction </a:t>
            </a:r>
            <a:r>
              <a:rPr lang="en-US" dirty="0"/>
              <a:t>of the Holocaust to be spiritually beneficial. On the contrary, it is quite possible that physical affliction is good for the spirit.” The </a:t>
            </a:r>
            <a:r>
              <a:rPr lang="en-US" dirty="0" err="1"/>
              <a:t>Rebbe</a:t>
            </a:r>
            <a:r>
              <a:rPr lang="en-US" dirty="0"/>
              <a:t> is also quoted as saying: “Hitler was a messenger of God in the same sense that </a:t>
            </a:r>
            <a:r>
              <a:rPr lang="en-US" dirty="0" smtClean="0"/>
              <a:t>Nebuchadnezzar</a:t>
            </a:r>
            <a:endParaRPr lang="en-US" dirty="0"/>
          </a:p>
        </p:txBody>
      </p:sp>
    </p:spTree>
    <p:extLst>
      <p:ext uri="{BB962C8B-B14F-4D97-AF65-F5344CB8AC3E}">
        <p14:creationId xmlns:p14="http://schemas.microsoft.com/office/powerpoint/2010/main" val="4289486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2" t="68685" r="55684" b="22193"/>
          <a:stretch/>
        </p:blipFill>
        <p:spPr bwMode="auto">
          <a:xfrm>
            <a:off x="274637" y="6587"/>
            <a:ext cx="8151516" cy="321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24128" y="3257550"/>
            <a:ext cx="7937494" cy="1323439"/>
          </a:xfrm>
          <a:prstGeom prst="rect">
            <a:avLst/>
          </a:prstGeom>
          <a:noFill/>
        </p:spPr>
        <p:txBody>
          <a:bodyPr wrap="none" rtlCol="0">
            <a:spAutoFit/>
          </a:bodyPr>
          <a:lstStyle/>
          <a:p>
            <a:pPr algn="l"/>
            <a:r>
              <a:rPr lang="en-US" dirty="0" smtClean="0"/>
              <a:t>But stainless steel sheet and </a:t>
            </a:r>
          </a:p>
          <a:p>
            <a:pPr algn="l"/>
            <a:r>
              <a:rPr lang="en-US" dirty="0" smtClean="0"/>
              <a:t>colored, backlit logo and words</a:t>
            </a:r>
            <a:endParaRPr lang="en-US" dirty="0"/>
          </a:p>
        </p:txBody>
      </p:sp>
    </p:spTree>
    <p:extLst>
      <p:ext uri="{BB962C8B-B14F-4D97-AF65-F5344CB8AC3E}">
        <p14:creationId xmlns:p14="http://schemas.microsoft.com/office/powerpoint/2010/main" val="156687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is </a:t>
            </a:r>
            <a:r>
              <a:rPr lang="en-US" dirty="0"/>
              <a:t>called ‘God’s servant’ in the Book of Jeremiah </a:t>
            </a:r>
            <a:r>
              <a:rPr lang="en-US" baseline="30000" dirty="0"/>
              <a:t>(Chapter 25</a:t>
            </a:r>
            <a:r>
              <a:rPr lang="en-US" baseline="30000" dirty="0" smtClean="0"/>
              <a:t>)</a:t>
            </a:r>
            <a:r>
              <a:rPr lang="en-US" dirty="0" smtClean="0"/>
              <a:t>.”</a:t>
            </a:r>
            <a:r>
              <a:rPr lang="en-US" dirty="0"/>
              <a:t>  As the </a:t>
            </a:r>
            <a:r>
              <a:rPr lang="en-US" dirty="0" err="1"/>
              <a:t>Rebbe</a:t>
            </a:r>
            <a:r>
              <a:rPr lang="en-US" dirty="0"/>
              <a:t> explained in his letter to Grossman, it is because we have no understanding why the Holocaust had to happen that we must believe, as a matter of faith or trust in God (</a:t>
            </a:r>
            <a:r>
              <a:rPr lang="en-US" i="1" dirty="0" err="1" smtClean="0"/>
              <a:t>emunah</a:t>
            </a:r>
            <a:r>
              <a:rPr lang="en-US" i="1" dirty="0" smtClean="0"/>
              <a:t>),</a:t>
            </a:r>
            <a:endParaRPr lang="en-US" dirty="0"/>
          </a:p>
        </p:txBody>
      </p:sp>
    </p:spTree>
    <p:extLst>
      <p:ext uri="{BB962C8B-B14F-4D97-AF65-F5344CB8AC3E}">
        <p14:creationId xmlns:p14="http://schemas.microsoft.com/office/powerpoint/2010/main" val="22429972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that </a:t>
            </a:r>
            <a:r>
              <a:rPr lang="en-US" dirty="0"/>
              <a:t>it is ultimately for the benefit for those who perished as well as Jews and humanity at large. The </a:t>
            </a:r>
            <a:r>
              <a:rPr lang="en-US" dirty="0" err="1"/>
              <a:t>Rebbe</a:t>
            </a:r>
            <a:r>
              <a:rPr lang="en-US" dirty="0"/>
              <a:t> does not attempt to explain what the benefit is. But it is evidently eschatological-messianic.</a:t>
            </a:r>
            <a:endParaRPr lang="en-US" dirty="0"/>
          </a:p>
        </p:txBody>
      </p:sp>
    </p:spTree>
    <p:extLst>
      <p:ext uri="{BB962C8B-B14F-4D97-AF65-F5344CB8AC3E}">
        <p14:creationId xmlns:p14="http://schemas.microsoft.com/office/powerpoint/2010/main" val="2118545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“cup” of the righteous, of Yeshua, is that of sufferin</a:t>
            </a:r>
            <a:r>
              <a:rPr lang="en-US" dirty="0" smtClean="0"/>
              <a:t>g, </a:t>
            </a:r>
            <a:r>
              <a:rPr lang="en-US" dirty="0"/>
              <a:t>sacrifice,</a:t>
            </a:r>
            <a:r>
              <a:rPr lang="en-US" dirty="0" smtClean="0"/>
              <a:t> for the betterment of others.  </a:t>
            </a:r>
          </a:p>
          <a:p>
            <a:pPr algn="l"/>
            <a:r>
              <a:rPr lang="en-US" dirty="0" smtClean="0"/>
              <a:t>But it’s not all gloom and doom:</a:t>
            </a:r>
            <a:endParaRPr lang="en-US" dirty="0"/>
          </a:p>
        </p:txBody>
      </p:sp>
    </p:spTree>
    <p:extLst>
      <p:ext uri="{BB962C8B-B14F-4D97-AF65-F5344CB8AC3E}">
        <p14:creationId xmlns:p14="http://schemas.microsoft.com/office/powerpoint/2010/main" val="1529970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a:t>
            </a:r>
            <a:r>
              <a:rPr lang="en-US" baseline="30000" dirty="0" err="1" smtClean="0"/>
              <a:t>Cor</a:t>
            </a:r>
            <a:r>
              <a:rPr lang="en-US" baseline="30000" dirty="0" smtClean="0"/>
              <a:t> 6.4-10</a:t>
            </a:r>
            <a:r>
              <a:rPr lang="en-US" dirty="0" smtClean="0"/>
              <a:t> …yet </a:t>
            </a:r>
            <a:r>
              <a:rPr lang="en-US" dirty="0"/>
              <a:t>look! we’re alive! as punished, yet not </a:t>
            </a:r>
            <a:r>
              <a:rPr lang="en-US" dirty="0" smtClean="0"/>
              <a:t>killed; as </a:t>
            </a:r>
            <a:r>
              <a:rPr lang="en-US" dirty="0"/>
              <a:t>having reason to be sad, yet </a:t>
            </a:r>
            <a:r>
              <a:rPr lang="en-US" dirty="0">
                <a:solidFill>
                  <a:srgbClr val="FFFF99"/>
                </a:solidFill>
              </a:rPr>
              <a:t>always filled with joy</a:t>
            </a:r>
            <a:r>
              <a:rPr lang="en-US" dirty="0"/>
              <a:t>; as poor, yet making many people rich; as having nothing, yet having everything!</a:t>
            </a:r>
            <a:endParaRPr lang="en-US" dirty="0"/>
          </a:p>
        </p:txBody>
      </p:sp>
    </p:spTree>
    <p:extLst>
      <p:ext uri="{BB962C8B-B14F-4D97-AF65-F5344CB8AC3E}">
        <p14:creationId xmlns:p14="http://schemas.microsoft.com/office/powerpoint/2010/main" val="34996205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Acts 16.1-2 </a:t>
            </a:r>
            <a:r>
              <a:rPr lang="en-US" dirty="0" err="1" smtClean="0"/>
              <a:t>Sha’ul</a:t>
            </a:r>
            <a:r>
              <a:rPr lang="en-US" dirty="0" smtClean="0"/>
              <a:t> </a:t>
            </a:r>
            <a:r>
              <a:rPr lang="en-US" dirty="0"/>
              <a:t>came down to </a:t>
            </a:r>
            <a:r>
              <a:rPr lang="en-US" dirty="0" err="1"/>
              <a:t>Derbe</a:t>
            </a:r>
            <a:r>
              <a:rPr lang="en-US" dirty="0"/>
              <a:t> and went on to </a:t>
            </a:r>
            <a:r>
              <a:rPr lang="en-US" dirty="0" err="1"/>
              <a:t>Lystra</a:t>
            </a:r>
            <a:r>
              <a:rPr lang="en-US" dirty="0"/>
              <a:t>, where there lived a </a:t>
            </a:r>
            <a:r>
              <a:rPr lang="en-US" dirty="0" err="1" smtClean="0"/>
              <a:t>talmid</a:t>
            </a:r>
            <a:r>
              <a:rPr lang="en-US" dirty="0" smtClean="0"/>
              <a:t> named </a:t>
            </a:r>
            <a:r>
              <a:rPr lang="en-US" dirty="0"/>
              <a:t>Timothy. He was the son of a Jewish woman who had come to trust, and a Greek </a:t>
            </a:r>
            <a:r>
              <a:rPr lang="en-US" dirty="0" smtClean="0"/>
              <a:t>father.</a:t>
            </a:r>
            <a:r>
              <a:rPr lang="en-US" b="1" baseline="30000" dirty="0"/>
              <a:t> </a:t>
            </a:r>
            <a:r>
              <a:rPr lang="en-US" dirty="0">
                <a:solidFill>
                  <a:srgbClr val="FFFF99"/>
                </a:solidFill>
              </a:rPr>
              <a:t>All the brothers in </a:t>
            </a:r>
            <a:r>
              <a:rPr lang="en-US" dirty="0" err="1">
                <a:solidFill>
                  <a:srgbClr val="FFFF99"/>
                </a:solidFill>
              </a:rPr>
              <a:t>Lystra</a:t>
            </a:r>
            <a:r>
              <a:rPr lang="en-US" dirty="0">
                <a:solidFill>
                  <a:srgbClr val="FFFF99"/>
                </a:solidFill>
              </a:rPr>
              <a:t> and </a:t>
            </a:r>
            <a:r>
              <a:rPr lang="en-US" dirty="0" err="1">
                <a:solidFill>
                  <a:srgbClr val="FFFF99"/>
                </a:solidFill>
              </a:rPr>
              <a:t>Iconium</a:t>
            </a:r>
            <a:r>
              <a:rPr lang="en-US" dirty="0">
                <a:solidFill>
                  <a:srgbClr val="FFFF99"/>
                </a:solidFill>
              </a:rPr>
              <a:t> spoke well of </a:t>
            </a:r>
            <a:r>
              <a:rPr lang="en-US" dirty="0" smtClean="0">
                <a:solidFill>
                  <a:srgbClr val="FFFF99"/>
                </a:solidFill>
              </a:rPr>
              <a:t>Timothy.</a:t>
            </a:r>
            <a:endParaRPr lang="en-US" dirty="0">
              <a:solidFill>
                <a:srgbClr val="FFFF99"/>
              </a:solidFill>
            </a:endParaRPr>
          </a:p>
        </p:txBody>
      </p:sp>
    </p:spTree>
    <p:extLst>
      <p:ext uri="{BB962C8B-B14F-4D97-AF65-F5344CB8AC3E}">
        <p14:creationId xmlns:p14="http://schemas.microsoft.com/office/powerpoint/2010/main" val="2275521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Luke 2.51-52</a:t>
            </a:r>
            <a:r>
              <a:rPr lang="en-US" dirty="0" smtClean="0"/>
              <a:t> </a:t>
            </a:r>
            <a:r>
              <a:rPr lang="en-US" dirty="0"/>
              <a:t>So he went with them to </a:t>
            </a:r>
            <a:r>
              <a:rPr lang="en-US" dirty="0" err="1"/>
              <a:t>Natzeret</a:t>
            </a:r>
            <a:r>
              <a:rPr lang="en-US" dirty="0"/>
              <a:t> and was obedient to them. But his mother stored up all these things in her </a:t>
            </a:r>
            <a:r>
              <a:rPr lang="en-US" dirty="0" smtClean="0"/>
              <a:t>heart. </a:t>
            </a:r>
            <a:r>
              <a:rPr lang="en-US" dirty="0"/>
              <a:t>And Yeshua grew both in wisdom and in stature, </a:t>
            </a:r>
            <a:r>
              <a:rPr lang="en-US" u="sng" dirty="0">
                <a:solidFill>
                  <a:srgbClr val="FFFF99"/>
                </a:solidFill>
              </a:rPr>
              <a:t>gaining favor</a:t>
            </a:r>
            <a:r>
              <a:rPr lang="en-US" dirty="0">
                <a:solidFill>
                  <a:srgbClr val="FFFF99"/>
                </a:solidFill>
              </a:rPr>
              <a:t> both with other people and with God</a:t>
            </a:r>
            <a:r>
              <a:rPr lang="en-US" dirty="0"/>
              <a:t>.</a:t>
            </a:r>
            <a:endParaRPr lang="en-US" dirty="0"/>
          </a:p>
        </p:txBody>
      </p:sp>
    </p:spTree>
    <p:extLst>
      <p:ext uri="{BB962C8B-B14F-4D97-AF65-F5344CB8AC3E}">
        <p14:creationId xmlns:p14="http://schemas.microsoft.com/office/powerpoint/2010/main" val="19557833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rtl="1">
              <a:spcBef>
                <a:spcPts val="0"/>
              </a:spcBef>
              <a:spcAft>
                <a:spcPts val="585"/>
              </a:spcAft>
            </a:pPr>
            <a:r>
              <a:rPr lang="en-US" sz="4000" dirty="0"/>
              <a:t> He said to them, "Yes, </a:t>
            </a:r>
            <a:r>
              <a:rPr lang="en-US" sz="4000" dirty="0">
                <a:solidFill>
                  <a:srgbClr val="FFFF66"/>
                </a:solidFill>
              </a:rPr>
              <a:t>you will drink my cup</a:t>
            </a:r>
            <a:r>
              <a:rPr lang="en-US" sz="4000" dirty="0"/>
              <a:t>. But to sit on my right and on my left is not mine to give, it is for those for whom my Father has prepared it." </a:t>
            </a:r>
            <a:endParaRPr lang="en-US" sz="4000" dirty="0"/>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a:t>
            </a:r>
            <a:r>
              <a:rPr lang="en-US" altLang="en-US" sz="2000" dirty="0" smtClean="0">
                <a:solidFill>
                  <a:srgbClr val="FFFF00"/>
                </a:solidFill>
              </a:rPr>
              <a:t>20:23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8979009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 “cup” of Yeshua is that of sufferin</a:t>
            </a:r>
            <a:r>
              <a:rPr lang="en-US" dirty="0" smtClean="0"/>
              <a:t>g AND JOY </a:t>
            </a:r>
            <a:r>
              <a:rPr lang="en-US" dirty="0" smtClean="0">
                <a:solidFill>
                  <a:srgbClr val="FFFF99"/>
                </a:solidFill>
              </a:rPr>
              <a:t>in truth </a:t>
            </a:r>
            <a:r>
              <a:rPr lang="en-US" dirty="0" smtClean="0"/>
              <a:t>for the betterment of others</a:t>
            </a:r>
          </a:p>
        </p:txBody>
      </p:sp>
    </p:spTree>
    <p:extLst>
      <p:ext uri="{BB962C8B-B14F-4D97-AF65-F5344CB8AC3E}">
        <p14:creationId xmlns:p14="http://schemas.microsoft.com/office/powerpoint/2010/main" val="1842203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Two examples of G-d’s people drinking the cup.</a:t>
            </a:r>
          </a:p>
          <a:p>
            <a:pPr marL="228600" indent="-228600" algn="l">
              <a:buFont typeface="Arial" panose="020B0604020202020204" pitchFamily="34" charset="0"/>
              <a:buChar char="•"/>
            </a:pPr>
            <a:r>
              <a:rPr lang="en-US" dirty="0" smtClean="0"/>
              <a:t>Israel it seems has always been hated.  Predicted at the beginning of our people.</a:t>
            </a:r>
          </a:p>
        </p:txBody>
      </p:sp>
    </p:spTree>
    <p:extLst>
      <p:ext uri="{BB962C8B-B14F-4D97-AF65-F5344CB8AC3E}">
        <p14:creationId xmlns:p14="http://schemas.microsoft.com/office/powerpoint/2010/main" val="25997617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Beresheet</a:t>
            </a:r>
            <a:r>
              <a:rPr lang="en-US" baseline="30000" dirty="0" smtClean="0"/>
              <a:t>/Gen 24.57-60 </a:t>
            </a:r>
            <a:r>
              <a:rPr lang="en-US" dirty="0" smtClean="0"/>
              <a:t>They </a:t>
            </a:r>
            <a:r>
              <a:rPr lang="en-US" dirty="0"/>
              <a:t>said, “We will call the girl and see what she says</a:t>
            </a:r>
            <a:r>
              <a:rPr lang="en-US" dirty="0" smtClean="0"/>
              <a:t>.”</a:t>
            </a:r>
            <a:r>
              <a:rPr lang="en-US" b="1" baseline="30000" dirty="0"/>
              <a:t> </a:t>
            </a:r>
            <a:r>
              <a:rPr lang="en-US" dirty="0"/>
              <a:t>They called </a:t>
            </a:r>
            <a:r>
              <a:rPr lang="en-US" dirty="0" err="1"/>
              <a:t>Rivkah</a:t>
            </a:r>
            <a:r>
              <a:rPr lang="en-US" dirty="0"/>
              <a:t> and asked her, “Will you go with this man?” and she replied, “I will.”</a:t>
            </a:r>
          </a:p>
          <a:p>
            <a:pPr algn="l"/>
            <a:r>
              <a:rPr lang="en-US" dirty="0" smtClean="0"/>
              <a:t>So </a:t>
            </a:r>
            <a:r>
              <a:rPr lang="en-US" dirty="0"/>
              <a:t>they sent their sister </a:t>
            </a:r>
            <a:r>
              <a:rPr lang="en-US" dirty="0" err="1"/>
              <a:t>Rivkah</a:t>
            </a:r>
            <a:r>
              <a:rPr lang="en-US" dirty="0"/>
              <a:t> </a:t>
            </a:r>
            <a:r>
              <a:rPr lang="en-US" dirty="0" smtClean="0"/>
              <a:t>away,</a:t>
            </a:r>
            <a:endParaRPr lang="en-US" dirty="0"/>
          </a:p>
        </p:txBody>
      </p:sp>
    </p:spTree>
    <p:extLst>
      <p:ext uri="{BB962C8B-B14F-4D97-AF65-F5344CB8AC3E}">
        <p14:creationId xmlns:p14="http://schemas.microsoft.com/office/powerpoint/2010/main" val="1404865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p14="http://schemas.microsoft.com/office/powerpoint/2010/main" val="32040191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Beresheet</a:t>
            </a:r>
            <a:r>
              <a:rPr lang="en-US" baseline="30000" dirty="0" smtClean="0"/>
              <a:t>/Gen 24.57-60 </a:t>
            </a:r>
            <a:r>
              <a:rPr lang="en-US" dirty="0" smtClean="0"/>
              <a:t>with </a:t>
            </a:r>
            <a:r>
              <a:rPr lang="en-US" dirty="0"/>
              <a:t>her nurse, Avraham’s servant and his men. </a:t>
            </a:r>
            <a:r>
              <a:rPr lang="en-US" dirty="0" smtClean="0"/>
              <a:t>They </a:t>
            </a:r>
            <a:r>
              <a:rPr lang="en-US" dirty="0"/>
              <a:t>blessed </a:t>
            </a:r>
            <a:r>
              <a:rPr lang="en-US" dirty="0" err="1"/>
              <a:t>Rivkah</a:t>
            </a:r>
            <a:r>
              <a:rPr lang="en-US" dirty="0"/>
              <a:t> with these words: “Our sister, may you be the mother of millions, and </a:t>
            </a:r>
            <a:r>
              <a:rPr lang="en-US" dirty="0">
                <a:solidFill>
                  <a:srgbClr val="FFFF99"/>
                </a:solidFill>
              </a:rPr>
              <a:t>may your descendants possess the cities of those who hate them.”</a:t>
            </a:r>
          </a:p>
          <a:p>
            <a:pPr algn="l"/>
            <a:endParaRPr lang="en-US" dirty="0"/>
          </a:p>
        </p:txBody>
      </p:sp>
    </p:spTree>
    <p:extLst>
      <p:ext uri="{BB962C8B-B14F-4D97-AF65-F5344CB8AC3E}">
        <p14:creationId xmlns:p14="http://schemas.microsoft.com/office/powerpoint/2010/main" val="31870255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Big unreasonable lie about Israel, ‘justification’ of hatred </a:t>
            </a:r>
            <a:r>
              <a:rPr lang="en-US" dirty="0" smtClean="0">
                <a:sym typeface="Wingdings" panose="05000000000000000000" pitchFamily="2" charset="2"/>
              </a:rPr>
              <a:t> </a:t>
            </a:r>
            <a:r>
              <a:rPr lang="en-US" dirty="0" smtClean="0"/>
              <a:t>terrorism, by most Arabs:</a:t>
            </a:r>
          </a:p>
          <a:p>
            <a:pPr algn="l"/>
            <a:r>
              <a:rPr lang="en-US" dirty="0" smtClean="0"/>
              <a:t>“They stole our land.”</a:t>
            </a:r>
          </a:p>
          <a:p>
            <a:pPr algn="l"/>
            <a:r>
              <a:rPr lang="en-US" dirty="0" smtClean="0"/>
              <a:t>Much suffering: wars, bus bombings, propaganda, BDS</a:t>
            </a:r>
          </a:p>
          <a:p>
            <a:pPr algn="l"/>
            <a:r>
              <a:rPr lang="en-US" dirty="0" smtClean="0"/>
              <a:t>Few minutes of truth.  </a:t>
            </a:r>
            <a:endParaRPr lang="en-US" dirty="0"/>
          </a:p>
        </p:txBody>
      </p:sp>
    </p:spTree>
    <p:extLst>
      <p:ext uri="{BB962C8B-B14F-4D97-AF65-F5344CB8AC3E}">
        <p14:creationId xmlns:p14="http://schemas.microsoft.com/office/powerpoint/2010/main" val="3684982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638" y="-4572"/>
            <a:ext cx="7174589"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626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At the close of WW I </a:t>
            </a:r>
            <a:endParaRPr lang="en-US"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387" r="60385" b="24074"/>
          <a:stretch/>
        </p:blipFill>
        <p:spPr bwMode="auto">
          <a:xfrm>
            <a:off x="621723" y="1047750"/>
            <a:ext cx="7577479" cy="397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778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537" t="8964" r="9032" b="19657"/>
          <a:stretch/>
        </p:blipFill>
        <p:spPr bwMode="auto">
          <a:xfrm>
            <a:off x="999858" y="12570"/>
            <a:ext cx="6777598" cy="513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87583" y="0"/>
            <a:ext cx="4856201" cy="954107"/>
          </a:xfrm>
          <a:prstGeom prst="rect">
            <a:avLst/>
          </a:prstGeom>
          <a:noFill/>
        </p:spPr>
        <p:txBody>
          <a:bodyPr wrap="none" rtlCol="0">
            <a:spAutoFit/>
          </a:bodyPr>
          <a:lstStyle/>
          <a:p>
            <a:pPr algn="l"/>
            <a:r>
              <a:rPr lang="en-US" sz="2800" b="1" dirty="0" smtClean="0">
                <a:solidFill>
                  <a:schemeClr val="tx1"/>
                </a:solidFill>
                <a:effectLst>
                  <a:outerShdw blurRad="38100" dist="38100" dir="2700000" algn="tl">
                    <a:srgbClr val="000000">
                      <a:alpha val="43137"/>
                    </a:srgbClr>
                  </a:outerShdw>
                </a:effectLst>
              </a:rPr>
              <a:t>Ottoman Turkish provinces</a:t>
            </a:r>
          </a:p>
          <a:p>
            <a:pPr algn="l"/>
            <a:r>
              <a:rPr lang="en-US" sz="2800" b="1" dirty="0" smtClean="0">
                <a:solidFill>
                  <a:schemeClr val="tx1"/>
                </a:solidFill>
                <a:effectLst>
                  <a:outerShdw blurRad="38100" dist="38100" dir="2700000" algn="tl">
                    <a:srgbClr val="000000">
                      <a:alpha val="43137"/>
                    </a:srgbClr>
                  </a:outerShdw>
                </a:effectLst>
              </a:rPr>
              <a:t>and </a:t>
            </a:r>
            <a:r>
              <a:rPr lang="en-US" sz="2800" b="1" dirty="0">
                <a:solidFill>
                  <a:schemeClr val="tx1"/>
                </a:solidFill>
                <a:effectLst>
                  <a:outerShdw blurRad="38100" dist="38100" dir="2700000" algn="tl">
                    <a:srgbClr val="000000">
                      <a:alpha val="43137"/>
                    </a:srgbClr>
                  </a:outerShdw>
                </a:effectLst>
              </a:rPr>
              <a:t>autonomies, c. </a:t>
            </a:r>
            <a:r>
              <a:rPr lang="en-US" sz="2800" b="1" dirty="0" smtClean="0">
                <a:solidFill>
                  <a:schemeClr val="tx1"/>
                </a:solidFill>
                <a:effectLst>
                  <a:outerShdw blurRad="38100" dist="38100" dir="2700000" algn="tl">
                    <a:srgbClr val="000000">
                      <a:alpha val="43137"/>
                    </a:srgbClr>
                  </a:outerShdw>
                </a:effectLst>
              </a:rPr>
              <a:t>1876</a:t>
            </a:r>
            <a:endParaRPr lang="en-US"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35048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t>Sykes Picot Agreement 1916</a:t>
            </a:r>
          </a:p>
          <a:p>
            <a:pPr marL="404813" indent="-404813" algn="l">
              <a:buFont typeface="+mj-lt"/>
              <a:buAutoNum type="arabicPeriod"/>
            </a:pPr>
            <a:r>
              <a:rPr lang="en-US" sz="3600" dirty="0" smtClean="0"/>
              <a:t>Balfour </a:t>
            </a:r>
            <a:r>
              <a:rPr lang="en-US" sz="3600" dirty="0"/>
              <a:t>Declaration </a:t>
            </a:r>
            <a:r>
              <a:rPr lang="en-US" sz="3600" dirty="0" smtClean="0"/>
              <a:t>Nov. 2, 1917</a:t>
            </a:r>
          </a:p>
          <a:p>
            <a:pPr marL="404813" indent="-404813" algn="l">
              <a:buFont typeface="+mj-lt"/>
              <a:buAutoNum type="arabicPeriod"/>
            </a:pPr>
            <a:r>
              <a:rPr lang="en-US" sz="3600" dirty="0" smtClean="0"/>
              <a:t>Paris </a:t>
            </a:r>
            <a:r>
              <a:rPr lang="en-US" sz="3600" dirty="0"/>
              <a:t>Peace Accords </a:t>
            </a:r>
            <a:r>
              <a:rPr lang="en-US" sz="3600" dirty="0" smtClean="0"/>
              <a:t> 1919</a:t>
            </a:r>
          </a:p>
          <a:p>
            <a:pPr marL="404813" indent="-404813" algn="l">
              <a:buFont typeface="+mj-lt"/>
              <a:buAutoNum type="arabicPeriod"/>
            </a:pPr>
            <a:r>
              <a:rPr lang="en-US" sz="3600" dirty="0" smtClean="0">
                <a:solidFill>
                  <a:srgbClr val="FFFF99"/>
                </a:solidFill>
              </a:rPr>
              <a:t>San </a:t>
            </a:r>
            <a:r>
              <a:rPr lang="en-US" sz="3600" dirty="0">
                <a:solidFill>
                  <a:srgbClr val="FFFF99"/>
                </a:solidFill>
              </a:rPr>
              <a:t>Remo </a:t>
            </a:r>
            <a:r>
              <a:rPr lang="en-US" sz="3600" dirty="0" smtClean="0">
                <a:solidFill>
                  <a:srgbClr val="FFFF99"/>
                </a:solidFill>
              </a:rPr>
              <a:t>Res.</a:t>
            </a:r>
            <a:r>
              <a:rPr lang="en-US" sz="3600" dirty="0">
                <a:solidFill>
                  <a:srgbClr val="FFFF99"/>
                </a:solidFill>
              </a:rPr>
              <a:t> </a:t>
            </a:r>
            <a:r>
              <a:rPr lang="en-US" sz="3600" dirty="0" smtClean="0">
                <a:solidFill>
                  <a:srgbClr val="FFFF99"/>
                </a:solidFill>
              </a:rPr>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2311346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San Remo </a:t>
            </a:r>
            <a:r>
              <a:rPr lang="en-US" dirty="0" smtClean="0"/>
              <a:t>International Law</a:t>
            </a:r>
            <a:endParaRPr lang="en-US" dirty="0" smtClean="0"/>
          </a:p>
        </p:txBody>
      </p:sp>
      <p:pic>
        <p:nvPicPr>
          <p:cNvPr id="2" name="ijS8mFP4I1A"/>
          <p:cNvPicPr>
            <a:picLocks noRot="1" noChangeAspect="1"/>
          </p:cNvPicPr>
          <p:nvPr>
            <a:videoFile r:link="rId1"/>
          </p:nvPr>
        </p:nvPicPr>
        <p:blipFill rotWithShape="1">
          <a:blip r:embed="rId4"/>
          <a:srcRect t="-784" b="784"/>
          <a:stretch/>
        </p:blipFill>
        <p:spPr>
          <a:xfrm>
            <a:off x="476544" y="656492"/>
            <a:ext cx="7976903" cy="4487008"/>
          </a:xfrm>
          <a:prstGeom prst="rect">
            <a:avLst/>
          </a:prstGeom>
        </p:spPr>
      </p:pic>
    </p:spTree>
    <p:extLst>
      <p:ext uri="{BB962C8B-B14F-4D97-AF65-F5344CB8AC3E}">
        <p14:creationId xmlns:p14="http://schemas.microsoft.com/office/powerpoint/2010/main" val="15164959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510" y="27492"/>
            <a:ext cx="4645527" cy="3350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5510" y="3638550"/>
            <a:ext cx="5962979" cy="1938992"/>
          </a:xfrm>
          <a:prstGeom prst="rect">
            <a:avLst/>
          </a:prstGeom>
          <a:noFill/>
        </p:spPr>
        <p:txBody>
          <a:bodyPr wrap="none" rtlCol="0">
            <a:spAutoFit/>
          </a:bodyPr>
          <a:lstStyle/>
          <a:p>
            <a:pPr algn="l"/>
            <a:r>
              <a:rPr lang="en-US" dirty="0"/>
              <a:t>Professor George </a:t>
            </a:r>
            <a:r>
              <a:rPr lang="en-US" dirty="0" smtClean="0"/>
              <a:t>Bush</a:t>
            </a:r>
          </a:p>
          <a:p>
            <a:pPr algn="l"/>
            <a:r>
              <a:rPr lang="en-US" dirty="0"/>
              <a:t> </a:t>
            </a:r>
            <a:r>
              <a:rPr lang="en-US" dirty="0" smtClean="0"/>
              <a:t>1796 - 1859</a:t>
            </a:r>
            <a:endParaRPr lang="en-US" dirty="0"/>
          </a:p>
          <a:p>
            <a:pPr algn="l"/>
            <a:endParaRPr lang="en-US" dirty="0"/>
          </a:p>
        </p:txBody>
      </p:sp>
    </p:spTree>
    <p:extLst>
      <p:ext uri="{BB962C8B-B14F-4D97-AF65-F5344CB8AC3E}">
        <p14:creationId xmlns:p14="http://schemas.microsoft.com/office/powerpoint/2010/main" val="2245013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George Bush was an ordained Presbyterian minister and professor of Hebrew and Oriental Literature at New York University. He was convinced of the truths of the Biblical prophecies of Israel’s return to their land and became a national voice calling for the restoration of  </a:t>
            </a:r>
            <a:r>
              <a:rPr lang="en-US" dirty="0" smtClean="0"/>
              <a:t>the </a:t>
            </a:r>
            <a:r>
              <a:rPr lang="en-US" dirty="0"/>
              <a:t>Jewish people</a:t>
            </a:r>
            <a:r>
              <a:rPr lang="en-US" dirty="0" smtClean="0"/>
              <a:t>:</a:t>
            </a:r>
            <a:endParaRPr lang="en-US" dirty="0"/>
          </a:p>
        </p:txBody>
      </p:sp>
    </p:spTree>
    <p:extLst>
      <p:ext uri="{BB962C8B-B14F-4D97-AF65-F5344CB8AC3E}">
        <p14:creationId xmlns:p14="http://schemas.microsoft.com/office/powerpoint/2010/main" val="229098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a:t>
            </a:r>
            <a:r>
              <a:rPr lang="en-US" dirty="0"/>
              <a:t>The dispersed and downcast remnant shall, one after another, turn their faces to Zion … find their way to the land of their fathers….This will not only benefit the Jews, but all mankind, forming a link of communication between humanity and God</a:t>
            </a:r>
            <a:r>
              <a:rPr lang="en-US" dirty="0" smtClean="0"/>
              <a:t>.”</a:t>
            </a:r>
            <a:endParaRPr lang="en-US" dirty="0"/>
          </a:p>
        </p:txBody>
      </p:sp>
    </p:spTree>
    <p:extLst>
      <p:ext uri="{BB962C8B-B14F-4D97-AF65-F5344CB8AC3E}">
        <p14:creationId xmlns:p14="http://schemas.microsoft.com/office/powerpoint/2010/main" val="25870100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67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In 1844 he published his views in a landmark book entitled “The Valley of Vision; or, The Dry Bones of Israel Revived,” based on the prophecies of Ezekiel in the Bible. “The Valley of Vision” sold more than a million copies, unheard </a:t>
            </a:r>
            <a:r>
              <a:rPr lang="en-US" dirty="0" smtClean="0"/>
              <a:t>of</a:t>
            </a:r>
            <a:endParaRPr lang="en-US" dirty="0"/>
          </a:p>
        </p:txBody>
      </p:sp>
    </p:spTree>
    <p:extLst>
      <p:ext uri="{BB962C8B-B14F-4D97-AF65-F5344CB8AC3E}">
        <p14:creationId xmlns:p14="http://schemas.microsoft.com/office/powerpoint/2010/main" val="13422238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in the era before the Civil War. </a:t>
            </a:r>
          </a:p>
          <a:p>
            <a:pPr algn="l"/>
            <a:r>
              <a:rPr lang="en-US" dirty="0" smtClean="0"/>
              <a:t>It </a:t>
            </a:r>
            <a:r>
              <a:rPr lang="en-US" dirty="0"/>
              <a:t>turned Bush into a national voice calling for the restoration of the Jewish people to their historic homeland</a:t>
            </a:r>
            <a:r>
              <a:rPr lang="en-US" dirty="0" smtClean="0"/>
              <a:t>.</a:t>
            </a:r>
            <a:endParaRPr lang="en-US" dirty="0"/>
          </a:p>
        </p:txBody>
      </p:sp>
    </p:spTree>
    <p:extLst>
      <p:ext uri="{BB962C8B-B14F-4D97-AF65-F5344CB8AC3E}">
        <p14:creationId xmlns:p14="http://schemas.microsoft.com/office/powerpoint/2010/main" val="2635355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An </a:t>
            </a:r>
            <a:r>
              <a:rPr lang="en-US" dirty="0"/>
              <a:t>Ancestor of Two Presidents</a:t>
            </a:r>
          </a:p>
          <a:p>
            <a:pPr algn="l"/>
            <a:r>
              <a:rPr lang="en-US" dirty="0" smtClean="0"/>
              <a:t>His </a:t>
            </a:r>
            <a:r>
              <a:rPr lang="en-US" dirty="0"/>
              <a:t>writings had a profound impact in shaping their views of the Jews and their homeland, including men of influence like Mark Twain, Abraham Lincoln, Woodrow Wilson and Teddy Roosevelt. Indeed, Bush himself was a distant ancestor of two US presidents named George Bush many decades later.</a:t>
            </a:r>
          </a:p>
          <a:p>
            <a:pPr algn="l"/>
            <a:endParaRPr lang="en-US" dirty="0"/>
          </a:p>
        </p:txBody>
      </p:sp>
    </p:spTree>
    <p:extLst>
      <p:ext uri="{BB962C8B-B14F-4D97-AF65-F5344CB8AC3E}">
        <p14:creationId xmlns:p14="http://schemas.microsoft.com/office/powerpoint/2010/main" val="40333307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John Henry </a:t>
            </a:r>
          </a:p>
          <a:p>
            <a:pPr algn="l"/>
            <a:r>
              <a:rPr lang="en-US" dirty="0" smtClean="0"/>
              <a:t>Dunant</a:t>
            </a:r>
          </a:p>
          <a:p>
            <a:pPr algn="l"/>
            <a:r>
              <a:rPr lang="en-US" dirty="0" smtClean="0"/>
              <a:t>1828-1910</a:t>
            </a:r>
          </a:p>
          <a:p>
            <a:pPr algn="l"/>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7" y="0"/>
            <a:ext cx="3677194"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4050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John </a:t>
            </a:r>
            <a:r>
              <a:rPr lang="en-US" dirty="0"/>
              <a:t>Henry Dunant was a man of ideas and ideals whose strong humanitarian beliefs led to his </a:t>
            </a:r>
            <a:r>
              <a:rPr lang="en-US" dirty="0">
                <a:solidFill>
                  <a:srgbClr val="FFFF99"/>
                </a:solidFill>
              </a:rPr>
              <a:t>founding of the International Red Cross </a:t>
            </a:r>
            <a:r>
              <a:rPr lang="en-US" dirty="0"/>
              <a:t>and an inspiration for the framing of the First </a:t>
            </a:r>
            <a:r>
              <a:rPr lang="en-US" dirty="0">
                <a:solidFill>
                  <a:srgbClr val="FFFF99"/>
                </a:solidFill>
              </a:rPr>
              <a:t>Geneva Convention on the rules of </a:t>
            </a:r>
            <a:r>
              <a:rPr lang="en-US" dirty="0" smtClean="0">
                <a:solidFill>
                  <a:srgbClr val="FFFF99"/>
                </a:solidFill>
              </a:rPr>
              <a:t>war.</a:t>
            </a:r>
            <a:r>
              <a:rPr lang="en-US" dirty="0" smtClean="0"/>
              <a:t>  He </a:t>
            </a:r>
            <a:r>
              <a:rPr lang="en-US" dirty="0"/>
              <a:t>was named a co-laureate of the first Nobel Peace Prize in 1901</a:t>
            </a:r>
            <a:r>
              <a:rPr lang="en-US" dirty="0" smtClean="0"/>
              <a:t>.</a:t>
            </a:r>
            <a:endParaRPr lang="en-US" dirty="0"/>
          </a:p>
        </p:txBody>
      </p:sp>
    </p:spTree>
    <p:extLst>
      <p:ext uri="{BB962C8B-B14F-4D97-AF65-F5344CB8AC3E}">
        <p14:creationId xmlns:p14="http://schemas.microsoft.com/office/powerpoint/2010/main" val="14289216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Less </a:t>
            </a:r>
            <a:r>
              <a:rPr lang="en-US" dirty="0"/>
              <a:t>known generally than his other endeavors, </a:t>
            </a:r>
            <a:r>
              <a:rPr lang="en-US" dirty="0" smtClean="0"/>
              <a:t>it </a:t>
            </a:r>
            <a:r>
              <a:rPr lang="en-US" dirty="0"/>
              <a:t>was said that Dunant was the first to be labeled a “Christian Zionist,” so designated by Theodor </a:t>
            </a:r>
            <a:r>
              <a:rPr lang="en-US" dirty="0" smtClean="0"/>
              <a:t>Herzl, </a:t>
            </a:r>
            <a:r>
              <a:rPr lang="en-US" dirty="0"/>
              <a:t>the founder of the international Zionist movement. </a:t>
            </a:r>
            <a:endParaRPr lang="en-US" dirty="0"/>
          </a:p>
        </p:txBody>
      </p:sp>
    </p:spTree>
    <p:extLst>
      <p:ext uri="{BB962C8B-B14F-4D97-AF65-F5344CB8AC3E}">
        <p14:creationId xmlns:p14="http://schemas.microsoft.com/office/powerpoint/2010/main" val="3490706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Indeed</a:t>
            </a:r>
            <a:r>
              <a:rPr lang="en-US" dirty="0"/>
              <a:t>, it was in 1866, long before Herzl began to push for a Jewish homeland, that Dunant appealed for the founding of the International Society for the Renewal of the Orient. </a:t>
            </a:r>
            <a:endParaRPr lang="en-US" dirty="0"/>
          </a:p>
        </p:txBody>
      </p:sp>
    </p:spTree>
    <p:extLst>
      <p:ext uri="{BB962C8B-B14F-4D97-AF65-F5344CB8AC3E}">
        <p14:creationId xmlns:p14="http://schemas.microsoft.com/office/powerpoint/2010/main" val="2747228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solidFill>
                  <a:srgbClr val="FFFF66"/>
                </a:solidFill>
              </a:rPr>
              <a:t>Sykes Picot Agreement 1916</a:t>
            </a:r>
          </a:p>
          <a:p>
            <a:pPr marL="404813" indent="-404813" algn="l">
              <a:buFont typeface="+mj-lt"/>
              <a:buAutoNum type="arabicPeriod"/>
            </a:pPr>
            <a:r>
              <a:rPr lang="en-US" sz="3600" dirty="0" smtClean="0"/>
              <a:t>Balfour </a:t>
            </a:r>
            <a:r>
              <a:rPr lang="en-US" sz="3600" dirty="0"/>
              <a:t>Declaration </a:t>
            </a:r>
            <a:r>
              <a:rPr lang="en-US" sz="3600" dirty="0" smtClean="0"/>
              <a:t>Nov. 2, 1917</a:t>
            </a:r>
          </a:p>
          <a:p>
            <a:pPr marL="404813" indent="-404813" algn="l">
              <a:buFont typeface="+mj-lt"/>
              <a:buAutoNum type="arabicPeriod"/>
            </a:pPr>
            <a:r>
              <a:rPr lang="en-US" sz="3600" dirty="0" smtClean="0"/>
              <a:t>Paris </a:t>
            </a:r>
            <a:r>
              <a:rPr lang="en-US" sz="3600" dirty="0"/>
              <a:t>Peace Accords </a:t>
            </a:r>
            <a:r>
              <a:rPr lang="en-US" sz="3600" dirty="0" smtClean="0"/>
              <a:t> 1919</a:t>
            </a:r>
          </a:p>
          <a:p>
            <a:pPr marL="404813" indent="-404813" algn="l">
              <a:buFont typeface="+mj-lt"/>
              <a:buAutoNum type="arabicPeriod"/>
            </a:pPr>
            <a:r>
              <a:rPr lang="en-US" sz="3600" dirty="0" smtClean="0"/>
              <a:t>San </a:t>
            </a:r>
            <a:r>
              <a:rPr lang="en-US" sz="3600" dirty="0"/>
              <a:t>Remo </a:t>
            </a:r>
            <a:r>
              <a:rPr lang="en-US" sz="3600" dirty="0" smtClean="0"/>
              <a:t>Res.</a:t>
            </a:r>
            <a:r>
              <a:rPr lang="en-US" sz="3600" dirty="0"/>
              <a:t> </a:t>
            </a:r>
            <a:r>
              <a:rPr lang="en-US" sz="3600" dirty="0" smtClean="0"/>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10750527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Sykes–Picot </a:t>
            </a:r>
            <a:r>
              <a:rPr lang="en-US" dirty="0" smtClean="0"/>
              <a:t>Agreement was </a:t>
            </a:r>
            <a:r>
              <a:rPr lang="en-US" dirty="0"/>
              <a:t>a secret 1916 agreement between the United Kingdom and France</a:t>
            </a:r>
            <a:r>
              <a:rPr lang="en-US" dirty="0" smtClean="0"/>
              <a:t>, </a:t>
            </a:r>
            <a:r>
              <a:rPr lang="en-US" dirty="0"/>
              <a:t>to which the Russian Empire assented. The agreement defined their mutually agreed spheres of </a:t>
            </a:r>
            <a:r>
              <a:rPr lang="en-US" dirty="0" smtClean="0"/>
              <a:t>influence</a:t>
            </a:r>
            <a:endParaRPr lang="en-US" dirty="0"/>
          </a:p>
        </p:txBody>
      </p:sp>
    </p:spTree>
    <p:extLst>
      <p:ext uri="{BB962C8B-B14F-4D97-AF65-F5344CB8AC3E}">
        <p14:creationId xmlns:p14="http://schemas.microsoft.com/office/powerpoint/2010/main" val="27918913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control in Southwestern Asia. The agreement was based on the premise that the Triple Entente would succeed in defeating the Ottoman Empire during World War I.</a:t>
            </a:r>
            <a:endParaRPr lang="en-US" dirty="0"/>
          </a:p>
        </p:txBody>
      </p:sp>
    </p:spTree>
    <p:extLst>
      <p:ext uri="{BB962C8B-B14F-4D97-AF65-F5344CB8AC3E}">
        <p14:creationId xmlns:p14="http://schemas.microsoft.com/office/powerpoint/2010/main" val="2459926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421" y="1390024"/>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71" y="298"/>
            <a:ext cx="5733036" cy="1319752"/>
          </a:xfrm>
          <a:prstGeom prst="rect">
            <a:avLst/>
          </a:prstGeom>
          <a:noFill/>
          <a:ln w="38100">
            <a:solidFill>
              <a:srgbClr val="FFC000"/>
            </a:solidFill>
          </a:ln>
        </p:spPr>
        <p:txBody>
          <a:bodyPr wrap="none" lIns="87785" tIns="43894" rIns="87785" bIns="43894"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p14="http://schemas.microsoft.com/office/powerpoint/2010/main" val="38144179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4837" y="10860"/>
            <a:ext cx="5302861"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9473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t>Sykes Picot Agreement 1916</a:t>
            </a:r>
          </a:p>
          <a:p>
            <a:pPr marL="404813" indent="-404813" algn="l">
              <a:buFont typeface="+mj-lt"/>
              <a:buAutoNum type="arabicPeriod"/>
            </a:pPr>
            <a:r>
              <a:rPr lang="en-US" sz="3600" dirty="0" smtClean="0">
                <a:solidFill>
                  <a:srgbClr val="FFFF99"/>
                </a:solidFill>
              </a:rPr>
              <a:t>Balfour </a:t>
            </a:r>
            <a:r>
              <a:rPr lang="en-US" sz="3600" dirty="0">
                <a:solidFill>
                  <a:srgbClr val="FFFF99"/>
                </a:solidFill>
              </a:rPr>
              <a:t>Declaration </a:t>
            </a:r>
            <a:r>
              <a:rPr lang="en-US" sz="3600" dirty="0" smtClean="0">
                <a:solidFill>
                  <a:srgbClr val="FFFF99"/>
                </a:solidFill>
              </a:rPr>
              <a:t>Nov. 2, 1917</a:t>
            </a:r>
          </a:p>
          <a:p>
            <a:pPr marL="404813" indent="-404813" algn="l">
              <a:buFont typeface="+mj-lt"/>
              <a:buAutoNum type="arabicPeriod"/>
            </a:pPr>
            <a:r>
              <a:rPr lang="en-US" sz="3600" dirty="0" smtClean="0"/>
              <a:t>Paris </a:t>
            </a:r>
            <a:r>
              <a:rPr lang="en-US" sz="3600" dirty="0"/>
              <a:t>Peace Accords </a:t>
            </a:r>
            <a:r>
              <a:rPr lang="en-US" sz="3600" dirty="0" smtClean="0"/>
              <a:t> 1919</a:t>
            </a:r>
          </a:p>
          <a:p>
            <a:pPr marL="404813" indent="-404813" algn="l">
              <a:buFont typeface="+mj-lt"/>
              <a:buAutoNum type="arabicPeriod"/>
            </a:pPr>
            <a:r>
              <a:rPr lang="en-US" sz="3600" dirty="0" smtClean="0"/>
              <a:t>San </a:t>
            </a:r>
            <a:r>
              <a:rPr lang="en-US" sz="3600" dirty="0"/>
              <a:t>Remo </a:t>
            </a:r>
            <a:r>
              <a:rPr lang="en-US" sz="3600" dirty="0" smtClean="0"/>
              <a:t>Res.</a:t>
            </a:r>
            <a:r>
              <a:rPr lang="en-US" sz="3600" dirty="0"/>
              <a:t> </a:t>
            </a:r>
            <a:r>
              <a:rPr lang="en-US" sz="3600" dirty="0" smtClean="0"/>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2567697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Balfour Declaration was a British government public statement made during World War I, to announce their support for the establishment of a "national home" for the Jewish people in Palestine, then part of the Ottoman Empire. </a:t>
            </a:r>
            <a:endParaRPr lang="en-US" dirty="0">
              <a:solidFill>
                <a:srgbClr val="FFFF99"/>
              </a:solidFill>
            </a:endParaRPr>
          </a:p>
        </p:txBody>
      </p:sp>
    </p:spTree>
    <p:extLst>
      <p:ext uri="{BB962C8B-B14F-4D97-AF65-F5344CB8AC3E}">
        <p14:creationId xmlns:p14="http://schemas.microsoft.com/office/powerpoint/2010/main" val="2778588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The </a:t>
            </a:r>
            <a:r>
              <a:rPr lang="en-US" dirty="0"/>
              <a:t>declaration was contained in a letter dated </a:t>
            </a:r>
            <a:r>
              <a:rPr lang="en-US" dirty="0">
                <a:solidFill>
                  <a:srgbClr val="FFFF99"/>
                </a:solidFill>
              </a:rPr>
              <a:t>2 November 1917 </a:t>
            </a:r>
            <a:r>
              <a:rPr lang="en-US" dirty="0"/>
              <a:t>from the United Kingdom's Foreign Secretary Arthur Balfour to Lord Walter Rothschild, a leader of the British Jewish community, for transmission to the Zionist Federation of Great Britain and Ireland. The text of the declaration was published in the press on </a:t>
            </a:r>
            <a:r>
              <a:rPr lang="en-US" dirty="0">
                <a:solidFill>
                  <a:srgbClr val="FFFF99"/>
                </a:solidFill>
              </a:rPr>
              <a:t>9 November 1917.</a:t>
            </a:r>
            <a:endParaRPr lang="en-US" dirty="0">
              <a:solidFill>
                <a:srgbClr val="FFFF99"/>
              </a:solidFill>
            </a:endParaRPr>
          </a:p>
        </p:txBody>
      </p:sp>
    </p:spTree>
    <p:extLst>
      <p:ext uri="{BB962C8B-B14F-4D97-AF65-F5344CB8AC3E}">
        <p14:creationId xmlns:p14="http://schemas.microsoft.com/office/powerpoint/2010/main" val="2095236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His Majesty's government view with </a:t>
            </a:r>
            <a:r>
              <a:rPr lang="en-US" dirty="0" err="1"/>
              <a:t>favour</a:t>
            </a:r>
            <a:r>
              <a:rPr lang="en-US" dirty="0"/>
              <a:t> the establishment in Palestine of a national home for the Jewish people, and will use their best </a:t>
            </a:r>
            <a:r>
              <a:rPr lang="en-US" dirty="0" err="1"/>
              <a:t>endeavours</a:t>
            </a:r>
            <a:r>
              <a:rPr lang="en-US" dirty="0"/>
              <a:t> to facilitate the achievement of this </a:t>
            </a:r>
            <a:r>
              <a:rPr lang="en-US" dirty="0" smtClean="0"/>
              <a:t>object</a:t>
            </a:r>
            <a:endParaRPr lang="en-US" dirty="0"/>
          </a:p>
        </p:txBody>
      </p:sp>
    </p:spTree>
    <p:extLst>
      <p:ext uri="{BB962C8B-B14F-4D97-AF65-F5344CB8AC3E}">
        <p14:creationId xmlns:p14="http://schemas.microsoft.com/office/powerpoint/2010/main" val="474063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it </a:t>
            </a:r>
            <a:r>
              <a:rPr lang="en-US" dirty="0"/>
              <a:t>being clearly understood that nothing shall be done which may prejudice the civil and religious rights of existing non-Jewish communities in Palestine, or the rights and political status enjoyed by Jews in any other country</a:t>
            </a:r>
            <a:endParaRPr lang="en-US" dirty="0"/>
          </a:p>
        </p:txBody>
      </p:sp>
    </p:spTree>
    <p:extLst>
      <p:ext uri="{BB962C8B-B14F-4D97-AF65-F5344CB8AC3E}">
        <p14:creationId xmlns:p14="http://schemas.microsoft.com/office/powerpoint/2010/main" val="33109911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t>Sykes Picot Agreement 1916</a:t>
            </a:r>
          </a:p>
          <a:p>
            <a:pPr marL="404813" indent="-404813" algn="l">
              <a:buFont typeface="+mj-lt"/>
              <a:buAutoNum type="arabicPeriod"/>
            </a:pPr>
            <a:r>
              <a:rPr lang="en-US" sz="3600" dirty="0" smtClean="0"/>
              <a:t>Balfour </a:t>
            </a:r>
            <a:r>
              <a:rPr lang="en-US" sz="3600" dirty="0"/>
              <a:t>Declaration </a:t>
            </a:r>
            <a:r>
              <a:rPr lang="en-US" sz="3600" dirty="0" smtClean="0"/>
              <a:t>Nov. 2, 1917</a:t>
            </a:r>
          </a:p>
          <a:p>
            <a:pPr marL="404813" indent="-404813" algn="l">
              <a:buFont typeface="+mj-lt"/>
              <a:buAutoNum type="arabicPeriod"/>
            </a:pPr>
            <a:r>
              <a:rPr lang="en-US" sz="3600" dirty="0" smtClean="0">
                <a:solidFill>
                  <a:srgbClr val="FFFF99"/>
                </a:solidFill>
              </a:rPr>
              <a:t>Paris </a:t>
            </a:r>
            <a:r>
              <a:rPr lang="en-US" sz="3600" dirty="0">
                <a:solidFill>
                  <a:srgbClr val="FFFF99"/>
                </a:solidFill>
              </a:rPr>
              <a:t>Peace Accords </a:t>
            </a:r>
            <a:r>
              <a:rPr lang="en-US" sz="3600" dirty="0" smtClean="0">
                <a:solidFill>
                  <a:srgbClr val="FFFF99"/>
                </a:solidFill>
              </a:rPr>
              <a:t> 1919</a:t>
            </a:r>
          </a:p>
          <a:p>
            <a:pPr marL="404813" indent="-404813" algn="l">
              <a:buFont typeface="+mj-lt"/>
              <a:buAutoNum type="arabicPeriod"/>
            </a:pPr>
            <a:r>
              <a:rPr lang="en-US" sz="3600" dirty="0" smtClean="0"/>
              <a:t>San </a:t>
            </a:r>
            <a:r>
              <a:rPr lang="en-US" sz="3600" dirty="0"/>
              <a:t>Remo </a:t>
            </a:r>
            <a:r>
              <a:rPr lang="en-US" sz="3600" dirty="0" smtClean="0"/>
              <a:t>Res.</a:t>
            </a:r>
            <a:r>
              <a:rPr lang="en-US" sz="3600" dirty="0"/>
              <a:t> </a:t>
            </a:r>
            <a:r>
              <a:rPr lang="en-US" sz="3600" dirty="0" smtClean="0"/>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25676970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solidFill>
                  <a:srgbClr val="FFFF99"/>
                </a:solidFill>
              </a:rPr>
              <a:t>The Paris Peace Conference, also known as Versailles Peace Conference,</a:t>
            </a:r>
            <a:r>
              <a:rPr lang="en-US" dirty="0"/>
              <a:t> was the meeting of the Allied victors, following the end of World War I to set the peace terms for the defeated Central Powers diplomats from more than 32 countries and nationalities</a:t>
            </a:r>
            <a:r>
              <a:rPr lang="en-US" dirty="0" smtClean="0"/>
              <a:t>.</a:t>
            </a:r>
            <a:endParaRPr lang="en-US" dirty="0"/>
          </a:p>
        </p:txBody>
      </p:sp>
    </p:spTree>
    <p:extLst>
      <p:ext uri="{BB962C8B-B14F-4D97-AF65-F5344CB8AC3E}">
        <p14:creationId xmlns:p14="http://schemas.microsoft.com/office/powerpoint/2010/main" val="19472223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en-US" dirty="0" smtClean="0"/>
              <a:t>The </a:t>
            </a:r>
            <a:r>
              <a:rPr lang="en-US" dirty="0"/>
              <a:t>major decisions were the </a:t>
            </a:r>
            <a:endParaRPr lang="en-US" dirty="0" smtClean="0"/>
          </a:p>
          <a:p>
            <a:pPr marL="404813" indent="-404813" algn="l">
              <a:buFont typeface="+mj-lt"/>
              <a:buAutoNum type="arabicPeriod"/>
            </a:pPr>
            <a:r>
              <a:rPr lang="en-US" dirty="0" smtClean="0"/>
              <a:t>creation </a:t>
            </a:r>
            <a:r>
              <a:rPr lang="en-US" dirty="0"/>
              <a:t>of the League of Nations; </a:t>
            </a:r>
            <a:endParaRPr lang="en-US" dirty="0" smtClean="0"/>
          </a:p>
          <a:p>
            <a:pPr marL="404813" indent="-404813" algn="l">
              <a:buFont typeface="+mj-lt"/>
              <a:buAutoNum type="arabicPeriod"/>
            </a:pPr>
            <a:r>
              <a:rPr lang="en-US" dirty="0" smtClean="0"/>
              <a:t>the </a:t>
            </a:r>
            <a:r>
              <a:rPr lang="en-US" dirty="0"/>
              <a:t>five peace treaties with the defeated states, including the Treaty of Versailles with Germany; </a:t>
            </a:r>
            <a:endParaRPr lang="en-US" dirty="0" smtClean="0"/>
          </a:p>
          <a:p>
            <a:pPr marL="404813" indent="-404813" algn="l">
              <a:buFont typeface="+mj-lt"/>
              <a:buAutoNum type="arabicPeriod"/>
            </a:pPr>
            <a:r>
              <a:rPr lang="en-US" dirty="0" smtClean="0"/>
              <a:t>the </a:t>
            </a:r>
            <a:r>
              <a:rPr lang="en-US" dirty="0"/>
              <a:t>awarding of German and Ottoman overseas possessions as "mandates", chiefly to Britain and France;</a:t>
            </a:r>
            <a:endParaRPr lang="en-US" dirty="0"/>
          </a:p>
        </p:txBody>
      </p:sp>
    </p:spTree>
    <p:extLst>
      <p:ext uri="{BB962C8B-B14F-4D97-AF65-F5344CB8AC3E}">
        <p14:creationId xmlns:p14="http://schemas.microsoft.com/office/powerpoint/2010/main" val="11918338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a:t>T</a:t>
            </a:r>
            <a:r>
              <a:rPr lang="en-US" dirty="0" smtClean="0"/>
              <a:t>he </a:t>
            </a:r>
            <a:r>
              <a:rPr lang="en-US" dirty="0"/>
              <a:t>conference heard statements from competing Zionist and Arab claimants. President Woodrow Wilson then recommended an international commission of inquiry to ascertain the wishes of the local inhabitants. </a:t>
            </a:r>
            <a:r>
              <a:rPr lang="en-US" dirty="0" smtClean="0"/>
              <a:t>Eventually </a:t>
            </a:r>
            <a:r>
              <a:rPr lang="en-US" dirty="0"/>
              <a:t>it became the purely American King–Crane Commission, </a:t>
            </a:r>
            <a:endParaRPr lang="en-US" dirty="0"/>
          </a:p>
        </p:txBody>
      </p:sp>
    </p:spTree>
    <p:extLst>
      <p:ext uri="{BB962C8B-B14F-4D97-AF65-F5344CB8AC3E}">
        <p14:creationId xmlns:p14="http://schemas.microsoft.com/office/powerpoint/2010/main" val="65790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sp>
        <p:nvSpPr>
          <p:cNvPr id="2" name="TextBox 1"/>
          <p:cNvSpPr txBox="1"/>
          <p:nvPr/>
        </p:nvSpPr>
        <p:spPr>
          <a:xfrm>
            <a:off x="274639" y="9"/>
            <a:ext cx="8305801" cy="1323043"/>
          </a:xfrm>
          <a:prstGeom prst="rect">
            <a:avLst/>
          </a:prstGeom>
          <a:noFill/>
        </p:spPr>
        <p:txBody>
          <a:bodyPr wrap="square" lIns="91041" tIns="45524" rIns="91041" bIns="45524" rtlCol="0">
            <a:spAutoFit/>
          </a:bodyPr>
          <a:lstStyle/>
          <a:p>
            <a:pPr algn="l"/>
            <a:r>
              <a:rPr lang="en-US" dirty="0" smtClean="0"/>
              <a:t>How </a:t>
            </a:r>
            <a:r>
              <a:rPr lang="en-US" dirty="0"/>
              <a:t>is an apple like a </a:t>
            </a:r>
            <a:r>
              <a:rPr lang="en-US" dirty="0" smtClean="0"/>
              <a:t>train [in </a:t>
            </a:r>
            <a:r>
              <a:rPr lang="en-US" dirty="0" smtClean="0"/>
              <a:t>Spanish</a:t>
            </a:r>
            <a:r>
              <a:rPr lang="en-US" dirty="0" smtClean="0"/>
              <a:t>]?</a:t>
            </a:r>
            <a:endParaRPr lang="en-US" dirty="0"/>
          </a:p>
        </p:txBody>
      </p:sp>
    </p:spTree>
    <p:extLst>
      <p:ext uri="{BB962C8B-B14F-4D97-AF65-F5344CB8AC3E}">
        <p14:creationId xmlns:p14="http://schemas.microsoft.com/office/powerpoint/2010/main" val="1541558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which </a:t>
            </a:r>
            <a:r>
              <a:rPr lang="en-US" dirty="0"/>
              <a:t>toured all Syria and Palestine during the summer of 1919, taking statements and sampling </a:t>
            </a:r>
            <a:r>
              <a:rPr lang="en-US" dirty="0" smtClean="0"/>
              <a:t>opinion.</a:t>
            </a:r>
            <a:r>
              <a:rPr lang="en-US" dirty="0"/>
              <a:t> A pro-Zionist joint resolution on Palestine was passed by Congress in September 1922</a:t>
            </a:r>
            <a:r>
              <a:rPr lang="en-US" dirty="0" smtClean="0"/>
              <a:t>.</a:t>
            </a:r>
            <a:endParaRPr lang="en-US" dirty="0"/>
          </a:p>
        </p:txBody>
      </p:sp>
    </p:spTree>
    <p:extLst>
      <p:ext uri="{BB962C8B-B14F-4D97-AF65-F5344CB8AC3E}">
        <p14:creationId xmlns:p14="http://schemas.microsoft.com/office/powerpoint/2010/main" val="15195775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t>Sykes Picot Agreement 1916</a:t>
            </a:r>
          </a:p>
          <a:p>
            <a:pPr marL="404813" indent="-404813" algn="l">
              <a:buFont typeface="+mj-lt"/>
              <a:buAutoNum type="arabicPeriod"/>
            </a:pPr>
            <a:r>
              <a:rPr lang="en-US" sz="3600" dirty="0" smtClean="0"/>
              <a:t>Balfour </a:t>
            </a:r>
            <a:r>
              <a:rPr lang="en-US" sz="3600" dirty="0"/>
              <a:t>Declaration </a:t>
            </a:r>
            <a:r>
              <a:rPr lang="en-US" sz="3600" dirty="0" smtClean="0"/>
              <a:t>Nov. 2, 1917</a:t>
            </a:r>
          </a:p>
          <a:p>
            <a:pPr marL="404813" indent="-404813" algn="l">
              <a:buFont typeface="+mj-lt"/>
              <a:buAutoNum type="arabicPeriod"/>
            </a:pPr>
            <a:r>
              <a:rPr lang="en-US" sz="3600" dirty="0" smtClean="0"/>
              <a:t>Paris </a:t>
            </a:r>
            <a:r>
              <a:rPr lang="en-US" sz="3600" dirty="0"/>
              <a:t>Peace Accords </a:t>
            </a:r>
            <a:r>
              <a:rPr lang="en-US" sz="3600" dirty="0" smtClean="0"/>
              <a:t> 1919</a:t>
            </a:r>
          </a:p>
          <a:p>
            <a:pPr marL="404813" indent="-404813" algn="l">
              <a:buFont typeface="+mj-lt"/>
              <a:buAutoNum type="arabicPeriod"/>
            </a:pPr>
            <a:r>
              <a:rPr lang="en-US" sz="3600" dirty="0" smtClean="0">
                <a:solidFill>
                  <a:srgbClr val="FFFF99"/>
                </a:solidFill>
              </a:rPr>
              <a:t>San </a:t>
            </a:r>
            <a:r>
              <a:rPr lang="en-US" sz="3600" dirty="0">
                <a:solidFill>
                  <a:srgbClr val="FFFF99"/>
                </a:solidFill>
              </a:rPr>
              <a:t>Remo </a:t>
            </a:r>
            <a:r>
              <a:rPr lang="en-US" sz="3600" dirty="0" smtClean="0">
                <a:solidFill>
                  <a:srgbClr val="FFFF99"/>
                </a:solidFill>
              </a:rPr>
              <a:t>Res.</a:t>
            </a:r>
            <a:r>
              <a:rPr lang="en-US" sz="3600" dirty="0">
                <a:solidFill>
                  <a:srgbClr val="FFFF99"/>
                </a:solidFill>
              </a:rPr>
              <a:t> </a:t>
            </a:r>
            <a:r>
              <a:rPr lang="en-US" sz="3600" dirty="0" smtClean="0">
                <a:solidFill>
                  <a:srgbClr val="FFFF99"/>
                </a:solidFill>
              </a:rPr>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25676970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99"/>
                </a:solidFill>
              </a:rPr>
              <a:t>The San Remo conference </a:t>
            </a:r>
            <a:r>
              <a:rPr lang="en-US" dirty="0"/>
              <a:t>was an international meeting of the post-World War I Allied Supreme Council as an outgrowth of the Paris Peace Conference, held at Villa </a:t>
            </a:r>
            <a:r>
              <a:rPr lang="en-US" dirty="0" err="1"/>
              <a:t>Devachan</a:t>
            </a:r>
            <a:r>
              <a:rPr lang="en-US" dirty="0"/>
              <a:t> in </a:t>
            </a:r>
            <a:r>
              <a:rPr lang="en-US" dirty="0" err="1"/>
              <a:t>Sanremo</a:t>
            </a:r>
            <a:r>
              <a:rPr lang="en-US" dirty="0"/>
              <a:t>, Italy, from 19 to 26 April </a:t>
            </a:r>
            <a:r>
              <a:rPr lang="en-US" dirty="0" smtClean="0">
                <a:solidFill>
                  <a:srgbClr val="FFFF99"/>
                </a:solidFill>
              </a:rPr>
              <a:t>1920</a:t>
            </a:r>
            <a:endParaRPr lang="en-US" dirty="0">
              <a:solidFill>
                <a:srgbClr val="FFFF99"/>
              </a:solidFill>
            </a:endParaRPr>
          </a:p>
        </p:txBody>
      </p:sp>
    </p:spTree>
    <p:extLst>
      <p:ext uri="{BB962C8B-B14F-4D97-AF65-F5344CB8AC3E}">
        <p14:creationId xmlns:p14="http://schemas.microsoft.com/office/powerpoint/2010/main" val="24781831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It </a:t>
            </a:r>
            <a:r>
              <a:rPr lang="en-US" dirty="0"/>
              <a:t>was attended by the four Principal Allied Powers of World War I who were represented by the prime ministers of </a:t>
            </a:r>
            <a:r>
              <a:rPr lang="en-US" dirty="0">
                <a:solidFill>
                  <a:srgbClr val="FFFF99"/>
                </a:solidFill>
              </a:rPr>
              <a:t>Britain</a:t>
            </a:r>
            <a:r>
              <a:rPr lang="en-US" dirty="0"/>
              <a:t> (David Lloyd George), </a:t>
            </a:r>
            <a:r>
              <a:rPr lang="en-US" dirty="0">
                <a:solidFill>
                  <a:srgbClr val="FFFF99"/>
                </a:solidFill>
              </a:rPr>
              <a:t>France</a:t>
            </a:r>
            <a:r>
              <a:rPr lang="en-US" dirty="0"/>
              <a:t> (Alexandre Millerand), </a:t>
            </a:r>
            <a:r>
              <a:rPr lang="en-US" dirty="0">
                <a:solidFill>
                  <a:srgbClr val="FFFF99"/>
                </a:solidFill>
              </a:rPr>
              <a:t>Italy</a:t>
            </a:r>
            <a:r>
              <a:rPr lang="en-US" dirty="0"/>
              <a:t> (Francesco Nitti) and by </a:t>
            </a:r>
            <a:r>
              <a:rPr lang="en-US" dirty="0">
                <a:solidFill>
                  <a:srgbClr val="FFFF99"/>
                </a:solidFill>
              </a:rPr>
              <a:t>Japan's</a:t>
            </a:r>
            <a:r>
              <a:rPr lang="en-US" dirty="0"/>
              <a:t> Ambassador </a:t>
            </a:r>
            <a:r>
              <a:rPr lang="en-US" dirty="0" err="1"/>
              <a:t>Keishirō</a:t>
            </a:r>
            <a:r>
              <a:rPr lang="en-US" dirty="0"/>
              <a:t> Matsui</a:t>
            </a:r>
            <a:r>
              <a:rPr lang="en-US" dirty="0" smtClean="0"/>
              <a:t>.</a:t>
            </a:r>
            <a:endParaRPr lang="en-US" dirty="0"/>
          </a:p>
        </p:txBody>
      </p:sp>
    </p:spTree>
    <p:extLst>
      <p:ext uri="{BB962C8B-B14F-4D97-AF65-F5344CB8AC3E}">
        <p14:creationId xmlns:p14="http://schemas.microsoft.com/office/powerpoint/2010/main" val="23359323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Resolutions </a:t>
            </a:r>
            <a:r>
              <a:rPr lang="en-US" dirty="0"/>
              <a:t>passed at this conference determined the allocation of Class "A" League of Nations mandates for the administration of former Ottoman three territories in the Middle East: Palestine, Syria and Mesopotamia.</a:t>
            </a:r>
            <a:endParaRPr lang="en-US" dirty="0"/>
          </a:p>
        </p:txBody>
      </p:sp>
    </p:spTree>
    <p:extLst>
      <p:ext uri="{BB962C8B-B14F-4D97-AF65-F5344CB8AC3E}">
        <p14:creationId xmlns:p14="http://schemas.microsoft.com/office/powerpoint/2010/main" val="14187913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The San Remo Resolution adopted on 25 April 1920 incorporated the Balfour Declaration of 1917. It and Article 22 of the Covenant of the League of Nations were the basic documents upon which the British Mandate for Palestine was constructed. </a:t>
            </a:r>
            <a:r>
              <a:rPr lang="en-US" dirty="0" smtClean="0"/>
              <a:t> </a:t>
            </a:r>
            <a:endParaRPr lang="en-US" dirty="0"/>
          </a:p>
        </p:txBody>
      </p:sp>
    </p:spTree>
    <p:extLst>
      <p:ext uri="{BB962C8B-B14F-4D97-AF65-F5344CB8AC3E}">
        <p14:creationId xmlns:p14="http://schemas.microsoft.com/office/powerpoint/2010/main" val="10786422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Israel, Stand Firm on International Law! Israel has legal rights to Judea, Samaria and all of Jerusalem based on “Res </a:t>
            </a:r>
            <a:r>
              <a:rPr lang="en-US" dirty="0" err="1"/>
              <a:t>Judicada</a:t>
            </a:r>
            <a:r>
              <a:rPr lang="en-US" dirty="0"/>
              <a:t>” International Law (matters already judged). </a:t>
            </a:r>
            <a:endParaRPr lang="en-US" dirty="0" smtClean="0">
              <a:solidFill>
                <a:srgbClr val="FFFF99"/>
              </a:solidFill>
            </a:endParaRPr>
          </a:p>
        </p:txBody>
      </p:sp>
    </p:spTree>
    <p:extLst>
      <p:ext uri="{BB962C8B-B14F-4D97-AF65-F5344CB8AC3E}">
        <p14:creationId xmlns:p14="http://schemas.microsoft.com/office/powerpoint/2010/main" val="154736311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04813" indent="-404813" algn="l">
              <a:buFont typeface="+mj-lt"/>
              <a:buAutoNum type="arabicPeriod"/>
            </a:pPr>
            <a:r>
              <a:rPr lang="en-US" sz="3600" dirty="0" smtClean="0"/>
              <a:t>Sykes Picot Agreement 1916</a:t>
            </a:r>
          </a:p>
          <a:p>
            <a:pPr marL="404813" indent="-404813" algn="l">
              <a:buFont typeface="+mj-lt"/>
              <a:buAutoNum type="arabicPeriod"/>
            </a:pPr>
            <a:r>
              <a:rPr lang="en-US" sz="3600" dirty="0" smtClean="0"/>
              <a:t>Balfour </a:t>
            </a:r>
            <a:r>
              <a:rPr lang="en-US" sz="3600" dirty="0"/>
              <a:t>Declaration </a:t>
            </a:r>
            <a:r>
              <a:rPr lang="en-US" sz="3600" dirty="0" smtClean="0"/>
              <a:t>Nov. 2, 1917</a:t>
            </a:r>
          </a:p>
          <a:p>
            <a:pPr marL="404813" indent="-404813" algn="l">
              <a:buFont typeface="+mj-lt"/>
              <a:buAutoNum type="arabicPeriod"/>
            </a:pPr>
            <a:r>
              <a:rPr lang="en-US" sz="3600" dirty="0" smtClean="0"/>
              <a:t>Paris </a:t>
            </a:r>
            <a:r>
              <a:rPr lang="en-US" sz="3600" dirty="0"/>
              <a:t>Peace Accords </a:t>
            </a:r>
            <a:r>
              <a:rPr lang="en-US" sz="3600" dirty="0" smtClean="0"/>
              <a:t> 1919</a:t>
            </a:r>
          </a:p>
          <a:p>
            <a:pPr marL="404813" indent="-404813" algn="l">
              <a:buFont typeface="+mj-lt"/>
              <a:buAutoNum type="arabicPeriod"/>
            </a:pPr>
            <a:r>
              <a:rPr lang="en-US" sz="3600" dirty="0" smtClean="0">
                <a:solidFill>
                  <a:srgbClr val="FFFF99"/>
                </a:solidFill>
              </a:rPr>
              <a:t>San </a:t>
            </a:r>
            <a:r>
              <a:rPr lang="en-US" sz="3600" dirty="0">
                <a:solidFill>
                  <a:srgbClr val="FFFF99"/>
                </a:solidFill>
              </a:rPr>
              <a:t>Remo </a:t>
            </a:r>
            <a:r>
              <a:rPr lang="en-US" sz="3600" dirty="0" smtClean="0">
                <a:solidFill>
                  <a:srgbClr val="FFFF99"/>
                </a:solidFill>
              </a:rPr>
              <a:t>Res.</a:t>
            </a:r>
            <a:r>
              <a:rPr lang="en-US" sz="3600" dirty="0">
                <a:solidFill>
                  <a:srgbClr val="FFFF99"/>
                </a:solidFill>
              </a:rPr>
              <a:t> </a:t>
            </a:r>
            <a:r>
              <a:rPr lang="en-US" sz="3600" dirty="0" smtClean="0">
                <a:solidFill>
                  <a:srgbClr val="FFFF99"/>
                </a:solidFill>
              </a:rPr>
              <a:t>Apr. 25, 1920</a:t>
            </a:r>
          </a:p>
          <a:p>
            <a:pPr marL="404813" indent="-404813" algn="l">
              <a:buFont typeface="+mj-lt"/>
              <a:buAutoNum type="arabicPeriod"/>
            </a:pPr>
            <a:r>
              <a:rPr lang="en-US" sz="3600" dirty="0" smtClean="0"/>
              <a:t>League </a:t>
            </a:r>
            <a:r>
              <a:rPr lang="en-US" sz="3600" dirty="0"/>
              <a:t>of Nations </a:t>
            </a:r>
            <a:r>
              <a:rPr lang="en-US" sz="3600" dirty="0" smtClean="0"/>
              <a:t>Jan. 10, 1920</a:t>
            </a:r>
          </a:p>
          <a:p>
            <a:pPr marL="404813" indent="-404813" algn="l">
              <a:buFont typeface="+mj-lt"/>
              <a:buAutoNum type="arabicPeriod"/>
            </a:pPr>
            <a:r>
              <a:rPr lang="en-US" sz="3600" dirty="0" smtClean="0"/>
              <a:t>British </a:t>
            </a:r>
            <a:r>
              <a:rPr lang="en-US" sz="3600" dirty="0"/>
              <a:t>Mandate for Palestine – </a:t>
            </a:r>
            <a:r>
              <a:rPr lang="en-US" sz="3600" dirty="0" smtClean="0"/>
              <a:t>Dec. 29, 1923.</a:t>
            </a:r>
            <a:endParaRPr lang="en-US" sz="3600" dirty="0"/>
          </a:p>
          <a:p>
            <a:pPr algn="l"/>
            <a:endParaRPr lang="en-US" sz="3600" dirty="0" smtClean="0"/>
          </a:p>
        </p:txBody>
      </p:sp>
    </p:spTree>
    <p:extLst>
      <p:ext uri="{BB962C8B-B14F-4D97-AF65-F5344CB8AC3E}">
        <p14:creationId xmlns:p14="http://schemas.microsoft.com/office/powerpoint/2010/main" val="24101770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So the “cup” of Yeshua is that of sufferin</a:t>
            </a:r>
            <a:r>
              <a:rPr lang="en-US" dirty="0" smtClean="0"/>
              <a:t>g AND JOY </a:t>
            </a:r>
            <a:r>
              <a:rPr lang="en-US" dirty="0" smtClean="0">
                <a:solidFill>
                  <a:srgbClr val="FFFF99"/>
                </a:solidFill>
              </a:rPr>
              <a:t>in truth </a:t>
            </a:r>
            <a:r>
              <a:rPr lang="en-US" dirty="0" smtClean="0"/>
              <a:t>for the betterment of others</a:t>
            </a:r>
          </a:p>
          <a:p>
            <a:pPr algn="l"/>
            <a:r>
              <a:rPr lang="en-US" altLang="en-US" dirty="0"/>
              <a:t>The cup of the hatred of Israel will continue, but the lie that “colonial conquerors stole our land” is false.  British liberation from the Turks/Ottomans then International legal </a:t>
            </a:r>
            <a:r>
              <a:rPr lang="en-US" altLang="en-US" dirty="0" smtClean="0"/>
              <a:t>decisions.</a:t>
            </a:r>
            <a:endParaRPr lang="en-US" altLang="en-US" dirty="0"/>
          </a:p>
          <a:p>
            <a:pPr algn="l"/>
            <a:endParaRPr lang="en-US" dirty="0" smtClean="0"/>
          </a:p>
        </p:txBody>
      </p:sp>
    </p:spTree>
    <p:extLst>
      <p:ext uri="{BB962C8B-B14F-4D97-AF65-F5344CB8AC3E}">
        <p14:creationId xmlns:p14="http://schemas.microsoft.com/office/powerpoint/2010/main" val="34774904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NOW, THEREFORE, I, DONALD J. TRUMP, President of the United States of America, do hereby proclaim September 3, 2017, as a National Day of Prayer for the Victims of Hurricane Harvey and for our National Response and Recovery Efforts.  </a:t>
            </a:r>
          </a:p>
        </p:txBody>
      </p:sp>
    </p:spTree>
    <p:extLst>
      <p:ext uri="{BB962C8B-B14F-4D97-AF65-F5344CB8AC3E}">
        <p14:creationId xmlns:p14="http://schemas.microsoft.com/office/powerpoint/2010/main" val="118106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50627</TotalTime>
  <Words>4391</Words>
  <Application>Microsoft Office PowerPoint</Application>
  <PresentationFormat>Custom</PresentationFormat>
  <Paragraphs>579</Paragraphs>
  <Slides>102</Slides>
  <Notes>102</Notes>
  <HiddenSlides>0</HiddenSlides>
  <MMClips>1</MMClips>
  <ScaleCrop>false</ScaleCrop>
  <HeadingPairs>
    <vt:vector size="4" baseType="variant">
      <vt:variant>
        <vt:lpstr>Theme</vt:lpstr>
      </vt:variant>
      <vt:variant>
        <vt:i4>5</vt:i4>
      </vt:variant>
      <vt:variant>
        <vt:lpstr>Slide Titles</vt:lpstr>
      </vt:variant>
      <vt:variant>
        <vt:i4>102</vt:i4>
      </vt:variant>
    </vt:vector>
  </HeadingPairs>
  <TitlesOfParts>
    <vt:vector size="107" baseType="lpstr">
      <vt:lpstr>1_Default Design</vt:lpstr>
      <vt:lpstr>136_Default Design</vt:lpstr>
      <vt:lpstr>128_Default Design</vt:lpstr>
      <vt:lpstr>129_Default Design</vt:lpstr>
      <vt:lpstr>130_Default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20:20</vt:lpstr>
      <vt:lpstr>Mattityahu (Matthew) 20:21</vt:lpstr>
      <vt:lpstr>Mattityahu (Matthew)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20:22</vt:lpstr>
      <vt:lpstr>Mattityahu (Matthew)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20:23</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1266</cp:revision>
  <dcterms:created xsi:type="dcterms:W3CDTF">2006-04-21T19:34:43Z</dcterms:created>
  <dcterms:modified xsi:type="dcterms:W3CDTF">2017-09-02T13:29:27Z</dcterms:modified>
</cp:coreProperties>
</file>