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84"/>
  </p:notesMasterIdLst>
  <p:handoutMasterIdLst>
    <p:handoutMasterId r:id="rId85"/>
  </p:handoutMasterIdLst>
  <p:sldIdLst>
    <p:sldId id="2957" r:id="rId4"/>
    <p:sldId id="2963" r:id="rId5"/>
    <p:sldId id="3040" r:id="rId6"/>
    <p:sldId id="3127" r:id="rId7"/>
    <p:sldId id="3044" r:id="rId8"/>
    <p:sldId id="3045" r:id="rId9"/>
    <p:sldId id="3041" r:id="rId10"/>
    <p:sldId id="3053" r:id="rId11"/>
    <p:sldId id="3070" r:id="rId12"/>
    <p:sldId id="3054" r:id="rId13"/>
    <p:sldId id="3052" r:id="rId14"/>
    <p:sldId id="3058" r:id="rId15"/>
    <p:sldId id="3056" r:id="rId16"/>
    <p:sldId id="3059" r:id="rId17"/>
    <p:sldId id="3057" r:id="rId18"/>
    <p:sldId id="3074" r:id="rId19"/>
    <p:sldId id="3071" r:id="rId20"/>
    <p:sldId id="3055" r:id="rId21"/>
    <p:sldId id="3060" r:id="rId22"/>
    <p:sldId id="3075" r:id="rId23"/>
    <p:sldId id="3089" r:id="rId24"/>
    <p:sldId id="3090" r:id="rId25"/>
    <p:sldId id="3091" r:id="rId26"/>
    <p:sldId id="3092" r:id="rId27"/>
    <p:sldId id="3093" r:id="rId28"/>
    <p:sldId id="3094" r:id="rId29"/>
    <p:sldId id="3095" r:id="rId30"/>
    <p:sldId id="3076" r:id="rId31"/>
    <p:sldId id="3077" r:id="rId32"/>
    <p:sldId id="3078" r:id="rId33"/>
    <p:sldId id="3079" r:id="rId34"/>
    <p:sldId id="3096" r:id="rId35"/>
    <p:sldId id="3088" r:id="rId36"/>
    <p:sldId id="3098" r:id="rId37"/>
    <p:sldId id="3097" r:id="rId38"/>
    <p:sldId id="3085" r:id="rId39"/>
    <p:sldId id="3099" r:id="rId40"/>
    <p:sldId id="3106" r:id="rId41"/>
    <p:sldId id="3107" r:id="rId42"/>
    <p:sldId id="3108" r:id="rId43"/>
    <p:sldId id="3109" r:id="rId44"/>
    <p:sldId id="3111" r:id="rId45"/>
    <p:sldId id="3112" r:id="rId46"/>
    <p:sldId id="3113" r:id="rId47"/>
    <p:sldId id="3114" r:id="rId48"/>
    <p:sldId id="3115" r:id="rId49"/>
    <p:sldId id="3046" r:id="rId50"/>
    <p:sldId id="3047" r:id="rId51"/>
    <p:sldId id="3048" r:id="rId52"/>
    <p:sldId id="3050" r:id="rId53"/>
    <p:sldId id="3051" r:id="rId54"/>
    <p:sldId id="3116" r:id="rId55"/>
    <p:sldId id="3012" r:id="rId56"/>
    <p:sldId id="3034" r:id="rId57"/>
    <p:sldId id="3037" r:id="rId58"/>
    <p:sldId id="3036" r:id="rId59"/>
    <p:sldId id="3038" r:id="rId60"/>
    <p:sldId id="3117" r:id="rId61"/>
    <p:sldId id="3120" r:id="rId62"/>
    <p:sldId id="3118" r:id="rId63"/>
    <p:sldId id="3072" r:id="rId64"/>
    <p:sldId id="3122" r:id="rId65"/>
    <p:sldId id="3121" r:id="rId66"/>
    <p:sldId id="3100" r:id="rId67"/>
    <p:sldId id="3123" r:id="rId68"/>
    <p:sldId id="3101" r:id="rId69"/>
    <p:sldId id="3124" r:id="rId70"/>
    <p:sldId id="3125" r:id="rId71"/>
    <p:sldId id="3102" r:id="rId72"/>
    <p:sldId id="3130" r:id="rId73"/>
    <p:sldId id="3128" r:id="rId74"/>
    <p:sldId id="3131" r:id="rId75"/>
    <p:sldId id="3129" r:id="rId76"/>
    <p:sldId id="3030" r:id="rId77"/>
    <p:sldId id="3132" r:id="rId78"/>
    <p:sldId id="3104" r:id="rId79"/>
    <p:sldId id="3103" r:id="rId80"/>
    <p:sldId id="3026" r:id="rId81"/>
    <p:sldId id="3126" r:id="rId82"/>
    <p:sldId id="3073" r:id="rId8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3073" autoAdjust="0"/>
  </p:normalViewPr>
  <p:slideViewPr>
    <p:cSldViewPr>
      <p:cViewPr varScale="1">
        <p:scale>
          <a:sx n="106" d="100"/>
          <a:sy n="106" d="100"/>
        </p:scale>
        <p:origin x="92" y="312"/>
      </p:cViewPr>
      <p:guideLst>
        <p:guide orient="horz" pos="1620"/>
        <p:guide pos="2765"/>
      </p:guideLst>
    </p:cSldViewPr>
  </p:slideViewPr>
  <p:outlineViewPr>
    <p:cViewPr>
      <p:scale>
        <a:sx n="33" d="100"/>
        <a:sy n="33" d="100"/>
      </p:scale>
      <p:origin x="0" y="0"/>
    </p:cViewPr>
  </p:outlineViewPr>
  <p:notesTextViewPr>
    <p:cViewPr>
      <p:scale>
        <a:sx n="115" d="100"/>
        <a:sy n="115" d="100"/>
      </p:scale>
      <p:origin x="0" y="0"/>
    </p:cViewPr>
  </p:notesTextViewPr>
  <p:sorterViewPr>
    <p:cViewPr varScale="1">
      <p:scale>
        <a:sx n="100" d="100"/>
        <a:sy n="100" d="100"/>
      </p:scale>
      <p:origin x="0" y="-17792"/>
    </p:cViewPr>
  </p:sorterViewPr>
  <p:notesViewPr>
    <p:cSldViewPr>
      <p:cViewPr varScale="1">
        <p:scale>
          <a:sx n="83" d="100"/>
          <a:sy n="83" d="100"/>
        </p:scale>
        <p:origin x="2004"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23.05-12.Talit, Tfillin,title Rabbi</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17,2018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23.05-12.Talit, Tfillin,title Rabbi</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 17,2018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habad.org/library/article_cdo/aid/1918251/jewish/What-Are-Tefillin.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lchaimcenter.org/prayers-for-our-idf-brothers-and-siste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kifa.kz/eng/bible/stern/stern_matfey_23.ph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habad.org/library/article_cdo/aid/1918251/jewish/What-Are-Tefillin.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habad.org/library/article_cdo/aid/1918251/jewish/What-Are-Tefillin.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kifa.kz/eng/bible/stern/stern_matfey_23.php"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kisyn.org/hom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telegraph.co.uk/news/2018/02/15/new-normal-school-shooting-every-60-hours-us-accepts-grim-reality/"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support.google.com/mail/answer/1311182?hl=en"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51619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 an exact image, but over the millennia this is what the Jewish people figured out…</a:t>
            </a:r>
          </a:p>
        </p:txBody>
      </p:sp>
    </p:spTree>
    <p:extLst>
      <p:ext uri="{BB962C8B-B14F-4D97-AF65-F5344CB8AC3E}">
        <p14:creationId xmlns:p14="http://schemas.microsoft.com/office/powerpoint/2010/main" val="201067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http://www.chabad.org/library/article_cdo/aid/1918251/jewish/What-Are-Tefillin.htm</a:t>
            </a:r>
            <a:endParaRPr lang="en-US" altLang="en-US" sz="1050" dirty="0"/>
          </a:p>
          <a:p>
            <a:endParaRPr lang="en-US" altLang="en-US" sz="1050" dirty="0"/>
          </a:p>
          <a:p>
            <a:r>
              <a:rPr lang="en-US" altLang="en-US" dirty="0"/>
              <a:t>I was given this set at my Bar Mitzvah by my grandparents.  I remember thinking that I will never, ever, ever wear these.  As the cantor explained how to put them on, I just politely [if impatiently] nodded.  </a:t>
            </a:r>
          </a:p>
          <a:p>
            <a:endParaRPr lang="en-US" altLang="en-US" dirty="0"/>
          </a:p>
          <a:p>
            <a:r>
              <a:rPr lang="en-US" altLang="en-US" dirty="0"/>
              <a:t>Later, as a believer, I found them and now use them about once/month, at our </a:t>
            </a:r>
            <a:r>
              <a:rPr lang="en-US" altLang="en-US" dirty="0" err="1"/>
              <a:t>Shakharit</a:t>
            </a:r>
            <a:r>
              <a:rPr lang="en-US" altLang="en-US" dirty="0"/>
              <a:t> service.  Maybe not exactly what G intended by the command, but close enough.  There is a wonderful sense of intimacy, bridal choreography.</a:t>
            </a:r>
          </a:p>
          <a:p>
            <a:r>
              <a:rPr lang="en-US" altLang="en-US" dirty="0"/>
              <a:t>Yeshua was condemning misuse, </a:t>
            </a:r>
            <a:r>
              <a:rPr lang="en-US" altLang="en-US" u="sng" dirty="0"/>
              <a:t>not use.</a:t>
            </a:r>
          </a:p>
        </p:txBody>
      </p:sp>
    </p:spTree>
    <p:extLst>
      <p:ext uri="{BB962C8B-B14F-4D97-AF65-F5344CB8AC3E}">
        <p14:creationId xmlns:p14="http://schemas.microsoft.com/office/powerpoint/2010/main" val="2245284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15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047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http://www.chabad.org/library/article_cdo/aid/1918251/jewish/What-Are-Tefillin.htm</a:t>
            </a:r>
          </a:p>
          <a:p>
            <a:endParaRPr lang="en-US" altLang="en-US" sz="1050" dirty="0"/>
          </a:p>
        </p:txBody>
      </p:sp>
    </p:spTree>
    <p:extLst>
      <p:ext uri="{BB962C8B-B14F-4D97-AF65-F5344CB8AC3E}">
        <p14:creationId xmlns:p14="http://schemas.microsoft.com/office/powerpoint/2010/main" val="19043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http://www.lchaimcenter.org/prayers-for-our-idf-brothers-and-sisters/</a:t>
            </a:r>
            <a:endParaRPr lang="en-US" altLang="en-US" sz="1050" dirty="0"/>
          </a:p>
          <a:p>
            <a:endParaRPr lang="en-US" altLang="en-US" dirty="0"/>
          </a:p>
          <a:p>
            <a:r>
              <a:rPr lang="en-US" altLang="en-US" dirty="0"/>
              <a:t>When you put them on, the verse in Hoshea/Hosea is sung:</a:t>
            </a:r>
          </a:p>
        </p:txBody>
      </p:sp>
    </p:spTree>
    <p:extLst>
      <p:ext uri="{BB962C8B-B14F-4D97-AF65-F5344CB8AC3E}">
        <p14:creationId xmlns:p14="http://schemas.microsoft.com/office/powerpoint/2010/main" val="423296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53425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21786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https://kifa.kz/eng/bible/stern/stern_matfey_23.php</a:t>
            </a:r>
            <a:endParaRPr lang="en-US" altLang="en-US" sz="1050" dirty="0"/>
          </a:p>
          <a:p>
            <a:endParaRPr lang="en-US" altLang="en-US" dirty="0"/>
          </a:p>
          <a:p>
            <a:r>
              <a:rPr lang="en-US" altLang="en-US" dirty="0"/>
              <a:t>When researching for the message, I found an amazing bit of Six Day War history relative to </a:t>
            </a:r>
            <a:r>
              <a:rPr lang="en-US" altLang="en-US" dirty="0" err="1"/>
              <a:t>t’fillin</a:t>
            </a:r>
            <a:r>
              <a:rPr lang="en-US" altLang="en-US" dirty="0"/>
              <a:t>.  </a:t>
            </a:r>
          </a:p>
        </p:txBody>
      </p:sp>
    </p:spTree>
    <p:extLst>
      <p:ext uri="{BB962C8B-B14F-4D97-AF65-F5344CB8AC3E}">
        <p14:creationId xmlns:p14="http://schemas.microsoft.com/office/powerpoint/2010/main" val="365463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http://www.chabad.org/library/article_cdo/aid/1918251/jewish/What-Are-Tefillin.htm</a:t>
            </a:r>
            <a:endParaRPr lang="en-US" altLang="en-US" sz="1050" dirty="0"/>
          </a:p>
          <a:p>
            <a:endParaRPr lang="en-US" altLang="en-US" sz="1050" dirty="0"/>
          </a:p>
          <a:p>
            <a:r>
              <a:rPr lang="en-US" altLang="en-US" dirty="0"/>
              <a:t>Like I said, wearing them has a certain choreographic bridal effect.   </a:t>
            </a:r>
          </a:p>
        </p:txBody>
      </p:sp>
    </p:spTree>
    <p:extLst>
      <p:ext uri="{BB962C8B-B14F-4D97-AF65-F5344CB8AC3E}">
        <p14:creationId xmlns:p14="http://schemas.microsoft.com/office/powerpoint/2010/main" val="3455280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http://www.chabad.org/library/article_cdo/aid/1918251/jewish/What-Are-Tefillin.htm</a:t>
            </a:r>
            <a:endParaRPr lang="en-US" altLang="en-US" sz="1050" dirty="0"/>
          </a:p>
          <a:p>
            <a:endParaRPr lang="en-US" altLang="en-US" sz="1050" dirty="0"/>
          </a:p>
          <a:p>
            <a:r>
              <a:rPr lang="en-US" altLang="en-US" dirty="0"/>
              <a:t>Israel was in mortal danger, facing 100k Egyptian troops and 1000 tanks and advanced Russian MiG fighter planes.</a:t>
            </a:r>
          </a:p>
        </p:txBody>
      </p:sp>
    </p:spTree>
    <p:extLst>
      <p:ext uri="{BB962C8B-B14F-4D97-AF65-F5344CB8AC3E}">
        <p14:creationId xmlns:p14="http://schemas.microsoft.com/office/powerpoint/2010/main" val="1944102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blob:http</a:t>
            </a:r>
            <a:r>
              <a:rPr lang="en-US" altLang="en-US" sz="1050" dirty="0"/>
              <a:t>://www.chabad.org/aeed56ca-ec6b-421d-9d9d-297f45840470</a:t>
            </a:r>
          </a:p>
          <a:p>
            <a:endParaRPr lang="en-US" altLang="en-US" dirty="0"/>
          </a:p>
          <a:p>
            <a:r>
              <a:rPr lang="en-US" altLang="en-US" dirty="0"/>
              <a:t>We will drive the Jews into the sea.</a:t>
            </a:r>
          </a:p>
          <a:p>
            <a:r>
              <a:rPr lang="en-US" altLang="en-US" dirty="0"/>
              <a:t>Egyptian propaganda from the day…</a:t>
            </a:r>
          </a:p>
        </p:txBody>
      </p:sp>
    </p:spTree>
    <p:extLst>
      <p:ext uri="{BB962C8B-B14F-4D97-AF65-F5344CB8AC3E}">
        <p14:creationId xmlns:p14="http://schemas.microsoft.com/office/powerpoint/2010/main" val="1036009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blob:http</a:t>
            </a:r>
            <a:r>
              <a:rPr lang="en-US" altLang="en-US" sz="1050" dirty="0"/>
              <a:t>://www.chabad.org/aeed56ca-ec6b-421d-9d9d-297f45840470</a:t>
            </a:r>
          </a:p>
        </p:txBody>
      </p:sp>
    </p:spTree>
    <p:extLst>
      <p:ext uri="{BB962C8B-B14F-4D97-AF65-F5344CB8AC3E}">
        <p14:creationId xmlns:p14="http://schemas.microsoft.com/office/powerpoint/2010/main" val="127546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blob:http</a:t>
            </a:r>
            <a:r>
              <a:rPr lang="en-US" altLang="en-US" sz="1050" dirty="0"/>
              <a:t>://www.chabad.org/aeed56ca-ec6b-421d-9d9d-297f45840470</a:t>
            </a:r>
          </a:p>
        </p:txBody>
      </p:sp>
    </p:spTree>
    <p:extLst>
      <p:ext uri="{BB962C8B-B14F-4D97-AF65-F5344CB8AC3E}">
        <p14:creationId xmlns:p14="http://schemas.microsoft.com/office/powerpoint/2010/main" val="398173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blob:http</a:t>
            </a:r>
            <a:r>
              <a:rPr lang="en-US" altLang="en-US" sz="1050" dirty="0"/>
              <a:t>://www.chabad.org/aeed56ca-ec6b-421d-9d9d-297f45840470</a:t>
            </a:r>
          </a:p>
          <a:p>
            <a:endParaRPr lang="en-US" altLang="en-US" sz="1050" dirty="0"/>
          </a:p>
        </p:txBody>
      </p:sp>
    </p:spTree>
    <p:extLst>
      <p:ext uri="{BB962C8B-B14F-4D97-AF65-F5344CB8AC3E}">
        <p14:creationId xmlns:p14="http://schemas.microsoft.com/office/powerpoint/2010/main" val="41330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remember in my 12</a:t>
            </a:r>
            <a:r>
              <a:rPr lang="en-US" altLang="en-US" baseline="30000" dirty="0"/>
              <a:t>th</a:t>
            </a:r>
            <a:r>
              <a:rPr lang="en-US" altLang="en-US" dirty="0"/>
              <a:t> grade HS classes, and the concern we had.  “Will Israel survive?”</a:t>
            </a:r>
          </a:p>
          <a:p>
            <a:r>
              <a:rPr lang="en-US" altLang="en-US" dirty="0"/>
              <a:t>That same day, May 28, 1967, in Brooklyn, Rabbi Menachem M. </a:t>
            </a:r>
            <a:r>
              <a:rPr lang="en-US" altLang="en-US" dirty="0" err="1"/>
              <a:t>Schneerson</a:t>
            </a:r>
            <a:r>
              <a:rPr lang="en-US" altLang="en-US" dirty="0"/>
              <a:t> gave an address to 20,000 followers.  This is a large part of what made him appear to be Messiah.</a:t>
            </a:r>
          </a:p>
        </p:txBody>
      </p:sp>
    </p:spTree>
    <p:extLst>
      <p:ext uri="{BB962C8B-B14F-4D97-AF65-F5344CB8AC3E}">
        <p14:creationId xmlns:p14="http://schemas.microsoft.com/office/powerpoint/2010/main" val="795844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blob:http</a:t>
            </a:r>
            <a:r>
              <a:rPr lang="en-US" altLang="en-US" sz="1050" dirty="0"/>
              <a:t>://www.chabad.org/aeed56ca-ec6b-421d-9d9d-297f45840470</a:t>
            </a:r>
          </a:p>
          <a:p>
            <a:endParaRPr lang="en-US" altLang="en-US" sz="1050" dirty="0"/>
          </a:p>
        </p:txBody>
      </p:sp>
    </p:spTree>
    <p:extLst>
      <p:ext uri="{BB962C8B-B14F-4D97-AF65-F5344CB8AC3E}">
        <p14:creationId xmlns:p14="http://schemas.microsoft.com/office/powerpoint/2010/main" val="1115077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blob:http</a:t>
            </a:r>
            <a:r>
              <a:rPr lang="en-US" altLang="en-US" sz="1050" dirty="0"/>
              <a:t>://www.chabad.org/aeed56ca-ec6b-421d-9d9d-297f45840470</a:t>
            </a:r>
          </a:p>
          <a:p>
            <a:endParaRPr lang="en-US" altLang="en-US" sz="1050" dirty="0"/>
          </a:p>
        </p:txBody>
      </p:sp>
    </p:spTree>
    <p:extLst>
      <p:ext uri="{BB962C8B-B14F-4D97-AF65-F5344CB8AC3E}">
        <p14:creationId xmlns:p14="http://schemas.microsoft.com/office/powerpoint/2010/main" val="317307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http://www.chabad.org/library/article_cdo/aid/1918251/jewish/What-Are-Tefillin.htm</a:t>
            </a:r>
          </a:p>
        </p:txBody>
      </p:sp>
    </p:spTree>
    <p:extLst>
      <p:ext uri="{BB962C8B-B14F-4D97-AF65-F5344CB8AC3E}">
        <p14:creationId xmlns:p14="http://schemas.microsoft.com/office/powerpoint/2010/main" val="252357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1112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insights from Kathleen </a:t>
            </a:r>
            <a:r>
              <a:rPr lang="en-US" altLang="en-US" dirty="0" err="1"/>
              <a:t>Eltrich</a:t>
            </a:r>
            <a:endParaRPr lang="en-US" altLang="en-US" dirty="0"/>
          </a:p>
        </p:txBody>
      </p:sp>
    </p:spTree>
    <p:extLst>
      <p:ext uri="{BB962C8B-B14F-4D97-AF65-F5344CB8AC3E}">
        <p14:creationId xmlns:p14="http://schemas.microsoft.com/office/powerpoint/2010/main" val="29886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08812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93400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blob:http</a:t>
            </a:r>
            <a:r>
              <a:rPr lang="en-US" altLang="en-US" sz="1050" dirty="0"/>
              <a:t>://www.chabad.org/aeed56ca-ec6b-421d-9d9d-297f45840470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Published widely in Israeli press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Jewish men responded.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Mass panicked exodus from Israel assuaged…</a:t>
            </a:r>
          </a:p>
          <a:p>
            <a:endParaRPr lang="en-US" altLang="en-US" sz="1050" dirty="0"/>
          </a:p>
        </p:txBody>
      </p:sp>
    </p:spTree>
    <p:extLst>
      <p:ext uri="{BB962C8B-B14F-4D97-AF65-F5344CB8AC3E}">
        <p14:creationId xmlns:p14="http://schemas.microsoft.com/office/powerpoint/2010/main" val="2203759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err="1"/>
              <a:t>blob:http</a:t>
            </a:r>
            <a:r>
              <a:rPr lang="en-US" altLang="en-US" sz="1050" dirty="0"/>
              <a:t>://www.chabad.org/aeed56ca-ec6b-421d-9d9d-297f45840470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June 10 attacked Golan, Syrians been gunning Jewish  farms from the heights for decades.   10 hours heavy fighting, then Syrian troops panicked.</a:t>
            </a:r>
            <a:endParaRPr lang="en-US" altLang="en-US" sz="1050" dirty="0"/>
          </a:p>
        </p:txBody>
      </p:sp>
    </p:spTree>
    <p:extLst>
      <p:ext uri="{BB962C8B-B14F-4D97-AF65-F5344CB8AC3E}">
        <p14:creationId xmlns:p14="http://schemas.microsoft.com/office/powerpoint/2010/main" val="4292821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33172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His Name: NOT by pronunciation!!</a:t>
            </a:r>
          </a:p>
          <a:p>
            <a:r>
              <a:rPr lang="en-US" altLang="en-US" dirty="0"/>
              <a:t>That is a great part of what established R. </a:t>
            </a:r>
            <a:r>
              <a:rPr lang="en-US" altLang="en-US" dirty="0" err="1"/>
              <a:t>Schneerson</a:t>
            </a:r>
            <a:r>
              <a:rPr lang="en-US" altLang="en-US" dirty="0"/>
              <a:t> as the spokesman of G-d.  </a:t>
            </a:r>
          </a:p>
        </p:txBody>
      </p:sp>
    </p:spTree>
    <p:extLst>
      <p:ext uri="{BB962C8B-B14F-4D97-AF65-F5344CB8AC3E}">
        <p14:creationId xmlns:p14="http://schemas.microsoft.com/office/powerpoint/2010/main" val="2129238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7395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0"/>
            <a:ext cx="6034088" cy="4191000"/>
          </a:xfrm>
        </p:spPr>
        <p:txBody>
          <a:bodyPr/>
          <a:lstStyle/>
          <a:p>
            <a:r>
              <a:rPr lang="en-US" dirty="0"/>
              <a:t>None of the commentaries had any history of wide tefillin.  Keener: maybe wide straps, excessively frequent wearing.  In any case, drew attention to themselves.  </a:t>
            </a:r>
          </a:p>
          <a:p>
            <a:endParaRPr lang="en-US" dirty="0"/>
          </a:p>
          <a:p>
            <a:r>
              <a:rPr lang="en-US" dirty="0"/>
              <a:t>We explained </a:t>
            </a:r>
            <a:r>
              <a:rPr lang="en-US" dirty="0" err="1"/>
              <a:t>t’fillin</a:t>
            </a:r>
            <a:r>
              <a:rPr lang="en-US" dirty="0"/>
              <a:t> at length, as for </a:t>
            </a:r>
            <a:r>
              <a:rPr lang="en-US" dirty="0" err="1"/>
              <a:t>tsitsit</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500703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685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709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Some insights from Kathleen </a:t>
            </a:r>
            <a:r>
              <a:rPr lang="en-US" altLang="en-US" dirty="0" err="1"/>
              <a:t>Eltrich</a:t>
            </a:r>
            <a:endParaRPr lang="en-US" altLang="en-US" dirty="0"/>
          </a:p>
        </p:txBody>
      </p:sp>
    </p:spTree>
    <p:extLst>
      <p:ext uri="{BB962C8B-B14F-4D97-AF65-F5344CB8AC3E}">
        <p14:creationId xmlns:p14="http://schemas.microsoft.com/office/powerpoint/2010/main" val="380883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53092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Apparently, Yeshua had </a:t>
            </a:r>
            <a:r>
              <a:rPr lang="en-US" altLang="en-US" dirty="0" err="1"/>
              <a:t>tsitsit</a:t>
            </a:r>
            <a:r>
              <a:rPr lang="en-US" altLang="en-US" dirty="0"/>
              <a:t> on when approached by the woman in </a:t>
            </a:r>
            <a:r>
              <a:rPr lang="en-US" altLang="en-US" dirty="0" err="1"/>
              <a:t>Mtt</a:t>
            </a:r>
            <a:r>
              <a:rPr lang="en-US" altLang="en-US" dirty="0"/>
              <a:t> 9.20 with the extended hemorrhage.  </a:t>
            </a:r>
          </a:p>
        </p:txBody>
      </p:sp>
    </p:spTree>
    <p:extLst>
      <p:ext uri="{BB962C8B-B14F-4D97-AF65-F5344CB8AC3E}">
        <p14:creationId xmlns:p14="http://schemas.microsoft.com/office/powerpoint/2010/main" val="118404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78402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5938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So, when do we wear </a:t>
            </a:r>
            <a:r>
              <a:rPr lang="en-US" altLang="en-US" dirty="0" err="1"/>
              <a:t>tsitsit</a:t>
            </a:r>
            <a:r>
              <a:rPr lang="en-US" altLang="en-US" dirty="0"/>
              <a:t>?  When we have four cornered garments.  </a:t>
            </a:r>
            <a:r>
              <a:rPr lang="en-US" altLang="en-US" dirty="0" err="1"/>
              <a:t>Talit</a:t>
            </a:r>
            <a:r>
              <a:rPr lang="en-US" altLang="en-US" dirty="0"/>
              <a:t> is not the scriptural fringe garment, it’s just a hanger.  In Biblical times every man had a four cornered over-shirt, not really a shirt.  Just square.  Today, </a:t>
            </a:r>
            <a:r>
              <a:rPr lang="en-US" altLang="en-US" dirty="0" err="1"/>
              <a:t>talit</a:t>
            </a:r>
            <a:r>
              <a:rPr lang="en-US" altLang="en-US" dirty="0"/>
              <a:t> katan. </a:t>
            </a:r>
          </a:p>
          <a:p>
            <a:r>
              <a:rPr lang="en-US" altLang="en-US" dirty="0"/>
              <a:t> Above are t-shirt </a:t>
            </a:r>
            <a:r>
              <a:rPr lang="en-US" altLang="en-US" dirty="0" err="1"/>
              <a:t>tsitsit</a:t>
            </a:r>
            <a:r>
              <a:rPr lang="en-US" altLang="en-US" dirty="0"/>
              <a:t>.  Not really on corners, but good enough.</a:t>
            </a:r>
          </a:p>
        </p:txBody>
      </p:sp>
    </p:spTree>
    <p:extLst>
      <p:ext uri="{BB962C8B-B14F-4D97-AF65-F5344CB8AC3E}">
        <p14:creationId xmlns:p14="http://schemas.microsoft.com/office/powerpoint/2010/main" val="3429161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So, it can be worn over your shirt, or under, and </a:t>
            </a:r>
            <a:r>
              <a:rPr lang="en-US" altLang="en-US" sz="2000" dirty="0" err="1"/>
              <a:t>tsitsit</a:t>
            </a:r>
            <a:r>
              <a:rPr lang="en-US" altLang="en-US" sz="2000" dirty="0"/>
              <a:t> sticking out or tucked in.</a:t>
            </a:r>
          </a:p>
          <a:p>
            <a:r>
              <a:rPr lang="en-US" altLang="en-US" sz="2000" dirty="0"/>
              <a:t>It’s prophesied that ten men of the nations are going to grab the </a:t>
            </a:r>
            <a:r>
              <a:rPr lang="en-US" altLang="en-US" sz="2000" dirty="0" err="1"/>
              <a:t>tsitsit</a:t>
            </a:r>
            <a:r>
              <a:rPr lang="en-US" altLang="en-US" sz="2000" dirty="0"/>
              <a:t> of a Jewish man, and say, we will go with you, better to wear them out.   Anyhow, many Jews and Gentiles here wear the tallit </a:t>
            </a:r>
            <a:r>
              <a:rPr lang="en-US" altLang="en-US" sz="2000" dirty="0" err="1"/>
              <a:t>gadol</a:t>
            </a:r>
            <a:r>
              <a:rPr lang="en-US" altLang="en-US" sz="2000" dirty="0"/>
              <a:t> on Shabbat, with the </a:t>
            </a:r>
            <a:r>
              <a:rPr lang="en-US" altLang="en-US" sz="2000" dirty="0" err="1"/>
              <a:t>tsitsit</a:t>
            </a:r>
            <a:r>
              <a:rPr lang="en-US" altLang="en-US" sz="2000" dirty="0"/>
              <a:t>.  To fulfill mitzvah?   Too mechanical.  To my heart, I do it to dress for worship.  </a:t>
            </a:r>
            <a:r>
              <a:rPr lang="en-US" altLang="en-US" dirty="0"/>
              <a:t>It feels good in the </a:t>
            </a:r>
            <a:r>
              <a:rPr lang="en-US" altLang="en-US" dirty="0" err="1"/>
              <a:t>Ruakh</a:t>
            </a:r>
            <a:r>
              <a:rPr lang="en-US" altLang="en-US" dirty="0"/>
              <a:t>.   Not restricted to Jewish people.  Women?  IF it’s specifically feminine looking, seems OK by me.  </a:t>
            </a:r>
            <a:endParaRPr lang="en-US" altLang="en-US" sz="2000" dirty="0"/>
          </a:p>
        </p:txBody>
      </p:sp>
    </p:spTree>
    <p:extLst>
      <p:ext uri="{BB962C8B-B14F-4D97-AF65-F5344CB8AC3E}">
        <p14:creationId xmlns:p14="http://schemas.microsoft.com/office/powerpoint/2010/main" val="3906537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440502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609475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70125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05948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xfrm>
            <a:off x="381001" y="4267199"/>
            <a:ext cx="5965824" cy="441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Yeshua continuing His last major teaching to the Jewish people.   First one </a:t>
            </a:r>
            <a:r>
              <a:rPr lang="en-US" altLang="en-US" dirty="0" err="1">
                <a:cs typeface="Arial" pitchFamily="34" charset="0"/>
              </a:rPr>
              <a:t>ch</a:t>
            </a:r>
            <a:r>
              <a:rPr lang="en-US" altLang="en-US" dirty="0">
                <a:cs typeface="Arial" pitchFamily="34" charset="0"/>
              </a:rPr>
              <a:t> 5-7 Midrash on the Mountain seven blessings.  This one seven woes.  Today consider </a:t>
            </a:r>
            <a:r>
              <a:rPr lang="en-US" altLang="en-US" dirty="0" err="1">
                <a:cs typeface="Arial" pitchFamily="34" charset="0"/>
              </a:rPr>
              <a:t>Yeshua’s</a:t>
            </a:r>
            <a:r>
              <a:rPr lang="en-US" altLang="en-US" dirty="0">
                <a:cs typeface="Arial" pitchFamily="34" charset="0"/>
              </a:rPr>
              <a:t> critique of three things about the P’rushim, who sit in Moshe’s seat: </a:t>
            </a:r>
            <a:r>
              <a:rPr lang="en-US" altLang="en-US" dirty="0" err="1">
                <a:cs typeface="Arial" pitchFamily="34" charset="0"/>
              </a:rPr>
              <a:t>tfillin</a:t>
            </a:r>
            <a:r>
              <a:rPr lang="en-US" altLang="en-US" dirty="0">
                <a:cs typeface="Arial" pitchFamily="34" charset="0"/>
              </a:rPr>
              <a:t>, </a:t>
            </a:r>
            <a:r>
              <a:rPr lang="en-US" altLang="en-US" dirty="0" err="1">
                <a:cs typeface="Arial" pitchFamily="34" charset="0"/>
              </a:rPr>
              <a:t>tsitsit</a:t>
            </a:r>
            <a:r>
              <a:rPr lang="en-US" altLang="en-US" dirty="0">
                <a:cs typeface="Arial" pitchFamily="34" charset="0"/>
              </a:rPr>
              <a:t>, titles.</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91066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6099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21192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21041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https://kifa.kz/eng/bible/stern/stern_matfey_23.php</a:t>
            </a:r>
          </a:p>
          <a:p>
            <a:endParaRPr lang="en-US" altLang="en-US" sz="1050" dirty="0"/>
          </a:p>
        </p:txBody>
      </p:sp>
    </p:spTree>
    <p:extLst>
      <p:ext uri="{BB962C8B-B14F-4D97-AF65-F5344CB8AC3E}">
        <p14:creationId xmlns:p14="http://schemas.microsoft.com/office/powerpoint/2010/main" val="197545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00" dirty="0"/>
              <a:t>("The Quest for a Messianic Theology: Statement," in </a:t>
            </a:r>
            <a:r>
              <a:rPr lang="en-US" sz="1000" dirty="0" err="1"/>
              <a:t>Mishkan</a:t>
            </a:r>
            <a:r>
              <a:rPr lang="en-US" sz="1000" dirty="0"/>
              <a:t> #2 (Winter 1985), pp. 1-19; with "Response" by myself in the same issue, pp. 20-23; and "A Comment" by him in </a:t>
            </a:r>
            <a:r>
              <a:rPr lang="en-US" sz="1000" dirty="0" err="1"/>
              <a:t>Mishkan</a:t>
            </a:r>
            <a:r>
              <a:rPr lang="en-US" sz="1000" dirty="0"/>
              <a:t> #3, pp. 67-68).</a:t>
            </a:r>
            <a:endParaRPr lang="en-US" altLang="en-US" sz="1000" dirty="0">
              <a:hlinkClick r:id="rId3"/>
            </a:endParaRPr>
          </a:p>
          <a:p>
            <a:r>
              <a:rPr lang="en-US" altLang="en-US" sz="1050" dirty="0">
                <a:hlinkClick r:id="rId3"/>
              </a:rPr>
              <a:t>https://kifa.kz/eng/bible/stern/stern_matfey_23.php</a:t>
            </a:r>
            <a:endParaRPr lang="en-US" altLang="en-US" sz="1050" dirty="0"/>
          </a:p>
          <a:p>
            <a:endParaRPr lang="en-US" altLang="en-US" dirty="0"/>
          </a:p>
          <a:p>
            <a:r>
              <a:rPr lang="en-US" altLang="en-US" dirty="0"/>
              <a:t>For about twenty years in the 1970’s, 1980’s, the Messianic Movement was paralyzed over this use or not of the word rabbi.</a:t>
            </a:r>
          </a:p>
          <a:p>
            <a:endParaRPr lang="en-US" altLang="en-US" dirty="0"/>
          </a:p>
          <a:p>
            <a:r>
              <a:rPr lang="en-US" altLang="en-US" dirty="0"/>
              <a:t>David Stern expressed what seems to be the definitive resolution.</a:t>
            </a:r>
          </a:p>
          <a:p>
            <a:endParaRPr lang="en-US" altLang="en-US" sz="1050" dirty="0"/>
          </a:p>
        </p:txBody>
      </p:sp>
    </p:spTree>
    <p:extLst>
      <p:ext uri="{BB962C8B-B14F-4D97-AF65-F5344CB8AC3E}">
        <p14:creationId xmlns:p14="http://schemas.microsoft.com/office/powerpoint/2010/main" val="228880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https://kifa.kz/eng/bible/stern/stern_matfey_23.php</a:t>
            </a:r>
          </a:p>
        </p:txBody>
      </p:sp>
    </p:spTree>
    <p:extLst>
      <p:ext uri="{BB962C8B-B14F-4D97-AF65-F5344CB8AC3E}">
        <p14:creationId xmlns:p14="http://schemas.microsoft.com/office/powerpoint/2010/main" val="1315369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534988"/>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https://kifa.kz/eng/bible/stern/stern_matfey_23.php</a:t>
            </a:r>
          </a:p>
        </p:txBody>
      </p:sp>
    </p:spTree>
    <p:extLst>
      <p:ext uri="{BB962C8B-B14F-4D97-AF65-F5344CB8AC3E}">
        <p14:creationId xmlns:p14="http://schemas.microsoft.com/office/powerpoint/2010/main" val="4185910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https://kifa.kz/eng/bible/stern/stern_matfey_23.php</a:t>
            </a:r>
          </a:p>
        </p:txBody>
      </p:sp>
    </p:spTree>
    <p:extLst>
      <p:ext uri="{BB962C8B-B14F-4D97-AF65-F5344CB8AC3E}">
        <p14:creationId xmlns:p14="http://schemas.microsoft.com/office/powerpoint/2010/main" val="1202706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https://kifa.kz/eng/bible/stern/stern_matfey_23.php</a:t>
            </a:r>
          </a:p>
          <a:p>
            <a:r>
              <a:rPr lang="en-US" altLang="en-US" dirty="0"/>
              <a:t>So </a:t>
            </a:r>
            <a:r>
              <a:rPr lang="en-US" altLang="en-US" dirty="0" err="1"/>
              <a:t>fyi</a:t>
            </a:r>
            <a:r>
              <a:rPr lang="en-US" altLang="en-US" dirty="0"/>
              <a:t> for me: </a:t>
            </a:r>
            <a:r>
              <a:rPr lang="en-US" altLang="en-US" dirty="0" err="1"/>
              <a:t>Th.B</a:t>
            </a:r>
            <a:r>
              <a:rPr lang="en-US" altLang="en-US" dirty="0"/>
              <a:t> in theology.  BA in Judaic studies  </a:t>
            </a:r>
            <a:r>
              <a:rPr lang="en-US" altLang="en-US" dirty="0" err="1"/>
              <a:t>Heb</a:t>
            </a:r>
            <a:r>
              <a:rPr lang="en-US" altLang="en-US" dirty="0"/>
              <a:t> U Jerusalem summer studies,  ordination from IAMCS after </a:t>
            </a:r>
            <a:r>
              <a:rPr lang="en-US" altLang="en-US" dirty="0" err="1"/>
              <a:t>sev</a:t>
            </a:r>
            <a:r>
              <a:rPr lang="en-US" altLang="en-US" dirty="0"/>
              <a:t> courses.  Ordained 2001 by IAMCS.</a:t>
            </a:r>
          </a:p>
          <a:p>
            <a:r>
              <a:rPr lang="en-US" altLang="en-US" dirty="0"/>
              <a:t>Many of you are aware of a similar conversation I had with two of the then leading rabbis in KC, Herb Mandl of </a:t>
            </a:r>
            <a:r>
              <a:rPr lang="en-US" altLang="en-US" dirty="0" err="1"/>
              <a:t>Kehilath</a:t>
            </a:r>
            <a:r>
              <a:rPr lang="en-US" altLang="en-US" dirty="0"/>
              <a:t> Israel and Alan Cohen of Beth Shalom.</a:t>
            </a:r>
          </a:p>
          <a:p>
            <a:r>
              <a:rPr lang="en-US" altLang="en-US" dirty="0"/>
              <a:t>They challenged my use of the term ‘rabbi’ since I didn’t have </a:t>
            </a:r>
            <a:r>
              <a:rPr lang="en-US" altLang="en-US" dirty="0" err="1"/>
              <a:t>smikha</a:t>
            </a:r>
            <a:r>
              <a:rPr lang="en-US" altLang="en-US" dirty="0"/>
              <a:t>/ordination with </a:t>
            </a:r>
            <a:r>
              <a:rPr lang="en-US" altLang="en-US" u="sng" dirty="0"/>
              <a:t>them</a:t>
            </a:r>
            <a:r>
              <a:rPr lang="en-US" altLang="en-US" dirty="0"/>
              <a:t>.  One of my comments to them, that they really had no objection to, was…</a:t>
            </a:r>
          </a:p>
        </p:txBody>
      </p:sp>
    </p:spTree>
    <p:extLst>
      <p:ext uri="{BB962C8B-B14F-4D97-AF65-F5344CB8AC3E}">
        <p14:creationId xmlns:p14="http://schemas.microsoft.com/office/powerpoint/2010/main" val="3805813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[Log of my conversation in a </a:t>
            </a:r>
            <a:r>
              <a:rPr lang="en-US" sz="2000" b="1" kern="1200" dirty="0">
                <a:solidFill>
                  <a:schemeClr val="tx1"/>
                </a:solidFill>
                <a:effectLst/>
                <a:latin typeface="Arial Rounded MT Bold" pitchFamily="34" charset="0"/>
                <a:ea typeface="+mn-ea"/>
                <a:cs typeface="Arial" charset="0"/>
              </a:rPr>
              <a:t>Visit with the Rabbinic council reps </a:t>
            </a:r>
            <a:r>
              <a:rPr lang="en-US" sz="2000" kern="1200" dirty="0">
                <a:solidFill>
                  <a:schemeClr val="tx1"/>
                </a:solidFill>
                <a:effectLst/>
                <a:latin typeface="Arial Rounded MT Bold" pitchFamily="34" charset="0"/>
                <a:ea typeface="+mn-ea"/>
                <a:cs typeface="Arial" charset="0"/>
              </a:rPr>
              <a:t>Wednesday, December 02, 2009 10 a.m. with Herb Mandl [senior rabbi of </a:t>
            </a:r>
            <a:r>
              <a:rPr lang="en-US" sz="2000" kern="1200" dirty="0" err="1">
                <a:solidFill>
                  <a:schemeClr val="tx1"/>
                </a:solidFill>
                <a:effectLst/>
                <a:latin typeface="Arial Rounded MT Bold" pitchFamily="34" charset="0"/>
                <a:ea typeface="+mn-ea"/>
                <a:cs typeface="Arial" charset="0"/>
              </a:rPr>
              <a:t>Kehilath</a:t>
            </a:r>
            <a:r>
              <a:rPr lang="en-US" sz="2000" kern="1200" dirty="0">
                <a:solidFill>
                  <a:schemeClr val="tx1"/>
                </a:solidFill>
                <a:effectLst/>
                <a:latin typeface="Arial Rounded MT Bold" pitchFamily="34" charset="0"/>
                <a:ea typeface="+mn-ea"/>
                <a:cs typeface="Arial" charset="0"/>
              </a:rPr>
              <a:t> Israel Synagogue, </a:t>
            </a:r>
            <a:r>
              <a:rPr lang="en-US" sz="2000" u="sng" kern="1200" dirty="0">
                <a:solidFill>
                  <a:schemeClr val="tx1"/>
                </a:solidFill>
                <a:effectLst/>
                <a:latin typeface="Arial Rounded MT Bold" pitchFamily="34" charset="0"/>
                <a:ea typeface="+mn-ea"/>
                <a:cs typeface="Arial" charset="0"/>
                <a:hlinkClick r:id="rId3"/>
              </a:rPr>
              <a:t>http://www.kisyn.org/home/</a:t>
            </a:r>
            <a:r>
              <a:rPr lang="en-US" sz="2000" kern="1200" dirty="0">
                <a:solidFill>
                  <a:schemeClr val="tx1"/>
                </a:solidFill>
                <a:effectLst/>
                <a:latin typeface="Arial Rounded MT Bold" pitchFamily="34" charset="0"/>
                <a:ea typeface="+mn-ea"/>
                <a:cs typeface="Arial" charset="0"/>
              </a:rPr>
              <a:t> and Alan Cohen Jewish Community Relations Bureau Am Jewish Committee, former senior rabbi of Beth Shalom.    </a:t>
            </a:r>
          </a:p>
          <a:p>
            <a:r>
              <a:rPr lang="en-US" sz="2000" kern="1200" dirty="0">
                <a:solidFill>
                  <a:schemeClr val="tx1"/>
                </a:solidFill>
                <a:effectLst/>
                <a:latin typeface="Arial Rounded MT Bold" pitchFamily="34" charset="0"/>
                <a:ea typeface="+mn-ea"/>
                <a:cs typeface="Arial" charset="0"/>
              </a:rPr>
              <a:t>They didn’t like me using the term “rabbi.”]</a:t>
            </a:r>
          </a:p>
          <a:p>
            <a:endParaRPr lang="en-US" altLang="en-US" sz="1050" dirty="0"/>
          </a:p>
        </p:txBody>
      </p:sp>
    </p:spTree>
    <p:extLst>
      <p:ext uri="{BB962C8B-B14F-4D97-AF65-F5344CB8AC3E}">
        <p14:creationId xmlns:p14="http://schemas.microsoft.com/office/powerpoint/2010/main" val="4231914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define terms.  </a:t>
            </a:r>
            <a:r>
              <a:rPr lang="en-US" dirty="0" err="1"/>
              <a:t>T’fillin</a:t>
            </a:r>
            <a:r>
              <a:rPr lang="en-US" dirty="0"/>
              <a:t> and </a:t>
            </a:r>
            <a:r>
              <a:rPr lang="en-US" dirty="0" err="1"/>
              <a:t>tsitsiyot</a:t>
            </a:r>
            <a:r>
              <a:rPr lang="en-US" dirty="0"/>
              <a:t>, </a:t>
            </a:r>
            <a:r>
              <a:rPr lang="en-US" dirty="0" err="1"/>
              <a:t>pl</a:t>
            </a:r>
            <a:r>
              <a:rPr lang="en-US" dirty="0"/>
              <a:t> of </a:t>
            </a:r>
            <a:r>
              <a:rPr lang="en-US" dirty="0" err="1"/>
              <a:t>tsitsit</a:t>
            </a:r>
            <a:r>
              <a:rPr lang="en-US" dirty="0"/>
              <a:t>.  Hard to pronounce. Most people say “</a:t>
            </a:r>
            <a:r>
              <a:rPr lang="en-US" dirty="0" err="1"/>
              <a:t>teestsee</a:t>
            </a:r>
            <a:r>
              <a:rPr lang="en-US" dirty="0"/>
              <a:t>”   Like tsetse fly.  Word ‘</a:t>
            </a:r>
            <a:r>
              <a:rPr lang="en-US" dirty="0" err="1"/>
              <a:t>t’fillin</a:t>
            </a:r>
            <a:r>
              <a:rPr lang="en-US" dirty="0"/>
              <a:t>’ not in Scripture.  Jewish descriptive term.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850143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86043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76425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176970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u="sng" kern="1200" dirty="0">
                <a:solidFill>
                  <a:schemeClr val="tx1"/>
                </a:solidFill>
                <a:effectLst/>
                <a:latin typeface="Arial Rounded MT Bold" pitchFamily="34" charset="0"/>
                <a:ea typeface="+mn-ea"/>
                <a:cs typeface="Arial" charset="0"/>
                <a:hlinkClick r:id="rId3"/>
              </a:rPr>
              <a:t>http://www.telegraph.co.uk/news/2018/02/15/new-normal-school-shooting-every-60-hours-us-accepts-grim-reality/</a:t>
            </a:r>
            <a:endParaRPr lang="en-US" sz="1050" kern="1200" dirty="0">
              <a:solidFill>
                <a:schemeClr val="tx1"/>
              </a:solidFill>
              <a:effectLst/>
              <a:latin typeface="Arial Rounded MT Bold" pitchFamily="34" charset="0"/>
              <a:ea typeface="+mn-ea"/>
              <a:cs typeface="Arial" charset="0"/>
            </a:endParaRPr>
          </a:p>
          <a:p>
            <a:endParaRPr lang="en-US" altLang="en-US" sz="1050" dirty="0"/>
          </a:p>
          <a:p>
            <a:r>
              <a:rPr lang="en-US" altLang="en-US" sz="2000" dirty="0"/>
              <a:t>The FBI apparently knew about this unstable young man, but didn’t get to him.</a:t>
            </a:r>
          </a:p>
          <a:p>
            <a:r>
              <a:rPr lang="en-US" altLang="en-US" sz="2000" dirty="0"/>
              <a:t>What’s happening to America?  A spirit of rage, of loneliness, of outcast, disconnect, unaccountability.  </a:t>
            </a:r>
          </a:p>
          <a:p>
            <a:r>
              <a:rPr lang="en-US" altLang="en-US" sz="2000" dirty="0"/>
              <a:t>Justify?  Describing what it is.</a:t>
            </a:r>
          </a:p>
        </p:txBody>
      </p:sp>
    </p:spTree>
    <p:extLst>
      <p:ext uri="{BB962C8B-B14F-4D97-AF65-F5344CB8AC3E}">
        <p14:creationId xmlns:p14="http://schemas.microsoft.com/office/powerpoint/2010/main" val="3205093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Note: </a:t>
            </a:r>
            <a:r>
              <a:rPr lang="en-US" altLang="en-US" dirty="0" err="1"/>
              <a:t>Hermel</a:t>
            </a:r>
            <a:r>
              <a:rPr lang="en-US" altLang="en-US" dirty="0"/>
              <a:t> in the north, and also between </a:t>
            </a:r>
            <a:r>
              <a:rPr lang="en-US" altLang="en-US" dirty="0" err="1"/>
              <a:t>Tyre</a:t>
            </a:r>
            <a:r>
              <a:rPr lang="en-US" altLang="en-US" dirty="0"/>
              <a:t> and Sidon in the south of Lebanon.  </a:t>
            </a:r>
          </a:p>
        </p:txBody>
      </p:sp>
    </p:spTree>
    <p:extLst>
      <p:ext uri="{BB962C8B-B14F-4D97-AF65-F5344CB8AC3E}">
        <p14:creationId xmlns:p14="http://schemas.microsoft.com/office/powerpoint/2010/main" val="2473270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1" i="0" kern="1200" dirty="0">
                <a:solidFill>
                  <a:schemeClr val="tx1"/>
                </a:solidFill>
                <a:effectLst/>
                <a:latin typeface="Arial Rounded MT Bold" pitchFamily="34" charset="0"/>
                <a:ea typeface="+mn-ea"/>
                <a:cs typeface="Arial" charset="0"/>
              </a:rPr>
              <a:t>Barry &amp; </a:t>
            </a:r>
            <a:r>
              <a:rPr lang="en-US" sz="1050" b="1" i="0" kern="1200" dirty="0" err="1">
                <a:solidFill>
                  <a:schemeClr val="tx1"/>
                </a:solidFill>
                <a:effectLst/>
                <a:latin typeface="Arial Rounded MT Bold" pitchFamily="34" charset="0"/>
                <a:ea typeface="+mn-ea"/>
                <a:cs typeface="Arial" charset="0"/>
              </a:rPr>
              <a:t>Batya</a:t>
            </a:r>
            <a:r>
              <a:rPr lang="en-US" sz="1050" b="1" i="0" kern="1200" dirty="0">
                <a:solidFill>
                  <a:schemeClr val="tx1"/>
                </a:solidFill>
                <a:effectLst/>
                <a:latin typeface="Arial Rounded MT Bold" pitchFamily="34" charset="0"/>
                <a:ea typeface="+mn-ea"/>
                <a:cs typeface="Arial" charset="0"/>
              </a:rPr>
              <a:t> Segal</a:t>
            </a:r>
            <a:r>
              <a:rPr lang="en-US" sz="1050" b="0" i="0" kern="1200" dirty="0">
                <a:solidFill>
                  <a:schemeClr val="tx1"/>
                </a:solidFill>
                <a:effectLst/>
                <a:latin typeface="Arial Rounded MT Bold" pitchFamily="34" charset="0"/>
                <a:ea typeface="+mn-ea"/>
                <a:cs typeface="Arial" charset="0"/>
              </a:rPr>
              <a:t> news@visionforisrael.com </a:t>
            </a:r>
            <a:r>
              <a:rPr lang="en-US" sz="1050" b="0" i="0" kern="1200" dirty="0">
                <a:solidFill>
                  <a:schemeClr val="tx1"/>
                </a:solidFill>
                <a:effectLst/>
                <a:latin typeface="Arial Rounded MT Bold" pitchFamily="34" charset="0"/>
                <a:ea typeface="+mn-ea"/>
                <a:cs typeface="Arial" charset="0"/>
                <a:hlinkClick r:id="rId3"/>
              </a:rPr>
              <a:t>via</a:t>
            </a:r>
            <a:r>
              <a:rPr lang="en-US" sz="1050" b="0" i="0" kern="1200" dirty="0">
                <a:solidFill>
                  <a:schemeClr val="tx1"/>
                </a:solidFill>
                <a:effectLst/>
                <a:latin typeface="Arial Rounded MT Bold" pitchFamily="34" charset="0"/>
                <a:ea typeface="+mn-ea"/>
                <a:cs typeface="Arial" charset="0"/>
              </a:rPr>
              <a:t> mail235.atl61.mcsv.net </a:t>
            </a:r>
          </a:p>
          <a:p>
            <a:endParaRPr lang="en-US" altLang="en-US" sz="1050" dirty="0"/>
          </a:p>
          <a:p>
            <a:r>
              <a:rPr lang="en-US" altLang="en-US" dirty="0"/>
              <a:t>First lost aircraft since 1983</a:t>
            </a:r>
            <a:endParaRPr lang="en-US" altLang="en-US" sz="1050" dirty="0"/>
          </a:p>
        </p:txBody>
      </p:sp>
    </p:spTree>
    <p:extLst>
      <p:ext uri="{BB962C8B-B14F-4D97-AF65-F5344CB8AC3E}">
        <p14:creationId xmlns:p14="http://schemas.microsoft.com/office/powerpoint/2010/main" val="39239922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1" i="0" kern="1200" dirty="0">
                <a:solidFill>
                  <a:schemeClr val="tx1"/>
                </a:solidFill>
                <a:effectLst/>
                <a:latin typeface="Arial Rounded MT Bold" pitchFamily="34" charset="0"/>
                <a:ea typeface="+mn-ea"/>
                <a:cs typeface="Arial" charset="0"/>
              </a:rPr>
              <a:t>Barry &amp; </a:t>
            </a:r>
            <a:r>
              <a:rPr lang="en-US" sz="1050" b="1" i="0" kern="1200" dirty="0" err="1">
                <a:solidFill>
                  <a:schemeClr val="tx1"/>
                </a:solidFill>
                <a:effectLst/>
                <a:latin typeface="Arial Rounded MT Bold" pitchFamily="34" charset="0"/>
                <a:ea typeface="+mn-ea"/>
                <a:cs typeface="Arial" charset="0"/>
              </a:rPr>
              <a:t>Batya</a:t>
            </a:r>
            <a:r>
              <a:rPr lang="en-US" sz="1050" b="1" i="0" kern="1200" dirty="0">
                <a:solidFill>
                  <a:schemeClr val="tx1"/>
                </a:solidFill>
                <a:effectLst/>
                <a:latin typeface="Arial Rounded MT Bold" pitchFamily="34" charset="0"/>
                <a:ea typeface="+mn-ea"/>
                <a:cs typeface="Arial" charset="0"/>
              </a:rPr>
              <a:t> Segal</a:t>
            </a:r>
            <a:r>
              <a:rPr lang="en-US" sz="1050" b="0" i="0" kern="1200" dirty="0">
                <a:solidFill>
                  <a:schemeClr val="tx1"/>
                </a:solidFill>
                <a:effectLst/>
                <a:latin typeface="Arial Rounded MT Bold" pitchFamily="34" charset="0"/>
                <a:ea typeface="+mn-ea"/>
                <a:cs typeface="Arial" charset="0"/>
              </a:rPr>
              <a:t> news@visionforisrael.com </a:t>
            </a:r>
            <a:r>
              <a:rPr lang="en-US" sz="1050" b="0" i="0" kern="1200" dirty="0">
                <a:solidFill>
                  <a:schemeClr val="tx1"/>
                </a:solidFill>
                <a:effectLst/>
                <a:latin typeface="Arial Rounded MT Bold" pitchFamily="34" charset="0"/>
                <a:ea typeface="+mn-ea"/>
                <a:cs typeface="Arial" charset="0"/>
                <a:hlinkClick r:id="rId3"/>
              </a:rPr>
              <a:t>via</a:t>
            </a:r>
            <a:r>
              <a:rPr lang="en-US" sz="1050" b="0" i="0" kern="1200" dirty="0">
                <a:solidFill>
                  <a:schemeClr val="tx1"/>
                </a:solidFill>
                <a:effectLst/>
                <a:latin typeface="Arial Rounded MT Bold" pitchFamily="34" charset="0"/>
                <a:ea typeface="+mn-ea"/>
                <a:cs typeface="Arial" charset="0"/>
              </a:rPr>
              <a:t> mail235.atl61.mcsv.net </a:t>
            </a:r>
            <a:endParaRPr lang="en-US" altLang="en-US" sz="500" dirty="0"/>
          </a:p>
        </p:txBody>
      </p:sp>
    </p:spTree>
    <p:extLst>
      <p:ext uri="{BB962C8B-B14F-4D97-AF65-F5344CB8AC3E}">
        <p14:creationId xmlns:p14="http://schemas.microsoft.com/office/powerpoint/2010/main" val="11266954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1" i="0" kern="1200" dirty="0">
                <a:solidFill>
                  <a:schemeClr val="tx1"/>
                </a:solidFill>
                <a:effectLst/>
                <a:latin typeface="Arial Rounded MT Bold" pitchFamily="34" charset="0"/>
                <a:ea typeface="+mn-ea"/>
                <a:cs typeface="Arial" charset="0"/>
              </a:rPr>
              <a:t>Barry &amp; </a:t>
            </a:r>
            <a:r>
              <a:rPr lang="en-US" sz="1050" b="1" i="0" kern="1200" dirty="0" err="1">
                <a:solidFill>
                  <a:schemeClr val="tx1"/>
                </a:solidFill>
                <a:effectLst/>
                <a:latin typeface="Arial Rounded MT Bold" pitchFamily="34" charset="0"/>
                <a:ea typeface="+mn-ea"/>
                <a:cs typeface="Arial" charset="0"/>
              </a:rPr>
              <a:t>Batya</a:t>
            </a:r>
            <a:r>
              <a:rPr lang="en-US" sz="1050" b="1" i="0" kern="1200" dirty="0">
                <a:solidFill>
                  <a:schemeClr val="tx1"/>
                </a:solidFill>
                <a:effectLst/>
                <a:latin typeface="Arial Rounded MT Bold" pitchFamily="34" charset="0"/>
                <a:ea typeface="+mn-ea"/>
                <a:cs typeface="Arial" charset="0"/>
              </a:rPr>
              <a:t> Segal</a:t>
            </a:r>
            <a:r>
              <a:rPr lang="en-US" sz="1050" b="0" i="0" kern="1200" dirty="0">
                <a:solidFill>
                  <a:schemeClr val="tx1"/>
                </a:solidFill>
                <a:effectLst/>
                <a:latin typeface="Arial Rounded MT Bold" pitchFamily="34" charset="0"/>
                <a:ea typeface="+mn-ea"/>
                <a:cs typeface="Arial" charset="0"/>
              </a:rPr>
              <a:t> news@visionforisrael.com </a:t>
            </a:r>
            <a:r>
              <a:rPr lang="en-US" sz="1050" b="0" i="0" kern="1200" dirty="0">
                <a:solidFill>
                  <a:schemeClr val="tx1"/>
                </a:solidFill>
                <a:effectLst/>
                <a:latin typeface="Arial Rounded MT Bold" pitchFamily="34" charset="0"/>
                <a:ea typeface="+mn-ea"/>
                <a:cs typeface="Arial" charset="0"/>
                <a:hlinkClick r:id="rId3"/>
              </a:rPr>
              <a:t>via</a:t>
            </a:r>
            <a:r>
              <a:rPr lang="en-US" sz="1050" b="0" i="0" kern="1200" dirty="0">
                <a:solidFill>
                  <a:schemeClr val="tx1"/>
                </a:solidFill>
                <a:effectLst/>
                <a:latin typeface="Arial Rounded MT Bold" pitchFamily="34" charset="0"/>
                <a:ea typeface="+mn-ea"/>
                <a:cs typeface="Arial" charset="0"/>
              </a:rPr>
              <a:t> mail235.atl61.mcsv.net </a:t>
            </a:r>
            <a:endParaRPr lang="en-US" altLang="en-US" sz="500" dirty="0"/>
          </a:p>
        </p:txBody>
      </p:sp>
    </p:spTree>
    <p:extLst>
      <p:ext uri="{BB962C8B-B14F-4D97-AF65-F5344CB8AC3E}">
        <p14:creationId xmlns:p14="http://schemas.microsoft.com/office/powerpoint/2010/main" val="9797679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1" i="0" kern="1200" dirty="0">
                <a:solidFill>
                  <a:schemeClr val="tx1"/>
                </a:solidFill>
                <a:effectLst/>
                <a:latin typeface="Arial Rounded MT Bold" pitchFamily="34" charset="0"/>
                <a:ea typeface="+mn-ea"/>
                <a:cs typeface="Arial" charset="0"/>
              </a:rPr>
              <a:t>Barry &amp; </a:t>
            </a:r>
            <a:r>
              <a:rPr lang="en-US" sz="1050" b="1" i="0" kern="1200" dirty="0" err="1">
                <a:solidFill>
                  <a:schemeClr val="tx1"/>
                </a:solidFill>
                <a:effectLst/>
                <a:latin typeface="Arial Rounded MT Bold" pitchFamily="34" charset="0"/>
                <a:ea typeface="+mn-ea"/>
                <a:cs typeface="Arial" charset="0"/>
              </a:rPr>
              <a:t>Batya</a:t>
            </a:r>
            <a:r>
              <a:rPr lang="en-US" sz="1050" b="1" i="0" kern="1200" dirty="0">
                <a:solidFill>
                  <a:schemeClr val="tx1"/>
                </a:solidFill>
                <a:effectLst/>
                <a:latin typeface="Arial Rounded MT Bold" pitchFamily="34" charset="0"/>
                <a:ea typeface="+mn-ea"/>
                <a:cs typeface="Arial" charset="0"/>
              </a:rPr>
              <a:t> Segal</a:t>
            </a:r>
            <a:r>
              <a:rPr lang="en-US" sz="1050" b="0" i="0" kern="1200" dirty="0">
                <a:solidFill>
                  <a:schemeClr val="tx1"/>
                </a:solidFill>
                <a:effectLst/>
                <a:latin typeface="Arial Rounded MT Bold" pitchFamily="34" charset="0"/>
                <a:ea typeface="+mn-ea"/>
                <a:cs typeface="Arial" charset="0"/>
              </a:rPr>
              <a:t> news@visionforisrael.com </a:t>
            </a:r>
            <a:r>
              <a:rPr lang="en-US" sz="1050" b="0" i="0" kern="1200" dirty="0">
                <a:solidFill>
                  <a:schemeClr val="tx1"/>
                </a:solidFill>
                <a:effectLst/>
                <a:latin typeface="Arial Rounded MT Bold" pitchFamily="34" charset="0"/>
                <a:ea typeface="+mn-ea"/>
                <a:cs typeface="Arial" charset="0"/>
                <a:hlinkClick r:id="rId3"/>
              </a:rPr>
              <a:t>via</a:t>
            </a:r>
            <a:r>
              <a:rPr lang="en-US" sz="1050" b="0" i="0" kern="1200" dirty="0">
                <a:solidFill>
                  <a:schemeClr val="tx1"/>
                </a:solidFill>
                <a:effectLst/>
                <a:latin typeface="Arial Rounded MT Bold" pitchFamily="34" charset="0"/>
                <a:ea typeface="+mn-ea"/>
                <a:cs typeface="Arial" charset="0"/>
              </a:rPr>
              <a:t> mail235.atl61.mcsv.net </a:t>
            </a:r>
            <a:endParaRPr lang="en-US" altLang="en-US" sz="500" dirty="0"/>
          </a:p>
          <a:p>
            <a:endParaRPr lang="en-US" altLang="en-US" sz="1050" dirty="0"/>
          </a:p>
        </p:txBody>
      </p:sp>
    </p:spTree>
    <p:extLst>
      <p:ext uri="{BB962C8B-B14F-4D97-AF65-F5344CB8AC3E}">
        <p14:creationId xmlns:p14="http://schemas.microsoft.com/office/powerpoint/2010/main" val="32401700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1" i="0" kern="1200" dirty="0">
                <a:solidFill>
                  <a:schemeClr val="tx1"/>
                </a:solidFill>
                <a:effectLst/>
                <a:latin typeface="Arial Rounded MT Bold" pitchFamily="34" charset="0"/>
                <a:ea typeface="+mn-ea"/>
                <a:cs typeface="Arial" charset="0"/>
              </a:rPr>
              <a:t>Barry &amp; </a:t>
            </a:r>
            <a:r>
              <a:rPr lang="en-US" sz="1050" b="1" i="0" kern="1200" dirty="0" err="1">
                <a:solidFill>
                  <a:schemeClr val="tx1"/>
                </a:solidFill>
                <a:effectLst/>
                <a:latin typeface="Arial Rounded MT Bold" pitchFamily="34" charset="0"/>
                <a:ea typeface="+mn-ea"/>
                <a:cs typeface="Arial" charset="0"/>
              </a:rPr>
              <a:t>Batya</a:t>
            </a:r>
            <a:r>
              <a:rPr lang="en-US" sz="1050" b="1" i="0" kern="1200" dirty="0">
                <a:solidFill>
                  <a:schemeClr val="tx1"/>
                </a:solidFill>
                <a:effectLst/>
                <a:latin typeface="Arial Rounded MT Bold" pitchFamily="34" charset="0"/>
                <a:ea typeface="+mn-ea"/>
                <a:cs typeface="Arial" charset="0"/>
              </a:rPr>
              <a:t> Segal</a:t>
            </a:r>
            <a:r>
              <a:rPr lang="en-US" sz="1050" b="0" i="0" kern="1200" dirty="0">
                <a:solidFill>
                  <a:schemeClr val="tx1"/>
                </a:solidFill>
                <a:effectLst/>
                <a:latin typeface="Arial Rounded MT Bold" pitchFamily="34" charset="0"/>
                <a:ea typeface="+mn-ea"/>
                <a:cs typeface="Arial" charset="0"/>
              </a:rPr>
              <a:t> news@visionforisrael.com </a:t>
            </a:r>
            <a:r>
              <a:rPr lang="en-US" sz="1050" b="0" i="0" kern="1200" dirty="0">
                <a:solidFill>
                  <a:schemeClr val="tx1"/>
                </a:solidFill>
                <a:effectLst/>
                <a:latin typeface="Arial Rounded MT Bold" pitchFamily="34" charset="0"/>
                <a:ea typeface="+mn-ea"/>
                <a:cs typeface="Arial" charset="0"/>
                <a:hlinkClick r:id="rId3"/>
              </a:rPr>
              <a:t>via</a:t>
            </a:r>
            <a:r>
              <a:rPr lang="en-US" sz="1050" b="0" i="0" kern="1200" dirty="0">
                <a:solidFill>
                  <a:schemeClr val="tx1"/>
                </a:solidFill>
                <a:effectLst/>
                <a:latin typeface="Arial Rounded MT Bold" pitchFamily="34" charset="0"/>
                <a:ea typeface="+mn-ea"/>
                <a:cs typeface="Arial" charset="0"/>
              </a:rPr>
              <a:t> mail235.atl61.mcsv.net </a:t>
            </a:r>
            <a:endParaRPr lang="en-US" altLang="en-US" sz="500" dirty="0"/>
          </a:p>
          <a:p>
            <a:endParaRPr lang="en-US" altLang="en-US" sz="1050" dirty="0"/>
          </a:p>
        </p:txBody>
      </p:sp>
    </p:spTree>
    <p:extLst>
      <p:ext uri="{BB962C8B-B14F-4D97-AF65-F5344CB8AC3E}">
        <p14:creationId xmlns:p14="http://schemas.microsoft.com/office/powerpoint/2010/main" val="3065422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the scripture…</a:t>
            </a:r>
          </a:p>
        </p:txBody>
      </p:sp>
    </p:spTree>
    <p:extLst>
      <p:ext uri="{BB962C8B-B14F-4D97-AF65-F5344CB8AC3E}">
        <p14:creationId xmlns:p14="http://schemas.microsoft.com/office/powerpoint/2010/main" val="10585957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Note: </a:t>
            </a:r>
            <a:r>
              <a:rPr lang="en-US" altLang="en-US" dirty="0" err="1"/>
              <a:t>Hermel</a:t>
            </a:r>
            <a:r>
              <a:rPr lang="en-US" altLang="en-US" dirty="0"/>
              <a:t> in the north, </a:t>
            </a:r>
          </a:p>
          <a:p>
            <a:r>
              <a:rPr lang="en-US" altLang="en-US" dirty="0"/>
              <a:t>and also between </a:t>
            </a:r>
            <a:r>
              <a:rPr lang="en-US" altLang="en-US" dirty="0" err="1"/>
              <a:t>Tyre</a:t>
            </a:r>
            <a:r>
              <a:rPr lang="en-US" altLang="en-US" dirty="0"/>
              <a:t> and Sidon in the south of Lebanon.  </a:t>
            </a:r>
          </a:p>
        </p:txBody>
      </p:sp>
    </p:spTree>
    <p:extLst>
      <p:ext uri="{BB962C8B-B14F-4D97-AF65-F5344CB8AC3E}">
        <p14:creationId xmlns:p14="http://schemas.microsoft.com/office/powerpoint/2010/main" val="25415969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https://www.onenewsnow.com/pro-life/2018/01/30/sba-voters-wont-forget-pro-abortion-senators?utm_source=OneNewsNow&amp;utm_medium=email&amp;utm_term=16789397&amp;utm_content=323193037843968512&amp;utm_campaign=32697</a:t>
            </a:r>
          </a:p>
        </p:txBody>
      </p:sp>
    </p:spTree>
    <p:extLst>
      <p:ext uri="{BB962C8B-B14F-4D97-AF65-F5344CB8AC3E}">
        <p14:creationId xmlns:p14="http://schemas.microsoft.com/office/powerpoint/2010/main" val="5551504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https://www.onenewsnow.com/pro-life/2018/01/30/sba-voters-wont-forget-pro-abortion-senators?utm_source=OneNewsNow&amp;utm_medium=email&amp;utm_term=16789397&amp;utm_content=323193037843968512&amp;utm_campaign=32697</a:t>
            </a:r>
          </a:p>
        </p:txBody>
      </p:sp>
    </p:spTree>
    <p:extLst>
      <p:ext uri="{BB962C8B-B14F-4D97-AF65-F5344CB8AC3E}">
        <p14:creationId xmlns:p14="http://schemas.microsoft.com/office/powerpoint/2010/main" val="2902200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https://www.onenewsnow.com/pro-life/2018/01/30/sba-voters-wont-forget-pro-abortion-senators?utm_source=OneNewsNow&amp;utm_medium=email&amp;utm_term=16789397&amp;utm_content=323193037843968512&amp;utm_campaign=32697</a:t>
            </a:r>
          </a:p>
        </p:txBody>
      </p:sp>
    </p:spTree>
    <p:extLst>
      <p:ext uri="{BB962C8B-B14F-4D97-AF65-F5344CB8AC3E}">
        <p14:creationId xmlns:p14="http://schemas.microsoft.com/office/powerpoint/2010/main" val="20305326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 </a:t>
            </a:r>
            <a:r>
              <a:rPr lang="en-US" altLang="en-US" sz="1050" dirty="0" err="1"/>
              <a:t>newletter</a:t>
            </a:r>
            <a:r>
              <a:rPr lang="en-US" altLang="en-US" sz="1050" dirty="0"/>
              <a:t> Feb 2018         James Dobson Feb. newsletter</a:t>
            </a:r>
          </a:p>
        </p:txBody>
      </p:sp>
    </p:spTree>
    <p:extLst>
      <p:ext uri="{BB962C8B-B14F-4D97-AF65-F5344CB8AC3E}">
        <p14:creationId xmlns:p14="http://schemas.microsoft.com/office/powerpoint/2010/main" val="11709551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Barry and </a:t>
            </a:r>
            <a:r>
              <a:rPr lang="en-US" altLang="en-US" sz="1050" dirty="0" err="1"/>
              <a:t>Batya</a:t>
            </a:r>
            <a:r>
              <a:rPr lang="en-US" altLang="en-US" sz="1050" dirty="0"/>
              <a:t> Segal </a:t>
            </a:r>
            <a:r>
              <a:rPr lang="en-US" altLang="en-US" sz="1050" dirty="0" err="1"/>
              <a:t>newletter</a:t>
            </a:r>
            <a:r>
              <a:rPr lang="en-US" altLang="en-US" sz="1050" dirty="0"/>
              <a:t> Feb 2018         James Dobson Feb. newsletter</a:t>
            </a:r>
          </a:p>
        </p:txBody>
      </p:sp>
    </p:spTree>
    <p:extLst>
      <p:ext uri="{BB962C8B-B14F-4D97-AF65-F5344CB8AC3E}">
        <p14:creationId xmlns:p14="http://schemas.microsoft.com/office/powerpoint/2010/main" val="1691423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300847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James Dobson Feb Newsletter</a:t>
            </a:r>
          </a:p>
        </p:txBody>
      </p:sp>
    </p:spTree>
    <p:extLst>
      <p:ext uri="{BB962C8B-B14F-4D97-AF65-F5344CB8AC3E}">
        <p14:creationId xmlns:p14="http://schemas.microsoft.com/office/powerpoint/2010/main" val="29307037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230223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G-d’s response to prayer??</a:t>
            </a:r>
          </a:p>
        </p:txBody>
      </p:sp>
    </p:spTree>
    <p:extLst>
      <p:ext uri="{BB962C8B-B14F-4D97-AF65-F5344CB8AC3E}">
        <p14:creationId xmlns:p14="http://schemas.microsoft.com/office/powerpoint/2010/main" val="156635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23.05-12.Talit, Tfillin,title Rabbi</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17,2018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There is NOT an exact explanation of what the </a:t>
            </a:r>
            <a:r>
              <a:rPr lang="en-US" altLang="en-US" dirty="0" err="1"/>
              <a:t>totafot</a:t>
            </a:r>
            <a:r>
              <a:rPr lang="en-US" altLang="en-US" dirty="0"/>
              <a:t> are, except…</a:t>
            </a:r>
          </a:p>
        </p:txBody>
      </p:sp>
    </p:spTree>
    <p:extLst>
      <p:ext uri="{BB962C8B-B14F-4D97-AF65-F5344CB8AC3E}">
        <p14:creationId xmlns:p14="http://schemas.microsoft.com/office/powerpoint/2010/main" val="40408380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388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23.05-12.Talit, Tfillin,title Rabbi</a:t>
            </a:r>
          </a:p>
        </p:txBody>
      </p:sp>
      <p:sp>
        <p:nvSpPr>
          <p:cNvPr id="5" name="Rectangle 3"/>
          <p:cNvSpPr>
            <a:spLocks noGrp="1" noChangeArrowheads="1"/>
          </p:cNvSpPr>
          <p:nvPr>
            <p:ph type="dt" idx="1"/>
          </p:nvPr>
        </p:nvSpPr>
        <p:spPr>
          <a:ln/>
        </p:spPr>
        <p:txBody>
          <a:bodyPr/>
          <a:lstStyle/>
          <a:p>
            <a:r>
              <a:rPr lang="en-US" altLang="en-US">
                <a:solidFill>
                  <a:prstClr val="white"/>
                </a:solidFill>
              </a:rPr>
              <a:t>Feb. 17,2018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Let’s explore the Hebrew word </a:t>
            </a:r>
            <a:r>
              <a:rPr lang="en-US" altLang="en-US" sz="2000" dirty="0" err="1"/>
              <a:t>totafot</a:t>
            </a:r>
            <a:endParaRPr lang="en-US" altLang="en-US" sz="2000" dirty="0"/>
          </a:p>
        </p:txBody>
      </p:sp>
    </p:spTree>
    <p:extLst>
      <p:ext uri="{BB962C8B-B14F-4D97-AF65-F5344CB8AC3E}">
        <p14:creationId xmlns:p14="http://schemas.microsoft.com/office/powerpoint/2010/main" val="169439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43804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22659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1472192502"/>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286372923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www.sba-list.org/"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If you saw our livestream YouTube last week, it was </a:t>
            </a:r>
            <a:r>
              <a:rPr lang="en-US" u="sng" dirty="0"/>
              <a:t>MUCH </a:t>
            </a:r>
            <a:r>
              <a:rPr lang="en-US" dirty="0"/>
              <a:t>better audio, but not quite HD video or audio.</a:t>
            </a:r>
          </a:p>
          <a:p>
            <a:pPr algn="l"/>
            <a:endParaRPr lang="en-US" dirty="0"/>
          </a:p>
          <a:p>
            <a:pPr algn="l"/>
            <a:r>
              <a:rPr lang="en-US" dirty="0"/>
              <a:t>Working on it!   Adjusted settings, changed provider to Spectrum 200x15, from 100x5!</a:t>
            </a:r>
          </a:p>
        </p:txBody>
      </p:sp>
    </p:spTree>
    <p:extLst>
      <p:ext uri="{BB962C8B-B14F-4D97-AF65-F5344CB8AC3E}">
        <p14:creationId xmlns:p14="http://schemas.microsoft.com/office/powerpoint/2010/main" val="98541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וְטוֹטָפֹת</a:t>
            </a:r>
            <a:endParaRPr lang="en-US" b="1" dirty="0">
              <a:latin typeface="David" panose="020E0502060401010101" pitchFamily="34" charset="-79"/>
              <a:cs typeface="David" panose="020E0502060401010101" pitchFamily="34" charset="-79"/>
            </a:endParaRPr>
          </a:p>
          <a:p>
            <a:pPr algn="r" rtl="1"/>
            <a:r>
              <a:rPr lang="en-US" i="1" dirty="0" err="1"/>
              <a:t>totafot</a:t>
            </a:r>
            <a:endParaRPr lang="he-IL" i="1" dirty="0"/>
          </a:p>
          <a:p>
            <a:pPr algn="r" rtl="1"/>
            <a:r>
              <a:rPr lang="he-IL" sz="4800" b="1" dirty="0">
                <a:solidFill>
                  <a:srgbClr val="FFFF99"/>
                </a:solidFill>
                <a:latin typeface="David" panose="020E0502060401010101" pitchFamily="34" charset="-79"/>
                <a:cs typeface="David" panose="020E0502060401010101" pitchFamily="34" charset="-79"/>
              </a:rPr>
              <a:t>טֹוטָף</a:t>
            </a:r>
            <a:r>
              <a:rPr lang="he-IL" b="1" dirty="0">
                <a:solidFill>
                  <a:srgbClr val="FFFF99"/>
                </a:solidFill>
                <a:latin typeface="David" panose="020E0502060401010101" pitchFamily="34" charset="-79"/>
                <a:cs typeface="David" panose="020E0502060401010101" pitchFamily="34" charset="-79"/>
              </a:rPr>
              <a:t>  </a:t>
            </a:r>
            <a:r>
              <a:rPr lang="en-US" i="1" dirty="0" err="1">
                <a:solidFill>
                  <a:srgbClr val="FFFF99"/>
                </a:solidFill>
              </a:rPr>
              <a:t>totaf</a:t>
            </a:r>
            <a:r>
              <a:rPr lang="he-IL" i="1" dirty="0">
                <a:solidFill>
                  <a:srgbClr val="FFFF99"/>
                </a:solidFill>
              </a:rPr>
              <a:t>  </a:t>
            </a:r>
            <a:r>
              <a:rPr lang="en-US" i="1" dirty="0"/>
              <a:t>carrier pigeon’s ring [to attach message]</a:t>
            </a:r>
            <a:endParaRPr lang="en-US" b="1" i="1" dirty="0">
              <a:latin typeface="David" panose="020E0502060401010101" pitchFamily="34" charset="-79"/>
              <a:cs typeface="David" panose="020E0502060401010101" pitchFamily="34" charset="-79"/>
            </a:endParaRPr>
          </a:p>
          <a:p>
            <a:pPr algn="r" rtl="1"/>
            <a:r>
              <a:rPr lang="he-IL" b="1" dirty="0">
                <a:solidFill>
                  <a:srgbClr val="FFFF99"/>
                </a:solidFill>
                <a:latin typeface="David" panose="020E0502060401010101" pitchFamily="34" charset="-79"/>
                <a:cs typeface="David" panose="020E0502060401010101" pitchFamily="34" charset="-79"/>
              </a:rPr>
              <a:t>טוֹטֶפֶת</a:t>
            </a:r>
            <a:r>
              <a:rPr lang="he-IL" b="1" dirty="0">
                <a:latin typeface="David" panose="020E0502060401010101" pitchFamily="34" charset="-79"/>
                <a:cs typeface="David" panose="020E0502060401010101" pitchFamily="34" charset="-79"/>
              </a:rPr>
              <a:t> </a:t>
            </a:r>
            <a:r>
              <a:rPr lang="en-US" i="1" dirty="0" err="1">
                <a:solidFill>
                  <a:srgbClr val="FFFF99"/>
                </a:solidFill>
              </a:rPr>
              <a:t>totefet</a:t>
            </a:r>
            <a:r>
              <a:rPr lang="en-US" i="1" dirty="0">
                <a:solidFill>
                  <a:srgbClr val="FFFF99"/>
                </a:solidFill>
              </a:rPr>
              <a:t> </a:t>
            </a:r>
            <a:r>
              <a:rPr lang="he-IL" b="1" dirty="0">
                <a:solidFill>
                  <a:srgbClr val="FFFF99"/>
                </a:solidFill>
                <a:latin typeface="David" panose="020E0502060401010101" pitchFamily="34" charset="-79"/>
                <a:cs typeface="David" panose="020E0502060401010101" pitchFamily="34" charset="-79"/>
              </a:rPr>
              <a:t> </a:t>
            </a:r>
            <a:r>
              <a:rPr lang="en-US" b="1" dirty="0">
                <a:solidFill>
                  <a:srgbClr val="FFFF99"/>
                </a:solidFill>
                <a:latin typeface="David" panose="020E0502060401010101" pitchFamily="34" charset="-79"/>
                <a:cs typeface="David" panose="020E0502060401010101" pitchFamily="34" charset="-79"/>
              </a:rPr>
              <a:t>  </a:t>
            </a:r>
            <a:r>
              <a:rPr lang="en-US" dirty="0">
                <a:cs typeface="David" panose="020E0502060401010101" pitchFamily="34" charset="-79"/>
              </a:rPr>
              <a:t>band, front band, prayer</a:t>
            </a:r>
            <a:r>
              <a:rPr lang="en-US" b="1" dirty="0">
                <a:cs typeface="David" panose="020E0502060401010101" pitchFamily="34" charset="-79"/>
              </a:rPr>
              <a:t> </a:t>
            </a:r>
            <a:r>
              <a:rPr lang="en-US" dirty="0">
                <a:cs typeface="David" panose="020E0502060401010101" pitchFamily="34" charset="-79"/>
              </a:rPr>
              <a:t>band</a:t>
            </a:r>
            <a:endParaRPr lang="he-IL" b="1" dirty="0">
              <a:latin typeface="David" panose="020E0502060401010101" pitchFamily="34" charset="-79"/>
              <a:cs typeface="David" panose="020E0502060401010101" pitchFamily="34" charset="-79"/>
            </a:endParaRPr>
          </a:p>
          <a:p>
            <a:pPr algn="r" rtl="1"/>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556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4338" name="Picture 2" descr="A teen recites the Shema prayer while wearing tefillin (credit: Cteen)">
            <a:extLst>
              <a:ext uri="{FF2B5EF4-FFF2-40B4-BE49-F238E27FC236}">
                <a16:creationId xmlns:a16="http://schemas.microsoft.com/office/drawing/2014/main" id="{F786D57A-4C02-4000-BEDD-AE0873F5E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051" y="0"/>
            <a:ext cx="6818164"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34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2290" name="Picture 2" descr="Image result for tzitzit">
            <a:extLst>
              <a:ext uri="{FF2B5EF4-FFF2-40B4-BE49-F238E27FC236}">
                <a16:creationId xmlns:a16="http://schemas.microsoft.com/office/drawing/2014/main" id="{59ED63B8-BA37-4AE6-9C74-895B99AD07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700" y="0"/>
            <a:ext cx="341788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06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3314" name="Picture 2" descr="Image result for tefillin">
            <a:extLst>
              <a:ext uri="{FF2B5EF4-FFF2-40B4-BE49-F238E27FC236}">
                <a16:creationId xmlns:a16="http://schemas.microsoft.com/office/drawing/2014/main" id="{3F774727-9AE8-432F-9E94-55ED0639C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63" b="12963"/>
          <a:stretch/>
        </p:blipFill>
        <p:spPr bwMode="auto">
          <a:xfrm>
            <a:off x="1431925" y="666750"/>
            <a:ext cx="59150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4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9458" name="Picture 2" descr="A pair of tefillin still in protective plastic cases on a traditional velvet tefillin bag">
            <a:extLst>
              <a:ext uri="{FF2B5EF4-FFF2-40B4-BE49-F238E27FC236}">
                <a16:creationId xmlns:a16="http://schemas.microsoft.com/office/drawing/2014/main" id="{0804909E-6AE2-42C1-9A94-74F200E65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0"/>
            <a:ext cx="8369393"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9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83197" y="-1"/>
            <a:ext cx="8412480" cy="5148072"/>
          </a:xfrm>
        </p:spPr>
        <p:txBody>
          <a:bodyPr>
            <a:normAutofit/>
          </a:bodyPr>
          <a:lstStyle/>
          <a:p>
            <a:pPr algn="l"/>
            <a:r>
              <a:rPr lang="en-US" dirty="0"/>
              <a:t> </a:t>
            </a:r>
          </a:p>
        </p:txBody>
      </p:sp>
      <p:pic>
        <p:nvPicPr>
          <p:cNvPr id="6146" name="Picture 2" descr="Related image">
            <a:extLst>
              <a:ext uri="{FF2B5EF4-FFF2-40B4-BE49-F238E27FC236}">
                <a16:creationId xmlns:a16="http://schemas.microsoft.com/office/drawing/2014/main" id="{653020D6-79CE-44FE-BADC-5470E827F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 y="0"/>
            <a:ext cx="8412480" cy="4863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82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sz="2000" baseline="30000" dirty="0"/>
              <a:t>Hoshea 2.21-22</a:t>
            </a:r>
            <a:r>
              <a:rPr lang="en-US" dirty="0"/>
              <a:t> I will betroth you to Myself forever.</a:t>
            </a:r>
          </a:p>
          <a:p>
            <a:r>
              <a:rPr lang="en-US" dirty="0"/>
              <a:t>I will betroth you to Myself in Righteousness.</a:t>
            </a:r>
          </a:p>
          <a:p>
            <a:r>
              <a:rPr lang="en-US" dirty="0"/>
              <a:t>In justice, love, and in compassion, </a:t>
            </a:r>
          </a:p>
          <a:p>
            <a:r>
              <a:rPr lang="en-US" dirty="0"/>
              <a:t>And you shall know Me.</a:t>
            </a:r>
          </a:p>
        </p:txBody>
      </p:sp>
    </p:spTree>
    <p:extLst>
      <p:ext uri="{BB962C8B-B14F-4D97-AF65-F5344CB8AC3E}">
        <p14:creationId xmlns:p14="http://schemas.microsoft.com/office/powerpoint/2010/main" val="1687419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he-IL" b="1" dirty="0">
                <a:latin typeface="David" panose="020E0502060401010101" pitchFamily="34" charset="-79"/>
                <a:cs typeface="David" panose="020E0502060401010101" pitchFamily="34" charset="-79"/>
              </a:rPr>
              <a:t> וְאֵֽרַשְֹתִּיךְ לִי בֶּאֱמוּנָה  </a:t>
            </a:r>
          </a:p>
          <a:p>
            <a:r>
              <a:rPr lang="en-US" sz="3200" i="1" dirty="0" err="1"/>
              <a:t>V'eresteekh</a:t>
            </a:r>
            <a:r>
              <a:rPr lang="en-US" sz="3200" i="1" dirty="0"/>
              <a:t> lee </a:t>
            </a:r>
            <a:r>
              <a:rPr lang="en-US" sz="3200" i="1" dirty="0" err="1"/>
              <a:t>beh-ehmunah</a:t>
            </a:r>
            <a:endParaRPr lang="en-US" sz="3200" i="1" dirty="0"/>
          </a:p>
          <a:p>
            <a:r>
              <a:rPr lang="en-US" dirty="0"/>
              <a:t>I will betroth you to Myself in faithfulness.</a:t>
            </a:r>
          </a:p>
          <a:p>
            <a:endParaRPr lang="en-US" sz="1200" dirty="0"/>
          </a:p>
          <a:p>
            <a:pPr rtl="1"/>
            <a:r>
              <a:rPr lang="he-IL" b="1" dirty="0">
                <a:latin typeface="David" panose="020E0502060401010101" pitchFamily="34" charset="-79"/>
                <a:cs typeface="David" panose="020E0502060401010101" pitchFamily="34" charset="-79"/>
              </a:rPr>
              <a:t>ו</a:t>
            </a:r>
            <a:r>
              <a:rPr lang="he-IL" sz="4400" b="1" dirty="0">
                <a:latin typeface="David" panose="020E0502060401010101" pitchFamily="34" charset="-79"/>
                <a:cs typeface="David" panose="020E0502060401010101" pitchFamily="34" charset="-79"/>
              </a:rPr>
              <a:t>ְיָדַעַתְּ אֶת־יְיָ:</a:t>
            </a:r>
          </a:p>
          <a:p>
            <a:pPr rtl="1"/>
            <a:r>
              <a:rPr lang="en-US" sz="3200" i="1" dirty="0" err="1"/>
              <a:t>Va</a:t>
            </a:r>
            <a:r>
              <a:rPr lang="en-US" sz="3200" i="1" dirty="0"/>
              <a:t>-</a:t>
            </a:r>
            <a:r>
              <a:rPr lang="en-US" sz="3200" i="1" dirty="0" err="1"/>
              <a:t>ya</a:t>
            </a:r>
            <a:r>
              <a:rPr lang="en-US" sz="3200" i="1" dirty="0"/>
              <a:t>-da-at et </a:t>
            </a:r>
            <a:r>
              <a:rPr lang="en-US" sz="3200" i="1" dirty="0" err="1"/>
              <a:t>HaShem</a:t>
            </a:r>
            <a:endParaRPr lang="en-US" sz="3200" i="1" dirty="0"/>
          </a:p>
          <a:p>
            <a:r>
              <a:rPr lang="en-US" dirty="0"/>
              <a:t>And you shall know Me</a:t>
            </a:r>
          </a:p>
          <a:p>
            <a:pPr algn="l"/>
            <a:endParaRPr lang="en-US" dirty="0"/>
          </a:p>
        </p:txBody>
      </p:sp>
    </p:spTree>
    <p:extLst>
      <p:ext uri="{BB962C8B-B14F-4D97-AF65-F5344CB8AC3E}">
        <p14:creationId xmlns:p14="http://schemas.microsoft.com/office/powerpoint/2010/main" val="8982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[Stern]   Other English versions of the New Testament have here the word "phylacteries"; this transliterates the Greek word used in the text, "</a:t>
            </a:r>
            <a:r>
              <a:rPr lang="en-US" dirty="0" err="1"/>
              <a:t>phulakterion</a:t>
            </a:r>
            <a:r>
              <a:rPr lang="en-US" dirty="0"/>
              <a:t>," which means "safeguard, amulet, charm," and thus does not reflect the purpose of </a:t>
            </a:r>
            <a:r>
              <a:rPr lang="en-US" dirty="0" err="1"/>
              <a:t>t'fillin</a:t>
            </a:r>
            <a:r>
              <a:rPr lang="en-US" dirty="0"/>
              <a:t>. </a:t>
            </a:r>
          </a:p>
        </p:txBody>
      </p:sp>
    </p:spTree>
    <p:extLst>
      <p:ext uri="{BB962C8B-B14F-4D97-AF65-F5344CB8AC3E}">
        <p14:creationId xmlns:p14="http://schemas.microsoft.com/office/powerpoint/2010/main" val="307716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637" y="8659"/>
            <a:ext cx="8381999" cy="5143500"/>
          </a:xfrm>
        </p:spPr>
        <p:txBody>
          <a:bodyPr>
            <a:normAutofit/>
          </a:bodyPr>
          <a:lstStyle/>
          <a:p>
            <a:pPr algn="l"/>
            <a:r>
              <a:rPr lang="en-US" dirty="0">
                <a:solidFill>
                  <a:srgbClr val="FFFF99"/>
                </a:solidFill>
              </a:rPr>
              <a:t>The </a:t>
            </a:r>
            <a:r>
              <a:rPr lang="en-US" dirty="0" err="1">
                <a:solidFill>
                  <a:srgbClr val="FFFF99"/>
                </a:solidFill>
              </a:rPr>
              <a:t>Rebbe’s</a:t>
            </a:r>
            <a:r>
              <a:rPr lang="en-US" dirty="0">
                <a:solidFill>
                  <a:srgbClr val="FFFF99"/>
                </a:solidFill>
              </a:rPr>
              <a:t> Tefillin Campaign</a:t>
            </a:r>
          </a:p>
          <a:p>
            <a:pPr algn="l"/>
            <a:r>
              <a:rPr lang="en-US" dirty="0"/>
              <a:t>We read in the Talmud that that once a Jewish male wears tefillin on his head—even one time in his life—he falls into a different category as a Jew.</a:t>
            </a:r>
          </a:p>
          <a:p>
            <a:pPr algn="l"/>
            <a:endParaRPr lang="en-US" dirty="0"/>
          </a:p>
        </p:txBody>
      </p:sp>
    </p:spTree>
    <p:extLst>
      <p:ext uri="{BB962C8B-B14F-4D97-AF65-F5344CB8AC3E}">
        <p14:creationId xmlns:p14="http://schemas.microsoft.com/office/powerpoint/2010/main" val="161723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a:t>
            </a:r>
          </a:p>
        </p:txBody>
      </p:sp>
    </p:spTree>
    <p:extLst>
      <p:ext uri="{BB962C8B-B14F-4D97-AF65-F5344CB8AC3E}">
        <p14:creationId xmlns:p14="http://schemas.microsoft.com/office/powerpoint/2010/main" val="294686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Just before the outbreak of the Six-Day War in 1967, the </a:t>
            </a:r>
            <a:r>
              <a:rPr lang="en-US" dirty="0" err="1"/>
              <a:t>Rebbe</a:t>
            </a:r>
            <a:r>
              <a:rPr lang="en-US" dirty="0"/>
              <a:t>—Rabbi Menachem M. </a:t>
            </a:r>
            <a:r>
              <a:rPr lang="en-US" dirty="0" err="1"/>
              <a:t>Schneerson</a:t>
            </a:r>
            <a:r>
              <a:rPr lang="en-US" dirty="0"/>
              <a:t>, of righteous memory</a:t>
            </a:r>
            <a:r>
              <a:rPr lang="he-IL" dirty="0"/>
              <a:t> </a:t>
            </a:r>
            <a:r>
              <a:rPr lang="en-US" dirty="0"/>
              <a:t>—</a:t>
            </a:r>
            <a:r>
              <a:rPr lang="he-IL" dirty="0"/>
              <a:t> </a:t>
            </a:r>
            <a:r>
              <a:rPr lang="en-US" dirty="0"/>
              <a:t>began a campaign to encourage Jewish men and boys to put on tefillin.</a:t>
            </a:r>
          </a:p>
          <a:p>
            <a:pPr algn="l"/>
            <a:endParaRPr lang="en-US" dirty="0"/>
          </a:p>
        </p:txBody>
      </p:sp>
    </p:spTree>
    <p:extLst>
      <p:ext uri="{BB962C8B-B14F-4D97-AF65-F5344CB8AC3E}">
        <p14:creationId xmlns:p14="http://schemas.microsoft.com/office/powerpoint/2010/main" val="189546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6BAC2B-E439-4322-80AF-A41C2148A0F9}"/>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4229874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F5646D-BE69-4016-8B06-146398C0ED9E}"/>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401968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5F9EB9-2E50-464C-97AC-80E5CF611F81}"/>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45656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010349-EDDA-4E71-A90E-5F4DBAE8DA30}"/>
              </a:ext>
            </a:extLst>
          </p:cNvPr>
          <p:cNvPicPr>
            <a:picLocks noChangeAspect="1"/>
          </p:cNvPicPr>
          <p:nvPr/>
        </p:nvPicPr>
        <p:blipFill rotWithShape="1">
          <a:blip r:embed="rId3"/>
          <a:srcRect t="14445" b="5556"/>
          <a:stretch/>
        </p:blipFill>
        <p:spPr>
          <a:xfrm>
            <a:off x="361555" y="-101346"/>
            <a:ext cx="8195072" cy="5244846"/>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684094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Israelis were in dire expectations</a:t>
            </a:r>
          </a:p>
          <a:p>
            <a:pPr marL="288925" indent="-288925" algn="l">
              <a:buFont typeface="Arial" panose="020B0604020202020204" pitchFamily="34" charset="0"/>
              <a:buChar char="•"/>
            </a:pPr>
            <a:r>
              <a:rPr lang="en-US" dirty="0"/>
              <a:t>10,000 dead expected </a:t>
            </a:r>
          </a:p>
          <a:p>
            <a:pPr marL="288925" indent="-288925" algn="l">
              <a:buFont typeface="Arial" panose="020B0604020202020204" pitchFamily="34" charset="0"/>
              <a:buChar char="•"/>
            </a:pPr>
            <a:r>
              <a:rPr lang="en-US" dirty="0"/>
              <a:t>Parks were being evaluated to be huge cemeteries</a:t>
            </a:r>
          </a:p>
          <a:p>
            <a:pPr marL="288925" indent="-288925" algn="l">
              <a:buFont typeface="Arial" panose="020B0604020202020204" pitchFamily="34" charset="0"/>
              <a:buChar char="•"/>
            </a:pPr>
            <a:r>
              <a:rPr lang="en-US" dirty="0"/>
              <a:t>Headlights of cars painted black</a:t>
            </a:r>
          </a:p>
          <a:p>
            <a:pPr marL="288925" indent="-288925" algn="l">
              <a:buFont typeface="Arial" panose="020B0604020202020204" pitchFamily="34" charset="0"/>
              <a:buChar char="•"/>
            </a:pPr>
            <a:r>
              <a:rPr lang="en-US" dirty="0"/>
              <a:t>May 28, 1967 PM Levi Eshkol gave a vacillating address.</a:t>
            </a:r>
          </a:p>
        </p:txBody>
      </p:sp>
    </p:spTree>
    <p:extLst>
      <p:ext uri="{BB962C8B-B14F-4D97-AF65-F5344CB8AC3E}">
        <p14:creationId xmlns:p14="http://schemas.microsoft.com/office/powerpoint/2010/main" val="1864454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00270E-CC35-4B39-96D7-10112A368BD8}"/>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143648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May 28, 1967 R. Menachem Mendel </a:t>
            </a:r>
            <a:r>
              <a:rPr lang="en-US" dirty="0" err="1"/>
              <a:t>Schneerson</a:t>
            </a:r>
            <a:r>
              <a:rPr lang="en-US" dirty="0"/>
              <a:t> addressed 20,000 followers in Brooklyn</a:t>
            </a:r>
          </a:p>
          <a:p>
            <a:pPr marL="227013" indent="-227013" algn="l">
              <a:buFont typeface="Arial" panose="020B0604020202020204" pitchFamily="34" charset="0"/>
              <a:buChar char="•"/>
            </a:pPr>
            <a:r>
              <a:rPr lang="en-US" dirty="0"/>
              <a:t>Jews in Israel and diaspora must pray, do </a:t>
            </a:r>
            <a:r>
              <a:rPr lang="en-US" dirty="0" err="1"/>
              <a:t>mitsvahs</a:t>
            </a:r>
            <a:r>
              <a:rPr lang="en-US" dirty="0"/>
              <a:t>, love each other</a:t>
            </a:r>
          </a:p>
          <a:p>
            <a:pPr marL="227013" indent="-227013" algn="l">
              <a:buFont typeface="Arial" panose="020B0604020202020204" pitchFamily="34" charset="0"/>
              <a:buChar char="•"/>
            </a:pPr>
            <a:r>
              <a:rPr lang="en-US" dirty="0"/>
              <a:t>G-d </a:t>
            </a:r>
            <a:r>
              <a:rPr lang="en-US" u="sng" dirty="0"/>
              <a:t>will</a:t>
            </a:r>
            <a:r>
              <a:rPr lang="en-US" dirty="0"/>
              <a:t> protect Israel</a:t>
            </a:r>
          </a:p>
          <a:p>
            <a:pPr marL="227013" indent="-227013" algn="l">
              <a:buFont typeface="Arial" panose="020B0604020202020204" pitchFamily="34" charset="0"/>
              <a:buChar char="•"/>
            </a:pPr>
            <a:r>
              <a:rPr lang="en-US" dirty="0"/>
              <a:t>Don’t leave Israel [panic]</a:t>
            </a:r>
          </a:p>
          <a:p>
            <a:pPr marL="227013" indent="-227013" algn="l">
              <a:buFont typeface="Arial" panose="020B0604020202020204" pitchFamily="34" charset="0"/>
              <a:buChar char="•"/>
            </a:pPr>
            <a:r>
              <a:rPr lang="en-US" dirty="0"/>
              <a:t>He guaranteed survival, safety!!</a:t>
            </a:r>
          </a:p>
        </p:txBody>
      </p:sp>
    </p:spTree>
    <p:extLst>
      <p:ext uri="{BB962C8B-B14F-4D97-AF65-F5344CB8AC3E}">
        <p14:creationId xmlns:p14="http://schemas.microsoft.com/office/powerpoint/2010/main" val="1388383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Commenting on the verse  </a:t>
            </a:r>
            <a:r>
              <a:rPr lang="en-US" baseline="30000" dirty="0"/>
              <a:t>Deut. 28:10</a:t>
            </a:r>
            <a:r>
              <a:rPr lang="en-US" dirty="0"/>
              <a:t> “All the nations of the land will see that </a:t>
            </a:r>
            <a:r>
              <a:rPr lang="en-US" dirty="0">
                <a:solidFill>
                  <a:srgbClr val="FFFF99"/>
                </a:solidFill>
              </a:rPr>
              <a:t>the name of G‑d</a:t>
            </a:r>
            <a:r>
              <a:rPr lang="en-US" dirty="0"/>
              <a:t> is called upon you,” the sages declare that this refers to the head-tefillin.</a:t>
            </a:r>
          </a:p>
          <a:p>
            <a:pPr algn="l"/>
            <a:r>
              <a:rPr lang="en-US" dirty="0"/>
              <a:t>“Wearing tefillin is important not just for you; it brings protection to the Jewish people.”</a:t>
            </a:r>
          </a:p>
        </p:txBody>
      </p:sp>
    </p:spTree>
    <p:extLst>
      <p:ext uri="{BB962C8B-B14F-4D97-AF65-F5344CB8AC3E}">
        <p14:creationId xmlns:p14="http://schemas.microsoft.com/office/powerpoint/2010/main" val="1829748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/Dt.28.9-10 </a:t>
            </a:r>
            <a:r>
              <a:rPr lang="en-US" dirty="0"/>
              <a:t>Then all the peoples on earth will see that </a:t>
            </a:r>
            <a:r>
              <a:rPr lang="en-US" cap="small" dirty="0" err="1">
                <a:solidFill>
                  <a:srgbClr val="FFFF99"/>
                </a:solidFill>
              </a:rPr>
              <a:t>Adoni’s</a:t>
            </a:r>
            <a:r>
              <a:rPr lang="en-US" dirty="0">
                <a:solidFill>
                  <a:srgbClr val="FFFF99"/>
                </a:solidFill>
              </a:rPr>
              <a:t> name, his presence</a:t>
            </a:r>
            <a:r>
              <a:rPr lang="en-US" dirty="0"/>
              <a:t>, is with you; so that they will be afraid of you.</a:t>
            </a:r>
            <a:endParaRPr lang="he-IL" b="1" dirty="0">
              <a:latin typeface="David" panose="020E0502060401010101" pitchFamily="34" charset="-79"/>
              <a:cs typeface="David" panose="020E0502060401010101" pitchFamily="34" charset="-79"/>
            </a:endParaRPr>
          </a:p>
          <a:p>
            <a:pPr algn="r" rtl="1"/>
            <a:r>
              <a:rPr lang="he-IL" sz="5400" b="1" dirty="0">
                <a:latin typeface="David" panose="020E0502060401010101" pitchFamily="34" charset="-79"/>
                <a:cs typeface="David" panose="020E0502060401010101" pitchFamily="34" charset="-79"/>
              </a:rPr>
              <a:t>וְרָאוּ כָּל-עַמֵּי הָאָרֶץ כִּי שֵׁם יְיָ נִקְרָא עָלֶיךָ; וְיָרְאוּ, מִמֶּךָּ.</a:t>
            </a:r>
            <a:endParaRPr lang="en-US" sz="5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929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Tour is on!!</a:t>
            </a:r>
          </a:p>
          <a:p>
            <a:pPr algn="l"/>
            <a:r>
              <a:rPr lang="en-US" dirty="0"/>
              <a:t>Be a part of history and prophecy!  70 years after the founding of the State is the year of Release!   </a:t>
            </a:r>
          </a:p>
          <a:p>
            <a:pPr algn="l"/>
            <a:r>
              <a:rPr lang="en-US" dirty="0"/>
              <a:t>Just go to OrHaOlam.com </a:t>
            </a:r>
          </a:p>
          <a:p>
            <a:pPr algn="l"/>
            <a:r>
              <a:rPr lang="en-US" dirty="0"/>
              <a:t>To register.</a:t>
            </a:r>
          </a:p>
        </p:txBody>
      </p:sp>
    </p:spTree>
    <p:extLst>
      <p:ext uri="{BB962C8B-B14F-4D97-AF65-F5344CB8AC3E}">
        <p14:creationId xmlns:p14="http://schemas.microsoft.com/office/powerpoint/2010/main" val="2479007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/Dt.28.9</a:t>
            </a:r>
            <a:r>
              <a:rPr lang="he-IL" baseline="30000" dirty="0"/>
              <a:t> </a:t>
            </a:r>
            <a:r>
              <a:rPr lang="en-US" cap="small" dirty="0" err="1"/>
              <a:t>Adoni</a:t>
            </a:r>
            <a:r>
              <a:rPr lang="en-US" dirty="0"/>
              <a:t> will establish you as a people separated out for himself, as he has sworn to you — if you will observe the </a:t>
            </a:r>
            <a:r>
              <a:rPr lang="en-US" i="1" dirty="0"/>
              <a:t>mitzvot</a:t>
            </a:r>
            <a:r>
              <a:rPr lang="en-US" dirty="0"/>
              <a:t> of </a:t>
            </a:r>
            <a:r>
              <a:rPr lang="en-US" cap="small" dirty="0"/>
              <a:t> </a:t>
            </a:r>
            <a:r>
              <a:rPr lang="en-US" cap="small" dirty="0" err="1"/>
              <a:t>Adoni</a:t>
            </a:r>
            <a:r>
              <a:rPr lang="en-US" cap="small" dirty="0"/>
              <a:t> </a:t>
            </a:r>
            <a:r>
              <a:rPr lang="en-US" dirty="0"/>
              <a:t>your God and follow his ways.</a:t>
            </a:r>
          </a:p>
        </p:txBody>
      </p:sp>
    </p:spTree>
    <p:extLst>
      <p:ext uri="{BB962C8B-B14F-4D97-AF65-F5344CB8AC3E}">
        <p14:creationId xmlns:p14="http://schemas.microsoft.com/office/powerpoint/2010/main" val="110680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/Dt.28.7</a:t>
            </a:r>
            <a:r>
              <a:rPr lang="en-US" b="1" baseline="30000" dirty="0"/>
              <a:t> </a:t>
            </a:r>
            <a:r>
              <a:rPr lang="en-US" cap="small" dirty="0" err="1"/>
              <a:t>Adoni</a:t>
            </a:r>
            <a:r>
              <a:rPr lang="en-US" dirty="0"/>
              <a:t> will cause your enemies attacking you to be defeated before you; they will advance on you one way and flee before you seven ways.</a:t>
            </a:r>
          </a:p>
        </p:txBody>
      </p:sp>
    </p:spTree>
    <p:extLst>
      <p:ext uri="{BB962C8B-B14F-4D97-AF65-F5344CB8AC3E}">
        <p14:creationId xmlns:p14="http://schemas.microsoft.com/office/powerpoint/2010/main" val="35420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071726-E7CD-46F9-8F63-31AD541C258A}"/>
              </a:ext>
            </a:extLst>
          </p:cNvPr>
          <p:cNvPicPr>
            <a:picLocks noChangeAspect="1"/>
          </p:cNvPicPr>
          <p:nvPr/>
        </p:nvPicPr>
        <p:blipFill>
          <a:blip r:embed="rId3"/>
          <a:stretch>
            <a:fillRect/>
          </a:stretch>
        </p:blipFill>
        <p:spPr>
          <a:xfrm>
            <a:off x="1174750" y="0"/>
            <a:ext cx="642937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09450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June 5, 1967 7:45 a.m. 183 Israeli planes [almost all, no reserves] took off for Egypt and destroyed almost the entire Egyptian Air Force.</a:t>
            </a:r>
          </a:p>
          <a:p>
            <a:pPr algn="l"/>
            <a:r>
              <a:rPr lang="en-US" dirty="0"/>
              <a:t>80% Egyptian tanks destroyed in 48 hours.</a:t>
            </a:r>
          </a:p>
        </p:txBody>
      </p:sp>
    </p:spTree>
    <p:extLst>
      <p:ext uri="{BB962C8B-B14F-4D97-AF65-F5344CB8AC3E}">
        <p14:creationId xmlns:p14="http://schemas.microsoft.com/office/powerpoint/2010/main" val="385682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/Dt.28.7</a:t>
            </a:r>
            <a:r>
              <a:rPr lang="en-US" b="1" baseline="30000" dirty="0"/>
              <a:t> </a:t>
            </a:r>
            <a:r>
              <a:rPr lang="en-US" cap="small" dirty="0" err="1"/>
              <a:t>Adoni</a:t>
            </a:r>
            <a:r>
              <a:rPr lang="en-US" dirty="0"/>
              <a:t> will cause your enemies attacking you to be defeated before you; they will advance on you one way and flee before you seven ways.</a:t>
            </a:r>
          </a:p>
        </p:txBody>
      </p:sp>
    </p:spTree>
    <p:extLst>
      <p:ext uri="{BB962C8B-B14F-4D97-AF65-F5344CB8AC3E}">
        <p14:creationId xmlns:p14="http://schemas.microsoft.com/office/powerpoint/2010/main" val="108733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Did tefillin save them?</a:t>
            </a:r>
          </a:p>
          <a:p>
            <a:pPr algn="l"/>
            <a:r>
              <a:rPr lang="en-US" dirty="0"/>
              <a:t>No, however: </a:t>
            </a:r>
          </a:p>
          <a:p>
            <a:pPr marL="227013" indent="-227013" algn="l">
              <a:buFont typeface="Arial" panose="020B0604020202020204" pitchFamily="34" charset="0"/>
              <a:buChar char="•"/>
            </a:pPr>
            <a:r>
              <a:rPr lang="en-US" dirty="0"/>
              <a:t>entering into G-d’s presence and having </a:t>
            </a:r>
            <a:r>
              <a:rPr lang="en-US" dirty="0">
                <a:solidFill>
                  <a:srgbClr val="FFFF99"/>
                </a:solidFill>
              </a:rPr>
              <a:t>His Name </a:t>
            </a:r>
            <a:r>
              <a:rPr lang="en-US" dirty="0"/>
              <a:t>on them, the best they knew</a:t>
            </a:r>
          </a:p>
          <a:p>
            <a:pPr marL="227013" indent="-227013" algn="l">
              <a:buFont typeface="Arial" panose="020B0604020202020204" pitchFamily="34" charset="0"/>
              <a:buChar char="•"/>
            </a:pPr>
            <a:r>
              <a:rPr lang="en-US" dirty="0"/>
              <a:t>G-d’s prophetic timing for Jerusalem</a:t>
            </a:r>
          </a:p>
          <a:p>
            <a:pPr marL="227013" indent="-227013" algn="l">
              <a:buFont typeface="Arial" panose="020B0604020202020204" pitchFamily="34" charset="0"/>
              <a:buChar char="•"/>
            </a:pPr>
            <a:r>
              <a:rPr lang="en-US" dirty="0"/>
              <a:t>G-d’s purpose in King Messiah</a:t>
            </a:r>
          </a:p>
        </p:txBody>
      </p:sp>
    </p:spTree>
    <p:extLst>
      <p:ext uri="{BB962C8B-B14F-4D97-AF65-F5344CB8AC3E}">
        <p14:creationId xmlns:p14="http://schemas.microsoft.com/office/powerpoint/2010/main" val="274484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Having said all that, Yeshua is rebuking the wrong use of </a:t>
            </a:r>
            <a:r>
              <a:rPr lang="en-US" dirty="0" err="1"/>
              <a:t>t’fillin</a:t>
            </a:r>
            <a:r>
              <a:rPr lang="en-US" dirty="0"/>
              <a:t> and </a:t>
            </a:r>
            <a:r>
              <a:rPr lang="en-US" dirty="0" err="1"/>
              <a:t>tsitsit</a:t>
            </a:r>
            <a:r>
              <a:rPr lang="en-US" dirty="0"/>
              <a:t>.  </a:t>
            </a:r>
          </a:p>
        </p:txBody>
      </p:sp>
    </p:spTree>
    <p:extLst>
      <p:ext uri="{BB962C8B-B14F-4D97-AF65-F5344CB8AC3E}">
        <p14:creationId xmlns:p14="http://schemas.microsoft.com/office/powerpoint/2010/main" val="994669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lvl="2" algn="r"/>
            <a:r>
              <a:rPr lang="he-IL" sz="3168" dirty="0"/>
              <a:t>ו</a:t>
            </a:r>
            <a:r>
              <a:rPr lang="he-IL" sz="4033" b="1" dirty="0">
                <a:solidFill>
                  <a:schemeClr val="bg1"/>
                </a:solidFill>
                <a:latin typeface="David" panose="020E0502060401010101" pitchFamily="34" charset="-79"/>
                <a:cs typeface="David" panose="020E0502060401010101" pitchFamily="34" charset="-79"/>
              </a:rPr>
              <a:t>ְעוֹשִׂים אֶת כָּל מַעֲשֵׂיהֶם כְּדֵי לְהֵרָאוֹת לִבְנֵי אָדָם, בְּהַרְחִיבָם אֶת תְּפִלֵּיהֶם וּבְהַאֲרִיכָם אֶת צִיצִיּוֹתֵיהֶם. </a:t>
            </a:r>
            <a:endParaRPr lang="en-US" sz="4033" b="1" dirty="0">
              <a:solidFill>
                <a:schemeClr val="bg1"/>
              </a:solidFill>
              <a:latin typeface="David" panose="020E0502060401010101" pitchFamily="34" charset="-79"/>
              <a:cs typeface="David" panose="020E0502060401010101" pitchFamily="34" charset="-79"/>
            </a:endParaRPr>
          </a:p>
          <a:p>
            <a:pPr marL="0" indent="0">
              <a:buNone/>
            </a:pPr>
            <a:r>
              <a:rPr lang="en-US" sz="4000" dirty="0"/>
              <a:t>Everything they do is done to be seen by others; for they make their </a:t>
            </a:r>
            <a:r>
              <a:rPr lang="en-US" sz="4000" dirty="0" err="1"/>
              <a:t>t’fillin</a:t>
            </a:r>
            <a:r>
              <a:rPr lang="en-US" sz="4000" dirty="0"/>
              <a:t> broad and their </a:t>
            </a:r>
            <a:r>
              <a:rPr lang="en-US" sz="4000" dirty="0" err="1">
                <a:solidFill>
                  <a:srgbClr val="FFFF99"/>
                </a:solidFill>
              </a:rPr>
              <a:t>tzitziyot</a:t>
            </a:r>
            <a:r>
              <a:rPr lang="en-US" sz="4000" dirty="0"/>
              <a:t>  long,</a:t>
            </a:r>
            <a:endParaRPr lang="en-US"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2592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Bamidbar</a:t>
            </a:r>
            <a:r>
              <a:rPr lang="en-US" baseline="30000" dirty="0"/>
              <a:t>/Nu 15.</a:t>
            </a:r>
            <a:r>
              <a:rPr lang="en-US" b="1" baseline="30000" dirty="0"/>
              <a:t>37-41 </a:t>
            </a:r>
            <a:r>
              <a:rPr lang="en-US" cap="small" dirty="0"/>
              <a:t> </a:t>
            </a:r>
            <a:r>
              <a:rPr lang="en-US" cap="small" dirty="0" err="1"/>
              <a:t>Adoni</a:t>
            </a:r>
            <a:r>
              <a:rPr lang="en-US" cap="small" dirty="0"/>
              <a:t> </a:t>
            </a:r>
            <a:r>
              <a:rPr lang="en-US" dirty="0"/>
              <a:t>said to Moshe, “Speak to the people of </a:t>
            </a:r>
            <a:r>
              <a:rPr lang="en-US" dirty="0" err="1"/>
              <a:t>Isra’el</a:t>
            </a:r>
            <a:r>
              <a:rPr lang="en-US" dirty="0"/>
              <a:t>, instructing them to make, through all their generations, </a:t>
            </a:r>
            <a:r>
              <a:rPr lang="en-US" i="1" dirty="0" err="1"/>
              <a:t>tzitziyot</a:t>
            </a:r>
            <a:r>
              <a:rPr lang="en-US" dirty="0"/>
              <a:t> on the corners of their garments, and to put with the </a:t>
            </a:r>
            <a:r>
              <a:rPr lang="en-US" i="1" dirty="0"/>
              <a:t>tzitzit</a:t>
            </a:r>
            <a:r>
              <a:rPr lang="en-US" dirty="0"/>
              <a:t> on each corner a blue thread. </a:t>
            </a:r>
          </a:p>
        </p:txBody>
      </p:sp>
    </p:spTree>
    <p:extLst>
      <p:ext uri="{BB962C8B-B14F-4D97-AF65-F5344CB8AC3E}">
        <p14:creationId xmlns:p14="http://schemas.microsoft.com/office/powerpoint/2010/main" val="24677505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Bamidbar</a:t>
            </a:r>
            <a:r>
              <a:rPr lang="en-US" baseline="30000" dirty="0"/>
              <a:t>/Nu 15.</a:t>
            </a:r>
            <a:r>
              <a:rPr lang="en-US" b="1" baseline="30000" dirty="0"/>
              <a:t>37-41 </a:t>
            </a:r>
            <a:r>
              <a:rPr lang="en-US" dirty="0"/>
              <a:t> It is to be a </a:t>
            </a:r>
            <a:r>
              <a:rPr lang="en-US" i="1" dirty="0"/>
              <a:t>tzitzit</a:t>
            </a:r>
            <a:r>
              <a:rPr lang="en-US" dirty="0"/>
              <a:t> for you to look at and thereby remember all of </a:t>
            </a:r>
            <a:r>
              <a:rPr lang="en-US" cap="small" dirty="0" err="1"/>
              <a:t>Adoni’s</a:t>
            </a:r>
            <a:r>
              <a:rPr lang="en-US" dirty="0"/>
              <a:t> </a:t>
            </a:r>
            <a:r>
              <a:rPr lang="en-US" i="1" dirty="0"/>
              <a:t>mitzvot</a:t>
            </a:r>
            <a:r>
              <a:rPr lang="en-US" dirty="0"/>
              <a:t> and obey them, so that you won’t go around wherever your own heart and eyes lead you to prostitute yourselves; .”</a:t>
            </a:r>
          </a:p>
        </p:txBody>
      </p:sp>
    </p:spTree>
    <p:extLst>
      <p:ext uri="{BB962C8B-B14F-4D97-AF65-F5344CB8AC3E}">
        <p14:creationId xmlns:p14="http://schemas.microsoft.com/office/powerpoint/2010/main" val="429148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marL="171450" indent="-171450" algn="l">
              <a:buFont typeface="Arial" panose="020B0604020202020204" pitchFamily="34" charset="0"/>
              <a:buChar char="•"/>
            </a:pPr>
            <a:r>
              <a:rPr lang="en-US" dirty="0"/>
              <a:t>You do not need a parachute to skydive. You only need a parachute to skydive twice.</a:t>
            </a:r>
          </a:p>
          <a:p>
            <a:pPr marL="171450" indent="-171450" algn="l">
              <a:buFont typeface="Arial" panose="020B0604020202020204" pitchFamily="34" charset="0"/>
              <a:buChar char="•"/>
            </a:pPr>
            <a:r>
              <a:rPr lang="en-US" dirty="0"/>
              <a:t>I used to be indecisive. Now I'm not so sure. </a:t>
            </a:r>
          </a:p>
          <a:p>
            <a:pPr marL="171450" indent="-171450" algn="l">
              <a:buFont typeface="Arial" panose="020B0604020202020204" pitchFamily="34" charset="0"/>
              <a:buChar char="•"/>
            </a:pPr>
            <a:r>
              <a:rPr lang="en-US" dirty="0"/>
              <a:t>I didn't say it was your fault, I said I was blaming you.</a:t>
            </a:r>
          </a:p>
          <a:p>
            <a:pPr marL="171450" indent="-171450" algn="l">
              <a:buFont typeface="Arial" panose="020B0604020202020204" pitchFamily="34" charset="0"/>
              <a:buChar char="•"/>
            </a:pPr>
            <a:r>
              <a:rPr lang="en-US" dirty="0"/>
              <a:t>I'm supposed to respect my elders, but its getting harder and harder for me to find one.</a:t>
            </a:r>
          </a:p>
        </p:txBody>
      </p:sp>
    </p:spTree>
    <p:extLst>
      <p:ext uri="{BB962C8B-B14F-4D97-AF65-F5344CB8AC3E}">
        <p14:creationId xmlns:p14="http://schemas.microsoft.com/office/powerpoint/2010/main" val="636173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Bamidbar</a:t>
            </a:r>
            <a:r>
              <a:rPr lang="en-US" baseline="30000" dirty="0"/>
              <a:t>/Nu 15.</a:t>
            </a:r>
            <a:r>
              <a:rPr lang="en-US" b="1" baseline="30000" dirty="0"/>
              <a:t>37-41 </a:t>
            </a:r>
            <a:r>
              <a:rPr lang="en-US" dirty="0"/>
              <a:t>  but it will help you remember and obey all my </a:t>
            </a:r>
            <a:r>
              <a:rPr lang="en-US" i="1" dirty="0"/>
              <a:t>mitzvot</a:t>
            </a:r>
            <a:r>
              <a:rPr lang="en-US" dirty="0"/>
              <a:t> and be holy for your God. I am </a:t>
            </a:r>
            <a:r>
              <a:rPr lang="en-US" cap="small" dirty="0" err="1"/>
              <a:t>Adoni</a:t>
            </a:r>
            <a:r>
              <a:rPr lang="en-US" dirty="0"/>
              <a:t> your God, who brought you out of the land of Egypt in order to be your God. I am </a:t>
            </a:r>
            <a:r>
              <a:rPr lang="en-US" cap="small" dirty="0" err="1"/>
              <a:t>Adoni</a:t>
            </a:r>
            <a:r>
              <a:rPr lang="en-US" cap="small" dirty="0"/>
              <a:t> </a:t>
            </a:r>
            <a:r>
              <a:rPr lang="en-US" dirty="0"/>
              <a:t>your God.”</a:t>
            </a:r>
          </a:p>
        </p:txBody>
      </p:sp>
    </p:spTree>
    <p:extLst>
      <p:ext uri="{BB962C8B-B14F-4D97-AF65-F5344CB8AC3E}">
        <p14:creationId xmlns:p14="http://schemas.microsoft.com/office/powerpoint/2010/main" val="1754006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result for tzitzit">
            <a:extLst>
              <a:ext uri="{FF2B5EF4-FFF2-40B4-BE49-F238E27FC236}">
                <a16:creationId xmlns:a16="http://schemas.microsoft.com/office/drawing/2014/main" id="{20E5E113-6534-4596-B72F-E7B8DFD98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038" y="0"/>
            <a:ext cx="38592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2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C8E6FC19-458F-4F64-9B2C-A306EBCA1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57150"/>
            <a:ext cx="8175170" cy="28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79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Related image">
            <a:extLst>
              <a:ext uri="{FF2B5EF4-FFF2-40B4-BE49-F238E27FC236}">
                <a16:creationId xmlns:a16="http://schemas.microsoft.com/office/drawing/2014/main" id="{888E15F9-5E1D-4982-B5A2-3CEBD6EF8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33705"/>
            <a:ext cx="8382704" cy="472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060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Related image">
            <a:extLst>
              <a:ext uri="{FF2B5EF4-FFF2-40B4-BE49-F238E27FC236}">
                <a16:creationId xmlns:a16="http://schemas.microsoft.com/office/drawing/2014/main" id="{D09BE362-6E96-4974-AAE8-DA9BC7D61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1798"/>
            <a:ext cx="4572000" cy="517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96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tallit katan">
            <a:extLst>
              <a:ext uri="{FF2B5EF4-FFF2-40B4-BE49-F238E27FC236}">
                <a16:creationId xmlns:a16="http://schemas.microsoft.com/office/drawing/2014/main" id="{292BF2A9-18B2-49DA-8B0C-9DFCFF826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76" y="57150"/>
            <a:ext cx="7065761" cy="511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36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Yeshua addressed</a:t>
            </a:r>
          </a:p>
          <a:p>
            <a:pPr marL="571500" indent="-571500" algn="l">
              <a:buFont typeface="+mj-lt"/>
              <a:buAutoNum type="arabicPeriod"/>
            </a:pPr>
            <a:r>
              <a:rPr lang="en-US" dirty="0" err="1"/>
              <a:t>T’fillin</a:t>
            </a:r>
            <a:endParaRPr lang="en-US" dirty="0"/>
          </a:p>
          <a:p>
            <a:pPr marL="571500" indent="-571500" algn="l">
              <a:buFont typeface="+mj-lt"/>
              <a:buAutoNum type="arabicPeriod"/>
            </a:pPr>
            <a:r>
              <a:rPr lang="en-US" dirty="0" err="1"/>
              <a:t>Tsitsit</a:t>
            </a:r>
            <a:endParaRPr lang="en-US" dirty="0"/>
          </a:p>
          <a:p>
            <a:pPr marL="571500" indent="-571500" algn="l">
              <a:buFont typeface="+mj-lt"/>
              <a:buAutoNum type="arabicPeriod"/>
            </a:pPr>
            <a:r>
              <a:rPr lang="en-US" dirty="0">
                <a:solidFill>
                  <a:srgbClr val="FFFF99"/>
                </a:solidFill>
              </a:rPr>
              <a:t>Titles</a:t>
            </a:r>
          </a:p>
        </p:txBody>
      </p:sp>
    </p:spTree>
    <p:extLst>
      <p:ext uri="{BB962C8B-B14F-4D97-AF65-F5344CB8AC3E}">
        <p14:creationId xmlns:p14="http://schemas.microsoft.com/office/powerpoint/2010/main" val="635516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אוֹהֲבִים הֵם אֶת מוֹשַׁב הָרֺאשׁ בַּסְּעוּדוֹת וְאֶת הַמּוֹשָׁבִים הָרִאשׁוֹנִים בְּבָתֵּי הַכְּנֶסֶת  </a:t>
            </a:r>
            <a:endParaRPr lang="en-US" sz="4033" b="1" dirty="0">
              <a:latin typeface="David" panose="020E0502060401010101" pitchFamily="34" charset="-79"/>
              <a:cs typeface="David" panose="020E0502060401010101" pitchFamily="34" charset="-79"/>
            </a:endParaRPr>
          </a:p>
          <a:p>
            <a:pPr marL="0" indent="0"/>
            <a:endParaRPr lang="en-US" sz="720" dirty="0"/>
          </a:p>
          <a:p>
            <a:pPr marL="0" indent="0"/>
            <a:r>
              <a:rPr lang="en-US" sz="4000" dirty="0"/>
              <a:t>they love the place of honor at banquets and the best seats in the synagogues,</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636856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וּבִרְכוֹת שָׁלוֹם בַּשְּׁוָקִים וּלְהִקָּרֵא 'רַבִּי' עַל־יְדֵי אֲנָשִׁים  </a:t>
            </a:r>
            <a:endParaRPr lang="en-US" sz="4033" b="1" dirty="0">
              <a:latin typeface="David" panose="020E0502060401010101" pitchFamily="34" charset="-79"/>
              <a:cs typeface="David" panose="020E0502060401010101" pitchFamily="34" charset="-79"/>
            </a:endParaRPr>
          </a:p>
          <a:p>
            <a:pPr marL="0" indent="0"/>
            <a:r>
              <a:rPr lang="en-US" sz="4000" dirty="0"/>
              <a:t>and they love being greeted deferentially in the marketplaces and being called ‘Rabbi.’</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37204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fontScale="92500" lnSpcReduction="10000"/>
          </a:bodyPr>
          <a:lstStyle/>
          <a:p>
            <a:pPr marL="0" algn="r" rtl="1">
              <a:spcBef>
                <a:spcPts val="0"/>
              </a:spcBef>
              <a:spcAft>
                <a:spcPts val="576"/>
              </a:spcAft>
            </a:pPr>
            <a:r>
              <a:rPr lang="he-IL" sz="4321" b="1" dirty="0">
                <a:latin typeface="David" panose="020E0502060401010101" pitchFamily="34" charset="-79"/>
                <a:cs typeface="David" panose="020E0502060401010101" pitchFamily="34" charset="-79"/>
              </a:rPr>
              <a:t>אַךְ אַתֶּם אַל יִקָּרֵא לָכֶם 'רַבִּי', כִּי אֶחָד הוּא רַבְּכֶם וְאַתֶּם אַחִים כֻּלְּכֶם.   </a:t>
            </a:r>
            <a:endParaRPr lang="en-US" sz="4033" b="1" dirty="0">
              <a:latin typeface="David" panose="020E0502060401010101" pitchFamily="34" charset="-79"/>
              <a:cs typeface="David" panose="020E0502060401010101" pitchFamily="34" charset="-79"/>
            </a:endParaRPr>
          </a:p>
          <a:p>
            <a:pPr marL="0" indent="0"/>
            <a:r>
              <a:rPr lang="en-US" sz="4300" dirty="0"/>
              <a:t>“But you are not to let yourselves be called ‘Rabbi’; because you have one Rabbi, and you are all each other’s brothers.”</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67662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23:5-8</a:t>
            </a:r>
          </a:p>
        </p:txBody>
      </p:sp>
    </p:spTree>
    <p:extLst>
      <p:ext uri="{BB962C8B-B14F-4D97-AF65-F5344CB8AC3E}">
        <p14:creationId xmlns:p14="http://schemas.microsoft.com/office/powerpoint/2010/main" val="1926130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solidFill>
                  <a:srgbClr val="FFFF00"/>
                </a:solidFill>
              </a:rPr>
              <a:t> </a:t>
            </a:r>
            <a:r>
              <a:rPr lang="en-US" baseline="30000" dirty="0">
                <a:solidFill>
                  <a:srgbClr val="FFFF99"/>
                </a:solidFill>
              </a:rPr>
              <a:t>Matityahu/Mat 23.</a:t>
            </a:r>
            <a:r>
              <a:rPr lang="en-US" b="1" baseline="30000" dirty="0">
                <a:solidFill>
                  <a:srgbClr val="FFFF99"/>
                </a:solidFill>
              </a:rPr>
              <a:t>9-12</a:t>
            </a:r>
            <a:r>
              <a:rPr lang="en-US" b="1" baseline="30000" dirty="0"/>
              <a:t> </a:t>
            </a:r>
            <a:r>
              <a:rPr lang="en-US" dirty="0"/>
              <a:t>And do not call anyone on earth ‘Father.’ because you have one Father, and he is in heaven. Nor are you to let yourselves be called ‘leaders,’ because you have one Leader, and he is the Messiah! </a:t>
            </a:r>
          </a:p>
        </p:txBody>
      </p:sp>
    </p:spTree>
    <p:extLst>
      <p:ext uri="{BB962C8B-B14F-4D97-AF65-F5344CB8AC3E}">
        <p14:creationId xmlns:p14="http://schemas.microsoft.com/office/powerpoint/2010/main" val="1763246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solidFill>
                  <a:srgbClr val="FFFF00"/>
                </a:solidFill>
              </a:rPr>
              <a:t> </a:t>
            </a:r>
            <a:r>
              <a:rPr lang="en-US" baseline="30000" dirty="0">
                <a:solidFill>
                  <a:srgbClr val="FFFF99"/>
                </a:solidFill>
              </a:rPr>
              <a:t>Matityahu/Mat 23.</a:t>
            </a:r>
            <a:r>
              <a:rPr lang="en-US" b="1" baseline="30000" dirty="0">
                <a:solidFill>
                  <a:srgbClr val="FFFF99"/>
                </a:solidFill>
              </a:rPr>
              <a:t>9-12</a:t>
            </a:r>
            <a:r>
              <a:rPr lang="en-US" b="1" baseline="30000" dirty="0"/>
              <a:t> </a:t>
            </a:r>
            <a:r>
              <a:rPr lang="en-US" dirty="0"/>
              <a:t> </a:t>
            </a:r>
            <a:r>
              <a:rPr lang="en-US" b="1" baseline="30000" dirty="0"/>
              <a:t> </a:t>
            </a:r>
            <a:r>
              <a:rPr lang="en-US" dirty="0"/>
              <a:t>The greatest among you must be your servant, for whoever promotes himself will be humbled, and whoever humbles himself will be promoted.</a:t>
            </a:r>
          </a:p>
        </p:txBody>
      </p:sp>
    </p:spTree>
    <p:extLst>
      <p:ext uri="{BB962C8B-B14F-4D97-AF65-F5344CB8AC3E}">
        <p14:creationId xmlns:p14="http://schemas.microsoft.com/office/powerpoint/2010/main" val="2878235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Three titles prohibited</a:t>
            </a:r>
          </a:p>
          <a:p>
            <a:pPr marL="571500" indent="-571500" algn="l">
              <a:buFont typeface="+mj-lt"/>
              <a:buAutoNum type="arabicPeriod"/>
            </a:pPr>
            <a:r>
              <a:rPr lang="en-US" dirty="0"/>
              <a:t>Rabbi</a:t>
            </a:r>
          </a:p>
          <a:p>
            <a:pPr marL="571500" indent="-571500" algn="l">
              <a:buFont typeface="+mj-lt"/>
              <a:buAutoNum type="arabicPeriod"/>
            </a:pPr>
            <a:r>
              <a:rPr lang="en-US" dirty="0"/>
              <a:t>Father</a:t>
            </a:r>
          </a:p>
          <a:p>
            <a:pPr marL="571500" indent="-571500" algn="l">
              <a:buFont typeface="+mj-lt"/>
              <a:buAutoNum type="arabicPeriod"/>
            </a:pPr>
            <a:r>
              <a:rPr lang="en-US" dirty="0"/>
              <a:t>Leader</a:t>
            </a:r>
          </a:p>
        </p:txBody>
      </p:sp>
    </p:spTree>
    <p:extLst>
      <p:ext uri="{BB962C8B-B14F-4D97-AF65-F5344CB8AC3E}">
        <p14:creationId xmlns:p14="http://schemas.microsoft.com/office/powerpoint/2010/main" val="492190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i="1" dirty="0"/>
              <a:t>Rabbi</a:t>
            </a:r>
            <a:r>
              <a:rPr lang="en-US" dirty="0"/>
              <a:t> renders Greek rabbi, which transliterates the Hebrew (compare 8:19N). The word means, literally, "my great one," and, less literally, "my master," "my teacher." It became a title of respect used for Torah scholars by everyone, even those of the same or higher rank. </a:t>
            </a:r>
          </a:p>
        </p:txBody>
      </p:sp>
    </p:spTree>
    <p:extLst>
      <p:ext uri="{BB962C8B-B14F-4D97-AF65-F5344CB8AC3E}">
        <p14:creationId xmlns:p14="http://schemas.microsoft.com/office/powerpoint/2010/main" val="1497821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Hebrew Christian scholar Arnold G. </a:t>
            </a:r>
            <a:r>
              <a:rPr lang="en-US" dirty="0" err="1"/>
              <a:t>Fruchtenbaum</a:t>
            </a:r>
            <a:r>
              <a:rPr lang="en-US" dirty="0"/>
              <a:t> holds that this passage prohibits Messianic Jewish congregations from calling their leaders "rabbis"</a:t>
            </a:r>
            <a:r>
              <a:rPr lang="en-US" sz="2900" dirty="0"/>
              <a:t> </a:t>
            </a:r>
          </a:p>
          <a:p>
            <a:pPr algn="l"/>
            <a:br>
              <a:rPr lang="en-US" dirty="0"/>
            </a:br>
            <a:endParaRPr lang="en-US" dirty="0"/>
          </a:p>
        </p:txBody>
      </p:sp>
    </p:spTree>
    <p:extLst>
      <p:ext uri="{BB962C8B-B14F-4D97-AF65-F5344CB8AC3E}">
        <p14:creationId xmlns:p14="http://schemas.microsoft.com/office/powerpoint/2010/main" val="3326809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David Stern [translator of the CJB]: My view is that a literalistic approach here is inappropriate, since Yeshua also warns against being called "father" or "leader," terms everyone uses. The context leads me to believe that Yeshua here is prohibiting believers from accepting unearned honors, rather than outlawing three titles.</a:t>
            </a:r>
          </a:p>
        </p:txBody>
      </p:sp>
    </p:spTree>
    <p:extLst>
      <p:ext uri="{BB962C8B-B14F-4D97-AF65-F5344CB8AC3E}">
        <p14:creationId xmlns:p14="http://schemas.microsoft.com/office/powerpoint/2010/main" val="3660494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 Messianic Jewish congregational leader who accepts the title "rabbi" without having training adequate to qualify him as a rabbi in a non-Messianic Jewish setting is accepting honor which he has not earned and to which he is not entitled; and this does violate </a:t>
            </a:r>
            <a:r>
              <a:rPr lang="en-US" dirty="0" err="1"/>
              <a:t>Yeshua's</a:t>
            </a:r>
            <a:r>
              <a:rPr lang="en-US" dirty="0"/>
              <a:t> injunction.</a:t>
            </a:r>
          </a:p>
        </p:txBody>
      </p:sp>
    </p:spTree>
    <p:extLst>
      <p:ext uri="{BB962C8B-B14F-4D97-AF65-F5344CB8AC3E}">
        <p14:creationId xmlns:p14="http://schemas.microsoft.com/office/powerpoint/2010/main" val="293526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 leader is to be humble, a servant (20:25-28); if he is given any title at all, he is not to become puffed up. </a:t>
            </a:r>
            <a:br>
              <a:rPr lang="en-US" dirty="0"/>
            </a:br>
            <a:r>
              <a:rPr lang="en-US" dirty="0"/>
              <a:t>My own objection to the use of the title "rabbi" today is not theological but ideological and practical. </a:t>
            </a:r>
          </a:p>
        </p:txBody>
      </p:sp>
    </p:spTree>
    <p:extLst>
      <p:ext uri="{BB962C8B-B14F-4D97-AF65-F5344CB8AC3E}">
        <p14:creationId xmlns:p14="http://schemas.microsoft.com/office/powerpoint/2010/main" val="2307824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What should a "Messianic rabbi" be? A pastor under another name? I think the term "rabbi" sets up Jewish expectations which ought to be fulfilled. </a:t>
            </a:r>
          </a:p>
        </p:txBody>
      </p:sp>
    </p:spTree>
    <p:extLst>
      <p:ext uri="{BB962C8B-B14F-4D97-AF65-F5344CB8AC3E}">
        <p14:creationId xmlns:p14="http://schemas.microsoft.com/office/powerpoint/2010/main" val="2281835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Concerning the title of ‘rabbi,’ there really isn’t any other title that works. ‘Pastor’ doesn’t fit, ‘priest’ certainly doesn’t work.  ‘Congregational leader’ we tried for a while, but it’s just too clumsy.  We had our own hesitations at using the term ‘rabbi’ because of the words of the Messiah, </a:t>
            </a:r>
          </a:p>
        </p:txBody>
      </p:sp>
    </p:spTree>
    <p:extLst>
      <p:ext uri="{BB962C8B-B14F-4D97-AF65-F5344CB8AC3E}">
        <p14:creationId xmlns:p14="http://schemas.microsoft.com/office/powerpoint/2010/main" val="65040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lvl="2" algn="r"/>
            <a:r>
              <a:rPr lang="he-IL" sz="3168" dirty="0"/>
              <a:t>ו</a:t>
            </a:r>
            <a:r>
              <a:rPr lang="he-IL" sz="4033" b="1" dirty="0">
                <a:solidFill>
                  <a:schemeClr val="bg1"/>
                </a:solidFill>
                <a:latin typeface="David" panose="020E0502060401010101" pitchFamily="34" charset="-79"/>
                <a:cs typeface="David" panose="020E0502060401010101" pitchFamily="34" charset="-79"/>
              </a:rPr>
              <a:t>ְעוֹשִׂים אֶת כָּל מַעֲשֵׂיהֶם כְּדֵי לְהֵרָאוֹת לִבְנֵי אָדָם, בְּהַרְחִיבָם אֶת תְּפִלֵּיהֶם וּבְהַאֲרִיכָם אֶת צִיצִיּוֹתֵיהֶם. </a:t>
            </a:r>
            <a:endParaRPr lang="en-US" sz="4033" b="1" dirty="0">
              <a:solidFill>
                <a:schemeClr val="bg1"/>
              </a:solidFill>
              <a:latin typeface="David" panose="020E0502060401010101" pitchFamily="34" charset="-79"/>
              <a:cs typeface="David" panose="020E0502060401010101" pitchFamily="34" charset="-79"/>
            </a:endParaRPr>
          </a:p>
          <a:p>
            <a:pPr marL="0" indent="0"/>
            <a:r>
              <a:rPr lang="en-US" baseline="30000" dirty="0"/>
              <a:t> </a:t>
            </a:r>
            <a:r>
              <a:rPr lang="en-US" sz="4000" dirty="0"/>
              <a:t>Everything they do is done to be seen by others; for they make their </a:t>
            </a:r>
            <a:r>
              <a:rPr lang="en-US" sz="4000" i="1" dirty="0" err="1">
                <a:solidFill>
                  <a:srgbClr val="FFFF99"/>
                </a:solidFill>
              </a:rPr>
              <a:t>t’fillin</a:t>
            </a:r>
            <a:r>
              <a:rPr lang="en-US" sz="4000" dirty="0"/>
              <a:t> broad and their </a:t>
            </a:r>
            <a:r>
              <a:rPr lang="en-US" sz="4000" i="1" dirty="0" err="1">
                <a:solidFill>
                  <a:srgbClr val="FFFF99"/>
                </a:solidFill>
              </a:rPr>
              <a:t>tzitziyot</a:t>
            </a:r>
            <a:r>
              <a:rPr lang="en-US" sz="4000" dirty="0"/>
              <a:t>  long,</a:t>
            </a:r>
            <a:endParaRPr lang="en-US"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0515159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but His injunction was really based on the fact that we shouldn’t take the title without adequate preparation and qualification.  </a:t>
            </a:r>
          </a:p>
        </p:txBody>
      </p:sp>
    </p:spTree>
    <p:extLst>
      <p:ext uri="{BB962C8B-B14F-4D97-AF65-F5344CB8AC3E}">
        <p14:creationId xmlns:p14="http://schemas.microsoft.com/office/powerpoint/2010/main" val="1517203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HM: What about ‘spiritual leader?’  </a:t>
            </a:r>
          </a:p>
          <a:p>
            <a:pPr algn="l"/>
            <a:r>
              <a:rPr lang="he-IL" dirty="0"/>
              <a:t>שמואל: </a:t>
            </a:r>
            <a:r>
              <a:rPr lang="en-US" dirty="0"/>
              <a:t>    It’s also just too clumsy to use in conversation.  My </a:t>
            </a:r>
            <a:r>
              <a:rPr lang="en-US" dirty="0" err="1"/>
              <a:t>smikha</a:t>
            </a:r>
            <a:r>
              <a:rPr lang="en-US" dirty="0"/>
              <a:t> is not from any Christian organization.  It’s from the </a:t>
            </a:r>
            <a:r>
              <a:rPr lang="en-US" dirty="0" err="1"/>
              <a:t>Internatl</a:t>
            </a:r>
            <a:r>
              <a:rPr lang="en-US" dirty="0"/>
              <a:t> Alliance of Messianic Congregations and Synagogues.</a:t>
            </a:r>
          </a:p>
          <a:p>
            <a:pPr algn="l"/>
            <a:r>
              <a:rPr lang="en-US" dirty="0"/>
              <a:t>HM: probably all Jews.  I don’t know if that makes it better or worse.</a:t>
            </a:r>
          </a:p>
        </p:txBody>
      </p:sp>
    </p:spTree>
    <p:extLst>
      <p:ext uri="{BB962C8B-B14F-4D97-AF65-F5344CB8AC3E}">
        <p14:creationId xmlns:p14="http://schemas.microsoft.com/office/powerpoint/2010/main" val="1531065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Messianic Jewish leaders use the term “rabbi” but with caution.</a:t>
            </a:r>
          </a:p>
          <a:p>
            <a:pPr algn="l"/>
            <a:endParaRPr lang="en-US" dirty="0"/>
          </a:p>
          <a:p>
            <a:pPr algn="l"/>
            <a:r>
              <a:rPr lang="en-US" dirty="0"/>
              <a:t>Returning to the subject of warfare..</a:t>
            </a:r>
          </a:p>
        </p:txBody>
      </p:sp>
    </p:spTree>
    <p:extLst>
      <p:ext uri="{BB962C8B-B14F-4D97-AF65-F5344CB8AC3E}">
        <p14:creationId xmlns:p14="http://schemas.microsoft.com/office/powerpoint/2010/main" val="2846287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In our own nation, we are mourning ANOTHER school shooting. </a:t>
            </a:r>
          </a:p>
          <a:p>
            <a:pPr algn="l"/>
            <a:r>
              <a:rPr lang="en-US" dirty="0"/>
              <a:t>The deadly gun rampage at a Florida high school on Wednesday took to 18 the number of school shootings across the United States so far this year - an average of one school shooting every 60 hours. </a:t>
            </a:r>
          </a:p>
        </p:txBody>
      </p:sp>
    </p:spTree>
    <p:extLst>
      <p:ext uri="{BB962C8B-B14F-4D97-AF65-F5344CB8AC3E}">
        <p14:creationId xmlns:p14="http://schemas.microsoft.com/office/powerpoint/2010/main" val="502919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62FB2-0467-4048-85B8-DE2B14EAB64D}"/>
              </a:ext>
            </a:extLst>
          </p:cNvPr>
          <p:cNvPicPr>
            <a:picLocks noChangeAspect="1"/>
          </p:cNvPicPr>
          <p:nvPr/>
        </p:nvPicPr>
        <p:blipFill>
          <a:blip r:embed="rId3"/>
          <a:stretch>
            <a:fillRect/>
          </a:stretch>
        </p:blipFill>
        <p:spPr>
          <a:xfrm>
            <a:off x="2368569" y="-11890"/>
            <a:ext cx="404173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6" name="Rectangle: Rounded Corners 5">
            <a:extLst>
              <a:ext uri="{FF2B5EF4-FFF2-40B4-BE49-F238E27FC236}">
                <a16:creationId xmlns:a16="http://schemas.microsoft.com/office/drawing/2014/main" id="{B17409B7-EE27-4868-BD14-2F9E6246DCC3}"/>
              </a:ext>
            </a:extLst>
          </p:cNvPr>
          <p:cNvSpPr/>
          <p:nvPr/>
        </p:nvSpPr>
        <p:spPr bwMode="auto">
          <a:xfrm>
            <a:off x="5303837" y="57150"/>
            <a:ext cx="609600" cy="4572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8" name="Oval 7">
            <a:extLst>
              <a:ext uri="{FF2B5EF4-FFF2-40B4-BE49-F238E27FC236}">
                <a16:creationId xmlns:a16="http://schemas.microsoft.com/office/drawing/2014/main" id="{82398DFE-CCE6-4A5A-8BBA-5073EB0D2BD0}"/>
              </a:ext>
            </a:extLst>
          </p:cNvPr>
          <p:cNvSpPr/>
          <p:nvPr/>
        </p:nvSpPr>
        <p:spPr bwMode="auto">
          <a:xfrm>
            <a:off x="3094037" y="2647950"/>
            <a:ext cx="381000" cy="304800"/>
          </a:xfrm>
          <a:prstGeom prst="ellipse">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747997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Orit </a:t>
            </a:r>
            <a:r>
              <a:rPr lang="en-US" dirty="0" err="1"/>
              <a:t>Perlov</a:t>
            </a:r>
            <a:r>
              <a:rPr lang="en-US" dirty="0"/>
              <a:t>, a social media analyst for the Institute for National Security Studies, told reporters just days before an Israeli F16-I was downed over the country by Syrian air defenses. “We have [</a:t>
            </a:r>
            <a:r>
              <a:rPr lang="en-US"/>
              <a:t>intel on] a </a:t>
            </a:r>
            <a:r>
              <a:rPr lang="en-US" dirty="0"/>
              <a:t>factory for advanced weapons in the north of Lebanon, </a:t>
            </a:r>
          </a:p>
        </p:txBody>
      </p:sp>
    </p:spTree>
    <p:extLst>
      <p:ext uri="{BB962C8B-B14F-4D97-AF65-F5344CB8AC3E}">
        <p14:creationId xmlns:p14="http://schemas.microsoft.com/office/powerpoint/2010/main" val="1645013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Sunni areas,” she said referring to an Iranian-built factory near the town of </a:t>
            </a:r>
            <a:r>
              <a:rPr lang="en-US" dirty="0" err="1">
                <a:solidFill>
                  <a:srgbClr val="FFFF99"/>
                </a:solidFill>
              </a:rPr>
              <a:t>Hermel</a:t>
            </a:r>
            <a:r>
              <a:rPr lang="en-US" dirty="0"/>
              <a:t> in the eastern </a:t>
            </a:r>
            <a:r>
              <a:rPr lang="en-US" dirty="0" err="1"/>
              <a:t>Bekaa</a:t>
            </a:r>
            <a:r>
              <a:rPr lang="en-US" dirty="0"/>
              <a:t> Valley in northern Lebanon. It can produce the fairly accurate Fateh-110 missile with a range of close to 300 km. with a half-ton warhead. </a:t>
            </a:r>
          </a:p>
        </p:txBody>
      </p:sp>
    </p:spTree>
    <p:extLst>
      <p:ext uri="{BB962C8B-B14F-4D97-AF65-F5344CB8AC3E}">
        <p14:creationId xmlns:p14="http://schemas.microsoft.com/office/powerpoint/2010/main" val="7839422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According French intelligence sources, another factory is located between the towns of </a:t>
            </a:r>
            <a:r>
              <a:rPr lang="en-US" dirty="0">
                <a:solidFill>
                  <a:srgbClr val="FFFF99"/>
                </a:solidFill>
              </a:rPr>
              <a:t>Sidon and </a:t>
            </a:r>
            <a:r>
              <a:rPr lang="en-US" dirty="0" err="1">
                <a:solidFill>
                  <a:srgbClr val="FFFF99"/>
                </a:solidFill>
              </a:rPr>
              <a:t>Tyre</a:t>
            </a:r>
            <a:r>
              <a:rPr lang="en-US" dirty="0"/>
              <a:t> in southern Lebanon, which is capable of producing surface-to air and anti-tank missiles as well as unmanned aerial vehicles [drones] able to carry explosives.</a:t>
            </a:r>
          </a:p>
        </p:txBody>
      </p:sp>
    </p:spTree>
    <p:extLst>
      <p:ext uri="{BB962C8B-B14F-4D97-AF65-F5344CB8AC3E}">
        <p14:creationId xmlns:p14="http://schemas.microsoft.com/office/powerpoint/2010/main" val="1946553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Defense Minister Avigdor Liberman has made it clear that while Israel does not want to start a third Lebanon war, the Jewish state is determined to prevent Iran from using Lebanon to produce precision missiles </a:t>
            </a:r>
          </a:p>
        </p:txBody>
      </p:sp>
    </p:spTree>
    <p:extLst>
      <p:ext uri="{BB962C8B-B14F-4D97-AF65-F5344CB8AC3E}">
        <p14:creationId xmlns:p14="http://schemas.microsoft.com/office/powerpoint/2010/main" val="20060242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for Hezbollah that will hit deep inside the Israeli home front. And if Israel does try to prevent that, Hezbollah is expected to respond by firing tens of thousands of missiles at the country.</a:t>
            </a:r>
          </a:p>
        </p:txBody>
      </p:sp>
    </p:spTree>
    <p:extLst>
      <p:ext uri="{BB962C8B-B14F-4D97-AF65-F5344CB8AC3E}">
        <p14:creationId xmlns:p14="http://schemas.microsoft.com/office/powerpoint/2010/main" val="279650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solidFill>
                  <a:srgbClr val="FFFF99"/>
                </a:solidFill>
              </a:rPr>
              <a:t>their </a:t>
            </a:r>
            <a:r>
              <a:rPr lang="en-US" i="1" dirty="0" err="1">
                <a:solidFill>
                  <a:srgbClr val="FFFF99"/>
                </a:solidFill>
              </a:rPr>
              <a:t>t’fillin</a:t>
            </a:r>
            <a:r>
              <a:rPr lang="en-US" i="1" dirty="0">
                <a:solidFill>
                  <a:srgbClr val="FFFF99"/>
                </a:solidFill>
              </a:rPr>
              <a:t> </a:t>
            </a:r>
            <a:r>
              <a:rPr lang="he-IL" sz="4400" b="1" dirty="0">
                <a:solidFill>
                  <a:srgbClr val="FFFF99"/>
                </a:solidFill>
                <a:latin typeface="David" panose="020E0502060401010101" pitchFamily="34" charset="-79"/>
                <a:cs typeface="David" panose="020E0502060401010101" pitchFamily="34" charset="-79"/>
              </a:rPr>
              <a:t>תְּפִלֵּיהֶם</a:t>
            </a:r>
            <a:endParaRPr lang="en-US" sz="4400" b="1" dirty="0">
              <a:solidFill>
                <a:srgbClr val="FFFF99"/>
              </a:solidFill>
              <a:latin typeface="David" panose="020E0502060401010101" pitchFamily="34" charset="-79"/>
              <a:cs typeface="David" panose="020E0502060401010101" pitchFamily="34" charset="-79"/>
            </a:endParaRPr>
          </a:p>
          <a:p>
            <a:pPr algn="l"/>
            <a:r>
              <a:rPr lang="en-US" dirty="0"/>
              <a:t>The first texts to use "tefillin" are the </a:t>
            </a:r>
            <a:r>
              <a:rPr lang="en-US" dirty="0" err="1"/>
              <a:t>Targumim</a:t>
            </a:r>
            <a:r>
              <a:rPr lang="en-US" dirty="0"/>
              <a:t> [Aramaic paraphrase 35–120 CE] and Peshitta [Syriac translation].  "Tefillin" may have derived from the Aramaic </a:t>
            </a:r>
            <a:r>
              <a:rPr lang="en-US" i="1" dirty="0" err="1"/>
              <a:t>palal</a:t>
            </a:r>
            <a:r>
              <a:rPr lang="en-US" dirty="0"/>
              <a:t>, "to plead, pray," a word closely related to the Hebrew </a:t>
            </a:r>
            <a:r>
              <a:rPr lang="en-US" i="1" dirty="0" err="1"/>
              <a:t>tefillah</a:t>
            </a:r>
            <a:r>
              <a:rPr lang="en-US" dirty="0"/>
              <a:t>, "prayer."</a:t>
            </a:r>
          </a:p>
        </p:txBody>
      </p:sp>
    </p:spTree>
    <p:extLst>
      <p:ext uri="{BB962C8B-B14F-4D97-AF65-F5344CB8AC3E}">
        <p14:creationId xmlns:p14="http://schemas.microsoft.com/office/powerpoint/2010/main" val="1936921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A62FB2-0467-4048-85B8-DE2B14EAB64D}"/>
              </a:ext>
            </a:extLst>
          </p:cNvPr>
          <p:cNvPicPr>
            <a:picLocks noChangeAspect="1"/>
          </p:cNvPicPr>
          <p:nvPr/>
        </p:nvPicPr>
        <p:blipFill>
          <a:blip r:embed="rId3"/>
          <a:stretch>
            <a:fillRect/>
          </a:stretch>
        </p:blipFill>
        <p:spPr>
          <a:xfrm>
            <a:off x="2368569" y="-11890"/>
            <a:ext cx="4041736"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6" name="Rectangle: Rounded Corners 5">
            <a:extLst>
              <a:ext uri="{FF2B5EF4-FFF2-40B4-BE49-F238E27FC236}">
                <a16:creationId xmlns:a16="http://schemas.microsoft.com/office/drawing/2014/main" id="{B17409B7-EE27-4868-BD14-2F9E6246DCC3}"/>
              </a:ext>
            </a:extLst>
          </p:cNvPr>
          <p:cNvSpPr/>
          <p:nvPr/>
        </p:nvSpPr>
        <p:spPr bwMode="auto">
          <a:xfrm>
            <a:off x="5303837" y="57150"/>
            <a:ext cx="609600" cy="457200"/>
          </a:xfrm>
          <a:prstGeom prst="roundRect">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
        <p:nvSpPr>
          <p:cNvPr id="8" name="Oval 7">
            <a:extLst>
              <a:ext uri="{FF2B5EF4-FFF2-40B4-BE49-F238E27FC236}">
                <a16:creationId xmlns:a16="http://schemas.microsoft.com/office/drawing/2014/main" id="{82398DFE-CCE6-4A5A-8BBA-5073EB0D2BD0}"/>
              </a:ext>
            </a:extLst>
          </p:cNvPr>
          <p:cNvSpPr/>
          <p:nvPr/>
        </p:nvSpPr>
        <p:spPr bwMode="auto">
          <a:xfrm>
            <a:off x="3094037" y="2647950"/>
            <a:ext cx="381000" cy="304800"/>
          </a:xfrm>
          <a:prstGeom prst="ellipse">
            <a:avLst/>
          </a:prstGeom>
          <a:noFill/>
          <a:ln w="444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796116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U.S. Senate has failed to pass the Pain-Capable Unborn Child Protection Act in a 51-46 vote, striking a blow to pro-life activists who plan to keep fighting.</a:t>
            </a:r>
          </a:p>
        </p:txBody>
      </p:sp>
    </p:spTree>
    <p:extLst>
      <p:ext uri="{BB962C8B-B14F-4D97-AF65-F5344CB8AC3E}">
        <p14:creationId xmlns:p14="http://schemas.microsoft.com/office/powerpoint/2010/main" val="25582632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bill, which bans abortions after 20 weeks of pregnancy, failed in the closely divided senate after Republicans fell short of the 60 votes needed to bring the bill out of debate to a final floor vote.</a:t>
            </a:r>
          </a:p>
        </p:txBody>
      </p:sp>
    </p:spTree>
    <p:extLst>
      <p:ext uri="{BB962C8B-B14F-4D97-AF65-F5344CB8AC3E}">
        <p14:creationId xmlns:p14="http://schemas.microsoft.com/office/powerpoint/2010/main" val="1301643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"We're one of only seven nations on the whole planet to allow abortion on demand after five months," says Mallory Quigley of the </a:t>
            </a:r>
            <a:r>
              <a:rPr lang="en-US" dirty="0">
                <a:hlinkClick r:id="rId3"/>
              </a:rPr>
              <a:t>Susan B. Anthony List</a:t>
            </a:r>
            <a:r>
              <a:rPr lang="en-US" dirty="0"/>
              <a:t>. "That's more than halfway through pregnancy and a point by which the research shows that babies can feel pain."</a:t>
            </a:r>
          </a:p>
        </p:txBody>
      </p:sp>
    </p:spTree>
    <p:extLst>
      <p:ext uri="{BB962C8B-B14F-4D97-AF65-F5344CB8AC3E}">
        <p14:creationId xmlns:p14="http://schemas.microsoft.com/office/powerpoint/2010/main" val="1917931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27013" indent="-227013" algn="l">
              <a:buFont typeface="Arial" panose="020B0604020202020204" pitchFamily="34" charset="0"/>
              <a:buChar char="•"/>
            </a:pPr>
            <a:r>
              <a:rPr lang="en-US" dirty="0"/>
              <a:t>Planned Parenthood kept aborted babies alive to harvest heart, brain, says ex-technician.</a:t>
            </a:r>
          </a:p>
          <a:p>
            <a:pPr marL="227013" indent="-227013" algn="l">
              <a:buFont typeface="Arial" panose="020B0604020202020204" pitchFamily="34" charset="0"/>
              <a:buChar char="•"/>
            </a:pPr>
            <a:r>
              <a:rPr lang="en-US" dirty="0"/>
              <a:t>We have blood on our hands from rage and murder.</a:t>
            </a:r>
          </a:p>
        </p:txBody>
      </p:sp>
    </p:spTree>
    <p:extLst>
      <p:ext uri="{BB962C8B-B14F-4D97-AF65-F5344CB8AC3E}">
        <p14:creationId xmlns:p14="http://schemas.microsoft.com/office/powerpoint/2010/main" val="118041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27013" indent="-227013" algn="l">
              <a:buFont typeface="Arial" panose="020B0604020202020204" pitchFamily="34" charset="0"/>
              <a:buChar char="•"/>
            </a:pPr>
            <a:r>
              <a:rPr lang="en-US" dirty="0"/>
              <a:t>Movies: </a:t>
            </a:r>
            <a:r>
              <a:rPr lang="en-US" i="1" dirty="0"/>
              <a:t>Dunkirk</a:t>
            </a:r>
            <a:r>
              <a:rPr lang="en-US" dirty="0"/>
              <a:t>, </a:t>
            </a:r>
            <a:r>
              <a:rPr lang="en-US" i="1" dirty="0"/>
              <a:t>Darkest Hour</a:t>
            </a:r>
            <a:r>
              <a:rPr lang="en-US" dirty="0"/>
              <a:t> </a:t>
            </a:r>
          </a:p>
          <a:p>
            <a:pPr marL="227013" indent="-227013" algn="l">
              <a:buFont typeface="Arial" panose="020B0604020202020204" pitchFamily="34" charset="0"/>
              <a:buChar char="•"/>
            </a:pPr>
            <a:r>
              <a:rPr lang="en-US" dirty="0"/>
              <a:t>In late May of 1940, a half million British soldiers huddled hopelessly at Dunkirk, waiting for inevitable death or imprisonment. </a:t>
            </a:r>
          </a:p>
          <a:p>
            <a:pPr marL="227013" indent="-227013" algn="l">
              <a:buFont typeface="Arial" panose="020B0604020202020204" pitchFamily="34" charset="0"/>
              <a:buChar char="•"/>
            </a:pPr>
            <a:r>
              <a:rPr lang="en-US" dirty="0"/>
              <a:t>James Dobson pointed out a grave omission in the movies.</a:t>
            </a:r>
          </a:p>
        </p:txBody>
      </p:sp>
    </p:spTree>
    <p:extLst>
      <p:ext uri="{BB962C8B-B14F-4D97-AF65-F5344CB8AC3E}">
        <p14:creationId xmlns:p14="http://schemas.microsoft.com/office/powerpoint/2010/main" val="1406545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C41748-D5CC-4ADC-9922-1A0D3ABD31B3}"/>
              </a:ext>
            </a:extLst>
          </p:cNvPr>
          <p:cNvPicPr>
            <a:picLocks noChangeAspect="1"/>
          </p:cNvPicPr>
          <p:nvPr/>
        </p:nvPicPr>
        <p:blipFill>
          <a:blip r:embed="rId3"/>
          <a:stretch>
            <a:fillRect/>
          </a:stretch>
        </p:blipFill>
        <p:spPr>
          <a:xfrm>
            <a:off x="372251" y="0"/>
            <a:ext cx="8034372"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5612980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On May 23rd, numerous political leaders and newspaper editors joined King George and issued a call for a National Day of Prayer to be held on Sunday, May 26th, 1940. Just 24 hours after the call for prayer, Adolf Hitler inexplicably ordered his armies to halt, to the surprise and dismay of even his own generals.</a:t>
            </a:r>
          </a:p>
        </p:txBody>
      </p:sp>
    </p:spTree>
    <p:extLst>
      <p:ext uri="{BB962C8B-B14F-4D97-AF65-F5344CB8AC3E}">
        <p14:creationId xmlns:p14="http://schemas.microsoft.com/office/powerpoint/2010/main" val="525166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Former Prime Minister, Neville Chamberlain, wrote this in his diary: "May 26. Blackest day of all.” At seven o'clock that evening, an order was issued to attempt a desperate evacuation of Dunkirk.  Every tiny vessel and privately owned craft was sent across the treacherous waters of the English Channel with</a:t>
            </a:r>
          </a:p>
        </p:txBody>
      </p:sp>
    </p:spTree>
    <p:extLst>
      <p:ext uri="{BB962C8B-B14F-4D97-AF65-F5344CB8AC3E}">
        <p14:creationId xmlns:p14="http://schemas.microsoft.com/office/powerpoint/2010/main" val="2861786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orders to rescue as many men as possible before the arrival of the Germans. </a:t>
            </a:r>
            <a:br>
              <a:rPr lang="en-US" dirty="0"/>
            </a:br>
            <a:r>
              <a:rPr lang="en-US" dirty="0"/>
              <a:t>Hitler's armies remained stationary, not only on the 24th, 25th and 26th, but incredibly, until early June! To this day, no one knows exactly why. </a:t>
            </a:r>
          </a:p>
        </p:txBody>
      </p:sp>
    </p:spTree>
    <p:extLst>
      <p:ext uri="{BB962C8B-B14F-4D97-AF65-F5344CB8AC3E}">
        <p14:creationId xmlns:p14="http://schemas.microsoft.com/office/powerpoint/2010/main" val="257754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Dvarim</a:t>
            </a:r>
            <a:r>
              <a:rPr lang="en-US" baseline="30000" dirty="0"/>
              <a:t>/Dt 6.6-8 </a:t>
            </a:r>
            <a:r>
              <a:rPr lang="en-US" dirty="0"/>
              <a:t>These words, which I am commanding you today, are to be on your heart. You are to… bind them as a sign on your hand, </a:t>
            </a:r>
            <a:r>
              <a:rPr lang="en-US" dirty="0">
                <a:solidFill>
                  <a:srgbClr val="FFFF99"/>
                </a:solidFill>
              </a:rPr>
              <a:t>wear them on your foreheads as a reminder between your eyes.</a:t>
            </a:r>
          </a:p>
          <a:p>
            <a:pPr algn="r" rtl="1"/>
            <a:r>
              <a:rPr lang="he-IL" b="1" dirty="0">
                <a:latin typeface="David" panose="020E0502060401010101" pitchFamily="34" charset="-79"/>
                <a:cs typeface="David" panose="020E0502060401010101" pitchFamily="34" charset="-79"/>
              </a:rPr>
              <a:t>וְהָיוּ </a:t>
            </a:r>
            <a:r>
              <a:rPr lang="he-IL" b="1" dirty="0">
                <a:solidFill>
                  <a:srgbClr val="FFFF99"/>
                </a:solidFill>
                <a:latin typeface="David" panose="020E0502060401010101" pitchFamily="34" charset="-79"/>
                <a:cs typeface="David" panose="020E0502060401010101" pitchFamily="34" charset="-79"/>
              </a:rPr>
              <a:t>לְטֹטָפֹת</a:t>
            </a:r>
            <a:r>
              <a:rPr lang="he-IL" b="1" dirty="0">
                <a:latin typeface="David" panose="020E0502060401010101" pitchFamily="34" charset="-79"/>
                <a:cs typeface="David" panose="020E0502060401010101" pitchFamily="34" charset="-79"/>
              </a:rPr>
              <a:t>, בֵּין עֵינֶיךָ.</a:t>
            </a:r>
            <a:endParaRPr lang="en-US" b="1" dirty="0">
              <a:latin typeface="David" panose="020E0502060401010101" pitchFamily="34" charset="-79"/>
              <a:cs typeface="David" panose="020E0502060401010101" pitchFamily="34" charset="-79"/>
            </a:endParaRPr>
          </a:p>
          <a:p>
            <a:pPr algn="l"/>
            <a:r>
              <a:rPr lang="en-US" sz="3600" i="1" dirty="0" err="1">
                <a:solidFill>
                  <a:srgbClr val="FFFF99"/>
                </a:solidFill>
              </a:rPr>
              <a:t>V’ha-yu</a:t>
            </a:r>
            <a:r>
              <a:rPr lang="en-US" sz="3600" i="1" dirty="0">
                <a:solidFill>
                  <a:srgbClr val="FFFF99"/>
                </a:solidFill>
              </a:rPr>
              <a:t> </a:t>
            </a:r>
            <a:r>
              <a:rPr lang="en-US" sz="3600" i="1" dirty="0" err="1">
                <a:solidFill>
                  <a:srgbClr val="FFFF99"/>
                </a:solidFill>
              </a:rPr>
              <a:t>l’</a:t>
            </a:r>
            <a:r>
              <a:rPr lang="en-US" sz="3600" i="1" u="sng" dirty="0" err="1">
                <a:solidFill>
                  <a:srgbClr val="FFFF99"/>
                </a:solidFill>
              </a:rPr>
              <a:t>totafot</a:t>
            </a:r>
            <a:r>
              <a:rPr lang="en-US" sz="3600" i="1" dirty="0">
                <a:solidFill>
                  <a:srgbClr val="FFFF99"/>
                </a:solidFill>
              </a:rPr>
              <a:t> </a:t>
            </a:r>
            <a:r>
              <a:rPr lang="en-US" sz="3600" i="1" dirty="0" err="1">
                <a:solidFill>
                  <a:srgbClr val="FFFF99"/>
                </a:solidFill>
              </a:rPr>
              <a:t>bayn</a:t>
            </a:r>
            <a:r>
              <a:rPr lang="en-US" sz="3600" i="1" dirty="0">
                <a:solidFill>
                  <a:srgbClr val="FFFF99"/>
                </a:solidFill>
              </a:rPr>
              <a:t> eh-</a:t>
            </a:r>
            <a:r>
              <a:rPr lang="en-US" sz="3600" i="1" dirty="0" err="1">
                <a:solidFill>
                  <a:srgbClr val="FFFF99"/>
                </a:solidFill>
              </a:rPr>
              <a:t>neh</a:t>
            </a:r>
            <a:r>
              <a:rPr lang="en-US" sz="3600" i="1" dirty="0">
                <a:solidFill>
                  <a:srgbClr val="FFFF99"/>
                </a:solidFill>
              </a:rPr>
              <a:t>-kha</a:t>
            </a:r>
            <a:endParaRPr lang="en-US" sz="36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560582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I am calling for prayer, like R. </a:t>
            </a:r>
            <a:r>
              <a:rPr lang="en-US" dirty="0" err="1"/>
              <a:t>Schneerson</a:t>
            </a:r>
            <a:r>
              <a:rPr lang="en-US" dirty="0"/>
              <a:t> called for </a:t>
            </a:r>
            <a:r>
              <a:rPr lang="en-US" dirty="0" err="1"/>
              <a:t>t’fillin</a:t>
            </a:r>
            <a:r>
              <a:rPr lang="en-US" dirty="0"/>
              <a:t>!</a:t>
            </a:r>
          </a:p>
          <a:p>
            <a:pPr marL="171450" indent="-171450" algn="l">
              <a:buFont typeface="Arial" panose="020B0604020202020204" pitchFamily="34" charset="0"/>
              <a:buChar char="•"/>
            </a:pPr>
            <a:r>
              <a:rPr lang="en-US" dirty="0"/>
              <a:t>Each of our hearts right with G-d and each other.</a:t>
            </a:r>
          </a:p>
          <a:p>
            <a:pPr marL="171450" indent="-171450" algn="l">
              <a:buFont typeface="Arial" panose="020B0604020202020204" pitchFamily="34" charset="0"/>
              <a:buChar char="•"/>
            </a:pPr>
            <a:r>
              <a:rPr lang="en-US" dirty="0"/>
              <a:t>Intercession today, third hour</a:t>
            </a:r>
          </a:p>
          <a:p>
            <a:pPr marL="171450" indent="-171450" algn="l">
              <a:buFont typeface="Arial" panose="020B0604020202020204" pitchFamily="34" charset="0"/>
              <a:buChar char="•"/>
            </a:pPr>
            <a:r>
              <a:rPr lang="en-US" dirty="0"/>
              <a:t>Tuesday, </a:t>
            </a:r>
            <a:r>
              <a:rPr lang="en-US" dirty="0" err="1"/>
              <a:t>Teerosh</a:t>
            </a:r>
            <a:r>
              <a:rPr lang="en-US" dirty="0"/>
              <a:t> 7 to 8:30 p.m.</a:t>
            </a:r>
          </a:p>
          <a:p>
            <a:pPr marL="171450" indent="-171450" algn="l">
              <a:buFont typeface="Arial" panose="020B0604020202020204" pitchFamily="34" charset="0"/>
              <a:buChar char="•"/>
            </a:pPr>
            <a:r>
              <a:rPr lang="en-US" dirty="0"/>
              <a:t>Tuesday, Feb. 27, Fast of Ester extended prayer, 7 p.m. till 10:30 or…</a:t>
            </a:r>
          </a:p>
        </p:txBody>
      </p:sp>
    </p:spTree>
    <p:extLst>
      <p:ext uri="{BB962C8B-B14F-4D97-AF65-F5344CB8AC3E}">
        <p14:creationId xmlns:p14="http://schemas.microsoft.com/office/powerpoint/2010/main" val="95101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/Dt. 11.18</a:t>
            </a:r>
            <a:r>
              <a:rPr lang="en-US" dirty="0"/>
              <a:t> Therefore you are to set these words of Mine in your heart and in your soul. You are to </a:t>
            </a:r>
            <a:r>
              <a:rPr lang="en-US" dirty="0">
                <a:solidFill>
                  <a:srgbClr val="FFFF99"/>
                </a:solidFill>
              </a:rPr>
              <a:t>bind them as a sign on your hand</a:t>
            </a:r>
            <a:r>
              <a:rPr lang="en-US" dirty="0"/>
              <a:t>, and as </a:t>
            </a:r>
            <a:r>
              <a:rPr lang="en-US" dirty="0">
                <a:solidFill>
                  <a:srgbClr val="FFFF99"/>
                </a:solidFill>
              </a:rPr>
              <a:t>at the front of a headband between your eyes</a:t>
            </a:r>
            <a:r>
              <a:rPr lang="en-US" dirty="0"/>
              <a:t>.</a:t>
            </a:r>
          </a:p>
          <a:p>
            <a:r>
              <a:rPr lang="he-IL" b="1" dirty="0">
                <a:solidFill>
                  <a:srgbClr val="FFFF99"/>
                </a:solidFill>
                <a:latin typeface="David" panose="020E0502060401010101" pitchFamily="34" charset="-79"/>
                <a:cs typeface="David" panose="020E0502060401010101" pitchFamily="34" charset="-79"/>
              </a:rPr>
              <a:t>לְטֹטָפֹת</a:t>
            </a:r>
            <a:r>
              <a:rPr lang="en-US" b="1" dirty="0">
                <a:solidFill>
                  <a:srgbClr val="FFFF99"/>
                </a:solidFill>
                <a:latin typeface="David" panose="020E0502060401010101" pitchFamily="34" charset="-79"/>
                <a:cs typeface="David" panose="020E0502060401010101" pitchFamily="34" charset="-79"/>
              </a:rPr>
              <a:t>  </a:t>
            </a:r>
            <a:r>
              <a:rPr lang="en-US" i="1" dirty="0" err="1">
                <a:solidFill>
                  <a:srgbClr val="FFFF99"/>
                </a:solidFill>
                <a:cs typeface="David" panose="020E0502060401010101" pitchFamily="34" charset="-79"/>
              </a:rPr>
              <a:t>totafot</a:t>
            </a:r>
            <a:endParaRPr lang="en-US" i="1" dirty="0"/>
          </a:p>
        </p:txBody>
      </p:sp>
    </p:spTree>
    <p:extLst>
      <p:ext uri="{BB962C8B-B14F-4D97-AF65-F5344CB8AC3E}">
        <p14:creationId xmlns:p14="http://schemas.microsoft.com/office/powerpoint/2010/main" val="410629972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65070</TotalTime>
  <Words>4373</Words>
  <Application>Microsoft Office PowerPoint</Application>
  <PresentationFormat>Custom</PresentationFormat>
  <Paragraphs>475</Paragraphs>
  <Slides>80</Slides>
  <Notes>80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80</vt:i4>
      </vt:variant>
    </vt:vector>
  </HeadingPairs>
  <TitlesOfParts>
    <vt:vector size="87"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Mattityahu (Matthew) 23:5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23:6</vt:lpstr>
      <vt:lpstr>Mattityahu (Matthew) 23:7</vt:lpstr>
      <vt:lpstr>Mattityahu (Matthew) 23:8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1698</cp:revision>
  <dcterms:created xsi:type="dcterms:W3CDTF">2006-04-21T19:34:43Z</dcterms:created>
  <dcterms:modified xsi:type="dcterms:W3CDTF">2018-02-17T14:26:13Z</dcterms:modified>
</cp:coreProperties>
</file>