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Lst>
  <p:notesMasterIdLst>
    <p:notesMasterId r:id="rId95"/>
  </p:notesMasterIdLst>
  <p:handoutMasterIdLst>
    <p:handoutMasterId r:id="rId96"/>
  </p:handoutMasterIdLst>
  <p:sldIdLst>
    <p:sldId id="3065" r:id="rId4"/>
    <p:sldId id="2958" r:id="rId5"/>
    <p:sldId id="2959" r:id="rId6"/>
    <p:sldId id="2963" r:id="rId7"/>
    <p:sldId id="2962" r:id="rId8"/>
    <p:sldId id="2957" r:id="rId9"/>
    <p:sldId id="2961" r:id="rId10"/>
    <p:sldId id="2964" r:id="rId11"/>
    <p:sldId id="2995" r:id="rId12"/>
    <p:sldId id="2956" r:id="rId13"/>
    <p:sldId id="2909" r:id="rId14"/>
    <p:sldId id="2996" r:id="rId15"/>
    <p:sldId id="2997" r:id="rId16"/>
    <p:sldId id="3000" r:id="rId17"/>
    <p:sldId id="3066" r:id="rId18"/>
    <p:sldId id="3001" r:id="rId19"/>
    <p:sldId id="2998" r:id="rId20"/>
    <p:sldId id="2999" r:id="rId21"/>
    <p:sldId id="3002" r:id="rId22"/>
    <p:sldId id="3028" r:id="rId23"/>
    <p:sldId id="3029" r:id="rId24"/>
    <p:sldId id="3011" r:id="rId25"/>
    <p:sldId id="2970" r:id="rId26"/>
    <p:sldId id="2974" r:id="rId27"/>
    <p:sldId id="2971" r:id="rId28"/>
    <p:sldId id="3012" r:id="rId29"/>
    <p:sldId id="3018" r:id="rId30"/>
    <p:sldId id="3019" r:id="rId31"/>
    <p:sldId id="3020" r:id="rId32"/>
    <p:sldId id="3004" r:id="rId33"/>
    <p:sldId id="3005" r:id="rId34"/>
    <p:sldId id="3008" r:id="rId35"/>
    <p:sldId id="3006" r:id="rId36"/>
    <p:sldId id="3009" r:id="rId37"/>
    <p:sldId id="3010" r:id="rId38"/>
    <p:sldId id="3015" r:id="rId39"/>
    <p:sldId id="2972" r:id="rId40"/>
    <p:sldId id="2973" r:id="rId41"/>
    <p:sldId id="2975" r:id="rId42"/>
    <p:sldId id="3017" r:id="rId43"/>
    <p:sldId id="2986" r:id="rId44"/>
    <p:sldId id="3021" r:id="rId45"/>
    <p:sldId id="3045" r:id="rId46"/>
    <p:sldId id="2976" r:id="rId47"/>
    <p:sldId id="3023" r:id="rId48"/>
    <p:sldId id="3024" r:id="rId49"/>
    <p:sldId id="3022" r:id="rId50"/>
    <p:sldId id="3037" r:id="rId51"/>
    <p:sldId id="3038" r:id="rId52"/>
    <p:sldId id="3039" r:id="rId53"/>
    <p:sldId id="3040" r:id="rId54"/>
    <p:sldId id="3025" r:id="rId55"/>
    <p:sldId id="3003" r:id="rId56"/>
    <p:sldId id="3036" r:id="rId57"/>
    <p:sldId id="3041" r:id="rId58"/>
    <p:sldId id="3035" r:id="rId59"/>
    <p:sldId id="3034" r:id="rId60"/>
    <p:sldId id="3042" r:id="rId61"/>
    <p:sldId id="3043" r:id="rId62"/>
    <p:sldId id="3048" r:id="rId63"/>
    <p:sldId id="3049" r:id="rId64"/>
    <p:sldId id="3051" r:id="rId65"/>
    <p:sldId id="3044" r:id="rId66"/>
    <p:sldId id="3052" r:id="rId67"/>
    <p:sldId id="3054" r:id="rId68"/>
    <p:sldId id="3050" r:id="rId69"/>
    <p:sldId id="3053" r:id="rId70"/>
    <p:sldId id="3046" r:id="rId71"/>
    <p:sldId id="3026" r:id="rId72"/>
    <p:sldId id="3047" r:id="rId73"/>
    <p:sldId id="3056" r:id="rId74"/>
    <p:sldId id="3057" r:id="rId75"/>
    <p:sldId id="2990" r:id="rId76"/>
    <p:sldId id="2910" r:id="rId77"/>
    <p:sldId id="2987" r:id="rId78"/>
    <p:sldId id="3059" r:id="rId79"/>
    <p:sldId id="3058" r:id="rId80"/>
    <p:sldId id="2988" r:id="rId81"/>
    <p:sldId id="3055" r:id="rId82"/>
    <p:sldId id="3027" r:id="rId83"/>
    <p:sldId id="3061" r:id="rId84"/>
    <p:sldId id="3060" r:id="rId85"/>
    <p:sldId id="3062" r:id="rId86"/>
    <p:sldId id="3068" r:id="rId87"/>
    <p:sldId id="3069" r:id="rId88"/>
    <p:sldId id="3071" r:id="rId89"/>
    <p:sldId id="3070" r:id="rId90"/>
    <p:sldId id="2977" r:id="rId91"/>
    <p:sldId id="3063" r:id="rId92"/>
    <p:sldId id="3072" r:id="rId93"/>
    <p:sldId id="3073" r:id="rId94"/>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00"/>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82844" autoAdjust="0"/>
  </p:normalViewPr>
  <p:slideViewPr>
    <p:cSldViewPr>
      <p:cViewPr varScale="1">
        <p:scale>
          <a:sx n="106" d="100"/>
          <a:sy n="106" d="100"/>
        </p:scale>
        <p:origin x="92" y="308"/>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8792"/>
    </p:cViewPr>
  </p:sorterViewPr>
  <p:notesViewPr>
    <p:cSldViewPr>
      <p:cViewPr varScale="1">
        <p:scale>
          <a:sx n="83" d="100"/>
          <a:sy n="83" d="100"/>
        </p:scale>
        <p:origin x="2004" y="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heme" Target="theme/theme1.xml"/><Relationship Id="rId10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Lb5EozgOs2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facebook.com/marchoflife/videos/1744828825812790/"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397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From Brian Kaufman</a:t>
            </a:r>
          </a:p>
          <a:p>
            <a:endParaRPr lang="en-US" altLang="en-US" sz="1050" dirty="0"/>
          </a:p>
        </p:txBody>
      </p:sp>
    </p:spTree>
    <p:extLst>
      <p:ext uri="{BB962C8B-B14F-4D97-AF65-F5344CB8AC3E}">
        <p14:creationId xmlns:p14="http://schemas.microsoft.com/office/powerpoint/2010/main" val="1388586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From Brian Kaufman</a:t>
            </a:r>
          </a:p>
          <a:p>
            <a:endParaRPr lang="en-US" altLang="en-US" sz="1050" dirty="0"/>
          </a:p>
        </p:txBody>
      </p:sp>
    </p:spTree>
    <p:extLst>
      <p:ext uri="{BB962C8B-B14F-4D97-AF65-F5344CB8AC3E}">
        <p14:creationId xmlns:p14="http://schemas.microsoft.com/office/powerpoint/2010/main" val="1528213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From Brian Kaufman</a:t>
            </a:r>
          </a:p>
          <a:p>
            <a:endParaRPr lang="en-US" altLang="en-US" sz="1050" dirty="0"/>
          </a:p>
        </p:txBody>
      </p:sp>
    </p:spTree>
    <p:extLst>
      <p:ext uri="{BB962C8B-B14F-4D97-AF65-F5344CB8AC3E}">
        <p14:creationId xmlns:p14="http://schemas.microsoft.com/office/powerpoint/2010/main" val="1413122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Hebrew students: script and block will become seamless.  Eventually</a:t>
            </a:r>
          </a:p>
          <a:p>
            <a:endParaRPr lang="en-US" altLang="en-US" sz="1050" dirty="0"/>
          </a:p>
          <a:p>
            <a:r>
              <a:rPr lang="en-US" altLang="en-US" sz="1050" dirty="0"/>
              <a:t>Hebrew for Questions and Answers, Q&amp;A</a:t>
            </a:r>
          </a:p>
        </p:txBody>
      </p:sp>
    </p:spTree>
    <p:extLst>
      <p:ext uri="{BB962C8B-B14F-4D97-AF65-F5344CB8AC3E}">
        <p14:creationId xmlns:p14="http://schemas.microsoft.com/office/powerpoint/2010/main" val="1484464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47411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40683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72723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Few weeks ago</a:t>
            </a:r>
          </a:p>
        </p:txBody>
      </p:sp>
    </p:spTree>
    <p:extLst>
      <p:ext uri="{BB962C8B-B14F-4D97-AF65-F5344CB8AC3E}">
        <p14:creationId xmlns:p14="http://schemas.microsoft.com/office/powerpoint/2010/main" val="2022354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93738"/>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Last week: Resurrection power of G-d</a:t>
            </a:r>
          </a:p>
        </p:txBody>
      </p:sp>
    </p:spTree>
    <p:extLst>
      <p:ext uri="{BB962C8B-B14F-4D97-AF65-F5344CB8AC3E}">
        <p14:creationId xmlns:p14="http://schemas.microsoft.com/office/powerpoint/2010/main" val="834565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4.64 </a:t>
            </a:r>
            <a:r>
              <a:rPr lang="en-US" altLang="en-US" dirty="0" err="1"/>
              <a:t>mbps</a:t>
            </a:r>
            <a:r>
              <a:rPr lang="en-US" altLang="en-US" dirty="0"/>
              <a:t>  Should be ok, although minimal.  Best possible with Cu wires, not fiber optic.  </a:t>
            </a:r>
          </a:p>
        </p:txBody>
      </p:sp>
    </p:spTree>
    <p:extLst>
      <p:ext uri="{BB962C8B-B14F-4D97-AF65-F5344CB8AC3E}">
        <p14:creationId xmlns:p14="http://schemas.microsoft.com/office/powerpoint/2010/main" val="1021536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384175" y="685800"/>
            <a:ext cx="60833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23</a:t>
            </a:fld>
            <a:endPar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86931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78792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289235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A585246-09DB-4620-8F4D-79967751F4FB}"/>
              </a:ext>
            </a:extLst>
          </p:cNvPr>
          <p:cNvSpPr>
            <a:spLocks noGrp="1"/>
          </p:cNvSpPr>
          <p:nvPr>
            <p:ph type="body" idx="1"/>
          </p:nvPr>
        </p:nvSpPr>
        <p:spPr/>
        <p:txBody>
          <a:bodyPr/>
          <a:lstStyle/>
          <a:p>
            <a:r>
              <a:rPr lang="en-US" dirty="0"/>
              <a:t>First, the announcement to David by </a:t>
            </a:r>
            <a:r>
              <a:rPr lang="en-US" dirty="0" err="1"/>
              <a:t>Natan</a:t>
            </a:r>
            <a:r>
              <a:rPr lang="en-US" dirty="0"/>
              <a:t> the prophet.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19032DE-7ADF-4E39-9324-3FA021F03E1E}"/>
              </a:ext>
            </a:extLst>
          </p:cNvPr>
          <p:cNvSpPr>
            <a:spLocks noGrp="1"/>
          </p:cNvSpPr>
          <p:nvPr>
            <p:ph type="body" idx="1"/>
          </p:nvPr>
        </p:nvSpPr>
        <p:spPr/>
        <p:txBody>
          <a:bodyPr/>
          <a:lstStyle/>
          <a:p>
            <a:r>
              <a:rPr lang="en-US" dirty="0"/>
              <a:t>Next, from the Psalms…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73799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34EBF15-40CB-4349-9842-B614E10568EB}"/>
              </a:ext>
            </a:extLst>
          </p:cNvPr>
          <p:cNvSpPr>
            <a:spLocks noGrp="1"/>
          </p:cNvSpPr>
          <p:nvPr>
            <p:ph type="body" idx="1"/>
          </p:nvPr>
        </p:nvSpPr>
        <p:spPr/>
        <p:txBody>
          <a:bodyPr/>
          <a:lstStyle/>
          <a:p>
            <a:r>
              <a:rPr lang="en-US" dirty="0"/>
              <a:t>Then the prophet </a:t>
            </a:r>
            <a:r>
              <a:rPr lang="en-US" dirty="0" err="1"/>
              <a:t>Yeshayahu</a:t>
            </a:r>
            <a:r>
              <a:rPr lang="en-US" dirty="0"/>
              <a:t>/Isaiah</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A434E3A-42C9-422E-AEB6-93CFB9752351}"/>
              </a:ext>
            </a:extLst>
          </p:cNvPr>
          <p:cNvSpPr>
            <a:spLocks noGrp="1"/>
          </p:cNvSpPr>
          <p:nvPr>
            <p:ph type="body" idx="1"/>
          </p:nvPr>
        </p:nvSpPr>
        <p:spPr/>
        <p:txBody>
          <a:bodyPr/>
          <a:lstStyle/>
          <a:p>
            <a:r>
              <a:rPr lang="en-US" dirty="0"/>
              <a:t>Two places in </a:t>
            </a:r>
            <a:r>
              <a:rPr lang="en-US" dirty="0" err="1"/>
              <a:t>Yeshayahu</a:t>
            </a:r>
            <a:r>
              <a:rPr lang="en-US" dirty="0"/>
              <a:t>/Isaiah.   Also </a:t>
            </a:r>
            <a:r>
              <a:rPr lang="en-US" dirty="0" err="1"/>
              <a:t>Yermiyahu</a:t>
            </a:r>
            <a:r>
              <a:rPr lang="en-US" dirty="0"/>
              <a:t>/Jeremiah</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783FD8C-9476-4998-9D40-1457B5FB7F3A}"/>
              </a:ext>
            </a:extLst>
          </p:cNvPr>
          <p:cNvSpPr>
            <a:spLocks noGrp="1"/>
          </p:cNvSpPr>
          <p:nvPr>
            <p:ph type="body" idx="1"/>
          </p:nvPr>
        </p:nvSpPr>
        <p:spPr/>
        <p:txBody>
          <a:bodyPr/>
          <a:lstStyle/>
          <a:p>
            <a:r>
              <a:rPr lang="en-US" dirty="0"/>
              <a:t>Note: divine Davidic king.</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Yeshua cites the psalms…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0913386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6853400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Dilemma in Jewish theology about Messiah ben David.</a:t>
            </a:r>
          </a:p>
          <a:p>
            <a:endParaRPr lang="en-US" altLang="en-US" sz="1050" dirty="0"/>
          </a:p>
          <a:p>
            <a:r>
              <a:rPr lang="en-US" altLang="en-US" sz="1050" dirty="0"/>
              <a:t>Avraham </a:t>
            </a:r>
            <a:r>
              <a:rPr lang="en-US" altLang="en-US" sz="1050" dirty="0" err="1"/>
              <a:t>Avinu</a:t>
            </a:r>
            <a:r>
              <a:rPr lang="en-US" altLang="en-US" sz="1050" dirty="0"/>
              <a:t>.  Patriarchs, Matriarchs.  Nobody contests their pre-eminence.</a:t>
            </a:r>
          </a:p>
        </p:txBody>
      </p:sp>
    </p:spTree>
    <p:extLst>
      <p:ext uri="{BB962C8B-B14F-4D97-AF65-F5344CB8AC3E}">
        <p14:creationId xmlns:p14="http://schemas.microsoft.com/office/powerpoint/2010/main" val="1783323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22.15-22. Ceasar and G-d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Dec.30,2017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441927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531270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6863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305079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FB9533F-DDB0-4107-B97F-DFFA974B8427}"/>
              </a:ext>
            </a:extLst>
          </p:cNvPr>
          <p:cNvSpPr>
            <a:spLocks noGrp="1"/>
          </p:cNvSpPr>
          <p:nvPr>
            <p:ph type="body" idx="1"/>
          </p:nvPr>
        </p:nvSpPr>
        <p:spPr/>
        <p:txBody>
          <a:bodyPr/>
          <a:lstStyle/>
          <a:p>
            <a:r>
              <a:rPr lang="en-US" dirty="0"/>
              <a:t>Realized a profound new thing…Messiah is greater than David.  Messiah is G-d!!  G-d with us!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64CF9BA-BC35-46D9-81D4-26CA774A1EA6}"/>
              </a:ext>
            </a:extLst>
          </p:cNvPr>
          <p:cNvSpPr>
            <a:spLocks noGrp="1"/>
          </p:cNvSpPr>
          <p:nvPr>
            <p:ph type="body" idx="1"/>
          </p:nvPr>
        </p:nvSpPr>
        <p:spPr/>
        <p:txBody>
          <a:bodyPr/>
          <a:lstStyle/>
          <a:p>
            <a:r>
              <a:rPr lang="en-US" dirty="0"/>
              <a:t>Two points of teaching, one of preaching.  Most important preaching I’ve ever done!!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4907707-4D2A-4269-B4CD-8F461890261F}"/>
              </a:ext>
            </a:extLst>
          </p:cNvPr>
          <p:cNvSpPr>
            <a:spLocks noGrp="1"/>
          </p:cNvSpPr>
          <p:nvPr>
            <p:ph type="body" idx="1"/>
          </p:nvPr>
        </p:nvSpPr>
        <p:spPr/>
        <p:txBody>
          <a:bodyPr/>
          <a:lstStyle/>
          <a:p>
            <a:r>
              <a:rPr lang="en-US" dirty="0"/>
              <a:t>Note Sacred Name.  Yeshua says “</a:t>
            </a:r>
            <a:r>
              <a:rPr lang="en-US" dirty="0" err="1"/>
              <a:t>Adoni</a:t>
            </a:r>
            <a:r>
              <a:rPr lang="en-US" dirty="0"/>
              <a:t>”  Lord.  Other places He says “power.”</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DA0CFCE-782F-448B-A6D9-EE7E6B3988EC}"/>
              </a:ext>
            </a:extLst>
          </p:cNvPr>
          <p:cNvSpPr>
            <a:spLocks noGrp="1"/>
          </p:cNvSpPr>
          <p:nvPr>
            <p:ph type="body" idx="1"/>
          </p:nvPr>
        </p:nvSpPr>
        <p:spPr/>
        <p:txBody>
          <a:bodyPr/>
          <a:lstStyle/>
          <a:p>
            <a:r>
              <a:rPr lang="en-US" dirty="0"/>
              <a:t>Nor is the Sacred Name in the Greek texts…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5B3F0E3-B258-41F7-A7B1-1DBCBE7E3166}"/>
              </a:ext>
            </a:extLst>
          </p:cNvPr>
          <p:cNvSpPr>
            <a:spLocks noGrp="1"/>
          </p:cNvSpPr>
          <p:nvPr>
            <p:ph type="body" idx="1"/>
          </p:nvPr>
        </p:nvSpPr>
        <p:spPr/>
        <p:txBody>
          <a:bodyPr/>
          <a:lstStyle/>
          <a:p>
            <a:r>
              <a:rPr lang="en-US" dirty="0" err="1"/>
              <a:t>Nehemia</a:t>
            </a:r>
            <a:r>
              <a:rPr lang="en-US" dirty="0"/>
              <a:t> has many followers among Hebrew roots people.  Need to address.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4427BF7-FB75-4722-97FB-088D400FA2CB}"/>
              </a:ext>
            </a:extLst>
          </p:cNvPr>
          <p:cNvSpPr>
            <a:spLocks noGrp="1"/>
          </p:cNvSpPr>
          <p:nvPr>
            <p:ph type="body" idx="1"/>
          </p:nvPr>
        </p:nvSpPr>
        <p:spPr/>
        <p:txBody>
          <a:bodyPr/>
          <a:lstStyle/>
          <a:p>
            <a:r>
              <a:rPr lang="en-US" dirty="0"/>
              <a:t>However, in this text in Matityahu/Mat,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YouTube  </a:t>
            </a:r>
            <a:r>
              <a:rPr lang="en-US" altLang="en-US" sz="1050" dirty="0">
                <a:hlinkClick r:id="rId3"/>
              </a:rPr>
              <a:t>https://youtu.be/Lb5EozgOs2g</a:t>
            </a:r>
            <a:endParaRPr lang="en-US" altLang="en-US" sz="1050" dirty="0"/>
          </a:p>
          <a:p>
            <a:endParaRPr lang="en-US" altLang="en-US" sz="1050" dirty="0"/>
          </a:p>
          <a:p>
            <a:r>
              <a:rPr lang="en-US" altLang="en-US" sz="1050" dirty="0"/>
              <a:t>also Better Josh Aaron at  </a:t>
            </a:r>
            <a:r>
              <a:rPr lang="en-US" altLang="en-US" sz="1050" dirty="0">
                <a:hlinkClick r:id="rId4"/>
              </a:rPr>
              <a:t>https://www.facebook.com/marchoflife/videos/1744828825812790/</a:t>
            </a:r>
            <a:r>
              <a:rPr lang="en-US" altLang="en-US" sz="1050" dirty="0"/>
              <a:t> </a:t>
            </a:r>
          </a:p>
        </p:txBody>
      </p:sp>
    </p:spTree>
    <p:extLst>
      <p:ext uri="{BB962C8B-B14F-4D97-AF65-F5344CB8AC3E}">
        <p14:creationId xmlns:p14="http://schemas.microsoft.com/office/powerpoint/2010/main" val="1251619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Some insights from Brian Kaufman</a:t>
            </a:r>
          </a:p>
        </p:txBody>
      </p:sp>
    </p:spTree>
    <p:extLst>
      <p:ext uri="{BB962C8B-B14F-4D97-AF65-F5344CB8AC3E}">
        <p14:creationId xmlns:p14="http://schemas.microsoft.com/office/powerpoint/2010/main" val="4230820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986C8F5-7F24-4B1C-87CE-9B8B6392B35E}"/>
              </a:ext>
            </a:extLst>
          </p:cNvPr>
          <p:cNvSpPr>
            <a:spLocks noGrp="1"/>
          </p:cNvSpPr>
          <p:nvPr>
            <p:ph type="body" idx="1"/>
          </p:nvPr>
        </p:nvSpPr>
        <p:spPr/>
        <p:txBody>
          <a:bodyPr/>
          <a:lstStyle/>
          <a:p>
            <a:r>
              <a:rPr lang="en-US" dirty="0"/>
              <a:t>Best presented by showing a sort of memorial to King David, entryway to the modern city of Jerusalem…</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Note Old city, Jaffa Rd., </a:t>
            </a:r>
            <a:r>
              <a:rPr lang="en-US" altLang="en-US" sz="1050" dirty="0" err="1"/>
              <a:t>Mahane</a:t>
            </a:r>
            <a:r>
              <a:rPr lang="en-US" altLang="en-US" sz="1050" dirty="0"/>
              <a:t> Yehuda where Evan Levine is, Convention Center, Chords bridge.</a:t>
            </a:r>
          </a:p>
        </p:txBody>
      </p:sp>
    </p:spTree>
    <p:extLst>
      <p:ext uri="{BB962C8B-B14F-4D97-AF65-F5344CB8AC3E}">
        <p14:creationId xmlns:p14="http://schemas.microsoft.com/office/powerpoint/2010/main" val="6567150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The form of the bridge resembles a tent in the desert or a harp, with the cables as the strings, symbolizing </a:t>
            </a:r>
            <a:r>
              <a:rPr lang="en-US" sz="2000" b="0" i="0" u="none" strike="noStrike" kern="1200" dirty="0">
                <a:solidFill>
                  <a:schemeClr val="tx1"/>
                </a:solidFill>
                <a:effectLst/>
                <a:latin typeface="Arial Rounded MT Bold" pitchFamily="34" charset="0"/>
                <a:ea typeface="+mn-ea"/>
                <a:cs typeface="Arial" charset="0"/>
              </a:rPr>
              <a:t>King David's harp</a:t>
            </a:r>
            <a:r>
              <a:rPr lang="en-US" sz="2000" b="0" i="0" kern="1200" dirty="0">
                <a:solidFill>
                  <a:schemeClr val="tx1"/>
                </a:solidFill>
                <a:effectLst/>
                <a:latin typeface="Arial Rounded MT Bold" pitchFamily="34" charset="0"/>
                <a:ea typeface="+mn-ea"/>
                <a:cs typeface="Arial" charset="0"/>
              </a:rPr>
              <a:t>, according to  Spanish architect and engineer Santiago Calatrava</a:t>
            </a:r>
          </a:p>
          <a:p>
            <a:endParaRPr lang="en-US" altLang="en-US" sz="1050" dirty="0"/>
          </a:p>
          <a:p>
            <a:r>
              <a:rPr lang="en-US" altLang="en-US" sz="1050" dirty="0"/>
              <a:t>https://en.wikipedia.org/wiki/Chords_Bridge</a:t>
            </a:r>
          </a:p>
        </p:txBody>
      </p:sp>
    </p:spTree>
    <p:extLst>
      <p:ext uri="{BB962C8B-B14F-4D97-AF65-F5344CB8AC3E}">
        <p14:creationId xmlns:p14="http://schemas.microsoft.com/office/powerpoint/2010/main" val="6501438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7350663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778388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From Brian Kaufman</a:t>
            </a:r>
          </a:p>
        </p:txBody>
      </p:sp>
    </p:spTree>
    <p:extLst>
      <p:ext uri="{BB962C8B-B14F-4D97-AF65-F5344CB8AC3E}">
        <p14:creationId xmlns:p14="http://schemas.microsoft.com/office/powerpoint/2010/main" val="86256175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5610636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8194792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5172886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529793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A8A14F9-5D06-4CAE-99A8-CC9926F2CBFA}"/>
              </a:ext>
            </a:extLst>
          </p:cNvPr>
          <p:cNvSpPr>
            <a:spLocks noGrp="1" noChangeArrowheads="1"/>
          </p:cNvSpPr>
          <p:nvPr>
            <p:ph type="hdr" sz="quarter"/>
          </p:nvPr>
        </p:nvSpPr>
        <p:spPr>
          <a:ln/>
        </p:spPr>
        <p:txBody>
          <a:bodyPr/>
          <a:lstStyle/>
          <a:p>
            <a:r>
              <a:rPr lang="en-US" altLang="en-US"/>
              <a:t>Isaac Vinocur Warrior and Worship</a:t>
            </a:r>
          </a:p>
        </p:txBody>
      </p:sp>
      <p:sp>
        <p:nvSpPr>
          <p:cNvPr id="5" name="Rectangle 3">
            <a:extLst>
              <a:ext uri="{FF2B5EF4-FFF2-40B4-BE49-F238E27FC236}">
                <a16:creationId xmlns:a16="http://schemas.microsoft.com/office/drawing/2014/main" id="{924A2C5D-E334-42AE-88D3-0B4582CE567B}"/>
              </a:ext>
            </a:extLst>
          </p:cNvPr>
          <p:cNvSpPr>
            <a:spLocks noGrp="1" noChangeArrowheads="1"/>
          </p:cNvSpPr>
          <p:nvPr>
            <p:ph type="dt" idx="1"/>
          </p:nvPr>
        </p:nvSpPr>
        <p:spPr>
          <a:ln/>
        </p:spPr>
        <p:txBody>
          <a:bodyPr/>
          <a:lstStyle/>
          <a:p>
            <a:r>
              <a:rPr lang="he-IL" altLang="en-US"/>
              <a:t>2012 5773  10 November</a:t>
            </a:r>
            <a:endParaRPr lang="en-US" altLang="en-US"/>
          </a:p>
        </p:txBody>
      </p:sp>
      <p:sp>
        <p:nvSpPr>
          <p:cNvPr id="6" name="Rectangle 7">
            <a:extLst>
              <a:ext uri="{FF2B5EF4-FFF2-40B4-BE49-F238E27FC236}">
                <a16:creationId xmlns:a16="http://schemas.microsoft.com/office/drawing/2014/main" id="{2EE81E25-C917-4D5F-A2C5-CDE03DF99C5F}"/>
              </a:ext>
            </a:extLst>
          </p:cNvPr>
          <p:cNvSpPr>
            <a:spLocks noGrp="1" noChangeArrowheads="1"/>
          </p:cNvSpPr>
          <p:nvPr>
            <p:ph type="sldNum" sz="quarter" idx="5"/>
          </p:nvPr>
        </p:nvSpPr>
        <p:spPr>
          <a:ln/>
        </p:spPr>
        <p:txBody>
          <a:bodyPr/>
          <a:lstStyle/>
          <a:p>
            <a:fld id="{E683CE34-2339-40E3-B580-877B2306D5DF}" type="slidenum">
              <a:rPr lang="en-US" altLang="en-US"/>
              <a:pPr/>
              <a:t>88</a:t>
            </a:fld>
            <a:endParaRPr lang="en-US" altLang="en-US"/>
          </a:p>
        </p:txBody>
      </p:sp>
      <p:sp>
        <p:nvSpPr>
          <p:cNvPr id="3220482" name="Rectangle 2">
            <a:extLst>
              <a:ext uri="{FF2B5EF4-FFF2-40B4-BE49-F238E27FC236}">
                <a16:creationId xmlns:a16="http://schemas.microsoft.com/office/drawing/2014/main" id="{78C4FDAE-89C2-4337-98F7-2BF9F06496E5}"/>
              </a:ext>
            </a:extLst>
          </p:cNvPr>
          <p:cNvSpPr>
            <a:spLocks noGrp="1" noRot="1" noChangeAspect="1" noChangeArrowheads="1" noTextEdit="1"/>
          </p:cNvSpPr>
          <p:nvPr>
            <p:ph type="sldImg"/>
          </p:nvPr>
        </p:nvSpPr>
        <p:spPr>
          <a:xfrm>
            <a:off x="889000" y="304800"/>
            <a:ext cx="5080000" cy="3810000"/>
          </a:xfrm>
          <a:ln/>
        </p:spPr>
      </p:sp>
      <p:sp>
        <p:nvSpPr>
          <p:cNvPr id="3220483" name="Rectangle 3">
            <a:extLst>
              <a:ext uri="{FF2B5EF4-FFF2-40B4-BE49-F238E27FC236}">
                <a16:creationId xmlns:a16="http://schemas.microsoft.com/office/drawing/2014/main" id="{335DEABD-3B4B-4944-B350-0EF7B2696E4E}"/>
              </a:ext>
            </a:extLst>
          </p:cNvPr>
          <p:cNvSpPr>
            <a:spLocks noGrp="1" noChangeArrowheads="1"/>
          </p:cNvSpPr>
          <p:nvPr>
            <p:ph type="body" idx="1"/>
          </p:nvPr>
        </p:nvSpPr>
        <p:spPr>
          <a:xfrm>
            <a:off x="152400" y="4114800"/>
            <a:ext cx="6553200" cy="4876800"/>
          </a:xfrm>
        </p:spPr>
        <p:txBody>
          <a:bodyPr/>
          <a:lstStyle/>
          <a:p>
            <a:r>
              <a:rPr lang="en-US" altLang="en-US"/>
              <a:t>Transition…</a:t>
            </a:r>
          </a:p>
        </p:txBody>
      </p:sp>
    </p:spTree>
    <p:extLst>
      <p:ext uri="{BB962C8B-B14F-4D97-AF65-F5344CB8AC3E}">
        <p14:creationId xmlns:p14="http://schemas.microsoft.com/office/powerpoint/2010/main" val="158779503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From Brian Kaufman</a:t>
            </a:r>
          </a:p>
          <a:p>
            <a:endParaRPr lang="en-US" altLang="en-US" sz="1050" dirty="0"/>
          </a:p>
        </p:txBody>
      </p:sp>
    </p:spTree>
    <p:extLst>
      <p:ext uri="{BB962C8B-B14F-4D97-AF65-F5344CB8AC3E}">
        <p14:creationId xmlns:p14="http://schemas.microsoft.com/office/powerpoint/2010/main" val="210104435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74421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47A5FB2-B10C-453A-A74E-10A436E52400}"/>
              </a:ext>
            </a:extLst>
          </p:cNvPr>
          <p:cNvSpPr>
            <a:spLocks noGrp="1"/>
          </p:cNvSpPr>
          <p:nvPr>
            <p:ph type="body" idx="1"/>
          </p:nvPr>
        </p:nvSpPr>
        <p:spPr/>
        <p:txBody>
          <a:bodyPr/>
          <a:lstStyle/>
          <a:p>
            <a:r>
              <a:rPr lang="en-US" dirty="0"/>
              <a:t>Takeaway: find a situation to worship Yeshua in.   Death to self, trust in Resurrection power.    Write me, tell me.  Home groups!</a:t>
            </a:r>
          </a:p>
        </p:txBody>
      </p:sp>
    </p:spTree>
    <p:extLst>
      <p:ext uri="{BB962C8B-B14F-4D97-AF65-F5344CB8AC3E}">
        <p14:creationId xmlns:p14="http://schemas.microsoft.com/office/powerpoint/2010/main" val="2514278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fld id="{008EDFD0-AEF6-440D-A2A9-52A80FF54F5E}" type="slidenum">
              <a:rPr lang="en-US" altLang="en-US" smtClean="0">
                <a:latin typeface="Arial" pitchFamily="34" charset="0"/>
                <a:cs typeface="Arial" pitchFamily="34" charset="0"/>
              </a:rPr>
              <a:pPr defTabSz="658459"/>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26095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a:p>
        </p:txBody>
      </p:sp>
    </p:spTree>
    <p:extLst>
      <p:ext uri="{BB962C8B-B14F-4D97-AF65-F5344CB8AC3E}">
        <p14:creationId xmlns:p14="http://schemas.microsoft.com/office/powerpoint/2010/main" val="276741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a:p>
        </p:txBody>
      </p:sp>
    </p:spTree>
    <p:extLst>
      <p:ext uri="{BB962C8B-B14F-4D97-AF65-F5344CB8AC3E}">
        <p14:creationId xmlns:p14="http://schemas.microsoft.com/office/powerpoint/2010/main" val="1833523547"/>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1267439335"/>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https://www.youtube.com/embed/Lb5EozgOs2g" TargetMode="Externa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If you saw our livestream YouTube last week, it </a:t>
            </a:r>
            <a:r>
              <a:rPr lang="en-US" u="sng" dirty="0"/>
              <a:t>still</a:t>
            </a:r>
            <a:r>
              <a:rPr lang="en-US" dirty="0"/>
              <a:t> wasn’t nearly HD video and audio.</a:t>
            </a:r>
          </a:p>
          <a:p>
            <a:pPr algn="l"/>
            <a:endParaRPr lang="en-US" dirty="0"/>
          </a:p>
          <a:p>
            <a:pPr algn="l"/>
            <a:r>
              <a:rPr lang="en-US" dirty="0"/>
              <a:t>Working on it!   Adjusted settings.</a:t>
            </a:r>
          </a:p>
        </p:txBody>
      </p:sp>
    </p:spTree>
    <p:extLst>
      <p:ext uri="{BB962C8B-B14F-4D97-AF65-F5344CB8AC3E}">
        <p14:creationId xmlns:p14="http://schemas.microsoft.com/office/powerpoint/2010/main" val="252002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38E16E8D-400F-40AA-BA02-3748FF71EBBE}"/>
              </a:ext>
            </a:extLst>
          </p:cNvPr>
          <p:cNvPicPr>
            <a:picLocks noChangeAspect="1"/>
          </p:cNvPicPr>
          <p:nvPr/>
        </p:nvPicPr>
        <p:blipFill rotWithShape="1">
          <a:blip r:embed="rId3">
            <a:extLst>
              <a:ext uri="{28A0092B-C50C-407E-A947-70E740481C1C}">
                <a14:useLocalDpi xmlns:a14="http://schemas.microsoft.com/office/drawing/2010/main" val="0"/>
              </a:ext>
            </a:extLst>
          </a:blip>
          <a:srcRect t="698" b="50000"/>
          <a:stretch/>
        </p:blipFill>
        <p:spPr>
          <a:xfrm>
            <a:off x="296611" y="0"/>
            <a:ext cx="8269023" cy="4038600"/>
          </a:xfrm>
          <a:prstGeom prst="rect">
            <a:avLst/>
          </a:prstGeom>
        </p:spPr>
      </p:pic>
    </p:spTree>
    <p:extLst>
      <p:ext uri="{BB962C8B-B14F-4D97-AF65-F5344CB8AC3E}">
        <p14:creationId xmlns:p14="http://schemas.microsoft.com/office/powerpoint/2010/main" val="3222457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38E16E8D-400F-40AA-BA02-3748FF71EBBE}"/>
              </a:ext>
            </a:extLst>
          </p:cNvPr>
          <p:cNvPicPr>
            <a:picLocks noChangeAspect="1"/>
          </p:cNvPicPr>
          <p:nvPr/>
        </p:nvPicPr>
        <p:blipFill rotWithShape="1">
          <a:blip r:embed="rId3">
            <a:extLst>
              <a:ext uri="{28A0092B-C50C-407E-A947-70E740481C1C}">
                <a14:useLocalDpi xmlns:a14="http://schemas.microsoft.com/office/drawing/2010/main" val="0"/>
              </a:ext>
            </a:extLst>
          </a:blip>
          <a:srcRect t="50000" b="16749"/>
          <a:stretch/>
        </p:blipFill>
        <p:spPr>
          <a:xfrm>
            <a:off x="646983" y="0"/>
            <a:ext cx="7807496" cy="2571750"/>
          </a:xfrm>
          <a:prstGeom prst="rect">
            <a:avLst/>
          </a:prstGeom>
        </p:spPr>
      </p:pic>
    </p:spTree>
    <p:extLst>
      <p:ext uri="{BB962C8B-B14F-4D97-AF65-F5344CB8AC3E}">
        <p14:creationId xmlns:p14="http://schemas.microsoft.com/office/powerpoint/2010/main" val="3986091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38E16E8D-400F-40AA-BA02-3748FF71EBBE}"/>
              </a:ext>
            </a:extLst>
          </p:cNvPr>
          <p:cNvPicPr>
            <a:picLocks noChangeAspect="1"/>
          </p:cNvPicPr>
          <p:nvPr/>
        </p:nvPicPr>
        <p:blipFill rotWithShape="1">
          <a:blip r:embed="rId3">
            <a:extLst>
              <a:ext uri="{28A0092B-C50C-407E-A947-70E740481C1C}">
                <a14:useLocalDpi xmlns:a14="http://schemas.microsoft.com/office/drawing/2010/main" val="0"/>
              </a:ext>
            </a:extLst>
          </a:blip>
          <a:srcRect t="50000"/>
          <a:stretch/>
        </p:blipFill>
        <p:spPr>
          <a:xfrm>
            <a:off x="646983" y="0"/>
            <a:ext cx="7807496" cy="3867150"/>
          </a:xfrm>
          <a:prstGeom prst="rect">
            <a:avLst/>
          </a:prstGeom>
        </p:spPr>
      </p:pic>
    </p:spTree>
    <p:extLst>
      <p:ext uri="{BB962C8B-B14F-4D97-AF65-F5344CB8AC3E}">
        <p14:creationId xmlns:p14="http://schemas.microsoft.com/office/powerpoint/2010/main" val="576232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026" name="Picture 2" descr="Image result for ‫שאלות‬‎">
            <a:extLst>
              <a:ext uri="{FF2B5EF4-FFF2-40B4-BE49-F238E27FC236}">
                <a16:creationId xmlns:a16="http://schemas.microsoft.com/office/drawing/2014/main" id="{8FDC2F1F-5F24-470C-A73C-6786EAA858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16" y="0"/>
            <a:ext cx="6821521" cy="5171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812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rtl="1"/>
            <a:r>
              <a:rPr lang="en-US" dirty="0"/>
              <a:t>In rabbinic literature, the </a:t>
            </a:r>
            <a:r>
              <a:rPr lang="en-US" dirty="0" err="1">
                <a:solidFill>
                  <a:srgbClr val="FFFF99"/>
                </a:solidFill>
              </a:rPr>
              <a:t>Responsa</a:t>
            </a:r>
            <a:r>
              <a:rPr lang="en-US" dirty="0"/>
              <a:t> are known as</a:t>
            </a:r>
          </a:p>
          <a:p>
            <a:pPr algn="l"/>
            <a:r>
              <a:rPr lang="en-US" dirty="0"/>
              <a:t> </a:t>
            </a:r>
            <a:r>
              <a:rPr lang="en-US" dirty="0" err="1"/>
              <a:t>She'elot</a:t>
            </a:r>
            <a:r>
              <a:rPr lang="en-US" dirty="0"/>
              <a:t> u-</a:t>
            </a:r>
            <a:r>
              <a:rPr lang="en-US" dirty="0" err="1"/>
              <a:t>Teshuvot</a:t>
            </a:r>
            <a:r>
              <a:rPr lang="en-US" dirty="0"/>
              <a:t> </a:t>
            </a:r>
          </a:p>
          <a:p>
            <a:pPr algn="r" rtl="1"/>
            <a:r>
              <a:rPr lang="he-IL" sz="4800" b="1" dirty="0">
                <a:latin typeface="David" panose="020E0502060401010101" pitchFamily="34" charset="-79"/>
                <a:cs typeface="David" panose="020E0502060401010101" pitchFamily="34" charset="-79"/>
              </a:rPr>
              <a:t>שאלות</a:t>
            </a:r>
            <a:r>
              <a:rPr lang="en-US" sz="4800" b="1" dirty="0">
                <a:latin typeface="David" panose="020E0502060401010101" pitchFamily="34" charset="-79"/>
                <a:cs typeface="David" panose="020E0502060401010101" pitchFamily="34" charset="-79"/>
              </a:rPr>
              <a:t> </a:t>
            </a:r>
            <a:r>
              <a:rPr lang="he-IL" sz="4800" b="1" dirty="0">
                <a:latin typeface="David" panose="020E0502060401010101" pitchFamily="34" charset="-79"/>
                <a:cs typeface="David" panose="020E0502060401010101" pitchFamily="34" charset="-79"/>
              </a:rPr>
              <a:t>ותשובות</a:t>
            </a:r>
            <a:endParaRPr lang="en-US" sz="4800" b="1" dirty="0">
              <a:latin typeface="David" panose="020E0502060401010101" pitchFamily="34" charset="-79"/>
              <a:cs typeface="David" panose="020E0502060401010101" pitchFamily="34" charset="-79"/>
            </a:endParaRPr>
          </a:p>
          <a:p>
            <a:pPr algn="l" rtl="1"/>
            <a:r>
              <a:rPr lang="he-IL" dirty="0"/>
              <a:t> </a:t>
            </a:r>
            <a:r>
              <a:rPr lang="en-US" dirty="0"/>
              <a:t>(questions and answers) </a:t>
            </a:r>
          </a:p>
          <a:p>
            <a:pPr algn="l"/>
            <a:r>
              <a:rPr lang="en-US" dirty="0"/>
              <a:t>and comprise the body of written decisions and rulings.</a:t>
            </a:r>
          </a:p>
        </p:txBody>
      </p:sp>
    </p:spTree>
    <p:extLst>
      <p:ext uri="{BB962C8B-B14F-4D97-AF65-F5344CB8AC3E}">
        <p14:creationId xmlns:p14="http://schemas.microsoft.com/office/powerpoint/2010/main" val="3233386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We have been exploring how Yeshua has been subject to questions for the last three messages.</a:t>
            </a:r>
          </a:p>
        </p:txBody>
      </p:sp>
    </p:spTree>
    <p:extLst>
      <p:ext uri="{BB962C8B-B14F-4D97-AF65-F5344CB8AC3E}">
        <p14:creationId xmlns:p14="http://schemas.microsoft.com/office/powerpoint/2010/main" val="3581493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37" y="0"/>
            <a:ext cx="8381999" cy="5143500"/>
          </a:xfrm>
        </p:spPr>
        <p:txBody>
          <a:bodyPr>
            <a:normAutofit/>
          </a:bodyPr>
          <a:lstStyle/>
          <a:p>
            <a:pPr algn="l"/>
            <a:r>
              <a:rPr lang="en-US" dirty="0"/>
              <a:t> Prophetic significance?</a:t>
            </a:r>
          </a:p>
          <a:p>
            <a:pPr algn="l"/>
            <a:r>
              <a:rPr lang="en-US" dirty="0"/>
              <a:t>Yeshua was being examined, like the </a:t>
            </a:r>
            <a:r>
              <a:rPr lang="en-US" dirty="0" err="1"/>
              <a:t>Pesakh</a:t>
            </a:r>
            <a:r>
              <a:rPr lang="en-US" dirty="0"/>
              <a:t> Lamb.</a:t>
            </a:r>
          </a:p>
          <a:p>
            <a:pPr algn="l"/>
            <a:endParaRPr lang="en-US" dirty="0"/>
          </a:p>
          <a:p>
            <a:pPr algn="l"/>
            <a:r>
              <a:rPr lang="en-US" dirty="0"/>
              <a:t>Now it was His turn to question.</a:t>
            </a:r>
          </a:p>
        </p:txBody>
      </p:sp>
    </p:spTree>
    <p:extLst>
      <p:ext uri="{BB962C8B-B14F-4D97-AF65-F5344CB8AC3E}">
        <p14:creationId xmlns:p14="http://schemas.microsoft.com/office/powerpoint/2010/main" val="1405465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u="sng" dirty="0"/>
              <a:t>First</a:t>
            </a:r>
            <a:r>
              <a:rPr lang="en-US" dirty="0"/>
              <a:t>:        </a:t>
            </a:r>
            <a:r>
              <a:rPr lang="en-US" baseline="30000" dirty="0" err="1"/>
              <a:t>Mtt</a:t>
            </a:r>
            <a:r>
              <a:rPr lang="en-US" baseline="30000" dirty="0"/>
              <a:t>. 22.15-16 </a:t>
            </a:r>
            <a:r>
              <a:rPr lang="en-US" dirty="0"/>
              <a:t>Then the </a:t>
            </a:r>
            <a:r>
              <a:rPr lang="en-US" i="1" dirty="0" err="1"/>
              <a:t>P’rushim</a:t>
            </a:r>
            <a:r>
              <a:rPr lang="en-US" dirty="0"/>
              <a:t> went away and put together a plan to trap Yeshua with his own words.</a:t>
            </a:r>
            <a:r>
              <a:rPr lang="en-US" b="1" baseline="30000" dirty="0"/>
              <a:t> </a:t>
            </a:r>
            <a:r>
              <a:rPr lang="en-US" dirty="0"/>
              <a:t>They sent him some of </a:t>
            </a:r>
            <a:r>
              <a:rPr lang="en-US" dirty="0">
                <a:solidFill>
                  <a:srgbClr val="FFFF99"/>
                </a:solidFill>
              </a:rPr>
              <a:t>their </a:t>
            </a:r>
            <a:r>
              <a:rPr lang="en-US" i="1" dirty="0" err="1">
                <a:solidFill>
                  <a:srgbClr val="FFFF99"/>
                </a:solidFill>
              </a:rPr>
              <a:t>talmidim</a:t>
            </a:r>
            <a:r>
              <a:rPr lang="en-US" dirty="0">
                <a:solidFill>
                  <a:srgbClr val="FFFF99"/>
                </a:solidFill>
              </a:rPr>
              <a:t> and some members of Herod’s party</a:t>
            </a:r>
            <a:r>
              <a:rPr lang="en-US" dirty="0"/>
              <a:t>.</a:t>
            </a:r>
          </a:p>
          <a:p>
            <a:pPr algn="l"/>
            <a:r>
              <a:rPr lang="en-US" u="sng" dirty="0"/>
              <a:t>Taxation loyalty question</a:t>
            </a:r>
          </a:p>
          <a:p>
            <a:pPr algn="l"/>
            <a:endParaRPr lang="en-US" dirty="0"/>
          </a:p>
        </p:txBody>
      </p:sp>
    </p:spTree>
    <p:extLst>
      <p:ext uri="{BB962C8B-B14F-4D97-AF65-F5344CB8AC3E}">
        <p14:creationId xmlns:p14="http://schemas.microsoft.com/office/powerpoint/2010/main" val="3877281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u="sng" dirty="0"/>
              <a:t>Second</a:t>
            </a:r>
            <a:r>
              <a:rPr lang="en-US" dirty="0"/>
              <a:t>: </a:t>
            </a:r>
          </a:p>
          <a:p>
            <a:pPr algn="l"/>
            <a:r>
              <a:rPr lang="en-US" baseline="30000" dirty="0" err="1"/>
              <a:t>Mtt</a:t>
            </a:r>
            <a:r>
              <a:rPr lang="en-US" baseline="30000" dirty="0"/>
              <a:t>. 22.23 </a:t>
            </a:r>
            <a:r>
              <a:rPr lang="en-US" dirty="0"/>
              <a:t>That same day, some </a:t>
            </a:r>
            <a:r>
              <a:rPr lang="en-US" i="1" dirty="0" err="1"/>
              <a:t>Tz’dukim</a:t>
            </a:r>
            <a:r>
              <a:rPr lang="en-US" dirty="0"/>
              <a:t> came to him. </a:t>
            </a:r>
          </a:p>
          <a:p>
            <a:pPr algn="l"/>
            <a:endParaRPr lang="en-US" dirty="0"/>
          </a:p>
          <a:p>
            <a:pPr algn="l"/>
            <a:r>
              <a:rPr lang="en-US" u="sng" dirty="0"/>
              <a:t>Apparent resurrection absurdity challenge.</a:t>
            </a:r>
          </a:p>
        </p:txBody>
      </p:sp>
    </p:spTree>
    <p:extLst>
      <p:ext uri="{BB962C8B-B14F-4D97-AF65-F5344CB8AC3E}">
        <p14:creationId xmlns:p14="http://schemas.microsoft.com/office/powerpoint/2010/main" val="1302977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u="sng" dirty="0"/>
              <a:t>Third</a:t>
            </a:r>
            <a:r>
              <a:rPr lang="en-US" dirty="0"/>
              <a:t>: </a:t>
            </a:r>
          </a:p>
          <a:p>
            <a:pPr algn="l"/>
            <a:r>
              <a:rPr lang="en-US" baseline="30000" dirty="0" err="1"/>
              <a:t>Mtt</a:t>
            </a:r>
            <a:r>
              <a:rPr lang="en-US" baseline="30000" dirty="0"/>
              <a:t>. 22.35 </a:t>
            </a:r>
            <a:r>
              <a:rPr lang="en-US" dirty="0"/>
              <a:t>One of them who was a </a:t>
            </a:r>
            <a:r>
              <a:rPr lang="en-US" i="1" dirty="0"/>
              <a:t>Torah</a:t>
            </a:r>
            <a:r>
              <a:rPr lang="en-US" dirty="0"/>
              <a:t> expert asked a </a:t>
            </a:r>
            <a:r>
              <a:rPr lang="en-US" i="1" dirty="0" err="1"/>
              <a:t>sh’eilah</a:t>
            </a:r>
            <a:r>
              <a:rPr lang="en-US" dirty="0"/>
              <a:t> to trap him:   “Rabbi, which of the </a:t>
            </a:r>
            <a:r>
              <a:rPr lang="en-US" i="1" dirty="0"/>
              <a:t>mitzvot</a:t>
            </a:r>
            <a:r>
              <a:rPr lang="en-US" dirty="0"/>
              <a:t> in the Torah is the most important?”</a:t>
            </a:r>
          </a:p>
          <a:p>
            <a:pPr algn="l"/>
            <a:r>
              <a:rPr lang="en-US" dirty="0"/>
              <a:t> </a:t>
            </a:r>
          </a:p>
        </p:txBody>
      </p:sp>
    </p:spTree>
    <p:extLst>
      <p:ext uri="{BB962C8B-B14F-4D97-AF65-F5344CB8AC3E}">
        <p14:creationId xmlns:p14="http://schemas.microsoft.com/office/powerpoint/2010/main" val="2892090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A3B31DA8-1CAC-4B0F-9CB8-B5D066CAA1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56" t="621" r="21356" b="12966"/>
          <a:stretch/>
        </p:blipFill>
        <p:spPr>
          <a:xfrm>
            <a:off x="1112837" y="0"/>
            <a:ext cx="6019800" cy="5107709"/>
          </a:xfrm>
          <a:prstGeom prst="rect">
            <a:avLst/>
          </a:prstGeom>
        </p:spPr>
      </p:pic>
      <p:sp>
        <p:nvSpPr>
          <p:cNvPr id="2" name="Rectangle 1">
            <a:extLst>
              <a:ext uri="{FF2B5EF4-FFF2-40B4-BE49-F238E27FC236}">
                <a16:creationId xmlns:a16="http://schemas.microsoft.com/office/drawing/2014/main" id="{CBA0D444-995C-4EC1-A600-CDA1DF17FA08}"/>
              </a:ext>
            </a:extLst>
          </p:cNvPr>
          <p:cNvSpPr/>
          <p:nvPr/>
        </p:nvSpPr>
        <p:spPr bwMode="auto">
          <a:xfrm>
            <a:off x="5227637" y="3562350"/>
            <a:ext cx="1219200" cy="762000"/>
          </a:xfrm>
          <a:prstGeom prst="rect">
            <a:avLst/>
          </a:prstGeom>
          <a:noFill/>
          <a:ln w="4445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385364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Mark 12.32-34</a:t>
            </a:r>
            <a:r>
              <a:rPr lang="en-US" b="1" baseline="30000" dirty="0"/>
              <a:t> </a:t>
            </a:r>
            <a:r>
              <a:rPr lang="en-US" dirty="0"/>
              <a:t>The </a:t>
            </a:r>
            <a:r>
              <a:rPr lang="en-US" i="1" dirty="0"/>
              <a:t>Torah</a:t>
            </a:r>
            <a:r>
              <a:rPr lang="en-US" dirty="0"/>
              <a:t>-teacher said to him, “Well said, Rabbi; you speak the truth when you say that he is one, and that there is no other besides him; and that loving him with all one’s heart, understanding and strength, and loving one’s neighbor as oneself, </a:t>
            </a:r>
          </a:p>
        </p:txBody>
      </p:sp>
    </p:spTree>
    <p:extLst>
      <p:ext uri="{BB962C8B-B14F-4D97-AF65-F5344CB8AC3E}">
        <p14:creationId xmlns:p14="http://schemas.microsoft.com/office/powerpoint/2010/main" val="1269592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Mark 12.32-34</a:t>
            </a:r>
            <a:r>
              <a:rPr lang="en-US" b="1" baseline="30000" dirty="0"/>
              <a:t> </a:t>
            </a:r>
            <a:r>
              <a:rPr lang="en-US" dirty="0"/>
              <a:t>mean more than all the burnt offerings and sacrifices.” When Yeshua saw that he responded sensibly, he said to him, “You are not far from the Kingdom of God.” </a:t>
            </a:r>
            <a:r>
              <a:rPr lang="en-US" dirty="0">
                <a:solidFill>
                  <a:srgbClr val="FFFF99"/>
                </a:solidFill>
              </a:rPr>
              <a:t>And after that, no one dared put to him another </a:t>
            </a:r>
            <a:r>
              <a:rPr lang="en-US" i="1" dirty="0" err="1">
                <a:solidFill>
                  <a:srgbClr val="FFFF99"/>
                </a:solidFill>
              </a:rPr>
              <a:t>sh’eilah</a:t>
            </a:r>
            <a:r>
              <a:rPr lang="en-US" dirty="0">
                <a:solidFill>
                  <a:srgbClr val="FFFF99"/>
                </a:solidFill>
              </a:rPr>
              <a:t>.</a:t>
            </a:r>
          </a:p>
        </p:txBody>
      </p:sp>
    </p:spTree>
    <p:extLst>
      <p:ext uri="{BB962C8B-B14F-4D97-AF65-F5344CB8AC3E}">
        <p14:creationId xmlns:p14="http://schemas.microsoft.com/office/powerpoint/2010/main" val="254067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37" y="0"/>
            <a:ext cx="8381999" cy="5143500"/>
          </a:xfrm>
        </p:spPr>
        <p:txBody>
          <a:bodyPr>
            <a:normAutofit/>
          </a:bodyPr>
          <a:lstStyle/>
          <a:p>
            <a:pPr algn="l"/>
            <a:endParaRPr lang="en-US" dirty="0"/>
          </a:p>
          <a:p>
            <a:r>
              <a:rPr lang="en-US" dirty="0"/>
              <a:t>Now it was </a:t>
            </a:r>
            <a:r>
              <a:rPr lang="en-US" dirty="0" err="1"/>
              <a:t>Yeshua’s</a:t>
            </a:r>
            <a:r>
              <a:rPr lang="en-US" dirty="0"/>
              <a:t> </a:t>
            </a:r>
          </a:p>
          <a:p>
            <a:r>
              <a:rPr lang="en-US" dirty="0"/>
              <a:t>turn to question.</a:t>
            </a:r>
          </a:p>
        </p:txBody>
      </p:sp>
    </p:spTree>
    <p:extLst>
      <p:ext uri="{BB962C8B-B14F-4D97-AF65-F5344CB8AC3E}">
        <p14:creationId xmlns:p14="http://schemas.microsoft.com/office/powerpoint/2010/main" val="1453690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a:t>
            </a:r>
            <a:r>
              <a:rPr lang="en-US" altLang="en-US" sz="3456" dirty="0" err="1">
                <a:solidFill>
                  <a:srgbClr val="FFFFFF"/>
                </a:solidFill>
              </a:rPr>
              <a:t>Mattityahu</a:t>
            </a:r>
            <a:r>
              <a:rPr lang="en-US" altLang="en-US" sz="3456" dirty="0">
                <a:solidFill>
                  <a:srgbClr val="FFFFFF"/>
                </a:solidFill>
              </a:rPr>
              <a:t>  </a:t>
            </a:r>
          </a:p>
          <a:p>
            <a:pPr lvl="0" algn="r" eaLnBrk="1" hangingPunct="1"/>
            <a:r>
              <a:rPr lang="en-US" altLang="en-US" sz="3456" dirty="0">
                <a:solidFill>
                  <a:srgbClr val="FFFFFF"/>
                </a:solidFill>
              </a:rPr>
              <a:t>(Matthew) 22:42-44</a:t>
            </a:r>
          </a:p>
        </p:txBody>
      </p:sp>
    </p:spTree>
    <p:extLst>
      <p:ext uri="{BB962C8B-B14F-4D97-AF65-F5344CB8AC3E}">
        <p14:creationId xmlns:p14="http://schemas.microsoft.com/office/powerpoint/2010/main" val="2635260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b="1" baseline="30000" dirty="0"/>
          </a:p>
          <a:p>
            <a:pPr algn="l"/>
            <a:r>
              <a:rPr lang="en-US" dirty="0"/>
              <a:t>Then, turning to the assembled </a:t>
            </a:r>
            <a:r>
              <a:rPr lang="en-US" i="1" dirty="0" err="1"/>
              <a:t>P’rushim</a:t>
            </a:r>
            <a:r>
              <a:rPr lang="en-US" i="1" dirty="0"/>
              <a:t> </a:t>
            </a:r>
            <a:r>
              <a:rPr lang="en-US" dirty="0"/>
              <a:t>[Pharisees], Yeshua put a </a:t>
            </a:r>
            <a:r>
              <a:rPr lang="en-US" i="1" dirty="0" err="1"/>
              <a:t>sh’eilah</a:t>
            </a:r>
            <a:r>
              <a:rPr lang="en-US" dirty="0"/>
              <a:t> [formal question] to them:</a:t>
            </a:r>
          </a:p>
        </p:txBody>
      </p:sp>
      <p:sp>
        <p:nvSpPr>
          <p:cNvPr id="5" name="Rectangle 2">
            <a:extLst>
              <a:ext uri="{FF2B5EF4-FFF2-40B4-BE49-F238E27FC236}">
                <a16:creationId xmlns:a16="http://schemas.microsoft.com/office/drawing/2014/main" id="{B0060786-F726-40A9-A442-8F0BDE4E3B88}"/>
              </a:ext>
            </a:extLst>
          </p:cNvPr>
          <p:cNvSpPr txBox="1">
            <a:spLocks noChangeArrowheads="1"/>
          </p:cNvSpPr>
          <p:nvPr/>
        </p:nvSpPr>
        <p:spPr bwMode="auto">
          <a:xfrm>
            <a:off x="1426567" y="157560"/>
            <a:ext cx="5925741" cy="40579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16" b="0" i="0" u="none" strike="noStrike" kern="0" cap="none" spc="0" normalizeH="0" baseline="0" noProof="0" dirty="0" err="1">
                <a:ln>
                  <a:noFill/>
                </a:ln>
                <a:solidFill>
                  <a:srgbClr val="FFFF00"/>
                </a:solidFill>
                <a:effectLst/>
                <a:uLnTx/>
                <a:uFillTx/>
                <a:latin typeface="Arial Rounded MT Bold"/>
                <a:ea typeface="+mj-ea"/>
                <a:cs typeface="Arial"/>
              </a:rPr>
              <a:t>Mattityahu</a:t>
            </a:r>
            <a:r>
              <a:rPr kumimoji="0" lang="en-US" altLang="en-US" sz="2016" b="0" i="0" u="none" strike="noStrike" kern="0" cap="none" spc="0" normalizeH="0" baseline="0" noProof="0" dirty="0">
                <a:ln>
                  <a:noFill/>
                </a:ln>
                <a:solidFill>
                  <a:srgbClr val="FFFF00"/>
                </a:solidFill>
                <a:effectLst/>
                <a:uLnTx/>
                <a:uFillTx/>
                <a:latin typeface="Arial Rounded MT Bold"/>
                <a:ea typeface="+mj-ea"/>
                <a:cs typeface="Arial"/>
              </a:rPr>
              <a:t> (Matthew) 22:41</a:t>
            </a:r>
            <a:endParaRPr kumimoji="0" lang="en-US" altLang="en-US" sz="2016" b="0" i="0" u="none" strike="noStrike" kern="0" cap="none" spc="0" normalizeH="0" baseline="0" noProof="0" dirty="0">
              <a:ln>
                <a:noFill/>
              </a:ln>
              <a:solidFill>
                <a:srgbClr val="FFFF00"/>
              </a:solidFill>
              <a:effectLst/>
              <a:uLnTx/>
              <a:uFillTx/>
              <a:latin typeface="Arial Rounded MT Bold"/>
              <a:ea typeface="+mj-ea"/>
              <a:cs typeface="Vilna" pitchFamily="2" charset="-79"/>
            </a:endParaRPr>
          </a:p>
        </p:txBody>
      </p:sp>
    </p:spTree>
    <p:extLst>
      <p:ext uri="{BB962C8B-B14F-4D97-AF65-F5344CB8AC3E}">
        <p14:creationId xmlns:p14="http://schemas.microsoft.com/office/powerpoint/2010/main" val="703359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"מַה דַּעְתְּכֶם עַל הַמָּשִׁיחַ? בֶּן מִי הוּא?"</a:t>
            </a:r>
          </a:p>
          <a:p>
            <a:pPr algn="r"/>
            <a:r>
              <a:rPr lang="he-IL" sz="4321" b="1" dirty="0">
                <a:latin typeface="David" panose="020E0502060401010101" pitchFamily="34" charset="-79"/>
                <a:cs typeface="David" panose="020E0502060401010101" pitchFamily="34" charset="-79"/>
              </a:rPr>
              <a:t>הֵשִׁיבוּ לוֹ: "בֶּן־דָּוִד."</a:t>
            </a:r>
          </a:p>
          <a:p>
            <a:pPr marL="0">
              <a:spcBef>
                <a:spcPts val="0"/>
              </a:spcBef>
              <a:spcAft>
                <a:spcPts val="576"/>
              </a:spcAft>
            </a:pPr>
            <a:endParaRPr lang="en-US" sz="720" dirty="0"/>
          </a:p>
          <a:p>
            <a:pPr marL="0">
              <a:spcBef>
                <a:spcPts val="0"/>
              </a:spcBef>
              <a:spcAft>
                <a:spcPts val="576"/>
              </a:spcAft>
            </a:pPr>
            <a:r>
              <a:rPr lang="en-US" sz="4000" dirty="0"/>
              <a:t>"Tell me your view concerning the Messiah: whose son is he?" They said to him, "David's."</a:t>
            </a: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22:42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100381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There are plenty of scriptures about the Davidic King to come.</a:t>
            </a:r>
          </a:p>
        </p:txBody>
      </p:sp>
    </p:spTree>
    <p:extLst>
      <p:ext uri="{BB962C8B-B14F-4D97-AF65-F5344CB8AC3E}">
        <p14:creationId xmlns:p14="http://schemas.microsoft.com/office/powerpoint/2010/main" val="1581449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 </a:t>
            </a:r>
            <a:r>
              <a:rPr lang="en-US" baseline="30000" dirty="0" err="1"/>
              <a:t>Divrei</a:t>
            </a:r>
            <a:r>
              <a:rPr lang="en-US" baseline="30000" dirty="0"/>
              <a:t> </a:t>
            </a:r>
            <a:r>
              <a:rPr lang="en-US" baseline="30000" dirty="0" err="1"/>
              <a:t>Yamim</a:t>
            </a:r>
            <a:r>
              <a:rPr lang="en-US" baseline="30000" dirty="0"/>
              <a:t>/Chron 17.3-4</a:t>
            </a:r>
            <a:r>
              <a:rPr lang="en-US" b="1" baseline="30000" dirty="0"/>
              <a:t> </a:t>
            </a:r>
            <a:r>
              <a:rPr lang="en-US" dirty="0"/>
              <a:t>But that same night the word of God came to Nathan, saying:</a:t>
            </a:r>
            <a:r>
              <a:rPr lang="en-US" b="1" baseline="30000" dirty="0"/>
              <a:t> </a:t>
            </a:r>
            <a:r>
              <a:rPr lang="en-US" dirty="0"/>
              <a:t>“</a:t>
            </a:r>
            <a:r>
              <a:rPr lang="en-US" dirty="0">
                <a:solidFill>
                  <a:srgbClr val="FFFF99"/>
                </a:solidFill>
              </a:rPr>
              <a:t>Go and tell David My servant</a:t>
            </a:r>
            <a:r>
              <a:rPr lang="en-US" dirty="0"/>
              <a:t>, thus says </a:t>
            </a:r>
            <a:r>
              <a:rPr lang="en-US" cap="small" dirty="0" err="1"/>
              <a:t>Adoni</a:t>
            </a:r>
            <a:r>
              <a:rPr lang="en-US" dirty="0"/>
              <a:t>, ‘You are not to build Me a house in which to dwell.</a:t>
            </a:r>
          </a:p>
        </p:txBody>
      </p:sp>
    </p:spTree>
    <p:extLst>
      <p:ext uri="{BB962C8B-B14F-4D97-AF65-F5344CB8AC3E}">
        <p14:creationId xmlns:p14="http://schemas.microsoft.com/office/powerpoint/2010/main" val="2178735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 </a:t>
            </a:r>
            <a:r>
              <a:rPr lang="en-US" baseline="30000" dirty="0" err="1"/>
              <a:t>Divrei</a:t>
            </a:r>
            <a:r>
              <a:rPr lang="en-US" baseline="30000" dirty="0"/>
              <a:t> </a:t>
            </a:r>
            <a:r>
              <a:rPr lang="en-US" baseline="30000" dirty="0" err="1"/>
              <a:t>Yamim</a:t>
            </a:r>
            <a:r>
              <a:rPr lang="en-US" baseline="30000" dirty="0"/>
              <a:t>/Chron 17.10-11  </a:t>
            </a:r>
            <a:r>
              <a:rPr lang="en-US" dirty="0"/>
              <a:t>“‘Moreover, I declare to you that </a:t>
            </a:r>
            <a:r>
              <a:rPr lang="en-US" i="1" cap="small" dirty="0"/>
              <a:t>Adonai</a:t>
            </a:r>
            <a:r>
              <a:rPr lang="en-US" dirty="0"/>
              <a:t> will build you a house. It will be that when your days are fulfilled to go with your fathers, I will raise up your offspring after you, one of your own sons, </a:t>
            </a:r>
          </a:p>
        </p:txBody>
      </p:sp>
    </p:spTree>
    <p:extLst>
      <p:ext uri="{BB962C8B-B14F-4D97-AF65-F5344CB8AC3E}">
        <p14:creationId xmlns:p14="http://schemas.microsoft.com/office/powerpoint/2010/main" val="2945142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 </a:t>
            </a:r>
            <a:r>
              <a:rPr lang="en-US" baseline="30000" dirty="0" err="1"/>
              <a:t>Divrei</a:t>
            </a:r>
            <a:r>
              <a:rPr lang="en-US" baseline="30000" dirty="0"/>
              <a:t> </a:t>
            </a:r>
            <a:r>
              <a:rPr lang="en-US" baseline="30000" dirty="0" err="1"/>
              <a:t>Yamim</a:t>
            </a:r>
            <a:r>
              <a:rPr lang="en-US" baseline="30000" dirty="0"/>
              <a:t>/Chron 17.10   </a:t>
            </a:r>
            <a:r>
              <a:rPr lang="en-US" dirty="0"/>
              <a:t>and I will establish his kingdom…I will appoint him over My House and My kingdom forever, and </a:t>
            </a:r>
            <a:r>
              <a:rPr lang="en-US" dirty="0">
                <a:solidFill>
                  <a:srgbClr val="FFFF99"/>
                </a:solidFill>
              </a:rPr>
              <a:t>his throne [David’s] will be established forever.’”</a:t>
            </a:r>
          </a:p>
        </p:txBody>
      </p:sp>
    </p:spTree>
    <p:extLst>
      <p:ext uri="{BB962C8B-B14F-4D97-AF65-F5344CB8AC3E}">
        <p14:creationId xmlns:p14="http://schemas.microsoft.com/office/powerpoint/2010/main" val="2296228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solidFill>
                  <a:srgbClr val="FFFF99"/>
                </a:solidFill>
              </a:rPr>
              <a:t>We have changed the </a:t>
            </a:r>
            <a:r>
              <a:rPr lang="en-US" dirty="0" err="1">
                <a:solidFill>
                  <a:srgbClr val="FFFF99"/>
                </a:solidFill>
              </a:rPr>
              <a:t>Wifi</a:t>
            </a:r>
            <a:r>
              <a:rPr lang="en-US" dirty="0">
                <a:solidFill>
                  <a:srgbClr val="FFFF99"/>
                </a:solidFill>
              </a:rPr>
              <a:t> name and password till our live stream is acceptable.</a:t>
            </a:r>
            <a:endParaRPr lang="en-US" dirty="0"/>
          </a:p>
        </p:txBody>
      </p:sp>
    </p:spTree>
    <p:extLst>
      <p:ext uri="{BB962C8B-B14F-4D97-AF65-F5344CB8AC3E}">
        <p14:creationId xmlns:p14="http://schemas.microsoft.com/office/powerpoint/2010/main" val="3059068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err="1"/>
              <a:t>T’hillim</a:t>
            </a:r>
            <a:r>
              <a:rPr lang="en-US" baseline="30000" dirty="0"/>
              <a:t>/Ps 89.4-5,27</a:t>
            </a:r>
            <a:r>
              <a:rPr lang="en-US" dirty="0"/>
              <a:t> “I have made a covenant with My chosen one.</a:t>
            </a:r>
            <a:br>
              <a:rPr lang="en-US" dirty="0"/>
            </a:br>
            <a:r>
              <a:rPr lang="en-US" dirty="0">
                <a:solidFill>
                  <a:srgbClr val="FFFF99"/>
                </a:solidFill>
              </a:rPr>
              <a:t>I have sworn to David My servant:</a:t>
            </a:r>
            <a:br>
              <a:rPr lang="en-US" dirty="0">
                <a:solidFill>
                  <a:srgbClr val="FFFF99"/>
                </a:solidFill>
              </a:rPr>
            </a:br>
            <a:r>
              <a:rPr lang="en-US" dirty="0"/>
              <a:t>‘Forever I will establish your seed, and will build your throne from generation to </a:t>
            </a:r>
            <a:r>
              <a:rPr lang="en-US" dirty="0" err="1"/>
              <a:t>eneration</a:t>
            </a:r>
            <a:r>
              <a:rPr lang="en-US" dirty="0"/>
              <a:t>.’”…</a:t>
            </a:r>
            <a:r>
              <a:rPr lang="en-US" b="1" baseline="30000" dirty="0"/>
              <a:t> </a:t>
            </a:r>
            <a:r>
              <a:rPr lang="en-US" dirty="0"/>
              <a:t>He will call to me, ‘You are my father,</a:t>
            </a:r>
            <a:br>
              <a:rPr lang="en-US" dirty="0"/>
            </a:br>
            <a:r>
              <a:rPr lang="en-US" dirty="0"/>
              <a:t>my God, the Rock of my salvation.’ </a:t>
            </a:r>
          </a:p>
        </p:txBody>
      </p:sp>
    </p:spTree>
    <p:extLst>
      <p:ext uri="{BB962C8B-B14F-4D97-AF65-F5344CB8AC3E}">
        <p14:creationId xmlns:p14="http://schemas.microsoft.com/office/powerpoint/2010/main" val="941576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sz="3600" baseline="30000" dirty="0"/>
              <a:t> </a:t>
            </a:r>
            <a:r>
              <a:rPr lang="en-US" sz="3600" baseline="30000" dirty="0" err="1"/>
              <a:t>Yeshayahu</a:t>
            </a:r>
            <a:r>
              <a:rPr lang="en-US" sz="3600" baseline="30000" dirty="0"/>
              <a:t>/Is 9.5-6</a:t>
            </a:r>
            <a:r>
              <a:rPr lang="en-US" sz="3600" dirty="0"/>
              <a:t> For to us a child is born, a son will be given to us,</a:t>
            </a:r>
            <a:r>
              <a:rPr lang="en-US" sz="3600" baseline="30000" dirty="0"/>
              <a:t> </a:t>
            </a:r>
            <a:r>
              <a:rPr lang="en-US" sz="3600" dirty="0"/>
              <a:t>and the </a:t>
            </a:r>
            <a:r>
              <a:rPr lang="en-US" sz="3600" dirty="0">
                <a:solidFill>
                  <a:srgbClr val="FFFF99"/>
                </a:solidFill>
              </a:rPr>
              <a:t>government</a:t>
            </a:r>
            <a:r>
              <a:rPr lang="en-US" sz="3600" dirty="0"/>
              <a:t> will be upon His shoulder.</a:t>
            </a:r>
            <a:r>
              <a:rPr lang="en-US" sz="3600" baseline="30000" dirty="0"/>
              <a:t> </a:t>
            </a:r>
            <a:r>
              <a:rPr lang="en-US" sz="3600" dirty="0"/>
              <a:t>His Name will be called Wonderful Counselor, Mighty God, My Father of Eternity, Prince of Peace.</a:t>
            </a:r>
            <a:r>
              <a:rPr lang="en-US" sz="3600" baseline="30000" dirty="0"/>
              <a:t> </a:t>
            </a:r>
            <a:r>
              <a:rPr lang="en-US" sz="3600" dirty="0"/>
              <a:t>Of the increase of His government and </a:t>
            </a:r>
            <a:r>
              <a:rPr lang="en-US" sz="3600" i="1" dirty="0"/>
              <a:t>shalom</a:t>
            </a:r>
            <a:r>
              <a:rPr lang="en-US" sz="3600" dirty="0"/>
              <a:t> there will be</a:t>
            </a:r>
          </a:p>
        </p:txBody>
      </p:sp>
    </p:spTree>
    <p:extLst>
      <p:ext uri="{BB962C8B-B14F-4D97-AF65-F5344CB8AC3E}">
        <p14:creationId xmlns:p14="http://schemas.microsoft.com/office/powerpoint/2010/main" val="792684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sz="3200" baseline="30000" dirty="0"/>
              <a:t> </a:t>
            </a:r>
            <a:r>
              <a:rPr lang="en-US" sz="3200" baseline="30000" dirty="0" err="1"/>
              <a:t>Yeshayahu</a:t>
            </a:r>
            <a:r>
              <a:rPr lang="en-US" sz="3200" baseline="30000" dirty="0"/>
              <a:t>/Is </a:t>
            </a:r>
            <a:r>
              <a:rPr lang="en-US" sz="3200" baseline="30000"/>
              <a:t>9.5-6 </a:t>
            </a:r>
            <a:r>
              <a:rPr lang="en-US"/>
              <a:t>no end, </a:t>
            </a:r>
            <a:r>
              <a:rPr lang="en-US">
                <a:solidFill>
                  <a:srgbClr val="FFFF99"/>
                </a:solidFill>
              </a:rPr>
              <a:t>on </a:t>
            </a:r>
            <a:r>
              <a:rPr lang="en-US" dirty="0">
                <a:solidFill>
                  <a:srgbClr val="FFFF99"/>
                </a:solidFill>
              </a:rPr>
              <a:t>the throne of David </a:t>
            </a:r>
            <a:r>
              <a:rPr lang="en-US" dirty="0"/>
              <a:t>and over His kingdom— to establish it and uphold it through justice and righteousness from now until forevermore. The zeal of </a:t>
            </a:r>
            <a:r>
              <a:rPr lang="en-US" cap="small" dirty="0"/>
              <a:t>Adonai</a:t>
            </a:r>
            <a:r>
              <a:rPr lang="en-US" dirty="0"/>
              <a:t>-</a:t>
            </a:r>
            <a:r>
              <a:rPr lang="en-US" dirty="0" err="1"/>
              <a:t>Tzva’ot</a:t>
            </a:r>
            <a:r>
              <a:rPr lang="en-US" dirty="0"/>
              <a:t> will accomplish this.</a:t>
            </a:r>
          </a:p>
        </p:txBody>
      </p:sp>
    </p:spTree>
    <p:extLst>
      <p:ext uri="{BB962C8B-B14F-4D97-AF65-F5344CB8AC3E}">
        <p14:creationId xmlns:p14="http://schemas.microsoft.com/office/powerpoint/2010/main" val="1445477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74637" y="0"/>
            <a:ext cx="8381999" cy="5143500"/>
          </a:xfrm>
        </p:spPr>
        <p:txBody>
          <a:bodyPr>
            <a:normAutofit lnSpcReduction="10000"/>
          </a:bodyPr>
          <a:lstStyle/>
          <a:p>
            <a:pPr algn="l"/>
            <a:r>
              <a:rPr lang="en-US" baseline="30000" dirty="0" err="1"/>
              <a:t>Yeshayahu</a:t>
            </a:r>
            <a:r>
              <a:rPr lang="en-US" baseline="30000" dirty="0"/>
              <a:t>/Is 11.1-2</a:t>
            </a:r>
            <a:r>
              <a:rPr lang="en-US" dirty="0"/>
              <a:t> Then a shoot will come forth </a:t>
            </a:r>
            <a:r>
              <a:rPr lang="en-US" dirty="0">
                <a:solidFill>
                  <a:srgbClr val="FFFF99"/>
                </a:solidFill>
              </a:rPr>
              <a:t>out of the stem of Jesse, [Who?] </a:t>
            </a:r>
            <a:r>
              <a:rPr lang="en-US" dirty="0"/>
              <a:t>and a branch will bear fruit out of His roots. he </a:t>
            </a:r>
            <a:r>
              <a:rPr lang="en-US" i="1" dirty="0" err="1"/>
              <a:t>Ruakh</a:t>
            </a:r>
            <a:r>
              <a:rPr lang="en-US" dirty="0"/>
              <a:t> of </a:t>
            </a:r>
            <a:r>
              <a:rPr lang="en-US" i="1" cap="small" dirty="0" err="1"/>
              <a:t>Adoni</a:t>
            </a:r>
            <a:r>
              <a:rPr lang="en-US" dirty="0"/>
              <a:t> will rest upon Him, the Spirit of wisdom and insight, the Spirit of counsel and might, the Spirit of knowledge and of the fear of </a:t>
            </a:r>
            <a:r>
              <a:rPr lang="en-US" i="1" cap="small" dirty="0"/>
              <a:t>Adonai</a:t>
            </a:r>
            <a:r>
              <a:rPr lang="en-US" dirty="0"/>
              <a:t>.</a:t>
            </a:r>
          </a:p>
        </p:txBody>
      </p:sp>
    </p:spTree>
    <p:extLst>
      <p:ext uri="{BB962C8B-B14F-4D97-AF65-F5344CB8AC3E}">
        <p14:creationId xmlns:p14="http://schemas.microsoft.com/office/powerpoint/2010/main" val="2029082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19050"/>
            <a:ext cx="8381999" cy="5143500"/>
          </a:xfrm>
        </p:spPr>
        <p:txBody>
          <a:bodyPr>
            <a:normAutofit/>
          </a:bodyPr>
          <a:lstStyle/>
          <a:p>
            <a:pPr algn="l"/>
            <a:r>
              <a:rPr lang="en-US" baseline="30000" dirty="0" err="1"/>
              <a:t>Yirmiyahu</a:t>
            </a:r>
            <a:r>
              <a:rPr lang="en-US" baseline="30000" dirty="0"/>
              <a:t>/Jer. 23.5-6</a:t>
            </a:r>
            <a:r>
              <a:rPr lang="en-US" dirty="0"/>
              <a:t> “The days are coming,” says </a:t>
            </a:r>
            <a:r>
              <a:rPr lang="en-US" cap="small" dirty="0" err="1"/>
              <a:t>Adoni</a:t>
            </a:r>
            <a:r>
              <a:rPr lang="en-US" cap="small" dirty="0"/>
              <a:t> </a:t>
            </a:r>
            <a:r>
              <a:rPr lang="en-US" dirty="0"/>
              <a:t>when I will raise </a:t>
            </a:r>
            <a:r>
              <a:rPr lang="en-US" dirty="0">
                <a:solidFill>
                  <a:srgbClr val="FFFF99"/>
                </a:solidFill>
              </a:rPr>
              <a:t>a righteous Branch for David. He will reign as king </a:t>
            </a:r>
            <a:r>
              <a:rPr lang="en-US" dirty="0"/>
              <a:t>and succeed, he will do what is just and right in the land. </a:t>
            </a:r>
          </a:p>
        </p:txBody>
      </p:sp>
    </p:spTree>
    <p:extLst>
      <p:ext uri="{BB962C8B-B14F-4D97-AF65-F5344CB8AC3E}">
        <p14:creationId xmlns:p14="http://schemas.microsoft.com/office/powerpoint/2010/main" val="2332798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19050"/>
            <a:ext cx="8381999" cy="5143500"/>
          </a:xfrm>
        </p:spPr>
        <p:txBody>
          <a:bodyPr>
            <a:normAutofit/>
          </a:bodyPr>
          <a:lstStyle/>
          <a:p>
            <a:pPr algn="l"/>
            <a:r>
              <a:rPr lang="en-US" baseline="30000" dirty="0" err="1"/>
              <a:t>Yirmiyahu</a:t>
            </a:r>
            <a:r>
              <a:rPr lang="en-US" baseline="30000" dirty="0"/>
              <a:t>/Jer. 23.5-6</a:t>
            </a:r>
            <a:r>
              <a:rPr lang="en-US" dirty="0"/>
              <a:t> In his days </a:t>
            </a:r>
            <a:r>
              <a:rPr lang="en-US" dirty="0" err="1"/>
              <a:t>Y’hudah</a:t>
            </a:r>
            <a:r>
              <a:rPr lang="en-US" dirty="0"/>
              <a:t> will be saved, </a:t>
            </a:r>
            <a:r>
              <a:rPr lang="en-US" dirty="0" err="1"/>
              <a:t>Isra’el</a:t>
            </a:r>
            <a:r>
              <a:rPr lang="en-US" dirty="0"/>
              <a:t> will live in safety, and </a:t>
            </a:r>
            <a:r>
              <a:rPr lang="en-US" dirty="0">
                <a:solidFill>
                  <a:srgbClr val="FFFF99"/>
                </a:solidFill>
              </a:rPr>
              <a:t>the name given to him will be </a:t>
            </a:r>
            <a:r>
              <a:rPr lang="en-US" i="1" cap="small" dirty="0" err="1">
                <a:solidFill>
                  <a:srgbClr val="FFFF99"/>
                </a:solidFill>
              </a:rPr>
              <a:t>Adoni</a:t>
            </a:r>
            <a:r>
              <a:rPr lang="en-US" i="1" dirty="0">
                <a:solidFill>
                  <a:srgbClr val="FFFF99"/>
                </a:solidFill>
              </a:rPr>
              <a:t> </a:t>
            </a:r>
            <a:r>
              <a:rPr lang="en-US" i="1" dirty="0" err="1"/>
              <a:t>Tzidkenu</a:t>
            </a:r>
            <a:r>
              <a:rPr lang="en-US" dirty="0"/>
              <a:t> [</a:t>
            </a:r>
            <a:r>
              <a:rPr lang="en-US" i="1" cap="small" dirty="0" err="1"/>
              <a:t>Adoni</a:t>
            </a:r>
            <a:r>
              <a:rPr lang="en-US" dirty="0"/>
              <a:t> our righteousness].</a:t>
            </a:r>
          </a:p>
        </p:txBody>
      </p:sp>
    </p:spTree>
    <p:extLst>
      <p:ext uri="{BB962C8B-B14F-4D97-AF65-F5344CB8AC3E}">
        <p14:creationId xmlns:p14="http://schemas.microsoft.com/office/powerpoint/2010/main" val="2936511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It was well established that David, </a:t>
            </a:r>
            <a:r>
              <a:rPr lang="en-US" dirty="0" err="1"/>
              <a:t>Daveed</a:t>
            </a:r>
            <a:r>
              <a:rPr lang="en-US" dirty="0"/>
              <a:t> </a:t>
            </a:r>
            <a:r>
              <a:rPr lang="en-US" dirty="0" err="1"/>
              <a:t>HaMelekh</a:t>
            </a:r>
            <a:r>
              <a:rPr lang="en-US" dirty="0"/>
              <a:t>, is the </a:t>
            </a:r>
          </a:p>
          <a:p>
            <a:pPr algn="l"/>
            <a:r>
              <a:rPr lang="en-US" dirty="0"/>
              <a:t>pre-eminent Messiah King figure for Israel.</a:t>
            </a:r>
          </a:p>
          <a:p>
            <a:pPr algn="l"/>
            <a:endParaRPr lang="en-US" dirty="0"/>
          </a:p>
        </p:txBody>
      </p:sp>
    </p:spTree>
    <p:extLst>
      <p:ext uri="{BB962C8B-B14F-4D97-AF65-F5344CB8AC3E}">
        <p14:creationId xmlns:p14="http://schemas.microsoft.com/office/powerpoint/2010/main" val="3341608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marL="0" algn="r" rtl="1">
              <a:spcBef>
                <a:spcPts val="0"/>
              </a:spcBef>
              <a:spcAft>
                <a:spcPts val="576"/>
              </a:spcAft>
            </a:pPr>
            <a:r>
              <a:rPr lang="he-IL" sz="4321" b="1" dirty="0">
                <a:latin typeface="David" panose="020E0502060401010101" pitchFamily="34" charset="-79"/>
                <a:cs typeface="David" panose="020E0502060401010101" pitchFamily="34" charset="-79"/>
              </a:rPr>
              <a:t>אָמַר לָהֶם: "אִם כֵּן כֵּיצַד, בְּהַשְׁרָאַת הָרוּחַ, קוֹרֵא לוֹ דָּוִד 'אָדוֹן' בְּאָמְרוֹ:  </a:t>
            </a:r>
            <a:endParaRPr lang="en-US" sz="4033" b="1" dirty="0">
              <a:latin typeface="David" panose="020E0502060401010101" pitchFamily="34" charset="-79"/>
              <a:cs typeface="David" panose="020E0502060401010101" pitchFamily="34" charset="-79"/>
            </a:endParaRPr>
          </a:p>
          <a:p>
            <a:pPr marL="0" indent="0"/>
            <a:endParaRPr lang="en-US" sz="720" dirty="0"/>
          </a:p>
          <a:p>
            <a:pPr marL="0" indent="0"/>
            <a:r>
              <a:rPr lang="en-US" sz="4000" dirty="0"/>
              <a:t>"Then how is it," he asked them, "that David, inspired by the Spirit, calls him 'Lord,' when he says,</a:t>
            </a: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22:43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316495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marL="0" algn="r" rtl="1">
              <a:spcBef>
                <a:spcPts val="0"/>
              </a:spcBef>
              <a:spcAft>
                <a:spcPts val="576"/>
              </a:spcAft>
            </a:pPr>
            <a:r>
              <a:rPr lang="he-IL" sz="4321" b="1" dirty="0">
                <a:latin typeface="David" panose="020E0502060401010101" pitchFamily="34" charset="-79"/>
                <a:cs typeface="David" panose="020E0502060401010101" pitchFamily="34" charset="-79"/>
              </a:rPr>
              <a:t>נְאֻם </a:t>
            </a:r>
            <a:r>
              <a:rPr lang="he-IL" sz="4321" b="1" dirty="0">
                <a:solidFill>
                  <a:srgbClr val="FFFFFF"/>
                </a:solidFill>
                <a:latin typeface="David" panose="020E0502060401010101" pitchFamily="34" charset="-79"/>
                <a:cs typeface="David" panose="020E0502060401010101" pitchFamily="34" charset="-79"/>
              </a:rPr>
              <a:t>יְיָ</a:t>
            </a:r>
            <a:r>
              <a:rPr lang="he-IL" sz="4321" b="1" dirty="0">
                <a:latin typeface="David" panose="020E0502060401010101" pitchFamily="34" charset="-79"/>
                <a:cs typeface="David" panose="020E0502060401010101" pitchFamily="34" charset="-79"/>
              </a:rPr>
              <a:t> לַאדֺנִי: שֵׁב לִימִינִי עַד־אָשִׁית אֺיְבֶיךָ הֲדֺם לְרַגְלֶיךָ'?  </a:t>
            </a:r>
            <a:endParaRPr lang="en-US" sz="4033" b="1" dirty="0">
              <a:latin typeface="David" panose="020E0502060401010101" pitchFamily="34" charset="-79"/>
              <a:cs typeface="David" panose="020E0502060401010101" pitchFamily="34" charset="-79"/>
            </a:endParaRPr>
          </a:p>
          <a:p>
            <a:pPr marL="0" indent="0"/>
            <a:endParaRPr lang="en-US" sz="720" dirty="0"/>
          </a:p>
          <a:p>
            <a:pPr marL="0" indent="0"/>
            <a:r>
              <a:rPr lang="en-US" sz="4000" dirty="0"/>
              <a:t>'</a:t>
            </a:r>
            <a:r>
              <a:rPr lang="en-US" sz="4000" cap="small" dirty="0" err="1"/>
              <a:t>Adoni</a:t>
            </a:r>
            <a:r>
              <a:rPr lang="en-US" sz="4000" dirty="0"/>
              <a:t> said to my Lord, "Sit here at my right hand until I put your enemies under your feet" '?</a:t>
            </a: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22:44</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149037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74637" y="0"/>
            <a:ext cx="8381999" cy="5143500"/>
          </a:xfrm>
        </p:spPr>
        <p:txBody>
          <a:bodyPr>
            <a:normAutofit/>
          </a:bodyPr>
          <a:lstStyle/>
          <a:p>
            <a:pPr algn="l"/>
            <a:r>
              <a:rPr lang="en-US" b="1" baseline="30000" dirty="0"/>
              <a:t> </a:t>
            </a:r>
          </a:p>
          <a:p>
            <a:pPr algn="l"/>
            <a:r>
              <a:rPr lang="en-US" dirty="0"/>
              <a:t>If David thus calls him, Messiah, ‘Lord,’ how is Messiah David’s son?” </a:t>
            </a:r>
            <a:r>
              <a:rPr lang="en-US" b="1" baseline="30000" dirty="0"/>
              <a:t> </a:t>
            </a:r>
          </a:p>
          <a:p>
            <a:pPr algn="l"/>
            <a:endParaRPr lang="en-US" sz="1600" b="1" baseline="30000" dirty="0"/>
          </a:p>
          <a:p>
            <a:pPr algn="l"/>
            <a:r>
              <a:rPr lang="en-US" dirty="0"/>
              <a:t>That is, Messiah is </a:t>
            </a:r>
          </a:p>
          <a:p>
            <a:pPr marL="169863" indent="-169863" algn="l">
              <a:buFont typeface="Arial" panose="020B0604020202020204" pitchFamily="34" charset="0"/>
              <a:buChar char="•"/>
            </a:pPr>
            <a:r>
              <a:rPr lang="en-US" dirty="0"/>
              <a:t>younger / descendant, </a:t>
            </a:r>
          </a:p>
          <a:p>
            <a:pPr marL="169863" indent="-169863" algn="l">
              <a:buFont typeface="Arial" panose="020B0604020202020204" pitchFamily="34" charset="0"/>
              <a:buChar char="•"/>
            </a:pPr>
            <a:r>
              <a:rPr lang="en-US" dirty="0"/>
              <a:t>yet superior / Lord?</a:t>
            </a:r>
          </a:p>
        </p:txBody>
      </p:sp>
      <p:sp>
        <p:nvSpPr>
          <p:cNvPr id="6" name="Rectangle 2">
            <a:extLst>
              <a:ext uri="{FF2B5EF4-FFF2-40B4-BE49-F238E27FC236}">
                <a16:creationId xmlns:a16="http://schemas.microsoft.com/office/drawing/2014/main" id="{ADBC0515-B076-4C8F-970F-1726F74398FD}"/>
              </a:ext>
            </a:extLst>
          </p:cNvPr>
          <p:cNvSpPr txBox="1">
            <a:spLocks noChangeArrowheads="1"/>
          </p:cNvSpPr>
          <p:nvPr/>
        </p:nvSpPr>
        <p:spPr bwMode="auto">
          <a:xfrm>
            <a:off x="1426567" y="157560"/>
            <a:ext cx="5925741" cy="40579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16" b="0" i="0" u="none" strike="noStrike" kern="0" cap="none" spc="0" normalizeH="0" baseline="0" noProof="0" dirty="0" err="1">
                <a:ln>
                  <a:noFill/>
                </a:ln>
                <a:solidFill>
                  <a:srgbClr val="FFFF00"/>
                </a:solidFill>
                <a:effectLst/>
                <a:uLnTx/>
                <a:uFillTx/>
                <a:latin typeface="Arial Rounded MT Bold"/>
                <a:ea typeface="+mj-ea"/>
                <a:cs typeface="Arial"/>
              </a:rPr>
              <a:t>Mattityahu</a:t>
            </a:r>
            <a:r>
              <a:rPr kumimoji="0" lang="en-US" altLang="en-US" sz="2016" b="0" i="0" u="none" strike="noStrike" kern="0" cap="none" spc="0" normalizeH="0" baseline="0" noProof="0" dirty="0">
                <a:ln>
                  <a:noFill/>
                </a:ln>
                <a:solidFill>
                  <a:srgbClr val="FFFF00"/>
                </a:solidFill>
                <a:effectLst/>
                <a:uLnTx/>
                <a:uFillTx/>
                <a:latin typeface="Arial Rounded MT Bold"/>
                <a:ea typeface="+mj-ea"/>
                <a:cs typeface="Arial"/>
              </a:rPr>
              <a:t> (Matthew) 22:45-46</a:t>
            </a:r>
            <a:endParaRPr kumimoji="0" lang="en-US" altLang="en-US" sz="2016" b="0" i="0" u="none" strike="noStrike" kern="0" cap="none" spc="0" normalizeH="0" baseline="0" noProof="0" dirty="0">
              <a:ln>
                <a:noFill/>
              </a:ln>
              <a:solidFill>
                <a:srgbClr val="FFFF00"/>
              </a:solidFill>
              <a:effectLst/>
              <a:uLnTx/>
              <a:uFillTx/>
              <a:latin typeface="Arial Rounded MT Bold"/>
              <a:ea typeface="+mj-ea"/>
              <a:cs typeface="Vilna" pitchFamily="2" charset="-79"/>
            </a:endParaRPr>
          </a:p>
        </p:txBody>
      </p:sp>
    </p:spTree>
    <p:extLst>
      <p:ext uri="{BB962C8B-B14F-4D97-AF65-F5344CB8AC3E}">
        <p14:creationId xmlns:p14="http://schemas.microsoft.com/office/powerpoint/2010/main" val="2986102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To easily follow these notes, </a:t>
            </a:r>
          </a:p>
          <a:p>
            <a:r>
              <a:rPr lang="en-US" dirty="0"/>
              <a:t>Go to </a:t>
            </a:r>
            <a:r>
              <a:rPr lang="en-US" dirty="0">
                <a:solidFill>
                  <a:srgbClr val="FFFF66"/>
                </a:solidFill>
              </a:rPr>
              <a:t>OrHaOlam.com</a:t>
            </a:r>
            <a:endParaRPr lang="en-US" u="sng" dirty="0"/>
          </a:p>
          <a:p>
            <a:r>
              <a:rPr lang="en-US" u="sng" dirty="0"/>
              <a:t>WITHOUT WIFI</a:t>
            </a:r>
          </a:p>
          <a:p>
            <a:r>
              <a:rPr lang="en-US" dirty="0"/>
              <a:t>Click on</a:t>
            </a:r>
            <a:r>
              <a:rPr lang="en-US" dirty="0">
                <a:solidFill>
                  <a:srgbClr val="FFFF66"/>
                </a:solidFill>
              </a:rPr>
              <a:t> downloads, messages, </a:t>
            </a:r>
          </a:p>
        </p:txBody>
      </p:sp>
    </p:spTree>
    <p:extLst>
      <p:ext uri="{BB962C8B-B14F-4D97-AF65-F5344CB8AC3E}">
        <p14:creationId xmlns:p14="http://schemas.microsoft.com/office/powerpoint/2010/main" val="2946868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When King David received and wrote this psalm, he heard in the Spirit that G-d was calling someone to sit in the place of divine authority.</a:t>
            </a:r>
          </a:p>
        </p:txBody>
      </p:sp>
    </p:spTree>
    <p:extLst>
      <p:ext uri="{BB962C8B-B14F-4D97-AF65-F5344CB8AC3E}">
        <p14:creationId xmlns:p14="http://schemas.microsoft.com/office/powerpoint/2010/main" val="15785022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r>
              <a:rPr lang="he-IL" dirty="0"/>
              <a:t> </a:t>
            </a:r>
            <a:r>
              <a:rPr lang="he-IL" b="1" dirty="0">
                <a:latin typeface="David" panose="020E0502060401010101" pitchFamily="34" charset="-79"/>
                <a:cs typeface="David" panose="020E0502060401010101" pitchFamily="34" charset="-79"/>
              </a:rPr>
              <a:t> לְדָוִד מִזְמוֹר נְאֻם יְיָ | לַֽאדֹנִי שֵׁב לִֽימִינִי עַד־אָשִׁית אֹיְבֶיךָ הֲדֹם לְרַגְלֶֽיךָ:</a:t>
            </a:r>
          </a:p>
          <a:p>
            <a:pPr algn="l"/>
            <a:r>
              <a:rPr lang="en-US" dirty="0"/>
              <a:t>There is no way G-d could be talking to Himself, to sit by his own right hand. </a:t>
            </a:r>
          </a:p>
        </p:txBody>
      </p:sp>
    </p:spTree>
    <p:extLst>
      <p:ext uri="{BB962C8B-B14F-4D97-AF65-F5344CB8AC3E}">
        <p14:creationId xmlns:p14="http://schemas.microsoft.com/office/powerpoint/2010/main" val="1309865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There is some form of very graphical </a:t>
            </a:r>
            <a:r>
              <a:rPr lang="en-US" dirty="0">
                <a:solidFill>
                  <a:srgbClr val="FFFF99"/>
                </a:solidFill>
              </a:rPr>
              <a:t>duality in the nature of G-d depicted in this phrase</a:t>
            </a:r>
            <a:r>
              <a:rPr lang="en-US" dirty="0"/>
              <a:t>.  G-d is asking Someone to sit at His right hand, Someone who is David refers to as “Lord.”</a:t>
            </a:r>
          </a:p>
          <a:p>
            <a:pPr algn="l"/>
            <a:r>
              <a:rPr lang="en-US" dirty="0"/>
              <a:t>Dan </a:t>
            </a:r>
            <a:r>
              <a:rPr lang="en-US" dirty="0" err="1"/>
              <a:t>Juster</a:t>
            </a:r>
            <a:r>
              <a:rPr lang="en-US" dirty="0"/>
              <a:t>: “Uni-plurality”</a:t>
            </a:r>
          </a:p>
        </p:txBody>
      </p:sp>
    </p:spTree>
    <p:extLst>
      <p:ext uri="{BB962C8B-B14F-4D97-AF65-F5344CB8AC3E}">
        <p14:creationId xmlns:p14="http://schemas.microsoft.com/office/powerpoint/2010/main" val="1850447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Focusing here on the right hand seating preeminence of the Messiah, while all his enemies are vanquished, certainly fits the story of Yeshua, whose enemies seemed to prevail over Him at the close of His life.  </a:t>
            </a:r>
          </a:p>
        </p:txBody>
      </p:sp>
    </p:spTree>
    <p:extLst>
      <p:ext uri="{BB962C8B-B14F-4D97-AF65-F5344CB8AC3E}">
        <p14:creationId xmlns:p14="http://schemas.microsoft.com/office/powerpoint/2010/main" val="259270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Thus, there is somewhat of an implication of the death of the Messiah, that he was later promoted to a place of divine honor.</a:t>
            </a:r>
          </a:p>
        </p:txBody>
      </p:sp>
    </p:spTree>
    <p:extLst>
      <p:ext uri="{BB962C8B-B14F-4D97-AF65-F5344CB8AC3E}">
        <p14:creationId xmlns:p14="http://schemas.microsoft.com/office/powerpoint/2010/main" val="34330942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It is reminiscent of the verse in Daniel 7.14, where the Messiah, called the Son of Man, comes to the Ancient of Days.  There are two individuals, invested with divine power, in both these word pictures.</a:t>
            </a:r>
          </a:p>
        </p:txBody>
      </p:sp>
    </p:spTree>
    <p:extLst>
      <p:ext uri="{BB962C8B-B14F-4D97-AF65-F5344CB8AC3E}">
        <p14:creationId xmlns:p14="http://schemas.microsoft.com/office/powerpoint/2010/main" val="25999539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Daniel 7.13-14 </a:t>
            </a:r>
            <a:r>
              <a:rPr lang="en-US" dirty="0"/>
              <a:t>I saw in the night visions, and, behold, one like a son of man came with the clouds of heaven, and came to the ancient of days, and they brought him near before him.  And there he was given dominion, and glory, </a:t>
            </a:r>
          </a:p>
        </p:txBody>
      </p:sp>
    </p:spTree>
    <p:extLst>
      <p:ext uri="{BB962C8B-B14F-4D97-AF65-F5344CB8AC3E}">
        <p14:creationId xmlns:p14="http://schemas.microsoft.com/office/powerpoint/2010/main" val="36729825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Daniel 7.13-14 </a:t>
            </a:r>
            <a:r>
              <a:rPr lang="en-US" dirty="0"/>
              <a:t>and a kingdom, that all people, nations, and languages, should serve him; his dominion is an everlasting dominion, which shall not pass away, and his kingdom one that shall not be destroyed.</a:t>
            </a:r>
          </a:p>
        </p:txBody>
      </p:sp>
    </p:spTree>
    <p:extLst>
      <p:ext uri="{BB962C8B-B14F-4D97-AF65-F5344CB8AC3E}">
        <p14:creationId xmlns:p14="http://schemas.microsoft.com/office/powerpoint/2010/main" val="15744438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922" name="Rectangle 2">
            <a:extLst>
              <a:ext uri="{FF2B5EF4-FFF2-40B4-BE49-F238E27FC236}">
                <a16:creationId xmlns:a16="http://schemas.microsoft.com/office/drawing/2014/main" id="{06680EBA-4632-4432-B526-DB1285BBFAEC}"/>
              </a:ext>
            </a:extLst>
          </p:cNvPr>
          <p:cNvSpPr>
            <a:spLocks noGrp="1" noChangeArrowheads="1"/>
          </p:cNvSpPr>
          <p:nvPr>
            <p:ph type="subTitle" idx="1"/>
          </p:nvPr>
        </p:nvSpPr>
        <p:spPr>
          <a:xfrm>
            <a:off x="960437" y="0"/>
            <a:ext cx="6858000" cy="5143500"/>
          </a:xfrm>
        </p:spPr>
        <p:txBody>
          <a:bodyPr/>
          <a:lstStyle/>
          <a:p>
            <a:pPr algn="l"/>
            <a:r>
              <a:rPr lang="en-US" altLang="en-US" sz="3000"/>
              <a:t> </a:t>
            </a:r>
          </a:p>
        </p:txBody>
      </p:sp>
      <p:pic>
        <p:nvPicPr>
          <p:cNvPr id="1745927" name="Picture 7" descr="http://andyrossagency.files.wordpress.com/2012/05/jewishgospels.jpg">
            <a:extLst>
              <a:ext uri="{FF2B5EF4-FFF2-40B4-BE49-F238E27FC236}">
                <a16:creationId xmlns:a16="http://schemas.microsoft.com/office/drawing/2014/main" id="{70CD7353-CCD6-45A2-A4FA-A4CB4D24DE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6588" y="0"/>
            <a:ext cx="3174206" cy="4797029"/>
          </a:xfrm>
          <a:prstGeom prst="rect">
            <a:avLst/>
          </a:prstGeom>
          <a:noFill/>
          <a:extLst>
            <a:ext uri="{909E8E84-426E-40DD-AFC4-6F175D3DCCD1}">
              <a14:hiddenFill xmlns:a14="http://schemas.microsoft.com/office/drawing/2010/main">
                <a:solidFill>
                  <a:srgbClr val="FFFFFF"/>
                </a:solidFill>
              </a14:hiddenFill>
            </a:ext>
          </a:extLst>
        </p:spPr>
      </p:pic>
      <p:pic>
        <p:nvPicPr>
          <p:cNvPr id="1745928" name="Picture 8" descr="http://andyrossagency.files.wordpress.com/2012/05/boyarinphotops.jpg">
            <a:extLst>
              <a:ext uri="{FF2B5EF4-FFF2-40B4-BE49-F238E27FC236}">
                <a16:creationId xmlns:a16="http://schemas.microsoft.com/office/drawing/2014/main" id="{A869D4EB-2362-4557-B493-408513DD8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037" y="1"/>
            <a:ext cx="3139679" cy="4802981"/>
          </a:xfrm>
          <a:prstGeom prst="rect">
            <a:avLst/>
          </a:prstGeom>
          <a:noFill/>
          <a:extLst>
            <a:ext uri="{909E8E84-426E-40DD-AFC4-6F175D3DCCD1}">
              <a14:hiddenFill xmlns:a14="http://schemas.microsoft.com/office/drawing/2010/main">
                <a:solidFill>
                  <a:srgbClr val="FFFFFF"/>
                </a:solidFill>
              </a14:hiddenFill>
            </a:ext>
          </a:extLst>
        </p:spPr>
      </p:pic>
      <p:sp>
        <p:nvSpPr>
          <p:cNvPr id="1745929" name="Text Box 9">
            <a:extLst>
              <a:ext uri="{FF2B5EF4-FFF2-40B4-BE49-F238E27FC236}">
                <a16:creationId xmlns:a16="http://schemas.microsoft.com/office/drawing/2014/main" id="{428342E6-6750-4E7B-AE92-FEDE7BCE2BEF}"/>
              </a:ext>
            </a:extLst>
          </p:cNvPr>
          <p:cNvSpPr txBox="1">
            <a:spLocks noChangeArrowheads="1"/>
          </p:cNvSpPr>
          <p:nvPr/>
        </p:nvSpPr>
        <p:spPr bwMode="auto">
          <a:xfrm>
            <a:off x="1303338" y="3829050"/>
            <a:ext cx="290765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3000">
                <a:effectLst>
                  <a:outerShdw blurRad="38100" dist="38100" dir="2700000" algn="tl">
                    <a:srgbClr val="808080"/>
                  </a:outerShdw>
                </a:effectLst>
              </a:rPr>
              <a:t>Daniel Boyarin</a:t>
            </a:r>
          </a:p>
        </p:txBody>
      </p:sp>
    </p:spTree>
    <p:extLst>
      <p:ext uri="{BB962C8B-B14F-4D97-AF65-F5344CB8AC3E}">
        <p14:creationId xmlns:p14="http://schemas.microsoft.com/office/powerpoint/2010/main" val="25452460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2066" name="Rectangle 2">
            <a:extLst>
              <a:ext uri="{FF2B5EF4-FFF2-40B4-BE49-F238E27FC236}">
                <a16:creationId xmlns:a16="http://schemas.microsoft.com/office/drawing/2014/main" id="{692AE174-CCC6-4469-AE5D-C156A9E9D329}"/>
              </a:ext>
            </a:extLst>
          </p:cNvPr>
          <p:cNvSpPr>
            <a:spLocks noGrp="1" noChangeArrowheads="1"/>
          </p:cNvSpPr>
          <p:nvPr>
            <p:ph type="subTitle" idx="1"/>
          </p:nvPr>
        </p:nvSpPr>
        <p:spPr>
          <a:xfrm>
            <a:off x="274637" y="0"/>
            <a:ext cx="8229600" cy="5143500"/>
          </a:xfrm>
        </p:spPr>
        <p:txBody>
          <a:bodyPr/>
          <a:lstStyle/>
          <a:p>
            <a:pPr algn="l"/>
            <a:r>
              <a:rPr lang="en-US" altLang="en-US" b="1" dirty="0"/>
              <a:t>Daniel </a:t>
            </a:r>
            <a:r>
              <a:rPr lang="en-US" altLang="en-US" b="1" dirty="0" err="1"/>
              <a:t>Boyarin</a:t>
            </a:r>
            <a:r>
              <a:rPr lang="en-US" altLang="en-US" dirty="0"/>
              <a:t> (born 1946) is a historian of religion. Born in Asbury Park, New Jersey, he holds dual United States and Israeli citizenship. Trained as a Talmudic scholar, in 1990 he was appointed Professor of Talmudic Culture,</a:t>
            </a:r>
          </a:p>
        </p:txBody>
      </p:sp>
    </p:spTree>
    <p:extLst>
      <p:ext uri="{BB962C8B-B14F-4D97-AF65-F5344CB8AC3E}">
        <p14:creationId xmlns:p14="http://schemas.microsoft.com/office/powerpoint/2010/main" val="2676503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37"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8087235D-32AE-4D57-AF00-21999FC6E8F5}"/>
              </a:ext>
            </a:extLst>
          </p:cNvPr>
          <p:cNvPicPr>
            <a:picLocks noChangeAspect="1"/>
          </p:cNvPicPr>
          <p:nvPr/>
        </p:nvPicPr>
        <p:blipFill>
          <a:blip r:embed="rId3"/>
          <a:stretch>
            <a:fillRect/>
          </a:stretch>
        </p:blipFill>
        <p:spPr>
          <a:xfrm>
            <a:off x="1174749" y="0"/>
            <a:ext cx="6429375" cy="5143500"/>
          </a:xfrm>
          <a:prstGeom prst="rect">
            <a:avLst/>
          </a:prstGeom>
        </p:spPr>
      </p:pic>
    </p:spTree>
    <p:extLst>
      <p:ext uri="{BB962C8B-B14F-4D97-AF65-F5344CB8AC3E}">
        <p14:creationId xmlns:p14="http://schemas.microsoft.com/office/powerpoint/2010/main" val="25205819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2066" name="Rectangle 2">
            <a:extLst>
              <a:ext uri="{FF2B5EF4-FFF2-40B4-BE49-F238E27FC236}">
                <a16:creationId xmlns:a16="http://schemas.microsoft.com/office/drawing/2014/main" id="{692AE174-CCC6-4469-AE5D-C156A9E9D329}"/>
              </a:ext>
            </a:extLst>
          </p:cNvPr>
          <p:cNvSpPr>
            <a:spLocks noGrp="1" noChangeArrowheads="1"/>
          </p:cNvSpPr>
          <p:nvPr>
            <p:ph type="subTitle" idx="1"/>
          </p:nvPr>
        </p:nvSpPr>
        <p:spPr>
          <a:xfrm>
            <a:off x="274637" y="0"/>
            <a:ext cx="8229600" cy="5143500"/>
          </a:xfrm>
        </p:spPr>
        <p:txBody>
          <a:bodyPr/>
          <a:lstStyle/>
          <a:p>
            <a:pPr algn="l"/>
            <a:r>
              <a:rPr lang="en-US" altLang="en-US" dirty="0"/>
              <a:t>Departments of Near Eastern Studies and Rhetoric, University of California, Berkeley, a post which he still holds </a:t>
            </a:r>
          </a:p>
        </p:txBody>
      </p:sp>
    </p:spTree>
    <p:extLst>
      <p:ext uri="{BB962C8B-B14F-4D97-AF65-F5344CB8AC3E}">
        <p14:creationId xmlns:p14="http://schemas.microsoft.com/office/powerpoint/2010/main" val="24170605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4114" name="Rectangle 2">
            <a:extLst>
              <a:ext uri="{FF2B5EF4-FFF2-40B4-BE49-F238E27FC236}">
                <a16:creationId xmlns:a16="http://schemas.microsoft.com/office/drawing/2014/main" id="{E712AB89-FDCE-4C39-A5E4-709D08058D2F}"/>
              </a:ext>
            </a:extLst>
          </p:cNvPr>
          <p:cNvSpPr>
            <a:spLocks noGrp="1" noChangeArrowheads="1"/>
          </p:cNvSpPr>
          <p:nvPr>
            <p:ph type="subTitle" idx="1"/>
          </p:nvPr>
        </p:nvSpPr>
        <p:spPr>
          <a:xfrm>
            <a:off x="274637" y="0"/>
            <a:ext cx="8153400" cy="5143500"/>
          </a:xfrm>
        </p:spPr>
        <p:txBody>
          <a:bodyPr/>
          <a:lstStyle/>
          <a:p>
            <a:pPr algn="l"/>
            <a:r>
              <a:rPr lang="en-US" altLang="en-US" dirty="0"/>
              <a:t>Daniel </a:t>
            </a:r>
            <a:r>
              <a:rPr lang="en-US" altLang="en-US" dirty="0" err="1"/>
              <a:t>Boyarin</a:t>
            </a:r>
            <a:r>
              <a:rPr lang="en-US" altLang="en-US" dirty="0"/>
              <a:t>, professor of Talmudic Culture at the University of California Berkeley, may be the most influential scholar of ancient Judaism today. </a:t>
            </a:r>
          </a:p>
        </p:txBody>
      </p:sp>
      <p:pic>
        <p:nvPicPr>
          <p:cNvPr id="1754115" name="Picture 3" descr="Moment magazine home">
            <a:extLst>
              <a:ext uri="{FF2B5EF4-FFF2-40B4-BE49-F238E27FC236}">
                <a16:creationId xmlns:a16="http://schemas.microsoft.com/office/drawing/2014/main" id="{65B1ADBA-C90B-479C-9718-BF38265A09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1037" y="3790950"/>
            <a:ext cx="4514850" cy="1075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7874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This phrase, "at the right hand of G-d" or one of its variants, is referred to 22 times in the Messianic Scriptures.</a:t>
            </a:r>
          </a:p>
        </p:txBody>
      </p:sp>
    </p:spTree>
    <p:extLst>
      <p:ext uri="{BB962C8B-B14F-4D97-AF65-F5344CB8AC3E}">
        <p14:creationId xmlns:p14="http://schemas.microsoft.com/office/powerpoint/2010/main" val="5261122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74637" y="0"/>
            <a:ext cx="8381999" cy="5143500"/>
          </a:xfrm>
        </p:spPr>
        <p:txBody>
          <a:bodyPr>
            <a:normAutofit/>
          </a:bodyPr>
          <a:lstStyle/>
          <a:p>
            <a:pPr algn="l"/>
            <a:r>
              <a:rPr lang="en-US" b="1" baseline="30000" dirty="0"/>
              <a:t> </a:t>
            </a:r>
          </a:p>
          <a:p>
            <a:pPr algn="l"/>
            <a:r>
              <a:rPr lang="en-US" dirty="0"/>
              <a:t>No one could think of anything to say in reply; and from that day on, no one dared put to him another </a:t>
            </a:r>
            <a:r>
              <a:rPr lang="en-US" i="1" dirty="0" err="1"/>
              <a:t>sh’eilah</a:t>
            </a:r>
            <a:r>
              <a:rPr lang="en-US" dirty="0"/>
              <a:t>.</a:t>
            </a:r>
          </a:p>
        </p:txBody>
      </p:sp>
      <p:sp>
        <p:nvSpPr>
          <p:cNvPr id="6" name="Rectangle 2">
            <a:extLst>
              <a:ext uri="{FF2B5EF4-FFF2-40B4-BE49-F238E27FC236}">
                <a16:creationId xmlns:a16="http://schemas.microsoft.com/office/drawing/2014/main" id="{ADBC0515-B076-4C8F-970F-1726F74398FD}"/>
              </a:ext>
            </a:extLst>
          </p:cNvPr>
          <p:cNvSpPr txBox="1">
            <a:spLocks noChangeArrowheads="1"/>
          </p:cNvSpPr>
          <p:nvPr/>
        </p:nvSpPr>
        <p:spPr bwMode="auto">
          <a:xfrm>
            <a:off x="1426567" y="157560"/>
            <a:ext cx="5925741" cy="40579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16" b="0" i="0" u="none" strike="noStrike" kern="0" cap="none" spc="0" normalizeH="0" baseline="0" noProof="0" dirty="0" err="1">
                <a:ln>
                  <a:noFill/>
                </a:ln>
                <a:solidFill>
                  <a:srgbClr val="FFFF00"/>
                </a:solidFill>
                <a:effectLst/>
                <a:uLnTx/>
                <a:uFillTx/>
                <a:latin typeface="Arial Rounded MT Bold"/>
                <a:ea typeface="+mj-ea"/>
                <a:cs typeface="Arial"/>
              </a:rPr>
              <a:t>Mattityahu</a:t>
            </a:r>
            <a:r>
              <a:rPr kumimoji="0" lang="en-US" altLang="en-US" sz="2016" b="0" i="0" u="none" strike="noStrike" kern="0" cap="none" spc="0" normalizeH="0" baseline="0" noProof="0" dirty="0">
                <a:ln>
                  <a:noFill/>
                </a:ln>
                <a:solidFill>
                  <a:srgbClr val="FFFF00"/>
                </a:solidFill>
                <a:effectLst/>
                <a:uLnTx/>
                <a:uFillTx/>
                <a:latin typeface="Arial Rounded MT Bold"/>
                <a:ea typeface="+mj-ea"/>
                <a:cs typeface="Arial"/>
              </a:rPr>
              <a:t> (Matthew) 22:45-46</a:t>
            </a:r>
            <a:endParaRPr kumimoji="0" lang="en-US" altLang="en-US" sz="2016" b="0" i="0" u="none" strike="noStrike" kern="0" cap="none" spc="0" normalizeH="0" baseline="0" noProof="0" dirty="0">
              <a:ln>
                <a:noFill/>
              </a:ln>
              <a:solidFill>
                <a:srgbClr val="FFFF00"/>
              </a:solidFill>
              <a:effectLst/>
              <a:uLnTx/>
              <a:uFillTx/>
              <a:latin typeface="Arial Rounded MT Bold"/>
              <a:ea typeface="+mj-ea"/>
              <a:cs typeface="Vilna" pitchFamily="2" charset="-79"/>
            </a:endParaRPr>
          </a:p>
        </p:txBody>
      </p:sp>
    </p:spTree>
    <p:extLst>
      <p:ext uri="{BB962C8B-B14F-4D97-AF65-F5344CB8AC3E}">
        <p14:creationId xmlns:p14="http://schemas.microsoft.com/office/powerpoint/2010/main" val="13738550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Three points of application</a:t>
            </a:r>
          </a:p>
          <a:p>
            <a:pPr marL="169863" indent="-169863" algn="l">
              <a:buFont typeface="Arial" panose="020B0604020202020204" pitchFamily="34" charset="0"/>
              <a:buChar char="•"/>
            </a:pPr>
            <a:r>
              <a:rPr lang="en-US" dirty="0"/>
              <a:t>Dan </a:t>
            </a:r>
            <a:r>
              <a:rPr lang="en-US" dirty="0" err="1"/>
              <a:t>Juster</a:t>
            </a:r>
            <a:r>
              <a:rPr lang="en-US" dirty="0"/>
              <a:t>: “</a:t>
            </a:r>
            <a:r>
              <a:rPr lang="en-US" dirty="0" err="1"/>
              <a:t>uni</a:t>
            </a:r>
            <a:r>
              <a:rPr lang="en-US" dirty="0"/>
              <a:t>-plurality”</a:t>
            </a:r>
          </a:p>
          <a:p>
            <a:pPr marL="169863" indent="-169863" algn="l">
              <a:buFont typeface="Arial" panose="020B0604020202020204" pitchFamily="34" charset="0"/>
              <a:buChar char="•"/>
            </a:pPr>
            <a:r>
              <a:rPr lang="en-US" dirty="0"/>
              <a:t>Sacred Name</a:t>
            </a:r>
          </a:p>
          <a:p>
            <a:pPr marL="169863" indent="-169863" algn="l">
              <a:buFont typeface="Arial" panose="020B0604020202020204" pitchFamily="34" charset="0"/>
              <a:buChar char="•"/>
            </a:pPr>
            <a:r>
              <a:rPr lang="en-US" dirty="0" err="1"/>
              <a:t>Daveed</a:t>
            </a:r>
            <a:r>
              <a:rPr lang="en-US" dirty="0"/>
              <a:t> warrior worshiper</a:t>
            </a:r>
          </a:p>
        </p:txBody>
      </p:sp>
    </p:spTree>
    <p:extLst>
      <p:ext uri="{BB962C8B-B14F-4D97-AF65-F5344CB8AC3E}">
        <p14:creationId xmlns:p14="http://schemas.microsoft.com/office/powerpoint/2010/main" val="18377779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marL="0" indent="0" algn="r" rtl="1">
              <a:spcBef>
                <a:spcPts val="0"/>
              </a:spcBef>
              <a:spcAft>
                <a:spcPts val="576"/>
              </a:spcAft>
              <a:buNone/>
            </a:pPr>
            <a:r>
              <a:rPr lang="he-IL" sz="4321" b="1" dirty="0">
                <a:latin typeface="David" panose="020E0502060401010101" pitchFamily="34" charset="-79"/>
                <a:cs typeface="David" panose="020E0502060401010101" pitchFamily="34" charset="-79"/>
              </a:rPr>
              <a:t>נְאֻם </a:t>
            </a:r>
            <a:r>
              <a:rPr lang="he-IL" sz="4321" b="1" dirty="0">
                <a:solidFill>
                  <a:srgbClr val="FFFF99"/>
                </a:solidFill>
                <a:latin typeface="David" panose="020E0502060401010101" pitchFamily="34" charset="-79"/>
                <a:cs typeface="David" panose="020E0502060401010101" pitchFamily="34" charset="-79"/>
              </a:rPr>
              <a:t>יְי</a:t>
            </a:r>
            <a:r>
              <a:rPr lang="he-IL" sz="4321" b="1" dirty="0">
                <a:solidFill>
                  <a:srgbClr val="FFFFFF"/>
                </a:solidFill>
                <a:latin typeface="David" panose="020E0502060401010101" pitchFamily="34" charset="-79"/>
                <a:cs typeface="David" panose="020E0502060401010101" pitchFamily="34" charset="-79"/>
              </a:rPr>
              <a:t>ָ</a:t>
            </a:r>
            <a:r>
              <a:rPr lang="he-IL" sz="4321" b="1" dirty="0">
                <a:latin typeface="David" panose="020E0502060401010101" pitchFamily="34" charset="-79"/>
                <a:cs typeface="David" panose="020E0502060401010101" pitchFamily="34" charset="-79"/>
              </a:rPr>
              <a:t> לַאדֺנִי: שֵׁב לִימִינִי עַד־אָשִׁית אֺיְבֶיךָ הֲדֺם לְרַגְלֶיךָ'?  </a:t>
            </a:r>
            <a:endParaRPr lang="en-US" sz="4033" b="1" dirty="0">
              <a:latin typeface="David" panose="020E0502060401010101" pitchFamily="34" charset="-79"/>
              <a:cs typeface="David" panose="020E0502060401010101" pitchFamily="34" charset="-79"/>
            </a:endParaRPr>
          </a:p>
          <a:p>
            <a:pPr marL="0" indent="0"/>
            <a:endParaRPr lang="en-US" sz="720" dirty="0"/>
          </a:p>
          <a:p>
            <a:pPr marL="0" indent="0">
              <a:buNone/>
            </a:pPr>
            <a:r>
              <a:rPr lang="en-US" sz="4000" dirty="0">
                <a:solidFill>
                  <a:srgbClr val="FFFF99"/>
                </a:solidFill>
              </a:rPr>
              <a:t>'</a:t>
            </a:r>
            <a:r>
              <a:rPr lang="en-US" sz="4000" cap="small" dirty="0" err="1">
                <a:solidFill>
                  <a:srgbClr val="FFFF99"/>
                </a:solidFill>
              </a:rPr>
              <a:t>Adoni</a:t>
            </a:r>
            <a:r>
              <a:rPr lang="en-US" sz="4000" dirty="0"/>
              <a:t> said to my Lord, "Sit here at my right hand until I put your enemies under your feet" '?</a:t>
            </a: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latin typeface="+mn-lt"/>
              </a:rPr>
              <a:t>Mattityahu</a:t>
            </a:r>
            <a:r>
              <a:rPr lang="en-US" altLang="en-US" sz="2016" dirty="0">
                <a:solidFill>
                  <a:srgbClr val="FFFF00"/>
                </a:solidFill>
                <a:latin typeface="+mn-lt"/>
              </a:rPr>
              <a:t> (Matthew) 22:44</a:t>
            </a:r>
            <a:endParaRPr lang="en-US" altLang="en-US" sz="2016" dirty="0">
              <a:solidFill>
                <a:srgbClr val="FFFF00"/>
              </a:solidFill>
              <a:latin typeface="+mn-lt"/>
              <a:cs typeface="Vilna" pitchFamily="2" charset="-79"/>
            </a:endParaRPr>
          </a:p>
        </p:txBody>
      </p:sp>
    </p:spTree>
    <p:extLst>
      <p:ext uri="{BB962C8B-B14F-4D97-AF65-F5344CB8AC3E}">
        <p14:creationId xmlns:p14="http://schemas.microsoft.com/office/powerpoint/2010/main" val="19961199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Yeshua never spoke the Sacred Name as recorded in the </a:t>
            </a:r>
            <a:r>
              <a:rPr lang="en-US" dirty="0" err="1"/>
              <a:t>B’sorot</a:t>
            </a:r>
            <a:r>
              <a:rPr lang="en-US" dirty="0"/>
              <a:t> / Good News.  Nor did Paul nor </a:t>
            </a:r>
            <a:r>
              <a:rPr lang="en-US" dirty="0" err="1"/>
              <a:t>Yokhanan</a:t>
            </a:r>
            <a:r>
              <a:rPr lang="en-US" dirty="0"/>
              <a:t>.   </a:t>
            </a:r>
            <a:endParaRPr lang="en-US" dirty="0">
              <a:cs typeface="David" panose="020E0502060401010101" pitchFamily="34" charset="-79"/>
            </a:endParaRPr>
          </a:p>
        </p:txBody>
      </p:sp>
    </p:spTree>
    <p:extLst>
      <p:ext uri="{BB962C8B-B14F-4D97-AF65-F5344CB8AC3E}">
        <p14:creationId xmlns:p14="http://schemas.microsoft.com/office/powerpoint/2010/main" val="36323491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802359-A10E-4DEA-8CED-6A4E0EFA3C84}"/>
              </a:ext>
            </a:extLst>
          </p:cNvPr>
          <p:cNvPicPr>
            <a:picLocks noChangeAspect="1"/>
          </p:cNvPicPr>
          <p:nvPr/>
        </p:nvPicPr>
        <p:blipFill>
          <a:blip r:embed="rId3"/>
          <a:stretch>
            <a:fillRect/>
          </a:stretch>
        </p:blipFill>
        <p:spPr>
          <a:xfrm>
            <a:off x="198430" y="0"/>
            <a:ext cx="8383317" cy="2124075"/>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15501482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err="1"/>
              <a:t>Nehemia</a:t>
            </a:r>
            <a:r>
              <a:rPr lang="en-US" dirty="0"/>
              <a:t> Gordan is a Karaite scholar.  </a:t>
            </a:r>
          </a:p>
          <a:p>
            <a:pPr marL="169863" indent="-169863" algn="l">
              <a:buFont typeface="Arial" panose="020B0604020202020204" pitchFamily="34" charset="0"/>
              <a:buChar char="•"/>
            </a:pPr>
            <a:r>
              <a:rPr lang="en-US" dirty="0"/>
              <a:t>Karaite from Kara </a:t>
            </a:r>
            <a:r>
              <a:rPr lang="he-IL" b="1" dirty="0">
                <a:latin typeface="David" panose="020E0502060401010101" pitchFamily="34" charset="-79"/>
                <a:cs typeface="David" panose="020E0502060401010101" pitchFamily="34" charset="-79"/>
              </a:rPr>
              <a:t>קורא</a:t>
            </a:r>
            <a:r>
              <a:rPr lang="en-US" b="1" dirty="0">
                <a:latin typeface="David" panose="020E0502060401010101" pitchFamily="34" charset="-79"/>
                <a:cs typeface="David" panose="020E0502060401010101" pitchFamily="34" charset="-79"/>
              </a:rPr>
              <a:t>, </a:t>
            </a:r>
            <a:r>
              <a:rPr lang="en-US" dirty="0">
                <a:cs typeface="David" panose="020E0502060401010101" pitchFamily="34" charset="-79"/>
              </a:rPr>
              <a:t>Written Torah, </a:t>
            </a:r>
          </a:p>
          <a:p>
            <a:pPr marL="169863" indent="-169863" algn="l">
              <a:buFont typeface="Arial" panose="020B0604020202020204" pitchFamily="34" charset="0"/>
              <a:buChar char="•"/>
            </a:pPr>
            <a:r>
              <a:rPr lang="en-US" dirty="0">
                <a:cs typeface="David" panose="020E0502060401010101" pitchFamily="34" charset="-79"/>
              </a:rPr>
              <a:t>not Oral Torah= Talmud, other </a:t>
            </a:r>
            <a:r>
              <a:rPr lang="en-US" dirty="0" err="1">
                <a:cs typeface="David" panose="020E0502060401010101" pitchFamily="34" charset="-79"/>
              </a:rPr>
              <a:t>rabbinics</a:t>
            </a:r>
            <a:r>
              <a:rPr lang="en-US" dirty="0">
                <a:cs typeface="David" panose="020E0502060401010101" pitchFamily="34" charset="-79"/>
              </a:rPr>
              <a:t>.  </a:t>
            </a:r>
          </a:p>
          <a:p>
            <a:pPr marL="169863" indent="-169863" algn="l">
              <a:buFont typeface="Arial" panose="020B0604020202020204" pitchFamily="34" charset="0"/>
              <a:buChar char="•"/>
            </a:pPr>
            <a:r>
              <a:rPr lang="en-US" dirty="0">
                <a:cs typeface="David" panose="020E0502060401010101" pitchFamily="34" charset="-79"/>
              </a:rPr>
              <a:t>Not a believer in Messiah</a:t>
            </a:r>
          </a:p>
          <a:p>
            <a:pPr marL="169863" indent="-169863" algn="l">
              <a:buFont typeface="Arial" panose="020B0604020202020204" pitchFamily="34" charset="0"/>
              <a:buChar char="•"/>
            </a:pPr>
            <a:r>
              <a:rPr lang="en-US" dirty="0">
                <a:cs typeface="David" panose="020E0502060401010101" pitchFamily="34" charset="-79"/>
              </a:rPr>
              <a:t>Strong promoter of using the Sacred Name.  </a:t>
            </a:r>
          </a:p>
          <a:p>
            <a:pPr algn="l"/>
            <a:endParaRPr lang="en-US" dirty="0">
              <a:cs typeface="David" panose="020E0502060401010101" pitchFamily="34" charset="-79"/>
            </a:endParaRPr>
          </a:p>
        </p:txBody>
      </p:sp>
    </p:spTree>
    <p:extLst>
      <p:ext uri="{BB962C8B-B14F-4D97-AF65-F5344CB8AC3E}">
        <p14:creationId xmlns:p14="http://schemas.microsoft.com/office/powerpoint/2010/main" val="7408133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err="1">
                <a:cs typeface="David" panose="020E0502060401010101" pitchFamily="34" charset="-79"/>
              </a:rPr>
              <a:t>Nehemia</a:t>
            </a:r>
            <a:r>
              <a:rPr lang="en-US" dirty="0">
                <a:cs typeface="David" panose="020E0502060401010101" pitchFamily="34" charset="-79"/>
              </a:rPr>
              <a:t> makes a strong case as to what the proper pronunciation of the Sacred Name is. He may be right. </a:t>
            </a:r>
          </a:p>
        </p:txBody>
      </p:sp>
    </p:spTree>
    <p:extLst>
      <p:ext uri="{BB962C8B-B14F-4D97-AF65-F5344CB8AC3E}">
        <p14:creationId xmlns:p14="http://schemas.microsoft.com/office/powerpoint/2010/main" val="2267019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Online Media 1">
            <a:hlinkClick r:id="" action="ppaction://media"/>
            <a:extLst>
              <a:ext uri="{FF2B5EF4-FFF2-40B4-BE49-F238E27FC236}">
                <a16:creationId xmlns:a16="http://schemas.microsoft.com/office/drawing/2014/main" id="{9781F4D7-8643-4E49-9C1F-32450D1845B5}"/>
              </a:ext>
            </a:extLst>
          </p:cNvPr>
          <p:cNvPicPr>
            <a:picLocks noRot="1" noChangeAspect="1"/>
          </p:cNvPicPr>
          <p:nvPr>
            <a:videoFile r:link="rId1"/>
          </p:nvPr>
        </p:nvPicPr>
        <p:blipFill>
          <a:blip r:embed="rId4"/>
          <a:stretch>
            <a:fillRect/>
          </a:stretch>
        </p:blipFill>
        <p:spPr>
          <a:xfrm>
            <a:off x="884237" y="57150"/>
            <a:ext cx="6858000" cy="5143500"/>
          </a:xfrm>
          <a:prstGeom prst="rect">
            <a:avLst/>
          </a:prstGeom>
        </p:spPr>
      </p:pic>
    </p:spTree>
    <p:extLst>
      <p:ext uri="{BB962C8B-B14F-4D97-AF65-F5344CB8AC3E}">
        <p14:creationId xmlns:p14="http://schemas.microsoft.com/office/powerpoint/2010/main" val="9854195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cs typeface="David" panose="020E0502060401010101" pitchFamily="34" charset="-79"/>
              </a:rPr>
              <a:t>1. Yeshua never used the Name nor any writer of the whole </a:t>
            </a:r>
            <a:r>
              <a:rPr lang="en-US" dirty="0" err="1">
                <a:cs typeface="David" panose="020E0502060401010101" pitchFamily="34" charset="-79"/>
              </a:rPr>
              <a:t>Mes</a:t>
            </a:r>
            <a:r>
              <a:rPr lang="en-US" dirty="0">
                <a:cs typeface="David" panose="020E0502060401010101" pitchFamily="34" charset="-79"/>
              </a:rPr>
              <a:t> Scrip/New Testament. If anyone had authority to do so, you would think He would, but He didn't.  When He quoted scripture with the Name, He used </a:t>
            </a:r>
            <a:r>
              <a:rPr lang="en-US" dirty="0" err="1">
                <a:cs typeface="David" panose="020E0502060401010101" pitchFamily="34" charset="-79"/>
              </a:rPr>
              <a:t>circumloction</a:t>
            </a:r>
            <a:r>
              <a:rPr lang="en-US" dirty="0">
                <a:cs typeface="David" panose="020E0502060401010101" pitchFamily="34" charset="-79"/>
              </a:rPr>
              <a:t>, as it's called, substituting attributes.</a:t>
            </a:r>
          </a:p>
        </p:txBody>
      </p:sp>
    </p:spTree>
    <p:extLst>
      <p:ext uri="{BB962C8B-B14F-4D97-AF65-F5344CB8AC3E}">
        <p14:creationId xmlns:p14="http://schemas.microsoft.com/office/powerpoint/2010/main" val="39594638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cs typeface="David" panose="020E0502060401010101" pitchFamily="34" charset="-79"/>
              </a:rPr>
              <a:t>2. The scriptures talk about "glorifying the Name of G-d." That doesn't mean by a certain pronunciation. The Hebraic understanding of Name = character, person. So behaving in ways that bring honor to Him.</a:t>
            </a:r>
          </a:p>
        </p:txBody>
      </p:sp>
    </p:spTree>
    <p:extLst>
      <p:ext uri="{BB962C8B-B14F-4D97-AF65-F5344CB8AC3E}">
        <p14:creationId xmlns:p14="http://schemas.microsoft.com/office/powerpoint/2010/main" val="32297647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cs typeface="David" panose="020E0502060401010101" pitchFamily="34" charset="-79"/>
              </a:rPr>
              <a:t>3. Rev 19:12 His eyes were like a fiery flame, and on his head were many royal crowns. And he had a name written which no one knew but himself. </a:t>
            </a:r>
          </a:p>
        </p:txBody>
      </p:sp>
    </p:spTree>
    <p:extLst>
      <p:ext uri="{BB962C8B-B14F-4D97-AF65-F5344CB8AC3E}">
        <p14:creationId xmlns:p14="http://schemas.microsoft.com/office/powerpoint/2010/main" val="7496870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cs typeface="David" panose="020E0502060401010101" pitchFamily="34" charset="-79"/>
              </a:rPr>
              <a:t>4. In the Dead Sea Scrolls, where the Name appears, they resort to the Phoenician script, instead of the Babylonian Hebrew characters that we are used to. This implies something...likely that the name was not to be accessible to the readers, but a bit mysterious, and NOT pronounced.</a:t>
            </a:r>
          </a:p>
        </p:txBody>
      </p:sp>
    </p:spTree>
    <p:extLst>
      <p:ext uri="{BB962C8B-B14F-4D97-AF65-F5344CB8AC3E}">
        <p14:creationId xmlns:p14="http://schemas.microsoft.com/office/powerpoint/2010/main" val="19993065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cs typeface="David" panose="020E0502060401010101" pitchFamily="34" charset="-79"/>
              </a:rPr>
              <a:t>5. In the prototype prayer in Mt 6, Yeshua explains the meaning of "May your Name be kept holy." He uses the common Hebrew poetic device of parallelism, and says the same thing in different words. </a:t>
            </a:r>
          </a:p>
        </p:txBody>
      </p:sp>
    </p:spTree>
    <p:extLst>
      <p:ext uri="{BB962C8B-B14F-4D97-AF65-F5344CB8AC3E}">
        <p14:creationId xmlns:p14="http://schemas.microsoft.com/office/powerpoint/2010/main" val="3136823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cs typeface="David" panose="020E0502060401010101" pitchFamily="34" charset="-79"/>
              </a:rPr>
              <a:t>5. "May your Kingdom come, your will be done on earth as in heaven." That, sanctifying the Name has nothing to do with pronunciation, but rather He wants us to pray for transformation of people or of life circumstances. </a:t>
            </a:r>
          </a:p>
        </p:txBody>
      </p:sp>
    </p:spTree>
    <p:extLst>
      <p:ext uri="{BB962C8B-B14F-4D97-AF65-F5344CB8AC3E}">
        <p14:creationId xmlns:p14="http://schemas.microsoft.com/office/powerpoint/2010/main" val="42814154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cs typeface="David" panose="020E0502060401010101" pitchFamily="34" charset="-79"/>
              </a:rPr>
              <a:t>6.  The </a:t>
            </a:r>
            <a:r>
              <a:rPr lang="en-US" dirty="0" err="1">
                <a:cs typeface="David" panose="020E0502060401010101" pitchFamily="34" charset="-79"/>
              </a:rPr>
              <a:t>B'sorah</a:t>
            </a:r>
            <a:r>
              <a:rPr lang="en-US" dirty="0">
                <a:cs typeface="David" panose="020E0502060401010101" pitchFamily="34" charset="-79"/>
              </a:rPr>
              <a:t> [Gospel] of Matityahu, Matthew uses the phrase "Kingdom of Heaven" as opposed to "Kingdom of G-d."  Yeshua was following the common practice of reverence for the Name.   Particularly in Matityahu/Matthew’s account, many scholars feel was written for Jewish readers, who had the practice of NOT saying the name, but using circumlocutions. </a:t>
            </a:r>
          </a:p>
        </p:txBody>
      </p:sp>
    </p:spTree>
    <p:extLst>
      <p:ext uri="{BB962C8B-B14F-4D97-AF65-F5344CB8AC3E}">
        <p14:creationId xmlns:p14="http://schemas.microsoft.com/office/powerpoint/2010/main" val="16616232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cs typeface="David" panose="020E0502060401010101" pitchFamily="34" charset="-79"/>
              </a:rPr>
              <a:t>7.  When addressing our earthly fathers, we would never call them by their name if we are being respectful.  Rather the title "Dad," "Papa", "Father", etc. would be appropriate.  Similarly with G-d the Father.</a:t>
            </a:r>
          </a:p>
          <a:p>
            <a:pPr algn="l"/>
            <a:endParaRPr lang="en-US" dirty="0">
              <a:cs typeface="David" panose="020E0502060401010101" pitchFamily="34" charset="-79"/>
            </a:endParaRPr>
          </a:p>
        </p:txBody>
      </p:sp>
    </p:spTree>
    <p:extLst>
      <p:ext uri="{BB962C8B-B14F-4D97-AF65-F5344CB8AC3E}">
        <p14:creationId xmlns:p14="http://schemas.microsoft.com/office/powerpoint/2010/main" val="13434066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cs typeface="David" panose="020E0502060401010101" pitchFamily="34" charset="-79"/>
              </a:rPr>
              <a:t>8. There's also an outreach dimension. Unsaved Jewish people if they are used to synagogue prayer, would think we are totally out of touch. Not feel at home.</a:t>
            </a:r>
          </a:p>
          <a:p>
            <a:pPr algn="l"/>
            <a:endParaRPr lang="en-US" dirty="0">
              <a:cs typeface="David" panose="020E0502060401010101" pitchFamily="34" charset="-79"/>
            </a:endParaRPr>
          </a:p>
          <a:p>
            <a:pPr algn="l"/>
            <a:endParaRPr lang="en-US" dirty="0">
              <a:cs typeface="David" panose="020E0502060401010101" pitchFamily="34" charset="-79"/>
            </a:endParaRPr>
          </a:p>
        </p:txBody>
      </p:sp>
    </p:spTree>
    <p:extLst>
      <p:ext uri="{BB962C8B-B14F-4D97-AF65-F5344CB8AC3E}">
        <p14:creationId xmlns:p14="http://schemas.microsoft.com/office/powerpoint/2010/main" val="22303377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According to the Hebrew usage then and now, </a:t>
            </a:r>
            <a:r>
              <a:rPr lang="en-US" dirty="0">
                <a:solidFill>
                  <a:srgbClr val="FFFF99"/>
                </a:solidFill>
              </a:rPr>
              <a:t>the name of G-d is replaced by Yeshua with a substitute as </a:t>
            </a:r>
            <a:r>
              <a:rPr lang="he-IL" b="1" dirty="0">
                <a:solidFill>
                  <a:srgbClr val="FFFF99"/>
                </a:solidFill>
                <a:latin typeface="David" panose="020E0502060401010101" pitchFamily="34" charset="-79"/>
                <a:cs typeface="David" panose="020E0502060401010101" pitchFamily="34" charset="-79"/>
              </a:rPr>
              <a:t>גְדוּלָה</a:t>
            </a:r>
            <a:r>
              <a:rPr lang="en-US" dirty="0">
                <a:solidFill>
                  <a:srgbClr val="FFFF99"/>
                </a:solidFill>
              </a:rPr>
              <a:t>, greatness, or </a:t>
            </a:r>
            <a:r>
              <a:rPr lang="he-IL" b="1" dirty="0">
                <a:solidFill>
                  <a:srgbClr val="FFFF99"/>
                </a:solidFill>
                <a:latin typeface="David" panose="020E0502060401010101" pitchFamily="34" charset="-79"/>
                <a:cs typeface="David" panose="020E0502060401010101" pitchFamily="34" charset="-79"/>
              </a:rPr>
              <a:t>גְבוּרָה</a:t>
            </a:r>
            <a:r>
              <a:rPr lang="en-US" dirty="0">
                <a:solidFill>
                  <a:srgbClr val="FFFF99"/>
                </a:solidFill>
              </a:rPr>
              <a:t>, power. </a:t>
            </a:r>
            <a:r>
              <a:rPr lang="en-US" dirty="0"/>
              <a:t> Sitting at the right hand of G-d is a place of dignity that implies that Messiah is divine. </a:t>
            </a:r>
          </a:p>
        </p:txBody>
      </p:sp>
    </p:spTree>
    <p:extLst>
      <p:ext uri="{BB962C8B-B14F-4D97-AF65-F5344CB8AC3E}">
        <p14:creationId xmlns:p14="http://schemas.microsoft.com/office/powerpoint/2010/main" val="745085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Be a part of history and prophecy!  70 years after the founding of the State is the year of Release!   </a:t>
            </a:r>
          </a:p>
          <a:p>
            <a:pPr algn="l"/>
            <a:r>
              <a:rPr lang="en-US" dirty="0"/>
              <a:t>Except </a:t>
            </a:r>
            <a:r>
              <a:rPr lang="en-US" dirty="0">
                <a:solidFill>
                  <a:srgbClr val="FFFF99"/>
                </a:solidFill>
              </a:rPr>
              <a:t>don’t register there</a:t>
            </a:r>
            <a:r>
              <a:rPr lang="en-US" dirty="0"/>
              <a:t>, just go to OrHaOlam.com</a:t>
            </a:r>
          </a:p>
          <a:p>
            <a:pPr algn="l"/>
            <a:r>
              <a:rPr lang="en-US" dirty="0">
                <a:solidFill>
                  <a:srgbClr val="FFFF99"/>
                </a:solidFill>
              </a:rPr>
              <a:t>Deadline Feb. 12 before price increase!  </a:t>
            </a:r>
            <a:r>
              <a:rPr lang="en-US" u="sng" dirty="0">
                <a:solidFill>
                  <a:srgbClr val="FFFF99"/>
                </a:solidFill>
              </a:rPr>
              <a:t>If no enrollment by then tour dropped!</a:t>
            </a:r>
            <a:r>
              <a:rPr lang="en-US" dirty="0">
                <a:solidFill>
                  <a:srgbClr val="FFFF99"/>
                </a:solidFill>
              </a:rPr>
              <a:t>     </a:t>
            </a:r>
            <a:r>
              <a:rPr lang="en-US" u="sng" dirty="0">
                <a:solidFill>
                  <a:srgbClr val="FFFF99"/>
                </a:solidFill>
              </a:rPr>
              <a:t>Full refund!</a:t>
            </a:r>
          </a:p>
        </p:txBody>
      </p:sp>
    </p:spTree>
    <p:extLst>
      <p:ext uri="{BB962C8B-B14F-4D97-AF65-F5344CB8AC3E}">
        <p14:creationId xmlns:p14="http://schemas.microsoft.com/office/powerpoint/2010/main" val="8309377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cs typeface="David" panose="020E0502060401010101" pitchFamily="34" charset="-79"/>
              </a:rPr>
              <a:t>So the Jewish practice is to say </a:t>
            </a:r>
            <a:r>
              <a:rPr lang="en-US" dirty="0" err="1">
                <a:cs typeface="David" panose="020E0502060401010101" pitchFamily="34" charset="-79"/>
              </a:rPr>
              <a:t>Adoni</a:t>
            </a:r>
            <a:r>
              <a:rPr lang="en-US" dirty="0">
                <a:cs typeface="David" panose="020E0502060401010101" pitchFamily="34" charset="-79"/>
              </a:rPr>
              <a:t> or </a:t>
            </a:r>
            <a:r>
              <a:rPr lang="en-US" dirty="0" err="1">
                <a:cs typeface="David" panose="020E0502060401010101" pitchFamily="34" charset="-79"/>
              </a:rPr>
              <a:t>Gibor</a:t>
            </a:r>
            <a:r>
              <a:rPr lang="en-US" dirty="0">
                <a:cs typeface="David" panose="020E0502060401010101" pitchFamily="34" charset="-79"/>
              </a:rPr>
              <a:t> (Power). That's what Yeshua said when quoting Ps 110. So that's what I urge people to do.</a:t>
            </a:r>
          </a:p>
          <a:p>
            <a:pPr algn="l"/>
            <a:endParaRPr lang="en-US" dirty="0">
              <a:cs typeface="David" panose="020E0502060401010101" pitchFamily="34" charset="-79"/>
            </a:endParaRPr>
          </a:p>
        </p:txBody>
      </p:sp>
    </p:spTree>
    <p:extLst>
      <p:ext uri="{BB962C8B-B14F-4D97-AF65-F5344CB8AC3E}">
        <p14:creationId xmlns:p14="http://schemas.microsoft.com/office/powerpoint/2010/main" val="23094427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Three points of application</a:t>
            </a:r>
          </a:p>
          <a:p>
            <a:pPr marL="169863" indent="-169863" algn="l">
              <a:buFont typeface="Arial" panose="020B0604020202020204" pitchFamily="34" charset="0"/>
              <a:buChar char="•"/>
            </a:pPr>
            <a:r>
              <a:rPr lang="en-US" dirty="0"/>
              <a:t>Dan </a:t>
            </a:r>
            <a:r>
              <a:rPr lang="en-US" dirty="0" err="1"/>
              <a:t>Juster</a:t>
            </a:r>
            <a:r>
              <a:rPr lang="en-US" dirty="0"/>
              <a:t>: “</a:t>
            </a:r>
            <a:r>
              <a:rPr lang="en-US" dirty="0" err="1"/>
              <a:t>uni</a:t>
            </a:r>
            <a:r>
              <a:rPr lang="en-US" dirty="0"/>
              <a:t>-plurality”</a:t>
            </a:r>
          </a:p>
          <a:p>
            <a:pPr marL="169863" indent="-169863" algn="l">
              <a:buFont typeface="Arial" panose="020B0604020202020204" pitchFamily="34" charset="0"/>
              <a:buChar char="•"/>
            </a:pPr>
            <a:r>
              <a:rPr lang="en-US" dirty="0"/>
              <a:t>Sacred Name</a:t>
            </a:r>
          </a:p>
          <a:p>
            <a:pPr marL="169863" indent="-169863" algn="l">
              <a:buFont typeface="Arial" panose="020B0604020202020204" pitchFamily="34" charset="0"/>
              <a:buChar char="•"/>
            </a:pPr>
            <a:r>
              <a:rPr lang="en-US" dirty="0" err="1"/>
              <a:t>Daveed</a:t>
            </a:r>
            <a:r>
              <a:rPr lang="en-US" dirty="0"/>
              <a:t> warrior worshiper</a:t>
            </a:r>
          </a:p>
        </p:txBody>
      </p:sp>
    </p:spTree>
    <p:extLst>
      <p:ext uri="{BB962C8B-B14F-4D97-AF65-F5344CB8AC3E}">
        <p14:creationId xmlns:p14="http://schemas.microsoft.com/office/powerpoint/2010/main" val="10467352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274637" y="486767"/>
            <a:ext cx="8153400" cy="4444305"/>
          </a:xfrm>
        </p:spPr>
        <p:txBody>
          <a:bodyPr>
            <a:normAutofit lnSpcReduction="10000"/>
          </a:bodyPr>
          <a:lstStyle/>
          <a:p>
            <a:pPr marL="0" indent="0" algn="r" rtl="1">
              <a:spcBef>
                <a:spcPts val="0"/>
              </a:spcBef>
              <a:spcAft>
                <a:spcPts val="576"/>
              </a:spcAft>
              <a:buNone/>
            </a:pPr>
            <a:r>
              <a:rPr lang="he-IL" sz="4321" b="1" dirty="0">
                <a:latin typeface="David" panose="020E0502060401010101" pitchFamily="34" charset="-79"/>
                <a:cs typeface="David" panose="020E0502060401010101" pitchFamily="34" charset="-79"/>
              </a:rPr>
              <a:t>נְאֻם </a:t>
            </a:r>
            <a:r>
              <a:rPr lang="he-IL" sz="4321" b="1" dirty="0">
                <a:solidFill>
                  <a:srgbClr val="FFFF99"/>
                </a:solidFill>
                <a:latin typeface="David" panose="020E0502060401010101" pitchFamily="34" charset="-79"/>
                <a:cs typeface="David" panose="020E0502060401010101" pitchFamily="34" charset="-79"/>
              </a:rPr>
              <a:t>יְי</a:t>
            </a:r>
            <a:r>
              <a:rPr lang="he-IL" sz="4321" b="1" dirty="0">
                <a:solidFill>
                  <a:srgbClr val="FFFFFF"/>
                </a:solidFill>
                <a:latin typeface="David" panose="020E0502060401010101" pitchFamily="34" charset="-79"/>
                <a:cs typeface="David" panose="020E0502060401010101" pitchFamily="34" charset="-79"/>
              </a:rPr>
              <a:t>ָ</a:t>
            </a:r>
            <a:r>
              <a:rPr lang="he-IL" sz="4321" b="1" dirty="0">
                <a:latin typeface="David" panose="020E0502060401010101" pitchFamily="34" charset="-79"/>
                <a:cs typeface="David" panose="020E0502060401010101" pitchFamily="34" charset="-79"/>
              </a:rPr>
              <a:t> לַאדֺנִי: שֵׁב לִימִינִי עַד־אָשִׁית אֺיְבֶיךָ הֲדֺם לְרַגְלֶיךָ'?  </a:t>
            </a:r>
            <a:endParaRPr lang="en-US" sz="4033" b="1" dirty="0">
              <a:latin typeface="David" panose="020E0502060401010101" pitchFamily="34" charset="-79"/>
              <a:cs typeface="David" panose="020E0502060401010101" pitchFamily="34" charset="-79"/>
            </a:endParaRPr>
          </a:p>
          <a:p>
            <a:pPr marL="0" indent="0"/>
            <a:endParaRPr lang="en-US" sz="720" dirty="0"/>
          </a:p>
          <a:p>
            <a:pPr marL="0" indent="0">
              <a:buNone/>
            </a:pPr>
            <a:r>
              <a:rPr lang="en-US" sz="4000" dirty="0"/>
              <a:t>‘</a:t>
            </a:r>
            <a:r>
              <a:rPr lang="en-US" sz="4000" cap="small" dirty="0" err="1"/>
              <a:t>Adoni</a:t>
            </a:r>
            <a:r>
              <a:rPr lang="en-US" sz="4000" dirty="0"/>
              <a:t> said to my Lord, “Sit here at my right hand until </a:t>
            </a:r>
            <a:r>
              <a:rPr lang="en-US" sz="4000" dirty="0">
                <a:solidFill>
                  <a:srgbClr val="FFFF99"/>
                </a:solidFill>
              </a:rPr>
              <a:t>I put your enemies under your feet.”’</a:t>
            </a:r>
          </a:p>
          <a:p>
            <a:pPr marL="0" indent="0">
              <a:buNone/>
            </a:pPr>
            <a:r>
              <a:rPr lang="en-US" dirty="0">
                <a:solidFill>
                  <a:srgbClr val="FFFF99"/>
                </a:solidFill>
              </a:rPr>
              <a:t>How did </a:t>
            </a:r>
            <a:r>
              <a:rPr lang="en-US" dirty="0" err="1">
                <a:solidFill>
                  <a:srgbClr val="FFFF99"/>
                </a:solidFill>
              </a:rPr>
              <a:t>Daveed</a:t>
            </a:r>
            <a:r>
              <a:rPr lang="en-US" dirty="0">
                <a:solidFill>
                  <a:srgbClr val="FFFF99"/>
                </a:solidFill>
              </a:rPr>
              <a:t> </a:t>
            </a:r>
            <a:r>
              <a:rPr lang="en-US" dirty="0" err="1">
                <a:solidFill>
                  <a:srgbClr val="FFFF99"/>
                </a:solidFill>
              </a:rPr>
              <a:t>Hamelekh</a:t>
            </a:r>
            <a:r>
              <a:rPr lang="en-US" dirty="0">
                <a:solidFill>
                  <a:srgbClr val="FFFF99"/>
                </a:solidFill>
              </a:rPr>
              <a:t> do that?</a:t>
            </a:r>
            <a:endParaRPr lang="en-US" sz="4000" dirty="0">
              <a:solidFill>
                <a:srgbClr val="FFFF99"/>
              </a:solidFill>
            </a:endParaRPr>
          </a:p>
          <a:p>
            <a:pPr marL="0" indent="0">
              <a:buNone/>
            </a:pPr>
            <a:endParaRPr lang="en-US" sz="4000" dirty="0"/>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latin typeface="+mn-lt"/>
              </a:rPr>
              <a:t>Mattityahu</a:t>
            </a:r>
            <a:r>
              <a:rPr lang="en-US" altLang="en-US" sz="2016" dirty="0">
                <a:solidFill>
                  <a:srgbClr val="FFFF00"/>
                </a:solidFill>
                <a:latin typeface="+mn-lt"/>
              </a:rPr>
              <a:t> (Matthew) 22:44</a:t>
            </a:r>
            <a:endParaRPr lang="en-US" altLang="en-US" sz="2016" dirty="0">
              <a:solidFill>
                <a:srgbClr val="FFFF00"/>
              </a:solidFill>
              <a:latin typeface="+mn-lt"/>
              <a:cs typeface="Vilna" pitchFamily="2" charset="-79"/>
            </a:endParaRPr>
          </a:p>
        </p:txBody>
      </p:sp>
    </p:spTree>
    <p:extLst>
      <p:ext uri="{BB962C8B-B14F-4D97-AF65-F5344CB8AC3E}">
        <p14:creationId xmlns:p14="http://schemas.microsoft.com/office/powerpoint/2010/main" val="38318234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83824C59-5EBA-4E32-BF6A-8EFBEF3D41AC}"/>
              </a:ext>
            </a:extLst>
          </p:cNvPr>
          <p:cNvPicPr>
            <a:picLocks noChangeAspect="1"/>
          </p:cNvPicPr>
          <p:nvPr/>
        </p:nvPicPr>
        <p:blipFill>
          <a:blip r:embed="rId3"/>
          <a:stretch>
            <a:fillRect/>
          </a:stretch>
        </p:blipFill>
        <p:spPr>
          <a:xfrm>
            <a:off x="0" y="57150"/>
            <a:ext cx="8778875" cy="4625578"/>
          </a:xfrm>
          <a:prstGeom prst="rect">
            <a:avLst/>
          </a:prstGeom>
        </p:spPr>
      </p:pic>
      <p:sp>
        <p:nvSpPr>
          <p:cNvPr id="3" name="TextBox 2">
            <a:extLst>
              <a:ext uri="{FF2B5EF4-FFF2-40B4-BE49-F238E27FC236}">
                <a16:creationId xmlns:a16="http://schemas.microsoft.com/office/drawing/2014/main" id="{BA58272D-819F-47BE-931A-8C416DA18C08}"/>
              </a:ext>
            </a:extLst>
          </p:cNvPr>
          <p:cNvSpPr txBox="1"/>
          <p:nvPr/>
        </p:nvSpPr>
        <p:spPr>
          <a:xfrm>
            <a:off x="2731327" y="209550"/>
            <a:ext cx="5849102"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Entryway to Jerusalem</a:t>
            </a:r>
          </a:p>
        </p:txBody>
      </p:sp>
    </p:spTree>
    <p:extLst>
      <p:ext uri="{BB962C8B-B14F-4D97-AF65-F5344CB8AC3E}">
        <p14:creationId xmlns:p14="http://schemas.microsoft.com/office/powerpoint/2010/main" val="3307942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https://upload.wikimedia.org/wikipedia/commons/2/22/Jerusalem_Chords_Bridge.JPG">
            <a:extLst>
              <a:ext uri="{FF2B5EF4-FFF2-40B4-BE49-F238E27FC236}">
                <a16:creationId xmlns:a16="http://schemas.microsoft.com/office/drawing/2014/main" id="{B017CEA2-25D0-4874-82C7-BA7A724978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525" y="0"/>
            <a:ext cx="7743825"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6271146-D040-4295-BCC5-919E0B027A1F}"/>
              </a:ext>
            </a:extLst>
          </p:cNvPr>
          <p:cNvSpPr txBox="1"/>
          <p:nvPr/>
        </p:nvSpPr>
        <p:spPr>
          <a:xfrm>
            <a:off x="4830471" y="438150"/>
            <a:ext cx="3787832" cy="1323439"/>
          </a:xfrm>
          <a:prstGeom prst="rect">
            <a:avLst/>
          </a:prstGeom>
          <a:noFill/>
        </p:spPr>
        <p:txBody>
          <a:bodyPr wrap="none" rtlCol="0">
            <a:spAutoFit/>
          </a:bodyPr>
          <a:lstStyle/>
          <a:p>
            <a:r>
              <a:rPr lang="en-US" dirty="0"/>
              <a:t>Chords Bridge</a:t>
            </a:r>
            <a:br>
              <a:rPr lang="en-US" dirty="0"/>
            </a:br>
            <a:r>
              <a:rPr lang="he-IL" b="1" dirty="0">
                <a:latin typeface="David" panose="020E0502060401010101" pitchFamily="34" charset="-79"/>
                <a:cs typeface="David" panose="020E0502060401010101" pitchFamily="34" charset="-79"/>
              </a:rPr>
              <a:t>גשר המיתרים</a:t>
            </a:r>
            <a:endParaRPr 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5983539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97862" y="-205740"/>
            <a:ext cx="8754458" cy="5554980"/>
          </a:xfrm>
        </p:spPr>
        <p:txBody>
          <a:bodyPr>
            <a:normAutofit/>
          </a:bodyPr>
          <a:lstStyle/>
          <a:p>
            <a:pPr algn="l"/>
            <a:r>
              <a:rPr lang="en-US" dirty="0"/>
              <a:t> </a:t>
            </a:r>
          </a:p>
        </p:txBody>
      </p:sp>
      <p:pic>
        <p:nvPicPr>
          <p:cNvPr id="19458" name="Picture 2" descr="Calatrava Bridge, Jerusalem | Avital Pinnick | Flickr">
            <a:extLst>
              <a:ext uri="{FF2B5EF4-FFF2-40B4-BE49-F238E27FC236}">
                <a16:creationId xmlns:a16="http://schemas.microsoft.com/office/drawing/2014/main" id="{B87F41BE-97BF-40AE-B4F8-CC515D16E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25" y="0"/>
            <a:ext cx="38576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5997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42" name="Rectangle 2">
            <a:extLst>
              <a:ext uri="{FF2B5EF4-FFF2-40B4-BE49-F238E27FC236}">
                <a16:creationId xmlns:a16="http://schemas.microsoft.com/office/drawing/2014/main" id="{D5256CDA-444C-43EC-BA1E-118AB55FDD44}"/>
              </a:ext>
            </a:extLst>
          </p:cNvPr>
          <p:cNvSpPr>
            <a:spLocks noGrp="1" noChangeArrowheads="1"/>
          </p:cNvSpPr>
          <p:nvPr>
            <p:ph type="subTitle" idx="1"/>
          </p:nvPr>
        </p:nvSpPr>
        <p:spPr>
          <a:xfrm>
            <a:off x="960437" y="0"/>
            <a:ext cx="6858000" cy="5143500"/>
          </a:xfrm>
        </p:spPr>
        <p:txBody>
          <a:bodyPr/>
          <a:lstStyle/>
          <a:p>
            <a:pPr algn="l"/>
            <a:endParaRPr lang="en-US" altLang="en-US" sz="3000"/>
          </a:p>
        </p:txBody>
      </p:sp>
      <p:pic>
        <p:nvPicPr>
          <p:cNvPr id="3235844" name="Picture 4" descr="Preliminary drawing of Bridge of Strings">
            <a:extLst>
              <a:ext uri="{FF2B5EF4-FFF2-40B4-BE49-F238E27FC236}">
                <a16:creationId xmlns:a16="http://schemas.microsoft.com/office/drawing/2014/main" id="{A574B90A-A40C-4374-8B8C-88B6A7AA68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7" y="0"/>
            <a:ext cx="6743700" cy="4419600"/>
          </a:xfrm>
          <a:prstGeom prst="rect">
            <a:avLst/>
          </a:prstGeom>
          <a:noFill/>
          <a:extLst>
            <a:ext uri="{909E8E84-426E-40DD-AFC4-6F175D3DCCD1}">
              <a14:hiddenFill xmlns:a14="http://schemas.microsoft.com/office/drawing/2010/main">
                <a:solidFill>
                  <a:srgbClr val="FFFFFF"/>
                </a:solidFill>
              </a14:hiddenFill>
            </a:ext>
          </a:extLst>
        </p:spPr>
      </p:pic>
      <p:sp>
        <p:nvSpPr>
          <p:cNvPr id="3235845" name="Text Box 5">
            <a:extLst>
              <a:ext uri="{FF2B5EF4-FFF2-40B4-BE49-F238E27FC236}">
                <a16:creationId xmlns:a16="http://schemas.microsoft.com/office/drawing/2014/main" id="{FF7A3ED1-754A-4B89-948B-6AE9295EF4BB}"/>
              </a:ext>
            </a:extLst>
          </p:cNvPr>
          <p:cNvSpPr txBox="1">
            <a:spLocks noChangeArrowheads="1"/>
          </p:cNvSpPr>
          <p:nvPr/>
        </p:nvSpPr>
        <p:spPr bwMode="auto">
          <a:xfrm>
            <a:off x="1417637" y="4019550"/>
            <a:ext cx="5687454"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700" dirty="0">
                <a:solidFill>
                  <a:schemeClr val="tx1"/>
                </a:solidFill>
                <a:effectLst>
                  <a:outerShdw blurRad="38100" dist="38100" dir="2700000" algn="tl">
                    <a:srgbClr val="808080"/>
                  </a:outerShdw>
                </a:effectLst>
              </a:rPr>
              <a:t>Chords Bridge, </a:t>
            </a:r>
            <a:r>
              <a:rPr lang="en-US" altLang="en-US" sz="2700" i="1" dirty="0" err="1">
                <a:solidFill>
                  <a:schemeClr val="tx1"/>
                </a:solidFill>
                <a:effectLst>
                  <a:outerShdw blurRad="38100" dist="38100" dir="2700000" algn="tl">
                    <a:srgbClr val="808080"/>
                  </a:outerShdw>
                </a:effectLst>
              </a:rPr>
              <a:t>Gesher</a:t>
            </a:r>
            <a:r>
              <a:rPr lang="en-US" altLang="en-US" sz="2700" i="1" dirty="0">
                <a:solidFill>
                  <a:schemeClr val="tx1"/>
                </a:solidFill>
                <a:effectLst>
                  <a:outerShdw blurRad="38100" dist="38100" dir="2700000" algn="tl">
                    <a:srgbClr val="808080"/>
                  </a:outerShdw>
                </a:effectLst>
              </a:rPr>
              <a:t> </a:t>
            </a:r>
            <a:r>
              <a:rPr lang="en-US" altLang="en-US" sz="2700" i="1" dirty="0" err="1">
                <a:solidFill>
                  <a:schemeClr val="tx1"/>
                </a:solidFill>
                <a:effectLst>
                  <a:outerShdw blurRad="38100" dist="38100" dir="2700000" algn="tl">
                    <a:srgbClr val="808080"/>
                  </a:outerShdw>
                </a:effectLst>
              </a:rPr>
              <a:t>Metarim</a:t>
            </a:r>
            <a:r>
              <a:rPr lang="en-US" altLang="en-US" sz="2700" dirty="0">
                <a:solidFill>
                  <a:schemeClr val="tx1"/>
                </a:solidFill>
                <a:effectLst>
                  <a:outerShdw blurRad="38100" dist="38100" dir="2700000" algn="tl">
                    <a:srgbClr val="808080"/>
                  </a:outerShdw>
                </a:effectLst>
              </a:rPr>
              <a:t>, </a:t>
            </a:r>
            <a:endParaRPr lang="he-IL" altLang="en-US" sz="2700" dirty="0">
              <a:solidFill>
                <a:schemeClr val="tx1"/>
              </a:solidFill>
              <a:effectLst>
                <a:outerShdw blurRad="38100" dist="38100" dir="2700000" algn="tl">
                  <a:srgbClr val="808080"/>
                </a:outerShdw>
              </a:effectLst>
            </a:endParaRPr>
          </a:p>
          <a:p>
            <a:r>
              <a:rPr lang="he-IL" altLang="en-US" sz="3600" dirty="0">
                <a:effectLst>
                  <a:outerShdw blurRad="38100" dist="38100" dir="2700000" algn="tl">
                    <a:srgbClr val="808080"/>
                  </a:outerShdw>
                </a:effectLst>
                <a:cs typeface="Vilna" pitchFamily="2" charset="-79"/>
              </a:rPr>
              <a:t>גשר מֵיתָרים</a:t>
            </a:r>
            <a:endParaRPr lang="en-US" altLang="en-US" sz="3600" dirty="0">
              <a:effectLst>
                <a:outerShdw blurRad="38100" dist="38100" dir="2700000" algn="tl">
                  <a:srgbClr val="808080"/>
                </a:outerShdw>
              </a:effectLst>
              <a:cs typeface="Vilna" pitchFamily="2" charset="-79"/>
            </a:endParaRPr>
          </a:p>
        </p:txBody>
      </p:sp>
    </p:spTree>
    <p:extLst>
      <p:ext uri="{BB962C8B-B14F-4D97-AF65-F5344CB8AC3E}">
        <p14:creationId xmlns:p14="http://schemas.microsoft.com/office/powerpoint/2010/main" val="20985736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err="1">
                <a:cs typeface="David" panose="020E0502060401010101" pitchFamily="34" charset="-79"/>
              </a:rPr>
              <a:t>Daveed</a:t>
            </a:r>
            <a:r>
              <a:rPr lang="en-US" dirty="0">
                <a:cs typeface="David" panose="020E0502060401010101" pitchFamily="34" charset="-79"/>
              </a:rPr>
              <a:t> is remembered MOST in this memorial as the harp player.</a:t>
            </a:r>
          </a:p>
          <a:p>
            <a:pPr algn="l"/>
            <a:endParaRPr lang="en-US" dirty="0"/>
          </a:p>
        </p:txBody>
      </p:sp>
    </p:spTree>
    <p:extLst>
      <p:ext uri="{BB962C8B-B14F-4D97-AF65-F5344CB8AC3E}">
        <p14:creationId xmlns:p14="http://schemas.microsoft.com/office/powerpoint/2010/main" val="5780059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482" name="Picture 2" descr="Jerusalem Chords Bridge or Jerusalem Bridge of Strings, Light Rail Bridge, Israel by Santiago Calatrava Architect">
            <a:extLst>
              <a:ext uri="{FF2B5EF4-FFF2-40B4-BE49-F238E27FC236}">
                <a16:creationId xmlns:a16="http://schemas.microsoft.com/office/drawing/2014/main" id="{2F5F0A66-9A0E-48D5-99BA-4E7D019452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525" y="190500"/>
            <a:ext cx="31718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8432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a:cs typeface="David" panose="020E0502060401010101" pitchFamily="34" charset="-79"/>
              </a:rPr>
              <a:t>1 Shmuel 16.16,18 </a:t>
            </a:r>
            <a:r>
              <a:rPr lang="en-US" dirty="0"/>
              <a:t> a skillful player on the </a:t>
            </a:r>
            <a:r>
              <a:rPr lang="en-US" dirty="0">
                <a:solidFill>
                  <a:srgbClr val="FFFF99"/>
                </a:solidFill>
              </a:rPr>
              <a:t>harp</a:t>
            </a:r>
            <a:r>
              <a:rPr lang="en-US" dirty="0"/>
              <a:t>…knows how to play. He’s a </a:t>
            </a:r>
            <a:r>
              <a:rPr lang="en-US" dirty="0">
                <a:solidFill>
                  <a:srgbClr val="FFFF99"/>
                </a:solidFill>
              </a:rPr>
              <a:t>brave soldier</a:t>
            </a:r>
            <a:r>
              <a:rPr lang="en-US" dirty="0"/>
              <a:t>, </a:t>
            </a:r>
            <a:r>
              <a:rPr lang="en-US" dirty="0">
                <a:solidFill>
                  <a:srgbClr val="FFFF99"/>
                </a:solidFill>
              </a:rPr>
              <a:t>he can fight</a:t>
            </a:r>
            <a:r>
              <a:rPr lang="en-US" dirty="0"/>
              <a:t>, he chooses his words carefully and he’s pleasant-looking. Besides, </a:t>
            </a:r>
            <a:r>
              <a:rPr lang="en-US" cap="small" dirty="0" err="1"/>
              <a:t>Adoni</a:t>
            </a:r>
            <a:r>
              <a:rPr lang="en-US" dirty="0"/>
              <a:t> is with him.”</a:t>
            </a:r>
            <a:r>
              <a:rPr lang="en-US" dirty="0">
                <a:cs typeface="David" panose="020E0502060401010101" pitchFamily="34" charset="-79"/>
              </a:rPr>
              <a:t> </a:t>
            </a:r>
          </a:p>
          <a:p>
            <a:pPr algn="r" rtl="1"/>
            <a:r>
              <a:rPr lang="he-IL" b="1" dirty="0">
                <a:latin typeface="David" panose="020E0502060401010101" pitchFamily="34" charset="-79"/>
                <a:cs typeface="David" panose="020E0502060401010101" pitchFamily="34" charset="-79"/>
              </a:rPr>
              <a:t>אִישׁ יֹדֵעַ מְנַגֵּן בַּ</a:t>
            </a:r>
            <a:r>
              <a:rPr lang="he-IL" b="1" dirty="0">
                <a:solidFill>
                  <a:srgbClr val="FFFF99"/>
                </a:solidFill>
                <a:latin typeface="David" panose="020E0502060401010101" pitchFamily="34" charset="-79"/>
                <a:cs typeface="David" panose="020E0502060401010101" pitchFamily="34" charset="-79"/>
              </a:rPr>
              <a:t>כִּנּוֹר</a:t>
            </a:r>
            <a:r>
              <a:rPr lang="en-US" b="1" dirty="0">
                <a:latin typeface="David" panose="020E0502060401010101" pitchFamily="34" charset="-79"/>
                <a:cs typeface="David" panose="020E0502060401010101" pitchFamily="34" charset="-79"/>
              </a:rPr>
              <a:t>…</a:t>
            </a:r>
            <a:r>
              <a:rPr lang="he-IL" b="1" dirty="0">
                <a:latin typeface="David" panose="020E0502060401010101" pitchFamily="34" charset="-79"/>
                <a:cs typeface="David" panose="020E0502060401010101" pitchFamily="34" charset="-79"/>
              </a:rPr>
              <a:t> יֹדֵעַ נַגֵּן </a:t>
            </a:r>
            <a:r>
              <a:rPr lang="he-IL" b="1" dirty="0">
                <a:solidFill>
                  <a:srgbClr val="FFFF99"/>
                </a:solidFill>
                <a:latin typeface="David" panose="020E0502060401010101" pitchFamily="34" charset="-79"/>
                <a:cs typeface="David" panose="020E0502060401010101" pitchFamily="34" charset="-79"/>
              </a:rPr>
              <a:t>וְגִבּוֹר חַיִל וְאִישׁ מִלְחָמָה</a:t>
            </a:r>
            <a:r>
              <a:rPr lang="he-IL" b="1" dirty="0">
                <a:latin typeface="David" panose="020E0502060401010101" pitchFamily="34" charset="-79"/>
                <a:cs typeface="David" panose="020E0502060401010101" pitchFamily="34" charset="-79"/>
              </a:rPr>
              <a:t> וּנְבוֹן דָּבָר, וְאִישׁ תֹּאַר; וַיהוָה, עִמּוֹ.</a:t>
            </a:r>
            <a:endParaRPr 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266715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Extremely nerdy humor, </a:t>
            </a:r>
          </a:p>
          <a:p>
            <a:r>
              <a:rPr lang="en-US" dirty="0"/>
              <a:t>for chemistry people. </a:t>
            </a:r>
          </a:p>
        </p:txBody>
      </p:sp>
    </p:spTree>
    <p:extLst>
      <p:ext uri="{BB962C8B-B14F-4D97-AF65-F5344CB8AC3E}">
        <p14:creationId xmlns:p14="http://schemas.microsoft.com/office/powerpoint/2010/main" val="14260545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82" name="Rectangle 2">
            <a:extLst>
              <a:ext uri="{FF2B5EF4-FFF2-40B4-BE49-F238E27FC236}">
                <a16:creationId xmlns:a16="http://schemas.microsoft.com/office/drawing/2014/main" id="{A718728D-8E67-4028-AC9A-66CAC53132A4}"/>
              </a:ext>
            </a:extLst>
          </p:cNvPr>
          <p:cNvSpPr>
            <a:spLocks noGrp="1" noChangeArrowheads="1"/>
          </p:cNvSpPr>
          <p:nvPr>
            <p:ph type="subTitle" idx="1"/>
          </p:nvPr>
        </p:nvSpPr>
        <p:spPr>
          <a:xfrm>
            <a:off x="274637" y="0"/>
            <a:ext cx="8153400" cy="5143500"/>
          </a:xfrm>
        </p:spPr>
        <p:txBody>
          <a:bodyPr/>
          <a:lstStyle/>
          <a:p>
            <a:pPr algn="l">
              <a:lnSpc>
                <a:spcPct val="90000"/>
              </a:lnSpc>
            </a:pPr>
            <a:r>
              <a:rPr lang="en-US" altLang="en-US" dirty="0"/>
              <a:t>Warfare and worship are related.</a:t>
            </a:r>
          </a:p>
          <a:p>
            <a:pPr algn="l">
              <a:lnSpc>
                <a:spcPct val="90000"/>
              </a:lnSpc>
            </a:pPr>
            <a:r>
              <a:rPr lang="en-US" altLang="en-US" baseline="30000" dirty="0"/>
              <a:t>Luke 12.51</a:t>
            </a:r>
            <a:r>
              <a:rPr lang="en-US" altLang="en-US" dirty="0"/>
              <a:t> Do you think that I have come to bring peace in the Land? Not peace, I tell you, but division! </a:t>
            </a:r>
          </a:p>
          <a:p>
            <a:pPr algn="l">
              <a:lnSpc>
                <a:spcPct val="90000"/>
              </a:lnSpc>
            </a:pPr>
            <a:r>
              <a:rPr lang="en-US" altLang="en-US" baseline="30000" dirty="0" err="1"/>
              <a:t>Mislei</a:t>
            </a:r>
            <a:r>
              <a:rPr lang="en-US" altLang="en-US" baseline="30000" dirty="0"/>
              <a:t>/</a:t>
            </a:r>
            <a:r>
              <a:rPr lang="en-US" altLang="en-US" baseline="30000" dirty="0" err="1"/>
              <a:t>Prov</a:t>
            </a:r>
            <a:r>
              <a:rPr lang="en-US" altLang="en-US" baseline="30000" dirty="0"/>
              <a:t> 4.23</a:t>
            </a:r>
            <a:r>
              <a:rPr lang="en-US" altLang="en-US" dirty="0"/>
              <a:t> Above </a:t>
            </a:r>
            <a:r>
              <a:rPr lang="en-US" altLang="en-US" u="sng" dirty="0"/>
              <a:t>everything else</a:t>
            </a:r>
            <a:r>
              <a:rPr lang="en-US" altLang="en-US" dirty="0"/>
              <a:t>, guard your </a:t>
            </a:r>
            <a:r>
              <a:rPr lang="en-US" altLang="en-US" dirty="0">
                <a:solidFill>
                  <a:srgbClr val="FFFF66"/>
                </a:solidFill>
              </a:rPr>
              <a:t>heart</a:t>
            </a:r>
            <a:r>
              <a:rPr lang="en-US" altLang="en-US" dirty="0"/>
              <a:t>; for it is the source of life’s </a:t>
            </a:r>
            <a:r>
              <a:rPr lang="en-US" altLang="en-US" sz="3200" dirty="0"/>
              <a:t>consequences.</a:t>
            </a:r>
            <a:endParaRPr lang="en-US" altLang="en-US" dirty="0"/>
          </a:p>
        </p:txBody>
      </p:sp>
    </p:spTree>
    <p:extLst>
      <p:ext uri="{BB962C8B-B14F-4D97-AF65-F5344CB8AC3E}">
        <p14:creationId xmlns:p14="http://schemas.microsoft.com/office/powerpoint/2010/main" val="39285560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marL="0" indent="0" algn="r" rtl="1">
              <a:spcBef>
                <a:spcPts val="0"/>
              </a:spcBef>
              <a:spcAft>
                <a:spcPts val="576"/>
              </a:spcAft>
              <a:buNone/>
            </a:pPr>
            <a:r>
              <a:rPr lang="he-IL" sz="4321" b="1" dirty="0">
                <a:latin typeface="David" panose="020E0502060401010101" pitchFamily="34" charset="-79"/>
                <a:cs typeface="David" panose="020E0502060401010101" pitchFamily="34" charset="-79"/>
              </a:rPr>
              <a:t>נְאֻם </a:t>
            </a:r>
            <a:r>
              <a:rPr lang="he-IL" sz="4321" b="1" dirty="0">
                <a:solidFill>
                  <a:srgbClr val="FFFF99"/>
                </a:solidFill>
                <a:latin typeface="David" panose="020E0502060401010101" pitchFamily="34" charset="-79"/>
                <a:cs typeface="David" panose="020E0502060401010101" pitchFamily="34" charset="-79"/>
              </a:rPr>
              <a:t>יְי</a:t>
            </a:r>
            <a:r>
              <a:rPr lang="he-IL" sz="4321" b="1" dirty="0">
                <a:solidFill>
                  <a:srgbClr val="FFFFFF"/>
                </a:solidFill>
                <a:latin typeface="David" panose="020E0502060401010101" pitchFamily="34" charset="-79"/>
                <a:cs typeface="David" panose="020E0502060401010101" pitchFamily="34" charset="-79"/>
              </a:rPr>
              <a:t>ָ</a:t>
            </a:r>
            <a:r>
              <a:rPr lang="he-IL" sz="4321" b="1" dirty="0">
                <a:latin typeface="David" panose="020E0502060401010101" pitchFamily="34" charset="-79"/>
                <a:cs typeface="David" panose="020E0502060401010101" pitchFamily="34" charset="-79"/>
              </a:rPr>
              <a:t> לַאדֺנִי: שֵׁב לִימִינִי עַד־אָשִׁית אֺיְבֶיךָ הֲדֺם לְרַגְלֶיךָ'?  </a:t>
            </a:r>
            <a:endParaRPr lang="en-US" sz="4033" b="1" dirty="0">
              <a:latin typeface="David" panose="020E0502060401010101" pitchFamily="34" charset="-79"/>
              <a:cs typeface="David" panose="020E0502060401010101" pitchFamily="34" charset="-79"/>
            </a:endParaRPr>
          </a:p>
          <a:p>
            <a:pPr marL="0" indent="0"/>
            <a:endParaRPr lang="en-US" sz="720" dirty="0"/>
          </a:p>
          <a:p>
            <a:pPr marL="0" indent="0">
              <a:buNone/>
            </a:pPr>
            <a:r>
              <a:rPr lang="en-US" cap="small" dirty="0"/>
              <a:t>‘</a:t>
            </a:r>
            <a:r>
              <a:rPr lang="en-US" sz="4000" cap="small" dirty="0" err="1"/>
              <a:t>Adoni</a:t>
            </a:r>
            <a:r>
              <a:rPr lang="en-US" sz="4000" dirty="0"/>
              <a:t> said to my Lord, “Sit here at my right hand until I put your enemies under your feet.”’</a:t>
            </a: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latin typeface="+mn-lt"/>
              </a:rPr>
              <a:t>Mattityahu</a:t>
            </a:r>
            <a:r>
              <a:rPr lang="en-US" altLang="en-US" sz="2016" dirty="0">
                <a:solidFill>
                  <a:srgbClr val="FFFF00"/>
                </a:solidFill>
                <a:latin typeface="+mn-lt"/>
              </a:rPr>
              <a:t> (Matthew) 22:44</a:t>
            </a:r>
            <a:endParaRPr lang="en-US" altLang="en-US" sz="2016" dirty="0">
              <a:solidFill>
                <a:srgbClr val="FFFF00"/>
              </a:solidFill>
              <a:latin typeface="+mn-lt"/>
              <a:cs typeface="Vilna" pitchFamily="2" charset="-79"/>
            </a:endParaRPr>
          </a:p>
        </p:txBody>
      </p:sp>
    </p:spTree>
    <p:extLst>
      <p:ext uri="{BB962C8B-B14F-4D97-AF65-F5344CB8AC3E}">
        <p14:creationId xmlns:p14="http://schemas.microsoft.com/office/powerpoint/2010/main" val="7415619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Focusing here on the right hand seating preeminence of the Messiah, while all his enemies are vanquished, certainly fits the story of Yeshua, whose enemies seemed to prevail over Him at the close of His life.  </a:t>
            </a:r>
          </a:p>
        </p:txBody>
      </p:sp>
    </p:spTree>
    <p:extLst>
      <p:ext uri="{BB962C8B-B14F-4D97-AF65-F5344CB8AC3E}">
        <p14:creationId xmlns:p14="http://schemas.microsoft.com/office/powerpoint/2010/main" val="10454094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Three points of application</a:t>
            </a:r>
          </a:p>
          <a:p>
            <a:pPr marL="169863" indent="-169863" algn="l">
              <a:buFont typeface="Arial" panose="020B0604020202020204" pitchFamily="34" charset="0"/>
              <a:buChar char="•"/>
            </a:pPr>
            <a:r>
              <a:rPr lang="en-US" dirty="0"/>
              <a:t>Dan </a:t>
            </a:r>
            <a:r>
              <a:rPr lang="en-US" dirty="0" err="1"/>
              <a:t>Juster</a:t>
            </a:r>
            <a:r>
              <a:rPr lang="en-US" dirty="0"/>
              <a:t>: “</a:t>
            </a:r>
            <a:r>
              <a:rPr lang="en-US" dirty="0" err="1"/>
              <a:t>uni</a:t>
            </a:r>
            <a:r>
              <a:rPr lang="en-US" dirty="0"/>
              <a:t>-plurality”</a:t>
            </a:r>
          </a:p>
          <a:p>
            <a:pPr marL="169863" indent="-169863" algn="l">
              <a:buFont typeface="Arial" panose="020B0604020202020204" pitchFamily="34" charset="0"/>
              <a:buChar char="•"/>
            </a:pPr>
            <a:r>
              <a:rPr lang="en-US" dirty="0"/>
              <a:t>Sacred Name</a:t>
            </a:r>
          </a:p>
          <a:p>
            <a:pPr marL="169863" indent="-169863" algn="l">
              <a:buFont typeface="Arial" panose="020B0604020202020204" pitchFamily="34" charset="0"/>
              <a:buChar char="•"/>
            </a:pPr>
            <a:r>
              <a:rPr lang="en-US" dirty="0" err="1"/>
              <a:t>Daveed</a:t>
            </a:r>
            <a:r>
              <a:rPr lang="en-US" dirty="0"/>
              <a:t> warrior worshiper</a:t>
            </a:r>
          </a:p>
        </p:txBody>
      </p:sp>
    </p:spTree>
    <p:extLst>
      <p:ext uri="{BB962C8B-B14F-4D97-AF65-F5344CB8AC3E}">
        <p14:creationId xmlns:p14="http://schemas.microsoft.com/office/powerpoint/2010/main" val="33010238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Everything we do, everything we face, every situation of finances, health, conflict with people is an expression of G-d’s redemptive love for us.</a:t>
            </a:r>
          </a:p>
          <a:p>
            <a:pPr algn="l"/>
            <a:r>
              <a:rPr lang="en-US" dirty="0"/>
              <a:t>Must be understood in the context of spiritual warfare/worship!  ~David!</a:t>
            </a:r>
          </a:p>
        </p:txBody>
      </p:sp>
    </p:spTree>
    <p:extLst>
      <p:ext uri="{BB962C8B-B14F-4D97-AF65-F5344CB8AC3E}">
        <p14:creationId xmlns:p14="http://schemas.microsoft.com/office/powerpoint/2010/main" val="20097299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New first counseling question:</a:t>
            </a:r>
          </a:p>
          <a:p>
            <a:pPr algn="l"/>
            <a:r>
              <a:rPr lang="en-US" dirty="0"/>
              <a:t>Have you worshipped Messiah in this?</a:t>
            </a:r>
          </a:p>
          <a:p>
            <a:pPr algn="l"/>
            <a:r>
              <a:rPr lang="en-US" dirty="0"/>
              <a:t>Have you seen the death to self and power of resurrection in this?</a:t>
            </a:r>
          </a:p>
        </p:txBody>
      </p:sp>
    </p:spTree>
    <p:extLst>
      <p:ext uri="{BB962C8B-B14F-4D97-AF65-F5344CB8AC3E}">
        <p14:creationId xmlns:p14="http://schemas.microsoft.com/office/powerpoint/2010/main" val="18663023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Then fix the situation.</a:t>
            </a:r>
          </a:p>
          <a:p>
            <a:pPr algn="l"/>
            <a:r>
              <a:rPr lang="en-US" dirty="0"/>
              <a:t>We don’t fix it by fixing it.  We fix it, as Yeshua followers, by first asking for Him: death to self and resurrection power.  </a:t>
            </a:r>
          </a:p>
          <a:p>
            <a:pPr algn="l"/>
            <a:r>
              <a:rPr lang="en-US" dirty="0"/>
              <a:t>Worship = warfare.</a:t>
            </a:r>
          </a:p>
        </p:txBody>
      </p:sp>
    </p:spTree>
    <p:extLst>
      <p:ext uri="{BB962C8B-B14F-4D97-AF65-F5344CB8AC3E}">
        <p14:creationId xmlns:p14="http://schemas.microsoft.com/office/powerpoint/2010/main" val="21199031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Many of you have heard me speak on </a:t>
            </a:r>
            <a:r>
              <a:rPr lang="en-US" dirty="0" err="1"/>
              <a:t>Tikkun</a:t>
            </a:r>
            <a:r>
              <a:rPr lang="en-US" dirty="0"/>
              <a:t>/soul correction.</a:t>
            </a:r>
          </a:p>
          <a:p>
            <a:pPr algn="l"/>
            <a:r>
              <a:rPr lang="en-US" dirty="0"/>
              <a:t>This is </a:t>
            </a:r>
            <a:r>
              <a:rPr lang="en-US" dirty="0" err="1"/>
              <a:t>Tikkun</a:t>
            </a:r>
            <a:r>
              <a:rPr lang="en-US" dirty="0"/>
              <a:t> on steroids.  Worship death of Messiah and yourself, and power of resurrection in EVERY situation first.</a:t>
            </a:r>
          </a:p>
          <a:p>
            <a:pPr algn="l"/>
            <a:endParaRPr lang="en-US" dirty="0"/>
          </a:p>
        </p:txBody>
      </p:sp>
    </p:spTree>
    <p:extLst>
      <p:ext uri="{BB962C8B-B14F-4D97-AF65-F5344CB8AC3E}">
        <p14:creationId xmlns:p14="http://schemas.microsoft.com/office/powerpoint/2010/main" val="17596498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9458" name="Rectangle 2">
            <a:extLst>
              <a:ext uri="{FF2B5EF4-FFF2-40B4-BE49-F238E27FC236}">
                <a16:creationId xmlns:a16="http://schemas.microsoft.com/office/drawing/2014/main" id="{2F7241D7-829F-4C5A-B933-89321EB1D59E}"/>
              </a:ext>
            </a:extLst>
          </p:cNvPr>
          <p:cNvSpPr>
            <a:spLocks noGrp="1" noChangeArrowheads="1"/>
          </p:cNvSpPr>
          <p:nvPr>
            <p:ph type="subTitle" idx="1"/>
          </p:nvPr>
        </p:nvSpPr>
        <p:spPr>
          <a:xfrm>
            <a:off x="198437" y="0"/>
            <a:ext cx="8305800" cy="5143500"/>
          </a:xfrm>
        </p:spPr>
        <p:txBody>
          <a:bodyPr/>
          <a:lstStyle/>
          <a:p>
            <a:pPr algn="l"/>
            <a:r>
              <a:rPr lang="en-US" altLang="en-US" baseline="30000" dirty="0" err="1"/>
              <a:t>Yermiyahu</a:t>
            </a:r>
            <a:r>
              <a:rPr lang="en-US" altLang="en-US" baseline="30000" dirty="0"/>
              <a:t> 29.4-14</a:t>
            </a:r>
            <a:r>
              <a:rPr lang="en-US" altLang="en-US" dirty="0"/>
              <a:t> "For here is what A</a:t>
            </a:r>
            <a:r>
              <a:rPr lang="en-US" altLang="en-US" sz="3600" dirty="0"/>
              <a:t>DONI</a:t>
            </a:r>
            <a:r>
              <a:rPr lang="en-US" altLang="en-US" dirty="0"/>
              <a:t> says: For I know what plans I have in mind for you,' says A</a:t>
            </a:r>
            <a:r>
              <a:rPr lang="en-US" altLang="en-US" sz="3600" dirty="0"/>
              <a:t>DONI</a:t>
            </a:r>
            <a:r>
              <a:rPr lang="en-US" altLang="en-US" dirty="0"/>
              <a:t>, 'plans for well-being, not for bad things; so that you can have hope and a future. </a:t>
            </a:r>
          </a:p>
        </p:txBody>
      </p:sp>
    </p:spTree>
    <p:extLst>
      <p:ext uri="{BB962C8B-B14F-4D97-AF65-F5344CB8AC3E}">
        <p14:creationId xmlns:p14="http://schemas.microsoft.com/office/powerpoint/2010/main" val="36838451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9458" name="Rectangle 2">
            <a:extLst>
              <a:ext uri="{FF2B5EF4-FFF2-40B4-BE49-F238E27FC236}">
                <a16:creationId xmlns:a16="http://schemas.microsoft.com/office/drawing/2014/main" id="{2F7241D7-829F-4C5A-B933-89321EB1D59E}"/>
              </a:ext>
            </a:extLst>
          </p:cNvPr>
          <p:cNvSpPr>
            <a:spLocks noGrp="1" noChangeArrowheads="1"/>
          </p:cNvSpPr>
          <p:nvPr>
            <p:ph type="subTitle" idx="1"/>
          </p:nvPr>
        </p:nvSpPr>
        <p:spPr>
          <a:xfrm>
            <a:off x="198437" y="0"/>
            <a:ext cx="8305800" cy="5143500"/>
          </a:xfrm>
        </p:spPr>
        <p:txBody>
          <a:bodyPr/>
          <a:lstStyle/>
          <a:p>
            <a:pPr algn="l"/>
            <a:r>
              <a:rPr lang="en-US" altLang="en-US" sz="3200" baseline="30000" dirty="0" err="1"/>
              <a:t>Yermiyahu</a:t>
            </a:r>
            <a:r>
              <a:rPr lang="en-US" altLang="en-US" sz="3200" baseline="30000" dirty="0"/>
              <a:t> 29.4-14</a:t>
            </a:r>
            <a:r>
              <a:rPr lang="en-US" altLang="en-US" sz="3200" dirty="0"/>
              <a:t> </a:t>
            </a:r>
            <a:r>
              <a:rPr lang="en-US" altLang="en-US" dirty="0"/>
              <a:t>When you call to me and pray to me, I will listen to you. When you seek me, you will find me, provided you seek for me wholeheartedly; and I will let you find me,' says A</a:t>
            </a:r>
            <a:r>
              <a:rPr lang="en-US" altLang="en-US" sz="3600" dirty="0"/>
              <a:t>DONI</a:t>
            </a:r>
            <a:r>
              <a:rPr lang="en-US" altLang="en-US" dirty="0"/>
              <a:t>. </a:t>
            </a:r>
          </a:p>
        </p:txBody>
      </p:sp>
    </p:spTree>
    <p:extLst>
      <p:ext uri="{BB962C8B-B14F-4D97-AF65-F5344CB8AC3E}">
        <p14:creationId xmlns:p14="http://schemas.microsoft.com/office/powerpoint/2010/main" val="1303838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38E16E8D-400F-40AA-BA02-3748FF71EBBE}"/>
              </a:ext>
            </a:extLst>
          </p:cNvPr>
          <p:cNvPicPr>
            <a:picLocks noChangeAspect="1"/>
          </p:cNvPicPr>
          <p:nvPr/>
        </p:nvPicPr>
        <p:blipFill rotWithShape="1">
          <a:blip r:embed="rId3">
            <a:extLst>
              <a:ext uri="{28A0092B-C50C-407E-A947-70E740481C1C}">
                <a14:useLocalDpi xmlns:a14="http://schemas.microsoft.com/office/drawing/2010/main" val="0"/>
              </a:ext>
            </a:extLst>
          </a:blip>
          <a:srcRect t="698" b="69767"/>
          <a:stretch/>
        </p:blipFill>
        <p:spPr>
          <a:xfrm>
            <a:off x="296611" y="0"/>
            <a:ext cx="8269023" cy="2419350"/>
          </a:xfrm>
          <a:prstGeom prst="rect">
            <a:avLst/>
          </a:prstGeom>
        </p:spPr>
      </p:pic>
    </p:spTree>
    <p:extLst>
      <p:ext uri="{BB962C8B-B14F-4D97-AF65-F5344CB8AC3E}">
        <p14:creationId xmlns:p14="http://schemas.microsoft.com/office/powerpoint/2010/main" val="14350876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marL="0" indent="0" algn="r" rtl="1">
              <a:spcBef>
                <a:spcPts val="0"/>
              </a:spcBef>
              <a:spcAft>
                <a:spcPts val="576"/>
              </a:spcAft>
              <a:buNone/>
            </a:pPr>
            <a:r>
              <a:rPr lang="he-IL" sz="4321" b="1" dirty="0">
                <a:latin typeface="David" panose="020E0502060401010101" pitchFamily="34" charset="-79"/>
                <a:cs typeface="David" panose="020E0502060401010101" pitchFamily="34" charset="-79"/>
              </a:rPr>
              <a:t>נְאֻם </a:t>
            </a:r>
            <a:r>
              <a:rPr lang="he-IL" sz="4321" b="1" dirty="0">
                <a:solidFill>
                  <a:srgbClr val="FFFF99"/>
                </a:solidFill>
                <a:latin typeface="David" panose="020E0502060401010101" pitchFamily="34" charset="-79"/>
                <a:cs typeface="David" panose="020E0502060401010101" pitchFamily="34" charset="-79"/>
              </a:rPr>
              <a:t>יְי</a:t>
            </a:r>
            <a:r>
              <a:rPr lang="he-IL" sz="4321" b="1" dirty="0">
                <a:solidFill>
                  <a:srgbClr val="FFFFFF"/>
                </a:solidFill>
                <a:latin typeface="David" panose="020E0502060401010101" pitchFamily="34" charset="-79"/>
                <a:cs typeface="David" panose="020E0502060401010101" pitchFamily="34" charset="-79"/>
              </a:rPr>
              <a:t>ָ</a:t>
            </a:r>
            <a:r>
              <a:rPr lang="he-IL" sz="4321" b="1" dirty="0">
                <a:latin typeface="David" panose="020E0502060401010101" pitchFamily="34" charset="-79"/>
                <a:cs typeface="David" panose="020E0502060401010101" pitchFamily="34" charset="-79"/>
              </a:rPr>
              <a:t> לַאדֺנִי: שֵׁב לִימִינִי עַד־אָשִׁית אֺיְבֶיךָ הֲדֺם לְרַגְלֶיךָ'?  </a:t>
            </a:r>
            <a:endParaRPr lang="en-US" sz="4033" b="1" dirty="0">
              <a:latin typeface="David" panose="020E0502060401010101" pitchFamily="34" charset="-79"/>
              <a:cs typeface="David" panose="020E0502060401010101" pitchFamily="34" charset="-79"/>
            </a:endParaRPr>
          </a:p>
          <a:p>
            <a:pPr marL="0" indent="0"/>
            <a:endParaRPr lang="en-US" sz="720" dirty="0"/>
          </a:p>
          <a:p>
            <a:pPr marL="0" indent="0">
              <a:buNone/>
            </a:pPr>
            <a:r>
              <a:rPr lang="en-US" cap="small" dirty="0"/>
              <a:t>‘</a:t>
            </a:r>
            <a:r>
              <a:rPr lang="en-US" sz="4000" cap="small" dirty="0" err="1"/>
              <a:t>Adoni</a:t>
            </a:r>
            <a:r>
              <a:rPr lang="en-US" sz="4000" dirty="0"/>
              <a:t> said to my Lord, “Sit here at my right hand until I put your enemies under your feet.”’</a:t>
            </a: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latin typeface="+mn-lt"/>
              </a:rPr>
              <a:t>Mattityahu</a:t>
            </a:r>
            <a:r>
              <a:rPr lang="en-US" altLang="en-US" sz="2016" dirty="0">
                <a:solidFill>
                  <a:srgbClr val="FFFF00"/>
                </a:solidFill>
                <a:latin typeface="+mn-lt"/>
              </a:rPr>
              <a:t> (Matthew) 22:44</a:t>
            </a:r>
            <a:endParaRPr lang="en-US" altLang="en-US" sz="2016" dirty="0">
              <a:solidFill>
                <a:srgbClr val="FFFF00"/>
              </a:solidFill>
              <a:latin typeface="+mn-lt"/>
              <a:cs typeface="Vilna" pitchFamily="2" charset="-79"/>
            </a:endParaRPr>
          </a:p>
        </p:txBody>
      </p:sp>
    </p:spTree>
    <p:extLst>
      <p:ext uri="{BB962C8B-B14F-4D97-AF65-F5344CB8AC3E}">
        <p14:creationId xmlns:p14="http://schemas.microsoft.com/office/powerpoint/2010/main" val="26159139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Three points of application</a:t>
            </a:r>
          </a:p>
          <a:p>
            <a:pPr marL="169863" indent="-169863" algn="l">
              <a:buFont typeface="Arial" panose="020B0604020202020204" pitchFamily="34" charset="0"/>
              <a:buChar char="•"/>
            </a:pPr>
            <a:r>
              <a:rPr lang="en-US" dirty="0"/>
              <a:t>Dan </a:t>
            </a:r>
            <a:r>
              <a:rPr lang="en-US" dirty="0" err="1"/>
              <a:t>Juster</a:t>
            </a:r>
            <a:r>
              <a:rPr lang="en-US" dirty="0"/>
              <a:t>: “</a:t>
            </a:r>
            <a:r>
              <a:rPr lang="en-US" dirty="0" err="1"/>
              <a:t>uni</a:t>
            </a:r>
            <a:r>
              <a:rPr lang="en-US" dirty="0"/>
              <a:t>-plurality”</a:t>
            </a:r>
          </a:p>
          <a:p>
            <a:pPr marL="169863" indent="-169863" algn="l">
              <a:buFont typeface="Arial" panose="020B0604020202020204" pitchFamily="34" charset="0"/>
              <a:buChar char="•"/>
            </a:pPr>
            <a:r>
              <a:rPr lang="en-US" dirty="0"/>
              <a:t>Sacred Name</a:t>
            </a:r>
          </a:p>
          <a:p>
            <a:pPr marL="169863" indent="-169863" algn="l">
              <a:buFont typeface="Arial" panose="020B0604020202020204" pitchFamily="34" charset="0"/>
              <a:buChar char="•"/>
            </a:pPr>
            <a:r>
              <a:rPr lang="en-US" dirty="0" err="1"/>
              <a:t>Daveed</a:t>
            </a:r>
            <a:r>
              <a:rPr lang="en-US" dirty="0"/>
              <a:t> warrior worshiper</a:t>
            </a:r>
          </a:p>
        </p:txBody>
      </p:sp>
    </p:spTree>
    <p:extLst>
      <p:ext uri="{BB962C8B-B14F-4D97-AF65-F5344CB8AC3E}">
        <p14:creationId xmlns:p14="http://schemas.microsoft.com/office/powerpoint/2010/main" val="4270667001"/>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62547</TotalTime>
  <Words>2773</Words>
  <Application>Microsoft Office PowerPoint</Application>
  <PresentationFormat>Custom</PresentationFormat>
  <Paragraphs>312</Paragraphs>
  <Slides>91</Slides>
  <Notes>91</Notes>
  <HiddenSlides>0</HiddenSlides>
  <MMClips>1</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91</vt:i4>
      </vt:variant>
    </vt:vector>
  </HeadingPairs>
  <TitlesOfParts>
    <vt:vector size="98" baseType="lpstr">
      <vt:lpstr>Arial</vt:lpstr>
      <vt:lpstr>Arial Rounded MT Bold</vt:lpstr>
      <vt:lpstr>David</vt:lpstr>
      <vt:lpstr>Vilna</vt:lpstr>
      <vt:lpstr>1_Default Design</vt:lpstr>
      <vt:lpstr>136_Default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22:42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22:43</vt:lpstr>
      <vt:lpstr>Mattityahu (Matthew) 22:44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22:44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22:44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22:44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22:44</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1631</cp:revision>
  <dcterms:created xsi:type="dcterms:W3CDTF">2006-04-21T19:34:43Z</dcterms:created>
  <dcterms:modified xsi:type="dcterms:W3CDTF">2018-02-03T15:07:15Z</dcterms:modified>
</cp:coreProperties>
</file>