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Lst>
  <p:notesMasterIdLst>
    <p:notesMasterId r:id="rId86"/>
  </p:notesMasterIdLst>
  <p:handoutMasterIdLst>
    <p:handoutMasterId r:id="rId87"/>
  </p:handoutMasterIdLst>
  <p:sldIdLst>
    <p:sldId id="2963" r:id="rId5"/>
    <p:sldId id="2961" r:id="rId6"/>
    <p:sldId id="3065" r:id="rId7"/>
    <p:sldId id="3068" r:id="rId8"/>
    <p:sldId id="3066" r:id="rId9"/>
    <p:sldId id="3069" r:id="rId10"/>
    <p:sldId id="3070" r:id="rId11"/>
    <p:sldId id="3071" r:id="rId12"/>
    <p:sldId id="3060" r:id="rId13"/>
    <p:sldId id="3104" r:id="rId14"/>
    <p:sldId id="3105" r:id="rId15"/>
    <p:sldId id="3073" r:id="rId16"/>
    <p:sldId id="3072" r:id="rId17"/>
    <p:sldId id="3067" r:id="rId18"/>
    <p:sldId id="3144" r:id="rId19"/>
    <p:sldId id="3106" r:id="rId20"/>
    <p:sldId id="3107" r:id="rId21"/>
    <p:sldId id="3074" r:id="rId22"/>
    <p:sldId id="3075" r:id="rId23"/>
    <p:sldId id="3108" r:id="rId24"/>
    <p:sldId id="3076" r:id="rId25"/>
    <p:sldId id="3077" r:id="rId26"/>
    <p:sldId id="3113" r:id="rId27"/>
    <p:sldId id="3109" r:id="rId28"/>
    <p:sldId id="3112" r:id="rId29"/>
    <p:sldId id="3110" r:id="rId30"/>
    <p:sldId id="3087" r:id="rId31"/>
    <p:sldId id="3088" r:id="rId32"/>
    <p:sldId id="3089" r:id="rId33"/>
    <p:sldId id="3157" r:id="rId34"/>
    <p:sldId id="3090" r:id="rId35"/>
    <p:sldId id="3114" r:id="rId36"/>
    <p:sldId id="3115" r:id="rId37"/>
    <p:sldId id="3116" r:id="rId38"/>
    <p:sldId id="3117" r:id="rId39"/>
    <p:sldId id="3094" r:id="rId40"/>
    <p:sldId id="3124" r:id="rId41"/>
    <p:sldId id="3118" r:id="rId42"/>
    <p:sldId id="3122" r:id="rId43"/>
    <p:sldId id="3119" r:id="rId44"/>
    <p:sldId id="3123" r:id="rId45"/>
    <p:sldId id="3120" r:id="rId46"/>
    <p:sldId id="3121" r:id="rId47"/>
    <p:sldId id="3102" r:id="rId48"/>
    <p:sldId id="3101" r:id="rId49"/>
    <p:sldId id="3127" r:id="rId50"/>
    <p:sldId id="3158" r:id="rId51"/>
    <p:sldId id="3159" r:id="rId52"/>
    <p:sldId id="3137" r:id="rId53"/>
    <p:sldId id="3138" r:id="rId54"/>
    <p:sldId id="3132" r:id="rId55"/>
    <p:sldId id="3141" r:id="rId56"/>
    <p:sldId id="3145" r:id="rId57"/>
    <p:sldId id="3139" r:id="rId58"/>
    <p:sldId id="3140" r:id="rId59"/>
    <p:sldId id="3142" r:id="rId60"/>
    <p:sldId id="3125" r:id="rId61"/>
    <p:sldId id="3143" r:id="rId62"/>
    <p:sldId id="3166" r:id="rId63"/>
    <p:sldId id="3135" r:id="rId64"/>
    <p:sldId id="3156" r:id="rId65"/>
    <p:sldId id="3085" r:id="rId66"/>
    <p:sldId id="3136" r:id="rId67"/>
    <p:sldId id="3153" r:id="rId68"/>
    <p:sldId id="3146" r:id="rId69"/>
    <p:sldId id="3154" r:id="rId70"/>
    <p:sldId id="3147" r:id="rId71"/>
    <p:sldId id="3148" r:id="rId72"/>
    <p:sldId id="3149" r:id="rId73"/>
    <p:sldId id="3155" r:id="rId74"/>
    <p:sldId id="3150" r:id="rId75"/>
    <p:sldId id="3111" r:id="rId76"/>
    <p:sldId id="3086" r:id="rId77"/>
    <p:sldId id="3151" r:id="rId78"/>
    <p:sldId id="3160" r:id="rId79"/>
    <p:sldId id="3161" r:id="rId80"/>
    <p:sldId id="3162" r:id="rId81"/>
    <p:sldId id="3163" r:id="rId82"/>
    <p:sldId id="3164" r:id="rId83"/>
    <p:sldId id="3152" r:id="rId84"/>
    <p:sldId id="3167" r:id="rId85"/>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89729" autoAdjust="0"/>
  </p:normalViewPr>
  <p:slideViewPr>
    <p:cSldViewPr>
      <p:cViewPr varScale="1">
        <p:scale>
          <a:sx n="107" d="100"/>
          <a:sy n="107" d="100"/>
        </p:scale>
        <p:origin x="60" y="38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20588"/>
    </p:cViewPr>
  </p:sorterViewPr>
  <p:notesViewPr>
    <p:cSldViewPr>
      <p:cViewPr varScale="1">
        <p:scale>
          <a:sx n="81" d="100"/>
          <a:sy n="81" d="100"/>
        </p:scale>
        <p:origin x="1980" y="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23.23-24.Tithe and weightier things</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Mar.17,2018  5778</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23.23-24.Tithe and weightier things</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Mar.17,2018  5778</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nenewsnow.com/science-tech/2018/03/08/a-brilliant-mind-fails-to-trace-nothing-to-a-creator?utm_source=OneNewsNow&amp;utm_medium=email&amp;utm_term=16789693&amp;utm_content=323193037843968512&amp;utm_campaign=3311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bibref.hebtools.com/?book=%20Deuteronomy&amp;verse=14:28&amp;src=JudaicaPres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Truffl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23.23-24.Tithe and weightier things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419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7208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9814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ratio</a:t>
            </a:r>
          </a:p>
        </p:txBody>
      </p:sp>
    </p:spTree>
    <p:extLst>
      <p:ext uri="{BB962C8B-B14F-4D97-AF65-F5344CB8AC3E}">
        <p14:creationId xmlns:p14="http://schemas.microsoft.com/office/powerpoint/2010/main" val="2272232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From Jeanette Ramos</a:t>
            </a:r>
          </a:p>
          <a:p>
            <a:r>
              <a:rPr lang="en-US" altLang="en-US" dirty="0"/>
              <a:t>A clearer explanation…</a:t>
            </a:r>
          </a:p>
          <a:p>
            <a:endParaRPr lang="en-US" altLang="en-US" dirty="0"/>
          </a:p>
        </p:txBody>
      </p:sp>
    </p:spTree>
    <p:extLst>
      <p:ext uri="{BB962C8B-B14F-4D97-AF65-F5344CB8AC3E}">
        <p14:creationId xmlns:p14="http://schemas.microsoft.com/office/powerpoint/2010/main" val="747556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From Jim Adler</a:t>
            </a:r>
          </a:p>
        </p:txBody>
      </p:sp>
    </p:spTree>
    <p:extLst>
      <p:ext uri="{BB962C8B-B14F-4D97-AF65-F5344CB8AC3E}">
        <p14:creationId xmlns:p14="http://schemas.microsoft.com/office/powerpoint/2010/main" val="197914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15437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https://www.onenewsnow.com/science-tech/2018/03/08/a-brilliant-mind-fails-to-trace-nothing-to-a-creator?utm_source=OneNewsNow&amp;utm_medium=email&amp;utm_term=16789693&amp;utm_content=323193037843968512&amp;utm_campaign=33119</a:t>
            </a:r>
            <a:endParaRPr lang="en-US" altLang="en-US" sz="1050" dirty="0"/>
          </a:p>
          <a:p>
            <a:endParaRPr lang="en-US" altLang="en-US" sz="1050" dirty="0"/>
          </a:p>
          <a:p>
            <a:r>
              <a:rPr lang="en-US" altLang="en-US" dirty="0"/>
              <a:t>Sounds like “ex nihilo” to me.  </a:t>
            </a:r>
            <a:r>
              <a:rPr lang="en-US" altLang="en-US" dirty="0" err="1"/>
              <a:t>Heb</a:t>
            </a:r>
            <a:r>
              <a:rPr lang="en-US" altLang="en-US" dirty="0"/>
              <a:t> 11</a:t>
            </a:r>
          </a:p>
        </p:txBody>
      </p:sp>
    </p:spTree>
    <p:extLst>
      <p:ext uri="{BB962C8B-B14F-4D97-AF65-F5344CB8AC3E}">
        <p14:creationId xmlns:p14="http://schemas.microsoft.com/office/powerpoint/2010/main" val="1401277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 be encouraged in the reality of your faith, </a:t>
            </a:r>
          </a:p>
          <a:p>
            <a:r>
              <a:rPr lang="en-US" altLang="en-US" dirty="0"/>
              <a:t>rejoice in G-d’s faithfulness to Jewish survival and prosperity through Israeli ingenuity, </a:t>
            </a:r>
          </a:p>
          <a:p>
            <a:r>
              <a:rPr lang="en-US" altLang="en-US" dirty="0"/>
              <a:t>and enjoy pie!</a:t>
            </a:r>
          </a:p>
        </p:txBody>
      </p:sp>
    </p:spTree>
    <p:extLst>
      <p:ext uri="{BB962C8B-B14F-4D97-AF65-F5344CB8AC3E}">
        <p14:creationId xmlns:p14="http://schemas.microsoft.com/office/powerpoint/2010/main" val="3805839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Continuing in </a:t>
            </a:r>
            <a:r>
              <a:rPr lang="en-US" altLang="en-US" dirty="0" err="1">
                <a:cs typeface="Arial" pitchFamily="34" charset="0"/>
              </a:rPr>
              <a:t>Yeshua’s</a:t>
            </a:r>
            <a:r>
              <a:rPr lang="en-US" altLang="en-US" dirty="0">
                <a:cs typeface="Arial" pitchFamily="34" charset="0"/>
              </a:rPr>
              <a:t> last message to Israel…</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18</a:t>
            </a:fld>
            <a:endPar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07839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97585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23.23-24.Tithe and weightier things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308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13833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179780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150982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23.23-24.Tithe and weightier things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 few weeks ago</a:t>
            </a:r>
          </a:p>
          <a:p>
            <a:endParaRPr lang="en-US" altLang="en-US" dirty="0"/>
          </a:p>
          <a:p>
            <a:r>
              <a:rPr lang="en-US" altLang="en-US" dirty="0"/>
              <a:t>Re-examine text</a:t>
            </a:r>
          </a:p>
        </p:txBody>
      </p:sp>
    </p:spTree>
    <p:extLst>
      <p:ext uri="{BB962C8B-B14F-4D97-AF65-F5344CB8AC3E}">
        <p14:creationId xmlns:p14="http://schemas.microsoft.com/office/powerpoint/2010/main" val="429009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542040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Stern: </a:t>
            </a:r>
            <a:r>
              <a:rPr lang="en-US" sz="2000" b="0" i="0" kern="1200" dirty="0">
                <a:solidFill>
                  <a:schemeClr val="tx1"/>
                </a:solidFill>
                <a:effectLst/>
                <a:latin typeface="Arial Rounded MT Bold" pitchFamily="34" charset="0"/>
                <a:ea typeface="+mn-ea"/>
                <a:cs typeface="Arial" charset="0"/>
              </a:rPr>
              <a:t>Yeshua clearly upholds keeping even the minutiae of the Law. Those who encourage Messianic Jews, and grafted in Gentiles, to stop observing the Torah are ignoring his advice.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963154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16198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5A81930-77C3-459A-9603-6774EA1A9AE2}"/>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7B6253C4-EFA7-4EFD-B7C9-88CA8CBE13FA}"/>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0D57A673-AA85-408E-9360-84B4B3D86FDB}"/>
              </a:ext>
            </a:extLst>
          </p:cNvPr>
          <p:cNvSpPr>
            <a:spLocks noGrp="1" noChangeArrowheads="1"/>
          </p:cNvSpPr>
          <p:nvPr>
            <p:ph type="sldNum" sz="quarter" idx="5"/>
          </p:nvPr>
        </p:nvSpPr>
        <p:spPr>
          <a:ln/>
        </p:spPr>
        <p:txBody>
          <a:bodyPr/>
          <a:lstStyle/>
          <a:p>
            <a:fld id="{222836E4-3D67-4C9C-8EC0-361242466CEC}" type="slidenum">
              <a:rPr lang="en-US" altLang="en-US"/>
              <a:pPr/>
              <a:t>27</a:t>
            </a:fld>
            <a:endParaRPr lang="en-US" altLang="en-US"/>
          </a:p>
        </p:txBody>
      </p:sp>
      <p:sp>
        <p:nvSpPr>
          <p:cNvPr id="2636802" name="Rectangle 2">
            <a:extLst>
              <a:ext uri="{FF2B5EF4-FFF2-40B4-BE49-F238E27FC236}">
                <a16:creationId xmlns:a16="http://schemas.microsoft.com/office/drawing/2014/main" id="{671FAE47-EA7F-4336-9351-C15C1BAD1445}"/>
              </a:ext>
            </a:extLst>
          </p:cNvPr>
          <p:cNvSpPr>
            <a:spLocks noRot="1" noChangeArrowheads="1" noTextEdit="1"/>
          </p:cNvSpPr>
          <p:nvPr>
            <p:ph type="sldImg"/>
          </p:nvPr>
        </p:nvSpPr>
        <p:spPr>
          <a:xfrm>
            <a:off x="203200" y="304800"/>
            <a:ext cx="6502400" cy="3810000"/>
          </a:xfrm>
          <a:ln/>
        </p:spPr>
      </p:sp>
      <p:sp>
        <p:nvSpPr>
          <p:cNvPr id="2636803" name="Rectangle 3">
            <a:extLst>
              <a:ext uri="{FF2B5EF4-FFF2-40B4-BE49-F238E27FC236}">
                <a16:creationId xmlns:a16="http://schemas.microsoft.com/office/drawing/2014/main" id="{F749A0CB-0CC9-425A-875B-AF5071CBA8CC}"/>
              </a:ext>
            </a:extLst>
          </p:cNvPr>
          <p:cNvSpPr>
            <a:spLocks noGrp="1" noChangeArrowheads="1"/>
          </p:cNvSpPr>
          <p:nvPr>
            <p:ph type="body" idx="1"/>
          </p:nvPr>
        </p:nvSpPr>
        <p:spPr>
          <a:xfrm>
            <a:off x="152400" y="4114800"/>
            <a:ext cx="6553200" cy="4876800"/>
          </a:xfrm>
        </p:spPr>
        <p:txBody>
          <a:bodyPr/>
          <a:lstStyle/>
          <a:p>
            <a:r>
              <a:rPr lang="en-US" altLang="en-US" dirty="0"/>
              <a:t>Where did Abe get that idea?  Seems like it wasn’t a brilliant innovation.  Described as if expected.  </a:t>
            </a:r>
          </a:p>
          <a:p>
            <a:r>
              <a:rPr lang="en-US" altLang="en-US" dirty="0"/>
              <a:t>Abraham was the first in the world that began to offer tithes; according to  </a:t>
            </a:r>
            <a:r>
              <a:rPr lang="en-US" altLang="en-US" dirty="0" err="1"/>
              <a:t>Pirke</a:t>
            </a:r>
            <a:r>
              <a:rPr lang="en-US" altLang="en-US" dirty="0"/>
              <a:t> Eliezer, c. 27. </a:t>
            </a:r>
          </a:p>
          <a:p>
            <a:r>
              <a:rPr lang="en-US" altLang="en-US" dirty="0"/>
              <a:t>Maybe.  Maybe understood from beginning of time in Gan Eden.  What did G-d communicate in Eden?</a:t>
            </a:r>
          </a:p>
        </p:txBody>
      </p:sp>
    </p:spTree>
    <p:extLst>
      <p:ext uri="{BB962C8B-B14F-4D97-AF65-F5344CB8AC3E}">
        <p14:creationId xmlns:p14="http://schemas.microsoft.com/office/powerpoint/2010/main" val="1760982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13C555B-53A8-47E3-BBA3-E08448B08D2E}"/>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A64B4482-4E92-42EC-BA7E-F8ED3422E29A}"/>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C48E7B87-3770-4367-9DD4-D391BD1CC071}"/>
              </a:ext>
            </a:extLst>
          </p:cNvPr>
          <p:cNvSpPr>
            <a:spLocks noGrp="1" noChangeArrowheads="1"/>
          </p:cNvSpPr>
          <p:nvPr>
            <p:ph type="sldNum" sz="quarter" idx="5"/>
          </p:nvPr>
        </p:nvSpPr>
        <p:spPr>
          <a:ln/>
        </p:spPr>
        <p:txBody>
          <a:bodyPr/>
          <a:lstStyle/>
          <a:p>
            <a:fld id="{3FD0006D-100E-43C4-A334-16C8228DFA0F}" type="slidenum">
              <a:rPr lang="en-US" altLang="en-US"/>
              <a:pPr/>
              <a:t>28</a:t>
            </a:fld>
            <a:endParaRPr lang="en-US" altLang="en-US"/>
          </a:p>
        </p:txBody>
      </p:sp>
      <p:sp>
        <p:nvSpPr>
          <p:cNvPr id="4353026" name="Rectangle 2">
            <a:extLst>
              <a:ext uri="{FF2B5EF4-FFF2-40B4-BE49-F238E27FC236}">
                <a16:creationId xmlns:a16="http://schemas.microsoft.com/office/drawing/2014/main" id="{F3E58AA5-E98B-4C40-8F77-411C724AB615}"/>
              </a:ext>
            </a:extLst>
          </p:cNvPr>
          <p:cNvSpPr>
            <a:spLocks noRot="1" noChangeArrowheads="1" noTextEdit="1"/>
          </p:cNvSpPr>
          <p:nvPr>
            <p:ph type="sldImg"/>
          </p:nvPr>
        </p:nvSpPr>
        <p:spPr>
          <a:xfrm>
            <a:off x="203200" y="304800"/>
            <a:ext cx="6502400" cy="3810000"/>
          </a:xfrm>
          <a:ln/>
        </p:spPr>
      </p:sp>
      <p:sp>
        <p:nvSpPr>
          <p:cNvPr id="4353027" name="Rectangle 3">
            <a:extLst>
              <a:ext uri="{FF2B5EF4-FFF2-40B4-BE49-F238E27FC236}">
                <a16:creationId xmlns:a16="http://schemas.microsoft.com/office/drawing/2014/main" id="{EB18E079-7B6E-4837-BB9D-9C404521D598}"/>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54898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93EDAE2-C93D-424A-9E03-326B53538777}"/>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F177825F-36C4-41DE-84A0-CF1A67237D34}"/>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9E6AFBB1-D97D-4E30-B933-4AF9130EF638}"/>
              </a:ext>
            </a:extLst>
          </p:cNvPr>
          <p:cNvSpPr>
            <a:spLocks noGrp="1" noChangeArrowheads="1"/>
          </p:cNvSpPr>
          <p:nvPr>
            <p:ph type="sldNum" sz="quarter" idx="5"/>
          </p:nvPr>
        </p:nvSpPr>
        <p:spPr>
          <a:ln/>
        </p:spPr>
        <p:txBody>
          <a:bodyPr/>
          <a:lstStyle/>
          <a:p>
            <a:fld id="{D86BD73B-2DF0-4D2E-8C23-16F4455C99B4}" type="slidenum">
              <a:rPr lang="en-US" altLang="en-US"/>
              <a:pPr/>
              <a:t>29</a:t>
            </a:fld>
            <a:endParaRPr lang="en-US" altLang="en-US"/>
          </a:p>
        </p:txBody>
      </p:sp>
      <p:sp>
        <p:nvSpPr>
          <p:cNvPr id="4423682" name="Rectangle 2">
            <a:extLst>
              <a:ext uri="{FF2B5EF4-FFF2-40B4-BE49-F238E27FC236}">
                <a16:creationId xmlns:a16="http://schemas.microsoft.com/office/drawing/2014/main" id="{82A8B2EB-39E7-4347-A15B-F2E8EFE05D61}"/>
              </a:ext>
            </a:extLst>
          </p:cNvPr>
          <p:cNvSpPr>
            <a:spLocks noRot="1" noChangeArrowheads="1" noTextEdit="1"/>
          </p:cNvSpPr>
          <p:nvPr>
            <p:ph type="sldImg"/>
          </p:nvPr>
        </p:nvSpPr>
        <p:spPr>
          <a:xfrm>
            <a:off x="203200" y="304800"/>
            <a:ext cx="6502400" cy="3810000"/>
          </a:xfrm>
          <a:ln/>
        </p:spPr>
      </p:sp>
      <p:sp>
        <p:nvSpPr>
          <p:cNvPr id="4423683" name="Rectangle 3">
            <a:extLst>
              <a:ext uri="{FF2B5EF4-FFF2-40B4-BE49-F238E27FC236}">
                <a16:creationId xmlns:a16="http://schemas.microsoft.com/office/drawing/2014/main" id="{9E3CBAD3-08EB-4432-9E3A-2E6F12D4E4F4}"/>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150507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97109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93EDAE2-C93D-424A-9E03-326B53538777}"/>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F177825F-36C4-41DE-84A0-CF1A67237D34}"/>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9E6AFBB1-D97D-4E30-B933-4AF9130EF638}"/>
              </a:ext>
            </a:extLst>
          </p:cNvPr>
          <p:cNvSpPr>
            <a:spLocks noGrp="1" noChangeArrowheads="1"/>
          </p:cNvSpPr>
          <p:nvPr>
            <p:ph type="sldNum" sz="quarter" idx="5"/>
          </p:nvPr>
        </p:nvSpPr>
        <p:spPr>
          <a:ln/>
        </p:spPr>
        <p:txBody>
          <a:bodyPr/>
          <a:lstStyle/>
          <a:p>
            <a:fld id="{D86BD73B-2DF0-4D2E-8C23-16F4455C99B4}" type="slidenum">
              <a:rPr lang="en-US" altLang="en-US"/>
              <a:pPr/>
              <a:t>30</a:t>
            </a:fld>
            <a:endParaRPr lang="en-US" altLang="en-US"/>
          </a:p>
        </p:txBody>
      </p:sp>
      <p:sp>
        <p:nvSpPr>
          <p:cNvPr id="4423682" name="Rectangle 2">
            <a:extLst>
              <a:ext uri="{FF2B5EF4-FFF2-40B4-BE49-F238E27FC236}">
                <a16:creationId xmlns:a16="http://schemas.microsoft.com/office/drawing/2014/main" id="{82A8B2EB-39E7-4347-A15B-F2E8EFE05D61}"/>
              </a:ext>
            </a:extLst>
          </p:cNvPr>
          <p:cNvSpPr>
            <a:spLocks noRot="1" noChangeArrowheads="1" noTextEdit="1"/>
          </p:cNvSpPr>
          <p:nvPr>
            <p:ph type="sldImg"/>
          </p:nvPr>
        </p:nvSpPr>
        <p:spPr>
          <a:xfrm>
            <a:off x="203200" y="304800"/>
            <a:ext cx="6502400" cy="3810000"/>
          </a:xfrm>
          <a:ln/>
        </p:spPr>
      </p:sp>
      <p:sp>
        <p:nvSpPr>
          <p:cNvPr id="4423683" name="Rectangle 3">
            <a:extLst>
              <a:ext uri="{FF2B5EF4-FFF2-40B4-BE49-F238E27FC236}">
                <a16:creationId xmlns:a16="http://schemas.microsoft.com/office/drawing/2014/main" id="{9E3CBAD3-08EB-4432-9E3A-2E6F12D4E4F4}"/>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4275153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10318AD-4F15-44CC-950D-4F324F512DF6}"/>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56F02D66-9EF1-45AD-8DA3-235B89918083}"/>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E4DB65EC-1F73-4A62-9D45-DA2E593D9E26}"/>
              </a:ext>
            </a:extLst>
          </p:cNvPr>
          <p:cNvSpPr>
            <a:spLocks noGrp="1" noChangeArrowheads="1"/>
          </p:cNvSpPr>
          <p:nvPr>
            <p:ph type="sldNum" sz="quarter" idx="5"/>
          </p:nvPr>
        </p:nvSpPr>
        <p:spPr>
          <a:ln/>
        </p:spPr>
        <p:txBody>
          <a:bodyPr/>
          <a:lstStyle/>
          <a:p>
            <a:fld id="{7D134BFC-4E53-4179-BFE1-5106B31C3627}" type="slidenum">
              <a:rPr lang="en-US" altLang="en-US"/>
              <a:pPr/>
              <a:t>31</a:t>
            </a:fld>
            <a:endParaRPr lang="en-US" altLang="en-US"/>
          </a:p>
        </p:txBody>
      </p:sp>
      <p:sp>
        <p:nvSpPr>
          <p:cNvPr id="4355074" name="Rectangle 2">
            <a:extLst>
              <a:ext uri="{FF2B5EF4-FFF2-40B4-BE49-F238E27FC236}">
                <a16:creationId xmlns:a16="http://schemas.microsoft.com/office/drawing/2014/main" id="{6E4E029B-69FB-4C37-81CA-EBEB84861583}"/>
              </a:ext>
            </a:extLst>
          </p:cNvPr>
          <p:cNvSpPr>
            <a:spLocks noRot="1" noChangeArrowheads="1" noTextEdit="1"/>
          </p:cNvSpPr>
          <p:nvPr>
            <p:ph type="sldImg"/>
          </p:nvPr>
        </p:nvSpPr>
        <p:spPr>
          <a:xfrm>
            <a:off x="203200" y="304800"/>
            <a:ext cx="6502400" cy="3810000"/>
          </a:xfrm>
          <a:ln/>
        </p:spPr>
      </p:sp>
      <p:sp>
        <p:nvSpPr>
          <p:cNvPr id="4355075" name="Rectangle 3">
            <a:extLst>
              <a:ext uri="{FF2B5EF4-FFF2-40B4-BE49-F238E27FC236}">
                <a16:creationId xmlns:a16="http://schemas.microsoft.com/office/drawing/2014/main" id="{86C10ADE-08CD-4FFB-B0FA-2149A78EA235}"/>
              </a:ext>
            </a:extLst>
          </p:cNvPr>
          <p:cNvSpPr>
            <a:spLocks noGrp="1" noChangeArrowheads="1"/>
          </p:cNvSpPr>
          <p:nvPr>
            <p:ph type="body" idx="1"/>
          </p:nvPr>
        </p:nvSpPr>
        <p:spPr>
          <a:xfrm>
            <a:off x="152400" y="4114800"/>
            <a:ext cx="6553200" cy="4876800"/>
          </a:xfrm>
        </p:spPr>
        <p:txBody>
          <a:bodyPr/>
          <a:lstStyle/>
          <a:p>
            <a:r>
              <a:rPr lang="en-US" altLang="en-US" dirty="0"/>
              <a:t>Pagan sources above.</a:t>
            </a:r>
          </a:p>
          <a:p>
            <a:endParaRPr lang="en-US" altLang="en-US" dirty="0"/>
          </a:p>
          <a:p>
            <a:r>
              <a:rPr lang="en-US" altLang="en-US" dirty="0"/>
              <a:t>Next Biblical source: Yaakov, when fleeing from the wrath of his brother </a:t>
            </a:r>
            <a:r>
              <a:rPr lang="en-US" altLang="en-US" dirty="0" err="1"/>
              <a:t>Esav</a:t>
            </a:r>
            <a:r>
              <a:rPr lang="en-US" altLang="en-US" dirty="0"/>
              <a:t>/Esau...</a:t>
            </a:r>
          </a:p>
        </p:txBody>
      </p:sp>
    </p:spTree>
    <p:extLst>
      <p:ext uri="{BB962C8B-B14F-4D97-AF65-F5344CB8AC3E}">
        <p14:creationId xmlns:p14="http://schemas.microsoft.com/office/powerpoint/2010/main" val="3727629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69B8013-7F27-4788-A336-C35DF348D922}"/>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D0274485-7FC5-4024-A057-CC837F9801D4}"/>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C056732B-E928-4FDA-BE3B-FE6036069F11}"/>
              </a:ext>
            </a:extLst>
          </p:cNvPr>
          <p:cNvSpPr>
            <a:spLocks noGrp="1" noChangeArrowheads="1"/>
          </p:cNvSpPr>
          <p:nvPr>
            <p:ph type="sldNum" sz="quarter" idx="5"/>
          </p:nvPr>
        </p:nvSpPr>
        <p:spPr>
          <a:ln/>
        </p:spPr>
        <p:txBody>
          <a:bodyPr/>
          <a:lstStyle/>
          <a:p>
            <a:fld id="{F77EB1CB-ACAE-4F45-A52A-4DC240F202E3}" type="slidenum">
              <a:rPr lang="en-US" altLang="en-US"/>
              <a:pPr/>
              <a:t>32</a:t>
            </a:fld>
            <a:endParaRPr lang="en-US" altLang="en-US"/>
          </a:p>
        </p:txBody>
      </p:sp>
      <p:sp>
        <p:nvSpPr>
          <p:cNvPr id="4429826" name="Rectangle 2">
            <a:extLst>
              <a:ext uri="{FF2B5EF4-FFF2-40B4-BE49-F238E27FC236}">
                <a16:creationId xmlns:a16="http://schemas.microsoft.com/office/drawing/2014/main" id="{5FB3DDAE-4128-482C-B277-E800D47168A7}"/>
              </a:ext>
            </a:extLst>
          </p:cNvPr>
          <p:cNvSpPr>
            <a:spLocks noRot="1" noChangeArrowheads="1" noTextEdit="1"/>
          </p:cNvSpPr>
          <p:nvPr>
            <p:ph type="sldImg"/>
          </p:nvPr>
        </p:nvSpPr>
        <p:spPr>
          <a:xfrm>
            <a:off x="203200" y="304800"/>
            <a:ext cx="6502400" cy="3810000"/>
          </a:xfrm>
          <a:ln/>
        </p:spPr>
      </p:sp>
      <p:sp>
        <p:nvSpPr>
          <p:cNvPr id="4429827" name="Rectangle 3">
            <a:extLst>
              <a:ext uri="{FF2B5EF4-FFF2-40B4-BE49-F238E27FC236}">
                <a16:creationId xmlns:a16="http://schemas.microsoft.com/office/drawing/2014/main" id="{D552076C-E1A4-4574-88CD-640A275BBB3E}"/>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94016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69B8013-7F27-4788-A336-C35DF348D922}"/>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D0274485-7FC5-4024-A057-CC837F9801D4}"/>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C056732B-E928-4FDA-BE3B-FE6036069F11}"/>
              </a:ext>
            </a:extLst>
          </p:cNvPr>
          <p:cNvSpPr>
            <a:spLocks noGrp="1" noChangeArrowheads="1"/>
          </p:cNvSpPr>
          <p:nvPr>
            <p:ph type="sldNum" sz="quarter" idx="5"/>
          </p:nvPr>
        </p:nvSpPr>
        <p:spPr>
          <a:ln/>
        </p:spPr>
        <p:txBody>
          <a:bodyPr/>
          <a:lstStyle/>
          <a:p>
            <a:fld id="{F77EB1CB-ACAE-4F45-A52A-4DC240F202E3}" type="slidenum">
              <a:rPr lang="en-US" altLang="en-US"/>
              <a:pPr/>
              <a:t>33</a:t>
            </a:fld>
            <a:endParaRPr lang="en-US" altLang="en-US"/>
          </a:p>
        </p:txBody>
      </p:sp>
      <p:sp>
        <p:nvSpPr>
          <p:cNvPr id="4429826" name="Rectangle 2">
            <a:extLst>
              <a:ext uri="{FF2B5EF4-FFF2-40B4-BE49-F238E27FC236}">
                <a16:creationId xmlns:a16="http://schemas.microsoft.com/office/drawing/2014/main" id="{5FB3DDAE-4128-482C-B277-E800D47168A7}"/>
              </a:ext>
            </a:extLst>
          </p:cNvPr>
          <p:cNvSpPr>
            <a:spLocks noRot="1" noChangeArrowheads="1" noTextEdit="1"/>
          </p:cNvSpPr>
          <p:nvPr>
            <p:ph type="sldImg"/>
          </p:nvPr>
        </p:nvSpPr>
        <p:spPr>
          <a:xfrm>
            <a:off x="203200" y="304800"/>
            <a:ext cx="6502400" cy="3810000"/>
          </a:xfrm>
          <a:ln/>
        </p:spPr>
      </p:sp>
      <p:sp>
        <p:nvSpPr>
          <p:cNvPr id="4429827" name="Rectangle 3">
            <a:extLst>
              <a:ext uri="{FF2B5EF4-FFF2-40B4-BE49-F238E27FC236}">
                <a16:creationId xmlns:a16="http://schemas.microsoft.com/office/drawing/2014/main" id="{D552076C-E1A4-4574-88CD-640A275BBB3E}"/>
              </a:ext>
            </a:extLst>
          </p:cNvPr>
          <p:cNvSpPr>
            <a:spLocks noGrp="1" noChangeArrowheads="1"/>
          </p:cNvSpPr>
          <p:nvPr>
            <p:ph type="body" idx="1"/>
          </p:nvPr>
        </p:nvSpPr>
        <p:spPr>
          <a:xfrm>
            <a:off x="152400" y="4114800"/>
            <a:ext cx="6553200" cy="4876800"/>
          </a:xfrm>
        </p:spPr>
        <p:txBody>
          <a:bodyPr/>
          <a:lstStyle/>
          <a:p>
            <a:r>
              <a:rPr lang="en-US" altLang="en-US" dirty="0"/>
              <a:t>That was his vow, and again, didn’t seem to be couched as an innovation.  Normal godliness.</a:t>
            </a:r>
          </a:p>
          <a:p>
            <a:r>
              <a:rPr lang="en-US" altLang="en-US" dirty="0"/>
              <a:t>Torah commands to Israel next.</a:t>
            </a:r>
          </a:p>
        </p:txBody>
      </p:sp>
    </p:spTree>
    <p:extLst>
      <p:ext uri="{BB962C8B-B14F-4D97-AF65-F5344CB8AC3E}">
        <p14:creationId xmlns:p14="http://schemas.microsoft.com/office/powerpoint/2010/main" val="2866274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D00E939-CC6E-4783-A06F-DBCD5D358DA4}"/>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A11D814A-6D5F-447A-BD9C-B9FD2C0CC6BB}"/>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6F5C3277-6438-4850-82B8-23EF6573771C}"/>
              </a:ext>
            </a:extLst>
          </p:cNvPr>
          <p:cNvSpPr>
            <a:spLocks noGrp="1" noChangeArrowheads="1"/>
          </p:cNvSpPr>
          <p:nvPr>
            <p:ph type="sldNum" sz="quarter" idx="5"/>
          </p:nvPr>
        </p:nvSpPr>
        <p:spPr>
          <a:ln/>
        </p:spPr>
        <p:txBody>
          <a:bodyPr/>
          <a:lstStyle/>
          <a:p>
            <a:fld id="{C2B57C81-B7C6-42A3-886A-B93763CA02B6}" type="slidenum">
              <a:rPr lang="en-US" altLang="en-US"/>
              <a:pPr/>
              <a:t>34</a:t>
            </a:fld>
            <a:endParaRPr lang="en-US" altLang="en-US"/>
          </a:p>
        </p:txBody>
      </p:sp>
      <p:sp>
        <p:nvSpPr>
          <p:cNvPr id="4431874" name="Rectangle 2">
            <a:extLst>
              <a:ext uri="{FF2B5EF4-FFF2-40B4-BE49-F238E27FC236}">
                <a16:creationId xmlns:a16="http://schemas.microsoft.com/office/drawing/2014/main" id="{FD49F09E-F073-435E-808C-4404515DA2F7}"/>
              </a:ext>
            </a:extLst>
          </p:cNvPr>
          <p:cNvSpPr>
            <a:spLocks noRot="1" noChangeArrowheads="1" noTextEdit="1"/>
          </p:cNvSpPr>
          <p:nvPr>
            <p:ph type="sldImg"/>
          </p:nvPr>
        </p:nvSpPr>
        <p:spPr>
          <a:xfrm>
            <a:off x="203200" y="304800"/>
            <a:ext cx="6502400" cy="3810000"/>
          </a:xfrm>
          <a:ln/>
        </p:spPr>
      </p:sp>
      <p:sp>
        <p:nvSpPr>
          <p:cNvPr id="4431875" name="Rectangle 3">
            <a:extLst>
              <a:ext uri="{FF2B5EF4-FFF2-40B4-BE49-F238E27FC236}">
                <a16:creationId xmlns:a16="http://schemas.microsoft.com/office/drawing/2014/main" id="{149CD601-B2D5-42E7-A5C6-7245FEA86DF3}"/>
              </a:ext>
            </a:extLst>
          </p:cNvPr>
          <p:cNvSpPr>
            <a:spLocks noGrp="1" noChangeArrowheads="1"/>
          </p:cNvSpPr>
          <p:nvPr>
            <p:ph type="body" idx="1"/>
          </p:nvPr>
        </p:nvSpPr>
        <p:spPr>
          <a:xfrm>
            <a:off x="152400" y="4114800"/>
            <a:ext cx="6553200" cy="4876800"/>
          </a:xfrm>
        </p:spPr>
        <p:txBody>
          <a:bodyPr/>
          <a:lstStyle/>
          <a:p>
            <a:pPr marL="381000" indent="-381000">
              <a:buFontTx/>
              <a:buAutoNum type="arabicPeriod"/>
            </a:pPr>
            <a:r>
              <a:rPr lang="en-US" altLang="en-US" dirty="0"/>
              <a:t>From deliberate farming.  Yeshua addressing treatment of herbs, weeds?</a:t>
            </a:r>
          </a:p>
          <a:p>
            <a:pPr marL="381000" indent="-381000">
              <a:buFontTx/>
              <a:buAutoNum type="arabicPeriod"/>
            </a:pPr>
            <a:r>
              <a:rPr lang="en-US" altLang="en-US" dirty="0"/>
              <a:t>It’s not really </a:t>
            </a:r>
            <a:r>
              <a:rPr lang="en-US" altLang="en-US" u="sng" dirty="0"/>
              <a:t>my</a:t>
            </a:r>
            <a:r>
              <a:rPr lang="en-US" altLang="en-US" dirty="0"/>
              <a:t> tithe.  Holy: separate, pure, bright.   We don’t GIVE tithe.  We just get an opportunity to manage money that isn’t ours!</a:t>
            </a:r>
          </a:p>
          <a:p>
            <a:pPr marL="381000" indent="-381000">
              <a:buFontTx/>
              <a:buAutoNum type="arabicPeriod"/>
            </a:pPr>
            <a:r>
              <a:rPr lang="en-US" altLang="en-US" dirty="0"/>
              <a:t>We aren’t GIVING to G-d unless it’s money above our tithe amount!</a:t>
            </a:r>
          </a:p>
          <a:p>
            <a:pPr marL="381000" indent="-381000">
              <a:buFontTx/>
              <a:buAutoNum type="arabicPeriod"/>
            </a:pPr>
            <a:r>
              <a:rPr lang="en-US" altLang="en-US" dirty="0"/>
              <a:t>Faithfulness in this qualifies us to administer more.</a:t>
            </a:r>
          </a:p>
          <a:p>
            <a:pPr marL="381000" indent="-381000"/>
            <a:endParaRPr lang="en-US" altLang="en-US" dirty="0"/>
          </a:p>
        </p:txBody>
      </p:sp>
    </p:spTree>
    <p:extLst>
      <p:ext uri="{BB962C8B-B14F-4D97-AF65-F5344CB8AC3E}">
        <p14:creationId xmlns:p14="http://schemas.microsoft.com/office/powerpoint/2010/main" val="1121430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5D638D4-EDE9-41DD-8265-957CA66DD3BA}"/>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45760DAF-221B-4C4D-870D-0F4C472C05AE}"/>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6E2EF8FA-3C37-4C4C-901A-36EB34A778F8}"/>
              </a:ext>
            </a:extLst>
          </p:cNvPr>
          <p:cNvSpPr>
            <a:spLocks noGrp="1" noChangeArrowheads="1"/>
          </p:cNvSpPr>
          <p:nvPr>
            <p:ph type="sldNum" sz="quarter" idx="5"/>
          </p:nvPr>
        </p:nvSpPr>
        <p:spPr>
          <a:ln/>
        </p:spPr>
        <p:txBody>
          <a:bodyPr/>
          <a:lstStyle/>
          <a:p>
            <a:fld id="{0063E4AA-A01F-4C52-B89E-938FE5D47721}" type="slidenum">
              <a:rPr lang="en-US" altLang="en-US"/>
              <a:pPr/>
              <a:t>35</a:t>
            </a:fld>
            <a:endParaRPr lang="en-US" altLang="en-US"/>
          </a:p>
        </p:txBody>
      </p:sp>
      <p:sp>
        <p:nvSpPr>
          <p:cNvPr id="4456450" name="Rectangle 2">
            <a:extLst>
              <a:ext uri="{FF2B5EF4-FFF2-40B4-BE49-F238E27FC236}">
                <a16:creationId xmlns:a16="http://schemas.microsoft.com/office/drawing/2014/main" id="{6D77F123-E31C-4701-A3F8-5F31857515BE}"/>
              </a:ext>
            </a:extLst>
          </p:cNvPr>
          <p:cNvSpPr>
            <a:spLocks noRot="1" noChangeArrowheads="1" noTextEdit="1"/>
          </p:cNvSpPr>
          <p:nvPr>
            <p:ph type="sldImg"/>
          </p:nvPr>
        </p:nvSpPr>
        <p:spPr>
          <a:xfrm>
            <a:off x="203200" y="304800"/>
            <a:ext cx="6502400" cy="3810000"/>
          </a:xfrm>
          <a:ln/>
        </p:spPr>
      </p:sp>
      <p:sp>
        <p:nvSpPr>
          <p:cNvPr id="4456451" name="Rectangle 3">
            <a:extLst>
              <a:ext uri="{FF2B5EF4-FFF2-40B4-BE49-F238E27FC236}">
                <a16:creationId xmlns:a16="http://schemas.microsoft.com/office/drawing/2014/main" id="{8B75E125-A59C-4DBA-9A1D-0AEB8E3F99FB}"/>
              </a:ext>
            </a:extLst>
          </p:cNvPr>
          <p:cNvSpPr>
            <a:spLocks noGrp="1" noChangeArrowheads="1"/>
          </p:cNvSpPr>
          <p:nvPr>
            <p:ph type="body" idx="1"/>
          </p:nvPr>
        </p:nvSpPr>
        <p:spPr>
          <a:xfrm>
            <a:off x="152400" y="4114800"/>
            <a:ext cx="6553200" cy="4876800"/>
          </a:xfrm>
        </p:spPr>
        <p:txBody>
          <a:bodyPr/>
          <a:lstStyle/>
          <a:p>
            <a:r>
              <a:rPr lang="en-US" altLang="en-US"/>
              <a:t>Animals by counting every tenth one, grain by firstfuits guess</a:t>
            </a:r>
          </a:p>
        </p:txBody>
      </p:sp>
    </p:spTree>
    <p:extLst>
      <p:ext uri="{BB962C8B-B14F-4D97-AF65-F5344CB8AC3E}">
        <p14:creationId xmlns:p14="http://schemas.microsoft.com/office/powerpoint/2010/main" val="3647152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B3AEB24-AFAC-4603-99EB-D4CDCB4C7753}"/>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862E05DA-F3EF-4075-875A-91B308C5FA2A}"/>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D137F71E-EA4E-4E33-AAD9-81E1F848F498}"/>
              </a:ext>
            </a:extLst>
          </p:cNvPr>
          <p:cNvSpPr>
            <a:spLocks noGrp="1" noChangeArrowheads="1"/>
          </p:cNvSpPr>
          <p:nvPr>
            <p:ph type="sldNum" sz="quarter" idx="5"/>
          </p:nvPr>
        </p:nvSpPr>
        <p:spPr>
          <a:ln/>
        </p:spPr>
        <p:txBody>
          <a:bodyPr/>
          <a:lstStyle/>
          <a:p>
            <a:fld id="{C9E7A040-9370-451C-BD05-2D7E4709105B}" type="slidenum">
              <a:rPr lang="en-US" altLang="en-US"/>
              <a:pPr/>
              <a:t>36</a:t>
            </a:fld>
            <a:endParaRPr lang="en-US" altLang="en-US"/>
          </a:p>
        </p:txBody>
      </p:sp>
      <p:sp>
        <p:nvSpPr>
          <p:cNvPr id="4433922" name="Rectangle 2">
            <a:extLst>
              <a:ext uri="{FF2B5EF4-FFF2-40B4-BE49-F238E27FC236}">
                <a16:creationId xmlns:a16="http://schemas.microsoft.com/office/drawing/2014/main" id="{443F5270-9B74-45FB-8F9D-FDA755EA2DEB}"/>
              </a:ext>
            </a:extLst>
          </p:cNvPr>
          <p:cNvSpPr>
            <a:spLocks noRot="1" noChangeArrowheads="1" noTextEdit="1"/>
          </p:cNvSpPr>
          <p:nvPr>
            <p:ph type="sldImg"/>
          </p:nvPr>
        </p:nvSpPr>
        <p:spPr>
          <a:xfrm>
            <a:off x="203200" y="304800"/>
            <a:ext cx="6502400" cy="3810000"/>
          </a:xfrm>
          <a:ln/>
        </p:spPr>
      </p:sp>
      <p:sp>
        <p:nvSpPr>
          <p:cNvPr id="4433923" name="Rectangle 3">
            <a:extLst>
              <a:ext uri="{FF2B5EF4-FFF2-40B4-BE49-F238E27FC236}">
                <a16:creationId xmlns:a16="http://schemas.microsoft.com/office/drawing/2014/main" id="{3F89B32C-57E2-4BF3-A251-4183D48462DD}"/>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36548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B3AEB24-AFAC-4603-99EB-D4CDCB4C7753}"/>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862E05DA-F3EF-4075-875A-91B308C5FA2A}"/>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D137F71E-EA4E-4E33-AAD9-81E1F848F498}"/>
              </a:ext>
            </a:extLst>
          </p:cNvPr>
          <p:cNvSpPr>
            <a:spLocks noGrp="1" noChangeArrowheads="1"/>
          </p:cNvSpPr>
          <p:nvPr>
            <p:ph type="sldNum" sz="quarter" idx="5"/>
          </p:nvPr>
        </p:nvSpPr>
        <p:spPr>
          <a:ln/>
        </p:spPr>
        <p:txBody>
          <a:bodyPr/>
          <a:lstStyle/>
          <a:p>
            <a:fld id="{C9E7A040-9370-451C-BD05-2D7E4709105B}" type="slidenum">
              <a:rPr lang="en-US" altLang="en-US"/>
              <a:pPr/>
              <a:t>37</a:t>
            </a:fld>
            <a:endParaRPr lang="en-US" altLang="en-US"/>
          </a:p>
        </p:txBody>
      </p:sp>
      <p:sp>
        <p:nvSpPr>
          <p:cNvPr id="4433922" name="Rectangle 2">
            <a:extLst>
              <a:ext uri="{FF2B5EF4-FFF2-40B4-BE49-F238E27FC236}">
                <a16:creationId xmlns:a16="http://schemas.microsoft.com/office/drawing/2014/main" id="{443F5270-9B74-45FB-8F9D-FDA755EA2DEB}"/>
              </a:ext>
            </a:extLst>
          </p:cNvPr>
          <p:cNvSpPr>
            <a:spLocks noRot="1" noChangeArrowheads="1" noTextEdit="1"/>
          </p:cNvSpPr>
          <p:nvPr>
            <p:ph type="sldImg"/>
          </p:nvPr>
        </p:nvSpPr>
        <p:spPr>
          <a:xfrm>
            <a:off x="203200" y="304800"/>
            <a:ext cx="6502400" cy="3810000"/>
          </a:xfrm>
          <a:ln/>
        </p:spPr>
      </p:sp>
      <p:sp>
        <p:nvSpPr>
          <p:cNvPr id="4433923" name="Rectangle 3">
            <a:extLst>
              <a:ext uri="{FF2B5EF4-FFF2-40B4-BE49-F238E27FC236}">
                <a16:creationId xmlns:a16="http://schemas.microsoft.com/office/drawing/2014/main" id="{3F89B32C-57E2-4BF3-A251-4183D48462DD}"/>
              </a:ext>
            </a:extLst>
          </p:cNvPr>
          <p:cNvSpPr>
            <a:spLocks noGrp="1" noChangeArrowheads="1"/>
          </p:cNvSpPr>
          <p:nvPr>
            <p:ph type="body" idx="1"/>
          </p:nvPr>
        </p:nvSpPr>
        <p:spPr>
          <a:xfrm>
            <a:off x="152400" y="4114800"/>
            <a:ext cx="6553200" cy="4876800"/>
          </a:xfrm>
        </p:spPr>
        <p:txBody>
          <a:bodyPr/>
          <a:lstStyle/>
          <a:p>
            <a:r>
              <a:rPr lang="en-US" altLang="en-US"/>
              <a:t>Source of life for Levi-im, and they tithed to subdivision of tribe of Levi: Priests/Cohenim</a:t>
            </a:r>
          </a:p>
        </p:txBody>
      </p:sp>
    </p:spTree>
    <p:extLst>
      <p:ext uri="{BB962C8B-B14F-4D97-AF65-F5344CB8AC3E}">
        <p14:creationId xmlns:p14="http://schemas.microsoft.com/office/powerpoint/2010/main" val="1783911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032D0CD-F578-4F8D-B7AD-A332E8DA5E5F}"/>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5B0FDE7B-5789-4091-A468-ECF729D4A4DD}"/>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440F2BD0-A594-4D07-A1FC-BE5DF0B3E918}"/>
              </a:ext>
            </a:extLst>
          </p:cNvPr>
          <p:cNvSpPr>
            <a:spLocks noGrp="1" noChangeArrowheads="1"/>
          </p:cNvSpPr>
          <p:nvPr>
            <p:ph type="sldNum" sz="quarter" idx="5"/>
          </p:nvPr>
        </p:nvSpPr>
        <p:spPr>
          <a:ln/>
        </p:spPr>
        <p:txBody>
          <a:bodyPr/>
          <a:lstStyle/>
          <a:p>
            <a:fld id="{8D590D26-1F28-49BB-AC85-AEF2F04B1AC2}" type="slidenum">
              <a:rPr lang="en-US" altLang="en-US"/>
              <a:pPr/>
              <a:t>38</a:t>
            </a:fld>
            <a:endParaRPr lang="en-US" altLang="en-US"/>
          </a:p>
        </p:txBody>
      </p:sp>
      <p:sp>
        <p:nvSpPr>
          <p:cNvPr id="4438018" name="Rectangle 2">
            <a:extLst>
              <a:ext uri="{FF2B5EF4-FFF2-40B4-BE49-F238E27FC236}">
                <a16:creationId xmlns:a16="http://schemas.microsoft.com/office/drawing/2014/main" id="{1631F550-3598-469E-8CB0-EDE5910B9EBC}"/>
              </a:ext>
            </a:extLst>
          </p:cNvPr>
          <p:cNvSpPr>
            <a:spLocks noRot="1" noChangeArrowheads="1" noTextEdit="1"/>
          </p:cNvSpPr>
          <p:nvPr>
            <p:ph type="sldImg"/>
          </p:nvPr>
        </p:nvSpPr>
        <p:spPr>
          <a:xfrm>
            <a:off x="203200" y="304800"/>
            <a:ext cx="6502400" cy="3810000"/>
          </a:xfrm>
          <a:ln/>
        </p:spPr>
      </p:sp>
      <p:sp>
        <p:nvSpPr>
          <p:cNvPr id="4438019" name="Rectangle 3">
            <a:extLst>
              <a:ext uri="{FF2B5EF4-FFF2-40B4-BE49-F238E27FC236}">
                <a16:creationId xmlns:a16="http://schemas.microsoft.com/office/drawing/2014/main" id="{4CEA43EC-4440-4F37-A8B0-127FE5A9DCB2}"/>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61544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032D0CD-F578-4F8D-B7AD-A332E8DA5E5F}"/>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5B0FDE7B-5789-4091-A468-ECF729D4A4DD}"/>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440F2BD0-A594-4D07-A1FC-BE5DF0B3E918}"/>
              </a:ext>
            </a:extLst>
          </p:cNvPr>
          <p:cNvSpPr>
            <a:spLocks noGrp="1" noChangeArrowheads="1"/>
          </p:cNvSpPr>
          <p:nvPr>
            <p:ph type="sldNum" sz="quarter" idx="5"/>
          </p:nvPr>
        </p:nvSpPr>
        <p:spPr>
          <a:ln/>
        </p:spPr>
        <p:txBody>
          <a:bodyPr/>
          <a:lstStyle/>
          <a:p>
            <a:fld id="{8D590D26-1F28-49BB-AC85-AEF2F04B1AC2}" type="slidenum">
              <a:rPr lang="en-US" altLang="en-US"/>
              <a:pPr/>
              <a:t>39</a:t>
            </a:fld>
            <a:endParaRPr lang="en-US" altLang="en-US"/>
          </a:p>
        </p:txBody>
      </p:sp>
      <p:sp>
        <p:nvSpPr>
          <p:cNvPr id="4438018" name="Rectangle 2">
            <a:extLst>
              <a:ext uri="{FF2B5EF4-FFF2-40B4-BE49-F238E27FC236}">
                <a16:creationId xmlns:a16="http://schemas.microsoft.com/office/drawing/2014/main" id="{1631F550-3598-469E-8CB0-EDE5910B9EBC}"/>
              </a:ext>
            </a:extLst>
          </p:cNvPr>
          <p:cNvSpPr>
            <a:spLocks noRot="1" noChangeArrowheads="1" noTextEdit="1"/>
          </p:cNvSpPr>
          <p:nvPr>
            <p:ph type="sldImg"/>
          </p:nvPr>
        </p:nvSpPr>
        <p:spPr>
          <a:xfrm>
            <a:off x="203200" y="304800"/>
            <a:ext cx="6502400" cy="3810000"/>
          </a:xfrm>
          <a:ln/>
        </p:spPr>
      </p:sp>
      <p:sp>
        <p:nvSpPr>
          <p:cNvPr id="4438019" name="Rectangle 3">
            <a:extLst>
              <a:ext uri="{FF2B5EF4-FFF2-40B4-BE49-F238E27FC236}">
                <a16:creationId xmlns:a16="http://schemas.microsoft.com/office/drawing/2014/main" id="{4CEA43EC-4440-4F37-A8B0-127FE5A9DCB2}"/>
              </a:ext>
            </a:extLst>
          </p:cNvPr>
          <p:cNvSpPr>
            <a:spLocks noGrp="1" noChangeArrowheads="1"/>
          </p:cNvSpPr>
          <p:nvPr>
            <p:ph type="body" idx="1"/>
          </p:nvPr>
        </p:nvSpPr>
        <p:spPr>
          <a:xfrm>
            <a:off x="152400" y="4114800"/>
            <a:ext cx="6553200" cy="4876800"/>
          </a:xfrm>
        </p:spPr>
        <p:txBody>
          <a:bodyPr/>
          <a:lstStyle/>
          <a:p>
            <a:r>
              <a:rPr lang="en-US" altLang="en-US" dirty="0"/>
              <a:t>the second tithe could be brought to Jerusalem any time of the year and there was no specific obligation to bring the second tithe to Jerusalem for the Festival of Sukkot. The only time restriction was a commandment to remove all the tithes from one's house in the end of the third year. </a:t>
            </a:r>
            <a:r>
              <a:rPr lang="en-US" altLang="en-US" dirty="0">
                <a:hlinkClick r:id="rId3"/>
              </a:rPr>
              <a:t>Deuteronomy 14:28</a:t>
            </a:r>
            <a:r>
              <a:rPr lang="en-US" altLang="en-US" dirty="0"/>
              <a:t> </a:t>
            </a:r>
          </a:p>
        </p:txBody>
      </p:sp>
    </p:spTree>
    <p:extLst>
      <p:ext uri="{BB962C8B-B14F-4D97-AF65-F5344CB8AC3E}">
        <p14:creationId xmlns:p14="http://schemas.microsoft.com/office/powerpoint/2010/main" val="77871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https://en.wikipedia.org/wiki/Truffle</a:t>
            </a:r>
          </a:p>
        </p:txBody>
      </p:sp>
    </p:spTree>
    <p:extLst>
      <p:ext uri="{BB962C8B-B14F-4D97-AF65-F5344CB8AC3E}">
        <p14:creationId xmlns:p14="http://schemas.microsoft.com/office/powerpoint/2010/main" val="3221737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C7C306F-702B-413E-AA2E-F6556E65182A}"/>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11340911-0F3A-40FF-AAEF-267642D588C1}"/>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AFCFC350-854A-4D6C-AA25-B362EBC79E01}"/>
              </a:ext>
            </a:extLst>
          </p:cNvPr>
          <p:cNvSpPr>
            <a:spLocks noGrp="1" noChangeArrowheads="1"/>
          </p:cNvSpPr>
          <p:nvPr>
            <p:ph type="sldNum" sz="quarter" idx="5"/>
          </p:nvPr>
        </p:nvSpPr>
        <p:spPr>
          <a:ln/>
        </p:spPr>
        <p:txBody>
          <a:bodyPr/>
          <a:lstStyle/>
          <a:p>
            <a:fld id="{A27276CA-EB5C-4A0B-84C7-A7961A33604E}" type="slidenum">
              <a:rPr lang="en-US" altLang="en-US"/>
              <a:pPr/>
              <a:t>40</a:t>
            </a:fld>
            <a:endParaRPr lang="en-US" altLang="en-US"/>
          </a:p>
        </p:txBody>
      </p:sp>
      <p:sp>
        <p:nvSpPr>
          <p:cNvPr id="4462594" name="Rectangle 2">
            <a:extLst>
              <a:ext uri="{FF2B5EF4-FFF2-40B4-BE49-F238E27FC236}">
                <a16:creationId xmlns:a16="http://schemas.microsoft.com/office/drawing/2014/main" id="{2FC8D8DB-A14C-45CE-BEC9-43C9E77745F1}"/>
              </a:ext>
            </a:extLst>
          </p:cNvPr>
          <p:cNvSpPr>
            <a:spLocks noRot="1" noChangeArrowheads="1" noTextEdit="1"/>
          </p:cNvSpPr>
          <p:nvPr>
            <p:ph type="sldImg"/>
          </p:nvPr>
        </p:nvSpPr>
        <p:spPr>
          <a:xfrm>
            <a:off x="203200" y="304800"/>
            <a:ext cx="6502400" cy="3810000"/>
          </a:xfrm>
          <a:ln/>
        </p:spPr>
      </p:sp>
      <p:sp>
        <p:nvSpPr>
          <p:cNvPr id="4462595" name="Rectangle 3">
            <a:extLst>
              <a:ext uri="{FF2B5EF4-FFF2-40B4-BE49-F238E27FC236}">
                <a16:creationId xmlns:a16="http://schemas.microsoft.com/office/drawing/2014/main" id="{7CCAD43D-71FB-4430-9875-3B04DBE3F30D}"/>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393208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C7C306F-702B-413E-AA2E-F6556E65182A}"/>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11340911-0F3A-40FF-AAEF-267642D588C1}"/>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AFCFC350-854A-4D6C-AA25-B362EBC79E01}"/>
              </a:ext>
            </a:extLst>
          </p:cNvPr>
          <p:cNvSpPr>
            <a:spLocks noGrp="1" noChangeArrowheads="1"/>
          </p:cNvSpPr>
          <p:nvPr>
            <p:ph type="sldNum" sz="quarter" idx="5"/>
          </p:nvPr>
        </p:nvSpPr>
        <p:spPr>
          <a:ln/>
        </p:spPr>
        <p:txBody>
          <a:bodyPr/>
          <a:lstStyle/>
          <a:p>
            <a:fld id="{A27276CA-EB5C-4A0B-84C7-A7961A33604E}" type="slidenum">
              <a:rPr lang="en-US" altLang="en-US"/>
              <a:pPr/>
              <a:t>41</a:t>
            </a:fld>
            <a:endParaRPr lang="en-US" altLang="en-US"/>
          </a:p>
        </p:txBody>
      </p:sp>
      <p:sp>
        <p:nvSpPr>
          <p:cNvPr id="4462594" name="Rectangle 2">
            <a:extLst>
              <a:ext uri="{FF2B5EF4-FFF2-40B4-BE49-F238E27FC236}">
                <a16:creationId xmlns:a16="http://schemas.microsoft.com/office/drawing/2014/main" id="{2FC8D8DB-A14C-45CE-BEC9-43C9E77745F1}"/>
              </a:ext>
            </a:extLst>
          </p:cNvPr>
          <p:cNvSpPr>
            <a:spLocks noRot="1" noChangeArrowheads="1" noTextEdit="1"/>
          </p:cNvSpPr>
          <p:nvPr>
            <p:ph type="sldImg"/>
          </p:nvPr>
        </p:nvSpPr>
        <p:spPr>
          <a:xfrm>
            <a:off x="203200" y="304800"/>
            <a:ext cx="6502400" cy="3810000"/>
          </a:xfrm>
          <a:ln/>
        </p:spPr>
      </p:sp>
      <p:sp>
        <p:nvSpPr>
          <p:cNvPr id="4462595" name="Rectangle 3">
            <a:extLst>
              <a:ext uri="{FF2B5EF4-FFF2-40B4-BE49-F238E27FC236}">
                <a16:creationId xmlns:a16="http://schemas.microsoft.com/office/drawing/2014/main" id="{7CCAD43D-71FB-4430-9875-3B04DBE3F30D}"/>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8995298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D77FAB-5613-4249-A771-78B1AEA253D5}"/>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2B3D009C-0441-46A9-BB73-C10A54D86F33}"/>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AE970FB0-50F7-45B3-811B-C631A70B6732}"/>
              </a:ext>
            </a:extLst>
          </p:cNvPr>
          <p:cNvSpPr>
            <a:spLocks noGrp="1" noChangeArrowheads="1"/>
          </p:cNvSpPr>
          <p:nvPr>
            <p:ph type="sldNum" sz="quarter" idx="5"/>
          </p:nvPr>
        </p:nvSpPr>
        <p:spPr>
          <a:ln/>
        </p:spPr>
        <p:txBody>
          <a:bodyPr/>
          <a:lstStyle/>
          <a:p>
            <a:fld id="{6D0FD475-24BA-42DE-B800-3AE4F13A4215}" type="slidenum">
              <a:rPr lang="en-US" altLang="en-US"/>
              <a:pPr/>
              <a:t>42</a:t>
            </a:fld>
            <a:endParaRPr lang="en-US" altLang="en-US"/>
          </a:p>
        </p:txBody>
      </p:sp>
      <p:sp>
        <p:nvSpPr>
          <p:cNvPr id="4464642" name="Rectangle 2">
            <a:extLst>
              <a:ext uri="{FF2B5EF4-FFF2-40B4-BE49-F238E27FC236}">
                <a16:creationId xmlns:a16="http://schemas.microsoft.com/office/drawing/2014/main" id="{F6E90212-B4E4-475E-857C-1FAE553BF1AA}"/>
              </a:ext>
            </a:extLst>
          </p:cNvPr>
          <p:cNvSpPr>
            <a:spLocks noRot="1" noChangeArrowheads="1" noTextEdit="1"/>
          </p:cNvSpPr>
          <p:nvPr>
            <p:ph type="sldImg"/>
          </p:nvPr>
        </p:nvSpPr>
        <p:spPr>
          <a:xfrm>
            <a:off x="203200" y="304800"/>
            <a:ext cx="6502400" cy="3810000"/>
          </a:xfrm>
          <a:ln/>
        </p:spPr>
      </p:sp>
      <p:sp>
        <p:nvSpPr>
          <p:cNvPr id="4464643" name="Rectangle 3">
            <a:extLst>
              <a:ext uri="{FF2B5EF4-FFF2-40B4-BE49-F238E27FC236}">
                <a16:creationId xmlns:a16="http://schemas.microsoft.com/office/drawing/2014/main" id="{CC544FFD-4776-4B0B-AEB7-4423BBB20632}"/>
              </a:ext>
            </a:extLst>
          </p:cNvPr>
          <p:cNvSpPr>
            <a:spLocks noGrp="1" noChangeArrowheads="1"/>
          </p:cNvSpPr>
          <p:nvPr>
            <p:ph type="body" idx="1"/>
          </p:nvPr>
        </p:nvSpPr>
        <p:spPr>
          <a:xfrm>
            <a:off x="152400" y="4114800"/>
            <a:ext cx="6553200" cy="4876800"/>
          </a:xfrm>
        </p:spPr>
        <p:txBody>
          <a:bodyPr/>
          <a:lstStyle/>
          <a:p>
            <a:r>
              <a:rPr lang="en-US" altLang="en-US"/>
              <a:t>Intoxicating liquor!??</a:t>
            </a:r>
          </a:p>
        </p:txBody>
      </p:sp>
    </p:spTree>
    <p:extLst>
      <p:ext uri="{BB962C8B-B14F-4D97-AF65-F5344CB8AC3E}">
        <p14:creationId xmlns:p14="http://schemas.microsoft.com/office/powerpoint/2010/main" val="33623775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B1B7B7-C0FA-47E3-A4E2-44C0D71310DE}"/>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4C140D9B-ACC8-4D3F-8CA3-9BE8CA0DE82A}"/>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0CFA303C-6577-4181-93D4-4C466DD0CCAB}"/>
              </a:ext>
            </a:extLst>
          </p:cNvPr>
          <p:cNvSpPr>
            <a:spLocks noGrp="1" noChangeArrowheads="1"/>
          </p:cNvSpPr>
          <p:nvPr>
            <p:ph type="sldNum" sz="quarter" idx="5"/>
          </p:nvPr>
        </p:nvSpPr>
        <p:spPr>
          <a:ln/>
        </p:spPr>
        <p:txBody>
          <a:bodyPr/>
          <a:lstStyle/>
          <a:p>
            <a:fld id="{4B803002-8A4E-4CCA-8579-8D061A5F428A}" type="slidenum">
              <a:rPr lang="en-US" altLang="en-US"/>
              <a:pPr/>
              <a:t>43</a:t>
            </a:fld>
            <a:endParaRPr lang="en-US" altLang="en-US"/>
          </a:p>
        </p:txBody>
      </p:sp>
      <p:sp>
        <p:nvSpPr>
          <p:cNvPr id="4440066" name="Rectangle 2">
            <a:extLst>
              <a:ext uri="{FF2B5EF4-FFF2-40B4-BE49-F238E27FC236}">
                <a16:creationId xmlns:a16="http://schemas.microsoft.com/office/drawing/2014/main" id="{8812C22A-4FFA-4533-958D-75FAE59D3DDA}"/>
              </a:ext>
            </a:extLst>
          </p:cNvPr>
          <p:cNvSpPr>
            <a:spLocks noRot="1" noChangeArrowheads="1" noTextEdit="1"/>
          </p:cNvSpPr>
          <p:nvPr>
            <p:ph type="sldImg"/>
          </p:nvPr>
        </p:nvSpPr>
        <p:spPr>
          <a:xfrm>
            <a:off x="203200" y="304800"/>
            <a:ext cx="6502400" cy="3810000"/>
          </a:xfrm>
          <a:ln/>
        </p:spPr>
      </p:sp>
      <p:sp>
        <p:nvSpPr>
          <p:cNvPr id="4440067" name="Rectangle 3">
            <a:extLst>
              <a:ext uri="{FF2B5EF4-FFF2-40B4-BE49-F238E27FC236}">
                <a16:creationId xmlns:a16="http://schemas.microsoft.com/office/drawing/2014/main" id="{834D36F3-5B97-4657-9424-9BA6D18970A4}"/>
              </a:ext>
            </a:extLst>
          </p:cNvPr>
          <p:cNvSpPr>
            <a:spLocks noGrp="1" noChangeArrowheads="1"/>
          </p:cNvSpPr>
          <p:nvPr>
            <p:ph type="body" idx="1"/>
          </p:nvPr>
        </p:nvSpPr>
        <p:spPr>
          <a:xfrm>
            <a:off x="152400" y="4114800"/>
            <a:ext cx="6553200" cy="4876800"/>
          </a:xfrm>
        </p:spPr>
        <p:txBody>
          <a:bodyPr/>
          <a:lstStyle/>
          <a:p>
            <a:r>
              <a:rPr lang="en-US" altLang="en-US" dirty="0"/>
              <a:t>Every year a tithe was paid to the Levites; and besides that a second tithe, which was carried to Jerusalem and eaten there; and every third year it was eaten at home, in their towns and cities in the country instead of it, with the Levite, poor and stranger, and was called the poor's tithe; and hence the Targum of Jonathan here calls this year the year of the poor's tithe, as was also the sixth year, and was reckoned not complete till the </a:t>
            </a:r>
            <a:r>
              <a:rPr lang="en-US" altLang="en-US" dirty="0" err="1"/>
              <a:t>passover</a:t>
            </a:r>
            <a:r>
              <a:rPr lang="en-US" altLang="en-US" dirty="0"/>
              <a:t> in the following year, as the Jewish writers </a:t>
            </a:r>
            <a:r>
              <a:rPr lang="en-US" altLang="en-US" sz="1200" dirty="0" err="1"/>
              <a:t>Misn</a:t>
            </a:r>
            <a:r>
              <a:rPr lang="en-US" altLang="en-US" sz="1200" dirty="0"/>
              <a:t>. ib. &amp; </a:t>
            </a:r>
            <a:r>
              <a:rPr lang="en-US" altLang="en-US" sz="1200" dirty="0" err="1"/>
              <a:t>Maimon</a:t>
            </a:r>
            <a:r>
              <a:rPr lang="en-US" altLang="en-US" sz="1200" dirty="0"/>
              <a:t>. &amp; </a:t>
            </a:r>
            <a:r>
              <a:rPr lang="en-US" altLang="en-US" sz="1200" dirty="0" err="1"/>
              <a:t>Bartenora</a:t>
            </a:r>
            <a:r>
              <a:rPr lang="en-US" altLang="en-US" sz="1200" dirty="0"/>
              <a:t> in ib. </a:t>
            </a:r>
            <a:endParaRPr lang="en-US" altLang="en-US" dirty="0"/>
          </a:p>
        </p:txBody>
      </p:sp>
    </p:spTree>
    <p:extLst>
      <p:ext uri="{BB962C8B-B14F-4D97-AF65-F5344CB8AC3E}">
        <p14:creationId xmlns:p14="http://schemas.microsoft.com/office/powerpoint/2010/main" val="1660770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067F70F-A404-4356-AFAD-55B901F642A4}"/>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CB03E344-F0D5-429C-8D77-12E42E66D2E9}"/>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F11DD5D8-F2F3-4AA4-9839-60409C8C21D6}"/>
              </a:ext>
            </a:extLst>
          </p:cNvPr>
          <p:cNvSpPr>
            <a:spLocks noGrp="1" noChangeArrowheads="1"/>
          </p:cNvSpPr>
          <p:nvPr>
            <p:ph type="sldNum" sz="quarter" idx="5"/>
          </p:nvPr>
        </p:nvSpPr>
        <p:spPr>
          <a:ln/>
        </p:spPr>
        <p:txBody>
          <a:bodyPr/>
          <a:lstStyle/>
          <a:p>
            <a:fld id="{D962E195-1AED-43FD-9235-2100334CB65B}" type="slidenum">
              <a:rPr lang="en-US" altLang="en-US"/>
              <a:pPr/>
              <a:t>44</a:t>
            </a:fld>
            <a:endParaRPr lang="en-US" altLang="en-US"/>
          </a:p>
        </p:txBody>
      </p:sp>
      <p:sp>
        <p:nvSpPr>
          <p:cNvPr id="4444162" name="Rectangle 2">
            <a:extLst>
              <a:ext uri="{FF2B5EF4-FFF2-40B4-BE49-F238E27FC236}">
                <a16:creationId xmlns:a16="http://schemas.microsoft.com/office/drawing/2014/main" id="{C9F51224-E8F2-470A-8375-2B21FBC5522C}"/>
              </a:ext>
            </a:extLst>
          </p:cNvPr>
          <p:cNvSpPr>
            <a:spLocks noRot="1" noChangeArrowheads="1" noTextEdit="1"/>
          </p:cNvSpPr>
          <p:nvPr>
            <p:ph type="sldImg"/>
          </p:nvPr>
        </p:nvSpPr>
        <p:spPr>
          <a:xfrm>
            <a:off x="203200" y="304800"/>
            <a:ext cx="6502400" cy="3810000"/>
          </a:xfrm>
          <a:ln/>
        </p:spPr>
      </p:sp>
      <p:sp>
        <p:nvSpPr>
          <p:cNvPr id="4444163" name="Rectangle 3">
            <a:extLst>
              <a:ext uri="{FF2B5EF4-FFF2-40B4-BE49-F238E27FC236}">
                <a16:creationId xmlns:a16="http://schemas.microsoft.com/office/drawing/2014/main" id="{0F13168B-AA9B-4C33-88C6-E931E140C0CF}"/>
              </a:ext>
            </a:extLst>
          </p:cNvPr>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Tithes. The </a:t>
            </a:r>
            <a:r>
              <a:rPr lang="en-US" sz="2000" b="0" i="0" kern="1200" dirty="0" err="1">
                <a:solidFill>
                  <a:schemeClr val="tx1"/>
                </a:solidFill>
                <a:effectLst/>
                <a:latin typeface="Arial Rounded MT Bold" pitchFamily="34" charset="0"/>
                <a:ea typeface="+mn-ea"/>
                <a:cs typeface="Arial" charset="0"/>
              </a:rPr>
              <a:t>cohanim</a:t>
            </a:r>
            <a:r>
              <a:rPr lang="en-US" sz="2000" b="0" i="0" kern="1200" dirty="0">
                <a:solidFill>
                  <a:schemeClr val="tx1"/>
                </a:solidFill>
                <a:effectLst/>
                <a:latin typeface="Arial Rounded MT Bold" pitchFamily="34" charset="0"/>
                <a:ea typeface="+mn-ea"/>
                <a:cs typeface="Arial" charset="0"/>
              </a:rPr>
              <a:t> and </a:t>
            </a:r>
            <a:r>
              <a:rPr lang="en-US" sz="2000" b="0" i="0" kern="1200" dirty="0" err="1">
                <a:solidFill>
                  <a:schemeClr val="tx1"/>
                </a:solidFill>
                <a:effectLst/>
                <a:latin typeface="Arial Rounded MT Bold" pitchFamily="34" charset="0"/>
                <a:ea typeface="+mn-ea"/>
                <a:cs typeface="Arial" charset="0"/>
              </a:rPr>
              <a:t>L'vi</a:t>
            </a:r>
            <a:r>
              <a:rPr lang="en-US" sz="2000" b="0" i="0" kern="1200" dirty="0">
                <a:solidFill>
                  <a:schemeClr val="tx1"/>
                </a:solidFill>
                <a:effectLst/>
                <a:latin typeface="Arial Rounded MT Bold" pitchFamily="34" charset="0"/>
                <a:ea typeface="+mn-ea"/>
                <a:cs typeface="Arial" charset="0"/>
              </a:rPr>
              <a:t> '</a:t>
            </a:r>
            <a:r>
              <a:rPr lang="en-US" sz="2000" b="0" i="0" kern="1200" dirty="0" err="1">
                <a:solidFill>
                  <a:schemeClr val="tx1"/>
                </a:solidFill>
                <a:effectLst/>
                <a:latin typeface="Arial Rounded MT Bold" pitchFamily="34" charset="0"/>
                <a:ea typeface="+mn-ea"/>
                <a:cs typeface="Arial" charset="0"/>
              </a:rPr>
              <a:t>im</a:t>
            </a:r>
            <a:r>
              <a:rPr lang="en-US" sz="2000" b="0" i="0" kern="1200" dirty="0">
                <a:solidFill>
                  <a:schemeClr val="tx1"/>
                </a:solidFill>
                <a:effectLst/>
                <a:latin typeface="Arial Rounded MT Bold" pitchFamily="34" charset="0"/>
                <a:ea typeface="+mn-ea"/>
                <a:cs typeface="Arial" charset="0"/>
              </a:rPr>
              <a:t> were debarred from owning hereditary land but were to be given a tithe (tenth) of all produce </a:t>
            </a:r>
            <a:r>
              <a:rPr lang="en-US" sz="1400" b="0" i="0" kern="1200" dirty="0">
                <a:solidFill>
                  <a:schemeClr val="tx1"/>
                </a:solidFill>
                <a:effectLst/>
                <a:latin typeface="Arial Rounded MT Bold" pitchFamily="34" charset="0"/>
                <a:ea typeface="+mn-ea"/>
                <a:cs typeface="Arial" charset="0"/>
              </a:rPr>
              <a:t>(Leviticus 27:30-33, Numbers 18:21)</a:t>
            </a:r>
            <a:r>
              <a:rPr lang="en-US" sz="2000" b="0" i="0" kern="1200" dirty="0">
                <a:solidFill>
                  <a:schemeClr val="tx1"/>
                </a:solidFill>
                <a:effectLst/>
                <a:latin typeface="Arial Rounded MT Bold" pitchFamily="34" charset="0"/>
                <a:ea typeface="+mn-ea"/>
                <a:cs typeface="Arial" charset="0"/>
              </a:rPr>
              <a:t>; a second tithe was to be consumed by the owner in Jerusalem </a:t>
            </a:r>
            <a:r>
              <a:rPr lang="en-US" sz="1200" b="0" i="0" kern="1200" dirty="0">
                <a:solidFill>
                  <a:schemeClr val="tx1"/>
                </a:solidFill>
                <a:effectLst/>
                <a:latin typeface="Arial Rounded MT Bold" pitchFamily="34" charset="0"/>
                <a:ea typeface="+mn-ea"/>
                <a:cs typeface="Arial" charset="0"/>
              </a:rPr>
              <a:t>(Deuteronomy 14:22-27); </a:t>
            </a:r>
            <a:r>
              <a:rPr lang="en-US" sz="2000" b="0" i="0" kern="1200" dirty="0">
                <a:solidFill>
                  <a:schemeClr val="tx1"/>
                </a:solidFill>
                <a:effectLst/>
                <a:latin typeface="Arial Rounded MT Bold" pitchFamily="34" charset="0"/>
                <a:ea typeface="+mn-ea"/>
                <a:cs typeface="Arial" charset="0"/>
              </a:rPr>
              <a:t>and a tithe for the poor replaced the second tithe in the third and sixth year of the seven-year cycle that culminated in the year of </a:t>
            </a:r>
            <a:r>
              <a:rPr lang="en-US" sz="2000" b="0" i="0" kern="1200" dirty="0" err="1">
                <a:solidFill>
                  <a:schemeClr val="tx1"/>
                </a:solidFill>
                <a:effectLst/>
                <a:latin typeface="Arial Rounded MT Bold" pitchFamily="34" charset="0"/>
                <a:ea typeface="+mn-ea"/>
                <a:cs typeface="Arial" charset="0"/>
              </a:rPr>
              <a:t>sh</a:t>
            </a:r>
            <a:r>
              <a:rPr lang="en-US" sz="2000" b="0" i="0" kern="1200" dirty="0">
                <a:solidFill>
                  <a:schemeClr val="tx1"/>
                </a:solidFill>
                <a:effectLst/>
                <a:latin typeface="Arial Rounded MT Bold" pitchFamily="34" charset="0"/>
                <a:ea typeface="+mn-ea"/>
                <a:cs typeface="Arial" charset="0"/>
              </a:rPr>
              <a:t> '</a:t>
            </a:r>
            <a:r>
              <a:rPr lang="en-US" sz="2000" b="0" i="0" kern="1200" dirty="0" err="1">
                <a:solidFill>
                  <a:schemeClr val="tx1"/>
                </a:solidFill>
                <a:effectLst/>
                <a:latin typeface="Arial Rounded MT Bold" pitchFamily="34" charset="0"/>
                <a:ea typeface="+mn-ea"/>
                <a:cs typeface="Arial" charset="0"/>
              </a:rPr>
              <a:t>mittah</a:t>
            </a:r>
            <a:r>
              <a:rPr lang="en-US" sz="2000" b="0" i="0" kern="1200" dirty="0">
                <a:solidFill>
                  <a:schemeClr val="tx1"/>
                </a:solidFill>
                <a:effectLst/>
                <a:latin typeface="Arial Rounded MT Bold" pitchFamily="34" charset="0"/>
                <a:ea typeface="+mn-ea"/>
                <a:cs typeface="Arial" charset="0"/>
              </a:rPr>
              <a:t>, in which the land was allowed to lie fallow. The rabbinic elaboration of the law of tithes is found in Talmud tractates Ma '</a:t>
            </a:r>
            <a:r>
              <a:rPr lang="en-US" sz="2000" b="0" i="0" kern="1200" dirty="0" err="1">
                <a:solidFill>
                  <a:schemeClr val="tx1"/>
                </a:solidFill>
                <a:effectLst/>
                <a:latin typeface="Arial Rounded MT Bold" pitchFamily="34" charset="0"/>
                <a:ea typeface="+mn-ea"/>
                <a:cs typeface="Arial" charset="0"/>
              </a:rPr>
              <a:t>aserot</a:t>
            </a:r>
            <a:r>
              <a:rPr lang="en-US" sz="2000" b="0" i="0" kern="1200" dirty="0">
                <a:solidFill>
                  <a:schemeClr val="tx1"/>
                </a:solidFill>
                <a:effectLst/>
                <a:latin typeface="Arial Rounded MT Bold" pitchFamily="34" charset="0"/>
                <a:ea typeface="+mn-ea"/>
                <a:cs typeface="Arial" charset="0"/>
              </a:rPr>
              <a:t> and Ma '</a:t>
            </a:r>
            <a:r>
              <a:rPr lang="en-US" sz="2000" b="0" i="0" kern="1200" dirty="0" err="1">
                <a:solidFill>
                  <a:schemeClr val="tx1"/>
                </a:solidFill>
                <a:effectLst/>
                <a:latin typeface="Arial Rounded MT Bold" pitchFamily="34" charset="0"/>
                <a:ea typeface="+mn-ea"/>
                <a:cs typeface="Arial" charset="0"/>
              </a:rPr>
              <a:t>aser</a:t>
            </a:r>
            <a:r>
              <a:rPr lang="en-US" sz="2000" b="0" i="0" kern="1200" dirty="0">
                <a:solidFill>
                  <a:schemeClr val="tx1"/>
                </a:solidFill>
                <a:effectLst/>
                <a:latin typeface="Arial Rounded MT Bold" pitchFamily="34" charset="0"/>
                <a:ea typeface="+mn-ea"/>
                <a:cs typeface="Arial" charset="0"/>
              </a:rPr>
              <a:t> Sheni.</a:t>
            </a:r>
          </a:p>
          <a:p>
            <a:r>
              <a:rPr lang="en-US" altLang="en-US" dirty="0"/>
              <a:t>So, what about the </a:t>
            </a:r>
            <a:r>
              <a:rPr lang="en-US" altLang="en-US" dirty="0" err="1"/>
              <a:t>Mes</a:t>
            </a:r>
            <a:r>
              <a:rPr lang="en-US" altLang="en-US" dirty="0"/>
              <a:t>. Scriptures…New Testament?</a:t>
            </a:r>
          </a:p>
        </p:txBody>
      </p:sp>
    </p:spTree>
    <p:extLst>
      <p:ext uri="{BB962C8B-B14F-4D97-AF65-F5344CB8AC3E}">
        <p14:creationId xmlns:p14="http://schemas.microsoft.com/office/powerpoint/2010/main" val="3005281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9FF5834-CDF6-4440-B6D5-D5D162B4AE34}"/>
              </a:ext>
            </a:extLst>
          </p:cNvPr>
          <p:cNvSpPr>
            <a:spLocks noGrp="1" noChangeArrowheads="1"/>
          </p:cNvSpPr>
          <p:nvPr>
            <p:ph type="hdr" sz="quarter"/>
          </p:nvPr>
        </p:nvSpPr>
        <p:spPr>
          <a:ln/>
        </p:spPr>
        <p:txBody>
          <a:bodyPr/>
          <a:lstStyle/>
          <a:p>
            <a:r>
              <a:rPr lang="en-US" altLang="en-US"/>
              <a:t>Shmot 25 Terumah, tithe, half shekel</a:t>
            </a:r>
          </a:p>
        </p:txBody>
      </p:sp>
      <p:sp>
        <p:nvSpPr>
          <p:cNvPr id="5" name="Rectangle 3">
            <a:extLst>
              <a:ext uri="{FF2B5EF4-FFF2-40B4-BE49-F238E27FC236}">
                <a16:creationId xmlns:a16="http://schemas.microsoft.com/office/drawing/2014/main" id="{CC97FFA3-2976-43D8-8E14-D32424804B3C}"/>
              </a:ext>
            </a:extLst>
          </p:cNvPr>
          <p:cNvSpPr>
            <a:spLocks noGrp="1" noChangeArrowheads="1"/>
          </p:cNvSpPr>
          <p:nvPr>
            <p:ph type="dt" idx="1"/>
          </p:nvPr>
        </p:nvSpPr>
        <p:spPr>
          <a:ln/>
        </p:spPr>
        <p:txBody>
          <a:bodyPr/>
          <a:lstStyle/>
          <a:p>
            <a:r>
              <a:rPr lang="he-IL" altLang="en-US"/>
              <a:t>2013 5773  Feb. 16</a:t>
            </a:r>
            <a:endParaRPr lang="en-US" altLang="en-US"/>
          </a:p>
        </p:txBody>
      </p:sp>
      <p:sp>
        <p:nvSpPr>
          <p:cNvPr id="6" name="Rectangle 7">
            <a:extLst>
              <a:ext uri="{FF2B5EF4-FFF2-40B4-BE49-F238E27FC236}">
                <a16:creationId xmlns:a16="http://schemas.microsoft.com/office/drawing/2014/main" id="{B7F07884-BCF2-48BB-8E5F-C44570E89B9E}"/>
              </a:ext>
            </a:extLst>
          </p:cNvPr>
          <p:cNvSpPr>
            <a:spLocks noGrp="1" noChangeArrowheads="1"/>
          </p:cNvSpPr>
          <p:nvPr>
            <p:ph type="sldNum" sz="quarter" idx="5"/>
          </p:nvPr>
        </p:nvSpPr>
        <p:spPr>
          <a:ln/>
        </p:spPr>
        <p:txBody>
          <a:bodyPr/>
          <a:lstStyle/>
          <a:p>
            <a:fld id="{DE0FFBFD-B402-42DD-BE98-35ED68ADB30E}" type="slidenum">
              <a:rPr lang="en-US" altLang="en-US"/>
              <a:pPr/>
              <a:t>45</a:t>
            </a:fld>
            <a:endParaRPr lang="en-US" altLang="en-US"/>
          </a:p>
        </p:txBody>
      </p:sp>
      <p:sp>
        <p:nvSpPr>
          <p:cNvPr id="4534274" name="Rectangle 2">
            <a:extLst>
              <a:ext uri="{FF2B5EF4-FFF2-40B4-BE49-F238E27FC236}">
                <a16:creationId xmlns:a16="http://schemas.microsoft.com/office/drawing/2014/main" id="{B13985B9-DCB0-40FA-A2BD-A13D100BFA6E}"/>
              </a:ext>
            </a:extLst>
          </p:cNvPr>
          <p:cNvSpPr>
            <a:spLocks noRot="1" noChangeArrowheads="1" noTextEdit="1"/>
          </p:cNvSpPr>
          <p:nvPr>
            <p:ph type="sldImg"/>
          </p:nvPr>
        </p:nvSpPr>
        <p:spPr>
          <a:xfrm>
            <a:off x="203200" y="304800"/>
            <a:ext cx="6502400" cy="3810000"/>
          </a:xfrm>
          <a:ln/>
        </p:spPr>
      </p:sp>
      <p:sp>
        <p:nvSpPr>
          <p:cNvPr id="4534275" name="Rectangle 3">
            <a:extLst>
              <a:ext uri="{FF2B5EF4-FFF2-40B4-BE49-F238E27FC236}">
                <a16:creationId xmlns:a16="http://schemas.microsoft.com/office/drawing/2014/main" id="{7DD1983A-8AF8-465F-8C9F-23A9122987A6}"/>
              </a:ext>
            </a:extLst>
          </p:cNvPr>
          <p:cNvSpPr>
            <a:spLocks noGrp="1" noChangeArrowheads="1"/>
          </p:cNvSpPr>
          <p:nvPr>
            <p:ph type="body" idx="1"/>
          </p:nvPr>
        </p:nvSpPr>
        <p:spPr>
          <a:xfrm>
            <a:off x="152400" y="4114800"/>
            <a:ext cx="6553200" cy="4876800"/>
          </a:xfrm>
        </p:spPr>
        <p:txBody>
          <a:bodyPr/>
          <a:lstStyle/>
          <a:p>
            <a:r>
              <a:rPr lang="en-US" altLang="en-US" dirty="0"/>
              <a:t>This is a </a:t>
            </a:r>
            <a:r>
              <a:rPr lang="he-IL" altLang="en-US" sz="2400" dirty="0">
                <a:cs typeface="Vilna" pitchFamily="2" charset="-79"/>
              </a:rPr>
              <a:t>חידוש</a:t>
            </a:r>
            <a:r>
              <a:rPr lang="he-IL" altLang="en-US" dirty="0"/>
              <a:t> </a:t>
            </a:r>
            <a:r>
              <a:rPr lang="en-US" altLang="en-US" dirty="0"/>
              <a:t> </a:t>
            </a:r>
            <a:r>
              <a:rPr lang="en-US" altLang="en-US" dirty="0" err="1"/>
              <a:t>khiddush</a:t>
            </a:r>
            <a:r>
              <a:rPr lang="en-US" altLang="en-US" dirty="0"/>
              <a:t>, an innovation by </a:t>
            </a:r>
            <a:r>
              <a:rPr lang="en-US" altLang="en-US" dirty="0" err="1"/>
              <a:t>Shaul</a:t>
            </a:r>
            <a:r>
              <a:rPr lang="en-US" altLang="en-US" dirty="0"/>
              <a:t>.  Applied specific Temple regulation to ministers of </a:t>
            </a:r>
            <a:r>
              <a:rPr lang="en-US" altLang="en-US" dirty="0" err="1"/>
              <a:t>B’sorah</a:t>
            </a:r>
            <a:r>
              <a:rPr lang="en-US" altLang="en-US" dirty="0"/>
              <a:t>/Good News of Yeshua.</a:t>
            </a:r>
          </a:p>
          <a:p>
            <a:r>
              <a:rPr lang="en-US" altLang="en-US" dirty="0"/>
              <a:t>So tithing still is relevant and in force for the age of the Messiah!</a:t>
            </a:r>
          </a:p>
        </p:txBody>
      </p:sp>
    </p:spTree>
    <p:extLst>
      <p:ext uri="{BB962C8B-B14F-4D97-AF65-F5344CB8AC3E}">
        <p14:creationId xmlns:p14="http://schemas.microsoft.com/office/powerpoint/2010/main" val="1256464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244055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were neither grains nor flocks.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9902919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John Gill: Cummin is a sort of anise; its seed is much like fennel seed.</a:t>
            </a:r>
          </a:p>
          <a:p>
            <a:r>
              <a:rPr lang="en-US" altLang="en-US" sz="2000" b="0" i="0" kern="1200" dirty="0" err="1">
                <a:solidFill>
                  <a:schemeClr val="tx1"/>
                </a:solidFill>
                <a:effectLst/>
                <a:latin typeface="Arial Rounded MT Bold" pitchFamily="34" charset="0"/>
                <a:ea typeface="+mn-ea"/>
                <a:cs typeface="Arial" charset="0"/>
              </a:rPr>
              <a:t>Shammaites</a:t>
            </a:r>
            <a:r>
              <a:rPr lang="en-US" altLang="en-US" sz="2000" b="0" i="0" kern="1200" dirty="0">
                <a:solidFill>
                  <a:schemeClr val="tx1"/>
                </a:solidFill>
                <a:effectLst/>
                <a:latin typeface="Arial Rounded MT Bold" pitchFamily="34" charset="0"/>
                <a:ea typeface="+mn-ea"/>
                <a:cs typeface="Arial" charset="0"/>
              </a:rPr>
              <a:t> doubted that black cummin need to be tithed.  </a:t>
            </a:r>
            <a:r>
              <a:rPr lang="en-US" altLang="en-US" sz="2000" b="0" i="0" kern="1200" dirty="0" err="1">
                <a:solidFill>
                  <a:schemeClr val="tx1"/>
                </a:solidFill>
                <a:effectLst/>
                <a:latin typeface="Arial Rounded MT Bold" pitchFamily="34" charset="0"/>
                <a:ea typeface="+mn-ea"/>
                <a:cs typeface="Arial" charset="0"/>
              </a:rPr>
              <a:t>Hillelites</a:t>
            </a:r>
            <a:r>
              <a:rPr lang="en-US" altLang="en-US" sz="2000" b="0" i="0" kern="1200" dirty="0">
                <a:solidFill>
                  <a:schemeClr val="tx1"/>
                </a:solidFill>
                <a:effectLst/>
                <a:latin typeface="Arial Rounded MT Bold" pitchFamily="34" charset="0"/>
                <a:ea typeface="+mn-ea"/>
                <a:cs typeface="Arial" charset="0"/>
              </a:rPr>
              <a:t> said yes. </a:t>
            </a:r>
          </a:p>
          <a:p>
            <a:r>
              <a:rPr lang="en-US" sz="2000" b="0" i="0" kern="1200" dirty="0">
                <a:solidFill>
                  <a:schemeClr val="tx1"/>
                </a:solidFill>
                <a:effectLst/>
                <a:latin typeface="Arial Rounded MT Bold" pitchFamily="34" charset="0"/>
                <a:ea typeface="+mn-ea"/>
                <a:cs typeface="Arial" charset="0"/>
              </a:rPr>
              <a:t>Common saying or maxim of the Jews, that the tithing of corn is from the law, but </a:t>
            </a:r>
            <a:r>
              <a:rPr lang="he-IL" sz="2400" b="1" i="0" kern="1200" dirty="0">
                <a:solidFill>
                  <a:schemeClr val="tx1"/>
                </a:solidFill>
                <a:effectLst/>
                <a:latin typeface="David" panose="020E0502060401010101" pitchFamily="34" charset="-79"/>
                <a:cs typeface="David" panose="020E0502060401010101" pitchFamily="34" charset="-79"/>
              </a:rPr>
              <a:t>מעשר ירק דרבנין</a:t>
            </a:r>
            <a:r>
              <a:rPr lang="en-US" sz="2000" b="0" i="0" kern="1200" dirty="0">
                <a:solidFill>
                  <a:schemeClr val="tx1"/>
                </a:solidFill>
                <a:effectLst/>
                <a:latin typeface="Arial Rounded MT Bold" pitchFamily="34" charset="0"/>
                <a:ea typeface="+mn-ea"/>
                <a:cs typeface="Arial" charset="0"/>
              </a:rPr>
              <a:t>, "the tithing of herbs is from the </a:t>
            </a:r>
            <a:r>
              <a:rPr lang="en-US" sz="2000" b="0" i="0" kern="1200" dirty="0" err="1">
                <a:solidFill>
                  <a:schemeClr val="tx1"/>
                </a:solidFill>
                <a:effectLst/>
                <a:latin typeface="Arial Rounded MT Bold" pitchFamily="34" charset="0"/>
                <a:ea typeface="+mn-ea"/>
                <a:cs typeface="Arial" charset="0"/>
              </a:rPr>
              <a:t>Rabbins</a:t>
            </a:r>
            <a:r>
              <a:rPr lang="en-US" sz="2000" b="0" i="0" kern="1200" dirty="0">
                <a:solidFill>
                  <a:schemeClr val="tx1"/>
                </a:solidFill>
                <a:effectLst/>
                <a:latin typeface="Arial Rounded MT Bold" pitchFamily="34" charset="0"/>
                <a:ea typeface="+mn-ea"/>
                <a:cs typeface="Arial" charset="0"/>
              </a:rPr>
              <a:t>" : It is a constitution of theirs, and not of Moses.</a:t>
            </a:r>
          </a:p>
          <a:p>
            <a:r>
              <a:rPr lang="en-US" sz="1100" dirty="0"/>
              <a:t> T. Bab. </a:t>
            </a:r>
            <a:r>
              <a:rPr lang="en-US" sz="1100" dirty="0" err="1"/>
              <a:t>Yoma</a:t>
            </a:r>
            <a:r>
              <a:rPr lang="en-US" sz="1100" dirty="0"/>
              <a:t>, fol. 83. 2. &amp; T. </a:t>
            </a:r>
            <a:r>
              <a:rPr lang="en-US" sz="1100" dirty="0" err="1"/>
              <a:t>Hieros</a:t>
            </a:r>
            <a:r>
              <a:rPr lang="en-US" sz="1100" dirty="0"/>
              <a:t>. Challah, fol. 60. 2. &amp; </a:t>
            </a:r>
            <a:r>
              <a:rPr lang="en-US" sz="1100" dirty="0" err="1"/>
              <a:t>Maaserot</a:t>
            </a:r>
            <a:r>
              <a:rPr lang="en-US" sz="1100" dirty="0"/>
              <a:t>, fol. 48. 3.</a:t>
            </a:r>
          </a:p>
          <a:p>
            <a:r>
              <a:rPr lang="en-US" altLang="en-US" dirty="0"/>
              <a:t>However, dill and cummin were known crops in the </a:t>
            </a:r>
            <a:r>
              <a:rPr lang="en-US" altLang="en-US" dirty="0" err="1"/>
              <a:t>Tanakh</a:t>
            </a:r>
            <a:r>
              <a:rPr lang="en-US" altLang="en-US" dirty="0"/>
              <a:t>.</a:t>
            </a:r>
            <a:endParaRPr lang="en-US" altLang="en-US" sz="1050" dirty="0"/>
          </a:p>
        </p:txBody>
      </p:sp>
    </p:spTree>
    <p:extLst>
      <p:ext uri="{BB962C8B-B14F-4D97-AF65-F5344CB8AC3E}">
        <p14:creationId xmlns:p14="http://schemas.microsoft.com/office/powerpoint/2010/main" val="1652140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23.23-24.Tithe and weightier things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47102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900" dirty="0"/>
              <a:t>https://www.google.com/search?q=TRUFFLES&amp;safe=active&amp;source=lnms&amp;tbm=isch&amp;sa=X&amp;ved=0ahUKEwjbnNGw_-_ZAhXKyVMKHWrvAoMQ_AUICygC&amp;biw=1282&amp;bih=886#imgdii=kB9RsyuDxx0sMM:&amp;imgrc=7X7o8KsHGa-2JM:</a:t>
            </a:r>
          </a:p>
        </p:txBody>
      </p:sp>
    </p:spTree>
    <p:extLst>
      <p:ext uri="{BB962C8B-B14F-4D97-AF65-F5344CB8AC3E}">
        <p14:creationId xmlns:p14="http://schemas.microsoft.com/office/powerpoint/2010/main" val="24070461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23.23-24.Tithe and weightier things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Dill and Cummin known</a:t>
            </a:r>
          </a:p>
        </p:txBody>
      </p:sp>
    </p:spTree>
    <p:extLst>
      <p:ext uri="{BB962C8B-B14F-4D97-AF65-F5344CB8AC3E}">
        <p14:creationId xmlns:p14="http://schemas.microsoft.com/office/powerpoint/2010/main" val="25814398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The Ethiopic version, instead of mint reads "hyssop"; and which also was an herb that was obliged to be tithed. </a:t>
            </a:r>
            <a:r>
              <a:rPr lang="fi-FI" baseline="30000" dirty="0"/>
              <a:t>Misn. Maaserot, c. 3. sect. 9.</a:t>
            </a:r>
          </a:p>
          <a:p>
            <a:r>
              <a:rPr lang="fi-FI" altLang="en-US" dirty="0"/>
              <a:t>But these Perushim tithed it all.  </a:t>
            </a:r>
          </a:p>
          <a:p>
            <a:r>
              <a:rPr lang="fi-FI" altLang="en-US" dirty="0"/>
              <a:t>Yeshua commends them but...</a:t>
            </a:r>
            <a:endParaRPr lang="en-US" altLang="en-US" sz="1050" dirty="0"/>
          </a:p>
        </p:txBody>
      </p:sp>
    </p:spTree>
    <p:extLst>
      <p:ext uri="{BB962C8B-B14F-4D97-AF65-F5344CB8AC3E}">
        <p14:creationId xmlns:p14="http://schemas.microsoft.com/office/powerpoint/2010/main" val="37291020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431341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9" y="4191000"/>
            <a:ext cx="6034086" cy="4419600"/>
          </a:xfrm>
        </p:spPr>
        <p:txBody>
          <a:bodyPr/>
          <a:lstStyle/>
          <a:p>
            <a:r>
              <a:rPr lang="en-US" dirty="0"/>
              <a:t>Similar to the words of the prophet …that were written on the subway walls, tenement halls…</a:t>
            </a:r>
          </a:p>
          <a:p>
            <a:r>
              <a:rPr lang="en-US" dirty="0"/>
              <a:t>What?  </a:t>
            </a:r>
          </a:p>
          <a:p>
            <a:r>
              <a:rPr lang="en-US" dirty="0" err="1"/>
              <a:t>Yeshua’s</a:t>
            </a:r>
            <a:r>
              <a:rPr lang="en-US" dirty="0"/>
              <a:t> words similar to the words of the prophet…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765023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King </a:t>
            </a:r>
            <a:r>
              <a:rPr lang="en-US" altLang="en-US" dirty="0" err="1"/>
              <a:t>Shlomo</a:t>
            </a:r>
            <a:r>
              <a:rPr lang="en-US" altLang="en-US" dirty="0"/>
              <a:t>/Solomon gave just that…</a:t>
            </a:r>
          </a:p>
        </p:txBody>
      </p:sp>
    </p:spTree>
    <p:extLst>
      <p:ext uri="{BB962C8B-B14F-4D97-AF65-F5344CB8AC3E}">
        <p14:creationId xmlns:p14="http://schemas.microsoft.com/office/powerpoint/2010/main" val="31401808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87530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 of straining out a gnat…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866879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52581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It’s a DEAD bug that will defile their drink.  If it’s alive they can strain it out and save the drink and the container.</a:t>
            </a:r>
          </a:p>
        </p:txBody>
      </p:sp>
    </p:spTree>
    <p:extLst>
      <p:ext uri="{BB962C8B-B14F-4D97-AF65-F5344CB8AC3E}">
        <p14:creationId xmlns:p14="http://schemas.microsoft.com/office/powerpoint/2010/main" val="18863080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8776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https://en.wikipedia.org/wiki/Truffle</a:t>
            </a:r>
            <a:endParaRPr lang="en-US" altLang="en-US" sz="1050" dirty="0"/>
          </a:p>
          <a:p>
            <a:endParaRPr lang="en-US" altLang="en-US" sz="1100" dirty="0"/>
          </a:p>
          <a:p>
            <a:r>
              <a:rPr lang="en-US" altLang="en-US" dirty="0"/>
              <a:t>To be totally distinguished from chocolate truffles, which are the same shape, but NOT a fungus.</a:t>
            </a:r>
          </a:p>
        </p:txBody>
      </p:sp>
    </p:spTree>
    <p:extLst>
      <p:ext uri="{BB962C8B-B14F-4D97-AF65-F5344CB8AC3E}">
        <p14:creationId xmlns:p14="http://schemas.microsoft.com/office/powerpoint/2010/main" val="34111663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509681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Some life principles from Craig Hill.   Similar to Dave Ramsey…</a:t>
            </a:r>
          </a:p>
          <a:p>
            <a:endParaRPr lang="en-US" altLang="en-US" sz="2000" dirty="0"/>
          </a:p>
        </p:txBody>
      </p:sp>
    </p:spTree>
    <p:extLst>
      <p:ext uri="{BB962C8B-B14F-4D97-AF65-F5344CB8AC3E}">
        <p14:creationId xmlns:p14="http://schemas.microsoft.com/office/powerpoint/2010/main" val="2044866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A578364-08A7-47E1-A704-1E173C8C048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Shmot 25 Terumah, tithe, half shekel</a:t>
            </a:r>
          </a:p>
        </p:txBody>
      </p:sp>
      <p:sp>
        <p:nvSpPr>
          <p:cNvPr id="5" name="Rectangle 3">
            <a:extLst>
              <a:ext uri="{FF2B5EF4-FFF2-40B4-BE49-F238E27FC236}">
                <a16:creationId xmlns:a16="http://schemas.microsoft.com/office/drawing/2014/main" id="{B5D374B2-4353-4FB0-A610-9D0B56B6534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2013 5773  Feb. 16</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7">
            <a:extLst>
              <a:ext uri="{FF2B5EF4-FFF2-40B4-BE49-F238E27FC236}">
                <a16:creationId xmlns:a16="http://schemas.microsoft.com/office/drawing/2014/main" id="{8E2F0B3F-9759-4917-9A62-C7BA4216CC3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FEFD0E0-74BC-43D8-99A7-F4DF0A59F4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97410" name="Rectangle 2">
            <a:extLst>
              <a:ext uri="{FF2B5EF4-FFF2-40B4-BE49-F238E27FC236}">
                <a16:creationId xmlns:a16="http://schemas.microsoft.com/office/drawing/2014/main" id="{5C10F157-A2AD-4091-AEB7-B16699973FC9}"/>
              </a:ext>
            </a:extLst>
          </p:cNvPr>
          <p:cNvSpPr>
            <a:spLocks noRot="1" noChangeArrowheads="1" noTextEdit="1"/>
          </p:cNvSpPr>
          <p:nvPr>
            <p:ph type="sldImg"/>
          </p:nvPr>
        </p:nvSpPr>
        <p:spPr>
          <a:xfrm>
            <a:off x="203200" y="304800"/>
            <a:ext cx="6502400" cy="3810000"/>
          </a:xfrm>
          <a:ln/>
        </p:spPr>
      </p:sp>
      <p:sp>
        <p:nvSpPr>
          <p:cNvPr id="4497411" name="Rectangle 3">
            <a:extLst>
              <a:ext uri="{FF2B5EF4-FFF2-40B4-BE49-F238E27FC236}">
                <a16:creationId xmlns:a16="http://schemas.microsoft.com/office/drawing/2014/main" id="{C485E128-0F7C-41B9-9A8C-214BE86CC94B}"/>
              </a:ext>
            </a:extLst>
          </p:cNvPr>
          <p:cNvSpPr>
            <a:spLocks noGrp="1" noChangeArrowheads="1"/>
          </p:cNvSpPr>
          <p:nvPr>
            <p:ph type="body" idx="1"/>
          </p:nvPr>
        </p:nvSpPr>
        <p:spPr>
          <a:xfrm>
            <a:off x="152400" y="4114800"/>
            <a:ext cx="6553200" cy="4876800"/>
          </a:xfrm>
        </p:spPr>
        <p:txBody>
          <a:bodyPr/>
          <a:lstStyle/>
          <a:p>
            <a:r>
              <a:rPr lang="en-US" altLang="en-US" dirty="0"/>
              <a:t>Ancient Paths/Craig Hill. So, it’s all supernatural, and starts with the receiving of LIFE that is eternal, in quality and in duration, from the Messiah, by repentance and faith.  Don’t want to skip this perspective.</a:t>
            </a:r>
          </a:p>
        </p:txBody>
      </p:sp>
    </p:spTree>
    <p:extLst>
      <p:ext uri="{BB962C8B-B14F-4D97-AF65-F5344CB8AC3E}">
        <p14:creationId xmlns:p14="http://schemas.microsoft.com/office/powerpoint/2010/main" val="3096718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668926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410889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344324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304188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993406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693510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If there is a real meltdown, your paper cash, Au coins, credit card will be of little or no value.  Even Au, cannot eat it, heat with it, drive with it.  As Y2K approached, one woman stashed freeze dried food.</a:t>
            </a:r>
          </a:p>
        </p:txBody>
      </p:sp>
    </p:spTree>
    <p:extLst>
      <p:ext uri="{BB962C8B-B14F-4D97-AF65-F5344CB8AC3E}">
        <p14:creationId xmlns:p14="http://schemas.microsoft.com/office/powerpoint/2010/main" val="201485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http://www.netmail411.com/mail/vfi/JOLmar1618.html?mc_cid=db965ede34&amp;mc_eid=5c6cdd3ee6</a:t>
            </a:r>
          </a:p>
        </p:txBody>
      </p:sp>
    </p:spTree>
    <p:extLst>
      <p:ext uri="{BB962C8B-B14F-4D97-AF65-F5344CB8AC3E}">
        <p14:creationId xmlns:p14="http://schemas.microsoft.com/office/powerpoint/2010/main" val="16972199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362112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Bit of wisdom, not directly relating to tithing, but to G-</a:t>
            </a:r>
            <a:r>
              <a:rPr lang="en-US" altLang="en-US" sz="1050" dirty="0" err="1"/>
              <a:t>dly</a:t>
            </a:r>
            <a:r>
              <a:rPr lang="en-US" altLang="en-US" sz="1050" dirty="0"/>
              <a:t> money management…</a:t>
            </a:r>
          </a:p>
        </p:txBody>
      </p:sp>
    </p:spTree>
    <p:extLst>
      <p:ext uri="{BB962C8B-B14F-4D97-AF65-F5344CB8AC3E}">
        <p14:creationId xmlns:p14="http://schemas.microsoft.com/office/powerpoint/2010/main" val="22856761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C3DED20-0009-462B-A1AE-74206599521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Shmot 25 Terumah, tithe, half shekel</a:t>
            </a:r>
          </a:p>
        </p:txBody>
      </p:sp>
      <p:sp>
        <p:nvSpPr>
          <p:cNvPr id="5" name="Rectangle 3">
            <a:extLst>
              <a:ext uri="{FF2B5EF4-FFF2-40B4-BE49-F238E27FC236}">
                <a16:creationId xmlns:a16="http://schemas.microsoft.com/office/drawing/2014/main" id="{113F86AC-6E16-49B4-B579-6CC00742B28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2013 5773  Feb. 16</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7">
            <a:extLst>
              <a:ext uri="{FF2B5EF4-FFF2-40B4-BE49-F238E27FC236}">
                <a16:creationId xmlns:a16="http://schemas.microsoft.com/office/drawing/2014/main" id="{62AFA152-540F-430A-B220-4ADF576FE8C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F8A39F-9838-438C-A1D2-7C5E0988FF9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21986" name="Rectangle 2">
            <a:extLst>
              <a:ext uri="{FF2B5EF4-FFF2-40B4-BE49-F238E27FC236}">
                <a16:creationId xmlns:a16="http://schemas.microsoft.com/office/drawing/2014/main" id="{AF1C30CE-22C6-4303-96C6-B56517653C3B}"/>
              </a:ext>
            </a:extLst>
          </p:cNvPr>
          <p:cNvSpPr>
            <a:spLocks noRot="1" noChangeArrowheads="1" noTextEdit="1"/>
          </p:cNvSpPr>
          <p:nvPr>
            <p:ph type="sldImg"/>
          </p:nvPr>
        </p:nvSpPr>
        <p:spPr>
          <a:ln/>
        </p:spPr>
      </p:sp>
      <p:sp>
        <p:nvSpPr>
          <p:cNvPr id="4521987" name="Rectangle 3">
            <a:extLst>
              <a:ext uri="{FF2B5EF4-FFF2-40B4-BE49-F238E27FC236}">
                <a16:creationId xmlns:a16="http://schemas.microsoft.com/office/drawing/2014/main" id="{E10EA719-C906-44E3-9A02-238FF015F19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603450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C3DED20-0009-462B-A1AE-74206599521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Shmot 25 Terumah, tithe, half shekel</a:t>
            </a:r>
          </a:p>
        </p:txBody>
      </p:sp>
      <p:sp>
        <p:nvSpPr>
          <p:cNvPr id="5" name="Rectangle 3">
            <a:extLst>
              <a:ext uri="{FF2B5EF4-FFF2-40B4-BE49-F238E27FC236}">
                <a16:creationId xmlns:a16="http://schemas.microsoft.com/office/drawing/2014/main" id="{113F86AC-6E16-49B4-B579-6CC00742B28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2013 5773  Feb. 16</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7">
            <a:extLst>
              <a:ext uri="{FF2B5EF4-FFF2-40B4-BE49-F238E27FC236}">
                <a16:creationId xmlns:a16="http://schemas.microsoft.com/office/drawing/2014/main" id="{62AFA152-540F-430A-B220-4ADF576FE8C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F8A39F-9838-438C-A1D2-7C5E0988FF9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21986" name="Rectangle 2">
            <a:extLst>
              <a:ext uri="{FF2B5EF4-FFF2-40B4-BE49-F238E27FC236}">
                <a16:creationId xmlns:a16="http://schemas.microsoft.com/office/drawing/2014/main" id="{AF1C30CE-22C6-4303-96C6-B56517653C3B}"/>
              </a:ext>
            </a:extLst>
          </p:cNvPr>
          <p:cNvSpPr>
            <a:spLocks noRot="1" noChangeArrowheads="1" noTextEdit="1"/>
          </p:cNvSpPr>
          <p:nvPr>
            <p:ph type="sldImg"/>
          </p:nvPr>
        </p:nvSpPr>
        <p:spPr>
          <a:ln/>
        </p:spPr>
      </p:sp>
      <p:sp>
        <p:nvSpPr>
          <p:cNvPr id="4521987" name="Rectangle 3">
            <a:extLst>
              <a:ext uri="{FF2B5EF4-FFF2-40B4-BE49-F238E27FC236}">
                <a16:creationId xmlns:a16="http://schemas.microsoft.com/office/drawing/2014/main" id="{E10EA719-C906-44E3-9A02-238FF015F19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29521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An Israeli example of G-d’s faithfulness to a business</a:t>
            </a:r>
          </a:p>
        </p:txBody>
      </p:sp>
    </p:spTree>
    <p:extLst>
      <p:ext uri="{BB962C8B-B14F-4D97-AF65-F5344CB8AC3E}">
        <p14:creationId xmlns:p14="http://schemas.microsoft.com/office/powerpoint/2010/main" val="9052072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Lost her kosher license ONLY because </a:t>
            </a:r>
            <a:r>
              <a:rPr lang="en-US" altLang="en-US" sz="2000" dirty="0" err="1"/>
              <a:t>Yad</a:t>
            </a:r>
            <a:r>
              <a:rPr lang="en-US" altLang="en-US" sz="2000" dirty="0"/>
              <a:t> </a:t>
            </a:r>
            <a:r>
              <a:rPr lang="en-US" altLang="en-US" sz="2000" dirty="0" err="1"/>
              <a:t>L’Achim</a:t>
            </a:r>
            <a:r>
              <a:rPr lang="en-US" altLang="en-US" sz="2000" dirty="0"/>
              <a:t>, the radical Orthodox Jewish group, protested her Messianic faith.</a:t>
            </a:r>
          </a:p>
        </p:txBody>
      </p:sp>
    </p:spTree>
    <p:extLst>
      <p:ext uri="{BB962C8B-B14F-4D97-AF65-F5344CB8AC3E}">
        <p14:creationId xmlns:p14="http://schemas.microsoft.com/office/powerpoint/2010/main" val="39374630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459536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http://maoz.convio.net/site/MessageViewer?dlv_id=53462&amp;em_id=31392.0</a:t>
            </a:r>
            <a:endParaRPr lang="en-US" altLang="en-US" sz="1050" dirty="0"/>
          </a:p>
        </p:txBody>
      </p:sp>
    </p:spTree>
    <p:extLst>
      <p:ext uri="{BB962C8B-B14F-4D97-AF65-F5344CB8AC3E}">
        <p14:creationId xmlns:p14="http://schemas.microsoft.com/office/powerpoint/2010/main" val="36451690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http://maoz.convio.net/site/MessageViewer?dlv_id=53462&amp;em_id=31392.0</a:t>
            </a:r>
            <a:endParaRPr lang="en-US" altLang="en-US" sz="1050" dirty="0"/>
          </a:p>
        </p:txBody>
      </p:sp>
    </p:spTree>
    <p:extLst>
      <p:ext uri="{BB962C8B-B14F-4D97-AF65-F5344CB8AC3E}">
        <p14:creationId xmlns:p14="http://schemas.microsoft.com/office/powerpoint/2010/main" val="35480247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http://maoz.convio.net/site/MessageViewer?dlv_id=53462&amp;em_id=31392.0</a:t>
            </a:r>
            <a:endParaRPr lang="en-US" altLang="en-US" sz="1050" dirty="0"/>
          </a:p>
        </p:txBody>
      </p:sp>
    </p:spTree>
    <p:extLst>
      <p:ext uri="{BB962C8B-B14F-4D97-AF65-F5344CB8AC3E}">
        <p14:creationId xmlns:p14="http://schemas.microsoft.com/office/powerpoint/2010/main" val="3815948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http://www.netmail411.com/mail/vfi/JOLmar1618.html?mc_cid=db965ede34&amp;mc_eid=5c6cdd3ee6</a:t>
            </a:r>
          </a:p>
        </p:txBody>
      </p:sp>
    </p:spTree>
    <p:extLst>
      <p:ext uri="{BB962C8B-B14F-4D97-AF65-F5344CB8AC3E}">
        <p14:creationId xmlns:p14="http://schemas.microsoft.com/office/powerpoint/2010/main" val="28283990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335601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9" y="4191000"/>
            <a:ext cx="6034086" cy="4419600"/>
          </a:xfrm>
        </p:spPr>
        <p:txBody>
          <a:bodyPr/>
          <a:lstStyle/>
          <a:p>
            <a:r>
              <a:rPr lang="en-US" dirty="0"/>
              <a:t>Last slide, Clyde.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537792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23.23-24.Tithe and weightier things</a:t>
            </a:r>
          </a:p>
        </p:txBody>
      </p:sp>
      <p:sp>
        <p:nvSpPr>
          <p:cNvPr id="5" name="Rectangle 3"/>
          <p:cNvSpPr>
            <a:spLocks noGrp="1" noChangeArrowheads="1"/>
          </p:cNvSpPr>
          <p:nvPr>
            <p:ph type="dt" idx="1"/>
          </p:nvPr>
        </p:nvSpPr>
        <p:spPr>
          <a:ln/>
        </p:spPr>
        <p:txBody>
          <a:bodyPr/>
          <a:lstStyle/>
          <a:p>
            <a:r>
              <a:rPr lang="en-US" altLang="en-US">
                <a:solidFill>
                  <a:prstClr val="white"/>
                </a:solidFill>
              </a:rPr>
              <a:t>Mar.17,2018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http://www.netmail411.com/mail/vfi/JOLmar1618.html?mc_cid=db965ede34&amp;mc_eid=5c6cdd3ee6</a:t>
            </a:r>
          </a:p>
        </p:txBody>
      </p:sp>
    </p:spTree>
    <p:extLst>
      <p:ext uri="{BB962C8B-B14F-4D97-AF65-F5344CB8AC3E}">
        <p14:creationId xmlns:p14="http://schemas.microsoft.com/office/powerpoint/2010/main" val="208401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406625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400482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A463-E98E-44C7-B0AC-A9DD2FC55480}"/>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35DED4D-D96A-4FF0-9FA1-B5A53FDCEAFA}"/>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BE8A8C4-F561-4F83-9E10-1C090839A9A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40E4C45-F9D1-4D72-B521-93E14D96F67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8EDCC51-3B1A-45C4-88EA-5574AFD4205F}"/>
              </a:ext>
            </a:extLst>
          </p:cNvPr>
          <p:cNvSpPr>
            <a:spLocks noGrp="1"/>
          </p:cNvSpPr>
          <p:nvPr>
            <p:ph type="sldNum" sz="quarter" idx="12"/>
          </p:nvPr>
        </p:nvSpPr>
        <p:spPr/>
        <p:txBody>
          <a:bodyPr/>
          <a:lstStyle>
            <a:lvl1pPr>
              <a:defRPr/>
            </a:lvl1pPr>
          </a:lstStyle>
          <a:p>
            <a:fld id="{5DEF80F9-5564-4944-AB40-8841983C4605}" type="slidenum">
              <a:rPr lang="en-US" altLang="en-US"/>
              <a:pPr/>
              <a:t>‹#›</a:t>
            </a:fld>
            <a:endParaRPr lang="en-US" altLang="en-US"/>
          </a:p>
        </p:txBody>
      </p:sp>
    </p:spTree>
    <p:extLst>
      <p:ext uri="{BB962C8B-B14F-4D97-AF65-F5344CB8AC3E}">
        <p14:creationId xmlns:p14="http://schemas.microsoft.com/office/powerpoint/2010/main" val="683975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AC8DA-A5C5-4D59-8738-F562A24CD0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6FEF63-2468-45E7-8233-DF77E0BBE1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A1D06-68DD-48F8-960A-89F7882D90B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062413E-9857-4D22-B53F-BA47C0CE7A3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2375377-B2F5-4E04-8CB9-6AAACD49D49C}"/>
              </a:ext>
            </a:extLst>
          </p:cNvPr>
          <p:cNvSpPr>
            <a:spLocks noGrp="1"/>
          </p:cNvSpPr>
          <p:nvPr>
            <p:ph type="sldNum" sz="quarter" idx="12"/>
          </p:nvPr>
        </p:nvSpPr>
        <p:spPr/>
        <p:txBody>
          <a:bodyPr/>
          <a:lstStyle>
            <a:lvl1pPr>
              <a:defRPr/>
            </a:lvl1pPr>
          </a:lstStyle>
          <a:p>
            <a:fld id="{C9C15F81-4E6F-442F-B61C-4963CDF83D42}" type="slidenum">
              <a:rPr lang="en-US" altLang="en-US"/>
              <a:pPr/>
              <a:t>‹#›</a:t>
            </a:fld>
            <a:endParaRPr lang="en-US" altLang="en-US"/>
          </a:p>
        </p:txBody>
      </p:sp>
    </p:spTree>
    <p:extLst>
      <p:ext uri="{BB962C8B-B14F-4D97-AF65-F5344CB8AC3E}">
        <p14:creationId xmlns:p14="http://schemas.microsoft.com/office/powerpoint/2010/main" val="133534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3C3E-AC24-4A74-BB12-A49F672EAA1B}"/>
              </a:ext>
            </a:extLst>
          </p:cNvPr>
          <p:cNvSpPr>
            <a:spLocks noGrp="1"/>
          </p:cNvSpPr>
          <p:nvPr>
            <p:ph type="title"/>
          </p:nvPr>
        </p:nvSpPr>
        <p:spPr>
          <a:xfrm>
            <a:off x="598976" y="1282304"/>
            <a:ext cx="757178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36804DD-36C2-4857-BCA4-7BCF69DB6334}"/>
              </a:ext>
            </a:extLst>
          </p:cNvPr>
          <p:cNvSpPr>
            <a:spLocks noGrp="1"/>
          </p:cNvSpPr>
          <p:nvPr>
            <p:ph type="body" idx="1"/>
          </p:nvPr>
        </p:nvSpPr>
        <p:spPr>
          <a:xfrm>
            <a:off x="598976" y="3442098"/>
            <a:ext cx="757178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19F08177-00AD-4479-96B7-F033AC6153C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B38777-61BB-4ADF-B3D6-902ADF1D92A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1EC5B7E-39F7-4BBF-BF33-F2B9F5899F5F}"/>
              </a:ext>
            </a:extLst>
          </p:cNvPr>
          <p:cNvSpPr>
            <a:spLocks noGrp="1"/>
          </p:cNvSpPr>
          <p:nvPr>
            <p:ph type="sldNum" sz="quarter" idx="12"/>
          </p:nvPr>
        </p:nvSpPr>
        <p:spPr/>
        <p:txBody>
          <a:bodyPr/>
          <a:lstStyle>
            <a:lvl1pPr>
              <a:defRPr/>
            </a:lvl1pPr>
          </a:lstStyle>
          <a:p>
            <a:fld id="{D3A1599C-96D5-4B43-A1E2-81DBC4086526}" type="slidenum">
              <a:rPr lang="en-US" altLang="en-US"/>
              <a:pPr/>
              <a:t>‹#›</a:t>
            </a:fld>
            <a:endParaRPr lang="en-US" altLang="en-US"/>
          </a:p>
        </p:txBody>
      </p:sp>
    </p:spTree>
    <p:extLst>
      <p:ext uri="{BB962C8B-B14F-4D97-AF65-F5344CB8AC3E}">
        <p14:creationId xmlns:p14="http://schemas.microsoft.com/office/powerpoint/2010/main" val="1242215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5B29-6EEC-4493-850B-153289CA4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F768E4-5B35-4742-9C4D-FC49AE58E5D3}"/>
              </a:ext>
            </a:extLst>
          </p:cNvPr>
          <p:cNvSpPr>
            <a:spLocks noGrp="1"/>
          </p:cNvSpPr>
          <p:nvPr>
            <p:ph sz="half" idx="1"/>
          </p:nvPr>
        </p:nvSpPr>
        <p:spPr>
          <a:xfrm>
            <a:off x="438944" y="1200151"/>
            <a:ext cx="3877336"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ACC9C5-2706-4205-B10B-A0BC8E9F26E6}"/>
              </a:ext>
            </a:extLst>
          </p:cNvPr>
          <p:cNvSpPr>
            <a:spLocks noGrp="1"/>
          </p:cNvSpPr>
          <p:nvPr>
            <p:ph sz="half" idx="2"/>
          </p:nvPr>
        </p:nvSpPr>
        <p:spPr>
          <a:xfrm>
            <a:off x="4462595" y="1200151"/>
            <a:ext cx="3877336"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530161-D7F1-4279-AB43-221861F3243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4A3A76A-5206-4395-98EE-7E1B043E187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2D3768B-3576-4904-BB90-32521F86A923}"/>
              </a:ext>
            </a:extLst>
          </p:cNvPr>
          <p:cNvSpPr>
            <a:spLocks noGrp="1"/>
          </p:cNvSpPr>
          <p:nvPr>
            <p:ph type="sldNum" sz="quarter" idx="12"/>
          </p:nvPr>
        </p:nvSpPr>
        <p:spPr/>
        <p:txBody>
          <a:bodyPr/>
          <a:lstStyle>
            <a:lvl1pPr>
              <a:defRPr/>
            </a:lvl1pPr>
          </a:lstStyle>
          <a:p>
            <a:fld id="{6802C842-44B0-4D71-AA91-029E85837A22}" type="slidenum">
              <a:rPr lang="en-US" altLang="en-US"/>
              <a:pPr/>
              <a:t>‹#›</a:t>
            </a:fld>
            <a:endParaRPr lang="en-US" altLang="en-US"/>
          </a:p>
        </p:txBody>
      </p:sp>
    </p:spTree>
    <p:extLst>
      <p:ext uri="{BB962C8B-B14F-4D97-AF65-F5344CB8AC3E}">
        <p14:creationId xmlns:p14="http://schemas.microsoft.com/office/powerpoint/2010/main" val="1018148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79F87-1158-41E7-8CE5-1C6019757F73}"/>
              </a:ext>
            </a:extLst>
          </p:cNvPr>
          <p:cNvSpPr>
            <a:spLocks noGrp="1"/>
          </p:cNvSpPr>
          <p:nvPr>
            <p:ph type="title"/>
          </p:nvPr>
        </p:nvSpPr>
        <p:spPr>
          <a:xfrm>
            <a:off x="605072" y="273844"/>
            <a:ext cx="757178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5C7D02-C9E8-43C7-935A-561FA45140C6}"/>
              </a:ext>
            </a:extLst>
          </p:cNvPr>
          <p:cNvSpPr>
            <a:spLocks noGrp="1"/>
          </p:cNvSpPr>
          <p:nvPr>
            <p:ph type="body" idx="1"/>
          </p:nvPr>
        </p:nvSpPr>
        <p:spPr>
          <a:xfrm>
            <a:off x="605073" y="1260872"/>
            <a:ext cx="371425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066554E-2BB5-4724-90D9-863E6246F1AA}"/>
              </a:ext>
            </a:extLst>
          </p:cNvPr>
          <p:cNvSpPr>
            <a:spLocks noGrp="1"/>
          </p:cNvSpPr>
          <p:nvPr>
            <p:ph sz="half" idx="2"/>
          </p:nvPr>
        </p:nvSpPr>
        <p:spPr>
          <a:xfrm>
            <a:off x="605073" y="1878806"/>
            <a:ext cx="3714256"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A5155F-4BF5-460C-A149-CF4E9CA68E7B}"/>
              </a:ext>
            </a:extLst>
          </p:cNvPr>
          <p:cNvSpPr>
            <a:spLocks noGrp="1"/>
          </p:cNvSpPr>
          <p:nvPr>
            <p:ph type="body" sz="quarter" idx="3"/>
          </p:nvPr>
        </p:nvSpPr>
        <p:spPr>
          <a:xfrm>
            <a:off x="4444306" y="1260872"/>
            <a:ext cx="373254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7BB2394-5D53-4CF6-A6F8-8D1E42E6515E}"/>
              </a:ext>
            </a:extLst>
          </p:cNvPr>
          <p:cNvSpPr>
            <a:spLocks noGrp="1"/>
          </p:cNvSpPr>
          <p:nvPr>
            <p:ph sz="quarter" idx="4"/>
          </p:nvPr>
        </p:nvSpPr>
        <p:spPr>
          <a:xfrm>
            <a:off x="4444306" y="1878806"/>
            <a:ext cx="3732546"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7A7971-55C9-4CB6-A6A4-6367AFD75C1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5856ED5-99E4-4D4C-AA65-88F627D33F2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A6C859C-D81A-439F-86B7-6CA1DF39C701}"/>
              </a:ext>
            </a:extLst>
          </p:cNvPr>
          <p:cNvSpPr>
            <a:spLocks noGrp="1"/>
          </p:cNvSpPr>
          <p:nvPr>
            <p:ph type="sldNum" sz="quarter" idx="12"/>
          </p:nvPr>
        </p:nvSpPr>
        <p:spPr/>
        <p:txBody>
          <a:bodyPr/>
          <a:lstStyle>
            <a:lvl1pPr>
              <a:defRPr/>
            </a:lvl1pPr>
          </a:lstStyle>
          <a:p>
            <a:fld id="{0B092778-70EF-46C2-8BA5-772085349FD8}" type="slidenum">
              <a:rPr lang="en-US" altLang="en-US"/>
              <a:pPr/>
              <a:t>‹#›</a:t>
            </a:fld>
            <a:endParaRPr lang="en-US" altLang="en-US"/>
          </a:p>
        </p:txBody>
      </p:sp>
    </p:spTree>
    <p:extLst>
      <p:ext uri="{BB962C8B-B14F-4D97-AF65-F5344CB8AC3E}">
        <p14:creationId xmlns:p14="http://schemas.microsoft.com/office/powerpoint/2010/main" val="2452377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06E23-77B5-46F9-BA8F-70EB37CA1B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1DDD5F-B39F-4721-B1A4-400D016170B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2B950AA-F860-41FB-8933-506ED6D2BC1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94B2AB5-EA55-4172-B519-3DD76A86435B}"/>
              </a:ext>
            </a:extLst>
          </p:cNvPr>
          <p:cNvSpPr>
            <a:spLocks noGrp="1"/>
          </p:cNvSpPr>
          <p:nvPr>
            <p:ph type="sldNum" sz="quarter" idx="12"/>
          </p:nvPr>
        </p:nvSpPr>
        <p:spPr/>
        <p:txBody>
          <a:bodyPr/>
          <a:lstStyle>
            <a:lvl1pPr>
              <a:defRPr/>
            </a:lvl1pPr>
          </a:lstStyle>
          <a:p>
            <a:fld id="{70167051-F8E7-41A1-9C9E-06558C341C58}" type="slidenum">
              <a:rPr lang="en-US" altLang="en-US"/>
              <a:pPr/>
              <a:t>‹#›</a:t>
            </a:fld>
            <a:endParaRPr lang="en-US" altLang="en-US"/>
          </a:p>
        </p:txBody>
      </p:sp>
    </p:spTree>
    <p:extLst>
      <p:ext uri="{BB962C8B-B14F-4D97-AF65-F5344CB8AC3E}">
        <p14:creationId xmlns:p14="http://schemas.microsoft.com/office/powerpoint/2010/main" val="970351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641954-1B6E-432D-AB08-FF7A06B2669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E171D6F-2D21-4383-A5B4-82B00C28A99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8FC53C5-138C-46B5-89B3-70D30A011FA5}"/>
              </a:ext>
            </a:extLst>
          </p:cNvPr>
          <p:cNvSpPr>
            <a:spLocks noGrp="1"/>
          </p:cNvSpPr>
          <p:nvPr>
            <p:ph type="sldNum" sz="quarter" idx="12"/>
          </p:nvPr>
        </p:nvSpPr>
        <p:spPr/>
        <p:txBody>
          <a:bodyPr/>
          <a:lstStyle>
            <a:lvl1pPr>
              <a:defRPr/>
            </a:lvl1pPr>
          </a:lstStyle>
          <a:p>
            <a:fld id="{05915E33-2CD0-4FB1-9C76-53A270EB7776}" type="slidenum">
              <a:rPr lang="en-US" altLang="en-US"/>
              <a:pPr/>
              <a:t>‹#›</a:t>
            </a:fld>
            <a:endParaRPr lang="en-US" altLang="en-US"/>
          </a:p>
        </p:txBody>
      </p:sp>
    </p:spTree>
    <p:extLst>
      <p:ext uri="{BB962C8B-B14F-4D97-AF65-F5344CB8AC3E}">
        <p14:creationId xmlns:p14="http://schemas.microsoft.com/office/powerpoint/2010/main" val="1725452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D97B-5D8D-4CB9-88A5-E905B5449BC2}"/>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CCEB10D-D632-4311-A600-6006427DC4AD}"/>
              </a:ext>
            </a:extLst>
          </p:cNvPr>
          <p:cNvSpPr>
            <a:spLocks noGrp="1"/>
          </p:cNvSpPr>
          <p:nvPr>
            <p:ph idx="1"/>
          </p:nvPr>
        </p:nvSpPr>
        <p:spPr>
          <a:xfrm>
            <a:off x="3732547" y="740569"/>
            <a:ext cx="444430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1A25BF-37FE-48AB-98B8-F5CDEDA00BEB}"/>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0E55556-A8AC-40D2-8601-1B3115663FE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3FDC48C-BD8B-468D-BD43-5B4286D6E8E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29DBAC1-D25F-48C3-A864-8ED9052CE9EE}"/>
              </a:ext>
            </a:extLst>
          </p:cNvPr>
          <p:cNvSpPr>
            <a:spLocks noGrp="1"/>
          </p:cNvSpPr>
          <p:nvPr>
            <p:ph type="sldNum" sz="quarter" idx="12"/>
          </p:nvPr>
        </p:nvSpPr>
        <p:spPr/>
        <p:txBody>
          <a:bodyPr/>
          <a:lstStyle>
            <a:lvl1pPr>
              <a:defRPr/>
            </a:lvl1pPr>
          </a:lstStyle>
          <a:p>
            <a:fld id="{C3008507-9CDD-4E1E-BD57-E15C748BF314}" type="slidenum">
              <a:rPr lang="en-US" altLang="en-US"/>
              <a:pPr/>
              <a:t>‹#›</a:t>
            </a:fld>
            <a:endParaRPr lang="en-US" altLang="en-US"/>
          </a:p>
        </p:txBody>
      </p:sp>
    </p:spTree>
    <p:extLst>
      <p:ext uri="{BB962C8B-B14F-4D97-AF65-F5344CB8AC3E}">
        <p14:creationId xmlns:p14="http://schemas.microsoft.com/office/powerpoint/2010/main" val="1300682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82CF-B078-4A53-A0B5-2C9B8DCEB80C}"/>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0E07EDF-61A4-4BE7-8BD2-D7CC6506C365}"/>
              </a:ext>
            </a:extLst>
          </p:cNvPr>
          <p:cNvSpPr>
            <a:spLocks noGrp="1"/>
          </p:cNvSpPr>
          <p:nvPr>
            <p:ph type="pic" idx="1"/>
          </p:nvPr>
        </p:nvSpPr>
        <p:spPr>
          <a:xfrm>
            <a:off x="3732547" y="740569"/>
            <a:ext cx="444430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E66640B-3BE3-451A-81E4-03B602748EFA}"/>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D44959C-821C-4C68-8426-545A49F7321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DF8A638-7F7F-4F65-8F0D-C40DA36D7F3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87A621A-4179-48C6-BB15-0C0309A607B0}"/>
              </a:ext>
            </a:extLst>
          </p:cNvPr>
          <p:cNvSpPr>
            <a:spLocks noGrp="1"/>
          </p:cNvSpPr>
          <p:nvPr>
            <p:ph type="sldNum" sz="quarter" idx="12"/>
          </p:nvPr>
        </p:nvSpPr>
        <p:spPr/>
        <p:txBody>
          <a:bodyPr/>
          <a:lstStyle>
            <a:lvl1pPr>
              <a:defRPr/>
            </a:lvl1pPr>
          </a:lstStyle>
          <a:p>
            <a:fld id="{95278BE0-2DFB-469B-90C1-766482713BBB}" type="slidenum">
              <a:rPr lang="en-US" altLang="en-US"/>
              <a:pPr/>
              <a:t>‹#›</a:t>
            </a:fld>
            <a:endParaRPr lang="en-US" altLang="en-US"/>
          </a:p>
        </p:txBody>
      </p:sp>
    </p:spTree>
    <p:extLst>
      <p:ext uri="{BB962C8B-B14F-4D97-AF65-F5344CB8AC3E}">
        <p14:creationId xmlns:p14="http://schemas.microsoft.com/office/powerpoint/2010/main" val="217858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FC0A-EF38-4026-A49A-034440B584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A39BB4-20F8-499F-862A-0EF22CC86F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185AF-BB4C-4442-AB58-72F07D3AC7B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B3260B0-6563-4433-948F-892ACB5D5FF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9DF28D1-64F1-4542-A7CA-06CAFAE8ADE4}"/>
              </a:ext>
            </a:extLst>
          </p:cNvPr>
          <p:cNvSpPr>
            <a:spLocks noGrp="1"/>
          </p:cNvSpPr>
          <p:nvPr>
            <p:ph type="sldNum" sz="quarter" idx="12"/>
          </p:nvPr>
        </p:nvSpPr>
        <p:spPr/>
        <p:txBody>
          <a:bodyPr/>
          <a:lstStyle>
            <a:lvl1pPr>
              <a:defRPr/>
            </a:lvl1pPr>
          </a:lstStyle>
          <a:p>
            <a:fld id="{7323C841-15BF-4DF0-82FE-480E78324639}" type="slidenum">
              <a:rPr lang="en-US" altLang="en-US"/>
              <a:pPr/>
              <a:t>‹#›</a:t>
            </a:fld>
            <a:endParaRPr lang="en-US" altLang="en-US"/>
          </a:p>
        </p:txBody>
      </p:sp>
    </p:spTree>
    <p:extLst>
      <p:ext uri="{BB962C8B-B14F-4D97-AF65-F5344CB8AC3E}">
        <p14:creationId xmlns:p14="http://schemas.microsoft.com/office/powerpoint/2010/main" val="3270340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CA5637-530C-4B7A-8240-0721D68640C3}"/>
              </a:ext>
            </a:extLst>
          </p:cNvPr>
          <p:cNvSpPr>
            <a:spLocks noGrp="1"/>
          </p:cNvSpPr>
          <p:nvPr>
            <p:ph type="title" orient="vert"/>
          </p:nvPr>
        </p:nvSpPr>
        <p:spPr>
          <a:xfrm>
            <a:off x="6364684" y="205979"/>
            <a:ext cx="1975247"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953A6F-AD6A-490E-ACA5-7268311CE018}"/>
              </a:ext>
            </a:extLst>
          </p:cNvPr>
          <p:cNvSpPr>
            <a:spLocks noGrp="1"/>
          </p:cNvSpPr>
          <p:nvPr>
            <p:ph type="body" orient="vert" idx="1"/>
          </p:nvPr>
        </p:nvSpPr>
        <p:spPr>
          <a:xfrm>
            <a:off x="438944" y="205979"/>
            <a:ext cx="5779426"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74F7D-90B0-4DDC-AB56-9FE9EBA7209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85227D9-8E00-4DFD-B98C-42460955862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A4F4978-2CD2-4910-A6CB-3359BEC55B2C}"/>
              </a:ext>
            </a:extLst>
          </p:cNvPr>
          <p:cNvSpPr>
            <a:spLocks noGrp="1"/>
          </p:cNvSpPr>
          <p:nvPr>
            <p:ph type="sldNum" sz="quarter" idx="12"/>
          </p:nvPr>
        </p:nvSpPr>
        <p:spPr/>
        <p:txBody>
          <a:bodyPr/>
          <a:lstStyle>
            <a:lvl1pPr>
              <a:defRPr/>
            </a:lvl1pPr>
          </a:lstStyle>
          <a:p>
            <a:fld id="{2F0DFBD0-229F-4D89-B4E6-2DD7C6CE1230}" type="slidenum">
              <a:rPr lang="en-US" altLang="en-US"/>
              <a:pPr/>
              <a:t>‹#›</a:t>
            </a:fld>
            <a:endParaRPr lang="en-US" altLang="en-US"/>
          </a:p>
        </p:txBody>
      </p:sp>
    </p:spTree>
    <p:extLst>
      <p:ext uri="{BB962C8B-B14F-4D97-AF65-F5344CB8AC3E}">
        <p14:creationId xmlns:p14="http://schemas.microsoft.com/office/powerpoint/2010/main" val="207591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a:p>
        </p:txBody>
      </p:sp>
    </p:spTree>
    <p:extLst>
      <p:ext uri="{BB962C8B-B14F-4D97-AF65-F5344CB8AC3E}">
        <p14:creationId xmlns:p14="http://schemas.microsoft.com/office/powerpoint/2010/main" val="3542082558"/>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4265532425"/>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A866574-49A1-4D98-8F73-4A8E9C8C8A50}"/>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7D9E21D-CF98-4BDB-B6C0-0F77C9E7573D}"/>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4C9A77D-2BA7-46DE-8870-BF2DE594B58E}"/>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C2CFF3F5-8DD0-4B99-933F-A9149B50262F}"/>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6F3C8FFC-0C6F-4688-B078-9CE49A997A15}"/>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FB34CB10-D0D2-4718-BD83-25AA29DD53E6}" type="slidenum">
              <a:rPr lang="en-US" altLang="en-US"/>
              <a:pPr/>
              <a:t>‹#›</a:t>
            </a:fld>
            <a:endParaRPr lang="en-US" altLang="en-US"/>
          </a:p>
        </p:txBody>
      </p:sp>
    </p:spTree>
    <p:extLst>
      <p:ext uri="{BB962C8B-B14F-4D97-AF65-F5344CB8AC3E}">
        <p14:creationId xmlns:p14="http://schemas.microsoft.com/office/powerpoint/2010/main" val="95856943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wipe(left)">
                                      <p:cBhvr>
                                        <p:cTn id="27" dur="500"/>
                                        <p:tgtEl>
                                          <p:spTgt spid="1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wipe(lef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If you want to have notes without taking notes, </a:t>
            </a:r>
          </a:p>
          <a:p>
            <a:r>
              <a:rPr lang="en-US" dirty="0"/>
              <a:t>Go to </a:t>
            </a:r>
            <a:r>
              <a:rPr lang="en-US" dirty="0">
                <a:solidFill>
                  <a:srgbClr val="FFFF66"/>
                </a:solidFill>
              </a:rPr>
              <a:t>OrHaOlam.com</a:t>
            </a:r>
            <a:endParaRPr lang="en-US" u="sng" dirty="0"/>
          </a:p>
          <a:p>
            <a:r>
              <a:rPr lang="en-US" u="sng" dirty="0"/>
              <a:t>WITHOUT WIFI</a:t>
            </a:r>
          </a:p>
          <a:p>
            <a:r>
              <a:rPr lang="en-US" dirty="0"/>
              <a:t>Click on</a:t>
            </a:r>
            <a:r>
              <a:rPr lang="en-US" dirty="0">
                <a:solidFill>
                  <a:srgbClr val="FFFF66"/>
                </a:solidFill>
              </a:rPr>
              <a:t> downloads, messages, 2018 messages</a:t>
            </a:r>
          </a:p>
          <a:p>
            <a:r>
              <a:rPr lang="en-US" dirty="0">
                <a:solidFill>
                  <a:srgbClr val="FFFF66"/>
                </a:solidFill>
              </a:rPr>
              <a:t>Today’s should be on the top.</a:t>
            </a:r>
          </a:p>
        </p:txBody>
      </p:sp>
    </p:spTree>
    <p:extLst>
      <p:ext uri="{BB962C8B-B14F-4D97-AF65-F5344CB8AC3E}">
        <p14:creationId xmlns:p14="http://schemas.microsoft.com/office/powerpoint/2010/main" val="29468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795016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Last Wednesday was </a:t>
            </a:r>
          </a:p>
          <a:p>
            <a:pPr algn="l"/>
            <a:r>
              <a:rPr lang="en-US" dirty="0"/>
              <a:t>March 14, </a:t>
            </a:r>
          </a:p>
          <a:p>
            <a:pPr algn="l"/>
            <a:r>
              <a:rPr lang="en-US" dirty="0"/>
              <a:t>3.14</a:t>
            </a:r>
          </a:p>
          <a:p>
            <a:pPr algn="l"/>
            <a:r>
              <a:rPr lang="el-GR" sz="5400" dirty="0"/>
              <a:t>π</a:t>
            </a:r>
            <a:r>
              <a:rPr lang="en-US" sz="4400" dirty="0"/>
              <a:t> </a:t>
            </a:r>
            <a:r>
              <a:rPr lang="en-US" dirty="0"/>
              <a:t>day</a:t>
            </a:r>
          </a:p>
          <a:p>
            <a:pPr algn="l"/>
            <a:endParaRPr lang="en-US" dirty="0"/>
          </a:p>
        </p:txBody>
      </p:sp>
    </p:spTree>
    <p:extLst>
      <p:ext uri="{BB962C8B-B14F-4D97-AF65-F5344CB8AC3E}">
        <p14:creationId xmlns:p14="http://schemas.microsoft.com/office/powerpoint/2010/main" val="3228324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Subtitle 3"/>
              <p:cNvSpPr>
                <a:spLocks noGrp="1"/>
              </p:cNvSpPr>
              <p:nvPr>
                <p:ph type="subTitle" idx="1"/>
              </p:nvPr>
            </p:nvSpPr>
            <p:spPr>
              <a:xfrm>
                <a:off x="198446" y="0"/>
                <a:ext cx="8381999" cy="5143500"/>
              </a:xfrm>
            </p:spPr>
            <p:txBody>
              <a:bodyPr>
                <a:normAutofit/>
              </a:bodyPr>
              <a:lstStyle/>
              <a:p>
                <a:endParaRPr lang="en-US" sz="4400" dirty="0">
                  <a:solidFill>
                    <a:schemeClr val="bg1"/>
                  </a:solidFill>
                </a:endParaRPr>
              </a:p>
              <a:p>
                <a:r>
                  <a:rPr lang="el-GR" sz="8000" dirty="0">
                    <a:solidFill>
                      <a:schemeClr val="bg1"/>
                    </a:solidFill>
                  </a:rPr>
                  <a:t>π</a:t>
                </a:r>
                <a:r>
                  <a:rPr lang="en-US" sz="8000" dirty="0">
                    <a:solidFill>
                      <a:schemeClr val="bg1"/>
                    </a:solidFill>
                  </a:rPr>
                  <a:t> </a:t>
                </a:r>
                <a:r>
                  <a:rPr lang="en-US" sz="5400" dirty="0">
                    <a:solidFill>
                      <a:schemeClr val="bg1"/>
                    </a:solidFill>
                  </a:rPr>
                  <a:t>=  </a:t>
                </a:r>
                <a14:m>
                  <m:oMath xmlns:m="http://schemas.openxmlformats.org/officeDocument/2006/math">
                    <m:f>
                      <m:fPr>
                        <m:ctrlPr>
                          <a:rPr lang="en-US" sz="5400" i="1" smtClean="0">
                            <a:solidFill>
                              <a:schemeClr val="bg1"/>
                            </a:solidFill>
                            <a:latin typeface="Cambria Math" panose="02040503050406030204" pitchFamily="18" charset="0"/>
                          </a:rPr>
                        </m:ctrlPr>
                      </m:fPr>
                      <m:num>
                        <m:r>
                          <a:rPr lang="en-US" sz="5400" b="0" i="1" smtClean="0">
                            <a:solidFill>
                              <a:schemeClr val="bg1"/>
                            </a:solidFill>
                            <a:latin typeface="Cambria Math" panose="02040503050406030204" pitchFamily="18" charset="0"/>
                          </a:rPr>
                          <m:t>𝑐𝑖𝑟𝑐𝑢𝑚𝑓𝑒𝑟𝑒𝑛𝑐𝑒</m:t>
                        </m:r>
                        <m:r>
                          <a:rPr lang="en-US" sz="5400" b="0" i="1" smtClean="0">
                            <a:solidFill>
                              <a:schemeClr val="bg1"/>
                            </a:solidFill>
                            <a:latin typeface="Cambria Math" panose="02040503050406030204" pitchFamily="18" charset="0"/>
                          </a:rPr>
                          <m:t> </m:t>
                        </m:r>
                        <m:r>
                          <a:rPr lang="en-US" sz="5400" b="0" i="1" smtClean="0">
                            <a:solidFill>
                              <a:schemeClr val="bg1"/>
                            </a:solidFill>
                            <a:latin typeface="Cambria Math" panose="02040503050406030204" pitchFamily="18" charset="0"/>
                          </a:rPr>
                          <m:t>𝑜𝑓</m:t>
                        </m:r>
                        <m:r>
                          <a:rPr lang="en-US" sz="5400" b="0" i="1" smtClean="0">
                            <a:solidFill>
                              <a:schemeClr val="bg1"/>
                            </a:solidFill>
                            <a:latin typeface="Cambria Math" panose="02040503050406030204" pitchFamily="18" charset="0"/>
                          </a:rPr>
                          <m:t> </m:t>
                        </m:r>
                        <m:r>
                          <a:rPr lang="en-US" sz="5400" b="0" i="1" smtClean="0">
                            <a:solidFill>
                              <a:schemeClr val="bg1"/>
                            </a:solidFill>
                            <a:latin typeface="Cambria Math" panose="02040503050406030204" pitchFamily="18" charset="0"/>
                          </a:rPr>
                          <m:t>𝑎</m:t>
                        </m:r>
                        <m:r>
                          <a:rPr lang="en-US" sz="5400" b="0" i="1" smtClean="0">
                            <a:solidFill>
                              <a:schemeClr val="bg1"/>
                            </a:solidFill>
                            <a:latin typeface="Cambria Math" panose="02040503050406030204" pitchFamily="18" charset="0"/>
                          </a:rPr>
                          <m:t> </m:t>
                        </m:r>
                        <m:r>
                          <a:rPr lang="en-US" sz="5400" b="0" i="1" smtClean="0">
                            <a:solidFill>
                              <a:schemeClr val="bg1"/>
                            </a:solidFill>
                            <a:latin typeface="Cambria Math" panose="02040503050406030204" pitchFamily="18" charset="0"/>
                          </a:rPr>
                          <m:t>𝑐𝑖𝑟𝑐𝑙𝑒</m:t>
                        </m:r>
                      </m:num>
                      <m:den>
                        <m:r>
                          <a:rPr lang="en-US" sz="5400" b="0" i="1" smtClean="0">
                            <a:solidFill>
                              <a:schemeClr val="bg1"/>
                            </a:solidFill>
                            <a:latin typeface="Cambria Math" panose="02040503050406030204" pitchFamily="18" charset="0"/>
                          </a:rPr>
                          <m:t>𝑑𝑖𝑎𝑚𝑒𝑡𝑒𝑟</m:t>
                        </m:r>
                      </m:den>
                    </m:f>
                  </m:oMath>
                </a14:m>
                <a:endParaRPr lang="en-US" sz="2400" i="1" u="sng" dirty="0">
                  <a:solidFill>
                    <a:schemeClr val="bg1"/>
                  </a:solidFill>
                  <a:latin typeface="Cambria Math" panose="02040503050406030204" pitchFamily="18" charset="0"/>
                  <a:ea typeface="Cambria Math" panose="02040503050406030204" pitchFamily="18" charset="0"/>
                </a:endParaRPr>
              </a:p>
            </p:txBody>
          </p:sp>
        </mc:Choice>
        <mc:Fallback>
          <p:sp>
            <p:nvSpPr>
              <p:cNvPr id="4" name="Subtitle 3"/>
              <p:cNvSpPr>
                <a:spLocks noGrp="1" noRot="1" noChangeAspect="1" noMove="1" noResize="1" noEditPoints="1" noAdjustHandles="1" noChangeArrowheads="1" noChangeShapeType="1" noTextEdit="1"/>
              </p:cNvSpPr>
              <p:nvPr>
                <p:ph type="subTitle" idx="1"/>
              </p:nvPr>
            </p:nvSpPr>
            <p:spPr>
              <a:xfrm>
                <a:off x="198446" y="0"/>
                <a:ext cx="8381999" cy="5143500"/>
              </a:xfrm>
              <a:blipFill>
                <a:blip r:embed="rId3"/>
                <a:stretch>
                  <a:fillRect l="-4727"/>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01B46A4C-5B37-4DC2-8D33-1ABC98A14F57}"/>
              </a:ext>
            </a:extLst>
          </p:cNvPr>
          <p:cNvSpPr/>
          <p:nvPr/>
        </p:nvSpPr>
        <p:spPr bwMode="auto">
          <a:xfrm>
            <a:off x="2636837" y="2952750"/>
            <a:ext cx="2057400" cy="1905000"/>
          </a:xfrm>
          <a:prstGeom prst="ellipse">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6" name="Oval 5">
            <a:extLst>
              <a:ext uri="{FF2B5EF4-FFF2-40B4-BE49-F238E27FC236}">
                <a16:creationId xmlns:a16="http://schemas.microsoft.com/office/drawing/2014/main" id="{AB0E7344-BD48-487F-8EDC-06FCC882E159}"/>
              </a:ext>
            </a:extLst>
          </p:cNvPr>
          <p:cNvSpPr/>
          <p:nvPr/>
        </p:nvSpPr>
        <p:spPr bwMode="auto">
          <a:xfrm>
            <a:off x="3094037" y="2876550"/>
            <a:ext cx="2057400" cy="2057400"/>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cxnSp>
        <p:nvCxnSpPr>
          <p:cNvPr id="8" name="Straight Connector 7">
            <a:extLst>
              <a:ext uri="{FF2B5EF4-FFF2-40B4-BE49-F238E27FC236}">
                <a16:creationId xmlns:a16="http://schemas.microsoft.com/office/drawing/2014/main" id="{B054A286-122F-4EBE-AE8B-EE3239FE27FD}"/>
              </a:ext>
            </a:extLst>
          </p:cNvPr>
          <p:cNvCxnSpPr>
            <a:cxnSpLocks/>
            <a:stCxn id="6" idx="2"/>
            <a:endCxn id="6" idx="6"/>
          </p:cNvCxnSpPr>
          <p:nvPr/>
        </p:nvCxnSpPr>
        <p:spPr bwMode="auto">
          <a:xfrm>
            <a:off x="3094037" y="3905250"/>
            <a:ext cx="2057400" cy="0"/>
          </a:xfrm>
          <a:prstGeom prst="line">
            <a:avLst/>
          </a:prstGeom>
          <a:solidFill>
            <a:schemeClr val="accent1"/>
          </a:solidFill>
          <a:ln w="444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49883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E6720F7C-8CF8-41CF-91BE-9FD51B10E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08" y="0"/>
            <a:ext cx="5535606" cy="5143500"/>
          </a:xfrm>
          <a:prstGeom prst="rect">
            <a:avLst/>
          </a:prstGeom>
        </p:spPr>
      </p:pic>
      <p:sp>
        <p:nvSpPr>
          <p:cNvPr id="5" name="TextBox 4">
            <a:extLst>
              <a:ext uri="{FF2B5EF4-FFF2-40B4-BE49-F238E27FC236}">
                <a16:creationId xmlns:a16="http://schemas.microsoft.com/office/drawing/2014/main" id="{809F7215-8DDA-4458-A0A4-6C1629B6C6C0}"/>
              </a:ext>
            </a:extLst>
          </p:cNvPr>
          <p:cNvSpPr txBox="1"/>
          <p:nvPr/>
        </p:nvSpPr>
        <p:spPr>
          <a:xfrm>
            <a:off x="5962121" y="895350"/>
            <a:ext cx="2803973" cy="3385542"/>
          </a:xfrm>
          <a:prstGeom prst="rect">
            <a:avLst/>
          </a:prstGeom>
          <a:noFill/>
        </p:spPr>
        <p:txBody>
          <a:bodyPr wrap="none" rtlCol="0">
            <a:spAutoFit/>
          </a:bodyPr>
          <a:lstStyle/>
          <a:p>
            <a:pPr algn="r"/>
            <a:r>
              <a:rPr lang="el-GR" sz="5400" dirty="0"/>
              <a:t>π</a:t>
            </a:r>
            <a:r>
              <a:rPr lang="el-GR" dirty="0"/>
              <a:t> </a:t>
            </a:r>
            <a:r>
              <a:rPr lang="en-US" dirty="0"/>
              <a:t>= 3.1415</a:t>
            </a:r>
          </a:p>
          <a:p>
            <a:pPr algn="l"/>
            <a:r>
              <a:rPr lang="en-US" dirty="0"/>
              <a:t>9265358</a:t>
            </a:r>
          </a:p>
          <a:p>
            <a:pPr algn="l"/>
            <a:r>
              <a:rPr lang="en-US" dirty="0"/>
              <a:t>97932384</a:t>
            </a:r>
          </a:p>
          <a:p>
            <a:pPr algn="l"/>
            <a:r>
              <a:rPr lang="en-US" dirty="0"/>
              <a:t>62643383</a:t>
            </a:r>
          </a:p>
          <a:p>
            <a:pPr algn="l"/>
            <a:r>
              <a:rPr lang="en-US" dirty="0"/>
              <a:t>279502…</a:t>
            </a:r>
          </a:p>
        </p:txBody>
      </p:sp>
    </p:spTree>
    <p:extLst>
      <p:ext uri="{BB962C8B-B14F-4D97-AF65-F5344CB8AC3E}">
        <p14:creationId xmlns:p14="http://schemas.microsoft.com/office/powerpoint/2010/main" val="2863703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ACBF6ECF-4BAA-49A9-86C9-43AF0E9919C2}"/>
              </a:ext>
            </a:extLst>
          </p:cNvPr>
          <p:cNvPicPr>
            <a:picLocks noChangeAspect="1"/>
          </p:cNvPicPr>
          <p:nvPr/>
        </p:nvPicPr>
        <p:blipFill rotWithShape="1">
          <a:blip r:embed="rId3">
            <a:extLst>
              <a:ext uri="{28A0092B-C50C-407E-A947-70E740481C1C}">
                <a14:useLocalDpi xmlns:a14="http://schemas.microsoft.com/office/drawing/2010/main" val="0"/>
              </a:ext>
            </a:extLst>
          </a:blip>
          <a:srcRect l="6282" t="24459" r="6755" b="33704"/>
          <a:stretch/>
        </p:blipFill>
        <p:spPr>
          <a:xfrm>
            <a:off x="1798637" y="133350"/>
            <a:ext cx="5791200" cy="4953000"/>
          </a:xfrm>
          <a:prstGeom prst="rect">
            <a:avLst/>
          </a:prstGeom>
        </p:spPr>
      </p:pic>
    </p:spTree>
    <p:extLst>
      <p:ext uri="{BB962C8B-B14F-4D97-AF65-F5344CB8AC3E}">
        <p14:creationId xmlns:p14="http://schemas.microsoft.com/office/powerpoint/2010/main" val="92177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Speaking of math…</a:t>
            </a:r>
          </a:p>
          <a:p>
            <a:pPr algn="l"/>
            <a:r>
              <a:rPr lang="en-US" dirty="0"/>
              <a:t>Recently deceased</a:t>
            </a:r>
          </a:p>
          <a:p>
            <a:endParaRPr lang="en-US" dirty="0"/>
          </a:p>
        </p:txBody>
      </p:sp>
      <p:pic>
        <p:nvPicPr>
          <p:cNvPr id="1026" name="Picture 2" descr="Related image">
            <a:extLst>
              <a:ext uri="{FF2B5EF4-FFF2-40B4-BE49-F238E27FC236}">
                <a16:creationId xmlns:a16="http://schemas.microsoft.com/office/drawing/2014/main" id="{C1C204E1-7179-459C-A077-8804E369F2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75" r="34255"/>
          <a:stretch/>
        </p:blipFill>
        <p:spPr bwMode="auto">
          <a:xfrm>
            <a:off x="5426074" y="16576"/>
            <a:ext cx="33528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947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Brilliant mathematician &amp; physicist </a:t>
            </a:r>
            <a:r>
              <a:rPr lang="en-US" dirty="0">
                <a:solidFill>
                  <a:srgbClr val="FFFF99"/>
                </a:solidFill>
              </a:rPr>
              <a:t>Stephen Hawking </a:t>
            </a:r>
            <a:r>
              <a:rPr lang="en-US" dirty="0"/>
              <a:t>was interviewed recently about the "Big Bang," the theory that the universe exploded suddenly from a single point of origin billions of years ago.</a:t>
            </a:r>
          </a:p>
          <a:p>
            <a:r>
              <a:rPr lang="en-US" dirty="0">
                <a:solidFill>
                  <a:srgbClr val="FFFF99"/>
                </a:solidFill>
              </a:rPr>
              <a:t>“Nothing was around before the Big, Big Bang</a:t>
            </a:r>
            <a:r>
              <a:rPr lang="en-US" dirty="0"/>
              <a:t>,” Hawking said.</a:t>
            </a:r>
          </a:p>
          <a:p>
            <a:pPr algn="l"/>
            <a:endParaRPr lang="en-US" dirty="0"/>
          </a:p>
        </p:txBody>
      </p:sp>
    </p:spTree>
    <p:extLst>
      <p:ext uri="{BB962C8B-B14F-4D97-AF65-F5344CB8AC3E}">
        <p14:creationId xmlns:p14="http://schemas.microsoft.com/office/powerpoint/2010/main" val="4220862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Mes.Jews</a:t>
            </a:r>
            <a:r>
              <a:rPr lang="en-US" baseline="30000" dirty="0"/>
              <a:t>/Heb. 11.3</a:t>
            </a:r>
            <a:r>
              <a:rPr lang="en-US" dirty="0"/>
              <a:t> </a:t>
            </a:r>
            <a:r>
              <a:rPr lang="en-US" baseline="30000" dirty="0"/>
              <a:t> </a:t>
            </a:r>
            <a:r>
              <a:rPr lang="en-US" dirty="0"/>
              <a:t>By trusting, we understand that the universe was created through a spoken word of God, so that </a:t>
            </a:r>
            <a:r>
              <a:rPr lang="en-US" dirty="0">
                <a:solidFill>
                  <a:srgbClr val="FFFF99"/>
                </a:solidFill>
              </a:rPr>
              <a:t>what is seen did not come into being out of existing phenomena.</a:t>
            </a:r>
          </a:p>
        </p:txBody>
      </p:sp>
    </p:spTree>
    <p:extLst>
      <p:ext uri="{BB962C8B-B14F-4D97-AF65-F5344CB8AC3E}">
        <p14:creationId xmlns:p14="http://schemas.microsoft.com/office/powerpoint/2010/main" val="3272054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a:t>
            </a:r>
            <a:r>
              <a:rPr lang="en-US" altLang="en-US" sz="3456" dirty="0" err="1">
                <a:solidFill>
                  <a:srgbClr val="FFFFFF"/>
                </a:solidFill>
              </a:rPr>
              <a:t>Mattityahu</a:t>
            </a:r>
            <a:r>
              <a:rPr lang="en-US" altLang="en-US" sz="3456" dirty="0">
                <a:solidFill>
                  <a:srgbClr val="FFFFFF"/>
                </a:solidFill>
              </a:rPr>
              <a:t>  </a:t>
            </a:r>
          </a:p>
          <a:p>
            <a:pPr lvl="0" algn="r" eaLnBrk="1" hangingPunct="1"/>
            <a:r>
              <a:rPr lang="en-US" altLang="en-US" sz="3456" dirty="0">
                <a:solidFill>
                  <a:srgbClr val="FFFFFF"/>
                </a:solidFill>
              </a:rPr>
              <a:t>(Matthew) 23:23-24</a:t>
            </a:r>
          </a:p>
        </p:txBody>
      </p:sp>
    </p:spTree>
    <p:extLst>
      <p:ext uri="{BB962C8B-B14F-4D97-AF65-F5344CB8AC3E}">
        <p14:creationId xmlns:p14="http://schemas.microsoft.com/office/powerpoint/2010/main" val="172190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3456" b="1" dirty="0">
                <a:latin typeface="David" panose="020E0502060401010101" pitchFamily="34" charset="-79"/>
                <a:cs typeface="David" panose="020E0502060401010101" pitchFamily="34" charset="-79"/>
              </a:rPr>
              <a:t>אוֹי לָכֶם סוֹפְרִים וּפְרוּשִׁים צְבוּעִים, כִּי נוֹתְנִים אַתֶּם מַעַשְֹׂרוֹת מִמִּנְתָּה וְשֶׁבֶת וְכַמּוֹן,  </a:t>
            </a:r>
            <a:r>
              <a:rPr lang="he-IL" b="1" dirty="0">
                <a:latin typeface="David" panose="020E0502060401010101" pitchFamily="34" charset="-79"/>
                <a:cs typeface="David" panose="020E0502060401010101" pitchFamily="34" charset="-79"/>
              </a:rPr>
              <a:t> </a:t>
            </a:r>
            <a:endParaRPr lang="en-US" b="1" dirty="0">
              <a:latin typeface="David" panose="020E0502060401010101" pitchFamily="34" charset="-79"/>
              <a:cs typeface="David" panose="020E0502060401010101" pitchFamily="34" charset="-79"/>
            </a:endParaRPr>
          </a:p>
          <a:p>
            <a:r>
              <a:rPr lang="en-US" sz="4000" dirty="0"/>
              <a:t>“Oy to you hypocritical </a:t>
            </a:r>
            <a:r>
              <a:rPr lang="en-US" sz="4000" i="1" dirty="0"/>
              <a:t>Torah</a:t>
            </a:r>
            <a:r>
              <a:rPr lang="en-US" sz="4000" dirty="0"/>
              <a:t>-teachers and </a:t>
            </a:r>
            <a:r>
              <a:rPr lang="en-US" sz="4000" i="1" dirty="0" err="1"/>
              <a:t>P’rushim</a:t>
            </a:r>
            <a:r>
              <a:rPr lang="en-US" sz="4000" dirty="0"/>
              <a:t>! You pay your tithes of mint, dill and cumin; </a:t>
            </a:r>
            <a:endParaRPr lang="en-US" sz="4000"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97574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Be a part of history and prophecy!  70 years after the founding of the State is the year of Release!   </a:t>
            </a:r>
          </a:p>
          <a:p>
            <a:pPr algn="l"/>
            <a:r>
              <a:rPr lang="en-US" dirty="0"/>
              <a:t>Just go to OrHaOlam.com</a:t>
            </a:r>
          </a:p>
        </p:txBody>
      </p:sp>
    </p:spTree>
    <p:extLst>
      <p:ext uri="{BB962C8B-B14F-4D97-AF65-F5344CB8AC3E}">
        <p14:creationId xmlns:p14="http://schemas.microsoft.com/office/powerpoint/2010/main" val="830937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4000" b="1" dirty="0">
                <a:latin typeface="David" panose="020E0502060401010101" pitchFamily="34" charset="-79"/>
                <a:cs typeface="David" panose="020E0502060401010101" pitchFamily="34" charset="-79"/>
              </a:rPr>
              <a:t>וּמַזְנִיחִים אֶת הַדְּבָרִים הַחֲשׁוּבִים יוֹתֵר שֶׁבַּתּוֹרָה  </a:t>
            </a:r>
            <a:r>
              <a:rPr lang="he-IL" sz="3600" b="1" dirty="0">
                <a:latin typeface="David" panose="020E0502060401010101" pitchFamily="34" charset="-79"/>
                <a:cs typeface="David" panose="020E0502060401010101" pitchFamily="34" charset="-79"/>
              </a:rPr>
              <a:t> </a:t>
            </a:r>
            <a:endParaRPr lang="en-US" sz="3600" b="1" dirty="0">
              <a:latin typeface="David" panose="020E0502060401010101" pitchFamily="34" charset="-79"/>
              <a:cs typeface="David" panose="020E0502060401010101" pitchFamily="34" charset="-79"/>
            </a:endParaRPr>
          </a:p>
          <a:p>
            <a:r>
              <a:rPr lang="en-US" sz="3600" dirty="0"/>
              <a:t>  </a:t>
            </a:r>
            <a:r>
              <a:rPr lang="en-US" sz="4000" dirty="0"/>
              <a:t>but you have neglected the weightier matters of  the Torah -- </a:t>
            </a:r>
            <a:endParaRPr lang="en-US" sz="4000"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129416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599583"/>
          </a:xfrm>
        </p:spPr>
        <p:txBody>
          <a:bodyPr>
            <a:normAutofit lnSpcReduction="10000"/>
          </a:bodyPr>
          <a:lstStyle/>
          <a:p>
            <a:pPr algn="r" rtl="1"/>
            <a:r>
              <a:rPr lang="en-US" sz="3456"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אֶת הַמִּשְׁפָּט, אֶת הַחֶסֶד וְאֶת הָאֱמוּנָה. צָרִיךְ הָיָה לַעֲשׂוֹת אֶת אֵלֶּה הָאַחֲרוֹנִים וְאֵין לַעֲזֹב אֶת הַדְּבָרִים הָאֲחֵרִים</a:t>
            </a:r>
            <a:r>
              <a:rPr lang="he-IL" sz="3600" b="1" dirty="0">
                <a:latin typeface="David" panose="020E0502060401010101" pitchFamily="34" charset="-79"/>
                <a:cs typeface="David" panose="020E0502060401010101" pitchFamily="34" charset="-79"/>
              </a:rPr>
              <a:t>.  </a:t>
            </a:r>
            <a:endParaRPr lang="en-US" sz="3600" b="1" dirty="0">
              <a:latin typeface="David" panose="020E0502060401010101" pitchFamily="34" charset="-79"/>
              <a:cs typeface="David" panose="020E0502060401010101" pitchFamily="34" charset="-79"/>
            </a:endParaRPr>
          </a:p>
          <a:p>
            <a:pPr algn="r" rtl="1"/>
            <a:endParaRPr lang="en-US" sz="1440" b="1" dirty="0">
              <a:latin typeface="David" panose="020E0502060401010101" pitchFamily="34" charset="-79"/>
              <a:cs typeface="David" panose="020E0502060401010101" pitchFamily="34" charset="-79"/>
            </a:endParaRPr>
          </a:p>
          <a:p>
            <a:r>
              <a:rPr lang="en-US" b="1" dirty="0">
                <a:latin typeface="David" panose="020E0502060401010101" pitchFamily="34" charset="-79"/>
                <a:cs typeface="David" panose="020E0502060401010101" pitchFamily="34" charset="-79"/>
              </a:rPr>
              <a:t>   </a:t>
            </a:r>
            <a:r>
              <a:rPr lang="en-US" sz="4000" dirty="0"/>
              <a:t>justice, mercy, trust. These are the things you should have attended to — </a:t>
            </a:r>
            <a:r>
              <a:rPr lang="en-US" sz="4000" dirty="0">
                <a:solidFill>
                  <a:srgbClr val="FFFF99"/>
                </a:solidFill>
              </a:rPr>
              <a:t>without neglecting the others!</a:t>
            </a:r>
            <a:endParaRPr lang="en-US" i="1" dirty="0">
              <a:solidFill>
                <a:srgbClr val="FFFF99"/>
              </a:solidFill>
            </a:endParaRP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259279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rtl="1"/>
            <a:r>
              <a:rPr lang="he-IL" sz="4321" b="1" dirty="0">
                <a:latin typeface="David" panose="020E0502060401010101" pitchFamily="34" charset="-79"/>
                <a:cs typeface="David" panose="020E0502060401010101" pitchFamily="34" charset="-79"/>
              </a:rPr>
              <a:t>‏ מוֹרֵי דֶרֶךְ עִוְרִים הָעוֹצְרִים אֶת הַיַּתּוּשׁ בְּמִסְנֶנֶת וּבוֹלְעִים אֶת הַגָּמָל</a:t>
            </a:r>
            <a:r>
              <a:rPr lang="en-US" sz="4321" b="1" dirty="0">
                <a:latin typeface="David" panose="020E0502060401010101" pitchFamily="34" charset="-79"/>
                <a:cs typeface="David" panose="020E0502060401010101" pitchFamily="34" charset="-79"/>
              </a:rPr>
              <a:t>.</a:t>
            </a:r>
          </a:p>
          <a:p>
            <a:pPr algn="r" rtl="1"/>
            <a:r>
              <a:rPr lang="en-US" sz="1008" b="1" dirty="0">
                <a:latin typeface="David" panose="020E0502060401010101" pitchFamily="34" charset="-79"/>
                <a:cs typeface="David" panose="020E0502060401010101" pitchFamily="34" charset="-79"/>
              </a:rPr>
              <a:t> </a:t>
            </a:r>
            <a:r>
              <a:rPr lang="en-US" sz="1728" dirty="0"/>
              <a:t> </a:t>
            </a:r>
          </a:p>
          <a:p>
            <a:pPr marL="0">
              <a:spcBef>
                <a:spcPts val="0"/>
              </a:spcBef>
              <a:spcAft>
                <a:spcPts val="576"/>
              </a:spcAft>
            </a:pPr>
            <a:r>
              <a:rPr lang="en-US" sz="4000" dirty="0"/>
              <a:t>“</a:t>
            </a:r>
            <a:r>
              <a:rPr lang="en-US" sz="4000" baseline="30000" dirty="0"/>
              <a:t> </a:t>
            </a:r>
            <a:r>
              <a:rPr lang="en-US" sz="4000" dirty="0"/>
              <a:t>Blind guides! — straining out a gnat, meanwhile swallowing a camel!”</a:t>
            </a:r>
            <a:endParaRPr lang="en-US" sz="4000"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81690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Yeshua was NOT denigrating or denouncing tithing per se, any more than He had denounced the showy misuse of tefillin and </a:t>
            </a:r>
            <a:r>
              <a:rPr lang="en-US" dirty="0" err="1"/>
              <a:t>tsitsit</a:t>
            </a:r>
            <a:r>
              <a:rPr lang="en-US" dirty="0"/>
              <a:t> in Ch. 23 vs 5.</a:t>
            </a:r>
          </a:p>
        </p:txBody>
      </p:sp>
    </p:spTree>
    <p:extLst>
      <p:ext uri="{BB962C8B-B14F-4D97-AF65-F5344CB8AC3E}">
        <p14:creationId xmlns:p14="http://schemas.microsoft.com/office/powerpoint/2010/main" val="332830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3456" b="1" dirty="0">
                <a:latin typeface="David" panose="020E0502060401010101" pitchFamily="34" charset="-79"/>
                <a:cs typeface="David" panose="020E0502060401010101" pitchFamily="34" charset="-79"/>
              </a:rPr>
              <a:t>אוֹי לָכֶם סוֹפְרִים וּפְרוּשִׁים צְבוּעִים, כִּי נוֹתְנִים אַתֶּם מַעַשְֹׂרוֹת מִמִּנְתָּה וְשֶׁבֶת וְכַמּוֹן,  </a:t>
            </a:r>
            <a:r>
              <a:rPr lang="he-IL" b="1" dirty="0">
                <a:latin typeface="David" panose="020E0502060401010101" pitchFamily="34" charset="-79"/>
                <a:cs typeface="David" panose="020E0502060401010101" pitchFamily="34" charset="-79"/>
              </a:rPr>
              <a:t> </a:t>
            </a:r>
            <a:endParaRPr lang="en-US" b="1" dirty="0">
              <a:latin typeface="David" panose="020E0502060401010101" pitchFamily="34" charset="-79"/>
              <a:cs typeface="David" panose="020E0502060401010101" pitchFamily="34" charset="-79"/>
            </a:endParaRPr>
          </a:p>
          <a:p>
            <a:r>
              <a:rPr lang="en-US" sz="4000" dirty="0"/>
              <a:t>“Woe to you hypocritical </a:t>
            </a:r>
            <a:r>
              <a:rPr lang="en-US" sz="4000" i="1" dirty="0"/>
              <a:t>Torah</a:t>
            </a:r>
            <a:r>
              <a:rPr lang="en-US" sz="4000" dirty="0"/>
              <a:t>-teachers and </a:t>
            </a:r>
            <a:r>
              <a:rPr lang="en-US" sz="4000" i="1" dirty="0" err="1"/>
              <a:t>P’rushim</a:t>
            </a:r>
            <a:r>
              <a:rPr lang="en-US" sz="4000" dirty="0"/>
              <a:t>! </a:t>
            </a:r>
            <a:r>
              <a:rPr lang="en-US" sz="4000" dirty="0">
                <a:solidFill>
                  <a:srgbClr val="FFFF99"/>
                </a:solidFill>
              </a:rPr>
              <a:t>You pay your tithes </a:t>
            </a:r>
            <a:r>
              <a:rPr lang="en-US" sz="4000" dirty="0"/>
              <a:t>of mint, dill and cumin;</a:t>
            </a:r>
            <a:endParaRPr lang="en-US" sz="4000"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347148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599583"/>
          </a:xfrm>
        </p:spPr>
        <p:txBody>
          <a:bodyPr>
            <a:normAutofit/>
          </a:bodyPr>
          <a:lstStyle/>
          <a:p>
            <a:pPr algn="r" rtl="1"/>
            <a:r>
              <a:rPr lang="he-IL" sz="4000" b="1" dirty="0">
                <a:latin typeface="David" panose="020E0502060401010101" pitchFamily="34" charset="-79"/>
                <a:cs typeface="David" panose="020E0502060401010101" pitchFamily="34" charset="-79"/>
              </a:rPr>
              <a:t>צָרִיךְ הָיָה לַעֲשׂוֹת אֶת אֵלֶּה הָאַחֲרוֹנִים וְאֵין לַעֲזֹב אֶת הַדְּבָרִים הָאֲחֵרִים</a:t>
            </a:r>
            <a:r>
              <a:rPr lang="he-IL" sz="3600" b="1" dirty="0">
                <a:latin typeface="David" panose="020E0502060401010101" pitchFamily="34" charset="-79"/>
                <a:cs typeface="David" panose="020E0502060401010101" pitchFamily="34" charset="-79"/>
              </a:rPr>
              <a:t>.  </a:t>
            </a:r>
            <a:endParaRPr lang="en-US" sz="3600" b="1" dirty="0">
              <a:latin typeface="David" panose="020E0502060401010101" pitchFamily="34" charset="-79"/>
              <a:cs typeface="David" panose="020E0502060401010101" pitchFamily="34" charset="-79"/>
            </a:endParaRPr>
          </a:p>
          <a:p>
            <a:pPr algn="r" rtl="1"/>
            <a:endParaRPr lang="en-US" sz="1440" b="1" dirty="0">
              <a:latin typeface="David" panose="020E0502060401010101" pitchFamily="34" charset="-79"/>
              <a:cs typeface="David" panose="020E0502060401010101" pitchFamily="34" charset="-79"/>
            </a:endParaRPr>
          </a:p>
          <a:p>
            <a:r>
              <a:rPr lang="en-US" sz="4000" dirty="0"/>
              <a:t>These are the things you should have attended to — </a:t>
            </a:r>
            <a:r>
              <a:rPr lang="en-US" sz="4000" dirty="0">
                <a:solidFill>
                  <a:srgbClr val="FFFF99"/>
                </a:solidFill>
              </a:rPr>
              <a:t>without neglecting the others!</a:t>
            </a:r>
            <a:endParaRPr lang="en-US" i="1" dirty="0">
              <a:solidFill>
                <a:srgbClr val="FFFF99"/>
              </a:solidFill>
            </a:endParaRP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858258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Context</a:t>
            </a:r>
          </a:p>
          <a:p>
            <a:endParaRPr lang="en-US" dirty="0"/>
          </a:p>
          <a:p>
            <a:r>
              <a:rPr lang="en-US" dirty="0"/>
              <a:t>History of the tithe</a:t>
            </a:r>
          </a:p>
          <a:p>
            <a:r>
              <a:rPr lang="en-US" dirty="0"/>
              <a:t>= 10%</a:t>
            </a:r>
          </a:p>
        </p:txBody>
      </p:sp>
    </p:spTree>
    <p:extLst>
      <p:ext uri="{BB962C8B-B14F-4D97-AF65-F5344CB8AC3E}">
        <p14:creationId xmlns:p14="http://schemas.microsoft.com/office/powerpoint/2010/main" val="3786593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5778" name="Rectangle 2">
            <a:extLst>
              <a:ext uri="{FF2B5EF4-FFF2-40B4-BE49-F238E27FC236}">
                <a16:creationId xmlns:a16="http://schemas.microsoft.com/office/drawing/2014/main" id="{5896193D-79C3-4EF5-9110-4222A0D626B7}"/>
              </a:ext>
            </a:extLst>
          </p:cNvPr>
          <p:cNvSpPr>
            <a:spLocks noGrp="1" noChangeArrowheads="1"/>
          </p:cNvSpPr>
          <p:nvPr>
            <p:ph type="subTitle" idx="1"/>
          </p:nvPr>
        </p:nvSpPr>
        <p:spPr>
          <a:xfrm>
            <a:off x="274637" y="0"/>
            <a:ext cx="8229600" cy="5143500"/>
          </a:xfrm>
        </p:spPr>
        <p:txBody>
          <a:bodyPr/>
          <a:lstStyle/>
          <a:p>
            <a:pPr algn="l"/>
            <a:r>
              <a:rPr lang="en-US" altLang="en-US" sz="3600" baseline="30000" dirty="0" err="1"/>
              <a:t>B’raysheet</a:t>
            </a:r>
            <a:r>
              <a:rPr lang="en-US" altLang="en-US" sz="3600" baseline="30000" dirty="0"/>
              <a:t>/Gen 14.18-20</a:t>
            </a:r>
            <a:r>
              <a:rPr lang="en-US" altLang="en-US" sz="3600" dirty="0"/>
              <a:t> </a:t>
            </a:r>
            <a:r>
              <a:rPr lang="en-US" altLang="en-US" sz="3600" dirty="0" err="1"/>
              <a:t>Malki-Tzedek</a:t>
            </a:r>
            <a:r>
              <a:rPr lang="en-US" altLang="en-US" sz="3600" dirty="0"/>
              <a:t> king of </a:t>
            </a:r>
            <a:r>
              <a:rPr lang="en-US" altLang="en-US" sz="3600" dirty="0" err="1"/>
              <a:t>Shalem</a:t>
            </a:r>
            <a:r>
              <a:rPr lang="en-US" altLang="en-US" sz="3600" dirty="0"/>
              <a:t> brought out bread and wine. He was </a:t>
            </a:r>
            <a:r>
              <a:rPr lang="en-US" altLang="en-US" sz="3600" dirty="0" err="1"/>
              <a:t>cohen</a:t>
            </a:r>
            <a:r>
              <a:rPr lang="en-US" altLang="en-US" sz="3600" dirty="0"/>
              <a:t> of El '</a:t>
            </a:r>
            <a:r>
              <a:rPr lang="en-US" altLang="en-US" sz="3600" dirty="0" err="1"/>
              <a:t>Elyon</a:t>
            </a:r>
            <a:r>
              <a:rPr lang="en-US" altLang="en-US" sz="3600" dirty="0"/>
              <a:t> [God Most High], so he blessed him with these words: "Blessed be Avram by El '</a:t>
            </a:r>
            <a:r>
              <a:rPr lang="en-US" altLang="en-US" sz="3600" dirty="0" err="1"/>
              <a:t>Elyon</a:t>
            </a:r>
            <a:r>
              <a:rPr lang="en-US" altLang="en-US" sz="3600" dirty="0"/>
              <a:t>, maker of heaven of earth, and blessed be El '</a:t>
            </a:r>
            <a:r>
              <a:rPr lang="en-US" altLang="en-US" sz="3600" dirty="0" err="1"/>
              <a:t>Elyon</a:t>
            </a:r>
            <a:r>
              <a:rPr lang="en-US" altLang="en-US" sz="3600" dirty="0"/>
              <a:t>, who handed your enemies over to you." </a:t>
            </a:r>
            <a:r>
              <a:rPr lang="en-US" altLang="en-US" sz="3600" dirty="0">
                <a:solidFill>
                  <a:srgbClr val="FFFF66"/>
                </a:solidFill>
              </a:rPr>
              <a:t>Avram gave him a tenth of all.</a:t>
            </a:r>
          </a:p>
        </p:txBody>
      </p:sp>
    </p:spTree>
    <p:extLst>
      <p:ext uri="{BB962C8B-B14F-4D97-AF65-F5344CB8AC3E}">
        <p14:creationId xmlns:p14="http://schemas.microsoft.com/office/powerpoint/2010/main" val="3247828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02" name="Rectangle 2">
            <a:extLst>
              <a:ext uri="{FF2B5EF4-FFF2-40B4-BE49-F238E27FC236}">
                <a16:creationId xmlns:a16="http://schemas.microsoft.com/office/drawing/2014/main" id="{DD2BFA4C-983E-4370-8237-79AC1EF07CD3}"/>
              </a:ext>
            </a:extLst>
          </p:cNvPr>
          <p:cNvSpPr>
            <a:spLocks noGrp="1" noChangeArrowheads="1"/>
          </p:cNvSpPr>
          <p:nvPr>
            <p:ph type="subTitle" idx="1"/>
          </p:nvPr>
        </p:nvSpPr>
        <p:spPr>
          <a:xfrm>
            <a:off x="350837" y="0"/>
            <a:ext cx="8001000" cy="5143500"/>
          </a:xfrm>
        </p:spPr>
        <p:txBody>
          <a:bodyPr/>
          <a:lstStyle/>
          <a:p>
            <a:r>
              <a:rPr lang="en-US" altLang="en-US" sz="3600" dirty="0"/>
              <a:t>Below are some specific instances of the Mesopotamian tithe, </a:t>
            </a:r>
          </a:p>
          <a:p>
            <a:r>
              <a:rPr lang="en-US" altLang="en-US" dirty="0"/>
              <a:t>taken from </a:t>
            </a:r>
            <a:r>
              <a:rPr lang="en-US" altLang="en-US" i="1" dirty="0"/>
              <a:t>The Assyrian Dictionary of the Oriental Institute of the University of Chicago</a:t>
            </a:r>
            <a:r>
              <a:rPr lang="en-US" altLang="en-US" dirty="0"/>
              <a:t>, Vol. 4 "E":</a:t>
            </a:r>
          </a:p>
          <a:p>
            <a:pPr lvl="1"/>
            <a:r>
              <a:rPr lang="en-US" altLang="en-US" sz="3600" dirty="0"/>
              <a:t>[Referring to a ten per cent tax levied on garments by the local ruler:] "the palace has taken eight garments as your tithe (on 85 garments)"</a:t>
            </a:r>
          </a:p>
          <a:p>
            <a:pPr algn="l"/>
            <a:endParaRPr lang="en-US" altLang="en-US" sz="3600" dirty="0"/>
          </a:p>
        </p:txBody>
      </p:sp>
    </p:spTree>
    <p:extLst>
      <p:ext uri="{BB962C8B-B14F-4D97-AF65-F5344CB8AC3E}">
        <p14:creationId xmlns:p14="http://schemas.microsoft.com/office/powerpoint/2010/main" val="3908326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2658" name="Rectangle 2">
            <a:extLst>
              <a:ext uri="{FF2B5EF4-FFF2-40B4-BE49-F238E27FC236}">
                <a16:creationId xmlns:a16="http://schemas.microsoft.com/office/drawing/2014/main" id="{CC0474E8-135C-4DC4-A1C4-BB38AD1614CF}"/>
              </a:ext>
            </a:extLst>
          </p:cNvPr>
          <p:cNvSpPr>
            <a:spLocks noGrp="1" noChangeArrowheads="1"/>
          </p:cNvSpPr>
          <p:nvPr>
            <p:ph type="subTitle" idx="1"/>
          </p:nvPr>
        </p:nvSpPr>
        <p:spPr>
          <a:xfrm>
            <a:off x="960437" y="0"/>
            <a:ext cx="6858000" cy="5143500"/>
          </a:xfrm>
        </p:spPr>
        <p:txBody>
          <a:bodyPr/>
          <a:lstStyle/>
          <a:p>
            <a:r>
              <a:rPr lang="en-US" altLang="en-US" sz="4000" dirty="0"/>
              <a:t>"...eleven garments as tithe </a:t>
            </a:r>
          </a:p>
          <a:p>
            <a:r>
              <a:rPr lang="en-US" altLang="en-US" sz="4000" dirty="0"/>
              <a:t>(on 112 garments)"</a:t>
            </a:r>
          </a:p>
          <a:p>
            <a:pPr lvl="1"/>
            <a:r>
              <a:rPr lang="en-US" altLang="en-US" sz="4000" dirty="0"/>
              <a:t>"...(the sun-god) Shamash demands the tithe..."</a:t>
            </a:r>
          </a:p>
        </p:txBody>
      </p:sp>
    </p:spTree>
    <p:extLst>
      <p:ext uri="{BB962C8B-B14F-4D97-AF65-F5344CB8AC3E}">
        <p14:creationId xmlns:p14="http://schemas.microsoft.com/office/powerpoint/2010/main" val="304681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Good news from Israel</a:t>
            </a:r>
          </a:p>
        </p:txBody>
      </p:sp>
    </p:spTree>
    <p:extLst>
      <p:ext uri="{BB962C8B-B14F-4D97-AF65-F5344CB8AC3E}">
        <p14:creationId xmlns:p14="http://schemas.microsoft.com/office/powerpoint/2010/main" val="828255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2658" name="Rectangle 2">
            <a:extLst>
              <a:ext uri="{FF2B5EF4-FFF2-40B4-BE49-F238E27FC236}">
                <a16:creationId xmlns:a16="http://schemas.microsoft.com/office/drawing/2014/main" id="{CC0474E8-135C-4DC4-A1C4-BB38AD1614CF}"/>
              </a:ext>
            </a:extLst>
          </p:cNvPr>
          <p:cNvSpPr>
            <a:spLocks noGrp="1" noChangeArrowheads="1"/>
          </p:cNvSpPr>
          <p:nvPr>
            <p:ph type="subTitle" idx="1"/>
          </p:nvPr>
        </p:nvSpPr>
        <p:spPr>
          <a:xfrm>
            <a:off x="960437" y="0"/>
            <a:ext cx="6858000" cy="5143500"/>
          </a:xfrm>
        </p:spPr>
        <p:txBody>
          <a:bodyPr/>
          <a:lstStyle/>
          <a:p>
            <a:pPr lvl="1"/>
            <a:r>
              <a:rPr lang="en-US" altLang="en-US" sz="4000" dirty="0"/>
              <a:t>"four minas of silver, the tithe of [the gods] Bel, </a:t>
            </a:r>
            <a:r>
              <a:rPr lang="en-US" altLang="en-US" sz="4000" dirty="0" err="1"/>
              <a:t>Nabu</a:t>
            </a:r>
            <a:r>
              <a:rPr lang="en-US" altLang="en-US" sz="4000" dirty="0"/>
              <a:t>, and Nergal..."</a:t>
            </a:r>
          </a:p>
          <a:p>
            <a:pPr lvl="1"/>
            <a:r>
              <a:rPr lang="en-US" altLang="en-US" sz="4000" dirty="0"/>
              <a:t>"...he has paid, in addition to the tithe for Ninurta, the tax of the </a:t>
            </a:r>
            <a:r>
              <a:rPr lang="en-US" altLang="en-US" sz="4000" dirty="0" err="1"/>
              <a:t>gardiner</a:t>
            </a:r>
            <a:r>
              <a:rPr lang="en-US" altLang="en-US" sz="4000" dirty="0"/>
              <a:t>"</a:t>
            </a:r>
          </a:p>
        </p:txBody>
      </p:sp>
    </p:spTree>
    <p:extLst>
      <p:ext uri="{BB962C8B-B14F-4D97-AF65-F5344CB8AC3E}">
        <p14:creationId xmlns:p14="http://schemas.microsoft.com/office/powerpoint/2010/main" val="449505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4050" name="Rectangle 2">
            <a:extLst>
              <a:ext uri="{FF2B5EF4-FFF2-40B4-BE49-F238E27FC236}">
                <a16:creationId xmlns:a16="http://schemas.microsoft.com/office/drawing/2014/main" id="{27D12E22-9FED-4F1B-B409-B96C446BF415}"/>
              </a:ext>
            </a:extLst>
          </p:cNvPr>
          <p:cNvSpPr>
            <a:spLocks noGrp="1" noChangeArrowheads="1"/>
          </p:cNvSpPr>
          <p:nvPr>
            <p:ph type="subTitle" idx="1"/>
          </p:nvPr>
        </p:nvSpPr>
        <p:spPr>
          <a:xfrm>
            <a:off x="960437" y="0"/>
            <a:ext cx="6858000" cy="5143500"/>
          </a:xfrm>
        </p:spPr>
        <p:txBody>
          <a:bodyPr/>
          <a:lstStyle/>
          <a:p>
            <a:pPr lvl="1"/>
            <a:r>
              <a:rPr lang="en-US" altLang="en-US" sz="4000" dirty="0"/>
              <a:t>"...the tithe of the chief accountant, he has delivered it to [the sun-god] Shamash"</a:t>
            </a:r>
          </a:p>
          <a:p>
            <a:pPr lvl="1"/>
            <a:r>
              <a:rPr lang="en-US" altLang="en-US" sz="4000" dirty="0"/>
              <a:t>"...why do you not pay the tithe to the Lady-of-</a:t>
            </a:r>
            <a:r>
              <a:rPr lang="en-US" altLang="en-US" sz="4000" dirty="0" err="1"/>
              <a:t>Uruk</a:t>
            </a:r>
            <a:r>
              <a:rPr lang="en-US" altLang="en-US" sz="4000" dirty="0"/>
              <a:t>?"</a:t>
            </a:r>
          </a:p>
          <a:p>
            <a:pPr algn="l"/>
            <a:endParaRPr lang="en-US" altLang="en-US" sz="4000" dirty="0"/>
          </a:p>
          <a:p>
            <a:pPr algn="l"/>
            <a:endParaRPr lang="en-US" altLang="en-US" sz="4000" dirty="0"/>
          </a:p>
        </p:txBody>
      </p:sp>
    </p:spTree>
    <p:extLst>
      <p:ext uri="{BB962C8B-B14F-4D97-AF65-F5344CB8AC3E}">
        <p14:creationId xmlns:p14="http://schemas.microsoft.com/office/powerpoint/2010/main" val="2330575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8802" name="Rectangle 2">
            <a:extLst>
              <a:ext uri="{FF2B5EF4-FFF2-40B4-BE49-F238E27FC236}">
                <a16:creationId xmlns:a16="http://schemas.microsoft.com/office/drawing/2014/main" id="{8FE5DE76-19DD-4869-8F70-0F9FF1A6F448}"/>
              </a:ext>
            </a:extLst>
          </p:cNvPr>
          <p:cNvSpPr>
            <a:spLocks noGrp="1" noChangeArrowheads="1"/>
          </p:cNvSpPr>
          <p:nvPr>
            <p:ph type="subTitle" idx="1"/>
          </p:nvPr>
        </p:nvSpPr>
        <p:spPr>
          <a:xfrm>
            <a:off x="122237" y="0"/>
            <a:ext cx="8382000" cy="5143500"/>
          </a:xfrm>
        </p:spPr>
        <p:txBody>
          <a:bodyPr/>
          <a:lstStyle/>
          <a:p>
            <a:pPr algn="l"/>
            <a:r>
              <a:rPr lang="en-US" altLang="en-US" sz="4000" baseline="30000" dirty="0" err="1"/>
              <a:t>Ber</a:t>
            </a:r>
            <a:r>
              <a:rPr lang="en-US" altLang="en-US" sz="4000" baseline="30000" dirty="0"/>
              <a:t>./Gen2820-22</a:t>
            </a:r>
            <a:r>
              <a:rPr lang="en-US" altLang="en-US" sz="4000" dirty="0"/>
              <a:t>  </a:t>
            </a:r>
            <a:r>
              <a:rPr lang="en-US" altLang="en-US" sz="4000" dirty="0" err="1"/>
              <a:t>Ya'akov</a:t>
            </a:r>
            <a:r>
              <a:rPr lang="en-US" altLang="en-US" sz="4000" dirty="0"/>
              <a:t> took this vow: "If God will be with me and will guard me on this road that I am traveling, giving me bread to eat and clothes to wear, so that I return to my father's house in peace, </a:t>
            </a:r>
          </a:p>
        </p:txBody>
      </p:sp>
    </p:spTree>
    <p:extLst>
      <p:ext uri="{BB962C8B-B14F-4D97-AF65-F5344CB8AC3E}">
        <p14:creationId xmlns:p14="http://schemas.microsoft.com/office/powerpoint/2010/main" val="2959058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8802" name="Rectangle 2">
            <a:extLst>
              <a:ext uri="{FF2B5EF4-FFF2-40B4-BE49-F238E27FC236}">
                <a16:creationId xmlns:a16="http://schemas.microsoft.com/office/drawing/2014/main" id="{8FE5DE76-19DD-4869-8F70-0F9FF1A6F448}"/>
              </a:ext>
            </a:extLst>
          </p:cNvPr>
          <p:cNvSpPr>
            <a:spLocks noGrp="1" noChangeArrowheads="1"/>
          </p:cNvSpPr>
          <p:nvPr>
            <p:ph type="subTitle" idx="1"/>
          </p:nvPr>
        </p:nvSpPr>
        <p:spPr>
          <a:xfrm>
            <a:off x="122237" y="0"/>
            <a:ext cx="8382000" cy="5143500"/>
          </a:xfrm>
        </p:spPr>
        <p:txBody>
          <a:bodyPr/>
          <a:lstStyle/>
          <a:p>
            <a:pPr algn="l"/>
            <a:r>
              <a:rPr lang="en-US" altLang="en-US" sz="3200" baseline="30000" dirty="0" err="1"/>
              <a:t>Ber</a:t>
            </a:r>
            <a:r>
              <a:rPr lang="en-US" altLang="en-US" sz="3200" baseline="30000" dirty="0"/>
              <a:t>./Gen2820-22</a:t>
            </a:r>
            <a:r>
              <a:rPr lang="en-US" altLang="en-US" sz="3200" dirty="0"/>
              <a:t>  </a:t>
            </a:r>
            <a:r>
              <a:rPr lang="en-US" altLang="en-US" sz="4000" dirty="0"/>
              <a:t>then A</a:t>
            </a:r>
            <a:r>
              <a:rPr lang="en-US" altLang="en-US" sz="3600" dirty="0"/>
              <a:t>DONI</a:t>
            </a:r>
            <a:r>
              <a:rPr lang="en-US" altLang="en-US" sz="4000" dirty="0"/>
              <a:t> will be my God; and this stone, which I have set up as a standing-stone, will be God's house; and of everything you give me, </a:t>
            </a:r>
            <a:r>
              <a:rPr lang="en-US" altLang="en-US" sz="4000" dirty="0">
                <a:solidFill>
                  <a:srgbClr val="FFFF66"/>
                </a:solidFill>
              </a:rPr>
              <a:t>I will faithfully return one-tenth to you."</a:t>
            </a:r>
            <a:r>
              <a:rPr lang="en-US" altLang="en-US" sz="4000" dirty="0"/>
              <a:t> </a:t>
            </a:r>
          </a:p>
        </p:txBody>
      </p:sp>
    </p:spTree>
    <p:extLst>
      <p:ext uri="{BB962C8B-B14F-4D97-AF65-F5344CB8AC3E}">
        <p14:creationId xmlns:p14="http://schemas.microsoft.com/office/powerpoint/2010/main" val="2961790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0850" name="Rectangle 2">
            <a:extLst>
              <a:ext uri="{FF2B5EF4-FFF2-40B4-BE49-F238E27FC236}">
                <a16:creationId xmlns:a16="http://schemas.microsoft.com/office/drawing/2014/main" id="{E6AD57AA-04CE-4016-887B-A10047240423}"/>
              </a:ext>
            </a:extLst>
          </p:cNvPr>
          <p:cNvSpPr>
            <a:spLocks noGrp="1" noChangeArrowheads="1"/>
          </p:cNvSpPr>
          <p:nvPr>
            <p:ph type="subTitle" idx="1"/>
          </p:nvPr>
        </p:nvSpPr>
        <p:spPr>
          <a:xfrm>
            <a:off x="274637" y="0"/>
            <a:ext cx="8153400" cy="5143500"/>
          </a:xfrm>
        </p:spPr>
        <p:txBody>
          <a:bodyPr/>
          <a:lstStyle/>
          <a:p>
            <a:pPr algn="l"/>
            <a:r>
              <a:rPr lang="en-US" altLang="en-US" sz="3600" baseline="30000" dirty="0"/>
              <a:t>Vayikra/Lev 27.30-34</a:t>
            </a:r>
            <a:r>
              <a:rPr lang="en-US" altLang="en-US" sz="3600" dirty="0"/>
              <a:t> All the tenth given from the land, whether from planted seed or fruit from trees, belongs to A</a:t>
            </a:r>
            <a:r>
              <a:rPr lang="en-US" altLang="en-US" sz="3200" dirty="0"/>
              <a:t>DONI</a:t>
            </a:r>
            <a:r>
              <a:rPr lang="en-US" altLang="en-US" sz="3600" dirty="0"/>
              <a:t>; </a:t>
            </a:r>
            <a:r>
              <a:rPr lang="en-US" altLang="en-US" sz="3600" dirty="0">
                <a:solidFill>
                  <a:srgbClr val="FFFF66"/>
                </a:solidFill>
              </a:rPr>
              <a:t>it is holy to A</a:t>
            </a:r>
            <a:r>
              <a:rPr lang="en-US" altLang="en-US" sz="3200" dirty="0">
                <a:solidFill>
                  <a:srgbClr val="FFFF66"/>
                </a:solidFill>
              </a:rPr>
              <a:t>DONI</a:t>
            </a:r>
            <a:r>
              <a:rPr lang="en-US" altLang="en-US" sz="3600" dirty="0"/>
              <a:t>. If someone wants to redeem any of his tenth, he must add to it one-fifth. All the tenth from the herd or the flock, whatever passes under the shepherd's crook, </a:t>
            </a:r>
          </a:p>
        </p:txBody>
      </p:sp>
    </p:spTree>
    <p:extLst>
      <p:ext uri="{BB962C8B-B14F-4D97-AF65-F5344CB8AC3E}">
        <p14:creationId xmlns:p14="http://schemas.microsoft.com/office/powerpoint/2010/main" val="3130539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5426" name="Rectangle 2">
            <a:extLst>
              <a:ext uri="{FF2B5EF4-FFF2-40B4-BE49-F238E27FC236}">
                <a16:creationId xmlns:a16="http://schemas.microsoft.com/office/drawing/2014/main" id="{B27DB98F-C1D6-4208-B12C-FD0F1032B3D7}"/>
              </a:ext>
            </a:extLst>
          </p:cNvPr>
          <p:cNvSpPr>
            <a:spLocks noGrp="1" noChangeArrowheads="1"/>
          </p:cNvSpPr>
          <p:nvPr>
            <p:ph type="subTitle" idx="1"/>
          </p:nvPr>
        </p:nvSpPr>
        <p:spPr>
          <a:xfrm>
            <a:off x="274637" y="0"/>
            <a:ext cx="8305800" cy="5143500"/>
          </a:xfrm>
        </p:spPr>
        <p:txBody>
          <a:bodyPr/>
          <a:lstStyle/>
          <a:p>
            <a:pPr algn="l"/>
            <a:r>
              <a:rPr lang="en-US" altLang="en-US" sz="3600" baseline="30000" dirty="0"/>
              <a:t>Vayikra/Lev 27.31-34</a:t>
            </a:r>
            <a:r>
              <a:rPr lang="en-US" altLang="en-US" sz="3600" dirty="0"/>
              <a:t> the tenth one </a:t>
            </a:r>
            <a:r>
              <a:rPr lang="en-US" altLang="en-US" sz="3600" dirty="0">
                <a:solidFill>
                  <a:srgbClr val="FFFF99"/>
                </a:solidFill>
              </a:rPr>
              <a:t>will be holy to A</a:t>
            </a:r>
            <a:r>
              <a:rPr lang="en-US" altLang="en-US" sz="3200" dirty="0">
                <a:solidFill>
                  <a:srgbClr val="FFFF99"/>
                </a:solidFill>
              </a:rPr>
              <a:t>DONI</a:t>
            </a:r>
            <a:r>
              <a:rPr lang="en-US" altLang="en-US" sz="3600" dirty="0"/>
              <a:t>.  The owner is not to inquire whether the animal is good or bad, and he cannot exchange it; if he does exchange it, both it and the one he substituted for </a:t>
            </a:r>
            <a:r>
              <a:rPr lang="en-US" altLang="en-US" sz="3600" dirty="0">
                <a:solidFill>
                  <a:srgbClr val="FFFF66"/>
                </a:solidFill>
              </a:rPr>
              <a:t>it will be holy</a:t>
            </a:r>
            <a:r>
              <a:rPr lang="en-US" altLang="en-US" sz="3600" dirty="0"/>
              <a:t>; it cannot be redeemed. These are the mitzvot which A</a:t>
            </a:r>
            <a:r>
              <a:rPr lang="en-US" altLang="en-US" sz="3200" dirty="0"/>
              <a:t>DONI</a:t>
            </a:r>
            <a:r>
              <a:rPr lang="en-US" altLang="en-US" sz="3600" dirty="0"/>
              <a:t> gave to Moshe. </a:t>
            </a:r>
          </a:p>
        </p:txBody>
      </p:sp>
    </p:spTree>
    <p:extLst>
      <p:ext uri="{BB962C8B-B14F-4D97-AF65-F5344CB8AC3E}">
        <p14:creationId xmlns:p14="http://schemas.microsoft.com/office/powerpoint/2010/main" val="469551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2898" name="Rectangle 2">
            <a:extLst>
              <a:ext uri="{FF2B5EF4-FFF2-40B4-BE49-F238E27FC236}">
                <a16:creationId xmlns:a16="http://schemas.microsoft.com/office/drawing/2014/main" id="{46F7D587-A3D3-462C-8981-8037844F7463}"/>
              </a:ext>
            </a:extLst>
          </p:cNvPr>
          <p:cNvSpPr>
            <a:spLocks noGrp="1" noChangeArrowheads="1"/>
          </p:cNvSpPr>
          <p:nvPr>
            <p:ph type="subTitle" idx="1"/>
          </p:nvPr>
        </p:nvSpPr>
        <p:spPr>
          <a:xfrm>
            <a:off x="198437" y="0"/>
            <a:ext cx="8229600" cy="5143500"/>
          </a:xfrm>
        </p:spPr>
        <p:txBody>
          <a:bodyPr/>
          <a:lstStyle/>
          <a:p>
            <a:pPr algn="l"/>
            <a:r>
              <a:rPr lang="en-US" altLang="en-US" sz="4000" baseline="30000" dirty="0" err="1"/>
              <a:t>Bamidbar</a:t>
            </a:r>
            <a:r>
              <a:rPr lang="en-US" altLang="en-US" sz="4000" baseline="30000" dirty="0"/>
              <a:t>/Nu 18.20-21 </a:t>
            </a:r>
            <a:r>
              <a:rPr lang="en-US" altLang="en-US" sz="4000" dirty="0"/>
              <a:t>A</a:t>
            </a:r>
            <a:r>
              <a:rPr lang="en-US" altLang="en-US" sz="3600" dirty="0"/>
              <a:t>DONI</a:t>
            </a:r>
            <a:r>
              <a:rPr lang="en-US" altLang="en-US" sz="4000" dirty="0"/>
              <a:t> said to </a:t>
            </a:r>
            <a:r>
              <a:rPr lang="en-US" altLang="en-US" sz="4000" dirty="0" err="1"/>
              <a:t>Aharon</a:t>
            </a:r>
            <a:r>
              <a:rPr lang="en-US" altLang="en-US" sz="4000" dirty="0"/>
              <a:t>, "You are not to have any inheritance or portion in their land; I am your portion and inheritance among the people of </a:t>
            </a:r>
            <a:r>
              <a:rPr lang="en-US" altLang="en-US" sz="4000" dirty="0" err="1"/>
              <a:t>Isra'el</a:t>
            </a:r>
            <a:r>
              <a:rPr lang="en-US" altLang="en-US" sz="4000" dirty="0"/>
              <a:t>.  </a:t>
            </a:r>
          </a:p>
        </p:txBody>
      </p:sp>
    </p:spTree>
    <p:extLst>
      <p:ext uri="{BB962C8B-B14F-4D97-AF65-F5344CB8AC3E}">
        <p14:creationId xmlns:p14="http://schemas.microsoft.com/office/powerpoint/2010/main" val="4236916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2898" name="Rectangle 2">
            <a:extLst>
              <a:ext uri="{FF2B5EF4-FFF2-40B4-BE49-F238E27FC236}">
                <a16:creationId xmlns:a16="http://schemas.microsoft.com/office/drawing/2014/main" id="{46F7D587-A3D3-462C-8981-8037844F7463}"/>
              </a:ext>
            </a:extLst>
          </p:cNvPr>
          <p:cNvSpPr>
            <a:spLocks noGrp="1" noChangeArrowheads="1"/>
          </p:cNvSpPr>
          <p:nvPr>
            <p:ph type="subTitle" idx="1"/>
          </p:nvPr>
        </p:nvSpPr>
        <p:spPr>
          <a:xfrm>
            <a:off x="198437" y="0"/>
            <a:ext cx="8229600" cy="5143500"/>
          </a:xfrm>
        </p:spPr>
        <p:txBody>
          <a:bodyPr/>
          <a:lstStyle/>
          <a:p>
            <a:pPr algn="l"/>
            <a:r>
              <a:rPr lang="en-US" altLang="en-US" sz="4000" baseline="30000" dirty="0" err="1"/>
              <a:t>Bamidbar</a:t>
            </a:r>
            <a:r>
              <a:rPr lang="en-US" altLang="en-US" sz="4000" baseline="30000" dirty="0"/>
              <a:t>/Nu 18.20-21   </a:t>
            </a:r>
            <a:r>
              <a:rPr lang="en-US" altLang="en-US" sz="4000" dirty="0"/>
              <a:t>"To the descendants of Levi </a:t>
            </a:r>
            <a:r>
              <a:rPr lang="en-US" altLang="en-US" sz="4000" dirty="0">
                <a:solidFill>
                  <a:srgbClr val="FFFF66"/>
                </a:solidFill>
              </a:rPr>
              <a:t>I have given the entire tenth of the produce collected in </a:t>
            </a:r>
            <a:r>
              <a:rPr lang="en-US" altLang="en-US" sz="4000" dirty="0" err="1">
                <a:solidFill>
                  <a:srgbClr val="FFFF66"/>
                </a:solidFill>
              </a:rPr>
              <a:t>Isra'el</a:t>
            </a:r>
            <a:r>
              <a:rPr lang="en-US" altLang="en-US" sz="4000" dirty="0"/>
              <a:t>. It is their inheritance in payment for the service they render in the tent of meeting. </a:t>
            </a:r>
          </a:p>
        </p:txBody>
      </p:sp>
    </p:spTree>
    <p:extLst>
      <p:ext uri="{BB962C8B-B14F-4D97-AF65-F5344CB8AC3E}">
        <p14:creationId xmlns:p14="http://schemas.microsoft.com/office/powerpoint/2010/main" val="3131498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6994" name="Rectangle 2">
            <a:extLst>
              <a:ext uri="{FF2B5EF4-FFF2-40B4-BE49-F238E27FC236}">
                <a16:creationId xmlns:a16="http://schemas.microsoft.com/office/drawing/2014/main" id="{F003D0D4-B02A-4734-9F80-D6AAEE393C34}"/>
              </a:ext>
            </a:extLst>
          </p:cNvPr>
          <p:cNvSpPr>
            <a:spLocks noGrp="1" noChangeArrowheads="1"/>
          </p:cNvSpPr>
          <p:nvPr>
            <p:ph type="subTitle" idx="1"/>
          </p:nvPr>
        </p:nvSpPr>
        <p:spPr>
          <a:xfrm>
            <a:off x="350837" y="0"/>
            <a:ext cx="8153400" cy="5143500"/>
          </a:xfrm>
        </p:spPr>
        <p:txBody>
          <a:bodyPr/>
          <a:lstStyle/>
          <a:p>
            <a:pPr algn="l"/>
            <a:r>
              <a:rPr lang="en-US" altLang="en-US" sz="4000" dirty="0">
                <a:solidFill>
                  <a:srgbClr val="FFFF99"/>
                </a:solidFill>
              </a:rPr>
              <a:t>Second tithe </a:t>
            </a:r>
          </a:p>
          <a:p>
            <a:pPr algn="l"/>
            <a:r>
              <a:rPr lang="en-US" altLang="en-US" sz="4000" baseline="30000" dirty="0" err="1"/>
              <a:t>Dvarim</a:t>
            </a:r>
            <a:r>
              <a:rPr lang="en-US" altLang="en-US" sz="4000" baseline="30000" dirty="0"/>
              <a:t> 14.22-26</a:t>
            </a:r>
            <a:r>
              <a:rPr lang="en-US" altLang="en-US" sz="4000" dirty="0"/>
              <a:t> "Every year you must take one tenth of everything your seed produces in the field, and eat it in the presence of A</a:t>
            </a:r>
            <a:r>
              <a:rPr lang="en-US" altLang="en-US" sz="3600" dirty="0"/>
              <a:t>DONI</a:t>
            </a:r>
            <a:r>
              <a:rPr lang="en-US" altLang="en-US" sz="4000" dirty="0"/>
              <a:t> your God. In the place where he chooses to have his name live</a:t>
            </a:r>
          </a:p>
        </p:txBody>
      </p:sp>
    </p:spTree>
    <p:extLst>
      <p:ext uri="{BB962C8B-B14F-4D97-AF65-F5344CB8AC3E}">
        <p14:creationId xmlns:p14="http://schemas.microsoft.com/office/powerpoint/2010/main" val="1808783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6994" name="Rectangle 2">
            <a:extLst>
              <a:ext uri="{FF2B5EF4-FFF2-40B4-BE49-F238E27FC236}">
                <a16:creationId xmlns:a16="http://schemas.microsoft.com/office/drawing/2014/main" id="{F003D0D4-B02A-4734-9F80-D6AAEE393C34}"/>
              </a:ext>
            </a:extLst>
          </p:cNvPr>
          <p:cNvSpPr>
            <a:spLocks noGrp="1" noChangeArrowheads="1"/>
          </p:cNvSpPr>
          <p:nvPr>
            <p:ph type="subTitle" idx="1"/>
          </p:nvPr>
        </p:nvSpPr>
        <p:spPr>
          <a:xfrm>
            <a:off x="350837" y="0"/>
            <a:ext cx="8153400" cy="5143500"/>
          </a:xfrm>
        </p:spPr>
        <p:txBody>
          <a:bodyPr/>
          <a:lstStyle/>
          <a:p>
            <a:pPr algn="l"/>
            <a:r>
              <a:rPr lang="en-US" altLang="en-US" sz="4000" baseline="30000" dirty="0" err="1"/>
              <a:t>Dvarim</a:t>
            </a:r>
            <a:r>
              <a:rPr lang="en-US" altLang="en-US" sz="4000" baseline="30000" dirty="0"/>
              <a:t> 14.22-26</a:t>
            </a:r>
            <a:r>
              <a:rPr lang="en-US" altLang="en-US" sz="4000" dirty="0"/>
              <a:t>  you will eat the tenth of your grain, new wine and olive oil, and the firstborn of your cattle and sheep, so that you will learn to fear A</a:t>
            </a:r>
            <a:r>
              <a:rPr lang="en-US" altLang="en-US" sz="3600" dirty="0"/>
              <a:t>DONI</a:t>
            </a:r>
            <a:r>
              <a:rPr lang="en-US" altLang="en-US" sz="4000" dirty="0"/>
              <a:t> your God always. </a:t>
            </a:r>
          </a:p>
        </p:txBody>
      </p:sp>
    </p:spTree>
    <p:extLst>
      <p:ext uri="{BB962C8B-B14F-4D97-AF65-F5344CB8AC3E}">
        <p14:creationId xmlns:p14="http://schemas.microsoft.com/office/powerpoint/2010/main" val="207819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 truffle is the fruiting body of a subterranean fungus. Truffles are usually found in close association with tree roots. </a:t>
            </a:r>
          </a:p>
        </p:txBody>
      </p:sp>
    </p:spTree>
    <p:extLst>
      <p:ext uri="{BB962C8B-B14F-4D97-AF65-F5344CB8AC3E}">
        <p14:creationId xmlns:p14="http://schemas.microsoft.com/office/powerpoint/2010/main" val="4119727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1570" name="Rectangle 2">
            <a:extLst>
              <a:ext uri="{FF2B5EF4-FFF2-40B4-BE49-F238E27FC236}">
                <a16:creationId xmlns:a16="http://schemas.microsoft.com/office/drawing/2014/main" id="{BC9CE757-756F-456B-9465-DEB751A9D758}"/>
              </a:ext>
            </a:extLst>
          </p:cNvPr>
          <p:cNvSpPr>
            <a:spLocks noGrp="1" noChangeArrowheads="1"/>
          </p:cNvSpPr>
          <p:nvPr>
            <p:ph type="subTitle" idx="1"/>
          </p:nvPr>
        </p:nvSpPr>
        <p:spPr>
          <a:xfrm>
            <a:off x="350837" y="0"/>
            <a:ext cx="8153400" cy="5143500"/>
          </a:xfrm>
        </p:spPr>
        <p:txBody>
          <a:bodyPr/>
          <a:lstStyle/>
          <a:p>
            <a:pPr algn="l">
              <a:lnSpc>
                <a:spcPct val="90000"/>
              </a:lnSpc>
            </a:pPr>
            <a:r>
              <a:rPr lang="en-US" altLang="en-US" sz="4000" baseline="30000" dirty="0" err="1"/>
              <a:t>Dvarim</a:t>
            </a:r>
            <a:r>
              <a:rPr lang="en-US" altLang="en-US" sz="4000" baseline="30000" dirty="0"/>
              <a:t> 14.22-26</a:t>
            </a:r>
            <a:r>
              <a:rPr lang="en-US" altLang="en-US" sz="4000" dirty="0"/>
              <a:t> "But if the distance is too great for you, so that you are unable to transport it, because the place where A</a:t>
            </a:r>
            <a:r>
              <a:rPr lang="en-US" altLang="en-US" sz="3600" dirty="0"/>
              <a:t>DONI</a:t>
            </a:r>
            <a:r>
              <a:rPr lang="en-US" altLang="en-US" sz="4000" dirty="0"/>
              <a:t> chooses to put his name is too far away from you; then, when A</a:t>
            </a:r>
            <a:r>
              <a:rPr lang="en-US" altLang="en-US" sz="3200" dirty="0"/>
              <a:t>DONI</a:t>
            </a:r>
            <a:r>
              <a:rPr lang="en-US" altLang="en-US" sz="4000" dirty="0"/>
              <a:t> your God prospers you</a:t>
            </a:r>
          </a:p>
        </p:txBody>
      </p:sp>
    </p:spTree>
    <p:extLst>
      <p:ext uri="{BB962C8B-B14F-4D97-AF65-F5344CB8AC3E}">
        <p14:creationId xmlns:p14="http://schemas.microsoft.com/office/powerpoint/2010/main" val="1221021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1570" name="Rectangle 2">
            <a:extLst>
              <a:ext uri="{FF2B5EF4-FFF2-40B4-BE49-F238E27FC236}">
                <a16:creationId xmlns:a16="http://schemas.microsoft.com/office/drawing/2014/main" id="{BC9CE757-756F-456B-9465-DEB751A9D758}"/>
              </a:ext>
            </a:extLst>
          </p:cNvPr>
          <p:cNvSpPr>
            <a:spLocks noGrp="1" noChangeArrowheads="1"/>
          </p:cNvSpPr>
          <p:nvPr>
            <p:ph type="subTitle" idx="1"/>
          </p:nvPr>
        </p:nvSpPr>
        <p:spPr>
          <a:xfrm>
            <a:off x="350837" y="0"/>
            <a:ext cx="8153400" cy="5143500"/>
          </a:xfrm>
        </p:spPr>
        <p:txBody>
          <a:bodyPr/>
          <a:lstStyle/>
          <a:p>
            <a:pPr algn="l">
              <a:lnSpc>
                <a:spcPct val="90000"/>
              </a:lnSpc>
            </a:pPr>
            <a:r>
              <a:rPr lang="en-US" altLang="en-US" sz="4000" baseline="30000" dirty="0" err="1"/>
              <a:t>Dvarim</a:t>
            </a:r>
            <a:r>
              <a:rPr lang="en-US" altLang="en-US" sz="4000" baseline="30000" dirty="0"/>
              <a:t> 14.22-26</a:t>
            </a:r>
            <a:r>
              <a:rPr lang="en-US" altLang="en-US" sz="4000" dirty="0"/>
              <a:t> you are to convert it into money, take the money with you, go to the place which A</a:t>
            </a:r>
            <a:r>
              <a:rPr lang="en-US" altLang="en-US" sz="3600" dirty="0"/>
              <a:t>DONI</a:t>
            </a:r>
            <a:r>
              <a:rPr lang="en-US" altLang="en-US" sz="4000" dirty="0"/>
              <a:t> your God will choose, and exchange the money for anything you want -</a:t>
            </a:r>
          </a:p>
        </p:txBody>
      </p:sp>
    </p:spTree>
    <p:extLst>
      <p:ext uri="{BB962C8B-B14F-4D97-AF65-F5344CB8AC3E}">
        <p14:creationId xmlns:p14="http://schemas.microsoft.com/office/powerpoint/2010/main" val="629981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3618" name="Rectangle 2">
            <a:extLst>
              <a:ext uri="{FF2B5EF4-FFF2-40B4-BE49-F238E27FC236}">
                <a16:creationId xmlns:a16="http://schemas.microsoft.com/office/drawing/2014/main" id="{A0A4B955-88E1-4AFF-B462-FB8F9DEE7965}"/>
              </a:ext>
            </a:extLst>
          </p:cNvPr>
          <p:cNvSpPr>
            <a:spLocks noGrp="1" noChangeArrowheads="1"/>
          </p:cNvSpPr>
          <p:nvPr>
            <p:ph type="subTitle" idx="1"/>
          </p:nvPr>
        </p:nvSpPr>
        <p:spPr>
          <a:xfrm>
            <a:off x="274637" y="0"/>
            <a:ext cx="8077200" cy="5143500"/>
          </a:xfrm>
        </p:spPr>
        <p:txBody>
          <a:bodyPr/>
          <a:lstStyle/>
          <a:p>
            <a:pPr algn="l"/>
            <a:r>
              <a:rPr lang="en-US" altLang="en-US" sz="4000" baseline="30000" dirty="0" err="1"/>
              <a:t>Dvarim</a:t>
            </a:r>
            <a:r>
              <a:rPr lang="en-US" altLang="en-US" sz="4000" baseline="30000" dirty="0"/>
              <a:t> 14.22-26</a:t>
            </a:r>
            <a:r>
              <a:rPr lang="en-US" altLang="en-US" sz="4000" dirty="0"/>
              <a:t> - cattle, sheep, wine, other intoxicating liquor, or anything you please - and you are to eat there in the presence of A</a:t>
            </a:r>
            <a:r>
              <a:rPr lang="en-US" altLang="en-US" sz="3600" dirty="0"/>
              <a:t>DONI</a:t>
            </a:r>
            <a:r>
              <a:rPr lang="en-US" altLang="en-US" sz="4000" dirty="0"/>
              <a:t> your God, and enjoy yourselves, you and your household. </a:t>
            </a:r>
          </a:p>
        </p:txBody>
      </p:sp>
    </p:spTree>
    <p:extLst>
      <p:ext uri="{BB962C8B-B14F-4D97-AF65-F5344CB8AC3E}">
        <p14:creationId xmlns:p14="http://schemas.microsoft.com/office/powerpoint/2010/main" val="2617327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9042" name="Rectangle 2">
            <a:extLst>
              <a:ext uri="{FF2B5EF4-FFF2-40B4-BE49-F238E27FC236}">
                <a16:creationId xmlns:a16="http://schemas.microsoft.com/office/drawing/2014/main" id="{B1A052E2-C76F-4D19-99B0-DB87EDA8A6CF}"/>
              </a:ext>
            </a:extLst>
          </p:cNvPr>
          <p:cNvSpPr>
            <a:spLocks noGrp="1" noChangeArrowheads="1"/>
          </p:cNvSpPr>
          <p:nvPr>
            <p:ph type="subTitle" idx="1"/>
          </p:nvPr>
        </p:nvSpPr>
        <p:spPr>
          <a:xfrm>
            <a:off x="427037" y="0"/>
            <a:ext cx="8001000" cy="5143500"/>
          </a:xfrm>
        </p:spPr>
        <p:txBody>
          <a:bodyPr/>
          <a:lstStyle/>
          <a:p>
            <a:pPr algn="l" defTabSz="114300"/>
            <a:r>
              <a:rPr lang="en-US" altLang="en-US" sz="3600" baseline="30000" dirty="0" err="1"/>
              <a:t>Dvarim</a:t>
            </a:r>
            <a:r>
              <a:rPr lang="en-US" altLang="en-US" sz="3600" baseline="30000" dirty="0"/>
              <a:t> 26.12</a:t>
            </a:r>
            <a:r>
              <a:rPr lang="en-US" altLang="en-US" sz="3600" dirty="0"/>
              <a:t> "After you have separated a tenth of the crops yielded </a:t>
            </a:r>
            <a:r>
              <a:rPr lang="en-US" altLang="en-US" sz="3600" dirty="0">
                <a:solidFill>
                  <a:srgbClr val="FFFF66"/>
                </a:solidFill>
              </a:rPr>
              <a:t>in the third year, the year of separating a tenth,</a:t>
            </a:r>
            <a:r>
              <a:rPr lang="en-US" altLang="en-US" sz="3600" dirty="0"/>
              <a:t> and have given it to the Levi, the foreigner, the orphan and the widow, so that they can have enough food to satisfy them while staying with you; </a:t>
            </a:r>
          </a:p>
        </p:txBody>
      </p:sp>
    </p:spTree>
    <p:extLst>
      <p:ext uri="{BB962C8B-B14F-4D97-AF65-F5344CB8AC3E}">
        <p14:creationId xmlns:p14="http://schemas.microsoft.com/office/powerpoint/2010/main" val="2590548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3138" name="Rectangle 2">
            <a:extLst>
              <a:ext uri="{FF2B5EF4-FFF2-40B4-BE49-F238E27FC236}">
                <a16:creationId xmlns:a16="http://schemas.microsoft.com/office/drawing/2014/main" id="{BAB316F1-3022-4176-B334-52A69189EA78}"/>
              </a:ext>
            </a:extLst>
          </p:cNvPr>
          <p:cNvSpPr>
            <a:spLocks noGrp="1" noChangeArrowheads="1"/>
          </p:cNvSpPr>
          <p:nvPr>
            <p:ph type="subTitle" idx="1"/>
          </p:nvPr>
        </p:nvSpPr>
        <p:spPr>
          <a:xfrm>
            <a:off x="274637" y="0"/>
            <a:ext cx="8229600" cy="5143500"/>
          </a:xfrm>
          <a:noFill/>
        </p:spPr>
        <p:txBody>
          <a:bodyPr vert="horz" wrap="square" lIns="13716" tIns="45720" rIns="13716" bIns="45720" numCol="1" anchor="t" anchorCtr="0" compatLnSpc="1">
            <a:prstTxWarp prst="textNoShape">
              <a:avLst/>
            </a:prstTxWarp>
          </a:bodyPr>
          <a:lstStyle/>
          <a:p>
            <a:pPr marL="571500" indent="-571500" algn="l">
              <a:buFontTx/>
              <a:buChar char="•"/>
            </a:pPr>
            <a:r>
              <a:rPr lang="en-US" altLang="en-US" sz="4000" dirty="0"/>
              <a:t>First tithe to the </a:t>
            </a:r>
            <a:r>
              <a:rPr lang="en-US" altLang="en-US" sz="4000" dirty="0" err="1"/>
              <a:t>Leviim</a:t>
            </a:r>
            <a:r>
              <a:rPr lang="en-US" altLang="en-US" sz="4000" dirty="0"/>
              <a:t>, </a:t>
            </a:r>
            <a:r>
              <a:rPr lang="en-US" altLang="en-US" sz="4000" dirty="0" err="1"/>
              <a:t>Cohenim</a:t>
            </a:r>
            <a:endParaRPr lang="en-US" altLang="en-US" sz="4000" dirty="0"/>
          </a:p>
          <a:p>
            <a:pPr marL="571500" indent="-571500" algn="l">
              <a:buFontTx/>
              <a:buChar char="•"/>
            </a:pPr>
            <a:r>
              <a:rPr lang="en-US" altLang="en-US" sz="4000" dirty="0"/>
              <a:t>Second tithe for family celebration in </a:t>
            </a:r>
            <a:r>
              <a:rPr lang="en-US" altLang="en-US" sz="4000" dirty="0" err="1"/>
              <a:t>Yerushaliyim</a:t>
            </a:r>
            <a:r>
              <a:rPr lang="en-US" altLang="en-US" sz="4000" dirty="0"/>
              <a:t> except </a:t>
            </a:r>
            <a:r>
              <a:rPr lang="en-US" altLang="en-US" sz="4000" dirty="0">
                <a:solidFill>
                  <a:srgbClr val="FFFF66"/>
                </a:solidFill>
              </a:rPr>
              <a:t>third and sixth</a:t>
            </a:r>
            <a:r>
              <a:rPr lang="en-US" altLang="en-US" sz="4000" dirty="0"/>
              <a:t> year given to poor</a:t>
            </a:r>
          </a:p>
        </p:txBody>
      </p:sp>
    </p:spTree>
    <p:extLst>
      <p:ext uri="{BB962C8B-B14F-4D97-AF65-F5344CB8AC3E}">
        <p14:creationId xmlns:p14="http://schemas.microsoft.com/office/powerpoint/2010/main" val="1221061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3250" name="Rectangle 2">
            <a:extLst>
              <a:ext uri="{FF2B5EF4-FFF2-40B4-BE49-F238E27FC236}">
                <a16:creationId xmlns:a16="http://schemas.microsoft.com/office/drawing/2014/main" id="{B3EFBBEB-20E1-4E35-979B-81559B7B39DA}"/>
              </a:ext>
            </a:extLst>
          </p:cNvPr>
          <p:cNvSpPr>
            <a:spLocks noGrp="1" noChangeArrowheads="1"/>
          </p:cNvSpPr>
          <p:nvPr>
            <p:ph type="subTitle" idx="1"/>
          </p:nvPr>
        </p:nvSpPr>
        <p:spPr>
          <a:xfrm>
            <a:off x="503237" y="0"/>
            <a:ext cx="7924800" cy="5143500"/>
          </a:xfrm>
        </p:spPr>
        <p:txBody>
          <a:bodyPr/>
          <a:lstStyle/>
          <a:p>
            <a:pPr marL="112713" indent="-112713" algn="l">
              <a:lnSpc>
                <a:spcPct val="90000"/>
              </a:lnSpc>
            </a:pPr>
            <a:r>
              <a:rPr lang="en-US" altLang="en-US" sz="3000" baseline="30000" dirty="0"/>
              <a:t>	</a:t>
            </a:r>
            <a:r>
              <a:rPr lang="en-US" altLang="en-US" sz="3600" baseline="30000" dirty="0"/>
              <a:t>1 Cor. 9.13-14</a:t>
            </a:r>
            <a:r>
              <a:rPr lang="en-US" altLang="en-US" sz="3600" dirty="0"/>
              <a:t> Those who work in the Temple get their food from the Temple, and those who serve at the altar get a share of the sacrifices offered there? </a:t>
            </a:r>
            <a:r>
              <a:rPr lang="en-US" altLang="en-US" sz="3600" dirty="0">
                <a:solidFill>
                  <a:srgbClr val="FFFF66"/>
                </a:solidFill>
              </a:rPr>
              <a:t>In the same way</a:t>
            </a:r>
            <a:r>
              <a:rPr lang="en-US" altLang="en-US" sz="3600" dirty="0"/>
              <a:t>, the Lord directed that those who proclaim the Good News should get their living from the Good News. </a:t>
            </a:r>
          </a:p>
          <a:p>
            <a:pPr marL="112713" indent="-112713" algn="l">
              <a:lnSpc>
                <a:spcPct val="90000"/>
              </a:lnSpc>
            </a:pPr>
            <a:r>
              <a:rPr lang="en-US" altLang="en-US" sz="3600" dirty="0"/>
              <a:t>	</a:t>
            </a:r>
            <a:r>
              <a:rPr lang="en-US" altLang="en-US" sz="3600" dirty="0">
                <a:solidFill>
                  <a:srgbClr val="FFFF66"/>
                </a:solidFill>
              </a:rPr>
              <a:t>Even so</a:t>
            </a:r>
            <a:r>
              <a:rPr lang="en-US" altLang="en-US" sz="3600" dirty="0"/>
              <a:t> </a:t>
            </a:r>
            <a:r>
              <a:rPr lang="en-US" altLang="en-US" sz="3200" baseline="30000" dirty="0"/>
              <a:t>NKJV  </a:t>
            </a:r>
            <a:r>
              <a:rPr lang="en-US" altLang="en-US" sz="3600" dirty="0">
                <a:solidFill>
                  <a:srgbClr val="FFFF66"/>
                </a:solidFill>
              </a:rPr>
              <a:t>Along the same lines</a:t>
            </a:r>
            <a:endParaRPr lang="en-US" altLang="en-US" sz="3600" dirty="0"/>
          </a:p>
        </p:txBody>
      </p:sp>
    </p:spTree>
    <p:extLst>
      <p:ext uri="{BB962C8B-B14F-4D97-AF65-F5344CB8AC3E}">
        <p14:creationId xmlns:p14="http://schemas.microsoft.com/office/powerpoint/2010/main" val="2066909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 tithing of the food grains, herds, flocks, well understood.</a:t>
            </a:r>
          </a:p>
        </p:txBody>
      </p:sp>
    </p:spTree>
    <p:extLst>
      <p:ext uri="{BB962C8B-B14F-4D97-AF65-F5344CB8AC3E}">
        <p14:creationId xmlns:p14="http://schemas.microsoft.com/office/powerpoint/2010/main" val="1869048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3456" b="1" dirty="0">
                <a:latin typeface="David" panose="020E0502060401010101" pitchFamily="34" charset="-79"/>
                <a:cs typeface="David" panose="020E0502060401010101" pitchFamily="34" charset="-79"/>
              </a:rPr>
              <a:t>אוֹי לָכֶם סוֹפְרִים וּפְרוּשִׁים צְבוּעִים, כִּי נוֹתְנִים אַתֶּם מַעַשְֹׂרוֹת מִמִּנְתָּה וְשֶׁבֶת וְכַמּוֹן,  </a:t>
            </a:r>
            <a:r>
              <a:rPr lang="he-IL" b="1" dirty="0">
                <a:latin typeface="David" panose="020E0502060401010101" pitchFamily="34" charset="-79"/>
                <a:cs typeface="David" panose="020E0502060401010101" pitchFamily="34" charset="-79"/>
              </a:rPr>
              <a:t> </a:t>
            </a:r>
            <a:endParaRPr lang="en-US" b="1" dirty="0">
              <a:latin typeface="David" panose="020E0502060401010101" pitchFamily="34" charset="-79"/>
              <a:cs typeface="David" panose="020E0502060401010101" pitchFamily="34" charset="-79"/>
            </a:endParaRPr>
          </a:p>
          <a:p>
            <a:r>
              <a:rPr lang="en-US" sz="4000" dirty="0"/>
              <a:t>“Woe to you hypocritical </a:t>
            </a:r>
            <a:r>
              <a:rPr lang="en-US" sz="4000" i="1" dirty="0"/>
              <a:t>Torah</a:t>
            </a:r>
            <a:r>
              <a:rPr lang="en-US" sz="4000" dirty="0"/>
              <a:t>-teachers and </a:t>
            </a:r>
            <a:r>
              <a:rPr lang="en-US" sz="4000" i="1" dirty="0" err="1"/>
              <a:t>P’rushim</a:t>
            </a:r>
            <a:r>
              <a:rPr lang="en-US" sz="4000" dirty="0"/>
              <a:t>! </a:t>
            </a:r>
            <a:r>
              <a:rPr lang="en-US" sz="4000" dirty="0">
                <a:solidFill>
                  <a:srgbClr val="FFFF99"/>
                </a:solidFill>
              </a:rPr>
              <a:t>You pay your tithes </a:t>
            </a:r>
            <a:r>
              <a:rPr lang="en-US" sz="4000" dirty="0"/>
              <a:t>of mint, dill and cumin;</a:t>
            </a:r>
            <a:endParaRPr lang="en-US" sz="4000"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668776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What about medicinal herbs?  </a:t>
            </a:r>
          </a:p>
          <a:p>
            <a:pPr algn="l"/>
            <a:r>
              <a:rPr lang="en-US" dirty="0"/>
              <a:t>Keener: Cummin and dill were both spices and medicinal herbs, about 1’ to 2’ in height.</a:t>
            </a:r>
          </a:p>
        </p:txBody>
      </p:sp>
    </p:spTree>
    <p:extLst>
      <p:ext uri="{BB962C8B-B14F-4D97-AF65-F5344CB8AC3E}">
        <p14:creationId xmlns:p14="http://schemas.microsoft.com/office/powerpoint/2010/main" val="2147446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/Is 28.23-27</a:t>
            </a:r>
            <a:r>
              <a:rPr lang="en-US" dirty="0"/>
              <a:t> Listen and hear my voice; pay attention…Does a farmer sowing keep plowing forever?...</a:t>
            </a:r>
            <a:r>
              <a:rPr lang="en-US" b="1" baseline="30000" dirty="0"/>
              <a:t> </a:t>
            </a:r>
            <a:r>
              <a:rPr lang="en-US" dirty="0"/>
              <a:t>No — when he finishes levelling it, he scatters his</a:t>
            </a:r>
            <a:r>
              <a:rPr lang="en-US" dirty="0">
                <a:solidFill>
                  <a:srgbClr val="FFFF99"/>
                </a:solidFill>
              </a:rPr>
              <a:t> dill-seed</a:t>
            </a:r>
            <a:r>
              <a:rPr lang="en-US" dirty="0"/>
              <a:t>, </a:t>
            </a:r>
            <a:r>
              <a:rPr lang="en-US" dirty="0">
                <a:solidFill>
                  <a:srgbClr val="FFFF99"/>
                </a:solidFill>
              </a:rPr>
              <a:t>sows his cumin</a:t>
            </a:r>
            <a:r>
              <a:rPr lang="en-US" dirty="0"/>
              <a:t>, puts wheat in rows, barley where it belongs…</a:t>
            </a:r>
          </a:p>
        </p:txBody>
      </p:sp>
    </p:spTree>
    <p:extLst>
      <p:ext uri="{BB962C8B-B14F-4D97-AF65-F5344CB8AC3E}">
        <p14:creationId xmlns:p14="http://schemas.microsoft.com/office/powerpoint/2010/main" val="354507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3504E627-BEC2-4B22-9790-9DB289548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01" y="0"/>
            <a:ext cx="7260074"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216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/Is 28.23-27</a:t>
            </a:r>
            <a:r>
              <a:rPr lang="en-US" dirty="0"/>
              <a:t> because his God has taught him this, has given him instruction.</a:t>
            </a:r>
            <a:r>
              <a:rPr lang="en-US" b="1" baseline="30000" dirty="0"/>
              <a:t> </a:t>
            </a:r>
            <a:r>
              <a:rPr lang="en-US" dirty="0">
                <a:solidFill>
                  <a:srgbClr val="FFFF99"/>
                </a:solidFill>
              </a:rPr>
              <a:t>Dill must not be threshed </a:t>
            </a:r>
            <a:r>
              <a:rPr lang="en-US" dirty="0"/>
              <a:t>with a sledge or </a:t>
            </a:r>
            <a:r>
              <a:rPr lang="en-US" dirty="0">
                <a:solidFill>
                  <a:srgbClr val="FFFF99"/>
                </a:solidFill>
              </a:rPr>
              <a:t>cartwheels driven over cumin; rather, dill one beats with a stick</a:t>
            </a:r>
            <a:br>
              <a:rPr lang="en-US" dirty="0">
                <a:solidFill>
                  <a:srgbClr val="FFFF99"/>
                </a:solidFill>
              </a:rPr>
            </a:br>
            <a:r>
              <a:rPr lang="en-US" dirty="0">
                <a:solidFill>
                  <a:srgbClr val="FFFF99"/>
                </a:solidFill>
              </a:rPr>
              <a:t>and cumin with a flail</a:t>
            </a:r>
            <a:r>
              <a:rPr lang="en-US" dirty="0"/>
              <a:t>.</a:t>
            </a:r>
          </a:p>
        </p:txBody>
      </p:sp>
    </p:spTree>
    <p:extLst>
      <p:ext uri="{BB962C8B-B14F-4D97-AF65-F5344CB8AC3E}">
        <p14:creationId xmlns:p14="http://schemas.microsoft.com/office/powerpoint/2010/main" val="791585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842206-2F0E-4B3C-A928-8CFCDC437B53}"/>
              </a:ext>
            </a:extLst>
          </p:cNvPr>
          <p:cNvSpPr>
            <a:spLocks noGrp="1"/>
          </p:cNvSpPr>
          <p:nvPr>
            <p:ph type="subTitle" idx="1"/>
          </p:nvPr>
        </p:nvSpPr>
        <p:spPr>
          <a:xfrm>
            <a:off x="274637" y="0"/>
            <a:ext cx="8305800" cy="5143500"/>
          </a:xfrm>
        </p:spPr>
        <p:txBody>
          <a:bodyPr/>
          <a:lstStyle/>
          <a:p>
            <a:pPr algn="l"/>
            <a:r>
              <a:rPr lang="en-US" dirty="0"/>
              <a:t>Mint never mentioned as a food herb, spice, for tithing. </a:t>
            </a:r>
            <a:r>
              <a:rPr lang="en-US" sz="2000" dirty="0"/>
              <a:t>[Amy Jill Levine]</a:t>
            </a:r>
            <a:endParaRPr lang="en-US" dirty="0"/>
          </a:p>
          <a:p>
            <a:pPr algn="l"/>
            <a:r>
              <a:rPr lang="en-US" dirty="0"/>
              <a:t>Mint is an herb well known, and has its name in the Greek from its sweet smell; on account of which the Jews used to spread it on the floors of their synagogues. </a:t>
            </a:r>
            <a:r>
              <a:rPr lang="en-US" sz="2400" baseline="30000" dirty="0" err="1"/>
              <a:t>Jarchi</a:t>
            </a:r>
            <a:r>
              <a:rPr lang="en-US" sz="2400" baseline="30000" dirty="0"/>
              <a:t> in </a:t>
            </a:r>
            <a:r>
              <a:rPr lang="en-US" sz="2400" baseline="30000" dirty="0" err="1"/>
              <a:t>Misn</a:t>
            </a:r>
            <a:r>
              <a:rPr lang="en-US" sz="2400" baseline="30000" dirty="0"/>
              <a:t>. </a:t>
            </a:r>
            <a:r>
              <a:rPr lang="en-US" sz="2400" baseline="30000" dirty="0" err="1"/>
              <a:t>Oketzim</a:t>
            </a:r>
            <a:r>
              <a:rPr lang="en-US" sz="2400" baseline="30000" dirty="0"/>
              <a:t>, c. 1. sect. 2 </a:t>
            </a:r>
            <a:endParaRPr lang="en-US" baseline="30000" dirty="0"/>
          </a:p>
        </p:txBody>
      </p:sp>
    </p:spTree>
    <p:extLst>
      <p:ext uri="{BB962C8B-B14F-4D97-AF65-F5344CB8AC3E}">
        <p14:creationId xmlns:p14="http://schemas.microsoft.com/office/powerpoint/2010/main" val="10699542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4000" b="1" dirty="0">
                <a:latin typeface="David" panose="020E0502060401010101" pitchFamily="34" charset="-79"/>
                <a:cs typeface="David" panose="020E0502060401010101" pitchFamily="34" charset="-79"/>
              </a:rPr>
              <a:t>וּמַזְנִיחִים אֶת הַדְּבָרִים הַחֲשׁוּבִים יוֹתֵר שֶׁבַּתּוֹרָה  </a:t>
            </a:r>
            <a:r>
              <a:rPr lang="he-IL" sz="3600" b="1" dirty="0">
                <a:latin typeface="David" panose="020E0502060401010101" pitchFamily="34" charset="-79"/>
                <a:cs typeface="David" panose="020E0502060401010101" pitchFamily="34" charset="-79"/>
              </a:rPr>
              <a:t> </a:t>
            </a:r>
            <a:endParaRPr lang="en-US" sz="3600" b="1" dirty="0">
              <a:latin typeface="David" panose="020E0502060401010101" pitchFamily="34" charset="-79"/>
              <a:cs typeface="David" panose="020E0502060401010101" pitchFamily="34" charset="-79"/>
            </a:endParaRPr>
          </a:p>
          <a:p>
            <a:r>
              <a:rPr lang="en-US" sz="3600" dirty="0"/>
              <a:t>  </a:t>
            </a:r>
            <a:r>
              <a:rPr lang="en-US" sz="4000" dirty="0"/>
              <a:t>but you have neglected the weightier matters of  the Torah -- </a:t>
            </a:r>
            <a:endParaRPr lang="en-US" sz="4000"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908452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599583"/>
          </a:xfrm>
        </p:spPr>
        <p:txBody>
          <a:bodyPr>
            <a:normAutofit lnSpcReduction="10000"/>
          </a:bodyPr>
          <a:lstStyle/>
          <a:p>
            <a:pPr algn="r" rtl="1"/>
            <a:r>
              <a:rPr lang="en-US" sz="3456"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אֶת הַמִּשְׁפָּט, אֶת הַחֶסֶד וְאֶת הָאֱמוּנָה. צָרִיךְ הָיָה לַעֲשׂוֹת אֶת אֵלֶּה הָאַחֲרוֹנִים וְאֵין לַעֲזֹב אֶת הַדְּבָרִים הָאֲחֵרִים</a:t>
            </a:r>
            <a:r>
              <a:rPr lang="he-IL" sz="3600" b="1" dirty="0">
                <a:latin typeface="David" panose="020E0502060401010101" pitchFamily="34" charset="-79"/>
                <a:cs typeface="David" panose="020E0502060401010101" pitchFamily="34" charset="-79"/>
              </a:rPr>
              <a:t>.  </a:t>
            </a:r>
            <a:endParaRPr lang="en-US" sz="3600" b="1" dirty="0">
              <a:latin typeface="David" panose="020E0502060401010101" pitchFamily="34" charset="-79"/>
              <a:cs typeface="David" panose="020E0502060401010101" pitchFamily="34" charset="-79"/>
            </a:endParaRPr>
          </a:p>
          <a:p>
            <a:pPr algn="r" rtl="1"/>
            <a:endParaRPr lang="en-US" sz="1440" b="1" dirty="0">
              <a:latin typeface="David" panose="020E0502060401010101" pitchFamily="34" charset="-79"/>
              <a:cs typeface="David" panose="020E0502060401010101" pitchFamily="34" charset="-79"/>
            </a:endParaRPr>
          </a:p>
          <a:p>
            <a:r>
              <a:rPr lang="en-US" b="1" dirty="0">
                <a:latin typeface="David" panose="020E0502060401010101" pitchFamily="34" charset="-79"/>
                <a:cs typeface="David" panose="020E0502060401010101" pitchFamily="34" charset="-79"/>
              </a:rPr>
              <a:t>   </a:t>
            </a:r>
            <a:r>
              <a:rPr lang="en-US" sz="4000" dirty="0"/>
              <a:t>justice, mercy, trust. These are the things you should have attended to — </a:t>
            </a:r>
            <a:r>
              <a:rPr lang="en-US" sz="4000" dirty="0">
                <a:solidFill>
                  <a:srgbClr val="FFFF99"/>
                </a:solidFill>
              </a:rPr>
              <a:t>without neglecting the others!</a:t>
            </a:r>
            <a:endParaRPr lang="en-US" i="1" dirty="0">
              <a:solidFill>
                <a:srgbClr val="FFFF99"/>
              </a:solidFill>
            </a:endParaRP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6465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Mikha</a:t>
            </a:r>
            <a:r>
              <a:rPr lang="en-US" baseline="30000" dirty="0"/>
              <a:t>/Mic 6.6-8  </a:t>
            </a:r>
            <a:r>
              <a:rPr lang="en-US" dirty="0"/>
              <a:t>With what shall I come before </a:t>
            </a:r>
            <a:r>
              <a:rPr lang="en-US" cap="small" dirty="0" err="1"/>
              <a:t>Adoni</a:t>
            </a:r>
            <a:r>
              <a:rPr lang="en-US" dirty="0"/>
              <a:t>? With what shall I bow myself before God on high? Shall I present Him with burnt offerings, with year-old calves? </a:t>
            </a:r>
            <a:r>
              <a:rPr lang="en-US" b="1" baseline="30000" dirty="0"/>
              <a:t> </a:t>
            </a:r>
            <a:r>
              <a:rPr lang="en-US" dirty="0"/>
              <a:t>Will </a:t>
            </a:r>
            <a:r>
              <a:rPr lang="en-US" cap="small" dirty="0"/>
              <a:t> </a:t>
            </a:r>
            <a:r>
              <a:rPr lang="en-US" cap="small" dirty="0" err="1"/>
              <a:t>Adoni</a:t>
            </a:r>
            <a:r>
              <a:rPr lang="en-US" cap="small" dirty="0"/>
              <a:t> </a:t>
            </a:r>
            <a:r>
              <a:rPr lang="en-US" dirty="0"/>
              <a:t>be pleased with thousands of rams, with hordes of rivers of oil? </a:t>
            </a:r>
          </a:p>
        </p:txBody>
      </p:sp>
    </p:spTree>
    <p:extLst>
      <p:ext uri="{BB962C8B-B14F-4D97-AF65-F5344CB8AC3E}">
        <p14:creationId xmlns:p14="http://schemas.microsoft.com/office/powerpoint/2010/main" val="533787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Mikha</a:t>
            </a:r>
            <a:r>
              <a:rPr lang="en-US" baseline="30000" dirty="0"/>
              <a:t>/Mic 6.6-8  </a:t>
            </a:r>
            <a:r>
              <a:rPr lang="en-US" dirty="0"/>
              <a:t>Shall I offer my firstborn for my transgression, the fruit of my belly for the sin of my soul? He has told you, humanity, what is good, and what </a:t>
            </a:r>
            <a:r>
              <a:rPr lang="en-US" cap="small" dirty="0" err="1"/>
              <a:t>Adoni</a:t>
            </a:r>
            <a:r>
              <a:rPr lang="en-US" cap="small" dirty="0"/>
              <a:t> </a:t>
            </a:r>
            <a:r>
              <a:rPr lang="en-US" dirty="0"/>
              <a:t>is seeking from you: Only to </a:t>
            </a:r>
            <a:r>
              <a:rPr lang="en-US" dirty="0">
                <a:solidFill>
                  <a:srgbClr val="FFFF99"/>
                </a:solidFill>
              </a:rPr>
              <a:t>practice justice, to love mercy, and to walk humbly with your God.  [</a:t>
            </a:r>
            <a:r>
              <a:rPr lang="en-US" dirty="0"/>
              <a:t>justice, mercy, trust</a:t>
            </a:r>
            <a:r>
              <a:rPr lang="en-US" dirty="0">
                <a:solidFill>
                  <a:srgbClr val="FFFF99"/>
                </a:solidFill>
              </a:rPr>
              <a:t>]</a:t>
            </a:r>
          </a:p>
        </p:txBody>
      </p:sp>
    </p:spTree>
    <p:extLst>
      <p:ext uri="{BB962C8B-B14F-4D97-AF65-F5344CB8AC3E}">
        <p14:creationId xmlns:p14="http://schemas.microsoft.com/office/powerpoint/2010/main" val="1296158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rtl="1"/>
            <a:r>
              <a:rPr lang="he-IL" sz="4321" b="1" dirty="0">
                <a:latin typeface="David" panose="020E0502060401010101" pitchFamily="34" charset="-79"/>
                <a:cs typeface="David" panose="020E0502060401010101" pitchFamily="34" charset="-79"/>
              </a:rPr>
              <a:t>‏ מוֹרֵי דֶרֶךְ עִוְרִים הָעוֹצְרִים אֶת הַיַּתּוּשׁ בְּמִסְנֶנֶת וּבוֹלְעִים אֶת הַגָּמָל</a:t>
            </a:r>
            <a:r>
              <a:rPr lang="en-US" sz="4321" b="1" dirty="0">
                <a:latin typeface="David" panose="020E0502060401010101" pitchFamily="34" charset="-79"/>
                <a:cs typeface="David" panose="020E0502060401010101" pitchFamily="34" charset="-79"/>
              </a:rPr>
              <a:t>.</a:t>
            </a:r>
          </a:p>
          <a:p>
            <a:pPr algn="r" rtl="1"/>
            <a:r>
              <a:rPr lang="en-US" sz="1008" b="1" dirty="0">
                <a:latin typeface="David" panose="020E0502060401010101" pitchFamily="34" charset="-79"/>
                <a:cs typeface="David" panose="020E0502060401010101" pitchFamily="34" charset="-79"/>
              </a:rPr>
              <a:t> </a:t>
            </a:r>
            <a:r>
              <a:rPr lang="en-US" sz="1728" dirty="0"/>
              <a:t> </a:t>
            </a:r>
          </a:p>
          <a:p>
            <a:pPr marL="0">
              <a:spcBef>
                <a:spcPts val="0"/>
              </a:spcBef>
              <a:spcAft>
                <a:spcPts val="576"/>
              </a:spcAft>
            </a:pPr>
            <a:r>
              <a:rPr lang="en-US" sz="4000" dirty="0"/>
              <a:t>“</a:t>
            </a:r>
            <a:r>
              <a:rPr lang="en-US" sz="4000" baseline="30000" dirty="0"/>
              <a:t> </a:t>
            </a:r>
            <a:r>
              <a:rPr lang="en-US" sz="4000" dirty="0"/>
              <a:t>Blind guides! — straining out a gnat, meanwhile swallowing a camel!”</a:t>
            </a:r>
            <a:endParaRPr lang="en-US" sz="4000"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011800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Viyikra</a:t>
            </a:r>
            <a:r>
              <a:rPr lang="en-US" baseline="30000" dirty="0"/>
              <a:t>/Lev 11.31-32 </a:t>
            </a:r>
            <a:r>
              <a:rPr lang="en-US" dirty="0"/>
              <a:t>Among all that creep these are the ones that are unclean to you. Whoever </a:t>
            </a:r>
            <a:r>
              <a:rPr lang="en-US" dirty="0">
                <a:solidFill>
                  <a:srgbClr val="FFFF99"/>
                </a:solidFill>
              </a:rPr>
              <a:t>touches them when they are dead</a:t>
            </a:r>
            <a:r>
              <a:rPr lang="en-US" dirty="0"/>
              <a:t>, will be unclean until the evening. Whatever </a:t>
            </a:r>
            <a:r>
              <a:rPr lang="en-US" dirty="0">
                <a:solidFill>
                  <a:srgbClr val="FFFF99"/>
                </a:solidFill>
              </a:rPr>
              <a:t>falls on them when they are dead </a:t>
            </a:r>
            <a:r>
              <a:rPr lang="en-US" dirty="0"/>
              <a:t>will become unclean, whether it is any vessel of wood, </a:t>
            </a:r>
          </a:p>
        </p:txBody>
      </p:sp>
    </p:spTree>
    <p:extLst>
      <p:ext uri="{BB962C8B-B14F-4D97-AF65-F5344CB8AC3E}">
        <p14:creationId xmlns:p14="http://schemas.microsoft.com/office/powerpoint/2010/main" val="13198786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err="1"/>
              <a:t>Viyikra</a:t>
            </a:r>
            <a:r>
              <a:rPr lang="en-US" baseline="30000" dirty="0"/>
              <a:t>/Lev 11.31-32 </a:t>
            </a:r>
            <a:r>
              <a:rPr lang="en-US" dirty="0"/>
              <a:t>or clothing, or skin, or sackcloth…</a:t>
            </a:r>
            <a:r>
              <a:rPr lang="en-US" b="1" baseline="30000" dirty="0"/>
              <a:t> </a:t>
            </a:r>
            <a:r>
              <a:rPr lang="en-US" dirty="0"/>
              <a:t>If one of them falls into a clay pot, whatever is in it will become unclean, and you are to break the pot.  Any food permitted to be eaten that water from such a vessel gets on will become unclean, </a:t>
            </a:r>
            <a:r>
              <a:rPr lang="en-US" dirty="0">
                <a:solidFill>
                  <a:srgbClr val="FFFF99"/>
                </a:solidFill>
              </a:rPr>
              <a:t>and any permitted liquid in such a vessel will become unclean</a:t>
            </a:r>
            <a:r>
              <a:rPr lang="en-US" dirty="0"/>
              <a:t>. </a:t>
            </a:r>
          </a:p>
        </p:txBody>
      </p:sp>
    </p:spTree>
    <p:extLst>
      <p:ext uri="{BB962C8B-B14F-4D97-AF65-F5344CB8AC3E}">
        <p14:creationId xmlns:p14="http://schemas.microsoft.com/office/powerpoint/2010/main" val="940170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 tithing, giving 10% of our gross </a:t>
            </a:r>
            <a:r>
              <a:rPr lang="en-US" dirty="0">
                <a:solidFill>
                  <a:srgbClr val="FFFF99"/>
                </a:solidFill>
              </a:rPr>
              <a:t>increase</a:t>
            </a:r>
            <a:r>
              <a:rPr lang="en-US" dirty="0"/>
              <a:t> [before government taxes] is still a mitzvah, a commandment for us.</a:t>
            </a:r>
          </a:p>
          <a:p>
            <a:pPr algn="l"/>
            <a:r>
              <a:rPr lang="en-US" dirty="0"/>
              <a:t>But it can be a source of self-congratulatory prideful precision.</a:t>
            </a:r>
          </a:p>
        </p:txBody>
      </p:sp>
    </p:spTree>
    <p:extLst>
      <p:ext uri="{BB962C8B-B14F-4D97-AF65-F5344CB8AC3E}">
        <p14:creationId xmlns:p14="http://schemas.microsoft.com/office/powerpoint/2010/main" val="3528187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Some of the truffle species are highly prized as food, called </a:t>
            </a:r>
            <a:r>
              <a:rPr lang="en-US" dirty="0">
                <a:solidFill>
                  <a:srgbClr val="FFFF99"/>
                </a:solidFill>
              </a:rPr>
              <a:t>“the diamond of the kitchen.” </a:t>
            </a:r>
            <a:r>
              <a:rPr lang="en-US" dirty="0"/>
              <a:t> Edible truffles are held in high esteem in French, Croatian, Georgian, Bulgarian, Greek, Italian, Middle Eastern, and Spanish cuisine, as well as in international </a:t>
            </a:r>
            <a:r>
              <a:rPr lang="en-US" i="1" dirty="0"/>
              <a:t>haute cuisine</a:t>
            </a:r>
            <a:r>
              <a:rPr lang="en-US" dirty="0"/>
              <a:t>.</a:t>
            </a:r>
          </a:p>
        </p:txBody>
      </p:sp>
    </p:spTree>
    <p:extLst>
      <p:ext uri="{BB962C8B-B14F-4D97-AF65-F5344CB8AC3E}">
        <p14:creationId xmlns:p14="http://schemas.microsoft.com/office/powerpoint/2010/main" val="33391925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842206-2F0E-4B3C-A928-8CFCDC437B53}"/>
              </a:ext>
            </a:extLst>
          </p:cNvPr>
          <p:cNvSpPr>
            <a:spLocks noGrp="1"/>
          </p:cNvSpPr>
          <p:nvPr>
            <p:ph type="subTitle" idx="1"/>
          </p:nvPr>
        </p:nvSpPr>
        <p:spPr>
          <a:xfrm>
            <a:off x="274637" y="57150"/>
            <a:ext cx="8305800" cy="5086350"/>
          </a:xfrm>
        </p:spPr>
        <p:txBody>
          <a:bodyPr/>
          <a:lstStyle/>
          <a:p>
            <a:pPr algn="l"/>
            <a:r>
              <a:rPr lang="en-US" dirty="0"/>
              <a:t>How to we attend to the regulation of tithing so that it doesn’t become a matter of legalistic and self congratulatory scruples?   Tithe so as to build us up in </a:t>
            </a:r>
            <a:r>
              <a:rPr lang="en-US" dirty="0">
                <a:solidFill>
                  <a:srgbClr val="FFFF99"/>
                </a:solidFill>
              </a:rPr>
              <a:t>justice, love of mercy, and humility before God.  [</a:t>
            </a:r>
            <a:r>
              <a:rPr lang="en-US" dirty="0"/>
              <a:t>justice, mercy, trust</a:t>
            </a:r>
            <a:r>
              <a:rPr lang="en-US" dirty="0">
                <a:solidFill>
                  <a:srgbClr val="FFFF99"/>
                </a:solidFill>
              </a:rPr>
              <a:t>]</a:t>
            </a:r>
            <a:endParaRPr lang="en-US" dirty="0"/>
          </a:p>
        </p:txBody>
      </p:sp>
    </p:spTree>
    <p:extLst>
      <p:ext uri="{BB962C8B-B14F-4D97-AF65-F5344CB8AC3E}">
        <p14:creationId xmlns:p14="http://schemas.microsoft.com/office/powerpoint/2010/main" val="385846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marL="231775" indent="-231775" algn="l">
              <a:buFont typeface="Arial" panose="020B0604020202020204" pitchFamily="34" charset="0"/>
              <a:buChar char="•"/>
            </a:pPr>
            <a:r>
              <a:rPr lang="en-US" dirty="0">
                <a:solidFill>
                  <a:srgbClr val="FFFF99"/>
                </a:solidFill>
              </a:rPr>
              <a:t>Do Justice </a:t>
            </a:r>
            <a:r>
              <a:rPr lang="en-US" dirty="0"/>
              <a:t>precise obedience required of </a:t>
            </a:r>
            <a:r>
              <a:rPr lang="en-US" u="sng" dirty="0"/>
              <a:t>ourselves</a:t>
            </a:r>
            <a:r>
              <a:rPr lang="en-US" dirty="0"/>
              <a:t>, highest standard </a:t>
            </a:r>
            <a:r>
              <a:rPr lang="he-IL" sz="4400" b="1" dirty="0">
                <a:latin typeface="David" panose="020E0502060401010101" pitchFamily="34" charset="-79"/>
                <a:cs typeface="David" panose="020E0502060401010101" pitchFamily="34" charset="-79"/>
              </a:rPr>
              <a:t>הַמִּשְׁפָּט</a:t>
            </a:r>
            <a:r>
              <a:rPr lang="en-US" sz="4400" b="1" dirty="0">
                <a:latin typeface="David" panose="020E0502060401010101" pitchFamily="34" charset="-79"/>
                <a:cs typeface="David" panose="020E0502060401010101" pitchFamily="34" charset="-79"/>
              </a:rPr>
              <a:t> </a:t>
            </a:r>
            <a:r>
              <a:rPr lang="en-US" i="1" dirty="0" err="1">
                <a:cs typeface="David" panose="020E0502060401010101" pitchFamily="34" charset="-79"/>
              </a:rPr>
              <a:t>hamishpat</a:t>
            </a:r>
            <a:endParaRPr lang="en-US" i="1" dirty="0"/>
          </a:p>
          <a:p>
            <a:pPr marL="231775" indent="-231775" algn="l">
              <a:buFont typeface="Arial" panose="020B0604020202020204" pitchFamily="34" charset="0"/>
              <a:buChar char="•"/>
            </a:pPr>
            <a:r>
              <a:rPr lang="en-US" dirty="0">
                <a:solidFill>
                  <a:srgbClr val="FFFF99"/>
                </a:solidFill>
              </a:rPr>
              <a:t>love of mercy:  </a:t>
            </a:r>
            <a:r>
              <a:rPr lang="en-US" dirty="0"/>
              <a:t>We give </a:t>
            </a:r>
            <a:r>
              <a:rPr lang="en-US" u="sng" dirty="0"/>
              <a:t>everyone else</a:t>
            </a:r>
            <a:r>
              <a:rPr lang="en-US" dirty="0"/>
              <a:t> the benefit of every doubt. </a:t>
            </a:r>
            <a:r>
              <a:rPr lang="he-IL" sz="4800" b="1" dirty="0">
                <a:latin typeface="David" panose="020E0502060401010101" pitchFamily="34" charset="-79"/>
                <a:cs typeface="David" panose="020E0502060401010101" pitchFamily="34" charset="-79"/>
              </a:rPr>
              <a:t>הַחֶסֶד</a:t>
            </a:r>
            <a:r>
              <a:rPr lang="en-US" sz="4800" b="1" dirty="0">
                <a:latin typeface="David" panose="020E0502060401010101" pitchFamily="34" charset="-79"/>
                <a:cs typeface="David" panose="020E0502060401010101" pitchFamily="34" charset="-79"/>
              </a:rPr>
              <a:t> </a:t>
            </a:r>
            <a:r>
              <a:rPr lang="en-US" i="1" dirty="0" err="1">
                <a:cs typeface="David" panose="020E0502060401010101" pitchFamily="34" charset="-79"/>
              </a:rPr>
              <a:t>hakhesed</a:t>
            </a:r>
            <a:endParaRPr lang="en-US" dirty="0"/>
          </a:p>
          <a:p>
            <a:pPr marL="231775" indent="-231775" algn="l">
              <a:buFont typeface="Arial" panose="020B0604020202020204" pitchFamily="34" charset="0"/>
              <a:buChar char="•"/>
            </a:pPr>
            <a:r>
              <a:rPr lang="en-US" dirty="0">
                <a:solidFill>
                  <a:srgbClr val="FFFF99"/>
                </a:solidFill>
              </a:rPr>
              <a:t>A humble with God. [</a:t>
            </a:r>
            <a:r>
              <a:rPr lang="en-US" dirty="0"/>
              <a:t>trust</a:t>
            </a:r>
            <a:r>
              <a:rPr lang="en-US" dirty="0">
                <a:solidFill>
                  <a:srgbClr val="FFFF99"/>
                </a:solidFill>
              </a:rPr>
              <a:t>] </a:t>
            </a:r>
            <a:r>
              <a:rPr lang="en-US" dirty="0"/>
              <a:t>G-d undergirds ALL </a:t>
            </a:r>
            <a:r>
              <a:rPr lang="he-IL" sz="4400" b="1" dirty="0">
                <a:latin typeface="David" panose="020E0502060401010101" pitchFamily="34" charset="-79"/>
                <a:cs typeface="David" panose="020E0502060401010101" pitchFamily="34" charset="-79"/>
              </a:rPr>
              <a:t>הָאֱמוּנָה</a:t>
            </a:r>
            <a:r>
              <a:rPr lang="en-US" sz="4400" b="1" dirty="0">
                <a:latin typeface="David" panose="020E0502060401010101" pitchFamily="34" charset="-79"/>
                <a:cs typeface="David" panose="020E0502060401010101" pitchFamily="34" charset="-79"/>
              </a:rPr>
              <a:t> </a:t>
            </a:r>
            <a:r>
              <a:rPr lang="en-US" i="1" dirty="0">
                <a:cs typeface="David" panose="020E0502060401010101" pitchFamily="34" charset="-79"/>
              </a:rPr>
              <a:t>Ha-</a:t>
            </a:r>
            <a:r>
              <a:rPr lang="en-US" i="1" dirty="0" err="1">
                <a:cs typeface="David" panose="020E0502060401010101" pitchFamily="34" charset="-79"/>
              </a:rPr>
              <a:t>emunah</a:t>
            </a:r>
            <a:endParaRPr lang="en-US" dirty="0"/>
          </a:p>
        </p:txBody>
      </p:sp>
    </p:spTree>
    <p:extLst>
      <p:ext uri="{BB962C8B-B14F-4D97-AF65-F5344CB8AC3E}">
        <p14:creationId xmlns:p14="http://schemas.microsoft.com/office/powerpoint/2010/main" val="870083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6386" name="Rectangle 2">
            <a:extLst>
              <a:ext uri="{FF2B5EF4-FFF2-40B4-BE49-F238E27FC236}">
                <a16:creationId xmlns:a16="http://schemas.microsoft.com/office/drawing/2014/main" id="{7FF51873-2EAE-4B4D-8922-25AC4C559070}"/>
              </a:ext>
            </a:extLst>
          </p:cNvPr>
          <p:cNvSpPr>
            <a:spLocks noGrp="1" noChangeArrowheads="1"/>
          </p:cNvSpPr>
          <p:nvPr>
            <p:ph type="subTitle" idx="1"/>
          </p:nvPr>
        </p:nvSpPr>
        <p:spPr>
          <a:xfrm>
            <a:off x="274637" y="0"/>
            <a:ext cx="8305800" cy="5143500"/>
          </a:xfrm>
        </p:spPr>
        <p:txBody>
          <a:bodyPr/>
          <a:lstStyle/>
          <a:p>
            <a:pPr marL="285750" indent="-285750" algn="l">
              <a:buFontTx/>
              <a:buChar char="•"/>
            </a:pPr>
            <a:r>
              <a:rPr lang="en-US" altLang="en-US" sz="3600" dirty="0"/>
              <a:t>2,084 </a:t>
            </a:r>
            <a:r>
              <a:rPr lang="en-US" altLang="en-US" sz="3600" dirty="0" err="1"/>
              <a:t>vss</a:t>
            </a:r>
            <a:r>
              <a:rPr lang="en-US" altLang="en-US" sz="3600" dirty="0"/>
              <a:t> in </a:t>
            </a:r>
            <a:r>
              <a:rPr lang="en-US" altLang="en-US" sz="3600" dirty="0" err="1">
                <a:solidFill>
                  <a:srgbClr val="FFFF66"/>
                </a:solidFill>
              </a:rPr>
              <a:t>Mes</a:t>
            </a:r>
            <a:r>
              <a:rPr lang="en-US" altLang="en-US" sz="3600" dirty="0">
                <a:solidFill>
                  <a:srgbClr val="FFFF66"/>
                </a:solidFill>
              </a:rPr>
              <a:t> Scrip/NT</a:t>
            </a:r>
            <a:r>
              <a:rPr lang="en-US" altLang="en-US" sz="3600" dirty="0"/>
              <a:t> re money</a:t>
            </a:r>
          </a:p>
          <a:p>
            <a:pPr marL="515938" lvl="1" indent="-173038" algn="l">
              <a:buFontTx/>
              <a:buChar char="–"/>
            </a:pPr>
            <a:r>
              <a:rPr lang="en-US" altLang="en-US" sz="3600" dirty="0"/>
              <a:t>10x as many as on faith and salvation</a:t>
            </a:r>
          </a:p>
          <a:p>
            <a:pPr marL="628650" lvl="1" indent="-285750" algn="l">
              <a:buFontTx/>
              <a:buChar char="–"/>
            </a:pPr>
            <a:r>
              <a:rPr lang="en-US" altLang="en-US" sz="3600" dirty="0"/>
              <a:t>16 of </a:t>
            </a:r>
            <a:r>
              <a:rPr lang="en-US" altLang="en-US" sz="3600" dirty="0" err="1"/>
              <a:t>Yeshua’s</a:t>
            </a:r>
            <a:r>
              <a:rPr lang="en-US" altLang="en-US" sz="3600" dirty="0"/>
              <a:t> 38 parables re $</a:t>
            </a:r>
          </a:p>
          <a:p>
            <a:pPr marL="628650" lvl="1" indent="-285750" algn="l">
              <a:buFontTx/>
              <a:buChar char="–"/>
            </a:pPr>
            <a:r>
              <a:rPr lang="en-US" altLang="en-US" sz="3600" baseline="30000" dirty="0" err="1"/>
              <a:t>Mtt</a:t>
            </a:r>
            <a:r>
              <a:rPr lang="en-US" altLang="en-US" sz="3600" baseline="30000" dirty="0"/>
              <a:t> 6.21</a:t>
            </a:r>
            <a:r>
              <a:rPr lang="en-US" altLang="en-US" sz="3600" dirty="0"/>
              <a:t> The place where your treasure is, is the place you will most want to be, and end up being.</a:t>
            </a:r>
          </a:p>
        </p:txBody>
      </p:sp>
    </p:spTree>
    <p:extLst>
      <p:ext uri="{BB962C8B-B14F-4D97-AF65-F5344CB8AC3E}">
        <p14:creationId xmlns:p14="http://schemas.microsoft.com/office/powerpoint/2010/main" val="3583821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842206-2F0E-4B3C-A928-8CFCDC437B53}"/>
              </a:ext>
            </a:extLst>
          </p:cNvPr>
          <p:cNvSpPr>
            <a:spLocks noGrp="1"/>
          </p:cNvSpPr>
          <p:nvPr>
            <p:ph type="subTitle" idx="1"/>
          </p:nvPr>
        </p:nvSpPr>
        <p:spPr>
          <a:xfrm>
            <a:off x="274637" y="57150"/>
            <a:ext cx="8305800" cy="5086350"/>
          </a:xfrm>
        </p:spPr>
        <p:txBody>
          <a:bodyPr>
            <a:normAutofit/>
          </a:bodyPr>
          <a:lstStyle/>
          <a:p>
            <a:pPr algn="l"/>
            <a:r>
              <a:rPr lang="en-US" baseline="30000" dirty="0"/>
              <a:t>Matt. 6.25-27</a:t>
            </a:r>
            <a:r>
              <a:rPr lang="en-US" b="1" baseline="30000" dirty="0"/>
              <a:t>  </a:t>
            </a:r>
            <a:r>
              <a:rPr lang="en-US" dirty="0"/>
              <a:t>“Therefore, I tell you, </a:t>
            </a:r>
            <a:r>
              <a:rPr lang="en-US" dirty="0">
                <a:solidFill>
                  <a:srgbClr val="FFFF99"/>
                </a:solidFill>
              </a:rPr>
              <a:t>don’t worry </a:t>
            </a:r>
            <a:r>
              <a:rPr lang="en-US" dirty="0"/>
              <a:t>about your life — what you will eat or drink; or about your body — what you will wear. Isn’t life more than food and the body more than clothing? </a:t>
            </a:r>
            <a:r>
              <a:rPr lang="en-US" b="1" baseline="30000" dirty="0"/>
              <a:t> </a:t>
            </a:r>
            <a:r>
              <a:rPr lang="en-US" dirty="0"/>
              <a:t>Look at the birds flying about!    [Sparrow faith!]</a:t>
            </a:r>
          </a:p>
        </p:txBody>
      </p:sp>
    </p:spTree>
    <p:extLst>
      <p:ext uri="{BB962C8B-B14F-4D97-AF65-F5344CB8AC3E}">
        <p14:creationId xmlns:p14="http://schemas.microsoft.com/office/powerpoint/2010/main" val="1304995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842206-2F0E-4B3C-A928-8CFCDC437B53}"/>
              </a:ext>
            </a:extLst>
          </p:cNvPr>
          <p:cNvSpPr>
            <a:spLocks noGrp="1"/>
          </p:cNvSpPr>
          <p:nvPr>
            <p:ph type="subTitle" idx="1"/>
          </p:nvPr>
        </p:nvSpPr>
        <p:spPr>
          <a:xfrm>
            <a:off x="274637" y="57150"/>
            <a:ext cx="8305800" cy="5086350"/>
          </a:xfrm>
        </p:spPr>
        <p:txBody>
          <a:bodyPr>
            <a:normAutofit/>
          </a:bodyPr>
          <a:lstStyle/>
          <a:p>
            <a:pPr algn="l"/>
            <a:r>
              <a:rPr lang="en-US" baseline="30000" dirty="0"/>
              <a:t>Matt. 6.25-27</a:t>
            </a:r>
            <a:r>
              <a:rPr lang="en-US" b="1" baseline="30000" dirty="0"/>
              <a:t>  </a:t>
            </a:r>
            <a:r>
              <a:rPr lang="en-US" dirty="0"/>
              <a:t>They neither plant nor harvest, nor do they gather food into barns; yet your heavenly Father feeds them. Aren’t you worth more than they are? Can any of you </a:t>
            </a:r>
            <a:r>
              <a:rPr lang="en-US" dirty="0">
                <a:solidFill>
                  <a:srgbClr val="FFFF99"/>
                </a:solidFill>
              </a:rPr>
              <a:t>by worrying add a single hour to his life</a:t>
            </a:r>
            <a:r>
              <a:rPr lang="en-US" dirty="0"/>
              <a:t>?</a:t>
            </a:r>
          </a:p>
        </p:txBody>
      </p:sp>
    </p:spTree>
    <p:extLst>
      <p:ext uri="{BB962C8B-B14F-4D97-AF65-F5344CB8AC3E}">
        <p14:creationId xmlns:p14="http://schemas.microsoft.com/office/powerpoint/2010/main" val="5503743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842206-2F0E-4B3C-A928-8CFCDC437B53}"/>
              </a:ext>
            </a:extLst>
          </p:cNvPr>
          <p:cNvSpPr>
            <a:spLocks noGrp="1"/>
          </p:cNvSpPr>
          <p:nvPr>
            <p:ph type="subTitle" idx="1"/>
          </p:nvPr>
        </p:nvSpPr>
        <p:spPr>
          <a:xfrm>
            <a:off x="274637" y="57150"/>
            <a:ext cx="8305800" cy="5086350"/>
          </a:xfrm>
        </p:spPr>
        <p:txBody>
          <a:bodyPr>
            <a:normAutofit/>
          </a:bodyPr>
          <a:lstStyle/>
          <a:p>
            <a:pPr algn="l"/>
            <a:r>
              <a:rPr lang="en-US" baseline="30000" dirty="0" err="1"/>
              <a:t>Dvarim</a:t>
            </a:r>
            <a:r>
              <a:rPr lang="en-US" baseline="30000" dirty="0"/>
              <a:t>/Dt. 8.17-18</a:t>
            </a:r>
            <a:r>
              <a:rPr lang="en-US" dirty="0"/>
              <a:t> You will think to yourself, ‘My own power and the strength of my own hand have gotten me this wealth.’ No, </a:t>
            </a:r>
            <a:r>
              <a:rPr lang="en-US" dirty="0">
                <a:solidFill>
                  <a:srgbClr val="FFFF99"/>
                </a:solidFill>
              </a:rPr>
              <a:t>you are to remember </a:t>
            </a:r>
            <a:r>
              <a:rPr lang="en-US" cap="small" dirty="0" err="1">
                <a:solidFill>
                  <a:srgbClr val="FFFF99"/>
                </a:solidFill>
              </a:rPr>
              <a:t>Adoni</a:t>
            </a:r>
            <a:r>
              <a:rPr lang="en-US" dirty="0">
                <a:solidFill>
                  <a:srgbClr val="FFFF99"/>
                </a:solidFill>
              </a:rPr>
              <a:t> your God</a:t>
            </a:r>
          </a:p>
        </p:txBody>
      </p:sp>
    </p:spTree>
    <p:extLst>
      <p:ext uri="{BB962C8B-B14F-4D97-AF65-F5344CB8AC3E}">
        <p14:creationId xmlns:p14="http://schemas.microsoft.com/office/powerpoint/2010/main" val="2520133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842206-2F0E-4B3C-A928-8CFCDC437B53}"/>
              </a:ext>
            </a:extLst>
          </p:cNvPr>
          <p:cNvSpPr>
            <a:spLocks noGrp="1"/>
          </p:cNvSpPr>
          <p:nvPr>
            <p:ph type="subTitle" idx="1"/>
          </p:nvPr>
        </p:nvSpPr>
        <p:spPr>
          <a:xfrm>
            <a:off x="274637" y="57150"/>
            <a:ext cx="8305800" cy="5086350"/>
          </a:xfrm>
        </p:spPr>
        <p:txBody>
          <a:bodyPr>
            <a:normAutofit/>
          </a:bodyPr>
          <a:lstStyle/>
          <a:p>
            <a:pPr algn="l"/>
            <a:r>
              <a:rPr lang="en-US" baseline="30000" dirty="0" err="1"/>
              <a:t>Dvarim</a:t>
            </a:r>
            <a:r>
              <a:rPr lang="en-US" baseline="30000" dirty="0"/>
              <a:t>/Dt. 8.17-18</a:t>
            </a:r>
            <a:r>
              <a:rPr lang="en-US" dirty="0"/>
              <a:t> because it is </a:t>
            </a:r>
            <a:r>
              <a:rPr lang="en-US" dirty="0">
                <a:solidFill>
                  <a:srgbClr val="FFFF99"/>
                </a:solidFill>
              </a:rPr>
              <a:t>he who is giving you the power to get wealth,</a:t>
            </a:r>
            <a:r>
              <a:rPr lang="en-US" dirty="0"/>
              <a:t> in order to confirm his covenant, which he swore to your ancestors, as is happening even today.</a:t>
            </a:r>
          </a:p>
        </p:txBody>
      </p:sp>
    </p:spTree>
    <p:extLst>
      <p:ext uri="{BB962C8B-B14F-4D97-AF65-F5344CB8AC3E}">
        <p14:creationId xmlns:p14="http://schemas.microsoft.com/office/powerpoint/2010/main" val="4480250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842206-2F0E-4B3C-A928-8CFCDC437B53}"/>
              </a:ext>
            </a:extLst>
          </p:cNvPr>
          <p:cNvSpPr>
            <a:spLocks noGrp="1"/>
          </p:cNvSpPr>
          <p:nvPr>
            <p:ph type="subTitle" idx="1"/>
          </p:nvPr>
        </p:nvSpPr>
        <p:spPr>
          <a:xfrm>
            <a:off x="274637" y="57150"/>
            <a:ext cx="8305800" cy="5086350"/>
          </a:xfrm>
        </p:spPr>
        <p:txBody>
          <a:bodyPr/>
          <a:lstStyle/>
          <a:p>
            <a:pPr algn="l"/>
            <a:r>
              <a:rPr lang="en-US" dirty="0"/>
              <a:t>The enemy wants us to LOVE money</a:t>
            </a:r>
          </a:p>
          <a:p>
            <a:pPr algn="l"/>
            <a:r>
              <a:rPr lang="en-US" baseline="30000" dirty="0"/>
              <a:t>1 Tim.6.</a:t>
            </a:r>
            <a:r>
              <a:rPr lang="en-US" b="1" baseline="30000" dirty="0"/>
              <a:t>10 </a:t>
            </a:r>
            <a:r>
              <a:rPr lang="en-US" dirty="0"/>
              <a:t>For </a:t>
            </a:r>
            <a:r>
              <a:rPr lang="en-US" dirty="0">
                <a:solidFill>
                  <a:srgbClr val="FFFF99"/>
                </a:solidFill>
              </a:rPr>
              <a:t>the love of money is </a:t>
            </a:r>
            <a:r>
              <a:rPr lang="en-US" u="sng" dirty="0">
                <a:solidFill>
                  <a:srgbClr val="FFFF99"/>
                </a:solidFill>
              </a:rPr>
              <a:t>a</a:t>
            </a:r>
            <a:r>
              <a:rPr lang="en-US" dirty="0">
                <a:solidFill>
                  <a:srgbClr val="FFFF99"/>
                </a:solidFill>
              </a:rPr>
              <a:t> root of all the evils</a:t>
            </a:r>
            <a:r>
              <a:rPr lang="en-US" dirty="0"/>
              <a:t>; because of this craving, some people have wandered away from the faith and pierced themselves to the heart with many pains.</a:t>
            </a:r>
          </a:p>
        </p:txBody>
      </p:sp>
    </p:spTree>
    <p:extLst>
      <p:ext uri="{BB962C8B-B14F-4D97-AF65-F5344CB8AC3E}">
        <p14:creationId xmlns:p14="http://schemas.microsoft.com/office/powerpoint/2010/main" val="1300629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842206-2F0E-4B3C-A928-8CFCDC437B53}"/>
              </a:ext>
            </a:extLst>
          </p:cNvPr>
          <p:cNvSpPr>
            <a:spLocks noGrp="1"/>
          </p:cNvSpPr>
          <p:nvPr>
            <p:ph type="subTitle" idx="1"/>
          </p:nvPr>
        </p:nvSpPr>
        <p:spPr>
          <a:xfrm>
            <a:off x="274637" y="57150"/>
            <a:ext cx="8305800" cy="5086350"/>
          </a:xfrm>
        </p:spPr>
        <p:txBody>
          <a:bodyPr/>
          <a:lstStyle/>
          <a:p>
            <a:pPr algn="l"/>
            <a:r>
              <a:rPr lang="en-US" dirty="0"/>
              <a:t>The enemy wants us to TRUST money</a:t>
            </a:r>
          </a:p>
          <a:p>
            <a:pPr algn="l"/>
            <a:r>
              <a:rPr lang="en-US" baseline="30000" dirty="0"/>
              <a:t>1 Tim. 6.17</a:t>
            </a:r>
            <a:r>
              <a:rPr lang="en-US" dirty="0"/>
              <a:t> Command those who are rich in this present age not…to </a:t>
            </a:r>
            <a:r>
              <a:rPr lang="en-US" dirty="0">
                <a:solidFill>
                  <a:srgbClr val="FFFF99"/>
                </a:solidFill>
              </a:rPr>
              <a:t>trust in uncertain riches </a:t>
            </a:r>
            <a:r>
              <a:rPr lang="en-US" dirty="0"/>
              <a:t>but in the living God, who gives us richly all things to enjoy.</a:t>
            </a:r>
          </a:p>
        </p:txBody>
      </p:sp>
    </p:spTree>
    <p:extLst>
      <p:ext uri="{BB962C8B-B14F-4D97-AF65-F5344CB8AC3E}">
        <p14:creationId xmlns:p14="http://schemas.microsoft.com/office/powerpoint/2010/main" val="20770379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842206-2F0E-4B3C-A928-8CFCDC437B53}"/>
              </a:ext>
            </a:extLst>
          </p:cNvPr>
          <p:cNvSpPr>
            <a:spLocks noGrp="1"/>
          </p:cNvSpPr>
          <p:nvPr>
            <p:ph type="subTitle" idx="1"/>
          </p:nvPr>
        </p:nvSpPr>
        <p:spPr>
          <a:xfrm>
            <a:off x="274637" y="57150"/>
            <a:ext cx="8305800" cy="5086350"/>
          </a:xfrm>
        </p:spPr>
        <p:txBody>
          <a:bodyPr/>
          <a:lstStyle/>
          <a:p>
            <a:pPr algn="l"/>
            <a:r>
              <a:rPr lang="en-US" dirty="0"/>
              <a:t>Money, gold, silver, bitcoins </a:t>
            </a:r>
          </a:p>
          <a:p>
            <a:pPr algn="l"/>
            <a:r>
              <a:rPr lang="en-US" dirty="0"/>
              <a:t>are NOT wealth, have no  intrinsic value, only the promise of trade for goods and services.</a:t>
            </a:r>
          </a:p>
          <a:p>
            <a:pPr algn="l"/>
            <a:endParaRPr lang="en-US" dirty="0"/>
          </a:p>
        </p:txBody>
      </p:sp>
    </p:spTree>
    <p:extLst>
      <p:ext uri="{BB962C8B-B14F-4D97-AF65-F5344CB8AC3E}">
        <p14:creationId xmlns:p14="http://schemas.microsoft.com/office/powerpoint/2010/main" val="3138540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solidFill>
                  <a:srgbClr val="FFFF99"/>
                </a:solidFill>
              </a:rPr>
              <a:t>Israeli Researchers Discover New Cash Crop:</a:t>
            </a:r>
            <a:r>
              <a:rPr lang="en-US" b="1" dirty="0"/>
              <a:t> </a:t>
            </a:r>
            <a:r>
              <a:rPr lang="en-US" dirty="0"/>
              <a:t>Researchers in Israel said they have succeeded in cultivating commercially desert truffles whose market price reaches </a:t>
            </a:r>
            <a:r>
              <a:rPr lang="en-US" dirty="0">
                <a:solidFill>
                  <a:srgbClr val="FFFF99"/>
                </a:solidFill>
              </a:rPr>
              <a:t>$120 per pound </a:t>
            </a:r>
            <a:r>
              <a:rPr lang="en-US" dirty="0"/>
              <a:t>— slightly less than the cost of silver and four times that of uranium. </a:t>
            </a:r>
          </a:p>
        </p:txBody>
      </p:sp>
    </p:spTree>
    <p:extLst>
      <p:ext uri="{BB962C8B-B14F-4D97-AF65-F5344CB8AC3E}">
        <p14:creationId xmlns:p14="http://schemas.microsoft.com/office/powerpoint/2010/main" val="1167936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842206-2F0E-4B3C-A928-8CFCDC437B53}"/>
              </a:ext>
            </a:extLst>
          </p:cNvPr>
          <p:cNvSpPr>
            <a:spLocks noGrp="1"/>
          </p:cNvSpPr>
          <p:nvPr>
            <p:ph type="subTitle" idx="1"/>
          </p:nvPr>
        </p:nvSpPr>
        <p:spPr>
          <a:xfrm>
            <a:off x="274637" y="57150"/>
            <a:ext cx="8305800" cy="5086350"/>
          </a:xfrm>
        </p:spPr>
        <p:txBody>
          <a:bodyPr>
            <a:normAutofit/>
          </a:bodyPr>
          <a:lstStyle/>
          <a:p>
            <a:pPr algn="l"/>
            <a:r>
              <a:rPr lang="en-US" dirty="0"/>
              <a:t>Never enough.</a:t>
            </a:r>
          </a:p>
          <a:p>
            <a:pPr algn="l"/>
            <a:r>
              <a:rPr lang="en-US" baseline="30000" dirty="0"/>
              <a:t>Phil 4.11-13 </a:t>
            </a:r>
            <a:r>
              <a:rPr lang="en-US" dirty="0">
                <a:solidFill>
                  <a:srgbClr val="FFFF99"/>
                </a:solidFill>
              </a:rPr>
              <a:t>I have learned to be content </a:t>
            </a:r>
            <a:r>
              <a:rPr lang="en-US" dirty="0"/>
              <a:t>regardless of circumstances.</a:t>
            </a:r>
            <a:r>
              <a:rPr lang="en-US" b="1" baseline="30000" dirty="0"/>
              <a:t> </a:t>
            </a:r>
            <a:r>
              <a:rPr lang="en-US" dirty="0"/>
              <a:t>I know what it is to be in want, and I know what it is to have more than enough — in everything and in every way</a:t>
            </a:r>
          </a:p>
        </p:txBody>
      </p:sp>
    </p:spTree>
    <p:extLst>
      <p:ext uri="{BB962C8B-B14F-4D97-AF65-F5344CB8AC3E}">
        <p14:creationId xmlns:p14="http://schemas.microsoft.com/office/powerpoint/2010/main" val="2950607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842206-2F0E-4B3C-A928-8CFCDC437B53}"/>
              </a:ext>
            </a:extLst>
          </p:cNvPr>
          <p:cNvSpPr>
            <a:spLocks noGrp="1"/>
          </p:cNvSpPr>
          <p:nvPr>
            <p:ph type="subTitle" idx="1"/>
          </p:nvPr>
        </p:nvSpPr>
        <p:spPr>
          <a:xfrm>
            <a:off x="274637" y="57150"/>
            <a:ext cx="8305800" cy="5086350"/>
          </a:xfrm>
        </p:spPr>
        <p:txBody>
          <a:bodyPr>
            <a:normAutofit/>
          </a:bodyPr>
          <a:lstStyle/>
          <a:p>
            <a:pPr algn="l"/>
            <a:r>
              <a:rPr lang="en-US" dirty="0"/>
              <a:t>Never enough.</a:t>
            </a:r>
          </a:p>
          <a:p>
            <a:pPr algn="l"/>
            <a:r>
              <a:rPr lang="en-US" baseline="30000" dirty="0"/>
              <a:t>Phil </a:t>
            </a:r>
            <a:r>
              <a:rPr lang="en-US" baseline="30000" dirty="0">
                <a:solidFill>
                  <a:srgbClr val="FFFF99"/>
                </a:solidFill>
              </a:rPr>
              <a:t>4.11-13  </a:t>
            </a:r>
            <a:r>
              <a:rPr lang="en-US" dirty="0">
                <a:solidFill>
                  <a:srgbClr val="FFFF99"/>
                </a:solidFill>
              </a:rPr>
              <a:t>I have learned the secret of being full and being hungry</a:t>
            </a:r>
            <a:r>
              <a:rPr lang="en-US" dirty="0"/>
              <a:t>, of having abundance and being in need. </a:t>
            </a:r>
            <a:r>
              <a:rPr lang="en-US" b="1" baseline="30000" dirty="0"/>
              <a:t> </a:t>
            </a:r>
            <a:r>
              <a:rPr lang="en-US" dirty="0"/>
              <a:t>I can do all things through [Messiah] who gives me power.</a:t>
            </a:r>
          </a:p>
        </p:txBody>
      </p:sp>
    </p:spTree>
    <p:extLst>
      <p:ext uri="{BB962C8B-B14F-4D97-AF65-F5344CB8AC3E}">
        <p14:creationId xmlns:p14="http://schemas.microsoft.com/office/powerpoint/2010/main" val="13516702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0962" name="Rectangle 2">
            <a:extLst>
              <a:ext uri="{FF2B5EF4-FFF2-40B4-BE49-F238E27FC236}">
                <a16:creationId xmlns:a16="http://schemas.microsoft.com/office/drawing/2014/main" id="{B186B6F4-4651-430E-8943-BAA528271A8D}"/>
              </a:ext>
            </a:extLst>
          </p:cNvPr>
          <p:cNvSpPr>
            <a:spLocks noGrp="1" noChangeArrowheads="1"/>
          </p:cNvSpPr>
          <p:nvPr>
            <p:ph type="subTitle" idx="1"/>
          </p:nvPr>
        </p:nvSpPr>
        <p:spPr>
          <a:xfrm>
            <a:off x="350837" y="0"/>
            <a:ext cx="8153400" cy="5143500"/>
          </a:xfrm>
        </p:spPr>
        <p:txBody>
          <a:bodyPr/>
          <a:lstStyle/>
          <a:p>
            <a:pPr algn="l">
              <a:spcBef>
                <a:spcPct val="0"/>
              </a:spcBef>
            </a:pPr>
            <a:r>
              <a:rPr lang="en-US" altLang="en-US" sz="4000" baseline="30000" dirty="0">
                <a:ea typeface="Arial Unicode MS" panose="020B0604020202020204" pitchFamily="34" charset="-128"/>
                <a:cs typeface="Arial Unicode MS" panose="020B0604020202020204" pitchFamily="34" charset="-128"/>
              </a:rPr>
              <a:t>U.S. Dept of Labor</a:t>
            </a:r>
            <a:r>
              <a:rPr lang="en-US" altLang="en-US" sz="4000" dirty="0">
                <a:ea typeface="Arial Unicode MS" panose="020B0604020202020204" pitchFamily="34" charset="-128"/>
                <a:cs typeface="Arial Unicode MS" panose="020B0604020202020204" pitchFamily="34" charset="-128"/>
              </a:rPr>
              <a:t> Of every 100 people who reach age 65</a:t>
            </a:r>
          </a:p>
          <a:p>
            <a:pPr marL="171450" indent="-171450" algn="l">
              <a:spcBef>
                <a:spcPct val="0"/>
              </a:spcBef>
              <a:buFont typeface="Arial" panose="020B0604020202020204" pitchFamily="34" charset="0"/>
              <a:buChar char="•"/>
            </a:pPr>
            <a:r>
              <a:rPr lang="en-US" altLang="en-US" sz="4000" dirty="0">
                <a:ea typeface="Arial Unicode MS" panose="020B0604020202020204" pitchFamily="34" charset="-128"/>
                <a:cs typeface="Arial Unicode MS" panose="020B0604020202020204" pitchFamily="34" charset="-128"/>
              </a:rPr>
              <a:t>2 are financially independent</a:t>
            </a:r>
          </a:p>
          <a:p>
            <a:pPr marL="171450" indent="-171450" algn="l">
              <a:spcBef>
                <a:spcPct val="0"/>
              </a:spcBef>
              <a:buFont typeface="Arial" panose="020B0604020202020204" pitchFamily="34" charset="0"/>
              <a:buChar char="•"/>
            </a:pPr>
            <a:r>
              <a:rPr lang="en-US" altLang="en-US" sz="4000" dirty="0">
                <a:ea typeface="Arial Unicode MS" panose="020B0604020202020204" pitchFamily="34" charset="-128"/>
                <a:cs typeface="Arial Unicode MS" panose="020B0604020202020204" pitchFamily="34" charset="-128"/>
              </a:rPr>
              <a:t>23 must continue working</a:t>
            </a:r>
          </a:p>
          <a:p>
            <a:pPr marL="171450" indent="-171450" algn="l">
              <a:spcBef>
                <a:spcPct val="0"/>
              </a:spcBef>
              <a:buFont typeface="Arial" panose="020B0604020202020204" pitchFamily="34" charset="0"/>
              <a:buChar char="•"/>
            </a:pPr>
            <a:r>
              <a:rPr lang="en-US" altLang="en-US" sz="4000" dirty="0">
                <a:ea typeface="Arial Unicode MS" panose="020B0604020202020204" pitchFamily="34" charset="-128"/>
                <a:cs typeface="Arial Unicode MS" panose="020B0604020202020204" pitchFamily="34" charset="-128"/>
              </a:rPr>
              <a:t>75 must depend on friends relatives, or charity</a:t>
            </a:r>
          </a:p>
          <a:p>
            <a:pPr marL="171450" indent="-171450" algn="l">
              <a:spcBef>
                <a:spcPct val="0"/>
              </a:spcBef>
              <a:buFont typeface="Arial" panose="020B0604020202020204" pitchFamily="34" charset="0"/>
              <a:buChar char="•"/>
            </a:pPr>
            <a:r>
              <a:rPr lang="en-US" altLang="en-US" sz="4000" dirty="0">
                <a:solidFill>
                  <a:srgbClr val="FFFF99"/>
                </a:solidFill>
                <a:ea typeface="Arial Unicode MS" panose="020B0604020202020204" pitchFamily="34" charset="-128"/>
                <a:cs typeface="Arial Unicode MS" panose="020B0604020202020204" pitchFamily="34" charset="-128"/>
              </a:rPr>
              <a:t>96 of the 100 are flat broke!</a:t>
            </a:r>
          </a:p>
        </p:txBody>
      </p:sp>
    </p:spTree>
    <p:extLst>
      <p:ext uri="{BB962C8B-B14F-4D97-AF65-F5344CB8AC3E}">
        <p14:creationId xmlns:p14="http://schemas.microsoft.com/office/powerpoint/2010/main" val="39418154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0962" name="Rectangle 2">
            <a:extLst>
              <a:ext uri="{FF2B5EF4-FFF2-40B4-BE49-F238E27FC236}">
                <a16:creationId xmlns:a16="http://schemas.microsoft.com/office/drawing/2014/main" id="{B186B6F4-4651-430E-8943-BAA528271A8D}"/>
              </a:ext>
            </a:extLst>
          </p:cNvPr>
          <p:cNvSpPr>
            <a:spLocks noGrp="1" noChangeArrowheads="1"/>
          </p:cNvSpPr>
          <p:nvPr>
            <p:ph type="subTitle" idx="1"/>
          </p:nvPr>
        </p:nvSpPr>
        <p:spPr>
          <a:xfrm>
            <a:off x="312737" y="-3216"/>
            <a:ext cx="8153400" cy="5143500"/>
          </a:xfrm>
        </p:spPr>
        <p:txBody>
          <a:bodyPr/>
          <a:lstStyle/>
          <a:p>
            <a:pPr marL="231775" lvl="1" indent="-173038" algn="l">
              <a:spcBef>
                <a:spcPct val="0"/>
              </a:spcBef>
              <a:buFont typeface="Arial" panose="020B0604020202020204" pitchFamily="34" charset="0"/>
              <a:buChar char="•"/>
            </a:pPr>
            <a:r>
              <a:rPr lang="en-US" altLang="en-US" sz="4000" dirty="0">
                <a:ea typeface="Arial Unicode MS" panose="020B0604020202020204" pitchFamily="34" charset="-128"/>
                <a:cs typeface="Arial Unicode MS" panose="020B0604020202020204" pitchFamily="34" charset="-128"/>
              </a:rPr>
              <a:t>1929  2% of American homes mortgaged</a:t>
            </a:r>
          </a:p>
          <a:p>
            <a:pPr marL="231775" lvl="1" indent="-173038" algn="l">
              <a:spcBef>
                <a:spcPct val="0"/>
              </a:spcBef>
              <a:buFont typeface="Arial" panose="020B0604020202020204" pitchFamily="34" charset="0"/>
              <a:buChar char="•"/>
            </a:pPr>
            <a:r>
              <a:rPr lang="en-US" altLang="en-US" sz="4000" dirty="0">
                <a:ea typeface="Arial Unicode MS" panose="020B0604020202020204" pitchFamily="34" charset="-128"/>
                <a:cs typeface="Arial Unicode MS" panose="020B0604020202020204" pitchFamily="34" charset="-128"/>
              </a:rPr>
              <a:t>1962  2% of American homes </a:t>
            </a:r>
            <a:r>
              <a:rPr lang="en-US" altLang="en-US" sz="4000" dirty="0">
                <a:solidFill>
                  <a:srgbClr val="FFFF66"/>
                </a:solidFill>
                <a:ea typeface="Arial Unicode MS" panose="020B0604020202020204" pitchFamily="34" charset="-128"/>
                <a:cs typeface="Arial Unicode MS" panose="020B0604020202020204" pitchFamily="34" charset="-128"/>
              </a:rPr>
              <a:t>not </a:t>
            </a:r>
            <a:r>
              <a:rPr lang="en-US" altLang="en-US" sz="4000" dirty="0">
                <a:ea typeface="Arial Unicode MS" panose="020B0604020202020204" pitchFamily="34" charset="-128"/>
                <a:cs typeface="Arial Unicode MS" panose="020B0604020202020204" pitchFamily="34" charset="-128"/>
              </a:rPr>
              <a:t> mortgaged</a:t>
            </a:r>
          </a:p>
          <a:p>
            <a:pPr marL="231775" lvl="1" indent="-173038" algn="l">
              <a:spcBef>
                <a:spcPct val="0"/>
              </a:spcBef>
              <a:buFont typeface="Arial" panose="020B0604020202020204" pitchFamily="34" charset="0"/>
              <a:buChar char="•"/>
            </a:pPr>
            <a:r>
              <a:rPr lang="en-US" altLang="en-US" sz="4000" dirty="0">
                <a:ea typeface="Arial Unicode MS" panose="020B0604020202020204" pitchFamily="34" charset="-128"/>
                <a:cs typeface="Arial Unicode MS" panose="020B0604020202020204" pitchFamily="34" charset="-128"/>
              </a:rPr>
              <a:t>Follow Dave Ramsey’s advice.</a:t>
            </a:r>
          </a:p>
          <a:p>
            <a:pPr marL="574675" lvl="2" indent="-173038" algn="l">
              <a:spcBef>
                <a:spcPct val="0"/>
              </a:spcBef>
              <a:buFont typeface="Arial" panose="020B0604020202020204" pitchFamily="34" charset="0"/>
              <a:buChar char="•"/>
            </a:pPr>
            <a:r>
              <a:rPr lang="en-US" altLang="en-US" sz="4000" dirty="0">
                <a:solidFill>
                  <a:schemeClr val="bg1"/>
                </a:solidFill>
                <a:latin typeface="+mn-lt"/>
                <a:ea typeface="Arial Unicode MS" panose="020B0604020202020204" pitchFamily="34" charset="-128"/>
                <a:cs typeface="Arial Unicode MS" panose="020B0604020202020204" pitchFamily="34" charset="-128"/>
              </a:rPr>
              <a:t>Emergency fund: $1000</a:t>
            </a:r>
          </a:p>
          <a:p>
            <a:pPr marL="574675" lvl="2" indent="-173038" algn="l">
              <a:spcBef>
                <a:spcPct val="0"/>
              </a:spcBef>
              <a:buFont typeface="Arial" panose="020B0604020202020204" pitchFamily="34" charset="0"/>
              <a:buChar char="•"/>
            </a:pPr>
            <a:r>
              <a:rPr lang="en-US" altLang="en-US" sz="4000" dirty="0">
                <a:solidFill>
                  <a:schemeClr val="bg1"/>
                </a:solidFill>
                <a:latin typeface="+mn-lt"/>
                <a:ea typeface="Arial Unicode MS" panose="020B0604020202020204" pitchFamily="34" charset="-128"/>
                <a:cs typeface="Arial Unicode MS" panose="020B0604020202020204" pitchFamily="34" charset="-128"/>
              </a:rPr>
              <a:t>Debt elimination snowball</a:t>
            </a:r>
          </a:p>
          <a:p>
            <a:pPr marL="574675" lvl="2" indent="-173038" algn="l">
              <a:spcBef>
                <a:spcPct val="0"/>
              </a:spcBef>
              <a:buFont typeface="Arial" panose="020B0604020202020204" pitchFamily="34" charset="0"/>
              <a:buChar char="•"/>
            </a:pPr>
            <a:r>
              <a:rPr lang="en-US" altLang="en-US" sz="2800" dirty="0">
                <a:solidFill>
                  <a:schemeClr val="bg1"/>
                </a:solidFill>
                <a:latin typeface="+mn-lt"/>
                <a:ea typeface="Arial Unicode MS" panose="020B0604020202020204" pitchFamily="34" charset="-128"/>
                <a:cs typeface="Arial Unicode MS" panose="020B0604020202020204" pitchFamily="34" charset="-128"/>
              </a:rPr>
              <a:t>https://www.daveramsey.com/baby-steps</a:t>
            </a:r>
          </a:p>
        </p:txBody>
      </p:sp>
    </p:spTree>
    <p:extLst>
      <p:ext uri="{BB962C8B-B14F-4D97-AF65-F5344CB8AC3E}">
        <p14:creationId xmlns:p14="http://schemas.microsoft.com/office/powerpoint/2010/main" val="25008842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842206-2F0E-4B3C-A928-8CFCDC437B53}"/>
              </a:ext>
            </a:extLst>
          </p:cNvPr>
          <p:cNvSpPr>
            <a:spLocks noGrp="1"/>
          </p:cNvSpPr>
          <p:nvPr>
            <p:ph type="subTitle" idx="1"/>
          </p:nvPr>
        </p:nvSpPr>
        <p:spPr>
          <a:xfrm>
            <a:off x="274637" y="57150"/>
            <a:ext cx="8305800" cy="5086350"/>
          </a:xfrm>
        </p:spPr>
        <p:txBody>
          <a:bodyPr/>
          <a:lstStyle/>
          <a:p>
            <a:pPr algn="l"/>
            <a:r>
              <a:rPr lang="en-US" baseline="30000" dirty="0"/>
              <a:t>3 </a:t>
            </a:r>
            <a:r>
              <a:rPr lang="en-US" baseline="30000" dirty="0" err="1"/>
              <a:t>Yokhanan</a:t>
            </a:r>
            <a:r>
              <a:rPr lang="en-US" baseline="30000" dirty="0"/>
              <a:t>/</a:t>
            </a:r>
            <a:r>
              <a:rPr lang="en-US" baseline="30000" dirty="0" err="1"/>
              <a:t>Jn</a:t>
            </a:r>
            <a:r>
              <a:rPr lang="en-US" baseline="30000" dirty="0"/>
              <a:t> 1.2</a:t>
            </a:r>
            <a:r>
              <a:rPr lang="en-US" dirty="0"/>
              <a:t> Dear friend, I am praying that </a:t>
            </a:r>
            <a:r>
              <a:rPr lang="en-US" dirty="0">
                <a:solidFill>
                  <a:srgbClr val="FFFF99"/>
                </a:solidFill>
              </a:rPr>
              <a:t>everything prosper with you and that you be in good health</a:t>
            </a:r>
            <a:r>
              <a:rPr lang="en-US" dirty="0"/>
              <a:t>, as I know you are prospering spiritually.</a:t>
            </a:r>
          </a:p>
        </p:txBody>
      </p:sp>
    </p:spTree>
    <p:extLst>
      <p:ext uri="{BB962C8B-B14F-4D97-AF65-F5344CB8AC3E}">
        <p14:creationId xmlns:p14="http://schemas.microsoft.com/office/powerpoint/2010/main" val="36829898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3250" name="Picture 2" descr="Image result for Pnina Comforti">
            <a:extLst>
              <a:ext uri="{FF2B5EF4-FFF2-40B4-BE49-F238E27FC236}">
                <a16:creationId xmlns:a16="http://schemas.microsoft.com/office/drawing/2014/main" id="{08D87731-347E-4B03-B87D-0F898BC94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637" y="21524"/>
            <a:ext cx="4572000" cy="51598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379081-87CB-496A-9521-0AAD1192A832}"/>
              </a:ext>
            </a:extLst>
          </p:cNvPr>
          <p:cNvSpPr txBox="1"/>
          <p:nvPr/>
        </p:nvSpPr>
        <p:spPr>
          <a:xfrm>
            <a:off x="-5423" y="57150"/>
            <a:ext cx="3885551" cy="4401205"/>
          </a:xfrm>
          <a:prstGeom prst="rect">
            <a:avLst/>
          </a:prstGeom>
          <a:noFill/>
        </p:spPr>
        <p:txBody>
          <a:bodyPr wrap="none" rtlCol="0">
            <a:spAutoFit/>
          </a:bodyPr>
          <a:lstStyle/>
          <a:p>
            <a:pPr algn="l"/>
            <a:r>
              <a:rPr lang="en-US" dirty="0" err="1"/>
              <a:t>Pnina</a:t>
            </a:r>
            <a:r>
              <a:rPr lang="en-US" dirty="0"/>
              <a:t> </a:t>
            </a:r>
            <a:r>
              <a:rPr lang="en-US" dirty="0" err="1"/>
              <a:t>Comforti</a:t>
            </a:r>
            <a:endParaRPr lang="en-US" dirty="0"/>
          </a:p>
          <a:p>
            <a:pPr algn="l"/>
            <a:r>
              <a:rPr lang="en-US" dirty="0"/>
              <a:t>Owner of </a:t>
            </a:r>
          </a:p>
          <a:p>
            <a:pPr algn="l"/>
            <a:r>
              <a:rPr lang="en-US" dirty="0" err="1"/>
              <a:t>Penina</a:t>
            </a:r>
            <a:r>
              <a:rPr lang="en-US" dirty="0"/>
              <a:t> Pie </a:t>
            </a:r>
          </a:p>
          <a:p>
            <a:pPr algn="l"/>
            <a:r>
              <a:rPr lang="en-US" dirty="0"/>
              <a:t>Bakery in </a:t>
            </a:r>
          </a:p>
          <a:p>
            <a:pPr algn="l"/>
            <a:r>
              <a:rPr lang="en-US" dirty="0"/>
              <a:t>Ashdod, </a:t>
            </a:r>
          </a:p>
          <a:p>
            <a:pPr algn="l"/>
            <a:r>
              <a:rPr lang="en-US" dirty="0"/>
              <a:t>Messianic </a:t>
            </a:r>
          </a:p>
          <a:p>
            <a:pPr algn="l"/>
            <a:r>
              <a:rPr lang="en-US" dirty="0"/>
              <a:t>Yemenite Jew.</a:t>
            </a:r>
          </a:p>
        </p:txBody>
      </p:sp>
    </p:spTree>
    <p:extLst>
      <p:ext uri="{BB962C8B-B14F-4D97-AF65-F5344CB8AC3E}">
        <p14:creationId xmlns:p14="http://schemas.microsoft.com/office/powerpoint/2010/main" val="9042253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0178" name="Picture 2" descr="http://maoz.convio.net/images/content/pagebuilder/18948.jpg">
            <a:extLst>
              <a:ext uri="{FF2B5EF4-FFF2-40B4-BE49-F238E27FC236}">
                <a16:creationId xmlns:a16="http://schemas.microsoft.com/office/drawing/2014/main" id="{7CB23D02-127F-48EB-9E07-AFD008418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223" y="0"/>
            <a:ext cx="700242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595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Pnina</a:t>
            </a:r>
            <a:r>
              <a:rPr lang="en-US" dirty="0"/>
              <a:t> </a:t>
            </a:r>
            <a:r>
              <a:rPr lang="en-US" dirty="0" err="1"/>
              <a:t>Comforti</a:t>
            </a:r>
            <a:r>
              <a:rPr lang="en-US" dirty="0"/>
              <a:t>, one of the persecuted believers. </a:t>
            </a:r>
            <a:r>
              <a:rPr lang="en-US" dirty="0" err="1"/>
              <a:t>Pnina</a:t>
            </a:r>
            <a:r>
              <a:rPr lang="en-US" dirty="0"/>
              <a:t> owns </a:t>
            </a:r>
            <a:r>
              <a:rPr lang="en-US" dirty="0" err="1"/>
              <a:t>Pnina</a:t>
            </a:r>
            <a:r>
              <a:rPr lang="en-US" dirty="0"/>
              <a:t> Pie, a bakery being discriminated against by ultra-Orthodox Jews.  A couple of weeks ago she finally received a verdict</a:t>
            </a:r>
          </a:p>
        </p:txBody>
      </p:sp>
    </p:spTree>
    <p:extLst>
      <p:ext uri="{BB962C8B-B14F-4D97-AF65-F5344CB8AC3E}">
        <p14:creationId xmlns:p14="http://schemas.microsoft.com/office/powerpoint/2010/main" val="41604152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after almost ten years of fighting injustice ... she was awarded almost half a million shekels as a restitution for unlawful discrimination.  In addition, the ultra-Orthodox organization </a:t>
            </a:r>
            <a:r>
              <a:rPr lang="en-US" dirty="0" err="1"/>
              <a:t>Yad</a:t>
            </a:r>
            <a:r>
              <a:rPr lang="en-US" dirty="0"/>
              <a:t> </a:t>
            </a:r>
            <a:r>
              <a:rPr lang="en-US" dirty="0" err="1"/>
              <a:t>L'Achim</a:t>
            </a:r>
            <a:endParaRPr lang="en-US" dirty="0"/>
          </a:p>
        </p:txBody>
      </p:sp>
    </p:spTree>
    <p:extLst>
      <p:ext uri="{BB962C8B-B14F-4D97-AF65-F5344CB8AC3E}">
        <p14:creationId xmlns:p14="http://schemas.microsoft.com/office/powerpoint/2010/main" val="11005389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known for their active persecution of believers, was fined 80,000 shekels.  This is a great victory, and we are so grateful to the Lord, who is faithful and just!</a:t>
            </a:r>
          </a:p>
        </p:txBody>
      </p:sp>
    </p:spTree>
    <p:extLst>
      <p:ext uri="{BB962C8B-B14F-4D97-AF65-F5344CB8AC3E}">
        <p14:creationId xmlns:p14="http://schemas.microsoft.com/office/powerpoint/2010/main" val="71767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 researchers from the Ramat </a:t>
            </a:r>
            <a:r>
              <a:rPr lang="en-US" dirty="0" err="1"/>
              <a:t>Hanegev</a:t>
            </a:r>
            <a:r>
              <a:rPr lang="en-US" dirty="0"/>
              <a:t> Desert Agriculture Center in Israel’s south made a breakthrough in stimulating a symbiosis between the fungus </a:t>
            </a:r>
            <a:r>
              <a:rPr lang="en-US" dirty="0" err="1"/>
              <a:t>Terfezia</a:t>
            </a:r>
            <a:r>
              <a:rPr lang="en-US" dirty="0"/>
              <a:t> </a:t>
            </a:r>
            <a:r>
              <a:rPr lang="en-US" dirty="0" err="1"/>
              <a:t>leonis</a:t>
            </a:r>
            <a:r>
              <a:rPr lang="en-US" dirty="0"/>
              <a:t>, which occurs rarely and unpredictably in nature, and the common desert shrub Helianthemum </a:t>
            </a:r>
            <a:r>
              <a:rPr lang="en-US" dirty="0" err="1"/>
              <a:t>sessiliflorum</a:t>
            </a:r>
            <a:r>
              <a:rPr lang="en-US" dirty="0"/>
              <a:t>. </a:t>
            </a:r>
          </a:p>
        </p:txBody>
      </p:sp>
    </p:spTree>
    <p:extLst>
      <p:ext uri="{BB962C8B-B14F-4D97-AF65-F5344CB8AC3E}">
        <p14:creationId xmlns:p14="http://schemas.microsoft.com/office/powerpoint/2010/main" val="7379320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842206-2F0E-4B3C-A928-8CFCDC437B53}"/>
              </a:ext>
            </a:extLst>
          </p:cNvPr>
          <p:cNvSpPr>
            <a:spLocks noGrp="1"/>
          </p:cNvSpPr>
          <p:nvPr>
            <p:ph type="subTitle" idx="1"/>
          </p:nvPr>
        </p:nvSpPr>
        <p:spPr>
          <a:xfrm>
            <a:off x="274637" y="57150"/>
            <a:ext cx="8305800" cy="5086350"/>
          </a:xfrm>
        </p:spPr>
        <p:txBody>
          <a:bodyPr/>
          <a:lstStyle/>
          <a:p>
            <a:pPr algn="l"/>
            <a:r>
              <a:rPr lang="en-US" baseline="30000" dirty="0"/>
              <a:t>Matityahu 6. 33-34</a:t>
            </a:r>
            <a:r>
              <a:rPr lang="en-US" dirty="0"/>
              <a:t>  </a:t>
            </a:r>
            <a:r>
              <a:rPr lang="en-US" dirty="0">
                <a:solidFill>
                  <a:srgbClr val="FFFF99"/>
                </a:solidFill>
              </a:rPr>
              <a:t>Seek first the kingdom of God and His righteousness</a:t>
            </a:r>
            <a:r>
              <a:rPr lang="en-US" dirty="0"/>
              <a:t>, and all these things shall be added to you. Therefore do not worry about tomorrow, for tomorrow will worry about itself. Each day has enough trouble of its own.”</a:t>
            </a:r>
          </a:p>
        </p:txBody>
      </p:sp>
    </p:spTree>
    <p:extLst>
      <p:ext uri="{BB962C8B-B14F-4D97-AF65-F5344CB8AC3E}">
        <p14:creationId xmlns:p14="http://schemas.microsoft.com/office/powerpoint/2010/main" val="7407132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599583"/>
          </a:xfrm>
        </p:spPr>
        <p:txBody>
          <a:bodyPr>
            <a:normAutofit lnSpcReduction="10000"/>
          </a:bodyPr>
          <a:lstStyle/>
          <a:p>
            <a:pPr algn="r" rtl="1"/>
            <a:r>
              <a:rPr lang="en-US" sz="3456"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אֶת הַמִּשְׁפָּט, אֶת הַחֶסֶד וְאֶת הָאֱמוּנָה. צָרִיךְ הָיָה לַעֲשׂוֹת אֶת אֵלֶּה הָאַחֲרוֹנִים וְאֵין לַעֲזֹב אֶת הַדְּבָרִים הָאֲחֵרִים</a:t>
            </a:r>
            <a:r>
              <a:rPr lang="he-IL" sz="3600" b="1" dirty="0">
                <a:latin typeface="David" panose="020E0502060401010101" pitchFamily="34" charset="-79"/>
                <a:cs typeface="David" panose="020E0502060401010101" pitchFamily="34" charset="-79"/>
              </a:rPr>
              <a:t>.  </a:t>
            </a:r>
            <a:endParaRPr lang="en-US" sz="3600" b="1" dirty="0">
              <a:latin typeface="David" panose="020E0502060401010101" pitchFamily="34" charset="-79"/>
              <a:cs typeface="David" panose="020E0502060401010101" pitchFamily="34" charset="-79"/>
            </a:endParaRPr>
          </a:p>
          <a:p>
            <a:pPr algn="r" rtl="1"/>
            <a:endParaRPr lang="en-US" sz="1440" b="1" dirty="0">
              <a:latin typeface="David" panose="020E0502060401010101" pitchFamily="34" charset="-79"/>
              <a:cs typeface="David" panose="020E0502060401010101" pitchFamily="34" charset="-79"/>
            </a:endParaRPr>
          </a:p>
          <a:p>
            <a:r>
              <a:rPr lang="en-US" b="1" dirty="0">
                <a:latin typeface="David" panose="020E0502060401010101" pitchFamily="34" charset="-79"/>
                <a:cs typeface="David" panose="020E0502060401010101" pitchFamily="34" charset="-79"/>
              </a:rPr>
              <a:t>   </a:t>
            </a:r>
            <a:r>
              <a:rPr lang="en-US" sz="4000" dirty="0"/>
              <a:t>Justice, mercy, trust. These are the things you should have attended to — </a:t>
            </a:r>
            <a:r>
              <a:rPr lang="en-US" sz="4000" dirty="0">
                <a:solidFill>
                  <a:srgbClr val="FFFF99"/>
                </a:solidFill>
              </a:rPr>
              <a:t>without neglecting the others!</a:t>
            </a:r>
            <a:endParaRPr lang="en-US" i="1" dirty="0">
              <a:solidFill>
                <a:srgbClr val="FFFF99"/>
              </a:solidFill>
            </a:endParaRP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70168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Both the fungus and its host shrub require little water and no fertilizer, making the cultivation of </a:t>
            </a:r>
            <a:r>
              <a:rPr lang="en-US" dirty="0" err="1"/>
              <a:t>Terfezia</a:t>
            </a:r>
            <a:r>
              <a:rPr lang="en-US" dirty="0"/>
              <a:t> </a:t>
            </a:r>
            <a:r>
              <a:rPr lang="en-US" dirty="0" err="1"/>
              <a:t>leonis</a:t>
            </a:r>
            <a:r>
              <a:rPr lang="en-US" dirty="0"/>
              <a:t> potentially Israel’s </a:t>
            </a:r>
            <a:r>
              <a:rPr lang="en-US" dirty="0">
                <a:solidFill>
                  <a:srgbClr val="FFFF99"/>
                </a:solidFill>
              </a:rPr>
              <a:t>most cost-effective agricultural crop</a:t>
            </a:r>
            <a:r>
              <a:rPr lang="en-US" dirty="0"/>
              <a:t>. Commercial cultivation by Israeli farmers may begin as early as next year. </a:t>
            </a:r>
            <a:r>
              <a:rPr lang="en-US" sz="2000" dirty="0"/>
              <a:t>(Arutz-7)</a:t>
            </a:r>
            <a:endParaRPr lang="en-US" dirty="0"/>
          </a:p>
        </p:txBody>
      </p:sp>
    </p:spTree>
    <p:extLst>
      <p:ext uri="{BB962C8B-B14F-4D97-AF65-F5344CB8AC3E}">
        <p14:creationId xmlns:p14="http://schemas.microsoft.com/office/powerpoint/2010/main" val="244667083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65949</TotalTime>
  <Words>4379</Words>
  <Application>Microsoft Office PowerPoint</Application>
  <PresentationFormat>Custom</PresentationFormat>
  <Paragraphs>458</Paragraphs>
  <Slides>81</Slides>
  <Notes>81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81</vt:i4>
      </vt:variant>
    </vt:vector>
  </HeadingPairs>
  <TitlesOfParts>
    <vt:vector size="91" baseType="lpstr">
      <vt:lpstr>Arial Unicode MS</vt:lpstr>
      <vt:lpstr>Arial</vt:lpstr>
      <vt:lpstr>Arial Rounded MT Bold</vt:lpstr>
      <vt:lpstr>Cambria Math</vt:lpstr>
      <vt:lpstr>David</vt:lpstr>
      <vt:lpstr>Vilna</vt:lpstr>
      <vt:lpstr>1_Default Design</vt:lpstr>
      <vt:lpstr>136_Default Design</vt:lpstr>
      <vt:lpstr>128_Default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23:23</vt:lpstr>
      <vt:lpstr>Mattityahu (Matthew) 23:23</vt:lpstr>
      <vt:lpstr>Mattityahu (Matthew) 23:23</vt:lpstr>
      <vt:lpstr>Mattityahu (Matthew) 23:24</vt:lpstr>
      <vt:lpstr>PowerPoint Presentation</vt:lpstr>
      <vt:lpstr>Mattityahu (Matthew) 23:23</vt:lpstr>
      <vt:lpstr>Mattityahu (Matthew) 23:23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23:23</vt:lpstr>
      <vt:lpstr>PowerPoint Presentation</vt:lpstr>
      <vt:lpstr>PowerPoint Presentation</vt:lpstr>
      <vt:lpstr>PowerPoint Presentation</vt:lpstr>
      <vt:lpstr>PowerPoint Presentation</vt:lpstr>
      <vt:lpstr>Mattityahu (Matthew) 23:23</vt:lpstr>
      <vt:lpstr>Mattityahu (Matthew) 23:23</vt:lpstr>
      <vt:lpstr>PowerPoint Presentation</vt:lpstr>
      <vt:lpstr>PowerPoint Presentation</vt:lpstr>
      <vt:lpstr>Mattityahu (Matthew) 23:24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23:23</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1701</cp:revision>
  <dcterms:created xsi:type="dcterms:W3CDTF">2006-04-21T19:34:43Z</dcterms:created>
  <dcterms:modified xsi:type="dcterms:W3CDTF">2018-03-17T13:52:53Z</dcterms:modified>
</cp:coreProperties>
</file>