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 id="2147483700" r:id="rId4"/>
  </p:sldMasterIdLst>
  <p:notesMasterIdLst>
    <p:notesMasterId r:id="rId65"/>
  </p:notesMasterIdLst>
  <p:handoutMasterIdLst>
    <p:handoutMasterId r:id="rId66"/>
  </p:handoutMasterIdLst>
  <p:sldIdLst>
    <p:sldId id="2963" r:id="rId5"/>
    <p:sldId id="3092" r:id="rId6"/>
    <p:sldId id="3085" r:id="rId7"/>
    <p:sldId id="2961" r:id="rId8"/>
    <p:sldId id="3062" r:id="rId9"/>
    <p:sldId id="3093" r:id="rId10"/>
    <p:sldId id="3130" r:id="rId11"/>
    <p:sldId id="3094" r:id="rId12"/>
    <p:sldId id="3127" r:id="rId13"/>
    <p:sldId id="3126" r:id="rId14"/>
    <p:sldId id="3081" r:id="rId15"/>
    <p:sldId id="3097" r:id="rId16"/>
    <p:sldId id="3088" r:id="rId17"/>
    <p:sldId id="3099" r:id="rId18"/>
    <p:sldId id="3098" r:id="rId19"/>
    <p:sldId id="3100" r:id="rId20"/>
    <p:sldId id="3101" r:id="rId21"/>
    <p:sldId id="3128" r:id="rId22"/>
    <p:sldId id="3109" r:id="rId23"/>
    <p:sldId id="3102" r:id="rId24"/>
    <p:sldId id="3103" r:id="rId25"/>
    <p:sldId id="3114" r:id="rId26"/>
    <p:sldId id="3110" r:id="rId27"/>
    <p:sldId id="3131" r:id="rId28"/>
    <p:sldId id="3129" r:id="rId29"/>
    <p:sldId id="3132" r:id="rId30"/>
    <p:sldId id="3104" r:id="rId31"/>
    <p:sldId id="3105" r:id="rId32"/>
    <p:sldId id="3121" r:id="rId33"/>
    <p:sldId id="3106" r:id="rId34"/>
    <p:sldId id="3122" r:id="rId35"/>
    <p:sldId id="3119" r:id="rId36"/>
    <p:sldId id="3120" r:id="rId37"/>
    <p:sldId id="3107" r:id="rId38"/>
    <p:sldId id="3083" r:id="rId39"/>
    <p:sldId id="3084" r:id="rId40"/>
    <p:sldId id="3111" r:id="rId41"/>
    <p:sldId id="3087" r:id="rId42"/>
    <p:sldId id="3123" r:id="rId43"/>
    <p:sldId id="3112" r:id="rId44"/>
    <p:sldId id="3082" r:id="rId45"/>
    <p:sldId id="3113" r:id="rId46"/>
    <p:sldId id="3134" r:id="rId47"/>
    <p:sldId id="3133" r:id="rId48"/>
    <p:sldId id="3115" r:id="rId49"/>
    <p:sldId id="3116" r:id="rId50"/>
    <p:sldId id="3117" r:id="rId51"/>
    <p:sldId id="3135" r:id="rId52"/>
    <p:sldId id="3136" r:id="rId53"/>
    <p:sldId id="3124" r:id="rId54"/>
    <p:sldId id="3144" r:id="rId55"/>
    <p:sldId id="3142" r:id="rId56"/>
    <p:sldId id="3143" r:id="rId57"/>
    <p:sldId id="3138" r:id="rId58"/>
    <p:sldId id="3146" r:id="rId59"/>
    <p:sldId id="3145" r:id="rId60"/>
    <p:sldId id="3147" r:id="rId61"/>
    <p:sldId id="3139" r:id="rId62"/>
    <p:sldId id="3118" r:id="rId63"/>
    <p:sldId id="3125" r:id="rId64"/>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76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7" autoAdjust="0"/>
    <p:restoredTop sz="89918" autoAdjust="0"/>
  </p:normalViewPr>
  <p:slideViewPr>
    <p:cSldViewPr>
      <p:cViewPr varScale="1">
        <p:scale>
          <a:sx n="107" d="100"/>
          <a:sy n="107" d="100"/>
        </p:scale>
        <p:origin x="64" y="392"/>
      </p:cViewPr>
      <p:guideLst>
        <p:guide orient="horz" pos="1620"/>
        <p:guide pos="2765"/>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3" d="100"/>
          <a:sy n="83" d="100"/>
        </p:scale>
        <p:origin x="200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23.25-26.Cleanse inside and out.leaven</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Mar.24,2018  5778</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Mtt. 23.25-26.Cleanse inside and out.leaven</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Mar.24,2018  5778</a:t>
            </a:r>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etmail411.com/mail/vfi/JOLmar1918.html?mc_cid=e18d77998d&amp;mc_eid=5c6cdd3ee6"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thoughtco.com/passover-forbidden-foods-2076548"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ulpanor.com/category/newletter/"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23.25-26.Cleanse inside and out.leaven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Mar.24,2018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44192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69828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Can you go up to the Temple, G-d’s Presence and Atonement, or are you excluded</a:t>
            </a:r>
            <a:r>
              <a:rPr lang="en-US" altLang="en-US" dirty="0"/>
              <a:t>?</a:t>
            </a:r>
            <a:endParaRPr lang="en-US" altLang="en-US" sz="2000" dirty="0"/>
          </a:p>
        </p:txBody>
      </p:sp>
    </p:spTree>
    <p:extLst>
      <p:ext uri="{BB962C8B-B14F-4D97-AF65-F5344CB8AC3E}">
        <p14:creationId xmlns:p14="http://schemas.microsoft.com/office/powerpoint/2010/main" val="2430349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79734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34380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baseline="0" dirty="0"/>
              <a:t>Metal and wooden vessels can be cleansed by washing and immersion.  Clay cannot be cleansed.  But what if you don’t that a vessel has been defiled.  Precautionary washing.  </a:t>
            </a:r>
          </a:p>
        </p:txBody>
      </p:sp>
    </p:spTree>
    <p:extLst>
      <p:ext uri="{BB962C8B-B14F-4D97-AF65-F5344CB8AC3E}">
        <p14:creationId xmlns:p14="http://schemas.microsoft.com/office/powerpoint/2010/main" val="735060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err="1"/>
              <a:t>Shammai</a:t>
            </a:r>
            <a:r>
              <a:rPr lang="en-US" altLang="en-US" sz="1050" dirty="0"/>
              <a:t> predominated till 70 CE, Afterward, Hillel</a:t>
            </a:r>
          </a:p>
          <a:p>
            <a:r>
              <a:rPr lang="en-US" sz="2000" b="0" i="0" kern="1200" dirty="0">
                <a:solidFill>
                  <a:schemeClr val="tx1"/>
                </a:solidFill>
                <a:effectLst/>
                <a:latin typeface="Arial Rounded MT Bold" pitchFamily="34" charset="0"/>
                <a:ea typeface="+mn-ea"/>
                <a:cs typeface="Arial" charset="0"/>
              </a:rPr>
              <a:t>Whole tractate in the Talmud, called "</a:t>
            </a:r>
            <a:r>
              <a:rPr lang="en-US" sz="2000" b="0" i="0" kern="1200" dirty="0" err="1">
                <a:solidFill>
                  <a:schemeClr val="tx1"/>
                </a:solidFill>
                <a:effectLst/>
                <a:latin typeface="Arial Rounded MT Bold" pitchFamily="34" charset="0"/>
                <a:ea typeface="+mn-ea"/>
                <a:cs typeface="Arial" charset="0"/>
              </a:rPr>
              <a:t>Mikvaot</a:t>
            </a:r>
            <a:r>
              <a:rPr lang="en-US" sz="2000" b="0" i="0" kern="1200" dirty="0">
                <a:solidFill>
                  <a:schemeClr val="tx1"/>
                </a:solidFill>
                <a:effectLst/>
                <a:latin typeface="Arial Rounded MT Bold" pitchFamily="34" charset="0"/>
                <a:ea typeface="+mn-ea"/>
                <a:cs typeface="Arial" charset="0"/>
              </a:rPr>
              <a:t>", which gives rules about the places where they washed, the things to be washed, and the manner of washing them.</a:t>
            </a:r>
            <a:endParaRPr lang="en-US" altLang="en-US" sz="1050" dirty="0"/>
          </a:p>
        </p:txBody>
      </p:sp>
    </p:spTree>
    <p:extLst>
      <p:ext uri="{BB962C8B-B14F-4D97-AF65-F5344CB8AC3E}">
        <p14:creationId xmlns:p14="http://schemas.microsoft.com/office/powerpoint/2010/main" val="2448405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4067351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17788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50041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85480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a:t>http://www.netmail411.com/mail/vfi/JOLmar1918.html?mc_cid=e18d77998d&amp;mc_eid=5c6cdd3ee6</a:t>
            </a:r>
            <a:endParaRPr lang="en-US" altLang="en-US" sz="1050" dirty="0"/>
          </a:p>
        </p:txBody>
      </p:sp>
    </p:spTree>
    <p:extLst>
      <p:ext uri="{BB962C8B-B14F-4D97-AF65-F5344CB8AC3E}">
        <p14:creationId xmlns:p14="http://schemas.microsoft.com/office/powerpoint/2010/main" val="1764950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2000" dirty="0"/>
              <a:t>No one is absolutely sure what that means.  Cut off: premature death, excommunication, loss of status, death by stoning?  Never been done.</a:t>
            </a:r>
          </a:p>
          <a:p>
            <a:r>
              <a:rPr lang="en-US" altLang="en-US" sz="2000" dirty="0"/>
              <a:t>But there is a spiritual meaning to this removal of hametz.  </a:t>
            </a:r>
          </a:p>
          <a:p>
            <a:r>
              <a:rPr lang="en-US" altLang="en-US" sz="2000" dirty="0"/>
              <a:t>Messianic scriptures…</a:t>
            </a:r>
          </a:p>
        </p:txBody>
      </p:sp>
    </p:spTree>
    <p:extLst>
      <p:ext uri="{BB962C8B-B14F-4D97-AF65-F5344CB8AC3E}">
        <p14:creationId xmlns:p14="http://schemas.microsoft.com/office/powerpoint/2010/main" val="3136118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998684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38679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Do the negative and the positive.  The Corinthians were told to celebrate the Seder, and in the right spirit.</a:t>
            </a:r>
          </a:p>
          <a:p>
            <a:r>
              <a:rPr lang="en-US" altLang="en-US" dirty="0"/>
              <a:t>Wait a minute.  Passover is only for Jews.   Really?   Look at the reference…Corinthians.</a:t>
            </a:r>
          </a:p>
        </p:txBody>
      </p:sp>
    </p:spTree>
    <p:extLst>
      <p:ext uri="{BB962C8B-B14F-4D97-AF65-F5344CB8AC3E}">
        <p14:creationId xmlns:p14="http://schemas.microsoft.com/office/powerpoint/2010/main" val="2871191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corinth+greece+map&amp;safe=active&amp;tbm=isch&amp;source=iu&amp;ictx=1&amp;fir=msYKT9XjR5kD8M%253A%252Cv6pLRl1FzqxmBM%252C_&amp;usg=__XeGf2BPOGqzBGByE3FG17GPVah0%3D&amp;sa=X&amp;ved=0ahUKEwiuup3B94PaAhWKulMKHfq8DBEQ9QEILTAB#imgdii=72Sq4EaxYRRjIM:&amp;imgrc=z21IFcu5hYHIQM:</a:t>
            </a:r>
          </a:p>
        </p:txBody>
      </p:sp>
    </p:spTree>
    <p:extLst>
      <p:ext uri="{BB962C8B-B14F-4D97-AF65-F5344CB8AC3E}">
        <p14:creationId xmlns:p14="http://schemas.microsoft.com/office/powerpoint/2010/main" val="31999890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https://www.google.com/search?q=corinth+greece+map&amp;safe=active&amp;tbm=isch&amp;source=iu&amp;ictx=1&amp;fir=msYKT9XjR5kD8M%253A%252Cv6pLRl1FzqxmBM%252C_&amp;usg=__XeGf2BPOGqzBGByE3FG17GPVah0%3D&amp;sa=X&amp;ved=0ahUKEwiuup3B94PaAhWKulMKHfq8DBEQ9QEILTAB#imgrc=msYKT9XjR5kD8M:</a:t>
            </a:r>
          </a:p>
          <a:p>
            <a:endParaRPr lang="en-US" altLang="en-US" sz="1050" dirty="0"/>
          </a:p>
          <a:p>
            <a:r>
              <a:rPr lang="en-US" altLang="en-US" sz="2000" dirty="0"/>
              <a:t>What nationality in Corinth?  Some Jews, MOSTLY Greeks!</a:t>
            </a:r>
          </a:p>
        </p:txBody>
      </p:sp>
    </p:spTree>
    <p:extLst>
      <p:ext uri="{BB962C8B-B14F-4D97-AF65-F5344CB8AC3E}">
        <p14:creationId xmlns:p14="http://schemas.microsoft.com/office/powerpoint/2010/main" val="34429285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Leaven, leavened food, confusing.  Need the Hebrew…</a:t>
            </a:r>
          </a:p>
        </p:txBody>
      </p:sp>
    </p:spTree>
    <p:extLst>
      <p:ext uri="{BB962C8B-B14F-4D97-AF65-F5344CB8AC3E}">
        <p14:creationId xmlns:p14="http://schemas.microsoft.com/office/powerpoint/2010/main" val="52791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https://en.wikipedia.org/wiki/Chametz</a:t>
            </a:r>
          </a:p>
        </p:txBody>
      </p:sp>
    </p:spTree>
    <p:extLst>
      <p:ext uri="{BB962C8B-B14F-4D97-AF65-F5344CB8AC3E}">
        <p14:creationId xmlns:p14="http://schemas.microsoft.com/office/powerpoint/2010/main" val="37967467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https://en.wikipedia.org/wiki/Chametz</a:t>
            </a:r>
          </a:p>
          <a:p>
            <a:pPr algn="r"/>
            <a:r>
              <a:rPr lang="en-US" sz="2400" b="1" dirty="0">
                <a:latin typeface="David" panose="020E0502060401010101" pitchFamily="34" charset="-79"/>
                <a:cs typeface="David" panose="020E0502060401010101" pitchFamily="34" charset="-79"/>
              </a:rPr>
              <a:t> fox = </a:t>
            </a:r>
            <a:r>
              <a:rPr lang="he-IL" sz="2400" b="1" dirty="0">
                <a:latin typeface="David" panose="020E0502060401010101" pitchFamily="34" charset="-79"/>
                <a:cs typeface="David" panose="020E0502060401010101" pitchFamily="34" charset="-79"/>
              </a:rPr>
              <a:t>שׁוּעָל</a:t>
            </a:r>
            <a:endParaRPr lang="en-US" altLang="en-US" sz="2400" dirty="0"/>
          </a:p>
        </p:txBody>
      </p:sp>
    </p:spTree>
    <p:extLst>
      <p:ext uri="{BB962C8B-B14F-4D97-AF65-F5344CB8AC3E}">
        <p14:creationId xmlns:p14="http://schemas.microsoft.com/office/powerpoint/2010/main" val="3029248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https://en.wikipedia.org/wiki/Chametz</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Also Kefir</a:t>
            </a:r>
            <a:endParaRPr lang="en-US" altLang="en-US" sz="1050" dirty="0"/>
          </a:p>
          <a:p>
            <a:endParaRPr lang="en-US" altLang="en-US" sz="1050" dirty="0"/>
          </a:p>
        </p:txBody>
      </p:sp>
    </p:spTree>
    <p:extLst>
      <p:ext uri="{BB962C8B-B14F-4D97-AF65-F5344CB8AC3E}">
        <p14:creationId xmlns:p14="http://schemas.microsoft.com/office/powerpoint/2010/main" val="3153978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http://www.netmail411.com/mail/vfi/JOLmar1918.html?mc_cid=e18d77998d&amp;mc_eid=5c6cdd3ee6</a:t>
            </a:r>
            <a:endParaRPr lang="en-US" altLang="en-US" sz="1050" dirty="0"/>
          </a:p>
          <a:p>
            <a:r>
              <a:rPr lang="en-US" altLang="en-US" dirty="0"/>
              <a:t>So people ask if it’s safe.</a:t>
            </a:r>
          </a:p>
        </p:txBody>
      </p:sp>
    </p:spTree>
    <p:extLst>
      <p:ext uri="{BB962C8B-B14F-4D97-AF65-F5344CB8AC3E}">
        <p14:creationId xmlns:p14="http://schemas.microsoft.com/office/powerpoint/2010/main" val="2117147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https://en.wikipedia.org/wiki/Chametz</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2000" dirty="0"/>
              <a:t>Also Kefir</a:t>
            </a:r>
            <a:endParaRPr lang="en-US" altLang="en-US" sz="1050" dirty="0"/>
          </a:p>
          <a:p>
            <a:endParaRPr lang="en-US" altLang="en-US" sz="1050" dirty="0"/>
          </a:p>
        </p:txBody>
      </p:sp>
    </p:spTree>
    <p:extLst>
      <p:ext uri="{BB962C8B-B14F-4D97-AF65-F5344CB8AC3E}">
        <p14:creationId xmlns:p14="http://schemas.microsoft.com/office/powerpoint/2010/main" val="4029344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738651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hlinkClick r:id="rId3"/>
              </a:rPr>
              <a:t>https://www.thoughtco.com/passover-forbidden-foods-2076548</a:t>
            </a:r>
            <a:endParaRPr lang="en-US" altLang="en-US" sz="1050" dirty="0"/>
          </a:p>
          <a:p>
            <a:r>
              <a:rPr lang="en-US" altLang="en-US" dirty="0"/>
              <a:t>Sephardi more Biblical, less add </a:t>
            </a:r>
            <a:r>
              <a:rPr lang="en-US" altLang="en-US" dirty="0" err="1"/>
              <a:t>ons</a:t>
            </a:r>
            <a:r>
              <a:rPr lang="en-US" altLang="en-US" dirty="0"/>
              <a:t>.   Great music too.</a:t>
            </a:r>
          </a:p>
        </p:txBody>
      </p:sp>
    </p:spTree>
    <p:extLst>
      <p:ext uri="{BB962C8B-B14F-4D97-AF65-F5344CB8AC3E}">
        <p14:creationId xmlns:p14="http://schemas.microsoft.com/office/powerpoint/2010/main" val="968419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sz="1050" b="0" i="0" kern="1200" dirty="0">
                <a:solidFill>
                  <a:schemeClr val="tx1"/>
                </a:solidFill>
                <a:effectLst/>
                <a:latin typeface="Arial Rounded MT Bold" pitchFamily="34" charset="0"/>
                <a:ea typeface="+mn-ea"/>
                <a:cs typeface="Arial" charset="0"/>
                <a:hlinkClick r:id="rId3"/>
              </a:rPr>
              <a:t>https://www.ulpanor.com/category/newletter/</a:t>
            </a:r>
            <a:endParaRPr lang="en-US" sz="1050" b="0" i="0" kern="1200" dirty="0">
              <a:solidFill>
                <a:schemeClr val="tx1"/>
              </a:solidFill>
              <a:effectLst/>
              <a:latin typeface="Arial Rounded MT Bold" pitchFamily="34" charset="0"/>
              <a:ea typeface="+mn-ea"/>
              <a:cs typeface="Arial" charset="0"/>
            </a:endParaRPr>
          </a:p>
          <a:p>
            <a:endParaRPr lang="en-US" sz="1050" b="0" i="0" kern="1200" dirty="0">
              <a:solidFill>
                <a:schemeClr val="tx1"/>
              </a:solidFill>
              <a:effectLst/>
              <a:latin typeface="Arial Rounded MT Bold" pitchFamily="34" charset="0"/>
              <a:ea typeface="+mn-ea"/>
              <a:cs typeface="Arial" charset="0"/>
            </a:endParaRPr>
          </a:p>
          <a:p>
            <a:r>
              <a:rPr lang="en-US" sz="2000" b="0" i="0" kern="1200" dirty="0">
                <a:solidFill>
                  <a:schemeClr val="tx1"/>
                </a:solidFill>
                <a:effectLst/>
                <a:latin typeface="Arial Rounded MT Bold" pitchFamily="34" charset="0"/>
                <a:ea typeface="+mn-ea"/>
                <a:cs typeface="Arial" charset="0"/>
              </a:rPr>
              <a:t>But personally, I like matzah, the bread of affliction.</a:t>
            </a:r>
          </a:p>
          <a:p>
            <a:endParaRPr lang="en-US" altLang="en-US" sz="1050" b="0" i="0" kern="1200" dirty="0">
              <a:solidFill>
                <a:schemeClr val="tx1"/>
              </a:solidFill>
              <a:effectLst/>
              <a:latin typeface="Arial Rounded MT Bold" pitchFamily="34" charset="0"/>
              <a:ea typeface="+mn-ea"/>
              <a:cs typeface="Arial" charset="0"/>
            </a:endParaRPr>
          </a:p>
          <a:p>
            <a:endParaRPr lang="en-US" altLang="en-US" sz="500" dirty="0"/>
          </a:p>
        </p:txBody>
      </p:sp>
    </p:spTree>
    <p:extLst>
      <p:ext uri="{BB962C8B-B14F-4D97-AF65-F5344CB8AC3E}">
        <p14:creationId xmlns:p14="http://schemas.microsoft.com/office/powerpoint/2010/main" val="18008259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516906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6545357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2655550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chametz+burning&amp;safe=active&amp;tbm=isch&amp;tbs=rimg:CXGR7-dDLk5BIjg1IMGltlriQnD5c6B2s6UdbVpRCvMgvCD5eE9MM8tiLT6XdlbuvnKoOO-5WSZnkZtz2ub3eWX4TyoSCTUgwaW2WuJCEWAR8_1Sg2G0sKhIJcPlzoHazpR0RiWrzQiq97U8qEgltWlEK8yC8IBEIpVnCqYqZzSoSCfl4T0wzy2ItET70tzS7UCuxKhIJPpd2Vu6-cqgRoFDs8WYCBXEqEgk477lZJmeRmxGgUOzxZgIFcSoSCXPa5vd5ZfhPEaBQ7PFmAgVx&amp;tbo=u&amp;sa=X&amp;ved=2ahUKEwjFwo7F3YPaAhWKqlMKHVlIAzMQ9C96BAgAEBs&amp;biw=1282&amp;bih=884&amp;dpr=1#imgrc=yXlZZUKJdFanwM:</a:t>
            </a:r>
          </a:p>
          <a:p>
            <a:endParaRPr lang="en-US" altLang="en-US" sz="2000" dirty="0"/>
          </a:p>
          <a:p>
            <a:r>
              <a:rPr lang="en-US" altLang="en-US" sz="2000" dirty="0"/>
              <a:t>A new Israeli military version, getting out the impurities, corruptions..</a:t>
            </a:r>
          </a:p>
        </p:txBody>
      </p:sp>
    </p:spTree>
    <p:extLst>
      <p:ext uri="{BB962C8B-B14F-4D97-AF65-F5344CB8AC3E}">
        <p14:creationId xmlns:p14="http://schemas.microsoft.com/office/powerpoint/2010/main" val="35589761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From </a:t>
            </a:r>
            <a:r>
              <a:rPr lang="en-US" altLang="en-US" dirty="0" err="1"/>
              <a:t>Checho</a:t>
            </a:r>
            <a:r>
              <a:rPr lang="en-US" altLang="en-US" dirty="0"/>
              <a:t> Rojas’ Facebook.   </a:t>
            </a:r>
          </a:p>
          <a:p>
            <a:endParaRPr lang="en-US" altLang="en-US" dirty="0"/>
          </a:p>
          <a:p>
            <a:r>
              <a:rPr lang="en-US" altLang="en-US" dirty="0"/>
              <a:t>After we’ve cleaned all, we burn the leftovers.</a:t>
            </a:r>
          </a:p>
        </p:txBody>
      </p:sp>
    </p:spTree>
    <p:extLst>
      <p:ext uri="{BB962C8B-B14F-4D97-AF65-F5344CB8AC3E}">
        <p14:creationId xmlns:p14="http://schemas.microsoft.com/office/powerpoint/2010/main" val="28936522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198209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23.25-26.Cleanse inside and out.leaven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Mar.24,2018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Meeting with travelers during </a:t>
            </a:r>
            <a:r>
              <a:rPr lang="en-US" altLang="en-US" dirty="0" err="1"/>
              <a:t>Oneg</a:t>
            </a:r>
            <a:r>
              <a:rPr lang="en-US" altLang="en-US" dirty="0"/>
              <a:t>.  Mirror room.</a:t>
            </a:r>
          </a:p>
          <a:p>
            <a:endParaRPr lang="en-US" altLang="en-US" dirty="0"/>
          </a:p>
          <a:p>
            <a:r>
              <a:rPr lang="en-US" altLang="en-US" dirty="0"/>
              <a:t>Importance of unambiguous, clear communication…</a:t>
            </a:r>
          </a:p>
        </p:txBody>
      </p:sp>
    </p:spTree>
    <p:extLst>
      <p:ext uri="{BB962C8B-B14F-4D97-AF65-F5344CB8AC3E}">
        <p14:creationId xmlns:p14="http://schemas.microsoft.com/office/powerpoint/2010/main" val="4230820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6340178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www.google.com/search?q=chametz+burning&amp;safe=active&amp;tbm=isch&amp;tbs=rimg:CXxcf9e-VinSIjg-F_1Fdd5SDX-FeUir7gXWLsdW6VByDOHI1E_1MGNW--dPaCWbEvh98bcZHv50MuTkHFe5xxiTRSZioSCT4X8V13lINfEZ8zH6iIIFLIKhIJ4V5SKvuBdYsR0aLZx3tPwjoqEgmx1bpUHIM4chF7cPTNuVAr9yoSCTUT8wY1b750EVtkSaEm9p5GKhIJ9oJZsS-H3xsRe3D0zblQK_1cqEglxke_1nQy5OQRGJlu5x6Q1DCyoSCcV7nHGJNFJmEdbUCgtTibsO&amp;tbo=u&amp;sa=X&amp;ved=2ahUKEwjpydua3YPaAhUHv1MKHVFBDzsQ9C96BAgAEBs&amp;biw=1282&amp;bih=884&amp;dpr=1#imgdii=Sjv_ENVJI0lCKM:&amp;imgrc=xXuccYk0UmaDWM:</a:t>
            </a:r>
          </a:p>
        </p:txBody>
      </p:sp>
    </p:spTree>
    <p:extLst>
      <p:ext uri="{BB962C8B-B14F-4D97-AF65-F5344CB8AC3E}">
        <p14:creationId xmlns:p14="http://schemas.microsoft.com/office/powerpoint/2010/main" val="19801299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3851680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9017762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0581615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41139743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23.25-26.Cleanse inside and out.leaven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Mar.24,2018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3661707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23.25-26.Cleanse inside and out.leaven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Mar.24,2018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5360007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Approaching silver anniversary, Purim 2020.  Celebration!?</a:t>
            </a:r>
          </a:p>
        </p:txBody>
      </p:sp>
    </p:spTree>
    <p:extLst>
      <p:ext uri="{BB962C8B-B14F-4D97-AF65-F5344CB8AC3E}">
        <p14:creationId xmlns:p14="http://schemas.microsoft.com/office/powerpoint/2010/main" val="331503356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788655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From Jim Adler</a:t>
            </a:r>
          </a:p>
        </p:txBody>
      </p:sp>
    </p:spTree>
    <p:extLst>
      <p:ext uri="{BB962C8B-B14F-4D97-AF65-F5344CB8AC3E}">
        <p14:creationId xmlns:p14="http://schemas.microsoft.com/office/powerpoint/2010/main" val="18830368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8347055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Mtt. 11.01-10 Yokhahan and offended </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5" name="Rectangle 6"/>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Mar. 27, 2016  5776</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7" name="Rectangle 10"/>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D246CCDC-493D-468F-B01F-C0D70D43E59E}" type="slidenum">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51</a:t>
            </a:fld>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4451330" name="Rectangle 2"/>
          <p:cNvSpPr>
            <a:spLocks noGrp="1" noRot="1" noChangeAspect="1" noChangeArrowheads="1" noTextEdit="1"/>
          </p:cNvSpPr>
          <p:nvPr>
            <p:ph type="sldImg"/>
          </p:nvPr>
        </p:nvSpPr>
        <p:spPr>
          <a:xfrm>
            <a:off x="203200" y="304800"/>
            <a:ext cx="6502400" cy="3810000"/>
          </a:xfrm>
          <a:ln/>
        </p:spPr>
      </p:sp>
      <p:sp>
        <p:nvSpPr>
          <p:cNvPr id="4451331"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606164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Mtt. 11.01-10 Yokhahan and offended </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5" name="Rectangle 6"/>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Mar. 27, 2016  5776</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7" name="Rectangle 10"/>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D246CCDC-493D-468F-B01F-C0D70D43E59E}" type="slidenum">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52</a:t>
            </a:fld>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4451330" name="Rectangle 2"/>
          <p:cNvSpPr>
            <a:spLocks noGrp="1" noRot="1" noChangeAspect="1" noChangeArrowheads="1" noTextEdit="1"/>
          </p:cNvSpPr>
          <p:nvPr>
            <p:ph type="sldImg"/>
          </p:nvPr>
        </p:nvSpPr>
        <p:spPr>
          <a:xfrm>
            <a:off x="203200" y="304800"/>
            <a:ext cx="6502400" cy="3810000"/>
          </a:xfrm>
          <a:ln/>
        </p:spPr>
      </p:sp>
      <p:sp>
        <p:nvSpPr>
          <p:cNvPr id="4451331" name="Rectangle 3"/>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548356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Grp="1" noChangeArrowheads="1"/>
          </p:cNvSpPr>
          <p:nvPr>
            <p:ph type="hdr"/>
          </p:nvPr>
        </p:nvSpPr>
        <p:spPr>
          <a:ln/>
        </p:spPr>
        <p:txBody>
          <a:bodyPr/>
          <a:lstStyle/>
          <a:p>
            <a:pPr marL="0" marR="0" lvl="0" indent="0" algn="l"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Mtt. 11.01-10 Yokhahan and offended </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5" name="Rectangle 6"/>
          <p:cNvSpPr>
            <a:spLocks noGrp="1" noChangeArrowheads="1"/>
          </p:cNvSpPr>
          <p:nvPr>
            <p:ph type="dt"/>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r>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t>Mar. 27, 2016  5776</a:t>
            </a:r>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7" name="Rectangle 10"/>
          <p:cNvSpPr>
            <a:spLocks noGrp="1" noChangeArrowheads="1"/>
          </p:cNvSpPr>
          <p:nvPr>
            <p:ph type="sldNum"/>
          </p:nvPr>
        </p:nvSpPr>
        <p:spPr>
          <a:ln/>
        </p:spPr>
        <p:txBody>
          <a:bodyPr/>
          <a:lstStyle/>
          <a:p>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fld id="{D246CCDC-493D-468F-B01F-C0D70D43E59E}" type="slidenum">
              <a:rPr kumimoji="0" lang="en-US" altLang="en-US" sz="1200" b="0" i="0" u="none" strike="noStrike" kern="1200" cap="none" spc="0" normalizeH="0" baseline="0" noProof="0">
                <a:ln>
                  <a:noFill/>
                </a:ln>
                <a:solidFill>
                  <a:srgbClr val="000000"/>
                </a:solidFill>
                <a:effectLst/>
                <a:uLnTx/>
                <a:uFillTx/>
                <a:latin typeface="Arial" charset="0"/>
                <a:ea typeface="Arial Unicode MS" pitchFamily="34" charset="-128"/>
                <a:cs typeface="Arial Unicode MS" pitchFamily="34" charset="-128"/>
              </a:rPr>
              <a:pPr marL="0" marR="0" lvl="0" indent="0" algn="r" defTabSz="457200" rtl="0" eaLnBrk="1" fontAlgn="base" latinLnBrk="0" hangingPunct="1">
                <a:lnSpc>
                  <a:spcPct val="100000"/>
                </a:lnSpc>
                <a:spcBef>
                  <a:spcPct val="0"/>
                </a:spcBef>
                <a:spcAft>
                  <a:spcPct val="0"/>
                </a:spcAft>
                <a:buClrTx/>
                <a:buSzPct val="100000"/>
                <a:buFontTx/>
                <a:buNone/>
                <a:tabLst>
                  <a:tab pos="723900" algn="l"/>
                  <a:tab pos="1447800" algn="l"/>
                  <a:tab pos="2171700" algn="l"/>
                  <a:tab pos="2895600" algn="l"/>
                </a:tabLst>
                <a:defRPr/>
              </a:pPr>
              <a:t>53</a:t>
            </a:fld>
            <a:endParaRPr kumimoji="0" lang="en-US" altLang="en-US" sz="1200" b="0" i="0" u="none" strike="noStrike" kern="120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p:sp>
        <p:nvSpPr>
          <p:cNvPr id="4451330" name="Rectangle 2"/>
          <p:cNvSpPr>
            <a:spLocks noGrp="1" noRot="1" noChangeAspect="1" noChangeArrowheads="1" noTextEdit="1"/>
          </p:cNvSpPr>
          <p:nvPr>
            <p:ph type="sldImg"/>
          </p:nvPr>
        </p:nvSpPr>
        <p:spPr>
          <a:xfrm>
            <a:off x="203200" y="304800"/>
            <a:ext cx="6502400" cy="3810000"/>
          </a:xfrm>
          <a:ln/>
        </p:spPr>
      </p:sp>
      <p:sp>
        <p:nvSpPr>
          <p:cNvPr id="4451331" name="Rectangle 3"/>
          <p:cNvSpPr>
            <a:spLocks noGrp="1" noChangeArrowheads="1"/>
          </p:cNvSpPr>
          <p:nvPr>
            <p:ph type="body" idx="1"/>
          </p:nvPr>
        </p:nvSpPr>
        <p:spPr>
          <a:xfrm>
            <a:off x="152400" y="4114800"/>
            <a:ext cx="6553200" cy="4876800"/>
          </a:xfrm>
        </p:spPr>
        <p:txBody>
          <a:bodyPr/>
          <a:lstStyle/>
          <a:p>
            <a:r>
              <a:rPr lang="en-US" altLang="en-US" dirty="0"/>
              <a:t>In about July 2013, </a:t>
            </a:r>
            <a:r>
              <a:rPr lang="en-US" altLang="en-US" dirty="0" err="1"/>
              <a:t>Yisraela</a:t>
            </a:r>
            <a:r>
              <a:rPr lang="en-US" altLang="en-US" dirty="0"/>
              <a:t>,</a:t>
            </a:r>
            <a:r>
              <a:rPr lang="en-US" altLang="en-US" baseline="0" dirty="0"/>
              <a:t> Suzanne, and I visited Marr and Co., </a:t>
            </a:r>
            <a:r>
              <a:rPr lang="en-US" sz="2000" b="0" i="0" kern="1200" dirty="0">
                <a:solidFill>
                  <a:srgbClr val="000000"/>
                </a:solidFill>
                <a:effectLst/>
                <a:latin typeface="Arial Rounded MT Bold" pitchFamily="34" charset="0"/>
                <a:ea typeface="+mn-ea"/>
                <a:cs typeface="Arial" charset="0"/>
              </a:rPr>
              <a:t>1401 E 104th St #100, Kansas City, MO 64131, to have our</a:t>
            </a:r>
            <a:r>
              <a:rPr lang="en-US" sz="2000" b="0" i="0" kern="1200" baseline="0" dirty="0">
                <a:solidFill>
                  <a:srgbClr val="000000"/>
                </a:solidFill>
                <a:effectLst/>
                <a:latin typeface="Arial Rounded MT Bold" pitchFamily="34" charset="0"/>
                <a:ea typeface="+mn-ea"/>
                <a:cs typeface="Arial" charset="0"/>
              </a:rPr>
              <a:t> financial procedures analyzed for accountability.  Not an audit </a:t>
            </a:r>
            <a:r>
              <a:rPr lang="he-IL" sz="2000" b="0" i="0" kern="1200" baseline="0" dirty="0">
                <a:solidFill>
                  <a:srgbClr val="000000"/>
                </a:solidFill>
                <a:effectLst/>
                <a:latin typeface="Arial Rounded MT Bold" pitchFamily="34" charset="0"/>
                <a:ea typeface="+mn-ea"/>
                <a:cs typeface="Arial" charset="0"/>
              </a:rPr>
              <a:t>כי</a:t>
            </a:r>
            <a:r>
              <a:rPr lang="en-US" sz="2000" b="0" i="0" kern="1200" baseline="0" dirty="0">
                <a:solidFill>
                  <a:srgbClr val="000000"/>
                </a:solidFill>
                <a:effectLst/>
                <a:latin typeface="Arial Rounded MT Bold" pitchFamily="34" charset="0"/>
                <a:ea typeface="+mn-ea"/>
                <a:cs typeface="Arial" charset="0"/>
              </a:rPr>
              <a:t> too expensive.  But procedural analysis.  Always two people count our offering, etc.  Fee</a:t>
            </a:r>
            <a:r>
              <a:rPr lang="el-GR" sz="2000" b="0" i="0" kern="1200" baseline="0" dirty="0">
                <a:solidFill>
                  <a:srgbClr val="000000"/>
                </a:solidFill>
                <a:effectLst/>
                <a:latin typeface="Arial Rounded MT Bold" pitchFamily="34" charset="0"/>
                <a:ea typeface="+mn-ea"/>
                <a:cs typeface="Arial" charset="0"/>
              </a:rPr>
              <a:t>l</a:t>
            </a:r>
            <a:r>
              <a:rPr lang="en-US" sz="2000" b="0" i="0" kern="1200" baseline="0" dirty="0">
                <a:solidFill>
                  <a:srgbClr val="000000"/>
                </a:solidFill>
                <a:effectLst/>
                <a:latin typeface="Arial Rounded MT Bold" pitchFamily="34" charset="0"/>
                <a:ea typeface="+mn-ea"/>
                <a:cs typeface="Arial" charset="0"/>
              </a:rPr>
              <a:t> free to ask if curious.  Some have asked about Cong. Finances, and I sent them full monthly reports.  Complete report</a:t>
            </a:r>
            <a:r>
              <a:rPr lang="el-GR" sz="2000" b="0" i="0" kern="1200" baseline="0" dirty="0">
                <a:solidFill>
                  <a:srgbClr val="000000"/>
                </a:solidFill>
                <a:effectLst/>
                <a:latin typeface="Arial Rounded MT Bold" pitchFamily="34" charset="0"/>
                <a:ea typeface="+mn-ea"/>
                <a:cs typeface="Arial" charset="0"/>
              </a:rPr>
              <a:t>s</a:t>
            </a:r>
            <a:r>
              <a:rPr lang="en-US" sz="2000" b="0" i="0" kern="1200" baseline="0" dirty="0">
                <a:solidFill>
                  <a:srgbClr val="000000"/>
                </a:solidFill>
                <a:effectLst/>
                <a:latin typeface="Arial Rounded MT Bold" pitchFamily="34" charset="0"/>
                <a:ea typeface="+mn-ea"/>
                <a:cs typeface="Arial" charset="0"/>
              </a:rPr>
              <a:t> with every check or debit or cc expense</a:t>
            </a:r>
            <a:r>
              <a:rPr lang="el-GR" sz="2000" b="0" i="0" kern="1200" baseline="0" dirty="0">
                <a:solidFill>
                  <a:srgbClr val="000000"/>
                </a:solidFill>
                <a:effectLst/>
                <a:latin typeface="Arial Rounded MT Bold" pitchFamily="34" charset="0"/>
                <a:ea typeface="+mn-ea"/>
                <a:cs typeface="Arial" charset="0"/>
              </a:rPr>
              <a:t> distributed</a:t>
            </a:r>
            <a:r>
              <a:rPr lang="el-GR" sz="2000" b="0" i="0" kern="1200" dirty="0">
                <a:solidFill>
                  <a:srgbClr val="000000"/>
                </a:solidFill>
                <a:effectLst/>
                <a:latin typeface="Arial Rounded MT Bold" pitchFamily="34" charset="0"/>
                <a:ea typeface="+mn-ea"/>
                <a:cs typeface="Arial" charset="0"/>
              </a:rPr>
              <a:t> to leaders</a:t>
            </a:r>
            <a:r>
              <a:rPr lang="en-US" sz="2000" b="0" i="0" kern="1200" baseline="0" dirty="0">
                <a:solidFill>
                  <a:srgbClr val="000000"/>
                </a:solidFill>
                <a:effectLst/>
                <a:latin typeface="Arial Rounded MT Bold" pitchFamily="34" charset="0"/>
                <a:ea typeface="+mn-ea"/>
                <a:cs typeface="Arial" charset="0"/>
              </a:rPr>
              <a:t>.</a:t>
            </a:r>
            <a:r>
              <a:rPr lang="el-GR" sz="2000" b="0" i="0" kern="1200" baseline="0" dirty="0">
                <a:solidFill>
                  <a:srgbClr val="000000"/>
                </a:solidFill>
                <a:effectLst/>
                <a:latin typeface="Arial Rounded MT Bold" pitchFamily="34" charset="0"/>
                <a:ea typeface="+mn-ea"/>
                <a:cs typeface="Arial" charset="0"/>
              </a:rPr>
              <a:t>  </a:t>
            </a:r>
            <a:r>
              <a:rPr lang="en-US" sz="2000" b="0" i="0" kern="1200" baseline="0" dirty="0">
                <a:solidFill>
                  <a:srgbClr val="000000"/>
                </a:solidFill>
                <a:effectLst/>
                <a:latin typeface="Arial Rounded MT Bold" pitchFamily="34" charset="0"/>
                <a:ea typeface="+mn-ea"/>
                <a:cs typeface="Arial" charset="0"/>
              </a:rPr>
              <a:t>Background checks on all who handle money.  </a:t>
            </a:r>
            <a:endParaRPr lang="el-GR" sz="2000" b="0" i="0" kern="1200" dirty="0">
              <a:solidFill>
                <a:srgbClr val="000000"/>
              </a:solidFill>
              <a:effectLst/>
              <a:latin typeface="Arial Rounded MT Bold" pitchFamily="34" charset="0"/>
              <a:ea typeface="+mn-ea"/>
              <a:cs typeface="Arial" charset="0"/>
            </a:endParaRPr>
          </a:p>
        </p:txBody>
      </p:sp>
    </p:spTree>
    <p:extLst>
      <p:ext uri="{BB962C8B-B14F-4D97-AF65-F5344CB8AC3E}">
        <p14:creationId xmlns:p14="http://schemas.microsoft.com/office/powerpoint/2010/main" val="11221057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dirty="0" err="1"/>
              <a:t>Shaunti</a:t>
            </a:r>
            <a:r>
              <a:rPr lang="en-US" dirty="0"/>
              <a:t> p 102</a:t>
            </a:r>
          </a:p>
          <a:p>
            <a:r>
              <a:rPr lang="en-US" altLang="en-US" dirty="0"/>
              <a:t>Time Mag Dec 28, 2015</a:t>
            </a:r>
          </a:p>
        </p:txBody>
      </p:sp>
    </p:spTree>
    <p:extLst>
      <p:ext uri="{BB962C8B-B14F-4D97-AF65-F5344CB8AC3E}">
        <p14:creationId xmlns:p14="http://schemas.microsoft.com/office/powerpoint/2010/main" val="17326896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Opposite of </a:t>
            </a:r>
            <a:r>
              <a:rPr lang="en-US" altLang="en-US" dirty="0" err="1"/>
              <a:t>Emunah</a:t>
            </a:r>
            <a:r>
              <a:rPr lang="en-US" altLang="en-US" dirty="0"/>
              <a:t>, trust in Resurrection power.  </a:t>
            </a:r>
            <a:r>
              <a:rPr lang="en-US" altLang="en-US" dirty="0" err="1"/>
              <a:t>Gevaltism</a:t>
            </a:r>
            <a:r>
              <a:rPr lang="en-US" altLang="en-US" dirty="0"/>
              <a:t>.</a:t>
            </a:r>
          </a:p>
          <a:p>
            <a:endParaRPr lang="en-US" altLang="en-US" dirty="0"/>
          </a:p>
          <a:p>
            <a:r>
              <a:rPr lang="en-US" baseline="30000" dirty="0"/>
              <a:t>Acts 20.28 </a:t>
            </a:r>
            <a:r>
              <a:rPr lang="en-US" dirty="0"/>
              <a:t>Take care of yourselves and all the flock of which the </a:t>
            </a:r>
            <a:r>
              <a:rPr lang="en-US" i="1" dirty="0" err="1"/>
              <a:t>Ruach</a:t>
            </a:r>
            <a:r>
              <a:rPr lang="en-US" i="1" dirty="0"/>
              <a:t> ha-</a:t>
            </a:r>
            <a:r>
              <a:rPr lang="en-US" i="1" dirty="0" err="1"/>
              <a:t>Kodesh</a:t>
            </a:r>
            <a:r>
              <a:rPr lang="en-US" dirty="0"/>
              <a:t> has made you overseers, to shepherd the community of God—which He obtained with the blood of His own.</a:t>
            </a:r>
          </a:p>
          <a:p>
            <a:r>
              <a:rPr lang="en-US" baseline="30000" dirty="0" err="1"/>
              <a:t>Mes</a:t>
            </a:r>
            <a:r>
              <a:rPr lang="en-US" baseline="30000" dirty="0"/>
              <a:t> Jews/</a:t>
            </a:r>
            <a:r>
              <a:rPr lang="en-US" baseline="30000" dirty="0" err="1"/>
              <a:t>Heb</a:t>
            </a:r>
            <a:r>
              <a:rPr lang="en-US" baseline="30000" dirty="0"/>
              <a:t> 10.24-25</a:t>
            </a:r>
            <a:r>
              <a:rPr lang="en-US" b="1" baseline="30000" dirty="0"/>
              <a:t> </a:t>
            </a:r>
            <a:r>
              <a:rPr lang="en-US" dirty="0"/>
              <a:t>And let us consider how to stir up one another to love and good deeds. </a:t>
            </a:r>
            <a:r>
              <a:rPr lang="en-US" b="1" baseline="30000" dirty="0"/>
              <a:t> </a:t>
            </a:r>
            <a:r>
              <a:rPr lang="en-US" dirty="0"/>
              <a:t>And do not neglect our own meetings, as is the habit of some, but encourage one another—and all the more so as you see the Day approaching.</a:t>
            </a:r>
          </a:p>
          <a:p>
            <a:r>
              <a:rPr lang="en-US" dirty="0"/>
              <a:t>Time Mag on loneliness</a:t>
            </a:r>
          </a:p>
          <a:p>
            <a:endParaRPr lang="en-US" altLang="en-US" dirty="0"/>
          </a:p>
          <a:p>
            <a:endParaRPr lang="en-US" altLang="en-US" dirty="0"/>
          </a:p>
        </p:txBody>
      </p:sp>
    </p:spTree>
    <p:extLst>
      <p:ext uri="{BB962C8B-B14F-4D97-AF65-F5344CB8AC3E}">
        <p14:creationId xmlns:p14="http://schemas.microsoft.com/office/powerpoint/2010/main" val="28540750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5. Especially parents, spouse.    David Jeremiah: chief job is encourager.</a:t>
            </a:r>
            <a:r>
              <a:rPr lang="en-US" altLang="en-US" baseline="30000" dirty="0"/>
              <a: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baseline="3000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6. </a:t>
            </a:r>
            <a:r>
              <a:rPr lang="en-US" altLang="en-US" baseline="30000" dirty="0"/>
              <a:t>Song 2.14 </a:t>
            </a:r>
            <a:r>
              <a:rPr lang="en-US" dirty="0"/>
              <a:t>My dove, hiding in holes in the rock, in the secret recesses of the cliff, let me see your face and hear your voice; for your voice is sweet, and your face is lovely.</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Above, all the secret ways to steal.  What about the other word for hypocritical practice Yeshua used?</a:t>
            </a:r>
          </a:p>
          <a:p>
            <a:endParaRPr lang="en-US" altLang="en-US" sz="1050" dirty="0"/>
          </a:p>
        </p:txBody>
      </p:sp>
    </p:spTree>
    <p:extLst>
      <p:ext uri="{BB962C8B-B14F-4D97-AF65-F5344CB8AC3E}">
        <p14:creationId xmlns:p14="http://schemas.microsoft.com/office/powerpoint/2010/main" val="15832641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Mtt. 23.25-26.Cleanse inside and out.leaven</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Mar.24,2018  5778</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29432598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KC Star clip</a:t>
            </a:r>
          </a:p>
        </p:txBody>
      </p:sp>
    </p:spTree>
    <p:extLst>
      <p:ext uri="{BB962C8B-B14F-4D97-AF65-F5344CB8AC3E}">
        <p14:creationId xmlns:p14="http://schemas.microsoft.com/office/powerpoint/2010/main" val="342746574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1162317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a:xfrm>
            <a:off x="504825" y="685800"/>
            <a:ext cx="5842000" cy="3422650"/>
          </a:xfrm>
          <a:ln/>
        </p:spPr>
      </p:sp>
      <p:sp>
        <p:nvSpPr>
          <p:cNvPr id="338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cs typeface="Arial" pitchFamily="34" charset="0"/>
              </a:rPr>
              <a:t>Continuing in series.   Why Matityahu?  </a:t>
            </a:r>
            <a:r>
              <a:rPr lang="en-US" altLang="en-US" dirty="0" err="1">
                <a:cs typeface="Arial" pitchFamily="34" charset="0"/>
              </a:rPr>
              <a:t>Ruakh</a:t>
            </a:r>
            <a:r>
              <a:rPr lang="en-US" altLang="en-US" dirty="0">
                <a:cs typeface="Arial" pitchFamily="34" charset="0"/>
              </a:rPr>
              <a:t>.</a:t>
            </a:r>
          </a:p>
        </p:txBody>
      </p:sp>
      <p:sp>
        <p:nvSpPr>
          <p:cNvPr id="4" name="Slide Number Placeholder 3"/>
          <p:cNvSpPr>
            <a:spLocks noGrp="1"/>
          </p:cNvSpPr>
          <p:nvPr>
            <p:ph type="sldNum" sz="quarter" idx="5"/>
          </p:nvPr>
        </p:nvSpPr>
        <p:spPr/>
        <p:txBody>
          <a:bodyPr/>
          <a:lstStyle>
            <a:lvl1pPr>
              <a:defRPr sz="7900">
                <a:solidFill>
                  <a:schemeClr val="tx1"/>
                </a:solidFill>
                <a:latin typeface="Arial" pitchFamily="34" charset="0"/>
                <a:cs typeface="Arial" pitchFamily="34" charset="0"/>
              </a:defRPr>
            </a:lvl1pPr>
            <a:lvl2pPr marL="729057" indent="-280406">
              <a:defRPr sz="7900">
                <a:solidFill>
                  <a:schemeClr val="tx1"/>
                </a:solidFill>
                <a:latin typeface="Arial" pitchFamily="34" charset="0"/>
                <a:cs typeface="Arial" pitchFamily="34" charset="0"/>
              </a:defRPr>
            </a:lvl2pPr>
            <a:lvl3pPr marL="1121626" indent="-224325">
              <a:defRPr sz="7900">
                <a:solidFill>
                  <a:schemeClr val="tx1"/>
                </a:solidFill>
                <a:latin typeface="Arial" pitchFamily="34" charset="0"/>
                <a:cs typeface="Arial" pitchFamily="34" charset="0"/>
              </a:defRPr>
            </a:lvl3pPr>
            <a:lvl4pPr marL="1570276" indent="-224325">
              <a:defRPr sz="7900">
                <a:solidFill>
                  <a:schemeClr val="tx1"/>
                </a:solidFill>
                <a:latin typeface="Arial" pitchFamily="34" charset="0"/>
                <a:cs typeface="Arial" pitchFamily="34" charset="0"/>
              </a:defRPr>
            </a:lvl4pPr>
            <a:lvl5pPr marL="2018927" indent="-224325">
              <a:defRPr sz="7900">
                <a:solidFill>
                  <a:schemeClr val="tx1"/>
                </a:solidFill>
                <a:latin typeface="Arial" pitchFamily="34" charset="0"/>
                <a:cs typeface="Arial" pitchFamily="34" charset="0"/>
              </a:defRPr>
            </a:lvl5pPr>
            <a:lvl6pPr marL="2467577" indent="-224325" eaLnBrk="0" fontAlgn="base" hangingPunct="0">
              <a:spcBef>
                <a:spcPct val="0"/>
              </a:spcBef>
              <a:spcAft>
                <a:spcPct val="0"/>
              </a:spcAft>
              <a:defRPr sz="7900">
                <a:solidFill>
                  <a:schemeClr val="tx1"/>
                </a:solidFill>
                <a:latin typeface="Arial" pitchFamily="34" charset="0"/>
                <a:cs typeface="Arial" pitchFamily="34" charset="0"/>
              </a:defRPr>
            </a:lvl6pPr>
            <a:lvl7pPr marL="2916227" indent="-224325" eaLnBrk="0" fontAlgn="base" hangingPunct="0">
              <a:spcBef>
                <a:spcPct val="0"/>
              </a:spcBef>
              <a:spcAft>
                <a:spcPct val="0"/>
              </a:spcAft>
              <a:defRPr sz="7900">
                <a:solidFill>
                  <a:schemeClr val="tx1"/>
                </a:solidFill>
                <a:latin typeface="Arial" pitchFamily="34" charset="0"/>
                <a:cs typeface="Arial" pitchFamily="34" charset="0"/>
              </a:defRPr>
            </a:lvl7pPr>
            <a:lvl8pPr marL="3364878" indent="-224325" eaLnBrk="0" fontAlgn="base" hangingPunct="0">
              <a:spcBef>
                <a:spcPct val="0"/>
              </a:spcBef>
              <a:spcAft>
                <a:spcPct val="0"/>
              </a:spcAft>
              <a:defRPr sz="7900">
                <a:solidFill>
                  <a:schemeClr val="tx1"/>
                </a:solidFill>
                <a:latin typeface="Arial" pitchFamily="34" charset="0"/>
                <a:cs typeface="Arial" pitchFamily="34" charset="0"/>
              </a:defRPr>
            </a:lvl8pPr>
            <a:lvl9pPr marL="3813528" indent="-224325" eaLnBrk="0" fontAlgn="base" hangingPunct="0">
              <a:spcBef>
                <a:spcPct val="0"/>
              </a:spcBef>
              <a:spcAft>
                <a:spcPct val="0"/>
              </a:spcAft>
              <a:defRPr sz="7900">
                <a:solidFill>
                  <a:schemeClr val="tx1"/>
                </a:solidFill>
                <a:latin typeface="Arial" pitchFamily="34" charset="0"/>
                <a:cs typeface="Arial" pitchFamily="34" charset="0"/>
              </a:defRPr>
            </a:lvl9pPr>
          </a:lstStyle>
          <a:p>
            <a:pPr marL="0" marR="0" lvl="0" indent="0" algn="r" defTabSz="897301" rtl="0" eaLnBrk="1" fontAlgn="auto" latinLnBrk="0" hangingPunct="1">
              <a:lnSpc>
                <a:spcPct val="100000"/>
              </a:lnSpc>
              <a:spcBef>
                <a:spcPts val="0"/>
              </a:spcBef>
              <a:spcAft>
                <a:spcPts val="0"/>
              </a:spcAft>
              <a:buClrTx/>
              <a:buSzTx/>
              <a:buFontTx/>
              <a:buNone/>
              <a:tabLst/>
              <a:defRPr/>
            </a:pPr>
            <a:fld id="{45F6C25F-6C70-4A78-AE69-304999D70D58}" type="slidenum">
              <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897301" rtl="0" eaLnBrk="1" fontAlgn="auto" latinLnBrk="0" hangingPunct="1">
                <a:lnSpc>
                  <a:spcPct val="100000"/>
                </a:lnSpc>
                <a:spcBef>
                  <a:spcPts val="0"/>
                </a:spcBef>
                <a:spcAft>
                  <a:spcPts val="0"/>
                </a:spcAft>
                <a:buClrTx/>
                <a:buSzTx/>
                <a:buFontTx/>
                <a:buNone/>
                <a:tabLst/>
                <a:defRPr/>
              </a:pPr>
              <a:t>6</a:t>
            </a:fld>
            <a:endParaRPr kumimoji="0" lang="en-US" altLang="en-US" sz="1800" b="0" i="0" u="none" strike="noStrike" kern="0" cap="none" spc="0" normalizeH="0" baseline="0" noProof="0">
              <a:ln>
                <a:noFill/>
              </a:ln>
              <a:solidFill>
                <a:srgbClr val="00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902282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006327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1296753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7A7E2-61D4-416D-8868-15EA825CCC56}"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Arial" charset="0"/>
            </a:endParaRPr>
          </a:p>
        </p:txBody>
      </p:sp>
    </p:spTree>
    <p:extLst>
      <p:ext uri="{BB962C8B-B14F-4D97-AF65-F5344CB8AC3E}">
        <p14:creationId xmlns:p14="http://schemas.microsoft.com/office/powerpoint/2010/main" val="2932839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a:solidFill>
                  <a:prstClr val="white"/>
                </a:solidFill>
              </a:rPr>
              <a:t>Mtt. 23.25-26.Cleanse inside and out.leaven</a:t>
            </a:r>
          </a:p>
        </p:txBody>
      </p:sp>
      <p:sp>
        <p:nvSpPr>
          <p:cNvPr id="5" name="Rectangle 3"/>
          <p:cNvSpPr>
            <a:spLocks noGrp="1" noChangeArrowheads="1"/>
          </p:cNvSpPr>
          <p:nvPr>
            <p:ph type="dt" idx="1"/>
          </p:nvPr>
        </p:nvSpPr>
        <p:spPr>
          <a:ln/>
        </p:spPr>
        <p:txBody>
          <a:bodyPr/>
          <a:lstStyle/>
          <a:p>
            <a:r>
              <a:rPr lang="en-US" altLang="en-US">
                <a:solidFill>
                  <a:prstClr val="white"/>
                </a:solidFill>
              </a:rPr>
              <a:t>Mar.24,2018  5778</a:t>
            </a: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sz="1050" dirty="0"/>
          </a:p>
        </p:txBody>
      </p:sp>
    </p:spTree>
    <p:extLst>
      <p:ext uri="{BB962C8B-B14F-4D97-AF65-F5344CB8AC3E}">
        <p14:creationId xmlns:p14="http://schemas.microsoft.com/office/powerpoint/2010/main" val="3741816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601751"/>
            <a:ext cx="7462044" cy="1102519"/>
          </a:xfrm>
        </p:spPr>
        <p:txBody>
          <a:bodyPr/>
          <a:lstStyle/>
          <a:p>
            <a:r>
              <a:rPr lang="en-US"/>
              <a:t>Click to edit Master title style</a:t>
            </a:r>
          </a:p>
        </p:txBody>
      </p:sp>
      <p:sp>
        <p:nvSpPr>
          <p:cNvPr id="3" name="Subtitle 2"/>
          <p:cNvSpPr>
            <a:spLocks noGrp="1"/>
          </p:cNvSpPr>
          <p:nvPr>
            <p:ph type="subTitle" idx="1"/>
          </p:nvPr>
        </p:nvSpPr>
        <p:spPr>
          <a:xfrm>
            <a:off x="1319915" y="2914650"/>
            <a:ext cx="6145213"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5"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008EDFD0-AEF6-440D-A2A9-52A80FF54F5E}" type="slidenum">
              <a:rPr lang="en-US" altLang="en-US" smtClean="0">
                <a:latin typeface="Arial" pitchFamily="34" charset="0"/>
                <a:cs typeface="Arial" pitchFamily="34" charset="0"/>
              </a:rPr>
              <a:pPr defTabSz="658459">
                <a:defRPr/>
              </a:pPr>
              <a:t>‹#›</a:t>
            </a:fld>
            <a:endParaRPr lang="en-US" altLang="en-US">
              <a:latin typeface="Arial" pitchFamily="34" charset="0"/>
              <a:cs typeface="Arial" pitchFamily="34" charset="0"/>
            </a:endParaRPr>
          </a:p>
        </p:txBody>
      </p:sp>
    </p:spTree>
    <p:extLst>
      <p:ext uri="{BB962C8B-B14F-4D97-AF65-F5344CB8AC3E}">
        <p14:creationId xmlns:p14="http://schemas.microsoft.com/office/powerpoint/2010/main" val="3864404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sz="288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lgn="l" defTabSz="658459">
              <a:defRPr/>
            </a:pPr>
            <a:endParaRPr lang="en-US"/>
          </a:p>
        </p:txBody>
      </p:sp>
      <p:sp>
        <p:nvSpPr>
          <p:cNvPr id="5" name="Rectangle 5"/>
          <p:cNvSpPr>
            <a:spLocks noGrp="1" noChangeArrowheads="1"/>
          </p:cNvSpPr>
          <p:nvPr>
            <p:ph type="ftr" sz="quarter" idx="11"/>
          </p:nvPr>
        </p:nvSpPr>
        <p:spPr>
          <a:ln/>
        </p:spPr>
        <p:txBody>
          <a:bodyPr/>
          <a:lstStyle>
            <a:lvl1pPr>
              <a:defRPr/>
            </a:lvl1pPr>
          </a:lstStyle>
          <a:p>
            <a:pPr defTabSz="658459">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defTabSz="658459">
              <a:defRPr/>
            </a:pPr>
            <a:fld id="{74C7E32F-A007-40FE-BCD5-17EC31FC5224}" type="slidenum">
              <a:rPr lang="en-US" smtClean="0"/>
              <a:pPr defTabSz="658459">
                <a:defRPr/>
              </a:pPr>
              <a:t>‹#›</a:t>
            </a:fld>
            <a:endParaRPr lang="en-US"/>
          </a:p>
        </p:txBody>
      </p:sp>
    </p:spTree>
    <p:extLst>
      <p:ext uri="{BB962C8B-B14F-4D97-AF65-F5344CB8AC3E}">
        <p14:creationId xmlns:p14="http://schemas.microsoft.com/office/powerpoint/2010/main" val="36550460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7824"/>
            <a:ext cx="7462044" cy="1102519"/>
          </a:xfrm>
        </p:spPr>
        <p:txBody>
          <a:bodyPr/>
          <a:lstStyle/>
          <a:p>
            <a:r>
              <a:rPr lang="en-US"/>
              <a:t>Click to edit Master title style</a:t>
            </a:r>
          </a:p>
        </p:txBody>
      </p:sp>
      <p:sp>
        <p:nvSpPr>
          <p:cNvPr id="3" name="Subtitle 2"/>
          <p:cNvSpPr>
            <a:spLocks noGrp="1"/>
          </p:cNvSpPr>
          <p:nvPr>
            <p:ph type="subTitle" idx="1"/>
          </p:nvPr>
        </p:nvSpPr>
        <p:spPr>
          <a:xfrm>
            <a:off x="1316831" y="2914650"/>
            <a:ext cx="6145213"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3358494A-D8D2-4E44-AFB4-513FBB521F8A}" type="slidenum">
              <a:rPr lang="en-US" altLang="en-US"/>
              <a:pPr/>
              <a:t>‹#›</a:t>
            </a:fld>
            <a:endParaRPr lang="en-US" altLang="en-US" dirty="0"/>
          </a:p>
        </p:txBody>
      </p:sp>
    </p:spTree>
    <p:extLst>
      <p:ext uri="{BB962C8B-B14F-4D97-AF65-F5344CB8AC3E}">
        <p14:creationId xmlns:p14="http://schemas.microsoft.com/office/powerpoint/2010/main" val="1480987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6CD31A1F-6F77-4BB2-A841-0DED74F90361}" type="slidenum">
              <a:rPr lang="en-US" altLang="en-US"/>
              <a:pPr/>
              <a:t>‹#›</a:t>
            </a:fld>
            <a:endParaRPr lang="en-US" altLang="en-US" dirty="0"/>
          </a:p>
        </p:txBody>
      </p:sp>
    </p:spTree>
    <p:extLst>
      <p:ext uri="{BB962C8B-B14F-4D97-AF65-F5344CB8AC3E}">
        <p14:creationId xmlns:p14="http://schemas.microsoft.com/office/powerpoint/2010/main" val="3038850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76"/>
            <a:ext cx="7462044"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F6AD6A51-693E-419B-9C78-1710E1AF88BF}" type="slidenum">
              <a:rPr lang="en-US" altLang="en-US"/>
              <a:pPr/>
              <a:t>‹#›</a:t>
            </a:fld>
            <a:endParaRPr lang="en-US" altLang="en-US" dirty="0"/>
          </a:p>
        </p:txBody>
      </p:sp>
    </p:spTree>
    <p:extLst>
      <p:ext uri="{BB962C8B-B14F-4D97-AF65-F5344CB8AC3E}">
        <p14:creationId xmlns:p14="http://schemas.microsoft.com/office/powerpoint/2010/main" val="799302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4" y="1200151"/>
            <a:ext cx="3877336"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1"/>
            <a:ext cx="3877336"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04020B12-0B2C-48BA-AF43-0AABD1197623}" type="slidenum">
              <a:rPr lang="en-US" altLang="en-US"/>
              <a:pPr/>
              <a:t>‹#›</a:t>
            </a:fld>
            <a:endParaRPr lang="en-US" altLang="en-US" dirty="0"/>
          </a:p>
        </p:txBody>
      </p:sp>
    </p:spTree>
    <p:extLst>
      <p:ext uri="{BB962C8B-B14F-4D97-AF65-F5344CB8AC3E}">
        <p14:creationId xmlns:p14="http://schemas.microsoft.com/office/powerpoint/2010/main" val="1879708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8944" y="1151335"/>
            <a:ext cx="3878861"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38944" y="1631156"/>
            <a:ext cx="3878861"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59555" y="1151335"/>
            <a:ext cx="388038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459555" y="1631156"/>
            <a:ext cx="388038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0DADC984-EB8A-4FE4-806F-5FD0F59CDEE8}" type="slidenum">
              <a:rPr lang="en-US" altLang="en-US"/>
              <a:pPr/>
              <a:t>‹#›</a:t>
            </a:fld>
            <a:endParaRPr lang="en-US" altLang="en-US" dirty="0"/>
          </a:p>
        </p:txBody>
      </p:sp>
    </p:spTree>
    <p:extLst>
      <p:ext uri="{BB962C8B-B14F-4D97-AF65-F5344CB8AC3E}">
        <p14:creationId xmlns:p14="http://schemas.microsoft.com/office/powerpoint/2010/main" val="3070937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dirty="0"/>
          </a:p>
        </p:txBody>
      </p:sp>
      <p:sp>
        <p:nvSpPr>
          <p:cNvPr id="4" name="Footer Placeholder 3"/>
          <p:cNvSpPr>
            <a:spLocks noGrp="1"/>
          </p:cNvSpPr>
          <p:nvPr>
            <p:ph type="ftr" sz="quarter" idx="11"/>
          </p:nvPr>
        </p:nvSpPr>
        <p:spPr/>
        <p:txBody>
          <a:bodyPr/>
          <a:lstStyle>
            <a:lvl1pPr>
              <a:defRPr/>
            </a:lvl1pPr>
          </a:lstStyle>
          <a:p>
            <a:endParaRPr lang="en-US" altLang="en-US" dirty="0"/>
          </a:p>
        </p:txBody>
      </p:sp>
      <p:sp>
        <p:nvSpPr>
          <p:cNvPr id="5" name="Slide Number Placeholder 4"/>
          <p:cNvSpPr>
            <a:spLocks noGrp="1"/>
          </p:cNvSpPr>
          <p:nvPr>
            <p:ph type="sldNum" sz="quarter" idx="12"/>
          </p:nvPr>
        </p:nvSpPr>
        <p:spPr/>
        <p:txBody>
          <a:bodyPr/>
          <a:lstStyle>
            <a:lvl1pPr>
              <a:defRPr/>
            </a:lvl1pPr>
          </a:lstStyle>
          <a:p>
            <a:fld id="{9416DBC5-1193-4621-84A9-939E370A82EA}" type="slidenum">
              <a:rPr lang="en-US" altLang="en-US"/>
              <a:pPr/>
              <a:t>‹#›</a:t>
            </a:fld>
            <a:endParaRPr lang="en-US" altLang="en-US" dirty="0"/>
          </a:p>
        </p:txBody>
      </p:sp>
    </p:spTree>
    <p:extLst>
      <p:ext uri="{BB962C8B-B14F-4D97-AF65-F5344CB8AC3E}">
        <p14:creationId xmlns:p14="http://schemas.microsoft.com/office/powerpoint/2010/main" val="1178833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59AF00E6-DF55-4E4D-B20A-48D5EF5DFE49}" type="slidenum">
              <a:rPr lang="en-US" altLang="en-US"/>
              <a:pPr/>
              <a:t>‹#›</a:t>
            </a:fld>
            <a:endParaRPr lang="en-US" altLang="en-US" dirty="0"/>
          </a:p>
        </p:txBody>
      </p:sp>
    </p:spTree>
    <p:extLst>
      <p:ext uri="{BB962C8B-B14F-4D97-AF65-F5344CB8AC3E}">
        <p14:creationId xmlns:p14="http://schemas.microsoft.com/office/powerpoint/2010/main" val="2014154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8954" y="204787"/>
            <a:ext cx="2888189"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432296" y="204793"/>
            <a:ext cx="4907635"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8954" y="1076328"/>
            <a:ext cx="2888189"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E0A6E136-440D-481F-B489-EBAEDE852BC6}" type="slidenum">
              <a:rPr lang="en-US" altLang="en-US"/>
              <a:pPr/>
              <a:t>‹#›</a:t>
            </a:fld>
            <a:endParaRPr lang="en-US" altLang="en-US" dirty="0"/>
          </a:p>
        </p:txBody>
      </p:sp>
    </p:spTree>
    <p:extLst>
      <p:ext uri="{BB962C8B-B14F-4D97-AF65-F5344CB8AC3E}">
        <p14:creationId xmlns:p14="http://schemas.microsoft.com/office/powerpoint/2010/main" val="689882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21" y="3600451"/>
            <a:ext cx="5267325"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20721" y="459581"/>
            <a:ext cx="5267325"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1720721" y="4025508"/>
            <a:ext cx="5267325"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dirty="0"/>
          </a:p>
        </p:txBody>
      </p:sp>
      <p:sp>
        <p:nvSpPr>
          <p:cNvPr id="6" name="Footer Placeholder 5"/>
          <p:cNvSpPr>
            <a:spLocks noGrp="1"/>
          </p:cNvSpPr>
          <p:nvPr>
            <p:ph type="ftr" sz="quarter" idx="11"/>
          </p:nvPr>
        </p:nvSpPr>
        <p:spPr/>
        <p:txBody>
          <a:bodyPr/>
          <a:lstStyle>
            <a:lvl1pPr>
              <a:defRPr/>
            </a:lvl1pPr>
          </a:lstStyle>
          <a:p>
            <a:endParaRPr lang="en-US" altLang="en-US" dirty="0"/>
          </a:p>
        </p:txBody>
      </p:sp>
      <p:sp>
        <p:nvSpPr>
          <p:cNvPr id="7" name="Slide Number Placeholder 6"/>
          <p:cNvSpPr>
            <a:spLocks noGrp="1"/>
          </p:cNvSpPr>
          <p:nvPr>
            <p:ph type="sldNum" sz="quarter" idx="12"/>
          </p:nvPr>
        </p:nvSpPr>
        <p:spPr/>
        <p:txBody>
          <a:bodyPr/>
          <a:lstStyle>
            <a:lvl1pPr>
              <a:defRPr/>
            </a:lvl1pPr>
          </a:lstStyle>
          <a:p>
            <a:fld id="{D5F50B60-D88B-4DFB-9B81-C258B5E65256}" type="slidenum">
              <a:rPr lang="en-US" altLang="en-US"/>
              <a:pPr/>
              <a:t>‹#›</a:t>
            </a:fld>
            <a:endParaRPr lang="en-US" altLang="en-US" dirty="0"/>
          </a:p>
        </p:txBody>
      </p:sp>
    </p:spTree>
    <p:extLst>
      <p:ext uri="{BB962C8B-B14F-4D97-AF65-F5344CB8AC3E}">
        <p14:creationId xmlns:p14="http://schemas.microsoft.com/office/powerpoint/2010/main" val="1210032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BB93CDAC-B97F-4553-B0A3-6022618E0148}" type="slidenum">
              <a:rPr lang="en-US" altLang="en-US"/>
              <a:pPr/>
              <a:t>‹#›</a:t>
            </a:fld>
            <a:endParaRPr lang="en-US" altLang="en-US" dirty="0"/>
          </a:p>
        </p:txBody>
      </p:sp>
    </p:spTree>
    <p:extLst>
      <p:ext uri="{BB962C8B-B14F-4D97-AF65-F5344CB8AC3E}">
        <p14:creationId xmlns:p14="http://schemas.microsoft.com/office/powerpoint/2010/main" val="3435509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80"/>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4" y="205980"/>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dirty="0"/>
          </a:p>
        </p:txBody>
      </p:sp>
      <p:sp>
        <p:nvSpPr>
          <p:cNvPr id="5" name="Footer Placeholder 4"/>
          <p:cNvSpPr>
            <a:spLocks noGrp="1"/>
          </p:cNvSpPr>
          <p:nvPr>
            <p:ph type="ftr" sz="quarter" idx="11"/>
          </p:nvPr>
        </p:nvSpPr>
        <p:spPr/>
        <p:txBody>
          <a:bodyPr/>
          <a:lstStyle>
            <a:lvl1pPr>
              <a:defRPr/>
            </a:lvl1pPr>
          </a:lstStyle>
          <a:p>
            <a:endParaRPr lang="en-US" altLang="en-US" dirty="0"/>
          </a:p>
        </p:txBody>
      </p:sp>
      <p:sp>
        <p:nvSpPr>
          <p:cNvPr id="6" name="Slide Number Placeholder 5"/>
          <p:cNvSpPr>
            <a:spLocks noGrp="1"/>
          </p:cNvSpPr>
          <p:nvPr>
            <p:ph type="sldNum" sz="quarter" idx="12"/>
          </p:nvPr>
        </p:nvSpPr>
        <p:spPr/>
        <p:txBody>
          <a:bodyPr/>
          <a:lstStyle>
            <a:lvl1pPr>
              <a:defRPr/>
            </a:lvl1pPr>
          </a:lstStyle>
          <a:p>
            <a:fld id="{293BB817-41BB-44F8-9941-B99578ACE12A}" type="slidenum">
              <a:rPr lang="en-US" altLang="en-US"/>
              <a:pPr/>
              <a:t>‹#›</a:t>
            </a:fld>
            <a:endParaRPr lang="en-US" altLang="en-US" dirty="0"/>
          </a:p>
        </p:txBody>
      </p:sp>
    </p:spTree>
    <p:extLst>
      <p:ext uri="{BB962C8B-B14F-4D97-AF65-F5344CB8AC3E}">
        <p14:creationId xmlns:p14="http://schemas.microsoft.com/office/powerpoint/2010/main" val="592755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339061" indent="0">
              <a:buNone/>
              <a:defRPr sz="1800"/>
            </a:lvl2pPr>
            <a:lvl3pPr marL="678271" indent="0">
              <a:buNone/>
              <a:defRPr sz="1600"/>
            </a:lvl3pPr>
            <a:lvl4pPr marL="1017217" indent="0">
              <a:buNone/>
              <a:defRPr sz="1400"/>
            </a:lvl4pPr>
            <a:lvl5pPr marL="1356390" indent="0">
              <a:buNone/>
              <a:defRPr sz="1400"/>
            </a:lvl5pPr>
            <a:lvl6pPr marL="1695300" indent="0">
              <a:buNone/>
              <a:defRPr sz="1400"/>
            </a:lvl6pPr>
            <a:lvl7pPr marL="2034313" indent="0">
              <a:buNone/>
              <a:defRPr sz="1400"/>
            </a:lvl7pPr>
            <a:lvl8pPr marL="2373419" indent="0">
              <a:buNone/>
              <a:defRPr sz="1400"/>
            </a:lvl8pPr>
            <a:lvl9pPr marL="2712509"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465" y="1151335"/>
            <a:ext cx="3878861"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39465"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2544" y="1151335"/>
            <a:ext cx="3880385" cy="479822"/>
          </a:xfrm>
        </p:spPr>
        <p:txBody>
          <a:bodyPr anchor="b"/>
          <a:lstStyle>
            <a:lvl1pPr marL="0" indent="0">
              <a:buNone/>
              <a:defRPr sz="2400" b="1"/>
            </a:lvl1pPr>
            <a:lvl2pPr marL="339061" indent="0">
              <a:buNone/>
              <a:defRPr sz="2000" b="1"/>
            </a:lvl2pPr>
            <a:lvl3pPr marL="678271" indent="0">
              <a:buNone/>
              <a:defRPr sz="1800" b="1"/>
            </a:lvl3pPr>
            <a:lvl4pPr marL="1017217" indent="0">
              <a:buNone/>
              <a:defRPr sz="1600" b="1"/>
            </a:lvl4pPr>
            <a:lvl5pPr marL="1356390" indent="0">
              <a:buNone/>
              <a:defRPr sz="1600" b="1"/>
            </a:lvl5pPr>
            <a:lvl6pPr marL="1695300" indent="0">
              <a:buNone/>
              <a:defRPr sz="1600" b="1"/>
            </a:lvl6pPr>
            <a:lvl7pPr marL="2034313" indent="0">
              <a:buNone/>
              <a:defRPr sz="1600" b="1"/>
            </a:lvl7pPr>
            <a:lvl8pPr marL="2373419" indent="0">
              <a:buNone/>
              <a:defRPr sz="1600" b="1"/>
            </a:lvl8pPr>
            <a:lvl9pPr marL="2712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2544"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2047"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805" y="208717"/>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2047" y="1076343"/>
            <a:ext cx="2888189" cy="351829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4"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4" y="459581"/>
            <a:ext cx="5267325" cy="3086100"/>
          </a:xfrm>
        </p:spPr>
        <p:txBody>
          <a:bodyPr/>
          <a:lstStyle>
            <a:lvl1pPr marL="0" indent="0">
              <a:buNone/>
              <a:defRPr sz="3200"/>
            </a:lvl1pPr>
            <a:lvl2pPr marL="339061" indent="0">
              <a:buNone/>
              <a:defRPr sz="2800"/>
            </a:lvl2pPr>
            <a:lvl3pPr marL="678271" indent="0">
              <a:buNone/>
              <a:defRPr sz="2400"/>
            </a:lvl3pPr>
            <a:lvl4pPr marL="1017217" indent="0">
              <a:buNone/>
              <a:defRPr sz="2000"/>
            </a:lvl4pPr>
            <a:lvl5pPr marL="1356390" indent="0">
              <a:buNone/>
              <a:defRPr sz="2000"/>
            </a:lvl5pPr>
            <a:lvl6pPr marL="1695300" indent="0">
              <a:buNone/>
              <a:defRPr sz="2000"/>
            </a:lvl6pPr>
            <a:lvl7pPr marL="2034313" indent="0">
              <a:buNone/>
              <a:defRPr sz="2000"/>
            </a:lvl7pPr>
            <a:lvl8pPr marL="2373419" indent="0">
              <a:buNone/>
              <a:defRPr sz="2000"/>
            </a:lvl8pPr>
            <a:lvl9pPr marL="2712509" indent="0">
              <a:buNone/>
              <a:defRPr sz="2000"/>
            </a:lvl9pPr>
          </a:lstStyle>
          <a:p>
            <a:endParaRPr lang="en-US"/>
          </a:p>
        </p:txBody>
      </p:sp>
      <p:sp>
        <p:nvSpPr>
          <p:cNvPr id="4" name="Text Placeholder 3"/>
          <p:cNvSpPr>
            <a:spLocks noGrp="1"/>
          </p:cNvSpPr>
          <p:nvPr>
            <p:ph type="body" sz="half" idx="2"/>
          </p:nvPr>
        </p:nvSpPr>
        <p:spPr>
          <a:xfrm>
            <a:off x="1720734" y="4029419"/>
            <a:ext cx="5267325" cy="603647"/>
          </a:xfrm>
        </p:spPr>
        <p:txBody>
          <a:bodyPr/>
          <a:lstStyle>
            <a:lvl1pPr marL="0" indent="0">
              <a:buNone/>
              <a:defRPr sz="1400"/>
            </a:lvl1pPr>
            <a:lvl2pPr marL="339061" indent="0">
              <a:buNone/>
              <a:defRPr sz="1200"/>
            </a:lvl2pPr>
            <a:lvl3pPr marL="678271" indent="0">
              <a:buNone/>
              <a:defRPr sz="1000"/>
            </a:lvl3pPr>
            <a:lvl4pPr marL="1017217" indent="0">
              <a:buNone/>
              <a:defRPr sz="900"/>
            </a:lvl4pPr>
            <a:lvl5pPr marL="1356390" indent="0">
              <a:buNone/>
              <a:defRPr sz="900"/>
            </a:lvl5pPr>
            <a:lvl6pPr marL="1695300" indent="0">
              <a:buNone/>
              <a:defRPr sz="900"/>
            </a:lvl6pPr>
            <a:lvl7pPr marL="2034313" indent="0">
              <a:buNone/>
              <a:defRPr sz="900"/>
            </a:lvl7pPr>
            <a:lvl8pPr marL="2373419" indent="0">
              <a:buNone/>
              <a:defRPr sz="900"/>
            </a:lvl8pPr>
            <a:lvl9pPr marL="2712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3"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8"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6259"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8">
                <a:solidFill>
                  <a:srgbClr val="000000"/>
                </a:solidFill>
              </a:defRPr>
            </a:lvl1pPr>
          </a:lstStyle>
          <a:p>
            <a:fld id="{94317EE0-CD2D-4428-881C-38C7122CD0C7}" type="slidenum">
              <a:rPr lang="en-US" altLang="en-US" smtClean="0"/>
              <a:pPr/>
              <a:t>‹#›</a:t>
            </a:fld>
            <a:endParaRPr lang="en-US" altLang="en-US"/>
          </a:p>
        </p:txBody>
      </p:sp>
    </p:spTree>
    <p:extLst>
      <p:ext uri="{BB962C8B-B14F-4D97-AF65-F5344CB8AC3E}">
        <p14:creationId xmlns:p14="http://schemas.microsoft.com/office/powerpoint/2010/main" val="3615296397"/>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8851"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8">
                <a:solidFill>
                  <a:srgbClr val="000000"/>
                </a:solidFill>
                <a:latin typeface="Arial" charset="0"/>
                <a:cs typeface="Arial" charset="0"/>
              </a:defRPr>
            </a:lvl1pPr>
          </a:lstStyle>
          <a:p>
            <a:pPr>
              <a:defRPr/>
            </a:pPr>
            <a:endParaRPr lang="en-US"/>
          </a:p>
        </p:txBody>
      </p:sp>
      <p:sp>
        <p:nvSpPr>
          <p:cNvPr id="3077" name="Rectangle 5"/>
          <p:cNvSpPr>
            <a:spLocks noGrp="1" noChangeArrowheads="1"/>
          </p:cNvSpPr>
          <p:nvPr>
            <p:ph type="ftr" sz="quarter" idx="3"/>
          </p:nvPr>
        </p:nvSpPr>
        <p:spPr bwMode="auto">
          <a:xfrm>
            <a:off x="2999449" y="4683919"/>
            <a:ext cx="2779977"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8">
                <a:solidFill>
                  <a:srgbClr val="000000"/>
                </a:solidFill>
                <a:latin typeface="Arial" charset="0"/>
                <a:cs typeface="Arial" charset="0"/>
              </a:defRPr>
            </a:lvl1pPr>
          </a:lstStyle>
          <a:p>
            <a:pPr>
              <a:defRPr/>
            </a:pPr>
            <a:endParaRPr 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8">
                <a:solidFill>
                  <a:srgbClr val="000000"/>
                </a:solidFill>
                <a:latin typeface="Arial" charset="0"/>
                <a:cs typeface="Arial" charset="0"/>
              </a:defRPr>
            </a:lvl1pPr>
          </a:lstStyle>
          <a:p>
            <a:pPr>
              <a:defRPr/>
            </a:pPr>
            <a:fld id="{3915AB1D-1CA0-4FDF-B570-0BA71515FA0F}" type="slidenum">
              <a:rPr lang="en-US"/>
              <a:pPr>
                <a:defRPr/>
              </a:pPr>
              <a:t>‹#›</a:t>
            </a:fld>
            <a:endParaRPr lang="en-US"/>
          </a:p>
        </p:txBody>
      </p:sp>
    </p:spTree>
    <p:extLst>
      <p:ext uri="{BB962C8B-B14F-4D97-AF65-F5344CB8AC3E}">
        <p14:creationId xmlns:p14="http://schemas.microsoft.com/office/powerpoint/2010/main" val="4101724337"/>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168">
          <a:solidFill>
            <a:schemeClr val="bg1"/>
          </a:solidFill>
          <a:latin typeface="+mj-lt"/>
          <a:ea typeface="+mj-ea"/>
          <a:cs typeface="+mj-cs"/>
        </a:defRPr>
      </a:lvl1pPr>
      <a:lvl2pPr algn="ctr" rtl="0" eaLnBrk="0" fontAlgn="base" hangingPunct="0">
        <a:spcBef>
          <a:spcPct val="0"/>
        </a:spcBef>
        <a:spcAft>
          <a:spcPct val="0"/>
        </a:spcAft>
        <a:defRPr sz="3168">
          <a:solidFill>
            <a:schemeClr val="bg1"/>
          </a:solidFill>
          <a:latin typeface="Arial Rounded MT Bold" pitchFamily="34" charset="0"/>
          <a:cs typeface="Arial" charset="0"/>
        </a:defRPr>
      </a:lvl2pPr>
      <a:lvl3pPr algn="ctr" rtl="0" eaLnBrk="0" fontAlgn="base" hangingPunct="0">
        <a:spcBef>
          <a:spcPct val="0"/>
        </a:spcBef>
        <a:spcAft>
          <a:spcPct val="0"/>
        </a:spcAft>
        <a:defRPr sz="3168">
          <a:solidFill>
            <a:schemeClr val="bg1"/>
          </a:solidFill>
          <a:latin typeface="Arial Rounded MT Bold" pitchFamily="34" charset="0"/>
          <a:cs typeface="Arial" charset="0"/>
        </a:defRPr>
      </a:lvl3pPr>
      <a:lvl4pPr algn="ctr" rtl="0" eaLnBrk="0" fontAlgn="base" hangingPunct="0">
        <a:spcBef>
          <a:spcPct val="0"/>
        </a:spcBef>
        <a:spcAft>
          <a:spcPct val="0"/>
        </a:spcAft>
        <a:defRPr sz="3168">
          <a:solidFill>
            <a:schemeClr val="bg1"/>
          </a:solidFill>
          <a:latin typeface="Arial Rounded MT Bold" pitchFamily="34" charset="0"/>
          <a:cs typeface="Arial" charset="0"/>
        </a:defRPr>
      </a:lvl4pPr>
      <a:lvl5pPr algn="ctr" rtl="0" eaLnBrk="0" fontAlgn="base" hangingPunct="0">
        <a:spcBef>
          <a:spcPct val="0"/>
        </a:spcBef>
        <a:spcAft>
          <a:spcPct val="0"/>
        </a:spcAft>
        <a:defRPr sz="3168">
          <a:solidFill>
            <a:schemeClr val="bg1"/>
          </a:solidFill>
          <a:latin typeface="Arial Rounded MT Bold" pitchFamily="34" charset="0"/>
          <a:cs typeface="Arial" charset="0"/>
        </a:defRPr>
      </a:lvl5pPr>
      <a:lvl6pPr marL="329230" algn="ctr" rtl="0" fontAlgn="base">
        <a:spcBef>
          <a:spcPct val="0"/>
        </a:spcBef>
        <a:spcAft>
          <a:spcPct val="0"/>
        </a:spcAft>
        <a:defRPr sz="3168">
          <a:solidFill>
            <a:schemeClr val="bg1"/>
          </a:solidFill>
          <a:latin typeface="Arial Rounded MT Bold" pitchFamily="34" charset="0"/>
          <a:cs typeface="Arial" charset="0"/>
        </a:defRPr>
      </a:lvl6pPr>
      <a:lvl7pPr marL="658459" algn="ctr" rtl="0" fontAlgn="base">
        <a:spcBef>
          <a:spcPct val="0"/>
        </a:spcBef>
        <a:spcAft>
          <a:spcPct val="0"/>
        </a:spcAft>
        <a:defRPr sz="3168">
          <a:solidFill>
            <a:schemeClr val="bg1"/>
          </a:solidFill>
          <a:latin typeface="Arial Rounded MT Bold" pitchFamily="34" charset="0"/>
          <a:cs typeface="Arial" charset="0"/>
        </a:defRPr>
      </a:lvl7pPr>
      <a:lvl8pPr marL="987689" algn="ctr" rtl="0" fontAlgn="base">
        <a:spcBef>
          <a:spcPct val="0"/>
        </a:spcBef>
        <a:spcAft>
          <a:spcPct val="0"/>
        </a:spcAft>
        <a:defRPr sz="3168">
          <a:solidFill>
            <a:schemeClr val="bg1"/>
          </a:solidFill>
          <a:latin typeface="Arial Rounded MT Bold" pitchFamily="34" charset="0"/>
          <a:cs typeface="Arial" charset="0"/>
        </a:defRPr>
      </a:lvl8pPr>
      <a:lvl9pPr marL="1316919" algn="ctr" rtl="0" fontAlgn="base">
        <a:spcBef>
          <a:spcPct val="0"/>
        </a:spcBef>
        <a:spcAft>
          <a:spcPct val="0"/>
        </a:spcAft>
        <a:defRPr sz="3168">
          <a:solidFill>
            <a:schemeClr val="bg1"/>
          </a:solidFill>
          <a:latin typeface="Arial Rounded MT Bold" pitchFamily="34" charset="0"/>
          <a:cs typeface="Arial" charset="0"/>
        </a:defRPr>
      </a:lvl9pPr>
    </p:titleStyle>
    <p:bodyStyle>
      <a:lvl1pPr marL="246922" indent="-246922" algn="l" rtl="0" eaLnBrk="0" fontAlgn="base" hangingPunct="0">
        <a:spcBef>
          <a:spcPct val="20000"/>
        </a:spcBef>
        <a:spcAft>
          <a:spcPct val="0"/>
        </a:spcAft>
        <a:defRPr sz="3168">
          <a:solidFill>
            <a:schemeClr val="bg1"/>
          </a:solidFill>
          <a:latin typeface="+mn-lt"/>
          <a:ea typeface="+mn-ea"/>
          <a:cs typeface="+mn-cs"/>
        </a:defRPr>
      </a:lvl1pPr>
      <a:lvl2pPr marL="534998" indent="-205769" algn="l" rtl="0" eaLnBrk="0" fontAlgn="base" hangingPunct="0">
        <a:spcBef>
          <a:spcPct val="20000"/>
        </a:spcBef>
        <a:spcAft>
          <a:spcPct val="0"/>
        </a:spcAft>
        <a:buChar char="–"/>
        <a:defRPr sz="2016">
          <a:solidFill>
            <a:schemeClr val="tx1"/>
          </a:solidFill>
          <a:latin typeface="Arial" charset="0"/>
          <a:cs typeface="+mn-cs"/>
        </a:defRPr>
      </a:lvl2pPr>
      <a:lvl3pPr marL="823074" indent="-164615" algn="l" rtl="0" eaLnBrk="0" fontAlgn="base" hangingPunct="0">
        <a:spcBef>
          <a:spcPct val="20000"/>
        </a:spcBef>
        <a:spcAft>
          <a:spcPct val="0"/>
        </a:spcAft>
        <a:buChar char="•"/>
        <a:defRPr sz="1728">
          <a:solidFill>
            <a:schemeClr val="tx1"/>
          </a:solidFill>
          <a:latin typeface="Arial" charset="0"/>
          <a:cs typeface="+mn-cs"/>
        </a:defRPr>
      </a:lvl3pPr>
      <a:lvl4pPr marL="1152304" indent="-164615" algn="l" rtl="0" eaLnBrk="0" fontAlgn="base" hangingPunct="0">
        <a:spcBef>
          <a:spcPct val="20000"/>
        </a:spcBef>
        <a:spcAft>
          <a:spcPct val="0"/>
        </a:spcAft>
        <a:buChar char="–"/>
        <a:defRPr sz="1440">
          <a:solidFill>
            <a:schemeClr val="tx1"/>
          </a:solidFill>
          <a:latin typeface="Arial" charset="0"/>
          <a:cs typeface="+mn-cs"/>
        </a:defRPr>
      </a:lvl4pPr>
      <a:lvl5pPr marL="1481534" indent="-164615" algn="l" rtl="0" eaLnBrk="0" fontAlgn="base" hangingPunct="0">
        <a:spcBef>
          <a:spcPct val="20000"/>
        </a:spcBef>
        <a:spcAft>
          <a:spcPct val="0"/>
        </a:spcAft>
        <a:buChar char="»"/>
        <a:defRPr sz="1440">
          <a:solidFill>
            <a:schemeClr val="tx1"/>
          </a:solidFill>
          <a:latin typeface="Arial" charset="0"/>
          <a:cs typeface="+mn-cs"/>
        </a:defRPr>
      </a:lvl5pPr>
      <a:lvl6pPr marL="1810763" indent="-164615" algn="l" rtl="0" fontAlgn="base">
        <a:spcBef>
          <a:spcPct val="20000"/>
        </a:spcBef>
        <a:spcAft>
          <a:spcPct val="0"/>
        </a:spcAft>
        <a:buChar char="»"/>
        <a:defRPr sz="1440">
          <a:solidFill>
            <a:schemeClr val="tx1"/>
          </a:solidFill>
          <a:latin typeface="Arial" charset="0"/>
          <a:cs typeface="+mn-cs"/>
        </a:defRPr>
      </a:lvl6pPr>
      <a:lvl7pPr marL="2139993" indent="-164615" algn="l" rtl="0" fontAlgn="base">
        <a:spcBef>
          <a:spcPct val="20000"/>
        </a:spcBef>
        <a:spcAft>
          <a:spcPct val="0"/>
        </a:spcAft>
        <a:buChar char="»"/>
        <a:defRPr sz="1440">
          <a:solidFill>
            <a:schemeClr val="tx1"/>
          </a:solidFill>
          <a:latin typeface="Arial" charset="0"/>
          <a:cs typeface="+mn-cs"/>
        </a:defRPr>
      </a:lvl7pPr>
      <a:lvl8pPr marL="2469223" indent="-164615" algn="l" rtl="0" fontAlgn="base">
        <a:spcBef>
          <a:spcPct val="20000"/>
        </a:spcBef>
        <a:spcAft>
          <a:spcPct val="0"/>
        </a:spcAft>
        <a:buChar char="»"/>
        <a:defRPr sz="1440">
          <a:solidFill>
            <a:schemeClr val="tx1"/>
          </a:solidFill>
          <a:latin typeface="Arial" charset="0"/>
          <a:cs typeface="+mn-cs"/>
        </a:defRPr>
      </a:lvl8pPr>
      <a:lvl9pPr marL="2798453" indent="-164615" algn="l" rtl="0" fontAlgn="base">
        <a:spcBef>
          <a:spcPct val="20000"/>
        </a:spcBef>
        <a:spcAft>
          <a:spcPct val="0"/>
        </a:spcAft>
        <a:buChar char="»"/>
        <a:defRPr sz="1440">
          <a:solidFill>
            <a:schemeClr val="tx1"/>
          </a:solidFill>
          <a:latin typeface="Arial" charset="0"/>
          <a:cs typeface="+mn-cs"/>
        </a:defRPr>
      </a:lvl9pPr>
    </p:bodyStyle>
    <p:otherStyle>
      <a:defPPr>
        <a:defRPr lang="en-US"/>
      </a:defPPr>
      <a:lvl1pPr marL="0" algn="l" defTabSz="658459" rtl="0" eaLnBrk="1" latinLnBrk="0" hangingPunct="1">
        <a:defRPr sz="1296" kern="1200">
          <a:solidFill>
            <a:schemeClr val="tx1"/>
          </a:solidFill>
          <a:latin typeface="+mn-lt"/>
          <a:ea typeface="+mn-ea"/>
          <a:cs typeface="+mn-cs"/>
        </a:defRPr>
      </a:lvl1pPr>
      <a:lvl2pPr marL="329230" algn="l" defTabSz="658459" rtl="0" eaLnBrk="1" latinLnBrk="0" hangingPunct="1">
        <a:defRPr sz="1296" kern="1200">
          <a:solidFill>
            <a:schemeClr val="tx1"/>
          </a:solidFill>
          <a:latin typeface="+mn-lt"/>
          <a:ea typeface="+mn-ea"/>
          <a:cs typeface="+mn-cs"/>
        </a:defRPr>
      </a:lvl2pPr>
      <a:lvl3pPr marL="658459" algn="l" defTabSz="658459" rtl="0" eaLnBrk="1" latinLnBrk="0" hangingPunct="1">
        <a:defRPr sz="1296" kern="1200">
          <a:solidFill>
            <a:schemeClr val="tx1"/>
          </a:solidFill>
          <a:latin typeface="+mn-lt"/>
          <a:ea typeface="+mn-ea"/>
          <a:cs typeface="+mn-cs"/>
        </a:defRPr>
      </a:lvl3pPr>
      <a:lvl4pPr marL="987689" algn="l" defTabSz="658459" rtl="0" eaLnBrk="1" latinLnBrk="0" hangingPunct="1">
        <a:defRPr sz="1296" kern="1200">
          <a:solidFill>
            <a:schemeClr val="tx1"/>
          </a:solidFill>
          <a:latin typeface="+mn-lt"/>
          <a:ea typeface="+mn-ea"/>
          <a:cs typeface="+mn-cs"/>
        </a:defRPr>
      </a:lvl4pPr>
      <a:lvl5pPr marL="1316919" algn="l" defTabSz="658459" rtl="0" eaLnBrk="1" latinLnBrk="0" hangingPunct="1">
        <a:defRPr sz="1296" kern="1200">
          <a:solidFill>
            <a:schemeClr val="tx1"/>
          </a:solidFill>
          <a:latin typeface="+mn-lt"/>
          <a:ea typeface="+mn-ea"/>
          <a:cs typeface="+mn-cs"/>
        </a:defRPr>
      </a:lvl5pPr>
      <a:lvl6pPr marL="1646149" algn="l" defTabSz="658459" rtl="0" eaLnBrk="1" latinLnBrk="0" hangingPunct="1">
        <a:defRPr sz="1296" kern="1200">
          <a:solidFill>
            <a:schemeClr val="tx1"/>
          </a:solidFill>
          <a:latin typeface="+mn-lt"/>
          <a:ea typeface="+mn-ea"/>
          <a:cs typeface="+mn-cs"/>
        </a:defRPr>
      </a:lvl6pPr>
      <a:lvl7pPr marL="1975378" algn="l" defTabSz="658459" rtl="0" eaLnBrk="1" latinLnBrk="0" hangingPunct="1">
        <a:defRPr sz="1296" kern="1200">
          <a:solidFill>
            <a:schemeClr val="tx1"/>
          </a:solidFill>
          <a:latin typeface="+mn-lt"/>
          <a:ea typeface="+mn-ea"/>
          <a:cs typeface="+mn-cs"/>
        </a:defRPr>
      </a:lvl7pPr>
      <a:lvl8pPr marL="2304608" algn="l" defTabSz="658459" rtl="0" eaLnBrk="1" latinLnBrk="0" hangingPunct="1">
        <a:defRPr sz="1296" kern="1200">
          <a:solidFill>
            <a:schemeClr val="tx1"/>
          </a:solidFill>
          <a:latin typeface="+mn-lt"/>
          <a:ea typeface="+mn-ea"/>
          <a:cs typeface="+mn-cs"/>
        </a:defRPr>
      </a:lvl8pPr>
      <a:lvl9pPr marL="2633838" algn="l" defTabSz="658459" rtl="0" eaLnBrk="1" latinLnBrk="0" hangingPunct="1">
        <a:defRPr sz="1296"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6323" name="Rectangle 3"/>
          <p:cNvSpPr>
            <a:spLocks noGrp="1" noChangeArrowheads="1"/>
          </p:cNvSpPr>
          <p:nvPr>
            <p:ph type="body" idx="1"/>
          </p:nvPr>
        </p:nvSpPr>
        <p:spPr bwMode="auto">
          <a:xfrm>
            <a:off x="438944" y="1200151"/>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6324"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ClrTx/>
              <a:buSzTx/>
              <a:buFontTx/>
              <a:buNone/>
              <a:defRPr sz="1050">
                <a:solidFill>
                  <a:schemeClr val="tx1"/>
                </a:solidFill>
                <a:latin typeface="+mj-lt"/>
              </a:defRPr>
            </a:lvl1pPr>
          </a:lstStyle>
          <a:p>
            <a:endParaRPr lang="en-US" altLang="en-US" dirty="0"/>
          </a:p>
        </p:txBody>
      </p:sp>
      <p:sp>
        <p:nvSpPr>
          <p:cNvPr id="56325" name="Rectangle 5"/>
          <p:cNvSpPr>
            <a:spLocks noGrp="1" noChangeArrowheads="1"/>
          </p:cNvSpPr>
          <p:nvPr>
            <p:ph type="ftr" sz="quarter" idx="3"/>
          </p:nvPr>
        </p:nvSpPr>
        <p:spPr bwMode="auto">
          <a:xfrm>
            <a:off x="2999449"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buClrTx/>
              <a:buSzTx/>
              <a:buFontTx/>
              <a:buNone/>
              <a:defRPr sz="1050">
                <a:solidFill>
                  <a:schemeClr val="tx1"/>
                </a:solidFill>
                <a:latin typeface="+mj-lt"/>
              </a:defRPr>
            </a:lvl1pPr>
          </a:lstStyle>
          <a:p>
            <a:endParaRPr lang="en-US" altLang="en-US" dirty="0"/>
          </a:p>
        </p:txBody>
      </p:sp>
      <p:sp>
        <p:nvSpPr>
          <p:cNvPr id="56326"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buClrTx/>
              <a:buSzTx/>
              <a:buFontTx/>
              <a:buNone/>
              <a:defRPr sz="1050">
                <a:solidFill>
                  <a:schemeClr val="tx1"/>
                </a:solidFill>
                <a:latin typeface="+mj-lt"/>
              </a:defRPr>
            </a:lvl1pPr>
          </a:lstStyle>
          <a:p>
            <a:fld id="{36F56942-7D11-4B9F-B7E9-921EF9C8F0A5}" type="slidenum">
              <a:rPr lang="en-US" altLang="en-US"/>
              <a:pPr/>
              <a:t>‹#›</a:t>
            </a:fld>
            <a:endParaRPr lang="en-US" altLang="en-US" dirty="0"/>
          </a:p>
        </p:txBody>
      </p:sp>
    </p:spTree>
    <p:extLst>
      <p:ext uri="{BB962C8B-B14F-4D97-AF65-F5344CB8AC3E}">
        <p14:creationId xmlns:p14="http://schemas.microsoft.com/office/powerpoint/2010/main" val="358809746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fade">
                                      <p:cBhvr>
                                        <p:cTn id="7" dur="2000"/>
                                        <p:tgtEl>
                                          <p:spTgt spid="563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6323">
                                            <p:txEl>
                                              <p:pRg st="0" end="0"/>
                                            </p:txEl>
                                          </p:spTgt>
                                        </p:tgtEl>
                                        <p:attrNameLst>
                                          <p:attrName>style.visibility</p:attrName>
                                        </p:attrNameLst>
                                      </p:cBhvr>
                                      <p:to>
                                        <p:strVal val="visible"/>
                                      </p:to>
                                    </p:set>
                                    <p:animEffect transition="in" filter="wipe(left)">
                                      <p:cBhvr>
                                        <p:cTn id="12" dur="500"/>
                                        <p:tgtEl>
                                          <p:spTgt spid="5632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6323">
                                            <p:txEl>
                                              <p:pRg st="1" end="1"/>
                                            </p:txEl>
                                          </p:spTgt>
                                        </p:tgtEl>
                                        <p:attrNameLst>
                                          <p:attrName>style.visibility</p:attrName>
                                        </p:attrNameLst>
                                      </p:cBhvr>
                                      <p:to>
                                        <p:strVal val="visible"/>
                                      </p:to>
                                    </p:set>
                                    <p:animEffect transition="in" filter="wipe(left)">
                                      <p:cBhvr>
                                        <p:cTn id="15" dur="500"/>
                                        <p:tgtEl>
                                          <p:spTgt spid="5632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6323">
                                            <p:txEl>
                                              <p:pRg st="2" end="2"/>
                                            </p:txEl>
                                          </p:spTgt>
                                        </p:tgtEl>
                                        <p:attrNameLst>
                                          <p:attrName>style.visibility</p:attrName>
                                        </p:attrNameLst>
                                      </p:cBhvr>
                                      <p:to>
                                        <p:strVal val="visible"/>
                                      </p:to>
                                    </p:set>
                                    <p:animEffect transition="in" filter="wipe(left)">
                                      <p:cBhvr>
                                        <p:cTn id="18" dur="500"/>
                                        <p:tgtEl>
                                          <p:spTgt spid="5632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56323">
                                            <p:txEl>
                                              <p:pRg st="3" end="3"/>
                                            </p:txEl>
                                          </p:spTgt>
                                        </p:tgtEl>
                                        <p:attrNameLst>
                                          <p:attrName>style.visibility</p:attrName>
                                        </p:attrNameLst>
                                      </p:cBhvr>
                                      <p:to>
                                        <p:strVal val="visible"/>
                                      </p:to>
                                    </p:set>
                                    <p:animEffect transition="in" filter="wipe(left)">
                                      <p:cBhvr>
                                        <p:cTn id="21" dur="500"/>
                                        <p:tgtEl>
                                          <p:spTgt spid="5632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6323">
                                            <p:txEl>
                                              <p:pRg st="4" end="4"/>
                                            </p:txEl>
                                          </p:spTgt>
                                        </p:tgtEl>
                                        <p:attrNameLst>
                                          <p:attrName>style.visibility</p:attrName>
                                        </p:attrNameLst>
                                      </p:cBhvr>
                                      <p:to>
                                        <p:strVal val="visible"/>
                                      </p:to>
                                    </p:set>
                                    <p:animEffect transition="in" filter="wipe(left)">
                                      <p:cBhvr>
                                        <p:cTn id="24" dur="500"/>
                                        <p:tgtEl>
                                          <p:spTgt spid="56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P spid="56323" grpId="0" build="p">
        <p:tmplLst>
          <p:tmpl lvl="1">
            <p:tnLst>
              <p:par>
                <p:cTn presetID="22" presetClass="entr" presetSubtype="8" fill="hold" nodeType="click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56323"/>
                        </p:tgtEl>
                        <p:attrNameLst>
                          <p:attrName>style.visibility</p:attrName>
                        </p:attrNameLst>
                      </p:cBhvr>
                      <p:to>
                        <p:strVal val="visible"/>
                      </p:to>
                    </p:set>
                    <p:animEffect transition="in" filter="wipe(left)">
                      <p:cBhvr>
                        <p:cTn dur="500"/>
                        <p:tgtEl>
                          <p:spTgt spid="56323"/>
                        </p:tgtEl>
                      </p:cBhvr>
                    </p:animEffect>
                  </p:childTnLst>
                </p:cTn>
              </p:par>
            </p:tnLst>
          </p:tmpl>
        </p:tmplLst>
      </p:bldP>
    </p:bldLst>
  </p:timing>
  <p:txStyles>
    <p:titleStyle>
      <a:lvl1pPr algn="ctr" rtl="0" fontAlgn="base">
        <a:spcBef>
          <a:spcPct val="0"/>
        </a:spcBef>
        <a:spcAft>
          <a:spcPct val="0"/>
        </a:spcAft>
        <a:defRPr sz="33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charset="0"/>
          <a:cs typeface="Arial" charset="0"/>
        </a:defRPr>
      </a:lvl2pPr>
      <a:lvl3pPr algn="ctr" rtl="0" fontAlgn="base">
        <a:spcBef>
          <a:spcPct val="0"/>
        </a:spcBef>
        <a:spcAft>
          <a:spcPct val="0"/>
        </a:spcAft>
        <a:defRPr sz="3300">
          <a:solidFill>
            <a:schemeClr val="tx2"/>
          </a:solidFill>
          <a:latin typeface="Arial" charset="0"/>
          <a:cs typeface="Arial" charset="0"/>
        </a:defRPr>
      </a:lvl3pPr>
      <a:lvl4pPr algn="ctr" rtl="0" fontAlgn="base">
        <a:spcBef>
          <a:spcPct val="0"/>
        </a:spcBef>
        <a:spcAft>
          <a:spcPct val="0"/>
        </a:spcAft>
        <a:defRPr sz="3300">
          <a:solidFill>
            <a:schemeClr val="tx2"/>
          </a:solidFill>
          <a:latin typeface="Arial" charset="0"/>
          <a:cs typeface="Arial" charset="0"/>
        </a:defRPr>
      </a:lvl4pPr>
      <a:lvl5pPr algn="ctr" rtl="0" fontAlgn="base">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fontAlgn="base">
        <a:spcBef>
          <a:spcPct val="20000"/>
        </a:spcBef>
        <a:spcAft>
          <a:spcPct val="0"/>
        </a:spcAft>
        <a:buChar char="•"/>
        <a:defRPr sz="3000">
          <a:solidFill>
            <a:schemeClr val="bg1"/>
          </a:solidFill>
          <a:latin typeface="+mn-lt"/>
          <a:ea typeface="+mn-ea"/>
          <a:cs typeface="+mn-cs"/>
        </a:defRPr>
      </a:lvl1pPr>
      <a:lvl2pPr marL="557213" indent="-214313" algn="l" rtl="0" fontAlgn="base">
        <a:spcBef>
          <a:spcPct val="20000"/>
        </a:spcBef>
        <a:spcAft>
          <a:spcPct val="0"/>
        </a:spcAft>
        <a:buChar char="–"/>
        <a:defRPr sz="3000">
          <a:solidFill>
            <a:schemeClr val="bg1"/>
          </a:solidFill>
          <a:latin typeface="+mn-lt"/>
          <a:cs typeface="+mn-cs"/>
        </a:defRPr>
      </a:lvl2pPr>
      <a:lvl3pPr marL="857250" indent="-171450" algn="l" rtl="0" fontAlgn="base">
        <a:spcBef>
          <a:spcPct val="20000"/>
        </a:spcBef>
        <a:spcAft>
          <a:spcPct val="0"/>
        </a:spcAft>
        <a:buChar char="•"/>
        <a:defRPr sz="3000">
          <a:solidFill>
            <a:schemeClr val="bg1"/>
          </a:solidFill>
          <a:latin typeface="+mn-lt"/>
          <a:cs typeface="+mn-cs"/>
        </a:defRPr>
      </a:lvl3pPr>
      <a:lvl4pPr marL="1200150" indent="-171450" algn="l" rtl="0" fontAlgn="base">
        <a:spcBef>
          <a:spcPct val="20000"/>
        </a:spcBef>
        <a:spcAft>
          <a:spcPct val="0"/>
        </a:spcAft>
        <a:buChar char="–"/>
        <a:defRPr sz="1500">
          <a:solidFill>
            <a:schemeClr val="tx1"/>
          </a:solidFill>
          <a:latin typeface="+mj-lt"/>
          <a:cs typeface="+mn-cs"/>
        </a:defRPr>
      </a:lvl4pPr>
      <a:lvl5pPr marL="1543050" indent="-171450" algn="l" rtl="0" fontAlgn="base">
        <a:spcBef>
          <a:spcPct val="20000"/>
        </a:spcBef>
        <a:spcAft>
          <a:spcPct val="0"/>
        </a:spcAft>
        <a:buChar char="»"/>
        <a:defRPr sz="1500">
          <a:solidFill>
            <a:schemeClr val="tx1"/>
          </a:solidFill>
          <a:latin typeface="+mj-lt"/>
          <a:cs typeface="+mn-cs"/>
        </a:defRPr>
      </a:lvl5pPr>
      <a:lvl6pPr marL="1885950" indent="-171450" algn="l" rtl="0" fontAlgn="base">
        <a:spcBef>
          <a:spcPct val="20000"/>
        </a:spcBef>
        <a:spcAft>
          <a:spcPct val="0"/>
        </a:spcAft>
        <a:buChar char="»"/>
        <a:defRPr sz="1500">
          <a:solidFill>
            <a:schemeClr val="tx1"/>
          </a:solidFill>
          <a:latin typeface="+mj-lt"/>
          <a:cs typeface="+mn-cs"/>
        </a:defRPr>
      </a:lvl6pPr>
      <a:lvl7pPr marL="2228850" indent="-171450" algn="l" rtl="0" fontAlgn="base">
        <a:spcBef>
          <a:spcPct val="20000"/>
        </a:spcBef>
        <a:spcAft>
          <a:spcPct val="0"/>
        </a:spcAft>
        <a:buChar char="»"/>
        <a:defRPr sz="1500">
          <a:solidFill>
            <a:schemeClr val="tx1"/>
          </a:solidFill>
          <a:latin typeface="+mj-lt"/>
          <a:cs typeface="+mn-cs"/>
        </a:defRPr>
      </a:lvl7pPr>
      <a:lvl8pPr marL="2571750" indent="-171450" algn="l" rtl="0" fontAlgn="base">
        <a:spcBef>
          <a:spcPct val="20000"/>
        </a:spcBef>
        <a:spcAft>
          <a:spcPct val="0"/>
        </a:spcAft>
        <a:buChar char="»"/>
        <a:defRPr sz="1500">
          <a:solidFill>
            <a:schemeClr val="tx1"/>
          </a:solidFill>
          <a:latin typeface="+mj-lt"/>
          <a:cs typeface="+mn-cs"/>
        </a:defRPr>
      </a:lvl8pPr>
      <a:lvl9pPr marL="2914650" indent="-171450" algn="l" rtl="0" fontAlgn="base">
        <a:spcBef>
          <a:spcPct val="20000"/>
        </a:spcBef>
        <a:spcAft>
          <a:spcPct val="0"/>
        </a:spcAft>
        <a:buChar char="»"/>
        <a:defRPr sz="1500">
          <a:solidFill>
            <a:schemeClr val="tx1"/>
          </a:solidFill>
          <a:latin typeface="+mj-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If you want to have notes without taking notes, </a:t>
            </a:r>
          </a:p>
          <a:p>
            <a:r>
              <a:rPr lang="en-US" dirty="0"/>
              <a:t>Go to </a:t>
            </a:r>
            <a:r>
              <a:rPr lang="en-US" dirty="0">
                <a:solidFill>
                  <a:srgbClr val="FFFF66"/>
                </a:solidFill>
              </a:rPr>
              <a:t>OrHaOlam.com</a:t>
            </a:r>
            <a:endParaRPr lang="en-US" u="sng" dirty="0"/>
          </a:p>
          <a:p>
            <a:r>
              <a:rPr lang="en-US" u="sng" dirty="0"/>
              <a:t>WITHOUT WIFI</a:t>
            </a:r>
          </a:p>
          <a:p>
            <a:r>
              <a:rPr lang="en-US" dirty="0"/>
              <a:t>Click on</a:t>
            </a:r>
            <a:r>
              <a:rPr lang="en-US" dirty="0">
                <a:solidFill>
                  <a:srgbClr val="FFFF66"/>
                </a:solidFill>
              </a:rPr>
              <a:t> downloads, messages, 2018 messages</a:t>
            </a:r>
          </a:p>
          <a:p>
            <a:r>
              <a:rPr lang="en-US" dirty="0">
                <a:solidFill>
                  <a:srgbClr val="FFFF66"/>
                </a:solidFill>
              </a:rPr>
              <a:t>Today’s should be on the top.</a:t>
            </a:r>
          </a:p>
        </p:txBody>
      </p:sp>
    </p:spTree>
    <p:extLst>
      <p:ext uri="{BB962C8B-B14F-4D97-AF65-F5344CB8AC3E}">
        <p14:creationId xmlns:p14="http://schemas.microsoft.com/office/powerpoint/2010/main" val="2946868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Yeshua was talking in the context of Torah teaching on Temple purity: </a:t>
            </a:r>
          </a:p>
          <a:p>
            <a:pPr algn="r" rtl="1"/>
            <a:r>
              <a:rPr lang="he-IL" sz="5200" b="1" dirty="0">
                <a:solidFill>
                  <a:srgbClr val="FFFF99"/>
                </a:solidFill>
                <a:latin typeface="David" panose="020E0502060401010101" pitchFamily="34" charset="-79"/>
                <a:cs typeface="David" panose="020E0502060401010101" pitchFamily="34" charset="-79"/>
              </a:rPr>
              <a:t>טָהוֹר </a:t>
            </a:r>
            <a:r>
              <a:rPr lang="en-US" sz="4300" i="1" dirty="0" err="1">
                <a:solidFill>
                  <a:srgbClr val="FFFF99"/>
                </a:solidFill>
                <a:latin typeface="Arial Rounded MT Bold" panose="020F0704030504030204" pitchFamily="34" charset="0"/>
                <a:cs typeface="David" panose="020E0502060401010101" pitchFamily="34" charset="-79"/>
              </a:rPr>
              <a:t>tahor</a:t>
            </a:r>
            <a:r>
              <a:rPr lang="en-US" dirty="0">
                <a:solidFill>
                  <a:srgbClr val="FFFF99"/>
                </a:solidFill>
              </a:rPr>
              <a:t>;</a:t>
            </a:r>
          </a:p>
          <a:p>
            <a:pPr algn="l"/>
            <a:r>
              <a:rPr lang="en-US" dirty="0"/>
              <a:t>pure, clean unblemished, untarnished ; unalloyed, unadulterated ; (flowery) clear, limpid</a:t>
            </a:r>
          </a:p>
          <a:p>
            <a:pPr algn="l"/>
            <a:endParaRPr lang="he-IL" dirty="0"/>
          </a:p>
        </p:txBody>
      </p:sp>
    </p:spTree>
    <p:extLst>
      <p:ext uri="{BB962C8B-B14F-4D97-AF65-F5344CB8AC3E}">
        <p14:creationId xmlns:p14="http://schemas.microsoft.com/office/powerpoint/2010/main" val="3531392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r" rtl="1" fontAlgn="t"/>
            <a:r>
              <a:rPr lang="he-IL" sz="5400" b="1" dirty="0">
                <a:solidFill>
                  <a:srgbClr val="FFFF99"/>
                </a:solidFill>
                <a:latin typeface="David" panose="020E0502060401010101" pitchFamily="34" charset="-79"/>
                <a:cs typeface="David" panose="020E0502060401010101" pitchFamily="34" charset="-79"/>
              </a:rPr>
              <a:t>טמֵא</a:t>
            </a:r>
            <a:r>
              <a:rPr lang="en-US" sz="5400" b="1" dirty="0">
                <a:solidFill>
                  <a:srgbClr val="FFFF99"/>
                </a:solidFill>
                <a:latin typeface="David" panose="020E0502060401010101" pitchFamily="34" charset="-79"/>
                <a:cs typeface="David" panose="020E0502060401010101" pitchFamily="34" charset="-79"/>
              </a:rPr>
              <a:t> </a:t>
            </a:r>
            <a:r>
              <a:rPr lang="he-IL" dirty="0">
                <a:solidFill>
                  <a:srgbClr val="FFFF99"/>
                </a:solidFill>
              </a:rPr>
              <a:t> </a:t>
            </a:r>
            <a:r>
              <a:rPr lang="en-US" i="1" dirty="0" err="1">
                <a:solidFill>
                  <a:srgbClr val="FFFF99"/>
                </a:solidFill>
              </a:rPr>
              <a:t>Tameh</a:t>
            </a:r>
            <a:endParaRPr lang="he-IL" i="1" dirty="0">
              <a:solidFill>
                <a:srgbClr val="FFFF99"/>
              </a:solidFill>
            </a:endParaRPr>
          </a:p>
          <a:p>
            <a:pPr algn="l"/>
            <a:r>
              <a:rPr lang="en-US" dirty="0"/>
              <a:t>impure (usu. in a religious sense); (Jewish law) unfit to eat, to be defiled, to be contaminated, to be rendered impure ; to be declared impure</a:t>
            </a:r>
          </a:p>
          <a:p>
            <a:br>
              <a:rPr lang="en-US" dirty="0"/>
            </a:br>
            <a:endParaRPr lang="en-US" dirty="0"/>
          </a:p>
        </p:txBody>
      </p:sp>
    </p:spTree>
    <p:extLst>
      <p:ext uri="{BB962C8B-B14F-4D97-AF65-F5344CB8AC3E}">
        <p14:creationId xmlns:p14="http://schemas.microsoft.com/office/powerpoint/2010/main" val="3008115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fontScale="92500"/>
          </a:bodyPr>
          <a:lstStyle/>
          <a:p>
            <a:pPr algn="l"/>
            <a:r>
              <a:rPr lang="en-US" baseline="30000" dirty="0"/>
              <a:t>Vayikra/Lev. 15.1-2,12 </a:t>
            </a:r>
            <a:r>
              <a:rPr lang="en-US" dirty="0"/>
              <a:t>A</a:t>
            </a:r>
            <a:r>
              <a:rPr lang="en-US" sz="3200" dirty="0"/>
              <a:t>DONI</a:t>
            </a:r>
            <a:r>
              <a:rPr lang="en-US" dirty="0"/>
              <a:t> said to Moshe and </a:t>
            </a:r>
            <a:r>
              <a:rPr lang="en-US" dirty="0" err="1"/>
              <a:t>Aharon</a:t>
            </a:r>
            <a:r>
              <a:rPr lang="en-US" dirty="0"/>
              <a:t>, “Tell the people of </a:t>
            </a:r>
            <a:r>
              <a:rPr lang="en-US" dirty="0" err="1"/>
              <a:t>Isra'el</a:t>
            </a:r>
            <a:r>
              <a:rPr lang="en-US" dirty="0"/>
              <a:t>, 'When any man has a discharge from his body, the discharge is unclean…</a:t>
            </a:r>
            <a:r>
              <a:rPr lang="en-US" b="1" baseline="30000" dirty="0"/>
              <a:t>  </a:t>
            </a:r>
            <a:r>
              <a:rPr lang="en-US" dirty="0"/>
              <a:t>If the person with the discharge touches </a:t>
            </a:r>
            <a:r>
              <a:rPr lang="en-US" dirty="0">
                <a:solidFill>
                  <a:srgbClr val="FFFF99"/>
                </a:solidFill>
              </a:rPr>
              <a:t>a clay pot, it must be broken; if he touches a wooden utensil, it must be rinsed in water. </a:t>
            </a:r>
          </a:p>
        </p:txBody>
      </p:sp>
    </p:spTree>
    <p:extLst>
      <p:ext uri="{BB962C8B-B14F-4D97-AF65-F5344CB8AC3E}">
        <p14:creationId xmlns:p14="http://schemas.microsoft.com/office/powerpoint/2010/main" val="3962563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Vayikra/Lev. 11.29, 32-33 </a:t>
            </a:r>
            <a:r>
              <a:rPr lang="en-US" dirty="0"/>
              <a:t>The following are unclean for you among the small creatures that swarm on the ground…Anything on which one of them falls when dead will </a:t>
            </a:r>
            <a:r>
              <a:rPr lang="en-US" dirty="0">
                <a:solidFill>
                  <a:srgbClr val="FFFF99"/>
                </a:solidFill>
              </a:rPr>
              <a:t>become unclean </a:t>
            </a:r>
            <a:r>
              <a:rPr lang="en-US" dirty="0"/>
              <a:t>— wooden utensil, article of clothing, leather, sackcloth — </a:t>
            </a:r>
          </a:p>
        </p:txBody>
      </p:sp>
    </p:spTree>
    <p:extLst>
      <p:ext uri="{BB962C8B-B14F-4D97-AF65-F5344CB8AC3E}">
        <p14:creationId xmlns:p14="http://schemas.microsoft.com/office/powerpoint/2010/main" val="3087060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Vayikra/Lev. 11.29, 32-33 </a:t>
            </a:r>
            <a:r>
              <a:rPr lang="en-US" dirty="0"/>
              <a:t>any utensil used for work; </a:t>
            </a:r>
            <a:r>
              <a:rPr lang="en-US" dirty="0">
                <a:solidFill>
                  <a:srgbClr val="FFFF99"/>
                </a:solidFill>
              </a:rPr>
              <a:t>it must be put in water, and it will be unclean until evening</a:t>
            </a:r>
            <a:r>
              <a:rPr lang="en-US" dirty="0"/>
              <a:t>; then it will be clean. If one of them falls into a </a:t>
            </a:r>
            <a:r>
              <a:rPr lang="en-US" dirty="0">
                <a:solidFill>
                  <a:srgbClr val="FFFF99"/>
                </a:solidFill>
              </a:rPr>
              <a:t>clay pot, whatever is in it will become unclean, and you are to break the pot.</a:t>
            </a:r>
          </a:p>
        </p:txBody>
      </p:sp>
    </p:spTree>
    <p:extLst>
      <p:ext uri="{BB962C8B-B14F-4D97-AF65-F5344CB8AC3E}">
        <p14:creationId xmlns:p14="http://schemas.microsoft.com/office/powerpoint/2010/main" val="3155626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Dispute at this time between followers of Hillel and </a:t>
            </a:r>
            <a:r>
              <a:rPr lang="en-US" dirty="0" err="1"/>
              <a:t>Shammai</a:t>
            </a:r>
            <a:r>
              <a:rPr lang="en-US" dirty="0"/>
              <a:t>.</a:t>
            </a:r>
          </a:p>
          <a:p>
            <a:pPr marL="171450" indent="-171450" algn="l">
              <a:buFont typeface="Arial" panose="020B0604020202020204" pitchFamily="34" charset="0"/>
              <a:buChar char="•"/>
            </a:pPr>
            <a:r>
              <a:rPr lang="en-US" dirty="0"/>
              <a:t>Hillel </a:t>
            </a:r>
            <a:r>
              <a:rPr lang="en-US" dirty="0" err="1"/>
              <a:t>P’rushim</a:t>
            </a:r>
            <a:r>
              <a:rPr lang="en-US" dirty="0"/>
              <a:t> taught to wash the inside first.  Outside likely defiled anyway.</a:t>
            </a:r>
          </a:p>
          <a:p>
            <a:pPr marL="171450" indent="-171450" algn="l">
              <a:buFont typeface="Arial" panose="020B0604020202020204" pitchFamily="34" charset="0"/>
              <a:buChar char="•"/>
            </a:pPr>
            <a:r>
              <a:rPr lang="en-US" dirty="0" err="1"/>
              <a:t>Shammai</a:t>
            </a:r>
            <a:r>
              <a:rPr lang="en-US" dirty="0"/>
              <a:t> </a:t>
            </a:r>
            <a:r>
              <a:rPr lang="en-US" dirty="0" err="1"/>
              <a:t>P’rushim</a:t>
            </a:r>
            <a:r>
              <a:rPr lang="en-US" dirty="0"/>
              <a:t> no priority. </a:t>
            </a:r>
          </a:p>
        </p:txBody>
      </p:sp>
    </p:spTree>
    <p:extLst>
      <p:ext uri="{BB962C8B-B14F-4D97-AF65-F5344CB8AC3E}">
        <p14:creationId xmlns:p14="http://schemas.microsoft.com/office/powerpoint/2010/main" val="4146771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Bamidbar</a:t>
            </a:r>
            <a:r>
              <a:rPr lang="en-US" baseline="30000" dirty="0"/>
              <a:t>/Nu.19.14-15</a:t>
            </a:r>
            <a:r>
              <a:rPr lang="en-US" dirty="0"/>
              <a:t> This is the Torah for whenever a person dies in a tent. Anyone entering the tent or anyone inside the tent will be unclean seven days. </a:t>
            </a:r>
            <a:r>
              <a:rPr lang="en-US" b="1" baseline="30000" dirty="0"/>
              <a:t> </a:t>
            </a:r>
            <a:r>
              <a:rPr lang="en-US" dirty="0">
                <a:solidFill>
                  <a:srgbClr val="FFFF99"/>
                </a:solidFill>
              </a:rPr>
              <a:t>Any open container not having a lid fastened on it will also be unclean.</a:t>
            </a:r>
          </a:p>
        </p:txBody>
      </p:sp>
    </p:spTree>
    <p:extLst>
      <p:ext uri="{BB962C8B-B14F-4D97-AF65-F5344CB8AC3E}">
        <p14:creationId xmlns:p14="http://schemas.microsoft.com/office/powerpoint/2010/main" val="2265275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err="1"/>
              <a:t>Bamidbar</a:t>
            </a:r>
            <a:r>
              <a:rPr lang="en-US" baseline="30000" dirty="0"/>
              <a:t>/Nu.19.18 </a:t>
            </a:r>
            <a:r>
              <a:rPr lang="en-US" b="1" baseline="30000" dirty="0"/>
              <a:t> </a:t>
            </a:r>
            <a:r>
              <a:rPr lang="en-US" dirty="0"/>
              <a:t>A clean person is to take a bunch of hyssop leaves, dip it in the water and sprinkle it on the tent, </a:t>
            </a:r>
            <a:r>
              <a:rPr lang="en-US" dirty="0">
                <a:solidFill>
                  <a:srgbClr val="FFFF99"/>
                </a:solidFill>
              </a:rPr>
              <a:t>on all the containers.</a:t>
            </a:r>
          </a:p>
        </p:txBody>
      </p:sp>
    </p:spTree>
    <p:extLst>
      <p:ext uri="{BB962C8B-B14F-4D97-AF65-F5344CB8AC3E}">
        <p14:creationId xmlns:p14="http://schemas.microsoft.com/office/powerpoint/2010/main" val="2031861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This is not just Temple cleanliness.  Some things still in force.  This time of year, ritual and physical cleanliness of our homes has a consuming meaning…</a:t>
            </a:r>
          </a:p>
        </p:txBody>
      </p:sp>
    </p:spTree>
    <p:extLst>
      <p:ext uri="{BB962C8B-B14F-4D97-AF65-F5344CB8AC3E}">
        <p14:creationId xmlns:p14="http://schemas.microsoft.com/office/powerpoint/2010/main" val="3408867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 </a:t>
            </a:r>
            <a:r>
              <a:rPr lang="en-US" baseline="30000" dirty="0" err="1"/>
              <a:t>Shmot</a:t>
            </a:r>
            <a:r>
              <a:rPr lang="en-US" baseline="30000" dirty="0"/>
              <a:t>/Ex 12.18-20 </a:t>
            </a:r>
            <a:r>
              <a:rPr lang="en-US" dirty="0"/>
              <a:t>From the evening of the fourteenth day of the first month until the evening of the twenty-first day, you are to eat </a:t>
            </a:r>
            <a:r>
              <a:rPr lang="en-US" i="1" dirty="0"/>
              <a:t>matzah</a:t>
            </a:r>
            <a:r>
              <a:rPr lang="en-US" dirty="0"/>
              <a:t>. </a:t>
            </a:r>
            <a:r>
              <a:rPr lang="en-US" b="1" baseline="30000" dirty="0"/>
              <a:t> </a:t>
            </a:r>
            <a:r>
              <a:rPr lang="en-US" dirty="0"/>
              <a:t>During those seven days, </a:t>
            </a:r>
            <a:r>
              <a:rPr lang="en-US" dirty="0">
                <a:solidFill>
                  <a:srgbClr val="FFFF99"/>
                </a:solidFill>
              </a:rPr>
              <a:t>no leaven is to be found in your houses</a:t>
            </a:r>
            <a:r>
              <a:rPr lang="en-US" dirty="0"/>
              <a:t>. </a:t>
            </a:r>
          </a:p>
        </p:txBody>
      </p:sp>
    </p:spTree>
    <p:extLst>
      <p:ext uri="{BB962C8B-B14F-4D97-AF65-F5344CB8AC3E}">
        <p14:creationId xmlns:p14="http://schemas.microsoft.com/office/powerpoint/2010/main" val="1983286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87E570-9303-46AD-8E37-8DACF4D81279}"/>
              </a:ext>
            </a:extLst>
          </p:cNvPr>
          <p:cNvSpPr>
            <a:spLocks noGrp="1"/>
          </p:cNvSpPr>
          <p:nvPr>
            <p:ph type="subTitle" idx="1"/>
          </p:nvPr>
        </p:nvSpPr>
        <p:spPr>
          <a:xfrm>
            <a:off x="198437" y="0"/>
            <a:ext cx="8382000" cy="5143500"/>
          </a:xfrm>
        </p:spPr>
        <p:txBody>
          <a:bodyPr>
            <a:normAutofit/>
          </a:bodyPr>
          <a:lstStyle/>
          <a:p>
            <a:pPr algn="l"/>
            <a:r>
              <a:rPr lang="en-US" dirty="0">
                <a:solidFill>
                  <a:srgbClr val="FFFF99"/>
                </a:solidFill>
              </a:rPr>
              <a:t>Tourism To Israel Has Never Been Higher:</a:t>
            </a:r>
            <a:r>
              <a:rPr lang="en-US" dirty="0"/>
              <a:t> The Central Bureau of Statistics claimed over 3.7 million tourists visited Israel in 2017, a 25% increase from 2016. Tourism in 2018 has increased expectations, </a:t>
            </a:r>
          </a:p>
        </p:txBody>
      </p:sp>
    </p:spTree>
    <p:extLst>
      <p:ext uri="{BB962C8B-B14F-4D97-AF65-F5344CB8AC3E}">
        <p14:creationId xmlns:p14="http://schemas.microsoft.com/office/powerpoint/2010/main" val="1162825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 </a:t>
            </a:r>
            <a:r>
              <a:rPr lang="en-US" baseline="30000" dirty="0" err="1"/>
              <a:t>Shmot</a:t>
            </a:r>
            <a:r>
              <a:rPr lang="en-US" baseline="30000" dirty="0"/>
              <a:t>/Ex 12.18-20 </a:t>
            </a:r>
            <a:r>
              <a:rPr lang="en-US" dirty="0"/>
              <a:t>Whoever eats food with </a:t>
            </a:r>
            <a:r>
              <a:rPr lang="en-US" i="1" dirty="0"/>
              <a:t>hametz</a:t>
            </a:r>
            <a:r>
              <a:rPr lang="en-US" dirty="0"/>
              <a:t> [leaven] in it is </a:t>
            </a:r>
            <a:r>
              <a:rPr lang="en-US" dirty="0">
                <a:solidFill>
                  <a:srgbClr val="FFFF99"/>
                </a:solidFill>
              </a:rPr>
              <a:t>to be cut off from the community of </a:t>
            </a:r>
            <a:r>
              <a:rPr lang="en-US" dirty="0" err="1">
                <a:solidFill>
                  <a:srgbClr val="FFFF99"/>
                </a:solidFill>
              </a:rPr>
              <a:t>Isra’el</a:t>
            </a:r>
            <a:r>
              <a:rPr lang="en-US" dirty="0">
                <a:solidFill>
                  <a:srgbClr val="FFFF99"/>
                </a:solidFill>
              </a:rPr>
              <a:t> </a:t>
            </a:r>
            <a:r>
              <a:rPr lang="en-US" dirty="0"/>
              <a:t>— it doesn’t matter whether he is a foreigner or a citizen of the land.</a:t>
            </a:r>
            <a:r>
              <a:rPr lang="en-US" b="1" baseline="30000" dirty="0"/>
              <a:t> </a:t>
            </a:r>
            <a:r>
              <a:rPr lang="en-US" dirty="0"/>
              <a:t>Eat nothing with </a:t>
            </a:r>
            <a:r>
              <a:rPr lang="en-US" i="1" dirty="0"/>
              <a:t>hametz</a:t>
            </a:r>
            <a:r>
              <a:rPr lang="en-US" dirty="0"/>
              <a:t> in it. Wherever you live, eat </a:t>
            </a:r>
            <a:r>
              <a:rPr lang="en-US" i="1" dirty="0"/>
              <a:t>matzah.</a:t>
            </a:r>
            <a:endParaRPr lang="en-US" dirty="0"/>
          </a:p>
        </p:txBody>
      </p:sp>
    </p:spTree>
    <p:extLst>
      <p:ext uri="{BB962C8B-B14F-4D97-AF65-F5344CB8AC3E}">
        <p14:creationId xmlns:p14="http://schemas.microsoft.com/office/powerpoint/2010/main" val="2157189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Cor. 5.6-8</a:t>
            </a:r>
            <a:r>
              <a:rPr lang="en-US" dirty="0"/>
              <a:t>  “It takes only a little </a:t>
            </a:r>
            <a:r>
              <a:rPr lang="en-US" i="1" dirty="0"/>
              <a:t>hametz</a:t>
            </a:r>
            <a:r>
              <a:rPr lang="en-US" dirty="0"/>
              <a:t> to leaven a whole batch of dough?”</a:t>
            </a:r>
            <a:r>
              <a:rPr lang="en-US" b="1" baseline="30000" dirty="0"/>
              <a:t> </a:t>
            </a:r>
            <a:r>
              <a:rPr lang="en-US" dirty="0"/>
              <a:t>Get rid of the old </a:t>
            </a:r>
            <a:r>
              <a:rPr lang="en-US" i="1" dirty="0"/>
              <a:t>hametz</a:t>
            </a:r>
            <a:r>
              <a:rPr lang="en-US" dirty="0"/>
              <a:t>, so that you can be a new batch of dough, because in reality you are unleavened. </a:t>
            </a:r>
          </a:p>
        </p:txBody>
      </p:sp>
    </p:spTree>
    <p:extLst>
      <p:ext uri="{BB962C8B-B14F-4D97-AF65-F5344CB8AC3E}">
        <p14:creationId xmlns:p14="http://schemas.microsoft.com/office/powerpoint/2010/main" val="26761565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Clean out the </a:t>
            </a:r>
            <a:r>
              <a:rPr lang="en-US" dirty="0" err="1"/>
              <a:t>khametz</a:t>
            </a:r>
            <a:r>
              <a:rPr lang="en-US" dirty="0"/>
              <a:t>—negative side.</a:t>
            </a:r>
          </a:p>
          <a:p>
            <a:pPr algn="l"/>
            <a:r>
              <a:rPr lang="en-US" dirty="0"/>
              <a:t>Positive side…</a:t>
            </a:r>
          </a:p>
        </p:txBody>
      </p:sp>
    </p:spTree>
    <p:extLst>
      <p:ext uri="{BB962C8B-B14F-4D97-AF65-F5344CB8AC3E}">
        <p14:creationId xmlns:p14="http://schemas.microsoft.com/office/powerpoint/2010/main" val="1083098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baseline="30000" dirty="0"/>
              <a:t>1 Cor. 5.6-8</a:t>
            </a:r>
            <a:r>
              <a:rPr lang="en-US" dirty="0"/>
              <a:t>  For our </a:t>
            </a:r>
            <a:r>
              <a:rPr lang="en-US" dirty="0" err="1"/>
              <a:t>Pesakh</a:t>
            </a:r>
            <a:r>
              <a:rPr lang="en-US" dirty="0"/>
              <a:t> lamb, the Messiah, has been sacrificed. So </a:t>
            </a:r>
            <a:r>
              <a:rPr lang="en-US" dirty="0">
                <a:solidFill>
                  <a:srgbClr val="FFFF99"/>
                </a:solidFill>
              </a:rPr>
              <a:t>let us celebrate the Seder</a:t>
            </a:r>
            <a:r>
              <a:rPr lang="en-US" dirty="0"/>
              <a:t> not with leftover </a:t>
            </a:r>
            <a:r>
              <a:rPr lang="en-US" i="1" dirty="0"/>
              <a:t>hametz,</a:t>
            </a:r>
            <a:r>
              <a:rPr lang="en-US" dirty="0"/>
              <a:t> the </a:t>
            </a:r>
            <a:r>
              <a:rPr lang="en-US" i="1" dirty="0"/>
              <a:t>hametz</a:t>
            </a:r>
            <a:r>
              <a:rPr lang="en-US" dirty="0"/>
              <a:t> of </a:t>
            </a:r>
            <a:r>
              <a:rPr lang="en-US" dirty="0">
                <a:solidFill>
                  <a:srgbClr val="FFFF99"/>
                </a:solidFill>
              </a:rPr>
              <a:t>wickedness and evil, but with the </a:t>
            </a:r>
            <a:r>
              <a:rPr lang="en-US" i="1" dirty="0">
                <a:solidFill>
                  <a:srgbClr val="FFFF99"/>
                </a:solidFill>
              </a:rPr>
              <a:t>matzah</a:t>
            </a:r>
            <a:r>
              <a:rPr lang="en-US" dirty="0">
                <a:solidFill>
                  <a:srgbClr val="FFFF99"/>
                </a:solidFill>
              </a:rPr>
              <a:t> of purity and truth.</a:t>
            </a:r>
          </a:p>
        </p:txBody>
      </p:sp>
    </p:spTree>
    <p:extLst>
      <p:ext uri="{BB962C8B-B14F-4D97-AF65-F5344CB8AC3E}">
        <p14:creationId xmlns:p14="http://schemas.microsoft.com/office/powerpoint/2010/main" val="24013729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9218" name="Picture 2" descr="Related image">
            <a:extLst>
              <a:ext uri="{FF2B5EF4-FFF2-40B4-BE49-F238E27FC236}">
                <a16:creationId xmlns:a16="http://schemas.microsoft.com/office/drawing/2014/main" id="{B9FB492F-CDA7-4A1A-B696-B94A38C72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637" y="17297"/>
            <a:ext cx="5963723" cy="512620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a:extLst>
              <a:ext uri="{FF2B5EF4-FFF2-40B4-BE49-F238E27FC236}">
                <a16:creationId xmlns:a16="http://schemas.microsoft.com/office/drawing/2014/main" id="{9BD63B8C-DB13-4564-A606-722A302E1677}"/>
              </a:ext>
            </a:extLst>
          </p:cNvPr>
          <p:cNvCxnSpPr>
            <a:cxnSpLocks/>
          </p:cNvCxnSpPr>
          <p:nvPr/>
        </p:nvCxnSpPr>
        <p:spPr bwMode="auto">
          <a:xfrm flipV="1">
            <a:off x="350837" y="1962150"/>
            <a:ext cx="1905000" cy="76200"/>
          </a:xfrm>
          <a:prstGeom prst="straightConnector1">
            <a:avLst/>
          </a:prstGeom>
          <a:solidFill>
            <a:schemeClr val="accent1"/>
          </a:solidFill>
          <a:ln w="44450" cap="flat" cmpd="sng" algn="ctr">
            <a:solidFill>
              <a:srgbClr val="FFC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098030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8194" name="Picture 2" descr="Related image">
            <a:extLst>
              <a:ext uri="{FF2B5EF4-FFF2-40B4-BE49-F238E27FC236}">
                <a16:creationId xmlns:a16="http://schemas.microsoft.com/office/drawing/2014/main" id="{0075E5B1-4CD6-4F84-9C43-7244E8772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63" y="0"/>
            <a:ext cx="727075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271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endParaRPr lang="en-US" dirty="0"/>
          </a:p>
          <a:p>
            <a:endParaRPr lang="en-US" dirty="0"/>
          </a:p>
          <a:p>
            <a:r>
              <a:rPr lang="en-US" dirty="0"/>
              <a:t>Passover cleansing particulars…</a:t>
            </a:r>
          </a:p>
        </p:txBody>
      </p:sp>
    </p:spTree>
    <p:extLst>
      <p:ext uri="{BB962C8B-B14F-4D97-AF65-F5344CB8AC3E}">
        <p14:creationId xmlns:p14="http://schemas.microsoft.com/office/powerpoint/2010/main" val="16410051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r" rtl="1"/>
            <a:r>
              <a:rPr lang="he-IL" sz="4800" b="1" dirty="0">
                <a:solidFill>
                  <a:srgbClr val="FFFF99"/>
                </a:solidFill>
                <a:latin typeface="David" panose="020E0502060401010101" pitchFamily="34" charset="-79"/>
                <a:cs typeface="David" panose="020E0502060401010101" pitchFamily="34" charset="-79"/>
              </a:rPr>
              <a:t>שְׂאֹר </a:t>
            </a:r>
            <a:r>
              <a:rPr lang="en-US" dirty="0">
                <a:solidFill>
                  <a:srgbClr val="FFFF99"/>
                </a:solidFill>
              </a:rPr>
              <a:t>leavening agents     </a:t>
            </a:r>
            <a:r>
              <a:rPr lang="en-US" i="1" dirty="0" err="1">
                <a:solidFill>
                  <a:srgbClr val="FFFF99"/>
                </a:solidFill>
              </a:rPr>
              <a:t>s’or</a:t>
            </a:r>
            <a:r>
              <a:rPr lang="he-IL" dirty="0">
                <a:solidFill>
                  <a:srgbClr val="FFFF99"/>
                </a:solidFill>
              </a:rPr>
              <a:t>  </a:t>
            </a:r>
            <a:endParaRPr lang="en-US" sz="4800" b="1" dirty="0">
              <a:solidFill>
                <a:srgbClr val="FFFF99"/>
              </a:solidFill>
              <a:latin typeface="David" panose="020E0502060401010101" pitchFamily="34" charset="-79"/>
              <a:cs typeface="David" panose="020E0502060401010101" pitchFamily="34" charset="-79"/>
            </a:endParaRPr>
          </a:p>
          <a:p>
            <a:pPr algn="r" rtl="1"/>
            <a:r>
              <a:rPr lang="he-IL" sz="4800" b="1" dirty="0">
                <a:solidFill>
                  <a:srgbClr val="FFFF99"/>
                </a:solidFill>
                <a:latin typeface="David" panose="020E0502060401010101" pitchFamily="34" charset="-79"/>
                <a:cs typeface="David" panose="020E0502060401010101" pitchFamily="34" charset="-79"/>
              </a:rPr>
              <a:t>חָמֵץ </a:t>
            </a:r>
            <a:r>
              <a:rPr lang="en-US" dirty="0">
                <a:solidFill>
                  <a:srgbClr val="FFFF99"/>
                </a:solidFill>
              </a:rPr>
              <a:t>leavened food  </a:t>
            </a:r>
            <a:r>
              <a:rPr lang="en-US" i="1" dirty="0" err="1">
                <a:solidFill>
                  <a:srgbClr val="FFFF99"/>
                </a:solidFill>
              </a:rPr>
              <a:t>khametz</a:t>
            </a:r>
            <a:endParaRPr lang="en-US" i="1" dirty="0">
              <a:solidFill>
                <a:srgbClr val="FFFF99"/>
              </a:solidFill>
            </a:endParaRPr>
          </a:p>
          <a:p>
            <a:pPr algn="l" rtl="1"/>
            <a:r>
              <a:rPr lang="en-US" i="1" dirty="0" err="1"/>
              <a:t>Khametz</a:t>
            </a:r>
            <a:r>
              <a:rPr lang="en-US" dirty="0"/>
              <a:t> is a product that is both made from </a:t>
            </a:r>
            <a:r>
              <a:rPr lang="en-US" dirty="0">
                <a:solidFill>
                  <a:srgbClr val="FFFF99"/>
                </a:solidFill>
              </a:rPr>
              <a:t>one of five types of grain </a:t>
            </a:r>
            <a:r>
              <a:rPr lang="en-US" dirty="0"/>
              <a:t>and has been combined with water and left to stand raw for longer than eighteen minutes and </a:t>
            </a:r>
            <a:r>
              <a:rPr lang="en-US" dirty="0">
                <a:solidFill>
                  <a:srgbClr val="FFFF99"/>
                </a:solidFill>
              </a:rPr>
              <a:t>becomes leavened</a:t>
            </a:r>
            <a:r>
              <a:rPr lang="en-US" dirty="0"/>
              <a:t>.</a:t>
            </a:r>
            <a:endParaRPr lang="en-US" sz="4800" b="1" i="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207051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r" rtl="1"/>
            <a:r>
              <a:rPr lang="he-IL" b="1" dirty="0">
                <a:latin typeface="David" panose="020E0502060401010101" pitchFamily="34" charset="-79"/>
                <a:cs typeface="David" panose="020E0502060401010101" pitchFamily="34" charset="-79"/>
              </a:rPr>
              <a:t>חִטָּה </a:t>
            </a:r>
            <a:r>
              <a:rPr lang="en-US" i="1" dirty="0">
                <a:cs typeface="David" panose="020E0502060401010101" pitchFamily="34" charset="-79"/>
              </a:rPr>
              <a:t> </a:t>
            </a:r>
            <a:r>
              <a:rPr lang="en-US" dirty="0">
                <a:cs typeface="David" panose="020E0502060401010101" pitchFamily="34" charset="-79"/>
              </a:rPr>
              <a:t>Wheat                   </a:t>
            </a:r>
            <a:r>
              <a:rPr lang="en-US" b="1" i="1" dirty="0" err="1">
                <a:cs typeface="David" panose="020E0502060401010101" pitchFamily="34" charset="-79"/>
              </a:rPr>
              <a:t>Ḥ</a:t>
            </a:r>
            <a:r>
              <a:rPr lang="en-US" i="1" dirty="0" err="1">
                <a:cs typeface="David" panose="020E0502060401010101" pitchFamily="34" charset="-79"/>
              </a:rPr>
              <a:t>ittim</a:t>
            </a:r>
            <a:r>
              <a:rPr lang="en-US" b="1" dirty="0">
                <a:latin typeface="David" panose="020E0502060401010101" pitchFamily="34" charset="-79"/>
                <a:cs typeface="David" panose="020E0502060401010101" pitchFamily="34" charset="-79"/>
              </a:rPr>
              <a:t>,              </a:t>
            </a:r>
            <a:endParaRPr lang="en-US" dirty="0">
              <a:latin typeface="David" panose="020E0502060401010101" pitchFamily="34" charset="-79"/>
              <a:cs typeface="David" panose="020E0502060401010101" pitchFamily="34" charset="-79"/>
            </a:endParaRPr>
          </a:p>
          <a:p>
            <a:pPr algn="r" rtl="1"/>
            <a:r>
              <a:rPr lang="he-IL" b="1" dirty="0">
                <a:latin typeface="David" panose="020E0502060401010101" pitchFamily="34" charset="-79"/>
                <a:cs typeface="David" panose="020E0502060401010101" pitchFamily="34" charset="-79"/>
              </a:rPr>
              <a:t>כֻּסְמִין </a:t>
            </a:r>
            <a:r>
              <a:rPr lang="en-US" dirty="0">
                <a:cs typeface="David" panose="020E0502060401010101" pitchFamily="34" charset="-79"/>
              </a:rPr>
              <a:t>Spelt            </a:t>
            </a:r>
            <a:r>
              <a:rPr lang="en-US" i="1" dirty="0">
                <a:cs typeface="David" panose="020E0502060401010101" pitchFamily="34" charset="-79"/>
              </a:rPr>
              <a:t>      </a:t>
            </a:r>
            <a:r>
              <a:rPr lang="en-US" i="1" dirty="0" err="1">
                <a:cs typeface="David" panose="020E0502060401010101" pitchFamily="34" charset="-79"/>
              </a:rPr>
              <a:t>Kusmin</a:t>
            </a:r>
            <a:r>
              <a:rPr lang="en-US" b="1" dirty="0">
                <a:latin typeface="David" panose="020E0502060401010101" pitchFamily="34" charset="-79"/>
                <a:cs typeface="David" panose="020E0502060401010101" pitchFamily="34" charset="-79"/>
              </a:rPr>
              <a:t>,          </a:t>
            </a:r>
          </a:p>
          <a:p>
            <a:pPr algn="r" rtl="1"/>
            <a:r>
              <a:rPr lang="he-IL" b="1" dirty="0">
                <a:latin typeface="David" panose="020E0502060401010101" pitchFamily="34" charset="-79"/>
                <a:cs typeface="David" panose="020E0502060401010101" pitchFamily="34" charset="-79"/>
              </a:rPr>
              <a:t>שְׂעוֹרָה</a:t>
            </a:r>
            <a:r>
              <a:rPr lang="en-US" b="1" dirty="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 </a:t>
            </a:r>
            <a:r>
              <a:rPr lang="en-US" dirty="0">
                <a:cs typeface="David" panose="020E0502060401010101" pitchFamily="34" charset="-79"/>
              </a:rPr>
              <a:t>barley</a:t>
            </a:r>
            <a:r>
              <a:rPr lang="en-US" i="1" dirty="0">
                <a:cs typeface="David" panose="020E0502060401010101" pitchFamily="34" charset="-79"/>
              </a:rPr>
              <a:t>              </a:t>
            </a:r>
            <a:r>
              <a:rPr lang="en-US" i="1" dirty="0" err="1">
                <a:cs typeface="David" panose="020E0502060401010101" pitchFamily="34" charset="-79"/>
              </a:rPr>
              <a:t>Se’orah</a:t>
            </a:r>
            <a:r>
              <a:rPr lang="en-US" b="1" dirty="0">
                <a:latin typeface="David" panose="020E0502060401010101" pitchFamily="34" charset="-79"/>
                <a:cs typeface="David" panose="020E0502060401010101" pitchFamily="34" charset="-79"/>
              </a:rPr>
              <a:t>,        </a:t>
            </a:r>
          </a:p>
          <a:p>
            <a:pPr algn="r" rtl="1"/>
            <a:r>
              <a:rPr lang="he-IL" b="1" dirty="0">
                <a:latin typeface="David" panose="020E0502060401010101" pitchFamily="34" charset="-79"/>
                <a:cs typeface="David" panose="020E0502060401010101" pitchFamily="34" charset="-79"/>
              </a:rPr>
              <a:t>שִׁבֹּלֶת שׁוּעָל </a:t>
            </a:r>
            <a:r>
              <a:rPr lang="en-US" dirty="0">
                <a:cs typeface="David" panose="020E0502060401010101" pitchFamily="34" charset="-79"/>
              </a:rPr>
              <a:t>oats </a:t>
            </a:r>
            <a:r>
              <a:rPr lang="en-US" i="1" dirty="0">
                <a:cs typeface="David" panose="020E0502060401010101" pitchFamily="34" charset="-79"/>
              </a:rPr>
              <a:t>   </a:t>
            </a:r>
            <a:r>
              <a:rPr lang="en-US" i="1" dirty="0" err="1">
                <a:cs typeface="David" panose="020E0502060401010101" pitchFamily="34" charset="-79"/>
              </a:rPr>
              <a:t>Shibbolet</a:t>
            </a:r>
            <a:r>
              <a:rPr lang="en-US" i="1" dirty="0">
                <a:cs typeface="David" panose="020E0502060401010101" pitchFamily="34" charset="-79"/>
              </a:rPr>
              <a:t> </a:t>
            </a:r>
            <a:r>
              <a:rPr lang="en-US" i="1" dirty="0" err="1">
                <a:cs typeface="David" panose="020E0502060401010101" pitchFamily="34" charset="-79"/>
              </a:rPr>
              <a:t>shual</a:t>
            </a:r>
            <a:r>
              <a:rPr lang="en-US" b="1" dirty="0">
                <a:latin typeface="David" panose="020E0502060401010101" pitchFamily="34" charset="-79"/>
                <a:cs typeface="David" panose="020E0502060401010101" pitchFamily="34" charset="-79"/>
              </a:rPr>
              <a:t>, </a:t>
            </a:r>
          </a:p>
          <a:p>
            <a:pPr algn="r" rtl="1"/>
            <a:r>
              <a:rPr lang="he-IL" b="1" dirty="0">
                <a:latin typeface="David" panose="020E0502060401010101" pitchFamily="34" charset="-79"/>
                <a:cs typeface="David" panose="020E0502060401010101" pitchFamily="34" charset="-79"/>
              </a:rPr>
              <a:t>שִׁיפוֹן </a:t>
            </a:r>
            <a:r>
              <a:rPr lang="en-US" dirty="0">
                <a:latin typeface="Arial Rounded MT Bold" panose="020F0704030504030204" pitchFamily="34" charset="0"/>
                <a:cs typeface="David" panose="020E0502060401010101" pitchFamily="34" charset="-79"/>
              </a:rPr>
              <a:t>rye </a:t>
            </a:r>
            <a:r>
              <a:rPr lang="en-US" i="1" dirty="0">
                <a:latin typeface="Arial Rounded MT Bold" panose="020F0704030504030204" pitchFamily="34" charset="0"/>
                <a:cs typeface="David" panose="020E0502060401010101" pitchFamily="34" charset="-79"/>
              </a:rPr>
              <a:t>                               </a:t>
            </a:r>
            <a:r>
              <a:rPr lang="en-US" i="1" dirty="0" err="1">
                <a:latin typeface="Arial Rounded MT Bold" panose="020F0704030504030204" pitchFamily="34" charset="0"/>
                <a:cs typeface="David" panose="020E0502060401010101" pitchFamily="34" charset="-79"/>
              </a:rPr>
              <a:t>shifon</a:t>
            </a:r>
            <a:r>
              <a:rPr lang="en-US" i="1" dirty="0">
                <a:latin typeface="Arial Rounded MT Bold" panose="020F0704030504030204" pitchFamily="34" charset="0"/>
                <a:cs typeface="David" panose="020E0502060401010101" pitchFamily="34" charset="-79"/>
              </a:rPr>
              <a:t>   </a:t>
            </a: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6609952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Leavening agents, such as yeast or baking soda, are not themselves </a:t>
            </a:r>
            <a:r>
              <a:rPr lang="en-US" dirty="0" err="1"/>
              <a:t>khametz</a:t>
            </a:r>
            <a:r>
              <a:rPr lang="en-US" dirty="0"/>
              <a:t>. Rather, </a:t>
            </a:r>
            <a:r>
              <a:rPr lang="en-US" dirty="0">
                <a:solidFill>
                  <a:srgbClr val="FFFF99"/>
                </a:solidFill>
              </a:rPr>
              <a:t>it is the fermented grains. </a:t>
            </a:r>
            <a:r>
              <a:rPr lang="en-US" dirty="0"/>
              <a:t>Thus yeast may be used in making </a:t>
            </a:r>
            <a:r>
              <a:rPr lang="en-US" dirty="0">
                <a:solidFill>
                  <a:srgbClr val="FFFF99"/>
                </a:solidFill>
              </a:rPr>
              <a:t>wine, and kefir.</a:t>
            </a:r>
            <a:endParaRPr lang="en-US" dirty="0"/>
          </a:p>
        </p:txBody>
      </p:sp>
    </p:spTree>
    <p:extLst>
      <p:ext uri="{BB962C8B-B14F-4D97-AF65-F5344CB8AC3E}">
        <p14:creationId xmlns:p14="http://schemas.microsoft.com/office/powerpoint/2010/main" val="3405479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87E570-9303-46AD-8E37-8DACF4D81279}"/>
              </a:ext>
            </a:extLst>
          </p:cNvPr>
          <p:cNvSpPr>
            <a:spLocks noGrp="1"/>
          </p:cNvSpPr>
          <p:nvPr>
            <p:ph type="subTitle" idx="1"/>
          </p:nvPr>
        </p:nvSpPr>
        <p:spPr>
          <a:xfrm>
            <a:off x="198437" y="0"/>
            <a:ext cx="8382000" cy="5143500"/>
          </a:xfrm>
        </p:spPr>
        <p:txBody>
          <a:bodyPr>
            <a:normAutofit/>
          </a:bodyPr>
          <a:lstStyle/>
          <a:p>
            <a:pPr algn="l"/>
            <a:r>
              <a:rPr lang="en-US" dirty="0"/>
              <a:t>with a reported $817 million into Israel’s tourism industry this year alone. Over 556,000 tourists were reported to have visited Israel in January and February of this year, a 25% increase from last year and 56% increase from 2016. </a:t>
            </a:r>
            <a:r>
              <a:rPr lang="en-US" sz="2000" dirty="0"/>
              <a:t>(</a:t>
            </a:r>
            <a:r>
              <a:rPr lang="en-US" sz="2000" dirty="0" err="1"/>
              <a:t>Kehila</a:t>
            </a:r>
            <a:r>
              <a:rPr lang="en-US" sz="2000" dirty="0"/>
              <a:t> News)</a:t>
            </a:r>
            <a:endParaRPr lang="en-US" dirty="0"/>
          </a:p>
        </p:txBody>
      </p:sp>
    </p:spTree>
    <p:extLst>
      <p:ext uri="{BB962C8B-B14F-4D97-AF65-F5344CB8AC3E}">
        <p14:creationId xmlns:p14="http://schemas.microsoft.com/office/powerpoint/2010/main" val="3746054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Similarly, baking soda may be used in Passover baked goods made with matzoh meal and in matzoh balls. Since the matzoh meal used in those foods is already baked, the grain will not ferment.</a:t>
            </a:r>
          </a:p>
        </p:txBody>
      </p:sp>
    </p:spTree>
    <p:extLst>
      <p:ext uri="{BB962C8B-B14F-4D97-AF65-F5344CB8AC3E}">
        <p14:creationId xmlns:p14="http://schemas.microsoft.com/office/powerpoint/2010/main" val="4003679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This applies to next week’s </a:t>
            </a:r>
            <a:r>
              <a:rPr lang="en-US" dirty="0" err="1"/>
              <a:t>Oneg</a:t>
            </a:r>
            <a:r>
              <a:rPr lang="en-US" dirty="0"/>
              <a:t>.  Please, </a:t>
            </a:r>
            <a:r>
              <a:rPr lang="en-US" dirty="0">
                <a:solidFill>
                  <a:srgbClr val="FFFF99"/>
                </a:solidFill>
              </a:rPr>
              <a:t>no </a:t>
            </a:r>
            <a:r>
              <a:rPr lang="en-US" dirty="0" err="1">
                <a:solidFill>
                  <a:srgbClr val="FFFF99"/>
                </a:solidFill>
              </a:rPr>
              <a:t>khametz</a:t>
            </a:r>
            <a:r>
              <a:rPr lang="en-US" dirty="0">
                <a:solidFill>
                  <a:srgbClr val="FFFF99"/>
                </a:solidFill>
              </a:rPr>
              <a:t>: leavened grain products</a:t>
            </a:r>
            <a:r>
              <a:rPr lang="en-US" dirty="0"/>
              <a:t>.</a:t>
            </a:r>
          </a:p>
          <a:p>
            <a:pPr algn="l"/>
            <a:r>
              <a:rPr lang="en-US" dirty="0"/>
              <a:t>No: Bread, crackers [except matzah], pasta, cakes, cookies.</a:t>
            </a:r>
          </a:p>
        </p:txBody>
      </p:sp>
    </p:spTree>
    <p:extLst>
      <p:ext uri="{BB962C8B-B14F-4D97-AF65-F5344CB8AC3E}">
        <p14:creationId xmlns:p14="http://schemas.microsoft.com/office/powerpoint/2010/main" val="346314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t>What about rice, corn, lentils, beans, and peanuts?</a:t>
            </a:r>
          </a:p>
          <a:p>
            <a:pPr algn="l"/>
            <a:r>
              <a:rPr lang="en-US" dirty="0"/>
              <a:t>They don’t leaven, but may appear to.  So, Ashkenazic Jews forbid, called </a:t>
            </a:r>
            <a:r>
              <a:rPr lang="en-US" i="1" dirty="0" err="1"/>
              <a:t>kitnayot</a:t>
            </a:r>
            <a:r>
              <a:rPr lang="en-US" i="1" dirty="0"/>
              <a:t>.</a:t>
            </a:r>
          </a:p>
          <a:p>
            <a:pPr algn="l"/>
            <a:r>
              <a:rPr lang="en-US" dirty="0"/>
              <a:t>Sephardic Jewish communities they are OK.  </a:t>
            </a:r>
          </a:p>
          <a:p>
            <a:pPr algn="l"/>
            <a:r>
              <a:rPr lang="en-US" dirty="0"/>
              <a:t>Or </a:t>
            </a:r>
            <a:r>
              <a:rPr lang="en-US" dirty="0" err="1"/>
              <a:t>HaOlam</a:t>
            </a:r>
            <a:r>
              <a:rPr lang="en-US" dirty="0"/>
              <a:t> follows the Sephardi. </a:t>
            </a:r>
          </a:p>
          <a:p>
            <a:pPr algn="l"/>
            <a:endParaRPr lang="en-US" dirty="0"/>
          </a:p>
        </p:txBody>
      </p:sp>
    </p:spTree>
    <p:extLst>
      <p:ext uri="{BB962C8B-B14F-4D97-AF65-F5344CB8AC3E}">
        <p14:creationId xmlns:p14="http://schemas.microsoft.com/office/powerpoint/2010/main" val="1201260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Torah's description of </a:t>
            </a:r>
            <a:r>
              <a:rPr lang="en-US" i="1" dirty="0"/>
              <a:t>Matza</a:t>
            </a:r>
            <a:r>
              <a:rPr lang="en-US" dirty="0"/>
              <a:t> as "</a:t>
            </a:r>
            <a:r>
              <a:rPr lang="en-US" i="1" dirty="0" err="1"/>
              <a:t>Lekhem</a:t>
            </a:r>
            <a:r>
              <a:rPr lang="en-US" i="1" dirty="0"/>
              <a:t> Oni</a:t>
            </a:r>
            <a:r>
              <a:rPr lang="en-US" dirty="0"/>
              <a:t>" – </a:t>
            </a:r>
            <a:r>
              <a:rPr lang="he-IL" sz="4800" b="1" dirty="0">
                <a:latin typeface="David" panose="020E0502060401010101" pitchFamily="34" charset="-79"/>
                <a:cs typeface="David" panose="020E0502060401010101" pitchFamily="34" charset="-79"/>
              </a:rPr>
              <a:t>לחם עוני</a:t>
            </a:r>
            <a:r>
              <a:rPr lang="he-IL" sz="4800" dirty="0"/>
              <a:t> </a:t>
            </a:r>
            <a:r>
              <a:rPr lang="en-US" dirty="0"/>
              <a:t> </a:t>
            </a:r>
          </a:p>
          <a:p>
            <a:pPr algn="l"/>
            <a:r>
              <a:rPr lang="en-US" dirty="0"/>
              <a:t>the bread of affliction, poverty.</a:t>
            </a:r>
          </a:p>
          <a:p>
            <a:pPr algn="l"/>
            <a:r>
              <a:rPr lang="en-US" dirty="0"/>
              <a:t>Alternatively, it could mean the bread over which a person </a:t>
            </a:r>
            <a:r>
              <a:rPr lang="en-US" b="1" dirty="0"/>
              <a:t>answers. </a:t>
            </a:r>
            <a:endParaRPr lang="en-US" dirty="0"/>
          </a:p>
        </p:txBody>
      </p:sp>
    </p:spTree>
    <p:extLst>
      <p:ext uri="{BB962C8B-B14F-4D97-AF65-F5344CB8AC3E}">
        <p14:creationId xmlns:p14="http://schemas.microsoft.com/office/powerpoint/2010/main" val="424369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So it’s a practice in observant Jewish homes to do a THOROUGH Spring cleaning!  Get ALL the </a:t>
            </a:r>
            <a:r>
              <a:rPr lang="en-US" dirty="0" err="1"/>
              <a:t>khametz</a:t>
            </a:r>
            <a:r>
              <a:rPr lang="en-US" dirty="0"/>
              <a:t> out of every corner.  </a:t>
            </a:r>
          </a:p>
          <a:p>
            <a:pPr algn="l"/>
            <a:r>
              <a:rPr lang="en-US" dirty="0"/>
              <a:t>Burn the crumbs</a:t>
            </a:r>
          </a:p>
          <a:p>
            <a:pPr algn="l"/>
            <a:r>
              <a:rPr lang="en-US" dirty="0"/>
              <a:t>And then a prayer of covering.</a:t>
            </a:r>
          </a:p>
        </p:txBody>
      </p:sp>
    </p:spTree>
    <p:extLst>
      <p:ext uri="{BB962C8B-B14F-4D97-AF65-F5344CB8AC3E}">
        <p14:creationId xmlns:p14="http://schemas.microsoft.com/office/powerpoint/2010/main" val="37853262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074" name="Picture 2" descr="Related image">
            <a:extLst>
              <a:ext uri="{FF2B5EF4-FFF2-40B4-BE49-F238E27FC236}">
                <a16:creationId xmlns:a16="http://schemas.microsoft.com/office/drawing/2014/main" id="{F0B8EB07-B5C2-452D-8F12-D35B9D032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637" y="57149"/>
            <a:ext cx="6781799" cy="5086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929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234993D0-7404-4661-97CE-7411F2C3D97C}"/>
              </a:ext>
            </a:extLst>
          </p:cNvPr>
          <p:cNvPicPr>
            <a:picLocks noChangeAspect="1"/>
          </p:cNvPicPr>
          <p:nvPr/>
        </p:nvPicPr>
        <p:blipFill>
          <a:blip r:embed="rId3"/>
          <a:stretch>
            <a:fillRect/>
          </a:stretch>
        </p:blipFill>
        <p:spPr>
          <a:xfrm>
            <a:off x="610667" y="57150"/>
            <a:ext cx="7643422" cy="5086350"/>
          </a:xfrm>
          <a:prstGeom prst="rect">
            <a:avLst/>
          </a:prstGeom>
        </p:spPr>
      </p:pic>
    </p:spTree>
    <p:extLst>
      <p:ext uri="{BB962C8B-B14F-4D97-AF65-F5344CB8AC3E}">
        <p14:creationId xmlns:p14="http://schemas.microsoft.com/office/powerpoint/2010/main" val="3928457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5122" name="Picture 2" descr="Image result for chametz burning">
            <a:extLst>
              <a:ext uri="{FF2B5EF4-FFF2-40B4-BE49-F238E27FC236}">
                <a16:creationId xmlns:a16="http://schemas.microsoft.com/office/drawing/2014/main" id="{428B04D6-EAE4-4076-9CF3-91C485861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837" y="35378"/>
            <a:ext cx="8572501" cy="489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2955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587E570-9303-46AD-8E37-8DACF4D81279}"/>
              </a:ext>
            </a:extLst>
          </p:cNvPr>
          <p:cNvSpPr>
            <a:spLocks noGrp="1"/>
          </p:cNvSpPr>
          <p:nvPr>
            <p:ph type="subTitle" idx="1"/>
          </p:nvPr>
        </p:nvSpPr>
        <p:spPr>
          <a:xfrm>
            <a:off x="198437" y="0"/>
            <a:ext cx="8382000" cy="5143500"/>
          </a:xfrm>
        </p:spPr>
        <p:txBody>
          <a:bodyPr/>
          <a:lstStyle/>
          <a:p>
            <a:pPr algn="l"/>
            <a:r>
              <a:rPr lang="en-US" dirty="0"/>
              <a:t> </a:t>
            </a:r>
          </a:p>
        </p:txBody>
      </p:sp>
      <p:pic>
        <p:nvPicPr>
          <p:cNvPr id="4" name="Picture 3">
            <a:extLst>
              <a:ext uri="{FF2B5EF4-FFF2-40B4-BE49-F238E27FC236}">
                <a16:creationId xmlns:a16="http://schemas.microsoft.com/office/drawing/2014/main" id="{9D9D65CF-6FA4-4176-A744-94C34C9E4D3D}"/>
              </a:ext>
            </a:extLst>
          </p:cNvPr>
          <p:cNvPicPr>
            <a:picLocks noChangeAspect="1"/>
          </p:cNvPicPr>
          <p:nvPr/>
        </p:nvPicPr>
        <p:blipFill rotWithShape="1">
          <a:blip r:embed="rId3">
            <a:extLst>
              <a:ext uri="{28A0092B-C50C-407E-A947-70E740481C1C}">
                <a14:useLocalDpi xmlns:a14="http://schemas.microsoft.com/office/drawing/2010/main" val="0"/>
              </a:ext>
            </a:extLst>
          </a:blip>
          <a:srcRect l="4093" t="44923" r="4526" b="29005"/>
          <a:stretch/>
        </p:blipFill>
        <p:spPr>
          <a:xfrm>
            <a:off x="349806" y="-29936"/>
            <a:ext cx="8230631" cy="5082950"/>
          </a:xfrm>
          <a:prstGeom prst="rect">
            <a:avLst/>
          </a:prstGeom>
        </p:spPr>
      </p:pic>
    </p:spTree>
    <p:extLst>
      <p:ext uri="{BB962C8B-B14F-4D97-AF65-F5344CB8AC3E}">
        <p14:creationId xmlns:p14="http://schemas.microsoft.com/office/powerpoint/2010/main" val="1374973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BTW, we have a number of serving dishes left behind.  Please take yours. </a:t>
            </a:r>
          </a:p>
          <a:p>
            <a:pPr algn="l"/>
            <a:endParaRPr lang="en-US" dirty="0"/>
          </a:p>
          <a:p>
            <a:pPr algn="l"/>
            <a:r>
              <a:rPr lang="en-US" dirty="0"/>
              <a:t>Please also take any bread or pie of pasta you brought, or else…</a:t>
            </a:r>
          </a:p>
          <a:p>
            <a:pPr algn="l"/>
            <a:endParaRPr lang="en-US" dirty="0"/>
          </a:p>
        </p:txBody>
      </p:sp>
    </p:spTree>
    <p:extLst>
      <p:ext uri="{BB962C8B-B14F-4D97-AF65-F5344CB8AC3E}">
        <p14:creationId xmlns:p14="http://schemas.microsoft.com/office/powerpoint/2010/main" val="3182656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Be a part of history and prophecy!  70 years after the founding of the State is the year of Release!  </a:t>
            </a:r>
          </a:p>
          <a:p>
            <a:pPr algn="l"/>
            <a:r>
              <a:rPr lang="en-US" dirty="0"/>
              <a:t>Join the March of the Nations tour, embassy opening time! </a:t>
            </a:r>
          </a:p>
          <a:p>
            <a:pPr algn="l"/>
            <a:r>
              <a:rPr lang="en-US" dirty="0"/>
              <a:t>Go to OrHaOlam.com</a:t>
            </a:r>
          </a:p>
        </p:txBody>
      </p:sp>
    </p:spTree>
    <p:extLst>
      <p:ext uri="{BB962C8B-B14F-4D97-AF65-F5344CB8AC3E}">
        <p14:creationId xmlns:p14="http://schemas.microsoft.com/office/powerpoint/2010/main" val="830937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91958489-B6F2-4A6E-B18E-B21FF204AD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437" y="742"/>
            <a:ext cx="6858000" cy="5143500"/>
          </a:xfrm>
          <a:prstGeom prst="rect">
            <a:avLst/>
          </a:prstGeom>
        </p:spPr>
      </p:pic>
      <p:sp>
        <p:nvSpPr>
          <p:cNvPr id="5" name="TextBox 4">
            <a:extLst>
              <a:ext uri="{FF2B5EF4-FFF2-40B4-BE49-F238E27FC236}">
                <a16:creationId xmlns:a16="http://schemas.microsoft.com/office/drawing/2014/main" id="{E443912F-D91F-46A6-BCAE-F4287DDCD2FF}"/>
              </a:ext>
            </a:extLst>
          </p:cNvPr>
          <p:cNvSpPr txBox="1"/>
          <p:nvPr/>
        </p:nvSpPr>
        <p:spPr>
          <a:xfrm>
            <a:off x="1112837" y="-95250"/>
            <a:ext cx="5595699" cy="707886"/>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Noon this Friday, here</a:t>
            </a:r>
          </a:p>
        </p:txBody>
      </p:sp>
    </p:spTree>
    <p:extLst>
      <p:ext uri="{BB962C8B-B14F-4D97-AF65-F5344CB8AC3E}">
        <p14:creationId xmlns:p14="http://schemas.microsoft.com/office/powerpoint/2010/main" val="5181358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050" name="Picture 2" descr="Related image">
            <a:extLst>
              <a:ext uri="{FF2B5EF4-FFF2-40B4-BE49-F238E27FC236}">
                <a16:creationId xmlns:a16="http://schemas.microsoft.com/office/drawing/2014/main" id="{1C5B7D6C-1438-43F4-B92C-13608C7F60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38" y="0"/>
            <a:ext cx="6858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228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85A2AE18-7A57-4F94-8A32-3FE1B84FF26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778" t="20371" r="26667" b="11482"/>
          <a:stretch/>
        </p:blipFill>
        <p:spPr>
          <a:xfrm>
            <a:off x="1537734" y="57149"/>
            <a:ext cx="5528642" cy="5086351"/>
          </a:xfrm>
          <a:prstGeom prst="rect">
            <a:avLst/>
          </a:prstGeom>
        </p:spPr>
      </p:pic>
      <p:sp>
        <p:nvSpPr>
          <p:cNvPr id="5" name="TextBox 4">
            <a:extLst>
              <a:ext uri="{FF2B5EF4-FFF2-40B4-BE49-F238E27FC236}">
                <a16:creationId xmlns:a16="http://schemas.microsoft.com/office/drawing/2014/main" id="{85B1BCF0-3BCC-479D-B39B-32FC172CD709}"/>
              </a:ext>
            </a:extLst>
          </p:cNvPr>
          <p:cNvSpPr txBox="1"/>
          <p:nvPr/>
        </p:nvSpPr>
        <p:spPr>
          <a:xfrm>
            <a:off x="1036637" y="57149"/>
            <a:ext cx="6291466" cy="707886"/>
          </a:xfrm>
          <a:prstGeom prst="rect">
            <a:avLst/>
          </a:prstGeom>
          <a:noFill/>
        </p:spPr>
        <p:txBody>
          <a:bodyPr wrap="none" rtlCol="0">
            <a:spAutoFit/>
          </a:bodyPr>
          <a:lstStyle/>
          <a:p>
            <a:pPr algn="l"/>
            <a:r>
              <a:rPr lang="en-US" dirty="0"/>
              <a:t>At the Ritz Charles, 2015</a:t>
            </a:r>
          </a:p>
        </p:txBody>
      </p:sp>
    </p:spTree>
    <p:extLst>
      <p:ext uri="{BB962C8B-B14F-4D97-AF65-F5344CB8AC3E}">
        <p14:creationId xmlns:p14="http://schemas.microsoft.com/office/powerpoint/2010/main" val="2227214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Messiah speaks about hypocritical cleaning, pretended purity…</a:t>
            </a:r>
          </a:p>
        </p:txBody>
      </p:sp>
    </p:spTree>
    <p:extLst>
      <p:ext uri="{BB962C8B-B14F-4D97-AF65-F5344CB8AC3E}">
        <p14:creationId xmlns:p14="http://schemas.microsoft.com/office/powerpoint/2010/main" val="42353284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lnSpcReduction="10000"/>
          </a:bodyPr>
          <a:lstStyle/>
          <a:p>
            <a:pPr algn="r" rtl="1"/>
            <a:r>
              <a:rPr lang="he-IL" sz="4321" b="1" dirty="0">
                <a:latin typeface="David" panose="020E0502060401010101" pitchFamily="34" charset="-79"/>
                <a:cs typeface="David" panose="020E0502060401010101" pitchFamily="34" charset="-79"/>
              </a:rPr>
              <a:t>אוֹי לָכֶם סוֹפְרִים וּפְרוּשִׁים צְבוּעִים, כִּיּ מְטַהֲרִים </a:t>
            </a:r>
            <a:r>
              <a:rPr lang="he-IL" sz="4321" b="1" dirty="0">
                <a:solidFill>
                  <a:srgbClr val="FFFFFF"/>
                </a:solidFill>
                <a:latin typeface="David" panose="020E0502060401010101" pitchFamily="34" charset="-79"/>
                <a:cs typeface="David" panose="020E0502060401010101" pitchFamily="34" charset="-79"/>
              </a:rPr>
              <a:t>אַתֶּם</a:t>
            </a:r>
            <a:r>
              <a:rPr lang="en-US" sz="4321" b="1" dirty="0">
                <a:solidFill>
                  <a:srgbClr val="FFFFFF"/>
                </a:solidFill>
                <a:latin typeface="David" panose="020E0502060401010101" pitchFamily="34" charset="-79"/>
                <a:cs typeface="David" panose="020E0502060401010101" pitchFamily="34" charset="-79"/>
              </a:rPr>
              <a:t> </a:t>
            </a:r>
            <a:r>
              <a:rPr lang="he-IL" sz="4321" b="1" dirty="0">
                <a:latin typeface="David" panose="020E0502060401010101" pitchFamily="34" charset="-79"/>
                <a:cs typeface="David" panose="020E0502060401010101" pitchFamily="34" charset="-79"/>
              </a:rPr>
              <a:t>אֶת הַכּוֹס וְאֶת הַקְּעָרָה מִבַּחוּץ</a:t>
            </a:r>
            <a:r>
              <a:rPr lang="en-US" sz="4321" b="1" dirty="0">
                <a:solidFill>
                  <a:srgbClr val="FFFFFF"/>
                </a:solidFill>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 </a:t>
            </a:r>
            <a:endParaRPr lang="en-US" b="1" dirty="0">
              <a:latin typeface="David" panose="020E0502060401010101" pitchFamily="34" charset="-79"/>
              <a:cs typeface="David" panose="020E0502060401010101" pitchFamily="34" charset="-79"/>
            </a:endParaRPr>
          </a:p>
          <a:p>
            <a:r>
              <a:rPr lang="en-US" sz="4000" dirty="0"/>
              <a:t>  Woe to you hypocritical Torah</a:t>
            </a:r>
            <a:r>
              <a:rPr lang="en-US" sz="4000" i="1" dirty="0"/>
              <a:t> </a:t>
            </a:r>
            <a:r>
              <a:rPr lang="en-US" sz="4000" dirty="0"/>
              <a:t>teachers and </a:t>
            </a:r>
            <a:r>
              <a:rPr lang="en-US" sz="4000" dirty="0" err="1"/>
              <a:t>P’rushim</a:t>
            </a:r>
            <a:r>
              <a:rPr lang="en-US" sz="4000" dirty="0"/>
              <a:t>! You clean the outside of the cup and the dish, </a:t>
            </a:r>
            <a:endParaRPr lang="en-US" sz="4000" i="1" dirty="0"/>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23:25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4320166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algn="r"/>
            <a:r>
              <a:rPr lang="he-IL" sz="4321" b="1" dirty="0">
                <a:latin typeface="David" panose="020E0502060401010101" pitchFamily="34" charset="-79"/>
                <a:cs typeface="David" panose="020E0502060401010101" pitchFamily="34" charset="-79"/>
              </a:rPr>
              <a:t>וְתוֹכָן מָלֵא גֶּזֶל וְתַאַוְתָנוּת. </a:t>
            </a:r>
            <a:r>
              <a:rPr lang="he-IL" sz="3456" b="1" dirty="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 </a:t>
            </a:r>
            <a:endParaRPr lang="en-US" b="1" dirty="0">
              <a:latin typeface="David" panose="020E0502060401010101" pitchFamily="34" charset="-79"/>
              <a:cs typeface="David" panose="020E0502060401010101" pitchFamily="34" charset="-79"/>
            </a:endParaRPr>
          </a:p>
          <a:p>
            <a:r>
              <a:rPr lang="en-US" sz="4000" dirty="0"/>
              <a:t>  but inside they are full of </a:t>
            </a:r>
            <a:r>
              <a:rPr lang="en-US" sz="4000" u="sng" dirty="0">
                <a:solidFill>
                  <a:srgbClr val="FFFF99"/>
                </a:solidFill>
              </a:rPr>
              <a:t>robbery</a:t>
            </a:r>
            <a:r>
              <a:rPr lang="en-US" sz="4000" dirty="0"/>
              <a:t> and </a:t>
            </a:r>
            <a:r>
              <a:rPr lang="en-US" sz="4000" u="sng" dirty="0">
                <a:solidFill>
                  <a:srgbClr val="FFFF99"/>
                </a:solidFill>
              </a:rPr>
              <a:t>self-indulgence</a:t>
            </a:r>
            <a:r>
              <a:rPr lang="en-US" dirty="0">
                <a:solidFill>
                  <a:srgbClr val="FFFF99"/>
                </a:solidFill>
              </a:rPr>
              <a:t>.</a:t>
            </a:r>
          </a:p>
          <a:p>
            <a:r>
              <a:rPr lang="en-US" sz="4000" dirty="0"/>
              <a:t>  </a:t>
            </a:r>
            <a:r>
              <a:rPr lang="en-US" sz="4000" dirty="0" err="1"/>
              <a:t>Yeshua’s</a:t>
            </a:r>
            <a:r>
              <a:rPr lang="en-US" sz="4000" dirty="0"/>
              <a:t> choice of two words as the key representation of hypocrisy.  </a:t>
            </a:r>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23:25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41243371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D6853B9C-B1EA-4A02-BD6C-73A5918C628E}"/>
              </a:ext>
            </a:extLst>
          </p:cNvPr>
          <p:cNvPicPr>
            <a:picLocks noChangeAspect="1"/>
          </p:cNvPicPr>
          <p:nvPr/>
        </p:nvPicPr>
        <p:blipFill>
          <a:blip r:embed="rId3"/>
          <a:stretch>
            <a:fillRect/>
          </a:stretch>
        </p:blipFill>
        <p:spPr>
          <a:xfrm>
            <a:off x="198430" y="5690"/>
            <a:ext cx="8520562" cy="2614613"/>
          </a:xfrm>
          <a:prstGeom prst="rect">
            <a:avLst/>
          </a:prstGeom>
        </p:spPr>
      </p:pic>
      <p:sp>
        <p:nvSpPr>
          <p:cNvPr id="3" name="TextBox 2">
            <a:extLst>
              <a:ext uri="{FF2B5EF4-FFF2-40B4-BE49-F238E27FC236}">
                <a16:creationId xmlns:a16="http://schemas.microsoft.com/office/drawing/2014/main" id="{6DCA1EB0-72A3-4C4F-B5CB-6DFC33C278C5}"/>
              </a:ext>
            </a:extLst>
          </p:cNvPr>
          <p:cNvSpPr txBox="1"/>
          <p:nvPr/>
        </p:nvSpPr>
        <p:spPr>
          <a:xfrm>
            <a:off x="198430" y="2671765"/>
            <a:ext cx="8534407" cy="193899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l-GR" sz="4000" b="1" i="0" u="sng" strike="noStrike" kern="1200" cap="none" spc="0" normalizeH="0" baseline="0" noProof="0" dirty="0">
                <a:ln>
                  <a:noFill/>
                </a:ln>
                <a:solidFill>
                  <a:srgbClr val="FFFFFF"/>
                </a:solidFill>
                <a:effectLst/>
                <a:uLnTx/>
                <a:uFillTx/>
                <a:latin typeface="Cambria" panose="02040503050406030204" pitchFamily="18" charset="0"/>
                <a:ea typeface="+mn-ea"/>
                <a:cs typeface="Arial" charset="0"/>
              </a:rPr>
              <a:t>ἁρπαγῆς</a:t>
            </a:r>
            <a:r>
              <a:rPr kumimoji="0" lang="el-GR" sz="4000" b="0" i="0" u="sng" strike="noStrike" kern="1200" cap="none" spc="0" normalizeH="0" baseline="0" noProof="0" dirty="0">
                <a:ln>
                  <a:noFill/>
                </a:ln>
                <a:solidFill>
                  <a:srgbClr val="FFFFFF"/>
                </a:solidFill>
                <a:effectLst/>
                <a:uLnTx/>
                <a:uFillTx/>
                <a:ea typeface="+mn-ea"/>
                <a:cs typeface="Arial" charset="0"/>
              </a:rPr>
              <a:t> (</a:t>
            </a:r>
            <a:r>
              <a:rPr kumimoji="0" lang="en-US" sz="4000" b="0" i="0" u="sng" strike="noStrike" kern="1200" cap="none" spc="0" normalizeH="0" baseline="0" noProof="0" dirty="0" err="1">
                <a:ln>
                  <a:noFill/>
                </a:ln>
                <a:solidFill>
                  <a:srgbClr val="FFFFFF"/>
                </a:solidFill>
                <a:effectLst/>
                <a:uLnTx/>
                <a:uFillTx/>
                <a:latin typeface="Arial Rounded MT Bold" pitchFamily="34" charset="0"/>
                <a:ea typeface="+mn-ea"/>
                <a:cs typeface="Arial" charset="0"/>
              </a:rPr>
              <a:t>harpagēs</a:t>
            </a:r>
            <a:r>
              <a:rPr kumimoji="0" lang="en-US" sz="4000" b="0" i="0" u="sng" strike="noStrike" kern="1200" cap="none" spc="0" normalizeH="0" baseline="0" noProof="0" dirty="0">
                <a:ln>
                  <a:noFill/>
                </a:ln>
                <a:solidFill>
                  <a:srgbClr val="FFFFFF"/>
                </a:solidFill>
                <a:effectLst/>
                <a:uLnTx/>
                <a:uFillTx/>
                <a:latin typeface="Arial Rounded MT Bold" pitchFamily="34" charset="0"/>
                <a:ea typeface="+mn-ea"/>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the act of plundering; plunder, spoil, robbery.</a:t>
            </a:r>
          </a:p>
        </p:txBody>
      </p:sp>
    </p:spTree>
    <p:extLst>
      <p:ext uri="{BB962C8B-B14F-4D97-AF65-F5344CB8AC3E}">
        <p14:creationId xmlns:p14="http://schemas.microsoft.com/office/powerpoint/2010/main" val="4829608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r>
              <a:rPr lang="el-GR" b="1" u="sng" dirty="0">
                <a:latin typeface="Cambria" panose="02040503050406030204" pitchFamily="18" charset="0"/>
              </a:rPr>
              <a:t>ἀκρασίας</a:t>
            </a:r>
            <a:r>
              <a:rPr lang="el-GR" b="1" u="sng" dirty="0"/>
              <a:t> </a:t>
            </a:r>
            <a:r>
              <a:rPr lang="el-GR" u="sng" dirty="0"/>
              <a:t>(</a:t>
            </a:r>
            <a:r>
              <a:rPr lang="en-US" u="sng" dirty="0" err="1"/>
              <a:t>akrasias</a:t>
            </a:r>
            <a:r>
              <a:rPr lang="en-US" u="sng" dirty="0"/>
              <a:t>)  </a:t>
            </a:r>
            <a:r>
              <a:rPr lang="en-US" dirty="0"/>
              <a:t>the inability to maintain control; (figuratively) without self-control and hence mastered by personal appetites (urges).</a:t>
            </a:r>
          </a:p>
        </p:txBody>
      </p:sp>
    </p:spTree>
    <p:extLst>
      <p:ext uri="{BB962C8B-B14F-4D97-AF65-F5344CB8AC3E}">
        <p14:creationId xmlns:p14="http://schemas.microsoft.com/office/powerpoint/2010/main" val="3834993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The inside of the cup is NOT immediately obvious.  Hidden uncleanness, impurity, sin.</a:t>
            </a:r>
          </a:p>
          <a:p>
            <a:pPr algn="l"/>
            <a:r>
              <a:rPr lang="en-US" dirty="0"/>
              <a:t>Or </a:t>
            </a:r>
            <a:r>
              <a:rPr lang="en-US" dirty="0" err="1"/>
              <a:t>HaOlam</a:t>
            </a:r>
            <a:r>
              <a:rPr lang="en-US" dirty="0"/>
              <a:t> first proto service Purim 1995.  What I’ve seen in 23+ years ministry, hidden sin that destroys faith, relationships.</a:t>
            </a:r>
          </a:p>
        </p:txBody>
      </p:sp>
    </p:spTree>
    <p:extLst>
      <p:ext uri="{BB962C8B-B14F-4D97-AF65-F5344CB8AC3E}">
        <p14:creationId xmlns:p14="http://schemas.microsoft.com/office/powerpoint/2010/main" val="14073924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lvl="0" algn="l">
              <a:spcBef>
                <a:spcPct val="0"/>
              </a:spcBef>
              <a:defRPr/>
            </a:pPr>
            <a:r>
              <a:rPr lang="el-GR" b="1" u="sng" kern="1200" dirty="0">
                <a:solidFill>
                  <a:srgbClr val="FFFFFF"/>
                </a:solidFill>
                <a:latin typeface="Cambria" panose="02040503050406030204" pitchFamily="18" charset="0"/>
                <a:cs typeface="Arial" charset="0"/>
              </a:rPr>
              <a:t>ἁρπαγῆς</a:t>
            </a:r>
            <a:r>
              <a:rPr lang="el-GR" u="sng" kern="1200" dirty="0">
                <a:solidFill>
                  <a:srgbClr val="FFFFFF"/>
                </a:solidFill>
                <a:cs typeface="Arial" charset="0"/>
              </a:rPr>
              <a:t> (</a:t>
            </a:r>
            <a:r>
              <a:rPr lang="en-US" u="sng" kern="1200" dirty="0" err="1">
                <a:solidFill>
                  <a:srgbClr val="FFFFFF"/>
                </a:solidFill>
                <a:latin typeface="Arial Rounded MT Bold" pitchFamily="34" charset="0"/>
                <a:cs typeface="Arial" charset="0"/>
              </a:rPr>
              <a:t>harpagēs</a:t>
            </a:r>
            <a:r>
              <a:rPr lang="en-US" u="sng" kern="1200" dirty="0">
                <a:solidFill>
                  <a:srgbClr val="FFFFFF"/>
                </a:solidFill>
                <a:latin typeface="Arial Rounded MT Bold" pitchFamily="34" charset="0"/>
                <a:cs typeface="Arial" charset="0"/>
              </a:rPr>
              <a:t>)</a:t>
            </a:r>
          </a:p>
          <a:p>
            <a:pPr lvl="0" algn="l">
              <a:spcBef>
                <a:spcPct val="0"/>
              </a:spcBef>
              <a:defRPr/>
            </a:pPr>
            <a:r>
              <a:rPr lang="en-US" kern="1200" dirty="0">
                <a:solidFill>
                  <a:srgbClr val="FFFFFF"/>
                </a:solidFill>
                <a:latin typeface="Arial Rounded MT Bold" pitchFamily="34" charset="0"/>
                <a:cs typeface="Arial" charset="0"/>
              </a:rPr>
              <a:t>the act of plundering; plunder, spoil, robbery.</a:t>
            </a:r>
          </a:p>
          <a:p>
            <a:pPr lvl="0" algn="l">
              <a:spcBef>
                <a:spcPct val="0"/>
              </a:spcBef>
              <a:defRPr/>
            </a:pPr>
            <a:endParaRPr lang="en-US" kern="1200" dirty="0">
              <a:solidFill>
                <a:srgbClr val="FFFFFF"/>
              </a:solidFill>
              <a:latin typeface="Arial Rounded MT Bold" pitchFamily="34" charset="0"/>
              <a:cs typeface="Arial" charset="0"/>
            </a:endParaRPr>
          </a:p>
          <a:p>
            <a:pPr algn="l"/>
            <a:endParaRPr lang="en-US" dirty="0"/>
          </a:p>
        </p:txBody>
      </p:sp>
    </p:spTree>
    <p:extLst>
      <p:ext uri="{BB962C8B-B14F-4D97-AF65-F5344CB8AC3E}">
        <p14:creationId xmlns:p14="http://schemas.microsoft.com/office/powerpoint/2010/main" val="95197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3" name="Picture 2">
            <a:extLst>
              <a:ext uri="{FF2B5EF4-FFF2-40B4-BE49-F238E27FC236}">
                <a16:creationId xmlns:a16="http://schemas.microsoft.com/office/drawing/2014/main" id="{0CDA656A-87B4-495B-936D-729A49A7B33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407" b="12963"/>
          <a:stretch/>
        </p:blipFill>
        <p:spPr>
          <a:xfrm>
            <a:off x="2179637" y="-49374"/>
            <a:ext cx="4190999" cy="5187870"/>
          </a:xfrm>
          <a:prstGeom prst="rect">
            <a:avLst/>
          </a:prstGeom>
        </p:spPr>
      </p:pic>
    </p:spTree>
    <p:extLst>
      <p:ext uri="{BB962C8B-B14F-4D97-AF65-F5344CB8AC3E}">
        <p14:creationId xmlns:p14="http://schemas.microsoft.com/office/powerpoint/2010/main" val="33592938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Integrity</a:t>
            </a:r>
          </a:p>
          <a:p>
            <a:pPr marL="231775" indent="-231775" algn="l">
              <a:buFont typeface="Arial" panose="020B0604020202020204" pitchFamily="34" charset="0"/>
              <a:buChar char="•"/>
            </a:pPr>
            <a:r>
              <a:rPr lang="en-US" dirty="0"/>
              <a:t>Tax time: do we report all income? [and take all deductions.]  Render unto </a:t>
            </a:r>
            <a:r>
              <a:rPr lang="en-US" dirty="0" err="1"/>
              <a:t>Ceasar</a:t>
            </a:r>
            <a:r>
              <a:rPr lang="en-US" dirty="0"/>
              <a:t> what is </a:t>
            </a:r>
            <a:r>
              <a:rPr lang="en-US" dirty="0" err="1"/>
              <a:t>Ceasar’s</a:t>
            </a:r>
            <a:endParaRPr lang="en-US" dirty="0"/>
          </a:p>
          <a:p>
            <a:pPr marL="231775" indent="-231775" algn="l">
              <a:buFont typeface="Arial" panose="020B0604020202020204" pitchFamily="34" charset="0"/>
              <a:buChar char="•"/>
            </a:pPr>
            <a:r>
              <a:rPr lang="en-US" dirty="0"/>
              <a:t>But not a penny more!</a:t>
            </a:r>
          </a:p>
        </p:txBody>
      </p:sp>
    </p:spTree>
    <p:extLst>
      <p:ext uri="{BB962C8B-B14F-4D97-AF65-F5344CB8AC3E}">
        <p14:creationId xmlns:p14="http://schemas.microsoft.com/office/powerpoint/2010/main" val="15578353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427037" y="0"/>
            <a:ext cx="8077200" cy="5143500"/>
          </a:xfrm>
        </p:spPr>
        <p:txBody>
          <a:bodyPr/>
          <a:lstStyle/>
          <a:p>
            <a:pPr algn="l"/>
            <a:r>
              <a:rPr lang="en-US" sz="4000" u="sng" dirty="0"/>
              <a:t>Yeshua</a:t>
            </a:r>
          </a:p>
          <a:p>
            <a:pPr algn="l"/>
            <a:r>
              <a:rPr lang="en-US" sz="4000" baseline="30000" dirty="0"/>
              <a:t>Mt 18.16</a:t>
            </a:r>
            <a:r>
              <a:rPr lang="en-US" sz="4000" dirty="0"/>
              <a:t> Take one or two others with you so that every accusation can be supported by the testimony of two or three witnesses</a:t>
            </a:r>
            <a:endParaRPr lang="en-US" altLang="en-US" sz="4000" baseline="30000" dirty="0"/>
          </a:p>
        </p:txBody>
      </p:sp>
    </p:spTree>
    <p:extLst>
      <p:ext uri="{BB962C8B-B14F-4D97-AF65-F5344CB8AC3E}">
        <p14:creationId xmlns:p14="http://schemas.microsoft.com/office/powerpoint/2010/main" val="3622844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427037" y="0"/>
            <a:ext cx="8077200" cy="5143500"/>
          </a:xfrm>
        </p:spPr>
        <p:txBody>
          <a:bodyPr/>
          <a:lstStyle/>
          <a:p>
            <a:pPr algn="l"/>
            <a:r>
              <a:rPr lang="en-US" altLang="en-US" sz="4000" u="sng" dirty="0" err="1"/>
              <a:t>Shaul</a:t>
            </a:r>
            <a:endParaRPr lang="en-US" altLang="en-US" sz="4000" u="sng" dirty="0"/>
          </a:p>
          <a:p>
            <a:pPr algn="l"/>
            <a:r>
              <a:rPr lang="en-US" altLang="en-US" sz="4000" baseline="30000" dirty="0"/>
              <a:t>2 </a:t>
            </a:r>
            <a:r>
              <a:rPr lang="en-US" altLang="en-US" sz="4000" baseline="30000" dirty="0" err="1"/>
              <a:t>Cor</a:t>
            </a:r>
            <a:r>
              <a:rPr lang="en-US" altLang="en-US" sz="4000" baseline="30000" dirty="0"/>
              <a:t> 13.1 </a:t>
            </a:r>
            <a:r>
              <a:rPr lang="en-US" sz="4000" dirty="0"/>
              <a:t>This will be the third time that I have come to visit you. Any charge must be established by the testimony of two or three witnesses.</a:t>
            </a:r>
            <a:endParaRPr lang="en-US" altLang="en-US" sz="4000" dirty="0"/>
          </a:p>
        </p:txBody>
      </p:sp>
    </p:spTree>
    <p:extLst>
      <p:ext uri="{BB962C8B-B14F-4D97-AF65-F5344CB8AC3E}">
        <p14:creationId xmlns:p14="http://schemas.microsoft.com/office/powerpoint/2010/main" val="22452937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0306" name="Rectangle 2"/>
          <p:cNvSpPr>
            <a:spLocks noGrp="1" noChangeArrowheads="1"/>
          </p:cNvSpPr>
          <p:nvPr>
            <p:ph type="subTitle" idx="1"/>
          </p:nvPr>
        </p:nvSpPr>
        <p:spPr>
          <a:xfrm>
            <a:off x="960437" y="0"/>
            <a:ext cx="6858000" cy="5143500"/>
          </a:xfrm>
        </p:spPr>
        <p:txBody>
          <a:bodyPr/>
          <a:lstStyle/>
          <a:p>
            <a:pPr algn="l"/>
            <a:r>
              <a:rPr lang="en-US" altLang="en-US" dirty="0"/>
              <a:t> </a:t>
            </a: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2051" r="1290" b="21807"/>
          <a:stretch/>
        </p:blipFill>
        <p:spPr bwMode="auto">
          <a:xfrm>
            <a:off x="334157" y="24332"/>
            <a:ext cx="8110560" cy="3690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417637" y="3790950"/>
            <a:ext cx="5549404" cy="1015663"/>
          </a:xfrm>
          <a:prstGeom prst="rect">
            <a:avLst/>
          </a:prstGeom>
          <a:noFill/>
        </p:spPr>
        <p:txBody>
          <a:bodyPr wrap="none" rtlCol="0">
            <a:spAutoFit/>
          </a:bodyPr>
          <a:lstStyle/>
          <a:p>
            <a:pPr defTabSz="342900">
              <a:buClr>
                <a:srgbClr val="000000"/>
              </a:buClr>
              <a:buSzPct val="100000"/>
            </a:pPr>
            <a:r>
              <a:rPr lang="en-US" altLang="en-US" sz="3000" dirty="0">
                <a:solidFill>
                  <a:srgbClr val="FFFFFF"/>
                </a:solidFill>
              </a:rPr>
              <a:t>Marr and Company, P.C.</a:t>
            </a:r>
          </a:p>
          <a:p>
            <a:pPr defTabSz="342900">
              <a:buClr>
                <a:srgbClr val="000000"/>
              </a:buClr>
              <a:buSzPct val="100000"/>
            </a:pPr>
            <a:r>
              <a:rPr lang="en-US" altLang="en-US" sz="3000" dirty="0">
                <a:solidFill>
                  <a:srgbClr val="FFFFFF"/>
                </a:solidFill>
              </a:rPr>
              <a:t>Certified Public Accountants</a:t>
            </a:r>
            <a:endParaRPr lang="en-US" sz="3000" dirty="0">
              <a:solidFill>
                <a:srgbClr val="FFFFFF"/>
              </a:solidFill>
            </a:endParaRPr>
          </a:p>
        </p:txBody>
      </p:sp>
    </p:spTree>
    <p:extLst>
      <p:ext uri="{BB962C8B-B14F-4D97-AF65-F5344CB8AC3E}">
        <p14:creationId xmlns:p14="http://schemas.microsoft.com/office/powerpoint/2010/main" val="39401334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solidFill>
                  <a:srgbClr val="FFFF99"/>
                </a:solidFill>
              </a:rPr>
              <a:t>Steal honor and reputation</a:t>
            </a:r>
          </a:p>
          <a:p>
            <a:pPr marL="398463" indent="-398463" algn="l">
              <a:buFont typeface="+mj-lt"/>
              <a:buAutoNum type="arabicPeriod"/>
            </a:pPr>
            <a:r>
              <a:rPr lang="en-US" dirty="0"/>
              <a:t>Evil speaking</a:t>
            </a:r>
          </a:p>
          <a:p>
            <a:pPr marL="398463" indent="-398463" algn="l">
              <a:buFont typeface="+mj-lt"/>
              <a:buAutoNum type="arabicPeriod"/>
            </a:pPr>
            <a:r>
              <a:rPr lang="en-US" dirty="0"/>
              <a:t>Unforgiveness [wounded </a:t>
            </a:r>
            <a:r>
              <a:rPr lang="en-US" dirty="0">
                <a:sym typeface="Wingdings" panose="05000000000000000000" pitchFamily="2" charset="2"/>
              </a:rPr>
              <a:t> </a:t>
            </a:r>
            <a:r>
              <a:rPr lang="en-US" dirty="0" err="1">
                <a:sym typeface="Wingdings" panose="05000000000000000000" pitchFamily="2" charset="2"/>
              </a:rPr>
              <a:t>wounder</a:t>
            </a:r>
            <a:r>
              <a:rPr lang="en-US" dirty="0"/>
              <a:t>].  Steals &amp; steels others of your open heart.  </a:t>
            </a:r>
          </a:p>
        </p:txBody>
      </p:sp>
    </p:spTree>
    <p:extLst>
      <p:ext uri="{BB962C8B-B14F-4D97-AF65-F5344CB8AC3E}">
        <p14:creationId xmlns:p14="http://schemas.microsoft.com/office/powerpoint/2010/main" val="27314667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lnSpcReduction="10000"/>
          </a:bodyPr>
          <a:lstStyle/>
          <a:p>
            <a:pPr algn="l"/>
            <a:r>
              <a:rPr lang="en-US" dirty="0">
                <a:solidFill>
                  <a:srgbClr val="FFFF99"/>
                </a:solidFill>
              </a:rPr>
              <a:t>Steal honor and reputation</a:t>
            </a:r>
          </a:p>
          <a:p>
            <a:pPr marL="457200" indent="-457200" algn="l">
              <a:buFont typeface="+mj-lt"/>
              <a:buAutoNum type="arabicPeriod" startAt="3"/>
            </a:pPr>
            <a:r>
              <a:rPr lang="en-US" dirty="0"/>
              <a:t>Joylessness: steals G-d’s honor.  </a:t>
            </a:r>
            <a:r>
              <a:rPr lang="en-US" baseline="30000" dirty="0" err="1"/>
              <a:t>D’varim</a:t>
            </a:r>
            <a:r>
              <a:rPr lang="en-US" baseline="30000" dirty="0"/>
              <a:t>/Dt.28.47 </a:t>
            </a:r>
            <a:r>
              <a:rPr lang="en-US" dirty="0"/>
              <a:t>serving </a:t>
            </a:r>
            <a:r>
              <a:rPr lang="en-US" cap="small" dirty="0" err="1"/>
              <a:t>Adoni</a:t>
            </a:r>
            <a:r>
              <a:rPr lang="en-US" dirty="0"/>
              <a:t> your God with joy and goodness of heart, out of the abundance of everything</a:t>
            </a:r>
          </a:p>
          <a:p>
            <a:pPr marL="457200" indent="-457200" algn="l">
              <a:buFont typeface="+mj-lt"/>
              <a:buAutoNum type="arabicPeriod" startAt="3"/>
            </a:pPr>
            <a:r>
              <a:rPr lang="en-US" dirty="0"/>
              <a:t>Communication: </a:t>
            </a:r>
            <a:r>
              <a:rPr lang="en-US" dirty="0">
                <a:solidFill>
                  <a:srgbClr val="FFFF99"/>
                </a:solidFill>
              </a:rPr>
              <a:t>touch, talk, time</a:t>
            </a:r>
            <a:r>
              <a:rPr lang="en-US" dirty="0"/>
              <a:t>.  Steals blessing others.</a:t>
            </a:r>
          </a:p>
        </p:txBody>
      </p:sp>
    </p:spTree>
    <p:extLst>
      <p:ext uri="{BB962C8B-B14F-4D97-AF65-F5344CB8AC3E}">
        <p14:creationId xmlns:p14="http://schemas.microsoft.com/office/powerpoint/2010/main" val="32690050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solidFill>
                  <a:srgbClr val="FFFF99"/>
                </a:solidFill>
              </a:rPr>
              <a:t>Steal honor and reputation</a:t>
            </a:r>
          </a:p>
          <a:p>
            <a:pPr marL="515938" indent="-515938" algn="l">
              <a:buFont typeface="+mj-lt"/>
              <a:buAutoNum type="arabicPeriod" startAt="5"/>
            </a:pPr>
            <a:r>
              <a:rPr lang="en-US" dirty="0"/>
              <a:t>Cheerleader or jeerleader.  Steals strength from others.</a:t>
            </a:r>
          </a:p>
          <a:p>
            <a:pPr marL="515938" indent="-515938" algn="l">
              <a:buFont typeface="+mj-lt"/>
              <a:buAutoNum type="arabicPeriod" startAt="5"/>
            </a:pPr>
            <a:r>
              <a:rPr lang="en-US" dirty="0"/>
              <a:t>Prayerlessness.  </a:t>
            </a:r>
            <a:r>
              <a:rPr lang="en-US" dirty="0" err="1"/>
              <a:t>Readinglessness</a:t>
            </a:r>
            <a:r>
              <a:rPr lang="en-US" dirty="0"/>
              <a:t>[?]  Source of all our strength and joy.</a:t>
            </a:r>
          </a:p>
          <a:p>
            <a:pPr marL="515938" indent="-515938" algn="l">
              <a:buFont typeface="+mj-lt"/>
              <a:buAutoNum type="arabicPeriod" startAt="5"/>
            </a:pPr>
            <a:r>
              <a:rPr lang="en-US" dirty="0"/>
              <a:t>Outreach </a:t>
            </a:r>
          </a:p>
        </p:txBody>
      </p:sp>
    </p:spTree>
    <p:extLst>
      <p:ext uri="{BB962C8B-B14F-4D97-AF65-F5344CB8AC3E}">
        <p14:creationId xmlns:p14="http://schemas.microsoft.com/office/powerpoint/2010/main" val="20994325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2" name="Picture 1">
            <a:extLst>
              <a:ext uri="{FF2B5EF4-FFF2-40B4-BE49-F238E27FC236}">
                <a16:creationId xmlns:a16="http://schemas.microsoft.com/office/drawing/2014/main" id="{D6853B9C-B1EA-4A02-BD6C-73A5918C628E}"/>
              </a:ext>
            </a:extLst>
          </p:cNvPr>
          <p:cNvPicPr>
            <a:picLocks noChangeAspect="1"/>
          </p:cNvPicPr>
          <p:nvPr/>
        </p:nvPicPr>
        <p:blipFill rotWithShape="1">
          <a:blip r:embed="rId3"/>
          <a:srcRect t="7797" b="7686"/>
          <a:stretch/>
        </p:blipFill>
        <p:spPr>
          <a:xfrm>
            <a:off x="129156" y="0"/>
            <a:ext cx="8520562" cy="2209800"/>
          </a:xfrm>
          <a:prstGeom prst="rect">
            <a:avLst/>
          </a:prstGeom>
        </p:spPr>
      </p:pic>
      <p:sp>
        <p:nvSpPr>
          <p:cNvPr id="5" name="TextBox 4">
            <a:extLst>
              <a:ext uri="{FF2B5EF4-FFF2-40B4-BE49-F238E27FC236}">
                <a16:creationId xmlns:a16="http://schemas.microsoft.com/office/drawing/2014/main" id="{F615E4C9-9842-4F38-B5E1-9776EAE35A0A}"/>
              </a:ext>
            </a:extLst>
          </p:cNvPr>
          <p:cNvSpPr txBox="1"/>
          <p:nvPr/>
        </p:nvSpPr>
        <p:spPr>
          <a:xfrm>
            <a:off x="148474" y="2114550"/>
            <a:ext cx="34555412" cy="3785652"/>
          </a:xfrm>
          <a:prstGeom prst="rect">
            <a:avLst/>
          </a:prstGeom>
          <a:noFill/>
        </p:spPr>
        <p:txBody>
          <a:bodyPr wrap="square" rtlCol="0">
            <a:spAutoFit/>
          </a:bodyPr>
          <a:lstStyle/>
          <a:p>
            <a:pPr algn="l"/>
            <a:r>
              <a:rPr lang="el-GR" sz="3900" b="1" u="sng" dirty="0">
                <a:latin typeface="Cambria" panose="02040503050406030204" pitchFamily="18" charset="0"/>
              </a:rPr>
              <a:t>ἀκρασίας</a:t>
            </a:r>
            <a:r>
              <a:rPr lang="el-GR" sz="3900" b="1" u="sng" dirty="0"/>
              <a:t> </a:t>
            </a:r>
            <a:r>
              <a:rPr lang="el-GR" sz="3900" u="sng" dirty="0"/>
              <a:t>(</a:t>
            </a:r>
            <a:r>
              <a:rPr lang="en-US" sz="3900" u="sng" dirty="0" err="1"/>
              <a:t>akrasias</a:t>
            </a:r>
            <a:r>
              <a:rPr lang="en-US" sz="3900" u="sng" dirty="0"/>
              <a:t>)  </a:t>
            </a:r>
            <a:r>
              <a:rPr lang="en-US" sz="3900" dirty="0"/>
              <a:t>the inability </a:t>
            </a:r>
          </a:p>
          <a:p>
            <a:pPr algn="l"/>
            <a:r>
              <a:rPr lang="en-US" sz="3900" dirty="0"/>
              <a:t>to maintain control; (figuratively) </a:t>
            </a:r>
          </a:p>
          <a:p>
            <a:pPr algn="l"/>
            <a:r>
              <a:rPr lang="en-US" sz="3900" dirty="0"/>
              <a:t>without self-control and hence </a:t>
            </a:r>
          </a:p>
          <a:p>
            <a:pPr algn="l"/>
            <a:r>
              <a:rPr lang="en-US" sz="3900" dirty="0"/>
              <a:t>mastered by personal appetites </a:t>
            </a:r>
          </a:p>
          <a:p>
            <a:pPr algn="l"/>
            <a:r>
              <a:rPr lang="en-US" sz="3900" dirty="0"/>
              <a:t>(urges).</a:t>
            </a:r>
          </a:p>
          <a:p>
            <a:pPr algn="l"/>
            <a:endParaRPr lang="en-US" dirty="0"/>
          </a:p>
        </p:txBody>
      </p:sp>
    </p:spTree>
    <p:extLst>
      <p:ext uri="{BB962C8B-B14F-4D97-AF65-F5344CB8AC3E}">
        <p14:creationId xmlns:p14="http://schemas.microsoft.com/office/powerpoint/2010/main" val="34491551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Secret mental life of imagination, image watching.  </a:t>
            </a:r>
          </a:p>
          <a:p>
            <a:pPr algn="l"/>
            <a:r>
              <a:rPr lang="en-US" dirty="0"/>
              <a:t>PIED</a:t>
            </a:r>
          </a:p>
        </p:txBody>
      </p:sp>
    </p:spTree>
    <p:extLst>
      <p:ext uri="{BB962C8B-B14F-4D97-AF65-F5344CB8AC3E}">
        <p14:creationId xmlns:p14="http://schemas.microsoft.com/office/powerpoint/2010/main" val="39344008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a:bodyPr>
          <a:lstStyle/>
          <a:p>
            <a:pPr algn="r" rtl="1"/>
            <a:r>
              <a:rPr lang="en-US" sz="3456" b="1" dirty="0">
                <a:latin typeface="David" panose="020E0502060401010101" pitchFamily="34" charset="-79"/>
                <a:cs typeface="David" panose="020E0502060401010101" pitchFamily="34" charset="-79"/>
              </a:rPr>
              <a:t>  </a:t>
            </a:r>
            <a:r>
              <a:rPr lang="he-IL" sz="4321" b="1" dirty="0">
                <a:latin typeface="David" panose="020E0502060401010101" pitchFamily="34" charset="-79"/>
                <a:cs typeface="David" panose="020E0502060401010101" pitchFamily="34" charset="-79"/>
              </a:rPr>
              <a:t>פָּרוּשׁ עִוֵּר, טַהֵר תְּחִלָּה אֶת תּוֹךְ הַכּוֹס כְּדֵי שֶׁתִּהְיֶה טְהוֹרָה גַּם מִבַּחוּץ.</a:t>
            </a:r>
            <a:endParaRPr lang="en-US" sz="4321" b="1" dirty="0">
              <a:latin typeface="David" panose="020E0502060401010101" pitchFamily="34" charset="-79"/>
              <a:cs typeface="David" panose="020E0502060401010101" pitchFamily="34" charset="-79"/>
            </a:endParaRPr>
          </a:p>
          <a:p>
            <a:pPr algn="r" rtl="1"/>
            <a:r>
              <a:rPr lang="he-IL" sz="2000" b="1" dirty="0">
                <a:latin typeface="David" panose="020E0502060401010101" pitchFamily="34" charset="-79"/>
                <a:cs typeface="David" panose="020E0502060401010101" pitchFamily="34" charset="-79"/>
              </a:rPr>
              <a:t> </a:t>
            </a:r>
            <a:endParaRPr lang="en-US" sz="4321" b="1" dirty="0">
              <a:latin typeface="David" panose="020E0502060401010101" pitchFamily="34" charset="-79"/>
              <a:cs typeface="David" panose="020E0502060401010101" pitchFamily="34" charset="-79"/>
            </a:endParaRPr>
          </a:p>
          <a:p>
            <a:pPr rtl="1"/>
            <a:r>
              <a:rPr lang="en-US" sz="4000" b="1" dirty="0">
                <a:latin typeface="David" panose="020E0502060401010101" pitchFamily="34" charset="-79"/>
                <a:cs typeface="David" panose="020E0502060401010101" pitchFamily="34" charset="-79"/>
              </a:rPr>
              <a:t>“</a:t>
            </a:r>
            <a:r>
              <a:rPr lang="en-US" sz="4000" dirty="0"/>
              <a:t>Blind </a:t>
            </a:r>
            <a:r>
              <a:rPr lang="en-US" sz="4000" i="1" dirty="0" err="1"/>
              <a:t>Parush</a:t>
            </a:r>
            <a:r>
              <a:rPr lang="en-US" sz="4000" dirty="0"/>
              <a:t>! First clean the inside of the cup, so that the outside may be clean too.”</a:t>
            </a:r>
            <a:endParaRPr lang="en-US" sz="4000" i="1" dirty="0"/>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23:26</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250175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37922" name="Rectangle 2"/>
          <p:cNvSpPr>
            <a:spLocks noGrp="1" noChangeArrowheads="1"/>
          </p:cNvSpPr>
          <p:nvPr>
            <p:ph type="body" idx="1"/>
          </p:nvPr>
        </p:nvSpPr>
        <p:spPr>
          <a:xfrm>
            <a:off x="438943" y="3065562"/>
            <a:ext cx="7900988" cy="1646039"/>
          </a:xfrm>
        </p:spPr>
        <p:txBody>
          <a:bodyPr/>
          <a:lstStyle/>
          <a:p>
            <a:pPr lvl="0" algn="r" rtl="1" eaLnBrk="1" hangingPunct="1"/>
            <a:r>
              <a:rPr lang="he-IL" altLang="en-US" sz="5185" b="1" dirty="0">
                <a:solidFill>
                  <a:srgbClr val="FFFFFF"/>
                </a:solidFill>
                <a:cs typeface="David" panose="020E0502060401010101" pitchFamily="34" charset="-79"/>
              </a:rPr>
              <a:t>מַתִּתְיָהוּ</a:t>
            </a:r>
            <a:r>
              <a:rPr lang="en-US" altLang="en-US" sz="3456" dirty="0">
                <a:solidFill>
                  <a:srgbClr val="FFFFFF"/>
                </a:solidFill>
              </a:rPr>
              <a:t> </a:t>
            </a:r>
            <a:r>
              <a:rPr lang="en-US" altLang="en-US" sz="3456" dirty="0" err="1">
                <a:solidFill>
                  <a:srgbClr val="FFFFFF"/>
                </a:solidFill>
              </a:rPr>
              <a:t>Mattityahu</a:t>
            </a:r>
            <a:r>
              <a:rPr lang="en-US" altLang="en-US" sz="3456" dirty="0">
                <a:solidFill>
                  <a:srgbClr val="FFFFFF"/>
                </a:solidFill>
              </a:rPr>
              <a:t>  </a:t>
            </a:r>
          </a:p>
          <a:p>
            <a:pPr lvl="0" algn="r" eaLnBrk="1" hangingPunct="1"/>
            <a:r>
              <a:rPr lang="en-US" altLang="en-US" sz="3456" dirty="0">
                <a:solidFill>
                  <a:srgbClr val="FFFFFF"/>
                </a:solidFill>
              </a:rPr>
              <a:t>(Matthew) 23:25-26</a:t>
            </a:r>
          </a:p>
        </p:txBody>
      </p:sp>
    </p:spTree>
    <p:extLst>
      <p:ext uri="{BB962C8B-B14F-4D97-AF65-F5344CB8AC3E}">
        <p14:creationId xmlns:p14="http://schemas.microsoft.com/office/powerpoint/2010/main" val="27991651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Let us do a real </a:t>
            </a:r>
            <a:r>
              <a:rPr lang="en-US" dirty="0" err="1"/>
              <a:t>khamets</a:t>
            </a:r>
            <a:r>
              <a:rPr lang="en-US" dirty="0"/>
              <a:t> cleaning of our hearts and lives</a:t>
            </a:r>
          </a:p>
          <a:p>
            <a:pPr marL="285750" indent="-285750" algn="l">
              <a:buFont typeface="Arial" panose="020B0604020202020204" pitchFamily="34" charset="0"/>
              <a:buChar char="•"/>
            </a:pPr>
            <a:r>
              <a:rPr lang="en-US" dirty="0"/>
              <a:t>Devotionally</a:t>
            </a:r>
          </a:p>
          <a:p>
            <a:pPr marL="285750" indent="-285750" algn="l">
              <a:buFont typeface="Arial" panose="020B0604020202020204" pitchFamily="34" charset="0"/>
              <a:buChar char="•"/>
            </a:pPr>
            <a:r>
              <a:rPr lang="en-US" dirty="0"/>
              <a:t>Ethically</a:t>
            </a:r>
          </a:p>
          <a:p>
            <a:pPr marL="285750" indent="-285750" algn="l">
              <a:buFont typeface="Arial" panose="020B0604020202020204" pitchFamily="34" charset="0"/>
              <a:buChar char="•"/>
            </a:pPr>
            <a:r>
              <a:rPr lang="en-US" dirty="0"/>
              <a:t>Relationally</a:t>
            </a:r>
          </a:p>
        </p:txBody>
      </p:sp>
    </p:spTree>
    <p:extLst>
      <p:ext uri="{BB962C8B-B14F-4D97-AF65-F5344CB8AC3E}">
        <p14:creationId xmlns:p14="http://schemas.microsoft.com/office/powerpoint/2010/main" val="680695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endParaRPr lang="en-US" dirty="0"/>
          </a:p>
        </p:txBody>
      </p:sp>
    </p:spTree>
    <p:extLst>
      <p:ext uri="{BB962C8B-B14F-4D97-AF65-F5344CB8AC3E}">
        <p14:creationId xmlns:p14="http://schemas.microsoft.com/office/powerpoint/2010/main" val="2267055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72739" name="Rectangle 3"/>
          <p:cNvSpPr>
            <a:spLocks noGrp="1" noChangeArrowheads="1"/>
          </p:cNvSpPr>
          <p:nvPr>
            <p:ph type="body" idx="1"/>
          </p:nvPr>
        </p:nvSpPr>
        <p:spPr>
          <a:xfrm>
            <a:off x="438943" y="486767"/>
            <a:ext cx="7900988" cy="4444305"/>
          </a:xfrm>
        </p:spPr>
        <p:txBody>
          <a:bodyPr>
            <a:normAutofit lnSpcReduction="10000"/>
          </a:bodyPr>
          <a:lstStyle/>
          <a:p>
            <a:pPr algn="r" rtl="1"/>
            <a:r>
              <a:rPr lang="he-IL" sz="4321" b="1" dirty="0">
                <a:latin typeface="David" panose="020E0502060401010101" pitchFamily="34" charset="-79"/>
                <a:cs typeface="David" panose="020E0502060401010101" pitchFamily="34" charset="-79"/>
              </a:rPr>
              <a:t>אוֹי לָכֶם סוֹפְרִים וּפְרוּשִׁים צְבוּעִים, כִּיּ מְטַהֲרִים </a:t>
            </a:r>
            <a:r>
              <a:rPr lang="he-IL" sz="4321" b="1" dirty="0">
                <a:solidFill>
                  <a:srgbClr val="FFFFFF"/>
                </a:solidFill>
                <a:latin typeface="David" panose="020E0502060401010101" pitchFamily="34" charset="-79"/>
                <a:cs typeface="David" panose="020E0502060401010101" pitchFamily="34" charset="-79"/>
              </a:rPr>
              <a:t>אַתֶּם</a:t>
            </a:r>
            <a:r>
              <a:rPr lang="en-US" sz="4321" b="1" dirty="0">
                <a:solidFill>
                  <a:srgbClr val="FFFFFF"/>
                </a:solidFill>
                <a:latin typeface="David" panose="020E0502060401010101" pitchFamily="34" charset="-79"/>
                <a:cs typeface="David" panose="020E0502060401010101" pitchFamily="34" charset="-79"/>
              </a:rPr>
              <a:t> </a:t>
            </a:r>
            <a:r>
              <a:rPr lang="he-IL" sz="4321" b="1" dirty="0">
                <a:latin typeface="David" panose="020E0502060401010101" pitchFamily="34" charset="-79"/>
                <a:cs typeface="David" panose="020E0502060401010101" pitchFamily="34" charset="-79"/>
              </a:rPr>
              <a:t>אֶת הַכּוֹס וְאֶת הַקְּעָרָה מִבַּחוּץ</a:t>
            </a:r>
            <a:r>
              <a:rPr lang="en-US" sz="4321" b="1" dirty="0">
                <a:solidFill>
                  <a:srgbClr val="FFFFFF"/>
                </a:solidFill>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 </a:t>
            </a:r>
            <a:endParaRPr lang="en-US" b="1" dirty="0">
              <a:latin typeface="David" panose="020E0502060401010101" pitchFamily="34" charset="-79"/>
              <a:cs typeface="David" panose="020E0502060401010101" pitchFamily="34" charset="-79"/>
            </a:endParaRPr>
          </a:p>
          <a:p>
            <a:r>
              <a:rPr lang="en-US" sz="4000" dirty="0"/>
              <a:t>  Woe to you hypocritical Torah</a:t>
            </a:r>
            <a:r>
              <a:rPr lang="en-US" sz="4000" i="1" dirty="0"/>
              <a:t> </a:t>
            </a:r>
            <a:r>
              <a:rPr lang="en-US" sz="4000" dirty="0"/>
              <a:t>teachers and </a:t>
            </a:r>
            <a:r>
              <a:rPr lang="en-US" sz="4000" dirty="0" err="1"/>
              <a:t>P’rushim</a:t>
            </a:r>
            <a:r>
              <a:rPr lang="en-US" sz="4000" dirty="0"/>
              <a:t>! You clean the outside of the cup and the dish, </a:t>
            </a:r>
            <a:endParaRPr lang="en-US" sz="4000" i="1" dirty="0"/>
          </a:p>
        </p:txBody>
      </p:sp>
      <p:sp>
        <p:nvSpPr>
          <p:cNvPr id="372738" name="Rectangle 2"/>
          <p:cNvSpPr>
            <a:spLocks noGrp="1" noChangeArrowheads="1"/>
          </p:cNvSpPr>
          <p:nvPr>
            <p:ph type="title"/>
          </p:nvPr>
        </p:nvSpPr>
        <p:spPr>
          <a:xfrm>
            <a:off x="1426567" y="157560"/>
            <a:ext cx="5925741" cy="405795"/>
          </a:xfrm>
        </p:spPr>
        <p:txBody>
          <a:bodyPr/>
          <a:lstStyle/>
          <a:p>
            <a:pPr eaLnBrk="1" hangingPunct="1"/>
            <a:r>
              <a:rPr lang="en-US" altLang="en-US" sz="2016" dirty="0" err="1">
                <a:solidFill>
                  <a:srgbClr val="FFFF00"/>
                </a:solidFill>
              </a:rPr>
              <a:t>Mattityahu</a:t>
            </a:r>
            <a:r>
              <a:rPr lang="en-US" altLang="en-US" sz="2016" dirty="0">
                <a:solidFill>
                  <a:srgbClr val="FFFF00"/>
                </a:solidFill>
              </a:rPr>
              <a:t> (Matthew) 23:25</a:t>
            </a:r>
            <a:endParaRPr lang="en-US" altLang="en-US" sz="2016" dirty="0">
              <a:solidFill>
                <a:srgbClr val="FFFF00"/>
              </a:solidFill>
              <a:cs typeface="Vilna" pitchFamily="2" charset="-79"/>
            </a:endParaRPr>
          </a:p>
        </p:txBody>
      </p:sp>
    </p:spTree>
    <p:extLst>
      <p:ext uri="{BB962C8B-B14F-4D97-AF65-F5344CB8AC3E}">
        <p14:creationId xmlns:p14="http://schemas.microsoft.com/office/powerpoint/2010/main" val="1341925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98446" y="0"/>
            <a:ext cx="8381999" cy="5143500"/>
          </a:xfrm>
        </p:spPr>
        <p:txBody>
          <a:bodyPr>
            <a:normAutofit/>
          </a:bodyPr>
          <a:lstStyle/>
          <a:p>
            <a:pPr algn="l"/>
            <a:r>
              <a:rPr lang="en-US" dirty="0"/>
              <a:t> </a:t>
            </a:r>
          </a:p>
        </p:txBody>
      </p:sp>
      <p:pic>
        <p:nvPicPr>
          <p:cNvPr id="7170" name="Picture 2" descr="Related image">
            <a:extLst>
              <a:ext uri="{FF2B5EF4-FFF2-40B4-BE49-F238E27FC236}">
                <a16:creationId xmlns:a16="http://schemas.microsoft.com/office/drawing/2014/main" id="{4B250FD7-5774-4E06-9D5D-CC8947EAEA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284"/>
          <a:stretch/>
        </p:blipFill>
        <p:spPr bwMode="auto">
          <a:xfrm>
            <a:off x="3422730" y="-11472"/>
            <a:ext cx="535614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416503C-109E-48FC-8B51-1591ABE8AE1F}"/>
              </a:ext>
            </a:extLst>
          </p:cNvPr>
          <p:cNvSpPr txBox="1"/>
          <p:nvPr/>
        </p:nvSpPr>
        <p:spPr>
          <a:xfrm>
            <a:off x="1" y="133350"/>
            <a:ext cx="3459564" cy="4401205"/>
          </a:xfrm>
          <a:prstGeom prst="rect">
            <a:avLst/>
          </a:prstGeom>
          <a:noFill/>
        </p:spPr>
        <p:txBody>
          <a:bodyPr wrap="square" rtlCol="0">
            <a:spAutoFit/>
          </a:bodyPr>
          <a:lstStyle/>
          <a:p>
            <a:pPr algn="l"/>
            <a:r>
              <a:rPr lang="en-US" dirty="0"/>
              <a:t>This is not </a:t>
            </a:r>
          </a:p>
          <a:p>
            <a:pPr algn="l"/>
            <a:r>
              <a:rPr lang="en-US" dirty="0"/>
              <a:t>really about the best method to cut the grease.</a:t>
            </a:r>
          </a:p>
          <a:p>
            <a:pPr algn="l"/>
            <a:endParaRPr lang="en-US" dirty="0"/>
          </a:p>
        </p:txBody>
      </p:sp>
    </p:spTree>
    <p:extLst>
      <p:ext uri="{BB962C8B-B14F-4D97-AF65-F5344CB8AC3E}">
        <p14:creationId xmlns:p14="http://schemas.microsoft.com/office/powerpoint/2010/main" val="3783368057"/>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8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Rounded MT Bold"/>
        <a:ea typeface=""/>
        <a:cs typeface="Arial"/>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en-US" sz="4000" b="0" i="0" u="none" strike="noStrike" cap="none" normalizeH="0" baseline="0" smtClean="0">
            <a:ln>
              <a:noFill/>
            </a:ln>
            <a:solidFill>
              <a:schemeClr val="bg1"/>
            </a:solidFill>
            <a:effectLst/>
            <a:latin typeface="r" charset="0"/>
            <a:cs typeface="Arial" charset="0"/>
          </a:defRPr>
        </a:defPPr>
      </a:lstStyle>
    </a:spDef>
    <a:lnDef>
      <a:spPr bwMode="auto">
        <a:xfrm>
          <a:off x="0" y="0"/>
          <a:ext cx="1" cy="1"/>
        </a:xfrm>
        <a:custGeom>
          <a:avLst/>
          <a:gdLst/>
          <a:ahLst/>
          <a:cxnLst/>
          <a:rect l="0" t="0" r="0" b="0"/>
          <a:pathLst/>
        </a:custGeom>
        <a:noFill/>
        <a:ln w="25400" cap="flat" cmpd="sng" algn="ctr">
          <a:solidFill>
            <a:srgbClr val="FF6600"/>
          </a:solidFill>
          <a:prstDash val="solid"/>
          <a:round/>
          <a:headEnd type="none" w="med" len="med"/>
          <a:tailEnd type="none" w="med" len="me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8" charset="0"/>
          <a:buNone/>
          <a:tabLst/>
          <a:defRPr kumimoji="0" lang="en-GB" altLang="en-US" sz="4000" b="0" i="0" u="none" strike="noStrike" cap="none" normalizeH="0" baseline="0" smtClean="0">
            <a:ln>
              <a:noFill/>
            </a:ln>
            <a:solidFill>
              <a:schemeClr val="bg1"/>
            </a:solidFill>
            <a:effectLst/>
            <a:latin typeface="r"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65978</TotalTime>
  <Words>2752</Words>
  <Application>Microsoft Office PowerPoint</Application>
  <PresentationFormat>Custom</PresentationFormat>
  <Paragraphs>357</Paragraphs>
  <Slides>60</Slides>
  <Notes>60</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60</vt:i4>
      </vt:variant>
    </vt:vector>
  </HeadingPairs>
  <TitlesOfParts>
    <vt:vector size="71" baseType="lpstr">
      <vt:lpstr>Arial Unicode MS</vt:lpstr>
      <vt:lpstr>Arial</vt:lpstr>
      <vt:lpstr>Arial Rounded MT Bold</vt:lpstr>
      <vt:lpstr>Cambria</vt:lpstr>
      <vt:lpstr>David</vt:lpstr>
      <vt:lpstr>Vilna</vt:lpstr>
      <vt:lpstr>Wingdings</vt:lpstr>
      <vt:lpstr>1_Default Design</vt:lpstr>
      <vt:lpstr>136_Default Design</vt:lpstr>
      <vt:lpstr>128_Default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23:25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23:25</vt:lpstr>
      <vt:lpstr>Mattityahu (Matthew) 23:25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Mattityahu (Matthew) 23:26</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1720</cp:revision>
  <dcterms:created xsi:type="dcterms:W3CDTF">2006-04-21T19:34:43Z</dcterms:created>
  <dcterms:modified xsi:type="dcterms:W3CDTF">2018-03-24T14:02:47Z</dcterms:modified>
</cp:coreProperties>
</file>