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Lst>
  <p:notesMasterIdLst>
    <p:notesMasterId r:id="rId91"/>
  </p:notesMasterIdLst>
  <p:handoutMasterIdLst>
    <p:handoutMasterId r:id="rId92"/>
  </p:handoutMasterIdLst>
  <p:sldIdLst>
    <p:sldId id="2963" r:id="rId4"/>
    <p:sldId id="55207" r:id="rId5"/>
    <p:sldId id="55612" r:id="rId6"/>
    <p:sldId id="55602" r:id="rId7"/>
    <p:sldId id="55605" r:id="rId8"/>
    <p:sldId id="55616" r:id="rId9"/>
    <p:sldId id="55629" r:id="rId10"/>
    <p:sldId id="55631" r:id="rId11"/>
    <p:sldId id="55604" r:id="rId12"/>
    <p:sldId id="55651" r:id="rId13"/>
    <p:sldId id="55661" r:id="rId14"/>
    <p:sldId id="55606" r:id="rId15"/>
    <p:sldId id="55603" r:id="rId16"/>
    <p:sldId id="55630" r:id="rId17"/>
    <p:sldId id="55633" r:id="rId18"/>
    <p:sldId id="55632" r:id="rId19"/>
    <p:sldId id="55638" r:id="rId20"/>
    <p:sldId id="55634" r:id="rId21"/>
    <p:sldId id="55639" r:id="rId22"/>
    <p:sldId id="55635" r:id="rId23"/>
    <p:sldId id="55641" r:id="rId24"/>
    <p:sldId id="55636" r:id="rId25"/>
    <p:sldId id="55640" r:id="rId26"/>
    <p:sldId id="55642" r:id="rId27"/>
    <p:sldId id="55637" r:id="rId28"/>
    <p:sldId id="55646" r:id="rId29"/>
    <p:sldId id="55643" r:id="rId30"/>
    <p:sldId id="55647" r:id="rId31"/>
    <p:sldId id="55644" r:id="rId32"/>
    <p:sldId id="55615" r:id="rId33"/>
    <p:sldId id="55197" r:id="rId34"/>
    <p:sldId id="55212" r:id="rId35"/>
    <p:sldId id="55211" r:id="rId36"/>
    <p:sldId id="55198" r:id="rId37"/>
    <p:sldId id="55210" r:id="rId38"/>
    <p:sldId id="55205" r:id="rId39"/>
    <p:sldId id="55657" r:id="rId40"/>
    <p:sldId id="55658" r:id="rId41"/>
    <p:sldId id="55659" r:id="rId42"/>
    <p:sldId id="55655" r:id="rId43"/>
    <p:sldId id="55645" r:id="rId44"/>
    <p:sldId id="55656" r:id="rId45"/>
    <p:sldId id="55648" r:id="rId46"/>
    <p:sldId id="55199" r:id="rId47"/>
    <p:sldId id="55201" r:id="rId48"/>
    <p:sldId id="55200" r:id="rId49"/>
    <p:sldId id="55649" r:id="rId50"/>
    <p:sldId id="55620" r:id="rId51"/>
    <p:sldId id="55621" r:id="rId52"/>
    <p:sldId id="55622" r:id="rId53"/>
    <p:sldId id="55623" r:id="rId54"/>
    <p:sldId id="55624" r:id="rId55"/>
    <p:sldId id="55625" r:id="rId56"/>
    <p:sldId id="55626" r:id="rId57"/>
    <p:sldId id="55627" r:id="rId58"/>
    <p:sldId id="55611" r:id="rId59"/>
    <p:sldId id="3168" r:id="rId60"/>
    <p:sldId id="3055" r:id="rId61"/>
    <p:sldId id="3056" r:id="rId62"/>
    <p:sldId id="3049" r:id="rId63"/>
    <p:sldId id="3005" r:id="rId64"/>
    <p:sldId id="55618" r:id="rId65"/>
    <p:sldId id="54888" r:id="rId66"/>
    <p:sldId id="54889" r:id="rId67"/>
    <p:sldId id="55608" r:id="rId68"/>
    <p:sldId id="55609" r:id="rId69"/>
    <p:sldId id="55610" r:id="rId70"/>
    <p:sldId id="54890" r:id="rId71"/>
    <p:sldId id="54887" r:id="rId72"/>
    <p:sldId id="55619" r:id="rId73"/>
    <p:sldId id="2967" r:id="rId74"/>
    <p:sldId id="55662" r:id="rId75"/>
    <p:sldId id="55607" r:id="rId76"/>
    <p:sldId id="55613" r:id="rId77"/>
    <p:sldId id="55614" r:id="rId78"/>
    <p:sldId id="55617" r:id="rId79"/>
    <p:sldId id="55653" r:id="rId80"/>
    <p:sldId id="55652" r:id="rId81"/>
    <p:sldId id="55654" r:id="rId82"/>
    <p:sldId id="55206" r:id="rId83"/>
    <p:sldId id="55209" r:id="rId84"/>
    <p:sldId id="3034" r:id="rId85"/>
    <p:sldId id="3036" r:id="rId86"/>
    <p:sldId id="55650" r:id="rId87"/>
    <p:sldId id="3086" r:id="rId88"/>
    <p:sldId id="55660" r:id="rId89"/>
    <p:sldId id="55663" r:id="rId90"/>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86052" autoAdjust="0"/>
  </p:normalViewPr>
  <p:slideViewPr>
    <p:cSldViewPr>
      <p:cViewPr varScale="1">
        <p:scale>
          <a:sx n="110" d="100"/>
          <a:sy n="110" d="100"/>
        </p:scale>
        <p:origin x="114" y="222"/>
      </p:cViewPr>
      <p:guideLst>
        <p:guide orient="horz" pos="1620"/>
        <p:guide pos="27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6380"/>
    </p:cViewPr>
  </p:sorterViewPr>
  <p:notesViewPr>
    <p:cSldViewPr>
      <p:cViewPr varScale="1">
        <p:scale>
          <a:sx n="79" d="100"/>
          <a:sy n="79" d="100"/>
        </p:scale>
        <p:origin x="202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24.06-08 Wars and Rumors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26,2018</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24.06-08 Wars and Rumors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26,2018</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For those who didn’t get the email spam, this is what our building looks like now at night…</a:t>
            </a:r>
          </a:p>
        </p:txBody>
      </p:sp>
    </p:spTree>
    <p:extLst>
      <p:ext uri="{BB962C8B-B14F-4D97-AF65-F5344CB8AC3E}">
        <p14:creationId xmlns:p14="http://schemas.microsoft.com/office/powerpoint/2010/main" val="2144192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28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28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Putting off the discussion, my tendency.  </a:t>
            </a:r>
          </a:p>
        </p:txBody>
      </p:sp>
    </p:spTree>
    <p:extLst>
      <p:ext uri="{BB962C8B-B14F-4D97-AF65-F5344CB8AC3E}">
        <p14:creationId xmlns:p14="http://schemas.microsoft.com/office/powerpoint/2010/main" val="2174523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https://www.google.com/</a:t>
            </a:r>
            <a:r>
              <a:rPr lang="en-US" altLang="en-US" sz="1050" dirty="0" err="1"/>
              <a:t>imgres?imgurl</a:t>
            </a:r>
            <a:r>
              <a:rPr lang="en-US" altLang="en-US" sz="1050" dirty="0"/>
              <a:t>=https://i2.wp.com/www.learning-mind.com/wp-content/uploads/2018/01/conflict-avoidance.jpg?fit%3D850%252C562%26ssl%3D1&amp;imgrefurl=https://www.learning-mind.com/conflict-avoidance/&amp;h=562&amp;w=850&amp;tbnid=1-HkHeIDDx_f4M:&amp;q=</a:t>
            </a:r>
            <a:r>
              <a:rPr lang="en-US" altLang="en-US" sz="1050" dirty="0" err="1"/>
              <a:t>conflict+avoidance&amp;tbnh</a:t>
            </a:r>
            <a:r>
              <a:rPr lang="en-US" altLang="en-US" sz="1050" dirty="0"/>
              <a:t>=160&amp;tbnw=242&amp;usg=__1BTzzjQxCbh-D2_OODprVgWMI80%3D&amp;vet=10ahUKEwjzgsa0rKPbAhUFHqwKHXpRA74Q9QEILTAA..i&amp;docid=iiz44Lrff3m2aM&amp;sa=</a:t>
            </a:r>
            <a:r>
              <a:rPr lang="en-US" altLang="en-US" sz="1050" dirty="0" err="1"/>
              <a:t>X&amp;ved</a:t>
            </a:r>
            <a:r>
              <a:rPr lang="en-US" altLang="en-US" sz="1050" dirty="0"/>
              <a:t>=0ahUKEwjzgsa0rKPbAhUFHqwKHXpRA74Q9QEILTAA#h=562&amp;imgdii=1-HkHeIDDx_f4M:&amp;</a:t>
            </a:r>
            <a:r>
              <a:rPr lang="en-US" altLang="en-US" sz="1050" dirty="0" err="1"/>
              <a:t>tbnh</a:t>
            </a:r>
            <a:r>
              <a:rPr lang="en-US" altLang="en-US" sz="1050" dirty="0"/>
              <a:t>=160&amp;tbnw=242&amp;vet=10ahUKEwjzgsa0rKPbAhUFHqwKHXpRA74Q9QEILTAA..i&amp;w=850</a:t>
            </a:r>
            <a:endParaRPr lang="en-US" altLang="en-US" dirty="0"/>
          </a:p>
          <a:p>
            <a:r>
              <a:rPr lang="en-US" altLang="en-US" dirty="0"/>
              <a:t>Mt. 18 to face life’s difficulties.    Neville Chamberlain in the 1930’s sought to avoid conflict with Hitler.   </a:t>
            </a:r>
          </a:p>
        </p:txBody>
      </p:sp>
    </p:spTree>
    <p:extLst>
      <p:ext uri="{BB962C8B-B14F-4D97-AF65-F5344CB8AC3E}">
        <p14:creationId xmlns:p14="http://schemas.microsoft.com/office/powerpoint/2010/main" val="353948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559657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Yeshua was using imagery common to Israeli culture.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18769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47932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6115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04842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https://jewsforjesus.org/newsletter-jan-1994/newsletter-jan-1994/newsletter-jan-1994/the-birth-pangs-of-the-messiah/</a:t>
            </a:r>
          </a:p>
        </p:txBody>
      </p:sp>
    </p:spTree>
    <p:extLst>
      <p:ext uri="{BB962C8B-B14F-4D97-AF65-F5344CB8AC3E}">
        <p14:creationId xmlns:p14="http://schemas.microsoft.com/office/powerpoint/2010/main" val="269088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https://jewsforjesus.org/newsletter-jan-1994/newsletter-jan-1994/newsletter-jan-1994/the-birth-pangs-of-the-messiah/</a:t>
            </a:r>
          </a:p>
        </p:txBody>
      </p:sp>
    </p:spTree>
    <p:extLst>
      <p:ext uri="{BB962C8B-B14F-4D97-AF65-F5344CB8AC3E}">
        <p14:creationId xmlns:p14="http://schemas.microsoft.com/office/powerpoint/2010/main" val="2136455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https://jewsforjesus.org/newsletter-jan-1994/newsletter-jan-1994/newsletter-jan-1994/the-birth-pangs-of-the-messiah/</a:t>
            </a:r>
          </a:p>
          <a:p>
            <a:endParaRPr lang="en-US" altLang="en-US" dirty="0"/>
          </a:p>
          <a:p>
            <a:r>
              <a:rPr lang="en-US" altLang="en-US" dirty="0"/>
              <a:t>I thought I’d go back 3 centuries to give history of war destructions</a:t>
            </a:r>
            <a:r>
              <a:rPr lang="en-US" altLang="en-US" sz="1050" dirty="0"/>
              <a:t>.</a:t>
            </a:r>
          </a:p>
        </p:txBody>
      </p:sp>
    </p:spTree>
    <p:extLst>
      <p:ext uri="{BB962C8B-B14F-4D97-AF65-F5344CB8AC3E}">
        <p14:creationId xmlns:p14="http://schemas.microsoft.com/office/powerpoint/2010/main" val="664824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We are the light of the world, as Yeshua shines through us!!   Now dramatized in a whole new way.</a:t>
            </a:r>
          </a:p>
        </p:txBody>
      </p:sp>
    </p:spTree>
    <p:extLst>
      <p:ext uri="{BB962C8B-B14F-4D97-AF65-F5344CB8AC3E}">
        <p14:creationId xmlns:p14="http://schemas.microsoft.com/office/powerpoint/2010/main" val="1119573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US War of 1812 was an indirect part.</a:t>
            </a:r>
          </a:p>
        </p:txBody>
      </p:sp>
    </p:spTree>
    <p:extLst>
      <p:ext uri="{BB962C8B-B14F-4D97-AF65-F5344CB8AC3E}">
        <p14:creationId xmlns:p14="http://schemas.microsoft.com/office/powerpoint/2010/main" val="4219332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22317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47025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https://en.wikipedia.org/wiki/World_War_II</a:t>
            </a:r>
          </a:p>
        </p:txBody>
      </p:sp>
    </p:spTree>
    <p:extLst>
      <p:ext uri="{BB962C8B-B14F-4D97-AF65-F5344CB8AC3E}">
        <p14:creationId xmlns:p14="http://schemas.microsoft.com/office/powerpoint/2010/main" val="1577579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https://en.wikipedia.org/wiki/World_War_II</a:t>
            </a:r>
          </a:p>
          <a:p>
            <a:endParaRPr lang="en-US" altLang="en-US" dirty="0"/>
          </a:p>
          <a:p>
            <a:r>
              <a:rPr lang="en-US" altLang="en-US" dirty="0"/>
              <a:t>Since WW  II</a:t>
            </a:r>
          </a:p>
        </p:txBody>
      </p:sp>
    </p:spTree>
    <p:extLst>
      <p:ext uri="{BB962C8B-B14F-4D97-AF65-F5344CB8AC3E}">
        <p14:creationId xmlns:p14="http://schemas.microsoft.com/office/powerpoint/2010/main" val="860535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https://ourworldindata.org/war-and-peace</a:t>
            </a:r>
          </a:p>
          <a:p>
            <a:endParaRPr lang="en-US" altLang="en-US" sz="1050" dirty="0"/>
          </a:p>
          <a:p>
            <a:r>
              <a:rPr lang="en-US" altLang="en-US" dirty="0"/>
              <a:t>Smaller, more focused wars, but increasing number of them. </a:t>
            </a:r>
          </a:p>
        </p:txBody>
      </p:sp>
    </p:spTree>
    <p:extLst>
      <p:ext uri="{BB962C8B-B14F-4D97-AF65-F5344CB8AC3E}">
        <p14:creationId xmlns:p14="http://schemas.microsoft.com/office/powerpoint/2010/main" val="948075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https://www.forbes.com/sites/davidbressan/2017/08/12/even-a-small-nuclear-war-would-still-have-effects-on-global-scale/#2c4cbfc8507d</a:t>
            </a:r>
          </a:p>
        </p:txBody>
      </p:sp>
    </p:spTree>
    <p:extLst>
      <p:ext uri="{BB962C8B-B14F-4D97-AF65-F5344CB8AC3E}">
        <p14:creationId xmlns:p14="http://schemas.microsoft.com/office/powerpoint/2010/main" val="3954900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https://www.forbes.com/sites/davidbressan/2017/08/12/even-a-small-nuclear-war-would-still-have-effects-on-global-scale/#2c4cbfc8507d</a:t>
            </a:r>
          </a:p>
          <a:p>
            <a:endParaRPr lang="en-US" altLang="en-US" sz="1050" dirty="0"/>
          </a:p>
          <a:p>
            <a:r>
              <a:rPr lang="en-US" altLang="en-US" dirty="0"/>
              <a:t>Not absurd speculation. </a:t>
            </a:r>
            <a:r>
              <a:rPr lang="en-US" sz="2000" b="0" i="0" kern="1200" dirty="0">
                <a:solidFill>
                  <a:schemeClr val="tx1"/>
                </a:solidFill>
                <a:effectLst/>
                <a:latin typeface="Arial Rounded MT Bold" pitchFamily="34" charset="0"/>
                <a:ea typeface="+mn-ea"/>
                <a:cs typeface="Arial" charset="0"/>
              </a:rPr>
              <a:t>The </a:t>
            </a:r>
            <a:r>
              <a:rPr lang="en-US" sz="2000" b="1" i="0" kern="1200" dirty="0">
                <a:solidFill>
                  <a:schemeClr val="tx1"/>
                </a:solidFill>
                <a:effectLst/>
                <a:latin typeface="Arial Rounded MT Bold" pitchFamily="34" charset="0"/>
                <a:ea typeface="+mn-ea"/>
                <a:cs typeface="Arial" charset="0"/>
              </a:rPr>
              <a:t>1883 eruption of Krakatoa</a:t>
            </a:r>
            <a:r>
              <a:rPr lang="en-US" sz="2000" b="0" i="0" kern="1200" dirty="0">
                <a:solidFill>
                  <a:schemeClr val="tx1"/>
                </a:solidFill>
                <a:effectLst/>
                <a:latin typeface="Arial Rounded MT Bold" pitchFamily="34" charset="0"/>
                <a:ea typeface="+mn-ea"/>
                <a:cs typeface="Arial" charset="0"/>
              </a:rPr>
              <a:t> in the </a:t>
            </a:r>
            <a:r>
              <a:rPr lang="en-US" dirty="0"/>
              <a:t>Dutch East Indies</a:t>
            </a:r>
            <a:r>
              <a:rPr lang="en-US" sz="2000" b="0" i="0" kern="1200" dirty="0">
                <a:solidFill>
                  <a:schemeClr val="tx1"/>
                </a:solidFill>
                <a:effectLst/>
                <a:latin typeface="Arial Rounded MT Bold" pitchFamily="34" charset="0"/>
                <a:ea typeface="+mn-ea"/>
                <a:cs typeface="Arial" charset="0"/>
              </a:rPr>
              <a:t> (now </a:t>
            </a:r>
            <a:r>
              <a:rPr lang="en-US" dirty="0"/>
              <a:t>Indonesia</a:t>
            </a:r>
            <a:r>
              <a:rPr lang="en-US" sz="2000" b="0" i="0" kern="1200" dirty="0">
                <a:solidFill>
                  <a:schemeClr val="tx1"/>
                </a:solidFill>
                <a:effectLst/>
                <a:latin typeface="Arial Rounded MT Bold" pitchFamily="34" charset="0"/>
                <a:ea typeface="+mn-ea"/>
                <a:cs typeface="Arial" charset="0"/>
              </a:rPr>
              <a:t>) began in the afternoon of Sunday, 26 August 1883. The 1883 Krakatoa eruption darkened the sky worldwide for years afterwards and produced spectacular sunsets throughout the world for many months. </a:t>
            </a:r>
            <a:endParaRPr lang="en-US" altLang="en-US" sz="1050" dirty="0"/>
          </a:p>
        </p:txBody>
      </p:sp>
    </p:spTree>
    <p:extLst>
      <p:ext uri="{BB962C8B-B14F-4D97-AF65-F5344CB8AC3E}">
        <p14:creationId xmlns:p14="http://schemas.microsoft.com/office/powerpoint/2010/main" val="3354197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https://www.forbes.com/sites/davidbressan/2017/08/12/even-a-small-nuclear-war-would-still-have-effects-on-global-scale/#2c4cbfc8507d</a:t>
            </a:r>
          </a:p>
        </p:txBody>
      </p:sp>
    </p:spTree>
    <p:extLst>
      <p:ext uri="{BB962C8B-B14F-4D97-AF65-F5344CB8AC3E}">
        <p14:creationId xmlns:p14="http://schemas.microsoft.com/office/powerpoint/2010/main" val="1550725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140358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0480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For example…here’s a shocker:</a:t>
            </a:r>
          </a:p>
        </p:txBody>
      </p:sp>
    </p:spTree>
    <p:extLst>
      <p:ext uri="{BB962C8B-B14F-4D97-AF65-F5344CB8AC3E}">
        <p14:creationId xmlns:p14="http://schemas.microsoft.com/office/powerpoint/2010/main" val="213025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https://www.frc.org/get.cfm?i=WA18E43&amp;f=WU18E14</a:t>
            </a:r>
          </a:p>
        </p:txBody>
      </p:sp>
    </p:spTree>
    <p:extLst>
      <p:ext uri="{BB962C8B-B14F-4D97-AF65-F5344CB8AC3E}">
        <p14:creationId xmlns:p14="http://schemas.microsoft.com/office/powerpoint/2010/main" val="3673545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https://www.frc.org/get.cfm?i=WA18E43&amp;f=WU18E14</a:t>
            </a:r>
          </a:p>
          <a:p>
            <a:r>
              <a:rPr lang="en-US" altLang="en-US" dirty="0"/>
              <a:t>Alcohol too, and name change Scouts BSA</a:t>
            </a:r>
          </a:p>
        </p:txBody>
      </p:sp>
    </p:spTree>
    <p:extLst>
      <p:ext uri="{BB962C8B-B14F-4D97-AF65-F5344CB8AC3E}">
        <p14:creationId xmlns:p14="http://schemas.microsoft.com/office/powerpoint/2010/main" val="3355472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https://www.frc.org/get.cfm?i=WA18E43&amp;f=WU18E14</a:t>
            </a:r>
          </a:p>
        </p:txBody>
      </p:sp>
    </p:spTree>
    <p:extLst>
      <p:ext uri="{BB962C8B-B14F-4D97-AF65-F5344CB8AC3E}">
        <p14:creationId xmlns:p14="http://schemas.microsoft.com/office/powerpoint/2010/main" val="4227693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49157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On Israel issues, a great deception the news media generally buys into...</a:t>
            </a:r>
          </a:p>
        </p:txBody>
      </p:sp>
    </p:spTree>
    <p:extLst>
      <p:ext uri="{BB962C8B-B14F-4D97-AF65-F5344CB8AC3E}">
        <p14:creationId xmlns:p14="http://schemas.microsoft.com/office/powerpoint/2010/main" val="3227742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Barry </a:t>
            </a:r>
            <a:r>
              <a:rPr lang="en-US" altLang="en-US" sz="1050" dirty="0" err="1"/>
              <a:t>Batya</a:t>
            </a:r>
            <a:r>
              <a:rPr lang="en-US" altLang="en-US" sz="1050" dirty="0"/>
              <a:t> Segal newsletter</a:t>
            </a:r>
          </a:p>
        </p:txBody>
      </p:sp>
    </p:spTree>
    <p:extLst>
      <p:ext uri="{BB962C8B-B14F-4D97-AF65-F5344CB8AC3E}">
        <p14:creationId xmlns:p14="http://schemas.microsoft.com/office/powerpoint/2010/main" val="1006796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Barry </a:t>
            </a:r>
            <a:r>
              <a:rPr lang="en-US" altLang="en-US" sz="1050" dirty="0" err="1"/>
              <a:t>Batya</a:t>
            </a:r>
            <a:r>
              <a:rPr lang="en-US" altLang="en-US" sz="1050" dirty="0"/>
              <a:t> Segal newsletter</a:t>
            </a:r>
          </a:p>
        </p:txBody>
      </p:sp>
    </p:spTree>
    <p:extLst>
      <p:ext uri="{BB962C8B-B14F-4D97-AF65-F5344CB8AC3E}">
        <p14:creationId xmlns:p14="http://schemas.microsoft.com/office/powerpoint/2010/main" val="1391116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Barry </a:t>
            </a:r>
            <a:r>
              <a:rPr lang="en-US" altLang="en-US" sz="1050" dirty="0" err="1"/>
              <a:t>Batya</a:t>
            </a:r>
            <a:r>
              <a:rPr lang="en-US" altLang="en-US" sz="1050" dirty="0"/>
              <a:t> Segal newsletter</a:t>
            </a:r>
          </a:p>
        </p:txBody>
      </p:sp>
    </p:spTree>
    <p:extLst>
      <p:ext uri="{BB962C8B-B14F-4D97-AF65-F5344CB8AC3E}">
        <p14:creationId xmlns:p14="http://schemas.microsoft.com/office/powerpoint/2010/main" val="17477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Barry </a:t>
            </a:r>
            <a:r>
              <a:rPr lang="en-US" altLang="en-US" sz="1050" dirty="0" err="1"/>
              <a:t>Batya</a:t>
            </a:r>
            <a:r>
              <a:rPr lang="en-US" altLang="en-US" sz="1050" dirty="0"/>
              <a:t> Segal newsletter</a:t>
            </a:r>
          </a:p>
        </p:txBody>
      </p:sp>
    </p:spTree>
    <p:extLst>
      <p:ext uri="{BB962C8B-B14F-4D97-AF65-F5344CB8AC3E}">
        <p14:creationId xmlns:p14="http://schemas.microsoft.com/office/powerpoint/2010/main" val="14934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384175" y="685800"/>
            <a:ext cx="6083300" cy="3422650"/>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itchFamily="34" charset="0"/>
            </a:endParaRPr>
          </a:p>
        </p:txBody>
      </p:sp>
      <p:sp>
        <p:nvSpPr>
          <p:cNvPr id="4" name="Slide Number Placeholder 3"/>
          <p:cNvSpPr>
            <a:spLocks noGrp="1"/>
          </p:cNvSpPr>
          <p:nvPr>
            <p:ph type="sldNum" sz="quarter" idx="5"/>
          </p:nvPr>
        </p:nvSpPr>
        <p:spPr/>
        <p:txBody>
          <a:bodyPr/>
          <a:lstStyle>
            <a:lvl1pPr>
              <a:defRPr sz="7900">
                <a:solidFill>
                  <a:schemeClr val="tx1"/>
                </a:solidFill>
                <a:latin typeface="Arial" pitchFamily="34" charset="0"/>
                <a:cs typeface="Arial" pitchFamily="34" charset="0"/>
              </a:defRPr>
            </a:lvl1pPr>
            <a:lvl2pPr marL="729057" indent="-280406">
              <a:defRPr sz="7900">
                <a:solidFill>
                  <a:schemeClr val="tx1"/>
                </a:solidFill>
                <a:latin typeface="Arial" pitchFamily="34" charset="0"/>
                <a:cs typeface="Arial" pitchFamily="34" charset="0"/>
              </a:defRPr>
            </a:lvl2pPr>
            <a:lvl3pPr marL="1121626" indent="-224325">
              <a:defRPr sz="7900">
                <a:solidFill>
                  <a:schemeClr val="tx1"/>
                </a:solidFill>
                <a:latin typeface="Arial" pitchFamily="34" charset="0"/>
                <a:cs typeface="Arial" pitchFamily="34" charset="0"/>
              </a:defRPr>
            </a:lvl3pPr>
            <a:lvl4pPr marL="1570276" indent="-224325">
              <a:defRPr sz="7900">
                <a:solidFill>
                  <a:schemeClr val="tx1"/>
                </a:solidFill>
                <a:latin typeface="Arial" pitchFamily="34" charset="0"/>
                <a:cs typeface="Arial" pitchFamily="34" charset="0"/>
              </a:defRPr>
            </a:lvl4pPr>
            <a:lvl5pPr marL="2018927" indent="-224325">
              <a:defRPr sz="7900">
                <a:solidFill>
                  <a:schemeClr val="tx1"/>
                </a:solidFill>
                <a:latin typeface="Arial" pitchFamily="34" charset="0"/>
                <a:cs typeface="Arial" pitchFamily="34" charset="0"/>
              </a:defRPr>
            </a:lvl5pPr>
            <a:lvl6pPr marL="2467577" indent="-224325" eaLnBrk="0" fontAlgn="base" hangingPunct="0">
              <a:spcBef>
                <a:spcPct val="0"/>
              </a:spcBef>
              <a:spcAft>
                <a:spcPct val="0"/>
              </a:spcAft>
              <a:defRPr sz="7900">
                <a:solidFill>
                  <a:schemeClr val="tx1"/>
                </a:solidFill>
                <a:latin typeface="Arial" pitchFamily="34" charset="0"/>
                <a:cs typeface="Arial" pitchFamily="34" charset="0"/>
              </a:defRPr>
            </a:lvl6pPr>
            <a:lvl7pPr marL="2916227" indent="-224325" eaLnBrk="0" fontAlgn="base" hangingPunct="0">
              <a:spcBef>
                <a:spcPct val="0"/>
              </a:spcBef>
              <a:spcAft>
                <a:spcPct val="0"/>
              </a:spcAft>
              <a:defRPr sz="7900">
                <a:solidFill>
                  <a:schemeClr val="tx1"/>
                </a:solidFill>
                <a:latin typeface="Arial" pitchFamily="34" charset="0"/>
                <a:cs typeface="Arial" pitchFamily="34" charset="0"/>
              </a:defRPr>
            </a:lvl7pPr>
            <a:lvl8pPr marL="3364878" indent="-224325" eaLnBrk="0" fontAlgn="base" hangingPunct="0">
              <a:spcBef>
                <a:spcPct val="0"/>
              </a:spcBef>
              <a:spcAft>
                <a:spcPct val="0"/>
              </a:spcAft>
              <a:defRPr sz="7900">
                <a:solidFill>
                  <a:schemeClr val="tx1"/>
                </a:solidFill>
                <a:latin typeface="Arial" pitchFamily="34" charset="0"/>
                <a:cs typeface="Arial" pitchFamily="34" charset="0"/>
              </a:defRPr>
            </a:lvl8pPr>
            <a:lvl9pPr marL="3813528" indent="-224325" eaLnBrk="0" fontAlgn="base" hangingPunct="0">
              <a:spcBef>
                <a:spcPct val="0"/>
              </a:spcBef>
              <a:spcAft>
                <a:spcPct val="0"/>
              </a:spcAft>
              <a:defRPr sz="7900">
                <a:solidFill>
                  <a:schemeClr val="tx1"/>
                </a:solidFill>
                <a:latin typeface="Arial" pitchFamily="34" charset="0"/>
                <a:cs typeface="Arial" pitchFamily="34" charset="0"/>
              </a:defRPr>
            </a:lvl9pPr>
          </a:lstStyle>
          <a:p>
            <a:pPr marL="0" marR="0" lvl="0" indent="0" algn="r" defTabSz="897301" rtl="0" eaLnBrk="1" fontAlgn="auto" latinLnBrk="0" hangingPunct="1">
              <a:lnSpc>
                <a:spcPct val="100000"/>
              </a:lnSpc>
              <a:spcBef>
                <a:spcPts val="0"/>
              </a:spcBef>
              <a:spcAft>
                <a:spcPts val="0"/>
              </a:spcAft>
              <a:buClrTx/>
              <a:buSzTx/>
              <a:buFontTx/>
              <a:buNone/>
              <a:tabLst/>
              <a:defRPr/>
            </a:pPr>
            <a:fld id="{45F6C25F-6C70-4A78-AE69-304999D70D58}" type="slidenum">
              <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897301" rtl="0" eaLnBrk="1" fontAlgn="auto" latinLnBrk="0" hangingPunct="1">
                <a:lnSpc>
                  <a:spcPct val="100000"/>
                </a:lnSpc>
                <a:spcBef>
                  <a:spcPts val="0"/>
                </a:spcBef>
                <a:spcAft>
                  <a:spcPts val="0"/>
                </a:spcAft>
                <a:buClrTx/>
                <a:buSzTx/>
                <a:buFontTx/>
                <a:buNone/>
                <a:tabLst/>
                <a:defRPr/>
              </a:pPr>
              <a:t>4</a:t>
            </a:fld>
            <a:endParaRPr kumimoji="0" lang="en-US" alt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79883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https://jewsforjesus.org/newsletter-jan-1994/newsletter-jan-1994/newsletter-jan-1994/the-birth-pangs-of-the-messiah/</a:t>
            </a:r>
          </a:p>
          <a:p>
            <a:endParaRPr lang="en-US" altLang="en-US" sz="1050" dirty="0"/>
          </a:p>
        </p:txBody>
      </p:sp>
    </p:spTree>
    <p:extLst>
      <p:ext uri="{BB962C8B-B14F-4D97-AF65-F5344CB8AC3E}">
        <p14:creationId xmlns:p14="http://schemas.microsoft.com/office/powerpoint/2010/main" val="1407188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48585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02896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Up to 2.00</a:t>
            </a:r>
          </a:p>
          <a:p>
            <a:r>
              <a:rPr lang="en-US" altLang="en-US" dirty="0"/>
              <a:t>Next up: </a:t>
            </a:r>
            <a:r>
              <a:rPr lang="en-US" altLang="en-US" dirty="0" err="1"/>
              <a:t>Yehudah</a:t>
            </a:r>
            <a:r>
              <a:rPr lang="en-US" altLang="en-US" dirty="0"/>
              <a:t> </a:t>
            </a:r>
            <a:r>
              <a:rPr lang="en-US" dirty="0"/>
              <a:t>Glick, who advocates opening the Temple Mount on an equal footing to prayer by Muslims, Jews, Christians, and others. On October 29 2014, Glick gave a speech, and afterward a man on a motorcycle who spoke with a "thick Arab accent" approached Glick as he loaded equipment into the back of his car, and asked if he was Yehuda Glick, before shooting him in the chest 4 times and speeding off.  He has recovered, and is still working for the Temple Mount restoration.  Had us dancing!</a:t>
            </a:r>
            <a:endParaRPr lang="en-US" altLang="en-US" dirty="0"/>
          </a:p>
          <a:p>
            <a:endParaRPr lang="en-US" altLang="en-US" dirty="0"/>
          </a:p>
        </p:txBody>
      </p:sp>
    </p:spTree>
    <p:extLst>
      <p:ext uri="{BB962C8B-B14F-4D97-AF65-F5344CB8AC3E}">
        <p14:creationId xmlns:p14="http://schemas.microsoft.com/office/powerpoint/2010/main" val="14561778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So, we’re not done with the March of Remembrance.   Maybe.   Need a coordinator. </a:t>
            </a:r>
          </a:p>
        </p:txBody>
      </p:sp>
    </p:spTree>
    <p:extLst>
      <p:ext uri="{BB962C8B-B14F-4D97-AF65-F5344CB8AC3E}">
        <p14:creationId xmlns:p14="http://schemas.microsoft.com/office/powerpoint/2010/main" val="1320316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80920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Let’s hear from some of the participants.  This was a great time of celebration and victory.</a:t>
            </a:r>
          </a:p>
        </p:txBody>
      </p:sp>
    </p:spTree>
    <p:extLst>
      <p:ext uri="{BB962C8B-B14F-4D97-AF65-F5344CB8AC3E}">
        <p14:creationId xmlns:p14="http://schemas.microsoft.com/office/powerpoint/2010/main" val="3935084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56603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08183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106733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90999"/>
            <a:ext cx="6308725" cy="4724401"/>
          </a:xfrm>
        </p:spPr>
        <p:txBody>
          <a:bodyPr/>
          <a:lstStyle/>
          <a:p>
            <a:r>
              <a:rPr lang="en-US" dirty="0"/>
              <a:t>According to Craig Keener, these words are NOT the typical rhetoric of sensational apocalyptic revelation, but rather </a:t>
            </a:r>
            <a:r>
              <a:rPr lang="en-US" u="sng" dirty="0"/>
              <a:t>EXHORTATIONS BASED ON END TIME MOTIFS COMMON TO JEWISH THINKING</a:t>
            </a:r>
            <a:r>
              <a:rPr lang="en-US" dirty="0"/>
              <a:t>.  Key thought is NOT that this is the end.  Not yet.</a:t>
            </a:r>
          </a:p>
          <a:p>
            <a:r>
              <a:rPr lang="en-US" dirty="0"/>
              <a:t>As you know, I was NOT a fan of Blood Moon/</a:t>
            </a:r>
            <a:r>
              <a:rPr lang="en-US" dirty="0" err="1"/>
              <a:t>Shmittah</a:t>
            </a:r>
            <a:r>
              <a:rPr lang="en-US" dirty="0"/>
              <a:t> meltdown, or Yeshua in the constellation, although that was fascinating.  </a:t>
            </a:r>
          </a:p>
          <a:p>
            <a:r>
              <a:rPr lang="en-US" dirty="0"/>
              <a:t>We just arranged a session in Dec. with FFOZ on the Book of Revelation: Not dispensational, not sensational, Jewishly </a:t>
            </a:r>
            <a:r>
              <a:rPr lang="en-US" dirty="0" err="1"/>
              <a:t>Revelational</a:t>
            </a:r>
            <a:r>
              <a:rPr lang="en-US" dirty="0"/>
              <a:t>.   </a:t>
            </a:r>
          </a:p>
          <a:p>
            <a:r>
              <a:rPr lang="en-US" dirty="0"/>
              <a:t>Yet, </a:t>
            </a:r>
            <a:r>
              <a:rPr lang="en-US" dirty="0" err="1"/>
              <a:t>Yeshua’s</a:t>
            </a:r>
            <a:r>
              <a:rPr lang="en-US" dirty="0"/>
              <a:t> exhortation according to the prophets…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7546686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256314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676710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595953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672033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01231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914328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302160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23956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23301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989254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Get steel in your soul for war.</a:t>
            </a:r>
          </a:p>
        </p:txBody>
      </p:sp>
    </p:spTree>
    <p:extLst>
      <p:ext uri="{BB962C8B-B14F-4D97-AF65-F5344CB8AC3E}">
        <p14:creationId xmlns:p14="http://schemas.microsoft.com/office/powerpoint/2010/main" val="35586985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403477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391994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17444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9915839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479667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032980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54185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898031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317344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https://www.frc.org/get.cfm?i=WA18E33&amp;f=WU18E11</a:t>
            </a:r>
          </a:p>
        </p:txBody>
      </p:sp>
    </p:spTree>
    <p:extLst>
      <p:ext uri="{BB962C8B-B14F-4D97-AF65-F5344CB8AC3E}">
        <p14:creationId xmlns:p14="http://schemas.microsoft.com/office/powerpoint/2010/main" val="58235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We are apparently losing, but that will reverse, ultimately, and incrementally.</a:t>
            </a:r>
          </a:p>
        </p:txBody>
      </p:sp>
    </p:spTree>
    <p:extLst>
      <p:ext uri="{BB962C8B-B14F-4D97-AF65-F5344CB8AC3E}">
        <p14:creationId xmlns:p14="http://schemas.microsoft.com/office/powerpoint/2010/main" val="40278294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989290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237352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PUT ON attire…</a:t>
            </a:r>
          </a:p>
        </p:txBody>
      </p:sp>
    </p:spTree>
    <p:extLst>
      <p:ext uri="{BB962C8B-B14F-4D97-AF65-F5344CB8AC3E}">
        <p14:creationId xmlns:p14="http://schemas.microsoft.com/office/powerpoint/2010/main" val="10155031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0675433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18290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4254561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864231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586103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139688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So, there is still warfare.  Still victories…</a:t>
            </a:r>
          </a:p>
        </p:txBody>
      </p:sp>
    </p:spTree>
    <p:extLst>
      <p:ext uri="{BB962C8B-B14F-4D97-AF65-F5344CB8AC3E}">
        <p14:creationId xmlns:p14="http://schemas.microsoft.com/office/powerpoint/2010/main" val="1905817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6022084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http://www.jerusalemonline.com/news/world-news/around-the-globe/iran-airport-screens-hacked-by-anti-government-protesters-35930?utm_source=ActiveCampaign&amp;utm_medium=email&amp;utm_content=The+Latest+News+From+Israel&amp;utm_campaign=EveningNewsletter+-+Recurring+2017+Dec+17</a:t>
            </a:r>
          </a:p>
        </p:txBody>
      </p:sp>
    </p:spTree>
    <p:extLst>
      <p:ext uri="{BB962C8B-B14F-4D97-AF65-F5344CB8AC3E}">
        <p14:creationId xmlns:p14="http://schemas.microsoft.com/office/powerpoint/2010/main" val="38921750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http://www.jerusalemonline.com/news/world-news/around-the-globe/iran-airport-screens-hacked-by-anti-government-protesters-35930?utm_source=ActiveCampaign&amp;utm_medium=email&amp;utm_content=The+Latest+News+From+Israel&amp;utm_campaign=EveningNewsletter+-+Recurring+2017+Dec+17</a:t>
            </a:r>
          </a:p>
        </p:txBody>
      </p:sp>
    </p:spTree>
    <p:extLst>
      <p:ext uri="{BB962C8B-B14F-4D97-AF65-F5344CB8AC3E}">
        <p14:creationId xmlns:p14="http://schemas.microsoft.com/office/powerpoint/2010/main" val="42858980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http://www.israeltoday.co.il/NewsItem/tabid/178/nid/33487/Default.aspx</a:t>
            </a:r>
          </a:p>
        </p:txBody>
      </p:sp>
    </p:spTree>
    <p:extLst>
      <p:ext uri="{BB962C8B-B14F-4D97-AF65-F5344CB8AC3E}">
        <p14:creationId xmlns:p14="http://schemas.microsoft.com/office/powerpoint/2010/main" val="7898607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http://www.israeltoday.co.il/NewsItem/tabid/178/nid/33487/Default.aspx</a:t>
            </a:r>
          </a:p>
        </p:txBody>
      </p:sp>
    </p:spTree>
    <p:extLst>
      <p:ext uri="{BB962C8B-B14F-4D97-AF65-F5344CB8AC3E}">
        <p14:creationId xmlns:p14="http://schemas.microsoft.com/office/powerpoint/2010/main" val="36037854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2356091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656774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2498697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1905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1585617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008EDFD0-AEF6-440D-A2A9-52A80FF54F5E}" type="slidenum">
              <a:rPr lang="en-US" altLang="en-US" smtClean="0">
                <a:latin typeface="Arial" pitchFamily="34" charset="0"/>
                <a:cs typeface="Arial" pitchFamily="34" charset="0"/>
              </a:rPr>
              <a:pPr defTabSz="658459">
                <a:def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2471096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74C7E32F-A007-40FE-BCD5-17EC31FC5224}" type="slidenum">
              <a:rPr lang="en-US" smtClean="0"/>
              <a:pPr defTabSz="658459">
                <a:defRPr/>
              </a:pPr>
              <a:t>‹#›</a:t>
            </a:fld>
            <a:endParaRPr lang="en-US"/>
          </a:p>
        </p:txBody>
      </p:sp>
    </p:spTree>
    <p:extLst>
      <p:ext uri="{BB962C8B-B14F-4D97-AF65-F5344CB8AC3E}">
        <p14:creationId xmlns:p14="http://schemas.microsoft.com/office/powerpoint/2010/main" val="68002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8">
                <a:solidFill>
                  <a:srgbClr val="000000"/>
                </a:solidFill>
              </a:defRPr>
            </a:lvl1pPr>
          </a:lstStyle>
          <a:p>
            <a:fld id="{94317EE0-CD2D-4428-881C-38C7122CD0C7}" type="slidenum">
              <a:rPr lang="en-US" altLang="en-US" smtClean="0"/>
              <a:pPr/>
              <a:t>‹#›</a:t>
            </a:fld>
            <a:endParaRPr lang="en-US" altLang="en-US" dirty="0"/>
          </a:p>
        </p:txBody>
      </p:sp>
    </p:spTree>
    <p:extLst>
      <p:ext uri="{BB962C8B-B14F-4D97-AF65-F5344CB8AC3E}">
        <p14:creationId xmlns:p14="http://schemas.microsoft.com/office/powerpoint/2010/main" val="555315720"/>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8">
                <a:solidFill>
                  <a:srgbClr val="000000"/>
                </a:solidFill>
                <a:latin typeface="Arial" charset="0"/>
                <a:cs typeface="Arial" charset="0"/>
              </a:defRPr>
            </a:lvl1pPr>
          </a:lstStyle>
          <a:p>
            <a:pPr>
              <a:defRPr/>
            </a:pPr>
            <a:fld id="{3915AB1D-1CA0-4FDF-B570-0BA71515FA0F}" type="slidenum">
              <a:rPr lang="en-US"/>
              <a:pPr>
                <a:defRPr/>
              </a:pPr>
              <a:t>‹#›</a:t>
            </a:fld>
            <a:endParaRPr lang="en-US" dirty="0"/>
          </a:p>
        </p:txBody>
      </p:sp>
    </p:spTree>
    <p:extLst>
      <p:ext uri="{BB962C8B-B14F-4D97-AF65-F5344CB8AC3E}">
        <p14:creationId xmlns:p14="http://schemas.microsoft.com/office/powerpoint/2010/main" val="2585210835"/>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ideo" Target="https://www.youtube.com/embed/woZxSOLhSJs" TargetMode="Externa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video" Target="https://www.youtube.com/embed/bmIfTbx95t8" TargetMode="Externa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video" Target="https://www.youtube.com/embed/ts3NJsRmHA4" TargetMode="External"/><Relationship Id="rId4" Type="http://schemas.openxmlformats.org/officeDocument/2006/relationships/image" Target="../media/image36.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If you want to have notes without taking notes, </a:t>
            </a:r>
          </a:p>
          <a:p>
            <a:r>
              <a:rPr lang="en-US" dirty="0"/>
              <a:t>Go to </a:t>
            </a:r>
            <a:r>
              <a:rPr lang="en-US" dirty="0">
                <a:solidFill>
                  <a:srgbClr val="FFFF66"/>
                </a:solidFill>
              </a:rPr>
              <a:t>OrHaOlam.com</a:t>
            </a:r>
            <a:endParaRPr lang="en-US" u="sng" dirty="0"/>
          </a:p>
          <a:p>
            <a:r>
              <a:rPr lang="en-US" u="sng" dirty="0"/>
              <a:t>WITHOUT WIFI</a:t>
            </a:r>
          </a:p>
          <a:p>
            <a:r>
              <a:rPr lang="en-US" dirty="0"/>
              <a:t>Click on</a:t>
            </a:r>
            <a:r>
              <a:rPr lang="en-US" dirty="0">
                <a:solidFill>
                  <a:srgbClr val="FFFF66"/>
                </a:solidFill>
              </a:rPr>
              <a:t> downloads, messages, 2018 messages</a:t>
            </a:r>
          </a:p>
          <a:p>
            <a:r>
              <a:rPr lang="en-US" dirty="0">
                <a:solidFill>
                  <a:srgbClr val="FFFF66"/>
                </a:solidFill>
              </a:rPr>
              <a:t>Today’s should be on the top.</a:t>
            </a:r>
          </a:p>
        </p:txBody>
      </p:sp>
    </p:spTree>
    <p:extLst>
      <p:ext uri="{BB962C8B-B14F-4D97-AF65-F5344CB8AC3E}">
        <p14:creationId xmlns:p14="http://schemas.microsoft.com/office/powerpoint/2010/main" val="2946868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a:r>
              <a:rPr lang="en-US" u="sng" dirty="0"/>
              <a:t>Conflict avoidance</a:t>
            </a:r>
            <a:r>
              <a:rPr lang="en-US" dirty="0"/>
              <a:t> is a method of reacting to conflict, which attempts to avoid directly confronting the issue at hand. Methods of doing this can include changing the subject, putting off a discussion until later, or simply not bringing up the subject of contention.</a:t>
            </a:r>
          </a:p>
        </p:txBody>
      </p:sp>
    </p:spTree>
    <p:extLst>
      <p:ext uri="{BB962C8B-B14F-4D97-AF65-F5344CB8AC3E}">
        <p14:creationId xmlns:p14="http://schemas.microsoft.com/office/powerpoint/2010/main" val="64809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3074" name="Picture 2" descr="conflict avoidance">
            <a:extLst>
              <a:ext uri="{FF2B5EF4-FFF2-40B4-BE49-F238E27FC236}">
                <a16:creationId xmlns:a16="http://schemas.microsoft.com/office/drawing/2014/main" id="{BD1D0B42-F0B6-4EC6-9B4C-750F903DB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0"/>
            <a:ext cx="77787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21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274637" y="673091"/>
            <a:ext cx="8229600" cy="4642057"/>
          </a:xfrm>
        </p:spPr>
        <p:txBody>
          <a:bodyPr>
            <a:normAutofit/>
          </a:bodyPr>
          <a:lstStyle/>
          <a:p>
            <a:pPr algn="r"/>
            <a:r>
              <a:rPr lang="he-IL" sz="4321" b="1" dirty="0">
                <a:latin typeface="David" panose="020E0502060401010101" pitchFamily="34" charset="-79"/>
                <a:cs typeface="David" panose="020E0502060401010101" pitchFamily="34" charset="-79"/>
              </a:rPr>
              <a:t>וְיִהְיוּ רָעָב וּרְעִידוֹת אֲדָמָה בִּמְקוֹמוֹת רַבִּים, </a:t>
            </a:r>
            <a:r>
              <a:rPr lang="en-US" baseline="30000" dirty="0"/>
              <a:t>    </a:t>
            </a:r>
          </a:p>
          <a:p>
            <a:r>
              <a:rPr lang="en-US" sz="4000" dirty="0"/>
              <a:t>	and there will be famines and earthquakes in various parts of the world;</a:t>
            </a:r>
          </a:p>
        </p:txBody>
      </p:sp>
      <p:sp>
        <p:nvSpPr>
          <p:cNvPr id="372738" name="Rectangle 2"/>
          <p:cNvSpPr>
            <a:spLocks noGrp="1" noChangeArrowheads="1"/>
          </p:cNvSpPr>
          <p:nvPr>
            <p:ph type="title"/>
          </p:nvPr>
        </p:nvSpPr>
        <p:spPr>
          <a:xfrm>
            <a:off x="932755" y="267296"/>
            <a:ext cx="6913364" cy="405795"/>
          </a:xfrm>
        </p:spPr>
        <p:txBody>
          <a:bodyPr/>
          <a:lstStyle/>
          <a:p>
            <a:pPr eaLnBrk="1" hangingPunct="1"/>
            <a:r>
              <a:rPr lang="en-US" altLang="en-US" sz="2016" dirty="0">
                <a:solidFill>
                  <a:srgbClr val="FFFF00"/>
                </a:solidFill>
              </a:rPr>
              <a:t>Mattityahu (Matthew) 24:7</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2384020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925711"/>
            <a:ext cx="7900988" cy="4444305"/>
          </a:xfrm>
        </p:spPr>
        <p:txBody>
          <a:bodyPr>
            <a:normAutofit/>
          </a:bodyPr>
          <a:lstStyle/>
          <a:p>
            <a:pPr algn="r"/>
            <a:r>
              <a:rPr lang="he-IL" sz="4321" dirty="0"/>
              <a:t>א</a:t>
            </a:r>
            <a:r>
              <a:rPr lang="he-IL" sz="4321" b="1" dirty="0">
                <a:latin typeface="David" panose="020E0502060401010101" pitchFamily="34" charset="-79"/>
                <a:cs typeface="David" panose="020E0502060401010101" pitchFamily="34" charset="-79"/>
              </a:rPr>
              <a:t>ַךְ כָּל אֵלֶּה רֵאשִׁית הַצָּרוֹת.</a:t>
            </a:r>
            <a:r>
              <a:rPr lang="en-US" sz="4321" b="1" dirty="0">
                <a:latin typeface="David" panose="020E0502060401010101" pitchFamily="34" charset="-79"/>
                <a:cs typeface="David" panose="020E0502060401010101" pitchFamily="34" charset="-79"/>
              </a:rPr>
              <a:t>   </a:t>
            </a:r>
          </a:p>
          <a:p>
            <a:pPr algn="r"/>
            <a:endParaRPr lang="en-US" dirty="0"/>
          </a:p>
          <a:p>
            <a:r>
              <a:rPr lang="en-US" dirty="0"/>
              <a:t>   </a:t>
            </a:r>
            <a:r>
              <a:rPr lang="en-US" sz="4000" dirty="0"/>
              <a:t>“all this is but the beginning of the ‘birth-pains.’”</a:t>
            </a:r>
            <a:endParaRPr lang="en-US" dirty="0"/>
          </a:p>
        </p:txBody>
      </p:sp>
      <p:sp>
        <p:nvSpPr>
          <p:cNvPr id="372738" name="Rectangle 2"/>
          <p:cNvSpPr>
            <a:spLocks noGrp="1" noChangeArrowheads="1"/>
          </p:cNvSpPr>
          <p:nvPr>
            <p:ph type="title"/>
          </p:nvPr>
        </p:nvSpPr>
        <p:spPr>
          <a:xfrm>
            <a:off x="932755" y="377031"/>
            <a:ext cx="6913364" cy="405795"/>
          </a:xfrm>
        </p:spPr>
        <p:txBody>
          <a:bodyPr/>
          <a:lstStyle/>
          <a:p>
            <a:pPr eaLnBrk="1" hangingPunct="1"/>
            <a:r>
              <a:rPr lang="en-US" altLang="en-US" sz="2016" dirty="0">
                <a:solidFill>
                  <a:srgbClr val="FFFF00"/>
                </a:solidFill>
              </a:rPr>
              <a:t>Mattityahu (Matthew) 24:8</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936239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err="1"/>
              <a:t>Yeshayahu</a:t>
            </a:r>
            <a:r>
              <a:rPr lang="en-US" baseline="30000" dirty="0"/>
              <a:t> 26.16-18</a:t>
            </a:r>
            <a:r>
              <a:rPr lang="en-US" dirty="0"/>
              <a:t> </a:t>
            </a:r>
            <a:r>
              <a:rPr lang="en-US" cap="small" dirty="0" err="1"/>
              <a:t>Adoni</a:t>
            </a:r>
            <a:r>
              <a:rPr lang="en-US" dirty="0"/>
              <a:t>, when they were troubled, they sought you. When you chastened them, they poured out a silent prayer. As a </a:t>
            </a:r>
            <a:r>
              <a:rPr lang="en-US" dirty="0">
                <a:solidFill>
                  <a:srgbClr val="FFFF99"/>
                </a:solidFill>
              </a:rPr>
              <a:t>pregnant woman about to give birth cries out and writhes in her labor pains,</a:t>
            </a:r>
          </a:p>
        </p:txBody>
      </p:sp>
    </p:spTree>
    <p:extLst>
      <p:ext uri="{BB962C8B-B14F-4D97-AF65-F5344CB8AC3E}">
        <p14:creationId xmlns:p14="http://schemas.microsoft.com/office/powerpoint/2010/main" val="3680935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err="1"/>
              <a:t>Yeshayahu</a:t>
            </a:r>
            <a:r>
              <a:rPr lang="en-US" baseline="30000" dirty="0"/>
              <a:t> 26.16-18  </a:t>
            </a:r>
            <a:r>
              <a:rPr lang="en-US" dirty="0">
                <a:solidFill>
                  <a:srgbClr val="FFFF99"/>
                </a:solidFill>
              </a:rPr>
              <a:t>so we have been at your presence, </a:t>
            </a:r>
            <a:r>
              <a:rPr lang="en-US" i="1" cap="small" dirty="0" err="1">
                <a:solidFill>
                  <a:srgbClr val="FFFF99"/>
                </a:solidFill>
              </a:rPr>
              <a:t>Adoni</a:t>
            </a:r>
            <a:r>
              <a:rPr lang="en-US" i="1" dirty="0"/>
              <a:t> —</a:t>
            </a:r>
            <a:r>
              <a:rPr lang="en-US" b="1" baseline="30000" dirty="0"/>
              <a:t>  </a:t>
            </a:r>
            <a:r>
              <a:rPr lang="en-US" dirty="0"/>
              <a:t>we have been </a:t>
            </a:r>
            <a:r>
              <a:rPr lang="en-US" dirty="0">
                <a:solidFill>
                  <a:srgbClr val="FFFF99"/>
                </a:solidFill>
              </a:rPr>
              <a:t>Pregnant And Been In Pain.</a:t>
            </a:r>
            <a:r>
              <a:rPr lang="en-US" dirty="0"/>
              <a:t> But we, as it were, have given birth to wind; we have not brought salvation to the land, and those inhabiting the world have not come to life.</a:t>
            </a:r>
          </a:p>
        </p:txBody>
      </p:sp>
    </p:spTree>
    <p:extLst>
      <p:ext uri="{BB962C8B-B14F-4D97-AF65-F5344CB8AC3E}">
        <p14:creationId xmlns:p14="http://schemas.microsoft.com/office/powerpoint/2010/main" val="3052311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err="1"/>
              <a:t>T’hillim</a:t>
            </a:r>
            <a:r>
              <a:rPr lang="en-US" baseline="30000" dirty="0"/>
              <a:t>/Ps 48.6-7</a:t>
            </a:r>
            <a:r>
              <a:rPr lang="en-US" b="1" baseline="30000" dirty="0"/>
              <a:t> </a:t>
            </a:r>
            <a:r>
              <a:rPr lang="en-US" dirty="0"/>
              <a:t>They saw and were filled with consternation;</a:t>
            </a:r>
            <a:br>
              <a:rPr lang="en-US" dirty="0"/>
            </a:br>
            <a:r>
              <a:rPr lang="en-US" dirty="0"/>
              <a:t>terrified, they took to flight.</a:t>
            </a:r>
            <a:br>
              <a:rPr lang="en-US" dirty="0"/>
            </a:br>
            <a:r>
              <a:rPr lang="en-US" dirty="0"/>
              <a:t>Trembling took hold of them,</a:t>
            </a:r>
            <a:br>
              <a:rPr lang="en-US" dirty="0"/>
            </a:br>
            <a:r>
              <a:rPr lang="en-US" dirty="0"/>
              <a:t>pains like those of a woman in labor.</a:t>
            </a:r>
          </a:p>
        </p:txBody>
      </p:sp>
    </p:spTree>
    <p:extLst>
      <p:ext uri="{BB962C8B-B14F-4D97-AF65-F5344CB8AC3E}">
        <p14:creationId xmlns:p14="http://schemas.microsoft.com/office/powerpoint/2010/main" val="2666307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There are Talmudic references to the “birth pangs” or “travail” of the Messiah </a:t>
            </a:r>
            <a:r>
              <a:rPr lang="en-US" baseline="30000" dirty="0"/>
              <a:t>(Sanhedrin 98b and </a:t>
            </a:r>
            <a:r>
              <a:rPr lang="en-US" baseline="30000" dirty="0" err="1"/>
              <a:t>Shabat</a:t>
            </a:r>
            <a:r>
              <a:rPr lang="en-US" baseline="30000" dirty="0"/>
              <a:t> 118a)</a:t>
            </a:r>
            <a:r>
              <a:rPr lang="en-US" dirty="0"/>
              <a:t>. These are based on Tanakhic [OT] prophecies of suffering before the coming of the Messiah. The time is likened to the ordeal of childbirth.</a:t>
            </a:r>
          </a:p>
        </p:txBody>
      </p:sp>
    </p:spTree>
    <p:extLst>
      <p:ext uri="{BB962C8B-B14F-4D97-AF65-F5344CB8AC3E}">
        <p14:creationId xmlns:p14="http://schemas.microsoft.com/office/powerpoint/2010/main" val="3576814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When a woman begins to have birth pangs, it means that things are not going to get easier, only much harder. Joy lies ahead, but first comes the painful part.</a:t>
            </a:r>
          </a:p>
        </p:txBody>
      </p:sp>
    </p:spTree>
    <p:extLst>
      <p:ext uri="{BB962C8B-B14F-4D97-AF65-F5344CB8AC3E}">
        <p14:creationId xmlns:p14="http://schemas.microsoft.com/office/powerpoint/2010/main" val="2292004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Yeshua predicted that before the joy of His return, there would be </a:t>
            </a:r>
            <a:r>
              <a:rPr lang="en-US" dirty="0">
                <a:solidFill>
                  <a:srgbClr val="FFFF99"/>
                </a:solidFill>
              </a:rPr>
              <a:t>an increase in painful events</a:t>
            </a:r>
            <a:r>
              <a:rPr lang="en-US" dirty="0"/>
              <a:t>. There would be famines, earthquakes, lawlessness and wars between countries.</a:t>
            </a:r>
          </a:p>
          <a:p>
            <a:pPr algn="l"/>
            <a:endParaRPr lang="en-US" dirty="0"/>
          </a:p>
        </p:txBody>
      </p:sp>
    </p:spTree>
    <p:extLst>
      <p:ext uri="{BB962C8B-B14F-4D97-AF65-F5344CB8AC3E}">
        <p14:creationId xmlns:p14="http://schemas.microsoft.com/office/powerpoint/2010/main" val="295195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4" name="Picture 3">
            <a:extLst>
              <a:ext uri="{FF2B5EF4-FFF2-40B4-BE49-F238E27FC236}">
                <a16:creationId xmlns:a16="http://schemas.microsoft.com/office/drawing/2014/main" id="{B4FAEC92-A91A-428E-8BB2-9B5330C9B1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72" t="29940" r="21356"/>
          <a:stretch/>
        </p:blipFill>
        <p:spPr>
          <a:xfrm>
            <a:off x="186246" y="57150"/>
            <a:ext cx="8406382" cy="4831258"/>
          </a:xfrm>
          <a:prstGeom prst="rect">
            <a:avLst/>
          </a:prstGeom>
        </p:spPr>
      </p:pic>
    </p:spTree>
    <p:extLst>
      <p:ext uri="{BB962C8B-B14F-4D97-AF65-F5344CB8AC3E}">
        <p14:creationId xmlns:p14="http://schemas.microsoft.com/office/powerpoint/2010/main" val="1458448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92500" lnSpcReduction="10000"/>
          </a:bodyPr>
          <a:lstStyle/>
          <a:p>
            <a:pPr algn="l"/>
            <a:r>
              <a:rPr lang="en-US" dirty="0"/>
              <a:t>The casualties of the</a:t>
            </a:r>
            <a:r>
              <a:rPr lang="en-US" dirty="0">
                <a:solidFill>
                  <a:srgbClr val="FFFF99"/>
                </a:solidFill>
              </a:rPr>
              <a:t> Napoleonic Wars</a:t>
            </a:r>
            <a:r>
              <a:rPr lang="en-US" dirty="0"/>
              <a:t> </a:t>
            </a:r>
            <a:r>
              <a:rPr lang="en-US" dirty="0">
                <a:solidFill>
                  <a:srgbClr val="FFFF99"/>
                </a:solidFill>
              </a:rPr>
              <a:t>(1803–1815), </a:t>
            </a:r>
            <a:r>
              <a:rPr lang="en-US" dirty="0"/>
              <a:t>direct and indirect, break down as follows:</a:t>
            </a:r>
          </a:p>
          <a:p>
            <a:pPr marL="227013" indent="-227013" algn="l">
              <a:buFont typeface="Arial" panose="020B0604020202020204" pitchFamily="34" charset="0"/>
              <a:buChar char="•"/>
            </a:pPr>
            <a:r>
              <a:rPr lang="en-US" dirty="0"/>
              <a:t> 2,500,000 military personnel in Europe</a:t>
            </a:r>
          </a:p>
          <a:p>
            <a:pPr marL="227013" indent="-227013" algn="l">
              <a:buFont typeface="Arial" panose="020B0604020202020204" pitchFamily="34" charset="0"/>
              <a:buChar char="•"/>
            </a:pPr>
            <a:r>
              <a:rPr lang="en-US" dirty="0"/>
              <a:t>1,000,000 civilians were killed in Europe and in French overseas colonies.</a:t>
            </a:r>
          </a:p>
          <a:p>
            <a:pPr marL="227013" indent="-227013" algn="l">
              <a:buFont typeface="Arial" panose="020B0604020202020204" pitchFamily="34" charset="0"/>
              <a:buChar char="•"/>
            </a:pPr>
            <a:r>
              <a:rPr lang="en-US" dirty="0"/>
              <a:t>Total: </a:t>
            </a:r>
            <a:r>
              <a:rPr lang="en-US" dirty="0">
                <a:solidFill>
                  <a:srgbClr val="FFFF99"/>
                </a:solidFill>
              </a:rPr>
              <a:t>3,500,000 casualties</a:t>
            </a:r>
          </a:p>
          <a:p>
            <a:pPr algn="l"/>
            <a:endParaRPr lang="en-US" dirty="0"/>
          </a:p>
        </p:txBody>
      </p:sp>
    </p:spTree>
    <p:extLst>
      <p:ext uri="{BB962C8B-B14F-4D97-AF65-F5344CB8AC3E}">
        <p14:creationId xmlns:p14="http://schemas.microsoft.com/office/powerpoint/2010/main" val="3632560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9F028F-FB56-4A91-9E15-224A692AA6FE}"/>
              </a:ext>
            </a:extLst>
          </p:cNvPr>
          <p:cNvPicPr>
            <a:picLocks noChangeAspect="1"/>
          </p:cNvPicPr>
          <p:nvPr/>
        </p:nvPicPr>
        <p:blipFill>
          <a:blip r:embed="rId3"/>
          <a:stretch>
            <a:fillRect/>
          </a:stretch>
        </p:blipFill>
        <p:spPr>
          <a:xfrm>
            <a:off x="274637" y="0"/>
            <a:ext cx="8229600" cy="3409950"/>
          </a:xfrm>
          <a:prstGeom prst="rect">
            <a:avLst/>
          </a:prstGeom>
        </p:spPr>
      </p:pic>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sp>
        <p:nvSpPr>
          <p:cNvPr id="4" name="TextBox 3">
            <a:extLst>
              <a:ext uri="{FF2B5EF4-FFF2-40B4-BE49-F238E27FC236}">
                <a16:creationId xmlns:a16="http://schemas.microsoft.com/office/drawing/2014/main" id="{62DFD0AC-0C8B-4139-BE21-1A7ADB2230BC}"/>
              </a:ext>
            </a:extLst>
          </p:cNvPr>
          <p:cNvSpPr txBox="1"/>
          <p:nvPr/>
        </p:nvSpPr>
        <p:spPr>
          <a:xfrm>
            <a:off x="198438" y="3790950"/>
            <a:ext cx="7915346" cy="1323439"/>
          </a:xfrm>
          <a:prstGeom prst="rect">
            <a:avLst/>
          </a:prstGeom>
          <a:noFill/>
        </p:spPr>
        <p:txBody>
          <a:bodyPr wrap="square" rtlCol="0">
            <a:spAutoFit/>
          </a:bodyPr>
          <a:lstStyle/>
          <a:p>
            <a:pPr algn="l"/>
            <a:r>
              <a:rPr lang="en-US" dirty="0"/>
              <a:t>US Civil War 620,000 US military deaths</a:t>
            </a:r>
          </a:p>
        </p:txBody>
      </p:sp>
    </p:spTree>
    <p:extLst>
      <p:ext uri="{BB962C8B-B14F-4D97-AF65-F5344CB8AC3E}">
        <p14:creationId xmlns:p14="http://schemas.microsoft.com/office/powerpoint/2010/main" val="2344175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92500"/>
          </a:bodyPr>
          <a:lstStyle/>
          <a:p>
            <a:pPr algn="l"/>
            <a:r>
              <a:rPr lang="en-US" u="sng" dirty="0"/>
              <a:t>World War I   1914-1917</a:t>
            </a:r>
          </a:p>
          <a:p>
            <a:pPr algn="l"/>
            <a:r>
              <a:rPr lang="en-US" dirty="0"/>
              <a:t>Nearly </a:t>
            </a:r>
            <a:r>
              <a:rPr lang="en-US" dirty="0">
                <a:solidFill>
                  <a:srgbClr val="FFFF99"/>
                </a:solidFill>
              </a:rPr>
              <a:t>10 million died</a:t>
            </a:r>
            <a:r>
              <a:rPr lang="en-US" dirty="0"/>
              <a:t>. </a:t>
            </a:r>
          </a:p>
          <a:p>
            <a:pPr marL="227013" indent="-227013" algn="l">
              <a:buFont typeface="Arial" panose="020B0604020202020204" pitchFamily="34" charset="0"/>
              <a:buChar char="•"/>
            </a:pPr>
            <a:r>
              <a:rPr lang="en-US" dirty="0"/>
              <a:t>The Allies [UK, Fr, USA, Russia] lost about 6 million soldiers. </a:t>
            </a:r>
          </a:p>
          <a:p>
            <a:pPr marL="227013" indent="-227013" algn="l">
              <a:buFont typeface="Arial" panose="020B0604020202020204" pitchFamily="34" charset="0"/>
              <a:buChar char="•"/>
            </a:pPr>
            <a:r>
              <a:rPr lang="en-US" dirty="0"/>
              <a:t>The Central Powers [Germany, Austria, Turkey] lost about 4 million. More than 65 million men from 30 countries fought in WW I. </a:t>
            </a:r>
          </a:p>
        </p:txBody>
      </p:sp>
    </p:spTree>
    <p:extLst>
      <p:ext uri="{BB962C8B-B14F-4D97-AF65-F5344CB8AC3E}">
        <p14:creationId xmlns:p14="http://schemas.microsoft.com/office/powerpoint/2010/main" val="3892819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u="sng" dirty="0"/>
              <a:t>World War II </a:t>
            </a:r>
            <a:r>
              <a:rPr lang="en-US" dirty="0"/>
              <a:t>was the deadliest conflict in human history, marked by </a:t>
            </a:r>
            <a:r>
              <a:rPr lang="en-US" dirty="0">
                <a:solidFill>
                  <a:srgbClr val="FFFF99"/>
                </a:solidFill>
              </a:rPr>
              <a:t>50 to 85 million fatalities</a:t>
            </a:r>
            <a:r>
              <a:rPr lang="en-US" dirty="0"/>
              <a:t>, most of which were civilians in the Soviet Union and China. It included massacres, the genocide of the Holocaust, strategic bombing,</a:t>
            </a:r>
          </a:p>
        </p:txBody>
      </p:sp>
    </p:spTree>
    <p:extLst>
      <p:ext uri="{BB962C8B-B14F-4D97-AF65-F5344CB8AC3E}">
        <p14:creationId xmlns:p14="http://schemas.microsoft.com/office/powerpoint/2010/main" val="3890698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premeditated death from starvation and disease, biological and chemical warfare, and the only use of nuclear weapons in war.</a:t>
            </a:r>
          </a:p>
          <a:p>
            <a:pPr algn="l"/>
            <a:r>
              <a:rPr lang="en-US" dirty="0"/>
              <a:t>Total: </a:t>
            </a:r>
            <a:r>
              <a:rPr lang="en-US" dirty="0">
                <a:solidFill>
                  <a:srgbClr val="FFFF99"/>
                </a:solidFill>
              </a:rPr>
              <a:t>50 to 85 million fatalities</a:t>
            </a:r>
            <a:endParaRPr lang="en-US" dirty="0"/>
          </a:p>
        </p:txBody>
      </p:sp>
    </p:spTree>
    <p:extLst>
      <p:ext uri="{BB962C8B-B14F-4D97-AF65-F5344CB8AC3E}">
        <p14:creationId xmlns:p14="http://schemas.microsoft.com/office/powerpoint/2010/main" val="4158390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02D2C5-1E11-4F88-9B8C-DE4E10C0FAA3}"/>
              </a:ext>
            </a:extLst>
          </p:cNvPr>
          <p:cNvPicPr>
            <a:picLocks noChangeAspect="1"/>
          </p:cNvPicPr>
          <p:nvPr/>
        </p:nvPicPr>
        <p:blipFill>
          <a:blip r:embed="rId3"/>
          <a:stretch>
            <a:fillRect/>
          </a:stretch>
        </p:blipFill>
        <p:spPr>
          <a:xfrm>
            <a:off x="695469" y="0"/>
            <a:ext cx="7387936" cy="5143500"/>
          </a:xfrm>
          <a:prstGeom prst="rect">
            <a:avLst/>
          </a:prstGeom>
        </p:spPr>
      </p:pic>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spTree>
    <p:extLst>
      <p:ext uri="{BB962C8B-B14F-4D97-AF65-F5344CB8AC3E}">
        <p14:creationId xmlns:p14="http://schemas.microsoft.com/office/powerpoint/2010/main" val="1450781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85000" lnSpcReduction="10000"/>
          </a:bodyPr>
          <a:lstStyle/>
          <a:p>
            <a:pPr algn="l"/>
            <a:r>
              <a:rPr lang="en-US" dirty="0"/>
              <a:t>On Nov. 1, 1983, leading Russian and American scientists -- including author Carl Sagan -- discussed the possible consequences of a nuclear war. Apart from the immediate destruction of infrastructure and the loss of millions of lives, the scientists were mostly concerned about the possible aftermath of such a war. </a:t>
            </a:r>
          </a:p>
        </p:txBody>
      </p:sp>
    </p:spTree>
    <p:extLst>
      <p:ext uri="{BB962C8B-B14F-4D97-AF65-F5344CB8AC3E}">
        <p14:creationId xmlns:p14="http://schemas.microsoft.com/office/powerpoint/2010/main" val="2272485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85000" lnSpcReduction="10000"/>
          </a:bodyPr>
          <a:lstStyle/>
          <a:p>
            <a:pPr algn="l"/>
            <a:r>
              <a:rPr lang="en-US" dirty="0"/>
              <a:t>The detonation of some hundreds of atomic bombs would cause a nuclear winter, with disastrous impacts on the environment and human food resources. The ash and dust, transported by the atomic blasts into the higher layers of Earth's atmosphere, would form a cloud layer, making it impossible for sunlight and heat to reach the surface.</a:t>
            </a:r>
          </a:p>
        </p:txBody>
      </p:sp>
    </p:spTree>
    <p:extLst>
      <p:ext uri="{BB962C8B-B14F-4D97-AF65-F5344CB8AC3E}">
        <p14:creationId xmlns:p14="http://schemas.microsoft.com/office/powerpoint/2010/main" val="1925679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Dropping temperatures would plunge Earth into a nuclear winter, maybe for decades or even centuries. Plants, no longer able to produce nutrients by photosynthesis, would quickly die off, followed by the starving animals and finally humans.</a:t>
            </a:r>
          </a:p>
        </p:txBody>
      </p:sp>
    </p:spTree>
    <p:extLst>
      <p:ext uri="{BB962C8B-B14F-4D97-AF65-F5344CB8AC3E}">
        <p14:creationId xmlns:p14="http://schemas.microsoft.com/office/powerpoint/2010/main" val="4012288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So with the threat of nuclear extinction of the human species, wars have gotten smaller, but more frequent.</a:t>
            </a:r>
          </a:p>
          <a:p>
            <a:pPr algn="l"/>
            <a:r>
              <a:rPr lang="en-US" dirty="0"/>
              <a:t>Spiritual war has gotten more intense.</a:t>
            </a:r>
          </a:p>
        </p:txBody>
      </p:sp>
    </p:spTree>
    <p:extLst>
      <p:ext uri="{BB962C8B-B14F-4D97-AF65-F5344CB8AC3E}">
        <p14:creationId xmlns:p14="http://schemas.microsoft.com/office/powerpoint/2010/main" val="2389820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4" name="Picture 3">
            <a:extLst>
              <a:ext uri="{FF2B5EF4-FFF2-40B4-BE49-F238E27FC236}">
                <a16:creationId xmlns:a16="http://schemas.microsoft.com/office/drawing/2014/main" id="{F939073F-736E-47BE-A136-BF9E5BBFA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45" r="27815"/>
          <a:stretch/>
        </p:blipFill>
        <p:spPr>
          <a:xfrm rot="5400000">
            <a:off x="1580451" y="111533"/>
            <a:ext cx="5097753" cy="4966181"/>
          </a:xfrm>
          <a:prstGeom prst="rect">
            <a:avLst/>
          </a:prstGeom>
        </p:spPr>
      </p:pic>
    </p:spTree>
    <p:extLst>
      <p:ext uri="{BB962C8B-B14F-4D97-AF65-F5344CB8AC3E}">
        <p14:creationId xmlns:p14="http://schemas.microsoft.com/office/powerpoint/2010/main" val="562088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92500" lnSpcReduction="10000"/>
          </a:bodyPr>
          <a:lstStyle/>
          <a:p>
            <a:pPr algn="l"/>
            <a:r>
              <a:rPr lang="en-US" baseline="30000" dirty="0"/>
              <a:t>2 Tim 3.11-13</a:t>
            </a:r>
            <a:r>
              <a:rPr lang="en-US" dirty="0"/>
              <a:t> What persecutions I endured! Yet the Lord rescued me from all of them. And indeed, all who want to live a godly life united with the Messiah Yeshua will be persecuted, while </a:t>
            </a:r>
            <a:r>
              <a:rPr lang="en-US" dirty="0">
                <a:solidFill>
                  <a:srgbClr val="FFFF99"/>
                </a:solidFill>
              </a:rPr>
              <a:t>evil people and impostors will go from bad to worse</a:t>
            </a:r>
            <a:r>
              <a:rPr lang="en-US" dirty="0"/>
              <a:t>, deceiving others and being deceived themselves.</a:t>
            </a:r>
          </a:p>
        </p:txBody>
      </p:sp>
    </p:spTree>
    <p:extLst>
      <p:ext uri="{BB962C8B-B14F-4D97-AF65-F5344CB8AC3E}">
        <p14:creationId xmlns:p14="http://schemas.microsoft.com/office/powerpoint/2010/main" val="1719016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a:r>
              <a:rPr lang="en-US" u="sng" dirty="0"/>
              <a:t>BSA Scouts out New Condom Policy May 22, 2018</a:t>
            </a:r>
          </a:p>
          <a:p>
            <a:pPr algn="l"/>
            <a:r>
              <a:rPr lang="en-US" dirty="0"/>
              <a:t>What kind of fire are the Boy Scouts teaching kids to start? Angry parents want to know now that the organization is making condoms an official part of its World Jamboree. </a:t>
            </a:r>
          </a:p>
        </p:txBody>
      </p:sp>
    </p:spTree>
    <p:extLst>
      <p:ext uri="{BB962C8B-B14F-4D97-AF65-F5344CB8AC3E}">
        <p14:creationId xmlns:p14="http://schemas.microsoft.com/office/powerpoint/2010/main" val="493562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92500" lnSpcReduction="10000"/>
          </a:bodyPr>
          <a:lstStyle/>
          <a:p>
            <a:pPr algn="l"/>
            <a:r>
              <a:rPr lang="en-US" dirty="0"/>
              <a:t>Almost five years to the day that it threw open doors to homosexuality, BSA leaders are making their leftward lurch complete with the announcement that birth control would be provided at their next 12-day jamboree where 12- to 17-year-olds will convene.</a:t>
            </a:r>
          </a:p>
        </p:txBody>
      </p:sp>
    </p:spTree>
    <p:extLst>
      <p:ext uri="{BB962C8B-B14F-4D97-AF65-F5344CB8AC3E}">
        <p14:creationId xmlns:p14="http://schemas.microsoft.com/office/powerpoint/2010/main" val="1866525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92500" lnSpcReduction="20000"/>
          </a:bodyPr>
          <a:lstStyle/>
          <a:p>
            <a:pPr algn="l"/>
            <a:r>
              <a:rPr lang="en-US" dirty="0"/>
              <a:t>A document from the three-country planning committee is making the rounds -- and the hosts of the West Virginia event have an interesting mandate. Jamboree organizers must now guarantee that “condoms are readily and easily accessible for all participants and IST [staff] at a number of locations on the site.”</a:t>
            </a:r>
          </a:p>
        </p:txBody>
      </p:sp>
    </p:spTree>
    <p:extLst>
      <p:ext uri="{BB962C8B-B14F-4D97-AF65-F5344CB8AC3E}">
        <p14:creationId xmlns:p14="http://schemas.microsoft.com/office/powerpoint/2010/main" val="1599994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This is by CBN. http://www1.cbn.com/cbnnews/us/2018/may/parents-and-experts-say-kids-movie-grooms-children-for-sex-abuse</a:t>
            </a:r>
          </a:p>
        </p:txBody>
      </p:sp>
    </p:spTree>
    <p:extLst>
      <p:ext uri="{BB962C8B-B14F-4D97-AF65-F5344CB8AC3E}">
        <p14:creationId xmlns:p14="http://schemas.microsoft.com/office/powerpoint/2010/main" val="830880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2050" name="Picture 2" descr="http://www1.cbn.com/sites/default/files/styles/video_ratio_16_9/public/media/slider/images/showdogsposter_hdv.jpg?itok=ykYovVC1">
            <a:extLst>
              <a:ext uri="{FF2B5EF4-FFF2-40B4-BE49-F238E27FC236}">
                <a16:creationId xmlns:a16="http://schemas.microsoft.com/office/drawing/2014/main" id="{56BEF6E9-2511-4D9F-AABA-53C970C1C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04" r="30904"/>
          <a:stretch/>
        </p:blipFill>
        <p:spPr bwMode="auto">
          <a:xfrm>
            <a:off x="2713037" y="100013"/>
            <a:ext cx="3352800" cy="494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55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a:r>
              <a:rPr lang="en-US" u="sng" dirty="0"/>
              <a:t>Gaza Protest:</a:t>
            </a:r>
            <a:r>
              <a:rPr lang="en-US" dirty="0"/>
              <a:t> The goal, according to Yahya </a:t>
            </a:r>
            <a:r>
              <a:rPr lang="en-US" dirty="0" err="1"/>
              <a:t>Sinwar</a:t>
            </a:r>
            <a:r>
              <a:rPr lang="en-US" dirty="0"/>
              <a:t>, the Hamas political leader, was to “take down the border” and “tear their hearts from their bodies.” According to an article in The Wall Street Journal, “Hamas posted maps for their operatives showing the quickest</a:t>
            </a:r>
          </a:p>
        </p:txBody>
      </p:sp>
    </p:spTree>
    <p:extLst>
      <p:ext uri="{BB962C8B-B14F-4D97-AF65-F5344CB8AC3E}">
        <p14:creationId xmlns:p14="http://schemas.microsoft.com/office/powerpoint/2010/main" val="4266000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a:r>
              <a:rPr lang="en-US" dirty="0"/>
              <a:t>routes from the border to Israeli homes, schools and day care centers near the border.” Yet many in the media insist on portraying this invasion as a peaceful demonstration. One of Hamas’ co-founders, Mahmoud Al-</a:t>
            </a:r>
            <a:r>
              <a:rPr lang="en-US" dirty="0" err="1"/>
              <a:t>Zahar</a:t>
            </a:r>
            <a:r>
              <a:rPr lang="en-US" dirty="0"/>
              <a:t>, recently told Al Jazeera</a:t>
            </a:r>
          </a:p>
        </p:txBody>
      </p:sp>
    </p:spTree>
    <p:extLst>
      <p:ext uri="{BB962C8B-B14F-4D97-AF65-F5344CB8AC3E}">
        <p14:creationId xmlns:p14="http://schemas.microsoft.com/office/powerpoint/2010/main" val="1899520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“When we talk about ‘peaceful,’ we are deceiving the public.” Hamas provided free transportation throughout Gaza to the recent border demonstrations for civilians, including women and children.</a:t>
            </a:r>
          </a:p>
        </p:txBody>
      </p:sp>
    </p:spTree>
    <p:extLst>
      <p:ext uri="{BB962C8B-B14F-4D97-AF65-F5344CB8AC3E}">
        <p14:creationId xmlns:p14="http://schemas.microsoft.com/office/powerpoint/2010/main" val="2168348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Hamas hired them, paying $14 a person or $100 a family for attendance - and $500 if they managed to get injured.  Hamas forced all of their commanders and operatives to go to the border dressed as civilians. </a:t>
            </a:r>
          </a:p>
        </p:txBody>
      </p:sp>
    </p:spTree>
    <p:extLst>
      <p:ext uri="{BB962C8B-B14F-4D97-AF65-F5344CB8AC3E}">
        <p14:creationId xmlns:p14="http://schemas.microsoft.com/office/powerpoint/2010/main" val="905778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3" y="3065562"/>
            <a:ext cx="7900988" cy="1646039"/>
          </a:xfrm>
        </p:spPr>
        <p:txBody>
          <a:bodyPr/>
          <a:lstStyle/>
          <a:p>
            <a:pPr lvl="0" algn="r" rtl="1" eaLnBrk="1" hangingPunct="1"/>
            <a:r>
              <a:rPr lang="he-IL" altLang="en-US" sz="5185" b="1" dirty="0">
                <a:solidFill>
                  <a:srgbClr val="FFFFFF"/>
                </a:solidFill>
                <a:cs typeface="David" panose="020E0502060401010101" pitchFamily="34" charset="-79"/>
              </a:rPr>
              <a:t>מַתִּתְיָהוּ</a:t>
            </a:r>
            <a:r>
              <a:rPr lang="en-US" altLang="en-US" sz="3456" dirty="0">
                <a:solidFill>
                  <a:srgbClr val="FFFFFF"/>
                </a:solidFill>
              </a:rPr>
              <a:t> Mattityahu  </a:t>
            </a:r>
          </a:p>
          <a:p>
            <a:pPr lvl="0" algn="r" eaLnBrk="1" hangingPunct="1"/>
            <a:r>
              <a:rPr lang="en-US" altLang="en-US" sz="3456" dirty="0">
                <a:solidFill>
                  <a:srgbClr val="FFFFFF"/>
                </a:solidFill>
              </a:rPr>
              <a:t>(Matthew) 24:6-8</a:t>
            </a:r>
          </a:p>
        </p:txBody>
      </p:sp>
    </p:spTree>
    <p:extLst>
      <p:ext uri="{BB962C8B-B14F-4D97-AF65-F5344CB8AC3E}">
        <p14:creationId xmlns:p14="http://schemas.microsoft.com/office/powerpoint/2010/main" val="1870952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Yeshua predicted that before the joy of His return, there would be an increase in painful events. There would be famines, earthquakes, lawlessness and wars between countries.</a:t>
            </a:r>
          </a:p>
          <a:p>
            <a:pPr algn="l"/>
            <a:endParaRPr lang="en-US" dirty="0"/>
          </a:p>
        </p:txBody>
      </p:sp>
    </p:spTree>
    <p:extLst>
      <p:ext uri="{BB962C8B-B14F-4D97-AF65-F5344CB8AC3E}">
        <p14:creationId xmlns:p14="http://schemas.microsoft.com/office/powerpoint/2010/main" val="371009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However, not without victories </a:t>
            </a:r>
            <a:r>
              <a:rPr lang="en-US" dirty="0" err="1"/>
              <a:t>en</a:t>
            </a:r>
            <a:r>
              <a:rPr lang="en-US" dirty="0"/>
              <a:t> route. </a:t>
            </a:r>
          </a:p>
          <a:p>
            <a:pPr algn="l"/>
            <a:r>
              <a:rPr lang="en-US" baseline="30000" dirty="0" err="1"/>
              <a:t>Mtt</a:t>
            </a:r>
            <a:r>
              <a:rPr lang="en-US" baseline="30000" dirty="0"/>
              <a:t>. 2412-14</a:t>
            </a:r>
            <a:r>
              <a:rPr lang="en-US" dirty="0"/>
              <a:t> Because lawlessness will multiply, the love of many will grow cold. But </a:t>
            </a:r>
            <a:r>
              <a:rPr lang="en-US" dirty="0">
                <a:solidFill>
                  <a:srgbClr val="FFFF99"/>
                </a:solidFill>
              </a:rPr>
              <a:t>the one who endures to the end </a:t>
            </a:r>
            <a:r>
              <a:rPr lang="en-US" u="sng" dirty="0">
                <a:solidFill>
                  <a:srgbClr val="FFFF99"/>
                </a:solidFill>
              </a:rPr>
              <a:t>will be saved</a:t>
            </a:r>
            <a:r>
              <a:rPr lang="en-US" dirty="0"/>
              <a:t>. </a:t>
            </a:r>
          </a:p>
        </p:txBody>
      </p:sp>
    </p:spTree>
    <p:extLst>
      <p:ext uri="{BB962C8B-B14F-4D97-AF65-F5344CB8AC3E}">
        <p14:creationId xmlns:p14="http://schemas.microsoft.com/office/powerpoint/2010/main" val="2345310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err="1"/>
              <a:t>Mtt</a:t>
            </a:r>
            <a:r>
              <a:rPr lang="en-US" baseline="30000" dirty="0"/>
              <a:t>. 2412-14</a:t>
            </a:r>
            <a:r>
              <a:rPr lang="en-US" dirty="0"/>
              <a:t> This Good News of the kingdom shall be proclaimed in the whole world as a testimony to all the nations, and then the end will come.</a:t>
            </a:r>
          </a:p>
        </p:txBody>
      </p:sp>
    </p:spTree>
    <p:extLst>
      <p:ext uri="{BB962C8B-B14F-4D97-AF65-F5344CB8AC3E}">
        <p14:creationId xmlns:p14="http://schemas.microsoft.com/office/powerpoint/2010/main" val="782603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endParaRPr lang="en-US" dirty="0"/>
          </a:p>
          <a:p>
            <a:r>
              <a:rPr lang="en-US" dirty="0"/>
              <a:t>Jobst Bittner report</a:t>
            </a:r>
          </a:p>
        </p:txBody>
      </p:sp>
      <p:pic>
        <p:nvPicPr>
          <p:cNvPr id="2" name="Online Media 1">
            <a:hlinkClick r:id="" action="ppaction://media"/>
            <a:extLst>
              <a:ext uri="{FF2B5EF4-FFF2-40B4-BE49-F238E27FC236}">
                <a16:creationId xmlns:a16="http://schemas.microsoft.com/office/drawing/2014/main" id="{4F3A14E1-4AB1-4178-B11F-BFEBA0C67CBC}"/>
              </a:ext>
            </a:extLst>
          </p:cNvPr>
          <p:cNvPicPr>
            <a:picLocks noRot="1" noChangeAspect="1"/>
          </p:cNvPicPr>
          <p:nvPr>
            <a:videoFile r:link="rId1"/>
          </p:nvPr>
        </p:nvPicPr>
        <p:blipFill>
          <a:blip r:embed="rId4"/>
          <a:stretch>
            <a:fillRect/>
          </a:stretch>
        </p:blipFill>
        <p:spPr>
          <a:xfrm>
            <a:off x="325437" y="666750"/>
            <a:ext cx="7958667" cy="4476750"/>
          </a:xfrm>
          <a:prstGeom prst="rect">
            <a:avLst/>
          </a:prstGeom>
        </p:spPr>
      </p:pic>
      <p:sp>
        <p:nvSpPr>
          <p:cNvPr id="4" name="TextBox 3">
            <a:extLst>
              <a:ext uri="{FF2B5EF4-FFF2-40B4-BE49-F238E27FC236}">
                <a16:creationId xmlns:a16="http://schemas.microsoft.com/office/drawing/2014/main" id="{C7DBEC03-727E-4714-9A7C-E2A84A8D1AEC}"/>
              </a:ext>
            </a:extLst>
          </p:cNvPr>
          <p:cNvSpPr txBox="1"/>
          <p:nvPr/>
        </p:nvSpPr>
        <p:spPr>
          <a:xfrm>
            <a:off x="1265237" y="15083"/>
            <a:ext cx="5083058" cy="707886"/>
          </a:xfrm>
          <a:prstGeom prst="rect">
            <a:avLst/>
          </a:prstGeom>
          <a:noFill/>
        </p:spPr>
        <p:txBody>
          <a:bodyPr wrap="none" rtlCol="0">
            <a:spAutoFit/>
          </a:bodyPr>
          <a:lstStyle/>
          <a:p>
            <a:pPr algn="l"/>
            <a:r>
              <a:rPr lang="en-US" dirty="0"/>
              <a:t>Jobst Bittner report</a:t>
            </a:r>
          </a:p>
        </p:txBody>
      </p:sp>
    </p:spTree>
    <p:extLst>
      <p:ext uri="{BB962C8B-B14F-4D97-AF65-F5344CB8AC3E}">
        <p14:creationId xmlns:p14="http://schemas.microsoft.com/office/powerpoint/2010/main" val="3216921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2" name="Online Media 1">
            <a:hlinkClick r:id="" action="ppaction://media"/>
            <a:extLst>
              <a:ext uri="{FF2B5EF4-FFF2-40B4-BE49-F238E27FC236}">
                <a16:creationId xmlns:a16="http://schemas.microsoft.com/office/drawing/2014/main" id="{D29B9FBD-5102-43C9-A695-163D89382F5B}"/>
              </a:ext>
            </a:extLst>
          </p:cNvPr>
          <p:cNvPicPr>
            <a:picLocks noRot="1" noChangeAspect="1"/>
          </p:cNvPicPr>
          <p:nvPr>
            <a:videoFile r:link="rId1"/>
          </p:nvPr>
        </p:nvPicPr>
        <p:blipFill>
          <a:blip r:embed="rId4"/>
          <a:stretch>
            <a:fillRect/>
          </a:stretch>
        </p:blipFill>
        <p:spPr>
          <a:xfrm>
            <a:off x="2560638" y="1543050"/>
            <a:ext cx="3657600" cy="2057400"/>
          </a:xfrm>
          <a:prstGeom prst="rect">
            <a:avLst/>
          </a:prstGeom>
        </p:spPr>
      </p:pic>
      <p:pic>
        <p:nvPicPr>
          <p:cNvPr id="4" name="Online Media 3">
            <a:hlinkClick r:id="" action="ppaction://media"/>
            <a:extLst>
              <a:ext uri="{FF2B5EF4-FFF2-40B4-BE49-F238E27FC236}">
                <a16:creationId xmlns:a16="http://schemas.microsoft.com/office/drawing/2014/main" id="{0E73F7CA-58BB-4B95-AE0D-7932BEF4AABE}"/>
              </a:ext>
            </a:extLst>
          </p:cNvPr>
          <p:cNvPicPr>
            <a:picLocks noRot="1" noChangeAspect="1"/>
          </p:cNvPicPr>
          <p:nvPr>
            <a:videoFile r:link="rId1"/>
          </p:nvPr>
        </p:nvPicPr>
        <p:blipFill>
          <a:blip r:embed="rId4"/>
          <a:stretch>
            <a:fillRect/>
          </a:stretch>
        </p:blipFill>
        <p:spPr>
          <a:xfrm>
            <a:off x="261407" y="0"/>
            <a:ext cx="8229600" cy="4629150"/>
          </a:xfrm>
          <a:prstGeom prst="rect">
            <a:avLst/>
          </a:prstGeom>
        </p:spPr>
      </p:pic>
      <p:sp>
        <p:nvSpPr>
          <p:cNvPr id="5" name="TextBox 4">
            <a:extLst>
              <a:ext uri="{FF2B5EF4-FFF2-40B4-BE49-F238E27FC236}">
                <a16:creationId xmlns:a16="http://schemas.microsoft.com/office/drawing/2014/main" id="{04465569-4BF4-4325-8705-AEA2DB6FFE0F}"/>
              </a:ext>
            </a:extLst>
          </p:cNvPr>
          <p:cNvSpPr txBox="1"/>
          <p:nvPr/>
        </p:nvSpPr>
        <p:spPr>
          <a:xfrm>
            <a:off x="585735" y="4503807"/>
            <a:ext cx="7916783" cy="707886"/>
          </a:xfrm>
          <a:prstGeom prst="rect">
            <a:avLst/>
          </a:prstGeom>
          <a:noFill/>
        </p:spPr>
        <p:txBody>
          <a:bodyPr wrap="none" rtlCol="0">
            <a:spAutoFit/>
          </a:bodyPr>
          <a:lstStyle/>
          <a:p>
            <a:pPr algn="l"/>
            <a:r>
              <a:rPr lang="en-US" dirty="0"/>
              <a:t>MK </a:t>
            </a:r>
            <a:r>
              <a:rPr lang="en-US" dirty="0" err="1"/>
              <a:t>Yehudah</a:t>
            </a:r>
            <a:r>
              <a:rPr lang="en-US" dirty="0"/>
              <a:t> Glick appreciation</a:t>
            </a:r>
          </a:p>
        </p:txBody>
      </p:sp>
    </p:spTree>
    <p:extLst>
      <p:ext uri="{BB962C8B-B14F-4D97-AF65-F5344CB8AC3E}">
        <p14:creationId xmlns:p14="http://schemas.microsoft.com/office/powerpoint/2010/main" val="1348912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r>
              <a:rPr lang="en-US" dirty="0"/>
              <a:t>Go to </a:t>
            </a:r>
          </a:p>
          <a:p>
            <a:r>
              <a:rPr lang="en-US" dirty="0"/>
              <a:t>JerusalemofPeace.com</a:t>
            </a:r>
          </a:p>
          <a:p>
            <a:endParaRPr lang="en-US" dirty="0"/>
          </a:p>
          <a:p>
            <a:r>
              <a:rPr lang="en-US" dirty="0"/>
              <a:t>And sign the covenant!</a:t>
            </a:r>
          </a:p>
        </p:txBody>
      </p:sp>
    </p:spTree>
    <p:extLst>
      <p:ext uri="{BB962C8B-B14F-4D97-AF65-F5344CB8AC3E}">
        <p14:creationId xmlns:p14="http://schemas.microsoft.com/office/powerpoint/2010/main" val="3204741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9484E-83B7-44D1-A93E-FBF534249120}"/>
              </a:ext>
            </a:extLst>
          </p:cNvPr>
          <p:cNvPicPr>
            <a:picLocks noChangeAspect="1"/>
          </p:cNvPicPr>
          <p:nvPr/>
        </p:nvPicPr>
        <p:blipFill>
          <a:blip r:embed="rId3"/>
          <a:stretch>
            <a:fillRect/>
          </a:stretch>
        </p:blipFill>
        <p:spPr>
          <a:xfrm>
            <a:off x="243871" y="0"/>
            <a:ext cx="8291133" cy="5143500"/>
          </a:xfrm>
          <a:prstGeom prst="rect">
            <a:avLst/>
          </a:prstGeom>
        </p:spPr>
      </p:pic>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endParaRPr lang="en-US" dirty="0"/>
          </a:p>
        </p:txBody>
      </p:sp>
    </p:spTree>
    <p:extLst>
      <p:ext uri="{BB962C8B-B14F-4D97-AF65-F5344CB8AC3E}">
        <p14:creationId xmlns:p14="http://schemas.microsoft.com/office/powerpoint/2010/main" val="1818927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endParaRPr lang="en-US" dirty="0"/>
          </a:p>
          <a:p>
            <a:r>
              <a:rPr lang="en-US" dirty="0"/>
              <a:t>Valerie </a:t>
            </a:r>
            <a:r>
              <a:rPr lang="en-US" dirty="0" err="1"/>
              <a:t>Alejandre</a:t>
            </a:r>
            <a:r>
              <a:rPr lang="en-US" dirty="0"/>
              <a:t> report</a:t>
            </a:r>
          </a:p>
        </p:txBody>
      </p:sp>
    </p:spTree>
    <p:extLst>
      <p:ext uri="{BB962C8B-B14F-4D97-AF65-F5344CB8AC3E}">
        <p14:creationId xmlns:p14="http://schemas.microsoft.com/office/powerpoint/2010/main" val="3925475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endParaRPr lang="en-US" dirty="0"/>
          </a:p>
          <a:p>
            <a:r>
              <a:rPr lang="en-US" dirty="0"/>
              <a:t>Amy Stewart report</a:t>
            </a:r>
          </a:p>
        </p:txBody>
      </p:sp>
    </p:spTree>
    <p:extLst>
      <p:ext uri="{BB962C8B-B14F-4D97-AF65-F5344CB8AC3E}">
        <p14:creationId xmlns:p14="http://schemas.microsoft.com/office/powerpoint/2010/main" val="1186208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B99333B0-0D96-41F5-BF96-544761B81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3406391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05795"/>
            <a:ext cx="7900988" cy="1708755"/>
          </a:xfrm>
        </p:spPr>
        <p:txBody>
          <a:bodyPr>
            <a:normAutofit/>
          </a:bodyPr>
          <a:lstStyle/>
          <a:p>
            <a:pPr algn="r" rtl="1"/>
            <a:r>
              <a:rPr lang="he-IL" sz="3456" b="1" dirty="0">
                <a:latin typeface="David" panose="020E0502060401010101" pitchFamily="34" charset="-79"/>
                <a:cs typeface="David" panose="020E0502060401010101" pitchFamily="34" charset="-79"/>
              </a:rPr>
              <a:t>וְאַתֶּם עֲתִידִים לִשְׁמֹעַ מִלְחָמוֹת וּשְׁמוּעוֹת מִלְחָמָה. שִׂימוּ לֵב, אַל תִּבָּהֲלוּ: כִּי צָרִיךְ לִהְיוֹת הַדָּבָר הַזֶּה, וּבְכָל זֹאת עוֹד לֹא בָּא הַקֵּץ.</a:t>
            </a:r>
            <a:endParaRPr lang="en-US" sz="3456" b="1" dirty="0">
              <a:latin typeface="David" panose="020E0502060401010101" pitchFamily="34" charset="-79"/>
              <a:cs typeface="David" panose="020E0502060401010101" pitchFamily="34" charset="-79"/>
            </a:endParaRPr>
          </a:p>
        </p:txBody>
      </p:sp>
      <p:sp>
        <p:nvSpPr>
          <p:cNvPr id="372738" name="Rectangle 2"/>
          <p:cNvSpPr>
            <a:spLocks noGrp="1" noChangeArrowheads="1"/>
          </p:cNvSpPr>
          <p:nvPr>
            <p:ph type="title"/>
          </p:nvPr>
        </p:nvSpPr>
        <p:spPr>
          <a:xfrm>
            <a:off x="823019" y="0"/>
            <a:ext cx="6913364" cy="405795"/>
          </a:xfrm>
        </p:spPr>
        <p:txBody>
          <a:bodyPr/>
          <a:lstStyle/>
          <a:p>
            <a:pPr eaLnBrk="1" hangingPunct="1"/>
            <a:r>
              <a:rPr lang="en-US" altLang="en-US" sz="2016" dirty="0">
                <a:solidFill>
                  <a:srgbClr val="FFFF00"/>
                </a:solidFill>
              </a:rPr>
              <a:t>Mattityahu (Matthew) 24:6</a:t>
            </a:r>
            <a:endParaRPr lang="en-US" altLang="en-US" sz="2016" dirty="0">
              <a:solidFill>
                <a:srgbClr val="FFFF00"/>
              </a:solidFill>
              <a:cs typeface="Vilna" pitchFamily="2" charset="-79"/>
            </a:endParaRPr>
          </a:p>
        </p:txBody>
      </p:sp>
      <p:sp>
        <p:nvSpPr>
          <p:cNvPr id="2" name="TextBox 1">
            <a:extLst>
              <a:ext uri="{FF2B5EF4-FFF2-40B4-BE49-F238E27FC236}">
                <a16:creationId xmlns:a16="http://schemas.microsoft.com/office/drawing/2014/main" id="{BB20C9FA-D48E-45CD-94D2-9760AB2C7B7C}"/>
              </a:ext>
            </a:extLst>
          </p:cNvPr>
          <p:cNvSpPr txBox="1"/>
          <p:nvPr/>
        </p:nvSpPr>
        <p:spPr>
          <a:xfrm>
            <a:off x="438943" y="1962150"/>
            <a:ext cx="7900988" cy="2862322"/>
          </a:xfrm>
          <a:prstGeom prst="rect">
            <a:avLst/>
          </a:prstGeom>
          <a:noFill/>
        </p:spPr>
        <p:txBody>
          <a:bodyPr wrap="square" rtlCol="0">
            <a:spAutoFit/>
          </a:bodyPr>
          <a:lstStyle/>
          <a:p>
            <a:pPr algn="l" defTabSz="658459"/>
            <a:r>
              <a:rPr lang="en-US" sz="3600" dirty="0">
                <a:solidFill>
                  <a:srgbClr val="FFFFFF"/>
                </a:solidFill>
                <a:cs typeface="Arial" pitchFamily="34" charset="0"/>
              </a:rPr>
              <a:t>“You will hear the noise of wars nearby and the news of wars far off; see to it that you don’t become frightened. Such things must happen, </a:t>
            </a:r>
            <a:r>
              <a:rPr lang="en-US" sz="3600" dirty="0">
                <a:solidFill>
                  <a:srgbClr val="FFFF99"/>
                </a:solidFill>
                <a:cs typeface="Arial" pitchFamily="34" charset="0"/>
              </a:rPr>
              <a:t>but the end is yet to come</a:t>
            </a:r>
            <a:r>
              <a:rPr lang="en-US" sz="3600" dirty="0">
                <a:solidFill>
                  <a:srgbClr val="FFFFFF"/>
                </a:solidFill>
                <a:cs typeface="Arial" pitchFamily="34" charset="0"/>
              </a:rPr>
              <a:t>.</a:t>
            </a:r>
          </a:p>
        </p:txBody>
      </p:sp>
    </p:spTree>
    <p:extLst>
      <p:ext uri="{BB962C8B-B14F-4D97-AF65-F5344CB8AC3E}">
        <p14:creationId xmlns:p14="http://schemas.microsoft.com/office/powerpoint/2010/main" val="2572486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F522552A-BD4F-4176-BA0A-30703E51C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0020535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E33627B7-E938-4841-80E4-472984611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331366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56D21CE4-F97E-4890-B55B-F10A9D77E9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1911219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C845A183-E752-4BF5-AE82-654F9D2BAE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3354460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FF961077-AEB5-4AEE-9FB8-BE6ACFBAE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3504578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900D06A0-603C-4163-BDBF-9FC29F3D5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861823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612A3F4F-ECCA-498F-B1D2-1E51D2BA6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3735313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92C7109E-0C22-4537-9687-E0E811279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170118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E5CAA5FF-F447-4BBF-BD10-2875F8982B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347978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97049ACE-1F63-4E05-86DB-41AF0100A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1356830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err="1"/>
              <a:t>Yeshayahu</a:t>
            </a:r>
            <a:r>
              <a:rPr lang="en-US" baseline="30000" dirty="0"/>
              <a:t>/Is 51.46</a:t>
            </a:r>
            <a:r>
              <a:rPr lang="en-US" dirty="0"/>
              <a:t> Do not be faint-hearted, or be intimidated by the rumor heard in the land— one year one rumor comes, next year, another rumor. Yet violence will be in the land,</a:t>
            </a:r>
            <a:br>
              <a:rPr lang="en-US" dirty="0"/>
            </a:br>
            <a:r>
              <a:rPr lang="en-US" dirty="0"/>
              <a:t>with ruler against ruler.</a:t>
            </a:r>
          </a:p>
        </p:txBody>
      </p:sp>
    </p:spTree>
    <p:extLst>
      <p:ext uri="{BB962C8B-B14F-4D97-AF65-F5344CB8AC3E}">
        <p14:creationId xmlns:p14="http://schemas.microsoft.com/office/powerpoint/2010/main" val="4215589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9F3AE6CF-99B4-40DA-9F0E-84FE6A482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6374909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C1ED0BF7-7A98-45A9-9C09-65A78056E0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4217495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endParaRPr lang="en-US" dirty="0"/>
          </a:p>
          <a:p>
            <a:r>
              <a:rPr lang="en-US" dirty="0"/>
              <a:t>John Stewart report</a:t>
            </a:r>
          </a:p>
        </p:txBody>
      </p:sp>
    </p:spTree>
    <p:extLst>
      <p:ext uri="{BB962C8B-B14F-4D97-AF65-F5344CB8AC3E}">
        <p14:creationId xmlns:p14="http://schemas.microsoft.com/office/powerpoint/2010/main" val="1563218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C59F97C4-BE8B-4C97-A3DD-59E2BCB284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4193674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7183D8D8-0C16-4483-9923-B3B4BA640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2302360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1AB69E15-2521-4588-B1EC-2B5E61217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528895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EA41C54F-68CC-4D88-8975-11A7C8383C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14785418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7DD4C45B-4780-4FD8-9FBA-E039FEAE8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31234245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61C7CF07-5BC1-456F-A228-ABBD8E9CF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2006091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A408666D-3E2B-4A82-A083-9A7D67601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712357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a:t>Daniel 7.21-22 </a:t>
            </a:r>
            <a:r>
              <a:rPr lang="en-US" b="1" baseline="30000" dirty="0"/>
              <a:t> </a:t>
            </a:r>
            <a:r>
              <a:rPr lang="en-US" dirty="0"/>
              <a:t>I watched, and that horn made war with the holy ones and was winning, until the Ancient One came, judgment was given in favor of the holy ones of the Most High, and the time came for the holy ones to take over the kingdom.</a:t>
            </a:r>
            <a:endParaRPr lang="en-US" baseline="30000" dirty="0"/>
          </a:p>
        </p:txBody>
      </p:sp>
    </p:spTree>
    <p:extLst>
      <p:ext uri="{BB962C8B-B14F-4D97-AF65-F5344CB8AC3E}">
        <p14:creationId xmlns:p14="http://schemas.microsoft.com/office/powerpoint/2010/main" val="3931923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E01EEA05-5F34-4D29-8529-6C2F019EC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49" y="1"/>
            <a:ext cx="8002787" cy="5191772"/>
          </a:xfrm>
          <a:prstGeom prst="rect">
            <a:avLst/>
          </a:prstGeom>
        </p:spPr>
      </p:pic>
    </p:spTree>
    <p:extLst>
      <p:ext uri="{BB962C8B-B14F-4D97-AF65-F5344CB8AC3E}">
        <p14:creationId xmlns:p14="http://schemas.microsoft.com/office/powerpoint/2010/main" val="84980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BDC093B4-7813-4934-8E2D-61D263358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2" y="3135"/>
            <a:ext cx="8233410" cy="4168815"/>
          </a:xfrm>
          <a:prstGeom prst="rect">
            <a:avLst/>
          </a:prstGeom>
        </p:spPr>
      </p:pic>
    </p:spTree>
    <p:extLst>
      <p:ext uri="{BB962C8B-B14F-4D97-AF65-F5344CB8AC3E}">
        <p14:creationId xmlns:p14="http://schemas.microsoft.com/office/powerpoint/2010/main" val="10589346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endParaRPr lang="en-US" dirty="0"/>
          </a:p>
          <a:p>
            <a:r>
              <a:rPr lang="en-US" dirty="0"/>
              <a:t>Rabbi’s report</a:t>
            </a:r>
          </a:p>
        </p:txBody>
      </p:sp>
    </p:spTree>
    <p:extLst>
      <p:ext uri="{BB962C8B-B14F-4D97-AF65-F5344CB8AC3E}">
        <p14:creationId xmlns:p14="http://schemas.microsoft.com/office/powerpoint/2010/main" val="3151768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4" name="Picture 3">
            <a:extLst>
              <a:ext uri="{FF2B5EF4-FFF2-40B4-BE49-F238E27FC236}">
                <a16:creationId xmlns:a16="http://schemas.microsoft.com/office/drawing/2014/main" id="{76B1BBC7-7F63-4CF7-894E-6AFB2D8E0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436" y="4141"/>
            <a:ext cx="3770671" cy="5082209"/>
          </a:xfrm>
          <a:prstGeom prst="rect">
            <a:avLst/>
          </a:prstGeom>
        </p:spPr>
      </p:pic>
    </p:spTree>
    <p:extLst>
      <p:ext uri="{BB962C8B-B14F-4D97-AF65-F5344CB8AC3E}">
        <p14:creationId xmlns:p14="http://schemas.microsoft.com/office/powerpoint/2010/main" val="16236412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4" name="Picture 3">
            <a:extLst>
              <a:ext uri="{FF2B5EF4-FFF2-40B4-BE49-F238E27FC236}">
                <a16:creationId xmlns:a16="http://schemas.microsoft.com/office/drawing/2014/main" id="{D447F1AC-01F1-421F-A66A-66423FF5B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291" y="0"/>
            <a:ext cx="7232292" cy="5143500"/>
          </a:xfrm>
          <a:prstGeom prst="rect">
            <a:avLst/>
          </a:prstGeom>
        </p:spPr>
      </p:pic>
    </p:spTree>
    <p:extLst>
      <p:ext uri="{BB962C8B-B14F-4D97-AF65-F5344CB8AC3E}">
        <p14:creationId xmlns:p14="http://schemas.microsoft.com/office/powerpoint/2010/main" val="4257256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a:t> </a:t>
            </a:r>
            <a:endParaRPr lang="en-US" dirty="0"/>
          </a:p>
        </p:txBody>
      </p:sp>
      <p:pic>
        <p:nvPicPr>
          <p:cNvPr id="4" name="Picture 3">
            <a:extLst>
              <a:ext uri="{FF2B5EF4-FFF2-40B4-BE49-F238E27FC236}">
                <a16:creationId xmlns:a16="http://schemas.microsoft.com/office/drawing/2014/main" id="{F599F763-2370-439F-97FB-7C7F386C3E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30741"/>
          <a:stretch/>
        </p:blipFill>
        <p:spPr>
          <a:xfrm rot="5400000">
            <a:off x="1576967" y="290563"/>
            <a:ext cx="5091540" cy="4495800"/>
          </a:xfrm>
          <a:prstGeom prst="rect">
            <a:avLst/>
          </a:prstGeom>
        </p:spPr>
      </p:pic>
    </p:spTree>
    <p:extLst>
      <p:ext uri="{BB962C8B-B14F-4D97-AF65-F5344CB8AC3E}">
        <p14:creationId xmlns:p14="http://schemas.microsoft.com/office/powerpoint/2010/main" val="397515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defTabSz="114300"/>
            <a:r>
              <a:rPr lang="en-US" dirty="0"/>
              <a:t>The spirit of the people in Israel is GREATLY lifted by </a:t>
            </a:r>
          </a:p>
          <a:p>
            <a:pPr marL="514350" indent="-514350" algn="l" defTabSz="114300">
              <a:buFont typeface="+mj-lt"/>
              <a:buAutoNum type="arabicPeriod"/>
            </a:pPr>
            <a:r>
              <a:rPr lang="en-US" dirty="0"/>
              <a:t>the destruction of pretty much the entire military infrastructure of Iran in Syria. May 9, 2018</a:t>
            </a:r>
          </a:p>
          <a:p>
            <a:pPr marL="514350" indent="-514350" algn="l" defTabSz="114300">
              <a:buFont typeface="+mj-lt"/>
              <a:buAutoNum type="arabicPeriod"/>
            </a:pPr>
            <a:r>
              <a:rPr lang="en-US" dirty="0"/>
              <a:t>	The US Embassy opening May 14</a:t>
            </a:r>
          </a:p>
        </p:txBody>
      </p:sp>
    </p:spTree>
    <p:extLst>
      <p:ext uri="{BB962C8B-B14F-4D97-AF65-F5344CB8AC3E}">
        <p14:creationId xmlns:p14="http://schemas.microsoft.com/office/powerpoint/2010/main" val="38587168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marL="461963" indent="-461963" algn="l" defTabSz="114300">
              <a:buFont typeface="+mj-lt"/>
              <a:buAutoNum type="arabicPeriod" startAt="3"/>
            </a:pPr>
            <a:r>
              <a:rPr lang="en-US" dirty="0"/>
              <a:t>The withdraw of the US from the </a:t>
            </a:r>
            <a:r>
              <a:rPr lang="en-US" dirty="0" err="1"/>
              <a:t>JCPoA</a:t>
            </a:r>
            <a:endParaRPr lang="en-US" dirty="0"/>
          </a:p>
          <a:p>
            <a:pPr marL="461963" indent="-461963" algn="l" defTabSz="114300">
              <a:buFont typeface="+mj-lt"/>
              <a:buAutoNum type="arabicPeriod" startAt="3"/>
            </a:pPr>
            <a:r>
              <a:rPr lang="en-US" dirty="0"/>
              <a:t>70th birthday of the Nation, on the Gregorian calendar May 15</a:t>
            </a:r>
          </a:p>
          <a:p>
            <a:pPr marL="461963" indent="-461963" algn="l" defTabSz="114300">
              <a:buFont typeface="+mj-lt"/>
              <a:buAutoNum type="arabicPeriod" startAt="3"/>
            </a:pPr>
            <a:r>
              <a:rPr lang="en-US" dirty="0"/>
              <a:t>	Jerusalem Day, on the Hebrew Calendar May 13</a:t>
            </a:r>
          </a:p>
        </p:txBody>
      </p:sp>
    </p:spTree>
    <p:extLst>
      <p:ext uri="{BB962C8B-B14F-4D97-AF65-F5344CB8AC3E}">
        <p14:creationId xmlns:p14="http://schemas.microsoft.com/office/powerpoint/2010/main" val="27655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marL="461963" indent="-461963" algn="l" defTabSz="114300">
              <a:buFont typeface="+mj-lt"/>
              <a:buAutoNum type="arabicPeriod" startAt="6"/>
            </a:pPr>
            <a:r>
              <a:rPr lang="en-US" dirty="0"/>
              <a:t>Mossad capture of 100,000 Iranian documents about their nuclear ambitions.  Maybe history’s GREATEST intel coup! </a:t>
            </a:r>
          </a:p>
          <a:p>
            <a:pPr marL="461963" indent="-461963" algn="l" defTabSz="114300">
              <a:buFont typeface="+mj-lt"/>
              <a:buAutoNum type="arabicPeriod" startAt="6"/>
            </a:pPr>
            <a:r>
              <a:rPr lang="en-US" dirty="0"/>
              <a:t>Our 6000 person March of the Nations Convention and march through Jerusalem, </a:t>
            </a:r>
          </a:p>
        </p:txBody>
      </p:sp>
    </p:spTree>
    <p:extLst>
      <p:ext uri="{BB962C8B-B14F-4D97-AF65-F5344CB8AC3E}">
        <p14:creationId xmlns:p14="http://schemas.microsoft.com/office/powerpoint/2010/main" val="30925333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defTabSz="114300"/>
            <a:r>
              <a:rPr lang="en-US" dirty="0"/>
              <a:t>as international support for Israel and the memory of the Holocaust, the day after the embassy opening, May 15!</a:t>
            </a:r>
          </a:p>
          <a:p>
            <a:pPr algn="l" defTabSz="114300"/>
            <a:r>
              <a:rPr lang="en-US" dirty="0"/>
              <a:t>May this spirit of euphoria, optimism, lead to another outpouring of the Spirit, as the 1967 Six Day War euphoria did!</a:t>
            </a:r>
          </a:p>
          <a:p>
            <a:pPr algn="l" defTabSz="114300"/>
            <a:endParaRPr lang="en-US" dirty="0"/>
          </a:p>
        </p:txBody>
      </p:sp>
    </p:spTree>
    <p:extLst>
      <p:ext uri="{BB962C8B-B14F-4D97-AF65-F5344CB8AC3E}">
        <p14:creationId xmlns:p14="http://schemas.microsoft.com/office/powerpoint/2010/main" val="4101419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solidFill>
                  <a:srgbClr val="FFFFFF"/>
                </a:solidFill>
                <a:cs typeface="Arial" pitchFamily="34" charset="0"/>
              </a:rPr>
              <a:t>Such things must happen, </a:t>
            </a:r>
            <a:r>
              <a:rPr lang="en-US" dirty="0">
                <a:solidFill>
                  <a:srgbClr val="FFFF99"/>
                </a:solidFill>
                <a:cs typeface="Arial" pitchFamily="34" charset="0"/>
              </a:rPr>
              <a:t>but the end is yet to come</a:t>
            </a:r>
            <a:r>
              <a:rPr lang="en-US" dirty="0">
                <a:solidFill>
                  <a:srgbClr val="FFFFFF"/>
                </a:solidFill>
                <a:cs typeface="Arial" pitchFamily="34" charset="0"/>
              </a:rPr>
              <a:t>.</a:t>
            </a:r>
            <a:endParaRPr lang="en-US" dirty="0"/>
          </a:p>
        </p:txBody>
      </p:sp>
    </p:spTree>
    <p:extLst>
      <p:ext uri="{BB962C8B-B14F-4D97-AF65-F5344CB8AC3E}">
        <p14:creationId xmlns:p14="http://schemas.microsoft.com/office/powerpoint/2010/main" val="22819246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1026" name="Picture 2" descr="image description">
            <a:extLst>
              <a:ext uri="{FF2B5EF4-FFF2-40B4-BE49-F238E27FC236}">
                <a16:creationId xmlns:a16="http://schemas.microsoft.com/office/drawing/2014/main" id="{CEB32D25-6FBA-432E-87E0-8C3D15A5D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7" y="760887"/>
            <a:ext cx="7098499" cy="43254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DEF2B9-8D0B-4D1D-B554-7ED5DFDEA73A}"/>
              </a:ext>
            </a:extLst>
          </p:cNvPr>
          <p:cNvSpPr txBox="1"/>
          <p:nvPr/>
        </p:nvSpPr>
        <p:spPr>
          <a:xfrm>
            <a:off x="1" y="0"/>
            <a:ext cx="9015890" cy="707886"/>
          </a:xfrm>
          <a:prstGeom prst="rect">
            <a:avLst/>
          </a:prstGeom>
          <a:noFill/>
        </p:spPr>
        <p:txBody>
          <a:bodyPr wrap="square" rtlCol="0">
            <a:spAutoFit/>
          </a:bodyPr>
          <a:lstStyle/>
          <a:p>
            <a:pPr algn="l"/>
            <a:r>
              <a:rPr lang="en-US" dirty="0">
                <a:effectLst>
                  <a:outerShdw blurRad="38100" dist="38100" dir="2700000" algn="tl">
                    <a:srgbClr val="000000">
                      <a:alpha val="43137"/>
                    </a:srgbClr>
                  </a:outerShdw>
                </a:effectLst>
              </a:rPr>
              <a:t>A hacked monitor at Iranian airport</a:t>
            </a:r>
          </a:p>
        </p:txBody>
      </p:sp>
    </p:spTree>
    <p:extLst>
      <p:ext uri="{BB962C8B-B14F-4D97-AF65-F5344CB8AC3E}">
        <p14:creationId xmlns:p14="http://schemas.microsoft.com/office/powerpoint/2010/main" val="3281809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At the #2 Iranian airport, replacing the arrival and departure times were messages calling on the Islamic Revolution Guards Corps to exit Gaza, Lebanon and Syria and stop “wasting Iranians lives and financial resources.”</a:t>
            </a:r>
          </a:p>
        </p:txBody>
      </p:sp>
    </p:spTree>
    <p:extLst>
      <p:ext uri="{BB962C8B-B14F-4D97-AF65-F5344CB8AC3E}">
        <p14:creationId xmlns:p14="http://schemas.microsoft.com/office/powerpoint/2010/main" val="2924006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In an unofficial, unscientific survey, a firm majority of respondents from across the Arab Middle East said they would back Israel in a war against Iran and its proxies in Syria.</a:t>
            </a:r>
          </a:p>
        </p:txBody>
      </p:sp>
    </p:spTree>
    <p:extLst>
      <p:ext uri="{BB962C8B-B14F-4D97-AF65-F5344CB8AC3E}">
        <p14:creationId xmlns:p14="http://schemas.microsoft.com/office/powerpoint/2010/main" val="12118367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dirty="0"/>
              <a:t>Al Jazeera's Faisal al-Kasim, one of the most influential TV personalities in the Arab world, asked his five million followers, in Arabic, </a:t>
            </a:r>
            <a:r>
              <a:rPr lang="en-US" dirty="0">
                <a:solidFill>
                  <a:srgbClr val="FFFF99"/>
                </a:solidFill>
              </a:rPr>
              <a:t>who they'd support if war broke out between Israel and Iran and its militias in Syria.</a:t>
            </a:r>
            <a:r>
              <a:rPr lang="en-US" dirty="0"/>
              <a:t> Nearly 24,000 of al-Kasim's followers responded to the poll, </a:t>
            </a:r>
            <a:r>
              <a:rPr lang="en-US" dirty="0">
                <a:solidFill>
                  <a:srgbClr val="FFFF99"/>
                </a:solidFill>
              </a:rPr>
              <a:t>56% said Israel.</a:t>
            </a:r>
            <a:br>
              <a:rPr lang="en-US" dirty="0">
                <a:solidFill>
                  <a:srgbClr val="FFFF99"/>
                </a:solidFill>
              </a:rPr>
            </a:br>
            <a:r>
              <a:rPr lang="en-US" dirty="0"/>
              <a:t>The times, they are a-</a:t>
            </a:r>
            <a:r>
              <a:rPr lang="en-US" dirty="0" err="1"/>
              <a:t>changin</a:t>
            </a:r>
            <a:r>
              <a:rPr lang="en-US" dirty="0"/>
              <a:t>'...</a:t>
            </a:r>
          </a:p>
        </p:txBody>
      </p:sp>
    </p:spTree>
    <p:extLst>
      <p:ext uri="{BB962C8B-B14F-4D97-AF65-F5344CB8AC3E}">
        <p14:creationId xmlns:p14="http://schemas.microsoft.com/office/powerpoint/2010/main" val="400611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Conclusion:  We need to purpose to battle</a:t>
            </a:r>
          </a:p>
          <a:p>
            <a:pPr marL="461963" indent="-461963" algn="l">
              <a:buFont typeface="+mj-lt"/>
              <a:buAutoNum type="arabicPeriod"/>
            </a:pPr>
            <a:r>
              <a:rPr lang="en-US" dirty="0"/>
              <a:t>Sin in our lives, and walk in holy servanthood and joy, by spending time with Yeshua</a:t>
            </a:r>
          </a:p>
          <a:p>
            <a:pPr marL="461963" indent="-461963" algn="l">
              <a:buFont typeface="+mj-lt"/>
              <a:buAutoNum type="arabicPeriod"/>
            </a:pPr>
            <a:r>
              <a:rPr lang="en-US" dirty="0"/>
              <a:t>Sin in our society, by prayer, outreach, and activism.</a:t>
            </a:r>
          </a:p>
        </p:txBody>
      </p:sp>
    </p:spTree>
    <p:extLst>
      <p:ext uri="{BB962C8B-B14F-4D97-AF65-F5344CB8AC3E}">
        <p14:creationId xmlns:p14="http://schemas.microsoft.com/office/powerpoint/2010/main" val="36135281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87E570-9303-46AD-8E37-8DACF4D81279}"/>
              </a:ext>
            </a:extLst>
          </p:cNvPr>
          <p:cNvSpPr>
            <a:spLocks noGrp="1"/>
          </p:cNvSpPr>
          <p:nvPr>
            <p:ph type="subTitle" idx="1"/>
          </p:nvPr>
        </p:nvSpPr>
        <p:spPr>
          <a:xfrm>
            <a:off x="198437" y="0"/>
            <a:ext cx="8382000" cy="5143500"/>
          </a:xfrm>
        </p:spPr>
        <p:txBody>
          <a:bodyPr/>
          <a:lstStyle/>
          <a:p>
            <a:pPr algn="l"/>
            <a:r>
              <a:rPr lang="en-US" dirty="0"/>
              <a:t> </a:t>
            </a:r>
          </a:p>
        </p:txBody>
      </p:sp>
      <p:pic>
        <p:nvPicPr>
          <p:cNvPr id="2" name="Online Media 1">
            <a:hlinkClick r:id="" action="ppaction://media"/>
            <a:extLst>
              <a:ext uri="{FF2B5EF4-FFF2-40B4-BE49-F238E27FC236}">
                <a16:creationId xmlns:a16="http://schemas.microsoft.com/office/drawing/2014/main" id="{BFADB285-37D1-4C54-9BB7-CC86058C6AEA}"/>
              </a:ext>
            </a:extLst>
          </p:cNvPr>
          <p:cNvPicPr>
            <a:picLocks noRot="1" noChangeAspect="1"/>
          </p:cNvPicPr>
          <p:nvPr>
            <a:videoFile r:link="rId1"/>
          </p:nvPr>
        </p:nvPicPr>
        <p:blipFill>
          <a:blip r:embed="rId4"/>
          <a:stretch>
            <a:fillRect/>
          </a:stretch>
        </p:blipFill>
        <p:spPr>
          <a:xfrm>
            <a:off x="960437" y="-1"/>
            <a:ext cx="6857999" cy="5143500"/>
          </a:xfrm>
          <a:prstGeom prst="rect">
            <a:avLst/>
          </a:prstGeom>
        </p:spPr>
      </p:pic>
      <p:sp>
        <p:nvSpPr>
          <p:cNvPr id="4" name="TextBox 3">
            <a:extLst>
              <a:ext uri="{FF2B5EF4-FFF2-40B4-BE49-F238E27FC236}">
                <a16:creationId xmlns:a16="http://schemas.microsoft.com/office/drawing/2014/main" id="{1345F682-18AA-4454-AE68-235CC25FE204}"/>
              </a:ext>
            </a:extLst>
          </p:cNvPr>
          <p:cNvSpPr txBox="1"/>
          <p:nvPr/>
        </p:nvSpPr>
        <p:spPr>
          <a:xfrm>
            <a:off x="1265237" y="-95250"/>
            <a:ext cx="4563942" cy="707886"/>
          </a:xfrm>
          <a:prstGeom prst="rect">
            <a:avLst/>
          </a:prstGeom>
          <a:noFill/>
        </p:spPr>
        <p:txBody>
          <a:bodyPr wrap="square" rtlCol="0">
            <a:spAutoFit/>
          </a:bodyPr>
          <a:lstStyle/>
          <a:p>
            <a:pPr algn="l"/>
            <a:r>
              <a:rPr lang="en-US" dirty="0"/>
              <a:t>Krav </a:t>
            </a:r>
            <a:r>
              <a:rPr lang="en-US" dirty="0" err="1"/>
              <a:t>Maga</a:t>
            </a:r>
            <a:r>
              <a:rPr lang="en-US" dirty="0"/>
              <a:t> basics</a:t>
            </a:r>
          </a:p>
        </p:txBody>
      </p:sp>
    </p:spTree>
    <p:extLst>
      <p:ext uri="{BB962C8B-B14F-4D97-AF65-F5344CB8AC3E}">
        <p14:creationId xmlns:p14="http://schemas.microsoft.com/office/powerpoint/2010/main" val="31260377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Conclusion:  We need to purpose to battle</a:t>
            </a:r>
          </a:p>
          <a:p>
            <a:pPr marL="461963" indent="-461963" algn="l">
              <a:buFont typeface="+mj-lt"/>
              <a:buAutoNum type="arabicPeriod"/>
            </a:pPr>
            <a:r>
              <a:rPr lang="en-US" dirty="0"/>
              <a:t>Sin in our lives, and walk in holy servanthood and </a:t>
            </a:r>
            <a:r>
              <a:rPr lang="en-US" dirty="0" err="1"/>
              <a:t>joy,by</a:t>
            </a:r>
            <a:r>
              <a:rPr lang="en-US" dirty="0"/>
              <a:t> spending time with Yeshua</a:t>
            </a:r>
          </a:p>
          <a:p>
            <a:pPr marL="461963" indent="-461963" algn="l">
              <a:buFont typeface="+mj-lt"/>
              <a:buAutoNum type="arabicPeriod"/>
            </a:pPr>
            <a:r>
              <a:rPr lang="en-US" dirty="0"/>
              <a:t>Sin in our society, by prayer, outreach, and activism.</a:t>
            </a:r>
          </a:p>
        </p:txBody>
      </p:sp>
    </p:spTree>
    <p:extLst>
      <p:ext uri="{BB962C8B-B14F-4D97-AF65-F5344CB8AC3E}">
        <p14:creationId xmlns:p14="http://schemas.microsoft.com/office/powerpoint/2010/main" val="21027312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endParaRPr lang="en-US" dirty="0"/>
          </a:p>
        </p:txBody>
      </p:sp>
    </p:spTree>
    <p:extLst>
      <p:ext uri="{BB962C8B-B14F-4D97-AF65-F5344CB8AC3E}">
        <p14:creationId xmlns:p14="http://schemas.microsoft.com/office/powerpoint/2010/main" val="1551518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274637" y="673091"/>
            <a:ext cx="8229600" cy="4642057"/>
          </a:xfrm>
        </p:spPr>
        <p:txBody>
          <a:bodyPr>
            <a:normAutofit lnSpcReduction="10000"/>
          </a:bodyPr>
          <a:lstStyle/>
          <a:p>
            <a:pPr algn="r"/>
            <a:r>
              <a:rPr lang="he-IL" sz="4321" b="1" dirty="0">
                <a:latin typeface="David" panose="020E0502060401010101" pitchFamily="34" charset="-79"/>
                <a:cs typeface="David" panose="020E0502060401010101" pitchFamily="34" charset="-79"/>
              </a:rPr>
              <a:t>גּוֹי יָקוּם עַל גּוֹי וּמַמְלָכָה עַל מַמְלָכָה </a:t>
            </a:r>
            <a:r>
              <a:rPr lang="en-US" baseline="30000" dirty="0"/>
              <a:t>    </a:t>
            </a:r>
          </a:p>
          <a:p>
            <a:r>
              <a:rPr lang="en-US" sz="3200" baseline="30000" dirty="0"/>
              <a:t>   </a:t>
            </a:r>
            <a:r>
              <a:rPr lang="en-US" sz="4000" baseline="30000" dirty="0"/>
              <a:t>“</a:t>
            </a:r>
            <a:r>
              <a:rPr lang="en-US" sz="4000" dirty="0"/>
              <a:t>For peoples will fight each other, nations will fight each other, </a:t>
            </a:r>
          </a:p>
          <a:p>
            <a:endParaRPr lang="en-US" sz="4000" dirty="0"/>
          </a:p>
          <a:p>
            <a:r>
              <a:rPr lang="en-US" sz="4000" dirty="0"/>
              <a:t>[both on a global scale and locally]</a:t>
            </a:r>
            <a:endParaRPr lang="en-US" sz="3200" dirty="0"/>
          </a:p>
        </p:txBody>
      </p:sp>
      <p:sp>
        <p:nvSpPr>
          <p:cNvPr id="372738" name="Rectangle 2"/>
          <p:cNvSpPr>
            <a:spLocks noGrp="1" noChangeArrowheads="1"/>
          </p:cNvSpPr>
          <p:nvPr>
            <p:ph type="title"/>
          </p:nvPr>
        </p:nvSpPr>
        <p:spPr>
          <a:xfrm>
            <a:off x="932755" y="267296"/>
            <a:ext cx="6913364" cy="405795"/>
          </a:xfrm>
        </p:spPr>
        <p:txBody>
          <a:bodyPr/>
          <a:lstStyle/>
          <a:p>
            <a:pPr eaLnBrk="1" hangingPunct="1"/>
            <a:r>
              <a:rPr lang="en-US" altLang="en-US" sz="2016" dirty="0">
                <a:solidFill>
                  <a:srgbClr val="FFFF00"/>
                </a:solidFill>
              </a:rPr>
              <a:t>Mattityahu (Matthew) 24:7</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213583672"/>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73048</TotalTime>
  <Words>3171</Words>
  <Application>Microsoft Office PowerPoint</Application>
  <PresentationFormat>Custom</PresentationFormat>
  <Paragraphs>437</Paragraphs>
  <Slides>87</Slides>
  <Notes>87</Notes>
  <HiddenSlides>0</HiddenSlides>
  <MMClips>4</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87</vt:i4>
      </vt:variant>
    </vt:vector>
  </HeadingPairs>
  <TitlesOfParts>
    <vt:vector size="94" baseType="lpstr">
      <vt:lpstr>Arial</vt:lpstr>
      <vt:lpstr>Arial Rounded MT Bold</vt:lpstr>
      <vt:lpstr>David</vt:lpstr>
      <vt:lpstr>Vilna</vt:lpstr>
      <vt:lpstr>1_Default Design</vt:lpstr>
      <vt:lpstr>136_Default Design</vt:lpstr>
      <vt:lpstr>128_Default Design</vt:lpstr>
      <vt:lpstr>PowerPoint Presentation</vt:lpstr>
      <vt:lpstr>PowerPoint Presentation</vt:lpstr>
      <vt:lpstr>PowerPoint Presentation</vt:lpstr>
      <vt:lpstr>PowerPoint Presentation</vt:lpstr>
      <vt:lpstr>Mattityahu (Matthew) 24:6</vt:lpstr>
      <vt:lpstr>PowerPoint Presentation</vt:lpstr>
      <vt:lpstr>PowerPoint Presentation</vt:lpstr>
      <vt:lpstr>PowerPoint Presentation</vt:lpstr>
      <vt:lpstr>Mattityahu (Matthew) 24:7</vt:lpstr>
      <vt:lpstr>PowerPoint Presentation</vt:lpstr>
      <vt:lpstr>PowerPoint Presentation</vt:lpstr>
      <vt:lpstr>Mattityahu (Matthew) 24:7</vt:lpstr>
      <vt:lpstr>Mattityahu (Matthew) 24:8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1928</cp:revision>
  <dcterms:created xsi:type="dcterms:W3CDTF">2006-04-21T19:34:43Z</dcterms:created>
  <dcterms:modified xsi:type="dcterms:W3CDTF">2018-05-26T13:31:23Z</dcterms:modified>
</cp:coreProperties>
</file>