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0" r:id="rId2"/>
    <p:sldMasterId id="2147483712" r:id="rId3"/>
  </p:sldMasterIdLst>
  <p:notesMasterIdLst>
    <p:notesMasterId r:id="rId95"/>
  </p:notesMasterIdLst>
  <p:handoutMasterIdLst>
    <p:handoutMasterId r:id="rId96"/>
  </p:handoutMasterIdLst>
  <p:sldIdLst>
    <p:sldId id="2045" r:id="rId4"/>
    <p:sldId id="56966" r:id="rId5"/>
    <p:sldId id="56970" r:id="rId6"/>
    <p:sldId id="56969" r:id="rId7"/>
    <p:sldId id="56113" r:id="rId8"/>
    <p:sldId id="55943" r:id="rId9"/>
    <p:sldId id="56973" r:id="rId10"/>
    <p:sldId id="56971" r:id="rId11"/>
    <p:sldId id="56972" r:id="rId12"/>
    <p:sldId id="56990" r:id="rId13"/>
    <p:sldId id="56978" r:id="rId14"/>
    <p:sldId id="56984" r:id="rId15"/>
    <p:sldId id="56982" r:id="rId16"/>
    <p:sldId id="56974" r:id="rId17"/>
    <p:sldId id="56989" r:id="rId18"/>
    <p:sldId id="57043" r:id="rId19"/>
    <p:sldId id="56988" r:id="rId20"/>
    <p:sldId id="56987" r:id="rId21"/>
    <p:sldId id="56983" r:id="rId22"/>
    <p:sldId id="56986" r:id="rId23"/>
    <p:sldId id="57044" r:id="rId24"/>
    <p:sldId id="56886" r:id="rId25"/>
    <p:sldId id="56985" r:id="rId26"/>
    <p:sldId id="57046" r:id="rId27"/>
    <p:sldId id="56967" r:id="rId28"/>
    <p:sldId id="56977" r:id="rId29"/>
    <p:sldId id="56979" r:id="rId30"/>
    <p:sldId id="57047" r:id="rId31"/>
    <p:sldId id="56975" r:id="rId32"/>
    <p:sldId id="56976" r:id="rId33"/>
    <p:sldId id="56980" r:id="rId34"/>
    <p:sldId id="57045" r:id="rId35"/>
    <p:sldId id="57038" r:id="rId36"/>
    <p:sldId id="57039" r:id="rId37"/>
    <p:sldId id="57040" r:id="rId38"/>
    <p:sldId id="57048" r:id="rId39"/>
    <p:sldId id="56991" r:id="rId40"/>
    <p:sldId id="56958" r:id="rId41"/>
    <p:sldId id="56992" r:id="rId42"/>
    <p:sldId id="56995" r:id="rId43"/>
    <p:sldId id="56993" r:id="rId44"/>
    <p:sldId id="56981" r:id="rId45"/>
    <p:sldId id="56997" r:id="rId46"/>
    <p:sldId id="57049" r:id="rId47"/>
    <p:sldId id="57037" r:id="rId48"/>
    <p:sldId id="56998" r:id="rId49"/>
    <p:sldId id="56999" r:id="rId50"/>
    <p:sldId id="57030" r:id="rId51"/>
    <p:sldId id="57029" r:id="rId52"/>
    <p:sldId id="57031" r:id="rId53"/>
    <p:sldId id="57000" r:id="rId54"/>
    <p:sldId id="57001" r:id="rId55"/>
    <p:sldId id="57032" r:id="rId56"/>
    <p:sldId id="57034" r:id="rId57"/>
    <p:sldId id="57050" r:id="rId58"/>
    <p:sldId id="57035" r:id="rId59"/>
    <p:sldId id="57051" r:id="rId60"/>
    <p:sldId id="57036" r:id="rId61"/>
    <p:sldId id="57004" r:id="rId62"/>
    <p:sldId id="57003" r:id="rId63"/>
    <p:sldId id="57025" r:id="rId64"/>
    <p:sldId id="57024" r:id="rId65"/>
    <p:sldId id="57026" r:id="rId66"/>
    <p:sldId id="57027" r:id="rId67"/>
    <p:sldId id="57028" r:id="rId68"/>
    <p:sldId id="57008" r:id="rId69"/>
    <p:sldId id="57019" r:id="rId70"/>
    <p:sldId id="57020" r:id="rId71"/>
    <p:sldId id="57005" r:id="rId72"/>
    <p:sldId id="57022" r:id="rId73"/>
    <p:sldId id="57021" r:id="rId74"/>
    <p:sldId id="57023" r:id="rId75"/>
    <p:sldId id="57006" r:id="rId76"/>
    <p:sldId id="57010" r:id="rId77"/>
    <p:sldId id="57012" r:id="rId78"/>
    <p:sldId id="57011" r:id="rId79"/>
    <p:sldId id="57013" r:id="rId80"/>
    <p:sldId id="57015" r:id="rId81"/>
    <p:sldId id="57058" r:id="rId82"/>
    <p:sldId id="57007" r:id="rId83"/>
    <p:sldId id="57009" r:id="rId84"/>
    <p:sldId id="57016" r:id="rId85"/>
    <p:sldId id="57018" r:id="rId86"/>
    <p:sldId id="57041" r:id="rId87"/>
    <p:sldId id="57017" r:id="rId88"/>
    <p:sldId id="57052" r:id="rId89"/>
    <p:sldId id="57053" r:id="rId90"/>
    <p:sldId id="57054" r:id="rId91"/>
    <p:sldId id="57055" r:id="rId92"/>
    <p:sldId id="57057" r:id="rId93"/>
    <p:sldId id="57056" r:id="rId94"/>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554" autoAdjust="0"/>
  </p:normalViewPr>
  <p:slideViewPr>
    <p:cSldViewPr>
      <p:cViewPr varScale="1">
        <p:scale>
          <a:sx n="103" d="100"/>
          <a:sy n="103" d="100"/>
        </p:scale>
        <p:origin x="102" y="32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03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24.32-33 Fig Tree Blossoms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22, 2018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24.32-33 Fig Tree Blossoms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22, 2018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49591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http://www.blainerobison.com/bible2-matt/mattnotes24.htm</a:t>
            </a:r>
          </a:p>
          <a:p>
            <a:endParaRPr lang="en-US" altLang="en-US" sz="2000" dirty="0"/>
          </a:p>
          <a:p>
            <a:r>
              <a:rPr lang="en-US" altLang="en-US" sz="2000" dirty="0"/>
              <a:t>7 fruits of Canaan.  One reason for Shabbat kiddush, can include 5 or more of the above.</a:t>
            </a:r>
          </a:p>
        </p:txBody>
      </p:sp>
    </p:spTree>
    <p:extLst>
      <p:ext uri="{BB962C8B-B14F-4D97-AF65-F5344CB8AC3E}">
        <p14:creationId xmlns:p14="http://schemas.microsoft.com/office/powerpoint/2010/main" val="341600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http://www.blainerobison.com/bible2-matt/mattnotes24.htm</a:t>
            </a:r>
          </a:p>
          <a:p>
            <a:endParaRPr lang="en-US" altLang="en-US" sz="1050" dirty="0"/>
          </a:p>
        </p:txBody>
      </p:sp>
    </p:spTree>
    <p:extLst>
      <p:ext uri="{BB962C8B-B14F-4D97-AF65-F5344CB8AC3E}">
        <p14:creationId xmlns:p14="http://schemas.microsoft.com/office/powerpoint/2010/main" val="415269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http://www.blainerobison.com/bible2-matt/mattnotes24.htm</a:t>
            </a:r>
          </a:p>
          <a:p>
            <a:endParaRPr lang="en-US" altLang="en-US" sz="1050" dirty="0"/>
          </a:p>
        </p:txBody>
      </p:sp>
    </p:spTree>
    <p:extLst>
      <p:ext uri="{BB962C8B-B14F-4D97-AF65-F5344CB8AC3E}">
        <p14:creationId xmlns:p14="http://schemas.microsoft.com/office/powerpoint/2010/main" val="3719394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9227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http://www.blainerobison.com/bible2-matt/mattnotes24.htm</a:t>
            </a:r>
          </a:p>
          <a:p>
            <a:endParaRPr lang="en-US" altLang="en-US" sz="1050" dirty="0"/>
          </a:p>
        </p:txBody>
      </p:sp>
    </p:spTree>
    <p:extLst>
      <p:ext uri="{BB962C8B-B14F-4D97-AF65-F5344CB8AC3E}">
        <p14:creationId xmlns:p14="http://schemas.microsoft.com/office/powerpoint/2010/main" val="300386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03077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08462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http://www.blainerobison.com/bible2-matt/mattnotes24.htm</a:t>
            </a:r>
          </a:p>
          <a:p>
            <a:endParaRPr lang="en-US" altLang="en-US" sz="1050" dirty="0"/>
          </a:p>
          <a:p>
            <a:r>
              <a:rPr lang="en-US" sz="1050" dirty="0"/>
              <a:t>(cf. 2Kgs 4:25; 2Kgs 18:31; Isa 36:16; Mic 4:4; </a:t>
            </a:r>
            <a:r>
              <a:rPr lang="en-US" sz="1050" dirty="0" err="1"/>
              <a:t>Zech</a:t>
            </a:r>
            <a:r>
              <a:rPr lang="en-US" sz="1050" dirty="0"/>
              <a:t> 3:10)</a:t>
            </a:r>
            <a:r>
              <a:rPr lang="en-US" sz="1050" baseline="30000" dirty="0"/>
              <a:t> </a:t>
            </a:r>
            <a:endParaRPr lang="en-US" altLang="en-US" sz="1050" dirty="0"/>
          </a:p>
        </p:txBody>
      </p:sp>
    </p:spTree>
    <p:extLst>
      <p:ext uri="{BB962C8B-B14F-4D97-AF65-F5344CB8AC3E}">
        <p14:creationId xmlns:p14="http://schemas.microsoft.com/office/powerpoint/2010/main" val="663108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http://www.blainerobison.com/bible2-matt/mattnotes24.htm</a:t>
            </a:r>
          </a:p>
          <a:p>
            <a:endParaRPr lang="en-US" altLang="en-US" sz="1050" dirty="0"/>
          </a:p>
        </p:txBody>
      </p:sp>
    </p:spTree>
    <p:extLst>
      <p:ext uri="{BB962C8B-B14F-4D97-AF65-F5344CB8AC3E}">
        <p14:creationId xmlns:p14="http://schemas.microsoft.com/office/powerpoint/2010/main" val="427366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Andrea Robinson</a:t>
            </a:r>
          </a:p>
        </p:txBody>
      </p:sp>
    </p:spTree>
    <p:extLst>
      <p:ext uri="{BB962C8B-B14F-4D97-AF65-F5344CB8AC3E}">
        <p14:creationId xmlns:p14="http://schemas.microsoft.com/office/powerpoint/2010/main" val="224854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http://www.blainerobison.com/bible2-matt/mattnotes24.htm</a:t>
            </a:r>
          </a:p>
          <a:p>
            <a:endParaRPr lang="en-US" altLang="en-US" sz="1050" dirty="0"/>
          </a:p>
        </p:txBody>
      </p:sp>
    </p:spTree>
    <p:extLst>
      <p:ext uri="{BB962C8B-B14F-4D97-AF65-F5344CB8AC3E}">
        <p14:creationId xmlns:p14="http://schemas.microsoft.com/office/powerpoint/2010/main" val="1534053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71411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5857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John Gill  </a:t>
            </a:r>
          </a:p>
          <a:p>
            <a:r>
              <a:rPr lang="en-US" altLang="en-US" sz="2000" dirty="0"/>
              <a:t>Could be for good or ill, depending on your spiritual state!</a:t>
            </a:r>
            <a:endParaRPr lang="en-US" altLang="en-US" sz="4400" dirty="0"/>
          </a:p>
        </p:txBody>
      </p:sp>
    </p:spTree>
    <p:extLst>
      <p:ext uri="{BB962C8B-B14F-4D97-AF65-F5344CB8AC3E}">
        <p14:creationId xmlns:p14="http://schemas.microsoft.com/office/powerpoint/2010/main" val="64257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6636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74396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David </a:t>
            </a:r>
            <a:r>
              <a:rPr lang="en-US" altLang="en-US" sz="2000" dirty="0" err="1"/>
              <a:t>Flusser</a:t>
            </a:r>
            <a:r>
              <a:rPr lang="en-US" altLang="en-US" sz="2000" dirty="0"/>
              <a:t> comments that it was a common interpretation that the whole passage above is about the redemption of Israel. </a:t>
            </a:r>
          </a:p>
        </p:txBody>
      </p:sp>
    </p:spTree>
    <p:extLst>
      <p:ext uri="{BB962C8B-B14F-4D97-AF65-F5344CB8AC3E}">
        <p14:creationId xmlns:p14="http://schemas.microsoft.com/office/powerpoint/2010/main" val="284864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11321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25518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3902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Daniel </a:t>
            </a:r>
            <a:r>
              <a:rPr lang="en-US" altLang="en-US" sz="1050" dirty="0" err="1"/>
              <a:t>Wolkenfeld</a:t>
            </a:r>
            <a:endParaRPr lang="en-US" altLang="en-US" sz="1050" dirty="0"/>
          </a:p>
        </p:txBody>
      </p:sp>
    </p:spTree>
    <p:extLst>
      <p:ext uri="{BB962C8B-B14F-4D97-AF65-F5344CB8AC3E}">
        <p14:creationId xmlns:p14="http://schemas.microsoft.com/office/powerpoint/2010/main" val="4056254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64220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23605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3005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In these verses, spiritual redemption precedes physical.</a:t>
            </a:r>
          </a:p>
        </p:txBody>
      </p:sp>
    </p:spTree>
    <p:extLst>
      <p:ext uri="{BB962C8B-B14F-4D97-AF65-F5344CB8AC3E}">
        <p14:creationId xmlns:p14="http://schemas.microsoft.com/office/powerpoint/2010/main" val="179786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In these verses, physical redemption precedes spiritual redemption.</a:t>
            </a:r>
          </a:p>
          <a:p>
            <a:endParaRPr lang="en-US" altLang="en-US" sz="1050" dirty="0"/>
          </a:p>
        </p:txBody>
      </p:sp>
    </p:spTree>
    <p:extLst>
      <p:ext uri="{BB962C8B-B14F-4D97-AF65-F5344CB8AC3E}">
        <p14:creationId xmlns:p14="http://schemas.microsoft.com/office/powerpoint/2010/main" val="3381398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So, Jewish people coming back to the Land, and coming to faith in the love of G-d, the reality of His only Son in Messiah, Messiah’s atoning death and resurrection, and receiving spiritual LIFE by repenting and trusting Messiah!   </a:t>
            </a:r>
            <a:r>
              <a:rPr lang="en-US" altLang="en-US" sz="2000" dirty="0" err="1"/>
              <a:t>Halleluyah</a:t>
            </a:r>
            <a:r>
              <a:rPr lang="en-US" altLang="en-US" sz="2000" dirty="0"/>
              <a:t>!</a:t>
            </a:r>
          </a:p>
        </p:txBody>
      </p:sp>
    </p:spTree>
    <p:extLst>
      <p:ext uri="{BB962C8B-B14F-4D97-AF65-F5344CB8AC3E}">
        <p14:creationId xmlns:p14="http://schemas.microsoft.com/office/powerpoint/2010/main" val="735882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Consider a bit of history.    The Messianic Jewish movement was huge in the first few centuries, then almost disappeared.  Jews who wanted to believe in Messiah Yeshua had to renounce Judaism.  Liberman book, p 47.</a:t>
            </a:r>
          </a:p>
        </p:txBody>
      </p:sp>
    </p:spTree>
    <p:extLst>
      <p:ext uri="{BB962C8B-B14F-4D97-AF65-F5344CB8AC3E}">
        <p14:creationId xmlns:p14="http://schemas.microsoft.com/office/powerpoint/2010/main" val="237699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https://en.wikipedia.org/wiki/Church%27s_Ministry_Among_Jewish_People</a:t>
            </a:r>
          </a:p>
          <a:p>
            <a:r>
              <a:rPr lang="en-US" altLang="en-US" sz="1050" dirty="0" err="1"/>
              <a:t>Weslayan</a:t>
            </a:r>
            <a:r>
              <a:rPr lang="en-US" altLang="en-US" sz="1050" dirty="0"/>
              <a:t> Revival, Salvation Army, </a:t>
            </a:r>
          </a:p>
        </p:txBody>
      </p:sp>
    </p:spTree>
    <p:extLst>
      <p:ext uri="{BB962C8B-B14F-4D97-AF65-F5344CB8AC3E}">
        <p14:creationId xmlns:p14="http://schemas.microsoft.com/office/powerpoint/2010/main" val="2746467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https://en.wikipedia.org/wiki/Messianic_Judaism</a:t>
            </a:r>
          </a:p>
        </p:txBody>
      </p:sp>
    </p:spTree>
    <p:extLst>
      <p:ext uri="{BB962C8B-B14F-4D97-AF65-F5344CB8AC3E}">
        <p14:creationId xmlns:p14="http://schemas.microsoft.com/office/powerpoint/2010/main" val="544161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https://en.wikipedia.org/wiki/Hebrew_Christian_movement</a:t>
            </a:r>
          </a:p>
        </p:txBody>
      </p:sp>
    </p:spTree>
    <p:extLst>
      <p:ext uri="{BB962C8B-B14F-4D97-AF65-F5344CB8AC3E}">
        <p14:creationId xmlns:p14="http://schemas.microsoft.com/office/powerpoint/2010/main" val="158739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99545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https://en.wikipedia.org/wiki/Messianic_Judaism</a:t>
            </a:r>
          </a:p>
        </p:txBody>
      </p:sp>
    </p:spTree>
    <p:extLst>
      <p:ext uri="{BB962C8B-B14F-4D97-AF65-F5344CB8AC3E}">
        <p14:creationId xmlns:p14="http://schemas.microsoft.com/office/powerpoint/2010/main" val="786966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Dr. Ruth Fleischer </a:t>
            </a:r>
            <a:r>
              <a:rPr lang="en-US" altLang="en-US" sz="2000" i="1" dirty="0"/>
              <a:t>So Great a Cloud of Witnesses</a:t>
            </a:r>
          </a:p>
        </p:txBody>
      </p:sp>
    </p:spTree>
    <p:extLst>
      <p:ext uri="{BB962C8B-B14F-4D97-AF65-F5344CB8AC3E}">
        <p14:creationId xmlns:p14="http://schemas.microsoft.com/office/powerpoint/2010/main" val="3575841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https://en.wikipedia.org/wiki/Messianic_Judaism</a:t>
            </a:r>
          </a:p>
        </p:txBody>
      </p:sp>
    </p:spTree>
    <p:extLst>
      <p:ext uri="{BB962C8B-B14F-4D97-AF65-F5344CB8AC3E}">
        <p14:creationId xmlns:p14="http://schemas.microsoft.com/office/powerpoint/2010/main" val="1308036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https://en.wikipedia.org/wiki/Messianic_Judaism</a:t>
            </a:r>
          </a:p>
          <a:p>
            <a:endParaRPr lang="en-US" altLang="en-US" sz="1050" dirty="0"/>
          </a:p>
          <a:p>
            <a:r>
              <a:rPr lang="en-US" altLang="en-US" sz="2000" dirty="0"/>
              <a:t>Those are the facts and events.  Here is the back story, the driving force to the fulfilling of scripture!</a:t>
            </a:r>
          </a:p>
        </p:txBody>
      </p:sp>
    </p:spTree>
    <p:extLst>
      <p:ext uri="{BB962C8B-B14F-4D97-AF65-F5344CB8AC3E}">
        <p14:creationId xmlns:p14="http://schemas.microsoft.com/office/powerpoint/2010/main" val="2344073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80385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5825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http://fozhc.net/?message=success</a:t>
            </a:r>
          </a:p>
          <a:p>
            <a:endParaRPr lang="en-US" altLang="en-US" sz="1050" dirty="0"/>
          </a:p>
          <a:p>
            <a:r>
              <a:rPr lang="en-US" altLang="en-US" sz="2000" dirty="0"/>
              <a:t>You’ve heard of Corrie ten Boom?</a:t>
            </a:r>
          </a:p>
        </p:txBody>
      </p:sp>
    </p:spTree>
    <p:extLst>
      <p:ext uri="{BB962C8B-B14F-4D97-AF65-F5344CB8AC3E}">
        <p14:creationId xmlns:p14="http://schemas.microsoft.com/office/powerpoint/2010/main" val="445488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1943845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a:p>
            <a:endParaRPr lang="en-US" altLang="en-US" sz="1050" dirty="0"/>
          </a:p>
          <a:p>
            <a:r>
              <a:rPr lang="en-US" altLang="en-US" sz="2000" dirty="0"/>
              <a:t>For  physical and spiritual redemption!</a:t>
            </a:r>
          </a:p>
        </p:txBody>
      </p:sp>
    </p:spTree>
    <p:extLst>
      <p:ext uri="{BB962C8B-B14F-4D97-AF65-F5344CB8AC3E}">
        <p14:creationId xmlns:p14="http://schemas.microsoft.com/office/powerpoint/2010/main" val="2021526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a:p>
            <a:endParaRPr lang="en-US" altLang="en-US" sz="1050" dirty="0"/>
          </a:p>
          <a:p>
            <a:r>
              <a:rPr lang="en-US" altLang="en-US" sz="1050" dirty="0"/>
              <a:t>Ann Frank’s </a:t>
            </a:r>
            <a:r>
              <a:rPr lang="en-US" sz="2000" b="0" i="0" kern="1200" dirty="0">
                <a:solidFill>
                  <a:schemeClr val="tx1"/>
                </a:solidFill>
                <a:effectLst/>
                <a:latin typeface="Arial Rounded MT Bold" pitchFamily="34" charset="0"/>
                <a:ea typeface="+mn-ea"/>
                <a:cs typeface="Arial" charset="0"/>
              </a:rPr>
              <a:t>family was arrested by the </a:t>
            </a:r>
            <a:r>
              <a:rPr lang="en-US" sz="2000" b="0" i="0" u="none" strike="noStrike" kern="1200" dirty="0">
                <a:solidFill>
                  <a:schemeClr val="tx1"/>
                </a:solidFill>
                <a:effectLst/>
                <a:latin typeface="Arial Rounded MT Bold" pitchFamily="34" charset="0"/>
                <a:ea typeface="+mn-ea"/>
                <a:cs typeface="Arial" charset="0"/>
              </a:rPr>
              <a:t>Gestapo</a:t>
            </a:r>
            <a:r>
              <a:rPr lang="en-US" sz="2000" b="0" i="0" kern="1200" dirty="0">
                <a:solidFill>
                  <a:schemeClr val="tx1"/>
                </a:solidFill>
                <a:effectLst/>
                <a:latin typeface="Arial Rounded MT Bold" pitchFamily="34" charset="0"/>
                <a:ea typeface="+mn-ea"/>
                <a:cs typeface="Arial" charset="0"/>
              </a:rPr>
              <a:t> in August 1944</a:t>
            </a:r>
            <a:endParaRPr lang="en-US" altLang="en-US" sz="1050" dirty="0"/>
          </a:p>
        </p:txBody>
      </p:sp>
    </p:spTree>
    <p:extLst>
      <p:ext uri="{BB962C8B-B14F-4D97-AF65-F5344CB8AC3E}">
        <p14:creationId xmlns:p14="http://schemas.microsoft.com/office/powerpoint/2010/main" val="2961162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37871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1485177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454624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2331373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2053724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749483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4278074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527602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6520682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5184017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5244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6734732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2662274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19814455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189498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We thought the Bushies were just oil tycoons, but apparently a bit of wealth from writing g-</a:t>
            </a:r>
            <a:r>
              <a:rPr lang="en-US" altLang="en-US" sz="1050" dirty="0" err="1"/>
              <a:t>dly</a:t>
            </a:r>
            <a:r>
              <a:rPr lang="en-US" altLang="en-US" sz="1050" dirty="0"/>
              <a:t> books!!</a:t>
            </a:r>
          </a:p>
        </p:txBody>
      </p:sp>
    </p:spTree>
    <p:extLst>
      <p:ext uri="{BB962C8B-B14F-4D97-AF65-F5344CB8AC3E}">
        <p14:creationId xmlns:p14="http://schemas.microsoft.com/office/powerpoint/2010/main" val="3747520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14353490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6131681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0690762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2662029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47017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174067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Yeshua and </a:t>
            </a:r>
            <a:r>
              <a:rPr lang="en-US" dirty="0" err="1"/>
              <a:t>talmidim</a:t>
            </a:r>
            <a:r>
              <a:rPr lang="en-US" dirty="0"/>
              <a:t> may have been sitting under a fig tree as He was talking!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3891862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9766042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771001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21356108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fr-FR" altLang="en-US" sz="1050" dirty="0"/>
              <a:t>By Abdullah </a:t>
            </a:r>
            <a:r>
              <a:rPr lang="fr-FR" altLang="en-US" sz="1050" dirty="0" err="1"/>
              <a:t>brothers</a:t>
            </a:r>
            <a:r>
              <a:rPr lang="fr-FR" altLang="en-US" sz="1050" dirty="0"/>
              <a:t> - Bibliothèque nationale de France, Public Domain, https://commons.wikimedia.org/w/index.php?curid=17552930</a:t>
            </a:r>
            <a:endParaRPr lang="en-US" altLang="en-US" sz="1050" dirty="0"/>
          </a:p>
        </p:txBody>
      </p:sp>
    </p:spTree>
    <p:extLst>
      <p:ext uri="{BB962C8B-B14F-4D97-AF65-F5344CB8AC3E}">
        <p14:creationId xmlns:p14="http://schemas.microsoft.com/office/powerpoint/2010/main" val="30714594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21406954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0942528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https://commons.wikimedia.org/wiki/File:Bet_Oliphant_-_Haifa_(7).JPG</a:t>
            </a:r>
          </a:p>
        </p:txBody>
      </p:sp>
    </p:spTree>
    <p:extLst>
      <p:ext uri="{BB962C8B-B14F-4D97-AF65-F5344CB8AC3E}">
        <p14:creationId xmlns:p14="http://schemas.microsoft.com/office/powerpoint/2010/main" val="41995775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15743223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35230821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165423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00" dirty="0"/>
              <a:t>https://www.google.com/search?q=israel+fig+tree+end+times&amp;safe=active&amp;source=lnms&amp;tbm=isch&amp;sa=X&amp;ved=0ahUKEwiPw97I4szdAhUj7IMKHUvNDJAQ_AUIDygC&amp;biw=1165&amp;bih=822#imgdii=1AIrAuWPTptVFM:&amp;imgrc=dPquD32MPKqa0M:</a:t>
            </a:r>
          </a:p>
        </p:txBody>
      </p:sp>
    </p:spTree>
    <p:extLst>
      <p:ext uri="{BB962C8B-B14F-4D97-AF65-F5344CB8AC3E}">
        <p14:creationId xmlns:p14="http://schemas.microsoft.com/office/powerpoint/2010/main" val="40413593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18841958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17713908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152547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http://www.fozhc.net/tour.php</a:t>
            </a:r>
          </a:p>
        </p:txBody>
      </p:sp>
    </p:spTree>
    <p:extLst>
      <p:ext uri="{BB962C8B-B14F-4D97-AF65-F5344CB8AC3E}">
        <p14:creationId xmlns:p14="http://schemas.microsoft.com/office/powerpoint/2010/main" val="8479722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704576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827555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145669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David </a:t>
            </a:r>
            <a:r>
              <a:rPr lang="en-US" altLang="en-US" sz="1050" dirty="0" err="1"/>
              <a:t>Flusser</a:t>
            </a:r>
            <a:r>
              <a:rPr lang="en-US" altLang="en-US" sz="1050" dirty="0"/>
              <a:t> observed this in my HUJ class.  Early believers seeing themselves.</a:t>
            </a:r>
          </a:p>
        </p:txBody>
      </p:sp>
    </p:spTree>
    <p:extLst>
      <p:ext uri="{BB962C8B-B14F-4D97-AF65-F5344CB8AC3E}">
        <p14:creationId xmlns:p14="http://schemas.microsoft.com/office/powerpoint/2010/main" val="27978107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198709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2899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rct=j&amp;q=&amp;esrc=s&amp;source=images&amp;cd=&amp;cad=rja&amp;uact=8&amp;ved=2ahUKEwjSo4bv5MzdAhVJ6oMKHenTD7AQjRx6BAgBEAU&amp;url=http%3A%2F%2Fwww.jerusalemcornerstone.org%2Fresources%2Farticles_main-page%2Fisrael-s-seven-species-fig&amp;psig=AOvVaw3VB99iGf9J9Dbu6GkadZYQ&amp;ust=1537642488004402</a:t>
            </a:r>
          </a:p>
        </p:txBody>
      </p:sp>
    </p:spTree>
    <p:extLst>
      <p:ext uri="{BB962C8B-B14F-4D97-AF65-F5344CB8AC3E}">
        <p14:creationId xmlns:p14="http://schemas.microsoft.com/office/powerpoint/2010/main" val="23159940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499990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24.32-33 Fig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Sept. 22,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5520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20056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332599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135387017"/>
      </p:ext>
    </p:extLst>
  </p:cSld>
  <p:clrMap bg1="lt1" tx1="dk1" bg2="lt2" tx2="dk2" accent1="accent1" accent2="accent2" accent3="accent3" accent4="accent4" accent5="accent5" accent6="accent6" hlink="hlink" folHlink="folHlink"/>
  <p:sldLayoutIdLst>
    <p:sldLayoutId id="2147483711"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2743427778"/>
      </p:ext>
    </p:extLst>
  </p:cSld>
  <p:clrMap bg1="lt1" tx1="dk1" bg2="lt2" tx2="dk2" accent1="accent1" accent2="accent2" accent3="accent3" accent4="accent4" accent5="accent5" accent6="accent6" hlink="hlink" folHlink="folHlink"/>
  <p:sldLayoutIdLst>
    <p:sldLayoutId id="214748371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theisraelproject/videos/185587159115958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4.tiff"/></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Literal, agricultural</a:t>
            </a:r>
          </a:p>
          <a:p>
            <a:r>
              <a:rPr lang="en-US" dirty="0"/>
              <a:t> facts of </a:t>
            </a:r>
          </a:p>
          <a:p>
            <a:r>
              <a:rPr lang="en-US" dirty="0"/>
              <a:t>Fig Trees blossoming</a:t>
            </a:r>
          </a:p>
          <a:p>
            <a:endParaRPr lang="en-US" dirty="0"/>
          </a:p>
        </p:txBody>
      </p:sp>
    </p:spTree>
    <p:extLst>
      <p:ext uri="{BB962C8B-B14F-4D97-AF65-F5344CB8AC3E}">
        <p14:creationId xmlns:p14="http://schemas.microsoft.com/office/powerpoint/2010/main" val="404612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fig tree grows plentifully in Israel as a wild and cultivated tree. The fig tree bears bountiful figs. The fig tree was one of the blessings promised to Israel in the Land   </a:t>
            </a:r>
            <a:r>
              <a:rPr lang="en-US" baseline="30000" dirty="0" err="1"/>
              <a:t>Deut</a:t>
            </a:r>
            <a:r>
              <a:rPr lang="en-US" baseline="30000" dirty="0"/>
              <a:t> 8:8 </a:t>
            </a:r>
            <a:r>
              <a:rPr lang="en-US" dirty="0"/>
              <a:t>It is a land of wheat and barley, grapevines, </a:t>
            </a:r>
            <a:r>
              <a:rPr lang="en-US" dirty="0">
                <a:solidFill>
                  <a:srgbClr val="FFFF99"/>
                </a:solidFill>
              </a:rPr>
              <a:t>fig trees </a:t>
            </a:r>
            <a:r>
              <a:rPr lang="en-US" dirty="0"/>
              <a:t>and pomegranates; a land of olive oil and honey…</a:t>
            </a:r>
          </a:p>
        </p:txBody>
      </p:sp>
    </p:spTree>
    <p:extLst>
      <p:ext uri="{BB962C8B-B14F-4D97-AF65-F5344CB8AC3E}">
        <p14:creationId xmlns:p14="http://schemas.microsoft.com/office/powerpoint/2010/main" val="337394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common fig in Israel yields two crops annually, the first one, ripe about June, growing from the midsummer sprouts of the previous year. The second crop is ripe about August that grows on the Spring shoots. The leaves that announce the nearness of summer also presage the coming harvest. </a:t>
            </a:r>
          </a:p>
        </p:txBody>
      </p:sp>
    </p:spTree>
    <p:extLst>
      <p:ext uri="{BB962C8B-B14F-4D97-AF65-F5344CB8AC3E}">
        <p14:creationId xmlns:p14="http://schemas.microsoft.com/office/powerpoint/2010/main" val="375565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Figs were eaten fresh </a:t>
            </a:r>
            <a:r>
              <a:rPr lang="en-US" sz="2400" dirty="0"/>
              <a:t>(2Kgs 18:31), </a:t>
            </a:r>
            <a:r>
              <a:rPr lang="en-US" dirty="0"/>
              <a:t>pressed into cakes </a:t>
            </a:r>
            <a:r>
              <a:rPr lang="en-US" sz="2400" dirty="0"/>
              <a:t>(2Sam 25:18), </a:t>
            </a:r>
            <a:r>
              <a:rPr lang="en-US" dirty="0"/>
              <a:t>and used as a poultice </a:t>
            </a:r>
            <a:r>
              <a:rPr lang="en-US" sz="2400" dirty="0"/>
              <a:t>(Isa 38:21).</a:t>
            </a:r>
            <a:endParaRPr lang="en-US" dirty="0"/>
          </a:p>
        </p:txBody>
      </p:sp>
    </p:spTree>
    <p:extLst>
      <p:ext uri="{BB962C8B-B14F-4D97-AF65-F5344CB8AC3E}">
        <p14:creationId xmlns:p14="http://schemas.microsoft.com/office/powerpoint/2010/main" val="224633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33363" indent="-233363" algn="l">
              <a:buFont typeface="Arial" panose="020B0604020202020204" pitchFamily="34" charset="0"/>
              <a:buChar char="•"/>
            </a:pPr>
            <a:r>
              <a:rPr lang="en-US" dirty="0"/>
              <a:t>Fig trees are one of the few deciduous trees in Israel: lose their leaves seasonally.  </a:t>
            </a:r>
          </a:p>
          <a:p>
            <a:pPr marL="233363" indent="-233363" algn="l">
              <a:buFont typeface="Arial" panose="020B0604020202020204" pitchFamily="34" charset="0"/>
              <a:buChar char="•"/>
            </a:pPr>
            <a:r>
              <a:rPr lang="en-US" dirty="0"/>
              <a:t>Also, figs produce leaves </a:t>
            </a:r>
            <a:r>
              <a:rPr lang="en-US" dirty="0">
                <a:solidFill>
                  <a:srgbClr val="FFFF99"/>
                </a:solidFill>
              </a:rPr>
              <a:t>before</a:t>
            </a:r>
            <a:r>
              <a:rPr lang="en-US" dirty="0"/>
              <a:t> the vines do.  </a:t>
            </a:r>
          </a:p>
        </p:txBody>
      </p:sp>
    </p:spTree>
    <p:extLst>
      <p:ext uri="{BB962C8B-B14F-4D97-AF65-F5344CB8AC3E}">
        <p14:creationId xmlns:p14="http://schemas.microsoft.com/office/powerpoint/2010/main" val="257723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By December, fig-trees in the mountainous regions of Israel have shed all their leaves, and they remain bare until about the end of March, when they commence putting forth their tender leaf buds. </a:t>
            </a:r>
          </a:p>
        </p:txBody>
      </p:sp>
    </p:spTree>
    <p:extLst>
      <p:ext uri="{BB962C8B-B14F-4D97-AF65-F5344CB8AC3E}">
        <p14:creationId xmlns:p14="http://schemas.microsoft.com/office/powerpoint/2010/main" val="2817840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Literal, agricultural</a:t>
            </a:r>
          </a:p>
          <a:p>
            <a:r>
              <a:rPr lang="en-US" dirty="0"/>
              <a:t> facts of </a:t>
            </a:r>
          </a:p>
          <a:p>
            <a:r>
              <a:rPr lang="en-US" dirty="0"/>
              <a:t>Fig Trees blossoming</a:t>
            </a:r>
          </a:p>
          <a:p>
            <a:r>
              <a:rPr lang="en-US" dirty="0"/>
              <a:t>And some spiritual interpretations</a:t>
            </a:r>
          </a:p>
          <a:p>
            <a:endParaRPr lang="en-US" dirty="0"/>
          </a:p>
        </p:txBody>
      </p:sp>
    </p:spTree>
    <p:extLst>
      <p:ext uri="{BB962C8B-B14F-4D97-AF65-F5344CB8AC3E}">
        <p14:creationId xmlns:p14="http://schemas.microsoft.com/office/powerpoint/2010/main" val="263333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Just as there are two crops of figs so there are two comings of the Messiah.</a:t>
            </a:r>
          </a:p>
        </p:txBody>
      </p:sp>
    </p:spTree>
    <p:extLst>
      <p:ext uri="{BB962C8B-B14F-4D97-AF65-F5344CB8AC3E}">
        <p14:creationId xmlns:p14="http://schemas.microsoft.com/office/powerpoint/2010/main" val="194985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288925" indent="-288925" algn="l">
              <a:buFont typeface="Arial" panose="020B0604020202020204" pitchFamily="34" charset="0"/>
              <a:buChar char="•"/>
            </a:pPr>
            <a:r>
              <a:rPr lang="en-US" dirty="0"/>
              <a:t>The fig tree is used in the Tanakh as symbolic of someone's home </a:t>
            </a:r>
          </a:p>
          <a:p>
            <a:pPr marL="288925" indent="-288925" algn="l">
              <a:buFont typeface="Arial" panose="020B0604020202020204" pitchFamily="34" charset="0"/>
              <a:buChar char="•"/>
            </a:pPr>
            <a:r>
              <a:rPr lang="en-US" dirty="0"/>
              <a:t>In Rabbinic writings the shade of a fig tree was used as a place for prayer, meditation and study </a:t>
            </a:r>
            <a:r>
              <a:rPr lang="en-US" baseline="30000" dirty="0"/>
              <a:t>(</a:t>
            </a:r>
            <a:r>
              <a:rPr lang="en-US" i="1" baseline="30000" dirty="0"/>
              <a:t>Ber</a:t>
            </a:r>
            <a:r>
              <a:rPr lang="en-US" baseline="30000" dirty="0"/>
              <a:t>. </a:t>
            </a:r>
            <a:r>
              <a:rPr lang="en-US" u="sng" baseline="30000" dirty="0"/>
              <a:t>16a</a:t>
            </a:r>
            <a:r>
              <a:rPr lang="en-US" baseline="30000" dirty="0"/>
              <a:t>)</a:t>
            </a:r>
            <a:r>
              <a:rPr lang="en-US" dirty="0"/>
              <a:t>. Of interest is that Yeshua first saw Nathanael under a fig tree </a:t>
            </a:r>
            <a:r>
              <a:rPr lang="en-US" baseline="30000" dirty="0"/>
              <a:t>(John 1:48)</a:t>
            </a:r>
            <a:r>
              <a:rPr lang="en-US" dirty="0"/>
              <a:t>.</a:t>
            </a:r>
          </a:p>
        </p:txBody>
      </p:sp>
    </p:spTree>
    <p:extLst>
      <p:ext uri="{BB962C8B-B14F-4D97-AF65-F5344CB8AC3E}">
        <p14:creationId xmlns:p14="http://schemas.microsoft.com/office/powerpoint/2010/main" val="307172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one sees a fig tree in a dream, his learning will be preserved within him, as it says: Whoso keeps the fig tree shall eat the fruit thereof" </a:t>
            </a:r>
            <a:r>
              <a:rPr lang="en-US" baseline="30000" dirty="0"/>
              <a:t>(Prov 27:18; </a:t>
            </a:r>
            <a:r>
              <a:rPr lang="en-US" i="1" baseline="30000" dirty="0"/>
              <a:t>Ber</a:t>
            </a:r>
            <a:r>
              <a:rPr lang="en-US" baseline="30000" dirty="0"/>
              <a:t>. </a:t>
            </a:r>
            <a:r>
              <a:rPr lang="en-US" u="sng" baseline="30000" dirty="0"/>
              <a:t>57a</a:t>
            </a:r>
            <a:r>
              <a:rPr lang="en-US" baseline="30000" dirty="0"/>
              <a:t>)</a:t>
            </a:r>
            <a:r>
              <a:rPr lang="en-US" dirty="0"/>
              <a:t>.  In addition, "gathering figs" was an expression in later sources</a:t>
            </a:r>
            <a:endParaRPr lang="en-US" baseline="30000" dirty="0"/>
          </a:p>
        </p:txBody>
      </p:sp>
    </p:spTree>
    <p:extLst>
      <p:ext uri="{BB962C8B-B14F-4D97-AF65-F5344CB8AC3E}">
        <p14:creationId xmlns:p14="http://schemas.microsoft.com/office/powerpoint/2010/main" val="84278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r>
              <a:rPr lang="en-US" dirty="0"/>
              <a:t>What's the most terrifying word in thermo-nuclear physics?</a:t>
            </a:r>
          </a:p>
          <a:p>
            <a:r>
              <a:rPr lang="en-US" dirty="0"/>
              <a:t>OOPS!</a:t>
            </a:r>
          </a:p>
          <a:p>
            <a:br>
              <a:rPr lang="en-US" dirty="0"/>
            </a:br>
            <a:endParaRPr lang="en-US" dirty="0"/>
          </a:p>
          <a:p>
            <a:r>
              <a:rPr lang="en-US" dirty="0"/>
              <a:t>Three fish are in a tank. One asks the others, </a:t>
            </a:r>
          </a:p>
          <a:p>
            <a:r>
              <a:rPr lang="en-US" dirty="0"/>
              <a:t>"How do you drive this thing?"  </a:t>
            </a:r>
          </a:p>
          <a:p>
            <a:br>
              <a:rPr lang="en-US" dirty="0"/>
            </a:br>
            <a:endParaRPr lang="en-US" dirty="0"/>
          </a:p>
        </p:txBody>
      </p:sp>
    </p:spTree>
    <p:extLst>
      <p:ext uri="{BB962C8B-B14F-4D97-AF65-F5344CB8AC3E}">
        <p14:creationId xmlns:p14="http://schemas.microsoft.com/office/powerpoint/2010/main" val="217283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that meant "studying," apparently because rabbinic scholars believed the tree of knowledge in Genesis 3 was a fig tree </a:t>
            </a:r>
            <a:r>
              <a:rPr lang="en-US" baseline="30000" dirty="0"/>
              <a:t>(</a:t>
            </a:r>
            <a:r>
              <a:rPr lang="en-US" i="1" baseline="30000" dirty="0"/>
              <a:t>Ber</a:t>
            </a:r>
            <a:r>
              <a:rPr lang="en-US" baseline="30000" dirty="0"/>
              <a:t>. </a:t>
            </a:r>
            <a:r>
              <a:rPr lang="en-US" u="sng" baseline="30000" dirty="0"/>
              <a:t>40a</a:t>
            </a:r>
            <a:r>
              <a:rPr lang="en-US" baseline="30000" dirty="0"/>
              <a:t>)</a:t>
            </a:r>
          </a:p>
        </p:txBody>
      </p:sp>
    </p:spTree>
    <p:extLst>
      <p:ext uri="{BB962C8B-B14F-4D97-AF65-F5344CB8AC3E}">
        <p14:creationId xmlns:p14="http://schemas.microsoft.com/office/powerpoint/2010/main" val="12311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79551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כֵּן גַם אַתֶּם, כִּרְאוֹתְכֶם אֶת כָּל אֵלֶּה דְּעוּ כִּי קָרוֹב הוּא בַּפֶּתַח.</a:t>
            </a:r>
            <a:r>
              <a:rPr lang="en-US" baseline="30000" dirty="0"/>
              <a:t>    </a:t>
            </a:r>
          </a:p>
          <a:p>
            <a:r>
              <a:rPr lang="en-US" baseline="30000" dirty="0"/>
              <a:t>    </a:t>
            </a:r>
            <a:r>
              <a:rPr lang="en-US" sz="4000" dirty="0"/>
              <a:t>“In the same way, when you see all these things, you are to know that the time is near, right at the door.”</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24:33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24416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Scripture divides the whole year only into two parts, summer and winter; so the fig blossom meant</a:t>
            </a:r>
          </a:p>
          <a:p>
            <a:pPr marL="233363" indent="-233363" algn="l">
              <a:buFont typeface="Arial" panose="020B0604020202020204" pitchFamily="34" charset="0"/>
              <a:buChar char="•"/>
            </a:pPr>
            <a:r>
              <a:rPr lang="en-US" dirty="0"/>
              <a:t>the redemption and deliverance of the people of God was at hand </a:t>
            </a:r>
            <a:r>
              <a:rPr lang="en-US" dirty="0">
                <a:solidFill>
                  <a:srgbClr val="FFFF99"/>
                </a:solidFill>
              </a:rPr>
              <a:t>OR</a:t>
            </a:r>
            <a:r>
              <a:rPr lang="en-US" dirty="0"/>
              <a:t>.</a:t>
            </a:r>
          </a:p>
          <a:p>
            <a:pPr marL="233363" indent="-233363" algn="l">
              <a:buFont typeface="Arial" panose="020B0604020202020204" pitchFamily="34" charset="0"/>
              <a:buChar char="•"/>
            </a:pPr>
            <a:r>
              <a:rPr lang="en-US" dirty="0"/>
              <a:t>that the son of man was come, was in the gates, displaying his power and his glory in judgement.</a:t>
            </a:r>
          </a:p>
        </p:txBody>
      </p:sp>
    </p:spTree>
    <p:extLst>
      <p:ext uri="{BB962C8B-B14F-4D97-AF65-F5344CB8AC3E}">
        <p14:creationId xmlns:p14="http://schemas.microsoft.com/office/powerpoint/2010/main" val="3207218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Redemptive fig blossoming </a:t>
            </a:r>
          </a:p>
        </p:txBody>
      </p:sp>
    </p:spTree>
    <p:extLst>
      <p:ext uri="{BB962C8B-B14F-4D97-AF65-F5344CB8AC3E}">
        <p14:creationId xmlns:p14="http://schemas.microsoft.com/office/powerpoint/2010/main" val="3045531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Song of Songs 2.10-13</a:t>
            </a:r>
            <a:r>
              <a:rPr lang="en-US" dirty="0"/>
              <a:t> My darling </a:t>
            </a:r>
            <a:r>
              <a:rPr lang="he-IL" sz="4400" b="1" dirty="0">
                <a:solidFill>
                  <a:srgbClr val="FFFF99"/>
                </a:solidFill>
                <a:latin typeface="David" panose="020E0502060401010101" pitchFamily="34" charset="-79"/>
                <a:cs typeface="David" panose="020E0502060401010101" pitchFamily="34" charset="-79"/>
              </a:rPr>
              <a:t>דוֹדִי</a:t>
            </a:r>
            <a:r>
              <a:rPr lang="en-US" b="1" dirty="0">
                <a:solidFill>
                  <a:srgbClr val="FFFF99"/>
                </a:solidFill>
                <a:latin typeface="David" panose="020E0502060401010101" pitchFamily="34" charset="-79"/>
                <a:cs typeface="David" panose="020E0502060401010101" pitchFamily="34" charset="-79"/>
              </a:rPr>
              <a:t> </a:t>
            </a:r>
            <a:r>
              <a:rPr lang="en-US" dirty="0">
                <a:solidFill>
                  <a:srgbClr val="FFFF99"/>
                </a:solidFill>
                <a:cs typeface="David" panose="020E0502060401010101" pitchFamily="34" charset="-79"/>
              </a:rPr>
              <a:t>Dodi</a:t>
            </a:r>
            <a:r>
              <a:rPr lang="en-US" dirty="0"/>
              <a:t> speaks; he is saying to me, “Get up, my love! My beauty! Come away! </a:t>
            </a:r>
            <a:r>
              <a:rPr lang="en-US" b="1" baseline="30000" dirty="0"/>
              <a:t> </a:t>
            </a:r>
            <a:r>
              <a:rPr lang="en-US" dirty="0"/>
              <a:t>For you see that the winter has passed, the rain is finished and gone, </a:t>
            </a:r>
            <a:r>
              <a:rPr lang="en-US" b="1" baseline="30000" dirty="0"/>
              <a:t> </a:t>
            </a:r>
            <a:r>
              <a:rPr lang="en-US" dirty="0"/>
              <a:t>the flowers are appearing in the countryside, the time has come for [the birds] to sing, </a:t>
            </a:r>
          </a:p>
        </p:txBody>
      </p:sp>
    </p:spTree>
    <p:extLst>
      <p:ext uri="{BB962C8B-B14F-4D97-AF65-F5344CB8AC3E}">
        <p14:creationId xmlns:p14="http://schemas.microsoft.com/office/powerpoint/2010/main" val="2010110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Song of Songs 2.10-13</a:t>
            </a:r>
            <a:r>
              <a:rPr lang="en-US" dirty="0"/>
              <a:t> and the cooing of doves can be heard in the land.</a:t>
            </a:r>
            <a:r>
              <a:rPr lang="en-US" b="1" baseline="30000" dirty="0"/>
              <a:t> </a:t>
            </a:r>
            <a:r>
              <a:rPr lang="en-US" dirty="0">
                <a:solidFill>
                  <a:srgbClr val="FFFF99"/>
                </a:solidFill>
              </a:rPr>
              <a:t>The fig trees are forming their unripe figs,</a:t>
            </a:r>
            <a:r>
              <a:rPr lang="en-US" dirty="0"/>
              <a:t> and the grapevines in bloom give out their perfume. Get up, my love, my beauty!  Come away!”</a:t>
            </a:r>
          </a:p>
        </p:txBody>
      </p:sp>
    </p:spTree>
    <p:extLst>
      <p:ext uri="{BB962C8B-B14F-4D97-AF65-F5344CB8AC3E}">
        <p14:creationId xmlns:p14="http://schemas.microsoft.com/office/powerpoint/2010/main" val="1415248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Hoshea 9.10 </a:t>
            </a:r>
            <a:r>
              <a:rPr lang="en-US" dirty="0"/>
              <a:t>“When I found </a:t>
            </a:r>
            <a:r>
              <a:rPr lang="en-US" dirty="0" err="1"/>
              <a:t>Isra’el</a:t>
            </a:r>
            <a:r>
              <a:rPr lang="en-US" dirty="0"/>
              <a:t>, it was like finding grapes in the desert; when I saw </a:t>
            </a:r>
            <a:r>
              <a:rPr lang="en-US" dirty="0">
                <a:solidFill>
                  <a:srgbClr val="FFFF99"/>
                </a:solidFill>
              </a:rPr>
              <a:t>your ancestors, it was like seeing a fig tree’s first figs </a:t>
            </a:r>
            <a:r>
              <a:rPr lang="en-US" dirty="0"/>
              <a:t>in its first season.</a:t>
            </a:r>
          </a:p>
          <a:p>
            <a:pPr algn="l"/>
            <a:endParaRPr lang="en-US" sz="2000" dirty="0"/>
          </a:p>
          <a:p>
            <a:pPr algn="l"/>
            <a:r>
              <a:rPr lang="en-US" dirty="0"/>
              <a:t>That is, Israel is G-d’s delight!</a:t>
            </a:r>
          </a:p>
        </p:txBody>
      </p:sp>
    </p:spTree>
    <p:extLst>
      <p:ext uri="{BB962C8B-B14F-4D97-AF65-F5344CB8AC3E}">
        <p14:creationId xmlns:p14="http://schemas.microsoft.com/office/powerpoint/2010/main" val="3456235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err="1"/>
              <a:t>Judgemental</a:t>
            </a:r>
            <a:r>
              <a:rPr lang="en-US" dirty="0"/>
              <a:t> fig blossoming </a:t>
            </a:r>
          </a:p>
        </p:txBody>
      </p:sp>
    </p:spTree>
    <p:extLst>
      <p:ext uri="{BB962C8B-B14F-4D97-AF65-F5344CB8AC3E}">
        <p14:creationId xmlns:p14="http://schemas.microsoft.com/office/powerpoint/2010/main" val="102547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Amos 8.1-2</a:t>
            </a:r>
            <a:r>
              <a:rPr lang="en-US" dirty="0"/>
              <a:t> Here is what Adonai Elohim showed me: there in front of me was a basket of summer fruit. He asked, “‘Amos, what do you see?” I answered, “A basket of </a:t>
            </a:r>
            <a:r>
              <a:rPr lang="en-US" dirty="0">
                <a:solidFill>
                  <a:srgbClr val="FFFF99"/>
                </a:solidFill>
              </a:rPr>
              <a:t>summer [</a:t>
            </a:r>
            <a:r>
              <a:rPr lang="en-US" dirty="0" err="1">
                <a:solidFill>
                  <a:srgbClr val="FFFF99"/>
                </a:solidFill>
              </a:rPr>
              <a:t>kayets</a:t>
            </a:r>
            <a:r>
              <a:rPr lang="en-US" dirty="0">
                <a:solidFill>
                  <a:srgbClr val="FFFF99"/>
                </a:solidFill>
              </a:rPr>
              <a:t> </a:t>
            </a:r>
            <a:r>
              <a:rPr lang="he-IL" b="1" dirty="0">
                <a:solidFill>
                  <a:srgbClr val="FFFF99"/>
                </a:solidFill>
                <a:latin typeface="David" panose="020E0502060401010101" pitchFamily="34" charset="-79"/>
                <a:cs typeface="David" panose="020E0502060401010101" pitchFamily="34" charset="-79"/>
              </a:rPr>
              <a:t>קַיִץ</a:t>
            </a:r>
            <a:r>
              <a:rPr lang="en-US" dirty="0">
                <a:solidFill>
                  <a:srgbClr val="FFFF99"/>
                </a:solidFill>
              </a:rPr>
              <a:t>]</a:t>
            </a:r>
            <a:r>
              <a:rPr lang="en-US" dirty="0"/>
              <a:t> fruit.” Then Adonai said to me,</a:t>
            </a:r>
            <a:r>
              <a:rPr lang="he-IL" dirty="0"/>
              <a:t> </a:t>
            </a:r>
            <a:r>
              <a:rPr lang="en-US" dirty="0"/>
              <a:t>“</a:t>
            </a:r>
            <a:r>
              <a:rPr lang="en-US" dirty="0">
                <a:solidFill>
                  <a:srgbClr val="FFFF99"/>
                </a:solidFill>
              </a:rPr>
              <a:t>The end [</a:t>
            </a:r>
            <a:r>
              <a:rPr lang="en-US" dirty="0" err="1">
                <a:solidFill>
                  <a:srgbClr val="FFFF99"/>
                </a:solidFill>
              </a:rPr>
              <a:t>kets</a:t>
            </a:r>
            <a:r>
              <a:rPr lang="en-US" dirty="0">
                <a:solidFill>
                  <a:srgbClr val="FFFF99"/>
                </a:solidFill>
              </a:rPr>
              <a:t> </a:t>
            </a:r>
            <a:r>
              <a:rPr lang="he-IL" b="1" dirty="0">
                <a:solidFill>
                  <a:srgbClr val="FFFF99"/>
                </a:solidFill>
                <a:latin typeface="David" panose="020E0502060401010101" pitchFamily="34" charset="-79"/>
                <a:cs typeface="David" panose="020E0502060401010101" pitchFamily="34" charset="-79"/>
              </a:rPr>
              <a:t>קֵץ</a:t>
            </a:r>
            <a:r>
              <a:rPr lang="en-US" dirty="0">
                <a:solidFill>
                  <a:srgbClr val="FFFF99"/>
                </a:solidFill>
              </a:rPr>
              <a:t>] </a:t>
            </a:r>
            <a:r>
              <a:rPr lang="en-US" dirty="0"/>
              <a:t>has come for my people, I will never again overlook their offenses.</a:t>
            </a:r>
          </a:p>
        </p:txBody>
      </p:sp>
    </p:spTree>
    <p:extLst>
      <p:ext uri="{BB962C8B-B14F-4D97-AF65-F5344CB8AC3E}">
        <p14:creationId xmlns:p14="http://schemas.microsoft.com/office/powerpoint/2010/main" val="361888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Which one of Sir Arthur’s knights collected taxes?</a:t>
            </a:r>
          </a:p>
          <a:p>
            <a:pPr algn="l"/>
            <a:r>
              <a:rPr lang="en-US" dirty="0"/>
              <a:t>Sir Charge.</a:t>
            </a:r>
          </a:p>
        </p:txBody>
      </p:sp>
    </p:spTree>
    <p:extLst>
      <p:ext uri="{BB962C8B-B14F-4D97-AF65-F5344CB8AC3E}">
        <p14:creationId xmlns:p14="http://schemas.microsoft.com/office/powerpoint/2010/main" val="314614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Hab. 3.17-19</a:t>
            </a:r>
            <a:r>
              <a:rPr lang="en-US" dirty="0"/>
              <a:t> Though </a:t>
            </a:r>
            <a:r>
              <a:rPr lang="en-US" dirty="0">
                <a:solidFill>
                  <a:srgbClr val="FFFF99"/>
                </a:solidFill>
              </a:rPr>
              <a:t>the fig tree does not blossom</a:t>
            </a:r>
            <a:r>
              <a:rPr lang="en-US" dirty="0"/>
              <a:t>, and there is no yield on the vines, Though the olive crop fail, and the fields produce no food…Yet will I triumph in </a:t>
            </a:r>
            <a:r>
              <a:rPr lang="en-US" cap="small" dirty="0" err="1"/>
              <a:t>Adoni</a:t>
            </a:r>
            <a:r>
              <a:rPr lang="en-US" dirty="0"/>
              <a:t>, I will rejoice in the God of my salvation!</a:t>
            </a:r>
            <a:r>
              <a:rPr lang="en-US" b="1" baseline="30000" dirty="0"/>
              <a:t> </a:t>
            </a:r>
            <a:r>
              <a:rPr lang="en-US" cap="small" dirty="0"/>
              <a:t> </a:t>
            </a:r>
            <a:r>
              <a:rPr lang="en-US" cap="small" dirty="0" err="1"/>
              <a:t>Adoni</a:t>
            </a:r>
            <a:r>
              <a:rPr lang="en-US" cap="small" dirty="0"/>
              <a:t> </a:t>
            </a:r>
            <a:r>
              <a:rPr lang="en-US" dirty="0"/>
              <a:t>my Lord, is my strength. He has made my feet like a deer’s, and will make me walk on my high places.</a:t>
            </a:r>
          </a:p>
        </p:txBody>
      </p:sp>
    </p:spTree>
    <p:extLst>
      <p:ext uri="{BB962C8B-B14F-4D97-AF65-F5344CB8AC3E}">
        <p14:creationId xmlns:p14="http://schemas.microsoft.com/office/powerpoint/2010/main" val="4150494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Yoel</a:t>
            </a:r>
            <a:r>
              <a:rPr lang="en-US" baseline="30000" dirty="0"/>
              <a:t> 1.6-7 </a:t>
            </a:r>
            <a:r>
              <a:rPr lang="en-US" dirty="0"/>
              <a:t>For a mighty and numberless nation has invaded my land. His teeth are lion’s teeth; his fangs are those of a lioness. He has reduced my vines to waste, </a:t>
            </a:r>
            <a:r>
              <a:rPr lang="en-US" dirty="0">
                <a:solidFill>
                  <a:srgbClr val="FFFF99"/>
                </a:solidFill>
              </a:rPr>
              <a:t>my fig trees to splinters </a:t>
            </a:r>
            <a:r>
              <a:rPr lang="en-US" dirty="0"/>
              <a:t>— he plucked them bare, stripped their bark and left their branches white.”</a:t>
            </a:r>
          </a:p>
        </p:txBody>
      </p:sp>
    </p:spTree>
    <p:extLst>
      <p:ext uri="{BB962C8B-B14F-4D97-AF65-F5344CB8AC3E}">
        <p14:creationId xmlns:p14="http://schemas.microsoft.com/office/powerpoint/2010/main" val="3009615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Israel is blossoming</a:t>
            </a:r>
          </a:p>
          <a:p>
            <a:r>
              <a:rPr lang="en-US" dirty="0"/>
              <a:t>The fig tree in symbolism is</a:t>
            </a:r>
          </a:p>
          <a:p>
            <a:r>
              <a:rPr lang="en-US" dirty="0"/>
              <a:t>Physically being restored</a:t>
            </a:r>
          </a:p>
          <a:p>
            <a:r>
              <a:rPr lang="en-US" dirty="0"/>
              <a:t>Spiritually being restoring</a:t>
            </a:r>
          </a:p>
          <a:p>
            <a:pPr algn="l"/>
            <a:endParaRPr lang="en-US" dirty="0"/>
          </a:p>
        </p:txBody>
      </p:sp>
    </p:spTree>
    <p:extLst>
      <p:ext uri="{BB962C8B-B14F-4D97-AF65-F5344CB8AC3E}">
        <p14:creationId xmlns:p14="http://schemas.microsoft.com/office/powerpoint/2010/main" val="1284738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a:t>
            </a:r>
            <a:r>
              <a:rPr lang="en-US" baseline="30000" dirty="0"/>
              <a:t>/</a:t>
            </a:r>
            <a:r>
              <a:rPr lang="en-US" baseline="30000" dirty="0" err="1"/>
              <a:t>Ezek</a:t>
            </a:r>
            <a:r>
              <a:rPr lang="en-US" baseline="30000" dirty="0"/>
              <a:t> 37.</a:t>
            </a:r>
            <a:r>
              <a:rPr lang="en-US" b="1" baseline="30000" dirty="0"/>
              <a:t>14 </a:t>
            </a:r>
            <a:r>
              <a:rPr lang="en-US" dirty="0"/>
              <a:t>I will put my Ruakh in you and you will live. </a:t>
            </a:r>
            <a:r>
              <a:rPr lang="en-US" dirty="0">
                <a:solidFill>
                  <a:srgbClr val="FFFF99"/>
                </a:solidFill>
              </a:rPr>
              <a:t>I will place you in your own land. Then you will know </a:t>
            </a:r>
            <a:r>
              <a:rPr lang="en-US" dirty="0"/>
              <a:t>that I, </a:t>
            </a:r>
            <a:r>
              <a:rPr lang="en-US" cap="small" dirty="0" err="1"/>
              <a:t>Adoni</a:t>
            </a:r>
            <a:r>
              <a:rPr lang="en-US" dirty="0"/>
              <a:t>, have spoken and that I have done it.” It is a declaration of </a:t>
            </a:r>
            <a:r>
              <a:rPr lang="en-US" cap="small" dirty="0" err="1"/>
              <a:t>Adoni</a:t>
            </a:r>
            <a:r>
              <a:rPr lang="en-US" dirty="0"/>
              <a:t>.</a:t>
            </a:r>
          </a:p>
        </p:txBody>
      </p:sp>
    </p:spTree>
    <p:extLst>
      <p:ext uri="{BB962C8B-B14F-4D97-AF65-F5344CB8AC3E}">
        <p14:creationId xmlns:p14="http://schemas.microsoft.com/office/powerpoint/2010/main" val="3916487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Yekhez</a:t>
            </a:r>
            <a:r>
              <a:rPr lang="en-US" baseline="30000" dirty="0"/>
              <a:t>/</a:t>
            </a:r>
            <a:r>
              <a:rPr lang="en-US" baseline="30000" dirty="0" err="1"/>
              <a:t>Ezek</a:t>
            </a:r>
            <a:r>
              <a:rPr lang="en-US" baseline="30000" dirty="0"/>
              <a:t> 36.24-28 </a:t>
            </a:r>
            <a:r>
              <a:rPr lang="en-US" dirty="0"/>
              <a:t>“‘For I will take you from the nations, gather you out of all the countries and </a:t>
            </a:r>
            <a:r>
              <a:rPr lang="en-US" dirty="0">
                <a:solidFill>
                  <a:srgbClr val="FFFF99"/>
                </a:solidFill>
              </a:rPr>
              <a:t>bring you back to your own land. </a:t>
            </a:r>
            <a:r>
              <a:rPr lang="en-US" b="1" baseline="30000" dirty="0">
                <a:solidFill>
                  <a:srgbClr val="FFFF99"/>
                </a:solidFill>
              </a:rPr>
              <a:t> </a:t>
            </a:r>
            <a:r>
              <a:rPr lang="en-US" dirty="0">
                <a:solidFill>
                  <a:srgbClr val="FFFF99"/>
                </a:solidFill>
              </a:rPr>
              <a:t>Then I will sprinkle clean water on you </a:t>
            </a:r>
            <a:r>
              <a:rPr lang="en-US" dirty="0"/>
              <a:t>and you will be clean from all your uncleanness and from all your idols. Moreover </a:t>
            </a:r>
            <a:r>
              <a:rPr lang="en-US" sz="3900" dirty="0"/>
              <a:t>I will give you a new heart. I will put a new spirit within you.</a:t>
            </a:r>
            <a:endParaRPr lang="en-US" dirty="0"/>
          </a:p>
        </p:txBody>
      </p:sp>
    </p:spTree>
    <p:extLst>
      <p:ext uri="{BB962C8B-B14F-4D97-AF65-F5344CB8AC3E}">
        <p14:creationId xmlns:p14="http://schemas.microsoft.com/office/powerpoint/2010/main" val="2428141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Yekhez</a:t>
            </a:r>
            <a:r>
              <a:rPr lang="en-US" baseline="30000" dirty="0"/>
              <a:t>/</a:t>
            </a:r>
            <a:r>
              <a:rPr lang="en-US" baseline="30000" dirty="0" err="1"/>
              <a:t>Ezek</a:t>
            </a:r>
            <a:r>
              <a:rPr lang="en-US" baseline="30000" dirty="0"/>
              <a:t> 36.24-28  </a:t>
            </a:r>
            <a:r>
              <a:rPr lang="en-US" dirty="0"/>
              <a:t>I will remove the stony heart from your flesh and give you a heart of flesh.</a:t>
            </a:r>
            <a:r>
              <a:rPr lang="en-US" b="1" baseline="30000" dirty="0"/>
              <a:t> </a:t>
            </a:r>
            <a:r>
              <a:rPr lang="en-US" dirty="0"/>
              <a:t>I will put My Ruakh within you. Then I will cause you to walk in My laws, so you will keep My rulings and do them.</a:t>
            </a:r>
            <a:r>
              <a:rPr lang="en-US" b="1" baseline="30000" dirty="0"/>
              <a:t> </a:t>
            </a:r>
            <a:r>
              <a:rPr lang="en-US" dirty="0"/>
              <a:t>Then you will live in the land that I gave to your fathers. You will be My people and I will be your God.</a:t>
            </a:r>
          </a:p>
        </p:txBody>
      </p:sp>
    </p:spTree>
    <p:extLst>
      <p:ext uri="{BB962C8B-B14F-4D97-AF65-F5344CB8AC3E}">
        <p14:creationId xmlns:p14="http://schemas.microsoft.com/office/powerpoint/2010/main" val="2403013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Israel is blossoming</a:t>
            </a:r>
          </a:p>
          <a:p>
            <a:r>
              <a:rPr lang="en-US" dirty="0"/>
              <a:t>Physically being restored</a:t>
            </a:r>
          </a:p>
          <a:p>
            <a:r>
              <a:rPr lang="en-US" dirty="0"/>
              <a:t>Spiritually being restoring</a:t>
            </a:r>
          </a:p>
          <a:p>
            <a:r>
              <a:rPr lang="en-US" dirty="0"/>
              <a:t>Which comes first?</a:t>
            </a:r>
          </a:p>
          <a:p>
            <a:r>
              <a:rPr lang="en-US" dirty="0"/>
              <a:t>Yes!</a:t>
            </a:r>
          </a:p>
          <a:p>
            <a:pPr algn="l"/>
            <a:endParaRPr lang="en-US" dirty="0"/>
          </a:p>
        </p:txBody>
      </p:sp>
    </p:spTree>
    <p:extLst>
      <p:ext uri="{BB962C8B-B14F-4D97-AF65-F5344CB8AC3E}">
        <p14:creationId xmlns:p14="http://schemas.microsoft.com/office/powerpoint/2010/main" val="1795610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The London Society for Promoting Christianity Amongst the Jews is an Anglican missionary society founded in </a:t>
            </a:r>
            <a:r>
              <a:rPr lang="en-US" dirty="0">
                <a:solidFill>
                  <a:srgbClr val="FFFF99"/>
                </a:solidFill>
              </a:rPr>
              <a:t>1809</a:t>
            </a:r>
            <a:r>
              <a:rPr lang="en-US" dirty="0"/>
              <a:t>.  Later called The Church's Ministry Among Jewish People (CMJ).</a:t>
            </a:r>
          </a:p>
        </p:txBody>
      </p:sp>
    </p:spTree>
    <p:extLst>
      <p:ext uri="{BB962C8B-B14F-4D97-AF65-F5344CB8AC3E}">
        <p14:creationId xmlns:p14="http://schemas.microsoft.com/office/powerpoint/2010/main" val="4041242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Early formal organizations run by believing Jews include:</a:t>
            </a:r>
          </a:p>
          <a:p>
            <a:pPr marL="168275" indent="-168275" algn="l">
              <a:buFont typeface="Arial" panose="020B0604020202020204" pitchFamily="34" charset="0"/>
              <a:buChar char="•"/>
            </a:pPr>
            <a:r>
              <a:rPr lang="en-US" dirty="0"/>
              <a:t> the Anglican London Society for promoting Christianity among the Jews, which published the first Yiddish New Testament in </a:t>
            </a:r>
            <a:r>
              <a:rPr lang="en-US" dirty="0">
                <a:solidFill>
                  <a:srgbClr val="FFFF99"/>
                </a:solidFill>
              </a:rPr>
              <a:t>1821</a:t>
            </a:r>
            <a:r>
              <a:rPr lang="en-US" dirty="0"/>
              <a:t>; by Joseph Samuel Frey (born Joseph Levi) (1771–1850)</a:t>
            </a:r>
          </a:p>
        </p:txBody>
      </p:sp>
    </p:spTree>
    <p:extLst>
      <p:ext uri="{BB962C8B-B14F-4D97-AF65-F5344CB8AC3E}">
        <p14:creationId xmlns:p14="http://schemas.microsoft.com/office/powerpoint/2010/main" val="1851209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first identifiable congregation made up exclusively of Jews who had come to faith in Messiah was established in the United Kingdom </a:t>
            </a:r>
            <a:r>
              <a:rPr lang="en-US" dirty="0">
                <a:solidFill>
                  <a:srgbClr val="FFFF99"/>
                </a:solidFill>
              </a:rPr>
              <a:t>in 1813</a:t>
            </a:r>
            <a:r>
              <a:rPr lang="en-US" dirty="0"/>
              <a:t>; a group of </a:t>
            </a:r>
            <a:r>
              <a:rPr lang="en-US" dirty="0">
                <a:solidFill>
                  <a:srgbClr val="FFFF99"/>
                </a:solidFill>
              </a:rPr>
              <a:t>41 Jewish believers established </a:t>
            </a:r>
            <a:r>
              <a:rPr lang="en-US" dirty="0"/>
              <a:t>an association called </a:t>
            </a:r>
            <a:r>
              <a:rPr lang="en-US" dirty="0">
                <a:solidFill>
                  <a:srgbClr val="FFFF99"/>
                </a:solidFill>
              </a:rPr>
              <a:t>"Beni Abraham", </a:t>
            </a:r>
            <a:r>
              <a:rPr lang="en-US" dirty="0"/>
              <a:t>and started meeting at Jews' Chapel in London for prayers Friday night and Sunday morning.</a:t>
            </a:r>
          </a:p>
        </p:txBody>
      </p:sp>
    </p:spTree>
    <p:extLst>
      <p:ext uri="{BB962C8B-B14F-4D97-AF65-F5344CB8AC3E}">
        <p14:creationId xmlns:p14="http://schemas.microsoft.com/office/powerpoint/2010/main" val="104934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1800" dirty="0">
                <a:hlinkClick r:id="rId3"/>
              </a:rPr>
              <a:t>https://www.facebook.com/theisraelproject/videos/1855871591159586/</a:t>
            </a:r>
            <a:r>
              <a:rPr lang="en-US" sz="1800" dirty="0"/>
              <a:t> </a:t>
            </a:r>
          </a:p>
          <a:p>
            <a:pPr algn="l"/>
            <a:endParaRPr lang="en-US" sz="2400" dirty="0"/>
          </a:p>
        </p:txBody>
      </p:sp>
      <p:pic>
        <p:nvPicPr>
          <p:cNvPr id="2" name="Picture 1">
            <a:extLst>
              <a:ext uri="{FF2B5EF4-FFF2-40B4-BE49-F238E27FC236}">
                <a16:creationId xmlns:a16="http://schemas.microsoft.com/office/drawing/2014/main" id="{73B1B0E6-C575-4627-A131-C22CB7D1D5D4}"/>
              </a:ext>
            </a:extLst>
          </p:cNvPr>
          <p:cNvPicPr>
            <a:picLocks noChangeAspect="1"/>
          </p:cNvPicPr>
          <p:nvPr/>
        </p:nvPicPr>
        <p:blipFill>
          <a:blip r:embed="rId4"/>
          <a:stretch>
            <a:fillRect/>
          </a:stretch>
        </p:blipFill>
        <p:spPr>
          <a:xfrm>
            <a:off x="1256230" y="361950"/>
            <a:ext cx="5825446" cy="4781550"/>
          </a:xfrm>
          <a:prstGeom prst="rect">
            <a:avLst/>
          </a:prstGeom>
        </p:spPr>
      </p:pic>
    </p:spTree>
    <p:extLst>
      <p:ext uri="{BB962C8B-B14F-4D97-AF65-F5344CB8AC3E}">
        <p14:creationId xmlns:p14="http://schemas.microsoft.com/office/powerpoint/2010/main" val="407835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September </a:t>
            </a:r>
            <a:r>
              <a:rPr lang="en-US" dirty="0">
                <a:solidFill>
                  <a:srgbClr val="FFFF99"/>
                </a:solidFill>
              </a:rPr>
              <a:t>1813</a:t>
            </a:r>
            <a:r>
              <a:rPr lang="en-US" dirty="0"/>
              <a:t> meeting of Frey's "Beni Abraham" congregation at the rented "Jews' Chapel" in Spitalfields is sometimes pointed to as </a:t>
            </a:r>
            <a:r>
              <a:rPr lang="en-US" dirty="0">
                <a:solidFill>
                  <a:srgbClr val="FFFF99"/>
                </a:solidFill>
              </a:rPr>
              <a:t>the birth of the semi-autonomous Hebrew Christian movement</a:t>
            </a:r>
            <a:r>
              <a:rPr lang="en-US" dirty="0"/>
              <a:t> within Anglican and other established churches in Britain.</a:t>
            </a:r>
          </a:p>
        </p:txBody>
      </p:sp>
    </p:spTree>
    <p:extLst>
      <p:ext uri="{BB962C8B-B14F-4D97-AF65-F5344CB8AC3E}">
        <p14:creationId xmlns:p14="http://schemas.microsoft.com/office/powerpoint/2010/main" val="4091799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233363" indent="-233363" algn="l">
              <a:buFont typeface="Arial" panose="020B0604020202020204" pitchFamily="34" charset="0"/>
              <a:buChar char="•"/>
            </a:pPr>
            <a:r>
              <a:rPr lang="en-US" dirty="0"/>
              <a:t>During the 1800’s there is evidence of 224,000 immersions proclaiming faith in Messiah by Jewish people.  [Where are they?]</a:t>
            </a:r>
          </a:p>
          <a:p>
            <a:pPr marL="233363" indent="-233363" algn="l">
              <a:buFont typeface="Arial" panose="020B0604020202020204" pitchFamily="34" charset="0"/>
              <a:buChar char="•"/>
            </a:pPr>
            <a:r>
              <a:rPr lang="en-US" dirty="0"/>
              <a:t>The London Hebrew Christian Alliance of Great Britain was  founded by Dr. Carl Schwartz in 1866.  American HCAA 1915</a:t>
            </a:r>
          </a:p>
          <a:p>
            <a:pPr algn="l"/>
            <a:endParaRPr lang="en-US" dirty="0"/>
          </a:p>
        </p:txBody>
      </p:sp>
    </p:spTree>
    <p:extLst>
      <p:ext uri="{BB962C8B-B14F-4D97-AF65-F5344CB8AC3E}">
        <p14:creationId xmlns:p14="http://schemas.microsoft.com/office/powerpoint/2010/main" val="3191936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From 2003 to 2007, the movement grew from 150 Messianic houses of worship in the United States to as many as 438, with over 100 in Israel and more worldwide; congregations are often affiliated with larger Messianic organizations or alliances.</a:t>
            </a:r>
            <a:r>
              <a:rPr lang="en-US" baseline="30000" dirty="0"/>
              <a:t> </a:t>
            </a:r>
            <a:r>
              <a:rPr lang="en-US" dirty="0"/>
              <a:t>As of 2012,</a:t>
            </a:r>
          </a:p>
        </p:txBody>
      </p:sp>
    </p:spTree>
    <p:extLst>
      <p:ext uri="{BB962C8B-B14F-4D97-AF65-F5344CB8AC3E}">
        <p14:creationId xmlns:p14="http://schemas.microsoft.com/office/powerpoint/2010/main" val="2576587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population estimates for the United States were between 175,000 and 250,000 members, between 10,000 and 20,000 members for Israel, and an estimated total worldwide membership of 350,000.</a:t>
            </a:r>
          </a:p>
        </p:txBody>
      </p:sp>
    </p:spTree>
    <p:extLst>
      <p:ext uri="{BB962C8B-B14F-4D97-AF65-F5344CB8AC3E}">
        <p14:creationId xmlns:p14="http://schemas.microsoft.com/office/powerpoint/2010/main" val="2399083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Israel is blossoming</a:t>
            </a:r>
          </a:p>
          <a:p>
            <a:r>
              <a:rPr lang="en-US" dirty="0"/>
              <a:t>Physically being restored</a:t>
            </a:r>
          </a:p>
          <a:p>
            <a:r>
              <a:rPr lang="en-US" dirty="0"/>
              <a:t>Spiritually being restoring</a:t>
            </a:r>
          </a:p>
          <a:p>
            <a:pPr algn="l"/>
            <a:r>
              <a:rPr lang="en-US" dirty="0"/>
              <a:t>All such is fulfillment is only wrought in prayer…</a:t>
            </a:r>
          </a:p>
        </p:txBody>
      </p:sp>
    </p:spTree>
    <p:extLst>
      <p:ext uri="{BB962C8B-B14F-4D97-AF65-F5344CB8AC3E}">
        <p14:creationId xmlns:p14="http://schemas.microsoft.com/office/powerpoint/2010/main" val="148743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834501-E33B-4A2C-9719-312A54572C7F}"/>
              </a:ext>
            </a:extLst>
          </p:cNvPr>
          <p:cNvPicPr>
            <a:picLocks noChangeAspect="1"/>
          </p:cNvPicPr>
          <p:nvPr/>
        </p:nvPicPr>
        <p:blipFill>
          <a:blip r:embed="rId3"/>
          <a:stretch>
            <a:fillRect/>
          </a:stretch>
        </p:blipFill>
        <p:spPr>
          <a:xfrm>
            <a:off x="269111" y="209550"/>
            <a:ext cx="8240652" cy="47244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736860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AEACBF-0BCB-4320-BFB2-30A52B86A680}"/>
              </a:ext>
            </a:extLst>
          </p:cNvPr>
          <p:cNvPicPr>
            <a:picLocks noChangeAspect="1"/>
          </p:cNvPicPr>
          <p:nvPr/>
        </p:nvPicPr>
        <p:blipFill>
          <a:blip r:embed="rId3"/>
          <a:stretch>
            <a:fillRect/>
          </a:stretch>
        </p:blipFill>
        <p:spPr>
          <a:xfrm>
            <a:off x="3932237" y="29158"/>
            <a:ext cx="4562475" cy="50673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5" name="TextBox 4">
            <a:extLst>
              <a:ext uri="{FF2B5EF4-FFF2-40B4-BE49-F238E27FC236}">
                <a16:creationId xmlns:a16="http://schemas.microsoft.com/office/drawing/2014/main" id="{3462FEB6-89C8-4B20-BFF6-5F8E7894077B}"/>
              </a:ext>
            </a:extLst>
          </p:cNvPr>
          <p:cNvSpPr txBox="1"/>
          <p:nvPr/>
        </p:nvSpPr>
        <p:spPr>
          <a:xfrm>
            <a:off x="284163" y="361950"/>
            <a:ext cx="3495674" cy="1938992"/>
          </a:xfrm>
          <a:prstGeom prst="rect">
            <a:avLst/>
          </a:prstGeom>
          <a:noFill/>
        </p:spPr>
        <p:txBody>
          <a:bodyPr wrap="square" rtlCol="0">
            <a:spAutoFit/>
          </a:bodyPr>
          <a:lstStyle/>
          <a:p>
            <a:pPr algn="l"/>
            <a:r>
              <a:rPr lang="en-US" dirty="0"/>
              <a:t>Willem and </a:t>
            </a:r>
          </a:p>
          <a:p>
            <a:pPr algn="l"/>
            <a:r>
              <a:rPr lang="en-US" dirty="0"/>
              <a:t>Elizabeth Ten </a:t>
            </a:r>
          </a:p>
          <a:p>
            <a:pPr algn="l"/>
            <a:r>
              <a:rPr lang="en-US" dirty="0"/>
              <a:t>Boom</a:t>
            </a:r>
          </a:p>
        </p:txBody>
      </p:sp>
    </p:spTree>
    <p:extLst>
      <p:ext uri="{BB962C8B-B14F-4D97-AF65-F5344CB8AC3E}">
        <p14:creationId xmlns:p14="http://schemas.microsoft.com/office/powerpoint/2010/main" val="679549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Willem and Elizabeth Ten Boom were devout Dutch Christians. The Ten Booms opened a clock shop in Haarlem, just outside Amsterdam in 1837, and lived with their family in the small apartment above the shop. Their apartment became the setting for one of the most powerful events in history— that is, if you believe in the power of prayer.</a:t>
            </a:r>
          </a:p>
        </p:txBody>
      </p:sp>
    </p:spTree>
    <p:extLst>
      <p:ext uri="{BB962C8B-B14F-4D97-AF65-F5344CB8AC3E}">
        <p14:creationId xmlns:p14="http://schemas.microsoft.com/office/powerpoint/2010/main" val="1903471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Believing the ancient prophecies of the Bible, and moved by the injunction of Psalm 122:6 that reads, "Pray for the Peace of Jerusalem, May those who love you be secure", in 1844, the Ten Boom’s opened their humble home every week to lead a group of Christians in prayer for the Holy City, its’ inhabitants, and for the Jews now scattered around the world. </a:t>
            </a:r>
          </a:p>
        </p:txBody>
      </p:sp>
    </p:spTree>
    <p:extLst>
      <p:ext uri="{BB962C8B-B14F-4D97-AF65-F5344CB8AC3E}">
        <p14:creationId xmlns:p14="http://schemas.microsoft.com/office/powerpoint/2010/main" val="3336250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Their son Casper and his young wife Cornelia continued the tradition, joined by their children, Betsie, Corrie, Nollie and Willem. By then, the Ten Boom Prayer Meeting was an established part of the Christian community life in Haarlem.   The last weekly Ten Boom Jerusalem prayer meeting took place on February 28, 1944, one hundred years to the day</a:t>
            </a:r>
          </a:p>
        </p:txBody>
      </p:sp>
    </p:spTree>
    <p:extLst>
      <p:ext uri="{BB962C8B-B14F-4D97-AF65-F5344CB8AC3E}">
        <p14:creationId xmlns:p14="http://schemas.microsoft.com/office/powerpoint/2010/main" val="422599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24:32-33</a:t>
            </a:r>
          </a:p>
        </p:txBody>
      </p:sp>
    </p:spTree>
    <p:extLst>
      <p:ext uri="{BB962C8B-B14F-4D97-AF65-F5344CB8AC3E}">
        <p14:creationId xmlns:p14="http://schemas.microsoft.com/office/powerpoint/2010/main" val="1624387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when Willem and Elizabeth had started them. No Ten Boom may show up in any history book of the Twentieth Century. But in those 100 years of faithful weekly gatherings, the Ten Boom’s led 5,200 intercessory prayer meetings on behalf of the city of Jerusalem and the people of the Promise.   </a:t>
            </a:r>
          </a:p>
        </p:txBody>
      </p:sp>
    </p:spTree>
    <p:extLst>
      <p:ext uri="{BB962C8B-B14F-4D97-AF65-F5344CB8AC3E}">
        <p14:creationId xmlns:p14="http://schemas.microsoft.com/office/powerpoint/2010/main" val="446875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FDF8CA79-D4A0-4201-8D1A-2355707CA9B1}"/>
              </a:ext>
            </a:extLst>
          </p:cNvPr>
          <p:cNvPicPr>
            <a:picLocks noChangeAspect="1"/>
          </p:cNvPicPr>
          <p:nvPr/>
        </p:nvPicPr>
        <p:blipFill>
          <a:blip r:embed="rId3"/>
          <a:stretch>
            <a:fillRect/>
          </a:stretch>
        </p:blipFill>
        <p:spPr>
          <a:xfrm>
            <a:off x="4770437" y="51394"/>
            <a:ext cx="3505200" cy="5040711"/>
          </a:xfrm>
          <a:prstGeom prst="rect">
            <a:avLst/>
          </a:prstGeom>
        </p:spPr>
      </p:pic>
      <p:sp>
        <p:nvSpPr>
          <p:cNvPr id="5" name="TextBox 4">
            <a:extLst>
              <a:ext uri="{FF2B5EF4-FFF2-40B4-BE49-F238E27FC236}">
                <a16:creationId xmlns:a16="http://schemas.microsoft.com/office/drawing/2014/main" id="{EF47271E-6D68-4F98-94C1-48A30B6F16E0}"/>
              </a:ext>
            </a:extLst>
          </p:cNvPr>
          <p:cNvSpPr txBox="1"/>
          <p:nvPr/>
        </p:nvSpPr>
        <p:spPr>
          <a:xfrm>
            <a:off x="198430" y="438150"/>
            <a:ext cx="4495807" cy="1938992"/>
          </a:xfrm>
          <a:prstGeom prst="rect">
            <a:avLst/>
          </a:prstGeom>
          <a:noFill/>
        </p:spPr>
        <p:txBody>
          <a:bodyPr wrap="square" rtlCol="0">
            <a:spAutoFit/>
          </a:bodyPr>
          <a:lstStyle/>
          <a:p>
            <a:pPr algn="l"/>
            <a:r>
              <a:rPr lang="en-US" dirty="0"/>
              <a:t>Born in 1841</a:t>
            </a:r>
          </a:p>
          <a:p>
            <a:pPr algn="l"/>
            <a:r>
              <a:rPr lang="en-US" dirty="0"/>
              <a:t>William </a:t>
            </a:r>
          </a:p>
          <a:p>
            <a:pPr algn="l"/>
            <a:r>
              <a:rPr lang="en-US" dirty="0"/>
              <a:t>Blackstone</a:t>
            </a:r>
          </a:p>
        </p:txBody>
      </p:sp>
    </p:spTree>
    <p:extLst>
      <p:ext uri="{BB962C8B-B14F-4D97-AF65-F5344CB8AC3E}">
        <p14:creationId xmlns:p14="http://schemas.microsoft.com/office/powerpoint/2010/main" val="521733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Born in 1841, William Blackstone was a devout Christian. One night, young William experienced an all night </a:t>
            </a:r>
            <a:r>
              <a:rPr lang="en-US" dirty="0" err="1"/>
              <a:t>soulsearching</a:t>
            </a:r>
            <a:r>
              <a:rPr lang="en-US" dirty="0"/>
              <a:t>. The next morning, he renounced all material pursuit, and devoted his life to advancing his faith. Soon afterward, his study of prophetic scriptures led him to a deep conviction of the Jewish people’s</a:t>
            </a:r>
          </a:p>
        </p:txBody>
      </p:sp>
    </p:spTree>
    <p:extLst>
      <p:ext uri="{BB962C8B-B14F-4D97-AF65-F5344CB8AC3E}">
        <p14:creationId xmlns:p14="http://schemas.microsoft.com/office/powerpoint/2010/main" val="4192839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divinely ordained right to their biblical homeland. In 1878, he authored a best selling book that sold millions of copies worldwide. In it, he spoke of Israel’s survival in exile... “Their wonderful preservation as a distinct people... is a standing miracle, attesting the truth of God’s Word, and assuring us of His purposes in their future history... </a:t>
            </a:r>
          </a:p>
        </p:txBody>
      </p:sp>
    </p:spTree>
    <p:extLst>
      <p:ext uri="{BB962C8B-B14F-4D97-AF65-F5344CB8AC3E}">
        <p14:creationId xmlns:p14="http://schemas.microsoft.com/office/powerpoint/2010/main" val="4138331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could fill a book with comments about how Israel WILL be restored, but all I have desired to do [is] to show that it is an INCONTROVERTIBLE fact of history.” In 1891, he crafted a petition to be privately presented to the world’s leaders. </a:t>
            </a:r>
          </a:p>
        </p:txBody>
      </p:sp>
    </p:spTree>
    <p:extLst>
      <p:ext uri="{BB962C8B-B14F-4D97-AF65-F5344CB8AC3E}">
        <p14:creationId xmlns:p14="http://schemas.microsoft.com/office/powerpoint/2010/main" val="1718096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called for support of a Jewish homeland in ancient Palestine. The petition was signed by 413 prominent leaders. It came to be called “The Blackstone Memorial” and gave a powerful voice to the Zionist cause. </a:t>
            </a:r>
          </a:p>
        </p:txBody>
      </p:sp>
    </p:spTree>
    <p:extLst>
      <p:ext uri="{BB962C8B-B14F-4D97-AF65-F5344CB8AC3E}">
        <p14:creationId xmlns:p14="http://schemas.microsoft.com/office/powerpoint/2010/main" val="4215756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“Why shall not the powers which gave Bulgaria to the Bulgarians and Serbia to the Serbians, now give Palestine back to the Jews?  These provinces... were wrested from the Turks and given to their natural owners. Does not Palestine as rightfully belong to the Jews?”</a:t>
            </a:r>
          </a:p>
        </p:txBody>
      </p:sp>
    </p:spTree>
    <p:extLst>
      <p:ext uri="{BB962C8B-B14F-4D97-AF65-F5344CB8AC3E}">
        <p14:creationId xmlns:p14="http://schemas.microsoft.com/office/powerpoint/2010/main" val="2047656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Theodor Herzl and other Jewish Zionist leaders were considering an offer from the British government to establish a Jewish homeland in Uganda, Blackstone marked up his personal Bible with all of the prophetic passages underlined </a:t>
            </a:r>
          </a:p>
        </p:txBody>
      </p:sp>
    </p:spTree>
    <p:extLst>
      <p:ext uri="{BB962C8B-B14F-4D97-AF65-F5344CB8AC3E}">
        <p14:creationId xmlns:p14="http://schemas.microsoft.com/office/powerpoint/2010/main" val="509899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which called for the return of the Children of Israel to the Promised land. He sent the Bible to Herzl who is said to have kept it on his desk for most of his life.  William Blackstone died in 1935, thirteen years before his dream came true</a:t>
            </a:r>
          </a:p>
        </p:txBody>
      </p:sp>
    </p:spTree>
    <p:extLst>
      <p:ext uri="{BB962C8B-B14F-4D97-AF65-F5344CB8AC3E}">
        <p14:creationId xmlns:p14="http://schemas.microsoft.com/office/powerpoint/2010/main" val="4078521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4D5A47CC-D6E6-4BA9-A0CB-3B51ECB879CC}"/>
              </a:ext>
            </a:extLst>
          </p:cNvPr>
          <p:cNvPicPr>
            <a:picLocks noChangeAspect="1"/>
          </p:cNvPicPr>
          <p:nvPr/>
        </p:nvPicPr>
        <p:blipFill rotWithShape="1">
          <a:blip r:embed="rId3"/>
          <a:srcRect r="27414"/>
          <a:stretch/>
        </p:blipFill>
        <p:spPr>
          <a:xfrm>
            <a:off x="2865437" y="38100"/>
            <a:ext cx="5119821" cy="5086350"/>
          </a:xfrm>
          <a:prstGeom prst="rect">
            <a:avLst/>
          </a:prstGeom>
        </p:spPr>
      </p:pic>
      <p:sp>
        <p:nvSpPr>
          <p:cNvPr id="3" name="TextBox 2">
            <a:extLst>
              <a:ext uri="{FF2B5EF4-FFF2-40B4-BE49-F238E27FC236}">
                <a16:creationId xmlns:a16="http://schemas.microsoft.com/office/drawing/2014/main" id="{53986DBB-A8CA-419B-8D0A-094999F5A55C}"/>
              </a:ext>
            </a:extLst>
          </p:cNvPr>
          <p:cNvSpPr txBox="1"/>
          <p:nvPr/>
        </p:nvSpPr>
        <p:spPr>
          <a:xfrm>
            <a:off x="122237" y="438150"/>
            <a:ext cx="2598147" cy="1938992"/>
          </a:xfrm>
          <a:prstGeom prst="rect">
            <a:avLst/>
          </a:prstGeom>
          <a:noFill/>
        </p:spPr>
        <p:txBody>
          <a:bodyPr wrap="none" rtlCol="0">
            <a:spAutoFit/>
          </a:bodyPr>
          <a:lstStyle/>
          <a:p>
            <a:pPr algn="l"/>
            <a:r>
              <a:rPr lang="en-US" dirty="0"/>
              <a:t>Professor</a:t>
            </a:r>
          </a:p>
          <a:p>
            <a:pPr algn="l"/>
            <a:r>
              <a:rPr lang="en-US" dirty="0"/>
              <a:t> George </a:t>
            </a:r>
          </a:p>
          <a:p>
            <a:pPr algn="l"/>
            <a:r>
              <a:rPr lang="en-US" dirty="0"/>
              <a:t>Bush</a:t>
            </a:r>
          </a:p>
        </p:txBody>
      </p:sp>
    </p:spTree>
    <p:extLst>
      <p:ext uri="{BB962C8B-B14F-4D97-AF65-F5344CB8AC3E}">
        <p14:creationId xmlns:p14="http://schemas.microsoft.com/office/powerpoint/2010/main" val="206652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01000" cy="4444305"/>
          </a:xfrm>
        </p:spPr>
        <p:txBody>
          <a:bodyPr>
            <a:normAutofit/>
          </a:bodyPr>
          <a:lstStyle/>
          <a:p>
            <a:pPr algn="r"/>
            <a:r>
              <a:rPr lang="he-IL" sz="4321" b="1" dirty="0">
                <a:latin typeface="David" panose="020E0502060401010101" pitchFamily="34" charset="-79"/>
                <a:cs typeface="David" panose="020E0502060401010101" pitchFamily="34" charset="-79"/>
              </a:rPr>
              <a:t>לִמְדוּ אֶת הַמָּשָׁל מִן הַתְּאֵנָה: כַּאֲשֶׁר עֲנָפֶיהָ מִתְרַכְּכִים </a:t>
            </a:r>
            <a:r>
              <a:rPr lang="en-US" baseline="30000" dirty="0"/>
              <a:t>    </a:t>
            </a:r>
          </a:p>
          <a:p>
            <a:r>
              <a:rPr lang="en-US" sz="4000" baseline="30000" dirty="0"/>
              <a:t>  </a:t>
            </a:r>
            <a:r>
              <a:rPr lang="en-US" sz="4000" dirty="0"/>
              <a:t>“Now let the fig tree teach you its lesson: when its branches begin to sprout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24:32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9336898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Professor George Bush began his career as an ordained Presbyterian minister, but his influence was not to be from the pulpit but with his pen.  As Professor of Hebrew and Oriental Literature at New York University, the more he studied the ancient languages of the Bible, </a:t>
            </a:r>
          </a:p>
        </p:txBody>
      </p:sp>
    </p:spTree>
    <p:extLst>
      <p:ext uri="{BB962C8B-B14F-4D97-AF65-F5344CB8AC3E}">
        <p14:creationId xmlns:p14="http://schemas.microsoft.com/office/powerpoint/2010/main" val="1349541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more </a:t>
            </a:r>
            <a:r>
              <a:rPr lang="en-US" dirty="0">
                <a:solidFill>
                  <a:srgbClr val="FFFF99"/>
                </a:solidFill>
              </a:rPr>
              <a:t>he became convinced of the Biblical prophecies of Israel's return to their land. He became a national voice calling for the restoration of the Jewish people to their historic homeland.  In </a:t>
            </a:r>
            <a:r>
              <a:rPr lang="en-US" u="sng" dirty="0">
                <a:solidFill>
                  <a:srgbClr val="FFFF99"/>
                </a:solidFill>
              </a:rPr>
              <a:t>1844</a:t>
            </a:r>
            <a:r>
              <a:rPr lang="en-US" dirty="0">
                <a:solidFill>
                  <a:srgbClr val="FFFF99"/>
                </a:solidFill>
              </a:rPr>
              <a:t>, he published his views in a landmark book entitled “The Valley of Vision; or, </a:t>
            </a:r>
            <a:endParaRPr lang="en-US" dirty="0"/>
          </a:p>
        </p:txBody>
      </p:sp>
    </p:spTree>
    <p:extLst>
      <p:ext uri="{BB962C8B-B14F-4D97-AF65-F5344CB8AC3E}">
        <p14:creationId xmlns:p14="http://schemas.microsoft.com/office/powerpoint/2010/main" val="39405879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The Dry Bones of Israel Revived” </a:t>
            </a:r>
            <a:r>
              <a:rPr lang="en-US" dirty="0"/>
              <a:t>based on the prophecies of Ezekiel in the Bible. Professor Bush wrote... “The dispersed and downcast remnant shall, one after another, turn their faces to Zion, and in sparse and scattered bands find their way to the land of their fathers... </a:t>
            </a:r>
          </a:p>
        </p:txBody>
      </p:sp>
    </p:spTree>
    <p:extLst>
      <p:ext uri="{BB962C8B-B14F-4D97-AF65-F5344CB8AC3E}">
        <p14:creationId xmlns:p14="http://schemas.microsoft.com/office/powerpoint/2010/main" val="1913390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This will not only </a:t>
            </a:r>
            <a:r>
              <a:rPr lang="en-US" dirty="0">
                <a:solidFill>
                  <a:srgbClr val="FFFF99"/>
                </a:solidFill>
              </a:rPr>
              <a:t>benefit the Jews, but all mankind, forming a link of communication between humanity and God</a:t>
            </a:r>
            <a:r>
              <a:rPr lang="en-US" dirty="0"/>
              <a:t>... It will flash a splendid demonstration upon all kindreds and tongues... "The Valley of Vision” sold more than a </a:t>
            </a:r>
            <a:r>
              <a:rPr lang="en-US" dirty="0">
                <a:solidFill>
                  <a:srgbClr val="FFFF99"/>
                </a:solidFill>
              </a:rPr>
              <a:t>million copies, unheard of in the era before the Civil War. </a:t>
            </a:r>
          </a:p>
        </p:txBody>
      </p:sp>
    </p:spTree>
    <p:extLst>
      <p:ext uri="{BB962C8B-B14F-4D97-AF65-F5344CB8AC3E}">
        <p14:creationId xmlns:p14="http://schemas.microsoft.com/office/powerpoint/2010/main" val="3671170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 His writings had a profound impact in shaping their view of the Jews and their homeland.    Professor George Bush and other courageous voices set the stage for America, a century later, to be the first country to embrace the reborn State of Israel</a:t>
            </a:r>
          </a:p>
        </p:txBody>
      </p:sp>
    </p:spTree>
    <p:extLst>
      <p:ext uri="{BB962C8B-B14F-4D97-AF65-F5344CB8AC3E}">
        <p14:creationId xmlns:p14="http://schemas.microsoft.com/office/powerpoint/2010/main" val="4085277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to remain its strongest friend in the decades since. </a:t>
            </a:r>
            <a:r>
              <a:rPr lang="en-US" dirty="0">
                <a:solidFill>
                  <a:srgbClr val="FFFF99"/>
                </a:solidFill>
              </a:rPr>
              <a:t>Two of his direct descendants would someday be President of the United States,</a:t>
            </a:r>
            <a:r>
              <a:rPr lang="en-US" dirty="0"/>
              <a:t> both deeply committed to a strong Israel in the family of nations.</a:t>
            </a:r>
          </a:p>
        </p:txBody>
      </p:sp>
    </p:spTree>
    <p:extLst>
      <p:ext uri="{BB962C8B-B14F-4D97-AF65-F5344CB8AC3E}">
        <p14:creationId xmlns:p14="http://schemas.microsoft.com/office/powerpoint/2010/main" val="37103745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EE572A5C-D979-4964-ABED-98C32C0900B7}"/>
              </a:ext>
            </a:extLst>
          </p:cNvPr>
          <p:cNvPicPr>
            <a:picLocks noChangeAspect="1"/>
          </p:cNvPicPr>
          <p:nvPr/>
        </p:nvPicPr>
        <p:blipFill>
          <a:blip r:embed="rId3"/>
          <a:stretch>
            <a:fillRect/>
          </a:stretch>
        </p:blipFill>
        <p:spPr>
          <a:xfrm>
            <a:off x="4846637" y="106719"/>
            <a:ext cx="3200400" cy="5000625"/>
          </a:xfrm>
          <a:prstGeom prst="rect">
            <a:avLst/>
          </a:prstGeom>
        </p:spPr>
      </p:pic>
      <p:sp>
        <p:nvSpPr>
          <p:cNvPr id="5" name="TextBox 4">
            <a:extLst>
              <a:ext uri="{FF2B5EF4-FFF2-40B4-BE49-F238E27FC236}">
                <a16:creationId xmlns:a16="http://schemas.microsoft.com/office/drawing/2014/main" id="{084EFD60-95CF-48F5-90A7-116AC5A3E0BD}"/>
              </a:ext>
            </a:extLst>
          </p:cNvPr>
          <p:cNvSpPr txBox="1"/>
          <p:nvPr/>
        </p:nvSpPr>
        <p:spPr>
          <a:xfrm>
            <a:off x="274637" y="36156"/>
            <a:ext cx="4572000" cy="4401205"/>
          </a:xfrm>
          <a:prstGeom prst="rect">
            <a:avLst/>
          </a:prstGeom>
          <a:noFill/>
        </p:spPr>
        <p:txBody>
          <a:bodyPr wrap="square" rtlCol="0">
            <a:spAutoFit/>
          </a:bodyPr>
          <a:lstStyle/>
          <a:p>
            <a:pPr algn="l"/>
            <a:r>
              <a:rPr lang="en-US" dirty="0"/>
              <a:t>John Henry </a:t>
            </a:r>
          </a:p>
          <a:p>
            <a:pPr algn="l"/>
            <a:r>
              <a:rPr lang="en-US" dirty="0"/>
              <a:t>Dunant, a Swiss </a:t>
            </a:r>
          </a:p>
          <a:p>
            <a:pPr algn="l"/>
            <a:r>
              <a:rPr lang="en-US" dirty="0"/>
              <a:t>born businessman, </a:t>
            </a:r>
          </a:p>
          <a:p>
            <a:pPr algn="l"/>
            <a:r>
              <a:rPr lang="en-US" dirty="0"/>
              <a:t>humanitarian, </a:t>
            </a:r>
          </a:p>
          <a:p>
            <a:pPr algn="l"/>
            <a:r>
              <a:rPr lang="en-US" dirty="0"/>
              <a:t>and a devout </a:t>
            </a:r>
          </a:p>
          <a:p>
            <a:pPr algn="l"/>
            <a:r>
              <a:rPr lang="en-US" dirty="0"/>
              <a:t>Christian.</a:t>
            </a:r>
          </a:p>
        </p:txBody>
      </p:sp>
    </p:spTree>
    <p:extLst>
      <p:ext uri="{BB962C8B-B14F-4D97-AF65-F5344CB8AC3E}">
        <p14:creationId xmlns:p14="http://schemas.microsoft.com/office/powerpoint/2010/main" val="220343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Few men in modern history have done more to promote care for the suffering than John Henry Dunant, a Swiss born businessman, humanitarian, and a devout Christian.  As a young man of 27 </a:t>
            </a:r>
            <a:r>
              <a:rPr lang="en-US" dirty="0">
                <a:solidFill>
                  <a:srgbClr val="FFFF99"/>
                </a:solidFill>
              </a:rPr>
              <a:t>he helped found the YMCA </a:t>
            </a:r>
            <a:r>
              <a:rPr lang="en-US" dirty="0"/>
              <a:t>as a worldwide movement. In Italy he witnessed firsthand the horrors of war. </a:t>
            </a:r>
          </a:p>
        </p:txBody>
      </p:sp>
    </p:spTree>
    <p:extLst>
      <p:ext uri="{BB962C8B-B14F-4D97-AF65-F5344CB8AC3E}">
        <p14:creationId xmlns:p14="http://schemas.microsoft.com/office/powerpoint/2010/main" val="19181419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  Appalled at the indifference of those in power, Dunant organized local citizens to aid the suffering and dying men. Thousands were saved! He returned home and </a:t>
            </a:r>
            <a:r>
              <a:rPr lang="en-US" dirty="0">
                <a:solidFill>
                  <a:srgbClr val="FFFF99"/>
                </a:solidFill>
              </a:rPr>
              <a:t>led a campaign that resulted in the creation of the International Red Cross </a:t>
            </a:r>
            <a:r>
              <a:rPr lang="en-US" dirty="0"/>
              <a:t>to serve without prejudice the wounded of all sides in any war. </a:t>
            </a:r>
          </a:p>
        </p:txBody>
      </p:sp>
    </p:spTree>
    <p:extLst>
      <p:ext uri="{BB962C8B-B14F-4D97-AF65-F5344CB8AC3E}">
        <p14:creationId xmlns:p14="http://schemas.microsoft.com/office/powerpoint/2010/main" val="1809152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200" dirty="0"/>
              <a:t> </a:t>
            </a:r>
            <a:r>
              <a:rPr lang="en-US" dirty="0"/>
              <a:t>A year later Dunant </a:t>
            </a:r>
            <a:r>
              <a:rPr lang="en-US" dirty="0">
                <a:solidFill>
                  <a:srgbClr val="FFFF99"/>
                </a:solidFill>
              </a:rPr>
              <a:t>helped sponsor the Geneva Convention that established humanitarian rules of conduct for war </a:t>
            </a:r>
            <a:r>
              <a:rPr lang="en-US" dirty="0"/>
              <a:t>still followed today.  </a:t>
            </a:r>
            <a:r>
              <a:rPr lang="en-US" dirty="0">
                <a:solidFill>
                  <a:srgbClr val="FFFF99"/>
                </a:solidFill>
              </a:rPr>
              <a:t>Dunant campaigned vigorously for the establishment of a Jewish homeland. In 1867</a:t>
            </a:r>
            <a:r>
              <a:rPr lang="en-US" dirty="0"/>
              <a:t>, </a:t>
            </a:r>
            <a:endParaRPr lang="en-US" sz="3200" dirty="0"/>
          </a:p>
        </p:txBody>
      </p:sp>
    </p:spTree>
    <p:extLst>
      <p:ext uri="{BB962C8B-B14F-4D97-AF65-F5344CB8AC3E}">
        <p14:creationId xmlns:p14="http://schemas.microsoft.com/office/powerpoint/2010/main" val="314513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01000" cy="4444305"/>
          </a:xfrm>
        </p:spPr>
        <p:txBody>
          <a:bodyPr>
            <a:normAutofit/>
          </a:bodyPr>
          <a:lstStyle/>
          <a:p>
            <a:pPr algn="r"/>
            <a:r>
              <a:rPr lang="he-IL" sz="4321" b="1" dirty="0">
                <a:latin typeface="David" panose="020E0502060401010101" pitchFamily="34" charset="-79"/>
                <a:cs typeface="David" panose="020E0502060401010101" pitchFamily="34" charset="-79"/>
              </a:rPr>
              <a:t>וְהֶעָלִים צָצִים יוֹדְעִים אַתֶּם שֶׁהַקַּיִץ קָרוֹב.</a:t>
            </a:r>
            <a:r>
              <a:rPr lang="en-US" baseline="30000" dirty="0"/>
              <a:t>    </a:t>
            </a:r>
          </a:p>
          <a:p>
            <a:r>
              <a:rPr lang="en-US" sz="4000" baseline="30000" dirty="0"/>
              <a:t>   </a:t>
            </a:r>
            <a:r>
              <a:rPr lang="en-US" sz="4000" dirty="0"/>
              <a:t>“And leaves appear, you know that summer is approaching.</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24:32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159465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founded the Association For The Resettlement of Palestine.  He said...  “...the moment could not be better for commencing the resettlement of Palestine.” </a:t>
            </a:r>
            <a:r>
              <a:rPr lang="en-US" dirty="0">
                <a:solidFill>
                  <a:srgbClr val="FFFF99"/>
                </a:solidFill>
              </a:rPr>
              <a:t>Theodor Herzl, the founder of the Zionist movement, </a:t>
            </a:r>
          </a:p>
        </p:txBody>
      </p:sp>
    </p:spTree>
    <p:extLst>
      <p:ext uri="{BB962C8B-B14F-4D97-AF65-F5344CB8AC3E}">
        <p14:creationId xmlns:p14="http://schemas.microsoft.com/office/powerpoint/2010/main" val="3659592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solidFill>
                  <a:srgbClr val="FFFF99"/>
                </a:solidFill>
              </a:rPr>
              <a:t>is said to have first coined the phrase “Christian Zionist” in reference to his friend, John Henri Dunant, </a:t>
            </a:r>
            <a:r>
              <a:rPr lang="en-US" dirty="0"/>
              <a:t>one of only a handful of non-Jews invited to the First Zionist Congress in Basel, Switzerland. Dunant died in poverty, but not without honor.   In 1901, he was awarded the first Nobel Prize for Peace.</a:t>
            </a:r>
          </a:p>
        </p:txBody>
      </p:sp>
    </p:spTree>
    <p:extLst>
      <p:ext uri="{BB962C8B-B14F-4D97-AF65-F5344CB8AC3E}">
        <p14:creationId xmlns:p14="http://schemas.microsoft.com/office/powerpoint/2010/main" val="4247930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EE572A5C-D979-4964-ABED-98C32C0900B7}"/>
              </a:ext>
            </a:extLst>
          </p:cNvPr>
          <p:cNvPicPr>
            <a:picLocks noChangeAspect="1"/>
          </p:cNvPicPr>
          <p:nvPr/>
        </p:nvPicPr>
        <p:blipFill>
          <a:blip r:embed="rId3"/>
          <a:stretch>
            <a:fillRect/>
          </a:stretch>
        </p:blipFill>
        <p:spPr>
          <a:xfrm>
            <a:off x="4846637" y="106719"/>
            <a:ext cx="3200400" cy="5000625"/>
          </a:xfrm>
          <a:prstGeom prst="rect">
            <a:avLst/>
          </a:prstGeom>
        </p:spPr>
      </p:pic>
      <p:sp>
        <p:nvSpPr>
          <p:cNvPr id="5" name="TextBox 4">
            <a:extLst>
              <a:ext uri="{FF2B5EF4-FFF2-40B4-BE49-F238E27FC236}">
                <a16:creationId xmlns:a16="http://schemas.microsoft.com/office/drawing/2014/main" id="{084EFD60-95CF-48F5-90A7-116AC5A3E0BD}"/>
              </a:ext>
            </a:extLst>
          </p:cNvPr>
          <p:cNvSpPr txBox="1"/>
          <p:nvPr/>
        </p:nvSpPr>
        <p:spPr>
          <a:xfrm>
            <a:off x="274637" y="36156"/>
            <a:ext cx="4572000" cy="5016758"/>
          </a:xfrm>
          <a:prstGeom prst="rect">
            <a:avLst/>
          </a:prstGeom>
          <a:noFill/>
        </p:spPr>
        <p:txBody>
          <a:bodyPr wrap="square" rtlCol="0">
            <a:spAutoFit/>
          </a:bodyPr>
          <a:lstStyle/>
          <a:p>
            <a:pPr algn="l"/>
            <a:r>
              <a:rPr lang="en-US" dirty="0"/>
              <a:t>John Henry </a:t>
            </a:r>
          </a:p>
          <a:p>
            <a:pPr algn="l"/>
            <a:r>
              <a:rPr lang="en-US" dirty="0"/>
              <a:t>Dunant: </a:t>
            </a:r>
          </a:p>
          <a:p>
            <a:pPr marL="401638" indent="-401638" algn="l">
              <a:buFont typeface="+mj-lt"/>
              <a:buAutoNum type="arabicPeriod"/>
            </a:pPr>
            <a:r>
              <a:rPr lang="en-US" altLang="en-US" dirty="0"/>
              <a:t>YMCA,</a:t>
            </a:r>
          </a:p>
          <a:p>
            <a:pPr marL="401638" indent="-401638" algn="l">
              <a:buFont typeface="+mj-lt"/>
              <a:buAutoNum type="arabicPeriod"/>
            </a:pPr>
            <a:r>
              <a:rPr lang="en-US" altLang="en-US" dirty="0"/>
              <a:t>Red Cross</a:t>
            </a:r>
          </a:p>
          <a:p>
            <a:pPr marL="401638" indent="-401638" algn="l">
              <a:buFont typeface="+mj-lt"/>
              <a:buAutoNum type="arabicPeriod"/>
            </a:pPr>
            <a:r>
              <a:rPr lang="en-US" altLang="en-US" dirty="0"/>
              <a:t>Geneva Conventions</a:t>
            </a:r>
          </a:p>
          <a:p>
            <a:pPr marL="401638" indent="-401638" algn="l">
              <a:buFont typeface="+mj-lt"/>
              <a:buAutoNum type="arabicPeriod"/>
            </a:pPr>
            <a:r>
              <a:rPr lang="en-US" altLang="en-US" dirty="0"/>
              <a:t>first Christian Zionist.</a:t>
            </a:r>
          </a:p>
        </p:txBody>
      </p:sp>
    </p:spTree>
    <p:extLst>
      <p:ext uri="{BB962C8B-B14F-4D97-AF65-F5344CB8AC3E}">
        <p14:creationId xmlns:p14="http://schemas.microsoft.com/office/powerpoint/2010/main" val="2450262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https://upload.wikimedia.org/wikipedia/commons/c/c3/LaurenceOliphant.jpg">
            <a:extLst>
              <a:ext uri="{FF2B5EF4-FFF2-40B4-BE49-F238E27FC236}">
                <a16:creationId xmlns:a16="http://schemas.microsoft.com/office/drawing/2014/main" id="{7EDC1DAA-19F2-4E77-AD29-39FECC8DC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37" y="0"/>
            <a:ext cx="3482461" cy="50622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ADA10C-0E49-45B8-AF18-581E4449FED8}"/>
              </a:ext>
            </a:extLst>
          </p:cNvPr>
          <p:cNvSpPr txBox="1"/>
          <p:nvPr/>
        </p:nvSpPr>
        <p:spPr>
          <a:xfrm>
            <a:off x="122237" y="133350"/>
            <a:ext cx="34360807" cy="4401205"/>
          </a:xfrm>
          <a:prstGeom prst="rect">
            <a:avLst/>
          </a:prstGeom>
          <a:noFill/>
        </p:spPr>
        <p:txBody>
          <a:bodyPr wrap="square" rtlCol="0">
            <a:spAutoFit/>
          </a:bodyPr>
          <a:lstStyle/>
          <a:p>
            <a:pPr algn="l"/>
            <a:r>
              <a:rPr lang="en-US" dirty="0"/>
              <a:t>Laurence </a:t>
            </a:r>
          </a:p>
          <a:p>
            <a:pPr algn="l"/>
            <a:r>
              <a:rPr lang="en-US" dirty="0"/>
              <a:t>Oliphant (1829 – </a:t>
            </a:r>
          </a:p>
          <a:p>
            <a:pPr algn="l"/>
            <a:r>
              <a:rPr lang="en-US" dirty="0"/>
              <a:t>1888) S African-</a:t>
            </a:r>
          </a:p>
          <a:p>
            <a:pPr algn="l"/>
            <a:r>
              <a:rPr lang="en-US" dirty="0"/>
              <a:t>born British </a:t>
            </a:r>
          </a:p>
          <a:p>
            <a:pPr algn="l"/>
            <a:r>
              <a:rPr lang="en-US" dirty="0"/>
              <a:t>author, traveler, </a:t>
            </a:r>
          </a:p>
          <a:p>
            <a:pPr algn="l"/>
            <a:r>
              <a:rPr lang="en-US" dirty="0"/>
              <a:t>diplomat and </a:t>
            </a:r>
          </a:p>
          <a:p>
            <a:pPr algn="l"/>
            <a:r>
              <a:rPr lang="en-US" dirty="0"/>
              <a:t>Christian mystic.</a:t>
            </a:r>
          </a:p>
        </p:txBody>
      </p:sp>
    </p:spTree>
    <p:extLst>
      <p:ext uri="{BB962C8B-B14F-4D97-AF65-F5344CB8AC3E}">
        <p14:creationId xmlns:p14="http://schemas.microsoft.com/office/powerpoint/2010/main" val="25218021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23623DB-9252-4AE3-9764-E84E057181F2}"/>
              </a:ext>
            </a:extLst>
          </p:cNvPr>
          <p:cNvPicPr>
            <a:picLocks noChangeAspect="1"/>
          </p:cNvPicPr>
          <p:nvPr/>
        </p:nvPicPr>
        <p:blipFill rotWithShape="1">
          <a:blip r:embed="rId3"/>
          <a:srcRect t="25881" b="43964"/>
          <a:stretch/>
        </p:blipFill>
        <p:spPr>
          <a:xfrm>
            <a:off x="43553" y="285750"/>
            <a:ext cx="8333135" cy="4897882"/>
          </a:xfrm>
          <a:prstGeom prst="rect">
            <a:avLst/>
          </a:prstGeom>
        </p:spPr>
      </p:pic>
    </p:spTree>
    <p:extLst>
      <p:ext uri="{BB962C8B-B14F-4D97-AF65-F5344CB8AC3E}">
        <p14:creationId xmlns:p14="http://schemas.microsoft.com/office/powerpoint/2010/main" val="2517937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23623DB-9252-4AE3-9764-E84E057181F2}"/>
              </a:ext>
            </a:extLst>
          </p:cNvPr>
          <p:cNvPicPr>
            <a:picLocks noChangeAspect="1"/>
          </p:cNvPicPr>
          <p:nvPr/>
        </p:nvPicPr>
        <p:blipFill rotWithShape="1">
          <a:blip r:embed="rId3"/>
          <a:srcRect t="57545"/>
          <a:stretch/>
        </p:blipFill>
        <p:spPr>
          <a:xfrm>
            <a:off x="808037" y="86171"/>
            <a:ext cx="6096000" cy="5044546"/>
          </a:xfrm>
          <a:prstGeom prst="rect">
            <a:avLst/>
          </a:prstGeom>
        </p:spPr>
      </p:pic>
    </p:spTree>
    <p:extLst>
      <p:ext uri="{BB962C8B-B14F-4D97-AF65-F5344CB8AC3E}">
        <p14:creationId xmlns:p14="http://schemas.microsoft.com/office/powerpoint/2010/main" val="10827877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https://upload.wikimedia.org/wikipedia/commons/c/c8/Bet_Oliphant_-_Haifa_%287%29.JPG">
            <a:extLst>
              <a:ext uri="{FF2B5EF4-FFF2-40B4-BE49-F238E27FC236}">
                <a16:creationId xmlns:a16="http://schemas.microsoft.com/office/drawing/2014/main" id="{8EF9ED64-8718-4D21-8A6E-9B07335BDF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438"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F9E83D-723D-422A-9EA1-3C1CC751329C}"/>
              </a:ext>
            </a:extLst>
          </p:cNvPr>
          <p:cNvSpPr txBox="1"/>
          <p:nvPr/>
        </p:nvSpPr>
        <p:spPr>
          <a:xfrm>
            <a:off x="808037" y="0"/>
            <a:ext cx="9091670" cy="1323439"/>
          </a:xfrm>
          <a:prstGeom prst="rect">
            <a:avLst/>
          </a:prstGeom>
          <a:noFill/>
        </p:spPr>
        <p:txBody>
          <a:bodyPr wrap="square" rtlCol="0">
            <a:spAutoFit/>
          </a:bodyPr>
          <a:lstStyle/>
          <a:p>
            <a:pPr algn="l"/>
            <a:r>
              <a:rPr lang="en-US" dirty="0">
                <a:solidFill>
                  <a:srgbClr val="FFC000"/>
                </a:solidFill>
                <a:effectLst>
                  <a:outerShdw blurRad="38100" dist="38100" dir="2700000" algn="tl">
                    <a:srgbClr val="000000">
                      <a:alpha val="43137"/>
                    </a:srgbClr>
                  </a:outerShdw>
                </a:effectLst>
              </a:rPr>
              <a:t>Beit Oliphant, Haifa. The house </a:t>
            </a:r>
          </a:p>
          <a:p>
            <a:pPr algn="l"/>
            <a:r>
              <a:rPr lang="en-US" dirty="0">
                <a:solidFill>
                  <a:srgbClr val="FFC000"/>
                </a:solidFill>
                <a:effectLst>
                  <a:outerShdw blurRad="38100" dist="38100" dir="2700000" algn="tl">
                    <a:srgbClr val="000000">
                      <a:alpha val="43137"/>
                    </a:srgbClr>
                  </a:outerShdw>
                </a:effectLst>
              </a:rPr>
              <a:t>of Laurence Oliphant</a:t>
            </a:r>
            <a:r>
              <a:rPr lang="en-US"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922943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 name="Picture 4">
            <a:extLst>
              <a:ext uri="{FF2B5EF4-FFF2-40B4-BE49-F238E27FC236}">
                <a16:creationId xmlns:a16="http://schemas.microsoft.com/office/drawing/2014/main" id="{76455055-20D9-4240-8E2D-B4D9D675BA55}"/>
              </a:ext>
            </a:extLst>
          </p:cNvPr>
          <p:cNvPicPr>
            <a:picLocks noChangeAspect="1"/>
          </p:cNvPicPr>
          <p:nvPr/>
        </p:nvPicPr>
        <p:blipFill>
          <a:blip r:embed="rId3"/>
          <a:stretch>
            <a:fillRect/>
          </a:stretch>
        </p:blipFill>
        <p:spPr>
          <a:xfrm>
            <a:off x="579437" y="71602"/>
            <a:ext cx="3352800" cy="5000296"/>
          </a:xfrm>
          <a:prstGeom prst="rect">
            <a:avLst/>
          </a:prstGeom>
        </p:spPr>
      </p:pic>
      <p:pic>
        <p:nvPicPr>
          <p:cNvPr id="7" name="Picture 6">
            <a:extLst>
              <a:ext uri="{FF2B5EF4-FFF2-40B4-BE49-F238E27FC236}">
                <a16:creationId xmlns:a16="http://schemas.microsoft.com/office/drawing/2014/main" id="{063EA040-F757-4339-8C47-C7E7756A47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4135" y="15162"/>
            <a:ext cx="3804513" cy="5056730"/>
          </a:xfrm>
          <a:prstGeom prst="rect">
            <a:avLst/>
          </a:prstGeom>
        </p:spPr>
      </p:pic>
    </p:spTree>
    <p:extLst>
      <p:ext uri="{BB962C8B-B14F-4D97-AF65-F5344CB8AC3E}">
        <p14:creationId xmlns:p14="http://schemas.microsoft.com/office/powerpoint/2010/main" val="32378663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2" name="Picture 2" descr="Image result for JOSIAH WEDGEWOOD IV 1st Baron of Wedgewood Mar. 16, 1872 â July. 26, 1943">
            <a:extLst>
              <a:ext uri="{FF2B5EF4-FFF2-40B4-BE49-F238E27FC236}">
                <a16:creationId xmlns:a16="http://schemas.microsoft.com/office/drawing/2014/main" id="{11D2697F-1C2B-4752-8244-3DFFFD600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7" y="65917"/>
            <a:ext cx="3543300" cy="5049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DEE220-4D28-45CD-94FA-3CDAE7C99A9E}"/>
              </a:ext>
            </a:extLst>
          </p:cNvPr>
          <p:cNvSpPr txBox="1"/>
          <p:nvPr/>
        </p:nvSpPr>
        <p:spPr>
          <a:xfrm>
            <a:off x="198431" y="285750"/>
            <a:ext cx="4191006" cy="2554545"/>
          </a:xfrm>
          <a:prstGeom prst="rect">
            <a:avLst/>
          </a:prstGeom>
          <a:noFill/>
        </p:spPr>
        <p:txBody>
          <a:bodyPr wrap="square" rtlCol="0">
            <a:spAutoFit/>
          </a:bodyPr>
          <a:lstStyle/>
          <a:p>
            <a:pPr algn="l"/>
            <a:r>
              <a:rPr lang="en-US" dirty="0"/>
              <a:t>Josiah Wedge-</a:t>
            </a:r>
          </a:p>
          <a:p>
            <a:pPr algn="l"/>
            <a:r>
              <a:rPr lang="en-US" dirty="0"/>
              <a:t>wood IV 1st Baron </a:t>
            </a:r>
          </a:p>
          <a:p>
            <a:pPr algn="l"/>
            <a:r>
              <a:rPr lang="en-US" dirty="0"/>
              <a:t>of Wedgewood</a:t>
            </a:r>
          </a:p>
        </p:txBody>
      </p:sp>
    </p:spTree>
    <p:extLst>
      <p:ext uri="{BB962C8B-B14F-4D97-AF65-F5344CB8AC3E}">
        <p14:creationId xmlns:p14="http://schemas.microsoft.com/office/powerpoint/2010/main" val="11374826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Josiah Wedgewood IV 1st Baron of Wedgewood 1872-1943. Descendant of the famous Wedgwood Pottery family, was an outspoken advocate for the Jewish cause in Palestine in parliament. He opposed the British reversal of its earlier support of founding a Jewish state in its' Biblical homeland</a:t>
            </a:r>
          </a:p>
        </p:txBody>
      </p:sp>
    </p:spTree>
    <p:extLst>
      <p:ext uri="{BB962C8B-B14F-4D97-AF65-F5344CB8AC3E}">
        <p14:creationId xmlns:p14="http://schemas.microsoft.com/office/powerpoint/2010/main" val="57133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1026" name="Picture 2" descr="Related image">
            <a:extLst>
              <a:ext uri="{FF2B5EF4-FFF2-40B4-BE49-F238E27FC236}">
                <a16:creationId xmlns:a16="http://schemas.microsoft.com/office/drawing/2014/main" id="{7B1388E9-55C5-456B-A1C4-08713F35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9050"/>
            <a:ext cx="7620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8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argued against the 1939 White Paper which strictly limited Jewish immigration to the Holy land. He supported Ze'ev </a:t>
            </a:r>
            <a:r>
              <a:rPr lang="en-US" dirty="0" err="1"/>
              <a:t>Jabotinski</a:t>
            </a:r>
            <a:r>
              <a:rPr lang="en-US" dirty="0"/>
              <a:t> that “Ultimately Jews will have to fight for their land and they should arm and train for that inevitability.” </a:t>
            </a:r>
          </a:p>
        </p:txBody>
      </p:sp>
    </p:spTree>
    <p:extLst>
      <p:ext uri="{BB962C8B-B14F-4D97-AF65-F5344CB8AC3E}">
        <p14:creationId xmlns:p14="http://schemas.microsoft.com/office/powerpoint/2010/main" val="30544070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4F3BF310-59DA-4F92-A015-F301E9E55043}"/>
              </a:ext>
            </a:extLst>
          </p:cNvPr>
          <p:cNvPicPr>
            <a:picLocks noChangeAspect="1"/>
          </p:cNvPicPr>
          <p:nvPr/>
        </p:nvPicPr>
        <p:blipFill>
          <a:blip r:embed="rId3"/>
          <a:stretch>
            <a:fillRect/>
          </a:stretch>
        </p:blipFill>
        <p:spPr>
          <a:xfrm>
            <a:off x="4770437" y="0"/>
            <a:ext cx="3419475" cy="4962525"/>
          </a:xfrm>
          <a:prstGeom prst="rect">
            <a:avLst/>
          </a:prstGeom>
        </p:spPr>
      </p:pic>
      <p:pic>
        <p:nvPicPr>
          <p:cNvPr id="5" name="Picture 4">
            <a:extLst>
              <a:ext uri="{FF2B5EF4-FFF2-40B4-BE49-F238E27FC236}">
                <a16:creationId xmlns:a16="http://schemas.microsoft.com/office/drawing/2014/main" id="{EACC94AF-0378-4526-BF8F-7223AF907712}"/>
              </a:ext>
            </a:extLst>
          </p:cNvPr>
          <p:cNvPicPr>
            <a:picLocks noChangeAspect="1"/>
          </p:cNvPicPr>
          <p:nvPr/>
        </p:nvPicPr>
        <p:blipFill rotWithShape="1">
          <a:blip r:embed="rId4"/>
          <a:srcRect b="67778"/>
          <a:stretch/>
        </p:blipFill>
        <p:spPr>
          <a:xfrm>
            <a:off x="245829" y="1"/>
            <a:ext cx="4677008" cy="4949694"/>
          </a:xfrm>
          <a:prstGeom prst="rect">
            <a:avLst/>
          </a:prstGeom>
        </p:spPr>
      </p:pic>
    </p:spTree>
    <p:extLst>
      <p:ext uri="{BB962C8B-B14F-4D97-AF65-F5344CB8AC3E}">
        <p14:creationId xmlns:p14="http://schemas.microsoft.com/office/powerpoint/2010/main" val="21305595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086E51-D586-4B63-A440-98C51190B5BF}"/>
              </a:ext>
            </a:extLst>
          </p:cNvPr>
          <p:cNvPicPr>
            <a:picLocks noChangeAspect="1"/>
          </p:cNvPicPr>
          <p:nvPr/>
        </p:nvPicPr>
        <p:blipFill rotWithShape="1">
          <a:blip r:embed="rId3"/>
          <a:srcRect t="32222" b="36362"/>
          <a:stretch/>
        </p:blipFill>
        <p:spPr>
          <a:xfrm>
            <a:off x="1646237" y="0"/>
            <a:ext cx="5889810" cy="5143499"/>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04883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086E51-D586-4B63-A440-98C51190B5BF}"/>
              </a:ext>
            </a:extLst>
          </p:cNvPr>
          <p:cNvPicPr>
            <a:picLocks noChangeAspect="1"/>
          </p:cNvPicPr>
          <p:nvPr/>
        </p:nvPicPr>
        <p:blipFill rotWithShape="1">
          <a:blip r:embed="rId3"/>
          <a:srcRect t="63794"/>
          <a:stretch/>
        </p:blipFill>
        <p:spPr>
          <a:xfrm>
            <a:off x="1878" y="12052"/>
            <a:ext cx="4413379" cy="5115973"/>
          </a:xfrm>
          <a:prstGeom prst="rect">
            <a:avLst/>
          </a:prstGeom>
        </p:spPr>
      </p:pic>
      <p:sp>
        <p:nvSpPr>
          <p:cNvPr id="4" name="Subtitle 3"/>
          <p:cNvSpPr>
            <a:spLocks noGrp="1"/>
          </p:cNvSpPr>
          <p:nvPr>
            <p:ph type="subTitle" idx="1"/>
          </p:nvPr>
        </p:nvSpPr>
        <p:spPr>
          <a:xfrm>
            <a:off x="198437" y="13335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D5E897E-300B-4086-AB55-B4EB0A9F58CD}"/>
              </a:ext>
            </a:extLst>
          </p:cNvPr>
          <p:cNvPicPr>
            <a:picLocks noChangeAspect="1"/>
          </p:cNvPicPr>
          <p:nvPr/>
        </p:nvPicPr>
        <p:blipFill>
          <a:blip r:embed="rId4"/>
          <a:stretch>
            <a:fillRect/>
          </a:stretch>
        </p:blipFill>
        <p:spPr>
          <a:xfrm>
            <a:off x="4389437" y="455256"/>
            <a:ext cx="4545177" cy="2895600"/>
          </a:xfrm>
          <a:prstGeom prst="rect">
            <a:avLst/>
          </a:prstGeom>
        </p:spPr>
      </p:pic>
      <p:cxnSp>
        <p:nvCxnSpPr>
          <p:cNvPr id="6" name="Straight Connector 5">
            <a:extLst>
              <a:ext uri="{FF2B5EF4-FFF2-40B4-BE49-F238E27FC236}">
                <a16:creationId xmlns:a16="http://schemas.microsoft.com/office/drawing/2014/main" id="{A84B5E72-21CF-4A86-AF26-216E54896A2A}"/>
              </a:ext>
            </a:extLst>
          </p:cNvPr>
          <p:cNvCxnSpPr/>
          <p:nvPr/>
        </p:nvCxnSpPr>
        <p:spPr bwMode="auto">
          <a:xfrm>
            <a:off x="4389436" y="12052"/>
            <a:ext cx="0" cy="511597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549707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כֵּן גַם אַתֶּם, כִּרְאוֹתְכֶם אֶת כָּל אֵלֶּה דְּעוּ כִּי קָרוֹב הוּא בַּפֶּתַח.</a:t>
            </a:r>
            <a:r>
              <a:rPr lang="en-US" baseline="30000" dirty="0"/>
              <a:t>    </a:t>
            </a:r>
          </a:p>
          <a:p>
            <a:r>
              <a:rPr lang="en-US" baseline="30000" dirty="0"/>
              <a:t>    </a:t>
            </a:r>
            <a:r>
              <a:rPr lang="en-US" sz="4000" dirty="0"/>
              <a:t>“In the same way, when you see all these things, you are to know that the time is near, right at the door.”</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24:33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4426674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 That DOESN’T mean relax and observe.  It means </a:t>
            </a:r>
            <a:r>
              <a:rPr lang="en-US" u="sng" dirty="0"/>
              <a:t>pray prophetic scripture to pass</a:t>
            </a:r>
            <a:r>
              <a:rPr lang="en-US" dirty="0"/>
              <a:t>.  Similar to Acts 4.24-31:</a:t>
            </a:r>
          </a:p>
          <a:p>
            <a:pPr algn="l"/>
            <a:r>
              <a:rPr lang="en-US" dirty="0"/>
              <a:t>They raised their voices to God with singleness of heart. “Master,” they prayed, “You made heaven, earth, the sea and everything in them. </a:t>
            </a:r>
          </a:p>
        </p:txBody>
      </p:sp>
    </p:spTree>
    <p:extLst>
      <p:ext uri="{BB962C8B-B14F-4D97-AF65-F5344CB8AC3E}">
        <p14:creationId xmlns:p14="http://schemas.microsoft.com/office/powerpoint/2010/main" val="22727772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Acts 4.24-31 </a:t>
            </a:r>
            <a:r>
              <a:rPr lang="en-US" dirty="0"/>
              <a:t>By the Ruakh </a:t>
            </a:r>
            <a:r>
              <a:rPr lang="en-US" dirty="0" err="1"/>
              <a:t>HaKodesh</a:t>
            </a:r>
            <a:r>
              <a:rPr lang="en-US" dirty="0"/>
              <a:t>, through the mouth of our father David, your servant, you said, </a:t>
            </a:r>
            <a:r>
              <a:rPr lang="en-US" baseline="30000" dirty="0"/>
              <a:t>[Ps 2]</a:t>
            </a:r>
            <a:r>
              <a:rPr lang="en-US" dirty="0"/>
              <a:t> ‘Why did the </a:t>
            </a:r>
            <a:r>
              <a:rPr lang="en-US" sz="3000" baseline="30000" dirty="0"/>
              <a:t>1</a:t>
            </a:r>
            <a:r>
              <a:rPr lang="en-US" dirty="0"/>
              <a:t>nations rage and the </a:t>
            </a:r>
            <a:r>
              <a:rPr lang="en-US" sz="3000" baseline="30000" dirty="0"/>
              <a:t>2</a:t>
            </a:r>
            <a:r>
              <a:rPr lang="en-US" dirty="0"/>
              <a:t>peoples devise useless plans? </a:t>
            </a:r>
            <a:r>
              <a:rPr lang="en-US" baseline="30000" dirty="0"/>
              <a:t> </a:t>
            </a:r>
            <a:r>
              <a:rPr lang="en-US" dirty="0"/>
              <a:t>The </a:t>
            </a:r>
            <a:r>
              <a:rPr lang="en-US" sz="3000" baseline="30000" dirty="0"/>
              <a:t>3</a:t>
            </a:r>
            <a:r>
              <a:rPr lang="en-US" dirty="0"/>
              <a:t>kings of the earth took their stand; and the </a:t>
            </a:r>
            <a:r>
              <a:rPr lang="en-US" baseline="30000" dirty="0"/>
              <a:t>4</a:t>
            </a:r>
            <a:r>
              <a:rPr lang="en-US" dirty="0"/>
              <a:t>rulers assembled together against </a:t>
            </a:r>
            <a:r>
              <a:rPr lang="en-US" cap="small" dirty="0" err="1"/>
              <a:t>Adoni</a:t>
            </a:r>
            <a:r>
              <a:rPr lang="en-US" cap="small" dirty="0"/>
              <a:t> </a:t>
            </a:r>
            <a:r>
              <a:rPr lang="en-US" dirty="0"/>
              <a:t>and against his Messiah.’</a:t>
            </a:r>
            <a:r>
              <a:rPr lang="en-US" baseline="30000" dirty="0"/>
              <a:t>  </a:t>
            </a:r>
            <a:endParaRPr lang="en-US" dirty="0"/>
          </a:p>
        </p:txBody>
      </p:sp>
    </p:spTree>
    <p:extLst>
      <p:ext uri="{BB962C8B-B14F-4D97-AF65-F5344CB8AC3E}">
        <p14:creationId xmlns:p14="http://schemas.microsoft.com/office/powerpoint/2010/main" val="29846374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Acts 4.24-31 </a:t>
            </a:r>
            <a:r>
              <a:rPr lang="en-US" dirty="0"/>
              <a:t>“This has come true in this city, since </a:t>
            </a:r>
            <a:r>
              <a:rPr lang="en-US" baseline="30000" dirty="0"/>
              <a:t>3</a:t>
            </a:r>
            <a:r>
              <a:rPr lang="en-US" dirty="0"/>
              <a:t>Herod and </a:t>
            </a:r>
            <a:r>
              <a:rPr lang="en-US" baseline="30000" dirty="0"/>
              <a:t>4</a:t>
            </a:r>
            <a:r>
              <a:rPr lang="en-US" dirty="0"/>
              <a:t>Pontius Pilate, with </a:t>
            </a:r>
            <a:r>
              <a:rPr lang="en-US" baseline="30000" dirty="0"/>
              <a:t>1</a:t>
            </a:r>
            <a:r>
              <a:rPr lang="en-US" dirty="0"/>
              <a:t>Goyim and the </a:t>
            </a:r>
            <a:r>
              <a:rPr lang="en-US" baseline="30000" dirty="0"/>
              <a:t>2</a:t>
            </a:r>
            <a:r>
              <a:rPr lang="en-US" dirty="0"/>
              <a:t>peoples of </a:t>
            </a:r>
            <a:r>
              <a:rPr lang="en-US" dirty="0" err="1"/>
              <a:t>Isra’el</a:t>
            </a:r>
            <a:r>
              <a:rPr lang="en-US" dirty="0"/>
              <a:t>, all assembled against your holy servant Yeshua, whom you made Messiah,</a:t>
            </a:r>
            <a:r>
              <a:rPr lang="en-US" baseline="30000" dirty="0"/>
              <a:t> </a:t>
            </a:r>
            <a:r>
              <a:rPr lang="en-US" dirty="0"/>
              <a:t>to do what your power and plan had already determined beforehand should happen.</a:t>
            </a:r>
          </a:p>
        </p:txBody>
      </p:sp>
    </p:spTree>
    <p:extLst>
      <p:ext uri="{BB962C8B-B14F-4D97-AF65-F5344CB8AC3E}">
        <p14:creationId xmlns:p14="http://schemas.microsoft.com/office/powerpoint/2010/main" val="27295047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4.24-31 </a:t>
            </a:r>
            <a:r>
              <a:rPr lang="en-US" dirty="0"/>
              <a:t>“So now, Lord, take note of their threats; and enable your slaves to speak your message with boldness! </a:t>
            </a:r>
            <a:r>
              <a:rPr lang="en-US" baseline="30000" dirty="0"/>
              <a:t> </a:t>
            </a:r>
            <a:r>
              <a:rPr lang="en-US" dirty="0"/>
              <a:t>Stretch out your hand to heal and to do signs and miracles through the name of your holy servant Yeshua!” </a:t>
            </a:r>
            <a:r>
              <a:rPr lang="en-US" baseline="30000" dirty="0"/>
              <a:t> </a:t>
            </a:r>
            <a:endParaRPr lang="en-US" dirty="0"/>
          </a:p>
        </p:txBody>
      </p:sp>
    </p:spTree>
    <p:extLst>
      <p:ext uri="{BB962C8B-B14F-4D97-AF65-F5344CB8AC3E}">
        <p14:creationId xmlns:p14="http://schemas.microsoft.com/office/powerpoint/2010/main" val="2348484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4.24-31  </a:t>
            </a:r>
            <a:r>
              <a:rPr lang="en-US" dirty="0"/>
              <a:t>While they were still praying, the place where they were gathered was shaken. They were all filled with the Ruakh </a:t>
            </a:r>
            <a:r>
              <a:rPr lang="en-US" dirty="0" err="1"/>
              <a:t>HaKodesh</a:t>
            </a:r>
            <a:r>
              <a:rPr lang="en-US" dirty="0"/>
              <a:t>, and they spoke God’s message with boldness.</a:t>
            </a:r>
          </a:p>
          <a:p>
            <a:pPr algn="l"/>
            <a:endParaRPr lang="en-US" dirty="0"/>
          </a:p>
        </p:txBody>
      </p:sp>
    </p:spTree>
    <p:extLst>
      <p:ext uri="{BB962C8B-B14F-4D97-AF65-F5344CB8AC3E}">
        <p14:creationId xmlns:p14="http://schemas.microsoft.com/office/powerpoint/2010/main" val="24178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mage result for israel fig tree end times">
            <a:extLst>
              <a:ext uri="{FF2B5EF4-FFF2-40B4-BE49-F238E27FC236}">
                <a16:creationId xmlns:a16="http://schemas.microsoft.com/office/drawing/2014/main" id="{E21DFEEE-A705-4E34-930B-8A7BB25C4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85" y="15876"/>
            <a:ext cx="7073152" cy="417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868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Israel is blossoming</a:t>
            </a:r>
          </a:p>
          <a:p>
            <a:r>
              <a:rPr lang="en-US" dirty="0"/>
              <a:t>As G-d’s Fig tree prophecy</a:t>
            </a:r>
          </a:p>
          <a:p>
            <a:r>
              <a:rPr lang="en-US" dirty="0"/>
              <a:t>Physically being restored</a:t>
            </a:r>
          </a:p>
          <a:p>
            <a:r>
              <a:rPr lang="en-US" dirty="0"/>
              <a:t>Spiritually being restoring</a:t>
            </a:r>
          </a:p>
          <a:p>
            <a:pPr algn="l"/>
            <a:endParaRPr lang="en-US" dirty="0"/>
          </a:p>
        </p:txBody>
      </p:sp>
    </p:spTree>
    <p:extLst>
      <p:ext uri="{BB962C8B-B14F-4D97-AF65-F5344CB8AC3E}">
        <p14:creationId xmlns:p14="http://schemas.microsoft.com/office/powerpoint/2010/main" val="2189186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Conclusion/application to our lives.</a:t>
            </a:r>
          </a:p>
          <a:p>
            <a:pPr marL="512763" indent="-512763" algn="l">
              <a:buFont typeface="+mj-lt"/>
              <a:buAutoNum type="arabicPeriod"/>
            </a:pPr>
            <a:r>
              <a:rPr lang="en-US" dirty="0"/>
              <a:t>Encourage, strengthen your faith that scripture is being fulfilled.  Rejoice!!</a:t>
            </a:r>
          </a:p>
          <a:p>
            <a:pPr marL="512763" indent="-512763" algn="l">
              <a:buFont typeface="+mj-lt"/>
              <a:buAutoNum type="arabicPeriod"/>
            </a:pPr>
            <a:r>
              <a:rPr lang="en-US" u="sng" dirty="0"/>
              <a:t>Live and give and love and pray</a:t>
            </a:r>
            <a:r>
              <a:rPr lang="en-US" dirty="0"/>
              <a:t> so as to further that process!</a:t>
            </a:r>
          </a:p>
        </p:txBody>
      </p:sp>
    </p:spTree>
    <p:extLst>
      <p:ext uri="{BB962C8B-B14F-4D97-AF65-F5344CB8AC3E}">
        <p14:creationId xmlns:p14="http://schemas.microsoft.com/office/powerpoint/2010/main" val="126931702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83055</TotalTime>
  <Words>4305</Words>
  <Application>Microsoft Office PowerPoint</Application>
  <PresentationFormat>Custom</PresentationFormat>
  <Paragraphs>517</Paragraphs>
  <Slides>91</Slides>
  <Notes>91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91</vt:i4>
      </vt:variant>
    </vt:vector>
  </HeadingPairs>
  <TitlesOfParts>
    <vt:vector size="98" baseType="lpstr">
      <vt:lpstr>Arial</vt:lpstr>
      <vt:lpstr>Arial Rounded MT Bold</vt:lpstr>
      <vt:lpstr>David</vt:lpstr>
      <vt:lpstr>Vilna</vt:lpstr>
      <vt:lpstr>1_Default Design</vt:lpstr>
      <vt:lpstr>128_Default Design</vt:lpstr>
      <vt:lpstr>136_Default Design</vt:lpstr>
      <vt:lpstr>PowerPoint Presentation</vt:lpstr>
      <vt:lpstr>PowerPoint Presentation</vt:lpstr>
      <vt:lpstr>PowerPoint Presentation</vt:lpstr>
      <vt:lpstr>PowerPoint Presentation</vt:lpstr>
      <vt:lpstr>PowerPoint Presentation</vt:lpstr>
      <vt:lpstr>Mattityahu (Matthew) 24:32</vt:lpstr>
      <vt:lpstr>Mattityahu (Matthew) 24:32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24:33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2202</cp:revision>
  <dcterms:created xsi:type="dcterms:W3CDTF">2006-04-21T19:34:43Z</dcterms:created>
  <dcterms:modified xsi:type="dcterms:W3CDTF">2018-09-22T13:24:28Z</dcterms:modified>
</cp:coreProperties>
</file>