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2" r:id="rId2"/>
    <p:sldMasterId id="2147483704" r:id="rId3"/>
    <p:sldMasterId id="2147483706" r:id="rId4"/>
    <p:sldMasterId id="2147483718" r:id="rId5"/>
  </p:sldMasterIdLst>
  <p:notesMasterIdLst>
    <p:notesMasterId r:id="rId72"/>
  </p:notesMasterIdLst>
  <p:handoutMasterIdLst>
    <p:handoutMasterId r:id="rId73"/>
  </p:handoutMasterIdLst>
  <p:sldIdLst>
    <p:sldId id="2045" r:id="rId6"/>
    <p:sldId id="60693" r:id="rId7"/>
    <p:sldId id="60695" r:id="rId8"/>
    <p:sldId id="60694" r:id="rId9"/>
    <p:sldId id="60697" r:id="rId10"/>
    <p:sldId id="60687" r:id="rId11"/>
    <p:sldId id="60702" r:id="rId12"/>
    <p:sldId id="60709" r:id="rId13"/>
    <p:sldId id="56113" r:id="rId14"/>
    <p:sldId id="60710" r:id="rId15"/>
    <p:sldId id="60729" r:id="rId16"/>
    <p:sldId id="60703" r:id="rId17"/>
    <p:sldId id="60704" r:id="rId18"/>
    <p:sldId id="60731" r:id="rId19"/>
    <p:sldId id="60698" r:id="rId20"/>
    <p:sldId id="60708" r:id="rId21"/>
    <p:sldId id="60744" r:id="rId22"/>
    <p:sldId id="60715" r:id="rId23"/>
    <p:sldId id="435" r:id="rId24"/>
    <p:sldId id="436" r:id="rId25"/>
    <p:sldId id="430" r:id="rId26"/>
    <p:sldId id="432" r:id="rId27"/>
    <p:sldId id="433" r:id="rId28"/>
    <p:sldId id="60714" r:id="rId29"/>
    <p:sldId id="60712" r:id="rId30"/>
    <p:sldId id="59156" r:id="rId31"/>
    <p:sldId id="60705" r:id="rId32"/>
    <p:sldId id="60723" r:id="rId33"/>
    <p:sldId id="60330" r:id="rId34"/>
    <p:sldId id="60737" r:id="rId35"/>
    <p:sldId id="60733" r:id="rId36"/>
    <p:sldId id="60725" r:id="rId37"/>
    <p:sldId id="612" r:id="rId38"/>
    <p:sldId id="659" r:id="rId39"/>
    <p:sldId id="329" r:id="rId40"/>
    <p:sldId id="575" r:id="rId41"/>
    <p:sldId id="60747" r:id="rId42"/>
    <p:sldId id="60716" r:id="rId43"/>
    <p:sldId id="60692" r:id="rId44"/>
    <p:sldId id="60713" r:id="rId45"/>
    <p:sldId id="60727" r:id="rId46"/>
    <p:sldId id="60726" r:id="rId47"/>
    <p:sldId id="60718" r:id="rId48"/>
    <p:sldId id="60719" r:id="rId49"/>
    <p:sldId id="60721" r:id="rId50"/>
    <p:sldId id="60720" r:id="rId51"/>
    <p:sldId id="60722" r:id="rId52"/>
    <p:sldId id="60700" r:id="rId53"/>
    <p:sldId id="60736" r:id="rId54"/>
    <p:sldId id="60724" r:id="rId55"/>
    <p:sldId id="60706" r:id="rId56"/>
    <p:sldId id="60717" r:id="rId57"/>
    <p:sldId id="60728" r:id="rId58"/>
    <p:sldId id="60734" r:id="rId59"/>
    <p:sldId id="60739" r:id="rId60"/>
    <p:sldId id="60738" r:id="rId61"/>
    <p:sldId id="60740" r:id="rId62"/>
    <p:sldId id="60741" r:id="rId63"/>
    <p:sldId id="60742" r:id="rId64"/>
    <p:sldId id="60735" r:id="rId65"/>
    <p:sldId id="60746" r:id="rId66"/>
    <p:sldId id="60743" r:id="rId67"/>
    <p:sldId id="60748" r:id="rId68"/>
    <p:sldId id="60707" r:id="rId69"/>
    <p:sldId id="60749" r:id="rId70"/>
    <p:sldId id="60701" r:id="rId71"/>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89677" autoAdjust="0"/>
  </p:normalViewPr>
  <p:slideViewPr>
    <p:cSldViewPr>
      <p:cViewPr varScale="1">
        <p:scale>
          <a:sx n="107" d="100"/>
          <a:sy n="107" d="100"/>
        </p:scale>
        <p:origin x="126" y="360"/>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3314"/>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rtsandculture.google.com/entity/m07_m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helpforrefugees.com/"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helpforrefugees.com/"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helpforrefugees.com/"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helpforrefugees.com/"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helpforrefugees.com/"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helpforrefugees.com/"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RH erev 5778 New</a:t>
            </a:r>
          </a:p>
        </p:txBody>
      </p:sp>
      <p:sp>
        <p:nvSpPr>
          <p:cNvPr id="5" name="Rectangle 3"/>
          <p:cNvSpPr>
            <a:spLocks noGrp="1" noChangeArrowheads="1"/>
          </p:cNvSpPr>
          <p:nvPr>
            <p:ph type="dt" idx="1"/>
          </p:nvPr>
        </p:nvSpPr>
        <p:spPr>
          <a:ln/>
        </p:spPr>
        <p:txBody>
          <a:bodyPr/>
          <a:lstStyle/>
          <a:p>
            <a:r>
              <a:rPr lang="en-US" altLang="en-US">
                <a:solidFill>
                  <a:prstClr val="white"/>
                </a:solidFill>
              </a:rPr>
              <a:t>Sept. 20,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b="1" dirty="0"/>
              <a:t>Power of G-d, in raw form.  Guards, seasoned soldiers: Roman or Temple, more </a:t>
            </a:r>
            <a:r>
              <a:rPr lang="en-US" altLang="en-US" b="1" dirty="0" err="1"/>
              <a:t>fearstruck</a:t>
            </a:r>
            <a:r>
              <a:rPr lang="en-US" altLang="en-US" b="1" dirty="0"/>
              <a:t> than the non-military women.   </a:t>
            </a:r>
          </a:p>
          <a:p>
            <a:r>
              <a:rPr lang="en-US" altLang="en-US" b="1" dirty="0"/>
              <a:t>In a good terror.   No matter how secular Star Wars, Black Hole,  “My G-d!!”    Read of guys under bombardment, in Nam.  These hardened soldiers, faced with a bizarre earthquake.</a:t>
            </a:r>
          </a:p>
          <a:p>
            <a:endParaRPr lang="en-US" altLang="en-US" b="1" dirty="0"/>
          </a:p>
          <a:p>
            <a:r>
              <a:rPr lang="en-US" altLang="en-US" b="1" dirty="0"/>
              <a:t>“Don’t be afraid”  seemingly uncompassionate words, amazing words.   </a:t>
            </a:r>
          </a:p>
          <a:p>
            <a:endParaRPr lang="en-US" altLang="en-US" b="1" dirty="0"/>
          </a:p>
          <a:p>
            <a:r>
              <a:rPr lang="en-US" altLang="en-US" b="1" dirty="0"/>
              <a:t>Other cases similar, in Torah…</a:t>
            </a:r>
          </a:p>
        </p:txBody>
      </p:sp>
    </p:spTree>
    <p:extLst>
      <p:ext uri="{BB962C8B-B14F-4D97-AF65-F5344CB8AC3E}">
        <p14:creationId xmlns:p14="http://schemas.microsoft.com/office/powerpoint/2010/main" val="17544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59539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b="1" dirty="0"/>
              <a:t>How can we hear such words in the middle of much distress: Abe surrounded by often hostile peoples, no heir, no fulfillment of his destiny that he’d trekked across much known world.</a:t>
            </a:r>
          </a:p>
          <a:p>
            <a:endParaRPr lang="en-US" altLang="en-US" sz="1050" b="1" dirty="0"/>
          </a:p>
          <a:p>
            <a:r>
              <a:rPr lang="en-US" altLang="en-US" sz="1050" b="1" dirty="0"/>
              <a:t>Then G-d appeared in </a:t>
            </a:r>
            <a:r>
              <a:rPr lang="en-US" sz="1050" b="1" i="0" dirty="0">
                <a:solidFill>
                  <a:srgbClr val="000000"/>
                </a:solidFill>
                <a:effectLst/>
                <a:latin typeface="Helvetica Neue"/>
              </a:rPr>
              <a:t>smoking fire pot and a flaming torch appeared, which passed between these animal parts, and gave him a son.</a:t>
            </a:r>
          </a:p>
          <a:p>
            <a:endParaRPr lang="en-US" altLang="en-US" sz="1050" b="1" i="0" dirty="0">
              <a:solidFill>
                <a:srgbClr val="000000"/>
              </a:solidFill>
              <a:effectLst/>
              <a:latin typeface="Helvetica Neue"/>
            </a:endParaRPr>
          </a:p>
          <a:p>
            <a:r>
              <a:rPr lang="en-US" altLang="en-US" sz="1050" b="1" i="0" dirty="0">
                <a:solidFill>
                  <a:srgbClr val="000000"/>
                </a:solidFill>
                <a:effectLst/>
                <a:latin typeface="Helvetica Neue"/>
              </a:rPr>
              <a:t>G-d has authority to say, “Do not fear” in light of chaos.   Still today. </a:t>
            </a:r>
            <a:endParaRPr lang="en-US" altLang="en-US" sz="1050" b="1" dirty="0"/>
          </a:p>
        </p:txBody>
      </p:sp>
    </p:spTree>
    <p:extLst>
      <p:ext uri="{BB962C8B-B14F-4D97-AF65-F5344CB8AC3E}">
        <p14:creationId xmlns:p14="http://schemas.microsoft.com/office/powerpoint/2010/main" val="3927536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b="1" dirty="0"/>
              <a:t>Widow means destitute of normal income, now only son sustenance gone…alone, impoverished.</a:t>
            </a:r>
          </a:p>
          <a:p>
            <a:endParaRPr lang="en-US" altLang="en-US" b="1" dirty="0"/>
          </a:p>
          <a:p>
            <a:r>
              <a:rPr lang="en-US" altLang="en-US" b="1" dirty="0"/>
              <a:t>How can we bear such words?  Unless, the speaker know something…</a:t>
            </a:r>
          </a:p>
          <a:p>
            <a:r>
              <a:rPr lang="en-US" altLang="en-US" b="1" dirty="0"/>
              <a:t>All met with revelation of G-d’s POWER.   Sometimes in the suffering.</a:t>
            </a:r>
          </a:p>
          <a:p>
            <a:endParaRPr lang="en-US" altLang="en-US" b="1" dirty="0"/>
          </a:p>
          <a:p>
            <a:r>
              <a:rPr lang="en-US" altLang="en-US" b="1" dirty="0"/>
              <a:t>What is it that we fear…we are hopeless about?</a:t>
            </a:r>
          </a:p>
        </p:txBody>
      </p:sp>
    </p:spTree>
    <p:extLst>
      <p:ext uri="{BB962C8B-B14F-4D97-AF65-F5344CB8AC3E}">
        <p14:creationId xmlns:p14="http://schemas.microsoft.com/office/powerpoint/2010/main" val="716093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55564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They were looking hopelessly, but dutifully, but nevertheless looked!</a:t>
            </a:r>
          </a:p>
          <a:p>
            <a:endParaRPr lang="en-US" altLang="en-US" b="1" dirty="0"/>
          </a:p>
          <a:p>
            <a:r>
              <a:rPr lang="en-US" altLang="en-US" b="1" dirty="0"/>
              <a:t>You who are plodding on, dutifully, maybe not much apparent hope…children, health, marriage, finances, friendships, career…</a:t>
            </a:r>
            <a:endParaRPr lang="en-US" altLang="en-US" sz="2000" b="1" dirty="0"/>
          </a:p>
          <a:p>
            <a:endParaRPr lang="en-US" altLang="en-US" sz="2000" b="1" dirty="0"/>
          </a:p>
          <a:p>
            <a:r>
              <a:rPr lang="en-US" altLang="en-US" sz="2000" b="1" dirty="0"/>
              <a:t>Here is the reason not to fear…</a:t>
            </a:r>
          </a:p>
        </p:txBody>
      </p:sp>
    </p:spTree>
    <p:extLst>
      <p:ext uri="{BB962C8B-B14F-4D97-AF65-F5344CB8AC3E}">
        <p14:creationId xmlns:p14="http://schemas.microsoft.com/office/powerpoint/2010/main" val="2878721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Note connection: </a:t>
            </a:r>
            <a:r>
              <a:rPr lang="en-US" altLang="en-US" sz="2000" b="1" u="sng" dirty="0"/>
              <a:t>see resurrection, then go</a:t>
            </a:r>
            <a:r>
              <a:rPr lang="en-US" altLang="en-US" sz="2000" b="1" dirty="0"/>
              <a:t>.</a:t>
            </a:r>
          </a:p>
          <a:p>
            <a:endParaRPr lang="en-US" altLang="en-US" sz="2000" b="1" dirty="0"/>
          </a:p>
          <a:p>
            <a:r>
              <a:rPr lang="en-US" altLang="en-US" sz="2000" b="1" dirty="0"/>
              <a:t>RAISED FROM THE DEAD, the hope of the Jewish people for thousands of years…</a:t>
            </a:r>
          </a:p>
        </p:txBody>
      </p:sp>
    </p:spTree>
    <p:extLst>
      <p:ext uri="{BB962C8B-B14F-4D97-AF65-F5344CB8AC3E}">
        <p14:creationId xmlns:p14="http://schemas.microsoft.com/office/powerpoint/2010/main" val="1673397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b="1" dirty="0"/>
              <a:t>Objective reality </a:t>
            </a:r>
            <a:r>
              <a:rPr lang="en-US" altLang="en-US" b="1" dirty="0">
                <a:sym typeface="Wingdings" panose="05000000000000000000" pitchFamily="2" charset="2"/>
              </a:rPr>
              <a:t> communicated reality   increased perception  seek objective</a:t>
            </a:r>
            <a:endParaRPr lang="en-US" altLang="en-US" b="1" dirty="0"/>
          </a:p>
        </p:txBody>
      </p:sp>
    </p:spTree>
    <p:extLst>
      <p:ext uri="{BB962C8B-B14F-4D97-AF65-F5344CB8AC3E}">
        <p14:creationId xmlns:p14="http://schemas.microsoft.com/office/powerpoint/2010/main" val="3140880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In the synagogue prayed daily, and the morning, </a:t>
            </a:r>
            <a:r>
              <a:rPr lang="en-US" altLang="en-US" sz="2000" b="1" dirty="0" err="1"/>
              <a:t>Shakharit</a:t>
            </a:r>
            <a:r>
              <a:rPr lang="en-US" altLang="en-US" sz="2000" b="1" dirty="0"/>
              <a:t> prayer.</a:t>
            </a:r>
          </a:p>
        </p:txBody>
      </p:sp>
    </p:spTree>
    <p:extLst>
      <p:ext uri="{BB962C8B-B14F-4D97-AF65-F5344CB8AC3E}">
        <p14:creationId xmlns:p14="http://schemas.microsoft.com/office/powerpoint/2010/main" val="4247625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000" b="1" dirty="0"/>
              <a:t>daily prayer…</a:t>
            </a:r>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174876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07028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3390291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3849288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2396953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HAD it.  </a:t>
            </a:r>
            <a:r>
              <a:rPr lang="he-IL" dirty="0"/>
              <a:t>מחיה מתים</a:t>
            </a:r>
            <a:r>
              <a:rPr lang="en-US" dirty="0"/>
              <a:t> </a:t>
            </a:r>
            <a:r>
              <a:rPr lang="en-US" dirty="0" err="1"/>
              <a:t>m’kha-yeh</a:t>
            </a:r>
            <a:r>
              <a:rPr lang="en-US" dirty="0"/>
              <a:t> ha-meh-teem.  Resurrection of the dead!!!</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478573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Seems a contradiction: Frightened yet joy.  ~Birth of a son or daughter!!</a:t>
            </a:r>
          </a:p>
        </p:txBody>
      </p:sp>
    </p:spTree>
    <p:extLst>
      <p:ext uri="{BB962C8B-B14F-4D97-AF65-F5344CB8AC3E}">
        <p14:creationId xmlns:p14="http://schemas.microsoft.com/office/powerpoint/2010/main" val="523076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03762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Another Suddenly, raw display of G-d’s power.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559485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b="1" dirty="0"/>
              <a:t>Some say, like the Cohen HaGadol, High Priest</a:t>
            </a:r>
          </a:p>
        </p:txBody>
      </p:sp>
    </p:spTree>
    <p:extLst>
      <p:ext uri="{BB962C8B-B14F-4D97-AF65-F5344CB8AC3E}">
        <p14:creationId xmlns:p14="http://schemas.microsoft.com/office/powerpoint/2010/main" val="1487263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To present the Atoning Blood</a:t>
            </a:r>
          </a:p>
        </p:txBody>
      </p:sp>
    </p:spTree>
    <p:extLst>
      <p:ext uri="{BB962C8B-B14F-4D97-AF65-F5344CB8AC3E}">
        <p14:creationId xmlns:p14="http://schemas.microsoft.com/office/powerpoint/2010/main" val="8542653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852227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Jai Cohen</a:t>
            </a:r>
          </a:p>
        </p:txBody>
      </p:sp>
    </p:spTree>
    <p:extLst>
      <p:ext uri="{BB962C8B-B14F-4D97-AF65-F5344CB8AC3E}">
        <p14:creationId xmlns:p14="http://schemas.microsoft.com/office/powerpoint/2010/main" val="18619871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Objective reality </a:t>
            </a:r>
            <a:r>
              <a:rPr lang="en-US" altLang="en-US" sz="1050" dirty="0">
                <a:sym typeface="Wingdings" panose="05000000000000000000" pitchFamily="2" charset="2"/>
              </a:rPr>
              <a:t> communicated reality   increased perception  seek objective</a:t>
            </a:r>
            <a:endParaRPr lang="en-US" altLang="en-US" sz="1050" dirty="0"/>
          </a:p>
        </p:txBody>
      </p:sp>
    </p:spTree>
    <p:extLst>
      <p:ext uri="{BB962C8B-B14F-4D97-AF65-F5344CB8AC3E}">
        <p14:creationId xmlns:p14="http://schemas.microsoft.com/office/powerpoint/2010/main" val="11545010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A little substantiation of this </a:t>
            </a:r>
          </a:p>
          <a:p>
            <a:endParaRPr lang="en-US" altLang="en-US" sz="1050" dirty="0"/>
          </a:p>
        </p:txBody>
      </p:sp>
    </p:spTree>
    <p:extLst>
      <p:ext uri="{BB962C8B-B14F-4D97-AF65-F5344CB8AC3E}">
        <p14:creationId xmlns:p14="http://schemas.microsoft.com/office/powerpoint/2010/main" val="3131411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Jonathan Mann at Messiah Conf 2019</a:t>
            </a:r>
          </a:p>
          <a:p>
            <a:r>
              <a:rPr lang="en-US" dirty="0"/>
              <a:t>Multiple Attestation and Embarrassing Testimony </a:t>
            </a:r>
            <a:br>
              <a:rPr lang="en-US" dirty="0"/>
            </a:br>
            <a:br>
              <a:rPr lang="en-US" dirty="0"/>
            </a:br>
            <a:r>
              <a:rPr lang="en-US" dirty="0"/>
              <a:t>used car salesman – admitting the car got into a wreck and telling someone they should buy it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744A4D-2FAF-0949-A51F-C90022D055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8450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 Dr. </a:t>
            </a:r>
            <a:r>
              <a:rPr lang="en-US" dirty="0" err="1"/>
              <a:t>Geza</a:t>
            </a:r>
            <a:r>
              <a:rPr lang="en-US" dirty="0"/>
              <a:t> Vermes – Professor of Jewish Studies at Oxford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744A4D-2FAF-0949-A51F-C90022D055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45459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744A4D-2FAF-0949-A51F-C90022D055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47772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Israeli Orthodox rabbi and historian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744A4D-2FAF-0949-A51F-C90022D055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16565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052471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Me since 1969</a:t>
            </a:r>
          </a:p>
        </p:txBody>
      </p:sp>
    </p:spTree>
    <p:extLst>
      <p:ext uri="{BB962C8B-B14F-4D97-AF65-F5344CB8AC3E}">
        <p14:creationId xmlns:p14="http://schemas.microsoft.com/office/powerpoint/2010/main" val="42307758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Objective reality </a:t>
            </a:r>
            <a:r>
              <a:rPr lang="en-US" altLang="en-US" sz="1050" dirty="0">
                <a:sym typeface="Wingdings" panose="05000000000000000000" pitchFamily="2" charset="2"/>
              </a:rPr>
              <a:t> communicated reality   increased perception  seek objective</a:t>
            </a:r>
            <a:endParaRPr lang="en-US" altLang="en-US" sz="1050" dirty="0"/>
          </a:p>
        </p:txBody>
      </p:sp>
    </p:spTree>
    <p:extLst>
      <p:ext uri="{BB962C8B-B14F-4D97-AF65-F5344CB8AC3E}">
        <p14:creationId xmlns:p14="http://schemas.microsoft.com/office/powerpoint/2010/main" val="32637644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10510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3200" b="1" dirty="0"/>
              <a:t>Jai Cohen</a:t>
            </a:r>
          </a:p>
          <a:p>
            <a:endParaRPr lang="en-US" altLang="en-US" sz="3200" b="1"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3200" b="1" i="0" kern="1200" dirty="0">
              <a:solidFill>
                <a:schemeClr val="tx1"/>
              </a:solidFill>
              <a:effectLst/>
              <a:latin typeface="Arial Rounded MT Bold" pitchFamily="34"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3200" b="1" i="0" kern="1200" dirty="0">
                <a:solidFill>
                  <a:schemeClr val="tx1"/>
                </a:solidFill>
                <a:effectLst/>
                <a:latin typeface="Arial Rounded MT Bold" pitchFamily="34" charset="0"/>
                <a:ea typeface="+mn-ea"/>
                <a:cs typeface="Arial" charset="0"/>
              </a:rPr>
              <a:t>Big transition</a:t>
            </a:r>
            <a:endParaRPr lang="en-US" altLang="en-US" sz="2000" b="1" dirty="0"/>
          </a:p>
          <a:p>
            <a:endParaRPr lang="en-US" altLang="en-US" sz="1050" dirty="0"/>
          </a:p>
        </p:txBody>
      </p:sp>
    </p:spTree>
    <p:extLst>
      <p:ext uri="{BB962C8B-B14F-4D97-AF65-F5344CB8AC3E}">
        <p14:creationId xmlns:p14="http://schemas.microsoft.com/office/powerpoint/2010/main" val="740011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561024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362670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err="1"/>
              <a:t>Litvisher</a:t>
            </a:r>
            <a:r>
              <a:rPr lang="en-US" altLang="en-US" sz="2000" b="1" dirty="0"/>
              <a:t> = Lithuanian</a:t>
            </a:r>
          </a:p>
        </p:txBody>
      </p:sp>
    </p:spTree>
    <p:extLst>
      <p:ext uri="{BB962C8B-B14F-4D97-AF65-F5344CB8AC3E}">
        <p14:creationId xmlns:p14="http://schemas.microsoft.com/office/powerpoint/2010/main" val="31171773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175539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161846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434023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951076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One day I was not able to return to the house in time to walk the dog, so I called </a:t>
            </a:r>
            <a:r>
              <a:rPr lang="en-US" sz="2000" b="0" i="0" kern="1200" dirty="0" err="1">
                <a:solidFill>
                  <a:schemeClr val="tx1"/>
                </a:solidFill>
                <a:effectLst/>
                <a:latin typeface="Arial Rounded MT Bold" pitchFamily="34" charset="0"/>
                <a:ea typeface="+mn-ea"/>
                <a:cs typeface="Arial" charset="0"/>
              </a:rPr>
              <a:t>Amitai</a:t>
            </a:r>
            <a:r>
              <a:rPr lang="en-US" sz="2000" b="0" i="0" kern="1200" dirty="0">
                <a:solidFill>
                  <a:schemeClr val="tx1"/>
                </a:solidFill>
                <a:effectLst/>
                <a:latin typeface="Arial Rounded MT Bold" pitchFamily="34" charset="0"/>
                <a:ea typeface="+mn-ea"/>
                <a:cs typeface="Arial" charset="0"/>
              </a:rPr>
              <a:t> and asked him if he could walk the dog for me. He said he wanted to do it, but asked, "What do I do?" I said, "What do you mean what do I do?" He said, " I have never walked a dog before nor had a pet, in our Orthodox world it is forbidden and unclean." So I explained him how to walk the dog. An hour later he calls me very excited and lets me know how much dogs are amazing creatures!</a:t>
            </a:r>
            <a:endParaRPr lang="en-US" altLang="en-US" sz="1050" dirty="0"/>
          </a:p>
        </p:txBody>
      </p:sp>
    </p:spTree>
    <p:extLst>
      <p:ext uri="{BB962C8B-B14F-4D97-AF65-F5344CB8AC3E}">
        <p14:creationId xmlns:p14="http://schemas.microsoft.com/office/powerpoint/2010/main" val="36378096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Objective reality </a:t>
            </a:r>
            <a:r>
              <a:rPr lang="en-US" altLang="en-US" sz="1050" dirty="0">
                <a:sym typeface="Wingdings" panose="05000000000000000000" pitchFamily="2" charset="2"/>
              </a:rPr>
              <a:t> communicated reality   increased perception  seek objective</a:t>
            </a:r>
            <a:endParaRPr lang="en-US" altLang="en-US" sz="1050" dirty="0"/>
          </a:p>
        </p:txBody>
      </p:sp>
    </p:spTree>
    <p:extLst>
      <p:ext uri="{BB962C8B-B14F-4D97-AF65-F5344CB8AC3E}">
        <p14:creationId xmlns:p14="http://schemas.microsoft.com/office/powerpoint/2010/main" val="13718974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604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b="1" i="0" u="none" strike="noStrike" kern="1200" dirty="0">
                <a:solidFill>
                  <a:schemeClr val="tx1"/>
                </a:solidFill>
                <a:effectLst/>
                <a:latin typeface="Arial Rounded MT Bold" pitchFamily="34" charset="0"/>
                <a:ea typeface="+mn-ea"/>
                <a:cs typeface="Arial" charset="0"/>
                <a:hlinkClick r:id="rId3"/>
              </a:rPr>
              <a:t>Van Gogh</a:t>
            </a:r>
            <a:r>
              <a:rPr lang="en-US" sz="2000" b="1" i="0" kern="1200" dirty="0">
                <a:solidFill>
                  <a:schemeClr val="tx1"/>
                </a:solidFill>
                <a:effectLst/>
                <a:latin typeface="Arial Rounded MT Bold" pitchFamily="34" charset="0"/>
                <a:ea typeface="+mn-ea"/>
                <a:cs typeface="Arial" charset="0"/>
              </a:rPr>
              <a:t>'s night sky is a field of roiling energy. Below the exploding stars, the village is a place of quiet order. Connecting earth and sky is the flamelike cypress, a tree traditionally associated with graveyards and mourning.</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2000" b="1" i="0" kern="1200" dirty="0">
              <a:solidFill>
                <a:schemeClr val="tx1"/>
              </a:solidFill>
              <a:effectLst/>
              <a:latin typeface="Arial Rounded MT Bold" pitchFamily="34"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b="1" i="0" kern="1200" dirty="0">
                <a:solidFill>
                  <a:schemeClr val="tx1"/>
                </a:solidFill>
                <a:effectLst/>
                <a:latin typeface="Arial Rounded MT Bold" pitchFamily="34" charset="0"/>
                <a:ea typeface="+mn-ea"/>
                <a:cs typeface="Arial" charset="0"/>
              </a:rPr>
              <a:t>Consider Vincent van Gogh’s relatives…</a:t>
            </a:r>
          </a:p>
          <a:p>
            <a:endParaRPr lang="en-US" altLang="en-US" sz="1050" dirty="0"/>
          </a:p>
        </p:txBody>
      </p:sp>
    </p:spTree>
    <p:extLst>
      <p:ext uri="{BB962C8B-B14F-4D97-AF65-F5344CB8AC3E}">
        <p14:creationId xmlns:p14="http://schemas.microsoft.com/office/powerpoint/2010/main" val="196222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Resurrection power!   </a:t>
            </a:r>
          </a:p>
        </p:txBody>
      </p:sp>
    </p:spTree>
    <p:extLst>
      <p:ext uri="{BB962C8B-B14F-4D97-AF65-F5344CB8AC3E}">
        <p14:creationId xmlns:p14="http://schemas.microsoft.com/office/powerpoint/2010/main" val="17870824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560139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Faced with minimal food, space to sleep, air/ventilation, beatings, torture </a:t>
            </a:r>
          </a:p>
        </p:txBody>
      </p:sp>
    </p:spTree>
    <p:extLst>
      <p:ext uri="{BB962C8B-B14F-4D97-AF65-F5344CB8AC3E}">
        <p14:creationId xmlns:p14="http://schemas.microsoft.com/office/powerpoint/2010/main" val="23619900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https://www.helpforrefugees.com/</a:t>
            </a:r>
            <a:endParaRPr lang="en-US" altLang="en-US" sz="1050" dirty="0"/>
          </a:p>
        </p:txBody>
      </p:sp>
    </p:spTree>
    <p:extLst>
      <p:ext uri="{BB962C8B-B14F-4D97-AF65-F5344CB8AC3E}">
        <p14:creationId xmlns:p14="http://schemas.microsoft.com/office/powerpoint/2010/main" val="15310355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https://www.helpforrefugees.com/</a:t>
            </a:r>
            <a:endParaRPr lang="en-US" sz="1050" dirty="0"/>
          </a:p>
          <a:p>
            <a:r>
              <a:rPr lang="en-US" altLang="en-US" sz="1050" dirty="0"/>
              <a:t>Michael </a:t>
            </a:r>
            <a:r>
              <a:rPr lang="en-US" altLang="en-US" sz="1050" dirty="0" err="1"/>
              <a:t>Wurmbrand</a:t>
            </a:r>
            <a:endParaRPr lang="en-US" altLang="en-US" sz="1050" dirty="0"/>
          </a:p>
        </p:txBody>
      </p:sp>
    </p:spTree>
    <p:extLst>
      <p:ext uri="{BB962C8B-B14F-4D97-AF65-F5344CB8AC3E}">
        <p14:creationId xmlns:p14="http://schemas.microsoft.com/office/powerpoint/2010/main" val="21370522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https://www.helpforrefugees.com/</a:t>
            </a:r>
            <a:endParaRPr lang="en-US" sz="1050" dirty="0"/>
          </a:p>
          <a:p>
            <a:r>
              <a:rPr lang="en-US" altLang="en-US" sz="1050" dirty="0"/>
              <a:t>Michael </a:t>
            </a:r>
            <a:r>
              <a:rPr lang="en-US" altLang="en-US" sz="1050" dirty="0" err="1"/>
              <a:t>Wurmbrand</a:t>
            </a:r>
            <a:endParaRPr lang="en-US" altLang="en-US" sz="1050" dirty="0"/>
          </a:p>
        </p:txBody>
      </p:sp>
    </p:spTree>
    <p:extLst>
      <p:ext uri="{BB962C8B-B14F-4D97-AF65-F5344CB8AC3E}">
        <p14:creationId xmlns:p14="http://schemas.microsoft.com/office/powerpoint/2010/main" val="582316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https://www.helpforrefugees.com/</a:t>
            </a:r>
            <a:endParaRPr lang="en-US" sz="1050" dirty="0"/>
          </a:p>
          <a:p>
            <a:r>
              <a:rPr lang="en-US" altLang="en-US" sz="1050" dirty="0"/>
              <a:t>Michael </a:t>
            </a:r>
            <a:r>
              <a:rPr lang="en-US" altLang="en-US" sz="1050" dirty="0" err="1"/>
              <a:t>Wurmbrand</a:t>
            </a:r>
            <a:endParaRPr lang="en-US" altLang="en-US" sz="1050" dirty="0"/>
          </a:p>
        </p:txBody>
      </p:sp>
    </p:spTree>
    <p:extLst>
      <p:ext uri="{BB962C8B-B14F-4D97-AF65-F5344CB8AC3E}">
        <p14:creationId xmlns:p14="http://schemas.microsoft.com/office/powerpoint/2010/main" val="42593446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https://www.helpforrefugees.com/</a:t>
            </a:r>
            <a:endParaRPr lang="en-US" sz="1050" dirty="0"/>
          </a:p>
          <a:p>
            <a:r>
              <a:rPr lang="en-US" altLang="en-US" sz="1050" dirty="0"/>
              <a:t>Michael </a:t>
            </a:r>
            <a:r>
              <a:rPr lang="en-US" altLang="en-US" sz="1050" dirty="0" err="1"/>
              <a:t>Wurmbrand</a:t>
            </a:r>
            <a:endParaRPr lang="en-US" altLang="en-US" sz="1050" dirty="0"/>
          </a:p>
        </p:txBody>
      </p:sp>
    </p:spTree>
    <p:extLst>
      <p:ext uri="{BB962C8B-B14F-4D97-AF65-F5344CB8AC3E}">
        <p14:creationId xmlns:p14="http://schemas.microsoft.com/office/powerpoint/2010/main" val="30370673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https://www.helpforrefugees.com/</a:t>
            </a:r>
            <a:endParaRPr lang="en-US" sz="1050" dirty="0"/>
          </a:p>
          <a:p>
            <a:r>
              <a:rPr lang="en-US" altLang="en-US" sz="1050" dirty="0"/>
              <a:t>Michael </a:t>
            </a:r>
            <a:r>
              <a:rPr lang="en-US" altLang="en-US" sz="1050" dirty="0" err="1"/>
              <a:t>Wurmbrand</a:t>
            </a:r>
            <a:endParaRPr lang="en-US" altLang="en-US" sz="1050" dirty="0"/>
          </a:p>
        </p:txBody>
      </p:sp>
    </p:spTree>
    <p:extLst>
      <p:ext uri="{BB962C8B-B14F-4D97-AF65-F5344CB8AC3E}">
        <p14:creationId xmlns:p14="http://schemas.microsoft.com/office/powerpoint/2010/main" val="13656304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96842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Suzanne </a:t>
            </a:r>
            <a:r>
              <a:rPr lang="en-US" altLang="en-US" sz="1050" dirty="0" err="1"/>
              <a:t>Alongi</a:t>
            </a:r>
            <a:endParaRPr lang="en-US" altLang="en-US" sz="1050" dirty="0"/>
          </a:p>
        </p:txBody>
      </p:sp>
    </p:spTree>
    <p:extLst>
      <p:ext uri="{BB962C8B-B14F-4D97-AF65-F5344CB8AC3E}">
        <p14:creationId xmlns:p14="http://schemas.microsoft.com/office/powerpoint/2010/main" val="34070162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1954977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Objective reality </a:t>
            </a:r>
            <a:r>
              <a:rPr lang="en-US" altLang="en-US" sz="1050" dirty="0">
                <a:sym typeface="Wingdings" panose="05000000000000000000" pitchFamily="2" charset="2"/>
              </a:rPr>
              <a:t> communicated reality   increased perception  seek objective</a:t>
            </a:r>
            <a:endParaRPr lang="en-US" altLang="en-US" sz="1050" dirty="0"/>
          </a:p>
        </p:txBody>
      </p:sp>
    </p:spTree>
    <p:extLst>
      <p:ext uri="{BB962C8B-B14F-4D97-AF65-F5344CB8AC3E}">
        <p14:creationId xmlns:p14="http://schemas.microsoft.com/office/powerpoint/2010/main" val="25170019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857732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Human Menorah</a:t>
            </a:r>
          </a:p>
        </p:txBody>
      </p:sp>
    </p:spTree>
    <p:extLst>
      <p:ext uri="{BB962C8B-B14F-4D97-AF65-F5344CB8AC3E}">
        <p14:creationId xmlns:p14="http://schemas.microsoft.com/office/powerpoint/2010/main" val="28612519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9254855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02815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Suzanne </a:t>
            </a:r>
            <a:r>
              <a:rPr lang="en-US" altLang="en-US" sz="1050" dirty="0" err="1"/>
              <a:t>Alongi</a:t>
            </a:r>
            <a:r>
              <a:rPr lang="en-US" altLang="en-US" sz="1050" dirty="0"/>
              <a:t> credit</a:t>
            </a:r>
          </a:p>
        </p:txBody>
      </p:sp>
    </p:spTree>
    <p:extLst>
      <p:ext uri="{BB962C8B-B14F-4D97-AF65-F5344CB8AC3E}">
        <p14:creationId xmlns:p14="http://schemas.microsoft.com/office/powerpoint/2010/main" val="827989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Do we want His </a:t>
            </a:r>
            <a:r>
              <a:rPr lang="en-US" altLang="en-US" sz="2000" b="1" dirty="0" err="1"/>
              <a:t>revelational</a:t>
            </a:r>
            <a:r>
              <a:rPr lang="en-US" altLang="en-US" sz="2000" b="1" dirty="0"/>
              <a:t> power?</a:t>
            </a:r>
          </a:p>
        </p:txBody>
      </p:sp>
    </p:spTree>
    <p:extLst>
      <p:ext uri="{BB962C8B-B14F-4D97-AF65-F5344CB8AC3E}">
        <p14:creationId xmlns:p14="http://schemas.microsoft.com/office/powerpoint/2010/main" val="2122062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504825" y="685800"/>
            <a:ext cx="58420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cs typeface="Arial" pitchFamily="34" charset="0"/>
              </a:rPr>
              <a:t>Three weeks ago, women went to the tomb with no hint of Resurrection expected, for no supernatural reason, just simple, hopeless faith.  Duty.  Mechanical faith. They were DOING THE WORK.  The right thing to do for a deceased rabbi.</a:t>
            </a:r>
          </a:p>
          <a:p>
            <a:endParaRPr lang="en-US" altLang="en-US" b="1" dirty="0">
              <a:cs typeface="Arial" pitchFamily="34" charset="0"/>
            </a:endParaRPr>
          </a:p>
          <a:p>
            <a:r>
              <a:rPr lang="en-US" altLang="en-US" b="1" dirty="0">
                <a:cs typeface="Arial" pitchFamily="34" charset="0"/>
              </a:rPr>
              <a:t>We look back…</a:t>
            </a:r>
          </a:p>
          <a:p>
            <a:endParaRPr lang="en-US" altLang="en-US" b="1" dirty="0">
              <a:cs typeface="Arial" pitchFamily="34" charset="0"/>
            </a:endParaRPr>
          </a:p>
          <a:p>
            <a:r>
              <a:rPr lang="en-US" altLang="en-US" b="1" dirty="0">
                <a:cs typeface="Arial" pitchFamily="34" charset="0"/>
              </a:rPr>
              <a:t>Then…EARTHQUAKE.    Sudden, raw power…of G-d.</a:t>
            </a: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9</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37555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12365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751098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791CD-4E82-4534-A0DB-4EA2CCDE95C3}"/>
              </a:ext>
            </a:extLst>
          </p:cNvPr>
          <p:cNvSpPr>
            <a:spLocks noGrp="1"/>
          </p:cNvSpPr>
          <p:nvPr>
            <p:ph type="ctrTitle"/>
          </p:nvPr>
        </p:nvSpPr>
        <p:spPr>
          <a:xfrm>
            <a:off x="1097360" y="841772"/>
            <a:ext cx="6584156"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245248B-742C-46BA-B07E-AC24ECF7D551}"/>
              </a:ext>
            </a:extLst>
          </p:cNvPr>
          <p:cNvSpPr>
            <a:spLocks noGrp="1"/>
          </p:cNvSpPr>
          <p:nvPr>
            <p:ph type="subTitle" idx="1"/>
          </p:nvPr>
        </p:nvSpPr>
        <p:spPr>
          <a:xfrm>
            <a:off x="1097360" y="2701528"/>
            <a:ext cx="658415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4C14973-DFC7-4E42-B766-510FA233983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BEA4B92-1D04-4929-A0A3-4A323E74956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F6CA34C-AEEB-4078-92E1-7E449B5A0666}"/>
              </a:ext>
            </a:extLst>
          </p:cNvPr>
          <p:cNvSpPr>
            <a:spLocks noGrp="1"/>
          </p:cNvSpPr>
          <p:nvPr>
            <p:ph type="sldNum" sz="quarter" idx="12"/>
          </p:nvPr>
        </p:nvSpPr>
        <p:spPr/>
        <p:txBody>
          <a:bodyPr/>
          <a:lstStyle>
            <a:lvl1pPr>
              <a:defRPr/>
            </a:lvl1pPr>
          </a:lstStyle>
          <a:p>
            <a:fld id="{6C27A796-4B72-4939-9685-5AAECB907C19}" type="slidenum">
              <a:rPr lang="en-US" altLang="en-US"/>
              <a:pPr/>
              <a:t>‹#›</a:t>
            </a:fld>
            <a:endParaRPr lang="en-US" altLang="en-US"/>
          </a:p>
        </p:txBody>
      </p:sp>
    </p:spTree>
    <p:extLst>
      <p:ext uri="{BB962C8B-B14F-4D97-AF65-F5344CB8AC3E}">
        <p14:creationId xmlns:p14="http://schemas.microsoft.com/office/powerpoint/2010/main" val="4133351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A059-BBD7-4593-835A-FF7D4B4C41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A3EE2C-371A-4517-B79E-CF4EF2F624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3AA489-4780-459F-A90E-6804460D927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925DCC4-F50D-417E-869C-6613337F1FA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733948B-A4D7-4B82-B65B-8FD8B244D9C6}"/>
              </a:ext>
            </a:extLst>
          </p:cNvPr>
          <p:cNvSpPr>
            <a:spLocks noGrp="1"/>
          </p:cNvSpPr>
          <p:nvPr>
            <p:ph type="sldNum" sz="quarter" idx="12"/>
          </p:nvPr>
        </p:nvSpPr>
        <p:spPr/>
        <p:txBody>
          <a:bodyPr/>
          <a:lstStyle>
            <a:lvl1pPr>
              <a:defRPr/>
            </a:lvl1pPr>
          </a:lstStyle>
          <a:p>
            <a:fld id="{6CB16DF3-A7E3-4179-AF51-D35AF6509767}" type="slidenum">
              <a:rPr lang="en-US" altLang="en-US"/>
              <a:pPr/>
              <a:t>‹#›</a:t>
            </a:fld>
            <a:endParaRPr lang="en-US" altLang="en-US"/>
          </a:p>
        </p:txBody>
      </p:sp>
    </p:spTree>
    <p:extLst>
      <p:ext uri="{BB962C8B-B14F-4D97-AF65-F5344CB8AC3E}">
        <p14:creationId xmlns:p14="http://schemas.microsoft.com/office/powerpoint/2010/main" val="3273337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23DD9-6D7C-4F12-B8C9-0A5B5CCB1915}"/>
              </a:ext>
            </a:extLst>
          </p:cNvPr>
          <p:cNvSpPr>
            <a:spLocks noGrp="1"/>
          </p:cNvSpPr>
          <p:nvPr>
            <p:ph type="title"/>
          </p:nvPr>
        </p:nvSpPr>
        <p:spPr>
          <a:xfrm>
            <a:off x="598976" y="1282304"/>
            <a:ext cx="757178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08854EB-8387-4A89-BAE2-CAC484B18A8D}"/>
              </a:ext>
            </a:extLst>
          </p:cNvPr>
          <p:cNvSpPr>
            <a:spLocks noGrp="1"/>
          </p:cNvSpPr>
          <p:nvPr>
            <p:ph type="body" idx="1"/>
          </p:nvPr>
        </p:nvSpPr>
        <p:spPr>
          <a:xfrm>
            <a:off x="598976" y="3442098"/>
            <a:ext cx="757178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a:extLst>
              <a:ext uri="{FF2B5EF4-FFF2-40B4-BE49-F238E27FC236}">
                <a16:creationId xmlns:a16="http://schemas.microsoft.com/office/drawing/2014/main" id="{8E45D26A-F23F-4E47-87BF-BCD28314C08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B1A823A-8527-431A-AC98-DA674EFB38E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05E5AFF-A2D6-4F39-A968-95CA6177C3EC}"/>
              </a:ext>
            </a:extLst>
          </p:cNvPr>
          <p:cNvSpPr>
            <a:spLocks noGrp="1"/>
          </p:cNvSpPr>
          <p:nvPr>
            <p:ph type="sldNum" sz="quarter" idx="12"/>
          </p:nvPr>
        </p:nvSpPr>
        <p:spPr/>
        <p:txBody>
          <a:bodyPr/>
          <a:lstStyle>
            <a:lvl1pPr>
              <a:defRPr/>
            </a:lvl1pPr>
          </a:lstStyle>
          <a:p>
            <a:fld id="{51911AAB-E80C-4B31-BED2-3FAB45C28281}" type="slidenum">
              <a:rPr lang="en-US" altLang="en-US"/>
              <a:pPr/>
              <a:t>‹#›</a:t>
            </a:fld>
            <a:endParaRPr lang="en-US" altLang="en-US"/>
          </a:p>
        </p:txBody>
      </p:sp>
    </p:spTree>
    <p:extLst>
      <p:ext uri="{BB962C8B-B14F-4D97-AF65-F5344CB8AC3E}">
        <p14:creationId xmlns:p14="http://schemas.microsoft.com/office/powerpoint/2010/main" val="2293455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D2F13-73F8-444A-B49F-A4782F27ED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048826-6400-47A2-9EDA-132FAFCD2C90}"/>
              </a:ext>
            </a:extLst>
          </p:cNvPr>
          <p:cNvSpPr>
            <a:spLocks noGrp="1"/>
          </p:cNvSpPr>
          <p:nvPr>
            <p:ph sz="half" idx="1"/>
          </p:nvPr>
        </p:nvSpPr>
        <p:spPr>
          <a:xfrm>
            <a:off x="438944" y="1200151"/>
            <a:ext cx="3877336"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2FDB48-59A0-462C-9201-08A0E1DBCFB9}"/>
              </a:ext>
            </a:extLst>
          </p:cNvPr>
          <p:cNvSpPr>
            <a:spLocks noGrp="1"/>
          </p:cNvSpPr>
          <p:nvPr>
            <p:ph sz="half" idx="2"/>
          </p:nvPr>
        </p:nvSpPr>
        <p:spPr>
          <a:xfrm>
            <a:off x="4462595" y="1200151"/>
            <a:ext cx="3877336"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270454-8585-49A3-BBF3-47F57B652FA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9E3F8FE-D8B8-45F9-B089-4F2E175912A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C390CB0-2BE8-4E69-97D9-DD678A4162F5}"/>
              </a:ext>
            </a:extLst>
          </p:cNvPr>
          <p:cNvSpPr>
            <a:spLocks noGrp="1"/>
          </p:cNvSpPr>
          <p:nvPr>
            <p:ph type="sldNum" sz="quarter" idx="12"/>
          </p:nvPr>
        </p:nvSpPr>
        <p:spPr/>
        <p:txBody>
          <a:bodyPr/>
          <a:lstStyle>
            <a:lvl1pPr>
              <a:defRPr/>
            </a:lvl1pPr>
          </a:lstStyle>
          <a:p>
            <a:fld id="{67F77115-802A-44A5-BD1A-E9AF081ED06A}" type="slidenum">
              <a:rPr lang="en-US" altLang="en-US"/>
              <a:pPr/>
              <a:t>‹#›</a:t>
            </a:fld>
            <a:endParaRPr lang="en-US" altLang="en-US"/>
          </a:p>
        </p:txBody>
      </p:sp>
    </p:spTree>
    <p:extLst>
      <p:ext uri="{BB962C8B-B14F-4D97-AF65-F5344CB8AC3E}">
        <p14:creationId xmlns:p14="http://schemas.microsoft.com/office/powerpoint/2010/main" val="2532459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09F2F-2B49-4CF4-A70D-1CAC253F5DF6}"/>
              </a:ext>
            </a:extLst>
          </p:cNvPr>
          <p:cNvSpPr>
            <a:spLocks noGrp="1"/>
          </p:cNvSpPr>
          <p:nvPr>
            <p:ph type="title"/>
          </p:nvPr>
        </p:nvSpPr>
        <p:spPr>
          <a:xfrm>
            <a:off x="605072" y="273844"/>
            <a:ext cx="757178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FF1EB9-531B-4BF6-BEAB-93E140007869}"/>
              </a:ext>
            </a:extLst>
          </p:cNvPr>
          <p:cNvSpPr>
            <a:spLocks noGrp="1"/>
          </p:cNvSpPr>
          <p:nvPr>
            <p:ph type="body" idx="1"/>
          </p:nvPr>
        </p:nvSpPr>
        <p:spPr>
          <a:xfrm>
            <a:off x="605073" y="1260872"/>
            <a:ext cx="3714256"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779121F-792B-4995-A054-A77C70B694BC}"/>
              </a:ext>
            </a:extLst>
          </p:cNvPr>
          <p:cNvSpPr>
            <a:spLocks noGrp="1"/>
          </p:cNvSpPr>
          <p:nvPr>
            <p:ph sz="half" idx="2"/>
          </p:nvPr>
        </p:nvSpPr>
        <p:spPr>
          <a:xfrm>
            <a:off x="605073" y="1878806"/>
            <a:ext cx="3714256"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F5C5D1-E8E5-462F-8498-6959076A8483}"/>
              </a:ext>
            </a:extLst>
          </p:cNvPr>
          <p:cNvSpPr>
            <a:spLocks noGrp="1"/>
          </p:cNvSpPr>
          <p:nvPr>
            <p:ph type="body" sz="quarter" idx="3"/>
          </p:nvPr>
        </p:nvSpPr>
        <p:spPr>
          <a:xfrm>
            <a:off x="4444306" y="1260872"/>
            <a:ext cx="3732546"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0E79D-9BD9-4D29-8A09-50BF8A810631}"/>
              </a:ext>
            </a:extLst>
          </p:cNvPr>
          <p:cNvSpPr>
            <a:spLocks noGrp="1"/>
          </p:cNvSpPr>
          <p:nvPr>
            <p:ph sz="quarter" idx="4"/>
          </p:nvPr>
        </p:nvSpPr>
        <p:spPr>
          <a:xfrm>
            <a:off x="4444306" y="1878806"/>
            <a:ext cx="3732546"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A33B55-58F3-4DE2-8F9E-B4A7EED2789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E7F5036-766A-4D67-B8B1-93CF26AC756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7D60EA6B-41A4-489A-8CE0-F1ABA9D16D01}"/>
              </a:ext>
            </a:extLst>
          </p:cNvPr>
          <p:cNvSpPr>
            <a:spLocks noGrp="1"/>
          </p:cNvSpPr>
          <p:nvPr>
            <p:ph type="sldNum" sz="quarter" idx="12"/>
          </p:nvPr>
        </p:nvSpPr>
        <p:spPr/>
        <p:txBody>
          <a:bodyPr/>
          <a:lstStyle>
            <a:lvl1pPr>
              <a:defRPr/>
            </a:lvl1pPr>
          </a:lstStyle>
          <a:p>
            <a:fld id="{19F42C7A-F04F-4DD5-AB72-D32F3DFF27A5}" type="slidenum">
              <a:rPr lang="en-US" altLang="en-US"/>
              <a:pPr/>
              <a:t>‹#›</a:t>
            </a:fld>
            <a:endParaRPr lang="en-US" altLang="en-US"/>
          </a:p>
        </p:txBody>
      </p:sp>
    </p:spTree>
    <p:extLst>
      <p:ext uri="{BB962C8B-B14F-4D97-AF65-F5344CB8AC3E}">
        <p14:creationId xmlns:p14="http://schemas.microsoft.com/office/powerpoint/2010/main" val="234175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833E2-DC80-4F53-8CE8-DCA4DF1B82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F278E6-9BDF-4E92-949C-99484C75FB33}"/>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031BC41-A0FF-4079-98D1-F45EAFEA563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A8669BD-724D-42F9-83EF-209747CC51DB}"/>
              </a:ext>
            </a:extLst>
          </p:cNvPr>
          <p:cNvSpPr>
            <a:spLocks noGrp="1"/>
          </p:cNvSpPr>
          <p:nvPr>
            <p:ph type="sldNum" sz="quarter" idx="12"/>
          </p:nvPr>
        </p:nvSpPr>
        <p:spPr/>
        <p:txBody>
          <a:bodyPr/>
          <a:lstStyle>
            <a:lvl1pPr>
              <a:defRPr/>
            </a:lvl1pPr>
          </a:lstStyle>
          <a:p>
            <a:fld id="{47A8599D-D919-4811-B00A-8045905B4A2E}" type="slidenum">
              <a:rPr lang="en-US" altLang="en-US"/>
              <a:pPr/>
              <a:t>‹#›</a:t>
            </a:fld>
            <a:endParaRPr lang="en-US" altLang="en-US"/>
          </a:p>
        </p:txBody>
      </p:sp>
    </p:spTree>
    <p:extLst>
      <p:ext uri="{BB962C8B-B14F-4D97-AF65-F5344CB8AC3E}">
        <p14:creationId xmlns:p14="http://schemas.microsoft.com/office/powerpoint/2010/main" val="1396521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A60F87-1796-4078-B9AD-8B4768AE541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4017864-0E05-4567-96C0-0740A0FFF30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08F457E-DE7A-43AE-AB86-55EEF5B6268A}"/>
              </a:ext>
            </a:extLst>
          </p:cNvPr>
          <p:cNvSpPr>
            <a:spLocks noGrp="1"/>
          </p:cNvSpPr>
          <p:nvPr>
            <p:ph type="sldNum" sz="quarter" idx="12"/>
          </p:nvPr>
        </p:nvSpPr>
        <p:spPr/>
        <p:txBody>
          <a:bodyPr/>
          <a:lstStyle>
            <a:lvl1pPr>
              <a:defRPr/>
            </a:lvl1pPr>
          </a:lstStyle>
          <a:p>
            <a:fld id="{1989444F-6A5A-458F-85E5-05AF47E6F855}" type="slidenum">
              <a:rPr lang="en-US" altLang="en-US"/>
              <a:pPr/>
              <a:t>‹#›</a:t>
            </a:fld>
            <a:endParaRPr lang="en-US" altLang="en-US"/>
          </a:p>
        </p:txBody>
      </p:sp>
    </p:spTree>
    <p:extLst>
      <p:ext uri="{BB962C8B-B14F-4D97-AF65-F5344CB8AC3E}">
        <p14:creationId xmlns:p14="http://schemas.microsoft.com/office/powerpoint/2010/main" val="650436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023E0-BB88-4475-8186-744B7CD9614A}"/>
              </a:ext>
            </a:extLst>
          </p:cNvPr>
          <p:cNvSpPr>
            <a:spLocks noGrp="1"/>
          </p:cNvSpPr>
          <p:nvPr>
            <p:ph type="title"/>
          </p:nvPr>
        </p:nvSpPr>
        <p:spPr>
          <a:xfrm>
            <a:off x="605073" y="342900"/>
            <a:ext cx="2831797"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4FB6213-ABF4-4BF7-B2D0-8CD84F5DE251}"/>
              </a:ext>
            </a:extLst>
          </p:cNvPr>
          <p:cNvSpPr>
            <a:spLocks noGrp="1"/>
          </p:cNvSpPr>
          <p:nvPr>
            <p:ph idx="1"/>
          </p:nvPr>
        </p:nvSpPr>
        <p:spPr>
          <a:xfrm>
            <a:off x="3732547" y="740569"/>
            <a:ext cx="4444305"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754268-0AD4-4DA3-9B43-497B4452ED78}"/>
              </a:ext>
            </a:extLst>
          </p:cNvPr>
          <p:cNvSpPr>
            <a:spLocks noGrp="1"/>
          </p:cNvSpPr>
          <p:nvPr>
            <p:ph type="body" sz="half" idx="2"/>
          </p:nvPr>
        </p:nvSpPr>
        <p:spPr>
          <a:xfrm>
            <a:off x="605073" y="1543050"/>
            <a:ext cx="283179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6587B52-6A56-4AC8-AF7C-BE587BEF379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B17275F-1875-4977-8229-B938F2C97C8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8237987-DE8A-44DC-938C-B896BB129549}"/>
              </a:ext>
            </a:extLst>
          </p:cNvPr>
          <p:cNvSpPr>
            <a:spLocks noGrp="1"/>
          </p:cNvSpPr>
          <p:nvPr>
            <p:ph type="sldNum" sz="quarter" idx="12"/>
          </p:nvPr>
        </p:nvSpPr>
        <p:spPr/>
        <p:txBody>
          <a:bodyPr/>
          <a:lstStyle>
            <a:lvl1pPr>
              <a:defRPr/>
            </a:lvl1pPr>
          </a:lstStyle>
          <a:p>
            <a:fld id="{8DC5B15B-6BE3-42DE-B0C3-A7EC8E7D0FD3}" type="slidenum">
              <a:rPr lang="en-US" altLang="en-US"/>
              <a:pPr/>
              <a:t>‹#›</a:t>
            </a:fld>
            <a:endParaRPr lang="en-US" altLang="en-US"/>
          </a:p>
        </p:txBody>
      </p:sp>
    </p:spTree>
    <p:extLst>
      <p:ext uri="{BB962C8B-B14F-4D97-AF65-F5344CB8AC3E}">
        <p14:creationId xmlns:p14="http://schemas.microsoft.com/office/powerpoint/2010/main" val="2067797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1357-48E0-44F4-8574-8483FAFC4E5A}"/>
              </a:ext>
            </a:extLst>
          </p:cNvPr>
          <p:cNvSpPr>
            <a:spLocks noGrp="1"/>
          </p:cNvSpPr>
          <p:nvPr>
            <p:ph type="title"/>
          </p:nvPr>
        </p:nvSpPr>
        <p:spPr>
          <a:xfrm>
            <a:off x="605073" y="342900"/>
            <a:ext cx="2831797"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69B2281-4F8C-4C02-B288-7845445D8137}"/>
              </a:ext>
            </a:extLst>
          </p:cNvPr>
          <p:cNvSpPr>
            <a:spLocks noGrp="1"/>
          </p:cNvSpPr>
          <p:nvPr>
            <p:ph type="pic" idx="1"/>
          </p:nvPr>
        </p:nvSpPr>
        <p:spPr>
          <a:xfrm>
            <a:off x="3732547" y="740569"/>
            <a:ext cx="4444305"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98B155E-A9B8-4021-9C9A-34C9070450BD}"/>
              </a:ext>
            </a:extLst>
          </p:cNvPr>
          <p:cNvSpPr>
            <a:spLocks noGrp="1"/>
          </p:cNvSpPr>
          <p:nvPr>
            <p:ph type="body" sz="half" idx="2"/>
          </p:nvPr>
        </p:nvSpPr>
        <p:spPr>
          <a:xfrm>
            <a:off x="605073" y="1543050"/>
            <a:ext cx="283179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9DBE7A1-1A9C-4B4C-B14F-E022BD6ADCD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A35268E-713C-46C7-B30D-42C9EED74C7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C422847-985C-4D19-9D21-CAE69DC010D1}"/>
              </a:ext>
            </a:extLst>
          </p:cNvPr>
          <p:cNvSpPr>
            <a:spLocks noGrp="1"/>
          </p:cNvSpPr>
          <p:nvPr>
            <p:ph type="sldNum" sz="quarter" idx="12"/>
          </p:nvPr>
        </p:nvSpPr>
        <p:spPr/>
        <p:txBody>
          <a:bodyPr/>
          <a:lstStyle>
            <a:lvl1pPr>
              <a:defRPr/>
            </a:lvl1pPr>
          </a:lstStyle>
          <a:p>
            <a:fld id="{2E7A60B5-1AF8-4BD4-BD1D-A5D79B9E0A0A}" type="slidenum">
              <a:rPr lang="en-US" altLang="en-US"/>
              <a:pPr/>
              <a:t>‹#›</a:t>
            </a:fld>
            <a:endParaRPr lang="en-US" altLang="en-US"/>
          </a:p>
        </p:txBody>
      </p:sp>
    </p:spTree>
    <p:extLst>
      <p:ext uri="{BB962C8B-B14F-4D97-AF65-F5344CB8AC3E}">
        <p14:creationId xmlns:p14="http://schemas.microsoft.com/office/powerpoint/2010/main" val="178781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1EDC8-5043-43D2-801C-AA955CE7D8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D00901-4075-44C0-A0B0-480B43E590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E667C-24BD-44E1-9098-06D556D9AC4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E7525C1-8142-4861-B010-F9E94F74E64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CA4DD41-344F-4C4F-BC5E-B4A642759DAD}"/>
              </a:ext>
            </a:extLst>
          </p:cNvPr>
          <p:cNvSpPr>
            <a:spLocks noGrp="1"/>
          </p:cNvSpPr>
          <p:nvPr>
            <p:ph type="sldNum" sz="quarter" idx="12"/>
          </p:nvPr>
        </p:nvSpPr>
        <p:spPr/>
        <p:txBody>
          <a:bodyPr/>
          <a:lstStyle>
            <a:lvl1pPr>
              <a:defRPr/>
            </a:lvl1pPr>
          </a:lstStyle>
          <a:p>
            <a:fld id="{FAC37565-B122-4811-BF00-FCD6445B25CB}" type="slidenum">
              <a:rPr lang="en-US" altLang="en-US"/>
              <a:pPr/>
              <a:t>‹#›</a:t>
            </a:fld>
            <a:endParaRPr lang="en-US" altLang="en-US"/>
          </a:p>
        </p:txBody>
      </p:sp>
    </p:spTree>
    <p:extLst>
      <p:ext uri="{BB962C8B-B14F-4D97-AF65-F5344CB8AC3E}">
        <p14:creationId xmlns:p14="http://schemas.microsoft.com/office/powerpoint/2010/main" val="1156940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7CA872-3B64-459A-A463-600AE012B8F6}"/>
              </a:ext>
            </a:extLst>
          </p:cNvPr>
          <p:cNvSpPr>
            <a:spLocks noGrp="1"/>
          </p:cNvSpPr>
          <p:nvPr>
            <p:ph type="title" orient="vert"/>
          </p:nvPr>
        </p:nvSpPr>
        <p:spPr>
          <a:xfrm>
            <a:off x="6364684" y="205979"/>
            <a:ext cx="1975247" cy="438864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6752CD-3EF2-4F66-B5C4-C7FC71917742}"/>
              </a:ext>
            </a:extLst>
          </p:cNvPr>
          <p:cNvSpPr>
            <a:spLocks noGrp="1"/>
          </p:cNvSpPr>
          <p:nvPr>
            <p:ph type="body" orient="vert" idx="1"/>
          </p:nvPr>
        </p:nvSpPr>
        <p:spPr>
          <a:xfrm>
            <a:off x="438944" y="205979"/>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91A0E7-B203-4683-A056-5DB78D00484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CC7B3E3-214F-4F8F-9DD5-565D39B078C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DF93D42-221C-4BFB-B66E-1FD29AE5C29C}"/>
              </a:ext>
            </a:extLst>
          </p:cNvPr>
          <p:cNvSpPr>
            <a:spLocks noGrp="1"/>
          </p:cNvSpPr>
          <p:nvPr>
            <p:ph type="sldNum" sz="quarter" idx="12"/>
          </p:nvPr>
        </p:nvSpPr>
        <p:spPr/>
        <p:txBody>
          <a:bodyPr/>
          <a:lstStyle>
            <a:lvl1pPr>
              <a:defRPr/>
            </a:lvl1pPr>
          </a:lstStyle>
          <a:p>
            <a:fld id="{6279C6F1-FC99-4B9F-8301-74F01181AED9}" type="slidenum">
              <a:rPr lang="en-US" altLang="en-US"/>
              <a:pPr/>
              <a:t>‹#›</a:t>
            </a:fld>
            <a:endParaRPr lang="en-US" altLang="en-US"/>
          </a:p>
        </p:txBody>
      </p:sp>
    </p:spTree>
    <p:extLst>
      <p:ext uri="{BB962C8B-B14F-4D97-AF65-F5344CB8AC3E}">
        <p14:creationId xmlns:p14="http://schemas.microsoft.com/office/powerpoint/2010/main" val="364056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778875" cy="5143500"/>
          </a:xfrm>
          <a:prstGeom prst="rect">
            <a:avLst/>
          </a:prstGeom>
        </p:spPr>
      </p:pic>
      <p:sp>
        <p:nvSpPr>
          <p:cNvPr id="2" name="Title 1"/>
          <p:cNvSpPr>
            <a:spLocks noGrp="1"/>
          </p:cNvSpPr>
          <p:nvPr>
            <p:ph type="ctrTitle"/>
          </p:nvPr>
        </p:nvSpPr>
        <p:spPr>
          <a:xfrm>
            <a:off x="1845190" y="1358898"/>
            <a:ext cx="5096880" cy="1136650"/>
          </a:xfrm>
        </p:spPr>
        <p:txBody>
          <a:bodyPr anchor="b">
            <a:noAutofit/>
          </a:bodyPr>
          <a:lstStyle>
            <a:lvl1pPr algn="ctr">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1845190" y="2698746"/>
            <a:ext cx="5096880" cy="1033238"/>
          </a:xfrm>
        </p:spPr>
        <p:txBody>
          <a:bodyPr anchor="t">
            <a:normAutofit/>
          </a:bodyPr>
          <a:lstStyle>
            <a:lvl1pPr marL="0" indent="0" algn="ctr">
              <a:buNone/>
              <a:defRPr sz="15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823221" y="3790952"/>
            <a:ext cx="646392" cy="209550"/>
          </a:xfrm>
        </p:spPr>
        <p:txBody>
          <a:bodyPr/>
          <a:lstStyle/>
          <a:p>
            <a:fld id="{3524CB6C-2196-C244-8EDB-B8DFC1ABBEA2}" type="datetimeFigureOut">
              <a:rPr lang="en-US" smtClean="0"/>
              <a:t>11/30/2019</a:t>
            </a:fld>
            <a:endParaRPr lang="en-US"/>
          </a:p>
        </p:txBody>
      </p:sp>
      <p:sp>
        <p:nvSpPr>
          <p:cNvPr id="5" name="Footer Placeholder 4"/>
          <p:cNvSpPr>
            <a:spLocks noGrp="1"/>
          </p:cNvSpPr>
          <p:nvPr>
            <p:ph type="ftr" sz="quarter" idx="11"/>
          </p:nvPr>
        </p:nvSpPr>
        <p:spPr>
          <a:xfrm>
            <a:off x="1845190" y="3790952"/>
            <a:ext cx="3902548" cy="209550"/>
          </a:xfrm>
        </p:spPr>
        <p:txBody>
          <a:bodyPr/>
          <a:lstStyle/>
          <a:p>
            <a:endParaRPr lang="en-US"/>
          </a:p>
        </p:txBody>
      </p:sp>
      <p:sp>
        <p:nvSpPr>
          <p:cNvPr id="6" name="Slide Number Placeholder 5"/>
          <p:cNvSpPr>
            <a:spLocks noGrp="1"/>
          </p:cNvSpPr>
          <p:nvPr>
            <p:ph type="sldNum" sz="quarter" idx="12"/>
          </p:nvPr>
        </p:nvSpPr>
        <p:spPr>
          <a:xfrm>
            <a:off x="6545098" y="3790952"/>
            <a:ext cx="396972" cy="209550"/>
          </a:xfrm>
        </p:spPr>
        <p:txBody>
          <a:bodyPr/>
          <a:lstStyle/>
          <a:p>
            <a:fld id="{E6B79EC1-F06A-BA46-BEDE-17FAD7FB9235}" type="slidenum">
              <a:rPr lang="en-US" smtClean="0"/>
              <a:t>‹#›</a:t>
            </a:fld>
            <a:endParaRPr lang="en-US"/>
          </a:p>
        </p:txBody>
      </p:sp>
      <p:cxnSp>
        <p:nvCxnSpPr>
          <p:cNvPr id="15" name="Straight Connector 14"/>
          <p:cNvCxnSpPr/>
          <p:nvPr/>
        </p:nvCxnSpPr>
        <p:spPr>
          <a:xfrm>
            <a:off x="1939173" y="2603497"/>
            <a:ext cx="490891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2160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27416" y="1766002"/>
            <a:ext cx="633217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24CB6C-2196-C244-8EDB-B8DFC1ABBEA2}" type="datetimeFigureOut">
              <a:rPr lang="en-US" smtClean="0"/>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79EC1-F06A-BA46-BEDE-17FAD7FB9235}" type="slidenum">
              <a:rPr lang="en-US" smtClean="0"/>
              <a:t>‹#›</a:t>
            </a:fld>
            <a:endParaRPr lang="en-US"/>
          </a:p>
        </p:txBody>
      </p:sp>
    </p:spTree>
    <p:extLst>
      <p:ext uri="{BB962C8B-B14F-4D97-AF65-F5344CB8AC3E}">
        <p14:creationId xmlns:p14="http://schemas.microsoft.com/office/powerpoint/2010/main" val="1564791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7415" y="1231060"/>
            <a:ext cx="6332171" cy="1366886"/>
          </a:xfrm>
        </p:spPr>
        <p:txBody>
          <a:bodyPr anchor="b">
            <a:normAutofit/>
          </a:bodyPr>
          <a:lstStyle>
            <a:lvl1pPr algn="ct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227415" y="2801145"/>
            <a:ext cx="6332171" cy="817511"/>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24CB6C-2196-C244-8EDB-B8DFC1ABBEA2}" type="datetimeFigureOut">
              <a:rPr lang="en-US" smtClean="0"/>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79EC1-F06A-BA46-BEDE-17FAD7FB9235}" type="slidenum">
              <a:rPr lang="en-US" smtClean="0"/>
              <a:t>‹#›</a:t>
            </a:fld>
            <a:endParaRPr lang="en-US"/>
          </a:p>
        </p:txBody>
      </p:sp>
      <p:cxnSp>
        <p:nvCxnSpPr>
          <p:cNvPr id="31" name="Straight Connector 30"/>
          <p:cNvCxnSpPr/>
          <p:nvPr/>
        </p:nvCxnSpPr>
        <p:spPr>
          <a:xfrm>
            <a:off x="1227416" y="2699544"/>
            <a:ext cx="633217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648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27415" y="1767195"/>
            <a:ext cx="633217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32475" y="1865376"/>
            <a:ext cx="3204289" cy="25854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59669" y="1865376"/>
            <a:ext cx="3204289" cy="25854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24CB6C-2196-C244-8EDB-B8DFC1ABBEA2}" type="datetimeFigureOut">
              <a:rPr lang="en-US" smtClean="0"/>
              <a:t>11/30/2019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79EC1-F06A-BA46-BEDE-17FAD7FB9235}" type="slidenum">
              <a:rPr lang="en-US" smtClean="0"/>
              <a:t>‹#›</a:t>
            </a:fld>
            <a:endParaRPr lang="en-US"/>
          </a:p>
        </p:txBody>
      </p:sp>
    </p:spTree>
    <p:extLst>
      <p:ext uri="{BB962C8B-B14F-4D97-AF65-F5344CB8AC3E}">
        <p14:creationId xmlns:p14="http://schemas.microsoft.com/office/powerpoint/2010/main" val="32392987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29875" y="1993900"/>
            <a:ext cx="320428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29875" y="2432447"/>
            <a:ext cx="3204289" cy="202996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56481" y="1993900"/>
            <a:ext cx="320428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456481" y="2432447"/>
            <a:ext cx="3204289" cy="202996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24CB6C-2196-C244-8EDB-B8DFC1ABBEA2}" type="datetimeFigureOut">
              <a:rPr lang="en-US" smtClean="0"/>
              <a:t>11/30/2019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B79EC1-F06A-BA46-BEDE-17FAD7FB9235}" type="slidenum">
              <a:rPr lang="en-US" smtClean="0"/>
              <a:t>‹#›</a:t>
            </a:fld>
            <a:endParaRPr lang="en-US"/>
          </a:p>
        </p:txBody>
      </p:sp>
      <p:cxnSp>
        <p:nvCxnSpPr>
          <p:cNvPr id="41" name="Straight Connector 40"/>
          <p:cNvCxnSpPr/>
          <p:nvPr/>
        </p:nvCxnSpPr>
        <p:spPr>
          <a:xfrm>
            <a:off x="1227416" y="1766002"/>
            <a:ext cx="633217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9862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29872" y="686503"/>
            <a:ext cx="6527258" cy="9779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24CB6C-2196-C244-8EDB-B8DFC1ABBEA2}" type="datetimeFigureOut">
              <a:rPr lang="en-US" smtClean="0"/>
              <a:t>11/30/2019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B79EC1-F06A-BA46-BEDE-17FAD7FB9235}" type="slidenum">
              <a:rPr lang="en-US" smtClean="0"/>
              <a:t>‹#›</a:t>
            </a:fld>
            <a:endParaRPr lang="en-US"/>
          </a:p>
        </p:txBody>
      </p:sp>
      <p:cxnSp>
        <p:nvCxnSpPr>
          <p:cNvPr id="14" name="Straight Connector 13"/>
          <p:cNvCxnSpPr/>
          <p:nvPr/>
        </p:nvCxnSpPr>
        <p:spPr>
          <a:xfrm>
            <a:off x="1227416" y="1766002"/>
            <a:ext cx="633217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4402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4CB6C-2196-C244-8EDB-B8DFC1ABBEA2}" type="datetimeFigureOut">
              <a:rPr lang="en-US" smtClean="0"/>
              <a:t>11/30/2019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B79EC1-F06A-BA46-BEDE-17FAD7FB9235}" type="slidenum">
              <a:rPr lang="en-US" smtClean="0"/>
              <a:t>‹#›</a:t>
            </a:fld>
            <a:endParaRPr lang="en-US"/>
          </a:p>
        </p:txBody>
      </p:sp>
    </p:spTree>
    <p:extLst>
      <p:ext uri="{BB962C8B-B14F-4D97-AF65-F5344CB8AC3E}">
        <p14:creationId xmlns:p14="http://schemas.microsoft.com/office/powerpoint/2010/main" val="27641841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9872" y="1041401"/>
            <a:ext cx="2435502" cy="10287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3955546" y="736600"/>
            <a:ext cx="3701585" cy="3670301"/>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9872" y="2273299"/>
            <a:ext cx="2435502" cy="18288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524CB6C-2196-C244-8EDB-B8DFC1ABBEA2}" type="datetimeFigureOut">
              <a:rPr lang="en-US" smtClean="0"/>
              <a:t>11/30/2019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79EC1-F06A-BA46-BEDE-17FAD7FB9235}" type="slidenum">
              <a:rPr lang="en-US" smtClean="0"/>
              <a:t>‹#›</a:t>
            </a:fld>
            <a:endParaRPr lang="en-US"/>
          </a:p>
        </p:txBody>
      </p:sp>
      <p:cxnSp>
        <p:nvCxnSpPr>
          <p:cNvPr id="16" name="Straight Connector 15"/>
          <p:cNvCxnSpPr/>
          <p:nvPr/>
        </p:nvCxnSpPr>
        <p:spPr>
          <a:xfrm>
            <a:off x="1227416" y="2184400"/>
            <a:ext cx="224041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08700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9872" y="1412874"/>
            <a:ext cx="3487166" cy="1028700"/>
          </a:xfrm>
        </p:spPr>
        <p:txBody>
          <a:bodyPr anchor="b">
            <a:normAutofit/>
          </a:bodyPr>
          <a:lstStyle>
            <a:lvl1pPr algn="ctr">
              <a:defRPr sz="1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4976107" y="774700"/>
            <a:ext cx="2812488" cy="3594102"/>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29873" y="2441574"/>
            <a:ext cx="3487165" cy="137160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524CB6C-2196-C244-8EDB-B8DFC1ABBEA2}" type="datetimeFigureOut">
              <a:rPr lang="en-US" smtClean="0"/>
              <a:t>11/30/2019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B79EC1-F06A-BA46-BEDE-17FAD7FB9235}" type="slidenum">
              <a:rPr lang="en-US" smtClean="0"/>
              <a:t>‹#›</a:t>
            </a:fld>
            <a:endParaRPr lang="en-US"/>
          </a:p>
        </p:txBody>
      </p:sp>
    </p:spTree>
    <p:extLst>
      <p:ext uri="{BB962C8B-B14F-4D97-AF65-F5344CB8AC3E}">
        <p14:creationId xmlns:p14="http://schemas.microsoft.com/office/powerpoint/2010/main" val="10597186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9873" y="3611561"/>
            <a:ext cx="6527257" cy="425054"/>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85281" y="774700"/>
            <a:ext cx="6808315" cy="2520952"/>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29873" y="4036615"/>
            <a:ext cx="6527257" cy="37028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524CB6C-2196-C244-8EDB-B8DFC1ABBEA2}" type="datetimeFigureOut">
              <a:rPr lang="en-US" smtClean="0"/>
              <a:t>11/30/2019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79EC1-F06A-BA46-BEDE-17FAD7FB9235}" type="slidenum">
              <a:rPr lang="en-US" smtClean="0"/>
              <a:t>‹#›</a:t>
            </a:fld>
            <a:endParaRPr lang="en-US"/>
          </a:p>
        </p:txBody>
      </p:sp>
    </p:spTree>
    <p:extLst>
      <p:ext uri="{BB962C8B-B14F-4D97-AF65-F5344CB8AC3E}">
        <p14:creationId xmlns:p14="http://schemas.microsoft.com/office/powerpoint/2010/main" val="4941659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29873" y="680155"/>
            <a:ext cx="6527257" cy="2323395"/>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29872" y="3206749"/>
            <a:ext cx="6527259" cy="1200152"/>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24CB6C-2196-C244-8EDB-B8DFC1ABBEA2}" type="datetimeFigureOut">
              <a:rPr lang="en-US" smtClean="0"/>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79EC1-F06A-BA46-BEDE-17FAD7FB9235}" type="slidenum">
              <a:rPr lang="en-US" smtClean="0"/>
              <a:t>‹#›</a:t>
            </a:fld>
            <a:endParaRPr lang="en-US"/>
          </a:p>
        </p:txBody>
      </p:sp>
      <p:cxnSp>
        <p:nvCxnSpPr>
          <p:cNvPr id="15" name="Straight Connector 14"/>
          <p:cNvCxnSpPr/>
          <p:nvPr/>
        </p:nvCxnSpPr>
        <p:spPr>
          <a:xfrm>
            <a:off x="1227416" y="3105149"/>
            <a:ext cx="634262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54862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81053" y="736599"/>
            <a:ext cx="6144684" cy="1778001"/>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36303" y="2514600"/>
            <a:ext cx="5657495" cy="488950"/>
          </a:xfrm>
        </p:spPr>
        <p:txBody>
          <a:bodyPr anchor="ctr">
            <a:normAutofit/>
          </a:bodyPr>
          <a:lstStyle>
            <a:lvl1pPr marL="0" indent="0" algn="r">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129870" y="3257551"/>
            <a:ext cx="6527261"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24CB6C-2196-C244-8EDB-B8DFC1ABBEA2}" type="datetimeFigureOut">
              <a:rPr lang="en-US" smtClean="0"/>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79EC1-F06A-BA46-BEDE-17FAD7FB9235}" type="slidenum">
              <a:rPr lang="en-US" smtClean="0"/>
              <a:t>‹#›</a:t>
            </a:fld>
            <a:endParaRPr lang="en-US"/>
          </a:p>
        </p:txBody>
      </p:sp>
      <p:sp>
        <p:nvSpPr>
          <p:cNvPr id="14" name="TextBox 13"/>
          <p:cNvSpPr txBox="1"/>
          <p:nvPr/>
        </p:nvSpPr>
        <p:spPr>
          <a:xfrm>
            <a:off x="816030" y="679022"/>
            <a:ext cx="439058" cy="438582"/>
          </a:xfrm>
          <a:prstGeom prst="rect">
            <a:avLst/>
          </a:prstGeom>
        </p:spPr>
        <p:txBody>
          <a:bodyPr vert="horz" lIns="68580" tIns="34290" rIns="68580" bIns="34290" rtlCol="0" anchor="ctr">
            <a:noAutofit/>
          </a:bodyPr>
          <a:lstStyle/>
          <a:p>
            <a:pPr lvl="0"/>
            <a:r>
              <a:rPr lang="en-US" sz="5400" dirty="0">
                <a:solidFill>
                  <a:schemeClr val="tx1"/>
                </a:solidFill>
                <a:effectLst/>
              </a:rPr>
              <a:t>“</a:t>
            </a:r>
          </a:p>
        </p:txBody>
      </p:sp>
      <p:sp>
        <p:nvSpPr>
          <p:cNvPr id="15" name="TextBox 14"/>
          <p:cNvSpPr txBox="1"/>
          <p:nvPr/>
        </p:nvSpPr>
        <p:spPr>
          <a:xfrm>
            <a:off x="7328693" y="2120903"/>
            <a:ext cx="439058" cy="438582"/>
          </a:xfrm>
          <a:prstGeom prst="rect">
            <a:avLst/>
          </a:prstGeom>
        </p:spPr>
        <p:txBody>
          <a:bodyPr vert="horz" lIns="68580" tIns="34290" rIns="68580" bIns="34290" rtlCol="0" anchor="ctr">
            <a:noAutofit/>
          </a:bodyPr>
          <a:lstStyle/>
          <a:p>
            <a:pPr lvl="0" algn="r"/>
            <a:r>
              <a:rPr lang="en-US" sz="5400" dirty="0">
                <a:solidFill>
                  <a:schemeClr val="tx1"/>
                </a:solidFill>
                <a:effectLst/>
              </a:rPr>
              <a:t>”</a:t>
            </a:r>
          </a:p>
        </p:txBody>
      </p:sp>
      <p:cxnSp>
        <p:nvCxnSpPr>
          <p:cNvPr id="19" name="Straight Connector 18"/>
          <p:cNvCxnSpPr/>
          <p:nvPr/>
        </p:nvCxnSpPr>
        <p:spPr>
          <a:xfrm>
            <a:off x="1227416" y="3105149"/>
            <a:ext cx="633217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122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29876" y="2481436"/>
            <a:ext cx="6527251" cy="11016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29875" y="3583036"/>
            <a:ext cx="6527253" cy="6453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24CB6C-2196-C244-8EDB-B8DFC1ABBEA2}" type="datetimeFigureOut">
              <a:rPr lang="en-US" smtClean="0"/>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79EC1-F06A-BA46-BEDE-17FAD7FB9235}" type="slidenum">
              <a:rPr lang="en-US" smtClean="0"/>
              <a:t>‹#›</a:t>
            </a:fld>
            <a:endParaRPr lang="en-US"/>
          </a:p>
        </p:txBody>
      </p:sp>
    </p:spTree>
    <p:extLst>
      <p:ext uri="{BB962C8B-B14F-4D97-AF65-F5344CB8AC3E}">
        <p14:creationId xmlns:p14="http://schemas.microsoft.com/office/powerpoint/2010/main" val="40552227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353137" y="736599"/>
            <a:ext cx="6072601" cy="1682751"/>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129875" y="2729484"/>
            <a:ext cx="6527253" cy="665226"/>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29872" y="3397250"/>
            <a:ext cx="6527259" cy="1009650"/>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24CB6C-2196-C244-8EDB-B8DFC1ABBEA2}" type="datetimeFigureOut">
              <a:rPr lang="en-US" smtClean="0"/>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79EC1-F06A-BA46-BEDE-17FAD7FB9235}" type="slidenum">
              <a:rPr lang="en-US" smtClean="0"/>
              <a:t>‹#›</a:t>
            </a:fld>
            <a:endParaRPr lang="en-US"/>
          </a:p>
        </p:txBody>
      </p:sp>
      <p:sp>
        <p:nvSpPr>
          <p:cNvPr id="12" name="TextBox 11"/>
          <p:cNvSpPr txBox="1"/>
          <p:nvPr/>
        </p:nvSpPr>
        <p:spPr>
          <a:xfrm>
            <a:off x="842999" y="672671"/>
            <a:ext cx="439058"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344336" y="1955796"/>
            <a:ext cx="439058"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227416" y="2571750"/>
            <a:ext cx="633217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71621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29872" y="736599"/>
            <a:ext cx="6527257" cy="1720850"/>
          </a:xfrm>
        </p:spPr>
        <p:txBody>
          <a:bodyPr vert="horz" lIns="91440" tIns="45720" rIns="91440" bIns="45720" rtlCol="0" anchor="ctr">
            <a:normAutofit/>
          </a:bodyPr>
          <a:lstStyle>
            <a:lvl1pPr>
              <a:defRPr lang="en-US" sz="2400"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129875" y="2674620"/>
            <a:ext cx="6527253" cy="678942"/>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29873" y="3352801"/>
            <a:ext cx="6527257" cy="1054100"/>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24CB6C-2196-C244-8EDB-B8DFC1ABBEA2}" type="datetimeFigureOut">
              <a:rPr lang="en-US" smtClean="0"/>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79EC1-F06A-BA46-BEDE-17FAD7FB9235}" type="slidenum">
              <a:rPr lang="en-US" smtClean="0"/>
              <a:t>‹#›</a:t>
            </a:fld>
            <a:endParaRPr lang="en-US"/>
          </a:p>
        </p:txBody>
      </p:sp>
      <p:cxnSp>
        <p:nvCxnSpPr>
          <p:cNvPr id="15" name="Straight Connector 14"/>
          <p:cNvCxnSpPr/>
          <p:nvPr/>
        </p:nvCxnSpPr>
        <p:spPr>
          <a:xfrm>
            <a:off x="1227419" y="2571750"/>
            <a:ext cx="634262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241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29872" y="1867602"/>
            <a:ext cx="6527259" cy="25393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24CB6C-2196-C244-8EDB-B8DFC1ABBEA2}" type="datetimeFigureOut">
              <a:rPr lang="en-US" smtClean="0"/>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79EC1-F06A-BA46-BEDE-17FAD7FB9235}" type="slidenum">
              <a:rPr lang="en-US" smtClean="0"/>
              <a:t>‹#›</a:t>
            </a:fld>
            <a:endParaRPr lang="en-US"/>
          </a:p>
        </p:txBody>
      </p:sp>
      <p:cxnSp>
        <p:nvCxnSpPr>
          <p:cNvPr id="14" name="Straight Connector 13"/>
          <p:cNvCxnSpPr/>
          <p:nvPr/>
        </p:nvCxnSpPr>
        <p:spPr>
          <a:xfrm>
            <a:off x="1227416" y="1766002"/>
            <a:ext cx="634262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75420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02842" y="680155"/>
            <a:ext cx="1554285" cy="372674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29875" y="680155"/>
            <a:ext cx="4719230" cy="372674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24CB6C-2196-C244-8EDB-B8DFC1ABBEA2}" type="datetimeFigureOut">
              <a:rPr lang="en-US" smtClean="0"/>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79EC1-F06A-BA46-BEDE-17FAD7FB9235}" type="slidenum">
              <a:rPr lang="en-US" smtClean="0"/>
              <a:t>‹#›</a:t>
            </a:fld>
            <a:endParaRPr lang="en-US"/>
          </a:p>
        </p:txBody>
      </p:sp>
      <p:cxnSp>
        <p:nvCxnSpPr>
          <p:cNvPr id="14" name="Straight Connector 13"/>
          <p:cNvCxnSpPr/>
          <p:nvPr/>
        </p:nvCxnSpPr>
        <p:spPr>
          <a:xfrm>
            <a:off x="5996125" y="680155"/>
            <a:ext cx="0" cy="3726745"/>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9076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5259" y="205979"/>
            <a:ext cx="7608358" cy="857250"/>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1488CB86-54CD-4648-844B-29C8AC2E165A}" type="datetimeFigureOut">
              <a:rPr lang="en-US" smtClean="0"/>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1B7914-8E32-814F-BBCF-25930A5F0329}" type="slidenum">
              <a:rPr lang="en-US" smtClean="0"/>
              <a:t>‹#›</a:t>
            </a:fld>
            <a:endParaRPr lang="en-US"/>
          </a:p>
        </p:txBody>
      </p:sp>
      <p:sp>
        <p:nvSpPr>
          <p:cNvPr id="8" name="Content Placeholder 7"/>
          <p:cNvSpPr>
            <a:spLocks noGrp="1"/>
          </p:cNvSpPr>
          <p:nvPr>
            <p:ph sz="quarter" idx="13"/>
          </p:nvPr>
        </p:nvSpPr>
        <p:spPr>
          <a:xfrm>
            <a:off x="585259" y="1200150"/>
            <a:ext cx="7608358"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902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image" Target="../media/image4.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5.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3497553591"/>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2513056454"/>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C559EF2-439E-4F02-861A-8132B381426E}"/>
              </a:ext>
            </a:extLst>
          </p:cNvPr>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5299" name="Rectangle 3">
            <a:extLst>
              <a:ext uri="{FF2B5EF4-FFF2-40B4-BE49-F238E27FC236}">
                <a16:creationId xmlns:a16="http://schemas.microsoft.com/office/drawing/2014/main" id="{2B832E52-E482-453D-9254-AF18A55F0B83}"/>
              </a:ext>
            </a:extLst>
          </p:cNvPr>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5300" name="Rectangle 4">
            <a:extLst>
              <a:ext uri="{FF2B5EF4-FFF2-40B4-BE49-F238E27FC236}">
                <a16:creationId xmlns:a16="http://schemas.microsoft.com/office/drawing/2014/main" id="{5E27D912-6A9D-4A5D-944C-670DBC9000F0}"/>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atin typeface="Arial" panose="020B0604020202020204" pitchFamily="34" charset="0"/>
                <a:cs typeface="+mn-cs"/>
              </a:defRPr>
            </a:lvl1pPr>
          </a:lstStyle>
          <a:p>
            <a:endParaRPr lang="en-US" altLang="en-US"/>
          </a:p>
        </p:txBody>
      </p:sp>
      <p:sp>
        <p:nvSpPr>
          <p:cNvPr id="55301" name="Rectangle 5">
            <a:extLst>
              <a:ext uri="{FF2B5EF4-FFF2-40B4-BE49-F238E27FC236}">
                <a16:creationId xmlns:a16="http://schemas.microsoft.com/office/drawing/2014/main" id="{4D6895FE-6587-4DC1-B52D-75390FA291DE}"/>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atin typeface="Arial" panose="020B0604020202020204" pitchFamily="34" charset="0"/>
                <a:cs typeface="+mn-cs"/>
              </a:defRPr>
            </a:lvl1pPr>
          </a:lstStyle>
          <a:p>
            <a:endParaRPr lang="en-US" altLang="en-US"/>
          </a:p>
        </p:txBody>
      </p:sp>
      <p:sp>
        <p:nvSpPr>
          <p:cNvPr id="55302" name="Rectangle 6">
            <a:extLst>
              <a:ext uri="{FF2B5EF4-FFF2-40B4-BE49-F238E27FC236}">
                <a16:creationId xmlns:a16="http://schemas.microsoft.com/office/drawing/2014/main" id="{3E53D6D0-144E-48A8-A5E9-BBAD0924545B}"/>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atin typeface="Arial" panose="020B0604020202020204" pitchFamily="34" charset="0"/>
                <a:cs typeface="+mn-cs"/>
              </a:defRPr>
            </a:lvl1pPr>
          </a:lstStyle>
          <a:p>
            <a:fld id="{1FC30E56-7E01-461D-8F40-1FD1782072FA}" type="slidenum">
              <a:rPr lang="en-US" altLang="en-US"/>
              <a:pPr/>
              <a:t>‹#›</a:t>
            </a:fld>
            <a:endParaRPr lang="en-US" altLang="en-US"/>
          </a:p>
        </p:txBody>
      </p:sp>
    </p:spTree>
    <p:extLst>
      <p:ext uri="{BB962C8B-B14F-4D97-AF65-F5344CB8AC3E}">
        <p14:creationId xmlns:p14="http://schemas.microsoft.com/office/powerpoint/2010/main" val="353124592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Rounded MT Bold" panose="020F070403050403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Rounded MT Bold" panose="020F070403050403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Rounded MT Bold" panose="020F070403050403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Rounded MT Bold" panose="020F070403050403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Rounded MT Bold" panose="020F070403050403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Rounded MT Bold" panose="020F070403050403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Rounded MT Bold" panose="020F070403050403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Rounded MT Bold" panose="020F0704030504030204" pitchFamily="34" charset="0"/>
          <a:cs typeface="Arial" panose="020B0604020202020204" pitchFamily="34" charset="0"/>
        </a:defRPr>
      </a:lvl9pPr>
    </p:titleStyle>
    <p:bodyStyle>
      <a:lvl1pPr marL="257175" indent="-257175" algn="l" rtl="0" fontAlgn="base">
        <a:spcBef>
          <a:spcPct val="20000"/>
        </a:spcBef>
        <a:spcAft>
          <a:spcPct val="0"/>
        </a:spcAft>
        <a:defRPr sz="33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Arial" panose="020B0604020202020204" pitchFamily="34" charset="0"/>
          <a:ea typeface="+mn-ea"/>
          <a:cs typeface="+mn-cs"/>
        </a:defRPr>
      </a:lvl2pPr>
      <a:lvl3pPr marL="857250" indent="-171450" algn="l" rtl="0" fontAlgn="base">
        <a:spcBef>
          <a:spcPct val="20000"/>
        </a:spcBef>
        <a:spcAft>
          <a:spcPct val="0"/>
        </a:spcAft>
        <a:buChar char="•"/>
        <a:defRPr sz="1800" kern="1200">
          <a:solidFill>
            <a:schemeClr val="tx1"/>
          </a:solidFill>
          <a:latin typeface="Arial" panose="020B0604020202020204" pitchFamily="34" charset="0"/>
          <a:ea typeface="+mn-ea"/>
          <a:cs typeface="+mn-cs"/>
        </a:defRPr>
      </a:lvl3pPr>
      <a:lvl4pPr marL="1200150" indent="-171450" algn="l" rtl="0" fontAlgn="base">
        <a:spcBef>
          <a:spcPct val="20000"/>
        </a:spcBef>
        <a:spcAft>
          <a:spcPct val="0"/>
        </a:spcAft>
        <a:buChar char="–"/>
        <a:defRPr sz="1500" kern="1200">
          <a:solidFill>
            <a:schemeClr val="tx1"/>
          </a:solidFill>
          <a:latin typeface="Arial" panose="020B0604020202020204" pitchFamily="34" charset="0"/>
          <a:ea typeface="+mn-ea"/>
          <a:cs typeface="+mn-cs"/>
        </a:defRPr>
      </a:lvl4pPr>
      <a:lvl5pPr marL="1543050" indent="-171450" algn="l" rtl="0" fontAlgn="base">
        <a:spcBef>
          <a:spcPct val="20000"/>
        </a:spcBef>
        <a:spcAft>
          <a:spcPct val="0"/>
        </a:spcAft>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srcRect/>
          <a:tile tx="0" ty="0" sx="100000" sy="100000" flip="none" algn="tl"/>
        </a:blipFill>
        <a:effectLst/>
      </p:bgPr>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8778875" cy="5143500"/>
          </a:xfrm>
          <a:prstGeom prst="rect">
            <a:avLst/>
          </a:prstGeom>
        </p:spPr>
      </p:pic>
      <p:sp>
        <p:nvSpPr>
          <p:cNvPr id="2" name="Title Placeholder 1"/>
          <p:cNvSpPr>
            <a:spLocks noGrp="1"/>
          </p:cNvSpPr>
          <p:nvPr>
            <p:ph type="title"/>
          </p:nvPr>
        </p:nvSpPr>
        <p:spPr>
          <a:xfrm>
            <a:off x="1129873" y="686503"/>
            <a:ext cx="6527257" cy="9779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9872" y="1867602"/>
            <a:ext cx="6527259" cy="2583748"/>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02845" y="4470400"/>
            <a:ext cx="1102431"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3524CB6C-2196-C244-8EDB-B8DFC1ABBEA2}" type="datetimeFigureOut">
              <a:rPr lang="en-US" smtClean="0"/>
              <a:t>11/30/2019</a:t>
            </a:fld>
            <a:endParaRPr lang="en-US"/>
          </a:p>
        </p:txBody>
      </p:sp>
      <p:sp>
        <p:nvSpPr>
          <p:cNvPr id="5" name="Footer Placeholder 4"/>
          <p:cNvSpPr>
            <a:spLocks noGrp="1"/>
          </p:cNvSpPr>
          <p:nvPr>
            <p:ph type="ftr" sz="quarter" idx="3"/>
          </p:nvPr>
        </p:nvSpPr>
        <p:spPr>
          <a:xfrm>
            <a:off x="1129873" y="4470400"/>
            <a:ext cx="4900835" cy="20955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277414" y="4470400"/>
            <a:ext cx="379717"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E6B79EC1-F06A-BA46-BEDE-17FAD7FB9235}" type="slidenum">
              <a:rPr lang="en-US" smtClean="0"/>
              <a:t>‹#›</a:t>
            </a:fld>
            <a:endParaRPr lang="en-US"/>
          </a:p>
        </p:txBody>
      </p:sp>
    </p:spTree>
    <p:extLst>
      <p:ext uri="{BB962C8B-B14F-4D97-AF65-F5344CB8AC3E}">
        <p14:creationId xmlns:p14="http://schemas.microsoft.com/office/powerpoint/2010/main" val="346904365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Lst>
  <p:txStyles>
    <p:titleStyle>
      <a:lvl1pPr algn="ctr" defTabSz="342900" rtl="0" eaLnBrk="1" latinLnBrk="0" hangingPunct="1">
        <a:spcBef>
          <a:spcPct val="0"/>
        </a:spcBef>
        <a:buNone/>
        <a:defRPr sz="3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artsandculture.google.com/streetview/bgEuwDxel93-P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2019</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Matt. 28.4-8</a:t>
            </a:r>
            <a:r>
              <a:rPr lang="en-US" dirty="0"/>
              <a:t> The guards were so terrified at him that </a:t>
            </a:r>
            <a:r>
              <a:rPr lang="en-US" dirty="0">
                <a:solidFill>
                  <a:srgbClr val="FFFF99"/>
                </a:solidFill>
              </a:rPr>
              <a:t>they trembled and became like dead men</a:t>
            </a:r>
            <a:r>
              <a:rPr lang="en-US" dirty="0"/>
              <a:t>. </a:t>
            </a:r>
            <a:r>
              <a:rPr lang="en-US" b="1" baseline="30000" dirty="0"/>
              <a:t> </a:t>
            </a:r>
          </a:p>
          <a:p>
            <a:pPr algn="l"/>
            <a:r>
              <a:rPr lang="en-US" dirty="0"/>
              <a:t>But the angel said to the women, </a:t>
            </a:r>
            <a:r>
              <a:rPr lang="en-US" dirty="0">
                <a:solidFill>
                  <a:srgbClr val="FFFF99"/>
                </a:solidFill>
              </a:rPr>
              <a:t>“Don’t be afraid.” </a:t>
            </a:r>
          </a:p>
        </p:txBody>
      </p:sp>
    </p:spTree>
    <p:extLst>
      <p:ext uri="{BB962C8B-B14F-4D97-AF65-F5344CB8AC3E}">
        <p14:creationId xmlns:p14="http://schemas.microsoft.com/office/powerpoint/2010/main" val="2271179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Other times G-d promised His power, seemingly uncompassionately</a:t>
            </a:r>
          </a:p>
        </p:txBody>
      </p:sp>
    </p:spTree>
    <p:extLst>
      <p:ext uri="{BB962C8B-B14F-4D97-AF65-F5344CB8AC3E}">
        <p14:creationId xmlns:p14="http://schemas.microsoft.com/office/powerpoint/2010/main" val="1275618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Ber/Gen 15.1  </a:t>
            </a:r>
            <a:r>
              <a:rPr lang="en-US" dirty="0"/>
              <a:t>After these things the word of </a:t>
            </a:r>
            <a:r>
              <a:rPr lang="en-US" cap="small" dirty="0"/>
              <a:t>Adoni</a:t>
            </a:r>
            <a:r>
              <a:rPr lang="en-US" dirty="0"/>
              <a:t> came to Avram in a vision saying, “</a:t>
            </a:r>
            <a:r>
              <a:rPr lang="en-US" dirty="0">
                <a:solidFill>
                  <a:srgbClr val="FFFF99"/>
                </a:solidFill>
              </a:rPr>
              <a:t>Do not fear</a:t>
            </a:r>
            <a:r>
              <a:rPr lang="en-US" dirty="0"/>
              <a:t>, Avram. I am your shield, your very great reward.”</a:t>
            </a:r>
          </a:p>
        </p:txBody>
      </p:sp>
    </p:spTree>
    <p:extLst>
      <p:ext uri="{BB962C8B-B14F-4D97-AF65-F5344CB8AC3E}">
        <p14:creationId xmlns:p14="http://schemas.microsoft.com/office/powerpoint/2010/main" val="302705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baseline="30000" dirty="0"/>
              <a:t>Lk. 7.11-13 </a:t>
            </a:r>
            <a:r>
              <a:rPr lang="en-US" dirty="0"/>
              <a:t>Yeshua…approached the town gate, a dead man was being carried out for burial. His mother was a widow, this had been her only son, and a sizeable crowd from the town was with her.</a:t>
            </a:r>
            <a:r>
              <a:rPr lang="en-US" b="1" baseline="30000" dirty="0"/>
              <a:t> </a:t>
            </a:r>
            <a:r>
              <a:rPr lang="en-US" dirty="0"/>
              <a:t>When the Lord saw her, he felt compassion for her and said to her, </a:t>
            </a:r>
            <a:r>
              <a:rPr lang="en-US" dirty="0">
                <a:solidFill>
                  <a:srgbClr val="FFFF99"/>
                </a:solidFill>
              </a:rPr>
              <a:t>“Don’t cry.” </a:t>
            </a:r>
          </a:p>
        </p:txBody>
      </p:sp>
    </p:spTree>
    <p:extLst>
      <p:ext uri="{BB962C8B-B14F-4D97-AF65-F5344CB8AC3E}">
        <p14:creationId xmlns:p14="http://schemas.microsoft.com/office/powerpoint/2010/main" val="3816073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31218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Matt. 28.4-8</a:t>
            </a:r>
            <a:r>
              <a:rPr lang="en-US" dirty="0"/>
              <a:t> I know you are looking for Yeshua, who was executed on the stake. He is not here, because he has been raised — just as he said! </a:t>
            </a:r>
          </a:p>
        </p:txBody>
      </p:sp>
    </p:spTree>
    <p:extLst>
      <p:ext uri="{BB962C8B-B14F-4D97-AF65-F5344CB8AC3E}">
        <p14:creationId xmlns:p14="http://schemas.microsoft.com/office/powerpoint/2010/main" val="2150309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Matt. 28.4-8</a:t>
            </a:r>
            <a:r>
              <a:rPr lang="en-US" dirty="0"/>
              <a:t> </a:t>
            </a:r>
            <a:r>
              <a:rPr lang="en-US" dirty="0">
                <a:solidFill>
                  <a:srgbClr val="FFFF99"/>
                </a:solidFill>
              </a:rPr>
              <a:t>Come and look </a:t>
            </a:r>
            <a:r>
              <a:rPr lang="en-US" dirty="0"/>
              <a:t>at the place where he lay. </a:t>
            </a:r>
            <a:r>
              <a:rPr lang="en-US" u="sng" dirty="0">
                <a:solidFill>
                  <a:srgbClr val="FFFF99"/>
                </a:solidFill>
              </a:rPr>
              <a:t>Then go </a:t>
            </a:r>
            <a:r>
              <a:rPr lang="en-US" dirty="0"/>
              <a:t>quickly and tell the </a:t>
            </a:r>
            <a:r>
              <a:rPr lang="en-US" dirty="0" err="1"/>
              <a:t>talmidim</a:t>
            </a:r>
            <a:r>
              <a:rPr lang="en-US" dirty="0"/>
              <a:t>, ‘He has </a:t>
            </a:r>
            <a:r>
              <a:rPr lang="en-US" dirty="0">
                <a:solidFill>
                  <a:srgbClr val="FFFF99"/>
                </a:solidFill>
              </a:rPr>
              <a:t>been </a:t>
            </a:r>
            <a:r>
              <a:rPr lang="en-US" u="sng" dirty="0">
                <a:solidFill>
                  <a:srgbClr val="FFFF99"/>
                </a:solidFill>
              </a:rPr>
              <a:t>raised from the dead</a:t>
            </a:r>
            <a:r>
              <a:rPr lang="en-US" dirty="0"/>
              <a:t>, and now he is going to the Galil ahead of you. You will see him there.’</a:t>
            </a:r>
          </a:p>
        </p:txBody>
      </p:sp>
    </p:spTree>
    <p:extLst>
      <p:ext uri="{BB962C8B-B14F-4D97-AF65-F5344CB8AC3E}">
        <p14:creationId xmlns:p14="http://schemas.microsoft.com/office/powerpoint/2010/main" val="987436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AAE755F4-4E33-454E-879C-AA9BA11EB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987" y="248278"/>
            <a:ext cx="8229617" cy="5008894"/>
          </a:xfrm>
          <a:prstGeom prst="rect">
            <a:avLst/>
          </a:prstGeom>
        </p:spPr>
      </p:pic>
      <p:sp>
        <p:nvSpPr>
          <p:cNvPr id="5" name="TextBox 4">
            <a:extLst>
              <a:ext uri="{FF2B5EF4-FFF2-40B4-BE49-F238E27FC236}">
                <a16:creationId xmlns:a16="http://schemas.microsoft.com/office/drawing/2014/main" id="{BD806E2C-4AD0-4E31-BAF2-566F0FDC2183}"/>
              </a:ext>
            </a:extLst>
          </p:cNvPr>
          <p:cNvSpPr txBox="1"/>
          <p:nvPr/>
        </p:nvSpPr>
        <p:spPr>
          <a:xfrm>
            <a:off x="1112837" y="1733550"/>
            <a:ext cx="45719"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p:txBody>
      </p:sp>
      <p:sp>
        <p:nvSpPr>
          <p:cNvPr id="6" name="TextBox 5">
            <a:extLst>
              <a:ext uri="{FF2B5EF4-FFF2-40B4-BE49-F238E27FC236}">
                <a16:creationId xmlns:a16="http://schemas.microsoft.com/office/drawing/2014/main" id="{A294DD74-06C7-4DFF-8ED5-683F563711A5}"/>
              </a:ext>
            </a:extLst>
          </p:cNvPr>
          <p:cNvSpPr txBox="1"/>
          <p:nvPr/>
        </p:nvSpPr>
        <p:spPr>
          <a:xfrm>
            <a:off x="608558" y="1615888"/>
            <a:ext cx="3004797" cy="156966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Seek and find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Resurrection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Reality, Power</a:t>
            </a:r>
          </a:p>
        </p:txBody>
      </p:sp>
      <p:sp>
        <p:nvSpPr>
          <p:cNvPr id="7" name="TextBox 6">
            <a:extLst>
              <a:ext uri="{FF2B5EF4-FFF2-40B4-BE49-F238E27FC236}">
                <a16:creationId xmlns:a16="http://schemas.microsoft.com/office/drawing/2014/main" id="{7704AF81-E9CD-4F22-86E7-CAAA92E89B34}"/>
              </a:ext>
            </a:extLst>
          </p:cNvPr>
          <p:cNvSpPr txBox="1"/>
          <p:nvPr/>
        </p:nvSpPr>
        <p:spPr>
          <a:xfrm>
            <a:off x="5848002" y="1657350"/>
            <a:ext cx="179247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Go tell</a:t>
            </a:r>
          </a:p>
        </p:txBody>
      </p:sp>
      <p:sp>
        <p:nvSpPr>
          <p:cNvPr id="8" name="TextBox 7">
            <a:extLst>
              <a:ext uri="{FF2B5EF4-FFF2-40B4-BE49-F238E27FC236}">
                <a16:creationId xmlns:a16="http://schemas.microsoft.com/office/drawing/2014/main" id="{FF8682C8-FD04-433A-93A2-71863179F2B9}"/>
              </a:ext>
            </a:extLst>
          </p:cNvPr>
          <p:cNvSpPr txBox="1"/>
          <p:nvPr/>
        </p:nvSpPr>
        <p:spPr>
          <a:xfrm>
            <a:off x="2864563" y="4095750"/>
            <a:ext cx="2810449"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More Seek</a:t>
            </a:r>
          </a:p>
        </p:txBody>
      </p:sp>
    </p:spTree>
    <p:extLst>
      <p:ext uri="{BB962C8B-B14F-4D97-AF65-F5344CB8AC3E}">
        <p14:creationId xmlns:p14="http://schemas.microsoft.com/office/powerpoint/2010/main" val="1743593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Iyob</a:t>
            </a:r>
            <a:r>
              <a:rPr lang="en-US" baseline="30000" dirty="0"/>
              <a:t>/Job 19.25-26 </a:t>
            </a:r>
            <a:r>
              <a:rPr lang="en-US" dirty="0"/>
              <a:t>“Yet I know that my Redeemer lives, and in the end, He will stand on earth. Even after my skin has been destroyed, yet in my flesh I will see God.</a:t>
            </a:r>
          </a:p>
        </p:txBody>
      </p:sp>
    </p:spTree>
    <p:extLst>
      <p:ext uri="{BB962C8B-B14F-4D97-AF65-F5344CB8AC3E}">
        <p14:creationId xmlns:p14="http://schemas.microsoft.com/office/powerpoint/2010/main" val="2388931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B7C160DC-9645-4341-AA40-F48B5C042096}"/>
              </a:ext>
            </a:extLst>
          </p:cNvPr>
          <p:cNvSpPr>
            <a:spLocks noGrp="1" noChangeArrowheads="1"/>
          </p:cNvSpPr>
          <p:nvPr>
            <p:ph type="subTitle" idx="4294967295"/>
          </p:nvPr>
        </p:nvSpPr>
        <p:spPr>
          <a:xfrm>
            <a:off x="350837" y="171450"/>
            <a:ext cx="8229600" cy="4838700"/>
          </a:xfrm>
        </p:spPr>
        <p:txBody>
          <a:bodyPr/>
          <a:lstStyle/>
          <a:p>
            <a:pPr marL="0" indent="0" algn="ctr">
              <a:lnSpc>
                <a:spcPct val="90000"/>
              </a:lnSpc>
              <a:spcBef>
                <a:spcPct val="0"/>
              </a:spcBef>
            </a:pPr>
            <a:r>
              <a:rPr lang="he-IL" altLang="en-US" sz="4000" dirty="0">
                <a:solidFill>
                  <a:schemeClr val="bg1"/>
                </a:solidFill>
              </a:rPr>
              <a:t> </a:t>
            </a:r>
            <a:r>
              <a:rPr lang="en-US" altLang="en-US" sz="4000" dirty="0">
                <a:solidFill>
                  <a:schemeClr val="bg1"/>
                </a:solidFill>
              </a:rPr>
              <a:t>Who is like you</a:t>
            </a:r>
          </a:p>
          <a:p>
            <a:pPr marL="0" indent="0" algn="ctr">
              <a:lnSpc>
                <a:spcPct val="90000"/>
              </a:lnSpc>
              <a:spcBef>
                <a:spcPct val="0"/>
              </a:spcBef>
            </a:pPr>
            <a:r>
              <a:rPr lang="en-US" altLang="en-US" sz="4000" dirty="0">
                <a:solidFill>
                  <a:schemeClr val="bg1"/>
                </a:solidFill>
              </a:rPr>
              <a:t>The Master of Power</a:t>
            </a:r>
          </a:p>
          <a:p>
            <a:pPr marL="0" indent="0" algn="ctr">
              <a:lnSpc>
                <a:spcPct val="90000"/>
              </a:lnSpc>
            </a:pPr>
            <a:r>
              <a:rPr lang="en-US" altLang="en-US" sz="4000" dirty="0">
                <a:solidFill>
                  <a:schemeClr val="bg1"/>
                </a:solidFill>
              </a:rPr>
              <a:t>And who resembles You</a:t>
            </a:r>
          </a:p>
          <a:p>
            <a:pPr marL="0" indent="0" algn="ctr">
              <a:lnSpc>
                <a:spcPct val="90000"/>
              </a:lnSpc>
            </a:pPr>
            <a:r>
              <a:rPr lang="en-US" altLang="en-US" sz="4000" u="sng" dirty="0">
                <a:solidFill>
                  <a:schemeClr val="bg1"/>
                </a:solidFill>
              </a:rPr>
              <a:t>O King who controls death</a:t>
            </a:r>
          </a:p>
          <a:p>
            <a:pPr marL="0" indent="0" algn="ctr">
              <a:lnSpc>
                <a:spcPct val="90000"/>
              </a:lnSpc>
            </a:pPr>
            <a:r>
              <a:rPr lang="en-US" altLang="en-US" sz="4000" dirty="0">
                <a:solidFill>
                  <a:schemeClr val="bg1"/>
                </a:solidFill>
              </a:rPr>
              <a:t> And gives life</a:t>
            </a:r>
          </a:p>
          <a:p>
            <a:pPr marL="0" indent="0" algn="ctr">
              <a:lnSpc>
                <a:spcPct val="90000"/>
              </a:lnSpc>
            </a:pPr>
            <a:r>
              <a:rPr lang="en-US" altLang="en-US" sz="4000" dirty="0">
                <a:solidFill>
                  <a:schemeClr val="bg1"/>
                </a:solidFill>
              </a:rPr>
              <a:t>And causes salvation </a:t>
            </a:r>
          </a:p>
          <a:p>
            <a:pPr marL="0" indent="0" algn="ctr">
              <a:lnSpc>
                <a:spcPct val="90000"/>
              </a:lnSpc>
            </a:pPr>
            <a:r>
              <a:rPr lang="en-US" altLang="en-US" sz="4000" dirty="0">
                <a:solidFill>
                  <a:schemeClr val="bg1"/>
                </a:solidFill>
              </a:rPr>
              <a:t>to spring forth</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 new kind of pie…</a:t>
            </a:r>
          </a:p>
          <a:p>
            <a:pPr algn="l"/>
            <a:r>
              <a:rPr lang="en-US" dirty="0"/>
              <a:t>Grammatical rule that singular form of the noun is octopus, </a:t>
            </a:r>
          </a:p>
          <a:p>
            <a:pPr algn="l"/>
            <a:r>
              <a:rPr lang="en-US" dirty="0"/>
              <a:t>plural…</a:t>
            </a:r>
          </a:p>
        </p:txBody>
      </p:sp>
    </p:spTree>
    <p:extLst>
      <p:ext uri="{BB962C8B-B14F-4D97-AF65-F5344CB8AC3E}">
        <p14:creationId xmlns:p14="http://schemas.microsoft.com/office/powerpoint/2010/main" val="1677313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39E3202F-DE50-4C2D-BB87-13D822E12A6E}"/>
              </a:ext>
            </a:extLst>
          </p:cNvPr>
          <p:cNvSpPr>
            <a:spLocks noGrp="1" noChangeArrowheads="1"/>
          </p:cNvSpPr>
          <p:nvPr>
            <p:ph type="body" idx="1"/>
          </p:nvPr>
        </p:nvSpPr>
        <p:spPr>
          <a:xfrm>
            <a:off x="503237" y="457200"/>
            <a:ext cx="8001000" cy="4476750"/>
          </a:xfrm>
        </p:spPr>
        <p:txBody>
          <a:bodyPr/>
          <a:lstStyle/>
          <a:p>
            <a:pPr algn="ctr"/>
            <a:r>
              <a:rPr lang="en-US" altLang="en-US" sz="4000" dirty="0">
                <a:solidFill>
                  <a:schemeClr val="bg1"/>
                </a:solidFill>
              </a:rPr>
              <a:t>And you are faithful</a:t>
            </a:r>
          </a:p>
          <a:p>
            <a:pPr algn="ctr"/>
            <a:r>
              <a:rPr lang="en-US" altLang="en-US" sz="4000" u="sng" dirty="0">
                <a:solidFill>
                  <a:schemeClr val="bg1"/>
                </a:solidFill>
              </a:rPr>
              <a:t>To resurrect the dead</a:t>
            </a:r>
          </a:p>
          <a:p>
            <a:pPr algn="ctr"/>
            <a:r>
              <a:rPr lang="en-US" altLang="en-US" sz="4000" dirty="0">
                <a:solidFill>
                  <a:schemeClr val="bg1"/>
                </a:solidFill>
              </a:rPr>
              <a:t>Blessed are You, A</a:t>
            </a:r>
            <a:r>
              <a:rPr lang="en-US" altLang="en-US" sz="3600" dirty="0">
                <a:solidFill>
                  <a:schemeClr val="bg1"/>
                </a:solidFill>
              </a:rPr>
              <a:t>DONI</a:t>
            </a:r>
          </a:p>
          <a:p>
            <a:pPr algn="ctr"/>
            <a:r>
              <a:rPr lang="en-US" altLang="en-US" sz="4000" dirty="0">
                <a:solidFill>
                  <a:schemeClr val="bg1"/>
                </a:solidFill>
              </a:rPr>
              <a:t>Who </a:t>
            </a:r>
            <a:r>
              <a:rPr lang="en-US" altLang="en-US" sz="4000" u="sng" dirty="0">
                <a:solidFill>
                  <a:schemeClr val="bg1"/>
                </a:solidFill>
              </a:rPr>
              <a:t>resurrects the dead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31EEC896-13D5-4E41-A5B3-D80B10976E53}"/>
              </a:ext>
            </a:extLst>
          </p:cNvPr>
          <p:cNvSpPr>
            <a:spLocks noGrp="1" noChangeArrowheads="1"/>
          </p:cNvSpPr>
          <p:nvPr>
            <p:ph type="subTitle" idx="4294967295"/>
          </p:nvPr>
        </p:nvSpPr>
        <p:spPr>
          <a:xfrm>
            <a:off x="427037" y="209550"/>
            <a:ext cx="8153400" cy="4933950"/>
          </a:xfrm>
        </p:spPr>
        <p:txBody>
          <a:bodyPr/>
          <a:lstStyle/>
          <a:p>
            <a:pPr marL="0" indent="0" algn="ctr" rtl="1">
              <a:lnSpc>
                <a:spcPct val="80000"/>
              </a:lnSpc>
              <a:spcBef>
                <a:spcPct val="0"/>
              </a:spcBef>
            </a:pPr>
            <a:r>
              <a:rPr lang="he-IL" altLang="en-US" sz="2400" dirty="0">
                <a:solidFill>
                  <a:schemeClr val="bg1"/>
                </a:solidFill>
              </a:rPr>
              <a:t> </a:t>
            </a:r>
            <a:r>
              <a:rPr lang="he-IL" altLang="en-US" sz="5400" b="1" dirty="0">
                <a:solidFill>
                  <a:schemeClr val="bg1"/>
                </a:solidFill>
                <a:cs typeface="Vilna" pitchFamily="2" charset="-79"/>
              </a:rPr>
              <a:t>מִי כָמֽוֹךָ בַּעַל גְּבוּרוֹת</a:t>
            </a:r>
          </a:p>
          <a:p>
            <a:pPr marL="0" indent="0" algn="ctr">
              <a:lnSpc>
                <a:spcPct val="80000"/>
              </a:lnSpc>
            </a:pPr>
            <a:r>
              <a:rPr lang="en-GB" altLang="en-US" sz="3600" dirty="0">
                <a:solidFill>
                  <a:schemeClr val="bg1"/>
                </a:solidFill>
              </a:rPr>
              <a:t> </a:t>
            </a:r>
            <a:r>
              <a:rPr lang="en-GB" altLang="en-US" dirty="0" err="1">
                <a:solidFill>
                  <a:schemeClr val="bg1"/>
                </a:solidFill>
              </a:rPr>
              <a:t>Mee</a:t>
            </a:r>
            <a:r>
              <a:rPr lang="en-GB" altLang="en-US" dirty="0">
                <a:solidFill>
                  <a:schemeClr val="bg1"/>
                </a:solidFill>
              </a:rPr>
              <a:t> kha-</a:t>
            </a:r>
            <a:r>
              <a:rPr lang="en-GB" altLang="en-US" dirty="0" err="1">
                <a:solidFill>
                  <a:schemeClr val="bg1"/>
                </a:solidFill>
              </a:rPr>
              <a:t>mokha</a:t>
            </a:r>
            <a:r>
              <a:rPr lang="en-GB" altLang="en-US" dirty="0">
                <a:solidFill>
                  <a:schemeClr val="bg1"/>
                </a:solidFill>
              </a:rPr>
              <a:t> </a:t>
            </a:r>
            <a:r>
              <a:rPr lang="en-GB" altLang="en-US" dirty="0" err="1">
                <a:solidFill>
                  <a:schemeClr val="bg1"/>
                </a:solidFill>
              </a:rPr>
              <a:t>ba</a:t>
            </a:r>
            <a:r>
              <a:rPr lang="en-GB" altLang="en-US" dirty="0">
                <a:solidFill>
                  <a:schemeClr val="bg1"/>
                </a:solidFill>
              </a:rPr>
              <a:t>-al </a:t>
            </a:r>
            <a:r>
              <a:rPr lang="en-GB" altLang="en-US" dirty="0" err="1">
                <a:solidFill>
                  <a:schemeClr val="bg1"/>
                </a:solidFill>
              </a:rPr>
              <a:t>g'vu</a:t>
            </a:r>
            <a:r>
              <a:rPr lang="en-GB" altLang="en-US" dirty="0">
                <a:solidFill>
                  <a:schemeClr val="bg1"/>
                </a:solidFill>
              </a:rPr>
              <a:t>-rot</a:t>
            </a:r>
          </a:p>
          <a:p>
            <a:pPr marL="0" indent="0" algn="ctr">
              <a:lnSpc>
                <a:spcPct val="80000"/>
              </a:lnSpc>
            </a:pPr>
            <a:endParaRPr lang="en-GB" altLang="en-US" sz="1400" dirty="0">
              <a:solidFill>
                <a:schemeClr val="bg1"/>
              </a:solidFill>
            </a:endParaRPr>
          </a:p>
          <a:p>
            <a:pPr marL="0" indent="0" algn="ctr" rtl="1">
              <a:lnSpc>
                <a:spcPct val="80000"/>
              </a:lnSpc>
            </a:pPr>
            <a:r>
              <a:rPr lang="he-IL" altLang="en-US" sz="5400" b="1" dirty="0">
                <a:solidFill>
                  <a:schemeClr val="bg1"/>
                </a:solidFill>
                <a:cs typeface="Vilna" pitchFamily="2" charset="-79"/>
              </a:rPr>
              <a:t>וּמִי דּֽוֹמֶה לָּךְ מֶלֶךְ מֵמִית</a:t>
            </a:r>
          </a:p>
          <a:p>
            <a:pPr marL="0" indent="0" algn="ctr">
              <a:lnSpc>
                <a:spcPct val="80000"/>
              </a:lnSpc>
            </a:pPr>
            <a:r>
              <a:rPr lang="en-GB" altLang="en-US" dirty="0">
                <a:solidFill>
                  <a:schemeClr val="bg1"/>
                </a:solidFill>
              </a:rPr>
              <a:t>U-</a:t>
            </a:r>
            <a:r>
              <a:rPr lang="en-GB" altLang="en-US" dirty="0" err="1">
                <a:solidFill>
                  <a:schemeClr val="bg1"/>
                </a:solidFill>
              </a:rPr>
              <a:t>mee</a:t>
            </a:r>
            <a:r>
              <a:rPr lang="en-GB" altLang="en-US" dirty="0">
                <a:solidFill>
                  <a:schemeClr val="bg1"/>
                </a:solidFill>
              </a:rPr>
              <a:t> do-meh </a:t>
            </a:r>
            <a:r>
              <a:rPr lang="en-GB" altLang="en-US" dirty="0" err="1">
                <a:solidFill>
                  <a:schemeClr val="bg1"/>
                </a:solidFill>
              </a:rPr>
              <a:t>lakhMelekh</a:t>
            </a:r>
            <a:r>
              <a:rPr lang="en-GB" altLang="en-US" dirty="0">
                <a:solidFill>
                  <a:schemeClr val="bg1"/>
                </a:solidFill>
              </a:rPr>
              <a:t> ma-meet</a:t>
            </a:r>
          </a:p>
          <a:p>
            <a:pPr marL="0" indent="0" algn="ctr">
              <a:lnSpc>
                <a:spcPct val="80000"/>
              </a:lnSpc>
            </a:pPr>
            <a:endParaRPr lang="en-GB" altLang="en-US" sz="1800" dirty="0">
              <a:solidFill>
                <a:schemeClr val="bg1"/>
              </a:solidFill>
            </a:endParaRPr>
          </a:p>
          <a:p>
            <a:pPr marL="0" indent="0" algn="ctr" rtl="1">
              <a:spcBef>
                <a:spcPct val="0"/>
              </a:spcBef>
            </a:pPr>
            <a:r>
              <a:rPr lang="he-IL" altLang="en-US" sz="2400" dirty="0">
                <a:solidFill>
                  <a:schemeClr val="bg1"/>
                </a:solidFill>
              </a:rPr>
              <a:t> </a:t>
            </a:r>
            <a:r>
              <a:rPr lang="he-IL" altLang="en-US" sz="5400" b="1" dirty="0">
                <a:solidFill>
                  <a:schemeClr val="bg1"/>
                </a:solidFill>
                <a:cs typeface="Vilna" pitchFamily="2" charset="-79"/>
              </a:rPr>
              <a:t>וּמְחַיֶּה וּמַצְמִֽיחַ יְשׁוּעָה</a:t>
            </a:r>
          </a:p>
          <a:p>
            <a:pPr marL="0" indent="0" algn="ctr"/>
            <a:r>
              <a:rPr lang="en-GB" altLang="en-US" sz="3600" dirty="0">
                <a:solidFill>
                  <a:schemeClr val="bg1"/>
                </a:solidFill>
              </a:rPr>
              <a:t> </a:t>
            </a:r>
            <a:r>
              <a:rPr lang="en-GB" altLang="en-US" dirty="0">
                <a:solidFill>
                  <a:schemeClr val="bg1"/>
                </a:solidFill>
              </a:rPr>
              <a:t>U-</a:t>
            </a:r>
            <a:r>
              <a:rPr lang="en-GB" altLang="en-US" dirty="0" err="1">
                <a:solidFill>
                  <a:schemeClr val="bg1"/>
                </a:solidFill>
              </a:rPr>
              <a:t>m'kha</a:t>
            </a:r>
            <a:r>
              <a:rPr lang="en-GB" altLang="en-US" dirty="0">
                <a:solidFill>
                  <a:schemeClr val="bg1"/>
                </a:solidFill>
              </a:rPr>
              <a:t>-</a:t>
            </a:r>
            <a:r>
              <a:rPr lang="en-GB" altLang="en-US" dirty="0" err="1">
                <a:solidFill>
                  <a:schemeClr val="bg1"/>
                </a:solidFill>
              </a:rPr>
              <a:t>yeh</a:t>
            </a:r>
            <a:r>
              <a:rPr lang="en-GB" altLang="en-US" dirty="0">
                <a:solidFill>
                  <a:schemeClr val="bg1"/>
                </a:solidFill>
              </a:rPr>
              <a:t> u-mats-</a:t>
            </a:r>
            <a:r>
              <a:rPr lang="en-GB" altLang="en-US" dirty="0" err="1">
                <a:solidFill>
                  <a:schemeClr val="bg1"/>
                </a:solidFill>
              </a:rPr>
              <a:t>mee</a:t>
            </a:r>
            <a:r>
              <a:rPr lang="en-GB" altLang="en-US" dirty="0">
                <a:solidFill>
                  <a:schemeClr val="bg1"/>
                </a:solidFill>
              </a:rPr>
              <a:t>-</a:t>
            </a:r>
            <a:r>
              <a:rPr lang="en-GB" altLang="en-US" dirty="0" err="1">
                <a:solidFill>
                  <a:schemeClr val="bg1"/>
                </a:solidFill>
              </a:rPr>
              <a:t>akh</a:t>
            </a:r>
            <a:r>
              <a:rPr lang="en-GB" altLang="en-US" dirty="0">
                <a:solidFill>
                  <a:schemeClr val="bg1"/>
                </a:solidFill>
              </a:rPr>
              <a:t> </a:t>
            </a:r>
            <a:r>
              <a:rPr lang="en-GB" altLang="en-US" dirty="0" err="1">
                <a:solidFill>
                  <a:schemeClr val="bg1"/>
                </a:solidFill>
              </a:rPr>
              <a:t>Y'shu</a:t>
            </a:r>
            <a:r>
              <a:rPr lang="en-GB" altLang="en-US" dirty="0">
                <a:solidFill>
                  <a:schemeClr val="bg1"/>
                </a:solidFill>
              </a:rPr>
              <a:t>-ah</a:t>
            </a:r>
          </a:p>
          <a:p>
            <a:pPr marL="0" indent="0" algn="ctr">
              <a:lnSpc>
                <a:spcPct val="80000"/>
              </a:lnSpc>
            </a:pPr>
            <a:endParaRPr lang="en-GB" altLang="en-US" dirty="0">
              <a:solidFill>
                <a:schemeClr val="bg1"/>
              </a:solidFill>
            </a:endParaRPr>
          </a:p>
          <a:p>
            <a:pPr marL="0" indent="0" algn="ctr">
              <a:lnSpc>
                <a:spcPct val="80000"/>
              </a:lnSpc>
            </a:pPr>
            <a:endParaRPr lang="en-US" altLang="en-US" sz="1600" dirty="0">
              <a:solidFill>
                <a:schemeClr val="bg1"/>
              </a:solidFil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F3AA8250-0BD5-45C0-81A4-307324275900}"/>
              </a:ext>
            </a:extLst>
          </p:cNvPr>
          <p:cNvSpPr>
            <a:spLocks noGrp="1" noChangeArrowheads="1"/>
          </p:cNvSpPr>
          <p:nvPr>
            <p:ph type="body" idx="1"/>
          </p:nvPr>
        </p:nvSpPr>
        <p:spPr>
          <a:xfrm>
            <a:off x="1332411" y="285750"/>
            <a:ext cx="6143126" cy="4114800"/>
          </a:xfrm>
        </p:spPr>
        <p:txBody>
          <a:bodyPr/>
          <a:lstStyle/>
          <a:p>
            <a:pPr algn="ctr" rtl="1"/>
            <a:r>
              <a:rPr lang="he-IL" altLang="en-US" sz="5400" b="1" dirty="0">
                <a:solidFill>
                  <a:schemeClr val="bg1"/>
                </a:solidFill>
                <a:cs typeface="Vilna" pitchFamily="2" charset="-79"/>
              </a:rPr>
              <a:t>וְנֶאֱמָן אַתָּה לְהַחֲיוֹת מֵתִים</a:t>
            </a:r>
            <a:endParaRPr lang="en-US" altLang="en-US" sz="5400" b="1" dirty="0">
              <a:solidFill>
                <a:schemeClr val="bg1"/>
              </a:solidFill>
              <a:cs typeface="Vilna" pitchFamily="2" charset="-79"/>
            </a:endParaRPr>
          </a:p>
          <a:p>
            <a:pPr algn="ctr" rtl="1"/>
            <a:r>
              <a:rPr lang="en-US" altLang="en-US" dirty="0" err="1">
                <a:solidFill>
                  <a:schemeClr val="bg1"/>
                </a:solidFill>
                <a:cs typeface="Vilna" pitchFamily="2" charset="-79"/>
              </a:rPr>
              <a:t>V</a:t>
            </a:r>
            <a:r>
              <a:rPr lang="en-US" altLang="en-US" dirty="0" err="1">
                <a:solidFill>
                  <a:schemeClr val="bg1"/>
                </a:solidFill>
                <a:latin typeface="Arial" panose="020B0604020202020204" pitchFamily="34" charset="0"/>
                <a:cs typeface="Vilna" pitchFamily="2" charset="-79"/>
              </a:rPr>
              <a:t>’</a:t>
            </a:r>
            <a:r>
              <a:rPr lang="en-US" altLang="en-US" dirty="0" err="1">
                <a:solidFill>
                  <a:schemeClr val="bg1"/>
                </a:solidFill>
                <a:cs typeface="Vilna" pitchFamily="2" charset="-79"/>
              </a:rPr>
              <a:t>neh</a:t>
            </a:r>
            <a:r>
              <a:rPr lang="en-US" altLang="en-US" dirty="0">
                <a:solidFill>
                  <a:schemeClr val="bg1"/>
                </a:solidFill>
                <a:cs typeface="Vilna" pitchFamily="2" charset="-79"/>
              </a:rPr>
              <a:t>-eh-</a:t>
            </a:r>
            <a:r>
              <a:rPr lang="en-US" altLang="en-US" dirty="0" err="1">
                <a:solidFill>
                  <a:schemeClr val="bg1"/>
                </a:solidFill>
                <a:cs typeface="Vilna" pitchFamily="2" charset="-79"/>
              </a:rPr>
              <a:t>mahn</a:t>
            </a:r>
            <a:r>
              <a:rPr lang="en-US" altLang="en-US" dirty="0">
                <a:solidFill>
                  <a:schemeClr val="bg1"/>
                </a:solidFill>
                <a:cs typeface="Vilna" pitchFamily="2" charset="-79"/>
              </a:rPr>
              <a:t> a-</a:t>
            </a:r>
            <a:r>
              <a:rPr lang="en-US" altLang="en-US" dirty="0" err="1">
                <a:solidFill>
                  <a:schemeClr val="bg1"/>
                </a:solidFill>
                <a:cs typeface="Vilna" pitchFamily="2" charset="-79"/>
              </a:rPr>
              <a:t>tah</a:t>
            </a:r>
            <a:endParaRPr lang="en-US" altLang="en-US" dirty="0">
              <a:solidFill>
                <a:schemeClr val="bg1"/>
              </a:solidFill>
              <a:cs typeface="Vilna" pitchFamily="2" charset="-79"/>
            </a:endParaRPr>
          </a:p>
          <a:p>
            <a:pPr algn="ctr" rtl="1"/>
            <a:r>
              <a:rPr lang="en-US" altLang="en-US" dirty="0" err="1">
                <a:solidFill>
                  <a:schemeClr val="bg1"/>
                </a:solidFill>
                <a:cs typeface="Vilna" pitchFamily="2" charset="-79"/>
              </a:rPr>
              <a:t>L</a:t>
            </a:r>
            <a:r>
              <a:rPr lang="en-US" altLang="en-US" dirty="0" err="1">
                <a:solidFill>
                  <a:schemeClr val="bg1"/>
                </a:solidFill>
                <a:latin typeface="Arial" panose="020B0604020202020204" pitchFamily="34" charset="0"/>
                <a:cs typeface="Vilna" pitchFamily="2" charset="-79"/>
              </a:rPr>
              <a:t>’</a:t>
            </a:r>
            <a:r>
              <a:rPr lang="en-US" altLang="en-US" dirty="0" err="1">
                <a:solidFill>
                  <a:schemeClr val="bg1"/>
                </a:solidFill>
                <a:cs typeface="Vilna" pitchFamily="2" charset="-79"/>
              </a:rPr>
              <a:t>ha-khay-oht</a:t>
            </a:r>
            <a:r>
              <a:rPr lang="en-US" altLang="en-US" dirty="0">
                <a:solidFill>
                  <a:schemeClr val="bg1"/>
                </a:solidFill>
                <a:cs typeface="Vilna" pitchFamily="2" charset="-79"/>
              </a:rPr>
              <a:t> meh-teem</a:t>
            </a:r>
            <a:endParaRPr lang="en-US" altLang="en-US" sz="5400" dirty="0">
              <a:solidFill>
                <a:schemeClr val="bg1"/>
              </a:solidFill>
              <a:cs typeface="Vilna" pitchFamily="2" charset="-79"/>
            </a:endParaRPr>
          </a:p>
          <a:p>
            <a:pPr algn="ctr" rtl="1"/>
            <a:endParaRPr lang="en-US" altLang="en-US" dirty="0">
              <a:solidFill>
                <a:schemeClr val="bg1"/>
              </a:solidFill>
              <a:cs typeface="Vilna" pitchFamily="2" charset="-79"/>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F41C1B2A-F9B3-47DF-A695-FD12F80EBA8C}"/>
              </a:ext>
            </a:extLst>
          </p:cNvPr>
          <p:cNvSpPr>
            <a:spLocks noGrp="1" noChangeArrowheads="1"/>
          </p:cNvSpPr>
          <p:nvPr>
            <p:ph type="body" idx="1"/>
          </p:nvPr>
        </p:nvSpPr>
        <p:spPr>
          <a:xfrm>
            <a:off x="1303337" y="228600"/>
            <a:ext cx="6172200" cy="4000500"/>
          </a:xfrm>
        </p:spPr>
        <p:txBody>
          <a:bodyPr/>
          <a:lstStyle/>
          <a:p>
            <a:pPr algn="ctr" rtl="1">
              <a:lnSpc>
                <a:spcPct val="90000"/>
              </a:lnSpc>
              <a:spcBef>
                <a:spcPct val="0"/>
              </a:spcBef>
            </a:pPr>
            <a:r>
              <a:rPr lang="he-IL" altLang="en-US" sz="5400" b="1">
                <a:solidFill>
                  <a:schemeClr val="bg1"/>
                </a:solidFill>
                <a:latin typeface="David" panose="020E0502060401010101" pitchFamily="34" charset="-79"/>
                <a:cs typeface="Vilna" pitchFamily="2" charset="-79"/>
              </a:rPr>
              <a:t>בָּרוּךְ אַתָּה יְיָ</a:t>
            </a:r>
            <a:r>
              <a:rPr lang="he-IL" altLang="en-US" sz="4950" b="1">
                <a:latin typeface="David" panose="020E0502060401010101" pitchFamily="34" charset="-79"/>
                <a:cs typeface="Vilna" pitchFamily="2" charset="-79"/>
              </a:rPr>
              <a:t> </a:t>
            </a:r>
            <a:endParaRPr lang="en-US" altLang="en-US" sz="4950" b="1">
              <a:latin typeface="David" panose="020E0502060401010101" pitchFamily="34" charset="-79"/>
              <a:cs typeface="Vilna" pitchFamily="2" charset="-79"/>
            </a:endParaRPr>
          </a:p>
          <a:p>
            <a:pPr algn="ctr" rtl="1">
              <a:lnSpc>
                <a:spcPct val="90000"/>
              </a:lnSpc>
              <a:spcBef>
                <a:spcPct val="0"/>
              </a:spcBef>
            </a:pPr>
            <a:r>
              <a:rPr lang="he-IL" altLang="en-US" sz="5400" b="1">
                <a:solidFill>
                  <a:srgbClr val="FFFF00"/>
                </a:solidFill>
                <a:latin typeface="David" panose="020E0502060401010101" pitchFamily="34" charset="-79"/>
                <a:cs typeface="Vilna" pitchFamily="2" charset="-79"/>
              </a:rPr>
              <a:t>[בָּרוּךְ הוּא וּבָּרוּךְ שְּׁמוֹ]</a:t>
            </a:r>
          </a:p>
          <a:p>
            <a:pPr algn="ctr">
              <a:lnSpc>
                <a:spcPct val="90000"/>
              </a:lnSpc>
              <a:spcBef>
                <a:spcPct val="0"/>
              </a:spcBef>
            </a:pPr>
            <a:endParaRPr lang="en-US" altLang="en-US" sz="1800">
              <a:solidFill>
                <a:schemeClr val="bg1"/>
              </a:solidFill>
              <a:cs typeface="Vilna" pitchFamily="2" charset="-79"/>
            </a:endParaRPr>
          </a:p>
          <a:p>
            <a:pPr algn="ctr">
              <a:lnSpc>
                <a:spcPct val="90000"/>
              </a:lnSpc>
              <a:spcBef>
                <a:spcPct val="0"/>
              </a:spcBef>
            </a:pPr>
            <a:r>
              <a:rPr lang="en-US" altLang="en-US">
                <a:solidFill>
                  <a:schemeClr val="bg1"/>
                </a:solidFill>
                <a:cs typeface="Vilna" pitchFamily="2" charset="-79"/>
              </a:rPr>
              <a:t>Ba-rukh a-tah Ah-do-ni</a:t>
            </a:r>
          </a:p>
          <a:p>
            <a:pPr algn="ctr">
              <a:lnSpc>
                <a:spcPct val="90000"/>
              </a:lnSpc>
              <a:spcBef>
                <a:spcPct val="0"/>
              </a:spcBef>
            </a:pPr>
            <a:r>
              <a:rPr lang="en-US" altLang="en-US">
                <a:solidFill>
                  <a:srgbClr val="FFFF00"/>
                </a:solidFill>
              </a:rPr>
              <a:t>[Ba-rukh hu u-ba-rukh sh'mo]</a:t>
            </a:r>
          </a:p>
          <a:p>
            <a:pPr algn="ctr" rtl="1">
              <a:lnSpc>
                <a:spcPct val="90000"/>
              </a:lnSpc>
              <a:spcBef>
                <a:spcPct val="0"/>
              </a:spcBef>
            </a:pPr>
            <a:r>
              <a:rPr lang="he-IL" altLang="en-US" sz="5400" b="1">
                <a:solidFill>
                  <a:schemeClr val="bg1"/>
                </a:solidFill>
                <a:cs typeface="Vilna" pitchFamily="2" charset="-79"/>
              </a:rPr>
              <a:t>מְחַיֶּה הַמֵּתִים</a:t>
            </a:r>
            <a:endParaRPr lang="en-US" altLang="en-US" b="1">
              <a:solidFill>
                <a:srgbClr val="FFFF00"/>
              </a:solidFill>
            </a:endParaRPr>
          </a:p>
          <a:p>
            <a:pPr algn="ctr">
              <a:lnSpc>
                <a:spcPct val="90000"/>
              </a:lnSpc>
              <a:spcBef>
                <a:spcPct val="0"/>
              </a:spcBef>
            </a:pPr>
            <a:r>
              <a:rPr lang="en-US" altLang="en-US">
                <a:solidFill>
                  <a:schemeClr val="bg1"/>
                </a:solidFill>
                <a:cs typeface="Vilna" pitchFamily="2" charset="-79"/>
              </a:rPr>
              <a:t>M</a:t>
            </a:r>
            <a:r>
              <a:rPr lang="en-US" altLang="en-US">
                <a:solidFill>
                  <a:schemeClr val="bg1"/>
                </a:solidFill>
                <a:latin typeface="Arial" panose="020B0604020202020204" pitchFamily="34" charset="0"/>
                <a:cs typeface="Vilna" pitchFamily="2" charset="-79"/>
              </a:rPr>
              <a:t>’</a:t>
            </a:r>
            <a:r>
              <a:rPr lang="en-US" altLang="en-US">
                <a:solidFill>
                  <a:schemeClr val="bg1"/>
                </a:solidFill>
                <a:cs typeface="Vilna" pitchFamily="2" charset="-79"/>
              </a:rPr>
              <a:t>kha-yeh ha-meh-teem</a:t>
            </a:r>
            <a:endParaRPr lang="en-GB" altLang="en-US" sz="1800">
              <a:solidFill>
                <a:srgbClr val="000099"/>
              </a:solidFill>
            </a:endParaRPr>
          </a:p>
          <a:p>
            <a:pPr algn="ctr">
              <a:lnSpc>
                <a:spcPct val="90000"/>
              </a:lnSpc>
            </a:pPr>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Matt. 28.4-8</a:t>
            </a:r>
            <a:r>
              <a:rPr lang="en-US" dirty="0"/>
              <a:t> Now I have told you.” </a:t>
            </a:r>
            <a:r>
              <a:rPr lang="en-US" b="1" baseline="30000" dirty="0"/>
              <a:t> </a:t>
            </a:r>
            <a:r>
              <a:rPr lang="en-US" dirty="0"/>
              <a:t>So they left the tomb quickly, </a:t>
            </a:r>
            <a:r>
              <a:rPr lang="en-US" dirty="0">
                <a:solidFill>
                  <a:srgbClr val="FFFF99"/>
                </a:solidFill>
              </a:rPr>
              <a:t>frightened yet filled with joy</a:t>
            </a:r>
            <a:r>
              <a:rPr lang="en-US" dirty="0"/>
              <a:t>; and they ran to give the news to his </a:t>
            </a:r>
            <a:r>
              <a:rPr lang="en-US" dirty="0" err="1"/>
              <a:t>talmidim</a:t>
            </a:r>
            <a:r>
              <a:rPr lang="en-US" dirty="0"/>
              <a:t>. </a:t>
            </a:r>
          </a:p>
          <a:p>
            <a:pPr algn="l"/>
            <a:endParaRPr lang="en-US" dirty="0"/>
          </a:p>
        </p:txBody>
      </p:sp>
    </p:spTree>
    <p:extLst>
      <p:ext uri="{BB962C8B-B14F-4D97-AF65-F5344CB8AC3E}">
        <p14:creationId xmlns:p14="http://schemas.microsoft.com/office/powerpoint/2010/main" val="2136638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Saw the Resurrection </a:t>
            </a:r>
            <a:r>
              <a:rPr lang="en-US" dirty="0">
                <a:sym typeface="Wingdings" panose="05000000000000000000" pitchFamily="2" charset="2"/>
              </a:rPr>
              <a:t> </a:t>
            </a:r>
          </a:p>
          <a:p>
            <a:pPr algn="l"/>
            <a:r>
              <a:rPr lang="en-US" dirty="0">
                <a:sym typeface="Wingdings" panose="05000000000000000000" pitchFamily="2" charset="2"/>
              </a:rPr>
              <a:t>    GO and tell</a:t>
            </a:r>
            <a:endParaRPr lang="en-US" dirty="0"/>
          </a:p>
        </p:txBody>
      </p:sp>
    </p:spTree>
    <p:extLst>
      <p:ext uri="{BB962C8B-B14F-4D97-AF65-F5344CB8AC3E}">
        <p14:creationId xmlns:p14="http://schemas.microsoft.com/office/powerpoint/2010/main" val="636644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פִּתְאוֹם פָּגַשׁ אוֹתָן יֵשׁוּעַ וְאָמַר: ”שָׁלוֹם לָכֶן.“ הֵן נִגְּשׁוּ אֵלָיו, אָחֲזוּ בְּרַגְלָיו וְהִשְׁתַּחֲווּ לוֹ.</a:t>
            </a:r>
            <a:r>
              <a:rPr lang="he-IL" sz="4321" dirty="0"/>
              <a:t>‏</a:t>
            </a:r>
            <a:r>
              <a:rPr lang="en-US" baseline="30000" dirty="0"/>
              <a:t>    </a:t>
            </a:r>
          </a:p>
          <a:p>
            <a:pPr marL="1144" indent="-1144"/>
            <a:r>
              <a:rPr lang="en-US" sz="3600" u="sng" dirty="0">
                <a:solidFill>
                  <a:srgbClr val="FFFF99"/>
                </a:solidFill>
              </a:rPr>
              <a:t>Suddenly</a:t>
            </a:r>
            <a:r>
              <a:rPr lang="en-US" sz="3600" dirty="0"/>
              <a:t> Yeshua met them and said, “Shalom!” They came up and took hold of his feet as they fell down in front of him.</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28:9</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543916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Yn</a:t>
            </a:r>
            <a:r>
              <a:rPr lang="en-US" baseline="30000" dirty="0"/>
              <a:t> 20.17</a:t>
            </a:r>
            <a:r>
              <a:rPr lang="en-US" dirty="0"/>
              <a:t> Yeshua says to her, “Stop clinging to Me, for I have not yet gone up to the Father. Go to My brothers and tell them, ‘I am going up to My Father and your Father, to My God and your God.’”</a:t>
            </a:r>
          </a:p>
        </p:txBody>
      </p:sp>
    </p:spTree>
    <p:extLst>
      <p:ext uri="{BB962C8B-B14F-4D97-AF65-F5344CB8AC3E}">
        <p14:creationId xmlns:p14="http://schemas.microsoft.com/office/powerpoint/2010/main" val="1339694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Viyikra</a:t>
            </a:r>
            <a:r>
              <a:rPr lang="en-US" baseline="30000" dirty="0"/>
              <a:t>/Lev 16.17</a:t>
            </a:r>
            <a:r>
              <a:rPr lang="en-US" b="1" baseline="30000" dirty="0"/>
              <a:t> </a:t>
            </a:r>
            <a:r>
              <a:rPr lang="en-US" dirty="0"/>
              <a:t>No one is to be in the Tent of Meeting when he enters to make atonement in the Holy Place until he comes out, and has made atonement for himself and for his household, and for all the assembly of Israel.</a:t>
            </a:r>
          </a:p>
        </p:txBody>
      </p:sp>
    </p:spTree>
    <p:extLst>
      <p:ext uri="{BB962C8B-B14F-4D97-AF65-F5344CB8AC3E}">
        <p14:creationId xmlns:p14="http://schemas.microsoft.com/office/powerpoint/2010/main" val="2362705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אָמַר לָהֶן יֵשׁוּעַ: ”אַל תִּפְחַדְנָה, לֵכְנָה וְהַגֵּדְנָה לְאַחַי שֶׁיֵּלְכוּ לַגָּלִיל וְשָׁם יִרְאוּנִי.“</a:t>
            </a:r>
            <a:r>
              <a:rPr lang="en-US" baseline="30000" dirty="0"/>
              <a:t>    </a:t>
            </a:r>
          </a:p>
          <a:p>
            <a:pPr marL="0" indent="4573"/>
            <a:r>
              <a:rPr lang="en-US" sz="3600" dirty="0"/>
              <a:t>Then Yeshua said to them, “</a:t>
            </a:r>
            <a:r>
              <a:rPr lang="en-US" sz="3600" dirty="0">
                <a:solidFill>
                  <a:srgbClr val="FFFF99"/>
                </a:solidFill>
              </a:rPr>
              <a:t>Don’t be afraid! Go</a:t>
            </a:r>
            <a:r>
              <a:rPr lang="en-US" sz="3600" dirty="0"/>
              <a:t> and tell my brothers to go to the Galil, and they will see me there.”</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28:10</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4057852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2057391" cy="4781550"/>
          </a:xfrm>
        </p:spPr>
        <p:txBody>
          <a:bodyPr>
            <a:normAutofit/>
          </a:bodyPr>
          <a:lstStyle/>
          <a:p>
            <a:pPr algn="l"/>
            <a:r>
              <a:rPr lang="en-US" dirty="0"/>
              <a:t>Many octopi</a:t>
            </a:r>
          </a:p>
        </p:txBody>
      </p:sp>
      <p:pic>
        <p:nvPicPr>
          <p:cNvPr id="3" name="Picture 2">
            <a:extLst>
              <a:ext uri="{FF2B5EF4-FFF2-40B4-BE49-F238E27FC236}">
                <a16:creationId xmlns:a16="http://schemas.microsoft.com/office/drawing/2014/main" id="{1490D1C2-91E8-4E36-8E9E-E7C2FA61AC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5837" y="361950"/>
            <a:ext cx="6233235" cy="4671060"/>
          </a:xfrm>
          <a:prstGeom prst="rect">
            <a:avLst/>
          </a:prstGeom>
        </p:spPr>
      </p:pic>
    </p:spTree>
    <p:extLst>
      <p:ext uri="{BB962C8B-B14F-4D97-AF65-F5344CB8AC3E}">
        <p14:creationId xmlns:p14="http://schemas.microsoft.com/office/powerpoint/2010/main" val="1766303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AAE755F4-4E33-454E-879C-AA9BA11EB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987" y="248278"/>
            <a:ext cx="8229617" cy="5008894"/>
          </a:xfrm>
          <a:prstGeom prst="rect">
            <a:avLst/>
          </a:prstGeom>
        </p:spPr>
      </p:pic>
      <p:sp>
        <p:nvSpPr>
          <p:cNvPr id="5" name="TextBox 4">
            <a:extLst>
              <a:ext uri="{FF2B5EF4-FFF2-40B4-BE49-F238E27FC236}">
                <a16:creationId xmlns:a16="http://schemas.microsoft.com/office/drawing/2014/main" id="{BD806E2C-4AD0-4E31-BAF2-566F0FDC2183}"/>
              </a:ext>
            </a:extLst>
          </p:cNvPr>
          <p:cNvSpPr txBox="1"/>
          <p:nvPr/>
        </p:nvSpPr>
        <p:spPr>
          <a:xfrm>
            <a:off x="1112837" y="1733550"/>
            <a:ext cx="45719"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p:txBody>
      </p:sp>
      <p:sp>
        <p:nvSpPr>
          <p:cNvPr id="6" name="TextBox 5">
            <a:extLst>
              <a:ext uri="{FF2B5EF4-FFF2-40B4-BE49-F238E27FC236}">
                <a16:creationId xmlns:a16="http://schemas.microsoft.com/office/drawing/2014/main" id="{A294DD74-06C7-4DFF-8ED5-683F563711A5}"/>
              </a:ext>
            </a:extLst>
          </p:cNvPr>
          <p:cNvSpPr txBox="1"/>
          <p:nvPr/>
        </p:nvSpPr>
        <p:spPr>
          <a:xfrm>
            <a:off x="608558" y="1615888"/>
            <a:ext cx="3004797" cy="156966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Seek and find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Resurrection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Reality, Power</a:t>
            </a:r>
          </a:p>
        </p:txBody>
      </p:sp>
      <p:sp>
        <p:nvSpPr>
          <p:cNvPr id="7" name="TextBox 6">
            <a:extLst>
              <a:ext uri="{FF2B5EF4-FFF2-40B4-BE49-F238E27FC236}">
                <a16:creationId xmlns:a16="http://schemas.microsoft.com/office/drawing/2014/main" id="{7704AF81-E9CD-4F22-86E7-CAAA92E89B34}"/>
              </a:ext>
            </a:extLst>
          </p:cNvPr>
          <p:cNvSpPr txBox="1"/>
          <p:nvPr/>
        </p:nvSpPr>
        <p:spPr>
          <a:xfrm>
            <a:off x="5848002" y="1657350"/>
            <a:ext cx="179247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Go tell</a:t>
            </a:r>
          </a:p>
        </p:txBody>
      </p:sp>
      <p:sp>
        <p:nvSpPr>
          <p:cNvPr id="8" name="TextBox 7">
            <a:extLst>
              <a:ext uri="{FF2B5EF4-FFF2-40B4-BE49-F238E27FC236}">
                <a16:creationId xmlns:a16="http://schemas.microsoft.com/office/drawing/2014/main" id="{FF8682C8-FD04-433A-93A2-71863179F2B9}"/>
              </a:ext>
            </a:extLst>
          </p:cNvPr>
          <p:cNvSpPr txBox="1"/>
          <p:nvPr/>
        </p:nvSpPr>
        <p:spPr>
          <a:xfrm>
            <a:off x="2864563" y="4095750"/>
            <a:ext cx="2810449"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More Seek</a:t>
            </a:r>
          </a:p>
        </p:txBody>
      </p:sp>
    </p:spTree>
    <p:extLst>
      <p:ext uri="{BB962C8B-B14F-4D97-AF65-F5344CB8AC3E}">
        <p14:creationId xmlns:p14="http://schemas.microsoft.com/office/powerpoint/2010/main" val="730643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Surprisingly, what makes the story all the more credible to Jewish scholars is the unlikely choice of women as the first witnesses.</a:t>
            </a:r>
          </a:p>
          <a:p>
            <a:pPr algn="l"/>
            <a:r>
              <a:rPr lang="en-US" dirty="0"/>
              <a:t>Your unlikely success, all the more possible with G-d!</a:t>
            </a:r>
          </a:p>
        </p:txBody>
      </p:sp>
    </p:spTree>
    <p:extLst>
      <p:ext uri="{BB962C8B-B14F-4D97-AF65-F5344CB8AC3E}">
        <p14:creationId xmlns:p14="http://schemas.microsoft.com/office/powerpoint/2010/main" val="1495553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19FA8-DFD0-4047-8276-92C0AA1B0354}"/>
              </a:ext>
            </a:extLst>
          </p:cNvPr>
          <p:cNvSpPr>
            <a:spLocks noGrp="1"/>
          </p:cNvSpPr>
          <p:nvPr>
            <p:ph type="title"/>
          </p:nvPr>
        </p:nvSpPr>
        <p:spPr>
          <a:xfrm>
            <a:off x="1112837" y="736600"/>
            <a:ext cx="6477000" cy="977900"/>
          </a:xfrm>
        </p:spPr>
        <p:txBody>
          <a:bodyPr>
            <a:normAutofit/>
          </a:bodyPr>
          <a:lstStyle/>
          <a:p>
            <a:pPr>
              <a:lnSpc>
                <a:spcPct val="90000"/>
              </a:lnSpc>
            </a:pPr>
            <a:br>
              <a:rPr lang="en-US" dirty="0"/>
            </a:br>
            <a:r>
              <a:rPr lang="en-US" sz="3100" b="1" dirty="0"/>
              <a:t>Women Discovered the Empty Tomb</a:t>
            </a:r>
            <a:endParaRPr lang="en-US" b="1" dirty="0"/>
          </a:p>
        </p:txBody>
      </p:sp>
      <p:sp>
        <p:nvSpPr>
          <p:cNvPr id="3" name="Content Placeholder 2">
            <a:extLst>
              <a:ext uri="{FF2B5EF4-FFF2-40B4-BE49-F238E27FC236}">
                <a16:creationId xmlns:a16="http://schemas.microsoft.com/office/drawing/2014/main" id="{A36C5411-EEA2-204C-A0E5-30B6AD7F7AF8}"/>
              </a:ext>
            </a:extLst>
          </p:cNvPr>
          <p:cNvSpPr>
            <a:spLocks noGrp="1"/>
          </p:cNvSpPr>
          <p:nvPr>
            <p:ph idx="1"/>
          </p:nvPr>
        </p:nvSpPr>
        <p:spPr>
          <a:xfrm>
            <a:off x="1689100" y="1917699"/>
            <a:ext cx="3519488" cy="2489202"/>
          </a:xfrm>
        </p:spPr>
        <p:txBody>
          <a:bodyPr>
            <a:normAutofit/>
          </a:bodyPr>
          <a:lstStyle/>
          <a:p>
            <a:r>
              <a:rPr lang="en-US" sz="2800" b="1" dirty="0"/>
              <a:t>Mark 16:1-8</a:t>
            </a:r>
          </a:p>
          <a:p>
            <a:r>
              <a:rPr lang="en-US" sz="2800" b="1" dirty="0"/>
              <a:t>Matthew 28:1-10</a:t>
            </a:r>
          </a:p>
          <a:p>
            <a:r>
              <a:rPr lang="en-US" sz="2800" b="1" dirty="0"/>
              <a:t>Luke 24:1-9</a:t>
            </a:r>
          </a:p>
          <a:p>
            <a:r>
              <a:rPr lang="en-US" sz="2800" b="1" dirty="0"/>
              <a:t>John 20:1-2</a:t>
            </a:r>
          </a:p>
          <a:p>
            <a:endParaRPr lang="en-US" sz="2800" b="1" dirty="0"/>
          </a:p>
        </p:txBody>
      </p:sp>
      <p:pic>
        <p:nvPicPr>
          <p:cNvPr id="5" name="Picture 4">
            <a:extLst>
              <a:ext uri="{FF2B5EF4-FFF2-40B4-BE49-F238E27FC236}">
                <a16:creationId xmlns:a16="http://schemas.microsoft.com/office/drawing/2014/main" id="{1F8C50B6-F481-5C4D-8467-3A28847363D8}"/>
              </a:ext>
            </a:extLst>
          </p:cNvPr>
          <p:cNvPicPr>
            <a:picLocks noChangeAspect="1"/>
          </p:cNvPicPr>
          <p:nvPr/>
        </p:nvPicPr>
        <p:blipFill rotWithShape="1">
          <a:blip r:embed="rId3"/>
          <a:srcRect l="24965" r="23736" b="1"/>
          <a:stretch/>
        </p:blipFill>
        <p:spPr>
          <a:xfrm>
            <a:off x="4954915" y="1917699"/>
            <a:ext cx="2482521" cy="2419634"/>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534413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2E2E6-5D3E-784D-AE99-7E6677C5B2C2}"/>
              </a:ext>
            </a:extLst>
          </p:cNvPr>
          <p:cNvSpPr>
            <a:spLocks noGrp="1"/>
          </p:cNvSpPr>
          <p:nvPr>
            <p:ph type="title"/>
          </p:nvPr>
        </p:nvSpPr>
        <p:spPr>
          <a:xfrm>
            <a:off x="1689101" y="736600"/>
            <a:ext cx="5400673" cy="977900"/>
          </a:xfrm>
        </p:spPr>
        <p:txBody>
          <a:bodyPr>
            <a:normAutofit/>
          </a:bodyPr>
          <a:lstStyle/>
          <a:p>
            <a:r>
              <a:rPr lang="en-US" dirty="0"/>
              <a:t>Dr. </a:t>
            </a:r>
            <a:r>
              <a:rPr lang="en-US" dirty="0" err="1"/>
              <a:t>Geza</a:t>
            </a:r>
            <a:r>
              <a:rPr lang="en-US" dirty="0"/>
              <a:t> Vermes</a:t>
            </a:r>
          </a:p>
        </p:txBody>
      </p:sp>
      <p:sp>
        <p:nvSpPr>
          <p:cNvPr id="3" name="Content Placeholder 2">
            <a:extLst>
              <a:ext uri="{FF2B5EF4-FFF2-40B4-BE49-F238E27FC236}">
                <a16:creationId xmlns:a16="http://schemas.microsoft.com/office/drawing/2014/main" id="{11FAEADC-6423-774F-923E-3440962287A3}"/>
              </a:ext>
            </a:extLst>
          </p:cNvPr>
          <p:cNvSpPr>
            <a:spLocks noGrp="1"/>
          </p:cNvSpPr>
          <p:nvPr>
            <p:ph idx="1"/>
          </p:nvPr>
        </p:nvSpPr>
        <p:spPr>
          <a:xfrm>
            <a:off x="808037" y="1917698"/>
            <a:ext cx="5029199" cy="2635251"/>
          </a:xfrm>
        </p:spPr>
        <p:txBody>
          <a:bodyPr>
            <a:normAutofit/>
          </a:bodyPr>
          <a:lstStyle/>
          <a:p>
            <a:pPr marL="0" indent="0">
              <a:buNone/>
            </a:pPr>
            <a:r>
              <a:rPr lang="en-US" sz="3200" b="1" dirty="0"/>
              <a:t>“The evidence furnished by female witnesses had no standing in a male-dominated Jewish society.”</a:t>
            </a:r>
          </a:p>
          <a:p>
            <a:pPr marL="0" indent="0">
              <a:buNone/>
            </a:pPr>
            <a:r>
              <a:rPr lang="en-US" sz="1125" dirty="0"/>
              <a:t>- </a:t>
            </a:r>
            <a:r>
              <a:rPr lang="en-US" sz="1125" i="1" dirty="0"/>
              <a:t>The Resurrection: History and Myth</a:t>
            </a:r>
            <a:r>
              <a:rPr lang="en-US" sz="1125" dirty="0"/>
              <a:t>, pg. 148                                                    </a:t>
            </a:r>
          </a:p>
          <a:p>
            <a:pPr marL="0" indent="0">
              <a:buNone/>
            </a:pPr>
            <a:endParaRPr lang="en-US" dirty="0"/>
          </a:p>
        </p:txBody>
      </p:sp>
      <p:pic>
        <p:nvPicPr>
          <p:cNvPr id="4" name="Picture 3">
            <a:extLst>
              <a:ext uri="{FF2B5EF4-FFF2-40B4-BE49-F238E27FC236}">
                <a16:creationId xmlns:a16="http://schemas.microsoft.com/office/drawing/2014/main" id="{37FAFA0E-A721-274C-9790-3F0FDD53B6D2}"/>
              </a:ext>
            </a:extLst>
          </p:cNvPr>
          <p:cNvPicPr/>
          <p:nvPr/>
        </p:nvPicPr>
        <p:blipFill rotWithShape="1">
          <a:blip r:embed="rId3" cstate="print">
            <a:extLst>
              <a:ext uri="{28A0092B-C50C-407E-A947-70E740481C1C}">
                <a14:useLocalDpi xmlns:a14="http://schemas.microsoft.com/office/drawing/2010/main" val="0"/>
              </a:ext>
            </a:extLst>
          </a:blip>
          <a:srcRect r="2" b="7334"/>
          <a:stretch/>
        </p:blipFill>
        <p:spPr bwMode="auto">
          <a:xfrm>
            <a:off x="5913437" y="2038350"/>
            <a:ext cx="1905000" cy="2368550"/>
          </a:xfrm>
          <a:prstGeom prst="rect">
            <a:avLst/>
          </a:prstGeom>
          <a:noFill/>
          <a:ln w="57150" cmpd="thickThin">
            <a:solidFill>
              <a:schemeClr val="tx1">
                <a:lumMod val="50000"/>
                <a:lumOff val="50000"/>
              </a:schemeClr>
            </a:solidFill>
            <a:miter lim="800000"/>
          </a:ln>
        </p:spPr>
      </p:pic>
    </p:spTree>
    <p:extLst>
      <p:ext uri="{BB962C8B-B14F-4D97-AF65-F5344CB8AC3E}">
        <p14:creationId xmlns:p14="http://schemas.microsoft.com/office/powerpoint/2010/main" val="4058312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E9919-FE39-DD4E-98D6-800AAA761BB4}"/>
              </a:ext>
            </a:extLst>
          </p:cNvPr>
          <p:cNvSpPr>
            <a:spLocks noGrp="1"/>
          </p:cNvSpPr>
          <p:nvPr>
            <p:ph type="title"/>
          </p:nvPr>
        </p:nvSpPr>
        <p:spPr>
          <a:xfrm>
            <a:off x="1689101" y="736600"/>
            <a:ext cx="5400673" cy="977900"/>
          </a:xfrm>
        </p:spPr>
        <p:txBody>
          <a:bodyPr>
            <a:normAutofit/>
          </a:bodyPr>
          <a:lstStyle/>
          <a:p>
            <a:r>
              <a:rPr lang="en-US" b="1" i="1" dirty="0"/>
              <a:t>b. Rosh Ha-Shanah </a:t>
            </a:r>
            <a:r>
              <a:rPr lang="en-US" b="1" dirty="0"/>
              <a:t>22a</a:t>
            </a:r>
          </a:p>
        </p:txBody>
      </p:sp>
      <p:sp>
        <p:nvSpPr>
          <p:cNvPr id="3" name="Content Placeholder 2">
            <a:extLst>
              <a:ext uri="{FF2B5EF4-FFF2-40B4-BE49-F238E27FC236}">
                <a16:creationId xmlns:a16="http://schemas.microsoft.com/office/drawing/2014/main" id="{0A047912-6CB9-3541-A12B-1AFB78A0DDB4}"/>
              </a:ext>
            </a:extLst>
          </p:cNvPr>
          <p:cNvSpPr>
            <a:spLocks noGrp="1"/>
          </p:cNvSpPr>
          <p:nvPr>
            <p:ph idx="1"/>
          </p:nvPr>
        </p:nvSpPr>
        <p:spPr>
          <a:xfrm>
            <a:off x="1036637" y="1917698"/>
            <a:ext cx="4953000" cy="2711452"/>
          </a:xfrm>
        </p:spPr>
        <p:txBody>
          <a:bodyPr>
            <a:normAutofit fontScale="92500" lnSpcReduction="20000"/>
          </a:bodyPr>
          <a:lstStyle/>
          <a:p>
            <a:pPr marL="0" indent="0">
              <a:buNone/>
            </a:pPr>
            <a:r>
              <a:rPr lang="en-US" sz="2800" b="1" dirty="0"/>
              <a:t>“The following are unfit to give testimony...a woman is unfit... Although in certain cases a woman’s testimony is accepted, e.g., to testify to the death of someone’s husband, in the majority of cases her testimony is not valid.” </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081615E6-047D-E943-AA5B-41B7F481B7F2}"/>
              </a:ext>
            </a:extLst>
          </p:cNvPr>
          <p:cNvPicPr>
            <a:picLocks noChangeAspect="1"/>
          </p:cNvPicPr>
          <p:nvPr/>
        </p:nvPicPr>
        <p:blipFill rotWithShape="1">
          <a:blip r:embed="rId3"/>
          <a:srcRect l="-124" r="-124"/>
          <a:stretch/>
        </p:blipFill>
        <p:spPr>
          <a:xfrm>
            <a:off x="6142037" y="2190750"/>
            <a:ext cx="1518047" cy="2034183"/>
          </a:xfrm>
          <a:prstGeom prst="rect">
            <a:avLst/>
          </a:prstGeom>
        </p:spPr>
      </p:pic>
    </p:spTree>
    <p:extLst>
      <p:ext uri="{BB962C8B-B14F-4D97-AF65-F5344CB8AC3E}">
        <p14:creationId xmlns:p14="http://schemas.microsoft.com/office/powerpoint/2010/main" val="3555468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101" y="736600"/>
            <a:ext cx="5400673" cy="977900"/>
          </a:xfrm>
        </p:spPr>
        <p:txBody>
          <a:bodyPr>
            <a:normAutofit/>
          </a:bodyPr>
          <a:lstStyle/>
          <a:p>
            <a:r>
              <a:rPr lang="en-US" dirty="0"/>
              <a:t>A Jewish response</a:t>
            </a:r>
          </a:p>
        </p:txBody>
      </p:sp>
      <p:sp>
        <p:nvSpPr>
          <p:cNvPr id="3" name="Content Placeholder 2"/>
          <p:cNvSpPr>
            <a:spLocks noGrp="1"/>
          </p:cNvSpPr>
          <p:nvPr>
            <p:ph idx="1"/>
          </p:nvPr>
        </p:nvSpPr>
        <p:spPr>
          <a:xfrm>
            <a:off x="960437" y="1917698"/>
            <a:ext cx="4953000" cy="2635251"/>
          </a:xfrm>
        </p:spPr>
        <p:txBody>
          <a:bodyPr>
            <a:normAutofit/>
          </a:bodyPr>
          <a:lstStyle/>
          <a:p>
            <a:pPr marL="0" indent="0">
              <a:spcBef>
                <a:spcPts val="0"/>
              </a:spcBef>
              <a:buNone/>
            </a:pPr>
            <a:r>
              <a:rPr lang="en-US" sz="2800" b="1" dirty="0"/>
              <a:t>“[Yeshua] showed the marks of his punishment, and how his hands were pierced with nails: who beheld this? A half-frantic woman . . .”</a:t>
            </a:r>
          </a:p>
          <a:p>
            <a:pPr marL="0" indent="0">
              <a:spcBef>
                <a:spcPts val="0"/>
              </a:spcBef>
              <a:buNone/>
            </a:pPr>
            <a:r>
              <a:rPr lang="en-US" sz="1600" b="1" i="1" dirty="0"/>
              <a:t>- Contra </a:t>
            </a:r>
            <a:r>
              <a:rPr lang="en-US" sz="1600" b="1" i="1" dirty="0" err="1"/>
              <a:t>Celsus</a:t>
            </a:r>
            <a:r>
              <a:rPr lang="en-US" sz="1600" b="1" i="1" dirty="0"/>
              <a:t> </a:t>
            </a:r>
            <a:r>
              <a:rPr lang="en-US" sz="1600" b="1" dirty="0"/>
              <a:t>2.55</a:t>
            </a:r>
          </a:p>
        </p:txBody>
      </p:sp>
      <p:pic>
        <p:nvPicPr>
          <p:cNvPr id="4" name="Picture 3"/>
          <p:cNvPicPr/>
          <p:nvPr/>
        </p:nvPicPr>
        <p:blipFill rotWithShape="1">
          <a:blip r:embed="rId2">
            <a:extLst>
              <a:ext uri="{28A0092B-C50C-407E-A947-70E740481C1C}">
                <a14:useLocalDpi xmlns:a14="http://schemas.microsoft.com/office/drawing/2010/main" val="0"/>
              </a:ext>
            </a:extLst>
          </a:blip>
          <a:srcRect t="7158" r="2" b="2"/>
          <a:stretch/>
        </p:blipFill>
        <p:spPr bwMode="auto">
          <a:xfrm>
            <a:off x="5989637" y="2038350"/>
            <a:ext cx="1541097" cy="2139480"/>
          </a:xfrm>
          <a:prstGeom prst="rect">
            <a:avLst/>
          </a:prstGeom>
          <a:noFill/>
          <a:ln w="57150" cmpd="thickThin">
            <a:solidFill>
              <a:schemeClr val="tx1">
                <a:lumMod val="50000"/>
                <a:lumOff val="50000"/>
              </a:schemeClr>
            </a:solidFill>
            <a:miter lim="800000"/>
          </a:ln>
        </p:spPr>
      </p:pic>
    </p:spTree>
    <p:extLst>
      <p:ext uri="{BB962C8B-B14F-4D97-AF65-F5344CB8AC3E}">
        <p14:creationId xmlns:p14="http://schemas.microsoft.com/office/powerpoint/2010/main" val="1865826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101" y="736600"/>
            <a:ext cx="5400673" cy="977900"/>
          </a:xfrm>
        </p:spPr>
        <p:txBody>
          <a:bodyPr>
            <a:normAutofit/>
          </a:bodyPr>
          <a:lstStyle/>
          <a:p>
            <a:r>
              <a:rPr lang="en-US" b="1" dirty="0"/>
              <a:t>Dr. </a:t>
            </a:r>
            <a:r>
              <a:rPr lang="en-US" b="1" dirty="0" err="1"/>
              <a:t>Pinchas</a:t>
            </a:r>
            <a:r>
              <a:rPr lang="en-US" b="1" dirty="0"/>
              <a:t> </a:t>
            </a:r>
            <a:r>
              <a:rPr lang="en-US" b="1" dirty="0" err="1"/>
              <a:t>Lapide</a:t>
            </a:r>
            <a:endParaRPr lang="en-US" b="1" dirty="0"/>
          </a:p>
        </p:txBody>
      </p:sp>
      <p:sp>
        <p:nvSpPr>
          <p:cNvPr id="3" name="Content Placeholder 2"/>
          <p:cNvSpPr>
            <a:spLocks noGrp="1"/>
          </p:cNvSpPr>
          <p:nvPr>
            <p:ph idx="1"/>
          </p:nvPr>
        </p:nvSpPr>
        <p:spPr>
          <a:xfrm>
            <a:off x="884237" y="1917698"/>
            <a:ext cx="5029200" cy="2635251"/>
          </a:xfrm>
        </p:spPr>
        <p:txBody>
          <a:bodyPr>
            <a:normAutofit/>
          </a:bodyPr>
          <a:lstStyle/>
          <a:p>
            <a:pPr marL="0" indent="0">
              <a:buNone/>
            </a:pPr>
            <a:r>
              <a:rPr lang="en-US" sz="2400" b="1" dirty="0"/>
              <a:t>“In a purely fictional narrative one would have avoided making women the crown witnesses of the resurrection since they were considered in rabbinic Judaism as incapable of giving valid testimony.”</a:t>
            </a:r>
          </a:p>
          <a:p>
            <a:pPr marL="0" indent="0">
              <a:spcBef>
                <a:spcPts val="0"/>
              </a:spcBef>
              <a:buNone/>
            </a:pPr>
            <a:r>
              <a:rPr lang="en-US" sz="1125" dirty="0"/>
              <a:t>- </a:t>
            </a:r>
            <a:r>
              <a:rPr lang="en-US" sz="1125" i="1" dirty="0"/>
              <a:t>The Resurrection of Jesus: A Jewish Perspective</a:t>
            </a:r>
            <a:r>
              <a:rPr lang="en-US" sz="1125" dirty="0"/>
              <a:t>, pg. 95</a:t>
            </a:r>
          </a:p>
        </p:txBody>
      </p:sp>
      <p:pic>
        <p:nvPicPr>
          <p:cNvPr id="6" name="Picture 5">
            <a:extLst>
              <a:ext uri="{FF2B5EF4-FFF2-40B4-BE49-F238E27FC236}">
                <a16:creationId xmlns:a16="http://schemas.microsoft.com/office/drawing/2014/main" id="{5F23EEFE-1BD0-B844-9E17-20BECF19346D}"/>
              </a:ext>
            </a:extLst>
          </p:cNvPr>
          <p:cNvPicPr/>
          <p:nvPr/>
        </p:nvPicPr>
        <p:blipFill rotWithShape="1">
          <a:blip r:embed="rId3" cstate="print">
            <a:extLst>
              <a:ext uri="{28A0092B-C50C-407E-A947-70E740481C1C}">
                <a14:useLocalDpi xmlns:a14="http://schemas.microsoft.com/office/drawing/2010/main" val="0"/>
              </a:ext>
            </a:extLst>
          </a:blip>
          <a:srcRect l="235"/>
          <a:stretch/>
        </p:blipFill>
        <p:spPr bwMode="auto">
          <a:xfrm>
            <a:off x="6065837" y="2038350"/>
            <a:ext cx="1676400" cy="2368550"/>
          </a:xfrm>
          <a:prstGeom prst="rect">
            <a:avLst/>
          </a:prstGeom>
          <a:noFill/>
          <a:ln w="57150" cmpd="thickThin">
            <a:solidFill>
              <a:schemeClr val="tx1">
                <a:lumMod val="50000"/>
                <a:lumOff val="50000"/>
              </a:schemeClr>
            </a:solidFill>
            <a:miter lim="800000"/>
          </a:ln>
        </p:spPr>
      </p:pic>
    </p:spTree>
    <p:extLst>
      <p:ext uri="{BB962C8B-B14F-4D97-AF65-F5344CB8AC3E}">
        <p14:creationId xmlns:p14="http://schemas.microsoft.com/office/powerpoint/2010/main" val="2486177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Surprisingly, what makes the story all the more credible to Jewish scholars is the unlikely choice of women as the first witnesses.</a:t>
            </a:r>
          </a:p>
          <a:p>
            <a:pPr algn="l"/>
            <a:r>
              <a:rPr lang="en-US" dirty="0">
                <a:solidFill>
                  <a:srgbClr val="FFFF99"/>
                </a:solidFill>
              </a:rPr>
              <a:t>Your </a:t>
            </a:r>
            <a:r>
              <a:rPr lang="en-US" u="sng" dirty="0">
                <a:solidFill>
                  <a:srgbClr val="FFFF99"/>
                </a:solidFill>
              </a:rPr>
              <a:t>unlikely</a:t>
            </a:r>
            <a:r>
              <a:rPr lang="en-US" dirty="0">
                <a:solidFill>
                  <a:srgbClr val="FFFF99"/>
                </a:solidFill>
              </a:rPr>
              <a:t> success, all the more possible with G-d!</a:t>
            </a:r>
          </a:p>
        </p:txBody>
      </p:sp>
    </p:spTree>
    <p:extLst>
      <p:ext uri="{BB962C8B-B14F-4D97-AF65-F5344CB8AC3E}">
        <p14:creationId xmlns:p14="http://schemas.microsoft.com/office/powerpoint/2010/main" val="3945356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dirty="0"/>
              <a:t>Tell of the Resurrection, [raw] power of G-d, so more can </a:t>
            </a:r>
            <a:r>
              <a:rPr lang="en-US" dirty="0">
                <a:sym typeface="Wingdings" panose="05000000000000000000" pitchFamily="2" charset="2"/>
              </a:rPr>
              <a:t> GO</a:t>
            </a:r>
          </a:p>
          <a:p>
            <a:pPr algn="l"/>
            <a:r>
              <a:rPr lang="en-US" baseline="30000" dirty="0"/>
              <a:t>2 Cor 4.6</a:t>
            </a:r>
            <a:r>
              <a:rPr lang="en-US" b="1" baseline="30000" dirty="0"/>
              <a:t> </a:t>
            </a:r>
            <a:r>
              <a:rPr lang="en-US" dirty="0"/>
              <a:t>For it is the God who once said, “Let light shine out of darkness,” who has made his light shine in our hearts, the light of the knowledge of God’s glory shining in the face of the Messiah Yeshua.</a:t>
            </a:r>
          </a:p>
        </p:txBody>
      </p:sp>
    </p:spTree>
    <p:extLst>
      <p:ext uri="{BB962C8B-B14F-4D97-AF65-F5344CB8AC3E}">
        <p14:creationId xmlns:p14="http://schemas.microsoft.com/office/powerpoint/2010/main" val="17054145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AAE755F4-4E33-454E-879C-AA9BA11EB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987" y="248278"/>
            <a:ext cx="8229617" cy="5008894"/>
          </a:xfrm>
          <a:prstGeom prst="rect">
            <a:avLst/>
          </a:prstGeom>
        </p:spPr>
      </p:pic>
      <p:sp>
        <p:nvSpPr>
          <p:cNvPr id="5" name="TextBox 4">
            <a:extLst>
              <a:ext uri="{FF2B5EF4-FFF2-40B4-BE49-F238E27FC236}">
                <a16:creationId xmlns:a16="http://schemas.microsoft.com/office/drawing/2014/main" id="{BD806E2C-4AD0-4E31-BAF2-566F0FDC2183}"/>
              </a:ext>
            </a:extLst>
          </p:cNvPr>
          <p:cNvSpPr txBox="1"/>
          <p:nvPr/>
        </p:nvSpPr>
        <p:spPr>
          <a:xfrm>
            <a:off x="1112837" y="1733550"/>
            <a:ext cx="45719" cy="707886"/>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A294DD74-06C7-4DFF-8ED5-683F563711A5}"/>
              </a:ext>
            </a:extLst>
          </p:cNvPr>
          <p:cNvSpPr txBox="1"/>
          <p:nvPr/>
        </p:nvSpPr>
        <p:spPr>
          <a:xfrm>
            <a:off x="608558" y="1615888"/>
            <a:ext cx="3004797" cy="1569660"/>
          </a:xfrm>
          <a:prstGeom prst="rect">
            <a:avLst/>
          </a:prstGeom>
          <a:noFill/>
        </p:spPr>
        <p:txBody>
          <a:bodyPr wrap="none" rtlCol="0">
            <a:spAutoFit/>
          </a:bodyPr>
          <a:lstStyle/>
          <a:p>
            <a:r>
              <a:rPr lang="en-US" sz="3200" dirty="0"/>
              <a:t>Seek and find</a:t>
            </a:r>
          </a:p>
          <a:p>
            <a:r>
              <a:rPr lang="en-US" sz="3200" dirty="0"/>
              <a:t>Resurrection </a:t>
            </a:r>
          </a:p>
          <a:p>
            <a:r>
              <a:rPr lang="en-US" sz="3200" dirty="0"/>
              <a:t>Reality, Power</a:t>
            </a:r>
          </a:p>
        </p:txBody>
      </p:sp>
      <p:sp>
        <p:nvSpPr>
          <p:cNvPr id="7" name="TextBox 6">
            <a:extLst>
              <a:ext uri="{FF2B5EF4-FFF2-40B4-BE49-F238E27FC236}">
                <a16:creationId xmlns:a16="http://schemas.microsoft.com/office/drawing/2014/main" id="{7704AF81-E9CD-4F22-86E7-CAAA92E89B34}"/>
              </a:ext>
            </a:extLst>
          </p:cNvPr>
          <p:cNvSpPr txBox="1"/>
          <p:nvPr/>
        </p:nvSpPr>
        <p:spPr>
          <a:xfrm>
            <a:off x="5848002" y="1657350"/>
            <a:ext cx="1792478" cy="707886"/>
          </a:xfrm>
          <a:prstGeom prst="rect">
            <a:avLst/>
          </a:prstGeom>
          <a:noFill/>
        </p:spPr>
        <p:txBody>
          <a:bodyPr wrap="none" rtlCol="0">
            <a:spAutoFit/>
          </a:bodyPr>
          <a:lstStyle/>
          <a:p>
            <a:r>
              <a:rPr lang="en-US" dirty="0"/>
              <a:t>Go tell</a:t>
            </a:r>
          </a:p>
        </p:txBody>
      </p:sp>
      <p:sp>
        <p:nvSpPr>
          <p:cNvPr id="8" name="TextBox 7">
            <a:extLst>
              <a:ext uri="{FF2B5EF4-FFF2-40B4-BE49-F238E27FC236}">
                <a16:creationId xmlns:a16="http://schemas.microsoft.com/office/drawing/2014/main" id="{FF8682C8-FD04-433A-93A2-71863179F2B9}"/>
              </a:ext>
            </a:extLst>
          </p:cNvPr>
          <p:cNvSpPr txBox="1"/>
          <p:nvPr/>
        </p:nvSpPr>
        <p:spPr>
          <a:xfrm>
            <a:off x="2864563" y="4095750"/>
            <a:ext cx="2810449" cy="707886"/>
          </a:xfrm>
          <a:prstGeom prst="rect">
            <a:avLst/>
          </a:prstGeom>
          <a:noFill/>
        </p:spPr>
        <p:txBody>
          <a:bodyPr wrap="none" rtlCol="0">
            <a:spAutoFit/>
          </a:bodyPr>
          <a:lstStyle/>
          <a:p>
            <a:r>
              <a:rPr lang="en-US" dirty="0"/>
              <a:t>More Seek</a:t>
            </a:r>
          </a:p>
        </p:txBody>
      </p:sp>
    </p:spTree>
    <p:extLst>
      <p:ext uri="{BB962C8B-B14F-4D97-AF65-F5344CB8AC3E}">
        <p14:creationId xmlns:p14="http://schemas.microsoft.com/office/powerpoint/2010/main" val="552597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There are some in my family that wanted me to stop with the thanksgiving jokes, but I told them I couldn’t stop </a:t>
            </a:r>
          </a:p>
          <a:p>
            <a:pPr algn="l"/>
            <a:r>
              <a:rPr lang="en-US" dirty="0"/>
              <a:t>cold turkey! </a:t>
            </a:r>
          </a:p>
        </p:txBody>
      </p:sp>
    </p:spTree>
    <p:extLst>
      <p:ext uri="{BB962C8B-B14F-4D97-AF65-F5344CB8AC3E}">
        <p14:creationId xmlns:p14="http://schemas.microsoft.com/office/powerpoint/2010/main" val="2494825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1" baseline="30000" dirty="0"/>
              <a:t>1 Cor 1.17 </a:t>
            </a:r>
            <a:r>
              <a:rPr lang="en-US" dirty="0"/>
              <a:t>For the Messiah did not send me to immerse but to </a:t>
            </a:r>
            <a:r>
              <a:rPr lang="en-US" dirty="0">
                <a:solidFill>
                  <a:srgbClr val="FFFF99"/>
                </a:solidFill>
              </a:rPr>
              <a:t>proclaim the Good News </a:t>
            </a:r>
            <a:r>
              <a:rPr lang="en-US" dirty="0"/>
              <a:t>— and to do it without relying on “wisdom” that consists of mere rhetoric, so as not to rob the Messiah’s execution-stake of its power.  [And resurrection]</a:t>
            </a:r>
          </a:p>
        </p:txBody>
      </p:sp>
    </p:spTree>
    <p:extLst>
      <p:ext uri="{BB962C8B-B14F-4D97-AF65-F5344CB8AC3E}">
        <p14:creationId xmlns:p14="http://schemas.microsoft.com/office/powerpoint/2010/main" val="1898520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We HAVE hope, based on the Resurrection power of G-d, still manifesting in our day.</a:t>
            </a:r>
          </a:p>
          <a:p>
            <a:pPr algn="l"/>
            <a:endParaRPr lang="en-US" dirty="0"/>
          </a:p>
          <a:p>
            <a:pPr algn="l"/>
            <a:r>
              <a:rPr lang="en-US" dirty="0"/>
              <a:t>Sean </a:t>
            </a:r>
            <a:r>
              <a:rPr lang="en-US" dirty="0" err="1"/>
              <a:t>Steckbeck</a:t>
            </a:r>
            <a:r>
              <a:rPr lang="en-US" dirty="0"/>
              <a:t> story.</a:t>
            </a:r>
          </a:p>
        </p:txBody>
      </p:sp>
    </p:spTree>
    <p:extLst>
      <p:ext uri="{BB962C8B-B14F-4D97-AF65-F5344CB8AC3E}">
        <p14:creationId xmlns:p14="http://schemas.microsoft.com/office/powerpoint/2010/main" val="983838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2285991" cy="4781550"/>
          </a:xfrm>
        </p:spPr>
        <p:txBody>
          <a:bodyPr>
            <a:normAutofit/>
          </a:bodyPr>
          <a:lstStyle/>
          <a:p>
            <a:pPr algn="l"/>
            <a:r>
              <a:rPr lang="en-US" sz="3200" dirty="0"/>
              <a:t>Sean </a:t>
            </a:r>
            <a:r>
              <a:rPr lang="en-US" sz="3200" dirty="0" err="1"/>
              <a:t>Steckbeck</a:t>
            </a:r>
            <a:r>
              <a:rPr lang="en-US" sz="3200" dirty="0"/>
              <a:t> and </a:t>
            </a:r>
            <a:br>
              <a:rPr lang="en-US" sz="3200" dirty="0"/>
            </a:br>
            <a:r>
              <a:rPr lang="en-US" sz="3200" dirty="0"/>
              <a:t>“</a:t>
            </a:r>
            <a:r>
              <a:rPr lang="en-US" sz="3200" dirty="0" err="1"/>
              <a:t>Amitai</a:t>
            </a:r>
            <a:r>
              <a:rPr lang="en-US" sz="3200" dirty="0"/>
              <a:t>”</a:t>
            </a:r>
          </a:p>
        </p:txBody>
      </p:sp>
      <p:pic>
        <p:nvPicPr>
          <p:cNvPr id="3" name="Picture 2">
            <a:extLst>
              <a:ext uri="{FF2B5EF4-FFF2-40B4-BE49-F238E27FC236}">
                <a16:creationId xmlns:a16="http://schemas.microsoft.com/office/drawing/2014/main" id="{58C13247-8887-4872-AA32-91141C87C1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3475" y="361950"/>
            <a:ext cx="6375400" cy="4781550"/>
          </a:xfrm>
          <a:prstGeom prst="rect">
            <a:avLst/>
          </a:prstGeom>
        </p:spPr>
      </p:pic>
    </p:spTree>
    <p:extLst>
      <p:ext uri="{BB962C8B-B14F-4D97-AF65-F5344CB8AC3E}">
        <p14:creationId xmlns:p14="http://schemas.microsoft.com/office/powerpoint/2010/main" val="677946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85000" lnSpcReduction="10000"/>
          </a:bodyPr>
          <a:lstStyle/>
          <a:p>
            <a:pPr algn="l"/>
            <a:r>
              <a:rPr lang="en-US" dirty="0" err="1"/>
              <a:t>Amitai</a:t>
            </a:r>
            <a:r>
              <a:rPr lang="en-US" dirty="0"/>
              <a:t> , not his real name, is the son of a "</a:t>
            </a:r>
            <a:r>
              <a:rPr lang="en-US" dirty="0" err="1"/>
              <a:t>Litvisher</a:t>
            </a:r>
            <a:r>
              <a:rPr lang="en-US" dirty="0"/>
              <a:t>" rabbi in Jerusalem. He grew up in a very strict form of ultra Orthodox Judaism that did not allow him to do much outside of his community. From a very young age </a:t>
            </a:r>
            <a:r>
              <a:rPr lang="en-US" dirty="0" err="1"/>
              <a:t>Amitai</a:t>
            </a:r>
            <a:r>
              <a:rPr lang="en-US" dirty="0"/>
              <a:t> had an interest in games on his cell phone and even a career in music outside of his community, but was reprimanded harshly for his interest. </a:t>
            </a:r>
          </a:p>
        </p:txBody>
      </p:sp>
    </p:spTree>
    <p:extLst>
      <p:ext uri="{BB962C8B-B14F-4D97-AF65-F5344CB8AC3E}">
        <p14:creationId xmlns:p14="http://schemas.microsoft.com/office/powerpoint/2010/main" val="2605612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err="1"/>
              <a:t>Amitai</a:t>
            </a:r>
            <a:r>
              <a:rPr lang="en-US" dirty="0"/>
              <a:t> decided to explore the outside world by moving to the north of Israel far away from his parents and community. </a:t>
            </a:r>
            <a:r>
              <a:rPr lang="en-US" dirty="0" err="1"/>
              <a:t>Amitai</a:t>
            </a:r>
            <a:r>
              <a:rPr lang="en-US" dirty="0"/>
              <a:t> was not able to survive living on his own in Israeli society because he lacked the basic tools to do so</a:t>
            </a:r>
          </a:p>
        </p:txBody>
      </p:sp>
    </p:spTree>
    <p:extLst>
      <p:ext uri="{BB962C8B-B14F-4D97-AF65-F5344CB8AC3E}">
        <p14:creationId xmlns:p14="http://schemas.microsoft.com/office/powerpoint/2010/main" val="2122708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so he moved back into his parents home in Jerusalem and returned to dress like an Orthodox while there. </a:t>
            </a:r>
            <a:r>
              <a:rPr lang="en-US" dirty="0" err="1"/>
              <a:t>Amitai</a:t>
            </a:r>
            <a:r>
              <a:rPr lang="en-US" dirty="0"/>
              <a:t> met Sean, Chaim and Hallel at a concert event at a center led by Orthodox Jews in Jerusalem.</a:t>
            </a:r>
          </a:p>
        </p:txBody>
      </p:sp>
    </p:spTree>
    <p:extLst>
      <p:ext uri="{BB962C8B-B14F-4D97-AF65-F5344CB8AC3E}">
        <p14:creationId xmlns:p14="http://schemas.microsoft.com/office/powerpoint/2010/main" val="53986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dirty="0"/>
              <a:t>Chaim introduced me to </a:t>
            </a:r>
            <a:r>
              <a:rPr lang="en-US" dirty="0" err="1"/>
              <a:t>Amitai</a:t>
            </a:r>
            <a:r>
              <a:rPr lang="en-US" dirty="0"/>
              <a:t> and I spent three hours discussing with him his story, my story, and </a:t>
            </a:r>
            <a:r>
              <a:rPr lang="en-US" dirty="0" err="1"/>
              <a:t>Yeshua's</a:t>
            </a:r>
            <a:r>
              <a:rPr lang="en-US" dirty="0"/>
              <a:t> story. </a:t>
            </a:r>
            <a:r>
              <a:rPr lang="en-US" dirty="0" err="1"/>
              <a:t>Amitai</a:t>
            </a:r>
            <a:r>
              <a:rPr lang="en-US" dirty="0"/>
              <a:t> needed to breathe and be away from his parents house. I was taking care of a house of friends of ours in Jerusalem and so I invited him to stay with me for a week. </a:t>
            </a:r>
          </a:p>
        </p:txBody>
      </p:sp>
    </p:spTree>
    <p:extLst>
      <p:ext uri="{BB962C8B-B14F-4D97-AF65-F5344CB8AC3E}">
        <p14:creationId xmlns:p14="http://schemas.microsoft.com/office/powerpoint/2010/main" val="26740311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20000"/>
          </a:bodyPr>
          <a:lstStyle/>
          <a:p>
            <a:pPr algn="l"/>
            <a:r>
              <a:rPr lang="en-US" dirty="0"/>
              <a:t>During our stay we had daily Discovery Bible Studies about Yeshua and intense times of prayer and healing from his past wounds. </a:t>
            </a:r>
            <a:r>
              <a:rPr lang="en-US" dirty="0" err="1"/>
              <a:t>Amitai</a:t>
            </a:r>
            <a:r>
              <a:rPr lang="en-US" dirty="0"/>
              <a:t> is still in the process of discovering who Yeshua and God is, but his hunger to know more about Yeshua grows and grows and has even invited a friend to join him in the process.</a:t>
            </a:r>
          </a:p>
        </p:txBody>
      </p:sp>
    </p:spTree>
    <p:extLst>
      <p:ext uri="{BB962C8B-B14F-4D97-AF65-F5344CB8AC3E}">
        <p14:creationId xmlns:p14="http://schemas.microsoft.com/office/powerpoint/2010/main" val="837014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1982115" cy="4781550"/>
          </a:xfrm>
        </p:spPr>
        <p:txBody>
          <a:bodyPr>
            <a:normAutofit/>
          </a:bodyPr>
          <a:lstStyle/>
          <a:p>
            <a:pPr algn="l"/>
            <a:r>
              <a:rPr lang="en-US" dirty="0" err="1"/>
              <a:t>Amitai</a:t>
            </a:r>
            <a:r>
              <a:rPr lang="en-US" dirty="0"/>
              <a:t> and the dog.  </a:t>
            </a:r>
          </a:p>
        </p:txBody>
      </p:sp>
      <p:pic>
        <p:nvPicPr>
          <p:cNvPr id="3" name="Picture 2">
            <a:extLst>
              <a:ext uri="{FF2B5EF4-FFF2-40B4-BE49-F238E27FC236}">
                <a16:creationId xmlns:a16="http://schemas.microsoft.com/office/drawing/2014/main" id="{C060F7D4-1194-4776-90C9-1ED4294DC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562" y="361950"/>
            <a:ext cx="6378669" cy="4781550"/>
          </a:xfrm>
          <a:prstGeom prst="rect">
            <a:avLst/>
          </a:prstGeom>
        </p:spPr>
      </p:pic>
    </p:spTree>
    <p:extLst>
      <p:ext uri="{BB962C8B-B14F-4D97-AF65-F5344CB8AC3E}">
        <p14:creationId xmlns:p14="http://schemas.microsoft.com/office/powerpoint/2010/main" val="4941521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AAE755F4-4E33-454E-879C-AA9BA11EB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987" y="248278"/>
            <a:ext cx="8229617" cy="5008894"/>
          </a:xfrm>
          <a:prstGeom prst="rect">
            <a:avLst/>
          </a:prstGeom>
        </p:spPr>
      </p:pic>
      <p:sp>
        <p:nvSpPr>
          <p:cNvPr id="5" name="TextBox 4">
            <a:extLst>
              <a:ext uri="{FF2B5EF4-FFF2-40B4-BE49-F238E27FC236}">
                <a16:creationId xmlns:a16="http://schemas.microsoft.com/office/drawing/2014/main" id="{BD806E2C-4AD0-4E31-BAF2-566F0FDC2183}"/>
              </a:ext>
            </a:extLst>
          </p:cNvPr>
          <p:cNvSpPr txBox="1"/>
          <p:nvPr/>
        </p:nvSpPr>
        <p:spPr>
          <a:xfrm>
            <a:off x="1112837" y="1733550"/>
            <a:ext cx="45719" cy="707886"/>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A294DD74-06C7-4DFF-8ED5-683F563711A5}"/>
              </a:ext>
            </a:extLst>
          </p:cNvPr>
          <p:cNvSpPr txBox="1"/>
          <p:nvPr/>
        </p:nvSpPr>
        <p:spPr>
          <a:xfrm>
            <a:off x="608558" y="1615888"/>
            <a:ext cx="3004797" cy="1569660"/>
          </a:xfrm>
          <a:prstGeom prst="rect">
            <a:avLst/>
          </a:prstGeom>
          <a:noFill/>
        </p:spPr>
        <p:txBody>
          <a:bodyPr wrap="none" rtlCol="0">
            <a:spAutoFit/>
          </a:bodyPr>
          <a:lstStyle/>
          <a:p>
            <a:r>
              <a:rPr lang="en-US" sz="3200" dirty="0"/>
              <a:t>Seek and find</a:t>
            </a:r>
          </a:p>
          <a:p>
            <a:r>
              <a:rPr lang="en-US" sz="3200" dirty="0"/>
              <a:t>Resurrection </a:t>
            </a:r>
          </a:p>
          <a:p>
            <a:r>
              <a:rPr lang="en-US" sz="3200" dirty="0"/>
              <a:t>Reality, Power</a:t>
            </a:r>
          </a:p>
        </p:txBody>
      </p:sp>
      <p:sp>
        <p:nvSpPr>
          <p:cNvPr id="7" name="TextBox 6">
            <a:extLst>
              <a:ext uri="{FF2B5EF4-FFF2-40B4-BE49-F238E27FC236}">
                <a16:creationId xmlns:a16="http://schemas.microsoft.com/office/drawing/2014/main" id="{7704AF81-E9CD-4F22-86E7-CAAA92E89B34}"/>
              </a:ext>
            </a:extLst>
          </p:cNvPr>
          <p:cNvSpPr txBox="1"/>
          <p:nvPr/>
        </p:nvSpPr>
        <p:spPr>
          <a:xfrm>
            <a:off x="5848002" y="1657350"/>
            <a:ext cx="1792478" cy="707886"/>
          </a:xfrm>
          <a:prstGeom prst="rect">
            <a:avLst/>
          </a:prstGeom>
          <a:noFill/>
        </p:spPr>
        <p:txBody>
          <a:bodyPr wrap="none" rtlCol="0">
            <a:spAutoFit/>
          </a:bodyPr>
          <a:lstStyle/>
          <a:p>
            <a:r>
              <a:rPr lang="en-US" dirty="0"/>
              <a:t>Go tell</a:t>
            </a:r>
          </a:p>
        </p:txBody>
      </p:sp>
      <p:sp>
        <p:nvSpPr>
          <p:cNvPr id="8" name="TextBox 7">
            <a:extLst>
              <a:ext uri="{FF2B5EF4-FFF2-40B4-BE49-F238E27FC236}">
                <a16:creationId xmlns:a16="http://schemas.microsoft.com/office/drawing/2014/main" id="{FF8682C8-FD04-433A-93A2-71863179F2B9}"/>
              </a:ext>
            </a:extLst>
          </p:cNvPr>
          <p:cNvSpPr txBox="1"/>
          <p:nvPr/>
        </p:nvSpPr>
        <p:spPr>
          <a:xfrm>
            <a:off x="2864563" y="4095750"/>
            <a:ext cx="2810449" cy="707886"/>
          </a:xfrm>
          <a:prstGeom prst="rect">
            <a:avLst/>
          </a:prstGeom>
          <a:noFill/>
        </p:spPr>
        <p:txBody>
          <a:bodyPr wrap="none" rtlCol="0">
            <a:spAutoFit/>
          </a:bodyPr>
          <a:lstStyle/>
          <a:p>
            <a:r>
              <a:rPr lang="en-US" dirty="0"/>
              <a:t>More Seek</a:t>
            </a:r>
          </a:p>
        </p:txBody>
      </p:sp>
    </p:spTree>
    <p:extLst>
      <p:ext uri="{BB962C8B-B14F-4D97-AF65-F5344CB8AC3E}">
        <p14:creationId xmlns:p14="http://schemas.microsoft.com/office/powerpoint/2010/main" val="262117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6370637" y="391339"/>
            <a:ext cx="2209791" cy="4781550"/>
          </a:xfrm>
        </p:spPr>
        <p:txBody>
          <a:bodyPr>
            <a:normAutofit/>
          </a:bodyPr>
          <a:lstStyle/>
          <a:p>
            <a:pPr algn="l"/>
            <a:r>
              <a:rPr lang="en-US" i="1" dirty="0"/>
              <a:t>The Starry Night</a:t>
            </a:r>
          </a:p>
          <a:p>
            <a:pPr algn="l"/>
            <a:endParaRPr lang="en-US" sz="1100" i="1" dirty="0"/>
          </a:p>
          <a:p>
            <a:pPr algn="l"/>
            <a:r>
              <a:rPr lang="en-US" dirty="0"/>
              <a:t>Vincent van Gogh 1889</a:t>
            </a:r>
          </a:p>
        </p:txBody>
      </p:sp>
      <p:pic>
        <p:nvPicPr>
          <p:cNvPr id="2" name="Picture 1">
            <a:extLst>
              <a:ext uri="{FF2B5EF4-FFF2-40B4-BE49-F238E27FC236}">
                <a16:creationId xmlns:a16="http://schemas.microsoft.com/office/drawing/2014/main" id="{3D3D037C-B009-4D37-B8E7-E515750A40BC}"/>
              </a:ext>
            </a:extLst>
          </p:cNvPr>
          <p:cNvPicPr>
            <a:picLocks noChangeAspect="1"/>
          </p:cNvPicPr>
          <p:nvPr/>
        </p:nvPicPr>
        <p:blipFill>
          <a:blip r:embed="rId3"/>
          <a:stretch>
            <a:fillRect/>
          </a:stretch>
        </p:blipFill>
        <p:spPr>
          <a:xfrm>
            <a:off x="213108" y="359707"/>
            <a:ext cx="6004461" cy="4753791"/>
          </a:xfrm>
          <a:prstGeom prst="rect">
            <a:avLst/>
          </a:prstGeom>
        </p:spPr>
      </p:pic>
    </p:spTree>
    <p:extLst>
      <p:ext uri="{BB962C8B-B14F-4D97-AF65-F5344CB8AC3E}">
        <p14:creationId xmlns:p14="http://schemas.microsoft.com/office/powerpoint/2010/main" val="18789964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It’s Thanksgiving Weekend.</a:t>
            </a:r>
          </a:p>
          <a:p>
            <a:pPr algn="l"/>
            <a:r>
              <a:rPr lang="en-US" dirty="0"/>
              <a:t>The basis of all thanksgiving:</a:t>
            </a:r>
          </a:p>
        </p:txBody>
      </p:sp>
    </p:spTree>
    <p:extLst>
      <p:ext uri="{BB962C8B-B14F-4D97-AF65-F5344CB8AC3E}">
        <p14:creationId xmlns:p14="http://schemas.microsoft.com/office/powerpoint/2010/main" val="14297777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Phil. 4.6 </a:t>
            </a:r>
            <a:r>
              <a:rPr lang="en-US" b="1" baseline="30000" dirty="0"/>
              <a:t> </a:t>
            </a:r>
            <a:r>
              <a:rPr lang="en-US" dirty="0"/>
              <a:t>Don’t worry about anything; on the contrary, make your requests known to God by </a:t>
            </a:r>
            <a:r>
              <a:rPr lang="en-US" dirty="0">
                <a:solidFill>
                  <a:srgbClr val="FFFF99"/>
                </a:solidFill>
              </a:rPr>
              <a:t>prayer and petition, with thanksgiving</a:t>
            </a:r>
            <a:r>
              <a:rPr lang="en-US" dirty="0"/>
              <a:t>.</a:t>
            </a:r>
          </a:p>
        </p:txBody>
      </p:sp>
    </p:spTree>
    <p:extLst>
      <p:ext uri="{BB962C8B-B14F-4D97-AF65-F5344CB8AC3E}">
        <p14:creationId xmlns:p14="http://schemas.microsoft.com/office/powerpoint/2010/main" val="39189668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All the Matriarchs, even Leah, were barren before being empowered to have children. (We know Leah was barren because in Gen 29 we read, ”When </a:t>
            </a:r>
            <a:r>
              <a:rPr lang="en-US" cap="small" dirty="0"/>
              <a:t>Adoni </a:t>
            </a:r>
            <a:r>
              <a:rPr lang="en-US" dirty="0"/>
              <a:t>saw that Leah was unloved, </a:t>
            </a:r>
            <a:r>
              <a:rPr lang="en-US" u="sng" dirty="0"/>
              <a:t>He opened her womb.</a:t>
            </a:r>
            <a:r>
              <a:rPr lang="en-US" dirty="0"/>
              <a:t>”</a:t>
            </a:r>
          </a:p>
        </p:txBody>
      </p:sp>
    </p:spTree>
    <p:extLst>
      <p:ext uri="{BB962C8B-B14F-4D97-AF65-F5344CB8AC3E}">
        <p14:creationId xmlns:p14="http://schemas.microsoft.com/office/powerpoint/2010/main" val="15357442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084637" y="361950"/>
            <a:ext cx="4495808" cy="4781550"/>
          </a:xfrm>
        </p:spPr>
        <p:txBody>
          <a:bodyPr>
            <a:normAutofit/>
          </a:bodyPr>
          <a:lstStyle/>
          <a:p>
            <a:pPr algn="l"/>
            <a:endParaRPr lang="en-US" dirty="0"/>
          </a:p>
          <a:p>
            <a:pPr algn="l"/>
            <a:r>
              <a:rPr lang="en-US" dirty="0"/>
              <a:t>A Richard </a:t>
            </a:r>
            <a:r>
              <a:rPr lang="en-US" dirty="0" err="1"/>
              <a:t>Wurmbrand</a:t>
            </a:r>
            <a:r>
              <a:rPr lang="en-US" dirty="0"/>
              <a:t> story</a:t>
            </a:r>
          </a:p>
          <a:p>
            <a:pPr algn="l"/>
            <a:endParaRPr lang="en-US" dirty="0"/>
          </a:p>
        </p:txBody>
      </p:sp>
      <p:pic>
        <p:nvPicPr>
          <p:cNvPr id="1026" name="Picture 2" descr="Image result for richard wurmbrand">
            <a:extLst>
              <a:ext uri="{FF2B5EF4-FFF2-40B4-BE49-F238E27FC236}">
                <a16:creationId xmlns:a16="http://schemas.microsoft.com/office/drawing/2014/main" id="{C3E868D3-61BB-4C4F-8020-D7DB9D7A6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7" y="361950"/>
            <a:ext cx="3581400" cy="4834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508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85000" lnSpcReduction="10000"/>
          </a:bodyPr>
          <a:lstStyle/>
          <a:p>
            <a:pPr algn="l"/>
            <a:r>
              <a:rPr lang="en-US" dirty="0"/>
              <a:t>There was a brigade in Romania which was only for priests, bishops, pastors, rabbis, and laymen - whoever was in prison for his faith. One day a political officer came to inspect that brigade. Everybody stood at attention, and at random he called out a young minister (whose name was </a:t>
            </a:r>
            <a:r>
              <a:rPr lang="en-US" dirty="0" err="1"/>
              <a:t>Coceanga</a:t>
            </a:r>
            <a:r>
              <a:rPr lang="en-US" dirty="0"/>
              <a:t>) and asked him, "What have you been in your civilian life?"</a:t>
            </a:r>
          </a:p>
        </p:txBody>
      </p:sp>
    </p:spTree>
    <p:extLst>
      <p:ext uri="{BB962C8B-B14F-4D97-AF65-F5344CB8AC3E}">
        <p14:creationId xmlns:p14="http://schemas.microsoft.com/office/powerpoint/2010/main" val="10061554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85000" lnSpcReduction="20000"/>
          </a:bodyPr>
          <a:lstStyle/>
          <a:p>
            <a:pPr algn="l"/>
            <a:r>
              <a:rPr lang="en-US" dirty="0"/>
              <a:t>And he replied, "Sir, what I have been in my civilian life, I will be forever. I am a minister of God." "Aha, a minister! And do you still love Messiah?" The minister was silent for a few seconds - seconds as long as eternity, because he knew that his eternal destiny would be decided in those seconds. The Lord said, "Whoever confesses Me before men, him I will also confess before My Father who is in heaven. </a:t>
            </a:r>
          </a:p>
        </p:txBody>
      </p:sp>
    </p:spTree>
    <p:extLst>
      <p:ext uri="{BB962C8B-B14F-4D97-AF65-F5344CB8AC3E}">
        <p14:creationId xmlns:p14="http://schemas.microsoft.com/office/powerpoint/2010/main" val="19779710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85000" lnSpcReduction="10000"/>
          </a:bodyPr>
          <a:lstStyle/>
          <a:p>
            <a:pPr algn="l"/>
            <a:r>
              <a:rPr lang="en-US" dirty="0"/>
              <a:t>But whoever denies Me before men, him I will also deny before My Father who is in heaven" </a:t>
            </a:r>
            <a:r>
              <a:rPr lang="en-US" baseline="30000" dirty="0"/>
              <a:t>(Matt 10:32, 33). </a:t>
            </a:r>
            <a:r>
              <a:rPr lang="en-US" dirty="0"/>
              <a:t>And then after a little meditation, his face began to shine - I have seen so many shining faces - and with a very humble but very decided voice he said, "Captain, when I became a minister, I knew that during history thousands had been killed for their faith. </a:t>
            </a:r>
          </a:p>
        </p:txBody>
      </p:sp>
    </p:spTree>
    <p:extLst>
      <p:ext uri="{BB962C8B-B14F-4D97-AF65-F5344CB8AC3E}">
        <p14:creationId xmlns:p14="http://schemas.microsoft.com/office/powerpoint/2010/main" val="12707115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85000" lnSpcReduction="20000"/>
          </a:bodyPr>
          <a:lstStyle/>
          <a:p>
            <a:pPr algn="l"/>
            <a:r>
              <a:rPr lang="en-US" dirty="0"/>
              <a:t>And as often as I ascended to the front dressed in those beautiful, ornate robes, surrounded by the respect and love of the congregation, I promised to God that if ever I had to suffer, if ever I wore the uniform of the prisoner, I would still love Messiah." "Captain," he went on to say, "I so pity you. We have the truth, and you have whips. We have love, and you have iron bars on prison cells. </a:t>
            </a:r>
          </a:p>
        </p:txBody>
      </p:sp>
    </p:spTree>
    <p:extLst>
      <p:ext uri="{BB962C8B-B14F-4D97-AF65-F5344CB8AC3E}">
        <p14:creationId xmlns:p14="http://schemas.microsoft.com/office/powerpoint/2010/main" val="1090829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20000"/>
          </a:bodyPr>
          <a:lstStyle/>
          <a:p>
            <a:pPr algn="l"/>
            <a:r>
              <a:rPr lang="en-US" dirty="0"/>
              <a:t>Violence and hatred is a very poor argument against truth and love. If you were to hang all the professors of mathematics, if all the mathematicians were hanged, how much would four plus four be then? It would still be eight. And eight plus eight would still be sixteen. "You can't change the truth by hanging those who speak the truth. </a:t>
            </a:r>
          </a:p>
        </p:txBody>
      </p:sp>
    </p:spTree>
    <p:extLst>
      <p:ext uri="{BB962C8B-B14F-4D97-AF65-F5344CB8AC3E}">
        <p14:creationId xmlns:p14="http://schemas.microsoft.com/office/powerpoint/2010/main" val="31299650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85000" lnSpcReduction="10000"/>
          </a:bodyPr>
          <a:lstStyle/>
          <a:p>
            <a:pPr algn="l"/>
            <a:r>
              <a:rPr lang="en-US" dirty="0"/>
              <a:t>If all the believers were hanged, it would still remain so that there is a God, and He is love. And there is a Savior, and by confessing Him a man can be saved. And there exists a Holy Spirit, and a host of angels around the earth. And there exists a beautiful paradise - you can't change the truth." I wish there was a way to convey the tone with which he said those words. </a:t>
            </a:r>
          </a:p>
        </p:txBody>
      </p:sp>
    </p:spTree>
    <p:extLst>
      <p:ext uri="{BB962C8B-B14F-4D97-AF65-F5344CB8AC3E}">
        <p14:creationId xmlns:p14="http://schemas.microsoft.com/office/powerpoint/2010/main" val="1788612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His dizzy aunt --- </a:t>
            </a:r>
            <a:r>
              <a:rPr lang="en-US" dirty="0" err="1"/>
              <a:t>Verti</a:t>
            </a:r>
            <a:r>
              <a:rPr lang="en-US" dirty="0"/>
              <a:t> Gogh</a:t>
            </a:r>
          </a:p>
          <a:p>
            <a:pPr algn="l"/>
            <a:r>
              <a:rPr lang="en-US" dirty="0"/>
              <a:t>The brother who ate prunes---</a:t>
            </a:r>
            <a:r>
              <a:rPr lang="en-US" dirty="0" err="1"/>
              <a:t>Gotta</a:t>
            </a:r>
            <a:r>
              <a:rPr lang="en-US" dirty="0"/>
              <a:t> Gogh</a:t>
            </a:r>
          </a:p>
          <a:p>
            <a:pPr algn="l"/>
            <a:r>
              <a:rPr lang="en-US" dirty="0"/>
              <a:t>The brother who worked at a convenience store ---- Stop N Gogh</a:t>
            </a:r>
          </a:p>
          <a:p>
            <a:pPr algn="l"/>
            <a:endParaRPr lang="en-US" dirty="0"/>
          </a:p>
        </p:txBody>
      </p:sp>
    </p:spTree>
    <p:extLst>
      <p:ext uri="{BB962C8B-B14F-4D97-AF65-F5344CB8AC3E}">
        <p14:creationId xmlns:p14="http://schemas.microsoft.com/office/powerpoint/2010/main" val="30498029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In light of the Resurrection of Messiah, this imprisoned man, subject to torture, spoke with boldness, urgency. </a:t>
            </a:r>
          </a:p>
        </p:txBody>
      </p:sp>
    </p:spTree>
    <p:extLst>
      <p:ext uri="{BB962C8B-B14F-4D97-AF65-F5344CB8AC3E}">
        <p14:creationId xmlns:p14="http://schemas.microsoft.com/office/powerpoint/2010/main" val="34056130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rtl="1"/>
            <a:r>
              <a:rPr lang="he-IL" sz="4321" b="1" dirty="0">
                <a:latin typeface="David" panose="020E0502060401010101" pitchFamily="34" charset="-79"/>
                <a:cs typeface="David" panose="020E0502060401010101" pitchFamily="34" charset="-79"/>
              </a:rPr>
              <a:t>אָמַר לָהֶן יֵשׁוּעַ: </a:t>
            </a:r>
            <a:r>
              <a:rPr lang="en-US" sz="4321" b="1" dirty="0">
                <a:latin typeface="David" panose="020E0502060401010101" pitchFamily="34" charset="-79"/>
                <a:cs typeface="David" panose="020E0502060401010101" pitchFamily="34" charset="-79"/>
              </a:rPr>
              <a:t>"</a:t>
            </a:r>
            <a:r>
              <a:rPr lang="he-IL" sz="4321" b="1" dirty="0">
                <a:latin typeface="David" panose="020E0502060401010101" pitchFamily="34" charset="-79"/>
                <a:cs typeface="David" panose="020E0502060401010101" pitchFamily="34" charset="-79"/>
              </a:rPr>
              <a:t>אַל תִּפְחַדְנָה, לֵכְנָה וְהַגֵּדְנָה</a:t>
            </a:r>
            <a:r>
              <a:rPr lang="en-US" sz="4321" b="1" dirty="0">
                <a:latin typeface="David" panose="020E0502060401010101" pitchFamily="34" charset="-79"/>
                <a:cs typeface="David" panose="020E0502060401010101" pitchFamily="34" charset="-79"/>
              </a:rPr>
              <a:t>"</a:t>
            </a:r>
            <a:r>
              <a:rPr lang="he-IL" sz="4321" b="1" dirty="0">
                <a:latin typeface="David" panose="020E0502060401010101" pitchFamily="34" charset="-79"/>
                <a:cs typeface="David" panose="020E0502060401010101" pitchFamily="34" charset="-79"/>
              </a:rPr>
              <a:t> </a:t>
            </a:r>
            <a:r>
              <a:rPr lang="en-US" baseline="30000" dirty="0"/>
              <a:t> </a:t>
            </a:r>
          </a:p>
          <a:p>
            <a:pPr marL="0" indent="4573"/>
            <a:r>
              <a:rPr lang="en-US" sz="3600" dirty="0"/>
              <a:t>Then Yeshua said to them, “</a:t>
            </a:r>
            <a:r>
              <a:rPr lang="en-US" sz="3600" dirty="0">
                <a:solidFill>
                  <a:srgbClr val="FFFF99"/>
                </a:solidFill>
              </a:rPr>
              <a:t>Don’t be afraid! Go</a:t>
            </a:r>
            <a:r>
              <a:rPr lang="en-US" sz="3600" dirty="0"/>
              <a:t> and tell…”</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28:10</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7904444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AAE755F4-4E33-454E-879C-AA9BA11EB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987" y="248278"/>
            <a:ext cx="8229617" cy="5008894"/>
          </a:xfrm>
          <a:prstGeom prst="rect">
            <a:avLst/>
          </a:prstGeom>
        </p:spPr>
      </p:pic>
      <p:sp>
        <p:nvSpPr>
          <p:cNvPr id="5" name="TextBox 4">
            <a:extLst>
              <a:ext uri="{FF2B5EF4-FFF2-40B4-BE49-F238E27FC236}">
                <a16:creationId xmlns:a16="http://schemas.microsoft.com/office/drawing/2014/main" id="{BD806E2C-4AD0-4E31-BAF2-566F0FDC2183}"/>
              </a:ext>
            </a:extLst>
          </p:cNvPr>
          <p:cNvSpPr txBox="1"/>
          <p:nvPr/>
        </p:nvSpPr>
        <p:spPr>
          <a:xfrm>
            <a:off x="1112837" y="1733550"/>
            <a:ext cx="45719" cy="707886"/>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A294DD74-06C7-4DFF-8ED5-683F563711A5}"/>
              </a:ext>
            </a:extLst>
          </p:cNvPr>
          <p:cNvSpPr txBox="1"/>
          <p:nvPr/>
        </p:nvSpPr>
        <p:spPr>
          <a:xfrm>
            <a:off x="608558" y="1615888"/>
            <a:ext cx="3004797" cy="1569660"/>
          </a:xfrm>
          <a:prstGeom prst="rect">
            <a:avLst/>
          </a:prstGeom>
          <a:noFill/>
        </p:spPr>
        <p:txBody>
          <a:bodyPr wrap="none" rtlCol="0">
            <a:spAutoFit/>
          </a:bodyPr>
          <a:lstStyle/>
          <a:p>
            <a:r>
              <a:rPr lang="en-US" sz="3200" dirty="0"/>
              <a:t>Seek and find</a:t>
            </a:r>
          </a:p>
          <a:p>
            <a:r>
              <a:rPr lang="en-US" sz="3200" dirty="0"/>
              <a:t>Resurrection </a:t>
            </a:r>
          </a:p>
          <a:p>
            <a:r>
              <a:rPr lang="en-US" sz="3200" dirty="0"/>
              <a:t>Reality, Power</a:t>
            </a:r>
          </a:p>
        </p:txBody>
      </p:sp>
      <p:sp>
        <p:nvSpPr>
          <p:cNvPr id="7" name="TextBox 6">
            <a:extLst>
              <a:ext uri="{FF2B5EF4-FFF2-40B4-BE49-F238E27FC236}">
                <a16:creationId xmlns:a16="http://schemas.microsoft.com/office/drawing/2014/main" id="{7704AF81-E9CD-4F22-86E7-CAAA92E89B34}"/>
              </a:ext>
            </a:extLst>
          </p:cNvPr>
          <p:cNvSpPr txBox="1"/>
          <p:nvPr/>
        </p:nvSpPr>
        <p:spPr>
          <a:xfrm>
            <a:off x="5848002" y="1657350"/>
            <a:ext cx="1792478" cy="707886"/>
          </a:xfrm>
          <a:prstGeom prst="rect">
            <a:avLst/>
          </a:prstGeom>
          <a:noFill/>
        </p:spPr>
        <p:txBody>
          <a:bodyPr wrap="none" rtlCol="0">
            <a:spAutoFit/>
          </a:bodyPr>
          <a:lstStyle/>
          <a:p>
            <a:r>
              <a:rPr lang="en-US" dirty="0"/>
              <a:t>Go tell</a:t>
            </a:r>
          </a:p>
        </p:txBody>
      </p:sp>
      <p:sp>
        <p:nvSpPr>
          <p:cNvPr id="8" name="TextBox 7">
            <a:extLst>
              <a:ext uri="{FF2B5EF4-FFF2-40B4-BE49-F238E27FC236}">
                <a16:creationId xmlns:a16="http://schemas.microsoft.com/office/drawing/2014/main" id="{FF8682C8-FD04-433A-93A2-71863179F2B9}"/>
              </a:ext>
            </a:extLst>
          </p:cNvPr>
          <p:cNvSpPr txBox="1"/>
          <p:nvPr/>
        </p:nvSpPr>
        <p:spPr>
          <a:xfrm>
            <a:off x="2864563" y="4095750"/>
            <a:ext cx="2810449" cy="707886"/>
          </a:xfrm>
          <a:prstGeom prst="rect">
            <a:avLst/>
          </a:prstGeom>
          <a:noFill/>
        </p:spPr>
        <p:txBody>
          <a:bodyPr wrap="none" rtlCol="0">
            <a:spAutoFit/>
          </a:bodyPr>
          <a:lstStyle/>
          <a:p>
            <a:r>
              <a:rPr lang="en-US" dirty="0"/>
              <a:t>More Seek</a:t>
            </a:r>
          </a:p>
        </p:txBody>
      </p:sp>
    </p:spTree>
    <p:extLst>
      <p:ext uri="{BB962C8B-B14F-4D97-AF65-F5344CB8AC3E}">
        <p14:creationId xmlns:p14="http://schemas.microsoft.com/office/powerpoint/2010/main" val="25127098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u="sng" dirty="0"/>
              <a:t>Current Outreach strategies</a:t>
            </a:r>
          </a:p>
          <a:p>
            <a:pPr marL="341313" indent="-341313" algn="l">
              <a:buFont typeface="Arial" panose="020B0604020202020204" pitchFamily="34" charset="0"/>
              <a:buChar char="•"/>
            </a:pPr>
            <a:r>
              <a:rPr lang="en-US" dirty="0">
                <a:solidFill>
                  <a:srgbClr val="FFFF99"/>
                </a:solidFill>
              </a:rPr>
              <a:t>Live our lives in the light, power, presence of His resurrection! [seek Him]</a:t>
            </a:r>
          </a:p>
          <a:p>
            <a:pPr marL="341313" indent="-341313" algn="l">
              <a:buFont typeface="Arial" panose="020B0604020202020204" pitchFamily="34" charset="0"/>
              <a:buChar char="•"/>
            </a:pPr>
            <a:r>
              <a:rPr lang="en-US" dirty="0"/>
              <a:t>After lunch 12:45 p.m.: Rivka Hare will report about outreach to the Himalayas</a:t>
            </a:r>
          </a:p>
        </p:txBody>
      </p:sp>
    </p:spTree>
    <p:extLst>
      <p:ext uri="{BB962C8B-B14F-4D97-AF65-F5344CB8AC3E}">
        <p14:creationId xmlns:p14="http://schemas.microsoft.com/office/powerpoint/2010/main" val="29548634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u="sng" dirty="0"/>
              <a:t>Current Outreach strategies</a:t>
            </a:r>
          </a:p>
          <a:p>
            <a:pPr marL="341313" indent="-341313" algn="l">
              <a:buFont typeface="Arial" panose="020B0604020202020204" pitchFamily="34" charset="0"/>
              <a:buChar char="•"/>
            </a:pPr>
            <a:r>
              <a:rPr lang="en-US" dirty="0"/>
              <a:t>Friday night Shabbat dinners.</a:t>
            </a:r>
          </a:p>
          <a:p>
            <a:pPr marL="341313" indent="-341313" algn="l">
              <a:buFont typeface="Arial" panose="020B0604020202020204" pitchFamily="34" charset="0"/>
              <a:buChar char="•"/>
            </a:pPr>
            <a:r>
              <a:rPr lang="en-US" dirty="0"/>
              <a:t>Welcoming spirit</a:t>
            </a:r>
          </a:p>
          <a:p>
            <a:pPr marL="341313" indent="-341313" algn="l">
              <a:buFont typeface="Arial" panose="020B0604020202020204" pitchFamily="34" charset="0"/>
              <a:buChar char="•"/>
            </a:pPr>
            <a:r>
              <a:rPr lang="en-US" dirty="0"/>
              <a:t>Hanukkah outreach on the Plaza? we will discuss after Rivka’s presentation</a:t>
            </a:r>
          </a:p>
        </p:txBody>
      </p:sp>
    </p:spTree>
    <p:extLst>
      <p:ext uri="{BB962C8B-B14F-4D97-AF65-F5344CB8AC3E}">
        <p14:creationId xmlns:p14="http://schemas.microsoft.com/office/powerpoint/2010/main" val="28381382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rtl="1"/>
            <a:r>
              <a:rPr lang="he-IL" sz="4321" b="1" dirty="0">
                <a:latin typeface="David" panose="020E0502060401010101" pitchFamily="34" charset="-79"/>
                <a:cs typeface="David" panose="020E0502060401010101" pitchFamily="34" charset="-79"/>
              </a:rPr>
              <a:t>אָמַר לָהֶן יֵשׁוּעַ: </a:t>
            </a:r>
            <a:r>
              <a:rPr lang="en-US" sz="4321" b="1" dirty="0">
                <a:latin typeface="David" panose="020E0502060401010101" pitchFamily="34" charset="-79"/>
                <a:cs typeface="David" panose="020E0502060401010101" pitchFamily="34" charset="-79"/>
              </a:rPr>
              <a:t>"</a:t>
            </a:r>
            <a:r>
              <a:rPr lang="he-IL" sz="4321" b="1" dirty="0">
                <a:latin typeface="David" panose="020E0502060401010101" pitchFamily="34" charset="-79"/>
                <a:cs typeface="David" panose="020E0502060401010101" pitchFamily="34" charset="-79"/>
              </a:rPr>
              <a:t>אַל תִּפְחַדְנָה, לֵכְנָה וְהַגֵּדְנָה</a:t>
            </a:r>
            <a:r>
              <a:rPr lang="en-US" sz="4321" b="1" dirty="0">
                <a:latin typeface="David" panose="020E0502060401010101" pitchFamily="34" charset="-79"/>
                <a:cs typeface="David" panose="020E0502060401010101" pitchFamily="34" charset="-79"/>
              </a:rPr>
              <a:t>"</a:t>
            </a:r>
            <a:r>
              <a:rPr lang="he-IL" sz="4321" b="1" dirty="0">
                <a:latin typeface="David" panose="020E0502060401010101" pitchFamily="34" charset="-79"/>
                <a:cs typeface="David" panose="020E0502060401010101" pitchFamily="34" charset="-79"/>
              </a:rPr>
              <a:t> </a:t>
            </a:r>
            <a:r>
              <a:rPr lang="en-US" baseline="30000" dirty="0"/>
              <a:t> </a:t>
            </a:r>
          </a:p>
          <a:p>
            <a:pPr marL="0" indent="4573"/>
            <a:r>
              <a:rPr lang="en-US" sz="3600" dirty="0"/>
              <a:t>Then Yeshua said to them, “</a:t>
            </a:r>
            <a:r>
              <a:rPr lang="en-US" sz="3600" dirty="0">
                <a:solidFill>
                  <a:srgbClr val="FFFF99"/>
                </a:solidFill>
              </a:rPr>
              <a:t>Don’t be afraid! Go</a:t>
            </a:r>
            <a:r>
              <a:rPr lang="en-US" sz="3600" dirty="0"/>
              <a:t> and tell…”</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28:10</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8097399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3653095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His magician uncle--- Where-</a:t>
            </a:r>
            <a:r>
              <a:rPr lang="en-US" dirty="0" err="1"/>
              <a:t>diddy</a:t>
            </a:r>
            <a:r>
              <a:rPr lang="en-US" dirty="0"/>
              <a:t> Gogh</a:t>
            </a:r>
          </a:p>
          <a:p>
            <a:pPr algn="l"/>
            <a:r>
              <a:rPr lang="en-US" dirty="0"/>
              <a:t>His Mexican cousin--- A </a:t>
            </a:r>
            <a:r>
              <a:rPr lang="en-US" dirty="0" err="1"/>
              <a:t>MeeGogh</a:t>
            </a:r>
            <a:endParaRPr lang="en-US" dirty="0"/>
          </a:p>
          <a:p>
            <a:pPr algn="l"/>
            <a:r>
              <a:rPr lang="en-US" dirty="0"/>
              <a:t>The Mexican cousin's American half-brother ---  </a:t>
            </a:r>
            <a:r>
              <a:rPr lang="en-US" dirty="0" err="1"/>
              <a:t>Gring</a:t>
            </a:r>
            <a:r>
              <a:rPr lang="en-US" dirty="0"/>
              <a:t> Gogh</a:t>
            </a:r>
          </a:p>
          <a:p>
            <a:pPr algn="l"/>
            <a:r>
              <a:rPr lang="en-US" dirty="0"/>
              <a:t>The nephew who drove a stage coach ---- Wells-far Gogh</a:t>
            </a:r>
          </a:p>
          <a:p>
            <a:pPr algn="l"/>
            <a:endParaRPr lang="en-US" dirty="0"/>
          </a:p>
          <a:p>
            <a:pPr algn="l"/>
            <a:endParaRPr lang="en-US" dirty="0"/>
          </a:p>
        </p:txBody>
      </p:sp>
    </p:spTree>
    <p:extLst>
      <p:ext uri="{BB962C8B-B14F-4D97-AF65-F5344CB8AC3E}">
        <p14:creationId xmlns:p14="http://schemas.microsoft.com/office/powerpoint/2010/main" val="3668602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2377521" cy="4781550"/>
          </a:xfrm>
        </p:spPr>
        <p:txBody>
          <a:bodyPr>
            <a:normAutofit fontScale="92500" lnSpcReduction="10000"/>
          </a:bodyPr>
          <a:lstStyle/>
          <a:p>
            <a:pPr algn="l"/>
            <a:r>
              <a:rPr lang="en-US" sz="3900" i="1" dirty="0"/>
              <a:t>Does G-d ever confront us with His raw energy, like this?</a:t>
            </a:r>
            <a:endParaRPr lang="en-US" sz="3900" dirty="0"/>
          </a:p>
          <a:p>
            <a:pPr algn="l"/>
            <a:br>
              <a:rPr lang="en-US" dirty="0">
                <a:hlinkClick r:id="rId3" tooltip="View this artwork within its environment."/>
              </a:rPr>
            </a:br>
            <a:endParaRPr lang="en-US" dirty="0"/>
          </a:p>
        </p:txBody>
      </p:sp>
      <p:pic>
        <p:nvPicPr>
          <p:cNvPr id="2" name="Picture 1">
            <a:extLst>
              <a:ext uri="{FF2B5EF4-FFF2-40B4-BE49-F238E27FC236}">
                <a16:creationId xmlns:a16="http://schemas.microsoft.com/office/drawing/2014/main" id="{3D3D037C-B009-4D37-B8E7-E515750A40BC}"/>
              </a:ext>
            </a:extLst>
          </p:cNvPr>
          <p:cNvPicPr>
            <a:picLocks noChangeAspect="1"/>
          </p:cNvPicPr>
          <p:nvPr/>
        </p:nvPicPr>
        <p:blipFill>
          <a:blip r:embed="rId4"/>
          <a:stretch>
            <a:fillRect/>
          </a:stretch>
        </p:blipFill>
        <p:spPr>
          <a:xfrm>
            <a:off x="2575967" y="361949"/>
            <a:ext cx="6004461" cy="4753791"/>
          </a:xfrm>
          <a:prstGeom prst="rect">
            <a:avLst/>
          </a:prstGeom>
        </p:spPr>
      </p:pic>
    </p:spTree>
    <p:extLst>
      <p:ext uri="{BB962C8B-B14F-4D97-AF65-F5344CB8AC3E}">
        <p14:creationId xmlns:p14="http://schemas.microsoft.com/office/powerpoint/2010/main" val="1760149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28:9-10</a:t>
            </a:r>
          </a:p>
        </p:txBody>
      </p:sp>
    </p:spTree>
    <p:extLst>
      <p:ext uri="{BB962C8B-B14F-4D97-AF65-F5344CB8AC3E}">
        <p14:creationId xmlns:p14="http://schemas.microsoft.com/office/powerpoint/2010/main" val="62575313"/>
      </p:ext>
    </p:extLst>
  </p:cSld>
  <p:clrMapOvr>
    <a:masterClrMapping/>
  </p:clrMapOvr>
</p:sld>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Default Design">
  <a:themeElements>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113878</TotalTime>
  <Words>3648</Words>
  <Application>Microsoft Office PowerPoint</Application>
  <PresentationFormat>Custom</PresentationFormat>
  <Paragraphs>417</Paragraphs>
  <Slides>66</Slides>
  <Notes>65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66</vt:i4>
      </vt:variant>
    </vt:vector>
  </HeadingPairs>
  <TitlesOfParts>
    <vt:vector size="77" baseType="lpstr">
      <vt:lpstr>Arial</vt:lpstr>
      <vt:lpstr>Arial Rounded MT Bold</vt:lpstr>
      <vt:lpstr>Calibri</vt:lpstr>
      <vt:lpstr>David</vt:lpstr>
      <vt:lpstr>Garamond</vt:lpstr>
      <vt:lpstr>Helvetica Neue</vt:lpstr>
      <vt:lpstr>1_Default Design</vt:lpstr>
      <vt:lpstr>136_Default Design</vt:lpstr>
      <vt:lpstr>128_Default Design</vt:lpstr>
      <vt:lpstr>9_Default Design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28:9</vt:lpstr>
      <vt:lpstr>PowerPoint Presentation</vt:lpstr>
      <vt:lpstr>PowerPoint Presentation</vt:lpstr>
      <vt:lpstr>Mattityahu (Matthew) 28:10</vt:lpstr>
      <vt:lpstr>PowerPoint Presentation</vt:lpstr>
      <vt:lpstr>PowerPoint Presentation</vt:lpstr>
      <vt:lpstr> Women Discovered the Empty Tomb</vt:lpstr>
      <vt:lpstr>Dr. Geza Vermes</vt:lpstr>
      <vt:lpstr>b. Rosh Ha-Shanah 22a</vt:lpstr>
      <vt:lpstr>A Jewish response</vt:lpstr>
      <vt:lpstr>Dr. Pinchas Lapide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28:10</vt:lpstr>
      <vt:lpstr>PowerPoint Presentation</vt:lpstr>
      <vt:lpstr>PowerPoint Presentation</vt:lpstr>
      <vt:lpstr>PowerPoint Presentation</vt:lpstr>
      <vt:lpstr>Mattityahu (Matthew) 28:10</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3215</cp:revision>
  <dcterms:created xsi:type="dcterms:W3CDTF">2006-04-21T19:34:43Z</dcterms:created>
  <dcterms:modified xsi:type="dcterms:W3CDTF">2019-11-30T14:51:30Z</dcterms:modified>
</cp:coreProperties>
</file>