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70"/>
  </p:notesMasterIdLst>
  <p:handoutMasterIdLst>
    <p:handoutMasterId r:id="rId71"/>
  </p:handoutMasterIdLst>
  <p:sldIdLst>
    <p:sldId id="2045" r:id="rId4"/>
    <p:sldId id="58198" r:id="rId5"/>
    <p:sldId id="58075" r:id="rId6"/>
    <p:sldId id="58070" r:id="rId7"/>
    <p:sldId id="58074" r:id="rId8"/>
    <p:sldId id="58072" r:id="rId9"/>
    <p:sldId id="58071" r:id="rId10"/>
    <p:sldId id="58076" r:id="rId11"/>
    <p:sldId id="58185" r:id="rId12"/>
    <p:sldId id="58204" r:id="rId13"/>
    <p:sldId id="58140" r:id="rId14"/>
    <p:sldId id="56113" r:id="rId15"/>
    <p:sldId id="58036" r:id="rId16"/>
    <p:sldId id="58038" r:id="rId17"/>
    <p:sldId id="58172" r:id="rId18"/>
    <p:sldId id="55943" r:id="rId19"/>
    <p:sldId id="56886" r:id="rId20"/>
    <p:sldId id="58035" r:id="rId21"/>
    <p:sldId id="58139" r:id="rId22"/>
    <p:sldId id="58190" r:id="rId23"/>
    <p:sldId id="58174" r:id="rId24"/>
    <p:sldId id="58177" r:id="rId25"/>
    <p:sldId id="58175" r:id="rId26"/>
    <p:sldId id="58165" r:id="rId27"/>
    <p:sldId id="58176" r:id="rId28"/>
    <p:sldId id="58151" r:id="rId29"/>
    <p:sldId id="58180" r:id="rId30"/>
    <p:sldId id="58191" r:id="rId31"/>
    <p:sldId id="58194" r:id="rId32"/>
    <p:sldId id="58192" r:id="rId33"/>
    <p:sldId id="58179" r:id="rId34"/>
    <p:sldId id="58168" r:id="rId35"/>
    <p:sldId id="58173" r:id="rId36"/>
    <p:sldId id="58077" r:id="rId37"/>
    <p:sldId id="58169" r:id="rId38"/>
    <p:sldId id="58181" r:id="rId39"/>
    <p:sldId id="58182" r:id="rId40"/>
    <p:sldId id="58183" r:id="rId41"/>
    <p:sldId id="58178" r:id="rId42"/>
    <p:sldId id="58186" r:id="rId43"/>
    <p:sldId id="58188" r:id="rId44"/>
    <p:sldId id="58189" r:id="rId45"/>
    <p:sldId id="58066" r:id="rId46"/>
    <p:sldId id="58144" r:id="rId47"/>
    <p:sldId id="58145" r:id="rId48"/>
    <p:sldId id="58146" r:id="rId49"/>
    <p:sldId id="58069" r:id="rId50"/>
    <p:sldId id="58149" r:id="rId51"/>
    <p:sldId id="58147" r:id="rId52"/>
    <p:sldId id="58148" r:id="rId53"/>
    <p:sldId id="58142" r:id="rId54"/>
    <p:sldId id="58143" r:id="rId55"/>
    <p:sldId id="58197" r:id="rId56"/>
    <p:sldId id="58206" r:id="rId57"/>
    <p:sldId id="58195" r:id="rId58"/>
    <p:sldId id="58205" r:id="rId59"/>
    <p:sldId id="58196" r:id="rId60"/>
    <p:sldId id="58187" r:id="rId61"/>
    <p:sldId id="58207" r:id="rId62"/>
    <p:sldId id="58208" r:id="rId63"/>
    <p:sldId id="257" r:id="rId64"/>
    <p:sldId id="58170" r:id="rId65"/>
    <p:sldId id="58171" r:id="rId66"/>
    <p:sldId id="58184" r:id="rId67"/>
    <p:sldId id="58209" r:id="rId68"/>
    <p:sldId id="58193" r:id="rId6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5714" autoAdjust="0"/>
  </p:normalViewPr>
  <p:slideViewPr>
    <p:cSldViewPr>
      <p:cViewPr varScale="1">
        <p:scale>
          <a:sx n="103" d="100"/>
          <a:sy n="103" d="100"/>
        </p:scale>
        <p:origin x="102" y="348"/>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272"/>
    </p:cViewPr>
  </p:sorterViewPr>
  <p:notesViewPr>
    <p:cSldViewPr>
      <p:cViewPr varScale="1">
        <p:scale>
          <a:sx n="80" d="100"/>
          <a:sy n="80" d="100"/>
        </p:scale>
        <p:origin x="1987"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26.10-13.World Wide Fame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Jan.26,2019 5779</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26.10-13.World Wide Fame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Jan.26,2019 5779</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26.10-13.World Wide Fame</a:t>
            </a:r>
          </a:p>
        </p:txBody>
      </p:sp>
      <p:sp>
        <p:nvSpPr>
          <p:cNvPr id="5" name="Rectangle 3"/>
          <p:cNvSpPr>
            <a:spLocks noGrp="1" noChangeArrowheads="1"/>
          </p:cNvSpPr>
          <p:nvPr>
            <p:ph type="dt" idx="1"/>
          </p:nvPr>
        </p:nvSpPr>
        <p:spPr>
          <a:ln/>
        </p:spPr>
        <p:txBody>
          <a:bodyPr/>
          <a:lstStyle/>
          <a:p>
            <a:r>
              <a:rPr lang="en-US" altLang="en-US">
                <a:solidFill>
                  <a:prstClr val="white"/>
                </a:solidFill>
              </a:rPr>
              <a:t>Jan.26,2019 5779</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07346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How many, anyone, made a point to focus on someone else, even in time of stress?  Focus on G, in time of stress?</a:t>
            </a:r>
          </a:p>
        </p:txBody>
      </p:sp>
    </p:spTree>
    <p:extLst>
      <p:ext uri="{BB962C8B-B14F-4D97-AF65-F5344CB8AC3E}">
        <p14:creationId xmlns:p14="http://schemas.microsoft.com/office/powerpoint/2010/main" val="1030349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5999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52441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Passover was a time of giving to the poor.  </a:t>
            </a:r>
          </a:p>
          <a:p>
            <a:r>
              <a:rPr lang="en-US" altLang="en-US" sz="2000" dirty="0"/>
              <a:t>Why impractical worship??</a:t>
            </a:r>
          </a:p>
        </p:txBody>
      </p:sp>
    </p:spTree>
    <p:extLst>
      <p:ext uri="{BB962C8B-B14F-4D97-AF65-F5344CB8AC3E}">
        <p14:creationId xmlns:p14="http://schemas.microsoft.com/office/powerpoint/2010/main" val="4007600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Last week: value to ourselves of extravagant worship.</a:t>
            </a:r>
          </a:p>
        </p:txBody>
      </p:sp>
    </p:spTree>
    <p:extLst>
      <p:ext uri="{BB962C8B-B14F-4D97-AF65-F5344CB8AC3E}">
        <p14:creationId xmlns:p14="http://schemas.microsoft.com/office/powerpoint/2010/main" val="2721185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03375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32726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356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 world celebrity?  Oscars, Golden Globes, Emmys?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4158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I drove over to see.  No accumulation, but crusted.  Could’ve called in a salt truck for $175. Thought </a:t>
            </a:r>
            <a:r>
              <a:rPr lang="en-US" altLang="en-US" dirty="0"/>
              <a:t>of un-cancelling, and delaying service till 11 a.m. </a:t>
            </a:r>
          </a:p>
          <a:p>
            <a:endParaRPr lang="en-US" altLang="en-US" sz="2000" dirty="0"/>
          </a:p>
          <a:p>
            <a:r>
              <a:rPr lang="en-US" altLang="en-US" sz="2000" dirty="0"/>
              <a:t>But, roads icy.  One snow plow skidded off road and driver killed.   </a:t>
            </a:r>
          </a:p>
          <a:p>
            <a:endParaRPr lang="en-US" altLang="en-US" sz="2000" dirty="0"/>
          </a:p>
          <a:p>
            <a:r>
              <a:rPr lang="en-US" altLang="en-US" sz="2000" dirty="0"/>
              <a:t>Safe &gt; sorry.</a:t>
            </a:r>
          </a:p>
        </p:txBody>
      </p:sp>
    </p:spTree>
    <p:extLst>
      <p:ext uri="{BB962C8B-B14F-4D97-AF65-F5344CB8AC3E}">
        <p14:creationId xmlns:p14="http://schemas.microsoft.com/office/powerpoint/2010/main" val="3207321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a:p>
            <a:endParaRPr lang="en-US" altLang="en-US" sz="2000" dirty="0"/>
          </a:p>
        </p:txBody>
      </p:sp>
    </p:spTree>
    <p:extLst>
      <p:ext uri="{BB962C8B-B14F-4D97-AF65-F5344CB8AC3E}">
        <p14:creationId xmlns:p14="http://schemas.microsoft.com/office/powerpoint/2010/main" val="4104355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2000" dirty="0"/>
          </a:p>
          <a:p>
            <a:r>
              <a:rPr lang="en-US" altLang="en-US" sz="2000" dirty="0"/>
              <a:t>Ever feel forgotten?   Is my life, are my struggles to live for G-d significant at all?</a:t>
            </a:r>
          </a:p>
        </p:txBody>
      </p:sp>
    </p:spTree>
    <p:extLst>
      <p:ext uri="{BB962C8B-B14F-4D97-AF65-F5344CB8AC3E}">
        <p14:creationId xmlns:p14="http://schemas.microsoft.com/office/powerpoint/2010/main" val="118823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50330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30663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They exactly </a:t>
            </a:r>
            <a:r>
              <a:rPr lang="en-US" altLang="en-US" sz="1050" u="sng" dirty="0"/>
              <a:t>were</a:t>
            </a:r>
            <a:r>
              <a:rPr lang="en-US" altLang="en-US" sz="1050" u="none" dirty="0"/>
              <a:t>.</a:t>
            </a:r>
          </a:p>
        </p:txBody>
      </p:sp>
    </p:spTree>
    <p:extLst>
      <p:ext uri="{BB962C8B-B14F-4D97-AF65-F5344CB8AC3E}">
        <p14:creationId xmlns:p14="http://schemas.microsoft.com/office/powerpoint/2010/main" val="40600705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048433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Your life, and your devotion to G-d IS significant, and has eternal consequences.  Every time you praise G-d, thank Messiah, worship Him in apparent darkness and hopeless difficulty, do something for others when you don’t feel like it, you are compiling a record that will be played in eternity.  </a:t>
            </a:r>
          </a:p>
          <a:p>
            <a:endParaRPr lang="en-US" altLang="en-US" sz="2000" dirty="0"/>
          </a:p>
          <a:p>
            <a:r>
              <a:rPr lang="en-US" altLang="en-US" sz="2000" dirty="0"/>
              <a:t>Instant replay of amazing touchdown…</a:t>
            </a:r>
          </a:p>
        </p:txBody>
      </p:sp>
    </p:spTree>
    <p:extLst>
      <p:ext uri="{BB962C8B-B14F-4D97-AF65-F5344CB8AC3E}">
        <p14:creationId xmlns:p14="http://schemas.microsoft.com/office/powerpoint/2010/main" val="891437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https://www.youtube.com/watch?v=BjDbemCmCT8</a:t>
            </a:r>
          </a:p>
          <a:p>
            <a:endParaRPr lang="en-US" altLang="en-US" sz="1050" dirty="0"/>
          </a:p>
          <a:p>
            <a:r>
              <a:rPr lang="en-US" altLang="en-US" sz="1050" dirty="0"/>
              <a:t>16 lateral tosses in one play!!!</a:t>
            </a:r>
          </a:p>
          <a:p>
            <a:r>
              <a:rPr lang="en-US" altLang="en-US" sz="1050" dirty="0"/>
              <a:t>Thought it would be of particular interest in the day before the Chiefs and the Patriots game.  I am NOT a follower of sports, but I was at my son’s home for that one.  Real </a:t>
            </a:r>
            <a:r>
              <a:rPr lang="en-US" altLang="en-US" sz="1050" dirty="0" err="1"/>
              <a:t>nailbiter</a:t>
            </a:r>
            <a:r>
              <a:rPr lang="en-US" altLang="en-US" sz="1050" dirty="0"/>
              <a:t>.  </a:t>
            </a:r>
          </a:p>
        </p:txBody>
      </p:sp>
    </p:spTree>
    <p:extLst>
      <p:ext uri="{BB962C8B-B14F-4D97-AF65-F5344CB8AC3E}">
        <p14:creationId xmlns:p14="http://schemas.microsoft.com/office/powerpoint/2010/main" val="819362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40029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2395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015808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39878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Describes her life having a radical transformation based on worship.  </a:t>
            </a:r>
          </a:p>
          <a:p>
            <a:r>
              <a:rPr lang="en-US" altLang="en-US" sz="2000" dirty="0"/>
              <a:t>We’ve inquired of having her for a worship concert next Fall.</a:t>
            </a:r>
          </a:p>
        </p:txBody>
      </p:sp>
    </p:spTree>
    <p:extLst>
      <p:ext uri="{BB962C8B-B14F-4D97-AF65-F5344CB8AC3E}">
        <p14:creationId xmlns:p14="http://schemas.microsoft.com/office/powerpoint/2010/main" val="2692956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http://sarahliberman.com/2018/08/14/defending-Martha/</a:t>
            </a:r>
          </a:p>
          <a:p>
            <a:endParaRPr lang="en-US" altLang="en-US" sz="2000" dirty="0"/>
          </a:p>
          <a:p>
            <a:r>
              <a:rPr lang="en-US" altLang="en-US" sz="2000" dirty="0"/>
              <a:t>I’m not saying that irresponsibility is good.  I am the universal </a:t>
            </a:r>
            <a:r>
              <a:rPr lang="en-US" altLang="en-US" sz="2000"/>
              <a:t>back up for much here.  </a:t>
            </a:r>
            <a:endParaRPr lang="en-US" altLang="en-US" sz="2000" dirty="0"/>
          </a:p>
        </p:txBody>
      </p:sp>
    </p:spTree>
    <p:extLst>
      <p:ext uri="{BB962C8B-B14F-4D97-AF65-F5344CB8AC3E}">
        <p14:creationId xmlns:p14="http://schemas.microsoft.com/office/powerpoint/2010/main" val="3291708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http://sarahliberman.com/2018/08/14/defending-Martha/</a:t>
            </a:r>
          </a:p>
        </p:txBody>
      </p:sp>
    </p:spTree>
    <p:extLst>
      <p:ext uri="{BB962C8B-B14F-4D97-AF65-F5344CB8AC3E}">
        <p14:creationId xmlns:p14="http://schemas.microsoft.com/office/powerpoint/2010/main" val="2510507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http://sarahliberman.com/2018/08/14/defending-Martha/</a:t>
            </a:r>
          </a:p>
        </p:txBody>
      </p:sp>
    </p:spTree>
    <p:extLst>
      <p:ext uri="{BB962C8B-B14F-4D97-AF65-F5344CB8AC3E}">
        <p14:creationId xmlns:p14="http://schemas.microsoft.com/office/powerpoint/2010/main" val="1273489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http://sarahliberman.com/2018/08/14/defending-Martha/</a:t>
            </a:r>
          </a:p>
        </p:txBody>
      </p:sp>
    </p:spTree>
    <p:extLst>
      <p:ext uri="{BB962C8B-B14F-4D97-AF65-F5344CB8AC3E}">
        <p14:creationId xmlns:p14="http://schemas.microsoft.com/office/powerpoint/2010/main" val="32699616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http://sarahliberman.com/2018/08/14/defending-Martha/</a:t>
            </a:r>
          </a:p>
        </p:txBody>
      </p:sp>
    </p:spTree>
    <p:extLst>
      <p:ext uri="{BB962C8B-B14F-4D97-AF65-F5344CB8AC3E}">
        <p14:creationId xmlns:p14="http://schemas.microsoft.com/office/powerpoint/2010/main" val="33737569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http://sarahliberman.com/2018/08/14/defending-Martha/</a:t>
            </a:r>
          </a:p>
        </p:txBody>
      </p:sp>
    </p:spTree>
    <p:extLst>
      <p:ext uri="{BB962C8B-B14F-4D97-AF65-F5344CB8AC3E}">
        <p14:creationId xmlns:p14="http://schemas.microsoft.com/office/powerpoint/2010/main" val="13964809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http://sarahliberman.com/2018/08/14/defending-Martha/</a:t>
            </a:r>
          </a:p>
        </p:txBody>
      </p:sp>
    </p:spTree>
    <p:extLst>
      <p:ext uri="{BB962C8B-B14F-4D97-AF65-F5344CB8AC3E}">
        <p14:creationId xmlns:p14="http://schemas.microsoft.com/office/powerpoint/2010/main" val="11038874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http://sarahliberman.com/music-ascend/</a:t>
            </a:r>
          </a:p>
        </p:txBody>
      </p:sp>
    </p:spTree>
    <p:extLst>
      <p:ext uri="{BB962C8B-B14F-4D97-AF65-F5344CB8AC3E}">
        <p14:creationId xmlns:p14="http://schemas.microsoft.com/office/powerpoint/2010/main" val="290412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https://curiousmindmagazine.com/selfies-ad-mental-illness/</a:t>
            </a:r>
          </a:p>
          <a:p>
            <a:endParaRPr lang="en-US" sz="20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Taking selfies is fun, but it’s important not to obsess yourself about it. You don’t need approval for anything and you don’t have to be perfect – because nobody is</a:t>
            </a:r>
          </a:p>
          <a:p>
            <a:endParaRPr lang="en-US" altLang="en-US" sz="2000" b="0" i="0" kern="1200" dirty="0">
              <a:solidFill>
                <a:schemeClr val="tx1"/>
              </a:solidFill>
              <a:effectLst/>
              <a:latin typeface="Arial Rounded MT Bold" pitchFamily="34" charset="0"/>
              <a:ea typeface="+mn-ea"/>
              <a:cs typeface="Arial" charset="0"/>
            </a:endParaRPr>
          </a:p>
          <a:p>
            <a:r>
              <a:rPr lang="en-US" altLang="en-US" sz="2000" b="0" i="0" kern="1200" dirty="0">
                <a:solidFill>
                  <a:schemeClr val="tx1"/>
                </a:solidFill>
                <a:effectLst/>
                <a:latin typeface="Arial Rounded MT Bold" pitchFamily="34" charset="0"/>
                <a:ea typeface="+mn-ea"/>
                <a:cs typeface="Arial" charset="0"/>
              </a:rPr>
              <a:t>But for some perspective…</a:t>
            </a:r>
            <a:endParaRPr lang="en-US" altLang="en-US" sz="1050" dirty="0"/>
          </a:p>
        </p:txBody>
      </p:sp>
    </p:spTree>
    <p:extLst>
      <p:ext uri="{BB962C8B-B14F-4D97-AF65-F5344CB8AC3E}">
        <p14:creationId xmlns:p14="http://schemas.microsoft.com/office/powerpoint/2010/main" val="3562055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http://sarahliberman.com/music-ascend/</a:t>
            </a:r>
          </a:p>
        </p:txBody>
      </p:sp>
    </p:spTree>
    <p:extLst>
      <p:ext uri="{BB962C8B-B14F-4D97-AF65-F5344CB8AC3E}">
        <p14:creationId xmlns:p14="http://schemas.microsoft.com/office/powerpoint/2010/main" val="1889975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http://abc.action.news/watch?v=p5jX2G1hHtY</a:t>
            </a:r>
          </a:p>
          <a:p>
            <a:endParaRPr lang="en-US" altLang="en-US" sz="1050" dirty="0"/>
          </a:p>
          <a:p>
            <a:r>
              <a:rPr lang="en-US" altLang="en-US" sz="1050" dirty="0"/>
              <a:t>Worship engages Millennials…All young adults in the King of Kings </a:t>
            </a:r>
            <a:r>
              <a:rPr lang="he-IL" altLang="en-US" sz="1050" dirty="0"/>
              <a:t>מלך המלכים</a:t>
            </a:r>
            <a:r>
              <a:rPr lang="en-US" altLang="en-US" sz="1050" dirty="0"/>
              <a:t> worship team.  Mix of older and young really BEST…</a:t>
            </a:r>
          </a:p>
        </p:txBody>
      </p:sp>
    </p:spTree>
    <p:extLst>
      <p:ext uri="{BB962C8B-B14F-4D97-AF65-F5344CB8AC3E}">
        <p14:creationId xmlns:p14="http://schemas.microsoft.com/office/powerpoint/2010/main" val="142701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37078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https://www.pinterest.com/pin/687080486876236335/</a:t>
            </a:r>
          </a:p>
          <a:p>
            <a:endParaRPr lang="en-US" altLang="en-US" sz="1050" dirty="0"/>
          </a:p>
          <a:p>
            <a:r>
              <a:rPr lang="en-US" altLang="en-US" sz="1050" dirty="0"/>
              <a:t>The value of rest and worship, as expressed in Shabbat…</a:t>
            </a:r>
          </a:p>
        </p:txBody>
      </p:sp>
    </p:spTree>
    <p:extLst>
      <p:ext uri="{BB962C8B-B14F-4D97-AF65-F5344CB8AC3E}">
        <p14:creationId xmlns:p14="http://schemas.microsoft.com/office/powerpoint/2010/main" val="1112619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Segal newsletter</a:t>
            </a:r>
          </a:p>
          <a:p>
            <a:endParaRPr lang="en-US" altLang="en-US" sz="1050" dirty="0"/>
          </a:p>
          <a:p>
            <a:endParaRPr lang="en-US" altLang="en-US" sz="1050" dirty="0"/>
          </a:p>
        </p:txBody>
      </p:sp>
    </p:spTree>
    <p:extLst>
      <p:ext uri="{BB962C8B-B14F-4D97-AF65-F5344CB8AC3E}">
        <p14:creationId xmlns:p14="http://schemas.microsoft.com/office/powerpoint/2010/main" val="1132306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Segal newsletter</a:t>
            </a:r>
          </a:p>
          <a:p>
            <a:r>
              <a:rPr lang="en-US" sz="1050" dirty="0"/>
              <a:t>But probably the single most important factor is the Israeli health care system. All its citizens receive health care services regardless of income or pre-existing health conditions. </a:t>
            </a:r>
          </a:p>
          <a:p>
            <a:endParaRPr lang="en-US" altLang="en-US" sz="1050" dirty="0"/>
          </a:p>
          <a:p>
            <a:r>
              <a:rPr lang="en-US" altLang="en-US" sz="1050" dirty="0"/>
              <a:t>Close family structure as expressed on Shabbat…</a:t>
            </a:r>
          </a:p>
        </p:txBody>
      </p:sp>
    </p:spTree>
    <p:extLst>
      <p:ext uri="{BB962C8B-B14F-4D97-AF65-F5344CB8AC3E}">
        <p14:creationId xmlns:p14="http://schemas.microsoft.com/office/powerpoint/2010/main" val="4243503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http://www.israelhayom.com/opinions/why-secular-jews-need-shabbat/</a:t>
            </a:r>
          </a:p>
        </p:txBody>
      </p:sp>
    </p:spTree>
    <p:extLst>
      <p:ext uri="{BB962C8B-B14F-4D97-AF65-F5344CB8AC3E}">
        <p14:creationId xmlns:p14="http://schemas.microsoft.com/office/powerpoint/2010/main" val="3428238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http://www.israelhayom.com/opinions/why-secular-jews-need-shabbat/</a:t>
            </a:r>
          </a:p>
        </p:txBody>
      </p:sp>
    </p:spTree>
    <p:extLst>
      <p:ext uri="{BB962C8B-B14F-4D97-AF65-F5344CB8AC3E}">
        <p14:creationId xmlns:p14="http://schemas.microsoft.com/office/powerpoint/2010/main" val="42369232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http://www.israelhayom.com/opinions/why-secular-jews-need-shabbat/</a:t>
            </a:r>
          </a:p>
        </p:txBody>
      </p:sp>
    </p:spTree>
    <p:extLst>
      <p:ext uri="{BB962C8B-B14F-4D97-AF65-F5344CB8AC3E}">
        <p14:creationId xmlns:p14="http://schemas.microsoft.com/office/powerpoint/2010/main" val="18617543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http://www.israelhayom.com/opinions/why-secular-jews-need-shabbat/</a:t>
            </a:r>
          </a:p>
        </p:txBody>
      </p:sp>
    </p:spTree>
    <p:extLst>
      <p:ext uri="{BB962C8B-B14F-4D97-AF65-F5344CB8AC3E}">
        <p14:creationId xmlns:p14="http://schemas.microsoft.com/office/powerpoint/2010/main" val="398149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https://en.wikipedia.org/wiki/Satellite</a:t>
            </a:r>
          </a:p>
          <a:p>
            <a:endParaRPr lang="en-US" altLang="en-US" sz="1050" dirty="0"/>
          </a:p>
          <a:p>
            <a:r>
              <a:rPr lang="en-US" sz="2000" dirty="0"/>
              <a:t>According to a 2018 estimate, some 4,900 remain in orbit, of those about 1,900 were operational; while the rest have lived out their useful lives and become space debris</a:t>
            </a:r>
            <a:endParaRPr lang="en-US" altLang="en-US" sz="2000" dirty="0"/>
          </a:p>
        </p:txBody>
      </p:sp>
    </p:spTree>
    <p:extLst>
      <p:ext uri="{BB962C8B-B14F-4D97-AF65-F5344CB8AC3E}">
        <p14:creationId xmlns:p14="http://schemas.microsoft.com/office/powerpoint/2010/main" val="1230650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http://www.israelhayom.com/opinions/why-secular-jews-need-shabbat/</a:t>
            </a:r>
          </a:p>
        </p:txBody>
      </p:sp>
    </p:spTree>
    <p:extLst>
      <p:ext uri="{BB962C8B-B14F-4D97-AF65-F5344CB8AC3E}">
        <p14:creationId xmlns:p14="http://schemas.microsoft.com/office/powerpoint/2010/main" val="5297918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https://www.google.com/url?sa=i&amp;source=images&amp;cd=&amp;ved=2ahUKEwjh5qKZgeffAhVFSK0KHX09A8MQjRx6BAgBEAQ&amp;url=https%3A%2F%2Fwww.pinterest.com%2Fpin%2F784963410021662938%2F&amp;psig=AOvVaw3rK9K-3GpWf4KGoEUgv2YI&amp;ust=1547340009781313</a:t>
            </a:r>
          </a:p>
        </p:txBody>
      </p:sp>
    </p:spTree>
    <p:extLst>
      <p:ext uri="{BB962C8B-B14F-4D97-AF65-F5344CB8AC3E}">
        <p14:creationId xmlns:p14="http://schemas.microsoft.com/office/powerpoint/2010/main" val="210988552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Extravagant worship…rest…community!</a:t>
            </a:r>
          </a:p>
        </p:txBody>
      </p:sp>
    </p:spTree>
    <p:extLst>
      <p:ext uri="{BB962C8B-B14F-4D97-AF65-F5344CB8AC3E}">
        <p14:creationId xmlns:p14="http://schemas.microsoft.com/office/powerpoint/2010/main" val="16359224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975104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562702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873852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910359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51986010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446998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rPr>
              <a:t>https://mail.google.com/mail/u/0/#inbox/KtbxLwGkKGlGHkVrGNxHCNLmFtWpkfjKbq</a:t>
            </a:r>
          </a:p>
          <a:p>
            <a:r>
              <a:rPr lang="en-US" sz="2000" b="0" i="0" kern="1200" dirty="0">
                <a:solidFill>
                  <a:schemeClr val="tx1"/>
                </a:solidFill>
                <a:effectLst/>
                <a:latin typeface="Arial Rounded MT Bold" pitchFamily="34" charset="0"/>
                <a:ea typeface="+mn-ea"/>
                <a:cs typeface="Arial" charset="0"/>
              </a:rPr>
              <a:t>I said I knew a very wise man so much of Sir Christopher's sentiment, that </a:t>
            </a:r>
            <a:endParaRPr lang="en-US" altLang="en-US" sz="1050" dirty="0"/>
          </a:p>
        </p:txBody>
      </p:sp>
    </p:spTree>
    <p:extLst>
      <p:ext uri="{BB962C8B-B14F-4D97-AF65-F5344CB8AC3E}">
        <p14:creationId xmlns:p14="http://schemas.microsoft.com/office/powerpoint/2010/main" val="3679851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28565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b="0" i="0" kern="1200" dirty="0">
                <a:solidFill>
                  <a:schemeClr val="tx1"/>
                </a:solidFill>
                <a:effectLst/>
                <a:latin typeface="Arial Rounded MT Bold" pitchFamily="34" charset="0"/>
                <a:ea typeface="+mn-ea"/>
                <a:cs typeface="Arial" charset="0"/>
              </a:rPr>
              <a:t>https://mail.google.com/mail/u/0/#inbox/KtbxLwGkKGlGHkVrGNxHCNLmFtWpkfjKbq</a:t>
            </a:r>
          </a:p>
          <a:p>
            <a:endParaRPr lang="en-US" altLang="en-US" sz="1050" dirty="0"/>
          </a:p>
        </p:txBody>
      </p:sp>
    </p:spTree>
    <p:extLst>
      <p:ext uri="{BB962C8B-B14F-4D97-AF65-F5344CB8AC3E}">
        <p14:creationId xmlns:p14="http://schemas.microsoft.com/office/powerpoint/2010/main" val="11278594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330877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179615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12378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Above from Brian Kaufman</a:t>
            </a:r>
          </a:p>
          <a:p>
            <a:endParaRPr lang="en-US" altLang="en-US" sz="1050" dirty="0"/>
          </a:p>
          <a:p>
            <a:r>
              <a:rPr lang="en-US" altLang="en-US" sz="1050" dirty="0"/>
              <a:t>Anyone seen the movie, </a:t>
            </a:r>
            <a:r>
              <a:rPr lang="en-US" altLang="en-US" sz="1050" i="1" dirty="0"/>
              <a:t>The Life of Pi</a:t>
            </a:r>
            <a:r>
              <a:rPr lang="en-US" altLang="en-US" sz="1050" dirty="0"/>
              <a:t>?</a:t>
            </a:r>
          </a:p>
          <a:p>
            <a:r>
              <a:rPr lang="en-US" altLang="en-US" sz="1050" dirty="0"/>
              <a:t>Yehudit </a:t>
            </a:r>
            <a:r>
              <a:rPr lang="en-US" altLang="en-US" sz="1050" dirty="0" err="1"/>
              <a:t>Schlosman</a:t>
            </a:r>
            <a:endParaRPr lang="en-US" altLang="en-US" sz="1050" dirty="0"/>
          </a:p>
        </p:txBody>
      </p:sp>
    </p:spTree>
    <p:extLst>
      <p:ext uri="{BB962C8B-B14F-4D97-AF65-F5344CB8AC3E}">
        <p14:creationId xmlns:p14="http://schemas.microsoft.com/office/powerpoint/2010/main" val="3705265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Seems like a really old joke…I’ve been preparing it three times!</a:t>
            </a:r>
          </a:p>
          <a:p>
            <a:endParaRPr lang="en-US" altLang="en-US" sz="2000" dirty="0"/>
          </a:p>
          <a:p>
            <a:r>
              <a:rPr lang="en-US" altLang="en-US" sz="2000" dirty="0"/>
              <a:t>Last Monday, Jan. 21: two holidays: </a:t>
            </a:r>
          </a:p>
          <a:p>
            <a:pPr marL="171450" indent="-171450">
              <a:buFont typeface="Arial" panose="020B0604020202020204" pitchFamily="34" charset="0"/>
              <a:buChar char="•"/>
            </a:pPr>
            <a:r>
              <a:rPr lang="en-US" altLang="en-US" sz="2000" dirty="0"/>
              <a:t>Martin Luther King Jr. day [great friend of the Jews and Israel]</a:t>
            </a:r>
          </a:p>
          <a:p>
            <a:pPr marL="171450" indent="-171450">
              <a:buFont typeface="Arial" panose="020B0604020202020204" pitchFamily="34" charset="0"/>
              <a:buChar char="•"/>
            </a:pPr>
            <a:r>
              <a:rPr lang="en-US" altLang="en-US" dirty="0"/>
              <a:t>Tu </a:t>
            </a:r>
            <a:r>
              <a:rPr lang="en-US" altLang="en-US" dirty="0" err="1"/>
              <a:t>b’Shvat</a:t>
            </a:r>
            <a:r>
              <a:rPr lang="en-US" altLang="en-US" dirty="0"/>
              <a:t>: new year of trees.</a:t>
            </a:r>
            <a:endParaRPr lang="en-US" altLang="en-US" sz="2000" dirty="0"/>
          </a:p>
          <a:p>
            <a:endParaRPr lang="en-US" altLang="en-US" sz="2000" dirty="0"/>
          </a:p>
        </p:txBody>
      </p:sp>
    </p:spTree>
    <p:extLst>
      <p:ext uri="{BB962C8B-B14F-4D97-AF65-F5344CB8AC3E}">
        <p14:creationId xmlns:p14="http://schemas.microsoft.com/office/powerpoint/2010/main" val="3661137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26.10-13.World Wide Fame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Jan.26,2019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unitedwithisrael.org/plant-fruit-trees-for-israels-new-year-for-trees/?a=eh_011719&amp;utm_source=MadMimi&amp;utm_medium=email&amp;utm_content=%5B3+Days+Left%5D+Plant+Fruit+Trees+for+Tu+B%27Shvat+-+Israel%27s+New+Year+for+Trees%21&amp;utm_campaign=20190114_m149234008_%5B3+Days+Left%5D+Plant+Fruit+Trees+for+Tu+B%27Shvat+-+Israel%27s+New+Year+for+Trees%21&amp;utm_term=button_png</a:t>
            </a:r>
          </a:p>
          <a:p>
            <a:endParaRPr lang="en-US" altLang="en-US" sz="1050" dirty="0"/>
          </a:p>
        </p:txBody>
      </p:sp>
    </p:spTree>
    <p:extLst>
      <p:ext uri="{BB962C8B-B14F-4D97-AF65-F5344CB8AC3E}">
        <p14:creationId xmlns:p14="http://schemas.microsoft.com/office/powerpoint/2010/main" val="2522788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1797500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258950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233806750"/>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335784747"/>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video" Target="https://www.youtube.com/embed/BjDbemCmCT8" TargetMode="Externa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upload.wikimedia.org/wikipedia/commons/transcoded/e/ee/NASA_Earth-observing_Fleet_June_2012.ogv/NASA_Earth-observing_Fleet_June_2012.ogv.360p.vp9.web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61661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Last Shabbat, in which we had a  service, we considered </a:t>
            </a:r>
            <a:r>
              <a:rPr lang="en-US" dirty="0">
                <a:solidFill>
                  <a:srgbClr val="FFFF99"/>
                </a:solidFill>
              </a:rPr>
              <a:t>value </a:t>
            </a:r>
            <a:r>
              <a:rPr lang="en-US" u="sng" dirty="0">
                <a:solidFill>
                  <a:srgbClr val="FFFF99"/>
                </a:solidFill>
              </a:rPr>
              <a:t>to ourselves</a:t>
            </a:r>
            <a:r>
              <a:rPr lang="en-US" dirty="0">
                <a:solidFill>
                  <a:srgbClr val="FFFF99"/>
                </a:solidFill>
              </a:rPr>
              <a:t> </a:t>
            </a:r>
            <a:r>
              <a:rPr lang="en-US" dirty="0"/>
              <a:t>of extravagant worship, getting beyond the selfie mentality.  Loving G-d, loving others.</a:t>
            </a:r>
          </a:p>
        </p:txBody>
      </p:sp>
    </p:spTree>
    <p:extLst>
      <p:ext uri="{BB962C8B-B14F-4D97-AF65-F5344CB8AC3E}">
        <p14:creationId xmlns:p14="http://schemas.microsoft.com/office/powerpoint/2010/main" val="199889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26:10-13</a:t>
            </a:r>
          </a:p>
        </p:txBody>
      </p:sp>
    </p:spTree>
    <p:extLst>
      <p:ext uri="{BB962C8B-B14F-4D97-AF65-F5344CB8AC3E}">
        <p14:creationId xmlns:p14="http://schemas.microsoft.com/office/powerpoint/2010/main" val="558611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26.6-9</a:t>
            </a:r>
            <a:r>
              <a:rPr lang="en-US" dirty="0"/>
              <a:t> Yeshua was in Beit-</a:t>
            </a:r>
            <a:r>
              <a:rPr lang="en-US" dirty="0" err="1"/>
              <a:t>Anyah</a:t>
            </a:r>
            <a:r>
              <a:rPr lang="en-US" dirty="0"/>
              <a:t>, at the home of </a:t>
            </a:r>
            <a:r>
              <a:rPr lang="en-US" dirty="0" err="1"/>
              <a:t>Shim‘on</a:t>
            </a:r>
            <a:r>
              <a:rPr lang="en-US" dirty="0"/>
              <a:t>, the man who had had </a:t>
            </a:r>
            <a:r>
              <a:rPr lang="en-US" dirty="0" err="1"/>
              <a:t>tzara’at</a:t>
            </a:r>
            <a:r>
              <a:rPr lang="en-US" dirty="0"/>
              <a:t>. A woman who had an alabaster jar filled with </a:t>
            </a:r>
            <a:r>
              <a:rPr lang="en-US" dirty="0">
                <a:solidFill>
                  <a:srgbClr val="FFFF99"/>
                </a:solidFill>
              </a:rPr>
              <a:t>very expensive perfume </a:t>
            </a:r>
            <a:r>
              <a:rPr lang="en-US" dirty="0"/>
              <a:t>approached Yeshua while he was eating and began pouring it on his head. </a:t>
            </a:r>
          </a:p>
        </p:txBody>
      </p:sp>
    </p:spTree>
    <p:extLst>
      <p:ext uri="{BB962C8B-B14F-4D97-AF65-F5344CB8AC3E}">
        <p14:creationId xmlns:p14="http://schemas.microsoft.com/office/powerpoint/2010/main" val="1992594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26.6-9</a:t>
            </a:r>
            <a:r>
              <a:rPr lang="en-US" dirty="0"/>
              <a:t> When the </a:t>
            </a:r>
            <a:r>
              <a:rPr lang="en-US" dirty="0" err="1"/>
              <a:t>talmidim</a:t>
            </a:r>
            <a:r>
              <a:rPr lang="en-US" dirty="0"/>
              <a:t> saw it, they became very angry. </a:t>
            </a:r>
            <a:r>
              <a:rPr lang="en-US" dirty="0">
                <a:solidFill>
                  <a:srgbClr val="FFFF99"/>
                </a:solidFill>
              </a:rPr>
              <a:t>“Why this waste?”</a:t>
            </a:r>
            <a:r>
              <a:rPr lang="en-US" dirty="0"/>
              <a:t> they asked. “This could have been sold for a lot of money and given to the poor.”</a:t>
            </a:r>
          </a:p>
          <a:p>
            <a:pPr algn="l"/>
            <a:endParaRPr lang="en-US" dirty="0"/>
          </a:p>
        </p:txBody>
      </p:sp>
    </p:spTree>
    <p:extLst>
      <p:ext uri="{BB962C8B-B14F-4D97-AF65-F5344CB8AC3E}">
        <p14:creationId xmlns:p14="http://schemas.microsoft.com/office/powerpoint/2010/main" val="299047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This Shabbat consider </a:t>
            </a:r>
            <a:r>
              <a:rPr lang="en-US" dirty="0">
                <a:solidFill>
                  <a:srgbClr val="FFFF99"/>
                </a:solidFill>
              </a:rPr>
              <a:t>value </a:t>
            </a:r>
            <a:r>
              <a:rPr lang="en-US" u="sng" dirty="0">
                <a:solidFill>
                  <a:srgbClr val="FFFF99"/>
                </a:solidFill>
              </a:rPr>
              <a:t>to G-d</a:t>
            </a:r>
            <a:r>
              <a:rPr lang="en-US" dirty="0">
                <a:solidFill>
                  <a:srgbClr val="FFFF99"/>
                </a:solidFill>
              </a:rPr>
              <a:t> </a:t>
            </a:r>
            <a:r>
              <a:rPr lang="en-US" dirty="0"/>
              <a:t>of extravagant worship, getting beyond the selfie mentality.  Loving G-d, loving others.  What does </a:t>
            </a:r>
            <a:r>
              <a:rPr lang="en-US" u="sng" dirty="0"/>
              <a:t>G-d</a:t>
            </a:r>
            <a:r>
              <a:rPr lang="en-US" dirty="0"/>
              <a:t> think of extravagant worship?</a:t>
            </a:r>
          </a:p>
          <a:p>
            <a:pPr algn="l"/>
            <a:endParaRPr lang="en-US" dirty="0"/>
          </a:p>
        </p:txBody>
      </p:sp>
    </p:spTree>
    <p:extLst>
      <p:ext uri="{BB962C8B-B14F-4D97-AF65-F5344CB8AC3E}">
        <p14:creationId xmlns:p14="http://schemas.microsoft.com/office/powerpoint/2010/main" val="39422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229600" cy="4444305"/>
          </a:xfrm>
        </p:spPr>
        <p:txBody>
          <a:bodyPr>
            <a:normAutofit/>
          </a:bodyPr>
          <a:lstStyle/>
          <a:p>
            <a:pPr algn="r"/>
            <a:r>
              <a:rPr lang="he-IL" sz="3889" b="1" dirty="0">
                <a:latin typeface="David" panose="020E0502060401010101" pitchFamily="34" charset="-79"/>
                <a:cs typeface="David" panose="020E0502060401010101" pitchFamily="34" charset="-79"/>
              </a:rPr>
              <a:t>כְּשֶׁהִבְחִין בָּזֶה יֵשׁוּעַ, אָמַר לָהֶם: ”מַדּוּעַ תָּצִיקוּ לָאִשָּׁה? הֲרֵי מַעֲשֶׂה טוֹב עָשְׂתָה לִי. </a:t>
            </a:r>
            <a:r>
              <a:rPr lang="en-US" baseline="30000" dirty="0"/>
              <a:t>    </a:t>
            </a:r>
          </a:p>
          <a:p>
            <a:r>
              <a:rPr lang="en-US" sz="2000" baseline="30000" dirty="0"/>
              <a:t> </a:t>
            </a:r>
            <a:endParaRPr lang="en-US" sz="100" baseline="30000" dirty="0"/>
          </a:p>
          <a:p>
            <a:pPr marL="58738" indent="-58738"/>
            <a:r>
              <a:rPr lang="en-US" sz="3168" baseline="30000" dirty="0"/>
              <a:t> </a:t>
            </a:r>
            <a:r>
              <a:rPr lang="en-US" sz="3600" dirty="0"/>
              <a:t>But Yeshua, aware of what was going on, said to them, “Why are you bothering this woman? She has done a beautiful thing for me.</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26:10</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45623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הָעֲנִיִּים אִתְּכֶם תָּמִיד, אֲבָל אֲנִי, לֹא תָּמִיד אֲנִי אִתְּכֶם. </a:t>
            </a:r>
            <a:r>
              <a:rPr lang="en-US" baseline="30000" dirty="0"/>
              <a:t>    </a:t>
            </a:r>
          </a:p>
          <a:p>
            <a:r>
              <a:rPr lang="en-US" baseline="30000" dirty="0"/>
              <a:t>    </a:t>
            </a:r>
          </a:p>
          <a:p>
            <a:r>
              <a:rPr lang="en-US" sz="4000" dirty="0"/>
              <a:t>“The poor you will always have with you, but you will not always have me.</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26:11</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104715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rtl="1"/>
            <a:r>
              <a:rPr lang="he-IL" sz="4400" b="1" dirty="0">
                <a:latin typeface="David" panose="020E0502060401010101" pitchFamily="34" charset="-79"/>
                <a:cs typeface="David" panose="020E0502060401010101" pitchFamily="34" charset="-79"/>
              </a:rPr>
              <a:t>וְהִיא כְּשֶׁיָּצְקָה אֶת שֶׁמֶן הַבֹּשֶׂם הַזֶּה עַל גּוּפִי עָשְׂתָה זֹאת בִּשְׁבִיל קְבוּרָתִי. </a:t>
            </a:r>
            <a:r>
              <a:rPr lang="en-US" sz="3200" baseline="30000" dirty="0"/>
              <a:t>    </a:t>
            </a:r>
          </a:p>
          <a:p>
            <a:r>
              <a:rPr lang="en-US" baseline="30000" dirty="0"/>
              <a:t>    </a:t>
            </a:r>
          </a:p>
          <a:p>
            <a:r>
              <a:rPr lang="en-US" dirty="0"/>
              <a:t> </a:t>
            </a:r>
            <a:r>
              <a:rPr lang="en-US" sz="4000" dirty="0"/>
              <a:t>“She poured this perfume on me to prepare my body for burial.</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26:12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92525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596503"/>
            <a:ext cx="8065294" cy="4444305"/>
          </a:xfrm>
        </p:spPr>
        <p:txBody>
          <a:bodyPr>
            <a:normAutofit fontScale="77500" lnSpcReduction="20000"/>
          </a:bodyPr>
          <a:lstStyle/>
          <a:p>
            <a:pPr algn="r"/>
            <a:r>
              <a:rPr lang="he-IL" sz="5100" b="1" dirty="0">
                <a:latin typeface="David" panose="020E0502060401010101" pitchFamily="34" charset="-79"/>
                <a:cs typeface="David" panose="020E0502060401010101" pitchFamily="34" charset="-79"/>
              </a:rPr>
              <a:t>אָמֵן. אוֹמֵר אֲנִי לָכֶם, בְּכָל מָקוֹם שֶׁתֻּכְרַז הַבְּשׂוֹרָה הַזֹּאת, בְּכָל הָעוֹלָם, יְסֻפַּר גַּם מַה שֶּׁעָשְׂתָה הִיא, וְזֶה לְזִכְרָהּ.“</a:t>
            </a:r>
            <a:r>
              <a:rPr lang="he-IL" sz="5100" dirty="0"/>
              <a:t> </a:t>
            </a:r>
            <a:r>
              <a:rPr lang="en-US" baseline="30000" dirty="0"/>
              <a:t>    </a:t>
            </a:r>
          </a:p>
          <a:p>
            <a:r>
              <a:rPr lang="en-US" baseline="30000" dirty="0"/>
              <a:t>    </a:t>
            </a:r>
          </a:p>
          <a:p>
            <a:r>
              <a:rPr lang="en-US" sz="3100" dirty="0"/>
              <a:t>   </a:t>
            </a:r>
            <a:r>
              <a:rPr lang="en-US" sz="5200" dirty="0"/>
              <a:t>“Yes! I tell you that </a:t>
            </a:r>
            <a:r>
              <a:rPr lang="en-US" sz="5200" dirty="0">
                <a:solidFill>
                  <a:srgbClr val="FFFF99"/>
                </a:solidFill>
              </a:rPr>
              <a:t>throughout </a:t>
            </a:r>
            <a:r>
              <a:rPr lang="en-US" sz="5200" u="sng" dirty="0">
                <a:solidFill>
                  <a:srgbClr val="FFFF99"/>
                </a:solidFill>
              </a:rPr>
              <a:t>the whole world</a:t>
            </a:r>
            <a:r>
              <a:rPr lang="en-US" sz="5200" dirty="0">
                <a:solidFill>
                  <a:srgbClr val="FFFF99"/>
                </a:solidFill>
              </a:rPr>
              <a:t>, wherever this Good News is proclaimed, what she has done will be told in her memory.”</a:t>
            </a:r>
            <a:endParaRPr lang="en-US" sz="3100" dirty="0">
              <a:solidFill>
                <a:srgbClr val="FFFF99"/>
              </a:solidFill>
            </a:endParaRPr>
          </a:p>
        </p:txBody>
      </p:sp>
      <p:sp>
        <p:nvSpPr>
          <p:cNvPr id="372738" name="Rectangle 2"/>
          <p:cNvSpPr>
            <a:spLocks noGrp="1" noChangeArrowheads="1"/>
          </p:cNvSpPr>
          <p:nvPr>
            <p:ph type="title"/>
          </p:nvPr>
        </p:nvSpPr>
        <p:spPr>
          <a:xfrm>
            <a:off x="808037" y="102692"/>
            <a:ext cx="6913364" cy="405795"/>
          </a:xfrm>
        </p:spPr>
        <p:txBody>
          <a:bodyPr/>
          <a:lstStyle/>
          <a:p>
            <a:pPr eaLnBrk="1" hangingPunct="1"/>
            <a:r>
              <a:rPr lang="en-US" altLang="en-US" sz="2016" dirty="0">
                <a:solidFill>
                  <a:srgbClr val="FFFF00"/>
                </a:solidFill>
              </a:rPr>
              <a:t>Mattityahu (Matthew) 26:13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91794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5D49C5-545B-4EF2-836B-078A4F6D9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37" y="0"/>
            <a:ext cx="6858000"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r>
              <a:rPr lang="en-US" dirty="0">
                <a:solidFill>
                  <a:schemeClr val="tx1"/>
                </a:solidFill>
              </a:rPr>
              <a:t>      last week Shabbat, </a:t>
            </a:r>
          </a:p>
          <a:p>
            <a:r>
              <a:rPr lang="en-US" dirty="0">
                <a:solidFill>
                  <a:schemeClr val="tx1"/>
                </a:solidFill>
              </a:rPr>
              <a:t>Jan. 19, 2019, 8:45 a.m.</a:t>
            </a:r>
          </a:p>
        </p:txBody>
      </p:sp>
    </p:spTree>
    <p:extLst>
      <p:ext uri="{BB962C8B-B14F-4D97-AF65-F5344CB8AC3E}">
        <p14:creationId xmlns:p14="http://schemas.microsoft.com/office/powerpoint/2010/main" val="105989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Worldwide fame</a:t>
            </a:r>
          </a:p>
          <a:p>
            <a:pPr marL="282575" indent="-282575" algn="l">
              <a:buFont typeface="Arial" panose="020B0604020202020204" pitchFamily="34" charset="0"/>
              <a:buChar char="•"/>
            </a:pPr>
            <a:r>
              <a:rPr lang="en-US" dirty="0"/>
              <a:t>World Series</a:t>
            </a:r>
          </a:p>
          <a:p>
            <a:pPr marL="282575" indent="-282575" algn="l">
              <a:buFont typeface="Arial" panose="020B0604020202020204" pitchFamily="34" charset="0"/>
              <a:buChar char="•"/>
            </a:pPr>
            <a:r>
              <a:rPr lang="en-US" dirty="0"/>
              <a:t>World cup</a:t>
            </a:r>
          </a:p>
          <a:p>
            <a:pPr marL="282575" indent="-282575" algn="l">
              <a:buFont typeface="Arial" panose="020B0604020202020204" pitchFamily="34" charset="0"/>
              <a:buChar char="•"/>
            </a:pPr>
            <a:r>
              <a:rPr lang="en-US" dirty="0"/>
              <a:t>ATP World Tour [tennis]</a:t>
            </a:r>
          </a:p>
          <a:p>
            <a:pPr marL="282575" indent="-282575" algn="l">
              <a:buFont typeface="Arial" panose="020B0604020202020204" pitchFamily="34" charset="0"/>
              <a:buChar char="•"/>
            </a:pPr>
            <a:r>
              <a:rPr lang="en-US" dirty="0"/>
              <a:t>Miss World</a:t>
            </a:r>
          </a:p>
          <a:p>
            <a:pPr marL="282575" indent="-282575" algn="l">
              <a:buFont typeface="Arial" panose="020B0604020202020204" pitchFamily="34" charset="0"/>
              <a:buChar char="•"/>
            </a:pPr>
            <a:r>
              <a:rPr lang="en-US" dirty="0"/>
              <a:t>World Boxing [WBA], Wrestling</a:t>
            </a:r>
          </a:p>
          <a:p>
            <a:pPr algn="l"/>
            <a:endParaRPr lang="en-US" dirty="0"/>
          </a:p>
        </p:txBody>
      </p:sp>
    </p:spTree>
    <p:extLst>
      <p:ext uri="{BB962C8B-B14F-4D97-AF65-F5344CB8AC3E}">
        <p14:creationId xmlns:p14="http://schemas.microsoft.com/office/powerpoint/2010/main" val="304682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This woman has been a world celebrity for 2000 years!   </a:t>
            </a:r>
          </a:p>
          <a:p>
            <a:pPr algn="l"/>
            <a:r>
              <a:rPr lang="en-US" altLang="en-US" dirty="0"/>
              <a:t>Why?   Because she worshipped extravagantly!</a:t>
            </a:r>
          </a:p>
          <a:p>
            <a:pPr algn="l"/>
            <a:endParaRPr lang="en-US" dirty="0"/>
          </a:p>
        </p:txBody>
      </p:sp>
    </p:spTree>
    <p:extLst>
      <p:ext uri="{BB962C8B-B14F-4D97-AF65-F5344CB8AC3E}">
        <p14:creationId xmlns:p14="http://schemas.microsoft.com/office/powerpoint/2010/main" val="3173446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Psalmist, and extravagant, desperate worship:</a:t>
            </a:r>
          </a:p>
          <a:p>
            <a:pPr algn="l"/>
            <a:r>
              <a:rPr lang="en-US" baseline="30000" dirty="0" err="1"/>
              <a:t>T’hillim</a:t>
            </a:r>
            <a:r>
              <a:rPr lang="en-US" baseline="30000" dirty="0"/>
              <a:t>/Ps 31.23</a:t>
            </a:r>
            <a:r>
              <a:rPr lang="en-US" dirty="0"/>
              <a:t> As for me, in my alarm I said, “I have been cut off from your sight!” Nevertheless, </a:t>
            </a:r>
            <a:r>
              <a:rPr lang="en-US" dirty="0">
                <a:solidFill>
                  <a:srgbClr val="FFFF99"/>
                </a:solidFill>
              </a:rPr>
              <a:t>you heard my pleas </a:t>
            </a:r>
            <a:r>
              <a:rPr lang="en-US" dirty="0"/>
              <a:t>when I cried out to you.</a:t>
            </a:r>
          </a:p>
        </p:txBody>
      </p:sp>
    </p:spTree>
    <p:extLst>
      <p:ext uri="{BB962C8B-B14F-4D97-AF65-F5344CB8AC3E}">
        <p14:creationId xmlns:p14="http://schemas.microsoft.com/office/powerpoint/2010/main" val="3796176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Iyov</a:t>
            </a:r>
            <a:r>
              <a:rPr lang="en-US" dirty="0"/>
              <a:t>/Job’s extravagant, desperate worship:</a:t>
            </a:r>
          </a:p>
          <a:p>
            <a:pPr algn="l"/>
            <a:endParaRPr lang="en-US" sz="1800" dirty="0"/>
          </a:p>
          <a:p>
            <a:pPr algn="l"/>
            <a:r>
              <a:rPr lang="en-US" baseline="30000" dirty="0" err="1"/>
              <a:t>Iyov</a:t>
            </a:r>
            <a:r>
              <a:rPr lang="en-US" baseline="30000" dirty="0"/>
              <a:t>/Job 19.21-27 </a:t>
            </a:r>
            <a:r>
              <a:rPr lang="en-US" dirty="0"/>
              <a:t>“Pity me, friends of mine, pity me! For the hand of God has struck me! </a:t>
            </a:r>
            <a:r>
              <a:rPr lang="en-US" b="1" baseline="30000" dirty="0"/>
              <a:t> </a:t>
            </a:r>
            <a:r>
              <a:rPr lang="en-US" dirty="0"/>
              <a:t>Must you pursue me as God does, never satisfied with my flesh?</a:t>
            </a:r>
          </a:p>
        </p:txBody>
      </p:sp>
    </p:spTree>
    <p:extLst>
      <p:ext uri="{BB962C8B-B14F-4D97-AF65-F5344CB8AC3E}">
        <p14:creationId xmlns:p14="http://schemas.microsoft.com/office/powerpoint/2010/main" val="3554462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Iyov</a:t>
            </a:r>
            <a:r>
              <a:rPr lang="en-US" baseline="30000" dirty="0"/>
              <a:t>/Job 19.21-27  </a:t>
            </a:r>
            <a:r>
              <a:rPr lang="en-US" dirty="0">
                <a:solidFill>
                  <a:srgbClr val="FFFF99"/>
                </a:solidFill>
              </a:rPr>
              <a:t>I wish my words were </a:t>
            </a:r>
            <a:r>
              <a:rPr lang="en-US" u="sng" dirty="0">
                <a:solidFill>
                  <a:srgbClr val="FFFF99"/>
                </a:solidFill>
              </a:rPr>
              <a:t>written down, that they were inscribed in a scroll</a:t>
            </a:r>
            <a:r>
              <a:rPr lang="en-US" dirty="0">
                <a:solidFill>
                  <a:srgbClr val="FFFF99"/>
                </a:solidFill>
              </a:rPr>
              <a:t>, that, engraved with iron and filled with lead, they were cut into rock forever!</a:t>
            </a:r>
          </a:p>
        </p:txBody>
      </p:sp>
    </p:spTree>
    <p:extLst>
      <p:ext uri="{BB962C8B-B14F-4D97-AF65-F5344CB8AC3E}">
        <p14:creationId xmlns:p14="http://schemas.microsoft.com/office/powerpoint/2010/main" val="394104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Why was his story in fact get inscribed in a scroll, that you are reading at this moment?</a:t>
            </a:r>
          </a:p>
          <a:p>
            <a:pPr algn="l"/>
            <a:r>
              <a:rPr lang="en-US" dirty="0"/>
              <a:t>Next verse:</a:t>
            </a:r>
          </a:p>
          <a:p>
            <a:pPr algn="l"/>
            <a:r>
              <a:rPr lang="en-US" dirty="0"/>
              <a:t> </a:t>
            </a:r>
          </a:p>
        </p:txBody>
      </p:sp>
    </p:spTree>
    <p:extLst>
      <p:ext uri="{BB962C8B-B14F-4D97-AF65-F5344CB8AC3E}">
        <p14:creationId xmlns:p14="http://schemas.microsoft.com/office/powerpoint/2010/main" val="2117884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err="1"/>
              <a:t>Iyov</a:t>
            </a:r>
            <a:r>
              <a:rPr lang="en-US" baseline="30000" dirty="0"/>
              <a:t>/Job 19.21-27 </a:t>
            </a:r>
            <a:r>
              <a:rPr lang="en-US" dirty="0"/>
              <a:t>“But I know that my Redeemer lives, that in the end he will rise on the dust; so that after my skin has been thus destroyed, then even without my flesh, I will see God. I will see him for myself, my eyes, not someone else’s, will behold him. My heart grows weak inside me!</a:t>
            </a:r>
          </a:p>
          <a:p>
            <a:pPr algn="l"/>
            <a:endParaRPr lang="en-US" dirty="0"/>
          </a:p>
        </p:txBody>
      </p:sp>
    </p:spTree>
    <p:extLst>
      <p:ext uri="{BB962C8B-B14F-4D97-AF65-F5344CB8AC3E}">
        <p14:creationId xmlns:p14="http://schemas.microsoft.com/office/powerpoint/2010/main" val="556229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Most amazing touchdown ever!</a:t>
            </a:r>
          </a:p>
        </p:txBody>
      </p:sp>
      <p:pic>
        <p:nvPicPr>
          <p:cNvPr id="2" name="Online Media 1">
            <a:hlinkClick r:id="" action="ppaction://media"/>
            <a:extLst>
              <a:ext uri="{FF2B5EF4-FFF2-40B4-BE49-F238E27FC236}">
                <a16:creationId xmlns:a16="http://schemas.microsoft.com/office/drawing/2014/main" id="{908952C1-4027-48FC-8772-48172A42762C}"/>
              </a:ext>
            </a:extLst>
          </p:cNvPr>
          <p:cNvPicPr>
            <a:picLocks noRot="1" noChangeAspect="1"/>
          </p:cNvPicPr>
          <p:nvPr>
            <a:videoFile r:link="rId1"/>
          </p:nvPr>
        </p:nvPicPr>
        <p:blipFill>
          <a:blip r:embed="rId4"/>
          <a:stretch>
            <a:fillRect/>
          </a:stretch>
        </p:blipFill>
        <p:spPr>
          <a:xfrm>
            <a:off x="528636" y="666750"/>
            <a:ext cx="7721601" cy="4343400"/>
          </a:xfrm>
          <a:prstGeom prst="rect">
            <a:avLst/>
          </a:prstGeom>
        </p:spPr>
      </p:pic>
    </p:spTree>
    <p:extLst>
      <p:ext uri="{BB962C8B-B14F-4D97-AF65-F5344CB8AC3E}">
        <p14:creationId xmlns:p14="http://schemas.microsoft.com/office/powerpoint/2010/main" val="2980143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altLang="en-US" dirty="0"/>
              <a:t>Every time you praise G-d, thank Messiah, worship Him, serve Him in apparent darkness and hopeless difficulty, you are compiling a record that will be played in eternity.  </a:t>
            </a:r>
            <a:r>
              <a:rPr lang="en-US" altLang="en-US" dirty="0">
                <a:solidFill>
                  <a:srgbClr val="FFFF99"/>
                </a:solidFill>
              </a:rPr>
              <a:t>A world record!</a:t>
            </a:r>
            <a:endParaRPr lang="en-US" dirty="0">
              <a:solidFill>
                <a:srgbClr val="FFFF99"/>
              </a:solidFill>
            </a:endParaRPr>
          </a:p>
        </p:txBody>
      </p:sp>
    </p:spTree>
    <p:extLst>
      <p:ext uri="{BB962C8B-B14F-4D97-AF65-F5344CB8AC3E}">
        <p14:creationId xmlns:p14="http://schemas.microsoft.com/office/powerpoint/2010/main" val="2966790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10.42</a:t>
            </a:r>
            <a:r>
              <a:rPr lang="en-US" dirty="0"/>
              <a:t> Indeed, if someone gives just a cup of cold water to one of these little ones because he is my </a:t>
            </a:r>
            <a:r>
              <a:rPr lang="en-US" dirty="0" err="1"/>
              <a:t>talmid</a:t>
            </a:r>
            <a:r>
              <a:rPr lang="en-US" i="1" dirty="0"/>
              <a:t>,</a:t>
            </a:r>
            <a:r>
              <a:rPr lang="en-US" dirty="0"/>
              <a:t> yes! — I tell you, he will certainly not lose his reward!”</a:t>
            </a:r>
          </a:p>
        </p:txBody>
      </p:sp>
    </p:spTree>
    <p:extLst>
      <p:ext uri="{BB962C8B-B14F-4D97-AF65-F5344CB8AC3E}">
        <p14:creationId xmlns:p14="http://schemas.microsoft.com/office/powerpoint/2010/main" val="135983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Last week I spoke about selfies.  </a:t>
            </a:r>
          </a:p>
        </p:txBody>
      </p:sp>
    </p:spTree>
    <p:extLst>
      <p:ext uri="{BB962C8B-B14F-4D97-AF65-F5344CB8AC3E}">
        <p14:creationId xmlns:p14="http://schemas.microsoft.com/office/powerpoint/2010/main" val="3334072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r>
              <a:rPr lang="en-US" dirty="0"/>
              <a:t>Value of a life of praise, extravagant worship…</a:t>
            </a:r>
          </a:p>
        </p:txBody>
      </p:sp>
    </p:spTree>
    <p:extLst>
      <p:ext uri="{BB962C8B-B14F-4D97-AF65-F5344CB8AC3E}">
        <p14:creationId xmlns:p14="http://schemas.microsoft.com/office/powerpoint/2010/main" val="1131308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Sarah</a:t>
            </a:r>
          </a:p>
          <a:p>
            <a:pPr algn="l"/>
            <a:r>
              <a:rPr lang="en-US" dirty="0"/>
              <a:t>Liberman</a:t>
            </a:r>
          </a:p>
          <a:p>
            <a:pPr algn="l"/>
            <a:r>
              <a:rPr lang="en-US" dirty="0"/>
              <a:t>Israeli </a:t>
            </a:r>
          </a:p>
          <a:p>
            <a:pPr algn="l"/>
            <a:r>
              <a:rPr lang="en-US" dirty="0"/>
              <a:t>vocalist at </a:t>
            </a:r>
          </a:p>
          <a:p>
            <a:pPr algn="l"/>
            <a:r>
              <a:rPr lang="en-US" dirty="0"/>
              <a:t>the Rabbi’s </a:t>
            </a:r>
          </a:p>
          <a:p>
            <a:pPr algn="l"/>
            <a:r>
              <a:rPr lang="en-US" dirty="0"/>
              <a:t>Conference</a:t>
            </a:r>
          </a:p>
          <a:p>
            <a:pPr algn="l"/>
            <a:r>
              <a:rPr lang="en-US" dirty="0"/>
              <a:t>2019</a:t>
            </a:r>
          </a:p>
        </p:txBody>
      </p:sp>
      <p:pic>
        <p:nvPicPr>
          <p:cNvPr id="3" name="Picture 2">
            <a:extLst>
              <a:ext uri="{FF2B5EF4-FFF2-40B4-BE49-F238E27FC236}">
                <a16:creationId xmlns:a16="http://schemas.microsoft.com/office/drawing/2014/main" id="{D8CB7C07-D427-49B4-B354-094DFE3E86C4}"/>
              </a:ext>
            </a:extLst>
          </p:cNvPr>
          <p:cNvPicPr>
            <a:picLocks noChangeAspect="1"/>
          </p:cNvPicPr>
          <p:nvPr/>
        </p:nvPicPr>
        <p:blipFill>
          <a:blip r:embed="rId3"/>
          <a:stretch>
            <a:fillRect/>
          </a:stretch>
        </p:blipFill>
        <p:spPr>
          <a:xfrm>
            <a:off x="3398837" y="19483"/>
            <a:ext cx="4991100" cy="5104534"/>
          </a:xfrm>
          <a:prstGeom prst="rect">
            <a:avLst/>
          </a:prstGeom>
        </p:spPr>
      </p:pic>
    </p:spTree>
    <p:extLst>
      <p:ext uri="{BB962C8B-B14F-4D97-AF65-F5344CB8AC3E}">
        <p14:creationId xmlns:p14="http://schemas.microsoft.com/office/powerpoint/2010/main" val="3083754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Sarah grew up in Israel, to Messianic parents.  She wrote, “In fact, to be perfectly honest, I spent years of my life disliking those “super spiritual” people who just passively go through life saying “God will provide”, and spending hours of their time in “</a:t>
            </a:r>
            <a:r>
              <a:rPr lang="en-US" dirty="0" err="1"/>
              <a:t>Spiritualville</a:t>
            </a:r>
            <a:r>
              <a:rPr lang="en-US" dirty="0"/>
              <a:t>”. “</a:t>
            </a:r>
          </a:p>
        </p:txBody>
      </p:sp>
    </p:spTree>
    <p:extLst>
      <p:ext uri="{BB962C8B-B14F-4D97-AF65-F5344CB8AC3E}">
        <p14:creationId xmlns:p14="http://schemas.microsoft.com/office/powerpoint/2010/main" val="1235978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Even worse, have you met the kind that never plans, nor once properly manages whatever they are doing and yet, miraculously, everything somehow falls into place for them?</a:t>
            </a:r>
          </a:p>
        </p:txBody>
      </p:sp>
    </p:spTree>
    <p:extLst>
      <p:ext uri="{BB962C8B-B14F-4D97-AF65-F5344CB8AC3E}">
        <p14:creationId xmlns:p14="http://schemas.microsoft.com/office/powerpoint/2010/main" val="4014773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They are always so happy. I want to say: “Yeah, you know why it all works out in the end? It’s because people like me see what needs to be done to save the situation, swing into gear and get it done!”</a:t>
            </a:r>
          </a:p>
        </p:txBody>
      </p:sp>
    </p:spTree>
    <p:extLst>
      <p:ext uri="{BB962C8B-B14F-4D97-AF65-F5344CB8AC3E}">
        <p14:creationId xmlns:p14="http://schemas.microsoft.com/office/powerpoint/2010/main" val="4033490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Now if you are one of those blissful people, I apologize. But if you’re getting frustrated right now, and feeling Marta’s pain, I’m with you. It took me years to accept the reason Yeshua acted the way He did with Marta.</a:t>
            </a:r>
          </a:p>
        </p:txBody>
      </p:sp>
    </p:spTree>
    <p:extLst>
      <p:ext uri="{BB962C8B-B14F-4D97-AF65-F5344CB8AC3E}">
        <p14:creationId xmlns:p14="http://schemas.microsoft.com/office/powerpoint/2010/main" val="2392802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Yeshua said that Miriam chose the better part. Has it occurred to you that Marta not only missed out on spending precious time listening to </a:t>
            </a:r>
            <a:r>
              <a:rPr lang="en-US" dirty="0" err="1"/>
              <a:t>Yeshua’s</a:t>
            </a:r>
            <a:r>
              <a:rPr lang="en-US" dirty="0"/>
              <a:t> life-giving teaching, but she also might have missed out on an awesome miracle.</a:t>
            </a:r>
          </a:p>
        </p:txBody>
      </p:sp>
    </p:spTree>
    <p:extLst>
      <p:ext uri="{BB962C8B-B14F-4D97-AF65-F5344CB8AC3E}">
        <p14:creationId xmlns:p14="http://schemas.microsoft.com/office/powerpoint/2010/main" val="4195870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Yeshua had no problem multiplying food; we read of several occasions when He did just that. How incredible it would have been for Marta, if at the end of listening to Yeshua, she had brought him whatever she had on a humble tray and said,</a:t>
            </a:r>
          </a:p>
        </p:txBody>
      </p:sp>
    </p:spTree>
    <p:extLst>
      <p:ext uri="{BB962C8B-B14F-4D97-AF65-F5344CB8AC3E}">
        <p14:creationId xmlns:p14="http://schemas.microsoft.com/office/powerpoint/2010/main" val="2475320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“Lord this is what I have, may it be a blessing to feed Your people” and Yeshua taking the food and blessing it would have told her “Marta, now pass it out to all who are hungry”.</a:t>
            </a:r>
          </a:p>
        </p:txBody>
      </p:sp>
    </p:spTree>
    <p:extLst>
      <p:ext uri="{BB962C8B-B14F-4D97-AF65-F5344CB8AC3E}">
        <p14:creationId xmlns:p14="http://schemas.microsoft.com/office/powerpoint/2010/main" val="1268049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Our community springs from a movement of young, passionate [Israeli] believers, who pursue worshipping God in spirit and in truth, interceding for the spiritual revival of Israel and the nations. </a:t>
            </a:r>
          </a:p>
        </p:txBody>
      </p:sp>
    </p:spTree>
    <p:extLst>
      <p:ext uri="{BB962C8B-B14F-4D97-AF65-F5344CB8AC3E}">
        <p14:creationId xmlns:p14="http://schemas.microsoft.com/office/powerpoint/2010/main" val="50082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6" name="Picture 2" descr="https://curiousmindmagazine.com/wp-content/uploads/2017/09/Selfies-4.jpg">
            <a:extLst>
              <a:ext uri="{FF2B5EF4-FFF2-40B4-BE49-F238E27FC236}">
                <a16:creationId xmlns:a16="http://schemas.microsoft.com/office/drawing/2014/main" id="{F5A9065A-5AE7-4917-BAF7-6B38FAF58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57150"/>
            <a:ext cx="842307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CED1D0-3D8A-4D5B-A0B7-73FEB900F276}"/>
              </a:ext>
            </a:extLst>
          </p:cNvPr>
          <p:cNvSpPr txBox="1"/>
          <p:nvPr/>
        </p:nvSpPr>
        <p:spPr>
          <a:xfrm>
            <a:off x="157375" y="133350"/>
            <a:ext cx="2784262" cy="1938992"/>
          </a:xfrm>
          <a:prstGeom prst="rect">
            <a:avLst/>
          </a:prstGeom>
          <a:noFill/>
        </p:spPr>
        <p:txBody>
          <a:bodyPr wrap="square" rtlCol="0">
            <a:spAutoFit/>
          </a:bodyPr>
          <a:lstStyle/>
          <a:p>
            <a:pPr algn="l"/>
            <a:r>
              <a:rPr lang="en-US" dirty="0">
                <a:solidFill>
                  <a:srgbClr val="C00000"/>
                </a:solidFill>
                <a:effectLst>
                  <a:outerShdw blurRad="38100" dist="38100" dir="2700000" algn="tl">
                    <a:srgbClr val="000000">
                      <a:alpha val="43137"/>
                    </a:srgbClr>
                  </a:outerShdw>
                </a:effectLst>
              </a:rPr>
              <a:t>Danger of </a:t>
            </a:r>
          </a:p>
          <a:p>
            <a:pPr algn="l"/>
            <a:r>
              <a:rPr lang="en-US" dirty="0">
                <a:solidFill>
                  <a:srgbClr val="C00000"/>
                </a:solidFill>
                <a:effectLst>
                  <a:outerShdw blurRad="38100" dist="38100" dir="2700000" algn="tl">
                    <a:srgbClr val="000000">
                      <a:alpha val="43137"/>
                    </a:srgbClr>
                  </a:outerShdw>
                </a:effectLst>
              </a:rPr>
              <a:t>Perfection</a:t>
            </a:r>
          </a:p>
          <a:p>
            <a:pPr algn="l"/>
            <a:r>
              <a:rPr lang="en-US" dirty="0">
                <a:solidFill>
                  <a:srgbClr val="C00000"/>
                </a:solidFill>
                <a:effectLst>
                  <a:outerShdw blurRad="38100" dist="38100" dir="2700000" algn="tl">
                    <a:srgbClr val="000000">
                      <a:alpha val="43137"/>
                    </a:srgbClr>
                  </a:outerShdw>
                </a:effectLst>
              </a:rPr>
              <a:t>obsession</a:t>
            </a:r>
          </a:p>
        </p:txBody>
      </p:sp>
    </p:spTree>
    <p:extLst>
      <p:ext uri="{BB962C8B-B14F-4D97-AF65-F5344CB8AC3E}">
        <p14:creationId xmlns:p14="http://schemas.microsoft.com/office/powerpoint/2010/main" val="3995815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We are passionate about seeing the </a:t>
            </a:r>
            <a:r>
              <a:rPr lang="en-US" dirty="0">
                <a:solidFill>
                  <a:srgbClr val="FFFF99"/>
                </a:solidFill>
              </a:rPr>
              <a:t>transformation in individual lives</a:t>
            </a:r>
            <a:r>
              <a:rPr lang="en-US" dirty="0"/>
              <a:t> through encounters with the Living God. Our team…believes that </a:t>
            </a:r>
            <a:r>
              <a:rPr lang="en-US" dirty="0">
                <a:solidFill>
                  <a:srgbClr val="FFFF99"/>
                </a:solidFill>
              </a:rPr>
              <a:t>worship brings about change</a:t>
            </a:r>
            <a:r>
              <a:rPr lang="en-US" dirty="0"/>
              <a:t>, which releases people to further walk in their destiny. </a:t>
            </a:r>
          </a:p>
        </p:txBody>
      </p:sp>
    </p:spTree>
    <p:extLst>
      <p:ext uri="{BB962C8B-B14F-4D97-AF65-F5344CB8AC3E}">
        <p14:creationId xmlns:p14="http://schemas.microsoft.com/office/powerpoint/2010/main" val="3949398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6B0129-134C-4C8F-87D6-257A76558F22}"/>
              </a:ext>
            </a:extLst>
          </p:cNvPr>
          <p:cNvPicPr>
            <a:picLocks noChangeAspect="1"/>
          </p:cNvPicPr>
          <p:nvPr/>
        </p:nvPicPr>
        <p:blipFill>
          <a:blip r:embed="rId3"/>
          <a:stretch>
            <a:fillRect/>
          </a:stretch>
        </p:blipFill>
        <p:spPr>
          <a:xfrm>
            <a:off x="200037" y="0"/>
            <a:ext cx="8378801"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762154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B5477283-3074-46C2-9A21-603D48C2528F}"/>
              </a:ext>
            </a:extLst>
          </p:cNvPr>
          <p:cNvPicPr>
            <a:picLocks noChangeAspect="1"/>
          </p:cNvPicPr>
          <p:nvPr/>
        </p:nvPicPr>
        <p:blipFill>
          <a:blip r:embed="rId3"/>
          <a:stretch>
            <a:fillRect/>
          </a:stretch>
        </p:blipFill>
        <p:spPr>
          <a:xfrm>
            <a:off x="915318" y="0"/>
            <a:ext cx="6948237" cy="5143500"/>
          </a:xfrm>
          <a:prstGeom prst="rect">
            <a:avLst/>
          </a:prstGeom>
        </p:spPr>
      </p:pic>
    </p:spTree>
    <p:extLst>
      <p:ext uri="{BB962C8B-B14F-4D97-AF65-F5344CB8AC3E}">
        <p14:creationId xmlns:p14="http://schemas.microsoft.com/office/powerpoint/2010/main" val="2225146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Life Isnt About Waiting The Storm To Pass TATUM-6481 Sony Phonecase Cover For Xperia Z1, Xperia Z2, Xperia Z3, Xperia Z4, Xperia Z5">
            <a:extLst>
              <a:ext uri="{FF2B5EF4-FFF2-40B4-BE49-F238E27FC236}">
                <a16:creationId xmlns:a16="http://schemas.microsoft.com/office/drawing/2014/main" id="{C55D35C6-669E-48BD-9A5B-EF010BADDE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761" t="2895" r="21751" b="4809"/>
          <a:stretch/>
        </p:blipFill>
        <p:spPr bwMode="auto">
          <a:xfrm>
            <a:off x="3330497" y="1"/>
            <a:ext cx="250674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16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solidFill>
                  <a:srgbClr val="FFFF99"/>
                </a:solidFill>
              </a:rPr>
              <a:t>Why Israelis Live Longer</a:t>
            </a:r>
            <a:r>
              <a:rPr lang="en-US" b="1" dirty="0"/>
              <a:t>:</a:t>
            </a:r>
            <a:r>
              <a:rPr lang="en-US" dirty="0"/>
              <a:t> Israel is among the top countries in longevity with an average lifespan of 82.5 years as of 2016. Other countries on the longevity list - Canada, Sweden, Italy, and Japan - are tranquil, wealthy and at peace. But for Israel, confronted over its 70-year history with war and perpetual conflict, </a:t>
            </a:r>
          </a:p>
        </p:txBody>
      </p:sp>
    </p:spTree>
    <p:extLst>
      <p:ext uri="{BB962C8B-B14F-4D97-AF65-F5344CB8AC3E}">
        <p14:creationId xmlns:p14="http://schemas.microsoft.com/office/powerpoint/2010/main" val="17050703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and a seven-fold increase in its population including a large and diverse immigrant base, these findings may come as a surprise. One answer is a "Mediterranean diet" high in fruit, vegetables and fish. Another is low alcohol consumption. Another quite important reason is </a:t>
            </a:r>
            <a:r>
              <a:rPr lang="en-US" dirty="0">
                <a:solidFill>
                  <a:srgbClr val="FFFF99"/>
                </a:solidFill>
              </a:rPr>
              <a:t>the close family structure in Israel.</a:t>
            </a:r>
          </a:p>
        </p:txBody>
      </p:sp>
    </p:spTree>
    <p:extLst>
      <p:ext uri="{BB962C8B-B14F-4D97-AF65-F5344CB8AC3E}">
        <p14:creationId xmlns:p14="http://schemas.microsoft.com/office/powerpoint/2010/main" val="35624749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Shabbat is one of Judaism's greatest contributions to mankind, sanctifying the seventh day for rest. It is a day when we do not work, do not earn a living, do not conduct business or add to our wealth. A day </a:t>
            </a:r>
            <a:r>
              <a:rPr lang="en-US" dirty="0">
                <a:solidFill>
                  <a:srgbClr val="FFFF99"/>
                </a:solidFill>
              </a:rPr>
              <a:t>devoted to family, to community,</a:t>
            </a:r>
            <a:r>
              <a:rPr lang="en-US" dirty="0"/>
              <a:t> to leisure, culture, learning, and the spirit. Shabbat does not only belong to observant Jews but to all of us.</a:t>
            </a:r>
          </a:p>
        </p:txBody>
      </p:sp>
    </p:spTree>
    <p:extLst>
      <p:ext uri="{BB962C8B-B14F-4D97-AF65-F5344CB8AC3E}">
        <p14:creationId xmlns:p14="http://schemas.microsoft.com/office/powerpoint/2010/main" val="10738998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Ahad</a:t>
            </a:r>
            <a:r>
              <a:rPr lang="en-US" dirty="0"/>
              <a:t> </a:t>
            </a:r>
            <a:r>
              <a:rPr lang="en-US" dirty="0" err="1"/>
              <a:t>Haam</a:t>
            </a:r>
            <a:r>
              <a:rPr lang="en-US" dirty="0"/>
              <a:t>, one of the greatest Jewish thinkers of recent centuries, and father of the cultural and spiritual school of Zionism, defined himself as an atheist, and did not follow Orthodox Jewish law. </a:t>
            </a:r>
          </a:p>
        </p:txBody>
      </p:sp>
    </p:spTree>
    <p:extLst>
      <p:ext uri="{BB962C8B-B14F-4D97-AF65-F5344CB8AC3E}">
        <p14:creationId xmlns:p14="http://schemas.microsoft.com/office/powerpoint/2010/main" val="1708984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But Shabbat was very dear to him. "There is no need to be a punctilious observer of commandments," he wrote, "in order to recognize the value of Shabbat. </a:t>
            </a:r>
          </a:p>
        </p:txBody>
      </p:sp>
    </p:spTree>
    <p:extLst>
      <p:ext uri="{BB962C8B-B14F-4D97-AF65-F5344CB8AC3E}">
        <p14:creationId xmlns:p14="http://schemas.microsoft.com/office/powerpoint/2010/main" val="1346777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Those who in their heart feel a real connection with the life of the nation throughout the generations, cannot in any way depict the reality of the people of Israel without the Sabbath queen. It can be said without exaggeration that more than Israel has kept the Sabbath, the Sabbath has kept Israel. </a:t>
            </a:r>
          </a:p>
        </p:txBody>
      </p:sp>
    </p:spTree>
    <p:extLst>
      <p:ext uri="{BB962C8B-B14F-4D97-AF65-F5344CB8AC3E}">
        <p14:creationId xmlns:p14="http://schemas.microsoft.com/office/powerpoint/2010/main" val="1069988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 1957 the Soviet Union launched the world's first artificial satellite, Sputnik 1. Since then, about 8,100 satellites from more than 40 countries have been launched. </a:t>
            </a:r>
          </a:p>
          <a:p>
            <a:pPr algn="l"/>
            <a:r>
              <a:rPr lang="en-US" dirty="0"/>
              <a:t>1900 still operational.</a:t>
            </a:r>
          </a:p>
        </p:txBody>
      </p:sp>
    </p:spTree>
    <p:extLst>
      <p:ext uri="{BB962C8B-B14F-4D97-AF65-F5344CB8AC3E}">
        <p14:creationId xmlns:p14="http://schemas.microsoft.com/office/powerpoint/2010/main" val="40040440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Without it, which restored their souls and reinvigorated their spirits each week, the hardships of the days of creation would pull them further and further downward until they hit the lowest level of materialism and moral and mental debasement.“ </a:t>
            </a:r>
            <a:r>
              <a:rPr lang="en-US" dirty="0">
                <a:solidFill>
                  <a:srgbClr val="FFFF99"/>
                </a:solidFill>
              </a:rPr>
              <a:t>In other words, what makes human beings higher than animals?    Shabbat. [rest, worship]</a:t>
            </a:r>
          </a:p>
        </p:txBody>
      </p:sp>
    </p:spTree>
    <p:extLst>
      <p:ext uri="{BB962C8B-B14F-4D97-AF65-F5344CB8AC3E}">
        <p14:creationId xmlns:p14="http://schemas.microsoft.com/office/powerpoint/2010/main" val="189913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Image result for if you want to go fast go alone">
            <a:extLst>
              <a:ext uri="{FF2B5EF4-FFF2-40B4-BE49-F238E27FC236}">
                <a16:creationId xmlns:a16="http://schemas.microsoft.com/office/drawing/2014/main" id="{CCF44DE3-2373-4D14-AF01-777308DD1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430" y="0"/>
            <a:ext cx="633095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53FFFA-22B9-41DE-9386-C0D28B77A724}"/>
              </a:ext>
            </a:extLst>
          </p:cNvPr>
          <p:cNvSpPr txBox="1"/>
          <p:nvPr/>
        </p:nvSpPr>
        <p:spPr>
          <a:xfrm>
            <a:off x="6529380" y="1733550"/>
            <a:ext cx="2249495" cy="1938992"/>
          </a:xfrm>
          <a:prstGeom prst="rect">
            <a:avLst/>
          </a:prstGeom>
          <a:noFill/>
        </p:spPr>
        <p:txBody>
          <a:bodyPr wrap="square" rtlCol="0">
            <a:spAutoFit/>
          </a:bodyPr>
          <a:lstStyle/>
          <a:p>
            <a:pPr algn="l"/>
            <a:r>
              <a:rPr lang="en-US" dirty="0" err="1"/>
              <a:t>Commu</a:t>
            </a:r>
            <a:r>
              <a:rPr lang="en-US" dirty="0"/>
              <a:t>-</a:t>
            </a:r>
          </a:p>
          <a:p>
            <a:pPr algn="l"/>
            <a:r>
              <a:rPr lang="en-US" dirty="0" err="1"/>
              <a:t>nity</a:t>
            </a:r>
            <a:r>
              <a:rPr lang="en-US" dirty="0"/>
              <a:t> in </a:t>
            </a:r>
          </a:p>
          <a:p>
            <a:pPr algn="l"/>
            <a:r>
              <a:rPr lang="en-US" dirty="0"/>
              <a:t>worship</a:t>
            </a:r>
          </a:p>
        </p:txBody>
      </p:sp>
    </p:spTree>
    <p:extLst>
      <p:ext uri="{BB962C8B-B14F-4D97-AF65-F5344CB8AC3E}">
        <p14:creationId xmlns:p14="http://schemas.microsoft.com/office/powerpoint/2010/main" val="1093946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Mike &amp; Diane </a:t>
            </a:r>
            <a:r>
              <a:rPr lang="en-US" dirty="0" err="1"/>
              <a:t>Bickle</a:t>
            </a:r>
            <a:r>
              <a:rPr lang="en-US" dirty="0"/>
              <a:t>:  When you are fathering a vision, you are focused on the end objective of impact: getting the right people lined up in the right roles…However, fathering a family demands a slower pace, where </a:t>
            </a:r>
            <a:r>
              <a:rPr lang="en-US" dirty="0">
                <a:solidFill>
                  <a:srgbClr val="FFFF99"/>
                </a:solidFill>
              </a:rPr>
              <a:t>we slow down and focus on getting our heart connected, first to the L-</a:t>
            </a:r>
            <a:r>
              <a:rPr lang="en-US" dirty="0" err="1">
                <a:solidFill>
                  <a:srgbClr val="FFFF99"/>
                </a:solidFill>
              </a:rPr>
              <a:t>rd</a:t>
            </a:r>
            <a:r>
              <a:rPr lang="en-US" dirty="0">
                <a:solidFill>
                  <a:srgbClr val="FFFF99"/>
                </a:solidFill>
              </a:rPr>
              <a:t> and second to each other.  </a:t>
            </a:r>
          </a:p>
        </p:txBody>
      </p:sp>
    </p:spTree>
    <p:extLst>
      <p:ext uri="{BB962C8B-B14F-4D97-AF65-F5344CB8AC3E}">
        <p14:creationId xmlns:p14="http://schemas.microsoft.com/office/powerpoint/2010/main" val="626468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00A2D0-8C37-4B9A-B663-1AFDF2892BB6}"/>
              </a:ext>
            </a:extLst>
          </p:cNvPr>
          <p:cNvPicPr>
            <a:picLocks noChangeAspect="1"/>
          </p:cNvPicPr>
          <p:nvPr/>
        </p:nvPicPr>
        <p:blipFill>
          <a:blip r:embed="rId3"/>
          <a:stretch>
            <a:fillRect/>
          </a:stretch>
        </p:blipFill>
        <p:spPr>
          <a:xfrm>
            <a:off x="322763" y="57150"/>
            <a:ext cx="8225772" cy="508635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2574905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When the Beatles came to America in 1964, a 9-year-old Michael Brown was fascinated. He started playing the drums and saw his first rock concert at age 13. At that point, his life took a negative turn. </a:t>
            </a:r>
          </a:p>
        </p:txBody>
      </p:sp>
    </p:spTree>
    <p:extLst>
      <p:ext uri="{BB962C8B-B14F-4D97-AF65-F5344CB8AC3E}">
        <p14:creationId xmlns:p14="http://schemas.microsoft.com/office/powerpoint/2010/main" val="3102488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"That opened up my life to drugs and rebellion, and that shaped my life between the ages 14 and 16," he said. "I went to one rock concert after another. My life was going to school, getting high, playing in a rock band, practicing and going to rock concerts."</a:t>
            </a:r>
          </a:p>
        </p:txBody>
      </p:sp>
    </p:spTree>
    <p:extLst>
      <p:ext uri="{BB962C8B-B14F-4D97-AF65-F5344CB8AC3E}">
        <p14:creationId xmlns:p14="http://schemas.microsoft.com/office/powerpoint/2010/main" val="1779793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But then…it was in a little Italian Pentecostal church, and the pastor's wife [was] playing piano. It was something about those joyous hymns; the Lord really touched me. I was supernaturally overcome. I experienced and encountered the love of God in this little church.</a:t>
            </a:r>
          </a:p>
        </p:txBody>
      </p:sp>
    </p:spTree>
    <p:extLst>
      <p:ext uri="{BB962C8B-B14F-4D97-AF65-F5344CB8AC3E}">
        <p14:creationId xmlns:p14="http://schemas.microsoft.com/office/powerpoint/2010/main" val="22326621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AF3D80-312E-4AAA-8DE6-F8B280F04ACC}"/>
              </a:ext>
            </a:extLst>
          </p:cNvPr>
          <p:cNvPicPr>
            <a:picLocks noChangeAspect="1"/>
          </p:cNvPicPr>
          <p:nvPr/>
        </p:nvPicPr>
        <p:blipFill>
          <a:blip r:embed="rId3"/>
          <a:stretch>
            <a:fillRect/>
          </a:stretch>
        </p:blipFill>
        <p:spPr>
          <a:xfrm>
            <a:off x="2704995" y="0"/>
            <a:ext cx="3368884"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460111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3">
            <a:extLst>
              <a:ext uri="{FF2B5EF4-FFF2-40B4-BE49-F238E27FC236}">
                <a16:creationId xmlns:a16="http://schemas.microsoft.com/office/drawing/2014/main" id="{BC054069-95FC-4FE8-AE02-9A8420F60762}"/>
              </a:ext>
            </a:extLst>
          </p:cNvPr>
          <p:cNvSpPr>
            <a:spLocks noGrp="1"/>
          </p:cNvSpPr>
          <p:nvPr>
            <p:ph type="subTitle" idx="1"/>
          </p:nvPr>
        </p:nvSpPr>
        <p:spPr>
          <a:xfrm>
            <a:off x="285758" y="0"/>
            <a:ext cx="8381999" cy="5143500"/>
          </a:xfrm>
        </p:spPr>
        <p:txBody>
          <a:bodyPr>
            <a:normAutofit/>
          </a:bodyPr>
          <a:lstStyle/>
          <a:p>
            <a:pPr algn="l"/>
            <a:r>
              <a:rPr lang="en-US" dirty="0"/>
              <a:t>Andrew Fletcher </a:t>
            </a:r>
            <a:endParaRPr lang="he-IL" dirty="0"/>
          </a:p>
          <a:p>
            <a:pPr algn="l"/>
            <a:r>
              <a:rPr lang="en-US" dirty="0"/>
              <a:t>(1653 –1716) </a:t>
            </a:r>
            <a:endParaRPr lang="he-IL" dirty="0"/>
          </a:p>
          <a:p>
            <a:pPr algn="l"/>
            <a:r>
              <a:rPr lang="en-US" dirty="0"/>
              <a:t>was a Scottish</a:t>
            </a:r>
            <a:endParaRPr lang="he-IL" dirty="0"/>
          </a:p>
          <a:p>
            <a:pPr algn="l"/>
            <a:r>
              <a:rPr lang="en-US" dirty="0"/>
              <a:t>writer, politician,</a:t>
            </a:r>
          </a:p>
          <a:p>
            <a:pPr algn="l"/>
            <a:r>
              <a:rPr lang="en-US" dirty="0"/>
              <a:t>and patriot.</a:t>
            </a:r>
          </a:p>
        </p:txBody>
      </p:sp>
      <p:pic>
        <p:nvPicPr>
          <p:cNvPr id="6" name="Picture 2" descr="File:AndrewFletcher.jpg">
            <a:extLst>
              <a:ext uri="{FF2B5EF4-FFF2-40B4-BE49-F238E27FC236}">
                <a16:creationId xmlns:a16="http://schemas.microsoft.com/office/drawing/2014/main" id="{7B284526-F195-42ED-B280-0084683173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9037" y="0"/>
            <a:ext cx="3222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818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He believed if a man were permitted to make all the ballads he need not care who should make the laws of a nation, and we find that most of the ancient legislators thought that they could not well reform the manners of any city without the help of a lyric, and sometimes of a dramatic poet.</a:t>
            </a:r>
          </a:p>
        </p:txBody>
      </p:sp>
    </p:spTree>
    <p:extLst>
      <p:ext uri="{BB962C8B-B14F-4D97-AF65-F5344CB8AC3E}">
        <p14:creationId xmlns:p14="http://schemas.microsoft.com/office/powerpoint/2010/main" val="1100605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hlinkClick r:id="rId3"/>
              </a:rPr>
              <a:t>https://upload.wikimedia.org/wikipedia/commons/transcoded/e/ee/NASA_Earth-observing_Fleet_June_2012.ogv/NASA_Earth-observing_Fleet_June_2012.ogv.360p.vp9.webm</a:t>
            </a:r>
            <a:r>
              <a:rPr lang="en-US" dirty="0"/>
              <a:t> </a:t>
            </a:r>
          </a:p>
        </p:txBody>
      </p:sp>
    </p:spTree>
    <p:extLst>
      <p:ext uri="{BB962C8B-B14F-4D97-AF65-F5344CB8AC3E}">
        <p14:creationId xmlns:p14="http://schemas.microsoft.com/office/powerpoint/2010/main" val="2951419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Let me make the songs of a nation, and I care not who makes its laws.</a:t>
            </a:r>
          </a:p>
          <a:p>
            <a:pPr algn="l"/>
            <a:endParaRPr lang="en-US" dirty="0"/>
          </a:p>
        </p:txBody>
      </p:sp>
    </p:spTree>
    <p:extLst>
      <p:ext uri="{BB962C8B-B14F-4D97-AF65-F5344CB8AC3E}">
        <p14:creationId xmlns:p14="http://schemas.microsoft.com/office/powerpoint/2010/main" val="37409646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1971C36-C567-4912-9026-F56D9291C80C}"/>
              </a:ext>
            </a:extLst>
          </p:cNvPr>
          <p:cNvSpPr>
            <a:spLocks noGrp="1" noChangeArrowheads="1"/>
          </p:cNvSpPr>
          <p:nvPr>
            <p:ph type="subTitle" idx="1"/>
          </p:nvPr>
        </p:nvSpPr>
        <p:spPr>
          <a:xfrm>
            <a:off x="350837" y="0"/>
            <a:ext cx="8229600" cy="4972050"/>
          </a:xfrm>
        </p:spPr>
        <p:txBody>
          <a:bodyPr/>
          <a:lstStyle/>
          <a:p>
            <a:pPr rtl="1">
              <a:spcBef>
                <a:spcPct val="0"/>
              </a:spcBef>
            </a:pPr>
            <a:r>
              <a:rPr lang="en-US" altLang="en-US" dirty="0"/>
              <a:t>Unto all generations </a:t>
            </a:r>
          </a:p>
          <a:p>
            <a:pPr rtl="1">
              <a:spcBef>
                <a:spcPct val="0"/>
              </a:spcBef>
            </a:pPr>
            <a:r>
              <a:rPr lang="en-US" altLang="en-US" dirty="0"/>
              <a:t>we will declare your greatness,</a:t>
            </a:r>
          </a:p>
          <a:p>
            <a:pPr>
              <a:spcBef>
                <a:spcPct val="0"/>
              </a:spcBef>
            </a:pPr>
            <a:r>
              <a:rPr lang="en-US" altLang="en-US" dirty="0"/>
              <a:t>And to all eternity we will proclaim your holiness,</a:t>
            </a:r>
          </a:p>
          <a:p>
            <a:pPr>
              <a:spcBef>
                <a:spcPct val="0"/>
              </a:spcBef>
            </a:pPr>
            <a:r>
              <a:rPr lang="en-US" altLang="en-US" dirty="0"/>
              <a:t>And thy praise, O our G-d,</a:t>
            </a:r>
          </a:p>
          <a:p>
            <a:pPr>
              <a:spcBef>
                <a:spcPct val="0"/>
              </a:spcBef>
            </a:pPr>
            <a:r>
              <a:rPr lang="en-US" altLang="en-US" dirty="0"/>
              <a:t> shall not depart </a:t>
            </a:r>
          </a:p>
          <a:p>
            <a:pPr>
              <a:spcBef>
                <a:spcPct val="0"/>
              </a:spcBef>
            </a:pPr>
            <a:r>
              <a:rPr lang="en-US" altLang="en-US" dirty="0"/>
              <a:t>from our mouth for ever</a:t>
            </a:r>
          </a:p>
          <a:p>
            <a:pPr>
              <a:spcBef>
                <a:spcPct val="0"/>
              </a:spcBef>
            </a:pPr>
            <a:endParaRPr lang="en-US" altLang="en-US" i="1" dirty="0"/>
          </a:p>
        </p:txBody>
      </p:sp>
    </p:spTree>
    <p:extLst>
      <p:ext uri="{BB962C8B-B14F-4D97-AF65-F5344CB8AC3E}">
        <p14:creationId xmlns:p14="http://schemas.microsoft.com/office/powerpoint/2010/main" val="1414347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82B2168C-734A-4EAA-AD42-82C5A41AACB2}"/>
              </a:ext>
            </a:extLst>
          </p:cNvPr>
          <p:cNvSpPr>
            <a:spLocks noGrp="1" noChangeArrowheads="1"/>
          </p:cNvSpPr>
          <p:nvPr>
            <p:ph type="subTitle" idx="1"/>
          </p:nvPr>
        </p:nvSpPr>
        <p:spPr>
          <a:xfrm>
            <a:off x="350837" y="0"/>
            <a:ext cx="8153400" cy="5086350"/>
          </a:xfrm>
        </p:spPr>
        <p:txBody>
          <a:bodyPr/>
          <a:lstStyle/>
          <a:p>
            <a:pPr rtl="1">
              <a:spcBef>
                <a:spcPct val="0"/>
              </a:spcBef>
            </a:pPr>
            <a:r>
              <a:rPr lang="he-IL" altLang="en-US" sz="3600" b="1" dirty="0">
                <a:latin typeface="Vilna" pitchFamily="2" charset="-79"/>
                <a:cs typeface="Vilna" pitchFamily="2" charset="-79"/>
              </a:rPr>
              <a:t>לְדוֹר וָדוֹר,</a:t>
            </a:r>
          </a:p>
          <a:p>
            <a:pPr>
              <a:spcBef>
                <a:spcPct val="0"/>
              </a:spcBef>
            </a:pPr>
            <a:r>
              <a:rPr lang="en-US" altLang="en-US" sz="3600" dirty="0"/>
              <a:t>Older: </a:t>
            </a:r>
            <a:r>
              <a:rPr lang="en-US" altLang="en-US" sz="3600" i="1" dirty="0" err="1"/>
              <a:t>L'dor</a:t>
            </a:r>
            <a:r>
              <a:rPr lang="en-US" altLang="en-US" sz="3600" i="1" dirty="0"/>
              <a:t> </a:t>
            </a:r>
            <a:r>
              <a:rPr lang="en-US" altLang="en-US" sz="3600" i="1" dirty="0" err="1"/>
              <a:t>va</a:t>
            </a:r>
            <a:r>
              <a:rPr lang="en-US" altLang="en-US" sz="3600" i="1" dirty="0"/>
              <a:t> dor.</a:t>
            </a:r>
          </a:p>
          <a:p>
            <a:pPr rtl="1">
              <a:spcBef>
                <a:spcPct val="0"/>
              </a:spcBef>
            </a:pPr>
            <a:r>
              <a:rPr lang="he-IL" altLang="en-US" sz="3600" b="1" dirty="0">
                <a:latin typeface="Vilna" pitchFamily="2" charset="-79"/>
                <a:cs typeface="Vilna" pitchFamily="2" charset="-79"/>
              </a:rPr>
              <a:t>לְדוֹר וָדוֹר, </a:t>
            </a:r>
          </a:p>
          <a:p>
            <a:pPr rtl="1">
              <a:spcBef>
                <a:spcPct val="0"/>
              </a:spcBef>
            </a:pPr>
            <a:r>
              <a:rPr lang="en-US" altLang="en-US" sz="3600" dirty="0"/>
              <a:t>Younger:  </a:t>
            </a:r>
            <a:r>
              <a:rPr lang="en-US" altLang="en-US" sz="3600" i="1" dirty="0" err="1"/>
              <a:t>L'dor</a:t>
            </a:r>
            <a:r>
              <a:rPr lang="en-US" altLang="en-US" sz="3600" i="1" dirty="0"/>
              <a:t> </a:t>
            </a:r>
            <a:r>
              <a:rPr lang="en-US" altLang="en-US" sz="3600" i="1" dirty="0" err="1"/>
              <a:t>va</a:t>
            </a:r>
            <a:r>
              <a:rPr lang="en-US" altLang="en-US" sz="3600" i="1" dirty="0"/>
              <a:t> dor.</a:t>
            </a:r>
          </a:p>
          <a:p>
            <a:pPr>
              <a:spcBef>
                <a:spcPct val="0"/>
              </a:spcBef>
            </a:pPr>
            <a:r>
              <a:rPr lang="en-US" altLang="en-US" sz="2850" dirty="0">
                <a:cs typeface="Vilna" pitchFamily="2" charset="-79"/>
              </a:rPr>
              <a:t>[Repeat]</a:t>
            </a:r>
          </a:p>
          <a:p>
            <a:pPr rtl="1">
              <a:spcBef>
                <a:spcPct val="0"/>
              </a:spcBef>
            </a:pPr>
            <a:endParaRPr lang="en-US" altLang="en-US" sz="2850" b="1" dirty="0">
              <a:latin typeface="Vilna" pitchFamily="2" charset="-79"/>
              <a:cs typeface="Vilna" pitchFamily="2" charset="-79"/>
            </a:endParaRPr>
          </a:p>
          <a:p>
            <a:pPr rtl="1">
              <a:spcBef>
                <a:spcPct val="0"/>
              </a:spcBef>
            </a:pPr>
            <a:r>
              <a:rPr lang="he-IL" altLang="en-US" sz="3600" b="1" dirty="0">
                <a:latin typeface="Vilna" pitchFamily="2" charset="-79"/>
                <a:cs typeface="Vilna" pitchFamily="2" charset="-79"/>
              </a:rPr>
              <a:t>לְדוֹר וָדוֹר נַגִּיד גָּדְלֶֽךָ, </a:t>
            </a:r>
          </a:p>
          <a:p>
            <a:pPr>
              <a:spcBef>
                <a:spcPct val="0"/>
              </a:spcBef>
            </a:pPr>
            <a:r>
              <a:rPr lang="en-US" altLang="en-US" sz="3600" i="1" dirty="0"/>
              <a:t>[All]  </a:t>
            </a:r>
            <a:r>
              <a:rPr lang="en-US" altLang="en-US" sz="3600" i="1" dirty="0" err="1"/>
              <a:t>L'dor</a:t>
            </a:r>
            <a:r>
              <a:rPr lang="en-US" altLang="en-US" sz="3600" i="1" dirty="0"/>
              <a:t> </a:t>
            </a:r>
            <a:r>
              <a:rPr lang="en-US" altLang="en-US" sz="3600" i="1" dirty="0" err="1"/>
              <a:t>va-dor</a:t>
            </a:r>
            <a:r>
              <a:rPr lang="en-US" altLang="en-US" sz="3600" i="1" dirty="0"/>
              <a:t> </a:t>
            </a:r>
            <a:r>
              <a:rPr lang="en-US" altLang="en-US" sz="3600" i="1" dirty="0" err="1"/>
              <a:t>na</a:t>
            </a:r>
            <a:r>
              <a:rPr lang="en-US" altLang="en-US" sz="3600" i="1" dirty="0"/>
              <a:t>-geed gad-l</a:t>
            </a:r>
            <a:r>
              <a:rPr lang="en-US" altLang="en-US" sz="2850" i="1" dirty="0"/>
              <a:t>e-kha</a:t>
            </a:r>
          </a:p>
          <a:p>
            <a:pPr>
              <a:spcBef>
                <a:spcPct val="0"/>
              </a:spcBef>
            </a:pPr>
            <a:r>
              <a:rPr lang="en-US" altLang="en-US" sz="2800" dirty="0"/>
              <a:t>[repeat from the top]</a:t>
            </a:r>
          </a:p>
        </p:txBody>
      </p:sp>
    </p:spTree>
    <p:extLst>
      <p:ext uri="{BB962C8B-B14F-4D97-AF65-F5344CB8AC3E}">
        <p14:creationId xmlns:p14="http://schemas.microsoft.com/office/powerpoint/2010/main" val="20856144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11971C36-C567-4912-9026-F56D9291C80C}"/>
              </a:ext>
            </a:extLst>
          </p:cNvPr>
          <p:cNvSpPr>
            <a:spLocks noGrp="1" noChangeArrowheads="1"/>
          </p:cNvSpPr>
          <p:nvPr>
            <p:ph type="subTitle" idx="1"/>
          </p:nvPr>
        </p:nvSpPr>
        <p:spPr>
          <a:xfrm>
            <a:off x="350837" y="0"/>
            <a:ext cx="8229600" cy="4972050"/>
          </a:xfrm>
        </p:spPr>
        <p:txBody>
          <a:bodyPr/>
          <a:lstStyle/>
          <a:p>
            <a:pPr rtl="1">
              <a:spcBef>
                <a:spcPct val="0"/>
              </a:spcBef>
            </a:pPr>
            <a:r>
              <a:rPr lang="he-IL" altLang="en-US" sz="3600" b="1" dirty="0">
                <a:latin typeface="Vilna" pitchFamily="2" charset="-79"/>
                <a:cs typeface="Vilna" pitchFamily="2" charset="-79"/>
              </a:rPr>
              <a:t>וּלְנֵצַח נְצָחִים קְדֻשָּׁתְךָ נַקְדִּישׁ, קְדֻשָּׁתְךָ נַקְדִּישׁ,</a:t>
            </a:r>
          </a:p>
          <a:p>
            <a:pPr>
              <a:spcBef>
                <a:spcPct val="0"/>
              </a:spcBef>
            </a:pPr>
            <a:r>
              <a:rPr lang="en-US" altLang="en-US" sz="3600" i="1" dirty="0" err="1"/>
              <a:t>Oo-l'nay-tzakh</a:t>
            </a:r>
            <a:r>
              <a:rPr lang="en-US" altLang="en-US" sz="3600" i="1" dirty="0"/>
              <a:t> </a:t>
            </a:r>
            <a:r>
              <a:rPr lang="en-US" altLang="en-US" sz="3600" i="1" dirty="0" err="1"/>
              <a:t>n'tza-kheem</a:t>
            </a:r>
            <a:r>
              <a:rPr lang="en-US" altLang="en-US" sz="3600" i="1" dirty="0"/>
              <a:t> </a:t>
            </a:r>
          </a:p>
          <a:p>
            <a:pPr>
              <a:spcBef>
                <a:spcPct val="0"/>
              </a:spcBef>
            </a:pPr>
            <a:r>
              <a:rPr lang="en-US" altLang="en-US" sz="3600" i="1" dirty="0" err="1"/>
              <a:t>k'doo</a:t>
            </a:r>
            <a:r>
              <a:rPr lang="en-US" altLang="en-US" sz="3600" i="1" dirty="0"/>
              <a:t>-shat-kha </a:t>
            </a:r>
            <a:r>
              <a:rPr lang="en-US" altLang="en-US" sz="3600" i="1" dirty="0" err="1"/>
              <a:t>nak-deesh</a:t>
            </a:r>
            <a:r>
              <a:rPr lang="en-US" altLang="en-US" sz="3600" i="1" dirty="0"/>
              <a:t>,  </a:t>
            </a:r>
            <a:r>
              <a:rPr lang="en-US" altLang="en-US" sz="2400" dirty="0"/>
              <a:t>[repeat line]</a:t>
            </a:r>
          </a:p>
          <a:p>
            <a:pPr>
              <a:spcBef>
                <a:spcPct val="0"/>
              </a:spcBef>
            </a:pPr>
            <a:endParaRPr lang="en-GB" altLang="en-US" sz="3600" dirty="0"/>
          </a:p>
          <a:p>
            <a:pPr rtl="1">
              <a:spcBef>
                <a:spcPct val="0"/>
              </a:spcBef>
            </a:pPr>
            <a:r>
              <a:rPr lang="he-IL" altLang="en-US" sz="3600" dirty="0">
                <a:latin typeface="Vilna" pitchFamily="2" charset="-79"/>
                <a:cs typeface="Vilna" pitchFamily="2" charset="-79"/>
              </a:rPr>
              <a:t>ו</a:t>
            </a:r>
            <a:r>
              <a:rPr lang="he-IL" altLang="en-US" sz="3600" b="1" dirty="0">
                <a:latin typeface="Vilna" pitchFamily="2" charset="-79"/>
                <a:cs typeface="Vilna" pitchFamily="2" charset="-79"/>
              </a:rPr>
              <a:t>ְשִׁבְחֲךָ, אֱלֹהֵֽינוּ, מִפִּֽינוּ לֹא יָמוּשׁ לְעוֹלָם לְעוֹלָם וָעֶד,</a:t>
            </a:r>
          </a:p>
          <a:p>
            <a:pPr>
              <a:spcBef>
                <a:spcPct val="0"/>
              </a:spcBef>
            </a:pPr>
            <a:r>
              <a:rPr lang="en-US" altLang="en-US" sz="3600" i="1" dirty="0"/>
              <a:t>V-</a:t>
            </a:r>
            <a:r>
              <a:rPr lang="en-US" altLang="en-US" sz="3600" i="1" dirty="0" err="1"/>
              <a:t>sheev</a:t>
            </a:r>
            <a:r>
              <a:rPr lang="en-US" altLang="en-US" sz="3600" i="1" dirty="0"/>
              <a:t>-kha-kha Eh-lo-hay-</a:t>
            </a:r>
            <a:r>
              <a:rPr lang="en-US" altLang="en-US" sz="3600" i="1" dirty="0" err="1"/>
              <a:t>noo</a:t>
            </a:r>
            <a:r>
              <a:rPr lang="en-US" altLang="en-US" sz="3600" i="1" dirty="0"/>
              <a:t>, </a:t>
            </a:r>
          </a:p>
          <a:p>
            <a:pPr>
              <a:spcBef>
                <a:spcPct val="0"/>
              </a:spcBef>
            </a:pPr>
            <a:r>
              <a:rPr lang="en-US" altLang="en-US" sz="3600" i="1" dirty="0" err="1"/>
              <a:t>mee</a:t>
            </a:r>
            <a:r>
              <a:rPr lang="en-US" altLang="en-US" sz="3600" i="1" dirty="0"/>
              <a:t>-pee-</a:t>
            </a:r>
            <a:r>
              <a:rPr lang="en-US" altLang="en-US" sz="3600" i="1" dirty="0" err="1"/>
              <a:t>noo</a:t>
            </a:r>
            <a:r>
              <a:rPr lang="en-US" altLang="en-US" sz="3600" i="1" dirty="0"/>
              <a:t> lo </a:t>
            </a:r>
            <a:r>
              <a:rPr lang="en-US" altLang="en-US" sz="3600" i="1" dirty="0" err="1"/>
              <a:t>ya-moosh</a:t>
            </a:r>
            <a:r>
              <a:rPr lang="en-US" altLang="en-US" sz="3600" i="1" dirty="0"/>
              <a:t> </a:t>
            </a:r>
            <a:r>
              <a:rPr lang="en-US" altLang="en-US" sz="3600" i="1" dirty="0" err="1"/>
              <a:t>l'olam</a:t>
            </a:r>
            <a:r>
              <a:rPr lang="en-US" altLang="en-US" sz="3600" i="1" dirty="0"/>
              <a:t> </a:t>
            </a:r>
            <a:r>
              <a:rPr lang="en-US" altLang="en-US" sz="3600" i="1" dirty="0" err="1"/>
              <a:t>l'olam</a:t>
            </a:r>
            <a:r>
              <a:rPr lang="en-US" altLang="en-US" sz="3600" i="1" dirty="0"/>
              <a:t> </a:t>
            </a:r>
            <a:r>
              <a:rPr lang="en-US" altLang="en-US" sz="3600" i="1" dirty="0" err="1"/>
              <a:t>va</a:t>
            </a:r>
            <a:r>
              <a:rPr lang="en-US" altLang="en-US" sz="3600" i="1" dirty="0"/>
              <a:t>-ed.</a:t>
            </a:r>
          </a:p>
          <a:p>
            <a:pPr>
              <a:spcBef>
                <a:spcPct val="0"/>
              </a:spcBef>
            </a:pPr>
            <a:endParaRPr lang="en-US" altLang="en-US" sz="3600" i="1" dirty="0"/>
          </a:p>
        </p:txBody>
      </p:sp>
    </p:spTree>
    <p:extLst>
      <p:ext uri="{BB962C8B-B14F-4D97-AF65-F5344CB8AC3E}">
        <p14:creationId xmlns:p14="http://schemas.microsoft.com/office/powerpoint/2010/main" val="30271466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Testimonies of </a:t>
            </a:r>
            <a:r>
              <a:rPr lang="en-US" dirty="0" err="1"/>
              <a:t>OneThing</a:t>
            </a:r>
            <a:r>
              <a:rPr lang="en-US" dirty="0"/>
              <a:t> attenders:</a:t>
            </a:r>
          </a:p>
        </p:txBody>
      </p:sp>
    </p:spTree>
    <p:extLst>
      <p:ext uri="{BB962C8B-B14F-4D97-AF65-F5344CB8AC3E}">
        <p14:creationId xmlns:p14="http://schemas.microsoft.com/office/powerpoint/2010/main" val="8667358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878826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rtl="1"/>
            <a:r>
              <a:rPr lang="he-IL" sz="4400" b="1" dirty="0">
                <a:latin typeface="David" panose="020E0502060401010101" pitchFamily="34" charset="-79"/>
                <a:cs typeface="David" panose="020E0502060401010101" pitchFamily="34" charset="-79"/>
              </a:rPr>
              <a:t>וְהִיא כְּשֶׁיָּצְקָה אֶת שֶׁמֶן הַבֹּשֶׂם הַזֶּה עַל גּוּפִי עָשְׂתָה זֹאת בִּשְׁבִיל קְבוּרָתִי. </a:t>
            </a:r>
            <a:r>
              <a:rPr lang="en-US" sz="3200" baseline="30000" dirty="0"/>
              <a:t>    </a:t>
            </a:r>
          </a:p>
          <a:p>
            <a:r>
              <a:rPr lang="en-US" baseline="30000" dirty="0"/>
              <a:t>    </a:t>
            </a:r>
          </a:p>
          <a:p>
            <a:r>
              <a:rPr lang="en-US" dirty="0"/>
              <a:t> </a:t>
            </a:r>
            <a:r>
              <a:rPr lang="en-US" sz="4000" dirty="0"/>
              <a:t>“She </a:t>
            </a:r>
            <a:r>
              <a:rPr lang="en-US" sz="4000" dirty="0">
                <a:solidFill>
                  <a:srgbClr val="FFFF99"/>
                </a:solidFill>
              </a:rPr>
              <a:t>poured this perfume on me</a:t>
            </a:r>
            <a:r>
              <a:rPr lang="en-US" sz="4000" dirty="0"/>
              <a:t> to prepare my body for burial.</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26:12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929426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2A22B73A-D9BD-4E92-9542-C9E478765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37" y="0"/>
            <a:ext cx="5105400" cy="5129444"/>
          </a:xfrm>
          <a:prstGeom prst="rect">
            <a:avLst/>
          </a:prstGeom>
        </p:spPr>
      </p:pic>
      <p:sp>
        <p:nvSpPr>
          <p:cNvPr id="2" name="TextBox 1">
            <a:extLst>
              <a:ext uri="{FF2B5EF4-FFF2-40B4-BE49-F238E27FC236}">
                <a16:creationId xmlns:a16="http://schemas.microsoft.com/office/drawing/2014/main" id="{06B063B6-1B22-4393-A8CA-81F1222511E8}"/>
              </a:ext>
            </a:extLst>
          </p:cNvPr>
          <p:cNvSpPr txBox="1"/>
          <p:nvPr/>
        </p:nvSpPr>
        <p:spPr>
          <a:xfrm>
            <a:off x="5745364" y="742950"/>
            <a:ext cx="3006079" cy="1938992"/>
          </a:xfrm>
          <a:prstGeom prst="rect">
            <a:avLst/>
          </a:prstGeom>
          <a:noFill/>
        </p:spPr>
        <p:txBody>
          <a:bodyPr wrap="none" rtlCol="0">
            <a:spAutoFit/>
          </a:bodyPr>
          <a:lstStyle/>
          <a:p>
            <a:pPr algn="l"/>
            <a:r>
              <a:rPr lang="en-US" dirty="0"/>
              <a:t>1900 </a:t>
            </a:r>
          </a:p>
          <a:p>
            <a:pPr algn="l"/>
            <a:r>
              <a:rPr lang="en-US" dirty="0"/>
              <a:t>operational</a:t>
            </a:r>
          </a:p>
          <a:p>
            <a:pPr algn="l"/>
            <a:r>
              <a:rPr lang="en-US" dirty="0"/>
              <a:t>satellites</a:t>
            </a:r>
          </a:p>
        </p:txBody>
      </p:sp>
    </p:spTree>
    <p:extLst>
      <p:ext uri="{BB962C8B-B14F-4D97-AF65-F5344CB8AC3E}">
        <p14:creationId xmlns:p14="http://schemas.microsoft.com/office/powerpoint/2010/main" val="46433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8AC8A289-EEC9-4906-8831-873A680353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637" y="-465"/>
            <a:ext cx="4391666" cy="5143500"/>
          </a:xfrm>
          <a:prstGeom prst="rect">
            <a:avLst/>
          </a:prstGeom>
        </p:spPr>
      </p:pic>
      <p:sp>
        <p:nvSpPr>
          <p:cNvPr id="2" name="TextBox 1">
            <a:extLst>
              <a:ext uri="{FF2B5EF4-FFF2-40B4-BE49-F238E27FC236}">
                <a16:creationId xmlns:a16="http://schemas.microsoft.com/office/drawing/2014/main" id="{DD3C19A0-7C52-4E2D-93BC-E8FBCD540FE4}"/>
              </a:ext>
            </a:extLst>
          </p:cNvPr>
          <p:cNvSpPr txBox="1"/>
          <p:nvPr/>
        </p:nvSpPr>
        <p:spPr>
          <a:xfrm>
            <a:off x="5541238" y="1504950"/>
            <a:ext cx="2550057" cy="707886"/>
          </a:xfrm>
          <a:prstGeom prst="rect">
            <a:avLst/>
          </a:prstGeom>
          <a:noFill/>
        </p:spPr>
        <p:txBody>
          <a:bodyPr wrap="none" rtlCol="0">
            <a:spAutoFit/>
          </a:bodyPr>
          <a:lstStyle/>
          <a:p>
            <a:pPr algn="l"/>
            <a:r>
              <a:rPr lang="en-US" dirty="0"/>
              <a:t>Wife of Pi</a:t>
            </a:r>
          </a:p>
        </p:txBody>
      </p:sp>
    </p:spTree>
    <p:extLst>
      <p:ext uri="{BB962C8B-B14F-4D97-AF65-F5344CB8AC3E}">
        <p14:creationId xmlns:p14="http://schemas.microsoft.com/office/powerpoint/2010/main" val="3836551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82BBE86-B00B-47CC-9EF4-13384800ABEC}"/>
              </a:ext>
            </a:extLst>
          </p:cNvPr>
          <p:cNvPicPr>
            <a:picLocks noChangeAspect="1"/>
          </p:cNvPicPr>
          <p:nvPr/>
        </p:nvPicPr>
        <p:blipFill>
          <a:blip r:embed="rId3"/>
          <a:stretch>
            <a:fillRect/>
          </a:stretch>
        </p:blipFill>
        <p:spPr>
          <a:xfrm>
            <a:off x="1075723" y="0"/>
            <a:ext cx="6627429" cy="51435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a:t> </a:t>
            </a:r>
            <a:endParaRPr lang="en-US" dirty="0"/>
          </a:p>
        </p:txBody>
      </p:sp>
    </p:spTree>
    <p:extLst>
      <p:ext uri="{BB962C8B-B14F-4D97-AF65-F5344CB8AC3E}">
        <p14:creationId xmlns:p14="http://schemas.microsoft.com/office/powerpoint/2010/main" val="299838327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95859</TotalTime>
  <Words>3443</Words>
  <Application>Microsoft Office PowerPoint</Application>
  <PresentationFormat>Custom</PresentationFormat>
  <Paragraphs>388</Paragraphs>
  <Slides>66</Slides>
  <Notes>63</Notes>
  <HiddenSlides>0</HiddenSlides>
  <MMClips>1</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66</vt:i4>
      </vt:variant>
    </vt:vector>
  </HeadingPairs>
  <TitlesOfParts>
    <vt:vector size="73" baseType="lpstr">
      <vt:lpstr>Arial</vt:lpstr>
      <vt:lpstr>Arial Rounded MT Bold</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26:10</vt:lpstr>
      <vt:lpstr>Mattityahu (Matthew) 26:11</vt:lpstr>
      <vt:lpstr>Mattityahu (Matthew) 26:12</vt:lpstr>
      <vt:lpstr>Mattityahu (Matthew) 26:13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26:12</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2661</cp:revision>
  <dcterms:created xsi:type="dcterms:W3CDTF">2006-04-21T19:34:43Z</dcterms:created>
  <dcterms:modified xsi:type="dcterms:W3CDTF">2019-01-26T14:45:50Z</dcterms:modified>
</cp:coreProperties>
</file>