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2" r:id="rId2"/>
    <p:sldMasterId id="2147483704" r:id="rId3"/>
  </p:sldMasterIdLst>
  <p:notesMasterIdLst>
    <p:notesMasterId r:id="rId90"/>
  </p:notesMasterIdLst>
  <p:handoutMasterIdLst>
    <p:handoutMasterId r:id="rId91"/>
  </p:handoutMasterIdLst>
  <p:sldIdLst>
    <p:sldId id="2045" r:id="rId4"/>
    <p:sldId id="57292" r:id="rId5"/>
    <p:sldId id="58071" r:id="rId6"/>
    <p:sldId id="58072" r:id="rId7"/>
    <p:sldId id="57612" r:id="rId8"/>
    <p:sldId id="57623" r:id="rId9"/>
    <p:sldId id="58069" r:id="rId10"/>
    <p:sldId id="56113" r:id="rId11"/>
    <p:sldId id="55943" r:id="rId12"/>
    <p:sldId id="56886" r:id="rId13"/>
    <p:sldId id="58035" r:id="rId14"/>
    <p:sldId id="58036" r:id="rId15"/>
    <p:sldId id="58074" r:id="rId16"/>
    <p:sldId id="58078" r:id="rId17"/>
    <p:sldId id="58077" r:id="rId18"/>
    <p:sldId id="58038" r:id="rId19"/>
    <p:sldId id="57624" r:id="rId20"/>
    <p:sldId id="58043" r:id="rId21"/>
    <p:sldId id="58044" r:id="rId22"/>
    <p:sldId id="58079" r:id="rId23"/>
    <p:sldId id="58075" r:id="rId24"/>
    <p:sldId id="58076" r:id="rId25"/>
    <p:sldId id="58041" r:id="rId26"/>
    <p:sldId id="58045" r:id="rId27"/>
    <p:sldId id="58058" r:id="rId28"/>
    <p:sldId id="58101" r:id="rId29"/>
    <p:sldId id="58102" r:id="rId30"/>
    <p:sldId id="58103" r:id="rId31"/>
    <p:sldId id="58084" r:id="rId32"/>
    <p:sldId id="58085" r:id="rId33"/>
    <p:sldId id="58070" r:id="rId34"/>
    <p:sldId id="58089" r:id="rId35"/>
    <p:sldId id="58066" r:id="rId36"/>
    <p:sldId id="58067" r:id="rId37"/>
    <p:sldId id="58086" r:id="rId38"/>
    <p:sldId id="58042" r:id="rId39"/>
    <p:sldId id="58080" r:id="rId40"/>
    <p:sldId id="58052" r:id="rId41"/>
    <p:sldId id="58046" r:id="rId42"/>
    <p:sldId id="58053" r:id="rId43"/>
    <p:sldId id="58054" r:id="rId44"/>
    <p:sldId id="57625" r:id="rId45"/>
    <p:sldId id="58068" r:id="rId46"/>
    <p:sldId id="58081" r:id="rId47"/>
    <p:sldId id="58047" r:id="rId48"/>
    <p:sldId id="58051" r:id="rId49"/>
    <p:sldId id="58061" r:id="rId50"/>
    <p:sldId id="58064" r:id="rId51"/>
    <p:sldId id="58087" r:id="rId52"/>
    <p:sldId id="58055" r:id="rId53"/>
    <p:sldId id="58056" r:id="rId54"/>
    <p:sldId id="58057" r:id="rId55"/>
    <p:sldId id="58062" r:id="rId56"/>
    <p:sldId id="58059" r:id="rId57"/>
    <p:sldId id="58063" r:id="rId58"/>
    <p:sldId id="57622" r:id="rId59"/>
    <p:sldId id="58065" r:id="rId60"/>
    <p:sldId id="58050" r:id="rId61"/>
    <p:sldId id="58088" r:id="rId62"/>
    <p:sldId id="58104" r:id="rId63"/>
    <p:sldId id="58094" r:id="rId64"/>
    <p:sldId id="58090" r:id="rId65"/>
    <p:sldId id="58037" r:id="rId66"/>
    <p:sldId id="58040" r:id="rId67"/>
    <p:sldId id="58105" r:id="rId68"/>
    <p:sldId id="58039" r:id="rId69"/>
    <p:sldId id="58095" r:id="rId70"/>
    <p:sldId id="58096" r:id="rId71"/>
    <p:sldId id="58098" r:id="rId72"/>
    <p:sldId id="58097" r:id="rId73"/>
    <p:sldId id="57627" r:id="rId74"/>
    <p:sldId id="57626" r:id="rId75"/>
    <p:sldId id="57628" r:id="rId76"/>
    <p:sldId id="57633" r:id="rId77"/>
    <p:sldId id="57401" r:id="rId78"/>
    <p:sldId id="58048" r:id="rId79"/>
    <p:sldId id="57629" r:id="rId80"/>
    <p:sldId id="57630" r:id="rId81"/>
    <p:sldId id="57632" r:id="rId82"/>
    <p:sldId id="57631" r:id="rId83"/>
    <p:sldId id="58060" r:id="rId84"/>
    <p:sldId id="57610" r:id="rId85"/>
    <p:sldId id="58099" r:id="rId86"/>
    <p:sldId id="57611" r:id="rId87"/>
    <p:sldId id="58100" r:id="rId88"/>
    <p:sldId id="58106" r:id="rId89"/>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5714" autoAdjust="0"/>
  </p:normalViewPr>
  <p:slideViewPr>
    <p:cSldViewPr>
      <p:cViewPr varScale="1">
        <p:scale>
          <a:sx n="103" d="100"/>
          <a:sy n="103" d="100"/>
        </p:scale>
        <p:origin x="101" y="341"/>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5539"/>
    </p:cViewPr>
  </p:sorterViewPr>
  <p:notesViewPr>
    <p:cSldViewPr>
      <p:cViewPr varScale="1">
        <p:scale>
          <a:sx n="80" d="100"/>
          <a:sy n="80" d="100"/>
        </p:scale>
        <p:origin x="1987" y="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Carrol Mills Memorial</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June 2, 2017  5777</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www.mirrorhistory.com/mirror-history/who-invented-mirror/"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s://www.usatoday.com/story/news/nation-now/2015/09/23/people-died-selfies-shark-attacks/72682068/"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524992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0675" y="4190999"/>
            <a:ext cx="6384925" cy="4494213"/>
          </a:xfrm>
        </p:spPr>
        <p:txBody>
          <a:bodyPr/>
          <a:lstStyle/>
          <a:p>
            <a:r>
              <a:rPr lang="en-US" dirty="0"/>
              <a:t>Leaders responsible to the Romans for crowd control   </a:t>
            </a:r>
            <a:r>
              <a:rPr lang="en-US" dirty="0" err="1"/>
              <a:t>Cohanim</a:t>
            </a:r>
            <a:r>
              <a:rPr lang="en-US" dirty="0"/>
              <a:t> served at appointment of the Romans.  Jerusalem ~50,00 5x, for </a:t>
            </a:r>
            <a:r>
              <a:rPr lang="en-US" dirty="0" err="1"/>
              <a:t>Pesakh</a:t>
            </a:r>
            <a:r>
              <a:rPr lang="en-US" dirty="0"/>
              <a:t>.</a:t>
            </a:r>
          </a:p>
          <a:p>
            <a:r>
              <a:rPr lang="en-US" dirty="0"/>
              <a:t>Y engaged a LOT of people.   Charismatic…more than that.  Was a heart bond.</a:t>
            </a:r>
          </a:p>
          <a:p>
            <a:r>
              <a:rPr lang="en-US" dirty="0"/>
              <a:t>How do you know?  His words: </a:t>
            </a:r>
            <a:r>
              <a:rPr lang="en-US" baseline="30000" dirty="0"/>
              <a:t>Mt 11</a:t>
            </a:r>
            <a:r>
              <a:rPr lang="en-US" dirty="0"/>
              <a:t> “Come to me, all of you who are struggling and burdened, and I will give you rest.</a:t>
            </a:r>
            <a:r>
              <a:rPr lang="en-US" b="1" baseline="30000" dirty="0"/>
              <a:t> </a:t>
            </a:r>
            <a:r>
              <a:rPr lang="en-US" dirty="0"/>
              <a:t>Take my yoke upon you and learn from me, because I am gentle and humble in heart, </a:t>
            </a:r>
            <a:r>
              <a:rPr lang="en-US" b="1" dirty="0"/>
              <a:t>and you will find rest for your souls</a:t>
            </a:r>
            <a:r>
              <a:rPr lang="en-US" dirty="0"/>
              <a:t>.</a:t>
            </a:r>
            <a:r>
              <a:rPr lang="en-US" baseline="30000" dirty="0"/>
              <a:t> </a:t>
            </a:r>
            <a:r>
              <a:rPr lang="en-US" b="1" baseline="30000" dirty="0"/>
              <a:t> </a:t>
            </a:r>
            <a:r>
              <a:rPr lang="en-US" dirty="0"/>
              <a:t>For my yoke is easy, and my burden is light.”</a:t>
            </a:r>
          </a:p>
          <a:p>
            <a:endParaRPr lang="en-US" dirty="0"/>
          </a:p>
          <a:p>
            <a:r>
              <a:rPr lang="en-US" dirty="0"/>
              <a:t>First words I ever understood.  1969, my first reading.</a:t>
            </a:r>
          </a:p>
          <a:p>
            <a:r>
              <a:rPr lang="en-US" dirty="0"/>
              <a:t>Continuing text in Matityahu…</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3061050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being anointed with the oil of gladness above his fellows; of his having the holy Spirit, and his gifts and graces without measure; which, like the ointment poured on Aaron's head, that ran down to his beard, and the skirts of his garments</a:t>
            </a:r>
            <a:endParaRPr lang="en-US" sz="2000" b="0" i="0" u="none" strike="noStrike" kern="1200" baseline="30000" dirty="0">
              <a:solidFill>
                <a:schemeClr val="tx1"/>
              </a:solidFill>
              <a:effectLst/>
              <a:latin typeface="Arial Rounded MT Bold" pitchFamily="34" charset="0"/>
              <a:ea typeface="+mn-ea"/>
              <a:cs typeface="Arial" charset="0"/>
            </a:endParaRPr>
          </a:p>
          <a:p>
            <a:r>
              <a:rPr lang="en-US" sz="2000" b="0" i="0" u="none" strike="noStrike" kern="1200" baseline="30000" dirty="0" err="1">
                <a:solidFill>
                  <a:schemeClr val="tx1"/>
                </a:solidFill>
                <a:effectLst/>
                <a:latin typeface="Arial Rounded MT Bold" pitchFamily="34" charset="0"/>
                <a:ea typeface="+mn-ea"/>
                <a:cs typeface="Arial" charset="0"/>
              </a:rPr>
              <a:t>Kohelet</a:t>
            </a:r>
            <a:r>
              <a:rPr lang="en-US" sz="2000" b="0" i="0" u="none" strike="noStrike" kern="1200" baseline="30000" dirty="0">
                <a:solidFill>
                  <a:schemeClr val="tx1"/>
                </a:solidFill>
                <a:effectLst/>
                <a:latin typeface="Arial Rounded MT Bold" pitchFamily="34" charset="0"/>
                <a:ea typeface="+mn-ea"/>
                <a:cs typeface="Arial" charset="0"/>
              </a:rPr>
              <a:t>/Ecclesiastes 9:8</a:t>
            </a:r>
            <a:r>
              <a:rPr lang="en-US" sz="2000" b="0" i="0" kern="1200" dirty="0">
                <a:solidFill>
                  <a:schemeClr val="tx1"/>
                </a:solidFill>
                <a:effectLst/>
                <a:latin typeface="Arial Rounded MT Bold" pitchFamily="34" charset="0"/>
                <a:ea typeface="+mn-ea"/>
                <a:cs typeface="Arial" charset="0"/>
              </a:rPr>
              <a:t> </a:t>
            </a:r>
            <a:r>
              <a:rPr lang="en-US" sz="2000" b="0" i="0" u="none" strike="noStrike" kern="1200" dirty="0">
                <a:solidFill>
                  <a:schemeClr val="tx1"/>
                </a:solidFill>
                <a:effectLst/>
                <a:latin typeface="Arial Rounded MT Bold" pitchFamily="34" charset="0"/>
                <a:ea typeface="+mn-ea"/>
                <a:cs typeface="Arial" charset="0"/>
              </a:rPr>
              <a:t>So go, eat your bread with joy, and drink your wine with a happy heart, for God has already accepted your deeds.  Let your clothing always be white, and never fail to perfume your head. </a:t>
            </a:r>
          </a:p>
          <a:p>
            <a:r>
              <a:rPr lang="en-US" sz="2000" b="0" i="0" u="none" strike="noStrike" kern="1200" baseline="30000" dirty="0">
                <a:solidFill>
                  <a:schemeClr val="tx1"/>
                </a:solidFill>
                <a:effectLst/>
                <a:latin typeface="Arial Rounded MT Bold" pitchFamily="34" charset="0"/>
                <a:ea typeface="+mn-ea"/>
                <a:cs typeface="Arial" charset="0"/>
              </a:rPr>
              <a:t>Ps 23.5 </a:t>
            </a:r>
            <a:r>
              <a:rPr lang="en-US" sz="2000" b="0" i="0" kern="1200" dirty="0">
                <a:solidFill>
                  <a:schemeClr val="tx1"/>
                </a:solidFill>
                <a:effectLst/>
                <a:latin typeface="Arial Rounded MT Bold" pitchFamily="34" charset="0"/>
                <a:ea typeface="+mn-ea"/>
                <a:cs typeface="Arial" charset="0"/>
              </a:rPr>
              <a:t>You prepare a table for me, even as my enemies watch; you anoint my head with oil from an overflowing cup.</a:t>
            </a:r>
          </a:p>
          <a:p>
            <a:r>
              <a:rPr lang="en-US" sz="2000" b="0" i="0" kern="1200" dirty="0">
                <a:solidFill>
                  <a:schemeClr val="tx1"/>
                </a:solidFill>
                <a:effectLst/>
                <a:latin typeface="Arial Rounded MT Bold" pitchFamily="34" charset="0"/>
                <a:ea typeface="+mn-ea"/>
                <a:cs typeface="Arial" charset="0"/>
              </a:rPr>
              <a:t>,</a:t>
            </a:r>
            <a:endParaRPr lang="en-US" sz="2000" b="0" i="0" u="none" strike="noStrike" kern="1200" dirty="0">
              <a:solidFill>
                <a:schemeClr val="tx1"/>
              </a:solidFill>
              <a:effectLst/>
              <a:latin typeface="Arial Rounded MT Bold" pitchFamily="34" charset="0"/>
              <a:ea typeface="+mn-ea"/>
              <a:cs typeface="Arial" charset="0"/>
            </a:endParaRPr>
          </a:p>
          <a:p>
            <a:endParaRPr lang="en-US" altLang="en-US" sz="1050" dirty="0"/>
          </a:p>
        </p:txBody>
      </p:sp>
    </p:spTree>
    <p:extLst>
      <p:ext uri="{BB962C8B-B14F-4D97-AF65-F5344CB8AC3E}">
        <p14:creationId xmlns:p14="http://schemas.microsoft.com/office/powerpoint/2010/main" val="752441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64446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cad=rja&amp;uact=8&amp;ved=2ahUKEwji6biJoNXfAhVO2qwKHXZjDqUQjRx6BAgBEAU&amp;url=https%3A%2F%2Fwww.amazon.com%2FAlabaster-Jar-Gift-Box-Spikenard%2Fdp%2FB00KFAOHF4&amp;psig=AOvVaw2WEOjkYwZS13RFHLzranB8&amp;ust=1546729905051046</a:t>
            </a:r>
          </a:p>
        </p:txBody>
      </p:sp>
    </p:spTree>
    <p:extLst>
      <p:ext uri="{BB962C8B-B14F-4D97-AF65-F5344CB8AC3E}">
        <p14:creationId xmlns:p14="http://schemas.microsoft.com/office/powerpoint/2010/main" val="192187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cad=rja&amp;uact=8&amp;ved=2ahUKEwipv5zXoNXfAhVHhq0KHWxRDTAQjRx6BAgBEAU&amp;url=https%3A%2F%2Fwww.jaspersantiques.com%2Fa-48117780%2Fegyptian%2Fegyptian-alabaster-ointment-bottle%2F&amp;psig=AOvVaw2WEOjkYwZS13RFHLzranB8&amp;ust=1546729905051046</a:t>
            </a:r>
          </a:p>
        </p:txBody>
      </p:sp>
    </p:spTree>
    <p:extLst>
      <p:ext uri="{BB962C8B-B14F-4D97-AF65-F5344CB8AC3E}">
        <p14:creationId xmlns:p14="http://schemas.microsoft.com/office/powerpoint/2010/main" val="603749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Passover was a time of giving to the poor.  </a:t>
            </a:r>
          </a:p>
          <a:p>
            <a:r>
              <a:rPr lang="en-US" altLang="en-US" sz="2000" dirty="0"/>
              <a:t>Why impractical worship??</a:t>
            </a:r>
          </a:p>
        </p:txBody>
      </p:sp>
    </p:spTree>
    <p:extLst>
      <p:ext uri="{BB962C8B-B14F-4D97-AF65-F5344CB8AC3E}">
        <p14:creationId xmlns:p14="http://schemas.microsoft.com/office/powerpoint/2010/main" val="400760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673012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29422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Yeshua is quoting the Tanakh, but there is more there on the subject…</a:t>
            </a:r>
          </a:p>
        </p:txBody>
      </p:sp>
    </p:spTree>
    <p:extLst>
      <p:ext uri="{BB962C8B-B14F-4D97-AF65-F5344CB8AC3E}">
        <p14:creationId xmlns:p14="http://schemas.microsoft.com/office/powerpoint/2010/main" val="3258231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21385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Subjective </a:t>
            </a:r>
          </a:p>
          <a:p>
            <a:r>
              <a:rPr lang="en-US" altLang="en-US" sz="2000" dirty="0"/>
              <a:t>and </a:t>
            </a:r>
          </a:p>
          <a:p>
            <a:r>
              <a:rPr lang="en-US" altLang="en-US" sz="2000" dirty="0"/>
              <a:t>Objective</a:t>
            </a:r>
          </a:p>
        </p:txBody>
      </p:sp>
    </p:spTree>
    <p:extLst>
      <p:ext uri="{BB962C8B-B14F-4D97-AF65-F5344CB8AC3E}">
        <p14:creationId xmlns:p14="http://schemas.microsoft.com/office/powerpoint/2010/main" val="18571076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Metaphor of difficulty to whole hearted love</a:t>
            </a:r>
          </a:p>
        </p:txBody>
      </p:sp>
    </p:spTree>
    <p:extLst>
      <p:ext uri="{BB962C8B-B14F-4D97-AF65-F5344CB8AC3E}">
        <p14:creationId xmlns:p14="http://schemas.microsoft.com/office/powerpoint/2010/main" val="35305723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46538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431597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86449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25569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Is it worth it?  </a:t>
            </a:r>
          </a:p>
          <a:p>
            <a:r>
              <a:rPr lang="en-US" altLang="en-US" sz="1050" dirty="0"/>
              <a:t>Ever feel defrauded?  </a:t>
            </a:r>
          </a:p>
        </p:txBody>
      </p:sp>
    </p:spTree>
    <p:extLst>
      <p:ext uri="{BB962C8B-B14F-4D97-AF65-F5344CB8AC3E}">
        <p14:creationId xmlns:p14="http://schemas.microsoft.com/office/powerpoint/2010/main" val="3569640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Forgiveness, joy, shalom, light, hope, salvation</a:t>
            </a:r>
          </a:p>
          <a:p>
            <a:endParaRPr lang="en-US" altLang="en-US" sz="1050" dirty="0"/>
          </a:p>
          <a:p>
            <a:r>
              <a:rPr lang="en-US" altLang="en-US" sz="1050" dirty="0"/>
              <a:t>We love Him, because He first loved us.  GOSPEL.  </a:t>
            </a:r>
          </a:p>
        </p:txBody>
      </p:sp>
    </p:spTree>
    <p:extLst>
      <p:ext uri="{BB962C8B-B14F-4D97-AF65-F5344CB8AC3E}">
        <p14:creationId xmlns:p14="http://schemas.microsoft.com/office/powerpoint/2010/main" val="3050176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860416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4922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174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https://en.wikipedia.org/wiki/Francis_Chan</a:t>
            </a:r>
          </a:p>
          <a:p>
            <a:endParaRPr lang="en-US" altLang="en-US" sz="1050" dirty="0"/>
          </a:p>
          <a:p>
            <a:r>
              <a:rPr lang="en-US" altLang="en-US" sz="1050" dirty="0"/>
              <a:t>Subscript are tragedies, life losses.</a:t>
            </a:r>
          </a:p>
        </p:txBody>
      </p:sp>
    </p:spTree>
    <p:extLst>
      <p:ext uri="{BB962C8B-B14F-4D97-AF65-F5344CB8AC3E}">
        <p14:creationId xmlns:p14="http://schemas.microsoft.com/office/powerpoint/2010/main" val="42035001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https://en.wikipedia.org/wiki/Francis_Chan</a:t>
            </a:r>
          </a:p>
        </p:txBody>
      </p:sp>
    </p:spTree>
    <p:extLst>
      <p:ext uri="{BB962C8B-B14F-4D97-AF65-F5344CB8AC3E}">
        <p14:creationId xmlns:p14="http://schemas.microsoft.com/office/powerpoint/2010/main" val="25362568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https://en.wikipedia.org/wiki/Francis_Chan</a:t>
            </a:r>
          </a:p>
        </p:txBody>
      </p:sp>
    </p:spTree>
    <p:extLst>
      <p:ext uri="{BB962C8B-B14F-4D97-AF65-F5344CB8AC3E}">
        <p14:creationId xmlns:p14="http://schemas.microsoft.com/office/powerpoint/2010/main" val="4850894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https://en.wikipedia.org/wiki/Francis_Chan</a:t>
            </a:r>
          </a:p>
        </p:txBody>
      </p:sp>
    </p:spTree>
    <p:extLst>
      <p:ext uri="{BB962C8B-B14F-4D97-AF65-F5344CB8AC3E}">
        <p14:creationId xmlns:p14="http://schemas.microsoft.com/office/powerpoint/2010/main" val="2657302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https://en.wikipedia.org/wiki/Francis_Chan</a:t>
            </a:r>
          </a:p>
          <a:p>
            <a:endParaRPr lang="en-US" altLang="en-US" sz="1050" dirty="0"/>
          </a:p>
        </p:txBody>
      </p:sp>
    </p:spTree>
    <p:extLst>
      <p:ext uri="{BB962C8B-B14F-4D97-AF65-F5344CB8AC3E}">
        <p14:creationId xmlns:p14="http://schemas.microsoft.com/office/powerpoint/2010/main" val="1241494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https://en.wikipedia.org/wiki/Francis_Chan</a:t>
            </a:r>
          </a:p>
          <a:p>
            <a:endParaRPr lang="en-US" altLang="en-US" sz="1050" dirty="0"/>
          </a:p>
        </p:txBody>
      </p:sp>
    </p:spTree>
    <p:extLst>
      <p:ext uri="{BB962C8B-B14F-4D97-AF65-F5344CB8AC3E}">
        <p14:creationId xmlns:p14="http://schemas.microsoft.com/office/powerpoint/2010/main" val="393490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563489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http://www.mirrorhistory.com/</a:t>
            </a:r>
          </a:p>
        </p:txBody>
      </p:sp>
    </p:spTree>
    <p:extLst>
      <p:ext uri="{BB962C8B-B14F-4D97-AF65-F5344CB8AC3E}">
        <p14:creationId xmlns:p14="http://schemas.microsoft.com/office/powerpoint/2010/main" val="35398184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http://www.mirrorhistory.com/</a:t>
            </a:r>
          </a:p>
        </p:txBody>
      </p:sp>
    </p:spTree>
    <p:extLst>
      <p:ext uri="{BB962C8B-B14F-4D97-AF65-F5344CB8AC3E}">
        <p14:creationId xmlns:p14="http://schemas.microsoft.com/office/powerpoint/2010/main" val="29938965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http://www.mirrorhistory.com/mirror-history/who-invented-mirror/</a:t>
            </a:r>
            <a:endParaRPr lang="en-US" altLang="en-US" sz="1050" dirty="0"/>
          </a:p>
          <a:p>
            <a:endParaRPr lang="en-US" altLang="en-US" dirty="0"/>
          </a:p>
          <a:p>
            <a:r>
              <a:rPr lang="en-US" altLang="en-US" dirty="0"/>
              <a:t>There is a story in Greek mythology about the power of one’s reflected image...</a:t>
            </a:r>
          </a:p>
        </p:txBody>
      </p:sp>
    </p:spTree>
    <p:extLst>
      <p:ext uri="{BB962C8B-B14F-4D97-AF65-F5344CB8AC3E}">
        <p14:creationId xmlns:p14="http://schemas.microsoft.com/office/powerpoint/2010/main" val="30458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RH erev 5778 New</a:t>
            </a:r>
          </a:p>
        </p:txBody>
      </p:sp>
      <p:sp>
        <p:nvSpPr>
          <p:cNvPr id="5" name="Rectangle 3"/>
          <p:cNvSpPr>
            <a:spLocks noGrp="1" noChangeArrowheads="1"/>
          </p:cNvSpPr>
          <p:nvPr>
            <p:ph type="dt" idx="1"/>
          </p:nvPr>
        </p:nvSpPr>
        <p:spPr>
          <a:ln/>
        </p:spPr>
        <p:txBody>
          <a:bodyPr/>
          <a:lstStyle/>
          <a:p>
            <a:r>
              <a:rPr lang="en-US" altLang="en-US">
                <a:solidFill>
                  <a:prstClr val="white"/>
                </a:solidFill>
              </a:rPr>
              <a:t>Sept. 20, 2017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3177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2000" dirty="0"/>
              <a:t>Narcissus saw his reflection in the water and fell in love with it.   Self love ruined him.</a:t>
            </a:r>
          </a:p>
          <a:p>
            <a:endParaRPr lang="en-US" altLang="en-US" sz="1050" dirty="0"/>
          </a:p>
          <a:p>
            <a:r>
              <a:rPr lang="en-US" altLang="en-US" sz="1050" dirty="0"/>
              <a:t>https://www.greekmythology.com/Myths/Mortals/Narcissus/narcissus.html</a:t>
            </a:r>
          </a:p>
          <a:p>
            <a:endParaRPr lang="en-US" sz="2000" dirty="0"/>
          </a:p>
          <a:p>
            <a:r>
              <a:rPr lang="en-US" sz="2000" dirty="0"/>
              <a:t>Although he did not realize in the beginning that it was just a reflection, when he understood it, he fell in despair that his love could not materialize and committed suicide.</a:t>
            </a:r>
          </a:p>
          <a:p>
            <a:endParaRPr lang="en-US" altLang="en-US" dirty="0"/>
          </a:p>
          <a:p>
            <a:r>
              <a:rPr lang="en-US" altLang="en-US" sz="2000" dirty="0"/>
              <a:t>I’m NOT against selfies, but some perspective here…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2000" dirty="0"/>
          </a:p>
          <a:p>
            <a:endParaRPr lang="en-US" altLang="en-US" sz="1050" dirty="0"/>
          </a:p>
        </p:txBody>
      </p:sp>
    </p:spTree>
    <p:extLst>
      <p:ext uri="{BB962C8B-B14F-4D97-AF65-F5344CB8AC3E}">
        <p14:creationId xmlns:p14="http://schemas.microsoft.com/office/powerpoint/2010/main" val="305219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27280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https://www.adweek.com/digital/rawhide-selfies-infographic/</a:t>
            </a:r>
          </a:p>
          <a:p>
            <a:endParaRPr lang="en-US" altLang="en-US" sz="1050" dirty="0"/>
          </a:p>
          <a:p>
            <a:r>
              <a:rPr lang="en-US" altLang="en-US" sz="2000" dirty="0"/>
              <a:t>2016 data</a:t>
            </a:r>
            <a:endParaRPr lang="en-US" altLang="en-US" sz="500" dirty="0"/>
          </a:p>
        </p:txBody>
      </p:sp>
    </p:spTree>
    <p:extLst>
      <p:ext uri="{BB962C8B-B14F-4D97-AF65-F5344CB8AC3E}">
        <p14:creationId xmlns:p14="http://schemas.microsoft.com/office/powerpoint/2010/main" val="248446670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https://www.adweek.com/digital/rawhide-selfies-infographic/</a:t>
            </a:r>
          </a:p>
          <a:p>
            <a:endParaRPr lang="en-US" sz="9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A Japanese tourist reportedly died of a heart attack after falling down a staircase at the Taj Mahal’s Royal Gate while attempting to take a selfie, </a:t>
            </a:r>
            <a:r>
              <a:rPr lang="en-US" dirty="0"/>
              <a:t>the BBC reports </a:t>
            </a:r>
            <a:endParaRPr lang="en-US" sz="2000" b="0" i="0" u="none" strike="noStrike" kern="1200" dirty="0">
              <a:solidFill>
                <a:schemeClr val="tx1"/>
              </a:solidFill>
              <a:effectLst/>
              <a:latin typeface="Arial Rounded MT Bold" pitchFamily="34" charset="0"/>
              <a:ea typeface="+mn-ea"/>
              <a:cs typeface="Arial" charset="0"/>
            </a:endParaRPr>
          </a:p>
          <a:p>
            <a:endParaRPr lang="en-US" sz="900" dirty="0"/>
          </a:p>
          <a:p>
            <a:r>
              <a:rPr lang="en-US" sz="2000" b="0" i="0" kern="1200" dirty="0">
                <a:solidFill>
                  <a:schemeClr val="tx1"/>
                </a:solidFill>
                <a:effectLst/>
                <a:latin typeface="Arial Rounded MT Bold" pitchFamily="34" charset="0"/>
                <a:ea typeface="+mn-ea"/>
                <a:cs typeface="Arial" charset="0"/>
              </a:rPr>
              <a:t>Another man recently shot himself while posing for a selfie, and </a:t>
            </a:r>
          </a:p>
          <a:p>
            <a:endParaRPr lang="en-US" sz="90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in 2014, </a:t>
            </a:r>
            <a:r>
              <a:rPr lang="en-US" dirty="0"/>
              <a:t>a couple fell off a cliff while trying to</a:t>
            </a:r>
            <a:r>
              <a:rPr lang="en-US" sz="2000" b="0" i="0" kern="1200" dirty="0">
                <a:solidFill>
                  <a:schemeClr val="tx1"/>
                </a:solidFill>
                <a:effectLst/>
                <a:latin typeface="Arial Rounded MT Bold" pitchFamily="34" charset="0"/>
                <a:ea typeface="+mn-ea"/>
                <a:cs typeface="Arial" charset="0"/>
              </a:rPr>
              <a:t> snap a picture of themselves.  </a:t>
            </a:r>
            <a:r>
              <a:rPr lang="en-US" sz="1050" b="0" i="0" kern="1200" dirty="0">
                <a:solidFill>
                  <a:schemeClr val="tx1"/>
                </a:solidFill>
                <a:effectLst/>
                <a:latin typeface="Arial Rounded MT Bold" pitchFamily="34" charset="0"/>
                <a:ea typeface="+mn-ea"/>
                <a:cs typeface="Arial" charset="0"/>
                <a:hlinkClick r:id="rId3"/>
              </a:rPr>
              <a:t>https://www.usatoday.com/story/news/nation-now/2015/09/23/people-died-selfies-shark-attacks/72682068/</a:t>
            </a:r>
            <a:endParaRPr lang="en-US" sz="1050" b="0" i="0" kern="1200" dirty="0">
              <a:solidFill>
                <a:schemeClr val="tx1"/>
              </a:solidFill>
              <a:effectLst/>
              <a:latin typeface="Arial Rounded MT Bold" pitchFamily="34" charset="0"/>
              <a:ea typeface="+mn-ea"/>
              <a:cs typeface="Arial" charset="0"/>
            </a:endParaRPr>
          </a:p>
          <a:p>
            <a:endParaRPr lang="en-US" altLang="en-US" sz="900" dirty="0"/>
          </a:p>
          <a:p>
            <a:r>
              <a:rPr lang="en-US" altLang="en-US" sz="2400" dirty="0"/>
              <a:t>I’m not against selfies! I perspective of extravagant love…</a:t>
            </a:r>
            <a:endParaRPr lang="en-US" altLang="en-US" sz="1100" dirty="0"/>
          </a:p>
        </p:txBody>
      </p:sp>
    </p:spTree>
    <p:extLst>
      <p:ext uri="{BB962C8B-B14F-4D97-AF65-F5344CB8AC3E}">
        <p14:creationId xmlns:p14="http://schemas.microsoft.com/office/powerpoint/2010/main" val="1106318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7987677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622478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45586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674525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687983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42104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unitedwithisrael.org/watch-for-a-jew-being-a-realist-means-believing-in-miracles/?utm_source=MadMimi&amp;utm_medium=email&amp;utm_content=%E2%80%98Israel+Proud+of+IDF%27s+Christian+Soldiers%27%21+Israel+%27Played+Major+Role%27+in+ISIS+Defeat%3B+Netanyahu+Predicts+Election+Victory&amp;utm_campaign=20181224_m148923056_%E2%80%98Israel+Proud+of+IDF%27s+Christian+Soldiers%27%21+Israel+%27Played+Major+Role%27+in+ISIS+Defeat%3B+Netanyahu+Predicts+Election+Victory&amp;utm_term=watch_btn_dark_png</a:t>
            </a:r>
          </a:p>
        </p:txBody>
      </p:sp>
    </p:spTree>
    <p:extLst>
      <p:ext uri="{BB962C8B-B14F-4D97-AF65-F5344CB8AC3E}">
        <p14:creationId xmlns:p14="http://schemas.microsoft.com/office/powerpoint/2010/main" val="29879511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Consider hindrances…</a:t>
            </a:r>
          </a:p>
        </p:txBody>
      </p:sp>
    </p:spTree>
    <p:extLst>
      <p:ext uri="{BB962C8B-B14F-4D97-AF65-F5344CB8AC3E}">
        <p14:creationId xmlns:p14="http://schemas.microsoft.com/office/powerpoint/2010/main" val="37204768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Department of Defense is where all the weapons are, the nukes.</a:t>
            </a:r>
          </a:p>
          <a:p>
            <a:r>
              <a:rPr lang="en-US" altLang="en-US" sz="1050" dirty="0"/>
              <a:t>Defensiveness </a:t>
            </a:r>
            <a:r>
              <a:rPr lang="en-US" altLang="en-US" sz="1050" dirty="0">
                <a:sym typeface="Wingdings" panose="05000000000000000000" pitchFamily="2" charset="2"/>
              </a:rPr>
              <a:t> offensiveness.</a:t>
            </a:r>
            <a:endParaRPr lang="en-US" altLang="en-US" sz="1050" dirty="0"/>
          </a:p>
        </p:txBody>
      </p:sp>
    </p:spTree>
    <p:extLst>
      <p:ext uri="{BB962C8B-B14F-4D97-AF65-F5344CB8AC3E}">
        <p14:creationId xmlns:p14="http://schemas.microsoft.com/office/powerpoint/2010/main" val="35029049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854119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https://www.biblestudytools.com/commentaries/wesleys-explanatory-notes/1-corinthians/1-corinthians-13.html</a:t>
            </a:r>
          </a:p>
        </p:txBody>
      </p:sp>
    </p:spTree>
    <p:extLst>
      <p:ext uri="{BB962C8B-B14F-4D97-AF65-F5344CB8AC3E}">
        <p14:creationId xmlns:p14="http://schemas.microsoft.com/office/powerpoint/2010/main" val="3651869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https://www.biblestudytools.com/commentaries/wesleys-explanatory-notes/1-corinthians/1-corinthians-13.html</a:t>
            </a:r>
          </a:p>
        </p:txBody>
      </p:sp>
    </p:spTree>
    <p:extLst>
      <p:ext uri="{BB962C8B-B14F-4D97-AF65-F5344CB8AC3E}">
        <p14:creationId xmlns:p14="http://schemas.microsoft.com/office/powerpoint/2010/main" val="300051424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https://www.biblestudytools.com/commentaries/wesleys-explanatory-notes/1-corinthians/1-corinthians-13.html</a:t>
            </a:r>
          </a:p>
          <a:p>
            <a:endParaRPr lang="en-US" altLang="en-US" sz="2000" dirty="0"/>
          </a:p>
          <a:p>
            <a:r>
              <a:rPr lang="en-US" altLang="en-US" sz="2000" dirty="0"/>
              <a:t>Another insight into a love breaker:</a:t>
            </a:r>
          </a:p>
        </p:txBody>
      </p:sp>
    </p:spTree>
    <p:extLst>
      <p:ext uri="{BB962C8B-B14F-4D97-AF65-F5344CB8AC3E}">
        <p14:creationId xmlns:p14="http://schemas.microsoft.com/office/powerpoint/2010/main" val="337022214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Love one another!!</a:t>
            </a:r>
          </a:p>
        </p:txBody>
      </p:sp>
    </p:spTree>
    <p:extLst>
      <p:ext uri="{BB962C8B-B14F-4D97-AF65-F5344CB8AC3E}">
        <p14:creationId xmlns:p14="http://schemas.microsoft.com/office/powerpoint/2010/main" val="11342988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881439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010341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38183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From Kathleen </a:t>
            </a:r>
            <a:r>
              <a:rPr lang="en-US" altLang="en-US" sz="1050" dirty="0" err="1"/>
              <a:t>Eltrich</a:t>
            </a:r>
            <a:endParaRPr lang="en-US" altLang="en-US" sz="1050" dirty="0"/>
          </a:p>
        </p:txBody>
      </p:sp>
    </p:spTree>
    <p:extLst>
      <p:ext uri="{BB962C8B-B14F-4D97-AF65-F5344CB8AC3E}">
        <p14:creationId xmlns:p14="http://schemas.microsoft.com/office/powerpoint/2010/main" val="15358625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url?sa=i&amp;source=images&amp;cd=&amp;cad=rja&amp;uact=8&amp;ved=2ahUKEwji6biJoNXfAhVO2qwKHXZjDqUQjRx6BAgBEAU&amp;url=https%3A%2F%2Fwww.amazon.com%2FAlabaster-Jar-Gift-Box-Spikenard%2Fdp%2FB00KFAOHF4&amp;psig=AOvVaw2WEOjkYwZS13RFHLzranB8&amp;ust=1546729905051046</a:t>
            </a:r>
          </a:p>
        </p:txBody>
      </p:sp>
    </p:spTree>
    <p:extLst>
      <p:ext uri="{BB962C8B-B14F-4D97-AF65-F5344CB8AC3E}">
        <p14:creationId xmlns:p14="http://schemas.microsoft.com/office/powerpoint/2010/main" val="8833490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1538903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095812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271273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18448685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Here is where this message preaches…</a:t>
            </a:r>
          </a:p>
        </p:txBody>
      </p:sp>
    </p:spTree>
    <p:extLst>
      <p:ext uri="{BB962C8B-B14F-4D97-AF65-F5344CB8AC3E}">
        <p14:creationId xmlns:p14="http://schemas.microsoft.com/office/powerpoint/2010/main" val="85612596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60463492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Consider Stewart’s message on Shabbat and to leadership.</a:t>
            </a:r>
          </a:p>
        </p:txBody>
      </p:sp>
    </p:spTree>
    <p:extLst>
      <p:ext uri="{BB962C8B-B14F-4D97-AF65-F5344CB8AC3E}">
        <p14:creationId xmlns:p14="http://schemas.microsoft.com/office/powerpoint/2010/main" val="33357222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Or </a:t>
            </a:r>
            <a:r>
              <a:rPr lang="en-US" altLang="en-US" sz="1050" dirty="0" err="1"/>
              <a:t>HaOlam</a:t>
            </a:r>
            <a:r>
              <a:rPr lang="en-US" altLang="en-US" sz="1050" dirty="0"/>
              <a:t> has mostly grown by legitimate transfer…bless those that want to connect with the Jewish people and the Torah!</a:t>
            </a:r>
          </a:p>
          <a:p>
            <a:endParaRPr lang="en-US" altLang="en-US" sz="1050" dirty="0"/>
          </a:p>
          <a:p>
            <a:r>
              <a:rPr lang="en-US" altLang="en-US" sz="1050" dirty="0"/>
              <a:t>22 new births.   Need births, salvations!</a:t>
            </a:r>
          </a:p>
        </p:txBody>
      </p:sp>
    </p:spTree>
    <p:extLst>
      <p:ext uri="{BB962C8B-B14F-4D97-AF65-F5344CB8AC3E}">
        <p14:creationId xmlns:p14="http://schemas.microsoft.com/office/powerpoint/2010/main" val="338807219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45107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671074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203018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971064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56486389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016996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38682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8363530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996069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9818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7207468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708139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384175" y="685800"/>
            <a:ext cx="60833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Arial" pitchFamily="34" charset="0"/>
            </a:endParaRP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8</a:t>
            </a:fld>
            <a:endParaRPr kumimoji="0" lang="en-US" altLang="en-US" sz="1800" b="0" i="0" u="none" strike="noStrike" kern="0" cap="none" spc="0" normalizeH="0" baseline="0" noProof="0" dirty="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19523591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25.31-.46 Sheep and Goat.</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Dec. 15.2018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Local “Caring for Kids” by City Wide Prayer Movement.</a:t>
            </a:r>
          </a:p>
        </p:txBody>
      </p:sp>
    </p:spTree>
    <p:extLst>
      <p:ext uri="{BB962C8B-B14F-4D97-AF65-F5344CB8AC3E}">
        <p14:creationId xmlns:p14="http://schemas.microsoft.com/office/powerpoint/2010/main" val="190667274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02308773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229091575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11332116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18133641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https://www.charismanews.com/video/74495-androgynous-gender-fluid-person-exchanges-emptiness-for-holiness?utm_source=Charisma%20News%20Daily&amp;utm_medium=email&amp;utm_content=subscriber_id:5160390&amp;utm_campaign=CNO%20daily%20-%202018-12-21</a:t>
            </a:r>
          </a:p>
        </p:txBody>
      </p:sp>
    </p:spTree>
    <p:extLst>
      <p:ext uri="{BB962C8B-B14F-4D97-AF65-F5344CB8AC3E}">
        <p14:creationId xmlns:p14="http://schemas.microsoft.com/office/powerpoint/2010/main" val="2416970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25.05-07 Delay</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Oct. 27, 2018 5779</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928281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669174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38785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dirty="0"/>
          </a:p>
        </p:txBody>
      </p:sp>
    </p:spTree>
    <p:extLst>
      <p:ext uri="{BB962C8B-B14F-4D97-AF65-F5344CB8AC3E}">
        <p14:creationId xmlns:p14="http://schemas.microsoft.com/office/powerpoint/2010/main" val="4250715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dirty="0"/>
          </a:p>
        </p:txBody>
      </p:sp>
    </p:spTree>
    <p:extLst>
      <p:ext uri="{BB962C8B-B14F-4D97-AF65-F5344CB8AC3E}">
        <p14:creationId xmlns:p14="http://schemas.microsoft.com/office/powerpoint/2010/main" val="3936071854"/>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dirty="0"/>
          </a:p>
        </p:txBody>
      </p:sp>
    </p:spTree>
    <p:extLst>
      <p:ext uri="{BB962C8B-B14F-4D97-AF65-F5344CB8AC3E}">
        <p14:creationId xmlns:p14="http://schemas.microsoft.com/office/powerpoint/2010/main" val="2225547407"/>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twitter.com/twitter/statuses/1080160510010671104"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https://www.youtube.com/embed/YjntXYDPw44" TargetMode="Externa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thrivetoday.org/"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r>
              <a:rPr lang="en-US" dirty="0"/>
              <a:t>e-handout</a:t>
            </a:r>
          </a:p>
          <a:p>
            <a:r>
              <a:rPr lang="en-US" dirty="0"/>
              <a:t>To have these notes </a:t>
            </a:r>
          </a:p>
          <a:p>
            <a:r>
              <a:rPr lang="en-US" dirty="0"/>
              <a:t>without taking notes</a:t>
            </a:r>
          </a:p>
          <a:p>
            <a:r>
              <a:rPr lang="en-US" dirty="0"/>
              <a:t>Go to </a:t>
            </a:r>
            <a:r>
              <a:rPr lang="en-US" dirty="0">
                <a:solidFill>
                  <a:srgbClr val="FFFF66"/>
                </a:solidFill>
              </a:rPr>
              <a:t>OrHaOlam.com</a:t>
            </a:r>
          </a:p>
          <a:p>
            <a:r>
              <a:rPr lang="en-US" dirty="0"/>
              <a:t>Click on</a:t>
            </a:r>
            <a:r>
              <a:rPr lang="en-US" dirty="0">
                <a:solidFill>
                  <a:srgbClr val="FFFF66"/>
                </a:solidFill>
              </a:rPr>
              <a:t> downloads, </a:t>
            </a:r>
          </a:p>
          <a:p>
            <a:r>
              <a:rPr lang="en-US" dirty="0">
                <a:solidFill>
                  <a:srgbClr val="FFFF66"/>
                </a:solidFill>
              </a:rPr>
              <a:t>messages, 2019</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350837" y="514351"/>
            <a:ext cx="7989094" cy="4526458"/>
          </a:xfrm>
        </p:spPr>
        <p:txBody>
          <a:bodyPr>
            <a:normAutofit/>
          </a:bodyPr>
          <a:lstStyle/>
          <a:p>
            <a:pPr algn="r"/>
            <a:r>
              <a:rPr lang="he-IL" sz="4400" b="1" dirty="0">
                <a:latin typeface="David" panose="020E0502060401010101" pitchFamily="34" charset="-79"/>
                <a:cs typeface="David" panose="020E0502060401010101" pitchFamily="34" charset="-79"/>
              </a:rPr>
              <a:t>וְהֶחְלִיטוּ לִתְפֹּס אֶת יֵשׁוּעַ בְּעָרְמָה וּלְהָמִית אוֹתוֹ, </a:t>
            </a:r>
            <a:r>
              <a:rPr lang="en-US" baseline="30000" dirty="0"/>
              <a:t>    </a:t>
            </a:r>
          </a:p>
          <a:p>
            <a:r>
              <a:rPr lang="en-US" baseline="30000" dirty="0"/>
              <a:t>    </a:t>
            </a:r>
          </a:p>
          <a:p>
            <a:r>
              <a:rPr lang="en-US" sz="4000" dirty="0"/>
              <a:t>  They made plans to arrest Yeshua surreptitiously and have him put to death;</a:t>
            </a:r>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26:4</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02803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596503"/>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ואַךְ אָמְרוּ: ”לֹא בֶּחָג, שֶׁמָּא תִּהְיֶה מְהוּמָה בָּעָם.“</a:t>
            </a:r>
            <a:r>
              <a:rPr lang="en-US" baseline="30000" dirty="0"/>
              <a:t>    </a:t>
            </a:r>
          </a:p>
          <a:p>
            <a:r>
              <a:rPr lang="en-US" baseline="30000" dirty="0"/>
              <a:t>    </a:t>
            </a:r>
          </a:p>
          <a:p>
            <a:r>
              <a:rPr lang="en-US" dirty="0"/>
              <a:t>   </a:t>
            </a:r>
            <a:r>
              <a:rPr lang="en-US" sz="4000" dirty="0"/>
              <a:t>but they said, “Not during the [Passover] festival, or  the people will riot.”</a:t>
            </a:r>
            <a:endParaRPr lang="en-US" sz="3024"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57968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26.6-9</a:t>
            </a:r>
            <a:r>
              <a:rPr lang="en-US" dirty="0"/>
              <a:t> Yeshua was in Beit-</a:t>
            </a:r>
            <a:r>
              <a:rPr lang="en-US" dirty="0" err="1"/>
              <a:t>Anyah</a:t>
            </a:r>
            <a:r>
              <a:rPr lang="en-US" dirty="0"/>
              <a:t>, at the home of </a:t>
            </a:r>
            <a:r>
              <a:rPr lang="en-US" dirty="0" err="1"/>
              <a:t>Shim‘on</a:t>
            </a:r>
            <a:r>
              <a:rPr lang="en-US" dirty="0"/>
              <a:t>, the man who had had </a:t>
            </a:r>
            <a:r>
              <a:rPr lang="en-US" dirty="0" err="1"/>
              <a:t>tzara’at</a:t>
            </a:r>
            <a:r>
              <a:rPr lang="en-US" dirty="0"/>
              <a:t>. A woman who had an alabaster jar filled with </a:t>
            </a:r>
            <a:r>
              <a:rPr lang="en-US" dirty="0">
                <a:solidFill>
                  <a:srgbClr val="FFFF99"/>
                </a:solidFill>
              </a:rPr>
              <a:t>very expensive perfume </a:t>
            </a:r>
            <a:r>
              <a:rPr lang="en-US" dirty="0"/>
              <a:t>approached Yeshua while he was eating and began pouring it on his head. </a:t>
            </a:r>
          </a:p>
        </p:txBody>
      </p:sp>
    </p:spTree>
    <p:extLst>
      <p:ext uri="{BB962C8B-B14F-4D97-AF65-F5344CB8AC3E}">
        <p14:creationId xmlns:p14="http://schemas.microsoft.com/office/powerpoint/2010/main" val="199259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Alabaster… properties…usually lightly colored, translucent, and soft stones. They have been used throughout history primarily for carving decorative artifacts.</a:t>
            </a:r>
          </a:p>
        </p:txBody>
      </p:sp>
    </p:spTree>
    <p:extLst>
      <p:ext uri="{BB962C8B-B14F-4D97-AF65-F5344CB8AC3E}">
        <p14:creationId xmlns:p14="http://schemas.microsoft.com/office/powerpoint/2010/main" val="1819120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8159" y="-89097"/>
            <a:ext cx="8678498" cy="5146867"/>
          </a:xfrm>
        </p:spPr>
        <p:txBody>
          <a:bodyPr>
            <a:normAutofit/>
          </a:bodyPr>
          <a:lstStyle/>
          <a:p>
            <a:pPr algn="l"/>
            <a:r>
              <a:rPr lang="en-US" dirty="0"/>
              <a:t>Alabaster jar</a:t>
            </a:r>
          </a:p>
        </p:txBody>
      </p:sp>
      <p:pic>
        <p:nvPicPr>
          <p:cNvPr id="5122" name="Picture 2" descr="Image result for alabaster jar">
            <a:extLst>
              <a:ext uri="{FF2B5EF4-FFF2-40B4-BE49-F238E27FC236}">
                <a16:creationId xmlns:a16="http://schemas.microsoft.com/office/drawing/2014/main" id="{1A10E7C5-3686-47D8-B3E1-F9FD7C24DA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4567" y="-38092"/>
            <a:ext cx="5095862" cy="509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867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Ancient Egyptian</a:t>
            </a:r>
          </a:p>
          <a:p>
            <a:pPr algn="l"/>
            <a:r>
              <a:rPr lang="en-US" dirty="0"/>
              <a:t>Alabaster jar</a:t>
            </a:r>
          </a:p>
        </p:txBody>
      </p:sp>
      <p:pic>
        <p:nvPicPr>
          <p:cNvPr id="3" name="Picture 4" descr="Related image">
            <a:extLst>
              <a:ext uri="{FF2B5EF4-FFF2-40B4-BE49-F238E27FC236}">
                <a16:creationId xmlns:a16="http://schemas.microsoft.com/office/drawing/2014/main" id="{E357CE19-E305-428E-968C-205D8DDDC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803" y="0"/>
            <a:ext cx="385762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203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Mtt</a:t>
            </a:r>
            <a:r>
              <a:rPr lang="en-US" baseline="30000" dirty="0"/>
              <a:t>. 26.6-9</a:t>
            </a:r>
            <a:r>
              <a:rPr lang="en-US" dirty="0"/>
              <a:t> When the </a:t>
            </a:r>
            <a:r>
              <a:rPr lang="en-US" dirty="0" err="1"/>
              <a:t>talmidim</a:t>
            </a:r>
            <a:r>
              <a:rPr lang="en-US" dirty="0"/>
              <a:t> saw it, they became very angry. </a:t>
            </a:r>
            <a:r>
              <a:rPr lang="en-US" dirty="0">
                <a:solidFill>
                  <a:srgbClr val="FFFF99"/>
                </a:solidFill>
              </a:rPr>
              <a:t>“Why this waste?”</a:t>
            </a:r>
            <a:r>
              <a:rPr lang="en-US" dirty="0"/>
              <a:t> they asked. “This could have been sold for a lot of money and given to the poor.”</a:t>
            </a:r>
          </a:p>
          <a:p>
            <a:pPr algn="l"/>
            <a:endParaRPr lang="en-US" dirty="0"/>
          </a:p>
          <a:p>
            <a:pPr algn="l"/>
            <a:r>
              <a:rPr lang="en-US" dirty="0"/>
              <a:t>Impractical?</a:t>
            </a:r>
          </a:p>
        </p:txBody>
      </p:sp>
    </p:spTree>
    <p:extLst>
      <p:ext uri="{BB962C8B-B14F-4D97-AF65-F5344CB8AC3E}">
        <p14:creationId xmlns:p14="http://schemas.microsoft.com/office/powerpoint/2010/main" val="2990470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Wasteful ministry?</a:t>
            </a:r>
          </a:p>
          <a:p>
            <a:pPr algn="l"/>
            <a:r>
              <a:rPr lang="en-US" baseline="30000" dirty="0"/>
              <a:t>Mk. 12.28-31</a:t>
            </a:r>
            <a:r>
              <a:rPr lang="en-US" dirty="0"/>
              <a:t> One of the Torah scholars came and…he asked Him, “Which commandment is first of all?” Yeshua answered, </a:t>
            </a:r>
          </a:p>
        </p:txBody>
      </p:sp>
    </p:spTree>
    <p:extLst>
      <p:ext uri="{BB962C8B-B14F-4D97-AF65-F5344CB8AC3E}">
        <p14:creationId xmlns:p14="http://schemas.microsoft.com/office/powerpoint/2010/main" val="2363807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Wasteful ministry?</a:t>
            </a:r>
          </a:p>
          <a:p>
            <a:pPr algn="l"/>
            <a:r>
              <a:rPr lang="en-US" baseline="30000" dirty="0"/>
              <a:t>Mk. 12.28-31</a:t>
            </a:r>
            <a:r>
              <a:rPr lang="en-US" dirty="0"/>
              <a:t> “The first is, ‘</a:t>
            </a:r>
            <a:r>
              <a:rPr lang="en-US" i="1" dirty="0"/>
              <a:t>Shema </a:t>
            </a:r>
            <a:r>
              <a:rPr lang="en-US" i="1" dirty="0" err="1"/>
              <a:t>Yisrael</a:t>
            </a:r>
            <a:r>
              <a:rPr lang="en-US" i="1" dirty="0"/>
              <a:t>, </a:t>
            </a:r>
            <a:r>
              <a:rPr lang="en-US" i="1" cap="small" dirty="0"/>
              <a:t>Adoni </a:t>
            </a:r>
            <a:r>
              <a:rPr lang="en-US" i="1" dirty="0" err="1"/>
              <a:t>Eloheinu</a:t>
            </a:r>
            <a:r>
              <a:rPr lang="en-US" i="1" dirty="0"/>
              <a:t>, </a:t>
            </a:r>
            <a:r>
              <a:rPr lang="en-US" i="1" cap="small" dirty="0"/>
              <a:t>Adoni</a:t>
            </a:r>
            <a:r>
              <a:rPr lang="en-US" i="1" dirty="0"/>
              <a:t> </a:t>
            </a:r>
            <a:r>
              <a:rPr lang="en-US" i="1" dirty="0" err="1"/>
              <a:t>ekhad</a:t>
            </a:r>
            <a:r>
              <a:rPr lang="en-US" dirty="0"/>
              <a:t>. Hear, O Israel, the </a:t>
            </a:r>
            <a:r>
              <a:rPr lang="en-US" cap="small" dirty="0"/>
              <a:t>Lord</a:t>
            </a:r>
            <a:r>
              <a:rPr lang="en-US" dirty="0"/>
              <a:t> our God, the </a:t>
            </a:r>
            <a:r>
              <a:rPr lang="en-US" cap="small" dirty="0"/>
              <a:t>Lord</a:t>
            </a:r>
            <a:r>
              <a:rPr lang="en-US" dirty="0"/>
              <a:t> is One. And you shall love </a:t>
            </a:r>
            <a:r>
              <a:rPr lang="en-US" i="1" cap="small" dirty="0"/>
              <a:t>Adoni</a:t>
            </a:r>
            <a:r>
              <a:rPr lang="en-US" dirty="0"/>
              <a:t> your God with </a:t>
            </a:r>
            <a:r>
              <a:rPr lang="en-US" dirty="0">
                <a:solidFill>
                  <a:srgbClr val="FFFF99"/>
                </a:solidFill>
              </a:rPr>
              <a:t>all</a:t>
            </a:r>
            <a:r>
              <a:rPr lang="en-US" dirty="0"/>
              <a:t> your heart, </a:t>
            </a:r>
          </a:p>
        </p:txBody>
      </p:sp>
    </p:spTree>
    <p:extLst>
      <p:ext uri="{BB962C8B-B14F-4D97-AF65-F5344CB8AC3E}">
        <p14:creationId xmlns:p14="http://schemas.microsoft.com/office/powerpoint/2010/main" val="81820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Mk. 12.28-31</a:t>
            </a:r>
            <a:r>
              <a:rPr lang="en-US" dirty="0"/>
              <a:t> and with </a:t>
            </a:r>
            <a:r>
              <a:rPr lang="en-US" dirty="0">
                <a:solidFill>
                  <a:srgbClr val="FFFF99"/>
                </a:solidFill>
              </a:rPr>
              <a:t>all</a:t>
            </a:r>
            <a:r>
              <a:rPr lang="en-US" dirty="0"/>
              <a:t> your soul, and with all your </a:t>
            </a:r>
            <a:r>
              <a:rPr lang="en-US" dirty="0">
                <a:solidFill>
                  <a:srgbClr val="FFFF99"/>
                </a:solidFill>
              </a:rPr>
              <a:t>mind</a:t>
            </a:r>
            <a:r>
              <a:rPr lang="en-US" dirty="0"/>
              <a:t>, and with </a:t>
            </a:r>
            <a:r>
              <a:rPr lang="en-US" dirty="0">
                <a:solidFill>
                  <a:srgbClr val="FFFF99"/>
                </a:solidFill>
              </a:rPr>
              <a:t>all</a:t>
            </a:r>
            <a:r>
              <a:rPr lang="en-US" dirty="0"/>
              <a:t> your strength.’ </a:t>
            </a:r>
          </a:p>
          <a:p>
            <a:pPr algn="l"/>
            <a:r>
              <a:rPr lang="en-US" dirty="0"/>
              <a:t>The second is this, ‘You shall love your neighbor </a:t>
            </a:r>
            <a:r>
              <a:rPr lang="en-US" dirty="0">
                <a:solidFill>
                  <a:srgbClr val="FFFF99"/>
                </a:solidFill>
              </a:rPr>
              <a:t>as yourself</a:t>
            </a:r>
            <a:r>
              <a:rPr lang="en-US" dirty="0"/>
              <a:t>.’ There is no other commandment greater than these.”</a:t>
            </a:r>
          </a:p>
          <a:p>
            <a:pPr algn="l"/>
            <a:endParaRPr lang="en-US" dirty="0"/>
          </a:p>
        </p:txBody>
      </p:sp>
    </p:spTree>
    <p:extLst>
      <p:ext uri="{BB962C8B-B14F-4D97-AF65-F5344CB8AC3E}">
        <p14:creationId xmlns:p14="http://schemas.microsoft.com/office/powerpoint/2010/main" val="1463088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IDF:  Next year will be incredible</a:t>
            </a:r>
          </a:p>
          <a:p>
            <a:pPr algn="l"/>
            <a:endParaRPr lang="en-US" dirty="0"/>
          </a:p>
          <a:p>
            <a:pPr algn="l"/>
            <a:r>
              <a:rPr lang="en-US" dirty="0">
                <a:hlinkClick r:id="rId3"/>
              </a:rPr>
              <a:t>https://twitter.com/twitter/statuses</a:t>
            </a:r>
            <a:r>
              <a:rPr lang="en-US">
                <a:hlinkClick r:id="rId3"/>
              </a:rPr>
              <a:t>/1080160510010671104</a:t>
            </a:r>
            <a:r>
              <a:rPr lang="en-US"/>
              <a:t>   </a:t>
            </a:r>
            <a:endParaRPr lang="en-US" dirty="0"/>
          </a:p>
        </p:txBody>
      </p:sp>
    </p:spTree>
    <p:extLst>
      <p:ext uri="{BB962C8B-B14F-4D97-AF65-F5344CB8AC3E}">
        <p14:creationId xmlns:p14="http://schemas.microsoft.com/office/powerpoint/2010/main" val="272177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err="1"/>
              <a:t>Dvarim</a:t>
            </a:r>
            <a:r>
              <a:rPr lang="en-US" baseline="30000" dirty="0"/>
              <a:t> 10.12-13 </a:t>
            </a:r>
            <a:r>
              <a:rPr lang="en-US" dirty="0"/>
              <a:t>So now, O Israel, what does</a:t>
            </a:r>
            <a:r>
              <a:rPr lang="en-US" cap="small" dirty="0"/>
              <a:t> Adoni </a:t>
            </a:r>
            <a:r>
              <a:rPr lang="en-US" dirty="0"/>
              <a:t>your God require of you, but to </a:t>
            </a:r>
            <a:r>
              <a:rPr lang="en-US" dirty="0">
                <a:solidFill>
                  <a:srgbClr val="FFFF99"/>
                </a:solidFill>
              </a:rPr>
              <a:t>fear</a:t>
            </a:r>
            <a:r>
              <a:rPr lang="en-US" cap="small" dirty="0"/>
              <a:t> Adoni </a:t>
            </a:r>
            <a:r>
              <a:rPr lang="en-US" dirty="0"/>
              <a:t>your God, to walk in all His ways and </a:t>
            </a:r>
            <a:r>
              <a:rPr lang="en-US" dirty="0">
                <a:solidFill>
                  <a:srgbClr val="FFFF99"/>
                </a:solidFill>
              </a:rPr>
              <a:t>love</a:t>
            </a:r>
            <a:r>
              <a:rPr lang="en-US" dirty="0"/>
              <a:t> Him, and to </a:t>
            </a:r>
            <a:r>
              <a:rPr lang="en-US" dirty="0">
                <a:solidFill>
                  <a:srgbClr val="FFFF99"/>
                </a:solidFill>
              </a:rPr>
              <a:t>serve</a:t>
            </a:r>
            <a:r>
              <a:rPr lang="en-US" dirty="0"/>
              <a:t> </a:t>
            </a:r>
            <a:r>
              <a:rPr lang="en-US" cap="small" dirty="0"/>
              <a:t>Adoni </a:t>
            </a:r>
            <a:r>
              <a:rPr lang="en-US" dirty="0"/>
              <a:t>your God with </a:t>
            </a:r>
            <a:r>
              <a:rPr lang="en-US" dirty="0">
                <a:solidFill>
                  <a:srgbClr val="FFFF99"/>
                </a:solidFill>
              </a:rPr>
              <a:t>all your heart and with all your soul</a:t>
            </a:r>
            <a:r>
              <a:rPr lang="en-US" dirty="0"/>
              <a:t>,</a:t>
            </a:r>
            <a:r>
              <a:rPr lang="en-US" b="1" baseline="30000" dirty="0"/>
              <a:t> </a:t>
            </a:r>
            <a:r>
              <a:rPr lang="en-US" dirty="0"/>
              <a:t>to keep the mitzvot of </a:t>
            </a:r>
            <a:r>
              <a:rPr lang="en-US" cap="small" dirty="0"/>
              <a:t>Adoni </a:t>
            </a:r>
            <a:r>
              <a:rPr lang="en-US" dirty="0"/>
              <a:t>and His statutes that I am commanding you today, for your own good?</a:t>
            </a:r>
          </a:p>
        </p:txBody>
      </p:sp>
    </p:spTree>
    <p:extLst>
      <p:ext uri="{BB962C8B-B14F-4D97-AF65-F5344CB8AC3E}">
        <p14:creationId xmlns:p14="http://schemas.microsoft.com/office/powerpoint/2010/main" val="204681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Dvarim</a:t>
            </a:r>
            <a:r>
              <a:rPr lang="en-US" baseline="30000" dirty="0"/>
              <a:t> 10.16   </a:t>
            </a:r>
            <a:r>
              <a:rPr lang="en-US" dirty="0"/>
              <a:t>Circumcise the foreskin of your heart therefore, and do not be stiff-necked anymore.</a:t>
            </a:r>
          </a:p>
        </p:txBody>
      </p:sp>
    </p:spTree>
    <p:extLst>
      <p:ext uri="{BB962C8B-B14F-4D97-AF65-F5344CB8AC3E}">
        <p14:creationId xmlns:p14="http://schemas.microsoft.com/office/powerpoint/2010/main" val="4190223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Similar theme in the story of Miriam and Marta…</a:t>
            </a:r>
          </a:p>
        </p:txBody>
      </p:sp>
    </p:spTree>
    <p:extLst>
      <p:ext uri="{BB962C8B-B14F-4D97-AF65-F5344CB8AC3E}">
        <p14:creationId xmlns:p14="http://schemas.microsoft.com/office/powerpoint/2010/main" val="20779224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Luke 10.38-42  </a:t>
            </a:r>
            <a:r>
              <a:rPr lang="en-US" dirty="0"/>
              <a:t>On their way Yeshua and his </a:t>
            </a:r>
            <a:r>
              <a:rPr lang="en-US" i="1" dirty="0" err="1"/>
              <a:t>talmidim</a:t>
            </a:r>
            <a:r>
              <a:rPr lang="en-US" dirty="0"/>
              <a:t> came to a village where a woman named Marta welcomed him into her home. </a:t>
            </a:r>
            <a:r>
              <a:rPr lang="en-US" b="1" baseline="30000" dirty="0"/>
              <a:t> </a:t>
            </a:r>
            <a:r>
              <a:rPr lang="en-US" dirty="0"/>
              <a:t>She had a sister called </a:t>
            </a:r>
            <a:r>
              <a:rPr lang="en-US" dirty="0" err="1"/>
              <a:t>Miryam</a:t>
            </a:r>
            <a:r>
              <a:rPr lang="en-US" dirty="0"/>
              <a:t> who also sat at the Lord’s feet and heard what he had to say. But Marta was busy</a:t>
            </a:r>
          </a:p>
        </p:txBody>
      </p:sp>
    </p:spTree>
    <p:extLst>
      <p:ext uri="{BB962C8B-B14F-4D97-AF65-F5344CB8AC3E}">
        <p14:creationId xmlns:p14="http://schemas.microsoft.com/office/powerpoint/2010/main" val="123137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b="1" baseline="30000" dirty="0"/>
              <a:t>Luke 10.38-42  </a:t>
            </a:r>
            <a:r>
              <a:rPr lang="en-US" dirty="0"/>
              <a:t> with all the work to be done; so, going up to him, she said, “Sir, don’t you care that my sister has been leaving me to do all the work by myself?” However, the Lord answered her, “Marta, Marta, you are fretting and worrying about so many things! </a:t>
            </a:r>
          </a:p>
        </p:txBody>
      </p:sp>
    </p:spTree>
    <p:extLst>
      <p:ext uri="{BB962C8B-B14F-4D97-AF65-F5344CB8AC3E}">
        <p14:creationId xmlns:p14="http://schemas.microsoft.com/office/powerpoint/2010/main" val="98996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1" baseline="30000" dirty="0"/>
              <a:t>Luke 10.38-42  </a:t>
            </a:r>
            <a:r>
              <a:rPr lang="en-US" dirty="0"/>
              <a:t> But </a:t>
            </a:r>
            <a:r>
              <a:rPr lang="en-US" dirty="0">
                <a:solidFill>
                  <a:srgbClr val="FFFF99"/>
                </a:solidFill>
              </a:rPr>
              <a:t>there is only one thing that is </a:t>
            </a:r>
            <a:r>
              <a:rPr lang="en-US" u="sng" dirty="0">
                <a:solidFill>
                  <a:srgbClr val="FFFF99"/>
                </a:solidFill>
              </a:rPr>
              <a:t>essential</a:t>
            </a:r>
            <a:r>
              <a:rPr lang="en-US" dirty="0"/>
              <a:t>. </a:t>
            </a:r>
            <a:r>
              <a:rPr lang="en-US" dirty="0" err="1"/>
              <a:t>Miryam</a:t>
            </a:r>
            <a:r>
              <a:rPr lang="en-US" dirty="0"/>
              <a:t> has chosen the right thing, and it won’t be taken away from her.”</a:t>
            </a:r>
          </a:p>
        </p:txBody>
      </p:sp>
    </p:spTree>
    <p:extLst>
      <p:ext uri="{BB962C8B-B14F-4D97-AF65-F5344CB8AC3E}">
        <p14:creationId xmlns:p14="http://schemas.microsoft.com/office/powerpoint/2010/main" val="3107634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G-d seems to encourage whole hearted, limitless, passionate devotion to Him.  Give King Messiah and Redeemer</a:t>
            </a:r>
          </a:p>
          <a:p>
            <a:pPr marL="282575" indent="-282575" algn="l">
              <a:buFont typeface="Arial" panose="020B0604020202020204" pitchFamily="34" charset="0"/>
              <a:buChar char="•"/>
            </a:pPr>
            <a:r>
              <a:rPr lang="en-US" dirty="0"/>
              <a:t>Our time – only 24 hours</a:t>
            </a:r>
          </a:p>
          <a:p>
            <a:pPr marL="282575" indent="-282575" algn="l">
              <a:buFont typeface="Arial" panose="020B0604020202020204" pitchFamily="34" charset="0"/>
              <a:buChar char="•"/>
            </a:pPr>
            <a:r>
              <a:rPr lang="en-US" dirty="0"/>
              <a:t>Our strength – depletes 	</a:t>
            </a:r>
          </a:p>
          <a:p>
            <a:pPr marL="282575" indent="-282575" algn="l">
              <a:buFont typeface="Arial" panose="020B0604020202020204" pitchFamily="34" charset="0"/>
              <a:buChar char="•"/>
            </a:pPr>
            <a:r>
              <a:rPr lang="en-US" dirty="0"/>
              <a:t>Our youth – only have once</a:t>
            </a:r>
          </a:p>
          <a:p>
            <a:pPr algn="l"/>
            <a:endParaRPr lang="en-US" dirty="0"/>
          </a:p>
        </p:txBody>
      </p:sp>
    </p:spTree>
    <p:extLst>
      <p:ext uri="{BB962C8B-B14F-4D97-AF65-F5344CB8AC3E}">
        <p14:creationId xmlns:p14="http://schemas.microsoft.com/office/powerpoint/2010/main" val="1360696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0188" indent="-230188" algn="l">
              <a:buFont typeface="Arial" panose="020B0604020202020204" pitchFamily="34" charset="0"/>
              <a:buChar char="•"/>
            </a:pPr>
            <a:r>
              <a:rPr lang="en-US" dirty="0"/>
              <a:t>Our money – tithe + offerings</a:t>
            </a:r>
          </a:p>
          <a:p>
            <a:pPr marL="230188" indent="-230188" algn="l">
              <a:buFont typeface="Arial" panose="020B0604020202020204" pitchFamily="34" charset="0"/>
              <a:buChar char="•"/>
            </a:pPr>
            <a:r>
              <a:rPr lang="en-US" dirty="0"/>
              <a:t>Our emotional center</a:t>
            </a:r>
          </a:p>
          <a:p>
            <a:pPr marL="230188" indent="-230188" algn="l">
              <a:buFont typeface="Arial" panose="020B0604020202020204" pitchFamily="34" charset="0"/>
              <a:buChar char="•"/>
            </a:pPr>
            <a:r>
              <a:rPr lang="en-US" dirty="0"/>
              <a:t>Our intellectual center</a:t>
            </a:r>
          </a:p>
          <a:p>
            <a:pPr marL="230188" indent="-230188" algn="l">
              <a:buFont typeface="Arial" panose="020B0604020202020204" pitchFamily="34" charset="0"/>
              <a:buChar char="•"/>
            </a:pPr>
            <a:r>
              <a:rPr lang="en-US" dirty="0"/>
              <a:t>Our social grid</a:t>
            </a:r>
          </a:p>
          <a:p>
            <a:pPr algn="l"/>
            <a:r>
              <a:rPr lang="en-US" dirty="0"/>
              <a:t>What does He give us?</a:t>
            </a:r>
          </a:p>
        </p:txBody>
      </p:sp>
    </p:spTree>
    <p:extLst>
      <p:ext uri="{BB962C8B-B14F-4D97-AF65-F5344CB8AC3E}">
        <p14:creationId xmlns:p14="http://schemas.microsoft.com/office/powerpoint/2010/main" val="2993687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a:p>
            <a:endParaRPr lang="en-US" dirty="0"/>
          </a:p>
          <a:p>
            <a:r>
              <a:rPr lang="en-US" dirty="0"/>
              <a:t>An illustration</a:t>
            </a:r>
          </a:p>
        </p:txBody>
      </p:sp>
    </p:spTree>
    <p:extLst>
      <p:ext uri="{BB962C8B-B14F-4D97-AF65-F5344CB8AC3E}">
        <p14:creationId xmlns:p14="http://schemas.microsoft.com/office/powerpoint/2010/main" val="1882574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9239" y="0"/>
            <a:ext cx="8381999" cy="5143500"/>
          </a:xfrm>
        </p:spPr>
        <p:txBody>
          <a:bodyPr>
            <a:normAutofit/>
          </a:bodyPr>
          <a:lstStyle/>
          <a:p>
            <a:pPr algn="l"/>
            <a:r>
              <a:rPr lang="en-US" dirty="0"/>
              <a:t>Francis</a:t>
            </a:r>
          </a:p>
          <a:p>
            <a:pPr algn="l"/>
            <a:r>
              <a:rPr lang="en-US" dirty="0"/>
              <a:t>Chan</a:t>
            </a:r>
          </a:p>
        </p:txBody>
      </p:sp>
      <p:pic>
        <p:nvPicPr>
          <p:cNvPr id="6146" name="Picture 2" descr="https://upload.wikimedia.org/wikipedia/commons/6/68/FrancisChan.jpg">
            <a:extLst>
              <a:ext uri="{FF2B5EF4-FFF2-40B4-BE49-F238E27FC236}">
                <a16:creationId xmlns:a16="http://schemas.microsoft.com/office/drawing/2014/main" id="{FC3EF647-A391-417D-991A-3E09D813B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9556" y="0"/>
            <a:ext cx="31797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78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sraeli-Soldier-Arab-Woman-and-hasidic-jew-setting-next-to-each-other-in-a-train">
            <a:extLst>
              <a:ext uri="{FF2B5EF4-FFF2-40B4-BE49-F238E27FC236}">
                <a16:creationId xmlns:a16="http://schemas.microsoft.com/office/drawing/2014/main" id="{B5BF1CCD-81F9-4834-B140-A8B5A81044B2}"/>
              </a:ext>
            </a:extLst>
          </p:cNvPr>
          <p:cNvSpPr>
            <a:spLocks noGrp="1" noChangeAspect="1" noChangeArrowheads="1"/>
          </p:cNvSpPr>
          <p:nvPr>
            <p:ph type="subTitle" idx="1"/>
          </p:nvPr>
        </p:nvSpPr>
        <p:spPr bwMode="auto">
          <a:xfrm>
            <a:off x="219075" y="0"/>
            <a:ext cx="82677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r>
              <a:rPr lang="en-US" dirty="0"/>
              <a:t>Only in </a:t>
            </a:r>
          </a:p>
          <a:p>
            <a:pPr algn="l"/>
            <a:r>
              <a:rPr lang="en-US" dirty="0"/>
              <a:t>Israel:</a:t>
            </a:r>
          </a:p>
          <a:p>
            <a:pPr algn="l"/>
            <a:r>
              <a:rPr lang="en-US" dirty="0"/>
              <a:t>Diversity</a:t>
            </a:r>
          </a:p>
        </p:txBody>
      </p:sp>
      <p:pic>
        <p:nvPicPr>
          <p:cNvPr id="6" name="Picture 5">
            <a:extLst>
              <a:ext uri="{FF2B5EF4-FFF2-40B4-BE49-F238E27FC236}">
                <a16:creationId xmlns:a16="http://schemas.microsoft.com/office/drawing/2014/main" id="{1F44639B-6D89-4A6F-BC76-F1CDFFA92A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9237" y="0"/>
            <a:ext cx="5357813" cy="5143500"/>
          </a:xfrm>
          <a:prstGeom prst="rect">
            <a:avLst/>
          </a:prstGeom>
        </p:spPr>
      </p:pic>
    </p:spTree>
    <p:extLst>
      <p:ext uri="{BB962C8B-B14F-4D97-AF65-F5344CB8AC3E}">
        <p14:creationId xmlns:p14="http://schemas.microsoft.com/office/powerpoint/2010/main" val="4101987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Chan was born in San Francisco, California to native Chinese parents. His mother tongue is Cantonese. </a:t>
            </a:r>
            <a:r>
              <a:rPr lang="en-US" baseline="-25000" dirty="0"/>
              <a:t>1</a:t>
            </a:r>
            <a:r>
              <a:rPr lang="en-US" dirty="0"/>
              <a:t>Francis Chan's mother died giving birth to him in San Francisco. </a:t>
            </a:r>
            <a:r>
              <a:rPr lang="en-US" baseline="-25000" dirty="0"/>
              <a:t>2</a:t>
            </a:r>
            <a:r>
              <a:rPr lang="en-US" dirty="0"/>
              <a:t>His father sent him away as a baby to Hong Kong to be taken care of by his grandmother. </a:t>
            </a:r>
          </a:p>
        </p:txBody>
      </p:sp>
    </p:spTree>
    <p:extLst>
      <p:ext uri="{BB962C8B-B14F-4D97-AF65-F5344CB8AC3E}">
        <p14:creationId xmlns:p14="http://schemas.microsoft.com/office/powerpoint/2010/main" val="1455569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family moved back to the U.S. when Francis Chan was 5 years old. Chan's father remarried when Chan was one year old. </a:t>
            </a:r>
            <a:r>
              <a:rPr lang="en-US" baseline="-25000" dirty="0"/>
              <a:t>3</a:t>
            </a:r>
            <a:r>
              <a:rPr lang="en-US" dirty="0"/>
              <a:t>Then, his stepmother died in a car accident when he was 9 years old. </a:t>
            </a:r>
          </a:p>
        </p:txBody>
      </p:sp>
    </p:spTree>
    <p:extLst>
      <p:ext uri="{BB962C8B-B14F-4D97-AF65-F5344CB8AC3E}">
        <p14:creationId xmlns:p14="http://schemas.microsoft.com/office/powerpoint/2010/main" val="4099794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His father remarried again when he was 10. </a:t>
            </a:r>
            <a:r>
              <a:rPr lang="en-US" baseline="-25000" dirty="0"/>
              <a:t>4</a:t>
            </a:r>
            <a:r>
              <a:rPr lang="en-US" dirty="0"/>
              <a:t>His father then died of cancer when Chan was 13 years old. These deaths helped Francis Chan understand at an early age the importance of </a:t>
            </a:r>
            <a:r>
              <a:rPr lang="en-US" dirty="0">
                <a:solidFill>
                  <a:srgbClr val="FFFF99"/>
                </a:solidFill>
              </a:rPr>
              <a:t>knowing God</a:t>
            </a:r>
            <a:r>
              <a:rPr lang="en-US" dirty="0"/>
              <a:t>.</a:t>
            </a:r>
          </a:p>
        </p:txBody>
      </p:sp>
    </p:spTree>
    <p:extLst>
      <p:ext uri="{BB962C8B-B14F-4D97-AF65-F5344CB8AC3E}">
        <p14:creationId xmlns:p14="http://schemas.microsoft.com/office/powerpoint/2010/main" val="316775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Chan and his wife, Lisa, founded Cornerstone in 1994 with only 30 people. Within two months, the congregation had grown to 100 people, and by the year 2000, Chan was leading a million-dollar project to provide for the 1,600-member congregation.</a:t>
            </a:r>
          </a:p>
        </p:txBody>
      </p:sp>
    </p:spTree>
    <p:extLst>
      <p:ext uri="{BB962C8B-B14F-4D97-AF65-F5344CB8AC3E}">
        <p14:creationId xmlns:p14="http://schemas.microsoft.com/office/powerpoint/2010/main" val="2192799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Chan gives away about 50 percent of his income, doesn't take a salary from his congregation, and has donated most of his book royalties, which have totaled about $2,000,000, to various charities. </a:t>
            </a:r>
          </a:p>
        </p:txBody>
      </p:sp>
    </p:spTree>
    <p:extLst>
      <p:ext uri="{BB962C8B-B14F-4D97-AF65-F5344CB8AC3E}">
        <p14:creationId xmlns:p14="http://schemas.microsoft.com/office/powerpoint/2010/main" val="702426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All of it goes to organizations which rescue sex slaves in foreign countries. Furthermore, in 2008 it was reported that Cornerstone would give away 55% of its income to charitable causes.</a:t>
            </a:r>
          </a:p>
        </p:txBody>
      </p:sp>
    </p:spTree>
    <p:extLst>
      <p:ext uri="{BB962C8B-B14F-4D97-AF65-F5344CB8AC3E}">
        <p14:creationId xmlns:p14="http://schemas.microsoft.com/office/powerpoint/2010/main" val="3756401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Francis Chan made the observation that we are a selfie culture.   We go to see Niagara Falls, and take a selfie.</a:t>
            </a:r>
          </a:p>
          <a:p>
            <a:pPr algn="l"/>
            <a:r>
              <a:rPr lang="en-US" dirty="0"/>
              <a:t>For thousands of years, there were no mirrors. People didn’t know what they looked like.</a:t>
            </a:r>
          </a:p>
        </p:txBody>
      </p:sp>
    </p:spTree>
    <p:extLst>
      <p:ext uri="{BB962C8B-B14F-4D97-AF65-F5344CB8AC3E}">
        <p14:creationId xmlns:p14="http://schemas.microsoft.com/office/powerpoint/2010/main" val="33336605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People probably first started to look at their reflections in pools of water, streams and rivers which were the first mirrors. The earliest man made mirrors were from polished stone and mirrors made form black volcanic glass obsidian. </a:t>
            </a:r>
          </a:p>
        </p:txBody>
      </p:sp>
    </p:spTree>
    <p:extLst>
      <p:ext uri="{BB962C8B-B14F-4D97-AF65-F5344CB8AC3E}">
        <p14:creationId xmlns:p14="http://schemas.microsoft.com/office/powerpoint/2010/main" val="9514830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Some examples of this kind of mirrors have been found in Turkey dating back at least 6000 years. The Ancient Egyptians used polished copper to produce mirrors,</a:t>
            </a:r>
          </a:p>
        </p:txBody>
      </p:sp>
    </p:spTree>
    <p:extLst>
      <p:ext uri="{BB962C8B-B14F-4D97-AF65-F5344CB8AC3E}">
        <p14:creationId xmlns:p14="http://schemas.microsoft.com/office/powerpoint/2010/main" val="2216088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invention of the first modern mirror is credited to German chemist Justus von Liebig. In 1835, he perfected the technique of applying a layer of metallic silver to the back of a pane of glass through the chemical reduction of silver nature.</a:t>
            </a:r>
          </a:p>
        </p:txBody>
      </p:sp>
    </p:spTree>
    <p:extLst>
      <p:ext uri="{BB962C8B-B14F-4D97-AF65-F5344CB8AC3E}">
        <p14:creationId xmlns:p14="http://schemas.microsoft.com/office/powerpoint/2010/main" val="3052249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Israeli-Soldier-Arab-Woman-and-hasidic-jew-setting-next-to-each-other-in-a-train">
            <a:extLst>
              <a:ext uri="{FF2B5EF4-FFF2-40B4-BE49-F238E27FC236}">
                <a16:creationId xmlns:a16="http://schemas.microsoft.com/office/drawing/2014/main" id="{B5BF1CCD-81F9-4834-B140-A8B5A81044B2}"/>
              </a:ext>
            </a:extLst>
          </p:cNvPr>
          <p:cNvSpPr>
            <a:spLocks noGrp="1" noChangeAspect="1" noChangeArrowheads="1"/>
          </p:cNvSpPr>
          <p:nvPr>
            <p:ph type="subTitle" idx="1"/>
          </p:nvPr>
        </p:nvSpPr>
        <p:spPr bwMode="auto">
          <a:xfrm>
            <a:off x="219075" y="0"/>
            <a:ext cx="8267700" cy="5143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l"/>
            <a:r>
              <a:rPr lang="en-US" dirty="0"/>
              <a:t>Only in </a:t>
            </a:r>
          </a:p>
          <a:p>
            <a:pPr algn="l"/>
            <a:r>
              <a:rPr lang="en-US" dirty="0"/>
              <a:t>Israel</a:t>
            </a:r>
          </a:p>
        </p:txBody>
      </p:sp>
      <p:pic>
        <p:nvPicPr>
          <p:cNvPr id="5" name="Picture 4">
            <a:extLst>
              <a:ext uri="{FF2B5EF4-FFF2-40B4-BE49-F238E27FC236}">
                <a16:creationId xmlns:a16="http://schemas.microsoft.com/office/drawing/2014/main" id="{0BCB9C8A-3CA8-49EF-B7DF-DB2189168A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637" y="0"/>
            <a:ext cx="8229600" cy="5143500"/>
          </a:xfrm>
          <a:prstGeom prst="rect">
            <a:avLst/>
          </a:prstGeom>
        </p:spPr>
      </p:pic>
      <p:sp>
        <p:nvSpPr>
          <p:cNvPr id="7" name="TextBox 6">
            <a:extLst>
              <a:ext uri="{FF2B5EF4-FFF2-40B4-BE49-F238E27FC236}">
                <a16:creationId xmlns:a16="http://schemas.microsoft.com/office/drawing/2014/main" id="{72CB1589-8C6E-4E33-B8EF-AB802013DA76}"/>
              </a:ext>
            </a:extLst>
          </p:cNvPr>
          <p:cNvSpPr txBox="1"/>
          <p:nvPr/>
        </p:nvSpPr>
        <p:spPr>
          <a:xfrm>
            <a:off x="579437" y="19979"/>
            <a:ext cx="6582058" cy="1323439"/>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Only in Israel: Yom Kippur</a:t>
            </a:r>
          </a:p>
          <a:p>
            <a:pPr algn="l"/>
            <a:r>
              <a:rPr lang="en-US" dirty="0">
                <a:solidFill>
                  <a:schemeClr val="tx1"/>
                </a:solidFill>
                <a:effectLst>
                  <a:outerShdw blurRad="38100" dist="38100" dir="2700000" algn="tl">
                    <a:srgbClr val="000000">
                      <a:alpha val="43137"/>
                    </a:srgbClr>
                  </a:outerShdw>
                </a:effectLst>
              </a:rPr>
              <a:t> observance</a:t>
            </a:r>
          </a:p>
        </p:txBody>
      </p:sp>
    </p:spTree>
    <p:extLst>
      <p:ext uri="{BB962C8B-B14F-4D97-AF65-F5344CB8AC3E}">
        <p14:creationId xmlns:p14="http://schemas.microsoft.com/office/powerpoint/2010/main" val="31040391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1028" name="Picture 4" descr="Related image">
            <a:extLst>
              <a:ext uri="{FF2B5EF4-FFF2-40B4-BE49-F238E27FC236}">
                <a16:creationId xmlns:a16="http://schemas.microsoft.com/office/drawing/2014/main" id="{090D218E-5F9B-470B-8993-53602D31239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74"/>
          <a:stretch/>
        </p:blipFill>
        <p:spPr bwMode="auto">
          <a:xfrm>
            <a:off x="161925" y="209550"/>
            <a:ext cx="8453438" cy="493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78525AE-173E-4D9C-B53C-76A3A9DE4A7E}"/>
              </a:ext>
            </a:extLst>
          </p:cNvPr>
          <p:cNvSpPr txBox="1"/>
          <p:nvPr/>
        </p:nvSpPr>
        <p:spPr>
          <a:xfrm>
            <a:off x="400714" y="285750"/>
            <a:ext cx="3501280" cy="2554545"/>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Greek </a:t>
            </a:r>
          </a:p>
          <a:p>
            <a:pPr algn="l"/>
            <a:r>
              <a:rPr lang="en-US" dirty="0">
                <a:effectLst>
                  <a:outerShdw blurRad="38100" dist="38100" dir="2700000" algn="tl">
                    <a:srgbClr val="000000">
                      <a:alpha val="43137"/>
                    </a:srgbClr>
                  </a:outerShdw>
                </a:effectLst>
              </a:rPr>
              <a:t>mythological </a:t>
            </a:r>
          </a:p>
          <a:p>
            <a:pPr algn="l"/>
            <a:r>
              <a:rPr lang="en-US" dirty="0">
                <a:effectLst>
                  <a:outerShdw blurRad="38100" dist="38100" dir="2700000" algn="tl">
                    <a:srgbClr val="000000">
                      <a:alpha val="43137"/>
                    </a:srgbClr>
                  </a:outerShdw>
                </a:effectLst>
              </a:rPr>
              <a:t>figure </a:t>
            </a:r>
          </a:p>
          <a:p>
            <a:pPr algn="l"/>
            <a:r>
              <a:rPr lang="en-US" dirty="0">
                <a:effectLst>
                  <a:outerShdw blurRad="38100" dist="38100" dir="2700000" algn="tl">
                    <a:srgbClr val="000000">
                      <a:alpha val="43137"/>
                    </a:srgbClr>
                  </a:outerShdw>
                </a:effectLst>
              </a:rPr>
              <a:t>Narcissus</a:t>
            </a:r>
          </a:p>
        </p:txBody>
      </p:sp>
    </p:spTree>
    <p:extLst>
      <p:ext uri="{BB962C8B-B14F-4D97-AF65-F5344CB8AC3E}">
        <p14:creationId xmlns:p14="http://schemas.microsoft.com/office/powerpoint/2010/main" val="32290904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3949054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401638" indent="-401638" algn="l">
              <a:buFont typeface="Arial" panose="020B0604020202020204" pitchFamily="34" charset="0"/>
              <a:buChar char="•"/>
            </a:pPr>
            <a:r>
              <a:rPr lang="en-US" dirty="0"/>
              <a:t>1,000 selfies are posted to Instagram every 10 seconds.</a:t>
            </a:r>
          </a:p>
          <a:p>
            <a:pPr marL="401638" indent="-401638" algn="l">
              <a:buFont typeface="Arial" panose="020B0604020202020204" pitchFamily="34" charset="0"/>
              <a:buChar char="•"/>
            </a:pPr>
            <a:r>
              <a:rPr lang="en-US" dirty="0"/>
              <a:t>There are 93 million selfies each day, which would represent 2,583,333 rolls of film.</a:t>
            </a:r>
          </a:p>
          <a:p>
            <a:pPr marL="401638" indent="-401638" algn="l">
              <a:buFont typeface="Arial" panose="020B0604020202020204" pitchFamily="34" charset="0"/>
              <a:buChar char="•"/>
            </a:pPr>
            <a:r>
              <a:rPr lang="en-US" dirty="0"/>
              <a:t>19 out of 20 teens have taken selfies.</a:t>
            </a:r>
          </a:p>
        </p:txBody>
      </p:sp>
    </p:spTree>
    <p:extLst>
      <p:ext uri="{BB962C8B-B14F-4D97-AF65-F5344CB8AC3E}">
        <p14:creationId xmlns:p14="http://schemas.microsoft.com/office/powerpoint/2010/main" val="39069022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30188" indent="-230188" algn="l">
              <a:buFont typeface="Arial" panose="020B0604020202020204" pitchFamily="34" charset="0"/>
              <a:buChar char="•"/>
            </a:pPr>
            <a:r>
              <a:rPr lang="en-US" dirty="0"/>
              <a:t>More people died from taking selfies in 2015 than from shark attacks.</a:t>
            </a:r>
          </a:p>
          <a:p>
            <a:pPr marL="230188" indent="-230188" algn="l">
              <a:buFont typeface="Arial" panose="020B0604020202020204" pitchFamily="34" charset="0"/>
              <a:buChar char="•"/>
            </a:pPr>
            <a:r>
              <a:rPr lang="en-US" dirty="0"/>
              <a:t>74 percent of all images shared on Snapchat are selfies.</a:t>
            </a:r>
          </a:p>
        </p:txBody>
      </p:sp>
    </p:spTree>
    <p:extLst>
      <p:ext uri="{BB962C8B-B14F-4D97-AF65-F5344CB8AC3E}">
        <p14:creationId xmlns:p14="http://schemas.microsoft.com/office/powerpoint/2010/main" val="34977509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Francis Chan suggestion at </a:t>
            </a:r>
            <a:r>
              <a:rPr lang="en-US" dirty="0" err="1"/>
              <a:t>OneThing</a:t>
            </a:r>
            <a:r>
              <a:rPr lang="en-US" dirty="0"/>
              <a:t>: let’s focus on others.  </a:t>
            </a:r>
          </a:p>
          <a:p>
            <a:pPr algn="l"/>
            <a:r>
              <a:rPr lang="en-US" dirty="0"/>
              <a:t>Turn your camera on “forward” and take someone’s photo.</a:t>
            </a:r>
          </a:p>
          <a:p>
            <a:pPr algn="l"/>
            <a:r>
              <a:rPr lang="en-US" dirty="0"/>
              <a:t>As a memory jogger to love OTHERS.   </a:t>
            </a:r>
          </a:p>
        </p:txBody>
      </p:sp>
    </p:spTree>
    <p:extLst>
      <p:ext uri="{BB962C8B-B14F-4D97-AF65-F5344CB8AC3E}">
        <p14:creationId xmlns:p14="http://schemas.microsoft.com/office/powerpoint/2010/main" val="10325310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OneThing</a:t>
            </a:r>
            <a:endParaRPr lang="en-US" dirty="0"/>
          </a:p>
          <a:p>
            <a:pPr algn="l"/>
            <a:r>
              <a:rPr lang="en-US" dirty="0"/>
              <a:t>Bartle Hall</a:t>
            </a:r>
          </a:p>
          <a:p>
            <a:pPr algn="l"/>
            <a:r>
              <a:rPr lang="en-US" dirty="0"/>
              <a:t>2018</a:t>
            </a:r>
          </a:p>
          <a:p>
            <a:pPr algn="l"/>
            <a:r>
              <a:rPr lang="en-US" dirty="0"/>
              <a:t>Rivka</a:t>
            </a:r>
          </a:p>
        </p:txBody>
      </p:sp>
      <p:pic>
        <p:nvPicPr>
          <p:cNvPr id="6" name="Picture 5">
            <a:extLst>
              <a:ext uri="{FF2B5EF4-FFF2-40B4-BE49-F238E27FC236}">
                <a16:creationId xmlns:a16="http://schemas.microsoft.com/office/drawing/2014/main" id="{E1D58211-D504-418B-AEC6-601E7060BD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2237" y="0"/>
            <a:ext cx="3857625" cy="5143500"/>
          </a:xfrm>
          <a:prstGeom prst="rect">
            <a:avLst/>
          </a:prstGeom>
        </p:spPr>
      </p:pic>
    </p:spTree>
    <p:extLst>
      <p:ext uri="{BB962C8B-B14F-4D97-AF65-F5344CB8AC3E}">
        <p14:creationId xmlns:p14="http://schemas.microsoft.com/office/powerpoint/2010/main" val="32832064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OneThing</a:t>
            </a:r>
            <a:endParaRPr lang="en-US" dirty="0"/>
          </a:p>
          <a:p>
            <a:pPr algn="l"/>
            <a:r>
              <a:rPr lang="en-US" dirty="0"/>
              <a:t>Bartle Hall</a:t>
            </a:r>
          </a:p>
          <a:p>
            <a:pPr algn="l"/>
            <a:r>
              <a:rPr lang="en-US" dirty="0"/>
              <a:t>2018</a:t>
            </a:r>
          </a:p>
          <a:p>
            <a:pPr algn="l"/>
            <a:r>
              <a:rPr lang="en-US" dirty="0"/>
              <a:t>Denise</a:t>
            </a:r>
          </a:p>
          <a:p>
            <a:pPr algn="l"/>
            <a:endParaRPr lang="en-US" dirty="0"/>
          </a:p>
        </p:txBody>
      </p:sp>
      <p:pic>
        <p:nvPicPr>
          <p:cNvPr id="3" name="Picture 2">
            <a:extLst>
              <a:ext uri="{FF2B5EF4-FFF2-40B4-BE49-F238E27FC236}">
                <a16:creationId xmlns:a16="http://schemas.microsoft.com/office/drawing/2014/main" id="{409F6753-EDDF-4401-85CF-666C5D5B1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637" y="0"/>
            <a:ext cx="3857625" cy="5143500"/>
          </a:xfrm>
          <a:prstGeom prst="rect">
            <a:avLst/>
          </a:prstGeom>
        </p:spPr>
      </p:pic>
    </p:spTree>
    <p:extLst>
      <p:ext uri="{BB962C8B-B14F-4D97-AF65-F5344CB8AC3E}">
        <p14:creationId xmlns:p14="http://schemas.microsoft.com/office/powerpoint/2010/main" val="42250767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OneThing</a:t>
            </a:r>
            <a:endParaRPr lang="en-US" dirty="0"/>
          </a:p>
          <a:p>
            <a:pPr algn="l"/>
            <a:r>
              <a:rPr lang="en-US" dirty="0"/>
              <a:t>Bartle Hall</a:t>
            </a:r>
          </a:p>
          <a:p>
            <a:pPr algn="l"/>
            <a:r>
              <a:rPr lang="en-US" dirty="0"/>
              <a:t>2018</a:t>
            </a:r>
          </a:p>
          <a:p>
            <a:pPr algn="l"/>
            <a:r>
              <a:rPr lang="en-US" dirty="0"/>
              <a:t>Kayla?</a:t>
            </a:r>
          </a:p>
        </p:txBody>
      </p:sp>
      <p:pic>
        <p:nvPicPr>
          <p:cNvPr id="3" name="Picture 2">
            <a:extLst>
              <a:ext uri="{FF2B5EF4-FFF2-40B4-BE49-F238E27FC236}">
                <a16:creationId xmlns:a16="http://schemas.microsoft.com/office/drawing/2014/main" id="{92F27FCA-5359-48AA-8136-5AEE22E214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879" y="0"/>
            <a:ext cx="3857625" cy="5143500"/>
          </a:xfrm>
          <a:prstGeom prst="rect">
            <a:avLst/>
          </a:prstGeom>
        </p:spPr>
      </p:pic>
    </p:spTree>
    <p:extLst>
      <p:ext uri="{BB962C8B-B14F-4D97-AF65-F5344CB8AC3E}">
        <p14:creationId xmlns:p14="http://schemas.microsoft.com/office/powerpoint/2010/main" val="30619284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err="1"/>
              <a:t>OneThing</a:t>
            </a:r>
            <a:endParaRPr lang="en-US" dirty="0"/>
          </a:p>
          <a:p>
            <a:pPr algn="l"/>
            <a:r>
              <a:rPr lang="en-US" dirty="0"/>
              <a:t>Bartle Hall</a:t>
            </a:r>
          </a:p>
          <a:p>
            <a:pPr algn="l"/>
            <a:r>
              <a:rPr lang="en-US" dirty="0"/>
              <a:t>2018</a:t>
            </a:r>
          </a:p>
          <a:p>
            <a:pPr algn="l"/>
            <a:r>
              <a:rPr lang="en-US" dirty="0"/>
              <a:t>me</a:t>
            </a:r>
          </a:p>
          <a:p>
            <a:pPr algn="l"/>
            <a:endParaRPr lang="en-US" dirty="0"/>
          </a:p>
        </p:txBody>
      </p:sp>
      <p:pic>
        <p:nvPicPr>
          <p:cNvPr id="3" name="Picture 2">
            <a:extLst>
              <a:ext uri="{FF2B5EF4-FFF2-40B4-BE49-F238E27FC236}">
                <a16:creationId xmlns:a16="http://schemas.microsoft.com/office/drawing/2014/main" id="{FB017117-6DB7-4651-92BB-823345DDA3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3237" y="57150"/>
            <a:ext cx="3857625" cy="5143500"/>
          </a:xfrm>
          <a:prstGeom prst="rect">
            <a:avLst/>
          </a:prstGeom>
        </p:spPr>
      </p:pic>
    </p:spTree>
    <p:extLst>
      <p:ext uri="{BB962C8B-B14F-4D97-AF65-F5344CB8AC3E}">
        <p14:creationId xmlns:p14="http://schemas.microsoft.com/office/powerpoint/2010/main" val="4136456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Turn your camera on “forward” and take someone’s photo.</a:t>
            </a:r>
          </a:p>
          <a:p>
            <a:pPr algn="l"/>
            <a:r>
              <a:rPr lang="en-US" dirty="0"/>
              <a:t>Now.   </a:t>
            </a:r>
          </a:p>
        </p:txBody>
      </p:sp>
    </p:spTree>
    <p:extLst>
      <p:ext uri="{BB962C8B-B14F-4D97-AF65-F5344CB8AC3E}">
        <p14:creationId xmlns:p14="http://schemas.microsoft.com/office/powerpoint/2010/main" val="655582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1774C5-61A3-42CE-B1C6-FD27E7876E76}"/>
              </a:ext>
            </a:extLst>
          </p:cNvPr>
          <p:cNvPicPr>
            <a:picLocks noChangeAspect="1"/>
          </p:cNvPicPr>
          <p:nvPr/>
        </p:nvPicPr>
        <p:blipFill>
          <a:blip r:embed="rId3"/>
          <a:stretch>
            <a:fillRect/>
          </a:stretch>
        </p:blipFill>
        <p:spPr>
          <a:xfrm>
            <a:off x="0" y="371540"/>
            <a:ext cx="8778875" cy="440042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he-IL" dirty="0"/>
              <a:t> </a:t>
            </a:r>
            <a:endParaRPr lang="en-US" dirty="0"/>
          </a:p>
        </p:txBody>
      </p:sp>
    </p:spTree>
    <p:extLst>
      <p:ext uri="{BB962C8B-B14F-4D97-AF65-F5344CB8AC3E}">
        <p14:creationId xmlns:p14="http://schemas.microsoft.com/office/powerpoint/2010/main" val="2144955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How can I serve YOU?</a:t>
            </a:r>
          </a:p>
          <a:p>
            <a:pPr lvl="1" algn="l"/>
            <a:r>
              <a:rPr lang="en-US" baseline="30000" dirty="0" err="1"/>
              <a:t>Mes</a:t>
            </a:r>
            <a:r>
              <a:rPr lang="en-US" baseline="30000" dirty="0"/>
              <a:t> Jews/Heb 10.24</a:t>
            </a:r>
            <a:r>
              <a:rPr lang="en-US" b="1" baseline="30000" dirty="0"/>
              <a:t> </a:t>
            </a:r>
            <a:r>
              <a:rPr lang="en-US" dirty="0"/>
              <a:t>And let us keep paying attention </a:t>
            </a:r>
            <a:r>
              <a:rPr lang="en-US" dirty="0">
                <a:solidFill>
                  <a:srgbClr val="FFFF99"/>
                </a:solidFill>
              </a:rPr>
              <a:t>to one another</a:t>
            </a:r>
            <a:r>
              <a:rPr lang="en-US" dirty="0"/>
              <a:t>, in order to spur each other on to love and good deeds.</a:t>
            </a:r>
          </a:p>
          <a:p>
            <a:pPr algn="l"/>
            <a:r>
              <a:rPr lang="en-US" dirty="0"/>
              <a:t>How can I serve YOU to help you become more in love with Messiah, and works of joyful service?</a:t>
            </a:r>
          </a:p>
          <a:p>
            <a:pPr algn="l"/>
            <a:endParaRPr lang="en-US" dirty="0"/>
          </a:p>
          <a:p>
            <a:pPr algn="l"/>
            <a:endParaRPr lang="en-US" dirty="0"/>
          </a:p>
        </p:txBody>
      </p:sp>
    </p:spTree>
    <p:extLst>
      <p:ext uri="{BB962C8B-B14F-4D97-AF65-F5344CB8AC3E}">
        <p14:creationId xmlns:p14="http://schemas.microsoft.com/office/powerpoint/2010/main" val="14363309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Hindrances to love service</a:t>
            </a:r>
          </a:p>
          <a:p>
            <a:pPr marL="230188" indent="-230188" algn="l">
              <a:buFont typeface="Arial" panose="020B0604020202020204" pitchFamily="34" charset="0"/>
              <a:buChar char="•"/>
            </a:pPr>
            <a:r>
              <a:rPr lang="en-US" u="sng" dirty="0"/>
              <a:t>Fear</a:t>
            </a:r>
            <a:r>
              <a:rPr lang="en-US" dirty="0"/>
              <a:t>: This person may hurt me.  Protection, defenses. </a:t>
            </a:r>
          </a:p>
          <a:p>
            <a:pPr marL="230188" indent="-230188" algn="l">
              <a:buFont typeface="Arial" panose="020B0604020202020204" pitchFamily="34" charset="0"/>
              <a:buChar char="•"/>
            </a:pPr>
            <a:r>
              <a:rPr lang="en-US" u="sng" dirty="0"/>
              <a:t>Offense</a:t>
            </a:r>
            <a:r>
              <a:rPr lang="en-US" dirty="0"/>
              <a:t>: This person did hurt me. I will fix it; protect myself. </a:t>
            </a:r>
          </a:p>
          <a:p>
            <a:pPr marL="230188" indent="-230188" algn="l">
              <a:buFont typeface="Arial" panose="020B0604020202020204" pitchFamily="34" charset="0"/>
              <a:buChar char="•"/>
            </a:pPr>
            <a:r>
              <a:rPr lang="en-US" u="sng" dirty="0"/>
              <a:t>Criticism</a:t>
            </a:r>
            <a:r>
              <a:rPr lang="en-US" dirty="0"/>
              <a:t>: This person is hurtful and wrong, must be corrected.</a:t>
            </a:r>
          </a:p>
        </p:txBody>
      </p:sp>
    </p:spTree>
    <p:extLst>
      <p:ext uri="{BB962C8B-B14F-4D97-AF65-F5344CB8AC3E}">
        <p14:creationId xmlns:p14="http://schemas.microsoft.com/office/powerpoint/2010/main" val="8734440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13.7</a:t>
            </a:r>
            <a:r>
              <a:rPr lang="en-US" dirty="0"/>
              <a:t> Love…</a:t>
            </a:r>
            <a:r>
              <a:rPr lang="en-US" dirty="0">
                <a:solidFill>
                  <a:srgbClr val="FFFF99"/>
                </a:solidFill>
              </a:rPr>
              <a:t>bears</a:t>
            </a:r>
            <a:r>
              <a:rPr lang="en-US" dirty="0"/>
              <a:t> all things,</a:t>
            </a:r>
            <a:br>
              <a:rPr lang="en-US" dirty="0"/>
            </a:br>
            <a:r>
              <a:rPr lang="en-US" dirty="0"/>
              <a:t>it </a:t>
            </a:r>
            <a:r>
              <a:rPr lang="en-US" dirty="0">
                <a:solidFill>
                  <a:srgbClr val="FFFF99"/>
                </a:solidFill>
              </a:rPr>
              <a:t>believes</a:t>
            </a:r>
            <a:r>
              <a:rPr lang="en-US" dirty="0"/>
              <a:t> all things,</a:t>
            </a:r>
            <a:br>
              <a:rPr lang="en-US" dirty="0"/>
            </a:br>
            <a:r>
              <a:rPr lang="en-US" dirty="0"/>
              <a:t>it </a:t>
            </a:r>
            <a:r>
              <a:rPr lang="en-US" dirty="0">
                <a:solidFill>
                  <a:srgbClr val="FFFF99"/>
                </a:solidFill>
              </a:rPr>
              <a:t>hopes</a:t>
            </a:r>
            <a:r>
              <a:rPr lang="en-US" dirty="0"/>
              <a:t> all things,</a:t>
            </a:r>
            <a:br>
              <a:rPr lang="en-US" dirty="0"/>
            </a:br>
            <a:r>
              <a:rPr lang="en-US" dirty="0"/>
              <a:t>it </a:t>
            </a:r>
            <a:r>
              <a:rPr lang="en-US" dirty="0">
                <a:solidFill>
                  <a:srgbClr val="FFFF99"/>
                </a:solidFill>
              </a:rPr>
              <a:t>endures</a:t>
            </a:r>
            <a:r>
              <a:rPr lang="en-US" dirty="0"/>
              <a:t> all things.</a:t>
            </a:r>
          </a:p>
          <a:p>
            <a:pPr algn="l"/>
            <a:endParaRPr lang="en-US" dirty="0"/>
          </a:p>
          <a:p>
            <a:pPr algn="l"/>
            <a:r>
              <a:rPr lang="en-US" dirty="0"/>
              <a:t>John Wesley’s comments:</a:t>
            </a:r>
          </a:p>
        </p:txBody>
      </p:sp>
    </p:spTree>
    <p:extLst>
      <p:ext uri="{BB962C8B-B14F-4D97-AF65-F5344CB8AC3E}">
        <p14:creationId xmlns:p14="http://schemas.microsoft.com/office/powerpoint/2010/main" val="18911505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sz="2000" dirty="0">
                <a:solidFill>
                  <a:srgbClr val="FFFF99"/>
                </a:solidFill>
              </a:rPr>
              <a:t>John Wesley’s commentary on 1 Cor.13.7 </a:t>
            </a:r>
            <a:r>
              <a:rPr lang="en-US" baseline="30000" dirty="0"/>
              <a:t> </a:t>
            </a:r>
            <a:r>
              <a:rPr lang="en-US" dirty="0"/>
              <a:t>Whatever evil the lover of mankind sees, hears, or knows of any one, he mentions it to none; it never goes out of his lips, unless where absolute duty constrains to speak. </a:t>
            </a:r>
            <a:r>
              <a:rPr lang="en-US" dirty="0">
                <a:solidFill>
                  <a:srgbClr val="FFFF99"/>
                </a:solidFill>
              </a:rPr>
              <a:t>Believes</a:t>
            </a:r>
            <a:r>
              <a:rPr lang="en-US" dirty="0"/>
              <a:t> all things - Puts the most </a:t>
            </a:r>
            <a:r>
              <a:rPr lang="en-US" dirty="0" err="1"/>
              <a:t>favourable</a:t>
            </a:r>
            <a:r>
              <a:rPr lang="en-US" dirty="0"/>
              <a:t> construction on everything, </a:t>
            </a:r>
          </a:p>
        </p:txBody>
      </p:sp>
    </p:spTree>
    <p:extLst>
      <p:ext uri="{BB962C8B-B14F-4D97-AF65-F5344CB8AC3E}">
        <p14:creationId xmlns:p14="http://schemas.microsoft.com/office/powerpoint/2010/main" val="3209907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and is ever ready to </a:t>
            </a:r>
            <a:r>
              <a:rPr lang="en-US" dirty="0">
                <a:solidFill>
                  <a:srgbClr val="FFFF99"/>
                </a:solidFill>
              </a:rPr>
              <a:t>believe</a:t>
            </a:r>
            <a:r>
              <a:rPr lang="en-US" dirty="0"/>
              <a:t> whatever may tend to the advantage of any one character. And when it can no longer believe well, it </a:t>
            </a:r>
            <a:r>
              <a:rPr lang="en-US" dirty="0">
                <a:solidFill>
                  <a:srgbClr val="FFFF99"/>
                </a:solidFill>
              </a:rPr>
              <a:t>hopes</a:t>
            </a:r>
            <a:r>
              <a:rPr lang="en-US" dirty="0"/>
              <a:t> whatever may excuse or extenuate the fault which cannot be denied. Where it cannot even excuse, </a:t>
            </a:r>
          </a:p>
        </p:txBody>
      </p:sp>
    </p:spTree>
    <p:extLst>
      <p:ext uri="{BB962C8B-B14F-4D97-AF65-F5344CB8AC3E}">
        <p14:creationId xmlns:p14="http://schemas.microsoft.com/office/powerpoint/2010/main" val="1381511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it </a:t>
            </a:r>
            <a:r>
              <a:rPr lang="en-US" dirty="0">
                <a:solidFill>
                  <a:srgbClr val="FFFF99"/>
                </a:solidFill>
              </a:rPr>
              <a:t>hopes</a:t>
            </a:r>
            <a:r>
              <a:rPr lang="en-US" dirty="0"/>
              <a:t> God will at length give repentance unto life. Meantime it </a:t>
            </a:r>
            <a:r>
              <a:rPr lang="en-US" dirty="0">
                <a:solidFill>
                  <a:srgbClr val="FFFF99"/>
                </a:solidFill>
              </a:rPr>
              <a:t>endures</a:t>
            </a:r>
            <a:r>
              <a:rPr lang="en-US" dirty="0"/>
              <a:t> all things - Whatever the injustice, the malice, the cruelty of men can inflict. He can not only do, but likewise </a:t>
            </a:r>
            <a:r>
              <a:rPr lang="en-US" dirty="0">
                <a:solidFill>
                  <a:srgbClr val="FFFF99"/>
                </a:solidFill>
              </a:rPr>
              <a:t>suffer</a:t>
            </a:r>
            <a:r>
              <a:rPr lang="en-US" dirty="0"/>
              <a:t>, all things, through Messiah who strengthens him.</a:t>
            </a:r>
          </a:p>
        </p:txBody>
      </p:sp>
    </p:spTree>
    <p:extLst>
      <p:ext uri="{BB962C8B-B14F-4D97-AF65-F5344CB8AC3E}">
        <p14:creationId xmlns:p14="http://schemas.microsoft.com/office/powerpoint/2010/main" val="17974317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Yaakov 4.1-3</a:t>
            </a:r>
            <a:r>
              <a:rPr lang="en-US" dirty="0"/>
              <a:t> What is causing all the quarrels and fights among you? Isn’t it your passions battling inside you? </a:t>
            </a:r>
            <a:r>
              <a:rPr lang="en-US" b="1" baseline="30000" dirty="0"/>
              <a:t> </a:t>
            </a:r>
            <a:r>
              <a:rPr lang="en-US" dirty="0"/>
              <a:t>You desire things and don’t have them. You kill [anger], and you are jealous, and you still can’t get them. So you fight and quarrel. </a:t>
            </a:r>
          </a:p>
        </p:txBody>
      </p:sp>
    </p:spTree>
    <p:extLst>
      <p:ext uri="{BB962C8B-B14F-4D97-AF65-F5344CB8AC3E}">
        <p14:creationId xmlns:p14="http://schemas.microsoft.com/office/powerpoint/2010/main" val="19184100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Second suggestion:</a:t>
            </a:r>
          </a:p>
          <a:p>
            <a:pPr algn="l"/>
            <a:r>
              <a:rPr lang="en-US" dirty="0"/>
              <a:t>Look up, focus on G-d!</a:t>
            </a:r>
          </a:p>
        </p:txBody>
      </p:sp>
    </p:spTree>
    <p:extLst>
      <p:ext uri="{BB962C8B-B14F-4D97-AF65-F5344CB8AC3E}">
        <p14:creationId xmlns:p14="http://schemas.microsoft.com/office/powerpoint/2010/main" val="12637783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37" y="-19050"/>
            <a:ext cx="8381999" cy="5143500"/>
          </a:xfrm>
        </p:spPr>
        <p:txBody>
          <a:bodyPr>
            <a:normAutofit/>
          </a:bodyPr>
          <a:lstStyle/>
          <a:p>
            <a:pPr algn="l"/>
            <a:r>
              <a:rPr lang="en-US" dirty="0"/>
              <a:t>Ceiling of </a:t>
            </a:r>
          </a:p>
          <a:p>
            <a:pPr algn="l"/>
            <a:r>
              <a:rPr lang="en-US" dirty="0"/>
              <a:t>Bartle Hall</a:t>
            </a:r>
          </a:p>
        </p:txBody>
      </p:sp>
      <p:pic>
        <p:nvPicPr>
          <p:cNvPr id="3" name="Picture 2">
            <a:extLst>
              <a:ext uri="{FF2B5EF4-FFF2-40B4-BE49-F238E27FC236}">
                <a16:creationId xmlns:a16="http://schemas.microsoft.com/office/drawing/2014/main" id="{3C490E06-96BB-4D21-B4B7-FE972B98C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37" y="12545"/>
            <a:ext cx="3857625" cy="5143500"/>
          </a:xfrm>
          <a:prstGeom prst="rect">
            <a:avLst/>
          </a:prstGeom>
        </p:spPr>
      </p:pic>
    </p:spTree>
    <p:extLst>
      <p:ext uri="{BB962C8B-B14F-4D97-AF65-F5344CB8AC3E}">
        <p14:creationId xmlns:p14="http://schemas.microsoft.com/office/powerpoint/2010/main" val="36535606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Turn your camera on “forward” and take a photo of the ceiling, to remind you to look up!</a:t>
            </a:r>
          </a:p>
          <a:p>
            <a:pPr algn="l"/>
            <a:r>
              <a:rPr lang="en-US" dirty="0"/>
              <a:t>Now!</a:t>
            </a:r>
          </a:p>
          <a:p>
            <a:pPr algn="l"/>
            <a:r>
              <a:rPr lang="en-US" dirty="0"/>
              <a:t>Yeshua, how can I love you better, more joyfully, wisely, consistently, servant-heartedly?</a:t>
            </a:r>
          </a:p>
        </p:txBody>
      </p:sp>
    </p:spTree>
    <p:extLst>
      <p:ext uri="{BB962C8B-B14F-4D97-AF65-F5344CB8AC3E}">
        <p14:creationId xmlns:p14="http://schemas.microsoft.com/office/powerpoint/2010/main" val="28412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Harvard Business School Prof.</a:t>
            </a:r>
          </a:p>
        </p:txBody>
      </p:sp>
      <p:pic>
        <p:nvPicPr>
          <p:cNvPr id="2" name="Online Media 1">
            <a:hlinkClick r:id="" action="ppaction://media"/>
            <a:extLst>
              <a:ext uri="{FF2B5EF4-FFF2-40B4-BE49-F238E27FC236}">
                <a16:creationId xmlns:a16="http://schemas.microsoft.com/office/drawing/2014/main" id="{C36FEC25-F6F2-4C30-B342-0272733DC9AB}"/>
              </a:ext>
            </a:extLst>
          </p:cNvPr>
          <p:cNvPicPr>
            <a:picLocks noRot="1" noChangeAspect="1"/>
          </p:cNvPicPr>
          <p:nvPr>
            <a:videoFile r:link="rId1"/>
          </p:nvPr>
        </p:nvPicPr>
        <p:blipFill>
          <a:blip r:embed="rId4"/>
          <a:stretch>
            <a:fillRect/>
          </a:stretch>
        </p:blipFill>
        <p:spPr>
          <a:xfrm>
            <a:off x="393170" y="590550"/>
            <a:ext cx="7992534" cy="4495800"/>
          </a:xfrm>
          <a:prstGeom prst="rect">
            <a:avLst/>
          </a:prstGeom>
        </p:spPr>
      </p:pic>
    </p:spTree>
    <p:extLst>
      <p:ext uri="{BB962C8B-B14F-4D97-AF65-F5344CB8AC3E}">
        <p14:creationId xmlns:p14="http://schemas.microsoft.com/office/powerpoint/2010/main" val="130361460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2779707" y="23819"/>
            <a:ext cx="5916950" cy="5033951"/>
          </a:xfrm>
        </p:spPr>
        <p:txBody>
          <a:bodyPr>
            <a:normAutofit lnSpcReduction="10000"/>
          </a:bodyPr>
          <a:lstStyle/>
          <a:p>
            <a:pPr marL="171450" indent="-171450" algn="l">
              <a:buFont typeface="Arial" panose="020B0604020202020204" pitchFamily="34" charset="0"/>
              <a:buChar char="•"/>
            </a:pPr>
            <a:r>
              <a:rPr lang="en-US" dirty="0"/>
              <a:t>Do we want to be people who pour out our alabaster jar of value on King Messiah? </a:t>
            </a:r>
          </a:p>
          <a:p>
            <a:pPr marL="171450" indent="-171450" algn="l">
              <a:buFont typeface="Arial" panose="020B0604020202020204" pitchFamily="34" charset="0"/>
              <a:buChar char="•"/>
            </a:pPr>
            <a:r>
              <a:rPr lang="en-US" dirty="0"/>
              <a:t>Is He worth it?</a:t>
            </a:r>
          </a:p>
          <a:p>
            <a:pPr marL="171450" indent="-171450" algn="l">
              <a:buFont typeface="Arial" panose="020B0604020202020204" pitchFamily="34" charset="0"/>
              <a:buChar char="•"/>
            </a:pPr>
            <a:r>
              <a:rPr lang="en-US" dirty="0"/>
              <a:t>Is doing so a wise use of our resources?</a:t>
            </a:r>
          </a:p>
        </p:txBody>
      </p:sp>
      <p:pic>
        <p:nvPicPr>
          <p:cNvPr id="5122" name="Picture 2" descr="Image result for alabaster jar">
            <a:extLst>
              <a:ext uri="{FF2B5EF4-FFF2-40B4-BE49-F238E27FC236}">
                <a16:creationId xmlns:a16="http://schemas.microsoft.com/office/drawing/2014/main" id="{1A10E7C5-3686-47D8-B3E1-F9FD7C24DA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346"/>
          <a:stretch/>
        </p:blipFill>
        <p:spPr bwMode="auto">
          <a:xfrm>
            <a:off x="198437" y="23819"/>
            <a:ext cx="2581270" cy="509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4578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My vision was that Or </a:t>
            </a:r>
            <a:r>
              <a:rPr lang="en-US" dirty="0" err="1"/>
              <a:t>HaOlam</a:t>
            </a:r>
            <a:r>
              <a:rPr lang="en-US" dirty="0"/>
              <a:t> would be a place of wholeness in joyful service to the King, of healing for wounded Jewish people and all people, and therefore an end to our wounding people.  </a:t>
            </a:r>
          </a:p>
          <a:p>
            <a:pPr algn="l"/>
            <a:r>
              <a:rPr lang="en-US" dirty="0"/>
              <a:t>Giving all to Him is key to wholeness.  </a:t>
            </a:r>
          </a:p>
        </p:txBody>
      </p:sp>
    </p:spTree>
    <p:extLst>
      <p:ext uri="{BB962C8B-B14F-4D97-AF65-F5344CB8AC3E}">
        <p14:creationId xmlns:p14="http://schemas.microsoft.com/office/powerpoint/2010/main" val="31153063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dirty="0"/>
              <a:t>Healing ministries: </a:t>
            </a:r>
          </a:p>
          <a:p>
            <a:pPr marL="230188" indent="-230188" algn="l">
              <a:buFont typeface="Arial" panose="020B0604020202020204" pitchFamily="34" charset="0"/>
              <a:buChar char="•"/>
            </a:pPr>
            <a:r>
              <a:rPr lang="en-US" dirty="0" err="1"/>
              <a:t>Sozo</a:t>
            </a:r>
            <a:r>
              <a:rPr lang="en-US" dirty="0"/>
              <a:t> sessions, ongoing as needed</a:t>
            </a:r>
          </a:p>
          <a:p>
            <a:pPr marL="230188" indent="-230188" algn="l">
              <a:buFont typeface="Arial" panose="020B0604020202020204" pitchFamily="34" charset="0"/>
              <a:buChar char="•"/>
            </a:pPr>
            <a:r>
              <a:rPr lang="en-US" dirty="0" err="1"/>
              <a:t>Tramua</a:t>
            </a:r>
            <a:r>
              <a:rPr lang="en-US" dirty="0"/>
              <a:t> healing sessions for groups</a:t>
            </a:r>
          </a:p>
          <a:p>
            <a:pPr marL="282575" indent="-282575" algn="l">
              <a:buFont typeface="Arial" panose="020B0604020202020204" pitchFamily="34" charset="0"/>
              <a:buChar char="•"/>
            </a:pPr>
            <a:r>
              <a:rPr lang="en-US" dirty="0"/>
              <a:t>Nov. 2007 Ancient Paths Empowering Relationships</a:t>
            </a:r>
          </a:p>
          <a:p>
            <a:pPr marL="282575" indent="-282575" algn="l">
              <a:buFont typeface="Arial" panose="020B0604020202020204" pitchFamily="34" charset="0"/>
              <a:buChar char="•"/>
            </a:pPr>
            <a:r>
              <a:rPr lang="en-US" dirty="0"/>
              <a:t>Feb. 2009 Ancient Paths Overcoming Anger</a:t>
            </a:r>
          </a:p>
        </p:txBody>
      </p:sp>
    </p:spTree>
    <p:extLst>
      <p:ext uri="{BB962C8B-B14F-4D97-AF65-F5344CB8AC3E}">
        <p14:creationId xmlns:p14="http://schemas.microsoft.com/office/powerpoint/2010/main" val="11662616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282575" indent="-282575" algn="l">
              <a:buFont typeface="Arial" panose="020B0604020202020204" pitchFamily="34" charset="0"/>
              <a:buChar char="•"/>
            </a:pPr>
            <a:r>
              <a:rPr lang="en-US" dirty="0"/>
              <a:t>June 23, 2012 Neil Campbell Ancient Paths: Blessing Generations</a:t>
            </a:r>
          </a:p>
          <a:p>
            <a:pPr marL="282575" indent="-282575" algn="l">
              <a:buFont typeface="Arial" panose="020B0604020202020204" pitchFamily="34" charset="0"/>
              <a:buChar char="•"/>
            </a:pPr>
            <a:r>
              <a:rPr lang="en-US" dirty="0"/>
              <a:t>Mar. 8-9, 2013  Ancient Paths Financial Foundations</a:t>
            </a:r>
          </a:p>
          <a:p>
            <a:pPr marL="282575" indent="-282575" algn="l">
              <a:buFont typeface="Arial" panose="020B0604020202020204" pitchFamily="34" charset="0"/>
              <a:buChar char="•"/>
            </a:pPr>
            <a:r>
              <a:rPr lang="en-US" dirty="0"/>
              <a:t>Oct 19, 2013 Chris </a:t>
            </a:r>
            <a:r>
              <a:rPr lang="en-US" dirty="0" err="1"/>
              <a:t>Coursey</a:t>
            </a:r>
            <a:r>
              <a:rPr lang="en-US" dirty="0"/>
              <a:t>: Joy Starts Here</a:t>
            </a:r>
          </a:p>
          <a:p>
            <a:pPr marL="282575" indent="-282575" algn="l">
              <a:buFont typeface="Arial" panose="020B0604020202020204" pitchFamily="34" charset="0"/>
              <a:buChar char="•"/>
            </a:pPr>
            <a:r>
              <a:rPr lang="pl-PL" dirty="0"/>
              <a:t>Feb 20-23</a:t>
            </a:r>
            <a:r>
              <a:rPr lang="en-US" dirty="0"/>
              <a:t>, 2014</a:t>
            </a:r>
            <a:r>
              <a:rPr lang="pl-PL" dirty="0"/>
              <a:t> RTF w Brawers</a:t>
            </a:r>
            <a:endParaRPr lang="en-US" dirty="0"/>
          </a:p>
        </p:txBody>
      </p:sp>
    </p:spTree>
    <p:extLst>
      <p:ext uri="{BB962C8B-B14F-4D97-AF65-F5344CB8AC3E}">
        <p14:creationId xmlns:p14="http://schemas.microsoft.com/office/powerpoint/2010/main" val="33080988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algn="l"/>
            <a:r>
              <a:rPr lang="en-US" dirty="0"/>
              <a:t>Healing ministries: </a:t>
            </a:r>
          </a:p>
          <a:p>
            <a:pPr marL="282575" indent="-282575" algn="l">
              <a:buFont typeface="Arial" panose="020B0604020202020204" pitchFamily="34" charset="0"/>
              <a:buChar char="•"/>
            </a:pPr>
            <a:r>
              <a:rPr lang="en-US" dirty="0"/>
              <a:t>Oct, 2015  Darrell </a:t>
            </a:r>
            <a:r>
              <a:rPr lang="en-US" dirty="0" err="1"/>
              <a:t>Brazell</a:t>
            </a:r>
            <a:r>
              <a:rPr lang="en-US" dirty="0"/>
              <a:t>: Power of Joy</a:t>
            </a:r>
          </a:p>
          <a:p>
            <a:pPr marL="282575" indent="-282575" algn="l">
              <a:buFont typeface="Arial" panose="020B0604020202020204" pitchFamily="34" charset="0"/>
              <a:buChar char="•"/>
            </a:pPr>
            <a:r>
              <a:rPr lang="en-US" dirty="0"/>
              <a:t>Dec. 10, 2016 Jeanne Nigro</a:t>
            </a:r>
          </a:p>
          <a:p>
            <a:pPr marL="282575" indent="-282575" algn="l">
              <a:buFont typeface="Arial" panose="020B0604020202020204" pitchFamily="34" charset="0"/>
              <a:buChar char="•"/>
            </a:pPr>
            <a:r>
              <a:rPr lang="en-US" dirty="0"/>
              <a:t>Oct 6-7, 2018 Father Son campout</a:t>
            </a:r>
          </a:p>
          <a:p>
            <a:pPr marL="282575" indent="-282575" algn="l">
              <a:buFont typeface="Arial" panose="020B0604020202020204" pitchFamily="34" charset="0"/>
              <a:buChar char="•"/>
            </a:pPr>
            <a:r>
              <a:rPr lang="en-US" dirty="0"/>
              <a:t>Nov 10-11, 2018 RTF </a:t>
            </a:r>
            <a:r>
              <a:rPr lang="en-US" dirty="0" err="1"/>
              <a:t>Brawers</a:t>
            </a:r>
            <a:endParaRPr lang="en-US" dirty="0"/>
          </a:p>
          <a:p>
            <a:pPr marL="282575" indent="-282575" algn="l">
              <a:buFont typeface="Arial" panose="020B0604020202020204" pitchFamily="34" charset="0"/>
              <a:buChar char="•"/>
            </a:pPr>
            <a:r>
              <a:rPr lang="en-US" dirty="0">
                <a:solidFill>
                  <a:srgbClr val="FFFF99"/>
                </a:solidFill>
              </a:rPr>
              <a:t>March 9, 2019 Chris </a:t>
            </a:r>
            <a:r>
              <a:rPr lang="en-US" dirty="0" err="1">
                <a:solidFill>
                  <a:srgbClr val="FFFF99"/>
                </a:solidFill>
              </a:rPr>
              <a:t>Coursey</a:t>
            </a:r>
            <a:r>
              <a:rPr lang="en-US" dirty="0">
                <a:solidFill>
                  <a:srgbClr val="FFFF99"/>
                </a:solidFill>
              </a:rPr>
              <a:t>: Thrive: 19 Relational Brains Skills </a:t>
            </a:r>
            <a:r>
              <a:rPr lang="en-US" dirty="0"/>
              <a:t> </a:t>
            </a:r>
            <a:r>
              <a:rPr lang="en-US" u="sng" dirty="0">
                <a:hlinkClick r:id="rId3"/>
              </a:rPr>
              <a:t>https://thrivetoday.org/</a:t>
            </a:r>
            <a:endParaRPr lang="en-US" dirty="0"/>
          </a:p>
          <a:p>
            <a:pPr algn="l"/>
            <a:endParaRPr lang="en-US" dirty="0"/>
          </a:p>
        </p:txBody>
      </p:sp>
    </p:spTree>
    <p:extLst>
      <p:ext uri="{BB962C8B-B14F-4D97-AF65-F5344CB8AC3E}">
        <p14:creationId xmlns:p14="http://schemas.microsoft.com/office/powerpoint/2010/main" val="14350271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Wholeness, joy, celebration</a:t>
            </a:r>
          </a:p>
          <a:p>
            <a:pPr marL="171450" indent="-171450" algn="l">
              <a:buFont typeface="Arial" panose="020B0604020202020204" pitchFamily="34" charset="0"/>
              <a:buChar char="•"/>
            </a:pPr>
            <a:r>
              <a:rPr lang="en-US" dirty="0"/>
              <a:t>Emotionally / Spiritually</a:t>
            </a:r>
          </a:p>
          <a:p>
            <a:pPr marL="171450" indent="-171450" algn="l">
              <a:buFont typeface="Arial" panose="020B0604020202020204" pitchFamily="34" charset="0"/>
              <a:buChar char="•"/>
            </a:pPr>
            <a:r>
              <a:rPr lang="en-US" dirty="0"/>
              <a:t>Relationally</a:t>
            </a:r>
          </a:p>
          <a:p>
            <a:pPr marL="171450" indent="-171450" algn="l">
              <a:buFont typeface="Arial" panose="020B0604020202020204" pitchFamily="34" charset="0"/>
              <a:buChar char="•"/>
            </a:pPr>
            <a:r>
              <a:rPr lang="en-US" dirty="0"/>
              <a:t>Financially</a:t>
            </a:r>
          </a:p>
          <a:p>
            <a:pPr marL="171450" indent="-171450" algn="l">
              <a:buFont typeface="Arial" panose="020B0604020202020204" pitchFamily="34" charset="0"/>
              <a:buChar char="•"/>
            </a:pPr>
            <a:r>
              <a:rPr lang="en-US" dirty="0"/>
              <a:t>Physically</a:t>
            </a:r>
          </a:p>
        </p:txBody>
      </p:sp>
    </p:spTree>
    <p:extLst>
      <p:ext uri="{BB962C8B-B14F-4D97-AF65-F5344CB8AC3E}">
        <p14:creationId xmlns:p14="http://schemas.microsoft.com/office/powerpoint/2010/main" val="12637381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230188" indent="-230188" algn="l">
              <a:buFont typeface="Arial" panose="020B0604020202020204" pitchFamily="34" charset="0"/>
              <a:buChar char="•"/>
            </a:pPr>
            <a:r>
              <a:rPr lang="en-US" dirty="0"/>
              <a:t>Every effective hospital has a maternity ward!</a:t>
            </a:r>
          </a:p>
          <a:p>
            <a:pPr marL="230188" indent="-230188" algn="l">
              <a:buFont typeface="Arial" panose="020B0604020202020204" pitchFamily="34" charset="0"/>
              <a:buChar char="•"/>
            </a:pPr>
            <a:r>
              <a:rPr lang="en-US" dirty="0"/>
              <a:t>Only reasonably healthy people can reproduce!  “Wounded healer”</a:t>
            </a:r>
          </a:p>
          <a:p>
            <a:pPr marL="230188" indent="-230188" algn="l">
              <a:buFont typeface="Arial" panose="020B0604020202020204" pitchFamily="34" charset="0"/>
              <a:buChar char="•"/>
            </a:pPr>
            <a:r>
              <a:rPr lang="en-US" dirty="0">
                <a:solidFill>
                  <a:srgbClr val="FFFF99"/>
                </a:solidFill>
              </a:rPr>
              <a:t>We crave HEALTH at Or </a:t>
            </a:r>
            <a:r>
              <a:rPr lang="en-US" dirty="0" err="1">
                <a:solidFill>
                  <a:srgbClr val="FFFF99"/>
                </a:solidFill>
              </a:rPr>
              <a:t>HaOlam</a:t>
            </a:r>
            <a:r>
              <a:rPr lang="en-US" dirty="0">
                <a:solidFill>
                  <a:srgbClr val="FFFF99"/>
                </a:solidFill>
              </a:rPr>
              <a:t>: loving G-d, loving each other.</a:t>
            </a:r>
          </a:p>
          <a:p>
            <a:pPr marL="230188" indent="-230188" algn="l">
              <a:buFont typeface="Arial" panose="020B0604020202020204" pitchFamily="34" charset="0"/>
              <a:buChar char="•"/>
            </a:pPr>
            <a:r>
              <a:rPr lang="en-US" dirty="0"/>
              <a:t>Therefore, lots of pregnancies!</a:t>
            </a:r>
          </a:p>
        </p:txBody>
      </p:sp>
    </p:spTree>
    <p:extLst>
      <p:ext uri="{BB962C8B-B14F-4D97-AF65-F5344CB8AC3E}">
        <p14:creationId xmlns:p14="http://schemas.microsoft.com/office/powerpoint/2010/main" val="25083393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Considerations:</a:t>
            </a:r>
          </a:p>
          <a:p>
            <a:pPr marL="282575" indent="-282575" algn="l">
              <a:buFont typeface="Arial" panose="020B0604020202020204" pitchFamily="34" charset="0"/>
              <a:buChar char="•"/>
            </a:pPr>
            <a:r>
              <a:rPr lang="en-US" dirty="0"/>
              <a:t>Every department is a department of evangelism / outreach, in some measure.</a:t>
            </a:r>
          </a:p>
          <a:p>
            <a:pPr marL="282575" indent="-282575" algn="l">
              <a:buFont typeface="Arial" panose="020B0604020202020204" pitchFamily="34" charset="0"/>
              <a:buChar char="•"/>
            </a:pPr>
            <a:r>
              <a:rPr lang="en-US" dirty="0"/>
              <a:t>Think about your gifting ministry and </a:t>
            </a:r>
            <a:r>
              <a:rPr lang="en-US" dirty="0">
                <a:solidFill>
                  <a:srgbClr val="FFFF99"/>
                </a:solidFill>
              </a:rPr>
              <a:t>pray</a:t>
            </a:r>
            <a:r>
              <a:rPr lang="en-US" dirty="0"/>
              <a:t> for Ruakh insight as to if and how you can do outreach.</a:t>
            </a:r>
          </a:p>
        </p:txBody>
      </p:sp>
    </p:spTree>
    <p:extLst>
      <p:ext uri="{BB962C8B-B14F-4D97-AF65-F5344CB8AC3E}">
        <p14:creationId xmlns:p14="http://schemas.microsoft.com/office/powerpoint/2010/main" val="16467207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282575" indent="-282575" algn="l">
              <a:buFont typeface="Arial" panose="020B0604020202020204" pitchFamily="34" charset="0"/>
              <a:buChar char="•"/>
            </a:pPr>
            <a:r>
              <a:rPr lang="en-US" dirty="0"/>
              <a:t>If we succeed in </a:t>
            </a:r>
            <a:r>
              <a:rPr lang="en-US" dirty="0">
                <a:solidFill>
                  <a:srgbClr val="FFFF99"/>
                </a:solidFill>
              </a:rPr>
              <a:t>new births</a:t>
            </a:r>
            <a:r>
              <a:rPr lang="en-US" dirty="0"/>
              <a:t>, where do we fit them in our community meeting and facility?</a:t>
            </a:r>
          </a:p>
          <a:p>
            <a:pPr marL="621636" lvl="1" indent="-282575" algn="l">
              <a:buFont typeface="Arial" panose="020B0604020202020204" pitchFamily="34" charset="0"/>
              <a:buChar char="•"/>
            </a:pPr>
            <a:r>
              <a:rPr lang="en-US" dirty="0"/>
              <a:t>Expand parking lot, at least.</a:t>
            </a:r>
          </a:p>
          <a:p>
            <a:pPr marL="621636" lvl="1" indent="-282575" algn="l">
              <a:buFont typeface="Arial" panose="020B0604020202020204" pitchFamily="34" charset="0"/>
              <a:buChar char="•"/>
            </a:pPr>
            <a:r>
              <a:rPr lang="en-US" dirty="0"/>
              <a:t>Two services?  </a:t>
            </a:r>
          </a:p>
          <a:p>
            <a:pPr marL="621636" lvl="1" indent="-282575" algn="l">
              <a:buFont typeface="Arial" panose="020B0604020202020204" pitchFamily="34" charset="0"/>
              <a:buChar char="•"/>
            </a:pPr>
            <a:r>
              <a:rPr lang="en-US" dirty="0"/>
              <a:t>Expanded sanctuary?</a:t>
            </a:r>
          </a:p>
          <a:p>
            <a:pPr marL="621636" lvl="1" indent="-282575" algn="l">
              <a:buFont typeface="Arial" panose="020B0604020202020204" pitchFamily="34" charset="0"/>
              <a:buChar char="•"/>
            </a:pPr>
            <a:r>
              <a:rPr lang="en-US" dirty="0"/>
              <a:t>Expanded home groups?</a:t>
            </a:r>
          </a:p>
        </p:txBody>
      </p:sp>
    </p:spTree>
    <p:extLst>
      <p:ext uri="{BB962C8B-B14F-4D97-AF65-F5344CB8AC3E}">
        <p14:creationId xmlns:p14="http://schemas.microsoft.com/office/powerpoint/2010/main" val="17984734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230188" indent="-230188" algn="l">
              <a:buFont typeface="Arial" panose="020B0604020202020204" pitchFamily="34" charset="0"/>
              <a:buChar char="•"/>
            </a:pPr>
            <a:r>
              <a:rPr lang="en-US" dirty="0"/>
              <a:t>Every effective hospital has a maternity ward!</a:t>
            </a:r>
          </a:p>
          <a:p>
            <a:pPr marL="230188" indent="-230188" algn="l">
              <a:buFont typeface="Arial" panose="020B0604020202020204" pitchFamily="34" charset="0"/>
              <a:buChar char="•"/>
            </a:pPr>
            <a:r>
              <a:rPr lang="en-US" dirty="0"/>
              <a:t>Only reasonably healthy people can reproduce!  “Wounded healer”</a:t>
            </a:r>
          </a:p>
          <a:p>
            <a:pPr marL="230188" indent="-230188" algn="l">
              <a:buFont typeface="Arial" panose="020B0604020202020204" pitchFamily="34" charset="0"/>
              <a:buChar char="•"/>
            </a:pPr>
            <a:r>
              <a:rPr lang="en-US" dirty="0">
                <a:solidFill>
                  <a:srgbClr val="FFFF99"/>
                </a:solidFill>
              </a:rPr>
              <a:t>We crave HEALTH at Or </a:t>
            </a:r>
            <a:r>
              <a:rPr lang="en-US" dirty="0" err="1">
                <a:solidFill>
                  <a:srgbClr val="FFFF99"/>
                </a:solidFill>
              </a:rPr>
              <a:t>HaOlam</a:t>
            </a:r>
            <a:r>
              <a:rPr lang="en-US" dirty="0">
                <a:solidFill>
                  <a:srgbClr val="FFFF99"/>
                </a:solidFill>
              </a:rPr>
              <a:t>: loving G-d, loving each other.</a:t>
            </a:r>
          </a:p>
          <a:p>
            <a:pPr marL="230188" indent="-230188" algn="l">
              <a:buFont typeface="Arial" panose="020B0604020202020204" pitchFamily="34" charset="0"/>
              <a:buChar char="•"/>
            </a:pPr>
            <a:r>
              <a:rPr lang="en-US" dirty="0"/>
              <a:t>Therefore, lots of pregnancies!</a:t>
            </a:r>
          </a:p>
        </p:txBody>
      </p:sp>
    </p:spTree>
    <p:extLst>
      <p:ext uri="{BB962C8B-B14F-4D97-AF65-F5344CB8AC3E}">
        <p14:creationId xmlns:p14="http://schemas.microsoft.com/office/powerpoint/2010/main" val="2796743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Marxist economist studying at Harvard: </a:t>
            </a:r>
          </a:p>
          <a:p>
            <a:pPr algn="l"/>
            <a:r>
              <a:rPr lang="en-US" dirty="0"/>
              <a:t>“I learned how critical religion is to the function of democracy.   Democracy works because most people, most of the time, choose to obey the law.”</a:t>
            </a:r>
          </a:p>
        </p:txBody>
      </p:sp>
    </p:spTree>
    <p:extLst>
      <p:ext uri="{BB962C8B-B14F-4D97-AF65-F5344CB8AC3E}">
        <p14:creationId xmlns:p14="http://schemas.microsoft.com/office/powerpoint/2010/main" val="27465123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8899494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341313" indent="-341313" algn="l"/>
            <a:r>
              <a:rPr lang="en-US" dirty="0" err="1"/>
              <a:t>Oureach</a:t>
            </a:r>
            <a:r>
              <a:rPr lang="en-US" dirty="0"/>
              <a:t> </a:t>
            </a:r>
          </a:p>
          <a:p>
            <a:pPr marL="460375" indent="-460375" algn="l">
              <a:buFont typeface="+mj-lt"/>
              <a:buAutoNum type="arabicPeriod"/>
            </a:pPr>
            <a:r>
              <a:rPr lang="en-US" dirty="0"/>
              <a:t>We bought an ad in our local paper for years. </a:t>
            </a:r>
          </a:p>
          <a:p>
            <a:pPr marL="341313" lvl="0" indent="-341313" algn="l">
              <a:buFont typeface="+mj-lt"/>
              <a:buAutoNum type="arabicPeriod"/>
            </a:pPr>
            <a:r>
              <a:rPr lang="en-US" dirty="0"/>
              <a:t>We are on a semi-major road, so our sign gets lots of drive-by attention. </a:t>
            </a:r>
          </a:p>
        </p:txBody>
      </p:sp>
    </p:spTree>
    <p:extLst>
      <p:ext uri="{BB962C8B-B14F-4D97-AF65-F5344CB8AC3E}">
        <p14:creationId xmlns:p14="http://schemas.microsoft.com/office/powerpoint/2010/main" val="3875189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73088" lvl="0" indent="-573088" algn="l">
              <a:buFont typeface="+mj-lt"/>
              <a:buAutoNum type="arabicPeriod" startAt="3"/>
            </a:pPr>
            <a:r>
              <a:rPr lang="en-US" dirty="0"/>
              <a:t>We also have city signs on the road with arrows pointing to turn at the next intersection. </a:t>
            </a:r>
          </a:p>
          <a:p>
            <a:pPr marL="573088" lvl="0" indent="-573088" algn="l">
              <a:buFont typeface="+mj-lt"/>
              <a:buAutoNum type="arabicPeriod" startAt="3"/>
            </a:pPr>
            <a:r>
              <a:rPr lang="en-US" dirty="0"/>
              <a:t>I have a radio show that airs two to three times a week and has the potential to reach 50,000 homes, vehicles, radios, etc. </a:t>
            </a:r>
          </a:p>
        </p:txBody>
      </p:sp>
    </p:spTree>
    <p:extLst>
      <p:ext uri="{BB962C8B-B14F-4D97-AF65-F5344CB8AC3E}">
        <p14:creationId xmlns:p14="http://schemas.microsoft.com/office/powerpoint/2010/main" val="30655117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marL="512763" lvl="0" indent="-512763" algn="l">
              <a:buFont typeface="+mj-lt"/>
              <a:buAutoNum type="arabicPeriod" startAt="5"/>
            </a:pPr>
            <a:r>
              <a:rPr lang="en-US" dirty="0"/>
              <a:t>We encourage our people to participate in events at the JCC for Yom HaShoah, Purim, etc.  We are involved with the local Holocaust Center for Humanity in Seattle. </a:t>
            </a:r>
          </a:p>
          <a:p>
            <a:pPr marL="512763" lvl="0" indent="-512763" algn="l">
              <a:buFont typeface="+mj-lt"/>
              <a:buAutoNum type="arabicPeriod" startAt="5"/>
            </a:pPr>
            <a:r>
              <a:rPr lang="en-US" dirty="0"/>
              <a:t>We have an annual food drive for Jewish Family Services. </a:t>
            </a:r>
          </a:p>
        </p:txBody>
      </p:sp>
    </p:spTree>
    <p:extLst>
      <p:ext uri="{BB962C8B-B14F-4D97-AF65-F5344CB8AC3E}">
        <p14:creationId xmlns:p14="http://schemas.microsoft.com/office/powerpoint/2010/main" val="8732146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E5E37-ABDB-460C-9444-B204056AAAC1}"/>
              </a:ext>
            </a:extLst>
          </p:cNvPr>
          <p:cNvPicPr>
            <a:picLocks noChangeAspect="1"/>
          </p:cNvPicPr>
          <p:nvPr/>
        </p:nvPicPr>
        <p:blipFill rotWithShape="1">
          <a:blip r:embed="rId3"/>
          <a:srcRect b="60370"/>
          <a:stretch/>
        </p:blipFill>
        <p:spPr>
          <a:xfrm>
            <a:off x="198430" y="742950"/>
            <a:ext cx="8303630" cy="35814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r>
              <a:rPr lang="en-US" dirty="0"/>
              <a:t>6.5  We could host a Blood Drive</a:t>
            </a:r>
          </a:p>
        </p:txBody>
      </p:sp>
    </p:spTree>
    <p:extLst>
      <p:ext uri="{BB962C8B-B14F-4D97-AF65-F5344CB8AC3E}">
        <p14:creationId xmlns:p14="http://schemas.microsoft.com/office/powerpoint/2010/main" val="13472168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3E5E37-ABDB-460C-9444-B204056AAAC1}"/>
              </a:ext>
            </a:extLst>
          </p:cNvPr>
          <p:cNvPicPr>
            <a:picLocks noChangeAspect="1"/>
          </p:cNvPicPr>
          <p:nvPr/>
        </p:nvPicPr>
        <p:blipFill rotWithShape="1">
          <a:blip r:embed="rId3"/>
          <a:srcRect t="45556"/>
          <a:stretch/>
        </p:blipFill>
        <p:spPr>
          <a:xfrm>
            <a:off x="198430" y="285750"/>
            <a:ext cx="8252252" cy="457200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6770938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marL="512763" lvl="0" indent="-512763" algn="l">
              <a:buFont typeface="+mj-lt"/>
              <a:buAutoNum type="arabicPeriod" startAt="7"/>
            </a:pPr>
            <a:r>
              <a:rPr lang="en-US" dirty="0"/>
              <a:t>We update our website all the time and people find us online.  We average 5-10 visitors every week.</a:t>
            </a:r>
          </a:p>
          <a:p>
            <a:pPr marL="512763" lvl="0" indent="-512763" algn="l">
              <a:buFont typeface="+mj-lt"/>
              <a:buAutoNum type="arabicPeriod" startAt="7"/>
            </a:pPr>
            <a:r>
              <a:rPr lang="en-US" dirty="0"/>
              <a:t>Twice a year we offer a Getting To Know You luncheon where we invite all those who filled out visitor slips to a catered lunch where we explain our vision, mission, history, identity and destiny.  We average 15-20 each time. </a:t>
            </a:r>
          </a:p>
        </p:txBody>
      </p:sp>
    </p:spTree>
    <p:extLst>
      <p:ext uri="{BB962C8B-B14F-4D97-AF65-F5344CB8AC3E}">
        <p14:creationId xmlns:p14="http://schemas.microsoft.com/office/powerpoint/2010/main" val="413643456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marL="460375" lvl="0" indent="-460375" algn="l">
              <a:buFont typeface="+mj-lt"/>
              <a:buAutoNum type="arabicPeriod" startAt="9"/>
            </a:pPr>
            <a:r>
              <a:rPr lang="en-US" dirty="0"/>
              <a:t>We do an annual concert in the park where we have a congregational picnic and our worship team performs on the big stage (we rent a professional sound system) and do some local advertising. </a:t>
            </a:r>
          </a:p>
          <a:p>
            <a:pPr marL="460375" lvl="0" indent="-460375" algn="l">
              <a:buFont typeface="+mj-lt"/>
              <a:buAutoNum type="arabicPeriod" startAt="9"/>
            </a:pPr>
            <a:r>
              <a:rPr lang="en-US" dirty="0"/>
              <a:t>We printed beautiful, full-color welcome cards that we pass out at these community events. </a:t>
            </a:r>
          </a:p>
          <a:p>
            <a:pPr algn="l"/>
            <a:endParaRPr lang="en-US" dirty="0"/>
          </a:p>
        </p:txBody>
      </p:sp>
    </p:spTree>
    <p:extLst>
      <p:ext uri="{BB962C8B-B14F-4D97-AF65-F5344CB8AC3E}">
        <p14:creationId xmlns:p14="http://schemas.microsoft.com/office/powerpoint/2010/main" val="38355824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20000"/>
          </a:bodyPr>
          <a:lstStyle/>
          <a:p>
            <a:pPr marL="742950" lvl="0" indent="-742950" algn="l">
              <a:buFont typeface="+mj-lt"/>
              <a:buAutoNum type="arabicPeriod" startAt="11"/>
            </a:pPr>
            <a:r>
              <a:rPr lang="en-US" dirty="0"/>
              <a:t>I occasionally preach in churches, since I’m free on Sundays, which attracts those wishing to learn more about their Jewish roots.</a:t>
            </a:r>
          </a:p>
          <a:p>
            <a:pPr marL="742950" lvl="0" indent="-742950" algn="l">
              <a:buFont typeface="+mj-lt"/>
              <a:buAutoNum type="arabicPeriod" startAt="11"/>
            </a:pPr>
            <a:r>
              <a:rPr lang="en-US" dirty="0"/>
              <a:t>We are members of the Newcastle Chamber of Commerce, and I attend the monthly luncheons and special meetings affecting our community. </a:t>
            </a:r>
          </a:p>
        </p:txBody>
      </p:sp>
    </p:spTree>
    <p:extLst>
      <p:ext uri="{BB962C8B-B14F-4D97-AF65-F5344CB8AC3E}">
        <p14:creationId xmlns:p14="http://schemas.microsoft.com/office/powerpoint/2010/main" val="14304844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marL="742950" lvl="0" indent="-742950" algn="l">
              <a:buFont typeface="+mj-lt"/>
              <a:buAutoNum type="arabicPeriod" startAt="13"/>
            </a:pPr>
            <a:r>
              <a:rPr lang="en-US" dirty="0"/>
              <a:t>We let local groups use our parking lot, which fosters good will.  </a:t>
            </a:r>
          </a:p>
          <a:p>
            <a:pPr marL="742950" lvl="0" indent="-742950" algn="l">
              <a:buFont typeface="+mj-lt"/>
              <a:buAutoNum type="arabicPeriod" startAt="13"/>
            </a:pPr>
            <a:r>
              <a:rPr lang="en-US" dirty="0"/>
              <a:t>We are also on the City of Newcastle list of emergency shelters.  We support numerous local homeless ministries, which in turn tell their “clients” about us. </a:t>
            </a:r>
          </a:p>
        </p:txBody>
      </p:sp>
    </p:spTree>
    <p:extLst>
      <p:ext uri="{BB962C8B-B14F-4D97-AF65-F5344CB8AC3E}">
        <p14:creationId xmlns:p14="http://schemas.microsoft.com/office/powerpoint/2010/main" val="4136659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Mattityahu  </a:t>
            </a:r>
          </a:p>
          <a:p>
            <a:pPr lvl="0" algn="r" eaLnBrk="1" hangingPunct="1"/>
            <a:r>
              <a:rPr lang="en-US" altLang="en-US" sz="3456" dirty="0">
                <a:solidFill>
                  <a:srgbClr val="FFFFFF"/>
                </a:solidFill>
              </a:rPr>
              <a:t>(Matthew) 26:3-5</a:t>
            </a:r>
          </a:p>
        </p:txBody>
      </p:sp>
    </p:spTree>
    <p:extLst>
      <p:ext uri="{BB962C8B-B14F-4D97-AF65-F5344CB8AC3E}">
        <p14:creationId xmlns:p14="http://schemas.microsoft.com/office/powerpoint/2010/main" val="396688983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85000" lnSpcReduction="10000"/>
          </a:bodyPr>
          <a:lstStyle/>
          <a:p>
            <a:pPr marL="742950" lvl="0" indent="-742950" algn="l">
              <a:buFont typeface="+mj-lt"/>
              <a:buAutoNum type="arabicPeriod" startAt="15"/>
            </a:pPr>
            <a:r>
              <a:rPr lang="en-US" dirty="0"/>
              <a:t>We print thousands of Invitation Cards and make them available in our foyer for our people to take and pass out wherever they go.  </a:t>
            </a:r>
          </a:p>
          <a:p>
            <a:pPr marL="742950" lvl="0" indent="-742950" algn="l">
              <a:buFont typeface="+mj-lt"/>
              <a:buAutoNum type="arabicPeriod" startAt="15"/>
            </a:pPr>
            <a:r>
              <a:rPr lang="en-US" dirty="0"/>
              <a:t>We have volunteered in the local elementary school in August to help teachers prepare their classrooms for the fall semester. </a:t>
            </a:r>
            <a:r>
              <a:rPr lang="en-US" sz="2400" dirty="0"/>
              <a:t>https://www.</a:t>
            </a:r>
            <a:r>
              <a:rPr lang="en-US" sz="2400" dirty="0">
                <a:solidFill>
                  <a:srgbClr val="FFFF99"/>
                </a:solidFill>
              </a:rPr>
              <a:t>citywideprayer</a:t>
            </a:r>
            <a:r>
              <a:rPr lang="en-US" sz="2400" dirty="0"/>
              <a:t>kc.com/index.php?option=com_content&amp;view=article&amp;id=83&amp;Itemid=480</a:t>
            </a:r>
          </a:p>
          <a:p>
            <a:pPr lvl="0" algn="l"/>
            <a:endParaRPr lang="en-US" dirty="0"/>
          </a:p>
          <a:p>
            <a:pPr algn="l"/>
            <a:endParaRPr lang="en-US" dirty="0"/>
          </a:p>
        </p:txBody>
      </p:sp>
    </p:spTree>
    <p:extLst>
      <p:ext uri="{BB962C8B-B14F-4D97-AF65-F5344CB8AC3E}">
        <p14:creationId xmlns:p14="http://schemas.microsoft.com/office/powerpoint/2010/main" val="27164324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Apology of the generations: </a:t>
            </a:r>
          </a:p>
          <a:p>
            <a:pPr marL="230188" indent="-230188" algn="l">
              <a:buFont typeface="Arial" panose="020B0604020202020204" pitchFamily="34" charset="0"/>
              <a:buChar char="•"/>
            </a:pPr>
            <a:r>
              <a:rPr lang="en-US" dirty="0"/>
              <a:t>Parents apologizing to [adult] children for imposing their vision on them</a:t>
            </a:r>
          </a:p>
          <a:p>
            <a:pPr marL="230188" indent="-230188" algn="l">
              <a:buFont typeface="Arial" panose="020B0604020202020204" pitchFamily="34" charset="0"/>
              <a:buChar char="•"/>
            </a:pPr>
            <a:r>
              <a:rPr lang="en-US" dirty="0"/>
              <a:t>Children apologizing for rejecting impartation</a:t>
            </a:r>
          </a:p>
        </p:txBody>
      </p:sp>
    </p:spTree>
    <p:extLst>
      <p:ext uri="{BB962C8B-B14F-4D97-AF65-F5344CB8AC3E}">
        <p14:creationId xmlns:p14="http://schemas.microsoft.com/office/powerpoint/2010/main" val="28875004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lnSpcReduction="10000"/>
          </a:bodyPr>
          <a:lstStyle/>
          <a:p>
            <a:pPr algn="l"/>
            <a:r>
              <a:rPr lang="en-US" dirty="0"/>
              <a:t>Edward Byrd, a former member of the LGBT community, opens up his heart in "Ran Into You," which he defines as his testimony in a song. Byrd, who previously identified as a gender-fluid or androgynous person, says he was giving himself away until he ran into God. "Nothing could make me whole," he belts in the song. </a:t>
            </a:r>
          </a:p>
        </p:txBody>
      </p:sp>
    </p:spTree>
    <p:extLst>
      <p:ext uri="{BB962C8B-B14F-4D97-AF65-F5344CB8AC3E}">
        <p14:creationId xmlns:p14="http://schemas.microsoft.com/office/powerpoint/2010/main" val="22292616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"Until I ran into You.“ Byrd's mother was 15 years old when she had him. Byrd was raped, abused and then abandoned by his father. Broken, confused and devastated, Byrd turned to the LGBT community for acceptance. Yet he knew something was missing. </a:t>
            </a:r>
          </a:p>
        </p:txBody>
      </p:sp>
    </p:spTree>
    <p:extLst>
      <p:ext uri="{BB962C8B-B14F-4D97-AF65-F5344CB8AC3E}">
        <p14:creationId xmlns:p14="http://schemas.microsoft.com/office/powerpoint/2010/main" val="20272994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C4A35D-56AA-4087-8B53-A71198001810}"/>
              </a:ext>
            </a:extLst>
          </p:cNvPr>
          <p:cNvPicPr>
            <a:picLocks noChangeAspect="1"/>
          </p:cNvPicPr>
          <p:nvPr/>
        </p:nvPicPr>
        <p:blipFill>
          <a:blip r:embed="rId3"/>
          <a:stretch>
            <a:fillRect/>
          </a:stretch>
        </p:blipFill>
        <p:spPr>
          <a:xfrm>
            <a:off x="1189037" y="-72060"/>
            <a:ext cx="6324600" cy="5224670"/>
          </a:xfrm>
          <a:prstGeom prst="rect">
            <a:avLst/>
          </a:prstGeom>
        </p:spPr>
      </p:pic>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spTree>
    <p:extLst>
      <p:ext uri="{BB962C8B-B14F-4D97-AF65-F5344CB8AC3E}">
        <p14:creationId xmlns:p14="http://schemas.microsoft.com/office/powerpoint/2010/main" val="24165433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“God met me right in my sin and loved me into a personal relationship with him. This year actually marks my seventh year of being free!” Byrd tells </a:t>
            </a:r>
            <a:r>
              <a:rPr lang="en-US" i="1" dirty="0"/>
              <a:t>Charisma.</a:t>
            </a:r>
            <a:endParaRPr lang="en-US" dirty="0"/>
          </a:p>
        </p:txBody>
      </p:sp>
    </p:spTree>
    <p:extLst>
      <p:ext uri="{BB962C8B-B14F-4D97-AF65-F5344CB8AC3E}">
        <p14:creationId xmlns:p14="http://schemas.microsoft.com/office/powerpoint/2010/main" val="32958694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marL="230188" indent="-230188" algn="l">
              <a:buFont typeface="Arial" panose="020B0604020202020204" pitchFamily="34" charset="0"/>
              <a:buChar char="•"/>
            </a:pPr>
            <a:r>
              <a:rPr lang="en-US" dirty="0"/>
              <a:t>Every effective hospital has a maternity ward!</a:t>
            </a:r>
          </a:p>
          <a:p>
            <a:pPr marL="230188" indent="-230188" algn="l">
              <a:buFont typeface="Arial" panose="020B0604020202020204" pitchFamily="34" charset="0"/>
              <a:buChar char="•"/>
            </a:pPr>
            <a:r>
              <a:rPr lang="en-US" dirty="0"/>
              <a:t>Only reasonably healthy people can reproduce!  “Wounded healer”</a:t>
            </a:r>
          </a:p>
          <a:p>
            <a:pPr marL="230188" indent="-230188" algn="l">
              <a:buFont typeface="Arial" panose="020B0604020202020204" pitchFamily="34" charset="0"/>
              <a:buChar char="•"/>
            </a:pPr>
            <a:r>
              <a:rPr lang="en-US" dirty="0">
                <a:solidFill>
                  <a:srgbClr val="FFFF99"/>
                </a:solidFill>
              </a:rPr>
              <a:t>We crave HEALTH at Or </a:t>
            </a:r>
            <a:r>
              <a:rPr lang="en-US" dirty="0" err="1">
                <a:solidFill>
                  <a:srgbClr val="FFFF99"/>
                </a:solidFill>
              </a:rPr>
              <a:t>HaOlam</a:t>
            </a:r>
            <a:r>
              <a:rPr lang="en-US" dirty="0">
                <a:solidFill>
                  <a:srgbClr val="FFFF99"/>
                </a:solidFill>
              </a:rPr>
              <a:t>: loving G-d, loving each other.</a:t>
            </a:r>
          </a:p>
          <a:p>
            <a:pPr marL="230188" indent="-230188" algn="l">
              <a:buFont typeface="Arial" panose="020B0604020202020204" pitchFamily="34" charset="0"/>
              <a:buChar char="•"/>
            </a:pPr>
            <a:r>
              <a:rPr lang="en-US" dirty="0"/>
              <a:t>Therefore, lots of pregnancies!</a:t>
            </a:r>
          </a:p>
        </p:txBody>
      </p:sp>
    </p:spTree>
    <p:extLst>
      <p:ext uri="{BB962C8B-B14F-4D97-AF65-F5344CB8AC3E}">
        <p14:creationId xmlns:p14="http://schemas.microsoft.com/office/powerpoint/2010/main" val="40746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743634"/>
            <a:ext cx="7900988" cy="4444305"/>
          </a:xfrm>
        </p:spPr>
        <p:txBody>
          <a:bodyPr>
            <a:normAutofit/>
          </a:bodyPr>
          <a:lstStyle/>
          <a:p>
            <a:pPr algn="r"/>
            <a:r>
              <a:rPr lang="he-IL" sz="3889" b="1" dirty="0">
                <a:latin typeface="David" panose="020E0502060401010101" pitchFamily="34" charset="-79"/>
                <a:cs typeface="David" panose="020E0502060401010101" pitchFamily="34" charset="-79"/>
              </a:rPr>
              <a:t>בְּאוֹתָהּ עֵת נִקְהֲלוּ רָאשֵׁי הַכֹּהֲנִים וְזִקְנֵי הָעָם אֶל חֲצַר הַכֹּהֵן הַגָּדוֹל, קַיָּפָא שְׁמוֹ</a:t>
            </a:r>
            <a:r>
              <a:rPr lang="en-US" baseline="30000" dirty="0"/>
              <a:t>    </a:t>
            </a:r>
          </a:p>
          <a:p>
            <a:r>
              <a:rPr lang="en-US" baseline="30000" dirty="0"/>
              <a:t>  </a:t>
            </a:r>
            <a:r>
              <a:rPr lang="en-US" sz="4000" baseline="30000" dirty="0"/>
              <a:t> </a:t>
            </a:r>
            <a:r>
              <a:rPr lang="en-US" sz="4000" dirty="0"/>
              <a:t>Then the head </a:t>
            </a:r>
            <a:r>
              <a:rPr lang="en-US" sz="4000" i="1" dirty="0" err="1"/>
              <a:t>cohanim</a:t>
            </a:r>
            <a:r>
              <a:rPr lang="en-US" sz="4000" dirty="0"/>
              <a:t> and the elders of the people gathered in the palace of </a:t>
            </a:r>
            <a:r>
              <a:rPr lang="en-US" sz="4000" dirty="0" err="1"/>
              <a:t>Kayafa</a:t>
            </a:r>
            <a:r>
              <a:rPr lang="en-US" sz="4000" dirty="0"/>
              <a:t> the </a:t>
            </a:r>
            <a:r>
              <a:rPr lang="en-US" sz="4000" i="1" dirty="0"/>
              <a:t>cohen hagadol</a:t>
            </a:r>
            <a:r>
              <a:rPr lang="en-US" sz="4000" dirty="0"/>
              <a:t>. </a:t>
            </a:r>
            <a:endParaRPr lang="en-US" sz="3168" dirty="0"/>
          </a:p>
        </p:txBody>
      </p:sp>
      <p:sp>
        <p:nvSpPr>
          <p:cNvPr id="372738" name="Rectangle 2"/>
          <p:cNvSpPr>
            <a:spLocks noGrp="1" noChangeArrowheads="1"/>
          </p:cNvSpPr>
          <p:nvPr>
            <p:ph type="title"/>
          </p:nvPr>
        </p:nvSpPr>
        <p:spPr>
          <a:xfrm>
            <a:off x="932755" y="322163"/>
            <a:ext cx="6913364" cy="405795"/>
          </a:xfrm>
        </p:spPr>
        <p:txBody>
          <a:bodyPr/>
          <a:lstStyle/>
          <a:p>
            <a:pPr eaLnBrk="1" hangingPunct="1"/>
            <a:r>
              <a:rPr lang="en-US" altLang="en-US" sz="2016" dirty="0">
                <a:solidFill>
                  <a:srgbClr val="FFFF00"/>
                </a:solidFill>
              </a:rPr>
              <a:t>Mattityahu (Matthew) 26:3</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11070993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95253</TotalTime>
  <Words>4031</Words>
  <Application>Microsoft Office PowerPoint</Application>
  <PresentationFormat>Custom</PresentationFormat>
  <Paragraphs>532</Paragraphs>
  <Slides>86</Slides>
  <Notes>86</Notes>
  <HiddenSlides>0</HiddenSlides>
  <MMClips>1</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86</vt:i4>
      </vt:variant>
    </vt:vector>
  </HeadingPairs>
  <TitlesOfParts>
    <vt:vector size="92" baseType="lpstr">
      <vt:lpstr>Arial</vt:lpstr>
      <vt:lpstr>Arial Rounded MT Bold</vt:lpstr>
      <vt:lpstr>David</vt:lpstr>
      <vt:lpstr>1_Default Design</vt:lpstr>
      <vt:lpstr>136_Default Design</vt:lpstr>
      <vt:lpstr>128_Default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26:3</vt:lpstr>
      <vt:lpstr>Mattityahu (Matthew) 26:4</vt:lpstr>
      <vt:lpstr>Mattityahu (Matthew) 26:5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2629</cp:revision>
  <dcterms:created xsi:type="dcterms:W3CDTF">2006-04-21T19:34:43Z</dcterms:created>
  <dcterms:modified xsi:type="dcterms:W3CDTF">2019-01-05T14:41:02Z</dcterms:modified>
</cp:coreProperties>
</file>