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4" r:id="rId3"/>
    <p:sldMasterId id="2147483706" r:id="rId4"/>
    <p:sldMasterId id="2147483708" r:id="rId5"/>
  </p:sldMasterIdLst>
  <p:notesMasterIdLst>
    <p:notesMasterId r:id="rId111"/>
  </p:notesMasterIdLst>
  <p:handoutMasterIdLst>
    <p:handoutMasterId r:id="rId112"/>
  </p:handoutMasterIdLst>
  <p:sldIdLst>
    <p:sldId id="2045" r:id="rId6"/>
    <p:sldId id="58188" r:id="rId7"/>
    <p:sldId id="58235" r:id="rId8"/>
    <p:sldId id="58258" r:id="rId9"/>
    <p:sldId id="58737" r:id="rId10"/>
    <p:sldId id="58779" r:id="rId11"/>
    <p:sldId id="58778" r:id="rId12"/>
    <p:sldId id="58759" r:id="rId13"/>
    <p:sldId id="58760" r:id="rId14"/>
    <p:sldId id="58762" r:id="rId15"/>
    <p:sldId id="56113" r:id="rId16"/>
    <p:sldId id="55943" r:id="rId17"/>
    <p:sldId id="58753" r:id="rId18"/>
    <p:sldId id="56886" r:id="rId19"/>
    <p:sldId id="58035" r:id="rId20"/>
    <p:sldId id="58704" r:id="rId21"/>
    <p:sldId id="58741" r:id="rId22"/>
    <p:sldId id="58740" r:id="rId23"/>
    <p:sldId id="58742" r:id="rId24"/>
    <p:sldId id="58705" r:id="rId25"/>
    <p:sldId id="58736" r:id="rId26"/>
    <p:sldId id="58709" r:id="rId27"/>
    <p:sldId id="58720" r:id="rId28"/>
    <p:sldId id="58721" r:id="rId29"/>
    <p:sldId id="58707" r:id="rId30"/>
    <p:sldId id="58708" r:id="rId31"/>
    <p:sldId id="58706" r:id="rId32"/>
    <p:sldId id="58710" r:id="rId33"/>
    <p:sldId id="58728" r:id="rId34"/>
    <p:sldId id="58711" r:id="rId35"/>
    <p:sldId id="58713" r:id="rId36"/>
    <p:sldId id="58714" r:id="rId37"/>
    <p:sldId id="58712" r:id="rId38"/>
    <p:sldId id="58725" r:id="rId39"/>
    <p:sldId id="58715" r:id="rId40"/>
    <p:sldId id="58758" r:id="rId41"/>
    <p:sldId id="58724" r:id="rId42"/>
    <p:sldId id="58729" r:id="rId43"/>
    <p:sldId id="58738" r:id="rId44"/>
    <p:sldId id="58722" r:id="rId45"/>
    <p:sldId id="58723" r:id="rId46"/>
    <p:sldId id="58739" r:id="rId47"/>
    <p:sldId id="58733" r:id="rId48"/>
    <p:sldId id="3132" r:id="rId49"/>
    <p:sldId id="3104" r:id="rId50"/>
    <p:sldId id="3105" r:id="rId51"/>
    <p:sldId id="3119" r:id="rId52"/>
    <p:sldId id="3121" r:id="rId53"/>
    <p:sldId id="3106" r:id="rId54"/>
    <p:sldId id="3107" r:id="rId55"/>
    <p:sldId id="3084" r:id="rId56"/>
    <p:sldId id="3111" r:id="rId57"/>
    <p:sldId id="3087" r:id="rId58"/>
    <p:sldId id="3083" r:id="rId59"/>
    <p:sldId id="3122" r:id="rId60"/>
    <p:sldId id="58763" r:id="rId61"/>
    <p:sldId id="58767" r:id="rId62"/>
    <p:sldId id="58764" r:id="rId63"/>
    <p:sldId id="58766" r:id="rId64"/>
    <p:sldId id="58782" r:id="rId65"/>
    <p:sldId id="58765" r:id="rId66"/>
    <p:sldId id="58768" r:id="rId67"/>
    <p:sldId id="58726" r:id="rId68"/>
    <p:sldId id="58769" r:id="rId69"/>
    <p:sldId id="58770" r:id="rId70"/>
    <p:sldId id="58727" r:id="rId71"/>
    <p:sldId id="58777" r:id="rId72"/>
    <p:sldId id="58743" r:id="rId73"/>
    <p:sldId id="58717" r:id="rId74"/>
    <p:sldId id="393" r:id="rId75"/>
    <p:sldId id="392" r:id="rId76"/>
    <p:sldId id="58744" r:id="rId77"/>
    <p:sldId id="58719" r:id="rId78"/>
    <p:sldId id="324" r:id="rId79"/>
    <p:sldId id="58771" r:id="rId80"/>
    <p:sldId id="58772" r:id="rId81"/>
    <p:sldId id="58773" r:id="rId82"/>
    <p:sldId id="58774" r:id="rId83"/>
    <p:sldId id="329" r:id="rId84"/>
    <p:sldId id="58775" r:id="rId85"/>
    <p:sldId id="58745" r:id="rId86"/>
    <p:sldId id="58716" r:id="rId87"/>
    <p:sldId id="58748" r:id="rId88"/>
    <p:sldId id="58747" r:id="rId89"/>
    <p:sldId id="58749" r:id="rId90"/>
    <p:sldId id="58750" r:id="rId91"/>
    <p:sldId id="58751" r:id="rId92"/>
    <p:sldId id="58752" r:id="rId93"/>
    <p:sldId id="58755" r:id="rId94"/>
    <p:sldId id="58757" r:id="rId95"/>
    <p:sldId id="58780" r:id="rId96"/>
    <p:sldId id="58781" r:id="rId97"/>
    <p:sldId id="58776" r:id="rId98"/>
    <p:sldId id="58734" r:id="rId99"/>
    <p:sldId id="58756" r:id="rId100"/>
    <p:sldId id="58735" r:id="rId101"/>
    <p:sldId id="58731" r:id="rId102"/>
    <p:sldId id="58264" r:id="rId103"/>
    <p:sldId id="58260" r:id="rId104"/>
    <p:sldId id="58263" r:id="rId105"/>
    <p:sldId id="58730" r:id="rId106"/>
    <p:sldId id="58732" r:id="rId107"/>
    <p:sldId id="58265" r:id="rId108"/>
    <p:sldId id="58261" r:id="rId109"/>
    <p:sldId id="256" r:id="rId110"/>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85162" autoAdjust="0"/>
  </p:normalViewPr>
  <p:slideViewPr>
    <p:cSldViewPr>
      <p:cViewPr varScale="1">
        <p:scale>
          <a:sx n="100" d="100"/>
          <a:sy n="100" d="100"/>
        </p:scale>
        <p:origin x="72" y="34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252"/>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handoutMaster" Target="handoutMasters/handout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26.40-46.Sleeping</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04.20.2019  5779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26.40-46.Sleeping</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04.20.2019  5779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hejakartapost.com/life/2016/10/04/why-do-we-feel-sleepy-after-eating-a-meal.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hejakartapost.com/life/2016/10/04/why-do-we-feel-sleepy-after-eating-a-meal.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houghtco.com/passover-forbidden-foods-2076548"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rosepriceministries.org/aboutRose.php"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google.com/search?q=household+debt&amp;oq=household+dept&amp;aqs=chrome.1.69i57j0l5.9646j0j7&amp;sourceid=chrome&amp;ie=UTF-8"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google.com/search?q=household+debt&amp;safe=active&amp;tbm=isch&amp;source=iu&amp;ictx=1&amp;fir=aWYqDb4FuR5FcM%253A%252CuQMhNESvuFdlzM%252C%252Fm%252F0h3wys3&amp;vet=1&amp;usg=AI4_-kSJcZBENqLu0_9_163tOZA-voE3Uw&amp;sa=X&amp;ved=2ahUKEwj5soCA0N3hAhUGA6wKHT8FBUYQ_B0wF3oECAwQBg#imgrc=0eP2dYKg7elJ3M:&amp;vet=1"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cnbc.com/2018/08/20/how-much-debt-americans-have-at-every-age.html"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en.wikipedia.org/wiki/Household_debt"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en.wikipedia.org/wiki/Household_debt"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26.40-46.Sleeping</a:t>
            </a:r>
          </a:p>
        </p:txBody>
      </p:sp>
      <p:sp>
        <p:nvSpPr>
          <p:cNvPr id="5" name="Rectangle 3"/>
          <p:cNvSpPr>
            <a:spLocks noGrp="1" noChangeArrowheads="1"/>
          </p:cNvSpPr>
          <p:nvPr>
            <p:ph type="dt" idx="1"/>
          </p:nvPr>
        </p:nvSpPr>
        <p:spPr>
          <a:ln/>
        </p:spPr>
        <p:txBody>
          <a:bodyPr/>
          <a:lstStyle/>
          <a:p>
            <a:r>
              <a:rPr lang="en-US" altLang="en-US">
                <a:solidFill>
                  <a:prstClr val="white"/>
                </a:solidFill>
              </a:rPr>
              <a:t>04.20.2019  5779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5556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I have five themes to expound today: Matityahu sequence, </a:t>
            </a:r>
            <a:r>
              <a:rPr lang="en-US" altLang="en-US" dirty="0" err="1">
                <a:cs typeface="Arial" pitchFamily="34" charset="0"/>
              </a:rPr>
              <a:t>Pesakh</a:t>
            </a:r>
            <a:r>
              <a:rPr lang="en-US" altLang="en-US" dirty="0">
                <a:cs typeface="Arial" pitchFamily="34" charset="0"/>
              </a:rPr>
              <a:t>/Passover, Resurrection, Counting the Omer, a very practical application.   [Possibly should have just broken Matityahu sequence, but usually it turns out to fit and establish the special events.]</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8439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Glorious, delicious </a:t>
            </a:r>
            <a:r>
              <a:rPr lang="en-US" dirty="0" err="1"/>
              <a:t>seder</a:t>
            </a:r>
            <a:r>
              <a:rPr lang="en-US" dirty="0"/>
              <a:t> meal was done, and they were urged to stay awake and support Him in His anguish.</a:t>
            </a:r>
          </a:p>
          <a:p>
            <a:endParaRPr lang="en-US" dirty="0"/>
          </a:p>
          <a:p>
            <a:r>
              <a:rPr lang="en-US" dirty="0"/>
              <a:t>Note subscript 1.  Theme of this passage.  Sleeping when He needed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03719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260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test?  Of denying Him!  “Satan has desired to have you…”  Helping Him in His hour of weakness…sweating blood…</a:t>
            </a:r>
            <a:r>
              <a:rPr lang="en-US" dirty="0" err="1"/>
              <a:t>Hematadrosis</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65994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1829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he come back to them to check?</a:t>
            </a:r>
          </a:p>
          <a:p>
            <a:r>
              <a:rPr lang="en-US" dirty="0"/>
              <a:t>Why was their companionship </a:t>
            </a:r>
            <a:r>
              <a:rPr lang="en-US" dirty="0" err="1"/>
              <a:t>sooooo</a:t>
            </a:r>
            <a:r>
              <a:rPr lang="en-US" dirty="0"/>
              <a:t> important??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637138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0238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16766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8418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7617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86385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33682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1103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https://www.thejakartapost.com/life/2016/10/04/why-do-we-feel-sleepy-after-eating-a-meal.html</a:t>
            </a:r>
            <a:endParaRPr lang="en-US" altLang="en-US" sz="1050" dirty="0"/>
          </a:p>
        </p:txBody>
      </p:sp>
    </p:spTree>
    <p:extLst>
      <p:ext uri="{BB962C8B-B14F-4D97-AF65-F5344CB8AC3E}">
        <p14:creationId xmlns:p14="http://schemas.microsoft.com/office/powerpoint/2010/main" val="3773071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https://www.thejakartapost.com/life/2016/10/04/why-do-we-feel-sleepy-after-eating-a-meal.html</a:t>
            </a:r>
            <a:endParaRPr lang="en-US" altLang="en-US" sz="1050" dirty="0"/>
          </a:p>
          <a:p>
            <a:endParaRPr lang="en-US" altLang="en-US" sz="1050" dirty="0"/>
          </a:p>
        </p:txBody>
      </p:sp>
    </p:spTree>
    <p:extLst>
      <p:ext uri="{BB962C8B-B14F-4D97-AF65-F5344CB8AC3E}">
        <p14:creationId xmlns:p14="http://schemas.microsoft.com/office/powerpoint/2010/main" val="3780071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43312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6345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What about the military, at war?</a:t>
            </a:r>
          </a:p>
        </p:txBody>
      </p:sp>
    </p:spTree>
    <p:extLst>
      <p:ext uri="{BB962C8B-B14F-4D97-AF65-F5344CB8AC3E}">
        <p14:creationId xmlns:p14="http://schemas.microsoft.com/office/powerpoint/2010/main" val="3859438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70155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8682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 A sensor failure a few miles above the moon's surface resulted in the main engine cutting out. Control room engineers were hampered in their effort to quickly restart the engine by a temporary loss of communication with the craft. By the time they were able to restart the main engine, </a:t>
            </a:r>
            <a:r>
              <a:rPr lang="en-US" dirty="0" err="1"/>
              <a:t>Beresheet</a:t>
            </a:r>
            <a:r>
              <a:rPr lang="en-US" dirty="0"/>
              <a:t> was only 150 meters from the surface and falling too fast.  Photo l</a:t>
            </a:r>
            <a:r>
              <a:rPr lang="en-US" altLang="en-US" sz="2000" dirty="0"/>
              <a:t>ess than a half mile off the surface.  The craft had a “kinetic disassembly.”  Still, an Israeli flag is on the moon!  </a:t>
            </a:r>
          </a:p>
          <a:p>
            <a:r>
              <a:rPr lang="en-US" sz="2000" b="0" i="0" kern="1200" dirty="0">
                <a:solidFill>
                  <a:schemeClr val="tx1"/>
                </a:solidFill>
                <a:effectLst/>
                <a:latin typeface="Arial Rounded MT Bold" pitchFamily="34" charset="0"/>
                <a:ea typeface="+mn-ea"/>
                <a:cs typeface="Arial" charset="0"/>
              </a:rPr>
              <a:t>The man who nearly funded the entire one hundred-million-dollar space project announced yesterday that work on </a:t>
            </a:r>
            <a:r>
              <a:rPr lang="en-US" sz="2000" b="0" i="0" kern="1200" dirty="0" err="1">
                <a:solidFill>
                  <a:schemeClr val="tx1"/>
                </a:solidFill>
                <a:effectLst/>
                <a:latin typeface="Arial Rounded MT Bold" pitchFamily="34" charset="0"/>
                <a:ea typeface="+mn-ea"/>
                <a:cs typeface="Arial" charset="0"/>
              </a:rPr>
              <a:t>Beresheet</a:t>
            </a:r>
            <a:r>
              <a:rPr lang="en-US" sz="2000" b="0" i="0" kern="1200" dirty="0">
                <a:solidFill>
                  <a:schemeClr val="tx1"/>
                </a:solidFill>
                <a:effectLst/>
                <a:latin typeface="Arial Rounded MT Bold" pitchFamily="34" charset="0"/>
                <a:ea typeface="+mn-ea"/>
                <a:cs typeface="Arial" charset="0"/>
              </a:rPr>
              <a:t> 2 begins today. Sunday, April 14. 2019. </a:t>
            </a:r>
            <a:r>
              <a:rPr lang="en-US" sz="2000" b="0" i="0" kern="1200" dirty="0" err="1">
                <a:solidFill>
                  <a:schemeClr val="tx1"/>
                </a:solidFill>
                <a:effectLst/>
                <a:latin typeface="Arial Rounded MT Bold" pitchFamily="34" charset="0"/>
                <a:ea typeface="+mn-ea"/>
                <a:cs typeface="Arial" charset="0"/>
              </a:rPr>
              <a:t>SpaceIL</a:t>
            </a:r>
            <a:r>
              <a:rPr lang="en-US" sz="2000" b="0" i="0" kern="1200" dirty="0">
                <a:solidFill>
                  <a:schemeClr val="tx1"/>
                </a:solidFill>
                <a:effectLst/>
                <a:latin typeface="Arial Rounded MT Bold" pitchFamily="34" charset="0"/>
                <a:ea typeface="+mn-ea"/>
                <a:cs typeface="Arial" charset="0"/>
              </a:rPr>
              <a:t> chief and billionaire Morris Kahn said.</a:t>
            </a:r>
          </a:p>
          <a:p>
            <a:endParaRPr lang="en-US" altLang="en-US" sz="2000" dirty="0"/>
          </a:p>
        </p:txBody>
      </p:sp>
    </p:spTree>
    <p:extLst>
      <p:ext uri="{BB962C8B-B14F-4D97-AF65-F5344CB8AC3E}">
        <p14:creationId xmlns:p14="http://schemas.microsoft.com/office/powerpoint/2010/main" val="817031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91500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90767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7832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70534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46539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21841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71448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87658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NOTE:  G-d is always watching us, alert of our situation and needs.  But THIS night is different from all other nights…this season is.  G-d is watching the accomplishment of REDEMPTION!</a:t>
            </a:r>
          </a:p>
        </p:txBody>
      </p:sp>
    </p:spTree>
    <p:extLst>
      <p:ext uri="{BB962C8B-B14F-4D97-AF65-F5344CB8AC3E}">
        <p14:creationId xmlns:p14="http://schemas.microsoft.com/office/powerpoint/2010/main" val="3288846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528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Next three from Hiatt’s Facebook</a:t>
            </a:r>
          </a:p>
        </p:txBody>
      </p:sp>
    </p:spTree>
    <p:extLst>
      <p:ext uri="{BB962C8B-B14F-4D97-AF65-F5344CB8AC3E}">
        <p14:creationId xmlns:p14="http://schemas.microsoft.com/office/powerpoint/2010/main" val="3255762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92199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49530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42430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1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Leaven, leavened food, confusing.  Need the Hebrew…</a:t>
            </a:r>
          </a:p>
        </p:txBody>
      </p:sp>
    </p:spTree>
    <p:extLst>
      <p:ext uri="{BB962C8B-B14F-4D97-AF65-F5344CB8AC3E}">
        <p14:creationId xmlns:p14="http://schemas.microsoft.com/office/powerpoint/2010/main" val="3365514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https://en.wikipedia.org/wiki/Chametz</a:t>
            </a:r>
          </a:p>
          <a:p>
            <a:endParaRPr lang="en-US" altLang="en-US" sz="1050" dirty="0"/>
          </a:p>
          <a:p>
            <a:r>
              <a:rPr lang="en-US" altLang="en-US" sz="1050" dirty="0" err="1"/>
              <a:t>Khametz</a:t>
            </a:r>
            <a:r>
              <a:rPr lang="en-US" altLang="en-US" sz="1050" dirty="0"/>
              <a:t> is what is prohibited.   Not yeast per se, but “yeasted 5 grains”</a:t>
            </a:r>
          </a:p>
        </p:txBody>
      </p:sp>
    </p:spTree>
    <p:extLst>
      <p:ext uri="{BB962C8B-B14F-4D97-AF65-F5344CB8AC3E}">
        <p14:creationId xmlns:p14="http://schemas.microsoft.com/office/powerpoint/2010/main" val="3280813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algn="r"/>
            <a:r>
              <a:rPr lang="en-US" sz="2400" b="1" dirty="0">
                <a:latin typeface="David" panose="020E0502060401010101" pitchFamily="34" charset="-79"/>
                <a:cs typeface="David" panose="020E0502060401010101" pitchFamily="34" charset="-79"/>
              </a:rPr>
              <a:t> fox = </a:t>
            </a:r>
            <a:r>
              <a:rPr lang="he-IL" sz="2400" b="1" dirty="0">
                <a:latin typeface="David" panose="020E0502060401010101" pitchFamily="34" charset="-79"/>
                <a:cs typeface="David" panose="020E0502060401010101" pitchFamily="34" charset="-79"/>
              </a:rPr>
              <a:t>שׁוּעָל</a:t>
            </a:r>
            <a:endParaRPr lang="en-US" altLang="en-US" sz="2400" dirty="0"/>
          </a:p>
        </p:txBody>
      </p:sp>
    </p:spTree>
    <p:extLst>
      <p:ext uri="{BB962C8B-B14F-4D97-AF65-F5344CB8AC3E}">
        <p14:creationId xmlns:p14="http://schemas.microsoft.com/office/powerpoint/2010/main" val="40441067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https://www.thoughtco.com/passover-forbidden-foods-2076548</a:t>
            </a:r>
            <a:endParaRPr lang="en-US" altLang="en-US" sz="1050" dirty="0"/>
          </a:p>
          <a:p>
            <a:r>
              <a:rPr lang="en-US" altLang="en-US" dirty="0"/>
              <a:t>Sephardi more Biblical, less add </a:t>
            </a:r>
            <a:r>
              <a:rPr lang="en-US" altLang="en-US" dirty="0" err="1"/>
              <a:t>ons</a:t>
            </a:r>
            <a:r>
              <a:rPr lang="en-US" altLang="en-US" dirty="0"/>
              <a:t>.   Great music too.</a:t>
            </a:r>
          </a:p>
        </p:txBody>
      </p:sp>
    </p:spTree>
    <p:extLst>
      <p:ext uri="{BB962C8B-B14F-4D97-AF65-F5344CB8AC3E}">
        <p14:creationId xmlns:p14="http://schemas.microsoft.com/office/powerpoint/2010/main" val="2784230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1938489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179296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Classic intergenerational miscommunication…</a:t>
            </a:r>
          </a:p>
        </p:txBody>
      </p:sp>
    </p:spTree>
    <p:extLst>
      <p:ext uri="{BB962C8B-B14F-4D97-AF65-F5344CB8AC3E}">
        <p14:creationId xmlns:p14="http://schemas.microsoft.com/office/powerpoint/2010/main" val="2591653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2253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11467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chametz+burning&amp;safe=active&amp;tbm=isch&amp;tbs=rimg:CXGR7-dDLk5BIjg1IMGltlriQnD5c6B2s6UdbVpRCvMgvCD5eE9MM8tiLT6XdlbuvnKoOO-5WSZnkZtz2ub3eWX4TyoSCTUgwaW2WuJCEWAR8_1Sg2G0sKhIJcPlzoHazpR0RiWrzQiq97U8qEgltWlEK8yC8IBEIpVnCqYqZzSoSCfl4T0wzy2ItET70tzS7UCuxKhIJPpd2Vu6-cqgRoFDs8WYCBXEqEgk477lZJmeRmxGgUOzxZgIFcSoSCXPa5vd5ZfhPEaBQ7PFmAgVx&amp;tbo=u&amp;sa=X&amp;ved=2ahUKEwjFwo7F3YPaAhWKqlMKHVlIAzMQ9C96BAgAEBs&amp;biw=1282&amp;bih=884&amp;dpr=1#imgrc=yXlZZUKJdFanwM:</a:t>
            </a:r>
          </a:p>
          <a:p>
            <a:endParaRPr lang="en-US" altLang="en-US" sz="2000" dirty="0"/>
          </a:p>
          <a:p>
            <a:r>
              <a:rPr lang="en-US" altLang="en-US" sz="2000" dirty="0"/>
              <a:t>A new Israeli military version, getting out the impurities, corruptions..</a:t>
            </a:r>
          </a:p>
        </p:txBody>
      </p:sp>
    </p:spTree>
    <p:extLst>
      <p:ext uri="{BB962C8B-B14F-4D97-AF65-F5344CB8AC3E}">
        <p14:creationId xmlns:p14="http://schemas.microsoft.com/office/powerpoint/2010/main" val="11760969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a:t>
            </a:r>
            <a:r>
              <a:rPr lang="en-US" altLang="en-US" dirty="0" err="1"/>
              <a:t>Checho</a:t>
            </a:r>
            <a:r>
              <a:rPr lang="en-US" altLang="en-US" dirty="0"/>
              <a:t> Rojas’ Facebook.   </a:t>
            </a:r>
          </a:p>
          <a:p>
            <a:endParaRPr lang="en-US" altLang="en-US" dirty="0"/>
          </a:p>
          <a:p>
            <a:r>
              <a:rPr lang="en-US" altLang="en-US" dirty="0"/>
              <a:t>After we’ve cleaned all, we burn the leftovers.</a:t>
            </a:r>
          </a:p>
        </p:txBody>
      </p:sp>
    </p:spTree>
    <p:extLst>
      <p:ext uri="{BB962C8B-B14F-4D97-AF65-F5344CB8AC3E}">
        <p14:creationId xmlns:p14="http://schemas.microsoft.com/office/powerpoint/2010/main" val="1509148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150033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874256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612781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708141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Wave the barley!</a:t>
            </a:r>
          </a:p>
        </p:txBody>
      </p:sp>
    </p:spTree>
    <p:extLst>
      <p:ext uri="{BB962C8B-B14F-4D97-AF65-F5344CB8AC3E}">
        <p14:creationId xmlns:p14="http://schemas.microsoft.com/office/powerpoint/2010/main" val="790445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6937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Seems clear enough?</a:t>
            </a:r>
          </a:p>
        </p:txBody>
      </p:sp>
    </p:spTree>
    <p:extLst>
      <p:ext uri="{BB962C8B-B14F-4D97-AF65-F5344CB8AC3E}">
        <p14:creationId xmlns:p14="http://schemas.microsoft.com/office/powerpoint/2010/main" val="12446464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893433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44825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012502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830279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What does that mean, “No debt remain outstanding?”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Maybe it means, “No debt remain outstanding”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No debt.</a:t>
            </a:r>
          </a:p>
          <a:p>
            <a:endParaRPr lang="en-US" altLang="en-US" sz="2000" dirty="0"/>
          </a:p>
        </p:txBody>
      </p:sp>
    </p:spTree>
    <p:extLst>
      <p:ext uri="{BB962C8B-B14F-4D97-AF65-F5344CB8AC3E}">
        <p14:creationId xmlns:p14="http://schemas.microsoft.com/office/powerpoint/2010/main" val="10537573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975871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091830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529969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By Lori </a:t>
            </a:r>
            <a:r>
              <a:rPr lang="en-US" altLang="en-US" sz="1050" dirty="0" err="1"/>
              <a:t>Ginson</a:t>
            </a:r>
            <a:r>
              <a:rPr lang="en-US" altLang="en-US" sz="1050" dirty="0"/>
              <a:t>.  Sweet Jewish believer who had bi-polar disorder and passed away.</a:t>
            </a:r>
          </a:p>
        </p:txBody>
      </p:sp>
    </p:spTree>
    <p:extLst>
      <p:ext uri="{BB962C8B-B14F-4D97-AF65-F5344CB8AC3E}">
        <p14:creationId xmlns:p14="http://schemas.microsoft.com/office/powerpoint/2010/main" val="17612516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891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Read the following slowly:</a:t>
            </a:r>
          </a:p>
        </p:txBody>
      </p:sp>
    </p:spTree>
    <p:extLst>
      <p:ext uri="{BB962C8B-B14F-4D97-AF65-F5344CB8AC3E}">
        <p14:creationId xmlns:p14="http://schemas.microsoft.com/office/powerpoint/2010/main" val="30229530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 Adler, Jim </a:t>
            </a:r>
            <a:r>
              <a:rPr lang="en-US" dirty="0" err="1"/>
              <a:t>Cotten</a:t>
            </a:r>
            <a:r>
              <a:rPr lang="en-US" dirty="0"/>
              <a:t> in background.</a:t>
            </a:r>
          </a:p>
        </p:txBody>
      </p:sp>
      <p:sp>
        <p:nvSpPr>
          <p:cNvPr id="4" name="Header Placeholder 3"/>
          <p:cNvSpPr>
            <a:spLocks noGrp="1"/>
          </p:cNvSpPr>
          <p:nvPr>
            <p:ph type="hdr" sz="quarter"/>
          </p:nvPr>
        </p:nvSpPr>
        <p:spPr/>
        <p:txBody>
          <a:bodyPr/>
          <a:lstStyle/>
          <a:p>
            <a:r>
              <a:rPr lang="en-US" altLang="en-US"/>
              <a:t>Mtt. 26.40-46.Sleeping</a:t>
            </a:r>
          </a:p>
        </p:txBody>
      </p:sp>
      <p:sp>
        <p:nvSpPr>
          <p:cNvPr id="5" name="Date Placeholder 4"/>
          <p:cNvSpPr>
            <a:spLocks noGrp="1"/>
          </p:cNvSpPr>
          <p:nvPr>
            <p:ph type="dt" idx="1"/>
          </p:nvPr>
        </p:nvSpPr>
        <p:spPr/>
        <p:txBody>
          <a:bodyPr/>
          <a:lstStyle/>
          <a:p>
            <a:r>
              <a:rPr lang="en-US" altLang="en-US"/>
              <a:t>04.20.2019  5779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0826695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29960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Messiahship and Deity of Yeshua, I have received Him as my Atonement, trust Him for eternal life.</a:t>
            </a:r>
          </a:p>
          <a:p>
            <a:r>
              <a:rPr lang="en-US" altLang="en-US" sz="1050" dirty="0"/>
              <a:t>She was 83 then.  My grandmother, who could deny her?</a:t>
            </a:r>
          </a:p>
        </p:txBody>
      </p:sp>
    </p:spTree>
    <p:extLst>
      <p:ext uri="{BB962C8B-B14F-4D97-AF65-F5344CB8AC3E}">
        <p14:creationId xmlns:p14="http://schemas.microsoft.com/office/powerpoint/2010/main" val="19903351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http://rosepriceministries.org/aboutRose.php</a:t>
            </a:r>
            <a:endParaRPr lang="en-US" sz="1050" dirty="0"/>
          </a:p>
          <a:p>
            <a:r>
              <a:rPr lang="en-US" sz="2000" b="0" i="0" kern="1200" dirty="0">
                <a:solidFill>
                  <a:schemeClr val="tx1"/>
                </a:solidFill>
                <a:effectLst/>
                <a:latin typeface="Arial Rounded MT Bold" pitchFamily="34" charset="0"/>
                <a:ea typeface="+mn-ea"/>
                <a:cs typeface="Arial" charset="0"/>
              </a:rPr>
              <a:t>During the horror of World War II, Rose spent five years in concentration camps, narrowly escaping death time after time from the hand of her tormentors. Her entire family except for her sister and aunt, never came out of the death camps. But out of the smoldering ruins of Europe, God brought forth smoldering remnants of human life, and one of these firebrands was Rose.</a:t>
            </a:r>
          </a:p>
          <a:p>
            <a:r>
              <a:rPr lang="en-US" sz="2000" b="0" i="0" kern="1200" dirty="0">
                <a:solidFill>
                  <a:schemeClr val="tx1"/>
                </a:solidFill>
                <a:effectLst/>
                <a:latin typeface="Arial Rounded MT Bold" pitchFamily="34" charset="0"/>
                <a:ea typeface="+mn-ea"/>
                <a:cs typeface="Arial" charset="0"/>
              </a:rPr>
              <a:t>After immigrating to the United States, Rose met and married Charlie Price and settled in Philadelphia to raise a family of four children -- two daughters and two sons. Rose was president of her neighborhood synagogue in spite of the fact that she did not believe in God. The horrors of the war had made her angry at God and she turned her unforgiving heart from Him completely. Yet she did want her children to know of their Jewish heritage and because of this became very involved in temple service.</a:t>
            </a:r>
          </a:p>
          <a:p>
            <a:endParaRPr lang="en-US" altLang="en-US" sz="1050" dirty="0"/>
          </a:p>
        </p:txBody>
      </p:sp>
    </p:spTree>
    <p:extLst>
      <p:ext uri="{BB962C8B-B14F-4D97-AF65-F5344CB8AC3E}">
        <p14:creationId xmlns:p14="http://schemas.microsoft.com/office/powerpoint/2010/main" val="34233439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1995 dollar</a:t>
            </a:r>
          </a:p>
        </p:txBody>
      </p:sp>
    </p:spTree>
    <p:extLst>
      <p:ext uri="{BB962C8B-B14F-4D97-AF65-F5344CB8AC3E}">
        <p14:creationId xmlns:p14="http://schemas.microsoft.com/office/powerpoint/2010/main" val="25641561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https://www.google.com/search?q=household+debt&amp;oq=household+dept&amp;aqs=chrome.1.69i57j0l5.9646j0j7&amp;sourceid=chrome&amp;ie=UTF-8</a:t>
            </a:r>
            <a:endParaRPr lang="en-US" altLang="en-US" sz="1050" dirty="0"/>
          </a:p>
        </p:txBody>
      </p:sp>
    </p:spTree>
    <p:extLst>
      <p:ext uri="{BB962C8B-B14F-4D97-AF65-F5344CB8AC3E}">
        <p14:creationId xmlns:p14="http://schemas.microsoft.com/office/powerpoint/2010/main" val="13230956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household+debt&amp;safe=active&amp;tbm=isch&amp;source=iu&amp;ictx=1&amp;fir=aWYqDb4FuR5FcM%253A%252CuQMhNESvuFdlzM%252C%252Fm%252F0h3wys3&amp;vet=1&amp;usg=AI4_-kSJcZBENqLu0_9_163tOZA-voE3Uw&amp;sa=X&amp;ved=2ahUKEwj5soCA0N3hAhUGA6wKHT8FBUYQ_B0wF3oECAwQBg#imgrc=0eP2dYKg7elJ3M:&amp;vet=1</a:t>
            </a:r>
            <a:endParaRPr lang="en-US" altLang="en-US" sz="1050" dirty="0"/>
          </a:p>
        </p:txBody>
      </p:sp>
    </p:spTree>
    <p:extLst>
      <p:ext uri="{BB962C8B-B14F-4D97-AF65-F5344CB8AC3E}">
        <p14:creationId xmlns:p14="http://schemas.microsoft.com/office/powerpoint/2010/main" val="35457075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https://www.cnbc.com/2018/08/20/how-much-debt-americans-have-at-every-age.html</a:t>
            </a:r>
            <a:endParaRPr lang="en-US" altLang="en-US" sz="1050" dirty="0"/>
          </a:p>
        </p:txBody>
      </p:sp>
    </p:spTree>
    <p:extLst>
      <p:ext uri="{BB962C8B-B14F-4D97-AF65-F5344CB8AC3E}">
        <p14:creationId xmlns:p14="http://schemas.microsoft.com/office/powerpoint/2010/main" val="40939540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70069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https://en.wikipedia.org/wiki/Household_debt</a:t>
            </a:r>
            <a:endParaRPr lang="en-US" altLang="en-US" sz="1050" dirty="0"/>
          </a:p>
        </p:txBody>
      </p:sp>
    </p:spTree>
    <p:extLst>
      <p:ext uri="{BB962C8B-B14F-4D97-AF65-F5344CB8AC3E}">
        <p14:creationId xmlns:p14="http://schemas.microsoft.com/office/powerpoint/2010/main" val="37951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Hiatts</a:t>
            </a:r>
            <a:endParaRPr lang="en-US" altLang="en-US" sz="1050" dirty="0"/>
          </a:p>
        </p:txBody>
      </p:sp>
    </p:spTree>
    <p:extLst>
      <p:ext uri="{BB962C8B-B14F-4D97-AF65-F5344CB8AC3E}">
        <p14:creationId xmlns:p14="http://schemas.microsoft.com/office/powerpoint/2010/main" val="23506827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https://en.wikipedia.org/wiki/Household_debt</a:t>
            </a:r>
            <a:endParaRPr lang="en-US" altLang="en-US" sz="1050" dirty="0"/>
          </a:p>
        </p:txBody>
      </p:sp>
    </p:spTree>
    <p:extLst>
      <p:ext uri="{BB962C8B-B14F-4D97-AF65-F5344CB8AC3E}">
        <p14:creationId xmlns:p14="http://schemas.microsoft.com/office/powerpoint/2010/main" val="10593307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584624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Why is it so wicked??  Because it’s stealing.  Not planned deliberate bank robbery, but the same concept.  </a:t>
            </a:r>
          </a:p>
        </p:txBody>
      </p:sp>
    </p:spTree>
    <p:extLst>
      <p:ext uri="{BB962C8B-B14F-4D97-AF65-F5344CB8AC3E}">
        <p14:creationId xmlns:p14="http://schemas.microsoft.com/office/powerpoint/2010/main" val="25496245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754262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What does that mean, “No debt remain outstanding?”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Maybe it means, “No debt remain outstanding”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No debt.</a:t>
            </a:r>
          </a:p>
          <a:p>
            <a:endParaRPr lang="en-US" altLang="en-US" sz="2000" dirty="0"/>
          </a:p>
        </p:txBody>
      </p:sp>
    </p:spTree>
    <p:extLst>
      <p:ext uri="{BB962C8B-B14F-4D97-AF65-F5344CB8AC3E}">
        <p14:creationId xmlns:p14="http://schemas.microsoft.com/office/powerpoint/2010/main" val="9887448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62215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03636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273884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Matt Hershey story…one million!!</a:t>
            </a:r>
          </a:p>
        </p:txBody>
      </p:sp>
    </p:spTree>
    <p:extLst>
      <p:ext uri="{BB962C8B-B14F-4D97-AF65-F5344CB8AC3E}">
        <p14:creationId xmlns:p14="http://schemas.microsoft.com/office/powerpoint/2010/main" val="21640649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3215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How many here just feel the melody?</a:t>
            </a:r>
          </a:p>
        </p:txBody>
      </p:sp>
    </p:spTree>
    <p:extLst>
      <p:ext uri="{BB962C8B-B14F-4D97-AF65-F5344CB8AC3E}">
        <p14:creationId xmlns:p14="http://schemas.microsoft.com/office/powerpoint/2010/main" val="11254922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792563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424695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740555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455291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349773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066582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26.40-46.Sleeping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04.20.2019  5779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448498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Mtt. 26.40-46.Sleeping</a:t>
            </a:r>
          </a:p>
        </p:txBody>
      </p:sp>
      <p:sp>
        <p:nvSpPr>
          <p:cNvPr id="5" name="Date Placeholder 4"/>
          <p:cNvSpPr>
            <a:spLocks noGrp="1"/>
          </p:cNvSpPr>
          <p:nvPr>
            <p:ph type="dt" idx="1"/>
          </p:nvPr>
        </p:nvSpPr>
        <p:spPr/>
        <p:txBody>
          <a:bodyPr/>
          <a:lstStyle/>
          <a:p>
            <a:r>
              <a:rPr lang="en-US" altLang="en-US"/>
              <a:t>04.20.2019  5779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105</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4/20/2019</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866277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3079486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E704-69BB-4EDA-913C-7E3844DE1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3BB48-70B3-4C74-A8CA-C40ED4443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5B9C7-E5F6-422E-BFA8-562BC738FEE0}"/>
              </a:ext>
            </a:extLst>
          </p:cNvPr>
          <p:cNvSpPr>
            <a:spLocks noGrp="1"/>
          </p:cNvSpPr>
          <p:nvPr>
            <p:ph type="dt" sz="half" idx="10"/>
          </p:nvPr>
        </p:nvSpPr>
        <p:spPr/>
        <p:txBody>
          <a:bodyPr/>
          <a:lstStyle>
            <a:lvl1pPr>
              <a:defRPr/>
            </a:lvl1pPr>
          </a:lstStyle>
          <a:p>
            <a:pPr algn="l" defTabSz="685800"/>
            <a:endParaRPr lang="en-US" altLang="en-US">
              <a:solidFill>
                <a:srgbClr val="000000"/>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9F8A75FC-CFAE-4455-9EE8-C7435F1DFA72}"/>
              </a:ext>
            </a:extLst>
          </p:cNvPr>
          <p:cNvSpPr>
            <a:spLocks noGrp="1"/>
          </p:cNvSpPr>
          <p:nvPr>
            <p:ph type="ftr" sz="quarter" idx="11"/>
          </p:nvPr>
        </p:nvSpPr>
        <p:spPr/>
        <p:txBody>
          <a:bodyPr/>
          <a:lstStyle>
            <a:lvl1pPr>
              <a:defRPr/>
            </a:lvl1pPr>
          </a:lstStyle>
          <a:p>
            <a:pPr defTabSz="685800"/>
            <a:endParaRPr lang="en-US" altLang="en-US">
              <a:solidFill>
                <a:srgbClr val="000000"/>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F9768FA-2EA6-484B-9C15-1AF446654B46}"/>
              </a:ext>
            </a:extLst>
          </p:cNvPr>
          <p:cNvSpPr>
            <a:spLocks noGrp="1"/>
          </p:cNvSpPr>
          <p:nvPr>
            <p:ph type="sldNum" sz="quarter" idx="12"/>
          </p:nvPr>
        </p:nvSpPr>
        <p:spPr/>
        <p:txBody>
          <a:bodyPr/>
          <a:lstStyle>
            <a:lvl1pPr>
              <a:defRPr/>
            </a:lvl1pPr>
          </a:lstStyle>
          <a:p>
            <a:pPr defTabSz="685800"/>
            <a:fld id="{BFE9C308-A471-4644-BAE3-9D4A1F39C562}" type="slidenum">
              <a:rPr lang="en-US" altLang="en-US" smtClean="0">
                <a:solidFill>
                  <a:srgbClr val="000000"/>
                </a:solidFill>
                <a:latin typeface="Arial" panose="020B0604020202020204" pitchFamily="34" charset="0"/>
                <a:cs typeface="Arial" panose="020B0604020202020204" pitchFamily="34" charset="0"/>
              </a:rPr>
              <a:pPr defTabSz="685800"/>
              <a:t>‹#›</a:t>
            </a:fld>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80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4/20/2019</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415605583"/>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093622538"/>
      </p:ext>
    </p:extLst>
  </p:cSld>
  <p:clrMap bg1="lt1" tx1="dk1" bg2="lt2" tx2="dk2" accent1="accent1" accent2="accent2" accent3="accent3" accent4="accent4" accent5="accent5" accent6="accent6" hlink="hlink" folHlink="folHlink"/>
  <p:sldLayoutIdLst>
    <p:sldLayoutId id="214748370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1232C9F-E55F-4A53-93C0-494B1D19ED4A}"/>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35BE5D9-7939-406D-BDC7-454C464723D5}"/>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966EA23-494A-4938-9B98-3E7EB424B43C}"/>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a:extLst>
              <a:ext uri="{FF2B5EF4-FFF2-40B4-BE49-F238E27FC236}">
                <a16:creationId xmlns:a16="http://schemas.microsoft.com/office/drawing/2014/main" id="{0915A71A-5643-4197-8FB2-6B5755241577}"/>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a:extLst>
              <a:ext uri="{FF2B5EF4-FFF2-40B4-BE49-F238E27FC236}">
                <a16:creationId xmlns:a16="http://schemas.microsoft.com/office/drawing/2014/main" id="{3B563D99-B64A-4B19-97BD-7FBCA89F9AF5}"/>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EBA616D2-1B5E-41AA-BE90-E0D4077A3F92}" type="slidenum">
              <a:rPr lang="en-US" altLang="en-US"/>
              <a:pPr/>
              <a:t>‹#›</a:t>
            </a:fld>
            <a:endParaRPr lang="en-US" altLang="en-US"/>
          </a:p>
        </p:txBody>
      </p:sp>
    </p:spTree>
    <p:extLst>
      <p:ext uri="{BB962C8B-B14F-4D97-AF65-F5344CB8AC3E}">
        <p14:creationId xmlns:p14="http://schemas.microsoft.com/office/powerpoint/2010/main" val="3175051149"/>
      </p:ext>
    </p:extLst>
  </p:cSld>
  <p:clrMap bg1="lt1" tx1="dk1" bg2="lt2" tx2="dk2" accent1="accent1" accent2="accent2" accent3="accent3" accent4="accent4" accent5="accent5" accent6="accent6" hlink="hlink" folHlink="folHlink"/>
  <p:sldLayoutIdLst>
    <p:sldLayoutId id="2147483709" r:id="rId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xml"/><Relationship Id="rId1" Type="http://schemas.openxmlformats.org/officeDocument/2006/relationships/video" Target="https://www.youtube.com/embed/YMWd7QnXY8E?feature=oembed" TargetMode="External"/><Relationship Id="rId4" Type="http://schemas.openxmlformats.org/officeDocument/2006/relationships/image" Target="../media/image23.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verywellhealth.com/sleep-duration-and-longevity-2224291"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eep.org/articles/how-soldiers-deal-with-sleep-deprivation/"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www.cnbc.com/video/2018/05/22/kevin-oleary-age-by-which-you-should-have-your-debt-paid-off.html"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youtu.be/YMWd7QnXY8E" TargetMode="External"/><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0837" y="133350"/>
            <a:ext cx="8031162" cy="5143500"/>
          </a:xfrm>
        </p:spPr>
        <p:txBody>
          <a:bodyPr>
            <a:normAutofit/>
          </a:bodyPr>
          <a:lstStyle/>
          <a:p>
            <a:pPr algn="l"/>
            <a:r>
              <a:rPr lang="en-US" dirty="0"/>
              <a:t> How many know a melody for that?</a:t>
            </a:r>
          </a:p>
        </p:txBody>
      </p:sp>
      <p:pic>
        <p:nvPicPr>
          <p:cNvPr id="3" name="Picture 2">
            <a:extLst>
              <a:ext uri="{FF2B5EF4-FFF2-40B4-BE49-F238E27FC236}">
                <a16:creationId xmlns:a16="http://schemas.microsoft.com/office/drawing/2014/main" id="{D34D2B7D-2447-49A1-A030-0E7F648A891C}"/>
              </a:ext>
            </a:extLst>
          </p:cNvPr>
          <p:cNvPicPr>
            <a:picLocks noChangeAspect="1"/>
          </p:cNvPicPr>
          <p:nvPr/>
        </p:nvPicPr>
        <p:blipFill rotWithShape="1">
          <a:blip r:embed="rId3">
            <a:extLst>
              <a:ext uri="{28A0092B-C50C-407E-A947-70E740481C1C}">
                <a14:useLocalDpi xmlns:a14="http://schemas.microsoft.com/office/drawing/2010/main" val="0"/>
              </a:ext>
            </a:extLst>
          </a:blip>
          <a:srcRect l="7638" r="6735" b="84074"/>
          <a:stretch/>
        </p:blipFill>
        <p:spPr>
          <a:xfrm>
            <a:off x="487849" y="1428750"/>
            <a:ext cx="7803175" cy="1676400"/>
          </a:xfrm>
          <a:prstGeom prst="rect">
            <a:avLst/>
          </a:prstGeom>
        </p:spPr>
      </p:pic>
    </p:spTree>
    <p:extLst>
      <p:ext uri="{BB962C8B-B14F-4D97-AF65-F5344CB8AC3E}">
        <p14:creationId xmlns:p14="http://schemas.microsoft.com/office/powerpoint/2010/main" val="23968629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title="Muslims attack Pastor with Acid: The Umar Mulinde Story">
            <a:hlinkClick r:id="" action="ppaction://media"/>
            <a:extLst>
              <a:ext uri="{FF2B5EF4-FFF2-40B4-BE49-F238E27FC236}">
                <a16:creationId xmlns:a16="http://schemas.microsoft.com/office/drawing/2014/main" id="{5065CEC1-427B-4122-BBF2-F37FC9A0AFE2}"/>
              </a:ext>
            </a:extLst>
          </p:cNvPr>
          <p:cNvPicPr>
            <a:picLocks noRot="1" noChangeAspect="1"/>
          </p:cNvPicPr>
          <p:nvPr>
            <a:videoFile r:link="rId1"/>
          </p:nvPr>
        </p:nvPicPr>
        <p:blipFill>
          <a:blip r:embed="rId4"/>
          <a:stretch>
            <a:fillRect/>
          </a:stretch>
        </p:blipFill>
        <p:spPr>
          <a:xfrm>
            <a:off x="189971" y="9526"/>
            <a:ext cx="8483599" cy="4772024"/>
          </a:xfrm>
          <a:prstGeom prst="rect">
            <a:avLst/>
          </a:prstGeom>
        </p:spPr>
      </p:pic>
    </p:spTree>
    <p:extLst>
      <p:ext uri="{BB962C8B-B14F-4D97-AF65-F5344CB8AC3E}">
        <p14:creationId xmlns:p14="http://schemas.microsoft.com/office/powerpoint/2010/main" val="28950322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9776911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6593105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4482192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9948551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26:40-43</a:t>
            </a:r>
          </a:p>
        </p:txBody>
      </p:sp>
    </p:spTree>
    <p:extLst>
      <p:ext uri="{BB962C8B-B14F-4D97-AF65-F5344CB8AC3E}">
        <p14:creationId xmlns:p14="http://schemas.microsoft.com/office/powerpoint/2010/main" val="272294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82000" cy="4444305"/>
          </a:xfrm>
        </p:spPr>
        <p:txBody>
          <a:bodyPr>
            <a:normAutofit lnSpcReduction="10000"/>
          </a:bodyPr>
          <a:lstStyle/>
          <a:p>
            <a:pPr algn="r"/>
            <a:r>
              <a:rPr lang="he-IL" sz="3889" b="1" dirty="0">
                <a:latin typeface="David" panose="020E0502060401010101" pitchFamily="34" charset="-79"/>
                <a:cs typeface="David" panose="020E0502060401010101" pitchFamily="34" charset="-79"/>
              </a:rPr>
              <a:t>לְאַחַר מִכֵּן בָּא אֶל הַתַּלְמִידִים וּמְצָאָם יְשֵׁנִים. אָמַר אֶל כֵּיפָא: ”וּבְכֵן לֹא יְכָלְתֶּם </a:t>
            </a:r>
            <a:r>
              <a:rPr lang="he-IL" sz="3889" b="1" dirty="0">
                <a:solidFill>
                  <a:srgbClr val="FFFF99"/>
                </a:solidFill>
                <a:latin typeface="David" panose="020E0502060401010101" pitchFamily="34" charset="-79"/>
                <a:cs typeface="David" panose="020E0502060401010101" pitchFamily="34" charset="-79"/>
              </a:rPr>
              <a:t>לְהִשָּׁאֵר עֵרִים אִתִּי </a:t>
            </a:r>
            <a:r>
              <a:rPr lang="he-IL" sz="3889" b="1" dirty="0">
                <a:latin typeface="David" panose="020E0502060401010101" pitchFamily="34" charset="-79"/>
                <a:cs typeface="David" panose="020E0502060401010101" pitchFamily="34" charset="-79"/>
              </a:rPr>
              <a:t>שָׁעָה אַחַת?</a:t>
            </a:r>
            <a:r>
              <a:rPr lang="en-US" baseline="30000" dirty="0"/>
              <a:t>    </a:t>
            </a:r>
          </a:p>
          <a:p>
            <a:pPr marL="0" indent="0"/>
            <a:r>
              <a:rPr lang="en-US" sz="3600" dirty="0"/>
              <a:t>He returned to the </a:t>
            </a:r>
            <a:r>
              <a:rPr lang="en-US" sz="3600" i="1" dirty="0" err="1"/>
              <a:t>talmidim</a:t>
            </a:r>
            <a:r>
              <a:rPr lang="en-US" sz="3600" dirty="0"/>
              <a:t> and found them sleeping. He said to </a:t>
            </a:r>
            <a:r>
              <a:rPr lang="en-US" sz="3600" dirty="0" err="1"/>
              <a:t>Kefa</a:t>
            </a:r>
            <a:r>
              <a:rPr lang="en-US" sz="3600" dirty="0"/>
              <a:t>, “Were you so weak that you couldn’t </a:t>
            </a:r>
            <a:r>
              <a:rPr lang="en-US" sz="2800" baseline="-25000" dirty="0"/>
              <a:t>1</a:t>
            </a:r>
            <a:r>
              <a:rPr lang="en-US" sz="3600" dirty="0">
                <a:solidFill>
                  <a:srgbClr val="FFFF99"/>
                </a:solidFill>
              </a:rPr>
              <a:t>stay awake with me </a:t>
            </a:r>
            <a:r>
              <a:rPr lang="en-US" sz="3600" dirty="0"/>
              <a:t>for even an hour?</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26:40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95010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35893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596503"/>
            <a:ext cx="8229600" cy="4444305"/>
          </a:xfrm>
        </p:spPr>
        <p:txBody>
          <a:bodyPr>
            <a:normAutofit lnSpcReduction="10000"/>
          </a:bodyPr>
          <a:lstStyle/>
          <a:p>
            <a:pPr algn="r"/>
            <a:r>
              <a:rPr lang="he-IL" sz="3889" b="1" dirty="0">
                <a:solidFill>
                  <a:srgbClr val="FFFF99"/>
                </a:solidFill>
                <a:latin typeface="David" panose="020E0502060401010101" pitchFamily="34" charset="-79"/>
                <a:cs typeface="David" panose="020E0502060401010101" pitchFamily="34" charset="-79"/>
              </a:rPr>
              <a:t>הֱיוּ עֵרִים </a:t>
            </a:r>
            <a:r>
              <a:rPr lang="he-IL" sz="3889" b="1" dirty="0">
                <a:latin typeface="David" panose="020E0502060401010101" pitchFamily="34" charset="-79"/>
                <a:cs typeface="David" panose="020E0502060401010101" pitchFamily="34" charset="-79"/>
              </a:rPr>
              <a:t>וְהִתְפַּלְּלוּ כְּדֵי שֶׁלֹּא תָּבוֹאוּ לִידֵי נִסָּיוֹן. אָמְנָם הָרוּחַ חֲפֵצָה, אֲבָל הַבָּשָׂר חָלָשׁ.“</a:t>
            </a:r>
            <a:r>
              <a:rPr lang="en-US" baseline="30000" dirty="0"/>
              <a:t>    </a:t>
            </a:r>
          </a:p>
          <a:p>
            <a:pPr marL="0" indent="0"/>
            <a:r>
              <a:rPr lang="en-US" sz="1400" baseline="30000" dirty="0"/>
              <a:t>    </a:t>
            </a:r>
          </a:p>
          <a:p>
            <a:pPr marL="0" indent="0"/>
            <a:r>
              <a:rPr lang="en-US" sz="4000" dirty="0"/>
              <a:t>“</a:t>
            </a:r>
            <a:r>
              <a:rPr lang="en-US" sz="4000" baseline="-25000" dirty="0"/>
              <a:t>2</a:t>
            </a:r>
            <a:r>
              <a:rPr lang="en-US" sz="4000" dirty="0">
                <a:solidFill>
                  <a:srgbClr val="FFFF99"/>
                </a:solidFill>
              </a:rPr>
              <a:t>Stay awake</a:t>
            </a:r>
            <a:r>
              <a:rPr lang="en-US" sz="4000" dirty="0"/>
              <a:t>, and pray that you will not be put to the test — the spirit indeed is eager, but human nature is weak.”</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26:41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0309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596503"/>
            <a:ext cx="8229600" cy="4546997"/>
          </a:xfrm>
        </p:spPr>
        <p:txBody>
          <a:bodyPr>
            <a:normAutofit fontScale="92500"/>
          </a:bodyPr>
          <a:lstStyle/>
          <a:p>
            <a:pPr algn="r"/>
            <a:r>
              <a:rPr lang="he-IL" sz="4300" b="1" dirty="0">
                <a:latin typeface="David" panose="020E0502060401010101" pitchFamily="34" charset="-79"/>
                <a:cs typeface="David" panose="020E0502060401010101" pitchFamily="34" charset="-79"/>
              </a:rPr>
              <a:t>הָלַךְ שֵׁנִית וְהִתְפַּלֵּל בְּאָמְרוֹ: ”אָבִי, אִם אִי אֶפְשָׁר שֶׁהַכּוֹס תַּעֲבֹר מִבְּלִי שֶׁאֶשְׁתֶּה אוֹתָהּ, יְהִי נָא כִּרְצוֹנְךָ.“</a:t>
            </a:r>
            <a:r>
              <a:rPr lang="he-IL" sz="3889" dirty="0"/>
              <a:t>‏</a:t>
            </a:r>
            <a:r>
              <a:rPr lang="en-US" baseline="30000" dirty="0"/>
              <a:t>    </a:t>
            </a:r>
          </a:p>
          <a:p>
            <a:r>
              <a:rPr lang="en-US" sz="1400" baseline="30000" dirty="0"/>
              <a:t>    </a:t>
            </a:r>
          </a:p>
          <a:p>
            <a:r>
              <a:rPr lang="en-US" dirty="0"/>
              <a:t> </a:t>
            </a:r>
            <a:r>
              <a:rPr lang="en-US" baseline="30000" dirty="0"/>
              <a:t>   </a:t>
            </a:r>
            <a:r>
              <a:rPr lang="en-US" sz="4000" dirty="0"/>
              <a:t>A second time he went off and prayed. “My Father, if this cup cannot pass away unless I drink it, let what you want be done.” </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26:42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8491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4400" b="1" dirty="0">
                <a:latin typeface="David" panose="020E0502060401010101" pitchFamily="34" charset="-79"/>
                <a:cs typeface="David" panose="020E0502060401010101" pitchFamily="34" charset="-79"/>
              </a:rPr>
              <a:t>הוּא חָזַר וְשׁוּב מָצָא אוֹתָם יְשֵׁנִים, כִּי עֵינֵיהֶם הָיוּ כְּבֵדוֹת </a:t>
            </a:r>
            <a:r>
              <a:rPr lang="he-IL" sz="3889" dirty="0"/>
              <a:t>‏</a:t>
            </a:r>
            <a:r>
              <a:rPr lang="en-US" baseline="30000" dirty="0"/>
              <a:t>    </a:t>
            </a:r>
          </a:p>
          <a:p>
            <a:r>
              <a:rPr lang="en-US" baseline="30000" dirty="0"/>
              <a:t>    </a:t>
            </a:r>
          </a:p>
          <a:p>
            <a:r>
              <a:rPr lang="en-US" dirty="0"/>
              <a:t> </a:t>
            </a:r>
            <a:r>
              <a:rPr lang="en-US" baseline="30000" dirty="0"/>
              <a:t>   </a:t>
            </a:r>
            <a:r>
              <a:rPr lang="en-US" sz="4000" dirty="0"/>
              <a:t>Again he returned and </a:t>
            </a:r>
            <a:r>
              <a:rPr lang="en-US" sz="4000" baseline="-25000" dirty="0"/>
              <a:t>3</a:t>
            </a:r>
            <a:r>
              <a:rPr lang="en-US" sz="4000" dirty="0">
                <a:solidFill>
                  <a:srgbClr val="FFFF99"/>
                </a:solidFill>
              </a:rPr>
              <a:t>found them sleeping</a:t>
            </a:r>
            <a:r>
              <a:rPr lang="en-US" sz="4000" dirty="0"/>
              <a:t>, their eyes were so heavy.</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26:43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6472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Mtt</a:t>
            </a:r>
            <a:r>
              <a:rPr lang="en-US" baseline="30000" dirty="0"/>
              <a:t>. 26.44-46 </a:t>
            </a:r>
            <a:r>
              <a:rPr lang="en-US" dirty="0"/>
              <a:t>Leaving them again, he went off and prayed a third time, saying the same words. </a:t>
            </a:r>
          </a:p>
        </p:txBody>
      </p:sp>
    </p:spTree>
    <p:extLst>
      <p:ext uri="{BB962C8B-B14F-4D97-AF65-F5344CB8AC3E}">
        <p14:creationId xmlns:p14="http://schemas.microsoft.com/office/powerpoint/2010/main" val="59203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Lk 22. 42-44  </a:t>
            </a:r>
            <a:r>
              <a:rPr lang="en-US" dirty="0"/>
              <a:t>“Father, if you are willing, take this cup away from me; still, let not my will but yours be done.”</a:t>
            </a:r>
          </a:p>
        </p:txBody>
      </p:sp>
    </p:spTree>
    <p:extLst>
      <p:ext uri="{BB962C8B-B14F-4D97-AF65-F5344CB8AC3E}">
        <p14:creationId xmlns:p14="http://schemas.microsoft.com/office/powerpoint/2010/main" val="426146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Lk 22. 42-44  </a:t>
            </a:r>
            <a:r>
              <a:rPr lang="en-US" dirty="0"/>
              <a:t> There appeared to him an angel from heaven giving him strength…</a:t>
            </a:r>
          </a:p>
          <a:p>
            <a:pPr algn="l"/>
            <a:endParaRPr lang="en-US" dirty="0"/>
          </a:p>
          <a:p>
            <a:pPr algn="l"/>
            <a:r>
              <a:rPr lang="en-US" dirty="0"/>
              <a:t>He made it, without their help and support and comfort.</a:t>
            </a:r>
          </a:p>
        </p:txBody>
      </p:sp>
    </p:spTree>
    <p:extLst>
      <p:ext uri="{BB962C8B-B14F-4D97-AF65-F5344CB8AC3E}">
        <p14:creationId xmlns:p14="http://schemas.microsoft.com/office/powerpoint/2010/main" val="168212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News from Israel</a:t>
            </a:r>
          </a:p>
        </p:txBody>
      </p:sp>
    </p:spTree>
    <p:extLst>
      <p:ext uri="{BB962C8B-B14F-4D97-AF65-F5344CB8AC3E}">
        <p14:creationId xmlns:p14="http://schemas.microsoft.com/office/powerpoint/2010/main" val="3634328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Mtt</a:t>
            </a:r>
            <a:r>
              <a:rPr lang="en-US" baseline="30000" dirty="0"/>
              <a:t>. 26.44-46 </a:t>
            </a:r>
            <a:r>
              <a:rPr lang="en-US" dirty="0"/>
              <a:t>Then he came to the </a:t>
            </a:r>
            <a:r>
              <a:rPr lang="en-US" dirty="0" err="1"/>
              <a:t>talmidim</a:t>
            </a:r>
            <a:r>
              <a:rPr lang="en-US" dirty="0"/>
              <a:t> and said, “For now, </a:t>
            </a:r>
            <a:r>
              <a:rPr lang="en-US" baseline="-25000" dirty="0"/>
              <a:t>4</a:t>
            </a:r>
            <a:r>
              <a:rPr lang="en-US" dirty="0"/>
              <a:t>go on sleeping, take your rest… Look! The time has come for the Son of Man to be betrayed into the hands of sinners. Get up! Let’s go! Here comes my betrayer!”</a:t>
            </a:r>
          </a:p>
        </p:txBody>
      </p:sp>
    </p:spTree>
    <p:extLst>
      <p:ext uri="{BB962C8B-B14F-4D97-AF65-F5344CB8AC3E}">
        <p14:creationId xmlns:p14="http://schemas.microsoft.com/office/powerpoint/2010/main" val="242088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all this warfare </a:t>
            </a:r>
            <a:r>
              <a:rPr lang="en-US" u="sng" dirty="0"/>
              <a:t>watching</a:t>
            </a:r>
            <a:r>
              <a:rPr lang="en-US" dirty="0"/>
              <a:t> relate to </a:t>
            </a:r>
            <a:r>
              <a:rPr lang="en-US" dirty="0" err="1"/>
              <a:t>Pesakh</a:t>
            </a:r>
            <a:r>
              <a:rPr lang="en-US" dirty="0"/>
              <a:t>?</a:t>
            </a:r>
          </a:p>
        </p:txBody>
      </p:sp>
    </p:spTree>
    <p:extLst>
      <p:ext uri="{BB962C8B-B14F-4D97-AF65-F5344CB8AC3E}">
        <p14:creationId xmlns:p14="http://schemas.microsoft.com/office/powerpoint/2010/main" val="269620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Sleep is good:</a:t>
            </a:r>
          </a:p>
        </p:txBody>
      </p:sp>
    </p:spTree>
    <p:extLst>
      <p:ext uri="{BB962C8B-B14F-4D97-AF65-F5344CB8AC3E}">
        <p14:creationId xmlns:p14="http://schemas.microsoft.com/office/powerpoint/2010/main" val="178343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They just had a BIG </a:t>
            </a:r>
            <a:r>
              <a:rPr lang="en-US" dirty="0" err="1"/>
              <a:t>Pesakh</a:t>
            </a:r>
            <a:r>
              <a:rPr lang="en-US" dirty="0"/>
              <a:t> meal.</a:t>
            </a:r>
          </a:p>
          <a:p>
            <a:pPr algn="l"/>
            <a:endParaRPr lang="en-US" sz="2400" dirty="0"/>
          </a:p>
          <a:p>
            <a:pPr algn="l"/>
            <a:r>
              <a:rPr lang="en-US" dirty="0"/>
              <a:t>Post-meal, the body streams more blood to the digestive system to better digest foods in massive amounts. This causes a temporary blood and nutrients shortage in the brain.</a:t>
            </a:r>
          </a:p>
        </p:txBody>
      </p:sp>
    </p:spTree>
    <p:extLst>
      <p:ext uri="{BB962C8B-B14F-4D97-AF65-F5344CB8AC3E}">
        <p14:creationId xmlns:p14="http://schemas.microsoft.com/office/powerpoint/2010/main" val="291567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Post-eating, the body releases hormones…These hormones increase blood sugar levels…At the same time, the brain releases serotonin…which then turns into melatonin.  [The sleep hormone.]</a:t>
            </a:r>
          </a:p>
          <a:p>
            <a:pPr algn="l"/>
            <a:endParaRPr lang="en-US" dirty="0"/>
          </a:p>
        </p:txBody>
      </p:sp>
    </p:spTree>
    <p:extLst>
      <p:ext uri="{BB962C8B-B14F-4D97-AF65-F5344CB8AC3E}">
        <p14:creationId xmlns:p14="http://schemas.microsoft.com/office/powerpoint/2010/main" val="243498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8" y="0"/>
            <a:ext cx="8381999" cy="5143500"/>
          </a:xfrm>
        </p:spPr>
        <p:txBody>
          <a:bodyPr>
            <a:normAutofit/>
          </a:bodyPr>
          <a:lstStyle/>
          <a:p>
            <a:pPr algn="l"/>
            <a:r>
              <a:rPr lang="en-US" baseline="30000" dirty="0" err="1"/>
              <a:t>T’hillim</a:t>
            </a:r>
            <a:r>
              <a:rPr lang="en-US" baseline="30000" dirty="0"/>
              <a:t>/Ps 3.6-7</a:t>
            </a:r>
            <a:r>
              <a:rPr lang="en-US" b="1" baseline="30000" dirty="0"/>
              <a:t>  </a:t>
            </a:r>
            <a:r>
              <a:rPr lang="en-US" dirty="0"/>
              <a:t>I lie down and sleep, then wake up again, because </a:t>
            </a:r>
            <a:r>
              <a:rPr lang="en-US" cap="small" dirty="0"/>
              <a:t>Adoni</a:t>
            </a:r>
            <a:r>
              <a:rPr lang="en-US" dirty="0"/>
              <a:t> sustains me.</a:t>
            </a:r>
            <a:r>
              <a:rPr lang="en-US" b="1" baseline="30000" dirty="0"/>
              <a:t> </a:t>
            </a:r>
            <a:r>
              <a:rPr lang="en-US" dirty="0"/>
              <a:t>I am not afraid of the tens of thousands set against me on every side.</a:t>
            </a:r>
          </a:p>
          <a:p>
            <a:pPr algn="l"/>
            <a:r>
              <a:rPr lang="en-US" baseline="30000" dirty="0" err="1"/>
              <a:t>Kohelet</a:t>
            </a:r>
            <a:r>
              <a:rPr lang="en-US" baseline="30000" dirty="0"/>
              <a:t>/</a:t>
            </a:r>
            <a:r>
              <a:rPr lang="en-US" baseline="30000" dirty="0" err="1"/>
              <a:t>Ec</a:t>
            </a:r>
            <a:r>
              <a:rPr lang="en-US" baseline="30000" dirty="0"/>
              <a:t> 5.11</a:t>
            </a:r>
            <a:r>
              <a:rPr lang="en-US" dirty="0"/>
              <a:t> The sleep of the laborer is sweet, whether he eats  little or much.</a:t>
            </a:r>
          </a:p>
        </p:txBody>
      </p:sp>
    </p:spTree>
    <p:extLst>
      <p:ext uri="{BB962C8B-B14F-4D97-AF65-F5344CB8AC3E}">
        <p14:creationId xmlns:p14="http://schemas.microsoft.com/office/powerpoint/2010/main" val="258731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127.2 </a:t>
            </a:r>
            <a:r>
              <a:rPr lang="en-US" dirty="0"/>
              <a:t>In vain do you get up early and put off going to bed,</a:t>
            </a:r>
            <a:br>
              <a:rPr lang="en-US" dirty="0"/>
            </a:br>
            <a:r>
              <a:rPr lang="en-US" dirty="0"/>
              <a:t>working hard to earn a living;</a:t>
            </a:r>
            <a:br>
              <a:rPr lang="en-US" dirty="0"/>
            </a:br>
            <a:r>
              <a:rPr lang="en-US" dirty="0"/>
              <a:t>for </a:t>
            </a:r>
            <a:r>
              <a:rPr lang="en-US" dirty="0">
                <a:solidFill>
                  <a:srgbClr val="FFFF99"/>
                </a:solidFill>
              </a:rPr>
              <a:t>he provides for his beloved</a:t>
            </a:r>
            <a:br>
              <a:rPr lang="en-US" dirty="0"/>
            </a:br>
            <a:r>
              <a:rPr lang="en-US" dirty="0"/>
              <a:t>[even when they ] </a:t>
            </a:r>
            <a:r>
              <a:rPr lang="en-US" dirty="0">
                <a:solidFill>
                  <a:srgbClr val="FFFF99"/>
                </a:solidFill>
              </a:rPr>
              <a:t>sleep</a:t>
            </a:r>
            <a:r>
              <a:rPr lang="en-US" dirty="0"/>
              <a:t>.</a:t>
            </a:r>
            <a:endParaRPr lang="en-US" b="1" dirty="0">
              <a:latin typeface="David" panose="020E0502060401010101" pitchFamily="34" charset="-79"/>
              <a:cs typeface="David" panose="020E0502060401010101" pitchFamily="34" charset="-79"/>
            </a:endParaRPr>
          </a:p>
          <a:p>
            <a:pPr algn="r" rtl="1"/>
            <a:r>
              <a:rPr lang="he-IL" sz="4400" b="1" dirty="0">
                <a:latin typeface="David" panose="020E0502060401010101" pitchFamily="34" charset="-79"/>
                <a:cs typeface="David" panose="020E0502060401010101" pitchFamily="34" charset="-79"/>
              </a:rPr>
              <a:t>כֵּן יִתֵּן לִידִידוֹ שֵׁנָא.</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48348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sz="2200" dirty="0">
                <a:hlinkClick r:id="rId3"/>
              </a:rPr>
              <a:t>https://www.verywellhealth.com/sleep-duration-and-longevity-2224291</a:t>
            </a:r>
            <a:r>
              <a:rPr lang="en-US" sz="2200" dirty="0"/>
              <a:t> </a:t>
            </a:r>
            <a:r>
              <a:rPr lang="en-US" sz="3900" dirty="0"/>
              <a:t>Research</a:t>
            </a:r>
            <a:r>
              <a:rPr lang="en-US" sz="2200" dirty="0"/>
              <a:t> </a:t>
            </a:r>
            <a:r>
              <a:rPr lang="en-US" dirty="0"/>
              <a:t>suggests that </a:t>
            </a:r>
            <a:r>
              <a:rPr lang="en-US" u="sng" dirty="0">
                <a:solidFill>
                  <a:srgbClr val="FFFF99"/>
                </a:solidFill>
              </a:rPr>
              <a:t>regularly</a:t>
            </a:r>
            <a:r>
              <a:rPr lang="en-US" dirty="0">
                <a:solidFill>
                  <a:srgbClr val="FFFF99"/>
                </a:solidFill>
              </a:rPr>
              <a:t> sleeping for less than seven hours a night </a:t>
            </a:r>
            <a:r>
              <a:rPr lang="en-US" dirty="0"/>
              <a:t>can have negative effects on the cardiovascular, endocrine, immune and nervous systems. Side effects of sleep deprivation can include obesity, diabetes, heart disease, and hypertension, anxiety, depression, and alcohol abuse.</a:t>
            </a:r>
          </a:p>
        </p:txBody>
      </p:sp>
    </p:spTree>
    <p:extLst>
      <p:ext uri="{BB962C8B-B14F-4D97-AF65-F5344CB8AC3E}">
        <p14:creationId xmlns:p14="http://schemas.microsoft.com/office/powerpoint/2010/main" val="156230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sz="1900" dirty="0">
                <a:hlinkClick r:id="rId3"/>
              </a:rPr>
              <a:t>https://www.sleep.org/articles/how-soldiers-deal-with-sleep-deprivation/ </a:t>
            </a:r>
            <a:r>
              <a:rPr lang="en-US" sz="1900" dirty="0"/>
              <a:t> </a:t>
            </a:r>
            <a:r>
              <a:rPr lang="en-US" dirty="0"/>
              <a:t>Just like everyone else, most soldiers should, ideally, get seven to nine hours of sleep every night. Previously, Army guidelines had suggested </a:t>
            </a:r>
            <a:r>
              <a:rPr lang="en-US" u="sng" dirty="0">
                <a:solidFill>
                  <a:srgbClr val="FFFF99"/>
                </a:solidFill>
              </a:rPr>
              <a:t>only half that amount</a:t>
            </a:r>
            <a:r>
              <a:rPr lang="en-US" dirty="0"/>
              <a:t>, but Army doctors revised it in 2010 because of concerns about sleep-deprived soldiers in combat.</a:t>
            </a:r>
          </a:p>
        </p:txBody>
      </p:sp>
    </p:spTree>
    <p:extLst>
      <p:ext uri="{BB962C8B-B14F-4D97-AF65-F5344CB8AC3E}">
        <p14:creationId xmlns:p14="http://schemas.microsoft.com/office/powerpoint/2010/main" val="2888218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Sleep is good.</a:t>
            </a:r>
          </a:p>
          <a:p>
            <a:r>
              <a:rPr lang="en-US" dirty="0"/>
              <a:t>On the other hand:</a:t>
            </a:r>
          </a:p>
        </p:txBody>
      </p:sp>
    </p:spTree>
    <p:extLst>
      <p:ext uri="{BB962C8B-B14F-4D97-AF65-F5344CB8AC3E}">
        <p14:creationId xmlns:p14="http://schemas.microsoft.com/office/powerpoint/2010/main" val="338270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600" dirty="0"/>
              <a:t>Israeli Team Awarded Million Dollar Prize for Historical Space Mission</a:t>
            </a:r>
          </a:p>
        </p:txBody>
      </p:sp>
      <p:pic>
        <p:nvPicPr>
          <p:cNvPr id="1026" name="Picture 2" descr="https://unitedwithisrael.org/wp-content/uploads/2019/04/57076251_2247607425282079_4544133488600678400_n-890x400.jpg">
            <a:extLst>
              <a:ext uri="{FF2B5EF4-FFF2-40B4-BE49-F238E27FC236}">
                <a16:creationId xmlns:a16="http://schemas.microsoft.com/office/drawing/2014/main" id="{5775DF2A-7FDC-4A9A-B101-485D2BB71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1333500"/>
            <a:ext cx="8477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2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Mishlei</a:t>
            </a:r>
            <a:r>
              <a:rPr lang="en-US" baseline="30000" dirty="0"/>
              <a:t> /Prov 6.9-11 </a:t>
            </a:r>
            <a:r>
              <a:rPr lang="en-US" dirty="0"/>
              <a:t>How long will you lie there, you sluggard? When will you get up from your sleep?</a:t>
            </a:r>
            <a:r>
              <a:rPr lang="en-US" b="1" baseline="30000" dirty="0"/>
              <a:t> </a:t>
            </a:r>
            <a:r>
              <a:rPr lang="en-US" dirty="0"/>
              <a:t>A little sleep, a little slumber, a little folding of the hands to rest — and poverty will come on you like a thief, and scarcity like an armed man.</a:t>
            </a:r>
          </a:p>
        </p:txBody>
      </p:sp>
    </p:spTree>
    <p:extLst>
      <p:ext uri="{BB962C8B-B14F-4D97-AF65-F5344CB8AC3E}">
        <p14:creationId xmlns:p14="http://schemas.microsoft.com/office/powerpoint/2010/main" val="406041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Ideal woman: </a:t>
            </a:r>
          </a:p>
          <a:p>
            <a:pPr algn="l"/>
            <a:r>
              <a:rPr lang="en-US" baseline="30000" dirty="0" err="1"/>
              <a:t>Mishlei</a:t>
            </a:r>
            <a:r>
              <a:rPr lang="en-US" baseline="30000" dirty="0"/>
              <a:t> /Prov 31.15 </a:t>
            </a:r>
            <a:r>
              <a:rPr lang="en-US" dirty="0"/>
              <a:t>She rises while it is still night and provides food for her household and portions for her servant girls.</a:t>
            </a:r>
          </a:p>
        </p:txBody>
      </p:sp>
    </p:spTree>
    <p:extLst>
      <p:ext uri="{BB962C8B-B14F-4D97-AF65-F5344CB8AC3E}">
        <p14:creationId xmlns:p14="http://schemas.microsoft.com/office/powerpoint/2010/main" val="2651402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Ideal woman: </a:t>
            </a:r>
          </a:p>
          <a:p>
            <a:pPr algn="l"/>
            <a:r>
              <a:rPr lang="en-US" baseline="30000" dirty="0" err="1"/>
              <a:t>Mishlei</a:t>
            </a:r>
            <a:r>
              <a:rPr lang="en-US" baseline="30000" dirty="0"/>
              <a:t> /Prov 31.17-18 </a:t>
            </a:r>
            <a:r>
              <a:rPr lang="en-US" b="1" baseline="30000" dirty="0"/>
              <a:t> </a:t>
            </a:r>
            <a:r>
              <a:rPr lang="en-US" dirty="0"/>
              <a:t>She gathers her strength around her and throws herself into her work.</a:t>
            </a:r>
            <a:r>
              <a:rPr lang="he-IL" b="1" baseline="30000" dirty="0"/>
              <a:t> </a:t>
            </a:r>
            <a:r>
              <a:rPr lang="en-US" dirty="0"/>
              <a:t>She sees that her business affairs go well; her lamp stays lit at night.</a:t>
            </a:r>
          </a:p>
        </p:txBody>
      </p:sp>
    </p:spTree>
    <p:extLst>
      <p:ext uri="{BB962C8B-B14F-4D97-AF65-F5344CB8AC3E}">
        <p14:creationId xmlns:p14="http://schemas.microsoft.com/office/powerpoint/2010/main" val="4071936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Thes</a:t>
            </a:r>
            <a:r>
              <a:rPr lang="en-US" baseline="30000" dirty="0"/>
              <a:t> 5.4-7</a:t>
            </a:r>
            <a:r>
              <a:rPr lang="en-US" b="1" baseline="30000" dirty="0"/>
              <a:t> </a:t>
            </a:r>
            <a:r>
              <a:rPr lang="en-US" dirty="0"/>
              <a:t>But you, brothers, are not in the dark, so that the Day should take you by surprise like a thief; </a:t>
            </a:r>
            <a:r>
              <a:rPr lang="en-US" b="1" baseline="30000" dirty="0"/>
              <a:t> </a:t>
            </a:r>
            <a:r>
              <a:rPr lang="en-US" dirty="0"/>
              <a:t>for you are all people who belong to the light, who belong to the day. We don’t belong to the night or to darkness, so let’s not be asleep, </a:t>
            </a:r>
          </a:p>
        </p:txBody>
      </p:sp>
    </p:spTree>
    <p:extLst>
      <p:ext uri="{BB962C8B-B14F-4D97-AF65-F5344CB8AC3E}">
        <p14:creationId xmlns:p14="http://schemas.microsoft.com/office/powerpoint/2010/main" val="2455783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Thes</a:t>
            </a:r>
            <a:r>
              <a:rPr lang="en-US" baseline="30000" dirty="0"/>
              <a:t> 5.4-7</a:t>
            </a:r>
            <a:r>
              <a:rPr lang="en-US" b="1" baseline="30000" dirty="0"/>
              <a:t>  </a:t>
            </a:r>
            <a:r>
              <a:rPr lang="en-US" dirty="0"/>
              <a:t>like the rest are; on the contrary, let us stay alert and sober. People who sleep, sleep at night; and people who get drunk, get drunk at night. </a:t>
            </a:r>
          </a:p>
        </p:txBody>
      </p:sp>
    </p:spTree>
    <p:extLst>
      <p:ext uri="{BB962C8B-B14F-4D97-AF65-F5344CB8AC3E}">
        <p14:creationId xmlns:p14="http://schemas.microsoft.com/office/powerpoint/2010/main" val="1584051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Kohelet</a:t>
            </a:r>
            <a:r>
              <a:rPr lang="en-US" baseline="30000" dirty="0"/>
              <a:t>/Eccles 3.1</a:t>
            </a:r>
            <a:r>
              <a:rPr lang="en-US" dirty="0"/>
              <a:t> For everything there is a season and a time for every activity under heaven:</a:t>
            </a:r>
          </a:p>
          <a:p>
            <a:pPr algn="l"/>
            <a:endParaRPr lang="en-US" dirty="0"/>
          </a:p>
          <a:p>
            <a:pPr algn="l"/>
            <a:r>
              <a:rPr lang="en-US" dirty="0"/>
              <a:t>There is a time for alertness, and warfare!</a:t>
            </a:r>
          </a:p>
        </p:txBody>
      </p:sp>
    </p:spTree>
    <p:extLst>
      <p:ext uri="{BB962C8B-B14F-4D97-AF65-F5344CB8AC3E}">
        <p14:creationId xmlns:p14="http://schemas.microsoft.com/office/powerpoint/2010/main" val="505319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all this warfare </a:t>
            </a:r>
            <a:r>
              <a:rPr lang="en-US" u="sng" dirty="0"/>
              <a:t>watching</a:t>
            </a:r>
            <a:r>
              <a:rPr lang="en-US" dirty="0"/>
              <a:t> relate to </a:t>
            </a:r>
            <a:r>
              <a:rPr lang="en-US" dirty="0" err="1"/>
              <a:t>Pesakh</a:t>
            </a:r>
            <a:r>
              <a:rPr lang="en-US" dirty="0"/>
              <a:t>?</a:t>
            </a:r>
          </a:p>
        </p:txBody>
      </p:sp>
    </p:spTree>
    <p:extLst>
      <p:ext uri="{BB962C8B-B14F-4D97-AF65-F5344CB8AC3E}">
        <p14:creationId xmlns:p14="http://schemas.microsoft.com/office/powerpoint/2010/main" val="2419338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original Passover Exodus story</a:t>
            </a:r>
          </a:p>
          <a:p>
            <a:pPr algn="l"/>
            <a:r>
              <a:rPr lang="en-US" baseline="30000" dirty="0" err="1"/>
              <a:t>Shmot</a:t>
            </a:r>
            <a:r>
              <a:rPr lang="en-US" baseline="30000" dirty="0"/>
              <a:t> Ex 12.42  </a:t>
            </a:r>
            <a:r>
              <a:rPr lang="en-US" dirty="0"/>
              <a:t>This was a night when </a:t>
            </a:r>
            <a:r>
              <a:rPr lang="en-US" cap="small" dirty="0"/>
              <a:t>Adoni</a:t>
            </a:r>
            <a:r>
              <a:rPr lang="en-US" dirty="0"/>
              <a:t> kept vigil to bring them out of the land of Egypt, and </a:t>
            </a:r>
            <a:r>
              <a:rPr lang="en-US" dirty="0">
                <a:solidFill>
                  <a:srgbClr val="FFFF99"/>
                </a:solidFill>
              </a:rPr>
              <a:t>this same night continues to be a night when </a:t>
            </a:r>
            <a:r>
              <a:rPr lang="en-US" cap="small" dirty="0">
                <a:solidFill>
                  <a:srgbClr val="FFFF99"/>
                </a:solidFill>
              </a:rPr>
              <a:t>Adoni </a:t>
            </a:r>
            <a:r>
              <a:rPr lang="en-US" dirty="0">
                <a:solidFill>
                  <a:srgbClr val="FFFF99"/>
                </a:solidFill>
              </a:rPr>
              <a:t>keeps vigil for all the people of Isra’el through all their generations. </a:t>
            </a:r>
          </a:p>
        </p:txBody>
      </p:sp>
    </p:spTree>
    <p:extLst>
      <p:ext uri="{BB962C8B-B14F-4D97-AF65-F5344CB8AC3E}">
        <p14:creationId xmlns:p14="http://schemas.microsoft.com/office/powerpoint/2010/main" val="380816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r" rtl="1"/>
            <a:r>
              <a:rPr lang="he-IL" dirty="0"/>
              <a:t> </a:t>
            </a:r>
            <a:r>
              <a:rPr lang="he-IL" b="1" dirty="0">
                <a:latin typeface="David" panose="020E0502060401010101" pitchFamily="34" charset="-79"/>
                <a:cs typeface="David" panose="020E0502060401010101" pitchFamily="34" charset="-79"/>
              </a:rPr>
              <a:t>לֵיל שִׁמֻּרִים הוּא לַייָ, לְהוֹצִיאָם מֵאֶרֶץ מִצְרָיִם:  הוּא-הַלַּיְלָה הַזֶּה לַייָ</a:t>
            </a:r>
            <a:r>
              <a:rPr lang="he-IL" b="1" dirty="0">
                <a:solidFill>
                  <a:srgbClr val="FFFF99"/>
                </a:solidFill>
                <a:latin typeface="David" panose="020E0502060401010101" pitchFamily="34" charset="-79"/>
                <a:cs typeface="David" panose="020E0502060401010101" pitchFamily="34" charset="-79"/>
              </a:rPr>
              <a:t> שִׁמֻּרִים לְכָל-בְּנֵי יִשְׂרָאֵל לְדֹרֹתָם</a:t>
            </a:r>
            <a:r>
              <a:rPr lang="he-IL" b="1" dirty="0">
                <a:latin typeface="David" panose="020E0502060401010101" pitchFamily="34" charset="-79"/>
                <a:cs typeface="David" panose="020E0502060401010101" pitchFamily="34" charset="-79"/>
              </a:rPr>
              <a:t>. </a:t>
            </a:r>
          </a:p>
          <a:p>
            <a:pPr algn="l"/>
            <a:r>
              <a:rPr lang="en-US" i="1" dirty="0" err="1">
                <a:solidFill>
                  <a:srgbClr val="FFFF99"/>
                </a:solidFill>
                <a:cs typeface="David" panose="020E0502060401010101" pitchFamily="34" charset="-79"/>
              </a:rPr>
              <a:t>Shimurim</a:t>
            </a:r>
            <a:r>
              <a:rPr lang="en-US" i="1" dirty="0">
                <a:solidFill>
                  <a:srgbClr val="FFFF99"/>
                </a:solidFill>
                <a:cs typeface="David" panose="020E0502060401010101" pitchFamily="34" charset="-79"/>
              </a:rPr>
              <a:t> </a:t>
            </a:r>
            <a:r>
              <a:rPr lang="en-US" i="1" dirty="0" err="1">
                <a:solidFill>
                  <a:srgbClr val="FFFF99"/>
                </a:solidFill>
                <a:cs typeface="David" panose="020E0502060401010101" pitchFamily="34" charset="-79"/>
              </a:rPr>
              <a:t>l’khawl</a:t>
            </a:r>
            <a:r>
              <a:rPr lang="en-US" i="1" dirty="0">
                <a:solidFill>
                  <a:srgbClr val="FFFF99"/>
                </a:solidFill>
                <a:cs typeface="David" panose="020E0502060401010101" pitchFamily="34" charset="-79"/>
              </a:rPr>
              <a:t> </a:t>
            </a:r>
            <a:r>
              <a:rPr lang="en-US" i="1" dirty="0" err="1">
                <a:solidFill>
                  <a:srgbClr val="FFFF99"/>
                </a:solidFill>
                <a:cs typeface="David" panose="020E0502060401010101" pitchFamily="34" charset="-79"/>
              </a:rPr>
              <a:t>b’nai</a:t>
            </a:r>
            <a:r>
              <a:rPr lang="en-US" i="1" dirty="0">
                <a:solidFill>
                  <a:srgbClr val="FFFF99"/>
                </a:solidFill>
                <a:cs typeface="David" panose="020E0502060401010101" pitchFamily="34" charset="-79"/>
              </a:rPr>
              <a:t> </a:t>
            </a:r>
            <a:r>
              <a:rPr lang="en-US" i="1" dirty="0" err="1">
                <a:solidFill>
                  <a:srgbClr val="FFFF99"/>
                </a:solidFill>
                <a:cs typeface="David" panose="020E0502060401010101" pitchFamily="34" charset="-79"/>
              </a:rPr>
              <a:t>Yisrael</a:t>
            </a:r>
            <a:r>
              <a:rPr lang="en-US" i="1" dirty="0">
                <a:solidFill>
                  <a:srgbClr val="FFFF99"/>
                </a:solidFill>
                <a:cs typeface="David" panose="020E0502060401010101" pitchFamily="34" charset="-79"/>
              </a:rPr>
              <a:t> </a:t>
            </a:r>
            <a:r>
              <a:rPr lang="en-US" i="1" dirty="0" err="1">
                <a:solidFill>
                  <a:srgbClr val="FFFF99"/>
                </a:solidFill>
                <a:cs typeface="David" panose="020E0502060401010101" pitchFamily="34" charset="-79"/>
              </a:rPr>
              <a:t>l’dorotam</a:t>
            </a:r>
            <a:endParaRPr lang="en-US" i="1" dirty="0">
              <a:solidFill>
                <a:srgbClr val="FFFF99"/>
              </a:solidFill>
              <a:cs typeface="David" panose="020E0502060401010101" pitchFamily="34" charset="-79"/>
            </a:endParaRPr>
          </a:p>
          <a:p>
            <a:pPr algn="l"/>
            <a:r>
              <a:rPr lang="en-US" dirty="0"/>
              <a:t>keeps vigil [guard] for all the people of Isra’el through all their generations.</a:t>
            </a:r>
            <a:endParaRPr lang="en-US" dirty="0">
              <a:cs typeface="David" panose="020E0502060401010101" pitchFamily="34" charset="-79"/>
            </a:endParaRPr>
          </a:p>
        </p:txBody>
      </p:sp>
    </p:spTree>
    <p:extLst>
      <p:ext uri="{BB962C8B-B14F-4D97-AF65-F5344CB8AC3E}">
        <p14:creationId xmlns:p14="http://schemas.microsoft.com/office/powerpoint/2010/main" val="77352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Apparently that’s why Yeshua was wanting them to “Stay awake, and pray” for the “birth pangs of Messiah” were coming.</a:t>
            </a:r>
          </a:p>
          <a:p>
            <a:pPr algn="l"/>
            <a:r>
              <a:rPr lang="en-US" dirty="0"/>
              <a:t>Kingdom warfare to accomplish redemption!</a:t>
            </a:r>
          </a:p>
        </p:txBody>
      </p:sp>
    </p:spTree>
    <p:extLst>
      <p:ext uri="{BB962C8B-B14F-4D97-AF65-F5344CB8AC3E}">
        <p14:creationId xmlns:p14="http://schemas.microsoft.com/office/powerpoint/2010/main" val="234189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ED709683-3143-428A-ACD5-AA2D6D510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21" y="0"/>
            <a:ext cx="7282832" cy="5143500"/>
          </a:xfrm>
          <a:prstGeom prst="rect">
            <a:avLst/>
          </a:prstGeom>
        </p:spPr>
      </p:pic>
    </p:spTree>
    <p:extLst>
      <p:ext uri="{BB962C8B-B14F-4D97-AF65-F5344CB8AC3E}">
        <p14:creationId xmlns:p14="http://schemas.microsoft.com/office/powerpoint/2010/main" val="4017397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This scripture [G-d keeps vigil on this night] is why the custom developed to see if Eliyahu [and Messiah] were coming to the Seder evening!</a:t>
            </a:r>
          </a:p>
        </p:txBody>
      </p:sp>
    </p:spTree>
    <p:extLst>
      <p:ext uri="{BB962C8B-B14F-4D97-AF65-F5344CB8AC3E}">
        <p14:creationId xmlns:p14="http://schemas.microsoft.com/office/powerpoint/2010/main" val="3745458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389437" y="0"/>
            <a:ext cx="4191008" cy="5143500"/>
          </a:xfrm>
        </p:spPr>
        <p:txBody>
          <a:bodyPr>
            <a:normAutofit/>
          </a:bodyPr>
          <a:lstStyle/>
          <a:p>
            <a:pPr algn="l"/>
            <a:r>
              <a:rPr lang="en-US" sz="3600" dirty="0"/>
              <a:t>Children sent to see if Eliyahu is coming, preceding the Messiah</a:t>
            </a:r>
          </a:p>
        </p:txBody>
      </p:sp>
      <p:pic>
        <p:nvPicPr>
          <p:cNvPr id="1026" name="Picture 2" descr="Related image">
            <a:extLst>
              <a:ext uri="{FF2B5EF4-FFF2-40B4-BE49-F238E27FC236}">
                <a16:creationId xmlns:a16="http://schemas.microsoft.com/office/drawing/2014/main" id="{FC786E09-9CB9-4AB9-9B8C-708A9BD67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9186"/>
            <a:ext cx="3962400" cy="515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8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Many of you have had a Seder, others tonight, some through the next several nights.</a:t>
            </a:r>
          </a:p>
          <a:p>
            <a:pPr algn="l"/>
            <a:r>
              <a:rPr lang="en-US" dirty="0"/>
              <a:t>[There is scripture to delay a whole month depending on contingencies.]</a:t>
            </a:r>
          </a:p>
        </p:txBody>
      </p:sp>
    </p:spTree>
    <p:extLst>
      <p:ext uri="{BB962C8B-B14F-4D97-AF65-F5344CB8AC3E}">
        <p14:creationId xmlns:p14="http://schemas.microsoft.com/office/powerpoint/2010/main" val="1699007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Pesakh</a:t>
            </a:r>
            <a:r>
              <a:rPr lang="en-US" dirty="0"/>
              <a:t> is a time of </a:t>
            </a:r>
          </a:p>
          <a:p>
            <a:pPr marL="171450" indent="-171450" algn="l">
              <a:buFont typeface="Arial" panose="020B0604020202020204" pitchFamily="34" charset="0"/>
              <a:buChar char="•"/>
            </a:pPr>
            <a:r>
              <a:rPr lang="en-US" dirty="0"/>
              <a:t>celebrating the </a:t>
            </a:r>
            <a:r>
              <a:rPr lang="en-US" dirty="0">
                <a:solidFill>
                  <a:srgbClr val="FFFF99"/>
                </a:solidFill>
              </a:rPr>
              <a:t>past</a:t>
            </a:r>
            <a:r>
              <a:rPr lang="en-US" dirty="0"/>
              <a:t>: looking back</a:t>
            </a:r>
          </a:p>
          <a:p>
            <a:pPr marL="171450" indent="-171450" algn="l">
              <a:buFont typeface="Arial" panose="020B0604020202020204" pitchFamily="34" charset="0"/>
              <a:buChar char="•"/>
            </a:pPr>
            <a:r>
              <a:rPr lang="en-US" dirty="0"/>
              <a:t>Looking at and building the </a:t>
            </a:r>
            <a:r>
              <a:rPr lang="en-US" dirty="0">
                <a:solidFill>
                  <a:srgbClr val="FFFF99"/>
                </a:solidFill>
              </a:rPr>
              <a:t>present</a:t>
            </a:r>
            <a:r>
              <a:rPr lang="en-US" dirty="0"/>
              <a:t> by cleansing </a:t>
            </a:r>
            <a:r>
              <a:rPr lang="en-US" dirty="0" err="1"/>
              <a:t>Khametz</a:t>
            </a:r>
            <a:endParaRPr lang="en-US" dirty="0"/>
          </a:p>
          <a:p>
            <a:pPr marL="171450" indent="-171450" algn="l">
              <a:buFont typeface="Arial" panose="020B0604020202020204" pitchFamily="34" charset="0"/>
              <a:buChar char="•"/>
            </a:pPr>
            <a:r>
              <a:rPr lang="en-US" dirty="0"/>
              <a:t>anticipating the </a:t>
            </a:r>
            <a:r>
              <a:rPr lang="en-US" dirty="0">
                <a:solidFill>
                  <a:srgbClr val="FFFF99"/>
                </a:solidFill>
              </a:rPr>
              <a:t>future</a:t>
            </a:r>
            <a:r>
              <a:rPr lang="en-US" dirty="0"/>
              <a:t> and building the future.  </a:t>
            </a:r>
          </a:p>
        </p:txBody>
      </p:sp>
    </p:spTree>
    <p:extLst>
      <p:ext uri="{BB962C8B-B14F-4D97-AF65-F5344CB8AC3E}">
        <p14:creationId xmlns:p14="http://schemas.microsoft.com/office/powerpoint/2010/main" val="2770258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Passover cleansing particulars…</a:t>
            </a:r>
          </a:p>
        </p:txBody>
      </p:sp>
    </p:spTree>
    <p:extLst>
      <p:ext uri="{BB962C8B-B14F-4D97-AF65-F5344CB8AC3E}">
        <p14:creationId xmlns:p14="http://schemas.microsoft.com/office/powerpoint/2010/main" val="1049709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r" rtl="1"/>
            <a:r>
              <a:rPr lang="he-IL" sz="4800" b="1" dirty="0">
                <a:solidFill>
                  <a:srgbClr val="FFFF99"/>
                </a:solidFill>
                <a:latin typeface="David" panose="020E0502060401010101" pitchFamily="34" charset="-79"/>
                <a:cs typeface="David" panose="020E0502060401010101" pitchFamily="34" charset="-79"/>
              </a:rPr>
              <a:t>שְׂאֹר</a:t>
            </a:r>
            <a:r>
              <a:rPr lang="en-US" sz="4800" b="1" dirty="0">
                <a:solidFill>
                  <a:srgbClr val="FFFF99"/>
                </a:solidFill>
                <a:latin typeface="David" panose="020E0502060401010101" pitchFamily="34" charset="-79"/>
                <a:cs typeface="David" panose="020E0502060401010101" pitchFamily="34" charset="-79"/>
              </a:rPr>
              <a:t>  </a:t>
            </a:r>
            <a:r>
              <a:rPr lang="he-IL" sz="4800" b="1" dirty="0">
                <a:solidFill>
                  <a:srgbClr val="FFFF99"/>
                </a:solidFill>
                <a:latin typeface="David" panose="020E0502060401010101" pitchFamily="34" charset="-79"/>
                <a:cs typeface="David" panose="020E0502060401010101" pitchFamily="34" charset="-79"/>
              </a:rPr>
              <a:t> </a:t>
            </a:r>
            <a:r>
              <a:rPr lang="en-US" dirty="0">
                <a:solidFill>
                  <a:srgbClr val="FFFF99"/>
                </a:solidFill>
              </a:rPr>
              <a:t>leavening agents      </a:t>
            </a:r>
            <a:r>
              <a:rPr lang="en-US" i="1" dirty="0" err="1">
                <a:solidFill>
                  <a:srgbClr val="FFFF99"/>
                </a:solidFill>
              </a:rPr>
              <a:t>s’or</a:t>
            </a:r>
            <a:r>
              <a:rPr lang="he-IL" dirty="0">
                <a:solidFill>
                  <a:srgbClr val="FFFF99"/>
                </a:solidFill>
              </a:rPr>
              <a:t>  </a:t>
            </a:r>
            <a:endParaRPr lang="en-US" sz="4800" b="1" dirty="0">
              <a:solidFill>
                <a:srgbClr val="FFFF99"/>
              </a:solidFill>
              <a:latin typeface="David" panose="020E0502060401010101" pitchFamily="34" charset="-79"/>
              <a:cs typeface="David" panose="020E0502060401010101" pitchFamily="34" charset="-79"/>
            </a:endParaRPr>
          </a:p>
          <a:p>
            <a:pPr algn="r" rtl="1"/>
            <a:r>
              <a:rPr lang="he-IL" sz="4800" b="1" dirty="0">
                <a:solidFill>
                  <a:srgbClr val="FFFF99"/>
                </a:solidFill>
                <a:latin typeface="David" panose="020E0502060401010101" pitchFamily="34" charset="-79"/>
                <a:cs typeface="David" panose="020E0502060401010101" pitchFamily="34" charset="-79"/>
              </a:rPr>
              <a:t>חָמֵץ</a:t>
            </a:r>
            <a:r>
              <a:rPr lang="en-US" sz="4800" b="1" dirty="0">
                <a:solidFill>
                  <a:srgbClr val="FFFF99"/>
                </a:solidFill>
                <a:latin typeface="David" panose="020E0502060401010101" pitchFamily="34" charset="-79"/>
                <a:cs typeface="David" panose="020E0502060401010101" pitchFamily="34" charset="-79"/>
              </a:rPr>
              <a:t> </a:t>
            </a:r>
            <a:r>
              <a:rPr lang="he-IL" sz="4800" b="1" dirty="0">
                <a:solidFill>
                  <a:srgbClr val="FFFF99"/>
                </a:solidFill>
                <a:latin typeface="David" panose="020E0502060401010101" pitchFamily="34" charset="-79"/>
                <a:cs typeface="David" panose="020E0502060401010101" pitchFamily="34" charset="-79"/>
              </a:rPr>
              <a:t> </a:t>
            </a:r>
            <a:r>
              <a:rPr lang="en-US" dirty="0">
                <a:solidFill>
                  <a:srgbClr val="FFFF99"/>
                </a:solidFill>
              </a:rPr>
              <a:t>leavened food  </a:t>
            </a:r>
            <a:r>
              <a:rPr lang="en-US" i="1" dirty="0" err="1">
                <a:solidFill>
                  <a:srgbClr val="FFFF99"/>
                </a:solidFill>
              </a:rPr>
              <a:t>khametz</a:t>
            </a:r>
            <a:endParaRPr lang="en-US" i="1" dirty="0">
              <a:solidFill>
                <a:srgbClr val="FFFF99"/>
              </a:solidFill>
            </a:endParaRPr>
          </a:p>
          <a:p>
            <a:pPr algn="l" rtl="1"/>
            <a:r>
              <a:rPr lang="en-US" i="1" dirty="0" err="1"/>
              <a:t>Khametz</a:t>
            </a:r>
            <a:r>
              <a:rPr lang="en-US" dirty="0"/>
              <a:t> is a product that is both made from </a:t>
            </a:r>
            <a:r>
              <a:rPr lang="en-US" dirty="0">
                <a:solidFill>
                  <a:srgbClr val="FFFF99"/>
                </a:solidFill>
              </a:rPr>
              <a:t>one of five types of grain </a:t>
            </a:r>
            <a:r>
              <a:rPr lang="en-US" dirty="0"/>
              <a:t>and has been combined with water and left to stand raw for longer than eighteen minutes and </a:t>
            </a:r>
            <a:r>
              <a:rPr lang="en-US" dirty="0">
                <a:solidFill>
                  <a:srgbClr val="FFFF99"/>
                </a:solidFill>
              </a:rPr>
              <a:t>becomes leavened</a:t>
            </a:r>
            <a:r>
              <a:rPr lang="en-US" dirty="0"/>
              <a:t>.</a:t>
            </a:r>
            <a:endParaRPr lang="en-US" sz="4800" b="1" i="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51714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u="sng" dirty="0">
                <a:latin typeface="Arial Rounded MT Bold" panose="020F0704030504030204" pitchFamily="34" charset="0"/>
                <a:cs typeface="David" panose="020E0502060401010101" pitchFamily="34" charset="-79"/>
              </a:rPr>
              <a:t>The five grains of Israel</a:t>
            </a:r>
          </a:p>
          <a:p>
            <a:endParaRPr lang="en-US" sz="1800" dirty="0">
              <a:latin typeface="Arial Rounded MT Bold" panose="020F0704030504030204" pitchFamily="34" charset="0"/>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חִטָּה </a:t>
            </a:r>
            <a:r>
              <a:rPr lang="en-US" dirty="0">
                <a:cs typeface="David" panose="020E0502060401010101" pitchFamily="34" charset="-79"/>
              </a:rPr>
              <a:t>wheat                 </a:t>
            </a:r>
            <a:r>
              <a:rPr lang="en-US" b="1" i="1" dirty="0" err="1">
                <a:cs typeface="David" panose="020E0502060401010101" pitchFamily="34" charset="-79"/>
              </a:rPr>
              <a:t>Ḥ</a:t>
            </a:r>
            <a:r>
              <a:rPr lang="en-US" i="1" dirty="0" err="1">
                <a:cs typeface="David" panose="020E0502060401010101" pitchFamily="34" charset="-79"/>
              </a:rPr>
              <a:t>ittim</a:t>
            </a:r>
            <a:r>
              <a:rPr lang="en-US" i="1" dirty="0">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כֻּסְמִין </a:t>
            </a:r>
            <a:r>
              <a:rPr lang="en-US" dirty="0">
                <a:cs typeface="David" panose="020E0502060401010101" pitchFamily="34" charset="-79"/>
              </a:rPr>
              <a:t>spelt            </a:t>
            </a:r>
            <a:r>
              <a:rPr lang="en-US" i="1" dirty="0">
                <a:cs typeface="David" panose="020E0502060401010101" pitchFamily="34" charset="-79"/>
              </a:rPr>
              <a:t>      </a:t>
            </a:r>
            <a:r>
              <a:rPr lang="en-US" i="1" dirty="0" err="1">
                <a:cs typeface="David" panose="020E0502060401010101" pitchFamily="34" charset="-79"/>
              </a:rPr>
              <a:t>Kusmin</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שְׂעוֹרָה</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a:cs typeface="David" panose="020E0502060401010101" pitchFamily="34" charset="-79"/>
              </a:rPr>
              <a:t>barley</a:t>
            </a:r>
            <a:r>
              <a:rPr lang="en-US" i="1" dirty="0">
                <a:cs typeface="David" panose="020E0502060401010101" pitchFamily="34" charset="-79"/>
              </a:rPr>
              <a:t>              </a:t>
            </a:r>
            <a:r>
              <a:rPr lang="en-US" i="1" dirty="0" err="1">
                <a:cs typeface="David" panose="020E0502060401010101" pitchFamily="34" charset="-79"/>
              </a:rPr>
              <a:t>Se’orah</a:t>
            </a:r>
            <a:r>
              <a:rPr lang="en-US" i="1" dirty="0">
                <a:cs typeface="David" panose="020E0502060401010101" pitchFamily="34" charset="-79"/>
              </a:rPr>
              <a:t>  </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שִׁבֹּלֶת שׁוּעָל </a:t>
            </a:r>
            <a:r>
              <a:rPr lang="en-US" dirty="0">
                <a:cs typeface="David" panose="020E0502060401010101" pitchFamily="34" charset="-79"/>
              </a:rPr>
              <a:t>oats </a:t>
            </a:r>
            <a:r>
              <a:rPr lang="en-US" i="1" dirty="0">
                <a:cs typeface="David" panose="020E0502060401010101" pitchFamily="34" charset="-79"/>
              </a:rPr>
              <a:t>  </a:t>
            </a:r>
            <a:r>
              <a:rPr lang="en-US" i="1" dirty="0" err="1">
                <a:cs typeface="David" panose="020E0502060401010101" pitchFamily="34" charset="-79"/>
              </a:rPr>
              <a:t>Shibbolet</a:t>
            </a:r>
            <a:r>
              <a:rPr lang="en-US" i="1" dirty="0">
                <a:cs typeface="David" panose="020E0502060401010101" pitchFamily="34" charset="-79"/>
              </a:rPr>
              <a:t> </a:t>
            </a:r>
            <a:r>
              <a:rPr lang="en-US" i="1" dirty="0" err="1">
                <a:cs typeface="David" panose="020E0502060401010101" pitchFamily="34" charset="-79"/>
              </a:rPr>
              <a:t>shual</a:t>
            </a:r>
            <a:r>
              <a:rPr lang="en-US" i="1" dirty="0">
                <a:cs typeface="David" panose="020E0502060401010101" pitchFamily="34" charset="-79"/>
              </a:rPr>
              <a:t>    </a:t>
            </a:r>
            <a:endParaRPr lang="en-US" b="1"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שִׁיפוֹן </a:t>
            </a:r>
            <a:r>
              <a:rPr lang="en-US" dirty="0">
                <a:latin typeface="Arial Rounded MT Bold" panose="020F0704030504030204" pitchFamily="34" charset="0"/>
                <a:cs typeface="David" panose="020E0502060401010101" pitchFamily="34" charset="-79"/>
              </a:rPr>
              <a:t>rye </a:t>
            </a:r>
            <a:r>
              <a:rPr lang="en-US" i="1" dirty="0">
                <a:latin typeface="Arial Rounded MT Bold" panose="020F0704030504030204" pitchFamily="34" charset="0"/>
                <a:cs typeface="David" panose="020E0502060401010101" pitchFamily="34" charset="-79"/>
              </a:rPr>
              <a:t>                        </a:t>
            </a:r>
            <a:r>
              <a:rPr lang="en-US" i="1" dirty="0" err="1">
                <a:latin typeface="Arial Rounded MT Bold" panose="020F0704030504030204" pitchFamily="34" charset="0"/>
                <a:cs typeface="David" panose="020E0502060401010101" pitchFamily="34" charset="-79"/>
              </a:rPr>
              <a:t>shifon</a:t>
            </a:r>
            <a:r>
              <a:rPr lang="en-US" i="1" dirty="0">
                <a:latin typeface="Arial Rounded MT Bold" panose="020F0704030504030204" pitchFamily="34" charset="0"/>
                <a:cs typeface="David" panose="020E0502060401010101" pitchFamily="34" charset="-79"/>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0888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What about rice, corn, lentils, beans, and peanuts?</a:t>
            </a:r>
          </a:p>
          <a:p>
            <a:pPr algn="l"/>
            <a:r>
              <a:rPr lang="en-US" dirty="0"/>
              <a:t>They don’t leaven, but may appear to.  So, Ashkenazic Jews forbid, called </a:t>
            </a:r>
            <a:r>
              <a:rPr lang="en-US" i="1" dirty="0" err="1"/>
              <a:t>kitnayot</a:t>
            </a:r>
            <a:r>
              <a:rPr lang="en-US" i="1" dirty="0"/>
              <a:t>.</a:t>
            </a:r>
          </a:p>
          <a:p>
            <a:pPr algn="l"/>
            <a:r>
              <a:rPr lang="en-US" dirty="0"/>
              <a:t>Sephardic Jewish communities they are OK.  </a:t>
            </a:r>
          </a:p>
          <a:p>
            <a:pPr algn="l"/>
            <a:r>
              <a:rPr lang="en-US" dirty="0"/>
              <a:t>Or </a:t>
            </a:r>
            <a:r>
              <a:rPr lang="en-US" dirty="0" err="1"/>
              <a:t>HaOlam</a:t>
            </a:r>
            <a:r>
              <a:rPr lang="en-US" dirty="0"/>
              <a:t> follows Sephardim. </a:t>
            </a:r>
          </a:p>
          <a:p>
            <a:pPr algn="l"/>
            <a:endParaRPr lang="en-US" dirty="0"/>
          </a:p>
        </p:txBody>
      </p:sp>
    </p:spTree>
    <p:extLst>
      <p:ext uri="{BB962C8B-B14F-4D97-AF65-F5344CB8AC3E}">
        <p14:creationId xmlns:p14="http://schemas.microsoft.com/office/powerpoint/2010/main" val="2115944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Leavening agents, such as yeast or baking soda, are not themselves </a:t>
            </a:r>
            <a:r>
              <a:rPr lang="en-US" dirty="0" err="1"/>
              <a:t>khametz</a:t>
            </a:r>
            <a:r>
              <a:rPr lang="en-US" dirty="0"/>
              <a:t>. Rather, </a:t>
            </a:r>
            <a:r>
              <a:rPr lang="en-US" dirty="0">
                <a:solidFill>
                  <a:srgbClr val="FFFF99"/>
                </a:solidFill>
              </a:rPr>
              <a:t>it is the fermented grains. </a:t>
            </a:r>
            <a:r>
              <a:rPr lang="en-US" dirty="0"/>
              <a:t>Thus yeast may be used in making </a:t>
            </a:r>
            <a:r>
              <a:rPr lang="en-US" dirty="0">
                <a:solidFill>
                  <a:srgbClr val="FFFF99"/>
                </a:solidFill>
              </a:rPr>
              <a:t>wine, and kefir.</a:t>
            </a:r>
            <a:endParaRPr lang="en-US" dirty="0"/>
          </a:p>
        </p:txBody>
      </p:sp>
    </p:spTree>
    <p:extLst>
      <p:ext uri="{BB962C8B-B14F-4D97-AF65-F5344CB8AC3E}">
        <p14:creationId xmlns:p14="http://schemas.microsoft.com/office/powerpoint/2010/main" val="2098695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85750" indent="-285750" algn="l">
              <a:buFont typeface="Arial" panose="020B0604020202020204" pitchFamily="34" charset="0"/>
              <a:buChar char="•"/>
            </a:pPr>
            <a:r>
              <a:rPr lang="en-US" dirty="0"/>
              <a:t>Similarly, baking soda may be used in Passover baked goods.</a:t>
            </a:r>
          </a:p>
          <a:p>
            <a:pPr marL="285750" indent="-285750" algn="l">
              <a:buFont typeface="Arial" panose="020B0604020202020204" pitchFamily="34" charset="0"/>
              <a:buChar char="•"/>
            </a:pPr>
            <a:r>
              <a:rPr lang="en-US" dirty="0"/>
              <a:t>Since matzoh meal is already baked, the grain will not ferment.   It’s OK to use.</a:t>
            </a:r>
          </a:p>
        </p:txBody>
      </p:sp>
    </p:spTree>
    <p:extLst>
      <p:ext uri="{BB962C8B-B14F-4D97-AF65-F5344CB8AC3E}">
        <p14:creationId xmlns:p14="http://schemas.microsoft.com/office/powerpoint/2010/main" val="428993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40E79C2-0895-4789-AF94-EFF5960BE4FD}"/>
              </a:ext>
            </a:extLst>
          </p:cNvPr>
          <p:cNvPicPr>
            <a:picLocks noChangeAspect="1"/>
          </p:cNvPicPr>
          <p:nvPr/>
        </p:nvPicPr>
        <p:blipFill rotWithShape="1">
          <a:blip r:embed="rId3">
            <a:extLst>
              <a:ext uri="{28A0092B-C50C-407E-A947-70E740481C1C}">
                <a14:useLocalDpi xmlns:a14="http://schemas.microsoft.com/office/drawing/2010/main" val="0"/>
              </a:ext>
            </a:extLst>
          </a:blip>
          <a:srcRect b="53071"/>
          <a:stretch/>
        </p:blipFill>
        <p:spPr>
          <a:xfrm>
            <a:off x="917390" y="90487"/>
            <a:ext cx="6944094" cy="3395663"/>
          </a:xfrm>
          <a:prstGeom prst="rect">
            <a:avLst/>
          </a:prstGeom>
        </p:spPr>
      </p:pic>
    </p:spTree>
    <p:extLst>
      <p:ext uri="{BB962C8B-B14F-4D97-AF65-F5344CB8AC3E}">
        <p14:creationId xmlns:p14="http://schemas.microsoft.com/office/powerpoint/2010/main" val="2760880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it’s a practice in observant Jewish homes to do a THOROUGH Spring cleaning!  Get ALL the </a:t>
            </a:r>
            <a:r>
              <a:rPr lang="en-US" dirty="0" err="1"/>
              <a:t>khametz</a:t>
            </a:r>
            <a:r>
              <a:rPr lang="en-US" dirty="0"/>
              <a:t> out of every corner.  </a:t>
            </a:r>
          </a:p>
          <a:p>
            <a:pPr algn="l"/>
            <a:r>
              <a:rPr lang="en-US" dirty="0"/>
              <a:t>Burn the crumbs</a:t>
            </a:r>
          </a:p>
          <a:p>
            <a:pPr algn="l"/>
            <a:r>
              <a:rPr lang="en-US" dirty="0"/>
              <a:t>And then a prayer of covering.</a:t>
            </a:r>
          </a:p>
        </p:txBody>
      </p:sp>
    </p:spTree>
    <p:extLst>
      <p:ext uri="{BB962C8B-B14F-4D97-AF65-F5344CB8AC3E}">
        <p14:creationId xmlns:p14="http://schemas.microsoft.com/office/powerpoint/2010/main" val="10342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234993D0-7404-4661-97CE-7411F2C3D97C}"/>
              </a:ext>
            </a:extLst>
          </p:cNvPr>
          <p:cNvPicPr>
            <a:picLocks noChangeAspect="1"/>
          </p:cNvPicPr>
          <p:nvPr/>
        </p:nvPicPr>
        <p:blipFill>
          <a:blip r:embed="rId3"/>
          <a:stretch>
            <a:fillRect/>
          </a:stretch>
        </p:blipFill>
        <p:spPr>
          <a:xfrm>
            <a:off x="610667" y="57150"/>
            <a:ext cx="7643422" cy="5086350"/>
          </a:xfrm>
          <a:prstGeom prst="rect">
            <a:avLst/>
          </a:prstGeom>
        </p:spPr>
      </p:pic>
    </p:spTree>
    <p:extLst>
      <p:ext uri="{BB962C8B-B14F-4D97-AF65-F5344CB8AC3E}">
        <p14:creationId xmlns:p14="http://schemas.microsoft.com/office/powerpoint/2010/main" val="2346331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2" name="Picture 2" descr="Image result for chametz burning">
            <a:extLst>
              <a:ext uri="{FF2B5EF4-FFF2-40B4-BE49-F238E27FC236}">
                <a16:creationId xmlns:a16="http://schemas.microsoft.com/office/drawing/2014/main" id="{428B04D6-EAE4-4076-9CF3-91C485861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35378"/>
            <a:ext cx="8572501" cy="489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27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87E570-9303-46AD-8E37-8DACF4D81279}"/>
              </a:ext>
            </a:extLst>
          </p:cNvPr>
          <p:cNvSpPr>
            <a:spLocks noGrp="1"/>
          </p:cNvSpPr>
          <p:nvPr>
            <p:ph type="subTitle" idx="1"/>
          </p:nvPr>
        </p:nvSpPr>
        <p:spPr>
          <a:xfrm>
            <a:off x="198437" y="0"/>
            <a:ext cx="8382000" cy="5143500"/>
          </a:xfrm>
        </p:spPr>
        <p:txBody>
          <a:bodyPr/>
          <a:lstStyle/>
          <a:p>
            <a:pPr algn="l"/>
            <a:r>
              <a:rPr lang="en-US" dirty="0"/>
              <a:t> </a:t>
            </a:r>
          </a:p>
        </p:txBody>
      </p:sp>
      <p:pic>
        <p:nvPicPr>
          <p:cNvPr id="4" name="Picture 3">
            <a:extLst>
              <a:ext uri="{FF2B5EF4-FFF2-40B4-BE49-F238E27FC236}">
                <a16:creationId xmlns:a16="http://schemas.microsoft.com/office/drawing/2014/main" id="{9D9D65CF-6FA4-4176-A744-94C34C9E4D3D}"/>
              </a:ext>
            </a:extLst>
          </p:cNvPr>
          <p:cNvPicPr>
            <a:picLocks noChangeAspect="1"/>
          </p:cNvPicPr>
          <p:nvPr/>
        </p:nvPicPr>
        <p:blipFill rotWithShape="1">
          <a:blip r:embed="rId3">
            <a:extLst>
              <a:ext uri="{28A0092B-C50C-407E-A947-70E740481C1C}">
                <a14:useLocalDpi xmlns:a14="http://schemas.microsoft.com/office/drawing/2010/main" val="0"/>
              </a:ext>
            </a:extLst>
          </a:blip>
          <a:srcRect l="4093" t="44923" r="4526" b="29005"/>
          <a:stretch/>
        </p:blipFill>
        <p:spPr>
          <a:xfrm>
            <a:off x="349806" y="-29936"/>
            <a:ext cx="8230631" cy="5082950"/>
          </a:xfrm>
          <a:prstGeom prst="rect">
            <a:avLst/>
          </a:prstGeom>
        </p:spPr>
      </p:pic>
    </p:spTree>
    <p:extLst>
      <p:ext uri="{BB962C8B-B14F-4D97-AF65-F5344CB8AC3E}">
        <p14:creationId xmlns:p14="http://schemas.microsoft.com/office/powerpoint/2010/main" val="2649376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F0B8EB07-B5C2-452D-8F12-D35B9D032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7" y="57149"/>
            <a:ext cx="6781799" cy="508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5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28600" indent="-228600" algn="l">
              <a:buFont typeface="Arial" panose="020B0604020202020204" pitchFamily="34" charset="0"/>
              <a:buChar char="•"/>
            </a:pPr>
            <a:r>
              <a:rPr lang="en-US" dirty="0"/>
              <a:t>Next week’s </a:t>
            </a:r>
            <a:r>
              <a:rPr lang="en-US" dirty="0" err="1"/>
              <a:t>Oneg</a:t>
            </a:r>
            <a:r>
              <a:rPr lang="en-US" dirty="0"/>
              <a:t> is the eighth day of Passover.  </a:t>
            </a:r>
          </a:p>
          <a:p>
            <a:pPr marL="228600" indent="-228600" algn="l">
              <a:buFont typeface="Arial" panose="020B0604020202020204" pitchFamily="34" charset="0"/>
              <a:buChar char="•"/>
            </a:pPr>
            <a:r>
              <a:rPr lang="en-US" dirty="0"/>
              <a:t>Bread is OK.    </a:t>
            </a:r>
          </a:p>
          <a:p>
            <a:pPr marL="228600" indent="-228600" algn="l">
              <a:buFont typeface="Arial" panose="020B0604020202020204" pitchFamily="34" charset="0"/>
              <a:buChar char="•"/>
            </a:pPr>
            <a:r>
              <a:rPr lang="en-US" dirty="0"/>
              <a:t>Season of unleavened bread is over Friday sunset for Sephardim and </a:t>
            </a:r>
            <a:r>
              <a:rPr lang="en-US" dirty="0" err="1"/>
              <a:t>Messianics</a:t>
            </a:r>
            <a:r>
              <a:rPr lang="en-US" dirty="0"/>
              <a:t>.  </a:t>
            </a:r>
          </a:p>
          <a:p>
            <a:pPr marL="228600" indent="-228600" algn="l">
              <a:buFont typeface="Arial" panose="020B0604020202020204" pitchFamily="34" charset="0"/>
              <a:buChar char="•"/>
            </a:pPr>
            <a:r>
              <a:rPr lang="en-US" dirty="0"/>
              <a:t>One more day for Ashkenazim. </a:t>
            </a:r>
          </a:p>
        </p:txBody>
      </p:sp>
    </p:spTree>
    <p:extLst>
      <p:ext uri="{BB962C8B-B14F-4D97-AF65-F5344CB8AC3E}">
        <p14:creationId xmlns:p14="http://schemas.microsoft.com/office/powerpoint/2010/main" val="2456766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Passover is a time of vigil, of watching, of anticipating.</a:t>
            </a:r>
          </a:p>
          <a:p>
            <a:pPr marL="228600" indent="-228600" algn="l">
              <a:buFont typeface="Arial" panose="020B0604020202020204" pitchFamily="34" charset="0"/>
              <a:buChar char="•"/>
            </a:pPr>
            <a:r>
              <a:rPr lang="en-US" dirty="0"/>
              <a:t>The very first redemption from Egypt G-d watch then.</a:t>
            </a:r>
          </a:p>
          <a:p>
            <a:pPr marL="228600" indent="-228600" algn="l">
              <a:buFont typeface="Arial" panose="020B0604020202020204" pitchFamily="34" charset="0"/>
              <a:buChar char="•"/>
            </a:pPr>
            <a:r>
              <a:rPr lang="en-US" dirty="0"/>
              <a:t>The ultimate redemption from sin by the atoning death of Messiah then.</a:t>
            </a:r>
          </a:p>
          <a:p>
            <a:pPr marL="228600" indent="-228600" algn="l">
              <a:buFont typeface="Arial" panose="020B0604020202020204" pitchFamily="34" charset="0"/>
              <a:buChar char="•"/>
            </a:pPr>
            <a:r>
              <a:rPr lang="en-US" dirty="0"/>
              <a:t>The resurrection following…</a:t>
            </a:r>
          </a:p>
        </p:txBody>
      </p:sp>
    </p:spTree>
    <p:extLst>
      <p:ext uri="{BB962C8B-B14F-4D97-AF65-F5344CB8AC3E}">
        <p14:creationId xmlns:p14="http://schemas.microsoft.com/office/powerpoint/2010/main" val="578563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Shortly after Passover is the other aspect of the atonement.</a:t>
            </a:r>
          </a:p>
        </p:txBody>
      </p:sp>
    </p:spTree>
    <p:extLst>
      <p:ext uri="{BB962C8B-B14F-4D97-AF65-F5344CB8AC3E}">
        <p14:creationId xmlns:p14="http://schemas.microsoft.com/office/powerpoint/2010/main" val="3674619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Vayikra/Lev 23.10-11</a:t>
            </a:r>
            <a:r>
              <a:rPr lang="en-US" b="1" baseline="30000" dirty="0"/>
              <a:t> </a:t>
            </a:r>
            <a:r>
              <a:rPr lang="en-US" dirty="0"/>
              <a:t>“Tell the people of Isra’el, ‘After you enter the land I am giving you and harvest its ripe crops, you are to </a:t>
            </a:r>
            <a:r>
              <a:rPr lang="en-US" dirty="0">
                <a:solidFill>
                  <a:srgbClr val="FFFF99"/>
                </a:solidFill>
              </a:rPr>
              <a:t>bring a sheaf of the </a:t>
            </a:r>
            <a:r>
              <a:rPr lang="en-US" u="sng" dirty="0">
                <a:solidFill>
                  <a:srgbClr val="FFFF99"/>
                </a:solidFill>
              </a:rPr>
              <a:t>firstfruits</a:t>
            </a:r>
            <a:r>
              <a:rPr lang="en-US" dirty="0">
                <a:solidFill>
                  <a:srgbClr val="FFFF99"/>
                </a:solidFill>
              </a:rPr>
              <a:t> of your harvest to the cohen. He is to wave the sheaf before </a:t>
            </a:r>
            <a:r>
              <a:rPr lang="en-US" cap="small" dirty="0">
                <a:solidFill>
                  <a:srgbClr val="FFFF99"/>
                </a:solidFill>
              </a:rPr>
              <a:t>Adoni</a:t>
            </a:r>
            <a:r>
              <a:rPr lang="en-US" dirty="0"/>
              <a:t>, so that you will be accepted; the cohen is to wave it on the day after the Shabbat.</a:t>
            </a:r>
          </a:p>
        </p:txBody>
      </p:sp>
    </p:spTree>
    <p:extLst>
      <p:ext uri="{BB962C8B-B14F-4D97-AF65-F5344CB8AC3E}">
        <p14:creationId xmlns:p14="http://schemas.microsoft.com/office/powerpoint/2010/main" val="4021270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15.20</a:t>
            </a:r>
            <a:r>
              <a:rPr lang="en-US" dirty="0"/>
              <a:t> The fact is that the Messiah has been raised from the dead, the </a:t>
            </a:r>
            <a:r>
              <a:rPr lang="en-US" u="sng" dirty="0">
                <a:solidFill>
                  <a:srgbClr val="FFFF99"/>
                </a:solidFill>
              </a:rPr>
              <a:t>firstfruits</a:t>
            </a:r>
            <a:r>
              <a:rPr lang="en-US" dirty="0"/>
              <a:t> of those who have died.</a:t>
            </a:r>
          </a:p>
          <a:p>
            <a:pPr algn="l"/>
            <a:endParaRPr lang="en-US" dirty="0"/>
          </a:p>
          <a:p>
            <a:pPr algn="l"/>
            <a:r>
              <a:rPr lang="en-US" dirty="0"/>
              <a:t>Barley waving celebration of resurrection!</a:t>
            </a:r>
          </a:p>
        </p:txBody>
      </p:sp>
    </p:spTree>
    <p:extLst>
      <p:ext uri="{BB962C8B-B14F-4D97-AF65-F5344CB8AC3E}">
        <p14:creationId xmlns:p14="http://schemas.microsoft.com/office/powerpoint/2010/main" val="132088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40E79C2-0895-4789-AF94-EFF5960BE4FD}"/>
              </a:ext>
            </a:extLst>
          </p:cNvPr>
          <p:cNvPicPr>
            <a:picLocks noChangeAspect="1"/>
          </p:cNvPicPr>
          <p:nvPr/>
        </p:nvPicPr>
        <p:blipFill rotWithShape="1">
          <a:blip r:embed="rId3">
            <a:extLst>
              <a:ext uri="{28A0092B-C50C-407E-A947-70E740481C1C}">
                <a14:useLocalDpi xmlns:a14="http://schemas.microsoft.com/office/drawing/2010/main" val="0"/>
              </a:ext>
            </a:extLst>
          </a:blip>
          <a:srcRect t="45393" b="22361"/>
          <a:stretch/>
        </p:blipFill>
        <p:spPr>
          <a:xfrm>
            <a:off x="647473" y="2190751"/>
            <a:ext cx="7483928" cy="2514600"/>
          </a:xfrm>
          <a:prstGeom prst="rect">
            <a:avLst/>
          </a:prstGeom>
        </p:spPr>
      </p:pic>
      <p:pic>
        <p:nvPicPr>
          <p:cNvPr id="2" name="Picture 1">
            <a:extLst>
              <a:ext uri="{FF2B5EF4-FFF2-40B4-BE49-F238E27FC236}">
                <a16:creationId xmlns:a16="http://schemas.microsoft.com/office/drawing/2014/main" id="{1BA4D6D6-0A8A-415E-B6F3-C7E6C3CD053F}"/>
              </a:ext>
            </a:extLst>
          </p:cNvPr>
          <p:cNvPicPr>
            <a:picLocks noChangeAspect="1"/>
          </p:cNvPicPr>
          <p:nvPr/>
        </p:nvPicPr>
        <p:blipFill>
          <a:blip r:embed="rId4"/>
          <a:stretch>
            <a:fillRect/>
          </a:stretch>
        </p:blipFill>
        <p:spPr>
          <a:xfrm>
            <a:off x="960437" y="214313"/>
            <a:ext cx="6943725" cy="1762125"/>
          </a:xfrm>
          <a:prstGeom prst="rect">
            <a:avLst/>
          </a:prstGeom>
        </p:spPr>
      </p:pic>
    </p:spTree>
    <p:extLst>
      <p:ext uri="{BB962C8B-B14F-4D97-AF65-F5344CB8AC3E}">
        <p14:creationId xmlns:p14="http://schemas.microsoft.com/office/powerpoint/2010/main" val="1588460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1.4 </a:t>
            </a:r>
            <a:r>
              <a:rPr lang="en-US" dirty="0"/>
              <a:t>He was powerfully demonstrated to be Son of God spiritually, set apart by his having been resurrected from the dead; he is Yeshua the Messiah, our Lord. </a:t>
            </a:r>
          </a:p>
        </p:txBody>
      </p:sp>
    </p:spTree>
    <p:extLst>
      <p:ext uri="{BB962C8B-B14F-4D97-AF65-F5344CB8AC3E}">
        <p14:creationId xmlns:p14="http://schemas.microsoft.com/office/powerpoint/2010/main" val="4052560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23.15-16 </a:t>
            </a:r>
            <a:r>
              <a:rPr lang="en-US" dirty="0"/>
              <a:t>“‘From the day after the day of rest — that is, from the day you bring the sheaf for waving — </a:t>
            </a:r>
            <a:r>
              <a:rPr lang="en-US" dirty="0">
                <a:solidFill>
                  <a:srgbClr val="FFFF99"/>
                </a:solidFill>
              </a:rPr>
              <a:t>you are to count seven full </a:t>
            </a:r>
            <a:r>
              <a:rPr lang="en-US" u="sng" dirty="0">
                <a:solidFill>
                  <a:srgbClr val="FFFF99"/>
                </a:solidFill>
              </a:rPr>
              <a:t>weeks</a:t>
            </a:r>
            <a:r>
              <a:rPr lang="en-US" dirty="0"/>
              <a:t>, </a:t>
            </a:r>
            <a:r>
              <a:rPr lang="en-US" b="1" baseline="30000" dirty="0"/>
              <a:t> </a:t>
            </a:r>
            <a:r>
              <a:rPr lang="en-US" dirty="0"/>
              <a:t>until the day after the seventh week; </a:t>
            </a:r>
            <a:r>
              <a:rPr lang="en-US" dirty="0">
                <a:solidFill>
                  <a:srgbClr val="FFFF99"/>
                </a:solidFill>
              </a:rPr>
              <a:t>you are to count fifty </a:t>
            </a:r>
            <a:r>
              <a:rPr lang="en-US" u="sng" dirty="0">
                <a:solidFill>
                  <a:srgbClr val="FFFF99"/>
                </a:solidFill>
              </a:rPr>
              <a:t>days</a:t>
            </a:r>
            <a:r>
              <a:rPr lang="en-US" dirty="0">
                <a:solidFill>
                  <a:srgbClr val="FFFF99"/>
                </a:solidFill>
              </a:rPr>
              <a:t>.</a:t>
            </a:r>
            <a:endParaRPr lang="en-US" dirty="0"/>
          </a:p>
        </p:txBody>
      </p:sp>
    </p:spTree>
    <p:extLst>
      <p:ext uri="{BB962C8B-B14F-4D97-AF65-F5344CB8AC3E}">
        <p14:creationId xmlns:p14="http://schemas.microsoft.com/office/powerpoint/2010/main" val="2968399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Tomorrow we begin counting the Omer.  Daily blessings and count.  Why?    Commanded to.</a:t>
            </a:r>
          </a:p>
          <a:p>
            <a:pPr algn="l"/>
            <a:r>
              <a:rPr lang="en-US" dirty="0"/>
              <a:t>Count: assess, examine, vigil.  Great time for extended fasting!  </a:t>
            </a:r>
          </a:p>
          <a:p>
            <a:pPr algn="l"/>
            <a:r>
              <a:rPr lang="en-US" dirty="0"/>
              <a:t>Script sheets on the literature table. </a:t>
            </a:r>
          </a:p>
          <a:p>
            <a:pPr algn="l"/>
            <a:r>
              <a:rPr lang="en-US" dirty="0">
                <a:solidFill>
                  <a:srgbClr val="FFFF99"/>
                </a:solidFill>
              </a:rPr>
              <a:t>Relative to counting and cleansing leaven…</a:t>
            </a:r>
          </a:p>
        </p:txBody>
      </p:sp>
    </p:spTree>
    <p:extLst>
      <p:ext uri="{BB962C8B-B14F-4D97-AF65-F5344CB8AC3E}">
        <p14:creationId xmlns:p14="http://schemas.microsoft.com/office/powerpoint/2010/main" val="3660333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just finished the Dave Ramsey course, and learned that debt is a curse.  </a:t>
            </a:r>
          </a:p>
          <a:p>
            <a:pPr algn="l"/>
            <a:endParaRPr lang="en-US" baseline="30000" dirty="0"/>
          </a:p>
          <a:p>
            <a:pPr algn="l"/>
            <a:r>
              <a:rPr lang="en-US" baseline="30000" dirty="0" err="1"/>
              <a:t>Mishlei</a:t>
            </a:r>
            <a:r>
              <a:rPr lang="en-US" baseline="30000" dirty="0"/>
              <a:t>/Prov 27.7 </a:t>
            </a:r>
            <a:r>
              <a:rPr lang="en-US" dirty="0"/>
              <a:t>“The rich rule over the poor, the borrower is a slave to the lender.”</a:t>
            </a:r>
          </a:p>
        </p:txBody>
      </p:sp>
    </p:spTree>
    <p:extLst>
      <p:ext uri="{BB962C8B-B14F-4D97-AF65-F5344CB8AC3E}">
        <p14:creationId xmlns:p14="http://schemas.microsoft.com/office/powerpoint/2010/main" val="3875231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13.8 </a:t>
            </a:r>
            <a:r>
              <a:rPr lang="en-US" dirty="0"/>
              <a:t>Let no debt remain outstanding, except the continuing debt to love one another, for whoever loves others has fulfilled the law.</a:t>
            </a:r>
          </a:p>
        </p:txBody>
      </p:sp>
    </p:spTree>
    <p:extLst>
      <p:ext uri="{BB962C8B-B14F-4D97-AF65-F5344CB8AC3E}">
        <p14:creationId xmlns:p14="http://schemas.microsoft.com/office/powerpoint/2010/main" val="251996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28600" indent="-228600" algn="l">
              <a:buFont typeface="Arial" panose="020B0604020202020204" pitchFamily="34" charset="0"/>
              <a:buChar char="•"/>
            </a:pPr>
            <a:r>
              <a:rPr lang="en-US" dirty="0"/>
              <a:t>We purchased this building for $650,000 </a:t>
            </a:r>
          </a:p>
          <a:p>
            <a:pPr marL="228600" indent="-228600" algn="l">
              <a:buFont typeface="Arial" panose="020B0604020202020204" pitchFamily="34" charset="0"/>
              <a:buChar char="•"/>
            </a:pPr>
            <a:r>
              <a:rPr lang="en-US" dirty="0"/>
              <a:t>$130,000 down</a:t>
            </a:r>
          </a:p>
          <a:p>
            <a:pPr marL="228600" indent="-228600" algn="l">
              <a:buFont typeface="Arial" panose="020B0604020202020204" pitchFamily="34" charset="0"/>
              <a:buChar char="•"/>
            </a:pPr>
            <a:r>
              <a:rPr lang="en-US" dirty="0"/>
              <a:t>mortgaged $520,000</a:t>
            </a:r>
          </a:p>
          <a:p>
            <a:pPr marL="228600" indent="-228600" algn="l">
              <a:buFont typeface="Arial" panose="020B0604020202020204" pitchFamily="34" charset="0"/>
              <a:buChar char="•"/>
            </a:pPr>
            <a:r>
              <a:rPr lang="en-US" dirty="0"/>
              <a:t>Mar 31, 2019 </a:t>
            </a:r>
            <a:r>
              <a:rPr lang="en-US" dirty="0">
                <a:solidFill>
                  <a:srgbClr val="FFFF99"/>
                </a:solidFill>
              </a:rPr>
              <a:t>owing $431,271</a:t>
            </a:r>
            <a:r>
              <a:rPr lang="en-US" sz="2800" baseline="30000" dirty="0">
                <a:solidFill>
                  <a:srgbClr val="FFFF99"/>
                </a:solidFill>
              </a:rPr>
              <a:t>53</a:t>
            </a:r>
            <a:endParaRPr lang="en-US" baseline="30000" dirty="0">
              <a:solidFill>
                <a:srgbClr val="FFFF99"/>
              </a:solidFill>
            </a:endParaRPr>
          </a:p>
        </p:txBody>
      </p:sp>
    </p:spTree>
    <p:extLst>
      <p:ext uri="{BB962C8B-B14F-4D97-AF65-F5344CB8AC3E}">
        <p14:creationId xmlns:p14="http://schemas.microsoft.com/office/powerpoint/2010/main" val="582794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started our building fund in 2003, in the old location. It grew incrementally but consistently, then G-d expedited everything with an eviction notice.   If we are faithful with what we have, G-d will expedite growth in surprising ways.  </a:t>
            </a:r>
          </a:p>
          <a:p>
            <a:pPr algn="l"/>
            <a:endParaRPr lang="en-US" dirty="0"/>
          </a:p>
        </p:txBody>
      </p:sp>
    </p:spTree>
    <p:extLst>
      <p:ext uri="{BB962C8B-B14F-4D97-AF65-F5344CB8AC3E}">
        <p14:creationId xmlns:p14="http://schemas.microsoft.com/office/powerpoint/2010/main" val="24192785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Significant rabbi trail…</a:t>
            </a:r>
          </a:p>
        </p:txBody>
      </p:sp>
    </p:spTree>
    <p:extLst>
      <p:ext uri="{BB962C8B-B14F-4D97-AF65-F5344CB8AC3E}">
        <p14:creationId xmlns:p14="http://schemas.microsoft.com/office/powerpoint/2010/main" val="11034494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Sylvia Cohn was 81 when we met her in 1994.</a:t>
            </a:r>
          </a:p>
          <a:p>
            <a:pPr marL="285750" indent="-285750" algn="l">
              <a:buFont typeface="Arial" panose="020B0604020202020204" pitchFamily="34" charset="0"/>
              <a:buChar char="•"/>
            </a:pPr>
            <a:r>
              <a:rPr lang="en-US" dirty="0"/>
              <a:t>Member of Beth Shalom</a:t>
            </a:r>
          </a:p>
          <a:p>
            <a:pPr marL="285750" indent="-285750" algn="l">
              <a:buFont typeface="Arial" panose="020B0604020202020204" pitchFamily="34" charset="0"/>
              <a:buChar char="•"/>
            </a:pPr>
            <a:r>
              <a:rPr lang="en-US" dirty="0"/>
              <a:t>Introduced to Yeshua and Messianic Judaism in 1994.</a:t>
            </a:r>
          </a:p>
          <a:p>
            <a:pPr marL="285750" indent="-285750" algn="l">
              <a:buFont typeface="Arial" panose="020B0604020202020204" pitchFamily="34" charset="0"/>
              <a:buChar char="•"/>
            </a:pPr>
            <a:r>
              <a:rPr lang="en-US" dirty="0"/>
              <a:t>Faithful to attend and worship and dance till she was ~88.</a:t>
            </a:r>
          </a:p>
        </p:txBody>
      </p:sp>
    </p:spTree>
    <p:extLst>
      <p:ext uri="{BB962C8B-B14F-4D97-AF65-F5344CB8AC3E}">
        <p14:creationId xmlns:p14="http://schemas.microsoft.com/office/powerpoint/2010/main" val="1782337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FEAC1D98-4D25-4B3F-A50A-638E6B2E0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37" y="0"/>
            <a:ext cx="6858000" cy="5143500"/>
          </a:xfrm>
          <a:prstGeom prst="rect">
            <a:avLst/>
          </a:prstGeom>
        </p:spPr>
      </p:pic>
    </p:spTree>
    <p:extLst>
      <p:ext uri="{BB962C8B-B14F-4D97-AF65-F5344CB8AC3E}">
        <p14:creationId xmlns:p14="http://schemas.microsoft.com/office/powerpoint/2010/main" val="193593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40E79C2-0895-4789-AF94-EFF5960BE4FD}"/>
              </a:ext>
            </a:extLst>
          </p:cNvPr>
          <p:cNvPicPr>
            <a:picLocks noChangeAspect="1"/>
          </p:cNvPicPr>
          <p:nvPr/>
        </p:nvPicPr>
        <p:blipFill rotWithShape="1">
          <a:blip r:embed="rId3">
            <a:extLst>
              <a:ext uri="{28A0092B-C50C-407E-A947-70E740481C1C}">
                <a14:useLocalDpi xmlns:a14="http://schemas.microsoft.com/office/drawing/2010/main" val="0"/>
              </a:ext>
            </a:extLst>
          </a:blip>
          <a:srcRect t="76103" b="1"/>
          <a:stretch/>
        </p:blipFill>
        <p:spPr>
          <a:xfrm>
            <a:off x="593044" y="2800350"/>
            <a:ext cx="7987385" cy="1988858"/>
          </a:xfrm>
          <a:prstGeom prst="rect">
            <a:avLst/>
          </a:prstGeom>
        </p:spPr>
      </p:pic>
      <p:pic>
        <p:nvPicPr>
          <p:cNvPr id="2" name="Picture 1">
            <a:extLst>
              <a:ext uri="{FF2B5EF4-FFF2-40B4-BE49-F238E27FC236}">
                <a16:creationId xmlns:a16="http://schemas.microsoft.com/office/drawing/2014/main" id="{E8A7CE5B-70FC-49BB-9830-8B28F30ED7F2}"/>
              </a:ext>
            </a:extLst>
          </p:cNvPr>
          <p:cNvPicPr>
            <a:picLocks noChangeAspect="1"/>
          </p:cNvPicPr>
          <p:nvPr/>
        </p:nvPicPr>
        <p:blipFill>
          <a:blip r:embed="rId4"/>
          <a:stretch>
            <a:fillRect/>
          </a:stretch>
        </p:blipFill>
        <p:spPr>
          <a:xfrm>
            <a:off x="1046162" y="147638"/>
            <a:ext cx="6686550" cy="2505075"/>
          </a:xfrm>
          <a:prstGeom prst="rect">
            <a:avLst/>
          </a:prstGeom>
        </p:spPr>
      </p:pic>
    </p:spTree>
    <p:extLst>
      <p:ext uri="{BB962C8B-B14F-4D97-AF65-F5344CB8AC3E}">
        <p14:creationId xmlns:p14="http://schemas.microsoft.com/office/powerpoint/2010/main" val="146002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Sylvia's BatMitzvah2">
            <a:extLst>
              <a:ext uri="{FF2B5EF4-FFF2-40B4-BE49-F238E27FC236}">
                <a16:creationId xmlns:a16="http://schemas.microsoft.com/office/drawing/2014/main" id="{9245A06E-367C-4C63-A7A0-D9DB6BD89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09" y="-1"/>
            <a:ext cx="7668928" cy="511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10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Sylvia's BatMitzvah1">
            <a:extLst>
              <a:ext uri="{FF2B5EF4-FFF2-40B4-BE49-F238E27FC236}">
                <a16:creationId xmlns:a16="http://schemas.microsoft.com/office/drawing/2014/main" id="{CA91119F-45B6-48B5-B92C-7E52B2CAF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7" y="9757"/>
            <a:ext cx="7083926" cy="492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8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Sylvia would sit towards the front and pay GREAT attention, and when I was intensely on a Messiahship of Yeshua topic, she would emphatically shake her head “No!” and I would say, “It’s still true, even though Sylvia disagrees.”</a:t>
            </a:r>
          </a:p>
        </p:txBody>
      </p:sp>
    </p:spTree>
    <p:extLst>
      <p:ext uri="{BB962C8B-B14F-4D97-AF65-F5344CB8AC3E}">
        <p14:creationId xmlns:p14="http://schemas.microsoft.com/office/powerpoint/2010/main" val="32320483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We used to have a really simplistic membership enrollment.  Just sign the Statement of Faith, no commitment to attend, serve, tithe.  </a:t>
            </a:r>
          </a:p>
          <a:p>
            <a:pPr algn="l"/>
            <a:r>
              <a:rPr lang="en-US" dirty="0"/>
              <a:t>Sylvia wanted to join.</a:t>
            </a:r>
          </a:p>
          <a:p>
            <a:pPr algn="l"/>
            <a:r>
              <a:rPr lang="en-US" dirty="0"/>
              <a:t>“Cross it out.” “Cross it out.”</a:t>
            </a:r>
          </a:p>
          <a:p>
            <a:pPr algn="l"/>
            <a:r>
              <a:rPr lang="en-US" dirty="0"/>
              <a:t>“What are you joining?”</a:t>
            </a:r>
          </a:p>
          <a:p>
            <a:pPr algn="l"/>
            <a:r>
              <a:rPr lang="en-US" dirty="0"/>
              <a:t>“I’m joining YOU!”</a:t>
            </a:r>
          </a:p>
        </p:txBody>
      </p:sp>
    </p:spTree>
    <p:extLst>
      <p:ext uri="{BB962C8B-B14F-4D97-AF65-F5344CB8AC3E}">
        <p14:creationId xmlns:p14="http://schemas.microsoft.com/office/powerpoint/2010/main" val="2329614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5400000" scaled="1"/>
        </a:gradFill>
        <a:effectLst/>
      </p:bgPr>
    </p:bg>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B7DF6795-2E70-4F39-9F85-95EAA2F0555A}"/>
              </a:ext>
            </a:extLst>
          </p:cNvPr>
          <p:cNvSpPr>
            <a:spLocks noGrp="1" noChangeArrowheads="1"/>
          </p:cNvSpPr>
          <p:nvPr>
            <p:ph type="body" idx="1"/>
          </p:nvPr>
        </p:nvSpPr>
        <p:spPr>
          <a:xfrm>
            <a:off x="1303337" y="342901"/>
            <a:ext cx="6172200" cy="4251722"/>
          </a:xfrm>
        </p:spPr>
        <p:txBody>
          <a:bodyPr/>
          <a:lstStyle/>
          <a:p>
            <a:pPr marL="0" indent="0" algn="ctr">
              <a:lnSpc>
                <a:spcPct val="90000"/>
              </a:lnSpc>
            </a:pPr>
            <a:r>
              <a:rPr lang="en-US" altLang="en-US" sz="3300">
                <a:solidFill>
                  <a:schemeClr val="bg1"/>
                </a:solidFill>
                <a:latin typeface="Arial Rounded MT Bold" panose="020F0704030504030204" pitchFamily="34" charset="0"/>
              </a:rPr>
              <a:t>MY VERY SPECIAL PRAYER TO G-D </a:t>
            </a:r>
          </a:p>
          <a:p>
            <a:pPr marL="0" indent="0" algn="ctr">
              <a:lnSpc>
                <a:spcPct val="90000"/>
              </a:lnSpc>
            </a:pPr>
            <a:endParaRPr lang="en-US" altLang="en-US" sz="3300">
              <a:solidFill>
                <a:schemeClr val="bg1"/>
              </a:solidFill>
              <a:latin typeface="Arial Rounded MT Bold" panose="020F0704030504030204" pitchFamily="34" charset="0"/>
            </a:endParaRPr>
          </a:p>
          <a:p>
            <a:pPr marL="0" indent="0" algn="ctr">
              <a:lnSpc>
                <a:spcPct val="90000"/>
              </a:lnSpc>
            </a:pPr>
            <a:endParaRPr lang="en-US" altLang="en-US" sz="3300">
              <a:solidFill>
                <a:schemeClr val="bg1"/>
              </a:solidFill>
              <a:latin typeface="Arial Rounded MT Bold" panose="020F0704030504030204" pitchFamily="34" charset="0"/>
            </a:endParaRPr>
          </a:p>
          <a:p>
            <a:pPr marL="0" indent="0" algn="ctr">
              <a:lnSpc>
                <a:spcPct val="90000"/>
              </a:lnSpc>
            </a:pPr>
            <a:endParaRPr lang="en-US" altLang="en-US" sz="3300">
              <a:solidFill>
                <a:schemeClr val="bg1"/>
              </a:solidFill>
              <a:latin typeface="Arial Rounded MT Bold" panose="020F0704030504030204" pitchFamily="34" charset="0"/>
            </a:endParaRPr>
          </a:p>
          <a:p>
            <a:pPr marL="0" indent="0" algn="ctr">
              <a:lnSpc>
                <a:spcPct val="90000"/>
              </a:lnSpc>
            </a:pPr>
            <a:endParaRPr lang="en-US" altLang="en-US" sz="3300">
              <a:solidFill>
                <a:schemeClr val="bg1"/>
              </a:solidFill>
              <a:latin typeface="Arial Rounded MT Bold" panose="020F0704030504030204" pitchFamily="34" charset="0"/>
            </a:endParaRPr>
          </a:p>
          <a:p>
            <a:pPr marL="0" indent="0" algn="ctr">
              <a:lnSpc>
                <a:spcPct val="90000"/>
              </a:lnSpc>
            </a:pPr>
            <a:endParaRPr lang="en-US" altLang="en-US" sz="3300">
              <a:solidFill>
                <a:schemeClr val="bg1"/>
              </a:solidFill>
              <a:latin typeface="Arial Rounded MT Bold" panose="020F0704030504030204" pitchFamily="34" charset="0"/>
            </a:endParaRPr>
          </a:p>
          <a:p>
            <a:pPr marL="0" indent="0" algn="ctr">
              <a:lnSpc>
                <a:spcPct val="90000"/>
              </a:lnSpc>
            </a:pPr>
            <a:r>
              <a:rPr lang="en-US" altLang="en-US" sz="2700">
                <a:solidFill>
                  <a:schemeClr val="bg1"/>
                </a:solidFill>
                <a:latin typeface="Arial Rounded MT Bold" panose="020F0704030504030204" pitchFamily="34" charset="0"/>
              </a:rPr>
              <a:t>BY SYLVIA COHN </a:t>
            </a:r>
          </a:p>
        </p:txBody>
      </p:sp>
    </p:spTree>
    <p:extLst>
      <p:ext uri="{BB962C8B-B14F-4D97-AF65-F5344CB8AC3E}">
        <p14:creationId xmlns:p14="http://schemas.microsoft.com/office/powerpoint/2010/main" val="14457906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5400000" scaled="1"/>
        </a:gradFill>
        <a:effectLst/>
      </p:bgPr>
    </p:bg>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DD409969-30DD-49DB-8223-C91914742E5D}"/>
              </a:ext>
            </a:extLst>
          </p:cNvPr>
          <p:cNvSpPr>
            <a:spLocks noGrp="1" noChangeArrowheads="1"/>
          </p:cNvSpPr>
          <p:nvPr>
            <p:ph type="body" idx="1"/>
          </p:nvPr>
        </p:nvSpPr>
        <p:spPr>
          <a:xfrm>
            <a:off x="1131887" y="171450"/>
            <a:ext cx="6515100" cy="4743450"/>
          </a:xfrm>
        </p:spPr>
        <p:txBody>
          <a:bodyPr/>
          <a:lstStyle/>
          <a:p>
            <a:pPr marL="0" indent="0" algn="just"/>
            <a:r>
              <a:rPr lang="en-US" altLang="en-US" sz="3300">
                <a:solidFill>
                  <a:schemeClr val="bg1"/>
                </a:solidFill>
                <a:latin typeface="Arial Rounded MT Bold" panose="020F0704030504030204" pitchFamily="34" charset="0"/>
              </a:rPr>
              <a:t>I understand that the span of a persons life is 70 years. After that they are donated years. Since I’m a member of that group, we need to be reminded about certain things. So I have a prayer that I want to share with you, for my later years. </a:t>
            </a:r>
          </a:p>
        </p:txBody>
      </p:sp>
    </p:spTree>
    <p:extLst>
      <p:ext uri="{BB962C8B-B14F-4D97-AF65-F5344CB8AC3E}">
        <p14:creationId xmlns:p14="http://schemas.microsoft.com/office/powerpoint/2010/main" val="2684434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5400000" scaled="1"/>
        </a:gradFill>
        <a:effectLst/>
      </p:bgPr>
    </p:bg>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E52C7DCD-0168-4EB1-998C-3B33E9EDFC42}"/>
              </a:ext>
            </a:extLst>
          </p:cNvPr>
          <p:cNvSpPr>
            <a:spLocks noGrp="1" noChangeArrowheads="1"/>
          </p:cNvSpPr>
          <p:nvPr>
            <p:ph type="body" idx="1"/>
          </p:nvPr>
        </p:nvSpPr>
        <p:spPr>
          <a:xfrm>
            <a:off x="1131887" y="0"/>
            <a:ext cx="6515100" cy="5143500"/>
          </a:xfrm>
        </p:spPr>
        <p:txBody>
          <a:bodyPr/>
          <a:lstStyle/>
          <a:p>
            <a:pPr marL="0" indent="0">
              <a:lnSpc>
                <a:spcPct val="90000"/>
              </a:lnSpc>
            </a:pPr>
            <a:r>
              <a:rPr lang="en-US" altLang="en-US" sz="3300">
                <a:solidFill>
                  <a:schemeClr val="bg1"/>
                </a:solidFill>
                <a:latin typeface="Arial Rounded MT Bold" panose="020F0704030504030204" pitchFamily="34" charset="0"/>
              </a:rPr>
              <a:t>DEAR G-D, You know that I am growing older. Keep me from becoming too talkative and particularly keep me from falling into the tiresome habit of expressing an opinion on every subject. Release me from the craving to straighten out everybody’s affairs. Keep my mind free from the ridicule of endless details. </a:t>
            </a:r>
          </a:p>
        </p:txBody>
      </p:sp>
    </p:spTree>
    <p:extLst>
      <p:ext uri="{BB962C8B-B14F-4D97-AF65-F5344CB8AC3E}">
        <p14:creationId xmlns:p14="http://schemas.microsoft.com/office/powerpoint/2010/main" val="13899974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5400000" scaled="1"/>
        </a:gradFill>
        <a:effectLst/>
      </p:bgPr>
    </p:bg>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20CC0354-52A0-41D6-8228-52886E8D0411}"/>
              </a:ext>
            </a:extLst>
          </p:cNvPr>
          <p:cNvSpPr>
            <a:spLocks noGrp="1" noChangeArrowheads="1"/>
          </p:cNvSpPr>
          <p:nvPr>
            <p:ph type="body" idx="1"/>
          </p:nvPr>
        </p:nvSpPr>
        <p:spPr>
          <a:xfrm>
            <a:off x="1074737" y="0"/>
            <a:ext cx="6629400" cy="5143500"/>
          </a:xfrm>
        </p:spPr>
        <p:txBody>
          <a:bodyPr/>
          <a:lstStyle/>
          <a:p>
            <a:pPr marL="40481" indent="-40481">
              <a:lnSpc>
                <a:spcPct val="90000"/>
              </a:lnSpc>
            </a:pPr>
            <a:r>
              <a:rPr lang="en-US" altLang="en-US" sz="3300">
                <a:solidFill>
                  <a:schemeClr val="bg1"/>
                </a:solidFill>
                <a:latin typeface="Arial Rounded MT Bold" panose="020F0704030504030204" pitchFamily="34" charset="0"/>
              </a:rPr>
              <a:t>Give me wings to get to the point. Give me grace, dear God, to listen to others describe their aches and pains. Help me endure the boredom with patience and to keep my lips sealed of my own aches and pains. They increase as time goes on. The pleasure of discussing them becomes sweeter as time goes by. </a:t>
            </a:r>
          </a:p>
        </p:txBody>
      </p:sp>
    </p:spTree>
    <p:extLst>
      <p:ext uri="{BB962C8B-B14F-4D97-AF65-F5344CB8AC3E}">
        <p14:creationId xmlns:p14="http://schemas.microsoft.com/office/powerpoint/2010/main" val="38583137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5400000" scaled="1"/>
        </a:gradFill>
        <a:effectLst/>
      </p:bgPr>
    </p:bg>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E61B53CC-29A9-418F-8004-71B5B5FF3C41}"/>
              </a:ext>
            </a:extLst>
          </p:cNvPr>
          <p:cNvSpPr>
            <a:spLocks noGrp="1" noChangeArrowheads="1"/>
          </p:cNvSpPr>
          <p:nvPr>
            <p:ph type="body" idx="1"/>
          </p:nvPr>
        </p:nvSpPr>
        <p:spPr>
          <a:xfrm>
            <a:off x="1074737" y="114300"/>
            <a:ext cx="6629400" cy="4914900"/>
          </a:xfrm>
        </p:spPr>
        <p:txBody>
          <a:bodyPr/>
          <a:lstStyle/>
          <a:p>
            <a:pPr marL="0" indent="0"/>
            <a:r>
              <a:rPr lang="en-US" altLang="en-US" sz="3300">
                <a:solidFill>
                  <a:schemeClr val="bg1"/>
                </a:solidFill>
                <a:latin typeface="Arial Rounded MT Bold" panose="020F0704030504030204" pitchFamily="34" charset="0"/>
              </a:rPr>
              <a:t>Teach me the glorious lesson that occasionally I might be mistaken. Keep me reasonably sweet. I don’t wish to be a saint. Saints are so hard to live with. A sour old person is the work of the devil. </a:t>
            </a:r>
          </a:p>
        </p:txBody>
      </p:sp>
    </p:spTree>
    <p:extLst>
      <p:ext uri="{BB962C8B-B14F-4D97-AF65-F5344CB8AC3E}">
        <p14:creationId xmlns:p14="http://schemas.microsoft.com/office/powerpoint/2010/main" val="3341554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5400000" scaled="1"/>
        </a:gradFill>
        <a:effectLst/>
      </p:bgPr>
    </p:bg>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00E837F5-A46A-4C5B-B955-F9BC439AE8FF}"/>
              </a:ext>
            </a:extLst>
          </p:cNvPr>
          <p:cNvSpPr>
            <a:spLocks noGrp="1" noChangeArrowheads="1"/>
          </p:cNvSpPr>
          <p:nvPr>
            <p:ph type="body" idx="1"/>
          </p:nvPr>
        </p:nvSpPr>
        <p:spPr>
          <a:xfrm>
            <a:off x="1131887" y="0"/>
            <a:ext cx="6515100" cy="5143500"/>
          </a:xfrm>
        </p:spPr>
        <p:txBody>
          <a:bodyPr/>
          <a:lstStyle/>
          <a:p>
            <a:pPr marL="0" indent="0"/>
            <a:r>
              <a:rPr lang="en-US" altLang="en-US" sz="3300">
                <a:solidFill>
                  <a:schemeClr val="bg1"/>
                </a:solidFill>
                <a:latin typeface="Arial Rounded MT Bold" panose="020F0704030504030204" pitchFamily="34" charset="0"/>
              </a:rPr>
              <a:t>Make me thoughtful but not nosey. Helpful but not moody. Helpful but not pushy. Independent yet able to accept with graciousness favors that others wish to bestow on me. Free me of the notion that simply because I have lived a long time I’m wiser than those who haven’t lived so long. </a:t>
            </a:r>
          </a:p>
        </p:txBody>
      </p:sp>
    </p:spTree>
    <p:extLst>
      <p:ext uri="{BB962C8B-B14F-4D97-AF65-F5344CB8AC3E}">
        <p14:creationId xmlns:p14="http://schemas.microsoft.com/office/powerpoint/2010/main" val="125786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37993937-7411-4444-AA21-A9BB9291C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80" y="-6667"/>
            <a:ext cx="8199475" cy="4407217"/>
          </a:xfrm>
          <a:prstGeom prst="rect">
            <a:avLst/>
          </a:prstGeom>
        </p:spPr>
      </p:pic>
    </p:spTree>
    <p:extLst>
      <p:ext uri="{BB962C8B-B14F-4D97-AF65-F5344CB8AC3E}">
        <p14:creationId xmlns:p14="http://schemas.microsoft.com/office/powerpoint/2010/main" val="27356855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5400000" scaled="1"/>
        </a:gradFill>
        <a:effectLst/>
      </p:bgPr>
    </p:bg>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BF621461-528A-4BC5-B15F-DAFA86629541}"/>
              </a:ext>
            </a:extLst>
          </p:cNvPr>
          <p:cNvSpPr>
            <a:spLocks noGrp="1" noChangeArrowheads="1"/>
          </p:cNvSpPr>
          <p:nvPr>
            <p:ph type="body" idx="1"/>
          </p:nvPr>
        </p:nvSpPr>
        <p:spPr>
          <a:xfrm>
            <a:off x="1074737" y="114300"/>
            <a:ext cx="6743700" cy="5029200"/>
          </a:xfrm>
        </p:spPr>
        <p:txBody>
          <a:bodyPr/>
          <a:lstStyle/>
          <a:p>
            <a:pPr marL="0" indent="0"/>
            <a:r>
              <a:rPr lang="en-US" altLang="en-US" sz="3300">
                <a:solidFill>
                  <a:schemeClr val="bg1"/>
                </a:solidFill>
                <a:latin typeface="Arial Rounded MT Bold" panose="020F0704030504030204" pitchFamily="34" charset="0"/>
              </a:rPr>
              <a:t>If I do not approve of some of the changes that have taken place in the recent years give me the wisdom to keep my mouth shut. G-d, you know that when the end comes I would like to have a few friends left. All I am telling you is that you are very precious to me. </a:t>
            </a:r>
          </a:p>
        </p:txBody>
      </p:sp>
    </p:spTree>
    <p:extLst>
      <p:ext uri="{BB962C8B-B14F-4D97-AF65-F5344CB8AC3E}">
        <p14:creationId xmlns:p14="http://schemas.microsoft.com/office/powerpoint/2010/main" val="433839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Sylvia Cohn came to faith in Messiah Yeshua in ~2005, when Rose Price was our guest speaker.  </a:t>
            </a:r>
          </a:p>
          <a:p>
            <a:pPr algn="l"/>
            <a:r>
              <a:rPr lang="en-US" dirty="0"/>
              <a:t>Rose was a Polish born Holocaust survivor of 5 years in concentration camps.</a:t>
            </a:r>
          </a:p>
          <a:p>
            <a:pPr algn="l"/>
            <a:r>
              <a:rPr lang="en-US" dirty="0"/>
              <a:t>They spoke in Polish, fervently.</a:t>
            </a:r>
          </a:p>
        </p:txBody>
      </p:sp>
      <p:pic>
        <p:nvPicPr>
          <p:cNvPr id="3" name="Picture 2">
            <a:extLst>
              <a:ext uri="{FF2B5EF4-FFF2-40B4-BE49-F238E27FC236}">
                <a16:creationId xmlns:a16="http://schemas.microsoft.com/office/drawing/2014/main" id="{B6467CDB-185F-47C6-9FF6-B9D40BB8F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837" y="1337495"/>
            <a:ext cx="1371600" cy="1519084"/>
          </a:xfrm>
          <a:prstGeom prst="rect">
            <a:avLst/>
          </a:prstGeom>
        </p:spPr>
      </p:pic>
    </p:spTree>
    <p:extLst>
      <p:ext uri="{BB962C8B-B14F-4D97-AF65-F5344CB8AC3E}">
        <p14:creationId xmlns:p14="http://schemas.microsoft.com/office/powerpoint/2010/main" val="27054947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Sylvia’s first dollar donation for our building:</a:t>
            </a:r>
          </a:p>
        </p:txBody>
      </p:sp>
      <p:pic>
        <p:nvPicPr>
          <p:cNvPr id="3" name="Picture 2">
            <a:extLst>
              <a:ext uri="{FF2B5EF4-FFF2-40B4-BE49-F238E27FC236}">
                <a16:creationId xmlns:a16="http://schemas.microsoft.com/office/drawing/2014/main" id="{7E827859-69B8-4D69-B7C6-B0C06B8F91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016" t="19162" r="2592" b="20072"/>
          <a:stretch/>
        </p:blipFill>
        <p:spPr>
          <a:xfrm rot="5400000">
            <a:off x="2751136" y="-857249"/>
            <a:ext cx="3276602" cy="7848600"/>
          </a:xfrm>
          <a:prstGeom prst="rect">
            <a:avLst/>
          </a:prstGeom>
        </p:spPr>
      </p:pic>
    </p:spTree>
    <p:extLst>
      <p:ext uri="{BB962C8B-B14F-4D97-AF65-F5344CB8AC3E}">
        <p14:creationId xmlns:p14="http://schemas.microsoft.com/office/powerpoint/2010/main" val="21442533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 average, U.S. consumers own three credit cards. Total revolving debt stands at $1.04 trillion - that's up from $857 billion in 2013. The average interest Americans pay on their cards stands at 16.46%.Feb 14, 2019</a:t>
            </a:r>
          </a:p>
        </p:txBody>
      </p:sp>
    </p:spTree>
    <p:extLst>
      <p:ext uri="{BB962C8B-B14F-4D97-AF65-F5344CB8AC3E}">
        <p14:creationId xmlns:p14="http://schemas.microsoft.com/office/powerpoint/2010/main" val="7448033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1266" name="Picture 2" descr="Image result for household debt">
            <a:extLst>
              <a:ext uri="{FF2B5EF4-FFF2-40B4-BE49-F238E27FC236}">
                <a16:creationId xmlns:a16="http://schemas.microsoft.com/office/drawing/2014/main" id="{3DC59118-1DDF-4EEF-9DA0-BFA704C30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0"/>
            <a:ext cx="78930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77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316156" y="-3600451"/>
            <a:ext cx="12726758" cy="11292840"/>
          </a:xfrm>
        </p:spPr>
        <p:txBody>
          <a:bodyPr>
            <a:normAutofit/>
          </a:bodyPr>
          <a:lstStyle/>
          <a:p>
            <a:pPr algn="l"/>
            <a:r>
              <a:rPr lang="en-US" dirty="0"/>
              <a:t> </a:t>
            </a:r>
          </a:p>
        </p:txBody>
      </p:sp>
      <p:pic>
        <p:nvPicPr>
          <p:cNvPr id="12290" name="Picture 2" descr="https://fm-static.cnbc.com/awsmedia/chart/2018/7/17/NM-debt.1534525888792.jpg">
            <a:extLst>
              <a:ext uri="{FF2B5EF4-FFF2-40B4-BE49-F238E27FC236}">
                <a16:creationId xmlns:a16="http://schemas.microsoft.com/office/drawing/2014/main" id="{E210C1AC-BBBB-49A1-B16D-EF530ABC1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0"/>
            <a:ext cx="8365067"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540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2400" dirty="0">
                <a:hlinkClick r:id="rId3"/>
              </a:rPr>
              <a:t>https://www.cnbc.com/video/2018/05/22/kevin-oleary-age-by-which-you-should-have-your-debt-paid-off.html</a:t>
            </a:r>
            <a:r>
              <a:rPr lang="en-US" sz="2400" dirty="0"/>
              <a:t> </a:t>
            </a:r>
          </a:p>
          <a:p>
            <a:pPr algn="l"/>
            <a:endParaRPr lang="en-US" sz="2400" dirty="0"/>
          </a:p>
        </p:txBody>
      </p:sp>
      <p:pic>
        <p:nvPicPr>
          <p:cNvPr id="2" name="Picture 1">
            <a:extLst>
              <a:ext uri="{FF2B5EF4-FFF2-40B4-BE49-F238E27FC236}">
                <a16:creationId xmlns:a16="http://schemas.microsoft.com/office/drawing/2014/main" id="{E749662C-45B6-4818-95A2-A05EA8BA1ED5}"/>
              </a:ext>
            </a:extLst>
          </p:cNvPr>
          <p:cNvPicPr>
            <a:picLocks noChangeAspect="1"/>
          </p:cNvPicPr>
          <p:nvPr/>
        </p:nvPicPr>
        <p:blipFill>
          <a:blip r:embed="rId4"/>
          <a:stretch>
            <a:fillRect/>
          </a:stretch>
        </p:blipFill>
        <p:spPr>
          <a:xfrm>
            <a:off x="696037" y="819150"/>
            <a:ext cx="7629647" cy="4267200"/>
          </a:xfrm>
          <a:prstGeom prst="rect">
            <a:avLst/>
          </a:prstGeom>
        </p:spPr>
      </p:pic>
    </p:spTree>
    <p:extLst>
      <p:ext uri="{BB962C8B-B14F-4D97-AF65-F5344CB8AC3E}">
        <p14:creationId xmlns:p14="http://schemas.microsoft.com/office/powerpoint/2010/main" val="36528762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dirty="0"/>
              <a:t>Household debt</a:t>
            </a:r>
            <a:r>
              <a:rPr lang="en-US" dirty="0"/>
              <a:t> is defined as the combined debt of all people in a household. It includes consumer debt and mortgage loans. A significant rise in the level of this debt coincides historically with many severe economic crises</a:t>
            </a:r>
          </a:p>
        </p:txBody>
      </p:sp>
    </p:spTree>
    <p:extLst>
      <p:ext uri="{BB962C8B-B14F-4D97-AF65-F5344CB8AC3E}">
        <p14:creationId xmlns:p14="http://schemas.microsoft.com/office/powerpoint/2010/main" val="2417307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was a cause of the U.S. and subsequent European economic crises of 2007–2012. Several economists have argued that lowering this debt is essential to economic recovery in the U.S. and selected Eurozone countries.</a:t>
            </a:r>
          </a:p>
        </p:txBody>
      </p:sp>
    </p:spTree>
    <p:extLst>
      <p:ext uri="{BB962C8B-B14F-4D97-AF65-F5344CB8AC3E}">
        <p14:creationId xmlns:p14="http://schemas.microsoft.com/office/powerpoint/2010/main" val="30416495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You may say, “I have a lot of debt, but I can always go bankrupt.”</a:t>
            </a:r>
          </a:p>
          <a:p>
            <a:pPr algn="l"/>
            <a:r>
              <a:rPr lang="en-US" dirty="0"/>
              <a:t>Following is EXTREMELY politically incorrect and possibly offensive.  I’m not talking about your past.  I’m talk about the future.  Here is the scripture on bankruptcy: </a:t>
            </a:r>
          </a:p>
        </p:txBody>
      </p:sp>
    </p:spTree>
    <p:extLst>
      <p:ext uri="{BB962C8B-B14F-4D97-AF65-F5344CB8AC3E}">
        <p14:creationId xmlns:p14="http://schemas.microsoft.com/office/powerpoint/2010/main" val="26316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D34D2B7D-2447-49A1-A030-0E7F648A891C}"/>
              </a:ext>
            </a:extLst>
          </p:cNvPr>
          <p:cNvPicPr>
            <a:picLocks noChangeAspect="1"/>
          </p:cNvPicPr>
          <p:nvPr/>
        </p:nvPicPr>
        <p:blipFill rotWithShape="1">
          <a:blip r:embed="rId3">
            <a:extLst>
              <a:ext uri="{28A0092B-C50C-407E-A947-70E740481C1C}">
                <a14:useLocalDpi xmlns:a14="http://schemas.microsoft.com/office/drawing/2010/main" val="0"/>
              </a:ext>
            </a:extLst>
          </a:blip>
          <a:srcRect t="15926"/>
          <a:stretch/>
        </p:blipFill>
        <p:spPr>
          <a:xfrm>
            <a:off x="1107149" y="0"/>
            <a:ext cx="6564575" cy="5143500"/>
          </a:xfrm>
          <a:prstGeom prst="rect">
            <a:avLst/>
          </a:prstGeom>
        </p:spPr>
      </p:pic>
    </p:spTree>
    <p:extLst>
      <p:ext uri="{BB962C8B-B14F-4D97-AF65-F5344CB8AC3E}">
        <p14:creationId xmlns:p14="http://schemas.microsoft.com/office/powerpoint/2010/main" val="9838012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 37.21  </a:t>
            </a:r>
            <a:r>
              <a:rPr lang="en-US" dirty="0">
                <a:solidFill>
                  <a:srgbClr val="FFFF99"/>
                </a:solidFill>
              </a:rPr>
              <a:t>The wicked borrows and does not repay</a:t>
            </a:r>
            <a:r>
              <a:rPr lang="en-US" dirty="0"/>
              <a:t>, but the righteous is a gracious giver.</a:t>
            </a:r>
          </a:p>
        </p:txBody>
      </p:sp>
    </p:spTree>
    <p:extLst>
      <p:ext uri="{BB962C8B-B14F-4D97-AF65-F5344CB8AC3E}">
        <p14:creationId xmlns:p14="http://schemas.microsoft.com/office/powerpoint/2010/main" val="5394554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just finished the Dave Ramsey course, and learned that debt is a curse.  </a:t>
            </a:r>
          </a:p>
          <a:p>
            <a:pPr algn="l"/>
            <a:endParaRPr lang="en-US" baseline="30000" dirty="0"/>
          </a:p>
          <a:p>
            <a:pPr algn="l"/>
            <a:r>
              <a:rPr lang="en-US" baseline="30000" dirty="0" err="1"/>
              <a:t>Mishlei</a:t>
            </a:r>
            <a:r>
              <a:rPr lang="en-US" baseline="30000" dirty="0"/>
              <a:t>/Prov 27.7 </a:t>
            </a:r>
            <a:r>
              <a:rPr lang="en-US" dirty="0"/>
              <a:t>“The rich rule over the poor, the borrower is a slave to the lender.”</a:t>
            </a:r>
          </a:p>
        </p:txBody>
      </p:sp>
    </p:spTree>
    <p:extLst>
      <p:ext uri="{BB962C8B-B14F-4D97-AF65-F5344CB8AC3E}">
        <p14:creationId xmlns:p14="http://schemas.microsoft.com/office/powerpoint/2010/main" val="23109519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13.8 </a:t>
            </a:r>
            <a:r>
              <a:rPr lang="en-US" dirty="0"/>
              <a:t>Let no debt remain outstanding, except the continuing debt to love one another, for whoever loves others has fulfilled the law.</a:t>
            </a:r>
          </a:p>
        </p:txBody>
      </p:sp>
    </p:spTree>
    <p:extLst>
      <p:ext uri="{BB962C8B-B14F-4D97-AF65-F5344CB8AC3E}">
        <p14:creationId xmlns:p14="http://schemas.microsoft.com/office/powerpoint/2010/main" val="30611434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28600" indent="-228600" algn="l">
              <a:buFont typeface="Arial" panose="020B0604020202020204" pitchFamily="34" charset="0"/>
              <a:buChar char="•"/>
            </a:pPr>
            <a:r>
              <a:rPr lang="en-US" dirty="0"/>
              <a:t>We purchased this building for $650,000 </a:t>
            </a:r>
          </a:p>
          <a:p>
            <a:pPr marL="228600" indent="-228600" algn="l">
              <a:buFont typeface="Arial" panose="020B0604020202020204" pitchFamily="34" charset="0"/>
              <a:buChar char="•"/>
            </a:pPr>
            <a:r>
              <a:rPr lang="en-US" dirty="0"/>
              <a:t>$130,000 down</a:t>
            </a:r>
          </a:p>
          <a:p>
            <a:pPr marL="228600" indent="-228600" algn="l">
              <a:buFont typeface="Arial" panose="020B0604020202020204" pitchFamily="34" charset="0"/>
              <a:buChar char="•"/>
            </a:pPr>
            <a:r>
              <a:rPr lang="en-US" dirty="0"/>
              <a:t>mortgaged $520,000</a:t>
            </a:r>
          </a:p>
          <a:p>
            <a:pPr marL="228600" indent="-228600" algn="l">
              <a:buFont typeface="Arial" panose="020B0604020202020204" pitchFamily="34" charset="0"/>
              <a:buChar char="•"/>
            </a:pPr>
            <a:r>
              <a:rPr lang="en-US" dirty="0"/>
              <a:t>Mar 31, 2019 </a:t>
            </a:r>
            <a:r>
              <a:rPr lang="en-US" dirty="0">
                <a:solidFill>
                  <a:srgbClr val="FFFF99"/>
                </a:solidFill>
              </a:rPr>
              <a:t>owing $431,271</a:t>
            </a:r>
            <a:r>
              <a:rPr lang="en-US" sz="2800" baseline="30000" dirty="0">
                <a:solidFill>
                  <a:srgbClr val="FFFF99"/>
                </a:solidFill>
              </a:rPr>
              <a:t>53</a:t>
            </a:r>
            <a:endParaRPr lang="en-US" baseline="30000" dirty="0">
              <a:solidFill>
                <a:srgbClr val="FFFF99"/>
              </a:solidFill>
            </a:endParaRPr>
          </a:p>
        </p:txBody>
      </p:sp>
    </p:spTree>
    <p:extLst>
      <p:ext uri="{BB962C8B-B14F-4D97-AF65-F5344CB8AC3E}">
        <p14:creationId xmlns:p14="http://schemas.microsoft.com/office/powerpoint/2010/main" val="17733776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Or </a:t>
            </a:r>
            <a:r>
              <a:rPr lang="en-US" dirty="0" err="1"/>
              <a:t>HaOlam</a:t>
            </a:r>
            <a:r>
              <a:rPr lang="en-US" dirty="0"/>
              <a:t> will have its Silver Anniversary on Purim, 2020.</a:t>
            </a:r>
          </a:p>
          <a:p>
            <a:pPr algn="l"/>
            <a:endParaRPr lang="en-US" dirty="0"/>
          </a:p>
          <a:p>
            <a:pPr algn="l"/>
            <a:r>
              <a:rPr lang="en-US" dirty="0"/>
              <a:t>IF we grow more, we have no where to accommodate new people, except to go to a second service.</a:t>
            </a:r>
          </a:p>
        </p:txBody>
      </p:sp>
    </p:spTree>
    <p:extLst>
      <p:ext uri="{BB962C8B-B14F-4D97-AF65-F5344CB8AC3E}">
        <p14:creationId xmlns:p14="http://schemas.microsoft.com/office/powerpoint/2010/main" val="38325319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Elders </a:t>
            </a:r>
            <a:r>
              <a:rPr lang="en-US" dirty="0" err="1"/>
              <a:t>Z’kenim</a:t>
            </a:r>
            <a:r>
              <a:rPr lang="en-US" dirty="0"/>
              <a:t> and I would like to propose we RETIRE, pay off, the current mortgage of $431,271 by Purim 2020.</a:t>
            </a:r>
          </a:p>
          <a:p>
            <a:pPr marL="285750" indent="-285750" algn="l">
              <a:buFont typeface="Arial" panose="020B0604020202020204" pitchFamily="34" charset="0"/>
              <a:buChar char="•"/>
              <a:tabLst>
                <a:tab pos="285750" algn="l"/>
              </a:tabLst>
            </a:pPr>
            <a:r>
              <a:rPr lang="en-US" dirty="0"/>
              <a:t>We have $9976 left in our building fund.  We can apply.</a:t>
            </a:r>
          </a:p>
          <a:p>
            <a:pPr marL="285750" indent="-285750" algn="l">
              <a:buFont typeface="Arial" panose="020B0604020202020204" pitchFamily="34" charset="0"/>
              <a:buChar char="•"/>
              <a:tabLst>
                <a:tab pos="285750" algn="l"/>
              </a:tabLst>
            </a:pPr>
            <a:r>
              <a:rPr lang="en-US" dirty="0"/>
              <a:t>Dawn and I will pledge $500 now, to start.</a:t>
            </a:r>
          </a:p>
        </p:txBody>
      </p:sp>
    </p:spTree>
    <p:extLst>
      <p:ext uri="{BB962C8B-B14F-4D97-AF65-F5344CB8AC3E}">
        <p14:creationId xmlns:p14="http://schemas.microsoft.com/office/powerpoint/2010/main" val="22555044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Next week, we will have pledge forms for you to fill out.  </a:t>
            </a:r>
          </a:p>
          <a:p>
            <a:pPr algn="l"/>
            <a:r>
              <a:rPr lang="en-US" dirty="0"/>
              <a:t>Can we do it??</a:t>
            </a:r>
          </a:p>
          <a:p>
            <a:pPr algn="l"/>
            <a:r>
              <a:rPr lang="en-US" dirty="0"/>
              <a:t>Then we can save to GROW!!</a:t>
            </a:r>
          </a:p>
          <a:p>
            <a:pPr algn="l"/>
            <a:r>
              <a:rPr lang="en-US" dirty="0"/>
              <a:t>“Sylvia Cohn Memorial Mortgage Retirement Campaign”?</a:t>
            </a:r>
          </a:p>
          <a:p>
            <a:pPr algn="l"/>
            <a:r>
              <a:rPr lang="en-US" dirty="0"/>
              <a:t>SCMMRC</a:t>
            </a:r>
          </a:p>
        </p:txBody>
      </p:sp>
    </p:spTree>
    <p:extLst>
      <p:ext uri="{BB962C8B-B14F-4D97-AF65-F5344CB8AC3E}">
        <p14:creationId xmlns:p14="http://schemas.microsoft.com/office/powerpoint/2010/main" val="282349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Tomorrow is Firstfruits of the Resurrection, then the counting of the Omer up to Shavuot.</a:t>
            </a:r>
          </a:p>
          <a:p>
            <a:pPr algn="l"/>
            <a:r>
              <a:rPr lang="en-US" dirty="0"/>
              <a:t>Let’s commit to watch and pray and give!</a:t>
            </a:r>
          </a:p>
        </p:txBody>
      </p:sp>
    </p:spTree>
    <p:extLst>
      <p:ext uri="{BB962C8B-B14F-4D97-AF65-F5344CB8AC3E}">
        <p14:creationId xmlns:p14="http://schemas.microsoft.com/office/powerpoint/2010/main" val="4635828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4873258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2400" dirty="0">
                <a:hlinkClick r:id="rId3"/>
              </a:rPr>
              <a:t>https://youtu.be/YMWd7QnXY8E</a:t>
            </a:r>
            <a:r>
              <a:rPr lang="en-US" sz="2400" dirty="0"/>
              <a:t> </a:t>
            </a:r>
          </a:p>
        </p:txBody>
      </p:sp>
      <p:pic>
        <p:nvPicPr>
          <p:cNvPr id="3" name="Picture 2">
            <a:extLst>
              <a:ext uri="{FF2B5EF4-FFF2-40B4-BE49-F238E27FC236}">
                <a16:creationId xmlns:a16="http://schemas.microsoft.com/office/drawing/2014/main" id="{4D94C450-AB87-4CC4-90A4-DEE99359D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1163" y="361950"/>
            <a:ext cx="4908080" cy="4781549"/>
          </a:xfrm>
          <a:prstGeom prst="rect">
            <a:avLst/>
          </a:prstGeom>
        </p:spPr>
      </p:pic>
    </p:spTree>
    <p:extLst>
      <p:ext uri="{BB962C8B-B14F-4D97-AF65-F5344CB8AC3E}">
        <p14:creationId xmlns:p14="http://schemas.microsoft.com/office/powerpoint/2010/main" val="245562104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101442</TotalTime>
  <Words>3689</Words>
  <Application>Microsoft Office PowerPoint</Application>
  <PresentationFormat>Custom</PresentationFormat>
  <Paragraphs>542</Paragraphs>
  <Slides>105</Slides>
  <Notes>97</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105</vt:i4>
      </vt:variant>
    </vt:vector>
  </HeadingPairs>
  <TitlesOfParts>
    <vt:vector size="115" baseType="lpstr">
      <vt:lpstr>Arial</vt:lpstr>
      <vt:lpstr>Arial Rounded MT Bold</vt:lpstr>
      <vt:lpstr>Calibri</vt:lpstr>
      <vt:lpstr>Calibri Light</vt:lpstr>
      <vt:lpstr>David</vt:lpstr>
      <vt:lpstr>1_Default Design</vt:lpstr>
      <vt:lpstr>Office Theme</vt:lpstr>
      <vt:lpstr>128_Default Design</vt:lpstr>
      <vt:lpstr>136_Default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26:40</vt:lpstr>
      <vt:lpstr>PowerPoint Presentation</vt:lpstr>
      <vt:lpstr>Mattityahu (Matthew) 26:41</vt:lpstr>
      <vt:lpstr>Mattityahu (Matthew) 26:42</vt:lpstr>
      <vt:lpstr>Mattityahu (Matthew) 26:43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2756</cp:revision>
  <dcterms:created xsi:type="dcterms:W3CDTF">2006-04-21T19:34:43Z</dcterms:created>
  <dcterms:modified xsi:type="dcterms:W3CDTF">2019-04-20T14:03:21Z</dcterms:modified>
</cp:coreProperties>
</file>