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4" r:id="rId2"/>
    <p:sldMasterId id="2147483706" r:id="rId3"/>
    <p:sldMasterId id="2147483708" r:id="rId4"/>
    <p:sldMasterId id="2147483712" r:id="rId5"/>
  </p:sldMasterIdLst>
  <p:notesMasterIdLst>
    <p:notesMasterId r:id="rId100"/>
  </p:notesMasterIdLst>
  <p:handoutMasterIdLst>
    <p:handoutMasterId r:id="rId101"/>
  </p:handoutMasterIdLst>
  <p:sldIdLst>
    <p:sldId id="2045" r:id="rId6"/>
    <p:sldId id="58730" r:id="rId7"/>
    <p:sldId id="58750" r:id="rId8"/>
    <p:sldId id="58788" r:id="rId9"/>
    <p:sldId id="58752" r:id="rId10"/>
    <p:sldId id="56113" r:id="rId11"/>
    <p:sldId id="58733" r:id="rId12"/>
    <p:sldId id="58769" r:id="rId13"/>
    <p:sldId id="58758" r:id="rId14"/>
    <p:sldId id="58742" r:id="rId15"/>
    <p:sldId id="58705" r:id="rId16"/>
    <p:sldId id="55943" r:id="rId17"/>
    <p:sldId id="58726" r:id="rId18"/>
    <p:sldId id="58261" r:id="rId19"/>
    <p:sldId id="58744" r:id="rId20"/>
    <p:sldId id="58255" r:id="rId21"/>
    <p:sldId id="58224" r:id="rId22"/>
    <p:sldId id="58168" r:id="rId23"/>
    <p:sldId id="58247" r:id="rId24"/>
    <p:sldId id="58169" r:id="rId25"/>
    <p:sldId id="58176" r:id="rId26"/>
    <p:sldId id="58222" r:id="rId27"/>
    <p:sldId id="58251" r:id="rId28"/>
    <p:sldId id="58226" r:id="rId29"/>
    <p:sldId id="58178" r:id="rId30"/>
    <p:sldId id="58760" r:id="rId31"/>
    <p:sldId id="58170" r:id="rId32"/>
    <p:sldId id="58732" r:id="rId33"/>
    <p:sldId id="58756" r:id="rId34"/>
    <p:sldId id="683" r:id="rId35"/>
    <p:sldId id="671" r:id="rId36"/>
    <p:sldId id="670" r:id="rId37"/>
    <p:sldId id="663" r:id="rId38"/>
    <p:sldId id="669" r:id="rId39"/>
    <p:sldId id="664" r:id="rId40"/>
    <p:sldId id="684" r:id="rId41"/>
    <p:sldId id="677" r:id="rId42"/>
    <p:sldId id="673" r:id="rId43"/>
    <p:sldId id="674" r:id="rId44"/>
    <p:sldId id="685" r:id="rId45"/>
    <p:sldId id="687" r:id="rId46"/>
    <p:sldId id="689" r:id="rId47"/>
    <p:sldId id="688" r:id="rId48"/>
    <p:sldId id="680" r:id="rId49"/>
    <p:sldId id="690" r:id="rId50"/>
    <p:sldId id="676" r:id="rId51"/>
    <p:sldId id="58731" r:id="rId52"/>
    <p:sldId id="58784" r:id="rId53"/>
    <p:sldId id="58785" r:id="rId54"/>
    <p:sldId id="58747" r:id="rId55"/>
    <p:sldId id="58749" r:id="rId56"/>
    <p:sldId id="58728" r:id="rId57"/>
    <p:sldId id="58724" r:id="rId58"/>
    <p:sldId id="58727" r:id="rId59"/>
    <p:sldId id="58729" r:id="rId60"/>
    <p:sldId id="58745" r:id="rId61"/>
    <p:sldId id="58748" r:id="rId62"/>
    <p:sldId id="58188" r:id="rId63"/>
    <p:sldId id="58782" r:id="rId64"/>
    <p:sldId id="58743" r:id="rId65"/>
    <p:sldId id="58759" r:id="rId66"/>
    <p:sldId id="58762" r:id="rId67"/>
    <p:sldId id="56886" r:id="rId68"/>
    <p:sldId id="58035" r:id="rId69"/>
    <p:sldId id="58734" r:id="rId70"/>
    <p:sldId id="58766" r:id="rId71"/>
    <p:sldId id="58764" r:id="rId72"/>
    <p:sldId id="58771" r:id="rId73"/>
    <p:sldId id="58763" r:id="rId74"/>
    <p:sldId id="58754" r:id="rId75"/>
    <p:sldId id="58774" r:id="rId76"/>
    <p:sldId id="58722" r:id="rId77"/>
    <p:sldId id="58755" r:id="rId78"/>
    <p:sldId id="58761" r:id="rId79"/>
    <p:sldId id="58765" r:id="rId80"/>
    <p:sldId id="58767" r:id="rId81"/>
    <p:sldId id="58768" r:id="rId82"/>
    <p:sldId id="58775" r:id="rId83"/>
    <p:sldId id="58723" r:id="rId84"/>
    <p:sldId id="58780" r:id="rId85"/>
    <p:sldId id="58781" r:id="rId86"/>
    <p:sldId id="58746" r:id="rId87"/>
    <p:sldId id="58770" r:id="rId88"/>
    <p:sldId id="58778" r:id="rId89"/>
    <p:sldId id="58777" r:id="rId90"/>
    <p:sldId id="58786" r:id="rId91"/>
    <p:sldId id="58787" r:id="rId92"/>
    <p:sldId id="58265" r:id="rId93"/>
    <p:sldId id="58242" r:id="rId94"/>
    <p:sldId id="58264" r:id="rId95"/>
    <p:sldId id="58776" r:id="rId96"/>
    <p:sldId id="58772" r:id="rId97"/>
    <p:sldId id="58263" r:id="rId98"/>
    <p:sldId id="58783" r:id="rId99"/>
  </p:sldIdLst>
  <p:sldSz cx="8778875" cy="51435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1pPr>
    <a:lvl2pPr marL="339061"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2pPr>
    <a:lvl3pPr marL="678271"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3pPr>
    <a:lvl4pPr marL="1017217"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4pPr>
    <a:lvl5pPr marL="1356390"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5pPr>
    <a:lvl6pPr marL="1695300" algn="l" defTabSz="678271" rtl="0" eaLnBrk="1" latinLnBrk="0" hangingPunct="1"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6pPr>
    <a:lvl7pPr marL="2034313" algn="l" defTabSz="678271" rtl="0" eaLnBrk="1" latinLnBrk="0" hangingPunct="1"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7pPr>
    <a:lvl8pPr marL="2373419" algn="l" defTabSz="678271" rtl="0" eaLnBrk="1" latinLnBrk="0" hangingPunct="1"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8pPr>
    <a:lvl9pPr marL="2712509" algn="l" defTabSz="678271" rtl="0" eaLnBrk="1" latinLnBrk="0" hangingPunct="1"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7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92" autoAdjust="0"/>
    <p:restoredTop sz="85162" autoAdjust="0"/>
  </p:normalViewPr>
  <p:slideViewPr>
    <p:cSldViewPr>
      <p:cViewPr varScale="1">
        <p:scale>
          <a:sx n="100" d="100"/>
          <a:sy n="100" d="100"/>
        </p:scale>
        <p:origin x="72" y="300"/>
      </p:cViewPr>
      <p:guideLst>
        <p:guide orient="horz" pos="1620"/>
        <p:guide pos="27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1222"/>
    </p:cViewPr>
  </p:sorterViewPr>
  <p:notesViewPr>
    <p:cSldViewPr>
      <p:cViewPr varScale="1">
        <p:scale>
          <a:sx n="79" d="100"/>
          <a:sy n="79" d="100"/>
        </p:scale>
        <p:origin x="202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altLang="en-US"/>
              <a:t>Mtt. 26.47-50. Kiss of Yehuda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altLang="en-US"/>
              <a:t>April .27.2019  5779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743E3E74-A71D-4F9E-A274-799584BDC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5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altLang="en-US"/>
              <a:t>Mtt. 26.47-50. Kiss of Yehuda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altLang="en-US"/>
              <a:t>April .27.2019  5779</a:t>
            </a:r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03238" y="685800"/>
            <a:ext cx="58515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0E9F95B-100C-4401-AFC8-043CE70D51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37907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1pPr>
    <a:lvl2pPr marL="339061" algn="l" rtl="0" fontAlgn="base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2pPr>
    <a:lvl3pPr marL="67827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17217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5639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695300" algn="l" defTabSz="678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034313" algn="l" defTabSz="678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373419" algn="l" defTabSz="678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712509" algn="l" defTabSz="678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icarii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inerobison.com/bible2/marknotes14.htm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hub.com/greek/4183.htm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studytools.com/commentaries/gills-exposition-of-the-bible/matthew-26-47.html" TargetMode="External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studytools.com/commentaries/gills-exposition-of-the-bible/matthew-26-47.html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inerobison.com/bible2/marknotes14.htm" TargetMode="External"/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emp.byui.edu/SATTERFIELDB/Rel211/jerusalem.htm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inerobison.com/bible2/marknotes14.htm" TargetMode="External"/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inerobison.com/bible2/marknotes14.htm" TargetMode="External"/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inerobison.com/bible2/marknotes14.htm" TargetMode="External"/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hub.com/greek/2705.htm" TargetMode="External"/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cut.com/2019/03/an-awkward-kiss-changed-how-i-saw-joe-biden.html" TargetMode="External"/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cut.com/2019/03/an-awkward-kiss-changed-how-i-saw-joe-biden.html" TargetMode="External"/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federalist.com/2019/04/24/father-gagged-found-guilty-family-violence-calling-trans-daughter/" TargetMode="External"/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federalist.com/2019/04/24/father-gagged-found-guilty-family-violence-calling-trans-daughter/" TargetMode="External"/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federalist.com/2019/04/24/father-gagged-found-guilty-family-violence-calling-trans-daughter/" TargetMode="External"/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focusonthefamily.com/singleitem/checkout/donation/item/don-declaration-of-life#refcd=730404?utm_source=focusonthefamily.com/pro-life&amp;utm_medium=referral&amp;utm_campaign=SeeLifeClearly2019&amp;utm_content=" TargetMode="External"/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focusonthefamily.com/events/alive-from-new-york-live-stream/?utm_source=enewsletter&amp;utm_medium=pro_life_church&amp;utm_campaign=alive_from_new_york_livestream&amp;refcd=749902&amp;utm_campaign=749902&amp;utm_medium=email&amp;utm_source=nl_thrivingpastor" TargetMode="External"/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focusonthefamily.com/events/alive-from-new-york-live-stream/?utm_source=enewsletter&amp;utm_medium=pro_life_church&amp;utm_campaign=alive_from_new_york_livestream&amp;refcd=749902&amp;utm_campaign=749902&amp;utm_medium=email&amp;utm_source=nl_thrivingpastor" TargetMode="External"/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1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/>
              <a:t>.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0789C7-0A24-4F87-80C2-D32F7688E25A}"/>
              </a:ext>
            </a:extLst>
          </p:cNvPr>
          <p:cNvCxnSpPr/>
          <p:nvPr/>
        </p:nvCxnSpPr>
        <p:spPr>
          <a:xfrm flipH="1" flipV="1">
            <a:off x="5486400" y="-304800"/>
            <a:ext cx="152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000" dirty="0"/>
              <a:t>Takotsubo heart stress disease</a:t>
            </a:r>
          </a:p>
          <a:p>
            <a:r>
              <a:rPr lang="en-US" altLang="en-US" sz="2000" dirty="0"/>
              <a:t>If we deny Him, He is yet faithful.</a:t>
            </a:r>
          </a:p>
        </p:txBody>
      </p:sp>
    </p:spTree>
    <p:extLst>
      <p:ext uri="{BB962C8B-B14F-4D97-AF65-F5344CB8AC3E}">
        <p14:creationId xmlns:p14="http://schemas.microsoft.com/office/powerpoint/2010/main" val="1067212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94675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A7E2-61D4-416D-8868-15EA825CCC5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44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A7E2-61D4-416D-8868-15EA825CCC5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883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4044849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732158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323658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Maybe not grateful?  Not enough?</a:t>
            </a:r>
          </a:p>
        </p:txBody>
      </p:sp>
    </p:spTree>
    <p:extLst>
      <p:ext uri="{BB962C8B-B14F-4D97-AF65-F5344CB8AC3E}">
        <p14:creationId xmlns:p14="http://schemas.microsoft.com/office/powerpoint/2010/main" val="3740806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How do we address Him?</a:t>
            </a:r>
          </a:p>
        </p:txBody>
      </p:sp>
    </p:spTree>
    <p:extLst>
      <p:ext uri="{BB962C8B-B14F-4D97-AF65-F5344CB8AC3E}">
        <p14:creationId xmlns:p14="http://schemas.microsoft.com/office/powerpoint/2010/main" val="2034312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4076373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Mordekhi Hiatt’s Facebook</a:t>
            </a:r>
          </a:p>
        </p:txBody>
      </p:sp>
    </p:spTree>
    <p:extLst>
      <p:ext uri="{BB962C8B-B14F-4D97-AF65-F5344CB8AC3E}">
        <p14:creationId xmlns:p14="http://schemas.microsoft.com/office/powerpoint/2010/main" val="1963270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pPr algn="l"/>
            <a:r>
              <a:rPr lang="en-US" sz="1050" dirty="0">
                <a:hlinkClick r:id="rId3"/>
              </a:rPr>
              <a:t>https://en.wikipedia.org/wiki/Sicarii</a:t>
            </a:r>
            <a:endParaRPr lang="en-US" sz="1050" dirty="0"/>
          </a:p>
          <a:p>
            <a:endParaRPr lang="en-US" altLang="en-US" sz="1050" dirty="0"/>
          </a:p>
          <a:p>
            <a:r>
              <a:rPr lang="en-US" altLang="en-US" sz="1050" dirty="0"/>
              <a:t>https://www.osv.com/OSVNewsweekly/ByIssue/Article/TabId/735/ArtMID/13636/ArticleID/10524/Why-Did-Judas-Betray-Jesus.aspx</a:t>
            </a:r>
          </a:p>
        </p:txBody>
      </p:sp>
    </p:spTree>
    <p:extLst>
      <p:ext uri="{BB962C8B-B14F-4D97-AF65-F5344CB8AC3E}">
        <p14:creationId xmlns:p14="http://schemas.microsoft.com/office/powerpoint/2010/main" val="3499008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https://en.wikipedia.org/wiki/Judas_Iscariot</a:t>
            </a:r>
          </a:p>
        </p:txBody>
      </p:sp>
    </p:spTree>
    <p:extLst>
      <p:ext uri="{BB962C8B-B14F-4D97-AF65-F5344CB8AC3E}">
        <p14:creationId xmlns:p14="http://schemas.microsoft.com/office/powerpoint/2010/main" val="2053178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000" dirty="0"/>
              <a:t>Early warning?</a:t>
            </a:r>
          </a:p>
          <a:p>
            <a:r>
              <a:rPr lang="en-US" altLang="en-US" sz="2000" dirty="0"/>
              <a:t>Another incident…</a:t>
            </a:r>
          </a:p>
          <a:p>
            <a:endParaRPr lang="en-US" altLang="en-US" sz="1050" dirty="0"/>
          </a:p>
          <a:p>
            <a:r>
              <a:rPr lang="en-US" altLang="en-US" sz="1050" dirty="0"/>
              <a:t>https://en.wikipedia.org/wiki/Judas_Iscariot</a:t>
            </a:r>
          </a:p>
        </p:txBody>
      </p:sp>
    </p:spTree>
    <p:extLst>
      <p:ext uri="{BB962C8B-B14F-4D97-AF65-F5344CB8AC3E}">
        <p14:creationId xmlns:p14="http://schemas.microsoft.com/office/powerpoint/2010/main" val="13777354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6117456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1431750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https://en.wikipedia.org/wiki/Judas_Iscariot</a:t>
            </a:r>
          </a:p>
        </p:txBody>
      </p:sp>
    </p:spTree>
    <p:extLst>
      <p:ext uri="{BB962C8B-B14F-4D97-AF65-F5344CB8AC3E}">
        <p14:creationId xmlns:p14="http://schemas.microsoft.com/office/powerpoint/2010/main" val="27525598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467763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2595796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0716190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000" dirty="0"/>
              <a:t>Illustration from Canada, where we lived for 8 years, 6 of them in Winnipeg, Manitoba.</a:t>
            </a:r>
          </a:p>
        </p:txBody>
      </p:sp>
    </p:spTree>
    <p:extLst>
      <p:ext uri="{BB962C8B-B14F-4D97-AF65-F5344CB8AC3E}">
        <p14:creationId xmlns:p14="http://schemas.microsoft.com/office/powerpoint/2010/main" val="2118921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50" dirty="0"/>
              <a:t>Hiatt’s Facebook</a:t>
            </a:r>
          </a:p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7049662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BADBDFD-26FD-4120-9EDC-D4493DDEAFF6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Mtt. 6.13 Temptation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53C110-53F2-4601-9F70-3E62A3EEAEF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 27 2014 5775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B2AA293-560B-45A3-BC14-089B7075C2B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1D33FA89-0314-4588-BBF6-E88BC4A43D9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49314" name="Rectangle 2">
            <a:extLst>
              <a:ext uri="{FF2B5EF4-FFF2-40B4-BE49-F238E27FC236}">
                <a16:creationId xmlns:a16="http://schemas.microsoft.com/office/drawing/2014/main" id="{C3C14BB8-30A8-4692-85DA-217DA965EE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304800"/>
            <a:ext cx="5080000" cy="3810000"/>
          </a:xfrm>
          <a:ln/>
        </p:spPr>
      </p:sp>
      <p:sp>
        <p:nvSpPr>
          <p:cNvPr id="1549315" name="Rectangle 3">
            <a:extLst>
              <a:ext uri="{FF2B5EF4-FFF2-40B4-BE49-F238E27FC236}">
                <a16:creationId xmlns:a16="http://schemas.microsoft.com/office/drawing/2014/main" id="{0599730C-B6C2-4893-B429-000CB4CE3D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000">
                <a:latin typeface="Arial Rounded MT Bold" panose="020F0704030504030204" pitchFamily="34" charset="0"/>
              </a:rPr>
              <a:t>Gets to be -40° F [F and C come together that cold]</a:t>
            </a:r>
          </a:p>
          <a:p>
            <a:r>
              <a:rPr lang="en-US" altLang="en-US" sz="2000">
                <a:latin typeface="Arial Rounded MT Bold" panose="020F0704030504030204" pitchFamily="34" charset="0"/>
              </a:rPr>
              <a:t>Nevertheless, large city.</a:t>
            </a:r>
          </a:p>
        </p:txBody>
      </p:sp>
    </p:spTree>
    <p:extLst>
      <p:ext uri="{BB962C8B-B14F-4D97-AF65-F5344CB8AC3E}">
        <p14:creationId xmlns:p14="http://schemas.microsoft.com/office/powerpoint/2010/main" val="29054601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E0385746-2691-4B44-949C-AF6E5DCAAE2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Mtt. 6.13 Temptation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3A7643-41A5-44BE-818E-E64B8B7EFFC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 27 2014 5775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F1A7CC4-D377-4284-9D65-786E3761169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45E06C07-198C-4A3B-A982-33CA65D341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08354" name="Rectangle 2">
            <a:extLst>
              <a:ext uri="{FF2B5EF4-FFF2-40B4-BE49-F238E27FC236}">
                <a16:creationId xmlns:a16="http://schemas.microsoft.com/office/drawing/2014/main" id="{0581C6E9-88E8-466B-A47B-7697FC755B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304800"/>
            <a:ext cx="5080000" cy="3810000"/>
          </a:xfrm>
          <a:ln/>
        </p:spPr>
      </p:sp>
      <p:sp>
        <p:nvSpPr>
          <p:cNvPr id="1508355" name="Rectangle 3">
            <a:extLst>
              <a:ext uri="{FF2B5EF4-FFF2-40B4-BE49-F238E27FC236}">
                <a16:creationId xmlns:a16="http://schemas.microsoft.com/office/drawing/2014/main" id="{015710C9-2318-47E5-9818-FCD9BDB1A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000">
                <a:latin typeface="Arial Rounded MT Bold" panose="020F0704030504030204" pitchFamily="34" charset="0"/>
              </a:rPr>
              <a:t>Canada 2011 Census there were approximately 730,018 living in the Winnipeg Metropolitan Area</a:t>
            </a:r>
          </a:p>
          <a:p>
            <a:r>
              <a:rPr lang="en-US" altLang="en-US" sz="2000">
                <a:latin typeface="Arial Rounded MT Bold" panose="020F0704030504030204" pitchFamily="34" charset="0"/>
              </a:rPr>
              <a:t>Missionaries to the Native Canadians/ Indians 6 years.  </a:t>
            </a:r>
          </a:p>
        </p:txBody>
      </p:sp>
    </p:spTree>
    <p:extLst>
      <p:ext uri="{BB962C8B-B14F-4D97-AF65-F5344CB8AC3E}">
        <p14:creationId xmlns:p14="http://schemas.microsoft.com/office/powerpoint/2010/main" val="10248403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94195E0-9678-429A-AB1B-2CD64503F56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Mtt. 6.13 Temptation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898591-A1BF-4E2D-BC98-49081BBD2B9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 27 2014 5775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C1CC78C-5051-4BD4-84D7-74AD9DA02DC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A942F2B9-AC1F-40B8-B00A-E0992DA666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06306" name="Rectangle 2">
            <a:extLst>
              <a:ext uri="{FF2B5EF4-FFF2-40B4-BE49-F238E27FC236}">
                <a16:creationId xmlns:a16="http://schemas.microsoft.com/office/drawing/2014/main" id="{EC0FE5A5-9AC6-4460-96FA-827255EFAA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304800"/>
            <a:ext cx="5080000" cy="3810000"/>
          </a:xfrm>
          <a:ln/>
        </p:spPr>
      </p:sp>
      <p:sp>
        <p:nvSpPr>
          <p:cNvPr id="1506307" name="Rectangle 3">
            <a:extLst>
              <a:ext uri="{FF2B5EF4-FFF2-40B4-BE49-F238E27FC236}">
                <a16:creationId xmlns:a16="http://schemas.microsoft.com/office/drawing/2014/main" id="{DD7FF4B4-DC5C-4341-84EA-6B60FBDB73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000">
                <a:latin typeface="Arial Rounded MT Bold" panose="020F0704030504030204" pitchFamily="34" charset="0"/>
              </a:rPr>
              <a:t>Mostly city ministry, some trips to reserves </a:t>
            </a:r>
          </a:p>
          <a:p>
            <a:r>
              <a:rPr lang="en-US" altLang="en-US" sz="2000">
                <a:latin typeface="Arial Rounded MT Bold" panose="020F0704030504030204" pitchFamily="34" charset="0"/>
              </a:rPr>
              <a:t>without road access, no RR, fly-in or winter roads marked out across the frozen lakes. Most homes with outhouses, no running water.  People born “on the trap line.”</a:t>
            </a:r>
          </a:p>
          <a:p>
            <a:r>
              <a:rPr lang="en-US" altLang="en-US" sz="2000">
                <a:latin typeface="Arial Rounded MT Bold" panose="020F0704030504030204" pitchFamily="34" charset="0"/>
              </a:rPr>
              <a:t>Winnipeg had plumbing.  “Up north” primitive.</a:t>
            </a:r>
          </a:p>
          <a:p>
            <a:endParaRPr lang="en-US" altLang="en-US" sz="200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0708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5ADABCBD-B6F6-496A-91B7-8BECD4FEB9B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Mtt. 6.13 Temptation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F9E7767-77FE-46E7-AB32-FA9B5AE0013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 27 2014 5775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563CEE91-7B03-410D-9F95-774B8011C0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80D825C5-0519-477B-A5E1-52102E31A2D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90946" name="Rectangle 2">
            <a:extLst>
              <a:ext uri="{FF2B5EF4-FFF2-40B4-BE49-F238E27FC236}">
                <a16:creationId xmlns:a16="http://schemas.microsoft.com/office/drawing/2014/main" id="{2DF73D0B-8D39-4B2D-A5BE-80B132AF77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304800"/>
            <a:ext cx="5080000" cy="3810000"/>
          </a:xfrm>
          <a:ln/>
        </p:spPr>
      </p:sp>
      <p:sp>
        <p:nvSpPr>
          <p:cNvPr id="1490947" name="Rectangle 3">
            <a:extLst>
              <a:ext uri="{FF2B5EF4-FFF2-40B4-BE49-F238E27FC236}">
                <a16:creationId xmlns:a16="http://schemas.microsoft.com/office/drawing/2014/main" id="{671756E2-64DC-489A-BBF1-C04ABC22C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000">
                <a:latin typeface="Arial Rounded MT Bold" panose="020F0704030504030204" pitchFamily="34" charset="0"/>
              </a:rPr>
              <a:t>Me at age 30.  Well, maybe not.</a:t>
            </a:r>
          </a:p>
        </p:txBody>
      </p:sp>
    </p:spTree>
    <p:extLst>
      <p:ext uri="{BB962C8B-B14F-4D97-AF65-F5344CB8AC3E}">
        <p14:creationId xmlns:p14="http://schemas.microsoft.com/office/powerpoint/2010/main" val="17363110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7701A4D6-985D-48BE-93BC-E3EC0619EA1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Mtt. 6.13 Temptation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A193E5-7B73-4BD0-A027-282BA8FB117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 27 2014 5775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D9F8A32-7070-49C3-9D5C-32CF45562D3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53677E5E-7E49-443A-B04A-2A12F55DC16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04258" name="Rectangle 2">
            <a:extLst>
              <a:ext uri="{FF2B5EF4-FFF2-40B4-BE49-F238E27FC236}">
                <a16:creationId xmlns:a16="http://schemas.microsoft.com/office/drawing/2014/main" id="{824927A3-1996-49AB-A57A-0FBA0C43A2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304800"/>
            <a:ext cx="5080000" cy="3810000"/>
          </a:xfrm>
          <a:ln/>
        </p:spPr>
      </p:sp>
      <p:sp>
        <p:nvSpPr>
          <p:cNvPr id="1504259" name="Rectangle 3">
            <a:extLst>
              <a:ext uri="{FF2B5EF4-FFF2-40B4-BE49-F238E27FC236}">
                <a16:creationId xmlns:a16="http://schemas.microsoft.com/office/drawing/2014/main" id="{CD454F05-E46D-4F05-9825-F43C0CA241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000">
                <a:latin typeface="Arial Rounded MT Bold" panose="020F0704030504030204" pitchFamily="34" charset="0"/>
              </a:rPr>
              <a:t>Trapping still big business.  People trapped animals for their pelts and traded them at the Hudson Bay Store, still in business. Founded 2 May 1670  </a:t>
            </a:r>
          </a:p>
          <a:p>
            <a:r>
              <a:rPr lang="en-US" altLang="en-US" sz="2000">
                <a:latin typeface="Arial Rounded MT Bold" panose="020F0704030504030204" pitchFamily="34" charset="0"/>
              </a:rPr>
              <a:t>Red fox in 1980’s $60. Trading pelts at the Bay Store for merchandise: 1980’s, so traded pelts for satellite dishes, VCR’s, canned goods, tools.</a:t>
            </a:r>
          </a:p>
          <a:p>
            <a:r>
              <a:rPr lang="en-US" altLang="en-US" sz="2000">
                <a:latin typeface="Arial Rounded MT Bold" panose="020F0704030504030204" pitchFamily="34" charset="0"/>
              </a:rPr>
              <a:t>Satellite dish and an outhouse! </a:t>
            </a:r>
          </a:p>
        </p:txBody>
      </p:sp>
    </p:spTree>
    <p:extLst>
      <p:ext uri="{BB962C8B-B14F-4D97-AF65-F5344CB8AC3E}">
        <p14:creationId xmlns:p14="http://schemas.microsoft.com/office/powerpoint/2010/main" val="14130377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2F731C70-A021-42FD-9AFF-4FB1286B6DC8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Mtt. 6.13 Temptation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5380381-CB82-472B-BDCC-FBE2A16C004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 27 2014 5775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8E59BC1-29BB-4F8A-BBAA-F307F6B4090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B43277BE-E79D-46D1-BC83-1958551C091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92994" name="Rectangle 2">
            <a:extLst>
              <a:ext uri="{FF2B5EF4-FFF2-40B4-BE49-F238E27FC236}">
                <a16:creationId xmlns:a16="http://schemas.microsoft.com/office/drawing/2014/main" id="{B385C943-A4D7-4DAA-8D85-9D47C2D6F3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304800"/>
            <a:ext cx="5080000" cy="3810000"/>
          </a:xfrm>
          <a:ln/>
        </p:spPr>
      </p:sp>
      <p:sp>
        <p:nvSpPr>
          <p:cNvPr id="1492995" name="Rectangle 3">
            <a:extLst>
              <a:ext uri="{FF2B5EF4-FFF2-40B4-BE49-F238E27FC236}">
                <a16:creationId xmlns:a16="http://schemas.microsoft.com/office/drawing/2014/main" id="{C0E51E92-0AA1-4C44-907C-64FAF352A7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200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344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2CF732D5-CD77-493F-A48A-8E2D30D93CF6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Mtt. 6.13 Temptation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C545424-DD98-4B12-A87D-8394C9C3565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 27 2014 5775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3690703-7433-44E7-8B75-EE5BD2D938A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4FDEEBD-3A1A-4449-B59C-A0883FA5F9D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51362" name="Rectangle 2">
            <a:extLst>
              <a:ext uri="{FF2B5EF4-FFF2-40B4-BE49-F238E27FC236}">
                <a16:creationId xmlns:a16="http://schemas.microsoft.com/office/drawing/2014/main" id="{787EEA3E-9AFE-4850-A71C-E78C07F294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3200" y="304800"/>
            <a:ext cx="6502400" cy="3810000"/>
          </a:xfrm>
          <a:ln/>
        </p:spPr>
      </p:sp>
      <p:sp>
        <p:nvSpPr>
          <p:cNvPr id="1551363" name="Rectangle 3">
            <a:extLst>
              <a:ext uri="{FF2B5EF4-FFF2-40B4-BE49-F238E27FC236}">
                <a16:creationId xmlns:a16="http://schemas.microsoft.com/office/drawing/2014/main" id="{9EF6E92F-4187-416D-A904-30342FABDA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000" dirty="0">
                <a:latin typeface="Arial Rounded MT Bold" panose="020F0704030504030204" pitchFamily="34" charset="0"/>
              </a:rPr>
              <a:t>There are paths in the forest.  Trail bicyclists use them.  Picture the fox above, on the path, and he smells something…something…</a:t>
            </a:r>
          </a:p>
          <a:p>
            <a:endParaRPr lang="en-US" altLang="en-US" sz="2000" dirty="0">
              <a:latin typeface="Arial Rounded MT Bold" panose="020F0704030504030204" pitchFamily="34" charset="0"/>
            </a:endParaRPr>
          </a:p>
          <a:p>
            <a:r>
              <a:rPr lang="en-US" altLang="en-US" sz="2000" dirty="0">
                <a:solidFill>
                  <a:srgbClr val="FF3300"/>
                </a:solidFill>
                <a:latin typeface="Arial Rounded MT Bold" panose="020F0704030504030204" pitchFamily="34" charset="0"/>
              </a:rPr>
              <a:t>Traps are set 10 or 15 feet off the path.</a:t>
            </a:r>
            <a:r>
              <a:rPr lang="en-US" altLang="en-US" sz="2000" dirty="0">
                <a:latin typeface="Arial Rounded MT Bold" panose="020F07040305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878800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BFB02FCB-4A39-47B2-8B58-45BDA487F9F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Mtt. 6.13 Temptation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BFA11A3-B07B-437A-A955-244CC519E7D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 27 2014 5775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5CB8270-C65F-49B9-9B19-78B330B50BE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C0B9D6E1-2D41-48F6-A5A0-50899BA3E3C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36002" name="Rectangle 2">
            <a:extLst>
              <a:ext uri="{FF2B5EF4-FFF2-40B4-BE49-F238E27FC236}">
                <a16:creationId xmlns:a16="http://schemas.microsoft.com/office/drawing/2014/main" id="{2BAC36AB-36EE-4D9C-9DF0-29494A3D15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1536003" name="Rectangle 3">
            <a:extLst>
              <a:ext uri="{FF2B5EF4-FFF2-40B4-BE49-F238E27FC236}">
                <a16:creationId xmlns:a16="http://schemas.microsoft.com/office/drawing/2014/main" id="{EE894C6F-A3A7-438E-84BD-146E2FB9FF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4191000"/>
            <a:ext cx="6324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latin typeface="Arial Rounded MT Bold" panose="020F0704030504030204" pitchFamily="34" charset="0"/>
              </a:rPr>
              <a:t>Enticed</a:t>
            </a:r>
          </a:p>
          <a:p>
            <a:r>
              <a:rPr lang="en-US" altLang="en-US" sz="2000" dirty="0">
                <a:latin typeface="Arial Rounded MT Bold" panose="020F0704030504030204" pitchFamily="34" charset="0"/>
              </a:rPr>
              <a:t>All real joys G’s   CS Lewis Screwtape wrote to Wormwood, his trainee in seduction, “Despite all our research, we can’t come up with a single pleasure…All from the Enemy.”</a:t>
            </a:r>
            <a:r>
              <a:rPr lang="en-US" dirty="0"/>
              <a:t>   Yehuda’s temptations:</a:t>
            </a:r>
          </a:p>
          <a:p>
            <a:pPr marL="280988" indent="-280988">
              <a:buFont typeface="+mj-lt"/>
              <a:buAutoNum type="arabicPeriod"/>
            </a:pPr>
            <a:r>
              <a:rPr lang="en-US" dirty="0"/>
              <a:t>Ingratitude for power   </a:t>
            </a:r>
          </a:p>
          <a:p>
            <a:pPr marL="280988" indent="-280988">
              <a:buFont typeface="+mj-lt"/>
              <a:buAutoNum type="arabicPeriod"/>
            </a:pPr>
            <a:r>
              <a:rPr lang="en-US" dirty="0"/>
              <a:t>Not submitting to lordship</a:t>
            </a:r>
          </a:p>
          <a:p>
            <a:pPr marL="280988" indent="-280988">
              <a:buFont typeface="+mj-lt"/>
              <a:buAutoNum type="arabicPeriod"/>
            </a:pPr>
            <a:r>
              <a:rPr lang="en-US" dirty="0"/>
              <a:t>Isolation, unresolved loneliness</a:t>
            </a:r>
          </a:p>
          <a:p>
            <a:pPr marL="280988" indent="-280988">
              <a:buFont typeface="+mj-lt"/>
              <a:buAutoNum type="arabicPeriod"/>
            </a:pPr>
            <a:r>
              <a:rPr lang="en-US" dirty="0"/>
              <a:t>Political purposes</a:t>
            </a:r>
          </a:p>
          <a:p>
            <a:pPr marL="280988" indent="-280988">
              <a:buFont typeface="+mj-lt"/>
              <a:buAutoNum type="arabicPeriod"/>
            </a:pPr>
            <a:r>
              <a:rPr lang="en-US" dirty="0"/>
              <a:t>Progressive purloining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Arial Rounded MT Bold" panose="020F0704030504030204" pitchFamily="34" charset="0"/>
              </a:rPr>
              <a:t>Your temptation?  I’m not prophetic enough, but fill in…</a:t>
            </a:r>
          </a:p>
        </p:txBody>
      </p:sp>
    </p:spTree>
    <p:extLst>
      <p:ext uri="{BB962C8B-B14F-4D97-AF65-F5344CB8AC3E}">
        <p14:creationId xmlns:p14="http://schemas.microsoft.com/office/powerpoint/2010/main" val="8266782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E9A0FDAE-8696-4F94-97DE-CD466E127C3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Mtt. 6.13 Temptation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A82825-9B66-447D-A11A-CDD43F036D5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 27 2014 5775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6BA8CD41-EAAB-4061-93F7-582B378089B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2091DDFE-4EB7-484D-8737-6E59D22776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12450" name="Rectangle 2">
            <a:extLst>
              <a:ext uri="{FF2B5EF4-FFF2-40B4-BE49-F238E27FC236}">
                <a16:creationId xmlns:a16="http://schemas.microsoft.com/office/drawing/2014/main" id="{78E00A64-B16D-479B-A436-777B857AEE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304800"/>
            <a:ext cx="5080000" cy="3810000"/>
          </a:xfrm>
          <a:ln/>
        </p:spPr>
      </p:sp>
      <p:sp>
        <p:nvSpPr>
          <p:cNvPr id="1512451" name="Rectangle 3">
            <a:extLst>
              <a:ext uri="{FF2B5EF4-FFF2-40B4-BE49-F238E27FC236}">
                <a16:creationId xmlns:a16="http://schemas.microsoft.com/office/drawing/2014/main" id="{7E25C459-73BB-4972-B898-64182D782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000">
                <a:latin typeface="Arial Rounded MT Bold" panose="020F0704030504030204" pitchFamily="34" charset="0"/>
              </a:rPr>
              <a:t>Desires NOT sinful, normal natural</a:t>
            </a:r>
          </a:p>
          <a:p>
            <a:r>
              <a:rPr lang="en-US" altLang="en-US" sz="2000">
                <a:latin typeface="Arial Rounded MT Bold" panose="020F0704030504030204" pitchFamily="34" charset="0"/>
              </a:rPr>
              <a:t>There’s that enticing picture on the side of the news article, Foxnews, CNN, Jerusalem Online.  I’m just curious...  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en-US" altLang="en-US" sz="2000">
                <a:latin typeface="Arial Rounded MT Bold" panose="020F0704030504030204" pitchFamily="34" charset="0"/>
              </a:rPr>
              <a:t>Ripe opportunity to say that really cutting remark at him, her.  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en-US" altLang="en-US" sz="2000">
                <a:latin typeface="Arial Rounded MT Bold" panose="020F0704030504030204" pitchFamily="34" charset="0"/>
              </a:rPr>
              <a:t>Alluring chance to show people who I AM.</a:t>
            </a:r>
          </a:p>
          <a:p>
            <a:r>
              <a:rPr lang="en-US" altLang="en-US" sz="2000">
                <a:latin typeface="Arial Rounded MT Bold" panose="020F0704030504030204" pitchFamily="34" charset="0"/>
              </a:rPr>
              <a:t>Rather serve, bless, build up others, communicate JOY.  </a:t>
            </a:r>
          </a:p>
          <a:p>
            <a:endParaRPr lang="en-US" altLang="en-US" sz="2000">
              <a:latin typeface="Arial Rounded MT Bold" panose="020F0704030504030204" pitchFamily="34" charset="0"/>
            </a:endParaRPr>
          </a:p>
          <a:p>
            <a:endParaRPr lang="en-US" altLang="en-US" sz="2000">
              <a:latin typeface="Arial Rounded MT Bold" panose="020F0704030504030204" pitchFamily="34" charset="0"/>
            </a:endParaRPr>
          </a:p>
          <a:p>
            <a:r>
              <a:rPr lang="en-US" altLang="en-US" sz="2000">
                <a:latin typeface="Arial Rounded MT Bold" panose="020F0704030504030204" pitchFamily="34" charset="0"/>
              </a:rPr>
              <a:t>Enticed: </a:t>
            </a:r>
          </a:p>
        </p:txBody>
      </p:sp>
    </p:spTree>
    <p:extLst>
      <p:ext uri="{BB962C8B-B14F-4D97-AF65-F5344CB8AC3E}">
        <p14:creationId xmlns:p14="http://schemas.microsoft.com/office/powerpoint/2010/main" val="21846045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F5030B86-A641-4975-9A1F-0184722A740A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Mtt. 6.13 Temptation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E3CBA6-EFAB-4734-852D-F6E0CD33E76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 27 2014 5775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F0CF8540-54C4-4DB9-B8AB-4E24A1F852A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F281BF9-4DCB-437F-91C9-91C1B08A6D1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14498" name="Rectangle 2">
            <a:extLst>
              <a:ext uri="{FF2B5EF4-FFF2-40B4-BE49-F238E27FC236}">
                <a16:creationId xmlns:a16="http://schemas.microsoft.com/office/drawing/2014/main" id="{66577BE8-F1A2-40EC-9B30-D36871691A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3200" y="304800"/>
            <a:ext cx="6502400" cy="3810000"/>
          </a:xfrm>
          <a:ln/>
        </p:spPr>
      </p:sp>
      <p:sp>
        <p:nvSpPr>
          <p:cNvPr id="1514499" name="Rectangle 3">
            <a:extLst>
              <a:ext uri="{FF2B5EF4-FFF2-40B4-BE49-F238E27FC236}">
                <a16:creationId xmlns:a16="http://schemas.microsoft.com/office/drawing/2014/main" id="{21E1199E-234C-40C2-974E-D13726D5A3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000">
                <a:latin typeface="Arial Rounded MT Bold" panose="020F0704030504030204" pitchFamily="34" charset="0"/>
              </a:rPr>
              <a:t>Roll in around in your mouth, imagine what it tastes like.  </a:t>
            </a:r>
          </a:p>
          <a:p>
            <a:r>
              <a:rPr lang="en-US" altLang="en-US" sz="2000">
                <a:latin typeface="Arial Rounded MT Bold" panose="020F0704030504030204" pitchFamily="34" charset="0"/>
              </a:rPr>
              <a:t>Cherry centered chocolate?</a:t>
            </a:r>
          </a:p>
          <a:p>
            <a:r>
              <a:rPr lang="en-US" altLang="en-US" sz="2000">
                <a:latin typeface="Arial Rounded MT Bold" panose="020F0704030504030204" pitchFamily="34" charset="0"/>
              </a:rPr>
              <a:t>How long can one contemplate sin, without ENTERING into temptation?</a:t>
            </a:r>
          </a:p>
        </p:txBody>
      </p:sp>
    </p:spTree>
    <p:extLst>
      <p:ext uri="{BB962C8B-B14F-4D97-AF65-F5344CB8AC3E}">
        <p14:creationId xmlns:p14="http://schemas.microsoft.com/office/powerpoint/2010/main" val="1409061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50" dirty="0"/>
              <a:t>Hiatt’s Facebook</a:t>
            </a:r>
          </a:p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7036105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D807B5D-0275-4688-8195-54E273875C8C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Mtt. 6.13 Temptation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4BD94C-DC64-4293-9447-BDD136E8BDA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 27 2014 5775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9AC761B-27D7-4C2D-B98D-B33D8DC8ABE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EE622538-40E1-465F-B7F2-E3B402C71F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53410" name="Rectangle 2">
            <a:extLst>
              <a:ext uri="{FF2B5EF4-FFF2-40B4-BE49-F238E27FC236}">
                <a16:creationId xmlns:a16="http://schemas.microsoft.com/office/drawing/2014/main" id="{B58D05F8-D475-49AB-A812-DA4C0C128E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3200" y="304800"/>
            <a:ext cx="6502400" cy="3810000"/>
          </a:xfrm>
          <a:ln/>
        </p:spPr>
      </p:sp>
      <p:sp>
        <p:nvSpPr>
          <p:cNvPr id="1553411" name="Rectangle 3">
            <a:extLst>
              <a:ext uri="{FF2B5EF4-FFF2-40B4-BE49-F238E27FC236}">
                <a16:creationId xmlns:a16="http://schemas.microsoft.com/office/drawing/2014/main" id="{21717A06-31AF-49F0-9256-B80460A1D5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000">
                <a:latin typeface="Arial Rounded MT Bold" panose="020F0704030504030204" pitchFamily="34" charset="0"/>
              </a:rPr>
              <a:t>I particularly am blessed with the light of Dawn.</a:t>
            </a:r>
          </a:p>
          <a:p>
            <a:r>
              <a:rPr lang="en-US" altLang="en-US" sz="2000">
                <a:latin typeface="Arial Rounded MT Bold" panose="020F0704030504030204" pitchFamily="34" charset="0"/>
              </a:rPr>
              <a:t>Stay on the path of light and joy!</a:t>
            </a:r>
          </a:p>
          <a:p>
            <a:r>
              <a:rPr lang="en-US" altLang="en-US" sz="2000">
                <a:latin typeface="Arial Rounded MT Bold" panose="020F0704030504030204" pitchFamily="34" charset="0"/>
              </a:rPr>
              <a:t>Trigger finger on weapon: mixed metaphor, but sword of the Word.  Sapper, alert for landmines of temptation.</a:t>
            </a:r>
          </a:p>
        </p:txBody>
      </p:sp>
    </p:spTree>
    <p:extLst>
      <p:ext uri="{BB962C8B-B14F-4D97-AF65-F5344CB8AC3E}">
        <p14:creationId xmlns:p14="http://schemas.microsoft.com/office/powerpoint/2010/main" val="22533457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363FCCC9-EA71-4E81-AE5F-10EB18F6684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Mtt. 6.13 Temptation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FA2B29-44EB-49EF-9024-338F7269747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 27 2014 5775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D6CB43F-745D-4208-83E5-170DC77814E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5D47D439-71E8-4554-B661-F02FFB6F3E9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60578" name="Rectangle 2">
            <a:extLst>
              <a:ext uri="{FF2B5EF4-FFF2-40B4-BE49-F238E27FC236}">
                <a16:creationId xmlns:a16="http://schemas.microsoft.com/office/drawing/2014/main" id="{78F97A10-C864-4ECE-A1C4-E0EF4CE33B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1560579" name="Rectangle 3">
            <a:extLst>
              <a:ext uri="{FF2B5EF4-FFF2-40B4-BE49-F238E27FC236}">
                <a16:creationId xmlns:a16="http://schemas.microsoft.com/office/drawing/2014/main" id="{30625653-6C98-4E2C-82C1-B54083CBCD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4191000"/>
            <a:ext cx="6400800" cy="4724400"/>
          </a:xfrm>
        </p:spPr>
        <p:txBody>
          <a:bodyPr/>
          <a:lstStyle/>
          <a:p>
            <a:pPr>
              <a:buFont typeface="Times New Roman" panose="02020603050405020304" pitchFamily="18" charset="0"/>
              <a:buChar char="•"/>
            </a:pPr>
            <a:r>
              <a:rPr lang="en-US" altLang="en-US" sz="1800">
                <a:latin typeface="Arial Rounded MT Bold" panose="020F0704030504030204" pitchFamily="34" charset="0"/>
              </a:rPr>
              <a:t>Roll in around in your mouth: contemplate evil, build that male female [outside marriage] friendship/warmth…CONCEIVED </a:t>
            </a:r>
            <a:r>
              <a:rPr lang="en-US" altLang="en-US" sz="1800">
                <a:latin typeface="Arial Rounded MT Bold" panose="020F0704030504030204" pitchFamily="34" charset="0"/>
                <a:sym typeface="Wingdings" panose="05000000000000000000" pitchFamily="2" charset="2"/>
              </a:rPr>
              <a:t> sin</a:t>
            </a:r>
          </a:p>
          <a:p>
            <a:r>
              <a:rPr lang="en-US" altLang="en-US" sz="1800">
                <a:latin typeface="Arial Rounded MT Bold" panose="020F0704030504030204" pitchFamily="34" charset="0"/>
              </a:rPr>
              <a:t>Heard Micah and Abby Mahoney, Jude’s firstborn son, first kiss on the lips at wedding. Stayed on the path of purity.   Saw Facebook, seemed to have figured it out.]</a:t>
            </a:r>
          </a:p>
          <a:p>
            <a:r>
              <a:rPr lang="en-US" altLang="en-US" sz="1800">
                <a:solidFill>
                  <a:srgbClr val="FF0066"/>
                </a:solidFill>
                <a:latin typeface="Arial Rounded MT Bold" panose="020F0704030504030204" pitchFamily="34" charset="0"/>
              </a:rPr>
              <a:t>Matzah lesson: flee Egypt</a:t>
            </a:r>
            <a:r>
              <a:rPr lang="en-US" altLang="en-US" sz="1800">
                <a:latin typeface="Arial Rounded MT Bold" panose="020F0704030504030204" pitchFamily="34" charset="0"/>
              </a:rPr>
              <a:t>.  </a:t>
            </a:r>
          </a:p>
          <a:p>
            <a:r>
              <a:rPr lang="en-US" altLang="en-US" sz="1800">
                <a:latin typeface="Arial Rounded MT Bold" panose="020F0704030504030204" pitchFamily="34" charset="0"/>
              </a:rPr>
              <a:t>Fox goes over to bait and toys with it.</a:t>
            </a:r>
          </a:p>
          <a:p>
            <a:r>
              <a:rPr lang="en-US" altLang="en-US" sz="1800">
                <a:latin typeface="Arial Rounded MT Bold" panose="020F0704030504030204" pitchFamily="34" charset="0"/>
              </a:rPr>
              <a:t>Certain point of pressure on bait, snap and jaws of trap spring </a:t>
            </a:r>
            <a:r>
              <a:rPr lang="en-US" altLang="en-US" sz="1800">
                <a:latin typeface="Arial Rounded MT Bold" panose="020F0704030504030204" pitchFamily="34" charset="0"/>
                <a:sym typeface="Wingdings" panose="05000000000000000000" pitchFamily="2" charset="2"/>
              </a:rPr>
              <a:t> guilt</a:t>
            </a:r>
          </a:p>
          <a:p>
            <a:r>
              <a:rPr lang="en-US" altLang="en-US" sz="1800">
                <a:latin typeface="Arial Rounded MT Bold" panose="020F0704030504030204" pitchFamily="34" charset="0"/>
                <a:sym typeface="Wingdings" panose="05000000000000000000" pitchFamily="2" charset="2"/>
              </a:rPr>
              <a:t>Usually think, once, just look, get a whiff, not again.  Off path, onto bait.</a:t>
            </a:r>
            <a:endParaRPr lang="en-US" altLang="en-US" sz="1800">
              <a:latin typeface="Arial Rounded MT Bold" panose="020F0704030504030204" pitchFamily="34" charset="0"/>
            </a:endParaRPr>
          </a:p>
          <a:p>
            <a:endParaRPr lang="en-US" altLang="en-US" sz="1000">
              <a:latin typeface="Arial Rounded MT Bold" panose="020F0704030504030204" pitchFamily="34" charset="0"/>
            </a:endParaRPr>
          </a:p>
          <a:p>
            <a:pPr>
              <a:buFont typeface="Times New Roman" panose="02020603050405020304" pitchFamily="18" charset="0"/>
              <a:buChar char="•"/>
            </a:pPr>
            <a:r>
              <a:rPr lang="en-US" altLang="en-US" sz="1800">
                <a:latin typeface="Arial Rounded MT Bold" panose="020F0704030504030204" pitchFamily="34" charset="0"/>
              </a:rPr>
              <a:t>Boots of hunter, shoot, skin 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en-US" altLang="en-US" sz="1800">
                <a:latin typeface="Arial Rounded MT Bold" panose="020F0704030504030204" pitchFamily="34" charset="0"/>
              </a:rPr>
              <a:t>Vs 16, don’t delude yourselves re temptation</a:t>
            </a:r>
          </a:p>
        </p:txBody>
      </p:sp>
    </p:spTree>
    <p:extLst>
      <p:ext uri="{BB962C8B-B14F-4D97-AF65-F5344CB8AC3E}">
        <p14:creationId xmlns:p14="http://schemas.microsoft.com/office/powerpoint/2010/main" val="34366624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AF5B4531-6122-46CD-B862-734A00B8C9F8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Mtt. 6.13 Temptation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508871-50DC-4B5E-9E3D-D71009FF569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 27 2014 5775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6FAEFDFD-23E2-4A8A-94CC-BB9E4ED7A78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AB9275F2-AE41-4332-A7A0-F0494BC54EE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64674" name="Rectangle 2">
            <a:extLst>
              <a:ext uri="{FF2B5EF4-FFF2-40B4-BE49-F238E27FC236}">
                <a16:creationId xmlns:a16="http://schemas.microsoft.com/office/drawing/2014/main" id="{17581945-909B-4EB2-AA47-DB391C2B12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304800"/>
            <a:ext cx="5080000" cy="3810000"/>
          </a:xfrm>
          <a:ln/>
        </p:spPr>
      </p:sp>
      <p:sp>
        <p:nvSpPr>
          <p:cNvPr id="1564675" name="Rectangle 3">
            <a:extLst>
              <a:ext uri="{FF2B5EF4-FFF2-40B4-BE49-F238E27FC236}">
                <a16:creationId xmlns:a16="http://schemas.microsoft.com/office/drawing/2014/main" id="{9FFD888B-350E-4C41-82C2-1A90F4E94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000">
                <a:solidFill>
                  <a:schemeClr val="tx1"/>
                </a:solidFill>
                <a:latin typeface="Arial Rounded MT Bold" panose="020F0704030504030204" pitchFamily="34" charset="0"/>
              </a:rPr>
              <a:t>Darling Harbour, Sydney, Australia</a:t>
            </a:r>
          </a:p>
        </p:txBody>
      </p:sp>
    </p:spTree>
    <p:extLst>
      <p:ext uri="{BB962C8B-B14F-4D97-AF65-F5344CB8AC3E}">
        <p14:creationId xmlns:p14="http://schemas.microsoft.com/office/powerpoint/2010/main" val="41124292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DEA17824-42CE-4D67-B1FB-655F4CD58A55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Mtt. 6.13 Temptation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95C436-3271-48BE-B242-489C6BA26FC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 27 2014 5775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A984299-AEDF-4A28-8958-066E4FF32A0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958B3E45-C737-4AFC-9A55-26C90B0D62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62626" name="Rectangle 2">
            <a:extLst>
              <a:ext uri="{FF2B5EF4-FFF2-40B4-BE49-F238E27FC236}">
                <a16:creationId xmlns:a16="http://schemas.microsoft.com/office/drawing/2014/main" id="{675FCD4E-24DD-4AB7-B2FC-CE27DFB048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304800"/>
            <a:ext cx="5080000" cy="3810000"/>
          </a:xfrm>
          <a:ln/>
        </p:spPr>
      </p:sp>
      <p:sp>
        <p:nvSpPr>
          <p:cNvPr id="1562627" name="Rectangle 3">
            <a:extLst>
              <a:ext uri="{FF2B5EF4-FFF2-40B4-BE49-F238E27FC236}">
                <a16:creationId xmlns:a16="http://schemas.microsoft.com/office/drawing/2014/main" id="{58480053-BC9A-4F98-9D41-9A111602BE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200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0263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8A5AFC10-D78E-4DED-936A-1EF85736BCC5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Mtt. 6.13 Temptation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4367EF0-1A67-4426-AEFD-6BEE576967A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 27 2014 5775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68DD682-96D3-42A9-A8A9-B83A69C8CB7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0AC64E68-B51C-41EF-8A48-E140EF88888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42146" name="Rectangle 2">
            <a:extLst>
              <a:ext uri="{FF2B5EF4-FFF2-40B4-BE49-F238E27FC236}">
                <a16:creationId xmlns:a16="http://schemas.microsoft.com/office/drawing/2014/main" id="{655519BB-0137-4DD6-94B6-9888585366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1542147" name="Rectangle 3">
            <a:extLst>
              <a:ext uri="{FF2B5EF4-FFF2-40B4-BE49-F238E27FC236}">
                <a16:creationId xmlns:a16="http://schemas.microsoft.com/office/drawing/2014/main" id="{22EAB4E0-579F-43B7-B774-A50A2EDA9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4114800"/>
            <a:ext cx="6096000" cy="4724400"/>
          </a:xfrm>
        </p:spPr>
        <p:txBody>
          <a:bodyPr/>
          <a:lstStyle/>
          <a:p>
            <a:r>
              <a:rPr lang="en-US" altLang="en-US" sz="2000">
                <a:latin typeface="Arial Rounded MT Bold" panose="020F0704030504030204" pitchFamily="34" charset="0"/>
              </a:rPr>
              <a:t>GUILT</a:t>
            </a:r>
          </a:p>
          <a:p>
            <a:r>
              <a:rPr lang="en-US" altLang="en-US" sz="2000">
                <a:latin typeface="Arial Rounded MT Bold" panose="020F0704030504030204" pitchFamily="34" charset="0"/>
              </a:rPr>
              <a:t>Death and Hell, eternal loss</a:t>
            </a:r>
          </a:p>
          <a:p>
            <a:r>
              <a:rPr lang="en-US" altLang="en-US" sz="2000">
                <a:latin typeface="Arial Rounded MT Bold" panose="020F0704030504030204" pitchFamily="34" charset="0"/>
              </a:rPr>
              <a:t>Or scandal</a:t>
            </a:r>
          </a:p>
          <a:p>
            <a:r>
              <a:rPr lang="en-US" altLang="en-US" sz="2000">
                <a:latin typeface="Arial Rounded MT Bold" panose="020F0704030504030204" pitchFamily="34" charset="0"/>
              </a:rPr>
              <a:t>John Edwards w videographer, wife w cancer,</a:t>
            </a:r>
          </a:p>
          <a:p>
            <a:r>
              <a:rPr lang="en-US" altLang="en-US" sz="2000">
                <a:latin typeface="Arial Rounded MT Bold" panose="020F0704030504030204" pitchFamily="34" charset="0"/>
              </a:rPr>
              <a:t>Tiger Woods multiple women, </a:t>
            </a:r>
          </a:p>
          <a:p>
            <a:r>
              <a:rPr lang="en-US" altLang="en-US" sz="2000">
                <a:latin typeface="Arial Rounded MT Bold" panose="020F0704030504030204" pitchFamily="34" charset="0"/>
              </a:rPr>
              <a:t>South Carolina Gov. Mark Sanford woman in Argentina</a:t>
            </a:r>
          </a:p>
          <a:p>
            <a:r>
              <a:rPr lang="en-US" altLang="en-US" sz="2000">
                <a:latin typeface="Arial Rounded MT Bold" panose="020F0704030504030204" pitchFamily="34" charset="0"/>
              </a:rPr>
              <a:t>You and porn? Flee, confess, find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20109395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5E4DB2C-E49D-4BCB-ADE0-48C4A94CB936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Mtt. 6.13 Temptation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0C73BB-5BDF-46D3-81E4-0C4A49B986D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 27 2014 5775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C3E445F-6316-4C5E-B232-BC88B635507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B8DD8B26-4738-4038-BEE6-FA8EEBE6A85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66722" name="Rectangle 2">
            <a:extLst>
              <a:ext uri="{FF2B5EF4-FFF2-40B4-BE49-F238E27FC236}">
                <a16:creationId xmlns:a16="http://schemas.microsoft.com/office/drawing/2014/main" id="{CA85E975-B25C-4E55-AE46-228A6918A5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1566723" name="Rectangle 3">
            <a:extLst>
              <a:ext uri="{FF2B5EF4-FFF2-40B4-BE49-F238E27FC236}">
                <a16:creationId xmlns:a16="http://schemas.microsoft.com/office/drawing/2014/main" id="{CC19132A-0893-48A4-B297-22EE16C7A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4191000"/>
            <a:ext cx="6324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>
                <a:latin typeface="Arial Rounded MT Bold" panose="020F0704030504030204" pitchFamily="34" charset="0"/>
              </a:rPr>
              <a:t>Easy to say, I’m strong, can get away with it…</a:t>
            </a:r>
          </a:p>
        </p:txBody>
      </p:sp>
    </p:spTree>
    <p:extLst>
      <p:ext uri="{BB962C8B-B14F-4D97-AF65-F5344CB8AC3E}">
        <p14:creationId xmlns:p14="http://schemas.microsoft.com/office/powerpoint/2010/main" val="40318642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0C733B1A-E005-4FC8-BAE6-01D152F4A779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Mtt. 6.13 Temptation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F8B0AE9-80FA-4F79-8982-62E63301BDE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 27 2014 5775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4098EA5-9E5B-4E7F-9CBF-CC3EC17DC90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C57FE27-1027-4E7C-99F2-71D67C1C59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33954" name="Rectangle 2">
            <a:extLst>
              <a:ext uri="{FF2B5EF4-FFF2-40B4-BE49-F238E27FC236}">
                <a16:creationId xmlns:a16="http://schemas.microsoft.com/office/drawing/2014/main" id="{E6660320-BB8D-4062-8133-94578BBD2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1533955" name="Rectangle 3">
            <a:extLst>
              <a:ext uri="{FF2B5EF4-FFF2-40B4-BE49-F238E27FC236}">
                <a16:creationId xmlns:a16="http://schemas.microsoft.com/office/drawing/2014/main" id="{7D4B6974-8429-4D73-BC69-02110C820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 altLang="en-US" sz="2000">
                <a:latin typeface="Arial Rounded MT Bold" panose="020F0704030504030204" pitchFamily="34" charset="0"/>
              </a:rPr>
              <a:t>Resist HaSatan</a:t>
            </a:r>
          </a:p>
          <a:p>
            <a:r>
              <a:rPr lang="en-US" altLang="en-US" sz="2000">
                <a:latin typeface="Arial Rounded MT Bold" panose="020F0704030504030204" pitchFamily="34" charset="0"/>
              </a:rPr>
              <a:t>Sitting at your desk, driving, minding own business and evil thoughts, </a:t>
            </a:r>
            <a:r>
              <a:rPr lang="en-US" altLang="en-US" sz="2000" u="sng">
                <a:latin typeface="Arial Rounded MT Bold" panose="020F0704030504030204" pitchFamily="34" charset="0"/>
              </a:rPr>
              <a:t>resist</a:t>
            </a:r>
          </a:p>
        </p:txBody>
      </p:sp>
    </p:spTree>
    <p:extLst>
      <p:ext uri="{BB962C8B-B14F-4D97-AF65-F5344CB8AC3E}">
        <p14:creationId xmlns:p14="http://schemas.microsoft.com/office/powerpoint/2010/main" val="11749238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000" dirty="0"/>
              <a:t>Is there any issue that you are contemplating leaving the path?</a:t>
            </a:r>
          </a:p>
          <a:p>
            <a:r>
              <a:rPr lang="en-US" altLang="en-US" sz="2000" dirty="0"/>
              <a:t>Any festering wound, unsatisfied desire, frustrated ambition?</a:t>
            </a:r>
          </a:p>
          <a:p>
            <a:r>
              <a:rPr lang="en-US" altLang="en-US" sz="2000" dirty="0"/>
              <a:t>Don’t toy with it.  Let it go early!!</a:t>
            </a:r>
          </a:p>
        </p:txBody>
      </p:sp>
    </p:spTree>
    <p:extLst>
      <p:ext uri="{BB962C8B-B14F-4D97-AF65-F5344CB8AC3E}">
        <p14:creationId xmlns:p14="http://schemas.microsoft.com/office/powerpoint/2010/main" val="1009085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John Gill</a:t>
            </a:r>
          </a:p>
        </p:txBody>
      </p:sp>
    </p:spTree>
    <p:extLst>
      <p:ext uri="{BB962C8B-B14F-4D97-AF65-F5344CB8AC3E}">
        <p14:creationId xmlns:p14="http://schemas.microsoft.com/office/powerpoint/2010/main" val="35781588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John Gill</a:t>
            </a:r>
          </a:p>
        </p:txBody>
      </p:sp>
    </p:spTree>
    <p:extLst>
      <p:ext uri="{BB962C8B-B14F-4D97-AF65-F5344CB8AC3E}">
        <p14:creationId xmlns:p14="http://schemas.microsoft.com/office/powerpoint/2010/main" val="810558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50" dirty="0"/>
              <a:t>Hiatt’s Facebook</a:t>
            </a:r>
          </a:p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6150180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000" dirty="0"/>
              <a:t>He was familiar with the place, and it was a full moon.  How do we know the phase of the moon?</a:t>
            </a:r>
          </a:p>
        </p:txBody>
      </p:sp>
    </p:spTree>
    <p:extLst>
      <p:ext uri="{BB962C8B-B14F-4D97-AF65-F5344CB8AC3E}">
        <p14:creationId xmlns:p14="http://schemas.microsoft.com/office/powerpoint/2010/main" val="42327544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sz="1050" dirty="0">
                <a:hlinkClick r:id="rId3"/>
              </a:rPr>
              <a:t>http://www.blainerobison.com/bible2/marknotes14.htm</a:t>
            </a:r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955243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sz="1050" dirty="0">
                <a:hlinkClick r:id="rId3"/>
              </a:rPr>
              <a:t>https://biblehub.com/greek/4183.htm</a:t>
            </a:r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3419682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sz="1050" dirty="0">
                <a:hlinkClick r:id="rId3"/>
              </a:rPr>
              <a:t>https://www.biblestudytools.com/commentaries/gills-exposition-of-the-bible/matthew-26-47.html</a:t>
            </a:r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2805034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81952107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sz="1050" dirty="0">
                <a:hlinkClick r:id="rId3"/>
              </a:rPr>
              <a:t>https://www.biblestudytools.com/commentaries/gills-exposition-of-the-bible/matthew-26-47.html</a:t>
            </a:r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51642983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sz="1050" dirty="0">
                <a:hlinkClick r:id="rId3"/>
              </a:rPr>
              <a:t>http://www.blainerobison.com/bible2/marknotes14.htm</a:t>
            </a:r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2592287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sz="1050" dirty="0">
                <a:hlinkClick r:id="rId3"/>
              </a:rPr>
              <a:t>https://emp.byui.edu/SATTERFIELDB/Rel211/jerusalem.htm</a:t>
            </a:r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400287176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sz="1050" dirty="0">
                <a:hlinkClick r:id="rId3"/>
              </a:rPr>
              <a:t>http://www.blainerobison.com/bible2/marknotes14.htm</a:t>
            </a:r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07637845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sz="1050" dirty="0">
                <a:hlinkClick r:id="rId3"/>
              </a:rPr>
              <a:t>http://www.blainerobison.com/bible2/marknotes14.htm</a:t>
            </a:r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014318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04825" y="685800"/>
            <a:ext cx="5842000" cy="3422650"/>
          </a:xfrm>
          <a:ln/>
        </p:spPr>
      </p:sp>
      <p:sp>
        <p:nvSpPr>
          <p:cNvPr id="338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cs typeface="Arial" pitchFamily="34" charset="0"/>
              </a:rPr>
              <a:t>Continuing the story of Yeshua, and His </a:t>
            </a:r>
            <a:r>
              <a:rPr lang="en-US" altLang="en-US" dirty="0" err="1">
                <a:cs typeface="Arial" pitchFamily="34" charset="0"/>
              </a:rPr>
              <a:t>talmidim</a:t>
            </a:r>
            <a:r>
              <a:rPr lang="en-US" altLang="en-US" dirty="0">
                <a:cs typeface="Arial" pitchFamily="34" charset="0"/>
              </a:rPr>
              <a:t> sleeping when He needed them.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7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29057" indent="-280406">
              <a:defRPr sz="7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1626" indent="-224325">
              <a:defRPr sz="7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0276" indent="-224325">
              <a:defRPr sz="7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8927" indent="-224325">
              <a:defRPr sz="7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8973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6C25F-6C70-4A78-AE69-304999D70D58}" type="slidenum"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8973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80472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hlinkClick r:id="rId3"/>
              </a:rPr>
              <a:t>http://www.blainerobison.com/bible2/marknotes14.htm</a:t>
            </a:r>
            <a:endParaRPr lang="en-US" altLang="en-US" sz="1050" dirty="0"/>
          </a:p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402993480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4019256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000" dirty="0"/>
              <a:t>Roman method of dealing with guerilla Revolutionaries, execute ringleader.  </a:t>
            </a:r>
          </a:p>
        </p:txBody>
      </p:sp>
    </p:spTree>
    <p:extLst>
      <p:ext uri="{BB962C8B-B14F-4D97-AF65-F5344CB8AC3E}">
        <p14:creationId xmlns:p14="http://schemas.microsoft.com/office/powerpoint/2010/main" val="240326919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A7E2-61D4-416D-8868-15EA825CCC5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7659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A7E2-61D4-416D-8868-15EA825CCC5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54052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000" dirty="0"/>
              <a:t>Keener p 642: as one who brought great joy</a:t>
            </a:r>
          </a:p>
          <a:p>
            <a:endParaRPr lang="en-US" altLang="en-US" sz="20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hlinkClick r:id="rId3"/>
              </a:rPr>
              <a:t>https://biblehub.com/greek/2705.htm</a:t>
            </a:r>
            <a:endParaRPr lang="en-US" sz="2000" dirty="0"/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5379351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6062747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77918491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sz="1050" dirty="0">
              <a:hlinkClick r:id="rId3"/>
            </a:endParaRPr>
          </a:p>
          <a:p>
            <a:endParaRPr lang="en-US" sz="1050" dirty="0">
              <a:hlinkClick r:id="rId3"/>
            </a:endParaRPr>
          </a:p>
          <a:p>
            <a:r>
              <a:rPr lang="en-US" sz="1050" dirty="0">
                <a:hlinkClick r:id="rId3"/>
              </a:rPr>
              <a:t>https://www.thecut.com/2019/03/an-awkward-kiss-changed-how-i-saw-joe-biden.html</a:t>
            </a:r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407592399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/>
              <a:t>Expression of affection is good, but be respectful,</a:t>
            </a:r>
            <a:endParaRPr lang="en-US" sz="1050" dirty="0">
              <a:hlinkClick r:id="rId3"/>
            </a:endParaRPr>
          </a:p>
          <a:p>
            <a:endParaRPr lang="en-US" sz="1050" dirty="0">
              <a:hlinkClick r:id="rId3"/>
            </a:endParaRPr>
          </a:p>
          <a:p>
            <a:r>
              <a:rPr lang="en-US" sz="1050" dirty="0">
                <a:hlinkClick r:id="rId3"/>
              </a:rPr>
              <a:t>https://www.thecut.com/2019/03/an-awkward-kiss-changed-how-i-saw-joe-biden.html</a:t>
            </a:r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245013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66671192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64040187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58461513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92433925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48828984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38707537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67603592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000" dirty="0"/>
              <a:t>Is there anyone who really knows the secrets of your heart?  Need just one.  Usually spouse.   Not always.</a:t>
            </a:r>
          </a:p>
        </p:txBody>
      </p:sp>
    </p:spTree>
    <p:extLst>
      <p:ext uri="{BB962C8B-B14F-4D97-AF65-F5344CB8AC3E}">
        <p14:creationId xmlns:p14="http://schemas.microsoft.com/office/powerpoint/2010/main" val="148184942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000" dirty="0"/>
              <a:t>No one can hurt you like those closest</a:t>
            </a:r>
          </a:p>
        </p:txBody>
      </p:sp>
    </p:spTree>
    <p:extLst>
      <p:ext uri="{BB962C8B-B14F-4D97-AF65-F5344CB8AC3E}">
        <p14:creationId xmlns:p14="http://schemas.microsoft.com/office/powerpoint/2010/main" val="130388097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91032034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John Gill</a:t>
            </a:r>
          </a:p>
        </p:txBody>
      </p:sp>
    </p:spTree>
    <p:extLst>
      <p:ext uri="{BB962C8B-B14F-4D97-AF65-F5344CB8AC3E}">
        <p14:creationId xmlns:p14="http://schemas.microsoft.com/office/powerpoint/2010/main" val="3098339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000" dirty="0"/>
              <a:t>Note the frequency of counted quantities in this story…Each significant</a:t>
            </a:r>
          </a:p>
        </p:txBody>
      </p:sp>
    </p:spTree>
    <p:extLst>
      <p:ext uri="{BB962C8B-B14F-4D97-AF65-F5344CB8AC3E}">
        <p14:creationId xmlns:p14="http://schemas.microsoft.com/office/powerpoint/2010/main" val="274090413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John Gill</a:t>
            </a:r>
          </a:p>
        </p:txBody>
      </p:sp>
    </p:spTree>
    <p:extLst>
      <p:ext uri="{BB962C8B-B14F-4D97-AF65-F5344CB8AC3E}">
        <p14:creationId xmlns:p14="http://schemas.microsoft.com/office/powerpoint/2010/main" val="248366518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51037900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44758431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sz="1050" dirty="0">
                <a:hlinkClick r:id="rId3"/>
              </a:rPr>
              <a:t>https://thefederalist.com/2019/04/24/father-gagged-found-guilty-family-violence-calling-trans-daughter/</a:t>
            </a:r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84577935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sz="1050" dirty="0">
                <a:hlinkClick r:id="rId3"/>
              </a:rPr>
              <a:t>https://thefederalist.com/2019/04/24/father-gagged-found-guilty-family-violence-calling-trans-daughter/</a:t>
            </a:r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63667006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sz="1050" dirty="0">
                <a:hlinkClick r:id="rId3"/>
              </a:rPr>
              <a:t>https://thefederalist.com/2019/04/24/father-gagged-found-guilty-family-violence-calling-trans-daughter/</a:t>
            </a:r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93526129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25053032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77020141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70665828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sz="1050" dirty="0">
                <a:hlinkClick r:id="rId3"/>
              </a:rPr>
              <a:t>https://store.focusonthefamily.com/singleitem/checkout/donation/item/don-declaration-of-life#refcd=730404?utm_source=focusonthefamily.com/pro-life&amp;utm_medium=referral&amp;utm_campaign=SeeLifeClearly2019&amp;utm_content=</a:t>
            </a:r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744292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87766604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hlinkClick r:id="rId3"/>
              </a:rPr>
              <a:t>https://events.focusonthefamily.com/events/alive-from-new-york-live-stream/?utm_source=enewsletter&amp;utm_medium=pro_life_church&amp;utm_campaign=alive_from_new_york_livestream&amp;refcd=749902&amp;utm_campaign=749902&amp;utm_medium=email&amp;utm_source=nl_thrivingpastor</a:t>
            </a:r>
            <a:endParaRPr lang="en-US" sz="1050" dirty="0"/>
          </a:p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57925634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pPr algn="l"/>
            <a:r>
              <a:rPr lang="en-US" sz="1050" dirty="0">
                <a:hlinkClick r:id="rId3"/>
              </a:rPr>
              <a:t>https://events.focusonthefamily.com/events/alive-from-new-york-live-stream/?utm_source=enewsletter&amp;utm_medium=pro_life_church&amp;utm_campaign=alive_from_new_york_livestream&amp;refcd=749902&amp;utm_campaign=749902&amp;utm_medium=email&amp;utm_source=nl_thrivingpastor</a:t>
            </a:r>
            <a:endParaRPr lang="en-US" sz="1050" dirty="0"/>
          </a:p>
          <a:p>
            <a:pPr algn="l"/>
            <a:r>
              <a:rPr lang="en-US" sz="1050" dirty="0"/>
              <a:t>“Alive </a:t>
            </a:r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47545741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21643528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47405557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26.47-50. Kiss of Yehuda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April .27.2019  5779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267653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416" y="1601751"/>
            <a:ext cx="7462044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915" y="2914650"/>
            <a:ext cx="6145213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39061" indent="0" algn="ctr">
              <a:buNone/>
              <a:defRPr/>
            </a:lvl2pPr>
            <a:lvl3pPr marL="678271" indent="0" algn="ctr">
              <a:buNone/>
              <a:defRPr/>
            </a:lvl3pPr>
            <a:lvl4pPr marL="1017217" indent="0" algn="ctr">
              <a:buNone/>
              <a:defRPr/>
            </a:lvl4pPr>
            <a:lvl5pPr marL="1356390" indent="0" algn="ctr">
              <a:buNone/>
              <a:defRPr/>
            </a:lvl5pPr>
            <a:lvl6pPr marL="1695300" indent="0" algn="ctr">
              <a:buNone/>
              <a:defRPr/>
            </a:lvl6pPr>
            <a:lvl7pPr marL="2034313" indent="0" algn="ctr">
              <a:buNone/>
              <a:defRPr/>
            </a:lvl7pPr>
            <a:lvl8pPr marL="2373419" indent="0" algn="ctr">
              <a:buNone/>
              <a:defRPr/>
            </a:lvl8pPr>
            <a:lvl9pPr marL="2712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EB06D-C9AC-4BAA-90E1-11627B68CA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2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6C97D-7EB4-4470-B36A-8CE1DF3533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3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4684" y="205992"/>
            <a:ext cx="1975247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945" y="205992"/>
            <a:ext cx="5779426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1C997-1C84-4E42-B804-9E6F0693A6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7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8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658459"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58459"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58459">
              <a:defRPr/>
            </a:pPr>
            <a:fld id="{008EDFD0-AEF6-440D-A2A9-52A80FF54F5E}" type="slidenum">
              <a:rPr lang="en-US" altLang="en-US" smtClean="0">
                <a:latin typeface="Arial" pitchFamily="34" charset="0"/>
                <a:cs typeface="Arial" pitchFamily="34" charset="0"/>
              </a:rPr>
              <a:pPr defTabSz="658459">
                <a:defRPr/>
              </a:pPr>
              <a:t>‹#›</a:t>
            </a:fld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17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8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658459"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58459"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58459">
              <a:defRPr/>
            </a:pPr>
            <a:fld id="{74C7E32F-A007-40FE-BCD5-17EC31FC5224}" type="slidenum">
              <a:rPr lang="en-US" smtClean="0"/>
              <a:pPr defTabSz="658459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23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2CD1F-1B11-45BC-B27A-7E8B5AF8A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360" y="841772"/>
            <a:ext cx="6584156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69209-3EAA-4C8E-8A57-A77C1F09B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360" y="2701528"/>
            <a:ext cx="6584156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F09FD-E797-4C74-A32F-944DF7E9A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342900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6417D-E6FA-49FE-8AB9-11A8C1050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06AFE-0BBE-4DBB-833C-8B7B9CAB7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/>
            <a:fld id="{14B34044-671D-4A01-BDB9-557691DF3BB2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342900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03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500BA-5E53-4C69-9636-E66D4D3E5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360" y="841772"/>
            <a:ext cx="6584156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5C7331-2110-474C-8ABA-8CE49073A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360" y="2701528"/>
            <a:ext cx="6584156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84417-A66B-44CB-BE52-B10B46D4A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342900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4C480-2C1B-4168-A867-C0A10ED20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BC2FB-C2BF-4337-A946-6732C7CAC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/>
            <a:fld id="{06E59624-F199-4FAE-AFCC-F56237E3B8E6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342900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23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809BE-4F75-4AE8-85BB-D151C4B7CC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0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71" y="3305191"/>
            <a:ext cx="7462044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471" y="2180035"/>
            <a:ext cx="7462044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339061" indent="0">
              <a:buNone/>
              <a:defRPr sz="1800"/>
            </a:lvl2pPr>
            <a:lvl3pPr marL="678271" indent="0">
              <a:buNone/>
              <a:defRPr sz="1600"/>
            </a:lvl3pPr>
            <a:lvl4pPr marL="1017217" indent="0">
              <a:buNone/>
              <a:defRPr sz="1400"/>
            </a:lvl4pPr>
            <a:lvl5pPr marL="1356390" indent="0">
              <a:buNone/>
              <a:defRPr sz="1400"/>
            </a:lvl5pPr>
            <a:lvl6pPr marL="1695300" indent="0">
              <a:buNone/>
              <a:defRPr sz="1400"/>
            </a:lvl6pPr>
            <a:lvl7pPr marL="2034313" indent="0">
              <a:buNone/>
              <a:defRPr sz="1400"/>
            </a:lvl7pPr>
            <a:lvl8pPr marL="2373419" indent="0">
              <a:buNone/>
              <a:defRPr sz="1400"/>
            </a:lvl8pPr>
            <a:lvl9pPr marL="2712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E4B22-24C9-4BD8-A2D6-8E3898629F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945" y="1200155"/>
            <a:ext cx="387733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2595" y="1200155"/>
            <a:ext cx="387733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1E98B-EED2-4B67-A443-F4B6B35947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465" y="1151335"/>
            <a:ext cx="387886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39061" indent="0">
              <a:buNone/>
              <a:defRPr sz="2000" b="1"/>
            </a:lvl2pPr>
            <a:lvl3pPr marL="678271" indent="0">
              <a:buNone/>
              <a:defRPr sz="1800" b="1"/>
            </a:lvl3pPr>
            <a:lvl4pPr marL="1017217" indent="0">
              <a:buNone/>
              <a:defRPr sz="1600" b="1"/>
            </a:lvl4pPr>
            <a:lvl5pPr marL="1356390" indent="0">
              <a:buNone/>
              <a:defRPr sz="1600" b="1"/>
            </a:lvl5pPr>
            <a:lvl6pPr marL="1695300" indent="0">
              <a:buNone/>
              <a:defRPr sz="1600" b="1"/>
            </a:lvl6pPr>
            <a:lvl7pPr marL="2034313" indent="0">
              <a:buNone/>
              <a:defRPr sz="1600" b="1"/>
            </a:lvl7pPr>
            <a:lvl8pPr marL="2373419" indent="0">
              <a:buNone/>
              <a:defRPr sz="1600" b="1"/>
            </a:lvl8pPr>
            <a:lvl9pPr marL="2712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465" y="1631156"/>
            <a:ext cx="387886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62544" y="1151335"/>
            <a:ext cx="388038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39061" indent="0">
              <a:buNone/>
              <a:defRPr sz="2000" b="1"/>
            </a:lvl2pPr>
            <a:lvl3pPr marL="678271" indent="0">
              <a:buNone/>
              <a:defRPr sz="1800" b="1"/>
            </a:lvl3pPr>
            <a:lvl4pPr marL="1017217" indent="0">
              <a:buNone/>
              <a:defRPr sz="1600" b="1"/>
            </a:lvl4pPr>
            <a:lvl5pPr marL="1356390" indent="0">
              <a:buNone/>
              <a:defRPr sz="1600" b="1"/>
            </a:lvl5pPr>
            <a:lvl6pPr marL="1695300" indent="0">
              <a:buNone/>
              <a:defRPr sz="1600" b="1"/>
            </a:lvl6pPr>
            <a:lvl7pPr marL="2034313" indent="0">
              <a:buNone/>
              <a:defRPr sz="1600" b="1"/>
            </a:lvl7pPr>
            <a:lvl8pPr marL="2373419" indent="0">
              <a:buNone/>
              <a:defRPr sz="1600" b="1"/>
            </a:lvl8pPr>
            <a:lvl9pPr marL="2712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62544" y="1631156"/>
            <a:ext cx="388038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DC162-1900-40CE-9BEB-10030CC81F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2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B589C-4D57-407B-91A2-640CFE24FC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9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5A7C8-905E-4755-8782-9AD9A4FE91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6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047" y="204787"/>
            <a:ext cx="2888189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805" y="208717"/>
            <a:ext cx="49076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2047" y="1076343"/>
            <a:ext cx="2888189" cy="3518297"/>
          </a:xfrm>
        </p:spPr>
        <p:txBody>
          <a:bodyPr/>
          <a:lstStyle>
            <a:lvl1pPr marL="0" indent="0">
              <a:buNone/>
              <a:defRPr sz="1400"/>
            </a:lvl1pPr>
            <a:lvl2pPr marL="339061" indent="0">
              <a:buNone/>
              <a:defRPr sz="1200"/>
            </a:lvl2pPr>
            <a:lvl3pPr marL="678271" indent="0">
              <a:buNone/>
              <a:defRPr sz="1000"/>
            </a:lvl3pPr>
            <a:lvl4pPr marL="1017217" indent="0">
              <a:buNone/>
              <a:defRPr sz="900"/>
            </a:lvl4pPr>
            <a:lvl5pPr marL="1356390" indent="0">
              <a:buNone/>
              <a:defRPr sz="900"/>
            </a:lvl5pPr>
            <a:lvl6pPr marL="1695300" indent="0">
              <a:buNone/>
              <a:defRPr sz="900"/>
            </a:lvl6pPr>
            <a:lvl7pPr marL="2034313" indent="0">
              <a:buNone/>
              <a:defRPr sz="900"/>
            </a:lvl7pPr>
            <a:lvl8pPr marL="2373419" indent="0">
              <a:buNone/>
              <a:defRPr sz="900"/>
            </a:lvl8pPr>
            <a:lvl9pPr marL="2712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7A99C-07AA-42E0-A17B-9B37B53AD9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7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734" y="3600451"/>
            <a:ext cx="5267325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20734" y="459581"/>
            <a:ext cx="5267325" cy="3086100"/>
          </a:xfrm>
        </p:spPr>
        <p:txBody>
          <a:bodyPr/>
          <a:lstStyle>
            <a:lvl1pPr marL="0" indent="0">
              <a:buNone/>
              <a:defRPr sz="3200"/>
            </a:lvl1pPr>
            <a:lvl2pPr marL="339061" indent="0">
              <a:buNone/>
              <a:defRPr sz="2800"/>
            </a:lvl2pPr>
            <a:lvl3pPr marL="678271" indent="0">
              <a:buNone/>
              <a:defRPr sz="2400"/>
            </a:lvl3pPr>
            <a:lvl4pPr marL="1017217" indent="0">
              <a:buNone/>
              <a:defRPr sz="2000"/>
            </a:lvl4pPr>
            <a:lvl5pPr marL="1356390" indent="0">
              <a:buNone/>
              <a:defRPr sz="2000"/>
            </a:lvl5pPr>
            <a:lvl6pPr marL="1695300" indent="0">
              <a:buNone/>
              <a:defRPr sz="2000"/>
            </a:lvl6pPr>
            <a:lvl7pPr marL="2034313" indent="0">
              <a:buNone/>
              <a:defRPr sz="2000"/>
            </a:lvl7pPr>
            <a:lvl8pPr marL="2373419" indent="0">
              <a:buNone/>
              <a:defRPr sz="2000"/>
            </a:lvl8pPr>
            <a:lvl9pPr marL="2712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0734" y="4029419"/>
            <a:ext cx="5267325" cy="603647"/>
          </a:xfrm>
        </p:spPr>
        <p:txBody>
          <a:bodyPr/>
          <a:lstStyle>
            <a:lvl1pPr marL="0" indent="0">
              <a:buNone/>
              <a:defRPr sz="1400"/>
            </a:lvl1pPr>
            <a:lvl2pPr marL="339061" indent="0">
              <a:buNone/>
              <a:defRPr sz="1200"/>
            </a:lvl2pPr>
            <a:lvl3pPr marL="678271" indent="0">
              <a:buNone/>
              <a:defRPr sz="1000"/>
            </a:lvl3pPr>
            <a:lvl4pPr marL="1017217" indent="0">
              <a:buNone/>
              <a:defRPr sz="900"/>
            </a:lvl4pPr>
            <a:lvl5pPr marL="1356390" indent="0">
              <a:buNone/>
              <a:defRPr sz="900"/>
            </a:lvl5pPr>
            <a:lvl6pPr marL="1695300" indent="0">
              <a:buNone/>
              <a:defRPr sz="900"/>
            </a:lvl6pPr>
            <a:lvl7pPr marL="2034313" indent="0">
              <a:buNone/>
              <a:defRPr sz="900"/>
            </a:lvl7pPr>
            <a:lvl8pPr marL="2373419" indent="0">
              <a:buNone/>
              <a:defRPr sz="900"/>
            </a:lvl8pPr>
            <a:lvl9pPr marL="2712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B7C7D-F77A-452E-A8B2-BE455B7E51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9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944" y="205979"/>
            <a:ext cx="790098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011" tIns="33920" rIns="68011" bIns="339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944" y="1200155"/>
            <a:ext cx="7900988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011" tIns="33920" rIns="68011" bIns="339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8944" y="4683919"/>
            <a:ext cx="2048404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011" tIns="33920" rIns="68011" bIns="339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99463" y="4683919"/>
            <a:ext cx="277997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011" tIns="33920" rIns="68011" bIns="339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1528" y="4683919"/>
            <a:ext cx="2048404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011" tIns="33920" rIns="68011" bIns="339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fld id="{2B47646A-D41E-4824-8B47-F944747235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9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33906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6782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0172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3563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4229" indent="-254229" algn="l" rtl="0" fontAlgn="base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551136" indent="-211893" algn="l" rtl="0" fontAlgn="base">
        <a:spcBef>
          <a:spcPct val="20000"/>
        </a:spcBef>
        <a:spcAft>
          <a:spcPct val="0"/>
        </a:spcAft>
        <a:buChar char="–"/>
        <a:defRPr sz="4000">
          <a:solidFill>
            <a:schemeClr val="bg1"/>
          </a:solidFill>
          <a:latin typeface="+mn-lt"/>
        </a:defRPr>
      </a:lvl2pPr>
      <a:lvl3pPr marL="847639" indent="-169563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  <a:cs typeface="+mj-cs"/>
        </a:defRPr>
      </a:lvl3pPr>
      <a:lvl4pPr marL="1186788" indent="-16956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cs typeface="+mj-cs"/>
        </a:defRPr>
      </a:lvl4pPr>
      <a:lvl5pPr marL="1525913" indent="-1695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5pPr>
      <a:lvl6pPr marL="1864758" indent="-1695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6pPr>
      <a:lvl7pPr marL="2203930" indent="-1695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7pPr>
      <a:lvl8pPr marL="2542973" indent="-1695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8pPr>
      <a:lvl9pPr marL="2882131" indent="-1695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9pPr>
    </p:bodyStyle>
    <p:otherStyle>
      <a:defPPr>
        <a:defRPr lang="en-US"/>
      </a:defPPr>
      <a:lvl1pPr marL="0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39061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8271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17217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6390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95300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34313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73419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12509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944" y="205979"/>
            <a:ext cx="7900988" cy="857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944" y="1200151"/>
            <a:ext cx="7900988" cy="33944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8944" y="4683919"/>
            <a:ext cx="204840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8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99449" y="4683919"/>
            <a:ext cx="277997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8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1527" y="4683919"/>
            <a:ext cx="204840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8">
                <a:solidFill>
                  <a:srgbClr val="000000"/>
                </a:solidFill>
              </a:defRPr>
            </a:lvl1pPr>
          </a:lstStyle>
          <a:p>
            <a:fld id="{94317EE0-CD2D-4428-881C-38C7122CD0C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093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5pPr>
      <a:lvl6pPr marL="329230" algn="ctr" rtl="0" fontAlgn="base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6pPr>
      <a:lvl7pPr marL="658459" algn="ctr" rtl="0" fontAlgn="base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7pPr>
      <a:lvl8pPr marL="987689" algn="ctr" rtl="0" fontAlgn="base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8pPr>
      <a:lvl9pPr marL="1316919" algn="ctr" rtl="0" fontAlgn="base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9pPr>
    </p:titleStyle>
    <p:bodyStyle>
      <a:lvl1pPr marL="246922" indent="-246922" algn="l" rtl="0" eaLnBrk="0" fontAlgn="base" hangingPunct="0">
        <a:spcBef>
          <a:spcPct val="20000"/>
        </a:spcBef>
        <a:spcAft>
          <a:spcPct val="0"/>
        </a:spcAft>
        <a:defRPr sz="3168">
          <a:solidFill>
            <a:schemeClr val="bg1"/>
          </a:solidFill>
          <a:latin typeface="+mn-lt"/>
          <a:ea typeface="+mn-ea"/>
          <a:cs typeface="+mn-cs"/>
        </a:defRPr>
      </a:lvl1pPr>
      <a:lvl2pPr marL="534998" indent="-205769" algn="l" rtl="0" eaLnBrk="0" fontAlgn="base" hangingPunct="0">
        <a:spcBef>
          <a:spcPct val="20000"/>
        </a:spcBef>
        <a:spcAft>
          <a:spcPct val="0"/>
        </a:spcAft>
        <a:buChar char="–"/>
        <a:defRPr sz="2016">
          <a:solidFill>
            <a:schemeClr val="tx1"/>
          </a:solidFill>
          <a:latin typeface="Arial" charset="0"/>
          <a:cs typeface="+mn-cs"/>
        </a:defRPr>
      </a:lvl2pPr>
      <a:lvl3pPr marL="823074" indent="-164615" algn="l" rtl="0" eaLnBrk="0" fontAlgn="base" hangingPunct="0">
        <a:spcBef>
          <a:spcPct val="20000"/>
        </a:spcBef>
        <a:spcAft>
          <a:spcPct val="0"/>
        </a:spcAft>
        <a:buChar char="•"/>
        <a:defRPr sz="1728">
          <a:solidFill>
            <a:schemeClr val="tx1"/>
          </a:solidFill>
          <a:latin typeface="Arial" charset="0"/>
          <a:cs typeface="+mn-cs"/>
        </a:defRPr>
      </a:lvl3pPr>
      <a:lvl4pPr marL="1152304" indent="-164615" algn="l" rtl="0" eaLnBrk="0" fontAlgn="base" hangingPunct="0">
        <a:spcBef>
          <a:spcPct val="20000"/>
        </a:spcBef>
        <a:spcAft>
          <a:spcPct val="0"/>
        </a:spcAft>
        <a:buChar char="–"/>
        <a:defRPr sz="1440">
          <a:solidFill>
            <a:schemeClr val="tx1"/>
          </a:solidFill>
          <a:latin typeface="Arial" charset="0"/>
          <a:cs typeface="+mn-cs"/>
        </a:defRPr>
      </a:lvl4pPr>
      <a:lvl5pPr marL="1481534" indent="-164615" algn="l" rtl="0" eaLnBrk="0" fontAlgn="base" hangingPunct="0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Arial" charset="0"/>
          <a:cs typeface="+mn-cs"/>
        </a:defRPr>
      </a:lvl5pPr>
      <a:lvl6pPr marL="1810763" indent="-164615" algn="l" rtl="0" fontAlgn="base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Arial" charset="0"/>
          <a:cs typeface="+mn-cs"/>
        </a:defRPr>
      </a:lvl6pPr>
      <a:lvl7pPr marL="2139993" indent="-164615" algn="l" rtl="0" fontAlgn="base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Arial" charset="0"/>
          <a:cs typeface="+mn-cs"/>
        </a:defRPr>
      </a:lvl7pPr>
      <a:lvl8pPr marL="2469223" indent="-164615" algn="l" rtl="0" fontAlgn="base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Arial" charset="0"/>
          <a:cs typeface="+mn-cs"/>
        </a:defRPr>
      </a:lvl8pPr>
      <a:lvl9pPr marL="2798453" indent="-164615" algn="l" rtl="0" fontAlgn="base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1pPr>
      <a:lvl2pPr marL="329230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2pPr>
      <a:lvl3pPr marL="65845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3pPr>
      <a:lvl4pPr marL="98768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4pPr>
      <a:lvl5pPr marL="131691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5pPr>
      <a:lvl6pPr marL="164614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6pPr>
      <a:lvl7pPr marL="1975378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7pPr>
      <a:lvl8pPr marL="2304608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8pPr>
      <a:lvl9pPr marL="2633838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944" y="205979"/>
            <a:ext cx="7900988" cy="857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944" y="1200151"/>
            <a:ext cx="7900988" cy="33944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8944" y="4683919"/>
            <a:ext cx="204840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8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99449" y="4683919"/>
            <a:ext cx="277997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8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1527" y="4683919"/>
            <a:ext cx="204840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8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15AB1D-1CA0-4FDF-B570-0BA71515FA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7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5pPr>
      <a:lvl6pPr marL="329230" algn="ctr" rtl="0" fontAlgn="base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6pPr>
      <a:lvl7pPr marL="658459" algn="ctr" rtl="0" fontAlgn="base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7pPr>
      <a:lvl8pPr marL="987689" algn="ctr" rtl="0" fontAlgn="base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8pPr>
      <a:lvl9pPr marL="1316919" algn="ctr" rtl="0" fontAlgn="base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9pPr>
    </p:titleStyle>
    <p:bodyStyle>
      <a:lvl1pPr marL="246922" indent="-246922" algn="l" rtl="0" eaLnBrk="0" fontAlgn="base" hangingPunct="0">
        <a:spcBef>
          <a:spcPct val="20000"/>
        </a:spcBef>
        <a:spcAft>
          <a:spcPct val="0"/>
        </a:spcAft>
        <a:defRPr sz="3168">
          <a:solidFill>
            <a:schemeClr val="bg1"/>
          </a:solidFill>
          <a:latin typeface="+mn-lt"/>
          <a:ea typeface="+mn-ea"/>
          <a:cs typeface="+mn-cs"/>
        </a:defRPr>
      </a:lvl1pPr>
      <a:lvl2pPr marL="534998" indent="-205769" algn="l" rtl="0" eaLnBrk="0" fontAlgn="base" hangingPunct="0">
        <a:spcBef>
          <a:spcPct val="20000"/>
        </a:spcBef>
        <a:spcAft>
          <a:spcPct val="0"/>
        </a:spcAft>
        <a:buChar char="–"/>
        <a:defRPr sz="2016">
          <a:solidFill>
            <a:schemeClr val="tx1"/>
          </a:solidFill>
          <a:latin typeface="Arial" charset="0"/>
          <a:cs typeface="+mn-cs"/>
        </a:defRPr>
      </a:lvl2pPr>
      <a:lvl3pPr marL="823074" indent="-164615" algn="l" rtl="0" eaLnBrk="0" fontAlgn="base" hangingPunct="0">
        <a:spcBef>
          <a:spcPct val="20000"/>
        </a:spcBef>
        <a:spcAft>
          <a:spcPct val="0"/>
        </a:spcAft>
        <a:buChar char="•"/>
        <a:defRPr sz="1728">
          <a:solidFill>
            <a:schemeClr val="tx1"/>
          </a:solidFill>
          <a:latin typeface="Arial" charset="0"/>
          <a:cs typeface="+mn-cs"/>
        </a:defRPr>
      </a:lvl3pPr>
      <a:lvl4pPr marL="1152304" indent="-164615" algn="l" rtl="0" eaLnBrk="0" fontAlgn="base" hangingPunct="0">
        <a:spcBef>
          <a:spcPct val="20000"/>
        </a:spcBef>
        <a:spcAft>
          <a:spcPct val="0"/>
        </a:spcAft>
        <a:buChar char="–"/>
        <a:defRPr sz="1440">
          <a:solidFill>
            <a:schemeClr val="tx1"/>
          </a:solidFill>
          <a:latin typeface="Arial" charset="0"/>
          <a:cs typeface="+mn-cs"/>
        </a:defRPr>
      </a:lvl4pPr>
      <a:lvl5pPr marL="1481534" indent="-164615" algn="l" rtl="0" eaLnBrk="0" fontAlgn="base" hangingPunct="0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Arial" charset="0"/>
          <a:cs typeface="+mn-cs"/>
        </a:defRPr>
      </a:lvl5pPr>
      <a:lvl6pPr marL="1810763" indent="-164615" algn="l" rtl="0" fontAlgn="base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Arial" charset="0"/>
          <a:cs typeface="+mn-cs"/>
        </a:defRPr>
      </a:lvl6pPr>
      <a:lvl7pPr marL="2139993" indent="-164615" algn="l" rtl="0" fontAlgn="base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Arial" charset="0"/>
          <a:cs typeface="+mn-cs"/>
        </a:defRPr>
      </a:lvl7pPr>
      <a:lvl8pPr marL="2469223" indent="-164615" algn="l" rtl="0" fontAlgn="base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Arial" charset="0"/>
          <a:cs typeface="+mn-cs"/>
        </a:defRPr>
      </a:lvl8pPr>
      <a:lvl9pPr marL="2798453" indent="-164615" algn="l" rtl="0" fontAlgn="base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1pPr>
      <a:lvl2pPr marL="329230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2pPr>
      <a:lvl3pPr marL="65845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3pPr>
      <a:lvl4pPr marL="98768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4pPr>
      <a:lvl5pPr marL="131691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5pPr>
      <a:lvl6pPr marL="164614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6pPr>
      <a:lvl7pPr marL="1975378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7pPr>
      <a:lvl8pPr marL="2304608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8pPr>
      <a:lvl9pPr marL="2633838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C49E89F6-11AD-401D-BEB7-8F58E06199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8944" y="205979"/>
            <a:ext cx="790098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83A3D18-44E7-4E2C-B2D6-9A8C00608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8944" y="1200151"/>
            <a:ext cx="7900988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0E600BC4-CF21-481C-B5DB-FFB68CA65B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8944" y="4683919"/>
            <a:ext cx="2048404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44F171A7-C804-426A-B329-15FA1F7BD8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99449" y="4683919"/>
            <a:ext cx="277997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9D1FAC73-5D40-46AD-B206-69AF7E794B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1527" y="4683919"/>
            <a:ext cx="2048404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761C2702-4A74-44A2-9FF8-9A1EA11EB6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08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06" name="Rectangle 2">
            <a:extLst>
              <a:ext uri="{FF2B5EF4-FFF2-40B4-BE49-F238E27FC236}">
                <a16:creationId xmlns:a16="http://schemas.microsoft.com/office/drawing/2014/main" id="{1C237E89-275C-4801-9696-3DB088318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8944" y="205979"/>
            <a:ext cx="790098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BC4B3076-3869-49D7-8E0C-96DB5A518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8944" y="1200151"/>
            <a:ext cx="7900988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1908" name="Rectangle 4">
            <a:extLst>
              <a:ext uri="{FF2B5EF4-FFF2-40B4-BE49-F238E27FC236}">
                <a16:creationId xmlns:a16="http://schemas.microsoft.com/office/drawing/2014/main" id="{CEBF6AFD-AE2F-4990-A792-FBA75BD662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8944" y="4683919"/>
            <a:ext cx="2048404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531909" name="Rectangle 5">
            <a:extLst>
              <a:ext uri="{FF2B5EF4-FFF2-40B4-BE49-F238E27FC236}">
                <a16:creationId xmlns:a16="http://schemas.microsoft.com/office/drawing/2014/main" id="{CA47154E-5FAE-4A0A-A878-67E814D7130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99449" y="4683919"/>
            <a:ext cx="277997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531910" name="Rectangle 6">
            <a:extLst>
              <a:ext uri="{FF2B5EF4-FFF2-40B4-BE49-F238E27FC236}">
                <a16:creationId xmlns:a16="http://schemas.microsoft.com/office/drawing/2014/main" id="{86405934-94A7-4EEB-8019-3182A2E59F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1527" y="4683919"/>
            <a:ext cx="2048404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3821BC6C-58CF-489E-B731-C411D9C4B5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71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3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3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1906" grpId="0"/>
      <p:bldP spid="153190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1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3190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1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3190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1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3190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1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3190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1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3190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cusonthefamily.com/" TargetMode="Externa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MWd7QnXY8E?feature=oembed" TargetMode="External"/><Relationship Id="rId4" Type="http://schemas.openxmlformats.org/officeDocument/2006/relationships/image" Target="../media/image21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r>
              <a:rPr lang="en-US" dirty="0"/>
              <a:t>e-handout</a:t>
            </a:r>
          </a:p>
          <a:p>
            <a:r>
              <a:rPr lang="en-US" dirty="0"/>
              <a:t>To have these notes </a:t>
            </a:r>
          </a:p>
          <a:p>
            <a:r>
              <a:rPr lang="en-US" dirty="0"/>
              <a:t>without taking notes</a:t>
            </a:r>
          </a:p>
          <a:p>
            <a:r>
              <a:rPr lang="en-US" dirty="0"/>
              <a:t>Go to </a:t>
            </a:r>
            <a:r>
              <a:rPr lang="en-US" dirty="0">
                <a:solidFill>
                  <a:srgbClr val="FFFF66"/>
                </a:solidFill>
              </a:rPr>
              <a:t>OrHaOlam.com</a:t>
            </a:r>
          </a:p>
          <a:p>
            <a:r>
              <a:rPr lang="en-US" dirty="0"/>
              <a:t>Click on</a:t>
            </a:r>
            <a:r>
              <a:rPr lang="en-US" dirty="0">
                <a:solidFill>
                  <a:srgbClr val="FFFF66"/>
                </a:solidFill>
              </a:rPr>
              <a:t> downloads, </a:t>
            </a:r>
          </a:p>
          <a:p>
            <a:r>
              <a:rPr lang="en-US" dirty="0">
                <a:solidFill>
                  <a:srgbClr val="FFFF66"/>
                </a:solidFill>
              </a:rPr>
              <a:t>messages, 2019</a:t>
            </a:r>
          </a:p>
        </p:txBody>
      </p:sp>
    </p:spTree>
    <p:extLst>
      <p:ext uri="{BB962C8B-B14F-4D97-AF65-F5344CB8AC3E}">
        <p14:creationId xmlns:p14="http://schemas.microsoft.com/office/powerpoint/2010/main" val="3204019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Yeshua had made it through the </a:t>
            </a:r>
            <a:r>
              <a:rPr lang="en-US" dirty="0" err="1"/>
              <a:t>hematadrosis</a:t>
            </a:r>
            <a:r>
              <a:rPr lang="en-US" dirty="0"/>
              <a:t> [stress causing bloody sweat], without their help and support and comfort.</a:t>
            </a:r>
          </a:p>
          <a:p>
            <a:pPr algn="l"/>
            <a:endParaRPr lang="en-US" dirty="0"/>
          </a:p>
          <a:p>
            <a:pPr algn="l"/>
            <a:r>
              <a:rPr lang="en-US" baseline="30000" dirty="0"/>
              <a:t>Lk 22. 42-44  </a:t>
            </a:r>
            <a:r>
              <a:rPr lang="en-US" dirty="0"/>
              <a:t> There appeared to him an angel from heaven giving him strength…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91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aseline="30000" dirty="0"/>
              <a:t> </a:t>
            </a:r>
            <a:r>
              <a:rPr lang="en-US" baseline="30000" dirty="0" err="1"/>
              <a:t>Mtt</a:t>
            </a:r>
            <a:r>
              <a:rPr lang="en-US" baseline="30000" dirty="0"/>
              <a:t>. 26.44-46 </a:t>
            </a:r>
            <a:r>
              <a:rPr lang="en-US" dirty="0"/>
              <a:t>Then he came to the </a:t>
            </a:r>
            <a:r>
              <a:rPr lang="en-US" dirty="0" err="1"/>
              <a:t>talmidim</a:t>
            </a:r>
            <a:r>
              <a:rPr lang="en-US" dirty="0"/>
              <a:t> and said, “For now, </a:t>
            </a:r>
            <a:r>
              <a:rPr lang="en-US" dirty="0">
                <a:solidFill>
                  <a:srgbClr val="FFFF99"/>
                </a:solidFill>
              </a:rPr>
              <a:t>go on sleeping</a:t>
            </a:r>
            <a:r>
              <a:rPr lang="en-US" dirty="0"/>
              <a:t>, take your rest…</a:t>
            </a:r>
          </a:p>
          <a:p>
            <a:pPr algn="l"/>
            <a:r>
              <a:rPr lang="en-US" sz="2000" dirty="0"/>
              <a:t> How long?  20 minutes? </a:t>
            </a:r>
          </a:p>
          <a:p>
            <a:pPr algn="l"/>
            <a:r>
              <a:rPr lang="en-US" dirty="0"/>
              <a:t>Look! The time has come for the Son of Man to be betrayed into the hands of sinners. Get up! Let’s go! Here comes my betrayer!”</a:t>
            </a:r>
          </a:p>
        </p:txBody>
      </p:sp>
    </p:spTree>
    <p:extLst>
      <p:ext uri="{BB962C8B-B14F-4D97-AF65-F5344CB8AC3E}">
        <p14:creationId xmlns:p14="http://schemas.microsoft.com/office/powerpoint/2010/main" val="875544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943" y="743634"/>
            <a:ext cx="7900988" cy="4444305"/>
          </a:xfrm>
        </p:spPr>
        <p:txBody>
          <a:bodyPr>
            <a:normAutofit/>
          </a:bodyPr>
          <a:lstStyle/>
          <a:p>
            <a:pPr algn="r"/>
            <a:r>
              <a:rPr lang="he-IL" sz="3745" b="1" dirty="0">
                <a:latin typeface="David" panose="020E0502060401010101" pitchFamily="34" charset="-79"/>
                <a:cs typeface="David" panose="020E0502060401010101" pitchFamily="34" charset="-79"/>
              </a:rPr>
              <a:t>עוֹדֶנּוּ מְדַבֵּר וְהִנֵּה בָּא יְהוּדָה, אֶחָד מִן הַשְּׁנֵים־עָשָׂר, וְאִתּוֹ הָמוֹן רַב, </a:t>
            </a:r>
            <a:r>
              <a:rPr lang="en-US" baseline="30000" dirty="0"/>
              <a:t>    </a:t>
            </a:r>
          </a:p>
          <a:p>
            <a:pPr marL="0" indent="0"/>
            <a:r>
              <a:rPr lang="en-US" sz="4000" dirty="0"/>
              <a:t>While Yeshua was still speaking, Y’hudah (one of the Twelve!) came, and with him a </a:t>
            </a:r>
            <a:r>
              <a:rPr lang="en-US" sz="4000" dirty="0">
                <a:solidFill>
                  <a:srgbClr val="FFFF99"/>
                </a:solidFill>
              </a:rPr>
              <a:t>large crowd</a:t>
            </a:r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2755" y="322163"/>
            <a:ext cx="6913364" cy="405795"/>
          </a:xfrm>
        </p:spPr>
        <p:txBody>
          <a:bodyPr/>
          <a:lstStyle/>
          <a:p>
            <a:pPr eaLnBrk="1" hangingPunct="1"/>
            <a:r>
              <a:rPr lang="en-US" altLang="en-US" sz="2016" dirty="0">
                <a:solidFill>
                  <a:srgbClr val="FFFF00"/>
                </a:solidFill>
              </a:rPr>
              <a:t>Mattityahu (Matthew) 26:47</a:t>
            </a:r>
            <a:endParaRPr lang="en-US" altLang="en-US" sz="2016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18948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943" y="743634"/>
            <a:ext cx="7900988" cy="4444305"/>
          </a:xfrm>
        </p:spPr>
        <p:txBody>
          <a:bodyPr>
            <a:normAutofit/>
          </a:bodyPr>
          <a:lstStyle/>
          <a:p>
            <a:pPr algn="r"/>
            <a:r>
              <a:rPr lang="he-IL" sz="3745" b="1" dirty="0">
                <a:latin typeface="David" panose="020E0502060401010101" pitchFamily="34" charset="-79"/>
                <a:cs typeface="David" panose="020E0502060401010101" pitchFamily="34" charset="-79"/>
              </a:rPr>
              <a:t>מֵאֵת רָאשֵׁי הַכֹּהֲנִים וְזִקְנֵי הָעָם, בַּחֲרָבוֹת וּבְמַקְלוֹת.</a:t>
            </a:r>
            <a:r>
              <a:rPr lang="en-US" baseline="30000" dirty="0"/>
              <a:t>    </a:t>
            </a:r>
          </a:p>
          <a:p>
            <a:pPr marL="0" indent="0"/>
            <a:r>
              <a:rPr lang="en-US" sz="4000" dirty="0"/>
              <a:t>carrying swords and clubs, from the head </a:t>
            </a:r>
            <a:r>
              <a:rPr lang="en-US" sz="4000" i="1" dirty="0"/>
              <a:t>cohanim</a:t>
            </a:r>
            <a:r>
              <a:rPr lang="en-US" sz="4000" dirty="0"/>
              <a:t> and elders of the people.</a:t>
            </a:r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2755" y="322163"/>
            <a:ext cx="6913364" cy="405795"/>
          </a:xfrm>
        </p:spPr>
        <p:txBody>
          <a:bodyPr/>
          <a:lstStyle/>
          <a:p>
            <a:pPr eaLnBrk="1" hangingPunct="1"/>
            <a:r>
              <a:rPr lang="en-US" altLang="en-US" sz="2016" dirty="0">
                <a:solidFill>
                  <a:srgbClr val="FFFF00"/>
                </a:solidFill>
              </a:rPr>
              <a:t>Mattityahu (Matthew) 26:47</a:t>
            </a:r>
            <a:endParaRPr lang="en-US" altLang="en-US" sz="2016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20753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Backstory…</a:t>
            </a:r>
          </a:p>
        </p:txBody>
      </p:sp>
    </p:spTree>
    <p:extLst>
      <p:ext uri="{BB962C8B-B14F-4D97-AF65-F5344CB8AC3E}">
        <p14:creationId xmlns:p14="http://schemas.microsoft.com/office/powerpoint/2010/main" val="994855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fontScale="92500"/>
          </a:bodyPr>
          <a:lstStyle/>
          <a:p>
            <a:pPr algn="l"/>
            <a:r>
              <a:rPr lang="en-US" baseline="30000" dirty="0"/>
              <a:t>Mt 26.14-16 </a:t>
            </a:r>
            <a:r>
              <a:rPr lang="en-US" dirty="0"/>
              <a:t>Then one of the Twelve, the one called </a:t>
            </a:r>
            <a:r>
              <a:rPr lang="en-US" dirty="0" err="1"/>
              <a:t>Y’hudah</a:t>
            </a:r>
            <a:r>
              <a:rPr lang="en-US" dirty="0"/>
              <a:t> from </a:t>
            </a:r>
            <a:r>
              <a:rPr lang="en-US" dirty="0" err="1"/>
              <a:t>K’riot</a:t>
            </a:r>
            <a:r>
              <a:rPr lang="en-US" dirty="0"/>
              <a:t>, went to the head </a:t>
            </a:r>
            <a:r>
              <a:rPr lang="en-US" i="1" dirty="0" err="1"/>
              <a:t>cohanim</a:t>
            </a:r>
            <a:r>
              <a:rPr lang="en-US" dirty="0"/>
              <a:t> </a:t>
            </a:r>
            <a:r>
              <a:rPr lang="en-US" baseline="30000" dirty="0"/>
              <a:t> </a:t>
            </a:r>
            <a:r>
              <a:rPr lang="en-US" dirty="0"/>
              <a:t>and said, “What are you willing to give me if I turn Yeshua over to you?” They counted out thirty silver coins and gave them to </a:t>
            </a:r>
            <a:r>
              <a:rPr lang="en-US" dirty="0" err="1"/>
              <a:t>Y’hudah</a:t>
            </a:r>
            <a:r>
              <a:rPr lang="en-US" dirty="0"/>
              <a:t>. </a:t>
            </a:r>
            <a:r>
              <a:rPr lang="en-US" baseline="30000" dirty="0"/>
              <a:t> </a:t>
            </a:r>
            <a:r>
              <a:rPr lang="en-US" dirty="0"/>
              <a:t>From </a:t>
            </a:r>
            <a:r>
              <a:rPr lang="en-US" dirty="0">
                <a:solidFill>
                  <a:srgbClr val="FFFF99"/>
                </a:solidFill>
              </a:rPr>
              <a:t>then on he looked for a good opportunity to betray him.</a:t>
            </a:r>
          </a:p>
        </p:txBody>
      </p:sp>
    </p:spTree>
    <p:extLst>
      <p:ext uri="{BB962C8B-B14F-4D97-AF65-F5344CB8AC3E}">
        <p14:creationId xmlns:p14="http://schemas.microsoft.com/office/powerpoint/2010/main" val="2962671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marL="233363" indent="-233363" algn="l">
              <a:buFont typeface="Arial" panose="020B0604020202020204" pitchFamily="34" charset="0"/>
              <a:buChar char="•"/>
            </a:pPr>
            <a:r>
              <a:rPr lang="en-US" dirty="0"/>
              <a:t>How can we understand Yehuda’s [Judas] betrayal?</a:t>
            </a:r>
          </a:p>
          <a:p>
            <a:pPr marL="233363" indent="-233363" algn="l">
              <a:buFont typeface="Arial" panose="020B0604020202020204" pitchFamily="34" charset="0"/>
              <a:buChar char="•"/>
            </a:pPr>
            <a:r>
              <a:rPr lang="en-US" dirty="0"/>
              <a:t>What can we learn, apply to our lives?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25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Lk 9.1-2</a:t>
            </a:r>
            <a:r>
              <a:rPr lang="en-US" dirty="0"/>
              <a:t> Calling together the Twelve [including Yehuda], Yeshua </a:t>
            </a:r>
            <a:r>
              <a:rPr lang="en-US" dirty="0">
                <a:solidFill>
                  <a:srgbClr val="FFFF99"/>
                </a:solidFill>
              </a:rPr>
              <a:t>gave them power and authority</a:t>
            </a:r>
            <a:r>
              <a:rPr lang="en-US" dirty="0"/>
              <a:t> to expel all the demons and to cure diseases; and he sent them out to proclaim the Kingdom of God and to heal.</a:t>
            </a:r>
          </a:p>
          <a:p>
            <a:pPr algn="l"/>
            <a:r>
              <a:rPr lang="en-US" u="sng" dirty="0">
                <a:solidFill>
                  <a:srgbClr val="FFFF99"/>
                </a:solidFill>
              </a:rPr>
              <a:t>Yehuda had Messiah’s power!</a:t>
            </a:r>
          </a:p>
        </p:txBody>
      </p:sp>
    </p:spTree>
    <p:extLst>
      <p:ext uri="{BB962C8B-B14F-4D97-AF65-F5344CB8AC3E}">
        <p14:creationId xmlns:p14="http://schemas.microsoft.com/office/powerpoint/2010/main" val="1018105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However, Yehuda always addresses Yeshua as “Rabbi,” but </a:t>
            </a:r>
            <a:r>
              <a:rPr lang="en-US" dirty="0">
                <a:solidFill>
                  <a:srgbClr val="FFFF99"/>
                </a:solidFill>
              </a:rPr>
              <a:t>never as “Lord”</a:t>
            </a:r>
          </a:p>
          <a:p>
            <a:pPr algn="l"/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5389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"Iscariot" may be a conflation of the Hebrew </a:t>
            </a:r>
            <a:r>
              <a:rPr lang="en-US" dirty="0" err="1"/>
              <a:t>Ish</a:t>
            </a:r>
            <a:r>
              <a:rPr lang="en-US" dirty="0"/>
              <a:t> </a:t>
            </a:r>
            <a:r>
              <a:rPr lang="en-US" dirty="0" err="1"/>
              <a:t>Kerioth</a:t>
            </a:r>
            <a:r>
              <a:rPr lang="en-US" dirty="0"/>
              <a:t>, or “man from </a:t>
            </a:r>
            <a:r>
              <a:rPr lang="en-US" dirty="0" err="1"/>
              <a:t>Kerioth</a:t>
            </a:r>
            <a:r>
              <a:rPr lang="en-US" dirty="0"/>
              <a:t>,” </a:t>
            </a:r>
            <a:r>
              <a:rPr lang="he-IL" sz="4300" b="1" dirty="0">
                <a:latin typeface="David" panose="020E0502060401010101" pitchFamily="34" charset="-79"/>
                <a:cs typeface="David" panose="020E0502060401010101" pitchFamily="34" charset="-79"/>
              </a:rPr>
              <a:t>קְרִיּוֹת</a:t>
            </a:r>
            <a:r>
              <a:rPr lang="en-US" dirty="0"/>
              <a:t> </a:t>
            </a:r>
            <a:r>
              <a:rPr lang="he-IL" sz="4300" b="1" dirty="0">
                <a:latin typeface="David" panose="020E0502060401010101" pitchFamily="34" charset="-79"/>
                <a:cs typeface="David" panose="020E0502060401010101" pitchFamily="34" charset="-79"/>
              </a:rPr>
              <a:t>איש</a:t>
            </a:r>
            <a:r>
              <a:rPr lang="en-US" dirty="0"/>
              <a:t> a town in the southern part of Judea. If so, it has been speculated, Yehuda was the only non-Galilean.</a:t>
            </a:r>
          </a:p>
          <a:p>
            <a:pPr algn="l"/>
            <a:r>
              <a:rPr lang="en-US" dirty="0">
                <a:solidFill>
                  <a:srgbClr val="FFFF99"/>
                </a:solidFill>
              </a:rPr>
              <a:t>Isolation, unresolved loneliness?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2855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5E6C1A-EAA7-46BC-99D7-51F45FC9F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7" y="-677"/>
            <a:ext cx="7696199" cy="50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05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"Iscariot" also closely resembles a Greek word meaning "dagger-bearer. “Sicarii”  Terrorist assassins.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Early warning…</a:t>
            </a:r>
          </a:p>
          <a:p>
            <a:pPr algn="l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26302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err="1"/>
              <a:t>Yn</a:t>
            </a:r>
            <a:r>
              <a:rPr lang="en-US" baseline="30000" dirty="0"/>
              <a:t> 6.67-71</a:t>
            </a:r>
            <a:r>
              <a:rPr lang="en-US" dirty="0"/>
              <a:t> Yeshua said to the Twelve, “Don’t you want to leave too?” </a:t>
            </a:r>
            <a:r>
              <a:rPr lang="en-US" dirty="0" err="1"/>
              <a:t>Shim‘on</a:t>
            </a:r>
            <a:r>
              <a:rPr lang="en-US" dirty="0"/>
              <a:t> </a:t>
            </a:r>
            <a:r>
              <a:rPr lang="en-US" dirty="0" err="1"/>
              <a:t>Kefa</a:t>
            </a:r>
            <a:r>
              <a:rPr lang="en-US" dirty="0"/>
              <a:t> answered him, “Lord, to whom would we go? You have the word of eternal life. We have trusted, and we know that you are the Holy One of God.” </a:t>
            </a:r>
          </a:p>
        </p:txBody>
      </p:sp>
    </p:spTree>
    <p:extLst>
      <p:ext uri="{BB962C8B-B14F-4D97-AF65-F5344CB8AC3E}">
        <p14:creationId xmlns:p14="http://schemas.microsoft.com/office/powerpoint/2010/main" val="4074572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err="1"/>
              <a:t>Yn</a:t>
            </a:r>
            <a:r>
              <a:rPr lang="en-US" baseline="30000" dirty="0"/>
              <a:t> 6.67-71</a:t>
            </a:r>
            <a:r>
              <a:rPr lang="en-US" dirty="0"/>
              <a:t> Yeshua answered them, “Didn’t I choose you, the Twelve? Yet one of you is an adversary.” (He was speaking of </a:t>
            </a:r>
            <a:r>
              <a:rPr lang="en-US" dirty="0" err="1"/>
              <a:t>Y’hudah</a:t>
            </a:r>
            <a:r>
              <a:rPr lang="en-US" dirty="0"/>
              <a:t> Ben-</a:t>
            </a:r>
            <a:r>
              <a:rPr lang="en-US" dirty="0" err="1"/>
              <a:t>Shim‘on</a:t>
            </a:r>
            <a:r>
              <a:rPr lang="en-US" dirty="0"/>
              <a:t>, from </a:t>
            </a:r>
            <a:r>
              <a:rPr lang="en-US" dirty="0" err="1"/>
              <a:t>K’riot</a:t>
            </a:r>
            <a:r>
              <a:rPr lang="en-US" dirty="0"/>
              <a:t>; for this man — one of the Twelve! — was soon to betray him.)</a:t>
            </a:r>
          </a:p>
        </p:txBody>
      </p:sp>
    </p:spTree>
    <p:extLst>
      <p:ext uri="{BB962C8B-B14F-4D97-AF65-F5344CB8AC3E}">
        <p14:creationId xmlns:p14="http://schemas.microsoft.com/office/powerpoint/2010/main" val="3439912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err="1"/>
              <a:t>Yn</a:t>
            </a:r>
            <a:r>
              <a:rPr lang="en-US" baseline="30000" dirty="0"/>
              <a:t> 12.4-6</a:t>
            </a:r>
            <a:r>
              <a:rPr lang="en-US" b="1" baseline="30000" dirty="0"/>
              <a:t> </a:t>
            </a:r>
            <a:r>
              <a:rPr lang="en-US" dirty="0"/>
              <a:t>But one of the </a:t>
            </a:r>
            <a:r>
              <a:rPr lang="en-US" dirty="0" err="1"/>
              <a:t>talmidim</a:t>
            </a:r>
            <a:r>
              <a:rPr lang="en-US" dirty="0"/>
              <a:t>, </a:t>
            </a:r>
            <a:r>
              <a:rPr lang="en-US" dirty="0" err="1"/>
              <a:t>Y’hudah</a:t>
            </a:r>
            <a:r>
              <a:rPr lang="en-US" dirty="0"/>
              <a:t> from </a:t>
            </a:r>
            <a:r>
              <a:rPr lang="en-US" dirty="0" err="1"/>
              <a:t>K’riot</a:t>
            </a:r>
            <a:r>
              <a:rPr lang="en-US" dirty="0"/>
              <a:t>, the one who was about to betray him, said, </a:t>
            </a:r>
            <a:r>
              <a:rPr lang="en-US" b="1" baseline="30000" dirty="0"/>
              <a:t> </a:t>
            </a:r>
            <a:r>
              <a:rPr lang="en-US" dirty="0"/>
              <a:t>“This perfume is worth a year’s wages! Why wasn’t it sold and the money given to the poor?” </a:t>
            </a:r>
          </a:p>
        </p:txBody>
      </p:sp>
    </p:spTree>
    <p:extLst>
      <p:ext uri="{BB962C8B-B14F-4D97-AF65-F5344CB8AC3E}">
        <p14:creationId xmlns:p14="http://schemas.microsoft.com/office/powerpoint/2010/main" val="3632896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err="1"/>
              <a:t>Yn</a:t>
            </a:r>
            <a:r>
              <a:rPr lang="en-US" baseline="30000" dirty="0"/>
              <a:t> 12.4-6</a:t>
            </a:r>
            <a:r>
              <a:rPr lang="en-US" b="1" baseline="30000" dirty="0"/>
              <a:t> </a:t>
            </a:r>
            <a:r>
              <a:rPr lang="en-US" dirty="0"/>
              <a:t> Now he said this not out of concern for the poor, but because he </a:t>
            </a:r>
            <a:r>
              <a:rPr lang="en-US" dirty="0">
                <a:solidFill>
                  <a:srgbClr val="FFFF99"/>
                </a:solidFill>
              </a:rPr>
              <a:t>was a thief — he was in charge of the money box and used to steal from it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221653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r>
              <a:rPr lang="en-US" dirty="0"/>
              <a:t> Yehuda carried the disciples' money bag or box </a:t>
            </a:r>
            <a:r>
              <a:rPr lang="el-GR" dirty="0"/>
              <a:t>γλωσσόκομον, </a:t>
            </a:r>
            <a:r>
              <a:rPr lang="en-US" i="1" dirty="0" err="1"/>
              <a:t>glōssokomon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6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Possible betrayal motives: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Ingratitude for power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Not submitting to lordship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Isolation, unresolved loneliness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Political purposes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Progressive purloining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23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No matter how close you are to </a:t>
            </a:r>
            <a:r>
              <a:rPr lang="en-US" dirty="0" err="1"/>
              <a:t>Yeshua’s</a:t>
            </a:r>
            <a:r>
              <a:rPr lang="en-US" dirty="0"/>
              <a:t> physical presence, </a:t>
            </a:r>
            <a:r>
              <a:rPr lang="en-US" dirty="0" err="1"/>
              <a:t>ie</a:t>
            </a:r>
            <a:r>
              <a:rPr lang="en-US" dirty="0"/>
              <a:t> His Seder table in Yerushalayim, you are not nearly as close as </a:t>
            </a:r>
          </a:p>
          <a:p>
            <a:pPr algn="l"/>
            <a:r>
              <a:rPr lang="en-US" baseline="30000" dirty="0" err="1"/>
              <a:t>Yn</a:t>
            </a:r>
            <a:r>
              <a:rPr lang="en-US" baseline="30000" dirty="0"/>
              <a:t> 14.23</a:t>
            </a:r>
            <a:r>
              <a:rPr lang="en-US" b="1" baseline="30000" dirty="0"/>
              <a:t> </a:t>
            </a:r>
            <a:r>
              <a:rPr lang="en-US" dirty="0"/>
              <a:t>Yeshua answered him, “If someone loves me, he will keep my word; and my Father will love him, and we will come to him and make our home with him. </a:t>
            </a:r>
          </a:p>
        </p:txBody>
      </p:sp>
    </p:spTree>
    <p:extLst>
      <p:ext uri="{BB962C8B-B14F-4D97-AF65-F5344CB8AC3E}">
        <p14:creationId xmlns:p14="http://schemas.microsoft.com/office/powerpoint/2010/main" val="1126151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altLang="en-US" dirty="0"/>
              <a:t>When we commit to evil, there are frequently a lot of steps to it.  But finally we are on a headlong rush… </a:t>
            </a:r>
            <a:r>
              <a:rPr lang="en-US" altLang="en-US" baseline="30000" dirty="0"/>
              <a:t>Yaakov 1.14-16 </a:t>
            </a:r>
            <a:r>
              <a:rPr lang="en-US" altLang="en-US" kern="1200" dirty="0">
                <a:latin typeface="Arial Rounded MT Bold" pitchFamily="34" charset="0"/>
                <a:cs typeface="Arial" charset="0"/>
              </a:rPr>
              <a:t>E</a:t>
            </a:r>
            <a:r>
              <a:rPr lang="en-US" kern="1200" dirty="0">
                <a:latin typeface="Arial Rounded MT Bold" pitchFamily="34" charset="0"/>
                <a:cs typeface="Arial" charset="0"/>
              </a:rPr>
              <a:t>ach person is being tempted whenever he is being dragged off and enticed by the bait of his own desire.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28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altLang="en-US" baseline="30000" dirty="0"/>
              <a:t>Yaakov 1.14-16 </a:t>
            </a:r>
            <a:r>
              <a:rPr lang="en-US" kern="1200" dirty="0">
                <a:latin typeface="Arial Rounded MT Bold" pitchFamily="34" charset="0"/>
                <a:cs typeface="Arial" charset="0"/>
              </a:rPr>
              <a:t> Then, having conceived, the desire gives birth to sin; and when sin is fully grown, it gives birth to death. </a:t>
            </a:r>
            <a:r>
              <a:rPr lang="en-US" b="1" kern="1200" baseline="30000" dirty="0">
                <a:latin typeface="Arial Rounded MT Bold" pitchFamily="34" charset="0"/>
                <a:cs typeface="Arial" charset="0"/>
              </a:rPr>
              <a:t> </a:t>
            </a:r>
            <a:r>
              <a:rPr lang="en-US" kern="1200" dirty="0">
                <a:latin typeface="Arial Rounded MT Bold" pitchFamily="34" charset="0"/>
                <a:cs typeface="Arial" charset="0"/>
              </a:rPr>
              <a:t>Don’t delude yourselves, my dear brothers.</a:t>
            </a:r>
            <a:endParaRPr lang="en-US" altLang="en-US" sz="18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134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CBC0D-DDBF-405F-80E2-6D2D44262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408" y="0"/>
            <a:ext cx="407405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45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290" name="Rectangle 2">
            <a:extLst>
              <a:ext uri="{FF2B5EF4-FFF2-40B4-BE49-F238E27FC236}">
                <a16:creationId xmlns:a16="http://schemas.microsoft.com/office/drawing/2014/main" id="{FF0F4E27-41AF-4C9E-8227-795E4AB64E4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60437" y="0"/>
            <a:ext cx="6858000" cy="5143500"/>
          </a:xfrm>
        </p:spPr>
        <p:txBody>
          <a:bodyPr/>
          <a:lstStyle/>
          <a:p>
            <a:pPr algn="l"/>
            <a:r>
              <a:rPr lang="en-US" altLang="en-US" sz="3000"/>
              <a:t> </a:t>
            </a:r>
          </a:p>
        </p:txBody>
      </p:sp>
      <p:pic>
        <p:nvPicPr>
          <p:cNvPr id="1548292" name="Picture 4" descr="canada-map">
            <a:extLst>
              <a:ext uri="{FF2B5EF4-FFF2-40B4-BE49-F238E27FC236}">
                <a16:creationId xmlns:a16="http://schemas.microsoft.com/office/drawing/2014/main" id="{20831EBB-C65D-4C2D-A198-FFBA8EEE9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7" y="-2381"/>
            <a:ext cx="5341144" cy="514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8293" name="Line 5">
            <a:extLst>
              <a:ext uri="{FF2B5EF4-FFF2-40B4-BE49-F238E27FC236}">
                <a16:creationId xmlns:a16="http://schemas.microsoft.com/office/drawing/2014/main" id="{BA637F6F-4403-403D-A9DB-D6E8F0AE43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89387" y="2628900"/>
            <a:ext cx="514350" cy="10287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defTabSz="342900">
              <a:buClr>
                <a:srgbClr val="000000"/>
              </a:buClr>
              <a:buSzPct val="100000"/>
            </a:pPr>
            <a:endParaRPr lang="en-US" sz="3000">
              <a:solidFill>
                <a:srgbClr val="FFFFFF"/>
              </a:solidFill>
              <a:latin typeface="r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27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0" name="Rectangle 2">
            <a:extLst>
              <a:ext uri="{FF2B5EF4-FFF2-40B4-BE49-F238E27FC236}">
                <a16:creationId xmlns:a16="http://schemas.microsoft.com/office/drawing/2014/main" id="{7D65AC34-2FDF-4A7F-82F0-8FE277A71D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60437" y="0"/>
            <a:ext cx="6858000" cy="5143500"/>
          </a:xfrm>
        </p:spPr>
        <p:txBody>
          <a:bodyPr/>
          <a:lstStyle/>
          <a:p>
            <a:pPr algn="l"/>
            <a:r>
              <a:rPr lang="en-US" altLang="en-US" sz="3000"/>
              <a:t> </a:t>
            </a:r>
          </a:p>
        </p:txBody>
      </p:sp>
      <p:pic>
        <p:nvPicPr>
          <p:cNvPr id="1507332" name="Picture 4" descr="Winnipeg_1">
            <a:extLst>
              <a:ext uri="{FF2B5EF4-FFF2-40B4-BE49-F238E27FC236}">
                <a16:creationId xmlns:a16="http://schemas.microsoft.com/office/drawing/2014/main" id="{85408231-00E4-4F88-8835-5A314817E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" y="34529"/>
            <a:ext cx="6858000" cy="443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7333" name="Text Box 5">
            <a:extLst>
              <a:ext uri="{FF2B5EF4-FFF2-40B4-BE49-F238E27FC236}">
                <a16:creationId xmlns:a16="http://schemas.microsoft.com/office/drawing/2014/main" id="{13416F41-87B7-41D0-B097-D410DE969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7" y="4617244"/>
            <a:ext cx="55176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342900">
              <a:buClr>
                <a:srgbClr val="000000"/>
              </a:buClr>
              <a:buSzPct val="100000"/>
            </a:pPr>
            <a:r>
              <a:rPr lang="en-US" altLang="en-US" sz="3000">
                <a:solidFill>
                  <a:srgbClr val="FFFFFF"/>
                </a:solidFill>
                <a:cs typeface="Arial" panose="020B0604020202020204" pitchFamily="34" charset="0"/>
              </a:rPr>
              <a:t>Winnipeg, Manitoba, Canada</a:t>
            </a:r>
          </a:p>
        </p:txBody>
      </p:sp>
      <p:sp>
        <p:nvSpPr>
          <p:cNvPr id="1507334" name="Line 6">
            <a:extLst>
              <a:ext uri="{FF2B5EF4-FFF2-40B4-BE49-F238E27FC236}">
                <a16:creationId xmlns:a16="http://schemas.microsoft.com/office/drawing/2014/main" id="{2A847E01-4A02-4F4A-B8DC-A0B595EC94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3937" y="1257300"/>
            <a:ext cx="1028700" cy="97155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defTabSz="342900">
              <a:buClr>
                <a:srgbClr val="000000"/>
              </a:buClr>
              <a:buSzPct val="100000"/>
            </a:pPr>
            <a:endParaRPr lang="en-US" sz="3000">
              <a:solidFill>
                <a:srgbClr val="FFFFFF"/>
              </a:solidFill>
              <a:latin typeface="r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929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82" name="Rectangle 2">
            <a:extLst>
              <a:ext uri="{FF2B5EF4-FFF2-40B4-BE49-F238E27FC236}">
                <a16:creationId xmlns:a16="http://schemas.microsoft.com/office/drawing/2014/main" id="{1CB612A2-0CA6-4C7A-9ABC-5D5ED78CD73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60437" y="0"/>
            <a:ext cx="6858000" cy="5143500"/>
          </a:xfrm>
        </p:spPr>
        <p:txBody>
          <a:bodyPr/>
          <a:lstStyle/>
          <a:p>
            <a:pPr algn="l"/>
            <a:r>
              <a:rPr lang="en-US" altLang="en-US" sz="3000"/>
              <a:t> </a:t>
            </a:r>
          </a:p>
        </p:txBody>
      </p:sp>
      <p:pic>
        <p:nvPicPr>
          <p:cNvPr id="1505284" name="Picture 4" descr="manitobamap">
            <a:extLst>
              <a:ext uri="{FF2B5EF4-FFF2-40B4-BE49-F238E27FC236}">
                <a16:creationId xmlns:a16="http://schemas.microsoft.com/office/drawing/2014/main" id="{1009C5C2-17A8-4698-9DF0-A4F85501D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1"/>
            <a:ext cx="3393281" cy="510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286" name="Picture 6" descr="canmb1">
            <a:extLst>
              <a:ext uri="{FF2B5EF4-FFF2-40B4-BE49-F238E27FC236}">
                <a16:creationId xmlns:a16="http://schemas.microsoft.com/office/drawing/2014/main" id="{FEE361A1-9DD4-485C-89AA-9EF445B36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r="10913"/>
          <a:stretch>
            <a:fillRect/>
          </a:stretch>
        </p:blipFill>
        <p:spPr bwMode="auto">
          <a:xfrm>
            <a:off x="4503737" y="0"/>
            <a:ext cx="323373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277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922" name="Rectangle 2">
            <a:extLst>
              <a:ext uri="{FF2B5EF4-FFF2-40B4-BE49-F238E27FC236}">
                <a16:creationId xmlns:a16="http://schemas.microsoft.com/office/drawing/2014/main" id="{E09899B4-D25D-4137-854E-4C8705AF59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60437" y="0"/>
            <a:ext cx="6858000" cy="5143500"/>
          </a:xfrm>
        </p:spPr>
        <p:txBody>
          <a:bodyPr/>
          <a:lstStyle/>
          <a:p>
            <a:pPr algn="l"/>
            <a:r>
              <a:rPr lang="en-US" altLang="en-US" sz="3000"/>
              <a:t> </a:t>
            </a:r>
          </a:p>
        </p:txBody>
      </p:sp>
      <p:pic>
        <p:nvPicPr>
          <p:cNvPr id="1489924" name="Picture 4" descr="iowac">
            <a:extLst>
              <a:ext uri="{FF2B5EF4-FFF2-40B4-BE49-F238E27FC236}">
                <a16:creationId xmlns:a16="http://schemas.microsoft.com/office/drawing/2014/main" id="{28F6F490-BD3A-458C-A5CF-6C346234C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" y="0"/>
            <a:ext cx="6855619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924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234" name="Rectangle 2">
            <a:extLst>
              <a:ext uri="{FF2B5EF4-FFF2-40B4-BE49-F238E27FC236}">
                <a16:creationId xmlns:a16="http://schemas.microsoft.com/office/drawing/2014/main" id="{C04B3D0F-E556-4A9F-98C1-65CC411DE1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60437" y="0"/>
            <a:ext cx="6858000" cy="5143500"/>
          </a:xfrm>
        </p:spPr>
        <p:txBody>
          <a:bodyPr/>
          <a:lstStyle/>
          <a:p>
            <a:pPr algn="l"/>
            <a:r>
              <a:rPr lang="en-US" altLang="en-US" sz="3000"/>
              <a:t> </a:t>
            </a:r>
          </a:p>
        </p:txBody>
      </p:sp>
      <p:pic>
        <p:nvPicPr>
          <p:cNvPr id="1503236" name="Picture 4" descr="Berens-class-Nov06">
            <a:extLst>
              <a:ext uri="{FF2B5EF4-FFF2-40B4-BE49-F238E27FC236}">
                <a16:creationId xmlns:a16="http://schemas.microsoft.com/office/drawing/2014/main" id="{3917546A-97E6-4082-BD3C-444BCAFF5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" y="0"/>
            <a:ext cx="6855619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336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>
            <a:extLst>
              <a:ext uri="{FF2B5EF4-FFF2-40B4-BE49-F238E27FC236}">
                <a16:creationId xmlns:a16="http://schemas.microsoft.com/office/drawing/2014/main" id="{2CC460B1-F945-40BC-83BE-550DF26BA0D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60437" y="0"/>
            <a:ext cx="6858000" cy="5143500"/>
          </a:xfrm>
        </p:spPr>
        <p:txBody>
          <a:bodyPr/>
          <a:lstStyle/>
          <a:p>
            <a:pPr algn="l"/>
            <a:r>
              <a:rPr lang="en-US" altLang="en-US" sz="3000"/>
              <a:t> </a:t>
            </a:r>
          </a:p>
        </p:txBody>
      </p:sp>
      <p:pic>
        <p:nvPicPr>
          <p:cNvPr id="1491972" name="Picture 4" descr="humane_trapping">
            <a:extLst>
              <a:ext uri="{FF2B5EF4-FFF2-40B4-BE49-F238E27FC236}">
                <a16:creationId xmlns:a16="http://schemas.microsoft.com/office/drawing/2014/main" id="{2460E716-167D-4139-BC76-406F93295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" y="34529"/>
            <a:ext cx="6858000" cy="444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1973" name="Text Box 5">
            <a:extLst>
              <a:ext uri="{FF2B5EF4-FFF2-40B4-BE49-F238E27FC236}">
                <a16:creationId xmlns:a16="http://schemas.microsoft.com/office/drawing/2014/main" id="{D9FAE7C9-D383-4BF8-A10F-8BE84F407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131" y="4506516"/>
            <a:ext cx="358899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342900">
              <a:buClr>
                <a:srgbClr val="000000"/>
              </a:buClr>
              <a:buSzPct val="100000"/>
            </a:pPr>
            <a:r>
              <a:rPr lang="en-US" altLang="en-US" sz="3000">
                <a:solidFill>
                  <a:srgbClr val="FFFFFF"/>
                </a:solidFill>
                <a:cs typeface="Arial" panose="020B0604020202020204" pitchFamily="34" charset="0"/>
              </a:rPr>
              <a:t>Humane Trapping</a:t>
            </a:r>
            <a:r>
              <a:rPr lang="en-US" altLang="en-US" sz="3000">
                <a:solidFill>
                  <a:srgbClr val="FFFFFF"/>
                </a:solidFill>
                <a:latin typeface="r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9260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338" name="Rectangle 2">
            <a:extLst>
              <a:ext uri="{FF2B5EF4-FFF2-40B4-BE49-F238E27FC236}">
                <a16:creationId xmlns:a16="http://schemas.microsoft.com/office/drawing/2014/main" id="{41BB55A6-81E1-4D34-8C2E-A4F02283D2A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60437" y="0"/>
            <a:ext cx="6858000" cy="5143500"/>
          </a:xfrm>
        </p:spPr>
        <p:txBody>
          <a:bodyPr/>
          <a:lstStyle/>
          <a:p>
            <a:pPr algn="l"/>
            <a:r>
              <a:rPr lang="en-US" altLang="en-US" sz="3000"/>
              <a:t> </a:t>
            </a:r>
          </a:p>
        </p:txBody>
      </p:sp>
      <p:pic>
        <p:nvPicPr>
          <p:cNvPr id="1550340" name="Picture 4" descr="Red-Fox-Animal-Facts">
            <a:extLst>
              <a:ext uri="{FF2B5EF4-FFF2-40B4-BE49-F238E27FC236}">
                <a16:creationId xmlns:a16="http://schemas.microsoft.com/office/drawing/2014/main" id="{B9574D82-5758-4471-BC38-B4F15A086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" y="-27384"/>
            <a:ext cx="6855619" cy="46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0341" name="Text Box 5">
            <a:extLst>
              <a:ext uri="{FF2B5EF4-FFF2-40B4-BE49-F238E27FC236}">
                <a16:creationId xmlns:a16="http://schemas.microsoft.com/office/drawing/2014/main" id="{A4FD747B-9B6E-48EF-9C15-D9AAA8ED1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281" y="-8335"/>
            <a:ext cx="156472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342900">
              <a:buClr>
                <a:srgbClr val="000000"/>
              </a:buClr>
              <a:buSzPct val="100000"/>
            </a:pPr>
            <a:r>
              <a:rPr lang="en-US" altLang="en-US" sz="3000">
                <a:solidFill>
                  <a:srgbClr val="FFFFFF"/>
                </a:solidFill>
                <a:cs typeface="Arial" panose="020B0604020202020204" pitchFamily="34" charset="0"/>
              </a:rPr>
              <a:t>Red fox</a:t>
            </a:r>
          </a:p>
        </p:txBody>
      </p:sp>
      <p:sp>
        <p:nvSpPr>
          <p:cNvPr id="1550343" name="Text Box 7">
            <a:extLst>
              <a:ext uri="{FF2B5EF4-FFF2-40B4-BE49-F238E27FC236}">
                <a16:creationId xmlns:a16="http://schemas.microsoft.com/office/drawing/2014/main" id="{A8A8865A-3E5C-4A75-8828-304694028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7" y="4620816"/>
            <a:ext cx="7239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defTabSz="342900">
              <a:buClr>
                <a:srgbClr val="000000"/>
              </a:buClr>
              <a:buSzPct val="100000"/>
            </a:pPr>
            <a:r>
              <a:rPr lang="en-US" altLang="en-US" sz="3000" dirty="0">
                <a:solidFill>
                  <a:srgbClr val="FF3300"/>
                </a:solidFill>
                <a:cs typeface="Arial" panose="020B0604020202020204" pitchFamily="34" charset="0"/>
              </a:rPr>
              <a:t>Traps are set 10 or 15 ft off the path.</a:t>
            </a:r>
          </a:p>
        </p:txBody>
      </p:sp>
    </p:spTree>
    <p:extLst>
      <p:ext uri="{BB962C8B-B14F-4D97-AF65-F5344CB8AC3E}">
        <p14:creationId xmlns:p14="http://schemas.microsoft.com/office/powerpoint/2010/main" val="13012976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78" name="Rectangle 2">
            <a:extLst>
              <a:ext uri="{FF2B5EF4-FFF2-40B4-BE49-F238E27FC236}">
                <a16:creationId xmlns:a16="http://schemas.microsoft.com/office/drawing/2014/main" id="{05CAB487-1549-47CA-BAD3-0195A6AE308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0837" y="0"/>
            <a:ext cx="8001000" cy="5143500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altLang="en-US" sz="4000" dirty="0">
                <a:solidFill>
                  <a:srgbClr val="FFFF66"/>
                </a:solidFill>
                <a:latin typeface="Arial Rounded MT Bold" panose="020F0704030504030204" pitchFamily="34" charset="0"/>
                <a:cs typeface="Vilna" pitchFamily="2" charset="-79"/>
              </a:rPr>
              <a:t>Genealogy of temptation</a:t>
            </a:r>
          </a:p>
          <a:p>
            <a:pPr algn="l">
              <a:spcBef>
                <a:spcPct val="0"/>
              </a:spcBef>
            </a:pPr>
            <a:r>
              <a:rPr lang="en-US" altLang="en-US" sz="4000" baseline="30000" dirty="0">
                <a:solidFill>
                  <a:schemeClr val="bg1"/>
                </a:solidFill>
                <a:latin typeface="Arial Rounded MT Bold" panose="020F0704030504030204" pitchFamily="34" charset="0"/>
                <a:cs typeface="Vilna" pitchFamily="2" charset="-79"/>
              </a:rPr>
              <a:t>Yaakov/James 1.13-16</a:t>
            </a:r>
            <a:r>
              <a:rPr lang="en-US" altLang="en-US" sz="4000" dirty="0">
                <a:solidFill>
                  <a:schemeClr val="bg1"/>
                </a:solidFill>
                <a:latin typeface="Arial Rounded MT Bold" panose="020F0704030504030204" pitchFamily="34" charset="0"/>
                <a:cs typeface="Vilna" pitchFamily="2" charset="-79"/>
              </a:rPr>
              <a:t> God himself tempts no one. Rather, each person is being tempted whenever he is being dragged off and </a:t>
            </a:r>
            <a:r>
              <a:rPr lang="en-US" altLang="en-US" sz="4000" u="sng" dirty="0">
                <a:solidFill>
                  <a:schemeClr val="bg1"/>
                </a:solidFill>
                <a:latin typeface="Arial Rounded MT Bold" panose="020F0704030504030204" pitchFamily="34" charset="0"/>
                <a:cs typeface="Vilna" pitchFamily="2" charset="-79"/>
              </a:rPr>
              <a:t>enticed </a:t>
            </a:r>
            <a:r>
              <a:rPr lang="en-US" altLang="en-US" sz="4000" dirty="0">
                <a:solidFill>
                  <a:schemeClr val="bg1"/>
                </a:solidFill>
                <a:latin typeface="Arial Rounded MT Bold" panose="020F0704030504030204" pitchFamily="34" charset="0"/>
                <a:cs typeface="Vilna" pitchFamily="2" charset="-79"/>
              </a:rPr>
              <a:t>by the bait of his own desire. </a:t>
            </a:r>
          </a:p>
        </p:txBody>
      </p:sp>
    </p:spTree>
    <p:extLst>
      <p:ext uri="{BB962C8B-B14F-4D97-AF65-F5344CB8AC3E}">
        <p14:creationId xmlns:p14="http://schemas.microsoft.com/office/powerpoint/2010/main" val="2435683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426" name="Rectangle 2">
            <a:extLst>
              <a:ext uri="{FF2B5EF4-FFF2-40B4-BE49-F238E27FC236}">
                <a16:creationId xmlns:a16="http://schemas.microsoft.com/office/drawing/2014/main" id="{39C5397E-E884-4016-B5C8-34C6BA4127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60437" y="0"/>
            <a:ext cx="6858000" cy="5143500"/>
          </a:xfrm>
        </p:spPr>
        <p:txBody>
          <a:bodyPr/>
          <a:lstStyle/>
          <a:p>
            <a:pPr algn="l"/>
            <a:endParaRPr lang="en-US" altLang="en-US" sz="3000"/>
          </a:p>
        </p:txBody>
      </p:sp>
      <p:pic>
        <p:nvPicPr>
          <p:cNvPr id="1511428" name="Picture 4" descr="Red-Fox-Wallpaper">
            <a:extLst>
              <a:ext uri="{FF2B5EF4-FFF2-40B4-BE49-F238E27FC236}">
                <a16:creationId xmlns:a16="http://schemas.microsoft.com/office/drawing/2014/main" id="{267BAD91-173B-4880-9040-3039ABFC3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" y="0"/>
            <a:ext cx="6855619" cy="428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1429" name="Text Box 5">
            <a:extLst>
              <a:ext uri="{FF2B5EF4-FFF2-40B4-BE49-F238E27FC236}">
                <a16:creationId xmlns:a16="http://schemas.microsoft.com/office/drawing/2014/main" id="{3CA57C8D-1BA7-4A40-8CEB-3D5A5DDC9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131" y="4335066"/>
            <a:ext cx="347069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342900">
              <a:buClr>
                <a:srgbClr val="000000"/>
              </a:buClr>
              <a:buSzPct val="100000"/>
            </a:pPr>
            <a:r>
              <a:rPr lang="en-US" altLang="en-US" sz="3000">
                <a:solidFill>
                  <a:srgbClr val="FFFFFF"/>
                </a:solidFill>
                <a:cs typeface="Arial" panose="020B0604020202020204" pitchFamily="34" charset="0"/>
              </a:rPr>
              <a:t>of his own desire.</a:t>
            </a:r>
          </a:p>
        </p:txBody>
      </p:sp>
    </p:spTree>
    <p:extLst>
      <p:ext uri="{BB962C8B-B14F-4D97-AF65-F5344CB8AC3E}">
        <p14:creationId xmlns:p14="http://schemas.microsoft.com/office/powerpoint/2010/main" val="7534888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474" name="Rectangle 2">
            <a:extLst>
              <a:ext uri="{FF2B5EF4-FFF2-40B4-BE49-F238E27FC236}">
                <a16:creationId xmlns:a16="http://schemas.microsoft.com/office/drawing/2014/main" id="{04E3E79B-F85B-418A-9E13-3C6EC609C1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27037" y="0"/>
            <a:ext cx="7848600" cy="5143500"/>
          </a:xfrm>
        </p:spPr>
        <p:txBody>
          <a:bodyPr/>
          <a:lstStyle/>
          <a:p>
            <a:pPr algn="l"/>
            <a:r>
              <a:rPr lang="en-US" altLang="en-US" sz="4000" dirty="0"/>
              <a:t>Enticed</a:t>
            </a:r>
          </a:p>
          <a:p>
            <a:pPr algn="l"/>
            <a:r>
              <a:rPr lang="en-US" altLang="en-US" sz="4000" baseline="30000" dirty="0"/>
              <a:t>Luke 22:40 NAS </a:t>
            </a:r>
            <a:r>
              <a:rPr lang="en-US" altLang="en-US" sz="4000" dirty="0"/>
              <a:t>When He arrived at the place, He said to them, "Pray that you may not </a:t>
            </a:r>
            <a:r>
              <a:rPr lang="en-US" altLang="en-US" sz="4000" dirty="0">
                <a:solidFill>
                  <a:srgbClr val="FFFF66"/>
                </a:solidFill>
              </a:rPr>
              <a:t>enter into temptation</a:t>
            </a:r>
            <a:r>
              <a:rPr lang="en-US" altLang="en-US" sz="4000" dirty="0"/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4261439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899C69-330C-47ED-99B8-9868DB9894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56" b="76667"/>
          <a:stretch/>
        </p:blipFill>
        <p:spPr>
          <a:xfrm>
            <a:off x="274637" y="609600"/>
            <a:ext cx="7848600" cy="360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043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386" name="Rectangle 2">
            <a:extLst>
              <a:ext uri="{FF2B5EF4-FFF2-40B4-BE49-F238E27FC236}">
                <a16:creationId xmlns:a16="http://schemas.microsoft.com/office/drawing/2014/main" id="{A19A6986-07F3-493F-BA60-0DDC7C2D34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27037" y="0"/>
            <a:ext cx="7924800" cy="5143500"/>
          </a:xfrm>
        </p:spPr>
        <p:txBody>
          <a:bodyPr/>
          <a:lstStyle/>
          <a:p>
            <a:pPr algn="l"/>
            <a:r>
              <a:rPr lang="en-US" altLang="en-US" sz="3000" baseline="30000" dirty="0" err="1"/>
              <a:t>Mishlei</a:t>
            </a:r>
            <a:r>
              <a:rPr lang="en-US" altLang="en-US" sz="3000" baseline="30000" dirty="0"/>
              <a:t>/Prov 4.18</a:t>
            </a:r>
            <a:r>
              <a:rPr lang="en-US" altLang="en-US" sz="3000" dirty="0"/>
              <a:t> But the </a:t>
            </a:r>
            <a:r>
              <a:rPr lang="en-US" altLang="en-US" sz="3000" dirty="0">
                <a:solidFill>
                  <a:srgbClr val="FFFF66"/>
                </a:solidFill>
              </a:rPr>
              <a:t>path of the righteous</a:t>
            </a:r>
            <a:r>
              <a:rPr lang="en-US" altLang="en-US" sz="3000" dirty="0"/>
              <a:t> is like the light of dawn, shining ever brighter until full daylight. </a:t>
            </a:r>
          </a:p>
          <a:p>
            <a:pPr algn="l"/>
            <a:r>
              <a:rPr lang="en-US" altLang="en-US" sz="3000" baseline="30000" dirty="0" err="1"/>
              <a:t>T’hillim</a:t>
            </a:r>
            <a:r>
              <a:rPr lang="en-US" altLang="en-US" sz="3000" baseline="30000" dirty="0"/>
              <a:t>/Ps 25.10</a:t>
            </a:r>
            <a:r>
              <a:rPr lang="en-US" altLang="en-US" sz="3000" dirty="0"/>
              <a:t> All </a:t>
            </a:r>
            <a:r>
              <a:rPr lang="en-US" altLang="en-US" sz="3000" dirty="0">
                <a:solidFill>
                  <a:srgbClr val="FFFF66"/>
                </a:solidFill>
              </a:rPr>
              <a:t>A</a:t>
            </a:r>
            <a:r>
              <a:rPr lang="en-US" altLang="en-US" sz="2400" dirty="0">
                <a:solidFill>
                  <a:srgbClr val="FFFF66"/>
                </a:solidFill>
              </a:rPr>
              <a:t>DONI</a:t>
            </a:r>
            <a:r>
              <a:rPr lang="en-US" altLang="en-US" sz="3000" dirty="0">
                <a:solidFill>
                  <a:srgbClr val="FFFF66"/>
                </a:solidFill>
              </a:rPr>
              <a:t>'s paths are grace and truth</a:t>
            </a:r>
            <a:r>
              <a:rPr lang="en-US" altLang="en-US" sz="3000" dirty="0"/>
              <a:t> to those who </a:t>
            </a:r>
            <a:r>
              <a:rPr lang="en-US" altLang="en-US" sz="3000" dirty="0">
                <a:solidFill>
                  <a:srgbClr val="FFFF66"/>
                </a:solidFill>
              </a:rPr>
              <a:t>keep</a:t>
            </a:r>
            <a:r>
              <a:rPr lang="en-US" altLang="en-US" sz="3000" dirty="0"/>
              <a:t> his covenant and instructions.</a:t>
            </a:r>
          </a:p>
          <a:p>
            <a:pPr algn="l"/>
            <a:r>
              <a:rPr lang="en-US" altLang="en-US" sz="3000" dirty="0">
                <a:solidFill>
                  <a:srgbClr val="FFFF66"/>
                </a:solidFill>
              </a:rPr>
              <a:t>Keep</a:t>
            </a:r>
            <a:r>
              <a:rPr lang="en-US" altLang="en-US" sz="3000" dirty="0"/>
              <a:t>, guard,</a:t>
            </a:r>
            <a:r>
              <a:rPr lang="en-US" altLang="en-US" sz="4500" dirty="0"/>
              <a:t> </a:t>
            </a:r>
            <a:r>
              <a:rPr lang="he-IL" altLang="en-US" sz="3000" b="1" dirty="0">
                <a:cs typeface="Times New Roman" panose="02020603050405020304" pitchFamily="18" charset="0"/>
              </a:rPr>
              <a:t>נֹצְרֵי בְרִיתוֹ</a:t>
            </a:r>
            <a:r>
              <a:rPr lang="en-US" altLang="en-US" sz="3000" dirty="0"/>
              <a:t> (literary) to guard, to save ; (weaponry) to lock ; to keep, to maintain </a:t>
            </a:r>
          </a:p>
        </p:txBody>
      </p:sp>
      <p:sp>
        <p:nvSpPr>
          <p:cNvPr id="1552387" name="Rectangle 3">
            <a:extLst>
              <a:ext uri="{FF2B5EF4-FFF2-40B4-BE49-F238E27FC236}">
                <a16:creationId xmlns:a16="http://schemas.microsoft.com/office/drawing/2014/main" id="{9B9813DA-048B-4085-BBC7-0DD131F30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174" y="1981200"/>
            <a:ext cx="1028700" cy="4572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342900">
              <a:buClr>
                <a:srgbClr val="000000"/>
              </a:buClr>
              <a:buSzPct val="100000"/>
            </a:pPr>
            <a:endParaRPr lang="en-US" sz="3000">
              <a:solidFill>
                <a:srgbClr val="FFFFFF"/>
              </a:solidFill>
              <a:latin typeface="r" charset="0"/>
              <a:cs typeface="Arial" panose="020B0604020202020204" pitchFamily="34" charset="0"/>
            </a:endParaRPr>
          </a:p>
        </p:txBody>
      </p:sp>
      <p:sp>
        <p:nvSpPr>
          <p:cNvPr id="1552388" name="Rectangle 4">
            <a:extLst>
              <a:ext uri="{FF2B5EF4-FFF2-40B4-BE49-F238E27FC236}">
                <a16:creationId xmlns:a16="http://schemas.microsoft.com/office/drawing/2014/main" id="{B4158689-6568-4A33-A9E1-ADBB2C967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856" y="3257550"/>
            <a:ext cx="742950" cy="5143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342900">
              <a:buClr>
                <a:srgbClr val="000000"/>
              </a:buClr>
              <a:buSzPct val="100000"/>
            </a:pPr>
            <a:endParaRPr lang="en-US" sz="3000">
              <a:solidFill>
                <a:srgbClr val="FFFFFF"/>
              </a:solidFill>
              <a:latin typeface="r" charset="0"/>
              <a:cs typeface="Arial" panose="020B0604020202020204" pitchFamily="34" charset="0"/>
            </a:endParaRPr>
          </a:p>
        </p:txBody>
      </p:sp>
      <p:sp>
        <p:nvSpPr>
          <p:cNvPr id="1552389" name="Line 5">
            <a:extLst>
              <a:ext uri="{FF2B5EF4-FFF2-40B4-BE49-F238E27FC236}">
                <a16:creationId xmlns:a16="http://schemas.microsoft.com/office/drawing/2014/main" id="{6B2796FF-D4B9-4DCE-84C1-F4A2083808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45805" y="2438400"/>
            <a:ext cx="986631" cy="81915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defTabSz="342900">
              <a:buClr>
                <a:srgbClr val="000000"/>
              </a:buClr>
              <a:buSzPct val="100000"/>
            </a:pPr>
            <a:endParaRPr lang="en-US" sz="3000">
              <a:solidFill>
                <a:srgbClr val="FFFFFF"/>
              </a:solidFill>
              <a:latin typeface="r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89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554" name="Rectangle 2">
            <a:extLst>
              <a:ext uri="{FF2B5EF4-FFF2-40B4-BE49-F238E27FC236}">
                <a16:creationId xmlns:a16="http://schemas.microsoft.com/office/drawing/2014/main" id="{154C43AB-90B6-4A34-8905-43E71589175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0837" y="0"/>
            <a:ext cx="8001000" cy="5143500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altLang="en-US" sz="2000" dirty="0">
                <a:solidFill>
                  <a:srgbClr val="FFFF66"/>
                </a:solidFill>
                <a:latin typeface="Arial Rounded MT Bold" panose="020F0704030504030204" pitchFamily="34" charset="0"/>
                <a:cs typeface="Vilna" pitchFamily="2" charset="-79"/>
              </a:rPr>
              <a:t>Genealogy of temptation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endParaRPr lang="en-US" altLang="en-US" sz="2000" dirty="0">
              <a:solidFill>
                <a:srgbClr val="FFFF66"/>
              </a:solidFill>
              <a:latin typeface="Arial Rounded MT Bold" panose="020F0704030504030204" pitchFamily="34" charset="0"/>
              <a:cs typeface="Vilna" pitchFamily="2" charset="-79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altLang="en-US" sz="3600" baseline="30000" dirty="0">
                <a:solidFill>
                  <a:schemeClr val="bg1"/>
                </a:solidFill>
                <a:latin typeface="Arial Rounded MT Bold" panose="020F0704030504030204" pitchFamily="34" charset="0"/>
                <a:cs typeface="Vilna" pitchFamily="2" charset="-79"/>
              </a:rPr>
              <a:t>Yaakov/James 1.13-16</a:t>
            </a:r>
            <a:r>
              <a:rPr lang="en-US" altLang="en-US" sz="3600" dirty="0">
                <a:solidFill>
                  <a:schemeClr val="bg1"/>
                </a:solidFill>
                <a:latin typeface="Arial Rounded MT Bold" panose="020F0704030504030204" pitchFamily="34" charset="0"/>
                <a:cs typeface="Vilna" pitchFamily="2" charset="-79"/>
              </a:rPr>
              <a:t>  Then, having conceived, the desire gives birth to sin; and when sin is fully grown, it gives birth to death. 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 Rounded MT Bold" panose="020F0704030504030204" pitchFamily="34" charset="0"/>
              <a:cs typeface="Vilna" pitchFamily="2" charset="-79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altLang="en-US" sz="3600" dirty="0">
                <a:solidFill>
                  <a:schemeClr val="bg1"/>
                </a:solidFill>
                <a:latin typeface="Arial Rounded MT Bold" panose="020F0704030504030204" pitchFamily="34" charset="0"/>
                <a:cs typeface="Vilna" pitchFamily="2" charset="-79"/>
              </a:rPr>
              <a:t>Therefore Yeshua </a:t>
            </a:r>
            <a:r>
              <a:rPr lang="he-IL" altLang="en-US" sz="3600" dirty="0">
                <a:solidFill>
                  <a:schemeClr val="bg1"/>
                </a:solidFill>
                <a:latin typeface="Arial Rounded MT Bold" panose="020F0704030504030204" pitchFamily="34" charset="0"/>
                <a:cs typeface="Vilna" pitchFamily="2" charset="-79"/>
              </a:rPr>
              <a:t>ישוע</a:t>
            </a:r>
            <a:r>
              <a:rPr lang="en-US" altLang="en-US" sz="3600" dirty="0">
                <a:solidFill>
                  <a:schemeClr val="bg1"/>
                </a:solidFill>
                <a:latin typeface="Arial Rounded MT Bold" panose="020F0704030504030204" pitchFamily="34" charset="0"/>
                <a:cs typeface="Vilna" pitchFamily="2" charset="-79"/>
              </a:rPr>
              <a:t> says [above]: “Pray that you may not enter into temptation.”   </a:t>
            </a:r>
            <a:r>
              <a:rPr lang="en-US" altLang="en-US" sz="3600" dirty="0" err="1">
                <a:solidFill>
                  <a:schemeClr val="bg1"/>
                </a:solidFill>
                <a:latin typeface="Arial Rounded MT Bold" panose="020F0704030504030204" pitchFamily="34" charset="0"/>
                <a:cs typeface="Vilna" pitchFamily="2" charset="-79"/>
              </a:rPr>
              <a:t>Prayerlessnes</a:t>
            </a:r>
            <a:r>
              <a:rPr lang="en-US" altLang="en-US" sz="3600" dirty="0">
                <a:solidFill>
                  <a:schemeClr val="bg1"/>
                </a:solidFill>
                <a:latin typeface="Arial Rounded MT Bold" panose="020F0704030504030204" pitchFamily="34" charset="0"/>
                <a:cs typeface="Vilna" pitchFamily="2" charset="-79"/>
              </a:rPr>
              <a:t> like O</a:t>
            </a:r>
            <a:r>
              <a:rPr lang="en-US" altLang="en-US" sz="3600" baseline="-25000" dirty="0">
                <a:solidFill>
                  <a:schemeClr val="bg1"/>
                </a:solidFill>
                <a:latin typeface="Arial Rounded MT Bold" panose="020F0704030504030204" pitchFamily="34" charset="0"/>
                <a:cs typeface="Vilna" pitchFamily="2" charset="-79"/>
              </a:rPr>
              <a:t>2 </a:t>
            </a:r>
            <a:r>
              <a:rPr lang="en-US" altLang="en-US" sz="3600" dirty="0">
                <a:solidFill>
                  <a:schemeClr val="bg1"/>
                </a:solidFill>
                <a:latin typeface="Arial Rounded MT Bold" panose="020F0704030504030204" pitchFamily="34" charset="0"/>
                <a:cs typeface="Vilna" pitchFamily="2" charset="-79"/>
              </a:rPr>
              <a:t>deprivation in smog.  </a:t>
            </a:r>
            <a:endParaRPr lang="en-US" altLang="en-US" sz="3600" baseline="-25000" dirty="0">
              <a:solidFill>
                <a:schemeClr val="bg1"/>
              </a:solidFill>
              <a:latin typeface="Arial Rounded MT Bold" panose="020F0704030504030204" pitchFamily="34" charset="0"/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03216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650" name="Rectangle 2">
            <a:extLst>
              <a:ext uri="{FF2B5EF4-FFF2-40B4-BE49-F238E27FC236}">
                <a16:creationId xmlns:a16="http://schemas.microsoft.com/office/drawing/2014/main" id="{8FE9ADA6-BCAD-40C5-90A9-A41EE74071E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60437" y="0"/>
            <a:ext cx="6858000" cy="5143500"/>
          </a:xfrm>
        </p:spPr>
        <p:txBody>
          <a:bodyPr/>
          <a:lstStyle/>
          <a:p>
            <a:pPr algn="l"/>
            <a:r>
              <a:rPr lang="en-US" altLang="en-US" sz="3000"/>
              <a:t> </a:t>
            </a:r>
          </a:p>
        </p:txBody>
      </p:sp>
      <p:pic>
        <p:nvPicPr>
          <p:cNvPr id="1563652" name="Picture 4" descr="o2--1">
            <a:extLst>
              <a:ext uri="{FF2B5EF4-FFF2-40B4-BE49-F238E27FC236}">
                <a16:creationId xmlns:a16="http://schemas.microsoft.com/office/drawing/2014/main" id="{2B4E80A3-0DD8-43EA-9349-4BCE671D5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" y="0"/>
            <a:ext cx="6855619" cy="456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3653" name="Text Box 5">
            <a:extLst>
              <a:ext uri="{FF2B5EF4-FFF2-40B4-BE49-F238E27FC236}">
                <a16:creationId xmlns:a16="http://schemas.microsoft.com/office/drawing/2014/main" id="{6A7D6989-FE60-435A-8935-B72F24208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643" y="4160044"/>
            <a:ext cx="657840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342900">
              <a:buClr>
                <a:srgbClr val="000000"/>
              </a:buClr>
              <a:buSzPct val="100000"/>
            </a:pPr>
            <a:r>
              <a:rPr lang="en-US" altLang="en-US" sz="300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The </a:t>
            </a:r>
            <a:r>
              <a:rPr lang="en-US" altLang="en-US" sz="3000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oxygen</a:t>
            </a:r>
            <a:r>
              <a:rPr lang="en-US" altLang="en-US" sz="300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bar in Darling Harbour</a:t>
            </a:r>
          </a:p>
          <a:p>
            <a:pPr algn="l" defTabSz="342900">
              <a:buClr>
                <a:srgbClr val="000000"/>
              </a:buClr>
              <a:buSzPct val="100000"/>
            </a:pPr>
            <a:r>
              <a:rPr lang="en-US" altLang="en-US" sz="300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that promises 90-percent </a:t>
            </a:r>
            <a:r>
              <a:rPr lang="en-US" altLang="en-US" sz="3000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oxygen</a:t>
            </a:r>
            <a:r>
              <a:rPr lang="en-US" altLang="en-US" sz="300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54113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602" name="Rectangle 2">
            <a:extLst>
              <a:ext uri="{FF2B5EF4-FFF2-40B4-BE49-F238E27FC236}">
                <a16:creationId xmlns:a16="http://schemas.microsoft.com/office/drawing/2014/main" id="{703EC66C-4101-450B-AE5D-9AFDA2D8B0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60437" y="0"/>
            <a:ext cx="6858000" cy="5143500"/>
          </a:xfrm>
        </p:spPr>
        <p:txBody>
          <a:bodyPr/>
          <a:lstStyle/>
          <a:p>
            <a:pPr algn="l"/>
            <a:r>
              <a:rPr lang="en-US" altLang="en-US" sz="3000"/>
              <a:t> </a:t>
            </a:r>
          </a:p>
        </p:txBody>
      </p:sp>
      <p:pic>
        <p:nvPicPr>
          <p:cNvPr id="1561604" name="Picture 4" descr="Oxygen Bar Images">
            <a:extLst>
              <a:ext uri="{FF2B5EF4-FFF2-40B4-BE49-F238E27FC236}">
                <a16:creationId xmlns:a16="http://schemas.microsoft.com/office/drawing/2014/main" id="{8CD7C0D1-A568-4577-A0E4-2DC9C7BE1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" y="0"/>
            <a:ext cx="6855619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4804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122" name="Rectangle 2">
            <a:extLst>
              <a:ext uri="{FF2B5EF4-FFF2-40B4-BE49-F238E27FC236}">
                <a16:creationId xmlns:a16="http://schemas.microsoft.com/office/drawing/2014/main" id="{D5DF4092-3ED1-4A48-B205-3F850CAC8D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60437" y="0"/>
            <a:ext cx="6858000" cy="5143500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altLang="en-US" sz="4000" baseline="30000" dirty="0">
                <a:solidFill>
                  <a:schemeClr val="bg1"/>
                </a:solidFill>
                <a:latin typeface="Arial Rounded MT Bold" panose="020F0704030504030204" pitchFamily="34" charset="0"/>
                <a:cs typeface="Vilna" pitchFamily="2" charset="-79"/>
              </a:rPr>
              <a:t>Yaakov 1.15 </a:t>
            </a:r>
            <a:r>
              <a:rPr lang="en-US" altLang="en-US" sz="4000" dirty="0">
                <a:solidFill>
                  <a:schemeClr val="bg1"/>
                </a:solidFill>
                <a:latin typeface="Arial Rounded MT Bold" panose="020F0704030504030204" pitchFamily="34" charset="0"/>
                <a:cs typeface="Vilna" pitchFamily="2" charset="-79"/>
              </a:rPr>
              <a:t> when sin is fully grown, it gives birth to death.  </a:t>
            </a:r>
          </a:p>
        </p:txBody>
      </p:sp>
    </p:spTree>
    <p:extLst>
      <p:ext uri="{BB962C8B-B14F-4D97-AF65-F5344CB8AC3E}">
        <p14:creationId xmlns:p14="http://schemas.microsoft.com/office/powerpoint/2010/main" val="21831280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Rectangle 2">
            <a:extLst>
              <a:ext uri="{FF2B5EF4-FFF2-40B4-BE49-F238E27FC236}">
                <a16:creationId xmlns:a16="http://schemas.microsoft.com/office/drawing/2014/main" id="{476BCD34-24A2-42B8-8526-DA25F282E39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60437" y="0"/>
            <a:ext cx="6858000" cy="5143500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altLang="en-US" sz="4000" dirty="0">
                <a:solidFill>
                  <a:srgbClr val="FFFF66"/>
                </a:solidFill>
                <a:latin typeface="Arial Rounded MT Bold" panose="020F0704030504030204" pitchFamily="34" charset="0"/>
                <a:cs typeface="Vilna" pitchFamily="2" charset="-79"/>
              </a:rPr>
              <a:t>Genealogy of temptation</a:t>
            </a:r>
          </a:p>
          <a:p>
            <a:pPr algn="l">
              <a:spcBef>
                <a:spcPct val="0"/>
              </a:spcBef>
            </a:pPr>
            <a:endParaRPr lang="en-US" altLang="en-US" sz="4000" dirty="0">
              <a:solidFill>
                <a:srgbClr val="FFFF66"/>
              </a:solidFill>
              <a:latin typeface="Arial Rounded MT Bold" panose="020F0704030504030204" pitchFamily="34" charset="0"/>
              <a:cs typeface="Vilna" pitchFamily="2" charset="-79"/>
            </a:endParaRPr>
          </a:p>
          <a:p>
            <a:pPr algn="l">
              <a:spcBef>
                <a:spcPct val="0"/>
              </a:spcBef>
            </a:pPr>
            <a:r>
              <a:rPr lang="en-US" altLang="en-US" sz="4000" baseline="30000" dirty="0">
                <a:solidFill>
                  <a:schemeClr val="bg1"/>
                </a:solidFill>
                <a:latin typeface="Arial Rounded MT Bold" panose="020F0704030504030204" pitchFamily="34" charset="0"/>
                <a:cs typeface="Vilna" pitchFamily="2" charset="-79"/>
              </a:rPr>
              <a:t>Yaakov/James 1.13-16</a:t>
            </a:r>
            <a:r>
              <a:rPr lang="en-US" altLang="en-US" sz="4000" dirty="0">
                <a:solidFill>
                  <a:schemeClr val="bg1"/>
                </a:solidFill>
                <a:latin typeface="Arial Rounded MT Bold" panose="020F0704030504030204" pitchFamily="34" charset="0"/>
                <a:cs typeface="Vilna" pitchFamily="2" charset="-79"/>
              </a:rPr>
              <a:t>  Don't delude yourselves, my dear brothers.</a:t>
            </a:r>
          </a:p>
        </p:txBody>
      </p:sp>
    </p:spTree>
    <p:extLst>
      <p:ext uri="{BB962C8B-B14F-4D97-AF65-F5344CB8AC3E}">
        <p14:creationId xmlns:p14="http://schemas.microsoft.com/office/powerpoint/2010/main" val="6532781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930" name="Rectangle 2">
            <a:extLst>
              <a:ext uri="{FF2B5EF4-FFF2-40B4-BE49-F238E27FC236}">
                <a16:creationId xmlns:a16="http://schemas.microsoft.com/office/drawing/2014/main" id="{ED42D41D-0D33-42BA-A117-F902B698555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0837" y="0"/>
            <a:ext cx="7848600" cy="5143500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altLang="en-US" sz="4000" dirty="0">
                <a:solidFill>
                  <a:schemeClr val="bg1"/>
                </a:solidFill>
                <a:latin typeface="Arial Rounded MT Bold" panose="020F0704030504030204" pitchFamily="34" charset="0"/>
                <a:cs typeface="Vilna" pitchFamily="2" charset="-79"/>
              </a:rPr>
              <a:t>Scripture never says </a:t>
            </a:r>
          </a:p>
          <a:p>
            <a:pPr algn="l">
              <a:spcBef>
                <a:spcPct val="0"/>
              </a:spcBef>
            </a:pPr>
            <a:r>
              <a:rPr lang="en-US" altLang="en-US" sz="4000" dirty="0">
                <a:solidFill>
                  <a:schemeClr val="bg1"/>
                </a:solidFill>
                <a:latin typeface="Arial Rounded MT Bold" panose="020F0704030504030204" pitchFamily="34" charset="0"/>
                <a:cs typeface="Vilna" pitchFamily="2" charset="-79"/>
              </a:rPr>
              <a:t>“Resist temptation.”   </a:t>
            </a:r>
          </a:p>
          <a:p>
            <a:pPr algn="l">
              <a:spcBef>
                <a:spcPct val="0"/>
              </a:spcBef>
            </a:pPr>
            <a:r>
              <a:rPr lang="en-US" altLang="en-US" sz="4000" dirty="0">
                <a:solidFill>
                  <a:schemeClr val="bg1"/>
                </a:solidFill>
                <a:latin typeface="Arial Rounded MT Bold" panose="020F0704030504030204" pitchFamily="34" charset="0"/>
                <a:cs typeface="Vilna" pitchFamily="2" charset="-79"/>
              </a:rPr>
              <a:t>Only “Resist </a:t>
            </a:r>
            <a:r>
              <a:rPr lang="en-US" altLang="en-US" sz="4000" dirty="0" err="1">
                <a:solidFill>
                  <a:schemeClr val="bg1"/>
                </a:solidFill>
                <a:latin typeface="Arial Rounded MT Bold" panose="020F0704030504030204" pitchFamily="34" charset="0"/>
                <a:cs typeface="Vilna" pitchFamily="2" charset="-79"/>
              </a:rPr>
              <a:t>HaSatan</a:t>
            </a:r>
            <a:r>
              <a:rPr lang="en-US" altLang="en-US" sz="4000" dirty="0">
                <a:solidFill>
                  <a:schemeClr val="bg1"/>
                </a:solidFill>
                <a:latin typeface="Arial Rounded MT Bold" panose="020F0704030504030204" pitchFamily="34" charset="0"/>
                <a:cs typeface="Vilna" pitchFamily="2" charset="-79"/>
              </a:rPr>
              <a:t>”  </a:t>
            </a:r>
          </a:p>
          <a:p>
            <a:pPr algn="l">
              <a:spcBef>
                <a:spcPct val="0"/>
              </a:spcBef>
            </a:pPr>
            <a:r>
              <a:rPr lang="en-US" altLang="en-US" sz="4000" dirty="0">
                <a:solidFill>
                  <a:schemeClr val="bg1"/>
                </a:solidFill>
                <a:latin typeface="Arial Rounded MT Bold" panose="020F0704030504030204" pitchFamily="34" charset="0"/>
                <a:cs typeface="Vilna" pitchFamily="2" charset="-79"/>
              </a:rPr>
              <a:t>“Flee temptation”</a:t>
            </a:r>
          </a:p>
          <a:p>
            <a:pPr algn="l">
              <a:spcBef>
                <a:spcPct val="0"/>
              </a:spcBef>
            </a:pPr>
            <a:r>
              <a:rPr lang="en-US" altLang="en-US" sz="4000" baseline="30000" dirty="0">
                <a:solidFill>
                  <a:schemeClr val="bg1"/>
                </a:solidFill>
                <a:latin typeface="Arial Rounded MT Bold" panose="020F0704030504030204" pitchFamily="34" charset="0"/>
                <a:cs typeface="Vilna" pitchFamily="2" charset="-79"/>
              </a:rPr>
              <a:t>Yaakov 4.7</a:t>
            </a:r>
            <a:r>
              <a:rPr lang="en-US" altLang="en-US" sz="4000" dirty="0">
                <a:solidFill>
                  <a:schemeClr val="bg1"/>
                </a:solidFill>
                <a:latin typeface="Arial Rounded MT Bold" panose="020F0704030504030204" pitchFamily="34" charset="0"/>
                <a:cs typeface="Vilna" pitchFamily="2" charset="-79"/>
              </a:rPr>
              <a:t> Therefore, submit to God.  Moreover, take a stand against the Adversary, and he will flee from you.</a:t>
            </a:r>
          </a:p>
        </p:txBody>
      </p:sp>
    </p:spTree>
    <p:extLst>
      <p:ext uri="{BB962C8B-B14F-4D97-AF65-F5344CB8AC3E}">
        <p14:creationId xmlns:p14="http://schemas.microsoft.com/office/powerpoint/2010/main" val="10210283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Yn13.30 </a:t>
            </a:r>
            <a:r>
              <a:rPr lang="en-US" dirty="0"/>
              <a:t>As soon as he had taken the piece of </a:t>
            </a:r>
            <a:r>
              <a:rPr lang="en-US" i="1" dirty="0"/>
              <a:t>matzah</a:t>
            </a:r>
            <a:r>
              <a:rPr lang="en-US" dirty="0"/>
              <a:t>, </a:t>
            </a:r>
            <a:r>
              <a:rPr lang="en-US" dirty="0" err="1"/>
              <a:t>Y’hudah</a:t>
            </a:r>
            <a:r>
              <a:rPr lang="en-US" dirty="0"/>
              <a:t> went out, </a:t>
            </a:r>
            <a:r>
              <a:rPr lang="en-US" dirty="0">
                <a:solidFill>
                  <a:srgbClr val="FFFF99"/>
                </a:solidFill>
              </a:rPr>
              <a:t>and it was night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29052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Yehuda had yielded to evil, and had </a:t>
            </a:r>
            <a:r>
              <a:rPr lang="en-US" dirty="0">
                <a:solidFill>
                  <a:srgbClr val="FFFF99"/>
                </a:solidFill>
              </a:rPr>
              <a:t>NOT </a:t>
            </a:r>
            <a:r>
              <a:rPr lang="en-US" dirty="0"/>
              <a:t>been asleep, he had been with the chief priests, and acquainted them with the opportunity he had of making good his agreement with him: he had got the band of soldiers, and other persons together, in order to make sure work of it. </a:t>
            </a:r>
          </a:p>
        </p:txBody>
      </p:sp>
    </p:spTree>
    <p:extLst>
      <p:ext uri="{BB962C8B-B14F-4D97-AF65-F5344CB8AC3E}">
        <p14:creationId xmlns:p14="http://schemas.microsoft.com/office/powerpoint/2010/main" val="21838209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The enemy, and wicked men are diligent in the accomplishment of their evil designs, while sometimes good men are asleep and indifferent to godly exercises and spiritual warfare.</a:t>
            </a:r>
          </a:p>
        </p:txBody>
      </p:sp>
    </p:spTree>
    <p:extLst>
      <p:ext uri="{BB962C8B-B14F-4D97-AF65-F5344CB8AC3E}">
        <p14:creationId xmlns:p14="http://schemas.microsoft.com/office/powerpoint/2010/main" val="1885411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899C69-330C-47ED-99B8-9868DB9894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8" b="76667"/>
          <a:stretch/>
        </p:blipFill>
        <p:spPr>
          <a:xfrm>
            <a:off x="503237" y="514350"/>
            <a:ext cx="7875814" cy="36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294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err="1"/>
              <a:t>Yn</a:t>
            </a:r>
            <a:r>
              <a:rPr lang="en-US" baseline="30000" dirty="0"/>
              <a:t> 18.3</a:t>
            </a:r>
            <a:r>
              <a:rPr lang="en-US" dirty="0"/>
              <a:t> </a:t>
            </a:r>
            <a:r>
              <a:rPr lang="en-US" dirty="0" err="1"/>
              <a:t>Y’hudah</a:t>
            </a:r>
            <a:r>
              <a:rPr lang="en-US" dirty="0"/>
              <a:t> went there [to Gat </a:t>
            </a:r>
            <a:r>
              <a:rPr lang="en-US" dirty="0" err="1"/>
              <a:t>Shemeni</a:t>
            </a:r>
            <a:r>
              <a:rPr lang="en-US" dirty="0"/>
              <a:t>], taking with him a detachment of Roman soldiers and some Temple guards provided by the head </a:t>
            </a:r>
            <a:r>
              <a:rPr lang="en-US" dirty="0" err="1"/>
              <a:t>cohanim</a:t>
            </a:r>
            <a:r>
              <a:rPr lang="en-US" dirty="0"/>
              <a:t> and the </a:t>
            </a:r>
            <a:r>
              <a:rPr lang="en-US" dirty="0" err="1"/>
              <a:t>P’rushim</a:t>
            </a:r>
            <a:r>
              <a:rPr lang="en-US" dirty="0"/>
              <a:t>; they carried weapons, lanterns and torches. </a:t>
            </a:r>
          </a:p>
        </p:txBody>
      </p:sp>
    </p:spTree>
    <p:extLst>
      <p:ext uri="{BB962C8B-B14F-4D97-AF65-F5344CB8AC3E}">
        <p14:creationId xmlns:p14="http://schemas.microsoft.com/office/powerpoint/2010/main" val="30889620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The ones with the swords were Roman soldiers and the ones with staves [clubs] were Jewish representatives of the Temple leaders.</a:t>
            </a:r>
          </a:p>
        </p:txBody>
      </p:sp>
    </p:spTree>
    <p:extLst>
      <p:ext uri="{BB962C8B-B14F-4D97-AF65-F5344CB8AC3E}">
        <p14:creationId xmlns:p14="http://schemas.microsoft.com/office/powerpoint/2010/main" val="25234387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i="1" dirty="0" err="1"/>
              <a:t>polýs</a:t>
            </a:r>
            <a:r>
              <a:rPr lang="en-US" dirty="0"/>
              <a:t> – </a:t>
            </a:r>
            <a:r>
              <a:rPr lang="en-US" i="1" dirty="0"/>
              <a:t>many</a:t>
            </a:r>
            <a:r>
              <a:rPr lang="en-US" dirty="0"/>
              <a:t> (high in </a:t>
            </a:r>
            <a:r>
              <a:rPr lang="en-US" i="1" dirty="0"/>
              <a:t>number</a:t>
            </a:r>
            <a:r>
              <a:rPr lang="en-US" dirty="0"/>
              <a:t>); multitudinous, plenteous, "much"; "great" in </a:t>
            </a:r>
            <a:r>
              <a:rPr lang="en-US" i="1" dirty="0"/>
              <a:t>amount</a:t>
            </a:r>
            <a:r>
              <a:rPr lang="en-US" dirty="0"/>
              <a:t> (</a:t>
            </a:r>
            <a:r>
              <a:rPr lang="en-US" i="1" dirty="0"/>
              <a:t>extent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536120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 "band" of soldiers, if it was complete, consisted of a thousand men itself.</a:t>
            </a:r>
          </a:p>
        </p:txBody>
      </p:sp>
    </p:spTree>
    <p:extLst>
      <p:ext uri="{BB962C8B-B14F-4D97-AF65-F5344CB8AC3E}">
        <p14:creationId xmlns:p14="http://schemas.microsoft.com/office/powerpoint/2010/main" val="42039338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ספר תולדות ישו</a:t>
            </a:r>
            <a:r>
              <a:rPr lang="he-IL" dirty="0"/>
              <a:t> </a:t>
            </a:r>
            <a:r>
              <a:rPr lang="en-US" dirty="0"/>
              <a:t>   The Book of the</a:t>
            </a:r>
          </a:p>
          <a:p>
            <a:pPr algn="l"/>
            <a:r>
              <a:rPr lang="en-US" dirty="0"/>
              <a:t> Generations/History/Life of </a:t>
            </a:r>
            <a:r>
              <a:rPr lang="en-US" dirty="0" err="1"/>
              <a:t>Yeshu</a:t>
            </a:r>
            <a:r>
              <a:rPr lang="en-US" dirty="0"/>
              <a:t>), often abbreviated as </a:t>
            </a:r>
            <a:r>
              <a:rPr lang="en-US" i="1" dirty="0" err="1"/>
              <a:t>Toledot</a:t>
            </a:r>
            <a:r>
              <a:rPr lang="en-US" i="1" dirty="0"/>
              <a:t> </a:t>
            </a:r>
            <a:r>
              <a:rPr lang="en-US" i="1" dirty="0" err="1"/>
              <a:t>Yeshu</a:t>
            </a:r>
            <a:r>
              <a:rPr lang="en-US" dirty="0"/>
              <a:t>, is an early Jewish text taken to be an </a:t>
            </a:r>
            <a:r>
              <a:rPr lang="en-US" dirty="0">
                <a:solidFill>
                  <a:srgbClr val="FFFF99"/>
                </a:solidFill>
              </a:rPr>
              <a:t>alternative biography of Yeshua</a:t>
            </a:r>
            <a:r>
              <a:rPr lang="en-US" dirty="0"/>
              <a:t>. None of the versions are considered either canonical within rabbinic literature.</a:t>
            </a:r>
          </a:p>
        </p:txBody>
      </p:sp>
    </p:spTree>
    <p:extLst>
      <p:ext uri="{BB962C8B-B14F-4D97-AF65-F5344CB8AC3E}">
        <p14:creationId xmlns:p14="http://schemas.microsoft.com/office/powerpoint/2010/main" val="36141675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i="1" dirty="0" err="1"/>
              <a:t>Toledot</a:t>
            </a:r>
            <a:r>
              <a:rPr lang="en-US" i="1" dirty="0"/>
              <a:t> </a:t>
            </a:r>
            <a:r>
              <a:rPr lang="en-US" i="1" dirty="0" err="1"/>
              <a:t>Yeshu</a:t>
            </a:r>
            <a:r>
              <a:rPr lang="en-US" i="1" dirty="0"/>
              <a:t> </a:t>
            </a:r>
            <a:r>
              <a:rPr lang="en-US" dirty="0"/>
              <a:t>reports that Yeshua had two thousand men with him: and who came also "with swords and staves, or clubs.”</a:t>
            </a:r>
          </a:p>
        </p:txBody>
      </p:sp>
    </p:spTree>
    <p:extLst>
      <p:ext uri="{BB962C8B-B14F-4D97-AF65-F5344CB8AC3E}">
        <p14:creationId xmlns:p14="http://schemas.microsoft.com/office/powerpoint/2010/main" val="40591381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The tower of Antonia served as an official residence for the Roman procurators and had sufficient space to accommodate a Roman cohort (500-600 men).</a:t>
            </a:r>
          </a:p>
        </p:txBody>
      </p:sp>
    </p:spTree>
    <p:extLst>
      <p:ext uri="{BB962C8B-B14F-4D97-AF65-F5344CB8AC3E}">
        <p14:creationId xmlns:p14="http://schemas.microsoft.com/office/powerpoint/2010/main" val="9303319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/>
              <a:t>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endParaRPr lang="en-US" dirty="0"/>
          </a:p>
          <a:p>
            <a:r>
              <a:rPr lang="en-US" sz="3300" dirty="0"/>
              <a:t>Temple model, looking west, Antonia on right</a:t>
            </a:r>
          </a:p>
        </p:txBody>
      </p:sp>
      <p:pic>
        <p:nvPicPr>
          <p:cNvPr id="1026" name="Picture 2" descr="https://emp.byui.edu/SATTERFIELDB/Jerusalem/TempleMountModelWide.jpg">
            <a:extLst>
              <a:ext uri="{FF2B5EF4-FFF2-40B4-BE49-F238E27FC236}">
                <a16:creationId xmlns:a16="http://schemas.microsoft.com/office/drawing/2014/main" id="{E6F3ECA1-A698-4733-8A15-85C039FF3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1" y="209550"/>
            <a:ext cx="8280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A1F6F82-3DBE-45CE-9198-2642227DB191}"/>
              </a:ext>
            </a:extLst>
          </p:cNvPr>
          <p:cNvCxnSpPr/>
          <p:nvPr/>
        </p:nvCxnSpPr>
        <p:spPr bwMode="auto">
          <a:xfrm flipH="1">
            <a:off x="6675437" y="285750"/>
            <a:ext cx="1219200" cy="990600"/>
          </a:xfrm>
          <a:prstGeom prst="straightConnector1">
            <a:avLst/>
          </a:prstGeom>
          <a:solidFill>
            <a:schemeClr val="accent1"/>
          </a:solidFill>
          <a:ln w="44450" cap="rnd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630057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John's narrative records some important elements in the arrest account that occurs before Yehuda speaks: "Then Yeshua, knowing all the things coming upon Him, went forward. He said to them, "Who are you looking for?" "</a:t>
            </a:r>
            <a:r>
              <a:rPr lang="en-US" i="1" dirty="0"/>
              <a:t>Yeshua ha-</a:t>
            </a:r>
            <a:r>
              <a:rPr lang="en-US" i="1" dirty="0" err="1"/>
              <a:t>Natzrati</a:t>
            </a:r>
            <a:r>
              <a:rPr lang="en-US" dirty="0"/>
              <a:t>," they answered Him. Yeshua tells them, "I am." Now Yehuda, the one betraying Him, was also standing with them.</a:t>
            </a:r>
          </a:p>
        </p:txBody>
      </p:sp>
    </p:spTree>
    <p:extLst>
      <p:ext uri="{BB962C8B-B14F-4D97-AF65-F5344CB8AC3E}">
        <p14:creationId xmlns:p14="http://schemas.microsoft.com/office/powerpoint/2010/main" val="28822734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So when Yeshua said to them, "I am," they drew back and fell to the ground. </a:t>
            </a:r>
            <a:r>
              <a:rPr lang="en-US" i="1" dirty="0"/>
              <a:t> </a:t>
            </a:r>
            <a:r>
              <a:rPr lang="en-US" dirty="0"/>
              <a:t>So again He asked them, "Who are you looking for?" And they said, "</a:t>
            </a:r>
            <a:r>
              <a:rPr lang="en-US" i="1" dirty="0"/>
              <a:t>Yeshua ha-</a:t>
            </a:r>
            <a:r>
              <a:rPr lang="en-US" i="1" dirty="0" err="1"/>
              <a:t>Natzrati</a:t>
            </a:r>
            <a:r>
              <a:rPr lang="en-US" dirty="0"/>
              <a:t>." Yeshua answered, "I told you, I am! If you're looking for Me, let these men go their way. </a:t>
            </a:r>
            <a:r>
              <a:rPr lang="en-US" i="1" dirty="0"/>
              <a:t> </a:t>
            </a:r>
            <a:r>
              <a:rPr lang="en-US" dirty="0"/>
              <a:t>This was so the word would be fulfilled that He spoke, "I did not lose one of those You have given Me." </a:t>
            </a:r>
            <a:r>
              <a:rPr lang="en-US" baseline="30000" dirty="0"/>
              <a:t>(John 18:4-7 TLV)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83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8943" y="3065562"/>
            <a:ext cx="7900988" cy="1646039"/>
          </a:xfrm>
        </p:spPr>
        <p:txBody>
          <a:bodyPr/>
          <a:lstStyle/>
          <a:p>
            <a:pPr lvl="0" algn="r" rtl="1" eaLnBrk="1" hangingPunct="1"/>
            <a:r>
              <a:rPr lang="he-IL" altLang="en-US" sz="5185" b="1" dirty="0">
                <a:solidFill>
                  <a:srgbClr val="FFFFFF"/>
                </a:solidFill>
                <a:cs typeface="David" panose="020E0502060401010101" pitchFamily="34" charset="-79"/>
              </a:rPr>
              <a:t>מַתִּתְיָהוּ</a:t>
            </a:r>
            <a:r>
              <a:rPr lang="en-US" altLang="en-US" sz="3456" dirty="0">
                <a:solidFill>
                  <a:srgbClr val="FFFFFF"/>
                </a:solidFill>
              </a:rPr>
              <a:t> Mattityahu  </a:t>
            </a:r>
          </a:p>
          <a:p>
            <a:pPr lvl="0" algn="r" eaLnBrk="1" hangingPunct="1"/>
            <a:r>
              <a:rPr lang="en-US" altLang="en-US" sz="3456" dirty="0">
                <a:solidFill>
                  <a:srgbClr val="FFFFFF"/>
                </a:solidFill>
              </a:rPr>
              <a:t>(Matthew) 26:47-49</a:t>
            </a:r>
          </a:p>
        </p:txBody>
      </p:sp>
    </p:spTree>
    <p:extLst>
      <p:ext uri="{BB962C8B-B14F-4D97-AF65-F5344CB8AC3E}">
        <p14:creationId xmlns:p14="http://schemas.microsoft.com/office/powerpoint/2010/main" val="30564973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Yeshua replies, saying "I am" (</a:t>
            </a:r>
            <a:r>
              <a:rPr lang="en-US" dirty="0" err="1"/>
              <a:t>Grk</a:t>
            </a:r>
            <a:r>
              <a:rPr lang="en-US" dirty="0"/>
              <a:t>. </a:t>
            </a:r>
            <a:r>
              <a:rPr lang="en-US" i="1" dirty="0" err="1"/>
              <a:t>egō</a:t>
            </a:r>
            <a:r>
              <a:rPr lang="en-US" i="1" dirty="0"/>
              <a:t> </a:t>
            </a:r>
            <a:r>
              <a:rPr lang="en-US" i="1" dirty="0" err="1"/>
              <a:t>eimi</a:t>
            </a:r>
            <a:r>
              <a:rPr lang="en-US" dirty="0"/>
              <a:t>).  The best rendering is that what Yeshua said in Hebrew was the self-revelation of God </a:t>
            </a:r>
            <a:r>
              <a:rPr lang="he-IL" sz="4400" b="1" dirty="0">
                <a:latin typeface="David" panose="020E0502060401010101" pitchFamily="34" charset="-79"/>
                <a:cs typeface="David" panose="020E0502060401010101" pitchFamily="34" charset="-79"/>
              </a:rPr>
              <a:t>אני הוא</a:t>
            </a:r>
            <a:r>
              <a:rPr lang="en-US" sz="4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i="1" dirty="0"/>
              <a:t>ani-hu</a:t>
            </a:r>
            <a:r>
              <a:rPr lang="en-US" dirty="0"/>
              <a:t>, the One, G-d.</a:t>
            </a:r>
          </a:p>
        </p:txBody>
      </p:sp>
    </p:spTree>
    <p:extLst>
      <p:ext uri="{BB962C8B-B14F-4D97-AF65-F5344CB8AC3E}">
        <p14:creationId xmlns:p14="http://schemas.microsoft.com/office/powerpoint/2010/main" val="9869996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Lk 22.52-53</a:t>
            </a:r>
            <a:r>
              <a:rPr lang="en-US" b="1" baseline="30000" dirty="0"/>
              <a:t> </a:t>
            </a:r>
            <a:r>
              <a:rPr lang="en-US" dirty="0"/>
              <a:t>Then Yeshua said to the </a:t>
            </a:r>
            <a:r>
              <a:rPr lang="en-US" baseline="-25000" dirty="0"/>
              <a:t>1</a:t>
            </a:r>
            <a:r>
              <a:rPr lang="en-US" dirty="0"/>
              <a:t>head </a:t>
            </a:r>
            <a:r>
              <a:rPr lang="en-US" dirty="0" err="1"/>
              <a:t>cohanim</a:t>
            </a:r>
            <a:r>
              <a:rPr lang="en-US" dirty="0"/>
              <a:t>, </a:t>
            </a:r>
            <a:r>
              <a:rPr lang="en-US" baseline="-25000" dirty="0"/>
              <a:t>2</a:t>
            </a:r>
            <a:r>
              <a:rPr lang="en-US" dirty="0"/>
              <a:t>the officers of the Temple guard </a:t>
            </a:r>
            <a:r>
              <a:rPr lang="en-US" baseline="-25000" dirty="0"/>
              <a:t>3</a:t>
            </a:r>
            <a:r>
              <a:rPr lang="en-US" dirty="0"/>
              <a:t>and the elders who had come to seize him, </a:t>
            </a:r>
          </a:p>
        </p:txBody>
      </p:sp>
    </p:spTree>
    <p:extLst>
      <p:ext uri="{BB962C8B-B14F-4D97-AF65-F5344CB8AC3E}">
        <p14:creationId xmlns:p14="http://schemas.microsoft.com/office/powerpoint/2010/main" val="23713147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Lk 22.52-53</a:t>
            </a:r>
            <a:r>
              <a:rPr lang="en-US" b="1" baseline="30000" dirty="0"/>
              <a:t> </a:t>
            </a:r>
            <a:r>
              <a:rPr lang="en-US" dirty="0"/>
              <a:t> “So you came out just as you would to the leader of a rebellion, with swords and clubs? Every day I was there with you in the Temple court, yet you didn’t arrest me. But </a:t>
            </a:r>
            <a:r>
              <a:rPr lang="en-US" dirty="0">
                <a:solidFill>
                  <a:srgbClr val="FFFF99"/>
                </a:solidFill>
              </a:rPr>
              <a:t>this is your hour — the hour when darkness rules.”</a:t>
            </a:r>
          </a:p>
        </p:txBody>
      </p:sp>
    </p:spTree>
    <p:extLst>
      <p:ext uri="{BB962C8B-B14F-4D97-AF65-F5344CB8AC3E}">
        <p14:creationId xmlns:p14="http://schemas.microsoft.com/office/powerpoint/2010/main" val="4045551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943" y="596503"/>
            <a:ext cx="7900988" cy="4444305"/>
          </a:xfrm>
        </p:spPr>
        <p:txBody>
          <a:bodyPr>
            <a:normAutofit/>
          </a:bodyPr>
          <a:lstStyle/>
          <a:p>
            <a:pPr marL="0" indent="0" algn="r"/>
            <a:r>
              <a:rPr lang="he-IL" sz="3889" b="1" dirty="0">
                <a:latin typeface="David" panose="020E0502060401010101" pitchFamily="34" charset="-79"/>
                <a:cs typeface="David" panose="020E0502060401010101" pitchFamily="34" charset="-79"/>
              </a:rPr>
              <a:t>הַמַּסְגִּיר אוֹתוֹ הִקְדִּים לָתֵת סִימָן בְּאָמְרוֹ: ”מִי שֶׁאֶתֵּן לוֹ נְשִׁיקָה זֶה הוּא: תִּפְסוּ אוֹתוֹ.“</a:t>
            </a:r>
            <a:r>
              <a:rPr lang="en-US" baseline="30000" dirty="0"/>
              <a:t>    </a:t>
            </a:r>
          </a:p>
          <a:p>
            <a:r>
              <a:rPr lang="en-US" baseline="30000" dirty="0"/>
              <a:t>    </a:t>
            </a:r>
          </a:p>
          <a:p>
            <a:pPr marL="0" indent="0"/>
            <a:r>
              <a:rPr lang="en-US" sz="4000" dirty="0"/>
              <a:t>The betrayer had arranged to give them a signal: “The man I kiss is the one you want — grab him!”</a:t>
            </a:r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2755" y="322163"/>
            <a:ext cx="6913364" cy="405795"/>
          </a:xfrm>
        </p:spPr>
        <p:txBody>
          <a:bodyPr/>
          <a:lstStyle/>
          <a:p>
            <a:pPr eaLnBrk="1" hangingPunct="1"/>
            <a:r>
              <a:rPr lang="en-US" altLang="en-US" sz="2016" dirty="0">
                <a:solidFill>
                  <a:srgbClr val="FFFF00"/>
                </a:solidFill>
              </a:rPr>
              <a:t>Mattityahu (Matthew) 26:48</a:t>
            </a:r>
            <a:endParaRPr lang="en-US" altLang="en-US" sz="2016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706688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943" y="596503"/>
            <a:ext cx="7900988" cy="4444305"/>
          </a:xfrm>
        </p:spPr>
        <p:txBody>
          <a:bodyPr>
            <a:normAutofit/>
          </a:bodyPr>
          <a:lstStyle/>
          <a:p>
            <a:pPr algn="r"/>
            <a:r>
              <a:rPr lang="he-IL" sz="3889" b="1" dirty="0">
                <a:latin typeface="David" panose="020E0502060401010101" pitchFamily="34" charset="-79"/>
                <a:cs typeface="David" panose="020E0502060401010101" pitchFamily="34" charset="-79"/>
              </a:rPr>
              <a:t>מִיָּד נִגַּשׁ אֶל יֵשׁוּעַ וְאָמַר: ”שָׁלוֹם, רַבִּי“, וְנִשֵּׁק אוֹתוֹ.</a:t>
            </a:r>
            <a:r>
              <a:rPr lang="he-IL" sz="3889" dirty="0"/>
              <a:t>‏</a:t>
            </a:r>
            <a:r>
              <a:rPr lang="en-US" baseline="30000" dirty="0"/>
              <a:t>    </a:t>
            </a:r>
          </a:p>
          <a:p>
            <a:r>
              <a:rPr lang="en-US" baseline="30000" dirty="0"/>
              <a:t>    </a:t>
            </a:r>
          </a:p>
          <a:p>
            <a:pPr marL="0" indent="0"/>
            <a:r>
              <a:rPr lang="en-US" sz="4000" dirty="0"/>
              <a:t>He went straight up to Yeshua, said, “</a:t>
            </a:r>
            <a:r>
              <a:rPr lang="en-US" sz="4000" i="1" dirty="0"/>
              <a:t>Shalom</a:t>
            </a:r>
            <a:r>
              <a:rPr lang="en-US" sz="4000" dirty="0"/>
              <a:t>, Rabbi!” and kissed him. </a:t>
            </a:r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2755" y="322163"/>
            <a:ext cx="6913364" cy="405795"/>
          </a:xfrm>
        </p:spPr>
        <p:txBody>
          <a:bodyPr/>
          <a:lstStyle/>
          <a:p>
            <a:pPr eaLnBrk="1" hangingPunct="1"/>
            <a:r>
              <a:rPr lang="en-US" altLang="en-US" sz="2016" dirty="0">
                <a:solidFill>
                  <a:srgbClr val="FFFF00"/>
                </a:solidFill>
              </a:rPr>
              <a:t>Mattityahu (Matthew) 26:49</a:t>
            </a:r>
            <a:endParaRPr lang="en-US" altLang="en-US" sz="2016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708409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 err="1"/>
              <a:t>kataphiléō</a:t>
            </a:r>
            <a:r>
              <a:rPr lang="en-US" dirty="0"/>
              <a:t> (</a:t>
            </a:r>
            <a:r>
              <a:rPr lang="en-US" dirty="0" err="1"/>
              <a:t>katá</a:t>
            </a:r>
            <a:r>
              <a:rPr lang="en-US" dirty="0"/>
              <a:t>, “down,” intensifying </a:t>
            </a:r>
            <a:r>
              <a:rPr lang="en-US" dirty="0" err="1"/>
              <a:t>philéō</a:t>
            </a:r>
            <a:r>
              <a:rPr lang="en-US" dirty="0"/>
              <a:t>, “to kiss”) – properly, kiss down, </a:t>
            </a:r>
          </a:p>
          <a:p>
            <a:pPr algn="l"/>
            <a:r>
              <a:rPr lang="en-US" dirty="0"/>
              <a:t>i.e. 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/>
              <a:t>kiss passionately and fervently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/>
              <a:t>kiss repeatedly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/>
              <a:t>kiss affectionately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95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Ro 16.16</a:t>
            </a:r>
            <a:r>
              <a:rPr lang="en-US" dirty="0"/>
              <a:t>  Greet one another with a holy kiss.</a:t>
            </a:r>
          </a:p>
          <a:p>
            <a:pPr algn="l"/>
            <a:r>
              <a:rPr lang="en-US" baseline="30000" dirty="0"/>
              <a:t>1 Cor. 16.20 </a:t>
            </a:r>
            <a:r>
              <a:rPr lang="en-US" dirty="0"/>
              <a:t>All the brothers and sisters greet you. Greet one another with a holy kiss.</a:t>
            </a:r>
          </a:p>
          <a:p>
            <a:pPr algn="l"/>
            <a:r>
              <a:rPr lang="en-US" dirty="0"/>
              <a:t>Expression of affection is good, but…</a:t>
            </a:r>
          </a:p>
        </p:txBody>
      </p:sp>
    </p:spTree>
    <p:extLst>
      <p:ext uri="{BB962C8B-B14F-4D97-AF65-F5344CB8AC3E}">
        <p14:creationId xmlns:p14="http://schemas.microsoft.com/office/powerpoint/2010/main" val="19577387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313237" y="0"/>
            <a:ext cx="4267208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Vice Pres. Joe Biden with Lucy Flores in 2014, just before the uncomfortable kiss on her head.</a:t>
            </a:r>
          </a:p>
        </p:txBody>
      </p:sp>
      <p:pic>
        <p:nvPicPr>
          <p:cNvPr id="2050" name="Picture 2" descr="https://pixel.nymag.com/imgs/fashion/daily/2019/03/29/biden/IMG_3117.w570.h570.jpg">
            <a:extLst>
              <a:ext uri="{FF2B5EF4-FFF2-40B4-BE49-F238E27FC236}">
                <a16:creationId xmlns:a16="http://schemas.microsoft.com/office/drawing/2014/main" id="{D40EE461-C514-4EB5-9F82-D7761C4A8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/>
          <a:stretch/>
        </p:blipFill>
        <p:spPr bwMode="auto">
          <a:xfrm>
            <a:off x="598479" y="0"/>
            <a:ext cx="35433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2038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Lucy Flores wrote on Mar</a:t>
            </a:r>
            <a:r>
              <a:rPr lang="en-US" cap="all" dirty="0"/>
              <a:t>. 29, 2019 </a:t>
            </a:r>
          </a:p>
          <a:p>
            <a:pPr algn="l"/>
            <a:r>
              <a:rPr lang="en-US" cap="all" dirty="0"/>
              <a:t>“</a:t>
            </a:r>
            <a:r>
              <a:rPr lang="en-US" dirty="0"/>
              <a:t>Pictures started to surface of Vice-President Biden getting uncomfortably close with women and young girls. Biden nuzzling the neck of the Defense secretary’s wife; </a:t>
            </a:r>
          </a:p>
        </p:txBody>
      </p:sp>
    </p:spTree>
    <p:extLst>
      <p:ext uri="{BB962C8B-B14F-4D97-AF65-F5344CB8AC3E}">
        <p14:creationId xmlns:p14="http://schemas.microsoft.com/office/powerpoint/2010/main" val="24751079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Biden kissing a senator’s wife on the lips; Biden whispering in women’s ears; Biden snuggling female constituents. I saw obvious discomfort in the women’s faces, and Biden, I’m sure, never thought twice about how it made them feel.”</a:t>
            </a:r>
          </a:p>
        </p:txBody>
      </p:sp>
    </p:spTree>
    <p:extLst>
      <p:ext uri="{BB962C8B-B14F-4D97-AF65-F5344CB8AC3E}">
        <p14:creationId xmlns:p14="http://schemas.microsoft.com/office/powerpoint/2010/main" val="3242720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This is the time of year of counting the days till Shavuot.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/>
              <a:t>Called counting the </a:t>
            </a:r>
            <a:r>
              <a:rPr lang="he-IL" dirty="0"/>
              <a:t> </a:t>
            </a:r>
            <a:r>
              <a:rPr lang="he-IL" sz="4400" b="1" dirty="0">
                <a:latin typeface="David" panose="020E0502060401010101" pitchFamily="34" charset="-79"/>
                <a:cs typeface="David" panose="020E0502060401010101" pitchFamily="34" charset="-79"/>
              </a:rPr>
              <a:t>עֹמֶר</a:t>
            </a:r>
            <a:r>
              <a:rPr lang="en-US" dirty="0"/>
              <a:t>Omer = bundles of wheat. </a:t>
            </a:r>
            <a:endParaRPr lang="he-IL" dirty="0"/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/>
              <a:t>Counting gives each item value.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/>
              <a:t>Counted people [Bk Numbers, new believers, fish, OH ~25 in 23 years]</a:t>
            </a:r>
          </a:p>
        </p:txBody>
      </p:sp>
    </p:spTree>
    <p:extLst>
      <p:ext uri="{BB962C8B-B14F-4D97-AF65-F5344CB8AC3E}">
        <p14:creationId xmlns:p14="http://schemas.microsoft.com/office/powerpoint/2010/main" val="24612942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2 Shmuel 20.9</a:t>
            </a:r>
            <a:r>
              <a:rPr lang="en-US" b="1" baseline="30000" dirty="0"/>
              <a:t> </a:t>
            </a:r>
            <a:r>
              <a:rPr lang="en-US" dirty="0" err="1"/>
              <a:t>Yo’av</a:t>
            </a:r>
            <a:r>
              <a:rPr lang="en-US" dirty="0"/>
              <a:t> said to ‘</a:t>
            </a:r>
            <a:r>
              <a:rPr lang="en-US" dirty="0" err="1"/>
              <a:t>Amasa</a:t>
            </a:r>
            <a:r>
              <a:rPr lang="en-US" dirty="0"/>
              <a:t>, “Is it going well with you, my brother? Then, with his right hand, </a:t>
            </a:r>
            <a:r>
              <a:rPr lang="en-US" dirty="0" err="1"/>
              <a:t>Yo’av</a:t>
            </a:r>
            <a:r>
              <a:rPr lang="en-US" dirty="0"/>
              <a:t> took ‘</a:t>
            </a:r>
            <a:r>
              <a:rPr lang="en-US" dirty="0" err="1"/>
              <a:t>Amasa</a:t>
            </a:r>
            <a:r>
              <a:rPr lang="en-US" dirty="0"/>
              <a:t> by the beard to kiss him. </a:t>
            </a:r>
            <a:r>
              <a:rPr lang="en-US" b="1" baseline="30000" dirty="0"/>
              <a:t>10 </a:t>
            </a:r>
            <a:r>
              <a:rPr lang="en-US" dirty="0"/>
              <a:t>‘</a:t>
            </a:r>
            <a:r>
              <a:rPr lang="en-US" dirty="0" err="1"/>
              <a:t>Amasa</a:t>
            </a:r>
            <a:r>
              <a:rPr lang="en-US" dirty="0"/>
              <a:t> took no notice of the sword in </a:t>
            </a:r>
            <a:r>
              <a:rPr lang="en-US" dirty="0" err="1"/>
              <a:t>Yo’av’s</a:t>
            </a:r>
            <a:r>
              <a:rPr lang="en-US" dirty="0"/>
              <a:t> hand, so </a:t>
            </a:r>
            <a:r>
              <a:rPr lang="en-US" dirty="0" err="1"/>
              <a:t>Yo’av</a:t>
            </a:r>
            <a:r>
              <a:rPr lang="en-US" dirty="0"/>
              <a:t> stabbed him in the groin. </a:t>
            </a:r>
          </a:p>
        </p:txBody>
      </p:sp>
    </p:spTree>
    <p:extLst>
      <p:ext uri="{BB962C8B-B14F-4D97-AF65-F5344CB8AC3E}">
        <p14:creationId xmlns:p14="http://schemas.microsoft.com/office/powerpoint/2010/main" val="37684654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Expressions of affection are good, hazardous.  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/>
              <a:t>Side hugs or neck hugs.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/>
              <a:t>Culturally varying.  </a:t>
            </a:r>
          </a:p>
        </p:txBody>
      </p:sp>
    </p:spTree>
    <p:extLst>
      <p:ext uri="{BB962C8B-B14F-4D97-AF65-F5344CB8AC3E}">
        <p14:creationId xmlns:p14="http://schemas.microsoft.com/office/powerpoint/2010/main" val="16916599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altLang="en-US" baseline="30000" dirty="0" err="1">
                <a:solidFill>
                  <a:srgbClr val="FFFF99"/>
                </a:solidFill>
              </a:rPr>
              <a:t>Mattityahu</a:t>
            </a:r>
            <a:r>
              <a:rPr lang="en-US" altLang="en-US" baseline="30000" dirty="0">
                <a:solidFill>
                  <a:srgbClr val="FFFF99"/>
                </a:solidFill>
              </a:rPr>
              <a:t> (Matthew) 26:49</a:t>
            </a:r>
            <a:r>
              <a:rPr lang="en-US" b="1" baseline="30000" dirty="0"/>
              <a:t> </a:t>
            </a:r>
            <a:r>
              <a:rPr lang="en-US" dirty="0"/>
              <a:t>Yeshua said to him, “</a:t>
            </a:r>
            <a:r>
              <a:rPr lang="en-US" dirty="0">
                <a:solidFill>
                  <a:srgbClr val="FFFF99"/>
                </a:solidFill>
              </a:rPr>
              <a:t>Friend</a:t>
            </a:r>
            <a:r>
              <a:rPr lang="en-US" dirty="0"/>
              <a:t>, do what you came to do.”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Wording of Yeshua here implication of last appeal for Yehuda to reconsider…</a:t>
            </a:r>
          </a:p>
        </p:txBody>
      </p:sp>
    </p:spTree>
    <p:extLst>
      <p:ext uri="{BB962C8B-B14F-4D97-AF65-F5344CB8AC3E}">
        <p14:creationId xmlns:p14="http://schemas.microsoft.com/office/powerpoint/2010/main" val="19799072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Mt 20.13</a:t>
            </a:r>
            <a:r>
              <a:rPr lang="en-US" b="1" baseline="30000" dirty="0"/>
              <a:t> </a:t>
            </a:r>
            <a:r>
              <a:rPr lang="en-US" dirty="0"/>
              <a:t>“But answering, he said to one of them, ‘</a:t>
            </a:r>
            <a:r>
              <a:rPr lang="en-US" dirty="0">
                <a:solidFill>
                  <a:srgbClr val="FFFF99"/>
                </a:solidFill>
              </a:rPr>
              <a:t>Friend</a:t>
            </a:r>
            <a:r>
              <a:rPr lang="en-US" dirty="0"/>
              <a:t>, I’m doing you no wrong. Didn’t you agree with me on a denarius?</a:t>
            </a:r>
          </a:p>
          <a:p>
            <a:pPr algn="l"/>
            <a:r>
              <a:rPr lang="en-US" baseline="30000" dirty="0"/>
              <a:t>Mt 22.12</a:t>
            </a:r>
            <a:r>
              <a:rPr lang="en-US" b="1" baseline="30000" dirty="0"/>
              <a:t> </a:t>
            </a:r>
            <a:r>
              <a:rPr lang="en-US" dirty="0"/>
              <a:t>‘</a:t>
            </a:r>
            <a:r>
              <a:rPr lang="en-US" dirty="0">
                <a:solidFill>
                  <a:srgbClr val="FFFF99"/>
                </a:solidFill>
              </a:rPr>
              <a:t>Friend</a:t>
            </a:r>
            <a:r>
              <a:rPr lang="en-US" dirty="0"/>
              <a:t>,’ he said to him, ‘how did you get in here without wedding clothes?’ But the man was silent. </a:t>
            </a:r>
          </a:p>
        </p:txBody>
      </p:sp>
    </p:spTree>
    <p:extLst>
      <p:ext uri="{BB962C8B-B14F-4D97-AF65-F5344CB8AC3E}">
        <p14:creationId xmlns:p14="http://schemas.microsoft.com/office/powerpoint/2010/main" val="2311633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err="1"/>
              <a:t>T’hillim</a:t>
            </a:r>
            <a:r>
              <a:rPr lang="en-US" baseline="30000" dirty="0"/>
              <a:t>/Ps 41.10</a:t>
            </a:r>
            <a:r>
              <a:rPr lang="en-US" b="1" baseline="30000" dirty="0"/>
              <a:t> </a:t>
            </a:r>
            <a:r>
              <a:rPr lang="en-US" dirty="0"/>
              <a:t>Even </a:t>
            </a:r>
            <a:r>
              <a:rPr lang="en-US" dirty="0">
                <a:solidFill>
                  <a:srgbClr val="FFFF99"/>
                </a:solidFill>
              </a:rPr>
              <a:t>my close friend</a:t>
            </a:r>
            <a:r>
              <a:rPr lang="en-US" dirty="0"/>
              <a:t>, on whom I relied, who shared my table, has turned against me.</a:t>
            </a:r>
          </a:p>
        </p:txBody>
      </p:sp>
    </p:spTree>
    <p:extLst>
      <p:ext uri="{BB962C8B-B14F-4D97-AF65-F5344CB8AC3E}">
        <p14:creationId xmlns:p14="http://schemas.microsoft.com/office/powerpoint/2010/main" val="19845823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err="1"/>
              <a:t>T’hillim</a:t>
            </a:r>
            <a:r>
              <a:rPr lang="en-US" baseline="30000" dirty="0"/>
              <a:t>/Ps 55.13-15</a:t>
            </a:r>
            <a:r>
              <a:rPr lang="en-US" b="1" baseline="30000" dirty="0"/>
              <a:t> </a:t>
            </a:r>
            <a:r>
              <a:rPr lang="en-US" dirty="0"/>
              <a:t>For it was not an enemy who insulted me; if it had been, I could have borne it. It was not my adversary who treated me with scorn; if it had been, I could have hidden myself. But it was you, </a:t>
            </a:r>
            <a:r>
              <a:rPr lang="en-US" dirty="0">
                <a:solidFill>
                  <a:srgbClr val="FFFF99"/>
                </a:solidFill>
              </a:rPr>
              <a:t>a man of my own kind, my friend</a:t>
            </a:r>
            <a:r>
              <a:rPr lang="en-US" dirty="0"/>
              <a:t>, whom I knew well. </a:t>
            </a:r>
          </a:p>
        </p:txBody>
      </p:sp>
    </p:spTree>
    <p:extLst>
      <p:ext uri="{BB962C8B-B14F-4D97-AF65-F5344CB8AC3E}">
        <p14:creationId xmlns:p14="http://schemas.microsoft.com/office/powerpoint/2010/main" val="21397843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err="1"/>
              <a:t>T’hillim</a:t>
            </a:r>
            <a:r>
              <a:rPr lang="en-US" baseline="30000" dirty="0"/>
              <a:t>/Ps 55.13-15</a:t>
            </a:r>
            <a:r>
              <a:rPr lang="en-US" b="1" baseline="30000" dirty="0"/>
              <a:t>   </a:t>
            </a:r>
            <a:r>
              <a:rPr lang="en-US" dirty="0"/>
              <a:t>We used to </a:t>
            </a:r>
            <a:r>
              <a:rPr lang="en-US" dirty="0">
                <a:solidFill>
                  <a:srgbClr val="FFFF99"/>
                </a:solidFill>
              </a:rPr>
              <a:t>share our hearts with each other</a:t>
            </a:r>
            <a:r>
              <a:rPr lang="en-US" dirty="0"/>
              <a:t>; in the house of God we walked with the crowd.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0805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err="1"/>
              <a:t>Zekh</a:t>
            </a:r>
            <a:r>
              <a:rPr lang="en-US" baseline="30000" dirty="0"/>
              <a:t> 13.6 </a:t>
            </a:r>
            <a:r>
              <a:rPr lang="en-US" dirty="0"/>
              <a:t>Then someone will ask him, “What are these </a:t>
            </a:r>
            <a:r>
              <a:rPr lang="en-US" dirty="0">
                <a:solidFill>
                  <a:srgbClr val="FFFF99"/>
                </a:solidFill>
              </a:rPr>
              <a:t>wounds</a:t>
            </a:r>
            <a:r>
              <a:rPr lang="en-US" dirty="0"/>
              <a:t> between your hands?”— and he will answer, “Those that I </a:t>
            </a:r>
            <a:r>
              <a:rPr lang="en-US" dirty="0">
                <a:solidFill>
                  <a:srgbClr val="FFFF99"/>
                </a:solidFill>
              </a:rPr>
              <a:t>received in the house of my friends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0103621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altLang="en-US" baseline="30000" dirty="0" err="1">
                <a:solidFill>
                  <a:srgbClr val="FFFF99"/>
                </a:solidFill>
              </a:rPr>
              <a:t>Mattityahu</a:t>
            </a:r>
            <a:r>
              <a:rPr lang="en-US" altLang="en-US" baseline="30000" dirty="0">
                <a:solidFill>
                  <a:srgbClr val="FFFF99"/>
                </a:solidFill>
              </a:rPr>
              <a:t> (Matthew) 26:49</a:t>
            </a:r>
            <a:r>
              <a:rPr lang="en-US" b="1" baseline="30000" dirty="0"/>
              <a:t> </a:t>
            </a:r>
            <a:r>
              <a:rPr lang="en-US" dirty="0"/>
              <a:t>Yeshua said to him, “</a:t>
            </a:r>
            <a:r>
              <a:rPr lang="en-US" dirty="0">
                <a:solidFill>
                  <a:srgbClr val="FFFF99"/>
                </a:solidFill>
              </a:rPr>
              <a:t>Friend</a:t>
            </a:r>
            <a:r>
              <a:rPr lang="en-US" dirty="0"/>
              <a:t>, do what you came to do.” Then they moved forward, laid hold of Yeshua and arrested him.</a:t>
            </a:r>
          </a:p>
        </p:txBody>
      </p:sp>
    </p:spTree>
    <p:extLst>
      <p:ext uri="{BB962C8B-B14F-4D97-AF65-F5344CB8AC3E}">
        <p14:creationId xmlns:p14="http://schemas.microsoft.com/office/powerpoint/2010/main" val="8666645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Yehuda had yielded to evil, and had </a:t>
            </a:r>
            <a:r>
              <a:rPr lang="en-US" dirty="0">
                <a:solidFill>
                  <a:srgbClr val="FFFF99"/>
                </a:solidFill>
              </a:rPr>
              <a:t>NOT </a:t>
            </a:r>
            <a:r>
              <a:rPr lang="en-US" dirty="0"/>
              <a:t>been asleep, he had been with the chief priests, and acquainted them with the opportunity he had of making good his agreement with him: he had got the band of soldiers, and other persons together, in order to make sure work of it. </a:t>
            </a:r>
          </a:p>
        </p:txBody>
      </p:sp>
    </p:spTree>
    <p:extLst>
      <p:ext uri="{BB962C8B-B14F-4D97-AF65-F5344CB8AC3E}">
        <p14:creationId xmlns:p14="http://schemas.microsoft.com/office/powerpoint/2010/main" val="2476350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Counting means all the little steps matter.</a:t>
            </a:r>
          </a:p>
          <a:p>
            <a:pPr algn="l"/>
            <a:r>
              <a:rPr lang="en-US" dirty="0"/>
              <a:t>Counting to Shavuot/Pentecost.</a:t>
            </a:r>
          </a:p>
          <a:p>
            <a:pPr algn="l"/>
            <a:r>
              <a:rPr lang="en-US" dirty="0"/>
              <a:t>Count attendance: look to left and right: </a:t>
            </a:r>
            <a:r>
              <a:rPr lang="en-US" dirty="0">
                <a:solidFill>
                  <a:srgbClr val="FFFF99"/>
                </a:solidFill>
              </a:rPr>
              <a:t>treasure!</a:t>
            </a:r>
          </a:p>
          <a:p>
            <a:pPr algn="l"/>
            <a:r>
              <a:rPr lang="en-US" dirty="0"/>
              <a:t>Yeshua had 12, wanted help from three…</a:t>
            </a:r>
          </a:p>
        </p:txBody>
      </p:sp>
    </p:spTree>
    <p:extLst>
      <p:ext uri="{BB962C8B-B14F-4D97-AF65-F5344CB8AC3E}">
        <p14:creationId xmlns:p14="http://schemas.microsoft.com/office/powerpoint/2010/main" val="208589972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Wicked men are diligent in the accomplishment of their evil designs, while sometimes good men are asleep and indifferent to godly exercises and spiritual warfare.</a:t>
            </a:r>
          </a:p>
        </p:txBody>
      </p:sp>
    </p:spTree>
    <p:extLst>
      <p:ext uri="{BB962C8B-B14F-4D97-AF65-F5344CB8AC3E}">
        <p14:creationId xmlns:p14="http://schemas.microsoft.com/office/powerpoint/2010/main" val="64000722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aseline="30000" dirty="0"/>
              <a:t>Ro 13.11-14 </a:t>
            </a:r>
            <a:r>
              <a:rPr lang="en-US" dirty="0"/>
              <a:t>Besides this, you know the time—that it is already the hour for you to awaken from sleep; for now our salvation is nearer than when we first came to trust. </a:t>
            </a:r>
            <a:r>
              <a:rPr lang="en-US" b="1" baseline="30000" dirty="0"/>
              <a:t> </a:t>
            </a:r>
            <a:r>
              <a:rPr lang="en-US" dirty="0"/>
              <a:t>The night is almost gone and the day is near, so let us put off the works of darkness and put on the armor of light. </a:t>
            </a:r>
          </a:p>
        </p:txBody>
      </p:sp>
    </p:spTree>
    <p:extLst>
      <p:ext uri="{BB962C8B-B14F-4D97-AF65-F5344CB8AC3E}">
        <p14:creationId xmlns:p14="http://schemas.microsoft.com/office/powerpoint/2010/main" val="257570106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Ro 13.11-14 </a:t>
            </a:r>
            <a:r>
              <a:rPr lang="en-US" dirty="0"/>
              <a:t> Let us walk properly as in the day—not in carousing and drunkenness, not in sexual promiscuity and sensuality, not in strife and envy.</a:t>
            </a:r>
            <a:r>
              <a:rPr lang="en-US" b="1" baseline="30000" dirty="0"/>
              <a:t> </a:t>
            </a:r>
            <a:r>
              <a:rPr lang="en-US" dirty="0"/>
              <a:t>Instead, put on the Lord Messiah </a:t>
            </a:r>
            <a:r>
              <a:rPr lang="en-US" i="1" dirty="0"/>
              <a:t>Yeshua</a:t>
            </a:r>
            <a:r>
              <a:rPr lang="en-US" dirty="0"/>
              <a:t>, and stop making provision for the flesh—for its cravings.</a:t>
            </a:r>
          </a:p>
        </p:txBody>
      </p:sp>
    </p:spTree>
    <p:extLst>
      <p:ext uri="{BB962C8B-B14F-4D97-AF65-F5344CB8AC3E}">
        <p14:creationId xmlns:p14="http://schemas.microsoft.com/office/powerpoint/2010/main" val="18227793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/>
              <a:t>Apr.</a:t>
            </a:r>
            <a:r>
              <a:rPr lang="en-US" cap="all" dirty="0"/>
              <a:t> </a:t>
            </a:r>
            <a:r>
              <a:rPr lang="en-US" dirty="0"/>
              <a:t>24, 2019 Last week, Justice Francesca Marzari of the Supreme Court of British Columbia, Canada, declared a father guilty of “family violence” against his 14-year-old daughter on the sole basis that he had engaged in “expressions of rejection of [her] gender identity.”</a:t>
            </a:r>
          </a:p>
        </p:txBody>
      </p:sp>
    </p:spTree>
    <p:extLst>
      <p:ext uri="{BB962C8B-B14F-4D97-AF65-F5344CB8AC3E}">
        <p14:creationId xmlns:p14="http://schemas.microsoft.com/office/powerpoint/2010/main" val="42876999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These “expressions” revolved entirely around his polite refusal to refer to his daughter as a boy in private, and his steady choice to affirm that she is a girl in public.</a:t>
            </a:r>
          </a:p>
        </p:txBody>
      </p:sp>
    </p:spTree>
    <p:extLst>
      <p:ext uri="{BB962C8B-B14F-4D97-AF65-F5344CB8AC3E}">
        <p14:creationId xmlns:p14="http://schemas.microsoft.com/office/powerpoint/2010/main" val="8143981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/>
              <a:t>As previously reported, the BC Supreme Court ordered in February that 14-year-old Maxine</a:t>
            </a:r>
            <a:r>
              <a:rPr lang="en-US" dirty="0">
                <a:solidFill>
                  <a:srgbClr val="FFFF99"/>
                </a:solidFill>
              </a:rPr>
              <a:t>* receive testosterone injections without parental consent. </a:t>
            </a:r>
            <a:r>
              <a:rPr lang="en-US" dirty="0"/>
              <a:t>Accordingly, Maxine began regular injections at British Columbia (BC) Children’s Hospital over the course of the last two months.</a:t>
            </a:r>
          </a:p>
        </p:txBody>
      </p:sp>
    </p:spTree>
    <p:extLst>
      <p:ext uri="{BB962C8B-B14F-4D97-AF65-F5344CB8AC3E}">
        <p14:creationId xmlns:p14="http://schemas.microsoft.com/office/powerpoint/2010/main" val="179570387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05378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So, 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/>
              <a:t>sign petitions to the government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/>
              <a:t>Vote!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/>
              <a:t>Serve to advance the Kingdom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/>
              <a:t>Above  all: Pray much and fervently.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/>
              <a:t>A good thing next Shabbat afternoon…</a:t>
            </a:r>
          </a:p>
        </p:txBody>
      </p:sp>
    </p:spTree>
    <p:extLst>
      <p:ext uri="{BB962C8B-B14F-4D97-AF65-F5344CB8AC3E}">
        <p14:creationId xmlns:p14="http://schemas.microsoft.com/office/powerpoint/2010/main" val="255538216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6C813A-A114-4ADE-8BBA-9BF0DD0F7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48" y="197964"/>
            <a:ext cx="8265756" cy="47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1928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944572-CE14-448B-8E82-8AAAC08CD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37" y="-22958"/>
            <a:ext cx="2743199" cy="5237017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46437" y="0"/>
            <a:ext cx="5334008" cy="51435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/>
              <a:t>on Saturday, May 4, afternoon, 2:30 EST that we're calling ALIVE FROM NEW YORK. It will feature LIVE 4D ultrasounds displayed on the massive digital screens in Times Square, powerfully showing the world that a baby inside the womb is fully human and deserving of life.</a:t>
            </a:r>
          </a:p>
        </p:txBody>
      </p:sp>
    </p:spTree>
    <p:extLst>
      <p:ext uri="{BB962C8B-B14F-4D97-AF65-F5344CB8AC3E}">
        <p14:creationId xmlns:p14="http://schemas.microsoft.com/office/powerpoint/2010/main" val="3084283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4D2041-D8CA-4F85-BE98-A9EC730E7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661" y="0"/>
            <a:ext cx="4263553" cy="5143500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532338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“Alive from New York” is a Focus on the Family event designed to celebrate the sanctity of human life; marvel at the wonder of human development in the womb; and encourage advocacy for women facing unplanned pregnancies and the preborn.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8732584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The event will feature live music and inspirational speeches from special guests, as well as abortion survivors. The culminating moment of the event will be a live 4D ultrasound broadcast on massive digital screens in Times Square.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308553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Go to </a:t>
            </a:r>
            <a:r>
              <a:rPr lang="en-US" sz="3600" dirty="0">
                <a:hlinkClick r:id="rId3"/>
              </a:rPr>
              <a:t>https://www.focusonthefamily.com/</a:t>
            </a:r>
            <a:endParaRPr lang="en-US" sz="3600" dirty="0"/>
          </a:p>
          <a:p>
            <a:pPr algn="l"/>
            <a:r>
              <a:rPr lang="en-US" dirty="0"/>
              <a:t>To register</a:t>
            </a:r>
          </a:p>
          <a:p>
            <a:pPr algn="l"/>
            <a:r>
              <a:rPr lang="en-US" dirty="0"/>
              <a:t>We’ll show some of it here.</a:t>
            </a:r>
          </a:p>
          <a:p>
            <a:pPr algn="l"/>
            <a:endParaRPr lang="en-US" sz="4400" dirty="0"/>
          </a:p>
          <a:p>
            <a:pPr algn="l"/>
            <a:r>
              <a:rPr lang="en-US" sz="4400" dirty="0"/>
              <a:t>Invite friend to next week…</a:t>
            </a:r>
          </a:p>
        </p:txBody>
      </p:sp>
    </p:spTree>
    <p:extLst>
      <p:ext uri="{BB962C8B-B14F-4D97-AF65-F5344CB8AC3E}">
        <p14:creationId xmlns:p14="http://schemas.microsoft.com/office/powerpoint/2010/main" val="93646196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2" name="Online Media 1" title="Muslims attack Pastor with Acid: The Umar Mulinde Story">
            <a:hlinkClick r:id="" action="ppaction://media"/>
            <a:extLst>
              <a:ext uri="{FF2B5EF4-FFF2-40B4-BE49-F238E27FC236}">
                <a16:creationId xmlns:a16="http://schemas.microsoft.com/office/drawing/2014/main" id="{5065CEC1-427B-4122-BBF2-F37FC9A0AF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9971" y="9526"/>
            <a:ext cx="8483599" cy="477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3222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Ro 13.11-14 </a:t>
            </a:r>
            <a:r>
              <a:rPr lang="en-US" dirty="0"/>
              <a:t> Let us walk properly as in the day—not in carousing and drunkenness, not in sexual promiscuity and sensuality, not in strife and envy.</a:t>
            </a:r>
            <a:r>
              <a:rPr lang="en-US" b="1" baseline="30000" dirty="0"/>
              <a:t> </a:t>
            </a:r>
            <a:r>
              <a:rPr lang="en-US" dirty="0"/>
              <a:t>Instead, put on the Lord Messiah </a:t>
            </a:r>
            <a:r>
              <a:rPr lang="en-US" i="1" dirty="0"/>
              <a:t>Yeshua</a:t>
            </a:r>
            <a:r>
              <a:rPr lang="en-US" dirty="0"/>
              <a:t>, and stop making provision for the flesh—for its cravings.</a:t>
            </a:r>
          </a:p>
        </p:txBody>
      </p:sp>
    </p:spTree>
    <p:extLst>
      <p:ext uri="{BB962C8B-B14F-4D97-AF65-F5344CB8AC3E}">
        <p14:creationId xmlns:p14="http://schemas.microsoft.com/office/powerpoint/2010/main" val="572466963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6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 Rounded MT Bold"/>
        <a:ea typeface=""/>
        <a:cs typeface="Arial"/>
      </a:majorFont>
      <a:minorFont>
        <a:latin typeface="Arial Rounded MT Bol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 Rounded MT Bold"/>
        <a:ea typeface=""/>
        <a:cs typeface="Arial"/>
      </a:majorFont>
      <a:minorFont>
        <a:latin typeface="Arial Rounded MT Bol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 Rounded MT Bol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101692</TotalTime>
  <Words>4115</Words>
  <Application>Microsoft Office PowerPoint</Application>
  <PresentationFormat>Custom</PresentationFormat>
  <Paragraphs>568</Paragraphs>
  <Slides>94</Slides>
  <Notes>94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94</vt:i4>
      </vt:variant>
    </vt:vector>
  </HeadingPairs>
  <TitlesOfParts>
    <vt:vector size="104" baseType="lpstr">
      <vt:lpstr>Arial</vt:lpstr>
      <vt:lpstr>Arial Rounded MT Bold</vt:lpstr>
      <vt:lpstr>David</vt:lpstr>
      <vt:lpstr>r</vt:lpstr>
      <vt:lpstr>Times New Roman</vt:lpstr>
      <vt:lpstr>1_Default Design</vt:lpstr>
      <vt:lpstr>136_Default Design</vt:lpstr>
      <vt:lpstr>128_Default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Mattityahu (Matthew) 26:47</vt:lpstr>
      <vt:lpstr>Mattityahu (Matthew) 26:47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Mattityahu (Matthew) 26:48</vt:lpstr>
      <vt:lpstr>Mattityahu (Matthew) 26:49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 HaOlam Messianic Congregation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Shmuel Wolkenfeld</dc:creator>
  <cp:lastModifiedBy>Shmuel</cp:lastModifiedBy>
  <cp:revision>2770</cp:revision>
  <dcterms:created xsi:type="dcterms:W3CDTF">2006-04-21T19:34:43Z</dcterms:created>
  <dcterms:modified xsi:type="dcterms:W3CDTF">2019-04-27T14:00:44Z</dcterms:modified>
</cp:coreProperties>
</file>