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 id="2147483706" r:id="rId4"/>
  </p:sldMasterIdLst>
  <p:notesMasterIdLst>
    <p:notesMasterId r:id="rId96"/>
  </p:notesMasterIdLst>
  <p:handoutMasterIdLst>
    <p:handoutMasterId r:id="rId97"/>
  </p:handoutMasterIdLst>
  <p:sldIdLst>
    <p:sldId id="2045" r:id="rId5"/>
    <p:sldId id="59202" r:id="rId6"/>
    <p:sldId id="59203" r:id="rId7"/>
    <p:sldId id="59214" r:id="rId8"/>
    <p:sldId id="59127" r:id="rId9"/>
    <p:sldId id="59146" r:id="rId10"/>
    <p:sldId id="59148" r:id="rId11"/>
    <p:sldId id="59211" r:id="rId12"/>
    <p:sldId id="59120" r:id="rId13"/>
    <p:sldId id="59147" r:id="rId14"/>
    <p:sldId id="59109" r:id="rId15"/>
    <p:sldId id="59213" r:id="rId16"/>
    <p:sldId id="59110" r:id="rId17"/>
    <p:sldId id="56113" r:id="rId18"/>
    <p:sldId id="59212" r:id="rId19"/>
    <p:sldId id="59183" r:id="rId20"/>
    <p:sldId id="55943" r:id="rId21"/>
    <p:sldId id="59156" r:id="rId22"/>
    <p:sldId id="59155" r:id="rId23"/>
    <p:sldId id="59186" r:id="rId24"/>
    <p:sldId id="59171" r:id="rId25"/>
    <p:sldId id="59174" r:id="rId26"/>
    <p:sldId id="59187" r:id="rId27"/>
    <p:sldId id="59175" r:id="rId28"/>
    <p:sldId id="59178" r:id="rId29"/>
    <p:sldId id="59189" r:id="rId30"/>
    <p:sldId id="59190" r:id="rId31"/>
    <p:sldId id="59162" r:id="rId32"/>
    <p:sldId id="59160" r:id="rId33"/>
    <p:sldId id="59167" r:id="rId34"/>
    <p:sldId id="59168" r:id="rId35"/>
    <p:sldId id="59169" r:id="rId36"/>
    <p:sldId id="59161" r:id="rId37"/>
    <p:sldId id="59173" r:id="rId38"/>
    <p:sldId id="59116" r:id="rId39"/>
    <p:sldId id="59158" r:id="rId40"/>
    <p:sldId id="59204" r:id="rId41"/>
    <p:sldId id="59199" r:id="rId42"/>
    <p:sldId id="59188" r:id="rId43"/>
    <p:sldId id="59163" r:id="rId44"/>
    <p:sldId id="59181" r:id="rId45"/>
    <p:sldId id="59159" r:id="rId46"/>
    <p:sldId id="59182" r:id="rId47"/>
    <p:sldId id="59164" r:id="rId48"/>
    <p:sldId id="59191" r:id="rId49"/>
    <p:sldId id="59165" r:id="rId50"/>
    <p:sldId id="59192" r:id="rId51"/>
    <p:sldId id="59166" r:id="rId52"/>
    <p:sldId id="59185" r:id="rId53"/>
    <p:sldId id="59193" r:id="rId54"/>
    <p:sldId id="59194" r:id="rId55"/>
    <p:sldId id="59154" r:id="rId56"/>
    <p:sldId id="59195" r:id="rId57"/>
    <p:sldId id="59201" r:id="rId58"/>
    <p:sldId id="59179" r:id="rId59"/>
    <p:sldId id="59206" r:id="rId60"/>
    <p:sldId id="59205" r:id="rId61"/>
    <p:sldId id="59208" r:id="rId62"/>
    <p:sldId id="2093" r:id="rId63"/>
    <p:sldId id="2094" r:id="rId64"/>
    <p:sldId id="2096" r:id="rId65"/>
    <p:sldId id="2107" r:id="rId66"/>
    <p:sldId id="2131" r:id="rId67"/>
    <p:sldId id="2133" r:id="rId68"/>
    <p:sldId id="2108" r:id="rId69"/>
    <p:sldId id="2161" r:id="rId70"/>
    <p:sldId id="2162" r:id="rId71"/>
    <p:sldId id="59198" r:id="rId72"/>
    <p:sldId id="59215" r:id="rId73"/>
    <p:sldId id="2098" r:id="rId74"/>
    <p:sldId id="2104" r:id="rId75"/>
    <p:sldId id="2097" r:id="rId76"/>
    <p:sldId id="2115" r:id="rId77"/>
    <p:sldId id="2136" r:id="rId78"/>
    <p:sldId id="2149" r:id="rId79"/>
    <p:sldId id="2139" r:id="rId80"/>
    <p:sldId id="2140" r:id="rId81"/>
    <p:sldId id="2142" r:id="rId82"/>
    <p:sldId id="2141" r:id="rId83"/>
    <p:sldId id="2143" r:id="rId84"/>
    <p:sldId id="2144" r:id="rId85"/>
    <p:sldId id="2109" r:id="rId86"/>
    <p:sldId id="2147" r:id="rId87"/>
    <p:sldId id="2148" r:id="rId88"/>
    <p:sldId id="2150" r:id="rId89"/>
    <p:sldId id="2135" r:id="rId90"/>
    <p:sldId id="59209" r:id="rId91"/>
    <p:sldId id="59216" r:id="rId92"/>
    <p:sldId id="59196" r:id="rId93"/>
    <p:sldId id="59210" r:id="rId94"/>
    <p:sldId id="2154" r:id="rId9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6534" autoAdjust="0"/>
  </p:normalViewPr>
  <p:slideViewPr>
    <p:cSldViewPr>
      <p:cViewPr varScale="1">
        <p:scale>
          <a:sx n="108" d="100"/>
          <a:sy n="108" d="100"/>
        </p:scale>
        <p:origin x="120" y="26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124"/>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26.59-62.Accusations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06.01.2019 5779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26.59-62.Accusations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06.01.2019 5779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sefaria.org/Mishnah_Sanhedrin.4.1?lang=bi&amp;with=all&amp;lang2=e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26.59-62.Accusations</a:t>
            </a:r>
          </a:p>
        </p:txBody>
      </p:sp>
      <p:sp>
        <p:nvSpPr>
          <p:cNvPr id="5" name="Rectangle 3"/>
          <p:cNvSpPr>
            <a:spLocks noGrp="1" noChangeArrowheads="1"/>
          </p:cNvSpPr>
          <p:nvPr>
            <p:ph type="dt" idx="1"/>
          </p:nvPr>
        </p:nvSpPr>
        <p:spPr>
          <a:ln/>
        </p:spPr>
        <p:txBody>
          <a:bodyPr/>
          <a:lstStyle/>
          <a:p>
            <a:r>
              <a:rPr lang="en-US" altLang="en-US">
                <a:solidFill>
                  <a:prstClr val="white"/>
                </a:solidFill>
              </a:rPr>
              <a:t>06.01.2019 5779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will demo 3 verses, as promised.  </a:t>
            </a:r>
          </a:p>
          <a:p>
            <a:r>
              <a:rPr lang="en-US" altLang="en-US" sz="2000" dirty="0"/>
              <a:t>How many have you memorized?</a:t>
            </a:r>
          </a:p>
        </p:txBody>
      </p:sp>
    </p:spTree>
    <p:extLst>
      <p:ext uri="{BB962C8B-B14F-4D97-AF65-F5344CB8AC3E}">
        <p14:creationId xmlns:p14="http://schemas.microsoft.com/office/powerpoint/2010/main" val="428685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1544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338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0490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xfrm>
            <a:off x="330199" y="4343400"/>
            <a:ext cx="6016625" cy="4341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So, Yeshua </a:t>
            </a:r>
          </a:p>
          <a:p>
            <a:pPr marL="109538" indent="-109538">
              <a:buFont typeface="Arial" panose="020B0604020202020204" pitchFamily="34" charset="0"/>
              <a:buChar char="•"/>
            </a:pPr>
            <a:r>
              <a:rPr lang="en-US" altLang="en-US" dirty="0">
                <a:cs typeface="Arial" pitchFamily="34" charset="0"/>
              </a:rPr>
              <a:t>had His last Seder with his men and families,</a:t>
            </a:r>
          </a:p>
          <a:p>
            <a:pPr marL="109538" indent="-109538">
              <a:buFont typeface="Arial" panose="020B0604020202020204" pitchFamily="34" charset="0"/>
              <a:buChar char="•"/>
            </a:pPr>
            <a:r>
              <a:rPr lang="en-US" altLang="en-US" dirty="0">
                <a:cs typeface="Arial" pitchFamily="34" charset="0"/>
              </a:rPr>
              <a:t>prayed through the bloody </a:t>
            </a:r>
            <a:r>
              <a:rPr lang="en-US" altLang="en-US" dirty="0" err="1">
                <a:cs typeface="Arial" pitchFamily="34" charset="0"/>
              </a:rPr>
              <a:t>hematadrosis</a:t>
            </a:r>
            <a:r>
              <a:rPr lang="en-US" altLang="en-US" dirty="0">
                <a:cs typeface="Arial" pitchFamily="34" charset="0"/>
              </a:rPr>
              <a:t> stress sweat till angelic strength and shalom.   </a:t>
            </a:r>
          </a:p>
          <a:p>
            <a:pPr marL="109538" indent="-109538">
              <a:buFont typeface="Arial" panose="020B0604020202020204" pitchFamily="34" charset="0"/>
              <a:buChar char="•"/>
            </a:pPr>
            <a:r>
              <a:rPr lang="en-US" altLang="en-US" dirty="0">
                <a:cs typeface="Arial" pitchFamily="34" charset="0"/>
              </a:rPr>
              <a:t>Then the soldiers came.  </a:t>
            </a:r>
          </a:p>
          <a:p>
            <a:pPr marL="109538" indent="-109538">
              <a:buFont typeface="Arial" panose="020B0604020202020204" pitchFamily="34" charset="0"/>
              <a:buChar char="•"/>
            </a:pPr>
            <a:r>
              <a:rPr lang="en-US" altLang="en-US" dirty="0">
                <a:cs typeface="Arial" pitchFamily="34" charset="0"/>
              </a:rPr>
              <a:t>His men rallied and cut off an attackers ear.  Yeshua healed the ear.  </a:t>
            </a:r>
          </a:p>
          <a:p>
            <a:pPr marL="109538" indent="-109538">
              <a:buFont typeface="Arial" panose="020B0604020202020204" pitchFamily="34" charset="0"/>
              <a:buChar char="•"/>
            </a:pPr>
            <a:r>
              <a:rPr lang="en-US" altLang="en-US" dirty="0">
                <a:cs typeface="Arial" pitchFamily="34" charset="0"/>
              </a:rPr>
              <a:t>Soldiers seized Him.  </a:t>
            </a:r>
          </a:p>
          <a:p>
            <a:pPr marL="109538" indent="-109538">
              <a:buFont typeface="Arial" panose="020B0604020202020204" pitchFamily="34" charset="0"/>
              <a:buChar char="•"/>
            </a:pPr>
            <a:r>
              <a:rPr lang="en-US" altLang="en-US" dirty="0" err="1">
                <a:cs typeface="Arial" pitchFamily="34" charset="0"/>
              </a:rPr>
              <a:t>Kefa</a:t>
            </a:r>
            <a:r>
              <a:rPr lang="en-US" altLang="en-US" dirty="0">
                <a:cs typeface="Arial" pitchFamily="34" charset="0"/>
              </a:rPr>
              <a:t> followed vacillating.  </a:t>
            </a:r>
          </a:p>
          <a:p>
            <a:pPr marL="109538" indent="-109538">
              <a:buFont typeface="Arial" panose="020B0604020202020204" pitchFamily="34" charset="0"/>
              <a:buChar char="•"/>
            </a:pPr>
            <a:r>
              <a:rPr lang="en-US" altLang="en-US" dirty="0" err="1">
                <a:cs typeface="Arial" pitchFamily="34" charset="0"/>
              </a:rPr>
              <a:t>Yokhanan</a:t>
            </a:r>
            <a:r>
              <a:rPr lang="en-US" altLang="en-US" dirty="0">
                <a:cs typeface="Arial" pitchFamily="34" charset="0"/>
              </a:rPr>
              <a:t> followed assertively.</a:t>
            </a:r>
          </a:p>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42444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876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008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73968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0233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22039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Morekhi</a:t>
            </a:r>
            <a:r>
              <a:rPr lang="en-US" altLang="en-US" sz="1050" dirty="0"/>
              <a:t> Hiatt Facebook, I think</a:t>
            </a:r>
          </a:p>
        </p:txBody>
      </p:sp>
    </p:spTree>
    <p:extLst>
      <p:ext uri="{BB962C8B-B14F-4D97-AF65-F5344CB8AC3E}">
        <p14:creationId xmlns:p14="http://schemas.microsoft.com/office/powerpoint/2010/main" val="1733701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239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dirty="0" err="1"/>
              <a:t>Cf</a:t>
            </a:r>
            <a:r>
              <a:rPr lang="en-US" sz="2000" dirty="0"/>
              <a:t> accusation:  ‘I can tear down G-d’s Temple and build it again in three days.’</a:t>
            </a:r>
          </a:p>
          <a:p>
            <a:r>
              <a:rPr lang="en-US" altLang="en-US" sz="2000" dirty="0"/>
              <a:t>Not what He was accused of saying.  </a:t>
            </a:r>
          </a:p>
          <a:p>
            <a:endParaRPr lang="en-US" altLang="en-US" sz="2000" dirty="0"/>
          </a:p>
          <a:p>
            <a:r>
              <a:rPr lang="en-US" altLang="en-US" sz="2000" dirty="0"/>
              <a:t>Moreover, He really had another meaning altogether. </a:t>
            </a:r>
          </a:p>
        </p:txBody>
      </p:sp>
    </p:spTree>
    <p:extLst>
      <p:ext uri="{BB962C8B-B14F-4D97-AF65-F5344CB8AC3E}">
        <p14:creationId xmlns:p14="http://schemas.microsoft.com/office/powerpoint/2010/main" val="172973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60043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35279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7668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u="sng" dirty="0"/>
              <a:t>How we are perceived when accused.  </a:t>
            </a:r>
            <a:r>
              <a:rPr lang="en-US" altLang="en-US" sz="2000" dirty="0"/>
              <a:t>Yes?  Attitude is everything, the His Kingdom..</a:t>
            </a:r>
          </a:p>
          <a:p>
            <a:endParaRPr lang="en-US" altLang="en-US" sz="2000" dirty="0"/>
          </a:p>
          <a:p>
            <a:r>
              <a:rPr lang="en-US" altLang="en-US" sz="2000" dirty="0"/>
              <a:t>Then in Ch 7, Stephen gave his magnificent brief presentation of the history of Israel, and our need for redemption, which was met with him being stoned to death.  </a:t>
            </a:r>
          </a:p>
          <a:p>
            <a:r>
              <a:rPr lang="en-US" altLang="en-US" sz="2000" dirty="0"/>
              <a:t>But, one of the participants was </a:t>
            </a:r>
            <a:r>
              <a:rPr lang="en-US" altLang="en-US" sz="2000" dirty="0" err="1"/>
              <a:t>Shaul</a:t>
            </a:r>
            <a:r>
              <a:rPr lang="en-US" altLang="en-US" sz="2000" dirty="0"/>
              <a:t>, who had his own revelation of Yeshua in the following chapter 8.</a:t>
            </a:r>
          </a:p>
          <a:p>
            <a:endParaRPr lang="en-US" altLang="en-US" sz="2000" dirty="0"/>
          </a:p>
          <a:p>
            <a:r>
              <a:rPr lang="en-US" altLang="en-US" sz="2000" dirty="0"/>
              <a:t>Parallel passage in Mark gives a bit more insight on accusations against Yeshua:</a:t>
            </a:r>
          </a:p>
        </p:txBody>
      </p:sp>
    </p:spTree>
    <p:extLst>
      <p:ext uri="{BB962C8B-B14F-4D97-AF65-F5344CB8AC3E}">
        <p14:creationId xmlns:p14="http://schemas.microsoft.com/office/powerpoint/2010/main" val="528653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858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Not what He really said.</a:t>
            </a:r>
          </a:p>
        </p:txBody>
      </p:sp>
    </p:spTree>
    <p:extLst>
      <p:ext uri="{BB962C8B-B14F-4D97-AF65-F5344CB8AC3E}">
        <p14:creationId xmlns:p14="http://schemas.microsoft.com/office/powerpoint/2010/main" val="4220535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9781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9557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Morekhi</a:t>
            </a:r>
            <a:r>
              <a:rPr lang="en-US" altLang="en-US" sz="1050" dirty="0"/>
              <a:t> Hiatt Facebook, I think</a:t>
            </a:r>
          </a:p>
          <a:p>
            <a:endParaRPr lang="en-US" altLang="en-US" sz="1050" dirty="0"/>
          </a:p>
        </p:txBody>
      </p:sp>
    </p:spTree>
    <p:extLst>
      <p:ext uri="{BB962C8B-B14F-4D97-AF65-F5344CB8AC3E}">
        <p14:creationId xmlns:p14="http://schemas.microsoft.com/office/powerpoint/2010/main" val="774318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8442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2821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50371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21060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2833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10308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24842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72774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1584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 about the year 200, but compiled from older literature that was transmitted by memory only.  Hence “Oral Law” though now written down.   So, the concepts from the Mishna were likely common knowledge among leaders in </a:t>
            </a:r>
            <a:r>
              <a:rPr lang="en-US" altLang="en-US" sz="1050" dirty="0" err="1"/>
              <a:t>Yeshua’s</a:t>
            </a:r>
            <a:r>
              <a:rPr lang="en-US" altLang="en-US" sz="1050" dirty="0"/>
              <a:t> time.</a:t>
            </a:r>
          </a:p>
          <a:p>
            <a:r>
              <a:rPr lang="en-US" altLang="en-US" sz="1050" dirty="0"/>
              <a:t>Here is the usefulness of the Talmud.</a:t>
            </a:r>
          </a:p>
          <a:p>
            <a:endParaRPr lang="en-US" altLang="en-US" sz="1050" dirty="0"/>
          </a:p>
          <a:p>
            <a:r>
              <a:rPr lang="en-US" altLang="en-US" sz="1050" dirty="0"/>
              <a:t>Torah truth on accusations, witnesses, made considerably more complex:</a:t>
            </a:r>
          </a:p>
        </p:txBody>
      </p:sp>
    </p:spTree>
    <p:extLst>
      <p:ext uri="{BB962C8B-B14F-4D97-AF65-F5344CB8AC3E}">
        <p14:creationId xmlns:p14="http://schemas.microsoft.com/office/powerpoint/2010/main" val="68381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Morekhi</a:t>
            </a:r>
            <a:r>
              <a:rPr lang="en-US" altLang="en-US" sz="1050" dirty="0"/>
              <a:t> Hiatt Facebook, I think</a:t>
            </a:r>
          </a:p>
          <a:p>
            <a:endParaRPr lang="en-US" altLang="en-US" sz="1050" dirty="0"/>
          </a:p>
        </p:txBody>
      </p:sp>
    </p:spTree>
    <p:extLst>
      <p:ext uri="{BB962C8B-B14F-4D97-AF65-F5344CB8AC3E}">
        <p14:creationId xmlns:p14="http://schemas.microsoft.com/office/powerpoint/2010/main" val="337060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6306155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2363051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145894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2108055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188143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2599658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3760939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95548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https://www.sefaria.org/Mishnah_Sanhedrin.4.1?lang=bi&amp;with=all&amp;lang2=en</a:t>
            </a:r>
            <a:endParaRPr lang="en-US" altLang="en-US" sz="1050" dirty="0"/>
          </a:p>
        </p:txBody>
      </p:sp>
    </p:spTree>
    <p:extLst>
      <p:ext uri="{BB962C8B-B14F-4D97-AF65-F5344CB8AC3E}">
        <p14:creationId xmlns:p14="http://schemas.microsoft.com/office/powerpoint/2010/main" val="27724205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1514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26.51-54 Cut off ears?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05.18.2019 5779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All that good Dave Ramsey material on Debt Free.   </a:t>
            </a:r>
          </a:p>
          <a:p>
            <a:r>
              <a:rPr lang="en-US" altLang="en-US" sz="2000" dirty="0"/>
              <a:t>Next week is the last time I’ll be showing this.</a:t>
            </a:r>
          </a:p>
        </p:txBody>
      </p:sp>
    </p:spTree>
    <p:extLst>
      <p:ext uri="{BB962C8B-B14F-4D97-AF65-F5344CB8AC3E}">
        <p14:creationId xmlns:p14="http://schemas.microsoft.com/office/powerpoint/2010/main" val="3851704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Difficult in Torah to convict for death sentence, </a:t>
            </a:r>
          </a:p>
          <a:p>
            <a:r>
              <a:rPr lang="en-US" altLang="en-US" sz="1050" dirty="0"/>
              <a:t>even harder in Talmud/Mishnah/Oral Law</a:t>
            </a:r>
          </a:p>
        </p:txBody>
      </p:sp>
    </p:spTree>
    <p:extLst>
      <p:ext uri="{BB962C8B-B14F-4D97-AF65-F5344CB8AC3E}">
        <p14:creationId xmlns:p14="http://schemas.microsoft.com/office/powerpoint/2010/main" val="3940687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93771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Accusations were going no where.  </a:t>
            </a:r>
          </a:p>
          <a:p>
            <a:r>
              <a:rPr lang="en-US" dirty="0"/>
              <a:t>Yeshua responded with a statement of His divine nature.  That’s for next time.   But for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00749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15707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This is the key to Messianic jurisprudence.  </a:t>
            </a:r>
          </a:p>
          <a:p>
            <a:r>
              <a:rPr lang="en-US" altLang="en-US" sz="2000" dirty="0"/>
              <a:t>Accusations in LOVE.   New spirit.  Love is in Tanakh, but not love in bone grinding difficulty.  “A new commandment I give to you, that you love one another…as I have loved you.”</a:t>
            </a:r>
          </a:p>
          <a:p>
            <a:r>
              <a:rPr lang="en-US" altLang="en-US" dirty="0"/>
              <a:t>Difficult people…love them.</a:t>
            </a:r>
          </a:p>
          <a:p>
            <a:r>
              <a:rPr lang="en-US" altLang="en-US" dirty="0"/>
              <a:t>Book </a:t>
            </a:r>
            <a:r>
              <a:rPr lang="en-US" altLang="en-US" i="1" dirty="0"/>
              <a:t>Marriage to a Difficult Man.</a:t>
            </a:r>
          </a:p>
          <a:p>
            <a:r>
              <a:rPr lang="en-US" altLang="en-US" sz="2000" dirty="0"/>
              <a:t>This issue of attitude, spirit, is the MOST important determiner of godliness in conflict.  Angry?  Pray much before doing anything!!</a:t>
            </a:r>
          </a:p>
        </p:txBody>
      </p:sp>
    </p:spTree>
    <p:extLst>
      <p:ext uri="{BB962C8B-B14F-4D97-AF65-F5344CB8AC3E}">
        <p14:creationId xmlns:p14="http://schemas.microsoft.com/office/powerpoint/2010/main" val="57938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90876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96991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50473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17148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Here </a:t>
            </a:r>
            <a:r>
              <a:rPr lang="en-US" altLang="en-US" u="sng" dirty="0"/>
              <a:t>you</a:t>
            </a:r>
            <a:r>
              <a:rPr lang="en-US" altLang="en-US" dirty="0"/>
              <a:t> are the victim.  Been violated, sinned against.  You have accusation against someone.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85481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What is the teaching / exhortation of Yeshua in</a:t>
            </a:r>
            <a:r>
              <a:rPr lang="en-US" altLang="en-US" baseline="0" dirty="0"/>
              <a:t> a word??   </a:t>
            </a:r>
            <a:r>
              <a:rPr lang="en-US" altLang="en-US" baseline="0" dirty="0">
                <a:solidFill>
                  <a:srgbClr val="C00000"/>
                </a:solidFill>
              </a:rPr>
              <a:t>GO with honor and love.</a:t>
            </a:r>
            <a:endParaRPr lang="en-US" altLang="en-US" dirty="0">
              <a:solidFill>
                <a:srgbClr val="C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What do you do??</a:t>
            </a:r>
            <a:r>
              <a:rPr lang="en-US" altLang="en-US" sz="2000" baseline="0" dirty="0"/>
              <a:t>   </a:t>
            </a:r>
            <a:r>
              <a:rPr lang="en-US" altLang="en-US" sz="2000" baseline="0" dirty="0">
                <a:solidFill>
                  <a:srgbClr val="C00000"/>
                </a:solidFill>
              </a:rPr>
              <a:t>GO</a:t>
            </a:r>
            <a:r>
              <a:rPr lang="en-US" altLang="en-US" sz="2000" baseline="0" dirty="0"/>
              <a:t>.  Stop offering:  praying, praising.   Immediately?  May need to pray about, counsel about:  how, when, where.</a:t>
            </a:r>
            <a:r>
              <a:rPr lang="en-US" altLang="en-US" sz="2000" dirty="0"/>
              <a:t>   </a:t>
            </a:r>
            <a:r>
              <a:rPr lang="en-US" altLang="en-US" dirty="0"/>
              <a:t>But…</a:t>
            </a:r>
            <a:r>
              <a:rPr lang="en-US" altLang="en-US" dirty="0">
                <a:solidFill>
                  <a:srgbClr val="C00000"/>
                </a:solidFill>
              </a:rPr>
              <a:t>GO</a:t>
            </a:r>
            <a:r>
              <a:rPr lang="en-US" altLang="en-US" dirty="0"/>
              <a:t>.  </a:t>
            </a:r>
          </a:p>
          <a:p>
            <a:r>
              <a:rPr lang="en-US" altLang="en-US" dirty="0"/>
              <a:t>Might be a long</a:t>
            </a:r>
            <a:r>
              <a:rPr lang="en-US" altLang="en-US" baseline="0" dirty="0"/>
              <a:t> distance, since His hearers here Galileans, and offering in </a:t>
            </a:r>
            <a:r>
              <a:rPr lang="en-US" altLang="en-US" baseline="0" dirty="0" err="1"/>
              <a:t>Yerushalayim</a:t>
            </a:r>
            <a:r>
              <a:rPr lang="en-US" altLang="en-US" baseline="0" dirty="0"/>
              <a:t>.  </a:t>
            </a:r>
            <a:r>
              <a:rPr lang="en-US" altLang="en-US" baseline="0" dirty="0">
                <a:solidFill>
                  <a:srgbClr val="C00000"/>
                </a:solidFill>
              </a:rPr>
              <a:t>GO</a:t>
            </a:r>
          </a:p>
          <a:p>
            <a:r>
              <a:rPr lang="en-US" altLang="en-US" sz="2000" dirty="0"/>
              <a:t>Reverse situation…</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 if you are a member, you have signed a commitment to this.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54518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808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76014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It DOESN’T say,</a:t>
            </a:r>
            <a:r>
              <a:rPr lang="en-US" altLang="en-US" baseline="0" dirty="0"/>
              <a:t> only pray and fast, study and memorize.  Those are implied, but it says “GO.”</a:t>
            </a:r>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Before witnesses only if necessary </a:t>
            </a:r>
            <a:r>
              <a:rPr lang="en-US" altLang="en-US" baseline="30000" dirty="0" err="1"/>
              <a:t>Shab</a:t>
            </a:r>
            <a:r>
              <a:rPr lang="en-US" altLang="en-US" baseline="30000" dirty="0"/>
              <a:t> 119b</a:t>
            </a:r>
          </a:p>
          <a:p>
            <a:r>
              <a:rPr lang="en-US" altLang="en-US" dirty="0"/>
              <a:t>But always</a:t>
            </a:r>
            <a:r>
              <a:rPr lang="en-US" altLang="en-US" baseline="0" dirty="0"/>
              <a:t> with a purpose of restoration.  1 </a:t>
            </a:r>
            <a:r>
              <a:rPr lang="en-US" altLang="en-US" baseline="0" dirty="0" err="1"/>
              <a:t>Cor</a:t>
            </a:r>
            <a:r>
              <a:rPr lang="en-US" altLang="en-US" baseline="0" dirty="0"/>
              <a:t> 5.5, 2 Cor. 2:5-11, 1 Tim 1.20</a:t>
            </a:r>
          </a:p>
          <a:p>
            <a:r>
              <a:rPr lang="en-US" altLang="en-US" dirty="0"/>
              <a:t>DSS same sequence: private reproof, witnesses, gathered assembly.  Qumran community detested disrespect.  Heard recently of a Congregational community that had a great culture of honor.  Gateway in Dallas.</a:t>
            </a:r>
          </a:p>
          <a:p>
            <a:r>
              <a:rPr lang="en-US" altLang="en-US" dirty="0"/>
              <a:t>Seen great miracles when I’ve been one of the “others.”  However, greatest mistake of my life to consent to be an “other” without inquiring about the attitude of the direct, first, private session.  So, if you ask me to help, I will ask you.</a:t>
            </a:r>
          </a:p>
          <a:p>
            <a:r>
              <a:rPr lang="en-US" altLang="en-US" sz="2400" u="sng" dirty="0"/>
              <a:t>If intractable…</a:t>
            </a:r>
          </a:p>
          <a:p>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7 individuals in the course of 22 years of Or </a:t>
            </a:r>
            <a:r>
              <a:rPr lang="en-US" altLang="en-US" dirty="0" err="1"/>
              <a:t>HaOlam</a:t>
            </a:r>
            <a:r>
              <a:rPr lang="en-US" altLang="en-US" dirty="0"/>
              <a:t>.  3 guys,</a:t>
            </a:r>
            <a:r>
              <a:rPr lang="en-US" altLang="en-US" baseline="0" dirty="0"/>
              <a:t> 4 women.  3 for stalking, 4 for contentions Ro 16</a:t>
            </a:r>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These verses have been greatly misunderstood by the </a:t>
            </a:r>
            <a:r>
              <a:rPr lang="en-US" altLang="en-US" dirty="0" err="1"/>
              <a:t>Messiahian</a:t>
            </a:r>
            <a:r>
              <a:rPr lang="en-US" altLang="en-US" dirty="0"/>
              <a:t> world.  Commonly interpreted as prayer.  Messianic minyan.  That is an application, a midrash, an expansion.  Real meaning…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http://kifa.kz/eng/bible/stern/stern_matfey_18.php</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http://kifa.kz/eng/bible/stern/stern_matfey_18.php</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599917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http://kifa.kz/eng/bible/stern/stern_matfey_18.php</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http://kifa.kz/eng/bible/stern/stern_matfey_18.php</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http://kifa.kz/eng/bible/stern/stern_matfey_18.php</a:t>
            </a:r>
            <a:endParaRPr lang="en-US" altLang="en-US" sz="105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altLang="en-US" dirty="0"/>
              <a:t>In the history of Or </a:t>
            </a:r>
            <a:r>
              <a:rPr lang="en-US" altLang="en-US" dirty="0" err="1"/>
              <a:t>HaOlam</a:t>
            </a:r>
            <a:r>
              <a:rPr lang="en-US" altLang="en-US" dirty="0"/>
              <a:t>, 7 people we have uninvited.  3 males stalkers and 1 male 3 females Ro 16 disrupters, contentious.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53310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283704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2597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26.55-61.tentative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05.25.2019  5779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30103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26.59-62.Accusations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06.01.2019 5779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08423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 18.21-23 Communicate-&gt;Forgive-&gt;Praise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24,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3543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512383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830"/>
            <a:ext cx="7462044" cy="1102519"/>
          </a:xfrm>
        </p:spPr>
        <p:txBody>
          <a:bodyPr/>
          <a:lstStyle/>
          <a:p>
            <a:r>
              <a:rPr lang="en-US"/>
              <a:t>Click to edit Master title style</a:t>
            </a:r>
          </a:p>
        </p:txBody>
      </p:sp>
      <p:sp>
        <p:nvSpPr>
          <p:cNvPr id="3" name="Subtitle 2"/>
          <p:cNvSpPr>
            <a:spLocks noGrp="1"/>
          </p:cNvSpPr>
          <p:nvPr>
            <p:ph type="subTitle" idx="1"/>
          </p:nvPr>
        </p:nvSpPr>
        <p:spPr>
          <a:xfrm>
            <a:off x="1319027" y="2914650"/>
            <a:ext cx="6145213" cy="1314450"/>
          </a:xfrm>
        </p:spPr>
        <p:txBody>
          <a:bodyPr/>
          <a:lstStyle>
            <a:lvl1pPr marL="0" indent="0" algn="ctr">
              <a:buNone/>
              <a:defRPr/>
            </a:lvl1pPr>
            <a:lvl2pPr marL="367759" indent="0" algn="ctr">
              <a:buNone/>
              <a:defRPr/>
            </a:lvl2pPr>
            <a:lvl3pPr marL="735579" indent="0" algn="ctr">
              <a:buNone/>
              <a:defRPr/>
            </a:lvl3pPr>
            <a:lvl4pPr marL="1103170" indent="0" algn="ctr">
              <a:buNone/>
              <a:defRPr/>
            </a:lvl4pPr>
            <a:lvl5pPr marL="1470982" indent="0" algn="ctr">
              <a:buNone/>
              <a:defRPr/>
            </a:lvl5pPr>
            <a:lvl6pPr marL="1838525" indent="0" algn="ctr">
              <a:buNone/>
              <a:defRPr/>
            </a:lvl6pPr>
            <a:lvl7pPr marL="2206208" indent="0" algn="ctr">
              <a:buNone/>
              <a:defRPr/>
            </a:lvl7pPr>
            <a:lvl8pPr marL="2573954" indent="0" algn="ctr">
              <a:buNone/>
              <a:defRPr/>
            </a:lvl8pPr>
            <a:lvl9pPr marL="2941701"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855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369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7759" indent="0">
              <a:buNone/>
              <a:defRPr sz="1800"/>
            </a:lvl2pPr>
            <a:lvl3pPr marL="735579" indent="0">
              <a:buNone/>
              <a:defRPr sz="1600"/>
            </a:lvl3pPr>
            <a:lvl4pPr marL="1103170" indent="0">
              <a:buNone/>
              <a:defRPr sz="1400"/>
            </a:lvl4pPr>
            <a:lvl5pPr marL="1470982" indent="0">
              <a:buNone/>
              <a:defRPr sz="1400"/>
            </a:lvl5pPr>
            <a:lvl6pPr marL="1838525" indent="0">
              <a:buNone/>
              <a:defRPr sz="1400"/>
            </a:lvl6pPr>
            <a:lvl7pPr marL="2206208" indent="0">
              <a:buNone/>
              <a:defRPr sz="1400"/>
            </a:lvl7pPr>
            <a:lvl8pPr marL="2573954" indent="0">
              <a:buNone/>
              <a:defRPr sz="1400"/>
            </a:lvl8pPr>
            <a:lvl9pPr marL="2941701"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586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303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260" y="1151335"/>
            <a:ext cx="3878861" cy="479822"/>
          </a:xfrm>
        </p:spPr>
        <p:txBody>
          <a:bodyPr anchor="b"/>
          <a:lstStyle>
            <a:lvl1pPr marL="0" indent="0">
              <a:buNone/>
              <a:defRPr sz="2400" b="1"/>
            </a:lvl1pPr>
            <a:lvl2pPr marL="367759" indent="0">
              <a:buNone/>
              <a:defRPr sz="2000" b="1"/>
            </a:lvl2pPr>
            <a:lvl3pPr marL="735579" indent="0">
              <a:buNone/>
              <a:defRPr sz="1800" b="1"/>
            </a:lvl3pPr>
            <a:lvl4pPr marL="1103170" indent="0">
              <a:buNone/>
              <a:defRPr sz="1600" b="1"/>
            </a:lvl4pPr>
            <a:lvl5pPr marL="1470982" indent="0">
              <a:buNone/>
              <a:defRPr sz="1600" b="1"/>
            </a:lvl5pPr>
            <a:lvl6pPr marL="1838525" indent="0">
              <a:buNone/>
              <a:defRPr sz="1600" b="1"/>
            </a:lvl6pPr>
            <a:lvl7pPr marL="2206208" indent="0">
              <a:buNone/>
              <a:defRPr sz="1600" b="1"/>
            </a:lvl7pPr>
            <a:lvl8pPr marL="2573954" indent="0">
              <a:buNone/>
              <a:defRPr sz="1600" b="1"/>
            </a:lvl8pPr>
            <a:lvl9pPr marL="2941701" indent="0">
              <a:buNone/>
              <a:defRPr sz="1600" b="1"/>
            </a:lvl9pPr>
          </a:lstStyle>
          <a:p>
            <a:pPr lvl="0"/>
            <a:r>
              <a:rPr lang="en-US"/>
              <a:t>Click to edit Master text styles</a:t>
            </a:r>
          </a:p>
        </p:txBody>
      </p:sp>
      <p:sp>
        <p:nvSpPr>
          <p:cNvPr id="4" name="Content Placeholder 3"/>
          <p:cNvSpPr>
            <a:spLocks noGrp="1"/>
          </p:cNvSpPr>
          <p:nvPr>
            <p:ph sz="half" idx="2"/>
          </p:nvPr>
        </p:nvSpPr>
        <p:spPr>
          <a:xfrm>
            <a:off x="439260"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45" y="1151335"/>
            <a:ext cx="3880385" cy="479822"/>
          </a:xfrm>
        </p:spPr>
        <p:txBody>
          <a:bodyPr anchor="b"/>
          <a:lstStyle>
            <a:lvl1pPr marL="0" indent="0">
              <a:buNone/>
              <a:defRPr sz="2400" b="1"/>
            </a:lvl1pPr>
            <a:lvl2pPr marL="367759" indent="0">
              <a:buNone/>
              <a:defRPr sz="2000" b="1"/>
            </a:lvl2pPr>
            <a:lvl3pPr marL="735579" indent="0">
              <a:buNone/>
              <a:defRPr sz="1800" b="1"/>
            </a:lvl3pPr>
            <a:lvl4pPr marL="1103170" indent="0">
              <a:buNone/>
              <a:defRPr sz="1600" b="1"/>
            </a:lvl4pPr>
            <a:lvl5pPr marL="1470982" indent="0">
              <a:buNone/>
              <a:defRPr sz="1600" b="1"/>
            </a:lvl5pPr>
            <a:lvl6pPr marL="1838525" indent="0">
              <a:buNone/>
              <a:defRPr sz="1600" b="1"/>
            </a:lvl6pPr>
            <a:lvl7pPr marL="2206208" indent="0">
              <a:buNone/>
              <a:defRPr sz="1600" b="1"/>
            </a:lvl7pPr>
            <a:lvl8pPr marL="2573954" indent="0">
              <a:buNone/>
              <a:defRPr sz="1600" b="1"/>
            </a:lvl8pPr>
            <a:lvl9pPr marL="294170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45"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13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54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747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159"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600" y="207796"/>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159" y="1076343"/>
            <a:ext cx="2888189" cy="3518297"/>
          </a:xfrm>
        </p:spPr>
        <p:txBody>
          <a:bodyPr/>
          <a:lstStyle>
            <a:lvl1pPr marL="0" indent="0">
              <a:buNone/>
              <a:defRPr sz="1400"/>
            </a:lvl1pPr>
            <a:lvl2pPr marL="367759" indent="0">
              <a:buNone/>
              <a:defRPr sz="1200"/>
            </a:lvl2pPr>
            <a:lvl3pPr marL="735579" indent="0">
              <a:buNone/>
              <a:defRPr sz="1000"/>
            </a:lvl3pPr>
            <a:lvl4pPr marL="1103170" indent="0">
              <a:buNone/>
              <a:defRPr sz="900"/>
            </a:lvl4pPr>
            <a:lvl5pPr marL="1470982" indent="0">
              <a:buNone/>
              <a:defRPr sz="900"/>
            </a:lvl5pPr>
            <a:lvl6pPr marL="1838525" indent="0">
              <a:buNone/>
              <a:defRPr sz="900"/>
            </a:lvl6pPr>
            <a:lvl7pPr marL="2206208" indent="0">
              <a:buNone/>
              <a:defRPr sz="900"/>
            </a:lvl7pPr>
            <a:lvl8pPr marL="2573954" indent="0">
              <a:buNone/>
              <a:defRPr sz="900"/>
            </a:lvl8pPr>
            <a:lvl9pPr marL="29417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602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7759" indent="0">
              <a:buNone/>
              <a:defRPr sz="2800"/>
            </a:lvl2pPr>
            <a:lvl3pPr marL="735579" indent="0">
              <a:buNone/>
              <a:defRPr sz="2400"/>
            </a:lvl3pPr>
            <a:lvl4pPr marL="1103170" indent="0">
              <a:buNone/>
              <a:defRPr sz="2000"/>
            </a:lvl4pPr>
            <a:lvl5pPr marL="1470982" indent="0">
              <a:buNone/>
              <a:defRPr sz="2000"/>
            </a:lvl5pPr>
            <a:lvl6pPr marL="1838525" indent="0">
              <a:buNone/>
              <a:defRPr sz="2000"/>
            </a:lvl6pPr>
            <a:lvl7pPr marL="2206208" indent="0">
              <a:buNone/>
              <a:defRPr sz="2000"/>
            </a:lvl7pPr>
            <a:lvl8pPr marL="2573954" indent="0">
              <a:buNone/>
              <a:defRPr sz="2000"/>
            </a:lvl8pPr>
            <a:lvl9pPr marL="2941701" indent="0">
              <a:buNone/>
              <a:defRPr sz="2000"/>
            </a:lvl9pPr>
          </a:lstStyle>
          <a:p>
            <a:endParaRPr lang="en-US"/>
          </a:p>
        </p:txBody>
      </p:sp>
      <p:sp>
        <p:nvSpPr>
          <p:cNvPr id="4" name="Text Placeholder 3"/>
          <p:cNvSpPr>
            <a:spLocks noGrp="1"/>
          </p:cNvSpPr>
          <p:nvPr>
            <p:ph type="body" sz="half" idx="2"/>
          </p:nvPr>
        </p:nvSpPr>
        <p:spPr>
          <a:xfrm>
            <a:off x="1720734" y="4028498"/>
            <a:ext cx="5267325" cy="603647"/>
          </a:xfrm>
        </p:spPr>
        <p:txBody>
          <a:bodyPr/>
          <a:lstStyle>
            <a:lvl1pPr marL="0" indent="0">
              <a:buNone/>
              <a:defRPr sz="1400"/>
            </a:lvl1pPr>
            <a:lvl2pPr marL="367759" indent="0">
              <a:buNone/>
              <a:defRPr sz="1200"/>
            </a:lvl2pPr>
            <a:lvl3pPr marL="735579" indent="0">
              <a:buNone/>
              <a:defRPr sz="1000"/>
            </a:lvl3pPr>
            <a:lvl4pPr marL="1103170" indent="0">
              <a:buNone/>
              <a:defRPr sz="900"/>
            </a:lvl4pPr>
            <a:lvl5pPr marL="1470982" indent="0">
              <a:buNone/>
              <a:defRPr sz="900"/>
            </a:lvl5pPr>
            <a:lvl6pPr marL="1838525" indent="0">
              <a:buNone/>
              <a:defRPr sz="900"/>
            </a:lvl6pPr>
            <a:lvl7pPr marL="2206208" indent="0">
              <a:buNone/>
              <a:defRPr sz="900"/>
            </a:lvl7pPr>
            <a:lvl8pPr marL="2573954" indent="0">
              <a:buNone/>
              <a:defRPr sz="900"/>
            </a:lvl8pPr>
            <a:lvl9pPr marL="294170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355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4094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42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presetID="59" presetClass="entr"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06389900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28233062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16" tIns="36786" rIns="73616" bIns="3678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16" tIns="36786" rIns="73616" bIns="367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16" tIns="36786" rIns="73616" bIns="3678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16" tIns="36786" rIns="73616" bIns="3678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16" tIns="36786" rIns="73616" bIns="3678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8243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7759" algn="ctr" rtl="0" fontAlgn="base">
        <a:spcBef>
          <a:spcPct val="0"/>
        </a:spcBef>
        <a:spcAft>
          <a:spcPct val="0"/>
        </a:spcAft>
        <a:defRPr sz="4400">
          <a:solidFill>
            <a:schemeClr val="tx2"/>
          </a:solidFill>
          <a:latin typeface="Arial" charset="0"/>
          <a:cs typeface="Arial" charset="0"/>
        </a:defRPr>
      </a:lvl6pPr>
      <a:lvl7pPr marL="735579" algn="ctr" rtl="0" fontAlgn="base">
        <a:spcBef>
          <a:spcPct val="0"/>
        </a:spcBef>
        <a:spcAft>
          <a:spcPct val="0"/>
        </a:spcAft>
        <a:defRPr sz="4400">
          <a:solidFill>
            <a:schemeClr val="tx2"/>
          </a:solidFill>
          <a:latin typeface="Arial" charset="0"/>
          <a:cs typeface="Arial" charset="0"/>
        </a:defRPr>
      </a:lvl7pPr>
      <a:lvl8pPr marL="1103170" algn="ctr" rtl="0" fontAlgn="base">
        <a:spcBef>
          <a:spcPct val="0"/>
        </a:spcBef>
        <a:spcAft>
          <a:spcPct val="0"/>
        </a:spcAft>
        <a:defRPr sz="4400">
          <a:solidFill>
            <a:schemeClr val="tx2"/>
          </a:solidFill>
          <a:latin typeface="Arial" charset="0"/>
          <a:cs typeface="Arial" charset="0"/>
        </a:defRPr>
      </a:lvl8pPr>
      <a:lvl9pPr marL="1470982" algn="ctr" rtl="0" fontAlgn="base">
        <a:spcBef>
          <a:spcPct val="0"/>
        </a:spcBef>
        <a:spcAft>
          <a:spcPct val="0"/>
        </a:spcAft>
        <a:defRPr sz="4400">
          <a:solidFill>
            <a:schemeClr val="tx2"/>
          </a:solidFill>
          <a:latin typeface="Arial" charset="0"/>
          <a:cs typeface="Arial" charset="0"/>
        </a:defRPr>
      </a:lvl9pPr>
    </p:titleStyle>
    <p:bodyStyle>
      <a:lvl1pPr marL="275694" indent="-275694" algn="l" rtl="0" fontAlgn="base">
        <a:spcBef>
          <a:spcPct val="20000"/>
        </a:spcBef>
        <a:spcAft>
          <a:spcPct val="0"/>
        </a:spcAft>
        <a:buChar char="•"/>
        <a:defRPr sz="4000">
          <a:solidFill>
            <a:schemeClr val="bg1"/>
          </a:solidFill>
          <a:latin typeface="+mn-lt"/>
          <a:ea typeface="+mn-ea"/>
          <a:cs typeface="+mn-cs"/>
        </a:defRPr>
      </a:lvl1pPr>
      <a:lvl2pPr marL="597591" indent="-229837" algn="l" rtl="0" fontAlgn="base">
        <a:spcBef>
          <a:spcPct val="20000"/>
        </a:spcBef>
        <a:spcAft>
          <a:spcPct val="0"/>
        </a:spcAft>
        <a:buChar char="–"/>
        <a:defRPr sz="4000">
          <a:solidFill>
            <a:schemeClr val="bg1"/>
          </a:solidFill>
          <a:latin typeface="+mn-lt"/>
        </a:defRPr>
      </a:lvl2pPr>
      <a:lvl3pPr marL="919268" indent="-183966" algn="l" rtl="0" fontAlgn="base">
        <a:spcBef>
          <a:spcPct val="20000"/>
        </a:spcBef>
        <a:spcAft>
          <a:spcPct val="0"/>
        </a:spcAft>
        <a:buChar char="•"/>
        <a:defRPr sz="2400">
          <a:solidFill>
            <a:schemeClr val="tx1"/>
          </a:solidFill>
          <a:latin typeface="+mj-lt"/>
          <a:cs typeface="+mj-cs"/>
        </a:defRPr>
      </a:lvl3pPr>
      <a:lvl4pPr marL="1287083" indent="-183966" algn="l" rtl="0" fontAlgn="base">
        <a:spcBef>
          <a:spcPct val="20000"/>
        </a:spcBef>
        <a:spcAft>
          <a:spcPct val="0"/>
        </a:spcAft>
        <a:buChar char="–"/>
        <a:defRPr sz="2000">
          <a:solidFill>
            <a:schemeClr val="tx1"/>
          </a:solidFill>
          <a:latin typeface="+mj-lt"/>
          <a:cs typeface="+mj-cs"/>
        </a:defRPr>
      </a:lvl4pPr>
      <a:lvl5pPr marL="1654767" indent="-183966" algn="l" rtl="0" fontAlgn="base">
        <a:spcBef>
          <a:spcPct val="20000"/>
        </a:spcBef>
        <a:spcAft>
          <a:spcPct val="0"/>
        </a:spcAft>
        <a:buChar char="»"/>
        <a:defRPr sz="2000">
          <a:solidFill>
            <a:schemeClr val="tx1"/>
          </a:solidFill>
          <a:latin typeface="+mj-lt"/>
          <a:cs typeface="+mj-cs"/>
        </a:defRPr>
      </a:lvl5pPr>
      <a:lvl6pPr marL="2022304" indent="-183966" algn="l" rtl="0" fontAlgn="base">
        <a:spcBef>
          <a:spcPct val="20000"/>
        </a:spcBef>
        <a:spcAft>
          <a:spcPct val="0"/>
        </a:spcAft>
        <a:buChar char="»"/>
        <a:defRPr sz="2000">
          <a:solidFill>
            <a:schemeClr val="tx1"/>
          </a:solidFill>
          <a:latin typeface="+mj-lt"/>
          <a:cs typeface="+mj-cs"/>
        </a:defRPr>
      </a:lvl6pPr>
      <a:lvl7pPr marL="2390136" indent="-183966" algn="l" rtl="0" fontAlgn="base">
        <a:spcBef>
          <a:spcPct val="20000"/>
        </a:spcBef>
        <a:spcAft>
          <a:spcPct val="0"/>
        </a:spcAft>
        <a:buChar char="»"/>
        <a:defRPr sz="2000">
          <a:solidFill>
            <a:schemeClr val="tx1"/>
          </a:solidFill>
          <a:latin typeface="+mj-lt"/>
          <a:cs typeface="+mj-cs"/>
        </a:defRPr>
      </a:lvl7pPr>
      <a:lvl8pPr marL="2757824" indent="-183966" algn="l" rtl="0" fontAlgn="base">
        <a:spcBef>
          <a:spcPct val="20000"/>
        </a:spcBef>
        <a:spcAft>
          <a:spcPct val="0"/>
        </a:spcAft>
        <a:buChar char="»"/>
        <a:defRPr sz="2000">
          <a:solidFill>
            <a:schemeClr val="tx1"/>
          </a:solidFill>
          <a:latin typeface="+mj-lt"/>
          <a:cs typeface="+mj-cs"/>
        </a:defRPr>
      </a:lvl8pPr>
      <a:lvl9pPr marL="3125590" indent="-183966"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5579" rtl="0" eaLnBrk="1" latinLnBrk="0" hangingPunct="1">
        <a:defRPr sz="1800" kern="1200">
          <a:solidFill>
            <a:schemeClr val="tx1"/>
          </a:solidFill>
          <a:latin typeface="+mn-lt"/>
          <a:ea typeface="+mn-ea"/>
          <a:cs typeface="+mn-cs"/>
        </a:defRPr>
      </a:lvl1pPr>
      <a:lvl2pPr marL="367759" algn="l" defTabSz="735579" rtl="0" eaLnBrk="1" latinLnBrk="0" hangingPunct="1">
        <a:defRPr sz="1800" kern="1200">
          <a:solidFill>
            <a:schemeClr val="tx1"/>
          </a:solidFill>
          <a:latin typeface="+mn-lt"/>
          <a:ea typeface="+mn-ea"/>
          <a:cs typeface="+mn-cs"/>
        </a:defRPr>
      </a:lvl2pPr>
      <a:lvl3pPr marL="735579" algn="l" defTabSz="735579" rtl="0" eaLnBrk="1" latinLnBrk="0" hangingPunct="1">
        <a:defRPr sz="1800" kern="1200">
          <a:solidFill>
            <a:schemeClr val="tx1"/>
          </a:solidFill>
          <a:latin typeface="+mn-lt"/>
          <a:ea typeface="+mn-ea"/>
          <a:cs typeface="+mn-cs"/>
        </a:defRPr>
      </a:lvl3pPr>
      <a:lvl4pPr marL="1103170" algn="l" defTabSz="735579" rtl="0" eaLnBrk="1" latinLnBrk="0" hangingPunct="1">
        <a:defRPr sz="1800" kern="1200">
          <a:solidFill>
            <a:schemeClr val="tx1"/>
          </a:solidFill>
          <a:latin typeface="+mn-lt"/>
          <a:ea typeface="+mn-ea"/>
          <a:cs typeface="+mn-cs"/>
        </a:defRPr>
      </a:lvl4pPr>
      <a:lvl5pPr marL="1470982" algn="l" defTabSz="735579" rtl="0" eaLnBrk="1" latinLnBrk="0" hangingPunct="1">
        <a:defRPr sz="1800" kern="1200">
          <a:solidFill>
            <a:schemeClr val="tx1"/>
          </a:solidFill>
          <a:latin typeface="+mn-lt"/>
          <a:ea typeface="+mn-ea"/>
          <a:cs typeface="+mn-cs"/>
        </a:defRPr>
      </a:lvl5pPr>
      <a:lvl6pPr marL="1838525" algn="l" defTabSz="735579" rtl="0" eaLnBrk="1" latinLnBrk="0" hangingPunct="1">
        <a:defRPr sz="1800" kern="1200">
          <a:solidFill>
            <a:schemeClr val="tx1"/>
          </a:solidFill>
          <a:latin typeface="+mn-lt"/>
          <a:ea typeface="+mn-ea"/>
          <a:cs typeface="+mn-cs"/>
        </a:defRPr>
      </a:lvl6pPr>
      <a:lvl7pPr marL="2206208" algn="l" defTabSz="735579" rtl="0" eaLnBrk="1" latinLnBrk="0" hangingPunct="1">
        <a:defRPr sz="1800" kern="1200">
          <a:solidFill>
            <a:schemeClr val="tx1"/>
          </a:solidFill>
          <a:latin typeface="+mn-lt"/>
          <a:ea typeface="+mn-ea"/>
          <a:cs typeface="+mn-cs"/>
        </a:defRPr>
      </a:lvl7pPr>
      <a:lvl8pPr marL="2573954" algn="l" defTabSz="735579" rtl="0" eaLnBrk="1" latinLnBrk="0" hangingPunct="1">
        <a:defRPr sz="1800" kern="1200">
          <a:solidFill>
            <a:schemeClr val="tx1"/>
          </a:solidFill>
          <a:latin typeface="+mn-lt"/>
          <a:ea typeface="+mn-ea"/>
          <a:cs typeface="+mn-cs"/>
        </a:defRPr>
      </a:lvl8pPr>
      <a:lvl9pPr marL="2941701" algn="l" defTabSz="7355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6CAA759-25B4-46EA-8A34-8D0B5354C99A}"/>
              </a:ext>
            </a:extLst>
          </p:cNvPr>
          <p:cNvPicPr>
            <a:picLocks noChangeAspect="1"/>
          </p:cNvPicPr>
          <p:nvPr/>
        </p:nvPicPr>
        <p:blipFill>
          <a:blip r:embed="rId3"/>
          <a:stretch>
            <a:fillRect/>
          </a:stretch>
        </p:blipFill>
        <p:spPr>
          <a:xfrm>
            <a:off x="2398498" y="0"/>
            <a:ext cx="3981878" cy="5143500"/>
          </a:xfrm>
          <a:prstGeom prst="rect">
            <a:avLst/>
          </a:prstGeom>
        </p:spPr>
      </p:pic>
    </p:spTree>
    <p:extLst>
      <p:ext uri="{BB962C8B-B14F-4D97-AF65-F5344CB8AC3E}">
        <p14:creationId xmlns:p14="http://schemas.microsoft.com/office/powerpoint/2010/main" val="37205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Pastor Umar </a:t>
            </a:r>
            <a:r>
              <a:rPr lang="en-US" dirty="0" err="1"/>
              <a:t>Mulinde</a:t>
            </a:r>
            <a:r>
              <a:rPr lang="en-US" dirty="0"/>
              <a:t> </a:t>
            </a:r>
          </a:p>
          <a:p>
            <a:pPr algn="l"/>
            <a:r>
              <a:rPr lang="en-US" dirty="0"/>
              <a:t>The congregations exist for one major reason - To draw people to Messiah and disciple them until they are like Messiah.  We can not over emphasize the second coming of Messiah when half of the world has not heard of His first coming.</a:t>
            </a:r>
          </a:p>
        </p:txBody>
      </p:sp>
    </p:spTree>
    <p:extLst>
      <p:ext uri="{BB962C8B-B14F-4D97-AF65-F5344CB8AC3E}">
        <p14:creationId xmlns:p14="http://schemas.microsoft.com/office/powerpoint/2010/main" val="32030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Pastor Umar </a:t>
            </a:r>
            <a:r>
              <a:rPr lang="en-US" dirty="0" err="1"/>
              <a:t>Mulinde</a:t>
            </a:r>
            <a:r>
              <a:rPr lang="en-US" dirty="0"/>
              <a:t> </a:t>
            </a:r>
          </a:p>
          <a:p>
            <a:pPr algn="l"/>
            <a:r>
              <a:rPr lang="en-US" dirty="0"/>
              <a:t>Tell some one about Messiah today.  Be thirsty to Win souls for Messiah.  Be a soul winner forever.  Have a blessed Shabbat.  🙏 </a:t>
            </a:r>
          </a:p>
          <a:p>
            <a:pPr algn="l"/>
            <a:r>
              <a:rPr lang="en-US" dirty="0"/>
              <a:t>Pastor Umar </a:t>
            </a:r>
            <a:r>
              <a:rPr lang="en-US" dirty="0" err="1"/>
              <a:t>Mulinde.Shalom</a:t>
            </a:r>
            <a:r>
              <a:rPr lang="en-US" dirty="0"/>
              <a:t>.</a:t>
            </a:r>
          </a:p>
        </p:txBody>
      </p:sp>
    </p:spTree>
    <p:extLst>
      <p:ext uri="{BB962C8B-B14F-4D97-AF65-F5344CB8AC3E}">
        <p14:creationId xmlns:p14="http://schemas.microsoft.com/office/powerpoint/2010/main" val="117541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5519A77-D7DF-4157-9EF9-ACB8AB5C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2" y="0"/>
            <a:ext cx="7715250" cy="5143500"/>
          </a:xfrm>
          <a:prstGeom prst="rect">
            <a:avLst/>
          </a:prstGeom>
        </p:spPr>
      </p:pic>
    </p:spTree>
    <p:extLst>
      <p:ext uri="{BB962C8B-B14F-4D97-AF65-F5344CB8AC3E}">
        <p14:creationId xmlns:p14="http://schemas.microsoft.com/office/powerpoint/2010/main" val="58822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26:59-62</a:t>
            </a:r>
          </a:p>
        </p:txBody>
      </p:sp>
    </p:spTree>
    <p:extLst>
      <p:ext uri="{BB962C8B-B14F-4D97-AF65-F5344CB8AC3E}">
        <p14:creationId xmlns:p14="http://schemas.microsoft.com/office/powerpoint/2010/main" val="177488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Theme today: </a:t>
            </a:r>
          </a:p>
          <a:p>
            <a:r>
              <a:rPr lang="en-US" dirty="0"/>
              <a:t>Accusations</a:t>
            </a:r>
          </a:p>
          <a:p>
            <a:endParaRPr lang="en-US" dirty="0"/>
          </a:p>
          <a:p>
            <a:pPr algn="l"/>
            <a:r>
              <a:rPr lang="en-US" dirty="0"/>
              <a:t>Yeshua received accusations.</a:t>
            </a:r>
          </a:p>
          <a:p>
            <a:pPr algn="l"/>
            <a:r>
              <a:rPr lang="en-US" dirty="0"/>
              <a:t>We receive accusations.</a:t>
            </a:r>
          </a:p>
          <a:p>
            <a:pPr algn="l"/>
            <a:r>
              <a:rPr lang="en-US" dirty="0"/>
              <a:t>We give accusations.</a:t>
            </a:r>
          </a:p>
        </p:txBody>
      </p:sp>
    </p:spTree>
    <p:extLst>
      <p:ext uri="{BB962C8B-B14F-4D97-AF65-F5344CB8AC3E}">
        <p14:creationId xmlns:p14="http://schemas.microsoft.com/office/powerpoint/2010/main" val="6577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1AF45-9437-40AF-9369-C0C0BFAAE20C}"/>
              </a:ext>
            </a:extLst>
          </p:cNvPr>
          <p:cNvPicPr>
            <a:picLocks noChangeAspect="1"/>
          </p:cNvPicPr>
          <p:nvPr/>
        </p:nvPicPr>
        <p:blipFill>
          <a:blip r:embed="rId3"/>
          <a:stretch>
            <a:fillRect/>
          </a:stretch>
        </p:blipFill>
        <p:spPr>
          <a:xfrm>
            <a:off x="375949" y="0"/>
            <a:ext cx="7937788" cy="50863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06666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229600" cy="4444305"/>
          </a:xfrm>
        </p:spPr>
        <p:txBody>
          <a:bodyPr>
            <a:normAutofit fontScale="92500" lnSpcReduction="10000"/>
          </a:bodyPr>
          <a:lstStyle/>
          <a:p>
            <a:pPr algn="r"/>
            <a:r>
              <a:rPr lang="he-IL" sz="4321" b="1" dirty="0">
                <a:latin typeface="David" panose="020E0502060401010101" pitchFamily="34" charset="-79"/>
                <a:cs typeface="David" panose="020E0502060401010101" pitchFamily="34" charset="-79"/>
              </a:rPr>
              <a:t>אָז חִפְּשׂוּ רָאשֵׁי הַכֹּהֲנִים וְכָל הַסַּנְהֶדְרִין עֵדוּת שֶׁקֶר עַל יֵשׁוּעַ כְּדֵי לְהָמִית אוֹתוֹ,</a:t>
            </a:r>
            <a:r>
              <a:rPr lang="en-US" baseline="30000" dirty="0"/>
              <a:t>    </a:t>
            </a:r>
          </a:p>
          <a:p>
            <a:r>
              <a:rPr lang="en-US" sz="1800" baseline="30000" dirty="0"/>
              <a:t>    </a:t>
            </a:r>
            <a:endParaRPr lang="en-US" sz="1000" baseline="30000" dirty="0"/>
          </a:p>
          <a:p>
            <a:pPr marL="0" indent="0"/>
            <a:r>
              <a:rPr lang="en-US" sz="4300" dirty="0"/>
              <a:t>The head </a:t>
            </a:r>
            <a:r>
              <a:rPr lang="en-US" sz="4300" i="1" dirty="0"/>
              <a:t>cohanim</a:t>
            </a:r>
            <a:r>
              <a:rPr lang="en-US" sz="4300" dirty="0"/>
              <a:t> and the whole </a:t>
            </a:r>
            <a:r>
              <a:rPr lang="en-US" sz="4300" i="1" dirty="0"/>
              <a:t>Sanhedrin</a:t>
            </a:r>
            <a:r>
              <a:rPr lang="en-US" sz="4300" dirty="0"/>
              <a:t> looked for some false evidence against Yeshua, so that they might put him to death.</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26:59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53941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a:r>
              <a:rPr lang="he-IL" sz="4321" b="1" dirty="0">
                <a:latin typeface="David" panose="020E0502060401010101" pitchFamily="34" charset="-79"/>
                <a:cs typeface="David" panose="020E0502060401010101" pitchFamily="34" charset="-79"/>
              </a:rPr>
              <a:t>אַךְ לֹא מָצְאוּ, אַף שֶׁבָּאוּ לְשָׁם עֵדֵי שֶׁקֶר רַבִּים. אַחֲרֵי כֵן נִגְּשׁוּ שְׁנֵי עֵדֵי שֶׁקֶר וְאָמְרוּ,</a:t>
            </a:r>
            <a:r>
              <a:rPr lang="en-US" baseline="30000" dirty="0"/>
              <a:t>    </a:t>
            </a:r>
          </a:p>
          <a:p>
            <a:pPr marL="0" indent="0"/>
            <a:r>
              <a:rPr lang="en-US" sz="3600" dirty="0"/>
              <a:t>But they didn’t find any, even though many liars came forward to give testimony. At last, however, two people came forward and said,</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26:60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2435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05800" cy="4444305"/>
          </a:xfrm>
        </p:spPr>
        <p:txBody>
          <a:bodyPr>
            <a:normAutofit/>
          </a:bodyPr>
          <a:lstStyle/>
          <a:p>
            <a:pPr algn="r" rtl="1"/>
            <a:r>
              <a:rPr lang="he-IL" sz="4321" b="1" dirty="0">
                <a:latin typeface="David" panose="020E0502060401010101" pitchFamily="34" charset="-79"/>
                <a:cs typeface="David" panose="020E0502060401010101" pitchFamily="34" charset="-79"/>
              </a:rPr>
              <a:t>”זֶה אָמַר, ’אֲנִי יָכוֹל לַהֲרֹס אֶת הֵיכַל הָאֱלֹהִים וּבִשְׁלוֹשָׁה יָמִים לִבְנוֹת אוֹתוֹ‘.“</a:t>
            </a:r>
            <a:r>
              <a:rPr lang="en-US" baseline="30000" dirty="0"/>
              <a:t>    </a:t>
            </a:r>
          </a:p>
          <a:p>
            <a:pPr algn="r" rtl="1"/>
            <a:endParaRPr lang="en-US" sz="1400" baseline="30000" dirty="0"/>
          </a:p>
          <a:p>
            <a:pPr marL="0" indent="0"/>
            <a:r>
              <a:rPr lang="en-US" baseline="30000" dirty="0"/>
              <a:t> </a:t>
            </a:r>
            <a:r>
              <a:rPr lang="en-US" sz="4000" dirty="0"/>
              <a:t>“This man said, ‘I can tear down G-d’s Temple and build it again in three days.’”</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26:61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0773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67827A3-30BC-40E0-8136-AA00EF06A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687" y="0"/>
            <a:ext cx="5143500" cy="5143500"/>
          </a:xfrm>
          <a:prstGeom prst="rect">
            <a:avLst/>
          </a:prstGeom>
        </p:spPr>
      </p:pic>
    </p:spTree>
    <p:extLst>
      <p:ext uri="{BB962C8B-B14F-4D97-AF65-F5344CB8AC3E}">
        <p14:creationId xmlns:p14="http://schemas.microsoft.com/office/powerpoint/2010/main" val="122980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0188" indent="-230188" algn="l">
              <a:buFont typeface="Arial" panose="020B0604020202020204" pitchFamily="34" charset="0"/>
              <a:buChar char="•"/>
              <a:tabLst>
                <a:tab pos="168275" algn="l"/>
                <a:tab pos="514350" algn="l"/>
              </a:tabLst>
            </a:pPr>
            <a:r>
              <a:rPr lang="en-US" dirty="0"/>
              <a:t>Did Yeshua say that?  When?</a:t>
            </a:r>
          </a:p>
          <a:p>
            <a:pPr marL="230188" indent="-230188" algn="l">
              <a:buFont typeface="Arial" panose="020B0604020202020204" pitchFamily="34" charset="0"/>
              <a:buChar char="•"/>
              <a:tabLst>
                <a:tab pos="168275" algn="l"/>
                <a:tab pos="514350" algn="l"/>
              </a:tabLst>
            </a:pPr>
            <a:r>
              <a:rPr lang="en-US" dirty="0"/>
              <a:t>Did Yeshua say anything like that?   [half truth?]</a:t>
            </a:r>
          </a:p>
          <a:p>
            <a:pPr marL="230188" indent="-230188" algn="l">
              <a:buFont typeface="Arial" panose="020B0604020202020204" pitchFamily="34" charset="0"/>
              <a:buChar char="•"/>
              <a:tabLst>
                <a:tab pos="168275" algn="l"/>
                <a:tab pos="514350" algn="l"/>
              </a:tabLst>
            </a:pPr>
            <a:r>
              <a:rPr lang="en-US" dirty="0"/>
              <a:t>3 years previously…</a:t>
            </a:r>
          </a:p>
        </p:txBody>
      </p:sp>
    </p:spTree>
    <p:extLst>
      <p:ext uri="{BB962C8B-B14F-4D97-AF65-F5344CB8AC3E}">
        <p14:creationId xmlns:p14="http://schemas.microsoft.com/office/powerpoint/2010/main" val="365230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Yn</a:t>
            </a:r>
            <a:r>
              <a:rPr lang="en-US" baseline="30000" dirty="0"/>
              <a:t> 2.18-22</a:t>
            </a:r>
            <a:r>
              <a:rPr lang="en-US" dirty="0"/>
              <a:t> “What miraculous sign can you show us to prove you have the right to do all this?” </a:t>
            </a:r>
            <a:r>
              <a:rPr lang="en-US" b="1" baseline="30000" dirty="0"/>
              <a:t> </a:t>
            </a:r>
            <a:r>
              <a:rPr lang="en-US" dirty="0"/>
              <a:t>Yeshua answered them, </a:t>
            </a:r>
            <a:r>
              <a:rPr lang="en-US" dirty="0">
                <a:solidFill>
                  <a:srgbClr val="FFFF99"/>
                </a:solidFill>
              </a:rPr>
              <a:t>“Destroy this temple, and in three days I will raise it up again</a:t>
            </a:r>
            <a:r>
              <a:rPr lang="en-US" dirty="0"/>
              <a:t>.” </a:t>
            </a:r>
            <a:r>
              <a:rPr lang="en-US" b="1" baseline="30000" dirty="0"/>
              <a:t> </a:t>
            </a:r>
            <a:r>
              <a:rPr lang="en-US" dirty="0"/>
              <a:t>The Judeans said, “It took 46 years to build this Temple, and you’re going to raise it in three days?” </a:t>
            </a:r>
          </a:p>
        </p:txBody>
      </p:sp>
    </p:spTree>
    <p:extLst>
      <p:ext uri="{BB962C8B-B14F-4D97-AF65-F5344CB8AC3E}">
        <p14:creationId xmlns:p14="http://schemas.microsoft.com/office/powerpoint/2010/main" val="153179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Yn</a:t>
            </a:r>
            <a:r>
              <a:rPr lang="en-US" baseline="30000" dirty="0"/>
              <a:t> 2.18-22</a:t>
            </a:r>
            <a:r>
              <a:rPr lang="en-US" dirty="0"/>
              <a:t> </a:t>
            </a:r>
            <a:r>
              <a:rPr lang="en-US" b="1" baseline="30000" dirty="0"/>
              <a:t> </a:t>
            </a:r>
            <a:r>
              <a:rPr lang="en-US" dirty="0"/>
              <a:t>But the “temple” he had spoken of was his body. Therefore, when he was raised from the dead, his </a:t>
            </a:r>
            <a:r>
              <a:rPr lang="en-US" dirty="0" err="1"/>
              <a:t>talmidim</a:t>
            </a:r>
            <a:r>
              <a:rPr lang="en-US" dirty="0"/>
              <a:t> remembered that he had said this, and they trusted in the Tanakh and in what Yeshua had said.</a:t>
            </a:r>
          </a:p>
        </p:txBody>
      </p:sp>
    </p:spTree>
    <p:extLst>
      <p:ext uri="{BB962C8B-B14F-4D97-AF65-F5344CB8AC3E}">
        <p14:creationId xmlns:p14="http://schemas.microsoft.com/office/powerpoint/2010/main" val="3656137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tabLst>
                <a:tab pos="168275" algn="l"/>
                <a:tab pos="514350" algn="l"/>
              </a:tabLst>
            </a:pPr>
            <a:endParaRPr lang="en-US" dirty="0"/>
          </a:p>
          <a:p>
            <a:pPr>
              <a:tabLst>
                <a:tab pos="168275" algn="l"/>
                <a:tab pos="514350" algn="l"/>
              </a:tabLst>
            </a:pPr>
            <a:r>
              <a:rPr lang="en-US" dirty="0"/>
              <a:t>About 2 years later, </a:t>
            </a:r>
          </a:p>
          <a:p>
            <a:pPr>
              <a:tabLst>
                <a:tab pos="168275" algn="l"/>
                <a:tab pos="514350" algn="l"/>
              </a:tabLst>
            </a:pPr>
            <a:r>
              <a:rPr lang="en-US" dirty="0"/>
              <a:t>similarly, Stephen was accused of following this dangerous Man…</a:t>
            </a:r>
          </a:p>
        </p:txBody>
      </p:sp>
    </p:spTree>
    <p:extLst>
      <p:ext uri="{BB962C8B-B14F-4D97-AF65-F5344CB8AC3E}">
        <p14:creationId xmlns:p14="http://schemas.microsoft.com/office/powerpoint/2010/main" val="108100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6.10-15</a:t>
            </a:r>
            <a:r>
              <a:rPr lang="en-US" dirty="0"/>
              <a:t>  They set up false witnesses who said, “This man [Stephen] never stops speaking against this holy place and against the Torah;  for </a:t>
            </a:r>
            <a:r>
              <a:rPr lang="en-US" dirty="0">
                <a:solidFill>
                  <a:srgbClr val="FFFF99"/>
                </a:solidFill>
              </a:rPr>
              <a:t>we have heard him say that Yeshua from </a:t>
            </a:r>
            <a:r>
              <a:rPr lang="en-US" dirty="0" err="1">
                <a:solidFill>
                  <a:srgbClr val="FFFF99"/>
                </a:solidFill>
              </a:rPr>
              <a:t>Natzeret</a:t>
            </a:r>
            <a:endParaRPr lang="en-US" dirty="0">
              <a:solidFill>
                <a:srgbClr val="FFFF99"/>
              </a:solidFill>
            </a:endParaRPr>
          </a:p>
        </p:txBody>
      </p:sp>
    </p:spTree>
    <p:extLst>
      <p:ext uri="{BB962C8B-B14F-4D97-AF65-F5344CB8AC3E}">
        <p14:creationId xmlns:p14="http://schemas.microsoft.com/office/powerpoint/2010/main" val="414251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6.10-15</a:t>
            </a:r>
            <a:r>
              <a:rPr lang="en-US" dirty="0"/>
              <a:t> </a:t>
            </a:r>
            <a:r>
              <a:rPr lang="en-US" dirty="0">
                <a:solidFill>
                  <a:srgbClr val="FFFF99"/>
                </a:solidFill>
              </a:rPr>
              <a:t>will destroy this place </a:t>
            </a:r>
            <a:r>
              <a:rPr lang="en-US" dirty="0"/>
              <a:t>and will change the customs Moshe handed down to us.”  Everyone sitting in the Sanhedrin stared at Stephen and </a:t>
            </a:r>
            <a:r>
              <a:rPr lang="en-US" dirty="0">
                <a:solidFill>
                  <a:srgbClr val="FFFF99"/>
                </a:solidFill>
              </a:rPr>
              <a:t>saw that his face looked like the face of an angel.</a:t>
            </a:r>
          </a:p>
        </p:txBody>
      </p:sp>
    </p:spTree>
    <p:extLst>
      <p:ext uri="{BB962C8B-B14F-4D97-AF65-F5344CB8AC3E}">
        <p14:creationId xmlns:p14="http://schemas.microsoft.com/office/powerpoint/2010/main" val="285177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cs typeface="David" panose="020E0502060401010101" pitchFamily="34" charset="-79"/>
              </a:rPr>
              <a:t>Mark 14.55-59  </a:t>
            </a:r>
            <a:r>
              <a:rPr lang="en-US" dirty="0"/>
              <a:t>Now the ruling </a:t>
            </a:r>
            <a:r>
              <a:rPr lang="en-US" dirty="0" err="1"/>
              <a:t>cohanim</a:t>
            </a:r>
            <a:r>
              <a:rPr lang="en-US" dirty="0"/>
              <a:t> and all the Sanhedrin kept trying to get evidence against Yeshua so they could put Him to death, but they weren’t finding any. Many were giving false testimony against Him, but </a:t>
            </a:r>
            <a:r>
              <a:rPr lang="en-US" dirty="0">
                <a:solidFill>
                  <a:srgbClr val="FFFF99"/>
                </a:solidFill>
              </a:rPr>
              <a:t>their testimony wasn’t consistent</a:t>
            </a:r>
            <a:r>
              <a:rPr lang="en-US" dirty="0"/>
              <a:t>.</a:t>
            </a:r>
            <a:endParaRPr lang="en-US" dirty="0">
              <a:cs typeface="David" panose="020E0502060401010101" pitchFamily="34" charset="-79"/>
            </a:endParaRPr>
          </a:p>
        </p:txBody>
      </p:sp>
    </p:spTree>
    <p:extLst>
      <p:ext uri="{BB962C8B-B14F-4D97-AF65-F5344CB8AC3E}">
        <p14:creationId xmlns:p14="http://schemas.microsoft.com/office/powerpoint/2010/main" val="2829784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cs typeface="David" panose="020E0502060401010101" pitchFamily="34" charset="-79"/>
              </a:rPr>
              <a:t>Mark 14.55-59  </a:t>
            </a:r>
            <a:r>
              <a:rPr lang="en-US" dirty="0"/>
              <a:t>Some stood up and began to give false testimony against Him, saying, “We heard Him say, ‘I will destroy this Temple made with hands, and in three days I will build another made without hands.’” Yet </a:t>
            </a:r>
            <a:r>
              <a:rPr lang="en-US" dirty="0">
                <a:solidFill>
                  <a:srgbClr val="FFFF99"/>
                </a:solidFill>
              </a:rPr>
              <a:t>even then, their testimony didn’t agree.</a:t>
            </a:r>
            <a:endParaRPr lang="en-US" dirty="0">
              <a:solidFill>
                <a:srgbClr val="FFFF99"/>
              </a:solidFill>
              <a:cs typeface="David" panose="020E0502060401010101" pitchFamily="34" charset="-79"/>
            </a:endParaRPr>
          </a:p>
        </p:txBody>
      </p:sp>
    </p:spTree>
    <p:extLst>
      <p:ext uri="{BB962C8B-B14F-4D97-AF65-F5344CB8AC3E}">
        <p14:creationId xmlns:p14="http://schemas.microsoft.com/office/powerpoint/2010/main" val="672176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cs typeface="David" panose="020E0502060401010101" pitchFamily="34" charset="-79"/>
              </a:rPr>
              <a:t>The Cohen </a:t>
            </a:r>
            <a:r>
              <a:rPr lang="en-US" dirty="0" err="1">
                <a:cs typeface="David" panose="020E0502060401010101" pitchFamily="34" charset="-79"/>
              </a:rPr>
              <a:t>HaGadol</a:t>
            </a:r>
            <a:r>
              <a:rPr lang="en-US" dirty="0">
                <a:cs typeface="David" panose="020E0502060401010101" pitchFamily="34" charset="-79"/>
              </a:rPr>
              <a:t> [High Priest] and the Sanhedrin had a great legal problem in condemning Yeshua.  </a:t>
            </a:r>
          </a:p>
          <a:p>
            <a:pPr algn="l"/>
            <a:r>
              <a:rPr lang="en-US" dirty="0">
                <a:cs typeface="David" panose="020E0502060401010101" pitchFamily="34" charset="-79"/>
              </a:rPr>
              <a:t>The Torah and ancient commentaries had a detailed system of justice for the accused, especially if it was a capital crime = worthy of death.</a:t>
            </a:r>
          </a:p>
        </p:txBody>
      </p:sp>
    </p:spTree>
    <p:extLst>
      <p:ext uri="{BB962C8B-B14F-4D97-AF65-F5344CB8AC3E}">
        <p14:creationId xmlns:p14="http://schemas.microsoft.com/office/powerpoint/2010/main" val="1431291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 19.15-21</a:t>
            </a:r>
            <a:r>
              <a:rPr lang="en-US" dirty="0"/>
              <a:t> “One witness alone will not be sufficient to convict a person of any offense or sin of any kind; the matter will be established only if there are </a:t>
            </a:r>
            <a:r>
              <a:rPr lang="en-US" dirty="0">
                <a:solidFill>
                  <a:srgbClr val="FFFF99"/>
                </a:solidFill>
              </a:rPr>
              <a:t>two or three witnesses testifying against him. </a:t>
            </a:r>
          </a:p>
        </p:txBody>
      </p:sp>
    </p:spTree>
    <p:extLst>
      <p:ext uri="{BB962C8B-B14F-4D97-AF65-F5344CB8AC3E}">
        <p14:creationId xmlns:p14="http://schemas.microsoft.com/office/powerpoint/2010/main" val="88195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pic>
        <p:nvPicPr>
          <p:cNvPr id="5" name="Picture 4">
            <a:extLst>
              <a:ext uri="{FF2B5EF4-FFF2-40B4-BE49-F238E27FC236}">
                <a16:creationId xmlns:a16="http://schemas.microsoft.com/office/drawing/2014/main" id="{67223FDA-1373-47CA-9400-BCCD53286512}"/>
              </a:ext>
            </a:extLst>
          </p:cNvPr>
          <p:cNvPicPr>
            <a:picLocks noChangeAspect="1"/>
          </p:cNvPicPr>
          <p:nvPr/>
        </p:nvPicPr>
        <p:blipFill rotWithShape="1">
          <a:blip r:embed="rId3">
            <a:extLst>
              <a:ext uri="{28A0092B-C50C-407E-A947-70E740481C1C}">
                <a14:useLocalDpi xmlns:a14="http://schemas.microsoft.com/office/drawing/2010/main" val="0"/>
              </a:ext>
            </a:extLst>
          </a:blip>
          <a:srcRect b="35185"/>
          <a:stretch/>
        </p:blipFill>
        <p:spPr>
          <a:xfrm>
            <a:off x="1006745" y="0"/>
            <a:ext cx="6882536" cy="4476750"/>
          </a:xfrm>
          <a:prstGeom prst="rect">
            <a:avLst/>
          </a:prstGeom>
        </p:spPr>
      </p:pic>
    </p:spTree>
    <p:extLst>
      <p:ext uri="{BB962C8B-B14F-4D97-AF65-F5344CB8AC3E}">
        <p14:creationId xmlns:p14="http://schemas.microsoft.com/office/powerpoint/2010/main" val="1322059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Dvarim</a:t>
            </a:r>
            <a:r>
              <a:rPr lang="en-US" baseline="30000" dirty="0"/>
              <a:t>/Dt 19.15-21</a:t>
            </a:r>
            <a:r>
              <a:rPr lang="en-US" dirty="0"/>
              <a:t> “</a:t>
            </a:r>
            <a:r>
              <a:rPr lang="en-US" dirty="0">
                <a:solidFill>
                  <a:srgbClr val="FFFF99"/>
                </a:solidFill>
              </a:rPr>
              <a:t>If a malicious witness comes forward and gives false testimony </a:t>
            </a:r>
            <a:r>
              <a:rPr lang="en-US" dirty="0"/>
              <a:t>against someone, then both the men involved in the controversy are to stand before Adonai, before the </a:t>
            </a:r>
            <a:r>
              <a:rPr lang="en-US" dirty="0" err="1"/>
              <a:t>cohanim</a:t>
            </a:r>
            <a:r>
              <a:rPr lang="en-US" dirty="0"/>
              <a:t> and the judges in office at the time. The judges are to </a:t>
            </a:r>
            <a:r>
              <a:rPr lang="en-US" dirty="0">
                <a:solidFill>
                  <a:srgbClr val="FFFF99"/>
                </a:solidFill>
              </a:rPr>
              <a:t>investigate carefully.   </a:t>
            </a:r>
            <a:r>
              <a:rPr lang="en-US" dirty="0"/>
              <a:t>[cross examine]</a:t>
            </a:r>
          </a:p>
        </p:txBody>
      </p:sp>
    </p:spTree>
    <p:extLst>
      <p:ext uri="{BB962C8B-B14F-4D97-AF65-F5344CB8AC3E}">
        <p14:creationId xmlns:p14="http://schemas.microsoft.com/office/powerpoint/2010/main" val="151382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 19.15-21</a:t>
            </a:r>
            <a:r>
              <a:rPr lang="en-US" dirty="0"/>
              <a:t> If they find that the witness is lying and has given false testimony against his brother, you are to do to him what he intended to do to his brother. In this way, you will put an end to such wickedness among you. </a:t>
            </a:r>
          </a:p>
        </p:txBody>
      </p:sp>
    </p:spTree>
    <p:extLst>
      <p:ext uri="{BB962C8B-B14F-4D97-AF65-F5344CB8AC3E}">
        <p14:creationId xmlns:p14="http://schemas.microsoft.com/office/powerpoint/2010/main" val="1006154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 19.15-21</a:t>
            </a:r>
            <a:r>
              <a:rPr lang="en-US" dirty="0"/>
              <a:t>  Those who remain will hear about it, be afraid and no longer commit such wickedness among you. Show no pity [with lying witnesses]: life for life, eye for eye, tooth for tooth, hand for hand, foot for foot.</a:t>
            </a:r>
          </a:p>
        </p:txBody>
      </p:sp>
    </p:spTree>
    <p:extLst>
      <p:ext uri="{BB962C8B-B14F-4D97-AF65-F5344CB8AC3E}">
        <p14:creationId xmlns:p14="http://schemas.microsoft.com/office/powerpoint/2010/main" val="4291769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r>
              <a:rPr lang="en-US" i="1" dirty="0" err="1"/>
              <a:t>Avodah</a:t>
            </a:r>
            <a:r>
              <a:rPr lang="en-US" i="1" dirty="0"/>
              <a:t> </a:t>
            </a:r>
            <a:r>
              <a:rPr lang="en-US" i="1" dirty="0" err="1"/>
              <a:t>Zarah</a:t>
            </a:r>
            <a:r>
              <a:rPr lang="en-US" i="1" dirty="0"/>
              <a:t>  </a:t>
            </a:r>
            <a:r>
              <a:rPr lang="he-IL" dirty="0"/>
              <a:t> </a:t>
            </a:r>
            <a:r>
              <a:rPr lang="he-IL" sz="4400" b="1" dirty="0">
                <a:latin typeface="David" panose="020E0502060401010101" pitchFamily="34" charset="-79"/>
                <a:cs typeface="David" panose="020E0502060401010101" pitchFamily="34" charset="-79"/>
              </a:rPr>
              <a:t>עֲבוֹדָה זַרָה</a:t>
            </a:r>
            <a:endParaRPr lang="en-US" sz="4400" b="1" dirty="0">
              <a:latin typeface="David" panose="020E0502060401010101" pitchFamily="34" charset="-79"/>
              <a:cs typeface="David" panose="020E0502060401010101" pitchFamily="34" charset="-79"/>
            </a:endParaRPr>
          </a:p>
          <a:p>
            <a:r>
              <a:rPr lang="en-US" dirty="0"/>
              <a:t>Foreign worship = idolatry</a:t>
            </a:r>
            <a:endParaRPr lang="en-US" b="1" dirty="0">
              <a:latin typeface="David" panose="020E0502060401010101" pitchFamily="34" charset="-79"/>
              <a:cs typeface="David" panose="020E0502060401010101" pitchFamily="34" charset="-79"/>
            </a:endParaRPr>
          </a:p>
          <a:p>
            <a:pPr algn="l"/>
            <a:r>
              <a:rPr lang="en-US" baseline="30000" dirty="0"/>
              <a:t>Dt. 17.6 </a:t>
            </a:r>
            <a:r>
              <a:rPr lang="en-US" dirty="0"/>
              <a:t>The death sentence is to be carried out only if there was testimony from </a:t>
            </a:r>
            <a:r>
              <a:rPr lang="en-US" dirty="0">
                <a:solidFill>
                  <a:srgbClr val="FFFF99"/>
                </a:solidFill>
              </a:rPr>
              <a:t>two or three witnesses</a:t>
            </a:r>
            <a:r>
              <a:rPr lang="en-US" dirty="0"/>
              <a:t>; he may not be sentenced to death on the testimony of only one witness. </a:t>
            </a:r>
          </a:p>
        </p:txBody>
      </p:sp>
    </p:spTree>
    <p:extLst>
      <p:ext uri="{BB962C8B-B14F-4D97-AF65-F5344CB8AC3E}">
        <p14:creationId xmlns:p14="http://schemas.microsoft.com/office/powerpoint/2010/main" val="101210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Bamidbar</a:t>
            </a:r>
            <a:r>
              <a:rPr lang="en-US" baseline="30000" dirty="0"/>
              <a:t>/Nu 35.30</a:t>
            </a:r>
            <a:r>
              <a:rPr lang="en-US" b="1" baseline="30000" dirty="0"/>
              <a:t> </a:t>
            </a:r>
            <a:r>
              <a:rPr lang="en-US" dirty="0"/>
              <a:t>“‘If anyone kills someone, the murderer is to be </a:t>
            </a:r>
            <a:r>
              <a:rPr lang="en-US" dirty="0">
                <a:solidFill>
                  <a:srgbClr val="FFFF99"/>
                </a:solidFill>
              </a:rPr>
              <a:t>put to death upon the testimony of witnesses; but the testimony of only one witness will not suffice </a:t>
            </a:r>
            <a:r>
              <a:rPr lang="en-US" dirty="0"/>
              <a:t>to cause a person to be put to death.</a:t>
            </a:r>
          </a:p>
        </p:txBody>
      </p:sp>
    </p:spTree>
    <p:extLst>
      <p:ext uri="{BB962C8B-B14F-4D97-AF65-F5344CB8AC3E}">
        <p14:creationId xmlns:p14="http://schemas.microsoft.com/office/powerpoint/2010/main" val="2736135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24.13-14</a:t>
            </a:r>
            <a:r>
              <a:rPr lang="en-US" b="1" baseline="30000" dirty="0"/>
              <a:t> </a:t>
            </a:r>
            <a:r>
              <a:rPr lang="en-US" cap="small" dirty="0"/>
              <a:t>Adoni</a:t>
            </a:r>
            <a:r>
              <a:rPr lang="en-US" dirty="0"/>
              <a:t> said to Moshe, “Take the man who cursed outside the camp, have </a:t>
            </a:r>
            <a:r>
              <a:rPr lang="en-US" dirty="0">
                <a:solidFill>
                  <a:srgbClr val="FFFF99"/>
                </a:solidFill>
              </a:rPr>
              <a:t>everyone who heard him lay their hands on his head</a:t>
            </a:r>
            <a:r>
              <a:rPr lang="en-US" dirty="0"/>
              <a:t>, and have the entire community stone him.</a:t>
            </a:r>
          </a:p>
        </p:txBody>
      </p:sp>
    </p:spTree>
    <p:extLst>
      <p:ext uri="{BB962C8B-B14F-4D97-AF65-F5344CB8AC3E}">
        <p14:creationId xmlns:p14="http://schemas.microsoft.com/office/powerpoint/2010/main" val="2997073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24.16 </a:t>
            </a:r>
            <a:r>
              <a:rPr lang="en-US" dirty="0"/>
              <a:t>Whoever blasphemes the name of </a:t>
            </a:r>
            <a:r>
              <a:rPr lang="en-US" cap="small" dirty="0"/>
              <a:t>Adoni</a:t>
            </a:r>
            <a:r>
              <a:rPr lang="en-US" dirty="0"/>
              <a:t> must be put to death; </a:t>
            </a:r>
            <a:r>
              <a:rPr lang="en-US" dirty="0">
                <a:solidFill>
                  <a:srgbClr val="FFFF99"/>
                </a:solidFill>
              </a:rPr>
              <a:t>the entire community must stone him</a:t>
            </a:r>
            <a:r>
              <a:rPr lang="en-US" dirty="0"/>
              <a:t>. The foreigner as well as the citizen is to be put to death if he blasphemes the Name.</a:t>
            </a:r>
          </a:p>
        </p:txBody>
      </p:sp>
    </p:spTree>
    <p:extLst>
      <p:ext uri="{BB962C8B-B14F-4D97-AF65-F5344CB8AC3E}">
        <p14:creationId xmlns:p14="http://schemas.microsoft.com/office/powerpoint/2010/main" val="1038386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u="sng" dirty="0"/>
              <a:t>Summary of Torah on accusations</a:t>
            </a:r>
            <a:r>
              <a:rPr lang="en-US" dirty="0"/>
              <a:t>:</a:t>
            </a:r>
          </a:p>
          <a:p>
            <a:pPr marL="461963" indent="-461963" algn="l">
              <a:buFont typeface="+mj-lt"/>
              <a:buAutoNum type="arabicPeriod"/>
            </a:pPr>
            <a:r>
              <a:rPr lang="en-US" dirty="0"/>
              <a:t>Two or three accusers needed</a:t>
            </a:r>
          </a:p>
          <a:p>
            <a:pPr marL="461963" indent="-461963" algn="l">
              <a:buFont typeface="+mj-lt"/>
              <a:buAutoNum type="arabicPeriod"/>
            </a:pPr>
            <a:r>
              <a:rPr lang="en-US" dirty="0"/>
              <a:t>Accusers to be cross examined</a:t>
            </a:r>
          </a:p>
          <a:p>
            <a:pPr marL="461963" indent="-461963" algn="l">
              <a:buFont typeface="+mj-lt"/>
              <a:buAutoNum type="arabicPeriod"/>
            </a:pPr>
            <a:r>
              <a:rPr lang="en-US" dirty="0"/>
              <a:t>Malicious false witness gets same punishment as crime.</a:t>
            </a:r>
          </a:p>
          <a:p>
            <a:pPr marL="461963" indent="-461963" algn="l">
              <a:buFont typeface="+mj-lt"/>
              <a:buAutoNum type="arabicPeriod"/>
            </a:pPr>
            <a:r>
              <a:rPr lang="en-US" dirty="0"/>
              <a:t>All witnesses “hands on” to execution. </a:t>
            </a:r>
          </a:p>
        </p:txBody>
      </p:sp>
    </p:spTree>
    <p:extLst>
      <p:ext uri="{BB962C8B-B14F-4D97-AF65-F5344CB8AC3E}">
        <p14:creationId xmlns:p14="http://schemas.microsoft.com/office/powerpoint/2010/main" val="1278509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Interpretation of Torah in </a:t>
            </a:r>
            <a:r>
              <a:rPr lang="en-US" dirty="0" err="1"/>
              <a:t>Yeshua’s</a:t>
            </a:r>
            <a:r>
              <a:rPr lang="en-US" dirty="0"/>
              <a:t> day was in orally transmitted concepts</a:t>
            </a:r>
          </a:p>
        </p:txBody>
      </p:sp>
    </p:spTree>
    <p:extLst>
      <p:ext uri="{BB962C8B-B14F-4D97-AF65-F5344CB8AC3E}">
        <p14:creationId xmlns:p14="http://schemas.microsoft.com/office/powerpoint/2010/main" val="393731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cs typeface="David" panose="020E0502060401010101" pitchFamily="34" charset="-79"/>
              </a:rPr>
              <a:t>The Mishna </a:t>
            </a:r>
            <a:r>
              <a:rPr lang="he-IL" sz="4400" b="1" dirty="0">
                <a:latin typeface="David" panose="020E0502060401010101" pitchFamily="34" charset="-79"/>
                <a:cs typeface="David" panose="020E0502060401010101" pitchFamily="34" charset="-79"/>
              </a:rPr>
              <a:t>מִשְׁנָה</a:t>
            </a:r>
            <a:r>
              <a:rPr lang="en-US" dirty="0"/>
              <a:t> is the first major written </a:t>
            </a:r>
            <a:r>
              <a:rPr lang="en-US" dirty="0">
                <a:solidFill>
                  <a:srgbClr val="FFFF99"/>
                </a:solidFill>
              </a:rPr>
              <a:t>collection of the Jewish oral traditions</a:t>
            </a:r>
            <a:r>
              <a:rPr lang="en-US" dirty="0"/>
              <a:t> known as the “Oral Torah.” It is also the first major work of Rabbinic literature. The Mishnah was redacted [assembled] by Judah the Prince at the beginning of the third century CE.  </a:t>
            </a:r>
            <a:endParaRPr lang="en-US" dirty="0">
              <a:cs typeface="David" panose="020E0502060401010101" pitchFamily="34" charset="-79"/>
            </a:endParaRPr>
          </a:p>
        </p:txBody>
      </p:sp>
    </p:spTree>
    <p:extLst>
      <p:ext uri="{BB962C8B-B14F-4D97-AF65-F5344CB8AC3E}">
        <p14:creationId xmlns:p14="http://schemas.microsoft.com/office/powerpoint/2010/main" val="39396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pic>
        <p:nvPicPr>
          <p:cNvPr id="5" name="Picture 4">
            <a:extLst>
              <a:ext uri="{FF2B5EF4-FFF2-40B4-BE49-F238E27FC236}">
                <a16:creationId xmlns:a16="http://schemas.microsoft.com/office/drawing/2014/main" id="{67223FDA-1373-47CA-9400-BCCD53286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791" y="0"/>
            <a:ext cx="5125293" cy="5143500"/>
          </a:xfrm>
          <a:prstGeom prst="rect">
            <a:avLst/>
          </a:prstGeom>
        </p:spPr>
      </p:pic>
    </p:spTree>
    <p:extLst>
      <p:ext uri="{BB962C8B-B14F-4D97-AF65-F5344CB8AC3E}">
        <p14:creationId xmlns:p14="http://schemas.microsoft.com/office/powerpoint/2010/main" val="2992764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baseline="-25000" dirty="0"/>
              <a:t>1</a:t>
            </a:r>
            <a:r>
              <a:rPr lang="en-US" dirty="0">
                <a:solidFill>
                  <a:srgbClr val="FFFF99"/>
                </a:solidFill>
              </a:rPr>
              <a:t>Both non-capital and capital cases require examination and inquiry [of the witnesses]</a:t>
            </a:r>
            <a:r>
              <a:rPr lang="en-US" dirty="0"/>
              <a:t>, as it says, “You shall have one manner of law” (</a:t>
            </a:r>
            <a:r>
              <a:rPr lang="en-US" b="1" dirty="0"/>
              <a:t>Lev. 24:22</a:t>
            </a:r>
            <a:r>
              <a:rPr lang="en-US" dirty="0"/>
              <a:t>). How do non-capital cases differ from capital cases? </a:t>
            </a:r>
          </a:p>
        </p:txBody>
      </p:sp>
    </p:spTree>
    <p:extLst>
      <p:ext uri="{BB962C8B-B14F-4D97-AF65-F5344CB8AC3E}">
        <p14:creationId xmlns:p14="http://schemas.microsoft.com/office/powerpoint/2010/main" val="3254186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Mishna Sanhedrin 4:1 </a:t>
            </a:r>
            <a:r>
              <a:rPr lang="en-US" dirty="0"/>
              <a:t>Non-capital cases [are decided] by three and </a:t>
            </a:r>
            <a:r>
              <a:rPr lang="en-US" baseline="-25000" dirty="0"/>
              <a:t>2</a:t>
            </a:r>
            <a:r>
              <a:rPr lang="en-US" dirty="0">
                <a:solidFill>
                  <a:srgbClr val="FFFF99"/>
                </a:solidFill>
              </a:rPr>
              <a:t>capital cases by twenty three</a:t>
            </a:r>
            <a:r>
              <a:rPr lang="en-US" dirty="0"/>
              <a:t>. Non-capital cases may begin either with reasons for acquittal or for conviction; </a:t>
            </a:r>
            <a:r>
              <a:rPr lang="en-US" baseline="-25000" dirty="0"/>
              <a:t>3</a:t>
            </a:r>
            <a:r>
              <a:rPr lang="en-US" dirty="0">
                <a:solidFill>
                  <a:srgbClr val="FFFF99"/>
                </a:solidFill>
              </a:rPr>
              <a:t>capital cases begin with reasons for acquittal </a:t>
            </a:r>
            <a:r>
              <a:rPr lang="en-US" dirty="0"/>
              <a:t>and do not begin with reasons for conviction. </a:t>
            </a:r>
          </a:p>
        </p:txBody>
      </p:sp>
    </p:spTree>
    <p:extLst>
      <p:ext uri="{BB962C8B-B14F-4D97-AF65-F5344CB8AC3E}">
        <p14:creationId xmlns:p14="http://schemas.microsoft.com/office/powerpoint/2010/main" val="1222308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Mishna Sanhedrin 4:1 </a:t>
            </a:r>
            <a:r>
              <a:rPr lang="en-US" dirty="0"/>
              <a:t>In non-capital cases they may reach a verdict of either acquittal or conviction by the decision of a majority of one; </a:t>
            </a:r>
            <a:r>
              <a:rPr lang="en-US" dirty="0">
                <a:solidFill>
                  <a:srgbClr val="FFFF99"/>
                </a:solidFill>
              </a:rPr>
              <a:t>in capital cases they may reach </a:t>
            </a:r>
            <a:r>
              <a:rPr lang="en-US" dirty="0"/>
              <a:t>an acquittal by the majority of one but </a:t>
            </a:r>
            <a:r>
              <a:rPr lang="en-US" baseline="-25000" dirty="0"/>
              <a:t>4</a:t>
            </a:r>
            <a:r>
              <a:rPr lang="en-US" dirty="0">
                <a:solidFill>
                  <a:srgbClr val="FFFF99"/>
                </a:solidFill>
              </a:rPr>
              <a:t>a verdict of conviction only by the decision of a majority of two</a:t>
            </a:r>
            <a:r>
              <a:rPr lang="en-US" dirty="0"/>
              <a:t>. </a:t>
            </a:r>
          </a:p>
        </p:txBody>
      </p:sp>
    </p:spTree>
    <p:extLst>
      <p:ext uri="{BB962C8B-B14F-4D97-AF65-F5344CB8AC3E}">
        <p14:creationId xmlns:p14="http://schemas.microsoft.com/office/powerpoint/2010/main" val="3830339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dirty="0"/>
              <a:t>In non-capital cases they may reverse a verdict either [from conviction] to acquittal or [from acquittal] to conviction; in </a:t>
            </a:r>
            <a:r>
              <a:rPr lang="en-US" baseline="-25000" dirty="0"/>
              <a:t>5</a:t>
            </a:r>
            <a:r>
              <a:rPr lang="en-US" dirty="0">
                <a:solidFill>
                  <a:srgbClr val="FFFF99"/>
                </a:solidFill>
              </a:rPr>
              <a:t>capital cases they may reverse a verdict [from conviction] to acquittal but not [from acquittal] to conviction</a:t>
            </a:r>
            <a:r>
              <a:rPr lang="en-US" dirty="0"/>
              <a:t>. </a:t>
            </a:r>
          </a:p>
        </p:txBody>
      </p:sp>
    </p:spTree>
    <p:extLst>
      <p:ext uri="{BB962C8B-B14F-4D97-AF65-F5344CB8AC3E}">
        <p14:creationId xmlns:p14="http://schemas.microsoft.com/office/powerpoint/2010/main" val="2406044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dirty="0"/>
              <a:t>In non-capital cases all may argue either in favor of conviction or of acquittal; </a:t>
            </a:r>
            <a:r>
              <a:rPr lang="en-US" baseline="-25000" dirty="0"/>
              <a:t>6</a:t>
            </a:r>
            <a:r>
              <a:rPr lang="en-US" dirty="0">
                <a:solidFill>
                  <a:srgbClr val="FFFF99"/>
                </a:solidFill>
              </a:rPr>
              <a:t>in capital cases all may argue in favor of acquittal but not all may argue in favor of conviction. </a:t>
            </a:r>
            <a:r>
              <a:rPr lang="en-US" dirty="0"/>
              <a:t>In non-capital cases</a:t>
            </a:r>
          </a:p>
        </p:txBody>
      </p:sp>
    </p:spTree>
    <p:extLst>
      <p:ext uri="{BB962C8B-B14F-4D97-AF65-F5344CB8AC3E}">
        <p14:creationId xmlns:p14="http://schemas.microsoft.com/office/powerpoint/2010/main" val="4109844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dirty="0"/>
              <a:t>he that had argued in favor of conviction may afterward argue in favor of acquittal, or he that had argued in favor of acquittal may afterward argue in favor of conviction</a:t>
            </a:r>
          </a:p>
        </p:txBody>
      </p:sp>
    </p:spTree>
    <p:extLst>
      <p:ext uri="{BB962C8B-B14F-4D97-AF65-F5344CB8AC3E}">
        <p14:creationId xmlns:p14="http://schemas.microsoft.com/office/powerpoint/2010/main" val="203824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baseline="-25000" dirty="0"/>
              <a:t>7</a:t>
            </a:r>
            <a:r>
              <a:rPr lang="en-US" dirty="0">
                <a:solidFill>
                  <a:srgbClr val="FFFF99"/>
                </a:solidFill>
              </a:rPr>
              <a:t>in capital cases he that had argued in favor of conviction may afterward argue in favor of acquittal but he that had argued in favor of acquittal cannot afterward argue in favor of conviction</a:t>
            </a:r>
            <a:r>
              <a:rPr lang="en-US" dirty="0"/>
              <a:t>. </a:t>
            </a:r>
          </a:p>
        </p:txBody>
      </p:sp>
    </p:spTree>
    <p:extLst>
      <p:ext uri="{BB962C8B-B14F-4D97-AF65-F5344CB8AC3E}">
        <p14:creationId xmlns:p14="http://schemas.microsoft.com/office/powerpoint/2010/main" val="769367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Mishna Sanhedrin 4:1 </a:t>
            </a:r>
            <a:r>
              <a:rPr lang="en-US" dirty="0"/>
              <a:t>In non-capital cases they hold the trial during the daytime and the verdict may be reached during the night; </a:t>
            </a:r>
            <a:r>
              <a:rPr lang="en-US" baseline="-25000" dirty="0"/>
              <a:t>8</a:t>
            </a:r>
            <a:r>
              <a:rPr lang="en-US" dirty="0">
                <a:solidFill>
                  <a:srgbClr val="FFFF99"/>
                </a:solidFill>
              </a:rPr>
              <a:t>in capital cases they hold the trial during the daytime and the verdict also must be reached during the daytime</a:t>
            </a:r>
            <a:r>
              <a:rPr lang="en-US" dirty="0"/>
              <a:t>. </a:t>
            </a:r>
          </a:p>
        </p:txBody>
      </p:sp>
    </p:spTree>
    <p:extLst>
      <p:ext uri="{BB962C8B-B14F-4D97-AF65-F5344CB8AC3E}">
        <p14:creationId xmlns:p14="http://schemas.microsoft.com/office/powerpoint/2010/main" val="3141452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Mishna Sanhedrin 4:1 </a:t>
            </a:r>
            <a:r>
              <a:rPr lang="en-US" dirty="0"/>
              <a:t>In non-capital cases the verdict, whether of acquittal or of conviction, may be reached the same day; </a:t>
            </a:r>
            <a:r>
              <a:rPr lang="en-US" baseline="-25000" dirty="0"/>
              <a:t>9</a:t>
            </a:r>
            <a:r>
              <a:rPr lang="en-US" dirty="0">
                <a:solidFill>
                  <a:srgbClr val="FFFF99"/>
                </a:solidFill>
              </a:rPr>
              <a:t>in capital cases </a:t>
            </a:r>
            <a:r>
              <a:rPr lang="en-US" dirty="0"/>
              <a:t>a verdict of acquittal may be reached on the same day, but </a:t>
            </a:r>
            <a:r>
              <a:rPr lang="en-US" dirty="0">
                <a:solidFill>
                  <a:srgbClr val="FFFF99"/>
                </a:solidFill>
              </a:rPr>
              <a:t>a verdict of conviction not until the following day. Therefore trials may not be held on the eve of a Sabbath or on the eve of a Festival</a:t>
            </a:r>
            <a:r>
              <a:rPr lang="en-US" dirty="0"/>
              <a:t>.</a:t>
            </a:r>
          </a:p>
        </p:txBody>
      </p:sp>
    </p:spTree>
    <p:extLst>
      <p:ext uri="{BB962C8B-B14F-4D97-AF65-F5344CB8AC3E}">
        <p14:creationId xmlns:p14="http://schemas.microsoft.com/office/powerpoint/2010/main" val="2179326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Summary of Mishnaic requirements for death penalty</a:t>
            </a:r>
            <a:r>
              <a:rPr lang="en-US" dirty="0"/>
              <a:t>:</a:t>
            </a:r>
          </a:p>
          <a:p>
            <a:pPr marL="514350" indent="-514350" algn="l">
              <a:buFont typeface="+mj-lt"/>
              <a:buAutoNum type="arabicPeriod"/>
            </a:pPr>
            <a:r>
              <a:rPr lang="en-US" dirty="0"/>
              <a:t>Witness cross examined</a:t>
            </a:r>
          </a:p>
          <a:p>
            <a:pPr marL="514350" indent="-514350" algn="l">
              <a:buFont typeface="+mj-lt"/>
              <a:buAutoNum type="arabicPeriod"/>
            </a:pPr>
            <a:r>
              <a:rPr lang="en-US" dirty="0"/>
              <a:t>23 jurors</a:t>
            </a:r>
          </a:p>
          <a:p>
            <a:pPr marL="514350" indent="-514350" algn="l">
              <a:buFont typeface="+mj-lt"/>
              <a:buAutoNum type="arabicPeriod"/>
            </a:pPr>
            <a:r>
              <a:rPr lang="en-US" dirty="0"/>
              <a:t>Begin with acquittal arguments</a:t>
            </a:r>
          </a:p>
          <a:p>
            <a:pPr marL="514350" indent="-514350" algn="l">
              <a:buFont typeface="+mj-lt"/>
              <a:buAutoNum type="arabicPeriod"/>
            </a:pPr>
            <a:r>
              <a:rPr lang="en-US" dirty="0"/>
              <a:t>Majority of two to convict</a:t>
            </a:r>
          </a:p>
          <a:p>
            <a:pPr marL="514350" indent="-514350" algn="l">
              <a:buFont typeface="+mj-lt"/>
              <a:buAutoNum type="arabicPeriod"/>
            </a:pPr>
            <a:r>
              <a:rPr lang="en-US" dirty="0"/>
              <a:t>May reverse convict </a:t>
            </a:r>
            <a:r>
              <a:rPr lang="en-US" dirty="0">
                <a:sym typeface="Wingdings" panose="05000000000000000000" pitchFamily="2" charset="2"/>
              </a:rPr>
              <a:t> acquit</a:t>
            </a:r>
            <a:endParaRPr lang="en-US" dirty="0"/>
          </a:p>
          <a:p>
            <a:pPr algn="l"/>
            <a:endParaRPr lang="en-US" dirty="0"/>
          </a:p>
        </p:txBody>
      </p:sp>
    </p:spTree>
    <p:extLst>
      <p:ext uri="{BB962C8B-B14F-4D97-AF65-F5344CB8AC3E}">
        <p14:creationId xmlns:p14="http://schemas.microsoft.com/office/powerpoint/2010/main" val="2599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4D2041-D8CA-4F85-BE98-A9EC730E7924}"/>
              </a:ext>
            </a:extLst>
          </p:cNvPr>
          <p:cNvPicPr>
            <a:picLocks noChangeAspect="1"/>
          </p:cNvPicPr>
          <p:nvPr/>
        </p:nvPicPr>
        <p:blipFill>
          <a:blip r:embed="rId3"/>
          <a:stretch>
            <a:fillRect/>
          </a:stretch>
        </p:blipFill>
        <p:spPr>
          <a:xfrm>
            <a:off x="198430" y="0"/>
            <a:ext cx="4263553" cy="5143500"/>
          </a:xfrm>
          <a:prstGeom prst="rect">
            <a:avLst/>
          </a:prstGeom>
        </p:spPr>
      </p:pic>
      <p:sp>
        <p:nvSpPr>
          <p:cNvPr id="4" name="Subtitle 3"/>
          <p:cNvSpPr>
            <a:spLocks noGrp="1"/>
          </p:cNvSpPr>
          <p:nvPr>
            <p:ph type="subTitle" idx="1"/>
          </p:nvPr>
        </p:nvSpPr>
        <p:spPr>
          <a:xfrm>
            <a:off x="4541837" y="0"/>
            <a:ext cx="4038608" cy="5143500"/>
          </a:xfrm>
        </p:spPr>
        <p:txBody>
          <a:bodyPr>
            <a:normAutofit fontScale="92500" lnSpcReduction="10000"/>
          </a:bodyPr>
          <a:lstStyle/>
          <a:p>
            <a:pPr algn="l"/>
            <a:r>
              <a:rPr lang="en-US" dirty="0"/>
              <a:t>Pray about </a:t>
            </a:r>
          </a:p>
          <a:p>
            <a:pPr marL="233363" indent="-233363" algn="l">
              <a:buFont typeface="Arial" panose="020B0604020202020204" pitchFamily="34" charset="0"/>
              <a:buChar char="•"/>
            </a:pPr>
            <a:r>
              <a:rPr lang="en-US" u="sng" dirty="0"/>
              <a:t>making</a:t>
            </a:r>
            <a:r>
              <a:rPr lang="en-US" dirty="0"/>
              <a:t> a Mortgage retirement </a:t>
            </a:r>
            <a:r>
              <a:rPr lang="en-US" u="sng" dirty="0"/>
              <a:t>pledge</a:t>
            </a:r>
            <a:r>
              <a:rPr lang="en-US" dirty="0"/>
              <a:t> by next week Shavuot, June 8, 2019</a:t>
            </a:r>
          </a:p>
          <a:p>
            <a:pPr marL="233363" indent="-233363" algn="l">
              <a:buFont typeface="Arial" panose="020B0604020202020204" pitchFamily="34" charset="0"/>
              <a:buChar char="•"/>
            </a:pPr>
            <a:r>
              <a:rPr lang="en-US" u="sng" dirty="0"/>
              <a:t>paid</a:t>
            </a:r>
            <a:r>
              <a:rPr lang="en-US" dirty="0"/>
              <a:t> by Purim, Mar. 9, 2020.</a:t>
            </a:r>
          </a:p>
        </p:txBody>
      </p:sp>
    </p:spTree>
    <p:extLst>
      <p:ext uri="{BB962C8B-B14F-4D97-AF65-F5344CB8AC3E}">
        <p14:creationId xmlns:p14="http://schemas.microsoft.com/office/powerpoint/2010/main" val="2639595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u="sng" dirty="0"/>
              <a:t>Summary of Mishnaic requirements for death penalty</a:t>
            </a:r>
            <a:r>
              <a:rPr lang="en-US" dirty="0"/>
              <a:t>:</a:t>
            </a:r>
          </a:p>
          <a:p>
            <a:pPr marL="514350" indent="-514350" algn="l">
              <a:buFont typeface="+mj-lt"/>
              <a:buAutoNum type="arabicPeriod" startAt="6"/>
            </a:pPr>
            <a:r>
              <a:rPr lang="en-US" dirty="0"/>
              <a:t>Not all witness for conviction</a:t>
            </a:r>
          </a:p>
          <a:p>
            <a:pPr marL="514350" indent="-514350" algn="l">
              <a:buFont typeface="+mj-lt"/>
              <a:buAutoNum type="arabicPeriod" startAt="6"/>
            </a:pPr>
            <a:r>
              <a:rPr lang="en-US" dirty="0"/>
              <a:t>Witness may change mind conviction </a:t>
            </a:r>
            <a:r>
              <a:rPr lang="en-US" dirty="0">
                <a:sym typeface="Wingdings" panose="05000000000000000000" pitchFamily="2" charset="2"/>
              </a:rPr>
              <a:t> acquittal</a:t>
            </a:r>
            <a:endParaRPr lang="en-US" dirty="0"/>
          </a:p>
          <a:p>
            <a:pPr marL="514350" indent="-514350" algn="l">
              <a:buFont typeface="+mj-lt"/>
              <a:buAutoNum type="arabicPeriod" startAt="6"/>
            </a:pPr>
            <a:r>
              <a:rPr lang="en-US" dirty="0"/>
              <a:t>Daytime trial and verdict</a:t>
            </a:r>
          </a:p>
          <a:p>
            <a:pPr marL="514350" indent="-514350" algn="l">
              <a:buFont typeface="+mj-lt"/>
              <a:buAutoNum type="arabicPeriod" startAt="6"/>
            </a:pPr>
            <a:r>
              <a:rPr lang="en-US" dirty="0"/>
              <a:t>Verdict the following day, therefore not on </a:t>
            </a:r>
            <a:r>
              <a:rPr lang="en-US" dirty="0" err="1"/>
              <a:t>erev</a:t>
            </a:r>
            <a:r>
              <a:rPr lang="en-US" dirty="0"/>
              <a:t> Shabbat</a:t>
            </a:r>
          </a:p>
          <a:p>
            <a:pPr algn="l"/>
            <a:endParaRPr lang="en-US" dirty="0"/>
          </a:p>
        </p:txBody>
      </p:sp>
    </p:spTree>
    <p:extLst>
      <p:ext uri="{BB962C8B-B14F-4D97-AF65-F5344CB8AC3E}">
        <p14:creationId xmlns:p14="http://schemas.microsoft.com/office/powerpoint/2010/main" val="3991071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Cohen </a:t>
            </a:r>
            <a:r>
              <a:rPr lang="en-US" dirty="0" err="1"/>
              <a:t>HaGadol</a:t>
            </a:r>
            <a:r>
              <a:rPr lang="en-US" dirty="0"/>
              <a:t> knew he was in violation of the developing  jurisprudence.  So, he sought self-incrimination for Yeshua.  </a:t>
            </a:r>
          </a:p>
        </p:txBody>
      </p:sp>
    </p:spTree>
    <p:extLst>
      <p:ext uri="{BB962C8B-B14F-4D97-AF65-F5344CB8AC3E}">
        <p14:creationId xmlns:p14="http://schemas.microsoft.com/office/powerpoint/2010/main" val="1215017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98437" y="743634"/>
            <a:ext cx="8382000" cy="4444305"/>
          </a:xfrm>
        </p:spPr>
        <p:txBody>
          <a:bodyPr>
            <a:normAutofit lnSpcReduction="10000"/>
          </a:bodyPr>
          <a:lstStyle/>
          <a:p>
            <a:pPr algn="r"/>
            <a:r>
              <a:rPr lang="he-IL" sz="4321" b="1" dirty="0">
                <a:latin typeface="David" panose="020E0502060401010101" pitchFamily="34" charset="-79"/>
                <a:cs typeface="David" panose="020E0502060401010101" pitchFamily="34" charset="-79"/>
              </a:rPr>
              <a:t>קָם הַכֹּהֵן הַגָּדוֹל וְשָׁאַל אוֹתוֹ: ”אֵינְךָ מֵשִׁיב דָּבָר עַל מַה שֶּׁאֵלֶּה מְעִידִים נֶגְדְּךָ?“</a:t>
            </a:r>
            <a:r>
              <a:rPr lang="en-US" baseline="30000" dirty="0"/>
              <a:t>    </a:t>
            </a:r>
          </a:p>
          <a:p>
            <a:pPr marL="0" indent="0"/>
            <a:r>
              <a:rPr lang="en-US" sz="4000" dirty="0"/>
              <a:t>The cohen hagadol stood up and said, “Have you nothing to say to the accusation these men are making?” Yeshua remained silent.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26:62-63a</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034792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does this relate to us when accused, or have an accusation?</a:t>
            </a:r>
          </a:p>
          <a:p>
            <a:pPr marL="230188" indent="-230188" algn="l">
              <a:buFont typeface="Arial" panose="020B0604020202020204" pitchFamily="34" charset="0"/>
              <a:buChar char="•"/>
            </a:pPr>
            <a:r>
              <a:rPr lang="en-US" dirty="0"/>
              <a:t>A sin against us, so we have an accusation of someone,</a:t>
            </a:r>
          </a:p>
          <a:p>
            <a:pPr marL="230188" indent="-230188" algn="l">
              <a:buFont typeface="Arial" panose="020B0604020202020204" pitchFamily="34" charset="0"/>
              <a:buChar char="•"/>
            </a:pPr>
            <a:r>
              <a:rPr lang="en-US" dirty="0"/>
              <a:t>or someone feels we have sinned against them.  We are the accused.</a:t>
            </a:r>
          </a:p>
        </p:txBody>
      </p:sp>
    </p:spTree>
    <p:extLst>
      <p:ext uri="{BB962C8B-B14F-4D97-AF65-F5344CB8AC3E}">
        <p14:creationId xmlns:p14="http://schemas.microsoft.com/office/powerpoint/2010/main" val="3574170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Gal. 6.1-2 </a:t>
            </a:r>
            <a:r>
              <a:rPr lang="en-US" dirty="0"/>
              <a:t>Brothers, suppose someone is caught doing something wrong. You who have the Spirit should </a:t>
            </a:r>
            <a:r>
              <a:rPr lang="en-US" dirty="0">
                <a:solidFill>
                  <a:srgbClr val="FFFF99"/>
                </a:solidFill>
              </a:rPr>
              <a:t>set him right, but in a spirit of humility</a:t>
            </a:r>
            <a:r>
              <a:rPr lang="en-US" dirty="0"/>
              <a:t>, keeping an eye on yourselves so that you won’t be tempted too. Bear one another’s burdens — in this way you will be fulfilling the Torah’s true meaning, which the Messiah upholds.</a:t>
            </a:r>
          </a:p>
        </p:txBody>
      </p:sp>
    </p:spTree>
    <p:extLst>
      <p:ext uri="{BB962C8B-B14F-4D97-AF65-F5344CB8AC3E}">
        <p14:creationId xmlns:p14="http://schemas.microsoft.com/office/powerpoint/2010/main" val="2999655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Tim 2.19  </a:t>
            </a:r>
            <a:r>
              <a:rPr lang="en-US" dirty="0"/>
              <a:t>Never listen to any accusation against a leader unless it is supported by two or three witnesses.</a:t>
            </a:r>
          </a:p>
        </p:txBody>
      </p:sp>
    </p:spTree>
    <p:extLst>
      <p:ext uri="{BB962C8B-B14F-4D97-AF65-F5344CB8AC3E}">
        <p14:creationId xmlns:p14="http://schemas.microsoft.com/office/powerpoint/2010/main" val="4140447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 / Lev 19.32</a:t>
            </a:r>
            <a:r>
              <a:rPr lang="en-US" b="1" baseline="30000" dirty="0"/>
              <a:t>   </a:t>
            </a:r>
            <a:r>
              <a:rPr lang="en-US" dirty="0"/>
              <a:t>“You are to rise up in the presence of the gray-haired and honor the presence of the elderly. So you will fear your God. I am </a:t>
            </a:r>
            <a:r>
              <a:rPr lang="en-US" i="1" cap="small" dirty="0"/>
              <a:t>Adonai</a:t>
            </a:r>
            <a:r>
              <a:rPr lang="en-US" dirty="0"/>
              <a:t>.</a:t>
            </a:r>
          </a:p>
        </p:txBody>
      </p:sp>
    </p:spTree>
    <p:extLst>
      <p:ext uri="{BB962C8B-B14F-4D97-AF65-F5344CB8AC3E}">
        <p14:creationId xmlns:p14="http://schemas.microsoft.com/office/powerpoint/2010/main" val="2113948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628192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604826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a:ln w="38100">
            <a:solidFill>
              <a:srgbClr val="FFC000"/>
            </a:solidFill>
          </a:ln>
        </p:spPr>
        <p:txBody>
          <a:bodyPr>
            <a:normAutofit/>
          </a:bodyPr>
          <a:lstStyle/>
          <a:p>
            <a:pPr algn="l"/>
            <a:r>
              <a:rPr lang="en-US" baseline="30000" dirty="0" err="1"/>
              <a:t>Matit</a:t>
            </a:r>
            <a:r>
              <a:rPr lang="en-US" baseline="30000" dirty="0"/>
              <a:t> 18.15</a:t>
            </a:r>
            <a:r>
              <a:rPr lang="en-US" dirty="0"/>
              <a:t> Moreover, if your brother commits a </a:t>
            </a:r>
            <a:r>
              <a:rPr lang="en-US" dirty="0">
                <a:solidFill>
                  <a:srgbClr val="FFFF66"/>
                </a:solidFill>
              </a:rPr>
              <a:t>sin </a:t>
            </a:r>
            <a:r>
              <a:rPr lang="en-US" u="sng" dirty="0">
                <a:solidFill>
                  <a:srgbClr val="FFFF66"/>
                </a:solidFill>
              </a:rPr>
              <a:t>against</a:t>
            </a:r>
            <a:r>
              <a:rPr lang="en-US" dirty="0">
                <a:solidFill>
                  <a:srgbClr val="FFFF66"/>
                </a:solidFill>
              </a:rPr>
              <a:t> you</a:t>
            </a:r>
            <a:r>
              <a:rPr lang="en-US" dirty="0"/>
              <a:t>,</a:t>
            </a:r>
          </a:p>
          <a:p>
            <a:pPr algn="l"/>
            <a:endParaRPr lang="en-US" sz="2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76" t="35183" r="54365" b="56278"/>
          <a:stretch/>
        </p:blipFill>
        <p:spPr bwMode="auto">
          <a:xfrm>
            <a:off x="503237" y="1657350"/>
            <a:ext cx="7640494" cy="173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913437" y="1809750"/>
            <a:ext cx="1905000" cy="15240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FFFFFF"/>
              </a:solidFill>
              <a:effectLst/>
              <a:uLnTx/>
              <a:uFillTx/>
              <a:latin typeface="Arial Rounded MT Bold" pitchFamily="34" charset="0"/>
              <a:ea typeface="+mn-ea"/>
              <a:cs typeface="Arial" charset="0"/>
            </a:endParaRPr>
          </a:p>
        </p:txBody>
      </p:sp>
      <p:cxnSp>
        <p:nvCxnSpPr>
          <p:cNvPr id="6" name="Straight Arrow Connector 5"/>
          <p:cNvCxnSpPr/>
          <p:nvPr/>
        </p:nvCxnSpPr>
        <p:spPr bwMode="auto">
          <a:xfrm flipH="1" flipV="1">
            <a:off x="5303837" y="1276350"/>
            <a:ext cx="609600" cy="533400"/>
          </a:xfrm>
          <a:prstGeom prst="straightConnector1">
            <a:avLst/>
          </a:prstGeom>
          <a:solidFill>
            <a:schemeClr val="accent1"/>
          </a:solidFill>
          <a:ln w="41275"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150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70437" y="0"/>
            <a:ext cx="3810008" cy="5143500"/>
          </a:xfrm>
        </p:spPr>
        <p:txBody>
          <a:bodyPr>
            <a:normAutofit/>
          </a:bodyPr>
          <a:lstStyle/>
          <a:p>
            <a:pPr algn="l"/>
            <a:r>
              <a:rPr lang="en-US" dirty="0"/>
              <a:t>available as handout</a:t>
            </a:r>
          </a:p>
          <a:p>
            <a:pPr algn="l"/>
            <a:r>
              <a:rPr lang="en-US" dirty="0"/>
              <a:t>We are challenged to memorize three per week, prep for July outreach.</a:t>
            </a:r>
          </a:p>
        </p:txBody>
      </p:sp>
      <p:pic>
        <p:nvPicPr>
          <p:cNvPr id="3" name="Picture 2">
            <a:extLst>
              <a:ext uri="{FF2B5EF4-FFF2-40B4-BE49-F238E27FC236}">
                <a16:creationId xmlns:a16="http://schemas.microsoft.com/office/drawing/2014/main" id="{FD073734-2088-42DD-9FBD-396100063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37" y="0"/>
            <a:ext cx="4029959" cy="5143500"/>
          </a:xfrm>
          <a:prstGeom prst="rect">
            <a:avLst/>
          </a:prstGeom>
        </p:spPr>
      </p:pic>
    </p:spTree>
    <p:extLst>
      <p:ext uri="{BB962C8B-B14F-4D97-AF65-F5344CB8AC3E}">
        <p14:creationId xmlns:p14="http://schemas.microsoft.com/office/powerpoint/2010/main" val="2443754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sp>
        <p:nvSpPr>
          <p:cNvPr id="2" name="TextBox 1"/>
          <p:cNvSpPr txBox="1"/>
          <p:nvPr/>
        </p:nvSpPr>
        <p:spPr>
          <a:xfrm>
            <a:off x="350837" y="13190"/>
            <a:ext cx="8229600" cy="44012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1" u="none" strike="noStrike" kern="1200" cap="none" spc="0" normalizeH="0" baseline="0" noProof="0" dirty="0" err="1">
                <a:ln>
                  <a:noFill/>
                </a:ln>
                <a:solidFill>
                  <a:srgbClr val="FFFF66"/>
                </a:solidFill>
                <a:effectLst/>
                <a:uLnTx/>
                <a:uFillTx/>
                <a:latin typeface="Arial Rounded MT Bold" pitchFamily="34" charset="0"/>
                <a:ea typeface="+mn-ea"/>
                <a:cs typeface="Arial" charset="0"/>
              </a:rPr>
              <a:t>eis</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(a preposition) – properly,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into</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unto</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 literally,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motion into</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which" implying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penetration</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("unto," "union") to a particular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purpose</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or </a:t>
            </a:r>
            <a:r>
              <a:rPr kumimoji="0" lang="en-US" sz="4000" b="0" i="1" u="none" strike="noStrike" kern="1200" cap="none" spc="0" normalizeH="0" baseline="0" noProof="0" dirty="0">
                <a:ln>
                  <a:noFill/>
                </a:ln>
                <a:solidFill>
                  <a:srgbClr val="FFFFFF"/>
                </a:solidFill>
                <a:effectLst/>
                <a:uLnTx/>
                <a:uFillTx/>
                <a:latin typeface="Arial Rounded MT Bold" pitchFamily="34" charset="0"/>
                <a:ea typeface="+mn-ea"/>
                <a:cs typeface="Arial" charset="0"/>
              </a:rPr>
              <a:t>result</a:t>
            </a: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You are the aggrieved party.  </a:t>
            </a:r>
          </a:p>
        </p:txBody>
      </p:sp>
    </p:spTree>
    <p:extLst>
      <p:ext uri="{BB962C8B-B14F-4D97-AF65-F5344CB8AC3E}">
        <p14:creationId xmlns:p14="http://schemas.microsoft.com/office/powerpoint/2010/main" val="1868057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a:t>Mt 18.15</a:t>
            </a:r>
            <a:r>
              <a:rPr lang="en-US" dirty="0"/>
              <a:t> </a:t>
            </a:r>
            <a:r>
              <a:rPr lang="en-US" dirty="0">
                <a:solidFill>
                  <a:srgbClr val="FFFF66"/>
                </a:solidFill>
              </a:rPr>
              <a:t>go</a:t>
            </a:r>
            <a:r>
              <a:rPr lang="en-US" dirty="0"/>
              <a:t> and show him his fault — but privately, just between the two of you.   [Accusation mellowed; attitude of honor!].</a:t>
            </a:r>
          </a:p>
          <a:p>
            <a:pPr algn="l"/>
            <a:endParaRPr lang="en-US" sz="2000" dirty="0"/>
          </a:p>
          <a:p>
            <a:pPr algn="l"/>
            <a:r>
              <a:rPr lang="en-US" dirty="0"/>
              <a:t>A person should never shame another publicly or he/she could be excluded from the world to come.  </a:t>
            </a:r>
            <a:r>
              <a:rPr lang="en-US" baseline="30000" dirty="0" err="1"/>
              <a:t>Sanh</a:t>
            </a:r>
            <a:r>
              <a:rPr lang="en-US" baseline="30000" dirty="0"/>
              <a:t>. 107a</a:t>
            </a:r>
          </a:p>
        </p:txBody>
      </p:sp>
    </p:spTree>
    <p:extLst>
      <p:ext uri="{BB962C8B-B14F-4D97-AF65-F5344CB8AC3E}">
        <p14:creationId xmlns:p14="http://schemas.microsoft.com/office/powerpoint/2010/main" val="2292274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Somewhat parallel teaching in Matityahu 5, </a:t>
            </a:r>
          </a:p>
          <a:p>
            <a:pPr algn="l"/>
            <a:r>
              <a:rPr lang="en-US" dirty="0"/>
              <a:t>Midrash on the Mountain</a:t>
            </a:r>
          </a:p>
          <a:p>
            <a:pPr algn="l"/>
            <a:r>
              <a:rPr lang="en-US" dirty="0"/>
              <a:t>Parallel but reversed, and so strengthens the teaching/ exhortation.</a:t>
            </a:r>
          </a:p>
        </p:txBody>
      </p:sp>
    </p:spTree>
    <p:extLst>
      <p:ext uri="{BB962C8B-B14F-4D97-AF65-F5344CB8AC3E}">
        <p14:creationId xmlns:p14="http://schemas.microsoft.com/office/powerpoint/2010/main" val="2967932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Matit</a:t>
            </a:r>
            <a:r>
              <a:rPr lang="en-US" baseline="30000" dirty="0"/>
              <a:t> 5.23 </a:t>
            </a:r>
            <a:r>
              <a:rPr lang="en-US" dirty="0"/>
              <a:t>you remember there that your brother has </a:t>
            </a:r>
            <a:r>
              <a:rPr lang="en-US" dirty="0">
                <a:solidFill>
                  <a:srgbClr val="FFFF66"/>
                </a:solidFill>
              </a:rPr>
              <a:t>something against you. </a:t>
            </a:r>
            <a:r>
              <a:rPr lang="en-US" dirty="0"/>
              <a:t> [You are the accused.]</a:t>
            </a:r>
          </a:p>
          <a:p>
            <a:pPr algn="l"/>
            <a:endParaRPr lang="en-US" sz="1800" dirty="0">
              <a:solidFill>
                <a:srgbClr val="FFFF66"/>
              </a:solidFill>
            </a:endParaRPr>
          </a:p>
          <a:p>
            <a:pPr algn="l"/>
            <a:r>
              <a:rPr lang="en-US" altLang="en-US" dirty="0"/>
              <a:t>Your conscience speaks up.  Not nebulous, but specific wrong you’ve done in word, deed…</a:t>
            </a:r>
          </a:p>
          <a:p>
            <a:pPr algn="l"/>
            <a:endParaRPr lang="en-US" dirty="0">
              <a:solidFill>
                <a:srgbClr val="FFFF66"/>
              </a:solidFill>
            </a:endParaRPr>
          </a:p>
        </p:txBody>
      </p:sp>
    </p:spTree>
    <p:extLst>
      <p:ext uri="{BB962C8B-B14F-4D97-AF65-F5344CB8AC3E}">
        <p14:creationId xmlns:p14="http://schemas.microsoft.com/office/powerpoint/2010/main" val="3420301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Mt 5.24</a:t>
            </a:r>
            <a:r>
              <a:rPr lang="en-US" dirty="0"/>
              <a:t> leave your gift where it is by the altar, and </a:t>
            </a:r>
            <a:r>
              <a:rPr lang="en-US" dirty="0">
                <a:solidFill>
                  <a:srgbClr val="FFFF66"/>
                </a:solidFill>
              </a:rPr>
              <a:t>go</a:t>
            </a:r>
            <a:r>
              <a:rPr lang="en-US" dirty="0"/>
              <a:t>, make peace with your brother. Then come back and offer your gift.</a:t>
            </a:r>
          </a:p>
        </p:txBody>
      </p:sp>
    </p:spTree>
    <p:extLst>
      <p:ext uri="{BB962C8B-B14F-4D97-AF65-F5344CB8AC3E}">
        <p14:creationId xmlns:p14="http://schemas.microsoft.com/office/powerpoint/2010/main" val="2438357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176213" indent="-176213" algn="l">
              <a:buFont typeface="Arial" panose="020B0604020202020204" pitchFamily="34" charset="0"/>
              <a:buChar char="•"/>
            </a:pPr>
            <a:r>
              <a:rPr lang="en-US" dirty="0"/>
              <a:t>Matityahu 5 -- We are accused of being at fault; that we sinned against someone.</a:t>
            </a:r>
          </a:p>
          <a:p>
            <a:pPr marL="176213" indent="-176213" algn="l">
              <a:buFont typeface="Arial" panose="020B0604020202020204" pitchFamily="34" charset="0"/>
              <a:buChar char="•"/>
            </a:pPr>
            <a:r>
              <a:rPr lang="en-US" dirty="0" err="1"/>
              <a:t>Mtit</a:t>
            </a:r>
            <a:r>
              <a:rPr lang="en-US" dirty="0"/>
              <a:t>. 18 – Someone else is at fault, and has sinned against us. We have an accusation to make.</a:t>
            </a:r>
          </a:p>
          <a:p>
            <a:pPr algn="l"/>
            <a:r>
              <a:rPr lang="en-US" dirty="0"/>
              <a:t>In both cases, the exhortation is the same:  </a:t>
            </a:r>
            <a:r>
              <a:rPr lang="en-US" dirty="0">
                <a:solidFill>
                  <a:srgbClr val="FFFF66"/>
                </a:solidFill>
              </a:rPr>
              <a:t>GO </a:t>
            </a:r>
            <a:r>
              <a:rPr lang="en-US" dirty="0"/>
              <a:t>in humility.</a:t>
            </a:r>
          </a:p>
        </p:txBody>
      </p:sp>
    </p:spTree>
    <p:extLst>
      <p:ext uri="{BB962C8B-B14F-4D97-AF65-F5344CB8AC3E}">
        <p14:creationId xmlns:p14="http://schemas.microsoft.com/office/powerpoint/2010/main" val="2867388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u="sng" dirty="0"/>
              <a:t>Or </a:t>
            </a:r>
            <a:r>
              <a:rPr lang="en-US" u="sng" dirty="0" err="1"/>
              <a:t>HaOlam</a:t>
            </a:r>
            <a:r>
              <a:rPr lang="en-US" u="sng" dirty="0"/>
              <a:t> Statement of Faith</a:t>
            </a:r>
          </a:p>
          <a:p>
            <a:pPr lvl="0" algn="l"/>
            <a:r>
              <a:rPr lang="en-US" dirty="0"/>
              <a:t>8. I will practice the scriptural process, as needed, of conflict resolution.  When a conflict arises, we will go to the individual in a loving, appreciative spirit, and try to get reconciliation.  </a:t>
            </a:r>
          </a:p>
        </p:txBody>
      </p:sp>
    </p:spTree>
    <p:extLst>
      <p:ext uri="{BB962C8B-B14F-4D97-AF65-F5344CB8AC3E}">
        <p14:creationId xmlns:p14="http://schemas.microsoft.com/office/powerpoint/2010/main" val="1097266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lvl="0" algn="l"/>
            <a:r>
              <a:rPr lang="en-US" u="sng" dirty="0"/>
              <a:t>Or </a:t>
            </a:r>
            <a:r>
              <a:rPr lang="en-US" u="sng" dirty="0" err="1"/>
              <a:t>HaOlam</a:t>
            </a:r>
            <a:r>
              <a:rPr lang="en-US" u="sng" dirty="0"/>
              <a:t> Statement of Faith</a:t>
            </a:r>
          </a:p>
          <a:p>
            <a:pPr lvl="0" algn="l"/>
            <a:r>
              <a:rPr lang="en-US" dirty="0"/>
              <a:t>If that fails, we will seek the help of the "one or two" intermediaries appointed by the elders. (</a:t>
            </a:r>
            <a:r>
              <a:rPr lang="en-US" dirty="0" err="1"/>
              <a:t>Mattityahu</a:t>
            </a:r>
            <a:r>
              <a:rPr lang="en-US" dirty="0"/>
              <a:t> 18:15–18)</a:t>
            </a:r>
          </a:p>
          <a:p>
            <a:pPr algn="l"/>
            <a:endParaRPr lang="en-US" dirty="0"/>
          </a:p>
        </p:txBody>
      </p:sp>
    </p:spTree>
    <p:extLst>
      <p:ext uri="{BB962C8B-B14F-4D97-AF65-F5344CB8AC3E}">
        <p14:creationId xmlns:p14="http://schemas.microsoft.com/office/powerpoint/2010/main" val="1880771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Advice if you have an accusation:</a:t>
            </a:r>
          </a:p>
          <a:p>
            <a:pPr marL="461963" indent="-461963" algn="l">
              <a:buFont typeface="+mj-lt"/>
              <a:buAutoNum type="arabicPeriod"/>
            </a:pPr>
            <a:r>
              <a:rPr lang="en-US" dirty="0"/>
              <a:t>Pre-forgive [unspoken].  Doesn’t justify, but releases your spirit.</a:t>
            </a:r>
          </a:p>
          <a:p>
            <a:pPr marL="461963" indent="-461963" algn="l">
              <a:buFont typeface="+mj-lt"/>
              <a:buAutoNum type="arabicPeriod"/>
            </a:pPr>
            <a:r>
              <a:rPr lang="en-US" dirty="0"/>
              <a:t>Go in love.</a:t>
            </a:r>
          </a:p>
          <a:p>
            <a:pPr marL="461963" indent="-461963" algn="l">
              <a:buFont typeface="+mj-lt"/>
              <a:buAutoNum type="arabicPeriod"/>
            </a:pPr>
            <a:r>
              <a:rPr lang="en-US" dirty="0">
                <a:solidFill>
                  <a:srgbClr val="FFFF99"/>
                </a:solidFill>
              </a:rPr>
              <a:t>“I may be wrong, but it seems…”</a:t>
            </a:r>
          </a:p>
          <a:p>
            <a:pPr marL="461963" indent="-461963" algn="l">
              <a:buFont typeface="+mj-lt"/>
              <a:buAutoNum type="arabicPeriod"/>
            </a:pPr>
            <a:r>
              <a:rPr lang="en-US" dirty="0"/>
              <a:t>Speak 100% truth.  80% truth is untruth.  </a:t>
            </a:r>
            <a:r>
              <a:rPr lang="en-US" dirty="0" err="1"/>
              <a:t>Blindspots</a:t>
            </a:r>
            <a:r>
              <a:rPr lang="en-US" dirty="0"/>
              <a:t>.</a:t>
            </a:r>
          </a:p>
        </p:txBody>
      </p:sp>
    </p:spTree>
    <p:extLst>
      <p:ext uri="{BB962C8B-B14F-4D97-AF65-F5344CB8AC3E}">
        <p14:creationId xmlns:p14="http://schemas.microsoft.com/office/powerpoint/2010/main" val="2809343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Advice if you face an accusation </a:t>
            </a:r>
          </a:p>
          <a:p>
            <a:pPr marL="514350" indent="-514350" algn="l">
              <a:buFont typeface="+mj-lt"/>
              <a:buAutoNum type="arabicPeriod"/>
            </a:pPr>
            <a:r>
              <a:rPr lang="en-US" dirty="0"/>
              <a:t>“I was wrong in…” [</a:t>
            </a:r>
            <a:r>
              <a:rPr lang="en-US" u="sng" dirty="0"/>
              <a:t>not</a:t>
            </a:r>
            <a:r>
              <a:rPr lang="en-US" dirty="0"/>
              <a:t> you were wrong too.]</a:t>
            </a:r>
          </a:p>
          <a:p>
            <a:pPr marL="514350" indent="-514350" algn="l">
              <a:buFont typeface="+mj-lt"/>
              <a:buAutoNum type="arabicPeriod"/>
            </a:pPr>
            <a:r>
              <a:rPr lang="en-US" dirty="0"/>
              <a:t>“I’m sorry.”  [</a:t>
            </a:r>
            <a:r>
              <a:rPr lang="en-US" u="sng" dirty="0"/>
              <a:t>not</a:t>
            </a:r>
            <a:r>
              <a:rPr lang="en-US" dirty="0"/>
              <a:t> </a:t>
            </a:r>
            <a:r>
              <a:rPr lang="en-US" u="sng" dirty="0"/>
              <a:t>yet</a:t>
            </a:r>
            <a:r>
              <a:rPr lang="en-US" dirty="0"/>
              <a:t> will you forgive me.]</a:t>
            </a:r>
          </a:p>
        </p:txBody>
      </p:sp>
    </p:spTree>
    <p:extLst>
      <p:ext uri="{BB962C8B-B14F-4D97-AF65-F5344CB8AC3E}">
        <p14:creationId xmlns:p14="http://schemas.microsoft.com/office/powerpoint/2010/main" val="215510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way to fast track memorization by music: singing the scriptures.</a:t>
            </a:r>
            <a:endParaRPr lang="en-US" dirty="0">
              <a:solidFill>
                <a:srgbClr val="FFFF99"/>
              </a:solidFill>
            </a:endParaRPr>
          </a:p>
          <a:p>
            <a:pPr algn="l"/>
            <a:r>
              <a:rPr lang="en-US" dirty="0">
                <a:solidFill>
                  <a:srgbClr val="FFFF99"/>
                </a:solidFill>
              </a:rPr>
              <a:t>Singing the scriptures in Hebrew.</a:t>
            </a:r>
          </a:p>
        </p:txBody>
      </p:sp>
    </p:spTree>
    <p:extLst>
      <p:ext uri="{BB962C8B-B14F-4D97-AF65-F5344CB8AC3E}">
        <p14:creationId xmlns:p14="http://schemas.microsoft.com/office/powerpoint/2010/main" val="3916300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Goal: </a:t>
            </a:r>
            <a:r>
              <a:rPr lang="en-US" dirty="0">
                <a:solidFill>
                  <a:srgbClr val="FFFF66"/>
                </a:solidFill>
              </a:rPr>
              <a:t>GO</a:t>
            </a:r>
            <a:r>
              <a:rPr lang="en-US" dirty="0"/>
              <a:t> and…</a:t>
            </a:r>
          </a:p>
          <a:p>
            <a:pPr marL="228600" indent="-228600" algn="l">
              <a:buFont typeface="Arial" panose="020B0604020202020204" pitchFamily="34" charset="0"/>
              <a:buChar char="•"/>
            </a:pPr>
            <a:r>
              <a:rPr lang="en-US" dirty="0" err="1"/>
              <a:t>Mtt</a:t>
            </a:r>
            <a:r>
              <a:rPr lang="en-US" dirty="0"/>
              <a:t> 5 “make peace with your brother”</a:t>
            </a:r>
          </a:p>
          <a:p>
            <a:pPr marL="228600" indent="-228600" algn="l">
              <a:buFont typeface="Arial" panose="020B0604020202020204" pitchFamily="34" charset="0"/>
              <a:buChar char="•"/>
            </a:pPr>
            <a:r>
              <a:rPr lang="en-US" dirty="0" err="1"/>
              <a:t>Mtt</a:t>
            </a:r>
            <a:r>
              <a:rPr lang="en-US" dirty="0"/>
              <a:t> 18 “If he listens to you, you have won back your brother.” </a:t>
            </a:r>
          </a:p>
          <a:p>
            <a:pPr algn="l"/>
            <a:r>
              <a:rPr lang="en-US" dirty="0"/>
              <a:t>Be reconciled.  </a:t>
            </a:r>
          </a:p>
          <a:p>
            <a:pPr algn="l"/>
            <a:r>
              <a:rPr lang="en-US" dirty="0"/>
              <a:t>But if not…</a:t>
            </a:r>
          </a:p>
        </p:txBody>
      </p:sp>
    </p:spTree>
    <p:extLst>
      <p:ext uri="{BB962C8B-B14F-4D97-AF65-F5344CB8AC3E}">
        <p14:creationId xmlns:p14="http://schemas.microsoft.com/office/powerpoint/2010/main" val="22746621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a:t>Matit</a:t>
            </a:r>
            <a:r>
              <a:rPr lang="en-US" baseline="30000" dirty="0"/>
              <a:t> 18.16-17</a:t>
            </a:r>
            <a:r>
              <a:rPr lang="en-US" dirty="0"/>
              <a:t> If he doesn't listen, take one or two others with you so that </a:t>
            </a:r>
            <a:r>
              <a:rPr lang="en-US" dirty="0">
                <a:solidFill>
                  <a:srgbClr val="FFFF99"/>
                </a:solidFill>
              </a:rPr>
              <a:t>every accusation can be supported by the testimony of two or three witnesses</a:t>
            </a:r>
            <a:r>
              <a:rPr lang="en-US" dirty="0"/>
              <a:t>.  If he refuses to hear them, tell the congregation; and if he refuses to listen even to the congregation, </a:t>
            </a:r>
          </a:p>
        </p:txBody>
      </p:sp>
    </p:spTree>
    <p:extLst>
      <p:ext uri="{BB962C8B-B14F-4D97-AF65-F5344CB8AC3E}">
        <p14:creationId xmlns:p14="http://schemas.microsoft.com/office/powerpoint/2010/main" val="1211070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Matit</a:t>
            </a:r>
            <a:r>
              <a:rPr lang="en-US" baseline="30000" dirty="0"/>
              <a:t> 18.16-20</a:t>
            </a:r>
            <a:r>
              <a:rPr lang="en-US" dirty="0"/>
              <a:t> treat him as you would a pagan or a tax-collector. Yes! I tell you people that whatever you prohibit on earth will be prohibited in heaven, and whatever you permit on earth will be permitted in heaven. </a:t>
            </a:r>
          </a:p>
        </p:txBody>
      </p:sp>
    </p:spTree>
    <p:extLst>
      <p:ext uri="{BB962C8B-B14F-4D97-AF65-F5344CB8AC3E}">
        <p14:creationId xmlns:p14="http://schemas.microsoft.com/office/powerpoint/2010/main" val="3461954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Matit</a:t>
            </a:r>
            <a:r>
              <a:rPr lang="en-US" baseline="30000" dirty="0"/>
              <a:t> 18.16-20</a:t>
            </a:r>
            <a:r>
              <a:rPr lang="en-US" dirty="0"/>
              <a:t> To repeat, I tell you that if two of you here on earth agree about anything people ask, it will be for them from my Father in heaven. For wherever two or three are assembled in my name, I am there with them."</a:t>
            </a:r>
          </a:p>
        </p:txBody>
      </p:sp>
    </p:spTree>
    <p:extLst>
      <p:ext uri="{BB962C8B-B14F-4D97-AF65-F5344CB8AC3E}">
        <p14:creationId xmlns:p14="http://schemas.microsoft.com/office/powerpoint/2010/main" val="1748099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David Sterns Jewish New Testament Commentary:</a:t>
            </a:r>
          </a:p>
          <a:p>
            <a:pPr algn="l"/>
            <a:r>
              <a:rPr lang="en-US" dirty="0"/>
              <a:t>I take the </a:t>
            </a:r>
            <a:r>
              <a:rPr lang="en-US" dirty="0" err="1"/>
              <a:t>p'shat</a:t>
            </a:r>
            <a:r>
              <a:rPr lang="en-US" dirty="0"/>
              <a:t> ("plain sense") of this passage to be dealing with making legal judgments and </a:t>
            </a:r>
            <a:r>
              <a:rPr lang="en-US" dirty="0" err="1"/>
              <a:t>halakhah</a:t>
            </a:r>
            <a:r>
              <a:rPr lang="en-US" dirty="0"/>
              <a:t>, not prayer. The words rendered "prohibit" and "permit" (v. 18) are, </a:t>
            </a:r>
          </a:p>
        </p:txBody>
      </p:sp>
    </p:spTree>
    <p:extLst>
      <p:ext uri="{BB962C8B-B14F-4D97-AF65-F5344CB8AC3E}">
        <p14:creationId xmlns:p14="http://schemas.microsoft.com/office/powerpoint/2010/main" val="1857650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literally, "bind" and "loose." These terms were used in first century Judaism to mean "prohibit" and "permit," as is clear from the article,</a:t>
            </a:r>
          </a:p>
        </p:txBody>
      </p:sp>
    </p:spTree>
    <p:extLst>
      <p:ext uri="{BB962C8B-B14F-4D97-AF65-F5344CB8AC3E}">
        <p14:creationId xmlns:p14="http://schemas.microsoft.com/office/powerpoint/2010/main" val="196668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"Binding and Loosing," in the Jewish Encyclopedia. 3:215:</a:t>
            </a:r>
            <a:br>
              <a:rPr lang="en-US" dirty="0"/>
            </a:br>
            <a:r>
              <a:rPr lang="en-US" dirty="0"/>
              <a:t>"Binding and loosing (Hebrew </a:t>
            </a:r>
            <a:r>
              <a:rPr lang="en-US" dirty="0" err="1"/>
              <a:t>asar</a:t>
            </a:r>
            <a:r>
              <a:rPr lang="en-US" dirty="0"/>
              <a:t> </a:t>
            </a:r>
            <a:r>
              <a:rPr lang="en-US" dirty="0" err="1"/>
              <a:t>ve-hittir</a:t>
            </a:r>
            <a:r>
              <a:rPr lang="en-US" dirty="0"/>
              <a:t>)... Rabbinical term for 'forbidding and permitting."...</a:t>
            </a:r>
          </a:p>
          <a:p>
            <a:pPr algn="l"/>
            <a:r>
              <a:rPr lang="en-US" dirty="0"/>
              <a:t>"The power of binding and loosing was always claimed by the Pharisees. </a:t>
            </a:r>
          </a:p>
        </p:txBody>
      </p:sp>
    </p:spTree>
    <p:extLst>
      <p:ext uri="{BB962C8B-B14F-4D97-AF65-F5344CB8AC3E}">
        <p14:creationId xmlns:p14="http://schemas.microsoft.com/office/powerpoint/2010/main" val="114216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Under Queen Alexandra the Pharisees, says Josephus </a:t>
            </a:r>
            <a:r>
              <a:rPr lang="en-US" baseline="30000" dirty="0"/>
              <a:t>(Wars of the Jews 1:5:2)</a:t>
            </a:r>
            <a:r>
              <a:rPr lang="en-US" dirty="0"/>
              <a:t>, 'became the administrators of all public affairs so as to be empowered to banish and readmit whom they pleased, as well as to loose and to bind."... </a:t>
            </a:r>
            <a:endParaRPr lang="en-US" baseline="30000" dirty="0"/>
          </a:p>
        </p:txBody>
      </p:sp>
    </p:spTree>
    <p:extLst>
      <p:ext uri="{BB962C8B-B14F-4D97-AF65-F5344CB8AC3E}">
        <p14:creationId xmlns:p14="http://schemas.microsoft.com/office/powerpoint/2010/main" val="21774671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various schools had the power 'to bind and to loose'; that is, to forbid and to permit </a:t>
            </a:r>
            <a:r>
              <a:rPr lang="en-US" baseline="30000" dirty="0"/>
              <a:t>(Talmud: Chagigah 3b)</a:t>
            </a:r>
            <a:r>
              <a:rPr lang="en-US" dirty="0"/>
              <a:t>: and they could bind any day by declaring it a fast-day </a:t>
            </a:r>
            <a:r>
              <a:rPr lang="en-US" sz="2000" dirty="0"/>
              <a:t>(...Talmud: </a:t>
            </a:r>
            <a:r>
              <a:rPr lang="en-US" sz="2000" dirty="0" err="1"/>
              <a:t>Ta'anit</a:t>
            </a:r>
            <a:r>
              <a:rPr lang="en-US" sz="2000" dirty="0"/>
              <a:t> 12a...). </a:t>
            </a:r>
          </a:p>
        </p:txBody>
      </p:sp>
    </p:spTree>
    <p:extLst>
      <p:ext uri="{BB962C8B-B14F-4D97-AF65-F5344CB8AC3E}">
        <p14:creationId xmlns:p14="http://schemas.microsoft.com/office/powerpoint/2010/main" val="2918903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This power and authority, vested in the rabbinical body of each age or in the Sanhedrin, received its ratification and final sanction from the celestial court of justice </a:t>
            </a:r>
            <a:r>
              <a:rPr lang="en-US" baseline="30000" dirty="0"/>
              <a:t>(</a:t>
            </a:r>
            <a:r>
              <a:rPr lang="en-US" baseline="30000" dirty="0" err="1"/>
              <a:t>Sifra</a:t>
            </a:r>
            <a:r>
              <a:rPr lang="en-US" baseline="30000" dirty="0"/>
              <a:t>, </a:t>
            </a:r>
            <a:r>
              <a:rPr lang="en-US" baseline="30000" dirty="0" err="1"/>
              <a:t>Emor</a:t>
            </a:r>
            <a:r>
              <a:rPr lang="en-US" baseline="30000" dirty="0"/>
              <a:t>, ix: Talmud: </a:t>
            </a:r>
            <a:r>
              <a:rPr lang="en-US" baseline="30000" dirty="0" err="1"/>
              <a:t>Makkot</a:t>
            </a:r>
            <a:r>
              <a:rPr lang="en-US" baseline="30000" dirty="0"/>
              <a:t> 23b).</a:t>
            </a:r>
            <a:br>
              <a:rPr lang="en-US" dirty="0"/>
            </a:br>
            <a:br>
              <a:rPr lang="en-US" dirty="0"/>
            </a:br>
            <a:endParaRPr lang="en-US" baseline="30000" dirty="0"/>
          </a:p>
        </p:txBody>
      </p:sp>
    </p:spTree>
    <p:extLst>
      <p:ext uri="{BB962C8B-B14F-4D97-AF65-F5344CB8AC3E}">
        <p14:creationId xmlns:p14="http://schemas.microsoft.com/office/powerpoint/2010/main" val="40606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471106" y="0"/>
            <a:ext cx="3109339" cy="5143500"/>
          </a:xfrm>
        </p:spPr>
        <p:txBody>
          <a:bodyPr>
            <a:normAutofit/>
          </a:bodyPr>
          <a:lstStyle/>
          <a:p>
            <a:pPr algn="l"/>
            <a:r>
              <a:rPr lang="en-US" dirty="0"/>
              <a:t>Or </a:t>
            </a:r>
            <a:r>
              <a:rPr lang="en-US" dirty="0" err="1"/>
              <a:t>HaOlam</a:t>
            </a:r>
            <a:r>
              <a:rPr lang="en-US" dirty="0"/>
              <a:t> has hosted Zipporah Bennett in concert about 15 years ago.</a:t>
            </a:r>
          </a:p>
        </p:txBody>
      </p:sp>
      <p:pic>
        <p:nvPicPr>
          <p:cNvPr id="2" name="Picture 1">
            <a:extLst>
              <a:ext uri="{FF2B5EF4-FFF2-40B4-BE49-F238E27FC236}">
                <a16:creationId xmlns:a16="http://schemas.microsoft.com/office/drawing/2014/main" id="{23A589B5-2EAC-46D8-911F-538ED4ACED14}"/>
              </a:ext>
            </a:extLst>
          </p:cNvPr>
          <p:cNvPicPr>
            <a:picLocks noChangeAspect="1"/>
          </p:cNvPicPr>
          <p:nvPr/>
        </p:nvPicPr>
        <p:blipFill>
          <a:blip r:embed="rId3"/>
          <a:stretch>
            <a:fillRect/>
          </a:stretch>
        </p:blipFill>
        <p:spPr>
          <a:xfrm>
            <a:off x="350837" y="12052"/>
            <a:ext cx="4967869" cy="5092066"/>
          </a:xfrm>
          <a:prstGeom prst="rect">
            <a:avLst/>
          </a:prstGeom>
        </p:spPr>
      </p:pic>
    </p:spTree>
    <p:extLst>
      <p:ext uri="{BB962C8B-B14F-4D97-AF65-F5344CB8AC3E}">
        <p14:creationId xmlns:p14="http://schemas.microsoft.com/office/powerpoint/2010/main" val="33723143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"In this sense Yeshua, when appointing his disciples to be his successors, used the familiar formula. </a:t>
            </a:r>
            <a:r>
              <a:rPr lang="en-US" baseline="30000" dirty="0"/>
              <a:t>(Matt 16:19, 18:18)  </a:t>
            </a:r>
            <a:r>
              <a:rPr lang="en-US" dirty="0"/>
              <a:t>By these words he virtually invested them with the same authority as that which he found belonging to</a:t>
            </a:r>
            <a:endParaRPr lang="en-US" baseline="30000" dirty="0"/>
          </a:p>
        </p:txBody>
      </p:sp>
    </p:spTree>
    <p:extLst>
      <p:ext uri="{BB962C8B-B14F-4D97-AF65-F5344CB8AC3E}">
        <p14:creationId xmlns:p14="http://schemas.microsoft.com/office/powerpoint/2010/main" val="1890654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scribes and Pharisees who 'bind heavy burdens and lay them on men's shoulders, but will not move them with one of their fingers'; that is, 'loose them,' as they have the power to do </a:t>
            </a:r>
            <a:r>
              <a:rPr lang="en-US" baseline="30000" dirty="0"/>
              <a:t>(Matt 23:2-4). </a:t>
            </a:r>
          </a:p>
        </p:txBody>
      </p:sp>
    </p:spTree>
    <p:extLst>
      <p:ext uri="{BB962C8B-B14F-4D97-AF65-F5344CB8AC3E}">
        <p14:creationId xmlns:p14="http://schemas.microsoft.com/office/powerpoint/2010/main" val="14306965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66"/>
                </a:solidFill>
              </a:rPr>
              <a:t>The passage is not about prayer </a:t>
            </a:r>
            <a:r>
              <a:rPr lang="en-US" dirty="0"/>
              <a:t>— although it is not wrong to make a midrash on it which does apply to prayer.</a:t>
            </a:r>
          </a:p>
          <a:p>
            <a:pPr algn="l"/>
            <a:r>
              <a:rPr lang="en-US" dirty="0"/>
              <a:t> the Mishna:</a:t>
            </a:r>
            <a:br>
              <a:rPr lang="en-US" dirty="0"/>
            </a:br>
            <a:r>
              <a:rPr lang="en-US" dirty="0"/>
              <a:t>"Rabbi </a:t>
            </a:r>
            <a:r>
              <a:rPr lang="en-US" dirty="0" err="1"/>
              <a:t>Chananyah</a:t>
            </a:r>
            <a:r>
              <a:rPr lang="en-US" dirty="0"/>
              <a:t> ben-</a:t>
            </a:r>
            <a:r>
              <a:rPr lang="en-US" dirty="0" err="1"/>
              <a:t>T'radyon</a:t>
            </a:r>
            <a:r>
              <a:rPr lang="en-US" dirty="0"/>
              <a:t> said, </a:t>
            </a:r>
            <a:endParaRPr lang="en-US" baseline="30000" dirty="0"/>
          </a:p>
        </p:txBody>
      </p:sp>
    </p:spTree>
    <p:extLst>
      <p:ext uri="{BB962C8B-B14F-4D97-AF65-F5344CB8AC3E}">
        <p14:creationId xmlns:p14="http://schemas.microsoft.com/office/powerpoint/2010/main" val="9501531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two sit together and words of Torah pass between them, the </a:t>
            </a:r>
            <a:r>
              <a:rPr lang="en-US" dirty="0" err="1"/>
              <a:t>Sh'khinah</a:t>
            </a:r>
            <a:r>
              <a:rPr lang="en-US" dirty="0"/>
              <a:t> abides between them, as it is said, "Those who feared Adonai spoke together, and Adonai paid heed and listened, </a:t>
            </a:r>
            <a:endParaRPr lang="en-US" baseline="30000" dirty="0"/>
          </a:p>
        </p:txBody>
      </p:sp>
    </p:spTree>
    <p:extLst>
      <p:ext uri="{BB962C8B-B14F-4D97-AF65-F5344CB8AC3E}">
        <p14:creationId xmlns:p14="http://schemas.microsoft.com/office/powerpoint/2010/main" val="12602807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and a record was written before him for those who feared Adonai and thought on his name” </a:t>
            </a:r>
            <a:r>
              <a:rPr lang="en-US" sz="2000" dirty="0"/>
              <a:t>(Malachi3:16).  (Avot3:2)</a:t>
            </a:r>
          </a:p>
        </p:txBody>
      </p:sp>
    </p:spTree>
    <p:extLst>
      <p:ext uri="{BB962C8B-B14F-4D97-AF65-F5344CB8AC3E}">
        <p14:creationId xmlns:p14="http://schemas.microsoft.com/office/powerpoint/2010/main" val="1081827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Matit</a:t>
            </a:r>
            <a:r>
              <a:rPr lang="en-US" baseline="30000" dirty="0"/>
              <a:t> 18.16-20</a:t>
            </a:r>
            <a:r>
              <a:rPr lang="en-US" dirty="0"/>
              <a:t> treat him as you would a pagan or a tax-collector. Yes! I tell you people that whatever you prohibit on earth will be prohibited in heaven, and whatever you permit on earth will be permitted in heaven. </a:t>
            </a:r>
          </a:p>
        </p:txBody>
      </p:sp>
    </p:spTree>
    <p:extLst>
      <p:ext uri="{BB962C8B-B14F-4D97-AF65-F5344CB8AC3E}">
        <p14:creationId xmlns:p14="http://schemas.microsoft.com/office/powerpoint/2010/main" val="4058302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Is this easy?</a:t>
            </a:r>
          </a:p>
          <a:p>
            <a:pPr algn="l"/>
            <a:r>
              <a:rPr lang="en-US" dirty="0"/>
              <a:t>Is this painful?</a:t>
            </a:r>
          </a:p>
          <a:p>
            <a:pPr algn="l"/>
            <a:r>
              <a:rPr lang="en-US" dirty="0"/>
              <a:t>If someone sins against you, or if you’ve sinned against them…risky.  They could get angry, alienated…fracture.  </a:t>
            </a:r>
          </a:p>
          <a:p>
            <a:pPr algn="l"/>
            <a:r>
              <a:rPr lang="en-US" dirty="0"/>
              <a:t>Do you find confrontation easy?</a:t>
            </a:r>
          </a:p>
        </p:txBody>
      </p:sp>
    </p:spTree>
    <p:extLst>
      <p:ext uri="{BB962C8B-B14F-4D97-AF65-F5344CB8AC3E}">
        <p14:creationId xmlns:p14="http://schemas.microsoft.com/office/powerpoint/2010/main" val="3617205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Conclusion:</a:t>
            </a:r>
          </a:p>
          <a:p>
            <a:pPr marL="230188" indent="-230188" algn="l">
              <a:buFont typeface="Arial" panose="020B0604020202020204" pitchFamily="34" charset="0"/>
              <a:buChar char="•"/>
            </a:pPr>
            <a:r>
              <a:rPr lang="en-US" dirty="0"/>
              <a:t>A sin against us, so we have an accusation of someone, </a:t>
            </a:r>
            <a:r>
              <a:rPr lang="en-US" dirty="0">
                <a:solidFill>
                  <a:srgbClr val="FFFF99"/>
                </a:solidFill>
              </a:rPr>
              <a:t>GO </a:t>
            </a:r>
            <a:r>
              <a:rPr lang="en-US" dirty="0"/>
              <a:t>in love</a:t>
            </a:r>
          </a:p>
          <a:p>
            <a:pPr marL="230188" indent="-230188" algn="l">
              <a:buFont typeface="Arial" panose="020B0604020202020204" pitchFamily="34" charset="0"/>
              <a:buChar char="•"/>
            </a:pPr>
            <a:r>
              <a:rPr lang="en-US" dirty="0"/>
              <a:t>or someone feels we have sinned against them.  We are the accused.  </a:t>
            </a:r>
            <a:r>
              <a:rPr lang="en-US" dirty="0">
                <a:solidFill>
                  <a:srgbClr val="FFFF99"/>
                </a:solidFill>
              </a:rPr>
              <a:t>GO </a:t>
            </a:r>
            <a:r>
              <a:rPr lang="en-US" dirty="0"/>
              <a:t>in love</a:t>
            </a:r>
          </a:p>
        </p:txBody>
      </p:sp>
    </p:spTree>
    <p:extLst>
      <p:ext uri="{BB962C8B-B14F-4D97-AF65-F5344CB8AC3E}">
        <p14:creationId xmlns:p14="http://schemas.microsoft.com/office/powerpoint/2010/main" val="3409748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Application outside our community:</a:t>
            </a:r>
          </a:p>
        </p:txBody>
      </p:sp>
    </p:spTree>
    <p:extLst>
      <p:ext uri="{BB962C8B-B14F-4D97-AF65-F5344CB8AC3E}">
        <p14:creationId xmlns:p14="http://schemas.microsoft.com/office/powerpoint/2010/main" val="24962582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 5.18-21</a:t>
            </a:r>
            <a:r>
              <a:rPr lang="en-US" dirty="0"/>
              <a:t> Messiah has reconciled us to himself and has given us the work of that reconciliation, which is that God in the Messiah was reconciling mankind to himself, not counting their sins against them, and entrusting to us the message of reconciliation. </a:t>
            </a:r>
          </a:p>
        </p:txBody>
      </p:sp>
    </p:spTree>
    <p:extLst>
      <p:ext uri="{BB962C8B-B14F-4D97-AF65-F5344CB8AC3E}">
        <p14:creationId xmlns:p14="http://schemas.microsoft.com/office/powerpoint/2010/main" val="213915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55E98A-7FDF-489F-9174-460BAD11E008}"/>
              </a:ext>
            </a:extLst>
          </p:cNvPr>
          <p:cNvPicPr>
            <a:picLocks noChangeAspect="1"/>
          </p:cNvPicPr>
          <p:nvPr/>
        </p:nvPicPr>
        <p:blipFill>
          <a:blip r:embed="rId3"/>
          <a:stretch>
            <a:fillRect/>
          </a:stretch>
        </p:blipFill>
        <p:spPr>
          <a:xfrm>
            <a:off x="1417637" y="-14397"/>
            <a:ext cx="5943600" cy="5172294"/>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564055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2 Cor. 5.18-21</a:t>
            </a:r>
            <a:r>
              <a:rPr lang="en-US" dirty="0"/>
              <a:t> Therefore we are ambassadors of the Messiah; in effect, God is making his appeal through us. What we do is appeal on behalf of the Messiah, “Be reconciled to God! God made this sinless man be a sin offering on our behalf, so that in union with him we might fully share in God’s righteousness.”</a:t>
            </a:r>
          </a:p>
        </p:txBody>
      </p:sp>
    </p:spTree>
    <p:extLst>
      <p:ext uri="{BB962C8B-B14F-4D97-AF65-F5344CB8AC3E}">
        <p14:creationId xmlns:p14="http://schemas.microsoft.com/office/powerpoint/2010/main" val="35215598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Work to solve problems, bridge barriers, overcome difficulties.  </a:t>
            </a:r>
          </a:p>
          <a:p>
            <a:pPr algn="l"/>
            <a:r>
              <a:rPr lang="en-US" dirty="0"/>
              <a:t>Be there.  Reach out to people within and without the community.</a:t>
            </a:r>
          </a:p>
        </p:txBody>
      </p:sp>
    </p:spTree>
    <p:extLst>
      <p:ext uri="{BB962C8B-B14F-4D97-AF65-F5344CB8AC3E}">
        <p14:creationId xmlns:p14="http://schemas.microsoft.com/office/powerpoint/2010/main" val="276995040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106295</TotalTime>
  <Words>4581</Words>
  <Application>Microsoft Office PowerPoint</Application>
  <PresentationFormat>Custom</PresentationFormat>
  <Paragraphs>511</Paragraphs>
  <Slides>91</Slides>
  <Notes>91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91</vt:i4>
      </vt:variant>
    </vt:vector>
  </HeadingPairs>
  <TitlesOfParts>
    <vt:vector size="98" baseType="lpstr">
      <vt:lpstr>Arial</vt:lpstr>
      <vt:lpstr>Arial Rounded MT Bold</vt:lpstr>
      <vt:lpstr>David</vt:lpstr>
      <vt:lpstr>1_Default Design</vt:lpstr>
      <vt:lpstr>136_Default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26:59</vt:lpstr>
      <vt:lpstr>Mattityahu (Matthew) 26:60</vt:lpstr>
      <vt:lpstr>Mattityahu (Matthew) 26:61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26:62-63a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2945</cp:revision>
  <dcterms:created xsi:type="dcterms:W3CDTF">2006-04-21T19:34:43Z</dcterms:created>
  <dcterms:modified xsi:type="dcterms:W3CDTF">2019-06-01T13:58:04Z</dcterms:modified>
</cp:coreProperties>
</file>