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Lst>
  <p:notesMasterIdLst>
    <p:notesMasterId r:id="rId94"/>
  </p:notesMasterIdLst>
  <p:handoutMasterIdLst>
    <p:handoutMasterId r:id="rId95"/>
  </p:handoutMasterIdLst>
  <p:sldIdLst>
    <p:sldId id="2045" r:id="rId3"/>
    <p:sldId id="59273" r:id="rId4"/>
    <p:sldId id="59260" r:id="rId5"/>
    <p:sldId id="59323" r:id="rId6"/>
    <p:sldId id="59272" r:id="rId7"/>
    <p:sldId id="59275" r:id="rId8"/>
    <p:sldId id="59302" r:id="rId9"/>
    <p:sldId id="59303" r:id="rId10"/>
    <p:sldId id="59304" r:id="rId11"/>
    <p:sldId id="59276" r:id="rId12"/>
    <p:sldId id="59235" r:id="rId13"/>
    <p:sldId id="59156" r:id="rId14"/>
    <p:sldId id="59257" r:id="rId15"/>
    <p:sldId id="59155" r:id="rId16"/>
    <p:sldId id="59154" r:id="rId17"/>
    <p:sldId id="59241" r:id="rId18"/>
    <p:sldId id="59277" r:id="rId19"/>
    <p:sldId id="59230" r:id="rId20"/>
    <p:sldId id="59237" r:id="rId21"/>
    <p:sldId id="59248" r:id="rId22"/>
    <p:sldId id="59261" r:id="rId23"/>
    <p:sldId id="59259" r:id="rId24"/>
    <p:sldId id="59267" r:id="rId25"/>
    <p:sldId id="59278" r:id="rId26"/>
    <p:sldId id="59268" r:id="rId27"/>
    <p:sldId id="59306" r:id="rId28"/>
    <p:sldId id="59309" r:id="rId29"/>
    <p:sldId id="59310" r:id="rId30"/>
    <p:sldId id="59311" r:id="rId31"/>
    <p:sldId id="59279" r:id="rId32"/>
    <p:sldId id="59312" r:id="rId33"/>
    <p:sldId id="59242" r:id="rId34"/>
    <p:sldId id="59243" r:id="rId35"/>
    <p:sldId id="59249" r:id="rId36"/>
    <p:sldId id="59250" r:id="rId37"/>
    <p:sldId id="59244" r:id="rId38"/>
    <p:sldId id="59252" r:id="rId39"/>
    <p:sldId id="59245" r:id="rId40"/>
    <p:sldId id="59256" r:id="rId41"/>
    <p:sldId id="59255" r:id="rId42"/>
    <p:sldId id="59258" r:id="rId43"/>
    <p:sldId id="59229" r:id="rId44"/>
    <p:sldId id="59269" r:id="rId45"/>
    <p:sldId id="59246" r:id="rId46"/>
    <p:sldId id="59254" r:id="rId47"/>
    <p:sldId id="59284" r:id="rId48"/>
    <p:sldId id="59280" r:id="rId49"/>
    <p:sldId id="59264" r:id="rId50"/>
    <p:sldId id="59265" r:id="rId51"/>
    <p:sldId id="59253" r:id="rId52"/>
    <p:sldId id="59263" r:id="rId53"/>
    <p:sldId id="59262" r:id="rId54"/>
    <p:sldId id="59266" r:id="rId55"/>
    <p:sldId id="59301" r:id="rId56"/>
    <p:sldId id="59282" r:id="rId57"/>
    <p:sldId id="59285" r:id="rId58"/>
    <p:sldId id="59297" r:id="rId59"/>
    <p:sldId id="59313" r:id="rId60"/>
    <p:sldId id="58863" r:id="rId61"/>
    <p:sldId id="59314" r:id="rId62"/>
    <p:sldId id="59315" r:id="rId63"/>
    <p:sldId id="59287" r:id="rId64"/>
    <p:sldId id="59291" r:id="rId65"/>
    <p:sldId id="59292" r:id="rId66"/>
    <p:sldId id="59239" r:id="rId67"/>
    <p:sldId id="59240" r:id="rId68"/>
    <p:sldId id="59247" r:id="rId69"/>
    <p:sldId id="59316" r:id="rId70"/>
    <p:sldId id="59299" r:id="rId71"/>
    <p:sldId id="59298" r:id="rId72"/>
    <p:sldId id="59294" r:id="rId73"/>
    <p:sldId id="59300" r:id="rId74"/>
    <p:sldId id="59228" r:id="rId75"/>
    <p:sldId id="59227" r:id="rId76"/>
    <p:sldId id="59318" r:id="rId77"/>
    <p:sldId id="59305" r:id="rId78"/>
    <p:sldId id="59319" r:id="rId79"/>
    <p:sldId id="59320" r:id="rId80"/>
    <p:sldId id="59324" r:id="rId81"/>
    <p:sldId id="59325" r:id="rId82"/>
    <p:sldId id="59286" r:id="rId83"/>
    <p:sldId id="59283" r:id="rId84"/>
    <p:sldId id="59223" r:id="rId85"/>
    <p:sldId id="59224" r:id="rId86"/>
    <p:sldId id="59293" r:id="rId87"/>
    <p:sldId id="59281" r:id="rId88"/>
    <p:sldId id="59295" r:id="rId89"/>
    <p:sldId id="59296" r:id="rId90"/>
    <p:sldId id="59322" r:id="rId91"/>
    <p:sldId id="59321" r:id="rId92"/>
    <p:sldId id="58865" r:id="rId9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1"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86534" autoAdjust="0"/>
  </p:normalViewPr>
  <p:slideViewPr>
    <p:cSldViewPr>
      <p:cViewPr varScale="1">
        <p:scale>
          <a:sx n="103" d="100"/>
          <a:sy n="103" d="100"/>
        </p:scale>
        <p:origin x="108" y="34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0094"/>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fr-FR" altLang="en-US"/>
              <a:t>Mtt. 27.01-05.Religious Rage &amp;Suicide</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24, 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fr-FR" altLang="en-US"/>
              <a:t>Mtt. 27.01-05.Religious Rage &amp;Suicide</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24, 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nurai.com/bingwallpapers/8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sraeltoday.co.il/read/a-mule-walks-into-an-airpor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charismanews.com/opinion/in-the-line-of-fire/77655-the-spirit-of-jezebel-fatherless-america-and-mass-shootings?utm_source=In%20the%20Line%20of%20Fire&amp;utm_medium=email&amp;utm_content=subscriber_id:5194514&amp;utm_campaign=Blogger%20-%20Michael%20Brown%20-%202019-08-1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charismanews.com/opinion/in-the-line-of-fire/77655-the-spirit-of-jezebel-fatherless-america-and-mass-shootings?utm_source=In%20the%20Line%20of%20Fire&amp;utm_medium=email&amp;utm_content=subscriber_id:5194514&amp;utm_campaign=Blogger%20-%20Michael%20Brown%20-%202019-08-19"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psychologytoday.com/us/blog/happiness-in-world/201004/the-six-reasons-people-attempt-suicide"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psychologytoday.com/us/blog/happiness-in-world/201004/the-six-reasons-people-attempt-suicide"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psychologytoday.com/us/blog/happiness-in-world/201004/the-six-reasons-people-attempt-suicide"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quotefancy.com/quote/927256/Viktor-E-Frankl-Despair-is-suffering-without-meaning"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ltLang="en-US">
                <a:solidFill>
                  <a:prstClr val="white"/>
                </a:solidFill>
              </a:rPr>
              <a:t>Mtt. 27.01-05.Religious Rage &amp;Suicide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a:solidFill>
                  <a:prstClr val="white"/>
                </a:solidFill>
              </a:rPr>
              <a:t>Aug 24, 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2474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Note they didn’t have a plan, at least not finalized.  </a:t>
            </a:r>
          </a:p>
        </p:txBody>
      </p:sp>
    </p:spTree>
    <p:extLst>
      <p:ext uri="{BB962C8B-B14F-4D97-AF65-F5344CB8AC3E}">
        <p14:creationId xmlns:p14="http://schemas.microsoft.com/office/powerpoint/2010/main" val="208728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46266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59708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6570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10722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Three topics in this message.  Since this is my second time to preach since June 20, out of pulpit 7 Shabbats…make up for loss</a:t>
            </a:r>
          </a:p>
          <a:p>
            <a:endParaRPr lang="en-US" altLang="en-US" dirty="0"/>
          </a:p>
          <a:p>
            <a:r>
              <a:rPr lang="en-US" altLang="en-US" dirty="0"/>
              <a:t>Don’t worry.  </a:t>
            </a:r>
          </a:p>
        </p:txBody>
      </p:sp>
    </p:spTree>
    <p:extLst>
      <p:ext uri="{BB962C8B-B14F-4D97-AF65-F5344CB8AC3E}">
        <p14:creationId xmlns:p14="http://schemas.microsoft.com/office/powerpoint/2010/main" val="999349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56301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They didn’t have a plan!  Not a complete one.  The Ruakh highlighted to me, they just had fury.   </a:t>
            </a:r>
          </a:p>
          <a:p>
            <a:r>
              <a:rPr lang="en-US" altLang="en-US" dirty="0"/>
              <a:t>“hot button issues”</a:t>
            </a:r>
          </a:p>
          <a:p>
            <a:r>
              <a:rPr lang="en-US" altLang="en-US" dirty="0"/>
              <a:t>Why the commitment to kill?</a:t>
            </a:r>
          </a:p>
          <a:p>
            <a:r>
              <a:rPr lang="en-US" altLang="en-US" dirty="0"/>
              <a:t>Is there a latent trip wire in Jewish mentality about Yeshua??</a:t>
            </a:r>
          </a:p>
          <a:p>
            <a:r>
              <a:rPr lang="en-US" altLang="en-US" dirty="0"/>
              <a:t>Does </a:t>
            </a:r>
            <a:r>
              <a:rPr lang="en-US" altLang="en-US" dirty="0" err="1"/>
              <a:t>Shaul</a:t>
            </a:r>
            <a:r>
              <a:rPr lang="en-US" altLang="en-US" dirty="0"/>
              <a:t>/Paul say anything similar?</a:t>
            </a:r>
          </a:p>
        </p:txBody>
      </p:sp>
    </p:spTree>
    <p:extLst>
      <p:ext uri="{BB962C8B-B14F-4D97-AF65-F5344CB8AC3E}">
        <p14:creationId xmlns:p14="http://schemas.microsoft.com/office/powerpoint/2010/main" val="198609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What was that about.  Why wild fury?   Exists still?</a:t>
            </a:r>
          </a:p>
        </p:txBody>
      </p:sp>
    </p:spTree>
    <p:extLst>
      <p:ext uri="{BB962C8B-B14F-4D97-AF65-F5344CB8AC3E}">
        <p14:creationId xmlns:p14="http://schemas.microsoft.com/office/powerpoint/2010/main" val="204248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https://www.google.com/url?sa=i&amp;source=images&amp;cd=&amp;ved=2ahUKEwis1K3vsJnkAhUNWqwKHbuFCcIQjRx6BAgBEAQ&amp;url=https%3A%2F%2Fsonurai.com%2Fbingwallpapers%2F88&amp;psig=AOvVaw3zH4dpxyt0s7778kLcFTuO&amp;ust=1566662938016476  </a:t>
            </a:r>
            <a:r>
              <a:rPr lang="en-US" sz="1050" u="sng" dirty="0">
                <a:hlinkClick r:id="rId3"/>
              </a:rPr>
              <a:t>- Bing Wallpapers - </a:t>
            </a:r>
            <a:r>
              <a:rPr lang="en-US" sz="1050" u="sng" dirty="0" err="1">
                <a:hlinkClick r:id="rId3"/>
              </a:rPr>
              <a:t>Sonu</a:t>
            </a:r>
            <a:r>
              <a:rPr lang="en-US" sz="1050" u="sng" dirty="0">
                <a:hlinkClick r:id="rId3"/>
              </a:rPr>
              <a:t> Rai</a:t>
            </a:r>
            <a:endParaRPr lang="en-US" altLang="en-US" sz="1050" dirty="0"/>
          </a:p>
        </p:txBody>
      </p:sp>
    </p:spTree>
    <p:extLst>
      <p:ext uri="{BB962C8B-B14F-4D97-AF65-F5344CB8AC3E}">
        <p14:creationId xmlns:p14="http://schemas.microsoft.com/office/powerpoint/2010/main" val="2644356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Wesley: make people mad, sad, or glad</a:t>
            </a:r>
          </a:p>
        </p:txBody>
      </p:sp>
    </p:spTree>
    <p:extLst>
      <p:ext uri="{BB962C8B-B14F-4D97-AF65-F5344CB8AC3E}">
        <p14:creationId xmlns:p14="http://schemas.microsoft.com/office/powerpoint/2010/main" val="1838244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My experience ~age 22 in Tel Aviv synagogue on Shabbat with pens.   So easy to get into a spirit of religious harshness.   My parents: you’re worse than Hitler.   He destroyed our bodies, you are destroying our souls.</a:t>
            </a:r>
          </a:p>
          <a:p>
            <a:endParaRPr lang="en-US" altLang="en-US" sz="2000" dirty="0"/>
          </a:p>
          <a:p>
            <a:r>
              <a:rPr lang="en-US" altLang="en-US" dirty="0"/>
              <a:t>I understand that by now, the 21</a:t>
            </a:r>
            <a:r>
              <a:rPr lang="en-US" altLang="en-US" baseline="30000" dirty="0"/>
              <a:t>st</a:t>
            </a:r>
            <a:r>
              <a:rPr lang="en-US" altLang="en-US" dirty="0"/>
              <a:t> Century, Jewish people have had a sad and bitter history of Christian persecution 2000 years, and sensitivity to that, but this was before all that.  </a:t>
            </a:r>
          </a:p>
          <a:p>
            <a:r>
              <a:rPr lang="en-US" altLang="en-US" dirty="0"/>
              <a:t>This was re Yeshua Himself, and very first, very Jewish followers.  Why the rage?</a:t>
            </a:r>
          </a:p>
        </p:txBody>
      </p:sp>
    </p:spTree>
    <p:extLst>
      <p:ext uri="{BB962C8B-B14F-4D97-AF65-F5344CB8AC3E}">
        <p14:creationId xmlns:p14="http://schemas.microsoft.com/office/powerpoint/2010/main" val="690397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I love siddur prayer, went to synagogue with my family a couple of weeks ago, and I can pray with tefillin and feel embrace of the Ruakh.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I can pray in tongues, and feel the Ruakh.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I can pray in tongues, wearing tefillin.  Dan </a:t>
            </a:r>
            <a:r>
              <a:rPr lang="en-US" altLang="en-US" sz="2000" dirty="0" err="1"/>
              <a:t>Juster</a:t>
            </a:r>
            <a:r>
              <a:rPr lang="en-US" altLang="en-US" sz="2000" dirty="0"/>
              <a:t> complimented me on Tikkun like approach.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Today, I need to speak about toxicity at the end of the big tent.  May be offensive, but needs to be said, and it’s in the exposition of this section.   Not history or science exposition, but life application.</a:t>
            </a:r>
          </a:p>
          <a:p>
            <a:endParaRPr lang="en-US" altLang="en-US" sz="2000" dirty="0"/>
          </a:p>
        </p:txBody>
      </p:sp>
    </p:spTree>
    <p:extLst>
      <p:ext uri="{BB962C8B-B14F-4D97-AF65-F5344CB8AC3E}">
        <p14:creationId xmlns:p14="http://schemas.microsoft.com/office/powerpoint/2010/main" val="1229970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00012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We always have a mixture.   Obedience to the Word / Empowerment by the Spirit.  Test every spirit by the Word!</a:t>
            </a:r>
          </a:p>
          <a:p>
            <a:endParaRPr lang="en-US" altLang="en-US" sz="1050" dirty="0"/>
          </a:p>
        </p:txBody>
      </p:sp>
    </p:spTree>
    <p:extLst>
      <p:ext uri="{BB962C8B-B14F-4D97-AF65-F5344CB8AC3E}">
        <p14:creationId xmlns:p14="http://schemas.microsoft.com/office/powerpoint/2010/main" val="164138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Always a mixture: polar opposites</a:t>
            </a:r>
          </a:p>
          <a:p>
            <a:endParaRPr lang="en-US" altLang="en-US" sz="1050" dirty="0"/>
          </a:p>
          <a:p>
            <a:r>
              <a:rPr lang="en-US" altLang="en-US" sz="1050" dirty="0"/>
              <a:t>Our own: pride</a:t>
            </a:r>
          </a:p>
          <a:p>
            <a:r>
              <a:rPr lang="en-US" altLang="en-US" sz="1050" dirty="0"/>
              <a:t>Messiah’s: joy</a:t>
            </a:r>
          </a:p>
          <a:p>
            <a:endParaRPr lang="en-US" altLang="en-US" sz="1050" dirty="0"/>
          </a:p>
        </p:txBody>
      </p:sp>
    </p:spTree>
    <p:extLst>
      <p:ext uri="{BB962C8B-B14F-4D97-AF65-F5344CB8AC3E}">
        <p14:creationId xmlns:p14="http://schemas.microsoft.com/office/powerpoint/2010/main" val="2981406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That is, Messiah’s righteousness imparted</a:t>
            </a:r>
          </a:p>
        </p:txBody>
      </p:sp>
    </p:spTree>
    <p:extLst>
      <p:ext uri="{BB962C8B-B14F-4D97-AF65-F5344CB8AC3E}">
        <p14:creationId xmlns:p14="http://schemas.microsoft.com/office/powerpoint/2010/main" val="316070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That is, our own.</a:t>
            </a:r>
          </a:p>
        </p:txBody>
      </p:sp>
    </p:spTree>
    <p:extLst>
      <p:ext uri="{BB962C8B-B14F-4D97-AF65-F5344CB8AC3E}">
        <p14:creationId xmlns:p14="http://schemas.microsoft.com/office/powerpoint/2010/main" val="1289410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48129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walk in His energy to keep righteous.   </a:t>
            </a:r>
          </a:p>
          <a:p>
            <a:endParaRPr lang="en-US" altLang="en-US" dirty="0"/>
          </a:p>
        </p:txBody>
      </p:sp>
    </p:spTree>
    <p:extLst>
      <p:ext uri="{BB962C8B-B14F-4D97-AF65-F5344CB8AC3E}">
        <p14:creationId xmlns:p14="http://schemas.microsoft.com/office/powerpoint/2010/main" val="286456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4736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IF we are focused on the mitzvot and not the Messiah, there is an easy possible negativity, loss of joy, loss of desire to share at the minimum.</a:t>
            </a:r>
          </a:p>
          <a:p>
            <a:endParaRPr lang="en-US" altLang="en-US" dirty="0"/>
          </a:p>
          <a:p>
            <a:r>
              <a:rPr lang="en-US" altLang="en-US" dirty="0"/>
              <a:t>This is the source of the rage the Sanhedrin felt, and later </a:t>
            </a:r>
            <a:r>
              <a:rPr lang="en-US" altLang="en-US" dirty="0" err="1"/>
              <a:t>Shaul</a:t>
            </a:r>
            <a:r>
              <a:rPr lang="en-US" altLang="en-US" dirty="0"/>
              <a:t>/Paul.  </a:t>
            </a:r>
          </a:p>
        </p:txBody>
      </p:sp>
    </p:spTree>
    <p:extLst>
      <p:ext uri="{BB962C8B-B14F-4D97-AF65-F5344CB8AC3E}">
        <p14:creationId xmlns:p14="http://schemas.microsoft.com/office/powerpoint/2010/main" val="3330724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Others: KC Rabbinic counsel. </a:t>
            </a:r>
          </a:p>
          <a:p>
            <a:endParaRPr lang="en-US" altLang="en-US" dirty="0"/>
          </a:p>
          <a:p>
            <a:r>
              <a:rPr lang="en-US" altLang="en-US" dirty="0"/>
              <a:t>This is the unremovable offense.  </a:t>
            </a:r>
          </a:p>
          <a:p>
            <a:endParaRPr lang="en-US" altLang="en-US" dirty="0"/>
          </a:p>
          <a:p>
            <a:r>
              <a:rPr lang="en-US" altLang="en-US" dirty="0"/>
              <a:t>That is, we can avoid crosses, and idolatrous seeming pictures of Yeshua and Miriam his mother, and Crusader references, and terminology problems, but this issue, supernatural impartation of salvation through the Atoning death of Messiah, is the bottom line offense.  If we offend people over this, we haven’t failed.  If we offend people otherwise…we are clumsy, etc.  </a:t>
            </a:r>
          </a:p>
        </p:txBody>
      </p:sp>
    </p:spTree>
    <p:extLst>
      <p:ext uri="{BB962C8B-B14F-4D97-AF65-F5344CB8AC3E}">
        <p14:creationId xmlns:p14="http://schemas.microsoft.com/office/powerpoint/2010/main" val="2145169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always have a mixture of the letter and the Ruakh, but which is your reliance?   </a:t>
            </a:r>
          </a:p>
          <a:p>
            <a:endParaRPr lang="en-US" altLang="en-US" dirty="0"/>
          </a:p>
          <a:p>
            <a:r>
              <a:rPr lang="en-US" altLang="en-US" dirty="0"/>
              <a:t>Obedience to the Word, Empowerment by the Spirit.  Test every spirit by the Word!   </a:t>
            </a:r>
          </a:p>
          <a:p>
            <a:endParaRPr lang="en-US" altLang="en-US" dirty="0"/>
          </a:p>
          <a:p>
            <a:r>
              <a:rPr lang="en-US" altLang="en-US" dirty="0"/>
              <a:t>Where is your focus?</a:t>
            </a:r>
          </a:p>
        </p:txBody>
      </p:sp>
    </p:spTree>
    <p:extLst>
      <p:ext uri="{BB962C8B-B14F-4D97-AF65-F5344CB8AC3E}">
        <p14:creationId xmlns:p14="http://schemas.microsoft.com/office/powerpoint/2010/main" val="751537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91548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31345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is pretty radical.   So much so that many who misunderstand Torah decide to get rid of, devalue, reject </a:t>
            </a:r>
            <a:r>
              <a:rPr lang="en-US" altLang="en-US" dirty="0" err="1"/>
              <a:t>Shaul</a:t>
            </a:r>
            <a:r>
              <a:rPr lang="en-US" altLang="en-US" dirty="0"/>
              <a:t>/Paul.  </a:t>
            </a:r>
          </a:p>
          <a:p>
            <a:r>
              <a:rPr lang="en-US" altLang="en-US" dirty="0"/>
              <a:t>Consider next:  What I’m about to say may seem negative and divisive, but it’s still true!</a:t>
            </a:r>
          </a:p>
          <a:p>
            <a:endParaRPr lang="en-US" altLang="en-US" dirty="0"/>
          </a:p>
          <a:p>
            <a:r>
              <a:rPr lang="en-US" altLang="en-US" dirty="0"/>
              <a:t>What caused the implacable rage?  “Wild fury against the believers?”</a:t>
            </a:r>
          </a:p>
          <a:p>
            <a:endParaRPr lang="en-US" altLang="en-US" dirty="0"/>
          </a:p>
        </p:txBody>
      </p:sp>
    </p:spTree>
    <p:extLst>
      <p:ext uri="{BB962C8B-B14F-4D97-AF65-F5344CB8AC3E}">
        <p14:creationId xmlns:p14="http://schemas.microsoft.com/office/powerpoint/2010/main" val="568256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08137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Yom Kippur experience.   </a:t>
            </a:r>
            <a:r>
              <a:rPr lang="en-US" altLang="en-US" dirty="0" err="1"/>
              <a:t>Pinchas</a:t>
            </a:r>
            <a:r>
              <a:rPr lang="en-US" altLang="en-US" dirty="0"/>
              <a:t> </a:t>
            </a:r>
            <a:r>
              <a:rPr lang="en-US" altLang="en-US" dirty="0" err="1"/>
              <a:t>Gitterman</a:t>
            </a:r>
            <a:r>
              <a:rPr lang="en-US" altLang="en-US" dirty="0"/>
              <a:t> ministry.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Can be stifling.   </a:t>
            </a:r>
            <a:r>
              <a:rPr lang="en-US" altLang="en-US" dirty="0" err="1"/>
              <a:t>Shulkan</a:t>
            </a:r>
            <a:r>
              <a:rPr lang="en-US" altLang="en-US" dirty="0"/>
              <a:t> </a:t>
            </a:r>
            <a:r>
              <a:rPr lang="en-US" altLang="en-US" dirty="0" err="1"/>
              <a:t>Arukh</a:t>
            </a:r>
            <a:r>
              <a:rPr lang="en-US" altLang="en-US" dirty="0"/>
              <a:t>.  P 6...</a:t>
            </a:r>
          </a:p>
          <a:p>
            <a:endParaRPr lang="en-US" altLang="en-US" dirty="0"/>
          </a:p>
        </p:txBody>
      </p:sp>
    </p:spTree>
    <p:extLst>
      <p:ext uri="{BB962C8B-B14F-4D97-AF65-F5344CB8AC3E}">
        <p14:creationId xmlns:p14="http://schemas.microsoft.com/office/powerpoint/2010/main" val="1387624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22884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241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2293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49318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Our vision, my vision, what G-d in Messiah called me to build here at Or </a:t>
            </a:r>
            <a:r>
              <a:rPr lang="en-US" altLang="en-US" dirty="0" err="1"/>
              <a:t>HaOlam</a:t>
            </a:r>
            <a:r>
              <a:rPr lang="en-US" altLang="en-US" dirty="0"/>
              <a:t>:</a:t>
            </a:r>
          </a:p>
        </p:txBody>
      </p:sp>
    </p:spTree>
    <p:extLst>
      <p:ext uri="{BB962C8B-B14F-4D97-AF65-F5344CB8AC3E}">
        <p14:creationId xmlns:p14="http://schemas.microsoft.com/office/powerpoint/2010/main" val="101244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solidFill>
                  <a:schemeClr val="tx1"/>
                </a:solidFill>
              </a:rPr>
              <a:t>Formerly: Jewish, Yeshua-</a:t>
            </a:r>
            <a:r>
              <a:rPr lang="en-US" altLang="en-US" sz="2000" dirty="0" err="1">
                <a:solidFill>
                  <a:schemeClr val="tx1"/>
                </a:solidFill>
              </a:rPr>
              <a:t>ish</a:t>
            </a:r>
            <a:r>
              <a:rPr lang="en-US" altLang="en-US" sz="2000" dirty="0">
                <a:solidFill>
                  <a:schemeClr val="tx1"/>
                </a:solidFill>
              </a:rPr>
              <a:t> renewal</a:t>
            </a:r>
          </a:p>
        </p:txBody>
      </p:sp>
    </p:spTree>
    <p:extLst>
      <p:ext uri="{BB962C8B-B14F-4D97-AF65-F5344CB8AC3E}">
        <p14:creationId xmlns:p14="http://schemas.microsoft.com/office/powerpoint/2010/main" val="1402584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28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2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xfrm>
            <a:off x="3884613" y="0"/>
            <a:ext cx="2971800" cy="457200"/>
          </a:xfr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xfrm>
            <a:off x="3884613" y="8685213"/>
            <a:ext cx="2971800" cy="457200"/>
          </a:xfr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28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2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 we have a good prototype?</a:t>
            </a:r>
          </a:p>
          <a:p>
            <a:r>
              <a:rPr lang="en-US" altLang="en-US" dirty="0"/>
              <a:t>Zeal for G-d without excess, without anger?</a:t>
            </a:r>
          </a:p>
          <a:p>
            <a:endParaRPr lang="en-US" altLang="en-US" dirty="0"/>
          </a:p>
        </p:txBody>
      </p:sp>
    </p:spTree>
    <p:extLst>
      <p:ext uri="{BB962C8B-B14F-4D97-AF65-F5344CB8AC3E}">
        <p14:creationId xmlns:p14="http://schemas.microsoft.com/office/powerpoint/2010/main" val="3274995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879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Congregation totally made up of new births there.  We bless our transfer members, you are a gift, you enable us to survive, but we haven’t brought you to birth.  </a:t>
            </a:r>
            <a:r>
              <a:rPr lang="en-US" altLang="en-US" dirty="0" err="1"/>
              <a:t>Ie</a:t>
            </a:r>
            <a:r>
              <a:rPr lang="en-US" altLang="en-US" dirty="0"/>
              <a:t> Paul/</a:t>
            </a:r>
            <a:r>
              <a:rPr lang="en-US" altLang="en-US" dirty="0" err="1"/>
              <a:t>Shaul</a:t>
            </a:r>
            <a:r>
              <a:rPr lang="en-US" altLang="en-US" dirty="0"/>
              <a:t>: </a:t>
            </a:r>
          </a:p>
          <a:p>
            <a:endParaRPr lang="en-US" altLang="en-US" dirty="0"/>
          </a:p>
        </p:txBody>
      </p:sp>
    </p:spTree>
    <p:extLst>
      <p:ext uri="{BB962C8B-B14F-4D97-AF65-F5344CB8AC3E}">
        <p14:creationId xmlns:p14="http://schemas.microsoft.com/office/powerpoint/2010/main" val="1119856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83210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Cong Brit </a:t>
            </a:r>
            <a:r>
              <a:rPr lang="en-US" altLang="en-US" sz="2000" dirty="0" err="1"/>
              <a:t>Chadasha</a:t>
            </a:r>
            <a:r>
              <a:rPr lang="en-US" altLang="en-US" sz="2000" dirty="0"/>
              <a:t> means of outreach:</a:t>
            </a:r>
          </a:p>
        </p:txBody>
      </p:sp>
    </p:spTree>
    <p:extLst>
      <p:ext uri="{BB962C8B-B14F-4D97-AF65-F5344CB8AC3E}">
        <p14:creationId xmlns:p14="http://schemas.microsoft.com/office/powerpoint/2010/main" val="1627958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Soviet culture is if you cannot maintain your kids, especially if health, mental health issues, abandon them to the state.   Kids untouched, unloved.  Just </a:t>
            </a:r>
            <a:r>
              <a:rPr lang="en-US" altLang="en-US" dirty="0" err="1"/>
              <a:t>subsitence</a:t>
            </a:r>
            <a:r>
              <a:rPr lang="en-US" altLang="en-US" dirty="0"/>
              <a:t>.</a:t>
            </a:r>
          </a:p>
          <a:p>
            <a:endParaRPr lang="en-US" altLang="en-US" dirty="0"/>
          </a:p>
          <a:p>
            <a:r>
              <a:rPr lang="en-US" altLang="en-US" dirty="0"/>
              <a:t>Neighborhood public school ministry we can enter called “Caring for Kids”   </a:t>
            </a:r>
          </a:p>
        </p:txBody>
      </p:sp>
    </p:spTree>
    <p:extLst>
      <p:ext uri="{BB962C8B-B14F-4D97-AF65-F5344CB8AC3E}">
        <p14:creationId xmlns:p14="http://schemas.microsoft.com/office/powerpoint/2010/main" val="1517302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3429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https://www.google.com/url?sa=i&amp;source=images&amp;cd=&amp;ved=2ahUKEwiTur_EpZnkAhUFVK0KHUqFB30QjRx6BAgBEAQ&amp;url=https%3A%2F%2Fwww.challahconnection.com%2Fmedjool-dates%2F&amp;psig=AOvVaw0CTyY3YL33FvlFsttQjTqE&amp;ust=1566659632267521</a:t>
            </a:r>
          </a:p>
        </p:txBody>
      </p:sp>
    </p:spTree>
    <p:extLst>
      <p:ext uri="{BB962C8B-B14F-4D97-AF65-F5344CB8AC3E}">
        <p14:creationId xmlns:p14="http://schemas.microsoft.com/office/powerpoint/2010/main" val="2277973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a:solidFill>
                  <a:schemeClr val="tx1"/>
                </a:solidFill>
                <a:effectLst/>
                <a:latin typeface="Arial Rounded MT Bold" pitchFamily="34" charset="0"/>
                <a:ea typeface="+mn-ea"/>
                <a:cs typeface="Arial" charset="0"/>
              </a:rPr>
              <a:t>Lev </a:t>
            </a:r>
            <a:r>
              <a:rPr lang="en-US" sz="2000" kern="1200" dirty="0" err="1">
                <a:solidFill>
                  <a:schemeClr val="tx1"/>
                </a:solidFill>
                <a:effectLst/>
                <a:latin typeface="Arial Rounded MT Bold" pitchFamily="34" charset="0"/>
                <a:ea typeface="+mn-ea"/>
                <a:cs typeface="Arial" charset="0"/>
              </a:rPr>
              <a:t>Gurevich</a:t>
            </a:r>
            <a:r>
              <a:rPr lang="en-US" sz="2000" kern="1200" dirty="0">
                <a:solidFill>
                  <a:schemeClr val="tx1"/>
                </a:solidFill>
                <a:effectLst/>
                <a:latin typeface="Arial Rounded MT Bold" pitchFamily="34" charset="0"/>
                <a:ea typeface="+mn-ea"/>
                <a:cs typeface="Arial" charset="0"/>
              </a:rPr>
              <a:t>. 97 almost. In 2015 WW II  Almost physics math U Moscow volunteer army tank trenches 1941 whole division captured by Nazis. 1000 to concentration camp. Brest, no food, water, typhus epidemic. Many </a:t>
            </a:r>
            <a:r>
              <a:rPr lang="en-US" sz="2000" kern="1200" dirty="0" err="1">
                <a:solidFill>
                  <a:schemeClr val="tx1"/>
                </a:solidFill>
                <a:effectLst/>
                <a:latin typeface="Arial Rounded MT Bold" pitchFamily="34" charset="0"/>
                <a:ea typeface="+mn-ea"/>
                <a:cs typeface="Arial" charset="0"/>
              </a:rPr>
              <a:t>many</a:t>
            </a:r>
            <a:r>
              <a:rPr lang="en-US" sz="2000" kern="1200" dirty="0">
                <a:solidFill>
                  <a:schemeClr val="tx1"/>
                </a:solidFill>
                <a:effectLst/>
                <a:latin typeface="Arial Rounded MT Bold" pitchFamily="34" charset="0"/>
                <a:ea typeface="+mn-ea"/>
                <a:cs typeface="Arial" charset="0"/>
              </a:rPr>
              <a:t> died. </a:t>
            </a:r>
            <a:endParaRPr lang="en-US" altLang="en-US" sz="1050" dirty="0"/>
          </a:p>
        </p:txBody>
      </p:sp>
    </p:spTree>
    <p:extLst>
      <p:ext uri="{BB962C8B-B14F-4D97-AF65-F5344CB8AC3E}">
        <p14:creationId xmlns:p14="http://schemas.microsoft.com/office/powerpoint/2010/main" val="194367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kern="1200" dirty="0" err="1">
                <a:solidFill>
                  <a:schemeClr val="tx1"/>
                </a:solidFill>
                <a:effectLst/>
                <a:latin typeface="Arial Rounded MT Bold" pitchFamily="34" charset="0"/>
                <a:ea typeface="+mn-ea"/>
                <a:cs typeface="Arial" charset="0"/>
              </a:rPr>
              <a:t>Cema</a:t>
            </a:r>
            <a:r>
              <a:rPr lang="en-US" sz="2000" kern="1200" dirty="0">
                <a:solidFill>
                  <a:schemeClr val="tx1"/>
                </a:solidFill>
                <a:effectLst/>
                <a:latin typeface="Arial Rounded MT Bold" pitchFamily="34" charset="0"/>
                <a:ea typeface="+mn-ea"/>
                <a:cs typeface="Arial" charset="0"/>
              </a:rPr>
              <a:t> </a:t>
            </a:r>
            <a:r>
              <a:rPr lang="en-US" sz="2000" kern="1200" dirty="0" err="1">
                <a:solidFill>
                  <a:schemeClr val="tx1"/>
                </a:solidFill>
                <a:effectLst/>
                <a:latin typeface="Arial Rounded MT Bold" pitchFamily="34" charset="0"/>
                <a:ea typeface="+mn-ea"/>
                <a:cs typeface="Arial" charset="0"/>
              </a:rPr>
              <a:t>margilina</a:t>
            </a:r>
            <a:r>
              <a:rPr lang="en-US" sz="2000" kern="1200" dirty="0">
                <a:solidFill>
                  <a:schemeClr val="tx1"/>
                </a:solidFill>
                <a:effectLst/>
                <a:latin typeface="Arial Rounded MT Bold" pitchFamily="34" charset="0"/>
                <a:ea typeface="+mn-ea"/>
                <a:cs typeface="Arial" charset="0"/>
              </a:rPr>
              <a:t>. 17 October 1941 pogrom in </a:t>
            </a:r>
            <a:r>
              <a:rPr lang="en-US" sz="2000" kern="1200" dirty="0" err="1">
                <a:solidFill>
                  <a:schemeClr val="tx1"/>
                </a:solidFill>
                <a:effectLst/>
                <a:latin typeface="Arial Rounded MT Bold" pitchFamily="34" charset="0"/>
                <a:ea typeface="+mn-ea"/>
                <a:cs typeface="Arial" charset="0"/>
              </a:rPr>
              <a:t>Uzda</a:t>
            </a:r>
            <a:r>
              <a:rPr lang="en-US" sz="2000" kern="1200" dirty="0">
                <a:solidFill>
                  <a:schemeClr val="tx1"/>
                </a:solidFill>
                <a:effectLst/>
                <a:latin typeface="Arial Rounded MT Bold" pitchFamily="34" charset="0"/>
                <a:ea typeface="+mn-ea"/>
                <a:cs typeface="Arial" charset="0"/>
              </a:rPr>
              <a:t> near 6 miles from </a:t>
            </a:r>
            <a:r>
              <a:rPr lang="en-US" sz="2000" kern="1200" dirty="0" err="1">
                <a:solidFill>
                  <a:schemeClr val="tx1"/>
                </a:solidFill>
                <a:effectLst/>
                <a:latin typeface="Arial Rounded MT Bold" pitchFamily="34" charset="0"/>
                <a:ea typeface="+mn-ea"/>
                <a:cs typeface="Arial" charset="0"/>
              </a:rPr>
              <a:t>sumachalovichy</a:t>
            </a:r>
            <a:r>
              <a:rPr lang="en-US" sz="2000" kern="1200" dirty="0">
                <a:solidFill>
                  <a:schemeClr val="tx1"/>
                </a:solidFill>
                <a:effectLst/>
                <a:latin typeface="Arial Rounded MT Bold" pitchFamily="34" charset="0"/>
                <a:ea typeface="+mn-ea"/>
                <a:cs typeface="Arial" charset="0"/>
              </a:rPr>
              <a:t>. Grandparents died but saved grandchildren.  Nazis see no one there.  Put furniture over basement door. Russian neighbor worked w Nazis. Said only 2 people lived there. Didn't betray. Heard gunshots,  stayed all night. Then hard time pushing furniture off. Walked to Minsk ghetto. Only one Jew in </a:t>
            </a:r>
            <a:r>
              <a:rPr lang="en-US" sz="2000" kern="1200" dirty="0" err="1">
                <a:solidFill>
                  <a:schemeClr val="tx1"/>
                </a:solidFill>
                <a:effectLst/>
                <a:latin typeface="Arial Rounded MT Bold" pitchFamily="34" charset="0"/>
                <a:ea typeface="+mn-ea"/>
                <a:cs typeface="Arial" charset="0"/>
              </a:rPr>
              <a:t>Uzda</a:t>
            </a:r>
            <a:r>
              <a:rPr lang="en-US" sz="2000" kern="1200" dirty="0">
                <a:solidFill>
                  <a:schemeClr val="tx1"/>
                </a:solidFill>
                <a:effectLst/>
                <a:latin typeface="Arial Rounded MT Bold" pitchFamily="34" charset="0"/>
                <a:ea typeface="+mn-ea"/>
                <a:cs typeface="Arial" charset="0"/>
              </a:rPr>
              <a:t> now. She goes to </a:t>
            </a:r>
            <a:r>
              <a:rPr lang="en-US" sz="2000" kern="1200" dirty="0" err="1">
                <a:solidFill>
                  <a:schemeClr val="tx1"/>
                </a:solidFill>
                <a:effectLst/>
                <a:latin typeface="Arial Rounded MT Bold" pitchFamily="34" charset="0"/>
                <a:ea typeface="+mn-ea"/>
                <a:cs typeface="Arial" charset="0"/>
              </a:rPr>
              <a:t>Uzda</a:t>
            </a:r>
            <a:r>
              <a:rPr lang="en-US" sz="2000" kern="1200" dirty="0">
                <a:solidFill>
                  <a:schemeClr val="tx1"/>
                </a:solidFill>
                <a:effectLst/>
                <a:latin typeface="Arial Rounded MT Bold" pitchFamily="34" charset="0"/>
                <a:ea typeface="+mn-ea"/>
                <a:cs typeface="Arial" charset="0"/>
              </a:rPr>
              <a:t> yearly October. Were 10,000. 40k Jews here 140k </a:t>
            </a:r>
            <a:endParaRPr lang="en-US" altLang="en-US" sz="1050" dirty="0"/>
          </a:p>
        </p:txBody>
      </p:sp>
    </p:spTree>
    <p:extLst>
      <p:ext uri="{BB962C8B-B14F-4D97-AF65-F5344CB8AC3E}">
        <p14:creationId xmlns:p14="http://schemas.microsoft.com/office/powerpoint/2010/main" val="3903597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84831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Provided them with wedding garments…we need births!  </a:t>
            </a:r>
          </a:p>
          <a:p>
            <a:r>
              <a:rPr lang="en-US" altLang="en-US" dirty="0"/>
              <a:t>If you are here to perfect your walk in the Torah, that’s not my vision.</a:t>
            </a:r>
          </a:p>
          <a:p>
            <a:r>
              <a:rPr lang="en-US" altLang="en-US" dirty="0"/>
              <a:t>If you are here to walk with Messiah and share Him with Israel and the Nations, we have unity.</a:t>
            </a:r>
          </a:p>
        </p:txBody>
      </p:sp>
    </p:spTree>
    <p:extLst>
      <p:ext uri="{BB962C8B-B14F-4D97-AF65-F5344CB8AC3E}">
        <p14:creationId xmlns:p14="http://schemas.microsoft.com/office/powerpoint/2010/main" val="2933046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498104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If the heart of your walk is Torah for your own development, it’s self.</a:t>
            </a:r>
          </a:p>
          <a:p>
            <a:r>
              <a:rPr lang="en-US" altLang="en-US" dirty="0"/>
              <a:t>If the heart of your walk is righteousness for Yeshua and reproduction, it’s glory.  </a:t>
            </a:r>
          </a:p>
          <a:p>
            <a:r>
              <a:rPr lang="en-US" altLang="en-US" dirty="0"/>
              <a:t>Jews aren’t really listening to the Orthodox anyway…</a:t>
            </a:r>
          </a:p>
        </p:txBody>
      </p:sp>
    </p:spTree>
    <p:extLst>
      <p:ext uri="{BB962C8B-B14F-4D97-AF65-F5344CB8AC3E}">
        <p14:creationId xmlns:p14="http://schemas.microsoft.com/office/powerpoint/2010/main" val="924158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10435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The Non-Torah p 46</a:t>
            </a:r>
          </a:p>
        </p:txBody>
      </p:sp>
    </p:spTree>
    <p:extLst>
      <p:ext uri="{BB962C8B-B14F-4D97-AF65-F5344CB8AC3E}">
        <p14:creationId xmlns:p14="http://schemas.microsoft.com/office/powerpoint/2010/main" val="1256690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It’s our joy, compassion, humility, service, and words that will win Jewish people, Israelis.   In covenantal Jewish context, so as to avoid frivolous offense, but His smile in us.  </a:t>
            </a:r>
          </a:p>
        </p:txBody>
      </p:sp>
    </p:spTree>
    <p:extLst>
      <p:ext uri="{BB962C8B-B14F-4D97-AF65-F5344CB8AC3E}">
        <p14:creationId xmlns:p14="http://schemas.microsoft.com/office/powerpoint/2010/main" val="1852660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8715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https://www.israeltoday.co.il/read/a-mule-walks-into-an-airport/</a:t>
            </a:r>
            <a:endParaRPr lang="en-US" altLang="en-US" sz="1050" dirty="0"/>
          </a:p>
        </p:txBody>
      </p:sp>
    </p:spTree>
    <p:extLst>
      <p:ext uri="{BB962C8B-B14F-4D97-AF65-F5344CB8AC3E}">
        <p14:creationId xmlns:p14="http://schemas.microsoft.com/office/powerpoint/2010/main" val="35297798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We walk in His energy to keep righteous.   </a:t>
            </a:r>
          </a:p>
          <a:p>
            <a:r>
              <a:rPr lang="en-US" altLang="en-US" sz="1050" dirty="0"/>
              <a:t>Our own can sow pride, anger, denunciation.</a:t>
            </a:r>
          </a:p>
          <a:p>
            <a:r>
              <a:rPr lang="en-US" altLang="en-US" sz="1050" dirty="0"/>
              <a:t>His righteousness sows humility, joy, love, shalom.</a:t>
            </a:r>
          </a:p>
          <a:p>
            <a:endParaRPr lang="en-US" altLang="en-US" sz="1050" dirty="0"/>
          </a:p>
        </p:txBody>
      </p:sp>
    </p:spTree>
    <p:extLst>
      <p:ext uri="{BB962C8B-B14F-4D97-AF65-F5344CB8AC3E}">
        <p14:creationId xmlns:p14="http://schemas.microsoft.com/office/powerpoint/2010/main" val="12845193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IF we are focused on the mitzvot and not the Messiah, there is an easy negativity.</a:t>
            </a:r>
          </a:p>
          <a:p>
            <a:endParaRPr lang="en-US" altLang="en-US" dirty="0"/>
          </a:p>
          <a:p>
            <a:r>
              <a:rPr lang="en-US" altLang="en-US" dirty="0"/>
              <a:t>STOP: Examine your heart and motives.  What is your focus?  </a:t>
            </a:r>
          </a:p>
        </p:txBody>
      </p:sp>
    </p:spTree>
    <p:extLst>
      <p:ext uri="{BB962C8B-B14F-4D97-AF65-F5344CB8AC3E}">
        <p14:creationId xmlns:p14="http://schemas.microsoft.com/office/powerpoint/2010/main" val="460121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360434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769386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845418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36262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85733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705167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470838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jAkauBjZrkAhURlKwKHQKICZwQjRx6BAgBEAQ&amp;url=%2Furl%3Fsa%3Di%26source%3Dimages%26cd%3D%26ved%3D%26url%3Dhttp%253A%252F%252Fslaterpress.com%252F%26psig%3DAOvVaw3PhBkDB5bvCEL_6OkRd089%26ust%3D1566687715014260&amp;psig=AOvVaw3PhBkDB5bvCEL_6OkRd089&amp;ust=1566687715014260</a:t>
            </a:r>
          </a:p>
        </p:txBody>
      </p:sp>
    </p:spTree>
    <p:extLst>
      <p:ext uri="{BB962C8B-B14F-4D97-AF65-F5344CB8AC3E}">
        <p14:creationId xmlns:p14="http://schemas.microsoft.com/office/powerpoint/2010/main" val="263986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 the mule must have escaped a village near the airport and decided to go for a walk through the air-conditioned departure hall during the early hours of the morning. </a:t>
            </a:r>
            <a:endParaRPr lang="en-US" altLang="en-US" sz="1050" dirty="0"/>
          </a:p>
        </p:txBody>
      </p:sp>
    </p:spTree>
    <p:extLst>
      <p:ext uri="{BB962C8B-B14F-4D97-AF65-F5344CB8AC3E}">
        <p14:creationId xmlns:p14="http://schemas.microsoft.com/office/powerpoint/2010/main" val="41062784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STOP:   </a:t>
            </a:r>
          </a:p>
          <a:p>
            <a:r>
              <a:rPr lang="en-US" altLang="en-US" sz="1050" dirty="0"/>
              <a:t>Have we repented of our past, or just regretted it and trying to fix it?</a:t>
            </a:r>
          </a:p>
          <a:p>
            <a:r>
              <a:rPr lang="en-US" altLang="en-US" sz="1050" dirty="0"/>
              <a:t>Are we running </a:t>
            </a:r>
            <a:r>
              <a:rPr lang="en-US" altLang="en-US" sz="1050" u="sng" dirty="0"/>
              <a:t>to</a:t>
            </a:r>
            <a:r>
              <a:rPr lang="en-US" altLang="en-US" sz="1050" dirty="0"/>
              <a:t> G-d in Yeshua, or </a:t>
            </a:r>
            <a:r>
              <a:rPr lang="en-US" altLang="en-US" sz="1050" u="sng" dirty="0"/>
              <a:t>for</a:t>
            </a:r>
            <a:r>
              <a:rPr lang="en-US" altLang="en-US" sz="1050" dirty="0"/>
              <a:t> G-d and religion?</a:t>
            </a:r>
          </a:p>
        </p:txBody>
      </p:sp>
    </p:spTree>
    <p:extLst>
      <p:ext uri="{BB962C8B-B14F-4D97-AF65-F5344CB8AC3E}">
        <p14:creationId xmlns:p14="http://schemas.microsoft.com/office/powerpoint/2010/main" val="28249177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466243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Me as a teen. Fatherlessness.   </a:t>
            </a:r>
            <a:r>
              <a:rPr lang="en-US" altLang="en-US" dirty="0" err="1"/>
              <a:t>Motherlessness</a:t>
            </a:r>
            <a:r>
              <a:rPr lang="en-US" altLang="en-US" dirty="0"/>
              <a:t>.   Jewish mother criticism / performance.  Likely would have been a suicide if Yeshua hadn’t found me!</a:t>
            </a:r>
          </a:p>
        </p:txBody>
      </p:sp>
    </p:spTree>
    <p:extLst>
      <p:ext uri="{BB962C8B-B14F-4D97-AF65-F5344CB8AC3E}">
        <p14:creationId xmlns:p14="http://schemas.microsoft.com/office/powerpoint/2010/main" val="37262237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charismanews.com/opinion/in-the-line-of-fire/77655-the-spirit-of-jezebel-fatherless-america-and-mass-shootings?utm_source=In%20the%20Line%20of%20Fire&amp;utm_medium=email&amp;utm_content=subscriber_id:5194514&amp;utm_campaign=Blogger%20-%20Michael%20Brown%20-%202019-08-19</a:t>
            </a:r>
            <a:endParaRPr lang="en-US" sz="1050" dirty="0"/>
          </a:p>
          <a:p>
            <a:endParaRPr lang="en-US" altLang="en-US" sz="1050" dirty="0"/>
          </a:p>
        </p:txBody>
      </p:sp>
    </p:spTree>
    <p:extLst>
      <p:ext uri="{BB962C8B-B14F-4D97-AF65-F5344CB8AC3E}">
        <p14:creationId xmlns:p14="http://schemas.microsoft.com/office/powerpoint/2010/main" val="8673025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charismanews.com/opinion/in-the-line-of-fire/77655-the-spirit-of-jezebel-fatherless-america-and-mass-shootings?utm_source=In%20the%20Line%20of%20Fire&amp;utm_medium=email&amp;utm_content=subscriber_id:5194514&amp;utm_campaign=Blogger%20-%20Michael%20Brown%20-%202019-08-19</a:t>
            </a:r>
            <a:endParaRPr lang="en-US" sz="1050" dirty="0"/>
          </a:p>
          <a:p>
            <a:endParaRPr lang="en-US" altLang="en-US" sz="1050" dirty="0"/>
          </a:p>
        </p:txBody>
      </p:sp>
    </p:spTree>
    <p:extLst>
      <p:ext uri="{BB962C8B-B14F-4D97-AF65-F5344CB8AC3E}">
        <p14:creationId xmlns:p14="http://schemas.microsoft.com/office/powerpoint/2010/main" val="40507050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326265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https://www.psychologytoday.com/us/blog/happiness-in-world/201004/the-six-reasons-people-attempt-suicide</a:t>
            </a:r>
            <a:endParaRPr lang="en-US" altLang="en-US" sz="1050" dirty="0"/>
          </a:p>
        </p:txBody>
      </p:sp>
    </p:spTree>
    <p:extLst>
      <p:ext uri="{BB962C8B-B14F-4D97-AF65-F5344CB8AC3E}">
        <p14:creationId xmlns:p14="http://schemas.microsoft.com/office/powerpoint/2010/main" val="30143313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https://www.psychologytoday.com/us/blog/happiness-in-world/201004/the-six-reasons-people-attempt-suicide</a:t>
            </a:r>
            <a:endParaRPr lang="en-US" altLang="en-US" sz="1050" dirty="0"/>
          </a:p>
        </p:txBody>
      </p:sp>
    </p:spTree>
    <p:extLst>
      <p:ext uri="{BB962C8B-B14F-4D97-AF65-F5344CB8AC3E}">
        <p14:creationId xmlns:p14="http://schemas.microsoft.com/office/powerpoint/2010/main" val="38796961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https://www.psychologytoday.com/us/blog/happiness-in-world/201004/the-six-reasons-people-attempt-suicide</a:t>
            </a:r>
            <a:endParaRPr lang="en-US" altLang="en-US" sz="1050" dirty="0"/>
          </a:p>
        </p:txBody>
      </p:sp>
    </p:spTree>
    <p:extLst>
      <p:ext uri="{BB962C8B-B14F-4D97-AF65-F5344CB8AC3E}">
        <p14:creationId xmlns:p14="http://schemas.microsoft.com/office/powerpoint/2010/main" val="6423942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25185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634732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835577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904327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https://quotefancy.com/quote/927256/Viktor-E-Frankl-Despair-is-suffering-without-meaning</a:t>
            </a:r>
            <a:endParaRPr lang="en-US" sz="1050" dirty="0"/>
          </a:p>
          <a:p>
            <a:r>
              <a:rPr lang="en-US" sz="2000" b="0" i="0" kern="1200" dirty="0">
                <a:solidFill>
                  <a:schemeClr val="tx1"/>
                </a:solidFill>
                <a:effectLst/>
                <a:latin typeface="Arial Rounded MT Bold" pitchFamily="34" charset="0"/>
                <a:ea typeface="+mn-ea"/>
                <a:cs typeface="Arial" charset="0"/>
              </a:rPr>
              <a:t> an Austrian psychologist as well as a Holocaust survivor. Surviving Theresienstadt, Auschwitz, </a:t>
            </a:r>
            <a:r>
              <a:rPr lang="en-US" sz="2000" b="0" i="0" kern="1200" dirty="0" err="1">
                <a:solidFill>
                  <a:schemeClr val="tx1"/>
                </a:solidFill>
                <a:effectLst/>
                <a:latin typeface="Arial Rounded MT Bold" pitchFamily="34" charset="0"/>
                <a:ea typeface="+mn-ea"/>
                <a:cs typeface="Arial" charset="0"/>
              </a:rPr>
              <a:t>Kaufering</a:t>
            </a:r>
            <a:r>
              <a:rPr lang="en-US" sz="2000" b="0" i="0" kern="1200" dirty="0">
                <a:solidFill>
                  <a:schemeClr val="tx1"/>
                </a:solidFill>
                <a:effectLst/>
                <a:latin typeface="Arial Rounded MT Bold" pitchFamily="34" charset="0"/>
                <a:ea typeface="+mn-ea"/>
                <a:cs typeface="Arial" charset="0"/>
              </a:rPr>
              <a:t> and </a:t>
            </a:r>
            <a:r>
              <a:rPr lang="en-US" sz="2000" b="0" i="0" kern="1200" dirty="0" err="1">
                <a:solidFill>
                  <a:schemeClr val="tx1"/>
                </a:solidFill>
                <a:effectLst/>
                <a:latin typeface="Arial Rounded MT Bold" pitchFamily="34" charset="0"/>
                <a:ea typeface="+mn-ea"/>
                <a:cs typeface="Arial" charset="0"/>
              </a:rPr>
              <a:t>Türkheim</a:t>
            </a:r>
            <a:r>
              <a:rPr lang="en-US" sz="2000" b="0" i="0" kern="1200" dirty="0">
                <a:solidFill>
                  <a:schemeClr val="tx1"/>
                </a:solidFill>
                <a:effectLst/>
                <a:latin typeface="Arial Rounded MT Bold" pitchFamily="34" charset="0"/>
                <a:ea typeface="+mn-ea"/>
                <a:cs typeface="Arial" charset="0"/>
              </a:rPr>
              <a:t>.</a:t>
            </a:r>
            <a:endParaRPr lang="en-US" altLang="en-US" sz="1050" dirty="0"/>
          </a:p>
        </p:txBody>
      </p:sp>
    </p:spTree>
    <p:extLst>
      <p:ext uri="{BB962C8B-B14F-4D97-AF65-F5344CB8AC3E}">
        <p14:creationId xmlns:p14="http://schemas.microsoft.com/office/powerpoint/2010/main" val="5442200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279263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665361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2908025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854791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52518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722705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6456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522083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742600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a:ln>
                  <a:noFill/>
                </a:ln>
                <a:solidFill>
                  <a:prstClr val="white"/>
                </a:solidFill>
                <a:effectLst/>
                <a:uLnTx/>
                <a:uFillTx/>
                <a:latin typeface="Arial" charset="0"/>
                <a:ea typeface="+mn-ea"/>
                <a:cs typeface="Arial" charset="0"/>
              </a:rPr>
              <a:t>Mtt. 27.01-05.Religious Rage &amp;Suicide</a:t>
            </a:r>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24,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3547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40752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078422310"/>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dxQODqNunTg?feature=oembed" TargetMode="Externa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www.goodreads.com/work/quotes/166018"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78851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r>
              <a:rPr lang="en-US" dirty="0"/>
              <a:t>Early in the morning, all the head </a:t>
            </a:r>
            <a:r>
              <a:rPr lang="en-US" dirty="0" err="1"/>
              <a:t>cohanim</a:t>
            </a:r>
            <a:r>
              <a:rPr lang="en-US" dirty="0"/>
              <a:t> and elders </a:t>
            </a:r>
            <a:r>
              <a:rPr lang="en-US" dirty="0">
                <a:solidFill>
                  <a:srgbClr val="FFFF99"/>
                </a:solidFill>
              </a:rPr>
              <a:t>met to plan </a:t>
            </a:r>
            <a:r>
              <a:rPr lang="en-US" dirty="0"/>
              <a:t>how to bring about </a:t>
            </a:r>
            <a:r>
              <a:rPr lang="en-US" dirty="0" err="1"/>
              <a:t>Yeshua's</a:t>
            </a:r>
            <a:r>
              <a:rPr lang="en-US" dirty="0"/>
              <a:t> death. Then they put him in chains, led him away and handed him over to Pilate the governor. </a:t>
            </a:r>
          </a:p>
        </p:txBody>
      </p:sp>
      <p:sp>
        <p:nvSpPr>
          <p:cNvPr id="5" name="Rectangle 2">
            <a:extLst>
              <a:ext uri="{FF2B5EF4-FFF2-40B4-BE49-F238E27FC236}">
                <a16:creationId xmlns:a16="http://schemas.microsoft.com/office/drawing/2014/main" id="{7AE3EEE2-D759-4ECA-91F3-2136116A19B5}"/>
              </a:ext>
            </a:extLst>
          </p:cNvPr>
          <p:cNvSpPr txBox="1">
            <a:spLocks noChangeArrowheads="1"/>
          </p:cNvSpPr>
          <p:nvPr/>
        </p:nvSpPr>
        <p:spPr bwMode="auto">
          <a:xfrm>
            <a:off x="932755" y="322163"/>
            <a:ext cx="6913364" cy="40579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16" b="0" i="0" u="none" strike="noStrike" kern="0" cap="none" spc="0" normalizeH="0" baseline="0" noProof="0" dirty="0" err="1">
                <a:ln>
                  <a:noFill/>
                </a:ln>
                <a:solidFill>
                  <a:srgbClr val="FFFF00"/>
                </a:solidFill>
                <a:effectLst/>
                <a:uLnTx/>
                <a:uFillTx/>
                <a:latin typeface="Arial Rounded MT Bold"/>
                <a:ea typeface="+mj-ea"/>
                <a:cs typeface="Arial"/>
              </a:rPr>
              <a:t>Mattityahu</a:t>
            </a:r>
            <a:r>
              <a:rPr kumimoji="0" lang="en-US" altLang="en-US" sz="2016" b="0" i="0" u="none" strike="noStrike" kern="0" cap="none" spc="0" normalizeH="0" baseline="0" noProof="0" dirty="0">
                <a:ln>
                  <a:noFill/>
                </a:ln>
                <a:solidFill>
                  <a:srgbClr val="FFFF00"/>
                </a:solidFill>
                <a:effectLst/>
                <a:uLnTx/>
                <a:uFillTx/>
                <a:latin typeface="Arial Rounded MT Bold"/>
                <a:ea typeface="+mj-ea"/>
                <a:cs typeface="Arial"/>
              </a:rPr>
              <a:t> (Matthew) 27:1-2</a:t>
            </a:r>
            <a:endParaRPr kumimoji="0" lang="en-US" altLang="en-US" sz="2016" b="0" i="0" u="none" strike="noStrike" kern="0" cap="none" spc="0" normalizeH="0" baseline="0" noProof="0" dirty="0">
              <a:ln>
                <a:noFill/>
              </a:ln>
              <a:solidFill>
                <a:srgbClr val="FFFF00"/>
              </a:solidFill>
              <a:effectLst/>
              <a:uLnTx/>
              <a:uFillTx/>
              <a:latin typeface="Arial Rounded MT Bold"/>
              <a:ea typeface="+mj-ea"/>
              <a:cs typeface="Vilna" pitchFamily="2" charset="-79"/>
            </a:endParaRPr>
          </a:p>
        </p:txBody>
      </p:sp>
    </p:spTree>
    <p:extLst>
      <p:ext uri="{BB962C8B-B14F-4D97-AF65-F5344CB8AC3E}">
        <p14:creationId xmlns:p14="http://schemas.microsoft.com/office/powerpoint/2010/main" val="400293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a:r>
              <a:rPr lang="he-IL" sz="3889" b="1" dirty="0">
                <a:latin typeface="David" panose="020E0502060401010101" pitchFamily="34" charset="-79"/>
                <a:cs typeface="David" panose="020E0502060401010101" pitchFamily="34" charset="-79"/>
              </a:rPr>
              <a:t>יְהוּדָה שֶׁהִסְגִּירוֹ, כְּשֶׁרָאָה שֶׁהִרְשִׁיעוּ אוֹתוֹ, </a:t>
            </a:r>
            <a:r>
              <a:rPr lang="en-US" baseline="30000" dirty="0"/>
              <a:t>    </a:t>
            </a:r>
          </a:p>
          <a:p>
            <a:r>
              <a:rPr lang="en-US" sz="2000" baseline="30000" dirty="0"/>
              <a:t> </a:t>
            </a:r>
            <a:r>
              <a:rPr lang="en-US" baseline="30000" dirty="0"/>
              <a:t>   </a:t>
            </a:r>
          </a:p>
          <a:p>
            <a:pPr marL="0" indent="0"/>
            <a:r>
              <a:rPr lang="en-US" sz="4000" dirty="0"/>
              <a:t>When </a:t>
            </a:r>
            <a:r>
              <a:rPr lang="en-US" sz="4000" dirty="0" err="1"/>
              <a:t>Y’hudah</a:t>
            </a:r>
            <a:r>
              <a:rPr lang="en-US" sz="4000" dirty="0"/>
              <a:t>, who had betrayed him, saw that Yeshua had been condemned, </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4047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rtl="1"/>
            <a:r>
              <a:rPr lang="he-IL" sz="3889" b="1" dirty="0">
                <a:latin typeface="David" panose="020E0502060401010101" pitchFamily="34" charset="-79"/>
                <a:cs typeface="David" panose="020E0502060401010101" pitchFamily="34" charset="-79"/>
              </a:rPr>
              <a:t>הִתְחָרֵט וְהֶחֱזִיר לְרָאשֵׁי הַכֹּהֲנִים וְלַזְּקֵנִים אֶת שְׁלוֹשִׁים שִׁקְלֵי הַכֶּסֶף בְּאָמְרוֹ:</a:t>
            </a:r>
            <a:r>
              <a:rPr lang="en-US" baseline="30000" dirty="0"/>
              <a:t>    </a:t>
            </a:r>
          </a:p>
          <a:p>
            <a:pPr marL="0" indent="0"/>
            <a:endParaRPr lang="en-US" sz="1200" dirty="0"/>
          </a:p>
          <a:p>
            <a:pPr marL="0" indent="0"/>
            <a:r>
              <a:rPr lang="en-US" sz="4000" dirty="0"/>
              <a:t>he was seized with remorse and returned the thirty silver coins to the head </a:t>
            </a:r>
            <a:r>
              <a:rPr lang="en-US" sz="4000" i="1" dirty="0" err="1"/>
              <a:t>cohanim</a:t>
            </a:r>
            <a:r>
              <a:rPr lang="en-US" sz="4000" dirty="0"/>
              <a:t> and elders,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55073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105" b="1" dirty="0">
                <a:latin typeface="David" panose="020E0502060401010101" pitchFamily="34" charset="-79"/>
                <a:cs typeface="David" panose="020E0502060401010101" pitchFamily="34" charset="-79"/>
              </a:rPr>
              <a:t>”חָטָאתִי, כִּי דָּם נָקִי הִסְגַּרְתִּי.“ אַךְ הֵם אָמְרוּ: ”מָה אִכְפַּת לָנוּ? זֶה עִנְיָנְךָ שֶׁלְּךָ!“</a:t>
            </a:r>
            <a:r>
              <a:rPr lang="en-US" baseline="30000" dirty="0"/>
              <a:t>    </a:t>
            </a:r>
          </a:p>
          <a:p>
            <a:r>
              <a:rPr lang="en-US" sz="1600" baseline="30000" dirty="0"/>
              <a:t>   </a:t>
            </a:r>
          </a:p>
          <a:p>
            <a:pPr marL="0" indent="0"/>
            <a:r>
              <a:rPr lang="en-US" sz="4000" dirty="0"/>
              <a:t>saying, “I sinned in betraying an  innocent man to death.” “What is that to us?” they answered. “That’s your problem.”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3340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077200" cy="4444305"/>
          </a:xfrm>
        </p:spPr>
        <p:txBody>
          <a:bodyPr>
            <a:normAutofit/>
          </a:bodyPr>
          <a:lstStyle/>
          <a:p>
            <a:pPr algn="r"/>
            <a:r>
              <a:rPr lang="he-IL" sz="4321" b="1" dirty="0">
                <a:latin typeface="David" panose="020E0502060401010101" pitchFamily="34" charset="-79"/>
                <a:cs typeface="David" panose="020E0502060401010101" pitchFamily="34" charset="-79"/>
              </a:rPr>
              <a:t>הִשְׁלִיךְ אֶת הַכֶּסֶף לְתוֹךְ בֵּית אוֹצַר הַמִּקְדָּשׁ, הָלַךְ מִשָּׁם וְתָלָה אֶת עַצְמוֹ.</a:t>
            </a:r>
            <a:endParaRPr lang="en-US" sz="4321" b="1" dirty="0">
              <a:latin typeface="David" panose="020E0502060401010101" pitchFamily="34" charset="-79"/>
              <a:cs typeface="David" panose="020E0502060401010101" pitchFamily="34" charset="-79"/>
            </a:endParaRPr>
          </a:p>
          <a:p>
            <a:pPr algn="r"/>
            <a:r>
              <a:rPr lang="en-US" sz="1800" baseline="30000" dirty="0"/>
              <a:t>    </a:t>
            </a:r>
          </a:p>
          <a:p>
            <a:pPr marL="0" indent="0"/>
            <a:r>
              <a:rPr lang="en-US" sz="4000" dirty="0"/>
              <a:t>Hurling the pieces of silver into the sanctuary, he left; then he went off and hanged himself.</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49793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What does this portion of the  Word say to us?</a:t>
            </a:r>
          </a:p>
          <a:p>
            <a:pPr marL="514350" indent="-514350" algn="l">
              <a:buFont typeface="+mj-lt"/>
              <a:buAutoNum type="arabicPeriod"/>
            </a:pPr>
            <a:r>
              <a:rPr lang="en-US" dirty="0"/>
              <a:t>planning </a:t>
            </a:r>
            <a:r>
              <a:rPr lang="en-US" dirty="0">
                <a:sym typeface="Wingdings" panose="05000000000000000000" pitchFamily="2" charset="2"/>
              </a:rPr>
              <a:t> put away</a:t>
            </a:r>
          </a:p>
          <a:p>
            <a:pPr marL="514350" indent="-514350" algn="l">
              <a:buFont typeface="+mj-lt"/>
              <a:buAutoNum type="arabicPeriod"/>
            </a:pPr>
            <a:r>
              <a:rPr lang="en-US" dirty="0">
                <a:sym typeface="Wingdings" panose="05000000000000000000" pitchFamily="2" charset="2"/>
              </a:rPr>
              <a:t>Remorse</a:t>
            </a:r>
          </a:p>
          <a:p>
            <a:pPr marL="514350" indent="-514350" algn="l">
              <a:buFont typeface="+mj-lt"/>
              <a:buAutoNum type="arabicPeriod"/>
            </a:pPr>
            <a:r>
              <a:rPr lang="en-US" dirty="0">
                <a:sym typeface="Wingdings" panose="05000000000000000000" pitchFamily="2" charset="2"/>
              </a:rPr>
              <a:t>Despair  suicide</a:t>
            </a:r>
          </a:p>
          <a:p>
            <a:pPr marL="514350" indent="-514350" algn="l">
              <a:buFont typeface="+mj-lt"/>
              <a:buAutoNum type="arabicPeriod"/>
            </a:pPr>
            <a:endParaRPr lang="en-US" dirty="0"/>
          </a:p>
          <a:p>
            <a:pPr marL="514350" indent="-514350" algn="l">
              <a:buFont typeface="+mj-lt"/>
              <a:buAutoNum type="arabicPeriod"/>
            </a:pPr>
            <a:endParaRPr lang="en-US" dirty="0"/>
          </a:p>
        </p:txBody>
      </p:sp>
    </p:spTree>
    <p:extLst>
      <p:ext uri="{BB962C8B-B14F-4D97-AF65-F5344CB8AC3E}">
        <p14:creationId xmlns:p14="http://schemas.microsoft.com/office/powerpoint/2010/main" val="8639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What does this portion of the  Word say to us?</a:t>
            </a:r>
          </a:p>
          <a:p>
            <a:pPr marL="514350" indent="-514350" algn="l">
              <a:buFont typeface="+mj-lt"/>
              <a:buAutoNum type="arabicPeriod"/>
            </a:pPr>
            <a:r>
              <a:rPr lang="en-US" dirty="0">
                <a:solidFill>
                  <a:srgbClr val="FFFF99"/>
                </a:solidFill>
              </a:rPr>
              <a:t>planning </a:t>
            </a:r>
            <a:r>
              <a:rPr lang="en-US" dirty="0">
                <a:solidFill>
                  <a:srgbClr val="FFFF99"/>
                </a:solidFill>
                <a:sym typeface="Wingdings" panose="05000000000000000000" pitchFamily="2" charset="2"/>
              </a:rPr>
              <a:t> put away</a:t>
            </a:r>
          </a:p>
          <a:p>
            <a:pPr algn="l"/>
            <a:endParaRPr lang="en-US" dirty="0"/>
          </a:p>
          <a:p>
            <a:pPr marL="514350" indent="-514350" algn="l">
              <a:buFont typeface="+mj-lt"/>
              <a:buAutoNum type="arabicPeriod"/>
            </a:pPr>
            <a:endParaRPr lang="en-US" dirty="0"/>
          </a:p>
        </p:txBody>
      </p:sp>
    </p:spTree>
    <p:extLst>
      <p:ext uri="{BB962C8B-B14F-4D97-AF65-F5344CB8AC3E}">
        <p14:creationId xmlns:p14="http://schemas.microsoft.com/office/powerpoint/2010/main" val="6820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10000"/>
          </a:bodyPr>
          <a:lstStyle/>
          <a:p>
            <a:pPr algn="l"/>
            <a:r>
              <a:rPr lang="en-US" u="sng" dirty="0">
                <a:solidFill>
                  <a:srgbClr val="FFFF99"/>
                </a:solidFill>
              </a:rPr>
              <a:t>met to plan </a:t>
            </a:r>
            <a:r>
              <a:rPr lang="en-US" u="sng" dirty="0"/>
              <a:t>how to bring about </a:t>
            </a:r>
            <a:r>
              <a:rPr lang="en-US" u="sng" dirty="0" err="1"/>
              <a:t>Yeshua's</a:t>
            </a:r>
            <a:r>
              <a:rPr lang="en-US" u="sng" dirty="0"/>
              <a:t> death</a:t>
            </a:r>
          </a:p>
          <a:p>
            <a:pPr algn="l"/>
            <a:r>
              <a:rPr lang="en-US" dirty="0"/>
              <a:t>They didn’t yet have a plan.  Just a purpose.  The Sanhedrin had been up all night, which they had spent in arresting, trying, and examining Yeshua, and the witnesses against him; and had come to a unanimous vote, with judicial difficulties.</a:t>
            </a:r>
          </a:p>
        </p:txBody>
      </p:sp>
    </p:spTree>
    <p:extLst>
      <p:ext uri="{BB962C8B-B14F-4D97-AF65-F5344CB8AC3E}">
        <p14:creationId xmlns:p14="http://schemas.microsoft.com/office/powerpoint/2010/main" val="171946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10000"/>
          </a:bodyPr>
          <a:lstStyle/>
          <a:p>
            <a:pPr algn="l"/>
            <a:r>
              <a:rPr lang="en-US" baseline="30000" dirty="0"/>
              <a:t>Acts 26.9-11 </a:t>
            </a:r>
            <a:r>
              <a:rPr lang="en-US" dirty="0"/>
              <a:t>“I used to think it was my duty to do all I could to combat the name of Yeshua from Natzeret… Often I went from one synagogue to another, punishing them and trying to make them blaspheme; and </a:t>
            </a:r>
            <a:r>
              <a:rPr lang="en-US" dirty="0">
                <a:solidFill>
                  <a:srgbClr val="FFFF99"/>
                </a:solidFill>
              </a:rPr>
              <a:t>in my wild fury against them</a:t>
            </a:r>
            <a:r>
              <a:rPr lang="en-US" dirty="0"/>
              <a:t>, I even went so far as to persecute them in cities outside the country.</a:t>
            </a:r>
          </a:p>
        </p:txBody>
      </p:sp>
    </p:spTree>
    <p:extLst>
      <p:ext uri="{BB962C8B-B14F-4D97-AF65-F5344CB8AC3E}">
        <p14:creationId xmlns:p14="http://schemas.microsoft.com/office/powerpoint/2010/main" val="119337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3224" y="485916"/>
            <a:ext cx="8537222" cy="4657584"/>
          </a:xfrm>
        </p:spPr>
        <p:txBody>
          <a:bodyPr>
            <a:normAutofit/>
          </a:bodyPr>
          <a:lstStyle/>
          <a:p>
            <a:pPr algn="l"/>
            <a:r>
              <a:rPr lang="en-US" dirty="0"/>
              <a:t> </a:t>
            </a:r>
          </a:p>
        </p:txBody>
      </p:sp>
      <p:pic>
        <p:nvPicPr>
          <p:cNvPr id="4098" name="Picture 2" descr="Related image">
            <a:extLst>
              <a:ext uri="{FF2B5EF4-FFF2-40B4-BE49-F238E27FC236}">
                <a16:creationId xmlns:a16="http://schemas.microsoft.com/office/drawing/2014/main" id="{C837A9CC-0BA5-445B-B2AD-9EFB34255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34" y="333374"/>
            <a:ext cx="7696201" cy="4810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844B4B-9CEF-4CC2-9D5D-5D2FD6FBB1DF}"/>
              </a:ext>
            </a:extLst>
          </p:cNvPr>
          <p:cNvSpPr txBox="1"/>
          <p:nvPr/>
        </p:nvSpPr>
        <p:spPr>
          <a:xfrm>
            <a:off x="458724" y="4159834"/>
            <a:ext cx="7582460" cy="1015663"/>
          </a:xfrm>
          <a:prstGeom prst="rect">
            <a:avLst/>
          </a:prstGeom>
          <a:noFill/>
        </p:spPr>
        <p:txBody>
          <a:bodyPr wrap="none" rtlCol="0">
            <a:spAutoFit/>
          </a:bodyPr>
          <a:lstStyle/>
          <a:p>
            <a:pPr algn="l"/>
            <a:r>
              <a:rPr lang="en-US" u="sng" dirty="0"/>
              <a:t>Fruiting Israeli date palm tree </a:t>
            </a:r>
          </a:p>
          <a:p>
            <a:pPr algn="l"/>
            <a:r>
              <a:rPr lang="en-US" sz="2000" u="sng" dirty="0"/>
              <a:t>(© Noam </a:t>
            </a:r>
            <a:r>
              <a:rPr lang="en-US" sz="2000" u="sng" dirty="0" err="1"/>
              <a:t>Armonn</a:t>
            </a:r>
            <a:r>
              <a:rPr lang="en-US" sz="2000" u="sng" dirty="0"/>
              <a:t>/Corbis)</a:t>
            </a:r>
            <a:endParaRPr lang="en-US" sz="2000" dirty="0"/>
          </a:p>
        </p:txBody>
      </p:sp>
    </p:spTree>
    <p:extLst>
      <p:ext uri="{BB962C8B-B14F-4D97-AF65-F5344CB8AC3E}">
        <p14:creationId xmlns:p14="http://schemas.microsoft.com/office/powerpoint/2010/main" val="253428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040B0C-1239-4D88-AE80-ED46D4A31DBA}"/>
              </a:ext>
            </a:extLst>
          </p:cNvPr>
          <p:cNvPicPr>
            <a:picLocks noChangeAspect="1"/>
          </p:cNvPicPr>
          <p:nvPr/>
        </p:nvPicPr>
        <p:blipFill>
          <a:blip r:embed="rId3"/>
          <a:stretch>
            <a:fillRect/>
          </a:stretch>
        </p:blipFill>
        <p:spPr>
          <a:xfrm>
            <a:off x="322035" y="262861"/>
            <a:ext cx="8134803" cy="2308889"/>
          </a:xfrm>
          <a:prstGeom prst="rect">
            <a:avLst/>
          </a:prstGeom>
        </p:spPr>
      </p:pic>
      <p:sp>
        <p:nvSpPr>
          <p:cNvPr id="4" name="Subtitle 3"/>
          <p:cNvSpPr>
            <a:spLocks noGrp="1"/>
          </p:cNvSpPr>
          <p:nvPr>
            <p:ph type="subTitle" idx="1"/>
          </p:nvPr>
        </p:nvSpPr>
        <p:spPr>
          <a:xfrm>
            <a:off x="198446" y="285750"/>
            <a:ext cx="8381999" cy="4857750"/>
          </a:xfrm>
        </p:spPr>
        <p:txBody>
          <a:bodyPr>
            <a:normAutofit/>
          </a:bodyPr>
          <a:lstStyle/>
          <a:p>
            <a:pPr algn="l"/>
            <a:endParaRPr lang="en-US" dirty="0"/>
          </a:p>
          <a:p>
            <a:pPr algn="l"/>
            <a:endParaRPr lang="en-US" dirty="0"/>
          </a:p>
          <a:p>
            <a:pPr algn="l"/>
            <a:endParaRPr lang="en-US" dirty="0"/>
          </a:p>
          <a:p>
            <a:pPr algn="l"/>
            <a:r>
              <a:rPr lang="en-US" dirty="0"/>
              <a:t>greatly, exceedingly, abundantly, vehemently</a:t>
            </a:r>
          </a:p>
          <a:p>
            <a:pPr algn="l"/>
            <a:r>
              <a:rPr lang="en-US" sz="1800" dirty="0"/>
              <a:t>_____________________________________________________</a:t>
            </a:r>
          </a:p>
          <a:p>
            <a:pPr algn="l"/>
            <a:r>
              <a:rPr lang="en-US" dirty="0"/>
              <a:t>madly enraged</a:t>
            </a:r>
          </a:p>
          <a:p>
            <a:pPr algn="l"/>
            <a:endParaRPr lang="en-US" dirty="0"/>
          </a:p>
        </p:txBody>
      </p:sp>
    </p:spTree>
    <p:extLst>
      <p:ext uri="{BB962C8B-B14F-4D97-AF65-F5344CB8AC3E}">
        <p14:creationId xmlns:p14="http://schemas.microsoft.com/office/powerpoint/2010/main" val="263871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marL="514350" indent="-514350" algn="l">
              <a:buFont typeface="+mj-lt"/>
              <a:buAutoNum type="arabicPeriod"/>
            </a:pPr>
            <a:r>
              <a:rPr lang="en-US" dirty="0" err="1"/>
              <a:t>Kokeb’s</a:t>
            </a:r>
            <a:r>
              <a:rPr lang="en-US" dirty="0"/>
              <a:t> story about the opposition he faced?</a:t>
            </a:r>
          </a:p>
          <a:p>
            <a:pPr marL="514350" indent="-514350" algn="l">
              <a:buFont typeface="+mj-lt"/>
              <a:buAutoNum type="arabicPeriod"/>
            </a:pPr>
            <a:r>
              <a:rPr lang="en-US" dirty="0"/>
              <a:t>How quickly the March of Remembrance was dis-endorsed by the KC rabbinic counsel?</a:t>
            </a:r>
          </a:p>
          <a:p>
            <a:pPr marL="514350" indent="-514350" algn="l">
              <a:buFont typeface="+mj-lt"/>
              <a:buAutoNum type="arabicPeriod"/>
            </a:pPr>
            <a:r>
              <a:rPr lang="en-US" dirty="0"/>
              <a:t>Supreme Ct of Israel allows </a:t>
            </a:r>
            <a:r>
              <a:rPr lang="en-US" dirty="0" err="1"/>
              <a:t>Jubus</a:t>
            </a:r>
            <a:r>
              <a:rPr lang="en-US" dirty="0"/>
              <a:t>, yoga, NOT </a:t>
            </a:r>
            <a:r>
              <a:rPr lang="en-US" dirty="0" err="1"/>
              <a:t>Messianics</a:t>
            </a:r>
            <a:r>
              <a:rPr lang="en-US" dirty="0"/>
              <a:t>?</a:t>
            </a:r>
          </a:p>
        </p:txBody>
      </p:sp>
    </p:spTree>
    <p:extLst>
      <p:ext uri="{BB962C8B-B14F-4D97-AF65-F5344CB8AC3E}">
        <p14:creationId xmlns:p14="http://schemas.microsoft.com/office/powerpoint/2010/main" val="1272846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I’m a “big tent” guy.  </a:t>
            </a:r>
          </a:p>
        </p:txBody>
      </p:sp>
    </p:spTree>
    <p:extLst>
      <p:ext uri="{BB962C8B-B14F-4D97-AF65-F5344CB8AC3E}">
        <p14:creationId xmlns:p14="http://schemas.microsoft.com/office/powerpoint/2010/main" val="916724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Ro 10.2-4</a:t>
            </a:r>
            <a:r>
              <a:rPr lang="en-US" dirty="0"/>
              <a:t> </a:t>
            </a:r>
            <a:r>
              <a:rPr lang="en-US" dirty="0">
                <a:solidFill>
                  <a:srgbClr val="FFFF99"/>
                </a:solidFill>
              </a:rPr>
              <a:t>I can testify to their zeal for God.</a:t>
            </a:r>
            <a:r>
              <a:rPr lang="en-US" dirty="0"/>
              <a:t> But it is not based on correct understanding; </a:t>
            </a:r>
            <a:r>
              <a:rPr lang="en-US" b="1" baseline="30000" dirty="0"/>
              <a:t> </a:t>
            </a:r>
            <a:r>
              <a:rPr lang="en-US" dirty="0"/>
              <a:t>for, since they are unaware of God’s way of making people righteous and instead seek to set up </a:t>
            </a:r>
            <a:r>
              <a:rPr lang="en-US" baseline="30000" dirty="0"/>
              <a:t>1</a:t>
            </a:r>
            <a:r>
              <a:rPr lang="en-US" dirty="0"/>
              <a:t>their own, </a:t>
            </a:r>
          </a:p>
        </p:txBody>
      </p:sp>
    </p:spTree>
    <p:extLst>
      <p:ext uri="{BB962C8B-B14F-4D97-AF65-F5344CB8AC3E}">
        <p14:creationId xmlns:p14="http://schemas.microsoft.com/office/powerpoint/2010/main" val="248833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Ro 10.2-4</a:t>
            </a:r>
            <a:r>
              <a:rPr lang="en-US" dirty="0"/>
              <a:t> they have not submitted themselves to </a:t>
            </a:r>
            <a:r>
              <a:rPr lang="en-US" baseline="30000" dirty="0"/>
              <a:t>2</a:t>
            </a:r>
            <a:r>
              <a:rPr lang="en-US" dirty="0"/>
              <a:t> God’s way of making people righteous. For the goal at which the </a:t>
            </a:r>
            <a:r>
              <a:rPr lang="en-US" i="1" dirty="0"/>
              <a:t>Torah</a:t>
            </a:r>
            <a:r>
              <a:rPr lang="en-US" dirty="0"/>
              <a:t> aims is the Messiah, who offers righteousness to everyone who trusts. </a:t>
            </a:r>
          </a:p>
        </p:txBody>
      </p:sp>
    </p:spTree>
    <p:extLst>
      <p:ext uri="{BB962C8B-B14F-4D97-AF65-F5344CB8AC3E}">
        <p14:creationId xmlns:p14="http://schemas.microsoft.com/office/powerpoint/2010/main" val="78583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Two ways of righteousness: </a:t>
            </a:r>
          </a:p>
          <a:p>
            <a:pPr marL="284163" indent="-284163" algn="l">
              <a:buFont typeface="Arial" panose="020B0604020202020204" pitchFamily="34" charset="0"/>
              <a:buChar char="•"/>
            </a:pPr>
            <a:r>
              <a:rPr lang="en-US" dirty="0"/>
              <a:t>Our own</a:t>
            </a:r>
          </a:p>
          <a:p>
            <a:pPr marL="284163" indent="-284163" algn="l">
              <a:buFont typeface="Arial" panose="020B0604020202020204" pitchFamily="34" charset="0"/>
              <a:buChar char="•"/>
            </a:pPr>
            <a:r>
              <a:rPr lang="en-US" dirty="0"/>
              <a:t>Messiahs.</a:t>
            </a:r>
          </a:p>
        </p:txBody>
      </p:sp>
    </p:spTree>
    <p:extLst>
      <p:ext uri="{BB962C8B-B14F-4D97-AF65-F5344CB8AC3E}">
        <p14:creationId xmlns:p14="http://schemas.microsoft.com/office/powerpoint/2010/main" val="424250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Gal 3.10-14</a:t>
            </a:r>
            <a:r>
              <a:rPr lang="en-US" b="1" baseline="30000" dirty="0"/>
              <a:t> </a:t>
            </a:r>
            <a:r>
              <a:rPr lang="en-US" dirty="0"/>
              <a:t>For all who </a:t>
            </a:r>
            <a:r>
              <a:rPr lang="en-US" dirty="0">
                <a:solidFill>
                  <a:srgbClr val="FFFF99"/>
                </a:solidFill>
              </a:rPr>
              <a:t>rely</a:t>
            </a:r>
            <a:r>
              <a:rPr lang="en-US" dirty="0"/>
              <a:t> on the deeds of </a:t>
            </a:r>
            <a:r>
              <a:rPr lang="en-US" i="1" dirty="0"/>
              <a:t>Torah</a:t>
            </a:r>
            <a:r>
              <a:rPr lang="en-US" dirty="0"/>
              <a:t> are under a curse—for the Scriptures say, “Cursed is everyone who does not keep doing everything written in the scroll of the </a:t>
            </a:r>
            <a:r>
              <a:rPr lang="en-US" i="1" dirty="0"/>
              <a:t>Torah</a:t>
            </a:r>
            <a:r>
              <a:rPr lang="en-US" dirty="0"/>
              <a:t>.” </a:t>
            </a:r>
            <a:r>
              <a:rPr lang="en-US" b="1" baseline="30000" dirty="0"/>
              <a:t> </a:t>
            </a:r>
            <a:r>
              <a:rPr lang="en-US" dirty="0"/>
              <a:t>It is clear that no one is set right before God by </a:t>
            </a:r>
            <a:r>
              <a:rPr lang="en-US" i="1" dirty="0"/>
              <a:t>Torah</a:t>
            </a:r>
            <a:r>
              <a:rPr lang="en-US" dirty="0"/>
              <a:t>, for “the righteous shall live by </a:t>
            </a:r>
            <a:r>
              <a:rPr lang="en-US" i="1" dirty="0" err="1"/>
              <a:t>emunah</a:t>
            </a:r>
            <a:r>
              <a:rPr lang="en-US" dirty="0"/>
              <a:t>.”  [faith]</a:t>
            </a:r>
            <a:r>
              <a:rPr lang="en-US" b="1" baseline="30000" dirty="0"/>
              <a:t> </a:t>
            </a:r>
            <a:endParaRPr lang="en-US" dirty="0"/>
          </a:p>
        </p:txBody>
      </p:sp>
    </p:spTree>
    <p:extLst>
      <p:ext uri="{BB962C8B-B14F-4D97-AF65-F5344CB8AC3E}">
        <p14:creationId xmlns:p14="http://schemas.microsoft.com/office/powerpoint/2010/main" val="2516095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Gal 3.10-14</a:t>
            </a:r>
            <a:r>
              <a:rPr lang="en-US" b="1" baseline="30000" dirty="0"/>
              <a:t>  </a:t>
            </a:r>
            <a:r>
              <a:rPr lang="en-US" dirty="0"/>
              <a:t>However, Torah is not based on trust and faithfulness; on the contrary, “</a:t>
            </a:r>
            <a:r>
              <a:rPr lang="en-US" u="sng" dirty="0"/>
              <a:t>the one who does these things shall live by them</a:t>
            </a:r>
            <a:r>
              <a:rPr lang="en-US" dirty="0"/>
              <a:t>.”</a:t>
            </a:r>
            <a:r>
              <a:rPr lang="en-US" b="1" baseline="30000" dirty="0"/>
              <a:t> </a:t>
            </a:r>
            <a:r>
              <a:rPr lang="en-US" dirty="0"/>
              <a:t>Messiah liberated us from Torah’s curse [not the Torah itself, but our disobedience to it], having become a curse for us (for it is written, </a:t>
            </a:r>
          </a:p>
        </p:txBody>
      </p:sp>
    </p:spTree>
    <p:extLst>
      <p:ext uri="{BB962C8B-B14F-4D97-AF65-F5344CB8AC3E}">
        <p14:creationId xmlns:p14="http://schemas.microsoft.com/office/powerpoint/2010/main" val="1229970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Gal 3.10-14</a:t>
            </a:r>
            <a:r>
              <a:rPr lang="en-US" b="1" baseline="30000" dirty="0"/>
              <a:t>  </a:t>
            </a:r>
            <a:r>
              <a:rPr lang="en-US" dirty="0"/>
              <a:t> “Cursed is everyone who hangs on a tree”) — in order that through Messiah Yeshua the blessing of Abraham might come to the Gentiles, so we might receive the promise of the Ruakh through trusting faith.</a:t>
            </a:r>
          </a:p>
        </p:txBody>
      </p:sp>
    </p:spTree>
    <p:extLst>
      <p:ext uri="{BB962C8B-B14F-4D97-AF65-F5344CB8AC3E}">
        <p14:creationId xmlns:p14="http://schemas.microsoft.com/office/powerpoint/2010/main" val="3963375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Two ways of righteousness: </a:t>
            </a:r>
          </a:p>
          <a:p>
            <a:pPr marL="284163" indent="-284163" algn="l">
              <a:buFont typeface="Arial" panose="020B0604020202020204" pitchFamily="34" charset="0"/>
              <a:buChar char="•"/>
            </a:pPr>
            <a:r>
              <a:rPr lang="en-US" dirty="0"/>
              <a:t>Our own</a:t>
            </a:r>
          </a:p>
          <a:p>
            <a:pPr marL="284163" indent="-284163" algn="l">
              <a:buFont typeface="Arial" panose="020B0604020202020204" pitchFamily="34" charset="0"/>
              <a:buChar char="•"/>
            </a:pPr>
            <a:r>
              <a:rPr lang="en-US" dirty="0"/>
              <a:t>Messiahs</a:t>
            </a:r>
          </a:p>
          <a:p>
            <a:pPr algn="l"/>
            <a:r>
              <a:rPr lang="en-US" dirty="0"/>
              <a:t>The difference can sometimes be very subtle.   For Jews and for the Nations this applies.  </a:t>
            </a:r>
          </a:p>
        </p:txBody>
      </p:sp>
    </p:spTree>
    <p:extLst>
      <p:ext uri="{BB962C8B-B14F-4D97-AF65-F5344CB8AC3E}">
        <p14:creationId xmlns:p14="http://schemas.microsoft.com/office/powerpoint/2010/main" val="248410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sz="3200" dirty="0">
                <a:solidFill>
                  <a:srgbClr val="FFFF99"/>
                </a:solidFill>
              </a:rPr>
              <a:t>Even Turkey And Arab Countries Buy Israel’s Medjool Dates</a:t>
            </a:r>
            <a:r>
              <a:rPr lang="en-US" sz="3200" b="1" dirty="0"/>
              <a:t>:</a:t>
            </a:r>
            <a:r>
              <a:rPr lang="en-US" sz="3200" dirty="0"/>
              <a:t> If you want a great Israeli dessert try a few Medjool dates. Healthy and delicious, they are low in fat and packed with nutrients like potassium, copper, magnesium, vitamin B6, niacin, calcium, iron, and vitamin K. Israelis eat on the average of a kilo of dates each year while their Arab neighbors eat around ten kilos annually. </a:t>
            </a:r>
          </a:p>
        </p:txBody>
      </p:sp>
    </p:spTree>
    <p:extLst>
      <p:ext uri="{BB962C8B-B14F-4D97-AF65-F5344CB8AC3E}">
        <p14:creationId xmlns:p14="http://schemas.microsoft.com/office/powerpoint/2010/main" val="2275935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Gal. 4.28 </a:t>
            </a:r>
            <a:r>
              <a:rPr lang="en-US" dirty="0"/>
              <a:t> But just as then the one born according to limited human capability persecuted the one born through the Spirit’s supernatural power, so it is now.</a:t>
            </a:r>
          </a:p>
        </p:txBody>
      </p:sp>
    </p:spTree>
    <p:extLst>
      <p:ext uri="{BB962C8B-B14F-4D97-AF65-F5344CB8AC3E}">
        <p14:creationId xmlns:p14="http://schemas.microsoft.com/office/powerpoint/2010/main" val="1873634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So </a:t>
            </a:r>
            <a:r>
              <a:rPr lang="en-US" dirty="0" err="1"/>
              <a:t>Shaul</a:t>
            </a:r>
            <a:r>
              <a:rPr lang="en-US" dirty="0"/>
              <a:t> and the Sanhedrin and others feel offended by supernatural salvation.   </a:t>
            </a:r>
          </a:p>
        </p:txBody>
      </p:sp>
    </p:spTree>
    <p:extLst>
      <p:ext uri="{BB962C8B-B14F-4D97-AF65-F5344CB8AC3E}">
        <p14:creationId xmlns:p14="http://schemas.microsoft.com/office/powerpoint/2010/main" val="4249248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 2 Cor 3.6 </a:t>
            </a:r>
            <a:r>
              <a:rPr lang="en-US" dirty="0"/>
              <a:t>He also made us competent as servants of a new covenant—not of the letter, but of the Ruakh. </a:t>
            </a:r>
            <a:r>
              <a:rPr lang="en-US" dirty="0">
                <a:solidFill>
                  <a:srgbClr val="FFFF99"/>
                </a:solidFill>
              </a:rPr>
              <a:t>For the letter kills, but the Ruakh gives life</a:t>
            </a:r>
            <a:r>
              <a:rPr lang="en-US" dirty="0"/>
              <a:t>.</a:t>
            </a:r>
          </a:p>
        </p:txBody>
      </p:sp>
    </p:spTree>
    <p:extLst>
      <p:ext uri="{BB962C8B-B14F-4D97-AF65-F5344CB8AC3E}">
        <p14:creationId xmlns:p14="http://schemas.microsoft.com/office/powerpoint/2010/main" val="441064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 2 Cor 3.7-12 </a:t>
            </a:r>
            <a:r>
              <a:rPr lang="en-US" dirty="0"/>
              <a:t>Now if that which worked death, by means of a written text engraved on stone tablets, came with glory — such glory that the people of Isra’el could not stand to look at Moshe’s face because of its brightness, even though that brightness was already fading away </a:t>
            </a:r>
          </a:p>
        </p:txBody>
      </p:sp>
    </p:spTree>
    <p:extLst>
      <p:ext uri="{BB962C8B-B14F-4D97-AF65-F5344CB8AC3E}">
        <p14:creationId xmlns:p14="http://schemas.microsoft.com/office/powerpoint/2010/main" val="1261597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 2 Cor 3.7-12 </a:t>
            </a:r>
            <a:r>
              <a:rPr lang="en-US" dirty="0"/>
              <a:t>— won’t the working of the Spirit be accompanied by </a:t>
            </a:r>
            <a:r>
              <a:rPr lang="en-US" dirty="0">
                <a:solidFill>
                  <a:srgbClr val="FFFF99"/>
                </a:solidFill>
              </a:rPr>
              <a:t>even greater glory</a:t>
            </a:r>
            <a:r>
              <a:rPr lang="en-US" dirty="0"/>
              <a:t>? For if there was glory in what worked to declare people guilty, how much more must the glory abound in what works to declare people innocent! </a:t>
            </a:r>
            <a:r>
              <a:rPr lang="en-US" b="1" baseline="30000" dirty="0"/>
              <a:t> </a:t>
            </a:r>
            <a:endParaRPr lang="en-US" dirty="0"/>
          </a:p>
        </p:txBody>
      </p:sp>
    </p:spTree>
    <p:extLst>
      <p:ext uri="{BB962C8B-B14F-4D97-AF65-F5344CB8AC3E}">
        <p14:creationId xmlns:p14="http://schemas.microsoft.com/office/powerpoint/2010/main" val="1512728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 2 Cor 3.7-12 </a:t>
            </a:r>
            <a:r>
              <a:rPr lang="en-US" dirty="0"/>
              <a:t> </a:t>
            </a:r>
            <a:r>
              <a:rPr lang="en-US" b="1" baseline="30000" dirty="0"/>
              <a:t> </a:t>
            </a:r>
            <a:r>
              <a:rPr lang="en-US" dirty="0"/>
              <a:t>In fact, by comparison with this greater glory, </a:t>
            </a:r>
            <a:r>
              <a:rPr lang="en-US" dirty="0">
                <a:solidFill>
                  <a:srgbClr val="FFFF99"/>
                </a:solidFill>
              </a:rPr>
              <a:t>what was made glorious before has no glory now</a:t>
            </a:r>
            <a:r>
              <a:rPr lang="en-US" dirty="0"/>
              <a:t>. For if there was glory in what faded away, how much more glory must there be in what lasts.</a:t>
            </a:r>
          </a:p>
        </p:txBody>
      </p:sp>
    </p:spTree>
    <p:extLst>
      <p:ext uri="{BB962C8B-B14F-4D97-AF65-F5344CB8AC3E}">
        <p14:creationId xmlns:p14="http://schemas.microsoft.com/office/powerpoint/2010/main" val="1554343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Our prototype is not Orthodox Judaism.  It has great </a:t>
            </a:r>
            <a:r>
              <a:rPr lang="en-US" u="sng" dirty="0"/>
              <a:t>attraction</a:t>
            </a:r>
            <a:r>
              <a:rPr lang="en-US" dirty="0"/>
              <a:t>:</a:t>
            </a:r>
          </a:p>
          <a:p>
            <a:pPr marL="168275" indent="-168275" algn="l">
              <a:buFont typeface="Arial" panose="020B0604020202020204" pitchFamily="34" charset="0"/>
              <a:buChar char="•"/>
            </a:pPr>
            <a:r>
              <a:rPr lang="en-US" dirty="0"/>
              <a:t>It’s ornate “life choreography,” beautiful.</a:t>
            </a:r>
          </a:p>
          <a:p>
            <a:pPr marL="168275" indent="-168275" algn="l">
              <a:buFont typeface="Arial" panose="020B0604020202020204" pitchFamily="34" charset="0"/>
              <a:buChar char="•"/>
            </a:pPr>
            <a:r>
              <a:rPr lang="en-US" dirty="0"/>
              <a:t>It’s family centered.</a:t>
            </a:r>
          </a:p>
          <a:p>
            <a:pPr marL="168275" indent="-168275" algn="l">
              <a:buFont typeface="Arial" panose="020B0604020202020204" pitchFamily="34" charset="0"/>
              <a:buChar char="•"/>
            </a:pPr>
            <a:r>
              <a:rPr lang="en-US" dirty="0"/>
              <a:t>It promotes community.</a:t>
            </a:r>
          </a:p>
          <a:p>
            <a:pPr marL="168275" indent="-168275" algn="l">
              <a:buFont typeface="Arial" panose="020B0604020202020204" pitchFamily="34" charset="0"/>
              <a:buChar char="•"/>
            </a:pPr>
            <a:r>
              <a:rPr lang="en-US" dirty="0"/>
              <a:t>Lots of scripture.</a:t>
            </a:r>
          </a:p>
        </p:txBody>
      </p:sp>
    </p:spTree>
    <p:extLst>
      <p:ext uri="{BB962C8B-B14F-4D97-AF65-F5344CB8AC3E}">
        <p14:creationId xmlns:p14="http://schemas.microsoft.com/office/powerpoint/2010/main" val="3880641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Our prototype is not Orthodox Judaism.  It has great </a:t>
            </a:r>
            <a:r>
              <a:rPr lang="en-US" u="sng" dirty="0"/>
              <a:t>deficits</a:t>
            </a:r>
            <a:r>
              <a:rPr lang="en-US" dirty="0"/>
              <a:t>:</a:t>
            </a:r>
          </a:p>
          <a:p>
            <a:pPr marL="230188" indent="-230188" algn="l">
              <a:buFont typeface="Arial" panose="020B0604020202020204" pitchFamily="34" charset="0"/>
              <a:buChar char="•"/>
            </a:pPr>
            <a:r>
              <a:rPr lang="en-US" dirty="0"/>
              <a:t>It lacks the presence of Yeshua and the </a:t>
            </a:r>
            <a:r>
              <a:rPr lang="en-US" dirty="0" err="1"/>
              <a:t>sheh-khinah</a:t>
            </a:r>
            <a:r>
              <a:rPr lang="en-US" dirty="0"/>
              <a:t> </a:t>
            </a:r>
            <a:r>
              <a:rPr lang="he-IL" b="1" dirty="0">
                <a:latin typeface="David" panose="020E0502060401010101" pitchFamily="34" charset="-79"/>
                <a:cs typeface="David" panose="020E0502060401010101" pitchFamily="34" charset="-79"/>
              </a:rPr>
              <a:t>שכינה</a:t>
            </a:r>
            <a:endParaRPr lang="en-US" b="1" dirty="0">
              <a:latin typeface="David" panose="020E0502060401010101" pitchFamily="34" charset="-79"/>
              <a:cs typeface="David" panose="020E0502060401010101" pitchFamily="34" charset="-79"/>
            </a:endParaRPr>
          </a:p>
          <a:p>
            <a:pPr marL="230188" indent="-230188" algn="l">
              <a:buFont typeface="Arial" panose="020B0604020202020204" pitchFamily="34" charset="0"/>
              <a:buChar char="•"/>
            </a:pPr>
            <a:r>
              <a:rPr lang="en-US" sz="3900" dirty="0"/>
              <a:t>It lacks the power of G-d to transform. </a:t>
            </a:r>
            <a:r>
              <a:rPr lang="en-US" sz="3900" dirty="0" err="1"/>
              <a:t>Minutae</a:t>
            </a:r>
            <a:r>
              <a:rPr lang="en-US" sz="3900" dirty="0"/>
              <a:t>. </a:t>
            </a:r>
            <a:r>
              <a:rPr lang="en-US" sz="3900" dirty="0" err="1"/>
              <a:t>Shulkhan</a:t>
            </a:r>
            <a:r>
              <a:rPr lang="en-US" sz="3900" dirty="0"/>
              <a:t> </a:t>
            </a:r>
            <a:r>
              <a:rPr lang="en-US" sz="3900" dirty="0" err="1"/>
              <a:t>Arukh</a:t>
            </a:r>
            <a:endParaRPr lang="he-IL" sz="3900" dirty="0"/>
          </a:p>
          <a:p>
            <a:pPr marL="230188" indent="-230188" algn="l">
              <a:buFont typeface="Arial" panose="020B0604020202020204" pitchFamily="34" charset="0"/>
              <a:buChar char="•"/>
            </a:pPr>
            <a:r>
              <a:rPr lang="en-US" dirty="0"/>
              <a:t>It lacks the Atoning Blood and the </a:t>
            </a:r>
            <a:r>
              <a:rPr lang="en-US" dirty="0">
                <a:solidFill>
                  <a:srgbClr val="FFFF99"/>
                </a:solidFill>
              </a:rPr>
              <a:t>experience of forgiveness</a:t>
            </a:r>
            <a:r>
              <a:rPr lang="en-US" dirty="0"/>
              <a:t>.  </a:t>
            </a:r>
          </a:p>
          <a:p>
            <a:pPr marL="230188" indent="-230188" algn="l">
              <a:buFont typeface="Arial" panose="020B0604020202020204" pitchFamily="34" charset="0"/>
              <a:buChar char="•"/>
            </a:pPr>
            <a:endParaRPr lang="en-US" dirty="0"/>
          </a:p>
        </p:txBody>
      </p:sp>
    </p:spTree>
    <p:extLst>
      <p:ext uri="{BB962C8B-B14F-4D97-AF65-F5344CB8AC3E}">
        <p14:creationId xmlns:p14="http://schemas.microsoft.com/office/powerpoint/2010/main" val="1273677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Our prototype is NOT the Messiah believing congregations of the Nations.</a:t>
            </a:r>
          </a:p>
          <a:p>
            <a:pPr marL="230188" indent="-230188" algn="l">
              <a:buFont typeface="Arial" panose="020B0604020202020204" pitchFamily="34" charset="0"/>
              <a:buChar char="•"/>
            </a:pPr>
            <a:r>
              <a:rPr lang="en-US" dirty="0"/>
              <a:t>They have the Atoning Blood, and the Presence.</a:t>
            </a:r>
          </a:p>
          <a:p>
            <a:pPr marL="230188" indent="-230188" algn="l">
              <a:buFont typeface="Arial" panose="020B0604020202020204" pitchFamily="34" charset="0"/>
              <a:buChar char="•"/>
            </a:pPr>
            <a:r>
              <a:rPr lang="en-US" dirty="0"/>
              <a:t>They often lack covenantal understanding of Israel.</a:t>
            </a:r>
          </a:p>
          <a:p>
            <a:pPr algn="l"/>
            <a:endParaRPr lang="en-US" dirty="0"/>
          </a:p>
        </p:txBody>
      </p:sp>
    </p:spTree>
    <p:extLst>
      <p:ext uri="{BB962C8B-B14F-4D97-AF65-F5344CB8AC3E}">
        <p14:creationId xmlns:p14="http://schemas.microsoft.com/office/powerpoint/2010/main" val="3178211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Our prototype is NOT the Messiah believing congregations of the Nations.</a:t>
            </a:r>
          </a:p>
          <a:p>
            <a:pPr marL="168275" indent="-168275" algn="l">
              <a:buFont typeface="Arial" panose="020B0604020202020204" pitchFamily="34" charset="0"/>
              <a:buChar char="•"/>
            </a:pPr>
            <a:r>
              <a:rPr lang="en-US" dirty="0"/>
              <a:t>They have the Sabbath and holidays wrong.</a:t>
            </a:r>
          </a:p>
          <a:p>
            <a:pPr marL="168275" indent="-168275" algn="l">
              <a:buFont typeface="Arial" panose="020B0604020202020204" pitchFamily="34" charset="0"/>
              <a:buChar char="•"/>
            </a:pPr>
            <a:r>
              <a:rPr lang="en-US" dirty="0"/>
              <a:t>They have a lot of non-scriptural practices.</a:t>
            </a:r>
          </a:p>
        </p:txBody>
      </p:sp>
    </p:spTree>
    <p:extLst>
      <p:ext uri="{BB962C8B-B14F-4D97-AF65-F5344CB8AC3E}">
        <p14:creationId xmlns:p14="http://schemas.microsoft.com/office/powerpoint/2010/main" val="355433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However, Israelis who have a corner on the sale on the giant nutritious and flavorful Medjool dates. </a:t>
            </a:r>
            <a:r>
              <a:rPr lang="en-US" dirty="0">
                <a:solidFill>
                  <a:srgbClr val="FFFF99"/>
                </a:solidFill>
              </a:rPr>
              <a:t>Today Israel supplies about 60% of the global market for Medjool dates </a:t>
            </a:r>
            <a:r>
              <a:rPr lang="en-US" dirty="0"/>
              <a:t>exporting this caramel-flavored fruit to some 30 different countries .(JNN)</a:t>
            </a:r>
          </a:p>
        </p:txBody>
      </p:sp>
    </p:spTree>
    <p:extLst>
      <p:ext uri="{BB962C8B-B14F-4D97-AF65-F5344CB8AC3E}">
        <p14:creationId xmlns:p14="http://schemas.microsoft.com/office/powerpoint/2010/main" val="1603548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Acts 15 urges patience.</a:t>
            </a:r>
          </a:p>
          <a:p>
            <a:pPr algn="l"/>
            <a:r>
              <a:rPr lang="en-US" baseline="30000" dirty="0"/>
              <a:t>Acts 15.20-21</a:t>
            </a:r>
            <a:r>
              <a:rPr lang="en-US" dirty="0"/>
              <a:t> Write to them to abstain from the contamination of idols, and from sexual immorality, and from what is strangled, and from blood. </a:t>
            </a:r>
            <a:r>
              <a:rPr lang="en-US" b="1" baseline="30000" dirty="0"/>
              <a:t> </a:t>
            </a:r>
            <a:r>
              <a:rPr lang="en-US" dirty="0"/>
              <a:t>For Moses from ancient generations has had in every city those who proclaim him, since he is read in all the synagogues every </a:t>
            </a:r>
            <a:r>
              <a:rPr lang="en-US" i="1" dirty="0"/>
              <a:t>Shabbat</a:t>
            </a:r>
            <a:r>
              <a:rPr lang="en-US" dirty="0"/>
              <a:t>.”  </a:t>
            </a:r>
          </a:p>
          <a:p>
            <a:pPr algn="l"/>
            <a:endParaRPr lang="en-US" dirty="0"/>
          </a:p>
        </p:txBody>
      </p:sp>
    </p:spTree>
    <p:extLst>
      <p:ext uri="{BB962C8B-B14F-4D97-AF65-F5344CB8AC3E}">
        <p14:creationId xmlns:p14="http://schemas.microsoft.com/office/powerpoint/2010/main" val="1488638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14.4 </a:t>
            </a:r>
            <a:r>
              <a:rPr lang="en-US" dirty="0"/>
              <a:t>Who are you to pass judgment on someone else’s servant? It is before his own master that he will stand or fall; and the fact is that he will stand, because the Lord is able to make him stand.</a:t>
            </a:r>
          </a:p>
        </p:txBody>
      </p:sp>
    </p:spTree>
    <p:extLst>
      <p:ext uri="{BB962C8B-B14F-4D97-AF65-F5344CB8AC3E}">
        <p14:creationId xmlns:p14="http://schemas.microsoft.com/office/powerpoint/2010/main" val="2831838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Working to bring Jewish people, and those grafted in, to their covenantal identity </a:t>
            </a:r>
            <a:r>
              <a:rPr lang="en-US" u="sng" dirty="0">
                <a:solidFill>
                  <a:srgbClr val="FFFF99"/>
                </a:solidFill>
              </a:rPr>
              <a:t>in Messiah</a:t>
            </a:r>
            <a:r>
              <a:rPr lang="en-US" dirty="0">
                <a:solidFill>
                  <a:srgbClr val="FFFF99"/>
                </a:solidFill>
              </a:rPr>
              <a:t>.</a:t>
            </a:r>
            <a:r>
              <a:rPr lang="en-US" dirty="0"/>
              <a:t> Implies: </a:t>
            </a:r>
          </a:p>
          <a:p>
            <a:pPr algn="l"/>
            <a:r>
              <a:rPr lang="en-US" dirty="0"/>
              <a:t>1) Salvation through the Atonement of the Messiah. Personal faith in the atoning death and resurrection of Yeshua. It’s all about the King; </a:t>
            </a:r>
          </a:p>
        </p:txBody>
      </p:sp>
    </p:spTree>
    <p:extLst>
      <p:ext uri="{BB962C8B-B14F-4D97-AF65-F5344CB8AC3E}">
        <p14:creationId xmlns:p14="http://schemas.microsoft.com/office/powerpoint/2010/main" val="1850048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2) Covenantal identity of Jewish people, not replacement; </a:t>
            </a:r>
          </a:p>
          <a:p>
            <a:pPr algn="l"/>
            <a:r>
              <a:rPr lang="en-US" dirty="0"/>
              <a:t>3) Restoration to Torah lifestyle; </a:t>
            </a:r>
          </a:p>
          <a:p>
            <a:pPr algn="l"/>
            <a:r>
              <a:rPr lang="en-US" dirty="0"/>
              <a:t>4) Restoration/survival of the nation of Israel. </a:t>
            </a:r>
          </a:p>
        </p:txBody>
      </p:sp>
    </p:spTree>
    <p:extLst>
      <p:ext uri="{BB962C8B-B14F-4D97-AF65-F5344CB8AC3E}">
        <p14:creationId xmlns:p14="http://schemas.microsoft.com/office/powerpoint/2010/main" val="2960664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One prototype congregation.</a:t>
            </a:r>
          </a:p>
          <a:p>
            <a:pPr algn="l"/>
            <a:endParaRPr lang="en-US" dirty="0"/>
          </a:p>
        </p:txBody>
      </p:sp>
      <p:pic>
        <p:nvPicPr>
          <p:cNvPr id="3" name="Picture 2">
            <a:extLst>
              <a:ext uri="{FF2B5EF4-FFF2-40B4-BE49-F238E27FC236}">
                <a16:creationId xmlns:a16="http://schemas.microsoft.com/office/drawing/2014/main" id="{D6C7135F-8F10-47A5-A9D7-64599693E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60" y="361950"/>
            <a:ext cx="8377772" cy="4712496"/>
          </a:xfrm>
          <a:prstGeom prst="rect">
            <a:avLst/>
          </a:prstGeom>
        </p:spPr>
      </p:pic>
      <p:sp>
        <p:nvSpPr>
          <p:cNvPr id="5" name="TextBox 4">
            <a:extLst>
              <a:ext uri="{FF2B5EF4-FFF2-40B4-BE49-F238E27FC236}">
                <a16:creationId xmlns:a16="http://schemas.microsoft.com/office/drawing/2014/main" id="{DDE2763D-C2F0-4F39-AB3A-A16F522EDD9A}"/>
              </a:ext>
            </a:extLst>
          </p:cNvPr>
          <p:cNvSpPr txBox="1"/>
          <p:nvPr/>
        </p:nvSpPr>
        <p:spPr>
          <a:xfrm>
            <a:off x="238543" y="209550"/>
            <a:ext cx="7155357"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One prototype congregation</a:t>
            </a:r>
          </a:p>
          <a:p>
            <a:pPr algn="l"/>
            <a:r>
              <a:rPr lang="en-US" dirty="0">
                <a:effectLst>
                  <a:outerShdw blurRad="38100" dist="38100" dir="2700000" algn="tl">
                    <a:srgbClr val="000000">
                      <a:alpha val="43137"/>
                    </a:srgbClr>
                  </a:outerShdw>
                </a:effectLst>
              </a:rPr>
              <a:t>Minsk, Belarus</a:t>
            </a:r>
          </a:p>
        </p:txBody>
      </p:sp>
    </p:spTree>
    <p:extLst>
      <p:ext uri="{BB962C8B-B14F-4D97-AF65-F5344CB8AC3E}">
        <p14:creationId xmlns:p14="http://schemas.microsoft.com/office/powerpoint/2010/main" val="3479587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89A2E37-EF8D-40A8-9EDE-F26F18D35E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804"/>
          <a:stretch/>
        </p:blipFill>
        <p:spPr>
          <a:xfrm>
            <a:off x="328275" y="798984"/>
            <a:ext cx="8252154" cy="4344516"/>
          </a:xfrm>
          <a:prstGeom prst="rect">
            <a:avLst/>
          </a:prstGeom>
        </p:spPr>
      </p:pic>
    </p:spTree>
    <p:extLst>
      <p:ext uri="{BB962C8B-B14F-4D97-AF65-F5344CB8AC3E}">
        <p14:creationId xmlns:p14="http://schemas.microsoft.com/office/powerpoint/2010/main" val="2252897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1 Cor. 4.15</a:t>
            </a:r>
            <a:r>
              <a:rPr lang="en-US" dirty="0"/>
              <a:t> For even if you have ten thousand trainers in connection with the Messiah, </a:t>
            </a:r>
            <a:r>
              <a:rPr lang="en-US" dirty="0">
                <a:solidFill>
                  <a:srgbClr val="FFFF99"/>
                </a:solidFill>
              </a:rPr>
              <a:t>you do not have many fathers</a:t>
            </a:r>
            <a:r>
              <a:rPr lang="en-US" dirty="0"/>
              <a:t>; for in connection with the Messiah Yeshua it was I who became your father by means of the Good News. </a:t>
            </a:r>
          </a:p>
        </p:txBody>
      </p:sp>
    </p:spTree>
    <p:extLst>
      <p:ext uri="{BB962C8B-B14F-4D97-AF65-F5344CB8AC3E}">
        <p14:creationId xmlns:p14="http://schemas.microsoft.com/office/powerpoint/2010/main" val="1505878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Gal 4.19</a:t>
            </a:r>
            <a:r>
              <a:rPr lang="en-US" b="1" baseline="30000" dirty="0"/>
              <a:t> </a:t>
            </a:r>
            <a:r>
              <a:rPr lang="en-US" dirty="0"/>
              <a:t>My dear children, I am suffering the </a:t>
            </a:r>
            <a:r>
              <a:rPr lang="en-US" dirty="0">
                <a:solidFill>
                  <a:srgbClr val="FFFF99"/>
                </a:solidFill>
              </a:rPr>
              <a:t>pains of giving birth to you all over again </a:t>
            </a:r>
            <a:r>
              <a:rPr lang="en-US" dirty="0"/>
              <a:t>— and this will go on until the Messiah takes shape in you.</a:t>
            </a:r>
          </a:p>
        </p:txBody>
      </p:sp>
    </p:spTree>
    <p:extLst>
      <p:ext uri="{BB962C8B-B14F-4D97-AF65-F5344CB8AC3E}">
        <p14:creationId xmlns:p14="http://schemas.microsoft.com/office/powerpoint/2010/main" val="836670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E7623DA3-33B1-42D2-9C10-11C0CAF1E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837" y="285750"/>
            <a:ext cx="7239000" cy="4824822"/>
          </a:xfrm>
          <a:prstGeom prst="rect">
            <a:avLst/>
          </a:prstGeom>
        </p:spPr>
      </p:pic>
      <p:sp>
        <p:nvSpPr>
          <p:cNvPr id="2" name="TextBox 1">
            <a:extLst>
              <a:ext uri="{FF2B5EF4-FFF2-40B4-BE49-F238E27FC236}">
                <a16:creationId xmlns:a16="http://schemas.microsoft.com/office/drawing/2014/main" id="{B58419B2-FF06-4AC5-B7BF-48C8C5D98089}"/>
              </a:ext>
            </a:extLst>
          </p:cNvPr>
          <p:cNvSpPr txBox="1"/>
          <p:nvPr/>
        </p:nvSpPr>
        <p:spPr>
          <a:xfrm>
            <a:off x="386164" y="438150"/>
            <a:ext cx="8229945"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Abandoned children’s institution</a:t>
            </a:r>
          </a:p>
        </p:txBody>
      </p:sp>
    </p:spTree>
    <p:extLst>
      <p:ext uri="{BB962C8B-B14F-4D97-AF65-F5344CB8AC3E}">
        <p14:creationId xmlns:p14="http://schemas.microsoft.com/office/powerpoint/2010/main" val="946449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FC26984-8086-4653-9A89-530D711FB6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637" y="337096"/>
            <a:ext cx="7211367" cy="4806404"/>
          </a:xfrm>
          <a:prstGeom prst="rect">
            <a:avLst/>
          </a:prstGeom>
        </p:spPr>
      </p:pic>
    </p:spTree>
    <p:extLst>
      <p:ext uri="{BB962C8B-B14F-4D97-AF65-F5344CB8AC3E}">
        <p14:creationId xmlns:p14="http://schemas.microsoft.com/office/powerpoint/2010/main" val="109687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074" name="Picture 2" descr="Image result for medjool dates">
            <a:extLst>
              <a:ext uri="{FF2B5EF4-FFF2-40B4-BE49-F238E27FC236}">
                <a16:creationId xmlns:a16="http://schemas.microsoft.com/office/drawing/2014/main" id="{53D9DCF6-630D-4FEB-A93C-7715823B1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1" y="229263"/>
            <a:ext cx="4933951" cy="48974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8E0121-9618-47CF-AEBB-093AE354ADC4}"/>
              </a:ext>
            </a:extLst>
          </p:cNvPr>
          <p:cNvSpPr txBox="1"/>
          <p:nvPr/>
        </p:nvSpPr>
        <p:spPr>
          <a:xfrm>
            <a:off x="2332037" y="4418780"/>
            <a:ext cx="3639201" cy="707886"/>
          </a:xfrm>
          <a:prstGeom prst="rect">
            <a:avLst/>
          </a:prstGeom>
          <a:noFill/>
        </p:spPr>
        <p:txBody>
          <a:bodyPr wrap="none" rtlCol="0">
            <a:spAutoFit/>
          </a:bodyPr>
          <a:lstStyle/>
          <a:p>
            <a:pPr algn="l"/>
            <a:r>
              <a:rPr lang="en-US" dirty="0"/>
              <a:t>Medjool dates</a:t>
            </a:r>
          </a:p>
        </p:txBody>
      </p:sp>
    </p:spTree>
    <p:extLst>
      <p:ext uri="{BB962C8B-B14F-4D97-AF65-F5344CB8AC3E}">
        <p14:creationId xmlns:p14="http://schemas.microsoft.com/office/powerpoint/2010/main" val="2593450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089AF36E-69A9-48A9-85BF-CEA78B446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637" y="342900"/>
            <a:ext cx="6400800" cy="4800600"/>
          </a:xfrm>
          <a:prstGeom prst="rect">
            <a:avLst/>
          </a:prstGeom>
        </p:spPr>
      </p:pic>
    </p:spTree>
    <p:extLst>
      <p:ext uri="{BB962C8B-B14F-4D97-AF65-F5344CB8AC3E}">
        <p14:creationId xmlns:p14="http://schemas.microsoft.com/office/powerpoint/2010/main" val="2177579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D005C74-2C85-4ABB-8196-592DB6F8F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37" y="342900"/>
            <a:ext cx="6400800" cy="4800600"/>
          </a:xfrm>
          <a:prstGeom prst="rect">
            <a:avLst/>
          </a:prstGeom>
        </p:spPr>
      </p:pic>
    </p:spTree>
    <p:extLst>
      <p:ext uri="{BB962C8B-B14F-4D97-AF65-F5344CB8AC3E}">
        <p14:creationId xmlns:p14="http://schemas.microsoft.com/office/powerpoint/2010/main" val="2928190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2633591-CF8E-4A6E-B73D-8B9D86CDD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9037" y="171450"/>
            <a:ext cx="6629400" cy="4972050"/>
          </a:xfrm>
          <a:prstGeom prst="rect">
            <a:avLst/>
          </a:prstGeom>
        </p:spPr>
      </p:pic>
      <p:sp>
        <p:nvSpPr>
          <p:cNvPr id="2" name="TextBox 1">
            <a:extLst>
              <a:ext uri="{FF2B5EF4-FFF2-40B4-BE49-F238E27FC236}">
                <a16:creationId xmlns:a16="http://schemas.microsoft.com/office/drawing/2014/main" id="{600772DC-4FF3-4A9B-8913-49263F79EEF0}"/>
              </a:ext>
            </a:extLst>
          </p:cNvPr>
          <p:cNvSpPr txBox="1"/>
          <p:nvPr/>
        </p:nvSpPr>
        <p:spPr>
          <a:xfrm>
            <a:off x="1706271" y="361950"/>
            <a:ext cx="5891036" cy="132343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Banquet for Holocaust </a:t>
            </a:r>
          </a:p>
          <a:p>
            <a:pPr algn="l"/>
            <a:r>
              <a:rPr lang="en-US" dirty="0">
                <a:solidFill>
                  <a:schemeClr val="tx1"/>
                </a:solidFill>
                <a:effectLst>
                  <a:outerShdw blurRad="38100" dist="38100" dir="2700000" algn="tl">
                    <a:srgbClr val="000000">
                      <a:alpha val="43137"/>
                    </a:srgbClr>
                  </a:outerShdw>
                </a:effectLst>
              </a:rPr>
              <a:t>survivors</a:t>
            </a:r>
          </a:p>
        </p:txBody>
      </p:sp>
    </p:spTree>
    <p:extLst>
      <p:ext uri="{BB962C8B-B14F-4D97-AF65-F5344CB8AC3E}">
        <p14:creationId xmlns:p14="http://schemas.microsoft.com/office/powerpoint/2010/main" val="427289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Mtt.22.9-10</a:t>
            </a:r>
            <a:r>
              <a:rPr lang="en-US" dirty="0"/>
              <a:t> Go into the highways and byways, and </a:t>
            </a:r>
            <a:r>
              <a:rPr lang="en-US" dirty="0">
                <a:solidFill>
                  <a:srgbClr val="FFFF99"/>
                </a:solidFill>
              </a:rPr>
              <a:t>invite everyone you find to the wedding feast</a:t>
            </a:r>
            <a:r>
              <a:rPr lang="en-US" dirty="0"/>
              <a:t>.’ </a:t>
            </a:r>
            <a:r>
              <a:rPr lang="en-US" b="1" baseline="30000" dirty="0"/>
              <a:t> </a:t>
            </a:r>
            <a:r>
              <a:rPr lang="en-US" dirty="0"/>
              <a:t>And those servants went out into the highways and gathered together all they found, both bad and good; and the wedding was filled with guests.</a:t>
            </a:r>
          </a:p>
        </p:txBody>
      </p:sp>
    </p:spTree>
    <p:extLst>
      <p:ext uri="{BB962C8B-B14F-4D97-AF65-F5344CB8AC3E}">
        <p14:creationId xmlns:p14="http://schemas.microsoft.com/office/powerpoint/2010/main" val="3220489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Mishlei</a:t>
            </a:r>
            <a:r>
              <a:rPr lang="en-US" baseline="30000" dirty="0"/>
              <a:t>/Prov 24.11-12</a:t>
            </a:r>
            <a:r>
              <a:rPr lang="en-US" dirty="0"/>
              <a:t> Rescue those being dragged off to death, hold back those stumbling to slaughter. If you say, “Look, we didn’t know this.”</a:t>
            </a:r>
            <a:br>
              <a:rPr lang="en-US" dirty="0"/>
            </a:br>
            <a:r>
              <a:rPr lang="en-US" dirty="0"/>
              <a:t>Won’t He who weighs hearts perceive it? Won’t He who guards your soul know it? Won’t He repay each one according to his deeds?</a:t>
            </a:r>
          </a:p>
        </p:txBody>
      </p:sp>
    </p:spTree>
    <p:extLst>
      <p:ext uri="{BB962C8B-B14F-4D97-AF65-F5344CB8AC3E}">
        <p14:creationId xmlns:p14="http://schemas.microsoft.com/office/powerpoint/2010/main" val="2903182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If we are not sharing Yeshua,</a:t>
            </a:r>
          </a:p>
          <a:p>
            <a:pPr marL="168275" indent="-168275" algn="l">
              <a:buFont typeface="Arial" panose="020B0604020202020204" pitchFamily="34" charset="0"/>
              <a:buChar char="•"/>
            </a:pPr>
            <a:r>
              <a:rPr lang="en-US" dirty="0"/>
              <a:t>Cookies to our neighbors,</a:t>
            </a:r>
          </a:p>
          <a:p>
            <a:pPr marL="168275" indent="-168275" algn="l">
              <a:buFont typeface="Arial" panose="020B0604020202020204" pitchFamily="34" charset="0"/>
              <a:buChar char="•"/>
            </a:pPr>
            <a:r>
              <a:rPr lang="en-US" dirty="0"/>
              <a:t>A word when feasible to clerks, etc.</a:t>
            </a:r>
          </a:p>
          <a:p>
            <a:pPr marL="168275" indent="-168275" algn="l">
              <a:buFont typeface="Arial" panose="020B0604020202020204" pitchFamily="34" charset="0"/>
              <a:buChar char="•"/>
            </a:pPr>
            <a:r>
              <a:rPr lang="en-US" dirty="0"/>
              <a:t>Every department is a department of outreach: dance, teaching kids, mowing the lawn</a:t>
            </a:r>
          </a:p>
          <a:p>
            <a:pPr algn="l"/>
            <a:endParaRPr lang="en-US" dirty="0"/>
          </a:p>
        </p:txBody>
      </p:sp>
    </p:spTree>
    <p:extLst>
      <p:ext uri="{BB962C8B-B14F-4D97-AF65-F5344CB8AC3E}">
        <p14:creationId xmlns:p14="http://schemas.microsoft.com/office/powerpoint/2010/main" val="2259974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Pew study 2013  American Jewry</a:t>
            </a:r>
          </a:p>
          <a:p>
            <a:pPr marL="168275" indent="-168275" algn="l">
              <a:buFont typeface="Arial" panose="020B0604020202020204" pitchFamily="34" charset="0"/>
              <a:buChar char="•"/>
            </a:pPr>
            <a:r>
              <a:rPr lang="en-US" dirty="0"/>
              <a:t>10% of the Jewish pop. Orthodox</a:t>
            </a:r>
          </a:p>
          <a:p>
            <a:pPr marL="168275" indent="-168275" algn="l">
              <a:buFont typeface="Arial" panose="020B0604020202020204" pitchFamily="34" charset="0"/>
              <a:buChar char="•"/>
            </a:pPr>
            <a:r>
              <a:rPr lang="en-US" dirty="0"/>
              <a:t>41% Reform [Renewal, Reconstructionist]</a:t>
            </a:r>
          </a:p>
          <a:p>
            <a:pPr marL="168275" indent="-168275" algn="l">
              <a:buFont typeface="Arial" panose="020B0604020202020204" pitchFamily="34" charset="0"/>
              <a:buChar char="•"/>
            </a:pPr>
            <a:r>
              <a:rPr lang="en-US" dirty="0"/>
              <a:t>31% </a:t>
            </a:r>
            <a:r>
              <a:rPr lang="en-US" dirty="0" err="1"/>
              <a:t>nones</a:t>
            </a:r>
            <a:endParaRPr lang="en-US" dirty="0"/>
          </a:p>
          <a:p>
            <a:pPr marL="168275" indent="-168275" algn="l">
              <a:buFont typeface="Arial" panose="020B0604020202020204" pitchFamily="34" charset="0"/>
              <a:buChar char="•"/>
            </a:pPr>
            <a:endParaRPr lang="en-US" dirty="0"/>
          </a:p>
        </p:txBody>
      </p:sp>
    </p:spTree>
    <p:extLst>
      <p:ext uri="{BB962C8B-B14F-4D97-AF65-F5344CB8AC3E}">
        <p14:creationId xmlns:p14="http://schemas.microsoft.com/office/powerpoint/2010/main" val="3075128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Israel</a:t>
            </a:r>
          </a:p>
          <a:p>
            <a:pPr marL="230188" indent="-230188" algn="l">
              <a:buFont typeface="Arial" panose="020B0604020202020204" pitchFamily="34" charset="0"/>
              <a:buChar char="•"/>
            </a:pPr>
            <a:r>
              <a:rPr lang="en-US" dirty="0"/>
              <a:t>9% ultra Orthodox</a:t>
            </a:r>
          </a:p>
          <a:p>
            <a:pPr marL="230188" indent="-230188" algn="l">
              <a:buFont typeface="Arial" panose="020B0604020202020204" pitchFamily="34" charset="0"/>
              <a:buChar char="•"/>
            </a:pPr>
            <a:r>
              <a:rPr lang="en-US" dirty="0"/>
              <a:t>11% religious</a:t>
            </a:r>
          </a:p>
          <a:p>
            <a:pPr marL="230188" indent="-230188" algn="l">
              <a:buFont typeface="Arial" panose="020B0604020202020204" pitchFamily="34" charset="0"/>
              <a:buChar char="•"/>
            </a:pPr>
            <a:r>
              <a:rPr lang="en-US" dirty="0"/>
              <a:t>44.3% secular</a:t>
            </a:r>
          </a:p>
        </p:txBody>
      </p:sp>
    </p:spTree>
    <p:extLst>
      <p:ext uri="{BB962C8B-B14F-4D97-AF65-F5344CB8AC3E}">
        <p14:creationId xmlns:p14="http://schemas.microsoft.com/office/powerpoint/2010/main" val="2552571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2 Cor 4.6-7</a:t>
            </a:r>
            <a:r>
              <a:rPr lang="en-US" dirty="0"/>
              <a:t> For it is the God who once said, “Let light shine out of darkness,” who has made his light shine in our hearts, the light of the knowledge of God’s glory shining in the face of the Messiah Yeshua. </a:t>
            </a:r>
          </a:p>
        </p:txBody>
      </p:sp>
    </p:spTree>
    <p:extLst>
      <p:ext uri="{BB962C8B-B14F-4D97-AF65-F5344CB8AC3E}">
        <p14:creationId xmlns:p14="http://schemas.microsoft.com/office/powerpoint/2010/main" val="2550868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2 Cor 4.6-7</a:t>
            </a:r>
            <a:r>
              <a:rPr lang="en-US" dirty="0"/>
              <a:t> But we have this treasure in clay jars, so that it will be evident that such overwhelming power comes from God and not from us. </a:t>
            </a:r>
          </a:p>
        </p:txBody>
      </p:sp>
    </p:spTree>
    <p:extLst>
      <p:ext uri="{BB962C8B-B14F-4D97-AF65-F5344CB8AC3E}">
        <p14:creationId xmlns:p14="http://schemas.microsoft.com/office/powerpoint/2010/main" val="136441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dirty="0"/>
              <a:t>A Mule Walks Into an Airport…</a:t>
            </a:r>
          </a:p>
          <a:p>
            <a:r>
              <a:rPr lang="en-US" dirty="0"/>
              <a:t>No, this isn’t the start of a bad joke. A donkey literally walked into Ben Gurion Airport</a:t>
            </a:r>
          </a:p>
          <a:p>
            <a:r>
              <a:rPr lang="en-US" dirty="0"/>
              <a:t>July 26, 2019 | David Lazarus</a:t>
            </a:r>
          </a:p>
          <a:p>
            <a:endParaRPr lang="en-US" dirty="0"/>
          </a:p>
          <a:p>
            <a:pPr algn="l"/>
            <a:endParaRPr lang="en-US" dirty="0"/>
          </a:p>
        </p:txBody>
      </p:sp>
    </p:spTree>
    <p:extLst>
      <p:ext uri="{BB962C8B-B14F-4D97-AF65-F5344CB8AC3E}">
        <p14:creationId xmlns:p14="http://schemas.microsoft.com/office/powerpoint/2010/main" val="2845236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Two ways of righteousness: </a:t>
            </a:r>
          </a:p>
          <a:p>
            <a:pPr marL="284163" indent="-284163" algn="l">
              <a:buFont typeface="Arial" panose="020B0604020202020204" pitchFamily="34" charset="0"/>
              <a:buChar char="•"/>
            </a:pPr>
            <a:r>
              <a:rPr lang="en-US" dirty="0"/>
              <a:t>Our own</a:t>
            </a:r>
          </a:p>
          <a:p>
            <a:pPr marL="284163" indent="-284163" algn="l">
              <a:buFont typeface="Arial" panose="020B0604020202020204" pitchFamily="34" charset="0"/>
              <a:buChar char="•"/>
            </a:pPr>
            <a:r>
              <a:rPr lang="en-US" dirty="0"/>
              <a:t>Messiahs</a:t>
            </a:r>
          </a:p>
          <a:p>
            <a:pPr algn="l"/>
            <a:r>
              <a:rPr lang="en-US" dirty="0"/>
              <a:t>The difference can sometimes be very subtle.   For Jews and for the Nations this applies.  </a:t>
            </a:r>
          </a:p>
        </p:txBody>
      </p:sp>
    </p:spTree>
    <p:extLst>
      <p:ext uri="{BB962C8B-B14F-4D97-AF65-F5344CB8AC3E}">
        <p14:creationId xmlns:p14="http://schemas.microsoft.com/office/powerpoint/2010/main" val="3830235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Gal. 4.28 </a:t>
            </a:r>
            <a:r>
              <a:rPr lang="en-US" dirty="0"/>
              <a:t> But just as then the one born according to limited human capability persecuted the one born through the Spirit’s supernatural power, so it is now.</a:t>
            </a:r>
          </a:p>
        </p:txBody>
      </p:sp>
    </p:spTree>
    <p:extLst>
      <p:ext uri="{BB962C8B-B14F-4D97-AF65-F5344CB8AC3E}">
        <p14:creationId xmlns:p14="http://schemas.microsoft.com/office/powerpoint/2010/main" val="243515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What does this portion of the  Word say to us?</a:t>
            </a:r>
          </a:p>
          <a:p>
            <a:pPr marL="514350" indent="-514350" algn="l">
              <a:buFont typeface="+mj-lt"/>
              <a:buAutoNum type="arabicPeriod"/>
            </a:pPr>
            <a:r>
              <a:rPr lang="en-US" dirty="0"/>
              <a:t>Planning </a:t>
            </a:r>
            <a:r>
              <a:rPr lang="en-US" dirty="0">
                <a:sym typeface="Wingdings" panose="05000000000000000000" pitchFamily="2" charset="2"/>
              </a:rPr>
              <a:t> put away</a:t>
            </a:r>
          </a:p>
          <a:p>
            <a:pPr marL="514350" indent="-514350" algn="l">
              <a:buFont typeface="+mj-lt"/>
              <a:buAutoNum type="arabicPeriod"/>
            </a:pPr>
            <a:r>
              <a:rPr lang="en-US" dirty="0">
                <a:solidFill>
                  <a:srgbClr val="FFFF99"/>
                </a:solidFill>
                <a:sym typeface="Wingdings" panose="05000000000000000000" pitchFamily="2" charset="2"/>
              </a:rPr>
              <a:t>Remorse</a:t>
            </a:r>
          </a:p>
          <a:p>
            <a:pPr algn="l"/>
            <a:endParaRPr lang="en-US" dirty="0"/>
          </a:p>
          <a:p>
            <a:pPr marL="514350" indent="-514350" algn="l">
              <a:buFont typeface="+mj-lt"/>
              <a:buAutoNum type="arabicPeriod"/>
            </a:pPr>
            <a:endParaRPr lang="en-US" dirty="0"/>
          </a:p>
        </p:txBody>
      </p:sp>
    </p:spTree>
    <p:extLst>
      <p:ext uri="{BB962C8B-B14F-4D97-AF65-F5344CB8AC3E}">
        <p14:creationId xmlns:p14="http://schemas.microsoft.com/office/powerpoint/2010/main" val="1636398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a:r>
              <a:rPr lang="he-IL" sz="3889" b="1" dirty="0">
                <a:latin typeface="David" panose="020E0502060401010101" pitchFamily="34" charset="-79"/>
                <a:cs typeface="David" panose="020E0502060401010101" pitchFamily="34" charset="-79"/>
              </a:rPr>
              <a:t>יְהוּדָה שֶׁהִסְגִּירוֹ, כְּשֶׁרָאָה שֶׁהִרְשִׁיעוּ אוֹתוֹ, </a:t>
            </a:r>
            <a:r>
              <a:rPr lang="en-US" baseline="30000" dirty="0"/>
              <a:t>    </a:t>
            </a:r>
          </a:p>
          <a:p>
            <a:r>
              <a:rPr lang="en-US" sz="2000" baseline="30000" dirty="0"/>
              <a:t> </a:t>
            </a:r>
            <a:r>
              <a:rPr lang="en-US" baseline="30000" dirty="0"/>
              <a:t>   </a:t>
            </a:r>
          </a:p>
          <a:p>
            <a:pPr marL="0" indent="0"/>
            <a:r>
              <a:rPr lang="en-US" sz="4000" dirty="0"/>
              <a:t>When </a:t>
            </a:r>
            <a:r>
              <a:rPr lang="en-US" sz="4000" dirty="0" err="1"/>
              <a:t>Y’hudah</a:t>
            </a:r>
            <a:r>
              <a:rPr lang="en-US" sz="4000" dirty="0"/>
              <a:t>, who had betrayed him, saw that Yeshua had been condemned, </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003020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rtl="1"/>
            <a:r>
              <a:rPr lang="he-IL" sz="3889" b="1" dirty="0">
                <a:latin typeface="David" panose="020E0502060401010101" pitchFamily="34" charset="-79"/>
                <a:cs typeface="David" panose="020E0502060401010101" pitchFamily="34" charset="-79"/>
              </a:rPr>
              <a:t>הִתְחָרֵט וְהֶחֱזִיר לְרָאשֵׁי הַכֹּהֲנִים וְלַזְּקֵנִים אֶת שְׁלוֹשִׁים שִׁקְלֵי הַכֶּסֶף בְּאָמְרוֹ:</a:t>
            </a:r>
            <a:r>
              <a:rPr lang="en-US" baseline="30000" dirty="0"/>
              <a:t>    </a:t>
            </a:r>
          </a:p>
          <a:p>
            <a:pPr marL="0" indent="0"/>
            <a:endParaRPr lang="en-US" sz="1200" dirty="0"/>
          </a:p>
          <a:p>
            <a:pPr marL="0" indent="0"/>
            <a:r>
              <a:rPr lang="en-US" sz="4000" dirty="0"/>
              <a:t>he was seized with remorse and returned the thirty silver coins to the head </a:t>
            </a:r>
            <a:r>
              <a:rPr lang="en-US" sz="4000" i="1" dirty="0" err="1"/>
              <a:t>cohanim</a:t>
            </a:r>
            <a:r>
              <a:rPr lang="en-US" sz="4000" dirty="0"/>
              <a:t> and elders,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773420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4710941" cy="4781550"/>
          </a:xfrm>
        </p:spPr>
        <p:txBody>
          <a:bodyPr>
            <a:normAutofit/>
          </a:bodyPr>
          <a:lstStyle/>
          <a:p>
            <a:pPr algn="l"/>
            <a:r>
              <a:rPr lang="en-US" dirty="0"/>
              <a:t>was seized with remorse</a:t>
            </a:r>
          </a:p>
          <a:p>
            <a:pPr algn="l"/>
            <a:r>
              <a:rPr lang="en-US" dirty="0"/>
              <a:t>change his mind, regret</a:t>
            </a:r>
          </a:p>
          <a:p>
            <a:pPr algn="l"/>
            <a:r>
              <a:rPr lang="en-US" dirty="0">
                <a:solidFill>
                  <a:srgbClr val="FFFF99"/>
                </a:solidFill>
              </a:rPr>
              <a:t>Remorse is not repentance!  metanoia</a:t>
            </a:r>
          </a:p>
        </p:txBody>
      </p:sp>
      <p:pic>
        <p:nvPicPr>
          <p:cNvPr id="2" name="Picture 1">
            <a:extLst>
              <a:ext uri="{FF2B5EF4-FFF2-40B4-BE49-F238E27FC236}">
                <a16:creationId xmlns:a16="http://schemas.microsoft.com/office/drawing/2014/main" id="{87AD3666-1951-4C72-9BAD-FFE561FC031B}"/>
              </a:ext>
            </a:extLst>
          </p:cNvPr>
          <p:cNvPicPr>
            <a:picLocks noChangeAspect="1"/>
          </p:cNvPicPr>
          <p:nvPr/>
        </p:nvPicPr>
        <p:blipFill>
          <a:blip r:embed="rId3"/>
          <a:stretch>
            <a:fillRect/>
          </a:stretch>
        </p:blipFill>
        <p:spPr>
          <a:xfrm>
            <a:off x="4909387" y="545829"/>
            <a:ext cx="3642359" cy="2230015"/>
          </a:xfrm>
          <a:prstGeom prst="rect">
            <a:avLst/>
          </a:prstGeom>
        </p:spPr>
      </p:pic>
    </p:spTree>
    <p:extLst>
      <p:ext uri="{BB962C8B-B14F-4D97-AF65-F5344CB8AC3E}">
        <p14:creationId xmlns:p14="http://schemas.microsoft.com/office/powerpoint/2010/main" val="1932797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2 Cor. 7.9-11</a:t>
            </a:r>
            <a:r>
              <a:rPr lang="en-US" dirty="0"/>
              <a:t> You were grieved according to God’s will, so that you might in no way suffer loss from us. For the grief that God wills brings a repentance that leads to salvation, leaving no regret. But the world’s grief brings death.</a:t>
            </a:r>
          </a:p>
        </p:txBody>
      </p:sp>
    </p:spTree>
    <p:extLst>
      <p:ext uri="{BB962C8B-B14F-4D97-AF65-F5344CB8AC3E}">
        <p14:creationId xmlns:p14="http://schemas.microsoft.com/office/powerpoint/2010/main" val="3158476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2 Cor. 7.9-11</a:t>
            </a:r>
            <a:r>
              <a:rPr lang="en-US" dirty="0"/>
              <a:t> </a:t>
            </a:r>
            <a:r>
              <a:rPr lang="en-US" b="1" baseline="30000" dirty="0"/>
              <a:t> </a:t>
            </a:r>
            <a:r>
              <a:rPr lang="en-US" dirty="0"/>
              <a:t>For see what this very thing—this grieving that God wills—has brought you! What diligence, what defense, what indignation, what fear, what longing, what zeal, what rendering of justice! </a:t>
            </a:r>
          </a:p>
        </p:txBody>
      </p:sp>
    </p:spTree>
    <p:extLst>
      <p:ext uri="{BB962C8B-B14F-4D97-AF65-F5344CB8AC3E}">
        <p14:creationId xmlns:p14="http://schemas.microsoft.com/office/powerpoint/2010/main" val="3241888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Yehudah</a:t>
            </a:r>
            <a:r>
              <a:rPr lang="en-US" dirty="0"/>
              <a:t>/Judas should have run to Yeshua. </a:t>
            </a:r>
          </a:p>
          <a:p>
            <a:pPr algn="l"/>
            <a:r>
              <a:rPr lang="en-US" dirty="0"/>
              <a:t>But he abandoned hope, despaired.  He could not, on his own, fix this.</a:t>
            </a:r>
          </a:p>
          <a:p>
            <a:pPr algn="l"/>
            <a:r>
              <a:rPr lang="en-US" i="1" dirty="0"/>
              <a:t>Dante’s Inferno:</a:t>
            </a:r>
            <a:r>
              <a:rPr lang="en-US" dirty="0"/>
              <a:t>  </a:t>
            </a:r>
          </a:p>
        </p:txBody>
      </p:sp>
    </p:spTree>
    <p:extLst>
      <p:ext uri="{BB962C8B-B14F-4D97-AF65-F5344CB8AC3E}">
        <p14:creationId xmlns:p14="http://schemas.microsoft.com/office/powerpoint/2010/main" val="2103907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6146" name="Picture 2" descr="Related image">
            <a:extLst>
              <a:ext uri="{FF2B5EF4-FFF2-40B4-BE49-F238E27FC236}">
                <a16:creationId xmlns:a16="http://schemas.microsoft.com/office/drawing/2014/main" id="{7599B08E-9CFE-4C2C-9AFC-D41250AFF8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07"/>
          <a:stretch/>
        </p:blipFill>
        <p:spPr bwMode="auto">
          <a:xfrm>
            <a:off x="2255837" y="344168"/>
            <a:ext cx="4267200" cy="476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6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ￗﾡￗﾕￗﾡ ￗﾠￗﾛￗﾠￗﾡ ￗﾜￗﾠￗﾞￗﾜ ￗﾔￗﾪￗﾢￗﾕￗﾤￗﾔ ￗﾠￗﾪￗﾑ&quot;ￗﾒ">
            <a:hlinkClick r:id="" action="ppaction://media"/>
            <a:extLst>
              <a:ext uri="{FF2B5EF4-FFF2-40B4-BE49-F238E27FC236}">
                <a16:creationId xmlns:a16="http://schemas.microsoft.com/office/drawing/2014/main" id="{46709575-8E54-459C-BC5C-CB561E9B4AB5}"/>
              </a:ext>
            </a:extLst>
          </p:cNvPr>
          <p:cNvPicPr>
            <a:picLocks noRot="1" noChangeAspect="1"/>
          </p:cNvPicPr>
          <p:nvPr>
            <a:videoFile r:link="rId1"/>
          </p:nvPr>
        </p:nvPicPr>
        <p:blipFill>
          <a:blip r:embed="rId4"/>
          <a:stretch>
            <a:fillRect/>
          </a:stretch>
        </p:blipFill>
        <p:spPr>
          <a:xfrm>
            <a:off x="88372" y="361950"/>
            <a:ext cx="8500533" cy="4781550"/>
          </a:xfrm>
          <a:prstGeom prst="rect">
            <a:avLst/>
          </a:prstGeom>
        </p:spPr>
      </p:pic>
    </p:spTree>
    <p:extLst>
      <p:ext uri="{BB962C8B-B14F-4D97-AF65-F5344CB8AC3E}">
        <p14:creationId xmlns:p14="http://schemas.microsoft.com/office/powerpoint/2010/main" val="26427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5122" name="Picture 2" descr="Image result for abandon hope all ye who enter here">
            <a:extLst>
              <a:ext uri="{FF2B5EF4-FFF2-40B4-BE49-F238E27FC236}">
                <a16:creationId xmlns:a16="http://schemas.microsoft.com/office/drawing/2014/main" id="{1F2D470F-BAB5-4C5A-B82C-87CA9C5FA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42" y="361951"/>
            <a:ext cx="6368745"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057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What does this portion of the  Word say to us?</a:t>
            </a:r>
          </a:p>
          <a:p>
            <a:pPr marL="514350" indent="-514350" algn="l">
              <a:buFont typeface="+mj-lt"/>
              <a:buAutoNum type="arabicPeriod"/>
            </a:pPr>
            <a:r>
              <a:rPr lang="en-US" dirty="0"/>
              <a:t>Motivation </a:t>
            </a:r>
            <a:r>
              <a:rPr lang="en-US" dirty="0">
                <a:sym typeface="Wingdings" panose="05000000000000000000" pitchFamily="2" charset="2"/>
              </a:rPr>
              <a:t> murder</a:t>
            </a:r>
          </a:p>
          <a:p>
            <a:pPr marL="514350" indent="-514350" algn="l">
              <a:buFont typeface="+mj-lt"/>
              <a:buAutoNum type="arabicPeriod"/>
            </a:pPr>
            <a:r>
              <a:rPr lang="en-US" dirty="0">
                <a:sym typeface="Wingdings" panose="05000000000000000000" pitchFamily="2" charset="2"/>
              </a:rPr>
              <a:t>Remorse</a:t>
            </a:r>
          </a:p>
          <a:p>
            <a:pPr marL="514350" indent="-514350" algn="l">
              <a:buFont typeface="+mj-lt"/>
              <a:buAutoNum type="arabicPeriod"/>
            </a:pPr>
            <a:r>
              <a:rPr lang="en-US" dirty="0">
                <a:solidFill>
                  <a:srgbClr val="FFFF99"/>
                </a:solidFill>
                <a:sym typeface="Wingdings" panose="05000000000000000000" pitchFamily="2" charset="2"/>
              </a:rPr>
              <a:t>Despair  suicide</a:t>
            </a:r>
            <a:endParaRPr lang="en-US" dirty="0"/>
          </a:p>
          <a:p>
            <a:pPr marL="514350" indent="-514350" algn="l">
              <a:buFont typeface="+mj-lt"/>
              <a:buAutoNum type="arabicPeriod"/>
            </a:pPr>
            <a:endParaRPr lang="en-US" dirty="0"/>
          </a:p>
        </p:txBody>
      </p:sp>
    </p:spTree>
    <p:extLst>
      <p:ext uri="{BB962C8B-B14F-4D97-AF65-F5344CB8AC3E}">
        <p14:creationId xmlns:p14="http://schemas.microsoft.com/office/powerpoint/2010/main" val="3027827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Causes of suicide:</a:t>
            </a:r>
          </a:p>
          <a:p>
            <a:pPr marL="168275" indent="-168275" algn="l">
              <a:buFont typeface="Arial" panose="020B0604020202020204" pitchFamily="34" charset="0"/>
              <a:buChar char="•"/>
            </a:pPr>
            <a:r>
              <a:rPr lang="en-US" dirty="0"/>
              <a:t>Guilt, real and toxic</a:t>
            </a:r>
          </a:p>
          <a:p>
            <a:pPr marL="168275" indent="-168275" algn="l">
              <a:buFont typeface="Arial" panose="020B0604020202020204" pitchFamily="34" charset="0"/>
              <a:buChar char="•"/>
            </a:pPr>
            <a:r>
              <a:rPr lang="en-US" dirty="0"/>
              <a:t>Abandonment</a:t>
            </a:r>
          </a:p>
          <a:p>
            <a:pPr marL="168275" indent="-168275" algn="l">
              <a:buFont typeface="Arial" panose="020B0604020202020204" pitchFamily="34" charset="0"/>
              <a:buChar char="•"/>
            </a:pPr>
            <a:r>
              <a:rPr lang="en-US" dirty="0"/>
              <a:t>Hopelessness </a:t>
            </a:r>
          </a:p>
        </p:txBody>
      </p:sp>
    </p:spTree>
    <p:extLst>
      <p:ext uri="{BB962C8B-B14F-4D97-AF65-F5344CB8AC3E}">
        <p14:creationId xmlns:p14="http://schemas.microsoft.com/office/powerpoint/2010/main" val="21858190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i="1" dirty="0"/>
              <a:t>Charisma Magazine:</a:t>
            </a:r>
          </a:p>
          <a:p>
            <a:pPr algn="l"/>
            <a:r>
              <a:rPr lang="en-US" dirty="0"/>
              <a:t>At this point, however, what is clear is the vast majority of shooters came from broken families without a consistent biological father throughout their rearing and development. </a:t>
            </a:r>
          </a:p>
        </p:txBody>
      </p:sp>
    </p:spTree>
    <p:extLst>
      <p:ext uri="{BB962C8B-B14F-4D97-AF65-F5344CB8AC3E}">
        <p14:creationId xmlns:p14="http://schemas.microsoft.com/office/powerpoint/2010/main" val="39839845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found maybe four or five of the 27 shooters that we could definitively conclude (without doubt) had been raised in an intact family, or a family that included the biological dad at home, or a biological father who was consistently at home.</a:t>
            </a:r>
          </a:p>
        </p:txBody>
      </p:sp>
    </p:spTree>
    <p:extLst>
      <p:ext uri="{BB962C8B-B14F-4D97-AF65-F5344CB8AC3E}">
        <p14:creationId xmlns:p14="http://schemas.microsoft.com/office/powerpoint/2010/main" val="4007818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Causes of suicide</a:t>
            </a:r>
          </a:p>
        </p:txBody>
      </p:sp>
    </p:spTree>
    <p:extLst>
      <p:ext uri="{BB962C8B-B14F-4D97-AF65-F5344CB8AC3E}">
        <p14:creationId xmlns:p14="http://schemas.microsoft.com/office/powerpoint/2010/main" val="21413441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They're depressed. This is, without question, the most common reason people die by suicide. Severe depression is almost always accompanied by a pervasive sense of suffering as well as the </a:t>
            </a:r>
            <a:r>
              <a:rPr lang="en-US" u="sng" dirty="0"/>
              <a:t>belief</a:t>
            </a:r>
            <a:r>
              <a:rPr lang="en-US" dirty="0"/>
              <a:t> that escape from </a:t>
            </a:r>
            <a:r>
              <a:rPr lang="en-US" dirty="0">
                <a:solidFill>
                  <a:srgbClr val="FFFF99"/>
                </a:solidFill>
              </a:rPr>
              <a:t>it is hopeless</a:t>
            </a:r>
            <a:r>
              <a:rPr lang="en-US" dirty="0"/>
              <a:t>. </a:t>
            </a:r>
          </a:p>
        </p:txBody>
      </p:sp>
    </p:spTree>
    <p:extLst>
      <p:ext uri="{BB962C8B-B14F-4D97-AF65-F5344CB8AC3E}">
        <p14:creationId xmlns:p14="http://schemas.microsoft.com/office/powerpoint/2010/main" val="23748762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…depression, as we all know, is almost always treatable, we should all seek to recognize its presence in our close friends and loved ones. Often, people suffer with it silently, planning suicide without anyone ever knowing. </a:t>
            </a:r>
          </a:p>
        </p:txBody>
      </p:sp>
    </p:spTree>
    <p:extLst>
      <p:ext uri="{BB962C8B-B14F-4D97-AF65-F5344CB8AC3E}">
        <p14:creationId xmlns:p14="http://schemas.microsoft.com/office/powerpoint/2010/main" val="430309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Despite making both parties uncomfortable, inquiring directly about suicidal thoughts, in my experience, almost always yields an honest response. If you suspect someone might be depressed, don't allow your tendency to deny the possibility of suicidal ideation prevent you from asking about it.</a:t>
            </a:r>
          </a:p>
          <a:p>
            <a:pPr algn="l"/>
            <a:endParaRPr lang="en-US" dirty="0"/>
          </a:p>
        </p:txBody>
      </p:sp>
    </p:spTree>
    <p:extLst>
      <p:ext uri="{BB962C8B-B14F-4D97-AF65-F5344CB8AC3E}">
        <p14:creationId xmlns:p14="http://schemas.microsoft.com/office/powerpoint/2010/main" val="1042577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a:pPr>
            <a:r>
              <a:rPr lang="en-US" dirty="0"/>
              <a:t>Are we careful when feeling overwhelmed, hopeless, to run to Yeshua AND to friends?</a:t>
            </a:r>
          </a:p>
          <a:p>
            <a:pPr marL="512763" indent="-512763" algn="l">
              <a:buFont typeface="+mj-lt"/>
              <a:buAutoNum type="arabicPeriod"/>
            </a:pPr>
            <a:r>
              <a:rPr lang="en-US" dirty="0"/>
              <a:t>Are we on the lookout for people entering / appearing hopeless?</a:t>
            </a:r>
          </a:p>
        </p:txBody>
      </p:sp>
    </p:spTree>
    <p:extLst>
      <p:ext uri="{BB962C8B-B14F-4D97-AF65-F5344CB8AC3E}">
        <p14:creationId xmlns:p14="http://schemas.microsoft.com/office/powerpoint/2010/main" val="9330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Israeli social media was a-buzz with captions for the story.</a:t>
            </a:r>
          </a:p>
          <a:p>
            <a:pPr marL="168275" indent="-168275" algn="l">
              <a:buFont typeface="Arial" panose="020B0604020202020204" pitchFamily="34" charset="0"/>
              <a:buChar char="•"/>
            </a:pPr>
            <a:r>
              <a:rPr lang="en-US" dirty="0"/>
              <a:t>Drug Mule Caught at Ben Gurion Airport</a:t>
            </a:r>
          </a:p>
          <a:p>
            <a:pPr marL="168275" indent="-168275" algn="l">
              <a:buFont typeface="Arial" panose="020B0604020202020204" pitchFamily="34" charset="0"/>
              <a:buChar char="•"/>
            </a:pPr>
            <a:r>
              <a:rPr lang="en-US" dirty="0"/>
              <a:t>The Mule Walked into the Kiosk and Asked for a Straw (Lots of Straw)</a:t>
            </a:r>
          </a:p>
        </p:txBody>
      </p:sp>
    </p:spTree>
    <p:extLst>
      <p:ext uri="{BB962C8B-B14F-4D97-AF65-F5344CB8AC3E}">
        <p14:creationId xmlns:p14="http://schemas.microsoft.com/office/powerpoint/2010/main" val="15306488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5992556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 opposite of hope is despair, and when we despair, it is because we feel there are no choices.” </a:t>
            </a:r>
            <a:r>
              <a:rPr lang="en-US" sz="3200" baseline="30000" dirty="0"/>
              <a:t>Warren G. Bennis, </a:t>
            </a:r>
            <a:r>
              <a:rPr lang="en-US" sz="3200" baseline="30000" dirty="0">
                <a:hlinkClick r:id="rId3"/>
              </a:rPr>
              <a:t>On Becoming a Leader</a:t>
            </a:r>
            <a:endParaRPr lang="en-US" baseline="30000" dirty="0"/>
          </a:p>
          <a:p>
            <a:pPr algn="l"/>
            <a:endParaRPr lang="en-US" dirty="0"/>
          </a:p>
        </p:txBody>
      </p:sp>
    </p:spTree>
    <p:extLst>
      <p:ext uri="{BB962C8B-B14F-4D97-AF65-F5344CB8AC3E}">
        <p14:creationId xmlns:p14="http://schemas.microsoft.com/office/powerpoint/2010/main" val="2278065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C8C3B7-9409-4A02-A5CE-515AFA7AF5E6}"/>
              </a:ext>
            </a:extLst>
          </p:cNvPr>
          <p:cNvPicPr>
            <a:picLocks noChangeAspect="1"/>
          </p:cNvPicPr>
          <p:nvPr/>
        </p:nvPicPr>
        <p:blipFill>
          <a:blip r:embed="rId3"/>
          <a:stretch>
            <a:fillRect/>
          </a:stretch>
        </p:blipFill>
        <p:spPr>
          <a:xfrm>
            <a:off x="712469" y="765653"/>
            <a:ext cx="7353937" cy="3612193"/>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2809920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Here in Southern California we are very fire conscious. We have discovered that many varieties of plants don’t reproduce unless there is a fire that generates enough heat to burn off the outer shells. So, fire is a part of the renewal process. </a:t>
            </a:r>
          </a:p>
        </p:txBody>
      </p:sp>
    </p:spTree>
    <p:extLst>
      <p:ext uri="{BB962C8B-B14F-4D97-AF65-F5344CB8AC3E}">
        <p14:creationId xmlns:p14="http://schemas.microsoft.com/office/powerpoint/2010/main" val="17838962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“When you are in distress and all these things have come upon you, in the latter days You will return to the Lord your God and listen to His voice.  For the Lord your God is a compassionate God; He will not fail you nor destroy you nor forget the covenant with your fathers which He swore to them.” </a:t>
            </a:r>
            <a:r>
              <a:rPr lang="en-US" baseline="30000" dirty="0"/>
              <a:t>(Deuteronomy 4:30-31)</a:t>
            </a:r>
          </a:p>
          <a:p>
            <a:pPr algn="l"/>
            <a:endParaRPr lang="en-US" dirty="0"/>
          </a:p>
        </p:txBody>
      </p:sp>
    </p:spTree>
    <p:extLst>
      <p:ext uri="{BB962C8B-B14F-4D97-AF65-F5344CB8AC3E}">
        <p14:creationId xmlns:p14="http://schemas.microsoft.com/office/powerpoint/2010/main" val="1877153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105" b="1" dirty="0">
                <a:latin typeface="David" panose="020E0502060401010101" pitchFamily="34" charset="-79"/>
                <a:cs typeface="David" panose="020E0502060401010101" pitchFamily="34" charset="-79"/>
              </a:rPr>
              <a:t>”חָטָאתִי, כִּי דָּם נָקִי הִסְגַּרְתִּי.“ אַךְ הֵם אָמְרוּ: ”מָה אִכְפַּת לָנוּ? זֶה עִנְיָנְךָ שֶׁלְּךָ!“</a:t>
            </a:r>
            <a:r>
              <a:rPr lang="en-US" baseline="30000" dirty="0"/>
              <a:t>    </a:t>
            </a:r>
          </a:p>
          <a:p>
            <a:r>
              <a:rPr lang="en-US" sz="1600" baseline="30000" dirty="0"/>
              <a:t>   </a:t>
            </a:r>
          </a:p>
          <a:p>
            <a:pPr marL="0" indent="0"/>
            <a:r>
              <a:rPr lang="en-US" sz="4000" dirty="0"/>
              <a:t>saying, “I sinned in betraying an  innocent man to death.” “What is that to us?” they answered. </a:t>
            </a:r>
            <a:r>
              <a:rPr lang="en-US" sz="4000" dirty="0">
                <a:solidFill>
                  <a:srgbClr val="FFFF99"/>
                </a:solidFill>
              </a:rPr>
              <a:t>“That’s your problem.”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20296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Dvarim</a:t>
            </a:r>
            <a:r>
              <a:rPr lang="en-US" baseline="30000" dirty="0"/>
              <a:t> 19.16-19 </a:t>
            </a:r>
            <a:r>
              <a:rPr lang="en-US" b="1" baseline="30000" dirty="0"/>
              <a:t> </a:t>
            </a:r>
            <a:r>
              <a:rPr lang="en-US" dirty="0"/>
              <a:t>“If a malicious witness comes forward and gives false testimony against someone, then both the men involved in the controversy are to stand before </a:t>
            </a:r>
            <a:r>
              <a:rPr lang="en-US" cap="small" dirty="0"/>
              <a:t>Adoni</a:t>
            </a:r>
            <a:r>
              <a:rPr lang="en-US" dirty="0"/>
              <a:t>, before the </a:t>
            </a:r>
            <a:r>
              <a:rPr lang="en-US" dirty="0" err="1"/>
              <a:t>cohanim</a:t>
            </a:r>
            <a:r>
              <a:rPr lang="en-US" dirty="0"/>
              <a:t> and the judges in office at the time.</a:t>
            </a:r>
            <a:r>
              <a:rPr lang="en-US" b="1" baseline="30000" dirty="0"/>
              <a:t> </a:t>
            </a:r>
            <a:endParaRPr lang="en-US" dirty="0"/>
          </a:p>
        </p:txBody>
      </p:sp>
    </p:spTree>
    <p:extLst>
      <p:ext uri="{BB962C8B-B14F-4D97-AF65-F5344CB8AC3E}">
        <p14:creationId xmlns:p14="http://schemas.microsoft.com/office/powerpoint/2010/main" val="1569888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Dvarim</a:t>
            </a:r>
            <a:r>
              <a:rPr lang="en-US" baseline="30000" dirty="0"/>
              <a:t> 19.16-19 </a:t>
            </a:r>
            <a:r>
              <a:rPr lang="en-US" b="1" baseline="30000" dirty="0"/>
              <a:t>  </a:t>
            </a:r>
            <a:r>
              <a:rPr lang="en-US" dirty="0"/>
              <a:t>The judges are to investigate carefully. If they find that the witness is lying and has given false testimony against his brother, </a:t>
            </a:r>
            <a:r>
              <a:rPr lang="en-US" dirty="0">
                <a:solidFill>
                  <a:srgbClr val="FFFF99"/>
                </a:solidFill>
              </a:rPr>
              <a:t>you are to do to him what he intended to do to his brother. </a:t>
            </a:r>
          </a:p>
        </p:txBody>
      </p:sp>
    </p:spTree>
    <p:extLst>
      <p:ext uri="{BB962C8B-B14F-4D97-AF65-F5344CB8AC3E}">
        <p14:creationId xmlns:p14="http://schemas.microsoft.com/office/powerpoint/2010/main" val="40104117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077200" cy="4444305"/>
          </a:xfrm>
        </p:spPr>
        <p:txBody>
          <a:bodyPr>
            <a:normAutofit/>
          </a:bodyPr>
          <a:lstStyle/>
          <a:p>
            <a:pPr algn="r"/>
            <a:r>
              <a:rPr lang="he-IL" sz="4321" b="1" dirty="0">
                <a:latin typeface="David" panose="020E0502060401010101" pitchFamily="34" charset="-79"/>
                <a:cs typeface="David" panose="020E0502060401010101" pitchFamily="34" charset="-79"/>
              </a:rPr>
              <a:t>הִשְׁלִיךְ אֶת הַכֶּסֶף לְתוֹךְ בֵּית אוֹצַר הַמִּקְדָּשׁ, הָלַךְ מִשָּׁם וְתָלָה אֶת עַצְמוֹ.</a:t>
            </a:r>
            <a:endParaRPr lang="en-US" sz="4321" b="1" dirty="0">
              <a:latin typeface="David" panose="020E0502060401010101" pitchFamily="34" charset="-79"/>
              <a:cs typeface="David" panose="020E0502060401010101" pitchFamily="34" charset="-79"/>
            </a:endParaRPr>
          </a:p>
          <a:p>
            <a:pPr algn="r"/>
            <a:r>
              <a:rPr lang="en-US" sz="1800" baseline="30000" dirty="0"/>
              <a:t>    </a:t>
            </a:r>
          </a:p>
          <a:p>
            <a:pPr marL="0" indent="0"/>
            <a:r>
              <a:rPr lang="en-US" sz="4000" dirty="0"/>
              <a:t>Hurling the pieces of silver into the sanctuary, he left; then he went off and hanged himself.</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9767341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What does this portion of the  Word say to us?</a:t>
            </a:r>
          </a:p>
          <a:p>
            <a:pPr marL="514350" indent="-514350" algn="l">
              <a:buFont typeface="+mj-lt"/>
              <a:buAutoNum type="arabicPeriod"/>
            </a:pPr>
            <a:r>
              <a:rPr lang="en-US" dirty="0"/>
              <a:t>Plan </a:t>
            </a:r>
            <a:r>
              <a:rPr lang="en-US" dirty="0">
                <a:sym typeface="Wingdings" panose="05000000000000000000" pitchFamily="2" charset="2"/>
              </a:rPr>
              <a:t> putting away: Is our energy from obedience or union?</a:t>
            </a:r>
          </a:p>
          <a:p>
            <a:pPr algn="l"/>
            <a:endParaRPr lang="en-US" dirty="0"/>
          </a:p>
        </p:txBody>
      </p:sp>
    </p:spTree>
    <p:extLst>
      <p:ext uri="{BB962C8B-B14F-4D97-AF65-F5344CB8AC3E}">
        <p14:creationId xmlns:p14="http://schemas.microsoft.com/office/powerpoint/2010/main" val="130358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168275" indent="-168275" algn="l">
              <a:buFont typeface="Arial" panose="020B0604020202020204" pitchFamily="34" charset="0"/>
              <a:buChar char="•"/>
            </a:pPr>
            <a:r>
              <a:rPr lang="en-US" dirty="0"/>
              <a:t>A Security Guard Asks, “Why the Long Face?”</a:t>
            </a:r>
          </a:p>
          <a:p>
            <a:pPr marL="168275" indent="-168275" algn="l">
              <a:buFont typeface="Arial" panose="020B0604020202020204" pitchFamily="34" charset="0"/>
              <a:buChar char="•"/>
            </a:pPr>
            <a:r>
              <a:rPr lang="en-US" dirty="0"/>
              <a:t>He Came to Apply for a Job – Someone Said the P.A. announcer was a Little Hoarse</a:t>
            </a:r>
          </a:p>
          <a:p>
            <a:pPr algn="l"/>
            <a:endParaRPr lang="en-US" dirty="0"/>
          </a:p>
        </p:txBody>
      </p:sp>
    </p:spTree>
    <p:extLst>
      <p:ext uri="{BB962C8B-B14F-4D97-AF65-F5344CB8AC3E}">
        <p14:creationId xmlns:p14="http://schemas.microsoft.com/office/powerpoint/2010/main" val="39045577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What does this portion of the  Word say to us?</a:t>
            </a:r>
          </a:p>
          <a:p>
            <a:pPr marL="401638" indent="-401638" algn="l">
              <a:buFont typeface="+mj-lt"/>
              <a:buAutoNum type="arabicPeriod" startAt="2"/>
            </a:pPr>
            <a:r>
              <a:rPr lang="en-US" dirty="0">
                <a:sym typeface="Wingdings" panose="05000000000000000000" pitchFamily="2" charset="2"/>
              </a:rPr>
              <a:t>Remorse vs repentance</a:t>
            </a:r>
          </a:p>
          <a:p>
            <a:pPr marL="514350" indent="-514350" algn="l">
              <a:buFont typeface="+mj-lt"/>
              <a:buAutoNum type="arabicPeriod" startAt="2"/>
            </a:pPr>
            <a:r>
              <a:rPr lang="en-US" dirty="0">
                <a:sym typeface="Wingdings" panose="05000000000000000000" pitchFamily="2" charset="2"/>
              </a:rPr>
              <a:t>Despair  suicide</a:t>
            </a:r>
          </a:p>
          <a:p>
            <a:pPr marL="858838" lvl="1" indent="-520700" algn="l">
              <a:buFont typeface="+mj-lt"/>
              <a:buAutoNum type="alphaLcPeriod"/>
            </a:pPr>
            <a:r>
              <a:rPr lang="en-US" dirty="0">
                <a:sym typeface="Wingdings" panose="05000000000000000000" pitchFamily="2" charset="2"/>
              </a:rPr>
              <a:t>Do you have hope?  He is our hope!!  Friends can help.</a:t>
            </a:r>
          </a:p>
          <a:p>
            <a:pPr marL="858838" lvl="1" indent="-520700" algn="l">
              <a:buFont typeface="+mj-lt"/>
              <a:buAutoNum type="alphaLcPeriod"/>
            </a:pPr>
            <a:r>
              <a:rPr lang="en-US" dirty="0">
                <a:sym typeface="Wingdings" panose="05000000000000000000" pitchFamily="2" charset="2"/>
              </a:rPr>
              <a:t>Are you watching for hopelessness in others?</a:t>
            </a:r>
            <a:endParaRPr lang="en-US" dirty="0"/>
          </a:p>
          <a:p>
            <a:pPr marL="514350" indent="-514350" algn="l">
              <a:buFont typeface="+mj-lt"/>
              <a:buAutoNum type="arabicPeriod" startAt="2"/>
            </a:pPr>
            <a:endParaRPr lang="en-US" dirty="0"/>
          </a:p>
        </p:txBody>
      </p:sp>
    </p:spTree>
    <p:extLst>
      <p:ext uri="{BB962C8B-B14F-4D97-AF65-F5344CB8AC3E}">
        <p14:creationId xmlns:p14="http://schemas.microsoft.com/office/powerpoint/2010/main" val="292886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53843424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108371</TotalTime>
  <Words>4247</Words>
  <Application>Microsoft Office PowerPoint</Application>
  <PresentationFormat>Custom</PresentationFormat>
  <Paragraphs>545</Paragraphs>
  <Slides>91</Slides>
  <Notes>91</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91</vt:i4>
      </vt:variant>
    </vt:vector>
  </HeadingPairs>
  <TitlesOfParts>
    <vt:vector size="96" baseType="lpstr">
      <vt:lpstr>Arial</vt:lpstr>
      <vt:lpstr>Arial Rounded MT Bold</vt:lpstr>
      <vt:lpstr>David</vt:lpstr>
      <vt:lpstr>1_Default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27:3</vt:lpstr>
      <vt:lpstr>Mattityahu (Matthew) 27:3</vt:lpstr>
      <vt:lpstr>Mattityahu (Matthew) 27:4</vt:lpstr>
      <vt:lpstr>Mattityahu (Matthew) 27:5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27:3</vt:lpstr>
      <vt:lpstr>Mattityahu (Matthew) 27:3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27:4</vt:lpstr>
      <vt:lpstr>PowerPoint Presentation</vt:lpstr>
      <vt:lpstr>PowerPoint Presentation</vt:lpstr>
      <vt:lpstr>Mattityahu (Matthew) 27:5</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3009</cp:revision>
  <dcterms:created xsi:type="dcterms:W3CDTF">2006-04-21T19:34:43Z</dcterms:created>
  <dcterms:modified xsi:type="dcterms:W3CDTF">2019-08-24T13:56:40Z</dcterms:modified>
</cp:coreProperties>
</file>