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 id="2147483714" r:id="rId3"/>
  </p:sldMasterIdLst>
  <p:notesMasterIdLst>
    <p:notesMasterId r:id="rId86"/>
  </p:notesMasterIdLst>
  <p:handoutMasterIdLst>
    <p:handoutMasterId r:id="rId87"/>
  </p:handoutMasterIdLst>
  <p:sldIdLst>
    <p:sldId id="2045" r:id="rId4"/>
    <p:sldId id="59243" r:id="rId5"/>
    <p:sldId id="59283" r:id="rId6"/>
    <p:sldId id="59299" r:id="rId7"/>
    <p:sldId id="59244" r:id="rId8"/>
    <p:sldId id="59289" r:id="rId9"/>
    <p:sldId id="59246" r:id="rId10"/>
    <p:sldId id="59245" r:id="rId11"/>
    <p:sldId id="59248" r:id="rId12"/>
    <p:sldId id="59258" r:id="rId13"/>
    <p:sldId id="59286" r:id="rId14"/>
    <p:sldId id="59277" r:id="rId15"/>
    <p:sldId id="59287" r:id="rId16"/>
    <p:sldId id="59288" r:id="rId17"/>
    <p:sldId id="59260" r:id="rId18"/>
    <p:sldId id="59261" r:id="rId19"/>
    <p:sldId id="59302" r:id="rId20"/>
    <p:sldId id="59262" r:id="rId21"/>
    <p:sldId id="59263" r:id="rId22"/>
    <p:sldId id="59268" r:id="rId23"/>
    <p:sldId id="59265" r:id="rId24"/>
    <p:sldId id="59259" r:id="rId25"/>
    <p:sldId id="415" r:id="rId26"/>
    <p:sldId id="416" r:id="rId27"/>
    <p:sldId id="420" r:id="rId28"/>
    <p:sldId id="59264" r:id="rId29"/>
    <p:sldId id="59269" r:id="rId30"/>
    <p:sldId id="59303" r:id="rId31"/>
    <p:sldId id="59266" r:id="rId32"/>
    <p:sldId id="59267" r:id="rId33"/>
    <p:sldId id="59270" r:id="rId34"/>
    <p:sldId id="59290" r:id="rId35"/>
    <p:sldId id="59294" r:id="rId36"/>
    <p:sldId id="59301" r:id="rId37"/>
    <p:sldId id="59304" r:id="rId38"/>
    <p:sldId id="59291" r:id="rId39"/>
    <p:sldId id="59252" r:id="rId40"/>
    <p:sldId id="59274" r:id="rId41"/>
    <p:sldId id="59292" r:id="rId42"/>
    <p:sldId id="59295" r:id="rId43"/>
    <p:sldId id="59293" r:id="rId44"/>
    <p:sldId id="59273" r:id="rId45"/>
    <p:sldId id="59253" r:id="rId46"/>
    <p:sldId id="59271" r:id="rId47"/>
    <p:sldId id="59305" r:id="rId48"/>
    <p:sldId id="305" r:id="rId49"/>
    <p:sldId id="295" r:id="rId50"/>
    <p:sldId id="59278" r:id="rId51"/>
    <p:sldId id="296" r:id="rId52"/>
    <p:sldId id="297" r:id="rId53"/>
    <p:sldId id="298" r:id="rId54"/>
    <p:sldId id="59279" r:id="rId55"/>
    <p:sldId id="299" r:id="rId56"/>
    <p:sldId id="307" r:id="rId57"/>
    <p:sldId id="308" r:id="rId58"/>
    <p:sldId id="293" r:id="rId59"/>
    <p:sldId id="294" r:id="rId60"/>
    <p:sldId id="59280" r:id="rId61"/>
    <p:sldId id="300" r:id="rId62"/>
    <p:sldId id="59307" r:id="rId63"/>
    <p:sldId id="301" r:id="rId64"/>
    <p:sldId id="59281" r:id="rId65"/>
    <p:sldId id="302" r:id="rId66"/>
    <p:sldId id="59282" r:id="rId67"/>
    <p:sldId id="309" r:id="rId68"/>
    <p:sldId id="303" r:id="rId69"/>
    <p:sldId id="312" r:id="rId70"/>
    <p:sldId id="313" r:id="rId71"/>
    <p:sldId id="315" r:id="rId72"/>
    <p:sldId id="59275" r:id="rId73"/>
    <p:sldId id="59276" r:id="rId74"/>
    <p:sldId id="59254" r:id="rId75"/>
    <p:sldId id="59296" r:id="rId76"/>
    <p:sldId id="58863" r:id="rId77"/>
    <p:sldId id="59308" r:id="rId78"/>
    <p:sldId id="59309" r:id="rId79"/>
    <p:sldId id="59297" r:id="rId80"/>
    <p:sldId id="59310" r:id="rId81"/>
    <p:sldId id="59311" r:id="rId82"/>
    <p:sldId id="59298" r:id="rId83"/>
    <p:sldId id="59312" r:id="rId84"/>
    <p:sldId id="59251" r:id="rId85"/>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1"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2214" autoAdjust="0"/>
  </p:normalViewPr>
  <p:slideViewPr>
    <p:cSldViewPr>
      <p:cViewPr varScale="1">
        <p:scale>
          <a:sx n="103" d="100"/>
          <a:sy n="103" d="100"/>
        </p:scale>
        <p:origin x="102" y="252"/>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294"/>
    </p:cViewPr>
  </p:sorterViewPr>
  <p:notesViewPr>
    <p:cSldViewPr>
      <p:cViewPr varScale="1">
        <p:scale>
          <a:sx n="79" d="100"/>
          <a:sy n="79" d="100"/>
        </p:scale>
        <p:origin x="202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Presenting Yeshua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6, 2019 5779</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Presenting Yeshua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6, 2019 5779</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n.wikipedia.org/wiki/Great_Assembly"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google.com/search?q=israaid+bahamas&amp;safe=active&amp;sxsrf=ACYBGNQsrKGkj8oeFMzN7E7voP-LEal9IA:1567820395157&amp;source=lnms&amp;tbm=isch&amp;sa=X&amp;ved=0ahUKEwiFh-aNyr3kAhUISa0KHUX_BJ4Q_AUIEygC&amp;biw=1280&amp;bih=951#imgdii=croqXjzH9BaRNM:&amp;imgrc=gXwo-kQ0oVBN4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merriam-webster.com/dictionary/brightness" TargetMode="External"/><Relationship Id="rId2" Type="http://schemas.openxmlformats.org/officeDocument/2006/relationships/slide" Target="../slides/slide55.xml"/><Relationship Id="rId1" Type="http://schemas.openxmlformats.org/officeDocument/2006/relationships/notesMaster" Target="../notesMasters/notesMaster1.xml"/><Relationship Id="rId5" Type="http://schemas.openxmlformats.org/officeDocument/2006/relationships/hyperlink" Target="https://www.merriam-webster.com/dictionary/brilliancy" TargetMode="External"/><Relationship Id="rId4" Type="http://schemas.openxmlformats.org/officeDocument/2006/relationships/hyperlink" Target="https://www.merriam-webster.com/dictionary/brilliance" TargetMode="Externa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Presenting Yeshua </a:t>
            </a:r>
          </a:p>
        </p:txBody>
      </p:sp>
      <p:sp>
        <p:nvSpPr>
          <p:cNvPr id="5" name="Rectangle 3"/>
          <p:cNvSpPr>
            <a:spLocks noGrp="1" noChangeArrowheads="1"/>
          </p:cNvSpPr>
          <p:nvPr>
            <p:ph type="dt" idx="1"/>
          </p:nvPr>
        </p:nvSpPr>
        <p:spPr>
          <a:ln/>
        </p:spPr>
        <p:txBody>
          <a:bodyPr/>
          <a:lstStyle/>
          <a:p>
            <a:r>
              <a:rPr lang="en-US" altLang="en-US">
                <a:solidFill>
                  <a:prstClr val="white"/>
                </a:solidFill>
              </a:rPr>
              <a:t>Sept 6, 2019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Listening to a certain clergy lecture…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Wasn’t I already doing this?  Yes, but not enough!</a:t>
            </a:r>
          </a:p>
        </p:txBody>
      </p:sp>
    </p:spTree>
    <p:extLst>
      <p:ext uri="{BB962C8B-B14F-4D97-AF65-F5344CB8AC3E}">
        <p14:creationId xmlns:p14="http://schemas.microsoft.com/office/powerpoint/2010/main" val="2196982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Sticky statement: Not just our lifestyle, worship, fellowship, food, music, dance, but HIM as our focus??</a:t>
            </a:r>
          </a:p>
          <a:p>
            <a:endParaRPr lang="en-US" altLang="en-US" sz="1050" dirty="0"/>
          </a:p>
        </p:txBody>
      </p:sp>
    </p:spTree>
    <p:extLst>
      <p:ext uri="{BB962C8B-B14F-4D97-AF65-F5344CB8AC3E}">
        <p14:creationId xmlns:p14="http://schemas.microsoft.com/office/powerpoint/2010/main" val="1927260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43984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From Torah, so a GOOD thing.   </a:t>
            </a:r>
          </a:p>
        </p:txBody>
      </p:sp>
    </p:spTree>
    <p:extLst>
      <p:ext uri="{BB962C8B-B14F-4D97-AF65-F5344CB8AC3E}">
        <p14:creationId xmlns:p14="http://schemas.microsoft.com/office/powerpoint/2010/main" val="707783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b="1" dirty="0"/>
              <a:t>Prayer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2000"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b="1" dirty="0"/>
              <a:t>I’m using as my role model the first messages after the Great Shavuot.   </a:t>
            </a:r>
          </a:p>
          <a:p>
            <a:endParaRPr lang="en-US" altLang="en-US" sz="2000" b="1" dirty="0"/>
          </a:p>
        </p:txBody>
      </p:sp>
    </p:spTree>
    <p:extLst>
      <p:ext uri="{BB962C8B-B14F-4D97-AF65-F5344CB8AC3E}">
        <p14:creationId xmlns:p14="http://schemas.microsoft.com/office/powerpoint/2010/main" val="2810512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b="1" dirty="0"/>
              <a:t>First message ever given in the fullness of the Ruakh as </a:t>
            </a:r>
            <a:r>
              <a:rPr lang="en-US" altLang="en-US" sz="1050" b="1" dirty="0" err="1"/>
              <a:t>prophecied</a:t>
            </a:r>
            <a:r>
              <a:rPr lang="en-US" altLang="en-US" sz="1050" b="1" dirty="0"/>
              <a:t> by </a:t>
            </a:r>
            <a:r>
              <a:rPr lang="en-US" altLang="en-US" sz="1050" b="1" dirty="0" err="1"/>
              <a:t>Yoel</a:t>
            </a:r>
            <a:r>
              <a:rPr lang="en-US" altLang="en-US" sz="1050" b="1" dirty="0"/>
              <a:t>/Joel.</a:t>
            </a:r>
          </a:p>
          <a:p>
            <a:endParaRPr lang="en-US" altLang="en-US" sz="1050" b="1" dirty="0"/>
          </a:p>
          <a:p>
            <a:r>
              <a:rPr lang="en-US" altLang="en-US" sz="1050" b="1" dirty="0" err="1"/>
              <a:t>Kefa</a:t>
            </a:r>
            <a:r>
              <a:rPr lang="en-US" altLang="en-US" sz="1050" b="1" dirty="0"/>
              <a:t> goes through that very </a:t>
            </a:r>
            <a:r>
              <a:rPr lang="en-US" altLang="en-US" sz="1050" b="1" dirty="0" err="1"/>
              <a:t>Yoel</a:t>
            </a:r>
            <a:r>
              <a:rPr lang="en-US" altLang="en-US" sz="1050" b="1" dirty="0"/>
              <a:t> prophecy about the Ruakh outpouring, fulfilled that day!</a:t>
            </a:r>
          </a:p>
          <a:p>
            <a:r>
              <a:rPr lang="en-US" altLang="en-US" sz="1050" b="1" dirty="0"/>
              <a:t>then </a:t>
            </a:r>
            <a:r>
              <a:rPr lang="en-US" altLang="en-US" sz="1050" b="1" dirty="0" err="1"/>
              <a:t>T’hillim</a:t>
            </a:r>
            <a:r>
              <a:rPr lang="en-US" altLang="en-US" sz="1050" b="1" dirty="0"/>
              <a:t>/Ps 16 about the resurrection, then</a:t>
            </a:r>
          </a:p>
          <a:p>
            <a:r>
              <a:rPr lang="en-US" altLang="en-US" sz="1050" b="1" dirty="0" err="1"/>
              <a:t>T’hillim</a:t>
            </a:r>
            <a:r>
              <a:rPr lang="en-US" altLang="en-US" sz="1050" b="1" dirty="0"/>
              <a:t>/Ps 2 about exaltation of Yeshua at the right hand of G</a:t>
            </a:r>
          </a:p>
          <a:p>
            <a:r>
              <a:rPr lang="en-US" altLang="en-US" sz="1050" b="0" dirty="0"/>
              <a:t>His conclusion?</a:t>
            </a:r>
          </a:p>
        </p:txBody>
      </p:sp>
    </p:spTree>
    <p:extLst>
      <p:ext uri="{BB962C8B-B14F-4D97-AF65-F5344CB8AC3E}">
        <p14:creationId xmlns:p14="http://schemas.microsoft.com/office/powerpoint/2010/main" val="271573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a:solidFill>
                  <a:schemeClr val="tx1"/>
                </a:solidFill>
                <a:effectLst/>
                <a:latin typeface="Arial Rounded MT Bold" pitchFamily="34" charset="0"/>
                <a:ea typeface="+mn-ea"/>
                <a:cs typeface="Arial" charset="0"/>
              </a:rPr>
              <a:t>It was all about Yeshua, Who He was, and is, and what His role is to us!</a:t>
            </a:r>
          </a:p>
          <a:p>
            <a:endParaRPr lang="en-US" sz="2000" b="0" i="0" kern="1200" dirty="0">
              <a:solidFill>
                <a:schemeClr val="tx1"/>
              </a:solidFill>
              <a:effectLst/>
              <a:latin typeface="Arial Rounded MT Bold" pitchFamily="34" charset="0"/>
              <a:ea typeface="+mn-ea"/>
              <a:cs typeface="Arial" charset="0"/>
            </a:endParaRPr>
          </a:p>
          <a:p>
            <a:r>
              <a:rPr lang="en-US" sz="2000" b="0" i="0" kern="1200" dirty="0">
                <a:solidFill>
                  <a:schemeClr val="tx1"/>
                </a:solidFill>
                <a:effectLst/>
                <a:latin typeface="Arial Rounded MT Bold" pitchFamily="34" charset="0"/>
                <a:ea typeface="+mn-ea"/>
                <a:cs typeface="Arial" charset="0"/>
              </a:rPr>
              <a:t>On hearing this, they were stung in their hearts; and they said to </a:t>
            </a:r>
            <a:r>
              <a:rPr lang="en-US" sz="2000" b="0" i="0" kern="1200" dirty="0" err="1">
                <a:solidFill>
                  <a:schemeClr val="tx1"/>
                </a:solidFill>
                <a:effectLst/>
                <a:latin typeface="Arial Rounded MT Bold" pitchFamily="34" charset="0"/>
                <a:ea typeface="+mn-ea"/>
                <a:cs typeface="Arial" charset="0"/>
              </a:rPr>
              <a:t>Kefa</a:t>
            </a:r>
            <a:r>
              <a:rPr lang="en-US" sz="2000" b="0" i="0" kern="1200" dirty="0">
                <a:solidFill>
                  <a:schemeClr val="tx1"/>
                </a:solidFill>
                <a:effectLst/>
                <a:latin typeface="Arial Rounded MT Bold" pitchFamily="34" charset="0"/>
                <a:ea typeface="+mn-ea"/>
                <a:cs typeface="Arial" charset="0"/>
              </a:rPr>
              <a:t> and the other emissaries, “Brothers, what should we do?”</a:t>
            </a:r>
          </a:p>
          <a:p>
            <a:endParaRPr lang="en-US" altLang="en-US" sz="2000" b="0" i="0" kern="1200" dirty="0">
              <a:solidFill>
                <a:schemeClr val="tx1"/>
              </a:solidFill>
              <a:effectLst/>
              <a:latin typeface="Arial Rounded MT Bold" pitchFamily="34" charset="0"/>
              <a:ea typeface="+mn-ea"/>
              <a:cs typeface="Arial" charset="0"/>
            </a:endParaRPr>
          </a:p>
          <a:p>
            <a:r>
              <a:rPr lang="en-US" altLang="en-US" sz="2000" b="0" i="0" kern="1200" dirty="0">
                <a:solidFill>
                  <a:schemeClr val="tx1"/>
                </a:solidFill>
                <a:effectLst/>
                <a:latin typeface="Arial Rounded MT Bold" pitchFamily="34" charset="0"/>
                <a:ea typeface="+mn-ea"/>
                <a:cs typeface="Arial" charset="0"/>
              </a:rPr>
              <a:t>When we go out sharing, do we get that reaction?    Not yet, but soon!  </a:t>
            </a:r>
            <a:endParaRPr lang="en-US" altLang="en-US" sz="1050" dirty="0"/>
          </a:p>
        </p:txBody>
      </p:sp>
    </p:spTree>
    <p:extLst>
      <p:ext uri="{BB962C8B-B14F-4D97-AF65-F5344CB8AC3E}">
        <p14:creationId xmlns:p14="http://schemas.microsoft.com/office/powerpoint/2010/main" val="3618447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This is the sticky statement, the takeaway.</a:t>
            </a:r>
          </a:p>
          <a:p>
            <a:r>
              <a:rPr lang="en-US" altLang="en-US" sz="1050" dirty="0"/>
              <a:t>Not just our lifestyle, worship, fellowship, food, music, dance, but focus on HIM??</a:t>
            </a:r>
          </a:p>
          <a:p>
            <a:endParaRPr lang="en-US" altLang="en-US" sz="1050" dirty="0"/>
          </a:p>
        </p:txBody>
      </p:sp>
    </p:spTree>
    <p:extLst>
      <p:ext uri="{BB962C8B-B14F-4D97-AF65-F5344CB8AC3E}">
        <p14:creationId xmlns:p14="http://schemas.microsoft.com/office/powerpoint/2010/main" val="2945942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28417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Covenantal identity, big marker for Jewish people.</a:t>
            </a:r>
          </a:p>
        </p:txBody>
      </p:sp>
    </p:spTree>
    <p:extLst>
      <p:ext uri="{BB962C8B-B14F-4D97-AF65-F5344CB8AC3E}">
        <p14:creationId xmlns:p14="http://schemas.microsoft.com/office/powerpoint/2010/main" val="482939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24toDouble </a:t>
            </a:r>
          </a:p>
        </p:txBody>
      </p:sp>
    </p:spTree>
    <p:extLst>
      <p:ext uri="{BB962C8B-B14F-4D97-AF65-F5344CB8AC3E}">
        <p14:creationId xmlns:p14="http://schemas.microsoft.com/office/powerpoint/2010/main" val="2706788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14454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63310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https://en.wikipedia.org/wiki/Great_Assembly</a:t>
            </a:r>
            <a:endParaRPr lang="en-US" sz="1050" dirty="0"/>
          </a:p>
          <a:p>
            <a:endParaRPr lang="en-US" altLang="en-US" sz="1050" dirty="0"/>
          </a:p>
          <a:p>
            <a:r>
              <a:rPr lang="en-US" altLang="en-US" sz="2000" dirty="0"/>
              <a:t>The Great Assembly did other things as well, and all is subject to dispute.  Nevertheless, if we take tradition at face value, this prayer was part of the heart melodies of all Jews, as it is today if one grows up in the synagogue.</a:t>
            </a:r>
          </a:p>
        </p:txBody>
      </p:sp>
    </p:spTree>
    <p:extLst>
      <p:ext uri="{BB962C8B-B14F-4D97-AF65-F5344CB8AC3E}">
        <p14:creationId xmlns:p14="http://schemas.microsoft.com/office/powerpoint/2010/main" val="167710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line.</a:t>
            </a:r>
            <a:endParaRPr lang="he-IL" dirty="0"/>
          </a:p>
          <a:p>
            <a:r>
              <a:rPr lang="he-IL" dirty="0"/>
              <a:t>אלהי אבותיני, אלוהי אברהם, אלוהי יצחק, ואלוהי יעקב</a:t>
            </a:r>
          </a:p>
          <a:p>
            <a:r>
              <a:rPr lang="en-US" dirty="0"/>
              <a:t>The G-d of our fathers, G-d of Abraham, G-d of </a:t>
            </a:r>
            <a:r>
              <a:rPr lang="en-US" dirty="0" err="1"/>
              <a:t>Yitskhak</a:t>
            </a:r>
            <a:r>
              <a:rPr lang="en-US" dirty="0"/>
              <a:t>, G-d of Yaakov, </a:t>
            </a:r>
          </a:p>
          <a:p>
            <a:r>
              <a:rPr lang="en-US" dirty="0"/>
              <a:t>Abraham, Isaac, Jacob</a:t>
            </a:r>
            <a:endParaRPr lang="he-IL" dirty="0"/>
          </a:p>
          <a:p>
            <a:endParaRPr lang="he-IL" dirty="0"/>
          </a:p>
          <a:p>
            <a:endParaRPr lang="en-US" dirty="0"/>
          </a:p>
        </p:txBody>
      </p:sp>
      <p:sp>
        <p:nvSpPr>
          <p:cNvPr id="4" name="Header Placeholder 3"/>
          <p:cNvSpPr>
            <a:spLocks noGrp="1"/>
          </p:cNvSpPr>
          <p:nvPr>
            <p:ph type="hdr" sz="quarter"/>
          </p:nvPr>
        </p:nvSpPr>
        <p:spPr/>
        <p:txBody>
          <a:bodyPr/>
          <a:lstStyle/>
          <a:p>
            <a:r>
              <a:rPr lang="en-US" altLang="en-US"/>
              <a:t>Presenting Yeshua </a:t>
            </a:r>
          </a:p>
        </p:txBody>
      </p:sp>
      <p:sp>
        <p:nvSpPr>
          <p:cNvPr id="5" name="Date Placeholder 4"/>
          <p:cNvSpPr>
            <a:spLocks noGrp="1"/>
          </p:cNvSpPr>
          <p:nvPr>
            <p:ph type="dt" idx="1"/>
          </p:nvPr>
        </p:nvSpPr>
        <p:spPr/>
        <p:txBody>
          <a:bodyPr/>
          <a:lstStyle/>
          <a:p>
            <a:r>
              <a:rPr lang="en-US" altLang="en-US"/>
              <a:t>Sept 6, 2019 5779</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24</a:t>
            </a:fld>
            <a:endParaRPr lang="en-US" altLang="en-US"/>
          </a:p>
        </p:txBody>
      </p:sp>
    </p:spTree>
    <p:extLst>
      <p:ext uri="{BB962C8B-B14F-4D97-AF65-F5344CB8AC3E}">
        <p14:creationId xmlns:p14="http://schemas.microsoft.com/office/powerpoint/2010/main" val="3445458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b="1" dirty="0"/>
              <a:t>As a new believer in 1969, I read these words and felt that </a:t>
            </a:r>
            <a:r>
              <a:rPr lang="en-US" altLang="en-US" sz="1050" b="1" dirty="0" err="1"/>
              <a:t>Kefa</a:t>
            </a:r>
            <a:r>
              <a:rPr lang="en-US" altLang="en-US" sz="1050" b="1" dirty="0"/>
              <a:t>/Peter was quoting the </a:t>
            </a:r>
            <a:r>
              <a:rPr lang="en-US" altLang="en-US" sz="1050" b="1" dirty="0" err="1"/>
              <a:t>Shmoneh</a:t>
            </a:r>
            <a:r>
              <a:rPr lang="en-US" altLang="en-US" sz="1050" b="1" dirty="0"/>
              <a:t> </a:t>
            </a:r>
            <a:r>
              <a:rPr lang="en-US" altLang="en-US" sz="1050" b="1" dirty="0" err="1"/>
              <a:t>Esray</a:t>
            </a:r>
            <a:r>
              <a:rPr lang="en-US" altLang="en-US" sz="1050" b="1" dirty="0"/>
              <a:t>!</a:t>
            </a:r>
          </a:p>
        </p:txBody>
      </p:sp>
    </p:spTree>
    <p:extLst>
      <p:ext uri="{BB962C8B-B14F-4D97-AF65-F5344CB8AC3E}">
        <p14:creationId xmlns:p14="http://schemas.microsoft.com/office/powerpoint/2010/main" val="175745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So, engaged covenantal identity, then the LIFE underlying it!</a:t>
            </a:r>
          </a:p>
        </p:txBody>
      </p:sp>
    </p:spTree>
    <p:extLst>
      <p:ext uri="{BB962C8B-B14F-4D97-AF65-F5344CB8AC3E}">
        <p14:creationId xmlns:p14="http://schemas.microsoft.com/office/powerpoint/2010/main" val="2750660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Not just our lifestyle, worship, fellowship, food, music, dance, but focus on HIM??</a:t>
            </a:r>
          </a:p>
          <a:p>
            <a:endParaRPr lang="en-US" altLang="en-US" sz="1050" dirty="0"/>
          </a:p>
        </p:txBody>
      </p:sp>
    </p:spTree>
    <p:extLst>
      <p:ext uri="{BB962C8B-B14F-4D97-AF65-F5344CB8AC3E}">
        <p14:creationId xmlns:p14="http://schemas.microsoft.com/office/powerpoint/2010/main" val="669640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92814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1" i="0" kern="1200" dirty="0">
                <a:solidFill>
                  <a:schemeClr val="tx1"/>
                </a:solidFill>
                <a:effectLst/>
                <a:latin typeface="Arial Rounded MT Bold" pitchFamily="34" charset="0"/>
                <a:ea typeface="+mn-ea"/>
                <a:cs typeface="Arial" charset="0"/>
              </a:rPr>
              <a:t>Psalm 118:22</a:t>
            </a:r>
          </a:p>
          <a:p>
            <a:endParaRPr lang="en-US" altLang="en-US" sz="2000" b="1" i="0" kern="1200" dirty="0">
              <a:solidFill>
                <a:schemeClr val="tx1"/>
              </a:solidFill>
              <a:effectLst/>
              <a:latin typeface="Arial Rounded MT Bold" pitchFamily="34" charset="0"/>
              <a:ea typeface="+mn-ea"/>
              <a:cs typeface="Arial" charset="0"/>
            </a:endParaRPr>
          </a:p>
          <a:p>
            <a:r>
              <a:rPr lang="en-US" altLang="en-US" sz="2000" b="1" i="0" kern="1200" dirty="0">
                <a:solidFill>
                  <a:schemeClr val="tx1"/>
                </a:solidFill>
                <a:effectLst/>
                <a:latin typeface="Arial Rounded MT Bold" pitchFamily="34" charset="0"/>
                <a:ea typeface="+mn-ea"/>
                <a:cs typeface="Arial" charset="0"/>
              </a:rPr>
              <a:t>Note the consequence:</a:t>
            </a:r>
            <a:endParaRPr lang="en-US" altLang="en-US" sz="1050" b="1" dirty="0"/>
          </a:p>
        </p:txBody>
      </p:sp>
    </p:spTree>
    <p:extLst>
      <p:ext uri="{BB962C8B-B14F-4D97-AF65-F5344CB8AC3E}">
        <p14:creationId xmlns:p14="http://schemas.microsoft.com/office/powerpoint/2010/main" val="436743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NOT highly educated, rabbinic schooling from childhood.  Not refined.  Plain folks.  Laboring class. </a:t>
            </a:r>
            <a:r>
              <a:rPr lang="en-US" sz="2000" b="0" i="0" kern="1200" dirty="0">
                <a:solidFill>
                  <a:schemeClr val="tx1"/>
                </a:solidFill>
                <a:effectLst/>
                <a:latin typeface="Arial Rounded MT Bold" pitchFamily="34" charset="0"/>
                <a:ea typeface="+mn-ea"/>
                <a:cs typeface="Arial" charset="0"/>
              </a:rPr>
              <a:t>literally, "people of the land." ordinary folks, not systematically educated in the Bible and the traditions of either the </a:t>
            </a:r>
            <a:r>
              <a:rPr lang="en-US" sz="2000" b="0" i="0" kern="1200" dirty="0" err="1">
                <a:solidFill>
                  <a:schemeClr val="tx1"/>
                </a:solidFill>
                <a:effectLst/>
                <a:latin typeface="Arial Rounded MT Bold" pitchFamily="34" charset="0"/>
                <a:ea typeface="+mn-ea"/>
                <a:cs typeface="Arial" charset="0"/>
              </a:rPr>
              <a:t>P'rushim</a:t>
            </a:r>
            <a:r>
              <a:rPr lang="en-US" sz="2000" b="0" i="0" kern="1200" dirty="0">
                <a:solidFill>
                  <a:schemeClr val="tx1"/>
                </a:solidFill>
                <a:effectLst/>
                <a:latin typeface="Arial Rounded MT Bold" pitchFamily="34" charset="0"/>
                <a:ea typeface="+mn-ea"/>
                <a:cs typeface="Arial" charset="0"/>
              </a:rPr>
              <a:t> or the </a:t>
            </a:r>
            <a:r>
              <a:rPr lang="en-US" sz="2000" b="0" i="0" kern="1200" dirty="0" err="1">
                <a:solidFill>
                  <a:schemeClr val="tx1"/>
                </a:solidFill>
                <a:effectLst/>
                <a:latin typeface="Arial Rounded MT Bold" pitchFamily="34" charset="0"/>
                <a:ea typeface="+mn-ea"/>
                <a:cs typeface="Arial" charset="0"/>
              </a:rPr>
              <a:t>Tz'dukim</a:t>
            </a:r>
            <a:r>
              <a:rPr lang="en-US" sz="2000" b="0" i="0" kern="1200" dirty="0">
                <a:solidFill>
                  <a:schemeClr val="tx1"/>
                </a:solidFill>
                <a:effectLst/>
                <a:latin typeface="Arial Rounded MT Bold" pitchFamily="34" charset="0"/>
                <a:ea typeface="+mn-ea"/>
                <a:cs typeface="Arial" charset="0"/>
              </a:rPr>
              <a:t> (who together constituted the Sanhedrin's membership</a:t>
            </a:r>
            <a:endParaRPr lang="en-US" altLang="en-US" sz="2000" b="1" dirty="0"/>
          </a:p>
          <a:p>
            <a:r>
              <a:rPr lang="en-US" altLang="en-US" sz="2000" b="1" dirty="0"/>
              <a:t>Like Him?</a:t>
            </a:r>
          </a:p>
          <a:p>
            <a:r>
              <a:rPr lang="en-US" altLang="en-US" sz="2000" b="1" dirty="0"/>
              <a:t>Reminiscent of Him?</a:t>
            </a:r>
          </a:p>
          <a:p>
            <a:r>
              <a:rPr lang="en-US" altLang="en-US" sz="2000" b="1" dirty="0"/>
              <a:t>Words, expressions, gestures.</a:t>
            </a:r>
          </a:p>
          <a:p>
            <a:r>
              <a:rPr lang="en-US" altLang="en-US" sz="2000" b="1" dirty="0"/>
              <a:t>Married couples begin to look like each other.</a:t>
            </a:r>
          </a:p>
          <a:p>
            <a:r>
              <a:rPr lang="en-US" altLang="en-US" sz="2000" b="1" dirty="0"/>
              <a:t>Have a dog for a long time?</a:t>
            </a:r>
          </a:p>
        </p:txBody>
      </p:sp>
    </p:spTree>
    <p:extLst>
      <p:ext uri="{BB962C8B-B14F-4D97-AF65-F5344CB8AC3E}">
        <p14:creationId xmlns:p14="http://schemas.microsoft.com/office/powerpoint/2010/main" val="2040545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google.com/search?q=israaid+bahamas&amp;safe=active&amp;sxsrf=ACYBGNQsrKGkj8oeFMzN7E7voP-LEal9IA:1567820395157&amp;source=lnms&amp;tbm=isch&amp;sa=X&amp;ved=0ahUKEwiFh-aNyr3kAhUISa0KHUX_BJ4Q_AUIEygC&amp;biw=1280&amp;bih=951#imgdii=croqXjzH9BaRNM:&amp;imgrc=gXwo-kQ0oVBN4M:</a:t>
            </a:r>
            <a:endParaRPr lang="en-US" altLang="en-US" sz="1050" dirty="0"/>
          </a:p>
        </p:txBody>
      </p:sp>
    </p:spTree>
    <p:extLst>
      <p:ext uri="{BB962C8B-B14F-4D97-AF65-F5344CB8AC3E}">
        <p14:creationId xmlns:p14="http://schemas.microsoft.com/office/powerpoint/2010/main" val="1839685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Do you have on your spiritual Right Guard?</a:t>
            </a:r>
          </a:p>
        </p:txBody>
      </p:sp>
    </p:spTree>
    <p:extLst>
      <p:ext uri="{BB962C8B-B14F-4D97-AF65-F5344CB8AC3E}">
        <p14:creationId xmlns:p14="http://schemas.microsoft.com/office/powerpoint/2010/main" val="30150163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24654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Jeanie </a:t>
            </a:r>
            <a:r>
              <a:rPr lang="en-US" altLang="en-US" sz="1050" dirty="0" err="1"/>
              <a:t>Gelbart</a:t>
            </a:r>
            <a:r>
              <a:rPr lang="en-US" altLang="en-US" sz="1050" dirty="0"/>
              <a:t> tells of her being in Jerusalem in an ulpan [Hebrew language intensive], at age ~20, 1970’s. and a girl next to her rhapsodizing softly, “Oh how I love him!”   </a:t>
            </a:r>
          </a:p>
          <a:p>
            <a:r>
              <a:rPr lang="en-US" altLang="en-US" sz="1050" dirty="0"/>
              <a:t>What?  Who?</a:t>
            </a:r>
          </a:p>
          <a:p>
            <a:r>
              <a:rPr lang="en-US" altLang="en-US" sz="1050" dirty="0"/>
              <a:t>She was a founding member of Or </a:t>
            </a:r>
            <a:r>
              <a:rPr lang="en-US" altLang="en-US" sz="1050" dirty="0" err="1"/>
              <a:t>HaOlam</a:t>
            </a:r>
            <a:r>
              <a:rPr lang="en-US" altLang="en-US" sz="1050" dirty="0"/>
              <a:t>.  First dance leader.  </a:t>
            </a:r>
          </a:p>
        </p:txBody>
      </p:sp>
    </p:spTree>
    <p:extLst>
      <p:ext uri="{BB962C8B-B14F-4D97-AF65-F5344CB8AC3E}">
        <p14:creationId xmlns:p14="http://schemas.microsoft.com/office/powerpoint/2010/main" val="3913536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Sticky statement.</a:t>
            </a:r>
          </a:p>
          <a:p>
            <a:r>
              <a:rPr lang="en-US" altLang="en-US" sz="1050" dirty="0"/>
              <a:t>Not just our lifestyle, worship, fellowship, food, music, dance, but HIM??</a:t>
            </a:r>
          </a:p>
          <a:p>
            <a:endParaRPr lang="en-US" altLang="en-US" sz="1050" dirty="0"/>
          </a:p>
        </p:txBody>
      </p:sp>
    </p:spTree>
    <p:extLst>
      <p:ext uri="{BB962C8B-B14F-4D97-AF65-F5344CB8AC3E}">
        <p14:creationId xmlns:p14="http://schemas.microsoft.com/office/powerpoint/2010/main" val="5314918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17564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Note the quote.  Covenantal context, then the Person of Messiah.  </a:t>
            </a:r>
          </a:p>
          <a:p>
            <a:endParaRPr lang="en-US" altLang="en-US" sz="2000" b="1" dirty="0"/>
          </a:p>
          <a:p>
            <a:r>
              <a:rPr lang="en-US" altLang="en-US" sz="2000" b="1" dirty="0"/>
              <a:t>Impossible to say, “To all Jewish people.”  But can say, “To MANY Jewish people” the phrase, G-d of our fathers, the G-d of Abraham, Isaac, </a:t>
            </a:r>
            <a:r>
              <a:rPr lang="en-US" altLang="en-US" sz="2000" b="1" dirty="0" err="1"/>
              <a:t>Jaccob</a:t>
            </a:r>
            <a:r>
              <a:rPr lang="en-US" altLang="en-US" sz="2000" b="1" dirty="0"/>
              <a:t>, Avraham, </a:t>
            </a:r>
            <a:r>
              <a:rPr lang="en-US" altLang="en-US" sz="2000" b="1" dirty="0" err="1"/>
              <a:t>Yitskhak</a:t>
            </a:r>
            <a:r>
              <a:rPr lang="en-US" altLang="en-US" sz="2000" b="1" dirty="0"/>
              <a:t>, Yaakov”  has a sweet resonance.  </a:t>
            </a:r>
          </a:p>
          <a:p>
            <a:endParaRPr lang="en-US" altLang="en-US" sz="2000" b="1" dirty="0"/>
          </a:p>
          <a:p>
            <a:r>
              <a:rPr lang="en-US" altLang="en-US" sz="2000" b="1" dirty="0"/>
              <a:t>Sweet Home Jerusalem is in this phrase.</a:t>
            </a:r>
          </a:p>
        </p:txBody>
      </p:sp>
    </p:spTree>
    <p:extLst>
      <p:ext uri="{BB962C8B-B14F-4D97-AF65-F5344CB8AC3E}">
        <p14:creationId xmlns:p14="http://schemas.microsoft.com/office/powerpoint/2010/main" val="27189434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Reaction this time not so good: infuriated.   John Wesley: make hearers mad, sad, or glad.</a:t>
            </a:r>
          </a:p>
          <a:p>
            <a:endParaRPr lang="en-US" altLang="en-US" sz="2000" b="1" dirty="0"/>
          </a:p>
          <a:p>
            <a:r>
              <a:rPr lang="en-US" altLang="en-US" sz="2000" b="1" dirty="0"/>
              <a:t>Then again Gamliel, apparently the teacher of </a:t>
            </a:r>
            <a:r>
              <a:rPr lang="en-US" altLang="en-US" sz="2000" b="1" dirty="0" err="1"/>
              <a:t>Shaul</a:t>
            </a:r>
            <a:r>
              <a:rPr lang="en-US" altLang="en-US" sz="2000" b="1" dirty="0"/>
              <a:t>/Paul, but long before </a:t>
            </a:r>
            <a:r>
              <a:rPr lang="en-US" altLang="en-US" sz="2000" b="1" dirty="0" err="1"/>
              <a:t>Shaul’s</a:t>
            </a:r>
            <a:r>
              <a:rPr lang="en-US" altLang="en-US" sz="2000" b="1" dirty="0"/>
              <a:t> revelation of faith, was ambivalent.  Maybe showed the same heart for G-d that </a:t>
            </a:r>
            <a:r>
              <a:rPr lang="en-US" altLang="en-US" sz="2000" b="1" dirty="0" err="1"/>
              <a:t>Shaul</a:t>
            </a:r>
            <a:r>
              <a:rPr lang="en-US" altLang="en-US" sz="2000" b="1" dirty="0"/>
              <a:t> had for revelation.</a:t>
            </a:r>
          </a:p>
          <a:p>
            <a:endParaRPr lang="en-US" altLang="en-US" sz="2000" b="1" dirty="0"/>
          </a:p>
          <a:p>
            <a:r>
              <a:rPr lang="en-US" altLang="en-US" sz="2000" b="1" dirty="0"/>
              <a:t>We’re on livestream, so I don’t want to say much, but a certain major rabbi in town thinks our faith is like wide ties.   Fashions come back.  Intellectual fashions come back.  Pray for this individual.</a:t>
            </a:r>
          </a:p>
        </p:txBody>
      </p:sp>
    </p:spTree>
    <p:extLst>
      <p:ext uri="{BB962C8B-B14F-4D97-AF65-F5344CB8AC3E}">
        <p14:creationId xmlns:p14="http://schemas.microsoft.com/office/powerpoint/2010/main" val="9046563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77329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Two ways of righteousness, Messiah, and self energized Torah.</a:t>
            </a:r>
          </a:p>
        </p:txBody>
      </p:sp>
    </p:spTree>
    <p:extLst>
      <p:ext uri="{BB962C8B-B14F-4D97-AF65-F5344CB8AC3E}">
        <p14:creationId xmlns:p14="http://schemas.microsoft.com/office/powerpoint/2010/main" val="22754688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63023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443387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So, four choices justifying creation of the world by Talmudic rabbis.  We’ll go with Rabbi </a:t>
            </a:r>
            <a:r>
              <a:rPr lang="en-US" altLang="en-US" sz="1050" dirty="0" err="1"/>
              <a:t>Yokhanan</a:t>
            </a:r>
            <a:r>
              <a:rPr lang="en-US" altLang="en-US" sz="1050" dirty="0"/>
              <a:t>.  Dot under h means a guttural.  </a:t>
            </a:r>
          </a:p>
        </p:txBody>
      </p:sp>
    </p:spTree>
    <p:extLst>
      <p:ext uri="{BB962C8B-B14F-4D97-AF65-F5344CB8AC3E}">
        <p14:creationId xmlns:p14="http://schemas.microsoft.com/office/powerpoint/2010/main" val="20132094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243459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Dot under the H means guttural:  </a:t>
            </a:r>
            <a:r>
              <a:rPr lang="en-US" altLang="en-US" sz="2000" b="1" dirty="0" err="1"/>
              <a:t>kh</a:t>
            </a:r>
            <a:endParaRPr lang="en-US" altLang="en-US" sz="2000" b="1" dirty="0"/>
          </a:p>
        </p:txBody>
      </p:sp>
    </p:spTree>
    <p:extLst>
      <p:ext uri="{BB962C8B-B14F-4D97-AF65-F5344CB8AC3E}">
        <p14:creationId xmlns:p14="http://schemas.microsoft.com/office/powerpoint/2010/main" val="37837641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Not just our lifestyle, worship, fellowship, food, music, dance, but HIM??</a:t>
            </a:r>
          </a:p>
          <a:p>
            <a:endParaRPr lang="en-US" altLang="en-US" sz="1050" dirty="0"/>
          </a:p>
        </p:txBody>
      </p:sp>
    </p:spTree>
    <p:extLst>
      <p:ext uri="{BB962C8B-B14F-4D97-AF65-F5344CB8AC3E}">
        <p14:creationId xmlns:p14="http://schemas.microsoft.com/office/powerpoint/2010/main" val="25320100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Presenting Yeshua </a:t>
            </a:r>
          </a:p>
        </p:txBody>
      </p:sp>
      <p:sp>
        <p:nvSpPr>
          <p:cNvPr id="5" name="Date Placeholder 4"/>
          <p:cNvSpPr>
            <a:spLocks noGrp="1"/>
          </p:cNvSpPr>
          <p:nvPr>
            <p:ph type="dt" idx="1"/>
          </p:nvPr>
        </p:nvSpPr>
        <p:spPr/>
        <p:txBody>
          <a:bodyPr/>
          <a:lstStyle/>
          <a:p>
            <a:r>
              <a:rPr lang="en-US" altLang="en-US"/>
              <a:t>Sept 6, 2019 5779</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47</a:t>
            </a:fld>
            <a:endParaRPr lang="en-US" altLang="en-US"/>
          </a:p>
        </p:txBody>
      </p:sp>
    </p:spTree>
    <p:extLst>
      <p:ext uri="{BB962C8B-B14F-4D97-AF65-F5344CB8AC3E}">
        <p14:creationId xmlns:p14="http://schemas.microsoft.com/office/powerpoint/2010/main" val="33209890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Unpack this phrase by phrase</a:t>
            </a:r>
          </a:p>
        </p:txBody>
      </p:sp>
      <p:sp>
        <p:nvSpPr>
          <p:cNvPr id="4" name="Header Placeholder 3"/>
          <p:cNvSpPr>
            <a:spLocks noGrp="1"/>
          </p:cNvSpPr>
          <p:nvPr>
            <p:ph type="hdr" sz="quarter"/>
          </p:nvPr>
        </p:nvSpPr>
        <p:spPr/>
        <p:txBody>
          <a:bodyPr/>
          <a:lstStyle/>
          <a:p>
            <a:r>
              <a:rPr lang="en-US" altLang="en-US"/>
              <a:t>Presenting Yeshua </a:t>
            </a:r>
          </a:p>
        </p:txBody>
      </p:sp>
      <p:sp>
        <p:nvSpPr>
          <p:cNvPr id="5" name="Date Placeholder 4"/>
          <p:cNvSpPr>
            <a:spLocks noGrp="1"/>
          </p:cNvSpPr>
          <p:nvPr>
            <p:ph type="dt" idx="1"/>
          </p:nvPr>
        </p:nvSpPr>
        <p:spPr/>
        <p:txBody>
          <a:bodyPr/>
          <a:lstStyle/>
          <a:p>
            <a:r>
              <a:rPr lang="en-US" altLang="en-US"/>
              <a:t>Sept 6, 2019 5779</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48</a:t>
            </a:fld>
            <a:endParaRPr lang="en-US" altLang="en-US"/>
          </a:p>
        </p:txBody>
      </p:sp>
    </p:spTree>
    <p:extLst>
      <p:ext uri="{BB962C8B-B14F-4D97-AF65-F5344CB8AC3E}">
        <p14:creationId xmlns:p14="http://schemas.microsoft.com/office/powerpoint/2010/main" val="29099854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Presenting Yeshua </a:t>
            </a:r>
          </a:p>
        </p:txBody>
      </p:sp>
      <p:sp>
        <p:nvSpPr>
          <p:cNvPr id="5" name="Date Placeholder 4"/>
          <p:cNvSpPr>
            <a:spLocks noGrp="1"/>
          </p:cNvSpPr>
          <p:nvPr>
            <p:ph type="dt" idx="1"/>
          </p:nvPr>
        </p:nvSpPr>
        <p:spPr/>
        <p:txBody>
          <a:bodyPr/>
          <a:lstStyle/>
          <a:p>
            <a:r>
              <a:rPr lang="en-US" altLang="en-US"/>
              <a:t>Sept 6, 2019 5779</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49</a:t>
            </a:fld>
            <a:endParaRPr lang="en-US" altLang="en-US"/>
          </a:p>
        </p:txBody>
      </p:sp>
    </p:spTree>
    <p:extLst>
      <p:ext uri="{BB962C8B-B14F-4D97-AF65-F5344CB8AC3E}">
        <p14:creationId xmlns:p14="http://schemas.microsoft.com/office/powerpoint/2010/main" val="14006577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Presenting Yeshua </a:t>
            </a:r>
          </a:p>
        </p:txBody>
      </p:sp>
      <p:sp>
        <p:nvSpPr>
          <p:cNvPr id="5" name="Date Placeholder 4"/>
          <p:cNvSpPr>
            <a:spLocks noGrp="1"/>
          </p:cNvSpPr>
          <p:nvPr>
            <p:ph type="dt" idx="1"/>
          </p:nvPr>
        </p:nvSpPr>
        <p:spPr/>
        <p:txBody>
          <a:bodyPr/>
          <a:lstStyle/>
          <a:p>
            <a:r>
              <a:rPr lang="en-US" altLang="en-US"/>
              <a:t>Sept 6, 2019 5779</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50</a:t>
            </a:fld>
            <a:endParaRPr lang="en-US" altLang="en-US"/>
          </a:p>
        </p:txBody>
      </p:sp>
    </p:spTree>
    <p:extLst>
      <p:ext uri="{BB962C8B-B14F-4D97-AF65-F5344CB8AC3E}">
        <p14:creationId xmlns:p14="http://schemas.microsoft.com/office/powerpoint/2010/main" val="22962100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Presenting Yeshua </a:t>
            </a:r>
          </a:p>
        </p:txBody>
      </p:sp>
      <p:sp>
        <p:nvSpPr>
          <p:cNvPr id="5" name="Date Placeholder 4"/>
          <p:cNvSpPr>
            <a:spLocks noGrp="1"/>
          </p:cNvSpPr>
          <p:nvPr>
            <p:ph type="dt" idx="1"/>
          </p:nvPr>
        </p:nvSpPr>
        <p:spPr/>
        <p:txBody>
          <a:bodyPr/>
          <a:lstStyle/>
          <a:p>
            <a:r>
              <a:rPr lang="en-US" altLang="en-US"/>
              <a:t>Sept 6, 2019 5779</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51</a:t>
            </a:fld>
            <a:endParaRPr lang="en-US" altLang="en-US"/>
          </a:p>
        </p:txBody>
      </p:sp>
    </p:spTree>
    <p:extLst>
      <p:ext uri="{BB962C8B-B14F-4D97-AF65-F5344CB8AC3E}">
        <p14:creationId xmlns:p14="http://schemas.microsoft.com/office/powerpoint/2010/main" val="7525898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Presenting Yeshua </a:t>
            </a:r>
          </a:p>
        </p:txBody>
      </p:sp>
      <p:sp>
        <p:nvSpPr>
          <p:cNvPr id="5" name="Date Placeholder 4"/>
          <p:cNvSpPr>
            <a:spLocks noGrp="1"/>
          </p:cNvSpPr>
          <p:nvPr>
            <p:ph type="dt" idx="1"/>
          </p:nvPr>
        </p:nvSpPr>
        <p:spPr/>
        <p:txBody>
          <a:bodyPr/>
          <a:lstStyle/>
          <a:p>
            <a:r>
              <a:rPr lang="en-US" altLang="en-US"/>
              <a:t>Sept 6, 2019 5779</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52</a:t>
            </a:fld>
            <a:endParaRPr lang="en-US" altLang="en-US"/>
          </a:p>
        </p:txBody>
      </p:sp>
    </p:spTree>
    <p:extLst>
      <p:ext uri="{BB962C8B-B14F-4D97-AF65-F5344CB8AC3E}">
        <p14:creationId xmlns:p14="http://schemas.microsoft.com/office/powerpoint/2010/main" val="2406556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69448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Passion sonship: 3 sons, communicate LIFE</a:t>
            </a:r>
          </a:p>
          <a:p>
            <a:r>
              <a:rPr lang="en-US" b="1" dirty="0"/>
              <a:t>My Dad ~1000 words.  </a:t>
            </a:r>
          </a:p>
          <a:p>
            <a:r>
              <a:rPr lang="en-US" b="1" dirty="0"/>
              <a:t>Lunch </a:t>
            </a:r>
          </a:p>
          <a:p>
            <a:r>
              <a:rPr lang="en-US" b="1" dirty="0"/>
              <a:t>Die for son or daughter.   </a:t>
            </a:r>
          </a:p>
          <a:p>
            <a:r>
              <a:rPr lang="en-US" b="1" dirty="0"/>
              <a:t>G spoke through Son!</a:t>
            </a:r>
          </a:p>
        </p:txBody>
      </p:sp>
      <p:sp>
        <p:nvSpPr>
          <p:cNvPr id="4" name="Header Placeholder 3"/>
          <p:cNvSpPr>
            <a:spLocks noGrp="1"/>
          </p:cNvSpPr>
          <p:nvPr>
            <p:ph type="hdr" sz="quarter"/>
          </p:nvPr>
        </p:nvSpPr>
        <p:spPr/>
        <p:txBody>
          <a:bodyPr/>
          <a:lstStyle/>
          <a:p>
            <a:r>
              <a:rPr lang="en-US" altLang="en-US"/>
              <a:t>Presenting Yeshua </a:t>
            </a:r>
          </a:p>
        </p:txBody>
      </p:sp>
      <p:sp>
        <p:nvSpPr>
          <p:cNvPr id="5" name="Date Placeholder 4"/>
          <p:cNvSpPr>
            <a:spLocks noGrp="1"/>
          </p:cNvSpPr>
          <p:nvPr>
            <p:ph type="dt" idx="1"/>
          </p:nvPr>
        </p:nvSpPr>
        <p:spPr/>
        <p:txBody>
          <a:bodyPr/>
          <a:lstStyle/>
          <a:p>
            <a:r>
              <a:rPr lang="en-US" altLang="en-US"/>
              <a:t>Sept 6, 2019 5779</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53</a:t>
            </a:fld>
            <a:endParaRPr lang="en-US" altLang="en-US"/>
          </a:p>
        </p:txBody>
      </p:sp>
    </p:spTree>
    <p:extLst>
      <p:ext uri="{BB962C8B-B14F-4D97-AF65-F5344CB8AC3E}">
        <p14:creationId xmlns:p14="http://schemas.microsoft.com/office/powerpoint/2010/main" val="5935198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Presenting Yeshua </a:t>
            </a:r>
          </a:p>
        </p:txBody>
      </p:sp>
      <p:sp>
        <p:nvSpPr>
          <p:cNvPr id="5" name="Date Placeholder 4"/>
          <p:cNvSpPr>
            <a:spLocks noGrp="1"/>
          </p:cNvSpPr>
          <p:nvPr>
            <p:ph type="dt" idx="1"/>
          </p:nvPr>
        </p:nvSpPr>
        <p:spPr/>
        <p:txBody>
          <a:bodyPr/>
          <a:lstStyle/>
          <a:p>
            <a:r>
              <a:rPr lang="en-US" altLang="en-US"/>
              <a:t>Sept 6, 2019 5779</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54</a:t>
            </a:fld>
            <a:endParaRPr lang="en-US" altLang="en-US"/>
          </a:p>
        </p:txBody>
      </p:sp>
    </p:spTree>
    <p:extLst>
      <p:ext uri="{BB962C8B-B14F-4D97-AF65-F5344CB8AC3E}">
        <p14:creationId xmlns:p14="http://schemas.microsoft.com/office/powerpoint/2010/main" val="9055831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Cool but obscure term, effulgence </a:t>
            </a:r>
            <a:r>
              <a:rPr lang="en-US" sz="2000" b="0" i="0" u="none" strike="noStrike" kern="1200" dirty="0">
                <a:solidFill>
                  <a:schemeClr val="tx1"/>
                </a:solidFill>
                <a:effectLst/>
                <a:latin typeface="Arial Rounded MT Bold" pitchFamily="34" charset="0"/>
                <a:ea typeface="+mn-ea"/>
                <a:cs typeface="Arial" charset="0"/>
                <a:hlinkClick r:id="rId3"/>
              </a:rPr>
              <a:t>brightness</a:t>
            </a:r>
            <a:r>
              <a:rPr lang="en-US" sz="2000" b="0" i="0" kern="1200" dirty="0">
                <a:solidFill>
                  <a:schemeClr val="tx1"/>
                </a:solidFill>
                <a:effectLst/>
                <a:latin typeface="Arial Rounded MT Bold" pitchFamily="34" charset="0"/>
                <a:ea typeface="+mn-ea"/>
                <a:cs typeface="Arial" charset="0"/>
              </a:rPr>
              <a:t>,</a:t>
            </a:r>
            <a:r>
              <a:rPr lang="en-US" sz="2000" b="0" i="1" kern="1200" dirty="0">
                <a:solidFill>
                  <a:schemeClr val="tx1"/>
                </a:solidFill>
                <a:effectLst/>
                <a:latin typeface="Arial Rounded MT Bold" pitchFamily="34" charset="0"/>
                <a:ea typeface="+mn-ea"/>
                <a:cs typeface="Arial" charset="0"/>
              </a:rPr>
              <a:t> </a:t>
            </a:r>
            <a:r>
              <a:rPr lang="en-US" sz="2000" b="0" i="0" u="none" strike="noStrike" kern="1200" dirty="0">
                <a:solidFill>
                  <a:schemeClr val="tx1"/>
                </a:solidFill>
                <a:effectLst/>
                <a:latin typeface="Arial Rounded MT Bold" pitchFamily="34" charset="0"/>
                <a:ea typeface="+mn-ea"/>
                <a:cs typeface="Arial" charset="0"/>
                <a:hlinkClick r:id="rId4"/>
              </a:rPr>
              <a:t>brilliance</a:t>
            </a:r>
            <a:r>
              <a:rPr lang="en-US" sz="2000" b="0" i="0" kern="1200" dirty="0">
                <a:solidFill>
                  <a:schemeClr val="tx1"/>
                </a:solidFill>
                <a:effectLst/>
                <a:latin typeface="Arial Rounded MT Bold" pitchFamily="34" charset="0"/>
                <a:ea typeface="+mn-ea"/>
                <a:cs typeface="Arial" charset="0"/>
              </a:rPr>
              <a:t>,</a:t>
            </a:r>
            <a:r>
              <a:rPr lang="en-US" sz="2000" b="0" i="1" kern="1200" dirty="0">
                <a:solidFill>
                  <a:schemeClr val="tx1"/>
                </a:solidFill>
                <a:effectLst/>
                <a:latin typeface="Arial Rounded MT Bold" pitchFamily="34" charset="0"/>
                <a:ea typeface="+mn-ea"/>
                <a:cs typeface="Arial" charset="0"/>
              </a:rPr>
              <a:t> </a:t>
            </a:r>
            <a:r>
              <a:rPr lang="en-US" sz="2000" b="0" i="0" u="none" strike="noStrike" kern="1200" dirty="0">
                <a:solidFill>
                  <a:schemeClr val="tx1"/>
                </a:solidFill>
                <a:effectLst/>
                <a:latin typeface="Arial Rounded MT Bold" pitchFamily="34" charset="0"/>
                <a:ea typeface="+mn-ea"/>
                <a:cs typeface="Arial" charset="0"/>
                <a:hlinkClick r:id="rId5"/>
              </a:rPr>
              <a:t>brilliancy</a:t>
            </a:r>
            <a:r>
              <a:rPr lang="en-US" sz="2000" b="0" i="0" kern="1200" dirty="0">
                <a:solidFill>
                  <a:schemeClr val="tx1"/>
                </a:solidFill>
                <a:effectLst/>
                <a:latin typeface="Arial Rounded MT Bold" pitchFamily="34" charset="0"/>
                <a:ea typeface="+mn-ea"/>
                <a:cs typeface="Arial" charset="0"/>
              </a:rPr>
              <a:t>,</a:t>
            </a:r>
            <a:r>
              <a:rPr lang="en-US" sz="2000" b="0" i="1" kern="1200" dirty="0">
                <a:solidFill>
                  <a:schemeClr val="tx1"/>
                </a:solidFill>
                <a:effectLst/>
                <a:latin typeface="Arial Rounded MT Bold" pitchFamily="34" charset="0"/>
                <a:ea typeface="+mn-ea"/>
                <a:cs typeface="Arial" charset="0"/>
              </a:rPr>
              <a:t> </a:t>
            </a:r>
            <a:endParaRPr lang="en-US" dirty="0"/>
          </a:p>
        </p:txBody>
      </p:sp>
      <p:sp>
        <p:nvSpPr>
          <p:cNvPr id="4" name="Header Placeholder 3"/>
          <p:cNvSpPr>
            <a:spLocks noGrp="1"/>
          </p:cNvSpPr>
          <p:nvPr>
            <p:ph type="hdr" sz="quarter"/>
          </p:nvPr>
        </p:nvSpPr>
        <p:spPr/>
        <p:txBody>
          <a:bodyPr/>
          <a:lstStyle/>
          <a:p>
            <a:r>
              <a:rPr lang="en-US" altLang="en-US"/>
              <a:t>Presenting Yeshua </a:t>
            </a:r>
          </a:p>
        </p:txBody>
      </p:sp>
      <p:sp>
        <p:nvSpPr>
          <p:cNvPr id="5" name="Date Placeholder 4"/>
          <p:cNvSpPr>
            <a:spLocks noGrp="1"/>
          </p:cNvSpPr>
          <p:nvPr>
            <p:ph type="dt" idx="1"/>
          </p:nvPr>
        </p:nvSpPr>
        <p:spPr/>
        <p:txBody>
          <a:bodyPr/>
          <a:lstStyle/>
          <a:p>
            <a:r>
              <a:rPr lang="en-US" altLang="en-US"/>
              <a:t>Sept 6, 2019 5779</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55</a:t>
            </a:fld>
            <a:endParaRPr lang="en-US" altLang="en-US"/>
          </a:p>
        </p:txBody>
      </p:sp>
    </p:spTree>
    <p:extLst>
      <p:ext uri="{BB962C8B-B14F-4D97-AF65-F5344CB8AC3E}">
        <p14:creationId xmlns:p14="http://schemas.microsoft.com/office/powerpoint/2010/main" val="2296979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Solar flare is a projection of the sun itself.   Not [Jewish objection] a man attained to deity.  Rather G had an effulgence of his glory. </a:t>
            </a:r>
          </a:p>
          <a:p>
            <a:r>
              <a:rPr lang="en-US" dirty="0" err="1"/>
              <a:t>efulgencia</a:t>
            </a:r>
            <a:endParaRPr lang="en-US" dirty="0"/>
          </a:p>
        </p:txBody>
      </p:sp>
      <p:sp>
        <p:nvSpPr>
          <p:cNvPr id="4" name="Header Placeholder 3"/>
          <p:cNvSpPr>
            <a:spLocks noGrp="1"/>
          </p:cNvSpPr>
          <p:nvPr>
            <p:ph type="hdr" sz="quarter"/>
          </p:nvPr>
        </p:nvSpPr>
        <p:spPr/>
        <p:txBody>
          <a:bodyPr/>
          <a:lstStyle/>
          <a:p>
            <a:r>
              <a:rPr lang="en-US" altLang="en-US"/>
              <a:t>Presenting Yeshua </a:t>
            </a:r>
          </a:p>
        </p:txBody>
      </p:sp>
      <p:sp>
        <p:nvSpPr>
          <p:cNvPr id="5" name="Date Placeholder 4"/>
          <p:cNvSpPr>
            <a:spLocks noGrp="1"/>
          </p:cNvSpPr>
          <p:nvPr>
            <p:ph type="dt" idx="1"/>
          </p:nvPr>
        </p:nvSpPr>
        <p:spPr/>
        <p:txBody>
          <a:bodyPr/>
          <a:lstStyle/>
          <a:p>
            <a:r>
              <a:rPr lang="en-US" altLang="en-US"/>
              <a:t>Sept 6, 2019 5779</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56</a:t>
            </a:fld>
            <a:endParaRPr lang="en-US" altLang="en-US"/>
          </a:p>
        </p:txBody>
      </p:sp>
    </p:spTree>
    <p:extLst>
      <p:ext uri="{BB962C8B-B14F-4D97-AF65-F5344CB8AC3E}">
        <p14:creationId xmlns:p14="http://schemas.microsoft.com/office/powerpoint/2010/main" val="39119134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Presenting Yeshua </a:t>
            </a:r>
          </a:p>
        </p:txBody>
      </p:sp>
      <p:sp>
        <p:nvSpPr>
          <p:cNvPr id="5" name="Date Placeholder 4"/>
          <p:cNvSpPr>
            <a:spLocks noGrp="1"/>
          </p:cNvSpPr>
          <p:nvPr>
            <p:ph type="dt" idx="1"/>
          </p:nvPr>
        </p:nvSpPr>
        <p:spPr/>
        <p:txBody>
          <a:bodyPr/>
          <a:lstStyle/>
          <a:p>
            <a:r>
              <a:rPr lang="en-US" altLang="en-US"/>
              <a:t>Sept 6, 2019 5779</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57</a:t>
            </a:fld>
            <a:endParaRPr lang="en-US" altLang="en-US"/>
          </a:p>
        </p:txBody>
      </p:sp>
    </p:spTree>
    <p:extLst>
      <p:ext uri="{BB962C8B-B14F-4D97-AF65-F5344CB8AC3E}">
        <p14:creationId xmlns:p14="http://schemas.microsoft.com/office/powerpoint/2010/main" val="19679743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Presenting Yeshua </a:t>
            </a:r>
          </a:p>
        </p:txBody>
      </p:sp>
      <p:sp>
        <p:nvSpPr>
          <p:cNvPr id="5" name="Date Placeholder 4"/>
          <p:cNvSpPr>
            <a:spLocks noGrp="1"/>
          </p:cNvSpPr>
          <p:nvPr>
            <p:ph type="dt" idx="1"/>
          </p:nvPr>
        </p:nvSpPr>
        <p:spPr/>
        <p:txBody>
          <a:bodyPr/>
          <a:lstStyle/>
          <a:p>
            <a:r>
              <a:rPr lang="en-US" altLang="en-US"/>
              <a:t>Sept 6, 2019 5779</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58</a:t>
            </a:fld>
            <a:endParaRPr lang="en-US" altLang="en-US"/>
          </a:p>
        </p:txBody>
      </p:sp>
    </p:spTree>
    <p:extLst>
      <p:ext uri="{BB962C8B-B14F-4D97-AF65-F5344CB8AC3E}">
        <p14:creationId xmlns:p14="http://schemas.microsoft.com/office/powerpoint/2010/main" val="1964434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But solar flares would consume all.  This effulgence redeems, enlightens, convicts, heals all</a:t>
            </a:r>
          </a:p>
        </p:txBody>
      </p:sp>
      <p:sp>
        <p:nvSpPr>
          <p:cNvPr id="4" name="Header Placeholder 3"/>
          <p:cNvSpPr>
            <a:spLocks noGrp="1"/>
          </p:cNvSpPr>
          <p:nvPr>
            <p:ph type="hdr" sz="quarter"/>
          </p:nvPr>
        </p:nvSpPr>
        <p:spPr/>
        <p:txBody>
          <a:bodyPr/>
          <a:lstStyle/>
          <a:p>
            <a:r>
              <a:rPr lang="en-US" altLang="en-US"/>
              <a:t>Presenting Yeshua </a:t>
            </a:r>
          </a:p>
        </p:txBody>
      </p:sp>
      <p:sp>
        <p:nvSpPr>
          <p:cNvPr id="5" name="Date Placeholder 4"/>
          <p:cNvSpPr>
            <a:spLocks noGrp="1"/>
          </p:cNvSpPr>
          <p:nvPr>
            <p:ph type="dt" idx="1"/>
          </p:nvPr>
        </p:nvSpPr>
        <p:spPr/>
        <p:txBody>
          <a:bodyPr/>
          <a:lstStyle/>
          <a:p>
            <a:r>
              <a:rPr lang="en-US" altLang="en-US"/>
              <a:t>Sept 6, 2019 5779</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17801921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Not just our lifestyle, worship, fellowship, food, music, dance, but HIM??</a:t>
            </a:r>
          </a:p>
          <a:p>
            <a:endParaRPr lang="en-US" altLang="en-US" sz="1050" dirty="0"/>
          </a:p>
        </p:txBody>
      </p:sp>
    </p:spTree>
    <p:extLst>
      <p:ext uri="{BB962C8B-B14F-4D97-AF65-F5344CB8AC3E}">
        <p14:creationId xmlns:p14="http://schemas.microsoft.com/office/powerpoint/2010/main" val="6688594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Stern’s commentary</a:t>
            </a:r>
          </a:p>
        </p:txBody>
      </p:sp>
      <p:sp>
        <p:nvSpPr>
          <p:cNvPr id="4" name="Header Placeholder 3"/>
          <p:cNvSpPr>
            <a:spLocks noGrp="1"/>
          </p:cNvSpPr>
          <p:nvPr>
            <p:ph type="hdr" sz="quarter"/>
          </p:nvPr>
        </p:nvSpPr>
        <p:spPr/>
        <p:txBody>
          <a:bodyPr/>
          <a:lstStyle/>
          <a:p>
            <a:r>
              <a:rPr lang="en-US" altLang="en-US"/>
              <a:t>Presenting Yeshua </a:t>
            </a:r>
          </a:p>
        </p:txBody>
      </p:sp>
      <p:sp>
        <p:nvSpPr>
          <p:cNvPr id="5" name="Date Placeholder 4"/>
          <p:cNvSpPr>
            <a:spLocks noGrp="1"/>
          </p:cNvSpPr>
          <p:nvPr>
            <p:ph type="dt" idx="1"/>
          </p:nvPr>
        </p:nvSpPr>
        <p:spPr/>
        <p:txBody>
          <a:bodyPr/>
          <a:lstStyle/>
          <a:p>
            <a:r>
              <a:rPr lang="en-US" altLang="en-US"/>
              <a:t>Sept 6, 2019 5779</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41369936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solidFill>
                  <a:schemeClr val="bg1"/>
                </a:solidFill>
                <a:latin typeface="Arial Rounded MT Bold" panose="020F0704030504030204" pitchFamily="34" charset="0"/>
                <a:cs typeface="Vilna" pitchFamily="2" charset="-79"/>
              </a:rPr>
              <a:t>Psalm 110  strong scripture evidence of deity of Messiah</a:t>
            </a:r>
          </a:p>
          <a:p>
            <a:endParaRPr lang="en-US" dirty="0"/>
          </a:p>
        </p:txBody>
      </p:sp>
      <p:sp>
        <p:nvSpPr>
          <p:cNvPr id="4" name="Header Placeholder 3"/>
          <p:cNvSpPr>
            <a:spLocks noGrp="1"/>
          </p:cNvSpPr>
          <p:nvPr>
            <p:ph type="hdr" sz="quarter"/>
          </p:nvPr>
        </p:nvSpPr>
        <p:spPr/>
        <p:txBody>
          <a:bodyPr/>
          <a:lstStyle/>
          <a:p>
            <a:r>
              <a:rPr lang="en-US" altLang="en-US"/>
              <a:t>Presenting Yeshua </a:t>
            </a:r>
          </a:p>
        </p:txBody>
      </p:sp>
      <p:sp>
        <p:nvSpPr>
          <p:cNvPr id="5" name="Date Placeholder 4"/>
          <p:cNvSpPr>
            <a:spLocks noGrp="1"/>
          </p:cNvSpPr>
          <p:nvPr>
            <p:ph type="dt" idx="1"/>
          </p:nvPr>
        </p:nvSpPr>
        <p:spPr/>
        <p:txBody>
          <a:bodyPr/>
          <a:lstStyle/>
          <a:p>
            <a:r>
              <a:rPr lang="en-US" altLang="en-US"/>
              <a:t>Sept 6, 2019 5779</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69</a:t>
            </a:fld>
            <a:endParaRPr lang="en-US" altLang="en-US"/>
          </a:p>
        </p:txBody>
      </p:sp>
    </p:spTree>
    <p:extLst>
      <p:ext uri="{BB962C8B-B14F-4D97-AF65-F5344CB8AC3E}">
        <p14:creationId xmlns:p14="http://schemas.microsoft.com/office/powerpoint/2010/main" val="993719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462607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148723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777095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775554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555675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510635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Not just our lifestyle, worship, fellowship, food, music, dance, but HIM??</a:t>
            </a:r>
          </a:p>
          <a:p>
            <a:endParaRPr lang="en-US" altLang="en-US" sz="1050" dirty="0"/>
          </a:p>
        </p:txBody>
      </p:sp>
    </p:spTree>
    <p:extLst>
      <p:ext uri="{BB962C8B-B14F-4D97-AF65-F5344CB8AC3E}">
        <p14:creationId xmlns:p14="http://schemas.microsoft.com/office/powerpoint/2010/main" val="42030537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804334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524834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471098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45702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713075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4245204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Not just our lifestyle, worship, fellowship, food, music, dance, but HIM??</a:t>
            </a:r>
          </a:p>
          <a:p>
            <a:endParaRPr lang="en-US" altLang="en-US" sz="1050" dirty="0"/>
          </a:p>
        </p:txBody>
      </p:sp>
    </p:spTree>
    <p:extLst>
      <p:ext uri="{BB962C8B-B14F-4D97-AF65-F5344CB8AC3E}">
        <p14:creationId xmlns:p14="http://schemas.microsoft.com/office/powerpoint/2010/main" val="20704943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99607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77029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Presenting Yeshua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6, 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Interrupting my Matityahu series to bring an important message.</a:t>
            </a:r>
          </a:p>
        </p:txBody>
      </p:sp>
    </p:spTree>
    <p:extLst>
      <p:ext uri="{BB962C8B-B14F-4D97-AF65-F5344CB8AC3E}">
        <p14:creationId xmlns:p14="http://schemas.microsoft.com/office/powerpoint/2010/main" val="1649408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791CD-4E82-4534-A0DB-4EA2CCDE95C3}"/>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245248B-742C-46BA-B07E-AC24ECF7D551}"/>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4C14973-DFC7-4E42-B766-510FA233983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BEA4B92-1D04-4929-A0A3-4A323E74956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F6CA34C-AEEB-4078-92E1-7E449B5A0666}"/>
              </a:ext>
            </a:extLst>
          </p:cNvPr>
          <p:cNvSpPr>
            <a:spLocks noGrp="1"/>
          </p:cNvSpPr>
          <p:nvPr>
            <p:ph type="sldNum" sz="quarter" idx="12"/>
          </p:nvPr>
        </p:nvSpPr>
        <p:spPr/>
        <p:txBody>
          <a:bodyPr/>
          <a:lstStyle>
            <a:lvl1pPr>
              <a:defRPr/>
            </a:lvl1pPr>
          </a:lstStyle>
          <a:p>
            <a:fld id="{6C27A796-4B72-4939-9685-5AAECB907C19}" type="slidenum">
              <a:rPr lang="en-US" altLang="en-US"/>
              <a:pPr/>
              <a:t>‹#›</a:t>
            </a:fld>
            <a:endParaRPr lang="en-US" altLang="en-US"/>
          </a:p>
        </p:txBody>
      </p:sp>
    </p:spTree>
    <p:extLst>
      <p:ext uri="{BB962C8B-B14F-4D97-AF65-F5344CB8AC3E}">
        <p14:creationId xmlns:p14="http://schemas.microsoft.com/office/powerpoint/2010/main" val="1275406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FA059-BBD7-4593-835A-FF7D4B4C4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A3EE2C-371A-4517-B79E-CF4EF2F624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AA489-4780-459F-A90E-6804460D927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925DCC4-F50D-417E-869C-6613337F1FA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733948B-A4D7-4B82-B65B-8FD8B244D9C6}"/>
              </a:ext>
            </a:extLst>
          </p:cNvPr>
          <p:cNvSpPr>
            <a:spLocks noGrp="1"/>
          </p:cNvSpPr>
          <p:nvPr>
            <p:ph type="sldNum" sz="quarter" idx="12"/>
          </p:nvPr>
        </p:nvSpPr>
        <p:spPr/>
        <p:txBody>
          <a:bodyPr/>
          <a:lstStyle>
            <a:lvl1pPr>
              <a:defRPr/>
            </a:lvl1pPr>
          </a:lstStyle>
          <a:p>
            <a:fld id="{6CB16DF3-A7E3-4179-AF51-D35AF6509767}" type="slidenum">
              <a:rPr lang="en-US" altLang="en-US"/>
              <a:pPr/>
              <a:t>‹#›</a:t>
            </a:fld>
            <a:endParaRPr lang="en-US" altLang="en-US"/>
          </a:p>
        </p:txBody>
      </p:sp>
    </p:spTree>
    <p:extLst>
      <p:ext uri="{BB962C8B-B14F-4D97-AF65-F5344CB8AC3E}">
        <p14:creationId xmlns:p14="http://schemas.microsoft.com/office/powerpoint/2010/main" val="2501600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23DD9-6D7C-4F12-B8C9-0A5B5CCB1915}"/>
              </a:ext>
            </a:extLst>
          </p:cNvPr>
          <p:cNvSpPr>
            <a:spLocks noGrp="1"/>
          </p:cNvSpPr>
          <p:nvPr>
            <p:ph type="title"/>
          </p:nvPr>
        </p:nvSpPr>
        <p:spPr>
          <a:xfrm>
            <a:off x="598976" y="1282304"/>
            <a:ext cx="757178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08854EB-8387-4A89-BAE2-CAC484B18A8D}"/>
              </a:ext>
            </a:extLst>
          </p:cNvPr>
          <p:cNvSpPr>
            <a:spLocks noGrp="1"/>
          </p:cNvSpPr>
          <p:nvPr>
            <p:ph type="body" idx="1"/>
          </p:nvPr>
        </p:nvSpPr>
        <p:spPr>
          <a:xfrm>
            <a:off x="598976" y="3442098"/>
            <a:ext cx="757178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a:extLst>
              <a:ext uri="{FF2B5EF4-FFF2-40B4-BE49-F238E27FC236}">
                <a16:creationId xmlns:a16="http://schemas.microsoft.com/office/drawing/2014/main" id="{8E45D26A-F23F-4E47-87BF-BCD28314C08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B1A823A-8527-431A-AC98-DA674EFB38E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05E5AFF-A2D6-4F39-A968-95CA6177C3EC}"/>
              </a:ext>
            </a:extLst>
          </p:cNvPr>
          <p:cNvSpPr>
            <a:spLocks noGrp="1"/>
          </p:cNvSpPr>
          <p:nvPr>
            <p:ph type="sldNum" sz="quarter" idx="12"/>
          </p:nvPr>
        </p:nvSpPr>
        <p:spPr/>
        <p:txBody>
          <a:bodyPr/>
          <a:lstStyle>
            <a:lvl1pPr>
              <a:defRPr/>
            </a:lvl1pPr>
          </a:lstStyle>
          <a:p>
            <a:fld id="{51911AAB-E80C-4B31-BED2-3FAB45C28281}" type="slidenum">
              <a:rPr lang="en-US" altLang="en-US"/>
              <a:pPr/>
              <a:t>‹#›</a:t>
            </a:fld>
            <a:endParaRPr lang="en-US" altLang="en-US"/>
          </a:p>
        </p:txBody>
      </p:sp>
    </p:spTree>
    <p:extLst>
      <p:ext uri="{BB962C8B-B14F-4D97-AF65-F5344CB8AC3E}">
        <p14:creationId xmlns:p14="http://schemas.microsoft.com/office/powerpoint/2010/main" val="3608285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D2F13-73F8-444A-B49F-A4782F27ED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048826-6400-47A2-9EDA-132FAFCD2C90}"/>
              </a:ext>
            </a:extLst>
          </p:cNvPr>
          <p:cNvSpPr>
            <a:spLocks noGrp="1"/>
          </p:cNvSpPr>
          <p:nvPr>
            <p:ph sz="half" idx="1"/>
          </p:nvPr>
        </p:nvSpPr>
        <p:spPr>
          <a:xfrm>
            <a:off x="438944" y="1200151"/>
            <a:ext cx="387733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2FDB48-59A0-462C-9201-08A0E1DBCFB9}"/>
              </a:ext>
            </a:extLst>
          </p:cNvPr>
          <p:cNvSpPr>
            <a:spLocks noGrp="1"/>
          </p:cNvSpPr>
          <p:nvPr>
            <p:ph sz="half" idx="2"/>
          </p:nvPr>
        </p:nvSpPr>
        <p:spPr>
          <a:xfrm>
            <a:off x="4462595" y="1200151"/>
            <a:ext cx="387733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270454-8585-49A3-BBF3-47F57B652FA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9E3F8FE-D8B8-45F9-B089-4F2E175912A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C390CB0-2BE8-4E69-97D9-DD678A4162F5}"/>
              </a:ext>
            </a:extLst>
          </p:cNvPr>
          <p:cNvSpPr>
            <a:spLocks noGrp="1"/>
          </p:cNvSpPr>
          <p:nvPr>
            <p:ph type="sldNum" sz="quarter" idx="12"/>
          </p:nvPr>
        </p:nvSpPr>
        <p:spPr/>
        <p:txBody>
          <a:bodyPr/>
          <a:lstStyle>
            <a:lvl1pPr>
              <a:defRPr/>
            </a:lvl1pPr>
          </a:lstStyle>
          <a:p>
            <a:fld id="{67F77115-802A-44A5-BD1A-E9AF081ED06A}" type="slidenum">
              <a:rPr lang="en-US" altLang="en-US"/>
              <a:pPr/>
              <a:t>‹#›</a:t>
            </a:fld>
            <a:endParaRPr lang="en-US" altLang="en-US"/>
          </a:p>
        </p:txBody>
      </p:sp>
    </p:spTree>
    <p:extLst>
      <p:ext uri="{BB962C8B-B14F-4D97-AF65-F5344CB8AC3E}">
        <p14:creationId xmlns:p14="http://schemas.microsoft.com/office/powerpoint/2010/main" val="2552768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09F2F-2B49-4CF4-A70D-1CAC253F5DF6}"/>
              </a:ext>
            </a:extLst>
          </p:cNvPr>
          <p:cNvSpPr>
            <a:spLocks noGrp="1"/>
          </p:cNvSpPr>
          <p:nvPr>
            <p:ph type="title"/>
          </p:nvPr>
        </p:nvSpPr>
        <p:spPr>
          <a:xfrm>
            <a:off x="605072" y="273844"/>
            <a:ext cx="757178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FF1EB9-531B-4BF6-BEAB-93E140007869}"/>
              </a:ext>
            </a:extLst>
          </p:cNvPr>
          <p:cNvSpPr>
            <a:spLocks noGrp="1"/>
          </p:cNvSpPr>
          <p:nvPr>
            <p:ph type="body" idx="1"/>
          </p:nvPr>
        </p:nvSpPr>
        <p:spPr>
          <a:xfrm>
            <a:off x="605073" y="1260872"/>
            <a:ext cx="371425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779121F-792B-4995-A054-A77C70B694BC}"/>
              </a:ext>
            </a:extLst>
          </p:cNvPr>
          <p:cNvSpPr>
            <a:spLocks noGrp="1"/>
          </p:cNvSpPr>
          <p:nvPr>
            <p:ph sz="half" idx="2"/>
          </p:nvPr>
        </p:nvSpPr>
        <p:spPr>
          <a:xfrm>
            <a:off x="605073" y="1878806"/>
            <a:ext cx="3714256"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F5C5D1-E8E5-462F-8498-6959076A8483}"/>
              </a:ext>
            </a:extLst>
          </p:cNvPr>
          <p:cNvSpPr>
            <a:spLocks noGrp="1"/>
          </p:cNvSpPr>
          <p:nvPr>
            <p:ph type="body" sz="quarter" idx="3"/>
          </p:nvPr>
        </p:nvSpPr>
        <p:spPr>
          <a:xfrm>
            <a:off x="4444306" y="1260872"/>
            <a:ext cx="373254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0E79D-9BD9-4D29-8A09-50BF8A810631}"/>
              </a:ext>
            </a:extLst>
          </p:cNvPr>
          <p:cNvSpPr>
            <a:spLocks noGrp="1"/>
          </p:cNvSpPr>
          <p:nvPr>
            <p:ph sz="quarter" idx="4"/>
          </p:nvPr>
        </p:nvSpPr>
        <p:spPr>
          <a:xfrm>
            <a:off x="4444306" y="1878806"/>
            <a:ext cx="3732546"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A33B55-58F3-4DE2-8F9E-B4A7EED2789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E7F5036-766A-4D67-B8B1-93CF26AC7563}"/>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D60EA6B-41A4-489A-8CE0-F1ABA9D16D01}"/>
              </a:ext>
            </a:extLst>
          </p:cNvPr>
          <p:cNvSpPr>
            <a:spLocks noGrp="1"/>
          </p:cNvSpPr>
          <p:nvPr>
            <p:ph type="sldNum" sz="quarter" idx="12"/>
          </p:nvPr>
        </p:nvSpPr>
        <p:spPr/>
        <p:txBody>
          <a:bodyPr/>
          <a:lstStyle>
            <a:lvl1pPr>
              <a:defRPr/>
            </a:lvl1pPr>
          </a:lstStyle>
          <a:p>
            <a:fld id="{19F42C7A-F04F-4DD5-AB72-D32F3DFF27A5}" type="slidenum">
              <a:rPr lang="en-US" altLang="en-US"/>
              <a:pPr/>
              <a:t>‹#›</a:t>
            </a:fld>
            <a:endParaRPr lang="en-US" altLang="en-US"/>
          </a:p>
        </p:txBody>
      </p:sp>
    </p:spTree>
    <p:extLst>
      <p:ext uri="{BB962C8B-B14F-4D97-AF65-F5344CB8AC3E}">
        <p14:creationId xmlns:p14="http://schemas.microsoft.com/office/powerpoint/2010/main" val="2316745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833E2-DC80-4F53-8CE8-DCA4DF1B82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F278E6-9BDF-4E92-949C-99484C75FB33}"/>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031BC41-A0FF-4079-98D1-F45EAFEA563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A8669BD-724D-42F9-83EF-209747CC51DB}"/>
              </a:ext>
            </a:extLst>
          </p:cNvPr>
          <p:cNvSpPr>
            <a:spLocks noGrp="1"/>
          </p:cNvSpPr>
          <p:nvPr>
            <p:ph type="sldNum" sz="quarter" idx="12"/>
          </p:nvPr>
        </p:nvSpPr>
        <p:spPr/>
        <p:txBody>
          <a:bodyPr/>
          <a:lstStyle>
            <a:lvl1pPr>
              <a:defRPr/>
            </a:lvl1pPr>
          </a:lstStyle>
          <a:p>
            <a:fld id="{47A8599D-D919-4811-B00A-8045905B4A2E}" type="slidenum">
              <a:rPr lang="en-US" altLang="en-US"/>
              <a:pPr/>
              <a:t>‹#›</a:t>
            </a:fld>
            <a:endParaRPr lang="en-US" altLang="en-US"/>
          </a:p>
        </p:txBody>
      </p:sp>
    </p:spTree>
    <p:extLst>
      <p:ext uri="{BB962C8B-B14F-4D97-AF65-F5344CB8AC3E}">
        <p14:creationId xmlns:p14="http://schemas.microsoft.com/office/powerpoint/2010/main" val="2849407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A60F87-1796-4078-B9AD-8B4768AE541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4017864-0E05-4567-96C0-0740A0FFF30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08F457E-DE7A-43AE-AB86-55EEF5B6268A}"/>
              </a:ext>
            </a:extLst>
          </p:cNvPr>
          <p:cNvSpPr>
            <a:spLocks noGrp="1"/>
          </p:cNvSpPr>
          <p:nvPr>
            <p:ph type="sldNum" sz="quarter" idx="12"/>
          </p:nvPr>
        </p:nvSpPr>
        <p:spPr/>
        <p:txBody>
          <a:bodyPr/>
          <a:lstStyle>
            <a:lvl1pPr>
              <a:defRPr/>
            </a:lvl1pPr>
          </a:lstStyle>
          <a:p>
            <a:fld id="{1989444F-6A5A-458F-85E5-05AF47E6F855}" type="slidenum">
              <a:rPr lang="en-US" altLang="en-US"/>
              <a:pPr/>
              <a:t>‹#›</a:t>
            </a:fld>
            <a:endParaRPr lang="en-US" altLang="en-US"/>
          </a:p>
        </p:txBody>
      </p:sp>
    </p:spTree>
    <p:extLst>
      <p:ext uri="{BB962C8B-B14F-4D97-AF65-F5344CB8AC3E}">
        <p14:creationId xmlns:p14="http://schemas.microsoft.com/office/powerpoint/2010/main" val="954047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023E0-BB88-4475-8186-744B7CD9614A}"/>
              </a:ext>
            </a:extLst>
          </p:cNvPr>
          <p:cNvSpPr>
            <a:spLocks noGrp="1"/>
          </p:cNvSpPr>
          <p:nvPr>
            <p:ph type="title"/>
          </p:nvPr>
        </p:nvSpPr>
        <p:spPr>
          <a:xfrm>
            <a:off x="605073" y="342900"/>
            <a:ext cx="2831797"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4FB6213-ABF4-4BF7-B2D0-8CD84F5DE251}"/>
              </a:ext>
            </a:extLst>
          </p:cNvPr>
          <p:cNvSpPr>
            <a:spLocks noGrp="1"/>
          </p:cNvSpPr>
          <p:nvPr>
            <p:ph idx="1"/>
          </p:nvPr>
        </p:nvSpPr>
        <p:spPr>
          <a:xfrm>
            <a:off x="3732547" y="740569"/>
            <a:ext cx="4444305"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754268-0AD4-4DA3-9B43-497B4452ED78}"/>
              </a:ext>
            </a:extLst>
          </p:cNvPr>
          <p:cNvSpPr>
            <a:spLocks noGrp="1"/>
          </p:cNvSpPr>
          <p:nvPr>
            <p:ph type="body" sz="half" idx="2"/>
          </p:nvPr>
        </p:nvSpPr>
        <p:spPr>
          <a:xfrm>
            <a:off x="605073" y="1543050"/>
            <a:ext cx="283179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6587B52-6A56-4AC8-AF7C-BE587BEF379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B17275F-1875-4977-8229-B938F2C97C8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8237987-DE8A-44DC-938C-B896BB129549}"/>
              </a:ext>
            </a:extLst>
          </p:cNvPr>
          <p:cNvSpPr>
            <a:spLocks noGrp="1"/>
          </p:cNvSpPr>
          <p:nvPr>
            <p:ph type="sldNum" sz="quarter" idx="12"/>
          </p:nvPr>
        </p:nvSpPr>
        <p:spPr/>
        <p:txBody>
          <a:bodyPr/>
          <a:lstStyle>
            <a:lvl1pPr>
              <a:defRPr/>
            </a:lvl1pPr>
          </a:lstStyle>
          <a:p>
            <a:fld id="{8DC5B15B-6BE3-42DE-B0C3-A7EC8E7D0FD3}" type="slidenum">
              <a:rPr lang="en-US" altLang="en-US"/>
              <a:pPr/>
              <a:t>‹#›</a:t>
            </a:fld>
            <a:endParaRPr lang="en-US" altLang="en-US"/>
          </a:p>
        </p:txBody>
      </p:sp>
    </p:spTree>
    <p:extLst>
      <p:ext uri="{BB962C8B-B14F-4D97-AF65-F5344CB8AC3E}">
        <p14:creationId xmlns:p14="http://schemas.microsoft.com/office/powerpoint/2010/main" val="226462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1357-48E0-44F4-8574-8483FAFC4E5A}"/>
              </a:ext>
            </a:extLst>
          </p:cNvPr>
          <p:cNvSpPr>
            <a:spLocks noGrp="1"/>
          </p:cNvSpPr>
          <p:nvPr>
            <p:ph type="title"/>
          </p:nvPr>
        </p:nvSpPr>
        <p:spPr>
          <a:xfrm>
            <a:off x="605073" y="342900"/>
            <a:ext cx="2831797"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69B2281-4F8C-4C02-B288-7845445D8137}"/>
              </a:ext>
            </a:extLst>
          </p:cNvPr>
          <p:cNvSpPr>
            <a:spLocks noGrp="1"/>
          </p:cNvSpPr>
          <p:nvPr>
            <p:ph type="pic" idx="1"/>
          </p:nvPr>
        </p:nvSpPr>
        <p:spPr>
          <a:xfrm>
            <a:off x="3732547" y="740569"/>
            <a:ext cx="4444305"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98B155E-A9B8-4021-9C9A-34C9070450BD}"/>
              </a:ext>
            </a:extLst>
          </p:cNvPr>
          <p:cNvSpPr>
            <a:spLocks noGrp="1"/>
          </p:cNvSpPr>
          <p:nvPr>
            <p:ph type="body" sz="half" idx="2"/>
          </p:nvPr>
        </p:nvSpPr>
        <p:spPr>
          <a:xfrm>
            <a:off x="605073" y="1543050"/>
            <a:ext cx="283179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9DBE7A1-1A9C-4B4C-B14F-E022BD6ADCD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A35268E-713C-46C7-B30D-42C9EED74C7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C422847-985C-4D19-9D21-CAE69DC010D1}"/>
              </a:ext>
            </a:extLst>
          </p:cNvPr>
          <p:cNvSpPr>
            <a:spLocks noGrp="1"/>
          </p:cNvSpPr>
          <p:nvPr>
            <p:ph type="sldNum" sz="quarter" idx="12"/>
          </p:nvPr>
        </p:nvSpPr>
        <p:spPr/>
        <p:txBody>
          <a:bodyPr/>
          <a:lstStyle>
            <a:lvl1pPr>
              <a:defRPr/>
            </a:lvl1pPr>
          </a:lstStyle>
          <a:p>
            <a:fld id="{2E7A60B5-1AF8-4BD4-BD1D-A5D79B9E0A0A}" type="slidenum">
              <a:rPr lang="en-US" altLang="en-US"/>
              <a:pPr/>
              <a:t>‹#›</a:t>
            </a:fld>
            <a:endParaRPr lang="en-US" altLang="en-US"/>
          </a:p>
        </p:txBody>
      </p:sp>
    </p:spTree>
    <p:extLst>
      <p:ext uri="{BB962C8B-B14F-4D97-AF65-F5344CB8AC3E}">
        <p14:creationId xmlns:p14="http://schemas.microsoft.com/office/powerpoint/2010/main" val="174694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1EDC8-5043-43D2-801C-AA955CE7D8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D00901-4075-44C0-A0B0-480B43E590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E667C-24BD-44E1-9098-06D556D9AC4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E7525C1-8142-4861-B010-F9E94F74E64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CA4DD41-344F-4C4F-BC5E-B4A642759DAD}"/>
              </a:ext>
            </a:extLst>
          </p:cNvPr>
          <p:cNvSpPr>
            <a:spLocks noGrp="1"/>
          </p:cNvSpPr>
          <p:nvPr>
            <p:ph type="sldNum" sz="quarter" idx="12"/>
          </p:nvPr>
        </p:nvSpPr>
        <p:spPr/>
        <p:txBody>
          <a:bodyPr/>
          <a:lstStyle>
            <a:lvl1pPr>
              <a:defRPr/>
            </a:lvl1pPr>
          </a:lstStyle>
          <a:p>
            <a:fld id="{FAC37565-B122-4811-BF00-FCD6445B25CB}" type="slidenum">
              <a:rPr lang="en-US" altLang="en-US"/>
              <a:pPr/>
              <a:t>‹#›</a:t>
            </a:fld>
            <a:endParaRPr lang="en-US" altLang="en-US"/>
          </a:p>
        </p:txBody>
      </p:sp>
    </p:spTree>
    <p:extLst>
      <p:ext uri="{BB962C8B-B14F-4D97-AF65-F5344CB8AC3E}">
        <p14:creationId xmlns:p14="http://schemas.microsoft.com/office/powerpoint/2010/main" val="3433135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7CA872-3B64-459A-A463-600AE012B8F6}"/>
              </a:ext>
            </a:extLst>
          </p:cNvPr>
          <p:cNvSpPr>
            <a:spLocks noGrp="1"/>
          </p:cNvSpPr>
          <p:nvPr>
            <p:ph type="title" orient="vert"/>
          </p:nvPr>
        </p:nvSpPr>
        <p:spPr>
          <a:xfrm>
            <a:off x="6364684" y="205979"/>
            <a:ext cx="1975247" cy="438864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6752CD-3EF2-4F66-B5C4-C7FC71917742}"/>
              </a:ext>
            </a:extLst>
          </p:cNvPr>
          <p:cNvSpPr>
            <a:spLocks noGrp="1"/>
          </p:cNvSpPr>
          <p:nvPr>
            <p:ph type="body" orient="vert" idx="1"/>
          </p:nvPr>
        </p:nvSpPr>
        <p:spPr>
          <a:xfrm>
            <a:off x="438944" y="205979"/>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91A0E7-B203-4683-A056-5DB78D00484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CC7B3E3-214F-4F8F-9DD5-565D39B078C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DF93D42-221C-4BFB-B66E-1FD29AE5C29C}"/>
              </a:ext>
            </a:extLst>
          </p:cNvPr>
          <p:cNvSpPr>
            <a:spLocks noGrp="1"/>
          </p:cNvSpPr>
          <p:nvPr>
            <p:ph type="sldNum" sz="quarter" idx="12"/>
          </p:nvPr>
        </p:nvSpPr>
        <p:spPr/>
        <p:txBody>
          <a:bodyPr/>
          <a:lstStyle>
            <a:lvl1pPr>
              <a:defRPr/>
            </a:lvl1pPr>
          </a:lstStyle>
          <a:p>
            <a:fld id="{6279C6F1-FC99-4B9F-8301-74F01181AED9}" type="slidenum">
              <a:rPr lang="en-US" altLang="en-US"/>
              <a:pPr/>
              <a:t>‹#›</a:t>
            </a:fld>
            <a:endParaRPr lang="en-US" altLang="en-US"/>
          </a:p>
        </p:txBody>
      </p:sp>
    </p:spTree>
    <p:extLst>
      <p:ext uri="{BB962C8B-B14F-4D97-AF65-F5344CB8AC3E}">
        <p14:creationId xmlns:p14="http://schemas.microsoft.com/office/powerpoint/2010/main" val="1621373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D69C7-6D64-4616-A65A-D3256ADD90C2}"/>
              </a:ext>
            </a:extLst>
          </p:cNvPr>
          <p:cNvSpPr>
            <a:spLocks noGrp="1"/>
          </p:cNvSpPr>
          <p:nvPr>
            <p:ph type="ctrTitle"/>
          </p:nvPr>
        </p:nvSpPr>
        <p:spPr>
          <a:xfrm>
            <a:off x="1097360" y="841772"/>
            <a:ext cx="6584156"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0D42CC9-8F8E-4083-9671-D22BCFD0B208}"/>
              </a:ext>
            </a:extLst>
          </p:cNvPr>
          <p:cNvSpPr>
            <a:spLocks noGrp="1"/>
          </p:cNvSpPr>
          <p:nvPr>
            <p:ph type="subTitle" idx="1"/>
          </p:nvPr>
        </p:nvSpPr>
        <p:spPr>
          <a:xfrm>
            <a:off x="1097360" y="2701528"/>
            <a:ext cx="6584156"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B1A9430-F942-4E82-83BB-2B34A5E8BBE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A7E1F8D-2BEE-4642-8D45-1C2CDE56F1C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06C7B55-158C-4375-9F14-28EB8F3F55EF}"/>
              </a:ext>
            </a:extLst>
          </p:cNvPr>
          <p:cNvSpPr>
            <a:spLocks noGrp="1"/>
          </p:cNvSpPr>
          <p:nvPr>
            <p:ph type="sldNum" sz="quarter" idx="12"/>
          </p:nvPr>
        </p:nvSpPr>
        <p:spPr/>
        <p:txBody>
          <a:bodyPr/>
          <a:lstStyle>
            <a:lvl1pPr>
              <a:defRPr/>
            </a:lvl1pPr>
          </a:lstStyle>
          <a:p>
            <a:fld id="{1E4B2E76-0781-46CA-BCCF-139B7260428F}" type="slidenum">
              <a:rPr lang="en-US" altLang="en-US"/>
              <a:pPr/>
              <a:t>‹#›</a:t>
            </a:fld>
            <a:endParaRPr lang="en-US" altLang="en-US"/>
          </a:p>
        </p:txBody>
      </p:sp>
    </p:spTree>
    <p:extLst>
      <p:ext uri="{BB962C8B-B14F-4D97-AF65-F5344CB8AC3E}">
        <p14:creationId xmlns:p14="http://schemas.microsoft.com/office/powerpoint/2010/main" val="557686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145EF-5A98-4F85-9A64-F9BAE3E51C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FF63AE-819A-46EE-A796-3C12A1BF2F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B7707D-F659-4D97-BF47-90558A2EE36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877377F-3B33-4E31-95D4-7E6C6651423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20CA98A-CA85-4959-9FBA-0BA16B9FCB63}"/>
              </a:ext>
            </a:extLst>
          </p:cNvPr>
          <p:cNvSpPr>
            <a:spLocks noGrp="1"/>
          </p:cNvSpPr>
          <p:nvPr>
            <p:ph type="sldNum" sz="quarter" idx="12"/>
          </p:nvPr>
        </p:nvSpPr>
        <p:spPr/>
        <p:txBody>
          <a:bodyPr/>
          <a:lstStyle>
            <a:lvl1pPr>
              <a:defRPr/>
            </a:lvl1pPr>
          </a:lstStyle>
          <a:p>
            <a:fld id="{23B1B0B5-B599-4891-A036-AA5728990175}" type="slidenum">
              <a:rPr lang="en-US" altLang="en-US"/>
              <a:pPr/>
              <a:t>‹#›</a:t>
            </a:fld>
            <a:endParaRPr lang="en-US" altLang="en-US"/>
          </a:p>
        </p:txBody>
      </p:sp>
    </p:spTree>
    <p:extLst>
      <p:ext uri="{BB962C8B-B14F-4D97-AF65-F5344CB8AC3E}">
        <p14:creationId xmlns:p14="http://schemas.microsoft.com/office/powerpoint/2010/main" val="3974272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70ECD-311F-4C35-B930-DA9F2B95C213}"/>
              </a:ext>
            </a:extLst>
          </p:cNvPr>
          <p:cNvSpPr>
            <a:spLocks noGrp="1"/>
          </p:cNvSpPr>
          <p:nvPr>
            <p:ph type="title"/>
          </p:nvPr>
        </p:nvSpPr>
        <p:spPr>
          <a:xfrm>
            <a:off x="598976" y="1282304"/>
            <a:ext cx="757178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20E1490-052C-4ED5-B5F3-BF4EC9249C3B}"/>
              </a:ext>
            </a:extLst>
          </p:cNvPr>
          <p:cNvSpPr>
            <a:spLocks noGrp="1"/>
          </p:cNvSpPr>
          <p:nvPr>
            <p:ph type="body" idx="1"/>
          </p:nvPr>
        </p:nvSpPr>
        <p:spPr>
          <a:xfrm>
            <a:off x="598976" y="3442098"/>
            <a:ext cx="757178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Date Placeholder 3">
            <a:extLst>
              <a:ext uri="{FF2B5EF4-FFF2-40B4-BE49-F238E27FC236}">
                <a16:creationId xmlns:a16="http://schemas.microsoft.com/office/drawing/2014/main" id="{5DCA7852-B2CB-4F48-ADF6-7F1158E383B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56653D5-3FBD-4E3D-8292-141D3B7680E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8FD9386-B9CC-483C-999C-FCEEE0720781}"/>
              </a:ext>
            </a:extLst>
          </p:cNvPr>
          <p:cNvSpPr>
            <a:spLocks noGrp="1"/>
          </p:cNvSpPr>
          <p:nvPr>
            <p:ph type="sldNum" sz="quarter" idx="12"/>
          </p:nvPr>
        </p:nvSpPr>
        <p:spPr/>
        <p:txBody>
          <a:bodyPr/>
          <a:lstStyle>
            <a:lvl1pPr>
              <a:defRPr/>
            </a:lvl1pPr>
          </a:lstStyle>
          <a:p>
            <a:fld id="{89EFDBFD-7A57-41CF-B130-BC37D96EAFF0}" type="slidenum">
              <a:rPr lang="en-US" altLang="en-US"/>
              <a:pPr/>
              <a:t>‹#›</a:t>
            </a:fld>
            <a:endParaRPr lang="en-US" altLang="en-US"/>
          </a:p>
        </p:txBody>
      </p:sp>
    </p:spTree>
    <p:extLst>
      <p:ext uri="{BB962C8B-B14F-4D97-AF65-F5344CB8AC3E}">
        <p14:creationId xmlns:p14="http://schemas.microsoft.com/office/powerpoint/2010/main" val="38702213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A0F96-10EF-42EA-9367-9D66E96D21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66F614-B0F9-4AC4-91F1-25A69C75F84A}"/>
              </a:ext>
            </a:extLst>
          </p:cNvPr>
          <p:cNvSpPr>
            <a:spLocks noGrp="1"/>
          </p:cNvSpPr>
          <p:nvPr>
            <p:ph sz="half" idx="1"/>
          </p:nvPr>
        </p:nvSpPr>
        <p:spPr>
          <a:xfrm>
            <a:off x="438944" y="1200151"/>
            <a:ext cx="387733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B691DD-364B-4097-839A-EEA2CC3330EB}"/>
              </a:ext>
            </a:extLst>
          </p:cNvPr>
          <p:cNvSpPr>
            <a:spLocks noGrp="1"/>
          </p:cNvSpPr>
          <p:nvPr>
            <p:ph sz="half" idx="2"/>
          </p:nvPr>
        </p:nvSpPr>
        <p:spPr>
          <a:xfrm>
            <a:off x="4462595" y="1200151"/>
            <a:ext cx="3877336"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1A7EA6-7C2E-4C50-854F-6BF6FD479B0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943DA7D-2992-4520-BA5A-C6B98650F08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5E213ED-9E14-44C9-8F14-D222B9B87F89}"/>
              </a:ext>
            </a:extLst>
          </p:cNvPr>
          <p:cNvSpPr>
            <a:spLocks noGrp="1"/>
          </p:cNvSpPr>
          <p:nvPr>
            <p:ph type="sldNum" sz="quarter" idx="12"/>
          </p:nvPr>
        </p:nvSpPr>
        <p:spPr/>
        <p:txBody>
          <a:bodyPr/>
          <a:lstStyle>
            <a:lvl1pPr>
              <a:defRPr/>
            </a:lvl1pPr>
          </a:lstStyle>
          <a:p>
            <a:fld id="{C1AA527C-A476-43C7-A8E6-3DD8146EA457}" type="slidenum">
              <a:rPr lang="en-US" altLang="en-US"/>
              <a:pPr/>
              <a:t>‹#›</a:t>
            </a:fld>
            <a:endParaRPr lang="en-US" altLang="en-US"/>
          </a:p>
        </p:txBody>
      </p:sp>
    </p:spTree>
    <p:extLst>
      <p:ext uri="{BB962C8B-B14F-4D97-AF65-F5344CB8AC3E}">
        <p14:creationId xmlns:p14="http://schemas.microsoft.com/office/powerpoint/2010/main" val="2093361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D2F7F-F8DE-4F39-9D1B-61F1F764FEF1}"/>
              </a:ext>
            </a:extLst>
          </p:cNvPr>
          <p:cNvSpPr>
            <a:spLocks noGrp="1"/>
          </p:cNvSpPr>
          <p:nvPr>
            <p:ph type="title"/>
          </p:nvPr>
        </p:nvSpPr>
        <p:spPr>
          <a:xfrm>
            <a:off x="605072" y="273844"/>
            <a:ext cx="757178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793293-0366-40FA-979B-D69EA6A2E841}"/>
              </a:ext>
            </a:extLst>
          </p:cNvPr>
          <p:cNvSpPr>
            <a:spLocks noGrp="1"/>
          </p:cNvSpPr>
          <p:nvPr>
            <p:ph type="body" idx="1"/>
          </p:nvPr>
        </p:nvSpPr>
        <p:spPr>
          <a:xfrm>
            <a:off x="605073" y="1260872"/>
            <a:ext cx="371425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4CCDF15-08BB-4E3B-A97B-9C4D5571D4A9}"/>
              </a:ext>
            </a:extLst>
          </p:cNvPr>
          <p:cNvSpPr>
            <a:spLocks noGrp="1"/>
          </p:cNvSpPr>
          <p:nvPr>
            <p:ph sz="half" idx="2"/>
          </p:nvPr>
        </p:nvSpPr>
        <p:spPr>
          <a:xfrm>
            <a:off x="605073" y="1878806"/>
            <a:ext cx="3714256"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17D74D-B555-4171-A034-C2DFDC9286CB}"/>
              </a:ext>
            </a:extLst>
          </p:cNvPr>
          <p:cNvSpPr>
            <a:spLocks noGrp="1"/>
          </p:cNvSpPr>
          <p:nvPr>
            <p:ph type="body" sz="quarter" idx="3"/>
          </p:nvPr>
        </p:nvSpPr>
        <p:spPr>
          <a:xfrm>
            <a:off x="4444306" y="1260872"/>
            <a:ext cx="3732546"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F618033-63C0-4F40-A1FF-D2744CDAE4A2}"/>
              </a:ext>
            </a:extLst>
          </p:cNvPr>
          <p:cNvSpPr>
            <a:spLocks noGrp="1"/>
          </p:cNvSpPr>
          <p:nvPr>
            <p:ph sz="quarter" idx="4"/>
          </p:nvPr>
        </p:nvSpPr>
        <p:spPr>
          <a:xfrm>
            <a:off x="4444306" y="1878806"/>
            <a:ext cx="3732546"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D399DD-7601-4D8C-ACF9-8089322C4D5C}"/>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D6DAF5D-203E-4F3B-9E54-30FC25ACFF82}"/>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34D11235-1218-405F-93A5-03682E0D404E}"/>
              </a:ext>
            </a:extLst>
          </p:cNvPr>
          <p:cNvSpPr>
            <a:spLocks noGrp="1"/>
          </p:cNvSpPr>
          <p:nvPr>
            <p:ph type="sldNum" sz="quarter" idx="12"/>
          </p:nvPr>
        </p:nvSpPr>
        <p:spPr/>
        <p:txBody>
          <a:bodyPr/>
          <a:lstStyle>
            <a:lvl1pPr>
              <a:defRPr/>
            </a:lvl1pPr>
          </a:lstStyle>
          <a:p>
            <a:fld id="{C055249A-9A4A-427A-AEA2-48A91984BAF6}" type="slidenum">
              <a:rPr lang="en-US" altLang="en-US"/>
              <a:pPr/>
              <a:t>‹#›</a:t>
            </a:fld>
            <a:endParaRPr lang="en-US" altLang="en-US"/>
          </a:p>
        </p:txBody>
      </p:sp>
    </p:spTree>
    <p:extLst>
      <p:ext uri="{BB962C8B-B14F-4D97-AF65-F5344CB8AC3E}">
        <p14:creationId xmlns:p14="http://schemas.microsoft.com/office/powerpoint/2010/main" val="518223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9509-CD18-4362-9AE8-7B9F959224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4F74A3-74A0-4DF3-8E24-DCFC50B1AFC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860B596-A4DE-4AE6-B694-3C60EA4A058C}"/>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ED49F0A-B7FD-47A7-AD05-92C21CFEF55B}"/>
              </a:ext>
            </a:extLst>
          </p:cNvPr>
          <p:cNvSpPr>
            <a:spLocks noGrp="1"/>
          </p:cNvSpPr>
          <p:nvPr>
            <p:ph type="sldNum" sz="quarter" idx="12"/>
          </p:nvPr>
        </p:nvSpPr>
        <p:spPr/>
        <p:txBody>
          <a:bodyPr/>
          <a:lstStyle>
            <a:lvl1pPr>
              <a:defRPr/>
            </a:lvl1pPr>
          </a:lstStyle>
          <a:p>
            <a:fld id="{4C05674E-F8AD-4C62-A0DB-7B0DD28A5AFB}" type="slidenum">
              <a:rPr lang="en-US" altLang="en-US"/>
              <a:pPr/>
              <a:t>‹#›</a:t>
            </a:fld>
            <a:endParaRPr lang="en-US" altLang="en-US"/>
          </a:p>
        </p:txBody>
      </p:sp>
    </p:spTree>
    <p:extLst>
      <p:ext uri="{BB962C8B-B14F-4D97-AF65-F5344CB8AC3E}">
        <p14:creationId xmlns:p14="http://schemas.microsoft.com/office/powerpoint/2010/main" val="11840061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53DDAE-8943-4E17-A1CA-FE9F33AD4D8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83BA3188-41C8-4C72-9EB0-68378975107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DD804CCD-7C08-4F31-AB52-BC4D537CF5EF}"/>
              </a:ext>
            </a:extLst>
          </p:cNvPr>
          <p:cNvSpPr>
            <a:spLocks noGrp="1"/>
          </p:cNvSpPr>
          <p:nvPr>
            <p:ph type="sldNum" sz="quarter" idx="12"/>
          </p:nvPr>
        </p:nvSpPr>
        <p:spPr/>
        <p:txBody>
          <a:bodyPr/>
          <a:lstStyle>
            <a:lvl1pPr>
              <a:defRPr/>
            </a:lvl1pPr>
          </a:lstStyle>
          <a:p>
            <a:fld id="{0187F19B-03EF-4D85-A857-1775BA046B77}" type="slidenum">
              <a:rPr lang="en-US" altLang="en-US"/>
              <a:pPr/>
              <a:t>‹#›</a:t>
            </a:fld>
            <a:endParaRPr lang="en-US" altLang="en-US"/>
          </a:p>
        </p:txBody>
      </p:sp>
    </p:spTree>
    <p:extLst>
      <p:ext uri="{BB962C8B-B14F-4D97-AF65-F5344CB8AC3E}">
        <p14:creationId xmlns:p14="http://schemas.microsoft.com/office/powerpoint/2010/main" val="393485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D7597-3C0C-4E8D-8498-89C06E12982A}"/>
              </a:ext>
            </a:extLst>
          </p:cNvPr>
          <p:cNvSpPr>
            <a:spLocks noGrp="1"/>
          </p:cNvSpPr>
          <p:nvPr>
            <p:ph type="title"/>
          </p:nvPr>
        </p:nvSpPr>
        <p:spPr>
          <a:xfrm>
            <a:off x="605073" y="342900"/>
            <a:ext cx="2831797"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8E2B2D5-E408-47F4-AAD8-5B6C822024BE}"/>
              </a:ext>
            </a:extLst>
          </p:cNvPr>
          <p:cNvSpPr>
            <a:spLocks noGrp="1"/>
          </p:cNvSpPr>
          <p:nvPr>
            <p:ph idx="1"/>
          </p:nvPr>
        </p:nvSpPr>
        <p:spPr>
          <a:xfrm>
            <a:off x="3732547" y="740569"/>
            <a:ext cx="4444305"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5C0996-D4D0-4A6C-9204-03655479746B}"/>
              </a:ext>
            </a:extLst>
          </p:cNvPr>
          <p:cNvSpPr>
            <a:spLocks noGrp="1"/>
          </p:cNvSpPr>
          <p:nvPr>
            <p:ph type="body" sz="half" idx="2"/>
          </p:nvPr>
        </p:nvSpPr>
        <p:spPr>
          <a:xfrm>
            <a:off x="605073" y="1543050"/>
            <a:ext cx="283179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65ECE9F-E491-4F6A-961D-7E7CCA5E11C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C7D24D8-3C11-4254-B386-7A89C5890B3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FFC9C9F-F938-469F-805E-DC8EDCB26597}"/>
              </a:ext>
            </a:extLst>
          </p:cNvPr>
          <p:cNvSpPr>
            <a:spLocks noGrp="1"/>
          </p:cNvSpPr>
          <p:nvPr>
            <p:ph type="sldNum" sz="quarter" idx="12"/>
          </p:nvPr>
        </p:nvSpPr>
        <p:spPr/>
        <p:txBody>
          <a:bodyPr/>
          <a:lstStyle>
            <a:lvl1pPr>
              <a:defRPr/>
            </a:lvl1pPr>
          </a:lstStyle>
          <a:p>
            <a:fld id="{3477E3E3-73DA-45A1-87F5-9068959B5809}" type="slidenum">
              <a:rPr lang="en-US" altLang="en-US"/>
              <a:pPr/>
              <a:t>‹#›</a:t>
            </a:fld>
            <a:endParaRPr lang="en-US" altLang="en-US"/>
          </a:p>
        </p:txBody>
      </p:sp>
    </p:spTree>
    <p:extLst>
      <p:ext uri="{BB962C8B-B14F-4D97-AF65-F5344CB8AC3E}">
        <p14:creationId xmlns:p14="http://schemas.microsoft.com/office/powerpoint/2010/main" val="697104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847CF-A7A9-4376-9844-E367A35486F3}"/>
              </a:ext>
            </a:extLst>
          </p:cNvPr>
          <p:cNvSpPr>
            <a:spLocks noGrp="1"/>
          </p:cNvSpPr>
          <p:nvPr>
            <p:ph type="title"/>
          </p:nvPr>
        </p:nvSpPr>
        <p:spPr>
          <a:xfrm>
            <a:off x="605073" y="342900"/>
            <a:ext cx="2831797"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92D1195-330D-4279-83C7-9E427F610042}"/>
              </a:ext>
            </a:extLst>
          </p:cNvPr>
          <p:cNvSpPr>
            <a:spLocks noGrp="1"/>
          </p:cNvSpPr>
          <p:nvPr>
            <p:ph type="pic" idx="1"/>
          </p:nvPr>
        </p:nvSpPr>
        <p:spPr>
          <a:xfrm>
            <a:off x="3732547" y="740569"/>
            <a:ext cx="4444305"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FC4253B-08AA-43C0-AA19-5D6B5951BC95}"/>
              </a:ext>
            </a:extLst>
          </p:cNvPr>
          <p:cNvSpPr>
            <a:spLocks noGrp="1"/>
          </p:cNvSpPr>
          <p:nvPr>
            <p:ph type="body" sz="half" idx="2"/>
          </p:nvPr>
        </p:nvSpPr>
        <p:spPr>
          <a:xfrm>
            <a:off x="605073" y="1543050"/>
            <a:ext cx="283179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DB9F2-1B03-4274-ADAD-43E73DC0E39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828742F-456E-48FE-9398-14EB2E131A4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42E1228-FBEF-4E18-85D3-570CE8B1F960}"/>
              </a:ext>
            </a:extLst>
          </p:cNvPr>
          <p:cNvSpPr>
            <a:spLocks noGrp="1"/>
          </p:cNvSpPr>
          <p:nvPr>
            <p:ph type="sldNum" sz="quarter" idx="12"/>
          </p:nvPr>
        </p:nvSpPr>
        <p:spPr/>
        <p:txBody>
          <a:bodyPr/>
          <a:lstStyle>
            <a:lvl1pPr>
              <a:defRPr/>
            </a:lvl1pPr>
          </a:lstStyle>
          <a:p>
            <a:fld id="{62955A00-BD9E-4CE3-8EFF-C337ECA53C5D}" type="slidenum">
              <a:rPr lang="en-US" altLang="en-US"/>
              <a:pPr/>
              <a:t>‹#›</a:t>
            </a:fld>
            <a:endParaRPr lang="en-US" altLang="en-US"/>
          </a:p>
        </p:txBody>
      </p:sp>
    </p:spTree>
    <p:extLst>
      <p:ext uri="{BB962C8B-B14F-4D97-AF65-F5344CB8AC3E}">
        <p14:creationId xmlns:p14="http://schemas.microsoft.com/office/powerpoint/2010/main" val="174843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6F83-23BF-4308-AE8F-504DAA1DBE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334FDF-69D3-4BAF-AB41-97867CD79F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68C8F-95D1-4CF1-9EA2-C99A3846DEB1}"/>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999237E-9D5F-41E7-9AEF-BE7786BD8F7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E0AC427-8C34-4C65-AFB6-1C75CDC2E9E7}"/>
              </a:ext>
            </a:extLst>
          </p:cNvPr>
          <p:cNvSpPr>
            <a:spLocks noGrp="1"/>
          </p:cNvSpPr>
          <p:nvPr>
            <p:ph type="sldNum" sz="quarter" idx="12"/>
          </p:nvPr>
        </p:nvSpPr>
        <p:spPr/>
        <p:txBody>
          <a:bodyPr/>
          <a:lstStyle>
            <a:lvl1pPr>
              <a:defRPr/>
            </a:lvl1pPr>
          </a:lstStyle>
          <a:p>
            <a:fld id="{204EA8A7-A599-4455-8425-7E03FED1F140}" type="slidenum">
              <a:rPr lang="en-US" altLang="en-US"/>
              <a:pPr/>
              <a:t>‹#›</a:t>
            </a:fld>
            <a:endParaRPr lang="en-US" altLang="en-US"/>
          </a:p>
        </p:txBody>
      </p:sp>
    </p:spTree>
    <p:extLst>
      <p:ext uri="{BB962C8B-B14F-4D97-AF65-F5344CB8AC3E}">
        <p14:creationId xmlns:p14="http://schemas.microsoft.com/office/powerpoint/2010/main" val="648033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2C6EA6-11E1-4DCF-A235-D98425397C97}"/>
              </a:ext>
            </a:extLst>
          </p:cNvPr>
          <p:cNvSpPr>
            <a:spLocks noGrp="1"/>
          </p:cNvSpPr>
          <p:nvPr>
            <p:ph type="title" orient="vert"/>
          </p:nvPr>
        </p:nvSpPr>
        <p:spPr>
          <a:xfrm>
            <a:off x="6364684" y="205979"/>
            <a:ext cx="1975247" cy="438864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1007D9-5560-4545-A24E-92771704068E}"/>
              </a:ext>
            </a:extLst>
          </p:cNvPr>
          <p:cNvSpPr>
            <a:spLocks noGrp="1"/>
          </p:cNvSpPr>
          <p:nvPr>
            <p:ph type="body" orient="vert" idx="1"/>
          </p:nvPr>
        </p:nvSpPr>
        <p:spPr>
          <a:xfrm>
            <a:off x="438944" y="205979"/>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E07B65-22B0-4CF5-95CD-21FF76844A6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8AA16CA-6AEC-45D4-BF82-83DCEF9081B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1DF2B5D-1CE9-4177-B37C-35FA2B8BD060}"/>
              </a:ext>
            </a:extLst>
          </p:cNvPr>
          <p:cNvSpPr>
            <a:spLocks noGrp="1"/>
          </p:cNvSpPr>
          <p:nvPr>
            <p:ph type="sldNum" sz="quarter" idx="12"/>
          </p:nvPr>
        </p:nvSpPr>
        <p:spPr/>
        <p:txBody>
          <a:bodyPr/>
          <a:lstStyle>
            <a:lvl1pPr>
              <a:defRPr/>
            </a:lvl1pPr>
          </a:lstStyle>
          <a:p>
            <a:fld id="{570A81C6-61C3-4776-AC3F-0D3B51B86A4C}" type="slidenum">
              <a:rPr lang="en-US" altLang="en-US"/>
              <a:pPr/>
              <a:t>‹#›</a:t>
            </a:fld>
            <a:endParaRPr lang="en-US" altLang="en-US"/>
          </a:p>
        </p:txBody>
      </p:sp>
    </p:spTree>
    <p:extLst>
      <p:ext uri="{BB962C8B-B14F-4D97-AF65-F5344CB8AC3E}">
        <p14:creationId xmlns:p14="http://schemas.microsoft.com/office/powerpoint/2010/main" val="3154175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C559EF2-439E-4F02-861A-8132B381426E}"/>
              </a:ext>
            </a:extLst>
          </p:cNvPr>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5299" name="Rectangle 3">
            <a:extLst>
              <a:ext uri="{FF2B5EF4-FFF2-40B4-BE49-F238E27FC236}">
                <a16:creationId xmlns:a16="http://schemas.microsoft.com/office/drawing/2014/main" id="{2B832E52-E482-453D-9254-AF18A55F0B83}"/>
              </a:ext>
            </a:extLst>
          </p:cNvPr>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5300" name="Rectangle 4">
            <a:extLst>
              <a:ext uri="{FF2B5EF4-FFF2-40B4-BE49-F238E27FC236}">
                <a16:creationId xmlns:a16="http://schemas.microsoft.com/office/drawing/2014/main" id="{5E27D912-6A9D-4A5D-944C-670DBC9000F0}"/>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atin typeface="Arial" panose="020B0604020202020204" pitchFamily="34" charset="0"/>
                <a:cs typeface="+mn-cs"/>
              </a:defRPr>
            </a:lvl1pPr>
          </a:lstStyle>
          <a:p>
            <a:endParaRPr lang="en-US" altLang="en-US"/>
          </a:p>
        </p:txBody>
      </p:sp>
      <p:sp>
        <p:nvSpPr>
          <p:cNvPr id="55301" name="Rectangle 5">
            <a:extLst>
              <a:ext uri="{FF2B5EF4-FFF2-40B4-BE49-F238E27FC236}">
                <a16:creationId xmlns:a16="http://schemas.microsoft.com/office/drawing/2014/main" id="{4D6895FE-6587-4DC1-B52D-75390FA291DE}"/>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atin typeface="Arial" panose="020B0604020202020204" pitchFamily="34" charset="0"/>
                <a:cs typeface="+mn-cs"/>
              </a:defRPr>
            </a:lvl1pPr>
          </a:lstStyle>
          <a:p>
            <a:endParaRPr lang="en-US" altLang="en-US"/>
          </a:p>
        </p:txBody>
      </p:sp>
      <p:sp>
        <p:nvSpPr>
          <p:cNvPr id="55302" name="Rectangle 6">
            <a:extLst>
              <a:ext uri="{FF2B5EF4-FFF2-40B4-BE49-F238E27FC236}">
                <a16:creationId xmlns:a16="http://schemas.microsoft.com/office/drawing/2014/main" id="{3E53D6D0-144E-48A8-A5E9-BBAD0924545B}"/>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atin typeface="Arial" panose="020B0604020202020204" pitchFamily="34" charset="0"/>
                <a:cs typeface="+mn-cs"/>
              </a:defRPr>
            </a:lvl1pPr>
          </a:lstStyle>
          <a:p>
            <a:fld id="{1FC30E56-7E01-461D-8F40-1FD1782072FA}" type="slidenum">
              <a:rPr lang="en-US" altLang="en-US"/>
              <a:pPr/>
              <a:t>‹#›</a:t>
            </a:fld>
            <a:endParaRPr lang="en-US" altLang="en-US"/>
          </a:p>
        </p:txBody>
      </p:sp>
    </p:spTree>
    <p:extLst>
      <p:ext uri="{BB962C8B-B14F-4D97-AF65-F5344CB8AC3E}">
        <p14:creationId xmlns:p14="http://schemas.microsoft.com/office/powerpoint/2010/main" val="206583136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Rounded MT Bold" panose="020F070403050403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Rounded MT Bold" panose="020F070403050403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Rounded MT Bold" panose="020F070403050403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Rounded MT Bold" panose="020F070403050403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Rounded MT Bold" panose="020F070403050403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Rounded MT Bold" panose="020F070403050403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Rounded MT Bold" panose="020F070403050403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Rounded MT Bold" panose="020F0704030504030204" pitchFamily="34" charset="0"/>
          <a:cs typeface="Arial" panose="020B0604020202020204" pitchFamily="34" charset="0"/>
        </a:defRPr>
      </a:lvl9pPr>
    </p:titleStyle>
    <p:bodyStyle>
      <a:lvl1pPr marL="257175" indent="-257175" algn="l" rtl="0" fontAlgn="base">
        <a:spcBef>
          <a:spcPct val="20000"/>
        </a:spcBef>
        <a:spcAft>
          <a:spcPct val="0"/>
        </a:spcAft>
        <a:defRPr sz="33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Arial" panose="020B0604020202020204" pitchFamily="34" charset="0"/>
          <a:ea typeface="+mn-ea"/>
          <a:cs typeface="+mn-cs"/>
        </a:defRPr>
      </a:lvl2pPr>
      <a:lvl3pPr marL="857250" indent="-171450" algn="l" rtl="0" fontAlgn="base">
        <a:spcBef>
          <a:spcPct val="20000"/>
        </a:spcBef>
        <a:spcAft>
          <a:spcPct val="0"/>
        </a:spcAft>
        <a:buChar char="•"/>
        <a:defRPr sz="1800" kern="1200">
          <a:solidFill>
            <a:schemeClr val="tx1"/>
          </a:solidFill>
          <a:latin typeface="Arial" panose="020B0604020202020204" pitchFamily="34" charset="0"/>
          <a:ea typeface="+mn-ea"/>
          <a:cs typeface="+mn-cs"/>
        </a:defRPr>
      </a:lvl3pPr>
      <a:lvl4pPr marL="1200150" indent="-171450" algn="l" rtl="0" fontAlgn="base">
        <a:spcBef>
          <a:spcPct val="20000"/>
        </a:spcBef>
        <a:spcAft>
          <a:spcPct val="0"/>
        </a:spcAft>
        <a:buChar char="–"/>
        <a:defRPr sz="1500" kern="1200">
          <a:solidFill>
            <a:schemeClr val="tx1"/>
          </a:solidFill>
          <a:latin typeface="Arial" panose="020B0604020202020204" pitchFamily="34" charset="0"/>
          <a:ea typeface="+mn-ea"/>
          <a:cs typeface="+mn-cs"/>
        </a:defRPr>
      </a:lvl4pPr>
      <a:lvl5pPr marL="1543050" indent="-171450" algn="l" rtl="0" fontAlgn="base">
        <a:spcBef>
          <a:spcPct val="20000"/>
        </a:spcBef>
        <a:spcAft>
          <a:spcPct val="0"/>
        </a:spcAft>
        <a:buChar char="»"/>
        <a:defRPr sz="150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1CA85A3-C68F-483C-9C4F-B30C132202B6}"/>
              </a:ext>
            </a:extLst>
          </p:cNvPr>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29A9BE2-2330-44F0-BF3E-4BB38A7DD782}"/>
              </a:ext>
            </a:extLst>
          </p:cNvPr>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7C31A54-7918-4571-A256-14F58B355E09}"/>
              </a:ext>
            </a:extLst>
          </p:cNvPr>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solidFill>
                  <a:schemeClr val="tx1"/>
                </a:solidFill>
                <a:latin typeface="+mn-lt"/>
              </a:defRPr>
            </a:lvl1pPr>
          </a:lstStyle>
          <a:p>
            <a:endParaRPr lang="en-US" altLang="en-US"/>
          </a:p>
        </p:txBody>
      </p:sp>
      <p:sp>
        <p:nvSpPr>
          <p:cNvPr id="1029" name="Rectangle 5">
            <a:extLst>
              <a:ext uri="{FF2B5EF4-FFF2-40B4-BE49-F238E27FC236}">
                <a16:creationId xmlns:a16="http://schemas.microsoft.com/office/drawing/2014/main" id="{02C19883-7649-47B6-9FE2-F0D273E1AFBB}"/>
              </a:ext>
            </a:extLst>
          </p:cNvPr>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solidFill>
                  <a:schemeClr val="tx1"/>
                </a:solidFill>
                <a:latin typeface="+mn-lt"/>
              </a:defRPr>
            </a:lvl1pPr>
          </a:lstStyle>
          <a:p>
            <a:endParaRPr lang="en-US" altLang="en-US"/>
          </a:p>
        </p:txBody>
      </p:sp>
      <p:sp>
        <p:nvSpPr>
          <p:cNvPr id="1030" name="Rectangle 6">
            <a:extLst>
              <a:ext uri="{FF2B5EF4-FFF2-40B4-BE49-F238E27FC236}">
                <a16:creationId xmlns:a16="http://schemas.microsoft.com/office/drawing/2014/main" id="{5A84C2D9-F923-4583-A0B7-A845CE22D8FC}"/>
              </a:ext>
            </a:extLst>
          </p:cNvPr>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solidFill>
                  <a:schemeClr val="tx1"/>
                </a:solidFill>
                <a:latin typeface="+mn-lt"/>
              </a:defRPr>
            </a:lvl1pPr>
          </a:lstStyle>
          <a:p>
            <a:fld id="{9FEF4948-FF75-49D3-97DA-8CDC1421690E}" type="slidenum">
              <a:rPr lang="en-US" altLang="en-US"/>
              <a:pPr/>
              <a:t>‹#›</a:t>
            </a:fld>
            <a:endParaRPr lang="en-US" altLang="en-US"/>
          </a:p>
        </p:txBody>
      </p:sp>
    </p:spTree>
    <p:extLst>
      <p:ext uri="{BB962C8B-B14F-4D97-AF65-F5344CB8AC3E}">
        <p14:creationId xmlns:p14="http://schemas.microsoft.com/office/powerpoint/2010/main" val="3876589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213" indent="-214313"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150" indent="-171450" algn="l" rtl="0" fontAlgn="base">
        <a:spcBef>
          <a:spcPct val="20000"/>
        </a:spcBef>
        <a:spcAft>
          <a:spcPct val="0"/>
        </a:spcAft>
        <a:buChar char="–"/>
        <a:defRPr sz="1500" kern="1200">
          <a:solidFill>
            <a:schemeClr val="tx1"/>
          </a:solidFill>
          <a:latin typeface="+mn-lt"/>
          <a:ea typeface="+mn-ea"/>
          <a:cs typeface="+mn-cs"/>
        </a:defRPr>
      </a:lvl4pPr>
      <a:lvl5pPr marL="1543050" indent="-171450" algn="l" rtl="0" fontAlgn="base">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ideo" Target="https://www.youtube.com/embed/Pizvdm_DbFY?feature=oembed" TargetMode="Externa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fontScale="92500"/>
          </a:bodyPr>
          <a:lstStyle/>
          <a:p>
            <a:pPr algn="l"/>
            <a:r>
              <a:rPr lang="en-US" baseline="30000" dirty="0"/>
              <a:t>1 Cor. 2.2-5</a:t>
            </a:r>
            <a:r>
              <a:rPr lang="en-US" dirty="0"/>
              <a:t> I had decided that while I was with you </a:t>
            </a:r>
            <a:r>
              <a:rPr lang="en-US" dirty="0">
                <a:solidFill>
                  <a:srgbClr val="FFFF99"/>
                </a:solidFill>
              </a:rPr>
              <a:t>I would forget everything except Yeshua the Messiah, and even him only as someone who had been executed on a stake as a criminal</a:t>
            </a:r>
            <a:r>
              <a:rPr lang="en-US" dirty="0"/>
              <a:t>…so that your trust might not rest on human wisdom but on God’s power.</a:t>
            </a:r>
          </a:p>
        </p:txBody>
      </p:sp>
    </p:spTree>
    <p:extLst>
      <p:ext uri="{BB962C8B-B14F-4D97-AF65-F5344CB8AC3E}">
        <p14:creationId xmlns:p14="http://schemas.microsoft.com/office/powerpoint/2010/main" val="3377144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Topic: Presenting Yeshua</a:t>
            </a:r>
          </a:p>
          <a:p>
            <a:pPr marL="233363" indent="-233363" algn="l">
              <a:buFont typeface="Arial" panose="020B0604020202020204" pitchFamily="34" charset="0"/>
              <a:buChar char="•"/>
            </a:pPr>
            <a:r>
              <a:rPr lang="en-US" dirty="0"/>
              <a:t>Is He our focus of worship?</a:t>
            </a:r>
          </a:p>
          <a:p>
            <a:pPr marL="233363" indent="-233363" algn="l">
              <a:buFont typeface="Arial" panose="020B0604020202020204" pitchFamily="34" charset="0"/>
              <a:buChar char="•"/>
            </a:pPr>
            <a:r>
              <a:rPr lang="en-US" dirty="0"/>
              <a:t>Is He our focus of sharing?</a:t>
            </a:r>
          </a:p>
        </p:txBody>
      </p:sp>
    </p:spTree>
    <p:extLst>
      <p:ext uri="{BB962C8B-B14F-4D97-AF65-F5344CB8AC3E}">
        <p14:creationId xmlns:p14="http://schemas.microsoft.com/office/powerpoint/2010/main" val="888631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lnSpcReduction="10000"/>
          </a:bodyPr>
          <a:lstStyle/>
          <a:p>
            <a:pPr algn="l"/>
            <a:r>
              <a:rPr lang="en-US" baseline="30000" dirty="0"/>
              <a:t>Phil. 3.7-11</a:t>
            </a:r>
            <a:r>
              <a:rPr lang="en-US" dirty="0"/>
              <a:t> But whatever things were gain to me, these I have considered as loss for the sake of the Messiah. More than that, I consider all things to be loss in comparison to </a:t>
            </a:r>
            <a:r>
              <a:rPr lang="en-US" dirty="0">
                <a:solidFill>
                  <a:srgbClr val="FFFF99"/>
                </a:solidFill>
              </a:rPr>
              <a:t>the surpassing value of the knowledge of Messiah Yeshua my Lord. </a:t>
            </a:r>
          </a:p>
        </p:txBody>
      </p:sp>
    </p:spTree>
    <p:extLst>
      <p:ext uri="{BB962C8B-B14F-4D97-AF65-F5344CB8AC3E}">
        <p14:creationId xmlns:p14="http://schemas.microsoft.com/office/powerpoint/2010/main" val="1746677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lnSpcReduction="10000"/>
          </a:bodyPr>
          <a:lstStyle/>
          <a:p>
            <a:pPr algn="l"/>
            <a:r>
              <a:rPr lang="en-US" baseline="30000" dirty="0"/>
              <a:t>Phil. 3.7-11</a:t>
            </a:r>
            <a:r>
              <a:rPr lang="en-US" dirty="0"/>
              <a:t> Because of Him I have suffered the loss of all things; and I consider them garbage in order </a:t>
            </a:r>
            <a:r>
              <a:rPr lang="en-US" dirty="0">
                <a:solidFill>
                  <a:srgbClr val="FFFF99"/>
                </a:solidFill>
              </a:rPr>
              <a:t>that I might gain Messiah and be found in Him not having my righteousness </a:t>
            </a:r>
            <a:r>
              <a:rPr lang="en-US" dirty="0"/>
              <a:t>derived from Torah, but one that is through trusting in Messiah—</a:t>
            </a:r>
          </a:p>
        </p:txBody>
      </p:sp>
    </p:spTree>
    <p:extLst>
      <p:ext uri="{BB962C8B-B14F-4D97-AF65-F5344CB8AC3E}">
        <p14:creationId xmlns:p14="http://schemas.microsoft.com/office/powerpoint/2010/main" val="279981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lnSpcReduction="10000"/>
          </a:bodyPr>
          <a:lstStyle/>
          <a:p>
            <a:pPr algn="l"/>
            <a:r>
              <a:rPr lang="en-US" baseline="30000" dirty="0"/>
              <a:t>Phil. 3.7-11</a:t>
            </a:r>
            <a:r>
              <a:rPr lang="en-US" dirty="0"/>
              <a:t> the righteousness from God based on trust. My aim is to </a:t>
            </a:r>
            <a:r>
              <a:rPr lang="en-US" dirty="0">
                <a:solidFill>
                  <a:srgbClr val="FFFF99"/>
                </a:solidFill>
              </a:rPr>
              <a:t>know Him and the power of His resurrection and the sharing of His sufferings, becoming like Him in His death</a:t>
            </a:r>
            <a:r>
              <a:rPr lang="en-US" dirty="0"/>
              <a:t>— if somehow I might arrive at the resurrection from among the dead.</a:t>
            </a:r>
          </a:p>
        </p:txBody>
      </p:sp>
    </p:spTree>
    <p:extLst>
      <p:ext uri="{BB962C8B-B14F-4D97-AF65-F5344CB8AC3E}">
        <p14:creationId xmlns:p14="http://schemas.microsoft.com/office/powerpoint/2010/main" val="2690521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Considering the first four major messages after the Great Shavuot outpouring.</a:t>
            </a:r>
          </a:p>
          <a:p>
            <a:pPr algn="l"/>
            <a:endParaRPr lang="en-US" dirty="0"/>
          </a:p>
          <a:p>
            <a:pPr algn="l"/>
            <a:r>
              <a:rPr lang="en-US" u="sng" dirty="0"/>
              <a:t>First:</a:t>
            </a:r>
            <a:r>
              <a:rPr lang="en-US" dirty="0"/>
              <a:t>  Acts 2.15-36</a:t>
            </a:r>
          </a:p>
          <a:p>
            <a:pPr algn="l"/>
            <a:endParaRPr lang="en-US" u="sng" dirty="0"/>
          </a:p>
        </p:txBody>
      </p:sp>
    </p:spTree>
    <p:extLst>
      <p:ext uri="{BB962C8B-B14F-4D97-AF65-F5344CB8AC3E}">
        <p14:creationId xmlns:p14="http://schemas.microsoft.com/office/powerpoint/2010/main" val="3267843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Acts 2.15-36   </a:t>
            </a:r>
            <a:r>
              <a:rPr lang="en-US" u="sng" dirty="0"/>
              <a:t>Conclusion</a:t>
            </a:r>
            <a:r>
              <a:rPr lang="en-US" dirty="0"/>
              <a:t> vs 36</a:t>
            </a:r>
          </a:p>
          <a:p>
            <a:pPr algn="l"/>
            <a:endParaRPr lang="en-US" sz="1800" dirty="0"/>
          </a:p>
          <a:p>
            <a:pPr algn="l"/>
            <a:r>
              <a:rPr lang="en-US" dirty="0"/>
              <a:t>Therefore, let the whole house of Isra’el know beyond doubt that God has made </a:t>
            </a:r>
            <a:r>
              <a:rPr lang="en-US" dirty="0">
                <a:solidFill>
                  <a:srgbClr val="FFFF99"/>
                </a:solidFill>
              </a:rPr>
              <a:t>him both Lord and Messiah — this Yeshua</a:t>
            </a:r>
            <a:r>
              <a:rPr lang="en-US" dirty="0"/>
              <a:t>, whom you executed on a stake!”</a:t>
            </a:r>
          </a:p>
        </p:txBody>
      </p:sp>
    </p:spTree>
    <p:extLst>
      <p:ext uri="{BB962C8B-B14F-4D97-AF65-F5344CB8AC3E}">
        <p14:creationId xmlns:p14="http://schemas.microsoft.com/office/powerpoint/2010/main" val="1892855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Topic: Presenting Yeshua</a:t>
            </a:r>
          </a:p>
          <a:p>
            <a:pPr marL="233363" indent="-233363" algn="l">
              <a:buFont typeface="Arial" panose="020B0604020202020204" pitchFamily="34" charset="0"/>
              <a:buChar char="•"/>
            </a:pPr>
            <a:r>
              <a:rPr lang="en-US" dirty="0"/>
              <a:t>Is He our focus of worship?</a:t>
            </a:r>
          </a:p>
          <a:p>
            <a:pPr marL="233363" indent="-233363" algn="l">
              <a:buFont typeface="Arial" panose="020B0604020202020204" pitchFamily="34" charset="0"/>
              <a:buChar char="•"/>
            </a:pPr>
            <a:r>
              <a:rPr lang="en-US" dirty="0"/>
              <a:t>Is He our focus of sharing?</a:t>
            </a:r>
          </a:p>
        </p:txBody>
      </p:sp>
    </p:spTree>
    <p:extLst>
      <p:ext uri="{BB962C8B-B14F-4D97-AF65-F5344CB8AC3E}">
        <p14:creationId xmlns:p14="http://schemas.microsoft.com/office/powerpoint/2010/main" val="2447880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u="sng" dirty="0"/>
              <a:t>Second</a:t>
            </a:r>
            <a:r>
              <a:rPr lang="en-US" dirty="0"/>
              <a:t> major message:  Acts 3.13-26   </a:t>
            </a:r>
          </a:p>
          <a:p>
            <a:pPr algn="l"/>
            <a:r>
              <a:rPr lang="en-US" dirty="0"/>
              <a:t>Starts with a line very engaging to the Jewish psyche.  </a:t>
            </a:r>
          </a:p>
          <a:p>
            <a:pPr algn="l"/>
            <a:r>
              <a:rPr lang="en-US" dirty="0"/>
              <a:t>We will come back to.</a:t>
            </a:r>
          </a:p>
          <a:p>
            <a:pPr algn="l"/>
            <a:endParaRPr lang="en-US" dirty="0"/>
          </a:p>
          <a:p>
            <a:pPr algn="l"/>
            <a:r>
              <a:rPr lang="en-US" dirty="0"/>
              <a:t>Conclusion vs. 25-26</a:t>
            </a:r>
          </a:p>
        </p:txBody>
      </p:sp>
    </p:spTree>
    <p:extLst>
      <p:ext uri="{BB962C8B-B14F-4D97-AF65-F5344CB8AC3E}">
        <p14:creationId xmlns:p14="http://schemas.microsoft.com/office/powerpoint/2010/main" val="528506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baseline="30000" dirty="0"/>
              <a:t>Acts 3.25-26</a:t>
            </a:r>
            <a:r>
              <a:rPr lang="en-US" dirty="0"/>
              <a:t> “You are the sons of the prophets; and you are included in the </a:t>
            </a:r>
            <a:r>
              <a:rPr lang="en-US" dirty="0">
                <a:solidFill>
                  <a:srgbClr val="FFFF99"/>
                </a:solidFill>
              </a:rPr>
              <a:t>covenant which God made with our fathers </a:t>
            </a:r>
            <a:r>
              <a:rPr lang="en-US" dirty="0"/>
              <a:t>when he said to Avraham, ‘By your seed will all the families of the earth be blessed.’</a:t>
            </a:r>
          </a:p>
        </p:txBody>
      </p:sp>
    </p:spTree>
    <p:extLst>
      <p:ext uri="{BB962C8B-B14F-4D97-AF65-F5344CB8AC3E}">
        <p14:creationId xmlns:p14="http://schemas.microsoft.com/office/powerpoint/2010/main" val="1454356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marL="230188" indent="-230188" algn="l">
              <a:buFont typeface="Arial" panose="020B0604020202020204" pitchFamily="34" charset="0"/>
              <a:buChar char="•"/>
            </a:pPr>
            <a:r>
              <a:rPr lang="en-US" dirty="0"/>
              <a:t>If you have a vision that is </a:t>
            </a:r>
            <a:r>
              <a:rPr lang="en-US" dirty="0">
                <a:solidFill>
                  <a:srgbClr val="FFFF99"/>
                </a:solidFill>
              </a:rPr>
              <a:t>hard</a:t>
            </a:r>
            <a:r>
              <a:rPr lang="en-US" dirty="0"/>
              <a:t> to accomplish, probably </a:t>
            </a:r>
            <a:r>
              <a:rPr lang="en-US" u="sng" dirty="0"/>
              <a:t>not</a:t>
            </a:r>
            <a:r>
              <a:rPr lang="en-US" dirty="0"/>
              <a:t> from G-d.</a:t>
            </a:r>
          </a:p>
          <a:p>
            <a:pPr marL="230188" indent="-230188" algn="l">
              <a:buFont typeface="Arial" panose="020B0604020202020204" pitchFamily="34" charset="0"/>
              <a:buChar char="•"/>
            </a:pPr>
            <a:r>
              <a:rPr lang="en-US" dirty="0"/>
              <a:t>If you have a vision that is </a:t>
            </a:r>
            <a:r>
              <a:rPr lang="en-US" dirty="0">
                <a:solidFill>
                  <a:srgbClr val="FFFF99"/>
                </a:solidFill>
              </a:rPr>
              <a:t>impossible</a:t>
            </a:r>
            <a:r>
              <a:rPr lang="en-US" dirty="0"/>
              <a:t> to accomplish, probably </a:t>
            </a:r>
            <a:r>
              <a:rPr lang="en-US" u="sng" dirty="0"/>
              <a:t>is</a:t>
            </a:r>
            <a:r>
              <a:rPr lang="en-US" dirty="0"/>
              <a:t> from G-d.</a:t>
            </a:r>
          </a:p>
        </p:txBody>
      </p:sp>
    </p:spTree>
    <p:extLst>
      <p:ext uri="{BB962C8B-B14F-4D97-AF65-F5344CB8AC3E}">
        <p14:creationId xmlns:p14="http://schemas.microsoft.com/office/powerpoint/2010/main" val="1043568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baseline="30000" dirty="0"/>
              <a:t>Acts 3.25-26</a:t>
            </a:r>
            <a:r>
              <a:rPr lang="en-US" dirty="0"/>
              <a:t> </a:t>
            </a:r>
            <a:r>
              <a:rPr lang="en-US" b="1" baseline="30000" dirty="0"/>
              <a:t> </a:t>
            </a:r>
            <a:r>
              <a:rPr lang="en-US" dirty="0"/>
              <a:t>So it is to you first that </a:t>
            </a:r>
            <a:r>
              <a:rPr lang="en-US" dirty="0">
                <a:solidFill>
                  <a:srgbClr val="FFFF99"/>
                </a:solidFill>
              </a:rPr>
              <a:t>God has sent his servant whom he has raised up</a:t>
            </a:r>
            <a:r>
              <a:rPr lang="en-US" dirty="0"/>
              <a:t>, so that he might bless you by turning each one of you from your evil ways.”</a:t>
            </a:r>
          </a:p>
        </p:txBody>
      </p:sp>
    </p:spTree>
    <p:extLst>
      <p:ext uri="{BB962C8B-B14F-4D97-AF65-F5344CB8AC3E}">
        <p14:creationId xmlns:p14="http://schemas.microsoft.com/office/powerpoint/2010/main" val="1446174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Engaging opening?</a:t>
            </a:r>
          </a:p>
          <a:p>
            <a:pPr algn="l"/>
            <a:r>
              <a:rPr lang="en-US" dirty="0"/>
              <a:t>There is a nuance, a melody in the minds of traditional Jewish people, that </a:t>
            </a:r>
            <a:r>
              <a:rPr lang="en-US" dirty="0" err="1"/>
              <a:t>Kefa</a:t>
            </a:r>
            <a:r>
              <a:rPr lang="en-US" dirty="0"/>
              <a:t> cited.</a:t>
            </a:r>
          </a:p>
        </p:txBody>
      </p:sp>
    </p:spTree>
    <p:extLst>
      <p:ext uri="{BB962C8B-B14F-4D97-AF65-F5344CB8AC3E}">
        <p14:creationId xmlns:p14="http://schemas.microsoft.com/office/powerpoint/2010/main" val="3851776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fontScale="92500" lnSpcReduction="10000"/>
          </a:bodyPr>
          <a:lstStyle/>
          <a:p>
            <a:pPr algn="l"/>
            <a:r>
              <a:rPr lang="en-US" dirty="0"/>
              <a:t>According to Jewish tradition, the Men of the Great Assembly </a:t>
            </a:r>
            <a:r>
              <a:rPr lang="he-IL" b="1" dirty="0">
                <a:latin typeface="David" panose="020E0502060401010101" pitchFamily="34" charset="-79"/>
                <a:cs typeface="David" panose="020E0502060401010101" pitchFamily="34" charset="-79"/>
              </a:rPr>
              <a:t>כְּנֶסֶת הַגְּדוֹלָה</a:t>
            </a:r>
            <a:r>
              <a:rPr lang="en-US" b="1" dirty="0">
                <a:latin typeface="David" panose="020E0502060401010101" pitchFamily="34" charset="-79"/>
                <a:cs typeface="David" panose="020E0502060401010101" pitchFamily="34" charset="-79"/>
              </a:rPr>
              <a:t> </a:t>
            </a:r>
            <a:r>
              <a:rPr lang="en-US" dirty="0"/>
              <a:t>was an assembly of 120 scribes, sages, and prophets, in the period from the end of the Biblical prophets [500’s BCE]. Attributed to them are…the institution of the </a:t>
            </a:r>
            <a:r>
              <a:rPr lang="en-US" dirty="0">
                <a:solidFill>
                  <a:srgbClr val="FFFF99"/>
                </a:solidFill>
              </a:rPr>
              <a:t>prayer known as the "</a:t>
            </a:r>
            <a:r>
              <a:rPr lang="en-US" dirty="0" err="1">
                <a:solidFill>
                  <a:srgbClr val="FFFF99"/>
                </a:solidFill>
              </a:rPr>
              <a:t>Shemoneh</a:t>
            </a:r>
            <a:r>
              <a:rPr lang="en-US" dirty="0">
                <a:solidFill>
                  <a:srgbClr val="FFFF99"/>
                </a:solidFill>
              </a:rPr>
              <a:t> '</a:t>
            </a:r>
            <a:r>
              <a:rPr lang="en-US" dirty="0" err="1">
                <a:solidFill>
                  <a:srgbClr val="FFFF99"/>
                </a:solidFill>
              </a:rPr>
              <a:t>Esreh</a:t>
            </a:r>
            <a:r>
              <a:rPr lang="en-US" dirty="0"/>
              <a:t>."</a:t>
            </a:r>
          </a:p>
        </p:txBody>
      </p:sp>
    </p:spTree>
    <p:extLst>
      <p:ext uri="{BB962C8B-B14F-4D97-AF65-F5344CB8AC3E}">
        <p14:creationId xmlns:p14="http://schemas.microsoft.com/office/powerpoint/2010/main" val="1578193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2B90F4E7-E7DB-4081-A43D-CACCB653CC98}"/>
              </a:ext>
            </a:extLst>
          </p:cNvPr>
          <p:cNvSpPr>
            <a:spLocks noGrp="1" noChangeArrowheads="1"/>
          </p:cNvSpPr>
          <p:nvPr>
            <p:ph type="ctrTitle" idx="4294967295"/>
          </p:nvPr>
        </p:nvSpPr>
        <p:spPr>
          <a:xfrm>
            <a:off x="960437" y="0"/>
            <a:ext cx="6858000" cy="1143000"/>
          </a:xfrm>
        </p:spPr>
        <p:txBody>
          <a:bodyPr/>
          <a:lstStyle/>
          <a:p>
            <a:r>
              <a:rPr lang="en-US" altLang="en-US" sz="3600">
                <a:latin typeface="AlgerianD" panose="04020705040A02060702" pitchFamily="82" charset="0"/>
              </a:rPr>
              <a:t> </a:t>
            </a:r>
            <a:endParaRPr lang="en-US" altLang="en-US" sz="2400">
              <a:latin typeface="AlgerianD" panose="04020705040A02060702" pitchFamily="82" charset="0"/>
            </a:endParaRPr>
          </a:p>
        </p:txBody>
      </p:sp>
      <p:sp>
        <p:nvSpPr>
          <p:cNvPr id="191491" name="Rectangle 3">
            <a:extLst>
              <a:ext uri="{FF2B5EF4-FFF2-40B4-BE49-F238E27FC236}">
                <a16:creationId xmlns:a16="http://schemas.microsoft.com/office/drawing/2014/main" id="{6485410D-C968-450B-9731-D19D2A48040F}"/>
              </a:ext>
            </a:extLst>
          </p:cNvPr>
          <p:cNvSpPr>
            <a:spLocks noGrp="1" noChangeArrowheads="1"/>
          </p:cNvSpPr>
          <p:nvPr>
            <p:ph type="subTitle" idx="4294967295"/>
          </p:nvPr>
        </p:nvSpPr>
        <p:spPr>
          <a:xfrm>
            <a:off x="960437" y="457200"/>
            <a:ext cx="6858000" cy="2743200"/>
          </a:xfrm>
        </p:spPr>
        <p:txBody>
          <a:bodyPr/>
          <a:lstStyle/>
          <a:p>
            <a:pPr marL="0" indent="0" algn="ctr" rtl="1">
              <a:lnSpc>
                <a:spcPct val="80000"/>
              </a:lnSpc>
              <a:spcBef>
                <a:spcPct val="0"/>
              </a:spcBef>
            </a:pPr>
            <a:r>
              <a:rPr lang="he-IL" altLang="en-US" sz="5400" b="1" dirty="0">
                <a:solidFill>
                  <a:schemeClr val="bg1"/>
                </a:solidFill>
                <a:latin typeface="David" panose="020E0502060401010101" pitchFamily="34" charset="-79"/>
                <a:cs typeface="Vilna" pitchFamily="2" charset="-79"/>
              </a:rPr>
              <a:t>בָּרוּךְ אַתָּה יְיָ</a:t>
            </a:r>
            <a:endParaRPr lang="en-US" altLang="en-US" sz="5400" b="1" dirty="0">
              <a:solidFill>
                <a:schemeClr val="bg1"/>
              </a:solidFill>
              <a:latin typeface="David" panose="020E0502060401010101" pitchFamily="34" charset="-79"/>
              <a:cs typeface="Vilna" pitchFamily="2" charset="-79"/>
            </a:endParaRPr>
          </a:p>
          <a:p>
            <a:pPr marL="0" indent="0" algn="ctr" rtl="1">
              <a:lnSpc>
                <a:spcPct val="80000"/>
              </a:lnSpc>
              <a:spcBef>
                <a:spcPct val="0"/>
              </a:spcBef>
            </a:pPr>
            <a:r>
              <a:rPr lang="he-IL" altLang="en-US" sz="4500" b="1" dirty="0">
                <a:latin typeface="David" panose="020E0502060401010101" pitchFamily="34" charset="-79"/>
                <a:cs typeface="Vilna" pitchFamily="2" charset="-79"/>
              </a:rPr>
              <a:t> </a:t>
            </a:r>
            <a:r>
              <a:rPr lang="he-IL" altLang="en-US" sz="5400" b="1" dirty="0">
                <a:solidFill>
                  <a:srgbClr val="FFFF00"/>
                </a:solidFill>
                <a:latin typeface="David" panose="020E0502060401010101" pitchFamily="34" charset="-79"/>
                <a:cs typeface="Vilna" pitchFamily="2" charset="-79"/>
              </a:rPr>
              <a:t>[בָּרוּךְ הוּא וּבָּרוּךְ שְּׁמוֹ]</a:t>
            </a:r>
          </a:p>
          <a:p>
            <a:pPr marL="0" indent="0" algn="ctr">
              <a:lnSpc>
                <a:spcPct val="80000"/>
              </a:lnSpc>
              <a:spcBef>
                <a:spcPct val="0"/>
              </a:spcBef>
            </a:pPr>
            <a:r>
              <a:rPr lang="en-US" altLang="en-US" dirty="0">
                <a:solidFill>
                  <a:schemeClr val="bg1"/>
                </a:solidFill>
                <a:latin typeface="David" panose="020E0502060401010101" pitchFamily="34" charset="-79"/>
              </a:rPr>
              <a:t> </a:t>
            </a:r>
          </a:p>
          <a:p>
            <a:pPr marL="0" indent="0" algn="ctr">
              <a:lnSpc>
                <a:spcPct val="80000"/>
              </a:lnSpc>
              <a:spcBef>
                <a:spcPct val="0"/>
              </a:spcBef>
            </a:pPr>
            <a:r>
              <a:rPr lang="en-US" altLang="en-US" dirty="0">
                <a:solidFill>
                  <a:schemeClr val="bg1"/>
                </a:solidFill>
              </a:rPr>
              <a:t>Ba-</a:t>
            </a:r>
            <a:r>
              <a:rPr lang="en-US" altLang="en-US" dirty="0" err="1">
                <a:solidFill>
                  <a:schemeClr val="bg1"/>
                </a:solidFill>
              </a:rPr>
              <a:t>rukh</a:t>
            </a:r>
            <a:r>
              <a:rPr lang="en-US" altLang="en-US" dirty="0">
                <a:solidFill>
                  <a:schemeClr val="bg1"/>
                </a:solidFill>
              </a:rPr>
              <a:t> a-</a:t>
            </a:r>
            <a:r>
              <a:rPr lang="en-US" altLang="en-US" dirty="0" err="1">
                <a:solidFill>
                  <a:schemeClr val="bg1"/>
                </a:solidFill>
              </a:rPr>
              <a:t>tah</a:t>
            </a:r>
            <a:r>
              <a:rPr lang="en-US" altLang="en-US" dirty="0">
                <a:solidFill>
                  <a:schemeClr val="bg1"/>
                </a:solidFill>
              </a:rPr>
              <a:t> Ah-</a:t>
            </a:r>
            <a:r>
              <a:rPr lang="en-US" altLang="en-US" dirty="0" err="1">
                <a:solidFill>
                  <a:schemeClr val="bg1"/>
                </a:solidFill>
              </a:rPr>
              <a:t>doni</a:t>
            </a:r>
            <a:r>
              <a:rPr lang="en-US" altLang="en-US" dirty="0"/>
              <a:t> </a:t>
            </a:r>
          </a:p>
          <a:p>
            <a:pPr marL="0" indent="0" algn="ctr">
              <a:lnSpc>
                <a:spcPct val="80000"/>
              </a:lnSpc>
              <a:spcBef>
                <a:spcPct val="0"/>
              </a:spcBef>
            </a:pPr>
            <a:r>
              <a:rPr lang="en-US" altLang="en-US" dirty="0">
                <a:solidFill>
                  <a:srgbClr val="FFFF00"/>
                </a:solidFill>
              </a:rPr>
              <a:t>[Ba-</a:t>
            </a:r>
            <a:r>
              <a:rPr lang="en-US" altLang="en-US" dirty="0" err="1">
                <a:solidFill>
                  <a:srgbClr val="FFFF00"/>
                </a:solidFill>
              </a:rPr>
              <a:t>rukh</a:t>
            </a:r>
            <a:r>
              <a:rPr lang="en-US" altLang="en-US" dirty="0">
                <a:solidFill>
                  <a:srgbClr val="FFFF00"/>
                </a:solidFill>
              </a:rPr>
              <a:t> hu u-</a:t>
            </a:r>
            <a:r>
              <a:rPr lang="en-US" altLang="en-US" dirty="0" err="1">
                <a:solidFill>
                  <a:srgbClr val="FFFF00"/>
                </a:solidFill>
              </a:rPr>
              <a:t>ba</a:t>
            </a:r>
            <a:r>
              <a:rPr lang="en-US" altLang="en-US" dirty="0">
                <a:solidFill>
                  <a:srgbClr val="FFFF00"/>
                </a:solidFill>
              </a:rPr>
              <a:t>-</a:t>
            </a:r>
            <a:r>
              <a:rPr lang="en-US" altLang="en-US" dirty="0" err="1">
                <a:solidFill>
                  <a:srgbClr val="FFFF00"/>
                </a:solidFill>
              </a:rPr>
              <a:t>rukh</a:t>
            </a:r>
            <a:r>
              <a:rPr lang="en-US" altLang="en-US" dirty="0">
                <a:solidFill>
                  <a:srgbClr val="FFFF00"/>
                </a:solidFill>
              </a:rPr>
              <a:t> </a:t>
            </a:r>
            <a:r>
              <a:rPr lang="en-US" altLang="en-US" dirty="0" err="1">
                <a:solidFill>
                  <a:srgbClr val="FFFF00"/>
                </a:solidFill>
              </a:rPr>
              <a:t>sh'mo</a:t>
            </a:r>
            <a:r>
              <a:rPr lang="en-US" altLang="en-US" dirty="0">
                <a:solidFill>
                  <a:srgbClr val="FFFF00"/>
                </a:solidFill>
              </a:rPr>
              <a:t>]</a:t>
            </a:r>
            <a:endParaRPr lang="en-GB" altLang="en-US" dirty="0">
              <a:solidFill>
                <a:srgbClr val="FFFF00"/>
              </a:solidFill>
            </a:endParaRPr>
          </a:p>
        </p:txBody>
      </p:sp>
    </p:spTree>
    <p:extLst>
      <p:ext uri="{BB962C8B-B14F-4D97-AF65-F5344CB8AC3E}">
        <p14:creationId xmlns:p14="http://schemas.microsoft.com/office/powerpoint/2010/main" val="10761545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EDC4C3EB-93E9-4651-A074-1C14FCD2C330}"/>
              </a:ext>
            </a:extLst>
          </p:cNvPr>
          <p:cNvSpPr>
            <a:spLocks noGrp="1" noChangeArrowheads="1"/>
          </p:cNvSpPr>
          <p:nvPr>
            <p:ph type="ctrTitle" idx="4294967295"/>
          </p:nvPr>
        </p:nvSpPr>
        <p:spPr>
          <a:xfrm>
            <a:off x="960437" y="0"/>
            <a:ext cx="6858000" cy="1143000"/>
          </a:xfrm>
        </p:spPr>
        <p:txBody>
          <a:bodyPr/>
          <a:lstStyle/>
          <a:p>
            <a:r>
              <a:rPr lang="en-US" altLang="en-US" sz="3600">
                <a:latin typeface="AlgerianD" panose="04020705040A02060702" pitchFamily="82" charset="0"/>
              </a:rPr>
              <a:t> </a:t>
            </a:r>
            <a:endParaRPr lang="en-US" altLang="en-US" sz="2400">
              <a:latin typeface="AlgerianD" panose="04020705040A02060702" pitchFamily="82" charset="0"/>
            </a:endParaRPr>
          </a:p>
        </p:txBody>
      </p:sp>
      <p:sp>
        <p:nvSpPr>
          <p:cNvPr id="192515" name="Rectangle 3">
            <a:extLst>
              <a:ext uri="{FF2B5EF4-FFF2-40B4-BE49-F238E27FC236}">
                <a16:creationId xmlns:a16="http://schemas.microsoft.com/office/drawing/2014/main" id="{740DA5E8-8617-453F-90D0-781357D91B94}"/>
              </a:ext>
            </a:extLst>
          </p:cNvPr>
          <p:cNvSpPr>
            <a:spLocks noGrp="1" noChangeArrowheads="1"/>
          </p:cNvSpPr>
          <p:nvPr>
            <p:ph type="subTitle" idx="4294967295"/>
          </p:nvPr>
        </p:nvSpPr>
        <p:spPr>
          <a:xfrm>
            <a:off x="960437" y="171450"/>
            <a:ext cx="6858000" cy="4686300"/>
          </a:xfrm>
        </p:spPr>
        <p:txBody>
          <a:bodyPr/>
          <a:lstStyle/>
          <a:p>
            <a:pPr marL="0" indent="0" algn="ctr" rtl="1">
              <a:lnSpc>
                <a:spcPct val="80000"/>
              </a:lnSpc>
              <a:spcBef>
                <a:spcPct val="0"/>
              </a:spcBef>
            </a:pPr>
            <a:r>
              <a:rPr lang="he-IL" altLang="en-US" sz="5400" b="1">
                <a:solidFill>
                  <a:schemeClr val="bg1"/>
                </a:solidFill>
                <a:latin typeface="David" panose="020E0502060401010101" pitchFamily="34" charset="-79"/>
                <a:cs typeface="Vilna" pitchFamily="2" charset="-79"/>
              </a:rPr>
              <a:t>אֱלהֵינוּ וֵאלהֵי אֲבוֹתֵינוּ</a:t>
            </a:r>
            <a:endParaRPr lang="he-IL" altLang="en-US" sz="5400" b="1">
              <a:solidFill>
                <a:schemeClr val="bg1"/>
              </a:solidFill>
              <a:latin typeface="David" panose="020E0502060401010101" pitchFamily="34" charset="-79"/>
            </a:endParaRPr>
          </a:p>
          <a:p>
            <a:pPr marL="0" indent="0" algn="ctr">
              <a:lnSpc>
                <a:spcPct val="80000"/>
              </a:lnSpc>
              <a:spcBef>
                <a:spcPct val="0"/>
              </a:spcBef>
            </a:pPr>
            <a:r>
              <a:rPr lang="en-US" altLang="en-US">
                <a:solidFill>
                  <a:schemeClr val="bg1"/>
                </a:solidFill>
              </a:rPr>
              <a:t>E-lo-hay-nu </a:t>
            </a:r>
          </a:p>
          <a:p>
            <a:pPr marL="0" indent="0" algn="ctr">
              <a:lnSpc>
                <a:spcPct val="80000"/>
              </a:lnSpc>
              <a:spcBef>
                <a:spcPct val="0"/>
              </a:spcBef>
            </a:pPr>
            <a:r>
              <a:rPr lang="en-US" altLang="en-US">
                <a:solidFill>
                  <a:schemeClr val="bg1"/>
                </a:solidFill>
              </a:rPr>
              <a:t>Vay-lo-hay avo-tay-nu</a:t>
            </a:r>
          </a:p>
          <a:p>
            <a:pPr marL="0" indent="0" algn="ctr">
              <a:lnSpc>
                <a:spcPct val="80000"/>
              </a:lnSpc>
              <a:spcBef>
                <a:spcPct val="0"/>
              </a:spcBef>
            </a:pPr>
            <a:endParaRPr lang="en-US" altLang="en-US" sz="1800">
              <a:solidFill>
                <a:schemeClr val="bg1"/>
              </a:solidFill>
            </a:endParaRPr>
          </a:p>
          <a:p>
            <a:pPr marL="0" indent="0" algn="ctr" rtl="1">
              <a:lnSpc>
                <a:spcPct val="80000"/>
              </a:lnSpc>
              <a:spcBef>
                <a:spcPct val="0"/>
              </a:spcBef>
            </a:pPr>
            <a:r>
              <a:rPr lang="he-IL" altLang="en-US" sz="5400" b="1">
                <a:solidFill>
                  <a:schemeClr val="bg1"/>
                </a:solidFill>
                <a:latin typeface="David" panose="020E0502060401010101" pitchFamily="34" charset="-79"/>
                <a:cs typeface="Vilna" pitchFamily="2" charset="-79"/>
              </a:rPr>
              <a:t>אֱלהֵי אַבְרָהָם אֱלהֵי יִצְחָק</a:t>
            </a:r>
            <a:endParaRPr lang="en-US" altLang="en-US" sz="5400">
              <a:solidFill>
                <a:schemeClr val="bg1"/>
              </a:solidFill>
              <a:latin typeface="David" panose="020E0502060401010101" pitchFamily="34" charset="-79"/>
            </a:endParaRPr>
          </a:p>
          <a:p>
            <a:pPr marL="0" indent="0" algn="ctr" rtl="1">
              <a:lnSpc>
                <a:spcPct val="80000"/>
              </a:lnSpc>
              <a:spcBef>
                <a:spcPct val="0"/>
              </a:spcBef>
            </a:pPr>
            <a:r>
              <a:rPr lang="he-IL" altLang="en-US" sz="5400" b="1">
                <a:solidFill>
                  <a:schemeClr val="bg1"/>
                </a:solidFill>
                <a:latin typeface="David" panose="020E0502060401010101" pitchFamily="34" charset="-79"/>
                <a:cs typeface="Vilna" pitchFamily="2" charset="-79"/>
              </a:rPr>
              <a:t>וֵאלהֵי יַעֲקב</a:t>
            </a:r>
          </a:p>
          <a:p>
            <a:pPr marL="0" indent="0" algn="ctr">
              <a:lnSpc>
                <a:spcPct val="80000"/>
              </a:lnSpc>
              <a:spcBef>
                <a:spcPct val="0"/>
              </a:spcBef>
            </a:pPr>
            <a:r>
              <a:rPr lang="en-US" altLang="en-US">
                <a:solidFill>
                  <a:schemeClr val="bg1"/>
                </a:solidFill>
              </a:rPr>
              <a:t>Eh-lo-hay Av-rah-am</a:t>
            </a:r>
          </a:p>
          <a:p>
            <a:pPr marL="0" indent="0" algn="ctr">
              <a:lnSpc>
                <a:spcPct val="80000"/>
              </a:lnSpc>
              <a:spcBef>
                <a:spcPct val="0"/>
              </a:spcBef>
            </a:pPr>
            <a:r>
              <a:rPr lang="en-US" altLang="en-US">
                <a:solidFill>
                  <a:schemeClr val="bg1"/>
                </a:solidFill>
              </a:rPr>
              <a:t>Eh-lo-hay Yits-khak</a:t>
            </a:r>
          </a:p>
          <a:p>
            <a:pPr marL="0" indent="0" algn="ctr">
              <a:lnSpc>
                <a:spcPct val="80000"/>
              </a:lnSpc>
              <a:spcBef>
                <a:spcPct val="0"/>
              </a:spcBef>
            </a:pPr>
            <a:r>
              <a:rPr lang="en-US" altLang="en-US">
                <a:solidFill>
                  <a:schemeClr val="bg1"/>
                </a:solidFill>
              </a:rPr>
              <a:t>Vay-lo-hay Ya-a-kov</a:t>
            </a:r>
          </a:p>
          <a:p>
            <a:pPr marL="0" indent="0" algn="ctr">
              <a:lnSpc>
                <a:spcPct val="80000"/>
              </a:lnSpc>
              <a:spcBef>
                <a:spcPct val="0"/>
              </a:spcBef>
            </a:pPr>
            <a:endParaRPr lang="en-US" altLang="en-US">
              <a:solidFill>
                <a:schemeClr val="bg1"/>
              </a:solidFill>
            </a:endParaRPr>
          </a:p>
        </p:txBody>
      </p:sp>
    </p:spTree>
    <p:extLst>
      <p:ext uri="{BB962C8B-B14F-4D97-AF65-F5344CB8AC3E}">
        <p14:creationId xmlns:p14="http://schemas.microsoft.com/office/powerpoint/2010/main" val="266673549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6610" name="Rectangle 2">
            <a:extLst>
              <a:ext uri="{FF2B5EF4-FFF2-40B4-BE49-F238E27FC236}">
                <a16:creationId xmlns:a16="http://schemas.microsoft.com/office/drawing/2014/main" id="{E50C7716-B5D2-4BFA-9DD1-FCC788C71E16}"/>
              </a:ext>
            </a:extLst>
          </p:cNvPr>
          <p:cNvSpPr>
            <a:spLocks noGrp="1" noChangeArrowheads="1"/>
          </p:cNvSpPr>
          <p:nvPr>
            <p:ph type="subTitle" idx="4294967295"/>
          </p:nvPr>
        </p:nvSpPr>
        <p:spPr>
          <a:xfrm>
            <a:off x="274637" y="171450"/>
            <a:ext cx="8153400" cy="4229100"/>
          </a:xfrm>
        </p:spPr>
        <p:txBody>
          <a:bodyPr/>
          <a:lstStyle/>
          <a:p>
            <a:pPr marL="0" indent="0" algn="ctr">
              <a:lnSpc>
                <a:spcPct val="80000"/>
              </a:lnSpc>
              <a:spcBef>
                <a:spcPct val="0"/>
              </a:spcBef>
            </a:pPr>
            <a:r>
              <a:rPr lang="en-US" altLang="en-US" sz="4400" dirty="0">
                <a:solidFill>
                  <a:schemeClr val="bg1"/>
                </a:solidFill>
              </a:rPr>
              <a:t>Blessed be A</a:t>
            </a:r>
            <a:r>
              <a:rPr lang="en-US" altLang="en-US" sz="4000" dirty="0">
                <a:solidFill>
                  <a:schemeClr val="bg1"/>
                </a:solidFill>
              </a:rPr>
              <a:t>DONI</a:t>
            </a:r>
            <a:r>
              <a:rPr lang="en-US" altLang="en-US" sz="4400" dirty="0">
                <a:solidFill>
                  <a:schemeClr val="bg1"/>
                </a:solidFill>
              </a:rPr>
              <a:t> our G-d </a:t>
            </a:r>
          </a:p>
          <a:p>
            <a:pPr marL="0" indent="0" algn="ctr">
              <a:lnSpc>
                <a:spcPct val="80000"/>
              </a:lnSpc>
              <a:spcBef>
                <a:spcPct val="0"/>
              </a:spcBef>
            </a:pPr>
            <a:r>
              <a:rPr lang="en-US" altLang="en-US" sz="4400" dirty="0">
                <a:solidFill>
                  <a:schemeClr val="bg1"/>
                </a:solidFill>
              </a:rPr>
              <a:t>And the G-d of our forefathers</a:t>
            </a:r>
          </a:p>
          <a:p>
            <a:pPr marL="0" indent="0" algn="ctr">
              <a:lnSpc>
                <a:spcPct val="80000"/>
              </a:lnSpc>
              <a:spcBef>
                <a:spcPct val="0"/>
              </a:spcBef>
            </a:pPr>
            <a:r>
              <a:rPr lang="en-US" altLang="en-US" sz="4400" dirty="0">
                <a:solidFill>
                  <a:schemeClr val="bg1"/>
                </a:solidFill>
              </a:rPr>
              <a:t> The G-d of Av-ra-ham</a:t>
            </a:r>
          </a:p>
          <a:p>
            <a:pPr marL="0" indent="0" algn="ctr">
              <a:lnSpc>
                <a:spcPct val="80000"/>
              </a:lnSpc>
              <a:spcBef>
                <a:spcPct val="0"/>
              </a:spcBef>
            </a:pPr>
            <a:r>
              <a:rPr lang="en-US" altLang="en-US" sz="4400" dirty="0">
                <a:solidFill>
                  <a:schemeClr val="bg1"/>
                </a:solidFill>
              </a:rPr>
              <a:t>The G-d of </a:t>
            </a:r>
            <a:r>
              <a:rPr lang="en-US" altLang="en-US" sz="4400" dirty="0" err="1">
                <a:solidFill>
                  <a:schemeClr val="bg1"/>
                </a:solidFill>
              </a:rPr>
              <a:t>Yits-khak</a:t>
            </a:r>
            <a:endParaRPr lang="en-US" altLang="en-US" sz="4400" dirty="0">
              <a:solidFill>
                <a:schemeClr val="bg1"/>
              </a:solidFill>
            </a:endParaRPr>
          </a:p>
          <a:p>
            <a:pPr marL="0" indent="0" algn="ctr">
              <a:lnSpc>
                <a:spcPct val="80000"/>
              </a:lnSpc>
              <a:spcBef>
                <a:spcPct val="0"/>
              </a:spcBef>
            </a:pPr>
            <a:r>
              <a:rPr lang="en-US" altLang="en-US" sz="4400" dirty="0">
                <a:solidFill>
                  <a:schemeClr val="bg1"/>
                </a:solidFill>
              </a:rPr>
              <a:t>And the G-d of </a:t>
            </a:r>
            <a:r>
              <a:rPr lang="en-US" altLang="en-US" sz="4400" dirty="0" err="1">
                <a:solidFill>
                  <a:schemeClr val="bg1"/>
                </a:solidFill>
              </a:rPr>
              <a:t>Ya</a:t>
            </a:r>
            <a:r>
              <a:rPr lang="en-US" altLang="en-US" sz="4400" dirty="0">
                <a:solidFill>
                  <a:schemeClr val="bg1"/>
                </a:solidFill>
              </a:rPr>
              <a:t>-a-</a:t>
            </a:r>
            <a:r>
              <a:rPr lang="en-US" altLang="en-US" sz="4400" dirty="0" err="1">
                <a:solidFill>
                  <a:schemeClr val="bg1"/>
                </a:solidFill>
              </a:rPr>
              <a:t>kov</a:t>
            </a:r>
            <a:endParaRPr lang="en-US" altLang="en-US" sz="4400" dirty="0">
              <a:solidFill>
                <a:schemeClr val="bg1"/>
              </a:solidFill>
            </a:endParaRPr>
          </a:p>
          <a:p>
            <a:pPr marL="0" indent="0" algn="ctr">
              <a:lnSpc>
                <a:spcPct val="80000"/>
              </a:lnSpc>
              <a:spcBef>
                <a:spcPct val="0"/>
              </a:spcBef>
            </a:pPr>
            <a:r>
              <a:rPr lang="en-US" altLang="en-US" sz="4400" dirty="0">
                <a:solidFill>
                  <a:schemeClr val="bg1"/>
                </a:solidFill>
              </a:rPr>
              <a:t> </a:t>
            </a:r>
            <a:endParaRPr lang="en-US" altLang="en-US" dirty="0">
              <a:solidFill>
                <a:schemeClr val="bg1"/>
              </a:solidFill>
            </a:endParaRPr>
          </a:p>
        </p:txBody>
      </p:sp>
    </p:spTree>
    <p:extLst>
      <p:ext uri="{BB962C8B-B14F-4D97-AF65-F5344CB8AC3E}">
        <p14:creationId xmlns:p14="http://schemas.microsoft.com/office/powerpoint/2010/main" val="422654228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baseline="30000" dirty="0"/>
              <a:t>Acts 3.13-15 </a:t>
            </a:r>
            <a:r>
              <a:rPr lang="en-US" dirty="0">
                <a:solidFill>
                  <a:srgbClr val="FFFF99"/>
                </a:solidFill>
              </a:rPr>
              <a:t>The God of Avraham, </a:t>
            </a:r>
            <a:r>
              <a:rPr lang="en-US" dirty="0" err="1">
                <a:solidFill>
                  <a:srgbClr val="FFFF99"/>
                </a:solidFill>
              </a:rPr>
              <a:t>Yitz’chak</a:t>
            </a:r>
            <a:r>
              <a:rPr lang="en-US" dirty="0">
                <a:solidFill>
                  <a:srgbClr val="FFFF99"/>
                </a:solidFill>
              </a:rPr>
              <a:t> and </a:t>
            </a:r>
            <a:r>
              <a:rPr lang="en-US" dirty="0" err="1">
                <a:solidFill>
                  <a:srgbClr val="FFFF99"/>
                </a:solidFill>
              </a:rPr>
              <a:t>Ya‘akov</a:t>
            </a:r>
            <a:r>
              <a:rPr lang="en-US" dirty="0">
                <a:solidFill>
                  <a:srgbClr val="FFFF99"/>
                </a:solidFill>
              </a:rPr>
              <a:t>, the God of our fathers</a:t>
            </a:r>
            <a:r>
              <a:rPr lang="en-US" dirty="0"/>
              <a:t>, has glorified his servant Yeshua — the same Yeshua you handed over and disowned before Pilate, </a:t>
            </a:r>
          </a:p>
        </p:txBody>
      </p:sp>
    </p:spTree>
    <p:extLst>
      <p:ext uri="{BB962C8B-B14F-4D97-AF65-F5344CB8AC3E}">
        <p14:creationId xmlns:p14="http://schemas.microsoft.com/office/powerpoint/2010/main" val="3384318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baseline="30000" dirty="0"/>
              <a:t>Acts 3.13-15  </a:t>
            </a:r>
            <a:r>
              <a:rPr lang="en-US" dirty="0"/>
              <a:t>even after he had decided to release him.</a:t>
            </a:r>
            <a:r>
              <a:rPr lang="en-US" baseline="30000" dirty="0"/>
              <a:t> </a:t>
            </a:r>
            <a:r>
              <a:rPr lang="en-US" dirty="0"/>
              <a:t>You denied the holy and innocent one, and instead asked for the reprieve of a murderer! </a:t>
            </a:r>
            <a:r>
              <a:rPr lang="en-US" baseline="30000" dirty="0"/>
              <a:t> </a:t>
            </a:r>
            <a:r>
              <a:rPr lang="en-US" dirty="0"/>
              <a:t>You killed </a:t>
            </a:r>
            <a:r>
              <a:rPr lang="en-US" dirty="0">
                <a:solidFill>
                  <a:srgbClr val="FFFF99"/>
                </a:solidFill>
              </a:rPr>
              <a:t>the author of life</a:t>
            </a:r>
            <a:r>
              <a:rPr lang="en-US" dirty="0"/>
              <a:t>!</a:t>
            </a:r>
          </a:p>
        </p:txBody>
      </p:sp>
    </p:spTree>
    <p:extLst>
      <p:ext uri="{BB962C8B-B14F-4D97-AF65-F5344CB8AC3E}">
        <p14:creationId xmlns:p14="http://schemas.microsoft.com/office/powerpoint/2010/main" val="4191480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Topic: Presenting Yeshua</a:t>
            </a:r>
          </a:p>
          <a:p>
            <a:pPr marL="233363" indent="-233363" algn="l">
              <a:buFont typeface="Arial" panose="020B0604020202020204" pitchFamily="34" charset="0"/>
              <a:buChar char="•"/>
            </a:pPr>
            <a:r>
              <a:rPr lang="en-US" dirty="0"/>
              <a:t>Is He our focus of worship?</a:t>
            </a:r>
          </a:p>
          <a:p>
            <a:pPr marL="233363" indent="-233363" algn="l">
              <a:buFont typeface="Arial" panose="020B0604020202020204" pitchFamily="34" charset="0"/>
              <a:buChar char="•"/>
            </a:pPr>
            <a:r>
              <a:rPr lang="en-US" dirty="0"/>
              <a:t>Is He our focus of sharing?</a:t>
            </a:r>
          </a:p>
        </p:txBody>
      </p:sp>
    </p:spTree>
    <p:extLst>
      <p:ext uri="{BB962C8B-B14F-4D97-AF65-F5344CB8AC3E}">
        <p14:creationId xmlns:p14="http://schemas.microsoft.com/office/powerpoint/2010/main" val="2538795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u="sng" dirty="0"/>
              <a:t>Third</a:t>
            </a:r>
            <a:r>
              <a:rPr lang="en-US" dirty="0"/>
              <a:t> major message [in court, not public]:  Acts 4.8-12  </a:t>
            </a:r>
          </a:p>
          <a:p>
            <a:pPr algn="l"/>
            <a:endParaRPr lang="en-US" dirty="0"/>
          </a:p>
          <a:p>
            <a:pPr algn="l"/>
            <a:r>
              <a:rPr lang="en-US" dirty="0" err="1"/>
              <a:t>T’hillim</a:t>
            </a:r>
            <a:r>
              <a:rPr lang="en-US" dirty="0"/>
              <a:t>/Ps 118 “rejected cornerstone”</a:t>
            </a:r>
          </a:p>
          <a:p>
            <a:pPr algn="l"/>
            <a:endParaRPr lang="en-US" dirty="0"/>
          </a:p>
          <a:p>
            <a:pPr algn="l"/>
            <a:r>
              <a:rPr lang="en-US" dirty="0"/>
              <a:t>	</a:t>
            </a:r>
          </a:p>
        </p:txBody>
      </p:sp>
    </p:spTree>
    <p:extLst>
      <p:ext uri="{BB962C8B-B14F-4D97-AF65-F5344CB8AC3E}">
        <p14:creationId xmlns:p14="http://schemas.microsoft.com/office/powerpoint/2010/main" val="294800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 </a:t>
            </a:r>
          </a:p>
        </p:txBody>
      </p:sp>
      <p:pic>
        <p:nvPicPr>
          <p:cNvPr id="28674" name="Picture 2" descr="Related image">
            <a:extLst>
              <a:ext uri="{FF2B5EF4-FFF2-40B4-BE49-F238E27FC236}">
                <a16:creationId xmlns:a16="http://schemas.microsoft.com/office/drawing/2014/main" id="{C57D66EE-1E53-43EA-B05F-F42814606E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37" y="335628"/>
            <a:ext cx="7208838" cy="48078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ADEE48E-1982-4AC3-AE6D-1B7935FE78B8}"/>
              </a:ext>
            </a:extLst>
          </p:cNvPr>
          <p:cNvSpPr txBox="1"/>
          <p:nvPr/>
        </p:nvSpPr>
        <p:spPr>
          <a:xfrm>
            <a:off x="1096671" y="666750"/>
            <a:ext cx="5918672" cy="707886"/>
          </a:xfrm>
          <a:prstGeom prst="rect">
            <a:avLst/>
          </a:prstGeom>
          <a:noFill/>
        </p:spPr>
        <p:txBody>
          <a:bodyPr wrap="none" rtlCol="0">
            <a:spAutoFit/>
          </a:bodyPr>
          <a:lstStyle/>
          <a:p>
            <a:pPr algn="l"/>
            <a:r>
              <a:rPr lang="en-US" dirty="0" err="1">
                <a:effectLst>
                  <a:outerShdw blurRad="38100" dist="38100" dir="2700000" algn="tl">
                    <a:srgbClr val="000000">
                      <a:alpha val="43137"/>
                    </a:srgbClr>
                  </a:outerShdw>
                </a:effectLst>
              </a:rPr>
              <a:t>IsraAid</a:t>
            </a:r>
            <a:r>
              <a:rPr lang="en-US" dirty="0">
                <a:effectLst>
                  <a:outerShdw blurRad="38100" dist="38100" dir="2700000" algn="tl">
                    <a:srgbClr val="000000">
                      <a:alpha val="43137"/>
                    </a:srgbClr>
                  </a:outerShdw>
                </a:effectLst>
              </a:rPr>
              <a:t> in the Bahamas</a:t>
            </a:r>
          </a:p>
        </p:txBody>
      </p:sp>
    </p:spTree>
    <p:extLst>
      <p:ext uri="{BB962C8B-B14F-4D97-AF65-F5344CB8AC3E}">
        <p14:creationId xmlns:p14="http://schemas.microsoft.com/office/powerpoint/2010/main" val="3254017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lnSpcReduction="10000"/>
          </a:bodyPr>
          <a:lstStyle/>
          <a:p>
            <a:pPr algn="l"/>
            <a:r>
              <a:rPr lang="en-US" baseline="30000" dirty="0"/>
              <a:t>Acts 4.11-12</a:t>
            </a:r>
            <a:r>
              <a:rPr lang="en-US" dirty="0"/>
              <a:t> “This Yeshua is the stone rejected by you builders which has become the cornerstone. </a:t>
            </a:r>
            <a:r>
              <a:rPr lang="en-US" dirty="0">
                <a:solidFill>
                  <a:srgbClr val="FFFF99"/>
                </a:solidFill>
              </a:rPr>
              <a:t>There is salvation in no one else! For there is no other name under heaven given to mankind by whom we must be saved!”</a:t>
            </a:r>
          </a:p>
        </p:txBody>
      </p:sp>
    </p:spTree>
    <p:extLst>
      <p:ext uri="{BB962C8B-B14F-4D97-AF65-F5344CB8AC3E}">
        <p14:creationId xmlns:p14="http://schemas.microsoft.com/office/powerpoint/2010/main" val="696637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baseline="30000" dirty="0"/>
              <a:t>Acts 4.13 </a:t>
            </a:r>
            <a:r>
              <a:rPr lang="en-US" dirty="0"/>
              <a:t>When they saw how bold </a:t>
            </a:r>
            <a:r>
              <a:rPr lang="en-US" dirty="0" err="1"/>
              <a:t>Kefa</a:t>
            </a:r>
            <a:r>
              <a:rPr lang="en-US" dirty="0"/>
              <a:t> and </a:t>
            </a:r>
            <a:r>
              <a:rPr lang="en-US" dirty="0" err="1"/>
              <a:t>Yokhanan</a:t>
            </a:r>
            <a:r>
              <a:rPr lang="en-US" dirty="0"/>
              <a:t> were, even though they were untrained ‘am-</a:t>
            </a:r>
            <a:r>
              <a:rPr lang="en-US" dirty="0" err="1"/>
              <a:t>ha’aretz</a:t>
            </a:r>
            <a:r>
              <a:rPr lang="en-US" dirty="0"/>
              <a:t>, they were amazed; also they recognized them as having </a:t>
            </a:r>
            <a:r>
              <a:rPr lang="en-US" dirty="0">
                <a:solidFill>
                  <a:srgbClr val="FFFF99"/>
                </a:solidFill>
              </a:rPr>
              <a:t>been with Yeshua.</a:t>
            </a:r>
          </a:p>
          <a:p>
            <a:pPr algn="l"/>
            <a:r>
              <a:rPr lang="en-US" dirty="0"/>
              <a:t>What did they see?</a:t>
            </a:r>
          </a:p>
        </p:txBody>
      </p:sp>
    </p:spTree>
    <p:extLst>
      <p:ext uri="{BB962C8B-B14F-4D97-AF65-F5344CB8AC3E}">
        <p14:creationId xmlns:p14="http://schemas.microsoft.com/office/powerpoint/2010/main" val="44459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lnSpcReduction="10000"/>
          </a:bodyPr>
          <a:lstStyle/>
          <a:p>
            <a:pPr algn="l"/>
            <a:r>
              <a:rPr lang="en-US" baseline="30000" dirty="0"/>
              <a:t>2 Cor 2.14-16</a:t>
            </a:r>
            <a:r>
              <a:rPr lang="en-US" b="1" baseline="30000" dirty="0"/>
              <a:t> </a:t>
            </a:r>
            <a:r>
              <a:rPr lang="en-US" dirty="0"/>
              <a:t>But thanks be to God, who in Messiah always leads us in triumphal procession, and through us reveals everywhere the aroma of the knowledge of Himself. </a:t>
            </a:r>
            <a:r>
              <a:rPr lang="en-US" b="1" baseline="30000" dirty="0"/>
              <a:t>  </a:t>
            </a:r>
            <a:r>
              <a:rPr lang="en-US" dirty="0">
                <a:solidFill>
                  <a:srgbClr val="FFFF99"/>
                </a:solidFill>
              </a:rPr>
              <a:t>For we are the aroma of Messiah to God, among those who are being saved </a:t>
            </a:r>
          </a:p>
        </p:txBody>
      </p:sp>
    </p:spTree>
    <p:extLst>
      <p:ext uri="{BB962C8B-B14F-4D97-AF65-F5344CB8AC3E}">
        <p14:creationId xmlns:p14="http://schemas.microsoft.com/office/powerpoint/2010/main" val="24648451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baseline="30000" dirty="0"/>
              <a:t>2 Cor 2.14-16</a:t>
            </a:r>
            <a:r>
              <a:rPr lang="en-US" b="1" baseline="30000" dirty="0"/>
              <a:t> </a:t>
            </a:r>
            <a:r>
              <a:rPr lang="en-US" dirty="0"/>
              <a:t> and those who are perishing — to the one an aroma from death to death, to the other an aroma from life to life. Who is competent for these things? </a:t>
            </a:r>
          </a:p>
        </p:txBody>
      </p:sp>
    </p:spTree>
    <p:extLst>
      <p:ext uri="{BB962C8B-B14F-4D97-AF65-F5344CB8AC3E}">
        <p14:creationId xmlns:p14="http://schemas.microsoft.com/office/powerpoint/2010/main" val="1787699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10A10C9F-04C7-441E-A2FC-FF5E427FE5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876" y="514350"/>
            <a:ext cx="8047037" cy="4526458"/>
          </a:xfrm>
          <a:prstGeom prst="rect">
            <a:avLst/>
          </a:prstGeom>
        </p:spPr>
      </p:pic>
    </p:spTree>
    <p:extLst>
      <p:ext uri="{BB962C8B-B14F-4D97-AF65-F5344CB8AC3E}">
        <p14:creationId xmlns:p14="http://schemas.microsoft.com/office/powerpoint/2010/main" val="2396646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Topic: Presenting Yeshua</a:t>
            </a:r>
          </a:p>
          <a:p>
            <a:pPr marL="233363" indent="-233363" algn="l">
              <a:buFont typeface="Arial" panose="020B0604020202020204" pitchFamily="34" charset="0"/>
              <a:buChar char="•"/>
            </a:pPr>
            <a:r>
              <a:rPr lang="en-US" dirty="0"/>
              <a:t>Is He our focus of worship?</a:t>
            </a:r>
          </a:p>
          <a:p>
            <a:pPr marL="233363" indent="-233363" algn="l">
              <a:buFont typeface="Arial" panose="020B0604020202020204" pitchFamily="34" charset="0"/>
              <a:buChar char="•"/>
            </a:pPr>
            <a:r>
              <a:rPr lang="en-US" dirty="0"/>
              <a:t>Is He our focus of sharing?</a:t>
            </a:r>
          </a:p>
        </p:txBody>
      </p:sp>
    </p:spTree>
    <p:extLst>
      <p:ext uri="{BB962C8B-B14F-4D97-AF65-F5344CB8AC3E}">
        <p14:creationId xmlns:p14="http://schemas.microsoft.com/office/powerpoint/2010/main" val="3325209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u="sng" dirty="0"/>
              <a:t>Fourth</a:t>
            </a:r>
            <a:r>
              <a:rPr lang="en-US" dirty="0"/>
              <a:t> major message, again in court, before the Sanhedrin, </a:t>
            </a:r>
          </a:p>
        </p:txBody>
      </p:sp>
    </p:spTree>
    <p:extLst>
      <p:ext uri="{BB962C8B-B14F-4D97-AF65-F5344CB8AC3E}">
        <p14:creationId xmlns:p14="http://schemas.microsoft.com/office/powerpoint/2010/main" val="1929454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baseline="30000" dirty="0"/>
              <a:t>Acts 5.29-32 </a:t>
            </a:r>
            <a:r>
              <a:rPr lang="en-US" dirty="0" err="1"/>
              <a:t>Kefa</a:t>
            </a:r>
            <a:r>
              <a:rPr lang="en-US" dirty="0"/>
              <a:t> and the other emissaries answered, “We must obey God, not men. </a:t>
            </a:r>
            <a:r>
              <a:rPr lang="en-US" dirty="0">
                <a:solidFill>
                  <a:srgbClr val="FFFF99"/>
                </a:solidFill>
              </a:rPr>
              <a:t>The God of our fathers</a:t>
            </a:r>
            <a:r>
              <a:rPr lang="en-US" dirty="0"/>
              <a:t> raised up </a:t>
            </a:r>
            <a:r>
              <a:rPr lang="en-US" dirty="0">
                <a:solidFill>
                  <a:srgbClr val="FFFF99"/>
                </a:solidFill>
              </a:rPr>
              <a:t>Yeshua, whereas you men killed him </a:t>
            </a:r>
            <a:r>
              <a:rPr lang="en-US" dirty="0"/>
              <a:t>by having him hanged on a stake. God has exalted this man </a:t>
            </a:r>
            <a:r>
              <a:rPr lang="en-US" baseline="30000" dirty="0"/>
              <a:t> </a:t>
            </a:r>
            <a:endParaRPr lang="en-US" dirty="0"/>
          </a:p>
        </p:txBody>
      </p:sp>
    </p:spTree>
    <p:extLst>
      <p:ext uri="{BB962C8B-B14F-4D97-AF65-F5344CB8AC3E}">
        <p14:creationId xmlns:p14="http://schemas.microsoft.com/office/powerpoint/2010/main" val="1987575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lnSpcReduction="10000"/>
          </a:bodyPr>
          <a:lstStyle/>
          <a:p>
            <a:pPr algn="l"/>
            <a:r>
              <a:rPr lang="en-US" baseline="30000" dirty="0"/>
              <a:t>Acts 5.29-32  </a:t>
            </a:r>
            <a:r>
              <a:rPr lang="en-US" dirty="0"/>
              <a:t>at his right hand as Ruler and Savior, in order to enable Isra’el to do </a:t>
            </a:r>
            <a:r>
              <a:rPr lang="en-US" dirty="0" err="1"/>
              <a:t>t’shuvah</a:t>
            </a:r>
            <a:r>
              <a:rPr lang="en-US" dirty="0"/>
              <a:t> and have her sins forgiven. We are witnesses to these things; so is the Ruakh </a:t>
            </a:r>
            <a:r>
              <a:rPr lang="en-US" dirty="0" err="1"/>
              <a:t>HaKodesh</a:t>
            </a:r>
            <a:r>
              <a:rPr lang="en-US" dirty="0"/>
              <a:t>, whom God has given to those who obey him.”</a:t>
            </a:r>
          </a:p>
        </p:txBody>
      </p:sp>
    </p:spTree>
    <p:extLst>
      <p:ext uri="{BB962C8B-B14F-4D97-AF65-F5344CB8AC3E}">
        <p14:creationId xmlns:p14="http://schemas.microsoft.com/office/powerpoint/2010/main" val="1288247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A Messiah centered faith is NOT foreign to Torah or foreign to a major stream in Judaism.</a:t>
            </a:r>
          </a:p>
          <a:p>
            <a:pPr algn="l"/>
            <a:r>
              <a:rPr lang="en-US" baseline="30000" dirty="0"/>
              <a:t>Ro.10.3-5</a:t>
            </a:r>
            <a:r>
              <a:rPr lang="en-US" dirty="0"/>
              <a:t> The people of Israel…have not submitted themselves to God’s way of making people righteous. </a:t>
            </a:r>
            <a:r>
              <a:rPr lang="en-US" b="1" baseline="30000" dirty="0"/>
              <a:t> </a:t>
            </a:r>
            <a:endParaRPr lang="en-US" dirty="0"/>
          </a:p>
        </p:txBody>
      </p:sp>
    </p:spTree>
    <p:extLst>
      <p:ext uri="{BB962C8B-B14F-4D97-AF65-F5344CB8AC3E}">
        <p14:creationId xmlns:p14="http://schemas.microsoft.com/office/powerpoint/2010/main" val="3650970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lnSpcReduction="10000"/>
          </a:bodyPr>
          <a:lstStyle/>
          <a:p>
            <a:pPr algn="l"/>
            <a:r>
              <a:rPr lang="en-US" dirty="0" err="1"/>
              <a:t>IsraAid</a:t>
            </a:r>
            <a:r>
              <a:rPr lang="en-US" dirty="0"/>
              <a:t> has dispatched an emergency support team to aid the rescue mission in the Bahamas in wake of the devastating Hurricane Dorian as the death toll rises and the extent of the devastation becomes more evident with each passing day.</a:t>
            </a:r>
          </a:p>
        </p:txBody>
      </p:sp>
    </p:spTree>
    <p:extLst>
      <p:ext uri="{BB962C8B-B14F-4D97-AF65-F5344CB8AC3E}">
        <p14:creationId xmlns:p14="http://schemas.microsoft.com/office/powerpoint/2010/main" val="2304571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lnSpcReduction="10000"/>
          </a:bodyPr>
          <a:lstStyle/>
          <a:p>
            <a:pPr algn="l"/>
            <a:r>
              <a:rPr lang="en-US" baseline="30000" dirty="0"/>
              <a:t>Ro.10.3-5</a:t>
            </a:r>
            <a:r>
              <a:rPr lang="en-US" dirty="0"/>
              <a:t> </a:t>
            </a:r>
            <a:r>
              <a:rPr lang="en-US" baseline="30000" dirty="0"/>
              <a:t> </a:t>
            </a:r>
            <a:r>
              <a:rPr lang="en-US" dirty="0">
                <a:solidFill>
                  <a:srgbClr val="FFFF99"/>
                </a:solidFill>
              </a:rPr>
              <a:t>For the goal at which the Torah aims is the Messiah</a:t>
            </a:r>
            <a:r>
              <a:rPr lang="en-US" dirty="0"/>
              <a:t>, who offers righteousness to everyone who trusts. </a:t>
            </a:r>
            <a:r>
              <a:rPr lang="en-US" baseline="30000" dirty="0"/>
              <a:t> </a:t>
            </a:r>
            <a:r>
              <a:rPr lang="en-US" dirty="0"/>
              <a:t>For Moshe writes about the righteousness grounded in the Torah that the person who does these things will attain life through them.</a:t>
            </a:r>
          </a:p>
        </p:txBody>
      </p:sp>
    </p:spTree>
    <p:extLst>
      <p:ext uri="{BB962C8B-B14F-4D97-AF65-F5344CB8AC3E}">
        <p14:creationId xmlns:p14="http://schemas.microsoft.com/office/powerpoint/2010/main" val="1885647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Even the Talmud bears witness to this Messiah centered stream of Judaism!</a:t>
            </a:r>
          </a:p>
          <a:p>
            <a:pPr algn="l"/>
            <a:r>
              <a:rPr lang="en-US" dirty="0"/>
              <a:t>Quoted by Alfred </a:t>
            </a:r>
            <a:r>
              <a:rPr lang="en-US" dirty="0" err="1"/>
              <a:t>Edersheim</a:t>
            </a:r>
            <a:r>
              <a:rPr lang="en-US" dirty="0"/>
              <a:t>…</a:t>
            </a:r>
          </a:p>
        </p:txBody>
      </p:sp>
    </p:spTree>
    <p:extLst>
      <p:ext uri="{BB962C8B-B14F-4D97-AF65-F5344CB8AC3E}">
        <p14:creationId xmlns:p14="http://schemas.microsoft.com/office/powerpoint/2010/main" val="3585096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lnSpcReduction="10000"/>
          </a:bodyPr>
          <a:lstStyle/>
          <a:p>
            <a:pPr algn="l"/>
            <a:r>
              <a:rPr lang="en-US" baseline="30000" dirty="0"/>
              <a:t>Sanhedrin 98b</a:t>
            </a:r>
            <a:r>
              <a:rPr lang="en-US" dirty="0"/>
              <a:t> </a:t>
            </a:r>
            <a:r>
              <a:rPr lang="en-US" dirty="0" err="1"/>
              <a:t>Rav</a:t>
            </a:r>
            <a:r>
              <a:rPr lang="en-US" dirty="0"/>
              <a:t> says: The world was created only for the sake of David, by virtue of his merit. And Shmuel says: It was created by virtue of the merit of Moses. And Rabbi </a:t>
            </a:r>
            <a:r>
              <a:rPr lang="en-US" dirty="0" err="1"/>
              <a:t>Yoḥanan</a:t>
            </a:r>
            <a:r>
              <a:rPr lang="en-US" dirty="0"/>
              <a:t> says: </a:t>
            </a:r>
            <a:r>
              <a:rPr lang="en-US" dirty="0">
                <a:solidFill>
                  <a:srgbClr val="FFFF99"/>
                </a:solidFill>
              </a:rPr>
              <a:t>It was created by virtue of the merit of the Messiah.</a:t>
            </a:r>
          </a:p>
        </p:txBody>
      </p:sp>
    </p:spTree>
    <p:extLst>
      <p:ext uri="{BB962C8B-B14F-4D97-AF65-F5344CB8AC3E}">
        <p14:creationId xmlns:p14="http://schemas.microsoft.com/office/powerpoint/2010/main" val="30138025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r" rtl="1"/>
            <a:r>
              <a:rPr lang="he-IL" b="1" dirty="0">
                <a:latin typeface="David" panose="020E0502060401010101" pitchFamily="34" charset="-79"/>
                <a:cs typeface="David" panose="020E0502060401010101" pitchFamily="34" charset="-79"/>
              </a:rPr>
              <a:t>אמר רב לא אברי עלמא אלא לדוד ושמואל אמר למשה ורבי יוחנן אמר </a:t>
            </a:r>
            <a:r>
              <a:rPr lang="he-IL" b="1" dirty="0">
                <a:solidFill>
                  <a:srgbClr val="FFFF99"/>
                </a:solidFill>
                <a:latin typeface="David" panose="020E0502060401010101" pitchFamily="34" charset="-79"/>
                <a:cs typeface="David" panose="020E0502060401010101" pitchFamily="34" charset="-79"/>
              </a:rPr>
              <a:t>למשיח</a:t>
            </a:r>
            <a:endParaRPr lang="en-US" b="1" dirty="0">
              <a:solidFill>
                <a:srgbClr val="FFFF99"/>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5369762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baseline="30000" dirty="0"/>
              <a:t>Sanhedrin 99a </a:t>
            </a:r>
            <a:r>
              <a:rPr lang="en-US" dirty="0"/>
              <a:t>Rabbi </a:t>
            </a:r>
            <a:r>
              <a:rPr lang="en-US" dirty="0" err="1"/>
              <a:t>Ḥiyya</a:t>
            </a:r>
            <a:r>
              <a:rPr lang="en-US" dirty="0"/>
              <a:t> bar Abba says that Rabbi </a:t>
            </a:r>
            <a:r>
              <a:rPr lang="en-US" dirty="0" err="1"/>
              <a:t>Yoḥanan</a:t>
            </a:r>
            <a:r>
              <a:rPr lang="en-US" dirty="0"/>
              <a:t> says: all the prophets prophesied only about </a:t>
            </a:r>
            <a:r>
              <a:rPr lang="en-US" dirty="0">
                <a:solidFill>
                  <a:srgbClr val="FFFF99"/>
                </a:solidFill>
              </a:rPr>
              <a:t>the days of Messiah</a:t>
            </a:r>
          </a:p>
          <a:p>
            <a:pPr algn="r" rtl="1">
              <a:spcBef>
                <a:spcPts val="0"/>
              </a:spcBef>
            </a:pPr>
            <a:r>
              <a:rPr lang="he-IL" b="1" dirty="0">
                <a:latin typeface="David" panose="020E0502060401010101" pitchFamily="34" charset="-79"/>
                <a:cs typeface="David" panose="020E0502060401010101" pitchFamily="34" charset="-79"/>
              </a:rPr>
              <a:t>אמר רבי חייא בר אבא א"ר יוחנן</a:t>
            </a:r>
            <a:endParaRPr lang="en-US" b="1" dirty="0">
              <a:latin typeface="David" panose="020E0502060401010101" pitchFamily="34" charset="-79"/>
              <a:cs typeface="David" panose="020E0502060401010101" pitchFamily="34" charset="-79"/>
            </a:endParaRPr>
          </a:p>
          <a:p>
            <a:pPr algn="r" rtl="1">
              <a:spcBef>
                <a:spcPts val="0"/>
              </a:spcBef>
            </a:pPr>
            <a:r>
              <a:rPr lang="he-IL" b="1" dirty="0">
                <a:latin typeface="David" panose="020E0502060401010101" pitchFamily="34" charset="-79"/>
                <a:cs typeface="David" panose="020E0502060401010101" pitchFamily="34" charset="-79"/>
              </a:rPr>
              <a:t> כל הנביאים כולן לא נתנבאו אלא </a:t>
            </a:r>
            <a:r>
              <a:rPr lang="he-IL" b="1" dirty="0">
                <a:solidFill>
                  <a:srgbClr val="FFFF99"/>
                </a:solidFill>
                <a:latin typeface="David" panose="020E0502060401010101" pitchFamily="34" charset="-79"/>
                <a:cs typeface="David" panose="020E0502060401010101" pitchFamily="34" charset="-79"/>
              </a:rPr>
              <a:t>לימות המשיח</a:t>
            </a:r>
            <a:endParaRPr lang="en-US" b="1" dirty="0">
              <a:solidFill>
                <a:srgbClr val="FFFF99"/>
              </a:solidFill>
              <a:latin typeface="David" panose="020E0502060401010101" pitchFamily="34" charset="-79"/>
              <a:cs typeface="David" panose="020E0502060401010101" pitchFamily="34" charset="-79"/>
            </a:endParaRPr>
          </a:p>
          <a:p>
            <a:pPr algn="l"/>
            <a:endParaRPr lang="en-US" dirty="0">
              <a:solidFill>
                <a:srgbClr val="FFFF99"/>
              </a:solidFill>
            </a:endParaRPr>
          </a:p>
        </p:txBody>
      </p:sp>
    </p:spTree>
    <p:extLst>
      <p:ext uri="{BB962C8B-B14F-4D97-AF65-F5344CB8AC3E}">
        <p14:creationId xmlns:p14="http://schemas.microsoft.com/office/powerpoint/2010/main" val="730842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Topic: Presenting Yeshua</a:t>
            </a:r>
          </a:p>
          <a:p>
            <a:pPr marL="233363" indent="-233363" algn="l">
              <a:buFont typeface="Arial" panose="020B0604020202020204" pitchFamily="34" charset="0"/>
              <a:buChar char="•"/>
            </a:pPr>
            <a:r>
              <a:rPr lang="en-US" dirty="0"/>
              <a:t>Is He our focus of worship?</a:t>
            </a:r>
          </a:p>
          <a:p>
            <a:pPr marL="233363" indent="-233363" algn="l">
              <a:buFont typeface="Arial" panose="020B0604020202020204" pitchFamily="34" charset="0"/>
              <a:buChar char="•"/>
            </a:pPr>
            <a:r>
              <a:rPr lang="en-US" dirty="0"/>
              <a:t>Is He our focus of sharing?</a:t>
            </a:r>
          </a:p>
        </p:txBody>
      </p:sp>
    </p:spTree>
    <p:extLst>
      <p:ext uri="{BB962C8B-B14F-4D97-AF65-F5344CB8AC3E}">
        <p14:creationId xmlns:p14="http://schemas.microsoft.com/office/powerpoint/2010/main" val="5964652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637FB7E2-2CD1-4487-8A50-320F0C04336C}"/>
              </a:ext>
            </a:extLst>
          </p:cNvPr>
          <p:cNvSpPr>
            <a:spLocks noGrp="1" noChangeArrowheads="1"/>
          </p:cNvSpPr>
          <p:nvPr>
            <p:ph type="subTitle" idx="1"/>
          </p:nvPr>
        </p:nvSpPr>
        <p:spPr>
          <a:xfrm>
            <a:off x="274637" y="361950"/>
            <a:ext cx="8305800" cy="4781550"/>
          </a:xfrm>
        </p:spPr>
        <p:txBody>
          <a:bodyPr/>
          <a:lstStyle/>
          <a:p>
            <a:pPr marL="0" lvl="1" algn="l">
              <a:spcBef>
                <a:spcPct val="0"/>
              </a:spcBef>
            </a:pPr>
            <a:r>
              <a:rPr lang="en-US" altLang="en-US" sz="4000" baseline="30000" dirty="0" err="1">
                <a:solidFill>
                  <a:schemeClr val="bg1"/>
                </a:solidFill>
                <a:latin typeface="Arial Rounded MT Bold" panose="020F0704030504030204" pitchFamily="34" charset="0"/>
                <a:cs typeface="Vilna" pitchFamily="2" charset="-79"/>
              </a:rPr>
              <a:t>Mes</a:t>
            </a:r>
            <a:r>
              <a:rPr lang="en-US" altLang="en-US" sz="4000" baseline="30000" dirty="0">
                <a:solidFill>
                  <a:schemeClr val="bg1"/>
                </a:solidFill>
                <a:latin typeface="Arial Rounded MT Bold" panose="020F0704030504030204" pitchFamily="34" charset="0"/>
                <a:cs typeface="Vilna" pitchFamily="2" charset="-79"/>
              </a:rPr>
              <a:t>. Jews/Hebrew 1.1-3</a:t>
            </a:r>
            <a:r>
              <a:rPr lang="en-US" altLang="en-US" sz="4000" dirty="0">
                <a:solidFill>
                  <a:schemeClr val="bg1"/>
                </a:solidFill>
                <a:latin typeface="Arial Rounded MT Bold" panose="020F0704030504030204" pitchFamily="34" charset="0"/>
                <a:cs typeface="Vilna" pitchFamily="2" charset="-79"/>
              </a:rPr>
              <a:t> In the past God spoke to our forefathers through the prophets at </a:t>
            </a:r>
            <a:r>
              <a:rPr lang="en-US" altLang="en-US" sz="4000" dirty="0">
                <a:solidFill>
                  <a:srgbClr val="FFFF99"/>
                </a:solidFill>
                <a:latin typeface="Arial Rounded MT Bold" panose="020F0704030504030204" pitchFamily="34" charset="0"/>
                <a:cs typeface="Vilna" pitchFamily="2" charset="-79"/>
              </a:rPr>
              <a:t>many times and in various ways, but in these last days he has spoken to us by his Son</a:t>
            </a:r>
            <a:r>
              <a:rPr lang="en-US" altLang="en-US" sz="4000" dirty="0">
                <a:solidFill>
                  <a:schemeClr val="bg1"/>
                </a:solidFill>
                <a:latin typeface="Arial Rounded MT Bold" panose="020F0704030504030204" pitchFamily="34" charset="0"/>
                <a:cs typeface="Vilna" pitchFamily="2" charset="-79"/>
              </a:rPr>
              <a:t>, whom he appointed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FB5ECF82-4331-420F-9CEA-DD329BEFB631}"/>
              </a:ext>
            </a:extLst>
          </p:cNvPr>
          <p:cNvSpPr>
            <a:spLocks noGrp="1" noChangeArrowheads="1"/>
          </p:cNvSpPr>
          <p:nvPr>
            <p:ph type="subTitle" idx="1"/>
          </p:nvPr>
        </p:nvSpPr>
        <p:spPr>
          <a:xfrm>
            <a:off x="274637" y="361950"/>
            <a:ext cx="8382000" cy="4781550"/>
          </a:xfrm>
        </p:spPr>
        <p:txBody>
          <a:bodyPr/>
          <a:lstStyle/>
          <a:p>
            <a:pPr marL="0" lvl="1" indent="55563" algn="l">
              <a:spcBef>
                <a:spcPct val="0"/>
              </a:spcBef>
            </a:pPr>
            <a:r>
              <a:rPr lang="en-US" altLang="en-US" sz="4000" baseline="30000" dirty="0" err="1">
                <a:solidFill>
                  <a:schemeClr val="bg1"/>
                </a:solidFill>
                <a:latin typeface="Arial Rounded MT Bold" panose="020F0704030504030204" pitchFamily="34" charset="0"/>
                <a:cs typeface="Vilna" pitchFamily="2" charset="-79"/>
              </a:rPr>
              <a:t>Mes</a:t>
            </a:r>
            <a:r>
              <a:rPr lang="en-US" altLang="en-US" sz="4000" baseline="30000" dirty="0">
                <a:solidFill>
                  <a:schemeClr val="bg1"/>
                </a:solidFill>
                <a:latin typeface="Arial Rounded MT Bold" panose="020F0704030504030204" pitchFamily="34" charset="0"/>
                <a:cs typeface="Vilna" pitchFamily="2" charset="-79"/>
              </a:rPr>
              <a:t>. Jews/Hebrew 1.1-3 </a:t>
            </a:r>
            <a:r>
              <a:rPr lang="en-US" altLang="en-US" sz="4000" dirty="0">
                <a:solidFill>
                  <a:schemeClr val="bg1"/>
                </a:solidFill>
                <a:latin typeface="Arial Rounded MT Bold" panose="020F0704030504030204" pitchFamily="34" charset="0"/>
                <a:cs typeface="Vilna" pitchFamily="2" charset="-79"/>
              </a:rPr>
              <a:t>heir</a:t>
            </a:r>
            <a:r>
              <a:rPr lang="en-US" altLang="en-US" sz="3600" dirty="0">
                <a:solidFill>
                  <a:schemeClr val="bg1"/>
                </a:solidFill>
                <a:latin typeface="Arial Rounded MT Bold" panose="020F0704030504030204" pitchFamily="34" charset="0"/>
                <a:cs typeface="Vilna" pitchFamily="2" charset="-79"/>
              </a:rPr>
              <a:t> </a:t>
            </a:r>
            <a:r>
              <a:rPr lang="en-US" altLang="en-US" sz="4000" dirty="0">
                <a:solidFill>
                  <a:schemeClr val="bg1"/>
                </a:solidFill>
                <a:latin typeface="Arial Rounded MT Bold" panose="020F0704030504030204" pitchFamily="34" charset="0"/>
                <a:cs typeface="Vilna" pitchFamily="2" charset="-79"/>
              </a:rPr>
              <a:t>of all things, and through whom he made the universe. The Son is the radiance of God's glory and the exact representation of his being, sustaining all things by his powerful word.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FB5ECF82-4331-420F-9CEA-DD329BEFB631}"/>
              </a:ext>
            </a:extLst>
          </p:cNvPr>
          <p:cNvSpPr>
            <a:spLocks noGrp="1" noChangeArrowheads="1"/>
          </p:cNvSpPr>
          <p:nvPr>
            <p:ph type="subTitle" idx="1"/>
          </p:nvPr>
        </p:nvSpPr>
        <p:spPr>
          <a:xfrm>
            <a:off x="274637" y="361950"/>
            <a:ext cx="8382000" cy="4781550"/>
          </a:xfrm>
        </p:spPr>
        <p:txBody>
          <a:bodyPr/>
          <a:lstStyle/>
          <a:p>
            <a:pPr marL="0" lvl="1" indent="55563" algn="l">
              <a:spcBef>
                <a:spcPct val="0"/>
              </a:spcBef>
            </a:pPr>
            <a:r>
              <a:rPr lang="en-US" altLang="en-US" sz="4000" baseline="30000" dirty="0" err="1">
                <a:solidFill>
                  <a:schemeClr val="bg1"/>
                </a:solidFill>
                <a:latin typeface="Arial Rounded MT Bold" panose="020F0704030504030204" pitchFamily="34" charset="0"/>
                <a:cs typeface="Vilna" pitchFamily="2" charset="-79"/>
              </a:rPr>
              <a:t>Mes</a:t>
            </a:r>
            <a:r>
              <a:rPr lang="en-US" altLang="en-US" sz="4000" baseline="30000" dirty="0">
                <a:solidFill>
                  <a:schemeClr val="bg1"/>
                </a:solidFill>
                <a:latin typeface="Arial Rounded MT Bold" panose="020F0704030504030204" pitchFamily="34" charset="0"/>
                <a:cs typeface="Vilna" pitchFamily="2" charset="-79"/>
              </a:rPr>
              <a:t>. Jews/Hebrew 1.1-3  </a:t>
            </a:r>
            <a:r>
              <a:rPr lang="en-US" altLang="en-US" sz="4000" dirty="0">
                <a:solidFill>
                  <a:schemeClr val="bg1"/>
                </a:solidFill>
                <a:latin typeface="Arial Rounded MT Bold" panose="020F0704030504030204" pitchFamily="34" charset="0"/>
                <a:cs typeface="Vilna" pitchFamily="2" charset="-79"/>
              </a:rPr>
              <a:t>After he had provided purification for sins, he sat down at the right hand of the Majesty in heaven.</a:t>
            </a:r>
          </a:p>
        </p:txBody>
      </p:sp>
    </p:spTree>
    <p:extLst>
      <p:ext uri="{BB962C8B-B14F-4D97-AF65-F5344CB8AC3E}">
        <p14:creationId xmlns:p14="http://schemas.microsoft.com/office/powerpoint/2010/main" val="3441613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EC8D7729-DBA6-450B-B8C8-01175CC0F50A}"/>
              </a:ext>
            </a:extLst>
          </p:cNvPr>
          <p:cNvSpPr>
            <a:spLocks noGrp="1" noChangeArrowheads="1"/>
          </p:cNvSpPr>
          <p:nvPr>
            <p:ph type="subTitle" idx="1"/>
          </p:nvPr>
        </p:nvSpPr>
        <p:spPr>
          <a:xfrm>
            <a:off x="274637" y="0"/>
            <a:ext cx="8305800" cy="5143500"/>
          </a:xfrm>
          <a:ln>
            <a:solidFill>
              <a:schemeClr val="bg1"/>
            </a:solidFill>
            <a:miter lim="800000"/>
            <a:headEnd/>
            <a:tailEnd/>
          </a:ln>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In the past God spoke to our forefathers through the prophets at </a:t>
            </a:r>
            <a:r>
              <a:rPr lang="en-US" altLang="en-US" sz="4000" dirty="0">
                <a:solidFill>
                  <a:srgbClr val="FFFF66"/>
                </a:solidFill>
                <a:latin typeface="Arial Rounded MT Bold" panose="020F0704030504030204" pitchFamily="34" charset="0"/>
                <a:cs typeface="Vilna" pitchFamily="2" charset="-79"/>
              </a:rPr>
              <a:t>many times and in various ways</a:t>
            </a:r>
          </a:p>
          <a:p>
            <a:pPr marL="233363" indent="-233363" algn="l">
              <a:spcBef>
                <a:spcPct val="0"/>
              </a:spcBef>
              <a:buFontTx/>
              <a:buChar char="•"/>
            </a:pPr>
            <a:r>
              <a:rPr lang="en-US" altLang="en-US" sz="4000" dirty="0">
                <a:solidFill>
                  <a:schemeClr val="bg1"/>
                </a:solidFill>
                <a:latin typeface="Arial Rounded MT Bold" panose="020F0704030504030204" pitchFamily="34" charset="0"/>
                <a:cs typeface="Vilna" pitchFamily="2" charset="-79"/>
              </a:rPr>
              <a:t>Voice to Noah, Avraham </a:t>
            </a:r>
            <a:r>
              <a:rPr lang="en-US" altLang="en-US" sz="4000" i="1" dirty="0">
                <a:solidFill>
                  <a:schemeClr val="bg1"/>
                </a:solidFill>
                <a:latin typeface="Arial Rounded MT Bold" panose="020F0704030504030204" pitchFamily="34" charset="0"/>
                <a:cs typeface="Vilna" pitchFamily="2" charset="-79"/>
              </a:rPr>
              <a:t>bat </a:t>
            </a:r>
            <a:r>
              <a:rPr lang="en-US" altLang="en-US" sz="4000" i="1" dirty="0" err="1">
                <a:solidFill>
                  <a:schemeClr val="bg1"/>
                </a:solidFill>
                <a:latin typeface="Arial Rounded MT Bold" panose="020F0704030504030204" pitchFamily="34" charset="0"/>
                <a:cs typeface="Vilna" pitchFamily="2" charset="-79"/>
              </a:rPr>
              <a:t>kot</a:t>
            </a:r>
            <a:r>
              <a:rPr lang="en-US" altLang="en-US" sz="4000" dirty="0">
                <a:solidFill>
                  <a:schemeClr val="bg1"/>
                </a:solidFill>
                <a:latin typeface="Arial Rounded MT Bold" panose="020F0704030504030204" pitchFamily="34" charset="0"/>
                <a:cs typeface="Vilna" pitchFamily="2" charset="-79"/>
              </a:rPr>
              <a:t>   </a:t>
            </a:r>
            <a:r>
              <a:rPr lang="he-IL" altLang="en-US" sz="4000" b="1" dirty="0">
                <a:solidFill>
                  <a:schemeClr val="bg1"/>
                </a:solidFill>
                <a:latin typeface="Arial Rounded MT Bold" panose="020F0704030504030204" pitchFamily="34" charset="0"/>
                <a:cs typeface="David" panose="020E0502060401010101" pitchFamily="34" charset="-79"/>
              </a:rPr>
              <a:t>בַּת קוֹל</a:t>
            </a:r>
            <a:endParaRPr lang="en-US" altLang="en-US" sz="4000" b="1" dirty="0">
              <a:solidFill>
                <a:schemeClr val="bg1"/>
              </a:solidFill>
              <a:latin typeface="Arial Rounded MT Bold" panose="020F0704030504030204" pitchFamily="34" charset="0"/>
              <a:cs typeface="David" panose="020E0502060401010101" pitchFamily="34" charset="-79"/>
            </a:endParaRPr>
          </a:p>
          <a:p>
            <a:pPr marL="233363" indent="-233363" algn="l">
              <a:spcBef>
                <a:spcPct val="0"/>
              </a:spcBef>
              <a:buFontTx/>
              <a:buChar char="•"/>
            </a:pPr>
            <a:r>
              <a:rPr lang="en-US" altLang="en-US" sz="4000" dirty="0">
                <a:solidFill>
                  <a:schemeClr val="bg1"/>
                </a:solidFill>
                <a:latin typeface="Arial Rounded MT Bold" panose="020F0704030504030204" pitchFamily="34" charset="0"/>
                <a:cs typeface="Vilna" pitchFamily="2" charset="-79"/>
              </a:rPr>
              <a:t>Written Torah</a:t>
            </a:r>
          </a:p>
          <a:p>
            <a:pPr marL="233363" indent="-233363" algn="l">
              <a:spcBef>
                <a:spcPct val="0"/>
              </a:spcBef>
              <a:buFontTx/>
              <a:buChar char="•"/>
            </a:pPr>
            <a:r>
              <a:rPr lang="en-US" altLang="en-US" sz="4000" dirty="0" err="1">
                <a:solidFill>
                  <a:schemeClr val="bg1"/>
                </a:solidFill>
                <a:latin typeface="Arial Rounded MT Bold" panose="020F0704030504030204" pitchFamily="34" charset="0"/>
                <a:cs typeface="Vilna" pitchFamily="2" charset="-79"/>
              </a:rPr>
              <a:t>Mishkan</a:t>
            </a:r>
            <a:r>
              <a:rPr lang="en-US" altLang="en-US" sz="4000" dirty="0">
                <a:solidFill>
                  <a:schemeClr val="bg1"/>
                </a:solidFill>
                <a:latin typeface="Arial Rounded MT Bold" panose="020F0704030504030204" pitchFamily="34" charset="0"/>
                <a:cs typeface="Vilna" pitchFamily="2" charset="-79"/>
              </a:rPr>
              <a:t>/Tabernacle: cloud, fire</a:t>
            </a:r>
          </a:p>
        </p:txBody>
      </p:sp>
      <p:sp>
        <p:nvSpPr>
          <p:cNvPr id="107527" name="Line 7">
            <a:extLst>
              <a:ext uri="{FF2B5EF4-FFF2-40B4-BE49-F238E27FC236}">
                <a16:creationId xmlns:a16="http://schemas.microsoft.com/office/drawing/2014/main" id="{A5B02F50-0410-4B86-B077-896B249D3698}"/>
              </a:ext>
            </a:extLst>
          </p:cNvPr>
          <p:cNvSpPr>
            <a:spLocks noChangeShapeType="1"/>
          </p:cNvSpPr>
          <p:nvPr/>
        </p:nvSpPr>
        <p:spPr bwMode="auto">
          <a:xfrm flipH="1" flipV="1">
            <a:off x="7729141" y="1885949"/>
            <a:ext cx="317896" cy="3047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defTabSz="685800"/>
            <a:endParaRPr lang="en-US" sz="3300">
              <a:solidFill>
                <a:srgbClr val="FFFFFF"/>
              </a:solidFill>
              <a:latin typeface="r"/>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lnSpcReduction="10000"/>
          </a:bodyPr>
          <a:lstStyle/>
          <a:p>
            <a:pPr algn="l"/>
            <a:r>
              <a:rPr lang="en-US" dirty="0" err="1"/>
              <a:t>IsraAID’s</a:t>
            </a:r>
            <a:r>
              <a:rPr lang="en-US" dirty="0"/>
              <a:t> Emergency Response Team is distributing urgent relief supplies, offering psychological first aid, and deploying water filters to restore access to drinking water while conducting an assessment of further needs in affected communities.</a:t>
            </a:r>
          </a:p>
          <a:p>
            <a:pPr algn="l"/>
            <a:endParaRPr lang="en-US" dirty="0"/>
          </a:p>
        </p:txBody>
      </p:sp>
    </p:spTree>
    <p:extLst>
      <p:ext uri="{BB962C8B-B14F-4D97-AF65-F5344CB8AC3E}">
        <p14:creationId xmlns:p14="http://schemas.microsoft.com/office/powerpoint/2010/main" val="5365015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7228DEDB-6372-4FFF-B638-28C88C1CA28B}"/>
              </a:ext>
            </a:extLst>
          </p:cNvPr>
          <p:cNvSpPr>
            <a:spLocks noGrp="1" noChangeArrowheads="1"/>
          </p:cNvSpPr>
          <p:nvPr>
            <p:ph type="subTitle" idx="1"/>
          </p:nvPr>
        </p:nvSpPr>
        <p:spPr>
          <a:xfrm>
            <a:off x="503237" y="0"/>
            <a:ext cx="7696200" cy="5143500"/>
          </a:xfrm>
        </p:spPr>
        <p:txBody>
          <a:bodyPr/>
          <a:lstStyle/>
          <a:p>
            <a:pPr marL="233363" indent="-233363" algn="l">
              <a:spcBef>
                <a:spcPct val="0"/>
              </a:spcBef>
              <a:buFontTx/>
              <a:buChar char="•"/>
            </a:pPr>
            <a:r>
              <a:rPr lang="en-US" altLang="en-US" sz="4000" dirty="0">
                <a:solidFill>
                  <a:schemeClr val="bg1"/>
                </a:solidFill>
                <a:latin typeface="Arial Rounded MT Bold" panose="020F0704030504030204" pitchFamily="34" charset="0"/>
                <a:cs typeface="Vilna" pitchFamily="2" charset="-79"/>
              </a:rPr>
              <a:t>Dreams</a:t>
            </a:r>
          </a:p>
          <a:p>
            <a:pPr marL="233363" indent="-233363" algn="l">
              <a:spcBef>
                <a:spcPct val="0"/>
              </a:spcBef>
              <a:buFontTx/>
              <a:buChar char="•"/>
            </a:pPr>
            <a:r>
              <a:rPr lang="en-US" altLang="en-US" sz="4000" dirty="0">
                <a:solidFill>
                  <a:schemeClr val="bg1"/>
                </a:solidFill>
                <a:latin typeface="Arial Rounded MT Bold" panose="020F0704030504030204" pitchFamily="34" charset="0"/>
                <a:cs typeface="Vilna" pitchFamily="2" charset="-79"/>
              </a:rPr>
              <a:t>Prophets</a:t>
            </a:r>
          </a:p>
          <a:p>
            <a:pPr marL="233363" indent="-233363" algn="l">
              <a:spcBef>
                <a:spcPct val="0"/>
              </a:spcBef>
              <a:buFontTx/>
              <a:buChar char="•"/>
            </a:pPr>
            <a:r>
              <a:rPr lang="en-US" altLang="en-US" sz="4000" dirty="0">
                <a:solidFill>
                  <a:schemeClr val="bg1"/>
                </a:solidFill>
                <a:latin typeface="Arial Rounded MT Bold" panose="020F0704030504030204" pitchFamily="34" charset="0"/>
                <a:cs typeface="Vilna" pitchFamily="2" charset="-79"/>
              </a:rPr>
              <a:t>Mt. Sinai revelation</a:t>
            </a:r>
          </a:p>
          <a:p>
            <a:pPr marL="233363" indent="-233363" algn="l">
              <a:spcBef>
                <a:spcPct val="0"/>
              </a:spcBef>
              <a:buFontTx/>
              <a:buChar char="•"/>
            </a:pPr>
            <a:r>
              <a:rPr lang="en-US" altLang="en-US" sz="4000" i="1" dirty="0" err="1">
                <a:solidFill>
                  <a:schemeClr val="bg1"/>
                </a:solidFill>
                <a:latin typeface="Arial Rounded MT Bold" panose="020F0704030504030204" pitchFamily="34" charset="0"/>
                <a:cs typeface="Vilna" pitchFamily="2" charset="-79"/>
              </a:rPr>
              <a:t>Shekhinah</a:t>
            </a:r>
            <a:r>
              <a:rPr lang="en-US" altLang="en-US" sz="4000" dirty="0">
                <a:solidFill>
                  <a:schemeClr val="bg1"/>
                </a:solidFill>
                <a:latin typeface="Arial Rounded MT Bold" panose="020F0704030504030204" pitchFamily="34" charset="0"/>
                <a:cs typeface="Vilna" pitchFamily="2" charset="-79"/>
              </a:rPr>
              <a:t>  </a:t>
            </a:r>
            <a:r>
              <a:rPr lang="he-IL" altLang="en-US" sz="4800" b="1" dirty="0">
                <a:solidFill>
                  <a:schemeClr val="bg1"/>
                </a:solidFill>
                <a:latin typeface="Arial Rounded MT Bold" panose="020F0704030504030204" pitchFamily="34" charset="0"/>
                <a:cs typeface="Vilna" pitchFamily="2" charset="-79"/>
              </a:rPr>
              <a:t>שְׁכִינָה</a:t>
            </a:r>
            <a:r>
              <a:rPr lang="en-US" altLang="en-US" sz="4000" dirty="0">
                <a:solidFill>
                  <a:schemeClr val="bg1"/>
                </a:solidFill>
                <a:latin typeface="Arial Rounded MT Bold" panose="020F0704030504030204" pitchFamily="34" charset="0"/>
                <a:cs typeface="Vilna" pitchFamily="2" charset="-79"/>
              </a:rPr>
              <a:t> Presence</a:t>
            </a:r>
          </a:p>
          <a:p>
            <a:pPr marL="233363" indent="-233363" algn="l">
              <a:spcBef>
                <a:spcPct val="0"/>
              </a:spcBef>
              <a:buFontTx/>
              <a:buChar char="•"/>
            </a:pPr>
            <a:r>
              <a:rPr lang="en-US" altLang="en-US" sz="4000" dirty="0">
                <a:solidFill>
                  <a:schemeClr val="bg1"/>
                </a:solidFill>
                <a:latin typeface="Arial Rounded MT Bold" panose="020F0704030504030204" pitchFamily="34" charset="0"/>
                <a:cs typeface="Vilna" pitchFamily="2" charset="-79"/>
              </a:rPr>
              <a:t>Covenants</a:t>
            </a:r>
          </a:p>
          <a:p>
            <a:pPr algn="l">
              <a:spcBef>
                <a:spcPct val="0"/>
              </a:spcBef>
            </a:pPr>
            <a:r>
              <a:rPr lang="en-US" altLang="en-US" sz="4000" dirty="0">
                <a:solidFill>
                  <a:srgbClr val="FFFF99"/>
                </a:solidFill>
                <a:latin typeface="Arial Rounded MT Bold" panose="020F0704030504030204" pitchFamily="34" charset="0"/>
                <a:cs typeface="Vilna" pitchFamily="2" charset="-79"/>
              </a:rPr>
              <a:t>but in these last days he has spoken to us by his Son</a:t>
            </a:r>
            <a:endParaRPr lang="en-US" altLang="en-US" sz="4000" dirty="0">
              <a:solidFill>
                <a:schemeClr val="bg1"/>
              </a:solidFill>
              <a:latin typeface="Arial Rounded MT Bold" panose="020F0704030504030204" pitchFamily="34" charset="0"/>
              <a:cs typeface="Vilna" pitchFamily="2" charset="-79"/>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B5137C91-7BDF-474D-BF28-1018A6B51F16}"/>
              </a:ext>
            </a:extLst>
          </p:cNvPr>
          <p:cNvSpPr>
            <a:spLocks noGrp="1" noChangeArrowheads="1"/>
          </p:cNvSpPr>
          <p:nvPr>
            <p:ph type="subTitle" idx="1"/>
          </p:nvPr>
        </p:nvSpPr>
        <p:spPr>
          <a:xfrm>
            <a:off x="274637" y="285750"/>
            <a:ext cx="8229600" cy="485775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Rabbi </a:t>
            </a:r>
            <a:r>
              <a:rPr lang="en-US" altLang="en-US" sz="4000" dirty="0" err="1">
                <a:solidFill>
                  <a:schemeClr val="bg1"/>
                </a:solidFill>
                <a:latin typeface="Arial Rounded MT Bold" panose="020F0704030504030204" pitchFamily="34" charset="0"/>
                <a:cs typeface="Vilna" pitchFamily="2" charset="-79"/>
              </a:rPr>
              <a:t>Shaul’s</a:t>
            </a:r>
            <a:r>
              <a:rPr lang="en-US" altLang="en-US" sz="4000" dirty="0">
                <a:solidFill>
                  <a:schemeClr val="bg1"/>
                </a:solidFill>
                <a:latin typeface="Arial Rounded MT Bold" panose="020F0704030504030204" pitchFamily="34" charset="0"/>
                <a:cs typeface="Vilna" pitchFamily="2" charset="-79"/>
              </a:rPr>
              <a:t> summary:</a:t>
            </a:r>
          </a:p>
          <a:p>
            <a:pPr algn="l">
              <a:spcBef>
                <a:spcPct val="0"/>
              </a:spcBef>
            </a:pPr>
            <a:r>
              <a:rPr lang="en-US" altLang="en-US" sz="4000" baseline="30000" dirty="0">
                <a:solidFill>
                  <a:schemeClr val="bg1"/>
                </a:solidFill>
                <a:latin typeface="Arial Rounded MT Bold" panose="020F0704030504030204" pitchFamily="34" charset="0"/>
                <a:cs typeface="Vilna" pitchFamily="2" charset="-79"/>
              </a:rPr>
              <a:t>Ro 9.4-5</a:t>
            </a:r>
            <a:r>
              <a:rPr lang="en-US" altLang="en-US" sz="4000" dirty="0">
                <a:solidFill>
                  <a:schemeClr val="bg1"/>
                </a:solidFill>
                <a:latin typeface="Arial Rounded MT Bold" panose="020F0704030504030204" pitchFamily="34" charset="0"/>
                <a:cs typeface="Vilna" pitchFamily="2" charset="-79"/>
              </a:rPr>
              <a:t> the people of Isra'el! </a:t>
            </a:r>
          </a:p>
          <a:p>
            <a:pPr marL="168275" indent="-168275" algn="l">
              <a:spcBef>
                <a:spcPct val="0"/>
              </a:spcBef>
              <a:buFont typeface="Arial" panose="020B0604020202020204" pitchFamily="34" charset="0"/>
              <a:buChar char="•"/>
            </a:pPr>
            <a:r>
              <a:rPr lang="en-US" altLang="en-US" sz="4000" dirty="0">
                <a:solidFill>
                  <a:schemeClr val="bg1"/>
                </a:solidFill>
                <a:latin typeface="Arial Rounded MT Bold" panose="020F0704030504030204" pitchFamily="34" charset="0"/>
                <a:cs typeface="Vilna" pitchFamily="2" charset="-79"/>
              </a:rPr>
              <a:t>They were made God's children,</a:t>
            </a:r>
          </a:p>
          <a:p>
            <a:pPr marL="168275" indent="-168275" algn="l">
              <a:spcBef>
                <a:spcPct val="0"/>
              </a:spcBef>
              <a:buFont typeface="Arial" panose="020B0604020202020204" pitchFamily="34" charset="0"/>
              <a:buChar char="•"/>
            </a:pPr>
            <a:r>
              <a:rPr lang="en-US" altLang="en-US" sz="4000" dirty="0">
                <a:solidFill>
                  <a:schemeClr val="bg1"/>
                </a:solidFill>
                <a:latin typeface="Arial Rounded MT Bold" panose="020F0704030504030204" pitchFamily="34" charset="0"/>
                <a:cs typeface="Vilna" pitchFamily="2" charset="-79"/>
              </a:rPr>
              <a:t>the </a:t>
            </a:r>
            <a:r>
              <a:rPr lang="en-US" altLang="en-US" sz="4000" dirty="0" err="1">
                <a:solidFill>
                  <a:schemeClr val="bg1"/>
                </a:solidFill>
                <a:latin typeface="Arial Rounded MT Bold" panose="020F0704030504030204" pitchFamily="34" charset="0"/>
                <a:cs typeface="Vilna" pitchFamily="2" charset="-79"/>
              </a:rPr>
              <a:t>Sh'khinah</a:t>
            </a:r>
            <a:r>
              <a:rPr lang="en-US" altLang="en-US" sz="4000" dirty="0">
                <a:solidFill>
                  <a:schemeClr val="bg1"/>
                </a:solidFill>
                <a:latin typeface="Arial Rounded MT Bold" panose="020F0704030504030204" pitchFamily="34" charset="0"/>
                <a:cs typeface="Vilna" pitchFamily="2" charset="-79"/>
              </a:rPr>
              <a:t> has been with them,</a:t>
            </a:r>
          </a:p>
          <a:p>
            <a:pPr marL="168275" indent="-168275" algn="l">
              <a:spcBef>
                <a:spcPct val="0"/>
              </a:spcBef>
              <a:buFont typeface="Arial" panose="020B0604020202020204" pitchFamily="34" charset="0"/>
              <a:buChar char="•"/>
            </a:pPr>
            <a:r>
              <a:rPr lang="en-US" altLang="en-US" sz="4000" dirty="0">
                <a:solidFill>
                  <a:schemeClr val="bg1"/>
                </a:solidFill>
                <a:latin typeface="Arial Rounded MT Bold" panose="020F0704030504030204" pitchFamily="34" charset="0"/>
                <a:cs typeface="Vilna" pitchFamily="2" charset="-79"/>
              </a:rPr>
              <a:t>the covenants are theirs,</a:t>
            </a:r>
          </a:p>
          <a:p>
            <a:pPr marL="168275" indent="-168275" algn="l">
              <a:spcBef>
                <a:spcPct val="0"/>
              </a:spcBef>
              <a:buFont typeface="Arial" panose="020B0604020202020204" pitchFamily="34" charset="0"/>
              <a:buChar char="•"/>
            </a:pPr>
            <a:r>
              <a:rPr lang="en-US" altLang="en-US" sz="4000" dirty="0">
                <a:solidFill>
                  <a:schemeClr val="bg1"/>
                </a:solidFill>
                <a:latin typeface="Arial Rounded MT Bold" panose="020F0704030504030204" pitchFamily="34" charset="0"/>
                <a:cs typeface="Vilna" pitchFamily="2" charset="-79"/>
              </a:rPr>
              <a:t>likewise the giving of the Torah,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B5137C91-7BDF-474D-BF28-1018A6B51F16}"/>
              </a:ext>
            </a:extLst>
          </p:cNvPr>
          <p:cNvSpPr>
            <a:spLocks noGrp="1" noChangeArrowheads="1"/>
          </p:cNvSpPr>
          <p:nvPr>
            <p:ph type="subTitle" idx="1"/>
          </p:nvPr>
        </p:nvSpPr>
        <p:spPr>
          <a:xfrm>
            <a:off x="274637" y="361950"/>
            <a:ext cx="8229600" cy="4781550"/>
          </a:xfrm>
        </p:spPr>
        <p:txBody>
          <a:bodyPr/>
          <a:lstStyle/>
          <a:p>
            <a:pPr algn="l">
              <a:spcBef>
                <a:spcPct val="0"/>
              </a:spcBef>
            </a:pPr>
            <a:r>
              <a:rPr lang="en-US" altLang="en-US" sz="3600" baseline="30000" dirty="0">
                <a:solidFill>
                  <a:schemeClr val="bg1"/>
                </a:solidFill>
                <a:latin typeface="Arial Rounded MT Bold" panose="020F0704030504030204" pitchFamily="34" charset="0"/>
                <a:cs typeface="Vilna" pitchFamily="2" charset="-79"/>
              </a:rPr>
              <a:t>Ro 9.4-5</a:t>
            </a:r>
            <a:endParaRPr lang="en-US" altLang="en-US" sz="3600" dirty="0">
              <a:solidFill>
                <a:schemeClr val="bg1"/>
              </a:solidFill>
              <a:latin typeface="Arial Rounded MT Bold" panose="020F0704030504030204" pitchFamily="34" charset="0"/>
              <a:cs typeface="Vilna" pitchFamily="2" charset="-79"/>
            </a:endParaRPr>
          </a:p>
          <a:p>
            <a:pPr marL="168275" indent="-168275" algn="l">
              <a:spcBef>
                <a:spcPct val="0"/>
              </a:spcBef>
              <a:buFont typeface="Arial" panose="020B0604020202020204" pitchFamily="34" charset="0"/>
              <a:buChar char="•"/>
            </a:pPr>
            <a:r>
              <a:rPr lang="en-US" altLang="en-US" sz="4000" dirty="0">
                <a:solidFill>
                  <a:schemeClr val="bg1"/>
                </a:solidFill>
                <a:latin typeface="Arial Rounded MT Bold" panose="020F0704030504030204" pitchFamily="34" charset="0"/>
                <a:cs typeface="Vilna" pitchFamily="2" charset="-79"/>
              </a:rPr>
              <a:t>the Temple service and the promises;</a:t>
            </a:r>
          </a:p>
          <a:p>
            <a:pPr marL="168275" indent="-168275" algn="l">
              <a:spcBef>
                <a:spcPct val="0"/>
              </a:spcBef>
              <a:buFont typeface="Arial" panose="020B0604020202020204" pitchFamily="34" charset="0"/>
              <a:buChar char="•"/>
            </a:pPr>
            <a:r>
              <a:rPr lang="en-US" altLang="en-US" sz="4000" dirty="0">
                <a:solidFill>
                  <a:schemeClr val="bg1"/>
                </a:solidFill>
                <a:latin typeface="Arial Rounded MT Bold" panose="020F0704030504030204" pitchFamily="34" charset="0"/>
                <a:cs typeface="Vilna" pitchFamily="2" charset="-79"/>
              </a:rPr>
              <a:t>the Patriarchs are theirs</a:t>
            </a:r>
          </a:p>
        </p:txBody>
      </p:sp>
    </p:spTree>
    <p:extLst>
      <p:ext uri="{BB962C8B-B14F-4D97-AF65-F5344CB8AC3E}">
        <p14:creationId xmlns:p14="http://schemas.microsoft.com/office/powerpoint/2010/main" val="35239466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73A69B5E-D848-40B0-BE8A-2C480F67054D}"/>
              </a:ext>
            </a:extLst>
          </p:cNvPr>
          <p:cNvSpPr>
            <a:spLocks noGrp="1" noChangeArrowheads="1"/>
          </p:cNvSpPr>
          <p:nvPr>
            <p:ph type="subTitle" idx="1"/>
          </p:nvPr>
        </p:nvSpPr>
        <p:spPr>
          <a:xfrm>
            <a:off x="198437" y="361950"/>
            <a:ext cx="8305800" cy="4781550"/>
          </a:xfrm>
          <a:ln>
            <a:solidFill>
              <a:schemeClr val="bg1"/>
            </a:solidFill>
            <a:miter lim="800000"/>
            <a:headEnd/>
            <a:tailEnd/>
          </a:ln>
        </p:spPr>
        <p:txBody>
          <a:bodyPr/>
          <a:lstStyle/>
          <a:p>
            <a:pPr algn="l">
              <a:spcBef>
                <a:spcPct val="0"/>
              </a:spcBef>
            </a:pPr>
            <a:r>
              <a:rPr lang="en-US" altLang="en-US" sz="4000" baseline="30000" dirty="0" err="1">
                <a:solidFill>
                  <a:schemeClr val="bg1"/>
                </a:solidFill>
                <a:latin typeface="Arial Rounded MT Bold" panose="020F0704030504030204" pitchFamily="34" charset="0"/>
                <a:cs typeface="Vilna" pitchFamily="2" charset="-79"/>
              </a:rPr>
              <a:t>Mes</a:t>
            </a:r>
            <a:r>
              <a:rPr lang="en-US" altLang="en-US" sz="4000" baseline="30000" dirty="0">
                <a:solidFill>
                  <a:schemeClr val="bg1"/>
                </a:solidFill>
                <a:latin typeface="Arial Rounded MT Bold" panose="020F0704030504030204" pitchFamily="34" charset="0"/>
                <a:cs typeface="Vilna" pitchFamily="2" charset="-79"/>
              </a:rPr>
              <a:t>. Jews/Hebrew 1.1-3 </a:t>
            </a:r>
            <a:r>
              <a:rPr lang="en-US" altLang="en-US" sz="4000" dirty="0">
                <a:solidFill>
                  <a:schemeClr val="bg1"/>
                </a:solidFill>
                <a:latin typeface="Arial Rounded MT Bold" panose="020F0704030504030204" pitchFamily="34" charset="0"/>
                <a:cs typeface="Vilna" pitchFamily="2" charset="-79"/>
              </a:rPr>
              <a:t>but in these last days he has spoken to us by his Son, </a:t>
            </a:r>
          </a:p>
          <a:p>
            <a:pPr algn="l">
              <a:spcBef>
                <a:spcPct val="0"/>
              </a:spcBef>
            </a:pPr>
            <a:endParaRPr lang="en-US" altLang="en-US" sz="4000" dirty="0">
              <a:solidFill>
                <a:schemeClr val="bg1"/>
              </a:solidFill>
              <a:latin typeface="Arial Rounded MT Bold" panose="020F0704030504030204" pitchFamily="34" charset="0"/>
              <a:cs typeface="Vilna" pitchFamily="2" charset="-79"/>
            </a:endParaRPr>
          </a:p>
          <a:p>
            <a:pPr algn="l">
              <a:spcBef>
                <a:spcPct val="0"/>
              </a:spcBef>
            </a:pPr>
            <a:r>
              <a:rPr lang="en-US" altLang="en-US" sz="4000" baseline="30000" dirty="0" err="1">
                <a:solidFill>
                  <a:schemeClr val="bg1"/>
                </a:solidFill>
                <a:latin typeface="Arial Rounded MT Bold" panose="020F0704030504030204" pitchFamily="34" charset="0"/>
                <a:cs typeface="Vilna" pitchFamily="2" charset="-79"/>
              </a:rPr>
              <a:t>Beresheet</a:t>
            </a:r>
            <a:r>
              <a:rPr lang="en-US" altLang="en-US" sz="4000" baseline="30000" dirty="0">
                <a:solidFill>
                  <a:schemeClr val="bg1"/>
                </a:solidFill>
                <a:latin typeface="Arial Rounded MT Bold" panose="020F0704030504030204" pitchFamily="34" charset="0"/>
                <a:cs typeface="Vilna" pitchFamily="2" charset="-79"/>
              </a:rPr>
              <a:t>/Gen 22.2 </a:t>
            </a:r>
            <a:r>
              <a:rPr lang="en-US" altLang="en-US" sz="4000" dirty="0">
                <a:solidFill>
                  <a:schemeClr val="bg1"/>
                </a:solidFill>
                <a:latin typeface="Arial Rounded MT Bold" panose="020F0704030504030204" pitchFamily="34" charset="0"/>
                <a:cs typeface="Vilna" pitchFamily="2" charset="-79"/>
              </a:rPr>
              <a:t>"Take your son, your only son, whom you love, </a:t>
            </a:r>
          </a:p>
          <a:p>
            <a:pPr algn="r" rtl="1">
              <a:spcBef>
                <a:spcPct val="0"/>
              </a:spcBef>
            </a:pPr>
            <a:r>
              <a:rPr lang="he-IL" altLang="en-US" sz="4000" b="1" dirty="0">
                <a:solidFill>
                  <a:schemeClr val="bg1"/>
                </a:solidFill>
                <a:latin typeface="Arial Rounded MT Bold" panose="020F0704030504030204" pitchFamily="34" charset="0"/>
                <a:cs typeface="Vilna" pitchFamily="2" charset="-79"/>
              </a:rPr>
              <a:t>קַח</a:t>
            </a:r>
            <a:r>
              <a:rPr lang="ar-SA" altLang="en-US" sz="4000" b="1" dirty="0">
                <a:solidFill>
                  <a:schemeClr val="bg1"/>
                </a:solidFill>
                <a:latin typeface="Arial Rounded MT Bold" panose="020F0704030504030204" pitchFamily="34" charset="0"/>
              </a:rPr>
              <a:t>-</a:t>
            </a:r>
            <a:r>
              <a:rPr lang="he-IL" altLang="en-US" sz="4000" b="1" dirty="0">
                <a:solidFill>
                  <a:schemeClr val="bg1"/>
                </a:solidFill>
                <a:latin typeface="Arial Rounded MT Bold" panose="020F0704030504030204" pitchFamily="34" charset="0"/>
                <a:cs typeface="Vilna" pitchFamily="2" charset="-79"/>
              </a:rPr>
              <a:t>נָא אֶת</a:t>
            </a:r>
            <a:r>
              <a:rPr lang="ar-SA" altLang="en-US" sz="4000" b="1" dirty="0">
                <a:solidFill>
                  <a:schemeClr val="bg1"/>
                </a:solidFill>
                <a:latin typeface="Arial Rounded MT Bold" panose="020F0704030504030204" pitchFamily="34" charset="0"/>
              </a:rPr>
              <a:t>-</a:t>
            </a:r>
            <a:r>
              <a:rPr lang="he-IL" altLang="en-US" sz="4000" b="1" dirty="0">
                <a:solidFill>
                  <a:schemeClr val="bg1"/>
                </a:solidFill>
                <a:latin typeface="Arial Rounded MT Bold" panose="020F0704030504030204" pitchFamily="34" charset="0"/>
                <a:cs typeface="Vilna" pitchFamily="2" charset="-79"/>
              </a:rPr>
              <a:t>בִּנְךָ אֶת</a:t>
            </a:r>
            <a:r>
              <a:rPr lang="ar-SA" altLang="en-US" sz="4000" b="1" dirty="0">
                <a:solidFill>
                  <a:schemeClr val="bg1"/>
                </a:solidFill>
                <a:latin typeface="Arial Rounded MT Bold" panose="020F0704030504030204" pitchFamily="34" charset="0"/>
              </a:rPr>
              <a:t>-</a:t>
            </a:r>
            <a:r>
              <a:rPr lang="he-IL" altLang="en-US" sz="4000" b="1" dirty="0">
                <a:solidFill>
                  <a:schemeClr val="bg1"/>
                </a:solidFill>
                <a:latin typeface="Arial Rounded MT Bold" panose="020F0704030504030204" pitchFamily="34" charset="0"/>
                <a:cs typeface="Vilna" pitchFamily="2" charset="-79"/>
              </a:rPr>
              <a:t>יְחִידְךָ אֲשֶׁר</a:t>
            </a:r>
            <a:r>
              <a:rPr lang="ar-SA" altLang="en-US" sz="4000" b="1" dirty="0">
                <a:solidFill>
                  <a:schemeClr val="bg1"/>
                </a:solidFill>
                <a:latin typeface="Arial Rounded MT Bold" panose="020F0704030504030204" pitchFamily="34" charset="0"/>
              </a:rPr>
              <a:t>-</a:t>
            </a:r>
            <a:r>
              <a:rPr lang="he-IL" altLang="en-US" sz="4000" b="1" dirty="0">
                <a:solidFill>
                  <a:schemeClr val="bg1"/>
                </a:solidFill>
                <a:latin typeface="Arial Rounded MT Bold" panose="020F0704030504030204" pitchFamily="34" charset="0"/>
                <a:cs typeface="Vilna" pitchFamily="2" charset="-79"/>
              </a:rPr>
              <a:t>אָהַבְתָּ</a:t>
            </a:r>
            <a:endParaRPr lang="en-US" altLang="en-US" sz="4000" b="1" dirty="0">
              <a:solidFill>
                <a:schemeClr val="bg1"/>
              </a:solidFill>
              <a:latin typeface="Arial Rounded MT Bold" panose="020F0704030504030204" pitchFamily="34" charset="0"/>
              <a:cs typeface="Vilna" pitchFamily="2" charset="-79"/>
            </a:endParaRPr>
          </a:p>
          <a:p>
            <a:pPr algn="l">
              <a:spcBef>
                <a:spcPct val="0"/>
              </a:spcBef>
            </a:pPr>
            <a:endParaRPr lang="en-US" altLang="en-US" sz="4000" dirty="0">
              <a:solidFill>
                <a:schemeClr val="bg1"/>
              </a:solidFill>
              <a:latin typeface="Arial Rounded MT Bold" panose="020F0704030504030204" pitchFamily="34" charset="0"/>
              <a:cs typeface="Vilna" pitchFamily="2" charset="-79"/>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F388AD1E-E282-43A1-BC35-B6BB8B5D1887}"/>
              </a:ext>
            </a:extLst>
          </p:cNvPr>
          <p:cNvSpPr>
            <a:spLocks noGrp="1" noChangeArrowheads="1"/>
          </p:cNvSpPr>
          <p:nvPr>
            <p:ph type="subTitle" idx="1"/>
          </p:nvPr>
        </p:nvSpPr>
        <p:spPr>
          <a:xfrm>
            <a:off x="503237" y="438150"/>
            <a:ext cx="7315200" cy="4705350"/>
          </a:xfrm>
        </p:spPr>
        <p:txBody>
          <a:bodyPr/>
          <a:lstStyle/>
          <a:p>
            <a:pPr marL="0" lvl="1" algn="l">
              <a:spcBef>
                <a:spcPct val="0"/>
              </a:spcBef>
            </a:pPr>
            <a:r>
              <a:rPr lang="en-US" altLang="en-US" sz="4400" baseline="30000" dirty="0" err="1">
                <a:solidFill>
                  <a:schemeClr val="bg1"/>
                </a:solidFill>
                <a:latin typeface="Arial Rounded MT Bold" panose="020F0704030504030204" pitchFamily="34" charset="0"/>
                <a:cs typeface="Vilna" pitchFamily="2" charset="-79"/>
              </a:rPr>
              <a:t>Mes</a:t>
            </a:r>
            <a:r>
              <a:rPr lang="en-US" altLang="en-US" sz="4400" baseline="30000" dirty="0">
                <a:solidFill>
                  <a:schemeClr val="bg1"/>
                </a:solidFill>
                <a:latin typeface="Arial Rounded MT Bold" panose="020F0704030504030204" pitchFamily="34" charset="0"/>
                <a:cs typeface="Vilna" pitchFamily="2" charset="-79"/>
              </a:rPr>
              <a:t>. Jews/Hebrew 1.1-3  </a:t>
            </a:r>
            <a:r>
              <a:rPr lang="en-US" altLang="en-US" sz="4400" dirty="0">
                <a:solidFill>
                  <a:schemeClr val="bg1"/>
                </a:solidFill>
                <a:latin typeface="Arial Rounded MT Bold" panose="020F0704030504030204" pitchFamily="34" charset="0"/>
                <a:cs typeface="Vilna" pitchFamily="2" charset="-79"/>
              </a:rPr>
              <a:t>whom he </a:t>
            </a:r>
            <a:r>
              <a:rPr lang="en-US" altLang="en-US" sz="4000" dirty="0">
                <a:solidFill>
                  <a:schemeClr val="bg1"/>
                </a:solidFill>
                <a:latin typeface="Arial Rounded MT Bold" panose="020F0704030504030204" pitchFamily="34" charset="0"/>
                <a:cs typeface="Vilna" pitchFamily="2" charset="-79"/>
              </a:rPr>
              <a:t>appointed heir</a:t>
            </a:r>
            <a:r>
              <a:rPr lang="en-US" altLang="en-US" sz="3600" dirty="0">
                <a:solidFill>
                  <a:schemeClr val="bg1"/>
                </a:solidFill>
                <a:latin typeface="Arial Rounded MT Bold" panose="020F0704030504030204" pitchFamily="34" charset="0"/>
                <a:cs typeface="Vilna" pitchFamily="2" charset="-79"/>
              </a:rPr>
              <a:t> </a:t>
            </a:r>
            <a:r>
              <a:rPr lang="en-US" altLang="en-US" sz="4000" dirty="0">
                <a:solidFill>
                  <a:schemeClr val="bg1"/>
                </a:solidFill>
                <a:latin typeface="Arial Rounded MT Bold" panose="020F0704030504030204" pitchFamily="34" charset="0"/>
                <a:cs typeface="Vilna" pitchFamily="2" charset="-79"/>
              </a:rPr>
              <a:t>of all things, and through whom he made the universe. </a:t>
            </a:r>
          </a:p>
          <a:p>
            <a:pPr indent="342900" algn="l">
              <a:spcBef>
                <a:spcPct val="0"/>
              </a:spcBef>
            </a:pPr>
            <a:endParaRPr lang="en-US" altLang="en-US" sz="3000" dirty="0">
              <a:solidFill>
                <a:schemeClr val="bg1"/>
              </a:solidFill>
              <a:latin typeface="Arial Rounded MT Bold" panose="020F0704030504030204" pitchFamily="34" charset="0"/>
              <a:cs typeface="Vilna" pitchFamily="2" charset="-79"/>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BB2514BA-9AC4-401A-BDCE-B2935061182E}"/>
              </a:ext>
            </a:extLst>
          </p:cNvPr>
          <p:cNvSpPr>
            <a:spLocks noGrp="1" noChangeArrowheads="1"/>
          </p:cNvSpPr>
          <p:nvPr>
            <p:ph type="subTitle" idx="1"/>
          </p:nvPr>
        </p:nvSpPr>
        <p:spPr>
          <a:xfrm>
            <a:off x="350837" y="0"/>
            <a:ext cx="8077200" cy="5143500"/>
          </a:xfrm>
        </p:spPr>
        <p:txBody>
          <a:bodyPr/>
          <a:lstStyle/>
          <a:p>
            <a:pPr algn="l">
              <a:spcBef>
                <a:spcPct val="0"/>
              </a:spcBef>
            </a:pPr>
            <a:r>
              <a:rPr lang="en-US" altLang="en-US" sz="2400" baseline="30000" dirty="0" err="1">
                <a:solidFill>
                  <a:schemeClr val="bg1"/>
                </a:solidFill>
                <a:latin typeface="Arial Rounded MT Bold" panose="020F0704030504030204" pitchFamily="34" charset="0"/>
                <a:cs typeface="Vilna" pitchFamily="2" charset="-79"/>
              </a:rPr>
              <a:t>Mes</a:t>
            </a:r>
            <a:r>
              <a:rPr lang="en-US" altLang="en-US" sz="2400" baseline="30000" dirty="0">
                <a:solidFill>
                  <a:schemeClr val="bg1"/>
                </a:solidFill>
                <a:latin typeface="Arial Rounded MT Bold" panose="020F0704030504030204" pitchFamily="34" charset="0"/>
                <a:cs typeface="Vilna" pitchFamily="2" charset="-79"/>
              </a:rPr>
              <a:t>. Jews/Hebrew 1.1-3  </a:t>
            </a:r>
            <a:r>
              <a:rPr lang="en-US" altLang="en-US" sz="3800" dirty="0">
                <a:solidFill>
                  <a:schemeClr val="bg1"/>
                </a:solidFill>
                <a:latin typeface="Arial Rounded MT Bold" panose="020F0704030504030204" pitchFamily="34" charset="0"/>
                <a:cs typeface="Vilna" pitchFamily="2" charset="-79"/>
              </a:rPr>
              <a:t>The Son is the radiance of God's glory and the exact representation of his being,</a:t>
            </a:r>
          </a:p>
          <a:p>
            <a:pPr marL="233363" indent="-233363" algn="l">
              <a:spcBef>
                <a:spcPct val="0"/>
              </a:spcBef>
              <a:buFont typeface="Arial" panose="020B0604020202020204" pitchFamily="34" charset="0"/>
              <a:buChar char="•"/>
            </a:pPr>
            <a:r>
              <a:rPr lang="en-US" altLang="en-US" sz="4000" dirty="0">
                <a:solidFill>
                  <a:schemeClr val="bg1"/>
                </a:solidFill>
                <a:latin typeface="Arial Rounded MT Bold" panose="020F0704030504030204" pitchFamily="34" charset="0"/>
                <a:cs typeface="Vilna" pitchFamily="2" charset="-79"/>
              </a:rPr>
              <a:t>being the effulgence [</a:t>
            </a:r>
            <a:r>
              <a:rPr lang="en-US" sz="4000" dirty="0" err="1">
                <a:solidFill>
                  <a:schemeClr val="bg1"/>
                </a:solidFill>
                <a:latin typeface="Arial Rounded MT Bold" panose="020F0704030504030204" pitchFamily="34" charset="0"/>
              </a:rPr>
              <a:t>efulgencia</a:t>
            </a:r>
            <a:r>
              <a:rPr lang="en-US" altLang="en-US" sz="4000" dirty="0">
                <a:solidFill>
                  <a:schemeClr val="bg1"/>
                </a:solidFill>
                <a:latin typeface="Arial Rounded MT Bold" panose="020F0704030504030204" pitchFamily="34" charset="0"/>
                <a:cs typeface="Vilna" pitchFamily="2" charset="-79"/>
              </a:rPr>
              <a:t>] of his glory, and the very image of his substance, </a:t>
            </a:r>
            <a:r>
              <a:rPr lang="en-US" altLang="en-US" sz="4000" baseline="30000" dirty="0">
                <a:solidFill>
                  <a:schemeClr val="bg1"/>
                </a:solidFill>
                <a:latin typeface="Arial Rounded MT Bold" panose="020F0704030504030204" pitchFamily="34" charset="0"/>
                <a:cs typeface="Vilna" pitchFamily="2" charset="-79"/>
              </a:rPr>
              <a:t>ASV</a:t>
            </a:r>
          </a:p>
          <a:p>
            <a:pPr marL="233363" indent="-233363" algn="l">
              <a:spcBef>
                <a:spcPct val="0"/>
              </a:spcBef>
              <a:buFont typeface="Arial" panose="020B0604020202020204" pitchFamily="34" charset="0"/>
              <a:buChar char="•"/>
            </a:pPr>
            <a:r>
              <a:rPr lang="en-US" altLang="en-US" sz="4000" dirty="0">
                <a:solidFill>
                  <a:schemeClr val="bg1"/>
                </a:solidFill>
                <a:latin typeface="Arial Rounded MT Bold" panose="020F0704030504030204" pitchFamily="34" charset="0"/>
                <a:cs typeface="Vilna" pitchFamily="2" charset="-79"/>
              </a:rPr>
              <a:t>~Solar flares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a:extLst>
              <a:ext uri="{FF2B5EF4-FFF2-40B4-BE49-F238E27FC236}">
                <a16:creationId xmlns:a16="http://schemas.microsoft.com/office/drawing/2014/main" id="{9612CA76-8CA1-4F2D-90B9-6F7F6C56B3A6}"/>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960437" y="228600"/>
            <a:ext cx="6553200" cy="491490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a:extLst>
              <a:ext uri="{FF2B5EF4-FFF2-40B4-BE49-F238E27FC236}">
                <a16:creationId xmlns:a16="http://schemas.microsoft.com/office/drawing/2014/main" id="{99F6703C-A469-4187-B51F-C90D4B960A93}"/>
              </a:ext>
            </a:extLst>
          </p:cNvPr>
          <p:cNvPicPr>
            <a:picLocks noGrp="1" noChangeAspect="1" noChangeArrowheads="1"/>
          </p:cNvPicPr>
          <p:nvPr>
            <p:ph type="subTitle" idx="1"/>
          </p:nvPr>
        </p:nvPicPr>
        <p:blipFill>
          <a:blip r:embed="rId3">
            <a:extLst>
              <a:ext uri="{28A0092B-C50C-407E-A947-70E740481C1C}">
                <a14:useLocalDpi xmlns:a14="http://schemas.microsoft.com/office/drawing/2010/main" val="0"/>
              </a:ext>
            </a:extLst>
          </a:blip>
          <a:srcRect/>
          <a:stretch>
            <a:fillRect/>
          </a:stretch>
        </p:blipFill>
        <p:spPr>
          <a:xfrm>
            <a:off x="960437" y="0"/>
            <a:ext cx="6858000" cy="51435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EA420422-1AB9-4661-8126-1A14D94CCEEB}"/>
              </a:ext>
            </a:extLst>
          </p:cNvPr>
          <p:cNvSpPr>
            <a:spLocks noGrp="1" noChangeArrowheads="1"/>
          </p:cNvSpPr>
          <p:nvPr>
            <p:ph type="subTitle" idx="1"/>
          </p:nvPr>
        </p:nvSpPr>
        <p:spPr>
          <a:xfrm>
            <a:off x="350837" y="285750"/>
            <a:ext cx="8153400" cy="485775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This Son is the radiance of, literally, “the glory,” best rendered Jewishly as the </a:t>
            </a:r>
            <a:r>
              <a:rPr lang="en-US" altLang="en-US" sz="4000" dirty="0" err="1">
                <a:solidFill>
                  <a:schemeClr val="bg1"/>
                </a:solidFill>
                <a:latin typeface="Arial Rounded MT Bold" panose="020F0704030504030204" pitchFamily="34" charset="0"/>
                <a:cs typeface="Vilna" pitchFamily="2" charset="-79"/>
              </a:rPr>
              <a:t>Sh’khinah</a:t>
            </a:r>
            <a:r>
              <a:rPr lang="en-US" altLang="en-US" sz="4000" dirty="0">
                <a:solidFill>
                  <a:schemeClr val="bg1"/>
                </a:solidFill>
                <a:latin typeface="Arial Rounded MT Bold" panose="020F0704030504030204" pitchFamily="34" charset="0"/>
                <a:cs typeface="Vilna" pitchFamily="2" charset="-79"/>
              </a:rPr>
              <a:t>, which the </a:t>
            </a:r>
            <a:r>
              <a:rPr lang="en-US" altLang="en-US" sz="4000" i="1" dirty="0">
                <a:solidFill>
                  <a:schemeClr val="bg1"/>
                </a:solidFill>
                <a:latin typeface="Arial Rounded MT Bold" panose="020F0704030504030204" pitchFamily="34" charset="0"/>
                <a:cs typeface="Vilna" pitchFamily="2" charset="-79"/>
              </a:rPr>
              <a:t>Encyclopedia Judaica </a:t>
            </a:r>
            <a:r>
              <a:rPr lang="en-US" altLang="en-US" sz="4000" dirty="0">
                <a:solidFill>
                  <a:schemeClr val="bg1"/>
                </a:solidFill>
                <a:latin typeface="Arial Rounded MT Bold" panose="020F0704030504030204" pitchFamily="34" charset="0"/>
                <a:cs typeface="Vilna" pitchFamily="2" charset="-79"/>
              </a:rPr>
              <a:t>article on it </a:t>
            </a:r>
            <a:r>
              <a:rPr lang="en-US" altLang="en-US" sz="2000" dirty="0">
                <a:solidFill>
                  <a:schemeClr val="bg1"/>
                </a:solidFill>
                <a:latin typeface="Arial Rounded MT Bold" panose="020F0704030504030204" pitchFamily="34" charset="0"/>
                <a:cs typeface="Vilna" pitchFamily="2" charset="-79"/>
              </a:rPr>
              <a:t>(Volume 14, pp. 1349–1351)</a:t>
            </a:r>
            <a:r>
              <a:rPr lang="en-US" altLang="en-US" sz="4000" dirty="0">
                <a:solidFill>
                  <a:schemeClr val="bg1"/>
                </a:solidFill>
                <a:latin typeface="Arial Rounded MT Bold" panose="020F0704030504030204" pitchFamily="34" charset="0"/>
                <a:cs typeface="Vilna" pitchFamily="2" charset="-79"/>
              </a:rPr>
              <a:t> defines as </a:t>
            </a:r>
          </a:p>
        </p:txBody>
      </p:sp>
    </p:spTree>
    <p:extLst>
      <p:ext uri="{BB962C8B-B14F-4D97-AF65-F5344CB8AC3E}">
        <p14:creationId xmlns:p14="http://schemas.microsoft.com/office/powerpoint/2010/main" val="3983978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EA420422-1AB9-4661-8126-1A14D94CCEEB}"/>
              </a:ext>
            </a:extLst>
          </p:cNvPr>
          <p:cNvSpPr>
            <a:spLocks noGrp="1" noChangeArrowheads="1"/>
          </p:cNvSpPr>
          <p:nvPr>
            <p:ph type="subTitle" idx="1"/>
          </p:nvPr>
        </p:nvSpPr>
        <p:spPr>
          <a:xfrm>
            <a:off x="350837" y="285750"/>
            <a:ext cx="8153400" cy="485775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“the Divine Presence, the numinous immanence of God in the world, … a revelation of the holy in the midst of the profane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endParaRPr lang="en-US" dirty="0"/>
          </a:p>
        </p:txBody>
      </p:sp>
    </p:spTree>
    <p:extLst>
      <p:ext uri="{BB962C8B-B14F-4D97-AF65-F5344CB8AC3E}">
        <p14:creationId xmlns:p14="http://schemas.microsoft.com/office/powerpoint/2010/main" val="9547207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Topic: Presenting Yeshua</a:t>
            </a:r>
          </a:p>
          <a:p>
            <a:pPr marL="233363" indent="-233363" algn="l">
              <a:buFont typeface="Arial" panose="020B0604020202020204" pitchFamily="34" charset="0"/>
              <a:buChar char="•"/>
            </a:pPr>
            <a:r>
              <a:rPr lang="en-US" dirty="0"/>
              <a:t>Is He our focus of worship?</a:t>
            </a:r>
          </a:p>
          <a:p>
            <a:pPr marL="233363" indent="-233363" algn="l">
              <a:buFont typeface="Arial" panose="020B0604020202020204" pitchFamily="34" charset="0"/>
              <a:buChar char="•"/>
            </a:pPr>
            <a:r>
              <a:rPr lang="en-US" dirty="0"/>
              <a:t>Is He our focus of sharing?</a:t>
            </a:r>
          </a:p>
        </p:txBody>
      </p:sp>
    </p:spTree>
    <p:extLst>
      <p:ext uri="{BB962C8B-B14F-4D97-AF65-F5344CB8AC3E}">
        <p14:creationId xmlns:p14="http://schemas.microsoft.com/office/powerpoint/2010/main" val="5655226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A0449A07-BEAE-490E-82A8-053B81473CC2}"/>
              </a:ext>
            </a:extLst>
          </p:cNvPr>
          <p:cNvSpPr>
            <a:spLocks noGrp="1" noChangeArrowheads="1"/>
          </p:cNvSpPr>
          <p:nvPr>
            <p:ph type="subTitle" idx="1"/>
          </p:nvPr>
        </p:nvSpPr>
        <p:spPr>
          <a:xfrm>
            <a:off x="198437" y="361950"/>
            <a:ext cx="8229600" cy="4781550"/>
          </a:xfrm>
        </p:spPr>
        <p:txBody>
          <a:bodyPr/>
          <a:lstStyle/>
          <a:p>
            <a:pPr algn="l">
              <a:lnSpc>
                <a:spcPct val="90000"/>
              </a:lnSpc>
              <a:spcBef>
                <a:spcPct val="0"/>
              </a:spcBef>
            </a:pPr>
            <a:r>
              <a:rPr lang="en-US" altLang="en-US" sz="4000" dirty="0">
                <a:solidFill>
                  <a:schemeClr val="bg1"/>
                </a:solidFill>
                <a:latin typeface="Arial Rounded MT Bold" panose="020F0704030504030204" pitchFamily="34" charset="0"/>
                <a:cs typeface="Vilna" pitchFamily="2" charset="-79"/>
              </a:rPr>
              <a:t>“One of the more prominent images associated with the </a:t>
            </a:r>
            <a:r>
              <a:rPr lang="en-US" altLang="en-US" sz="4000" dirty="0" err="1">
                <a:solidFill>
                  <a:schemeClr val="bg1"/>
                </a:solidFill>
                <a:latin typeface="Arial Rounded MT Bold" panose="020F0704030504030204" pitchFamily="34" charset="0"/>
                <a:cs typeface="Vilna" pitchFamily="2" charset="-79"/>
              </a:rPr>
              <a:t>Shekhinah</a:t>
            </a:r>
            <a:r>
              <a:rPr lang="en-US" altLang="en-US" sz="4000" dirty="0">
                <a:solidFill>
                  <a:schemeClr val="bg1"/>
                </a:solidFill>
                <a:latin typeface="Arial Rounded MT Bold" panose="020F0704030504030204" pitchFamily="34" charset="0"/>
                <a:cs typeface="Vilna" pitchFamily="2" charset="-79"/>
              </a:rPr>
              <a:t> is that of light. Thus on the verse, ‘ … the earth did shine with His glory’ </a:t>
            </a:r>
            <a:r>
              <a:rPr lang="en-US" altLang="en-US" sz="2000" dirty="0">
                <a:solidFill>
                  <a:schemeClr val="bg1"/>
                </a:solidFill>
                <a:latin typeface="Arial Rounded MT Bold" panose="020F0704030504030204" pitchFamily="34" charset="0"/>
                <a:cs typeface="Vilna" pitchFamily="2" charset="-79"/>
              </a:rPr>
              <a:t>(Ezekiel 43:2),</a:t>
            </a:r>
            <a:r>
              <a:rPr lang="en-US" altLang="en-US" sz="4000" dirty="0">
                <a:solidFill>
                  <a:schemeClr val="bg1"/>
                </a:solidFill>
                <a:latin typeface="Arial Rounded MT Bold" panose="020F0704030504030204" pitchFamily="34" charset="0"/>
                <a:cs typeface="Vilna" pitchFamily="2" charset="-79"/>
              </a:rPr>
              <a:t> the rabbis remark, ‘This is the face of the </a:t>
            </a:r>
            <a:r>
              <a:rPr lang="en-US" altLang="en-US" sz="4000" dirty="0" err="1">
                <a:solidFill>
                  <a:schemeClr val="bg1"/>
                </a:solidFill>
                <a:latin typeface="Arial Rounded MT Bold" panose="020F0704030504030204" pitchFamily="34" charset="0"/>
                <a:cs typeface="Vilna" pitchFamily="2" charset="-79"/>
              </a:rPr>
              <a:t>Shekhinah</a:t>
            </a:r>
            <a:r>
              <a:rPr lang="en-US" altLang="en-US" sz="4000" dirty="0">
                <a:solidFill>
                  <a:schemeClr val="bg1"/>
                </a:solidFill>
                <a:latin typeface="Arial Rounded MT Bold" panose="020F0704030504030204" pitchFamily="34" charset="0"/>
                <a:cs typeface="Vilna" pitchFamily="2" charset="-79"/>
              </a:rPr>
              <a:t>’ </a:t>
            </a:r>
            <a:r>
              <a:rPr lang="en-US" altLang="en-US" sz="2000" dirty="0">
                <a:solidFill>
                  <a:schemeClr val="bg1"/>
                </a:solidFill>
                <a:latin typeface="Arial Rounded MT Bold" panose="020F0704030504030204" pitchFamily="34" charset="0"/>
                <a:cs typeface="Vilna" pitchFamily="2" charset="-79"/>
              </a:rPr>
              <a:t>(</a:t>
            </a:r>
            <a:r>
              <a:rPr lang="en-US" altLang="en-US" sz="2000" dirty="0" err="1">
                <a:solidFill>
                  <a:schemeClr val="bg1"/>
                </a:solidFill>
                <a:latin typeface="Arial Rounded MT Bold" panose="020F0704030504030204" pitchFamily="34" charset="0"/>
                <a:cs typeface="Vilna" pitchFamily="2" charset="-79"/>
              </a:rPr>
              <a:t>Avot</a:t>
            </a:r>
            <a:r>
              <a:rPr lang="en-US" altLang="en-US" sz="2000" dirty="0">
                <a:solidFill>
                  <a:schemeClr val="bg1"/>
                </a:solidFill>
                <a:latin typeface="Arial Rounded MT Bold" panose="020F0704030504030204" pitchFamily="34" charset="0"/>
                <a:cs typeface="Vilna" pitchFamily="2" charset="-79"/>
              </a:rPr>
              <a:t> </a:t>
            </a:r>
            <a:r>
              <a:rPr lang="en-US" altLang="en-US" sz="2000" dirty="0" err="1">
                <a:solidFill>
                  <a:schemeClr val="bg1"/>
                </a:solidFill>
                <a:latin typeface="Arial Rounded MT Bold" panose="020F0704030504030204" pitchFamily="34" charset="0"/>
                <a:cs typeface="Vilna" pitchFamily="2" charset="-79"/>
              </a:rPr>
              <a:t>diRabbi</a:t>
            </a:r>
            <a:r>
              <a:rPr lang="en-US" altLang="en-US" sz="2000" dirty="0">
                <a:solidFill>
                  <a:schemeClr val="bg1"/>
                </a:solidFill>
                <a:latin typeface="Arial Rounded MT Bold" panose="020F0704030504030204" pitchFamily="34" charset="0"/>
                <a:cs typeface="Vilna" pitchFamily="2" charset="-79"/>
              </a:rPr>
              <a:t> </a:t>
            </a:r>
            <a:r>
              <a:rPr lang="en-US" altLang="en-US" sz="2000" dirty="0" err="1">
                <a:solidFill>
                  <a:schemeClr val="bg1"/>
                </a:solidFill>
                <a:latin typeface="Arial Rounded MT Bold" panose="020F0704030504030204" pitchFamily="34" charset="0"/>
                <a:cs typeface="Vilna" pitchFamily="2" charset="-79"/>
              </a:rPr>
              <a:t>Natan</a:t>
            </a:r>
            <a:r>
              <a:rPr lang="en-US" altLang="en-US" sz="2000" dirty="0">
                <a:solidFill>
                  <a:schemeClr val="bg1"/>
                </a:solidFill>
                <a:latin typeface="Arial Rounded MT Bold" panose="020F0704030504030204" pitchFamily="34" charset="0"/>
                <a:cs typeface="Vilna" pitchFamily="2" charset="-79"/>
              </a:rPr>
              <a:t> [18b–19a]; see also </a:t>
            </a:r>
            <a:r>
              <a:rPr lang="en-US" altLang="en-US" sz="2000" dirty="0" err="1">
                <a:solidFill>
                  <a:schemeClr val="bg1"/>
                </a:solidFill>
                <a:latin typeface="Arial Rounded MT Bold" panose="020F0704030504030204" pitchFamily="34" charset="0"/>
                <a:cs typeface="Vilna" pitchFamily="2" charset="-79"/>
              </a:rPr>
              <a:t>Chullin</a:t>
            </a:r>
            <a:r>
              <a:rPr lang="en-US" altLang="en-US" sz="2000" dirty="0">
                <a:solidFill>
                  <a:schemeClr val="bg1"/>
                </a:solidFill>
                <a:latin typeface="Arial Rounded MT Bold" panose="020F0704030504030204" pitchFamily="34" charset="0"/>
                <a:cs typeface="Vilna" pitchFamily="2" charset="-79"/>
              </a:rPr>
              <a:t> 59b–60a).</a:t>
            </a:r>
            <a:r>
              <a:rPr lang="en-US" altLang="en-US" sz="4000" dirty="0">
                <a:solidFill>
                  <a:schemeClr val="bg1"/>
                </a:solidFill>
                <a:latin typeface="Arial Rounded MT Bold" panose="020F0704030504030204" pitchFamily="34" charset="0"/>
                <a:cs typeface="Vilna" pitchFamily="2" charset="-79"/>
              </a:rPr>
              <a:t> </a:t>
            </a:r>
            <a:endParaRPr lang="en-US" altLang="en-US" sz="2000" dirty="0">
              <a:solidFill>
                <a:schemeClr val="bg1"/>
              </a:solidFill>
              <a:latin typeface="Arial Rounded MT Bold" panose="020F0704030504030204" pitchFamily="34" charset="0"/>
              <a:cs typeface="Vilna" pitchFamily="2" charset="-79"/>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A0449A07-BEAE-490E-82A8-053B81473CC2}"/>
              </a:ext>
            </a:extLst>
          </p:cNvPr>
          <p:cNvSpPr>
            <a:spLocks noGrp="1" noChangeArrowheads="1"/>
          </p:cNvSpPr>
          <p:nvPr>
            <p:ph type="subTitle" idx="1"/>
          </p:nvPr>
        </p:nvSpPr>
        <p:spPr>
          <a:xfrm>
            <a:off x="198437" y="361950"/>
            <a:ext cx="8229600" cy="4781550"/>
          </a:xfrm>
        </p:spPr>
        <p:txBody>
          <a:bodyPr/>
          <a:lstStyle/>
          <a:p>
            <a:pPr algn="l">
              <a:lnSpc>
                <a:spcPct val="90000"/>
              </a:lnSpc>
              <a:spcBef>
                <a:spcPct val="0"/>
              </a:spcBef>
            </a:pPr>
            <a:r>
              <a:rPr lang="en-US" altLang="en-US" sz="4000" dirty="0">
                <a:solidFill>
                  <a:schemeClr val="bg1"/>
                </a:solidFill>
                <a:latin typeface="Arial Rounded MT Bold" panose="020F0704030504030204" pitchFamily="34" charset="0"/>
                <a:cs typeface="Vilna" pitchFamily="2" charset="-79"/>
              </a:rPr>
              <a:t>Both the angels in heaven and the righteous in </a:t>
            </a:r>
            <a:r>
              <a:rPr lang="en-US" altLang="en-US" sz="4000" dirty="0" err="1">
                <a:solidFill>
                  <a:schemeClr val="bg1"/>
                </a:solidFill>
                <a:latin typeface="Arial Rounded MT Bold" panose="020F0704030504030204" pitchFamily="34" charset="0"/>
                <a:cs typeface="Vilna" pitchFamily="2" charset="-79"/>
              </a:rPr>
              <a:t>olam</a:t>
            </a:r>
            <a:r>
              <a:rPr lang="en-US" altLang="en-US" sz="4000" dirty="0">
                <a:solidFill>
                  <a:schemeClr val="bg1"/>
                </a:solidFill>
                <a:latin typeface="Arial Rounded MT Bold" panose="020F0704030504030204" pitchFamily="34" charset="0"/>
                <a:cs typeface="Vilna" pitchFamily="2" charset="-79"/>
              </a:rPr>
              <a:t> ha-</a:t>
            </a:r>
            <a:r>
              <a:rPr lang="en-US" altLang="en-US" sz="4000" dirty="0" err="1">
                <a:solidFill>
                  <a:schemeClr val="bg1"/>
                </a:solidFill>
                <a:latin typeface="Arial Rounded MT Bold" panose="020F0704030504030204" pitchFamily="34" charset="0"/>
                <a:cs typeface="Vilna" pitchFamily="2" charset="-79"/>
              </a:rPr>
              <a:t>ba</a:t>
            </a:r>
            <a:r>
              <a:rPr lang="en-US" altLang="en-US" sz="4000" dirty="0">
                <a:solidFill>
                  <a:schemeClr val="bg1"/>
                </a:solidFill>
                <a:latin typeface="Arial Rounded MT Bold" panose="020F0704030504030204" pitchFamily="34" charset="0"/>
                <a:cs typeface="Vilna" pitchFamily="2" charset="-79"/>
              </a:rPr>
              <a:t> (‘the world to come’) are sustained by the radiance of the </a:t>
            </a:r>
            <a:r>
              <a:rPr lang="en-US" altLang="en-US" sz="4000" dirty="0" err="1">
                <a:solidFill>
                  <a:schemeClr val="bg1"/>
                </a:solidFill>
                <a:latin typeface="Arial Rounded MT Bold" panose="020F0704030504030204" pitchFamily="34" charset="0"/>
                <a:cs typeface="Vilna" pitchFamily="2" charset="-79"/>
              </a:rPr>
              <a:t>Shekhinah</a:t>
            </a:r>
            <a:r>
              <a:rPr lang="en-US" altLang="en-US" sz="4000" dirty="0">
                <a:solidFill>
                  <a:schemeClr val="bg1"/>
                </a:solidFill>
                <a:latin typeface="Arial Rounded MT Bold" panose="020F0704030504030204" pitchFamily="34" charset="0"/>
                <a:cs typeface="Vilna" pitchFamily="2" charset="-79"/>
              </a:rPr>
              <a:t> </a:t>
            </a:r>
            <a:r>
              <a:rPr lang="en-US" altLang="en-US" sz="1600" dirty="0">
                <a:solidFill>
                  <a:schemeClr val="bg1"/>
                </a:solidFill>
                <a:latin typeface="Arial Rounded MT Bold" panose="020F0704030504030204" pitchFamily="34" charset="0"/>
                <a:cs typeface="Vilna" pitchFamily="2" charset="-79"/>
              </a:rPr>
              <a:t>(Exodus Rabbah 32:4, </a:t>
            </a:r>
            <a:r>
              <a:rPr lang="en-US" altLang="en-US" sz="1600" dirty="0" err="1">
                <a:solidFill>
                  <a:schemeClr val="bg1"/>
                </a:solidFill>
                <a:latin typeface="Arial Rounded MT Bold" panose="020F0704030504030204" pitchFamily="34" charset="0"/>
                <a:cs typeface="Vilna" pitchFamily="2" charset="-79"/>
              </a:rPr>
              <a:t>B’rakhot</a:t>
            </a:r>
            <a:r>
              <a:rPr lang="en-US" altLang="en-US" sz="1600" dirty="0">
                <a:solidFill>
                  <a:schemeClr val="bg1"/>
                </a:solidFill>
                <a:latin typeface="Arial Rounded MT Bold" panose="020F0704030504030204" pitchFamily="34" charset="0"/>
                <a:cs typeface="Vilna" pitchFamily="2" charset="-79"/>
              </a:rPr>
              <a:t> 17a; cf. Exodus 34:29–35) …. </a:t>
            </a:r>
            <a:endParaRPr lang="en-US" altLang="en-US" sz="2000" dirty="0">
              <a:solidFill>
                <a:schemeClr val="bg1"/>
              </a:solidFill>
              <a:latin typeface="Arial Rounded MT Bold" panose="020F0704030504030204" pitchFamily="34" charset="0"/>
              <a:cs typeface="Vilna" pitchFamily="2" charset="-79"/>
            </a:endParaRPr>
          </a:p>
        </p:txBody>
      </p:sp>
    </p:spTree>
    <p:extLst>
      <p:ext uri="{BB962C8B-B14F-4D97-AF65-F5344CB8AC3E}">
        <p14:creationId xmlns:p14="http://schemas.microsoft.com/office/powerpoint/2010/main" val="18740073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B6D14EE1-70E2-46D1-8338-2356F3D1DE05}"/>
              </a:ext>
            </a:extLst>
          </p:cNvPr>
          <p:cNvSpPr>
            <a:spLocks noGrp="1" noChangeArrowheads="1"/>
          </p:cNvSpPr>
          <p:nvPr>
            <p:ph type="subTitle" idx="1"/>
          </p:nvPr>
        </p:nvSpPr>
        <p:spPr>
          <a:xfrm>
            <a:off x="274637" y="361950"/>
            <a:ext cx="8153400" cy="478155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“According to </a:t>
            </a:r>
            <a:r>
              <a:rPr lang="en-US" altLang="en-US" sz="4000" dirty="0" err="1">
                <a:solidFill>
                  <a:schemeClr val="bg1"/>
                </a:solidFill>
                <a:latin typeface="Arial Rounded MT Bold" panose="020F0704030504030204" pitchFamily="34" charset="0"/>
                <a:cs typeface="Vilna" pitchFamily="2" charset="-79"/>
              </a:rPr>
              <a:t>Saadiah</a:t>
            </a:r>
            <a:r>
              <a:rPr lang="en-US" altLang="en-US" sz="4000" dirty="0">
                <a:solidFill>
                  <a:schemeClr val="bg1"/>
                </a:solidFill>
                <a:latin typeface="Arial Rounded MT Bold" panose="020F0704030504030204" pitchFamily="34" charset="0"/>
                <a:cs typeface="Vilna" pitchFamily="2" charset="-79"/>
              </a:rPr>
              <a:t> Gaon [882–942 </a:t>
            </a:r>
            <a:r>
              <a:rPr lang="en-US" altLang="en-US" sz="4000" dirty="0" err="1">
                <a:solidFill>
                  <a:schemeClr val="bg1"/>
                </a:solidFill>
                <a:latin typeface="Arial Rounded MT Bold" panose="020F0704030504030204" pitchFamily="34" charset="0"/>
                <a:cs typeface="Vilna" pitchFamily="2" charset="-79"/>
              </a:rPr>
              <a:t>c.e.</a:t>
            </a:r>
            <a:r>
              <a:rPr lang="en-US" altLang="en-US" sz="4000" dirty="0">
                <a:solidFill>
                  <a:schemeClr val="bg1"/>
                </a:solidFill>
                <a:latin typeface="Arial Rounded MT Bold" panose="020F0704030504030204" pitchFamily="34" charset="0"/>
                <a:cs typeface="Vilna" pitchFamily="2" charset="-79"/>
              </a:rPr>
              <a:t>], the </a:t>
            </a:r>
            <a:r>
              <a:rPr lang="en-US" altLang="en-US" sz="4000" dirty="0" err="1">
                <a:solidFill>
                  <a:schemeClr val="bg1"/>
                </a:solidFill>
                <a:latin typeface="Arial Rounded MT Bold" panose="020F0704030504030204" pitchFamily="34" charset="0"/>
                <a:cs typeface="Vilna" pitchFamily="2" charset="-79"/>
              </a:rPr>
              <a:t>Shekhinah</a:t>
            </a:r>
            <a:r>
              <a:rPr lang="en-US" altLang="en-US" sz="4000" dirty="0">
                <a:solidFill>
                  <a:schemeClr val="bg1"/>
                </a:solidFill>
                <a:latin typeface="Arial Rounded MT Bold" panose="020F0704030504030204" pitchFamily="34" charset="0"/>
                <a:cs typeface="Vilna" pitchFamily="2" charset="-79"/>
              </a:rPr>
              <a:t> is identical with </a:t>
            </a:r>
            <a:r>
              <a:rPr lang="en-US" altLang="en-US" sz="4000" dirty="0" err="1">
                <a:solidFill>
                  <a:schemeClr val="bg1"/>
                </a:solidFill>
                <a:latin typeface="Arial Rounded MT Bold" panose="020F0704030504030204" pitchFamily="34" charset="0"/>
                <a:cs typeface="Vilna" pitchFamily="2" charset="-79"/>
              </a:rPr>
              <a:t>kevod</a:t>
            </a:r>
            <a:r>
              <a:rPr lang="en-US" altLang="en-US" sz="4000" dirty="0">
                <a:solidFill>
                  <a:schemeClr val="bg1"/>
                </a:solidFill>
                <a:latin typeface="Arial Rounded MT Bold" panose="020F0704030504030204" pitchFamily="34" charset="0"/>
                <a:cs typeface="Vilna" pitchFamily="2" charset="-79"/>
              </a:rPr>
              <a:t> ha-Shem (‘the glory of God’), which served as an intermediary between God and man during the prophetic experience.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B6D14EE1-70E2-46D1-8338-2356F3D1DE05}"/>
              </a:ext>
            </a:extLst>
          </p:cNvPr>
          <p:cNvSpPr>
            <a:spLocks noGrp="1" noChangeArrowheads="1"/>
          </p:cNvSpPr>
          <p:nvPr>
            <p:ph type="subTitle" idx="1"/>
          </p:nvPr>
        </p:nvSpPr>
        <p:spPr>
          <a:xfrm>
            <a:off x="274637" y="361950"/>
            <a:ext cx="8153400" cy="4781550"/>
          </a:xfrm>
        </p:spPr>
        <p:txBody>
          <a:bodyPr>
            <a:normAutofit lnSpcReduction="10000"/>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He suggests that the ‘glory of God’ is the biblical term, and </a:t>
            </a:r>
            <a:r>
              <a:rPr lang="en-US" altLang="en-US" sz="4000" dirty="0" err="1">
                <a:solidFill>
                  <a:schemeClr val="bg1"/>
                </a:solidFill>
                <a:latin typeface="Arial Rounded MT Bold" panose="020F0704030504030204" pitchFamily="34" charset="0"/>
                <a:cs typeface="Vilna" pitchFamily="2" charset="-79"/>
              </a:rPr>
              <a:t>Shekhinah</a:t>
            </a:r>
            <a:r>
              <a:rPr lang="en-US" altLang="en-US" sz="4000" dirty="0">
                <a:solidFill>
                  <a:schemeClr val="bg1"/>
                </a:solidFill>
                <a:latin typeface="Arial Rounded MT Bold" panose="020F0704030504030204" pitchFamily="34" charset="0"/>
                <a:cs typeface="Vilna" pitchFamily="2" charset="-79"/>
              </a:rPr>
              <a:t> the Talmudic term for the created splendor of light which acts as an intermediary between God and man, and which </a:t>
            </a:r>
            <a:r>
              <a:rPr lang="en-US" altLang="en-US" sz="4000" dirty="0">
                <a:solidFill>
                  <a:srgbClr val="FFFF99"/>
                </a:solidFill>
                <a:latin typeface="Arial Rounded MT Bold" panose="020F0704030504030204" pitchFamily="34" charset="0"/>
                <a:cs typeface="Vilna" pitchFamily="2" charset="-79"/>
              </a:rPr>
              <a:t>sometimes takes on human form</a:t>
            </a:r>
            <a:r>
              <a:rPr lang="en-US" altLang="en-US" sz="4000" dirty="0">
                <a:solidFill>
                  <a:schemeClr val="bg1"/>
                </a:solidFill>
                <a:latin typeface="Arial Rounded MT Bold" panose="020F0704030504030204" pitchFamily="34" charset="0"/>
                <a:cs typeface="Vilna" pitchFamily="2" charset="-79"/>
              </a:rPr>
              <a:t>. </a:t>
            </a:r>
          </a:p>
        </p:txBody>
      </p:sp>
    </p:spTree>
    <p:extLst>
      <p:ext uri="{BB962C8B-B14F-4D97-AF65-F5344CB8AC3E}">
        <p14:creationId xmlns:p14="http://schemas.microsoft.com/office/powerpoint/2010/main" val="37969626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7ED641E8-C705-40FD-AD3E-DD278A8B1B0C}"/>
              </a:ext>
            </a:extLst>
          </p:cNvPr>
          <p:cNvSpPr>
            <a:spLocks noGrp="1" noChangeArrowheads="1"/>
          </p:cNvSpPr>
          <p:nvPr>
            <p:ph type="subTitle" idx="1"/>
          </p:nvPr>
        </p:nvSpPr>
        <p:spPr>
          <a:xfrm>
            <a:off x="427037" y="285750"/>
            <a:ext cx="8001000" cy="4857750"/>
          </a:xfrm>
        </p:spPr>
        <p:txBody>
          <a:bodyPr/>
          <a:lstStyle/>
          <a:p>
            <a:pPr algn="l">
              <a:lnSpc>
                <a:spcPct val="80000"/>
              </a:lnSpc>
              <a:spcBef>
                <a:spcPct val="0"/>
              </a:spcBef>
            </a:pPr>
            <a:r>
              <a:rPr lang="en-US" altLang="en-US" sz="4000" dirty="0">
                <a:solidFill>
                  <a:schemeClr val="bg1"/>
                </a:solidFill>
                <a:latin typeface="Arial Rounded MT Bold" panose="020F0704030504030204" pitchFamily="34" charset="0"/>
                <a:cs typeface="Vilna" pitchFamily="2" charset="-79"/>
              </a:rPr>
              <a:t>Thus when Moses asked to see the glory of God, he was shown the </a:t>
            </a:r>
            <a:r>
              <a:rPr lang="en-US" altLang="en-US" sz="4000" dirty="0" err="1">
                <a:solidFill>
                  <a:schemeClr val="bg1"/>
                </a:solidFill>
                <a:latin typeface="Arial Rounded MT Bold" panose="020F0704030504030204" pitchFamily="34" charset="0"/>
                <a:cs typeface="Vilna" pitchFamily="2" charset="-79"/>
              </a:rPr>
              <a:t>Shekhinah</a:t>
            </a:r>
            <a:r>
              <a:rPr lang="en-US" altLang="en-US" sz="4000" dirty="0">
                <a:solidFill>
                  <a:schemeClr val="bg1"/>
                </a:solidFill>
                <a:latin typeface="Arial Rounded MT Bold" panose="020F0704030504030204" pitchFamily="34" charset="0"/>
                <a:cs typeface="Vilna" pitchFamily="2" charset="-79"/>
              </a:rPr>
              <a:t>, and when the prophets in their visions saw God in human likeness, what they actually saw was not God Himself but the </a:t>
            </a:r>
            <a:r>
              <a:rPr lang="en-US" altLang="en-US" sz="4000" dirty="0" err="1">
                <a:solidFill>
                  <a:schemeClr val="bg1"/>
                </a:solidFill>
                <a:latin typeface="Arial Rounded MT Bold" panose="020F0704030504030204" pitchFamily="34" charset="0"/>
                <a:cs typeface="Vilna" pitchFamily="2" charset="-79"/>
              </a:rPr>
              <a:t>Shekhinah</a:t>
            </a:r>
            <a:endParaRPr lang="en-US" altLang="en-US" sz="4000" dirty="0">
              <a:solidFill>
                <a:schemeClr val="bg1"/>
              </a:solidFill>
              <a:latin typeface="Arial Rounded MT Bold" panose="020F0704030504030204" pitchFamily="34" charset="0"/>
              <a:cs typeface="Vilna" pitchFamily="2" charset="-79"/>
            </a:endParaRPr>
          </a:p>
          <a:p>
            <a:pPr algn="l">
              <a:lnSpc>
                <a:spcPct val="80000"/>
              </a:lnSpc>
              <a:spcBef>
                <a:spcPct val="0"/>
              </a:spcBef>
            </a:pPr>
            <a:r>
              <a:rPr lang="en-US" altLang="en-US" sz="2700" dirty="0">
                <a:solidFill>
                  <a:schemeClr val="bg1"/>
                </a:solidFill>
                <a:latin typeface="Arial Rounded MT Bold" panose="020F0704030504030204" pitchFamily="34" charset="0"/>
                <a:cs typeface="Vilna" pitchFamily="2" charset="-79"/>
              </a:rPr>
              <a:t> </a:t>
            </a:r>
          </a:p>
          <a:p>
            <a:pPr algn="l">
              <a:lnSpc>
                <a:spcPct val="80000"/>
              </a:lnSpc>
              <a:spcBef>
                <a:spcPct val="0"/>
              </a:spcBef>
            </a:pPr>
            <a:r>
              <a:rPr lang="en-US" altLang="en-US" dirty="0">
                <a:solidFill>
                  <a:schemeClr val="bg1"/>
                </a:solidFill>
                <a:latin typeface="Arial Rounded MT Bold" panose="020F0704030504030204" pitchFamily="34" charset="0"/>
                <a:cs typeface="Vilna" pitchFamily="2" charset="-79"/>
              </a:rPr>
              <a:t>(see </a:t>
            </a:r>
            <a:r>
              <a:rPr lang="en-US" altLang="en-US" dirty="0" err="1">
                <a:solidFill>
                  <a:schemeClr val="bg1"/>
                </a:solidFill>
                <a:latin typeface="Arial Rounded MT Bold" panose="020F0704030504030204" pitchFamily="34" charset="0"/>
                <a:cs typeface="Vilna" pitchFamily="2" charset="-79"/>
              </a:rPr>
              <a:t>Saadiah’s</a:t>
            </a:r>
            <a:r>
              <a:rPr lang="en-US" altLang="en-US" dirty="0">
                <a:solidFill>
                  <a:schemeClr val="bg1"/>
                </a:solidFill>
                <a:latin typeface="Arial Rounded MT Bold" panose="020F0704030504030204" pitchFamily="34" charset="0"/>
                <a:cs typeface="Vilna" pitchFamily="2" charset="-79"/>
              </a:rPr>
              <a:t> interpretation of Ezekiel 1:26, 1 Kings 22:19, and Daniel 7:9 in Book of Beliefs and Opinions 2:10).”</a:t>
            </a:r>
            <a:endParaRPr lang="en-US" altLang="en-US" sz="2100" dirty="0">
              <a:solidFill>
                <a:schemeClr val="bg1"/>
              </a:solidFill>
              <a:latin typeface="Arial Rounded MT Bold" panose="020F0704030504030204" pitchFamily="34" charset="0"/>
              <a:cs typeface="Vilna" pitchFamily="2" charset="-79"/>
            </a:endParaRPr>
          </a:p>
          <a:p>
            <a:pPr algn="l">
              <a:lnSpc>
                <a:spcPct val="80000"/>
              </a:lnSpc>
              <a:spcBef>
                <a:spcPct val="0"/>
              </a:spcBef>
            </a:pPr>
            <a:r>
              <a:rPr lang="en-US" altLang="en-US" dirty="0">
                <a:solidFill>
                  <a:schemeClr val="bg1"/>
                </a:solidFill>
                <a:latin typeface="Arial Rounded MT Bold" panose="020F0704030504030204" pitchFamily="34" charset="0"/>
                <a:cs typeface="Vilna" pitchFamily="2" charset="-79"/>
              </a:rPr>
              <a:t>The Jewish New Testament Commentary, (Clarksville, MD: Jewish New Testament Publications) 1996.</a:t>
            </a:r>
            <a:endParaRPr lang="en-US" altLang="en-US" sz="2700" dirty="0">
              <a:solidFill>
                <a:schemeClr val="bg1"/>
              </a:solidFill>
              <a:latin typeface="Arial Rounded MT Bold" panose="020F0704030504030204" pitchFamily="34" charset="0"/>
              <a:cs typeface="Vilna" pitchFamily="2" charset="-79"/>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7DFDFB97-64EB-494C-A343-4E9981F3F79E}"/>
              </a:ext>
            </a:extLst>
          </p:cNvPr>
          <p:cNvSpPr>
            <a:spLocks noGrp="1" noChangeArrowheads="1"/>
          </p:cNvSpPr>
          <p:nvPr>
            <p:ph type="subTitle" idx="1"/>
          </p:nvPr>
        </p:nvSpPr>
        <p:spPr>
          <a:xfrm>
            <a:off x="960437" y="361950"/>
            <a:ext cx="6858000" cy="478155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sustaining all things by his powerful word</a:t>
            </a:r>
          </a:p>
          <a:p>
            <a:pPr algn="l">
              <a:spcBef>
                <a:spcPct val="0"/>
              </a:spcBef>
            </a:pPr>
            <a:endParaRPr lang="en-US" altLang="en-US" sz="4000" dirty="0">
              <a:solidFill>
                <a:schemeClr val="bg1"/>
              </a:solidFill>
              <a:latin typeface="Arial Rounded MT Bold" panose="020F0704030504030204" pitchFamily="34" charset="0"/>
              <a:cs typeface="Vilna" pitchFamily="2" charset="-79"/>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9458569D-D33E-4C8F-988B-92FAD2F36DDF}"/>
              </a:ext>
            </a:extLst>
          </p:cNvPr>
          <p:cNvSpPr>
            <a:spLocks noGrp="1" noChangeArrowheads="1"/>
          </p:cNvSpPr>
          <p:nvPr>
            <p:ph type="subTitle" idx="1"/>
          </p:nvPr>
        </p:nvSpPr>
        <p:spPr>
          <a:xfrm>
            <a:off x="274637" y="361950"/>
            <a:ext cx="8229600" cy="4781550"/>
          </a:xfrm>
        </p:spPr>
        <p:txBody>
          <a:bodyPr/>
          <a:lstStyle/>
          <a:p>
            <a:pPr lvl="1" algn="l">
              <a:spcBef>
                <a:spcPct val="0"/>
              </a:spcBef>
            </a:pPr>
            <a:r>
              <a:rPr lang="en-US" altLang="en-US" sz="4000" baseline="30000" dirty="0" err="1">
                <a:solidFill>
                  <a:schemeClr val="bg1"/>
                </a:solidFill>
                <a:latin typeface="Arial Rounded MT Bold" panose="020F0704030504030204" pitchFamily="34" charset="0"/>
                <a:cs typeface="Vilna" pitchFamily="2" charset="-79"/>
              </a:rPr>
              <a:t>Mes</a:t>
            </a:r>
            <a:r>
              <a:rPr lang="en-US" altLang="en-US" sz="4000" baseline="30000" dirty="0">
                <a:solidFill>
                  <a:schemeClr val="bg1"/>
                </a:solidFill>
                <a:latin typeface="Arial Rounded MT Bold" panose="020F0704030504030204" pitchFamily="34" charset="0"/>
                <a:cs typeface="Vilna" pitchFamily="2" charset="-79"/>
              </a:rPr>
              <a:t>. Jews/Heb 1.3</a:t>
            </a:r>
            <a:r>
              <a:rPr lang="en-US" altLang="en-US" sz="4000" dirty="0">
                <a:solidFill>
                  <a:schemeClr val="bg1"/>
                </a:solidFill>
                <a:latin typeface="Arial Rounded MT Bold" panose="020F0704030504030204" pitchFamily="34" charset="0"/>
                <a:cs typeface="Vilna" pitchFamily="2" charset="-79"/>
              </a:rPr>
              <a:t> “After he had provided purification for sins, he sat down at the right hand of the Majesty in heaven.”</a:t>
            </a:r>
            <a:endParaRPr lang="en-US" altLang="en-US" dirty="0">
              <a:solidFill>
                <a:schemeClr val="bg1"/>
              </a:solidFill>
              <a:latin typeface="Arial Rounded MT Bold" panose="020F0704030504030204" pitchFamily="34" charset="0"/>
              <a:cs typeface="Vilna" pitchFamily="2" charset="-79"/>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B9DA0794-475A-4B90-9ECB-B965685FD97D}"/>
              </a:ext>
            </a:extLst>
          </p:cNvPr>
          <p:cNvSpPr>
            <a:spLocks noGrp="1" noChangeArrowheads="1"/>
          </p:cNvSpPr>
          <p:nvPr>
            <p:ph type="subTitle" idx="1"/>
          </p:nvPr>
        </p:nvSpPr>
        <p:spPr>
          <a:xfrm>
            <a:off x="350837" y="361950"/>
            <a:ext cx="8077200" cy="4781550"/>
          </a:xfrm>
        </p:spPr>
        <p:txBody>
          <a:bodyPr/>
          <a:lstStyle/>
          <a:p>
            <a:pPr algn="l">
              <a:spcBef>
                <a:spcPct val="0"/>
              </a:spcBef>
            </a:pPr>
            <a:r>
              <a:rPr lang="en-US" altLang="en-US" sz="4000" dirty="0">
                <a:solidFill>
                  <a:schemeClr val="bg1"/>
                </a:solidFill>
                <a:latin typeface="Arial Rounded MT Bold" panose="020F0704030504030204" pitchFamily="34" charset="0"/>
                <a:cs typeface="Vilna" pitchFamily="2" charset="-79"/>
              </a:rPr>
              <a:t>Divine redemption:</a:t>
            </a:r>
          </a:p>
          <a:p>
            <a:pPr marL="233363" indent="-233363" algn="l">
              <a:spcBef>
                <a:spcPct val="0"/>
              </a:spcBef>
              <a:buFont typeface="Arial" panose="020B0604020202020204" pitchFamily="34" charset="0"/>
              <a:buChar char="•"/>
            </a:pPr>
            <a:r>
              <a:rPr lang="en-US" altLang="en-US" sz="4000" dirty="0">
                <a:solidFill>
                  <a:schemeClr val="bg1"/>
                </a:solidFill>
                <a:latin typeface="Arial Rounded MT Bold" panose="020F0704030504030204" pitchFamily="34" charset="0"/>
                <a:cs typeface="Vilna" pitchFamily="2" charset="-79"/>
              </a:rPr>
              <a:t>Righteous enough to justify us from the guilt of sin</a:t>
            </a:r>
          </a:p>
          <a:p>
            <a:pPr marL="233363" indent="-233363" algn="l">
              <a:spcBef>
                <a:spcPct val="0"/>
              </a:spcBef>
              <a:buFont typeface="Arial" panose="020B0604020202020204" pitchFamily="34" charset="0"/>
              <a:buChar char="•"/>
            </a:pPr>
            <a:r>
              <a:rPr lang="en-US" altLang="en-US" sz="4000" dirty="0">
                <a:solidFill>
                  <a:schemeClr val="bg1"/>
                </a:solidFill>
                <a:latin typeface="Arial Rounded MT Bold" panose="020F0704030504030204" pitchFamily="34" charset="0"/>
                <a:cs typeface="Vilna" pitchFamily="2" charset="-79"/>
              </a:rPr>
              <a:t>Powerful enough to deliver us from the power of sin</a:t>
            </a:r>
          </a:p>
          <a:p>
            <a:pPr marL="233363" indent="-233363" algn="l">
              <a:spcBef>
                <a:spcPct val="0"/>
              </a:spcBef>
              <a:buFont typeface="Arial" panose="020B0604020202020204" pitchFamily="34" charset="0"/>
              <a:buChar char="•"/>
            </a:pPr>
            <a:r>
              <a:rPr lang="en-US" altLang="en-US" sz="4000" dirty="0">
                <a:solidFill>
                  <a:schemeClr val="bg1"/>
                </a:solidFill>
                <a:latin typeface="Arial Rounded MT Bold" panose="020F0704030504030204" pitchFamily="34" charset="0"/>
                <a:cs typeface="Vilna" pitchFamily="2" charset="-79"/>
              </a:rPr>
              <a:t>Pure enough to restore us to innocence.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8C0D1949-6EB8-4EA6-A01B-9D21F20944D0}"/>
              </a:ext>
            </a:extLst>
          </p:cNvPr>
          <p:cNvSpPr>
            <a:spLocks noGrp="1" noChangeArrowheads="1"/>
          </p:cNvSpPr>
          <p:nvPr>
            <p:ph type="subTitle" idx="1"/>
          </p:nvPr>
        </p:nvSpPr>
        <p:spPr>
          <a:xfrm>
            <a:off x="198437" y="285750"/>
            <a:ext cx="8077200" cy="4857750"/>
          </a:xfrm>
        </p:spPr>
        <p:txBody>
          <a:bodyPr/>
          <a:lstStyle/>
          <a:p>
            <a:pPr marL="55563" lvl="1" algn="l">
              <a:lnSpc>
                <a:spcPct val="90000"/>
              </a:lnSpc>
              <a:spcBef>
                <a:spcPct val="0"/>
              </a:spcBef>
            </a:pPr>
            <a:r>
              <a:rPr lang="en-US" altLang="en-US" sz="3200" baseline="30000" dirty="0" err="1">
                <a:solidFill>
                  <a:schemeClr val="bg1"/>
                </a:solidFill>
                <a:latin typeface="Arial Rounded MT Bold" panose="020F0704030504030204" pitchFamily="34" charset="0"/>
                <a:cs typeface="Vilna" pitchFamily="2" charset="-79"/>
              </a:rPr>
              <a:t>Mes</a:t>
            </a:r>
            <a:r>
              <a:rPr lang="en-US" altLang="en-US" sz="3200" baseline="30000" dirty="0">
                <a:solidFill>
                  <a:schemeClr val="bg1"/>
                </a:solidFill>
                <a:latin typeface="Arial Rounded MT Bold" panose="020F0704030504030204" pitchFamily="34" charset="0"/>
                <a:cs typeface="Vilna" pitchFamily="2" charset="-79"/>
              </a:rPr>
              <a:t>. Jews/Heb 1.3</a:t>
            </a:r>
            <a:r>
              <a:rPr lang="en-US" altLang="en-US" sz="3200" dirty="0">
                <a:solidFill>
                  <a:schemeClr val="bg1"/>
                </a:solidFill>
                <a:latin typeface="Arial Rounded MT Bold" panose="020F0704030504030204" pitchFamily="34" charset="0"/>
                <a:cs typeface="Vilna" pitchFamily="2" charset="-79"/>
              </a:rPr>
              <a:t> </a:t>
            </a:r>
            <a:r>
              <a:rPr lang="en-US" altLang="en-US" sz="3600" dirty="0">
                <a:solidFill>
                  <a:schemeClr val="bg1"/>
                </a:solidFill>
                <a:latin typeface="Arial Rounded MT Bold" panose="020F0704030504030204" pitchFamily="34" charset="0"/>
                <a:cs typeface="Vilna" pitchFamily="2" charset="-79"/>
              </a:rPr>
              <a:t>he sat down at the right hand of the Majesty in heaven.</a:t>
            </a:r>
          </a:p>
          <a:p>
            <a:pPr algn="l">
              <a:lnSpc>
                <a:spcPct val="90000"/>
              </a:lnSpc>
              <a:spcBef>
                <a:spcPct val="0"/>
              </a:spcBef>
              <a:buFontTx/>
              <a:buChar char="•"/>
            </a:pPr>
            <a:r>
              <a:rPr lang="en-US" altLang="en-US" sz="3600" dirty="0">
                <a:solidFill>
                  <a:schemeClr val="bg1"/>
                </a:solidFill>
                <a:latin typeface="Arial Rounded MT Bold" panose="020F0704030504030204" pitchFamily="34" charset="0"/>
                <a:cs typeface="Vilna" pitchFamily="2" charset="-79"/>
              </a:rPr>
              <a:t>Phrase means whole psalm to hearers</a:t>
            </a:r>
          </a:p>
          <a:p>
            <a:pPr algn="l">
              <a:lnSpc>
                <a:spcPct val="90000"/>
              </a:lnSpc>
              <a:spcBef>
                <a:spcPct val="0"/>
              </a:spcBef>
              <a:buFontTx/>
              <a:buChar char="•"/>
            </a:pPr>
            <a:r>
              <a:rPr lang="en-US" altLang="en-US" sz="3600" dirty="0">
                <a:solidFill>
                  <a:schemeClr val="bg1"/>
                </a:solidFill>
                <a:latin typeface="Arial Rounded MT Bold" panose="020F0704030504030204" pitchFamily="34" charset="0"/>
                <a:cs typeface="Vilna" pitchFamily="2" charset="-79"/>
              </a:rPr>
              <a:t> A psalm of David: </a:t>
            </a:r>
            <a:r>
              <a:rPr lang="en-US" altLang="en-US" sz="3600" dirty="0">
                <a:solidFill>
                  <a:srgbClr val="FFFF66"/>
                </a:solidFill>
                <a:latin typeface="Arial Rounded MT Bold" panose="020F0704030504030204" pitchFamily="34" charset="0"/>
                <a:cs typeface="Vilna" pitchFamily="2" charset="-79"/>
              </a:rPr>
              <a:t>A</a:t>
            </a:r>
            <a:r>
              <a:rPr lang="en-US" altLang="en-US" sz="3200" dirty="0">
                <a:solidFill>
                  <a:srgbClr val="FFFF66"/>
                </a:solidFill>
                <a:latin typeface="Arial Rounded MT Bold" panose="020F0704030504030204" pitchFamily="34" charset="0"/>
                <a:cs typeface="Vilna" pitchFamily="2" charset="-79"/>
              </a:rPr>
              <a:t>DONI</a:t>
            </a:r>
            <a:r>
              <a:rPr lang="en-US" altLang="en-US" sz="3600" dirty="0">
                <a:solidFill>
                  <a:srgbClr val="FFFF66"/>
                </a:solidFill>
                <a:latin typeface="Arial Rounded MT Bold" panose="020F0704030504030204" pitchFamily="34" charset="0"/>
                <a:cs typeface="Vilna" pitchFamily="2" charset="-79"/>
              </a:rPr>
              <a:t> says to my Lord,</a:t>
            </a:r>
            <a:r>
              <a:rPr lang="en-US" altLang="en-US" sz="3600" dirty="0">
                <a:solidFill>
                  <a:schemeClr val="bg1"/>
                </a:solidFill>
                <a:latin typeface="Arial Rounded MT Bold" panose="020F0704030504030204" pitchFamily="34" charset="0"/>
                <a:cs typeface="Vilna" pitchFamily="2" charset="-79"/>
              </a:rPr>
              <a:t> "Sit at my right hand, until I make your enemies your footstool.“</a:t>
            </a:r>
          </a:p>
          <a:p>
            <a:pPr algn="r" rtl="1">
              <a:lnSpc>
                <a:spcPct val="90000"/>
              </a:lnSpc>
              <a:spcBef>
                <a:spcPct val="0"/>
              </a:spcBef>
            </a:pPr>
            <a:r>
              <a:rPr lang="he-IL" altLang="en-US" sz="4400" b="1" dirty="0">
                <a:solidFill>
                  <a:schemeClr val="bg1"/>
                </a:solidFill>
                <a:latin typeface="Arial Rounded MT Bold" panose="020F0704030504030204" pitchFamily="34" charset="0"/>
                <a:cs typeface="Vilna" pitchFamily="2" charset="-79"/>
              </a:rPr>
              <a:t>לְדָוִד</a:t>
            </a:r>
            <a:r>
              <a:rPr lang="ar-SA" altLang="en-US" sz="4400" b="1" dirty="0">
                <a:solidFill>
                  <a:schemeClr val="bg1"/>
                </a:solidFill>
                <a:latin typeface="Arial Rounded MT Bold" panose="020F0704030504030204" pitchFamily="34" charset="0"/>
              </a:rPr>
              <a:t>, </a:t>
            </a:r>
            <a:r>
              <a:rPr lang="he-IL" altLang="en-US" sz="4400" b="1" dirty="0">
                <a:solidFill>
                  <a:schemeClr val="bg1"/>
                </a:solidFill>
                <a:latin typeface="Arial Rounded MT Bold" panose="020F0704030504030204" pitchFamily="34" charset="0"/>
                <a:cs typeface="Vilna" pitchFamily="2" charset="-79"/>
              </a:rPr>
              <a:t>מִזְמוֹר</a:t>
            </a:r>
            <a:r>
              <a:rPr lang="en-US" altLang="en-US" sz="4400" b="1" dirty="0">
                <a:solidFill>
                  <a:schemeClr val="bg1"/>
                </a:solidFill>
                <a:latin typeface="Arial Rounded MT Bold" panose="020F0704030504030204" pitchFamily="34" charset="0"/>
                <a:cs typeface="Vilna" pitchFamily="2" charset="-79"/>
              </a:rPr>
              <a:t> :</a:t>
            </a:r>
            <a:r>
              <a:rPr lang="he-IL" altLang="en-US" sz="4400" b="1" dirty="0">
                <a:solidFill>
                  <a:srgbClr val="FFFF66"/>
                </a:solidFill>
                <a:latin typeface="Arial Rounded MT Bold" panose="020F0704030504030204" pitchFamily="34" charset="0"/>
                <a:cs typeface="Vilna" pitchFamily="2" charset="-79"/>
              </a:rPr>
              <a:t>נְאֻם יְיָ, לַאדֹנִי-</a:t>
            </a:r>
            <a:r>
              <a:rPr lang="he-IL" altLang="en-US" sz="4400" b="1" dirty="0">
                <a:solidFill>
                  <a:schemeClr val="bg1"/>
                </a:solidFill>
                <a:latin typeface="Arial Rounded MT Bold" panose="020F0704030504030204" pitchFamily="34" charset="0"/>
                <a:cs typeface="Vilna" pitchFamily="2" charset="-79"/>
              </a:rPr>
              <a:t>-שֵׁב לִימִינִי</a:t>
            </a:r>
            <a:endParaRPr lang="en-US" altLang="en-US" sz="4400" b="1" dirty="0">
              <a:solidFill>
                <a:schemeClr val="bg1"/>
              </a:solidFill>
              <a:latin typeface="Arial Rounded MT Bold" panose="020F0704030504030204" pitchFamily="34" charset="0"/>
              <a:cs typeface="Vilna" pitchFamily="2" charset="-79"/>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lnSpcReduction="10000"/>
          </a:bodyPr>
          <a:lstStyle/>
          <a:p>
            <a:pPr algn="l"/>
            <a:r>
              <a:rPr lang="en-US" dirty="0"/>
              <a:t>I have been doing a series on the </a:t>
            </a:r>
            <a:r>
              <a:rPr lang="en-US" dirty="0" err="1"/>
              <a:t>B’sorah</a:t>
            </a:r>
            <a:r>
              <a:rPr lang="en-US" dirty="0"/>
              <a:t>/Good News of Matityahu / Matthew, starting with Mt.5.5-8 </a:t>
            </a:r>
            <a:r>
              <a:rPr lang="en-US" dirty="0">
                <a:solidFill>
                  <a:srgbClr val="FFFF99"/>
                </a:solidFill>
              </a:rPr>
              <a:t>since Oct 17, 2015</a:t>
            </a:r>
            <a:r>
              <a:rPr lang="en-US" dirty="0"/>
              <a:t>.   Except holidays.</a:t>
            </a:r>
          </a:p>
          <a:p>
            <a:pPr algn="l"/>
            <a:r>
              <a:rPr lang="en-US" dirty="0"/>
              <a:t>However, I sensed need for an interruption, as Yehuda/Jude wrote:</a:t>
            </a:r>
          </a:p>
        </p:txBody>
      </p:sp>
    </p:spTree>
    <p:extLst>
      <p:ext uri="{BB962C8B-B14F-4D97-AF65-F5344CB8AC3E}">
        <p14:creationId xmlns:p14="http://schemas.microsoft.com/office/powerpoint/2010/main" val="2789766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baseline="30000" dirty="0"/>
              <a:t>Mt 6.9-10</a:t>
            </a:r>
            <a:r>
              <a:rPr lang="en-US" dirty="0"/>
              <a:t> ‘Our Father in heaven!</a:t>
            </a:r>
            <a:br>
              <a:rPr lang="en-US" dirty="0"/>
            </a:br>
            <a:r>
              <a:rPr lang="en-US" dirty="0"/>
              <a:t>May your Name be kept holy.</a:t>
            </a:r>
            <a:br>
              <a:rPr lang="en-US" dirty="0"/>
            </a:br>
            <a:r>
              <a:rPr lang="en-US" dirty="0"/>
              <a:t>May your Kingdom come, your will be done on earth as in heaven.</a:t>
            </a:r>
          </a:p>
        </p:txBody>
      </p:sp>
    </p:spTree>
    <p:extLst>
      <p:ext uri="{BB962C8B-B14F-4D97-AF65-F5344CB8AC3E}">
        <p14:creationId xmlns:p14="http://schemas.microsoft.com/office/powerpoint/2010/main" val="8604786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fontScale="92500" lnSpcReduction="10000"/>
          </a:bodyPr>
          <a:lstStyle/>
          <a:p>
            <a:pPr algn="l"/>
            <a:r>
              <a:rPr lang="en-US" baseline="30000" dirty="0"/>
              <a:t>2 Cor. 4.5-6 </a:t>
            </a:r>
            <a:r>
              <a:rPr lang="en-US" dirty="0"/>
              <a:t>For we do not proclaim ourselves, but </a:t>
            </a:r>
            <a:r>
              <a:rPr lang="en-US" dirty="0">
                <a:solidFill>
                  <a:srgbClr val="FFFF99"/>
                </a:solidFill>
              </a:rPr>
              <a:t>Messiah Yeshua as Lord</a:t>
            </a:r>
            <a:r>
              <a:rPr lang="en-US" dirty="0"/>
              <a:t>—and ourselves as your slaves for </a:t>
            </a:r>
            <a:r>
              <a:rPr lang="en-US" dirty="0" err="1"/>
              <a:t>Yeshua’s</a:t>
            </a:r>
            <a:r>
              <a:rPr lang="en-US" dirty="0"/>
              <a:t> sake. </a:t>
            </a:r>
            <a:r>
              <a:rPr lang="en-US" b="1" baseline="30000" dirty="0"/>
              <a:t> </a:t>
            </a:r>
            <a:r>
              <a:rPr lang="en-US" dirty="0"/>
              <a:t>For God, who said, “Let light shine out of darkness,” is the One who has shone in our hearts, to give the light of the knowledge of the glory of God in the face of Messiah Yeshua</a:t>
            </a:r>
          </a:p>
        </p:txBody>
      </p:sp>
    </p:spTree>
    <p:extLst>
      <p:ext uri="{BB962C8B-B14F-4D97-AF65-F5344CB8AC3E}">
        <p14:creationId xmlns:p14="http://schemas.microsoft.com/office/powerpoint/2010/main" val="42381027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lnSpcReduction="10000"/>
          </a:bodyPr>
          <a:lstStyle/>
          <a:p>
            <a:pPr algn="l"/>
            <a:r>
              <a:rPr lang="en-US" baseline="30000" dirty="0"/>
              <a:t>2 Cor. 4.7-10 </a:t>
            </a:r>
            <a:r>
              <a:rPr lang="en-US" dirty="0"/>
              <a:t>But we have this treasure in clay jars, so that it will be evident that such overwhelming power comes from God and not from us.</a:t>
            </a:r>
            <a:r>
              <a:rPr lang="en-US" b="1" baseline="30000" dirty="0"/>
              <a:t> </a:t>
            </a:r>
            <a:r>
              <a:rPr lang="en-US" dirty="0"/>
              <a:t>We have all kinds of troubles, but we are not crushed; we are perplexed, yet not in despair; </a:t>
            </a:r>
          </a:p>
        </p:txBody>
      </p:sp>
    </p:spTree>
    <p:extLst>
      <p:ext uri="{BB962C8B-B14F-4D97-AF65-F5344CB8AC3E}">
        <p14:creationId xmlns:p14="http://schemas.microsoft.com/office/powerpoint/2010/main" val="34535110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baseline="30000" dirty="0"/>
              <a:t>2 Cor. 4.7-10 </a:t>
            </a:r>
            <a:r>
              <a:rPr lang="en-US" b="1" baseline="30000" dirty="0"/>
              <a:t> </a:t>
            </a:r>
            <a:r>
              <a:rPr lang="en-US" dirty="0"/>
              <a:t>persecuted, yet not abandoned; knocked down, yet not destroyed. We always carry in our bodies the dying of Yeshua, so that </a:t>
            </a:r>
            <a:r>
              <a:rPr lang="en-US" dirty="0">
                <a:solidFill>
                  <a:srgbClr val="FFFF99"/>
                </a:solidFill>
              </a:rPr>
              <a:t>the life of Yeshua may be manifested in our bodies too. </a:t>
            </a:r>
          </a:p>
        </p:txBody>
      </p:sp>
    </p:spTree>
    <p:extLst>
      <p:ext uri="{BB962C8B-B14F-4D97-AF65-F5344CB8AC3E}">
        <p14:creationId xmlns:p14="http://schemas.microsoft.com/office/powerpoint/2010/main" val="14442746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a:t>2 Cor. 5.10-11</a:t>
            </a:r>
            <a:r>
              <a:rPr lang="en-US" dirty="0"/>
              <a:t>  For we must all appear before the Messiah’s court of judgment, where everyone will receive the good or bad consequences of what he did while he was in the body. So it is with the fear of the Lord before us that </a:t>
            </a:r>
            <a:r>
              <a:rPr lang="en-US" dirty="0">
                <a:solidFill>
                  <a:srgbClr val="FFFF99"/>
                </a:solidFill>
              </a:rPr>
              <a:t>we try to persuade people.</a:t>
            </a:r>
          </a:p>
        </p:txBody>
      </p:sp>
    </p:spTree>
    <p:extLst>
      <p:ext uri="{BB962C8B-B14F-4D97-AF65-F5344CB8AC3E}">
        <p14:creationId xmlns:p14="http://schemas.microsoft.com/office/powerpoint/2010/main" val="42415426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Topic: Presenting Yeshua</a:t>
            </a:r>
          </a:p>
          <a:p>
            <a:pPr marL="233363" indent="-233363" algn="l">
              <a:buFont typeface="Arial" panose="020B0604020202020204" pitchFamily="34" charset="0"/>
              <a:buChar char="•"/>
            </a:pPr>
            <a:r>
              <a:rPr lang="en-US" dirty="0"/>
              <a:t>Is He our focus of worship?</a:t>
            </a:r>
          </a:p>
          <a:p>
            <a:pPr marL="233363" indent="-233363" algn="l">
              <a:buFont typeface="Arial" panose="020B0604020202020204" pitchFamily="34" charset="0"/>
              <a:buChar char="•"/>
            </a:pPr>
            <a:r>
              <a:rPr lang="en-US" dirty="0"/>
              <a:t>Is He our focus of sharing?</a:t>
            </a:r>
          </a:p>
        </p:txBody>
      </p:sp>
    </p:spTree>
    <p:extLst>
      <p:ext uri="{BB962C8B-B14F-4D97-AF65-F5344CB8AC3E}">
        <p14:creationId xmlns:p14="http://schemas.microsoft.com/office/powerpoint/2010/main" val="18304569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baseline="30000" dirty="0"/>
              <a:t>1 Cor 3.8-15 </a:t>
            </a:r>
            <a:r>
              <a:rPr lang="en-US" dirty="0"/>
              <a:t>However, each will be rewarded according to his work. For we are God’s co-workers; you are God’s field, God’s building. </a:t>
            </a:r>
            <a:r>
              <a:rPr lang="en-US" b="1" baseline="30000" dirty="0"/>
              <a:t> </a:t>
            </a:r>
            <a:r>
              <a:rPr lang="en-US" dirty="0"/>
              <a:t>Using the grace God gave me, I laid a foundation, like a skilled master-builder; and another man is building on it. But let each one be careful how he builds. </a:t>
            </a:r>
          </a:p>
        </p:txBody>
      </p:sp>
    </p:spTree>
    <p:extLst>
      <p:ext uri="{BB962C8B-B14F-4D97-AF65-F5344CB8AC3E}">
        <p14:creationId xmlns:p14="http://schemas.microsoft.com/office/powerpoint/2010/main" val="16680663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1 Cor 3.8-15 </a:t>
            </a:r>
            <a:r>
              <a:rPr lang="en-US" dirty="0"/>
              <a:t> For </a:t>
            </a:r>
            <a:r>
              <a:rPr lang="en-US" dirty="0">
                <a:solidFill>
                  <a:srgbClr val="FFFF99"/>
                </a:solidFill>
              </a:rPr>
              <a:t>no one can lay any foundation other than the one already laid, which is Yeshua the Messiah</a:t>
            </a:r>
            <a:r>
              <a:rPr lang="en-US" dirty="0"/>
              <a:t>. Some will use gold, silver or precious stones in building on this foundation; while others will use wood, grass or straw. </a:t>
            </a:r>
            <a:r>
              <a:rPr lang="en-US" b="1" baseline="30000" dirty="0"/>
              <a:t> </a:t>
            </a:r>
            <a:endParaRPr lang="en-US" dirty="0"/>
          </a:p>
        </p:txBody>
      </p:sp>
    </p:spTree>
    <p:extLst>
      <p:ext uri="{BB962C8B-B14F-4D97-AF65-F5344CB8AC3E}">
        <p14:creationId xmlns:p14="http://schemas.microsoft.com/office/powerpoint/2010/main" val="6309335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1 Cor 3.8-15 </a:t>
            </a:r>
            <a:r>
              <a:rPr lang="en-US" dirty="0"/>
              <a:t> </a:t>
            </a:r>
            <a:r>
              <a:rPr lang="en-US" b="1" baseline="30000" dirty="0"/>
              <a:t> </a:t>
            </a:r>
            <a:r>
              <a:rPr lang="en-US" dirty="0"/>
              <a:t>But each one’s work will be shown for what it is; the Day will disclose it, because it will be revealed by fire — the fire will test the quality of each one’s work.</a:t>
            </a:r>
          </a:p>
        </p:txBody>
      </p:sp>
    </p:spTree>
    <p:extLst>
      <p:ext uri="{BB962C8B-B14F-4D97-AF65-F5344CB8AC3E}">
        <p14:creationId xmlns:p14="http://schemas.microsoft.com/office/powerpoint/2010/main" val="38100144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1 Cor 3.8-15 </a:t>
            </a:r>
            <a:r>
              <a:rPr lang="en-US" dirty="0"/>
              <a:t> </a:t>
            </a:r>
            <a:r>
              <a:rPr lang="en-US" b="1" baseline="30000" dirty="0"/>
              <a:t> </a:t>
            </a:r>
            <a:r>
              <a:rPr lang="en-US" dirty="0"/>
              <a:t> If the work someone has built on the foundation survives, he will receive a reward; </a:t>
            </a:r>
            <a:r>
              <a:rPr lang="en-US" b="1" baseline="30000" dirty="0"/>
              <a:t> </a:t>
            </a:r>
            <a:r>
              <a:rPr lang="en-US" dirty="0"/>
              <a:t>if it is burned up, he will have to bear the loss: he will still escape with his life, but it will be like escaping through a fire.</a:t>
            </a:r>
          </a:p>
        </p:txBody>
      </p:sp>
    </p:spTree>
    <p:extLst>
      <p:ext uri="{BB962C8B-B14F-4D97-AF65-F5344CB8AC3E}">
        <p14:creationId xmlns:p14="http://schemas.microsoft.com/office/powerpoint/2010/main" val="2504376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baseline="30000" dirty="0"/>
              <a:t>Yehuda 1.3</a:t>
            </a:r>
            <a:r>
              <a:rPr lang="en-US" b="1" baseline="30000" dirty="0"/>
              <a:t> </a:t>
            </a:r>
            <a:r>
              <a:rPr lang="en-US" dirty="0"/>
              <a:t>Dear friends, I was busily at work writing to you about the salvation we share, when I found it necessary to write, urging you to </a:t>
            </a:r>
            <a:r>
              <a:rPr lang="en-US" dirty="0">
                <a:solidFill>
                  <a:srgbClr val="FFFF99"/>
                </a:solidFill>
              </a:rPr>
              <a:t>keep contending earnestly for the faith </a:t>
            </a:r>
            <a:r>
              <a:rPr lang="en-US" dirty="0"/>
              <a:t>which was once and for all passed on to God’s people.</a:t>
            </a:r>
          </a:p>
        </p:txBody>
      </p:sp>
    </p:spTree>
    <p:extLst>
      <p:ext uri="{BB962C8B-B14F-4D97-AF65-F5344CB8AC3E}">
        <p14:creationId xmlns:p14="http://schemas.microsoft.com/office/powerpoint/2010/main" val="3689889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The work that is focused on the person and power of Yeshua, is the gold.  It will stand.</a:t>
            </a:r>
          </a:p>
        </p:txBody>
      </p:sp>
    </p:spTree>
    <p:extLst>
      <p:ext uri="{BB962C8B-B14F-4D97-AF65-F5344CB8AC3E}">
        <p14:creationId xmlns:p14="http://schemas.microsoft.com/office/powerpoint/2010/main" val="1795298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Topic: Presenting Yeshua</a:t>
            </a:r>
          </a:p>
          <a:p>
            <a:pPr marL="233363" indent="-233363" algn="l">
              <a:buFont typeface="Arial" panose="020B0604020202020204" pitchFamily="34" charset="0"/>
              <a:buChar char="•"/>
            </a:pPr>
            <a:r>
              <a:rPr lang="en-US" dirty="0"/>
              <a:t>Is He our focus of worship?</a:t>
            </a:r>
          </a:p>
          <a:p>
            <a:pPr marL="233363" indent="-233363" algn="l">
              <a:buFont typeface="Arial" panose="020B0604020202020204" pitchFamily="34" charset="0"/>
              <a:buChar char="•"/>
            </a:pPr>
            <a:r>
              <a:rPr lang="en-US" dirty="0"/>
              <a:t>Is He our focus of sharing?</a:t>
            </a:r>
          </a:p>
        </p:txBody>
      </p:sp>
    </p:spTree>
    <p:extLst>
      <p:ext uri="{BB962C8B-B14F-4D97-AF65-F5344CB8AC3E}">
        <p14:creationId xmlns:p14="http://schemas.microsoft.com/office/powerpoint/2010/main" val="39650140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825672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285750"/>
            <a:ext cx="8381999" cy="4857750"/>
          </a:xfrm>
        </p:spPr>
        <p:txBody>
          <a:bodyPr>
            <a:normAutofit/>
          </a:bodyPr>
          <a:lstStyle/>
          <a:p>
            <a:pPr algn="l"/>
            <a:r>
              <a:rPr lang="en-US" dirty="0"/>
              <a:t> </a:t>
            </a:r>
          </a:p>
        </p:txBody>
      </p:sp>
      <p:pic>
        <p:nvPicPr>
          <p:cNvPr id="2" name="Online Media 1" title="We interrupt this program">
            <a:hlinkClick r:id="" action="ppaction://media"/>
            <a:extLst>
              <a:ext uri="{FF2B5EF4-FFF2-40B4-BE49-F238E27FC236}">
                <a16:creationId xmlns:a16="http://schemas.microsoft.com/office/drawing/2014/main" id="{0591488D-B7DA-42E0-B61D-A5116566B826}"/>
              </a:ext>
            </a:extLst>
          </p:cNvPr>
          <p:cNvPicPr>
            <a:picLocks noRot="1" noChangeAspect="1"/>
          </p:cNvPicPr>
          <p:nvPr>
            <a:videoFile r:link="rId1"/>
          </p:nvPr>
        </p:nvPicPr>
        <p:blipFill>
          <a:blip r:embed="rId4"/>
          <a:stretch>
            <a:fillRect/>
          </a:stretch>
        </p:blipFill>
        <p:spPr>
          <a:xfrm>
            <a:off x="274637" y="438150"/>
            <a:ext cx="8128000" cy="4572000"/>
          </a:xfrm>
          <a:prstGeom prst="rect">
            <a:avLst/>
          </a:prstGeom>
        </p:spPr>
      </p:pic>
    </p:spTree>
    <p:extLst>
      <p:ext uri="{BB962C8B-B14F-4D97-AF65-F5344CB8AC3E}">
        <p14:creationId xmlns:p14="http://schemas.microsoft.com/office/powerpoint/2010/main" val="188870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Default Design">
  <a:themeElements>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400" b="0" i="0" u="none" strike="noStrike" cap="none" normalizeH="0" baseline="0" smtClean="0">
            <a:ln>
              <a:noFill/>
            </a:ln>
            <a:solidFill>
              <a:schemeClr val="bg1"/>
            </a:solidFill>
            <a:effectLst/>
            <a:latin typeface="r"/>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4400" b="0" i="0" u="none" strike="noStrike" cap="none" normalizeH="0" baseline="0" smtClean="0">
            <a:ln>
              <a:noFill/>
            </a:ln>
            <a:solidFill>
              <a:schemeClr val="bg1"/>
            </a:solidFill>
            <a:effectLst/>
            <a:latin typeface="r"/>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108270</TotalTime>
  <Words>3500</Words>
  <Application>Microsoft Office PowerPoint</Application>
  <PresentationFormat>Custom</PresentationFormat>
  <Paragraphs>462</Paragraphs>
  <Slides>82</Slides>
  <Notes>72</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82</vt:i4>
      </vt:variant>
    </vt:vector>
  </HeadingPairs>
  <TitlesOfParts>
    <vt:vector size="90" baseType="lpstr">
      <vt:lpstr>AlgerianD</vt:lpstr>
      <vt:lpstr>Arial</vt:lpstr>
      <vt:lpstr>Arial Rounded MT Bold</vt:lpstr>
      <vt:lpstr>David</vt:lpstr>
      <vt:lpstr>r</vt:lpstr>
      <vt:lpstr>1_Default Design</vt:lpstr>
      <vt:lpstr>9_Default Design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2981</cp:revision>
  <dcterms:created xsi:type="dcterms:W3CDTF">2006-04-21T19:34:43Z</dcterms:created>
  <dcterms:modified xsi:type="dcterms:W3CDTF">2019-09-07T13:42:55Z</dcterms:modified>
</cp:coreProperties>
</file>