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79"/>
  </p:notesMasterIdLst>
  <p:handoutMasterIdLst>
    <p:handoutMasterId r:id="rId80"/>
  </p:handoutMasterIdLst>
  <p:sldIdLst>
    <p:sldId id="2045" r:id="rId3"/>
    <p:sldId id="62756" r:id="rId4"/>
    <p:sldId id="62615" r:id="rId5"/>
    <p:sldId id="62654" r:id="rId6"/>
    <p:sldId id="62715" r:id="rId7"/>
    <p:sldId id="62714" r:id="rId8"/>
    <p:sldId id="62694" r:id="rId9"/>
    <p:sldId id="62713" r:id="rId10"/>
    <p:sldId id="62759" r:id="rId11"/>
    <p:sldId id="62716" r:id="rId12"/>
    <p:sldId id="62699" r:id="rId13"/>
    <p:sldId id="62375" r:id="rId14"/>
    <p:sldId id="62376" r:id="rId15"/>
    <p:sldId id="62377" r:id="rId16"/>
    <p:sldId id="62757" r:id="rId17"/>
    <p:sldId id="62701" r:id="rId18"/>
    <p:sldId id="62702" r:id="rId19"/>
    <p:sldId id="62703" r:id="rId20"/>
    <p:sldId id="62717" r:id="rId21"/>
    <p:sldId id="62719" r:id="rId22"/>
    <p:sldId id="62581" r:id="rId23"/>
    <p:sldId id="62718" r:id="rId24"/>
    <p:sldId id="62704" r:id="rId25"/>
    <p:sldId id="62707" r:id="rId26"/>
    <p:sldId id="62705" r:id="rId27"/>
    <p:sldId id="62722" r:id="rId28"/>
    <p:sldId id="62725" r:id="rId29"/>
    <p:sldId id="62720" r:id="rId30"/>
    <p:sldId id="62706" r:id="rId31"/>
    <p:sldId id="62723" r:id="rId32"/>
    <p:sldId id="62708" r:id="rId33"/>
    <p:sldId id="62709" r:id="rId34"/>
    <p:sldId id="62710" r:id="rId35"/>
    <p:sldId id="62711" r:id="rId36"/>
    <p:sldId id="62721" r:id="rId37"/>
    <p:sldId id="62724" r:id="rId38"/>
    <p:sldId id="62712" r:id="rId39"/>
    <p:sldId id="62726" r:id="rId40"/>
    <p:sldId id="62758" r:id="rId41"/>
    <p:sldId id="62727" r:id="rId42"/>
    <p:sldId id="62728" r:id="rId43"/>
    <p:sldId id="62729" r:id="rId44"/>
    <p:sldId id="62738" r:id="rId45"/>
    <p:sldId id="62730" r:id="rId46"/>
    <p:sldId id="62731" r:id="rId47"/>
    <p:sldId id="62732" r:id="rId48"/>
    <p:sldId id="62740" r:id="rId49"/>
    <p:sldId id="62733" r:id="rId50"/>
    <p:sldId id="62741" r:id="rId51"/>
    <p:sldId id="62742" r:id="rId52"/>
    <p:sldId id="62734" r:id="rId53"/>
    <p:sldId id="62736" r:id="rId54"/>
    <p:sldId id="62743" r:id="rId55"/>
    <p:sldId id="62735" r:id="rId56"/>
    <p:sldId id="62744" r:id="rId57"/>
    <p:sldId id="3030" r:id="rId58"/>
    <p:sldId id="3054" r:id="rId59"/>
    <p:sldId id="3055" r:id="rId60"/>
    <p:sldId id="3019" r:id="rId61"/>
    <p:sldId id="3021" r:id="rId62"/>
    <p:sldId id="3020" r:id="rId63"/>
    <p:sldId id="62745" r:id="rId64"/>
    <p:sldId id="62746" r:id="rId65"/>
    <p:sldId id="62747" r:id="rId66"/>
    <p:sldId id="62748" r:id="rId67"/>
    <p:sldId id="62749" r:id="rId68"/>
    <p:sldId id="62751" r:id="rId69"/>
    <p:sldId id="62695" r:id="rId70"/>
    <p:sldId id="62760" r:id="rId71"/>
    <p:sldId id="62753" r:id="rId72"/>
    <p:sldId id="62346" r:id="rId73"/>
    <p:sldId id="62750" r:id="rId74"/>
    <p:sldId id="61643" r:id="rId75"/>
    <p:sldId id="62752" r:id="rId76"/>
    <p:sldId id="62754" r:id="rId77"/>
    <p:sldId id="256" r:id="rId7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36"/>
    </p:cViewPr>
  </p:sorterViewPr>
  <p:notesViewPr>
    <p:cSldViewPr>
      <p:cViewPr varScale="1">
        <p:scale>
          <a:sx n="64" d="100"/>
          <a:sy n="64" d="100"/>
        </p:scale>
        <p:origin x="3115"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4 Hands 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31,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4 Hands 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31, 2020 5781</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rldisraelnews.com/uae-israel-deal-may-be-start-of-real-arab-sp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orldisraelnews.com/uae-israel-deal-may-be-start-of-real-arab-sp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rldisraelnews.com/uae-israel-deal-may-be-start-of-real-arab-sp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06.01-3  First Principles Part 4 Hands on</a:t>
            </a:r>
          </a:p>
        </p:txBody>
      </p:sp>
      <p:sp>
        <p:nvSpPr>
          <p:cNvPr id="5" name="Rectangle 3"/>
          <p:cNvSpPr>
            <a:spLocks noGrp="1" noChangeArrowheads="1"/>
          </p:cNvSpPr>
          <p:nvPr>
            <p:ph type="dt" idx="1"/>
          </p:nvPr>
        </p:nvSpPr>
        <p:spPr>
          <a:ln/>
        </p:spPr>
        <p:txBody>
          <a:bodyPr/>
          <a:lstStyle/>
          <a:p>
            <a:r>
              <a:rPr lang="en-US" altLang="en-US">
                <a:solidFill>
                  <a:prstClr val="white"/>
                </a:solidFill>
              </a:rPr>
              <a:t>Oct. 31,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8751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https://twitter.com/i/status/1320832575246458880</a:t>
            </a:r>
          </a:p>
          <a:p>
            <a:r>
              <a:rPr lang="en-US" b="0" i="0" dirty="0">
                <a:solidFill>
                  <a:srgbClr val="000000"/>
                </a:solidFill>
                <a:effectLst/>
                <a:latin typeface="open sans" panose="020B0606030504020204" pitchFamily="34" charset="0"/>
              </a:rPr>
              <a:t>Hussein grew up in Egypt and was taught to hate Jews and Israel. Today, he recognizes Israel as a “good neighbor” and a “wonderful country,” and he feels certain that the Palestinians will soon join the peace train.</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95461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https://worldisraelnews.com/uae-israel-deal-may-be-start-of-real-arab-spring/</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40815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https://worldisraelnews.com/uae-israel-deal-may-be-start-of-real-arab-spring/</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17501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https://worldisraelnews.com/uae-israel-deal-may-be-start-of-real-arab-spring/</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79272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74750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Six principles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365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1533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do I, have the sense of life without Messiah, whoever noble it may appear, is wrought in the context of death: ego, lust, materialism.</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236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31234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86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Eternal reward and punishment.</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38796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80481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635691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47599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42489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https://www.google.com/url?sa=i&amp;url=http%3A%2F%2Fjoescarry.blogspot.com%2F2016%2F11%2Fwhere-to-put-effort-for-world-beyond-war.html&amp;psig=AOvVaw1LHN-Sl3IVm9WZcinaWEaX&amp;ust=1604173756129000&amp;source=images&amp;cd=vfe&amp;ved=0CAIQjRxqFwoTCLj5jYmL3ewCFQAAAAAdAAAAABA-</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95385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In the Amidah prayer, 18 blessings: </a:t>
            </a:r>
            <a:r>
              <a:rPr lang="en-US" dirty="0" err="1"/>
              <a:t>somekh</a:t>
            </a:r>
            <a:r>
              <a:rPr lang="en-US" dirty="0"/>
              <a:t> </a:t>
            </a:r>
            <a:r>
              <a:rPr lang="en-US" dirty="0" err="1"/>
              <a:t>nofleem</a:t>
            </a:r>
            <a:r>
              <a:rPr lang="en-US" dirty="0"/>
              <a:t>  </a:t>
            </a:r>
            <a:r>
              <a:rPr lang="he-IL" dirty="0"/>
              <a:t>סומך נופלים</a:t>
            </a:r>
            <a:r>
              <a:rPr lang="en-US" dirty="0"/>
              <a:t>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09019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111949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Intrinsic force in the Hebrew, acquired in the Greek</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1548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err="1"/>
              <a:t>Jeannemarie</a:t>
            </a:r>
            <a:r>
              <a:rPr lang="en-US" dirty="0"/>
              <a:t> Stevenson</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172880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You are nobility, then sense of servant leaders.  Significant!</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175240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386671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511402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322842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4214383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Touching was important!  Communicates warmth, immediate contact, intimacy, life!</a:t>
            </a:r>
          </a:p>
          <a:p>
            <a:r>
              <a:rPr lang="en-US" dirty="0"/>
              <a:t>Varying ethnic practices.  </a:t>
            </a:r>
            <a:r>
              <a:rPr lang="en-US" u="sng" dirty="0"/>
              <a:t>Generalizations risky</a:t>
            </a:r>
            <a:r>
              <a:rPr lang="en-US" dirty="0"/>
              <a:t>: Secular Jews very touchy </a:t>
            </a:r>
            <a:r>
              <a:rPr lang="en-US" dirty="0" err="1"/>
              <a:t>huggy</a:t>
            </a:r>
            <a:r>
              <a:rPr lang="en-US" dirty="0"/>
              <a:t>.  Other Mediterranean groups, Latins, too.</a:t>
            </a:r>
          </a:p>
          <a:p>
            <a:r>
              <a:rPr lang="en-US" dirty="0"/>
              <a:t>Nordic, Scandinavian, Asian, not so much.   [I could already be on politically incorrect turf.]</a:t>
            </a:r>
          </a:p>
          <a:p>
            <a:r>
              <a:rPr lang="en-US" dirty="0"/>
              <a:t>Holiness group I came to faith in was highly restrained for the sake of purity.    Sometimes clumsy.</a:t>
            </a:r>
          </a:p>
          <a:p>
            <a:r>
              <a:rPr lang="en-US" dirty="0"/>
              <a:t>Annie </a:t>
            </a:r>
            <a:r>
              <a:rPr lang="en-US" dirty="0" err="1"/>
              <a:t>Schummacher</a:t>
            </a:r>
            <a:r>
              <a:rPr lang="en-US" dirty="0"/>
              <a:t>, taught us </a:t>
            </a:r>
            <a:r>
              <a:rPr lang="en-US" dirty="0" err="1"/>
              <a:t>Sozo</a:t>
            </a:r>
            <a:r>
              <a:rPr lang="en-US" dirty="0"/>
              <a:t>, advised for warmth of touch safely, the shoulder is pretty neutral, side hugs, neck hugs, through spouse.</a:t>
            </a: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24961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021721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42044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https://www.youtube.com/watch?v=LnaZqHy2ZHE&amp;feature=youtu.be</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302044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87703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4131296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If communicate anger and those who practice otherwise, or at the sad history of anti-Judaic history in the body of Messiah, we have lost our authority.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504814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Not better, not lesser, just with covenantal responsibilities to serve and lead if they want us to.  The main way to lead is to lead in repentance.  Command leadership vs demand leadership.</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806271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At lunch with Wes Hall, teacher at IHOPU, who said that he was teaching a class in Romans and his undergraduates took up an offering that he gave to me for our congregation.  $900 from undergrads!!</a:t>
            </a:r>
          </a:p>
          <a:p>
            <a:endParaRPr lang="en-US" dirty="0"/>
          </a:p>
          <a:p>
            <a:r>
              <a:rPr lang="en-US" dirty="0"/>
              <a:t>We are called to serve, Jews and Gentiles grafted in!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215906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462198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Courtyard of the Temple bare hands</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314408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biblewalk.wordpress.com%2F2011%2F02%2F10%2Fthe-sin-offering-and-the-trespass-offering%2F&amp;psig=AOvVaw0iHGYGygpB_mdIWKqG9jh2&amp;ust=1604181950330000&amp;source=images&amp;cd=vfe&amp;ved=0CAIQjRxqFwoTCJDp69qp3ewCFQAAAAAdAAAAABAS</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011049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109422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682010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 reference to laying hands.   G-d </a:t>
            </a:r>
            <a:r>
              <a:rPr lang="en-US" dirty="0" err="1"/>
              <a:t>layed</a:t>
            </a:r>
            <a:r>
              <a:rPr lang="en-US" dirty="0"/>
              <a:t> hands on Messiah and communicated ALL the sins of ALL of us.</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4117702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3302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905854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546366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941452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250622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687263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https://www.sefaria.org/Pirkei_Avot.1.1?lang=bi&amp;with=all&amp;lang2=en</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140442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766816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6651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aseline="30000" dirty="0"/>
              <a:t>Stern’s Commentary </a:t>
            </a:r>
            <a:endParaRPr lang="en-US" altLang="en-US" sz="1050" dirty="0"/>
          </a:p>
        </p:txBody>
      </p:sp>
    </p:spTree>
    <p:extLst>
      <p:ext uri="{BB962C8B-B14F-4D97-AF65-F5344CB8AC3E}">
        <p14:creationId xmlns:p14="http://schemas.microsoft.com/office/powerpoint/2010/main" val="1179242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aseline="30000" dirty="0"/>
              <a:t>Stern’s Commentary </a:t>
            </a:r>
            <a:r>
              <a:rPr lang="en-US" sz="1050" dirty="0"/>
              <a:t>(William G. </a:t>
            </a:r>
            <a:r>
              <a:rPr lang="en-US" sz="1050" dirty="0" err="1"/>
              <a:t>Braude</a:t>
            </a:r>
            <a:r>
              <a:rPr lang="en-US" sz="1050" dirty="0"/>
              <a:t> and Israel J. </a:t>
            </a:r>
            <a:r>
              <a:rPr lang="en-US" sz="1050" dirty="0" err="1"/>
              <a:t>Kapstein</a:t>
            </a:r>
            <a:r>
              <a:rPr lang="en-US" sz="1050" dirty="0"/>
              <a:t>, </a:t>
            </a:r>
            <a:r>
              <a:rPr lang="en-US" sz="1050" dirty="0" err="1"/>
              <a:t>Pesikta</a:t>
            </a:r>
            <a:r>
              <a:rPr lang="en-US" sz="1050" dirty="0"/>
              <a:t> </a:t>
            </a:r>
            <a:r>
              <a:rPr lang="en-US" sz="1050" dirty="0" err="1"/>
              <a:t>diRav</a:t>
            </a:r>
            <a:r>
              <a:rPr lang="en-US" sz="1050" dirty="0"/>
              <a:t> </a:t>
            </a:r>
            <a:r>
              <a:rPr lang="en-US" sz="1050" dirty="0" err="1"/>
              <a:t>Kahana</a:t>
            </a:r>
            <a:r>
              <a:rPr lang="en-US" sz="1050" dirty="0"/>
              <a:t>, Philadelphia: Jewish Publication Society of America, 1975, p. 17)</a:t>
            </a:r>
            <a:br>
              <a:rPr lang="en-US" sz="1050" dirty="0"/>
            </a:br>
            <a:endParaRPr lang="en-US" sz="1050" dirty="0"/>
          </a:p>
          <a:p>
            <a:endParaRPr lang="en-US" altLang="en-US" sz="1050" dirty="0"/>
          </a:p>
        </p:txBody>
      </p:sp>
    </p:spTree>
    <p:extLst>
      <p:ext uri="{BB962C8B-B14F-4D97-AF65-F5344CB8AC3E}">
        <p14:creationId xmlns:p14="http://schemas.microsoft.com/office/powerpoint/2010/main" val="21519889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https://www.google.com/search?safe=active&amp;tbm=isch&amp;q=moses+seat&amp;chips=q:moses+seat+in+synagogue,online_chips:chair&amp;sa=X&amp;ved=0ahUKEwiYnMOPh5rZAhXIwFMKHaYtAysQ4lYILygH&amp;biw=1282&amp;bih=933&amp;dpr=1#imgdii=tzzvVoEFxQgdZM:&amp;imgrc=xPwCVanN2-K1hM:</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 A </a:t>
            </a:r>
            <a:r>
              <a:rPr lang="en-US" sz="2000" b="0" i="0" kern="1200" dirty="0" err="1">
                <a:solidFill>
                  <a:schemeClr val="tx1"/>
                </a:solidFill>
                <a:effectLst/>
                <a:latin typeface="Arial Rounded MT Bold" pitchFamily="34" charset="0"/>
                <a:ea typeface="+mn-ea"/>
                <a:cs typeface="Arial" charset="0"/>
              </a:rPr>
              <a:t>talmudic</a:t>
            </a:r>
            <a:r>
              <a:rPr lang="en-US" sz="2000" b="0" i="0" kern="1200" dirty="0">
                <a:solidFill>
                  <a:schemeClr val="tx1"/>
                </a:solidFill>
                <a:effectLst/>
                <a:latin typeface="Arial Rounded MT Bold" pitchFamily="34" charset="0"/>
                <a:ea typeface="+mn-ea"/>
                <a:cs typeface="Arial" charset="0"/>
              </a:rPr>
              <a:t> village (perhaps 400 years after Yeshua) the synagogue in the center of the community - not just a place of worship but the community center as well. </a:t>
            </a:r>
            <a:endParaRPr lang="en-US" altLang="en-US" sz="1050" dirty="0"/>
          </a:p>
        </p:txBody>
      </p:sp>
    </p:spTree>
    <p:extLst>
      <p:ext uri="{BB962C8B-B14F-4D97-AF65-F5344CB8AC3E}">
        <p14:creationId xmlns:p14="http://schemas.microsoft.com/office/powerpoint/2010/main" val="332183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 get by with a little help from my friends.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898724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https://ferrelljenkins.wordpress.com/tag/bible-atlas/</a:t>
            </a:r>
          </a:p>
          <a:p>
            <a:r>
              <a:rPr lang="en-US" sz="2000" b="0" i="0" kern="1200" dirty="0">
                <a:solidFill>
                  <a:schemeClr val="tx1"/>
                </a:solidFill>
                <a:effectLst/>
                <a:latin typeface="Arial Rounded MT Bold" pitchFamily="34" charset="0"/>
                <a:ea typeface="+mn-ea"/>
                <a:cs typeface="Arial" charset="0"/>
              </a:rPr>
              <a:t>This large synagogue dates to the mid-second century B.C. Two inscriptions found in 1979-80 indicate that the worshipers here (Israelites) were likely Samaritans who revered </a:t>
            </a:r>
            <a:r>
              <a:rPr lang="en-US" sz="2000" b="0" i="1" kern="1200" dirty="0" err="1">
                <a:solidFill>
                  <a:schemeClr val="tx1"/>
                </a:solidFill>
                <a:effectLst/>
                <a:latin typeface="Arial Rounded MT Bold" pitchFamily="34" charset="0"/>
                <a:ea typeface="+mn-ea"/>
                <a:cs typeface="Arial" charset="0"/>
              </a:rPr>
              <a:t>Argarizein</a:t>
            </a:r>
            <a:r>
              <a:rPr lang="en-US" sz="2000" b="0" i="0" kern="1200" dirty="0">
                <a:solidFill>
                  <a:schemeClr val="tx1"/>
                </a:solidFill>
                <a:effectLst/>
                <a:latin typeface="Arial Rounded MT Bold" pitchFamily="34" charset="0"/>
                <a:ea typeface="+mn-ea"/>
                <a:cs typeface="Arial" charset="0"/>
              </a:rPr>
              <a:t> (Mount Gerizim). (See </a:t>
            </a:r>
            <a:r>
              <a:rPr lang="en-US" sz="2000" b="0" i="0" kern="1200" dirty="0" err="1">
                <a:solidFill>
                  <a:schemeClr val="tx1"/>
                </a:solidFill>
                <a:effectLst/>
                <a:latin typeface="Arial Rounded MT Bold" pitchFamily="34" charset="0"/>
                <a:ea typeface="+mn-ea"/>
                <a:cs typeface="Arial" charset="0"/>
              </a:rPr>
              <a:t>Kraabel</a:t>
            </a:r>
            <a:r>
              <a:rPr lang="en-US" sz="2000" b="0" i="0" kern="1200" dirty="0">
                <a:solidFill>
                  <a:schemeClr val="tx1"/>
                </a:solidFill>
                <a:effectLst/>
                <a:latin typeface="Arial Rounded MT Bold" pitchFamily="34" charset="0"/>
                <a:ea typeface="+mn-ea"/>
                <a:cs typeface="Arial" charset="0"/>
              </a:rPr>
              <a:t>, “New Evidence of the Samaritan Diaspora has been Found on Delos.” BA 47:1; 1984).</a:t>
            </a:r>
          </a:p>
          <a:p>
            <a:endParaRPr lang="en-US" altLang="en-US" dirty="0"/>
          </a:p>
        </p:txBody>
      </p:sp>
    </p:spTree>
    <p:extLst>
      <p:ext uri="{BB962C8B-B14F-4D97-AF65-F5344CB8AC3E}">
        <p14:creationId xmlns:p14="http://schemas.microsoft.com/office/powerpoint/2010/main" val="27231496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06.01-3  First Principles Part 4 Hands on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31, 2020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http://www.bible.ca/synagogues/Moses-Seat-Metaphor-Pride-reader-leader-judge-Architectural-ancient-Synagogue-pre-70AD-standardized-typology-design-incorporated-adopted-similarities-into-church.htm</a:t>
            </a:r>
          </a:p>
        </p:txBody>
      </p:sp>
    </p:spTree>
    <p:extLst>
      <p:ext uri="{BB962C8B-B14F-4D97-AF65-F5344CB8AC3E}">
        <p14:creationId xmlns:p14="http://schemas.microsoft.com/office/powerpoint/2010/main" val="4152956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Size problems.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389670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Ravenhill: we pay the place is taken.  They prayed, the place was shaken.  [later]</a:t>
            </a:r>
          </a:p>
          <a:p>
            <a:r>
              <a:rPr lang="en-US" dirty="0"/>
              <a:t>BTW, call for fasting on Nov. 3.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129704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658372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Much easier to appoint than to disappoint!</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9218725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0001182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961349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Harvard trained, fluent in Arabic, one </a:t>
            </a:r>
            <a:r>
              <a:rPr lang="en-US" dirty="0" err="1"/>
              <a:t>one</a:t>
            </a:r>
            <a:r>
              <a:rPr lang="en-US" dirty="0"/>
              <a:t> of the best Jewish commentators on the Middle East.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0867251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Harvard trained, fluent in Arabic, one </a:t>
            </a:r>
            <a:r>
              <a:rPr lang="en-US" dirty="0" err="1"/>
              <a:t>one</a:t>
            </a:r>
            <a:r>
              <a:rPr lang="en-US" dirty="0"/>
              <a:t> of the best Jewish commentators on the Middle East.   </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72272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156841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Similar to Grow Conf: Love G-d, Healing in Discipleships/Home groups, training, engagement.</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45240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034088" cy="4191000"/>
          </a:xfrm>
        </p:spPr>
        <p:txBody>
          <a:bodyPr/>
          <a:lstStyle/>
          <a:p>
            <a:r>
              <a:rPr lang="en-US" dirty="0"/>
              <a:t>Cups: </a:t>
            </a:r>
          </a:p>
          <a:p>
            <a:pPr marL="228600" indent="-228600">
              <a:buFont typeface="+mj-lt"/>
              <a:buAutoNum type="arabicPeriod"/>
            </a:pPr>
            <a:r>
              <a:rPr lang="en-US" dirty="0"/>
              <a:t>out of Egypt, </a:t>
            </a:r>
          </a:p>
          <a:p>
            <a:pPr marL="228600" indent="-228600">
              <a:buFont typeface="+mj-lt"/>
              <a:buAutoNum type="arabicPeriod"/>
            </a:pPr>
            <a:r>
              <a:rPr lang="en-US" dirty="0"/>
              <a:t>Egypt out of you / deliverance, </a:t>
            </a:r>
          </a:p>
          <a:p>
            <a:pPr marL="228600" indent="-228600">
              <a:buFont typeface="+mj-lt"/>
              <a:buAutoNum type="arabicPeriod"/>
            </a:pPr>
            <a:r>
              <a:rPr lang="en-US" dirty="0"/>
              <a:t>back to original intention/after supper, </a:t>
            </a:r>
          </a:p>
          <a:p>
            <a:pPr marL="228600" indent="-228600">
              <a:buFont typeface="+mj-lt"/>
              <a:buAutoNum type="arabicPeriod"/>
            </a:pPr>
            <a:r>
              <a:rPr lang="en-US" dirty="0"/>
              <a:t>Praise</a:t>
            </a:r>
          </a:p>
          <a:p>
            <a:r>
              <a:rPr lang="en-US" dirty="0"/>
              <a:t>10 other scriptures where this pattern appears.  </a:t>
            </a:r>
          </a:p>
          <a:p>
            <a:r>
              <a:rPr lang="en-US" dirty="0"/>
              <a:t> Know G-d: the main weekend service</a:t>
            </a:r>
          </a:p>
          <a:p>
            <a:r>
              <a:rPr lang="en-US" dirty="0"/>
              <a:t> Find freedom: intimacy and community of the small groups</a:t>
            </a:r>
          </a:p>
          <a:p>
            <a:r>
              <a:rPr lang="en-US" dirty="0"/>
              <a:t> Discover purpose: discipleship and training</a:t>
            </a:r>
          </a:p>
          <a:p>
            <a:r>
              <a:rPr lang="en-US" dirty="0"/>
              <a:t> Make a difference: Dream team</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453136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5296893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245226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8937507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461490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2652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40015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10/31/2020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10/31/2020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LnaZqHy2ZHE?feature=oembed"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danielpipes.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danielpipes.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 y="0"/>
            <a:ext cx="8778875"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lnSpcReduction="10000"/>
          </a:bodyPr>
          <a:lstStyle/>
          <a:p>
            <a:pPr marL="0" indent="0">
              <a:lnSpc>
                <a:spcPct val="90000"/>
              </a:lnSpc>
              <a:buNone/>
            </a:pPr>
            <a:r>
              <a:rPr lang="en-US" altLang="en-US" dirty="0">
                <a:solidFill>
                  <a:schemeClr val="bg1"/>
                </a:solidFill>
              </a:rPr>
              <a:t> In a moving video, StandWithUs educator  @HusseinAboubak</a:t>
            </a:r>
          </a:p>
          <a:p>
            <a:pPr marL="0" indent="0">
              <a:lnSpc>
                <a:spcPct val="90000"/>
              </a:lnSpc>
              <a:buNone/>
            </a:pPr>
            <a:r>
              <a:rPr lang="en-US" altLang="en-US" dirty="0">
                <a:solidFill>
                  <a:schemeClr val="bg1"/>
                </a:solidFill>
              </a:rPr>
              <a:t>congratulates #Israel for achieving peace with several Arab countries over the last few months. </a:t>
            </a:r>
          </a:p>
          <a:p>
            <a:pPr marL="0" indent="0">
              <a:lnSpc>
                <a:spcPct val="90000"/>
              </a:lnSpc>
              <a:buNone/>
            </a:pPr>
            <a:r>
              <a:rPr lang="en-US" altLang="en-US" dirty="0">
                <a:solidFill>
                  <a:srgbClr val="FFFF99"/>
                </a:solidFill>
              </a:rPr>
              <a:t>Hussein grew up in Egypt and was taught to hate Jews and Israel. Today, he is an advocate for peace and tolerance.</a:t>
            </a:r>
          </a:p>
        </p:txBody>
      </p:sp>
    </p:spTree>
    <p:extLst>
      <p:ext uri="{BB962C8B-B14F-4D97-AF65-F5344CB8AC3E}">
        <p14:creationId xmlns:p14="http://schemas.microsoft.com/office/powerpoint/2010/main" val="286395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DA59A042-9277-4EA7-9AC2-CA724A3BE3A9}"/>
              </a:ext>
            </a:extLst>
          </p:cNvPr>
          <p:cNvPicPr>
            <a:picLocks noChangeAspect="1"/>
          </p:cNvPicPr>
          <p:nvPr/>
        </p:nvPicPr>
        <p:blipFill>
          <a:blip r:embed="rId3"/>
          <a:stretch>
            <a:fillRect/>
          </a:stretch>
        </p:blipFill>
        <p:spPr>
          <a:xfrm>
            <a:off x="1" y="146536"/>
            <a:ext cx="8778874" cy="3860058"/>
          </a:xfrm>
          <a:prstGeom prst="rect">
            <a:avLst/>
          </a:prstGeom>
        </p:spPr>
      </p:pic>
    </p:spTree>
    <p:extLst>
      <p:ext uri="{BB962C8B-B14F-4D97-AF65-F5344CB8AC3E}">
        <p14:creationId xmlns:p14="http://schemas.microsoft.com/office/powerpoint/2010/main" val="23653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Many Palestinians recognize it as well – those that haven’t been brainwashed or are too afraid to speak out. Take the reaction of the 100,000 Palestinians living in the Emirates. Safe from Ramallah’s retribution, they openly welcomed the deal.</a:t>
            </a:r>
          </a:p>
        </p:txBody>
      </p:sp>
    </p:spTree>
    <p:extLst>
      <p:ext uri="{BB962C8B-B14F-4D97-AF65-F5344CB8AC3E}">
        <p14:creationId xmlns:p14="http://schemas.microsoft.com/office/powerpoint/2010/main" val="191912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dirty="0">
                <a:solidFill>
                  <a:schemeClr val="bg1"/>
                </a:solidFill>
              </a:rPr>
              <a:t>A Palestinian poet living in the Emirates said, “This important achievement is an answer to many Arab expectations that were lost, and to gambles that were disappointed.”  The Palestinian Authority “took much from our lives and our dreams and exhausted budgets in the billions that would have been better spent on investment and development in the coming generations,” he said. </a:t>
            </a:r>
          </a:p>
        </p:txBody>
      </p:sp>
    </p:spTree>
    <p:extLst>
      <p:ext uri="{BB962C8B-B14F-4D97-AF65-F5344CB8AC3E}">
        <p14:creationId xmlns:p14="http://schemas.microsoft.com/office/powerpoint/2010/main" val="353429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21876"/>
            <a:ext cx="8229600" cy="4933950"/>
          </a:xfrm>
        </p:spPr>
        <p:txBody>
          <a:bodyPr>
            <a:normAutofit fontScale="92500" lnSpcReduction="10000"/>
          </a:bodyPr>
          <a:lstStyle/>
          <a:p>
            <a:pPr marL="0" indent="0">
              <a:lnSpc>
                <a:spcPct val="90000"/>
              </a:lnSpc>
              <a:buNone/>
            </a:pPr>
            <a:r>
              <a:rPr lang="en-US" altLang="en-US" dirty="0">
                <a:solidFill>
                  <a:schemeClr val="bg1"/>
                </a:solidFill>
              </a:rPr>
              <a:t>“When the Palestinians cried about the elimination of </a:t>
            </a:r>
            <a:r>
              <a:rPr lang="en-US" altLang="en-US" dirty="0" err="1">
                <a:solidFill>
                  <a:srgbClr val="FFFF99"/>
                </a:solidFill>
              </a:rPr>
              <a:t>Qassem</a:t>
            </a:r>
            <a:r>
              <a:rPr lang="en-US" altLang="en-US" dirty="0">
                <a:solidFill>
                  <a:srgbClr val="FFFF99"/>
                </a:solidFill>
              </a:rPr>
              <a:t> Soleimani, head of Iran’s Revolutionary Guard</a:t>
            </a:r>
            <a:r>
              <a:rPr lang="en-US" altLang="en-US" dirty="0">
                <a:solidFill>
                  <a:schemeClr val="bg1"/>
                </a:solidFill>
              </a:rPr>
              <a:t>, </a:t>
            </a:r>
            <a:r>
              <a:rPr lang="en-US" altLang="en-US" dirty="0">
                <a:solidFill>
                  <a:srgbClr val="FFFF99"/>
                </a:solidFill>
              </a:rPr>
              <a:t>the most hated man in Iraq</a:t>
            </a:r>
            <a:r>
              <a:rPr lang="en-US" altLang="en-US" dirty="0">
                <a:solidFill>
                  <a:schemeClr val="bg1"/>
                </a:solidFill>
              </a:rPr>
              <a:t>, in Syria and in the Gulf States – this was from our perspective, the end. They called this man the ‘Jerusalem martyr.’ This was the breaking point for Arab support for them.”</a:t>
            </a:r>
          </a:p>
        </p:txBody>
      </p:sp>
    </p:spTree>
    <p:extLst>
      <p:ext uri="{BB962C8B-B14F-4D97-AF65-F5344CB8AC3E}">
        <p14:creationId xmlns:p14="http://schemas.microsoft.com/office/powerpoint/2010/main" val="267831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166027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0" y="0"/>
            <a:ext cx="8732837" cy="514350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[Hebrews] MJ 6.1-6.3</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First Principles</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2646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not laying again the foundation of   </a:t>
            </a:r>
            <a:r>
              <a:rPr lang="en-US" altLang="en-US" u="sng" dirty="0">
                <a:solidFill>
                  <a:srgbClr val="FFFF99"/>
                </a:solidFill>
              </a:rPr>
              <a:t>[Note six foundations]</a:t>
            </a:r>
          </a:p>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 </a:t>
            </a:r>
          </a:p>
          <a:p>
            <a:pPr marL="0" indent="0">
              <a:lnSpc>
                <a:spcPct val="90000"/>
              </a:lnSpc>
              <a:buNone/>
            </a:pPr>
            <a:r>
              <a:rPr lang="en-US" altLang="en-US" baseline="-25000" dirty="0">
                <a:solidFill>
                  <a:srgbClr val="FFFF99"/>
                </a:solidFill>
              </a:rPr>
              <a:t>2</a:t>
            </a:r>
            <a:r>
              <a:rPr lang="en-US" altLang="en-US" dirty="0">
                <a:solidFill>
                  <a:schemeClr val="bg1"/>
                </a:solidFill>
              </a:rPr>
              <a:t>trusting God, and</a:t>
            </a:r>
          </a:p>
        </p:txBody>
      </p:sp>
    </p:spTree>
    <p:extLst>
      <p:ext uri="{BB962C8B-B14F-4D97-AF65-F5344CB8AC3E}">
        <p14:creationId xmlns:p14="http://schemas.microsoft.com/office/powerpoint/2010/main" val="192430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washings, </a:t>
            </a:r>
            <a:r>
              <a:rPr lang="en-US" altLang="en-US" baseline="-25000" dirty="0">
                <a:solidFill>
                  <a:srgbClr val="FFFF99"/>
                </a:solidFill>
              </a:rPr>
              <a:t>4</a:t>
            </a:r>
            <a:r>
              <a:rPr lang="en-US" altLang="en-US" dirty="0">
                <a:solidFill>
                  <a:schemeClr val="bg1"/>
                </a:solidFill>
              </a:rPr>
              <a:t>s’mikhah,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And, God willing, this is what we will do.</a:t>
            </a:r>
          </a:p>
        </p:txBody>
      </p:sp>
    </p:spTree>
    <p:extLst>
      <p:ext uri="{BB962C8B-B14F-4D97-AF65-F5344CB8AC3E}">
        <p14:creationId xmlns:p14="http://schemas.microsoft.com/office/powerpoint/2010/main" val="272921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The first of the first principles is repentance.   </a:t>
            </a:r>
          </a:p>
        </p:txBody>
      </p:sp>
    </p:spTree>
    <p:extLst>
      <p:ext uri="{BB962C8B-B14F-4D97-AF65-F5344CB8AC3E}">
        <p14:creationId xmlns:p14="http://schemas.microsoft.com/office/powerpoint/2010/main" val="365804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Surgery report [nothing gory]</a:t>
            </a:r>
          </a:p>
        </p:txBody>
      </p:sp>
    </p:spTree>
    <p:extLst>
      <p:ext uri="{BB962C8B-B14F-4D97-AF65-F5344CB8AC3E}">
        <p14:creationId xmlns:p14="http://schemas.microsoft.com/office/powerpoint/2010/main" val="67974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 </a:t>
            </a:r>
            <a:r>
              <a:rPr lang="en-US" altLang="en-US" dirty="0">
                <a:solidFill>
                  <a:schemeClr val="bg1"/>
                </a:solidFill>
              </a:rPr>
              <a:t>The foundation of </a:t>
            </a:r>
            <a:r>
              <a:rPr lang="en-US" altLang="en-US" baseline="-25000" dirty="0">
                <a:solidFill>
                  <a:srgbClr val="FFFF99"/>
                </a:solidFill>
              </a:rPr>
              <a:t>1</a:t>
            </a:r>
            <a:r>
              <a:rPr lang="en-US" altLang="en-US" dirty="0">
                <a:solidFill>
                  <a:schemeClr val="bg1"/>
                </a:solidFill>
              </a:rPr>
              <a:t>turning from works that lead to death, </a:t>
            </a:r>
            <a:r>
              <a:rPr lang="en-US" altLang="en-US" baseline="-25000" dirty="0">
                <a:solidFill>
                  <a:srgbClr val="FFFF99"/>
                </a:solidFill>
              </a:rPr>
              <a:t>2</a:t>
            </a:r>
            <a:r>
              <a:rPr lang="en-US" altLang="en-US" dirty="0">
                <a:solidFill>
                  <a:schemeClr val="bg1"/>
                </a:solidFill>
              </a:rPr>
              <a:t>trusting God </a:t>
            </a:r>
          </a:p>
          <a:p>
            <a:pPr marL="0" indent="0">
              <a:lnSpc>
                <a:spcPct val="90000"/>
              </a:lnSpc>
              <a:buNone/>
            </a:pPr>
            <a:endParaRPr lang="en-US" altLang="en-US" dirty="0"/>
          </a:p>
          <a:p>
            <a:pPr marL="0" indent="0">
              <a:lnSpc>
                <a:spcPct val="90000"/>
              </a:lnSpc>
              <a:buNone/>
            </a:pPr>
            <a:r>
              <a:rPr lang="en-US" altLang="en-US" dirty="0"/>
              <a:t>This is MUCH MORE than mental assent to truth.  </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0912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Faith is also a decision to receive believe trust the revelation</a:t>
            </a:r>
          </a:p>
        </p:txBody>
      </p:sp>
    </p:spTree>
    <p:extLst>
      <p:ext uri="{BB962C8B-B14F-4D97-AF65-F5344CB8AC3E}">
        <p14:creationId xmlns:p14="http://schemas.microsoft.com/office/powerpoint/2010/main" val="258377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98437" y="0"/>
            <a:ext cx="8778875" cy="5143500"/>
          </a:xfrm>
        </p:spPr>
        <p:txBody>
          <a:bodyPr>
            <a:normAutofit/>
          </a:bodyPr>
          <a:lstStyle/>
          <a:p>
            <a:pPr marL="0" indent="0">
              <a:lnSpc>
                <a:spcPct val="90000"/>
              </a:lnSpc>
              <a:buNone/>
            </a:pPr>
            <a:r>
              <a:rPr lang="en-US" altLang="en-US" dirty="0">
                <a:solidFill>
                  <a:schemeClr val="bg1"/>
                </a:solidFill>
              </a:rPr>
              <a:t>Immersion: radical commitment to learn Messiah and His holy ways. </a:t>
            </a:r>
          </a:p>
          <a:p>
            <a:pPr marL="0" indent="0">
              <a:lnSpc>
                <a:spcPct val="90000"/>
              </a:lnSpc>
              <a:buNone/>
            </a:pPr>
            <a:r>
              <a:rPr lang="en-US" altLang="en-US" dirty="0"/>
              <a:t>We are a minority but not on the losing side!</a:t>
            </a:r>
            <a:endParaRPr lang="en-US" altLang="en-US" dirty="0">
              <a:solidFill>
                <a:schemeClr val="bg1"/>
              </a:solidFill>
            </a:endParaRPr>
          </a:p>
        </p:txBody>
      </p:sp>
    </p:spTree>
    <p:extLst>
      <p:ext uri="{BB962C8B-B14F-4D97-AF65-F5344CB8AC3E}">
        <p14:creationId xmlns:p14="http://schemas.microsoft.com/office/powerpoint/2010/main" val="1742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gn="ctr">
              <a:lnSpc>
                <a:spcPct val="90000"/>
              </a:lnSpc>
              <a:buNone/>
            </a:pPr>
            <a:endParaRPr lang="en-US" altLang="en-US" baseline="-25000" dirty="0">
              <a:solidFill>
                <a:srgbClr val="FFFF99"/>
              </a:solidFill>
            </a:endParaRPr>
          </a:p>
          <a:p>
            <a:pPr marL="0" indent="0" algn="ctr">
              <a:lnSpc>
                <a:spcPct val="90000"/>
              </a:lnSpc>
              <a:buNone/>
            </a:pPr>
            <a:r>
              <a:rPr lang="en-US" altLang="en-US" baseline="-25000" dirty="0">
                <a:solidFill>
                  <a:srgbClr val="FFFF99"/>
                </a:solidFill>
              </a:rPr>
              <a:t>4</a:t>
            </a:r>
            <a:r>
              <a:rPr lang="en-US" altLang="en-US" dirty="0"/>
              <a:t>s’mikhah </a:t>
            </a:r>
            <a:r>
              <a:rPr lang="he-IL" sz="4400" b="1" dirty="0">
                <a:latin typeface="David" panose="020E0502060401010101" pitchFamily="34" charset="-79"/>
                <a:cs typeface="David" panose="020E0502060401010101" pitchFamily="34" charset="-79"/>
              </a:rPr>
              <a:t>סְמִיכָה</a:t>
            </a:r>
            <a:r>
              <a:rPr lang="en-US" sz="4400" b="1" dirty="0">
                <a:latin typeface="David" panose="020E0502060401010101" pitchFamily="34" charset="-79"/>
                <a:cs typeface="David" panose="020E0502060401010101" pitchFamily="34" charset="-79"/>
              </a:rPr>
              <a:t> </a:t>
            </a:r>
            <a:r>
              <a:rPr lang="en-US" sz="2800" dirty="0"/>
              <a:t>noun</a:t>
            </a:r>
            <a:endParaRPr lang="he-IL" dirty="0"/>
          </a:p>
        </p:txBody>
      </p:sp>
    </p:spTree>
    <p:extLst>
      <p:ext uri="{BB962C8B-B14F-4D97-AF65-F5344CB8AC3E}">
        <p14:creationId xmlns:p14="http://schemas.microsoft.com/office/powerpoint/2010/main" val="172181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endParaRPr lang="en-US" altLang="en-US" dirty="0"/>
          </a:p>
          <a:p>
            <a:pPr marL="0" indent="0">
              <a:lnSpc>
                <a:spcPct val="90000"/>
              </a:lnSpc>
              <a:buNone/>
            </a:pPr>
            <a:r>
              <a:rPr lang="en-US" altLang="en-US" dirty="0">
                <a:solidFill>
                  <a:schemeClr val="bg1"/>
                </a:solidFill>
              </a:rPr>
              <a:t>Why such a big deal over one word or phrase?</a:t>
            </a:r>
          </a:p>
          <a:p>
            <a:pPr marL="0" indent="0">
              <a:lnSpc>
                <a:spcPct val="90000"/>
              </a:lnSpc>
              <a:buNone/>
            </a:pPr>
            <a:r>
              <a:rPr lang="en-US" altLang="en-US" dirty="0"/>
              <a:t>Equivalent to repentance, faith, immersion?</a:t>
            </a:r>
            <a:endParaRPr lang="en-US" altLang="en-US" dirty="0">
              <a:solidFill>
                <a:schemeClr val="bg1"/>
              </a:solidFill>
            </a:endParaRPr>
          </a:p>
        </p:txBody>
      </p:sp>
    </p:spTree>
    <p:extLst>
      <p:ext uri="{BB962C8B-B14F-4D97-AF65-F5344CB8AC3E}">
        <p14:creationId xmlns:p14="http://schemas.microsoft.com/office/powerpoint/2010/main" val="43595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gn="ctr">
              <a:lnSpc>
                <a:spcPct val="90000"/>
              </a:lnSpc>
              <a:buNone/>
            </a:pPr>
            <a:r>
              <a:rPr lang="en-US" i="1" dirty="0"/>
              <a:t>S’mikhah</a:t>
            </a:r>
            <a:r>
              <a:rPr lang="en-US" dirty="0"/>
              <a:t>  from </a:t>
            </a:r>
          </a:p>
          <a:p>
            <a:pPr marL="0" indent="0" algn="ctr" rtl="1">
              <a:lnSpc>
                <a:spcPct val="90000"/>
              </a:lnSpc>
              <a:buNone/>
            </a:pPr>
            <a:r>
              <a:rPr lang="he-IL" sz="4400" b="1" dirty="0">
                <a:latin typeface="David" panose="020E0502060401010101" pitchFamily="34" charset="-79"/>
                <a:cs typeface="David" panose="020E0502060401010101" pitchFamily="34" charset="-79"/>
              </a:rPr>
              <a:t>סֶמֶךְ</a:t>
            </a:r>
            <a:r>
              <a:rPr lang="en-US" i="1" dirty="0" err="1"/>
              <a:t>semekh</a:t>
            </a:r>
            <a:r>
              <a:rPr lang="en-US" i="1" dirty="0"/>
              <a:t> </a:t>
            </a:r>
            <a:r>
              <a:rPr lang="en-US" sz="4400" b="1" dirty="0">
                <a:latin typeface="David" panose="020E0502060401010101" pitchFamily="34" charset="-79"/>
                <a:cs typeface="David" panose="020E0502060401010101" pitchFamily="34" charset="-79"/>
              </a:rPr>
              <a:t> </a:t>
            </a:r>
          </a:p>
          <a:p>
            <a:pPr marL="0" indent="0">
              <a:lnSpc>
                <a:spcPct val="90000"/>
              </a:lnSpc>
              <a:buNone/>
            </a:pPr>
            <a:r>
              <a:rPr lang="en-US" dirty="0"/>
              <a:t>fulcrum, basis, foundation, reliable source</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4659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5312937" y="-3301201"/>
            <a:ext cx="19854047" cy="11567540"/>
          </a:xfrm>
        </p:spPr>
        <p:txBody>
          <a:bodyPr>
            <a:normAutofit/>
          </a:bodyPr>
          <a:lstStyle/>
          <a:p>
            <a:pPr marL="0" indent="0">
              <a:lnSpc>
                <a:spcPct val="90000"/>
              </a:lnSpc>
              <a:buNone/>
            </a:pPr>
            <a:endParaRPr lang="en-US" altLang="en-US" dirty="0">
              <a:solidFill>
                <a:schemeClr val="bg1"/>
              </a:solidFill>
            </a:endParaRPr>
          </a:p>
        </p:txBody>
      </p:sp>
      <p:pic>
        <p:nvPicPr>
          <p:cNvPr id="1026" name="Picture 2" descr="Scarry Thoughts: Where to Put Effort for a World Beyond War">
            <a:extLst>
              <a:ext uri="{FF2B5EF4-FFF2-40B4-BE49-F238E27FC236}">
                <a16:creationId xmlns:a16="http://schemas.microsoft.com/office/drawing/2014/main" id="{10448396-DA06-4207-8008-788A6B37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7" y="125221"/>
            <a:ext cx="6629400" cy="494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76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gn="ctr" rtl="1">
              <a:lnSpc>
                <a:spcPct val="90000"/>
              </a:lnSpc>
              <a:buNone/>
            </a:pPr>
            <a:endParaRPr lang="en-US" sz="3200" dirty="0"/>
          </a:p>
          <a:p>
            <a:pPr marL="0" indent="0" algn="ctr" rtl="1">
              <a:lnSpc>
                <a:spcPct val="90000"/>
              </a:lnSpc>
              <a:buNone/>
            </a:pPr>
            <a:r>
              <a:rPr lang="en-US" sz="3200" dirty="0"/>
              <a:t> </a:t>
            </a:r>
            <a:r>
              <a:rPr lang="en-US" sz="2800" dirty="0"/>
              <a:t>verb</a:t>
            </a:r>
            <a:r>
              <a:rPr lang="he-IL" sz="4400" b="1" dirty="0">
                <a:latin typeface="David" panose="020E0502060401010101" pitchFamily="34" charset="-79"/>
                <a:cs typeface="David" panose="020E0502060401010101" pitchFamily="34" charset="-79"/>
              </a:rPr>
              <a:t>סָמַךְ</a:t>
            </a:r>
            <a:r>
              <a:rPr lang="en-US" sz="4400" b="1" dirty="0">
                <a:latin typeface="David" panose="020E0502060401010101" pitchFamily="34" charset="-79"/>
                <a:cs typeface="David" panose="020E0502060401010101" pitchFamily="34" charset="-79"/>
              </a:rPr>
              <a:t> </a:t>
            </a:r>
            <a:r>
              <a:rPr lang="he-IL" dirty="0"/>
              <a:t> </a:t>
            </a:r>
            <a:r>
              <a:rPr lang="en-US" i="1" dirty="0" err="1"/>
              <a:t>samakh</a:t>
            </a:r>
            <a:endParaRPr lang="he-IL" i="1" dirty="0"/>
          </a:p>
          <a:p>
            <a:pPr marL="0" indent="0">
              <a:lnSpc>
                <a:spcPct val="90000"/>
              </a:lnSpc>
              <a:buNone/>
            </a:pPr>
            <a:r>
              <a:rPr lang="en-US" dirty="0"/>
              <a:t>to depend on, to rely on, to trust; (literary) to lean on, to rest on; (literary) to strengthen, to support</a:t>
            </a:r>
            <a:endParaRPr lang="en-US" altLang="en-US" dirty="0">
              <a:solidFill>
                <a:schemeClr val="bg1"/>
              </a:solidFill>
            </a:endParaRPr>
          </a:p>
        </p:txBody>
      </p:sp>
    </p:spTree>
    <p:extLst>
      <p:ext uri="{BB962C8B-B14F-4D97-AF65-F5344CB8AC3E}">
        <p14:creationId xmlns:p14="http://schemas.microsoft.com/office/powerpoint/2010/main" val="215621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fontScale="92500"/>
          </a:bodyPr>
          <a:lstStyle/>
          <a:p>
            <a:pPr marL="0" indent="0" algn="l">
              <a:lnSpc>
                <a:spcPct val="90000"/>
              </a:lnSpc>
              <a:buNone/>
            </a:pPr>
            <a:r>
              <a:rPr lang="en-US" altLang="en-US" baseline="-25000" dirty="0">
                <a:solidFill>
                  <a:srgbClr val="FFFF99"/>
                </a:solidFill>
              </a:rPr>
              <a:t>4</a:t>
            </a:r>
            <a:r>
              <a:rPr lang="en-US" altLang="en-US" dirty="0"/>
              <a:t>s’mikhah </a:t>
            </a:r>
            <a:r>
              <a:rPr lang="he-IL" sz="4400" b="1" dirty="0">
                <a:latin typeface="David" panose="020E0502060401010101" pitchFamily="34" charset="-79"/>
                <a:cs typeface="David" panose="020E0502060401010101" pitchFamily="34" charset="-79"/>
              </a:rPr>
              <a:t>סְמִיכָה</a:t>
            </a:r>
            <a:r>
              <a:rPr lang="en-US" sz="4400" b="1" dirty="0">
                <a:latin typeface="David" panose="020E0502060401010101" pitchFamily="34" charset="-79"/>
                <a:cs typeface="David" panose="020E0502060401010101" pitchFamily="34" charset="-79"/>
              </a:rPr>
              <a:t> </a:t>
            </a:r>
            <a:r>
              <a:rPr lang="en-US" sz="2800" dirty="0"/>
              <a:t>noun</a:t>
            </a:r>
            <a:endParaRPr lang="he-IL" dirty="0"/>
          </a:p>
          <a:p>
            <a:pPr marL="0" indent="0">
              <a:lnSpc>
                <a:spcPct val="90000"/>
              </a:lnSpc>
              <a:buNone/>
            </a:pPr>
            <a:r>
              <a:rPr lang="en-US" dirty="0"/>
              <a:t>ordination, graduation Authorization, Certification, granting of authority, granting a permit to a person who completes the law of his studies or completes some advanced training to engage in his profession.  </a:t>
            </a:r>
          </a:p>
          <a:p>
            <a:pPr marL="0" indent="0">
              <a:lnSpc>
                <a:spcPct val="90000"/>
              </a:lnSpc>
              <a:buNone/>
            </a:pPr>
            <a:r>
              <a:rPr lang="en-US" dirty="0"/>
              <a:t>“Cleared to launch.”</a:t>
            </a:r>
          </a:p>
          <a:p>
            <a:pPr marL="0" indent="0">
              <a:lnSpc>
                <a:spcPct val="90000"/>
              </a:lnSpc>
              <a:buNone/>
            </a:pPr>
            <a:r>
              <a:rPr lang="en-US" altLang="en-US" dirty="0">
                <a:solidFill>
                  <a:schemeClr val="bg1"/>
                </a:solidFill>
              </a:rPr>
              <a:t>Greek:</a:t>
            </a:r>
          </a:p>
        </p:txBody>
      </p:sp>
    </p:spTree>
    <p:extLst>
      <p:ext uri="{BB962C8B-B14F-4D97-AF65-F5344CB8AC3E}">
        <p14:creationId xmlns:p14="http://schemas.microsoft.com/office/powerpoint/2010/main" val="44330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2913102"/>
            <a:ext cx="8778875" cy="2230398"/>
          </a:xfrm>
        </p:spPr>
        <p:txBody>
          <a:bodyPr>
            <a:normAutofit fontScale="92500"/>
          </a:bodyPr>
          <a:lstStyle/>
          <a:p>
            <a:pPr marL="0" indent="0">
              <a:lnSpc>
                <a:spcPct val="90000"/>
              </a:lnSpc>
              <a:buNone/>
            </a:pPr>
            <a:r>
              <a:rPr lang="en-US" dirty="0"/>
              <a:t>properly to put, lay on (hands); used of the Lord conveying supernatural encouragement and revelation by “the laying on of </a:t>
            </a:r>
            <a:r>
              <a:rPr lang="en-US" i="1" dirty="0"/>
              <a:t>hands</a:t>
            </a:r>
            <a:r>
              <a:rPr lang="en-US" dirty="0"/>
              <a:t>.”</a:t>
            </a:r>
            <a:endParaRPr lang="en-US" altLang="en-US" dirty="0">
              <a:solidFill>
                <a:schemeClr val="bg1"/>
              </a:solidFill>
            </a:endParaRPr>
          </a:p>
        </p:txBody>
      </p:sp>
      <p:pic>
        <p:nvPicPr>
          <p:cNvPr id="3" name="Picture 2">
            <a:extLst>
              <a:ext uri="{FF2B5EF4-FFF2-40B4-BE49-F238E27FC236}">
                <a16:creationId xmlns:a16="http://schemas.microsoft.com/office/drawing/2014/main" id="{A01318F7-2C1B-4B9D-AA52-9E9082EFF4D9}"/>
              </a:ext>
            </a:extLst>
          </p:cNvPr>
          <p:cNvPicPr>
            <a:picLocks noChangeAspect="1"/>
          </p:cNvPicPr>
          <p:nvPr/>
        </p:nvPicPr>
        <p:blipFill>
          <a:blip r:embed="rId3"/>
          <a:stretch>
            <a:fillRect/>
          </a:stretch>
        </p:blipFill>
        <p:spPr>
          <a:xfrm>
            <a:off x="1036637" y="361950"/>
            <a:ext cx="6294438" cy="2082189"/>
          </a:xfrm>
          <a:prstGeom prst="rect">
            <a:avLst/>
          </a:prstGeom>
        </p:spPr>
      </p:pic>
    </p:spTree>
    <p:extLst>
      <p:ext uri="{BB962C8B-B14F-4D97-AF65-F5344CB8AC3E}">
        <p14:creationId xmlns:p14="http://schemas.microsoft.com/office/powerpoint/2010/main" val="29514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 y="44894"/>
            <a:ext cx="8778875" cy="5098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lgn="ctr">
              <a:buNone/>
            </a:pPr>
            <a:r>
              <a:rPr lang="en-US" dirty="0"/>
              <a:t>Well folks, a journey of 100 miles begins with a single walker.</a:t>
            </a:r>
          </a:p>
        </p:txBody>
      </p:sp>
    </p:spTree>
    <p:extLst>
      <p:ext uri="{BB962C8B-B14F-4D97-AF65-F5344CB8AC3E}">
        <p14:creationId xmlns:p14="http://schemas.microsoft.com/office/powerpoint/2010/main" val="112666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Sense of the progression:</a:t>
            </a:r>
          </a:p>
          <a:p>
            <a:pPr>
              <a:lnSpc>
                <a:spcPct val="90000"/>
              </a:lnSpc>
            </a:pPr>
            <a:r>
              <a:rPr lang="en-US" altLang="en-US" dirty="0"/>
              <a:t>We repent</a:t>
            </a:r>
          </a:p>
          <a:p>
            <a:pPr>
              <a:lnSpc>
                <a:spcPct val="90000"/>
              </a:lnSpc>
            </a:pPr>
            <a:r>
              <a:rPr lang="en-US" altLang="en-US" dirty="0"/>
              <a:t>trust Messiah</a:t>
            </a:r>
          </a:p>
          <a:p>
            <a:pPr>
              <a:lnSpc>
                <a:spcPct val="90000"/>
              </a:lnSpc>
            </a:pPr>
            <a:r>
              <a:rPr lang="en-US" altLang="en-US" dirty="0"/>
              <a:t>are immersed/dead to ourselves learn of Him</a:t>
            </a:r>
          </a:p>
          <a:p>
            <a:pPr>
              <a:lnSpc>
                <a:spcPct val="90000"/>
              </a:lnSpc>
            </a:pPr>
            <a:r>
              <a:rPr lang="en-US" altLang="en-US" dirty="0"/>
              <a:t>Receive </a:t>
            </a:r>
            <a:r>
              <a:rPr lang="en-US" altLang="en-US" u="sng" dirty="0"/>
              <a:t>blessings and authority empowerment </a:t>
            </a:r>
            <a:endParaRPr lang="en-US" altLang="en-US" u="sng" dirty="0">
              <a:solidFill>
                <a:schemeClr val="bg1"/>
              </a:solidFill>
            </a:endParaRPr>
          </a:p>
        </p:txBody>
      </p:sp>
    </p:spTree>
    <p:extLst>
      <p:ext uri="{BB962C8B-B14F-4D97-AF65-F5344CB8AC3E}">
        <p14:creationId xmlns:p14="http://schemas.microsoft.com/office/powerpoint/2010/main" val="249883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fontScale="92500" lnSpcReduction="20000"/>
          </a:bodyPr>
          <a:lstStyle/>
          <a:p>
            <a:pPr marL="0" indent="0">
              <a:lnSpc>
                <a:spcPct val="90000"/>
              </a:lnSpc>
              <a:buNone/>
            </a:pPr>
            <a:r>
              <a:rPr lang="en-US" altLang="en-US" dirty="0" err="1">
                <a:solidFill>
                  <a:schemeClr val="bg1"/>
                </a:solidFill>
              </a:rPr>
              <a:t>Smikhah</a:t>
            </a:r>
            <a:r>
              <a:rPr lang="en-US" altLang="en-US" dirty="0">
                <a:solidFill>
                  <a:schemeClr val="bg1"/>
                </a:solidFill>
              </a:rPr>
              <a:t> used in three ways in scripture:</a:t>
            </a:r>
          </a:p>
          <a:p>
            <a:pPr>
              <a:lnSpc>
                <a:spcPct val="90000"/>
              </a:lnSpc>
            </a:pPr>
            <a:r>
              <a:rPr lang="en-US" altLang="en-US" u="sng" dirty="0"/>
              <a:t>Bestowing blessings</a:t>
            </a:r>
          </a:p>
          <a:p>
            <a:pPr marL="868407" lvl="1" indent="-571500">
              <a:lnSpc>
                <a:spcPct val="90000"/>
              </a:lnSpc>
            </a:pPr>
            <a:r>
              <a:rPr lang="en-US" altLang="en-US" dirty="0"/>
              <a:t>Upon children</a:t>
            </a:r>
          </a:p>
          <a:p>
            <a:pPr marL="868407" lvl="1" indent="-571500">
              <a:lnSpc>
                <a:spcPct val="90000"/>
              </a:lnSpc>
            </a:pPr>
            <a:r>
              <a:rPr lang="en-US" altLang="en-US" dirty="0"/>
              <a:t>Upon disciples</a:t>
            </a:r>
          </a:p>
          <a:p>
            <a:pPr marL="868407" lvl="1" indent="-571500">
              <a:lnSpc>
                <a:spcPct val="90000"/>
              </a:lnSpc>
            </a:pPr>
            <a:r>
              <a:rPr lang="en-US" altLang="en-US" dirty="0"/>
              <a:t>Upon pray-</a:t>
            </a:r>
            <a:r>
              <a:rPr lang="en-US" altLang="en-US" dirty="0" err="1"/>
              <a:t>ers</a:t>
            </a:r>
            <a:endParaRPr lang="en-US" altLang="en-US" dirty="0"/>
          </a:p>
          <a:p>
            <a:pPr marL="868407" lvl="1" indent="-571500">
              <a:lnSpc>
                <a:spcPct val="90000"/>
              </a:lnSpc>
            </a:pPr>
            <a:r>
              <a:rPr lang="en-US" altLang="en-US" dirty="0"/>
              <a:t>Upon the sick</a:t>
            </a:r>
          </a:p>
          <a:p>
            <a:pPr marL="233363" indent="-233363">
              <a:lnSpc>
                <a:spcPct val="90000"/>
              </a:lnSpc>
            </a:pPr>
            <a:r>
              <a:rPr lang="en-US" altLang="en-US" u="sng" dirty="0">
                <a:solidFill>
                  <a:schemeClr val="bg1"/>
                </a:solidFill>
              </a:rPr>
              <a:t>Ritual substitution</a:t>
            </a:r>
          </a:p>
          <a:p>
            <a:pPr marL="530270" lvl="1" indent="-233363">
              <a:lnSpc>
                <a:spcPct val="90000"/>
              </a:lnSpc>
            </a:pPr>
            <a:r>
              <a:rPr lang="en-US" altLang="en-US" dirty="0"/>
              <a:t>Sacrificial animals</a:t>
            </a:r>
          </a:p>
          <a:p>
            <a:pPr marL="530270" lvl="1" indent="-233363">
              <a:lnSpc>
                <a:spcPct val="90000"/>
              </a:lnSpc>
            </a:pPr>
            <a:r>
              <a:rPr lang="en-US" altLang="en-US" dirty="0">
                <a:solidFill>
                  <a:schemeClr val="bg1"/>
                </a:solidFill>
              </a:rPr>
              <a:t>Levites</a:t>
            </a:r>
          </a:p>
        </p:txBody>
      </p:sp>
    </p:spTree>
    <p:extLst>
      <p:ext uri="{BB962C8B-B14F-4D97-AF65-F5344CB8AC3E}">
        <p14:creationId xmlns:p14="http://schemas.microsoft.com/office/powerpoint/2010/main" val="378833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a:lnSpc>
                <a:spcPct val="90000"/>
              </a:lnSpc>
            </a:pPr>
            <a:r>
              <a:rPr lang="en-US" altLang="en-US" u="sng" dirty="0">
                <a:solidFill>
                  <a:schemeClr val="bg1"/>
                </a:solidFill>
              </a:rPr>
              <a:t>Ordination</a:t>
            </a:r>
          </a:p>
          <a:p>
            <a:pPr lvl="1">
              <a:lnSpc>
                <a:spcPct val="90000"/>
              </a:lnSpc>
            </a:pPr>
            <a:r>
              <a:rPr lang="en-US" altLang="en-US" dirty="0"/>
              <a:t>Moshe to Yehoshua/Joshua</a:t>
            </a:r>
          </a:p>
          <a:p>
            <a:pPr lvl="1">
              <a:lnSpc>
                <a:spcPct val="90000"/>
              </a:lnSpc>
            </a:pPr>
            <a:r>
              <a:rPr lang="en-US" altLang="en-US" dirty="0">
                <a:solidFill>
                  <a:schemeClr val="bg1"/>
                </a:solidFill>
              </a:rPr>
              <a:t>Elders and rabbis</a:t>
            </a:r>
          </a:p>
          <a:p>
            <a:pPr lvl="1">
              <a:lnSpc>
                <a:spcPct val="90000"/>
              </a:lnSpc>
            </a:pPr>
            <a:r>
              <a:rPr lang="en-US" altLang="en-US" dirty="0"/>
              <a:t>Conferring the Spirit</a:t>
            </a:r>
            <a:endParaRPr lang="en-US" altLang="en-US" dirty="0">
              <a:solidFill>
                <a:schemeClr val="bg1"/>
              </a:solidFill>
            </a:endParaRPr>
          </a:p>
        </p:txBody>
      </p:sp>
    </p:spTree>
    <p:extLst>
      <p:ext uri="{BB962C8B-B14F-4D97-AF65-F5344CB8AC3E}">
        <p14:creationId xmlns:p14="http://schemas.microsoft.com/office/powerpoint/2010/main" val="2182637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Bestowing Blessings</a:t>
            </a:r>
          </a:p>
          <a:p>
            <a:pPr marL="0" indent="0">
              <a:lnSpc>
                <a:spcPct val="90000"/>
              </a:lnSpc>
              <a:buNone/>
            </a:pPr>
            <a:r>
              <a:rPr lang="en-US" altLang="en-US" baseline="30000" dirty="0"/>
              <a:t>Mark 10.13,16 </a:t>
            </a:r>
            <a:r>
              <a:rPr lang="en-US" b="1" baseline="30000" dirty="0"/>
              <a:t> </a:t>
            </a:r>
            <a:r>
              <a:rPr lang="en-US" dirty="0"/>
              <a:t>Now people were bringing little children to Yeshua so He might touch them…And He took them in His arms and began blessing them, laying His hands on them.</a:t>
            </a:r>
            <a:endParaRPr lang="en-US" altLang="en-US" dirty="0">
              <a:solidFill>
                <a:schemeClr val="bg1"/>
              </a:solidFill>
            </a:endParaRPr>
          </a:p>
        </p:txBody>
      </p:sp>
    </p:spTree>
    <p:extLst>
      <p:ext uri="{BB962C8B-B14F-4D97-AF65-F5344CB8AC3E}">
        <p14:creationId xmlns:p14="http://schemas.microsoft.com/office/powerpoint/2010/main" val="471369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baseline="30000" dirty="0"/>
              <a:t>Ber/Gen 48 14-15  </a:t>
            </a:r>
            <a:r>
              <a:rPr lang="en-US" dirty="0"/>
              <a:t>But Isra’el put out his right hand and laid it on the head of the younger one, </a:t>
            </a:r>
            <a:r>
              <a:rPr lang="en-US" dirty="0" err="1"/>
              <a:t>Efrayim</a:t>
            </a:r>
            <a:r>
              <a:rPr lang="en-US" dirty="0"/>
              <a:t>, and put his left hand on the head of </a:t>
            </a:r>
            <a:r>
              <a:rPr lang="en-US" dirty="0" err="1"/>
              <a:t>M’nasheh</a:t>
            </a:r>
            <a:r>
              <a:rPr lang="en-US" dirty="0"/>
              <a:t> — he intentionally crossed his hands, even though </a:t>
            </a:r>
            <a:r>
              <a:rPr lang="en-US" dirty="0" err="1"/>
              <a:t>M’nasheh</a:t>
            </a:r>
            <a:r>
              <a:rPr lang="en-US" dirty="0"/>
              <a:t> was the firstborn. Then he blessed Yosef…</a:t>
            </a:r>
          </a:p>
          <a:p>
            <a:pPr marL="0" indent="0">
              <a:lnSpc>
                <a:spcPct val="90000"/>
              </a:lnSpc>
              <a:buNone/>
            </a:pPr>
            <a:r>
              <a:rPr lang="en-US" altLang="en-US" dirty="0">
                <a:solidFill>
                  <a:schemeClr val="bg1"/>
                </a:solidFill>
              </a:rPr>
              <a:t>Destiny!!</a:t>
            </a:r>
          </a:p>
        </p:txBody>
      </p:sp>
    </p:spTree>
    <p:extLst>
      <p:ext uri="{BB962C8B-B14F-4D97-AF65-F5344CB8AC3E}">
        <p14:creationId xmlns:p14="http://schemas.microsoft.com/office/powerpoint/2010/main" val="1596760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Mark 5.22-23 </a:t>
            </a:r>
            <a:r>
              <a:rPr lang="en-US" altLang="en-US" dirty="0">
                <a:solidFill>
                  <a:schemeClr val="bg1"/>
                </a:solidFill>
              </a:rPr>
              <a:t>There came to him a synagogue official, </a:t>
            </a:r>
            <a:r>
              <a:rPr lang="en-US" altLang="en-US" dirty="0" err="1">
                <a:solidFill>
                  <a:schemeClr val="bg1"/>
                </a:solidFill>
              </a:rPr>
              <a:t>Ya’ir</a:t>
            </a:r>
            <a:r>
              <a:rPr lang="en-US" altLang="en-US" dirty="0">
                <a:solidFill>
                  <a:schemeClr val="bg1"/>
                </a:solidFill>
              </a:rPr>
              <a:t> by name, who fell at his feet and pleaded desperately with him, “My little daughter is at the point of death. Please! Come and </a:t>
            </a:r>
            <a:r>
              <a:rPr lang="en-US" altLang="en-US" dirty="0">
                <a:solidFill>
                  <a:srgbClr val="FFFF99"/>
                </a:solidFill>
              </a:rPr>
              <a:t>lay your hands on her</a:t>
            </a:r>
            <a:r>
              <a:rPr lang="en-US" altLang="en-US" dirty="0">
                <a:solidFill>
                  <a:schemeClr val="bg1"/>
                </a:solidFill>
              </a:rPr>
              <a:t>, so that she will get well and live!”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281267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Acts 28.8</a:t>
            </a:r>
            <a:r>
              <a:rPr lang="en-US" altLang="en-US" dirty="0">
                <a:solidFill>
                  <a:schemeClr val="bg1"/>
                </a:solidFill>
              </a:rPr>
              <a:t> Now it so happened that Publius’ father was lying in bed, sick with fever attacks and dysentery. </a:t>
            </a:r>
            <a:r>
              <a:rPr lang="en-US" altLang="en-US" dirty="0" err="1">
                <a:solidFill>
                  <a:schemeClr val="bg1"/>
                </a:solidFill>
              </a:rPr>
              <a:t>Sha’ul</a:t>
            </a:r>
            <a:r>
              <a:rPr lang="en-US" altLang="en-US" dirty="0">
                <a:solidFill>
                  <a:schemeClr val="bg1"/>
                </a:solidFill>
              </a:rPr>
              <a:t> went in to him, prayed, </a:t>
            </a:r>
            <a:r>
              <a:rPr lang="en-US" altLang="en-US" dirty="0">
                <a:solidFill>
                  <a:srgbClr val="FFFF99"/>
                </a:solidFill>
              </a:rPr>
              <a:t>placed his hands on him </a:t>
            </a:r>
            <a:r>
              <a:rPr lang="en-US" altLang="en-US" dirty="0">
                <a:solidFill>
                  <a:schemeClr val="bg1"/>
                </a:solidFill>
              </a:rPr>
              <a:t>and healed him.</a:t>
            </a:r>
          </a:p>
        </p:txBody>
      </p:sp>
    </p:spTree>
    <p:extLst>
      <p:ext uri="{BB962C8B-B14F-4D97-AF65-F5344CB8AC3E}">
        <p14:creationId xmlns:p14="http://schemas.microsoft.com/office/powerpoint/2010/main" val="183775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At the family Shabbat table</a:t>
            </a:r>
          </a:p>
          <a:p>
            <a:pPr marL="0" indent="0">
              <a:lnSpc>
                <a:spcPct val="90000"/>
              </a:lnSpc>
              <a:buNone/>
            </a:pPr>
            <a:endParaRPr lang="en-US" altLang="en-US" dirty="0">
              <a:solidFill>
                <a:schemeClr val="bg1"/>
              </a:solidFill>
            </a:endParaRPr>
          </a:p>
        </p:txBody>
      </p:sp>
      <p:pic>
        <p:nvPicPr>
          <p:cNvPr id="2050" name="Picture 2">
            <a:extLst>
              <a:ext uri="{FF2B5EF4-FFF2-40B4-BE49-F238E27FC236}">
                <a16:creationId xmlns:a16="http://schemas.microsoft.com/office/drawing/2014/main" id="{9A3DB9A2-C6AE-4D19-A49E-EFF73BE6B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1050"/>
            <a:ext cx="877887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17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095B053B-05A8-4ABF-AEC2-F6CA2A26FA2C}"/>
              </a:ext>
            </a:extLst>
          </p:cNvPr>
          <p:cNvPicPr>
            <a:picLocks noChangeAspect="1"/>
          </p:cNvPicPr>
          <p:nvPr/>
        </p:nvPicPr>
        <p:blipFill>
          <a:blip r:embed="rId3"/>
          <a:stretch>
            <a:fillRect/>
          </a:stretch>
        </p:blipFill>
        <p:spPr>
          <a:xfrm>
            <a:off x="0" y="14501"/>
            <a:ext cx="8803766" cy="5128999"/>
          </a:xfrm>
          <a:prstGeom prst="rect">
            <a:avLst/>
          </a:prstGeom>
        </p:spPr>
      </p:pic>
    </p:spTree>
    <p:extLst>
      <p:ext uri="{BB962C8B-B14F-4D97-AF65-F5344CB8AC3E}">
        <p14:creationId xmlns:p14="http://schemas.microsoft.com/office/powerpoint/2010/main" val="41030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 </a:t>
            </a:r>
          </a:p>
        </p:txBody>
      </p:sp>
      <p:pic>
        <p:nvPicPr>
          <p:cNvPr id="3" name="Online Media 3" title="Fiddler on the roof - Sabbath prayer ( with subtitles )">
            <a:hlinkClick r:id="" action="ppaction://media"/>
            <a:extLst>
              <a:ext uri="{FF2B5EF4-FFF2-40B4-BE49-F238E27FC236}">
                <a16:creationId xmlns:a16="http://schemas.microsoft.com/office/drawing/2014/main" id="{C8923E3D-8FBF-4607-A46C-366ED2156804}"/>
              </a:ext>
            </a:extLst>
          </p:cNvPr>
          <p:cNvPicPr>
            <a:picLocks noRot="1" noChangeAspect="1"/>
          </p:cNvPicPr>
          <p:nvPr>
            <a:videoFile r:link="rId1"/>
          </p:nvPr>
        </p:nvPicPr>
        <p:blipFill>
          <a:blip r:embed="rId4"/>
          <a:stretch>
            <a:fillRect/>
          </a:stretch>
        </p:blipFill>
        <p:spPr>
          <a:xfrm>
            <a:off x="957946" y="0"/>
            <a:ext cx="6862984" cy="5143500"/>
          </a:xfrm>
          <a:prstGeom prst="rect">
            <a:avLst/>
          </a:prstGeom>
        </p:spPr>
      </p:pic>
    </p:spTree>
    <p:extLst>
      <p:ext uri="{BB962C8B-B14F-4D97-AF65-F5344CB8AC3E}">
        <p14:creationId xmlns:p14="http://schemas.microsoft.com/office/powerpoint/2010/main" val="4242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5380037" cy="514350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endParaRPr lang="en-US" altLang="en-US" dirty="0"/>
          </a:p>
          <a:p>
            <a:pPr marL="0" indent="0">
              <a:lnSpc>
                <a:spcPct val="90000"/>
              </a:lnSpc>
              <a:buNone/>
            </a:pPr>
            <a:r>
              <a:rPr lang="en-US" altLang="en-US" dirty="0">
                <a:solidFill>
                  <a:schemeClr val="bg1"/>
                </a:solidFill>
              </a:rPr>
              <a:t>Hip surgery patient’s  best friend: grabber stick.  </a:t>
            </a:r>
          </a:p>
        </p:txBody>
      </p:sp>
      <p:pic>
        <p:nvPicPr>
          <p:cNvPr id="3" name="Picture 2">
            <a:extLst>
              <a:ext uri="{FF2B5EF4-FFF2-40B4-BE49-F238E27FC236}">
                <a16:creationId xmlns:a16="http://schemas.microsoft.com/office/drawing/2014/main" id="{09CA91CD-DDD2-4428-B266-6691B0D63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34644" y="1321593"/>
            <a:ext cx="5143500" cy="2500313"/>
          </a:xfrm>
          <a:prstGeom prst="rect">
            <a:avLst/>
          </a:prstGeom>
        </p:spPr>
      </p:pic>
    </p:spTree>
    <p:extLst>
      <p:ext uri="{BB962C8B-B14F-4D97-AF65-F5344CB8AC3E}">
        <p14:creationId xmlns:p14="http://schemas.microsoft.com/office/powerpoint/2010/main" val="113675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a:lnSpc>
                <a:spcPct val="90000"/>
              </a:lnSpc>
            </a:pPr>
            <a:r>
              <a:rPr lang="en-US" altLang="en-US" dirty="0">
                <a:solidFill>
                  <a:schemeClr val="bg1"/>
                </a:solidFill>
              </a:rPr>
              <a:t>The spirit of </a:t>
            </a:r>
            <a:r>
              <a:rPr lang="en-US" altLang="en-US" u="sng" dirty="0">
                <a:solidFill>
                  <a:schemeClr val="bg1"/>
                </a:solidFill>
              </a:rPr>
              <a:t>joyful blessing </a:t>
            </a:r>
            <a:r>
              <a:rPr lang="en-US" altLang="en-US" dirty="0">
                <a:solidFill>
                  <a:schemeClr val="bg1"/>
                </a:solidFill>
              </a:rPr>
              <a:t>should be the main thing people take away from our assembly.   </a:t>
            </a:r>
          </a:p>
          <a:p>
            <a:pPr>
              <a:lnSpc>
                <a:spcPct val="90000"/>
              </a:lnSpc>
            </a:pPr>
            <a:r>
              <a:rPr lang="en-US" altLang="en-US" dirty="0">
                <a:solidFill>
                  <a:schemeClr val="bg1"/>
                </a:solidFill>
              </a:rPr>
              <a:t>All the Messianic distinctives: holidays, dietary specialties, ancient prayers, geographical reality, should communicate </a:t>
            </a:r>
            <a:r>
              <a:rPr lang="en-US" altLang="en-US" u="sng" dirty="0">
                <a:solidFill>
                  <a:schemeClr val="bg1"/>
                </a:solidFill>
              </a:rPr>
              <a:t>warmth, joy</a:t>
            </a:r>
            <a:r>
              <a:rPr lang="en-US" altLang="en-US" dirty="0">
                <a:solidFill>
                  <a:schemeClr val="bg1"/>
                </a:solidFill>
              </a:rPr>
              <a:t>, the covenantal and contextual reality of the Messiah.</a:t>
            </a:r>
          </a:p>
        </p:txBody>
      </p:sp>
    </p:spTree>
    <p:extLst>
      <p:ext uri="{BB962C8B-B14F-4D97-AF65-F5344CB8AC3E}">
        <p14:creationId xmlns:p14="http://schemas.microsoft.com/office/powerpoint/2010/main" val="1472006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From our statement of faith:</a:t>
            </a:r>
          </a:p>
          <a:p>
            <a:pPr marL="0" indent="0">
              <a:lnSpc>
                <a:spcPct val="90000"/>
              </a:lnSpc>
              <a:buNone/>
            </a:pPr>
            <a:endParaRPr lang="en-US" altLang="en-US" dirty="0"/>
          </a:p>
          <a:p>
            <a:pPr marL="0" indent="0">
              <a:lnSpc>
                <a:spcPct val="90000"/>
              </a:lnSpc>
              <a:buNone/>
            </a:pPr>
            <a:endParaRPr lang="en-US" altLang="en-US" dirty="0">
              <a:solidFill>
                <a:schemeClr val="bg1"/>
              </a:solidFill>
            </a:endParaRPr>
          </a:p>
          <a:p>
            <a:pPr marL="0" indent="0">
              <a:lnSpc>
                <a:spcPct val="90000"/>
              </a:lnSpc>
              <a:buNone/>
            </a:pPr>
            <a:r>
              <a:rPr lang="en-US" altLang="en-US" dirty="0"/>
              <a:t>Love is the KEY.  We have no authority other than to love and bless as we declare truth!</a:t>
            </a:r>
            <a:endParaRPr lang="en-US" altLang="en-US" dirty="0">
              <a:solidFill>
                <a:schemeClr val="bg1"/>
              </a:solidFill>
            </a:endParaRPr>
          </a:p>
          <a:p>
            <a:pPr marL="0" indent="0">
              <a:lnSpc>
                <a:spcPct val="90000"/>
              </a:lnSpc>
              <a:buNone/>
            </a:pPr>
            <a:endParaRPr lang="en-US" altLang="en-US" dirty="0">
              <a:solidFill>
                <a:schemeClr val="bg1"/>
              </a:solidFill>
            </a:endParaRPr>
          </a:p>
        </p:txBody>
      </p:sp>
      <p:pic>
        <p:nvPicPr>
          <p:cNvPr id="3" name="Picture 2">
            <a:extLst>
              <a:ext uri="{FF2B5EF4-FFF2-40B4-BE49-F238E27FC236}">
                <a16:creationId xmlns:a16="http://schemas.microsoft.com/office/drawing/2014/main" id="{2C23DBBC-636F-4A02-9765-B39C74776DB2}"/>
              </a:ext>
            </a:extLst>
          </p:cNvPr>
          <p:cNvPicPr>
            <a:picLocks noChangeAspect="1"/>
          </p:cNvPicPr>
          <p:nvPr/>
        </p:nvPicPr>
        <p:blipFill>
          <a:blip r:embed="rId3"/>
          <a:stretch>
            <a:fillRect/>
          </a:stretch>
        </p:blipFill>
        <p:spPr>
          <a:xfrm>
            <a:off x="0" y="666750"/>
            <a:ext cx="8593807" cy="638910"/>
          </a:xfrm>
          <a:prstGeom prst="rect">
            <a:avLst/>
          </a:prstGeom>
        </p:spPr>
      </p:pic>
    </p:spTree>
    <p:extLst>
      <p:ext uri="{BB962C8B-B14F-4D97-AF65-F5344CB8AC3E}">
        <p14:creationId xmlns:p14="http://schemas.microsoft.com/office/powerpoint/2010/main" val="3258382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lnSpcReduction="10000"/>
          </a:bodyPr>
          <a:lstStyle/>
          <a:p>
            <a:pPr marL="0" indent="0">
              <a:lnSpc>
                <a:spcPct val="90000"/>
              </a:lnSpc>
              <a:buNone/>
            </a:pPr>
            <a:r>
              <a:rPr lang="en-US" altLang="en-US" dirty="0">
                <a:solidFill>
                  <a:schemeClr val="bg1"/>
                </a:solidFill>
              </a:rPr>
              <a:t>In the early days of the Messianic movement, Asher </a:t>
            </a:r>
            <a:r>
              <a:rPr lang="en-US" altLang="en-US" dirty="0" err="1">
                <a:solidFill>
                  <a:schemeClr val="bg1"/>
                </a:solidFill>
              </a:rPr>
              <a:t>Intrater</a:t>
            </a:r>
            <a:r>
              <a:rPr lang="en-US" altLang="en-US" dirty="0">
                <a:solidFill>
                  <a:schemeClr val="bg1"/>
                </a:solidFill>
              </a:rPr>
              <a:t> said he was trained to capitaliz</a:t>
            </a:r>
            <a:r>
              <a:rPr lang="en-US" altLang="en-US" dirty="0"/>
              <a:t>e on the verse, when going to churches for fundraising:</a:t>
            </a:r>
          </a:p>
          <a:p>
            <a:pPr marL="0" indent="0">
              <a:lnSpc>
                <a:spcPct val="90000"/>
              </a:lnSpc>
              <a:buNone/>
            </a:pPr>
            <a:r>
              <a:rPr lang="en-US" altLang="en-US" baseline="30000" dirty="0">
                <a:solidFill>
                  <a:schemeClr val="bg1"/>
                </a:solidFill>
              </a:rPr>
              <a:t>Ro 15.27</a:t>
            </a:r>
            <a:r>
              <a:rPr lang="en-US" altLang="en-US" dirty="0">
                <a:solidFill>
                  <a:schemeClr val="bg1"/>
                </a:solidFill>
              </a:rPr>
              <a:t> For if the Gentiles have shared with the Jews in spiritual matters, then the Gentiles clearly have a duty to help the Jews in material matters.</a:t>
            </a:r>
          </a:p>
        </p:txBody>
      </p:sp>
    </p:spTree>
    <p:extLst>
      <p:ext uri="{BB962C8B-B14F-4D97-AF65-F5344CB8AC3E}">
        <p14:creationId xmlns:p14="http://schemas.microsoft.com/office/powerpoint/2010/main" val="3219636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fontScale="92500" lnSpcReduction="20000"/>
          </a:bodyPr>
          <a:lstStyle/>
          <a:p>
            <a:pPr marL="0" indent="0">
              <a:lnSpc>
                <a:spcPct val="90000"/>
              </a:lnSpc>
              <a:buNone/>
            </a:pPr>
            <a:r>
              <a:rPr lang="en-US" altLang="en-US" dirty="0" err="1">
                <a:solidFill>
                  <a:schemeClr val="bg1"/>
                </a:solidFill>
              </a:rPr>
              <a:t>Smikhah</a:t>
            </a:r>
            <a:r>
              <a:rPr lang="en-US" altLang="en-US" dirty="0">
                <a:solidFill>
                  <a:schemeClr val="bg1"/>
                </a:solidFill>
              </a:rPr>
              <a:t> [hands on] used in three ways in scripture:</a:t>
            </a:r>
          </a:p>
          <a:p>
            <a:pPr>
              <a:lnSpc>
                <a:spcPct val="90000"/>
              </a:lnSpc>
            </a:pPr>
            <a:r>
              <a:rPr lang="en-US" altLang="en-US" dirty="0"/>
              <a:t>Bestowing blessings</a:t>
            </a:r>
          </a:p>
          <a:p>
            <a:pPr marL="868407" lvl="1" indent="-571500">
              <a:lnSpc>
                <a:spcPct val="90000"/>
              </a:lnSpc>
            </a:pPr>
            <a:r>
              <a:rPr lang="en-US" altLang="en-US" dirty="0"/>
              <a:t>Upon children</a:t>
            </a:r>
          </a:p>
          <a:p>
            <a:pPr marL="868407" lvl="1" indent="-571500">
              <a:lnSpc>
                <a:spcPct val="90000"/>
              </a:lnSpc>
            </a:pPr>
            <a:r>
              <a:rPr lang="en-US" altLang="en-US" dirty="0"/>
              <a:t>Upon disciples</a:t>
            </a:r>
          </a:p>
          <a:p>
            <a:pPr marL="868407" lvl="1" indent="-571500">
              <a:lnSpc>
                <a:spcPct val="90000"/>
              </a:lnSpc>
            </a:pPr>
            <a:r>
              <a:rPr lang="en-US" altLang="en-US" dirty="0"/>
              <a:t>Upon pray-</a:t>
            </a:r>
            <a:r>
              <a:rPr lang="en-US" altLang="en-US" dirty="0" err="1"/>
              <a:t>ers</a:t>
            </a:r>
            <a:endParaRPr lang="en-US" altLang="en-US" dirty="0"/>
          </a:p>
          <a:p>
            <a:pPr marL="868407" lvl="1" indent="-571500">
              <a:lnSpc>
                <a:spcPct val="90000"/>
              </a:lnSpc>
            </a:pPr>
            <a:r>
              <a:rPr lang="en-US" altLang="en-US" dirty="0"/>
              <a:t>Upon the sick</a:t>
            </a:r>
          </a:p>
          <a:p>
            <a:pPr marL="233363" indent="-233363">
              <a:lnSpc>
                <a:spcPct val="90000"/>
              </a:lnSpc>
            </a:pPr>
            <a:r>
              <a:rPr lang="en-US" altLang="en-US" dirty="0">
                <a:solidFill>
                  <a:srgbClr val="FFFF99"/>
                </a:solidFill>
              </a:rPr>
              <a:t>Ritual substitution</a:t>
            </a:r>
          </a:p>
          <a:p>
            <a:pPr marL="530270" lvl="1" indent="-233363">
              <a:lnSpc>
                <a:spcPct val="90000"/>
              </a:lnSpc>
            </a:pPr>
            <a:r>
              <a:rPr lang="en-US" altLang="en-US" dirty="0">
                <a:solidFill>
                  <a:srgbClr val="FFFF99"/>
                </a:solidFill>
              </a:rPr>
              <a:t>Sacrificial animals</a:t>
            </a:r>
          </a:p>
          <a:p>
            <a:pPr marL="530270" lvl="1" indent="-233363">
              <a:lnSpc>
                <a:spcPct val="90000"/>
              </a:lnSpc>
            </a:pPr>
            <a:r>
              <a:rPr lang="en-US" altLang="en-US" dirty="0">
                <a:solidFill>
                  <a:srgbClr val="FFFF99"/>
                </a:solidFill>
              </a:rPr>
              <a:t>Levites</a:t>
            </a:r>
          </a:p>
        </p:txBody>
      </p:sp>
    </p:spTree>
    <p:extLst>
      <p:ext uri="{BB962C8B-B14F-4D97-AF65-F5344CB8AC3E}">
        <p14:creationId xmlns:p14="http://schemas.microsoft.com/office/powerpoint/2010/main" val="730225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Vayikra/Lev 1.4 </a:t>
            </a:r>
            <a:r>
              <a:rPr lang="en-US" altLang="en-US" dirty="0">
                <a:solidFill>
                  <a:schemeClr val="bg1"/>
                </a:solidFill>
              </a:rPr>
              <a:t>He is to lay his hand upon the head of the burnt offering, and it will be accepted on his behalf to make atonement for him.</a:t>
            </a:r>
          </a:p>
        </p:txBody>
      </p:sp>
    </p:spTree>
    <p:extLst>
      <p:ext uri="{BB962C8B-B14F-4D97-AF65-F5344CB8AC3E}">
        <p14:creationId xmlns:p14="http://schemas.microsoft.com/office/powerpoint/2010/main" val="107351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2408237" cy="5143500"/>
          </a:xfrm>
        </p:spPr>
        <p:txBody>
          <a:bodyPr>
            <a:normAutofit/>
          </a:bodyPr>
          <a:lstStyle/>
          <a:p>
            <a:pPr marL="0" indent="0">
              <a:lnSpc>
                <a:spcPct val="90000"/>
              </a:lnSpc>
              <a:buNone/>
            </a:pPr>
            <a:r>
              <a:rPr lang="en-US" altLang="en-US" dirty="0">
                <a:solidFill>
                  <a:schemeClr val="bg1"/>
                </a:solidFill>
              </a:rPr>
              <a:t> </a:t>
            </a:r>
          </a:p>
        </p:txBody>
      </p:sp>
      <p:pic>
        <p:nvPicPr>
          <p:cNvPr id="4098" name="Picture 2" descr="The Sin Offering and The Trespass Offering | BibleWalk">
            <a:extLst>
              <a:ext uri="{FF2B5EF4-FFF2-40B4-BE49-F238E27FC236}">
                <a16:creationId xmlns:a16="http://schemas.microsoft.com/office/drawing/2014/main" id="{D5FCD519-CBF8-404A-AA5C-7CA189D15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759" y="0"/>
            <a:ext cx="6248400" cy="51568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9207F-04CC-46A0-A698-96C618196972}"/>
              </a:ext>
            </a:extLst>
          </p:cNvPr>
          <p:cNvSpPr txBox="1"/>
          <p:nvPr/>
        </p:nvSpPr>
        <p:spPr>
          <a:xfrm>
            <a:off x="0" y="57150"/>
            <a:ext cx="2513759" cy="5386090"/>
          </a:xfrm>
          <a:prstGeom prst="rect">
            <a:avLst/>
          </a:prstGeom>
          <a:noFill/>
        </p:spPr>
        <p:txBody>
          <a:bodyPr wrap="square">
            <a:spAutoFit/>
          </a:bodyPr>
          <a:lstStyle/>
          <a:p>
            <a:pPr algn="l"/>
            <a:r>
              <a:rPr lang="en-US" sz="1400" dirty="0"/>
              <a:t>Lev 8.14 </a:t>
            </a:r>
            <a:r>
              <a:rPr lang="en-US" sz="3600" dirty="0"/>
              <a:t>Aharon and his sons laid their hands on the head of the bull for the sin offering.</a:t>
            </a:r>
          </a:p>
        </p:txBody>
      </p:sp>
    </p:spTree>
    <p:extLst>
      <p:ext uri="{BB962C8B-B14F-4D97-AF65-F5344CB8AC3E}">
        <p14:creationId xmlns:p14="http://schemas.microsoft.com/office/powerpoint/2010/main" val="501836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err="1">
                <a:solidFill>
                  <a:schemeClr val="bg1"/>
                </a:solidFill>
              </a:rPr>
              <a:t>Bamidba</a:t>
            </a:r>
            <a:r>
              <a:rPr lang="en-US" altLang="en-US" baseline="30000" dirty="0">
                <a:solidFill>
                  <a:schemeClr val="bg1"/>
                </a:solidFill>
              </a:rPr>
              <a:t>/Nu 8.10-14 </a:t>
            </a:r>
            <a:r>
              <a:rPr lang="en-US" altLang="en-US" dirty="0">
                <a:solidFill>
                  <a:schemeClr val="bg1"/>
                </a:solidFill>
              </a:rPr>
              <a:t> You will present the </a:t>
            </a:r>
            <a:r>
              <a:rPr lang="en-US" altLang="en-US" dirty="0" err="1">
                <a:solidFill>
                  <a:schemeClr val="bg1"/>
                </a:solidFill>
              </a:rPr>
              <a:t>L’vi’im</a:t>
            </a:r>
            <a:r>
              <a:rPr lang="en-US" altLang="en-US" dirty="0">
                <a:solidFill>
                  <a:schemeClr val="bg1"/>
                </a:solidFill>
              </a:rPr>
              <a:t> before </a:t>
            </a:r>
            <a:r>
              <a:rPr lang="en-US" altLang="en-US" cap="small" dirty="0">
                <a:solidFill>
                  <a:schemeClr val="bg1"/>
                </a:solidFill>
              </a:rPr>
              <a:t>Adoni</a:t>
            </a:r>
            <a:r>
              <a:rPr lang="en-US" altLang="en-US" dirty="0">
                <a:solidFill>
                  <a:schemeClr val="bg1"/>
                </a:solidFill>
              </a:rPr>
              <a:t>, the people of Isra’el will lay their hands on the </a:t>
            </a:r>
            <a:r>
              <a:rPr lang="en-US" altLang="en-US" dirty="0" err="1">
                <a:solidFill>
                  <a:schemeClr val="bg1"/>
                </a:solidFill>
              </a:rPr>
              <a:t>L’vi’im</a:t>
            </a:r>
            <a:r>
              <a:rPr lang="en-US" altLang="en-US" dirty="0">
                <a:solidFill>
                  <a:schemeClr val="bg1"/>
                </a:solidFill>
              </a:rPr>
              <a:t>, and Aharon will offer the </a:t>
            </a:r>
            <a:r>
              <a:rPr lang="en-US" altLang="en-US" dirty="0" err="1">
                <a:solidFill>
                  <a:schemeClr val="bg1"/>
                </a:solidFill>
              </a:rPr>
              <a:t>L’vi’im</a:t>
            </a:r>
            <a:r>
              <a:rPr lang="en-US" altLang="en-US" dirty="0">
                <a:solidFill>
                  <a:schemeClr val="bg1"/>
                </a:solidFill>
              </a:rPr>
              <a:t> before </a:t>
            </a:r>
            <a:r>
              <a:rPr lang="en-US" altLang="en-US" cap="small" dirty="0">
                <a:solidFill>
                  <a:schemeClr val="bg1"/>
                </a:solidFill>
              </a:rPr>
              <a:t>Adoni</a:t>
            </a:r>
            <a:r>
              <a:rPr lang="en-US" altLang="en-US" dirty="0">
                <a:solidFill>
                  <a:schemeClr val="bg1"/>
                </a:solidFill>
              </a:rPr>
              <a:t> as a wave offering from the people of Isra’el, so that they may do </a:t>
            </a:r>
            <a:r>
              <a:rPr lang="en-US" altLang="en-US" cap="small" dirty="0" err="1">
                <a:solidFill>
                  <a:schemeClr val="bg1"/>
                </a:solidFill>
              </a:rPr>
              <a:t>Adoni</a:t>
            </a:r>
            <a:r>
              <a:rPr lang="en-US" altLang="en-US" dirty="0" err="1">
                <a:solidFill>
                  <a:schemeClr val="bg1"/>
                </a:solidFill>
              </a:rPr>
              <a:t>’s</a:t>
            </a:r>
            <a:r>
              <a:rPr lang="en-US" altLang="en-US" dirty="0">
                <a:solidFill>
                  <a:schemeClr val="bg1"/>
                </a:solidFill>
              </a:rPr>
              <a:t> service. The </a:t>
            </a:r>
            <a:r>
              <a:rPr lang="en-US" altLang="en-US" dirty="0" err="1">
                <a:solidFill>
                  <a:schemeClr val="bg1"/>
                </a:solidFill>
              </a:rPr>
              <a:t>L’vi’im</a:t>
            </a:r>
            <a:r>
              <a:rPr lang="en-US" altLang="en-US" dirty="0">
                <a:solidFill>
                  <a:schemeClr val="bg1"/>
                </a:solidFill>
              </a:rPr>
              <a:t> will lay their hands on the heads of the bulls; </a:t>
            </a:r>
          </a:p>
        </p:txBody>
      </p:sp>
    </p:spTree>
    <p:extLst>
      <p:ext uri="{BB962C8B-B14F-4D97-AF65-F5344CB8AC3E}">
        <p14:creationId xmlns:p14="http://schemas.microsoft.com/office/powerpoint/2010/main" val="2472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lnSpcReduction="10000"/>
          </a:bodyPr>
          <a:lstStyle/>
          <a:p>
            <a:pPr marL="0" indent="0">
              <a:lnSpc>
                <a:spcPct val="90000"/>
              </a:lnSpc>
              <a:buNone/>
            </a:pPr>
            <a:r>
              <a:rPr lang="en-US" altLang="en-US" baseline="30000" dirty="0" err="1">
                <a:solidFill>
                  <a:schemeClr val="bg1"/>
                </a:solidFill>
              </a:rPr>
              <a:t>Bamidba</a:t>
            </a:r>
            <a:r>
              <a:rPr lang="en-US" altLang="en-US" baseline="30000" dirty="0">
                <a:solidFill>
                  <a:schemeClr val="bg1"/>
                </a:solidFill>
              </a:rPr>
              <a:t>/Nu 8.10-14 </a:t>
            </a:r>
            <a:r>
              <a:rPr lang="en-US" altLang="en-US" dirty="0">
                <a:solidFill>
                  <a:schemeClr val="bg1"/>
                </a:solidFill>
              </a:rPr>
              <a:t> the one you will offer as a sin offering and the other as a burnt offering to </a:t>
            </a:r>
            <a:r>
              <a:rPr lang="en-US" altLang="en-US" cap="small" dirty="0">
                <a:solidFill>
                  <a:schemeClr val="bg1"/>
                </a:solidFill>
              </a:rPr>
              <a:t>Adoni</a:t>
            </a:r>
            <a:r>
              <a:rPr lang="en-US" altLang="en-US" dirty="0">
                <a:solidFill>
                  <a:schemeClr val="bg1"/>
                </a:solidFill>
              </a:rPr>
              <a:t> to make atonement for the </a:t>
            </a:r>
            <a:r>
              <a:rPr lang="en-US" altLang="en-US" dirty="0" err="1">
                <a:solidFill>
                  <a:schemeClr val="bg1"/>
                </a:solidFill>
              </a:rPr>
              <a:t>L’vi’im</a:t>
            </a:r>
            <a:r>
              <a:rPr lang="en-US" altLang="en-US" dirty="0">
                <a:solidFill>
                  <a:schemeClr val="bg1"/>
                </a:solidFill>
              </a:rPr>
              <a:t>. You are to place the </a:t>
            </a:r>
            <a:r>
              <a:rPr lang="en-US" altLang="en-US" dirty="0" err="1">
                <a:solidFill>
                  <a:schemeClr val="bg1"/>
                </a:solidFill>
              </a:rPr>
              <a:t>L’vi’im</a:t>
            </a:r>
            <a:r>
              <a:rPr lang="en-US" altLang="en-US" dirty="0">
                <a:solidFill>
                  <a:schemeClr val="bg1"/>
                </a:solidFill>
              </a:rPr>
              <a:t> before Aharon and his sons, and offer them as a wave offering to </a:t>
            </a:r>
            <a:r>
              <a:rPr lang="en-US" altLang="en-US" cap="small" dirty="0">
                <a:solidFill>
                  <a:schemeClr val="bg1"/>
                </a:solidFill>
              </a:rPr>
              <a:t>Adoni</a:t>
            </a:r>
            <a:r>
              <a:rPr lang="en-US" altLang="en-US" dirty="0">
                <a:solidFill>
                  <a:schemeClr val="bg1"/>
                </a:solidFill>
              </a:rPr>
              <a:t>. In this way you will separate the </a:t>
            </a:r>
            <a:r>
              <a:rPr lang="en-US" altLang="en-US" dirty="0" err="1">
                <a:solidFill>
                  <a:schemeClr val="bg1"/>
                </a:solidFill>
              </a:rPr>
              <a:t>L’vi’im</a:t>
            </a:r>
            <a:r>
              <a:rPr lang="en-US" altLang="en-US" dirty="0">
                <a:solidFill>
                  <a:schemeClr val="bg1"/>
                </a:solidFill>
              </a:rPr>
              <a:t> from the people of Isra’el, and the </a:t>
            </a:r>
            <a:r>
              <a:rPr lang="en-US" altLang="en-US" dirty="0" err="1">
                <a:solidFill>
                  <a:schemeClr val="bg1"/>
                </a:solidFill>
              </a:rPr>
              <a:t>L’vi’im</a:t>
            </a:r>
            <a:r>
              <a:rPr lang="en-US" altLang="en-US" dirty="0">
                <a:solidFill>
                  <a:schemeClr val="bg1"/>
                </a:solidFill>
              </a:rPr>
              <a:t> will belong to me.</a:t>
            </a:r>
          </a:p>
        </p:txBody>
      </p:sp>
    </p:spTree>
    <p:extLst>
      <p:ext uri="{BB962C8B-B14F-4D97-AF65-F5344CB8AC3E}">
        <p14:creationId xmlns:p14="http://schemas.microsoft.com/office/powerpoint/2010/main" val="167321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Yeshayahu/Is 53. 6  </a:t>
            </a:r>
            <a:r>
              <a:rPr lang="en-US" altLang="en-US" dirty="0">
                <a:solidFill>
                  <a:schemeClr val="bg1"/>
                </a:solidFill>
              </a:rPr>
              <a:t>We all like sheep have gone astray. Each of us turned to his own way. So </a:t>
            </a:r>
            <a:r>
              <a:rPr lang="en-US" altLang="en-US" cap="small" dirty="0">
                <a:solidFill>
                  <a:schemeClr val="bg1"/>
                </a:solidFill>
              </a:rPr>
              <a:t>Adoni </a:t>
            </a:r>
            <a:r>
              <a:rPr lang="en-US" altLang="en-US" dirty="0">
                <a:solidFill>
                  <a:schemeClr val="bg1"/>
                </a:solidFill>
              </a:rPr>
              <a:t>has laid on Him the iniquity of us all.</a:t>
            </a:r>
          </a:p>
        </p:txBody>
      </p:sp>
    </p:spTree>
    <p:extLst>
      <p:ext uri="{BB962C8B-B14F-4D97-AF65-F5344CB8AC3E}">
        <p14:creationId xmlns:p14="http://schemas.microsoft.com/office/powerpoint/2010/main" val="4291003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fontScale="92500" lnSpcReduction="20000"/>
          </a:bodyPr>
          <a:lstStyle/>
          <a:p>
            <a:pPr marL="0" indent="0">
              <a:lnSpc>
                <a:spcPct val="90000"/>
              </a:lnSpc>
              <a:buNone/>
            </a:pPr>
            <a:r>
              <a:rPr lang="en-US" altLang="en-US" dirty="0" err="1">
                <a:solidFill>
                  <a:schemeClr val="bg1"/>
                </a:solidFill>
              </a:rPr>
              <a:t>Smikhah</a:t>
            </a:r>
            <a:r>
              <a:rPr lang="en-US" altLang="en-US" dirty="0">
                <a:solidFill>
                  <a:schemeClr val="bg1"/>
                </a:solidFill>
              </a:rPr>
              <a:t> [hands on] used in three ways in scripture:</a:t>
            </a:r>
          </a:p>
          <a:p>
            <a:pPr>
              <a:lnSpc>
                <a:spcPct val="90000"/>
              </a:lnSpc>
            </a:pPr>
            <a:r>
              <a:rPr lang="en-US" altLang="en-US" dirty="0"/>
              <a:t>Bestowing blessings</a:t>
            </a:r>
          </a:p>
          <a:p>
            <a:pPr marL="868407" lvl="1" indent="-571500">
              <a:lnSpc>
                <a:spcPct val="90000"/>
              </a:lnSpc>
            </a:pPr>
            <a:r>
              <a:rPr lang="en-US" altLang="en-US" dirty="0"/>
              <a:t>Upon children</a:t>
            </a:r>
          </a:p>
          <a:p>
            <a:pPr marL="868407" lvl="1" indent="-571500">
              <a:lnSpc>
                <a:spcPct val="90000"/>
              </a:lnSpc>
            </a:pPr>
            <a:r>
              <a:rPr lang="en-US" altLang="en-US" dirty="0"/>
              <a:t>Upon disciples</a:t>
            </a:r>
          </a:p>
          <a:p>
            <a:pPr marL="868407" lvl="1" indent="-571500">
              <a:lnSpc>
                <a:spcPct val="90000"/>
              </a:lnSpc>
            </a:pPr>
            <a:r>
              <a:rPr lang="en-US" altLang="en-US" dirty="0"/>
              <a:t>Upon pray-</a:t>
            </a:r>
            <a:r>
              <a:rPr lang="en-US" altLang="en-US" dirty="0" err="1"/>
              <a:t>ers</a:t>
            </a:r>
            <a:endParaRPr lang="en-US" altLang="en-US" dirty="0"/>
          </a:p>
          <a:p>
            <a:pPr marL="868407" lvl="1" indent="-571500">
              <a:lnSpc>
                <a:spcPct val="90000"/>
              </a:lnSpc>
            </a:pPr>
            <a:r>
              <a:rPr lang="en-US" altLang="en-US" dirty="0"/>
              <a:t>Upon the sick</a:t>
            </a:r>
          </a:p>
          <a:p>
            <a:pPr marL="233363" indent="-233363">
              <a:lnSpc>
                <a:spcPct val="90000"/>
              </a:lnSpc>
            </a:pPr>
            <a:r>
              <a:rPr lang="en-US" altLang="en-US" dirty="0"/>
              <a:t>Ritual substitution</a:t>
            </a:r>
          </a:p>
          <a:p>
            <a:pPr marL="530270" lvl="1" indent="-233363">
              <a:lnSpc>
                <a:spcPct val="90000"/>
              </a:lnSpc>
            </a:pPr>
            <a:r>
              <a:rPr lang="en-US" altLang="en-US" dirty="0"/>
              <a:t>Sacrificial animals</a:t>
            </a:r>
          </a:p>
          <a:p>
            <a:pPr marL="530270" lvl="1" indent="-233363">
              <a:lnSpc>
                <a:spcPct val="90000"/>
              </a:lnSpc>
            </a:pPr>
            <a:r>
              <a:rPr lang="en-US" altLang="en-US" dirty="0"/>
              <a:t>Levites</a:t>
            </a:r>
          </a:p>
        </p:txBody>
      </p:sp>
    </p:spTree>
    <p:extLst>
      <p:ext uri="{BB962C8B-B14F-4D97-AF65-F5344CB8AC3E}">
        <p14:creationId xmlns:p14="http://schemas.microsoft.com/office/powerpoint/2010/main" val="125419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Noon meal after 7 am surgery:</a:t>
            </a:r>
          </a:p>
          <a:p>
            <a:pPr marL="0" indent="0">
              <a:lnSpc>
                <a:spcPct val="90000"/>
              </a:lnSpc>
              <a:buNone/>
            </a:pPr>
            <a:r>
              <a:rPr lang="en-US" dirty="0"/>
              <a:t>Barbecued beef!  I ate it all!</a:t>
            </a:r>
          </a:p>
          <a:p>
            <a:pPr marL="0" indent="0">
              <a:lnSpc>
                <a:spcPct val="90000"/>
              </a:lnSpc>
              <a:buNone/>
            </a:pPr>
            <a:endParaRPr lang="en-US" altLang="en-US" dirty="0"/>
          </a:p>
        </p:txBody>
      </p:sp>
      <p:pic>
        <p:nvPicPr>
          <p:cNvPr id="3" name="Picture 2">
            <a:extLst>
              <a:ext uri="{FF2B5EF4-FFF2-40B4-BE49-F238E27FC236}">
                <a16:creationId xmlns:a16="http://schemas.microsoft.com/office/drawing/2014/main" id="{42B3E14B-E8FF-459B-BB92-C613A6411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37" y="1305829"/>
            <a:ext cx="7894637" cy="3837671"/>
          </a:xfrm>
          <a:prstGeom prst="rect">
            <a:avLst/>
          </a:prstGeom>
        </p:spPr>
      </p:pic>
    </p:spTree>
    <p:extLst>
      <p:ext uri="{BB962C8B-B14F-4D97-AF65-F5344CB8AC3E}">
        <p14:creationId xmlns:p14="http://schemas.microsoft.com/office/powerpoint/2010/main" val="1359069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a:lnSpc>
                <a:spcPct val="90000"/>
              </a:lnSpc>
            </a:pPr>
            <a:r>
              <a:rPr lang="en-US" altLang="en-US" dirty="0">
                <a:solidFill>
                  <a:srgbClr val="FFFF99"/>
                </a:solidFill>
              </a:rPr>
              <a:t>Ordination</a:t>
            </a:r>
          </a:p>
          <a:p>
            <a:pPr lvl="1">
              <a:lnSpc>
                <a:spcPct val="90000"/>
              </a:lnSpc>
            </a:pPr>
            <a:r>
              <a:rPr lang="en-US" altLang="en-US" dirty="0">
                <a:solidFill>
                  <a:srgbClr val="FFFF99"/>
                </a:solidFill>
              </a:rPr>
              <a:t>Moshe to Yehoshua/Joshua</a:t>
            </a:r>
          </a:p>
          <a:p>
            <a:pPr lvl="1">
              <a:lnSpc>
                <a:spcPct val="90000"/>
              </a:lnSpc>
            </a:pPr>
            <a:r>
              <a:rPr lang="en-US" altLang="en-US" dirty="0">
                <a:solidFill>
                  <a:srgbClr val="FFFF99"/>
                </a:solidFill>
              </a:rPr>
              <a:t>Elders and rabbis</a:t>
            </a:r>
          </a:p>
          <a:p>
            <a:pPr lvl="1">
              <a:lnSpc>
                <a:spcPct val="90000"/>
              </a:lnSpc>
            </a:pPr>
            <a:r>
              <a:rPr lang="en-US" altLang="en-US" dirty="0">
                <a:solidFill>
                  <a:srgbClr val="FFFF99"/>
                </a:solidFill>
              </a:rPr>
              <a:t>Conferring the Spirit</a:t>
            </a:r>
          </a:p>
        </p:txBody>
      </p:sp>
    </p:spTree>
    <p:extLst>
      <p:ext uri="{BB962C8B-B14F-4D97-AF65-F5344CB8AC3E}">
        <p14:creationId xmlns:p14="http://schemas.microsoft.com/office/powerpoint/2010/main" val="3926539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err="1"/>
              <a:t>Bamidbar</a:t>
            </a:r>
            <a:r>
              <a:rPr lang="en-US" altLang="en-US" baseline="30000" dirty="0"/>
              <a:t>/Nu 27.18-20 </a:t>
            </a:r>
            <a:r>
              <a:rPr lang="en-US" altLang="en-US" cap="small" dirty="0">
                <a:solidFill>
                  <a:schemeClr val="bg1"/>
                </a:solidFill>
              </a:rPr>
              <a:t>Adoni</a:t>
            </a:r>
            <a:r>
              <a:rPr lang="en-US" altLang="en-US" dirty="0">
                <a:solidFill>
                  <a:schemeClr val="bg1"/>
                </a:solidFill>
              </a:rPr>
              <a:t> said to Moshe, “Take </a:t>
            </a:r>
            <a:r>
              <a:rPr lang="en-US" altLang="en-US" dirty="0" err="1">
                <a:solidFill>
                  <a:schemeClr val="bg1"/>
                </a:solidFill>
              </a:rPr>
              <a:t>Y’hoshua</a:t>
            </a:r>
            <a:r>
              <a:rPr lang="en-US" altLang="en-US" dirty="0">
                <a:solidFill>
                  <a:schemeClr val="bg1"/>
                </a:solidFill>
              </a:rPr>
              <a:t> the son of Nun, a spiritual man, and lay your hand on him. Put him in front of </a:t>
            </a:r>
            <a:r>
              <a:rPr lang="en-US" altLang="en-US" dirty="0" err="1">
                <a:solidFill>
                  <a:schemeClr val="bg1"/>
                </a:solidFill>
              </a:rPr>
              <a:t>El‘azar</a:t>
            </a:r>
            <a:r>
              <a:rPr lang="en-US" altLang="en-US" dirty="0">
                <a:solidFill>
                  <a:schemeClr val="bg1"/>
                </a:solidFill>
              </a:rPr>
              <a:t> the cohen and the whole community, and commission him in their sight. Delegate to him some of your authority, so that the entire community of Isra’el will obey him.</a:t>
            </a:r>
          </a:p>
        </p:txBody>
      </p:sp>
    </p:spTree>
    <p:extLst>
      <p:ext uri="{BB962C8B-B14F-4D97-AF65-F5344CB8AC3E}">
        <p14:creationId xmlns:p14="http://schemas.microsoft.com/office/powerpoint/2010/main" val="930319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Dt 34.9 </a:t>
            </a:r>
            <a:r>
              <a:rPr lang="en-US" altLang="en-US" dirty="0" err="1">
                <a:solidFill>
                  <a:schemeClr val="bg1"/>
                </a:solidFill>
              </a:rPr>
              <a:t>Y’hoshua</a:t>
            </a:r>
            <a:r>
              <a:rPr lang="en-US" altLang="en-US" dirty="0">
                <a:solidFill>
                  <a:schemeClr val="bg1"/>
                </a:solidFill>
              </a:rPr>
              <a:t> [Joshua] the son of Nun was full of the Spirit of wisdom, for Moshe had laid his hands on him, and the people of Isra’el heeded him and did what Adonai had ordered Moshe.</a:t>
            </a:r>
          </a:p>
        </p:txBody>
      </p:sp>
    </p:spTree>
    <p:extLst>
      <p:ext uri="{BB962C8B-B14F-4D97-AF65-F5344CB8AC3E}">
        <p14:creationId xmlns:p14="http://schemas.microsoft.com/office/powerpoint/2010/main" val="2608112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err="1"/>
              <a:t>Bamidbar</a:t>
            </a:r>
            <a:r>
              <a:rPr lang="en-US" altLang="en-US" baseline="30000" dirty="0"/>
              <a:t>/Nu 11.25</a:t>
            </a:r>
            <a:r>
              <a:rPr lang="en-US" altLang="en-US" dirty="0">
                <a:solidFill>
                  <a:schemeClr val="bg1"/>
                </a:solidFill>
              </a:rPr>
              <a:t> </a:t>
            </a:r>
            <a:r>
              <a:rPr lang="en-US" altLang="en-US" cap="small" dirty="0">
                <a:solidFill>
                  <a:schemeClr val="bg1"/>
                </a:solidFill>
              </a:rPr>
              <a:t>Adoni</a:t>
            </a:r>
            <a:r>
              <a:rPr lang="en-US" altLang="en-US" dirty="0">
                <a:solidFill>
                  <a:schemeClr val="bg1"/>
                </a:solidFill>
              </a:rPr>
              <a:t> came down in the cloud, spoke to him, took some of the Spirit that was on him and put it on the seventy leaders.</a:t>
            </a:r>
          </a:p>
        </p:txBody>
      </p:sp>
    </p:spTree>
    <p:extLst>
      <p:ext uri="{BB962C8B-B14F-4D97-AF65-F5344CB8AC3E}">
        <p14:creationId xmlns:p14="http://schemas.microsoft.com/office/powerpoint/2010/main" val="4094628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225B6C69-BA07-4CA3-8A5E-62A13153614F}"/>
              </a:ext>
            </a:extLst>
          </p:cNvPr>
          <p:cNvPicPr>
            <a:picLocks noChangeAspect="1"/>
          </p:cNvPicPr>
          <p:nvPr/>
        </p:nvPicPr>
        <p:blipFill>
          <a:blip r:embed="rId3"/>
          <a:stretch>
            <a:fillRect/>
          </a:stretch>
        </p:blipFill>
        <p:spPr>
          <a:xfrm>
            <a:off x="-17167" y="1525617"/>
            <a:ext cx="8788291" cy="3598833"/>
          </a:xfrm>
          <a:prstGeom prst="rect">
            <a:avLst/>
          </a:prstGeom>
        </p:spPr>
      </p:pic>
      <p:sp>
        <p:nvSpPr>
          <p:cNvPr id="4" name="TextBox 3">
            <a:extLst>
              <a:ext uri="{FF2B5EF4-FFF2-40B4-BE49-F238E27FC236}">
                <a16:creationId xmlns:a16="http://schemas.microsoft.com/office/drawing/2014/main" id="{97FD9134-C237-4D3D-8BC5-828E59635F0F}"/>
              </a:ext>
            </a:extLst>
          </p:cNvPr>
          <p:cNvSpPr txBox="1"/>
          <p:nvPr/>
        </p:nvSpPr>
        <p:spPr>
          <a:xfrm>
            <a:off x="19143" y="285750"/>
            <a:ext cx="7699993" cy="707886"/>
          </a:xfrm>
          <a:prstGeom prst="rect">
            <a:avLst/>
          </a:prstGeom>
          <a:noFill/>
        </p:spPr>
        <p:txBody>
          <a:bodyPr wrap="none" rtlCol="0">
            <a:spAutoFit/>
          </a:bodyPr>
          <a:lstStyle/>
          <a:p>
            <a:pPr algn="l"/>
            <a:r>
              <a:rPr lang="en-US" dirty="0" err="1"/>
              <a:t>Pirkei</a:t>
            </a:r>
            <a:r>
              <a:rPr lang="en-US" dirty="0"/>
              <a:t> </a:t>
            </a:r>
            <a:r>
              <a:rPr lang="en-US" dirty="0" err="1"/>
              <a:t>Avot</a:t>
            </a:r>
            <a:r>
              <a:rPr lang="en-US" dirty="0"/>
              <a:t>, part of the Talmud</a:t>
            </a:r>
          </a:p>
        </p:txBody>
      </p:sp>
    </p:spTree>
    <p:extLst>
      <p:ext uri="{BB962C8B-B14F-4D97-AF65-F5344CB8AC3E}">
        <p14:creationId xmlns:p14="http://schemas.microsoft.com/office/powerpoint/2010/main" val="558959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err="1">
                <a:solidFill>
                  <a:schemeClr val="bg1"/>
                </a:solidFill>
              </a:rPr>
              <a:t>Mtt</a:t>
            </a:r>
            <a:r>
              <a:rPr lang="en-US" altLang="en-US" baseline="30000" dirty="0">
                <a:solidFill>
                  <a:schemeClr val="bg1"/>
                </a:solidFill>
              </a:rPr>
              <a:t>. 23.1-2 </a:t>
            </a:r>
            <a:r>
              <a:rPr lang="en-US" altLang="en-US" dirty="0">
                <a:solidFill>
                  <a:schemeClr val="bg1"/>
                </a:solidFill>
              </a:rPr>
              <a:t>Then Yeshua addressed the crowds and his </a:t>
            </a:r>
            <a:r>
              <a:rPr lang="en-US" altLang="en-US" dirty="0" err="1">
                <a:solidFill>
                  <a:schemeClr val="bg1"/>
                </a:solidFill>
              </a:rPr>
              <a:t>talmidim</a:t>
            </a:r>
            <a:r>
              <a:rPr lang="en-US" altLang="en-US" dirty="0">
                <a:solidFill>
                  <a:schemeClr val="bg1"/>
                </a:solidFill>
              </a:rPr>
              <a:t>:  “The Torah-teachers and the </a:t>
            </a:r>
            <a:r>
              <a:rPr lang="en-US" altLang="en-US" dirty="0" err="1">
                <a:solidFill>
                  <a:schemeClr val="bg1"/>
                </a:solidFill>
              </a:rPr>
              <a:t>P’rushim</a:t>
            </a:r>
            <a:r>
              <a:rPr lang="en-US" altLang="en-US" dirty="0">
                <a:solidFill>
                  <a:schemeClr val="bg1"/>
                </a:solidFill>
              </a:rPr>
              <a:t>,” he said, “sit in the seat of Moshe</a:t>
            </a:r>
          </a:p>
        </p:txBody>
      </p:sp>
    </p:spTree>
    <p:extLst>
      <p:ext uri="{BB962C8B-B14F-4D97-AF65-F5344CB8AC3E}">
        <p14:creationId xmlns:p14="http://schemas.microsoft.com/office/powerpoint/2010/main" val="597777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8778875" cy="5143500"/>
          </a:xfrm>
        </p:spPr>
        <p:txBody>
          <a:bodyPr>
            <a:normAutofit/>
          </a:bodyPr>
          <a:lstStyle/>
          <a:p>
            <a:pPr algn="l"/>
            <a:r>
              <a:rPr lang="en-US" baseline="30000" dirty="0" err="1"/>
              <a:t>Shmot</a:t>
            </a:r>
            <a:r>
              <a:rPr lang="en-US" baseline="30000" dirty="0"/>
              <a:t>/Ex 18.13</a:t>
            </a:r>
            <a:r>
              <a:rPr lang="en-US" dirty="0"/>
              <a:t> </a:t>
            </a:r>
            <a:r>
              <a:rPr lang="en-US" b="1" baseline="30000" dirty="0"/>
              <a:t> </a:t>
            </a:r>
            <a:r>
              <a:rPr lang="en-US" dirty="0"/>
              <a:t>The next day, </a:t>
            </a:r>
            <a:r>
              <a:rPr lang="en-US" dirty="0">
                <a:solidFill>
                  <a:srgbClr val="FFFF99"/>
                </a:solidFill>
              </a:rPr>
              <a:t>Moses </a:t>
            </a:r>
            <a:r>
              <a:rPr lang="en-US" u="sng" dirty="0">
                <a:solidFill>
                  <a:srgbClr val="FFFF99"/>
                </a:solidFill>
              </a:rPr>
              <a:t>sat</a:t>
            </a:r>
            <a:r>
              <a:rPr lang="en-US" dirty="0">
                <a:solidFill>
                  <a:srgbClr val="FFFF99"/>
                </a:solidFill>
              </a:rPr>
              <a:t> to judge the people</a:t>
            </a:r>
            <a:r>
              <a:rPr lang="en-US" dirty="0"/>
              <a:t>, and they stood around Moses from morning till evening.</a:t>
            </a:r>
          </a:p>
        </p:txBody>
      </p:sp>
    </p:spTree>
    <p:extLst>
      <p:ext uri="{BB962C8B-B14F-4D97-AF65-F5344CB8AC3E}">
        <p14:creationId xmlns:p14="http://schemas.microsoft.com/office/powerpoint/2010/main" val="3517571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0"/>
            <a:ext cx="8778875" cy="5143500"/>
          </a:xfrm>
        </p:spPr>
        <p:txBody>
          <a:bodyPr>
            <a:normAutofit fontScale="92500" lnSpcReduction="10000"/>
          </a:bodyPr>
          <a:lstStyle/>
          <a:p>
            <a:pPr algn="l"/>
            <a:r>
              <a:rPr lang="en-US" sz="4200" dirty="0"/>
              <a:t>The seat of Moshe. The Midrash Rabbah says:</a:t>
            </a:r>
            <a:br>
              <a:rPr lang="en-US" sz="4200" dirty="0"/>
            </a:br>
            <a:r>
              <a:rPr lang="en-US" sz="4200" dirty="0"/>
              <a:t>"They made for him [Moses| a </a:t>
            </a:r>
            <a:r>
              <a:rPr lang="en-US" sz="4200" dirty="0" err="1"/>
              <a:t>katedra</a:t>
            </a:r>
            <a:r>
              <a:rPr lang="en-US" sz="4200" dirty="0"/>
              <a:t> like that of the advocates, in which one sits and yet seems to be standing." </a:t>
            </a:r>
            <a:r>
              <a:rPr lang="en-US" sz="4200" baseline="30000" dirty="0"/>
              <a:t>(Exodus Rabbah 43:4) </a:t>
            </a:r>
          </a:p>
          <a:p>
            <a:pPr algn="l"/>
            <a:r>
              <a:rPr lang="en-US" sz="4200" dirty="0" err="1"/>
              <a:t>Pesiktu</a:t>
            </a:r>
            <a:r>
              <a:rPr lang="en-US" sz="4200" dirty="0"/>
              <a:t> </a:t>
            </a:r>
            <a:r>
              <a:rPr lang="en-US" sz="4200" dirty="0" err="1"/>
              <a:t>diRav</a:t>
            </a:r>
            <a:r>
              <a:rPr lang="en-US" sz="4200" dirty="0"/>
              <a:t> </a:t>
            </a:r>
            <a:r>
              <a:rPr lang="en-US" sz="4200" dirty="0" err="1"/>
              <a:t>Kahana</a:t>
            </a:r>
            <a:r>
              <a:rPr lang="en-US" sz="4200" baseline="30000" dirty="0"/>
              <a:t> 1:7 </a:t>
            </a:r>
            <a:r>
              <a:rPr lang="en-US" sz="4200" dirty="0"/>
              <a:t>mentions the seat of Moses, and the editors of the English edition comment:</a:t>
            </a:r>
            <a:endParaRPr lang="en-US" dirty="0"/>
          </a:p>
        </p:txBody>
      </p:sp>
    </p:spTree>
    <p:extLst>
      <p:ext uri="{BB962C8B-B14F-4D97-AF65-F5344CB8AC3E}">
        <p14:creationId xmlns:p14="http://schemas.microsoft.com/office/powerpoint/2010/main" val="2253723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037" y="0"/>
            <a:ext cx="8732837" cy="5143500"/>
          </a:xfrm>
        </p:spPr>
        <p:txBody>
          <a:bodyPr>
            <a:normAutofit/>
          </a:bodyPr>
          <a:lstStyle/>
          <a:p>
            <a:pPr algn="l"/>
            <a:r>
              <a:rPr lang="en-US" dirty="0"/>
              <a:t>“The particular place in the synagogue where the leaders used to sit was known metaphorically as the seat of Moses or as the throne of Torah, symbolizing the succession of teachers of Torah down through the ages.”</a:t>
            </a:r>
          </a:p>
        </p:txBody>
      </p:sp>
    </p:spTree>
    <p:extLst>
      <p:ext uri="{BB962C8B-B14F-4D97-AF65-F5344CB8AC3E}">
        <p14:creationId xmlns:p14="http://schemas.microsoft.com/office/powerpoint/2010/main" val="892222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result for moses seat">
            <a:extLst>
              <a:ext uri="{FF2B5EF4-FFF2-40B4-BE49-F238E27FC236}">
                <a16:creationId xmlns:a16="http://schemas.microsoft.com/office/drawing/2014/main" id="{FFFB3A43-D61F-4B26-A4DD-92467565D9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3"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B18A75-1553-4041-A55B-C4C8B56CF701}"/>
              </a:ext>
            </a:extLst>
          </p:cNvPr>
          <p:cNvSpPr txBox="1"/>
          <p:nvPr/>
        </p:nvSpPr>
        <p:spPr>
          <a:xfrm>
            <a:off x="808037" y="-23998"/>
            <a:ext cx="6450292"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Moses’ Seat from </a:t>
            </a: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Korazin</a:t>
            </a:r>
            <a:endPar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62532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I get by with a little help from my friends!</a:t>
            </a:r>
          </a:p>
        </p:txBody>
      </p:sp>
      <p:pic>
        <p:nvPicPr>
          <p:cNvPr id="3" name="Picture 2">
            <a:extLst>
              <a:ext uri="{FF2B5EF4-FFF2-40B4-BE49-F238E27FC236}">
                <a16:creationId xmlns:a16="http://schemas.microsoft.com/office/drawing/2014/main" id="{EEFAAF4E-5D54-4907-9BB7-1FA9CB59D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561" t="-1" r="23094" b="-1786"/>
          <a:stretch/>
        </p:blipFill>
        <p:spPr>
          <a:xfrm>
            <a:off x="4237037" y="666750"/>
            <a:ext cx="4419600" cy="4343555"/>
          </a:xfrm>
          <a:prstGeom prst="rect">
            <a:avLst/>
          </a:prstGeom>
        </p:spPr>
      </p:pic>
      <p:sp>
        <p:nvSpPr>
          <p:cNvPr id="4" name="TextBox 3">
            <a:extLst>
              <a:ext uri="{FF2B5EF4-FFF2-40B4-BE49-F238E27FC236}">
                <a16:creationId xmlns:a16="http://schemas.microsoft.com/office/drawing/2014/main" id="{5AB8E336-650F-4E53-86C1-52EBBFFB9437}"/>
              </a:ext>
            </a:extLst>
          </p:cNvPr>
          <p:cNvSpPr txBox="1"/>
          <p:nvPr/>
        </p:nvSpPr>
        <p:spPr>
          <a:xfrm>
            <a:off x="1" y="1047750"/>
            <a:ext cx="4266786" cy="4216539"/>
          </a:xfrm>
          <a:prstGeom prst="rect">
            <a:avLst/>
          </a:prstGeom>
          <a:noFill/>
        </p:spPr>
        <p:txBody>
          <a:bodyPr wrap="square" rtlCol="0">
            <a:spAutoFit/>
          </a:bodyPr>
          <a:lstStyle/>
          <a:p>
            <a:pPr algn="l"/>
            <a:endParaRPr lang="en-US" sz="2000" dirty="0"/>
          </a:p>
          <a:p>
            <a:pPr algn="l"/>
            <a:r>
              <a:rPr lang="en-US" dirty="0"/>
              <a:t>Dawn and I are</a:t>
            </a:r>
          </a:p>
          <a:p>
            <a:pPr algn="l"/>
            <a:r>
              <a:rPr lang="en-US" dirty="0"/>
              <a:t>otherwise </a:t>
            </a:r>
          </a:p>
          <a:p>
            <a:pPr algn="l"/>
            <a:r>
              <a:rPr lang="en-US" dirty="0"/>
              <a:t>blessed to have</a:t>
            </a:r>
          </a:p>
          <a:p>
            <a:pPr algn="l"/>
            <a:r>
              <a:rPr lang="en-US" u="sng" dirty="0"/>
              <a:t>zero </a:t>
            </a:r>
          </a:p>
          <a:p>
            <a:pPr algn="l"/>
            <a:r>
              <a:rPr lang="en-US" dirty="0"/>
              <a:t>prescription</a:t>
            </a:r>
          </a:p>
          <a:p>
            <a:pPr algn="l"/>
            <a:r>
              <a:rPr lang="en-US" dirty="0"/>
              <a:t>meds.</a:t>
            </a:r>
          </a:p>
        </p:txBody>
      </p:sp>
    </p:spTree>
    <p:extLst>
      <p:ext uri="{BB962C8B-B14F-4D97-AF65-F5344CB8AC3E}">
        <p14:creationId xmlns:p14="http://schemas.microsoft.com/office/powerpoint/2010/main" val="2218370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122041E-2938-4A3E-97B5-0D702590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7" y="-19049"/>
            <a:ext cx="68834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36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http://www.bible.ca/synagogues/Moses-seat-chair-Delos-limestone-ancient-synagogues-architecture-worship-features-Pharisees-archeological-1st-century-oldest-pre70AD-Christian-Mt23-2-church-50bc-James-2-3.jpg">
            <a:extLst>
              <a:ext uri="{FF2B5EF4-FFF2-40B4-BE49-F238E27FC236}">
                <a16:creationId xmlns:a16="http://schemas.microsoft.com/office/drawing/2014/main" id="{1A4A37A5-8666-468A-AC70-05FCE75A5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0"/>
            <a:ext cx="5807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741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Messianic scriptures on laying on of hands for ordination:</a:t>
            </a:r>
          </a:p>
          <a:p>
            <a:pPr marL="0" indent="0">
              <a:lnSpc>
                <a:spcPct val="90000"/>
              </a:lnSpc>
              <a:buNone/>
            </a:pPr>
            <a:r>
              <a:rPr lang="en-US" altLang="en-US" baseline="30000" dirty="0">
                <a:solidFill>
                  <a:schemeClr val="bg1"/>
                </a:solidFill>
              </a:rPr>
              <a:t>Acts 6.5-6</a:t>
            </a:r>
            <a:r>
              <a:rPr lang="en-US" altLang="en-US" dirty="0">
                <a:solidFill>
                  <a:schemeClr val="bg1"/>
                </a:solidFill>
              </a:rPr>
              <a:t> They chose Stephen, a man full of faith and the </a:t>
            </a:r>
            <a:r>
              <a:rPr lang="en-US" altLang="en-US" dirty="0" err="1">
                <a:solidFill>
                  <a:schemeClr val="bg1"/>
                </a:solidFill>
              </a:rPr>
              <a:t>Ruach</a:t>
            </a:r>
            <a:r>
              <a:rPr lang="en-US" altLang="en-US" dirty="0">
                <a:solidFill>
                  <a:schemeClr val="bg1"/>
                </a:solidFill>
              </a:rPr>
              <a:t> </a:t>
            </a:r>
            <a:r>
              <a:rPr lang="en-US" altLang="en-US" dirty="0" err="1">
                <a:solidFill>
                  <a:schemeClr val="bg1"/>
                </a:solidFill>
              </a:rPr>
              <a:t>HaKodesh</a:t>
            </a:r>
            <a:r>
              <a:rPr lang="en-US" altLang="en-US" dirty="0">
                <a:solidFill>
                  <a:schemeClr val="bg1"/>
                </a:solidFill>
              </a:rPr>
              <a:t>…They presented these men to the emissaries, who prayed and laid their hands on them.</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44277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Acts 13.2-3 </a:t>
            </a:r>
            <a:r>
              <a:rPr lang="en-US" altLang="en-US" dirty="0">
                <a:solidFill>
                  <a:schemeClr val="bg1"/>
                </a:solidFill>
              </a:rPr>
              <a:t>One time when they were worshipping the Lord and fasting, the Ruakh </a:t>
            </a:r>
            <a:r>
              <a:rPr lang="en-US" altLang="en-US" dirty="0" err="1">
                <a:solidFill>
                  <a:schemeClr val="bg1"/>
                </a:solidFill>
              </a:rPr>
              <a:t>HaKodesh</a:t>
            </a:r>
            <a:r>
              <a:rPr lang="en-US" altLang="en-US" dirty="0">
                <a:solidFill>
                  <a:schemeClr val="bg1"/>
                </a:solidFill>
              </a:rPr>
              <a:t> said to them, “Set aside for me Bar-</a:t>
            </a:r>
            <a:r>
              <a:rPr lang="en-US" altLang="en-US" dirty="0" err="1">
                <a:solidFill>
                  <a:schemeClr val="bg1"/>
                </a:solidFill>
              </a:rPr>
              <a:t>Nabba</a:t>
            </a:r>
            <a:r>
              <a:rPr lang="en-US" altLang="en-US" dirty="0">
                <a:solidFill>
                  <a:schemeClr val="bg1"/>
                </a:solidFill>
              </a:rPr>
              <a:t> and </a:t>
            </a:r>
            <a:r>
              <a:rPr lang="en-US" altLang="en-US" dirty="0" err="1">
                <a:solidFill>
                  <a:schemeClr val="bg1"/>
                </a:solidFill>
              </a:rPr>
              <a:t>Sha’ul</a:t>
            </a:r>
            <a:r>
              <a:rPr lang="en-US" altLang="en-US" dirty="0">
                <a:solidFill>
                  <a:schemeClr val="bg1"/>
                </a:solidFill>
              </a:rPr>
              <a:t> for the work to which I have called them.” After fasting and praying, they placed their hands on them and sent them off.</a:t>
            </a:r>
          </a:p>
        </p:txBody>
      </p:sp>
    </p:spTree>
    <p:extLst>
      <p:ext uri="{BB962C8B-B14F-4D97-AF65-F5344CB8AC3E}">
        <p14:creationId xmlns:p14="http://schemas.microsoft.com/office/powerpoint/2010/main" val="2818317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Titus 1.5</a:t>
            </a:r>
            <a:r>
              <a:rPr lang="en-US" altLang="en-US" dirty="0">
                <a:solidFill>
                  <a:schemeClr val="bg1"/>
                </a:solidFill>
              </a:rPr>
              <a:t> The reason I left you in Crete was so that you might attend to the matters still not in order and appoint congregation leaders in each city — those were my instructions.</a:t>
            </a:r>
          </a:p>
        </p:txBody>
      </p:sp>
    </p:spTree>
    <p:extLst>
      <p:ext uri="{BB962C8B-B14F-4D97-AF65-F5344CB8AC3E}">
        <p14:creationId xmlns:p14="http://schemas.microsoft.com/office/powerpoint/2010/main" val="427879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1 Tim 5.22 </a:t>
            </a:r>
            <a:r>
              <a:rPr lang="en-US" altLang="en-US" dirty="0">
                <a:solidFill>
                  <a:schemeClr val="bg1"/>
                </a:solidFill>
              </a:rPr>
              <a:t>Do not be hasty in granting s’mikhah to anyone, and do not share in other people’s sins — keep yourself pure.</a:t>
            </a:r>
          </a:p>
        </p:txBody>
      </p:sp>
    </p:spTree>
    <p:extLst>
      <p:ext uri="{BB962C8B-B14F-4D97-AF65-F5344CB8AC3E}">
        <p14:creationId xmlns:p14="http://schemas.microsoft.com/office/powerpoint/2010/main" val="2833371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Acts 8.17</a:t>
            </a:r>
            <a:r>
              <a:rPr lang="en-US" altLang="en-US" dirty="0">
                <a:solidFill>
                  <a:schemeClr val="bg1"/>
                </a:solidFill>
              </a:rPr>
              <a:t>  They began laying their hands on them, and they were receiving the Ruakh ha-</a:t>
            </a:r>
            <a:r>
              <a:rPr lang="en-US" altLang="en-US" dirty="0" err="1">
                <a:solidFill>
                  <a:schemeClr val="bg1"/>
                </a:solidFill>
              </a:rPr>
              <a:t>Kodesh</a:t>
            </a:r>
            <a:r>
              <a:rPr lang="en-US" altLang="en-US" dirty="0">
                <a:solidFill>
                  <a:schemeClr val="bg1"/>
                </a:solidFill>
              </a:rPr>
              <a:t>.</a:t>
            </a:r>
          </a:p>
        </p:txBody>
      </p:sp>
    </p:spTree>
    <p:extLst>
      <p:ext uri="{BB962C8B-B14F-4D97-AF65-F5344CB8AC3E}">
        <p14:creationId xmlns:p14="http://schemas.microsoft.com/office/powerpoint/2010/main" val="1171008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t>Acts 9.17  </a:t>
            </a:r>
            <a:r>
              <a:rPr lang="en-US" altLang="en-US" dirty="0" err="1"/>
              <a:t>Hananyah</a:t>
            </a:r>
            <a:r>
              <a:rPr lang="en-US" altLang="en-US" dirty="0"/>
              <a:t> / Ananias left and entered into the house. Laying hands on Saul, he said, “Brother Saul, the Lord—Yeshua, the One who appeared to you on the road by which you were coming—has sent me, so that you might regain your sight and be filled with the </a:t>
            </a:r>
            <a:r>
              <a:rPr lang="en-US" altLang="en-US" dirty="0" err="1"/>
              <a:t>Ruach</a:t>
            </a:r>
            <a:r>
              <a:rPr lang="en-US" altLang="en-US" dirty="0"/>
              <a:t> ha-</a:t>
            </a:r>
            <a:r>
              <a:rPr lang="en-US" altLang="en-US" dirty="0" err="1"/>
              <a:t>Kodesh</a:t>
            </a:r>
            <a:r>
              <a:rPr lang="en-US" altLang="en-US" dirty="0"/>
              <a:t>.”</a:t>
            </a:r>
            <a:endParaRPr lang="en-US" altLang="en-US" dirty="0">
              <a:solidFill>
                <a:schemeClr val="bg1"/>
              </a:solidFill>
            </a:endParaRPr>
          </a:p>
        </p:txBody>
      </p:sp>
    </p:spTree>
    <p:extLst>
      <p:ext uri="{BB962C8B-B14F-4D97-AF65-F5344CB8AC3E}">
        <p14:creationId xmlns:p14="http://schemas.microsoft.com/office/powerpoint/2010/main" val="3240119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From Daniel Pipes  </a:t>
            </a:r>
            <a:r>
              <a:rPr lang="en-US" sz="1800" dirty="0">
                <a:hlinkClick r:id="rId3"/>
              </a:rPr>
              <a:t>http://www.danielpipes.org/</a:t>
            </a:r>
            <a:r>
              <a:rPr lang="en-US" sz="1800" dirty="0"/>
              <a:t> </a:t>
            </a:r>
          </a:p>
          <a:p>
            <a:pPr marL="0" indent="0">
              <a:buNone/>
            </a:pPr>
            <a:r>
              <a:rPr lang="en-US" u="sng" dirty="0"/>
              <a:t>Rather than the person</a:t>
            </a:r>
            <a:r>
              <a:rPr lang="en-US" dirty="0"/>
              <a:t>, I advise a focus on a party's overall outlook. Does it take pride in American history or emphasize its faults? Does it favor the original Constitution or a living version of it? </a:t>
            </a:r>
          </a:p>
        </p:txBody>
      </p:sp>
    </p:spTree>
    <p:extLst>
      <p:ext uri="{BB962C8B-B14F-4D97-AF65-F5344CB8AC3E}">
        <p14:creationId xmlns:p14="http://schemas.microsoft.com/office/powerpoint/2010/main" val="2950998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From Daniel Pipes  </a:t>
            </a:r>
            <a:r>
              <a:rPr lang="en-US" sz="1800" dirty="0">
                <a:hlinkClick r:id="rId3"/>
              </a:rPr>
              <a:t>http://www.danielpipes.org/</a:t>
            </a:r>
            <a:r>
              <a:rPr lang="en-US" sz="1800" dirty="0"/>
              <a:t> </a:t>
            </a:r>
          </a:p>
          <a:p>
            <a:pPr marL="0" indent="0">
              <a:buNone/>
            </a:pPr>
            <a:r>
              <a:rPr lang="en-US" dirty="0"/>
              <a:t>Does it emphasize individualism or equality? Does it focus on the free market or government oversight? Does it see the United States more as a force for good or ill in the world?</a:t>
            </a:r>
          </a:p>
        </p:txBody>
      </p:sp>
    </p:spTree>
    <p:extLst>
      <p:ext uri="{BB962C8B-B14F-4D97-AF65-F5344CB8AC3E}">
        <p14:creationId xmlns:p14="http://schemas.microsoft.com/office/powerpoint/2010/main" val="43864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7150"/>
            <a:ext cx="4008438" cy="508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Pino Noir</a:t>
            </a:r>
          </a:p>
          <a:p>
            <a:pPr marL="0" indent="0">
              <a:buNone/>
            </a:pPr>
            <a:r>
              <a:rPr lang="en-US" dirty="0"/>
              <a:t>Pino Blanco</a:t>
            </a:r>
          </a:p>
          <a:p>
            <a:pPr marL="0" indent="0">
              <a:buNone/>
            </a:pPr>
            <a:r>
              <a:rPr lang="en-US" dirty="0"/>
              <a:t>Pino Grigio</a:t>
            </a:r>
          </a:p>
        </p:txBody>
      </p:sp>
      <p:pic>
        <p:nvPicPr>
          <p:cNvPr id="3" name="Picture 2">
            <a:extLst>
              <a:ext uri="{FF2B5EF4-FFF2-40B4-BE49-F238E27FC236}">
                <a16:creationId xmlns:a16="http://schemas.microsoft.com/office/drawing/2014/main" id="{38DFB5C5-5E81-42E1-814F-5BBEBBF16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37" y="361950"/>
            <a:ext cx="4676775" cy="4572000"/>
          </a:xfrm>
          <a:prstGeom prst="rect">
            <a:avLst/>
          </a:prstGeom>
        </p:spPr>
      </p:pic>
    </p:spTree>
    <p:extLst>
      <p:ext uri="{BB962C8B-B14F-4D97-AF65-F5344CB8AC3E}">
        <p14:creationId xmlns:p14="http://schemas.microsoft.com/office/powerpoint/2010/main" val="30036385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Is there a pattern of power?</a:t>
            </a:r>
          </a:p>
          <a:p>
            <a:pPr marL="511175" indent="-511175">
              <a:lnSpc>
                <a:spcPct val="90000"/>
              </a:lnSpc>
              <a:buFont typeface="+mj-lt"/>
              <a:buAutoNum type="arabicPeriod"/>
            </a:pPr>
            <a:r>
              <a:rPr lang="en-US" altLang="en-US" dirty="0"/>
              <a:t>Repentance from dead works.</a:t>
            </a:r>
          </a:p>
          <a:p>
            <a:pPr marL="511175" indent="-511175">
              <a:lnSpc>
                <a:spcPct val="90000"/>
              </a:lnSpc>
              <a:buFont typeface="+mj-lt"/>
              <a:buAutoNum type="arabicPeriod"/>
            </a:pPr>
            <a:r>
              <a:rPr lang="en-US" altLang="en-US" dirty="0">
                <a:solidFill>
                  <a:schemeClr val="bg1"/>
                </a:solidFill>
              </a:rPr>
              <a:t>Faith in G-d thru resurrected Messiah.</a:t>
            </a:r>
          </a:p>
          <a:p>
            <a:pPr marL="511175" indent="-511175">
              <a:lnSpc>
                <a:spcPct val="90000"/>
              </a:lnSpc>
              <a:buFont typeface="+mj-lt"/>
              <a:buAutoNum type="arabicPeriod"/>
            </a:pPr>
            <a:r>
              <a:rPr lang="en-US" altLang="en-US" dirty="0"/>
              <a:t>Instruction expressed in immersion.</a:t>
            </a:r>
          </a:p>
          <a:p>
            <a:pPr marL="511175" indent="-511175">
              <a:lnSpc>
                <a:spcPct val="90000"/>
              </a:lnSpc>
              <a:buFont typeface="+mj-lt"/>
              <a:buAutoNum type="arabicPeriod"/>
            </a:pPr>
            <a:r>
              <a:rPr lang="en-US" altLang="en-US" dirty="0">
                <a:solidFill>
                  <a:schemeClr val="bg1"/>
                </a:solidFill>
              </a:rPr>
              <a:t>Laying on of ha</a:t>
            </a:r>
            <a:r>
              <a:rPr lang="en-US" altLang="en-US" dirty="0"/>
              <a:t>nds for service.</a:t>
            </a:r>
            <a:endParaRPr lang="en-US" altLang="en-US" dirty="0">
              <a:solidFill>
                <a:schemeClr val="bg1"/>
              </a:solidFill>
            </a:endParaRPr>
          </a:p>
        </p:txBody>
      </p:sp>
    </p:spTree>
    <p:extLst>
      <p:ext uri="{BB962C8B-B14F-4D97-AF65-F5344CB8AC3E}">
        <p14:creationId xmlns:p14="http://schemas.microsoft.com/office/powerpoint/2010/main" val="2767231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9769FD7A-2951-46CA-98CE-5F02792035CA}"/>
              </a:ext>
            </a:extLst>
          </p:cNvPr>
          <p:cNvGraphicFramePr>
            <a:graphicFrameLocks noGrp="1"/>
          </p:cNvGraphicFramePr>
          <p:nvPr/>
        </p:nvGraphicFramePr>
        <p:xfrm>
          <a:off x="274638" y="209550"/>
          <a:ext cx="8077200" cy="4732020"/>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1785544041"/>
                    </a:ext>
                  </a:extLst>
                </a:gridCol>
                <a:gridCol w="1615440">
                  <a:extLst>
                    <a:ext uri="{9D8B030D-6E8A-4147-A177-3AD203B41FA5}">
                      <a16:colId xmlns:a16="http://schemas.microsoft.com/office/drawing/2014/main" val="1711918817"/>
                    </a:ext>
                  </a:extLst>
                </a:gridCol>
                <a:gridCol w="1615440">
                  <a:extLst>
                    <a:ext uri="{9D8B030D-6E8A-4147-A177-3AD203B41FA5}">
                      <a16:colId xmlns:a16="http://schemas.microsoft.com/office/drawing/2014/main" val="1773502260"/>
                    </a:ext>
                  </a:extLst>
                </a:gridCol>
                <a:gridCol w="1615440">
                  <a:extLst>
                    <a:ext uri="{9D8B030D-6E8A-4147-A177-3AD203B41FA5}">
                      <a16:colId xmlns:a16="http://schemas.microsoft.com/office/drawing/2014/main" val="1918637780"/>
                    </a:ext>
                  </a:extLst>
                </a:gridCol>
                <a:gridCol w="1615440">
                  <a:extLst>
                    <a:ext uri="{9D8B030D-6E8A-4147-A177-3AD203B41FA5}">
                      <a16:colId xmlns:a16="http://schemas.microsoft.com/office/drawing/2014/main" val="3849816345"/>
                    </a:ext>
                  </a:extLst>
                </a:gridCol>
              </a:tblGrid>
              <a:tr h="1181100">
                <a:tc>
                  <a:txBody>
                    <a:bodyPr/>
                    <a:lstStyle/>
                    <a:p>
                      <a:r>
                        <a:rPr lang="en-US" dirty="0"/>
                        <a:t>Lost people reborn</a:t>
                      </a:r>
                    </a:p>
                  </a:txBody>
                  <a:tcPr>
                    <a:noFill/>
                  </a:tcPr>
                </a:tc>
                <a:tc>
                  <a:txBody>
                    <a:bodyPr/>
                    <a:lstStyle/>
                    <a:p>
                      <a:r>
                        <a:rPr lang="en-US" dirty="0"/>
                        <a:t>Cup of </a:t>
                      </a:r>
                      <a:r>
                        <a:rPr lang="en-US" dirty="0" err="1"/>
                        <a:t>Sanctifica-tion</a:t>
                      </a:r>
                      <a:endParaRPr lang="en-US" dirty="0"/>
                    </a:p>
                  </a:txBody>
                  <a:tcPr>
                    <a:noFill/>
                  </a:tcPr>
                </a:tc>
                <a:tc>
                  <a:txBody>
                    <a:bodyPr/>
                    <a:lstStyle/>
                    <a:p>
                      <a:r>
                        <a:rPr lang="en-US" dirty="0"/>
                        <a:t>Know G-d</a:t>
                      </a:r>
                    </a:p>
                  </a:txBody>
                  <a:tcPr>
                    <a:noFill/>
                  </a:tcPr>
                </a:tc>
                <a:tc>
                  <a:txBody>
                    <a:bodyPr/>
                    <a:lstStyle/>
                    <a:p>
                      <a:r>
                        <a:rPr lang="en-US" dirty="0" err="1"/>
                        <a:t>Yokhanan</a:t>
                      </a:r>
                      <a:r>
                        <a:rPr lang="en-US" dirty="0"/>
                        <a:t>/ John</a:t>
                      </a:r>
                    </a:p>
                    <a:p>
                      <a:r>
                        <a:rPr lang="en-US" dirty="0"/>
                        <a:t>Lion</a:t>
                      </a:r>
                    </a:p>
                  </a:txBody>
                  <a:tcPr>
                    <a:noFill/>
                  </a:tcPr>
                </a:tc>
                <a:tc>
                  <a:txBody>
                    <a:bodyPr/>
                    <a:lstStyle/>
                    <a:p>
                      <a:r>
                        <a:rPr lang="en-US" dirty="0"/>
                        <a:t>Main service</a:t>
                      </a:r>
                    </a:p>
                  </a:txBody>
                  <a:tcPr>
                    <a:noFill/>
                  </a:tcPr>
                </a:tc>
                <a:extLst>
                  <a:ext uri="{0D108BD9-81ED-4DB2-BD59-A6C34878D82A}">
                    <a16:rowId xmlns:a16="http://schemas.microsoft.com/office/drawing/2014/main" val="3730628518"/>
                  </a:ext>
                </a:extLst>
              </a:tr>
              <a:tr h="1181100">
                <a:tc>
                  <a:txBody>
                    <a:bodyPr/>
                    <a:lstStyle/>
                    <a:p>
                      <a:r>
                        <a:rPr lang="en-US" dirty="0">
                          <a:solidFill>
                            <a:schemeClr val="bg1"/>
                          </a:solidFill>
                        </a:rPr>
                        <a:t>Reborn people healed</a:t>
                      </a:r>
                    </a:p>
                  </a:txBody>
                  <a:tcPr>
                    <a:noFill/>
                  </a:tcPr>
                </a:tc>
                <a:tc>
                  <a:txBody>
                    <a:bodyPr/>
                    <a:lstStyle/>
                    <a:p>
                      <a:r>
                        <a:rPr lang="en-US" dirty="0">
                          <a:solidFill>
                            <a:schemeClr val="bg1"/>
                          </a:solidFill>
                        </a:rPr>
                        <a:t>Cup of judgment</a:t>
                      </a:r>
                    </a:p>
                  </a:txBody>
                  <a:tcPr>
                    <a:noFill/>
                  </a:tcPr>
                </a:tc>
                <a:tc>
                  <a:txBody>
                    <a:bodyPr/>
                    <a:lstStyle/>
                    <a:p>
                      <a:r>
                        <a:rPr lang="en-US" dirty="0">
                          <a:solidFill>
                            <a:schemeClr val="bg1"/>
                          </a:solidFill>
                        </a:rPr>
                        <a:t>Find Freedom</a:t>
                      </a:r>
                    </a:p>
                    <a:p>
                      <a:r>
                        <a:rPr lang="en-US" dirty="0">
                          <a:solidFill>
                            <a:schemeClr val="bg1"/>
                          </a:solidFill>
                        </a:rPr>
                        <a:t>Emotionally</a:t>
                      </a:r>
                    </a:p>
                    <a:p>
                      <a:r>
                        <a:rPr lang="en-US" dirty="0">
                          <a:solidFill>
                            <a:schemeClr val="bg1"/>
                          </a:solidFill>
                        </a:rPr>
                        <a:t>Jewishly</a:t>
                      </a:r>
                    </a:p>
                  </a:txBody>
                  <a:tcPr>
                    <a:noFill/>
                  </a:tcPr>
                </a:tc>
                <a:tc>
                  <a:txBody>
                    <a:bodyPr/>
                    <a:lstStyle/>
                    <a:p>
                      <a:r>
                        <a:rPr lang="en-US" dirty="0">
                          <a:solidFill>
                            <a:schemeClr val="bg1"/>
                          </a:solidFill>
                        </a:rPr>
                        <a:t>Luke</a:t>
                      </a:r>
                    </a:p>
                    <a:p>
                      <a:r>
                        <a:rPr lang="en-US" dirty="0">
                          <a:solidFill>
                            <a:schemeClr val="bg1"/>
                          </a:solidFill>
                        </a:rPr>
                        <a:t>Man</a:t>
                      </a:r>
                    </a:p>
                  </a:txBody>
                  <a:tcPr>
                    <a:noFill/>
                  </a:tcPr>
                </a:tc>
                <a:tc>
                  <a:txBody>
                    <a:bodyPr/>
                    <a:lstStyle/>
                    <a:p>
                      <a:r>
                        <a:rPr lang="en-US" dirty="0">
                          <a:solidFill>
                            <a:schemeClr val="bg1"/>
                          </a:solidFill>
                        </a:rPr>
                        <a:t>Home groups</a:t>
                      </a:r>
                    </a:p>
                  </a:txBody>
                  <a:tcPr>
                    <a:noFill/>
                  </a:tcPr>
                </a:tc>
                <a:extLst>
                  <a:ext uri="{0D108BD9-81ED-4DB2-BD59-A6C34878D82A}">
                    <a16:rowId xmlns:a16="http://schemas.microsoft.com/office/drawing/2014/main" val="1923767649"/>
                  </a:ext>
                </a:extLst>
              </a:tr>
              <a:tr h="1181100">
                <a:tc>
                  <a:txBody>
                    <a:bodyPr/>
                    <a:lstStyle/>
                    <a:p>
                      <a:r>
                        <a:rPr lang="en-US" sz="1800" kern="1200" dirty="0">
                          <a:solidFill>
                            <a:schemeClr val="bg1"/>
                          </a:solidFill>
                          <a:latin typeface="+mn-lt"/>
                          <a:ea typeface="+mn-ea"/>
                          <a:cs typeface="+mn-cs"/>
                        </a:rPr>
                        <a:t>Healed people trained</a:t>
                      </a:r>
                    </a:p>
                  </a:txBody>
                  <a:tcPr>
                    <a:noFill/>
                  </a:tcPr>
                </a:tc>
                <a:tc>
                  <a:txBody>
                    <a:bodyPr/>
                    <a:lstStyle/>
                    <a:p>
                      <a:r>
                        <a:rPr lang="en-US" dirty="0">
                          <a:solidFill>
                            <a:schemeClr val="bg1"/>
                          </a:solidFill>
                        </a:rPr>
                        <a:t>Cup of Redemption</a:t>
                      </a:r>
                    </a:p>
                  </a:txBody>
                  <a:tcPr>
                    <a:noFill/>
                  </a:tcPr>
                </a:tc>
                <a:tc>
                  <a:txBody>
                    <a:bodyPr/>
                    <a:lstStyle/>
                    <a:p>
                      <a:r>
                        <a:rPr lang="en-US" dirty="0">
                          <a:solidFill>
                            <a:schemeClr val="bg1"/>
                          </a:solidFill>
                        </a:rPr>
                        <a:t>Discover Develop your calling</a:t>
                      </a:r>
                    </a:p>
                  </a:txBody>
                  <a:tcPr>
                    <a:noFill/>
                  </a:tcPr>
                </a:tc>
                <a:tc>
                  <a:txBody>
                    <a:bodyPr/>
                    <a:lstStyle/>
                    <a:p>
                      <a:r>
                        <a:rPr lang="en-US" dirty="0">
                          <a:solidFill>
                            <a:schemeClr val="bg1"/>
                          </a:solidFill>
                        </a:rPr>
                        <a:t>Matthew</a:t>
                      </a:r>
                    </a:p>
                    <a:p>
                      <a:r>
                        <a:rPr lang="en-US" dirty="0">
                          <a:solidFill>
                            <a:schemeClr val="bg1"/>
                          </a:solidFill>
                        </a:rPr>
                        <a:t>Eagle</a:t>
                      </a:r>
                    </a:p>
                  </a:txBody>
                  <a:tcPr>
                    <a:noFill/>
                  </a:tcPr>
                </a:tc>
                <a:tc>
                  <a:txBody>
                    <a:bodyPr/>
                    <a:lstStyle/>
                    <a:p>
                      <a:r>
                        <a:rPr lang="en-US" dirty="0">
                          <a:solidFill>
                            <a:schemeClr val="bg1"/>
                          </a:solidFill>
                        </a:rPr>
                        <a:t>Training</a:t>
                      </a:r>
                    </a:p>
                  </a:txBody>
                  <a:tcPr>
                    <a:noFill/>
                  </a:tcPr>
                </a:tc>
                <a:extLst>
                  <a:ext uri="{0D108BD9-81ED-4DB2-BD59-A6C34878D82A}">
                    <a16:rowId xmlns:a16="http://schemas.microsoft.com/office/drawing/2014/main" val="1616907587"/>
                  </a:ext>
                </a:extLst>
              </a:tr>
              <a:tr h="1181100">
                <a:tc>
                  <a:txBody>
                    <a:bodyPr/>
                    <a:lstStyle/>
                    <a:p>
                      <a:r>
                        <a:rPr lang="en-US" dirty="0">
                          <a:solidFill>
                            <a:schemeClr val="bg1"/>
                          </a:solidFill>
                        </a:rPr>
                        <a:t>Trained people mobilized</a:t>
                      </a:r>
                    </a:p>
                  </a:txBody>
                  <a:tcPr>
                    <a:noFill/>
                  </a:tcPr>
                </a:tc>
                <a:tc>
                  <a:txBody>
                    <a:bodyPr/>
                    <a:lstStyle/>
                    <a:p>
                      <a:r>
                        <a:rPr lang="en-US" dirty="0">
                          <a:solidFill>
                            <a:schemeClr val="bg1"/>
                          </a:solidFill>
                        </a:rPr>
                        <a:t>Cup of fulfilment</a:t>
                      </a:r>
                    </a:p>
                  </a:txBody>
                  <a:tcPr>
                    <a:noFill/>
                  </a:tcPr>
                </a:tc>
                <a:tc>
                  <a:txBody>
                    <a:bodyPr/>
                    <a:lstStyle/>
                    <a:p>
                      <a:r>
                        <a:rPr lang="en-US" dirty="0">
                          <a:solidFill>
                            <a:schemeClr val="bg1"/>
                          </a:solidFill>
                        </a:rPr>
                        <a:t>Make a Difference</a:t>
                      </a:r>
                    </a:p>
                  </a:txBody>
                  <a:tcPr>
                    <a:noFill/>
                  </a:tcPr>
                </a:tc>
                <a:tc>
                  <a:txBody>
                    <a:bodyPr/>
                    <a:lstStyle/>
                    <a:p>
                      <a:r>
                        <a:rPr lang="en-US" dirty="0">
                          <a:solidFill>
                            <a:schemeClr val="bg1"/>
                          </a:solidFill>
                        </a:rPr>
                        <a:t>Mark</a:t>
                      </a:r>
                    </a:p>
                    <a:p>
                      <a:r>
                        <a:rPr lang="en-US" dirty="0">
                          <a:solidFill>
                            <a:schemeClr val="bg1"/>
                          </a:solidFill>
                        </a:rPr>
                        <a:t>Ox: plow or sacrifice</a:t>
                      </a:r>
                    </a:p>
                  </a:txBody>
                  <a:tcPr>
                    <a:noFill/>
                  </a:tcPr>
                </a:tc>
                <a:tc>
                  <a:txBody>
                    <a:bodyPr/>
                    <a:lstStyle/>
                    <a:p>
                      <a:r>
                        <a:rPr lang="en-US" dirty="0">
                          <a:solidFill>
                            <a:schemeClr val="bg1"/>
                          </a:solidFill>
                        </a:rPr>
                        <a:t>Dream team</a:t>
                      </a:r>
                    </a:p>
                  </a:txBody>
                  <a:tcPr>
                    <a:noFill/>
                  </a:tcPr>
                </a:tc>
                <a:extLst>
                  <a:ext uri="{0D108BD9-81ED-4DB2-BD59-A6C34878D82A}">
                    <a16:rowId xmlns:a16="http://schemas.microsoft.com/office/drawing/2014/main" val="3795821145"/>
                  </a:ext>
                </a:extLst>
              </a:tr>
            </a:tbl>
          </a:graphicData>
        </a:graphic>
      </p:graphicFrame>
    </p:spTree>
    <p:extLst>
      <p:ext uri="{BB962C8B-B14F-4D97-AF65-F5344CB8AC3E}">
        <p14:creationId xmlns:p14="http://schemas.microsoft.com/office/powerpoint/2010/main" val="3975087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fontScale="92500"/>
          </a:bodyPr>
          <a:lstStyle/>
          <a:p>
            <a:pPr marL="0" indent="0">
              <a:lnSpc>
                <a:spcPct val="90000"/>
              </a:lnSpc>
              <a:buNone/>
            </a:pPr>
            <a:r>
              <a:rPr lang="en-US" altLang="en-US" baseline="30000" dirty="0">
                <a:solidFill>
                  <a:schemeClr val="bg1"/>
                </a:solidFill>
              </a:rPr>
              <a:t>1Tim 4.14-16</a:t>
            </a:r>
            <a:r>
              <a:rPr lang="en-US" altLang="en-US" dirty="0">
                <a:solidFill>
                  <a:schemeClr val="bg1"/>
                </a:solidFill>
              </a:rPr>
              <a:t> Do not neglect your gift, which you were given through a prophecy when the body of elders gave you s’mikhah. Be diligent about this work, throw yourself into it, so that your progress may be clear to everyone. Pay attention to yourself and to the teaching, continue in it, for by so doing you will deliver both yourself and those who hear you.</a:t>
            </a:r>
          </a:p>
        </p:txBody>
      </p:sp>
    </p:spTree>
    <p:extLst>
      <p:ext uri="{BB962C8B-B14F-4D97-AF65-F5344CB8AC3E}">
        <p14:creationId xmlns:p14="http://schemas.microsoft.com/office/powerpoint/2010/main" val="9469482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"It is incumbent on every generation   to pay its own debts as it goes.  A principle which if acted on, would save  one-half the wars of the world."   </a:t>
            </a:r>
          </a:p>
          <a:p>
            <a:pPr marL="0" indent="0">
              <a:lnSpc>
                <a:spcPct val="90000"/>
              </a:lnSpc>
              <a:buNone/>
            </a:pPr>
            <a:r>
              <a:rPr lang="en-US" altLang="en-US" dirty="0">
                <a:solidFill>
                  <a:schemeClr val="bg1"/>
                </a:solidFill>
              </a:rPr>
              <a:t>--</a:t>
            </a:r>
          </a:p>
          <a:p>
            <a:pPr marL="0" indent="0">
              <a:lnSpc>
                <a:spcPct val="90000"/>
              </a:lnSpc>
              <a:buNone/>
            </a:pPr>
            <a:r>
              <a:rPr lang="en-US" altLang="en-US" dirty="0">
                <a:solidFill>
                  <a:schemeClr val="bg1"/>
                </a:solidFill>
              </a:rPr>
              <a:t>Thomas Jefferson</a:t>
            </a:r>
          </a:p>
        </p:txBody>
      </p:sp>
    </p:spTree>
    <p:extLst>
      <p:ext uri="{BB962C8B-B14F-4D97-AF65-F5344CB8AC3E}">
        <p14:creationId xmlns:p14="http://schemas.microsoft.com/office/powerpoint/2010/main" val="98371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4618037" cy="5143500"/>
          </a:xfrm>
        </p:spPr>
        <p:txBody>
          <a:bodyPr>
            <a:normAutofit/>
          </a:bodyPr>
          <a:lstStyle/>
          <a:p>
            <a:pPr marL="0" indent="0">
              <a:lnSpc>
                <a:spcPct val="90000"/>
              </a:lnSpc>
              <a:buNone/>
            </a:pPr>
            <a:r>
              <a:rPr lang="en-US" altLang="en-US" dirty="0">
                <a:solidFill>
                  <a:schemeClr val="bg1"/>
                </a:solidFill>
              </a:rPr>
              <a:t>Firepit first burn, Sept 7, 2017</a:t>
            </a:r>
          </a:p>
        </p:txBody>
      </p:sp>
      <p:pic>
        <p:nvPicPr>
          <p:cNvPr id="3" name="Picture 2">
            <a:extLst>
              <a:ext uri="{FF2B5EF4-FFF2-40B4-BE49-F238E27FC236}">
                <a16:creationId xmlns:a16="http://schemas.microsoft.com/office/drawing/2014/main" id="{FAE0DEDE-299E-48FA-A504-89C1172D803A}"/>
              </a:ext>
            </a:extLst>
          </p:cNvPr>
          <p:cNvPicPr>
            <a:picLocks noChangeAspect="1"/>
          </p:cNvPicPr>
          <p:nvPr/>
        </p:nvPicPr>
        <p:blipFill>
          <a:blip r:embed="rId3"/>
          <a:stretch>
            <a:fillRect/>
          </a:stretch>
        </p:blipFill>
        <p:spPr>
          <a:xfrm>
            <a:off x="4770437" y="0"/>
            <a:ext cx="3867122" cy="5143500"/>
          </a:xfrm>
          <a:prstGeom prst="rect">
            <a:avLst/>
          </a:prstGeom>
        </p:spPr>
      </p:pic>
    </p:spTree>
    <p:extLst>
      <p:ext uri="{BB962C8B-B14F-4D97-AF65-F5344CB8AC3E}">
        <p14:creationId xmlns:p14="http://schemas.microsoft.com/office/powerpoint/2010/main" val="22616476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t>2</a:t>
            </a:r>
            <a:r>
              <a:rPr lang="en-US" altLang="en-US" baseline="30000">
                <a:solidFill>
                  <a:schemeClr val="bg1"/>
                </a:solidFill>
              </a:rPr>
              <a:t> </a:t>
            </a:r>
            <a:r>
              <a:rPr lang="en-US" altLang="en-US" baseline="30000" dirty="0">
                <a:solidFill>
                  <a:schemeClr val="bg1"/>
                </a:solidFill>
              </a:rPr>
              <a:t>Tim 1.6-7 </a:t>
            </a:r>
            <a:r>
              <a:rPr lang="en-US" altLang="en-US" dirty="0">
                <a:solidFill>
                  <a:schemeClr val="bg1"/>
                </a:solidFill>
              </a:rPr>
              <a:t>For this reason, I am reminding you to fan the flame of God’s gift, which you received through s’mikhah from me. For God gave us a Spirit who produces not timidity, but power, love and self-discipline. </a:t>
            </a:r>
          </a:p>
        </p:txBody>
      </p:sp>
    </p:spTree>
    <p:extLst>
      <p:ext uri="{BB962C8B-B14F-4D97-AF65-F5344CB8AC3E}">
        <p14:creationId xmlns:p14="http://schemas.microsoft.com/office/powerpoint/2010/main" val="739485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57150"/>
            <a:ext cx="4008438" cy="508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Pino Noir</a:t>
            </a:r>
          </a:p>
          <a:p>
            <a:pPr marL="0" indent="0">
              <a:buNone/>
            </a:pPr>
            <a:r>
              <a:rPr lang="en-US" dirty="0"/>
              <a:t>Pino Blanco</a:t>
            </a:r>
          </a:p>
          <a:p>
            <a:pPr marL="0" indent="0">
              <a:buNone/>
            </a:pPr>
            <a:r>
              <a:rPr lang="en-US" dirty="0"/>
              <a:t>Pino Grigio</a:t>
            </a:r>
          </a:p>
          <a:p>
            <a:pPr marL="0" indent="0">
              <a:buNone/>
            </a:pPr>
            <a:endParaRPr lang="en-US" dirty="0"/>
          </a:p>
          <a:p>
            <a:pPr marL="0" indent="0">
              <a:buNone/>
            </a:pPr>
            <a:endParaRPr lang="en-US" dirty="0"/>
          </a:p>
          <a:p>
            <a:pPr marL="0" indent="0">
              <a:buNone/>
            </a:pPr>
            <a:r>
              <a:rPr lang="en-US" dirty="0"/>
              <a:t>Pino More</a:t>
            </a:r>
          </a:p>
        </p:txBody>
      </p:sp>
      <p:pic>
        <p:nvPicPr>
          <p:cNvPr id="3" name="Picture 2">
            <a:extLst>
              <a:ext uri="{FF2B5EF4-FFF2-40B4-BE49-F238E27FC236}">
                <a16:creationId xmlns:a16="http://schemas.microsoft.com/office/drawing/2014/main" id="{38DFB5C5-5E81-42E1-814F-5BBEBBF16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37" y="361950"/>
            <a:ext cx="4676775" cy="4572000"/>
          </a:xfrm>
          <a:prstGeom prst="rect">
            <a:avLst/>
          </a:prstGeom>
        </p:spPr>
      </p:pic>
    </p:spTree>
    <p:extLst>
      <p:ext uri="{BB962C8B-B14F-4D97-AF65-F5344CB8AC3E}">
        <p14:creationId xmlns:p14="http://schemas.microsoft.com/office/powerpoint/2010/main" val="71536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Israel news insight:</a:t>
            </a:r>
          </a:p>
        </p:txBody>
      </p:sp>
    </p:spTree>
    <p:extLst>
      <p:ext uri="{BB962C8B-B14F-4D97-AF65-F5344CB8AC3E}">
        <p14:creationId xmlns:p14="http://schemas.microsoft.com/office/powerpoint/2010/main" val="344299330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137456</TotalTime>
  <Words>4678</Words>
  <Application>Microsoft Office PowerPoint</Application>
  <PresentationFormat>Custom</PresentationFormat>
  <Paragraphs>488</Paragraphs>
  <Slides>76</Slides>
  <Notes>76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Arial</vt:lpstr>
      <vt:lpstr>Arial Rounded MT Bold</vt:lpstr>
      <vt:lpstr>Calibri</vt:lpstr>
      <vt:lpstr>Calibri Light</vt:lpstr>
      <vt:lpstr>David</vt:lpstr>
      <vt:lpstr>open sans</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3847</cp:revision>
  <dcterms:created xsi:type="dcterms:W3CDTF">2006-04-21T19:34:43Z</dcterms:created>
  <dcterms:modified xsi:type="dcterms:W3CDTF">2020-11-01T18:40:28Z</dcterms:modified>
</cp:coreProperties>
</file>