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87"/>
  </p:notesMasterIdLst>
  <p:handoutMasterIdLst>
    <p:handoutMasterId r:id="rId88"/>
  </p:handoutMasterIdLst>
  <p:sldIdLst>
    <p:sldId id="2045" r:id="rId2"/>
    <p:sldId id="62812" r:id="rId3"/>
    <p:sldId id="62826" r:id="rId4"/>
    <p:sldId id="62825" r:id="rId5"/>
    <p:sldId id="62891" r:id="rId6"/>
    <p:sldId id="62784" r:id="rId7"/>
    <p:sldId id="62783" r:id="rId8"/>
    <p:sldId id="62824" r:id="rId9"/>
    <p:sldId id="62717" r:id="rId10"/>
    <p:sldId id="62718" r:id="rId11"/>
    <p:sldId id="62719" r:id="rId12"/>
    <p:sldId id="62828" r:id="rId13"/>
    <p:sldId id="62882" r:id="rId14"/>
    <p:sldId id="62883" r:id="rId15"/>
    <p:sldId id="62843" r:id="rId16"/>
    <p:sldId id="62884" r:id="rId17"/>
    <p:sldId id="62885" r:id="rId18"/>
    <p:sldId id="62893" r:id="rId19"/>
    <p:sldId id="62898" r:id="rId20"/>
    <p:sldId id="62836" r:id="rId21"/>
    <p:sldId id="62771" r:id="rId22"/>
    <p:sldId id="62840" r:id="rId23"/>
    <p:sldId id="62829" r:id="rId24"/>
    <p:sldId id="62903" r:id="rId25"/>
    <p:sldId id="62830" r:id="rId26"/>
    <p:sldId id="62832" r:id="rId27"/>
    <p:sldId id="62845" r:id="rId28"/>
    <p:sldId id="62851" r:id="rId29"/>
    <p:sldId id="62844" r:id="rId30"/>
    <p:sldId id="62892" r:id="rId31"/>
    <p:sldId id="62889" r:id="rId32"/>
    <p:sldId id="62861" r:id="rId33"/>
    <p:sldId id="62842" r:id="rId34"/>
    <p:sldId id="62895" r:id="rId35"/>
    <p:sldId id="62896" r:id="rId36"/>
    <p:sldId id="62731" r:id="rId37"/>
    <p:sldId id="62869" r:id="rId38"/>
    <p:sldId id="62874" r:id="rId39"/>
    <p:sldId id="62900" r:id="rId40"/>
    <p:sldId id="62846" r:id="rId41"/>
    <p:sldId id="62852" r:id="rId42"/>
    <p:sldId id="62853" r:id="rId43"/>
    <p:sldId id="62847" r:id="rId44"/>
    <p:sldId id="62848" r:id="rId45"/>
    <p:sldId id="62855" r:id="rId46"/>
    <p:sldId id="62835" r:id="rId47"/>
    <p:sldId id="62775" r:id="rId48"/>
    <p:sldId id="62849" r:id="rId49"/>
    <p:sldId id="62901" r:id="rId50"/>
    <p:sldId id="62899" r:id="rId51"/>
    <p:sldId id="62854" r:id="rId52"/>
    <p:sldId id="62856" r:id="rId53"/>
    <p:sldId id="62886" r:id="rId54"/>
    <p:sldId id="62902" r:id="rId55"/>
    <p:sldId id="62850" r:id="rId56"/>
    <p:sldId id="62857" r:id="rId57"/>
    <p:sldId id="62859" r:id="rId58"/>
    <p:sldId id="62858" r:id="rId59"/>
    <p:sldId id="62860" r:id="rId60"/>
    <p:sldId id="62862" r:id="rId61"/>
    <p:sldId id="62760" r:id="rId62"/>
    <p:sldId id="62838" r:id="rId63"/>
    <p:sldId id="62837" r:id="rId64"/>
    <p:sldId id="62905" r:id="rId65"/>
    <p:sldId id="62906" r:id="rId66"/>
    <p:sldId id="62907" r:id="rId67"/>
    <p:sldId id="62871" r:id="rId68"/>
    <p:sldId id="62866" r:id="rId69"/>
    <p:sldId id="62708" r:id="rId70"/>
    <p:sldId id="62877" r:id="rId71"/>
    <p:sldId id="62876" r:id="rId72"/>
    <p:sldId id="62863" r:id="rId73"/>
    <p:sldId id="62872" r:id="rId74"/>
    <p:sldId id="62873" r:id="rId75"/>
    <p:sldId id="62868" r:id="rId76"/>
    <p:sldId id="62865" r:id="rId77"/>
    <p:sldId id="57251" r:id="rId78"/>
    <p:sldId id="57239" r:id="rId79"/>
    <p:sldId id="57253" r:id="rId80"/>
    <p:sldId id="57241" r:id="rId81"/>
    <p:sldId id="62809" r:id="rId82"/>
    <p:sldId id="62810" r:id="rId83"/>
    <p:sldId id="62904" r:id="rId84"/>
    <p:sldId id="62756" r:id="rId85"/>
    <p:sldId id="62811" r:id="rId86"/>
  </p:sldIdLst>
  <p:sldSz cx="9144000" cy="5143500" type="screen16x9"/>
  <p:notesSz cx="6858000" cy="9144000"/>
  <p:defaultTextStyle>
    <a:defPPr>
      <a:defRPr lang="en-US"/>
    </a:defPPr>
    <a:lvl1pPr algn="ctr" rtl="0" fontAlgn="base">
      <a:spcBef>
        <a:spcPct val="0"/>
      </a:spcBef>
      <a:spcAft>
        <a:spcPct val="0"/>
      </a:spcAft>
      <a:defRPr sz="4000" kern="1200">
        <a:solidFill>
          <a:schemeClr val="bg1"/>
        </a:solidFill>
        <a:latin typeface="Arial Rounded MT Bold" pitchFamily="34" charset="0"/>
        <a:ea typeface="+mn-ea"/>
        <a:cs typeface="Arial" charset="0"/>
      </a:defRPr>
    </a:lvl1pPr>
    <a:lvl2pPr marL="339061" algn="ctr" rtl="0" fontAlgn="base">
      <a:spcBef>
        <a:spcPct val="0"/>
      </a:spcBef>
      <a:spcAft>
        <a:spcPct val="0"/>
      </a:spcAft>
      <a:defRPr sz="4000" kern="1200">
        <a:solidFill>
          <a:schemeClr val="bg1"/>
        </a:solidFill>
        <a:latin typeface="Arial Rounded MT Bold" pitchFamily="34" charset="0"/>
        <a:ea typeface="+mn-ea"/>
        <a:cs typeface="Arial" charset="0"/>
      </a:defRPr>
    </a:lvl2pPr>
    <a:lvl3pPr marL="678271" algn="ctr" rtl="0" fontAlgn="base">
      <a:spcBef>
        <a:spcPct val="0"/>
      </a:spcBef>
      <a:spcAft>
        <a:spcPct val="0"/>
      </a:spcAft>
      <a:defRPr sz="4000" kern="1200">
        <a:solidFill>
          <a:schemeClr val="bg1"/>
        </a:solidFill>
        <a:latin typeface="Arial Rounded MT Bold" pitchFamily="34" charset="0"/>
        <a:ea typeface="+mn-ea"/>
        <a:cs typeface="Arial" charset="0"/>
      </a:defRPr>
    </a:lvl3pPr>
    <a:lvl4pPr marL="1017217" algn="ctr" rtl="0" fontAlgn="base">
      <a:spcBef>
        <a:spcPct val="0"/>
      </a:spcBef>
      <a:spcAft>
        <a:spcPct val="0"/>
      </a:spcAft>
      <a:defRPr sz="4000" kern="1200">
        <a:solidFill>
          <a:schemeClr val="bg1"/>
        </a:solidFill>
        <a:latin typeface="Arial Rounded MT Bold" pitchFamily="34" charset="0"/>
        <a:ea typeface="+mn-ea"/>
        <a:cs typeface="Arial" charset="0"/>
      </a:defRPr>
    </a:lvl4pPr>
    <a:lvl5pPr marL="1356390" algn="ctr" rtl="0" fontAlgn="base">
      <a:spcBef>
        <a:spcPct val="0"/>
      </a:spcBef>
      <a:spcAft>
        <a:spcPct val="0"/>
      </a:spcAft>
      <a:defRPr sz="4000" kern="1200">
        <a:solidFill>
          <a:schemeClr val="bg1"/>
        </a:solidFill>
        <a:latin typeface="Arial Rounded MT Bold" pitchFamily="34" charset="0"/>
        <a:ea typeface="+mn-ea"/>
        <a:cs typeface="Arial" charset="0"/>
      </a:defRPr>
    </a:lvl5pPr>
    <a:lvl6pPr marL="1695300" algn="l" defTabSz="678271" rtl="0" eaLnBrk="1" latinLnBrk="0" hangingPunct="1">
      <a:defRPr sz="4000" kern="1200">
        <a:solidFill>
          <a:schemeClr val="bg1"/>
        </a:solidFill>
        <a:latin typeface="Arial Rounded MT Bold" pitchFamily="34" charset="0"/>
        <a:ea typeface="+mn-ea"/>
        <a:cs typeface="Arial" charset="0"/>
      </a:defRPr>
    </a:lvl6pPr>
    <a:lvl7pPr marL="2034313" algn="l" defTabSz="678271" rtl="0" eaLnBrk="1" latinLnBrk="0" hangingPunct="1">
      <a:defRPr sz="4000" kern="1200">
        <a:solidFill>
          <a:schemeClr val="bg1"/>
        </a:solidFill>
        <a:latin typeface="Arial Rounded MT Bold" pitchFamily="34" charset="0"/>
        <a:ea typeface="+mn-ea"/>
        <a:cs typeface="Arial" charset="0"/>
      </a:defRPr>
    </a:lvl7pPr>
    <a:lvl8pPr marL="2373419" algn="l" defTabSz="678271" rtl="0" eaLnBrk="1" latinLnBrk="0" hangingPunct="1">
      <a:defRPr sz="4000" kern="1200">
        <a:solidFill>
          <a:schemeClr val="bg1"/>
        </a:solidFill>
        <a:latin typeface="Arial Rounded MT Bold" pitchFamily="34" charset="0"/>
        <a:ea typeface="+mn-ea"/>
        <a:cs typeface="Arial" charset="0"/>
      </a:defRPr>
    </a:lvl8pPr>
    <a:lvl9pPr marL="2712509" algn="l" defTabSz="678271" rtl="0" eaLnBrk="1" latinLnBrk="0" hangingPunct="1">
      <a:defRPr sz="4000" kern="1200">
        <a:solidFill>
          <a:schemeClr val="bg1"/>
        </a:solidFill>
        <a:latin typeface="Arial Rounded MT Bold" pitchFamily="34" charset="0"/>
        <a:ea typeface="+mn-ea"/>
        <a:cs typeface="Arial" charset="0"/>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muel" initials="SW" lastIdx="2" clrIdx="0">
    <p:extLst>
      <p:ext uri="{19B8F6BF-5375-455C-9EA6-DF929625EA0E}">
        <p15:presenceInfo xmlns:p15="http://schemas.microsoft.com/office/powerpoint/2012/main" userId="Shmuel" providerId="None"/>
      </p:ext>
    </p:extLst>
  </p:cmAuthor>
  <p:cmAuthor id="2" name="Shmuel Wolkenfeld" initials="SW" lastIdx="2" clrIdx="1">
    <p:extLst>
      <p:ext uri="{19B8F6BF-5375-455C-9EA6-DF929625EA0E}">
        <p15:presenceInfo xmlns:p15="http://schemas.microsoft.com/office/powerpoint/2012/main" userId="59ac315834edd8d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FFFF66"/>
    <a:srgbClr val="FFFF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6405" autoAdjust="0"/>
    <p:restoredTop sz="90299" autoAdjust="0"/>
  </p:normalViewPr>
  <p:slideViewPr>
    <p:cSldViewPr>
      <p:cViewPr varScale="1">
        <p:scale>
          <a:sx n="106" d="100"/>
          <a:sy n="106" d="100"/>
        </p:scale>
        <p:origin x="90" y="480"/>
      </p:cViewPr>
      <p:guideLst>
        <p:guide orient="horz" pos="162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17958"/>
    </p:cViewPr>
  </p:sorterViewPr>
  <p:notesViewPr>
    <p:cSldViewPr>
      <p:cViewPr varScale="1">
        <p:scale>
          <a:sx n="82" d="100"/>
          <a:sy n="82" d="100"/>
        </p:scale>
        <p:origin x="2034"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commentAuthors" Target="commentAuthor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handoutMaster" Target="handoutMasters/handoutMaster1.xml"/><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20-11-13T11:05:59.343" idx="2">
    <p:pos x="1044" y="-11"/>
    <p:text/>
    <p:extLst>
      <p:ext uri="{C676402C-5697-4E1C-873F-D02D1690AC5C}">
        <p15:threadingInfo xmlns:p15="http://schemas.microsoft.com/office/powerpoint/2012/main" timeZoneBias="36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en-US" altLang="en-US"/>
              <a:t>Letter to the Messianic Jews a 06.01-3  First Principles Part 5 Eternity</a:t>
            </a:r>
          </a:p>
        </p:txBody>
      </p:sp>
      <p:sp>
        <p:nvSpPr>
          <p:cNvPr id="29699"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a:t>Nov 7, 2020    5781</a:t>
            </a:r>
          </a:p>
        </p:txBody>
      </p:sp>
      <p:sp>
        <p:nvSpPr>
          <p:cNvPr id="29700"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29701"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743E3E74-A71D-4F9E-A274-799584BDC6E6}" type="slidenum">
              <a:rPr lang="en-US" altLang="en-US"/>
              <a:pPr/>
              <a:t>‹#›</a:t>
            </a:fld>
            <a:endParaRPr lang="en-US" altLang="en-US"/>
          </a:p>
        </p:txBody>
      </p:sp>
    </p:spTree>
    <p:extLst>
      <p:ext uri="{BB962C8B-B14F-4D97-AF65-F5344CB8AC3E}">
        <p14:creationId xmlns:p14="http://schemas.microsoft.com/office/powerpoint/2010/main" val="208859284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en-US" altLang="en-US"/>
              <a:t>Letter to the Messianic Jews a 06.01-3  First Principles Part 5 Eternity</a:t>
            </a:r>
          </a:p>
        </p:txBody>
      </p:sp>
      <p:sp>
        <p:nvSpPr>
          <p:cNvPr id="512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a:t>Nov 7, 2020    5781</a:t>
            </a:r>
          </a:p>
        </p:txBody>
      </p:sp>
      <p:sp>
        <p:nvSpPr>
          <p:cNvPr id="512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00E9F95B-100C-4401-AFC8-043CE70D51A5}" type="slidenum">
              <a:rPr lang="en-US" altLang="en-US"/>
              <a:pPr/>
              <a:t>‹#›</a:t>
            </a:fld>
            <a:endParaRPr lang="en-US" altLang="en-US"/>
          </a:p>
        </p:txBody>
      </p:sp>
    </p:spTree>
    <p:extLst>
      <p:ext uri="{BB962C8B-B14F-4D97-AF65-F5344CB8AC3E}">
        <p14:creationId xmlns:p14="http://schemas.microsoft.com/office/powerpoint/2010/main" val="3266379074"/>
      </p:ext>
    </p:extLst>
  </p:cSld>
  <p:clrMap bg1="lt1" tx1="dk1" bg2="lt2" tx2="dk2" accent1="accent1" accent2="accent2" accent3="accent3" accent4="accent4" accent5="accent5" accent6="accent6" hlink="hlink" folHlink="folHlink"/>
  <p:hf ftr="0"/>
  <p:notesStyle>
    <a:lvl1pPr algn="l" rtl="0" fontAlgn="base">
      <a:spcBef>
        <a:spcPct val="30000"/>
      </a:spcBef>
      <a:spcAft>
        <a:spcPct val="0"/>
      </a:spcAft>
      <a:defRPr sz="2000" kern="1200">
        <a:solidFill>
          <a:schemeClr val="tx1"/>
        </a:solidFill>
        <a:latin typeface="Arial Rounded MT Bold" pitchFamily="34" charset="0"/>
        <a:ea typeface="+mn-ea"/>
        <a:cs typeface="Arial" charset="0"/>
      </a:defRPr>
    </a:lvl1pPr>
    <a:lvl2pPr marL="339061" algn="l" rtl="0" fontAlgn="base">
      <a:spcBef>
        <a:spcPct val="30000"/>
      </a:spcBef>
      <a:spcAft>
        <a:spcPct val="0"/>
      </a:spcAft>
      <a:defRPr sz="2000" kern="1200">
        <a:solidFill>
          <a:schemeClr val="tx1"/>
        </a:solidFill>
        <a:latin typeface="Arial Rounded MT Bold" pitchFamily="34" charset="0"/>
        <a:ea typeface="+mn-ea"/>
        <a:cs typeface="Arial" charset="0"/>
      </a:defRPr>
    </a:lvl2pPr>
    <a:lvl3pPr marL="678271" algn="l" rtl="0" fontAlgn="base">
      <a:spcBef>
        <a:spcPct val="30000"/>
      </a:spcBef>
      <a:spcAft>
        <a:spcPct val="0"/>
      </a:spcAft>
      <a:defRPr sz="1200" kern="1200">
        <a:solidFill>
          <a:schemeClr val="tx1"/>
        </a:solidFill>
        <a:latin typeface="Arial" charset="0"/>
        <a:ea typeface="+mn-ea"/>
        <a:cs typeface="Arial" charset="0"/>
      </a:defRPr>
    </a:lvl3pPr>
    <a:lvl4pPr marL="1017217" algn="l" rtl="0" fontAlgn="base">
      <a:spcBef>
        <a:spcPct val="30000"/>
      </a:spcBef>
      <a:spcAft>
        <a:spcPct val="0"/>
      </a:spcAft>
      <a:defRPr sz="1200" kern="1200">
        <a:solidFill>
          <a:schemeClr val="tx1"/>
        </a:solidFill>
        <a:latin typeface="Arial" charset="0"/>
        <a:ea typeface="+mn-ea"/>
        <a:cs typeface="Arial" charset="0"/>
      </a:defRPr>
    </a:lvl4pPr>
    <a:lvl5pPr marL="1356390" algn="l" rtl="0" fontAlgn="base">
      <a:spcBef>
        <a:spcPct val="30000"/>
      </a:spcBef>
      <a:spcAft>
        <a:spcPct val="0"/>
      </a:spcAft>
      <a:defRPr sz="1200" kern="1200">
        <a:solidFill>
          <a:schemeClr val="tx1"/>
        </a:solidFill>
        <a:latin typeface="Arial" charset="0"/>
        <a:ea typeface="+mn-ea"/>
        <a:cs typeface="Arial" charset="0"/>
      </a:defRPr>
    </a:lvl5pPr>
    <a:lvl6pPr marL="1695300" algn="l" defTabSz="678271" rtl="0" eaLnBrk="1" latinLnBrk="0" hangingPunct="1">
      <a:defRPr sz="1200" kern="1200">
        <a:solidFill>
          <a:schemeClr val="tx1"/>
        </a:solidFill>
        <a:latin typeface="+mn-lt"/>
        <a:ea typeface="+mn-ea"/>
        <a:cs typeface="+mn-cs"/>
      </a:defRPr>
    </a:lvl6pPr>
    <a:lvl7pPr marL="2034313" algn="l" defTabSz="678271" rtl="0" eaLnBrk="1" latinLnBrk="0" hangingPunct="1">
      <a:defRPr sz="1200" kern="1200">
        <a:solidFill>
          <a:schemeClr val="tx1"/>
        </a:solidFill>
        <a:latin typeface="+mn-lt"/>
        <a:ea typeface="+mn-ea"/>
        <a:cs typeface="+mn-cs"/>
      </a:defRPr>
    </a:lvl7pPr>
    <a:lvl8pPr marL="2373419" algn="l" defTabSz="678271" rtl="0" eaLnBrk="1" latinLnBrk="0" hangingPunct="1">
      <a:defRPr sz="1200" kern="1200">
        <a:solidFill>
          <a:schemeClr val="tx1"/>
        </a:solidFill>
        <a:latin typeface="+mn-lt"/>
        <a:ea typeface="+mn-ea"/>
        <a:cs typeface="+mn-cs"/>
      </a:defRPr>
    </a:lvl8pPr>
    <a:lvl9pPr marL="2712509" algn="l" defTabSz="678271"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3" Type="http://schemas.openxmlformats.org/officeDocument/2006/relationships/hyperlink" Target="https://www.google.com/url?sa=i&amp;url=https%3A%2F%2Fwww.preservedwords.com%2Fcharts.html&amp;psig=AOvVaw0Mp7VzBoyRn7HN-uNMhJU8&amp;ust=1605381302185000&amp;source=images&amp;cd=vfe&amp;ved=0CAIQjRxqFwoTCICP3cOdgO0CFQAAAAAdAAAAABAD" TargetMode="External"/><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3" Type="http://schemas.openxmlformats.org/officeDocument/2006/relationships/hyperlink" Target="https://en.wikipedia.org/wiki/Chuck_Smith_(pastor)#cite_note-9" TargetMode="External"/><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templeinstitute.org/new-location.htm"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Letter to the Messianic Jews a 06.01-3  First Principles Part 5 Eternity</a:t>
            </a:r>
          </a:p>
        </p:txBody>
      </p:sp>
      <p:sp>
        <p:nvSpPr>
          <p:cNvPr id="5" name="Rectangle 3"/>
          <p:cNvSpPr>
            <a:spLocks noGrp="1" noChangeArrowheads="1"/>
          </p:cNvSpPr>
          <p:nvPr>
            <p:ph type="dt" idx="1"/>
          </p:nvPr>
        </p:nvSpPr>
        <p:spPr>
          <a:ln/>
        </p:spPr>
        <p:txBody>
          <a:bodyPr/>
          <a:lstStyle/>
          <a:p>
            <a:r>
              <a:rPr lang="en-US" altLang="en-US">
                <a:solidFill>
                  <a:prstClr val="white"/>
                </a:solidFill>
              </a:rPr>
              <a:t>Nov 7, 2020    5781</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1</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b="1" dirty="0"/>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Six principles</a:t>
            </a:r>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Letter to the Messianic Jews a 06.01-3  First Principles Part 4 Hands on</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Oct. 31, 2020 5781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34636571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Letter to the Messianic Jews a 06.01-3  First Principles Part 4 Hands on</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Oct. 31, 2020 5781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21515332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06.01-3  First Principles Part 5 Eternity</a:t>
            </a:r>
          </a:p>
        </p:txBody>
      </p:sp>
      <p:sp>
        <p:nvSpPr>
          <p:cNvPr id="5" name="Date Placeholder 4"/>
          <p:cNvSpPr>
            <a:spLocks noGrp="1"/>
          </p:cNvSpPr>
          <p:nvPr>
            <p:ph type="dt" idx="1"/>
          </p:nvPr>
        </p:nvSpPr>
        <p:spPr/>
        <p:txBody>
          <a:bodyPr/>
          <a:lstStyle/>
          <a:p>
            <a:r>
              <a:rPr lang="en-US" altLang="en-US"/>
              <a:t>Nov 7,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12</a:t>
            </a:fld>
            <a:endParaRPr lang="en-US" altLang="en-US"/>
          </a:p>
        </p:txBody>
      </p:sp>
    </p:spTree>
    <p:extLst>
      <p:ext uri="{BB962C8B-B14F-4D97-AF65-F5344CB8AC3E}">
        <p14:creationId xmlns:p14="http://schemas.microsoft.com/office/powerpoint/2010/main" val="1297508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Letter to the Messianic Jews a 06.01-3  First Principles Part 5 Eternity</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Nov 7, 2020    5781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29966980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I became a believer in Messiah in 1969, age 20.   Went to a Bible College in Cincinnati, met my wife, and we took a prophecy course taught by a retired pastor, TW </a:t>
            </a:r>
            <a:r>
              <a:rPr lang="en-US" dirty="0" err="1"/>
              <a:t>Commodol</a:t>
            </a:r>
            <a:r>
              <a:rPr lang="en-US" dirty="0"/>
              <a:t>.   </a:t>
            </a:r>
          </a:p>
          <a:p>
            <a:r>
              <a:rPr lang="en-US" dirty="0"/>
              <a:t>Big picture…</a:t>
            </a:r>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Letter to the Messianic Jews a 06.01-3  First Principles Part 5 Eternity</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Nov 7, 2020    5781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20771105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Eternity past to eternity future.  In 25 years of ministry here, neither I nor anyone else has given the comprehensive picture.  P 18-19 of the book, Dispensational Truth.</a:t>
            </a:r>
          </a:p>
          <a:p>
            <a:endParaRPr lang="en-US" dirty="0"/>
          </a:p>
          <a:p>
            <a:r>
              <a:rPr lang="en-US" dirty="0"/>
              <a:t>I am going to note some parts of this diagram in zoomed in mode.</a:t>
            </a:r>
          </a:p>
        </p:txBody>
      </p:sp>
      <p:sp>
        <p:nvSpPr>
          <p:cNvPr id="4" name="Header Placeholder 3"/>
          <p:cNvSpPr>
            <a:spLocks noGrp="1"/>
          </p:cNvSpPr>
          <p:nvPr>
            <p:ph type="hdr" sz="quarter"/>
          </p:nvPr>
        </p:nvSpPr>
        <p:spPr/>
        <p:txBody>
          <a:bodyPr/>
          <a:lstStyle/>
          <a:p>
            <a:r>
              <a:rPr lang="en-US" altLang="en-US"/>
              <a:t>Letter to the Messianic Jews a 06.01-3  First Principles Part 5 Eternity</a:t>
            </a:r>
          </a:p>
        </p:txBody>
      </p:sp>
      <p:sp>
        <p:nvSpPr>
          <p:cNvPr id="5" name="Date Placeholder 4"/>
          <p:cNvSpPr>
            <a:spLocks noGrp="1"/>
          </p:cNvSpPr>
          <p:nvPr>
            <p:ph type="dt" idx="1"/>
          </p:nvPr>
        </p:nvSpPr>
        <p:spPr/>
        <p:txBody>
          <a:bodyPr/>
          <a:lstStyle/>
          <a:p>
            <a:r>
              <a:rPr lang="en-US" altLang="en-US"/>
              <a:t>Nov 7,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15</a:t>
            </a:fld>
            <a:endParaRPr lang="en-US" altLang="en-US"/>
          </a:p>
        </p:txBody>
      </p:sp>
    </p:spTree>
    <p:extLst>
      <p:ext uri="{BB962C8B-B14F-4D97-AF65-F5344CB8AC3E}">
        <p14:creationId xmlns:p14="http://schemas.microsoft.com/office/powerpoint/2010/main" val="36243535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06.01-3  First Principles Part 5 Eternity</a:t>
            </a:r>
          </a:p>
        </p:txBody>
      </p:sp>
      <p:sp>
        <p:nvSpPr>
          <p:cNvPr id="5" name="Date Placeholder 4"/>
          <p:cNvSpPr>
            <a:spLocks noGrp="1"/>
          </p:cNvSpPr>
          <p:nvPr>
            <p:ph type="dt" idx="1"/>
          </p:nvPr>
        </p:nvSpPr>
        <p:spPr/>
        <p:txBody>
          <a:bodyPr/>
          <a:lstStyle/>
          <a:p>
            <a:r>
              <a:rPr lang="en-US" altLang="en-US"/>
              <a:t>Nov 7,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16</a:t>
            </a:fld>
            <a:endParaRPr lang="en-US" altLang="en-US"/>
          </a:p>
        </p:txBody>
      </p:sp>
    </p:spTree>
    <p:extLst>
      <p:ext uri="{BB962C8B-B14F-4D97-AF65-F5344CB8AC3E}">
        <p14:creationId xmlns:p14="http://schemas.microsoft.com/office/powerpoint/2010/main" val="23944066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100" dirty="0"/>
              <a:t>https://en.wikipedia.org/wiki/Dispensationalism#Messianic_Judaism</a:t>
            </a:r>
          </a:p>
        </p:txBody>
      </p:sp>
      <p:sp>
        <p:nvSpPr>
          <p:cNvPr id="4" name="Header Placeholder 3"/>
          <p:cNvSpPr>
            <a:spLocks noGrp="1"/>
          </p:cNvSpPr>
          <p:nvPr>
            <p:ph type="hdr" sz="quarter"/>
          </p:nvPr>
        </p:nvSpPr>
        <p:spPr/>
        <p:txBody>
          <a:bodyPr/>
          <a:lstStyle/>
          <a:p>
            <a:r>
              <a:rPr lang="en-US" altLang="en-US"/>
              <a:t>Letter to the Messianic Jews a 06.01-3  First Principles Part 5 Eternity</a:t>
            </a:r>
          </a:p>
        </p:txBody>
      </p:sp>
      <p:sp>
        <p:nvSpPr>
          <p:cNvPr id="5" name="Date Placeholder 4"/>
          <p:cNvSpPr>
            <a:spLocks noGrp="1"/>
          </p:cNvSpPr>
          <p:nvPr>
            <p:ph type="dt" idx="1"/>
          </p:nvPr>
        </p:nvSpPr>
        <p:spPr/>
        <p:txBody>
          <a:bodyPr/>
          <a:lstStyle/>
          <a:p>
            <a:r>
              <a:rPr lang="en-US" altLang="en-US"/>
              <a:t>Nov 7,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17</a:t>
            </a:fld>
            <a:endParaRPr lang="en-US" altLang="en-US"/>
          </a:p>
        </p:txBody>
      </p:sp>
    </p:spTree>
    <p:extLst>
      <p:ext uri="{BB962C8B-B14F-4D97-AF65-F5344CB8AC3E}">
        <p14:creationId xmlns:p14="http://schemas.microsoft.com/office/powerpoint/2010/main" val="20124875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No one is righteous, but by faith and repentance.</a:t>
            </a:r>
          </a:p>
        </p:txBody>
      </p:sp>
      <p:sp>
        <p:nvSpPr>
          <p:cNvPr id="4" name="Header Placeholder 3"/>
          <p:cNvSpPr>
            <a:spLocks noGrp="1"/>
          </p:cNvSpPr>
          <p:nvPr>
            <p:ph type="hdr" sz="quarter"/>
          </p:nvPr>
        </p:nvSpPr>
        <p:spPr/>
        <p:txBody>
          <a:bodyPr/>
          <a:lstStyle/>
          <a:p>
            <a:r>
              <a:rPr lang="en-US" altLang="en-US"/>
              <a:t>Letter to the Messianic Jews a 06.01-3  First Principles Part 5 Eternity</a:t>
            </a:r>
          </a:p>
        </p:txBody>
      </p:sp>
      <p:sp>
        <p:nvSpPr>
          <p:cNvPr id="5" name="Date Placeholder 4"/>
          <p:cNvSpPr>
            <a:spLocks noGrp="1"/>
          </p:cNvSpPr>
          <p:nvPr>
            <p:ph type="dt" idx="1"/>
          </p:nvPr>
        </p:nvSpPr>
        <p:spPr/>
        <p:txBody>
          <a:bodyPr/>
          <a:lstStyle/>
          <a:p>
            <a:r>
              <a:rPr lang="en-US" altLang="en-US"/>
              <a:t>Nov 7,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18</a:t>
            </a:fld>
            <a:endParaRPr lang="en-US" altLang="en-US"/>
          </a:p>
        </p:txBody>
      </p:sp>
    </p:spTree>
    <p:extLst>
      <p:ext uri="{BB962C8B-B14F-4D97-AF65-F5344CB8AC3E}">
        <p14:creationId xmlns:p14="http://schemas.microsoft.com/office/powerpoint/2010/main" val="1191800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06.01-3  First Principles Part 5 Eternity</a:t>
            </a:r>
          </a:p>
        </p:txBody>
      </p:sp>
      <p:sp>
        <p:nvSpPr>
          <p:cNvPr id="5" name="Date Placeholder 4"/>
          <p:cNvSpPr>
            <a:spLocks noGrp="1"/>
          </p:cNvSpPr>
          <p:nvPr>
            <p:ph type="dt" idx="1"/>
          </p:nvPr>
        </p:nvSpPr>
        <p:spPr/>
        <p:txBody>
          <a:bodyPr/>
          <a:lstStyle/>
          <a:p>
            <a:r>
              <a:rPr lang="en-US" altLang="en-US"/>
              <a:t>Nov 7,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19</a:t>
            </a:fld>
            <a:endParaRPr lang="en-US" altLang="en-US"/>
          </a:p>
        </p:txBody>
      </p:sp>
    </p:spTree>
    <p:extLst>
      <p:ext uri="{BB962C8B-B14F-4D97-AF65-F5344CB8AC3E}">
        <p14:creationId xmlns:p14="http://schemas.microsoft.com/office/powerpoint/2010/main" val="38148301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06.01-3  First Principles Part 5 Eternity</a:t>
            </a:r>
          </a:p>
        </p:txBody>
      </p:sp>
      <p:sp>
        <p:nvSpPr>
          <p:cNvPr id="5" name="Date Placeholder 4"/>
          <p:cNvSpPr>
            <a:spLocks noGrp="1"/>
          </p:cNvSpPr>
          <p:nvPr>
            <p:ph type="dt" idx="1"/>
          </p:nvPr>
        </p:nvSpPr>
        <p:spPr/>
        <p:txBody>
          <a:bodyPr/>
          <a:lstStyle/>
          <a:p>
            <a:r>
              <a:rPr lang="en-US" altLang="en-US"/>
              <a:t>Nov 7,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a:t>
            </a:fld>
            <a:endParaRPr lang="en-US" altLang="en-US"/>
          </a:p>
        </p:txBody>
      </p:sp>
    </p:spTree>
    <p:extLst>
      <p:ext uri="{BB962C8B-B14F-4D97-AF65-F5344CB8AC3E}">
        <p14:creationId xmlns:p14="http://schemas.microsoft.com/office/powerpoint/2010/main" val="5157797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Sacrifices NEVER earned atonement, only emphatic, graphic symbols.</a:t>
            </a:r>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Letter to the Messianic Jews a 06.01-3  First Principles Part 5 Eternity</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Nov 7, 2020    5781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8310580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Apparently NOT a parable.</a:t>
            </a:r>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Letter to the Messianic Jews a 06.01-3  First Principles Part 5 Eternity</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Nov 7, 2020    5781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33741545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https://qph.fs.quoracdn.net/main-qimg-c7f0c7b9c95ecb436dea064a421d69b4</a:t>
            </a:r>
          </a:p>
          <a:p>
            <a:r>
              <a:rPr lang="en-US" sz="2000" dirty="0"/>
              <a:t>Is that comfortable?  Cf upright</a:t>
            </a:r>
            <a:endParaRPr lang="en-US" sz="1050"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Letter to the Messianic Jews a 06.01-3  First Principles Part 5 Eternity</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Nov 7, 2020    5781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24205586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Letter to the Messianic Jews a 06.01-3  First Principles Part 5 Eternity</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Nov 7, 2020    5781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28104536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Letter to the Messianic Jews a 06.01-3  First Principles Part 5 Eternity</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Nov 7, 2020    5781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2853764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Letter to the Messianic Jews a 06.01-3  First Principles Part 5 Eternity</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Nov 7, 2020    5781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25183065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Righteous:</a:t>
            </a:r>
          </a:p>
          <a:p>
            <a:pPr marL="109538" indent="-109538">
              <a:buFont typeface="Arial" panose="020B0604020202020204" pitchFamily="34" charset="0"/>
              <a:buChar char="•"/>
            </a:pPr>
            <a:r>
              <a:rPr lang="en-US" dirty="0"/>
              <a:t>Bodies went to the grave, </a:t>
            </a:r>
          </a:p>
          <a:p>
            <a:pPr marL="109538" indent="-109538">
              <a:buFont typeface="Arial" panose="020B0604020202020204" pitchFamily="34" charset="0"/>
              <a:buChar char="•"/>
            </a:pPr>
            <a:r>
              <a:rPr lang="en-US" dirty="0"/>
              <a:t>souls to Avraham’s side, comfort, paradise</a:t>
            </a:r>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Letter to the Messianic Jews a 06.01-3  First Principles Part 5 Eternity</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Nov 7, 2020    5781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1938609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Letter to the Messianic Jews a 06.01-3  First Principles Part 5 Eternity</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Nov 7, 2020    5781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82954404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Avraham’s side [bosom] emptied, all carried into G-d’s immediate presence.   Heaven. </a:t>
            </a:r>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Letter to the Messianic Jews a 06.01-3  First Principles Part 5 Eternity</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Nov 7, 2020    5781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61850812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What is commonly called heaven.   Presence of Messiah at the right hand of the Father.</a:t>
            </a:r>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Letter to the Messianic Jews a 06.01-3  First Principles Part 5 Eternity</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Nov 7, 2020    5781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30152329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Ben </a:t>
            </a:r>
            <a:r>
              <a:rPr lang="en-US" dirty="0" err="1"/>
              <a:t>Schork</a:t>
            </a:r>
            <a:endParaRPr lang="en-US" dirty="0"/>
          </a:p>
        </p:txBody>
      </p:sp>
      <p:sp>
        <p:nvSpPr>
          <p:cNvPr id="4" name="Header Placeholder 3"/>
          <p:cNvSpPr>
            <a:spLocks noGrp="1"/>
          </p:cNvSpPr>
          <p:nvPr>
            <p:ph type="hdr" sz="quarter"/>
          </p:nvPr>
        </p:nvSpPr>
        <p:spPr/>
        <p:txBody>
          <a:bodyPr/>
          <a:lstStyle/>
          <a:p>
            <a:r>
              <a:rPr lang="en-US" altLang="en-US"/>
              <a:t>Letter to the Messianic Jews a 06.01-3  First Principles Part 5 Eternity</a:t>
            </a:r>
          </a:p>
        </p:txBody>
      </p:sp>
      <p:sp>
        <p:nvSpPr>
          <p:cNvPr id="5" name="Date Placeholder 4"/>
          <p:cNvSpPr>
            <a:spLocks noGrp="1"/>
          </p:cNvSpPr>
          <p:nvPr>
            <p:ph type="dt" idx="1"/>
          </p:nvPr>
        </p:nvSpPr>
        <p:spPr/>
        <p:txBody>
          <a:bodyPr/>
          <a:lstStyle/>
          <a:p>
            <a:r>
              <a:rPr lang="en-US" altLang="en-US"/>
              <a:t>Nov 7,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a:t>
            </a:fld>
            <a:endParaRPr lang="en-US" altLang="en-US"/>
          </a:p>
        </p:txBody>
      </p:sp>
    </p:spTree>
    <p:extLst>
      <p:ext uri="{BB962C8B-B14F-4D97-AF65-F5344CB8AC3E}">
        <p14:creationId xmlns:p14="http://schemas.microsoft.com/office/powerpoint/2010/main" val="371821720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Not because he was rich.</a:t>
            </a:r>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Letter to the Messianic Jews a 06.01-3  First Principles Part 5 Eternity</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Nov 7, 2020    5781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30605408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06.01-3  First Principles Part 5 Eternity</a:t>
            </a:r>
          </a:p>
        </p:txBody>
      </p:sp>
      <p:sp>
        <p:nvSpPr>
          <p:cNvPr id="5" name="Date Placeholder 4"/>
          <p:cNvSpPr>
            <a:spLocks noGrp="1"/>
          </p:cNvSpPr>
          <p:nvPr>
            <p:ph type="dt" idx="1"/>
          </p:nvPr>
        </p:nvSpPr>
        <p:spPr/>
        <p:txBody>
          <a:bodyPr/>
          <a:lstStyle/>
          <a:p>
            <a:r>
              <a:rPr lang="en-US" altLang="en-US"/>
              <a:t>Nov 7,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31</a:t>
            </a:fld>
            <a:endParaRPr lang="en-US" altLang="en-US"/>
          </a:p>
        </p:txBody>
      </p:sp>
    </p:spTree>
    <p:extLst>
      <p:ext uri="{BB962C8B-B14F-4D97-AF65-F5344CB8AC3E}">
        <p14:creationId xmlns:p14="http://schemas.microsoft.com/office/powerpoint/2010/main" val="413098054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Eternal wrath and fury.  </a:t>
            </a:r>
          </a:p>
        </p:txBody>
      </p:sp>
      <p:sp>
        <p:nvSpPr>
          <p:cNvPr id="4" name="Header Placeholder 3"/>
          <p:cNvSpPr>
            <a:spLocks noGrp="1"/>
          </p:cNvSpPr>
          <p:nvPr>
            <p:ph type="hdr" sz="quarter"/>
          </p:nvPr>
        </p:nvSpPr>
        <p:spPr/>
        <p:txBody>
          <a:bodyPr/>
          <a:lstStyle/>
          <a:p>
            <a:r>
              <a:rPr lang="en-US" altLang="en-US"/>
              <a:t>Letter to the Messianic Jews a 06.01-3  First Principles Part 5 Eternity</a:t>
            </a:r>
          </a:p>
        </p:txBody>
      </p:sp>
      <p:sp>
        <p:nvSpPr>
          <p:cNvPr id="5" name="Date Placeholder 4"/>
          <p:cNvSpPr>
            <a:spLocks noGrp="1"/>
          </p:cNvSpPr>
          <p:nvPr>
            <p:ph type="dt" idx="1"/>
          </p:nvPr>
        </p:nvSpPr>
        <p:spPr/>
        <p:txBody>
          <a:bodyPr/>
          <a:lstStyle/>
          <a:p>
            <a:r>
              <a:rPr lang="en-US" altLang="en-US"/>
              <a:t>Nov 7,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32</a:t>
            </a:fld>
            <a:endParaRPr lang="en-US" altLang="en-US"/>
          </a:p>
        </p:txBody>
      </p:sp>
    </p:spTree>
    <p:extLst>
      <p:ext uri="{BB962C8B-B14F-4D97-AF65-F5344CB8AC3E}">
        <p14:creationId xmlns:p14="http://schemas.microsoft.com/office/powerpoint/2010/main" val="14875608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Note “hell”</a:t>
            </a:r>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Letter to the Messianic Jews a 06.01-3  First Principles Part 5 Eternity</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Nov 7, 2020    5781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33123495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Not because he was rich.</a:t>
            </a:r>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Letter to the Messianic Jews a 06.01-3  First Principles Part 5 Eternity</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Nov 7, 2020    5781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34</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384213468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06.01-3  First Principles Part 5 Eternity</a:t>
            </a:r>
          </a:p>
        </p:txBody>
      </p:sp>
      <p:sp>
        <p:nvSpPr>
          <p:cNvPr id="5" name="Date Placeholder 4"/>
          <p:cNvSpPr>
            <a:spLocks noGrp="1"/>
          </p:cNvSpPr>
          <p:nvPr>
            <p:ph type="dt" idx="1"/>
          </p:nvPr>
        </p:nvSpPr>
        <p:spPr/>
        <p:txBody>
          <a:bodyPr/>
          <a:lstStyle/>
          <a:p>
            <a:r>
              <a:rPr lang="en-US" altLang="en-US"/>
              <a:t>Nov 7,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35</a:t>
            </a:fld>
            <a:endParaRPr lang="en-US" altLang="en-US"/>
          </a:p>
        </p:txBody>
      </p:sp>
    </p:spTree>
    <p:extLst>
      <p:ext uri="{BB962C8B-B14F-4D97-AF65-F5344CB8AC3E}">
        <p14:creationId xmlns:p14="http://schemas.microsoft.com/office/powerpoint/2010/main" val="208338910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Two resurrections.   </a:t>
            </a:r>
          </a:p>
        </p:txBody>
      </p:sp>
      <p:sp>
        <p:nvSpPr>
          <p:cNvPr id="4" name="Header Placeholder 3"/>
          <p:cNvSpPr>
            <a:spLocks noGrp="1"/>
          </p:cNvSpPr>
          <p:nvPr>
            <p:ph type="hdr" sz="quarter"/>
          </p:nvPr>
        </p:nvSpPr>
        <p:spPr/>
        <p:txBody>
          <a:bodyPr/>
          <a:lstStyle/>
          <a:p>
            <a:r>
              <a:rPr lang="en-US" altLang="en-US"/>
              <a:t>Letter to the Messianic Jews a 06.01-3  First Principles Part 5 Eternity</a:t>
            </a:r>
          </a:p>
        </p:txBody>
      </p:sp>
      <p:sp>
        <p:nvSpPr>
          <p:cNvPr id="5" name="Date Placeholder 4"/>
          <p:cNvSpPr>
            <a:spLocks noGrp="1"/>
          </p:cNvSpPr>
          <p:nvPr>
            <p:ph type="dt" idx="1"/>
          </p:nvPr>
        </p:nvSpPr>
        <p:spPr/>
        <p:txBody>
          <a:bodyPr/>
          <a:lstStyle/>
          <a:p>
            <a:r>
              <a:rPr lang="en-US" altLang="en-US"/>
              <a:t>Nov 7,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36</a:t>
            </a:fld>
            <a:endParaRPr lang="en-US" altLang="en-US"/>
          </a:p>
        </p:txBody>
      </p:sp>
    </p:spTree>
    <p:extLst>
      <p:ext uri="{BB962C8B-B14F-4D97-AF65-F5344CB8AC3E}">
        <p14:creationId xmlns:p14="http://schemas.microsoft.com/office/powerpoint/2010/main" val="128731708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06.01-3  First Principles Part 5 Eternity</a:t>
            </a:r>
          </a:p>
        </p:txBody>
      </p:sp>
      <p:sp>
        <p:nvSpPr>
          <p:cNvPr id="5" name="Date Placeholder 4"/>
          <p:cNvSpPr>
            <a:spLocks noGrp="1"/>
          </p:cNvSpPr>
          <p:nvPr>
            <p:ph type="dt" idx="1"/>
          </p:nvPr>
        </p:nvSpPr>
        <p:spPr/>
        <p:txBody>
          <a:bodyPr/>
          <a:lstStyle/>
          <a:p>
            <a:r>
              <a:rPr lang="en-US" altLang="en-US"/>
              <a:t>Nov 7,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37</a:t>
            </a:fld>
            <a:endParaRPr lang="en-US" altLang="en-US"/>
          </a:p>
        </p:txBody>
      </p:sp>
    </p:spTree>
    <p:extLst>
      <p:ext uri="{BB962C8B-B14F-4D97-AF65-F5344CB8AC3E}">
        <p14:creationId xmlns:p14="http://schemas.microsoft.com/office/powerpoint/2010/main" val="108026122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06.01-3  First Principles Part 5 Eternity</a:t>
            </a:r>
          </a:p>
        </p:txBody>
      </p:sp>
      <p:sp>
        <p:nvSpPr>
          <p:cNvPr id="5" name="Date Placeholder 4"/>
          <p:cNvSpPr>
            <a:spLocks noGrp="1"/>
          </p:cNvSpPr>
          <p:nvPr>
            <p:ph type="dt" idx="1"/>
          </p:nvPr>
        </p:nvSpPr>
        <p:spPr/>
        <p:txBody>
          <a:bodyPr/>
          <a:lstStyle/>
          <a:p>
            <a:r>
              <a:rPr lang="en-US" altLang="en-US"/>
              <a:t>Nov 7,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38</a:t>
            </a:fld>
            <a:endParaRPr lang="en-US" altLang="en-US"/>
          </a:p>
        </p:txBody>
      </p:sp>
    </p:spTree>
    <p:extLst>
      <p:ext uri="{BB962C8B-B14F-4D97-AF65-F5344CB8AC3E}">
        <p14:creationId xmlns:p14="http://schemas.microsoft.com/office/powerpoint/2010/main" val="411950308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06.01-3  First Principles Part 5 Eternity</a:t>
            </a:r>
          </a:p>
        </p:txBody>
      </p:sp>
      <p:sp>
        <p:nvSpPr>
          <p:cNvPr id="5" name="Date Placeholder 4"/>
          <p:cNvSpPr>
            <a:spLocks noGrp="1"/>
          </p:cNvSpPr>
          <p:nvPr>
            <p:ph type="dt" idx="1"/>
          </p:nvPr>
        </p:nvSpPr>
        <p:spPr/>
        <p:txBody>
          <a:bodyPr/>
          <a:lstStyle/>
          <a:p>
            <a:r>
              <a:rPr lang="en-US" altLang="en-US"/>
              <a:t>Nov 7,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39</a:t>
            </a:fld>
            <a:endParaRPr lang="en-US" altLang="en-US"/>
          </a:p>
        </p:txBody>
      </p:sp>
    </p:spTree>
    <p:extLst>
      <p:ext uri="{BB962C8B-B14F-4D97-AF65-F5344CB8AC3E}">
        <p14:creationId xmlns:p14="http://schemas.microsoft.com/office/powerpoint/2010/main" val="30058128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From Lori Wilson</a:t>
            </a:r>
          </a:p>
          <a:p>
            <a:r>
              <a:rPr lang="en-US" dirty="0"/>
              <a:t>COVID, shut down, riots, election</a:t>
            </a:r>
          </a:p>
        </p:txBody>
      </p:sp>
      <p:sp>
        <p:nvSpPr>
          <p:cNvPr id="4" name="Header Placeholder 3"/>
          <p:cNvSpPr>
            <a:spLocks noGrp="1"/>
          </p:cNvSpPr>
          <p:nvPr>
            <p:ph type="hdr" sz="quarter"/>
          </p:nvPr>
        </p:nvSpPr>
        <p:spPr/>
        <p:txBody>
          <a:bodyPr/>
          <a:lstStyle/>
          <a:p>
            <a:r>
              <a:rPr lang="en-US" altLang="en-US"/>
              <a:t>Letter to the Messianic Jews a 06.01-3  First Principles Part 5 Eternity</a:t>
            </a:r>
          </a:p>
        </p:txBody>
      </p:sp>
      <p:sp>
        <p:nvSpPr>
          <p:cNvPr id="5" name="Date Placeholder 4"/>
          <p:cNvSpPr>
            <a:spLocks noGrp="1"/>
          </p:cNvSpPr>
          <p:nvPr>
            <p:ph type="dt" idx="1"/>
          </p:nvPr>
        </p:nvSpPr>
        <p:spPr/>
        <p:txBody>
          <a:bodyPr/>
          <a:lstStyle/>
          <a:p>
            <a:r>
              <a:rPr lang="en-US" altLang="en-US"/>
              <a:t>Nov 7,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a:t>
            </a:fld>
            <a:endParaRPr lang="en-US" altLang="en-US"/>
          </a:p>
        </p:txBody>
      </p:sp>
    </p:spTree>
    <p:extLst>
      <p:ext uri="{BB962C8B-B14F-4D97-AF65-F5344CB8AC3E}">
        <p14:creationId xmlns:p14="http://schemas.microsoft.com/office/powerpoint/2010/main" val="98470326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Letter to the Messianic Jews a 06.01-3  First Principles Part 5 Eternity</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Nov 7, 2020    5781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40</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79943535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Letter to the Messianic Jews a 06.01-3  First Principles Part 5 Eternity</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Nov 7, 2020    5781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41</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62579501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Letter to the Messianic Jews a 06.01-3  First Principles Part 5 Eternity</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Nov 7, 2020    5781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42</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63933494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https://biblehub.com/interlinear/1_thessalonians/4-17.htm</a:t>
            </a:r>
            <a:endParaRPr lang="en-US" sz="2000" dirty="0"/>
          </a:p>
          <a:p>
            <a:r>
              <a:rPr lang="en-US" sz="2000" dirty="0"/>
              <a:t>Something pretty dramatic!!</a:t>
            </a:r>
            <a:endParaRPr lang="en-US" sz="1050"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Letter to the Messianic Jews a 06.01-3  First Principles Part 5 Eternity</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Nov 7, 2020    5781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43</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310689969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Letter to the Messianic Jews a 06.01-3  First Principles Part 5 Eternity</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Nov 7, 2020    5781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44</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53214050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Letter to the Messianic Jews a 06.01-3  First Principles Part 5 Eternity</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Nov 7, 2020    5781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45</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346637582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Questionable issue is when is the rapture?</a:t>
            </a:r>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Letter to the Messianic Jews a 06.01-3  First Principles Part 5 Eternity</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Nov 7, 2020    5781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46</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298484598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06.01-3  First Principles Part 5 Eternity</a:t>
            </a:r>
          </a:p>
        </p:txBody>
      </p:sp>
      <p:sp>
        <p:nvSpPr>
          <p:cNvPr id="5" name="Date Placeholder 4"/>
          <p:cNvSpPr>
            <a:spLocks noGrp="1"/>
          </p:cNvSpPr>
          <p:nvPr>
            <p:ph type="dt" idx="1"/>
          </p:nvPr>
        </p:nvSpPr>
        <p:spPr/>
        <p:txBody>
          <a:bodyPr/>
          <a:lstStyle/>
          <a:p>
            <a:r>
              <a:rPr lang="en-US" altLang="en-US"/>
              <a:t>Nov 7,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47</a:t>
            </a:fld>
            <a:endParaRPr lang="en-US" altLang="en-US"/>
          </a:p>
        </p:txBody>
      </p:sp>
    </p:spTree>
    <p:extLst>
      <p:ext uri="{BB962C8B-B14F-4D97-AF65-F5344CB8AC3E}">
        <p14:creationId xmlns:p14="http://schemas.microsoft.com/office/powerpoint/2010/main" val="306822102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Letter to the Messianic Jews a 06.01-3  First Principles Part 5 Eternity</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Nov 7, 2020    5781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48</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386988717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Letter to the Messianic Jews a 06.01-3  First Principles Part 5 Eternity</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Nov 7, 2020    5781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49</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38257769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06.01-3  First Principles Part 5 Eternity</a:t>
            </a:r>
          </a:p>
        </p:txBody>
      </p:sp>
      <p:sp>
        <p:nvSpPr>
          <p:cNvPr id="5" name="Date Placeholder 4"/>
          <p:cNvSpPr>
            <a:spLocks noGrp="1"/>
          </p:cNvSpPr>
          <p:nvPr>
            <p:ph type="dt" idx="1"/>
          </p:nvPr>
        </p:nvSpPr>
        <p:spPr/>
        <p:txBody>
          <a:bodyPr/>
          <a:lstStyle/>
          <a:p>
            <a:r>
              <a:rPr lang="en-US" altLang="en-US"/>
              <a:t>Nov 7,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a:t>
            </a:fld>
            <a:endParaRPr lang="en-US" altLang="en-US"/>
          </a:p>
        </p:txBody>
      </p:sp>
    </p:spTree>
    <p:extLst>
      <p:ext uri="{BB962C8B-B14F-4D97-AF65-F5344CB8AC3E}">
        <p14:creationId xmlns:p14="http://schemas.microsoft.com/office/powerpoint/2010/main" val="135532229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Questionable issue is when is the rapture?</a:t>
            </a:r>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Letter to the Messianic Jews a 06.01-3  First Principles Part 5 Eternity</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Nov 7, 2020    5781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50</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84573197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Letter to the Messianic Jews a 06.01-3  First Principles Part 5 Eternity</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Nov 7, 2020    5781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51</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320046778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Letter to the Messianic Jews a 06.01-3  First Principles Part 5 Eternity</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Nov 7, 2020    5781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52</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281618044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06.01-3  First Principles Part 5 Eternity</a:t>
            </a:r>
          </a:p>
        </p:txBody>
      </p:sp>
      <p:sp>
        <p:nvSpPr>
          <p:cNvPr id="5" name="Date Placeholder 4"/>
          <p:cNvSpPr>
            <a:spLocks noGrp="1"/>
          </p:cNvSpPr>
          <p:nvPr>
            <p:ph type="dt" idx="1"/>
          </p:nvPr>
        </p:nvSpPr>
        <p:spPr/>
        <p:txBody>
          <a:bodyPr/>
          <a:lstStyle/>
          <a:p>
            <a:r>
              <a:rPr lang="en-US" altLang="en-US"/>
              <a:t>Nov 7,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53</a:t>
            </a:fld>
            <a:endParaRPr lang="en-US" altLang="en-US"/>
          </a:p>
        </p:txBody>
      </p:sp>
    </p:spTree>
    <p:extLst>
      <p:ext uri="{BB962C8B-B14F-4D97-AF65-F5344CB8AC3E}">
        <p14:creationId xmlns:p14="http://schemas.microsoft.com/office/powerpoint/2010/main" val="196505244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06.01-3  First Principles Part 5 Eternity</a:t>
            </a:r>
          </a:p>
        </p:txBody>
      </p:sp>
      <p:sp>
        <p:nvSpPr>
          <p:cNvPr id="5" name="Date Placeholder 4"/>
          <p:cNvSpPr>
            <a:spLocks noGrp="1"/>
          </p:cNvSpPr>
          <p:nvPr>
            <p:ph type="dt" idx="1"/>
          </p:nvPr>
        </p:nvSpPr>
        <p:spPr/>
        <p:txBody>
          <a:bodyPr/>
          <a:lstStyle/>
          <a:p>
            <a:r>
              <a:rPr lang="en-US" altLang="en-US"/>
              <a:t>Nov 7,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54</a:t>
            </a:fld>
            <a:endParaRPr lang="en-US" altLang="en-US"/>
          </a:p>
        </p:txBody>
      </p:sp>
    </p:spTree>
    <p:extLst>
      <p:ext uri="{BB962C8B-B14F-4D97-AF65-F5344CB8AC3E}">
        <p14:creationId xmlns:p14="http://schemas.microsoft.com/office/powerpoint/2010/main" val="103363274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Letter to the Messianic Jews a 06.01-3  First Principles Part 5 Eternity</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Nov 7, 2020    5781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55</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278891694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Letter to the Messianic Jews a 06.01-3  First Principles Part 5 Eternity</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Nov 7, 2020    5781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56</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327234254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Continues all the way to Lake Victoria in Africa and Lake Malawi.</a:t>
            </a:r>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Letter to the Messianic Jews a 06.01-3  First Principles Part 5 Eternity</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Nov 7, 2020    5781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57</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65673472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Letter to the Messianic Jews a 06.01-3  First Principles Part 5 Eternity</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Nov 7, 2020    5781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58</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376085943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Letter to the Messianic Jews a 06.01-3  First Principles Part 5 Eternity</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Nov 7, 2020    5781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59</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9475034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06.01-3  First Principles Part 5 Eternity</a:t>
            </a:r>
          </a:p>
        </p:txBody>
      </p:sp>
      <p:sp>
        <p:nvSpPr>
          <p:cNvPr id="5" name="Date Placeholder 4"/>
          <p:cNvSpPr>
            <a:spLocks noGrp="1"/>
          </p:cNvSpPr>
          <p:nvPr>
            <p:ph type="dt" idx="1"/>
          </p:nvPr>
        </p:nvSpPr>
        <p:spPr/>
        <p:txBody>
          <a:bodyPr/>
          <a:lstStyle/>
          <a:p>
            <a:r>
              <a:rPr lang="en-US" altLang="en-US"/>
              <a:t>Nov 7,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a:t>
            </a:fld>
            <a:endParaRPr lang="en-US" altLang="en-US"/>
          </a:p>
        </p:txBody>
      </p:sp>
    </p:spTree>
    <p:extLst>
      <p:ext uri="{BB962C8B-B14F-4D97-AF65-F5344CB8AC3E}">
        <p14:creationId xmlns:p14="http://schemas.microsoft.com/office/powerpoint/2010/main" val="353186457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Letter to the Messianic Jews a 06.01-3  First Principles Part 5 Eternity</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Nov 7, 2020    5781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60</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289899345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06.01-3  First Principles Part 5 Eternity</a:t>
            </a:r>
          </a:p>
        </p:txBody>
      </p:sp>
      <p:sp>
        <p:nvSpPr>
          <p:cNvPr id="5" name="Date Placeholder 4"/>
          <p:cNvSpPr>
            <a:spLocks noGrp="1"/>
          </p:cNvSpPr>
          <p:nvPr>
            <p:ph type="dt" idx="1"/>
          </p:nvPr>
        </p:nvSpPr>
        <p:spPr/>
        <p:txBody>
          <a:bodyPr/>
          <a:lstStyle/>
          <a:p>
            <a:r>
              <a:rPr lang="en-US" altLang="en-US"/>
              <a:t>Nov 7,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61</a:t>
            </a:fld>
            <a:endParaRPr lang="en-US" altLang="en-US"/>
          </a:p>
        </p:txBody>
      </p:sp>
    </p:spTree>
    <p:extLst>
      <p:ext uri="{BB962C8B-B14F-4D97-AF65-F5344CB8AC3E}">
        <p14:creationId xmlns:p14="http://schemas.microsoft.com/office/powerpoint/2010/main" val="197568624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Letter to the Messianic Jews a 06.01-3  First Principles Part 5 Eternity</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Nov 7, 2020    5781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62</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59466489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hlinkClick r:id="rId3"/>
              </a:rPr>
              <a:t>https://www.google.com/url?sa=i&amp;url=https%3A%2F%2Fwww.preservedwords.com%2Fcharts.html&amp;psig=AOvVaw0Mp7VzBoyRn7HN-uNMhJU8&amp;ust=1605381302185000&amp;source=images&amp;cd=vfe&amp;ved=0CAIQjRxqFwoTCICP3cOdgO0CFQAAAAAdAAAAABAD</a:t>
            </a:r>
            <a:endParaRPr lang="en-US" sz="1050" dirty="0"/>
          </a:p>
          <a:p>
            <a:endParaRPr lang="en-US" sz="1050" dirty="0"/>
          </a:p>
          <a:p>
            <a:r>
              <a:rPr lang="en-US" dirty="0"/>
              <a:t>Note: 1000 year Millennial Kingdom </a:t>
            </a:r>
            <a:r>
              <a:rPr lang="en-US" dirty="0">
                <a:sym typeface="Wingdings" panose="05000000000000000000" pitchFamily="2" charset="2"/>
              </a:rPr>
              <a:t> New Heaven and Earth</a:t>
            </a:r>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Letter to the Messianic Jews a 06.01-3  First Principles Part 5 Eternity</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Nov 7, 2020    5781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63</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64502718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No one is righteous, but by faith and repentance.</a:t>
            </a:r>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Letter to the Messianic Jews a 06.01-3  First Principles Part 5 Eternity</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Nov 7, 2020    5781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64</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348902034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a:p>
            <a:r>
              <a:rPr lang="en-US" dirty="0"/>
              <a:t>Now, a practical, immediate application.</a:t>
            </a:r>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Letter to the Messianic Jews a 06.01-3  First Principles Part 5 Eternity</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Nov 7, 2020    5781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65</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29413679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Back then, I was a </a:t>
            </a:r>
            <a:r>
              <a:rPr lang="en-US" dirty="0" err="1"/>
              <a:t>wannbe</a:t>
            </a:r>
            <a:r>
              <a:rPr lang="en-US" dirty="0"/>
              <a:t> hippy, flower child, seeking love and truth and peace.   </a:t>
            </a:r>
          </a:p>
          <a:p>
            <a:r>
              <a:rPr lang="en-US" dirty="0"/>
              <a:t>We were looked on by the Christians as the plague of the nation.  Didn’t see our hearts, except some.  Chuck Smith. Calvary Chapel was a hub of the "Jesus People" phenomenon that existed at that time and was featured in Time Magazine for its success among "hippies" and young people. Calvary Chapel pioneered a less formal and contemporary approach in its worship and public meetings; for example, it did outreaches on the beach, and baptisms in the Pacific Ocean.</a:t>
            </a:r>
            <a:r>
              <a:rPr lang="en-US" dirty="0">
                <a:hlinkClick r:id="rId3">
                  <a:extLst>
                    <a:ext uri="{A12FA001-AC4F-418D-AE19-62706E023703}">
                      <ahyp:hlinkClr xmlns:ahyp="http://schemas.microsoft.com/office/drawing/2018/hyperlinkcolor" val="tx"/>
                    </a:ext>
                  </a:extLst>
                </a:hlinkClick>
              </a:rPr>
              <a:t>[9]</a:t>
            </a:r>
            <a:r>
              <a:rPr lang="en-US" dirty="0"/>
              <a:t> Much of Contemporary Christian Music (CCM) has its roots in Calvary Chapel worship music.  Today, justice, not love</a:t>
            </a:r>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Letter to the Messianic Jews a 06.01-3  First Principles Part 5 Eternity</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Nov 7, 2020    5781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66</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419583084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06.01-3  First Principles Part 5 Eternity</a:t>
            </a:r>
          </a:p>
        </p:txBody>
      </p:sp>
      <p:sp>
        <p:nvSpPr>
          <p:cNvPr id="5" name="Date Placeholder 4"/>
          <p:cNvSpPr>
            <a:spLocks noGrp="1"/>
          </p:cNvSpPr>
          <p:nvPr>
            <p:ph type="dt" idx="1"/>
          </p:nvPr>
        </p:nvSpPr>
        <p:spPr/>
        <p:txBody>
          <a:bodyPr/>
          <a:lstStyle/>
          <a:p>
            <a:r>
              <a:rPr lang="en-US" altLang="en-US"/>
              <a:t>Nov 7,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67</a:t>
            </a:fld>
            <a:endParaRPr lang="en-US" altLang="en-US"/>
          </a:p>
        </p:txBody>
      </p:sp>
    </p:spTree>
    <p:extLst>
      <p:ext uri="{BB962C8B-B14F-4D97-AF65-F5344CB8AC3E}">
        <p14:creationId xmlns:p14="http://schemas.microsoft.com/office/powerpoint/2010/main" val="275435098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http://simeonscry.org/</a:t>
            </a:r>
          </a:p>
          <a:p>
            <a:r>
              <a:rPr lang="en-US" dirty="0"/>
              <a:t>Up to 3.08</a:t>
            </a:r>
          </a:p>
        </p:txBody>
      </p:sp>
      <p:sp>
        <p:nvSpPr>
          <p:cNvPr id="4" name="Header Placeholder 3"/>
          <p:cNvSpPr>
            <a:spLocks noGrp="1"/>
          </p:cNvSpPr>
          <p:nvPr>
            <p:ph type="hdr" sz="quarter"/>
          </p:nvPr>
        </p:nvSpPr>
        <p:spPr/>
        <p:txBody>
          <a:bodyPr/>
          <a:lstStyle/>
          <a:p>
            <a:r>
              <a:rPr lang="en-US" altLang="en-US"/>
              <a:t>Letter to the Messianic Jews a 06.01-3  First Principles Part 5 Eternity</a:t>
            </a:r>
          </a:p>
        </p:txBody>
      </p:sp>
      <p:sp>
        <p:nvSpPr>
          <p:cNvPr id="5" name="Date Placeholder 4"/>
          <p:cNvSpPr>
            <a:spLocks noGrp="1"/>
          </p:cNvSpPr>
          <p:nvPr>
            <p:ph type="dt" idx="1"/>
          </p:nvPr>
        </p:nvSpPr>
        <p:spPr/>
        <p:txBody>
          <a:bodyPr/>
          <a:lstStyle/>
          <a:p>
            <a:r>
              <a:rPr lang="en-US" altLang="en-US"/>
              <a:t>Nov 7,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68</a:t>
            </a:fld>
            <a:endParaRPr lang="en-US" altLang="en-US"/>
          </a:p>
        </p:txBody>
      </p:sp>
    </p:spTree>
    <p:extLst>
      <p:ext uri="{BB962C8B-B14F-4D97-AF65-F5344CB8AC3E}">
        <p14:creationId xmlns:p14="http://schemas.microsoft.com/office/powerpoint/2010/main" val="4032936776"/>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BLM story: a rally was being set up, and Sean’s team got there first to set up sound system.  BLM asked if they could speak.  Sean said OK if you won’t disrupt or leave.  Sean said, “I know you are concerned about justice for George Floyd, Breonna Taylor, </a:t>
            </a:r>
            <a:r>
              <a:rPr lang="en-US" dirty="0" err="1"/>
              <a:t>Ahmaud</a:t>
            </a:r>
            <a:r>
              <a:rPr lang="en-US" dirty="0"/>
              <a:t> </a:t>
            </a:r>
            <a:r>
              <a:rPr lang="en-US" dirty="0" err="1"/>
              <a:t>Arbery</a:t>
            </a:r>
            <a:r>
              <a:rPr lang="en-US" dirty="0"/>
              <a:t>.   But what about justice for yourself.  What about justice for your selfishness, rage, lust, unfairness.  Only Jesus can give you freedom from the justice we all merit.   </a:t>
            </a:r>
          </a:p>
          <a:p>
            <a:r>
              <a:rPr lang="en-US" dirty="0"/>
              <a:t>Sean called for repentance, and BLM, transgender, were kneeling in prayer!</a:t>
            </a:r>
          </a:p>
          <a:p>
            <a:r>
              <a:rPr lang="en-US" dirty="0"/>
              <a:t>My generation of Flower Children were looking from love and peace, these looking for justice!  KEY</a:t>
            </a:r>
          </a:p>
        </p:txBody>
      </p:sp>
      <p:sp>
        <p:nvSpPr>
          <p:cNvPr id="4" name="Header Placeholder 3"/>
          <p:cNvSpPr>
            <a:spLocks noGrp="1"/>
          </p:cNvSpPr>
          <p:nvPr>
            <p:ph type="hdr" sz="quarter"/>
          </p:nvPr>
        </p:nvSpPr>
        <p:spPr/>
        <p:txBody>
          <a:bodyPr/>
          <a:lstStyle/>
          <a:p>
            <a:r>
              <a:rPr lang="en-US" altLang="en-US"/>
              <a:t>Letter to the Messianic Jews a 06.01-3  First Principles Part 5 Eternity</a:t>
            </a:r>
          </a:p>
        </p:txBody>
      </p:sp>
      <p:sp>
        <p:nvSpPr>
          <p:cNvPr id="5" name="Date Placeholder 4"/>
          <p:cNvSpPr>
            <a:spLocks noGrp="1"/>
          </p:cNvSpPr>
          <p:nvPr>
            <p:ph type="dt" idx="1"/>
          </p:nvPr>
        </p:nvSpPr>
        <p:spPr/>
        <p:txBody>
          <a:bodyPr/>
          <a:lstStyle/>
          <a:p>
            <a:r>
              <a:rPr lang="en-US" altLang="en-US"/>
              <a:t>Nov 7,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69</a:t>
            </a:fld>
            <a:endParaRPr lang="en-US" altLang="en-US"/>
          </a:p>
        </p:txBody>
      </p:sp>
    </p:spTree>
    <p:extLst>
      <p:ext uri="{BB962C8B-B14F-4D97-AF65-F5344CB8AC3E}">
        <p14:creationId xmlns:p14="http://schemas.microsoft.com/office/powerpoint/2010/main" val="3014242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Election integrity is our prayer.</a:t>
            </a:r>
          </a:p>
        </p:txBody>
      </p:sp>
      <p:sp>
        <p:nvSpPr>
          <p:cNvPr id="4" name="Header Placeholder 3"/>
          <p:cNvSpPr>
            <a:spLocks noGrp="1"/>
          </p:cNvSpPr>
          <p:nvPr>
            <p:ph type="hdr" sz="quarter"/>
          </p:nvPr>
        </p:nvSpPr>
        <p:spPr/>
        <p:txBody>
          <a:bodyPr/>
          <a:lstStyle/>
          <a:p>
            <a:r>
              <a:rPr lang="en-US" altLang="en-US"/>
              <a:t>Letter to the Messianic Jews a 06.01-3  First Principles Part 5 Eternity</a:t>
            </a:r>
          </a:p>
        </p:txBody>
      </p:sp>
      <p:sp>
        <p:nvSpPr>
          <p:cNvPr id="5" name="Date Placeholder 4"/>
          <p:cNvSpPr>
            <a:spLocks noGrp="1"/>
          </p:cNvSpPr>
          <p:nvPr>
            <p:ph type="dt" idx="1"/>
          </p:nvPr>
        </p:nvSpPr>
        <p:spPr/>
        <p:txBody>
          <a:bodyPr/>
          <a:lstStyle/>
          <a:p>
            <a:r>
              <a:rPr lang="en-US" altLang="en-US"/>
              <a:t>Nov 7,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a:t>
            </a:fld>
            <a:endParaRPr lang="en-US" altLang="en-US"/>
          </a:p>
        </p:txBody>
      </p:sp>
    </p:spTree>
    <p:extLst>
      <p:ext uri="{BB962C8B-B14F-4D97-AF65-F5344CB8AC3E}">
        <p14:creationId xmlns:p14="http://schemas.microsoft.com/office/powerpoint/2010/main" val="2028953506"/>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Letter to the Messianic Jews a 06.01-3  First Principles Part 5 Eternity</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Nov 7, 2020    5781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70</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240811374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Letter to the Messianic Jews a 06.01-3  First Principles Part 5 Eternity</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Nov 7, 2020    5781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71</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10342563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06.01-3  First Principles Part 5 Eternity</a:t>
            </a:r>
          </a:p>
        </p:txBody>
      </p:sp>
      <p:sp>
        <p:nvSpPr>
          <p:cNvPr id="5" name="Date Placeholder 4"/>
          <p:cNvSpPr>
            <a:spLocks noGrp="1"/>
          </p:cNvSpPr>
          <p:nvPr>
            <p:ph type="dt" idx="1"/>
          </p:nvPr>
        </p:nvSpPr>
        <p:spPr/>
        <p:txBody>
          <a:bodyPr/>
          <a:lstStyle/>
          <a:p>
            <a:r>
              <a:rPr lang="en-US" altLang="en-US"/>
              <a:t>Nov 7,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72</a:t>
            </a:fld>
            <a:endParaRPr lang="en-US" altLang="en-US"/>
          </a:p>
        </p:txBody>
      </p:sp>
    </p:spTree>
    <p:extLst>
      <p:ext uri="{BB962C8B-B14F-4D97-AF65-F5344CB8AC3E}">
        <p14:creationId xmlns:p14="http://schemas.microsoft.com/office/powerpoint/2010/main" val="692397587"/>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06.01-3  First Principles Part 5 Eternity</a:t>
            </a:r>
          </a:p>
        </p:txBody>
      </p:sp>
      <p:sp>
        <p:nvSpPr>
          <p:cNvPr id="5" name="Date Placeholder 4"/>
          <p:cNvSpPr>
            <a:spLocks noGrp="1"/>
          </p:cNvSpPr>
          <p:nvPr>
            <p:ph type="dt" idx="1"/>
          </p:nvPr>
        </p:nvSpPr>
        <p:spPr/>
        <p:txBody>
          <a:bodyPr/>
          <a:lstStyle/>
          <a:p>
            <a:r>
              <a:rPr lang="en-US" altLang="en-US"/>
              <a:t>Nov 7,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73</a:t>
            </a:fld>
            <a:endParaRPr lang="en-US" altLang="en-US"/>
          </a:p>
        </p:txBody>
      </p:sp>
    </p:spTree>
    <p:extLst>
      <p:ext uri="{BB962C8B-B14F-4D97-AF65-F5344CB8AC3E}">
        <p14:creationId xmlns:p14="http://schemas.microsoft.com/office/powerpoint/2010/main" val="1353223484"/>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06.01-3  First Principles Part 5 Eternity</a:t>
            </a:r>
          </a:p>
        </p:txBody>
      </p:sp>
      <p:sp>
        <p:nvSpPr>
          <p:cNvPr id="5" name="Date Placeholder 4"/>
          <p:cNvSpPr>
            <a:spLocks noGrp="1"/>
          </p:cNvSpPr>
          <p:nvPr>
            <p:ph type="dt" idx="1"/>
          </p:nvPr>
        </p:nvSpPr>
        <p:spPr/>
        <p:txBody>
          <a:bodyPr/>
          <a:lstStyle/>
          <a:p>
            <a:r>
              <a:rPr lang="en-US" altLang="en-US"/>
              <a:t>Nov 7,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74</a:t>
            </a:fld>
            <a:endParaRPr lang="en-US" altLang="en-US"/>
          </a:p>
        </p:txBody>
      </p:sp>
    </p:spTree>
    <p:extLst>
      <p:ext uri="{BB962C8B-B14F-4D97-AF65-F5344CB8AC3E}">
        <p14:creationId xmlns:p14="http://schemas.microsoft.com/office/powerpoint/2010/main" val="3610306096"/>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06.01-3  First Principles Part 5 Eternity</a:t>
            </a:r>
          </a:p>
        </p:txBody>
      </p:sp>
      <p:sp>
        <p:nvSpPr>
          <p:cNvPr id="5" name="Date Placeholder 4"/>
          <p:cNvSpPr>
            <a:spLocks noGrp="1"/>
          </p:cNvSpPr>
          <p:nvPr>
            <p:ph type="dt" idx="1"/>
          </p:nvPr>
        </p:nvSpPr>
        <p:spPr/>
        <p:txBody>
          <a:bodyPr/>
          <a:lstStyle/>
          <a:p>
            <a:r>
              <a:rPr lang="en-US" altLang="en-US"/>
              <a:t>Nov 7,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75</a:t>
            </a:fld>
            <a:endParaRPr lang="en-US" altLang="en-US"/>
          </a:p>
        </p:txBody>
      </p:sp>
    </p:spTree>
    <p:extLst>
      <p:ext uri="{BB962C8B-B14F-4D97-AF65-F5344CB8AC3E}">
        <p14:creationId xmlns:p14="http://schemas.microsoft.com/office/powerpoint/2010/main" val="421521365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Adjective agrees with noun in number and gender: love and good both in plural.   Jon Cahn</a:t>
            </a:r>
          </a:p>
        </p:txBody>
      </p:sp>
      <p:sp>
        <p:nvSpPr>
          <p:cNvPr id="4" name="Header Placeholder 3"/>
          <p:cNvSpPr>
            <a:spLocks noGrp="1"/>
          </p:cNvSpPr>
          <p:nvPr>
            <p:ph type="hdr" sz="quarter"/>
          </p:nvPr>
        </p:nvSpPr>
        <p:spPr/>
        <p:txBody>
          <a:bodyPr/>
          <a:lstStyle/>
          <a:p>
            <a:r>
              <a:rPr lang="en-US" altLang="en-US"/>
              <a:t>Letter to the Messianic Jews a 06.01-3  First Principles Part 5 Eternity</a:t>
            </a:r>
          </a:p>
        </p:txBody>
      </p:sp>
      <p:sp>
        <p:nvSpPr>
          <p:cNvPr id="5" name="Date Placeholder 4"/>
          <p:cNvSpPr>
            <a:spLocks noGrp="1"/>
          </p:cNvSpPr>
          <p:nvPr>
            <p:ph type="dt" idx="1"/>
          </p:nvPr>
        </p:nvSpPr>
        <p:spPr/>
        <p:txBody>
          <a:bodyPr/>
          <a:lstStyle/>
          <a:p>
            <a:r>
              <a:rPr lang="en-US" altLang="en-US"/>
              <a:t>Nov 7,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76</a:t>
            </a:fld>
            <a:endParaRPr lang="en-US" altLang="en-US"/>
          </a:p>
        </p:txBody>
      </p:sp>
    </p:spTree>
    <p:extLst>
      <p:ext uri="{BB962C8B-B14F-4D97-AF65-F5344CB8AC3E}">
        <p14:creationId xmlns:p14="http://schemas.microsoft.com/office/powerpoint/2010/main" val="811362008"/>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Carrol Mills Memorial</a:t>
            </a:r>
          </a:p>
        </p:txBody>
      </p:sp>
      <p:sp>
        <p:nvSpPr>
          <p:cNvPr id="5" name="Rectangle 3"/>
          <p:cNvSpPr>
            <a:spLocks noGrp="1" noChangeArrowheads="1"/>
          </p:cNvSpPr>
          <p:nvPr>
            <p:ph type="dt" idx="1"/>
          </p:nvPr>
        </p:nvSpPr>
        <p:spPr>
          <a:ln/>
        </p:spPr>
        <p:txBody>
          <a:bodyPr/>
          <a:lstStyle/>
          <a:p>
            <a:r>
              <a:rPr lang="en-US" altLang="en-US">
                <a:solidFill>
                  <a:prstClr val="white"/>
                </a:solidFill>
              </a:rPr>
              <a:t>June 2, 2017  5777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77</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546014493"/>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Carrol Mills Memorial</a:t>
            </a:r>
          </a:p>
        </p:txBody>
      </p:sp>
      <p:sp>
        <p:nvSpPr>
          <p:cNvPr id="5" name="Rectangle 3"/>
          <p:cNvSpPr>
            <a:spLocks noGrp="1" noChangeArrowheads="1"/>
          </p:cNvSpPr>
          <p:nvPr>
            <p:ph type="dt" idx="1"/>
          </p:nvPr>
        </p:nvSpPr>
        <p:spPr>
          <a:ln/>
        </p:spPr>
        <p:txBody>
          <a:bodyPr/>
          <a:lstStyle/>
          <a:p>
            <a:r>
              <a:rPr lang="en-US" altLang="en-US">
                <a:solidFill>
                  <a:prstClr val="white"/>
                </a:solidFill>
              </a:rPr>
              <a:t>June 2, 2017  5777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78</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1604518524"/>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Carrol Mills Memorial</a:t>
            </a:r>
          </a:p>
        </p:txBody>
      </p:sp>
      <p:sp>
        <p:nvSpPr>
          <p:cNvPr id="5" name="Rectangle 3"/>
          <p:cNvSpPr>
            <a:spLocks noGrp="1" noChangeArrowheads="1"/>
          </p:cNvSpPr>
          <p:nvPr>
            <p:ph type="dt" idx="1"/>
          </p:nvPr>
        </p:nvSpPr>
        <p:spPr>
          <a:ln/>
        </p:spPr>
        <p:txBody>
          <a:bodyPr/>
          <a:lstStyle/>
          <a:p>
            <a:r>
              <a:rPr lang="en-US" altLang="en-US">
                <a:solidFill>
                  <a:prstClr val="white"/>
                </a:solidFill>
              </a:rPr>
              <a:t>June 2, 2017  5777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79</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9645552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06.01-3  First Principles Part 5 Eternity</a:t>
            </a:r>
          </a:p>
        </p:txBody>
      </p:sp>
      <p:sp>
        <p:nvSpPr>
          <p:cNvPr id="5" name="Date Placeholder 4"/>
          <p:cNvSpPr>
            <a:spLocks noGrp="1"/>
          </p:cNvSpPr>
          <p:nvPr>
            <p:ph type="dt" idx="1"/>
          </p:nvPr>
        </p:nvSpPr>
        <p:spPr/>
        <p:txBody>
          <a:bodyPr/>
          <a:lstStyle/>
          <a:p>
            <a:r>
              <a:rPr lang="en-US" altLang="en-US"/>
              <a:t>Nov 7,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8</a:t>
            </a:fld>
            <a:endParaRPr lang="en-US" altLang="en-US"/>
          </a:p>
        </p:txBody>
      </p:sp>
    </p:spTree>
    <p:extLst>
      <p:ext uri="{BB962C8B-B14F-4D97-AF65-F5344CB8AC3E}">
        <p14:creationId xmlns:p14="http://schemas.microsoft.com/office/powerpoint/2010/main" val="4264180369"/>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Carrol Mills Memorial</a:t>
            </a:r>
          </a:p>
        </p:txBody>
      </p:sp>
      <p:sp>
        <p:nvSpPr>
          <p:cNvPr id="5" name="Rectangle 3"/>
          <p:cNvSpPr>
            <a:spLocks noGrp="1" noChangeArrowheads="1"/>
          </p:cNvSpPr>
          <p:nvPr>
            <p:ph type="dt" idx="1"/>
          </p:nvPr>
        </p:nvSpPr>
        <p:spPr>
          <a:ln/>
        </p:spPr>
        <p:txBody>
          <a:bodyPr/>
          <a:lstStyle/>
          <a:p>
            <a:r>
              <a:rPr lang="en-US" altLang="en-US">
                <a:solidFill>
                  <a:prstClr val="white"/>
                </a:solidFill>
              </a:rPr>
              <a:t>June 2, 2017  5777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80</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2000" dirty="0"/>
              <a:t>But there are some people…that always hurt.  </a:t>
            </a:r>
          </a:p>
        </p:txBody>
      </p:sp>
    </p:spTree>
    <p:extLst>
      <p:ext uri="{BB962C8B-B14F-4D97-AF65-F5344CB8AC3E}">
        <p14:creationId xmlns:p14="http://schemas.microsoft.com/office/powerpoint/2010/main" val="1073850042"/>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06.01-3  First Principles Part 5 Eternity</a:t>
            </a:r>
          </a:p>
        </p:txBody>
      </p:sp>
      <p:sp>
        <p:nvSpPr>
          <p:cNvPr id="5" name="Date Placeholder 4"/>
          <p:cNvSpPr>
            <a:spLocks noGrp="1"/>
          </p:cNvSpPr>
          <p:nvPr>
            <p:ph type="dt" idx="1"/>
          </p:nvPr>
        </p:nvSpPr>
        <p:spPr/>
        <p:txBody>
          <a:bodyPr/>
          <a:lstStyle/>
          <a:p>
            <a:r>
              <a:rPr lang="en-US" altLang="en-US"/>
              <a:t>Nov 7,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81</a:t>
            </a:fld>
            <a:endParaRPr lang="en-US" altLang="en-US"/>
          </a:p>
        </p:txBody>
      </p:sp>
    </p:spTree>
    <p:extLst>
      <p:ext uri="{BB962C8B-B14F-4D97-AF65-F5344CB8AC3E}">
        <p14:creationId xmlns:p14="http://schemas.microsoft.com/office/powerpoint/2010/main" val="1070595100"/>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06.01-3  First Principles Part 5 Eternity</a:t>
            </a:r>
          </a:p>
        </p:txBody>
      </p:sp>
      <p:sp>
        <p:nvSpPr>
          <p:cNvPr id="5" name="Date Placeholder 4"/>
          <p:cNvSpPr>
            <a:spLocks noGrp="1"/>
          </p:cNvSpPr>
          <p:nvPr>
            <p:ph type="dt" idx="1"/>
          </p:nvPr>
        </p:nvSpPr>
        <p:spPr/>
        <p:txBody>
          <a:bodyPr/>
          <a:lstStyle/>
          <a:p>
            <a:r>
              <a:rPr lang="en-US" altLang="en-US"/>
              <a:t>Nov 7,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82</a:t>
            </a:fld>
            <a:endParaRPr lang="en-US" altLang="en-US"/>
          </a:p>
        </p:txBody>
      </p:sp>
    </p:spTree>
    <p:extLst>
      <p:ext uri="{BB962C8B-B14F-4D97-AF65-F5344CB8AC3E}">
        <p14:creationId xmlns:p14="http://schemas.microsoft.com/office/powerpoint/2010/main" val="63636471"/>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Letter to the Messianic Jews a 06.01-3  First Principles Part 5 Eternity</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Nov 7, 2020    5781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83</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112557913"/>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The duration of resurrection to life is equivalent to the duration of the resurrection of the punishment of the lost.</a:t>
            </a:r>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Letter to the Messianic Jews a 06.01-3  First Principles Part 5 Eternity</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Nov 7, 2020    5781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84</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3930500959"/>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06.01-3  First Principles Part 5 Eternity</a:t>
            </a:r>
          </a:p>
        </p:txBody>
      </p:sp>
      <p:sp>
        <p:nvSpPr>
          <p:cNvPr id="5" name="Date Placeholder 4"/>
          <p:cNvSpPr>
            <a:spLocks noGrp="1"/>
          </p:cNvSpPr>
          <p:nvPr>
            <p:ph type="dt" idx="1"/>
          </p:nvPr>
        </p:nvSpPr>
        <p:spPr/>
        <p:txBody>
          <a:bodyPr/>
          <a:lstStyle/>
          <a:p>
            <a:r>
              <a:rPr lang="en-US" altLang="en-US"/>
              <a:t>Nov 7,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85</a:t>
            </a:fld>
            <a:endParaRPr lang="en-US" altLang="en-US"/>
          </a:p>
        </p:txBody>
      </p:sp>
    </p:spTree>
    <p:extLst>
      <p:ext uri="{BB962C8B-B14F-4D97-AF65-F5344CB8AC3E}">
        <p14:creationId xmlns:p14="http://schemas.microsoft.com/office/powerpoint/2010/main" val="34368094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a:xfrm>
            <a:off x="320675" y="4114799"/>
            <a:ext cx="6232525" cy="4570413"/>
          </a:xfrm>
        </p:spPr>
        <p:txBody>
          <a:bodyPr/>
          <a:lstStyle/>
          <a:p>
            <a:r>
              <a:rPr lang="en-US" sz="1400" dirty="0">
                <a:hlinkClick r:id="rId3"/>
              </a:rPr>
              <a:t>https://www.templeinstitute.org/new-location.htm</a:t>
            </a:r>
            <a:r>
              <a:rPr lang="en-US" sz="1400" dirty="0"/>
              <a:t>    </a:t>
            </a:r>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Letter to the Messianic Jews a 06.01-3  First Principles Part 4 Hands on</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Oct. 31, 2020 5781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40194062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1" y="1601762"/>
            <a:ext cx="7772400" cy="1102519"/>
          </a:xfrm>
        </p:spPr>
        <p:txBody>
          <a:bodyPr/>
          <a:lstStyle/>
          <a:p>
            <a:r>
              <a:rPr lang="en-US"/>
              <a:t>Click to edit Master title style</a:t>
            </a:r>
          </a:p>
        </p:txBody>
      </p:sp>
      <p:sp>
        <p:nvSpPr>
          <p:cNvPr id="3" name="Subtitle 2"/>
          <p:cNvSpPr>
            <a:spLocks noGrp="1"/>
          </p:cNvSpPr>
          <p:nvPr>
            <p:ph type="subTitle" idx="1"/>
          </p:nvPr>
        </p:nvSpPr>
        <p:spPr>
          <a:xfrm>
            <a:off x="1374818" y="2914650"/>
            <a:ext cx="6400801" cy="1314450"/>
          </a:xfrm>
        </p:spPr>
        <p:txBody>
          <a:bodyPr/>
          <a:lstStyle>
            <a:lvl1pPr marL="0" indent="0" algn="ctr">
              <a:buNone/>
              <a:defRPr/>
            </a:lvl1pPr>
            <a:lvl2pPr marL="339037" indent="0" algn="ctr">
              <a:buNone/>
              <a:defRPr/>
            </a:lvl2pPr>
            <a:lvl3pPr marL="678222" indent="0" algn="ctr">
              <a:buNone/>
              <a:defRPr/>
            </a:lvl3pPr>
            <a:lvl4pPr marL="1017140" indent="0" algn="ctr">
              <a:buNone/>
              <a:defRPr/>
            </a:lvl4pPr>
            <a:lvl5pPr marL="1356289" indent="0" algn="ctr">
              <a:buNone/>
              <a:defRPr/>
            </a:lvl5pPr>
            <a:lvl6pPr marL="1695172" indent="0" algn="ctr">
              <a:buNone/>
              <a:defRPr/>
            </a:lvl6pPr>
            <a:lvl7pPr marL="2034161" indent="0" algn="ctr">
              <a:buNone/>
              <a:defRPr/>
            </a:lvl7pPr>
            <a:lvl8pPr marL="2373242" indent="0" algn="ctr">
              <a:buNone/>
              <a:defRPr/>
            </a:lvl8pPr>
            <a:lvl9pPr marL="2712307"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26EB06D-C9AC-4BAA-90E1-11627B68CA4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375280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836C97D-7EB4-4470-B36A-8CE1DF35336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977381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92"/>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1" y="205992"/>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2A1C997-1C84-4E42-B804-9E6F0693A64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393724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62809BE-4F75-4AE8-85BB-D151C4B7CC4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225061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5" y="3305191"/>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5" y="2180035"/>
            <a:ext cx="7772400" cy="1125140"/>
          </a:xfrm>
        </p:spPr>
        <p:txBody>
          <a:bodyPr anchor="b"/>
          <a:lstStyle>
            <a:lvl1pPr marL="0" indent="0">
              <a:buNone/>
              <a:defRPr sz="2000"/>
            </a:lvl1pPr>
            <a:lvl2pPr marL="339037" indent="0">
              <a:buNone/>
              <a:defRPr sz="1800"/>
            </a:lvl2pPr>
            <a:lvl3pPr marL="678222" indent="0">
              <a:buNone/>
              <a:defRPr sz="1600"/>
            </a:lvl3pPr>
            <a:lvl4pPr marL="1017140" indent="0">
              <a:buNone/>
              <a:defRPr sz="1400"/>
            </a:lvl4pPr>
            <a:lvl5pPr marL="1356289" indent="0">
              <a:buNone/>
              <a:defRPr sz="1400"/>
            </a:lvl5pPr>
            <a:lvl6pPr marL="1695172" indent="0">
              <a:buNone/>
              <a:defRPr sz="1400"/>
            </a:lvl6pPr>
            <a:lvl7pPr marL="2034161" indent="0">
              <a:buNone/>
              <a:defRPr sz="1400"/>
            </a:lvl7pPr>
            <a:lvl8pPr marL="2373242" indent="0">
              <a:buNone/>
              <a:defRPr sz="1400"/>
            </a:lvl8pPr>
            <a:lvl9pPr marL="2712307"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7AE4B22-24C9-4BD8-A2D6-8E3898629F9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793250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1200155"/>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5"/>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B11E98B-EED2-4B67-A443-F4B6B35947A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7216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743" y="1151335"/>
            <a:ext cx="4040188" cy="479822"/>
          </a:xfrm>
        </p:spPr>
        <p:txBody>
          <a:bodyPr anchor="b"/>
          <a:lstStyle>
            <a:lvl1pPr marL="0" indent="0">
              <a:buNone/>
              <a:defRPr sz="2400" b="1"/>
            </a:lvl1pPr>
            <a:lvl2pPr marL="339037" indent="0">
              <a:buNone/>
              <a:defRPr sz="2000" b="1"/>
            </a:lvl2pPr>
            <a:lvl3pPr marL="678222" indent="0">
              <a:buNone/>
              <a:defRPr sz="1800" b="1"/>
            </a:lvl3pPr>
            <a:lvl4pPr marL="1017140" indent="0">
              <a:buNone/>
              <a:defRPr sz="1600" b="1"/>
            </a:lvl4pPr>
            <a:lvl5pPr marL="1356289" indent="0">
              <a:buNone/>
              <a:defRPr sz="1600" b="1"/>
            </a:lvl5pPr>
            <a:lvl6pPr marL="1695172" indent="0">
              <a:buNone/>
              <a:defRPr sz="1600" b="1"/>
            </a:lvl6pPr>
            <a:lvl7pPr marL="2034161" indent="0">
              <a:buNone/>
              <a:defRPr sz="1600" b="1"/>
            </a:lvl7pPr>
            <a:lvl8pPr marL="2373242" indent="0">
              <a:buNone/>
              <a:defRPr sz="1600" b="1"/>
            </a:lvl8pPr>
            <a:lvl9pPr marL="2712307" indent="0">
              <a:buNone/>
              <a:defRPr sz="1600" b="1"/>
            </a:lvl9pPr>
          </a:lstStyle>
          <a:p>
            <a:pPr lvl="0"/>
            <a:r>
              <a:rPr lang="en-US"/>
              <a:t>Click to edit Master text styles</a:t>
            </a:r>
          </a:p>
        </p:txBody>
      </p:sp>
      <p:sp>
        <p:nvSpPr>
          <p:cNvPr id="4" name="Content Placeholder 3"/>
          <p:cNvSpPr>
            <a:spLocks noGrp="1"/>
          </p:cNvSpPr>
          <p:nvPr>
            <p:ph sz="half" idx="2"/>
          </p:nvPr>
        </p:nvSpPr>
        <p:spPr>
          <a:xfrm>
            <a:off x="457743"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8155" y="1151335"/>
            <a:ext cx="4041775" cy="479822"/>
          </a:xfrm>
        </p:spPr>
        <p:txBody>
          <a:bodyPr anchor="b"/>
          <a:lstStyle>
            <a:lvl1pPr marL="0" indent="0">
              <a:buNone/>
              <a:defRPr sz="2400" b="1"/>
            </a:lvl1pPr>
            <a:lvl2pPr marL="339037" indent="0">
              <a:buNone/>
              <a:defRPr sz="2000" b="1"/>
            </a:lvl2pPr>
            <a:lvl3pPr marL="678222" indent="0">
              <a:buNone/>
              <a:defRPr sz="1800" b="1"/>
            </a:lvl3pPr>
            <a:lvl4pPr marL="1017140" indent="0">
              <a:buNone/>
              <a:defRPr sz="1600" b="1"/>
            </a:lvl4pPr>
            <a:lvl5pPr marL="1356289" indent="0">
              <a:buNone/>
              <a:defRPr sz="1600" b="1"/>
            </a:lvl5pPr>
            <a:lvl6pPr marL="1695172" indent="0">
              <a:buNone/>
              <a:defRPr sz="1600" b="1"/>
            </a:lvl6pPr>
            <a:lvl7pPr marL="2034161" indent="0">
              <a:buNone/>
              <a:defRPr sz="1600" b="1"/>
            </a:lvl7pPr>
            <a:lvl8pPr marL="2373242" indent="0">
              <a:buNone/>
              <a:defRPr sz="1600" b="1"/>
            </a:lvl8pPr>
            <a:lvl9pPr marL="2712307"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8155"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65CDC162-1900-40CE-9BEB-10030CC81F0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41027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E4CB589C-4D57-407B-91A2-640CFE24FC6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349986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46F5A7C8-905E-4755-8782-9AD9A4FE91F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29864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60440"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586" y="208728"/>
            <a:ext cx="5111751"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0440" y="1076343"/>
            <a:ext cx="3008313" cy="3518297"/>
          </a:xfrm>
        </p:spPr>
        <p:txBody>
          <a:bodyPr/>
          <a:lstStyle>
            <a:lvl1pPr marL="0" indent="0">
              <a:buNone/>
              <a:defRPr sz="1400"/>
            </a:lvl1pPr>
            <a:lvl2pPr marL="339037" indent="0">
              <a:buNone/>
              <a:defRPr sz="1200"/>
            </a:lvl2pPr>
            <a:lvl3pPr marL="678222" indent="0">
              <a:buNone/>
              <a:defRPr sz="1000"/>
            </a:lvl3pPr>
            <a:lvl4pPr marL="1017140" indent="0">
              <a:buNone/>
              <a:defRPr sz="900"/>
            </a:lvl4pPr>
            <a:lvl5pPr marL="1356289" indent="0">
              <a:buNone/>
              <a:defRPr sz="900"/>
            </a:lvl5pPr>
            <a:lvl6pPr marL="1695172" indent="0">
              <a:buNone/>
              <a:defRPr sz="900"/>
            </a:lvl6pPr>
            <a:lvl7pPr marL="2034161" indent="0">
              <a:buNone/>
              <a:defRPr sz="900"/>
            </a:lvl7pPr>
            <a:lvl8pPr marL="2373242" indent="0">
              <a:buNone/>
              <a:defRPr sz="900"/>
            </a:lvl8pPr>
            <a:lvl9pPr marL="2712307"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C47A99C-07AA-42E0-A17B-9B37B53AD97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453706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303"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303" y="459581"/>
            <a:ext cx="5486400" cy="3086100"/>
          </a:xfrm>
        </p:spPr>
        <p:txBody>
          <a:bodyPr/>
          <a:lstStyle>
            <a:lvl1pPr marL="0" indent="0">
              <a:buNone/>
              <a:defRPr sz="3200"/>
            </a:lvl1pPr>
            <a:lvl2pPr marL="339037" indent="0">
              <a:buNone/>
              <a:defRPr sz="2800"/>
            </a:lvl2pPr>
            <a:lvl3pPr marL="678222" indent="0">
              <a:buNone/>
              <a:defRPr sz="2400"/>
            </a:lvl3pPr>
            <a:lvl4pPr marL="1017140" indent="0">
              <a:buNone/>
              <a:defRPr sz="2000"/>
            </a:lvl4pPr>
            <a:lvl5pPr marL="1356289" indent="0">
              <a:buNone/>
              <a:defRPr sz="2000"/>
            </a:lvl5pPr>
            <a:lvl6pPr marL="1695172" indent="0">
              <a:buNone/>
              <a:defRPr sz="2000"/>
            </a:lvl6pPr>
            <a:lvl7pPr marL="2034161" indent="0">
              <a:buNone/>
              <a:defRPr sz="2000"/>
            </a:lvl7pPr>
            <a:lvl8pPr marL="2373242" indent="0">
              <a:buNone/>
              <a:defRPr sz="2000"/>
            </a:lvl8pPr>
            <a:lvl9pPr marL="2712307" indent="0">
              <a:buNone/>
              <a:defRPr sz="2000"/>
            </a:lvl9pPr>
          </a:lstStyle>
          <a:p>
            <a:endParaRPr lang="en-US"/>
          </a:p>
        </p:txBody>
      </p:sp>
      <p:sp>
        <p:nvSpPr>
          <p:cNvPr id="4" name="Text Placeholder 3"/>
          <p:cNvSpPr>
            <a:spLocks noGrp="1"/>
          </p:cNvSpPr>
          <p:nvPr>
            <p:ph type="body" sz="half" idx="2"/>
          </p:nvPr>
        </p:nvSpPr>
        <p:spPr>
          <a:xfrm>
            <a:off x="1792303" y="4029430"/>
            <a:ext cx="5486400" cy="603647"/>
          </a:xfrm>
        </p:spPr>
        <p:txBody>
          <a:bodyPr/>
          <a:lstStyle>
            <a:lvl1pPr marL="0" indent="0">
              <a:buNone/>
              <a:defRPr sz="1400"/>
            </a:lvl1pPr>
            <a:lvl2pPr marL="339037" indent="0">
              <a:buNone/>
              <a:defRPr sz="1200"/>
            </a:lvl2pPr>
            <a:lvl3pPr marL="678222" indent="0">
              <a:buNone/>
              <a:defRPr sz="1000"/>
            </a:lvl3pPr>
            <a:lvl4pPr marL="1017140" indent="0">
              <a:buNone/>
              <a:defRPr sz="900"/>
            </a:lvl4pPr>
            <a:lvl5pPr marL="1356289" indent="0">
              <a:buNone/>
              <a:defRPr sz="900"/>
            </a:lvl5pPr>
            <a:lvl6pPr marL="1695172" indent="0">
              <a:buNone/>
              <a:defRPr sz="900"/>
            </a:lvl6pPr>
            <a:lvl7pPr marL="2034161" indent="0">
              <a:buNone/>
              <a:defRPr sz="900"/>
            </a:lvl7pPr>
            <a:lvl8pPr marL="2373242" indent="0">
              <a:buNone/>
              <a:defRPr sz="900"/>
            </a:lvl8pPr>
            <a:lvl9pPr marL="2712307"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DAB7C7D-F77A-452E-A8B2-BE455B7E510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893947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6" y="205979"/>
            <a:ext cx="8229601"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6" y="1200155"/>
            <a:ext cx="8229601"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lgn="l">
              <a:defRPr sz="1400">
                <a:solidFill>
                  <a:schemeClr val="tx1"/>
                </a:solidFill>
                <a:latin typeface="+mj-lt"/>
              </a:defRPr>
            </a:lvl1pPr>
          </a:lstStyle>
          <a:p>
            <a:endParaRPr lang="en-US" altLang="en-US">
              <a:solidFill>
                <a:srgbClr val="000000"/>
              </a:solidFill>
            </a:endParaRPr>
          </a:p>
        </p:txBody>
      </p:sp>
      <p:sp>
        <p:nvSpPr>
          <p:cNvPr id="1029" name="Rectangle 5"/>
          <p:cNvSpPr>
            <a:spLocks noGrp="1" noChangeArrowheads="1"/>
          </p:cNvSpPr>
          <p:nvPr>
            <p:ph type="ftr" sz="quarter" idx="3"/>
          </p:nvPr>
        </p:nvSpPr>
        <p:spPr bwMode="auto">
          <a:xfrm>
            <a:off x="3124215" y="4683919"/>
            <a:ext cx="2895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defRPr sz="1400">
                <a:solidFill>
                  <a:schemeClr val="tx1"/>
                </a:solidFill>
                <a:latin typeface="+mj-lt"/>
              </a:defRPr>
            </a:lvl1pPr>
          </a:lstStyle>
          <a:p>
            <a:endParaRPr lang="en-US" altLang="en-US">
              <a:solidFill>
                <a:srgbClr val="000000"/>
              </a:solidFill>
            </a:endParaRPr>
          </a:p>
        </p:txBody>
      </p:sp>
      <p:sp>
        <p:nvSpPr>
          <p:cNvPr id="1030" name="Rectangle 6"/>
          <p:cNvSpPr>
            <a:spLocks noGrp="1" noChangeArrowheads="1"/>
          </p:cNvSpPr>
          <p:nvPr>
            <p:ph type="sldNum" sz="quarter" idx="4"/>
          </p:nvPr>
        </p:nvSpPr>
        <p:spPr bwMode="auto">
          <a:xfrm>
            <a:off x="6553201"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lgn="r">
              <a:defRPr sz="1400">
                <a:solidFill>
                  <a:schemeClr val="tx1"/>
                </a:solidFill>
                <a:latin typeface="+mj-lt"/>
              </a:defRPr>
            </a:lvl1pPr>
          </a:lstStyle>
          <a:p>
            <a:fld id="{2B47646A-D41E-4824-8B47-F9447472355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8279197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wipe(left)">
                                      <p:cBhvr>
                                        <p:cTn id="12" dur="500"/>
                                        <p:tgtEl>
                                          <p:spTgt spid="1027">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027">
                                            <p:txEl>
                                              <p:pRg st="1" end="1"/>
                                            </p:txEl>
                                          </p:spTgt>
                                        </p:tgtEl>
                                        <p:attrNameLst>
                                          <p:attrName>style.visibility</p:attrName>
                                        </p:attrNameLst>
                                      </p:cBhvr>
                                      <p:to>
                                        <p:strVal val="visible"/>
                                      </p:to>
                                    </p:set>
                                    <p:animEffect transition="in" filter="wipe(left)">
                                      <p:cBhvr>
                                        <p:cTn id="15" dur="500"/>
                                        <p:tgtEl>
                                          <p:spTgt spid="1027">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027">
                                            <p:txEl>
                                              <p:pRg st="2" end="2"/>
                                            </p:txEl>
                                          </p:spTgt>
                                        </p:tgtEl>
                                        <p:attrNameLst>
                                          <p:attrName>style.visibility</p:attrName>
                                        </p:attrNameLst>
                                      </p:cBhvr>
                                      <p:to>
                                        <p:strVal val="visible"/>
                                      </p:to>
                                    </p:set>
                                    <p:animEffect transition="in" filter="wipe(left)">
                                      <p:cBhvr>
                                        <p:cTn id="18" dur="500"/>
                                        <p:tgtEl>
                                          <p:spTgt spid="1027">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027">
                                            <p:txEl>
                                              <p:pRg st="3" end="3"/>
                                            </p:txEl>
                                          </p:spTgt>
                                        </p:tgtEl>
                                        <p:attrNameLst>
                                          <p:attrName>style.visibility</p:attrName>
                                        </p:attrNameLst>
                                      </p:cBhvr>
                                      <p:to>
                                        <p:strVal val="visible"/>
                                      </p:to>
                                    </p:set>
                                    <p:animEffect transition="in" filter="wipe(left)">
                                      <p:cBhvr>
                                        <p:cTn id="21" dur="500"/>
                                        <p:tgtEl>
                                          <p:spTgt spid="1027">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027">
                                            <p:txEl>
                                              <p:pRg st="4" end="4"/>
                                            </p:txEl>
                                          </p:spTgt>
                                        </p:tgtEl>
                                        <p:attrNameLst>
                                          <p:attrName>style.visibility</p:attrName>
                                        </p:attrNameLst>
                                      </p:cBhvr>
                                      <p:to>
                                        <p:strVal val="visible"/>
                                      </p:to>
                                    </p:set>
                                    <p:animEffect transition="in" filter="wipe(left)">
                                      <p:cBhvr>
                                        <p:cTn id="24"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2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Lst>
      </p:bldP>
    </p:bldLst>
  </p:timing>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339037" algn="ctr" rtl="0" fontAlgn="base">
        <a:spcBef>
          <a:spcPct val="0"/>
        </a:spcBef>
        <a:spcAft>
          <a:spcPct val="0"/>
        </a:spcAft>
        <a:defRPr sz="4400">
          <a:solidFill>
            <a:schemeClr val="tx2"/>
          </a:solidFill>
          <a:latin typeface="Arial" charset="0"/>
          <a:cs typeface="Arial" charset="0"/>
        </a:defRPr>
      </a:lvl6pPr>
      <a:lvl7pPr marL="678222" algn="ctr" rtl="0" fontAlgn="base">
        <a:spcBef>
          <a:spcPct val="0"/>
        </a:spcBef>
        <a:spcAft>
          <a:spcPct val="0"/>
        </a:spcAft>
        <a:defRPr sz="4400">
          <a:solidFill>
            <a:schemeClr val="tx2"/>
          </a:solidFill>
          <a:latin typeface="Arial" charset="0"/>
          <a:cs typeface="Arial" charset="0"/>
        </a:defRPr>
      </a:lvl7pPr>
      <a:lvl8pPr marL="1017140" algn="ctr" rtl="0" fontAlgn="base">
        <a:spcBef>
          <a:spcPct val="0"/>
        </a:spcBef>
        <a:spcAft>
          <a:spcPct val="0"/>
        </a:spcAft>
        <a:defRPr sz="4400">
          <a:solidFill>
            <a:schemeClr val="tx2"/>
          </a:solidFill>
          <a:latin typeface="Arial" charset="0"/>
          <a:cs typeface="Arial" charset="0"/>
        </a:defRPr>
      </a:lvl8pPr>
      <a:lvl9pPr marL="1356289" algn="ctr" rtl="0" fontAlgn="base">
        <a:spcBef>
          <a:spcPct val="0"/>
        </a:spcBef>
        <a:spcAft>
          <a:spcPct val="0"/>
        </a:spcAft>
        <a:defRPr sz="4400">
          <a:solidFill>
            <a:schemeClr val="tx2"/>
          </a:solidFill>
          <a:latin typeface="Arial" charset="0"/>
          <a:cs typeface="Arial" charset="0"/>
        </a:defRPr>
      </a:lvl9pPr>
    </p:titleStyle>
    <p:bodyStyle>
      <a:lvl1pPr marL="254210" indent="-254210" algn="l" rtl="0" fontAlgn="base">
        <a:spcBef>
          <a:spcPct val="20000"/>
        </a:spcBef>
        <a:spcAft>
          <a:spcPct val="0"/>
        </a:spcAft>
        <a:buChar char="•"/>
        <a:defRPr sz="4000">
          <a:solidFill>
            <a:schemeClr val="bg1"/>
          </a:solidFill>
          <a:latin typeface="+mn-lt"/>
          <a:ea typeface="+mn-ea"/>
          <a:cs typeface="+mn-cs"/>
        </a:defRPr>
      </a:lvl1pPr>
      <a:lvl2pPr marL="551096" indent="-211877" algn="l" rtl="0" fontAlgn="base">
        <a:spcBef>
          <a:spcPct val="20000"/>
        </a:spcBef>
        <a:spcAft>
          <a:spcPct val="0"/>
        </a:spcAft>
        <a:buChar char="–"/>
        <a:defRPr sz="4000">
          <a:solidFill>
            <a:schemeClr val="bg1"/>
          </a:solidFill>
          <a:latin typeface="+mn-lt"/>
        </a:defRPr>
      </a:lvl2pPr>
      <a:lvl3pPr marL="847576" indent="-169550" algn="l" rtl="0" fontAlgn="base">
        <a:spcBef>
          <a:spcPct val="20000"/>
        </a:spcBef>
        <a:spcAft>
          <a:spcPct val="0"/>
        </a:spcAft>
        <a:buChar char="•"/>
        <a:defRPr sz="2400">
          <a:solidFill>
            <a:schemeClr val="tx1"/>
          </a:solidFill>
          <a:latin typeface="+mj-lt"/>
          <a:cs typeface="+mj-cs"/>
        </a:defRPr>
      </a:lvl3pPr>
      <a:lvl4pPr marL="1186700" indent="-169550" algn="l" rtl="0" fontAlgn="base">
        <a:spcBef>
          <a:spcPct val="20000"/>
        </a:spcBef>
        <a:spcAft>
          <a:spcPct val="0"/>
        </a:spcAft>
        <a:buChar char="–"/>
        <a:defRPr sz="2000">
          <a:solidFill>
            <a:schemeClr val="tx1"/>
          </a:solidFill>
          <a:latin typeface="+mj-lt"/>
          <a:cs typeface="+mj-cs"/>
        </a:defRPr>
      </a:lvl4pPr>
      <a:lvl5pPr marL="1525799" indent="-169550" algn="l" rtl="0" fontAlgn="base">
        <a:spcBef>
          <a:spcPct val="20000"/>
        </a:spcBef>
        <a:spcAft>
          <a:spcPct val="0"/>
        </a:spcAft>
        <a:buChar char="»"/>
        <a:defRPr sz="2000">
          <a:solidFill>
            <a:schemeClr val="tx1"/>
          </a:solidFill>
          <a:latin typeface="+mj-lt"/>
          <a:cs typeface="+mj-cs"/>
        </a:defRPr>
      </a:lvl5pPr>
      <a:lvl6pPr marL="1864619" indent="-169550" algn="l" rtl="0" fontAlgn="base">
        <a:spcBef>
          <a:spcPct val="20000"/>
        </a:spcBef>
        <a:spcAft>
          <a:spcPct val="0"/>
        </a:spcAft>
        <a:buChar char="»"/>
        <a:defRPr sz="2000">
          <a:solidFill>
            <a:schemeClr val="tx1"/>
          </a:solidFill>
          <a:latin typeface="+mj-lt"/>
          <a:cs typeface="+mj-cs"/>
        </a:defRPr>
      </a:lvl6pPr>
      <a:lvl7pPr marL="2203765" indent="-169550" algn="l" rtl="0" fontAlgn="base">
        <a:spcBef>
          <a:spcPct val="20000"/>
        </a:spcBef>
        <a:spcAft>
          <a:spcPct val="0"/>
        </a:spcAft>
        <a:buChar char="»"/>
        <a:defRPr sz="2000">
          <a:solidFill>
            <a:schemeClr val="tx1"/>
          </a:solidFill>
          <a:latin typeface="+mj-lt"/>
          <a:cs typeface="+mj-cs"/>
        </a:defRPr>
      </a:lvl7pPr>
      <a:lvl8pPr marL="2542783" indent="-169550" algn="l" rtl="0" fontAlgn="base">
        <a:spcBef>
          <a:spcPct val="20000"/>
        </a:spcBef>
        <a:spcAft>
          <a:spcPct val="0"/>
        </a:spcAft>
        <a:buChar char="»"/>
        <a:defRPr sz="2000">
          <a:solidFill>
            <a:schemeClr val="tx1"/>
          </a:solidFill>
          <a:latin typeface="+mj-lt"/>
          <a:cs typeface="+mj-cs"/>
        </a:defRPr>
      </a:lvl8pPr>
      <a:lvl9pPr marL="2881915" indent="-169550" algn="l" rtl="0" fontAlgn="base">
        <a:spcBef>
          <a:spcPct val="20000"/>
        </a:spcBef>
        <a:spcAft>
          <a:spcPct val="0"/>
        </a:spcAft>
        <a:buChar char="»"/>
        <a:defRPr sz="2000">
          <a:solidFill>
            <a:schemeClr val="tx1"/>
          </a:solidFill>
          <a:latin typeface="+mj-lt"/>
          <a:cs typeface="+mj-cs"/>
        </a:defRPr>
      </a:lvl9pPr>
    </p:bodyStyle>
    <p:otherStyle>
      <a:defPPr>
        <a:defRPr lang="en-US"/>
      </a:defPPr>
      <a:lvl1pPr marL="0" algn="l" defTabSz="678222" rtl="0" eaLnBrk="1" latinLnBrk="0" hangingPunct="1">
        <a:defRPr sz="1800" kern="1200">
          <a:solidFill>
            <a:schemeClr val="tx1"/>
          </a:solidFill>
          <a:latin typeface="+mn-lt"/>
          <a:ea typeface="+mn-ea"/>
          <a:cs typeface="+mn-cs"/>
        </a:defRPr>
      </a:lvl1pPr>
      <a:lvl2pPr marL="339037" algn="l" defTabSz="678222" rtl="0" eaLnBrk="1" latinLnBrk="0" hangingPunct="1">
        <a:defRPr sz="1800" kern="1200">
          <a:solidFill>
            <a:schemeClr val="tx1"/>
          </a:solidFill>
          <a:latin typeface="+mn-lt"/>
          <a:ea typeface="+mn-ea"/>
          <a:cs typeface="+mn-cs"/>
        </a:defRPr>
      </a:lvl2pPr>
      <a:lvl3pPr marL="678222" algn="l" defTabSz="678222" rtl="0" eaLnBrk="1" latinLnBrk="0" hangingPunct="1">
        <a:defRPr sz="1800" kern="1200">
          <a:solidFill>
            <a:schemeClr val="tx1"/>
          </a:solidFill>
          <a:latin typeface="+mn-lt"/>
          <a:ea typeface="+mn-ea"/>
          <a:cs typeface="+mn-cs"/>
        </a:defRPr>
      </a:lvl3pPr>
      <a:lvl4pPr marL="1017140" algn="l" defTabSz="678222" rtl="0" eaLnBrk="1" latinLnBrk="0" hangingPunct="1">
        <a:defRPr sz="1800" kern="1200">
          <a:solidFill>
            <a:schemeClr val="tx1"/>
          </a:solidFill>
          <a:latin typeface="+mn-lt"/>
          <a:ea typeface="+mn-ea"/>
          <a:cs typeface="+mn-cs"/>
        </a:defRPr>
      </a:lvl4pPr>
      <a:lvl5pPr marL="1356289" algn="l" defTabSz="678222" rtl="0" eaLnBrk="1" latinLnBrk="0" hangingPunct="1">
        <a:defRPr sz="1800" kern="1200">
          <a:solidFill>
            <a:schemeClr val="tx1"/>
          </a:solidFill>
          <a:latin typeface="+mn-lt"/>
          <a:ea typeface="+mn-ea"/>
          <a:cs typeface="+mn-cs"/>
        </a:defRPr>
      </a:lvl5pPr>
      <a:lvl6pPr marL="1695172" algn="l" defTabSz="678222" rtl="0" eaLnBrk="1" latinLnBrk="0" hangingPunct="1">
        <a:defRPr sz="1800" kern="1200">
          <a:solidFill>
            <a:schemeClr val="tx1"/>
          </a:solidFill>
          <a:latin typeface="+mn-lt"/>
          <a:ea typeface="+mn-ea"/>
          <a:cs typeface="+mn-cs"/>
        </a:defRPr>
      </a:lvl6pPr>
      <a:lvl7pPr marL="2034161" algn="l" defTabSz="678222" rtl="0" eaLnBrk="1" latinLnBrk="0" hangingPunct="1">
        <a:defRPr sz="1800" kern="1200">
          <a:solidFill>
            <a:schemeClr val="tx1"/>
          </a:solidFill>
          <a:latin typeface="+mn-lt"/>
          <a:ea typeface="+mn-ea"/>
          <a:cs typeface="+mn-cs"/>
        </a:defRPr>
      </a:lvl7pPr>
      <a:lvl8pPr marL="2373242" algn="l" defTabSz="678222" rtl="0" eaLnBrk="1" latinLnBrk="0" hangingPunct="1">
        <a:defRPr sz="1800" kern="1200">
          <a:solidFill>
            <a:schemeClr val="tx1"/>
          </a:solidFill>
          <a:latin typeface="+mn-lt"/>
          <a:ea typeface="+mn-ea"/>
          <a:cs typeface="+mn-cs"/>
        </a:defRPr>
      </a:lvl8pPr>
      <a:lvl9pPr marL="2712307" algn="l" defTabSz="678222"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402039" y="5"/>
            <a:ext cx="8266775" cy="5143500"/>
          </a:xfrm>
        </p:spPr>
        <p:txBody>
          <a:bodyPr>
            <a:normAutofit/>
          </a:bodyPr>
          <a:lstStyle/>
          <a:p>
            <a:r>
              <a:rPr lang="en-US" dirty="0"/>
              <a:t>e-handout</a:t>
            </a:r>
          </a:p>
          <a:p>
            <a:r>
              <a:rPr lang="en-US" dirty="0"/>
              <a:t>To have these notes </a:t>
            </a:r>
          </a:p>
          <a:p>
            <a:r>
              <a:rPr lang="en-US" dirty="0"/>
              <a:t>without taking notes</a:t>
            </a:r>
          </a:p>
          <a:p>
            <a:r>
              <a:rPr lang="en-US" dirty="0"/>
              <a:t>Go to </a:t>
            </a:r>
            <a:r>
              <a:rPr lang="en-US" dirty="0">
                <a:solidFill>
                  <a:srgbClr val="FFFF66"/>
                </a:solidFill>
              </a:rPr>
              <a:t>OrHaOlam.com</a:t>
            </a:r>
          </a:p>
          <a:p>
            <a:r>
              <a:rPr lang="en-US" dirty="0"/>
              <a:t>Click on</a:t>
            </a:r>
            <a:r>
              <a:rPr lang="en-US" dirty="0">
                <a:solidFill>
                  <a:srgbClr val="FFFF66"/>
                </a:solidFill>
              </a:rPr>
              <a:t> downloads, </a:t>
            </a:r>
          </a:p>
          <a:p>
            <a:r>
              <a:rPr lang="en-US" dirty="0">
                <a:solidFill>
                  <a:srgbClr val="FFFF66"/>
                </a:solidFill>
              </a:rPr>
              <a:t>messages, 2020</a:t>
            </a:r>
          </a:p>
        </p:txBody>
      </p:sp>
    </p:spTree>
    <p:extLst>
      <p:ext uri="{BB962C8B-B14F-4D97-AF65-F5344CB8AC3E}">
        <p14:creationId xmlns:p14="http://schemas.microsoft.com/office/powerpoint/2010/main" val="32040191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182568" y="5"/>
            <a:ext cx="8778875" cy="5143500"/>
          </a:xfrm>
        </p:spPr>
        <p:txBody>
          <a:bodyPr>
            <a:normAutofit/>
          </a:bodyPr>
          <a:lstStyle/>
          <a:p>
            <a:pPr marL="0" indent="0">
              <a:lnSpc>
                <a:spcPct val="90000"/>
              </a:lnSpc>
              <a:buNone/>
            </a:pPr>
            <a:r>
              <a:rPr lang="en-US" altLang="en-US" baseline="30000" dirty="0">
                <a:solidFill>
                  <a:schemeClr val="bg1"/>
                </a:solidFill>
              </a:rPr>
              <a:t>MJ 6.1-3</a:t>
            </a:r>
            <a:r>
              <a:rPr lang="en-US" altLang="en-US" dirty="0">
                <a:solidFill>
                  <a:schemeClr val="bg1"/>
                </a:solidFill>
              </a:rPr>
              <a:t> Therefore, leaving behind the initial lessons about the Messiah, let us go on to maturity, not laying again the foundation of   </a:t>
            </a:r>
            <a:r>
              <a:rPr lang="en-US" altLang="en-US" u="sng" dirty="0">
                <a:solidFill>
                  <a:srgbClr val="FFFF99"/>
                </a:solidFill>
              </a:rPr>
              <a:t>[Note six foundations]</a:t>
            </a:r>
          </a:p>
          <a:p>
            <a:pPr marL="0" indent="0">
              <a:lnSpc>
                <a:spcPct val="90000"/>
              </a:lnSpc>
              <a:buNone/>
            </a:pPr>
            <a:r>
              <a:rPr lang="en-US" altLang="en-US" baseline="-25000" dirty="0">
                <a:solidFill>
                  <a:srgbClr val="FFFF99"/>
                </a:solidFill>
              </a:rPr>
              <a:t>1</a:t>
            </a:r>
            <a:r>
              <a:rPr lang="en-US" altLang="en-US" dirty="0">
                <a:solidFill>
                  <a:schemeClr val="bg1"/>
                </a:solidFill>
              </a:rPr>
              <a:t>turning from works that lead to death, </a:t>
            </a:r>
          </a:p>
          <a:p>
            <a:pPr marL="0" indent="0">
              <a:lnSpc>
                <a:spcPct val="90000"/>
              </a:lnSpc>
              <a:buNone/>
            </a:pPr>
            <a:r>
              <a:rPr lang="en-US" altLang="en-US" baseline="-25000" dirty="0">
                <a:solidFill>
                  <a:srgbClr val="FFFF99"/>
                </a:solidFill>
              </a:rPr>
              <a:t>2</a:t>
            </a:r>
            <a:r>
              <a:rPr lang="en-US" altLang="en-US" dirty="0">
                <a:solidFill>
                  <a:schemeClr val="bg1"/>
                </a:solidFill>
              </a:rPr>
              <a:t>trusting God, and</a:t>
            </a:r>
          </a:p>
        </p:txBody>
      </p:sp>
    </p:spTree>
    <p:extLst>
      <p:ext uri="{BB962C8B-B14F-4D97-AF65-F5344CB8AC3E}">
        <p14:creationId xmlns:p14="http://schemas.microsoft.com/office/powerpoint/2010/main" val="19243097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182568" y="5"/>
            <a:ext cx="8778875" cy="5143500"/>
          </a:xfrm>
        </p:spPr>
        <p:txBody>
          <a:bodyPr>
            <a:normAutofit/>
          </a:bodyPr>
          <a:lstStyle/>
          <a:p>
            <a:pPr marL="0" indent="0">
              <a:lnSpc>
                <a:spcPct val="90000"/>
              </a:lnSpc>
              <a:buNone/>
            </a:pPr>
            <a:r>
              <a:rPr lang="en-US" altLang="en-US" baseline="30000" dirty="0">
                <a:solidFill>
                  <a:schemeClr val="bg1"/>
                </a:solidFill>
              </a:rPr>
              <a:t>MJ 6.1-3 </a:t>
            </a:r>
            <a:r>
              <a:rPr lang="en-US" altLang="en-US" dirty="0">
                <a:solidFill>
                  <a:schemeClr val="bg1"/>
                </a:solidFill>
              </a:rPr>
              <a:t>and </a:t>
            </a:r>
            <a:r>
              <a:rPr lang="en-US" altLang="en-US" baseline="-25000" dirty="0">
                <a:solidFill>
                  <a:srgbClr val="FFFF99"/>
                </a:solidFill>
              </a:rPr>
              <a:t>3</a:t>
            </a:r>
            <a:r>
              <a:rPr lang="en-US" altLang="en-US" dirty="0">
                <a:solidFill>
                  <a:schemeClr val="bg1"/>
                </a:solidFill>
              </a:rPr>
              <a:t>instruction about washings, </a:t>
            </a:r>
            <a:r>
              <a:rPr lang="en-US" altLang="en-US" baseline="-25000" dirty="0">
                <a:solidFill>
                  <a:srgbClr val="FFFF99"/>
                </a:solidFill>
              </a:rPr>
              <a:t>4</a:t>
            </a:r>
            <a:r>
              <a:rPr lang="en-US" altLang="en-US" dirty="0">
                <a:solidFill>
                  <a:schemeClr val="bg1"/>
                </a:solidFill>
              </a:rPr>
              <a:t>s’mikhah, </a:t>
            </a:r>
            <a:r>
              <a:rPr lang="en-US" altLang="en-US" baseline="-25000" dirty="0">
                <a:solidFill>
                  <a:srgbClr val="FFFF99"/>
                </a:solidFill>
              </a:rPr>
              <a:t>5</a:t>
            </a:r>
            <a:r>
              <a:rPr lang="en-US" altLang="en-US" dirty="0">
                <a:solidFill>
                  <a:schemeClr val="bg1"/>
                </a:solidFill>
              </a:rPr>
              <a:t>the resurrection of the dead and </a:t>
            </a:r>
            <a:r>
              <a:rPr lang="en-US" altLang="en-US" baseline="-25000" dirty="0">
                <a:solidFill>
                  <a:srgbClr val="FFFF99"/>
                </a:solidFill>
              </a:rPr>
              <a:t>6</a:t>
            </a:r>
            <a:r>
              <a:rPr lang="en-US" altLang="en-US" dirty="0">
                <a:solidFill>
                  <a:schemeClr val="bg1"/>
                </a:solidFill>
              </a:rPr>
              <a:t>eternal punishment. And, God willing, this is what we will do.</a:t>
            </a:r>
          </a:p>
        </p:txBody>
      </p:sp>
    </p:spTree>
    <p:extLst>
      <p:ext uri="{BB962C8B-B14F-4D97-AF65-F5344CB8AC3E}">
        <p14:creationId xmlns:p14="http://schemas.microsoft.com/office/powerpoint/2010/main" val="27292135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2" y="5"/>
            <a:ext cx="9143999" cy="5143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a:bodyPr>
          <a:lstStyle/>
          <a:p>
            <a:pPr marL="0" indent="0">
              <a:buNone/>
            </a:pPr>
            <a:r>
              <a:rPr lang="en-US" dirty="0"/>
              <a:t>Last Shabbat we spoke on </a:t>
            </a:r>
          </a:p>
          <a:p>
            <a:r>
              <a:rPr lang="en-US" dirty="0"/>
              <a:t>what the resurrection is NOT, some false ideas.  </a:t>
            </a:r>
          </a:p>
          <a:p>
            <a:r>
              <a:rPr lang="en-US" dirty="0"/>
              <a:t>Then we compared an unjust universe to a fatherless world.  No righteous authority.  </a:t>
            </a:r>
          </a:p>
          <a:p>
            <a:r>
              <a:rPr lang="en-US" dirty="0"/>
              <a:t>Leading to Orphan Shabbat.</a:t>
            </a:r>
          </a:p>
        </p:txBody>
      </p:sp>
    </p:spTree>
    <p:extLst>
      <p:ext uri="{BB962C8B-B14F-4D97-AF65-F5344CB8AC3E}">
        <p14:creationId xmlns:p14="http://schemas.microsoft.com/office/powerpoint/2010/main" val="18803384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0" y="5"/>
            <a:ext cx="9144000" cy="5143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a:bodyPr>
          <a:lstStyle/>
          <a:p>
            <a:pPr marL="0" indent="0">
              <a:buNone/>
            </a:pPr>
            <a:r>
              <a:rPr lang="en-US" dirty="0"/>
              <a:t>Today I feel I should give a complete view of what </a:t>
            </a:r>
            <a:r>
              <a:rPr lang="en-US" altLang="en-US" baseline="-25000" dirty="0">
                <a:solidFill>
                  <a:srgbClr val="FFFF99"/>
                </a:solidFill>
              </a:rPr>
              <a:t>5</a:t>
            </a:r>
            <a:r>
              <a:rPr lang="en-US" altLang="en-US" dirty="0">
                <a:solidFill>
                  <a:schemeClr val="bg1"/>
                </a:solidFill>
              </a:rPr>
              <a:t>the resurrection of the dead and </a:t>
            </a:r>
            <a:r>
              <a:rPr lang="en-US" altLang="en-US" baseline="-25000" dirty="0">
                <a:solidFill>
                  <a:srgbClr val="FFFF99"/>
                </a:solidFill>
              </a:rPr>
              <a:t>6</a:t>
            </a:r>
            <a:r>
              <a:rPr lang="en-US" altLang="en-US" dirty="0">
                <a:solidFill>
                  <a:schemeClr val="bg1"/>
                </a:solidFill>
              </a:rPr>
              <a:t>eternal punishment is in my understanding, including some controversies.</a:t>
            </a:r>
          </a:p>
          <a:p>
            <a:pPr marL="0" indent="0">
              <a:buNone/>
            </a:pPr>
            <a:r>
              <a:rPr lang="en-US" altLang="en-US" dirty="0"/>
              <a:t>Answer the ancient cry…</a:t>
            </a:r>
            <a:endParaRPr lang="en-US" altLang="en-US" dirty="0">
              <a:solidFill>
                <a:schemeClr val="bg1"/>
              </a:solidFill>
            </a:endParaRPr>
          </a:p>
          <a:p>
            <a:pPr marL="0" indent="0">
              <a:buNone/>
            </a:pPr>
            <a:endParaRPr lang="en-US" dirty="0"/>
          </a:p>
        </p:txBody>
      </p:sp>
    </p:spTree>
    <p:extLst>
      <p:ext uri="{BB962C8B-B14F-4D97-AF65-F5344CB8AC3E}">
        <p14:creationId xmlns:p14="http://schemas.microsoft.com/office/powerpoint/2010/main" val="10812276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0" y="5"/>
            <a:ext cx="9144000" cy="5143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a:bodyPr>
          <a:lstStyle/>
          <a:p>
            <a:pPr marL="0" indent="0">
              <a:buNone/>
            </a:pPr>
            <a:r>
              <a:rPr lang="en-US" baseline="30000" dirty="0"/>
              <a:t>Rev. 6.10  </a:t>
            </a:r>
            <a:r>
              <a:rPr lang="en-US" dirty="0"/>
              <a:t>“Sovereign Ruler, </a:t>
            </a:r>
            <a:r>
              <a:rPr lang="en-US" dirty="0" err="1"/>
              <a:t>HaKadosh</a:t>
            </a:r>
            <a:r>
              <a:rPr lang="en-US" dirty="0"/>
              <a:t>, the True One, </a:t>
            </a:r>
            <a:r>
              <a:rPr lang="en-US" dirty="0">
                <a:solidFill>
                  <a:srgbClr val="FFFF99"/>
                </a:solidFill>
              </a:rPr>
              <a:t>how long will it be before you judge the people living on earth and avenge our blood?”</a:t>
            </a:r>
          </a:p>
          <a:p>
            <a:pPr marL="0" indent="0">
              <a:buNone/>
            </a:pPr>
            <a:r>
              <a:rPr lang="en-US" baseline="30000" dirty="0" err="1"/>
              <a:t>T’hillim</a:t>
            </a:r>
            <a:r>
              <a:rPr lang="en-US" baseline="30000" dirty="0"/>
              <a:t> /Ps 85.12 </a:t>
            </a:r>
            <a:r>
              <a:rPr lang="en-US" dirty="0"/>
              <a:t>Truth will spring up from the earth, and justice will look down from heaven.            When?</a:t>
            </a:r>
          </a:p>
        </p:txBody>
      </p:sp>
    </p:spTree>
    <p:extLst>
      <p:ext uri="{BB962C8B-B14F-4D97-AF65-F5344CB8AC3E}">
        <p14:creationId xmlns:p14="http://schemas.microsoft.com/office/powerpoint/2010/main" val="31128214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2" y="5"/>
            <a:ext cx="9143999" cy="5143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a:bodyPr>
          <a:lstStyle/>
          <a:p>
            <a:pPr marL="0" indent="0">
              <a:buNone/>
            </a:pPr>
            <a:r>
              <a:rPr lang="en-US" dirty="0"/>
              <a:t>Clarence Larkin 1918</a:t>
            </a:r>
          </a:p>
        </p:txBody>
      </p:sp>
      <p:pic>
        <p:nvPicPr>
          <p:cNvPr id="8194" name="Picture 2" descr="Clarence Larkin, “Rightly Dividing the Word of Truth.&quot; | Modernism /  Modernity Print+">
            <a:extLst>
              <a:ext uri="{FF2B5EF4-FFF2-40B4-BE49-F238E27FC236}">
                <a16:creationId xmlns:a16="http://schemas.microsoft.com/office/drawing/2014/main" id="{6411AF67-1FD2-4E3B-BDA2-C536FF851C4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 y="742950"/>
            <a:ext cx="9144000" cy="40528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39938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0" y="5"/>
            <a:ext cx="9144000" cy="5143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a:bodyPr>
          <a:lstStyle/>
          <a:p>
            <a:pPr marL="0" indent="0">
              <a:buNone/>
            </a:pPr>
            <a:r>
              <a:rPr lang="en-US" dirty="0"/>
              <a:t>Pretty complex.</a:t>
            </a:r>
          </a:p>
          <a:p>
            <a:pPr marL="0" indent="0">
              <a:buNone/>
            </a:pPr>
            <a:r>
              <a:rPr lang="en-US" dirty="0"/>
              <a:t>Dispensational view.  Mostly correct. Some disagreements.</a:t>
            </a:r>
          </a:p>
          <a:p>
            <a:pPr marL="569913" indent="-569913">
              <a:buFont typeface="+mj-lt"/>
              <a:buAutoNum type="arabicPeriod"/>
            </a:pPr>
            <a:r>
              <a:rPr lang="en-US" dirty="0"/>
              <a:t>G-d has dealt with humanity in different modes: Garden of Eden, Noah, Patriarchs, Torah, Kingdom of Israel, Messiah. </a:t>
            </a:r>
            <a:r>
              <a:rPr lang="en-US" sz="4400" b="0" i="0" dirty="0">
                <a:solidFill>
                  <a:srgbClr val="3A3A3A"/>
                </a:solidFill>
                <a:effectLst/>
                <a:latin typeface="-apple-system"/>
              </a:rPr>
              <a:t>✔</a:t>
            </a:r>
            <a:endParaRPr lang="en-US" dirty="0"/>
          </a:p>
        </p:txBody>
      </p:sp>
    </p:spTree>
    <p:extLst>
      <p:ext uri="{BB962C8B-B14F-4D97-AF65-F5344CB8AC3E}">
        <p14:creationId xmlns:p14="http://schemas.microsoft.com/office/powerpoint/2010/main" val="39472527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2" y="5"/>
            <a:ext cx="9143999" cy="5143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lnSpcReduction="10000"/>
          </a:bodyPr>
          <a:lstStyle/>
          <a:p>
            <a:pPr marL="512763" indent="-512763">
              <a:buFont typeface="+mj-lt"/>
              <a:buAutoNum type="arabicPeriod" startAt="2"/>
            </a:pPr>
            <a:r>
              <a:rPr lang="en-US" dirty="0"/>
              <a:t>G-d NEVER broke covenant with Israel: Land, people.  G-d will restore Israel to its Land and leadership.</a:t>
            </a:r>
            <a:r>
              <a:rPr lang="en-US" b="0" i="0" dirty="0">
                <a:solidFill>
                  <a:srgbClr val="3A3A3A"/>
                </a:solidFill>
                <a:effectLst/>
                <a:latin typeface="-apple-system"/>
              </a:rPr>
              <a:t> </a:t>
            </a:r>
            <a:r>
              <a:rPr lang="en-US" sz="4400" b="0" i="0" dirty="0">
                <a:solidFill>
                  <a:srgbClr val="3A3A3A"/>
                </a:solidFill>
                <a:effectLst/>
                <a:latin typeface="-apple-system"/>
              </a:rPr>
              <a:t>✔</a:t>
            </a:r>
            <a:endParaRPr lang="en-US" b="0" i="0" dirty="0">
              <a:solidFill>
                <a:srgbClr val="3A3A3A"/>
              </a:solidFill>
              <a:effectLst/>
              <a:latin typeface="-apple-system"/>
            </a:endParaRPr>
          </a:p>
          <a:p>
            <a:pPr marL="512763" indent="-512763">
              <a:buFont typeface="+mj-lt"/>
              <a:buAutoNum type="arabicPeriod" startAt="2"/>
            </a:pPr>
            <a:r>
              <a:rPr lang="en-US" dirty="0"/>
              <a:t>Restoration of Israel will occur after Gentile believers raptured. Until then, Jews join the church. </a:t>
            </a:r>
            <a:r>
              <a:rPr lang="en-US" sz="5400" b="1" dirty="0">
                <a:solidFill>
                  <a:srgbClr val="FF0000"/>
                </a:solidFill>
              </a:rPr>
              <a:t>X</a:t>
            </a:r>
            <a:endParaRPr lang="en-US" b="1" dirty="0">
              <a:solidFill>
                <a:srgbClr val="FF0000"/>
              </a:solidFill>
            </a:endParaRPr>
          </a:p>
          <a:p>
            <a:pPr marL="0" indent="0">
              <a:buNone/>
            </a:pPr>
            <a:r>
              <a:rPr lang="en-US" dirty="0"/>
              <a:t> </a:t>
            </a:r>
          </a:p>
        </p:txBody>
      </p:sp>
    </p:spTree>
    <p:extLst>
      <p:ext uri="{BB962C8B-B14F-4D97-AF65-F5344CB8AC3E}">
        <p14:creationId xmlns:p14="http://schemas.microsoft.com/office/powerpoint/2010/main" val="42131303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2" y="5"/>
            <a:ext cx="9143999" cy="5143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lnSpcReduction="10000"/>
          </a:bodyPr>
          <a:lstStyle/>
          <a:p>
            <a:pPr marL="0" indent="0">
              <a:buNone/>
            </a:pPr>
            <a:r>
              <a:rPr lang="en-US" dirty="0"/>
              <a:t>Outline of eternal judgments:</a:t>
            </a:r>
          </a:p>
          <a:p>
            <a:pPr marL="457200" indent="-457200">
              <a:buFont typeface="+mj-lt"/>
              <a:buAutoNum type="arabicPeriod"/>
            </a:pPr>
            <a:r>
              <a:rPr lang="en-US" dirty="0"/>
              <a:t>Place of the righteous dead before Messiah’s coming.</a:t>
            </a:r>
          </a:p>
          <a:p>
            <a:pPr marL="457200" indent="-457200">
              <a:buFont typeface="+mj-lt"/>
              <a:buAutoNum type="arabicPeriod"/>
            </a:pPr>
            <a:r>
              <a:rPr lang="en-US" dirty="0"/>
              <a:t>Place of the righteous dead after Messiah’s coming for atonement.</a:t>
            </a:r>
          </a:p>
          <a:p>
            <a:pPr marL="457200" indent="-457200">
              <a:buFont typeface="+mj-lt"/>
              <a:buAutoNum type="arabicPeriod"/>
            </a:pPr>
            <a:r>
              <a:rPr lang="en-US" dirty="0"/>
              <a:t>Place of the righteous dead after Messiah’s coming to reign on earth.</a:t>
            </a:r>
          </a:p>
        </p:txBody>
      </p:sp>
    </p:spTree>
    <p:extLst>
      <p:ext uri="{BB962C8B-B14F-4D97-AF65-F5344CB8AC3E}">
        <p14:creationId xmlns:p14="http://schemas.microsoft.com/office/powerpoint/2010/main" val="39083591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2" y="5"/>
            <a:ext cx="9143999" cy="5143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fontScale="92500"/>
          </a:bodyPr>
          <a:lstStyle/>
          <a:p>
            <a:pPr marL="0" indent="0">
              <a:buNone/>
            </a:pPr>
            <a:r>
              <a:rPr lang="en-US" dirty="0"/>
              <a:t>Outline of eternal judgments:</a:t>
            </a:r>
          </a:p>
          <a:p>
            <a:pPr marL="457200" indent="-457200">
              <a:buFont typeface="+mj-lt"/>
              <a:buAutoNum type="arabicPeriod" startAt="4"/>
            </a:pPr>
            <a:r>
              <a:rPr lang="en-US" dirty="0"/>
              <a:t>Place of the </a:t>
            </a:r>
            <a:r>
              <a:rPr lang="en-US" u="sng" dirty="0"/>
              <a:t>un</a:t>
            </a:r>
            <a:r>
              <a:rPr lang="en-US" dirty="0"/>
              <a:t>righteous dead before Messiah’s coming.</a:t>
            </a:r>
          </a:p>
          <a:p>
            <a:pPr marL="457200" indent="-457200">
              <a:buFont typeface="+mj-lt"/>
              <a:buAutoNum type="arabicPeriod" startAt="4"/>
            </a:pPr>
            <a:r>
              <a:rPr lang="en-US" dirty="0"/>
              <a:t>Place of the </a:t>
            </a:r>
            <a:r>
              <a:rPr lang="en-US" u="sng" dirty="0"/>
              <a:t>un</a:t>
            </a:r>
            <a:r>
              <a:rPr lang="en-US" dirty="0"/>
              <a:t>righteous dead after Messiah’s coming for atonement.</a:t>
            </a:r>
          </a:p>
          <a:p>
            <a:pPr marL="457200" indent="-457200">
              <a:buFont typeface="+mj-lt"/>
              <a:buAutoNum type="arabicPeriod" startAt="4"/>
            </a:pPr>
            <a:r>
              <a:rPr lang="en-US" dirty="0"/>
              <a:t>Place of the </a:t>
            </a:r>
            <a:r>
              <a:rPr lang="en-US" u="sng" dirty="0"/>
              <a:t>un</a:t>
            </a:r>
            <a:r>
              <a:rPr lang="en-US" dirty="0"/>
              <a:t>righteous dead after Messiah’s coming to reign on earth, and Thousand Years ended.</a:t>
            </a:r>
          </a:p>
        </p:txBody>
      </p:sp>
    </p:spTree>
    <p:extLst>
      <p:ext uri="{BB962C8B-B14F-4D97-AF65-F5344CB8AC3E}">
        <p14:creationId xmlns:p14="http://schemas.microsoft.com/office/powerpoint/2010/main" val="2019261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2" y="5"/>
            <a:ext cx="9143999" cy="5143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a:bodyPr>
          <a:lstStyle/>
          <a:p>
            <a:pPr marL="0" indent="0">
              <a:buNone/>
            </a:pPr>
            <a:endParaRPr lang="en-US" dirty="0"/>
          </a:p>
          <a:p>
            <a:pPr marL="0" indent="0">
              <a:buNone/>
            </a:pPr>
            <a:r>
              <a:rPr lang="en-US" dirty="0"/>
              <a:t>How do we know that David was in fact older than Goliath?</a:t>
            </a:r>
          </a:p>
        </p:txBody>
      </p:sp>
    </p:spTree>
    <p:extLst>
      <p:ext uri="{BB962C8B-B14F-4D97-AF65-F5344CB8AC3E}">
        <p14:creationId xmlns:p14="http://schemas.microsoft.com/office/powerpoint/2010/main" val="26622387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2" y="5"/>
            <a:ext cx="9143999" cy="5143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fontScale="92500" lnSpcReduction="10000"/>
          </a:bodyPr>
          <a:lstStyle/>
          <a:p>
            <a:pPr marL="457200" indent="-457200">
              <a:buFont typeface="+mj-lt"/>
              <a:buAutoNum type="arabicPeriod"/>
            </a:pPr>
            <a:r>
              <a:rPr lang="en-US" u="sng" dirty="0"/>
              <a:t>Place of the righteous dead before Messiah’s coming.</a:t>
            </a:r>
          </a:p>
          <a:p>
            <a:r>
              <a:rPr lang="en-US" dirty="0">
                <a:solidFill>
                  <a:srgbClr val="FFFF99"/>
                </a:solidFill>
              </a:rPr>
              <a:t>Before Yeshua</a:t>
            </a:r>
            <a:r>
              <a:rPr lang="en-US" dirty="0"/>
              <a:t>, people were saved by repentance and faith through sacrifices in G-d’s atonement [to come]</a:t>
            </a:r>
          </a:p>
          <a:p>
            <a:r>
              <a:rPr lang="en-US" dirty="0"/>
              <a:t>At death they went to Avraham’s side [triclinium table].  NOT G-d’s immediate presence.</a:t>
            </a:r>
          </a:p>
        </p:txBody>
      </p:sp>
    </p:spTree>
    <p:extLst>
      <p:ext uri="{BB962C8B-B14F-4D97-AF65-F5344CB8AC3E}">
        <p14:creationId xmlns:p14="http://schemas.microsoft.com/office/powerpoint/2010/main" val="22091859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182563" y="0"/>
            <a:ext cx="8778874" cy="5143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fontScale="92500" lnSpcReduction="20000"/>
          </a:bodyPr>
          <a:lstStyle/>
          <a:p>
            <a:pPr marL="0" indent="0">
              <a:buNone/>
            </a:pPr>
            <a:r>
              <a:rPr lang="en-US" baseline="30000" dirty="0"/>
              <a:t>Lk 16.19-23</a:t>
            </a:r>
            <a:r>
              <a:rPr lang="en-US" dirty="0"/>
              <a:t> “Once there was a rich man who used to dress in the most expensive clothing and spent his days in magnificent luxury.  At his gate had been laid a beggar named </a:t>
            </a:r>
            <a:r>
              <a:rPr lang="en-US" dirty="0" err="1"/>
              <a:t>El‘azar</a:t>
            </a:r>
            <a:r>
              <a:rPr lang="en-US" dirty="0"/>
              <a:t> who was covered with sores…In time </a:t>
            </a:r>
            <a:r>
              <a:rPr lang="en-US" dirty="0">
                <a:solidFill>
                  <a:srgbClr val="FFFF99"/>
                </a:solidFill>
              </a:rPr>
              <a:t>the beggar died and was carried away by the angels to Avraham’s side…</a:t>
            </a:r>
            <a:r>
              <a:rPr lang="en-US" dirty="0"/>
              <a:t> now he is comforted here.</a:t>
            </a:r>
          </a:p>
        </p:txBody>
      </p:sp>
    </p:spTree>
    <p:extLst>
      <p:ext uri="{BB962C8B-B14F-4D97-AF65-F5344CB8AC3E}">
        <p14:creationId xmlns:p14="http://schemas.microsoft.com/office/powerpoint/2010/main" val="41650031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2" y="5"/>
            <a:ext cx="2522143" cy="5143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a:bodyPr>
          <a:lstStyle/>
          <a:p>
            <a:pPr marL="0" indent="0">
              <a:buNone/>
            </a:pPr>
            <a:endParaRPr lang="en-US" sz="3600" dirty="0"/>
          </a:p>
          <a:p>
            <a:pPr marL="0" indent="0">
              <a:buNone/>
            </a:pPr>
            <a:endParaRPr lang="en-US" sz="3600" dirty="0"/>
          </a:p>
          <a:p>
            <a:pPr marL="0" indent="0">
              <a:buNone/>
            </a:pPr>
            <a:r>
              <a:rPr lang="en-US" sz="3600" dirty="0"/>
              <a:t>triclinium eating,</a:t>
            </a:r>
          </a:p>
          <a:p>
            <a:pPr marL="0" indent="0">
              <a:buNone/>
            </a:pPr>
            <a:r>
              <a:rPr lang="en-US" sz="3600" dirty="0"/>
              <a:t>entertain-</a:t>
            </a:r>
            <a:r>
              <a:rPr lang="en-US" sz="3600" dirty="0" err="1"/>
              <a:t>ment</a:t>
            </a:r>
            <a:endParaRPr lang="en-US" sz="3600" dirty="0"/>
          </a:p>
        </p:txBody>
      </p:sp>
      <p:pic>
        <p:nvPicPr>
          <p:cNvPr id="5122" name="Picture 2" descr="The triclinium seems to me a very uncomfortable way to eat. Why did wealthy  ancient Greeks and Romans choose this discomfort? - Quora">
            <a:extLst>
              <a:ext uri="{FF2B5EF4-FFF2-40B4-BE49-F238E27FC236}">
                <a16:creationId xmlns:a16="http://schemas.microsoft.com/office/drawing/2014/main" id="{FD842A9B-8360-4835-BEF9-A83399CD7B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2145" y="0"/>
            <a:ext cx="6629400" cy="51867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65192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2" y="5"/>
            <a:ext cx="9143999" cy="5143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a:bodyPr>
          <a:lstStyle/>
          <a:p>
            <a:pPr marL="0" indent="0">
              <a:buNone/>
            </a:pPr>
            <a:r>
              <a:rPr lang="en-US" baseline="30000" dirty="0"/>
              <a:t>Lk. 23.38-43 </a:t>
            </a:r>
            <a:r>
              <a:rPr lang="en-US" dirty="0"/>
              <a:t> Now there was also an inscription over Him: THIS IS THE KING OF THE JEWS. One of the criminals hanging there…replied… We’re getting what we deserve for our actions, and rightly so—but this One has done nothing wrong.”</a:t>
            </a:r>
            <a:endParaRPr lang="en-US" dirty="0">
              <a:solidFill>
                <a:srgbClr val="FFFF99"/>
              </a:solidFill>
            </a:endParaRPr>
          </a:p>
        </p:txBody>
      </p:sp>
    </p:spTree>
    <p:extLst>
      <p:ext uri="{BB962C8B-B14F-4D97-AF65-F5344CB8AC3E}">
        <p14:creationId xmlns:p14="http://schemas.microsoft.com/office/powerpoint/2010/main" val="4187430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2" y="5"/>
            <a:ext cx="9143999" cy="5143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a:bodyPr>
          <a:lstStyle/>
          <a:p>
            <a:pPr marL="0" indent="0">
              <a:buNone/>
            </a:pPr>
            <a:r>
              <a:rPr lang="en-US" baseline="30000" dirty="0"/>
              <a:t>Lk. 23.38-43 </a:t>
            </a:r>
            <a:r>
              <a:rPr lang="en-US" dirty="0"/>
              <a:t> And he said, “Yeshua, remember me when You come into Your kingdom.” Yeshua said to him, “Amen, I tell you, </a:t>
            </a:r>
            <a:r>
              <a:rPr lang="en-US" dirty="0">
                <a:solidFill>
                  <a:srgbClr val="FFFF99"/>
                </a:solidFill>
              </a:rPr>
              <a:t>today you shall be with Me in Paradise.”</a:t>
            </a:r>
          </a:p>
        </p:txBody>
      </p:sp>
    </p:spTree>
    <p:extLst>
      <p:ext uri="{BB962C8B-B14F-4D97-AF65-F5344CB8AC3E}">
        <p14:creationId xmlns:p14="http://schemas.microsoft.com/office/powerpoint/2010/main" val="11028120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2" y="5"/>
            <a:ext cx="9143999" cy="5143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a:bodyPr>
          <a:lstStyle/>
          <a:p>
            <a:pPr marL="0" indent="0">
              <a:buNone/>
            </a:pPr>
            <a:endParaRPr lang="en-US" dirty="0"/>
          </a:p>
          <a:p>
            <a:pPr marL="0" indent="0">
              <a:buNone/>
            </a:pPr>
            <a:endParaRPr lang="en-US" dirty="0"/>
          </a:p>
          <a:p>
            <a:pPr marL="0" indent="0">
              <a:buNone/>
            </a:pPr>
            <a:endParaRPr lang="en-US" dirty="0"/>
          </a:p>
          <a:p>
            <a:pPr marL="0" indent="0">
              <a:buNone/>
            </a:pPr>
            <a:r>
              <a:rPr lang="he-IL" sz="4400" b="1" i="0" dirty="0">
                <a:effectLst/>
                <a:latin typeface="David" panose="020E0502060401010101" pitchFamily="34" charset="-79"/>
                <a:cs typeface="David" panose="020E0502060401010101" pitchFamily="34" charset="-79"/>
              </a:rPr>
              <a:t>פַּרְדֵּס</a:t>
            </a:r>
            <a:r>
              <a:rPr lang="he-IL" b="1" i="0" dirty="0">
                <a:effectLst/>
                <a:latin typeface="David" panose="020E0502060401010101" pitchFamily="34" charset="-79"/>
                <a:cs typeface="David" panose="020E0502060401010101" pitchFamily="34" charset="-79"/>
              </a:rPr>
              <a:t> </a:t>
            </a:r>
            <a:r>
              <a:rPr lang="en-US" b="1" i="0" dirty="0">
                <a:effectLst/>
                <a:latin typeface="David" panose="020E0502060401010101" pitchFamily="34" charset="-79"/>
                <a:cs typeface="David" panose="020E0502060401010101" pitchFamily="34" charset="-79"/>
              </a:rPr>
              <a:t> </a:t>
            </a:r>
            <a:r>
              <a:rPr lang="en-US" i="1" dirty="0" err="1"/>
              <a:t>pardes</a:t>
            </a:r>
            <a:r>
              <a:rPr lang="en-US" dirty="0"/>
              <a:t>, paradise, citrus plantation, orchard, garden of knowledge</a:t>
            </a:r>
          </a:p>
          <a:p>
            <a:pPr marL="0" indent="0">
              <a:buNone/>
            </a:pPr>
            <a:r>
              <a:rPr lang="en-US" dirty="0"/>
              <a:t>Avraham’s side = Paradise</a:t>
            </a:r>
            <a:endParaRPr lang="he-IL" dirty="0"/>
          </a:p>
        </p:txBody>
      </p:sp>
      <p:pic>
        <p:nvPicPr>
          <p:cNvPr id="3" name="Picture 2">
            <a:extLst>
              <a:ext uri="{FF2B5EF4-FFF2-40B4-BE49-F238E27FC236}">
                <a16:creationId xmlns:a16="http://schemas.microsoft.com/office/drawing/2014/main" id="{97910377-58A9-49A4-A743-C90BFE389117}"/>
              </a:ext>
            </a:extLst>
          </p:cNvPr>
          <p:cNvPicPr>
            <a:picLocks noChangeAspect="1"/>
          </p:cNvPicPr>
          <p:nvPr/>
        </p:nvPicPr>
        <p:blipFill>
          <a:blip r:embed="rId3"/>
          <a:stretch>
            <a:fillRect/>
          </a:stretch>
        </p:blipFill>
        <p:spPr>
          <a:xfrm>
            <a:off x="79909" y="666750"/>
            <a:ext cx="5673969" cy="1358766"/>
          </a:xfrm>
          <a:prstGeom prst="rect">
            <a:avLst/>
          </a:prstGeom>
        </p:spPr>
      </p:pic>
      <p:pic>
        <p:nvPicPr>
          <p:cNvPr id="6" name="Picture 5">
            <a:extLst>
              <a:ext uri="{FF2B5EF4-FFF2-40B4-BE49-F238E27FC236}">
                <a16:creationId xmlns:a16="http://schemas.microsoft.com/office/drawing/2014/main" id="{338031EC-4A86-480B-B2AE-EB522AAA473B}"/>
              </a:ext>
            </a:extLst>
          </p:cNvPr>
          <p:cNvPicPr>
            <a:picLocks noChangeAspect="1"/>
          </p:cNvPicPr>
          <p:nvPr/>
        </p:nvPicPr>
        <p:blipFill>
          <a:blip r:embed="rId4"/>
          <a:stretch>
            <a:fillRect/>
          </a:stretch>
        </p:blipFill>
        <p:spPr>
          <a:xfrm>
            <a:off x="5760098" y="676745"/>
            <a:ext cx="3214093" cy="1348771"/>
          </a:xfrm>
          <a:prstGeom prst="rect">
            <a:avLst/>
          </a:prstGeom>
        </p:spPr>
      </p:pic>
    </p:spTree>
    <p:extLst>
      <p:ext uri="{BB962C8B-B14F-4D97-AF65-F5344CB8AC3E}">
        <p14:creationId xmlns:p14="http://schemas.microsoft.com/office/powerpoint/2010/main" val="34219072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2" y="5"/>
            <a:ext cx="9143999" cy="5143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a:bodyPr>
          <a:lstStyle/>
          <a:p>
            <a:pPr marL="0" indent="0">
              <a:buNone/>
            </a:pPr>
            <a:endParaRPr lang="en-US" dirty="0"/>
          </a:p>
        </p:txBody>
      </p:sp>
      <p:pic>
        <p:nvPicPr>
          <p:cNvPr id="2050" name="Picture 2" descr="This Chaotic Earth: On Clarence Larkin's Charts | Modernism / Modernity  Print+">
            <a:extLst>
              <a:ext uri="{FF2B5EF4-FFF2-40B4-BE49-F238E27FC236}">
                <a16:creationId xmlns:a16="http://schemas.microsoft.com/office/drawing/2014/main" id="{30523D80-1015-4476-B620-1A8E90888E7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79388"/>
            <a:ext cx="9144000" cy="4784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38807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2" y="5"/>
            <a:ext cx="9143999" cy="5143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fontScale="92500" lnSpcReduction="20000"/>
          </a:bodyPr>
          <a:lstStyle/>
          <a:p>
            <a:pPr marL="457200" indent="-457200">
              <a:buFont typeface="+mj-lt"/>
              <a:buAutoNum type="arabicPeriod" startAt="2"/>
            </a:pPr>
            <a:r>
              <a:rPr lang="en-US" u="sng" dirty="0"/>
              <a:t>Place of the righteous dead after Messiah’s coming for atonement</a:t>
            </a:r>
            <a:r>
              <a:rPr lang="en-US" dirty="0"/>
              <a:t>.</a:t>
            </a:r>
          </a:p>
          <a:p>
            <a:r>
              <a:rPr lang="en-US" dirty="0">
                <a:solidFill>
                  <a:srgbClr val="FFFF99"/>
                </a:solidFill>
              </a:rPr>
              <a:t>After Yeshua</a:t>
            </a:r>
            <a:r>
              <a:rPr lang="en-US" dirty="0"/>
              <a:t>, into G-d’s presence / heaven, until His Return </a:t>
            </a:r>
          </a:p>
          <a:p>
            <a:r>
              <a:rPr lang="en-US" baseline="30000" dirty="0"/>
              <a:t>Eph 4.7 </a:t>
            </a:r>
            <a:r>
              <a:rPr lang="en-US" dirty="0"/>
              <a:t>“After he went up into the heights, he led captivity captive.</a:t>
            </a:r>
          </a:p>
          <a:p>
            <a:r>
              <a:rPr lang="en-US" baseline="30000" dirty="0"/>
              <a:t>Ps 68.19</a:t>
            </a:r>
            <a:r>
              <a:rPr lang="en-US" dirty="0"/>
              <a:t> You went up on high. You led captivity captive.</a:t>
            </a:r>
          </a:p>
          <a:p>
            <a:r>
              <a:rPr lang="he-IL" b="1" dirty="0">
                <a:latin typeface="David" panose="020E0502060401010101" pitchFamily="34" charset="-79"/>
                <a:cs typeface="David" panose="020E0502060401010101" pitchFamily="34" charset="-79"/>
              </a:rPr>
              <a:t>עָלִיתָ לַמָּרוֹם, שָׁבִיתָ שֶּׁבִי</a:t>
            </a:r>
            <a:r>
              <a:rPr lang="en-US" b="1" dirty="0">
                <a:latin typeface="David" panose="020E0502060401010101" pitchFamily="34" charset="-79"/>
                <a:cs typeface="David" panose="020E0502060401010101" pitchFamily="34" charset="-79"/>
              </a:rPr>
              <a:t> </a:t>
            </a:r>
            <a:r>
              <a:rPr lang="en-US" i="1" dirty="0" err="1"/>
              <a:t>alita</a:t>
            </a:r>
            <a:r>
              <a:rPr lang="en-US" i="1" dirty="0"/>
              <a:t> </a:t>
            </a:r>
            <a:r>
              <a:rPr lang="en-US" i="1" dirty="0" err="1"/>
              <a:t>lmarom</a:t>
            </a:r>
            <a:r>
              <a:rPr lang="en-US" i="1" dirty="0"/>
              <a:t>, </a:t>
            </a:r>
            <a:r>
              <a:rPr lang="en-US" i="1" dirty="0" err="1"/>
              <a:t>shavita</a:t>
            </a:r>
            <a:r>
              <a:rPr lang="en-US" i="1" dirty="0"/>
              <a:t> </a:t>
            </a:r>
            <a:r>
              <a:rPr lang="en-US" i="1" dirty="0" err="1"/>
              <a:t>shevi</a:t>
            </a:r>
            <a:endParaRPr lang="en-US" i="1" dirty="0"/>
          </a:p>
        </p:txBody>
      </p:sp>
    </p:spTree>
    <p:extLst>
      <p:ext uri="{BB962C8B-B14F-4D97-AF65-F5344CB8AC3E}">
        <p14:creationId xmlns:p14="http://schemas.microsoft.com/office/powerpoint/2010/main" val="39067542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2" y="5"/>
            <a:ext cx="9143999" cy="5143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a:bodyPr>
          <a:lstStyle/>
          <a:p>
            <a:pPr marL="0" indent="0">
              <a:buNone/>
            </a:pPr>
            <a:r>
              <a:rPr lang="en-US" dirty="0"/>
              <a:t> </a:t>
            </a:r>
          </a:p>
        </p:txBody>
      </p:sp>
      <p:pic>
        <p:nvPicPr>
          <p:cNvPr id="2050" name="Picture 2" descr="This Chaotic Earth: On Clarence Larkin's Charts | Modernism / Modernity  Print+">
            <a:extLst>
              <a:ext uri="{FF2B5EF4-FFF2-40B4-BE49-F238E27FC236}">
                <a16:creationId xmlns:a16="http://schemas.microsoft.com/office/drawing/2014/main" id="{30523D80-1015-4476-B620-1A8E90888E77}"/>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5000" t="21334" r="25833"/>
          <a:stretch/>
        </p:blipFill>
        <p:spPr bwMode="auto">
          <a:xfrm>
            <a:off x="1981200" y="-11974"/>
            <a:ext cx="6248400" cy="52312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62719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2" y="5"/>
            <a:ext cx="9143999" cy="5143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a:bodyPr>
          <a:lstStyle/>
          <a:p>
            <a:pPr marL="0" indent="0">
              <a:buNone/>
            </a:pPr>
            <a:r>
              <a:rPr lang="en-US" baseline="30000" dirty="0"/>
              <a:t>2 Cor 5.6-8 </a:t>
            </a:r>
            <a:r>
              <a:rPr lang="en-US" dirty="0"/>
              <a:t>Therefore we are always confident and know that while we are at home in the body, we are absent from the Lord. For we walk by faith, not by sight. We are confident, I say, and prefer rather </a:t>
            </a:r>
            <a:r>
              <a:rPr lang="en-US" dirty="0">
                <a:solidFill>
                  <a:srgbClr val="FFFF99"/>
                </a:solidFill>
              </a:rPr>
              <a:t>to be absent from the body and at home with the Lord.  </a:t>
            </a:r>
            <a:r>
              <a:rPr lang="en-US" dirty="0"/>
              <a:t>[no time delay]</a:t>
            </a:r>
          </a:p>
        </p:txBody>
      </p:sp>
    </p:spTree>
    <p:extLst>
      <p:ext uri="{BB962C8B-B14F-4D97-AF65-F5344CB8AC3E}">
        <p14:creationId xmlns:p14="http://schemas.microsoft.com/office/powerpoint/2010/main" val="39984309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2" y="5"/>
            <a:ext cx="2258081" cy="5143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a:bodyPr>
          <a:lstStyle/>
          <a:p>
            <a:pPr marL="0" indent="0">
              <a:buNone/>
            </a:pPr>
            <a:r>
              <a:rPr lang="en-US" dirty="0"/>
              <a:t> </a:t>
            </a:r>
            <a:r>
              <a:rPr lang="en-US" sz="3600" dirty="0"/>
              <a:t>Because David rocked him to sleep</a:t>
            </a:r>
            <a:endParaRPr lang="en-US" dirty="0"/>
          </a:p>
        </p:txBody>
      </p:sp>
      <p:pic>
        <p:nvPicPr>
          <p:cNvPr id="14338" name="Picture 2">
            <a:extLst>
              <a:ext uri="{FF2B5EF4-FFF2-40B4-BE49-F238E27FC236}">
                <a16:creationId xmlns:a16="http://schemas.microsoft.com/office/drawing/2014/main" id="{D1C5BF5F-4A37-45C9-9E3B-B0D5BB5DB7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8083" y="57150"/>
            <a:ext cx="6858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15885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2" y="5"/>
            <a:ext cx="9143999" cy="5143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lnSpcReduction="10000"/>
          </a:bodyPr>
          <a:lstStyle/>
          <a:p>
            <a:pPr marL="457200" indent="-457200">
              <a:buFont typeface="+mj-lt"/>
              <a:buAutoNum type="arabicPeriod" startAt="4"/>
            </a:pPr>
            <a:r>
              <a:rPr lang="en-US" u="sng" dirty="0"/>
              <a:t>Place of the unrighteous dead before Messiah’s coming.</a:t>
            </a:r>
          </a:p>
          <a:p>
            <a:r>
              <a:rPr lang="en-US" dirty="0">
                <a:solidFill>
                  <a:srgbClr val="FFFF99"/>
                </a:solidFill>
              </a:rPr>
              <a:t>Before Yeshua</a:t>
            </a:r>
            <a:r>
              <a:rPr lang="en-US" dirty="0"/>
              <a:t>, at death they went immediately into a place of torment. </a:t>
            </a:r>
          </a:p>
          <a:p>
            <a:r>
              <a:rPr lang="en-US" baseline="30000" dirty="0"/>
              <a:t>Lk 16.22-23 </a:t>
            </a:r>
            <a:r>
              <a:rPr lang="en-US" dirty="0"/>
              <a:t>Then the rich man also died and was buried. And from </a:t>
            </a:r>
            <a:r>
              <a:rPr lang="en-US" dirty="0" err="1"/>
              <a:t>Sheol</a:t>
            </a:r>
            <a:r>
              <a:rPr lang="en-US" dirty="0"/>
              <a:t>…he was in torment.</a:t>
            </a:r>
          </a:p>
        </p:txBody>
      </p:sp>
    </p:spTree>
    <p:extLst>
      <p:ext uri="{BB962C8B-B14F-4D97-AF65-F5344CB8AC3E}">
        <p14:creationId xmlns:p14="http://schemas.microsoft.com/office/powerpoint/2010/main" val="25357778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2" y="5"/>
            <a:ext cx="9143999" cy="5143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a:bodyPr>
          <a:lstStyle/>
          <a:p>
            <a:pPr marL="0" indent="0">
              <a:buNone/>
            </a:pPr>
            <a:r>
              <a:rPr lang="en-US" baseline="30000" dirty="0" err="1"/>
              <a:t>T’hillim</a:t>
            </a:r>
            <a:r>
              <a:rPr lang="en-US" baseline="30000" dirty="0"/>
              <a:t>/Ps 73 18-20 </a:t>
            </a:r>
            <a:r>
              <a:rPr lang="en-US" dirty="0"/>
              <a:t>You place them [the wicked] on a slippery slope and make them fall to their ruin. How suddenly they are destroyed, swept away by terrors! They are like a dream when one awakens; </a:t>
            </a:r>
            <a:r>
              <a:rPr lang="en-US" cap="small" dirty="0"/>
              <a:t>Adoni</a:t>
            </a:r>
            <a:r>
              <a:rPr lang="en-US" dirty="0"/>
              <a:t>, when you rouse yourself, you will despise their phantoms.</a:t>
            </a:r>
          </a:p>
        </p:txBody>
      </p:sp>
    </p:spTree>
    <p:extLst>
      <p:ext uri="{BB962C8B-B14F-4D97-AF65-F5344CB8AC3E}">
        <p14:creationId xmlns:p14="http://schemas.microsoft.com/office/powerpoint/2010/main" val="25575413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2" y="5"/>
            <a:ext cx="9143999" cy="5143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a:bodyPr>
          <a:lstStyle/>
          <a:p>
            <a:pPr marL="0" indent="0">
              <a:buNone/>
            </a:pPr>
            <a:r>
              <a:rPr lang="en-US" baseline="30000" dirty="0"/>
              <a:t>Ro 2.7-8</a:t>
            </a:r>
            <a:r>
              <a:rPr lang="en-US" dirty="0"/>
              <a:t> To those who by perseverance in doing good are seeking glory, honor, and immortality—</a:t>
            </a:r>
            <a:r>
              <a:rPr lang="en-US" dirty="0">
                <a:solidFill>
                  <a:srgbClr val="FFFF99"/>
                </a:solidFill>
              </a:rPr>
              <a:t>eternal life</a:t>
            </a:r>
            <a:r>
              <a:rPr lang="en-US" dirty="0"/>
              <a:t>. But to those who are self-seeking and do not obey the truth, but obey unrighteousness—</a:t>
            </a:r>
            <a:r>
              <a:rPr lang="en-US" dirty="0">
                <a:solidFill>
                  <a:srgbClr val="FFFF99"/>
                </a:solidFill>
              </a:rPr>
              <a:t>wrath and fury</a:t>
            </a:r>
            <a:r>
              <a:rPr lang="en-US" dirty="0"/>
              <a:t>.  [parallel time description]</a:t>
            </a:r>
          </a:p>
        </p:txBody>
      </p:sp>
    </p:spTree>
    <p:extLst>
      <p:ext uri="{BB962C8B-B14F-4D97-AF65-F5344CB8AC3E}">
        <p14:creationId xmlns:p14="http://schemas.microsoft.com/office/powerpoint/2010/main" val="1927453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2" y="5"/>
            <a:ext cx="9143999" cy="5143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a:bodyPr>
          <a:lstStyle/>
          <a:p>
            <a:pPr marL="0" indent="0">
              <a:buNone/>
            </a:pPr>
            <a:r>
              <a:rPr lang="en-US" dirty="0"/>
              <a:t> </a:t>
            </a:r>
          </a:p>
        </p:txBody>
      </p:sp>
      <p:pic>
        <p:nvPicPr>
          <p:cNvPr id="7170" name="Picture 2" descr="Ray Of Hope Church Of Our Lord Jesus Christ, Inc.">
            <a:extLst>
              <a:ext uri="{FF2B5EF4-FFF2-40B4-BE49-F238E27FC236}">
                <a16:creationId xmlns:a16="http://schemas.microsoft.com/office/drawing/2014/main" id="{B3BD1DD8-37B3-44F5-ACA6-88FFEA6A21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66725"/>
            <a:ext cx="9144000" cy="42084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29229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2" y="5"/>
            <a:ext cx="9143999" cy="5143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a:bodyPr>
          <a:lstStyle/>
          <a:p>
            <a:pPr marL="512763" indent="-512763">
              <a:buFont typeface="+mj-lt"/>
              <a:buAutoNum type="arabicPeriod" startAt="5"/>
            </a:pPr>
            <a:r>
              <a:rPr lang="en-US" u="sng" dirty="0"/>
              <a:t>Place of the unrighteous dead after Messiah’s coming for atonement</a:t>
            </a:r>
            <a:r>
              <a:rPr lang="en-US" dirty="0"/>
              <a:t>.</a:t>
            </a:r>
          </a:p>
          <a:p>
            <a:r>
              <a:rPr lang="en-US" dirty="0">
                <a:solidFill>
                  <a:srgbClr val="FFFF99"/>
                </a:solidFill>
              </a:rPr>
              <a:t>After Yeshua</a:t>
            </a:r>
            <a:r>
              <a:rPr lang="en-US" dirty="0"/>
              <a:t>, they remain in the place of torment, but not the final place.   Like the City Jail, before trial and penitentiary.</a:t>
            </a:r>
          </a:p>
        </p:txBody>
      </p:sp>
    </p:spTree>
    <p:extLst>
      <p:ext uri="{BB962C8B-B14F-4D97-AF65-F5344CB8AC3E}">
        <p14:creationId xmlns:p14="http://schemas.microsoft.com/office/powerpoint/2010/main" val="33432235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2" y="5"/>
            <a:ext cx="9143999" cy="5143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fontScale="92500" lnSpcReduction="10000"/>
          </a:bodyPr>
          <a:lstStyle/>
          <a:p>
            <a:pPr marL="401638" indent="-401638">
              <a:buFont typeface="+mj-lt"/>
              <a:buAutoNum type="arabicPeriod" startAt="6"/>
            </a:pPr>
            <a:r>
              <a:rPr lang="en-US" u="sng" dirty="0"/>
              <a:t>Place of the unrighteous dead after Messiah’s coming to reign on earth, and Thousand Years ended</a:t>
            </a:r>
            <a:r>
              <a:rPr lang="en-US" dirty="0"/>
              <a:t>.</a:t>
            </a:r>
          </a:p>
          <a:p>
            <a:r>
              <a:rPr lang="en-US" dirty="0"/>
              <a:t>After Yeshua’s return and final judgment and close of the thousand year Kingdom. </a:t>
            </a:r>
            <a:r>
              <a:rPr lang="en-US" baseline="30000" dirty="0"/>
              <a:t>Rev 20.5</a:t>
            </a:r>
            <a:r>
              <a:rPr lang="en-US" dirty="0"/>
              <a:t> The rest of the [unrighteous] dead did not come to life until the thousand years were completed.</a:t>
            </a:r>
          </a:p>
          <a:p>
            <a:pPr marL="0" indent="0">
              <a:buNone/>
            </a:pPr>
            <a:endParaRPr lang="en-US" dirty="0"/>
          </a:p>
        </p:txBody>
      </p:sp>
    </p:spTree>
    <p:extLst>
      <p:ext uri="{BB962C8B-B14F-4D97-AF65-F5344CB8AC3E}">
        <p14:creationId xmlns:p14="http://schemas.microsoft.com/office/powerpoint/2010/main" val="145368098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182564" y="5"/>
            <a:ext cx="8778875" cy="5143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a:bodyPr>
          <a:lstStyle/>
          <a:p>
            <a:pPr marL="0" indent="0">
              <a:buNone/>
            </a:pPr>
            <a:r>
              <a:rPr lang="en-US" baseline="30000" dirty="0" err="1"/>
              <a:t>Yn</a:t>
            </a:r>
            <a:r>
              <a:rPr lang="en-US" baseline="30000" dirty="0"/>
              <a:t> 5.28-29 </a:t>
            </a:r>
            <a:r>
              <a:rPr lang="en-US" dirty="0"/>
              <a:t>“Do not be amazed at this, for an hour is coming when all who are in their graves will hear His voice and come out! Those who have done good will come to a resurrection of life, and those who have done evil will come to a </a:t>
            </a:r>
            <a:r>
              <a:rPr lang="en-US" dirty="0">
                <a:solidFill>
                  <a:srgbClr val="FFFF99"/>
                </a:solidFill>
              </a:rPr>
              <a:t>resurrection of judgment.</a:t>
            </a:r>
          </a:p>
        </p:txBody>
      </p:sp>
    </p:spTree>
    <p:extLst>
      <p:ext uri="{BB962C8B-B14F-4D97-AF65-F5344CB8AC3E}">
        <p14:creationId xmlns:p14="http://schemas.microsoft.com/office/powerpoint/2010/main" val="26562970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 y="5"/>
            <a:ext cx="6572160" cy="5143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lnSpcReduction="10000"/>
          </a:bodyPr>
          <a:lstStyle/>
          <a:p>
            <a:pPr marL="0" indent="0">
              <a:buNone/>
            </a:pPr>
            <a:r>
              <a:rPr lang="en-US" sz="3200" baseline="30000" dirty="0"/>
              <a:t>Rev. 20.11-15</a:t>
            </a:r>
            <a:r>
              <a:rPr lang="en-US" sz="3200" dirty="0"/>
              <a:t> </a:t>
            </a:r>
            <a:r>
              <a:rPr lang="en-US" sz="3200" dirty="0">
                <a:solidFill>
                  <a:srgbClr val="FFFF99"/>
                </a:solidFill>
              </a:rPr>
              <a:t>Then</a:t>
            </a:r>
            <a:r>
              <a:rPr lang="en-US" sz="3200" dirty="0"/>
              <a:t> I saw a great white throne, and the One seated on it… And I saw the dead—the great and the small—standing before the throne. The books were opened, and another book was opened—the Book of Life. And the dead were judged according to what was written in the books, according to their deeds.</a:t>
            </a:r>
          </a:p>
        </p:txBody>
      </p:sp>
      <p:pic>
        <p:nvPicPr>
          <p:cNvPr id="3" name="Picture 2">
            <a:extLst>
              <a:ext uri="{FF2B5EF4-FFF2-40B4-BE49-F238E27FC236}">
                <a16:creationId xmlns:a16="http://schemas.microsoft.com/office/drawing/2014/main" id="{91CC8A81-3242-417F-BDF0-B48C62EA84D2}"/>
              </a:ext>
            </a:extLst>
          </p:cNvPr>
          <p:cNvPicPr>
            <a:picLocks noChangeAspect="1"/>
          </p:cNvPicPr>
          <p:nvPr/>
        </p:nvPicPr>
        <p:blipFill>
          <a:blip r:embed="rId3"/>
          <a:stretch>
            <a:fillRect/>
          </a:stretch>
        </p:blipFill>
        <p:spPr>
          <a:xfrm>
            <a:off x="6572163" y="0"/>
            <a:ext cx="2571834" cy="5244525"/>
          </a:xfrm>
          <a:prstGeom prst="rect">
            <a:avLst/>
          </a:prstGeom>
        </p:spPr>
      </p:pic>
    </p:spTree>
    <p:extLst>
      <p:ext uri="{BB962C8B-B14F-4D97-AF65-F5344CB8AC3E}">
        <p14:creationId xmlns:p14="http://schemas.microsoft.com/office/powerpoint/2010/main" val="206770547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 y="5"/>
            <a:ext cx="6572160" cy="5143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fontScale="92500"/>
          </a:bodyPr>
          <a:lstStyle/>
          <a:p>
            <a:pPr marL="0" indent="0">
              <a:buNone/>
            </a:pPr>
            <a:r>
              <a:rPr lang="en-US" sz="2400" baseline="30000" dirty="0"/>
              <a:t>Rev. 20.11-15</a:t>
            </a:r>
            <a:r>
              <a:rPr lang="en-US" sz="2400" dirty="0"/>
              <a:t> </a:t>
            </a:r>
            <a:r>
              <a:rPr lang="en-US" sz="3200" dirty="0"/>
              <a:t>The sea gave up the dead that were in it, and death and </a:t>
            </a:r>
            <a:r>
              <a:rPr lang="en-US" sz="3200" dirty="0" err="1"/>
              <a:t>Sheol</a:t>
            </a:r>
            <a:r>
              <a:rPr lang="en-US" sz="3200" dirty="0"/>
              <a:t> gave up the dead in them. Then they were each judged, each one of them, according to their deeds. </a:t>
            </a:r>
            <a:r>
              <a:rPr lang="en-US" sz="3200" dirty="0">
                <a:solidFill>
                  <a:srgbClr val="FFFF99"/>
                </a:solidFill>
              </a:rPr>
              <a:t>Then death and </a:t>
            </a:r>
            <a:r>
              <a:rPr lang="en-US" sz="3200" dirty="0" err="1">
                <a:solidFill>
                  <a:srgbClr val="FFFF99"/>
                </a:solidFill>
              </a:rPr>
              <a:t>Sheol</a:t>
            </a:r>
            <a:r>
              <a:rPr lang="en-US" sz="3200" dirty="0">
                <a:solidFill>
                  <a:srgbClr val="FFFF99"/>
                </a:solidFill>
              </a:rPr>
              <a:t> were thrown into the lake of fire. This is the second death—the lake of fire. </a:t>
            </a:r>
            <a:r>
              <a:rPr lang="en-US" sz="3200" dirty="0"/>
              <a:t>And if anyone was not found written in the Book of Life, he was thrown into the lake of fire.</a:t>
            </a:r>
          </a:p>
        </p:txBody>
      </p:sp>
      <p:pic>
        <p:nvPicPr>
          <p:cNvPr id="3" name="Picture 2">
            <a:extLst>
              <a:ext uri="{FF2B5EF4-FFF2-40B4-BE49-F238E27FC236}">
                <a16:creationId xmlns:a16="http://schemas.microsoft.com/office/drawing/2014/main" id="{91CC8A81-3242-417F-BDF0-B48C62EA84D2}"/>
              </a:ext>
            </a:extLst>
          </p:cNvPr>
          <p:cNvPicPr>
            <a:picLocks noChangeAspect="1"/>
          </p:cNvPicPr>
          <p:nvPr/>
        </p:nvPicPr>
        <p:blipFill>
          <a:blip r:embed="rId3"/>
          <a:stretch>
            <a:fillRect/>
          </a:stretch>
        </p:blipFill>
        <p:spPr>
          <a:xfrm>
            <a:off x="6572163" y="0"/>
            <a:ext cx="2571834" cy="5244525"/>
          </a:xfrm>
          <a:prstGeom prst="rect">
            <a:avLst/>
          </a:prstGeom>
        </p:spPr>
      </p:pic>
    </p:spTree>
    <p:extLst>
      <p:ext uri="{BB962C8B-B14F-4D97-AF65-F5344CB8AC3E}">
        <p14:creationId xmlns:p14="http://schemas.microsoft.com/office/powerpoint/2010/main" val="43971900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2" y="5"/>
            <a:ext cx="9143999" cy="5143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lnSpcReduction="10000"/>
          </a:bodyPr>
          <a:lstStyle/>
          <a:p>
            <a:pPr marL="0" indent="0">
              <a:buNone/>
            </a:pPr>
            <a:r>
              <a:rPr lang="en-US" dirty="0"/>
              <a:t>Outline:</a:t>
            </a:r>
          </a:p>
          <a:p>
            <a:pPr marL="457200" indent="-457200">
              <a:buFont typeface="+mj-lt"/>
              <a:buAutoNum type="arabicPeriod"/>
            </a:pPr>
            <a:r>
              <a:rPr lang="en-US" dirty="0"/>
              <a:t>Place of the righteous dead before Messiah’s coming.</a:t>
            </a:r>
          </a:p>
          <a:p>
            <a:pPr marL="457200" indent="-457200">
              <a:buFont typeface="+mj-lt"/>
              <a:buAutoNum type="arabicPeriod"/>
            </a:pPr>
            <a:r>
              <a:rPr lang="en-US" dirty="0"/>
              <a:t>Place of the righteous dead after Messiah’s coming for atonement.</a:t>
            </a:r>
          </a:p>
          <a:p>
            <a:pPr marL="457200" indent="-457200">
              <a:buFont typeface="+mj-lt"/>
              <a:buAutoNum type="arabicPeriod"/>
            </a:pPr>
            <a:r>
              <a:rPr lang="en-US" dirty="0">
                <a:solidFill>
                  <a:srgbClr val="FFFF99"/>
                </a:solidFill>
              </a:rPr>
              <a:t>Place of the righteous dead after Messiah’s coming to reign on earth.</a:t>
            </a:r>
          </a:p>
        </p:txBody>
      </p:sp>
    </p:spTree>
    <p:extLst>
      <p:ext uri="{BB962C8B-B14F-4D97-AF65-F5344CB8AC3E}">
        <p14:creationId xmlns:p14="http://schemas.microsoft.com/office/powerpoint/2010/main" val="36900906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2" y="5"/>
            <a:ext cx="9143999" cy="5143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a:bodyPr>
          <a:lstStyle/>
          <a:p>
            <a:pPr marL="0" indent="0">
              <a:buNone/>
            </a:pPr>
            <a:r>
              <a:rPr lang="en-US" dirty="0"/>
              <a:t> </a:t>
            </a:r>
          </a:p>
        </p:txBody>
      </p:sp>
      <p:pic>
        <p:nvPicPr>
          <p:cNvPr id="3" name="Picture 2">
            <a:extLst>
              <a:ext uri="{FF2B5EF4-FFF2-40B4-BE49-F238E27FC236}">
                <a16:creationId xmlns:a16="http://schemas.microsoft.com/office/drawing/2014/main" id="{A6D9B127-6B6A-4932-8DE5-D96B7B3174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1389" y="0"/>
            <a:ext cx="4061222" cy="5143500"/>
          </a:xfrm>
          <a:prstGeom prst="rect">
            <a:avLst/>
          </a:prstGeom>
        </p:spPr>
      </p:pic>
    </p:spTree>
    <p:extLst>
      <p:ext uri="{BB962C8B-B14F-4D97-AF65-F5344CB8AC3E}">
        <p14:creationId xmlns:p14="http://schemas.microsoft.com/office/powerpoint/2010/main" val="335975049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2" y="5"/>
            <a:ext cx="9143999" cy="5143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lnSpcReduction="10000"/>
          </a:bodyPr>
          <a:lstStyle/>
          <a:p>
            <a:pPr marL="0" indent="0">
              <a:buNone/>
            </a:pPr>
            <a:r>
              <a:rPr lang="en-US" baseline="30000" dirty="0"/>
              <a:t>1 </a:t>
            </a:r>
            <a:r>
              <a:rPr lang="en-US" baseline="30000" dirty="0" err="1"/>
              <a:t>Thes</a:t>
            </a:r>
            <a:r>
              <a:rPr lang="en-US" baseline="30000" dirty="0"/>
              <a:t>. 4.13-18</a:t>
            </a:r>
            <a:r>
              <a:rPr lang="en-US" dirty="0"/>
              <a:t>  Now we do not want you to be uninformed, brothers and sisters, about those who are asleep, so that you may not grieve like the rest who have no hope. For if we believe that Yeshua died and rose again, so with Him God will also bring those who have fallen asleep in Yeshua. </a:t>
            </a:r>
          </a:p>
        </p:txBody>
      </p:sp>
    </p:spTree>
    <p:extLst>
      <p:ext uri="{BB962C8B-B14F-4D97-AF65-F5344CB8AC3E}">
        <p14:creationId xmlns:p14="http://schemas.microsoft.com/office/powerpoint/2010/main" val="18620144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2" y="5"/>
            <a:ext cx="9143999" cy="5143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fontScale="92500" lnSpcReduction="10000"/>
          </a:bodyPr>
          <a:lstStyle/>
          <a:p>
            <a:pPr marL="296886" lvl="1" indent="0">
              <a:buNone/>
            </a:pPr>
            <a:r>
              <a:rPr lang="en-US" baseline="30000" dirty="0"/>
              <a:t>1 </a:t>
            </a:r>
            <a:r>
              <a:rPr lang="en-US" baseline="30000" dirty="0" err="1"/>
              <a:t>Thes</a:t>
            </a:r>
            <a:r>
              <a:rPr lang="en-US" baseline="30000" dirty="0"/>
              <a:t>. 4.13-18</a:t>
            </a:r>
            <a:r>
              <a:rPr lang="en-US" dirty="0"/>
              <a:t>  For this we tell you, by the word of the Lord, that we who are alive and remain until the coming of the Lord shall in no way precede those who are asleep. For the Lord Himself shall come down from heaven with a commanding shout, with the voice of the archangel and with the blast of God’s shofar, </a:t>
            </a:r>
          </a:p>
        </p:txBody>
      </p:sp>
    </p:spTree>
    <p:extLst>
      <p:ext uri="{BB962C8B-B14F-4D97-AF65-F5344CB8AC3E}">
        <p14:creationId xmlns:p14="http://schemas.microsoft.com/office/powerpoint/2010/main" val="263903665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2" y="5"/>
            <a:ext cx="9143999" cy="5143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a:bodyPr>
          <a:lstStyle/>
          <a:p>
            <a:pPr marL="0" indent="0">
              <a:buNone/>
            </a:pPr>
            <a:r>
              <a:rPr lang="en-US" baseline="30000" dirty="0"/>
              <a:t>1 </a:t>
            </a:r>
            <a:r>
              <a:rPr lang="en-US" baseline="30000" dirty="0" err="1"/>
              <a:t>Thes</a:t>
            </a:r>
            <a:r>
              <a:rPr lang="en-US" baseline="30000" dirty="0"/>
              <a:t>. 4.13-18</a:t>
            </a:r>
            <a:r>
              <a:rPr lang="en-US" dirty="0"/>
              <a:t> and the dead in Messiah shall rise first. </a:t>
            </a:r>
            <a:r>
              <a:rPr lang="en-US" dirty="0">
                <a:solidFill>
                  <a:srgbClr val="FFFF99"/>
                </a:solidFill>
              </a:rPr>
              <a:t>Then we who are alive, who are left behind, will be </a:t>
            </a:r>
            <a:r>
              <a:rPr lang="en-US" u="sng" dirty="0">
                <a:solidFill>
                  <a:srgbClr val="FFFF99"/>
                </a:solidFill>
              </a:rPr>
              <a:t>caught up</a:t>
            </a:r>
            <a:r>
              <a:rPr lang="en-US" dirty="0">
                <a:solidFill>
                  <a:srgbClr val="FFFF99"/>
                </a:solidFill>
              </a:rPr>
              <a:t> together with them in the clouds, to meet the Lord in the air</a:t>
            </a:r>
            <a:r>
              <a:rPr lang="en-US" dirty="0"/>
              <a:t>—and so we shall always be with the Lord. Therefore encourage one another with these words.</a:t>
            </a:r>
          </a:p>
        </p:txBody>
      </p:sp>
    </p:spTree>
    <p:extLst>
      <p:ext uri="{BB962C8B-B14F-4D97-AF65-F5344CB8AC3E}">
        <p14:creationId xmlns:p14="http://schemas.microsoft.com/office/powerpoint/2010/main" val="360643113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2" y="5"/>
            <a:ext cx="9143999" cy="5143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lnSpcReduction="10000"/>
          </a:bodyPr>
          <a:lstStyle/>
          <a:p>
            <a:pPr marL="0" indent="0">
              <a:buNone/>
            </a:pPr>
            <a:r>
              <a:rPr lang="en-US" dirty="0"/>
              <a:t>1 </a:t>
            </a:r>
            <a:r>
              <a:rPr lang="en-US" dirty="0" err="1"/>
              <a:t>Thes</a:t>
            </a:r>
            <a:r>
              <a:rPr lang="en-US" dirty="0"/>
              <a:t>. 4.17</a:t>
            </a:r>
          </a:p>
          <a:p>
            <a:pPr marL="0" indent="0">
              <a:buNone/>
            </a:pPr>
            <a:endParaRPr lang="en-US" dirty="0"/>
          </a:p>
          <a:p>
            <a:pPr marL="0" indent="0">
              <a:buNone/>
            </a:pPr>
            <a:endParaRPr lang="en-US" dirty="0"/>
          </a:p>
          <a:p>
            <a:pPr marL="0" indent="0">
              <a:buNone/>
            </a:pPr>
            <a:r>
              <a:rPr lang="en-US" dirty="0"/>
              <a:t>seize by force; snatch up, suddenly and decisively – like someone seizing bounty (spoil, a prize); to take by an open display of force (i.e. not covertly or secretly).</a:t>
            </a:r>
          </a:p>
        </p:txBody>
      </p:sp>
      <p:pic>
        <p:nvPicPr>
          <p:cNvPr id="3" name="Picture 2">
            <a:extLst>
              <a:ext uri="{FF2B5EF4-FFF2-40B4-BE49-F238E27FC236}">
                <a16:creationId xmlns:a16="http://schemas.microsoft.com/office/drawing/2014/main" id="{86832C96-ABA1-4103-BB90-8B102008D70D}"/>
              </a:ext>
            </a:extLst>
          </p:cNvPr>
          <p:cNvPicPr>
            <a:picLocks noChangeAspect="1"/>
          </p:cNvPicPr>
          <p:nvPr/>
        </p:nvPicPr>
        <p:blipFill>
          <a:blip r:embed="rId3"/>
          <a:stretch>
            <a:fillRect/>
          </a:stretch>
        </p:blipFill>
        <p:spPr>
          <a:xfrm>
            <a:off x="50595" y="830655"/>
            <a:ext cx="9106983" cy="1272571"/>
          </a:xfrm>
          <a:prstGeom prst="rect">
            <a:avLst/>
          </a:prstGeom>
        </p:spPr>
      </p:pic>
      <p:sp>
        <p:nvSpPr>
          <p:cNvPr id="5" name="TextBox 4">
            <a:extLst>
              <a:ext uri="{FF2B5EF4-FFF2-40B4-BE49-F238E27FC236}">
                <a16:creationId xmlns:a16="http://schemas.microsoft.com/office/drawing/2014/main" id="{D7F252C4-C3AD-4EC0-834A-F60D0482ECF4}"/>
              </a:ext>
            </a:extLst>
          </p:cNvPr>
          <p:cNvSpPr txBox="1"/>
          <p:nvPr/>
        </p:nvSpPr>
        <p:spPr>
          <a:xfrm>
            <a:off x="898234" y="3409950"/>
            <a:ext cx="184731" cy="707886"/>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Rounded MT Bold" pitchFamily="34" charset="0"/>
              <a:ea typeface="+mn-ea"/>
              <a:cs typeface="Arial" charset="0"/>
            </a:endParaRPr>
          </a:p>
        </p:txBody>
      </p:sp>
      <p:sp>
        <p:nvSpPr>
          <p:cNvPr id="6" name="Rectangle: Rounded Corners 5">
            <a:extLst>
              <a:ext uri="{FF2B5EF4-FFF2-40B4-BE49-F238E27FC236}">
                <a16:creationId xmlns:a16="http://schemas.microsoft.com/office/drawing/2014/main" id="{8C58F6C7-67AF-4C4B-82F0-66FAC18D369E}"/>
              </a:ext>
            </a:extLst>
          </p:cNvPr>
          <p:cNvSpPr/>
          <p:nvPr/>
        </p:nvSpPr>
        <p:spPr bwMode="auto">
          <a:xfrm>
            <a:off x="50595" y="830655"/>
            <a:ext cx="1944183" cy="1143000"/>
          </a:xfrm>
          <a:prstGeom prst="roundRect">
            <a:avLst/>
          </a:prstGeom>
          <a:noFill/>
          <a:ln w="4445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a:ln>
                <a:noFill/>
              </a:ln>
              <a:solidFill>
                <a:srgbClr val="FFFFFF"/>
              </a:solidFill>
              <a:effectLst/>
              <a:uLnTx/>
              <a:uFillTx/>
              <a:latin typeface="Arial Rounded MT Bold" pitchFamily="34" charset="0"/>
              <a:ea typeface="+mn-ea"/>
              <a:cs typeface="Arial" charset="0"/>
            </a:endParaRPr>
          </a:p>
        </p:txBody>
      </p:sp>
    </p:spTree>
    <p:extLst>
      <p:ext uri="{BB962C8B-B14F-4D97-AF65-F5344CB8AC3E}">
        <p14:creationId xmlns:p14="http://schemas.microsoft.com/office/powerpoint/2010/main" val="32208047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2" y="5"/>
            <a:ext cx="9143999" cy="5143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a:bodyPr>
          <a:lstStyle/>
          <a:p>
            <a:pPr marL="0" indent="0">
              <a:buNone/>
            </a:pPr>
            <a:r>
              <a:rPr lang="en-US" dirty="0"/>
              <a:t> </a:t>
            </a:r>
          </a:p>
        </p:txBody>
      </p:sp>
      <p:pic>
        <p:nvPicPr>
          <p:cNvPr id="8" name="Picture 7">
            <a:extLst>
              <a:ext uri="{FF2B5EF4-FFF2-40B4-BE49-F238E27FC236}">
                <a16:creationId xmlns:a16="http://schemas.microsoft.com/office/drawing/2014/main" id="{7F8560E8-C0DF-490C-85ED-2902D533317A}"/>
              </a:ext>
            </a:extLst>
          </p:cNvPr>
          <p:cNvPicPr>
            <a:picLocks noChangeAspect="1"/>
          </p:cNvPicPr>
          <p:nvPr/>
        </p:nvPicPr>
        <p:blipFill>
          <a:blip r:embed="rId3"/>
          <a:stretch>
            <a:fillRect/>
          </a:stretch>
        </p:blipFill>
        <p:spPr>
          <a:xfrm>
            <a:off x="3505200" y="1120627"/>
            <a:ext cx="1493550" cy="3701406"/>
          </a:xfrm>
          <a:prstGeom prst="rect">
            <a:avLst/>
          </a:prstGeom>
        </p:spPr>
      </p:pic>
      <p:pic>
        <p:nvPicPr>
          <p:cNvPr id="10" name="Picture 9">
            <a:extLst>
              <a:ext uri="{FF2B5EF4-FFF2-40B4-BE49-F238E27FC236}">
                <a16:creationId xmlns:a16="http://schemas.microsoft.com/office/drawing/2014/main" id="{AD4CF4AE-84A0-413C-9308-3FEED61C8D32}"/>
              </a:ext>
            </a:extLst>
          </p:cNvPr>
          <p:cNvPicPr>
            <a:picLocks noChangeAspect="1"/>
          </p:cNvPicPr>
          <p:nvPr/>
        </p:nvPicPr>
        <p:blipFill>
          <a:blip r:embed="rId4"/>
          <a:stretch>
            <a:fillRect/>
          </a:stretch>
        </p:blipFill>
        <p:spPr>
          <a:xfrm>
            <a:off x="2667000" y="209550"/>
            <a:ext cx="3489438" cy="609600"/>
          </a:xfrm>
          <a:prstGeom prst="rect">
            <a:avLst/>
          </a:prstGeom>
        </p:spPr>
      </p:pic>
    </p:spTree>
    <p:extLst>
      <p:ext uri="{BB962C8B-B14F-4D97-AF65-F5344CB8AC3E}">
        <p14:creationId xmlns:p14="http://schemas.microsoft.com/office/powerpoint/2010/main" val="391852773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2" y="5"/>
            <a:ext cx="9143999" cy="5143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a:bodyPr>
          <a:lstStyle/>
          <a:p>
            <a:pPr marL="0" indent="0">
              <a:buNone/>
            </a:pPr>
            <a:r>
              <a:rPr lang="en-US" dirty="0"/>
              <a:t>Rapture:</a:t>
            </a:r>
          </a:p>
          <a:p>
            <a:r>
              <a:rPr lang="en-US" dirty="0"/>
              <a:t>Pre-Tribulation</a:t>
            </a:r>
          </a:p>
          <a:p>
            <a:r>
              <a:rPr lang="en-US" dirty="0"/>
              <a:t>Mid-Tribulation</a:t>
            </a:r>
          </a:p>
          <a:p>
            <a:r>
              <a:rPr lang="en-US" dirty="0"/>
              <a:t>Post-Tribulation</a:t>
            </a:r>
          </a:p>
        </p:txBody>
      </p:sp>
    </p:spTree>
    <p:extLst>
      <p:ext uri="{BB962C8B-B14F-4D97-AF65-F5344CB8AC3E}">
        <p14:creationId xmlns:p14="http://schemas.microsoft.com/office/powerpoint/2010/main" val="210615560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2" y="5"/>
            <a:ext cx="9143999" cy="5143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a:bodyPr>
          <a:lstStyle/>
          <a:p>
            <a:pPr marL="0" indent="0">
              <a:buNone/>
            </a:pPr>
            <a:r>
              <a:rPr lang="en-US" dirty="0"/>
              <a:t> </a:t>
            </a:r>
          </a:p>
        </p:txBody>
      </p:sp>
      <p:pic>
        <p:nvPicPr>
          <p:cNvPr id="3" name="Picture 2">
            <a:extLst>
              <a:ext uri="{FF2B5EF4-FFF2-40B4-BE49-F238E27FC236}">
                <a16:creationId xmlns:a16="http://schemas.microsoft.com/office/drawing/2014/main" id="{46530035-C27C-4D53-91FD-E3A2015B96A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3632" y="-13774"/>
            <a:ext cx="7956735" cy="5143500"/>
          </a:xfrm>
          <a:prstGeom prst="rect">
            <a:avLst/>
          </a:prstGeom>
        </p:spPr>
      </p:pic>
      <p:sp>
        <p:nvSpPr>
          <p:cNvPr id="6" name="TextBox 5">
            <a:extLst>
              <a:ext uri="{FF2B5EF4-FFF2-40B4-BE49-F238E27FC236}">
                <a16:creationId xmlns:a16="http://schemas.microsoft.com/office/drawing/2014/main" id="{40B025EB-2921-4912-BD19-FC3B064881CA}"/>
              </a:ext>
            </a:extLst>
          </p:cNvPr>
          <p:cNvSpPr txBox="1"/>
          <p:nvPr/>
        </p:nvSpPr>
        <p:spPr>
          <a:xfrm>
            <a:off x="2971800" y="2038350"/>
            <a:ext cx="1295400" cy="400110"/>
          </a:xfrm>
          <a:prstGeom prst="rect">
            <a:avLst/>
          </a:prstGeom>
          <a:solidFill>
            <a:schemeClr val="bg1"/>
          </a:solid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70C0"/>
                </a:solidFill>
                <a:effectLst/>
                <a:uLnTx/>
                <a:uFillTx/>
                <a:latin typeface="Arial Rounded MT Bold" pitchFamily="34" charset="0"/>
                <a:ea typeface="+mn-ea"/>
                <a:cs typeface="Arial" charset="0"/>
              </a:rPr>
              <a:t>Messiah</a:t>
            </a:r>
            <a:endParaRPr kumimoji="0" lang="en-US" sz="4000" b="0" i="0" u="none" strike="noStrike" kern="1200" cap="none" spc="0" normalizeH="0" baseline="0" noProof="0" dirty="0">
              <a:ln>
                <a:noFill/>
              </a:ln>
              <a:solidFill>
                <a:srgbClr val="0070C0"/>
              </a:solidFill>
              <a:effectLst/>
              <a:uLnTx/>
              <a:uFillTx/>
              <a:latin typeface="Arial Rounded MT Bold" pitchFamily="34" charset="0"/>
              <a:ea typeface="+mn-ea"/>
              <a:cs typeface="Arial" charset="0"/>
            </a:endParaRPr>
          </a:p>
        </p:txBody>
      </p:sp>
      <p:sp>
        <p:nvSpPr>
          <p:cNvPr id="5" name="TextBox 4">
            <a:extLst>
              <a:ext uri="{FF2B5EF4-FFF2-40B4-BE49-F238E27FC236}">
                <a16:creationId xmlns:a16="http://schemas.microsoft.com/office/drawing/2014/main" id="{5CB0D0ED-3FBA-4E57-ACC4-A4DCDDF53DB8}"/>
              </a:ext>
            </a:extLst>
          </p:cNvPr>
          <p:cNvSpPr txBox="1"/>
          <p:nvPr/>
        </p:nvSpPr>
        <p:spPr>
          <a:xfrm>
            <a:off x="7239000" y="3409950"/>
            <a:ext cx="762000" cy="215444"/>
          </a:xfrm>
          <a:prstGeom prst="rect">
            <a:avLst/>
          </a:prstGeom>
          <a:solidFill>
            <a:schemeClr val="bg1"/>
          </a:solid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srgbClr val="0070C0"/>
                </a:solidFill>
                <a:effectLst/>
                <a:uLnTx/>
                <a:uFillTx/>
                <a:latin typeface="Arial Rounded MT Bold" pitchFamily="34" charset="0"/>
                <a:ea typeface="+mn-ea"/>
                <a:cs typeface="Arial" charset="0"/>
              </a:rPr>
              <a:t>Messiah’s</a:t>
            </a:r>
            <a:endParaRPr kumimoji="0" lang="en-US" sz="1200" b="0" i="0" u="none" strike="noStrike" kern="1200" cap="none" spc="0" normalizeH="0" baseline="0" noProof="0" dirty="0">
              <a:ln>
                <a:noFill/>
              </a:ln>
              <a:solidFill>
                <a:srgbClr val="0070C0"/>
              </a:solidFill>
              <a:effectLst/>
              <a:uLnTx/>
              <a:uFillTx/>
              <a:latin typeface="Arial Rounded MT Bold" pitchFamily="34" charset="0"/>
              <a:ea typeface="+mn-ea"/>
              <a:cs typeface="Arial" charset="0"/>
            </a:endParaRPr>
          </a:p>
        </p:txBody>
      </p:sp>
      <p:sp>
        <p:nvSpPr>
          <p:cNvPr id="9" name="TextBox 8">
            <a:extLst>
              <a:ext uri="{FF2B5EF4-FFF2-40B4-BE49-F238E27FC236}">
                <a16:creationId xmlns:a16="http://schemas.microsoft.com/office/drawing/2014/main" id="{8B9A50CB-D3FA-4A0B-B148-7BD7A729EEC6}"/>
              </a:ext>
            </a:extLst>
          </p:cNvPr>
          <p:cNvSpPr txBox="1"/>
          <p:nvPr/>
        </p:nvSpPr>
        <p:spPr>
          <a:xfrm rot="5400000">
            <a:off x="984627" y="895350"/>
            <a:ext cx="1688347" cy="707886"/>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Rounded MT Bold" pitchFamily="34" charset="0"/>
                <a:ea typeface="+mn-ea"/>
                <a:cs typeface="Arial" charset="0"/>
              </a:rPr>
              <a:t>Here?</a:t>
            </a:r>
          </a:p>
        </p:txBody>
      </p:sp>
    </p:spTree>
    <p:extLst>
      <p:ext uri="{BB962C8B-B14F-4D97-AF65-F5344CB8AC3E}">
        <p14:creationId xmlns:p14="http://schemas.microsoft.com/office/powerpoint/2010/main" val="221173662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182564" y="5"/>
            <a:ext cx="8778875" cy="5143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fontScale="92500" lnSpcReduction="10000"/>
          </a:bodyPr>
          <a:lstStyle/>
          <a:p>
            <a:pPr marL="0" indent="0">
              <a:buNone/>
            </a:pPr>
            <a:r>
              <a:rPr lang="en-US" baseline="30000" dirty="0"/>
              <a:t>1 Cor 15.51-53</a:t>
            </a:r>
            <a:r>
              <a:rPr lang="en-US" dirty="0"/>
              <a:t> We shall not all sleep,</a:t>
            </a:r>
          </a:p>
          <a:p>
            <a:pPr marL="0" indent="0">
              <a:buNone/>
            </a:pPr>
            <a:r>
              <a:rPr lang="en-US" dirty="0"/>
              <a:t>but we shall all be changed— in a moment, in the twinkling of an eye,</a:t>
            </a:r>
          </a:p>
          <a:p>
            <a:pPr marL="0" indent="0">
              <a:buNone/>
            </a:pPr>
            <a:r>
              <a:rPr lang="en-US" dirty="0"/>
              <a:t>at the last shofar. For the shofar will sound, and the dead will be raised incorruptible, and we will be changed. For this corruptible must put on incorruptibility, and this mortal must put on immortality.</a:t>
            </a:r>
          </a:p>
        </p:txBody>
      </p:sp>
    </p:spTree>
    <p:extLst>
      <p:ext uri="{BB962C8B-B14F-4D97-AF65-F5344CB8AC3E}">
        <p14:creationId xmlns:p14="http://schemas.microsoft.com/office/powerpoint/2010/main" val="96996179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2" y="5"/>
            <a:ext cx="9143999" cy="5143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a:bodyPr>
          <a:lstStyle/>
          <a:p>
            <a:pPr marL="0" indent="0">
              <a:buNone/>
            </a:pPr>
            <a:r>
              <a:rPr lang="en-US" dirty="0"/>
              <a:t>While believers in Messiah, both previously deceased / resurrected and living / raptured, will be </a:t>
            </a:r>
          </a:p>
          <a:p>
            <a:r>
              <a:rPr lang="en-US" dirty="0"/>
              <a:t>at the Judgment of Rewards, </a:t>
            </a:r>
          </a:p>
          <a:p>
            <a:r>
              <a:rPr lang="en-US" dirty="0"/>
              <a:t>then the Marriage Supper of the Lamb</a:t>
            </a:r>
          </a:p>
        </p:txBody>
      </p:sp>
    </p:spTree>
    <p:extLst>
      <p:ext uri="{BB962C8B-B14F-4D97-AF65-F5344CB8AC3E}">
        <p14:creationId xmlns:p14="http://schemas.microsoft.com/office/powerpoint/2010/main" val="341794157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2" y="5"/>
            <a:ext cx="9143999" cy="5143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a:bodyPr>
          <a:lstStyle/>
          <a:p>
            <a:r>
              <a:rPr lang="en-US" dirty="0"/>
              <a:t>on earth the Book of Revelation</a:t>
            </a:r>
          </a:p>
          <a:p>
            <a:pPr lvl="1"/>
            <a:r>
              <a:rPr lang="en-US" dirty="0"/>
              <a:t> seals broken, </a:t>
            </a:r>
          </a:p>
          <a:p>
            <a:pPr lvl="1"/>
            <a:r>
              <a:rPr lang="en-US" dirty="0"/>
              <a:t>shofars sounded, </a:t>
            </a:r>
          </a:p>
          <a:p>
            <a:pPr lvl="1"/>
            <a:r>
              <a:rPr lang="en-US" dirty="0"/>
              <a:t>bowls of G-d’s fury poured out</a:t>
            </a:r>
          </a:p>
        </p:txBody>
      </p:sp>
    </p:spTree>
    <p:extLst>
      <p:ext uri="{BB962C8B-B14F-4D97-AF65-F5344CB8AC3E}">
        <p14:creationId xmlns:p14="http://schemas.microsoft.com/office/powerpoint/2010/main" val="36332034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2" y="5"/>
            <a:ext cx="9143999" cy="5143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a:bodyPr>
          <a:lstStyle/>
          <a:p>
            <a:pPr marL="0" indent="0">
              <a:buNone/>
            </a:pPr>
            <a:endParaRPr lang="en-US" dirty="0"/>
          </a:p>
        </p:txBody>
      </p:sp>
    </p:spTree>
    <p:extLst>
      <p:ext uri="{BB962C8B-B14F-4D97-AF65-F5344CB8AC3E}">
        <p14:creationId xmlns:p14="http://schemas.microsoft.com/office/powerpoint/2010/main" val="280161434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2" y="5"/>
            <a:ext cx="9143999" cy="5143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a:bodyPr>
          <a:lstStyle/>
          <a:p>
            <a:pPr marL="0" indent="0">
              <a:buNone/>
            </a:pPr>
            <a:r>
              <a:rPr lang="en-US" dirty="0"/>
              <a:t> </a:t>
            </a:r>
          </a:p>
        </p:txBody>
      </p:sp>
      <p:pic>
        <p:nvPicPr>
          <p:cNvPr id="3" name="Picture 2">
            <a:extLst>
              <a:ext uri="{FF2B5EF4-FFF2-40B4-BE49-F238E27FC236}">
                <a16:creationId xmlns:a16="http://schemas.microsoft.com/office/drawing/2014/main" id="{46530035-C27C-4D53-91FD-E3A2015B96A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3632" y="-13774"/>
            <a:ext cx="7956735" cy="5143500"/>
          </a:xfrm>
          <a:prstGeom prst="rect">
            <a:avLst/>
          </a:prstGeom>
        </p:spPr>
      </p:pic>
      <p:sp>
        <p:nvSpPr>
          <p:cNvPr id="6" name="TextBox 5">
            <a:extLst>
              <a:ext uri="{FF2B5EF4-FFF2-40B4-BE49-F238E27FC236}">
                <a16:creationId xmlns:a16="http://schemas.microsoft.com/office/drawing/2014/main" id="{40B025EB-2921-4912-BD19-FC3B064881CA}"/>
              </a:ext>
            </a:extLst>
          </p:cNvPr>
          <p:cNvSpPr txBox="1"/>
          <p:nvPr/>
        </p:nvSpPr>
        <p:spPr>
          <a:xfrm>
            <a:off x="2895600" y="2038350"/>
            <a:ext cx="1295400" cy="400110"/>
          </a:xfrm>
          <a:prstGeom prst="rect">
            <a:avLst/>
          </a:prstGeom>
          <a:solidFill>
            <a:schemeClr val="bg1"/>
          </a:solid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70C0"/>
                </a:solidFill>
                <a:effectLst/>
                <a:uLnTx/>
                <a:uFillTx/>
                <a:latin typeface="Arial Rounded MT Bold" pitchFamily="34" charset="0"/>
                <a:ea typeface="+mn-ea"/>
                <a:cs typeface="Arial" charset="0"/>
              </a:rPr>
              <a:t>Messiah</a:t>
            </a:r>
            <a:endParaRPr kumimoji="0" lang="en-US" sz="4000" b="0" i="0" u="none" strike="noStrike" kern="1200" cap="none" spc="0" normalizeH="0" baseline="0" noProof="0" dirty="0">
              <a:ln>
                <a:noFill/>
              </a:ln>
              <a:solidFill>
                <a:srgbClr val="0070C0"/>
              </a:solidFill>
              <a:effectLst/>
              <a:uLnTx/>
              <a:uFillTx/>
              <a:latin typeface="Arial Rounded MT Bold" pitchFamily="34" charset="0"/>
              <a:ea typeface="+mn-ea"/>
              <a:cs typeface="Arial" charset="0"/>
            </a:endParaRPr>
          </a:p>
        </p:txBody>
      </p:sp>
      <p:sp>
        <p:nvSpPr>
          <p:cNvPr id="5" name="TextBox 4">
            <a:extLst>
              <a:ext uri="{FF2B5EF4-FFF2-40B4-BE49-F238E27FC236}">
                <a16:creationId xmlns:a16="http://schemas.microsoft.com/office/drawing/2014/main" id="{5CB0D0ED-3FBA-4E57-ACC4-A4DCDDF53DB8}"/>
              </a:ext>
            </a:extLst>
          </p:cNvPr>
          <p:cNvSpPr txBox="1"/>
          <p:nvPr/>
        </p:nvSpPr>
        <p:spPr>
          <a:xfrm>
            <a:off x="7239000" y="3409950"/>
            <a:ext cx="762000" cy="215444"/>
          </a:xfrm>
          <a:prstGeom prst="rect">
            <a:avLst/>
          </a:prstGeom>
          <a:solidFill>
            <a:schemeClr val="bg1"/>
          </a:solid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srgbClr val="0070C0"/>
                </a:solidFill>
                <a:effectLst/>
                <a:uLnTx/>
                <a:uFillTx/>
                <a:latin typeface="Arial Rounded MT Bold" pitchFamily="34" charset="0"/>
                <a:ea typeface="+mn-ea"/>
                <a:cs typeface="Arial" charset="0"/>
              </a:rPr>
              <a:t>Messiah’s</a:t>
            </a:r>
            <a:endParaRPr kumimoji="0" lang="en-US" sz="1200" b="0" i="0" u="none" strike="noStrike" kern="1200" cap="none" spc="0" normalizeH="0" baseline="0" noProof="0" dirty="0">
              <a:ln>
                <a:noFill/>
              </a:ln>
              <a:solidFill>
                <a:srgbClr val="0070C0"/>
              </a:solidFill>
              <a:effectLst/>
              <a:uLnTx/>
              <a:uFillTx/>
              <a:latin typeface="Arial Rounded MT Bold" pitchFamily="34" charset="0"/>
              <a:ea typeface="+mn-ea"/>
              <a:cs typeface="Arial" charset="0"/>
            </a:endParaRPr>
          </a:p>
        </p:txBody>
      </p:sp>
      <p:sp>
        <p:nvSpPr>
          <p:cNvPr id="9" name="TextBox 8">
            <a:extLst>
              <a:ext uri="{FF2B5EF4-FFF2-40B4-BE49-F238E27FC236}">
                <a16:creationId xmlns:a16="http://schemas.microsoft.com/office/drawing/2014/main" id="{8B9A50CB-D3FA-4A0B-B148-7BD7A729EEC6}"/>
              </a:ext>
            </a:extLst>
          </p:cNvPr>
          <p:cNvSpPr txBox="1"/>
          <p:nvPr/>
        </p:nvSpPr>
        <p:spPr>
          <a:xfrm rot="5400000">
            <a:off x="984627" y="895350"/>
            <a:ext cx="1688347" cy="707886"/>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Rounded MT Bold" pitchFamily="34" charset="0"/>
                <a:ea typeface="+mn-ea"/>
                <a:cs typeface="Arial" charset="0"/>
              </a:rPr>
              <a:t>Here?</a:t>
            </a:r>
          </a:p>
        </p:txBody>
      </p:sp>
    </p:spTree>
    <p:extLst>
      <p:ext uri="{BB962C8B-B14F-4D97-AF65-F5344CB8AC3E}">
        <p14:creationId xmlns:p14="http://schemas.microsoft.com/office/powerpoint/2010/main" val="350036741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2" y="5"/>
            <a:ext cx="9143999" cy="5143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a:bodyPr>
          <a:lstStyle/>
          <a:p>
            <a:pPr marL="0" indent="0">
              <a:buNone/>
            </a:pPr>
            <a:r>
              <a:rPr lang="en-US" baseline="30000" dirty="0" err="1"/>
              <a:t>Mtt</a:t>
            </a:r>
            <a:r>
              <a:rPr lang="en-US" baseline="30000" dirty="0"/>
              <a:t>. 24.21</a:t>
            </a:r>
            <a:r>
              <a:rPr lang="en-US" dirty="0"/>
              <a:t> Then there will be great trouble, such as has not happened since the beginning of the world until now, nor ever will.</a:t>
            </a:r>
          </a:p>
          <a:p>
            <a:pPr marL="0" indent="0">
              <a:buNone/>
            </a:pPr>
            <a:r>
              <a:rPr lang="en-US" baseline="30000" dirty="0"/>
              <a:t>Dan. 12.1</a:t>
            </a:r>
            <a:r>
              <a:rPr lang="en-US" dirty="0"/>
              <a:t> “At that …there will be a time of distress such as has never occurred since the beginning of the nation until then.</a:t>
            </a:r>
          </a:p>
        </p:txBody>
      </p:sp>
    </p:spTree>
    <p:extLst>
      <p:ext uri="{BB962C8B-B14F-4D97-AF65-F5344CB8AC3E}">
        <p14:creationId xmlns:p14="http://schemas.microsoft.com/office/powerpoint/2010/main" val="198655920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2" y="5"/>
            <a:ext cx="9143999" cy="5143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a:bodyPr>
          <a:lstStyle/>
          <a:p>
            <a:pPr marL="0" indent="0">
              <a:buNone/>
            </a:pPr>
            <a:r>
              <a:rPr lang="en-US" baseline="30000" dirty="0" err="1"/>
              <a:t>Yer</a:t>
            </a:r>
            <a:r>
              <a:rPr lang="en-US" baseline="30000" dirty="0"/>
              <a:t>. 30.7 </a:t>
            </a:r>
            <a:r>
              <a:rPr lang="en-US" dirty="0"/>
              <a:t>Oy! For that day is monumental. There will be none like it— a time of trouble for Jacob! Yet out of it he will be saved.</a:t>
            </a:r>
          </a:p>
        </p:txBody>
      </p:sp>
    </p:spTree>
    <p:extLst>
      <p:ext uri="{BB962C8B-B14F-4D97-AF65-F5344CB8AC3E}">
        <p14:creationId xmlns:p14="http://schemas.microsoft.com/office/powerpoint/2010/main" val="129530068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2" y="5"/>
            <a:ext cx="9143999" cy="5143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a:bodyPr>
          <a:lstStyle/>
          <a:p>
            <a:pPr marL="0" indent="0">
              <a:buNone/>
            </a:pPr>
            <a:r>
              <a:rPr lang="en-US" baseline="30000" dirty="0"/>
              <a:t>Daniel 12. 9-11 </a:t>
            </a:r>
            <a:r>
              <a:rPr lang="en-US" dirty="0"/>
              <a:t>Then he said: “Go your way, Daniel. For the words are closed up and sealed until the time of the end. Many will be purified, made spotless and refined, but the wicked will act wickedly. None of the wicked will understand, but the wise will understand. </a:t>
            </a:r>
          </a:p>
        </p:txBody>
      </p:sp>
    </p:spTree>
    <p:extLst>
      <p:ext uri="{BB962C8B-B14F-4D97-AF65-F5344CB8AC3E}">
        <p14:creationId xmlns:p14="http://schemas.microsoft.com/office/powerpoint/2010/main" val="391815297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2" y="5"/>
            <a:ext cx="9143999" cy="5143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lnSpcReduction="10000"/>
          </a:bodyPr>
          <a:lstStyle/>
          <a:p>
            <a:pPr marL="0" indent="0">
              <a:buNone/>
            </a:pPr>
            <a:r>
              <a:rPr lang="en-US" baseline="30000" dirty="0"/>
              <a:t>Daniel 12. 9-11 </a:t>
            </a:r>
            <a:r>
              <a:rPr lang="en-US" dirty="0"/>
              <a:t>“From the time that the daily burnt offering is taken away, and abomination of desolation is set up, there will be 1,290 days.</a:t>
            </a:r>
          </a:p>
          <a:p>
            <a:pPr marL="0" indent="0">
              <a:buNone/>
            </a:pPr>
            <a:endParaRPr lang="en-US" dirty="0"/>
          </a:p>
          <a:p>
            <a:pPr marL="0" indent="0">
              <a:buNone/>
            </a:pPr>
            <a:r>
              <a:rPr lang="en-US" dirty="0"/>
              <a:t>1290 days = </a:t>
            </a:r>
            <a:r>
              <a:rPr lang="en-US" dirty="0">
                <a:solidFill>
                  <a:srgbClr val="FFFF99"/>
                </a:solidFill>
              </a:rPr>
              <a:t>3.5 years</a:t>
            </a:r>
          </a:p>
          <a:p>
            <a:pPr marL="0" indent="0">
              <a:buNone/>
            </a:pPr>
            <a:r>
              <a:rPr lang="en-US" dirty="0"/>
              <a:t>Most view this event as half the tribulation.</a:t>
            </a:r>
          </a:p>
        </p:txBody>
      </p:sp>
    </p:spTree>
    <p:extLst>
      <p:ext uri="{BB962C8B-B14F-4D97-AF65-F5344CB8AC3E}">
        <p14:creationId xmlns:p14="http://schemas.microsoft.com/office/powerpoint/2010/main" val="55039049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2" y="5"/>
            <a:ext cx="9143999" cy="5143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a:bodyPr>
          <a:lstStyle/>
          <a:p>
            <a:pPr marL="0" indent="0">
              <a:buNone/>
            </a:pPr>
            <a:r>
              <a:rPr lang="en-US" baseline="30000" dirty="0" err="1"/>
              <a:t>Mtt</a:t>
            </a:r>
            <a:r>
              <a:rPr lang="en-US" baseline="30000" dirty="0"/>
              <a:t> 24.30</a:t>
            </a:r>
            <a:r>
              <a:rPr lang="en-US" dirty="0"/>
              <a:t> Then the sign of the Son of Man will appear in heaven, and then all the tribes of the land will mourn, and they will see </a:t>
            </a:r>
            <a:r>
              <a:rPr lang="en-US" baseline="30000" dirty="0"/>
              <a:t>Dan. 7.13 </a:t>
            </a:r>
            <a:r>
              <a:rPr lang="en-US" dirty="0"/>
              <a:t>‘the Son of Man coming on the clouds of heaven’ with power and great glory. </a:t>
            </a:r>
          </a:p>
        </p:txBody>
      </p:sp>
    </p:spTree>
    <p:extLst>
      <p:ext uri="{BB962C8B-B14F-4D97-AF65-F5344CB8AC3E}">
        <p14:creationId xmlns:p14="http://schemas.microsoft.com/office/powerpoint/2010/main" val="32479088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2" y="5"/>
            <a:ext cx="9143999" cy="5143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fontScale="92500" lnSpcReduction="10000"/>
          </a:bodyPr>
          <a:lstStyle/>
          <a:p>
            <a:pPr marL="0" indent="0">
              <a:buNone/>
            </a:pPr>
            <a:r>
              <a:rPr lang="en-US" baseline="30000" dirty="0" err="1"/>
              <a:t>Zekh</a:t>
            </a:r>
            <a:r>
              <a:rPr lang="en-US" baseline="30000" dirty="0"/>
              <a:t> 14.2</a:t>
            </a:r>
            <a:r>
              <a:rPr lang="en-US" dirty="0"/>
              <a:t> I will gather all the nations against Yerushalayim for war. The city will be taken…Then </a:t>
            </a:r>
            <a:r>
              <a:rPr lang="en-US" cap="small" dirty="0"/>
              <a:t>Adoni</a:t>
            </a:r>
            <a:r>
              <a:rPr lang="en-US" dirty="0"/>
              <a:t> will go out and fight against those nations, fighting as on a day of battle. On that day his feet will stand on the Mount of Olives, which lies to the east of Yerushalayim; and the </a:t>
            </a:r>
            <a:r>
              <a:rPr lang="en-US" dirty="0">
                <a:solidFill>
                  <a:srgbClr val="FFFF99"/>
                </a:solidFill>
              </a:rPr>
              <a:t>Mount of Olives will be split in half from east to west</a:t>
            </a:r>
            <a:r>
              <a:rPr lang="en-US" dirty="0"/>
              <a:t>,</a:t>
            </a:r>
          </a:p>
        </p:txBody>
      </p:sp>
    </p:spTree>
    <p:extLst>
      <p:ext uri="{BB962C8B-B14F-4D97-AF65-F5344CB8AC3E}">
        <p14:creationId xmlns:p14="http://schemas.microsoft.com/office/powerpoint/2010/main" val="46339216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3195" y="-19045"/>
            <a:ext cx="2928796" cy="5143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a:bodyPr>
          <a:lstStyle/>
          <a:p>
            <a:pPr marL="0" indent="0">
              <a:buNone/>
            </a:pPr>
            <a:r>
              <a:rPr lang="en-US" dirty="0"/>
              <a:t> Great Rift Valley</a:t>
            </a:r>
          </a:p>
        </p:txBody>
      </p:sp>
      <p:pic>
        <p:nvPicPr>
          <p:cNvPr id="13314" name="Picture 2" descr="Image">
            <a:extLst>
              <a:ext uri="{FF2B5EF4-FFF2-40B4-BE49-F238E27FC236}">
                <a16:creationId xmlns:a16="http://schemas.microsoft.com/office/drawing/2014/main" id="{D8A88B2A-CA94-4B20-ACCD-C917C2AFEC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28858"/>
            <a:ext cx="6048375" cy="5105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125001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2" y="5"/>
            <a:ext cx="9143999" cy="5143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a:bodyPr>
          <a:lstStyle/>
          <a:p>
            <a:pPr marL="0" indent="0">
              <a:buNone/>
            </a:pPr>
            <a:r>
              <a:rPr lang="en-US" dirty="0"/>
              <a:t> </a:t>
            </a:r>
          </a:p>
        </p:txBody>
      </p:sp>
      <p:pic>
        <p:nvPicPr>
          <p:cNvPr id="12290" name="Picture 2" descr="Earthquake to Split Mount of Olives- There is a fault line running right  down the middle of the Mount of Olives that wa… | Mount of olives,  Prophecy, Bible prophecy">
            <a:extLst>
              <a:ext uri="{FF2B5EF4-FFF2-40B4-BE49-F238E27FC236}">
                <a16:creationId xmlns:a16="http://schemas.microsoft.com/office/drawing/2014/main" id="{9969C331-EBBC-4936-9076-9A79B953D2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38347"/>
            <a:ext cx="4876800" cy="50668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203897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2" y="5"/>
            <a:ext cx="9143999" cy="5143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a:bodyPr>
          <a:lstStyle/>
          <a:p>
            <a:pPr marL="0" indent="0">
              <a:buNone/>
            </a:pPr>
            <a:r>
              <a:rPr lang="en-US" dirty="0"/>
              <a:t>After the revelation of Messiah in the Battle of Jerusalem </a:t>
            </a:r>
            <a:r>
              <a:rPr lang="en-US" sz="3200" dirty="0"/>
              <a:t>[Armageddon /Har Megiddo really just a staging ground], </a:t>
            </a:r>
            <a:r>
              <a:rPr lang="en-US" dirty="0"/>
              <a:t>Yeshua will set up His Kingdom!  Raptured living and righteous resurrected dead rule with Him for the thousand years.</a:t>
            </a:r>
          </a:p>
        </p:txBody>
      </p:sp>
    </p:spTree>
    <p:extLst>
      <p:ext uri="{BB962C8B-B14F-4D97-AF65-F5344CB8AC3E}">
        <p14:creationId xmlns:p14="http://schemas.microsoft.com/office/powerpoint/2010/main" val="3379891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76200" y="1"/>
            <a:ext cx="9220200" cy="5143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a:bodyPr>
          <a:lstStyle/>
          <a:p>
            <a:pPr marL="0" indent="0">
              <a:buNone/>
            </a:pPr>
            <a:endParaRPr lang="en-US" dirty="0"/>
          </a:p>
          <a:p>
            <a:pPr marL="0" indent="0">
              <a:buNone/>
            </a:pPr>
            <a:endParaRPr lang="en-US" dirty="0"/>
          </a:p>
          <a:p>
            <a:pPr marL="0" indent="0" algn="ctr">
              <a:buNone/>
            </a:pPr>
            <a:r>
              <a:rPr lang="en-US" dirty="0"/>
              <a:t>Nevertheless, concerning</a:t>
            </a:r>
          </a:p>
          <a:p>
            <a:pPr marL="0" indent="0" algn="ctr">
              <a:buNone/>
            </a:pPr>
            <a:r>
              <a:rPr lang="en-US" dirty="0"/>
              <a:t> the election…</a:t>
            </a:r>
          </a:p>
        </p:txBody>
      </p:sp>
    </p:spTree>
    <p:extLst>
      <p:ext uri="{BB962C8B-B14F-4D97-AF65-F5344CB8AC3E}">
        <p14:creationId xmlns:p14="http://schemas.microsoft.com/office/powerpoint/2010/main" val="289912463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2" y="5"/>
            <a:ext cx="9143999" cy="5143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a:bodyPr>
          <a:lstStyle/>
          <a:p>
            <a:pPr marL="0" indent="0">
              <a:buNone/>
            </a:pPr>
            <a:r>
              <a:rPr lang="en-US" dirty="0"/>
              <a:t>After the thousand year rule, the Millennium, the wicked will be resurrected to the final judgment.  The earth will be renewed by fire. </a:t>
            </a:r>
          </a:p>
        </p:txBody>
      </p:sp>
    </p:spTree>
    <p:extLst>
      <p:ext uri="{BB962C8B-B14F-4D97-AF65-F5344CB8AC3E}">
        <p14:creationId xmlns:p14="http://schemas.microsoft.com/office/powerpoint/2010/main" val="156284185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107684" y="5"/>
            <a:ext cx="8853757" cy="5143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lnSpcReduction="10000"/>
          </a:bodyPr>
          <a:lstStyle/>
          <a:p>
            <a:pPr marL="0" indent="0">
              <a:buNone/>
            </a:pPr>
            <a:r>
              <a:rPr lang="en-US" baseline="30000" dirty="0"/>
              <a:t>Rev. 21.2-7  </a:t>
            </a:r>
            <a:r>
              <a:rPr lang="en-US" dirty="0"/>
              <a:t>I also saw the holy city—the New Jerusalem—coming down out of heaven from God, prepared as a bride adorned for her husband. I also heard a loud voice from the throne, saying, “Behold, the dwelling of God is among men,  and He shall tabernacle among them. They shall be His people, </a:t>
            </a:r>
          </a:p>
        </p:txBody>
      </p:sp>
    </p:spTree>
    <p:extLst>
      <p:ext uri="{BB962C8B-B14F-4D97-AF65-F5344CB8AC3E}">
        <p14:creationId xmlns:p14="http://schemas.microsoft.com/office/powerpoint/2010/main" val="178204069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2" y="5"/>
            <a:ext cx="9143999" cy="5143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a:bodyPr>
          <a:lstStyle/>
          <a:p>
            <a:pPr marL="0" indent="0">
              <a:buNone/>
            </a:pPr>
            <a:r>
              <a:rPr lang="en-US" dirty="0"/>
              <a:t> </a:t>
            </a:r>
          </a:p>
        </p:txBody>
      </p:sp>
      <p:pic>
        <p:nvPicPr>
          <p:cNvPr id="3" name="Picture 2">
            <a:extLst>
              <a:ext uri="{FF2B5EF4-FFF2-40B4-BE49-F238E27FC236}">
                <a16:creationId xmlns:a16="http://schemas.microsoft.com/office/drawing/2014/main" id="{09159547-E4E0-4381-8157-2A59A9965F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2000251" y="-780463"/>
            <a:ext cx="5143498" cy="6704426"/>
          </a:xfrm>
          <a:prstGeom prst="rect">
            <a:avLst/>
          </a:prstGeom>
        </p:spPr>
      </p:pic>
    </p:spTree>
    <p:extLst>
      <p:ext uri="{BB962C8B-B14F-4D97-AF65-F5344CB8AC3E}">
        <p14:creationId xmlns:p14="http://schemas.microsoft.com/office/powerpoint/2010/main" val="145653424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2" y="5"/>
            <a:ext cx="9143999" cy="5143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a:bodyPr>
          <a:lstStyle/>
          <a:p>
            <a:pPr marL="0" indent="0">
              <a:buNone/>
            </a:pPr>
            <a:r>
              <a:rPr lang="en-US" dirty="0"/>
              <a:t> </a:t>
            </a:r>
          </a:p>
        </p:txBody>
      </p:sp>
      <p:pic>
        <p:nvPicPr>
          <p:cNvPr id="1026" name="Picture 2" descr="Clarence Larkin Bible, Dispensational, and Prophecy Charts">
            <a:extLst>
              <a:ext uri="{FF2B5EF4-FFF2-40B4-BE49-F238E27FC236}">
                <a16:creationId xmlns:a16="http://schemas.microsoft.com/office/drawing/2014/main" id="{6C70DFD4-60DE-436B-8C43-642BA7AECD3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8084" t="26683" r="5661" b="35184"/>
          <a:stretch/>
        </p:blipFill>
        <p:spPr bwMode="auto">
          <a:xfrm>
            <a:off x="0" y="0"/>
            <a:ext cx="9236767" cy="495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777228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2" y="5"/>
            <a:ext cx="9143999" cy="5143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lnSpcReduction="10000"/>
          </a:bodyPr>
          <a:lstStyle/>
          <a:p>
            <a:pPr marL="0" indent="0">
              <a:buNone/>
            </a:pPr>
            <a:r>
              <a:rPr lang="en-US" dirty="0"/>
              <a:t>Outline of eternal judgments:</a:t>
            </a:r>
          </a:p>
          <a:p>
            <a:pPr marL="457200" indent="-457200">
              <a:buFont typeface="+mj-lt"/>
              <a:buAutoNum type="arabicPeriod"/>
            </a:pPr>
            <a:r>
              <a:rPr lang="en-US" dirty="0"/>
              <a:t>Place of the righteous dead before Messiah’s coming.</a:t>
            </a:r>
          </a:p>
          <a:p>
            <a:pPr marL="457200" indent="-457200">
              <a:buFont typeface="+mj-lt"/>
              <a:buAutoNum type="arabicPeriod"/>
            </a:pPr>
            <a:r>
              <a:rPr lang="en-US" dirty="0"/>
              <a:t>Place of the righteous dead after Messiah’s coming for atonement.</a:t>
            </a:r>
          </a:p>
          <a:p>
            <a:pPr marL="457200" indent="-457200">
              <a:buFont typeface="+mj-lt"/>
              <a:buAutoNum type="arabicPeriod"/>
            </a:pPr>
            <a:r>
              <a:rPr lang="en-US" dirty="0"/>
              <a:t>Place of the righteous dead after Messiah’s coming to reign on earth.</a:t>
            </a:r>
          </a:p>
        </p:txBody>
      </p:sp>
    </p:spTree>
    <p:extLst>
      <p:ext uri="{BB962C8B-B14F-4D97-AF65-F5344CB8AC3E}">
        <p14:creationId xmlns:p14="http://schemas.microsoft.com/office/powerpoint/2010/main" val="246102929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2" y="5"/>
            <a:ext cx="9143999" cy="5143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fontScale="92500"/>
          </a:bodyPr>
          <a:lstStyle/>
          <a:p>
            <a:pPr marL="0" indent="0">
              <a:buNone/>
            </a:pPr>
            <a:r>
              <a:rPr lang="en-US" dirty="0"/>
              <a:t>Outline of eternal judgments:</a:t>
            </a:r>
          </a:p>
          <a:p>
            <a:pPr marL="457200" indent="-457200">
              <a:buFont typeface="+mj-lt"/>
              <a:buAutoNum type="arabicPeriod" startAt="4"/>
            </a:pPr>
            <a:r>
              <a:rPr lang="en-US" dirty="0"/>
              <a:t>Place of the </a:t>
            </a:r>
            <a:r>
              <a:rPr lang="en-US" u="sng" dirty="0"/>
              <a:t>un</a:t>
            </a:r>
            <a:r>
              <a:rPr lang="en-US" dirty="0"/>
              <a:t>righteous dead before Messiah’s coming.</a:t>
            </a:r>
          </a:p>
          <a:p>
            <a:pPr marL="457200" indent="-457200">
              <a:buFont typeface="+mj-lt"/>
              <a:buAutoNum type="arabicPeriod" startAt="4"/>
            </a:pPr>
            <a:r>
              <a:rPr lang="en-US" dirty="0"/>
              <a:t>Place of the </a:t>
            </a:r>
            <a:r>
              <a:rPr lang="en-US" u="sng" dirty="0"/>
              <a:t>un</a:t>
            </a:r>
            <a:r>
              <a:rPr lang="en-US" dirty="0"/>
              <a:t>righteous dead after Messiah’s coming for atonement.</a:t>
            </a:r>
          </a:p>
          <a:p>
            <a:pPr marL="457200" indent="-457200">
              <a:buFont typeface="+mj-lt"/>
              <a:buAutoNum type="arabicPeriod" startAt="4"/>
            </a:pPr>
            <a:r>
              <a:rPr lang="en-US" dirty="0"/>
              <a:t>Place of the </a:t>
            </a:r>
            <a:r>
              <a:rPr lang="en-US" u="sng" dirty="0"/>
              <a:t>un</a:t>
            </a:r>
            <a:r>
              <a:rPr lang="en-US" dirty="0"/>
              <a:t>righteous dead after Messiah’s coming to reign on earth, and Thousand Years ended.</a:t>
            </a:r>
          </a:p>
        </p:txBody>
      </p:sp>
    </p:spTree>
    <p:extLst>
      <p:ext uri="{BB962C8B-B14F-4D97-AF65-F5344CB8AC3E}">
        <p14:creationId xmlns:p14="http://schemas.microsoft.com/office/powerpoint/2010/main" val="247111776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0" y="5"/>
            <a:ext cx="9144000" cy="5143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a:bodyPr>
          <a:lstStyle/>
          <a:p>
            <a:pPr marL="0" indent="0">
              <a:buNone/>
            </a:pPr>
            <a:r>
              <a:rPr lang="en-US" baseline="30000" dirty="0"/>
              <a:t>Rev. 6.10  </a:t>
            </a:r>
            <a:r>
              <a:rPr lang="en-US" dirty="0"/>
              <a:t>“Sovereign Ruler, </a:t>
            </a:r>
            <a:r>
              <a:rPr lang="en-US" dirty="0" err="1"/>
              <a:t>HaKadosh</a:t>
            </a:r>
            <a:r>
              <a:rPr lang="en-US" dirty="0"/>
              <a:t>, the True One, </a:t>
            </a:r>
            <a:r>
              <a:rPr lang="en-US" dirty="0">
                <a:solidFill>
                  <a:srgbClr val="FFFF99"/>
                </a:solidFill>
              </a:rPr>
              <a:t>how long will it be before you judge the people living on earth and avenge our blood?”</a:t>
            </a:r>
          </a:p>
          <a:p>
            <a:pPr marL="0" indent="0">
              <a:buNone/>
            </a:pPr>
            <a:r>
              <a:rPr lang="en-US" baseline="30000" dirty="0" err="1"/>
              <a:t>T’hillim</a:t>
            </a:r>
            <a:r>
              <a:rPr lang="en-US" baseline="30000" dirty="0"/>
              <a:t> /Ps 85.12 </a:t>
            </a:r>
            <a:r>
              <a:rPr lang="en-US" dirty="0"/>
              <a:t>Truth will spring up from the earth, and justice will look down from heaven.            When?</a:t>
            </a:r>
          </a:p>
        </p:txBody>
      </p:sp>
    </p:spTree>
    <p:extLst>
      <p:ext uri="{BB962C8B-B14F-4D97-AF65-F5344CB8AC3E}">
        <p14:creationId xmlns:p14="http://schemas.microsoft.com/office/powerpoint/2010/main" val="173145017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2" y="5"/>
            <a:ext cx="9143999" cy="5143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a:bodyPr>
          <a:lstStyle/>
          <a:p>
            <a:pPr marL="0" indent="0">
              <a:buNone/>
            </a:pPr>
            <a:r>
              <a:rPr lang="en-US" dirty="0"/>
              <a:t>So, is there justice in the universe?</a:t>
            </a:r>
          </a:p>
          <a:p>
            <a:pPr marL="0" indent="0">
              <a:buNone/>
            </a:pPr>
            <a:r>
              <a:rPr lang="en-US" dirty="0"/>
              <a:t>Ultimately, but what about those who cry for justice now?</a:t>
            </a:r>
          </a:p>
          <a:p>
            <a:pPr marL="0" indent="0">
              <a:buNone/>
            </a:pPr>
            <a:r>
              <a:rPr lang="en-US" dirty="0"/>
              <a:t>Even unjustly crying for justice.</a:t>
            </a:r>
          </a:p>
        </p:txBody>
      </p:sp>
    </p:spTree>
    <p:extLst>
      <p:ext uri="{BB962C8B-B14F-4D97-AF65-F5344CB8AC3E}">
        <p14:creationId xmlns:p14="http://schemas.microsoft.com/office/powerpoint/2010/main" val="68245879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2" y="5"/>
            <a:ext cx="9143999" cy="5143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a:bodyPr>
          <a:lstStyle/>
          <a:p>
            <a:pPr marL="0" indent="0">
              <a:buNone/>
            </a:pPr>
            <a:r>
              <a:rPr lang="en-US" dirty="0"/>
              <a:t> </a:t>
            </a:r>
          </a:p>
        </p:txBody>
      </p:sp>
      <p:pic>
        <p:nvPicPr>
          <p:cNvPr id="3" name="Picture 2">
            <a:extLst>
              <a:ext uri="{FF2B5EF4-FFF2-40B4-BE49-F238E27FC236}">
                <a16:creationId xmlns:a16="http://schemas.microsoft.com/office/drawing/2014/main" id="{62254B30-054C-4C7E-91CF-D92D870A3087}"/>
              </a:ext>
            </a:extLst>
          </p:cNvPr>
          <p:cNvPicPr>
            <a:picLocks noChangeAspect="1"/>
          </p:cNvPicPr>
          <p:nvPr/>
        </p:nvPicPr>
        <p:blipFill>
          <a:blip r:embed="rId3"/>
          <a:stretch>
            <a:fillRect/>
          </a:stretch>
        </p:blipFill>
        <p:spPr>
          <a:xfrm>
            <a:off x="647360" y="114087"/>
            <a:ext cx="7849280" cy="4915326"/>
          </a:xfrm>
          <a:prstGeom prst="rect">
            <a:avLst/>
          </a:prstGeom>
        </p:spPr>
      </p:pic>
    </p:spTree>
    <p:extLst>
      <p:ext uri="{BB962C8B-B14F-4D97-AF65-F5344CB8AC3E}">
        <p14:creationId xmlns:p14="http://schemas.microsoft.com/office/powerpoint/2010/main" val="74706129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107684" y="5"/>
            <a:ext cx="4129357" cy="5143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a:bodyPr>
          <a:lstStyle/>
          <a:p>
            <a:pPr marL="0" indent="0">
              <a:buNone/>
            </a:pPr>
            <a:r>
              <a:rPr lang="en-US" dirty="0"/>
              <a:t>Sean &amp; Ayelet </a:t>
            </a:r>
            <a:r>
              <a:rPr lang="en-US" dirty="0" err="1"/>
              <a:t>Steckbeck</a:t>
            </a:r>
            <a:r>
              <a:rPr lang="en-US" dirty="0"/>
              <a:t>, </a:t>
            </a:r>
            <a:r>
              <a:rPr lang="en-US" dirty="0" err="1"/>
              <a:t>Maayan</a:t>
            </a:r>
            <a:r>
              <a:rPr lang="en-US" dirty="0"/>
              <a:t> and sons.</a:t>
            </a:r>
          </a:p>
        </p:txBody>
      </p:sp>
      <p:pic>
        <p:nvPicPr>
          <p:cNvPr id="3" name="Picture 2">
            <a:extLst>
              <a:ext uri="{FF2B5EF4-FFF2-40B4-BE49-F238E27FC236}">
                <a16:creationId xmlns:a16="http://schemas.microsoft.com/office/drawing/2014/main" id="{ECAE1A94-93EC-45EA-A125-F9A12F419372}"/>
              </a:ext>
            </a:extLst>
          </p:cNvPr>
          <p:cNvPicPr>
            <a:picLocks noChangeAspect="1"/>
          </p:cNvPicPr>
          <p:nvPr/>
        </p:nvPicPr>
        <p:blipFill rotWithShape="1">
          <a:blip r:embed="rId3">
            <a:extLst>
              <a:ext uri="{28A0092B-C50C-407E-A947-70E740481C1C}">
                <a14:useLocalDpi xmlns:a14="http://schemas.microsoft.com/office/drawing/2010/main" val="0"/>
              </a:ext>
            </a:extLst>
          </a:blip>
          <a:srcRect l="11990" r="19120"/>
          <a:stretch/>
        </p:blipFill>
        <p:spPr>
          <a:xfrm>
            <a:off x="4237039" y="5"/>
            <a:ext cx="4724400" cy="5143500"/>
          </a:xfrm>
          <a:prstGeom prst="rect">
            <a:avLst/>
          </a:prstGeom>
        </p:spPr>
      </p:pic>
    </p:spTree>
    <p:extLst>
      <p:ext uri="{BB962C8B-B14F-4D97-AF65-F5344CB8AC3E}">
        <p14:creationId xmlns:p14="http://schemas.microsoft.com/office/powerpoint/2010/main" val="15460760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2" y="5"/>
            <a:ext cx="9143999" cy="5143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a:bodyPr>
          <a:lstStyle/>
          <a:p>
            <a:pPr marL="0" indent="0">
              <a:buNone/>
            </a:pPr>
            <a:r>
              <a:rPr lang="en-US" baseline="30000" dirty="0" err="1"/>
              <a:t>Mishlei</a:t>
            </a:r>
            <a:r>
              <a:rPr lang="en-US" baseline="30000" dirty="0"/>
              <a:t>/Prov 8.14-15</a:t>
            </a:r>
            <a:r>
              <a:rPr lang="en-US" dirty="0"/>
              <a:t> Counsel and sound wisdom are mine. I have understanding and power. </a:t>
            </a:r>
            <a:r>
              <a:rPr lang="en-US" dirty="0">
                <a:solidFill>
                  <a:srgbClr val="FFFF99"/>
                </a:solidFill>
              </a:rPr>
              <a:t>By me kings reign</a:t>
            </a:r>
            <a:r>
              <a:rPr lang="en-US" dirty="0"/>
              <a:t> and princes decree justice.</a:t>
            </a:r>
          </a:p>
          <a:p>
            <a:pPr marL="0" indent="0">
              <a:buNone/>
            </a:pPr>
            <a:r>
              <a:rPr lang="en-US" baseline="30000" dirty="0"/>
              <a:t>Dan. 2:21 </a:t>
            </a:r>
            <a:r>
              <a:rPr lang="en-US" dirty="0"/>
              <a:t>It is God who raises and puts down kings</a:t>
            </a:r>
            <a:endParaRPr lang="en-US" baseline="30000" dirty="0"/>
          </a:p>
          <a:p>
            <a:pPr marL="0" indent="0">
              <a:buNone/>
            </a:pPr>
            <a:endParaRPr lang="en-US" dirty="0"/>
          </a:p>
        </p:txBody>
      </p:sp>
    </p:spTree>
    <p:extLst>
      <p:ext uri="{BB962C8B-B14F-4D97-AF65-F5344CB8AC3E}">
        <p14:creationId xmlns:p14="http://schemas.microsoft.com/office/powerpoint/2010/main" val="286477042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182563" y="0"/>
            <a:ext cx="8778874" cy="5143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a:bodyPr>
          <a:lstStyle/>
          <a:p>
            <a:pPr marL="0" indent="0">
              <a:buNone/>
            </a:pPr>
            <a:endParaRPr lang="en-US" dirty="0"/>
          </a:p>
          <a:p>
            <a:pPr marL="0" indent="0">
              <a:buNone/>
            </a:pPr>
            <a:r>
              <a:rPr lang="en-US" dirty="0"/>
              <a:t>Justice is achieved in the Person of the Kingdom of G-d in the King of the Universe.</a:t>
            </a:r>
          </a:p>
          <a:p>
            <a:pPr marL="0" indent="0">
              <a:buNone/>
            </a:pPr>
            <a:r>
              <a:rPr lang="en-US" dirty="0"/>
              <a:t>Yeshua IS justice, and will bring justice.</a:t>
            </a:r>
          </a:p>
        </p:txBody>
      </p:sp>
    </p:spTree>
    <p:extLst>
      <p:ext uri="{BB962C8B-B14F-4D97-AF65-F5344CB8AC3E}">
        <p14:creationId xmlns:p14="http://schemas.microsoft.com/office/powerpoint/2010/main" val="161586098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107681" y="0"/>
            <a:ext cx="8853757" cy="5143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lnSpcReduction="10000"/>
          </a:bodyPr>
          <a:lstStyle/>
          <a:p>
            <a:pPr marL="0" indent="0">
              <a:buNone/>
            </a:pPr>
            <a:r>
              <a:rPr lang="en-US" baseline="30000" dirty="0"/>
              <a:t>Rev. 1.17-19 </a:t>
            </a:r>
            <a:r>
              <a:rPr lang="en-US" dirty="0"/>
              <a:t>When I saw Him, I fell at His feet like a dead man. But He placed His right hand on me, saying, “Do not be afraid! I am the First and the Last, and the One who lives. I was dead, but look—I am alive forever and ever! Moreover, I hold the keys of death and </a:t>
            </a:r>
            <a:r>
              <a:rPr lang="en-US" dirty="0" err="1"/>
              <a:t>Sheol</a:t>
            </a:r>
            <a:r>
              <a:rPr lang="en-US" dirty="0"/>
              <a:t>.</a:t>
            </a:r>
          </a:p>
          <a:p>
            <a:pPr marL="0" indent="0">
              <a:buNone/>
            </a:pPr>
            <a:endParaRPr lang="en-US" dirty="0"/>
          </a:p>
        </p:txBody>
      </p:sp>
    </p:spTree>
    <p:extLst>
      <p:ext uri="{BB962C8B-B14F-4D97-AF65-F5344CB8AC3E}">
        <p14:creationId xmlns:p14="http://schemas.microsoft.com/office/powerpoint/2010/main" val="365887156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2" y="5"/>
            <a:ext cx="9143999" cy="5143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a:bodyPr>
          <a:lstStyle/>
          <a:p>
            <a:pPr marL="0" indent="0">
              <a:buNone/>
            </a:pPr>
            <a:r>
              <a:rPr lang="en-US" dirty="0"/>
              <a:t>What is it like for the righteous in the Presence?</a:t>
            </a:r>
          </a:p>
        </p:txBody>
      </p:sp>
    </p:spTree>
    <p:extLst>
      <p:ext uri="{BB962C8B-B14F-4D97-AF65-F5344CB8AC3E}">
        <p14:creationId xmlns:p14="http://schemas.microsoft.com/office/powerpoint/2010/main" val="89325934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2" y="5"/>
            <a:ext cx="9143999" cy="5143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a:bodyPr>
          <a:lstStyle/>
          <a:p>
            <a:pPr marL="0" indent="0">
              <a:buNone/>
            </a:pPr>
            <a:r>
              <a:rPr lang="en-US" baseline="30000" dirty="0" err="1"/>
              <a:t>T’hillim</a:t>
            </a:r>
            <a:r>
              <a:rPr lang="en-US" baseline="30000" dirty="0"/>
              <a:t> 16.10-11</a:t>
            </a:r>
            <a:r>
              <a:rPr lang="en-US" dirty="0"/>
              <a:t> For you will not abandon me to </a:t>
            </a:r>
            <a:r>
              <a:rPr lang="en-US" dirty="0" err="1"/>
              <a:t>Sh’ol</a:t>
            </a:r>
            <a:r>
              <a:rPr lang="en-US" dirty="0"/>
              <a:t>, you will not let your faithful one see the Abyss. You make me know the path of life; </a:t>
            </a:r>
            <a:r>
              <a:rPr lang="en-US" dirty="0">
                <a:solidFill>
                  <a:srgbClr val="FFFF99"/>
                </a:solidFill>
              </a:rPr>
              <a:t>in your presence is unbounded joy,</a:t>
            </a:r>
          </a:p>
          <a:p>
            <a:pPr marL="0" indent="0">
              <a:buNone/>
            </a:pPr>
            <a:r>
              <a:rPr lang="en-US" dirty="0">
                <a:solidFill>
                  <a:srgbClr val="FFFF99"/>
                </a:solidFill>
              </a:rPr>
              <a:t>in your right hand eternal delight.</a:t>
            </a:r>
          </a:p>
          <a:p>
            <a:pPr marL="0" indent="0" algn="r" rtl="1">
              <a:buNone/>
            </a:pPr>
            <a:r>
              <a:rPr lang="he-IL" b="1" dirty="0">
                <a:solidFill>
                  <a:srgbClr val="FFFF99"/>
                </a:solidFill>
                <a:latin typeface="David" panose="020E0502060401010101" pitchFamily="34" charset="-79"/>
                <a:cs typeface="David" panose="020E0502060401010101" pitchFamily="34" charset="-79"/>
              </a:rPr>
              <a:t>שֹׂבַע שְׂמָחוֹת אֶת-פָּנֶיךָ; נְעִמוֹת בִּימִינְךָ נֶצַח.</a:t>
            </a:r>
          </a:p>
          <a:p>
            <a:pPr marL="0" indent="0">
              <a:buNone/>
            </a:pPr>
            <a:endParaRPr lang="he-IL" dirty="0">
              <a:solidFill>
                <a:srgbClr val="FFFF99"/>
              </a:solidFill>
            </a:endParaRPr>
          </a:p>
          <a:p>
            <a:pPr marL="0" indent="0">
              <a:buNone/>
            </a:pPr>
            <a:endParaRPr lang="en-US" dirty="0">
              <a:solidFill>
                <a:srgbClr val="FFFF99"/>
              </a:solidFill>
            </a:endParaRPr>
          </a:p>
        </p:txBody>
      </p:sp>
    </p:spTree>
    <p:extLst>
      <p:ext uri="{BB962C8B-B14F-4D97-AF65-F5344CB8AC3E}">
        <p14:creationId xmlns:p14="http://schemas.microsoft.com/office/powerpoint/2010/main" val="179122948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2" y="5"/>
            <a:ext cx="9143999" cy="5143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a:bodyPr>
          <a:lstStyle/>
          <a:p>
            <a:pPr marL="0" indent="0">
              <a:buNone/>
            </a:pPr>
            <a:r>
              <a:rPr lang="en-US" baseline="30000" dirty="0"/>
              <a:t>1 Cor. 2.9 </a:t>
            </a:r>
            <a:r>
              <a:rPr lang="en-US" dirty="0"/>
              <a:t>As the Tanakh says, “No eye has seen, no ear has heard and no one’s heart has imagined all the things that God has prepared for those who love him.”</a:t>
            </a:r>
          </a:p>
        </p:txBody>
      </p:sp>
    </p:spTree>
    <p:extLst>
      <p:ext uri="{BB962C8B-B14F-4D97-AF65-F5344CB8AC3E}">
        <p14:creationId xmlns:p14="http://schemas.microsoft.com/office/powerpoint/2010/main" val="154694327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2" y="5"/>
            <a:ext cx="9143999" cy="5143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a:bodyPr>
          <a:lstStyle/>
          <a:p>
            <a:pPr marL="0" indent="0">
              <a:buNone/>
            </a:pPr>
            <a:r>
              <a:rPr lang="en-US" baseline="30000" dirty="0"/>
              <a:t>Ber/Gen 3.8-9</a:t>
            </a:r>
            <a:r>
              <a:rPr lang="en-US" dirty="0"/>
              <a:t> They heard the voice of </a:t>
            </a:r>
            <a:r>
              <a:rPr lang="en-US" cap="small" dirty="0"/>
              <a:t>Adoni</a:t>
            </a:r>
            <a:r>
              <a:rPr lang="en-US" dirty="0"/>
              <a:t>, God, </a:t>
            </a:r>
            <a:r>
              <a:rPr lang="en-US" dirty="0">
                <a:solidFill>
                  <a:srgbClr val="FFFF99"/>
                </a:solidFill>
              </a:rPr>
              <a:t>walking in the garden at the time of the evening breeze…</a:t>
            </a:r>
            <a:r>
              <a:rPr lang="en-US" dirty="0"/>
              <a:t> </a:t>
            </a:r>
            <a:r>
              <a:rPr lang="en-US" cap="small" dirty="0"/>
              <a:t>Adoni</a:t>
            </a:r>
            <a:r>
              <a:rPr lang="en-US" dirty="0"/>
              <a:t>, God, called to the man, “Where are you?”</a:t>
            </a:r>
          </a:p>
        </p:txBody>
      </p:sp>
    </p:spTree>
    <p:extLst>
      <p:ext uri="{BB962C8B-B14F-4D97-AF65-F5344CB8AC3E}">
        <p14:creationId xmlns:p14="http://schemas.microsoft.com/office/powerpoint/2010/main" val="299834703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2" y="5"/>
            <a:ext cx="9143999" cy="5143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a:bodyPr>
          <a:lstStyle/>
          <a:p>
            <a:pPr marL="0" indent="0" algn="l">
              <a:buNone/>
            </a:pPr>
            <a:r>
              <a:rPr lang="en-US" sz="4400" dirty="0"/>
              <a:t>Let him smother me with kisses from his mouth, for </a:t>
            </a:r>
            <a:r>
              <a:rPr lang="en-US" sz="4400" dirty="0">
                <a:solidFill>
                  <a:srgbClr val="FFFF99"/>
                </a:solidFill>
              </a:rPr>
              <a:t>your love </a:t>
            </a:r>
            <a:r>
              <a:rPr lang="en-US" sz="4400" dirty="0"/>
              <a:t>is better than wine.</a:t>
            </a:r>
            <a:endParaRPr lang="en-US" sz="4400" b="1" dirty="0">
              <a:latin typeface="David" panose="020E0502060401010101" pitchFamily="34" charset="-79"/>
              <a:cs typeface="David" panose="020E0502060401010101" pitchFamily="34" charset="-79"/>
            </a:endParaRPr>
          </a:p>
          <a:p>
            <a:pPr marL="0" indent="0" algn="r" rtl="1">
              <a:buNone/>
            </a:pPr>
            <a:r>
              <a:rPr lang="he-IL" sz="4400" b="1" dirty="0">
                <a:latin typeface="David" panose="020E0502060401010101" pitchFamily="34" charset="-79"/>
                <a:cs typeface="David" panose="020E0502060401010101" pitchFamily="34" charset="-79"/>
              </a:rPr>
              <a:t>יִשָּׁקֵנִי מִנְּשִׁיקוֹת פִּיהוּ, כִּי-</a:t>
            </a:r>
            <a:r>
              <a:rPr lang="he-IL" sz="4400" b="1" dirty="0">
                <a:solidFill>
                  <a:srgbClr val="FFFF99"/>
                </a:solidFill>
                <a:latin typeface="David" panose="020E0502060401010101" pitchFamily="34" charset="-79"/>
                <a:cs typeface="David" panose="020E0502060401010101" pitchFamily="34" charset="-79"/>
              </a:rPr>
              <a:t>טוֹבִים דֹּדֶיךָ </a:t>
            </a:r>
            <a:r>
              <a:rPr lang="he-IL" sz="4400" b="1" dirty="0">
                <a:latin typeface="David" panose="020E0502060401010101" pitchFamily="34" charset="-79"/>
                <a:cs typeface="David" panose="020E0502060401010101" pitchFamily="34" charset="-79"/>
              </a:rPr>
              <a:t>מִיָּיִן.</a:t>
            </a:r>
            <a:endParaRPr lang="en-US" sz="4400" b="1" dirty="0">
              <a:latin typeface="David" panose="020E0502060401010101" pitchFamily="34" charset="-79"/>
              <a:cs typeface="David" panose="020E0502060401010101" pitchFamily="34" charset="-79"/>
            </a:endParaRPr>
          </a:p>
          <a:p>
            <a:pPr marL="0" indent="0" algn="l">
              <a:buNone/>
            </a:pPr>
            <a:r>
              <a:rPr lang="en-US" sz="4400" dirty="0"/>
              <a:t>“Loves” in plural</a:t>
            </a:r>
          </a:p>
        </p:txBody>
      </p:sp>
    </p:spTree>
    <p:extLst>
      <p:ext uri="{BB962C8B-B14F-4D97-AF65-F5344CB8AC3E}">
        <p14:creationId xmlns:p14="http://schemas.microsoft.com/office/powerpoint/2010/main" val="10248531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0" y="0"/>
            <a:ext cx="9144000" cy="5143500"/>
          </a:xfrm>
        </p:spPr>
        <p:txBody>
          <a:bodyPr>
            <a:normAutofit lnSpcReduction="10000"/>
          </a:bodyPr>
          <a:lstStyle/>
          <a:p>
            <a:pPr rtl="1"/>
            <a:r>
              <a:rPr lang="he-IL" sz="4400" b="1" dirty="0">
                <a:latin typeface="David" panose="020E0502060401010101" pitchFamily="34" charset="-79"/>
                <a:cs typeface="David" panose="020E0502060401010101" pitchFamily="34" charset="-79"/>
              </a:rPr>
              <a:t>א</a:t>
            </a:r>
            <a:r>
              <a:rPr lang="he-IL" b="1" dirty="0">
                <a:latin typeface="David" panose="020E0502060401010101" pitchFamily="34" charset="-79"/>
                <a:cs typeface="David" panose="020E0502060401010101" pitchFamily="34" charset="-79"/>
              </a:rPr>
              <a:t>ָבוֹא אֶל מִזְבֵּחַ אֱלֹהִים אֶל אֵל שִׂמְחַת גִּילִי</a:t>
            </a:r>
          </a:p>
          <a:p>
            <a:r>
              <a:rPr lang="en-US" sz="3600" i="1" dirty="0" err="1">
                <a:cs typeface="David" panose="020E0502060401010101" pitchFamily="34" charset="-79"/>
              </a:rPr>
              <a:t>Avo</a:t>
            </a:r>
            <a:r>
              <a:rPr lang="en-US" sz="3600" i="1" dirty="0">
                <a:cs typeface="David" panose="020E0502060401010101" pitchFamily="34" charset="-79"/>
              </a:rPr>
              <a:t> el </a:t>
            </a:r>
            <a:r>
              <a:rPr lang="en-US" sz="3600" i="1" dirty="0" err="1">
                <a:cs typeface="David" panose="020E0502060401010101" pitchFamily="34" charset="-79"/>
              </a:rPr>
              <a:t>mizbakh</a:t>
            </a:r>
            <a:r>
              <a:rPr lang="en-US" sz="3600" i="1" dirty="0">
                <a:cs typeface="David" panose="020E0502060401010101" pitchFamily="34" charset="-79"/>
              </a:rPr>
              <a:t> Elohim </a:t>
            </a:r>
          </a:p>
          <a:p>
            <a:r>
              <a:rPr lang="en-US" sz="3600" i="1" dirty="0">
                <a:cs typeface="David" panose="020E0502060401010101" pitchFamily="34" charset="-79"/>
              </a:rPr>
              <a:t>el </a:t>
            </a:r>
            <a:r>
              <a:rPr lang="en-US" sz="3600" i="1" dirty="0" err="1">
                <a:cs typeface="David" panose="020E0502060401010101" pitchFamily="34" charset="-79"/>
              </a:rPr>
              <a:t>El</a:t>
            </a:r>
            <a:r>
              <a:rPr lang="en-US" sz="3600" i="1" dirty="0">
                <a:cs typeface="David" panose="020E0502060401010101" pitchFamily="34" charset="-79"/>
              </a:rPr>
              <a:t> </a:t>
            </a:r>
            <a:r>
              <a:rPr lang="en-US" sz="3600" i="1" dirty="0" err="1">
                <a:cs typeface="David" panose="020E0502060401010101" pitchFamily="34" charset="-79"/>
              </a:rPr>
              <a:t>simkhat</a:t>
            </a:r>
            <a:r>
              <a:rPr lang="en-US" sz="3600" i="1" dirty="0">
                <a:cs typeface="David" panose="020E0502060401010101" pitchFamily="34" charset="-79"/>
              </a:rPr>
              <a:t> </a:t>
            </a:r>
            <a:r>
              <a:rPr lang="en-US" sz="3600" i="1" dirty="0" err="1">
                <a:cs typeface="David" panose="020E0502060401010101" pitchFamily="34" charset="-79"/>
              </a:rPr>
              <a:t>gili</a:t>
            </a:r>
            <a:endParaRPr lang="en-US" sz="1600" b="1" i="1" dirty="0">
              <a:latin typeface="David" panose="020E0502060401010101" pitchFamily="34" charset="-79"/>
              <a:cs typeface="David" panose="020E0502060401010101" pitchFamily="34" charset="-79"/>
            </a:endParaRPr>
          </a:p>
          <a:p>
            <a:pPr rtl="1"/>
            <a:r>
              <a:rPr lang="he-IL" b="1" dirty="0">
                <a:latin typeface="David" panose="020E0502060401010101" pitchFamily="34" charset="-79"/>
                <a:cs typeface="David" panose="020E0502060401010101" pitchFamily="34" charset="-79"/>
              </a:rPr>
              <a:t>אַקְרִיב פְּרִי שְׂפָתַי לְפָנֶיךָ </a:t>
            </a:r>
            <a:endParaRPr lang="en-US" b="1" dirty="0">
              <a:latin typeface="David" panose="020E0502060401010101" pitchFamily="34" charset="-79"/>
              <a:cs typeface="David" panose="020E0502060401010101" pitchFamily="34" charset="-79"/>
            </a:endParaRPr>
          </a:p>
          <a:p>
            <a:pPr rtl="1"/>
            <a:r>
              <a:rPr lang="en-US" sz="3600" i="1" dirty="0" err="1">
                <a:cs typeface="David" panose="020E0502060401010101" pitchFamily="34" charset="-79"/>
              </a:rPr>
              <a:t>Akriv</a:t>
            </a:r>
            <a:r>
              <a:rPr lang="en-US" sz="3600" i="1" dirty="0">
                <a:cs typeface="David" panose="020E0502060401010101" pitchFamily="34" charset="-79"/>
              </a:rPr>
              <a:t> </a:t>
            </a:r>
            <a:r>
              <a:rPr lang="en-US" sz="3600" i="1" dirty="0" err="1">
                <a:cs typeface="David" panose="020E0502060401010101" pitchFamily="34" charset="-79"/>
              </a:rPr>
              <a:t>pri</a:t>
            </a:r>
            <a:r>
              <a:rPr lang="en-US" sz="3600" i="1" dirty="0">
                <a:cs typeface="David" panose="020E0502060401010101" pitchFamily="34" charset="-79"/>
              </a:rPr>
              <a:t> </a:t>
            </a:r>
            <a:r>
              <a:rPr lang="en-US" sz="3600" i="1" dirty="0" err="1">
                <a:cs typeface="David" panose="020E0502060401010101" pitchFamily="34" charset="-79"/>
              </a:rPr>
              <a:t>sfati</a:t>
            </a:r>
            <a:r>
              <a:rPr lang="en-US" sz="3600" i="1" dirty="0">
                <a:cs typeface="David" panose="020E0502060401010101" pitchFamily="34" charset="-79"/>
              </a:rPr>
              <a:t> </a:t>
            </a:r>
            <a:r>
              <a:rPr lang="en-US" sz="3600" i="1" dirty="0" err="1">
                <a:cs typeface="David" panose="020E0502060401010101" pitchFamily="34" charset="-79"/>
              </a:rPr>
              <a:t>lefaneikha</a:t>
            </a:r>
            <a:endParaRPr lang="en-US" sz="3600" i="1" dirty="0">
              <a:cs typeface="David" panose="020E0502060401010101" pitchFamily="34" charset="-79"/>
            </a:endParaRPr>
          </a:p>
          <a:p>
            <a:r>
              <a:rPr lang="en-US" sz="3600" dirty="0">
                <a:cs typeface="David" panose="020E0502060401010101" pitchFamily="34" charset="-79"/>
              </a:rPr>
              <a:t>[I will come to the altar of God, </a:t>
            </a:r>
            <a:r>
              <a:rPr lang="en-US" sz="3600" dirty="0">
                <a:solidFill>
                  <a:srgbClr val="FFFF99"/>
                </a:solidFill>
                <a:cs typeface="David" panose="020E0502060401010101" pitchFamily="34" charset="-79"/>
              </a:rPr>
              <a:t>to G-d my exceeding joy, </a:t>
            </a:r>
          </a:p>
          <a:p>
            <a:r>
              <a:rPr lang="en-US" sz="3600" dirty="0">
                <a:cs typeface="David" panose="020E0502060401010101" pitchFamily="34" charset="-79"/>
              </a:rPr>
              <a:t>I will bring the fruit of my lips]</a:t>
            </a:r>
          </a:p>
        </p:txBody>
      </p:sp>
    </p:spTree>
    <p:extLst>
      <p:ext uri="{BB962C8B-B14F-4D97-AF65-F5344CB8AC3E}">
        <p14:creationId xmlns:p14="http://schemas.microsoft.com/office/powerpoint/2010/main" val="239617985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76200" y="0"/>
            <a:ext cx="9144000" cy="5143500"/>
          </a:xfrm>
        </p:spPr>
        <p:txBody>
          <a:bodyPr>
            <a:normAutofit/>
          </a:bodyPr>
          <a:lstStyle/>
          <a:p>
            <a:pPr rtl="1"/>
            <a:r>
              <a:rPr lang="he-IL" sz="4800" b="1" dirty="0">
                <a:latin typeface="David" panose="020E0502060401010101" pitchFamily="34" charset="-79"/>
                <a:cs typeface="David" panose="020E0502060401010101" pitchFamily="34" charset="-79"/>
              </a:rPr>
              <a:t>הִנֵּה מִשְׁכָּן אֱלֹהִים עִם בְּנֵי אָדָם</a:t>
            </a:r>
            <a:endParaRPr lang="en-US" sz="4800" b="1" dirty="0">
              <a:latin typeface="David" panose="020E0502060401010101" pitchFamily="34" charset="-79"/>
              <a:cs typeface="David" panose="020E0502060401010101" pitchFamily="34" charset="-79"/>
            </a:endParaRPr>
          </a:p>
          <a:p>
            <a:pPr rtl="1"/>
            <a:r>
              <a:rPr lang="en-US" sz="3600" i="1" dirty="0" err="1">
                <a:cs typeface="David" panose="020E0502060401010101" pitchFamily="34" charset="-79"/>
              </a:rPr>
              <a:t>Hineh</a:t>
            </a:r>
            <a:r>
              <a:rPr lang="en-US" sz="3600" i="1" dirty="0">
                <a:cs typeface="David" panose="020E0502060401010101" pitchFamily="34" charset="-79"/>
              </a:rPr>
              <a:t> </a:t>
            </a:r>
            <a:r>
              <a:rPr lang="en-US" sz="3600" i="1" dirty="0" err="1">
                <a:cs typeface="David" panose="020E0502060401010101" pitchFamily="34" charset="-79"/>
              </a:rPr>
              <a:t>mishkan</a:t>
            </a:r>
            <a:r>
              <a:rPr lang="en-US" sz="3600" i="1" dirty="0">
                <a:cs typeface="David" panose="020E0502060401010101" pitchFamily="34" charset="-79"/>
              </a:rPr>
              <a:t> Elohim </a:t>
            </a:r>
            <a:r>
              <a:rPr lang="en-US" sz="3600" i="1" dirty="0" err="1">
                <a:cs typeface="David" panose="020E0502060401010101" pitchFamily="34" charset="-79"/>
              </a:rPr>
              <a:t>im</a:t>
            </a:r>
            <a:r>
              <a:rPr lang="en-US" sz="3600" i="1" dirty="0">
                <a:cs typeface="David" panose="020E0502060401010101" pitchFamily="34" charset="-79"/>
              </a:rPr>
              <a:t> </a:t>
            </a:r>
            <a:r>
              <a:rPr lang="en-US" sz="3600" i="1" dirty="0" err="1">
                <a:cs typeface="David" panose="020E0502060401010101" pitchFamily="34" charset="-79"/>
              </a:rPr>
              <a:t>b’nei</a:t>
            </a:r>
            <a:r>
              <a:rPr lang="en-US" sz="3600" i="1" dirty="0">
                <a:cs typeface="David" panose="020E0502060401010101" pitchFamily="34" charset="-79"/>
              </a:rPr>
              <a:t> </a:t>
            </a:r>
            <a:r>
              <a:rPr lang="en-US" sz="3600" i="1" dirty="0" err="1">
                <a:cs typeface="David" panose="020E0502060401010101" pitchFamily="34" charset="-79"/>
              </a:rPr>
              <a:t>adam</a:t>
            </a:r>
            <a:endParaRPr lang="he-IL" sz="3600" b="1" dirty="0">
              <a:latin typeface="David" panose="020E0502060401010101" pitchFamily="34" charset="-79"/>
              <a:cs typeface="David" panose="020E0502060401010101" pitchFamily="34" charset="-79"/>
            </a:endParaRPr>
          </a:p>
          <a:p>
            <a:pPr rtl="1"/>
            <a:r>
              <a:rPr lang="he-IL" sz="4800" b="1" dirty="0">
                <a:latin typeface="David" panose="020E0502060401010101" pitchFamily="34" charset="-79"/>
                <a:cs typeface="David" panose="020E0502060401010101" pitchFamily="34" charset="-79"/>
              </a:rPr>
              <a:t>הֵמָּה יִהְיוּ לוֹ לָעָם</a:t>
            </a:r>
            <a:endParaRPr lang="en-US" sz="4800" b="1" dirty="0">
              <a:latin typeface="David" panose="020E0502060401010101" pitchFamily="34" charset="-79"/>
              <a:cs typeface="David" panose="020E0502060401010101" pitchFamily="34" charset="-79"/>
            </a:endParaRPr>
          </a:p>
          <a:p>
            <a:r>
              <a:rPr lang="en-US" sz="3600" i="1" dirty="0">
                <a:cs typeface="David" panose="020E0502060401010101" pitchFamily="34" charset="-79"/>
              </a:rPr>
              <a:t>Hema </a:t>
            </a:r>
            <a:r>
              <a:rPr lang="en-US" sz="3600" i="1" dirty="0" err="1">
                <a:cs typeface="David" panose="020E0502060401010101" pitchFamily="34" charset="-79"/>
              </a:rPr>
              <a:t>yihyu</a:t>
            </a:r>
            <a:r>
              <a:rPr lang="en-US" sz="3600" i="1" dirty="0">
                <a:cs typeface="David" panose="020E0502060401010101" pitchFamily="34" charset="-79"/>
              </a:rPr>
              <a:t> lo </a:t>
            </a:r>
            <a:r>
              <a:rPr lang="en-US" sz="3600" i="1" dirty="0" err="1">
                <a:cs typeface="David" panose="020E0502060401010101" pitchFamily="34" charset="-79"/>
              </a:rPr>
              <a:t>le’am</a:t>
            </a:r>
            <a:endParaRPr lang="en-US" sz="3600" i="1" dirty="0">
              <a:cs typeface="David" panose="020E0502060401010101" pitchFamily="34" charset="-79"/>
            </a:endParaRPr>
          </a:p>
          <a:p>
            <a:r>
              <a:rPr lang="en-US" sz="3600" dirty="0">
                <a:cs typeface="David" panose="020E0502060401010101" pitchFamily="34" charset="-79"/>
              </a:rPr>
              <a:t>[Behold, the tabernacle of G-d </a:t>
            </a:r>
          </a:p>
          <a:p>
            <a:r>
              <a:rPr lang="en-US" sz="3600" dirty="0">
                <a:cs typeface="David" panose="020E0502060401010101" pitchFamily="34" charset="-79"/>
              </a:rPr>
              <a:t>is with men</a:t>
            </a:r>
          </a:p>
          <a:p>
            <a:r>
              <a:rPr lang="en-US" sz="3600" dirty="0">
                <a:cs typeface="David" panose="020E0502060401010101" pitchFamily="34" charset="-79"/>
              </a:rPr>
              <a:t>They shall be His people.]</a:t>
            </a:r>
          </a:p>
        </p:txBody>
      </p:sp>
    </p:spTree>
    <p:extLst>
      <p:ext uri="{BB962C8B-B14F-4D97-AF65-F5344CB8AC3E}">
        <p14:creationId xmlns:p14="http://schemas.microsoft.com/office/powerpoint/2010/main" val="6738330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0" y="0"/>
            <a:ext cx="9144000" cy="5143500"/>
          </a:xfrm>
        </p:spPr>
        <p:txBody>
          <a:bodyPr>
            <a:normAutofit fontScale="92500" lnSpcReduction="10000"/>
          </a:bodyPr>
          <a:lstStyle/>
          <a:p>
            <a:pPr rtl="1"/>
            <a:r>
              <a:rPr lang="he-IL" b="1" dirty="0">
                <a:latin typeface="David" panose="020E0502060401010101" pitchFamily="34" charset="-79"/>
                <a:cs typeface="David" panose="020E0502060401010101" pitchFamily="34" charset="-79"/>
              </a:rPr>
              <a:t>הוּא יִמְחֶה כָּל דִּמְעָה מֵעֵינָם</a:t>
            </a:r>
            <a:endParaRPr lang="en-US" b="1" dirty="0">
              <a:latin typeface="David" panose="020E0502060401010101" pitchFamily="34" charset="-79"/>
              <a:cs typeface="David" panose="020E0502060401010101" pitchFamily="34" charset="-79"/>
            </a:endParaRPr>
          </a:p>
          <a:p>
            <a:r>
              <a:rPr lang="en-US" sz="3200" i="1" dirty="0">
                <a:cs typeface="David" panose="020E0502060401010101" pitchFamily="34" charset="-79"/>
              </a:rPr>
              <a:t>Hu </a:t>
            </a:r>
            <a:r>
              <a:rPr lang="en-US" sz="3200" i="1" dirty="0" err="1">
                <a:cs typeface="David" panose="020E0502060401010101" pitchFamily="34" charset="-79"/>
              </a:rPr>
              <a:t>yimkheh</a:t>
            </a:r>
            <a:r>
              <a:rPr lang="en-US" sz="3200" i="1" dirty="0">
                <a:cs typeface="David" panose="020E0502060401010101" pitchFamily="34" charset="-79"/>
              </a:rPr>
              <a:t> </a:t>
            </a:r>
            <a:r>
              <a:rPr lang="en-US" sz="3200" i="1" dirty="0" err="1">
                <a:cs typeface="David" panose="020E0502060401010101" pitchFamily="34" charset="-79"/>
              </a:rPr>
              <a:t>kol</a:t>
            </a:r>
            <a:r>
              <a:rPr lang="en-US" sz="3200" i="1" dirty="0">
                <a:cs typeface="David" panose="020E0502060401010101" pitchFamily="34" charset="-79"/>
              </a:rPr>
              <a:t> </a:t>
            </a:r>
            <a:r>
              <a:rPr lang="en-US" sz="3200" i="1" dirty="0" err="1">
                <a:cs typeface="David" panose="020E0502060401010101" pitchFamily="34" charset="-79"/>
              </a:rPr>
              <a:t>dimah</a:t>
            </a:r>
            <a:r>
              <a:rPr lang="en-US" sz="3200" i="1" dirty="0">
                <a:cs typeface="David" panose="020E0502060401010101" pitchFamily="34" charset="-79"/>
              </a:rPr>
              <a:t> </a:t>
            </a:r>
            <a:r>
              <a:rPr lang="en-US" sz="3200" i="1" dirty="0" err="1">
                <a:cs typeface="David" panose="020E0502060401010101" pitchFamily="34" charset="-79"/>
              </a:rPr>
              <a:t>me’einam</a:t>
            </a:r>
            <a:endParaRPr lang="en-US" sz="3200" b="1" dirty="0">
              <a:latin typeface="David" panose="020E0502060401010101" pitchFamily="34" charset="-79"/>
              <a:cs typeface="David" panose="020E0502060401010101" pitchFamily="34" charset="-79"/>
            </a:endParaRPr>
          </a:p>
          <a:p>
            <a:pPr rtl="1"/>
            <a:r>
              <a:rPr lang="he-IL" b="1" dirty="0">
                <a:latin typeface="David" panose="020E0502060401010101" pitchFamily="34" charset="-79"/>
                <a:cs typeface="David" panose="020E0502060401010101" pitchFamily="34" charset="-79"/>
              </a:rPr>
              <a:t>וּמָוֶת, כְּאֵב וּזְעָקָה לֹא יִהְיוּ עוֹד</a:t>
            </a:r>
            <a:endParaRPr lang="en-US" b="1" dirty="0">
              <a:latin typeface="David" panose="020E0502060401010101" pitchFamily="34" charset="-79"/>
              <a:cs typeface="David" panose="020E0502060401010101" pitchFamily="34" charset="-79"/>
            </a:endParaRPr>
          </a:p>
          <a:p>
            <a:r>
              <a:rPr lang="en-US" sz="3200" i="1" dirty="0" err="1">
                <a:cs typeface="David" panose="020E0502060401010101" pitchFamily="34" charset="-79"/>
              </a:rPr>
              <a:t>Umavet</a:t>
            </a:r>
            <a:r>
              <a:rPr lang="en-US" sz="3200" i="1" dirty="0">
                <a:cs typeface="David" panose="020E0502060401010101" pitchFamily="34" charset="-79"/>
              </a:rPr>
              <a:t>, </a:t>
            </a:r>
            <a:r>
              <a:rPr lang="en-US" sz="3200" i="1" dirty="0" err="1">
                <a:cs typeface="David" panose="020E0502060401010101" pitchFamily="34" charset="-79"/>
              </a:rPr>
              <a:t>ke’ev</a:t>
            </a:r>
            <a:r>
              <a:rPr lang="en-US" sz="3200" i="1" dirty="0">
                <a:cs typeface="David" panose="020E0502060401010101" pitchFamily="34" charset="-79"/>
              </a:rPr>
              <a:t> </a:t>
            </a:r>
            <a:r>
              <a:rPr lang="en-US" sz="3200" i="1" dirty="0" err="1">
                <a:cs typeface="David" panose="020E0502060401010101" pitchFamily="34" charset="-79"/>
              </a:rPr>
              <a:t>veze’akah</a:t>
            </a:r>
            <a:r>
              <a:rPr lang="en-US" sz="3200" i="1" dirty="0">
                <a:cs typeface="David" panose="020E0502060401010101" pitchFamily="34" charset="-79"/>
              </a:rPr>
              <a:t> lo </a:t>
            </a:r>
            <a:r>
              <a:rPr lang="en-US" sz="3200" i="1" dirty="0" err="1">
                <a:cs typeface="David" panose="020E0502060401010101" pitchFamily="34" charset="-79"/>
              </a:rPr>
              <a:t>yihu</a:t>
            </a:r>
            <a:r>
              <a:rPr lang="en-US" sz="3200" i="1" dirty="0">
                <a:cs typeface="David" panose="020E0502060401010101" pitchFamily="34" charset="-79"/>
              </a:rPr>
              <a:t> od</a:t>
            </a:r>
          </a:p>
          <a:p>
            <a:endParaRPr lang="en-US" sz="1600" dirty="0">
              <a:cs typeface="David" panose="020E0502060401010101" pitchFamily="34" charset="-79"/>
            </a:endParaRPr>
          </a:p>
          <a:p>
            <a:r>
              <a:rPr lang="en-US" dirty="0">
                <a:cs typeface="David" panose="020E0502060401010101" pitchFamily="34" charset="-79"/>
              </a:rPr>
              <a:t>He will wipe away every tear </a:t>
            </a:r>
          </a:p>
          <a:p>
            <a:r>
              <a:rPr lang="en-US" dirty="0">
                <a:cs typeface="David" panose="020E0502060401010101" pitchFamily="34" charset="-79"/>
              </a:rPr>
              <a:t>from their eyes</a:t>
            </a:r>
          </a:p>
          <a:p>
            <a:r>
              <a:rPr lang="en-US" dirty="0">
                <a:cs typeface="David" panose="020E0502060401010101" pitchFamily="34" charset="-79"/>
              </a:rPr>
              <a:t>There shall be no more death, </a:t>
            </a:r>
          </a:p>
          <a:p>
            <a:r>
              <a:rPr lang="en-US" dirty="0">
                <a:cs typeface="David" panose="020E0502060401010101" pitchFamily="34" charset="-79"/>
              </a:rPr>
              <a:t>pain, nor crying.</a:t>
            </a:r>
          </a:p>
        </p:txBody>
      </p:sp>
    </p:spTree>
    <p:extLst>
      <p:ext uri="{BB962C8B-B14F-4D97-AF65-F5344CB8AC3E}">
        <p14:creationId xmlns:p14="http://schemas.microsoft.com/office/powerpoint/2010/main" val="1561975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2" y="5"/>
            <a:ext cx="9143999" cy="5143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a:bodyPr>
          <a:lstStyle/>
          <a:p>
            <a:pPr marL="0" indent="0">
              <a:buNone/>
            </a:pPr>
            <a:endParaRPr lang="en-US" baseline="30000" dirty="0"/>
          </a:p>
        </p:txBody>
      </p:sp>
    </p:spTree>
    <p:extLst>
      <p:ext uri="{BB962C8B-B14F-4D97-AF65-F5344CB8AC3E}">
        <p14:creationId xmlns:p14="http://schemas.microsoft.com/office/powerpoint/2010/main" val="86296768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76200" y="0"/>
            <a:ext cx="9220200" cy="5143500"/>
          </a:xfrm>
        </p:spPr>
        <p:txBody>
          <a:bodyPr>
            <a:normAutofit/>
          </a:bodyPr>
          <a:lstStyle/>
          <a:p>
            <a:pPr rtl="1"/>
            <a:r>
              <a:rPr lang="he-IL" sz="4800" b="1" dirty="0">
                <a:latin typeface="David" panose="020E0502060401010101" pitchFamily="34" charset="-79"/>
                <a:cs typeface="David" panose="020E0502060401010101" pitchFamily="34" charset="-79"/>
              </a:rPr>
              <a:t>נָגִילָה וְנִשְׂמְּחָה וְנִתַּן לוֹ כָּבוֹד</a:t>
            </a:r>
            <a:endParaRPr lang="en-US" sz="4800" b="1" dirty="0">
              <a:latin typeface="David" panose="020E0502060401010101" pitchFamily="34" charset="-79"/>
              <a:cs typeface="David" panose="020E0502060401010101" pitchFamily="34" charset="-79"/>
            </a:endParaRPr>
          </a:p>
          <a:p>
            <a:r>
              <a:rPr lang="en-US" sz="3600" i="1" dirty="0" err="1">
                <a:cs typeface="David" panose="020E0502060401010101" pitchFamily="34" charset="-79"/>
              </a:rPr>
              <a:t>Nagila</a:t>
            </a:r>
            <a:r>
              <a:rPr lang="en-US" sz="3600" i="1" dirty="0">
                <a:cs typeface="David" panose="020E0502060401010101" pitchFamily="34" charset="-79"/>
              </a:rPr>
              <a:t> </a:t>
            </a:r>
            <a:r>
              <a:rPr lang="en-US" sz="3600" i="1" dirty="0" err="1">
                <a:cs typeface="David" panose="020E0502060401010101" pitchFamily="34" charset="-79"/>
              </a:rPr>
              <a:t>v’nis’mekha</a:t>
            </a:r>
            <a:r>
              <a:rPr lang="en-US" sz="3600" i="1" dirty="0">
                <a:cs typeface="David" panose="020E0502060401010101" pitchFamily="34" charset="-79"/>
              </a:rPr>
              <a:t> </a:t>
            </a:r>
            <a:r>
              <a:rPr lang="en-US" sz="3600" i="1" dirty="0" err="1">
                <a:cs typeface="David" panose="020E0502060401010101" pitchFamily="34" charset="-79"/>
              </a:rPr>
              <a:t>V’nitan</a:t>
            </a:r>
            <a:r>
              <a:rPr lang="en-US" sz="3600" i="1" dirty="0">
                <a:cs typeface="David" panose="020E0502060401010101" pitchFamily="34" charset="-79"/>
              </a:rPr>
              <a:t> lo </a:t>
            </a:r>
            <a:r>
              <a:rPr lang="en-US" sz="3600" i="1" dirty="0" err="1">
                <a:cs typeface="David" panose="020E0502060401010101" pitchFamily="34" charset="-79"/>
              </a:rPr>
              <a:t>kavod</a:t>
            </a:r>
            <a:endParaRPr lang="en-US" sz="3600" i="1" dirty="0">
              <a:cs typeface="David" panose="020E0502060401010101" pitchFamily="34" charset="-79"/>
            </a:endParaRPr>
          </a:p>
          <a:p>
            <a:pPr lvl="0" rtl="1"/>
            <a:endParaRPr lang="en-US" sz="3600" i="1" dirty="0">
              <a:solidFill>
                <a:srgbClr val="FFFFFF"/>
              </a:solidFill>
              <a:cs typeface="David" panose="020E0502060401010101" pitchFamily="34" charset="-79"/>
            </a:endParaRPr>
          </a:p>
          <a:p>
            <a:pPr lvl="0"/>
            <a:r>
              <a:rPr lang="en-US" i="1" dirty="0">
                <a:solidFill>
                  <a:srgbClr val="FFFFFF"/>
                </a:solidFill>
                <a:cs typeface="David" panose="020E0502060401010101" pitchFamily="34" charset="-79"/>
              </a:rPr>
              <a:t>[Come and rejoice and give Him glory]</a:t>
            </a:r>
          </a:p>
          <a:p>
            <a:pPr lvl="0" rtl="1"/>
            <a:endParaRPr lang="en-US" sz="3600" i="1" dirty="0">
              <a:solidFill>
                <a:srgbClr val="FFFFFF"/>
              </a:solidFill>
              <a:cs typeface="David" panose="020E0502060401010101" pitchFamily="34" charset="-79"/>
            </a:endParaRPr>
          </a:p>
          <a:p>
            <a:endParaRPr lang="en-US" sz="3600" i="1" dirty="0">
              <a:cs typeface="David" panose="020E0502060401010101" pitchFamily="34" charset="-79"/>
            </a:endParaRPr>
          </a:p>
        </p:txBody>
      </p:sp>
    </p:spTree>
    <p:extLst>
      <p:ext uri="{BB962C8B-B14F-4D97-AF65-F5344CB8AC3E}">
        <p14:creationId xmlns:p14="http://schemas.microsoft.com/office/powerpoint/2010/main" val="269855502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107684" y="5"/>
            <a:ext cx="8853757" cy="5143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a:bodyPr>
          <a:lstStyle/>
          <a:p>
            <a:pPr marL="0" indent="0">
              <a:buNone/>
            </a:pPr>
            <a:r>
              <a:rPr lang="en-US" baseline="30000" dirty="0"/>
              <a:t>Rev. 21.2-7  </a:t>
            </a:r>
            <a:r>
              <a:rPr lang="en-US" dirty="0"/>
              <a:t>and God Himself shall be among them and be their God. He shall wipe away every tear from their eyes, and death shall be no more. Nor shall there be mourning or crying or pain any longer, for the former things have passed away.”</a:t>
            </a:r>
          </a:p>
        </p:txBody>
      </p:sp>
    </p:spTree>
    <p:extLst>
      <p:ext uri="{BB962C8B-B14F-4D97-AF65-F5344CB8AC3E}">
        <p14:creationId xmlns:p14="http://schemas.microsoft.com/office/powerpoint/2010/main" val="324800104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107684" y="5"/>
            <a:ext cx="8853757" cy="5143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a:bodyPr>
          <a:lstStyle/>
          <a:p>
            <a:pPr marL="0" indent="0">
              <a:buNone/>
            </a:pPr>
            <a:r>
              <a:rPr lang="en-US" baseline="30000" dirty="0"/>
              <a:t>Rev. 21.2-7  </a:t>
            </a:r>
            <a:r>
              <a:rPr lang="en-US" dirty="0"/>
              <a:t>And the One seated upon the throne said, “Behold, I am making all things new!” Then He said, “Write, for these words are trustworthy and true.”  Then He said to me, “It is done! I am the Alpha and the Omega, the Beginning and the End. </a:t>
            </a:r>
          </a:p>
        </p:txBody>
      </p:sp>
    </p:spTree>
    <p:extLst>
      <p:ext uri="{BB962C8B-B14F-4D97-AF65-F5344CB8AC3E}">
        <p14:creationId xmlns:p14="http://schemas.microsoft.com/office/powerpoint/2010/main" val="231240953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182563" y="0"/>
            <a:ext cx="8778874" cy="5143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a:bodyPr>
          <a:lstStyle/>
          <a:p>
            <a:pPr marL="0" indent="0">
              <a:buNone/>
            </a:pPr>
            <a:endParaRPr lang="en-US" dirty="0"/>
          </a:p>
          <a:p>
            <a:pPr marL="0" indent="0">
              <a:buNone/>
            </a:pPr>
            <a:r>
              <a:rPr lang="en-US" dirty="0"/>
              <a:t>Justice is achieved in the Person of the Kingdom of G-d in the King of the Universe.</a:t>
            </a:r>
          </a:p>
          <a:p>
            <a:pPr marL="0" indent="0">
              <a:buNone/>
            </a:pPr>
            <a:r>
              <a:rPr lang="en-US" dirty="0"/>
              <a:t>Yeshua IS justice, and will bring justice.</a:t>
            </a:r>
          </a:p>
        </p:txBody>
      </p:sp>
    </p:spTree>
    <p:extLst>
      <p:ext uri="{BB962C8B-B14F-4D97-AF65-F5344CB8AC3E}">
        <p14:creationId xmlns:p14="http://schemas.microsoft.com/office/powerpoint/2010/main" val="316439212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182564" y="5"/>
            <a:ext cx="8778875" cy="5143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lnSpcReduction="10000"/>
          </a:bodyPr>
          <a:lstStyle/>
          <a:p>
            <a:pPr marL="0" indent="0">
              <a:buNone/>
            </a:pPr>
            <a:r>
              <a:rPr lang="en-US" baseline="30000" dirty="0"/>
              <a:t>Daniel 12.2-3</a:t>
            </a:r>
            <a:r>
              <a:rPr lang="en-US" dirty="0"/>
              <a:t>  Multitudes who sleep in the dust of the earth will awake—some to everlasting life, and others to shame and everlasting contempt. Those who are wise will shine like the brightness of the heavenly expanse. And those who turn many to righteousness will be like the stars forever and ever.</a:t>
            </a:r>
          </a:p>
        </p:txBody>
      </p:sp>
    </p:spTree>
    <p:extLst>
      <p:ext uri="{BB962C8B-B14F-4D97-AF65-F5344CB8AC3E}">
        <p14:creationId xmlns:p14="http://schemas.microsoft.com/office/powerpoint/2010/main" val="33076396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107684" y="5"/>
            <a:ext cx="8853757" cy="5143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fontScale="92500" lnSpcReduction="20000"/>
          </a:bodyPr>
          <a:lstStyle/>
          <a:p>
            <a:pPr marL="0" indent="0">
              <a:buNone/>
            </a:pPr>
            <a:r>
              <a:rPr lang="en-US" baseline="30000" dirty="0"/>
              <a:t>Rev. 21.2-7  </a:t>
            </a:r>
            <a:r>
              <a:rPr lang="en-US" dirty="0"/>
              <a:t>To the thirsty I will freely give from the spring of the water of life. The one who overcomes shall inherit these things, and I will be his God and he shall be My son. But for the cowardly and faithless and detestable and murderers and sexually immoral and sorcerers and idolaters and all liars—their lot is in the lake that burns with fire and brimstone, which is the second death.”</a:t>
            </a:r>
          </a:p>
        </p:txBody>
      </p:sp>
    </p:spTree>
    <p:extLst>
      <p:ext uri="{BB962C8B-B14F-4D97-AF65-F5344CB8AC3E}">
        <p14:creationId xmlns:p14="http://schemas.microsoft.com/office/powerpoint/2010/main" val="9640678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D75AC2D-852F-4ED3-AE57-767F84FB22D9}"/>
              </a:ext>
            </a:extLst>
          </p:cNvPr>
          <p:cNvPicPr>
            <a:picLocks noChangeAspect="1"/>
          </p:cNvPicPr>
          <p:nvPr/>
        </p:nvPicPr>
        <p:blipFill>
          <a:blip r:embed="rId3"/>
          <a:stretch>
            <a:fillRect/>
          </a:stretch>
        </p:blipFill>
        <p:spPr>
          <a:xfrm>
            <a:off x="533404" y="478147"/>
            <a:ext cx="8013693" cy="4549175"/>
          </a:xfrm>
          <a:prstGeom prst="rect">
            <a:avLst/>
          </a:prstGeom>
        </p:spPr>
      </p:pic>
      <p:sp>
        <p:nvSpPr>
          <p:cNvPr id="108546" name="Rectangle 2">
            <a:extLst>
              <a:ext uri="{FF2B5EF4-FFF2-40B4-BE49-F238E27FC236}">
                <a16:creationId xmlns:a16="http://schemas.microsoft.com/office/drawing/2014/main" id="{D8315A36-2C76-4A42-9F77-AEDC8DA15644}"/>
              </a:ext>
            </a:extLst>
          </p:cNvPr>
          <p:cNvSpPr>
            <a:spLocks noGrp="1" noChangeArrowheads="1"/>
          </p:cNvSpPr>
          <p:nvPr>
            <p:ph type="subTitle" idx="1"/>
          </p:nvPr>
        </p:nvSpPr>
        <p:spPr>
          <a:xfrm>
            <a:off x="182568" y="5"/>
            <a:ext cx="8732837" cy="5143500"/>
          </a:xfrm>
        </p:spPr>
        <p:txBody>
          <a:bodyPr/>
          <a:lstStyle/>
          <a:p>
            <a:pPr algn="l">
              <a:spcBef>
                <a:spcPct val="0"/>
              </a:spcBef>
            </a:pPr>
            <a:endParaRPr lang="en-US" altLang="en-US" dirty="0">
              <a:effectLst>
                <a:outerShdw blurRad="38100" dist="38100" dir="2700000" algn="tl">
                  <a:srgbClr val="000000">
                    <a:alpha val="43137"/>
                  </a:srgbClr>
                </a:outerShdw>
              </a:effectLst>
              <a:latin typeface="Arial Rounded MT Bold" panose="020F0704030504030204" pitchFamily="34" charset="0"/>
              <a:cs typeface="Vilna" pitchFamily="2" charset="-79"/>
            </a:endParaRPr>
          </a:p>
          <a:p>
            <a:pPr algn="l">
              <a:spcBef>
                <a:spcPct val="0"/>
              </a:spcBef>
            </a:pPr>
            <a:endParaRPr lang="en-US" altLang="en-US" dirty="0">
              <a:effectLst>
                <a:outerShdw blurRad="38100" dist="38100" dir="2700000" algn="tl">
                  <a:srgbClr val="000000">
                    <a:alpha val="43137"/>
                  </a:srgbClr>
                </a:outerShdw>
              </a:effectLst>
              <a:latin typeface="Arial Rounded MT Bold" panose="020F0704030504030204" pitchFamily="34" charset="0"/>
              <a:cs typeface="Vilna" pitchFamily="2" charset="-79"/>
            </a:endParaRPr>
          </a:p>
          <a:p>
            <a:pPr algn="l">
              <a:spcBef>
                <a:spcPct val="0"/>
              </a:spcBef>
            </a:pPr>
            <a:endParaRPr lang="en-US" altLang="en-US" dirty="0">
              <a:effectLst>
                <a:outerShdw blurRad="38100" dist="38100" dir="2700000" algn="tl">
                  <a:srgbClr val="000000">
                    <a:alpha val="43137"/>
                  </a:srgbClr>
                </a:outerShdw>
              </a:effectLst>
              <a:latin typeface="Arial Rounded MT Bold" panose="020F0704030504030204" pitchFamily="34" charset="0"/>
              <a:cs typeface="Vilna" pitchFamily="2" charset="-79"/>
            </a:endParaRPr>
          </a:p>
          <a:p>
            <a:pPr algn="l">
              <a:spcBef>
                <a:spcPct val="0"/>
              </a:spcBef>
            </a:pPr>
            <a:endParaRPr lang="en-US" altLang="en-US" dirty="0">
              <a:effectLst>
                <a:outerShdw blurRad="38100" dist="38100" dir="2700000" algn="tl">
                  <a:srgbClr val="000000">
                    <a:alpha val="43137"/>
                  </a:srgbClr>
                </a:outerShdw>
              </a:effectLst>
              <a:latin typeface="Arial Rounded MT Bold" panose="020F0704030504030204" pitchFamily="34" charset="0"/>
              <a:cs typeface="Vilna" pitchFamily="2" charset="-79"/>
            </a:endParaRPr>
          </a:p>
          <a:p>
            <a:pPr>
              <a:spcBef>
                <a:spcPct val="0"/>
              </a:spcBef>
            </a:pPr>
            <a:endParaRPr lang="en-US" altLang="en-US" sz="2400" dirty="0">
              <a:solidFill>
                <a:srgbClr val="00B0F0"/>
              </a:solidFill>
              <a:effectLst>
                <a:outerShdw blurRad="38100" dist="38100" dir="2700000" algn="tl">
                  <a:srgbClr val="000000">
                    <a:alpha val="43137"/>
                  </a:srgbClr>
                </a:outerShdw>
              </a:effectLst>
              <a:latin typeface="Arial Rounded MT Bold" panose="020F0704030504030204" pitchFamily="34" charset="0"/>
              <a:cs typeface="Vilna" pitchFamily="2" charset="-79"/>
            </a:endParaRPr>
          </a:p>
          <a:p>
            <a:pPr>
              <a:spcBef>
                <a:spcPct val="0"/>
              </a:spcBef>
            </a:pPr>
            <a:r>
              <a:rPr lang="en-US" altLang="en-US" sz="3200" dirty="0">
                <a:solidFill>
                  <a:schemeClr val="tx1"/>
                </a:solidFill>
                <a:effectLst>
                  <a:outerShdw blurRad="38100" dist="38100" dir="2700000" algn="tl">
                    <a:srgbClr val="000000">
                      <a:alpha val="43137"/>
                    </a:srgbClr>
                  </a:outerShdw>
                </a:effectLst>
                <a:latin typeface="Arial Rounded MT Bold" panose="020F0704030504030204" pitchFamily="34" charset="0"/>
                <a:cs typeface="Vilna" pitchFamily="2" charset="-79"/>
              </a:rPr>
              <a:t>Letter to the Messianic Jews</a:t>
            </a:r>
          </a:p>
          <a:p>
            <a:pPr>
              <a:spcBef>
                <a:spcPct val="0"/>
              </a:spcBef>
            </a:pPr>
            <a:r>
              <a:rPr lang="en-US" altLang="en-US" sz="3200" dirty="0">
                <a:solidFill>
                  <a:schemeClr val="tx1"/>
                </a:solidFill>
                <a:effectLst>
                  <a:outerShdw blurRad="38100" dist="38100" dir="2700000" algn="tl">
                    <a:srgbClr val="000000">
                      <a:alpha val="43137"/>
                    </a:srgbClr>
                  </a:outerShdw>
                </a:effectLst>
                <a:latin typeface="Arial Rounded MT Bold" panose="020F0704030504030204" pitchFamily="34" charset="0"/>
                <a:cs typeface="Vilna" pitchFamily="2" charset="-79"/>
              </a:rPr>
              <a:t> [Hebrews] MJ 6.1-6.3</a:t>
            </a:r>
          </a:p>
          <a:p>
            <a:pPr>
              <a:spcBef>
                <a:spcPct val="0"/>
              </a:spcBef>
            </a:pPr>
            <a:r>
              <a:rPr lang="en-US" altLang="en-US" sz="3200" dirty="0">
                <a:solidFill>
                  <a:schemeClr val="tx1"/>
                </a:solidFill>
                <a:effectLst>
                  <a:outerShdw blurRad="38100" dist="38100" dir="2700000" algn="tl">
                    <a:srgbClr val="000000">
                      <a:alpha val="43137"/>
                    </a:srgbClr>
                  </a:outerShdw>
                </a:effectLst>
                <a:latin typeface="Arial Rounded MT Bold" panose="020F0704030504030204" pitchFamily="34" charset="0"/>
                <a:cs typeface="Vilna" pitchFamily="2" charset="-79"/>
              </a:rPr>
              <a:t>First Principles Part 6</a:t>
            </a:r>
          </a:p>
          <a:p>
            <a:pPr>
              <a:spcBef>
                <a:spcPct val="0"/>
              </a:spcBef>
            </a:pPr>
            <a:r>
              <a:rPr lang="en-US" altLang="en-US" sz="3200" dirty="0">
                <a:solidFill>
                  <a:schemeClr val="tx1"/>
                </a:solidFill>
                <a:effectLst>
                  <a:outerShdw blurRad="38100" dist="38100" dir="2700000" algn="tl">
                    <a:srgbClr val="000000">
                      <a:alpha val="43137"/>
                    </a:srgbClr>
                  </a:outerShdw>
                </a:effectLst>
                <a:latin typeface="Arial Rounded MT Bold" panose="020F0704030504030204" pitchFamily="34" charset="0"/>
                <a:cs typeface="Vilna" pitchFamily="2" charset="-79"/>
              </a:rPr>
              <a:t>Eternity</a:t>
            </a:r>
          </a:p>
        </p:txBody>
      </p:sp>
      <p:sp>
        <p:nvSpPr>
          <p:cNvPr id="4" name="TextBox 3">
            <a:extLst>
              <a:ext uri="{FF2B5EF4-FFF2-40B4-BE49-F238E27FC236}">
                <a16:creationId xmlns:a16="http://schemas.microsoft.com/office/drawing/2014/main" id="{13B7B60D-52BF-4838-9C40-F28E5B3251C6}"/>
              </a:ext>
            </a:extLst>
          </p:cNvPr>
          <p:cNvSpPr txBox="1"/>
          <p:nvPr/>
        </p:nvSpPr>
        <p:spPr>
          <a:xfrm>
            <a:off x="4113587" y="2124635"/>
            <a:ext cx="914400" cy="707886"/>
          </a:xfrm>
          <a:prstGeom prst="rect">
            <a:avLst/>
          </a:prstGeom>
          <a:noFill/>
        </p:spPr>
        <p:txBody>
          <a:bodyPr wrap="square" rtlCol="0">
            <a:spAutoFit/>
          </a:bodyPr>
          <a:lstStyle/>
          <a:p>
            <a:pPr>
              <a:defRPr/>
            </a:pPr>
            <a:endParaRPr lang="en-US" dirty="0">
              <a:solidFill>
                <a:srgbClr val="FFFFFF"/>
              </a:solidFill>
            </a:endParaRPr>
          </a:p>
        </p:txBody>
      </p:sp>
      <p:sp>
        <p:nvSpPr>
          <p:cNvPr id="5" name="TextBox 4">
            <a:extLst>
              <a:ext uri="{FF2B5EF4-FFF2-40B4-BE49-F238E27FC236}">
                <a16:creationId xmlns:a16="http://schemas.microsoft.com/office/drawing/2014/main" id="{423EC5B3-1B4B-4BF8-9C50-C2F882AAF008}"/>
              </a:ext>
            </a:extLst>
          </p:cNvPr>
          <p:cNvSpPr txBox="1"/>
          <p:nvPr/>
        </p:nvSpPr>
        <p:spPr>
          <a:xfrm>
            <a:off x="4113587" y="2124635"/>
            <a:ext cx="914400" cy="707886"/>
          </a:xfrm>
          <a:prstGeom prst="rect">
            <a:avLst/>
          </a:prstGeom>
          <a:noFill/>
        </p:spPr>
        <p:txBody>
          <a:bodyPr wrap="square" rtlCol="0">
            <a:spAutoFit/>
          </a:bodyPr>
          <a:lstStyle/>
          <a:p>
            <a:pPr>
              <a:defRPr/>
            </a:pPr>
            <a:endParaRPr lang="en-US" dirty="0">
              <a:solidFill>
                <a:srgbClr val="FFFFFF"/>
              </a:solidFill>
            </a:endParaRPr>
          </a:p>
        </p:txBody>
      </p:sp>
    </p:spTree>
    <p:extLst>
      <p:ext uri="{BB962C8B-B14F-4D97-AF65-F5344CB8AC3E}">
        <p14:creationId xmlns:p14="http://schemas.microsoft.com/office/powerpoint/2010/main" val="1264604118"/>
      </p:ext>
    </p:extLst>
  </p:cSld>
  <p:clrMapOvr>
    <a:masterClrMapping/>
  </p:clrMapOvr>
</p:sld>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Rounded MT 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136667</TotalTime>
  <Words>5206</Words>
  <Application>Microsoft Office PowerPoint</Application>
  <PresentationFormat>On-screen Show (16:9)</PresentationFormat>
  <Paragraphs>503</Paragraphs>
  <Slides>85</Slides>
  <Notes>85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85</vt:i4>
      </vt:variant>
    </vt:vector>
  </HeadingPairs>
  <TitlesOfParts>
    <vt:vector size="90" baseType="lpstr">
      <vt:lpstr>-apple-system</vt:lpstr>
      <vt:lpstr>Arial</vt:lpstr>
      <vt:lpstr>Arial Rounded MT Bold</vt:lpstr>
      <vt:lpstr>David</vt:lpstr>
      <vt:lpstr>1_Default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Or HaOlam Messianic Congregation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Shmuel Wolkenfeld</dc:creator>
  <cp:lastModifiedBy>Shmuel Wolkenfeld</cp:lastModifiedBy>
  <cp:revision>3936</cp:revision>
  <dcterms:created xsi:type="dcterms:W3CDTF">2006-04-21T19:34:43Z</dcterms:created>
  <dcterms:modified xsi:type="dcterms:W3CDTF">2020-11-14T14:46:54Z</dcterms:modified>
</cp:coreProperties>
</file>