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77"/>
  </p:notesMasterIdLst>
  <p:handoutMasterIdLst>
    <p:handoutMasterId r:id="rId78"/>
  </p:handoutMasterIdLst>
  <p:sldIdLst>
    <p:sldId id="2045" r:id="rId4"/>
    <p:sldId id="62841" r:id="rId5"/>
    <p:sldId id="62846" r:id="rId6"/>
    <p:sldId id="62806" r:id="rId7"/>
    <p:sldId id="62817" r:id="rId8"/>
    <p:sldId id="62845" r:id="rId9"/>
    <p:sldId id="62842" r:id="rId10"/>
    <p:sldId id="62818" r:id="rId11"/>
    <p:sldId id="62811" r:id="rId12"/>
    <p:sldId id="62850" r:id="rId13"/>
    <p:sldId id="62847" r:id="rId14"/>
    <p:sldId id="62844" r:id="rId15"/>
    <p:sldId id="62848" r:id="rId16"/>
    <p:sldId id="62874" r:id="rId17"/>
    <p:sldId id="62820" r:id="rId18"/>
    <p:sldId id="62851" r:id="rId19"/>
    <p:sldId id="344" r:id="rId20"/>
    <p:sldId id="62826" r:id="rId21"/>
    <p:sldId id="359" r:id="rId22"/>
    <p:sldId id="62828" r:id="rId23"/>
    <p:sldId id="62856" r:id="rId24"/>
    <p:sldId id="62853" r:id="rId25"/>
    <p:sldId id="62854" r:id="rId26"/>
    <p:sldId id="62824" r:id="rId27"/>
    <p:sldId id="372" r:id="rId28"/>
    <p:sldId id="373" r:id="rId29"/>
    <p:sldId id="374" r:id="rId30"/>
    <p:sldId id="62858" r:id="rId31"/>
    <p:sldId id="62825" r:id="rId32"/>
    <p:sldId id="62852" r:id="rId33"/>
    <p:sldId id="345" r:id="rId34"/>
    <p:sldId id="62829" r:id="rId35"/>
    <p:sldId id="360" r:id="rId36"/>
    <p:sldId id="62875" r:id="rId37"/>
    <p:sldId id="350" r:id="rId38"/>
    <p:sldId id="62822" r:id="rId39"/>
    <p:sldId id="62864" r:id="rId40"/>
    <p:sldId id="62865" r:id="rId41"/>
    <p:sldId id="62866" r:id="rId42"/>
    <p:sldId id="62867" r:id="rId43"/>
    <p:sldId id="62869" r:id="rId44"/>
    <p:sldId id="62868" r:id="rId45"/>
    <p:sldId id="62871" r:id="rId46"/>
    <p:sldId id="62877" r:id="rId47"/>
    <p:sldId id="346" r:id="rId48"/>
    <p:sldId id="62830" r:id="rId49"/>
    <p:sldId id="361" r:id="rId50"/>
    <p:sldId id="62860" r:id="rId51"/>
    <p:sldId id="62863" r:id="rId52"/>
    <p:sldId id="62831" r:id="rId53"/>
    <p:sldId id="62859" r:id="rId54"/>
    <p:sldId id="62861" r:id="rId55"/>
    <p:sldId id="62878" r:id="rId56"/>
    <p:sldId id="347" r:id="rId57"/>
    <p:sldId id="353" r:id="rId58"/>
    <p:sldId id="62832" r:id="rId59"/>
    <p:sldId id="62876" r:id="rId60"/>
    <p:sldId id="62870" r:id="rId61"/>
    <p:sldId id="62879" r:id="rId62"/>
    <p:sldId id="348" r:id="rId63"/>
    <p:sldId id="62833" r:id="rId64"/>
    <p:sldId id="362" r:id="rId65"/>
    <p:sldId id="62834" r:id="rId66"/>
    <p:sldId id="352" r:id="rId67"/>
    <p:sldId id="62835" r:id="rId68"/>
    <p:sldId id="62880" r:id="rId69"/>
    <p:sldId id="349" r:id="rId70"/>
    <p:sldId id="62823" r:id="rId71"/>
    <p:sldId id="62814" r:id="rId72"/>
    <p:sldId id="62873" r:id="rId73"/>
    <p:sldId id="62872" r:id="rId74"/>
    <p:sldId id="62815" r:id="rId75"/>
    <p:sldId id="256" r:id="rId7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05" autoAdjust="0"/>
    <p:restoredTop sz="90299"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692"/>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06.09-12 Crown Center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26,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06.09-12 Crown Center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26, 2020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Sura_%28city%29" TargetMode="External"/><Relationship Id="rId3" Type="http://schemas.openxmlformats.org/officeDocument/2006/relationships/hyperlink" Target="http://en.wikipedia.org/wiki/Jew" TargetMode="External"/><Relationship Id="rId7" Type="http://schemas.openxmlformats.org/officeDocument/2006/relationships/hyperlink" Target="http://en.wikipedia.org/wiki/Oral_Law" TargetMode="External"/><Relationship Id="rId12" Type="http://schemas.openxmlformats.org/officeDocument/2006/relationships/hyperlink" Target="http://en.wikipedia.org/wiki/Hebrew_languag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Amora" TargetMode="External"/><Relationship Id="rId11" Type="http://schemas.openxmlformats.org/officeDocument/2006/relationships/hyperlink" Target="http://en.wikipedia.org/wiki/Abba_Arika#CITEREFOesterleyBox1920" TargetMode="External"/><Relationship Id="rId5" Type="http://schemas.openxmlformats.org/officeDocument/2006/relationships/hyperlink" Target="http://en.wikipedia.org/wiki/Babylonia" TargetMode="External"/><Relationship Id="rId10" Type="http://schemas.openxmlformats.org/officeDocument/2006/relationships/hyperlink" Target="http://en.wikipedia.org/wiki/Mishnah" TargetMode="External"/><Relationship Id="rId4" Type="http://schemas.openxmlformats.org/officeDocument/2006/relationships/hyperlink" Target="http://en.wikipedia.org/wiki/Talmud" TargetMode="External"/><Relationship Id="rId9" Type="http://schemas.openxmlformats.org/officeDocument/2006/relationships/hyperlink" Target="http://en.wikipedia.org/wiki/Rabbinic"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_bLc6LqLjd8"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06.09-12 Crown Center</a:t>
            </a:r>
          </a:p>
        </p:txBody>
      </p:sp>
      <p:sp>
        <p:nvSpPr>
          <p:cNvPr id="5" name="Rectangle 3"/>
          <p:cNvSpPr>
            <a:spLocks noGrp="1" noChangeArrowheads="1"/>
          </p:cNvSpPr>
          <p:nvPr>
            <p:ph type="dt" idx="1"/>
          </p:nvPr>
        </p:nvSpPr>
        <p:spPr>
          <a:ln/>
        </p:spPr>
        <p:txBody>
          <a:bodyPr/>
          <a:lstStyle/>
          <a:p>
            <a:r>
              <a:rPr lang="en-US" altLang="en-US">
                <a:solidFill>
                  <a:prstClr val="white"/>
                </a:solidFill>
              </a:rPr>
              <a:t>Dec. 26,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way is he speaking?  Why so vital?</a:t>
            </a:r>
          </a:p>
          <a:p>
            <a:r>
              <a:rPr lang="en-US" dirty="0"/>
              <a:t>Context: chapter review…</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8647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08479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Radical jump.   But rather than leave us on a downer…</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90975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Roller coaster ride</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89468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457200" indent="-457200">
              <a:buFont typeface="+mj-lt"/>
              <a:buAutoNum type="arabicPeriod"/>
            </a:pPr>
            <a:r>
              <a:rPr lang="en-US" dirty="0"/>
              <a:t>Roller coaster </a:t>
            </a:r>
          </a:p>
          <a:p>
            <a:pPr marL="457200" indent="-457200">
              <a:buFont typeface="+mj-lt"/>
              <a:buAutoNum type="arabicPeriod"/>
            </a:pPr>
            <a:r>
              <a:rPr lang="en-US" dirty="0"/>
              <a:t>Top of mountain</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42455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Does anyone notice what I’m doing?  Does it count?  I try to sent appreciation notes, but God </a:t>
            </a:r>
            <a:r>
              <a:rPr lang="en-US" u="sng" dirty="0"/>
              <a:t>remembers</a:t>
            </a:r>
            <a:r>
              <a:rPr lang="en-US" dirty="0"/>
              <a:t> your work and love.  </a:t>
            </a:r>
          </a:p>
          <a:p>
            <a:r>
              <a:rPr lang="en-US" dirty="0"/>
              <a:t>Your life is like a saga in scripture: Avraham, </a:t>
            </a:r>
            <a:r>
              <a:rPr lang="en-US" dirty="0" err="1"/>
              <a:t>Yitskhak</a:t>
            </a:r>
            <a:r>
              <a:rPr lang="en-US" dirty="0"/>
              <a:t>, Yaakov, Abraham, Isaac, Jacob.</a:t>
            </a:r>
          </a:p>
          <a:p>
            <a:r>
              <a:rPr lang="en-US" dirty="0" err="1"/>
              <a:t>Iyov</a:t>
            </a:r>
            <a:r>
              <a:rPr lang="en-US" dirty="0"/>
              <a:t>/Job one time lamented that his story wasn’t being recorded.  But it was.  So is yours!</a:t>
            </a:r>
          </a:p>
          <a:p>
            <a:r>
              <a:rPr lang="en-US" dirty="0"/>
              <a:t>But I’m not in scriptures, so how?</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18099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193068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EA427C9-1A41-4D61-869F-6E9208BFA4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E7E44528-4AE3-4527-85B5-9E6E93B73E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C19B2267-139E-437A-849B-691EB866EB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A4D953-8ECF-4E63-926C-40F39348257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2994" name="Rectangle 2">
            <a:extLst>
              <a:ext uri="{FF2B5EF4-FFF2-40B4-BE49-F238E27FC236}">
                <a16:creationId xmlns:a16="http://schemas.microsoft.com/office/drawing/2014/main" id="{FAD3D00C-97C8-421F-B90D-A50E2F471FF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463782BE-EF82-4C26-93E1-6D4C0E0E2B0E}"/>
              </a:ext>
            </a:extLst>
          </p:cNvPr>
          <p:cNvSpPr>
            <a:spLocks noGrp="1" noChangeArrowheads="1"/>
          </p:cNvSpPr>
          <p:nvPr>
            <p:ph type="body" idx="1"/>
          </p:nvPr>
        </p:nvSpPr>
        <p:spPr>
          <a:xfrm>
            <a:off x="457200" y="4267200"/>
            <a:ext cx="5943600" cy="4191000"/>
          </a:xfrm>
        </p:spPr>
        <p:txBody>
          <a:bodyPr/>
          <a:lstStyle/>
          <a:p>
            <a:endParaRPr lang="en-US" altLang="en-US" dirty="0"/>
          </a:p>
        </p:txBody>
      </p:sp>
    </p:spTree>
    <p:extLst>
      <p:ext uri="{BB962C8B-B14F-4D97-AF65-F5344CB8AC3E}">
        <p14:creationId xmlns:p14="http://schemas.microsoft.com/office/powerpoint/2010/main" val="385529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EA427C9-1A41-4D61-869F-6E9208BFA4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E7E44528-4AE3-4527-85B5-9E6E93B73E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C19B2267-139E-437A-849B-691EB866EB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A4D953-8ECF-4E63-926C-40F39348257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2994" name="Rectangle 2">
            <a:extLst>
              <a:ext uri="{FF2B5EF4-FFF2-40B4-BE49-F238E27FC236}">
                <a16:creationId xmlns:a16="http://schemas.microsoft.com/office/drawing/2014/main" id="{FAD3D00C-97C8-421F-B90D-A50E2F471FF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463782BE-EF82-4C26-93E1-6D4C0E0E2B0E}"/>
              </a:ext>
            </a:extLst>
          </p:cNvPr>
          <p:cNvSpPr>
            <a:spLocks noGrp="1" noChangeArrowheads="1"/>
          </p:cNvSpPr>
          <p:nvPr>
            <p:ph type="body" idx="1"/>
          </p:nvPr>
        </p:nvSpPr>
        <p:spPr>
          <a:xfrm>
            <a:off x="381000" y="4267199"/>
            <a:ext cx="6019800" cy="4418013"/>
          </a:xfrm>
        </p:spPr>
        <p:txBody>
          <a:bodyPr/>
          <a:lstStyle/>
          <a:p>
            <a:r>
              <a:rPr lang="en-US" altLang="en-US" dirty="0"/>
              <a:t>Our </a:t>
            </a:r>
            <a:r>
              <a:rPr lang="en-US" altLang="en-US" u="sng" dirty="0"/>
              <a:t>works</a:t>
            </a:r>
            <a:r>
              <a:rPr lang="en-US" altLang="en-US" dirty="0"/>
              <a:t> all based on grace, </a:t>
            </a:r>
            <a:r>
              <a:rPr lang="he-IL" altLang="en-US" b="1" dirty="0">
                <a:latin typeface="David" panose="020E0502060401010101" pitchFamily="34" charset="-79"/>
                <a:cs typeface="David" panose="020E0502060401010101" pitchFamily="34" charset="-79"/>
              </a:rPr>
              <a:t>חן וחסד</a:t>
            </a:r>
            <a:endParaRPr lang="en-US" altLang="en-US" b="1" dirty="0">
              <a:latin typeface="David" panose="020E0502060401010101" pitchFamily="34" charset="-79"/>
              <a:cs typeface="David" panose="020E0502060401010101" pitchFamily="34" charset="-79"/>
            </a:endParaRPr>
          </a:p>
          <a:p>
            <a:r>
              <a:rPr lang="en-US" altLang="en-US" dirty="0"/>
              <a:t>He gives us love to love Him and others, then rewards us for using His love.</a:t>
            </a:r>
          </a:p>
          <a:p>
            <a:r>
              <a:rPr lang="en-US" altLang="en-US" dirty="0"/>
              <a:t>All about power and presence of </a:t>
            </a:r>
            <a:r>
              <a:rPr lang="he-IL" altLang="en-US" b="1" dirty="0">
                <a:latin typeface="David" panose="020E0502060401010101" pitchFamily="34" charset="-79"/>
                <a:cs typeface="David" panose="020E0502060401010101" pitchFamily="34" charset="-79"/>
              </a:rPr>
              <a:t>יְשוּעַ</a:t>
            </a:r>
            <a:r>
              <a:rPr lang="en-US" altLang="en-US" dirty="0"/>
              <a:t> Yeshua</a:t>
            </a:r>
          </a:p>
          <a:p>
            <a:r>
              <a:rPr lang="en-US" altLang="en-US" dirty="0"/>
              <a:t>Our works will be examined.  </a:t>
            </a:r>
          </a:p>
          <a:p>
            <a:r>
              <a:rPr lang="en-US" altLang="en-US" dirty="0"/>
              <a:t>Pre-</a:t>
            </a:r>
            <a:r>
              <a:rPr lang="en-US" altLang="en-US" dirty="0" err="1"/>
              <a:t>Trib</a:t>
            </a:r>
            <a:r>
              <a:rPr lang="en-US" altLang="en-US" dirty="0"/>
              <a:t>?  Irrelevant.</a:t>
            </a:r>
          </a:p>
        </p:txBody>
      </p:sp>
    </p:spTree>
    <p:extLst>
      <p:ext uri="{BB962C8B-B14F-4D97-AF65-F5344CB8AC3E}">
        <p14:creationId xmlns:p14="http://schemas.microsoft.com/office/powerpoint/2010/main" val="112158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E90E5A5-7880-491C-85A6-D6E0DA409C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6953AB8E-62C9-4602-9533-7B7833DA54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57792558-3B94-4E83-9288-29975A8E7C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FD0251-628E-4363-B1D3-768B3B2CF59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1970" name="Rectangle 2">
            <a:extLst>
              <a:ext uri="{FF2B5EF4-FFF2-40B4-BE49-F238E27FC236}">
                <a16:creationId xmlns:a16="http://schemas.microsoft.com/office/drawing/2014/main" id="{A2D21E41-1F94-4931-84E3-02D0AE043534}"/>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DAF065C4-2C0F-43C9-BD0A-92348943BE7C}"/>
              </a:ext>
            </a:extLst>
          </p:cNvPr>
          <p:cNvSpPr>
            <a:spLocks noGrp="1" noChangeArrowheads="1"/>
          </p:cNvSpPr>
          <p:nvPr>
            <p:ph type="body" idx="1"/>
          </p:nvPr>
        </p:nvSpPr>
        <p:spPr>
          <a:xfrm>
            <a:off x="228600" y="4343400"/>
            <a:ext cx="6248400" cy="4114800"/>
          </a:xfrm>
        </p:spPr>
        <p:txBody>
          <a:bodyPr/>
          <a:lstStyle/>
          <a:p>
            <a:endParaRPr lang="en-US" altLang="en-US" dirty="0"/>
          </a:p>
        </p:txBody>
      </p:sp>
    </p:spTree>
    <p:extLst>
      <p:ext uri="{BB962C8B-B14F-4D97-AF65-F5344CB8AC3E}">
        <p14:creationId xmlns:p14="http://schemas.microsoft.com/office/powerpoint/2010/main" val="189050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765178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E90E5A5-7880-491C-85A6-D6E0DA409C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6953AB8E-62C9-4602-9533-7B7833DA54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57792558-3B94-4E83-9288-29975A8E7C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FD0251-628E-4363-B1D3-768B3B2CF59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1970" name="Rectangle 2">
            <a:extLst>
              <a:ext uri="{FF2B5EF4-FFF2-40B4-BE49-F238E27FC236}">
                <a16:creationId xmlns:a16="http://schemas.microsoft.com/office/drawing/2014/main" id="{A2D21E41-1F94-4931-84E3-02D0AE043534}"/>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DAF065C4-2C0F-43C9-BD0A-92348943BE7C}"/>
              </a:ext>
            </a:extLst>
          </p:cNvPr>
          <p:cNvSpPr>
            <a:spLocks noGrp="1" noChangeArrowheads="1"/>
          </p:cNvSpPr>
          <p:nvPr>
            <p:ph type="body" idx="1"/>
          </p:nvPr>
        </p:nvSpPr>
        <p:spPr>
          <a:xfrm>
            <a:off x="381000" y="4114801"/>
            <a:ext cx="6019800" cy="4570412"/>
          </a:xfrm>
        </p:spPr>
        <p:txBody>
          <a:bodyPr/>
          <a:lstStyle/>
          <a:p>
            <a:r>
              <a:rPr lang="en-US" altLang="en-US" dirty="0"/>
              <a:t>Tried by fire: motives, attitudes, </a:t>
            </a:r>
          </a:p>
          <a:p>
            <a:r>
              <a:rPr lang="en-US" altLang="en-US" dirty="0"/>
              <a:t>Mixed? OK partial reward</a:t>
            </a:r>
          </a:p>
          <a:p>
            <a:r>
              <a:rPr lang="en-US" altLang="en-US" dirty="0"/>
              <a:t>I’m not doing for </a:t>
            </a:r>
            <a:r>
              <a:rPr lang="en-US" altLang="en-US" cap="small" dirty="0"/>
              <a:t>Adoni </a:t>
            </a:r>
            <a:r>
              <a:rPr lang="en-US" altLang="en-US" dirty="0"/>
              <a:t>perfectly, </a:t>
            </a:r>
          </a:p>
          <a:p>
            <a:r>
              <a:rPr lang="en-US" altLang="en-US" dirty="0"/>
              <a:t>Still do, gain, receive as you are. </a:t>
            </a:r>
          </a:p>
          <a:p>
            <a:r>
              <a:rPr lang="en-US" altLang="en-US" dirty="0"/>
              <a:t>Greatest gift of heart: 6x/sec eye exchange</a:t>
            </a:r>
          </a:p>
          <a:p>
            <a:r>
              <a:rPr lang="en-US" altLang="en-US" dirty="0"/>
              <a:t>Joel Chernoff re Joseph Project: smell of Holy Spirit on us</a:t>
            </a:r>
          </a:p>
        </p:txBody>
      </p:sp>
    </p:spTree>
    <p:extLst>
      <p:ext uri="{BB962C8B-B14F-4D97-AF65-F5344CB8AC3E}">
        <p14:creationId xmlns:p14="http://schemas.microsoft.com/office/powerpoint/2010/main" val="292674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44531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22</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a:xfrm>
            <a:off x="533400" y="4343400"/>
            <a:ext cx="5638800" cy="4114800"/>
          </a:xfrm>
        </p:spPr>
        <p:txBody>
          <a:bodyPr/>
          <a:lstStyle/>
          <a:p>
            <a:r>
              <a:rPr lang="en-US" altLang="en-US" sz="1050" dirty="0"/>
              <a:t>https://i.pinimg.com/originals/92/1c/61/921c616534cd3d86dd8bde9bf17d52b3.jpg</a:t>
            </a:r>
          </a:p>
        </p:txBody>
      </p:sp>
    </p:spTree>
    <p:extLst>
      <p:ext uri="{BB962C8B-B14F-4D97-AF65-F5344CB8AC3E}">
        <p14:creationId xmlns:p14="http://schemas.microsoft.com/office/powerpoint/2010/main" val="123373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Three surprises about being there: </a:t>
            </a:r>
          </a:p>
          <a:p>
            <a:pPr marL="280988" indent="-280988">
              <a:buFont typeface="+mj-lt"/>
              <a:buAutoNum type="arabicPeriod"/>
            </a:pPr>
            <a:r>
              <a:rPr lang="en-US" dirty="0"/>
              <a:t>people expected missing.  </a:t>
            </a:r>
          </a:p>
          <a:p>
            <a:pPr marL="280988" indent="-280988">
              <a:buFont typeface="+mj-lt"/>
              <a:buAutoNum type="arabicPeriod"/>
            </a:pPr>
            <a:r>
              <a:rPr lang="en-US" dirty="0"/>
              <a:t>People not expected there.   </a:t>
            </a:r>
          </a:p>
          <a:p>
            <a:pPr marL="280988" indent="-280988">
              <a:buFont typeface="+mj-lt"/>
              <a:buAutoNum type="arabicPeriod"/>
            </a:pPr>
            <a:r>
              <a:rPr lang="en-US" dirty="0"/>
              <a:t>You and I are there.  </a:t>
            </a:r>
          </a:p>
          <a:p>
            <a:pPr marL="280988" indent="-280988">
              <a:buFont typeface="+mj-lt"/>
              <a:buAutoNum type="arabicPeriod"/>
            </a:pPr>
            <a:endParaRPr lang="en-US" dirty="0"/>
          </a:p>
          <a:p>
            <a:r>
              <a:rPr lang="en-US" dirty="0"/>
              <a:t>What actually goes on in eternity, in G-d’s immediate Presence…</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23156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3A3706-B2E4-4B81-99F7-471B51D6A5AC}"/>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D3D0128-DB8F-41B9-93A2-A22FB002E479}"/>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E32D8F72-8D99-4EBC-AEC7-F56D2587FA3B}"/>
              </a:ext>
            </a:extLst>
          </p:cNvPr>
          <p:cNvSpPr>
            <a:spLocks noGrp="1" noChangeArrowheads="1"/>
          </p:cNvSpPr>
          <p:nvPr>
            <p:ph type="sldNum" sz="quarter" idx="5"/>
          </p:nvPr>
        </p:nvSpPr>
        <p:spPr>
          <a:ln/>
        </p:spPr>
        <p:txBody>
          <a:bodyPr/>
          <a:lstStyle/>
          <a:p>
            <a:fld id="{1AE2B69D-5A06-4DE0-B5DF-42F064FF80A9}" type="slidenum">
              <a:rPr lang="en-US" altLang="en-US"/>
              <a:pPr/>
              <a:t>24</a:t>
            </a:fld>
            <a:endParaRPr lang="en-US" altLang="en-US"/>
          </a:p>
        </p:txBody>
      </p:sp>
      <p:sp>
        <p:nvSpPr>
          <p:cNvPr id="239618" name="Rectangle 2">
            <a:extLst>
              <a:ext uri="{FF2B5EF4-FFF2-40B4-BE49-F238E27FC236}">
                <a16:creationId xmlns:a16="http://schemas.microsoft.com/office/drawing/2014/main" id="{FFF89B48-4934-4123-8363-07AA6FFD2C91}"/>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9D070515-468B-4081-9397-D99F22E90BE1}"/>
              </a:ext>
            </a:extLst>
          </p:cNvPr>
          <p:cNvSpPr>
            <a:spLocks noGrp="1" noChangeArrowheads="1"/>
          </p:cNvSpPr>
          <p:nvPr>
            <p:ph type="body" idx="1"/>
          </p:nvPr>
        </p:nvSpPr>
        <p:spPr>
          <a:xfrm>
            <a:off x="381000" y="4324318"/>
            <a:ext cx="5867400" cy="4114800"/>
          </a:xfrm>
        </p:spPr>
        <p:txBody>
          <a:bodyPr/>
          <a:lstStyle/>
          <a:p>
            <a:r>
              <a:rPr lang="en-US" altLang="en-US" dirty="0"/>
              <a:t>Vision of Adoni ~ chariot, </a:t>
            </a:r>
            <a:r>
              <a:rPr lang="en-US" altLang="en-US" dirty="0" err="1"/>
              <a:t>merkavah</a:t>
            </a:r>
            <a:r>
              <a:rPr lang="en-US" altLang="en-US" dirty="0"/>
              <a:t> of </a:t>
            </a:r>
            <a:r>
              <a:rPr lang="en-US" altLang="en-US" dirty="0" err="1"/>
              <a:t>Ezk</a:t>
            </a:r>
            <a:r>
              <a:rPr lang="en-US" altLang="en-US" dirty="0"/>
              <a:t> 1 </a:t>
            </a:r>
          </a:p>
        </p:txBody>
      </p:sp>
    </p:spTree>
    <p:extLst>
      <p:ext uri="{BB962C8B-B14F-4D97-AF65-F5344CB8AC3E}">
        <p14:creationId xmlns:p14="http://schemas.microsoft.com/office/powerpoint/2010/main" val="2179277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3A3706-B2E4-4B81-99F7-471B51D6A5AC}"/>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D3D0128-DB8F-41B9-93A2-A22FB002E479}"/>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E32D8F72-8D99-4EBC-AEC7-F56D2587FA3B}"/>
              </a:ext>
            </a:extLst>
          </p:cNvPr>
          <p:cNvSpPr>
            <a:spLocks noGrp="1" noChangeArrowheads="1"/>
          </p:cNvSpPr>
          <p:nvPr>
            <p:ph type="sldNum" sz="quarter" idx="5"/>
          </p:nvPr>
        </p:nvSpPr>
        <p:spPr>
          <a:ln/>
        </p:spPr>
        <p:txBody>
          <a:bodyPr/>
          <a:lstStyle/>
          <a:p>
            <a:fld id="{1AE2B69D-5A06-4DE0-B5DF-42F064FF80A9}" type="slidenum">
              <a:rPr lang="en-US" altLang="en-US"/>
              <a:pPr/>
              <a:t>25</a:t>
            </a:fld>
            <a:endParaRPr lang="en-US" altLang="en-US"/>
          </a:p>
        </p:txBody>
      </p:sp>
      <p:sp>
        <p:nvSpPr>
          <p:cNvPr id="239618" name="Rectangle 2">
            <a:extLst>
              <a:ext uri="{FF2B5EF4-FFF2-40B4-BE49-F238E27FC236}">
                <a16:creationId xmlns:a16="http://schemas.microsoft.com/office/drawing/2014/main" id="{FFF89B48-4934-4123-8363-07AA6FFD2C91}"/>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9D070515-468B-4081-9397-D99F22E90BE1}"/>
              </a:ext>
            </a:extLst>
          </p:cNvPr>
          <p:cNvSpPr>
            <a:spLocks noGrp="1" noChangeArrowheads="1"/>
          </p:cNvSpPr>
          <p:nvPr>
            <p:ph type="body" idx="1"/>
          </p:nvPr>
        </p:nvSpPr>
        <p:spPr>
          <a:xfrm>
            <a:off x="304800" y="4343399"/>
            <a:ext cx="6096000" cy="4419601"/>
          </a:xfrm>
        </p:spPr>
        <p:txBody>
          <a:bodyPr/>
          <a:lstStyle/>
          <a:p>
            <a:r>
              <a:rPr lang="en-US" altLang="en-US" dirty="0"/>
              <a:t>24??</a:t>
            </a:r>
          </a:p>
          <a:p>
            <a:r>
              <a:rPr lang="en-US" altLang="en-US" dirty="0"/>
              <a:t>12 tribes of Israel</a:t>
            </a:r>
          </a:p>
          <a:p>
            <a:r>
              <a:rPr lang="en-US" altLang="en-US" dirty="0"/>
              <a:t>12 Ones sent to all the Nations of the earth</a:t>
            </a:r>
          </a:p>
          <a:p>
            <a:r>
              <a:rPr lang="en-US" altLang="en-US" dirty="0"/>
              <a:t>12 Jews, 12 Gentile Nations</a:t>
            </a:r>
          </a:p>
          <a:p>
            <a:r>
              <a:rPr lang="en-US" altLang="en-US" dirty="0"/>
              <a:t>Not “separate but equal”    Together and equal, yet identity maintained.   Marriage supper of the Lamb?  Israeli falafel, Matzoh ball soup only?  Hope also egg rolls, lasagna, enchiladas, masala &amp; kabobs!  </a:t>
            </a:r>
          </a:p>
          <a:p>
            <a:r>
              <a:rPr lang="en-US" altLang="en-US" dirty="0"/>
              <a:t>All Jews?  No, all royalty!</a:t>
            </a:r>
          </a:p>
        </p:txBody>
      </p:sp>
    </p:spTree>
    <p:extLst>
      <p:ext uri="{BB962C8B-B14F-4D97-AF65-F5344CB8AC3E}">
        <p14:creationId xmlns:p14="http://schemas.microsoft.com/office/powerpoint/2010/main" val="286364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FE3714-B4C8-4BBA-BEE3-7206F91769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06.09-12 Crown Center</a:t>
            </a:r>
          </a:p>
        </p:txBody>
      </p:sp>
      <p:sp>
        <p:nvSpPr>
          <p:cNvPr id="5" name="Rectangle 3">
            <a:extLst>
              <a:ext uri="{FF2B5EF4-FFF2-40B4-BE49-F238E27FC236}">
                <a16:creationId xmlns:a16="http://schemas.microsoft.com/office/drawing/2014/main" id="{3D763FFA-0A90-4A02-B7EE-7915A7DEC8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26, 2020 5781</a:t>
            </a:r>
          </a:p>
        </p:txBody>
      </p:sp>
      <p:sp>
        <p:nvSpPr>
          <p:cNvPr id="6" name="Rectangle 7">
            <a:extLst>
              <a:ext uri="{FF2B5EF4-FFF2-40B4-BE49-F238E27FC236}">
                <a16:creationId xmlns:a16="http://schemas.microsoft.com/office/drawing/2014/main" id="{E713AFAC-20B0-4D86-A04F-D6FAA858DB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5157A2-2A4A-4C97-A095-0B4D9EE3B6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1666" name="Rectangle 2">
            <a:extLst>
              <a:ext uri="{FF2B5EF4-FFF2-40B4-BE49-F238E27FC236}">
                <a16:creationId xmlns:a16="http://schemas.microsoft.com/office/drawing/2014/main" id="{A6D7740B-ABDD-43B7-B8C2-79785DE92A3C}"/>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DD31016D-6BC1-489B-A0BF-B0405AF46A72}"/>
              </a:ext>
            </a:extLst>
          </p:cNvPr>
          <p:cNvSpPr>
            <a:spLocks noGrp="1" noChangeArrowheads="1"/>
          </p:cNvSpPr>
          <p:nvPr>
            <p:ph type="body" idx="1"/>
          </p:nvPr>
        </p:nvSpPr>
        <p:spPr>
          <a:xfrm>
            <a:off x="381000" y="4191000"/>
            <a:ext cx="6096000" cy="4267200"/>
          </a:xfrm>
        </p:spPr>
        <p:txBody>
          <a:bodyPr/>
          <a:lstStyle/>
          <a:p>
            <a:pPr>
              <a:lnSpc>
                <a:spcPct val="90000"/>
              </a:lnSpc>
            </a:pPr>
            <a:r>
              <a:rPr lang="en-US" altLang="en-US" b="1" dirty="0" err="1"/>
              <a:t>Rav</a:t>
            </a:r>
            <a:r>
              <a:rPr lang="en-US" altLang="en-US" b="1" dirty="0"/>
              <a:t> = Abba Arika</a:t>
            </a:r>
            <a:r>
              <a:rPr lang="en-US" altLang="en-US" dirty="0"/>
              <a:t> (175–247) (Talmudic Aramaic: </a:t>
            </a:r>
            <a:r>
              <a:rPr lang="he-IL" altLang="en-US" b="1" dirty="0">
                <a:latin typeface="David" panose="020E0502060401010101" pitchFamily="34" charset="-79"/>
                <a:cs typeface="David" panose="020E0502060401010101" pitchFamily="34" charset="-79"/>
              </a:rPr>
              <a:t>אבא אריכא</a:t>
            </a:r>
            <a:r>
              <a:rPr lang="en-US" altLang="en-US" dirty="0"/>
              <a:t>) (born Abba bar </a:t>
            </a:r>
            <a:r>
              <a:rPr lang="en-US" altLang="en-US" dirty="0" err="1"/>
              <a:t>Aybo</a:t>
            </a:r>
            <a:r>
              <a:rPr lang="en-US" altLang="en-US" dirty="0"/>
              <a:t>) was a </a:t>
            </a:r>
            <a:r>
              <a:rPr lang="en-US" altLang="en-US" dirty="0">
                <a:hlinkClick r:id="rId3" tooltip="Jew"/>
              </a:rPr>
              <a:t>Jewish</a:t>
            </a:r>
            <a:r>
              <a:rPr lang="en-US" altLang="en-US" dirty="0"/>
              <a:t> </a:t>
            </a:r>
            <a:r>
              <a:rPr lang="en-US" altLang="en-US" dirty="0">
                <a:hlinkClick r:id="rId4" tooltip="Talmud"/>
              </a:rPr>
              <a:t>Talmudist</a:t>
            </a:r>
            <a:r>
              <a:rPr lang="en-US" altLang="en-US" dirty="0"/>
              <a:t> who lived in </a:t>
            </a:r>
            <a:r>
              <a:rPr lang="en-US" altLang="en-US" dirty="0">
                <a:hlinkClick r:id="rId5" tooltip="Babylonia"/>
              </a:rPr>
              <a:t>Babylonia</a:t>
            </a:r>
            <a:r>
              <a:rPr lang="en-US" altLang="en-US" dirty="0"/>
              <a:t>, </a:t>
            </a:r>
          </a:p>
          <a:p>
            <a:pPr>
              <a:lnSpc>
                <a:spcPct val="90000"/>
              </a:lnSpc>
            </a:pPr>
            <a:r>
              <a:rPr lang="en-US" altLang="en-US" dirty="0"/>
              <a:t>known as an </a:t>
            </a:r>
            <a:r>
              <a:rPr lang="en-US" altLang="en-US" dirty="0">
                <a:hlinkClick r:id="rId6" tooltip="Amora"/>
              </a:rPr>
              <a:t>amora</a:t>
            </a:r>
            <a:r>
              <a:rPr lang="en-US" altLang="en-US" dirty="0"/>
              <a:t> (commentator on the </a:t>
            </a:r>
            <a:r>
              <a:rPr lang="en-US" altLang="en-US" dirty="0">
                <a:hlinkClick r:id="rId7" tooltip="Oral Law"/>
              </a:rPr>
              <a:t>Oral Law</a:t>
            </a:r>
            <a:r>
              <a:rPr lang="en-US" altLang="en-US" dirty="0"/>
              <a:t>) of the 3rd century who established at </a:t>
            </a:r>
            <a:r>
              <a:rPr lang="en-US" altLang="en-US" dirty="0">
                <a:hlinkClick r:id="rId8" tooltip="Sura (city)"/>
              </a:rPr>
              <a:t>Sura</a:t>
            </a:r>
            <a:r>
              <a:rPr lang="en-US" altLang="en-US" dirty="0"/>
              <a:t> the systematic study of the </a:t>
            </a:r>
            <a:r>
              <a:rPr lang="en-US" altLang="en-US" dirty="0">
                <a:hlinkClick r:id="rId9" tooltip="Rabbinic"/>
              </a:rPr>
              <a:t>rabbinic</a:t>
            </a:r>
            <a:r>
              <a:rPr lang="en-US" altLang="en-US" dirty="0"/>
              <a:t> traditions, which, using the </a:t>
            </a:r>
            <a:r>
              <a:rPr lang="en-US" altLang="en-US" i="1" dirty="0">
                <a:hlinkClick r:id="rId10" tooltip="Mishnah"/>
              </a:rPr>
              <a:t>Mishnah</a:t>
            </a:r>
            <a:r>
              <a:rPr lang="en-US" altLang="en-US" dirty="0"/>
              <a:t> as text, led to the compilation of the </a:t>
            </a:r>
            <a:r>
              <a:rPr lang="en-US" altLang="en-US" i="1" dirty="0">
                <a:hlinkClick r:id="rId4" tooltip="Talmud"/>
              </a:rPr>
              <a:t>Talmud</a:t>
            </a:r>
            <a:r>
              <a:rPr lang="en-US" altLang="en-US" dirty="0"/>
              <a:t>. With him began the long period of ascendancy of the great academies of Babylonia (</a:t>
            </a:r>
            <a:r>
              <a:rPr lang="en-US" altLang="en-US" dirty="0" err="1">
                <a:hlinkClick r:id="rId11"/>
              </a:rPr>
              <a:t>Oesterley</a:t>
            </a:r>
            <a:r>
              <a:rPr lang="en-US" altLang="en-US" dirty="0">
                <a:hlinkClick r:id="rId11"/>
              </a:rPr>
              <a:t> &amp; Box 1920</a:t>
            </a:r>
            <a:r>
              <a:rPr lang="en-US" altLang="en-US" dirty="0"/>
              <a:t>), around the year 220. He is commonly known simply as </a:t>
            </a:r>
            <a:r>
              <a:rPr lang="en-US" altLang="en-US" b="1" dirty="0" err="1"/>
              <a:t>Rav</a:t>
            </a:r>
            <a:r>
              <a:rPr lang="en-US" altLang="en-US" dirty="0"/>
              <a:t> (or </a:t>
            </a:r>
            <a:r>
              <a:rPr lang="en-US" altLang="en-US" b="1" dirty="0" err="1"/>
              <a:t>Rab</a:t>
            </a:r>
            <a:r>
              <a:rPr lang="en-US" altLang="en-US" dirty="0"/>
              <a:t>, </a:t>
            </a:r>
            <a:r>
              <a:rPr lang="en-US" altLang="en-US" dirty="0">
                <a:hlinkClick r:id="rId12" tooltip="Hebrew language"/>
              </a:rPr>
              <a:t>Hebrew</a:t>
            </a:r>
            <a:r>
              <a:rPr lang="en-US" altLang="en-US" dirty="0"/>
              <a:t>: </a:t>
            </a:r>
            <a:r>
              <a:rPr lang="he-IL" altLang="en-US" b="1" dirty="0"/>
              <a:t>רב</a:t>
            </a:r>
            <a:r>
              <a:rPr lang="en-US" altLang="en-US" dirty="0"/>
              <a:t> </a:t>
            </a:r>
          </a:p>
        </p:txBody>
      </p:sp>
    </p:spTree>
    <p:extLst>
      <p:ext uri="{BB962C8B-B14F-4D97-AF65-F5344CB8AC3E}">
        <p14:creationId xmlns:p14="http://schemas.microsoft.com/office/powerpoint/2010/main" val="354176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141842-9A88-4203-AE6D-0EE41B07DC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06.09-12 Crown Center</a:t>
            </a:r>
          </a:p>
        </p:txBody>
      </p:sp>
      <p:sp>
        <p:nvSpPr>
          <p:cNvPr id="5" name="Rectangle 3">
            <a:extLst>
              <a:ext uri="{FF2B5EF4-FFF2-40B4-BE49-F238E27FC236}">
                <a16:creationId xmlns:a16="http://schemas.microsoft.com/office/drawing/2014/main" id="{90E0BC68-70E3-4169-9730-F000E2F1C6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26, 2020 5781</a:t>
            </a:r>
          </a:p>
        </p:txBody>
      </p:sp>
      <p:sp>
        <p:nvSpPr>
          <p:cNvPr id="6" name="Rectangle 7">
            <a:extLst>
              <a:ext uri="{FF2B5EF4-FFF2-40B4-BE49-F238E27FC236}">
                <a16:creationId xmlns:a16="http://schemas.microsoft.com/office/drawing/2014/main" id="{6A39A9E5-10BB-4578-9B01-06418F22DD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5906D8-1722-4332-AE46-85444AE201F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3714" name="Rectangle 2">
            <a:extLst>
              <a:ext uri="{FF2B5EF4-FFF2-40B4-BE49-F238E27FC236}">
                <a16:creationId xmlns:a16="http://schemas.microsoft.com/office/drawing/2014/main" id="{AF739414-40EF-4D2E-8739-3CBFCA7E74AE}"/>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E11BB2EE-5114-44DE-9928-197D919CF965}"/>
              </a:ext>
            </a:extLst>
          </p:cNvPr>
          <p:cNvSpPr>
            <a:spLocks noGrp="1" noChangeArrowheads="1"/>
          </p:cNvSpPr>
          <p:nvPr>
            <p:ph type="body" idx="1"/>
          </p:nvPr>
        </p:nvSpPr>
        <p:spPr>
          <a:xfrm>
            <a:off x="381000" y="4267201"/>
            <a:ext cx="6019800" cy="4418012"/>
          </a:xfrm>
        </p:spPr>
        <p:txBody>
          <a:bodyPr/>
          <a:lstStyle/>
          <a:p>
            <a:pPr>
              <a:lnSpc>
                <a:spcPct val="90000"/>
              </a:lnSpc>
            </a:pPr>
            <a:r>
              <a:rPr lang="en-US" altLang="en-US" dirty="0"/>
              <a:t>Seraph worship: “day and night they never stop saying, "Holy, holy, holy is ADONAI, God of heaven's armies””</a:t>
            </a:r>
          </a:p>
          <a:p>
            <a:pPr>
              <a:lnSpc>
                <a:spcPct val="90000"/>
              </a:lnSpc>
            </a:pPr>
            <a:r>
              <a:rPr lang="en-US" altLang="en-US" dirty="0"/>
              <a:t>Seraph abuse?</a:t>
            </a:r>
          </a:p>
          <a:p>
            <a:pPr>
              <a:lnSpc>
                <a:spcPct val="90000"/>
              </a:lnSpc>
            </a:pPr>
            <a:r>
              <a:rPr lang="en-US" altLang="en-US" dirty="0"/>
              <a:t>We follow prostrate and present crowns.  </a:t>
            </a:r>
          </a:p>
          <a:p>
            <a:pPr>
              <a:lnSpc>
                <a:spcPct val="90000"/>
              </a:lnSpc>
            </a:pPr>
            <a:r>
              <a:rPr lang="en-US" altLang="en-US" dirty="0"/>
              <a:t>Our love gift to G-d and Messiah.  </a:t>
            </a:r>
          </a:p>
          <a:p>
            <a:pPr>
              <a:lnSpc>
                <a:spcPct val="90000"/>
              </a:lnSpc>
            </a:pPr>
            <a:r>
              <a:rPr lang="en-US" altLang="en-US" dirty="0"/>
              <a:t>This is the coinage, the currency of worship.</a:t>
            </a:r>
          </a:p>
          <a:p>
            <a:pPr>
              <a:lnSpc>
                <a:spcPct val="90000"/>
              </a:lnSpc>
            </a:pPr>
            <a:r>
              <a:rPr lang="en-US" altLang="en-US" dirty="0"/>
              <a:t>[How many times present the same crown?]</a:t>
            </a:r>
          </a:p>
          <a:p>
            <a:pPr>
              <a:lnSpc>
                <a:spcPct val="90000"/>
              </a:lnSpc>
            </a:pPr>
            <a:r>
              <a:rPr lang="en-US" altLang="en-US" u="sng" dirty="0"/>
              <a:t>How get them?</a:t>
            </a:r>
            <a:r>
              <a:rPr lang="en-US" altLang="en-US" dirty="0"/>
              <a:t>  </a:t>
            </a:r>
          </a:p>
          <a:p>
            <a:pPr>
              <a:lnSpc>
                <a:spcPct val="90000"/>
              </a:lnSpc>
            </a:pPr>
            <a:r>
              <a:rPr lang="en-US" altLang="en-US" dirty="0"/>
              <a:t>Point of this message.</a:t>
            </a:r>
          </a:p>
        </p:txBody>
      </p:sp>
    </p:spTree>
    <p:extLst>
      <p:ext uri="{BB962C8B-B14F-4D97-AF65-F5344CB8AC3E}">
        <p14:creationId xmlns:p14="http://schemas.microsoft.com/office/powerpoint/2010/main" val="102501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174056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141842-9A88-4203-AE6D-0EE41B07DC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06.09-12 Crown Center</a:t>
            </a:r>
          </a:p>
        </p:txBody>
      </p:sp>
      <p:sp>
        <p:nvSpPr>
          <p:cNvPr id="5" name="Rectangle 3">
            <a:extLst>
              <a:ext uri="{FF2B5EF4-FFF2-40B4-BE49-F238E27FC236}">
                <a16:creationId xmlns:a16="http://schemas.microsoft.com/office/drawing/2014/main" id="{90E0BC68-70E3-4169-9730-F000E2F1C6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26, 2020 5781</a:t>
            </a:r>
          </a:p>
        </p:txBody>
      </p:sp>
      <p:sp>
        <p:nvSpPr>
          <p:cNvPr id="6" name="Rectangle 7">
            <a:extLst>
              <a:ext uri="{FF2B5EF4-FFF2-40B4-BE49-F238E27FC236}">
                <a16:creationId xmlns:a16="http://schemas.microsoft.com/office/drawing/2014/main" id="{6A39A9E5-10BB-4578-9B01-06418F22DD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5906D8-1722-4332-AE46-85444AE201F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3714" name="Rectangle 2">
            <a:extLst>
              <a:ext uri="{FF2B5EF4-FFF2-40B4-BE49-F238E27FC236}">
                <a16:creationId xmlns:a16="http://schemas.microsoft.com/office/drawing/2014/main" id="{AF739414-40EF-4D2E-8739-3CBFCA7E74AE}"/>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E11BB2EE-5114-44DE-9928-197D919CF965}"/>
              </a:ext>
            </a:extLst>
          </p:cNvPr>
          <p:cNvSpPr>
            <a:spLocks noGrp="1" noChangeArrowheads="1"/>
          </p:cNvSpPr>
          <p:nvPr>
            <p:ph type="body" idx="1"/>
          </p:nvPr>
        </p:nvSpPr>
        <p:spPr/>
        <p:txBody>
          <a:bodyPr/>
          <a:lstStyle/>
          <a:p>
            <a:pPr>
              <a:lnSpc>
                <a:spcPct val="90000"/>
              </a:lnSpc>
            </a:pPr>
            <a:endParaRPr lang="en-US" altLang="en-US" dirty="0"/>
          </a:p>
        </p:txBody>
      </p:sp>
    </p:spTree>
    <p:extLst>
      <p:ext uri="{BB962C8B-B14F-4D97-AF65-F5344CB8AC3E}">
        <p14:creationId xmlns:p14="http://schemas.microsoft.com/office/powerpoint/2010/main" val="19668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739475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30</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p:txBody>
          <a:bodyPr/>
          <a:lstStyle/>
          <a:p>
            <a:r>
              <a:rPr lang="en-US" altLang="en-US" dirty="0"/>
              <a:t>Prep for eternity…</a:t>
            </a:r>
          </a:p>
        </p:txBody>
      </p:sp>
    </p:spTree>
    <p:extLst>
      <p:ext uri="{BB962C8B-B14F-4D97-AF65-F5344CB8AC3E}">
        <p14:creationId xmlns:p14="http://schemas.microsoft.com/office/powerpoint/2010/main" val="1384755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8E8C533-41EE-43EA-B378-96686975202A}"/>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AB405A3A-972A-4E59-ADEA-BDA921A781E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8F44B524-FEF3-41FB-9478-C3850408210B}"/>
              </a:ext>
            </a:extLst>
          </p:cNvPr>
          <p:cNvSpPr>
            <a:spLocks noGrp="1" noChangeArrowheads="1"/>
          </p:cNvSpPr>
          <p:nvPr>
            <p:ph type="sldNum" sz="quarter" idx="5"/>
          </p:nvPr>
        </p:nvSpPr>
        <p:spPr>
          <a:ln/>
        </p:spPr>
        <p:txBody>
          <a:bodyPr/>
          <a:lstStyle/>
          <a:p>
            <a:fld id="{339791C1-F8B0-48BE-BF0D-5D817C7DE438}" type="slidenum">
              <a:rPr lang="en-US" altLang="en-US"/>
              <a:pPr/>
              <a:t>31</a:t>
            </a:fld>
            <a:endParaRPr lang="en-US" altLang="en-US"/>
          </a:p>
        </p:txBody>
      </p:sp>
      <p:sp>
        <p:nvSpPr>
          <p:cNvPr id="210946" name="Rectangle 2">
            <a:extLst>
              <a:ext uri="{FF2B5EF4-FFF2-40B4-BE49-F238E27FC236}">
                <a16:creationId xmlns:a16="http://schemas.microsoft.com/office/drawing/2014/main" id="{C183544D-EFC2-4F23-BA52-7226286B8597}"/>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B929A087-A11F-4F71-B344-8AABEF3BBB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58309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8E8C533-41EE-43EA-B378-96686975202A}"/>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AB405A3A-972A-4E59-ADEA-BDA921A781E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8F44B524-FEF3-41FB-9478-C3850408210B}"/>
              </a:ext>
            </a:extLst>
          </p:cNvPr>
          <p:cNvSpPr>
            <a:spLocks noGrp="1" noChangeArrowheads="1"/>
          </p:cNvSpPr>
          <p:nvPr>
            <p:ph type="sldNum" sz="quarter" idx="5"/>
          </p:nvPr>
        </p:nvSpPr>
        <p:spPr>
          <a:ln/>
        </p:spPr>
        <p:txBody>
          <a:bodyPr/>
          <a:lstStyle/>
          <a:p>
            <a:fld id="{339791C1-F8B0-48BE-BF0D-5D817C7DE438}" type="slidenum">
              <a:rPr lang="en-US" altLang="en-US"/>
              <a:pPr/>
              <a:t>32</a:t>
            </a:fld>
            <a:endParaRPr lang="en-US" altLang="en-US"/>
          </a:p>
        </p:txBody>
      </p:sp>
      <p:sp>
        <p:nvSpPr>
          <p:cNvPr id="210946" name="Rectangle 2">
            <a:extLst>
              <a:ext uri="{FF2B5EF4-FFF2-40B4-BE49-F238E27FC236}">
                <a16:creationId xmlns:a16="http://schemas.microsoft.com/office/drawing/2014/main" id="{C183544D-EFC2-4F23-BA52-7226286B8597}"/>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B929A087-A11F-4F71-B344-8AABEF3BBB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554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784A73-67D4-4C5B-B2B1-E086079DB114}"/>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810FE049-E47E-44CE-BE83-078727EF23FB}"/>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96AB0A04-D48B-4FB9-BBF9-5D639ABC1E02}"/>
              </a:ext>
            </a:extLst>
          </p:cNvPr>
          <p:cNvSpPr>
            <a:spLocks noGrp="1" noChangeArrowheads="1"/>
          </p:cNvSpPr>
          <p:nvPr>
            <p:ph type="sldNum" sz="quarter" idx="5"/>
          </p:nvPr>
        </p:nvSpPr>
        <p:spPr>
          <a:ln/>
        </p:spPr>
        <p:txBody>
          <a:bodyPr/>
          <a:lstStyle/>
          <a:p>
            <a:fld id="{F259F7A6-D9D1-4D0F-930F-37875076E3DE}" type="slidenum">
              <a:rPr lang="en-US" altLang="en-US"/>
              <a:pPr/>
              <a:t>33</a:t>
            </a:fld>
            <a:endParaRPr lang="en-US" altLang="en-US"/>
          </a:p>
        </p:txBody>
      </p:sp>
      <p:sp>
        <p:nvSpPr>
          <p:cNvPr id="209922" name="Rectangle 2">
            <a:extLst>
              <a:ext uri="{FF2B5EF4-FFF2-40B4-BE49-F238E27FC236}">
                <a16:creationId xmlns:a16="http://schemas.microsoft.com/office/drawing/2014/main" id="{C29CCA23-087D-466A-A4A9-0E59F92E6595}"/>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78EB980E-5693-449B-9AA4-1E3922845C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65129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34</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1423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A6CDDB-535D-47EB-ADC0-683B81F18A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4300AE23-7826-4B5E-BD71-86F78C19FD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55EBE1A7-680C-492F-B71E-8542539485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075A82-12CC-4B4D-8079-0132DE6C9D8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0706" name="Rectangle 2">
            <a:extLst>
              <a:ext uri="{FF2B5EF4-FFF2-40B4-BE49-F238E27FC236}">
                <a16:creationId xmlns:a16="http://schemas.microsoft.com/office/drawing/2014/main" id="{ACE1644A-65F0-43CF-9A28-9A649A5813B4}"/>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F57D64E1-D334-43BC-9D74-F174D486F642}"/>
              </a:ext>
            </a:extLst>
          </p:cNvPr>
          <p:cNvSpPr>
            <a:spLocks noGrp="1" noChangeArrowheads="1"/>
          </p:cNvSpPr>
          <p:nvPr>
            <p:ph type="body" idx="1"/>
          </p:nvPr>
        </p:nvSpPr>
        <p:spPr/>
        <p:txBody>
          <a:bodyPr/>
          <a:lstStyle/>
          <a:p>
            <a:r>
              <a:rPr lang="en-US" altLang="en-US" dirty="0"/>
              <a:t>Sweetest of the crowns</a:t>
            </a:r>
          </a:p>
        </p:txBody>
      </p:sp>
    </p:spTree>
    <p:extLst>
      <p:ext uri="{BB962C8B-B14F-4D97-AF65-F5344CB8AC3E}">
        <p14:creationId xmlns:p14="http://schemas.microsoft.com/office/powerpoint/2010/main" val="2425789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A6CDDB-535D-47EB-ADC0-683B81F18A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Rectangle 3">
            <a:extLst>
              <a:ext uri="{FF2B5EF4-FFF2-40B4-BE49-F238E27FC236}">
                <a16:creationId xmlns:a16="http://schemas.microsoft.com/office/drawing/2014/main" id="{4300AE23-7826-4B5E-BD71-86F78C19FD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Rectangle 7">
            <a:extLst>
              <a:ext uri="{FF2B5EF4-FFF2-40B4-BE49-F238E27FC236}">
                <a16:creationId xmlns:a16="http://schemas.microsoft.com/office/drawing/2014/main" id="{55EBE1A7-680C-492F-B71E-8542539485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075A82-12CC-4B4D-8079-0132DE6C9D8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0706" name="Rectangle 2">
            <a:extLst>
              <a:ext uri="{FF2B5EF4-FFF2-40B4-BE49-F238E27FC236}">
                <a16:creationId xmlns:a16="http://schemas.microsoft.com/office/drawing/2014/main" id="{ACE1644A-65F0-43CF-9A28-9A649A5813B4}"/>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F57D64E1-D334-43BC-9D74-F174D486F642}"/>
              </a:ext>
            </a:extLst>
          </p:cNvPr>
          <p:cNvSpPr>
            <a:spLocks noGrp="1" noChangeArrowheads="1"/>
          </p:cNvSpPr>
          <p:nvPr>
            <p:ph type="body" idx="1"/>
          </p:nvPr>
        </p:nvSpPr>
        <p:spPr>
          <a:xfrm>
            <a:off x="381000" y="4343400"/>
            <a:ext cx="6019800" cy="4191000"/>
          </a:xfrm>
        </p:spPr>
        <p:txBody>
          <a:bodyPr/>
          <a:lstStyle/>
          <a:p>
            <a:r>
              <a:rPr lang="en-US" altLang="en-US" dirty="0"/>
              <a:t>Win people to </a:t>
            </a:r>
            <a:r>
              <a:rPr lang="he-IL" altLang="en-US" dirty="0"/>
              <a:t>יְשוּעַ</a:t>
            </a:r>
            <a:r>
              <a:rPr lang="en-US" altLang="en-US" dirty="0"/>
              <a:t> </a:t>
            </a:r>
          </a:p>
          <a:p>
            <a:r>
              <a:rPr lang="en-US" altLang="en-US" dirty="0"/>
              <a:t>Feels as good as getting saved all over again, except </a:t>
            </a:r>
            <a:r>
              <a:rPr lang="en-US" altLang="en-US" u="sng" dirty="0"/>
              <a:t>retain is harder</a:t>
            </a:r>
            <a:r>
              <a:rPr lang="en-US" altLang="en-US" dirty="0"/>
              <a:t>, </a:t>
            </a:r>
            <a:r>
              <a:rPr lang="en-US" altLang="en-US" dirty="0" err="1"/>
              <a:t>talmidut</a:t>
            </a:r>
            <a:r>
              <a:rPr lang="en-US" altLang="en-US" dirty="0"/>
              <a:t>/discipleship, home groups</a:t>
            </a:r>
          </a:p>
          <a:p>
            <a:r>
              <a:rPr lang="en-US" altLang="en-US" dirty="0"/>
              <a:t>Prayer before service.</a:t>
            </a:r>
          </a:p>
          <a:p>
            <a:r>
              <a:rPr lang="en-US" altLang="en-US" dirty="0"/>
              <a:t>How many have you won to Yeshua?  How many have you tried to win??</a:t>
            </a:r>
          </a:p>
          <a:p>
            <a:r>
              <a:rPr lang="en-US" altLang="en-US" dirty="0"/>
              <a:t>28 people 25 years OH. Each one is a diamond!  </a:t>
            </a:r>
          </a:p>
          <a:p>
            <a:pPr marL="342900" indent="-342900">
              <a:buFont typeface="Arial" panose="020B0604020202020204" pitchFamily="34" charset="0"/>
              <a:buChar char="•"/>
            </a:pPr>
            <a:r>
              <a:rPr lang="en-US" altLang="en-US" dirty="0"/>
              <a:t>Some not totally OH work, but close assist,</a:t>
            </a:r>
          </a:p>
          <a:p>
            <a:pPr marL="342900" indent="-342900">
              <a:buFont typeface="Arial" panose="020B0604020202020204" pitchFamily="34" charset="0"/>
              <a:buChar char="•"/>
            </a:pPr>
            <a:r>
              <a:rPr lang="en-US" altLang="en-US" dirty="0"/>
              <a:t>Some gone back. </a:t>
            </a:r>
          </a:p>
          <a:p>
            <a:pPr marL="342900" indent="-342900">
              <a:buFont typeface="Arial" panose="020B0604020202020204" pitchFamily="34" charset="0"/>
              <a:buChar char="•"/>
            </a:pPr>
            <a:r>
              <a:rPr lang="en-US" altLang="en-US" dirty="0"/>
              <a:t>Not all my work.  Team.</a:t>
            </a:r>
          </a:p>
        </p:txBody>
      </p:sp>
    </p:spTree>
    <p:extLst>
      <p:ext uri="{BB962C8B-B14F-4D97-AF65-F5344CB8AC3E}">
        <p14:creationId xmlns:p14="http://schemas.microsoft.com/office/powerpoint/2010/main" val="3070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3555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9053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9860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a:t>
            </a:r>
            <a:r>
              <a:rPr lang="en-US" dirty="0" err="1"/>
              <a:t>Rukhel</a:t>
            </a:r>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451130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4346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2551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60493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idea that you are a prototype to win people will keep you as a great example!!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8098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44</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a:xfrm>
            <a:off x="381000" y="4342606"/>
            <a:ext cx="5791200" cy="4267994"/>
          </a:xfrm>
        </p:spPr>
        <p:txBody>
          <a:bodyPr/>
          <a:lstStyle/>
          <a:p>
            <a:r>
              <a:rPr lang="en-US" altLang="en-US" sz="1050" dirty="0"/>
              <a:t>https://i.pinimg.com/originals/92/1c/61/921c616534cd3d86dd8bde9bf17d52b3.jpg</a:t>
            </a:r>
          </a:p>
        </p:txBody>
      </p:sp>
    </p:spTree>
    <p:extLst>
      <p:ext uri="{BB962C8B-B14F-4D97-AF65-F5344CB8AC3E}">
        <p14:creationId xmlns:p14="http://schemas.microsoft.com/office/powerpoint/2010/main" val="966410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0124E8-AAF7-4376-88E8-F970887BA598}"/>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E52A8A0B-492F-4D92-869B-FD2A320D08DD}"/>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7CFABAED-0215-4DFD-B9E2-257831F7B8EF}"/>
              </a:ext>
            </a:extLst>
          </p:cNvPr>
          <p:cNvSpPr>
            <a:spLocks noGrp="1" noChangeArrowheads="1"/>
          </p:cNvSpPr>
          <p:nvPr>
            <p:ph type="sldNum" sz="quarter" idx="5"/>
          </p:nvPr>
        </p:nvSpPr>
        <p:spPr>
          <a:ln/>
        </p:spPr>
        <p:txBody>
          <a:bodyPr/>
          <a:lstStyle/>
          <a:p>
            <a:fld id="{C0AF7A33-F529-4CB6-8E55-2D4F9C9F9B2D}" type="slidenum">
              <a:rPr lang="en-US" altLang="en-US"/>
              <a:pPr/>
              <a:t>45</a:t>
            </a:fld>
            <a:endParaRPr lang="en-US" altLang="en-US"/>
          </a:p>
        </p:txBody>
      </p:sp>
      <p:sp>
        <p:nvSpPr>
          <p:cNvPr id="208898" name="Rectangle 2">
            <a:extLst>
              <a:ext uri="{FF2B5EF4-FFF2-40B4-BE49-F238E27FC236}">
                <a16:creationId xmlns:a16="http://schemas.microsoft.com/office/drawing/2014/main" id="{E1F35459-BF4E-48D3-934F-967F62F8A7A5}"/>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F9C73BCF-0227-41FD-B586-5A1A6BA978D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4215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0124E8-AAF7-4376-88E8-F970887BA598}"/>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E52A8A0B-492F-4D92-869B-FD2A320D08DD}"/>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7CFABAED-0215-4DFD-B9E2-257831F7B8EF}"/>
              </a:ext>
            </a:extLst>
          </p:cNvPr>
          <p:cNvSpPr>
            <a:spLocks noGrp="1" noChangeArrowheads="1"/>
          </p:cNvSpPr>
          <p:nvPr>
            <p:ph type="sldNum" sz="quarter" idx="5"/>
          </p:nvPr>
        </p:nvSpPr>
        <p:spPr>
          <a:ln/>
        </p:spPr>
        <p:txBody>
          <a:bodyPr/>
          <a:lstStyle/>
          <a:p>
            <a:fld id="{C0AF7A33-F529-4CB6-8E55-2D4F9C9F9B2D}" type="slidenum">
              <a:rPr lang="en-US" altLang="en-US"/>
              <a:pPr/>
              <a:t>46</a:t>
            </a:fld>
            <a:endParaRPr lang="en-US" altLang="en-US"/>
          </a:p>
        </p:txBody>
      </p:sp>
      <p:sp>
        <p:nvSpPr>
          <p:cNvPr id="208898" name="Rectangle 2">
            <a:extLst>
              <a:ext uri="{FF2B5EF4-FFF2-40B4-BE49-F238E27FC236}">
                <a16:creationId xmlns:a16="http://schemas.microsoft.com/office/drawing/2014/main" id="{E1F35459-BF4E-48D3-934F-967F62F8A7A5}"/>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F9C73BCF-0227-41FD-B586-5A1A6BA978D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3665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2F6E9C-1A35-4CF4-8259-D9C1F5510F96}"/>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5038CF9F-FA76-432C-9445-27D1FBCDE110}"/>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86207C7E-77BE-4029-905F-8DCA0D116CE6}"/>
              </a:ext>
            </a:extLst>
          </p:cNvPr>
          <p:cNvSpPr>
            <a:spLocks noGrp="1" noChangeArrowheads="1"/>
          </p:cNvSpPr>
          <p:nvPr>
            <p:ph type="sldNum" sz="quarter" idx="5"/>
          </p:nvPr>
        </p:nvSpPr>
        <p:spPr>
          <a:ln/>
        </p:spPr>
        <p:txBody>
          <a:bodyPr/>
          <a:lstStyle/>
          <a:p>
            <a:fld id="{9450BAB1-8EFC-4666-A5E3-18168B4DF84B}" type="slidenum">
              <a:rPr lang="en-US" altLang="en-US"/>
              <a:pPr/>
              <a:t>47</a:t>
            </a:fld>
            <a:endParaRPr lang="en-US" altLang="en-US"/>
          </a:p>
        </p:txBody>
      </p:sp>
      <p:sp>
        <p:nvSpPr>
          <p:cNvPr id="207874" name="Rectangle 2">
            <a:extLst>
              <a:ext uri="{FF2B5EF4-FFF2-40B4-BE49-F238E27FC236}">
                <a16:creationId xmlns:a16="http://schemas.microsoft.com/office/drawing/2014/main" id="{24F84415-D6D8-476A-AEB1-A07AD592A51E}"/>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81DBE7D-C5EF-456C-844B-CB1F69D8EF2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88609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https://st2.depositphotos.com/2482107/6710/i/950/depositphotos_67105213-stock-photo-laurel-wreath-close-up.jpg</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384717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2F6E9C-1A35-4CF4-8259-D9C1F5510F96}"/>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5038CF9F-FA76-432C-9445-27D1FBCDE110}"/>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86207C7E-77BE-4029-905F-8DCA0D116CE6}"/>
              </a:ext>
            </a:extLst>
          </p:cNvPr>
          <p:cNvSpPr>
            <a:spLocks noGrp="1" noChangeArrowheads="1"/>
          </p:cNvSpPr>
          <p:nvPr>
            <p:ph type="sldNum" sz="quarter" idx="5"/>
          </p:nvPr>
        </p:nvSpPr>
        <p:spPr>
          <a:ln/>
        </p:spPr>
        <p:txBody>
          <a:bodyPr/>
          <a:lstStyle/>
          <a:p>
            <a:fld id="{9450BAB1-8EFC-4666-A5E3-18168B4DF84B}" type="slidenum">
              <a:rPr lang="en-US" altLang="en-US"/>
              <a:pPr/>
              <a:t>49</a:t>
            </a:fld>
            <a:endParaRPr lang="en-US" altLang="en-US"/>
          </a:p>
        </p:txBody>
      </p:sp>
      <p:sp>
        <p:nvSpPr>
          <p:cNvPr id="207874" name="Rectangle 2">
            <a:extLst>
              <a:ext uri="{FF2B5EF4-FFF2-40B4-BE49-F238E27FC236}">
                <a16:creationId xmlns:a16="http://schemas.microsoft.com/office/drawing/2014/main" id="{24F84415-D6D8-476A-AEB1-A07AD592A51E}"/>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81DBE7D-C5EF-456C-844B-CB1F69D8EF2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2258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498376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2F6E9C-1A35-4CF4-8259-D9C1F5510F96}"/>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5038CF9F-FA76-432C-9445-27D1FBCDE110}"/>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86207C7E-77BE-4029-905F-8DCA0D116CE6}"/>
              </a:ext>
            </a:extLst>
          </p:cNvPr>
          <p:cNvSpPr>
            <a:spLocks noGrp="1" noChangeArrowheads="1"/>
          </p:cNvSpPr>
          <p:nvPr>
            <p:ph type="sldNum" sz="quarter" idx="5"/>
          </p:nvPr>
        </p:nvSpPr>
        <p:spPr>
          <a:ln/>
        </p:spPr>
        <p:txBody>
          <a:bodyPr/>
          <a:lstStyle/>
          <a:p>
            <a:fld id="{9450BAB1-8EFC-4666-A5E3-18168B4DF84B}" type="slidenum">
              <a:rPr lang="en-US" altLang="en-US"/>
              <a:pPr/>
              <a:t>50</a:t>
            </a:fld>
            <a:endParaRPr lang="en-US" altLang="en-US"/>
          </a:p>
        </p:txBody>
      </p:sp>
      <p:sp>
        <p:nvSpPr>
          <p:cNvPr id="207874" name="Rectangle 2">
            <a:extLst>
              <a:ext uri="{FF2B5EF4-FFF2-40B4-BE49-F238E27FC236}">
                <a16:creationId xmlns:a16="http://schemas.microsoft.com/office/drawing/2014/main" id="{24F84415-D6D8-476A-AEB1-A07AD592A51E}"/>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81DBE7D-C5EF-456C-844B-CB1F69D8EF20}"/>
              </a:ext>
            </a:extLst>
          </p:cNvPr>
          <p:cNvSpPr>
            <a:spLocks noGrp="1" noChangeArrowheads="1"/>
          </p:cNvSpPr>
          <p:nvPr>
            <p:ph type="body" idx="1"/>
          </p:nvPr>
        </p:nvSpPr>
        <p:spPr>
          <a:xfrm>
            <a:off x="457200" y="4343400"/>
            <a:ext cx="6019800" cy="4114800"/>
          </a:xfrm>
        </p:spPr>
        <p:txBody>
          <a:bodyPr/>
          <a:lstStyle/>
          <a:p>
            <a:r>
              <a:rPr lang="en-US" altLang="en-US" dirty="0"/>
              <a:t>Crown of self control: denial, give for others, tithe, give sacrificially</a:t>
            </a:r>
          </a:p>
          <a:p>
            <a:r>
              <a:rPr lang="en-US" altLang="en-US" dirty="0"/>
              <a:t>Serve others, deny self, fast, study? </a:t>
            </a:r>
          </a:p>
          <a:p>
            <a:r>
              <a:rPr lang="en-US" altLang="en-US" dirty="0"/>
              <a:t>Hours of prayer and study, yet not by drudgery</a:t>
            </a:r>
          </a:p>
          <a:p>
            <a:r>
              <a:rPr lang="en-US" altLang="en-US" dirty="0"/>
              <a:t>Yet, do it &gt;&gt; see latest movie.</a:t>
            </a:r>
          </a:p>
          <a:p>
            <a:r>
              <a:rPr lang="en-US" altLang="en-US" dirty="0"/>
              <a:t>Essence of discipleship = discipline.</a:t>
            </a:r>
          </a:p>
          <a:p>
            <a:r>
              <a:rPr lang="en-US" altLang="en-US" dirty="0"/>
              <a:t>~ learning Hebrew, glory, yet still a lingo</a:t>
            </a:r>
          </a:p>
        </p:txBody>
      </p:sp>
    </p:spTree>
    <p:extLst>
      <p:ext uri="{BB962C8B-B14F-4D97-AF65-F5344CB8AC3E}">
        <p14:creationId xmlns:p14="http://schemas.microsoft.com/office/powerpoint/2010/main" val="2308991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023800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255126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53</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a:xfrm>
            <a:off x="533400" y="4267200"/>
            <a:ext cx="5638800" cy="4191000"/>
          </a:xfrm>
        </p:spPr>
        <p:txBody>
          <a:bodyPr/>
          <a:lstStyle/>
          <a:p>
            <a:r>
              <a:rPr lang="en-US" altLang="en-US" sz="1050" dirty="0"/>
              <a:t>https://i.pinimg.com/originals/92/1c/61/921c616534cd3d86dd8bde9bf17d52b3.jpg</a:t>
            </a:r>
          </a:p>
        </p:txBody>
      </p:sp>
    </p:spTree>
    <p:extLst>
      <p:ext uri="{BB962C8B-B14F-4D97-AF65-F5344CB8AC3E}">
        <p14:creationId xmlns:p14="http://schemas.microsoft.com/office/powerpoint/2010/main" val="3594010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97F8A1-7786-47FF-9777-010CF3BFBA14}"/>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F03BD09F-04CB-4607-93F2-14196FC72568}"/>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BE8C8C79-2E63-410B-9C79-E5EC6C9F7331}"/>
              </a:ext>
            </a:extLst>
          </p:cNvPr>
          <p:cNvSpPr>
            <a:spLocks noGrp="1" noChangeArrowheads="1"/>
          </p:cNvSpPr>
          <p:nvPr>
            <p:ph type="sldNum" sz="quarter" idx="5"/>
          </p:nvPr>
        </p:nvSpPr>
        <p:spPr>
          <a:ln/>
        </p:spPr>
        <p:txBody>
          <a:bodyPr/>
          <a:lstStyle/>
          <a:p>
            <a:fld id="{9216C4C7-B5FC-4771-81A7-9990E254923E}" type="slidenum">
              <a:rPr lang="en-US" altLang="en-US"/>
              <a:pPr/>
              <a:t>54</a:t>
            </a:fld>
            <a:endParaRPr lang="en-US" altLang="en-US"/>
          </a:p>
        </p:txBody>
      </p:sp>
      <p:sp>
        <p:nvSpPr>
          <p:cNvPr id="206850" name="Rectangle 2">
            <a:extLst>
              <a:ext uri="{FF2B5EF4-FFF2-40B4-BE49-F238E27FC236}">
                <a16:creationId xmlns:a16="http://schemas.microsoft.com/office/drawing/2014/main" id="{00779654-E583-475A-992C-2FD2CE67EFE8}"/>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64A75F34-C03E-4BAF-8E2D-4FC0BB493B30}"/>
              </a:ext>
            </a:extLst>
          </p:cNvPr>
          <p:cNvSpPr>
            <a:spLocks noGrp="1" noChangeArrowheads="1"/>
          </p:cNvSpPr>
          <p:nvPr>
            <p:ph type="body" idx="1"/>
          </p:nvPr>
        </p:nvSpPr>
        <p:spPr>
          <a:xfrm>
            <a:off x="381000" y="4114799"/>
            <a:ext cx="6096000" cy="4570413"/>
          </a:xfrm>
        </p:spPr>
        <p:txBody>
          <a:bodyPr/>
          <a:lstStyle/>
          <a:p>
            <a:r>
              <a:rPr lang="en-US" altLang="en-US" dirty="0"/>
              <a:t>In the United States of America, we haven’t suffered for being believers in the Bible and the Messiah.   Honored: tax exempt purchases, no property tax on building, you get income tax deduction for contributions.</a:t>
            </a:r>
          </a:p>
          <a:p>
            <a:r>
              <a:rPr lang="en-US" altLang="en-US" dirty="0"/>
              <a:t>We don’t know the future.  Few weeks ago message on the persecuted believers worldwide.  Do we have a persecution exemption?   First Amendment?</a:t>
            </a:r>
          </a:p>
          <a:p>
            <a:r>
              <a:rPr lang="en-US" altLang="en-US" dirty="0"/>
              <a:t>CA worship shut down, and protests/riots allowed!!   </a:t>
            </a:r>
          </a:p>
        </p:txBody>
      </p:sp>
    </p:spTree>
    <p:extLst>
      <p:ext uri="{BB962C8B-B14F-4D97-AF65-F5344CB8AC3E}">
        <p14:creationId xmlns:p14="http://schemas.microsoft.com/office/powerpoint/2010/main" val="2673230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9ABA77-B9B4-4BF0-8C68-B24A15D000BF}"/>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E962FD82-F849-4FCA-A7BE-DD8650707E82}"/>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22179930-6292-432D-A77D-16633DFDA627}"/>
              </a:ext>
            </a:extLst>
          </p:cNvPr>
          <p:cNvSpPr>
            <a:spLocks noGrp="1" noChangeArrowheads="1"/>
          </p:cNvSpPr>
          <p:nvPr>
            <p:ph type="sldNum" sz="quarter" idx="5"/>
          </p:nvPr>
        </p:nvSpPr>
        <p:spPr>
          <a:ln/>
        </p:spPr>
        <p:txBody>
          <a:bodyPr/>
          <a:lstStyle/>
          <a:p>
            <a:fld id="{86D6E421-D868-41EE-9253-C739CCBA1A43}" type="slidenum">
              <a:rPr lang="en-US" altLang="en-US"/>
              <a:pPr/>
              <a:t>55</a:t>
            </a:fld>
            <a:endParaRPr lang="en-US" altLang="en-US"/>
          </a:p>
        </p:txBody>
      </p:sp>
      <p:sp>
        <p:nvSpPr>
          <p:cNvPr id="246786" name="Rectangle 2">
            <a:extLst>
              <a:ext uri="{FF2B5EF4-FFF2-40B4-BE49-F238E27FC236}">
                <a16:creationId xmlns:a16="http://schemas.microsoft.com/office/drawing/2014/main" id="{2B9BBE92-5605-40D5-8F47-43B7768B947A}"/>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E505ACD3-0EA0-4170-A735-B448B383FDD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2143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9ABA77-B9B4-4BF0-8C68-B24A15D000BF}"/>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E962FD82-F849-4FCA-A7BE-DD8650707E82}"/>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22179930-6292-432D-A77D-16633DFDA627}"/>
              </a:ext>
            </a:extLst>
          </p:cNvPr>
          <p:cNvSpPr>
            <a:spLocks noGrp="1" noChangeArrowheads="1"/>
          </p:cNvSpPr>
          <p:nvPr>
            <p:ph type="sldNum" sz="quarter" idx="5"/>
          </p:nvPr>
        </p:nvSpPr>
        <p:spPr>
          <a:ln/>
        </p:spPr>
        <p:txBody>
          <a:bodyPr/>
          <a:lstStyle/>
          <a:p>
            <a:fld id="{86D6E421-D868-41EE-9253-C739CCBA1A43}" type="slidenum">
              <a:rPr lang="en-US" altLang="en-US"/>
              <a:pPr/>
              <a:t>56</a:t>
            </a:fld>
            <a:endParaRPr lang="en-US" altLang="en-US"/>
          </a:p>
        </p:txBody>
      </p:sp>
      <p:sp>
        <p:nvSpPr>
          <p:cNvPr id="246786" name="Rectangle 2">
            <a:extLst>
              <a:ext uri="{FF2B5EF4-FFF2-40B4-BE49-F238E27FC236}">
                <a16:creationId xmlns:a16="http://schemas.microsoft.com/office/drawing/2014/main" id="{2B9BBE92-5605-40D5-8F47-43B7768B947A}"/>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E505ACD3-0EA0-4170-A735-B448B383FDDB}"/>
              </a:ext>
            </a:extLst>
          </p:cNvPr>
          <p:cNvSpPr>
            <a:spLocks noGrp="1" noChangeArrowheads="1"/>
          </p:cNvSpPr>
          <p:nvPr>
            <p:ph type="body" idx="1"/>
          </p:nvPr>
        </p:nvSpPr>
        <p:spPr/>
        <p:txBody>
          <a:bodyPr/>
          <a:lstStyle/>
          <a:p>
            <a:r>
              <a:rPr lang="en-US" altLang="en-US" dirty="0"/>
              <a:t>This year: corona </a:t>
            </a:r>
            <a:r>
              <a:rPr lang="en-US" altLang="en-US" dirty="0">
                <a:sym typeface="Wingdings" panose="05000000000000000000" pitchFamily="2" charset="2"/>
              </a:rPr>
              <a:t> lockdown, unrest, fires, election confusion.</a:t>
            </a:r>
          </a:p>
          <a:p>
            <a:r>
              <a:rPr lang="en-US" altLang="en-US" dirty="0">
                <a:sym typeface="Wingdings" panose="05000000000000000000" pitchFamily="2" charset="2"/>
              </a:rPr>
              <a:t>Looking to start 24/7 prayer room in cyberspace.  </a:t>
            </a:r>
          </a:p>
          <a:p>
            <a:r>
              <a:rPr lang="en-US" altLang="en-US" dirty="0">
                <a:sym typeface="Wingdings" panose="05000000000000000000" pitchFamily="2" charset="2"/>
              </a:rPr>
              <a:t>Political correctness: picnic, brown bag are offensive words.</a:t>
            </a:r>
            <a:endParaRPr lang="en-US" altLang="en-US" dirty="0"/>
          </a:p>
        </p:txBody>
      </p:sp>
    </p:spTree>
    <p:extLst>
      <p:ext uri="{BB962C8B-B14F-4D97-AF65-F5344CB8AC3E}">
        <p14:creationId xmlns:p14="http://schemas.microsoft.com/office/powerpoint/2010/main" val="3819830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401488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648200"/>
          </a:xfrm>
        </p:spPr>
        <p:txBody>
          <a:bodyPr/>
          <a:lstStyle/>
          <a:p>
            <a:r>
              <a:rPr lang="en-US" dirty="0">
                <a:hlinkClick r:id="rId3"/>
              </a:rPr>
              <a:t>https://www.youtube.com/watch?v=_bLc6LqLjd8</a:t>
            </a:r>
            <a:endParaRPr lang="en-US" dirty="0"/>
          </a:p>
          <a:p>
            <a:r>
              <a:rPr lang="en-US" dirty="0"/>
              <a:t>If HR-5 is passed, religious charities will NOT be able to use sexual identity as a basis for hiring, or facilities use, bathroom use.  If lose Georgia seats…</a:t>
            </a:r>
          </a:p>
          <a:p>
            <a:r>
              <a:rPr lang="en-US" dirty="0"/>
              <a:t>In our Corporate By-Laws our facility, clergy, staff will only officiate in a wedding of an XX woman and an XY man. HR-5 will override.</a:t>
            </a:r>
          </a:p>
          <a:p>
            <a:r>
              <a:rPr lang="en-US" dirty="0"/>
              <a:t>Next admin</a:t>
            </a:r>
          </a:p>
          <a:p>
            <a:pPr marL="342900" indent="-342900">
              <a:buFont typeface="Arial" panose="020B0604020202020204" pitchFamily="34" charset="0"/>
              <a:buChar char="•"/>
            </a:pPr>
            <a:r>
              <a:rPr lang="en-US" dirty="0"/>
              <a:t>Fund abortion by charities health plan</a:t>
            </a:r>
          </a:p>
          <a:p>
            <a:pPr marL="342900" indent="-342900">
              <a:buFont typeface="Arial" panose="020B0604020202020204" pitchFamily="34" charset="0"/>
              <a:buChar char="•"/>
            </a:pPr>
            <a:r>
              <a:rPr lang="en-US" dirty="0"/>
              <a:t>Legalize prostitution</a:t>
            </a:r>
          </a:p>
          <a:p>
            <a:pPr marL="342900" indent="-342900">
              <a:buFont typeface="Arial" panose="020B0604020202020204" pitchFamily="34" charset="0"/>
              <a:buChar char="•"/>
            </a:pPr>
            <a:r>
              <a:rPr lang="en-US" dirty="0"/>
              <a:t>Open borders</a:t>
            </a:r>
          </a:p>
          <a:p>
            <a:pPr marL="342900" indent="-342900">
              <a:buFont typeface="Arial" panose="020B0604020202020204" pitchFamily="34" charset="0"/>
              <a:buChar char="•"/>
            </a:pPr>
            <a:r>
              <a:rPr lang="en-US" dirty="0"/>
              <a:t>Military </a:t>
            </a:r>
            <a:r>
              <a:rPr lang="en-US" dirty="0" err="1"/>
              <a:t>transgendering</a:t>
            </a:r>
            <a:endParaRPr lang="en-US" dirty="0"/>
          </a:p>
          <a:p>
            <a:endParaRPr lang="en-US" dirty="0"/>
          </a:p>
          <a:p>
            <a:pPr marL="342900" indent="-342900">
              <a:buFont typeface="Arial" panose="020B0604020202020204" pitchFamily="34" charset="0"/>
              <a:buChar char="•"/>
            </a:pP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195298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59</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a:xfrm>
            <a:off x="533400" y="4343400"/>
            <a:ext cx="5638800" cy="4114800"/>
          </a:xfrm>
        </p:spPr>
        <p:txBody>
          <a:bodyPr/>
          <a:lstStyle/>
          <a:p>
            <a:r>
              <a:rPr lang="en-US" altLang="en-US" sz="1050" dirty="0"/>
              <a:t>https://i.pinimg.com/originals/92/1c/61/921c616534cd3d86dd8bde9bf17d52b3.jpg</a:t>
            </a:r>
          </a:p>
        </p:txBody>
      </p:sp>
    </p:spTree>
    <p:extLst>
      <p:ext uri="{BB962C8B-B14F-4D97-AF65-F5344CB8AC3E}">
        <p14:creationId xmlns:p14="http://schemas.microsoft.com/office/powerpoint/2010/main" val="73233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42188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682352-D51F-4686-B8CC-1FF44EF55CA5}"/>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C68CF953-BF29-420E-A99E-405C1E39C4A0}"/>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C4170405-F3FE-4DCF-95EF-491A0277D6CD}"/>
              </a:ext>
            </a:extLst>
          </p:cNvPr>
          <p:cNvSpPr>
            <a:spLocks noGrp="1" noChangeArrowheads="1"/>
          </p:cNvSpPr>
          <p:nvPr>
            <p:ph type="sldNum" sz="quarter" idx="5"/>
          </p:nvPr>
        </p:nvSpPr>
        <p:spPr>
          <a:ln/>
        </p:spPr>
        <p:txBody>
          <a:bodyPr/>
          <a:lstStyle/>
          <a:p>
            <a:fld id="{74A409DB-C413-4941-892A-C77BCFF9579D}" type="slidenum">
              <a:rPr lang="en-US" altLang="en-US"/>
              <a:pPr/>
              <a:t>60</a:t>
            </a:fld>
            <a:endParaRPr lang="en-US" altLang="en-US"/>
          </a:p>
        </p:txBody>
      </p:sp>
      <p:sp>
        <p:nvSpPr>
          <p:cNvPr id="205826" name="Rectangle 2">
            <a:extLst>
              <a:ext uri="{FF2B5EF4-FFF2-40B4-BE49-F238E27FC236}">
                <a16:creationId xmlns:a16="http://schemas.microsoft.com/office/drawing/2014/main" id="{A38D5AFF-C593-496F-9BDE-3A6012AD7893}"/>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C813947C-0E67-44C2-9EDB-ADDC11FEF7B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82069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682352-D51F-4686-B8CC-1FF44EF55CA5}"/>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C68CF953-BF29-420E-A99E-405C1E39C4A0}"/>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C4170405-F3FE-4DCF-95EF-491A0277D6CD}"/>
              </a:ext>
            </a:extLst>
          </p:cNvPr>
          <p:cNvSpPr>
            <a:spLocks noGrp="1" noChangeArrowheads="1"/>
          </p:cNvSpPr>
          <p:nvPr>
            <p:ph type="sldNum" sz="quarter" idx="5"/>
          </p:nvPr>
        </p:nvSpPr>
        <p:spPr>
          <a:ln/>
        </p:spPr>
        <p:txBody>
          <a:bodyPr/>
          <a:lstStyle/>
          <a:p>
            <a:fld id="{74A409DB-C413-4941-892A-C77BCFF9579D}" type="slidenum">
              <a:rPr lang="en-US" altLang="en-US"/>
              <a:pPr/>
              <a:t>61</a:t>
            </a:fld>
            <a:endParaRPr lang="en-US" altLang="en-US"/>
          </a:p>
        </p:txBody>
      </p:sp>
      <p:sp>
        <p:nvSpPr>
          <p:cNvPr id="205826" name="Rectangle 2">
            <a:extLst>
              <a:ext uri="{FF2B5EF4-FFF2-40B4-BE49-F238E27FC236}">
                <a16:creationId xmlns:a16="http://schemas.microsoft.com/office/drawing/2014/main" id="{A38D5AFF-C593-496F-9BDE-3A6012AD7893}"/>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C813947C-0E67-44C2-9EDB-ADDC11FEF7B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798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94E79AB-9B15-4C19-B501-05B7D89561A3}"/>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139EB2B2-AE9C-4652-877B-C675374DB5C5}"/>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9DC16326-2351-486F-ACBB-38E7E6A75271}"/>
              </a:ext>
            </a:extLst>
          </p:cNvPr>
          <p:cNvSpPr>
            <a:spLocks noGrp="1" noChangeArrowheads="1"/>
          </p:cNvSpPr>
          <p:nvPr>
            <p:ph type="sldNum" sz="quarter" idx="5"/>
          </p:nvPr>
        </p:nvSpPr>
        <p:spPr>
          <a:ln/>
        </p:spPr>
        <p:txBody>
          <a:bodyPr/>
          <a:lstStyle/>
          <a:p>
            <a:fld id="{FF95DDF3-7C20-419B-96C5-D10FFC2FDC6C}" type="slidenum">
              <a:rPr lang="en-US" altLang="en-US"/>
              <a:pPr/>
              <a:t>62</a:t>
            </a:fld>
            <a:endParaRPr lang="en-US" altLang="en-US"/>
          </a:p>
        </p:txBody>
      </p:sp>
      <p:sp>
        <p:nvSpPr>
          <p:cNvPr id="204802" name="Rectangle 2">
            <a:extLst>
              <a:ext uri="{FF2B5EF4-FFF2-40B4-BE49-F238E27FC236}">
                <a16:creationId xmlns:a16="http://schemas.microsoft.com/office/drawing/2014/main" id="{393E40C0-7460-4BF3-AF19-932F022218E9}"/>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244738BC-D92F-488B-A82F-FFC7FE36F7D8}"/>
              </a:ext>
            </a:extLst>
          </p:cNvPr>
          <p:cNvSpPr>
            <a:spLocks noGrp="1" noChangeArrowheads="1"/>
          </p:cNvSpPr>
          <p:nvPr>
            <p:ph type="body" idx="1"/>
          </p:nvPr>
        </p:nvSpPr>
        <p:spPr/>
        <p:txBody>
          <a:bodyPr/>
          <a:lstStyle/>
          <a:p>
            <a:r>
              <a:rPr lang="en-US" altLang="en-US" dirty="0"/>
              <a:t>Examples, leaders, Servants</a:t>
            </a:r>
          </a:p>
          <a:p>
            <a:r>
              <a:rPr lang="en-US" altLang="en-US" dirty="0"/>
              <a:t>Clean toilets, Oneg, usher, media booth</a:t>
            </a:r>
          </a:p>
          <a:p>
            <a:r>
              <a:rPr lang="en-US" altLang="en-US" dirty="0"/>
              <a:t>Ministry is glorious and not glorious.   </a:t>
            </a:r>
          </a:p>
        </p:txBody>
      </p:sp>
    </p:spTree>
    <p:extLst>
      <p:ext uri="{BB962C8B-B14F-4D97-AF65-F5344CB8AC3E}">
        <p14:creationId xmlns:p14="http://schemas.microsoft.com/office/powerpoint/2010/main" val="10398566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94E79AB-9B15-4C19-B501-05B7D89561A3}"/>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139EB2B2-AE9C-4652-877B-C675374DB5C5}"/>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9DC16326-2351-486F-ACBB-38E7E6A75271}"/>
              </a:ext>
            </a:extLst>
          </p:cNvPr>
          <p:cNvSpPr>
            <a:spLocks noGrp="1" noChangeArrowheads="1"/>
          </p:cNvSpPr>
          <p:nvPr>
            <p:ph type="sldNum" sz="quarter" idx="5"/>
          </p:nvPr>
        </p:nvSpPr>
        <p:spPr>
          <a:ln/>
        </p:spPr>
        <p:txBody>
          <a:bodyPr/>
          <a:lstStyle/>
          <a:p>
            <a:fld id="{FF95DDF3-7C20-419B-96C5-D10FFC2FDC6C}" type="slidenum">
              <a:rPr lang="en-US" altLang="en-US"/>
              <a:pPr/>
              <a:t>63</a:t>
            </a:fld>
            <a:endParaRPr lang="en-US" altLang="en-US"/>
          </a:p>
        </p:txBody>
      </p:sp>
      <p:sp>
        <p:nvSpPr>
          <p:cNvPr id="204802" name="Rectangle 2">
            <a:extLst>
              <a:ext uri="{FF2B5EF4-FFF2-40B4-BE49-F238E27FC236}">
                <a16:creationId xmlns:a16="http://schemas.microsoft.com/office/drawing/2014/main" id="{393E40C0-7460-4BF3-AF19-932F022218E9}"/>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244738BC-D92F-488B-A82F-FFC7FE36F7D8}"/>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271200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AF2FE4-0739-41C2-BFD2-CC7437D8B291}"/>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F258048B-C33C-4BE9-998C-1CC04ECB34AD}"/>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21335EBD-F7CB-4316-9274-075823EAED12}"/>
              </a:ext>
            </a:extLst>
          </p:cNvPr>
          <p:cNvSpPr>
            <a:spLocks noGrp="1" noChangeArrowheads="1"/>
          </p:cNvSpPr>
          <p:nvPr>
            <p:ph type="sldNum" sz="quarter" idx="5"/>
          </p:nvPr>
        </p:nvSpPr>
        <p:spPr>
          <a:ln/>
        </p:spPr>
        <p:txBody>
          <a:bodyPr/>
          <a:lstStyle/>
          <a:p>
            <a:fld id="{003977D2-840F-4FED-A033-572B1CDA5AD3}" type="slidenum">
              <a:rPr lang="en-US" altLang="en-US"/>
              <a:pPr/>
              <a:t>64</a:t>
            </a:fld>
            <a:endParaRPr lang="en-US" altLang="en-US"/>
          </a:p>
        </p:txBody>
      </p:sp>
      <p:sp>
        <p:nvSpPr>
          <p:cNvPr id="201730" name="Rectangle 2">
            <a:extLst>
              <a:ext uri="{FF2B5EF4-FFF2-40B4-BE49-F238E27FC236}">
                <a16:creationId xmlns:a16="http://schemas.microsoft.com/office/drawing/2014/main" id="{2277CA31-90A3-4AE6-AAB4-BF608E1B547D}"/>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45B85057-64A9-46DC-B85C-EB78346387CD}"/>
              </a:ext>
            </a:extLst>
          </p:cNvPr>
          <p:cNvSpPr>
            <a:spLocks noGrp="1" noChangeArrowheads="1"/>
          </p:cNvSpPr>
          <p:nvPr>
            <p:ph type="body" idx="1"/>
          </p:nvPr>
        </p:nvSpPr>
        <p:spPr/>
        <p:txBody>
          <a:bodyPr/>
          <a:lstStyle/>
          <a:p>
            <a:r>
              <a:rPr lang="en-US" altLang="en-US"/>
              <a:t>Serve and bless</a:t>
            </a:r>
          </a:p>
        </p:txBody>
      </p:sp>
    </p:spTree>
    <p:extLst>
      <p:ext uri="{BB962C8B-B14F-4D97-AF65-F5344CB8AC3E}">
        <p14:creationId xmlns:p14="http://schemas.microsoft.com/office/powerpoint/2010/main" val="3479046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AF2FE4-0739-41C2-BFD2-CC7437D8B291}"/>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F258048B-C33C-4BE9-998C-1CC04ECB34AD}"/>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21335EBD-F7CB-4316-9274-075823EAED12}"/>
              </a:ext>
            </a:extLst>
          </p:cNvPr>
          <p:cNvSpPr>
            <a:spLocks noGrp="1" noChangeArrowheads="1"/>
          </p:cNvSpPr>
          <p:nvPr>
            <p:ph type="sldNum" sz="quarter" idx="5"/>
          </p:nvPr>
        </p:nvSpPr>
        <p:spPr>
          <a:ln/>
        </p:spPr>
        <p:txBody>
          <a:bodyPr/>
          <a:lstStyle/>
          <a:p>
            <a:fld id="{003977D2-840F-4FED-A033-572B1CDA5AD3}" type="slidenum">
              <a:rPr lang="en-US" altLang="en-US"/>
              <a:pPr/>
              <a:t>65</a:t>
            </a:fld>
            <a:endParaRPr lang="en-US" altLang="en-US"/>
          </a:p>
        </p:txBody>
      </p:sp>
      <p:sp>
        <p:nvSpPr>
          <p:cNvPr id="201730" name="Rectangle 2">
            <a:extLst>
              <a:ext uri="{FF2B5EF4-FFF2-40B4-BE49-F238E27FC236}">
                <a16:creationId xmlns:a16="http://schemas.microsoft.com/office/drawing/2014/main" id="{2277CA31-90A3-4AE6-AAB4-BF608E1B547D}"/>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45B85057-64A9-46DC-B85C-EB78346387CD}"/>
              </a:ext>
            </a:extLst>
          </p:cNvPr>
          <p:cNvSpPr>
            <a:spLocks noGrp="1" noChangeArrowheads="1"/>
          </p:cNvSpPr>
          <p:nvPr>
            <p:ph type="body" idx="1"/>
          </p:nvPr>
        </p:nvSpPr>
        <p:spPr/>
        <p:txBody>
          <a:bodyPr/>
          <a:lstStyle/>
          <a:p>
            <a:r>
              <a:rPr lang="en-US" altLang="en-US"/>
              <a:t>Serve and bless</a:t>
            </a:r>
          </a:p>
        </p:txBody>
      </p:sp>
    </p:spTree>
    <p:extLst>
      <p:ext uri="{BB962C8B-B14F-4D97-AF65-F5344CB8AC3E}">
        <p14:creationId xmlns:p14="http://schemas.microsoft.com/office/powerpoint/2010/main" val="733175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66</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a:xfrm>
            <a:off x="609600" y="4343400"/>
            <a:ext cx="5562600" cy="4114800"/>
          </a:xfrm>
        </p:spPr>
        <p:txBody>
          <a:bodyPr/>
          <a:lstStyle/>
          <a:p>
            <a:r>
              <a:rPr lang="en-US" altLang="en-US" sz="1050" dirty="0"/>
              <a:t>https://i.pinimg.com/originals/92/1c/61/921c616534cd3d86dd8bde9bf17d52b3.jpg</a:t>
            </a:r>
          </a:p>
        </p:txBody>
      </p:sp>
    </p:spTree>
    <p:extLst>
      <p:ext uri="{BB962C8B-B14F-4D97-AF65-F5344CB8AC3E}">
        <p14:creationId xmlns:p14="http://schemas.microsoft.com/office/powerpoint/2010/main" val="42397063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72B3106-3137-41DC-AC02-A396B1540EC1}"/>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59CA4812-6F06-470B-B48F-E5B1F70A6F6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17B2A003-7094-4DBB-9A53-0D298F4A442F}"/>
              </a:ext>
            </a:extLst>
          </p:cNvPr>
          <p:cNvSpPr>
            <a:spLocks noGrp="1" noChangeArrowheads="1"/>
          </p:cNvSpPr>
          <p:nvPr>
            <p:ph type="sldNum" sz="quarter" idx="5"/>
          </p:nvPr>
        </p:nvSpPr>
        <p:spPr>
          <a:ln/>
        </p:spPr>
        <p:txBody>
          <a:bodyPr/>
          <a:lstStyle/>
          <a:p>
            <a:fld id="{B355E853-8719-4EBC-A974-41F5FD6A3F29}" type="slidenum">
              <a:rPr lang="en-US" altLang="en-US"/>
              <a:pPr/>
              <a:t>67</a:t>
            </a:fld>
            <a:endParaRPr lang="en-US" altLang="en-US"/>
          </a:p>
        </p:txBody>
      </p:sp>
      <p:sp>
        <p:nvSpPr>
          <p:cNvPr id="203778" name="Rectangle 2">
            <a:extLst>
              <a:ext uri="{FF2B5EF4-FFF2-40B4-BE49-F238E27FC236}">
                <a16:creationId xmlns:a16="http://schemas.microsoft.com/office/drawing/2014/main" id="{D8849F1A-8A6D-4A7E-927B-51B876ED5F2A}"/>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A0A4E166-06D1-4B6E-8616-E58EA6BC0B73}"/>
              </a:ext>
            </a:extLst>
          </p:cNvPr>
          <p:cNvSpPr>
            <a:spLocks noGrp="1" noChangeArrowheads="1"/>
          </p:cNvSpPr>
          <p:nvPr>
            <p:ph type="body" idx="1"/>
          </p:nvPr>
        </p:nvSpPr>
        <p:spPr/>
        <p:txBody>
          <a:bodyPr/>
          <a:lstStyle/>
          <a:p>
            <a:r>
              <a:rPr lang="en-US" altLang="en-US" dirty="0"/>
              <a:t>Not living for this world</a:t>
            </a:r>
          </a:p>
          <a:p>
            <a:r>
              <a:rPr lang="en-US" altLang="en-US" dirty="0"/>
              <a:t>Responsible, yet treasure elsewhere.</a:t>
            </a:r>
          </a:p>
        </p:txBody>
      </p:sp>
    </p:spTree>
    <p:extLst>
      <p:ext uri="{BB962C8B-B14F-4D97-AF65-F5344CB8AC3E}">
        <p14:creationId xmlns:p14="http://schemas.microsoft.com/office/powerpoint/2010/main" val="35302249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72B3106-3137-41DC-AC02-A396B1540EC1}"/>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59CA4812-6F06-470B-B48F-E5B1F70A6F6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17B2A003-7094-4DBB-9A53-0D298F4A442F}"/>
              </a:ext>
            </a:extLst>
          </p:cNvPr>
          <p:cNvSpPr>
            <a:spLocks noGrp="1" noChangeArrowheads="1"/>
          </p:cNvSpPr>
          <p:nvPr>
            <p:ph type="sldNum" sz="quarter" idx="5"/>
          </p:nvPr>
        </p:nvSpPr>
        <p:spPr>
          <a:ln/>
        </p:spPr>
        <p:txBody>
          <a:bodyPr/>
          <a:lstStyle/>
          <a:p>
            <a:fld id="{B355E853-8719-4EBC-A974-41F5FD6A3F29}" type="slidenum">
              <a:rPr lang="en-US" altLang="en-US"/>
              <a:pPr/>
              <a:t>68</a:t>
            </a:fld>
            <a:endParaRPr lang="en-US" altLang="en-US"/>
          </a:p>
        </p:txBody>
      </p:sp>
      <p:sp>
        <p:nvSpPr>
          <p:cNvPr id="203778" name="Rectangle 2">
            <a:extLst>
              <a:ext uri="{FF2B5EF4-FFF2-40B4-BE49-F238E27FC236}">
                <a16:creationId xmlns:a16="http://schemas.microsoft.com/office/drawing/2014/main" id="{D8849F1A-8A6D-4A7E-927B-51B876ED5F2A}"/>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A0A4E166-06D1-4B6E-8616-E58EA6BC0B73}"/>
              </a:ext>
            </a:extLst>
          </p:cNvPr>
          <p:cNvSpPr>
            <a:spLocks noGrp="1" noChangeArrowheads="1"/>
          </p:cNvSpPr>
          <p:nvPr>
            <p:ph type="body" idx="1"/>
          </p:nvPr>
        </p:nvSpPr>
        <p:spPr/>
        <p:txBody>
          <a:bodyPr/>
          <a:lstStyle/>
          <a:p>
            <a:r>
              <a:rPr lang="en-US" altLang="en-US" dirty="0"/>
              <a:t>.</a:t>
            </a:r>
          </a:p>
        </p:txBody>
      </p:sp>
    </p:spTree>
    <p:extLst>
      <p:ext uri="{BB962C8B-B14F-4D97-AF65-F5344CB8AC3E}">
        <p14:creationId xmlns:p14="http://schemas.microsoft.com/office/powerpoint/2010/main" val="32467114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18894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Talk to you about the roller coaster ride in Ch 6</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6225707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06.09-12 Crown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26,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9016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13E212-B445-428B-B8C7-407BD030CADE}"/>
              </a:ext>
            </a:extLst>
          </p:cNvPr>
          <p:cNvSpPr>
            <a:spLocks noGrp="1" noChangeArrowheads="1"/>
          </p:cNvSpPr>
          <p:nvPr>
            <p:ph type="hdr" sz="quarter"/>
          </p:nvPr>
        </p:nvSpPr>
        <p:spPr>
          <a:ln/>
        </p:spPr>
        <p:txBody>
          <a:bodyPr/>
          <a:lstStyle/>
          <a:p>
            <a:r>
              <a:rPr lang="en-US" altLang="en-US"/>
              <a:t>Letter to the Messianic Jews a 06.09-12 Crown Center</a:t>
            </a:r>
          </a:p>
        </p:txBody>
      </p:sp>
      <p:sp>
        <p:nvSpPr>
          <p:cNvPr id="5" name="Rectangle 3">
            <a:extLst>
              <a:ext uri="{FF2B5EF4-FFF2-40B4-BE49-F238E27FC236}">
                <a16:creationId xmlns:a16="http://schemas.microsoft.com/office/drawing/2014/main" id="{D9FA0179-9327-418D-AADF-A423E1AA830E}"/>
              </a:ext>
            </a:extLst>
          </p:cNvPr>
          <p:cNvSpPr>
            <a:spLocks noGrp="1" noChangeArrowheads="1"/>
          </p:cNvSpPr>
          <p:nvPr>
            <p:ph type="dt" idx="1"/>
          </p:nvPr>
        </p:nvSpPr>
        <p:spPr>
          <a:ln/>
        </p:spPr>
        <p:txBody>
          <a:bodyPr/>
          <a:lstStyle/>
          <a:p>
            <a:r>
              <a:rPr lang="en-US" altLang="en-US"/>
              <a:t>Dec. 26, 2020 5781</a:t>
            </a:r>
          </a:p>
        </p:txBody>
      </p:sp>
      <p:sp>
        <p:nvSpPr>
          <p:cNvPr id="6" name="Rectangle 7">
            <a:extLst>
              <a:ext uri="{FF2B5EF4-FFF2-40B4-BE49-F238E27FC236}">
                <a16:creationId xmlns:a16="http://schemas.microsoft.com/office/drawing/2014/main" id="{0C10CE34-AE01-4F7A-9D07-DC6DB2259E8A}"/>
              </a:ext>
            </a:extLst>
          </p:cNvPr>
          <p:cNvSpPr>
            <a:spLocks noGrp="1" noChangeArrowheads="1"/>
          </p:cNvSpPr>
          <p:nvPr>
            <p:ph type="sldNum" sz="quarter" idx="5"/>
          </p:nvPr>
        </p:nvSpPr>
        <p:spPr>
          <a:ln/>
        </p:spPr>
        <p:txBody>
          <a:bodyPr/>
          <a:lstStyle/>
          <a:p>
            <a:fld id="{A78DA8B5-0DAA-44C7-9D9B-3CE89CBBFA89}" type="slidenum">
              <a:rPr lang="en-US" altLang="en-US"/>
              <a:pPr/>
              <a:t>71</a:t>
            </a:fld>
            <a:endParaRPr lang="en-US" altLang="en-US"/>
          </a:p>
        </p:txBody>
      </p:sp>
      <p:sp>
        <p:nvSpPr>
          <p:cNvPr id="245762" name="Rectangle 2">
            <a:extLst>
              <a:ext uri="{FF2B5EF4-FFF2-40B4-BE49-F238E27FC236}">
                <a16:creationId xmlns:a16="http://schemas.microsoft.com/office/drawing/2014/main" id="{541B159A-6901-4F82-8534-3657DA8180A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1DA7FCC-5FC5-478E-85B8-9A5EB8E609DF}"/>
              </a:ext>
            </a:extLst>
          </p:cNvPr>
          <p:cNvSpPr>
            <a:spLocks noGrp="1" noChangeArrowheads="1"/>
          </p:cNvSpPr>
          <p:nvPr>
            <p:ph type="body" idx="1"/>
          </p:nvPr>
        </p:nvSpPr>
        <p:spPr/>
        <p:txBody>
          <a:bodyPr/>
          <a:lstStyle/>
          <a:p>
            <a:r>
              <a:rPr lang="en-US" altLang="en-US" sz="1050" dirty="0"/>
              <a:t>https://i.pinimg.com/originals/92/1c/61/921c616534cd3d86dd8bde9bf17d52b3.jpg</a:t>
            </a:r>
          </a:p>
          <a:p>
            <a:r>
              <a:rPr lang="en-US" altLang="en-US" sz="2000" dirty="0">
                <a:latin typeface="Arial Rounded MT Bold" panose="020F0704030504030204" pitchFamily="34" charset="0"/>
              </a:rPr>
              <a:t>Context: </a:t>
            </a:r>
          </a:p>
          <a:p>
            <a:pPr>
              <a:buFontTx/>
              <a:buChar char="•"/>
            </a:pPr>
            <a:r>
              <a:rPr lang="en-US" altLang="en-US" sz="2000" dirty="0">
                <a:latin typeface="Arial Rounded MT Bold" panose="020F0704030504030204" pitchFamily="34" charset="0"/>
              </a:rPr>
              <a:t>Love </a:t>
            </a:r>
            <a:r>
              <a:rPr lang="en-US" altLang="en-US" sz="2000" dirty="0" err="1">
                <a:latin typeface="Arial Rounded MT Bold" panose="020F0704030504030204" pitchFamily="34" charset="0"/>
              </a:rPr>
              <a:t>ea</a:t>
            </a:r>
            <a:r>
              <a:rPr lang="en-US" altLang="en-US" sz="2000" dirty="0">
                <a:latin typeface="Arial Rounded MT Bold" panose="020F0704030504030204" pitchFamily="34" charset="0"/>
              </a:rPr>
              <a:t> other</a:t>
            </a:r>
          </a:p>
          <a:p>
            <a:pPr>
              <a:buFontTx/>
              <a:buChar char="•"/>
            </a:pPr>
            <a:r>
              <a:rPr lang="en-US" altLang="en-US" sz="2000" dirty="0">
                <a:latin typeface="Arial Rounded MT Bold" panose="020F0704030504030204" pitchFamily="34" charset="0"/>
              </a:rPr>
              <a:t> = according to commandments</a:t>
            </a:r>
          </a:p>
          <a:p>
            <a:pPr>
              <a:buFontTx/>
              <a:buChar char="•"/>
            </a:pPr>
            <a:r>
              <a:rPr lang="en-US" altLang="en-US" sz="2000" dirty="0">
                <a:latin typeface="Arial Rounded MT Bold" panose="020F0704030504030204" pitchFamily="34" charset="0"/>
              </a:rPr>
              <a:t>Many deceivers: </a:t>
            </a:r>
            <a:r>
              <a:rPr lang="he-IL" altLang="en-US" sz="2000" dirty="0">
                <a:latin typeface="Arial Rounded MT Bold" panose="020F0704030504030204" pitchFamily="34" charset="0"/>
              </a:rPr>
              <a:t>יְשוּעַ</a:t>
            </a:r>
            <a:r>
              <a:rPr lang="en-US" altLang="en-US" sz="2000" dirty="0">
                <a:latin typeface="Arial Rounded MT Bold" panose="020F0704030504030204" pitchFamily="34" charset="0"/>
              </a:rPr>
              <a:t> not come in flesh</a:t>
            </a:r>
          </a:p>
          <a:p>
            <a:r>
              <a:rPr lang="en-US" altLang="en-US" sz="2000" dirty="0">
                <a:latin typeface="Arial Rounded MT Bold" panose="020F0704030504030204" pitchFamily="34" charset="0"/>
              </a:rPr>
              <a:t>[wrong living, wrong doctrine </a:t>
            </a:r>
            <a:r>
              <a:rPr lang="en-US" altLang="en-US" sz="2000" dirty="0">
                <a:latin typeface="Arial Rounded MT Bold" panose="020F0704030504030204" pitchFamily="34" charset="0"/>
                <a:sym typeface="Wingdings" panose="05000000000000000000" pitchFamily="2" charset="2"/>
              </a:rPr>
              <a:t> lose reward]</a:t>
            </a:r>
            <a:endParaRPr lang="en-US" altLang="en-US" sz="2000" dirty="0">
              <a:latin typeface="Arial Rounded MT Bold" panose="020F0704030504030204" pitchFamily="34" charset="0"/>
            </a:endParaRPr>
          </a:p>
          <a:p>
            <a:endParaRPr lang="en-US" altLang="en-US" sz="1050" dirty="0"/>
          </a:p>
        </p:txBody>
      </p:sp>
    </p:spTree>
    <p:extLst>
      <p:ext uri="{BB962C8B-B14F-4D97-AF65-F5344CB8AC3E}">
        <p14:creationId xmlns:p14="http://schemas.microsoft.com/office/powerpoint/2010/main" val="1779882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650274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way is he speaking?   We’ll come back to that.</a:t>
            </a:r>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24887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06.09-12 Crown Center</a:t>
            </a:r>
          </a:p>
        </p:txBody>
      </p:sp>
      <p:sp>
        <p:nvSpPr>
          <p:cNvPr id="5" name="Date Placeholder 4"/>
          <p:cNvSpPr>
            <a:spLocks noGrp="1"/>
          </p:cNvSpPr>
          <p:nvPr>
            <p:ph type="dt" idx="1"/>
          </p:nvPr>
        </p:nvSpPr>
        <p:spPr/>
        <p:txBody>
          <a:bodyPr/>
          <a:lstStyle/>
          <a:p>
            <a:r>
              <a:rPr lang="en-US" altLang="en-US"/>
              <a:t>Dec. 26,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82462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12/26/2020</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127C-4E6C-4627-93C0-DD5551870A6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669D036-E83A-473F-A659-031FA0D1FB7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6DEE5A-232E-427E-BE0F-6674F8B13FE0}"/>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F64D159-0C93-4224-965B-DBEA16B09415}"/>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A0F191EF-8447-44C9-8914-EC96D53CB000}"/>
              </a:ext>
            </a:extLst>
          </p:cNvPr>
          <p:cNvSpPr>
            <a:spLocks noGrp="1"/>
          </p:cNvSpPr>
          <p:nvPr>
            <p:ph type="sldNum" sz="quarter" idx="12"/>
          </p:nvPr>
        </p:nvSpPr>
        <p:spPr/>
        <p:txBody>
          <a:bodyPr/>
          <a:lstStyle>
            <a:lvl1pPr>
              <a:defRPr/>
            </a:lvl1pPr>
          </a:lstStyle>
          <a:p>
            <a:pPr defTabSz="685800"/>
            <a:fld id="{1CA47EBF-61FD-4217-8854-ECABC5345BFB}"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564593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291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1D9AEA-AF0F-4715-8106-1D0E65C8B161}"/>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668B1A-0287-4FA5-ADD0-A6735ACC8313}"/>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FD28612-263B-4E12-ADDD-3410A10108D5}"/>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08378774-B46A-48FE-84BA-73207FDACCC0}"/>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64E53337-BF8B-4B57-ABC4-F199890EECC3}"/>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58E632AA-DAB4-4486-BA39-AC39E306B43A}" type="slidenum">
              <a:rPr lang="en-US" altLang="en-US"/>
              <a:pPr/>
              <a:t>‹#›</a:t>
            </a:fld>
            <a:endParaRPr lang="en-US" altLang="en-US"/>
          </a:p>
        </p:txBody>
      </p:sp>
    </p:spTree>
    <p:extLst>
      <p:ext uri="{BB962C8B-B14F-4D97-AF65-F5344CB8AC3E}">
        <p14:creationId xmlns:p14="http://schemas.microsoft.com/office/powerpoint/2010/main" val="3707635567"/>
      </p:ext>
    </p:extLst>
  </p:cSld>
  <p:clrMap bg1="lt1" tx1="dk1" bg2="lt2" tx2="dk2" accent1="accent1" accent2="accent2" accent3="accent3" accent4="accent4" accent5="accent5" accent6="accent6" hlink="hlink" folHlink="folHlink"/>
  <p:sldLayoutIdLst>
    <p:sldLayoutId id="2147483835" r:id="rId1"/>
    <p:sldLayoutId id="214748383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6.9 </a:t>
            </a:r>
            <a:r>
              <a:rPr lang="en-US" sz="4000" dirty="0"/>
              <a:t>Now even though we speak this way, </a:t>
            </a:r>
          </a:p>
          <a:p>
            <a:pPr marL="0" indent="0" algn="ctr">
              <a:buNone/>
            </a:pPr>
            <a:r>
              <a:rPr lang="en-US" sz="4000" dirty="0"/>
              <a:t>?</a:t>
            </a:r>
          </a:p>
        </p:txBody>
      </p:sp>
    </p:spTree>
    <p:extLst>
      <p:ext uri="{BB962C8B-B14F-4D97-AF65-F5344CB8AC3E}">
        <p14:creationId xmlns:p14="http://schemas.microsoft.com/office/powerpoint/2010/main" val="111850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MJ 6.1-3 	Strong Beginning</a:t>
            </a:r>
          </a:p>
        </p:txBody>
      </p:sp>
    </p:spTree>
    <p:extLst>
      <p:ext uri="{BB962C8B-B14F-4D97-AF65-F5344CB8AC3E}">
        <p14:creationId xmlns:p14="http://schemas.microsoft.com/office/powerpoint/2010/main" val="119913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MJ 6.1-3 	Strong Beginning</a:t>
            </a:r>
          </a:p>
          <a:p>
            <a:pPr marL="0" indent="0">
              <a:buNone/>
            </a:pPr>
            <a:r>
              <a:rPr lang="en-US" sz="4000" dirty="0"/>
              <a:t>MJ 6.4-8 	Disastrous Ending</a:t>
            </a:r>
          </a:p>
        </p:txBody>
      </p:sp>
    </p:spTree>
    <p:extLst>
      <p:ext uri="{BB962C8B-B14F-4D97-AF65-F5344CB8AC3E}">
        <p14:creationId xmlns:p14="http://schemas.microsoft.com/office/powerpoint/2010/main" val="380665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MJ 6.1-3 	Strong Beginning</a:t>
            </a:r>
          </a:p>
          <a:p>
            <a:pPr marL="0" indent="0">
              <a:buNone/>
            </a:pPr>
            <a:r>
              <a:rPr lang="en-US" sz="4000" dirty="0"/>
              <a:t>MJ 6.4-8 	Disastrous Ending</a:t>
            </a:r>
          </a:p>
          <a:p>
            <a:pPr marL="0" indent="0">
              <a:buNone/>
            </a:pPr>
            <a:r>
              <a:rPr lang="en-US" sz="4000" dirty="0"/>
              <a:t>MJ 6.9-12 	Glorious Ending</a:t>
            </a:r>
          </a:p>
        </p:txBody>
      </p:sp>
    </p:spTree>
    <p:extLst>
      <p:ext uri="{BB962C8B-B14F-4D97-AF65-F5344CB8AC3E}">
        <p14:creationId xmlns:p14="http://schemas.microsoft.com/office/powerpoint/2010/main" val="307621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2763" indent="-512763">
              <a:buFont typeface="+mj-lt"/>
              <a:buAutoNum type="arabicPeriod"/>
            </a:pPr>
            <a:r>
              <a:rPr lang="en-US" sz="4000" dirty="0"/>
              <a:t>MJ/Heb 6: good start, bad end, good end</a:t>
            </a:r>
          </a:p>
          <a:p>
            <a:pPr marL="512763" indent="-512763">
              <a:buFont typeface="+mj-lt"/>
              <a:buAutoNum type="arabicPeriod"/>
            </a:pPr>
            <a:r>
              <a:rPr lang="en-US" sz="4000" dirty="0"/>
              <a:t>Good end: 5 crowns to give back to the King Messiah Yeshua.</a:t>
            </a:r>
          </a:p>
        </p:txBody>
      </p:sp>
    </p:spTree>
    <p:extLst>
      <p:ext uri="{BB962C8B-B14F-4D97-AF65-F5344CB8AC3E}">
        <p14:creationId xmlns:p14="http://schemas.microsoft.com/office/powerpoint/2010/main" val="405880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6.9-12 </a:t>
            </a:r>
            <a:r>
              <a:rPr lang="en-US" sz="4000" dirty="0"/>
              <a:t>we are confident that you </a:t>
            </a:r>
            <a:r>
              <a:rPr lang="en-US" sz="4000" dirty="0">
                <a:solidFill>
                  <a:srgbClr val="FFFF99"/>
                </a:solidFill>
              </a:rPr>
              <a:t>have the better things that come with salvation</a:t>
            </a:r>
            <a:r>
              <a:rPr lang="en-US" sz="4000" dirty="0"/>
              <a:t>. For God is not so unfair as to forget your work and the love you showed for him in your past service to his people — and in your present service too.  </a:t>
            </a:r>
          </a:p>
        </p:txBody>
      </p:sp>
    </p:spTree>
    <p:extLst>
      <p:ext uri="{BB962C8B-B14F-4D97-AF65-F5344CB8AC3E}">
        <p14:creationId xmlns:p14="http://schemas.microsoft.com/office/powerpoint/2010/main" val="186043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Similar to the thoughts of </a:t>
            </a:r>
            <a:r>
              <a:rPr lang="en-US" sz="4000" dirty="0" err="1"/>
              <a:t>Shaul</a:t>
            </a:r>
            <a:r>
              <a:rPr lang="en-US" sz="4000" dirty="0"/>
              <a:t>/Paul…</a:t>
            </a:r>
          </a:p>
        </p:txBody>
      </p:sp>
    </p:spTree>
    <p:extLst>
      <p:ext uri="{BB962C8B-B14F-4D97-AF65-F5344CB8AC3E}">
        <p14:creationId xmlns:p14="http://schemas.microsoft.com/office/powerpoint/2010/main" val="185541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1DC829D7-D3B5-4969-B66D-FDA5B4438FA2}"/>
              </a:ext>
            </a:extLst>
          </p:cNvPr>
          <p:cNvSpPr>
            <a:spLocks noGrp="1" noChangeArrowheads="1"/>
          </p:cNvSpPr>
          <p:nvPr>
            <p:ph type="subTitle" idx="1"/>
          </p:nvPr>
        </p:nvSpPr>
        <p:spPr>
          <a:xfrm>
            <a:off x="381000" y="209550"/>
            <a:ext cx="8458200" cy="46482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1 Cor. 3.11-13</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For no one can lay any foundation other than the one already laid, which is Yeshua the Messiah. Some will use gold, silver or precious stones in building on this foundation; </a:t>
            </a:r>
            <a:endParaRPr lang="en-US" altLang="en-US" sz="3000"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74944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1DC829D7-D3B5-4969-B66D-FDA5B4438FA2}"/>
              </a:ext>
            </a:extLst>
          </p:cNvPr>
          <p:cNvSpPr>
            <a:spLocks noGrp="1" noChangeArrowheads="1"/>
          </p:cNvSpPr>
          <p:nvPr>
            <p:ph type="subTitle" idx="1"/>
          </p:nvPr>
        </p:nvSpPr>
        <p:spPr>
          <a:xfrm>
            <a:off x="381000" y="209550"/>
            <a:ext cx="8458200" cy="46482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1 Cor. 3.11-13</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while others will use wood, grass or straw. </a:t>
            </a:r>
            <a:r>
              <a:rPr lang="en-US" altLang="en-US" sz="4000" dirty="0">
                <a:solidFill>
                  <a:srgbClr val="FFFF66"/>
                </a:solidFill>
                <a:latin typeface="Arial Rounded MT Bold" panose="020F0704030504030204" pitchFamily="34" charset="0"/>
                <a:cs typeface="Vilna" pitchFamily="2" charset="-79"/>
              </a:rPr>
              <a:t>But each one’s work will be shown for what it is;</a:t>
            </a:r>
            <a:r>
              <a:rPr lang="en-US" altLang="en-US" sz="4000" dirty="0">
                <a:solidFill>
                  <a:schemeClr val="bg1"/>
                </a:solidFill>
                <a:latin typeface="Arial Rounded MT Bold" panose="020F0704030504030204" pitchFamily="34" charset="0"/>
                <a:cs typeface="Vilna" pitchFamily="2" charset="-79"/>
              </a:rPr>
              <a:t> the Day will disclose it, because it will be </a:t>
            </a:r>
            <a:r>
              <a:rPr lang="en-US" altLang="en-US" sz="4000" dirty="0">
                <a:solidFill>
                  <a:srgbClr val="FFFF66"/>
                </a:solidFill>
                <a:latin typeface="Arial Rounded MT Bold" panose="020F0704030504030204" pitchFamily="34" charset="0"/>
                <a:cs typeface="Vilna" pitchFamily="2" charset="-79"/>
              </a:rPr>
              <a:t>revealed by fire</a:t>
            </a:r>
          </a:p>
        </p:txBody>
      </p:sp>
    </p:spTree>
    <p:extLst>
      <p:ext uri="{BB962C8B-B14F-4D97-AF65-F5344CB8AC3E}">
        <p14:creationId xmlns:p14="http://schemas.microsoft.com/office/powerpoint/2010/main" val="294721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5CC4F129-FE72-4743-8C65-B66F3B27BCD4}"/>
              </a:ext>
            </a:extLst>
          </p:cNvPr>
          <p:cNvSpPr>
            <a:spLocks noGrp="1" noChangeArrowheads="1"/>
          </p:cNvSpPr>
          <p:nvPr>
            <p:ph type="subTitle" idx="1"/>
          </p:nvPr>
        </p:nvSpPr>
        <p:spPr>
          <a:xfrm>
            <a:off x="381000" y="209550"/>
            <a:ext cx="83820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1 Cor. 3.13-15  </a:t>
            </a:r>
            <a:r>
              <a:rPr lang="en-US" altLang="en-US" sz="3000" dirty="0">
                <a:solidFill>
                  <a:schemeClr val="bg1"/>
                </a:solidFill>
                <a:latin typeface="Arial Rounded MT Bold" panose="020F0704030504030204" pitchFamily="34" charset="0"/>
                <a:cs typeface="Vilna" pitchFamily="2" charset="-79"/>
              </a:rPr>
              <a:t>—</a:t>
            </a:r>
            <a:r>
              <a:rPr lang="en-US" altLang="en-US" sz="4000" dirty="0">
                <a:solidFill>
                  <a:schemeClr val="bg1"/>
                </a:solidFill>
                <a:latin typeface="Arial Rounded MT Bold" panose="020F0704030504030204" pitchFamily="34" charset="0"/>
                <a:cs typeface="Vilna" pitchFamily="2" charset="-79"/>
              </a:rPr>
              <a:t>the fire will test the quality of each one’s work. If the work someone has built on the foundation survives, </a:t>
            </a:r>
            <a:r>
              <a:rPr lang="en-US" altLang="en-US" sz="4000" dirty="0">
                <a:solidFill>
                  <a:srgbClr val="FFFF99"/>
                </a:solidFill>
                <a:latin typeface="Arial Rounded MT Bold" panose="020F0704030504030204" pitchFamily="34" charset="0"/>
                <a:cs typeface="Vilna" pitchFamily="2" charset="-79"/>
              </a:rPr>
              <a:t>he will receive a reward; </a:t>
            </a:r>
          </a:p>
        </p:txBody>
      </p:sp>
    </p:spTree>
    <p:extLst>
      <p:ext uri="{BB962C8B-B14F-4D97-AF65-F5344CB8AC3E}">
        <p14:creationId xmlns:p14="http://schemas.microsoft.com/office/powerpoint/2010/main" val="180310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From Scott Hahn:</a:t>
            </a:r>
          </a:p>
          <a:p>
            <a:pPr marL="0" indent="0">
              <a:buNone/>
            </a:pPr>
            <a:r>
              <a:rPr lang="en-US" sz="4000" dirty="0"/>
              <a:t>I asked the doctor if I could sew up my own wound.</a:t>
            </a:r>
          </a:p>
        </p:txBody>
      </p:sp>
    </p:spTree>
    <p:extLst>
      <p:ext uri="{BB962C8B-B14F-4D97-AF65-F5344CB8AC3E}">
        <p14:creationId xmlns:p14="http://schemas.microsoft.com/office/powerpoint/2010/main" val="396184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5CC4F129-FE72-4743-8C65-B66F3B27BCD4}"/>
              </a:ext>
            </a:extLst>
          </p:cNvPr>
          <p:cNvSpPr>
            <a:spLocks noGrp="1" noChangeArrowheads="1"/>
          </p:cNvSpPr>
          <p:nvPr>
            <p:ph type="subTitle" idx="1"/>
          </p:nvPr>
        </p:nvSpPr>
        <p:spPr>
          <a:xfrm>
            <a:off x="381000" y="209550"/>
            <a:ext cx="83820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1 Cor. 3.13-15  </a:t>
            </a:r>
            <a:r>
              <a:rPr lang="en-US" altLang="en-US" sz="4000" dirty="0">
                <a:solidFill>
                  <a:schemeClr val="bg1"/>
                </a:solidFill>
                <a:latin typeface="Arial Rounded MT Bold" panose="020F0704030504030204" pitchFamily="34" charset="0"/>
                <a:cs typeface="Vilna" pitchFamily="2" charset="-79"/>
              </a:rPr>
              <a:t>if it is burned up, he will have to bear the loss: he will still escape with his life, but it will be like escaping through a fire.</a:t>
            </a:r>
          </a:p>
        </p:txBody>
      </p:sp>
    </p:spTree>
    <p:extLst>
      <p:ext uri="{BB962C8B-B14F-4D97-AF65-F5344CB8AC3E}">
        <p14:creationId xmlns:p14="http://schemas.microsoft.com/office/powerpoint/2010/main" val="171034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bg1"/>
                </a:solidFill>
                <a:latin typeface="Arial Rounded MT Bold" panose="020F0704030504030204" pitchFamily="34" charset="0"/>
              </a:rPr>
              <a:t>And similar to </a:t>
            </a:r>
            <a:r>
              <a:rPr lang="en-US" sz="4000" dirty="0" err="1">
                <a:solidFill>
                  <a:schemeClr val="bg1"/>
                </a:solidFill>
                <a:latin typeface="Arial Rounded MT Bold" panose="020F0704030504030204" pitchFamily="34" charset="0"/>
              </a:rPr>
              <a:t>Yokhanan</a:t>
            </a:r>
            <a:r>
              <a:rPr lang="en-US" sz="4000" dirty="0">
                <a:solidFill>
                  <a:schemeClr val="bg1"/>
                </a:solidFill>
                <a:latin typeface="Arial Rounded MT Bold" panose="020F0704030504030204" pitchFamily="34" charset="0"/>
              </a:rPr>
              <a:t>/ John…</a:t>
            </a:r>
          </a:p>
        </p:txBody>
      </p:sp>
    </p:spTree>
    <p:extLst>
      <p:ext uri="{BB962C8B-B14F-4D97-AF65-F5344CB8AC3E}">
        <p14:creationId xmlns:p14="http://schemas.microsoft.com/office/powerpoint/2010/main" val="272166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baseline="30000" dirty="0">
                <a:solidFill>
                  <a:schemeClr val="bg1"/>
                </a:solidFill>
                <a:latin typeface="Arial Rounded MT Bold" panose="020F0704030504030204" pitchFamily="34" charset="0"/>
                <a:cs typeface="Vilna" pitchFamily="2" charset="-79"/>
              </a:rPr>
              <a:t>1Yn 1.8</a:t>
            </a:r>
            <a:r>
              <a:rPr lang="en-US" altLang="en-US" sz="3600" dirty="0">
                <a:solidFill>
                  <a:schemeClr val="bg1"/>
                </a:solidFill>
                <a:latin typeface="Arial Rounded MT Bold" panose="020F0704030504030204" pitchFamily="34" charset="0"/>
                <a:cs typeface="Vilna" pitchFamily="2" charset="-79"/>
              </a:rPr>
              <a:t> Watch yourselves, so that you won’t lose what you have worked for, but will </a:t>
            </a:r>
            <a:r>
              <a:rPr lang="en-US" altLang="en-US" sz="3600" dirty="0">
                <a:solidFill>
                  <a:srgbClr val="FFFF99"/>
                </a:solidFill>
                <a:latin typeface="Arial Rounded MT Bold" panose="020F0704030504030204" pitchFamily="34" charset="0"/>
                <a:cs typeface="Vilna" pitchFamily="2" charset="-79"/>
              </a:rPr>
              <a:t>receive your full reward.</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4038600" y="224450"/>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3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bg1"/>
                </a:solidFill>
                <a:latin typeface="Arial Rounded MT Bold" panose="020F0704030504030204" pitchFamily="34" charset="0"/>
              </a:rPr>
              <a:t>Why would we want a reward, a crown?  Isn’t </a:t>
            </a:r>
            <a:r>
              <a:rPr lang="en-US" sz="4000" u="sng" dirty="0">
                <a:solidFill>
                  <a:schemeClr val="bg1"/>
                </a:solidFill>
                <a:latin typeface="Arial Rounded MT Bold" panose="020F0704030504030204" pitchFamily="34" charset="0"/>
              </a:rPr>
              <a:t>just being in eternity </a:t>
            </a:r>
            <a:r>
              <a:rPr lang="en-US" sz="4000" dirty="0">
                <a:solidFill>
                  <a:schemeClr val="bg1"/>
                </a:solidFill>
                <a:latin typeface="Arial Rounded MT Bold" panose="020F0704030504030204" pitchFamily="34" charset="0"/>
              </a:rPr>
              <a:t>with G-d and King Messiah Yeshua good enough?</a:t>
            </a:r>
          </a:p>
        </p:txBody>
      </p:sp>
    </p:spTree>
    <p:extLst>
      <p:ext uri="{BB962C8B-B14F-4D97-AF65-F5344CB8AC3E}">
        <p14:creationId xmlns:p14="http://schemas.microsoft.com/office/powerpoint/2010/main" val="392145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5F11924-8890-42AD-8475-98A292285105}"/>
              </a:ext>
            </a:extLst>
          </p:cNvPr>
          <p:cNvSpPr>
            <a:spLocks noGrp="1" noChangeArrowheads="1"/>
          </p:cNvSpPr>
          <p:nvPr>
            <p:ph type="subTitle" idx="1"/>
          </p:nvPr>
        </p:nvSpPr>
        <p:spPr>
          <a:xfrm>
            <a:off x="457200" y="285750"/>
            <a:ext cx="8229600" cy="4572000"/>
          </a:xfrm>
        </p:spPr>
        <p:txBody>
          <a:bodyPr/>
          <a:lstStyle/>
          <a:p>
            <a:pPr algn="l">
              <a:lnSpc>
                <a:spcPct val="90000"/>
              </a:lnSpc>
              <a:spcBef>
                <a:spcPct val="0"/>
              </a:spcBef>
            </a:pPr>
            <a:r>
              <a:rPr lang="en-US" altLang="en-US" sz="3000" baseline="30000" dirty="0">
                <a:latin typeface="Arial Rounded MT Bold" panose="020F0704030504030204" pitchFamily="34" charset="0"/>
                <a:cs typeface="Vilna" pitchFamily="2" charset="-79"/>
              </a:rPr>
              <a:t>Rev. 4.2-4 </a:t>
            </a:r>
            <a:r>
              <a:rPr lang="en-US" altLang="en-US" sz="4000" dirty="0">
                <a:latin typeface="Arial Rounded MT Bold" panose="020F0704030504030204" pitchFamily="34" charset="0"/>
                <a:cs typeface="Vilna" pitchFamily="2" charset="-79"/>
              </a:rPr>
              <a:t>Instantly I was in the Spirit, and there before me in heaven stood a throne, and on the throne Someone was sitting. The One sitting there gleamed like diamonds and rubies, and a rainbow shining like emerald encircled the throne.  </a:t>
            </a: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38143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5F11924-8890-42AD-8475-98A292285105}"/>
              </a:ext>
            </a:extLst>
          </p:cNvPr>
          <p:cNvSpPr>
            <a:spLocks noGrp="1" noChangeArrowheads="1"/>
          </p:cNvSpPr>
          <p:nvPr>
            <p:ph type="subTitle" idx="1"/>
          </p:nvPr>
        </p:nvSpPr>
        <p:spPr>
          <a:xfrm>
            <a:off x="457200" y="285750"/>
            <a:ext cx="8229600" cy="4572000"/>
          </a:xfrm>
        </p:spPr>
        <p:txBody>
          <a:bodyPr/>
          <a:lstStyle/>
          <a:p>
            <a:pPr algn="l">
              <a:lnSpc>
                <a:spcPct val="90000"/>
              </a:lnSpc>
              <a:spcBef>
                <a:spcPct val="0"/>
              </a:spcBef>
            </a:pPr>
            <a:r>
              <a:rPr lang="en-US" altLang="en-US" sz="3000" baseline="30000" dirty="0">
                <a:latin typeface="Arial Rounded MT Bold" panose="020F0704030504030204" pitchFamily="34" charset="0"/>
                <a:cs typeface="Vilna" pitchFamily="2" charset="-79"/>
              </a:rPr>
              <a:t>Rev. 4.2-4 </a:t>
            </a:r>
            <a:r>
              <a:rPr lang="en-US" altLang="en-US" sz="4000" dirty="0">
                <a:latin typeface="Arial Rounded MT Bold" panose="020F0704030504030204" pitchFamily="34" charset="0"/>
                <a:cs typeface="Vilna" pitchFamily="2" charset="-79"/>
              </a:rPr>
              <a:t>Surrounding the throne were twenty-four other thrones, and on the thrones sat </a:t>
            </a:r>
            <a:r>
              <a:rPr lang="en-US" altLang="en-US" sz="4000" dirty="0">
                <a:solidFill>
                  <a:srgbClr val="FFFF99"/>
                </a:solidFill>
                <a:latin typeface="Arial Rounded MT Bold" panose="020F0704030504030204" pitchFamily="34" charset="0"/>
                <a:cs typeface="Vilna" pitchFamily="2" charset="-79"/>
              </a:rPr>
              <a:t>twenty-four elders</a:t>
            </a:r>
            <a:r>
              <a:rPr lang="en-US" altLang="en-US" sz="4000" dirty="0">
                <a:latin typeface="Arial Rounded MT Bold" panose="020F0704030504030204" pitchFamily="34" charset="0"/>
                <a:cs typeface="Vilna" pitchFamily="2" charset="-79"/>
              </a:rPr>
              <a:t> dressed in white clothing and </a:t>
            </a:r>
            <a:r>
              <a:rPr lang="en-US" altLang="en-US" sz="4000" dirty="0">
                <a:solidFill>
                  <a:srgbClr val="FFFF99"/>
                </a:solidFill>
                <a:latin typeface="Arial Rounded MT Bold" panose="020F0704030504030204" pitchFamily="34" charset="0"/>
                <a:cs typeface="Vilna" pitchFamily="2" charset="-79"/>
              </a:rPr>
              <a:t>wearing gold crowns</a:t>
            </a:r>
            <a:r>
              <a:rPr lang="en-US" altLang="en-US" sz="4000" dirty="0">
                <a:solidFill>
                  <a:srgbClr val="FFFF66"/>
                </a:solidFill>
                <a:latin typeface="Arial Rounded MT Bold" panose="020F0704030504030204" pitchFamily="34" charset="0"/>
                <a:cs typeface="Vilna" pitchFamily="2" charset="-79"/>
              </a:rPr>
              <a:t> </a:t>
            </a:r>
            <a:r>
              <a:rPr lang="en-US" altLang="en-US" sz="4000" dirty="0">
                <a:latin typeface="Arial Rounded MT Bold" panose="020F0704030504030204" pitchFamily="34" charset="0"/>
                <a:cs typeface="Vilna" pitchFamily="2" charset="-79"/>
              </a:rPr>
              <a:t>on their heads.</a:t>
            </a:r>
          </a:p>
        </p:txBody>
      </p:sp>
    </p:spTree>
    <p:extLst>
      <p:ext uri="{BB962C8B-B14F-4D97-AF65-F5344CB8AC3E}">
        <p14:creationId xmlns:p14="http://schemas.microsoft.com/office/powerpoint/2010/main" val="2412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5923478B-40BD-4ADD-80D7-82792F74D511}"/>
              </a:ext>
            </a:extLst>
          </p:cNvPr>
          <p:cNvSpPr>
            <a:spLocks noGrp="1" noChangeArrowheads="1"/>
          </p:cNvSpPr>
          <p:nvPr>
            <p:ph type="subTitle" idx="1"/>
          </p:nvPr>
        </p:nvSpPr>
        <p:spPr>
          <a:xfrm>
            <a:off x="381000" y="209550"/>
            <a:ext cx="8458200" cy="4648200"/>
          </a:xfrm>
        </p:spPr>
        <p:txBody>
          <a:bodyPr/>
          <a:lstStyle/>
          <a:p>
            <a:pPr algn="l">
              <a:spcBef>
                <a:spcPct val="0"/>
              </a:spcBef>
            </a:pPr>
            <a:r>
              <a:rPr lang="en-US" altLang="en-US" sz="3600" dirty="0">
                <a:solidFill>
                  <a:schemeClr val="bg1"/>
                </a:solidFill>
                <a:latin typeface="Arial Rounded MT Bold" panose="020F0704030504030204" pitchFamily="34" charset="0"/>
                <a:cs typeface="Vilna" pitchFamily="2" charset="-79"/>
              </a:rPr>
              <a:t>This closely resembles the imagery used by </a:t>
            </a:r>
            <a:r>
              <a:rPr lang="en-US" altLang="en-US" sz="3600" dirty="0" err="1">
                <a:solidFill>
                  <a:schemeClr val="bg1"/>
                </a:solidFill>
                <a:latin typeface="Arial Rounded MT Bold" panose="020F0704030504030204" pitchFamily="34" charset="0"/>
                <a:cs typeface="Vilna" pitchFamily="2" charset="-79"/>
              </a:rPr>
              <a:t>Rav</a:t>
            </a:r>
            <a:r>
              <a:rPr lang="en-US" altLang="en-US" sz="3600" dirty="0">
                <a:solidFill>
                  <a:schemeClr val="bg1"/>
                </a:solidFill>
                <a:latin typeface="Arial Rounded MT Bold" panose="020F0704030504030204" pitchFamily="34" charset="0"/>
                <a:cs typeface="Vilna" pitchFamily="2" charset="-79"/>
              </a:rPr>
              <a:t> in the Talmud to depict saved human beings in the age to come:  “In the  </a:t>
            </a:r>
            <a:r>
              <a:rPr lang="he-IL" altLang="en-US" sz="4800" b="1" dirty="0">
                <a:solidFill>
                  <a:schemeClr val="bg1"/>
                </a:solidFill>
                <a:latin typeface="David" panose="020E0502060401010101" pitchFamily="34" charset="-79"/>
                <a:cs typeface="David" panose="020E0502060401010101" pitchFamily="34" charset="-79"/>
              </a:rPr>
              <a:t>עולם הבא</a:t>
            </a:r>
            <a:r>
              <a:rPr lang="en-US" altLang="en-US" sz="4800" b="1" dirty="0">
                <a:solidFill>
                  <a:schemeClr val="bg1"/>
                </a:solidFill>
                <a:latin typeface="David" panose="020E0502060401010101" pitchFamily="34" charset="-79"/>
                <a:cs typeface="David" panose="020E0502060401010101" pitchFamily="34" charset="-79"/>
              </a:rPr>
              <a:t> </a:t>
            </a:r>
            <a:r>
              <a:rPr lang="en-US" altLang="en-US" sz="3600" i="1" dirty="0" err="1">
                <a:solidFill>
                  <a:schemeClr val="bg1"/>
                </a:solidFill>
                <a:latin typeface="Arial Rounded MT Bold" panose="020F0704030504030204" pitchFamily="34" charset="0"/>
                <a:cs typeface="Vilna" pitchFamily="2" charset="-79"/>
              </a:rPr>
              <a:t>olam</a:t>
            </a:r>
            <a:r>
              <a:rPr lang="en-US" altLang="en-US" sz="3600" i="1" dirty="0">
                <a:solidFill>
                  <a:schemeClr val="bg1"/>
                </a:solidFill>
                <a:latin typeface="Arial Rounded MT Bold" panose="020F0704030504030204" pitchFamily="34" charset="0"/>
                <a:cs typeface="Vilna" pitchFamily="2" charset="-79"/>
              </a:rPr>
              <a:t> </a:t>
            </a:r>
            <a:r>
              <a:rPr lang="en-US" altLang="en-US" sz="3600" i="1" dirty="0" err="1">
                <a:solidFill>
                  <a:schemeClr val="bg1"/>
                </a:solidFill>
                <a:latin typeface="Arial Rounded MT Bold" panose="020F0704030504030204" pitchFamily="34" charset="0"/>
                <a:cs typeface="Vilna" pitchFamily="2" charset="-79"/>
              </a:rPr>
              <a:t>haba</a:t>
            </a:r>
            <a:r>
              <a:rPr lang="en-US" altLang="en-US" sz="3600" dirty="0">
                <a:solidFill>
                  <a:schemeClr val="bg1"/>
                </a:solidFill>
                <a:latin typeface="Arial Rounded MT Bold" panose="020F0704030504030204" pitchFamily="34" charset="0"/>
                <a:cs typeface="Vilna" pitchFamily="2" charset="-79"/>
              </a:rPr>
              <a:t> , the world to come… the righteous sit with their crowns upon their heads and feast on the </a:t>
            </a:r>
            <a:r>
              <a:rPr lang="en-US" altLang="en-US" sz="3600" dirty="0" err="1">
                <a:solidFill>
                  <a:schemeClr val="bg1"/>
                </a:solidFill>
                <a:latin typeface="Arial Rounded MT Bold" panose="020F0704030504030204" pitchFamily="34" charset="0"/>
                <a:cs typeface="Vilna" pitchFamily="2" charset="-79"/>
              </a:rPr>
              <a:t>Sh’khinah</a:t>
            </a:r>
            <a:r>
              <a:rPr lang="en-US" altLang="en-US" sz="3600" dirty="0">
                <a:solidFill>
                  <a:schemeClr val="bg1"/>
                </a:solidFill>
                <a:latin typeface="Arial Rounded MT Bold" panose="020F0704030504030204" pitchFamily="34" charset="0"/>
                <a:cs typeface="Vilna" pitchFamily="2" charset="-79"/>
              </a:rPr>
              <a:t>.” (</a:t>
            </a:r>
            <a:r>
              <a:rPr lang="en-US" altLang="en-US" sz="3600" dirty="0" err="1">
                <a:solidFill>
                  <a:schemeClr val="bg1"/>
                </a:solidFill>
                <a:latin typeface="Arial Rounded MT Bold" panose="020F0704030504030204" pitchFamily="34" charset="0"/>
                <a:cs typeface="Vilna" pitchFamily="2" charset="-79"/>
              </a:rPr>
              <a:t>B’rakhot</a:t>
            </a:r>
            <a:r>
              <a:rPr lang="en-US" altLang="en-US" sz="3600" dirty="0">
                <a:solidFill>
                  <a:schemeClr val="bg1"/>
                </a:solidFill>
                <a:latin typeface="Arial Rounded MT Bold" panose="020F0704030504030204" pitchFamily="34" charset="0"/>
                <a:cs typeface="Vilna" pitchFamily="2" charset="-79"/>
              </a:rPr>
              <a:t> 17a)</a:t>
            </a:r>
          </a:p>
        </p:txBody>
      </p:sp>
    </p:spTree>
    <p:extLst>
      <p:ext uri="{BB962C8B-B14F-4D97-AF65-F5344CB8AC3E}">
        <p14:creationId xmlns:p14="http://schemas.microsoft.com/office/powerpoint/2010/main" val="187573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5681F6C1-4B87-4385-B0DA-816448961524}"/>
              </a:ext>
            </a:extLst>
          </p:cNvPr>
          <p:cNvSpPr>
            <a:spLocks noGrp="1" noChangeArrowheads="1"/>
          </p:cNvSpPr>
          <p:nvPr>
            <p:ph type="subTitle" idx="1"/>
          </p:nvPr>
        </p:nvSpPr>
        <p:spPr>
          <a:xfrm>
            <a:off x="381000" y="209550"/>
            <a:ext cx="83058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Rev 4.10-11</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The twenty-four elders fall down before the One sitting on the throne, who lives forever and ever, and worship him. </a:t>
            </a:r>
            <a:r>
              <a:rPr lang="en-US" altLang="en-US" sz="4000" dirty="0">
                <a:solidFill>
                  <a:srgbClr val="FFFF66"/>
                </a:solidFill>
                <a:latin typeface="Arial Rounded MT Bold" panose="020F0704030504030204" pitchFamily="34" charset="0"/>
                <a:cs typeface="Vilna" pitchFamily="2" charset="-79"/>
              </a:rPr>
              <a:t>They throw their crowns in front of the throne</a:t>
            </a:r>
            <a:r>
              <a:rPr lang="en-US" altLang="en-US" sz="4000" dirty="0">
                <a:solidFill>
                  <a:schemeClr val="bg1"/>
                </a:solidFill>
                <a:latin typeface="Arial Rounded MT Bold" panose="020F0704030504030204" pitchFamily="34" charset="0"/>
                <a:cs typeface="Vilna" pitchFamily="2" charset="-79"/>
              </a:rPr>
              <a:t> and say,  </a:t>
            </a:r>
            <a:endParaRPr lang="en-US" altLang="en-US" sz="3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79462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bg1"/>
                </a:solidFill>
                <a:latin typeface="Arial Rounded MT Bold" panose="020F0704030504030204" pitchFamily="34" charset="0"/>
              </a:rPr>
              <a:t> </a:t>
            </a:r>
          </a:p>
        </p:txBody>
      </p:sp>
      <p:pic>
        <p:nvPicPr>
          <p:cNvPr id="2050" name="Picture 2" descr="Ipa Rukudzo Kune Vakakodzerwa Narwo — RAIBHURARI YEPAINDANETI yeWatchtower">
            <a:extLst>
              <a:ext uri="{FF2B5EF4-FFF2-40B4-BE49-F238E27FC236}">
                <a16:creationId xmlns:a16="http://schemas.microsoft.com/office/drawing/2014/main" id="{1B740A4B-8287-4627-941C-786C14868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4350"/>
            <a:ext cx="8534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6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5681F6C1-4B87-4385-B0DA-816448961524}"/>
              </a:ext>
            </a:extLst>
          </p:cNvPr>
          <p:cNvSpPr>
            <a:spLocks noGrp="1" noChangeArrowheads="1"/>
          </p:cNvSpPr>
          <p:nvPr>
            <p:ph type="subTitle" idx="1"/>
          </p:nvPr>
        </p:nvSpPr>
        <p:spPr>
          <a:xfrm>
            <a:off x="381000" y="209550"/>
            <a:ext cx="83058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Rev 4.10-11</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"You are worthy, A</a:t>
            </a:r>
            <a:r>
              <a:rPr lang="en-US" altLang="en-US" sz="3600" dirty="0">
                <a:solidFill>
                  <a:schemeClr val="bg1"/>
                </a:solidFill>
                <a:latin typeface="Arial Rounded MT Bold" panose="020F0704030504030204" pitchFamily="34" charset="0"/>
                <a:cs typeface="Vilna" pitchFamily="2" charset="-79"/>
              </a:rPr>
              <a:t>DONI</a:t>
            </a:r>
            <a:r>
              <a:rPr lang="en-US" altLang="en-US" sz="4000" dirty="0">
                <a:solidFill>
                  <a:schemeClr val="bg1"/>
                </a:solidFill>
                <a:latin typeface="Arial Rounded MT Bold" panose="020F0704030504030204" pitchFamily="34" charset="0"/>
                <a:cs typeface="Vilna" pitchFamily="2" charset="-79"/>
              </a:rPr>
              <a:t> </a:t>
            </a:r>
            <a:r>
              <a:rPr lang="en-US" altLang="en-US" sz="4000" dirty="0" err="1">
                <a:solidFill>
                  <a:schemeClr val="bg1"/>
                </a:solidFill>
                <a:latin typeface="Arial Rounded MT Bold" panose="020F0704030504030204" pitchFamily="34" charset="0"/>
                <a:cs typeface="Vilna" pitchFamily="2" charset="-79"/>
              </a:rPr>
              <a:t>Eloheinu</a:t>
            </a:r>
            <a:r>
              <a:rPr lang="en-US" altLang="en-US" sz="4000" dirty="0">
                <a:solidFill>
                  <a:schemeClr val="bg1"/>
                </a:solidFill>
                <a:latin typeface="Arial Rounded MT Bold" panose="020F0704030504030204" pitchFamily="34" charset="0"/>
                <a:cs typeface="Vilna" pitchFamily="2" charset="-79"/>
              </a:rPr>
              <a:t>, to have glory, honor and power, because you created all things yes, because of your will they were created and came into being!" </a:t>
            </a:r>
          </a:p>
        </p:txBody>
      </p:sp>
    </p:spTree>
    <p:extLst>
      <p:ext uri="{BB962C8B-B14F-4D97-AF65-F5344CB8AC3E}">
        <p14:creationId xmlns:p14="http://schemas.microsoft.com/office/powerpoint/2010/main" val="52603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From Scott Hahn:</a:t>
            </a:r>
          </a:p>
          <a:p>
            <a:pPr marL="0" indent="0">
              <a:buNone/>
            </a:pPr>
            <a:r>
              <a:rPr lang="en-US" sz="4000" dirty="0"/>
              <a:t>I asked the doctor if I could sew up my own wound. </a:t>
            </a:r>
          </a:p>
          <a:p>
            <a:pPr marL="0" indent="0">
              <a:buNone/>
            </a:pPr>
            <a:r>
              <a:rPr lang="en-US" sz="4000" dirty="0"/>
              <a:t>He said, “Sure, suture self!”</a:t>
            </a:r>
          </a:p>
        </p:txBody>
      </p:sp>
    </p:spTree>
    <p:extLst>
      <p:ext uri="{BB962C8B-B14F-4D97-AF65-F5344CB8AC3E}">
        <p14:creationId xmlns:p14="http://schemas.microsoft.com/office/powerpoint/2010/main" val="25703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8305800" cy="4724400"/>
          </a:xfrm>
        </p:spPr>
        <p:txBody>
          <a:bodyPr/>
          <a:lstStyle/>
          <a:p>
            <a:pPr>
              <a:spcBef>
                <a:spcPct val="0"/>
              </a:spcBef>
            </a:pPr>
            <a:endParaRPr lang="en-US" altLang="en-US" sz="3000" dirty="0">
              <a:solidFill>
                <a:schemeClr val="bg1"/>
              </a:solidFill>
              <a:latin typeface="Arial Rounded MT Bold" panose="020F0704030504030204" pitchFamily="34" charset="0"/>
              <a:cs typeface="Vilna" pitchFamily="2" charset="-79"/>
            </a:endParaRPr>
          </a:p>
          <a:p>
            <a:pPr>
              <a:spcBef>
                <a:spcPct val="0"/>
              </a:spcBef>
            </a:pPr>
            <a:r>
              <a:rPr lang="en-US" altLang="en-US" sz="4000" dirty="0">
                <a:solidFill>
                  <a:schemeClr val="bg1"/>
                </a:solidFill>
                <a:latin typeface="Arial Rounded MT Bold" panose="020F0704030504030204" pitchFamily="34" charset="0"/>
                <a:cs typeface="Vilna" pitchFamily="2" charset="-79"/>
              </a:rPr>
              <a:t>Five crowns</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spcBef>
                <a:spcPct val="0"/>
              </a:spcBef>
            </a:pPr>
            <a:r>
              <a:rPr lang="en-US" altLang="en-US" sz="4000" dirty="0">
                <a:solidFill>
                  <a:schemeClr val="bg1"/>
                </a:solidFill>
                <a:latin typeface="Arial Rounded MT Bold" panose="020F0704030504030204" pitchFamily="34" charset="0"/>
                <a:cs typeface="Vilna" pitchFamily="2" charset="-79"/>
              </a:rPr>
              <a:t>heaven’s currency of worship</a:t>
            </a:r>
          </a:p>
        </p:txBody>
      </p:sp>
    </p:spTree>
    <p:extLst>
      <p:ext uri="{BB962C8B-B14F-4D97-AF65-F5344CB8AC3E}">
        <p14:creationId xmlns:p14="http://schemas.microsoft.com/office/powerpoint/2010/main" val="2191629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95C33D6-D14A-4A03-9463-63A928385AD4}"/>
              </a:ext>
            </a:extLst>
          </p:cNvPr>
          <p:cNvSpPr>
            <a:spLocks noGrp="1" noChangeArrowheads="1"/>
          </p:cNvSpPr>
          <p:nvPr>
            <p:ph type="subTitle" idx="1"/>
          </p:nvPr>
        </p:nvSpPr>
        <p:spPr>
          <a:xfrm>
            <a:off x="228600" y="209550"/>
            <a:ext cx="86106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2 Cor. 5  6-11</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So we are always confident—we know that so long as we are at home in the body, we are away from our home with the Lord;  for we live by trust, not by what we see. We are confident, then, and would much prefer </a:t>
            </a:r>
            <a:endParaRPr lang="en-US" altLang="en-US" sz="3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591836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95C33D6-D14A-4A03-9463-63A928385AD4}"/>
              </a:ext>
            </a:extLst>
          </p:cNvPr>
          <p:cNvSpPr>
            <a:spLocks noGrp="1" noChangeArrowheads="1"/>
          </p:cNvSpPr>
          <p:nvPr>
            <p:ph type="subTitle" idx="1"/>
          </p:nvPr>
        </p:nvSpPr>
        <p:spPr>
          <a:xfrm>
            <a:off x="228600" y="209550"/>
            <a:ext cx="86106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2 Cor. 5  6-11</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to leave our home in the body and come to our home with the Lord.  Therefore, whether at home or away from home, we try our utmost  to please</a:t>
            </a:r>
          </a:p>
        </p:txBody>
      </p:sp>
    </p:spTree>
    <p:extLst>
      <p:ext uri="{BB962C8B-B14F-4D97-AF65-F5344CB8AC3E}">
        <p14:creationId xmlns:p14="http://schemas.microsoft.com/office/powerpoint/2010/main" val="1420317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8F1BAE25-2B34-4222-B65C-FBCAD69DA695}"/>
              </a:ext>
            </a:extLst>
          </p:cNvPr>
          <p:cNvSpPr>
            <a:spLocks noGrp="1" noChangeArrowheads="1"/>
          </p:cNvSpPr>
          <p:nvPr>
            <p:ph type="subTitle" idx="1"/>
          </p:nvPr>
        </p:nvSpPr>
        <p:spPr>
          <a:xfrm>
            <a:off x="381000" y="209550"/>
            <a:ext cx="8305800" cy="4724400"/>
          </a:xfrm>
        </p:spPr>
        <p:txBody>
          <a:bodyPr/>
          <a:lstStyle/>
          <a:p>
            <a:pPr algn="l">
              <a:spcBef>
                <a:spcPct val="0"/>
              </a:spcBef>
            </a:pPr>
            <a:r>
              <a:rPr lang="en-US" altLang="en-US" sz="3900" dirty="0">
                <a:solidFill>
                  <a:schemeClr val="bg1"/>
                </a:solidFill>
                <a:latin typeface="Arial Rounded MT Bold" panose="020F0704030504030204" pitchFamily="34" charset="0"/>
                <a:cs typeface="Vilna" pitchFamily="2" charset="-79"/>
              </a:rPr>
              <a:t>Him;  for </a:t>
            </a:r>
            <a:r>
              <a:rPr lang="en-US" altLang="en-US" sz="3900" dirty="0">
                <a:solidFill>
                  <a:srgbClr val="FFFF66"/>
                </a:solidFill>
                <a:latin typeface="Arial Rounded MT Bold" panose="020F0704030504030204" pitchFamily="34" charset="0"/>
                <a:cs typeface="Vilna" pitchFamily="2" charset="-79"/>
              </a:rPr>
              <a:t>we must all appear before the Messiah’s court of judgment, where everyone will receive the good or bad consequences of what he did while he was in the body</a:t>
            </a:r>
            <a:r>
              <a:rPr lang="en-US" altLang="en-US" sz="3900" dirty="0">
                <a:solidFill>
                  <a:schemeClr val="bg1"/>
                </a:solidFill>
                <a:latin typeface="Arial Rounded MT Bold" panose="020F0704030504030204" pitchFamily="34" charset="0"/>
                <a:cs typeface="Vilna" pitchFamily="2" charset="-79"/>
              </a:rPr>
              <a:t>.  So it is with the fear of the Lord before us that we try to persuade people. </a:t>
            </a:r>
          </a:p>
        </p:txBody>
      </p:sp>
    </p:spTree>
    <p:extLst>
      <p:ext uri="{BB962C8B-B14F-4D97-AF65-F5344CB8AC3E}">
        <p14:creationId xmlns:p14="http://schemas.microsoft.com/office/powerpoint/2010/main" val="373134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8305800" cy="4724400"/>
          </a:xfrm>
        </p:spPr>
        <p:txBody>
          <a:bodyPr/>
          <a:lstStyle/>
          <a:p>
            <a:pPr>
              <a:spcBef>
                <a:spcPct val="0"/>
              </a:spcBef>
            </a:pPr>
            <a:endParaRPr lang="en-US" altLang="en-US" sz="3000" dirty="0">
              <a:solidFill>
                <a:schemeClr val="bg1"/>
              </a:solidFill>
              <a:latin typeface="Arial Rounded MT Bold" panose="020F0704030504030204" pitchFamily="34" charset="0"/>
              <a:cs typeface="Vilna" pitchFamily="2" charset="-79"/>
            </a:endParaRPr>
          </a:p>
          <a:p>
            <a:pPr>
              <a:spcBef>
                <a:spcPct val="0"/>
              </a:spcBef>
            </a:pPr>
            <a:r>
              <a:rPr lang="en-US" altLang="en-US" sz="4000" dirty="0">
                <a:solidFill>
                  <a:schemeClr val="bg1"/>
                </a:solidFill>
                <a:latin typeface="Arial Rounded MT Bold" panose="020F0704030504030204" pitchFamily="34" charset="0"/>
                <a:cs typeface="Vilna" pitchFamily="2" charset="-79"/>
              </a:rPr>
              <a:t>Five crowns</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spcBef>
                <a:spcPct val="0"/>
              </a:spcBef>
            </a:pPr>
            <a:r>
              <a:rPr lang="en-US" altLang="en-US" sz="4000" dirty="0">
                <a:solidFill>
                  <a:schemeClr val="bg1"/>
                </a:solidFill>
                <a:latin typeface="Arial Rounded MT Bold" panose="020F0704030504030204" pitchFamily="34" charset="0"/>
                <a:cs typeface="Vilna" pitchFamily="2" charset="-79"/>
              </a:rPr>
              <a:t>heaven’s currency of worship</a:t>
            </a:r>
          </a:p>
        </p:txBody>
      </p:sp>
    </p:spTree>
    <p:extLst>
      <p:ext uri="{BB962C8B-B14F-4D97-AF65-F5344CB8AC3E}">
        <p14:creationId xmlns:p14="http://schemas.microsoft.com/office/powerpoint/2010/main" val="3341874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1801E78-F1C0-493F-8B69-204A431A0305}"/>
              </a:ext>
            </a:extLst>
          </p:cNvPr>
          <p:cNvSpPr>
            <a:spLocks noGrp="1" noChangeArrowheads="1"/>
          </p:cNvSpPr>
          <p:nvPr>
            <p:ph type="subTitle" idx="1"/>
          </p:nvPr>
        </p:nvSpPr>
        <p:spPr>
          <a:xfrm>
            <a:off x="381000" y="209550"/>
            <a:ext cx="8305800" cy="4648200"/>
          </a:xfrm>
        </p:spPr>
        <p:txBody>
          <a:bodyPr/>
          <a:lstStyle/>
          <a:p>
            <a:pPr algn="l">
              <a:spcBef>
                <a:spcPct val="0"/>
              </a:spcBef>
            </a:pPr>
            <a:r>
              <a:rPr lang="en-US" altLang="en-US" sz="4000" u="sng" dirty="0">
                <a:solidFill>
                  <a:srgbClr val="FFFF66"/>
                </a:solidFill>
                <a:latin typeface="Arial Rounded MT Bold" panose="020F0704030504030204" pitchFamily="34" charset="0"/>
                <a:cs typeface="Vilna" pitchFamily="2" charset="-79"/>
              </a:rPr>
              <a:t>Crown of Rejoicing / Soulwinners</a:t>
            </a:r>
            <a:r>
              <a:rPr lang="en-US" altLang="en-US" sz="4000" dirty="0">
                <a:solidFill>
                  <a:schemeClr val="bg1"/>
                </a:solidFill>
                <a:latin typeface="Arial Rounded MT Bold" panose="020F0704030504030204" pitchFamily="34" charset="0"/>
                <a:cs typeface="Vilna" pitchFamily="2" charset="-79"/>
              </a:rPr>
              <a:t>  </a:t>
            </a: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1 </a:t>
            </a:r>
            <a:r>
              <a:rPr lang="en-US" altLang="en-US" sz="4000" baseline="30000" dirty="0" err="1">
                <a:solidFill>
                  <a:schemeClr val="bg1"/>
                </a:solidFill>
                <a:latin typeface="Arial Rounded MT Bold" panose="020F0704030504030204" pitchFamily="34" charset="0"/>
                <a:cs typeface="Vilna" pitchFamily="2" charset="-79"/>
              </a:rPr>
              <a:t>Thes</a:t>
            </a:r>
            <a:r>
              <a:rPr lang="en-US" altLang="en-US" sz="4000" baseline="30000" dirty="0">
                <a:solidFill>
                  <a:schemeClr val="bg1"/>
                </a:solidFill>
                <a:latin typeface="Arial Rounded MT Bold" panose="020F0704030504030204" pitchFamily="34" charset="0"/>
                <a:cs typeface="Vilna" pitchFamily="2" charset="-79"/>
              </a:rPr>
              <a:t>. 2.17-20 </a:t>
            </a:r>
            <a:r>
              <a:rPr lang="en-US" altLang="en-US" sz="4000" dirty="0">
                <a:solidFill>
                  <a:schemeClr val="bg1"/>
                </a:solidFill>
                <a:latin typeface="Arial Rounded MT Bold" panose="020F0704030504030204" pitchFamily="34" charset="0"/>
                <a:cs typeface="Vilna" pitchFamily="2" charset="-79"/>
              </a:rPr>
              <a:t>And as for us, brothers, when we were deprived of your company for a short time—in person, but not in thought—we missed you and tried hard to come and see you. </a:t>
            </a:r>
          </a:p>
        </p:txBody>
      </p:sp>
    </p:spTree>
    <p:extLst>
      <p:ext uri="{BB962C8B-B14F-4D97-AF65-F5344CB8AC3E}">
        <p14:creationId xmlns:p14="http://schemas.microsoft.com/office/powerpoint/2010/main" val="3837930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1801E78-F1C0-493F-8B69-204A431A0305}"/>
              </a:ext>
            </a:extLst>
          </p:cNvPr>
          <p:cNvSpPr>
            <a:spLocks noGrp="1" noChangeArrowheads="1"/>
          </p:cNvSpPr>
          <p:nvPr>
            <p:ph type="subTitle" idx="1"/>
          </p:nvPr>
        </p:nvSpPr>
        <p:spPr>
          <a:xfrm>
            <a:off x="381000" y="209550"/>
            <a:ext cx="8458200" cy="4648200"/>
          </a:xfrm>
        </p:spPr>
        <p:txBody>
          <a:bodyPr/>
          <a:lstStyle/>
          <a:p>
            <a:pPr algn="l">
              <a:spcBef>
                <a:spcPct val="0"/>
              </a:spcBef>
            </a:pPr>
            <a:r>
              <a:rPr lang="en-US" altLang="en-US" sz="4000" u="sng" dirty="0">
                <a:solidFill>
                  <a:srgbClr val="FFFF66"/>
                </a:solidFill>
                <a:latin typeface="Arial Rounded MT Bold" panose="020F0704030504030204" pitchFamily="34" charset="0"/>
                <a:cs typeface="Vilna" pitchFamily="2" charset="-79"/>
              </a:rPr>
              <a:t>Crown of Rejoicing / Soulwinners</a:t>
            </a:r>
            <a:r>
              <a:rPr lang="en-US" altLang="en-US" sz="4000" dirty="0">
                <a:solidFill>
                  <a:schemeClr val="bg1"/>
                </a:solidFill>
                <a:latin typeface="Arial Rounded MT Bold" panose="020F0704030504030204" pitchFamily="34" charset="0"/>
                <a:cs typeface="Vilna" pitchFamily="2" charset="-79"/>
              </a:rPr>
              <a:t>  </a:t>
            </a:r>
          </a:p>
          <a:p>
            <a:pPr algn="l">
              <a:spcBef>
                <a:spcPct val="0"/>
              </a:spcBef>
            </a:pPr>
            <a:r>
              <a:rPr lang="en-US" altLang="en-US" sz="2800" baseline="30000" dirty="0">
                <a:solidFill>
                  <a:schemeClr val="bg1"/>
                </a:solidFill>
                <a:latin typeface="Arial Rounded MT Bold" panose="020F0704030504030204" pitchFamily="34" charset="0"/>
                <a:cs typeface="Vilna" pitchFamily="2" charset="-79"/>
              </a:rPr>
              <a:t>1 </a:t>
            </a:r>
            <a:r>
              <a:rPr lang="en-US" altLang="en-US" sz="2800" baseline="30000" dirty="0" err="1">
                <a:solidFill>
                  <a:schemeClr val="bg1"/>
                </a:solidFill>
                <a:latin typeface="Arial Rounded MT Bold" panose="020F0704030504030204" pitchFamily="34" charset="0"/>
                <a:cs typeface="Vilna" pitchFamily="2" charset="-79"/>
              </a:rPr>
              <a:t>Thes</a:t>
            </a:r>
            <a:r>
              <a:rPr lang="en-US" altLang="en-US" sz="2800" baseline="30000" dirty="0">
                <a:solidFill>
                  <a:schemeClr val="bg1"/>
                </a:solidFill>
                <a:latin typeface="Arial Rounded MT Bold" panose="020F0704030504030204" pitchFamily="34" charset="0"/>
                <a:cs typeface="Vilna" pitchFamily="2" charset="-79"/>
              </a:rPr>
              <a:t>. 2.17-20 </a:t>
            </a:r>
            <a:r>
              <a:rPr lang="en-US" altLang="en-US" sz="3500" dirty="0">
                <a:solidFill>
                  <a:schemeClr val="bg1"/>
                </a:solidFill>
                <a:latin typeface="Arial Rounded MT Bold" panose="020F0704030504030204" pitchFamily="34" charset="0"/>
                <a:cs typeface="Vilna" pitchFamily="2" charset="-79"/>
              </a:rPr>
              <a:t>We wanted so much to come to you—I, </a:t>
            </a:r>
            <a:r>
              <a:rPr lang="en-US" altLang="en-US" sz="3500" dirty="0" err="1">
                <a:solidFill>
                  <a:schemeClr val="bg1"/>
                </a:solidFill>
                <a:latin typeface="Arial Rounded MT Bold" panose="020F0704030504030204" pitchFamily="34" charset="0"/>
                <a:cs typeface="Vilna" pitchFamily="2" charset="-79"/>
              </a:rPr>
              <a:t>Sha’ul</a:t>
            </a:r>
            <a:r>
              <a:rPr lang="en-US" altLang="en-US" sz="3500" dirty="0">
                <a:solidFill>
                  <a:schemeClr val="bg1"/>
                </a:solidFill>
                <a:latin typeface="Arial Rounded MT Bold" panose="020F0704030504030204" pitchFamily="34" charset="0"/>
                <a:cs typeface="Vilna" pitchFamily="2" charset="-79"/>
              </a:rPr>
              <a:t>, tried more than once —but the Adversary stopped us. For when our Lord Yeshua returns, what will be our hope, our joy, </a:t>
            </a:r>
            <a:r>
              <a:rPr lang="en-US" altLang="en-US" sz="3500" dirty="0">
                <a:solidFill>
                  <a:srgbClr val="FFFF66"/>
                </a:solidFill>
                <a:latin typeface="Arial Rounded MT Bold" panose="020F0704030504030204" pitchFamily="34" charset="0"/>
                <a:cs typeface="Vilna" pitchFamily="2" charset="-79"/>
              </a:rPr>
              <a:t>our crown to boast about</a:t>
            </a:r>
            <a:r>
              <a:rPr lang="en-US" altLang="en-US" sz="3500" dirty="0">
                <a:solidFill>
                  <a:schemeClr val="bg1"/>
                </a:solidFill>
                <a:latin typeface="Arial Rounded MT Bold" panose="020F0704030504030204" pitchFamily="34" charset="0"/>
                <a:cs typeface="Vilna" pitchFamily="2" charset="-79"/>
              </a:rPr>
              <a:t>? Won’t it be you?  Yes, you are our glory and our joy!</a:t>
            </a:r>
          </a:p>
        </p:txBody>
      </p:sp>
    </p:spTree>
    <p:extLst>
      <p:ext uri="{BB962C8B-B14F-4D97-AF65-F5344CB8AC3E}">
        <p14:creationId xmlns:p14="http://schemas.microsoft.com/office/powerpoint/2010/main" val="110497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baseline="30000" dirty="0">
                <a:solidFill>
                  <a:schemeClr val="bg1"/>
                </a:solidFill>
                <a:latin typeface="Arial Rounded MT Bold" panose="020F0704030504030204" pitchFamily="34" charset="0"/>
              </a:rPr>
              <a:t>Daniel 12.3</a:t>
            </a:r>
            <a:r>
              <a:rPr lang="en-US" sz="4000" dirty="0">
                <a:solidFill>
                  <a:schemeClr val="bg1"/>
                </a:solidFill>
                <a:latin typeface="Arial Rounded MT Bold" panose="020F0704030504030204" pitchFamily="34" charset="0"/>
              </a:rPr>
              <a:t> Those who are wise will shine like the brightness of the heavenly expanse. And those who turn many to righteousness will be like the stars forever and ever.</a:t>
            </a:r>
          </a:p>
        </p:txBody>
      </p:sp>
    </p:spTree>
    <p:extLst>
      <p:ext uri="{BB962C8B-B14F-4D97-AF65-F5344CB8AC3E}">
        <p14:creationId xmlns:p14="http://schemas.microsoft.com/office/powerpoint/2010/main" val="778236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baseline="30000" dirty="0">
                <a:solidFill>
                  <a:schemeClr val="bg1"/>
                </a:solidFill>
                <a:latin typeface="Arial Rounded MT Bold" panose="020F0704030504030204" pitchFamily="34" charset="0"/>
              </a:rPr>
              <a:t>Phil. 4.1  </a:t>
            </a:r>
            <a:r>
              <a:rPr lang="en-US" sz="4000" dirty="0">
                <a:solidFill>
                  <a:schemeClr val="bg1"/>
                </a:solidFill>
                <a:latin typeface="Arial Rounded MT Bold" panose="020F0704030504030204" pitchFamily="34" charset="0"/>
              </a:rPr>
              <a:t>Therefore, my brothers and sisters whom I love and long for, </a:t>
            </a:r>
            <a:r>
              <a:rPr lang="en-US" sz="4000" dirty="0">
                <a:solidFill>
                  <a:srgbClr val="FFFF99"/>
                </a:solidFill>
                <a:latin typeface="Arial Rounded MT Bold" panose="020F0704030504030204" pitchFamily="34" charset="0"/>
              </a:rPr>
              <a:t>my joy and crown</a:t>
            </a:r>
            <a:r>
              <a:rPr lang="en-US" sz="4000" dirty="0">
                <a:solidFill>
                  <a:schemeClr val="bg1"/>
                </a:solidFill>
                <a:latin typeface="Arial Rounded MT Bold" panose="020F0704030504030204" pitchFamily="34" charset="0"/>
              </a:rPr>
              <a:t>—stand firm in the Lord in this way, my loved ones.</a:t>
            </a:r>
          </a:p>
        </p:txBody>
      </p:sp>
    </p:spTree>
    <p:extLst>
      <p:ext uri="{BB962C8B-B14F-4D97-AF65-F5344CB8AC3E}">
        <p14:creationId xmlns:p14="http://schemas.microsoft.com/office/powerpoint/2010/main" val="345197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baseline="30000" dirty="0" err="1">
                <a:solidFill>
                  <a:schemeClr val="bg1"/>
                </a:solidFill>
                <a:latin typeface="Arial Rounded MT Bold" panose="020F0704030504030204" pitchFamily="34" charset="0"/>
              </a:rPr>
              <a:t>Mishlei</a:t>
            </a:r>
            <a:r>
              <a:rPr lang="en-US" sz="4000" baseline="30000" dirty="0">
                <a:solidFill>
                  <a:schemeClr val="bg1"/>
                </a:solidFill>
                <a:latin typeface="Arial Rounded MT Bold" panose="020F0704030504030204" pitchFamily="34" charset="0"/>
              </a:rPr>
              <a:t>/Prov 11.30</a:t>
            </a:r>
            <a:r>
              <a:rPr lang="en-US" sz="4000" dirty="0">
                <a:solidFill>
                  <a:schemeClr val="bg1"/>
                </a:solidFill>
                <a:latin typeface="Arial Rounded MT Bold" panose="020F0704030504030204" pitchFamily="34" charset="0"/>
              </a:rPr>
              <a:t> The fruit of the righteous is a tree of life, and whoever wins souls is wise.</a:t>
            </a:r>
          </a:p>
        </p:txBody>
      </p:sp>
    </p:spTree>
    <p:extLst>
      <p:ext uri="{BB962C8B-B14F-4D97-AF65-F5344CB8AC3E}">
        <p14:creationId xmlns:p14="http://schemas.microsoft.com/office/powerpoint/2010/main" val="57054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57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What a year,</a:t>
            </a:r>
          </a:p>
          <a:p>
            <a:pPr marL="0" indent="0">
              <a:buNone/>
            </a:pPr>
            <a:r>
              <a:rPr lang="en-US" sz="4000" dirty="0"/>
              <a:t>But we rolled with it!</a:t>
            </a:r>
          </a:p>
        </p:txBody>
      </p:sp>
      <p:pic>
        <p:nvPicPr>
          <p:cNvPr id="3" name="Picture 2">
            <a:extLst>
              <a:ext uri="{FF2B5EF4-FFF2-40B4-BE49-F238E27FC236}">
                <a16:creationId xmlns:a16="http://schemas.microsoft.com/office/drawing/2014/main" id="{F278B86F-A415-4923-8FD6-FAC613139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04188"/>
            <a:ext cx="3341489" cy="4935123"/>
          </a:xfrm>
          <a:prstGeom prst="rect">
            <a:avLst/>
          </a:prstGeom>
        </p:spPr>
      </p:pic>
    </p:spTree>
    <p:extLst>
      <p:ext uri="{BB962C8B-B14F-4D97-AF65-F5344CB8AC3E}">
        <p14:creationId xmlns:p14="http://schemas.microsoft.com/office/powerpoint/2010/main" val="780746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baseline="30000" dirty="0" err="1">
                <a:solidFill>
                  <a:schemeClr val="bg1"/>
                </a:solidFill>
                <a:latin typeface="Arial Rounded MT Bold" panose="020F0704030504030204" pitchFamily="34" charset="0"/>
              </a:rPr>
              <a:t>Mishlei</a:t>
            </a:r>
            <a:r>
              <a:rPr lang="en-US" sz="4000" baseline="30000" dirty="0">
                <a:solidFill>
                  <a:schemeClr val="bg1"/>
                </a:solidFill>
                <a:latin typeface="Arial Rounded MT Bold" panose="020F0704030504030204" pitchFamily="34" charset="0"/>
              </a:rPr>
              <a:t>/Prov 24.10-12 </a:t>
            </a:r>
            <a:r>
              <a:rPr lang="en-US" sz="4000" dirty="0">
                <a:solidFill>
                  <a:schemeClr val="bg1"/>
                </a:solidFill>
                <a:latin typeface="Arial Rounded MT Bold" panose="020F0704030504030204" pitchFamily="34" charset="0"/>
              </a:rPr>
              <a:t>If you slack off on a day of distress, your strength is small indeed. Yes, rescue those being dragged off to death — won’t you save those about to be killed? </a:t>
            </a:r>
          </a:p>
        </p:txBody>
      </p:sp>
    </p:spTree>
    <p:extLst>
      <p:ext uri="{BB962C8B-B14F-4D97-AF65-F5344CB8AC3E}">
        <p14:creationId xmlns:p14="http://schemas.microsoft.com/office/powerpoint/2010/main" val="1401634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baseline="30000" dirty="0" err="1">
                <a:solidFill>
                  <a:schemeClr val="bg1"/>
                </a:solidFill>
                <a:latin typeface="Arial Rounded MT Bold" panose="020F0704030504030204" pitchFamily="34" charset="0"/>
              </a:rPr>
              <a:t>Mishlei</a:t>
            </a:r>
            <a:r>
              <a:rPr lang="en-US" sz="4000" baseline="30000" dirty="0">
                <a:solidFill>
                  <a:schemeClr val="bg1"/>
                </a:solidFill>
                <a:latin typeface="Arial Rounded MT Bold" panose="020F0704030504030204" pitchFamily="34" charset="0"/>
              </a:rPr>
              <a:t>/Prov 24.10-12 </a:t>
            </a:r>
            <a:r>
              <a:rPr lang="en-US" sz="4000" dirty="0">
                <a:solidFill>
                  <a:schemeClr val="bg1"/>
                </a:solidFill>
                <a:latin typeface="Arial Rounded MT Bold" panose="020F0704030504030204" pitchFamily="34" charset="0"/>
              </a:rPr>
              <a:t>If you say, “We knew nothing about it,” won’t he who weighs hearts discern it? Yes, he who guards you will know it and repay each one as his deeds deserve.</a:t>
            </a:r>
          </a:p>
        </p:txBody>
      </p:sp>
    </p:spTree>
    <p:extLst>
      <p:ext uri="{BB962C8B-B14F-4D97-AF65-F5344CB8AC3E}">
        <p14:creationId xmlns:p14="http://schemas.microsoft.com/office/powerpoint/2010/main" val="91096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dirty="0">
                <a:solidFill>
                  <a:schemeClr val="bg1"/>
                </a:solidFill>
                <a:latin typeface="Arial Rounded MT Bold" panose="020F0704030504030204" pitchFamily="34" charset="0"/>
              </a:rPr>
              <a:t>GREAT </a:t>
            </a:r>
            <a:r>
              <a:rPr lang="en-US" sz="4000" dirty="0" err="1">
                <a:solidFill>
                  <a:schemeClr val="bg1"/>
                </a:solidFill>
                <a:latin typeface="Arial Rounded MT Bold" panose="020F0704030504030204" pitchFamily="34" charset="0"/>
              </a:rPr>
              <a:t>Commision</a:t>
            </a:r>
            <a:r>
              <a:rPr lang="en-US" sz="4000" dirty="0">
                <a:solidFill>
                  <a:schemeClr val="bg1"/>
                </a:solidFill>
                <a:latin typeface="Arial Rounded MT Bold" panose="020F0704030504030204" pitchFamily="34" charset="0"/>
              </a:rPr>
              <a:t>:</a:t>
            </a:r>
          </a:p>
          <a:p>
            <a:pPr marL="0" indent="0">
              <a:buNone/>
            </a:pPr>
            <a:r>
              <a:rPr lang="en-US" sz="4000" baseline="30000" dirty="0">
                <a:solidFill>
                  <a:schemeClr val="bg1"/>
                </a:solidFill>
                <a:latin typeface="Arial Rounded MT Bold" panose="020F0704030504030204" pitchFamily="34" charset="0"/>
              </a:rPr>
              <a:t>Mt 28.18-19 </a:t>
            </a:r>
            <a:r>
              <a:rPr lang="en-US" sz="4000" dirty="0">
                <a:solidFill>
                  <a:schemeClr val="bg1"/>
                </a:solidFill>
                <a:latin typeface="Arial Rounded MT Bold" panose="020F0704030504030204" pitchFamily="34" charset="0"/>
              </a:rPr>
              <a:t> Yeshua came and talked with them. He said, “All authority in heaven and on earth has been given to me. Therefore, go and make people from all nations into </a:t>
            </a:r>
            <a:r>
              <a:rPr lang="en-US" sz="4000" dirty="0" err="1">
                <a:solidFill>
                  <a:schemeClr val="bg1"/>
                </a:solidFill>
                <a:latin typeface="Arial Rounded MT Bold" panose="020F0704030504030204" pitchFamily="34" charset="0"/>
              </a:rPr>
              <a:t>talmidim</a:t>
            </a:r>
            <a:r>
              <a:rPr lang="en-US" sz="4000" dirty="0">
                <a:solidFill>
                  <a:schemeClr val="bg1"/>
                </a:solidFill>
                <a:latin typeface="Arial Rounded MT Bold" panose="020F0704030504030204" pitchFamily="34" charset="0"/>
              </a:rPr>
              <a:t>, </a:t>
            </a:r>
          </a:p>
        </p:txBody>
      </p:sp>
    </p:spTree>
    <p:extLst>
      <p:ext uri="{BB962C8B-B14F-4D97-AF65-F5344CB8AC3E}">
        <p14:creationId xmlns:p14="http://schemas.microsoft.com/office/powerpoint/2010/main" val="393983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altLang="en-US" sz="4000" u="sng" dirty="0">
                <a:solidFill>
                  <a:srgbClr val="FFFF66"/>
                </a:solidFill>
                <a:latin typeface="Arial Rounded MT Bold" panose="020F0704030504030204" pitchFamily="34" charset="0"/>
                <a:cs typeface="Vilna" pitchFamily="2" charset="-79"/>
              </a:rPr>
              <a:t>Crown of Rejoicing / Soulwinners</a:t>
            </a:r>
            <a:endParaRPr lang="en-US" sz="4000" baseline="30000" dirty="0">
              <a:solidFill>
                <a:schemeClr val="bg1"/>
              </a:solidFill>
              <a:latin typeface="Arial Rounded MT Bold" panose="020F0704030504030204" pitchFamily="34" charset="0"/>
            </a:endParaRPr>
          </a:p>
          <a:p>
            <a:pPr marL="0" indent="0">
              <a:buNone/>
            </a:pPr>
            <a:r>
              <a:rPr lang="en-US" sz="4000" dirty="0">
                <a:solidFill>
                  <a:schemeClr val="bg1"/>
                </a:solidFill>
                <a:latin typeface="Arial Rounded MT Bold" panose="020F0704030504030204" pitchFamily="34" charset="0"/>
              </a:rPr>
              <a:t>GREAT </a:t>
            </a:r>
            <a:r>
              <a:rPr lang="en-US" sz="4000" dirty="0" err="1">
                <a:solidFill>
                  <a:schemeClr val="bg1"/>
                </a:solidFill>
                <a:latin typeface="Arial Rounded MT Bold" panose="020F0704030504030204" pitchFamily="34" charset="0"/>
              </a:rPr>
              <a:t>Commision</a:t>
            </a:r>
            <a:r>
              <a:rPr lang="en-US" sz="4000" dirty="0">
                <a:solidFill>
                  <a:schemeClr val="bg1"/>
                </a:solidFill>
                <a:latin typeface="Arial Rounded MT Bold" panose="020F0704030504030204" pitchFamily="34" charset="0"/>
              </a:rPr>
              <a:t>:</a:t>
            </a:r>
          </a:p>
          <a:p>
            <a:pPr marL="0" indent="0">
              <a:buNone/>
            </a:pPr>
            <a:r>
              <a:rPr lang="en-US" sz="4000" baseline="30000" dirty="0">
                <a:solidFill>
                  <a:schemeClr val="bg1"/>
                </a:solidFill>
                <a:latin typeface="Arial Rounded MT Bold" panose="020F0704030504030204" pitchFamily="34" charset="0"/>
              </a:rPr>
              <a:t>Mt 28.18-19 </a:t>
            </a:r>
            <a:r>
              <a:rPr lang="en-US" sz="4000" dirty="0">
                <a:solidFill>
                  <a:schemeClr val="bg1"/>
                </a:solidFill>
                <a:latin typeface="Arial Rounded MT Bold" panose="020F0704030504030204" pitchFamily="34" charset="0"/>
              </a:rPr>
              <a:t>  immersing them into the reality of the Father, the Son and the </a:t>
            </a:r>
            <a:r>
              <a:rPr lang="en-US" sz="4000" dirty="0" err="1">
                <a:solidFill>
                  <a:schemeClr val="bg1"/>
                </a:solidFill>
                <a:latin typeface="Arial Rounded MT Bold" panose="020F0704030504030204" pitchFamily="34" charset="0"/>
              </a:rPr>
              <a:t>Ruach</a:t>
            </a:r>
            <a:r>
              <a:rPr lang="en-US" sz="4000" dirty="0">
                <a:solidFill>
                  <a:schemeClr val="bg1"/>
                </a:solidFill>
                <a:latin typeface="Arial Rounded MT Bold" panose="020F0704030504030204" pitchFamily="34" charset="0"/>
              </a:rPr>
              <a:t> </a:t>
            </a:r>
            <a:r>
              <a:rPr lang="en-US" sz="4000" dirty="0" err="1">
                <a:solidFill>
                  <a:schemeClr val="bg1"/>
                </a:solidFill>
                <a:latin typeface="Arial Rounded MT Bold" panose="020F0704030504030204" pitchFamily="34" charset="0"/>
              </a:rPr>
              <a:t>HaKodesh</a:t>
            </a:r>
            <a:r>
              <a:rPr lang="en-US" sz="4000" dirty="0">
                <a:solidFill>
                  <a:schemeClr val="bg1"/>
                </a:solidFill>
                <a:latin typeface="Arial Rounded MT Bold" panose="020F0704030504030204" pitchFamily="34" charset="0"/>
              </a:rPr>
              <a:t>.</a:t>
            </a:r>
          </a:p>
          <a:p>
            <a:pPr marL="0" indent="0">
              <a:buNone/>
            </a:pPr>
            <a:endParaRPr lang="en-US" sz="4000" dirty="0">
              <a:solidFill>
                <a:schemeClr val="bg1"/>
              </a:solidFill>
              <a:latin typeface="Arial Rounded MT Bold" panose="020F0704030504030204" pitchFamily="34" charset="0"/>
            </a:endParaRPr>
          </a:p>
          <a:p>
            <a:pPr marL="0" indent="0">
              <a:buNone/>
            </a:pPr>
            <a:r>
              <a:rPr lang="en-US" sz="4000" dirty="0">
                <a:solidFill>
                  <a:schemeClr val="bg1"/>
                </a:solidFill>
                <a:latin typeface="Arial Rounded MT Bold" panose="020F0704030504030204" pitchFamily="34" charset="0"/>
              </a:rPr>
              <a:t>Reproduce!  At least try!</a:t>
            </a:r>
          </a:p>
        </p:txBody>
      </p:sp>
    </p:spTree>
    <p:extLst>
      <p:ext uri="{BB962C8B-B14F-4D97-AF65-F5344CB8AC3E}">
        <p14:creationId xmlns:p14="http://schemas.microsoft.com/office/powerpoint/2010/main" val="3882539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dirty="0">
                <a:solidFill>
                  <a:srgbClr val="FFFF99"/>
                </a:solidFill>
                <a:latin typeface="Arial Rounded MT Bold" panose="020F0704030504030204" pitchFamily="34" charset="0"/>
                <a:cs typeface="Vilna" pitchFamily="2" charset="-79"/>
              </a:rPr>
              <a:t>  </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2438400" y="174949"/>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2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F994B858-D89E-4ACF-9BB0-38AD31C56613}"/>
              </a:ext>
            </a:extLst>
          </p:cNvPr>
          <p:cNvSpPr>
            <a:spLocks noGrp="1" noChangeArrowheads="1"/>
          </p:cNvSpPr>
          <p:nvPr>
            <p:ph type="subTitle" idx="1"/>
          </p:nvPr>
        </p:nvSpPr>
        <p:spPr>
          <a:xfrm>
            <a:off x="381000" y="209550"/>
            <a:ext cx="8305800" cy="4724400"/>
          </a:xfrm>
        </p:spPr>
        <p:txBody>
          <a:bodyPr/>
          <a:lstStyle/>
          <a:p>
            <a:pPr algn="l">
              <a:spcBef>
                <a:spcPct val="0"/>
              </a:spcBef>
            </a:pPr>
            <a:r>
              <a:rPr lang="en-US" altLang="en-US" sz="4000" u="sng" dirty="0">
                <a:solidFill>
                  <a:srgbClr val="FFFF66"/>
                </a:solidFill>
                <a:latin typeface="Arial Rounded MT Bold" panose="020F0704030504030204" pitchFamily="34" charset="0"/>
                <a:cs typeface="Vilna" pitchFamily="2" charset="-79"/>
              </a:rPr>
              <a:t>Incorruptible Crown/Victors</a:t>
            </a: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I Cor 9.23-27</a:t>
            </a:r>
            <a:r>
              <a:rPr lang="en-US" altLang="en-US" sz="4000" dirty="0">
                <a:solidFill>
                  <a:schemeClr val="bg1"/>
                </a:solidFill>
                <a:latin typeface="Arial Rounded MT Bold" panose="020F0704030504030204" pitchFamily="34" charset="0"/>
                <a:cs typeface="Vilna" pitchFamily="2" charset="-79"/>
              </a:rPr>
              <a:t> But I do it all because of the rewards promised by the Good News, so that I may share in them along with the others who come to trust.  </a:t>
            </a:r>
          </a:p>
        </p:txBody>
      </p:sp>
    </p:spTree>
    <p:extLst>
      <p:ext uri="{BB962C8B-B14F-4D97-AF65-F5344CB8AC3E}">
        <p14:creationId xmlns:p14="http://schemas.microsoft.com/office/powerpoint/2010/main" val="1194632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F994B858-D89E-4ACF-9BB0-38AD31C56613}"/>
              </a:ext>
            </a:extLst>
          </p:cNvPr>
          <p:cNvSpPr>
            <a:spLocks noGrp="1" noChangeArrowheads="1"/>
          </p:cNvSpPr>
          <p:nvPr>
            <p:ph type="subTitle" idx="1"/>
          </p:nvPr>
        </p:nvSpPr>
        <p:spPr>
          <a:xfrm>
            <a:off x="381000" y="209550"/>
            <a:ext cx="8305800" cy="4724400"/>
          </a:xfrm>
        </p:spPr>
        <p:txBody>
          <a:bodyPr/>
          <a:lstStyle/>
          <a:p>
            <a:pPr algn="l">
              <a:spcBef>
                <a:spcPct val="0"/>
              </a:spcBef>
            </a:pPr>
            <a:r>
              <a:rPr lang="en-US" altLang="en-US" sz="4000" u="sng" dirty="0">
                <a:solidFill>
                  <a:srgbClr val="FFFF66"/>
                </a:solidFill>
                <a:latin typeface="Arial Rounded MT Bold" panose="020F0704030504030204" pitchFamily="34" charset="0"/>
                <a:cs typeface="Vilna" pitchFamily="2" charset="-79"/>
              </a:rPr>
              <a:t>Incorruptible Crown/Victors</a:t>
            </a:r>
          </a:p>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I Cor 9.23-27</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Don’t you know that in a race all the runners compete, but only one wins the prize? So then, run to win! Now every athlete in training submits himself to strict discipline, </a:t>
            </a:r>
          </a:p>
        </p:txBody>
      </p:sp>
    </p:spTree>
    <p:extLst>
      <p:ext uri="{BB962C8B-B14F-4D97-AF65-F5344CB8AC3E}">
        <p14:creationId xmlns:p14="http://schemas.microsoft.com/office/powerpoint/2010/main" val="3867074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C11370F-EAA0-4AEE-B46D-6368CE218502}"/>
              </a:ext>
            </a:extLst>
          </p:cNvPr>
          <p:cNvSpPr>
            <a:spLocks noGrp="1" noChangeArrowheads="1"/>
          </p:cNvSpPr>
          <p:nvPr>
            <p:ph type="subTitle" idx="1"/>
          </p:nvPr>
        </p:nvSpPr>
        <p:spPr>
          <a:xfrm>
            <a:off x="228600" y="209550"/>
            <a:ext cx="8534400" cy="472440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I Cor 9.23-27</a:t>
            </a:r>
            <a:r>
              <a:rPr lang="en-US" altLang="en-US" sz="4000" dirty="0">
                <a:solidFill>
                  <a:schemeClr val="bg1"/>
                </a:solidFill>
                <a:latin typeface="Arial Rounded MT Bold" panose="020F0704030504030204" pitchFamily="34" charset="0"/>
                <a:cs typeface="Vilna" pitchFamily="2" charset="-79"/>
              </a:rPr>
              <a:t> and he does it just to win a laurel wreath that will soon wither away. </a:t>
            </a:r>
          </a:p>
        </p:txBody>
      </p:sp>
    </p:spTree>
    <p:extLst>
      <p:ext uri="{BB962C8B-B14F-4D97-AF65-F5344CB8AC3E}">
        <p14:creationId xmlns:p14="http://schemas.microsoft.com/office/powerpoint/2010/main" val="3048938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38100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solidFill>
                <a:schemeClr val="bg1"/>
              </a:solidFill>
              <a:latin typeface="Arial Rounded MT Bold" panose="020F0704030504030204" pitchFamily="34" charset="0"/>
            </a:endParaRPr>
          </a:p>
          <a:p>
            <a:pPr marL="0" indent="0">
              <a:buNone/>
            </a:pPr>
            <a:r>
              <a:rPr lang="en-US" sz="4000" dirty="0">
                <a:solidFill>
                  <a:schemeClr val="bg1"/>
                </a:solidFill>
                <a:latin typeface="Arial Rounded MT Bold" panose="020F0704030504030204" pitchFamily="34" charset="0"/>
              </a:rPr>
              <a:t>Crown of laurel leaves</a:t>
            </a:r>
          </a:p>
        </p:txBody>
      </p:sp>
      <p:pic>
        <p:nvPicPr>
          <p:cNvPr id="4098" name="Picture 2" descr="Laurel wreath close-up — Stock Photo © vanazi #67105213">
            <a:extLst>
              <a:ext uri="{FF2B5EF4-FFF2-40B4-BE49-F238E27FC236}">
                <a16:creationId xmlns:a16="http://schemas.microsoft.com/office/drawing/2014/main" id="{6570E9E2-32EB-4C3D-9E3B-3FE6756FB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23878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07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C11370F-EAA0-4AEE-B46D-6368CE218502}"/>
              </a:ext>
            </a:extLst>
          </p:cNvPr>
          <p:cNvSpPr>
            <a:spLocks noGrp="1" noChangeArrowheads="1"/>
          </p:cNvSpPr>
          <p:nvPr>
            <p:ph type="subTitle" idx="1"/>
          </p:nvPr>
        </p:nvSpPr>
        <p:spPr>
          <a:xfrm>
            <a:off x="228600" y="209550"/>
            <a:ext cx="8534400" cy="472440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I Cor 9.23-27</a:t>
            </a:r>
            <a:r>
              <a:rPr lang="en-US" altLang="en-US" sz="4000" dirty="0">
                <a:solidFill>
                  <a:schemeClr val="bg1"/>
                </a:solidFill>
                <a:latin typeface="Arial Rounded MT Bold" panose="020F0704030504030204" pitchFamily="34" charset="0"/>
                <a:cs typeface="Vilna" pitchFamily="2" charset="-79"/>
              </a:rPr>
              <a:t> But we do it to win </a:t>
            </a:r>
            <a:r>
              <a:rPr lang="en-US" altLang="en-US" sz="4000" dirty="0">
                <a:solidFill>
                  <a:srgbClr val="FFFF66"/>
                </a:solidFill>
                <a:latin typeface="Arial Rounded MT Bold" panose="020F0704030504030204" pitchFamily="34" charset="0"/>
                <a:cs typeface="Vilna" pitchFamily="2" charset="-79"/>
              </a:rPr>
              <a:t>a crown that will last forever.</a:t>
            </a:r>
            <a:r>
              <a:rPr lang="en-US" altLang="en-US" sz="4000" dirty="0">
                <a:solidFill>
                  <a:schemeClr val="bg1"/>
                </a:solidFill>
                <a:latin typeface="Arial Rounded MT Bold" panose="020F0704030504030204" pitchFamily="34" charset="0"/>
                <a:cs typeface="Vilna" pitchFamily="2" charset="-79"/>
              </a:rPr>
              <a:t> Accordingly, I don’t run aimlessly but straight for the finish line; I don’t shadow-box but try to make every punch count.  </a:t>
            </a:r>
          </a:p>
        </p:txBody>
      </p:sp>
    </p:spTree>
    <p:extLst>
      <p:ext uri="{BB962C8B-B14F-4D97-AF65-F5344CB8AC3E}">
        <p14:creationId xmlns:p14="http://schemas.microsoft.com/office/powerpoint/2010/main" val="201658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76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C11370F-EAA0-4AEE-B46D-6368CE218502}"/>
              </a:ext>
            </a:extLst>
          </p:cNvPr>
          <p:cNvSpPr>
            <a:spLocks noGrp="1" noChangeArrowheads="1"/>
          </p:cNvSpPr>
          <p:nvPr>
            <p:ph type="subTitle" idx="1"/>
          </p:nvPr>
        </p:nvSpPr>
        <p:spPr>
          <a:xfrm>
            <a:off x="228600" y="209550"/>
            <a:ext cx="85344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I Cor 9.23-27</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I treat my body hard and make it my slave so that, after proclaiming the Good News to others, I myself will not be disqualified.</a:t>
            </a:r>
          </a:p>
        </p:txBody>
      </p:sp>
    </p:spTree>
    <p:extLst>
      <p:ext uri="{BB962C8B-B14F-4D97-AF65-F5344CB8AC3E}">
        <p14:creationId xmlns:p14="http://schemas.microsoft.com/office/powerpoint/2010/main" val="2021619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solidFill>
                  <a:schemeClr val="bg1"/>
                </a:solidFill>
                <a:latin typeface="Arial Rounded MT Bold" panose="020F0704030504030204" pitchFamily="34" charset="0"/>
              </a:rPr>
              <a:t>2 Tim 2.4-7 </a:t>
            </a:r>
            <a:r>
              <a:rPr lang="en-US" sz="4000" dirty="0">
                <a:solidFill>
                  <a:schemeClr val="bg1"/>
                </a:solidFill>
                <a:latin typeface="Arial Rounded MT Bold" panose="020F0704030504030204" pitchFamily="34" charset="0"/>
              </a:rPr>
              <a:t>No soldier on duty gets involved with civilian affairs, since he has to please his commanding officer. Also an athlete can’t win a contest unless he competes according to the rules. The farmer who has done the hard work </a:t>
            </a:r>
          </a:p>
        </p:txBody>
      </p:sp>
    </p:spTree>
    <p:extLst>
      <p:ext uri="{BB962C8B-B14F-4D97-AF65-F5344CB8AC3E}">
        <p14:creationId xmlns:p14="http://schemas.microsoft.com/office/powerpoint/2010/main" val="2520166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solidFill>
                  <a:schemeClr val="bg1"/>
                </a:solidFill>
                <a:latin typeface="Arial Rounded MT Bold" panose="020F0704030504030204" pitchFamily="34" charset="0"/>
              </a:rPr>
              <a:t>2 Tim 2.4-7  </a:t>
            </a:r>
            <a:r>
              <a:rPr lang="en-US" sz="4000" dirty="0">
                <a:solidFill>
                  <a:schemeClr val="bg1"/>
                </a:solidFill>
                <a:latin typeface="Arial Rounded MT Bold" panose="020F0704030504030204" pitchFamily="34" charset="0"/>
              </a:rPr>
              <a:t>should be the first to receive a share of the harvest. Think about what I am saying, for the Lord will enable you to understand everything.</a:t>
            </a:r>
          </a:p>
        </p:txBody>
      </p:sp>
    </p:spTree>
    <p:extLst>
      <p:ext uri="{BB962C8B-B14F-4D97-AF65-F5344CB8AC3E}">
        <p14:creationId xmlns:p14="http://schemas.microsoft.com/office/powerpoint/2010/main" val="3319183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dirty="0">
                <a:solidFill>
                  <a:srgbClr val="FFFF99"/>
                </a:solidFill>
                <a:latin typeface="Arial Rounded MT Bold" panose="020F0704030504030204" pitchFamily="34" charset="0"/>
                <a:cs typeface="Vilna" pitchFamily="2" charset="-79"/>
              </a:rPr>
              <a:t>  </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2438400" y="174949"/>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46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A4EBB9E-94B6-4ACD-BD52-AD29CBCB91F8}"/>
              </a:ext>
            </a:extLst>
          </p:cNvPr>
          <p:cNvSpPr>
            <a:spLocks noGrp="1" noChangeArrowheads="1"/>
          </p:cNvSpPr>
          <p:nvPr>
            <p:ph type="subTitle" idx="1"/>
          </p:nvPr>
        </p:nvSpPr>
        <p:spPr>
          <a:xfrm>
            <a:off x="304800" y="133350"/>
            <a:ext cx="8534400" cy="4800600"/>
          </a:xfrm>
        </p:spPr>
        <p:txBody>
          <a:bodyPr/>
          <a:lstStyle/>
          <a:p>
            <a:pPr algn="l">
              <a:spcBef>
                <a:spcPct val="0"/>
              </a:spcBef>
            </a:pPr>
            <a:r>
              <a:rPr lang="en-US" altLang="en-US" sz="3600" u="sng" dirty="0">
                <a:solidFill>
                  <a:srgbClr val="FFFF66"/>
                </a:solidFill>
                <a:latin typeface="Arial Rounded MT Bold" panose="020F0704030504030204" pitchFamily="34" charset="0"/>
                <a:cs typeface="Vilna" pitchFamily="2" charset="-79"/>
              </a:rPr>
              <a:t>Crown of Life / Martyr’s</a:t>
            </a:r>
            <a:r>
              <a:rPr lang="en-US" altLang="en-US" sz="3600" dirty="0">
                <a:solidFill>
                  <a:schemeClr val="bg1"/>
                </a:solidFill>
                <a:latin typeface="Arial Rounded MT Bold" panose="020F0704030504030204" pitchFamily="34" charset="0"/>
                <a:cs typeface="Vilna" pitchFamily="2" charset="-79"/>
              </a:rPr>
              <a:t>    </a:t>
            </a:r>
            <a:r>
              <a:rPr lang="en-US" altLang="en-US" sz="3600" baseline="30000" dirty="0">
                <a:solidFill>
                  <a:schemeClr val="bg1"/>
                </a:solidFill>
                <a:latin typeface="Arial Rounded MT Bold" panose="020F0704030504030204" pitchFamily="34" charset="0"/>
                <a:cs typeface="Vilna" pitchFamily="2" charset="-79"/>
              </a:rPr>
              <a:t>Rev 2.10-11</a:t>
            </a:r>
            <a:r>
              <a:rPr lang="en-US" altLang="en-US" sz="3600" dirty="0">
                <a:solidFill>
                  <a:schemeClr val="bg1"/>
                </a:solidFill>
                <a:latin typeface="Arial Rounded MT Bold" panose="020F0704030504030204" pitchFamily="34" charset="0"/>
                <a:cs typeface="Vilna" pitchFamily="2" charset="-79"/>
              </a:rPr>
              <a:t> Don’t be afraid of </a:t>
            </a:r>
            <a:r>
              <a:rPr lang="en-US" altLang="en-US" sz="3600" dirty="0">
                <a:solidFill>
                  <a:srgbClr val="FFFF66"/>
                </a:solidFill>
                <a:latin typeface="Arial Rounded MT Bold" panose="020F0704030504030204" pitchFamily="34" charset="0"/>
                <a:cs typeface="Vilna" pitchFamily="2" charset="-79"/>
              </a:rPr>
              <a:t>what you are about to suffer.</a:t>
            </a:r>
            <a:r>
              <a:rPr lang="en-US" altLang="en-US" sz="3600" dirty="0">
                <a:solidFill>
                  <a:schemeClr val="bg1"/>
                </a:solidFill>
                <a:latin typeface="Arial Rounded MT Bold" panose="020F0704030504030204" pitchFamily="34" charset="0"/>
                <a:cs typeface="Vilna" pitchFamily="2" charset="-79"/>
              </a:rPr>
              <a:t> Look, the Adversary is going to have some of you thrown in prison, in order to put you to the test; and you will face an ordeal for ten days. Remain faithful, even to the point of death; and I will give you </a:t>
            </a:r>
            <a:r>
              <a:rPr lang="en-US" altLang="en-US" sz="3600" dirty="0">
                <a:solidFill>
                  <a:srgbClr val="FFFF66"/>
                </a:solidFill>
                <a:latin typeface="Arial Rounded MT Bold" panose="020F0704030504030204" pitchFamily="34" charset="0"/>
                <a:cs typeface="Vilna" pitchFamily="2" charset="-79"/>
              </a:rPr>
              <a:t>life as your crown</a:t>
            </a:r>
            <a:r>
              <a:rPr lang="en-US" altLang="en-US" sz="36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12417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1E004BA-9146-437B-8C01-3F6C937FE61A}"/>
              </a:ext>
            </a:extLst>
          </p:cNvPr>
          <p:cNvSpPr>
            <a:spLocks noGrp="1" noChangeArrowheads="1"/>
          </p:cNvSpPr>
          <p:nvPr>
            <p:ph type="subTitle" idx="1"/>
          </p:nvPr>
        </p:nvSpPr>
        <p:spPr>
          <a:xfrm>
            <a:off x="304800" y="209550"/>
            <a:ext cx="8534400" cy="4724400"/>
          </a:xfrm>
        </p:spPr>
        <p:txBody>
          <a:bodyPr/>
          <a:lstStyle/>
          <a:p>
            <a:pPr algn="l">
              <a:spcBef>
                <a:spcPct val="0"/>
              </a:spcBef>
            </a:pPr>
            <a:r>
              <a:rPr lang="en-US" altLang="en-US" sz="3200" u="sng" dirty="0">
                <a:solidFill>
                  <a:srgbClr val="FFFF66"/>
                </a:solidFill>
                <a:latin typeface="Arial Rounded MT Bold" panose="020F0704030504030204" pitchFamily="34" charset="0"/>
                <a:cs typeface="Vilna" pitchFamily="2" charset="-79"/>
              </a:rPr>
              <a:t>Crown of Life / Martyr’s</a:t>
            </a:r>
            <a:r>
              <a:rPr lang="en-US" altLang="en-US" sz="3200" dirty="0">
                <a:solidFill>
                  <a:schemeClr val="bg1"/>
                </a:solidFill>
                <a:latin typeface="Arial Rounded MT Bold" panose="020F0704030504030204" pitchFamily="34" charset="0"/>
                <a:cs typeface="Vilna" pitchFamily="2" charset="-79"/>
              </a:rPr>
              <a:t> </a:t>
            </a:r>
          </a:p>
          <a:p>
            <a:pPr algn="l">
              <a:spcBef>
                <a:spcPct val="0"/>
              </a:spcBef>
            </a:pPr>
            <a:r>
              <a:rPr lang="en-US" altLang="en-US" sz="3200" baseline="30000" dirty="0">
                <a:solidFill>
                  <a:schemeClr val="bg1"/>
                </a:solidFill>
                <a:latin typeface="Arial Rounded MT Bold" panose="020F0704030504030204" pitchFamily="34" charset="0"/>
                <a:cs typeface="Vilna" pitchFamily="2" charset="-79"/>
              </a:rPr>
              <a:t>Lk 6.22-23</a:t>
            </a:r>
            <a:r>
              <a:rPr lang="en-US" altLang="en-US" sz="32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"How blessed you are whenever people hate you and ostracize you and insult you and denounce you as a criminal on account of the Son of Man.  Be glad when that happens; yes, dance for joy! </a:t>
            </a:r>
            <a:endParaRPr lang="en-US" altLang="en-US" sz="32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82654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1E004BA-9146-437B-8C01-3F6C937FE61A}"/>
              </a:ext>
            </a:extLst>
          </p:cNvPr>
          <p:cNvSpPr>
            <a:spLocks noGrp="1" noChangeArrowheads="1"/>
          </p:cNvSpPr>
          <p:nvPr>
            <p:ph type="subTitle" idx="1"/>
          </p:nvPr>
        </p:nvSpPr>
        <p:spPr>
          <a:xfrm>
            <a:off x="304800" y="209550"/>
            <a:ext cx="8534400" cy="47244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Lk 6.22-23</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"because in heaven </a:t>
            </a:r>
            <a:r>
              <a:rPr lang="en-US" altLang="en-US" sz="4000" dirty="0">
                <a:solidFill>
                  <a:srgbClr val="FFFF66"/>
                </a:solidFill>
                <a:latin typeface="Arial Rounded MT Bold" panose="020F0704030504030204" pitchFamily="34" charset="0"/>
                <a:cs typeface="Vilna" pitchFamily="2" charset="-79"/>
              </a:rPr>
              <a:t>your reward is great</a:t>
            </a:r>
            <a:r>
              <a:rPr lang="en-US" altLang="en-US" sz="4000" dirty="0">
                <a:solidFill>
                  <a:schemeClr val="bg1"/>
                </a:solidFill>
                <a:latin typeface="Arial Rounded MT Bold" panose="020F0704030504030204" pitchFamily="34" charset="0"/>
                <a:cs typeface="Vilna" pitchFamily="2" charset="-79"/>
              </a:rPr>
              <a:t>. For that is just how their fathers treated the prophets. </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But you can waste your sorrows.</a:t>
            </a:r>
            <a:endParaRPr lang="en-US" altLang="en-US" sz="32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287106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54102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bg1"/>
                </a:solidFill>
                <a:latin typeface="Arial Rounded MT Bold" panose="020F0704030504030204" pitchFamily="34" charset="0"/>
              </a:rPr>
              <a:t>Ami Ortiz, age 15, survivor of Purim “gift” bombing in Ariel, Israel.</a:t>
            </a:r>
          </a:p>
        </p:txBody>
      </p:sp>
      <p:pic>
        <p:nvPicPr>
          <p:cNvPr id="3" name="Picture 2">
            <a:extLst>
              <a:ext uri="{FF2B5EF4-FFF2-40B4-BE49-F238E27FC236}">
                <a16:creationId xmlns:a16="http://schemas.microsoft.com/office/drawing/2014/main" id="{6B3D8643-F03C-4601-A319-FC145BA769B0}"/>
              </a:ext>
            </a:extLst>
          </p:cNvPr>
          <p:cNvPicPr>
            <a:picLocks noChangeAspect="1"/>
          </p:cNvPicPr>
          <p:nvPr/>
        </p:nvPicPr>
        <p:blipFill>
          <a:blip r:embed="rId3"/>
          <a:stretch>
            <a:fillRect/>
          </a:stretch>
        </p:blipFill>
        <p:spPr>
          <a:xfrm>
            <a:off x="5638800" y="242277"/>
            <a:ext cx="2956086" cy="4649056"/>
          </a:xfrm>
          <a:prstGeom prst="rect">
            <a:avLst/>
          </a:prstGeom>
        </p:spPr>
      </p:pic>
    </p:spTree>
    <p:extLst>
      <p:ext uri="{BB962C8B-B14F-4D97-AF65-F5344CB8AC3E}">
        <p14:creationId xmlns:p14="http://schemas.microsoft.com/office/powerpoint/2010/main" val="514431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bg1"/>
                </a:solidFill>
                <a:latin typeface="Arial Rounded MT Bold" panose="020F0704030504030204" pitchFamily="34" charset="0"/>
              </a:rPr>
              <a:t> </a:t>
            </a:r>
          </a:p>
        </p:txBody>
      </p:sp>
      <p:pic>
        <p:nvPicPr>
          <p:cNvPr id="3" name="Picture 2">
            <a:extLst>
              <a:ext uri="{FF2B5EF4-FFF2-40B4-BE49-F238E27FC236}">
                <a16:creationId xmlns:a16="http://schemas.microsoft.com/office/drawing/2014/main" id="{DF14161B-6C5B-495E-AAF6-4EB00CF1E195}"/>
              </a:ext>
            </a:extLst>
          </p:cNvPr>
          <p:cNvPicPr>
            <a:picLocks noChangeAspect="1"/>
          </p:cNvPicPr>
          <p:nvPr/>
        </p:nvPicPr>
        <p:blipFill>
          <a:blip r:embed="rId3"/>
          <a:stretch>
            <a:fillRect/>
          </a:stretch>
        </p:blipFill>
        <p:spPr>
          <a:xfrm>
            <a:off x="626507" y="173061"/>
            <a:ext cx="7222093" cy="4837089"/>
          </a:xfrm>
          <a:prstGeom prst="rect">
            <a:avLst/>
          </a:prstGeom>
        </p:spPr>
      </p:pic>
    </p:spTree>
    <p:extLst>
      <p:ext uri="{BB962C8B-B14F-4D97-AF65-F5344CB8AC3E}">
        <p14:creationId xmlns:p14="http://schemas.microsoft.com/office/powerpoint/2010/main" val="109100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dirty="0">
                <a:solidFill>
                  <a:srgbClr val="FFFF99"/>
                </a:solidFill>
                <a:latin typeface="Arial Rounded MT Bold" panose="020F0704030504030204" pitchFamily="34" charset="0"/>
                <a:cs typeface="Vilna" pitchFamily="2" charset="-79"/>
              </a:rPr>
              <a:t>  </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2438400" y="174949"/>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1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567355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886693A-B04A-4BAF-8EC1-F4AFC78B7B62}"/>
              </a:ext>
            </a:extLst>
          </p:cNvPr>
          <p:cNvSpPr>
            <a:spLocks noGrp="1" noChangeArrowheads="1"/>
          </p:cNvSpPr>
          <p:nvPr>
            <p:ph type="subTitle" idx="1"/>
          </p:nvPr>
        </p:nvSpPr>
        <p:spPr>
          <a:xfrm>
            <a:off x="457200" y="209550"/>
            <a:ext cx="8305800" cy="4724400"/>
          </a:xfrm>
        </p:spPr>
        <p:txBody>
          <a:bodyPr/>
          <a:lstStyle/>
          <a:p>
            <a:pPr algn="l">
              <a:spcBef>
                <a:spcPct val="0"/>
              </a:spcBef>
            </a:pPr>
            <a:r>
              <a:rPr lang="en-US" altLang="en-US" sz="3600" u="sng" dirty="0">
                <a:solidFill>
                  <a:srgbClr val="FFFF66"/>
                </a:solidFill>
                <a:latin typeface="Arial Rounded MT Bold" panose="020F0704030504030204" pitchFamily="34" charset="0"/>
                <a:cs typeface="Vilna" pitchFamily="2" charset="-79"/>
              </a:rPr>
              <a:t>Crown  of Glory/Elder’s </a:t>
            </a:r>
            <a:r>
              <a:rPr lang="en-US" altLang="en-US" sz="3600" dirty="0">
                <a:solidFill>
                  <a:schemeClr val="bg1"/>
                </a:solidFill>
                <a:latin typeface="Arial Rounded MT Bold" panose="020F0704030504030204" pitchFamily="34" charset="0"/>
                <a:cs typeface="Vilna" pitchFamily="2" charset="-79"/>
              </a:rPr>
              <a:t> </a:t>
            </a:r>
            <a:r>
              <a:rPr lang="en-US" altLang="en-US" sz="3600" baseline="30000" dirty="0">
                <a:solidFill>
                  <a:schemeClr val="bg1"/>
                </a:solidFill>
                <a:latin typeface="Arial Rounded MT Bold" panose="020F0704030504030204" pitchFamily="34" charset="0"/>
                <a:cs typeface="Vilna" pitchFamily="2" charset="-79"/>
              </a:rPr>
              <a:t>1 </a:t>
            </a:r>
            <a:r>
              <a:rPr lang="en-US" altLang="en-US" sz="3600" baseline="30000" dirty="0" err="1">
                <a:solidFill>
                  <a:schemeClr val="bg1"/>
                </a:solidFill>
                <a:latin typeface="Arial Rounded MT Bold" panose="020F0704030504030204" pitchFamily="34" charset="0"/>
                <a:cs typeface="Vilna" pitchFamily="2" charset="-79"/>
              </a:rPr>
              <a:t>Kefa</a:t>
            </a:r>
            <a:r>
              <a:rPr lang="en-US" altLang="en-US" sz="3600" baseline="30000" dirty="0">
                <a:solidFill>
                  <a:schemeClr val="bg1"/>
                </a:solidFill>
                <a:latin typeface="Arial Rounded MT Bold" panose="020F0704030504030204" pitchFamily="34" charset="0"/>
                <a:cs typeface="Vilna" pitchFamily="2" charset="-79"/>
              </a:rPr>
              <a:t>/Pet 5.1-4</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Therefore, I urge the congregation leaders among you, as a fellow-leader and witness to the Messiah’s sufferings, as well as a sharer in the glory to be revealed:  shepherd the flock of God</a:t>
            </a:r>
            <a:endParaRPr lang="en-US" altLang="en-US" sz="36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53129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886693A-B04A-4BAF-8EC1-F4AFC78B7B62}"/>
              </a:ext>
            </a:extLst>
          </p:cNvPr>
          <p:cNvSpPr>
            <a:spLocks noGrp="1" noChangeArrowheads="1"/>
          </p:cNvSpPr>
          <p:nvPr>
            <p:ph type="subTitle" idx="1"/>
          </p:nvPr>
        </p:nvSpPr>
        <p:spPr>
          <a:xfrm>
            <a:off x="457200" y="209550"/>
            <a:ext cx="8305800" cy="4724400"/>
          </a:xfrm>
        </p:spPr>
        <p:txBody>
          <a:bodyPr/>
          <a:lstStyle/>
          <a:p>
            <a:pPr algn="l">
              <a:spcBef>
                <a:spcPct val="0"/>
              </a:spcBef>
            </a:pPr>
            <a:r>
              <a:rPr lang="en-US" altLang="en-US" sz="3600" u="sng" dirty="0">
                <a:solidFill>
                  <a:srgbClr val="FFFF66"/>
                </a:solidFill>
                <a:latin typeface="Arial Rounded MT Bold" panose="020F0704030504030204" pitchFamily="34" charset="0"/>
                <a:cs typeface="Vilna" pitchFamily="2" charset="-79"/>
              </a:rPr>
              <a:t>Crown  of Glory/Elder’s </a:t>
            </a:r>
            <a:r>
              <a:rPr lang="en-US" altLang="en-US" sz="3600" dirty="0">
                <a:solidFill>
                  <a:schemeClr val="bg1"/>
                </a:solidFill>
                <a:latin typeface="Arial Rounded MT Bold" panose="020F0704030504030204" pitchFamily="34" charset="0"/>
                <a:cs typeface="Vilna" pitchFamily="2" charset="-79"/>
              </a:rPr>
              <a:t> </a:t>
            </a:r>
            <a:r>
              <a:rPr lang="en-US" altLang="en-US" sz="3600" baseline="30000" dirty="0">
                <a:solidFill>
                  <a:schemeClr val="bg1"/>
                </a:solidFill>
                <a:latin typeface="Arial Rounded MT Bold" panose="020F0704030504030204" pitchFamily="34" charset="0"/>
                <a:cs typeface="Vilna" pitchFamily="2" charset="-79"/>
              </a:rPr>
              <a:t>1 </a:t>
            </a:r>
            <a:r>
              <a:rPr lang="en-US" altLang="en-US" sz="3600" baseline="30000" dirty="0" err="1">
                <a:solidFill>
                  <a:schemeClr val="bg1"/>
                </a:solidFill>
                <a:latin typeface="Arial Rounded MT Bold" panose="020F0704030504030204" pitchFamily="34" charset="0"/>
                <a:cs typeface="Vilna" pitchFamily="2" charset="-79"/>
              </a:rPr>
              <a:t>Kefa</a:t>
            </a:r>
            <a:r>
              <a:rPr lang="en-US" altLang="en-US" sz="3600" baseline="30000" dirty="0">
                <a:solidFill>
                  <a:schemeClr val="bg1"/>
                </a:solidFill>
                <a:latin typeface="Arial Rounded MT Bold" panose="020F0704030504030204" pitchFamily="34" charset="0"/>
                <a:cs typeface="Vilna" pitchFamily="2" charset="-79"/>
              </a:rPr>
              <a:t> 5.1-4</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that is in your care, exercising oversight not out of constraint, but willingly,</a:t>
            </a:r>
            <a:r>
              <a:rPr lang="en-US" altLang="en-US" sz="36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558645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A004C48-F341-4079-BF38-1021C6FBEDBB}"/>
              </a:ext>
            </a:extLst>
          </p:cNvPr>
          <p:cNvSpPr>
            <a:spLocks noGrp="1" noChangeArrowheads="1"/>
          </p:cNvSpPr>
          <p:nvPr>
            <p:ph type="subTitle" idx="1"/>
          </p:nvPr>
        </p:nvSpPr>
        <p:spPr>
          <a:xfrm>
            <a:off x="457200" y="209550"/>
            <a:ext cx="8305800" cy="4648200"/>
          </a:xfrm>
        </p:spPr>
        <p:txBody>
          <a:bodyPr/>
          <a:lstStyle/>
          <a:p>
            <a:pPr algn="l">
              <a:spcBef>
                <a:spcPct val="0"/>
              </a:spcBef>
            </a:pPr>
            <a:r>
              <a:rPr lang="en-US" altLang="en-US" sz="4000" u="sng" dirty="0">
                <a:solidFill>
                  <a:srgbClr val="FFFF66"/>
                </a:solidFill>
                <a:latin typeface="Arial Rounded MT Bold" panose="020F0704030504030204" pitchFamily="34" charset="0"/>
                <a:cs typeface="Vilna" pitchFamily="2" charset="-79"/>
              </a:rPr>
              <a:t>Crown  of Glory/Elder’s</a:t>
            </a:r>
            <a:endParaRPr lang="en-US" altLang="en-US" sz="4000" baseline="30000" dirty="0">
              <a:solidFill>
                <a:schemeClr val="bg1"/>
              </a:solidFill>
              <a:latin typeface="Arial Rounded MT Bold" panose="020F0704030504030204" pitchFamily="34" charset="0"/>
              <a:cs typeface="Vilna" pitchFamily="2" charset="-79"/>
            </a:endParaRP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1 </a:t>
            </a:r>
            <a:r>
              <a:rPr lang="en-US" altLang="en-US" sz="4000" baseline="30000" dirty="0" err="1">
                <a:solidFill>
                  <a:schemeClr val="bg1"/>
                </a:solidFill>
                <a:latin typeface="Arial Rounded MT Bold" panose="020F0704030504030204" pitchFamily="34" charset="0"/>
                <a:cs typeface="Vilna" pitchFamily="2" charset="-79"/>
              </a:rPr>
              <a:t>Kefa</a:t>
            </a:r>
            <a:r>
              <a:rPr lang="en-US" altLang="en-US" sz="4000" baseline="30000" dirty="0">
                <a:solidFill>
                  <a:schemeClr val="bg1"/>
                </a:solidFill>
                <a:latin typeface="Arial Rounded MT Bold" panose="020F0704030504030204" pitchFamily="34" charset="0"/>
                <a:cs typeface="Vilna" pitchFamily="2" charset="-79"/>
              </a:rPr>
              <a:t> 5.2-4</a:t>
            </a:r>
            <a:r>
              <a:rPr lang="en-US" altLang="en-US" sz="4000" dirty="0">
                <a:solidFill>
                  <a:schemeClr val="bg1"/>
                </a:solidFill>
                <a:latin typeface="Arial Rounded MT Bold" panose="020F0704030504030204" pitchFamily="34" charset="0"/>
                <a:cs typeface="Vilna" pitchFamily="2" charset="-79"/>
              </a:rPr>
              <a:t> as God wants; and not out of a desire for dishonest gain, but with enthusiasm; also not as machers domineering over those in your care, </a:t>
            </a:r>
            <a:endParaRPr lang="en-US" altLang="en-US" sz="4000" dirty="0">
              <a:solidFill>
                <a:srgbClr val="FFFF66"/>
              </a:solidFill>
              <a:latin typeface="Arial Rounded MT Bold" panose="020F0704030504030204" pitchFamily="34" charset="0"/>
              <a:cs typeface="Vilna" pitchFamily="2" charset="-79"/>
            </a:endParaRPr>
          </a:p>
          <a:p>
            <a:pPr algn="l">
              <a:spcBef>
                <a:spcPct val="0"/>
              </a:spcBef>
            </a:pPr>
            <a:endParaRPr lang="en-US" altLang="en-US" sz="3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073554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A004C48-F341-4079-BF38-1021C6FBEDBB}"/>
              </a:ext>
            </a:extLst>
          </p:cNvPr>
          <p:cNvSpPr>
            <a:spLocks noGrp="1" noChangeArrowheads="1"/>
          </p:cNvSpPr>
          <p:nvPr>
            <p:ph type="subTitle" idx="1"/>
          </p:nvPr>
        </p:nvSpPr>
        <p:spPr>
          <a:xfrm>
            <a:off x="457200" y="209550"/>
            <a:ext cx="8305800" cy="4648200"/>
          </a:xfrm>
        </p:spPr>
        <p:txBody>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1 </a:t>
            </a:r>
            <a:r>
              <a:rPr lang="en-US" altLang="en-US" sz="3000" baseline="30000" dirty="0" err="1">
                <a:solidFill>
                  <a:schemeClr val="bg1"/>
                </a:solidFill>
                <a:latin typeface="Arial Rounded MT Bold" panose="020F0704030504030204" pitchFamily="34" charset="0"/>
                <a:cs typeface="Vilna" pitchFamily="2" charset="-79"/>
              </a:rPr>
              <a:t>Kefa</a:t>
            </a:r>
            <a:r>
              <a:rPr lang="en-US" altLang="en-US" sz="3000" baseline="30000" dirty="0">
                <a:solidFill>
                  <a:schemeClr val="bg1"/>
                </a:solidFill>
                <a:latin typeface="Arial Rounded MT Bold" panose="020F0704030504030204" pitchFamily="34" charset="0"/>
                <a:cs typeface="Vilna" pitchFamily="2" charset="-79"/>
              </a:rPr>
              <a:t> 5.2-4</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but as people who become examples to the flock. Then, when the Chief Shepherd appears, you will receive </a:t>
            </a:r>
            <a:r>
              <a:rPr lang="en-US" altLang="en-US" sz="4000" dirty="0">
                <a:solidFill>
                  <a:srgbClr val="FFFF66"/>
                </a:solidFill>
                <a:latin typeface="Arial Rounded MT Bold" panose="020F0704030504030204" pitchFamily="34" charset="0"/>
                <a:cs typeface="Vilna" pitchFamily="2" charset="-79"/>
              </a:rPr>
              <a:t>glory as your unfading crown</a:t>
            </a:r>
          </a:p>
        </p:txBody>
      </p:sp>
    </p:spTree>
    <p:extLst>
      <p:ext uri="{BB962C8B-B14F-4D97-AF65-F5344CB8AC3E}">
        <p14:creationId xmlns:p14="http://schemas.microsoft.com/office/powerpoint/2010/main" val="1447822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8027342E-82F9-493B-874E-195A4B426EAF}"/>
              </a:ext>
            </a:extLst>
          </p:cNvPr>
          <p:cNvSpPr>
            <a:spLocks noGrp="1" noChangeArrowheads="1"/>
          </p:cNvSpPr>
          <p:nvPr>
            <p:ph type="subTitle" idx="1"/>
          </p:nvPr>
        </p:nvSpPr>
        <p:spPr>
          <a:xfrm>
            <a:off x="381000" y="209550"/>
            <a:ext cx="8305800" cy="45720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r>
              <a:rPr lang="en-US" altLang="en-US" sz="4000" baseline="30000" dirty="0" err="1">
                <a:solidFill>
                  <a:schemeClr val="bg1"/>
                </a:solidFill>
                <a:latin typeface="Arial Rounded MT Bold" panose="020F0704030504030204" pitchFamily="34" charset="0"/>
                <a:cs typeface="Vilna" pitchFamily="2" charset="-79"/>
              </a:rPr>
              <a:t>Mtt</a:t>
            </a:r>
            <a:r>
              <a:rPr lang="en-US" altLang="en-US" sz="4000" baseline="30000" dirty="0">
                <a:solidFill>
                  <a:schemeClr val="bg1"/>
                </a:solidFill>
                <a:latin typeface="Arial Rounded MT Bold" panose="020F0704030504030204" pitchFamily="34" charset="0"/>
                <a:cs typeface="Vilna" pitchFamily="2" charset="-79"/>
              </a:rPr>
              <a:t> 10.41-42</a:t>
            </a:r>
            <a:r>
              <a:rPr lang="en-US" altLang="en-US" sz="4000" dirty="0">
                <a:solidFill>
                  <a:schemeClr val="bg1"/>
                </a:solidFill>
                <a:latin typeface="Arial Rounded MT Bold" panose="020F0704030504030204" pitchFamily="34" charset="0"/>
                <a:cs typeface="Vilna" pitchFamily="2" charset="-79"/>
              </a:rPr>
              <a:t> Anyone who receives a prophet because he is a prophet will </a:t>
            </a:r>
            <a:r>
              <a:rPr lang="en-US" altLang="en-US" sz="4000" dirty="0">
                <a:solidFill>
                  <a:srgbClr val="FFFF66"/>
                </a:solidFill>
                <a:latin typeface="Arial Rounded MT Bold" panose="020F0704030504030204" pitchFamily="34" charset="0"/>
                <a:cs typeface="Vilna" pitchFamily="2" charset="-79"/>
              </a:rPr>
              <a:t>receive the reward</a:t>
            </a:r>
            <a:r>
              <a:rPr lang="en-US" altLang="en-US" sz="4000" dirty="0">
                <a:solidFill>
                  <a:schemeClr val="bg1"/>
                </a:solidFill>
                <a:latin typeface="Arial Rounded MT Bold" panose="020F0704030504030204" pitchFamily="34" charset="0"/>
                <a:cs typeface="Vilna" pitchFamily="2" charset="-79"/>
              </a:rPr>
              <a:t> a prophet gets, and anyone who receives a tzaddik because he is a tzaddik will receive the reward a tzaddik gets.  </a:t>
            </a:r>
            <a:endParaRPr lang="en-US" altLang="en-US" sz="4000"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957303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8027342E-82F9-493B-874E-195A4B426EAF}"/>
              </a:ext>
            </a:extLst>
          </p:cNvPr>
          <p:cNvSpPr>
            <a:spLocks noGrp="1" noChangeArrowheads="1"/>
          </p:cNvSpPr>
          <p:nvPr>
            <p:ph type="subTitle" idx="1"/>
          </p:nvPr>
        </p:nvSpPr>
        <p:spPr>
          <a:xfrm>
            <a:off x="381000" y="209550"/>
            <a:ext cx="8305800" cy="4572000"/>
          </a:xfrm>
        </p:spPr>
        <p:txBody>
          <a:bodyPr/>
          <a:lstStyle/>
          <a:p>
            <a:pPr algn="l">
              <a:spcBef>
                <a:spcPct val="0"/>
              </a:spcBef>
            </a:pPr>
            <a:r>
              <a:rPr lang="en-US" altLang="en-US" sz="3000" dirty="0">
                <a:solidFill>
                  <a:schemeClr val="bg1"/>
                </a:solidFill>
                <a:latin typeface="Arial Rounded MT Bold" panose="020F0704030504030204" pitchFamily="34" charset="0"/>
                <a:cs typeface="Vilna" pitchFamily="2" charset="-79"/>
              </a:rPr>
              <a:t> </a:t>
            </a:r>
            <a:r>
              <a:rPr lang="en-US" altLang="en-US" sz="3000" baseline="30000" dirty="0" err="1">
                <a:solidFill>
                  <a:schemeClr val="bg1"/>
                </a:solidFill>
                <a:latin typeface="Arial Rounded MT Bold" panose="020F0704030504030204" pitchFamily="34" charset="0"/>
                <a:cs typeface="Vilna" pitchFamily="2" charset="-79"/>
              </a:rPr>
              <a:t>Mtt</a:t>
            </a:r>
            <a:r>
              <a:rPr lang="en-US" altLang="en-US" sz="3000" baseline="30000" dirty="0">
                <a:solidFill>
                  <a:schemeClr val="bg1"/>
                </a:solidFill>
                <a:latin typeface="Arial Rounded MT Bold" panose="020F0704030504030204" pitchFamily="34" charset="0"/>
                <a:cs typeface="Vilna" pitchFamily="2" charset="-79"/>
              </a:rPr>
              <a:t> 10.41-42</a:t>
            </a:r>
            <a:r>
              <a:rPr lang="en-US"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Indeed, if someone gives just a cup of cold water to one of these little ones because he is my </a:t>
            </a:r>
            <a:r>
              <a:rPr lang="en-US" altLang="en-US" sz="4000" dirty="0" err="1">
                <a:solidFill>
                  <a:schemeClr val="bg1"/>
                </a:solidFill>
                <a:latin typeface="Arial Rounded MT Bold" panose="020F0704030504030204" pitchFamily="34" charset="0"/>
                <a:cs typeface="Vilna" pitchFamily="2" charset="-79"/>
              </a:rPr>
              <a:t>talmid</a:t>
            </a:r>
            <a:r>
              <a:rPr lang="en-US" altLang="en-US" sz="4000" dirty="0">
                <a:solidFill>
                  <a:schemeClr val="bg1"/>
                </a:solidFill>
                <a:latin typeface="Arial Rounded MT Bold" panose="020F0704030504030204" pitchFamily="34" charset="0"/>
                <a:cs typeface="Vilna" pitchFamily="2" charset="-79"/>
              </a:rPr>
              <a:t> -- yes! -- I tell you, he will certainly </a:t>
            </a:r>
            <a:r>
              <a:rPr lang="en-US" altLang="en-US" sz="4000" dirty="0">
                <a:solidFill>
                  <a:srgbClr val="FFFF66"/>
                </a:solidFill>
                <a:latin typeface="Arial Rounded MT Bold" panose="020F0704030504030204" pitchFamily="34" charset="0"/>
                <a:cs typeface="Vilna" pitchFamily="2" charset="-79"/>
              </a:rPr>
              <a:t>not lose his reward!" </a:t>
            </a:r>
          </a:p>
        </p:txBody>
      </p:sp>
    </p:spTree>
    <p:extLst>
      <p:ext uri="{BB962C8B-B14F-4D97-AF65-F5344CB8AC3E}">
        <p14:creationId xmlns:p14="http://schemas.microsoft.com/office/powerpoint/2010/main" val="2529278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dirty="0">
                <a:solidFill>
                  <a:srgbClr val="FFFF99"/>
                </a:solidFill>
                <a:latin typeface="Arial Rounded MT Bold" panose="020F0704030504030204" pitchFamily="34" charset="0"/>
                <a:cs typeface="Vilna" pitchFamily="2" charset="-79"/>
              </a:rPr>
              <a:t>  </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2438400" y="174949"/>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57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5C42F7B-9BFC-46DA-AB16-203FF6AC9FAB}"/>
              </a:ext>
            </a:extLst>
          </p:cNvPr>
          <p:cNvSpPr>
            <a:spLocks noGrp="1" noChangeArrowheads="1"/>
          </p:cNvSpPr>
          <p:nvPr>
            <p:ph type="subTitle" idx="1"/>
          </p:nvPr>
        </p:nvSpPr>
        <p:spPr>
          <a:xfrm>
            <a:off x="457200" y="209550"/>
            <a:ext cx="8305800" cy="4724400"/>
          </a:xfrm>
        </p:spPr>
        <p:txBody>
          <a:bodyPr/>
          <a:lstStyle/>
          <a:p>
            <a:pPr algn="l">
              <a:spcBef>
                <a:spcPct val="0"/>
              </a:spcBef>
            </a:pPr>
            <a:r>
              <a:rPr lang="en-US" altLang="en-US" sz="2700" u="sng" dirty="0">
                <a:solidFill>
                  <a:srgbClr val="FFFF66"/>
                </a:solidFill>
                <a:latin typeface="Arial Rounded MT Bold" panose="020F0704030504030204" pitchFamily="34" charset="0"/>
                <a:cs typeface="Vilna" pitchFamily="2" charset="-79"/>
              </a:rPr>
              <a:t>Crown of Righteousness/ Love His Appearing</a:t>
            </a:r>
            <a:r>
              <a:rPr lang="en-US" altLang="en-US" sz="2700" dirty="0">
                <a:solidFill>
                  <a:schemeClr val="bg1"/>
                </a:solidFill>
                <a:latin typeface="Arial Rounded MT Bold" panose="020F0704030504030204" pitchFamily="34" charset="0"/>
                <a:cs typeface="Vilna" pitchFamily="2" charset="-79"/>
              </a:rPr>
              <a:t>   </a:t>
            </a:r>
          </a:p>
          <a:p>
            <a:pPr algn="l">
              <a:spcBef>
                <a:spcPct val="0"/>
              </a:spcBef>
            </a:pPr>
            <a:r>
              <a:rPr lang="en-US" altLang="en-US" sz="2700" baseline="30000" dirty="0">
                <a:solidFill>
                  <a:schemeClr val="bg1"/>
                </a:solidFill>
                <a:latin typeface="Arial Rounded MT Bold" panose="020F0704030504030204" pitchFamily="34" charset="0"/>
                <a:cs typeface="Vilna" pitchFamily="2" charset="-79"/>
              </a:rPr>
              <a:t>2 Tim 4 6-8 </a:t>
            </a:r>
            <a:r>
              <a:rPr lang="en-US" altLang="en-US" sz="4000" dirty="0">
                <a:solidFill>
                  <a:schemeClr val="bg1"/>
                </a:solidFill>
                <a:latin typeface="Arial Rounded MT Bold" panose="020F0704030504030204" pitchFamily="34" charset="0"/>
                <a:cs typeface="Vilna" pitchFamily="2" charset="-79"/>
              </a:rPr>
              <a:t>For as for me, I am already being poured out on the altar; yes, the time for my departure has arrived. I have fought the good fight, I have finished the race, I have kept the faith. </a:t>
            </a:r>
            <a:endParaRPr lang="en-US" altLang="en-US" sz="2700"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460164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5C42F7B-9BFC-46DA-AB16-203FF6AC9FAB}"/>
              </a:ext>
            </a:extLst>
          </p:cNvPr>
          <p:cNvSpPr>
            <a:spLocks noGrp="1" noChangeArrowheads="1"/>
          </p:cNvSpPr>
          <p:nvPr>
            <p:ph type="subTitle" idx="1"/>
          </p:nvPr>
        </p:nvSpPr>
        <p:spPr>
          <a:xfrm>
            <a:off x="457200" y="209550"/>
            <a:ext cx="8305800" cy="4724400"/>
          </a:xfrm>
        </p:spPr>
        <p:txBody>
          <a:bodyPr/>
          <a:lstStyle/>
          <a:p>
            <a:pPr algn="l">
              <a:spcBef>
                <a:spcPct val="0"/>
              </a:spcBef>
            </a:pPr>
            <a:r>
              <a:rPr lang="en-US" altLang="en-US" sz="2700" u="sng" dirty="0">
                <a:solidFill>
                  <a:srgbClr val="FFFF66"/>
                </a:solidFill>
                <a:latin typeface="Arial Rounded MT Bold" panose="020F0704030504030204" pitchFamily="34" charset="0"/>
                <a:cs typeface="Vilna" pitchFamily="2" charset="-79"/>
              </a:rPr>
              <a:t>Crown of Righteousness/ Love His Appearing</a:t>
            </a:r>
            <a:r>
              <a:rPr lang="en-US" altLang="en-US" sz="2700" dirty="0">
                <a:solidFill>
                  <a:schemeClr val="bg1"/>
                </a:solidFill>
                <a:latin typeface="Arial Rounded MT Bold" panose="020F0704030504030204" pitchFamily="34" charset="0"/>
                <a:cs typeface="Vilna" pitchFamily="2" charset="-79"/>
              </a:rPr>
              <a:t>   </a:t>
            </a:r>
            <a:r>
              <a:rPr lang="en-US" altLang="en-US" sz="2700" baseline="30000" dirty="0">
                <a:solidFill>
                  <a:schemeClr val="bg1"/>
                </a:solidFill>
                <a:latin typeface="Arial Rounded MT Bold" panose="020F0704030504030204" pitchFamily="34" charset="0"/>
                <a:cs typeface="Vilna" pitchFamily="2" charset="-79"/>
              </a:rPr>
              <a:t>2 Tim 4 6-8 </a:t>
            </a:r>
            <a:r>
              <a:rPr lang="en-US" altLang="en-US" sz="4000" dirty="0">
                <a:solidFill>
                  <a:schemeClr val="bg1"/>
                </a:solidFill>
                <a:latin typeface="Arial Rounded MT Bold" panose="020F0704030504030204" pitchFamily="34" charset="0"/>
                <a:cs typeface="Vilna" pitchFamily="2" charset="-79"/>
              </a:rPr>
              <a:t>All that awaits me now is the </a:t>
            </a:r>
            <a:r>
              <a:rPr lang="en-US" altLang="en-US" sz="4000" dirty="0">
                <a:solidFill>
                  <a:srgbClr val="FFFF66"/>
                </a:solidFill>
                <a:latin typeface="Arial Rounded MT Bold" panose="020F0704030504030204" pitchFamily="34" charset="0"/>
                <a:cs typeface="Vilna" pitchFamily="2" charset="-79"/>
              </a:rPr>
              <a:t>crown of righteousness</a:t>
            </a:r>
            <a:r>
              <a:rPr lang="en-US" altLang="en-US" sz="4000" dirty="0">
                <a:solidFill>
                  <a:schemeClr val="bg1"/>
                </a:solidFill>
                <a:latin typeface="Arial Rounded MT Bold" panose="020F0704030504030204" pitchFamily="34" charset="0"/>
                <a:cs typeface="Vilna" pitchFamily="2" charset="-79"/>
              </a:rPr>
              <a:t> which the Lord, “the Righteous Judge”, </a:t>
            </a:r>
            <a:r>
              <a:rPr lang="en-US" altLang="en-US" sz="4000" dirty="0">
                <a:solidFill>
                  <a:srgbClr val="FFFF66"/>
                </a:solidFill>
                <a:latin typeface="Arial Rounded MT Bold" panose="020F0704030504030204" pitchFamily="34" charset="0"/>
                <a:cs typeface="Vilna" pitchFamily="2" charset="-79"/>
              </a:rPr>
              <a:t>will award to me </a:t>
            </a:r>
            <a:r>
              <a:rPr lang="en-US" altLang="en-US" sz="4000" dirty="0">
                <a:solidFill>
                  <a:schemeClr val="bg1"/>
                </a:solidFill>
                <a:latin typeface="Arial Rounded MT Bold" panose="020F0704030504030204" pitchFamily="34" charset="0"/>
                <a:cs typeface="Vilna" pitchFamily="2" charset="-79"/>
              </a:rPr>
              <a:t>on that Day—and not only to me, but also to all who have </a:t>
            </a:r>
            <a:r>
              <a:rPr lang="en-US" altLang="en-US" sz="4000" dirty="0">
                <a:solidFill>
                  <a:srgbClr val="FFFF66"/>
                </a:solidFill>
                <a:latin typeface="Arial Rounded MT Bold" panose="020F0704030504030204" pitchFamily="34" charset="0"/>
                <a:cs typeface="Vilna" pitchFamily="2" charset="-79"/>
              </a:rPr>
              <a:t>longed for him to appear.</a:t>
            </a:r>
          </a:p>
        </p:txBody>
      </p:sp>
    </p:spTree>
    <p:extLst>
      <p:ext uri="{BB962C8B-B14F-4D97-AF65-F5344CB8AC3E}">
        <p14:creationId xmlns:p14="http://schemas.microsoft.com/office/powerpoint/2010/main" val="3580450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Outline:</a:t>
            </a:r>
          </a:p>
          <a:p>
            <a:pPr marL="742950" indent="-742950">
              <a:buFont typeface="+mj-lt"/>
              <a:buAutoNum type="arabicPeriod"/>
            </a:pPr>
            <a:r>
              <a:rPr lang="en-US" sz="4000" dirty="0"/>
              <a:t>MJ 6: good start, bad end, good end</a:t>
            </a:r>
          </a:p>
          <a:p>
            <a:pPr marL="742950" indent="-742950">
              <a:buFont typeface="+mj-lt"/>
              <a:buAutoNum type="arabicPeriod"/>
            </a:pPr>
            <a:r>
              <a:rPr lang="en-US" sz="4000" dirty="0"/>
              <a:t>Good end: 5 crowns to give back to the King Messiah Yeshua: soulwinners, victors, sufferers, servant leaders, faithful.</a:t>
            </a:r>
          </a:p>
        </p:txBody>
      </p:sp>
    </p:spTree>
    <p:extLst>
      <p:ext uri="{BB962C8B-B14F-4D97-AF65-F5344CB8AC3E}">
        <p14:creationId xmlns:p14="http://schemas.microsoft.com/office/powerpoint/2010/main" val="312904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30C40BC-0CD9-4E14-A970-CFC383542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209550"/>
            <a:ext cx="8398934" cy="4724400"/>
          </a:xfrm>
          <a:prstGeom prst="rect">
            <a:avLst/>
          </a:prstGeom>
        </p:spPr>
      </p:pic>
    </p:spTree>
    <p:extLst>
      <p:ext uri="{BB962C8B-B14F-4D97-AF65-F5344CB8AC3E}">
        <p14:creationId xmlns:p14="http://schemas.microsoft.com/office/powerpoint/2010/main" val="2673314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6.9-12 </a:t>
            </a:r>
            <a:r>
              <a:rPr lang="en-US" sz="4000" dirty="0"/>
              <a:t>However, we want each one of you to keep showing the same diligence right up to the end, when your hope will be realized; so that you will not become sluggish, but will be imitators of those who by their trust and patience are receiving what has been promised.</a:t>
            </a:r>
          </a:p>
        </p:txBody>
      </p:sp>
    </p:spTree>
    <p:extLst>
      <p:ext uri="{BB962C8B-B14F-4D97-AF65-F5344CB8AC3E}">
        <p14:creationId xmlns:p14="http://schemas.microsoft.com/office/powerpoint/2010/main" val="2970480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0C1D876-9FD9-475D-B90B-BC2F25A4BD7F}"/>
              </a:ext>
            </a:extLst>
          </p:cNvPr>
          <p:cNvSpPr>
            <a:spLocks noGrp="1" noChangeArrowheads="1"/>
          </p:cNvSpPr>
          <p:nvPr>
            <p:ph type="subTitle" idx="1"/>
          </p:nvPr>
        </p:nvSpPr>
        <p:spPr>
          <a:xfrm>
            <a:off x="381000" y="209550"/>
            <a:ext cx="3657600" cy="4724400"/>
          </a:xfrm>
        </p:spPr>
        <p:txBody>
          <a:bodyPr/>
          <a:lstStyle/>
          <a:p>
            <a:pPr algn="l">
              <a:spcBef>
                <a:spcPct val="0"/>
              </a:spcBef>
            </a:pPr>
            <a:r>
              <a:rPr lang="en-US" altLang="en-US" sz="3600" baseline="30000" dirty="0">
                <a:solidFill>
                  <a:schemeClr val="bg1"/>
                </a:solidFill>
                <a:latin typeface="Arial Rounded MT Bold" panose="020F0704030504030204" pitchFamily="34" charset="0"/>
                <a:cs typeface="Vilna" pitchFamily="2" charset="-79"/>
              </a:rPr>
              <a:t>1Yn 1.8</a:t>
            </a:r>
            <a:r>
              <a:rPr lang="en-US" altLang="en-US" sz="3600" dirty="0">
                <a:solidFill>
                  <a:schemeClr val="bg1"/>
                </a:solidFill>
                <a:latin typeface="Arial Rounded MT Bold" panose="020F0704030504030204" pitchFamily="34" charset="0"/>
                <a:cs typeface="Vilna" pitchFamily="2" charset="-79"/>
              </a:rPr>
              <a:t> Watch yourselves, so that you won’t lose what you have worked for, but will </a:t>
            </a:r>
            <a:r>
              <a:rPr lang="en-US" altLang="en-US" sz="3600" dirty="0">
                <a:solidFill>
                  <a:srgbClr val="FFFF99"/>
                </a:solidFill>
                <a:latin typeface="Arial Rounded MT Bold" panose="020F0704030504030204" pitchFamily="34" charset="0"/>
                <a:cs typeface="Vilna" pitchFamily="2" charset="-79"/>
              </a:rPr>
              <a:t>receive your full reward.</a:t>
            </a:r>
          </a:p>
        </p:txBody>
      </p:sp>
      <p:pic>
        <p:nvPicPr>
          <p:cNvPr id="1026" name="Picture 2" descr="The Five Crowns | Bible truth, Kingdom of heaven, 1 corinthians">
            <a:extLst>
              <a:ext uri="{FF2B5EF4-FFF2-40B4-BE49-F238E27FC236}">
                <a16:creationId xmlns:a16="http://schemas.microsoft.com/office/drawing/2014/main" id="{B748E6BA-3CD1-40EE-B262-1AD4B70D4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7037" r="3381" b="15926"/>
          <a:stretch/>
        </p:blipFill>
        <p:spPr bwMode="auto">
          <a:xfrm>
            <a:off x="4038600" y="224450"/>
            <a:ext cx="4648200" cy="47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80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808721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6.9-12 </a:t>
            </a:r>
            <a:r>
              <a:rPr lang="en-US" sz="4000" dirty="0">
                <a:solidFill>
                  <a:srgbClr val="FFFF99"/>
                </a:solidFill>
              </a:rPr>
              <a:t>Now even though we speak this way</a:t>
            </a:r>
            <a:r>
              <a:rPr lang="en-US" sz="4000" dirty="0"/>
              <a:t>, dear friends, we are confident that you have the better things that come with being delivered. For God is not so unfair as to forget your work and the love you showed for him in your past service to his people — and in your present service too.  </a:t>
            </a:r>
          </a:p>
        </p:txBody>
      </p:sp>
    </p:spTree>
    <p:extLst>
      <p:ext uri="{BB962C8B-B14F-4D97-AF65-F5344CB8AC3E}">
        <p14:creationId xmlns:p14="http://schemas.microsoft.com/office/powerpoint/2010/main" val="171810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6.9-12 </a:t>
            </a:r>
            <a:r>
              <a:rPr lang="en-US" sz="4000" dirty="0"/>
              <a:t>However, we want each one of you to keep showing the same diligence right up to the end, when your hope will be realized; so that you will not become sluggish, but will be imitators of those who by their trust and patience are receiving what has been promised.</a:t>
            </a:r>
          </a:p>
        </p:txBody>
      </p:sp>
    </p:spTree>
    <p:extLst>
      <p:ext uri="{BB962C8B-B14F-4D97-AF65-F5344CB8AC3E}">
        <p14:creationId xmlns:p14="http://schemas.microsoft.com/office/powerpoint/2010/main" val="376633148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138975</TotalTime>
  <Words>4388</Words>
  <Application>Microsoft Office PowerPoint</Application>
  <PresentationFormat>On-screen Show (16:9)</PresentationFormat>
  <Paragraphs>433</Paragraphs>
  <Slides>73</Slides>
  <Notes>73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73</vt:i4>
      </vt:variant>
    </vt:vector>
  </HeadingPairs>
  <TitlesOfParts>
    <vt:vector size="81" baseType="lpstr">
      <vt:lpstr>Arial</vt:lpstr>
      <vt:lpstr>Arial Rounded MT Bold</vt:lpstr>
      <vt:lpstr>Calibri</vt:lpstr>
      <vt:lpstr>Calibri Light</vt:lpstr>
      <vt:lpstr>David</vt:lpstr>
      <vt:lpstr>1_Default Design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3928</cp:revision>
  <dcterms:created xsi:type="dcterms:W3CDTF">2006-04-21T19:34:43Z</dcterms:created>
  <dcterms:modified xsi:type="dcterms:W3CDTF">2020-12-26T14:48:46Z</dcterms:modified>
</cp:coreProperties>
</file>