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Lst>
  <p:notesMasterIdLst>
    <p:notesMasterId r:id="rId95"/>
  </p:notesMasterIdLst>
  <p:handoutMasterIdLst>
    <p:handoutMasterId r:id="rId96"/>
  </p:handoutMasterIdLst>
  <p:sldIdLst>
    <p:sldId id="2045" r:id="rId5"/>
    <p:sldId id="61081" r:id="rId6"/>
    <p:sldId id="61080" r:id="rId7"/>
    <p:sldId id="61098" r:id="rId8"/>
    <p:sldId id="61085" r:id="rId9"/>
    <p:sldId id="61082" r:id="rId10"/>
    <p:sldId id="61099" r:id="rId11"/>
    <p:sldId id="61103" r:id="rId12"/>
    <p:sldId id="305" r:id="rId13"/>
    <p:sldId id="61102" r:id="rId14"/>
    <p:sldId id="293" r:id="rId15"/>
    <p:sldId id="451" r:id="rId16"/>
    <p:sldId id="61105" r:id="rId17"/>
    <p:sldId id="467" r:id="rId18"/>
    <p:sldId id="465" r:id="rId19"/>
    <p:sldId id="61149" r:id="rId20"/>
    <p:sldId id="464" r:id="rId21"/>
    <p:sldId id="466" r:id="rId22"/>
    <p:sldId id="61150" r:id="rId23"/>
    <p:sldId id="468" r:id="rId24"/>
    <p:sldId id="469" r:id="rId25"/>
    <p:sldId id="472" r:id="rId26"/>
    <p:sldId id="470" r:id="rId27"/>
    <p:sldId id="61151" r:id="rId28"/>
    <p:sldId id="471" r:id="rId29"/>
    <p:sldId id="61106" r:id="rId30"/>
    <p:sldId id="61117" r:id="rId31"/>
    <p:sldId id="61118" r:id="rId32"/>
    <p:sldId id="61119" r:id="rId33"/>
    <p:sldId id="61152" r:id="rId34"/>
    <p:sldId id="61110" r:id="rId35"/>
    <p:sldId id="61155" r:id="rId36"/>
    <p:sldId id="61154" r:id="rId37"/>
    <p:sldId id="61121" r:id="rId38"/>
    <p:sldId id="61097" r:id="rId39"/>
    <p:sldId id="61112" r:id="rId40"/>
    <p:sldId id="61109" r:id="rId41"/>
    <p:sldId id="61113" r:id="rId42"/>
    <p:sldId id="61120" r:id="rId43"/>
    <p:sldId id="61123" r:id="rId44"/>
    <p:sldId id="61126" r:id="rId45"/>
    <p:sldId id="61127" r:id="rId46"/>
    <p:sldId id="61124" r:id="rId47"/>
    <p:sldId id="59117" r:id="rId48"/>
    <p:sldId id="58229" r:id="rId49"/>
    <p:sldId id="58228" r:id="rId50"/>
    <p:sldId id="61132" r:id="rId51"/>
    <p:sldId id="61079" r:id="rId52"/>
    <p:sldId id="61129" r:id="rId53"/>
    <p:sldId id="61135" r:id="rId54"/>
    <p:sldId id="61136" r:id="rId55"/>
    <p:sldId id="61125" r:id="rId56"/>
    <p:sldId id="61133" r:id="rId57"/>
    <p:sldId id="61128" r:id="rId58"/>
    <p:sldId id="61134" r:id="rId59"/>
    <p:sldId id="61156" r:id="rId60"/>
    <p:sldId id="61157" r:id="rId61"/>
    <p:sldId id="61092" r:id="rId62"/>
    <p:sldId id="61137" r:id="rId63"/>
    <p:sldId id="61138" r:id="rId64"/>
    <p:sldId id="61158" r:id="rId65"/>
    <p:sldId id="61159" r:id="rId66"/>
    <p:sldId id="61160" r:id="rId67"/>
    <p:sldId id="61161" r:id="rId68"/>
    <p:sldId id="61163" r:id="rId69"/>
    <p:sldId id="61162" r:id="rId70"/>
    <p:sldId id="61148" r:id="rId71"/>
    <p:sldId id="61130" r:id="rId72"/>
    <p:sldId id="61075" r:id="rId73"/>
    <p:sldId id="61131" r:id="rId74"/>
    <p:sldId id="61089" r:id="rId75"/>
    <p:sldId id="61111" r:id="rId76"/>
    <p:sldId id="61114" r:id="rId77"/>
    <p:sldId id="61139" r:id="rId78"/>
    <p:sldId id="61107" r:id="rId79"/>
    <p:sldId id="61108" r:id="rId80"/>
    <p:sldId id="61153" r:id="rId81"/>
    <p:sldId id="61140" r:id="rId82"/>
    <p:sldId id="61143" r:id="rId83"/>
    <p:sldId id="61147" r:id="rId84"/>
    <p:sldId id="61086" r:id="rId85"/>
    <p:sldId id="61142" r:id="rId86"/>
    <p:sldId id="61141" r:id="rId87"/>
    <p:sldId id="61101" r:id="rId88"/>
    <p:sldId id="61144" r:id="rId89"/>
    <p:sldId id="479" r:id="rId90"/>
    <p:sldId id="61164" r:id="rId91"/>
    <p:sldId id="61145" r:id="rId92"/>
    <p:sldId id="61146" r:id="rId93"/>
    <p:sldId id="256" r:id="rId9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567" autoAdjust="0"/>
  </p:normalViewPr>
  <p:slideViewPr>
    <p:cSldViewPr>
      <p:cViewPr varScale="1">
        <p:scale>
          <a:sx n="107" d="100"/>
          <a:sy n="107" d="100"/>
        </p:scale>
        <p:origin x="126" y="288"/>
      </p:cViewPr>
      <p:guideLst>
        <p:guide orient="horz" pos="1620"/>
        <p:guide pos="2765"/>
      </p:guideLst>
    </p:cSldViewPr>
  </p:slideViewPr>
  <p:outlineViewPr>
    <p:cViewPr>
      <p:scale>
        <a:sx n="33" d="100"/>
        <a:sy n="33" d="100"/>
      </p:scale>
      <p:origin x="0" y="-1770"/>
    </p:cViewPr>
  </p:outlineViewPr>
  <p:notesTextViewPr>
    <p:cViewPr>
      <p:scale>
        <a:sx n="3" d="2"/>
        <a:sy n="3" d="2"/>
      </p:scale>
      <p:origin x="0" y="0"/>
    </p:cViewPr>
  </p:notesTextViewPr>
  <p:sorterViewPr>
    <p:cViewPr varScale="1">
      <p:scale>
        <a:sx n="100" d="100"/>
        <a:sy n="100" d="100"/>
      </p:scale>
      <p:origin x="0" y="-2011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Intro</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25,2020 </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Intro</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25,2020 </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Authorship_of_the_Epistle_to_the_Hebrew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unitedwithisrael.org/kings-princes-and-presidents-arrive-in-israel-for-holocaust-memorial/?utm_source=MadMimi&amp;utm_medium=email&amp;utm_content=Kings%2C+Princes+and+Presidents+Arrive+in+Israel+for+Holocaust+Memorial%3B+%27Jewish+Temple+Never+Existed%E2%80%99%3F+Israel+Reaches+Out+to+Iranians+in+Persian&amp;utm_campaign=20200122_m156562816_Kings%2C+Princes+and+Presidents+Arrive+in+Israel+for+Holocaust+Memorial%3B+%27Jewish+Temple+Never+Existed%E2%80%99%3F++Israel+Reaches+Out+to+Iranians+in+Persian&amp;utm_term=AP_17310715773495-250x170_jp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nitedwithisrael.org/kings-princes-and-presidents-arrive-in-israel-for-holocaust-memorial/?utm_source=MadMimi&amp;utm_medium=email&amp;utm_content=Kings%2C+Princes+and+Presidents+Arrive+in+Israel+for+Holocaust+Memorial%3B+%27Jewish+Temple+Never+Existed%E2%80%99%3F+Israel+Reaches+Out+to+Iranians+in+Persian&amp;utm_campaign=20200122_m156562816_Kings%2C+Princes+and+Presidents+Arrive+in+Israel+for+Holocaust+Memorial%3B+%27Jewish+Temple+Never+Existed%E2%80%99%3F++Israel+Reaches+Out+to+Iranians+in+Persian&amp;utm_term=AP_17310715773495-250x170_jp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unitedwithisrael.org/kings-princes-and-presidents-arrive-in-israel-for-holocaust-memorial/?utm_source=MadMimi&amp;utm_medium=email&amp;utm_content=Kings%2C+Princes+and+Presidents+Arrive+in+Israel+for+Holocaust+Memorial%3B+%27Jewish+Temple+Never+Existed%E2%80%99%3F+Israel+Reaches+Out+to+Iranians+in+Persian&amp;utm_campaign=20200122_m156562816_Kings%2C+Princes+and+Presidents+Arrive+in+Israel+for+Holocaust+Memorial%3B+%27Jewish+Temple+Never+Existed%E2%80%99%3F++Israel+Reaches+Out+to+Iranians+in+Persian&amp;utm_term=AP_17310715773495-250x170_jp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whitehouse.gov/briefings-statements/remarks-vice-president-pence-fifth-world-holocaust-forum-jerusalem-israe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whitehouse.gov/briefings-statements/remarks-vice-president-pence-fifth-world-holocaust-forum-jerusalem-israe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whitehouse.gov/briefings-statements/remarks-vice-president-pence-fifth-world-holocaust-forum-jerusalem-israe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whitehouse.gov/briefings-statements/remarks-vice-president-pence-fifth-world-holocaust-forum-jerusalem-israe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whitehouse.gov/briefings-statements/remarks-vice-president-pence-fifth-world-holocaust-forum-jerusalem-israe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whitehouse.gov/briefings-statements/remarks-vice-president-pence-fifth-world-holocaust-forum-jerusalem-israe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unitedwithisrael.org/watch-israelis-among-the-first-rescuers-to-reach-australias-kangaroo-island/?utm_source=MadMimi&amp;utm_medium=email&amp;utm_content=%E2%80%98Mockery+of+Holocaust%E2%80%99%3A+Macron+Slammed+for+Visit+with+Abbas%3B+U+of+Michigan+Must+Cancel+Anti-Semitic+Event%3B+World+Leaders+Pledge+to+Fight+Anti-Semitism&amp;utm_campaign=20200123_m156574269_%5BAC%5D+%E2%80%98Mockery+of+Holocaust%E2%80%99%3A+Macron+Slammed+for+Visit+with+Abbas%3B+U+of+Michigan+Must+Cancel+Anti-Semitic+Event%3B+World+Leaders+Pledge+to+Fight+Anti-Semitism&amp;utm_term=Screenshot_2020-01-23-Australia_25E2_2580_2599s-Kangaroo-Island-gets-a-hand-from-Israel-YouTube-209x"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vimeo.com/380063273?ref=fb-share&amp;1&amp;fbclid=IwAR3SnOnt6q5-OfRnllwa7_IGPkoN8m1T2NjqOHxtQrSiWsBVHXyy96_LJkY"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Intro</a:t>
            </a:r>
          </a:p>
        </p:txBody>
      </p:sp>
      <p:sp>
        <p:nvSpPr>
          <p:cNvPr id="5" name="Rectangle 3"/>
          <p:cNvSpPr>
            <a:spLocks noGrp="1" noChangeArrowheads="1"/>
          </p:cNvSpPr>
          <p:nvPr>
            <p:ph type="dt" idx="1"/>
          </p:nvPr>
        </p:nvSpPr>
        <p:spPr>
          <a:ln/>
        </p:spPr>
        <p:txBody>
          <a:bodyPr/>
          <a:lstStyle/>
          <a:p>
            <a:r>
              <a:rPr lang="en-US" altLang="en-US">
                <a:solidFill>
                  <a:prstClr val="white"/>
                </a:solidFill>
              </a:rPr>
              <a:t>Jan 25,2020 </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Effulgence of G-d!</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82651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Effulgence, outshining of G-d.   Solar flare </a:t>
            </a:r>
            <a:r>
              <a:rPr lang="en-US" u="sng" dirty="0"/>
              <a:t>is</a:t>
            </a:r>
            <a:r>
              <a:rPr lang="en-US" dirty="0"/>
              <a:t> the sun.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Let’s get the big picture of this letter.</a:t>
            </a:r>
          </a:p>
          <a:p>
            <a:endParaRPr lang="en-US" dirty="0"/>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8117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0E5272E-6783-47A2-9FEC-E94686BB61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Letter to the Messianic Jews Intro</a:t>
            </a:r>
          </a:p>
        </p:txBody>
      </p:sp>
      <p:sp>
        <p:nvSpPr>
          <p:cNvPr id="5" name="Rectangle 3">
            <a:extLst>
              <a:ext uri="{FF2B5EF4-FFF2-40B4-BE49-F238E27FC236}">
                <a16:creationId xmlns:a16="http://schemas.microsoft.com/office/drawing/2014/main" id="{DA3A136C-01BE-4E32-9671-77E8D038EB7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Jan 25,2020 </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6" name="Rectangle 7">
            <a:extLst>
              <a:ext uri="{FF2B5EF4-FFF2-40B4-BE49-F238E27FC236}">
                <a16:creationId xmlns:a16="http://schemas.microsoft.com/office/drawing/2014/main" id="{F891337F-9596-4D5C-8A83-8B0E40C9DF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6C00F-E951-4B2A-A489-7EA30CD497F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452610" name="Rectangle 2">
            <a:extLst>
              <a:ext uri="{FF2B5EF4-FFF2-40B4-BE49-F238E27FC236}">
                <a16:creationId xmlns:a16="http://schemas.microsoft.com/office/drawing/2014/main" id="{00075D7D-3E70-4BFF-807F-FF01632FDBC1}"/>
              </a:ext>
            </a:extLst>
          </p:cNvPr>
          <p:cNvSpPr>
            <a:spLocks noGrp="1" noRot="1" noChangeAspect="1" noChangeArrowheads="1" noTextEdit="1"/>
          </p:cNvSpPr>
          <p:nvPr>
            <p:ph type="sldImg"/>
          </p:nvPr>
        </p:nvSpPr>
        <p:spPr>
          <a:ln/>
        </p:spPr>
      </p:sp>
      <p:sp>
        <p:nvSpPr>
          <p:cNvPr id="452611" name="Rectangle 3">
            <a:extLst>
              <a:ext uri="{FF2B5EF4-FFF2-40B4-BE49-F238E27FC236}">
                <a16:creationId xmlns:a16="http://schemas.microsoft.com/office/drawing/2014/main" id="{677518F8-F104-47DE-8FAB-47522BFE33B7}"/>
              </a:ext>
            </a:extLst>
          </p:cNvPr>
          <p:cNvSpPr>
            <a:spLocks noGrp="1" noChangeArrowheads="1"/>
          </p:cNvSpPr>
          <p:nvPr>
            <p:ph type="body" idx="1"/>
          </p:nvPr>
        </p:nvSpPr>
        <p:spPr>
          <a:xfrm>
            <a:off x="320675" y="4343400"/>
            <a:ext cx="6156325" cy="4419600"/>
          </a:xfrm>
        </p:spPr>
        <p:txBody>
          <a:bodyPr/>
          <a:lstStyle/>
          <a:p>
            <a:r>
              <a:rPr lang="en-US" altLang="en-US" dirty="0"/>
              <a:t>“priest” sort of problematic word.  </a:t>
            </a:r>
          </a:p>
          <a:p>
            <a:r>
              <a:rPr lang="en-US" altLang="en-US" dirty="0"/>
              <a:t>Jewish priest ?   Sounds Roman Catholic</a:t>
            </a:r>
          </a:p>
          <a:p>
            <a:r>
              <a:rPr lang="en-US" altLang="en-US" dirty="0"/>
              <a:t>Cohen is the right term, but </a:t>
            </a:r>
          </a:p>
          <a:p>
            <a:pPr marL="171450" indent="-171450">
              <a:buFont typeface="Arial" panose="020B0604020202020204" pitchFamily="34" charset="0"/>
              <a:buChar char="•"/>
            </a:pPr>
            <a:r>
              <a:rPr lang="en-US" altLang="en-US" dirty="0"/>
              <a:t>cohen doesn’t sound priestly, sounds like your dentist</a:t>
            </a:r>
          </a:p>
          <a:p>
            <a:pPr marL="171450" indent="-171450">
              <a:buFont typeface="Arial" panose="020B0604020202020204" pitchFamily="34" charset="0"/>
              <a:buChar char="•"/>
            </a:pPr>
            <a:r>
              <a:rPr lang="en-US" altLang="en-US" dirty="0"/>
              <a:t>Modern Hebrew dictionary put in “priest” first translation </a:t>
            </a:r>
            <a:r>
              <a:rPr lang="he-IL" b="1" dirty="0">
                <a:latin typeface="David" panose="020E0502060401010101" pitchFamily="34" charset="-79"/>
                <a:cs typeface="David" panose="020E0502060401010101" pitchFamily="34" charset="-79"/>
              </a:rPr>
              <a:t>כֹּמֶר</a:t>
            </a:r>
            <a:r>
              <a:rPr lang="en-US" b="1" dirty="0">
                <a:latin typeface="David" panose="020E0502060401010101" pitchFamily="34" charset="-79"/>
                <a:cs typeface="David" panose="020E0502060401010101" pitchFamily="34" charset="-79"/>
              </a:rPr>
              <a:t>  </a:t>
            </a:r>
            <a:r>
              <a:rPr lang="en-US" dirty="0" err="1"/>
              <a:t>komer</a:t>
            </a:r>
            <a:endParaRPr lang="en-US" dirty="0"/>
          </a:p>
          <a:p>
            <a:pPr marL="109538" indent="-109538">
              <a:buFont typeface="Arial" panose="020B0604020202020204" pitchFamily="34" charset="0"/>
              <a:buChar char="•"/>
            </a:pPr>
            <a:r>
              <a:rPr lang="en-US" altLang="en-US" dirty="0"/>
              <a:t>This is the only </a:t>
            </a:r>
            <a:r>
              <a:rPr lang="en-US" altLang="en-US" dirty="0" err="1"/>
              <a:t>Mes</a:t>
            </a:r>
            <a:r>
              <a:rPr lang="en-US" altLang="en-US" dirty="0"/>
              <a:t> Scrip/New testament book where Yeshua is called our cohen/priest</a:t>
            </a:r>
          </a:p>
        </p:txBody>
      </p:sp>
    </p:spTree>
    <p:extLst>
      <p:ext uri="{BB962C8B-B14F-4D97-AF65-F5344CB8AC3E}">
        <p14:creationId xmlns:p14="http://schemas.microsoft.com/office/powerpoint/2010/main" val="427971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https://en.wikipedia.org/wiki/Authorship_of_the_Epistle_to_the_Hebrews</a:t>
            </a:r>
            <a:endParaRPr lang="en-US" dirty="0"/>
          </a:p>
          <a:p>
            <a:endParaRPr lang="en-US" b="1" dirty="0"/>
          </a:p>
          <a:p>
            <a:r>
              <a:rPr lang="en-US" b="1" dirty="0"/>
              <a:t>But not like Paul, or other emissaries, so questioned.  </a:t>
            </a:r>
          </a:p>
          <a:p>
            <a:r>
              <a:rPr lang="en-US" b="1" dirty="0"/>
              <a:t>Why kept?</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39057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this book is particularly for US, Jews and Gentiles in a Jewish context.</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809406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Pretty common to Messianic Jewish believers, </a:t>
            </a:r>
            <a:r>
              <a:rPr lang="en-US" b="1" dirty="0" err="1"/>
              <a:t>tho</a:t>
            </a:r>
            <a:r>
              <a:rPr lang="en-US" b="1" dirty="0"/>
              <a:t> many cultures have reaction.  Muslims!!</a:t>
            </a:r>
          </a:p>
          <a:p>
            <a:r>
              <a:rPr lang="en-US" b="1" dirty="0"/>
              <a:t>I was personally called “worse than Hitler.  He destroyed our bodies.  You are destroying our souls.”  Sent to a psychiatrist, although certainly therapy and healing needed.</a:t>
            </a:r>
          </a:p>
          <a:p>
            <a:endParaRPr lang="en-US" dirty="0"/>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95993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08993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96213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Temple destroyed in 70 CE</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16877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800" b="1" dirty="0"/>
          </a:p>
        </p:txBody>
      </p:sp>
    </p:spTree>
    <p:extLst>
      <p:ext uri="{BB962C8B-B14F-4D97-AF65-F5344CB8AC3E}">
        <p14:creationId xmlns:p14="http://schemas.microsoft.com/office/powerpoint/2010/main" val="131998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Along this line, we are requesting that unless you are following the scriptures, which are on screen anyway, please don’t text, browse, do email, multitask.   Come to the meeting.  “Don’t fire unless you see the whites of their eyes.”</a:t>
            </a:r>
          </a:p>
        </p:txBody>
      </p:sp>
    </p:spTree>
    <p:extLst>
      <p:ext uri="{BB962C8B-B14F-4D97-AF65-F5344CB8AC3E}">
        <p14:creationId xmlns:p14="http://schemas.microsoft.com/office/powerpoint/2010/main" val="125965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 Frost story about heading and speed but Gulf Stream.  Only recourse, I believe, is celestial navigation.  Look at the stars, and calculate position!</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06628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Deceit of sin: great warning for out day of debauched culture.</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46411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Deceit of sin?  That it’s normal to be flagrantly immoral, dishonest, bad tempered.</a:t>
            </a:r>
          </a:p>
          <a:p>
            <a:endParaRPr lang="en-US" b="1" dirty="0"/>
          </a:p>
          <a:p>
            <a:r>
              <a:rPr lang="en-US" b="1" dirty="0"/>
              <a:t>Why media, with it’s adultery, promiscuity, sensuality, senseless violence is so debilitating, weakening.  See couples sleeping together as if the norm, becomes tolerated.   Not that we’re contemptuous, but grieving.</a:t>
            </a:r>
          </a:p>
          <a:p>
            <a:r>
              <a:rPr lang="en-US" b="1" dirty="0"/>
              <a:t>R movies, even PG-13 doubtful.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5195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expected!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33536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expected!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581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26812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Typical thinking that Tanakh is judgmental and severe.   Here worse in Y </a:t>
            </a:r>
          </a:p>
          <a:p>
            <a:endParaRPr lang="en-US" b="1" dirty="0"/>
          </a:p>
          <a:p>
            <a:r>
              <a:rPr lang="en-US" b="1" dirty="0"/>
              <a:t>This phrase is the peril of the priesthood.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7136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dreadful warnings relative to missing the power of this priest.   The peril.  Really quoted from the Tanakh, Hebrew Scriptures, Old Testament.</a:t>
            </a:r>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656524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03202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8164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2507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62490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556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6322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Peril of the priesthood.</a:t>
            </a:r>
          </a:p>
        </p:txBody>
      </p:sp>
    </p:spTree>
    <p:extLst>
      <p:ext uri="{BB962C8B-B14F-4D97-AF65-F5344CB8AC3E}">
        <p14:creationId xmlns:p14="http://schemas.microsoft.com/office/powerpoint/2010/main" val="4069665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4423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Assyrian was sent in ~700 BCE to punish Israel for apostasy, leaving G-d, idolatry and perversion</a:t>
            </a:r>
          </a:p>
          <a:p>
            <a:r>
              <a:rPr lang="en-US" altLang="en-US" sz="2000" b="1" dirty="0"/>
              <a:t>Also to threaten Judah to come to repentance.</a:t>
            </a:r>
          </a:p>
        </p:txBody>
      </p:sp>
    </p:spTree>
    <p:extLst>
      <p:ext uri="{BB962C8B-B14F-4D97-AF65-F5344CB8AC3E}">
        <p14:creationId xmlns:p14="http://schemas.microsoft.com/office/powerpoint/2010/main" val="187554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800" b="1" dirty="0"/>
              <a:t>Assyria took G-d’s plan far beyond it’s intended level.</a:t>
            </a:r>
          </a:p>
        </p:txBody>
      </p:sp>
    </p:spTree>
    <p:extLst>
      <p:ext uri="{BB962C8B-B14F-4D97-AF65-F5344CB8AC3E}">
        <p14:creationId xmlns:p14="http://schemas.microsoft.com/office/powerpoint/2010/main" val="1183449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03924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89711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But, G-d is NOT done with Israel, ever.</a:t>
            </a:r>
          </a:p>
          <a:p>
            <a:endParaRPr lang="en-US" altLang="en-US" sz="2000" b="1" dirty="0"/>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Rounded MT Bold"/>
                <a:ea typeface="+mn-ea"/>
                <a:cs typeface="+mn-cs"/>
              </a:rPr>
              <a:t>Nevertheless, if there is at least SOME repentance by Israel…</a:t>
            </a:r>
          </a:p>
          <a:p>
            <a:endParaRPr lang="en-US" altLang="en-US" sz="2000" b="1" dirty="0"/>
          </a:p>
        </p:txBody>
      </p:sp>
    </p:spTree>
    <p:extLst>
      <p:ext uri="{BB962C8B-B14F-4D97-AF65-F5344CB8AC3E}">
        <p14:creationId xmlns:p14="http://schemas.microsoft.com/office/powerpoint/2010/main" val="307482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it-IT" sz="2000" b="0" i="0" kern="1200" dirty="0">
                <a:solidFill>
                  <a:schemeClr val="tx1"/>
                </a:solidFill>
                <a:effectLst/>
                <a:latin typeface="Arial Rounded MT Bold" pitchFamily="34" charset="0"/>
                <a:ea typeface="+mn-ea"/>
                <a:cs typeface="Arial" charset="0"/>
              </a:rPr>
              <a:t>Rabbi Alan M Levine</a:t>
            </a:r>
          </a:p>
          <a:p>
            <a:r>
              <a:rPr lang="it-IT" sz="2000" b="0" i="0" kern="1200" dirty="0">
                <a:solidFill>
                  <a:schemeClr val="tx1"/>
                </a:solidFill>
                <a:effectLst/>
                <a:latin typeface="Arial Rounded MT Bold" pitchFamily="34" charset="0"/>
                <a:ea typeface="+mn-ea"/>
                <a:cs typeface="Arial" charset="0"/>
              </a:rPr>
              <a:t>Emeritus - Kol Mashiach Messianic Synagogue</a:t>
            </a:r>
          </a:p>
          <a:p>
            <a:r>
              <a:rPr lang="it-IT" sz="2000" b="0" i="0" kern="1200">
                <a:solidFill>
                  <a:schemeClr val="tx1"/>
                </a:solidFill>
                <a:effectLst/>
                <a:latin typeface="Arial Rounded MT Bold" pitchFamily="34" charset="0"/>
                <a:ea typeface="+mn-ea"/>
                <a:cs typeface="Arial" charset="0"/>
              </a:rPr>
              <a:t>Lev Elohim Ministries</a:t>
            </a:r>
          </a:p>
          <a:p>
            <a:endParaRPr lang="en-US" altLang="en-US" sz="1050" dirty="0"/>
          </a:p>
        </p:txBody>
      </p:sp>
    </p:spTree>
    <p:extLst>
      <p:ext uri="{BB962C8B-B14F-4D97-AF65-F5344CB8AC3E}">
        <p14:creationId xmlns:p14="http://schemas.microsoft.com/office/powerpoint/2010/main" val="2393513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53361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Physical salvation of Israel.</a:t>
            </a:r>
          </a:p>
        </p:txBody>
      </p:sp>
    </p:spTree>
    <p:extLst>
      <p:ext uri="{BB962C8B-B14F-4D97-AF65-F5344CB8AC3E}">
        <p14:creationId xmlns:p14="http://schemas.microsoft.com/office/powerpoint/2010/main" val="193835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Spiritual salvation after arriving in the Land.  Also salvation before return.</a:t>
            </a:r>
          </a:p>
          <a:p>
            <a:r>
              <a:rPr lang="en-US" altLang="en-US" sz="2000" b="1" dirty="0"/>
              <a:t>That’s what the Messianic Jewish movement is.  Return of Jews, again leading the Nations.</a:t>
            </a:r>
          </a:p>
        </p:txBody>
      </p:sp>
    </p:spTree>
    <p:extLst>
      <p:ext uri="{BB962C8B-B14F-4D97-AF65-F5344CB8AC3E}">
        <p14:creationId xmlns:p14="http://schemas.microsoft.com/office/powerpoint/2010/main" val="3411253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14453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02794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labour-mp-who-bucked-corbyn-branded-jew-w-target-of-death-threats/?utm_source=MadMimi&amp;utm_medium=email&amp;utm_content=Terrorist+Reveals+Horrific+Details+of+Murder-Rape%3B+Labour+MP+Who+Fought+Corbyn+Told+She+Should+%27Burn+in+Ovens%27%3B+Did+Tlaib+Steal+Funds%3F&amp;utm_campaign=20190303_m150217058_Terrorist+Reveals+Horrific+Details+of+Murder-Rape%3B+Labour+MP+Who+Fought+Corbyn+Told+She+Should+%27Burn+in+Ovens%27%3B+Did+Tlaib+Steal+Funds%3F&amp;utm_term=_0D_0A_09_09_09_09_09_09_09_09_09_09Read+Now_0D_0A_09_09_09_09_09_09_09_09_09</a:t>
            </a:r>
          </a:p>
        </p:txBody>
      </p:sp>
    </p:spTree>
    <p:extLst>
      <p:ext uri="{BB962C8B-B14F-4D97-AF65-F5344CB8AC3E}">
        <p14:creationId xmlns:p14="http://schemas.microsoft.com/office/powerpoint/2010/main" val="2360193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labour-mp-who-bucked-corbyn-branded-jew-w-target-of-death-threats/?utm_source=MadMimi&amp;utm_medium=email&amp;utm_content=Terrorist+Reveals+Horrific+Details+of+Murder-Rape%3B+Labour+MP+Who+Fought+Corbyn+Told+She+Should+%27Burn+in+Ovens%27%3B+Did+Tlaib+Steal+Funds%3F&amp;utm_campaign=20190303_m150217058_Terrorist+Reveals+Horrific+Details+of+Murder-Rape%3B+Labour+MP+Who+Fought+Corbyn+Told+She+Should+%27Burn+in+Ovens%27%3B+Did+Tlaib+Steal+Funds%3F&amp;utm_term=_0D_0A_09_09_09_09_09_09_09_09_09_09Read+Now_0D_0A_09_09_09_09_09_09_09_09_09</a:t>
            </a:r>
          </a:p>
        </p:txBody>
      </p:sp>
    </p:spTree>
    <p:extLst>
      <p:ext uri="{BB962C8B-B14F-4D97-AF65-F5344CB8AC3E}">
        <p14:creationId xmlns:p14="http://schemas.microsoft.com/office/powerpoint/2010/main" val="1683340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labour-mp-who-bucked-corbyn-branded-jew-w-target-of-death-threats/?utm_source=MadMimi&amp;utm_medium=email&amp;utm_content=Terrorist+Reveals+Horrific+Details+of+Murder-Rape%3B+Labour+MP+Who+Fought+Corbyn+Told+She+Should+%27Burn+in+Ovens%27%3B+Did+Tlaib+Steal+Funds%3F&amp;utm_campaign=20190303_m150217058_Terrorist+Reveals+Horrific+Details+of+Murder-Rape%3B+Labour+MP+Who+Fought+Corbyn+Told+She+Should+%27Burn+in+Ovens%27%3B+Did+Tlaib+Steal+Funds%3F&amp;utm_term=_0D_0A_09_09_09_09_09_09_09_09_09_09Read+Now_0D_0A_09_09_09_09_09_09_09_09_09</a:t>
            </a:r>
          </a:p>
        </p:txBody>
      </p:sp>
    </p:spTree>
    <p:extLst>
      <p:ext uri="{BB962C8B-B14F-4D97-AF65-F5344CB8AC3E}">
        <p14:creationId xmlns:p14="http://schemas.microsoft.com/office/powerpoint/2010/main" val="4175901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Ted Pearce: Forgotten people video</a:t>
            </a:r>
          </a:p>
        </p:txBody>
      </p:sp>
    </p:spTree>
    <p:extLst>
      <p:ext uri="{BB962C8B-B14F-4D97-AF65-F5344CB8AC3E}">
        <p14:creationId xmlns:p14="http://schemas.microsoft.com/office/powerpoint/2010/main" val="3033621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The text of Hatikvah was written in 1878 by </a:t>
            </a:r>
            <a:r>
              <a:rPr lang="en-US" sz="2000" b="1" i="0" u="sng" kern="1200" dirty="0">
                <a:solidFill>
                  <a:schemeClr val="tx1"/>
                </a:solidFill>
                <a:effectLst/>
                <a:latin typeface="Arial Rounded MT Bold" pitchFamily="34" charset="0"/>
                <a:ea typeface="+mn-ea"/>
                <a:cs typeface="Arial" charset="0"/>
              </a:rPr>
              <a:t>Naphtali </a:t>
            </a:r>
            <a:r>
              <a:rPr lang="en-US" sz="2000" b="1" i="0" u="sng" kern="1200" dirty="0" err="1">
                <a:solidFill>
                  <a:schemeClr val="tx1"/>
                </a:solidFill>
                <a:effectLst/>
                <a:latin typeface="Arial Rounded MT Bold" pitchFamily="34" charset="0"/>
                <a:ea typeface="+mn-ea"/>
                <a:cs typeface="Arial" charset="0"/>
              </a:rPr>
              <a:t>Herz</a:t>
            </a:r>
            <a:r>
              <a:rPr lang="en-US" sz="2000" b="1" i="0" u="sng" kern="1200" dirty="0">
                <a:solidFill>
                  <a:schemeClr val="tx1"/>
                </a:solidFill>
                <a:effectLst/>
                <a:latin typeface="Arial Rounded MT Bold" pitchFamily="34" charset="0"/>
                <a:ea typeface="+mn-ea"/>
                <a:cs typeface="Arial" charset="0"/>
              </a:rPr>
              <a:t> </a:t>
            </a:r>
            <a:r>
              <a:rPr lang="en-US" sz="2000" b="1" i="0" u="sng" kern="1200" dirty="0" err="1">
                <a:solidFill>
                  <a:schemeClr val="tx1"/>
                </a:solidFill>
                <a:effectLst/>
                <a:latin typeface="Arial Rounded MT Bold" pitchFamily="34" charset="0"/>
                <a:ea typeface="+mn-ea"/>
                <a:cs typeface="Arial" charset="0"/>
              </a:rPr>
              <a:t>Imber</a:t>
            </a:r>
            <a:r>
              <a:rPr lang="en-US" sz="2000" b="1" i="0" u="none" kern="1200" dirty="0">
                <a:solidFill>
                  <a:schemeClr val="tx1"/>
                </a:solidFill>
                <a:effectLst/>
                <a:latin typeface="Arial Rounded MT Bold" pitchFamily="34" charset="0"/>
                <a:ea typeface="+mn-ea"/>
                <a:cs typeface="Arial" charset="0"/>
              </a:rPr>
              <a:t>.  Some reports that he was a believer in Messiah.</a:t>
            </a:r>
            <a:endParaRPr lang="en-US" altLang="en-US" sz="1050" b="1" u="none" dirty="0"/>
          </a:p>
        </p:txBody>
      </p:sp>
    </p:spTree>
    <p:extLst>
      <p:ext uri="{BB962C8B-B14F-4D97-AF65-F5344CB8AC3E}">
        <p14:creationId xmlns:p14="http://schemas.microsoft.com/office/powerpoint/2010/main" val="318741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it-IT" sz="2000" b="0" i="0" kern="1200" dirty="0">
                <a:solidFill>
                  <a:schemeClr val="tx1"/>
                </a:solidFill>
                <a:effectLst/>
                <a:latin typeface="Arial Rounded MT Bold" pitchFamily="34" charset="0"/>
                <a:ea typeface="+mn-ea"/>
                <a:cs typeface="Arial" charset="0"/>
              </a:rPr>
              <a:t>Rabbi Alan M Levine Emeritus - Kol Mashiach Messianic Synagogue Lev Elohim Ministries</a:t>
            </a:r>
          </a:p>
          <a:p>
            <a:endParaRPr lang="it-IT" sz="2000" b="0" i="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2895286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46905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13979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19139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52118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1510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68025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24359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42803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kings-princes-and-presidents-arrive-in-israel-for-holocaust-memorial/?utm_source=MadMimi&amp;utm_medium=email&amp;utm_content=Kings%2C+Princes+and+Presidents+Arrive+in+Israel+for+Holocaust+Memorial%3B+%27Jewish+Temple+Never+Existed%E2%80%99%3F+Israel+Reaches+Out+to+Iranians+in+Persian&amp;utm_campaign=20200122_m156562816_Kings%2C+Princes+and+Presidents+Arrive+in+Israel+for+Holocaust+Memorial%3B+%27Jewish+Temple+Never+Existed%E2%80%99%3F++Israel+Reaches+Out+to+Iranians+in+Persian&amp;utm_term=AP_17310715773495-250x170_jpg</a:t>
            </a:r>
            <a:endParaRPr lang="en-US" altLang="en-US" sz="1050" dirty="0"/>
          </a:p>
        </p:txBody>
      </p:sp>
    </p:spTree>
    <p:extLst>
      <p:ext uri="{BB962C8B-B14F-4D97-AF65-F5344CB8AC3E}">
        <p14:creationId xmlns:p14="http://schemas.microsoft.com/office/powerpoint/2010/main" val="2839329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kings-princes-and-presidents-arrive-in-israel-for-holocaust-memorial/?utm_source=MadMimi&amp;utm_medium=email&amp;utm_content=Kings%2C+Princes+and+Presidents+Arrive+in+Israel+for+Holocaust+Memorial%3B+%27Jewish+Temple+Never+Existed%E2%80%99%3F+Israel+Reaches+Out+to+Iranians+in+Persian&amp;utm_campaign=20200122_m156562816_Kings%2C+Princes+and+Presidents+Arrive+in+Israel+for+Holocaust+Memorial%3B+%27Jewish+Temple+Never+Existed%E2%80%99%3F++Israel+Reaches+Out+to+Iranians+in+Persian&amp;utm_term=AP_17310715773495-250x170_jpg</a:t>
            </a:r>
            <a:endParaRPr lang="en-US" altLang="en-US" sz="1050" dirty="0"/>
          </a:p>
        </p:txBody>
      </p:sp>
    </p:spTree>
    <p:extLst>
      <p:ext uri="{BB962C8B-B14F-4D97-AF65-F5344CB8AC3E}">
        <p14:creationId xmlns:p14="http://schemas.microsoft.com/office/powerpoint/2010/main" val="44502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sz="2000" b="1" i="0" kern="1200" dirty="0">
                <a:solidFill>
                  <a:schemeClr val="tx1"/>
                </a:solidFill>
                <a:effectLst/>
                <a:latin typeface="Arial Rounded MT Bold" pitchFamily="34" charset="0"/>
                <a:ea typeface="+mn-ea"/>
                <a:cs typeface="Arial" charset="0"/>
              </a:rPr>
              <a:t>Starting new series...</a:t>
            </a:r>
          </a:p>
          <a:p>
            <a:endParaRPr lang="en-US" altLang="en-US" sz="1050" dirty="0"/>
          </a:p>
        </p:txBody>
      </p:sp>
    </p:spTree>
    <p:extLst>
      <p:ext uri="{BB962C8B-B14F-4D97-AF65-F5344CB8AC3E}">
        <p14:creationId xmlns:p14="http://schemas.microsoft.com/office/powerpoint/2010/main" val="4059004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kings-princes-and-presidents-arrive-in-israel-for-holocaust-memorial/?utm_source=MadMimi&amp;utm_medium=email&amp;utm_content=Kings%2C+Princes+and+Presidents+Arrive+in+Israel+for+Holocaust+Memorial%3B+%27Jewish+Temple+Never+Existed%E2%80%99%3F+Israel+Reaches+Out+to+Iranians+in+Persian&amp;utm_campaign=20200122_m156562816_Kings%2C+Princes+and+Presidents+Arrive+in+Israel+for+Holocaust+Memorial%3B+%27Jewish+Temple+Never+Existed%E2%80%99%3F++Israel+Reaches+Out+to+Iranians+in+Persian&amp;utm_term=AP_17310715773495-250x170_jpg</a:t>
            </a:r>
            <a:endParaRPr lang="en-US" altLang="en-US" sz="1050" dirty="0"/>
          </a:p>
        </p:txBody>
      </p:sp>
    </p:spTree>
    <p:extLst>
      <p:ext uri="{BB962C8B-B14F-4D97-AF65-F5344CB8AC3E}">
        <p14:creationId xmlns:p14="http://schemas.microsoft.com/office/powerpoint/2010/main" val="15221405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https://www.whitehouse.gov/briefings-statements/remarks-vice-president-pence-fifth-world-holocaust-forum-jerusalem-israel/</a:t>
            </a:r>
            <a:endParaRPr lang="en-US" altLang="en-US" sz="1050" dirty="0"/>
          </a:p>
        </p:txBody>
      </p:sp>
    </p:spTree>
    <p:extLst>
      <p:ext uri="{BB962C8B-B14F-4D97-AF65-F5344CB8AC3E}">
        <p14:creationId xmlns:p14="http://schemas.microsoft.com/office/powerpoint/2010/main" val="2175305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https://www.whitehouse.gov/briefings-statements/remarks-vice-president-pence-fifth-world-holocaust-forum-jerusalem-israel/</a:t>
            </a:r>
            <a:endParaRPr lang="en-US" altLang="en-US" sz="1050" dirty="0"/>
          </a:p>
        </p:txBody>
      </p:sp>
    </p:spTree>
    <p:extLst>
      <p:ext uri="{BB962C8B-B14F-4D97-AF65-F5344CB8AC3E}">
        <p14:creationId xmlns:p14="http://schemas.microsoft.com/office/powerpoint/2010/main" val="9473021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https://www.whitehouse.gov/briefings-statements/remarks-vice-president-pence-fifth-world-holocaust-forum-jerusalem-israel/</a:t>
            </a:r>
            <a:endParaRPr lang="en-US" altLang="en-US" sz="1050" dirty="0"/>
          </a:p>
        </p:txBody>
      </p:sp>
    </p:spTree>
    <p:extLst>
      <p:ext uri="{BB962C8B-B14F-4D97-AF65-F5344CB8AC3E}">
        <p14:creationId xmlns:p14="http://schemas.microsoft.com/office/powerpoint/2010/main" val="35765784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https://www.whitehouse.gov/briefings-statements/remarks-vice-president-pence-fifth-world-holocaust-forum-jerusalem-israel/</a:t>
            </a:r>
            <a:endParaRPr lang="en-US" altLang="en-US" sz="1050" dirty="0"/>
          </a:p>
        </p:txBody>
      </p:sp>
    </p:spTree>
    <p:extLst>
      <p:ext uri="{BB962C8B-B14F-4D97-AF65-F5344CB8AC3E}">
        <p14:creationId xmlns:p14="http://schemas.microsoft.com/office/powerpoint/2010/main" val="2893099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https://www.whitehouse.gov/briefings-statements/remarks-vice-president-pence-fifth-world-holocaust-forum-jerusalem-israel/</a:t>
            </a:r>
            <a:endParaRPr lang="en-US" altLang="en-US" sz="1050" dirty="0"/>
          </a:p>
        </p:txBody>
      </p:sp>
    </p:spTree>
    <p:extLst>
      <p:ext uri="{BB962C8B-B14F-4D97-AF65-F5344CB8AC3E}">
        <p14:creationId xmlns:p14="http://schemas.microsoft.com/office/powerpoint/2010/main" val="619329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https://www.whitehouse.gov/briefings-statements/remarks-vice-president-pence-fifth-world-holocaust-forum-jerusalem-israel/</a:t>
            </a:r>
            <a:endParaRPr lang="en-US" altLang="en-US" sz="1050" dirty="0"/>
          </a:p>
        </p:txBody>
      </p:sp>
    </p:spTree>
    <p:extLst>
      <p:ext uri="{BB962C8B-B14F-4D97-AF65-F5344CB8AC3E}">
        <p14:creationId xmlns:p14="http://schemas.microsoft.com/office/powerpoint/2010/main" val="3744404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018333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138924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2029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he-IL" altLang="en-US" dirty="0">
                <a:solidFill>
                  <a:srgbClr val="000000"/>
                </a:solidFill>
                <a:latin typeface="Arial" panose="020B0604020202020204" pitchFamily="34" charset="0"/>
                <a:ea typeface="Arial Unicode MS" panose="020B0604020202020204" pitchFamily="34" charset="-128"/>
                <a:cs typeface="Arial" panose="020B0604020202020204" pitchFamily="34" charset="0"/>
              </a:rPr>
              <a:t>2009 5769 10 </a:t>
            </a:r>
            <a:r>
              <a:rPr lang="en-US" altLang="en-US" dirty="0">
                <a:solidFill>
                  <a:srgbClr val="000000"/>
                </a:solidFill>
                <a:latin typeface="Arial" panose="020B0604020202020204" pitchFamily="34" charset="0"/>
                <a:ea typeface="Arial Unicode MS" panose="020B0604020202020204" pitchFamily="34" charset="-128"/>
                <a:cs typeface="Arial" panose="020B0604020202020204" pitchFamily="34" charset="0"/>
              </a:rPr>
              <a:t> </a:t>
            </a:r>
            <a:r>
              <a:rPr lang="he-IL" altLang="en-US" dirty="0">
                <a:solidFill>
                  <a:srgbClr val="000000"/>
                </a:solidFill>
                <a:latin typeface="Arial" panose="020B0604020202020204" pitchFamily="34" charset="0"/>
                <a:ea typeface="Arial Unicode MS" panose="020B0604020202020204" pitchFamily="34" charset="-128"/>
                <a:cs typeface="Arial" panose="020B0604020202020204" pitchFamily="34" charset="0"/>
              </a:rPr>
              <a:t>January</a:t>
            </a:r>
            <a:endParaRPr lang="en-US" altLang="en-US"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endParaRPr lang="en-US" altLang="en-US" b="1"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endParaRPr lang="en-US" altLang="en-US" dirty="0"/>
          </a:p>
        </p:txBody>
      </p:sp>
    </p:spTree>
    <p:extLst>
      <p:ext uri="{BB962C8B-B14F-4D97-AF65-F5344CB8AC3E}">
        <p14:creationId xmlns:p14="http://schemas.microsoft.com/office/powerpoint/2010/main" val="22571992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612151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Israelis saving Koalas</a:t>
            </a:r>
            <a:endParaRPr lang="en-US" sz="1050" dirty="0"/>
          </a:p>
          <a:p>
            <a:r>
              <a:rPr lang="en-US" sz="1050" dirty="0">
                <a:hlinkClick r:id="rId3"/>
              </a:rPr>
              <a:t>https://unitedwithisrael.org/watch-israelis-among-the-first-rescuers-to-reach-australias-kangaroo-island/?utm_source=MadMimi&amp;utm_medium=email&amp;utm_content=%E2%80%98Mockery+of+Holocaust%E2%80%99%3A+Macron+Slammed+for+Visit+with+Abbas%3B+U+of+Michigan+Must+Cancel+Anti-Semitic+Event%3B+World+Leaders+Pledge+to+Fight+Anti-Semitism&amp;utm_campaign=20200123_m156574269_%5BAC%5D+%E2%80%98Mockery+of+Holocaust%E2%80%99%3A+Macron+Slammed+for+Visit+with+Abbas%3B+U+of+Michigan+Must+Cancel+Anti-Semitic+Event%3B+World+Leaders+Pledge+to+Fight+Anti-Semitism&amp;utm_term=Screenshot_2020-01-23-Australia_25E2_2580_2599s-Kangaroo-Island-gets-a-hand-from-Israel-YouTube-209x</a:t>
            </a:r>
            <a:endParaRPr lang="en-US" altLang="en-US" sz="1050" dirty="0"/>
          </a:p>
        </p:txBody>
      </p:sp>
    </p:spTree>
    <p:extLst>
      <p:ext uri="{BB962C8B-B14F-4D97-AF65-F5344CB8AC3E}">
        <p14:creationId xmlns:p14="http://schemas.microsoft.com/office/powerpoint/2010/main" val="30007063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128277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13230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Returning to our theme…</a:t>
            </a:r>
          </a:p>
        </p:txBody>
      </p:sp>
    </p:spTree>
    <p:extLst>
      <p:ext uri="{BB962C8B-B14F-4D97-AF65-F5344CB8AC3E}">
        <p14:creationId xmlns:p14="http://schemas.microsoft.com/office/powerpoint/2010/main" val="8759244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16555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Intro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25,2020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96254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5272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47366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666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015476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088385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https://vimeo.com/380063273?ref=fb-share&amp;1&amp;fbclid=IwAR3SnOnt6q5-OfRnllwa7_IGPkoN8m1T2NjqOHxtQrSiWsBVHXyy96_LJkY</a:t>
            </a:r>
            <a:endParaRPr lang="en-US" altLang="en-US" sz="1050" dirty="0"/>
          </a:p>
        </p:txBody>
      </p:sp>
    </p:spTree>
    <p:extLst>
      <p:ext uri="{BB962C8B-B14F-4D97-AF65-F5344CB8AC3E}">
        <p14:creationId xmlns:p14="http://schemas.microsoft.com/office/powerpoint/2010/main" val="16122949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81775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56542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0909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632312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248812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Intro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25,2020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800712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Intro</a:t>
            </a:r>
          </a:p>
        </p:txBody>
      </p:sp>
      <p:sp>
        <p:nvSpPr>
          <p:cNvPr id="5" name="Date Placeholder 4"/>
          <p:cNvSpPr>
            <a:spLocks noGrp="1"/>
          </p:cNvSpPr>
          <p:nvPr>
            <p:ph type="dt" idx="1"/>
          </p:nvPr>
        </p:nvSpPr>
        <p:spPr/>
        <p:txBody>
          <a:bodyPr/>
          <a:lstStyle/>
          <a:p>
            <a:r>
              <a:rPr lang="en-US" altLang="en-US"/>
              <a:t>Jan 25,2020 </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33797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1/25/2020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44B9-F8A6-42DF-A06B-2251E5080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7CD18-B428-4896-9E73-1E91AE32E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B7F1F-9AAF-462D-A797-91B631815E18}"/>
              </a:ext>
            </a:extLst>
          </p:cNvPr>
          <p:cNvSpPr>
            <a:spLocks noGrp="1"/>
          </p:cNvSpPr>
          <p:nvPr>
            <p:ph type="dt" sz="half" idx="10"/>
          </p:nvPr>
        </p:nvSpPr>
        <p:spPr/>
        <p:txBody>
          <a:bodyPr/>
          <a:lstStyle>
            <a:lvl1pPr>
              <a:defRPr/>
            </a:lvl1pPr>
          </a:lstStyle>
          <a:p>
            <a:pPr algn="l" defTabSz="685800"/>
            <a:endParaRPr lang="en-US" altLang="en-US">
              <a:solidFill>
                <a:srgbClr val="000000"/>
              </a:solidFill>
              <a:ea typeface="Arial Unicode MS" panose="020B0604020202020204" pitchFamily="34" charset="-128"/>
            </a:endParaRPr>
          </a:p>
        </p:txBody>
      </p:sp>
      <p:sp>
        <p:nvSpPr>
          <p:cNvPr id="5" name="Footer Placeholder 4">
            <a:extLst>
              <a:ext uri="{FF2B5EF4-FFF2-40B4-BE49-F238E27FC236}">
                <a16:creationId xmlns:a16="http://schemas.microsoft.com/office/drawing/2014/main" id="{B4EB19B0-AC33-425D-8D34-343DC9945C16}"/>
              </a:ext>
            </a:extLst>
          </p:cNvPr>
          <p:cNvSpPr>
            <a:spLocks noGrp="1"/>
          </p:cNvSpPr>
          <p:nvPr>
            <p:ph type="ftr" sz="quarter" idx="11"/>
          </p:nvPr>
        </p:nvSpPr>
        <p:spPr/>
        <p:txBody>
          <a:bodyPr/>
          <a:lstStyle>
            <a:lvl1pPr>
              <a:defRPr/>
            </a:lvl1pPr>
          </a:lstStyle>
          <a:p>
            <a:pPr defTabSz="685800"/>
            <a:endParaRPr lang="en-US" altLang="en-US">
              <a:solidFill>
                <a:srgbClr val="000000"/>
              </a:solidFill>
              <a:ea typeface="Arial Unicode MS" panose="020B0604020202020204" pitchFamily="34" charset="-128"/>
            </a:endParaRPr>
          </a:p>
        </p:txBody>
      </p:sp>
      <p:sp>
        <p:nvSpPr>
          <p:cNvPr id="6" name="Slide Number Placeholder 5">
            <a:extLst>
              <a:ext uri="{FF2B5EF4-FFF2-40B4-BE49-F238E27FC236}">
                <a16:creationId xmlns:a16="http://schemas.microsoft.com/office/drawing/2014/main" id="{5C428D17-13FC-4444-8E65-6890A112445B}"/>
              </a:ext>
            </a:extLst>
          </p:cNvPr>
          <p:cNvSpPr>
            <a:spLocks noGrp="1"/>
          </p:cNvSpPr>
          <p:nvPr>
            <p:ph type="sldNum" sz="quarter" idx="12"/>
          </p:nvPr>
        </p:nvSpPr>
        <p:spPr/>
        <p:txBody>
          <a:bodyPr/>
          <a:lstStyle>
            <a:lvl1pPr>
              <a:defRPr/>
            </a:lvl1pPr>
          </a:lstStyle>
          <a:p>
            <a:pPr defTabSz="685800"/>
            <a:fld id="{FEC60149-2D73-4223-BDF0-347AF3AE0B09}" type="slidenum">
              <a:rPr lang="en-US" altLang="en-US" smtClean="0">
                <a:solidFill>
                  <a:srgbClr val="000000"/>
                </a:solidFill>
                <a:ea typeface="Arial Unicode MS" panose="020B0604020202020204" pitchFamily="34" charset="-128"/>
              </a:rPr>
              <a:pPr defTabSz="685800"/>
              <a:t>‹#›</a:t>
            </a:fld>
            <a:endParaRPr lang="en-US" alt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159109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8880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A6D7-C196-4B06-81FD-C22AEF130FE7}"/>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772D251-6430-47A1-B3BE-CFBAE869228B}"/>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52B839-1B65-462A-9237-14404A7C6AC2}"/>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2BC1A43-935C-4586-8DE0-E928CC88D62B}"/>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974E023D-4AFE-4DFF-A186-07377EEFA34A}"/>
              </a:ext>
            </a:extLst>
          </p:cNvPr>
          <p:cNvSpPr>
            <a:spLocks noGrp="1"/>
          </p:cNvSpPr>
          <p:nvPr>
            <p:ph type="sldNum" sz="quarter" idx="12"/>
          </p:nvPr>
        </p:nvSpPr>
        <p:spPr/>
        <p:txBody>
          <a:bodyPr/>
          <a:lstStyle>
            <a:lvl1pPr>
              <a:defRPr/>
            </a:lvl1pPr>
          </a:lstStyle>
          <a:p>
            <a:pPr defTabSz="685800"/>
            <a:fld id="{9AE2A49B-3F2D-43CE-A3E1-61BACBC96011}"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21672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1/25/2020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DDE44-98D0-44A9-B5EA-CA79DC84FE87}"/>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681022A-DF95-4A2E-A252-0749D908CA7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F3C3FE-3855-4FE1-8D21-099AD266F8D0}"/>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1050">
                <a:solidFill>
                  <a:schemeClr val="tx1"/>
                </a:solidFill>
                <a:latin typeface="+mj-lt"/>
                <a:cs typeface="+mj-cs"/>
              </a:defRPr>
            </a:lvl1pPr>
          </a:lstStyle>
          <a:p>
            <a:endParaRPr lang="en-US" altLang="en-US"/>
          </a:p>
        </p:txBody>
      </p:sp>
      <p:sp>
        <p:nvSpPr>
          <p:cNvPr id="1029" name="Rectangle 5">
            <a:extLst>
              <a:ext uri="{FF2B5EF4-FFF2-40B4-BE49-F238E27FC236}">
                <a16:creationId xmlns:a16="http://schemas.microsoft.com/office/drawing/2014/main" id="{EBCADA14-EDC7-40A2-AEDB-DD4229304D11}"/>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50">
                <a:solidFill>
                  <a:schemeClr val="tx1"/>
                </a:solidFill>
                <a:latin typeface="+mj-lt"/>
                <a:cs typeface="+mj-cs"/>
              </a:defRPr>
            </a:lvl1pPr>
          </a:lstStyle>
          <a:p>
            <a:endParaRPr lang="en-US" altLang="en-US"/>
          </a:p>
        </p:txBody>
      </p:sp>
      <p:sp>
        <p:nvSpPr>
          <p:cNvPr id="1030" name="Rectangle 6">
            <a:extLst>
              <a:ext uri="{FF2B5EF4-FFF2-40B4-BE49-F238E27FC236}">
                <a16:creationId xmlns:a16="http://schemas.microsoft.com/office/drawing/2014/main" id="{D6B207F1-442F-4DD3-A04D-D10AB285189B}"/>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sz="1050">
                <a:solidFill>
                  <a:schemeClr val="tx1"/>
                </a:solidFill>
                <a:latin typeface="+mj-lt"/>
                <a:cs typeface="+mj-cs"/>
              </a:defRPr>
            </a:lvl1pPr>
          </a:lstStyle>
          <a:p>
            <a:fld id="{ADAC73A0-9B6D-4766-878D-1EEB9521A6AE}" type="slidenum">
              <a:rPr lang="en-US" altLang="en-US"/>
              <a:pPr/>
              <a:t>‹#›</a:t>
            </a:fld>
            <a:endParaRPr lang="en-US" altLang="en-US"/>
          </a:p>
        </p:txBody>
      </p:sp>
    </p:spTree>
    <p:extLst>
      <p:ext uri="{BB962C8B-B14F-4D97-AF65-F5344CB8AC3E}">
        <p14:creationId xmlns:p14="http://schemas.microsoft.com/office/powerpoint/2010/main" val="1129930912"/>
      </p:ext>
    </p:extLst>
  </p:cSld>
  <p:clrMap bg1="lt1" tx1="dk1" bg2="lt2" tx2="dk2" accent1="accent1" accent2="accent2" accent3="accent3" accent4="accent4" accent5="accent5" accent6="accent6" hlink="hlink" folHlink="folHlink"/>
  <p:sldLayoutIdLst>
    <p:sldLayoutId id="2147483703" r:id="rId1"/>
    <p:sldLayoutId id="214748370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defRPr sz="3000" kern="1200">
          <a:solidFill>
            <a:schemeClr val="tx1"/>
          </a:solidFill>
          <a:latin typeface="+mn-lt"/>
          <a:ea typeface="+mn-ea"/>
          <a:cs typeface="+mn-cs"/>
        </a:defRPr>
      </a:lvl1pPr>
      <a:lvl2pPr marL="557213" indent="-214313" algn="l" rtl="0" fontAlgn="base">
        <a:spcBef>
          <a:spcPct val="20000"/>
        </a:spcBef>
        <a:spcAft>
          <a:spcPct val="0"/>
        </a:spcAft>
        <a:defRPr sz="3000" kern="1200">
          <a:solidFill>
            <a:schemeClr val="tx1"/>
          </a:solidFill>
          <a:latin typeface="+mn-lt"/>
          <a:ea typeface="+mn-ea"/>
          <a:cs typeface="+mn-cs"/>
        </a:defRPr>
      </a:lvl2pPr>
      <a:lvl3pPr marL="857250" indent="-171450" algn="l" rtl="0" fontAlgn="base">
        <a:spcBef>
          <a:spcPct val="20000"/>
        </a:spcBef>
        <a:spcAft>
          <a:spcPct val="0"/>
        </a:spcAft>
        <a:defRPr sz="3000" kern="1200">
          <a:solidFill>
            <a:schemeClr val="tx1"/>
          </a:solidFill>
          <a:latin typeface="+mn-lt"/>
          <a:ea typeface="+mn-ea"/>
          <a:cs typeface="+mn-cs"/>
        </a:defRPr>
      </a:lvl3pPr>
      <a:lvl4pPr marL="1200150" indent="-171450" algn="l" rtl="0" fontAlgn="base">
        <a:spcBef>
          <a:spcPct val="20000"/>
        </a:spcBef>
        <a:spcAft>
          <a:spcPct val="0"/>
        </a:spcAft>
        <a:defRPr sz="3000" kern="1200">
          <a:solidFill>
            <a:schemeClr val="tx1"/>
          </a:solidFill>
          <a:latin typeface="+mn-lt"/>
          <a:ea typeface="+mn-ea"/>
          <a:cs typeface="+mn-cs"/>
        </a:defRPr>
      </a:lvl4pPr>
      <a:lvl5pPr marL="1543050" indent="-171450" algn="l" rtl="0" fontAlgn="base">
        <a:spcBef>
          <a:spcPct val="20000"/>
        </a:spcBef>
        <a:spcAft>
          <a:spcPct val="0"/>
        </a:spcAft>
        <a:defRPr sz="3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FE825F-88C4-4D99-BC6D-BB3FAFFCA13D}"/>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B025324-B578-4654-A406-F2F2CBC68E45}"/>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3E24547-F6C8-416C-ACD8-551CAC1D425D}"/>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599D6FE0-CA31-4558-AC32-C59A825FFE76}"/>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B7962D50-E26A-4504-A26D-3D6A53048EE9}"/>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ED297868-95DD-41FE-AF8F-4067947D4DEE}" type="slidenum">
              <a:rPr lang="en-US" altLang="en-US"/>
              <a:pPr/>
              <a:t>‹#›</a:t>
            </a:fld>
            <a:endParaRPr lang="en-US" altLang="en-US"/>
          </a:p>
        </p:txBody>
      </p:sp>
    </p:spTree>
    <p:extLst>
      <p:ext uri="{BB962C8B-B14F-4D97-AF65-F5344CB8AC3E}">
        <p14:creationId xmlns:p14="http://schemas.microsoft.com/office/powerpoint/2010/main" val="2637264747"/>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ideo" Target="https://www.youtube.com/embed/l_Oqrb0JIlc?feature=oembed" TargetMode="Externa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ideo" Target="https://www.youtube.com/embed/gWtDGoV6UgM?feature=oembed" TargetMode="Externa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ideo" Target="https://www.youtube.com/embed/F71NfmeXlQ0?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video" Target="https://www.youtube.com/embed/IhDc7H3T9aE?feature=oembed" TargetMode="External"/><Relationship Id="rId4" Type="http://schemas.openxmlformats.org/officeDocument/2006/relationships/image" Target="../media/image10.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video" Target="https://player.vimeo.com/video/380063273?app_id=122963" TargetMode="External"/><Relationship Id="rId4" Type="http://schemas.openxmlformats.org/officeDocument/2006/relationships/image" Target="../media/image11.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0E4F2B2-A35A-4C9F-9C1E-E667FB13665F}"/>
              </a:ext>
            </a:extLst>
          </p:cNvPr>
          <p:cNvSpPr>
            <a:spLocks noGrp="1" noChangeArrowheads="1"/>
          </p:cNvSpPr>
          <p:nvPr>
            <p:ph type="subTitle" idx="1"/>
          </p:nvPr>
        </p:nvSpPr>
        <p:spPr>
          <a:xfrm>
            <a:off x="274637" y="361950"/>
            <a:ext cx="8229600" cy="4781550"/>
          </a:xfrm>
        </p:spPr>
        <p:txBody>
          <a:bodyPr>
            <a:normAutofit fontScale="92500" lnSpcReduction="10000"/>
          </a:bodyPr>
          <a:lstStyle/>
          <a:p>
            <a:pPr marL="0" lvl="1"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 1.1-3 </a:t>
            </a:r>
            <a:r>
              <a:rPr lang="en-US" altLang="en-US" sz="4000" dirty="0">
                <a:solidFill>
                  <a:schemeClr val="bg1"/>
                </a:solidFill>
                <a:latin typeface="Arial Rounded MT Bold" panose="020F0704030504030204" pitchFamily="34" charset="0"/>
                <a:cs typeface="Vilna" pitchFamily="2" charset="-79"/>
              </a:rPr>
              <a:t>This Son is the radiance of the </a:t>
            </a:r>
            <a:r>
              <a:rPr lang="en-US" altLang="en-US" sz="4000" dirty="0" err="1">
                <a:solidFill>
                  <a:schemeClr val="bg1"/>
                </a:solidFill>
                <a:latin typeface="Arial Rounded MT Bold" panose="020F0704030504030204" pitchFamily="34" charset="0"/>
                <a:cs typeface="Vilna" pitchFamily="2" charset="-79"/>
              </a:rPr>
              <a:t>Sh’khinah</a:t>
            </a:r>
            <a:r>
              <a:rPr lang="en-US" altLang="en-US" sz="4000" dirty="0">
                <a:solidFill>
                  <a:schemeClr val="bg1"/>
                </a:solidFill>
                <a:latin typeface="Arial Rounded MT Bold" panose="020F0704030504030204" pitchFamily="34" charset="0"/>
                <a:cs typeface="Vilna" pitchFamily="2" charset="-79"/>
              </a:rPr>
              <a:t>, </a:t>
            </a:r>
            <a:r>
              <a:rPr lang="en-US" altLang="en-US" sz="4000" dirty="0">
                <a:solidFill>
                  <a:srgbClr val="FFFF99"/>
                </a:solidFill>
                <a:latin typeface="Arial Rounded MT Bold" panose="020F0704030504030204" pitchFamily="34" charset="0"/>
                <a:cs typeface="Vilna" pitchFamily="2" charset="-79"/>
              </a:rPr>
              <a:t>the very expression of God’s essence</a:t>
            </a:r>
            <a:r>
              <a:rPr lang="en-US" altLang="en-US" sz="4000" dirty="0">
                <a:solidFill>
                  <a:schemeClr val="bg1"/>
                </a:solidFill>
                <a:latin typeface="Arial Rounded MT Bold" panose="020F0704030504030204" pitchFamily="34" charset="0"/>
                <a:cs typeface="Vilna" pitchFamily="2" charset="-79"/>
              </a:rPr>
              <a:t>, upholding all that exists by his powerful word; and after he had, through himself, made purification for sins, he sat down at the right hand of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a:t>
            </a:r>
            <a:r>
              <a:rPr lang="en-US" altLang="en-US" sz="4000" i="1" dirty="0" err="1">
                <a:solidFill>
                  <a:schemeClr val="bg1"/>
                </a:solidFill>
                <a:latin typeface="Arial Rounded MT Bold" panose="020F0704030504030204" pitchFamily="34" charset="0"/>
                <a:cs typeface="Vilna" pitchFamily="2" charset="-79"/>
              </a:rPr>
              <a:t>BaM’romim</a:t>
            </a:r>
            <a:r>
              <a:rPr lang="en-US" altLang="en-US" sz="4000" i="1"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 Majesty on High.</a:t>
            </a:r>
          </a:p>
        </p:txBody>
      </p:sp>
    </p:spTree>
    <p:extLst>
      <p:ext uri="{BB962C8B-B14F-4D97-AF65-F5344CB8AC3E}">
        <p14:creationId xmlns:p14="http://schemas.microsoft.com/office/powerpoint/2010/main" val="29865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40086B80-043A-4B26-BEF5-FF478C33201D}"/>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60437" y="0"/>
            <a:ext cx="6858000" cy="5143500"/>
          </a:xfrm>
        </p:spPr>
      </p:pic>
      <p:sp>
        <p:nvSpPr>
          <p:cNvPr id="2" name="TextBox 1">
            <a:extLst>
              <a:ext uri="{FF2B5EF4-FFF2-40B4-BE49-F238E27FC236}">
                <a16:creationId xmlns:a16="http://schemas.microsoft.com/office/drawing/2014/main" id="{78492DEA-B3D3-4905-9516-BE9C315ED232}"/>
              </a:ext>
            </a:extLst>
          </p:cNvPr>
          <p:cNvSpPr txBox="1"/>
          <p:nvPr/>
        </p:nvSpPr>
        <p:spPr>
          <a:xfrm>
            <a:off x="944271" y="209550"/>
            <a:ext cx="3574248" cy="954107"/>
          </a:xfrm>
          <a:prstGeom prst="rect">
            <a:avLst/>
          </a:prstGeom>
          <a:noFill/>
        </p:spPr>
        <p:txBody>
          <a:bodyPr wrap="none" rtlCol="0">
            <a:spAutoFit/>
          </a:bodyPr>
          <a:lstStyle/>
          <a:p>
            <a:pPr algn="l"/>
            <a:r>
              <a:rPr lang="en-US" altLang="en-US" sz="2800" dirty="0">
                <a:solidFill>
                  <a:srgbClr val="FFFF99"/>
                </a:solidFill>
                <a:effectLst>
                  <a:outerShdw blurRad="38100" dist="38100" dir="2700000" algn="tl">
                    <a:srgbClr val="000000">
                      <a:alpha val="43137"/>
                    </a:srgbClr>
                  </a:outerShdw>
                </a:effectLst>
                <a:cs typeface="Vilna" pitchFamily="2" charset="-79"/>
              </a:rPr>
              <a:t>the very expression</a:t>
            </a:r>
          </a:p>
          <a:p>
            <a:pPr algn="l"/>
            <a:r>
              <a:rPr lang="en-US" altLang="en-US" sz="2800" dirty="0">
                <a:solidFill>
                  <a:srgbClr val="FFFF99"/>
                </a:solidFill>
                <a:effectLst>
                  <a:outerShdw blurRad="38100" dist="38100" dir="2700000" algn="tl">
                    <a:srgbClr val="000000">
                      <a:alpha val="43137"/>
                    </a:srgbClr>
                  </a:outerShdw>
                </a:effectLst>
                <a:cs typeface="Vilna" pitchFamily="2" charset="-79"/>
              </a:rPr>
              <a:t> of God’s essence</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65B29896-8DFB-40AE-A05B-BA91F482C03D}"/>
              </a:ext>
            </a:extLst>
          </p:cNvPr>
          <p:cNvSpPr>
            <a:spLocks noGrp="1" noChangeArrowheads="1"/>
          </p:cNvSpPr>
          <p:nvPr>
            <p:ph type="title"/>
          </p:nvPr>
        </p:nvSpPr>
        <p:spPr>
          <a:xfrm>
            <a:off x="960437" y="0"/>
            <a:ext cx="6858000" cy="742950"/>
          </a:xfrm>
        </p:spPr>
        <p:txBody>
          <a:bodyPr/>
          <a:lstStyle/>
          <a:p>
            <a:r>
              <a:rPr lang="en-US" altLang="en-US" sz="3600" dirty="0">
                <a:solidFill>
                  <a:schemeClr val="bg1"/>
                </a:solidFill>
                <a:latin typeface="Arial Rounded MT Bold" panose="020F0704030504030204" pitchFamily="34" charset="0"/>
                <a:cs typeface="David" panose="020E0502060401010101" pitchFamily="34" charset="-79"/>
              </a:rPr>
              <a:t>Introduction</a:t>
            </a:r>
            <a:endParaRPr lang="en-US" altLang="en-US" sz="4050" b="1" dirty="0">
              <a:solidFill>
                <a:schemeClr val="bg1"/>
              </a:solidFill>
              <a:latin typeface="Arial Rounded MT Bold" panose="020F0704030504030204" pitchFamily="34" charset="0"/>
              <a:cs typeface="David" panose="020E0502060401010101" pitchFamily="34" charset="-79"/>
            </a:endParaRPr>
          </a:p>
        </p:txBody>
      </p:sp>
      <p:sp>
        <p:nvSpPr>
          <p:cNvPr id="391171" name="Rectangle 3">
            <a:extLst>
              <a:ext uri="{FF2B5EF4-FFF2-40B4-BE49-F238E27FC236}">
                <a16:creationId xmlns:a16="http://schemas.microsoft.com/office/drawing/2014/main" id="{996BD234-206F-41C3-ADE6-CE6FC20A839A}"/>
              </a:ext>
            </a:extLst>
          </p:cNvPr>
          <p:cNvSpPr>
            <a:spLocks noGrp="1" noChangeArrowheads="1"/>
          </p:cNvSpPr>
          <p:nvPr>
            <p:ph type="body" idx="1"/>
          </p:nvPr>
        </p:nvSpPr>
        <p:spPr>
          <a:xfrm>
            <a:off x="198437" y="895350"/>
            <a:ext cx="8382000" cy="4248150"/>
          </a:xfrm>
        </p:spPr>
        <p:txBody>
          <a:bodyPr/>
          <a:lstStyle/>
          <a:p>
            <a:pPr>
              <a:buFontTx/>
              <a:buChar char="•"/>
            </a:pPr>
            <a:r>
              <a:rPr lang="en-US" altLang="en-US" sz="3600" dirty="0">
                <a:solidFill>
                  <a:schemeClr val="bg1"/>
                </a:solidFill>
              </a:rPr>
              <a:t>Yeshayahu/Isaiah often considered the pre-</a:t>
            </a:r>
            <a:r>
              <a:rPr lang="en-US" altLang="en-US" sz="3600" dirty="0" err="1">
                <a:solidFill>
                  <a:schemeClr val="bg1"/>
                </a:solidFill>
              </a:rPr>
              <a:t>besorah</a:t>
            </a:r>
            <a:r>
              <a:rPr lang="en-US" altLang="en-US" sz="3600" dirty="0">
                <a:solidFill>
                  <a:schemeClr val="bg1"/>
                </a:solidFill>
              </a:rPr>
              <a:t> /gospel: </a:t>
            </a:r>
            <a:r>
              <a:rPr lang="en-US" altLang="en-US" sz="3600" dirty="0">
                <a:solidFill>
                  <a:srgbClr val="FFFF99"/>
                </a:solidFill>
              </a:rPr>
              <a:t>Messiah the servant-ruler  </a:t>
            </a:r>
            <a:r>
              <a:rPr lang="en-US" altLang="en-US" sz="3600" u="sng" dirty="0">
                <a:solidFill>
                  <a:schemeClr val="bg1"/>
                </a:solidFill>
              </a:rPr>
              <a:t>#0</a:t>
            </a:r>
          </a:p>
          <a:p>
            <a:pPr>
              <a:buFontTx/>
              <a:buChar char="•"/>
            </a:pPr>
            <a:r>
              <a:rPr lang="en-US" altLang="en-US" sz="3600" dirty="0">
                <a:solidFill>
                  <a:schemeClr val="bg1"/>
                </a:solidFill>
              </a:rPr>
              <a:t>Messianic Jews/Hebrew often considered the </a:t>
            </a:r>
            <a:r>
              <a:rPr lang="en-US" altLang="en-US" sz="3600" u="sng" dirty="0">
                <a:solidFill>
                  <a:schemeClr val="bg1"/>
                </a:solidFill>
              </a:rPr>
              <a:t>#5</a:t>
            </a:r>
            <a:r>
              <a:rPr lang="en-US" altLang="en-US" sz="3600" dirty="0">
                <a:solidFill>
                  <a:schemeClr val="bg1"/>
                </a:solidFill>
              </a:rPr>
              <a:t> </a:t>
            </a:r>
            <a:r>
              <a:rPr lang="en-US" altLang="en-US" sz="3600" dirty="0" err="1">
                <a:solidFill>
                  <a:schemeClr val="bg1"/>
                </a:solidFill>
              </a:rPr>
              <a:t>besorah</a:t>
            </a:r>
            <a:r>
              <a:rPr lang="en-US" altLang="en-US" sz="3600" dirty="0">
                <a:solidFill>
                  <a:schemeClr val="bg1"/>
                </a:solidFill>
              </a:rPr>
              <a:t> /gospel: </a:t>
            </a:r>
            <a:r>
              <a:rPr lang="en-US" altLang="en-US" sz="3600" dirty="0">
                <a:solidFill>
                  <a:srgbClr val="FFFF99"/>
                </a:solidFill>
              </a:rPr>
              <a:t>Messiah the Cohen HaGadol / High Priest</a:t>
            </a:r>
          </a:p>
          <a:p>
            <a:pPr>
              <a:buFontTx/>
              <a:buChar char="•"/>
            </a:pPr>
            <a:endParaRPr lang="en-US" altLang="en-US" dirty="0">
              <a:solidFill>
                <a:srgbClr val="FFFF66"/>
              </a:solidFill>
            </a:endParaRPr>
          </a:p>
        </p:txBody>
      </p:sp>
    </p:spTree>
    <p:extLst>
      <p:ext uri="{BB962C8B-B14F-4D97-AF65-F5344CB8AC3E}">
        <p14:creationId xmlns:p14="http://schemas.microsoft.com/office/powerpoint/2010/main" val="133908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C5E13BCC-73B4-48BA-BCCB-8303E51D9178}"/>
              </a:ext>
            </a:extLst>
          </p:cNvPr>
          <p:cNvSpPr>
            <a:spLocks noGrp="1" noChangeArrowheads="1"/>
          </p:cNvSpPr>
          <p:nvPr>
            <p:ph type="body" idx="1"/>
          </p:nvPr>
        </p:nvSpPr>
        <p:spPr>
          <a:xfrm>
            <a:off x="274637" y="285750"/>
            <a:ext cx="8229600" cy="4857750"/>
          </a:xfrm>
        </p:spPr>
        <p:txBody>
          <a:bodyPr>
            <a:normAutofit/>
          </a:bodyPr>
          <a:lstStyle/>
          <a:p>
            <a:pPr marL="0" indent="0"/>
            <a:r>
              <a:rPr lang="en-US" altLang="en-US" sz="3600" dirty="0">
                <a:solidFill>
                  <a:schemeClr val="bg1"/>
                </a:solidFill>
              </a:rPr>
              <a:t>Authorship:  according to Clement of Alexandria [150-215 CE]: The epistle was written by Paul in Hebrew (unsigned through modesty), and "translated carefully" into Greek by Luke, a thing demonstrated by its stylistic similarity with Luke's Acts.</a:t>
            </a:r>
          </a:p>
        </p:txBody>
      </p:sp>
    </p:spTree>
    <p:extLst>
      <p:ext uri="{BB962C8B-B14F-4D97-AF65-F5344CB8AC3E}">
        <p14:creationId xmlns:p14="http://schemas.microsoft.com/office/powerpoint/2010/main" val="346626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C5E13BCC-73B4-48BA-BCCB-8303E51D9178}"/>
              </a:ext>
            </a:extLst>
          </p:cNvPr>
          <p:cNvSpPr>
            <a:spLocks noGrp="1" noChangeArrowheads="1"/>
          </p:cNvSpPr>
          <p:nvPr>
            <p:ph type="body" idx="1"/>
          </p:nvPr>
        </p:nvSpPr>
        <p:spPr>
          <a:xfrm>
            <a:off x="274637" y="285750"/>
            <a:ext cx="8229600" cy="4857750"/>
          </a:xfrm>
        </p:spPr>
        <p:txBody>
          <a:bodyPr>
            <a:normAutofit fontScale="92500" lnSpcReduction="10000"/>
          </a:bodyPr>
          <a:lstStyle/>
          <a:p>
            <a:r>
              <a:rPr lang="en-US" altLang="en-US" sz="3600" dirty="0">
                <a:solidFill>
                  <a:schemeClr val="bg1"/>
                </a:solidFill>
              </a:rPr>
              <a:t>Original readers? </a:t>
            </a:r>
          </a:p>
          <a:p>
            <a:pPr>
              <a:buFontTx/>
              <a:buChar char="•"/>
            </a:pPr>
            <a:r>
              <a:rPr lang="en-US" altLang="en-US" sz="3600" dirty="0">
                <a:solidFill>
                  <a:schemeClr val="bg1"/>
                </a:solidFill>
              </a:rPr>
              <a:t>earliest </a:t>
            </a:r>
            <a:r>
              <a:rPr lang="en-US" altLang="en-US" sz="3600" dirty="0">
                <a:solidFill>
                  <a:srgbClr val="FFFF99"/>
                </a:solidFill>
              </a:rPr>
              <a:t>manuscripts</a:t>
            </a:r>
            <a:r>
              <a:rPr lang="en-US" altLang="en-US" sz="3600" dirty="0">
                <a:solidFill>
                  <a:schemeClr val="bg1"/>
                </a:solidFill>
              </a:rPr>
              <a:t> “</a:t>
            </a:r>
            <a:r>
              <a:rPr lang="en-US" altLang="en-US" sz="3600" i="1" dirty="0">
                <a:solidFill>
                  <a:schemeClr val="bg1"/>
                </a:solidFill>
              </a:rPr>
              <a:t>pros </a:t>
            </a:r>
            <a:r>
              <a:rPr lang="en-US" altLang="en-US" sz="3600" i="1" dirty="0" err="1">
                <a:solidFill>
                  <a:schemeClr val="bg1"/>
                </a:solidFill>
              </a:rPr>
              <a:t>Hebraious</a:t>
            </a:r>
            <a:r>
              <a:rPr lang="en-US" altLang="en-US" sz="3600" i="1" dirty="0">
                <a:solidFill>
                  <a:schemeClr val="bg1"/>
                </a:solidFill>
              </a:rPr>
              <a:t>”</a:t>
            </a:r>
            <a:endParaRPr lang="en-US" altLang="en-US" sz="3600" dirty="0">
              <a:solidFill>
                <a:schemeClr val="bg1"/>
              </a:solidFill>
            </a:endParaRPr>
          </a:p>
          <a:p>
            <a:pPr>
              <a:buFontTx/>
              <a:buChar char="•"/>
            </a:pPr>
            <a:r>
              <a:rPr lang="en-US" altLang="en-US" sz="3600" dirty="0">
                <a:solidFill>
                  <a:schemeClr val="bg1"/>
                </a:solidFill>
              </a:rPr>
              <a:t>Readers well versed in Torah and in Temple practices—many complex </a:t>
            </a:r>
            <a:r>
              <a:rPr lang="en-US" altLang="en-US" sz="3600" dirty="0">
                <a:solidFill>
                  <a:srgbClr val="FFFF99"/>
                </a:solidFill>
              </a:rPr>
              <a:t>allusions.</a:t>
            </a:r>
          </a:p>
          <a:p>
            <a:pPr>
              <a:buFontTx/>
              <a:buChar char="•"/>
            </a:pPr>
            <a:r>
              <a:rPr lang="en-US" altLang="en-US" sz="3600" dirty="0">
                <a:solidFill>
                  <a:schemeClr val="bg1"/>
                </a:solidFill>
              </a:rPr>
              <a:t>Addressees could have been residents of Jerusalem—</a:t>
            </a:r>
            <a:r>
              <a:rPr lang="en-US" altLang="en-US" sz="3600" dirty="0">
                <a:solidFill>
                  <a:srgbClr val="FFFF99"/>
                </a:solidFill>
              </a:rPr>
              <a:t>detailed description</a:t>
            </a:r>
            <a:r>
              <a:rPr lang="en-US" altLang="en-US" sz="3600" dirty="0">
                <a:solidFill>
                  <a:schemeClr val="bg1"/>
                </a:solidFill>
              </a:rPr>
              <a:t> of sacrifices and </a:t>
            </a:r>
            <a:r>
              <a:rPr lang="en-US" altLang="en-US" sz="3600" dirty="0" err="1">
                <a:solidFill>
                  <a:schemeClr val="bg1"/>
                </a:solidFill>
              </a:rPr>
              <a:t>Mishkan</a:t>
            </a:r>
            <a:r>
              <a:rPr lang="en-US" altLang="en-US" sz="3600" dirty="0">
                <a:solidFill>
                  <a:schemeClr val="bg1"/>
                </a:solidFill>
              </a:rPr>
              <a:t>/Tabernacle.</a:t>
            </a:r>
          </a:p>
        </p:txBody>
      </p:sp>
    </p:spTree>
    <p:extLst>
      <p:ext uri="{BB962C8B-B14F-4D97-AF65-F5344CB8AC3E}">
        <p14:creationId xmlns:p14="http://schemas.microsoft.com/office/powerpoint/2010/main" val="397332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8416647C-C8A3-40BC-BC9E-477E2670507D}"/>
              </a:ext>
            </a:extLst>
          </p:cNvPr>
          <p:cNvSpPr>
            <a:spLocks noGrp="1" noChangeArrowheads="1"/>
          </p:cNvSpPr>
          <p:nvPr>
            <p:ph type="body" idx="1"/>
          </p:nvPr>
        </p:nvSpPr>
        <p:spPr>
          <a:xfrm>
            <a:off x="274637" y="285750"/>
            <a:ext cx="8229600" cy="4857750"/>
          </a:xfrm>
        </p:spPr>
        <p:txBody>
          <a:bodyPr>
            <a:normAutofit/>
          </a:bodyPr>
          <a:lstStyle/>
          <a:p>
            <a:pPr>
              <a:buFontTx/>
              <a:buChar char="•"/>
            </a:pPr>
            <a:r>
              <a:rPr lang="en-US" altLang="en-US" sz="3600" dirty="0" err="1">
                <a:solidFill>
                  <a:srgbClr val="FFFF99"/>
                </a:solidFill>
              </a:rPr>
              <a:t>Adressees</a:t>
            </a:r>
            <a:r>
              <a:rPr lang="en-US" altLang="en-US" sz="3600" dirty="0">
                <a:solidFill>
                  <a:srgbClr val="FFFF99"/>
                </a:solidFill>
              </a:rPr>
              <a:t> understood rejection and persecution </a:t>
            </a:r>
            <a:r>
              <a:rPr lang="en-US" altLang="en-US" sz="3600" baseline="30000" dirty="0">
                <a:solidFill>
                  <a:schemeClr val="bg1"/>
                </a:solidFill>
              </a:rPr>
              <a:t>10:32-34</a:t>
            </a:r>
            <a:r>
              <a:rPr lang="en-US" altLang="en-US" sz="3600" dirty="0">
                <a:solidFill>
                  <a:schemeClr val="bg1"/>
                </a:solidFill>
              </a:rPr>
              <a:t> </a:t>
            </a:r>
            <a:r>
              <a:rPr lang="en-US" altLang="en-US" sz="3900" dirty="0">
                <a:solidFill>
                  <a:schemeClr val="bg1"/>
                </a:solidFill>
              </a:rPr>
              <a:t>But remember the earlier days, when, after you had received the light, you endured a hard struggle with sufferings. Sometimes you were publicly disgraced and persecuted</a:t>
            </a:r>
          </a:p>
        </p:txBody>
      </p:sp>
    </p:spTree>
    <p:extLst>
      <p:ext uri="{BB962C8B-B14F-4D97-AF65-F5344CB8AC3E}">
        <p14:creationId xmlns:p14="http://schemas.microsoft.com/office/powerpoint/2010/main" val="40248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8416647C-C8A3-40BC-BC9E-477E2670507D}"/>
              </a:ext>
            </a:extLst>
          </p:cNvPr>
          <p:cNvSpPr>
            <a:spLocks noGrp="1" noChangeArrowheads="1"/>
          </p:cNvSpPr>
          <p:nvPr>
            <p:ph type="body" idx="1"/>
          </p:nvPr>
        </p:nvSpPr>
        <p:spPr>
          <a:xfrm>
            <a:off x="274637" y="285750"/>
            <a:ext cx="8229600" cy="4857750"/>
          </a:xfrm>
        </p:spPr>
        <p:txBody>
          <a:bodyPr>
            <a:normAutofit/>
          </a:bodyPr>
          <a:lstStyle/>
          <a:p>
            <a:pPr marL="0" lvl="1" indent="0"/>
            <a:r>
              <a:rPr lang="en-US" altLang="en-US" sz="4000" baseline="30000" dirty="0">
                <a:solidFill>
                  <a:schemeClr val="bg1"/>
                </a:solidFill>
              </a:rPr>
              <a:t>10:32-34 </a:t>
            </a:r>
            <a:r>
              <a:rPr lang="en-US" altLang="en-US" sz="3900" dirty="0">
                <a:solidFill>
                  <a:schemeClr val="bg1"/>
                </a:solidFill>
              </a:rPr>
              <a:t>while at other times you stood loyally by those who were treated this way. </a:t>
            </a:r>
            <a:r>
              <a:rPr lang="en-US" altLang="en-US" sz="3600" dirty="0">
                <a:solidFill>
                  <a:schemeClr val="bg1"/>
                </a:solidFill>
              </a:rPr>
              <a:t>For you shared the sufferings of those who had been put in prison. Also when your possessions were seized, you accepted it gladly; </a:t>
            </a:r>
            <a:endParaRPr lang="en-US" altLang="en-US" sz="3900" dirty="0">
              <a:solidFill>
                <a:schemeClr val="bg1"/>
              </a:solidFill>
            </a:endParaRPr>
          </a:p>
        </p:txBody>
      </p:sp>
    </p:spTree>
    <p:extLst>
      <p:ext uri="{BB962C8B-B14F-4D97-AF65-F5344CB8AC3E}">
        <p14:creationId xmlns:p14="http://schemas.microsoft.com/office/powerpoint/2010/main" val="158655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EDA227C9-A378-42F7-9CF1-699FD05F1A4C}"/>
              </a:ext>
            </a:extLst>
          </p:cNvPr>
          <p:cNvSpPr>
            <a:spLocks noGrp="1" noChangeArrowheads="1"/>
          </p:cNvSpPr>
          <p:nvPr>
            <p:ph type="body" idx="1"/>
          </p:nvPr>
        </p:nvSpPr>
        <p:spPr>
          <a:xfrm>
            <a:off x="274637" y="361950"/>
            <a:ext cx="8305800" cy="4781550"/>
          </a:xfrm>
        </p:spPr>
        <p:txBody>
          <a:bodyPr>
            <a:normAutofit/>
          </a:bodyPr>
          <a:lstStyle/>
          <a:p>
            <a:pPr marL="0" indent="0">
              <a:tabLst>
                <a:tab pos="341313" algn="l"/>
              </a:tabLst>
            </a:pPr>
            <a:r>
              <a:rPr lang="en-US" altLang="en-US" sz="4000" baseline="30000" dirty="0">
                <a:solidFill>
                  <a:schemeClr val="bg1"/>
                </a:solidFill>
              </a:rPr>
              <a:t>10:32-34  </a:t>
            </a:r>
            <a:r>
              <a:rPr lang="en-US" altLang="en-US" sz="4000" dirty="0">
                <a:solidFill>
                  <a:schemeClr val="bg1"/>
                </a:solidFill>
              </a:rPr>
              <a:t>since you knew that what you possessed was better and would last forever. </a:t>
            </a:r>
          </a:p>
        </p:txBody>
      </p:sp>
    </p:spTree>
    <p:extLst>
      <p:ext uri="{BB962C8B-B14F-4D97-AF65-F5344CB8AC3E}">
        <p14:creationId xmlns:p14="http://schemas.microsoft.com/office/powerpoint/2010/main" val="115017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A9F1FFB0-112C-4A03-8E5D-E0606D661BEA}"/>
              </a:ext>
            </a:extLst>
          </p:cNvPr>
          <p:cNvSpPr>
            <a:spLocks noGrp="1" noChangeArrowheads="1"/>
          </p:cNvSpPr>
          <p:nvPr>
            <p:ph type="body" idx="1"/>
          </p:nvPr>
        </p:nvSpPr>
        <p:spPr>
          <a:xfrm>
            <a:off x="350837" y="0"/>
            <a:ext cx="8153400" cy="5143500"/>
          </a:xfrm>
        </p:spPr>
        <p:txBody>
          <a:bodyPr/>
          <a:lstStyle/>
          <a:p>
            <a:pPr>
              <a:buFontTx/>
              <a:buChar char="•"/>
            </a:pPr>
            <a:r>
              <a:rPr lang="en-US" altLang="en-US" sz="4000" dirty="0">
                <a:solidFill>
                  <a:schemeClr val="bg1"/>
                </a:solidFill>
              </a:rPr>
              <a:t>Probably before destruction of the Temple — destruction </a:t>
            </a:r>
            <a:r>
              <a:rPr lang="en-US" altLang="en-US" sz="4000" dirty="0">
                <a:solidFill>
                  <a:srgbClr val="FFFF99"/>
                </a:solidFill>
              </a:rPr>
              <a:t>not mentioned</a:t>
            </a:r>
            <a:r>
              <a:rPr lang="en-US" altLang="en-US" sz="4000" dirty="0">
                <a:solidFill>
                  <a:schemeClr val="bg1"/>
                </a:solidFill>
              </a:rPr>
              <a:t>, but warnings.  65 to 70 C.E.</a:t>
            </a:r>
          </a:p>
          <a:p>
            <a:r>
              <a:rPr lang="en-US" altLang="en-US" sz="4000" u="sng" dirty="0">
                <a:solidFill>
                  <a:schemeClr val="bg1"/>
                </a:solidFill>
              </a:rPr>
              <a:t>Main theme</a:t>
            </a:r>
            <a:r>
              <a:rPr lang="en-US" altLang="en-US" sz="4000" dirty="0">
                <a:solidFill>
                  <a:schemeClr val="bg1"/>
                </a:solidFill>
              </a:rPr>
              <a:t>: Messiah as</a:t>
            </a:r>
            <a:r>
              <a:rPr lang="en-US" altLang="en-US" sz="4000" b="1" dirty="0">
                <a:solidFill>
                  <a:schemeClr val="bg1"/>
                </a:solidFill>
                <a:latin typeface="Times New Roman" panose="02020603050405020304" pitchFamily="18" charset="0"/>
              </a:rPr>
              <a:t> </a:t>
            </a:r>
            <a:r>
              <a:rPr lang="en-US" altLang="en-US" sz="4000" b="1" dirty="0">
                <a:solidFill>
                  <a:schemeClr val="bg1"/>
                </a:solidFill>
              </a:rPr>
              <a:t> </a:t>
            </a:r>
            <a:r>
              <a:rPr lang="he-IL" altLang="en-US" sz="4000" b="1" dirty="0">
                <a:solidFill>
                  <a:schemeClr val="bg1"/>
                </a:solidFill>
              </a:rPr>
              <a:t>הַגָּדוֹל</a:t>
            </a:r>
            <a:r>
              <a:rPr lang="en-US" altLang="en-US" sz="4000" b="1" dirty="0">
                <a:solidFill>
                  <a:schemeClr val="bg1"/>
                </a:solidFill>
              </a:rPr>
              <a:t> </a:t>
            </a:r>
            <a:r>
              <a:rPr lang="he-IL" altLang="en-US" sz="4000" b="1" dirty="0">
                <a:solidFill>
                  <a:schemeClr val="bg1"/>
                </a:solidFill>
              </a:rPr>
              <a:t>הַכֹּהֵן</a:t>
            </a:r>
            <a:r>
              <a:rPr lang="en-US" altLang="en-US" sz="4000" b="1" dirty="0">
                <a:solidFill>
                  <a:schemeClr val="bg1"/>
                </a:solidFill>
              </a:rPr>
              <a:t> </a:t>
            </a:r>
            <a:r>
              <a:rPr lang="en-US" altLang="en-US" sz="4000" dirty="0" err="1">
                <a:solidFill>
                  <a:schemeClr val="bg1"/>
                </a:solidFill>
              </a:rPr>
              <a:t>HaCohen</a:t>
            </a:r>
            <a:r>
              <a:rPr lang="en-US" altLang="en-US" sz="4000" dirty="0">
                <a:solidFill>
                  <a:schemeClr val="bg1"/>
                </a:solidFill>
              </a:rPr>
              <a:t> HaGadol – High Priest</a:t>
            </a:r>
          </a:p>
        </p:txBody>
      </p:sp>
    </p:spTree>
    <p:extLst>
      <p:ext uri="{BB962C8B-B14F-4D97-AF65-F5344CB8AC3E}">
        <p14:creationId xmlns:p14="http://schemas.microsoft.com/office/powerpoint/2010/main" val="91551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altLang="en-US" sz="4000" u="sng" dirty="0">
                <a:solidFill>
                  <a:schemeClr val="bg1"/>
                </a:solidFill>
              </a:rPr>
              <a:t>Purpose</a:t>
            </a:r>
            <a:r>
              <a:rPr lang="en-US" altLang="en-US" sz="4000" dirty="0">
                <a:solidFill>
                  <a:schemeClr val="bg1"/>
                </a:solidFill>
              </a:rPr>
              <a:t>: teaching and exhortation / warning</a:t>
            </a:r>
          </a:p>
          <a:p>
            <a:pPr algn="l"/>
            <a:endParaRPr lang="en-US" altLang="en-US" sz="4000" dirty="0">
              <a:solidFill>
                <a:srgbClr val="FFFF99"/>
              </a:solidFill>
              <a:ea typeface="Arial Unicode MS" panose="020B0604020202020204" pitchFamily="34" charset="-128"/>
              <a:cs typeface="Arial" panose="020B0604020202020204" pitchFamily="34" charset="0"/>
            </a:endParaRPr>
          </a:p>
          <a:p>
            <a:pPr marL="233363" indent="-233363" algn="l">
              <a:buFont typeface="Arial" panose="020B0604020202020204" pitchFamily="34" charset="0"/>
              <a:buChar char="•"/>
            </a:pPr>
            <a:r>
              <a:rPr lang="en-US" altLang="en-US" sz="4000" dirty="0">
                <a:solidFill>
                  <a:srgbClr val="FFFF99"/>
                </a:solidFill>
                <a:ea typeface="Arial Unicode MS" panose="020B0604020202020204" pitchFamily="34" charset="-128"/>
                <a:cs typeface="Arial" panose="020B0604020202020204" pitchFamily="34" charset="0"/>
              </a:rPr>
              <a:t>Power and the peril of the priesthood of Yeshua.</a:t>
            </a:r>
          </a:p>
          <a:p>
            <a:pPr marL="233363" indent="-233363" algn="l">
              <a:buFont typeface="Arial" panose="020B0604020202020204" pitchFamily="34" charset="0"/>
              <a:buChar char="•"/>
            </a:pPr>
            <a:r>
              <a:rPr lang="en-US" altLang="en-US" sz="4000" dirty="0">
                <a:solidFill>
                  <a:srgbClr val="FFFF99"/>
                </a:solidFill>
                <a:ea typeface="Arial Unicode MS" panose="020B0604020202020204" pitchFamily="34" charset="-128"/>
                <a:cs typeface="Arial" panose="020B0604020202020204" pitchFamily="34" charset="0"/>
              </a:rPr>
              <a:t>What is the peril?  </a:t>
            </a:r>
            <a:r>
              <a:rPr lang="en-US" altLang="en-US" sz="4000" dirty="0">
                <a:solidFill>
                  <a:schemeClr val="bg1"/>
                </a:solidFill>
                <a:ea typeface="Arial Unicode MS" panose="020B0604020202020204" pitchFamily="34" charset="-128"/>
                <a:cs typeface="Arial" panose="020B0604020202020204" pitchFamily="34" charset="0"/>
              </a:rPr>
              <a:t>Five warnings</a:t>
            </a:r>
          </a:p>
          <a:p>
            <a:pPr algn="l"/>
            <a:endParaRPr lang="en-US" sz="4000" dirty="0"/>
          </a:p>
        </p:txBody>
      </p:sp>
    </p:spTree>
    <p:extLst>
      <p:ext uri="{BB962C8B-B14F-4D97-AF65-F5344CB8AC3E}">
        <p14:creationId xmlns:p14="http://schemas.microsoft.com/office/powerpoint/2010/main" val="240767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050" name="Picture 2">
            <a:extLst>
              <a:ext uri="{FF2B5EF4-FFF2-40B4-BE49-F238E27FC236}">
                <a16:creationId xmlns:a16="http://schemas.microsoft.com/office/drawing/2014/main" id="{8356B03C-9DB2-467A-96E4-3E166E9A0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7" y="251038"/>
            <a:ext cx="4176713" cy="48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84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a:extLst>
              <a:ext uri="{FF2B5EF4-FFF2-40B4-BE49-F238E27FC236}">
                <a16:creationId xmlns:a16="http://schemas.microsoft.com/office/drawing/2014/main" id="{E69378AB-BDDD-4A8D-8495-F226DA4B0E4F}"/>
              </a:ext>
            </a:extLst>
          </p:cNvPr>
          <p:cNvSpPr>
            <a:spLocks noGrp="1" noChangeArrowheads="1"/>
          </p:cNvSpPr>
          <p:nvPr>
            <p:ph type="body" idx="1"/>
          </p:nvPr>
        </p:nvSpPr>
        <p:spPr>
          <a:xfrm>
            <a:off x="350837" y="285750"/>
            <a:ext cx="8153400" cy="4857750"/>
          </a:xfrm>
        </p:spPr>
        <p:txBody>
          <a:bodyPr>
            <a:normAutofit/>
          </a:bodyPr>
          <a:lstStyle/>
          <a:p>
            <a:r>
              <a:rPr lang="en-US" altLang="en-US" sz="3600" u="sng" dirty="0">
                <a:solidFill>
                  <a:srgbClr val="FF0000"/>
                </a:solidFill>
              </a:rPr>
              <a:t>Five warnings</a:t>
            </a:r>
            <a:r>
              <a:rPr lang="en-US" altLang="en-US" sz="3600" dirty="0">
                <a:solidFill>
                  <a:schemeClr val="bg1"/>
                </a:solidFill>
              </a:rPr>
              <a:t>:</a:t>
            </a:r>
          </a:p>
          <a:p>
            <a:pPr marL="0" indent="0"/>
            <a:r>
              <a:rPr lang="en-US" altLang="en-US" sz="3600" u="sng" dirty="0">
                <a:solidFill>
                  <a:srgbClr val="FF0000"/>
                </a:solidFill>
              </a:rPr>
              <a:t>First</a:t>
            </a:r>
            <a:r>
              <a:rPr lang="en-US" altLang="en-US" sz="3600" dirty="0">
                <a:solidFill>
                  <a:schemeClr val="bg1"/>
                </a:solidFill>
              </a:rPr>
              <a:t> </a:t>
            </a:r>
            <a:r>
              <a:rPr lang="en-US" altLang="en-US" sz="3600" baseline="30000" dirty="0">
                <a:solidFill>
                  <a:schemeClr val="bg1"/>
                </a:solidFill>
              </a:rPr>
              <a:t> 2.1 to 2.4</a:t>
            </a:r>
            <a:r>
              <a:rPr lang="en-US" altLang="en-US" sz="3600" dirty="0">
                <a:solidFill>
                  <a:schemeClr val="bg1"/>
                </a:solidFill>
              </a:rPr>
              <a:t> Therefore, we must pay much more careful heed to the things we have heard, so that </a:t>
            </a:r>
            <a:r>
              <a:rPr lang="en-US" altLang="en-US" sz="3600" dirty="0">
                <a:solidFill>
                  <a:srgbClr val="FFFF66"/>
                </a:solidFill>
              </a:rPr>
              <a:t>we will not drift away. </a:t>
            </a:r>
            <a:endParaRPr lang="en-US" altLang="en-US" sz="3600" dirty="0">
              <a:solidFill>
                <a:schemeClr val="bg1"/>
              </a:solidFill>
            </a:endParaRPr>
          </a:p>
        </p:txBody>
      </p:sp>
    </p:spTree>
    <p:extLst>
      <p:ext uri="{BB962C8B-B14F-4D97-AF65-F5344CB8AC3E}">
        <p14:creationId xmlns:p14="http://schemas.microsoft.com/office/powerpoint/2010/main" val="102944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33EF9911-971E-4F01-A40F-03BB3EF88923}"/>
              </a:ext>
            </a:extLst>
          </p:cNvPr>
          <p:cNvSpPr>
            <a:spLocks noGrp="1" noChangeArrowheads="1"/>
          </p:cNvSpPr>
          <p:nvPr>
            <p:ph type="body" idx="1"/>
          </p:nvPr>
        </p:nvSpPr>
        <p:spPr>
          <a:xfrm>
            <a:off x="350837" y="285750"/>
            <a:ext cx="8229600" cy="4857750"/>
          </a:xfrm>
        </p:spPr>
        <p:txBody>
          <a:bodyPr>
            <a:normAutofit fontScale="92500"/>
          </a:bodyPr>
          <a:lstStyle/>
          <a:p>
            <a:pPr marL="0" indent="0"/>
            <a:r>
              <a:rPr lang="en-US" altLang="en-US" u="sng" dirty="0">
                <a:solidFill>
                  <a:srgbClr val="FF0000"/>
                </a:solidFill>
                <a:uFill>
                  <a:solidFill>
                    <a:srgbClr val="FF0000"/>
                  </a:solidFill>
                </a:uFill>
              </a:rPr>
              <a:t>Second</a:t>
            </a:r>
            <a:r>
              <a:rPr lang="en-US" altLang="en-US" baseline="30000" dirty="0">
                <a:solidFill>
                  <a:schemeClr val="bg1"/>
                </a:solidFill>
              </a:rPr>
              <a:t> 3.12 to 4.13 </a:t>
            </a:r>
            <a:r>
              <a:rPr lang="en-US" altLang="en-US" dirty="0">
                <a:solidFill>
                  <a:schemeClr val="bg1"/>
                </a:solidFill>
              </a:rPr>
              <a:t> </a:t>
            </a:r>
            <a:r>
              <a:rPr lang="en-US" altLang="en-US" sz="3600" dirty="0">
                <a:solidFill>
                  <a:schemeClr val="bg1"/>
                </a:solidFill>
              </a:rPr>
              <a:t>Watch out, brothers, so that there will not be in any one of you an evil heart lacking trust, [like Israel in the Sinai] which could lead you to apostatize from the living God!  Instead, keep exhorting each other every day, as long as it is called Today, so that none of you will become </a:t>
            </a:r>
            <a:r>
              <a:rPr lang="en-US" altLang="en-US" sz="3600" dirty="0">
                <a:solidFill>
                  <a:srgbClr val="FFFF99"/>
                </a:solidFill>
              </a:rPr>
              <a:t>hardened by the deceit of sin. </a:t>
            </a:r>
            <a:endParaRPr lang="en-US" altLang="en-US" dirty="0">
              <a:solidFill>
                <a:srgbClr val="FFFF99"/>
              </a:solidFill>
            </a:endParaRPr>
          </a:p>
        </p:txBody>
      </p:sp>
    </p:spTree>
    <p:extLst>
      <p:ext uri="{BB962C8B-B14F-4D97-AF65-F5344CB8AC3E}">
        <p14:creationId xmlns:p14="http://schemas.microsoft.com/office/powerpoint/2010/main" val="98424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C306B03F-51E7-4724-A2D0-4DE32DFE669A}"/>
              </a:ext>
            </a:extLst>
          </p:cNvPr>
          <p:cNvSpPr>
            <a:spLocks noGrp="1" noChangeArrowheads="1"/>
          </p:cNvSpPr>
          <p:nvPr>
            <p:ph type="body" idx="1"/>
          </p:nvPr>
        </p:nvSpPr>
        <p:spPr>
          <a:xfrm>
            <a:off x="274637" y="361950"/>
            <a:ext cx="8229600" cy="4781550"/>
          </a:xfrm>
        </p:spPr>
        <p:txBody>
          <a:bodyPr/>
          <a:lstStyle/>
          <a:p>
            <a:pPr marL="0" lvl="1" indent="0"/>
            <a:r>
              <a:rPr lang="en-US" altLang="en-US" sz="2000" dirty="0">
                <a:solidFill>
                  <a:schemeClr val="bg1"/>
                </a:solidFill>
              </a:rPr>
              <a:t>Alexander Pope </a:t>
            </a:r>
          </a:p>
          <a:p>
            <a:pPr marL="0" lvl="1" indent="0"/>
            <a:r>
              <a:rPr lang="en-US" altLang="en-US" sz="3200" dirty="0">
                <a:solidFill>
                  <a:schemeClr val="bg1"/>
                </a:solidFill>
              </a:rPr>
              <a:t>Sin is a monster of such hideous </a:t>
            </a:r>
            <a:r>
              <a:rPr lang="en-US" altLang="en-US" sz="3200" dirty="0" err="1">
                <a:solidFill>
                  <a:schemeClr val="bg1"/>
                </a:solidFill>
              </a:rPr>
              <a:t>mein</a:t>
            </a:r>
            <a:r>
              <a:rPr lang="en-US" altLang="en-US" sz="3200" dirty="0">
                <a:solidFill>
                  <a:schemeClr val="bg1"/>
                </a:solidFill>
              </a:rPr>
              <a:t>, </a:t>
            </a:r>
          </a:p>
          <a:p>
            <a:pPr marL="0" lvl="1" indent="0"/>
            <a:r>
              <a:rPr lang="en-US" altLang="en-US" sz="3200" dirty="0">
                <a:solidFill>
                  <a:schemeClr val="bg1"/>
                </a:solidFill>
              </a:rPr>
              <a:t>That to be hated is but to be seen.</a:t>
            </a:r>
          </a:p>
          <a:p>
            <a:pPr marL="0" lvl="1" indent="0"/>
            <a:r>
              <a:rPr lang="en-US" altLang="en-US" sz="3200" dirty="0">
                <a:solidFill>
                  <a:schemeClr val="bg1"/>
                </a:solidFill>
              </a:rPr>
              <a:t>But </a:t>
            </a:r>
            <a:r>
              <a:rPr lang="en-US" altLang="en-US" sz="3200" dirty="0">
                <a:solidFill>
                  <a:srgbClr val="FFFF99"/>
                </a:solidFill>
              </a:rPr>
              <a:t>seen too oft</a:t>
            </a:r>
            <a:r>
              <a:rPr lang="en-US" altLang="en-US" sz="3200" dirty="0">
                <a:solidFill>
                  <a:schemeClr val="bg1"/>
                </a:solidFill>
              </a:rPr>
              <a:t>, with unveiled face,</a:t>
            </a:r>
          </a:p>
          <a:p>
            <a:pPr marL="0" lvl="1" indent="0"/>
            <a:r>
              <a:rPr lang="en-US" altLang="en-US" sz="3200" dirty="0">
                <a:solidFill>
                  <a:schemeClr val="bg1"/>
                </a:solidFill>
              </a:rPr>
              <a:t>We first pity, then endure, then embrace</a:t>
            </a:r>
            <a:r>
              <a:rPr lang="en-US" altLang="en-US" sz="3600" dirty="0">
                <a:solidFill>
                  <a:schemeClr val="bg1"/>
                </a:solidFill>
              </a:rPr>
              <a:t>.</a:t>
            </a:r>
          </a:p>
          <a:p>
            <a:pPr lvl="1"/>
            <a:endParaRPr lang="en-US" altLang="en-US" dirty="0">
              <a:solidFill>
                <a:schemeClr val="bg1"/>
              </a:solidFill>
            </a:endParaRPr>
          </a:p>
        </p:txBody>
      </p:sp>
    </p:spTree>
    <p:extLst>
      <p:ext uri="{BB962C8B-B14F-4D97-AF65-F5344CB8AC3E}">
        <p14:creationId xmlns:p14="http://schemas.microsoft.com/office/powerpoint/2010/main" val="45334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a:extLst>
              <a:ext uri="{FF2B5EF4-FFF2-40B4-BE49-F238E27FC236}">
                <a16:creationId xmlns:a16="http://schemas.microsoft.com/office/drawing/2014/main" id="{A6CCF899-1BCA-48F1-86ED-4525FF8702E3}"/>
              </a:ext>
            </a:extLst>
          </p:cNvPr>
          <p:cNvSpPr>
            <a:spLocks noGrp="1" noChangeArrowheads="1"/>
          </p:cNvSpPr>
          <p:nvPr>
            <p:ph type="body" idx="1"/>
          </p:nvPr>
        </p:nvSpPr>
        <p:spPr>
          <a:xfrm>
            <a:off x="274637" y="361950"/>
            <a:ext cx="8305800" cy="4781550"/>
          </a:xfrm>
        </p:spPr>
        <p:txBody>
          <a:bodyPr/>
          <a:lstStyle/>
          <a:p>
            <a:pPr marL="0" indent="0"/>
            <a:r>
              <a:rPr lang="en-US" altLang="en-US" sz="4000" u="sng" dirty="0">
                <a:solidFill>
                  <a:srgbClr val="FF0000"/>
                </a:solidFill>
              </a:rPr>
              <a:t>Third</a:t>
            </a:r>
            <a:r>
              <a:rPr lang="en-US" altLang="en-US" sz="4000" dirty="0">
                <a:solidFill>
                  <a:schemeClr val="bg1"/>
                </a:solidFill>
              </a:rPr>
              <a:t> </a:t>
            </a:r>
            <a:r>
              <a:rPr lang="en-US" altLang="en-US" sz="4000" baseline="30000" dirty="0">
                <a:solidFill>
                  <a:schemeClr val="bg1"/>
                </a:solidFill>
              </a:rPr>
              <a:t>5.11 to 6.20</a:t>
            </a:r>
            <a:r>
              <a:rPr lang="en-US" altLang="en-US" sz="4000" dirty="0">
                <a:solidFill>
                  <a:schemeClr val="bg1"/>
                </a:solidFill>
              </a:rPr>
              <a:t> For although by this time you </a:t>
            </a:r>
            <a:r>
              <a:rPr lang="en-US" altLang="en-US" sz="4000" dirty="0">
                <a:solidFill>
                  <a:srgbClr val="FFFF99"/>
                </a:solidFill>
              </a:rPr>
              <a:t>ought to be teachers, </a:t>
            </a:r>
            <a:r>
              <a:rPr lang="en-US" altLang="en-US" sz="4000" dirty="0">
                <a:solidFill>
                  <a:schemeClr val="bg1"/>
                </a:solidFill>
              </a:rPr>
              <a:t>you need someone to teach you the very first principles of God's Word all over again! You need milk, not solid food! </a:t>
            </a:r>
          </a:p>
        </p:txBody>
      </p:sp>
    </p:spTree>
    <p:extLst>
      <p:ext uri="{BB962C8B-B14F-4D97-AF65-F5344CB8AC3E}">
        <p14:creationId xmlns:p14="http://schemas.microsoft.com/office/powerpoint/2010/main" val="325957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a:extLst>
              <a:ext uri="{FF2B5EF4-FFF2-40B4-BE49-F238E27FC236}">
                <a16:creationId xmlns:a16="http://schemas.microsoft.com/office/drawing/2014/main" id="{A6CCF899-1BCA-48F1-86ED-4525FF8702E3}"/>
              </a:ext>
            </a:extLst>
          </p:cNvPr>
          <p:cNvSpPr>
            <a:spLocks noGrp="1" noChangeArrowheads="1"/>
          </p:cNvSpPr>
          <p:nvPr>
            <p:ph type="body" idx="1"/>
          </p:nvPr>
        </p:nvSpPr>
        <p:spPr>
          <a:xfrm>
            <a:off x="274637" y="361950"/>
            <a:ext cx="8305800" cy="4781550"/>
          </a:xfrm>
        </p:spPr>
        <p:txBody>
          <a:bodyPr/>
          <a:lstStyle/>
          <a:p>
            <a:pPr marL="0" indent="0"/>
            <a:r>
              <a:rPr lang="en-US" altLang="en-US" sz="4000" u="sng" dirty="0">
                <a:solidFill>
                  <a:srgbClr val="FF0000"/>
                </a:solidFill>
              </a:rPr>
              <a:t>Fourth</a:t>
            </a:r>
            <a:r>
              <a:rPr lang="en-US" altLang="en-US" sz="4000" baseline="30000" dirty="0">
                <a:solidFill>
                  <a:schemeClr val="bg1"/>
                </a:solidFill>
              </a:rPr>
              <a:t> 10.26 to 31</a:t>
            </a:r>
            <a:r>
              <a:rPr lang="en-US" altLang="en-US" sz="4000" dirty="0">
                <a:solidFill>
                  <a:schemeClr val="bg1"/>
                </a:solidFill>
              </a:rPr>
              <a:t>   For if we </a:t>
            </a:r>
            <a:r>
              <a:rPr lang="en-US" altLang="en-US" sz="4000" dirty="0">
                <a:solidFill>
                  <a:srgbClr val="FFFF99"/>
                </a:solidFill>
              </a:rPr>
              <a:t>deliberately continue </a:t>
            </a:r>
            <a:r>
              <a:rPr lang="en-US" altLang="en-US" sz="4000" dirty="0">
                <a:solidFill>
                  <a:schemeClr val="bg1"/>
                </a:solidFill>
              </a:rPr>
              <a:t>to sin after receiving the knowledge of the truth, there no longer remains a sacrifice for sins, </a:t>
            </a:r>
          </a:p>
        </p:txBody>
      </p:sp>
    </p:spTree>
    <p:extLst>
      <p:ext uri="{BB962C8B-B14F-4D97-AF65-F5344CB8AC3E}">
        <p14:creationId xmlns:p14="http://schemas.microsoft.com/office/powerpoint/2010/main" val="86336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562E6D69-BF74-470E-BAA7-47F277DC09D2}"/>
              </a:ext>
            </a:extLst>
          </p:cNvPr>
          <p:cNvSpPr>
            <a:spLocks noGrp="1" noChangeArrowheads="1"/>
          </p:cNvSpPr>
          <p:nvPr>
            <p:ph type="body" idx="1"/>
          </p:nvPr>
        </p:nvSpPr>
        <p:spPr>
          <a:xfrm>
            <a:off x="274637" y="285750"/>
            <a:ext cx="8229600" cy="4857750"/>
          </a:xfrm>
        </p:spPr>
        <p:txBody>
          <a:bodyPr/>
          <a:lstStyle/>
          <a:p>
            <a:pPr marL="0" indent="0">
              <a:lnSpc>
                <a:spcPct val="90000"/>
              </a:lnSpc>
            </a:pPr>
            <a:r>
              <a:rPr lang="en-US" altLang="en-US" sz="4000" baseline="30000" dirty="0">
                <a:solidFill>
                  <a:schemeClr val="bg1"/>
                </a:solidFill>
              </a:rPr>
              <a:t>10.26 to 31</a:t>
            </a:r>
            <a:r>
              <a:rPr lang="en-US" altLang="en-US" sz="4000" dirty="0">
                <a:solidFill>
                  <a:schemeClr val="bg1"/>
                </a:solidFill>
              </a:rPr>
              <a:t> but only the terrifying prospect of Judgment, of raging fire that will consume the enemies.  Someone who disregards the Torah of Moshe is put to death without mercy on the word of two or three witnesses.  </a:t>
            </a:r>
          </a:p>
        </p:txBody>
      </p:sp>
    </p:spTree>
    <p:extLst>
      <p:ext uri="{BB962C8B-B14F-4D97-AF65-F5344CB8AC3E}">
        <p14:creationId xmlns:p14="http://schemas.microsoft.com/office/powerpoint/2010/main" val="360498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562E6D69-BF74-470E-BAA7-47F277DC09D2}"/>
              </a:ext>
            </a:extLst>
          </p:cNvPr>
          <p:cNvSpPr>
            <a:spLocks noGrp="1" noChangeArrowheads="1"/>
          </p:cNvSpPr>
          <p:nvPr>
            <p:ph type="body" idx="1"/>
          </p:nvPr>
        </p:nvSpPr>
        <p:spPr>
          <a:xfrm>
            <a:off x="274637" y="285750"/>
            <a:ext cx="8229600" cy="4857750"/>
          </a:xfrm>
        </p:spPr>
        <p:txBody>
          <a:bodyPr/>
          <a:lstStyle/>
          <a:p>
            <a:pPr marL="0" indent="0">
              <a:lnSpc>
                <a:spcPct val="90000"/>
              </a:lnSpc>
            </a:pPr>
            <a:r>
              <a:rPr lang="en-US" altLang="en-US" baseline="30000" dirty="0">
                <a:solidFill>
                  <a:schemeClr val="bg1"/>
                </a:solidFill>
              </a:rPr>
              <a:t>10.26 to 31</a:t>
            </a:r>
            <a:r>
              <a:rPr lang="en-US" altLang="en-US" dirty="0">
                <a:solidFill>
                  <a:schemeClr val="bg1"/>
                </a:solidFill>
              </a:rPr>
              <a:t> </a:t>
            </a:r>
            <a:r>
              <a:rPr lang="en-US" altLang="en-US" sz="4000" dirty="0">
                <a:solidFill>
                  <a:schemeClr val="bg1"/>
                </a:solidFill>
              </a:rPr>
              <a:t>Think </a:t>
            </a:r>
            <a:r>
              <a:rPr lang="en-US" altLang="en-US" sz="4000" u="sng" dirty="0">
                <a:solidFill>
                  <a:srgbClr val="FFFF99"/>
                </a:solidFill>
              </a:rPr>
              <a:t>how much worse</a:t>
            </a:r>
            <a:r>
              <a:rPr lang="en-US" altLang="en-US" sz="4000" dirty="0">
                <a:solidFill>
                  <a:srgbClr val="FFFF99"/>
                </a:solidFill>
              </a:rPr>
              <a:t> </a:t>
            </a:r>
            <a:r>
              <a:rPr lang="en-US" altLang="en-US" sz="4000" dirty="0">
                <a:solidFill>
                  <a:schemeClr val="bg1"/>
                </a:solidFill>
              </a:rPr>
              <a:t>will be the punishment deserved by someone who has trampled underfoot the Son of God; who has treated as something common the blood of the covenant.</a:t>
            </a:r>
          </a:p>
          <a:p>
            <a:pPr marL="0" indent="0">
              <a:lnSpc>
                <a:spcPct val="90000"/>
              </a:lnSpc>
            </a:pPr>
            <a:endParaRPr lang="en-US" altLang="en-US" dirty="0">
              <a:solidFill>
                <a:schemeClr val="bg1"/>
              </a:solidFill>
            </a:endParaRPr>
          </a:p>
        </p:txBody>
      </p:sp>
    </p:spTree>
    <p:extLst>
      <p:ext uri="{BB962C8B-B14F-4D97-AF65-F5344CB8AC3E}">
        <p14:creationId xmlns:p14="http://schemas.microsoft.com/office/powerpoint/2010/main" val="422744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583FEB4E-6899-4B26-A2CB-536481904B5F}"/>
              </a:ext>
            </a:extLst>
          </p:cNvPr>
          <p:cNvSpPr>
            <a:spLocks noGrp="1" noChangeArrowheads="1"/>
          </p:cNvSpPr>
          <p:nvPr>
            <p:ph type="body" idx="1"/>
          </p:nvPr>
        </p:nvSpPr>
        <p:spPr>
          <a:xfrm>
            <a:off x="198437" y="285750"/>
            <a:ext cx="8382000" cy="4857750"/>
          </a:xfrm>
        </p:spPr>
        <p:txBody>
          <a:bodyPr>
            <a:normAutofit lnSpcReduction="10000"/>
          </a:bodyPr>
          <a:lstStyle/>
          <a:p>
            <a:pPr marL="0" indent="0"/>
            <a:r>
              <a:rPr lang="en-US" altLang="en-US" u="sng" dirty="0">
                <a:solidFill>
                  <a:srgbClr val="FF0000"/>
                </a:solidFill>
              </a:rPr>
              <a:t>Fifth</a:t>
            </a:r>
            <a:r>
              <a:rPr lang="en-US" altLang="en-US" baseline="30000" dirty="0">
                <a:solidFill>
                  <a:schemeClr val="bg1"/>
                </a:solidFill>
              </a:rPr>
              <a:t> 12.25 to 12.29</a:t>
            </a:r>
            <a:r>
              <a:rPr lang="en-US" altLang="en-US" dirty="0">
                <a:solidFill>
                  <a:schemeClr val="bg1"/>
                </a:solidFill>
              </a:rPr>
              <a:t> </a:t>
            </a:r>
            <a:r>
              <a:rPr lang="en-US" altLang="en-US" sz="3600" dirty="0">
                <a:solidFill>
                  <a:schemeClr val="bg1"/>
                </a:solidFill>
              </a:rPr>
              <a:t>See that you don't reject the One speaking! For if those did not escape who rejected him when he gave divine warning on earth, think how much less we will escape if we turn away from him when he warns from heaven.  Even then, his voice shook the earth… For indeed, "Our God is a consuming fire!" </a:t>
            </a:r>
            <a:endParaRPr lang="en-US" alt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 </a:t>
            </a:r>
            <a:r>
              <a:rPr lang="en-US" baseline="30000" dirty="0" err="1"/>
              <a:t>Dvarim</a:t>
            </a:r>
            <a:r>
              <a:rPr lang="en-US" baseline="30000" dirty="0"/>
              <a:t>/Dt 4.23-24 </a:t>
            </a:r>
            <a:r>
              <a:rPr lang="en-US" dirty="0"/>
              <a:t>Watch yourselves, so that you do not forget the covenant of </a:t>
            </a:r>
            <a:r>
              <a:rPr lang="en-US" cap="small" dirty="0"/>
              <a:t>Adoni</a:t>
            </a:r>
            <a:r>
              <a:rPr lang="en-US" dirty="0"/>
              <a:t> your God, which He cut with you, and make for yourselves a graven image in the form of anything that </a:t>
            </a:r>
            <a:r>
              <a:rPr lang="en-US" cap="small" dirty="0"/>
              <a:t>Adoni</a:t>
            </a:r>
            <a:r>
              <a:rPr lang="en-US" dirty="0"/>
              <a:t> your God has forbidden you. </a:t>
            </a:r>
            <a:r>
              <a:rPr lang="en-US" b="1" baseline="30000" dirty="0"/>
              <a:t> </a:t>
            </a:r>
            <a:r>
              <a:rPr lang="en-US" dirty="0">
                <a:solidFill>
                  <a:srgbClr val="FFFF99"/>
                </a:solidFill>
              </a:rPr>
              <a:t>For </a:t>
            </a:r>
            <a:r>
              <a:rPr lang="en-US" cap="small" dirty="0">
                <a:solidFill>
                  <a:srgbClr val="FFFF99"/>
                </a:solidFill>
              </a:rPr>
              <a:t>Adoni</a:t>
            </a:r>
            <a:r>
              <a:rPr lang="en-US" dirty="0">
                <a:solidFill>
                  <a:srgbClr val="FFFF99"/>
                </a:solidFill>
              </a:rPr>
              <a:t> your God is a consuming fire — a jealous God</a:t>
            </a:r>
            <a:r>
              <a:rPr lang="en-US" dirty="0"/>
              <a:t>.</a:t>
            </a:r>
          </a:p>
        </p:txBody>
      </p:sp>
    </p:spTree>
    <p:extLst>
      <p:ext uri="{BB962C8B-B14F-4D97-AF65-F5344CB8AC3E}">
        <p14:creationId xmlns:p14="http://schemas.microsoft.com/office/powerpoint/2010/main" val="403278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33.14</a:t>
            </a:r>
            <a:r>
              <a:rPr lang="en-US" dirty="0"/>
              <a:t> The sinners in </a:t>
            </a:r>
            <a:r>
              <a:rPr lang="en-US" dirty="0" err="1"/>
              <a:t>Tziyon</a:t>
            </a:r>
            <a:r>
              <a:rPr lang="en-US" dirty="0"/>
              <a:t> are frightened; trembling has seized the ungodly. “Who of us can live with the </a:t>
            </a:r>
            <a:r>
              <a:rPr lang="en-US" dirty="0">
                <a:solidFill>
                  <a:srgbClr val="FFFF99"/>
                </a:solidFill>
              </a:rPr>
              <a:t>devouring fire? Who of us can live with eternal burning?”</a:t>
            </a:r>
          </a:p>
        </p:txBody>
      </p:sp>
    </p:spTree>
    <p:extLst>
      <p:ext uri="{BB962C8B-B14F-4D97-AF65-F5344CB8AC3E}">
        <p14:creationId xmlns:p14="http://schemas.microsoft.com/office/powerpoint/2010/main" val="336619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4178757" cy="4781550"/>
          </a:xfrm>
        </p:spPr>
        <p:txBody>
          <a:bodyPr>
            <a:normAutofit/>
          </a:bodyPr>
          <a:lstStyle/>
          <a:p>
            <a:pPr algn="l"/>
            <a:r>
              <a:rPr lang="en-US" dirty="0"/>
              <a:t>Jewish penicillin…</a:t>
            </a:r>
          </a:p>
          <a:p>
            <a:pPr algn="l"/>
            <a:r>
              <a:rPr lang="en-US" dirty="0"/>
              <a:t>chicken soup</a:t>
            </a:r>
          </a:p>
        </p:txBody>
      </p:sp>
      <p:pic>
        <p:nvPicPr>
          <p:cNvPr id="1026" name="Picture 2">
            <a:extLst>
              <a:ext uri="{FF2B5EF4-FFF2-40B4-BE49-F238E27FC236}">
                <a16:creationId xmlns:a16="http://schemas.microsoft.com/office/drawing/2014/main" id="{68823D16-F78B-455F-B7B1-86091E686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203" y="361950"/>
            <a:ext cx="3989388" cy="474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40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233363" indent="-233363" algn="l">
              <a:buFont typeface="Arial" panose="020B0604020202020204" pitchFamily="34" charset="0"/>
              <a:buChar char="•"/>
            </a:pPr>
            <a:r>
              <a:rPr lang="en-US" altLang="en-US" dirty="0">
                <a:solidFill>
                  <a:srgbClr val="FFFF99"/>
                </a:solidFill>
                <a:ea typeface="Arial Unicode MS" panose="020B0604020202020204" pitchFamily="34" charset="-128"/>
                <a:cs typeface="Arial" panose="020B0604020202020204" pitchFamily="34" charset="0"/>
              </a:rPr>
              <a:t>Power and the peril of the priesthood of Yeshua.</a:t>
            </a:r>
          </a:p>
          <a:p>
            <a:pPr algn="l"/>
            <a:endParaRPr lang="en-US" dirty="0"/>
          </a:p>
        </p:txBody>
      </p:sp>
    </p:spTree>
    <p:extLst>
      <p:ext uri="{BB962C8B-B14F-4D97-AF65-F5344CB8AC3E}">
        <p14:creationId xmlns:p14="http://schemas.microsoft.com/office/powerpoint/2010/main" val="108760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7037" y="361950"/>
            <a:ext cx="8153408" cy="4781550"/>
          </a:xfrm>
        </p:spPr>
        <p:txBody>
          <a:bodyPr>
            <a:normAutofit/>
          </a:bodyPr>
          <a:lstStyle/>
          <a:p>
            <a:pPr algn="l"/>
            <a:r>
              <a:rPr lang="en-US" dirty="0"/>
              <a:t>In Tanakh times Israel did NOT obeyed Torah, and so her Strength and Shield departed. </a:t>
            </a:r>
          </a:p>
          <a:p>
            <a:pPr marL="233363" indent="-233363" algn="l">
              <a:buFont typeface="Arial" panose="020B0604020202020204" pitchFamily="34" charset="0"/>
              <a:buChar char="•"/>
            </a:pPr>
            <a:r>
              <a:rPr lang="en-US" sz="3600" dirty="0"/>
              <a:t>Assyrian conquest of Northern Kingdom, threat to South 721 CE</a:t>
            </a:r>
          </a:p>
          <a:p>
            <a:pPr marL="233363" indent="-233363" algn="l">
              <a:buFont typeface="Arial" panose="020B0604020202020204" pitchFamily="34" charset="0"/>
              <a:buChar char="•"/>
            </a:pPr>
            <a:r>
              <a:rPr lang="en-US" dirty="0"/>
              <a:t>Babylonian captivity and exile 586 BCE.</a:t>
            </a:r>
          </a:p>
        </p:txBody>
      </p:sp>
    </p:spTree>
    <p:extLst>
      <p:ext uri="{BB962C8B-B14F-4D97-AF65-F5344CB8AC3E}">
        <p14:creationId xmlns:p14="http://schemas.microsoft.com/office/powerpoint/2010/main" val="343831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7037" y="361950"/>
            <a:ext cx="8153408" cy="4781550"/>
          </a:xfrm>
        </p:spPr>
        <p:txBody>
          <a:bodyPr>
            <a:normAutofit lnSpcReduction="10000"/>
          </a:bodyPr>
          <a:lstStyle/>
          <a:p>
            <a:pPr algn="l"/>
            <a:r>
              <a:rPr lang="en-US" dirty="0"/>
              <a:t>Similarly concerning the Messiah.  It’s NOT true to say that the Jews rejected Yeshua.  Tens of thousands received Him, even of the Jerusalem Cohanim/ priests. But the leaders and the majority of our people did refuse Him.</a:t>
            </a:r>
          </a:p>
        </p:txBody>
      </p:sp>
    </p:spTree>
    <p:extLst>
      <p:ext uri="{BB962C8B-B14F-4D97-AF65-F5344CB8AC3E}">
        <p14:creationId xmlns:p14="http://schemas.microsoft.com/office/powerpoint/2010/main" val="317322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7037" y="361950"/>
            <a:ext cx="8153408" cy="4781550"/>
          </a:xfrm>
        </p:spPr>
        <p:txBody>
          <a:bodyPr>
            <a:normAutofit/>
          </a:bodyPr>
          <a:lstStyle/>
          <a:p>
            <a:pPr algn="l"/>
            <a:r>
              <a:rPr lang="en-US" dirty="0"/>
              <a:t>So our Strength and Shield again departed.  Exile 135 CE.</a:t>
            </a:r>
          </a:p>
          <a:p>
            <a:pPr algn="l"/>
            <a:r>
              <a:rPr lang="en-US" dirty="0"/>
              <a:t>Does that justify our history of persecution? </a:t>
            </a:r>
          </a:p>
          <a:p>
            <a:pPr algn="l"/>
            <a:r>
              <a:rPr lang="en-US" dirty="0"/>
              <a:t>Below is the spiritual root of Nazism, anti-Semitism, anti-Zionism, BDS, Jew hatred.</a:t>
            </a:r>
          </a:p>
          <a:p>
            <a:pPr algn="l"/>
            <a:endParaRPr lang="en-US" dirty="0"/>
          </a:p>
        </p:txBody>
      </p:sp>
    </p:spTree>
    <p:extLst>
      <p:ext uri="{BB962C8B-B14F-4D97-AF65-F5344CB8AC3E}">
        <p14:creationId xmlns:p14="http://schemas.microsoft.com/office/powerpoint/2010/main" val="2660857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451400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err="1"/>
              <a:t>Yeshayu</a:t>
            </a:r>
            <a:r>
              <a:rPr lang="en-US" baseline="30000" dirty="0"/>
              <a:t>/Is 10.5-8 </a:t>
            </a:r>
            <a:r>
              <a:rPr lang="en-US" dirty="0">
                <a:solidFill>
                  <a:srgbClr val="FFFF99"/>
                </a:solidFill>
              </a:rPr>
              <a:t>Woe to Assyria, [northern Iraq] the rod of My anger</a:t>
            </a:r>
            <a:r>
              <a:rPr lang="en-US" dirty="0"/>
              <a:t>— the club in their hand is My indignation! I am sending it against an ungodly nation [Israel], and against the people of My fury I am commissioning it, to take spoil and plunder, to trample them down like mud in the streets. </a:t>
            </a:r>
          </a:p>
        </p:txBody>
      </p:sp>
    </p:spTree>
    <p:extLst>
      <p:ext uri="{BB962C8B-B14F-4D97-AF65-F5344CB8AC3E}">
        <p14:creationId xmlns:p14="http://schemas.microsoft.com/office/powerpoint/2010/main" val="364094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Yeshayu</a:t>
            </a:r>
            <a:r>
              <a:rPr lang="en-US" baseline="30000" dirty="0"/>
              <a:t>/Is 10.5-8  </a:t>
            </a:r>
            <a:r>
              <a:rPr lang="en-US" dirty="0">
                <a:solidFill>
                  <a:srgbClr val="FFFF99"/>
                </a:solidFill>
              </a:rPr>
              <a:t>Yet that is not what Assyria intends, nor is that what he is thinking about. Rather his </a:t>
            </a:r>
            <a:r>
              <a:rPr lang="en-US" u="sng" dirty="0">
                <a:solidFill>
                  <a:srgbClr val="FFFF99"/>
                </a:solidFill>
              </a:rPr>
              <a:t>heart is to destroy</a:t>
            </a:r>
            <a:r>
              <a:rPr lang="en-US" dirty="0"/>
              <a:t>, </a:t>
            </a:r>
            <a:r>
              <a:rPr lang="en-US" dirty="0">
                <a:solidFill>
                  <a:srgbClr val="FFFF99"/>
                </a:solidFill>
              </a:rPr>
              <a:t>and to cut down nations </a:t>
            </a:r>
            <a:r>
              <a:rPr lang="en-US" dirty="0"/>
              <a:t>— only a few! For he says: “Aren’t all my princes kings?</a:t>
            </a:r>
          </a:p>
          <a:p>
            <a:pPr algn="l"/>
            <a:endParaRPr lang="en-US" dirty="0"/>
          </a:p>
        </p:txBody>
      </p:sp>
    </p:spTree>
    <p:extLst>
      <p:ext uri="{BB962C8B-B14F-4D97-AF65-F5344CB8AC3E}">
        <p14:creationId xmlns:p14="http://schemas.microsoft.com/office/powerpoint/2010/main" val="2393229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Yeshayu</a:t>
            </a:r>
            <a:r>
              <a:rPr lang="en-US" baseline="30000" dirty="0"/>
              <a:t>/Is 10.12-14 </a:t>
            </a:r>
            <a:r>
              <a:rPr lang="en-US" dirty="0"/>
              <a:t>The arrogant heart of the king of Assyria, and the glorying of his haughty eyes.” For he said: “</a:t>
            </a:r>
            <a:r>
              <a:rPr lang="en-US" dirty="0">
                <a:solidFill>
                  <a:srgbClr val="FFFF99"/>
                </a:solidFill>
              </a:rPr>
              <a:t>By the strength of my own hand I’ve done it,  and my own wisdom</a:t>
            </a:r>
            <a:r>
              <a:rPr lang="en-US" dirty="0"/>
              <a:t>, for I am shrewd! I abolished the borders of peoples, and plundered their treasure. </a:t>
            </a:r>
          </a:p>
        </p:txBody>
      </p:sp>
    </p:spTree>
    <p:extLst>
      <p:ext uri="{BB962C8B-B14F-4D97-AF65-F5344CB8AC3E}">
        <p14:creationId xmlns:p14="http://schemas.microsoft.com/office/powerpoint/2010/main" val="697462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Yeshayu</a:t>
            </a:r>
            <a:r>
              <a:rPr lang="en-US" baseline="30000" dirty="0"/>
              <a:t>/Is 10.12-14 </a:t>
            </a:r>
            <a:r>
              <a:rPr lang="en-US" dirty="0"/>
              <a:t>As a mighty one I [Assyria] cast down inhabitants.</a:t>
            </a:r>
            <a:r>
              <a:rPr lang="en-US" b="1" baseline="30000" dirty="0"/>
              <a:t> </a:t>
            </a:r>
            <a:r>
              <a:rPr lang="en-US" dirty="0"/>
              <a:t>My hand found the riches of the peoples as a nest— like gathering forsaken eggs, </a:t>
            </a:r>
            <a:r>
              <a:rPr lang="en-US" dirty="0">
                <a:solidFill>
                  <a:srgbClr val="FFFF99"/>
                </a:solidFill>
              </a:rPr>
              <a:t>I have gathered the entire earth</a:t>
            </a:r>
            <a:r>
              <a:rPr lang="en-US" dirty="0"/>
              <a:t>. Not a wing fluttered, not a beak opened or chirped!”</a:t>
            </a:r>
          </a:p>
          <a:p>
            <a:pPr algn="l"/>
            <a:endParaRPr lang="en-US" dirty="0"/>
          </a:p>
        </p:txBody>
      </p:sp>
    </p:spTree>
    <p:extLst>
      <p:ext uri="{BB962C8B-B14F-4D97-AF65-F5344CB8AC3E}">
        <p14:creationId xmlns:p14="http://schemas.microsoft.com/office/powerpoint/2010/main" val="3115549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Assyrians, and many like them since, have taken the departure of G-d’s blessing and protection from Israel as a carte blanche for vicious, insane, rapacious destruction.</a:t>
            </a:r>
          </a:p>
        </p:txBody>
      </p:sp>
    </p:spTree>
    <p:extLst>
      <p:ext uri="{BB962C8B-B14F-4D97-AF65-F5344CB8AC3E}">
        <p14:creationId xmlns:p14="http://schemas.microsoft.com/office/powerpoint/2010/main" val="44000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Rabbi Sheinberg was retiring and saying farewell to his congregation at the shul doors for the last time. Old Mrs. Diamond approached him as she walked out. She said, "Rabbi, your successor won't be as good as you."</a:t>
            </a:r>
          </a:p>
        </p:txBody>
      </p:sp>
    </p:spTree>
    <p:extLst>
      <p:ext uri="{BB962C8B-B14F-4D97-AF65-F5344CB8AC3E}">
        <p14:creationId xmlns:p14="http://schemas.microsoft.com/office/powerpoint/2010/main" val="240483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Dvarim</a:t>
            </a:r>
            <a:r>
              <a:rPr lang="en-US" baseline="30000" dirty="0"/>
              <a:t> / Dt 30.3-6</a:t>
            </a:r>
            <a:r>
              <a:rPr lang="en-US" dirty="0"/>
              <a:t> God will reverse your exile and show you mercy; he will return and gather you from all the peoples to which </a:t>
            </a:r>
            <a:r>
              <a:rPr lang="en-US" cap="small" dirty="0"/>
              <a:t>Adoni</a:t>
            </a:r>
            <a:r>
              <a:rPr lang="en-US" dirty="0"/>
              <a:t> your God scattered you.</a:t>
            </a:r>
            <a:r>
              <a:rPr lang="en-US" b="1" baseline="30000" dirty="0"/>
              <a:t>  </a:t>
            </a:r>
            <a:r>
              <a:rPr lang="en-US" dirty="0"/>
              <a:t>If one of yours was scattered to the far end of the sky, </a:t>
            </a:r>
          </a:p>
        </p:txBody>
      </p:sp>
    </p:spTree>
    <p:extLst>
      <p:ext uri="{BB962C8B-B14F-4D97-AF65-F5344CB8AC3E}">
        <p14:creationId xmlns:p14="http://schemas.microsoft.com/office/powerpoint/2010/main" val="39993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err="1"/>
              <a:t>Dvarim</a:t>
            </a:r>
            <a:r>
              <a:rPr lang="en-US" baseline="30000" dirty="0"/>
              <a:t> / Dt 30.3-6</a:t>
            </a:r>
            <a:r>
              <a:rPr lang="en-US" dirty="0"/>
              <a:t> </a:t>
            </a:r>
            <a:r>
              <a:rPr lang="en-US" cap="small" dirty="0"/>
              <a:t>Adoni </a:t>
            </a:r>
            <a:r>
              <a:rPr lang="en-US" dirty="0"/>
              <a:t>your God will gather you even from there; he will go there and get you. </a:t>
            </a:r>
            <a:r>
              <a:rPr lang="en-US" cap="small" dirty="0"/>
              <a:t>Adoni</a:t>
            </a:r>
            <a:r>
              <a:rPr lang="en-US" dirty="0"/>
              <a:t> your God will bring you back into the land your ancestors possessed, and you will possess it; he will make you prosper there, and you will become even more numerous than your ancestors. </a:t>
            </a:r>
          </a:p>
        </p:txBody>
      </p:sp>
    </p:spTree>
    <p:extLst>
      <p:ext uri="{BB962C8B-B14F-4D97-AF65-F5344CB8AC3E}">
        <p14:creationId xmlns:p14="http://schemas.microsoft.com/office/powerpoint/2010/main" val="46202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Dvarim</a:t>
            </a:r>
            <a:r>
              <a:rPr lang="en-US" baseline="30000" dirty="0"/>
              <a:t> / Dt 30.3-6  </a:t>
            </a:r>
            <a:r>
              <a:rPr lang="en-US" dirty="0"/>
              <a:t>Then </a:t>
            </a:r>
            <a:r>
              <a:rPr lang="en-US" cap="small" dirty="0"/>
              <a:t>Adoni</a:t>
            </a:r>
            <a:r>
              <a:rPr lang="en-US" dirty="0"/>
              <a:t> your God will circumcise your hearts and the hearts of your children, so that you will love </a:t>
            </a:r>
            <a:r>
              <a:rPr lang="en-US" cap="small" dirty="0"/>
              <a:t>Adoni </a:t>
            </a:r>
            <a:r>
              <a:rPr lang="en-US" dirty="0"/>
              <a:t>your God with all your heart and all your being, and thus you will live.</a:t>
            </a:r>
          </a:p>
        </p:txBody>
      </p:sp>
    </p:spTree>
    <p:extLst>
      <p:ext uri="{BB962C8B-B14F-4D97-AF65-F5344CB8AC3E}">
        <p14:creationId xmlns:p14="http://schemas.microsoft.com/office/powerpoint/2010/main" val="677754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Assyrian type hatred and destruction, way beyond the scope of divine rebuke, is still happening…</a:t>
            </a:r>
          </a:p>
        </p:txBody>
      </p:sp>
    </p:spTree>
    <p:extLst>
      <p:ext uri="{BB962C8B-B14F-4D97-AF65-F5344CB8AC3E}">
        <p14:creationId xmlns:p14="http://schemas.microsoft.com/office/powerpoint/2010/main" val="2508143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title="Recap of Antisemitism: May 2019">
            <a:hlinkClick r:id="" action="ppaction://media"/>
            <a:extLst>
              <a:ext uri="{FF2B5EF4-FFF2-40B4-BE49-F238E27FC236}">
                <a16:creationId xmlns:a16="http://schemas.microsoft.com/office/drawing/2014/main" id="{CC8F0BDC-57D3-44DB-BA22-0AF929A0E2C6}"/>
              </a:ext>
            </a:extLst>
          </p:cNvPr>
          <p:cNvPicPr>
            <a:picLocks noRot="1" noChangeAspect="1"/>
          </p:cNvPicPr>
          <p:nvPr>
            <a:videoFile r:link="rId1"/>
          </p:nvPr>
        </p:nvPicPr>
        <p:blipFill>
          <a:blip r:embed="rId4"/>
          <a:stretch>
            <a:fillRect/>
          </a:stretch>
        </p:blipFill>
        <p:spPr>
          <a:xfrm>
            <a:off x="957946" y="0"/>
            <a:ext cx="6860491" cy="5141632"/>
          </a:xfrm>
          <a:prstGeom prst="rect">
            <a:avLst/>
          </a:prstGeom>
        </p:spPr>
      </p:pic>
    </p:spTree>
    <p:extLst>
      <p:ext uri="{BB962C8B-B14F-4D97-AF65-F5344CB8AC3E}">
        <p14:creationId xmlns:p14="http://schemas.microsoft.com/office/powerpoint/2010/main" val="3689301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171640" y="0"/>
            <a:ext cx="4508817" cy="5143500"/>
          </a:xfrm>
        </p:spPr>
        <p:txBody>
          <a:bodyPr>
            <a:normAutofit/>
          </a:bodyPr>
          <a:lstStyle/>
          <a:p>
            <a:pPr algn="l"/>
            <a:r>
              <a:rPr lang="en-US" dirty="0"/>
              <a:t>Joan Ryan (born 1955) is a British politician who has served as the Member of Parliament (MP) for Enfield North</a:t>
            </a:r>
          </a:p>
        </p:txBody>
      </p:sp>
      <p:pic>
        <p:nvPicPr>
          <p:cNvPr id="1026" name="Picture 2" descr="https://upload.wikimedia.org/wikipedia/commons/7/70/Official_portrait_of_Joan_Ryan_crop_2.jpg">
            <a:extLst>
              <a:ext uri="{FF2B5EF4-FFF2-40B4-BE49-F238E27FC236}">
                <a16:creationId xmlns:a16="http://schemas.microsoft.com/office/drawing/2014/main" id="{EEC44DEF-09EF-404E-B960-18F6AE73B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37" y="-12954"/>
            <a:ext cx="382080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30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British </a:t>
            </a:r>
            <a:r>
              <a:rPr lang="en-US" dirty="0" err="1"/>
              <a:t>Labour</a:t>
            </a:r>
            <a:r>
              <a:rPr lang="en-US" dirty="0"/>
              <a:t> party member who split from the party in protest over its “culture of anti-Semitism” she has received two death threats and was branded a “Jew whore” who should burn “in the ovens,” the </a:t>
            </a:r>
            <a:r>
              <a:rPr lang="en-US" i="1" dirty="0"/>
              <a:t>Daily Mail</a:t>
            </a:r>
            <a:r>
              <a:rPr lang="en-US" dirty="0"/>
              <a:t> reported on Sunday.</a:t>
            </a:r>
          </a:p>
          <a:p>
            <a:pPr algn="l"/>
            <a:endParaRPr lang="en-US" dirty="0"/>
          </a:p>
        </p:txBody>
      </p:sp>
    </p:spTree>
    <p:extLst>
      <p:ext uri="{BB962C8B-B14F-4D97-AF65-F5344CB8AC3E}">
        <p14:creationId xmlns:p14="http://schemas.microsoft.com/office/powerpoint/2010/main" val="2548583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March 3, 2019  Joan Ryan, who quit </a:t>
            </a:r>
            <a:r>
              <a:rPr lang="en-US" dirty="0" err="1"/>
              <a:t>Labour</a:t>
            </a:r>
            <a:r>
              <a:rPr lang="en-US" dirty="0"/>
              <a:t> last month, called police, the paper said, after receiving the threats. One was a handwritten note just over a week ago which used grotesque profanities, saying she defected to Israel and should be raped and “set on fire.”</a:t>
            </a:r>
          </a:p>
        </p:txBody>
      </p:sp>
    </p:spTree>
    <p:extLst>
      <p:ext uri="{BB962C8B-B14F-4D97-AF65-F5344CB8AC3E}">
        <p14:creationId xmlns:p14="http://schemas.microsoft.com/office/powerpoint/2010/main" val="2036923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The Forgotten People - Ted Pearce">
            <a:hlinkClick r:id="" action="ppaction://media"/>
            <a:extLst>
              <a:ext uri="{FF2B5EF4-FFF2-40B4-BE49-F238E27FC236}">
                <a16:creationId xmlns:a16="http://schemas.microsoft.com/office/drawing/2014/main" id="{BEDBB630-E642-449A-BDE1-5E1856CA6561}"/>
              </a:ext>
            </a:extLst>
          </p:cNvPr>
          <p:cNvPicPr>
            <a:picLocks noRot="1" noChangeAspect="1"/>
          </p:cNvPicPr>
          <p:nvPr>
            <a:videoFile r:link="rId1"/>
          </p:nvPr>
        </p:nvPicPr>
        <p:blipFill>
          <a:blip r:embed="rId4"/>
          <a:stretch>
            <a:fillRect/>
          </a:stretch>
        </p:blipFill>
        <p:spPr>
          <a:xfrm>
            <a:off x="858763" y="361950"/>
            <a:ext cx="6962386" cy="5217998"/>
          </a:xfrm>
          <a:prstGeom prst="rect">
            <a:avLst/>
          </a:prstGeom>
        </p:spPr>
      </p:pic>
    </p:spTree>
    <p:extLst>
      <p:ext uri="{BB962C8B-B14F-4D97-AF65-F5344CB8AC3E}">
        <p14:creationId xmlns:p14="http://schemas.microsoft.com/office/powerpoint/2010/main" val="11329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YET, G-d is faithful.  </a:t>
            </a:r>
          </a:p>
          <a:p>
            <a:pPr algn="l"/>
            <a:r>
              <a:rPr lang="en-US" baseline="30000" dirty="0" err="1"/>
              <a:t>Yekhez</a:t>
            </a:r>
            <a:r>
              <a:rPr lang="en-US" baseline="30000" dirty="0"/>
              <a:t>/</a:t>
            </a:r>
            <a:r>
              <a:rPr lang="en-US" baseline="30000" dirty="0" err="1"/>
              <a:t>Ezek</a:t>
            </a:r>
            <a:r>
              <a:rPr lang="en-US" baseline="30000" dirty="0"/>
              <a:t> 37.11-14 </a:t>
            </a:r>
            <a:r>
              <a:rPr lang="en-US" b="1" baseline="30000" dirty="0"/>
              <a:t> </a:t>
            </a:r>
            <a:r>
              <a:rPr lang="en-US" dirty="0"/>
              <a:t>Then he said to me, “Human being! These bones are the whole house of Isra’el; and they are saying, ‘Our bones have dried up, </a:t>
            </a:r>
            <a:r>
              <a:rPr lang="en-US" dirty="0">
                <a:solidFill>
                  <a:srgbClr val="FFFF99"/>
                </a:solidFill>
              </a:rPr>
              <a:t>our hope is gone</a:t>
            </a:r>
            <a:r>
              <a:rPr lang="en-US" dirty="0"/>
              <a:t>, [</a:t>
            </a:r>
            <a:r>
              <a:rPr lang="en-US" dirty="0" err="1"/>
              <a:t>avdah</a:t>
            </a:r>
            <a:r>
              <a:rPr lang="en-US" dirty="0"/>
              <a:t> </a:t>
            </a:r>
            <a:r>
              <a:rPr lang="en-US" dirty="0" err="1"/>
              <a:t>tikvatenu</a:t>
            </a:r>
            <a:r>
              <a:rPr lang="en-US" dirty="0"/>
              <a:t>] and we are completely cut off.’ </a:t>
            </a:r>
            <a:r>
              <a:rPr lang="en-US" b="1" baseline="30000" dirty="0"/>
              <a:t> </a:t>
            </a:r>
            <a:r>
              <a:rPr lang="en-US" dirty="0"/>
              <a:t>Therefore prophesy; say to them that Adoni </a:t>
            </a:r>
            <a:r>
              <a:rPr lang="en-US" cap="small" dirty="0"/>
              <a:t>Elohim</a:t>
            </a:r>
            <a:r>
              <a:rPr lang="en-US" dirty="0"/>
              <a:t> says, </a:t>
            </a:r>
            <a:endParaRPr lang="en-US" baseline="30000" dirty="0"/>
          </a:p>
        </p:txBody>
      </p:sp>
    </p:spTree>
    <p:extLst>
      <p:ext uri="{BB962C8B-B14F-4D97-AF65-F5344CB8AC3E}">
        <p14:creationId xmlns:p14="http://schemas.microsoft.com/office/powerpoint/2010/main" val="148144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"Nonsense," said Rabbi Sheinberg, in a flattered tone.</a:t>
            </a:r>
          </a:p>
          <a:p>
            <a:pPr algn="l"/>
            <a:r>
              <a:rPr lang="en-US" dirty="0"/>
              <a:t>"No, really," said Mrs. Diamond, "I've been here under five different rabbis, and each one has been worse than the last."</a:t>
            </a:r>
          </a:p>
        </p:txBody>
      </p:sp>
    </p:spTree>
    <p:extLst>
      <p:ext uri="{BB962C8B-B14F-4D97-AF65-F5344CB8AC3E}">
        <p14:creationId xmlns:p14="http://schemas.microsoft.com/office/powerpoint/2010/main" val="2596127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Yekhez</a:t>
            </a:r>
            <a:r>
              <a:rPr lang="en-US" baseline="30000" dirty="0"/>
              <a:t>/</a:t>
            </a:r>
            <a:r>
              <a:rPr lang="en-US" baseline="30000" dirty="0" err="1"/>
              <a:t>Ezek</a:t>
            </a:r>
            <a:r>
              <a:rPr lang="en-US" baseline="30000" dirty="0"/>
              <a:t> 37.11-14 </a:t>
            </a:r>
            <a:r>
              <a:rPr lang="en-US" b="1" baseline="30000" dirty="0"/>
              <a:t> </a:t>
            </a:r>
            <a:r>
              <a:rPr lang="en-US" dirty="0"/>
              <a:t> ‘My people! I will open your graves and make you get up out of your graves, and I will bring you into the land of Isra’el. Then you will know that I am </a:t>
            </a:r>
            <a:r>
              <a:rPr lang="en-US" cap="small" dirty="0"/>
              <a:t>Adoni</a:t>
            </a:r>
            <a:r>
              <a:rPr lang="en-US" dirty="0"/>
              <a:t> — when I have opened your graves and made you get up out of your graves, my people! </a:t>
            </a:r>
            <a:r>
              <a:rPr lang="en-US" b="1" baseline="30000" dirty="0"/>
              <a:t> </a:t>
            </a:r>
            <a:endParaRPr lang="en-US" baseline="30000" dirty="0"/>
          </a:p>
        </p:txBody>
      </p:sp>
    </p:spTree>
    <p:extLst>
      <p:ext uri="{BB962C8B-B14F-4D97-AF65-F5344CB8AC3E}">
        <p14:creationId xmlns:p14="http://schemas.microsoft.com/office/powerpoint/2010/main" val="3401587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Yekhez</a:t>
            </a:r>
            <a:r>
              <a:rPr lang="en-US" baseline="30000" dirty="0"/>
              <a:t>/</a:t>
            </a:r>
            <a:r>
              <a:rPr lang="en-US" baseline="30000" dirty="0" err="1"/>
              <a:t>Ezek</a:t>
            </a:r>
            <a:r>
              <a:rPr lang="en-US" baseline="30000" dirty="0"/>
              <a:t> 37.11-14 </a:t>
            </a:r>
            <a:r>
              <a:rPr lang="en-US" b="1" baseline="30000" dirty="0"/>
              <a:t>  </a:t>
            </a:r>
            <a:r>
              <a:rPr lang="en-US" dirty="0"/>
              <a:t>I will put my Spirit in you; and you will be alive. Then I will place you in your own land; and you will know that I, </a:t>
            </a:r>
            <a:r>
              <a:rPr lang="en-US" cap="small" dirty="0"/>
              <a:t>Adoni</a:t>
            </a:r>
            <a:r>
              <a:rPr lang="en-US" dirty="0"/>
              <a:t>, have spoken, and that I have done it,’ says </a:t>
            </a:r>
            <a:r>
              <a:rPr lang="en-US" cap="small" dirty="0"/>
              <a:t>Adoni</a:t>
            </a:r>
            <a:r>
              <a:rPr lang="en-US" dirty="0"/>
              <a:t>.”</a:t>
            </a:r>
            <a:endParaRPr lang="en-US" baseline="30000" dirty="0"/>
          </a:p>
        </p:txBody>
      </p:sp>
    </p:spTree>
    <p:extLst>
      <p:ext uri="{BB962C8B-B14F-4D97-AF65-F5344CB8AC3E}">
        <p14:creationId xmlns:p14="http://schemas.microsoft.com/office/powerpoint/2010/main" val="172370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Yeshayahu/Is 11.11-12 </a:t>
            </a:r>
            <a:r>
              <a:rPr lang="en-US" dirty="0"/>
              <a:t>On that day Adoni will raise his hand again, a second time, to reclaim the remnant of his people who remain from Ashur, Egypt, </a:t>
            </a:r>
            <a:r>
              <a:rPr lang="en-US" dirty="0" err="1"/>
              <a:t>Patros</a:t>
            </a:r>
            <a:r>
              <a:rPr lang="en-US" dirty="0"/>
              <a:t>, Ethiopia, ‘</a:t>
            </a:r>
            <a:r>
              <a:rPr lang="en-US" dirty="0" err="1"/>
              <a:t>Eilam</a:t>
            </a:r>
            <a:r>
              <a:rPr lang="en-US" dirty="0"/>
              <a:t>, </a:t>
            </a:r>
            <a:r>
              <a:rPr lang="en-US" dirty="0" err="1"/>
              <a:t>Shin‘ar</a:t>
            </a:r>
            <a:r>
              <a:rPr lang="en-US" dirty="0"/>
              <a:t>, </a:t>
            </a:r>
            <a:r>
              <a:rPr lang="en-US" dirty="0" err="1"/>
              <a:t>Hamat</a:t>
            </a:r>
            <a:r>
              <a:rPr lang="en-US" dirty="0"/>
              <a:t> and the islands in the sea. </a:t>
            </a:r>
            <a:r>
              <a:rPr lang="en-US" b="1" baseline="30000" dirty="0"/>
              <a:t> </a:t>
            </a:r>
            <a:endParaRPr lang="en-US" dirty="0"/>
          </a:p>
        </p:txBody>
      </p:sp>
    </p:spTree>
    <p:extLst>
      <p:ext uri="{BB962C8B-B14F-4D97-AF65-F5344CB8AC3E}">
        <p14:creationId xmlns:p14="http://schemas.microsoft.com/office/powerpoint/2010/main" val="1119069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11.11-12   </a:t>
            </a:r>
            <a:r>
              <a:rPr lang="en-US" dirty="0"/>
              <a:t>He will hoist a banner for the Goyim, assemble the dispersed of Isra’el, and gather the scattered of </a:t>
            </a:r>
            <a:r>
              <a:rPr lang="en-US" dirty="0" err="1"/>
              <a:t>Y’hudah</a:t>
            </a:r>
            <a:r>
              <a:rPr lang="en-US" dirty="0"/>
              <a:t> from the four corners of the earth.</a:t>
            </a:r>
          </a:p>
        </p:txBody>
      </p:sp>
    </p:spTree>
    <p:extLst>
      <p:ext uri="{BB962C8B-B14F-4D97-AF65-F5344CB8AC3E}">
        <p14:creationId xmlns:p14="http://schemas.microsoft.com/office/powerpoint/2010/main" val="3956599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Yeshayahu/Is 43.5-7 </a:t>
            </a:r>
            <a:r>
              <a:rPr lang="en-US" dirty="0"/>
              <a:t>Don’t be afraid, for I am with you. I will bring your descendants from the east, and I will gather you from the west; </a:t>
            </a:r>
            <a:r>
              <a:rPr lang="en-US" b="1" baseline="30000" dirty="0"/>
              <a:t> </a:t>
            </a:r>
            <a:r>
              <a:rPr lang="en-US" dirty="0"/>
              <a:t>I will say to the north, ‘Give them </a:t>
            </a:r>
            <a:r>
              <a:rPr lang="en-US" dirty="0" err="1"/>
              <a:t>up!’and</a:t>
            </a:r>
            <a:r>
              <a:rPr lang="en-US" dirty="0"/>
              <a:t> to the south, ‘Don’t hold them back! Bring my sons from far away, </a:t>
            </a:r>
          </a:p>
        </p:txBody>
      </p:sp>
    </p:spTree>
    <p:extLst>
      <p:ext uri="{BB962C8B-B14F-4D97-AF65-F5344CB8AC3E}">
        <p14:creationId xmlns:p14="http://schemas.microsoft.com/office/powerpoint/2010/main" val="3925780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43.5-7  </a:t>
            </a:r>
            <a:r>
              <a:rPr lang="en-US" dirty="0"/>
              <a:t>and my daughters from the ends of the earth, everyone who bears my name [Israel], whom I created for my glory — I formed him, yes, I made him.’”</a:t>
            </a:r>
          </a:p>
        </p:txBody>
      </p:sp>
    </p:spTree>
    <p:extLst>
      <p:ext uri="{BB962C8B-B14F-4D97-AF65-F5344CB8AC3E}">
        <p14:creationId xmlns:p14="http://schemas.microsoft.com/office/powerpoint/2010/main" val="1314635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4059744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Israel is restored, and at least some of the Nations are recognizing the “Assyrian” role, either they were such, or passive about it.</a:t>
            </a:r>
          </a:p>
        </p:txBody>
      </p:sp>
    </p:spTree>
    <p:extLst>
      <p:ext uri="{BB962C8B-B14F-4D97-AF65-F5344CB8AC3E}">
        <p14:creationId xmlns:p14="http://schemas.microsoft.com/office/powerpoint/2010/main" val="3136079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Aryeh </a:t>
            </a:r>
            <a:r>
              <a:rPr lang="en-US" baseline="30000" dirty="0" err="1"/>
              <a:t>Savir</a:t>
            </a:r>
            <a:r>
              <a:rPr lang="en-US" baseline="30000" dirty="0"/>
              <a:t>, TPS  </a:t>
            </a:r>
            <a:r>
              <a:rPr lang="en-US" dirty="0"/>
              <a:t>On Tuesday, Jan. 21, 2020 Israel began the process of welcoming the 47 delegations of heads of state and royals, including US Vice President Mike Pence, Russian President Vladimir Putin, Spain’s King Felipe VI and the UK’s Prince Charles, </a:t>
            </a:r>
          </a:p>
        </p:txBody>
      </p:sp>
    </p:spTree>
    <p:extLst>
      <p:ext uri="{BB962C8B-B14F-4D97-AF65-F5344CB8AC3E}">
        <p14:creationId xmlns:p14="http://schemas.microsoft.com/office/powerpoint/2010/main" val="2273717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who are convening in Jerusalem this week to commemorate the 75th </a:t>
            </a:r>
            <a:r>
              <a:rPr lang="en-US" dirty="0">
                <a:solidFill>
                  <a:srgbClr val="FFFF99"/>
                </a:solidFill>
              </a:rPr>
              <a:t>anniversary of the liberation of Auschwitz </a:t>
            </a:r>
            <a:r>
              <a:rPr lang="en-US" dirty="0"/>
              <a:t>and to discuss the war on global anti-Semitism.</a:t>
            </a:r>
          </a:p>
          <a:p>
            <a:pPr algn="l"/>
            <a:r>
              <a:rPr lang="en-US" dirty="0"/>
              <a:t>In total, 26 presidents, four kings (Holland, Belgium, Spain and Luxembourg)</a:t>
            </a:r>
          </a:p>
        </p:txBody>
      </p:sp>
    </p:spTree>
    <p:extLst>
      <p:ext uri="{BB962C8B-B14F-4D97-AF65-F5344CB8AC3E}">
        <p14:creationId xmlns:p14="http://schemas.microsoft.com/office/powerpoint/2010/main" val="134225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1981183" cy="4781550"/>
          </a:xfrm>
        </p:spPr>
        <p:txBody>
          <a:bodyPr>
            <a:normAutofit/>
          </a:bodyPr>
          <a:lstStyle/>
          <a:p>
            <a:pPr algn="l"/>
            <a:r>
              <a:rPr lang="en-US" dirty="0"/>
              <a:t>Jewish time </a:t>
            </a:r>
            <a:r>
              <a:rPr lang="en-US" sz="2800" u="sng" dirty="0"/>
              <a:t>Counter </a:t>
            </a:r>
            <a:r>
              <a:rPr lang="en-US" sz="2800" u="sng" dirty="0" err="1"/>
              <a:t>clockwise</a:t>
            </a:r>
            <a:r>
              <a:rPr lang="en-US" sz="2800" dirty="0" err="1"/>
              <a:t>clock</a:t>
            </a:r>
            <a:r>
              <a:rPr lang="en-US" sz="2800" dirty="0"/>
              <a:t>, Prague Jewish Quarter</a:t>
            </a:r>
          </a:p>
        </p:txBody>
      </p:sp>
      <p:pic>
        <p:nvPicPr>
          <p:cNvPr id="3" name="Picture 2">
            <a:extLst>
              <a:ext uri="{FF2B5EF4-FFF2-40B4-BE49-F238E27FC236}">
                <a16:creationId xmlns:a16="http://schemas.microsoft.com/office/drawing/2014/main" id="{1640884E-2848-4BB1-9EC0-60FDBBEAE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629" y="397329"/>
            <a:ext cx="6400800" cy="4800600"/>
          </a:xfrm>
          <a:prstGeom prst="rect">
            <a:avLst/>
          </a:prstGeom>
        </p:spPr>
      </p:pic>
    </p:spTree>
    <p:extLst>
      <p:ext uri="{BB962C8B-B14F-4D97-AF65-F5344CB8AC3E}">
        <p14:creationId xmlns:p14="http://schemas.microsoft.com/office/powerpoint/2010/main" val="4107950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and four prime ministers will attend the event, Times of Israel reported.</a:t>
            </a:r>
          </a:p>
          <a:p>
            <a:pPr algn="l"/>
            <a:r>
              <a:rPr lang="en-US" dirty="0"/>
              <a:t>The international event, the largest in Israel’s history, will culminate on Thursday at the Yad Vashem Holocaust memorial with the Fifth World Holocaust Forum, titled “Remembering the Holocaust: Fighting Antisemitism.”</a:t>
            </a:r>
          </a:p>
        </p:txBody>
      </p:sp>
    </p:spTree>
    <p:extLst>
      <p:ext uri="{BB962C8B-B14F-4D97-AF65-F5344CB8AC3E}">
        <p14:creationId xmlns:p14="http://schemas.microsoft.com/office/powerpoint/2010/main" val="2078689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Words of Vice President Mike Pence: The word “remember” appears no fewer than 169 times in the Hebrew Bible — for memory is the constant obligation of all generations. And today we pause to remember…the “dark stain on human history” — the greatest evil ever perpetuated by man against man in the long catalogue of human crime.  </a:t>
            </a:r>
          </a:p>
        </p:txBody>
      </p:sp>
    </p:spTree>
    <p:extLst>
      <p:ext uri="{BB962C8B-B14F-4D97-AF65-F5344CB8AC3E}">
        <p14:creationId xmlns:p14="http://schemas.microsoft.com/office/powerpoint/2010/main" val="264352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The faces of a million and a half children reduced to smoke under a silent sky for the crime of having a single Jewish grandparent.  The night Elie Wiesel called “seven times sealed” consumed the faith of so many then, and challenges the faith of so many still.  </a:t>
            </a:r>
          </a:p>
        </p:txBody>
      </p:sp>
    </p:spTree>
    <p:extLst>
      <p:ext uri="{BB962C8B-B14F-4D97-AF65-F5344CB8AC3E}">
        <p14:creationId xmlns:p14="http://schemas.microsoft.com/office/powerpoint/2010/main" val="3333784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Today we remember what happens when the powerless cry for help and the powerful refuse to answer. The town’s name was </a:t>
            </a:r>
            <a:r>
              <a:rPr lang="en-US" dirty="0" err="1"/>
              <a:t>Oświęcim</a:t>
            </a:r>
            <a:r>
              <a:rPr lang="en-US" dirty="0"/>
              <a:t>.  As part of their plan to destroy the very existence of Polish culture, the Nazis gave Polish towns German names.  And this one they called Auschwitz.  </a:t>
            </a:r>
          </a:p>
        </p:txBody>
      </p:sp>
    </p:spTree>
    <p:extLst>
      <p:ext uri="{BB962C8B-B14F-4D97-AF65-F5344CB8AC3E}">
        <p14:creationId xmlns:p14="http://schemas.microsoft.com/office/powerpoint/2010/main" val="3834098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When Russian soldiers opened the gates of Auschwitz on January 27, 1945, they found 7,000 half-starved, half-naked prisoners, hundreds of boxes of camp records that documented the greatest mass murder in history.  Before the war was over, in its five years of existence, more than 1.1 million men, women, and children would perish at Auschwitz.  </a:t>
            </a:r>
          </a:p>
        </p:txBody>
      </p:sp>
    </p:spTree>
    <p:extLst>
      <p:ext uri="{BB962C8B-B14F-4D97-AF65-F5344CB8AC3E}">
        <p14:creationId xmlns:p14="http://schemas.microsoft.com/office/powerpoint/2010/main" val="547946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As my wife and I can attest firsthand, from this past year, one cannot walk the grounds of Auschwitz without being overcome with emotion and grief.  One cannot see the piles of shoes, the gas chambers, the crematoriums, the lone boxcar facing the gate to the camp, and those grainy photographs of men, women, and children being sent to their deaths without asking: “How could they?”</a:t>
            </a:r>
          </a:p>
        </p:txBody>
      </p:sp>
    </p:spTree>
    <p:extLst>
      <p:ext uri="{BB962C8B-B14F-4D97-AF65-F5344CB8AC3E}">
        <p14:creationId xmlns:p14="http://schemas.microsoft.com/office/powerpoint/2010/main" val="328509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Today we mourn with those who mourn and grieve with those who grieve.  We remember the names and the faces and the promise of the 6 million Jews who were murdered in the Holocaust.  Today we also pay tribute to those who survived, who all these years have borne witness to that evil and have served mankind by their example. </a:t>
            </a:r>
          </a:p>
        </p:txBody>
      </p:sp>
    </p:spTree>
    <p:extLst>
      <p:ext uri="{BB962C8B-B14F-4D97-AF65-F5344CB8AC3E}">
        <p14:creationId xmlns:p14="http://schemas.microsoft.com/office/powerpoint/2010/main" val="679965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G-d has not forgotten Israel’s physical survival, and the spiritual revival is in progress, blessing all the Nations with new life as well.</a:t>
            </a:r>
          </a:p>
        </p:txBody>
      </p:sp>
    </p:spTree>
    <p:extLst>
      <p:ext uri="{BB962C8B-B14F-4D97-AF65-F5344CB8AC3E}">
        <p14:creationId xmlns:p14="http://schemas.microsoft.com/office/powerpoint/2010/main" val="2612623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Part of the physical restoration: A unique breakthrough that the Israelis have done for own their survival.  All Hebrew, but the graphic are clear enough.  The opening screen says </a:t>
            </a:r>
            <a:r>
              <a:rPr lang="en-US" sz="3600" dirty="0"/>
              <a:t>“Breakthrough in laser weapons.”</a:t>
            </a:r>
            <a:endParaRPr lang="en-US" dirty="0"/>
          </a:p>
        </p:txBody>
      </p:sp>
    </p:spTree>
    <p:extLst>
      <p:ext uri="{BB962C8B-B14F-4D97-AF65-F5344CB8AC3E}">
        <p14:creationId xmlns:p14="http://schemas.microsoft.com/office/powerpoint/2010/main" val="615501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ￗﾜￗﾙￗﾙￗﾖￗﾨ | ￗﾤￗﾨￗﾙￗﾦￗﾪ ￗﾓￗﾨￗﾚ ￗﾑￗﾤￗﾙￗﾪￗﾕￗﾗ ￗﾜￗﾙￗﾙￗﾖￗﾨ ￗﾨￗﾑ-ￗﾢￗﾕￗﾦￗﾞￗﾔ">
            <a:hlinkClick r:id="" action="ppaction://media"/>
            <a:extLst>
              <a:ext uri="{FF2B5EF4-FFF2-40B4-BE49-F238E27FC236}">
                <a16:creationId xmlns:a16="http://schemas.microsoft.com/office/drawing/2014/main" id="{A750B482-47A2-4BA8-8697-1ACB5DD312EF}"/>
              </a:ext>
            </a:extLst>
          </p:cNvPr>
          <p:cNvPicPr>
            <a:picLocks noRot="1" noChangeAspect="1"/>
          </p:cNvPicPr>
          <p:nvPr>
            <a:videoFile r:link="rId1"/>
          </p:nvPr>
        </p:nvPicPr>
        <p:blipFill>
          <a:blip r:embed="rId4"/>
          <a:stretch>
            <a:fillRect/>
          </a:stretch>
        </p:blipFill>
        <p:spPr>
          <a:xfrm>
            <a:off x="88371" y="300037"/>
            <a:ext cx="8500534" cy="4781550"/>
          </a:xfrm>
          <a:prstGeom prst="rect">
            <a:avLst/>
          </a:prstGeom>
        </p:spPr>
      </p:pic>
    </p:spTree>
    <p:extLst>
      <p:ext uri="{BB962C8B-B14F-4D97-AF65-F5344CB8AC3E}">
        <p14:creationId xmlns:p14="http://schemas.microsoft.com/office/powerpoint/2010/main" val="1824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descr="Image result for book of Hebrews icon&quot;">
            <a:extLst>
              <a:ext uri="{FF2B5EF4-FFF2-40B4-BE49-F238E27FC236}">
                <a16:creationId xmlns:a16="http://schemas.microsoft.com/office/drawing/2014/main" id="{C7B08CD0-9C99-41E6-876E-5A0DB78B921E}"/>
              </a:ext>
            </a:extLst>
          </p:cNvPr>
          <p:cNvSpPr>
            <a:spLocks noGrp="1" noChangeAspect="1" noChangeArrowheads="1"/>
          </p:cNvSpPr>
          <p:nvPr>
            <p:ph type="subTitle" idx="1"/>
          </p:nvPr>
        </p:nvSpPr>
        <p:spPr bwMode="auto">
          <a:xfrm>
            <a:off x="198438" y="361950"/>
            <a:ext cx="8382000" cy="4781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 </a:t>
            </a:r>
          </a:p>
        </p:txBody>
      </p:sp>
      <p:pic>
        <p:nvPicPr>
          <p:cNvPr id="3086" name="Picture 14" descr="Image result for book of Hebrews icon&quot;">
            <a:extLst>
              <a:ext uri="{FF2B5EF4-FFF2-40B4-BE49-F238E27FC236}">
                <a16:creationId xmlns:a16="http://schemas.microsoft.com/office/drawing/2014/main" id="{D75EAAD6-FC34-4F82-96CB-C61B756D6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15" y="514350"/>
            <a:ext cx="8350036" cy="43714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71B2CE-9EFF-47DA-889B-5111DDBCFFFC}"/>
              </a:ext>
            </a:extLst>
          </p:cNvPr>
          <p:cNvSpPr txBox="1"/>
          <p:nvPr/>
        </p:nvSpPr>
        <p:spPr>
          <a:xfrm>
            <a:off x="760238" y="1123950"/>
            <a:ext cx="7258397" cy="707886"/>
          </a:xfrm>
          <a:prstGeom prst="rect">
            <a:avLst/>
          </a:prstGeom>
          <a:noFill/>
        </p:spPr>
        <p:txBody>
          <a:bodyPr wrap="none" rtlCol="0">
            <a:spAutoFit/>
          </a:bodyPr>
          <a:lstStyle/>
          <a:p>
            <a:pPr algn="l"/>
            <a:r>
              <a:rPr lang="en-US" dirty="0">
                <a:solidFill>
                  <a:schemeClr val="bg2">
                    <a:lumMod val="50000"/>
                  </a:schemeClr>
                </a:solidFill>
                <a:effectLst>
                  <a:outerShdw blurRad="38100" dist="38100" dir="2700000" algn="tl">
                    <a:srgbClr val="000000">
                      <a:alpha val="43137"/>
                    </a:srgbClr>
                  </a:outerShdw>
                </a:effectLst>
              </a:rPr>
              <a:t>Letter to the Messianic Jews</a:t>
            </a:r>
          </a:p>
        </p:txBody>
      </p:sp>
    </p:spTree>
    <p:extLst>
      <p:ext uri="{BB962C8B-B14F-4D97-AF65-F5344CB8AC3E}">
        <p14:creationId xmlns:p14="http://schemas.microsoft.com/office/powerpoint/2010/main" val="1578424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Not quite implemented yet, but far enough along to advertise!</a:t>
            </a:r>
          </a:p>
          <a:p>
            <a:pPr algn="l"/>
            <a:endParaRPr lang="en-US" dirty="0"/>
          </a:p>
          <a:p>
            <a:pPr algn="l"/>
            <a:r>
              <a:rPr lang="en-US" dirty="0"/>
              <a:t>What Israel is doing to bless the world.</a:t>
            </a:r>
          </a:p>
        </p:txBody>
      </p:sp>
    </p:spTree>
    <p:extLst>
      <p:ext uri="{BB962C8B-B14F-4D97-AF65-F5344CB8AC3E}">
        <p14:creationId xmlns:p14="http://schemas.microsoft.com/office/powerpoint/2010/main" val="2495817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Australia￢ﾀﾙs Kangaroo Island gets a hand from Israel">
            <a:hlinkClick r:id="" action="ppaction://media"/>
            <a:extLst>
              <a:ext uri="{FF2B5EF4-FFF2-40B4-BE49-F238E27FC236}">
                <a16:creationId xmlns:a16="http://schemas.microsoft.com/office/drawing/2014/main" id="{CAF1520F-63C9-450C-A707-B26C381EE3AD}"/>
              </a:ext>
            </a:extLst>
          </p:cNvPr>
          <p:cNvPicPr>
            <a:picLocks noRot="1" noChangeAspect="1"/>
          </p:cNvPicPr>
          <p:nvPr>
            <a:videoFile r:link="rId1"/>
          </p:nvPr>
        </p:nvPicPr>
        <p:blipFill>
          <a:blip r:embed="rId4"/>
          <a:stretch>
            <a:fillRect/>
          </a:stretch>
        </p:blipFill>
        <p:spPr>
          <a:xfrm>
            <a:off x="325438" y="514350"/>
            <a:ext cx="8195732" cy="4610099"/>
          </a:xfrm>
          <a:prstGeom prst="rect">
            <a:avLst/>
          </a:prstGeom>
        </p:spPr>
      </p:pic>
    </p:spTree>
    <p:extLst>
      <p:ext uri="{BB962C8B-B14F-4D97-AF65-F5344CB8AC3E}">
        <p14:creationId xmlns:p14="http://schemas.microsoft.com/office/powerpoint/2010/main" val="412680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baseline="30000" dirty="0"/>
              <a:t>Daniel 4.31-32 </a:t>
            </a:r>
            <a:r>
              <a:rPr lang="en-US" dirty="0"/>
              <a:t>“For His dominion is an everlasting dominion, and His kingdom endures from generation to generation!</a:t>
            </a:r>
            <a:r>
              <a:rPr lang="en-US" b="1" baseline="30000" dirty="0"/>
              <a:t> </a:t>
            </a:r>
            <a:r>
              <a:rPr lang="en-US" dirty="0"/>
              <a:t>All the inhabitants of earth are counted as nothing. He does as He wills with the army of heaven and the inhabitants of the earth. No one can hold back His hand, or say to Him, ‘What have you done?’</a:t>
            </a:r>
          </a:p>
        </p:txBody>
      </p:sp>
    </p:spTree>
    <p:extLst>
      <p:ext uri="{BB962C8B-B14F-4D97-AF65-F5344CB8AC3E}">
        <p14:creationId xmlns:p14="http://schemas.microsoft.com/office/powerpoint/2010/main" val="2044200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/Ps 2.7-11 </a:t>
            </a:r>
            <a:r>
              <a:rPr lang="en-US" dirty="0"/>
              <a:t>“I will proclaim the decree: Adonai said to me</a:t>
            </a:r>
            <a:r>
              <a:rPr lang="en-US" dirty="0">
                <a:solidFill>
                  <a:srgbClr val="FFFF99"/>
                </a:solidFill>
              </a:rPr>
              <a:t>, ‘You are my son;</a:t>
            </a:r>
            <a:r>
              <a:rPr lang="en-US" dirty="0"/>
              <a:t> today I became your father.  Ask of me, and I will make the nations your inheritance; the whole wide world will be your possession. </a:t>
            </a:r>
          </a:p>
        </p:txBody>
      </p:sp>
    </p:spTree>
    <p:extLst>
      <p:ext uri="{BB962C8B-B14F-4D97-AF65-F5344CB8AC3E}">
        <p14:creationId xmlns:p14="http://schemas.microsoft.com/office/powerpoint/2010/main" val="457141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T’hillim</a:t>
            </a:r>
            <a:r>
              <a:rPr lang="en-US" baseline="30000" dirty="0"/>
              <a:t>/Ps 2.7-11  </a:t>
            </a:r>
            <a:r>
              <a:rPr lang="en-US" dirty="0"/>
              <a:t>You will break them with an iron rod, shatter them like a clay pot.’” Therefore, kings, be wise; be warned, you judges of the earth.  Serve Adoni with fear; rejoice, but with trembling. </a:t>
            </a:r>
            <a:r>
              <a:rPr lang="en-US" dirty="0">
                <a:solidFill>
                  <a:srgbClr val="FFFF99"/>
                </a:solidFill>
              </a:rPr>
              <a:t>Kiss the son</a:t>
            </a:r>
            <a:r>
              <a:rPr lang="en-US" dirty="0"/>
              <a:t>, lest he be angry, and you perish along the way.</a:t>
            </a:r>
          </a:p>
        </p:txBody>
      </p:sp>
    </p:spTree>
    <p:extLst>
      <p:ext uri="{BB962C8B-B14F-4D97-AF65-F5344CB8AC3E}">
        <p14:creationId xmlns:p14="http://schemas.microsoft.com/office/powerpoint/2010/main" val="42297389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0E4F2B2-A35A-4C9F-9C1E-E667FB13665F}"/>
              </a:ext>
            </a:extLst>
          </p:cNvPr>
          <p:cNvSpPr>
            <a:spLocks noGrp="1" noChangeArrowheads="1"/>
          </p:cNvSpPr>
          <p:nvPr>
            <p:ph type="subTitle" idx="1"/>
          </p:nvPr>
        </p:nvSpPr>
        <p:spPr>
          <a:xfrm>
            <a:off x="274637" y="361950"/>
            <a:ext cx="8229600" cy="4781550"/>
          </a:xfrm>
        </p:spPr>
        <p:txBody>
          <a:bodyPr>
            <a:normAutofit fontScale="92500" lnSpcReduction="10000"/>
          </a:bodyPr>
          <a:lstStyle/>
          <a:p>
            <a:pPr marL="0" lvl="1"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 1.1-3 </a:t>
            </a:r>
            <a:r>
              <a:rPr lang="en-US" altLang="en-US" sz="4000" dirty="0">
                <a:solidFill>
                  <a:schemeClr val="bg1"/>
                </a:solidFill>
                <a:latin typeface="Arial Rounded MT Bold" panose="020F0704030504030204" pitchFamily="34" charset="0"/>
                <a:cs typeface="Vilna" pitchFamily="2" charset="-79"/>
              </a:rPr>
              <a:t>In days gone by, God spoke in many and varied ways to the Fathers through the prophets.  But now, in the </a:t>
            </a:r>
            <a:r>
              <a:rPr lang="en-US" altLang="en-US" sz="4000" i="1" dirty="0" err="1">
                <a:solidFill>
                  <a:schemeClr val="bg1"/>
                </a:solidFill>
                <a:latin typeface="Arial Rounded MT Bold" panose="020F0704030504030204" pitchFamily="34" charset="0"/>
                <a:cs typeface="Vilna" pitchFamily="2" charset="-79"/>
              </a:rPr>
              <a:t>akharit-hayamim</a:t>
            </a:r>
            <a:r>
              <a:rPr lang="en-US" altLang="en-US" sz="4000" i="1" dirty="0">
                <a:solidFill>
                  <a:schemeClr val="bg1"/>
                </a:solidFill>
                <a:latin typeface="Arial Rounded MT Bold" panose="020F0704030504030204" pitchFamily="34" charset="0"/>
                <a:cs typeface="Vilna" pitchFamily="2" charset="-79"/>
              </a:rPr>
              <a:t> / </a:t>
            </a:r>
            <a:r>
              <a:rPr lang="en-US" altLang="en-US" sz="4000" dirty="0">
                <a:solidFill>
                  <a:schemeClr val="bg1"/>
                </a:solidFill>
                <a:latin typeface="Arial Rounded MT Bold" panose="020F0704030504030204" pitchFamily="34" charset="0"/>
                <a:cs typeface="Vilna" pitchFamily="2" charset="-79"/>
              </a:rPr>
              <a:t>end of days, he has spoken to us through his Son, to whom he has given ownership of everything and through whom he created the universe</a:t>
            </a:r>
          </a:p>
        </p:txBody>
      </p:sp>
    </p:spTree>
    <p:extLst>
      <p:ext uri="{BB962C8B-B14F-4D97-AF65-F5344CB8AC3E}">
        <p14:creationId xmlns:p14="http://schemas.microsoft.com/office/powerpoint/2010/main" val="3905738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0E4F2B2-A35A-4C9F-9C1E-E667FB13665F}"/>
              </a:ext>
            </a:extLst>
          </p:cNvPr>
          <p:cNvSpPr>
            <a:spLocks noGrp="1" noChangeArrowheads="1"/>
          </p:cNvSpPr>
          <p:nvPr>
            <p:ph type="subTitle" idx="1"/>
          </p:nvPr>
        </p:nvSpPr>
        <p:spPr>
          <a:xfrm>
            <a:off x="274637" y="361950"/>
            <a:ext cx="8229600" cy="4781550"/>
          </a:xfrm>
        </p:spPr>
        <p:txBody>
          <a:bodyPr>
            <a:normAutofit fontScale="92500" lnSpcReduction="10000"/>
          </a:bodyPr>
          <a:lstStyle/>
          <a:p>
            <a:pPr marL="0" lvl="1"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 1.1-3 </a:t>
            </a:r>
            <a:r>
              <a:rPr lang="en-US" altLang="en-US" sz="4000" dirty="0">
                <a:solidFill>
                  <a:schemeClr val="bg1"/>
                </a:solidFill>
                <a:latin typeface="Arial Rounded MT Bold" panose="020F0704030504030204" pitchFamily="34" charset="0"/>
                <a:cs typeface="Vilna" pitchFamily="2" charset="-79"/>
              </a:rPr>
              <a:t>This Son is the radiance of the </a:t>
            </a:r>
            <a:r>
              <a:rPr lang="en-US" altLang="en-US" sz="4000" dirty="0" err="1">
                <a:solidFill>
                  <a:schemeClr val="bg1"/>
                </a:solidFill>
                <a:latin typeface="Arial Rounded MT Bold" panose="020F0704030504030204" pitchFamily="34" charset="0"/>
                <a:cs typeface="Vilna" pitchFamily="2" charset="-79"/>
              </a:rPr>
              <a:t>Sh’khinah</a:t>
            </a:r>
            <a:r>
              <a:rPr lang="en-US" altLang="en-US" sz="4000" dirty="0">
                <a:solidFill>
                  <a:schemeClr val="bg1"/>
                </a:solidFill>
                <a:latin typeface="Arial Rounded MT Bold" panose="020F0704030504030204" pitchFamily="34" charset="0"/>
                <a:cs typeface="Vilna" pitchFamily="2" charset="-79"/>
              </a:rPr>
              <a:t>, the very expression of God’s essence, upholding all that exists by his powerful word; and after he had, through himself, made purification for sins, he sat down at the right hand of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a:t>
            </a:r>
            <a:r>
              <a:rPr lang="en-US" altLang="en-US" sz="4000" i="1" dirty="0" err="1">
                <a:solidFill>
                  <a:schemeClr val="bg1"/>
                </a:solidFill>
                <a:latin typeface="Arial Rounded MT Bold" panose="020F0704030504030204" pitchFamily="34" charset="0"/>
                <a:cs typeface="Vilna" pitchFamily="2" charset="-79"/>
              </a:rPr>
              <a:t>BaM’romim</a:t>
            </a:r>
            <a:r>
              <a:rPr lang="en-US" altLang="en-US" sz="4000" i="1"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 Majesty on High.</a:t>
            </a:r>
          </a:p>
        </p:txBody>
      </p:sp>
    </p:spTree>
    <p:extLst>
      <p:ext uri="{BB962C8B-B14F-4D97-AF65-F5344CB8AC3E}">
        <p14:creationId xmlns:p14="http://schemas.microsoft.com/office/powerpoint/2010/main" val="1655848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233363" indent="-233363" algn="l">
              <a:buFont typeface="Arial" panose="020B0604020202020204" pitchFamily="34" charset="0"/>
              <a:buChar char="•"/>
            </a:pPr>
            <a:r>
              <a:rPr lang="en-US" altLang="en-US" dirty="0">
                <a:solidFill>
                  <a:srgbClr val="FFFF99"/>
                </a:solidFill>
                <a:ea typeface="Arial Unicode MS" panose="020B0604020202020204" pitchFamily="34" charset="-128"/>
                <a:cs typeface="Arial" panose="020B0604020202020204" pitchFamily="34" charset="0"/>
              </a:rPr>
              <a:t>Power and the peril of the priesthood of Yeshua.</a:t>
            </a:r>
          </a:p>
          <a:p>
            <a:pPr algn="l"/>
            <a:endParaRPr lang="en-US" dirty="0"/>
          </a:p>
        </p:txBody>
      </p:sp>
    </p:spTree>
    <p:extLst>
      <p:ext uri="{BB962C8B-B14F-4D97-AF65-F5344CB8AC3E}">
        <p14:creationId xmlns:p14="http://schemas.microsoft.com/office/powerpoint/2010/main" val="1316480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Application: Worship the Son, our cohen/priest!</a:t>
            </a:r>
          </a:p>
          <a:p>
            <a:pPr algn="l"/>
            <a:r>
              <a:rPr lang="en-US" dirty="0"/>
              <a:t>Time in the Word and worship!</a:t>
            </a:r>
          </a:p>
        </p:txBody>
      </p:sp>
    </p:spTree>
    <p:extLst>
      <p:ext uri="{BB962C8B-B14F-4D97-AF65-F5344CB8AC3E}">
        <p14:creationId xmlns:p14="http://schemas.microsoft.com/office/powerpoint/2010/main" val="561599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 / Ps 27.4-6  </a:t>
            </a:r>
            <a:r>
              <a:rPr lang="en-US" dirty="0"/>
              <a:t>Just one thing have I asked of </a:t>
            </a:r>
            <a:r>
              <a:rPr lang="en-US" cap="small" dirty="0"/>
              <a:t>Adoni</a:t>
            </a:r>
            <a:r>
              <a:rPr lang="en-US" dirty="0"/>
              <a:t>; only this will I seek: to live in the house of </a:t>
            </a:r>
            <a:r>
              <a:rPr lang="en-US" cap="small" dirty="0"/>
              <a:t>Adoni </a:t>
            </a:r>
            <a:r>
              <a:rPr lang="en-US" dirty="0"/>
              <a:t>all the days of my life, to see the beauty of </a:t>
            </a:r>
            <a:r>
              <a:rPr lang="en-US" cap="small" dirty="0"/>
              <a:t>Adoni</a:t>
            </a:r>
            <a:r>
              <a:rPr lang="en-US" i="1" cap="small" dirty="0"/>
              <a:t> </a:t>
            </a:r>
            <a:r>
              <a:rPr lang="en-US" dirty="0"/>
              <a:t>and inquire in his temple….</a:t>
            </a:r>
          </a:p>
        </p:txBody>
      </p:sp>
    </p:spTree>
    <p:extLst>
      <p:ext uri="{BB962C8B-B14F-4D97-AF65-F5344CB8AC3E}">
        <p14:creationId xmlns:p14="http://schemas.microsoft.com/office/powerpoint/2010/main" val="283715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233363" indent="-233363" algn="l">
              <a:buFont typeface="Arial" panose="020B0604020202020204" pitchFamily="34" charset="0"/>
              <a:buChar char="•"/>
            </a:pPr>
            <a:r>
              <a:rPr lang="en-US" altLang="en-US" dirty="0">
                <a:ea typeface="Arial Unicode MS" panose="020B0604020202020204" pitchFamily="34" charset="-128"/>
                <a:cs typeface="Arial" panose="020B0604020202020204" pitchFamily="34" charset="0"/>
              </a:rPr>
              <a:t>This Book / Letter was in danger of rejection from the Bible.   </a:t>
            </a:r>
          </a:p>
          <a:p>
            <a:pPr marL="233363" indent="-233363" algn="l">
              <a:buFont typeface="Arial" panose="020B0604020202020204" pitchFamily="34" charset="0"/>
              <a:buChar char="•"/>
            </a:pPr>
            <a:r>
              <a:rPr lang="en-US" altLang="en-US" dirty="0">
                <a:ea typeface="Arial Unicode MS" panose="020B0604020202020204" pitchFamily="34" charset="-128"/>
                <a:cs typeface="Arial" panose="020B0604020202020204" pitchFamily="34" charset="0"/>
              </a:rPr>
              <a:t>A well known Hebrew roots teacher near Oklahoma City, OK DOES reject it today.  Why?</a:t>
            </a:r>
          </a:p>
          <a:p>
            <a:pPr marL="233363" indent="-233363" algn="l">
              <a:buFont typeface="Arial" panose="020B0604020202020204" pitchFamily="34" charset="0"/>
              <a:buChar char="•"/>
            </a:pPr>
            <a:r>
              <a:rPr lang="en-US" altLang="en-US" dirty="0">
                <a:solidFill>
                  <a:srgbClr val="FFFF99"/>
                </a:solidFill>
                <a:ea typeface="Arial Unicode MS" panose="020B0604020202020204" pitchFamily="34" charset="-128"/>
                <a:cs typeface="Arial" panose="020B0604020202020204" pitchFamily="34" charset="0"/>
              </a:rPr>
              <a:t>Power and the peril of the priesthood of Yeshua.</a:t>
            </a:r>
          </a:p>
          <a:p>
            <a:pPr algn="l"/>
            <a:endParaRPr lang="en-US" dirty="0"/>
          </a:p>
        </p:txBody>
      </p:sp>
    </p:spTree>
    <p:extLst>
      <p:ext uri="{BB962C8B-B14F-4D97-AF65-F5344CB8AC3E}">
        <p14:creationId xmlns:p14="http://schemas.microsoft.com/office/powerpoint/2010/main" val="611261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 / Ps 27.4-6 </a:t>
            </a:r>
            <a:r>
              <a:rPr lang="en-US" dirty="0"/>
              <a:t>For he will set me high on a rock. </a:t>
            </a:r>
            <a:r>
              <a:rPr lang="en-US" b="1" baseline="30000" dirty="0"/>
              <a:t> </a:t>
            </a:r>
            <a:r>
              <a:rPr lang="en-US" dirty="0"/>
              <a:t>Then my head will be lifted up above my surrounding foes, and I will offer in his tent sacrifices with shouts of joy; I will sing, sing praises to </a:t>
            </a:r>
            <a:r>
              <a:rPr lang="en-US" cap="small" dirty="0"/>
              <a:t>Adoni</a:t>
            </a:r>
            <a:r>
              <a:rPr lang="en-US" dirty="0"/>
              <a:t>.</a:t>
            </a:r>
          </a:p>
        </p:txBody>
      </p:sp>
    </p:spTree>
    <p:extLst>
      <p:ext uri="{BB962C8B-B14F-4D97-AF65-F5344CB8AC3E}">
        <p14:creationId xmlns:p14="http://schemas.microsoft.com/office/powerpoint/2010/main" val="33341592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Reading the Bible 4X per week">
            <a:hlinkClick r:id="" action="ppaction://media"/>
            <a:extLst>
              <a:ext uri="{FF2B5EF4-FFF2-40B4-BE49-F238E27FC236}">
                <a16:creationId xmlns:a16="http://schemas.microsoft.com/office/drawing/2014/main" id="{DABCDC21-0AAA-4B14-AB16-8B88857CEE2A}"/>
              </a:ext>
            </a:extLst>
          </p:cNvPr>
          <p:cNvPicPr>
            <a:picLocks noRot="1" noChangeAspect="1"/>
          </p:cNvPicPr>
          <p:nvPr>
            <a:videoFile r:link="rId1"/>
          </p:nvPr>
        </p:nvPicPr>
        <p:blipFill>
          <a:blip r:embed="rId4"/>
          <a:stretch>
            <a:fillRect/>
          </a:stretch>
        </p:blipFill>
        <p:spPr>
          <a:xfrm>
            <a:off x="308927" y="425271"/>
            <a:ext cx="8273416" cy="4661079"/>
          </a:xfrm>
          <a:prstGeom prst="rect">
            <a:avLst/>
          </a:prstGeom>
        </p:spPr>
      </p:pic>
      <p:sp>
        <p:nvSpPr>
          <p:cNvPr id="3" name="TextBox 2">
            <a:extLst>
              <a:ext uri="{FF2B5EF4-FFF2-40B4-BE49-F238E27FC236}">
                <a16:creationId xmlns:a16="http://schemas.microsoft.com/office/drawing/2014/main" id="{5D6F9795-6A1B-4CE8-9EAC-49DA587391D8}"/>
              </a:ext>
            </a:extLst>
          </p:cNvPr>
          <p:cNvSpPr txBox="1"/>
          <p:nvPr/>
        </p:nvSpPr>
        <p:spPr>
          <a:xfrm>
            <a:off x="177255" y="57150"/>
            <a:ext cx="3702873" cy="461665"/>
          </a:xfrm>
          <a:prstGeom prst="rect">
            <a:avLst/>
          </a:prstGeom>
          <a:noFill/>
        </p:spPr>
        <p:txBody>
          <a:bodyPr wrap="none" rtlCol="0">
            <a:spAutoFit/>
          </a:bodyPr>
          <a:lstStyle/>
          <a:p>
            <a:pPr algn="l"/>
            <a:r>
              <a:rPr lang="en-US" sz="2400" dirty="0"/>
              <a:t>Effects of Bible reading</a:t>
            </a:r>
          </a:p>
        </p:txBody>
      </p:sp>
    </p:spTree>
    <p:extLst>
      <p:ext uri="{BB962C8B-B14F-4D97-AF65-F5344CB8AC3E}">
        <p14:creationId xmlns:p14="http://schemas.microsoft.com/office/powerpoint/2010/main" val="40102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Stand and fight for justice and protecting the weakest.</a:t>
            </a:r>
          </a:p>
        </p:txBody>
      </p:sp>
    </p:spTree>
    <p:extLst>
      <p:ext uri="{BB962C8B-B14F-4D97-AF65-F5344CB8AC3E}">
        <p14:creationId xmlns:p14="http://schemas.microsoft.com/office/powerpoint/2010/main" val="3280936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 recent court ruling has cleared the way for Kansas abortion laws to become like those of New York. The</a:t>
            </a:r>
            <a:r>
              <a:rPr lang="en-US" dirty="0">
                <a:solidFill>
                  <a:srgbClr val="FFFF99"/>
                </a:solidFill>
              </a:rPr>
              <a:t> Value Them Both Amendment </a:t>
            </a:r>
            <a:r>
              <a:rPr lang="en-US" dirty="0"/>
              <a:t>protects women and babies from a limitless abortion industry. </a:t>
            </a:r>
          </a:p>
          <a:p>
            <a:pPr algn="l"/>
            <a:endParaRPr lang="en-US" dirty="0"/>
          </a:p>
        </p:txBody>
      </p:sp>
    </p:spTree>
    <p:extLst>
      <p:ext uri="{BB962C8B-B14F-4D97-AF65-F5344CB8AC3E}">
        <p14:creationId xmlns:p14="http://schemas.microsoft.com/office/powerpoint/2010/main" val="1230751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5029191" cy="4781550"/>
          </a:xfrm>
        </p:spPr>
        <p:txBody>
          <a:bodyPr>
            <a:normAutofit/>
          </a:bodyPr>
          <a:lstStyle/>
          <a:p>
            <a:pPr algn="l"/>
            <a:r>
              <a:rPr lang="en-US" sz="3200" dirty="0"/>
              <a:t>Contact your Kansas Legislators and urge them to support the state constitutional amendment, </a:t>
            </a:r>
            <a:r>
              <a:rPr lang="en-US" sz="3200" i="1" dirty="0"/>
              <a:t>Value Them Both</a:t>
            </a:r>
            <a:r>
              <a:rPr lang="en-US" sz="3200" dirty="0"/>
              <a:t>, with out any changes and to place it on the August 2020 election ballot.</a:t>
            </a:r>
          </a:p>
        </p:txBody>
      </p:sp>
      <p:pic>
        <p:nvPicPr>
          <p:cNvPr id="2050" name="Picture 2">
            <a:extLst>
              <a:ext uri="{FF2B5EF4-FFF2-40B4-BE49-F238E27FC236}">
                <a16:creationId xmlns:a16="http://schemas.microsoft.com/office/drawing/2014/main" id="{1C98DE89-ACBF-42A3-9BF8-4C53DDA1D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637" y="666751"/>
            <a:ext cx="3551238" cy="347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3116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Yeshua the Cohen</a:t>
            </a:r>
          </a:p>
          <a:p>
            <a:pPr algn="l"/>
            <a:r>
              <a:rPr lang="en-US" dirty="0"/>
              <a:t>The peril, the power</a:t>
            </a:r>
          </a:p>
        </p:txBody>
      </p:sp>
    </p:spTree>
    <p:extLst>
      <p:ext uri="{BB962C8B-B14F-4D97-AF65-F5344CB8AC3E}">
        <p14:creationId xmlns:p14="http://schemas.microsoft.com/office/powerpoint/2010/main" val="18736385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pPr>
            <a:r>
              <a:rPr lang="en-US" altLang="en-US" dirty="0">
                <a:solidFill>
                  <a:schemeClr val="bg1"/>
                </a:solidFill>
              </a:rPr>
              <a:t>Summary of all:</a:t>
            </a:r>
          </a:p>
          <a:p>
            <a:pPr marL="0" indent="0">
              <a:lnSpc>
                <a:spcPct val="90000"/>
              </a:lnSpc>
            </a:pPr>
            <a:r>
              <a:rPr lang="en-US" altLang="en-US" dirty="0">
                <a:solidFill>
                  <a:schemeClr val="bg1"/>
                </a:solidFill>
              </a:rPr>
              <a:t> </a:t>
            </a:r>
            <a:r>
              <a:rPr lang="en-US" altLang="en-US" sz="3600" baseline="30000" dirty="0">
                <a:solidFill>
                  <a:schemeClr val="bg1"/>
                </a:solidFill>
              </a:rPr>
              <a:t>8.1-2 </a:t>
            </a:r>
            <a:r>
              <a:rPr lang="en-US" altLang="en-US" sz="3600" dirty="0">
                <a:solidFill>
                  <a:schemeClr val="bg1"/>
                </a:solidFill>
              </a:rPr>
              <a:t>Here is the whole point of what we have been saying: we do have just such a cohen </a:t>
            </a:r>
            <a:r>
              <a:rPr lang="en-US" altLang="en-US" sz="3600" dirty="0" err="1">
                <a:solidFill>
                  <a:schemeClr val="bg1"/>
                </a:solidFill>
              </a:rPr>
              <a:t>gadol</a:t>
            </a:r>
            <a:r>
              <a:rPr lang="en-US" altLang="en-US" sz="3600" dirty="0">
                <a:solidFill>
                  <a:schemeClr val="bg1"/>
                </a:solidFill>
              </a:rPr>
              <a:t> as has been described. And he does sit at the right hand of </a:t>
            </a:r>
            <a:r>
              <a:rPr lang="en-US" altLang="en-US" sz="3600" dirty="0" err="1">
                <a:solidFill>
                  <a:schemeClr val="bg1"/>
                </a:solidFill>
              </a:rPr>
              <a:t>HaG'dulah</a:t>
            </a:r>
            <a:r>
              <a:rPr lang="en-US" altLang="en-US" sz="3600" dirty="0">
                <a:solidFill>
                  <a:schemeClr val="bg1"/>
                </a:solidFill>
              </a:rPr>
              <a:t> in heaven. There he serves in the Holy Place, that is, in the true Tent of Meeting, the one erected not by human beings but by A</a:t>
            </a:r>
            <a:r>
              <a:rPr lang="en-US" altLang="en-US" sz="3200" dirty="0">
                <a:solidFill>
                  <a:schemeClr val="bg1"/>
                </a:solidFill>
              </a:rPr>
              <a:t>DONI</a:t>
            </a:r>
            <a:r>
              <a:rPr lang="en-US" altLang="en-US" sz="3600" dirty="0">
                <a:solidFill>
                  <a:schemeClr val="bg1"/>
                </a:solidFill>
              </a:rPr>
              <a:t>. </a:t>
            </a:r>
          </a:p>
        </p:txBody>
      </p:sp>
    </p:spTree>
    <p:extLst>
      <p:ext uri="{BB962C8B-B14F-4D97-AF65-F5344CB8AC3E}">
        <p14:creationId xmlns:p14="http://schemas.microsoft.com/office/powerpoint/2010/main" val="175132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pPr>
            <a:r>
              <a:rPr lang="en-US" sz="3600" baseline="30000" dirty="0">
                <a:solidFill>
                  <a:schemeClr val="bg1"/>
                </a:solidFill>
              </a:rPr>
              <a:t>7.24-25 </a:t>
            </a:r>
            <a:r>
              <a:rPr lang="en-US" sz="3600" dirty="0">
                <a:solidFill>
                  <a:schemeClr val="bg1"/>
                </a:solidFill>
              </a:rPr>
              <a:t>because he lives forever, his position as cohen does not pass on to someone else; and consequently, he is totally able to deliver those </a:t>
            </a:r>
            <a:r>
              <a:rPr lang="en-US" sz="3600" dirty="0">
                <a:solidFill>
                  <a:srgbClr val="FFFF99"/>
                </a:solidFill>
              </a:rPr>
              <a:t>who approach God through him</a:t>
            </a:r>
            <a:r>
              <a:rPr lang="en-US" sz="3600" dirty="0">
                <a:solidFill>
                  <a:schemeClr val="bg1"/>
                </a:solidFill>
              </a:rPr>
              <a:t>; since he is alive forever and thus forever able to intercede on their behalf.</a:t>
            </a:r>
            <a:endParaRPr lang="en-US" altLang="en-US" sz="3600" dirty="0">
              <a:solidFill>
                <a:schemeClr val="bg1"/>
              </a:solidFill>
            </a:endParaRPr>
          </a:p>
        </p:txBody>
      </p:sp>
    </p:spTree>
    <p:extLst>
      <p:ext uri="{BB962C8B-B14F-4D97-AF65-F5344CB8AC3E}">
        <p14:creationId xmlns:p14="http://schemas.microsoft.com/office/powerpoint/2010/main" val="2933907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2190054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15160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0E4F2B2-A35A-4C9F-9C1E-E667FB13665F}"/>
              </a:ext>
            </a:extLst>
          </p:cNvPr>
          <p:cNvSpPr>
            <a:spLocks noGrp="1" noChangeArrowheads="1"/>
          </p:cNvSpPr>
          <p:nvPr>
            <p:ph type="subTitle" idx="1"/>
          </p:nvPr>
        </p:nvSpPr>
        <p:spPr>
          <a:xfrm>
            <a:off x="274637" y="361950"/>
            <a:ext cx="8229600" cy="4781550"/>
          </a:xfrm>
        </p:spPr>
        <p:txBody>
          <a:bodyPr>
            <a:normAutofit fontScale="92500" lnSpcReduction="10000"/>
          </a:bodyPr>
          <a:lstStyle/>
          <a:p>
            <a:pPr marL="0" lvl="1"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 1.1-3 </a:t>
            </a:r>
            <a:r>
              <a:rPr lang="en-US" altLang="en-US" sz="4000" dirty="0">
                <a:solidFill>
                  <a:schemeClr val="bg1"/>
                </a:solidFill>
                <a:latin typeface="Arial Rounded MT Bold" panose="020F0704030504030204" pitchFamily="34" charset="0"/>
                <a:cs typeface="Vilna" pitchFamily="2" charset="-79"/>
              </a:rPr>
              <a:t>In days gone by, God spoke in many and varied ways to the Fathers through the prophets.  But now, in the </a:t>
            </a:r>
            <a:r>
              <a:rPr lang="en-US" altLang="en-US" sz="4000" i="1" dirty="0" err="1">
                <a:solidFill>
                  <a:schemeClr val="bg1"/>
                </a:solidFill>
                <a:latin typeface="Arial Rounded MT Bold" panose="020F0704030504030204" pitchFamily="34" charset="0"/>
                <a:cs typeface="Vilna" pitchFamily="2" charset="-79"/>
              </a:rPr>
              <a:t>akharit-hayamim</a:t>
            </a:r>
            <a:r>
              <a:rPr lang="en-US" altLang="en-US" sz="4000" i="1" dirty="0">
                <a:solidFill>
                  <a:schemeClr val="bg1"/>
                </a:solidFill>
                <a:latin typeface="Arial Rounded MT Bold" panose="020F0704030504030204" pitchFamily="34" charset="0"/>
                <a:cs typeface="Vilna" pitchFamily="2" charset="-79"/>
              </a:rPr>
              <a:t> / </a:t>
            </a:r>
            <a:r>
              <a:rPr lang="en-US" altLang="en-US" sz="4000" dirty="0">
                <a:solidFill>
                  <a:schemeClr val="bg1"/>
                </a:solidFill>
                <a:latin typeface="Arial Rounded MT Bold" panose="020F0704030504030204" pitchFamily="34" charset="0"/>
                <a:cs typeface="Vilna" pitchFamily="2" charset="-79"/>
              </a:rPr>
              <a:t>end of days, he has spoken to us through his Son, to whom he has given ownership of everything and through whom he created the universe</a:t>
            </a:r>
          </a:p>
        </p:txBody>
      </p:sp>
    </p:spTree>
    <p:extLst>
      <p:ext uri="{BB962C8B-B14F-4D97-AF65-F5344CB8AC3E}">
        <p14:creationId xmlns:p14="http://schemas.microsoft.com/office/powerpoint/2010/main" val="39126747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David"/>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0" algn="l" defTabSz="914400" rtl="0" eaLnBrk="1" fontAlgn="base" latinLnBrk="0" hangingPunct="1">
          <a:lnSpc>
            <a:spcPct val="100000"/>
          </a:lnSpc>
          <a:spcBef>
            <a:spcPct val="0"/>
          </a:spcBef>
          <a:spcAft>
            <a:spcPct val="0"/>
          </a:spcAft>
          <a:buClrTx/>
          <a:buSzTx/>
          <a:buFontTx/>
          <a:buChar char="–"/>
          <a:tabLst/>
          <a:defRPr kumimoji="0" lang="en-US" altLang="en-US" sz="4000" b="0" i="0" u="none" strike="noStrike" cap="none" normalizeH="0" baseline="0" smtClean="0">
            <a:ln>
              <a:noFill/>
            </a:ln>
            <a:solidFill>
              <a:schemeClr val="bg1"/>
            </a:solidFill>
            <a:effectLst/>
            <a:latin typeface="Arial Rounded MT Bold" panose="020F0704030504030204" pitchFamily="34" charset="0"/>
            <a:ea typeface="Arial Unicode MS" panose="020B0604020202020204" pitchFamily="34" charset="-128"/>
            <a:cs typeface="David" panose="020E0502060401010101" pitchFamily="34" charset="-79"/>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0" algn="l" defTabSz="914400" rtl="0" eaLnBrk="1" fontAlgn="base" latinLnBrk="0" hangingPunct="1">
          <a:lnSpc>
            <a:spcPct val="100000"/>
          </a:lnSpc>
          <a:spcBef>
            <a:spcPct val="0"/>
          </a:spcBef>
          <a:spcAft>
            <a:spcPct val="0"/>
          </a:spcAft>
          <a:buClrTx/>
          <a:buSzTx/>
          <a:buFontTx/>
          <a:buChar char="–"/>
          <a:tabLst/>
          <a:defRPr kumimoji="0" lang="en-US" altLang="en-US" sz="4000" b="0" i="0" u="none" strike="noStrike" cap="none" normalizeH="0" baseline="0" smtClean="0">
            <a:ln>
              <a:noFill/>
            </a:ln>
            <a:solidFill>
              <a:schemeClr val="bg1"/>
            </a:solidFill>
            <a:effectLst/>
            <a:latin typeface="Arial Rounded MT Bold" panose="020F0704030504030204" pitchFamily="34" charset="0"/>
            <a:ea typeface="Arial Unicode MS" panose="020B0604020202020204" pitchFamily="34" charset="-128"/>
            <a:cs typeface="David" panose="020E0502060401010101" pitchFamily="34"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116447</TotalTime>
  <Words>5768</Words>
  <Application>Microsoft Office PowerPoint</Application>
  <PresentationFormat>Custom</PresentationFormat>
  <Paragraphs>452</Paragraphs>
  <Slides>90</Slides>
  <Notes>88</Notes>
  <HiddenSlides>0</HiddenSlides>
  <MMClips>5</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90</vt:i4>
      </vt:variant>
    </vt:vector>
  </HeadingPairs>
  <TitlesOfParts>
    <vt:vector size="100" baseType="lpstr">
      <vt:lpstr>Arial</vt:lpstr>
      <vt:lpstr>Arial Rounded MT Bold</vt:lpstr>
      <vt:lpstr>Calibri</vt:lpstr>
      <vt:lpstr>Calibri Light</vt:lpstr>
      <vt:lpstr>David</vt:lpstr>
      <vt:lpstr>Times New Roman</vt:lpstr>
      <vt:lpstr>1_Default Design</vt:lpstr>
      <vt:lpstr>Office Theme</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3328</cp:revision>
  <dcterms:created xsi:type="dcterms:W3CDTF">2006-04-21T19:34:43Z</dcterms:created>
  <dcterms:modified xsi:type="dcterms:W3CDTF">2020-01-25T14:50:23Z</dcterms:modified>
</cp:coreProperties>
</file>