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 id="2147483709" r:id="rId3"/>
    <p:sldMasterId id="2147483715" r:id="rId4"/>
  </p:sldMasterIdLst>
  <p:notesMasterIdLst>
    <p:notesMasterId r:id="rId110"/>
  </p:notesMasterIdLst>
  <p:handoutMasterIdLst>
    <p:handoutMasterId r:id="rId111"/>
  </p:handoutMasterIdLst>
  <p:sldIdLst>
    <p:sldId id="2045" r:id="rId5"/>
    <p:sldId id="61442" r:id="rId6"/>
    <p:sldId id="61443" r:id="rId7"/>
    <p:sldId id="61448" r:id="rId8"/>
    <p:sldId id="61444" r:id="rId9"/>
    <p:sldId id="61445" r:id="rId10"/>
    <p:sldId id="61143" r:id="rId11"/>
    <p:sldId id="61413" r:id="rId12"/>
    <p:sldId id="61405" r:id="rId13"/>
    <p:sldId id="61400" r:id="rId14"/>
    <p:sldId id="61369" r:id="rId15"/>
    <p:sldId id="61368" r:id="rId16"/>
    <p:sldId id="61370" r:id="rId17"/>
    <p:sldId id="61358" r:id="rId18"/>
    <p:sldId id="61359" r:id="rId19"/>
    <p:sldId id="61315" r:id="rId20"/>
    <p:sldId id="61458" r:id="rId21"/>
    <p:sldId id="61409" r:id="rId22"/>
    <p:sldId id="61406" r:id="rId23"/>
    <p:sldId id="346" r:id="rId24"/>
    <p:sldId id="342" r:id="rId25"/>
    <p:sldId id="61449" r:id="rId26"/>
    <p:sldId id="61408" r:id="rId27"/>
    <p:sldId id="61450" r:id="rId28"/>
    <p:sldId id="61453" r:id="rId29"/>
    <p:sldId id="61451" r:id="rId30"/>
    <p:sldId id="61454" r:id="rId31"/>
    <p:sldId id="61452" r:id="rId32"/>
    <p:sldId id="61455" r:id="rId33"/>
    <p:sldId id="61456" r:id="rId34"/>
    <p:sldId id="61374" r:id="rId35"/>
    <p:sldId id="61168" r:id="rId36"/>
    <p:sldId id="61407" r:id="rId37"/>
    <p:sldId id="61410" r:id="rId38"/>
    <p:sldId id="61411" r:id="rId39"/>
    <p:sldId id="61412" r:id="rId40"/>
    <p:sldId id="61402" r:id="rId41"/>
    <p:sldId id="61415" r:id="rId42"/>
    <p:sldId id="61376" r:id="rId43"/>
    <p:sldId id="61378" r:id="rId44"/>
    <p:sldId id="61414" r:id="rId45"/>
    <p:sldId id="61365" r:id="rId46"/>
    <p:sldId id="61430" r:id="rId47"/>
    <p:sldId id="61375" r:id="rId48"/>
    <p:sldId id="61457" r:id="rId49"/>
    <p:sldId id="61361" r:id="rId50"/>
    <p:sldId id="61353" r:id="rId51"/>
    <p:sldId id="61431" r:id="rId52"/>
    <p:sldId id="61397" r:id="rId53"/>
    <p:sldId id="61432" r:id="rId54"/>
    <p:sldId id="61360" r:id="rId55"/>
    <p:sldId id="61419" r:id="rId56"/>
    <p:sldId id="61420" r:id="rId57"/>
    <p:sldId id="61418" r:id="rId58"/>
    <p:sldId id="61422" r:id="rId59"/>
    <p:sldId id="61421" r:id="rId60"/>
    <p:sldId id="61423" r:id="rId61"/>
    <p:sldId id="61424" r:id="rId62"/>
    <p:sldId id="61433" r:id="rId63"/>
    <p:sldId id="61362" r:id="rId64"/>
    <p:sldId id="61417" r:id="rId65"/>
    <p:sldId id="61355" r:id="rId66"/>
    <p:sldId id="61357" r:id="rId67"/>
    <p:sldId id="61356" r:id="rId68"/>
    <p:sldId id="61371" r:id="rId69"/>
    <p:sldId id="61372" r:id="rId70"/>
    <p:sldId id="61428" r:id="rId71"/>
    <p:sldId id="61429" r:id="rId72"/>
    <p:sldId id="61434" r:id="rId73"/>
    <p:sldId id="61441" r:id="rId74"/>
    <p:sldId id="61440" r:id="rId75"/>
    <p:sldId id="61439" r:id="rId76"/>
    <p:sldId id="61436" r:id="rId77"/>
    <p:sldId id="61437" r:id="rId78"/>
    <p:sldId id="61382" r:id="rId79"/>
    <p:sldId id="61379" r:id="rId80"/>
    <p:sldId id="61435" r:id="rId81"/>
    <p:sldId id="61366" r:id="rId82"/>
    <p:sldId id="61390" r:id="rId83"/>
    <p:sldId id="61383" r:id="rId84"/>
    <p:sldId id="61384" r:id="rId85"/>
    <p:sldId id="61391" r:id="rId86"/>
    <p:sldId id="61385" r:id="rId87"/>
    <p:sldId id="61386" r:id="rId88"/>
    <p:sldId id="61387" r:id="rId89"/>
    <p:sldId id="61393" r:id="rId90"/>
    <p:sldId id="61392" r:id="rId91"/>
    <p:sldId id="61394" r:id="rId92"/>
    <p:sldId id="61388" r:id="rId93"/>
    <p:sldId id="61395" r:id="rId94"/>
    <p:sldId id="61364" r:id="rId95"/>
    <p:sldId id="61389" r:id="rId96"/>
    <p:sldId id="61381" r:id="rId97"/>
    <p:sldId id="61367" r:id="rId98"/>
    <p:sldId id="61438" r:id="rId99"/>
    <p:sldId id="61363" r:id="rId100"/>
    <p:sldId id="61416" r:id="rId101"/>
    <p:sldId id="61426" r:id="rId102"/>
    <p:sldId id="61425" r:id="rId103"/>
    <p:sldId id="61398" r:id="rId104"/>
    <p:sldId id="61380" r:id="rId105"/>
    <p:sldId id="61446" r:id="rId106"/>
    <p:sldId id="61447" r:id="rId107"/>
    <p:sldId id="61352" r:id="rId108"/>
    <p:sldId id="256" r:id="rId109"/>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405" autoAdjust="0"/>
    <p:restoredTop sz="91945" autoAdjust="0"/>
  </p:normalViewPr>
  <p:slideViewPr>
    <p:cSldViewPr>
      <p:cViewPr varScale="1">
        <p:scale>
          <a:sx n="107" d="100"/>
          <a:sy n="107" d="100"/>
        </p:scale>
        <p:origin x="126" y="414"/>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5722"/>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commentAuthors" Target="commentAuthor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notesMaster" Target="notesMasters/notesMaster1.xml"/><Relationship Id="rId115"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03.1to 3.6 Courage in Crisis</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 29, 2020  5780</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03.1to 3.6 Courage in Crisis</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 29, 2020  5780</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orldisraelnews.com/watch-daily-israel-news-recap-march-26-2020/?utm_source=MadMimi&amp;utm_medium=email&amp;utm_content=Blue+and+White+Breaks+Apart+as+Gantz+Joins+Netanyahu%3B+Former+Partners+Blast+Gantz+for+%E2%80%98Selling+Out%E2%80%99+to+Netanyahu%3B+IDF+Ready+to+Enforce+Corona+Curfew&amp;utm_campaign=20200326_m157576501_Blue+and+White+Breaks+Apart+as+Gantz+Joins+Netanyahu%3B+Former+Partners+Blast+Gantz+for+%E2%80%98Selling+Out%E2%80%99+to+Netanyahu%3B+IDF+Ready+to+Enforce+Corona+Curfew&amp;utm_term=F200326DCFF37-600x315_jp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orldisraelnews.com/what-me-worry-un-ranks-israel-among-happiest-countries-on-earth/?utm_source=MadMimi&amp;utm_medium=email&amp;utm_content=Netanyahu%3A+Worst+Epidemic+%E2%80%98Since+Middle+Ages%E2%80%99%3B+Founder+of+Israeli+Medic+Corps+in+Critical+Condition+with+Coronavirus%3B+Assassins+Kill+Friend+of+US+Citizen+Rescued+from+Lebanon&amp;utm_campaign=20200322_m157502133_Netanyahu%3A+Worst+Epidemic+%E2%80%98Since+Middle+Ages%E2%80%99%3B+Founder+of+Israeli+Medic+Corps+in+Critical+Condition+with+Coronavirus%3B+Assassins+Kill+Friend+of+US+Citizen+Rescued+from+Lebanon&amp;utm_term=_0D_0A_09_09_09_09_09_09_09_09_09_09Read+Now_0D_0A_09_09_09_09_09_09_09_09_09"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orldisraelnews.com/what-me-worry-un-ranks-israel-among-happiest-countries-on-earth/?utm_source=MadMimi&amp;utm_medium=email&amp;utm_content=Netanyahu%3A+Worst+Epidemic+%E2%80%98Since+Middle+Ages%E2%80%99%3B+Founder+of+Israeli+Medic+Corps+in+Critical+Condition+with+Coronavirus%3B+Assassins+Kill+Friend+of+US+Citizen+Rescued+from+Lebanon&amp;utm_campaign=20200322_m157502133_Netanyahu%3A+Worst+Epidemic+%E2%80%98Since+Middle+Ages%E2%80%99%3B+Founder+of+Israeli+Medic+Corps+in+Critical+Condition+with+Coronavirus%3B+Assassins+Kill+Friend+of+US+Citizen+Rescued+from+Lebanon&amp;utm_term=_0D_0A_09_09_09_09_09_09_09_09_09_09Read+Now_0D_0A_09_09_09_09_09_09_09_09_09"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templeinstitute.org/new-location.ht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abcnews.go.com/US/white-supremacists-encouraging-members-spread-coronavirus-cops-jews/story?id=69737522"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abcnews.go.com/US/white-supremacists-encouraging-members-spread-coronavirus-cops-jews/story?id=69737522"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unitedwithisrael.org/italian-artist-honored-by-catholic-church-revives-anti-semitic-blood-libel/?utm_source=MadMimi&amp;utm_medium=email&amp;utm_content=Whirlwind+Week+Ends+with+Netanyahu-Gantz+Unity%3B+Demand+NY+Times+Correct+Anti-Israel+Corona+Hit+Piece%3B+Iran%27s+Lies+Exposed+on+Iranian+TV&amp;utm_campaign=20200327_m157582225_Whirlwind+Week+Ends+with+Netanyahu-Gantz+Unity%3B+Demand+NY+Times+Correct+Anti-Israel+Corona+Hit+Piece%3B+Iran%27s+Lies+Exposed+on+Iranian+TV&amp;utm_term=more_btn_dark_jpg"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avidstent.us14.list-manage.com/track/click?u=6a90871d2d2f01531e4c4c9f2&amp;id=6143978d40&amp;e=830b8c7fbe" TargetMode="External"/><Relationship Id="rId2" Type="http://schemas.openxmlformats.org/officeDocument/2006/relationships/slide" Target="../slides/slide60.xml"/><Relationship Id="rId1" Type="http://schemas.openxmlformats.org/officeDocument/2006/relationships/notesMaster" Target="../notesMasters/notesMaster1.xml"/><Relationship Id="rId5" Type="http://schemas.openxmlformats.org/officeDocument/2006/relationships/hyperlink" Target="https://davidstent.us14.list-manage.com/track/click?u=6a90871d2d2f01531e4c4c9f2&amp;id=9802eb3f26&amp;e=830b8c7fbe" TargetMode="External"/><Relationship Id="rId4" Type="http://schemas.openxmlformats.org/officeDocument/2006/relationships/hyperlink" Target="https://davidstent.us14.list-manage.com/track/click?u=6a90871d2d2f01531e4c4c9f2&amp;id=fbc9458961&amp;e=830b8c7fbe"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avidstent.us14.list-manage.com/track/click?u=6a90871d2d2f01531e4c4c9f2&amp;id=6143978d40&amp;e=830b8c7fbe" TargetMode="External"/><Relationship Id="rId2" Type="http://schemas.openxmlformats.org/officeDocument/2006/relationships/slide" Target="../slides/slide61.xml"/><Relationship Id="rId1" Type="http://schemas.openxmlformats.org/officeDocument/2006/relationships/notesMaster" Target="../notesMasters/notesMaster1.xml"/><Relationship Id="rId5" Type="http://schemas.openxmlformats.org/officeDocument/2006/relationships/hyperlink" Target="https://davidstent.us14.list-manage.com/track/click?u=6a90871d2d2f01531e4c4c9f2&amp;id=9802eb3f26&amp;e=830b8c7fbe" TargetMode="External"/><Relationship Id="rId4" Type="http://schemas.openxmlformats.org/officeDocument/2006/relationships/hyperlink" Target="https://davidstent.us14.list-manage.com/track/click?u=6a90871d2d2f01531e4c4c9f2&amp;id=fbc9458961&amp;e=830b8c7fb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orldisraelnews.com/netanyahu-coronavirus-worst-epidemic-since-middle-ages/?utm_source=MadMimi&amp;utm_medium=email&amp;utm_content=Netanyahu%3A+Worst+Epidemic+%E2%80%98Since+Middle+Ages%E2%80%99%3B+Founder+of+Israeli+Medic+Corps+in+Critical+Condition+with+Coronavirus%3B+Assassins+Kill+Friend+of+US+Citizen+Rescued+from+Lebanon&amp;utm_campaign=20200322_m157502133_Netanyahu%3A+Worst+Epidemic+%E2%80%98Since+Middle+Ages%E2%80%99%3B+Founder+of+Israeli+Medic+Corps+in+Critical+Condition+with+Coronavirus%3B+Assassins+Kill+Friend+of+US+Citizen+Rescued+from+Lebanon&amp;utm_term=_0D_0A_09_09_09_09_09_09_09_09_09_09Read+Now_0D_0A_09_09_09_09_09_09_09_09_09"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orldisraelnews.com/netanyahu-coronavirus-worst-epidemic-since-middle-ages/?utm_source=MadMimi&amp;utm_medium=email&amp;utm_content=Netanyahu%3A+Worst+Epidemic+%E2%80%98Since+Middle+Ages%E2%80%99%3B+Founder+of+Israeli+Medic+Corps+in+Critical+Condition+with+Coronavirus%3B+Assassins+Kill+Friend+of+US+Citizen+Rescued+from+Lebanon&amp;utm_campaign=20200322_m157502133_Netanyahu%3A+Worst+Epidemic+%E2%80%98Since+Middle+Ages%E2%80%99%3B+Founder+of+Israeli+Medic+Corps+in+Critical+Condition+with+Coronavirus%3B+Assassins+Kill+Friend+of+US+Citizen+Rescued+from+Lebanon&amp;utm_term=_0D_0A_09_09_09_09_09_09_09_09_09_09Read+Now_0D_0A_09_09_09_09_09_09_09_09_09"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worldometers.info/coronavirus/"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worldometers.info/coronavirus/"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thejewishvoice.com/2020/03/has-china-been-criminally-negligent/"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thejewishvoice.com/2020/03/has-china-been-criminally-negligent/"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thejewishvoice.com/2020/03/has-china-been-criminally-negligent/"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thejewishvoice.com/2020/03/has-china-been-criminally-negligent/"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nationalreview.com/news/citing-budget-deficit-concerns-kentucky-republican-says-he-could-delay-house-vote-on-coronavirus-bill/"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nationalreview.com/news/citing-budget-deficit-concerns-kentucky-republican-says-he-could-delay-house-vote-on-coronavirus-bill/"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mercurynews.com/2020/03/25/coronavirus-bill-gates-predicted-pandemic-in-2015/"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mercurynews.com/2020/03/25/coronavirus-bill-gates-predicted-pandemic-in-2015/"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mercurynews.com/2020/03/25/coronavirus-bill-gates-predicted-pandemic-in-2015/"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mercurynews.com/2020/03/25/coronavirus-bill-gates-predicted-pandemic-in-2015/"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mercurynews.com/2020/03/25/coronavirus-bill-gates-predicted-pandemic-in-2015/"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en.wikipedia.org/wiki/Severe_acute_respiratory_syndrome"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en.wikipedia.org/wiki/Severe_acute_respiratory_syndrome"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en.wikipedia.org/wiki/Middle_East_respiratory_syndrome"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en.wikipedia.org/wiki/Middle_East_respiratory_syndrome"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en.wikipedia.org/wiki/Middle_East_respiratory_syndrome"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en.wikipedia.org/wiki/2009_flu_pandemic"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en.wikipedia.org/wiki/2009_flu_pandemic" TargetMode="Externa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en.wikipedia.org/wiki/Ebola_virus_disease#2013%E2%80%932016_West_Africa" TargetMode="External"/><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google.com/search?q=coronavirus+tips&amp;fbx=dothefive" TargetMode="External"/><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nytimes.com/2020/03/22/health/coronavirus-restrictions-us.html?auth=login-email&amp;campaign_id=9&amp;emc=edit_NN_p_20200323&amp;instance_id=16988&amp;login=email&amp;nl=morning-briefing&amp;regi_id=35997600tion%3DtopNews&amp;section=topNews&amp;segment_id=22598&amp;te=1&amp;user_id=0c340ef4a0010f69a562b70ff5e66878"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frc.org/updatearticle/20200324/church-story" TargetMode="External"/><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frc.org/updatearticle/20200324/church-story"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frc.org/updatearticle/20200324/church-story" TargetMode="External"/><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frc.org/updatearticle/20200324/church-story" TargetMode="External"/><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charismanews.com/us/80504-will-drive-in-church-be-the-new-normal-during-covid-19-outbreak?utm_source=Charisma%20News%20Daily&amp;utm_medium=email&amp;utm_content=subscriber_id:5160390&amp;utm_campaign=CNO%20daily%20-%202020-03-27" TargetMode="External"/><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orldisraelnews.com/watch-daily-israel-news-recap-march-26-2020/?utm_source=MadMimi&amp;utm_medium=email&amp;utm_content=Blue+and+White+Breaks+Apart+as+Gantz+Joins+Netanyahu%3B+Former+Partners+Blast+Gantz+for+%E2%80%98Selling+Out%E2%80%99+to+Netanyahu%3B+IDF+Ready+to+Enforce+Corona+Curfew&amp;utm_campaign=20200326_m157576501_Blue+and+White+Breaks+Apart+as+Gantz+Joins+Netanyahu%3B+Former+Partners+Blast+Gantz+for+%E2%80%98Selling+Out%E2%80%99+to+Netanyahu%3B+IDF+Ready+to+Enforce+Corona+Curfew&amp;utm_term=F200326DCFF37-600x315_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orldisraelnews.com/watch-daily-israel-news-recap-march-26-2020/?utm_source=MadMimi&amp;utm_medium=email&amp;utm_content=Blue+and+White+Breaks+Apart+as+Gantz+Joins+Netanyahu%3B+Former+Partners+Blast+Gantz+for+%E2%80%98Selling+Out%E2%80%99+to+Netanyahu%3B+IDF+Ready+to+Enforce+Corona+Curfew&amp;utm_campaign=20200326_m157576501_Blue+and+White+Breaks+Apart+as+Gantz+Joins+Netanyahu%3B+Former+Partners+Blast+Gantz+for+%E2%80%98Selling+Out%E2%80%99+to+Netanyahu%3B+IDF+Ready+to+Enforce+Corona+Curfew&amp;utm_term=F200326DCFF37-600x315_jp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03.1to 3.6 Courage in Crisis</a:t>
            </a:r>
          </a:p>
        </p:txBody>
      </p:sp>
      <p:sp>
        <p:nvSpPr>
          <p:cNvPr id="5" name="Rectangle 3"/>
          <p:cNvSpPr>
            <a:spLocks noGrp="1" noChangeArrowheads="1"/>
          </p:cNvSpPr>
          <p:nvPr>
            <p:ph type="dt" idx="1"/>
          </p:nvPr>
        </p:nvSpPr>
        <p:spPr>
          <a:ln/>
        </p:spPr>
        <p:txBody>
          <a:bodyPr/>
          <a:lstStyle/>
          <a:p>
            <a:r>
              <a:rPr lang="en-US" altLang="en-US">
                <a:solidFill>
                  <a:prstClr val="white"/>
                </a:solidFill>
              </a:rPr>
              <a:t>Mar. 29, 2020  5780</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orldisraelnews.com/watch-daily-israel-news-recap-march-26-2020/?utm_source=MadMimi&amp;utm_medium=email&amp;utm_content=Blue+and+White+Breaks+Apart+as+Gantz+Joins+Netanyahu%3B+Former+Partners+Blast+Gantz+for+%E2%80%98Selling+Out%E2%80%99+to+Netanyahu%3B+IDF+Ready+to+Enforce+Corona+Curfew&amp;utm_campaign=20200326_m157576501_Blue+and+White+Breaks+Apart+as+Gantz+Joins+Netanyahu%3B+Former+Partners+Blast+Gantz+for+%E2%80%98Selling+Out%E2%80%99+to+Netanyahu%3B+IDF+Ready+to+Enforce+Corona+Curfew&amp;utm_term=F200326DCFF37-600x315_jpg</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1888338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orldisraelnews.com/what-me-worry-un-ranks-israel-among-happiest-countries-on-earth/?utm_source=MadMimi&amp;utm_medium=email&amp;utm_content=Netanyahu%3A+Worst+Epidemic+%E2%80%98Since+Middle+Ages%E2%80%99%3B+Founder+of+Israeli+Medic+Corps+in+Critical+Condition+with+Coronavirus%3B+Assassins+Kill+Friend+of+US+Citizen+Rescued+from+Lebanon&amp;utm_campaign=20200322_m157502133_Netanyahu%3A+Worst+Epidemic+%E2%80%98Since+Middle+Ages%E2%80%99%3B+Founder+of+Israeli+Medic+Corps+in+Critical+Condition+with+Coronavirus%3B+Assassins+Kill+Friend+of+US+Citizen+Rescued+from+Lebanon&amp;utm_term=_0D_0A_09_09_09_09_09_09_09_09_09_09Read+Now_0D_0A_09_09_09_09_09_09_09_09_09</a:t>
            </a:r>
            <a:endParaRPr lang="en-US" sz="1050" dirty="0"/>
          </a:p>
          <a:p>
            <a:endParaRPr lang="en-US" sz="105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03.1to 3.6 Courage in Crisis</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6033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b="1" dirty="0"/>
              <a:t>Continuing our series in Messiah the Divine Cohen/Priest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50" dirty="0">
              <a:hlinkClick r:id="rId3"/>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orldisraelnews.com/what-me-worry-un-ranks-israel-among-happiest-countries-on-earth/?utm_source=MadMimi&amp;utm_medium=email&amp;utm_content=Netanyahu%3A+Worst+Epidemic+%E2%80%98Since+Middle+Ages%E2%80%99%3B+Founder+of+Israeli+Medic+Corps+in+Critical+Condition+with+Coronavirus%3B+Assassins+Kill+Friend+of+US+Citizen+Rescued+from+Lebanon&amp;utm_campaign=20200322_m157502133_Netanyahu%3A+Worst+Epidemic+%E2%80%98Since+Middle+Ages%E2%80%99%3B+Founder+of+Israeli+Medic+Corps+in+Critical+Condition+with+Coronavirus%3B+Assassins+Kill+Friend+of+US+Citizen+Rescued+from+Lebanon&amp;utm_term=_0D_0A_09_09_09_09_09_09_09_09_09_09Read+Now_0D_0A_09_09_09_09_09_09_09_09_09</a:t>
            </a:r>
            <a:endParaRPr lang="en-US" sz="1050" dirty="0"/>
          </a:p>
          <a:p>
            <a:endParaRPr lang="en-US" sz="105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03.1to 3.6 Courage in Crisis</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87680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799"/>
            <a:ext cx="6232525" cy="4570413"/>
          </a:xfrm>
        </p:spPr>
        <p:txBody>
          <a:bodyPr/>
          <a:lstStyle/>
          <a:p>
            <a:r>
              <a:rPr lang="en-US" dirty="0">
                <a:hlinkClick r:id="rId3"/>
              </a:rPr>
              <a:t>https://www.templeinstitute.org/new-location.htm</a:t>
            </a:r>
            <a:r>
              <a:rPr lang="en-US" dirty="0"/>
              <a:t>    </a:t>
            </a:r>
          </a:p>
          <a:p>
            <a:endParaRPr lang="en-US" dirty="0"/>
          </a:p>
          <a:p>
            <a:endParaRPr lang="en-US" b="1"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03.1to 3.6 Courage in Crisis</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11982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Holy brothers and sisters.  Look at someone, and say, “You are a holy person.”  Special to G-d, to me, to life.</a:t>
            </a:r>
          </a:p>
          <a:p>
            <a:endParaRPr lang="en-US" b="1" dirty="0"/>
          </a:p>
          <a:p>
            <a:r>
              <a:rPr lang="en-US" b="1" dirty="0"/>
              <a:t>Call from heaven… as opposed to covenantal call to the Land, the Temple, the </a:t>
            </a:r>
            <a:r>
              <a:rPr lang="en-US" b="1" dirty="0" err="1"/>
              <a:t>Cohanut</a:t>
            </a:r>
            <a:r>
              <a:rPr lang="en-US" b="1" dirty="0"/>
              <a:t>/priesthood, sacrifices.   They were about to loose all of those.</a:t>
            </a:r>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2339659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210EE07-AF97-4E09-85D6-0270447E243E}"/>
              </a:ext>
            </a:extLst>
          </p:cNvPr>
          <p:cNvSpPr>
            <a:spLocks noGrp="1" noChangeArrowheads="1"/>
          </p:cNvSpPr>
          <p:nvPr>
            <p:ph type="hdr" sz="quarter"/>
          </p:nvPr>
        </p:nvSpPr>
        <p:spPr>
          <a:ln/>
        </p:spPr>
        <p:txBody>
          <a:bodyPr/>
          <a:lstStyle/>
          <a:p>
            <a:r>
              <a:rPr lang="en-US" altLang="en-US"/>
              <a:t>Letter to the Messianic Jews a 03.1to 3.6 Courage in Crisis</a:t>
            </a:r>
          </a:p>
        </p:txBody>
      </p:sp>
      <p:sp>
        <p:nvSpPr>
          <p:cNvPr id="5" name="Rectangle 3">
            <a:extLst>
              <a:ext uri="{FF2B5EF4-FFF2-40B4-BE49-F238E27FC236}">
                <a16:creationId xmlns:a16="http://schemas.microsoft.com/office/drawing/2014/main" id="{40E954AF-8EE3-450A-8FA4-CAF7C160BBFF}"/>
              </a:ext>
            </a:extLst>
          </p:cNvPr>
          <p:cNvSpPr>
            <a:spLocks noGrp="1" noChangeArrowheads="1"/>
          </p:cNvSpPr>
          <p:nvPr>
            <p:ph type="dt" idx="1"/>
          </p:nvPr>
        </p:nvSpPr>
        <p:spPr>
          <a:ln/>
        </p:spPr>
        <p:txBody>
          <a:bodyPr/>
          <a:lstStyle/>
          <a:p>
            <a:r>
              <a:rPr lang="en-US" altLang="en-US"/>
              <a:t>Mar. 29, 2020  5780</a:t>
            </a:r>
          </a:p>
        </p:txBody>
      </p:sp>
      <p:sp>
        <p:nvSpPr>
          <p:cNvPr id="6" name="Rectangle 7">
            <a:extLst>
              <a:ext uri="{FF2B5EF4-FFF2-40B4-BE49-F238E27FC236}">
                <a16:creationId xmlns:a16="http://schemas.microsoft.com/office/drawing/2014/main" id="{5E57A1A3-9FDE-400A-8A94-1626C5BBC764}"/>
              </a:ext>
            </a:extLst>
          </p:cNvPr>
          <p:cNvSpPr>
            <a:spLocks noGrp="1" noChangeArrowheads="1"/>
          </p:cNvSpPr>
          <p:nvPr>
            <p:ph type="sldNum" sz="quarter" idx="5"/>
          </p:nvPr>
        </p:nvSpPr>
        <p:spPr>
          <a:ln/>
        </p:spPr>
        <p:txBody>
          <a:bodyPr/>
          <a:lstStyle/>
          <a:p>
            <a:fld id="{447EF7E1-DD5E-412E-9B4F-1BEAD7930227}" type="slidenum">
              <a:rPr lang="en-US" altLang="en-US"/>
              <a:pPr/>
              <a:t>20</a:t>
            </a:fld>
            <a:endParaRPr lang="en-US" altLang="en-US"/>
          </a:p>
        </p:txBody>
      </p:sp>
      <p:sp>
        <p:nvSpPr>
          <p:cNvPr id="190466" name="Rectangle 2">
            <a:extLst>
              <a:ext uri="{FF2B5EF4-FFF2-40B4-BE49-F238E27FC236}">
                <a16:creationId xmlns:a16="http://schemas.microsoft.com/office/drawing/2014/main" id="{82065563-D595-41FC-A381-AB86FD2591F7}"/>
              </a:ext>
            </a:extLst>
          </p:cNvPr>
          <p:cNvSpPr>
            <a:spLocks noGrp="1" noRot="1" noChangeAspect="1" noChangeArrowheads="1" noTextEdit="1"/>
          </p:cNvSpPr>
          <p:nvPr>
            <p:ph type="sldImg"/>
          </p:nvPr>
        </p:nvSpPr>
        <p:spPr>
          <a:ln/>
        </p:spPr>
      </p:sp>
      <p:sp>
        <p:nvSpPr>
          <p:cNvPr id="190467" name="Rectangle 3">
            <a:extLst>
              <a:ext uri="{FF2B5EF4-FFF2-40B4-BE49-F238E27FC236}">
                <a16:creationId xmlns:a16="http://schemas.microsoft.com/office/drawing/2014/main" id="{F2E72140-D50E-4AEC-9D91-E6DB65664E79}"/>
              </a:ext>
            </a:extLst>
          </p:cNvPr>
          <p:cNvSpPr>
            <a:spLocks noGrp="1" noChangeArrowheads="1"/>
          </p:cNvSpPr>
          <p:nvPr>
            <p:ph type="body" idx="1"/>
          </p:nvPr>
        </p:nvSpPr>
        <p:spPr/>
        <p:txBody>
          <a:bodyPr/>
          <a:lstStyle/>
          <a:p>
            <a:pPr>
              <a:lnSpc>
                <a:spcPct val="80000"/>
              </a:lnSpc>
            </a:pPr>
            <a:endParaRPr lang="en-US" altLang="en-US" sz="800" i="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CD79FD4-17F1-4200-938C-9F506C9931EC}"/>
              </a:ext>
            </a:extLst>
          </p:cNvPr>
          <p:cNvSpPr>
            <a:spLocks noGrp="1" noChangeArrowheads="1"/>
          </p:cNvSpPr>
          <p:nvPr>
            <p:ph type="hdr" sz="quarter"/>
          </p:nvPr>
        </p:nvSpPr>
        <p:spPr>
          <a:ln/>
        </p:spPr>
        <p:txBody>
          <a:bodyPr/>
          <a:lstStyle/>
          <a:p>
            <a:r>
              <a:rPr lang="en-US" altLang="en-US"/>
              <a:t>Letter to the Messianic Jews a 03.1to 3.6 Courage in Crisis</a:t>
            </a:r>
          </a:p>
        </p:txBody>
      </p:sp>
      <p:sp>
        <p:nvSpPr>
          <p:cNvPr id="5" name="Rectangle 3">
            <a:extLst>
              <a:ext uri="{FF2B5EF4-FFF2-40B4-BE49-F238E27FC236}">
                <a16:creationId xmlns:a16="http://schemas.microsoft.com/office/drawing/2014/main" id="{6D869481-D6C7-400D-820F-ACF31D5695BB}"/>
              </a:ext>
            </a:extLst>
          </p:cNvPr>
          <p:cNvSpPr>
            <a:spLocks noGrp="1" noChangeArrowheads="1"/>
          </p:cNvSpPr>
          <p:nvPr>
            <p:ph type="dt" idx="1"/>
          </p:nvPr>
        </p:nvSpPr>
        <p:spPr>
          <a:ln/>
        </p:spPr>
        <p:txBody>
          <a:bodyPr/>
          <a:lstStyle/>
          <a:p>
            <a:r>
              <a:rPr lang="en-US" altLang="en-US"/>
              <a:t>Mar. 29, 2020  5780</a:t>
            </a:r>
          </a:p>
        </p:txBody>
      </p:sp>
      <p:sp>
        <p:nvSpPr>
          <p:cNvPr id="6" name="Rectangle 7">
            <a:extLst>
              <a:ext uri="{FF2B5EF4-FFF2-40B4-BE49-F238E27FC236}">
                <a16:creationId xmlns:a16="http://schemas.microsoft.com/office/drawing/2014/main" id="{05656722-444D-45F9-B13D-26FE73F905F9}"/>
              </a:ext>
            </a:extLst>
          </p:cNvPr>
          <p:cNvSpPr>
            <a:spLocks noGrp="1" noChangeArrowheads="1"/>
          </p:cNvSpPr>
          <p:nvPr>
            <p:ph type="sldNum" sz="quarter" idx="5"/>
          </p:nvPr>
        </p:nvSpPr>
        <p:spPr>
          <a:ln/>
        </p:spPr>
        <p:txBody>
          <a:bodyPr/>
          <a:lstStyle/>
          <a:p>
            <a:fld id="{CBC2C2EC-1298-4BB9-8283-F8FB893881EE}" type="slidenum">
              <a:rPr lang="en-US" altLang="en-US"/>
              <a:pPr/>
              <a:t>21</a:t>
            </a:fld>
            <a:endParaRPr lang="en-US" altLang="en-US"/>
          </a:p>
        </p:txBody>
      </p:sp>
      <p:sp>
        <p:nvSpPr>
          <p:cNvPr id="182274" name="Rectangle 2">
            <a:extLst>
              <a:ext uri="{FF2B5EF4-FFF2-40B4-BE49-F238E27FC236}">
                <a16:creationId xmlns:a16="http://schemas.microsoft.com/office/drawing/2014/main" id="{EB999BD3-8054-4970-8BC0-B54D331868D7}"/>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id="{66776567-F238-4995-A668-E37F7A1C3B76}"/>
              </a:ext>
            </a:extLst>
          </p:cNvPr>
          <p:cNvSpPr>
            <a:spLocks noGrp="1" noChangeArrowheads="1"/>
          </p:cNvSpPr>
          <p:nvPr>
            <p:ph type="body" idx="1"/>
          </p:nvPr>
        </p:nvSpPr>
        <p:spPr/>
        <p:txBody>
          <a:bodyPr/>
          <a:lstStyle/>
          <a:p>
            <a:pPr>
              <a:lnSpc>
                <a:spcPct val="80000"/>
              </a:lnSpc>
            </a:pPr>
            <a:endParaRPr lang="en-US" altLang="en-US" sz="800" i="1"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verse quoting?</a:t>
            </a:r>
          </a:p>
          <a:p>
            <a:r>
              <a:rPr lang="en-US" b="1" dirty="0"/>
              <a:t>What anomaly?  </a:t>
            </a:r>
            <a:r>
              <a:rPr lang="en-US" b="1" u="sng" dirty="0"/>
              <a:t>Standing.</a:t>
            </a:r>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2540999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really the heart of the message, look to Yeshua in stress, He is already looking at you.  Eye contact 6x/sec joy.  Joy even as I type this.</a:t>
            </a:r>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2601729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2681439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 Bancroft</a:t>
            </a:r>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2987473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Yeshua is always there for you.  Look to Him</a:t>
            </a:r>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1829125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1763387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03.1to 3.6 Courage in Crisis</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14.2020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25825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Preview of the conclusion of the message</a:t>
            </a:r>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1336328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i="0" kern="1200" dirty="0">
                <a:solidFill>
                  <a:schemeClr val="tx1"/>
                </a:solidFill>
                <a:effectLst/>
                <a:latin typeface="Arial Rounded MT Bold" pitchFamily="34" charset="0"/>
                <a:ea typeface="+mn-ea"/>
                <a:cs typeface="Arial" charset="0"/>
              </a:rPr>
              <a:t>I’m still busier than ever on email and zoom.   Keep in touch by phone, Skype, Zoom, WhatsApp.   </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3731251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https://abcnews.go.com/US/white-supremacists-encouraging-members-spread-coronavirus-cops-jews/story?id=69737522</a:t>
            </a:r>
            <a:endParaRPr lang="en-US" sz="1050"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1412601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have instructed our congregational cleaner to wipe down all exterior door handles.</a:t>
            </a:r>
            <a:endParaRPr lang="en-US" b="1" dirty="0">
              <a:hlinkClick r:id="rId3"/>
            </a:endParaRPr>
          </a:p>
          <a:p>
            <a:r>
              <a:rPr lang="en-US" sz="1050" dirty="0">
                <a:hlinkClick r:id="rId3"/>
              </a:rPr>
              <a:t>https://abcnews.go.com/US/white-supremacists-encouraging-members-spread-coronavirus-cops-jews/story?id=69737522</a:t>
            </a:r>
            <a:endParaRPr lang="en-US" sz="1050"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2384613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i="0" kern="1200" dirty="0">
                <a:solidFill>
                  <a:schemeClr val="tx1"/>
                </a:solidFill>
                <a:effectLst/>
                <a:latin typeface="Arial Rounded MT Bold" pitchFamily="34" charset="0"/>
                <a:ea typeface="+mn-ea"/>
                <a:cs typeface="Arial" charset="0"/>
              </a:rPr>
              <a:t>Giovanni Gasparro, an artist based in the Adriatic port city of Bari, uploaded images of the 7ft X 5ft painting that revives the anti-Semitic blood libel of medieval times onto his Facebook page on Tuesday.</a:t>
            </a:r>
            <a:endParaRPr lang="en-US" b="1" dirty="0">
              <a:hlinkClick r:id="rId3"/>
            </a:endParaRPr>
          </a:p>
          <a:p>
            <a:r>
              <a:rPr lang="en-US" dirty="0">
                <a:hlinkClick r:id="rId3"/>
              </a:rPr>
              <a:t>https://unitedwithisrael.org/italian-artist-honored-by-catholic-church-revives-anti-semitic-blood-libel/?utm_source=MadMimi&amp;utm_medium=email&amp;utm_content=Whirlwind+Week+Ends+with+Netanyahu-Gantz+Unity%3B+Demand+NY+Times+Correct+Anti-Israel+Corona+Hit+Piece%3B+Iran%27s+Lies+Exposed+on+Iranian+TV&amp;utm_campaign=20200327_m157582225_Whirlwind+Week+Ends+with+Netanyahu-Gantz+Unity%3B+Demand+NY+Times+Correct+Anti-Israel+Corona+Hit+Piece%3B+Iran%27s+Lies+Exposed+on+Iranian+TV&amp;utm_term=more_btn_dark_jpg</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4045336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i="0" kern="1200" dirty="0">
                <a:solidFill>
                  <a:schemeClr val="tx1"/>
                </a:solidFill>
                <a:effectLst/>
                <a:latin typeface="Arial Rounded MT Bold" pitchFamily="34" charset="0"/>
                <a:ea typeface="+mn-ea"/>
                <a:cs typeface="Arial" charset="0"/>
              </a:rPr>
              <a:t> (</a:t>
            </a:r>
            <a:r>
              <a:rPr lang="en-US" sz="2000" b="0" i="1" u="sng" kern="1200" dirty="0">
                <a:solidFill>
                  <a:schemeClr val="tx1"/>
                </a:solidFill>
                <a:effectLst/>
                <a:latin typeface="Arial Rounded MT Bold" pitchFamily="34" charset="0"/>
                <a:ea typeface="+mn-ea"/>
                <a:cs typeface="Arial" charset="0"/>
                <a:hlinkClick r:id="rId3"/>
              </a:rPr>
              <a:t>www.weforum.org/agenda/2020/03/a-visual-history-of-pandemics/</a:t>
            </a:r>
            <a:r>
              <a:rPr lang="en-US" sz="2000" b="0" i="0" kern="1200" dirty="0">
                <a:solidFill>
                  <a:schemeClr val="tx1"/>
                </a:solidFill>
                <a:effectLst/>
                <a:latin typeface="Arial Rounded MT Bold" pitchFamily="34" charset="0"/>
                <a:ea typeface="+mn-ea"/>
                <a:cs typeface="Arial" charset="0"/>
              </a:rPr>
              <a:t>; </a:t>
            </a:r>
            <a:r>
              <a:rPr lang="en-US" sz="2000" b="0" i="1" u="sng" kern="1200" dirty="0">
                <a:solidFill>
                  <a:schemeClr val="tx1"/>
                </a:solidFill>
                <a:effectLst/>
                <a:latin typeface="Arial Rounded MT Bold" pitchFamily="34" charset="0"/>
                <a:ea typeface="+mn-ea"/>
                <a:cs typeface="Arial" charset="0"/>
                <a:hlinkClick r:id="rId4"/>
              </a:rPr>
              <a:t>https://www.mphonline.org/worst-pandemics-in-history/</a:t>
            </a:r>
            <a:r>
              <a:rPr lang="en-US" sz="2000" b="0" i="0" kern="1200" dirty="0">
                <a:solidFill>
                  <a:schemeClr val="tx1"/>
                </a:solidFill>
                <a:effectLst/>
                <a:latin typeface="Arial Rounded MT Bold" pitchFamily="34" charset="0"/>
                <a:ea typeface="+mn-ea"/>
                <a:cs typeface="Arial" charset="0"/>
              </a:rPr>
              <a:t>; </a:t>
            </a:r>
            <a:r>
              <a:rPr lang="en-US" sz="2000" b="0" i="1" u="sng" kern="1200" dirty="0">
                <a:solidFill>
                  <a:schemeClr val="tx1"/>
                </a:solidFill>
                <a:effectLst/>
                <a:latin typeface="Arial Rounded MT Bold" pitchFamily="34" charset="0"/>
                <a:ea typeface="+mn-ea"/>
                <a:cs typeface="Arial" charset="0"/>
                <a:hlinkClick r:id="rId5"/>
              </a:rPr>
              <a:t>www.visualcapitalist.com/history-of-pandemics-deadliest/</a:t>
            </a:r>
            <a:r>
              <a:rPr lang="en-US" sz="2000" b="0" i="0" kern="1200" dirty="0">
                <a:solidFill>
                  <a:schemeClr val="tx1"/>
                </a:solidFill>
                <a:effectLst/>
                <a:latin typeface="Arial Rounded MT Bold" pitchFamily="34" charset="0"/>
                <a:ea typeface="+mn-ea"/>
                <a:cs typeface="Arial" charset="0"/>
              </a:rPr>
              <a:t>):</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2883202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i="0" kern="1200" dirty="0">
                <a:solidFill>
                  <a:schemeClr val="tx1"/>
                </a:solidFill>
                <a:effectLst/>
                <a:latin typeface="Arial Rounded MT Bold" pitchFamily="34" charset="0"/>
                <a:ea typeface="+mn-ea"/>
                <a:cs typeface="Arial" charset="0"/>
              </a:rPr>
              <a:t> (</a:t>
            </a:r>
            <a:r>
              <a:rPr lang="en-US" sz="2000" b="0" i="1" u="sng" kern="1200" dirty="0">
                <a:solidFill>
                  <a:schemeClr val="tx1"/>
                </a:solidFill>
                <a:effectLst/>
                <a:latin typeface="Arial Rounded MT Bold" pitchFamily="34" charset="0"/>
                <a:ea typeface="+mn-ea"/>
                <a:cs typeface="Arial" charset="0"/>
                <a:hlinkClick r:id="rId3"/>
              </a:rPr>
              <a:t>www.weforum.org/agenda/2020/03/a-visual-history-of-pandemics/</a:t>
            </a:r>
            <a:r>
              <a:rPr lang="en-US" sz="2000" b="0" i="0" kern="1200" dirty="0">
                <a:solidFill>
                  <a:schemeClr val="tx1"/>
                </a:solidFill>
                <a:effectLst/>
                <a:latin typeface="Arial Rounded MT Bold" pitchFamily="34" charset="0"/>
                <a:ea typeface="+mn-ea"/>
                <a:cs typeface="Arial" charset="0"/>
              </a:rPr>
              <a:t>; </a:t>
            </a:r>
            <a:r>
              <a:rPr lang="en-US" sz="2000" b="0" i="1" u="sng" kern="1200" dirty="0">
                <a:solidFill>
                  <a:schemeClr val="tx1"/>
                </a:solidFill>
                <a:effectLst/>
                <a:latin typeface="Arial Rounded MT Bold" pitchFamily="34" charset="0"/>
                <a:ea typeface="+mn-ea"/>
                <a:cs typeface="Arial" charset="0"/>
                <a:hlinkClick r:id="rId4"/>
              </a:rPr>
              <a:t>https://www.mphonline.org/worst-pandemics-in-history/</a:t>
            </a:r>
            <a:r>
              <a:rPr lang="en-US" sz="2000" b="0" i="0" kern="1200" dirty="0">
                <a:solidFill>
                  <a:schemeClr val="tx1"/>
                </a:solidFill>
                <a:effectLst/>
                <a:latin typeface="Arial Rounded MT Bold" pitchFamily="34" charset="0"/>
                <a:ea typeface="+mn-ea"/>
                <a:cs typeface="Arial" charset="0"/>
              </a:rPr>
              <a:t>; </a:t>
            </a:r>
            <a:r>
              <a:rPr lang="en-US" sz="2000" b="0" i="1" u="sng" kern="1200" dirty="0">
                <a:solidFill>
                  <a:schemeClr val="tx1"/>
                </a:solidFill>
                <a:effectLst/>
                <a:latin typeface="Arial Rounded MT Bold" pitchFamily="34" charset="0"/>
                <a:ea typeface="+mn-ea"/>
                <a:cs typeface="Arial" charset="0"/>
                <a:hlinkClick r:id="rId5"/>
              </a:rPr>
              <a:t>www.visualcapitalist.com/history-of-pandemics-deadliest/</a:t>
            </a:r>
            <a:r>
              <a:rPr lang="en-US" sz="2000" b="0" i="0" kern="1200" dirty="0">
                <a:solidFill>
                  <a:schemeClr val="tx1"/>
                </a:solidFill>
                <a:effectLst/>
                <a:latin typeface="Arial Rounded MT Bold" pitchFamily="34" charset="0"/>
                <a:ea typeface="+mn-ea"/>
                <a:cs typeface="Arial" charset="0"/>
              </a:rPr>
              <a:t>):</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127368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 Bancroft</a:t>
            </a:r>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2453839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orldisraelnews.com/netanyahu-coronavirus-worst-epidemic-since-middle-ages/?utm_source=MadMimi&amp;utm_medium=email&amp;utm_content=Netanyahu%3A+Worst+Epidemic+%E2%80%98Since+Middle+Ages%E2%80%99%3B+Founder+of+Israeli+Medic+Corps+in+Critical+Condition+with+Coronavirus%3B+Assassins+Kill+Friend+of+US+Citizen+Rescued+from+Lebanon&amp;utm_campaign=20200322_m157502133_Netanyahu%3A+Worst+Epidemic+%E2%80%98Since+Middle+Ages%E2%80%99%3B+Founder+of+Israeli+Medic+Corps+in+Critical+Condition+with+Coronavirus%3B+Assassins+Kill+Friend+of+US+Citizen+Rescued+from+Lebanon&amp;utm_term=_0D_0A_09_09_09_09_09_09_09_09_09_09Read+Now_0D_0A_09_09_09_09_09_09_09_09_09</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1887956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2147978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orldisraelnews.com/netanyahu-coronavirus-worst-epidemic-since-middle-ages/?utm_source=MadMimi&amp;utm_medium=email&amp;utm_content=Netanyahu%3A+Worst+Epidemic+%E2%80%98Since+Middle+Ages%E2%80%99%3B+Founder+of+Israeli+Medic+Corps+in+Critical+Condition+with+Coronavirus%3B+Assassins+Kill+Friend+of+US+Citizen+Rescued+from+Lebanon&amp;utm_campaign=20200322_m157502133_Netanyahu%3A+Worst+Epidemic+%E2%80%98Since+Middle+Ages%E2%80%99%3B+Founder+of+Israeli+Medic+Corps+in+Critical+Condition+with+Coronavirus%3B+Assassins+Kill+Friend+of+US+Citizen+Rescued+from+Lebanon&amp;utm_term=_0D_0A_09_09_09_09_09_09_09_09_09_09Read+Now_0D_0A_09_09_09_09_09_09_09_09_09</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3852187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https://www.worldometers.info/coronavirus/</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2230041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https://www.worldometers.info/coronavirus/</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1162582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http://thejewishvoice.com/2020/03/has-china-been-criminally-negligent/</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1027541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http://thejewishvoice.com/2020/03/has-china-been-criminally-negligent/</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2238015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http://thejewishvoice.com/2020/03/has-china-been-criminally-negligent/</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723522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http://thejewishvoice.com/2020/03/has-china-been-criminally-negligent/</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16196907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https://www.nationalreview.com/news/citing-budget-deficit-concerns-kentucky-republican-says-he-could-delay-house-vote-on-coronavirus-bill/</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3747417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 Bancroft</a:t>
            </a:r>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11961975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https://www.nationalreview.com/news/citing-budget-deficit-concerns-kentucky-republican-says-he-could-delay-house-vote-on-coronavirus-bill/</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41356663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https://www.mercurynews.com/2020/03/25/coronavirus-bill-gates-predicted-pandemic-in-2015/</a:t>
            </a:r>
            <a:endParaRPr lang="en-US" sz="1050"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20408984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https://www.mercurynews.com/2020/03/25/coronavirus-bill-gates-predicted-pandemic-in-2015/</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5015216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https://www.mercurynews.com/2020/03/25/coronavirus-bill-gates-predicted-pandemic-in-2015/</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28703800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hlinkClick r:id="rId3"/>
              </a:rPr>
              <a:t>https://www.mercurynews.com/2020/03/25/coronavirus-bill-gates-predicted-pandemic-in-2015/</a:t>
            </a:r>
            <a:endParaRPr lang="en-US" dirty="0"/>
          </a:p>
          <a:p>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15062383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hlinkClick r:id="rId3"/>
              </a:rPr>
              <a:t>https://www.mercurynews.com/2020/03/25/coronavirus-bill-gates-predicted-pandemic-in-2015/</a:t>
            </a:r>
            <a:endParaRPr lang="en-US" dirty="0"/>
          </a:p>
          <a:p>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30660014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https://en.wikipedia.org/wiki/Severe_acute_respiratory_syndrome</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40315590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https://en.wikipedia.org/wiki/Severe_acute_respiratory_syndrome</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8108531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https://en.wikipedia.org/wiki/Middle_East_respiratory_syndrome</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41182785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https://en.wikipedia.org/wiki/Middle_East_respiratory_syndrome</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2557448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 Bancroft</a:t>
            </a:r>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33923823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https://en.wikipedia.org/wiki/Middle_East_respiratory_syndrome</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8869274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https://en.wikipedia.org/wiki/2009_flu_pandemic</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3029349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https://en.wikipedia.org/wiki/2009_flu_pandemic</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91</a:t>
            </a:fld>
            <a:endParaRPr lang="en-US" altLang="en-US"/>
          </a:p>
        </p:txBody>
      </p:sp>
    </p:spTree>
    <p:extLst>
      <p:ext uri="{BB962C8B-B14F-4D97-AF65-F5344CB8AC3E}">
        <p14:creationId xmlns:p14="http://schemas.microsoft.com/office/powerpoint/2010/main" val="11676399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https://en.wikipedia.org/wiki/Ebola_virus_disease#2013%E2%80%932016_West_Africa</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92</a:t>
            </a:fld>
            <a:endParaRPr lang="en-US" altLang="en-US"/>
          </a:p>
        </p:txBody>
      </p:sp>
    </p:spTree>
    <p:extLst>
      <p:ext uri="{BB962C8B-B14F-4D97-AF65-F5344CB8AC3E}">
        <p14:creationId xmlns:p14="http://schemas.microsoft.com/office/powerpoint/2010/main" val="41757794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https://www.google.com/search?q=coronavirus+tips&amp;fbx=dothefive</a:t>
            </a:r>
            <a:endParaRPr lang="en-US" sz="1050"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93</a:t>
            </a:fld>
            <a:endParaRPr lang="en-US" altLang="en-US"/>
          </a:p>
        </p:txBody>
      </p:sp>
    </p:spTree>
    <p:extLst>
      <p:ext uri="{BB962C8B-B14F-4D97-AF65-F5344CB8AC3E}">
        <p14:creationId xmlns:p14="http://schemas.microsoft.com/office/powerpoint/2010/main" val="33157463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ytimes.com/2020/03/22/health/coronavirus-restrictions-us.html?auth=login-email&amp;campaign_id=9&amp;emc=edit_NN_p_20200323&amp;instance_id=16988&amp;login=email&amp;nl=morning-briefing&amp;regi_id=35997600tion%3DtopNews&amp;section=topNews&amp;segment_id=22598&amp;te=1&amp;user_id=0c340ef4a0010f69a562b70ff5e66878</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94</a:t>
            </a:fld>
            <a:endParaRPr lang="en-US" altLang="en-US"/>
          </a:p>
        </p:txBody>
      </p:sp>
    </p:spTree>
    <p:extLst>
      <p:ext uri="{BB962C8B-B14F-4D97-AF65-F5344CB8AC3E}">
        <p14:creationId xmlns:p14="http://schemas.microsoft.com/office/powerpoint/2010/main" val="11132298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Tony Perkins</a:t>
            </a:r>
          </a:p>
          <a:p>
            <a:r>
              <a:rPr lang="en-US" dirty="0">
                <a:hlinkClick r:id="rId3"/>
              </a:rPr>
              <a:t>https://www.frc.org/updatearticle/20200324/church-story</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96</a:t>
            </a:fld>
            <a:endParaRPr lang="en-US" altLang="en-US"/>
          </a:p>
        </p:txBody>
      </p:sp>
    </p:spTree>
    <p:extLst>
      <p:ext uri="{BB962C8B-B14F-4D97-AF65-F5344CB8AC3E}">
        <p14:creationId xmlns:p14="http://schemas.microsoft.com/office/powerpoint/2010/main" val="16012226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Tony Perkins</a:t>
            </a:r>
          </a:p>
          <a:p>
            <a:r>
              <a:rPr lang="en-US" dirty="0">
                <a:hlinkClick r:id="rId3"/>
              </a:rPr>
              <a:t>https://www.frc.org/updatearticle/20200324/church-story</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97</a:t>
            </a:fld>
            <a:endParaRPr lang="en-US" altLang="en-US"/>
          </a:p>
        </p:txBody>
      </p:sp>
    </p:spTree>
    <p:extLst>
      <p:ext uri="{BB962C8B-B14F-4D97-AF65-F5344CB8AC3E}">
        <p14:creationId xmlns:p14="http://schemas.microsoft.com/office/powerpoint/2010/main" val="9754232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Tony Perkins</a:t>
            </a:r>
          </a:p>
          <a:p>
            <a:r>
              <a:rPr lang="en-US" dirty="0">
                <a:hlinkClick r:id="rId3"/>
              </a:rPr>
              <a:t>https://www.frc.org/updatearticle/20200324/church-story</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98</a:t>
            </a:fld>
            <a:endParaRPr lang="en-US" altLang="en-US"/>
          </a:p>
        </p:txBody>
      </p:sp>
    </p:spTree>
    <p:extLst>
      <p:ext uri="{BB962C8B-B14F-4D97-AF65-F5344CB8AC3E}">
        <p14:creationId xmlns:p14="http://schemas.microsoft.com/office/powerpoint/2010/main" val="3650271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Tony Perkins</a:t>
            </a:r>
          </a:p>
          <a:p>
            <a:r>
              <a:rPr lang="en-US" dirty="0">
                <a:hlinkClick r:id="rId3"/>
              </a:rPr>
              <a:t>https://www.frc.org/updatearticle/20200324/church-story</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99</a:t>
            </a:fld>
            <a:endParaRPr lang="en-US" altLang="en-US"/>
          </a:p>
        </p:txBody>
      </p:sp>
    </p:spTree>
    <p:extLst>
      <p:ext uri="{BB962C8B-B14F-4D97-AF65-F5344CB8AC3E}">
        <p14:creationId xmlns:p14="http://schemas.microsoft.com/office/powerpoint/2010/main" val="2981787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 Bancroft</a:t>
            </a:r>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3306595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https://www.charismanews.com/us/80504-will-drive-in-church-be-the-new-normal-during-covid-19-outbreak?utm_source=Charisma%20News%20Daily&amp;utm_medium=email&amp;utm_content=subscriber_id:5160390&amp;utm_campaign=CNO%20daily%20-%202020-03-27</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100</a:t>
            </a:fld>
            <a:endParaRPr lang="en-US" altLang="en-US"/>
          </a:p>
        </p:txBody>
      </p:sp>
    </p:spTree>
    <p:extLst>
      <p:ext uri="{BB962C8B-B14F-4D97-AF65-F5344CB8AC3E}">
        <p14:creationId xmlns:p14="http://schemas.microsoft.com/office/powerpoint/2010/main" val="2014176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105</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03.1to 3.6 Courage in Crisis</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2421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orldisraelnews.com/watch-daily-israel-news-recap-march-26-2020/?utm_source=MadMimi&amp;utm_medium=email&amp;utm_content=Blue+and+White+Breaks+Apart+as+Gantz+Joins+Netanyahu%3B+Former+Partners+Blast+Gantz+for+%E2%80%98Selling+Out%E2%80%99+to+Netanyahu%3B+IDF+Ready+to+Enforce+Corona+Curfew&amp;utm_campaign=20200326_m157576501_Blue+and+White+Breaks+Apart+as+Gantz+Joins+Netanyahu%3B+Former+Partners+Blast+Gantz+for+%E2%80%98Selling+Out%E2%80%99+to+Netanyahu%3B+IDF+Ready+to+Enforce+Corona+Curfew&amp;utm_term=F200326DCFF37-600x315_jpg</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2556923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orldisraelnews.com/watch-daily-israel-news-recap-march-26-2020/?utm_source=MadMimi&amp;utm_medium=email&amp;utm_content=Blue+and+White+Breaks+Apart+as+Gantz+Joins+Netanyahu%3B+Former+Partners+Blast+Gantz+for+%E2%80%98Selling+Out%E2%80%99+to+Netanyahu%3B+IDF+Ready+to+Enforce+Corona+Curfew&amp;utm_campaign=20200326_m157576501_Blue+and+White+Breaks+Apart+as+Gantz+Joins+Netanyahu%3B+Former+Partners+Blast+Gantz+for+%E2%80%98Selling+Out%E2%80%99+to+Netanyahu%3B+IDF+Ready+to+Enforce+Corona+Curfew&amp;utm_term=F200326DCFF37-600x315_jpg</a:t>
            </a:r>
            <a:endParaRPr lang="en-US" dirty="0"/>
          </a:p>
        </p:txBody>
      </p:sp>
      <p:sp>
        <p:nvSpPr>
          <p:cNvPr id="4" name="Header Placeholder 3"/>
          <p:cNvSpPr>
            <a:spLocks noGrp="1"/>
          </p:cNvSpPr>
          <p:nvPr>
            <p:ph type="hdr" sz="quarter"/>
          </p:nvPr>
        </p:nvSpPr>
        <p:spPr/>
        <p:txBody>
          <a:bodyPr/>
          <a:lstStyle/>
          <a:p>
            <a:r>
              <a:rPr lang="en-US" altLang="en-US"/>
              <a:t>Letter to the Messianic Jews a 03.1to 3.6 Courage in Crisis</a:t>
            </a:r>
          </a:p>
        </p:txBody>
      </p:sp>
      <p:sp>
        <p:nvSpPr>
          <p:cNvPr id="5" name="Date Placeholder 4"/>
          <p:cNvSpPr>
            <a:spLocks noGrp="1"/>
          </p:cNvSpPr>
          <p:nvPr>
            <p:ph type="dt" idx="1"/>
          </p:nvPr>
        </p:nvSpPr>
        <p:spPr/>
        <p:txBody>
          <a:bodyPr/>
          <a:lstStyle/>
          <a:p>
            <a:r>
              <a:rPr lang="en-US" altLang="en-US"/>
              <a:t>Mar.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1122963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3/28/2020</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2725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329D9-A775-4152-BEA5-973E978A3D0B}"/>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0C75147-53B3-431B-8B0F-F11844AAFF06}"/>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EC43D04-5538-4168-B99B-8313124FCD7A}"/>
              </a:ext>
            </a:extLst>
          </p:cNvPr>
          <p:cNvSpPr>
            <a:spLocks noGrp="1"/>
          </p:cNvSpPr>
          <p:nvPr>
            <p:ph type="dt" sz="half" idx="10"/>
          </p:nvPr>
        </p:nvSpPr>
        <p:spPr/>
        <p:txBody>
          <a:bodyPr/>
          <a:lstStyle>
            <a:lvl1pPr>
              <a:defRPr/>
            </a:lvl1pPr>
          </a:lstStyle>
          <a:p>
            <a:pPr algn="l" defTabSz="685800"/>
            <a:endParaRPr lang="en-US" altLang="en-US">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C527D718-1BF6-44D6-BAE4-3AC99FE7309D}"/>
              </a:ext>
            </a:extLst>
          </p:cNvPr>
          <p:cNvSpPr>
            <a:spLocks noGrp="1"/>
          </p:cNvSpPr>
          <p:nvPr>
            <p:ph type="ftr" sz="quarter" idx="11"/>
          </p:nvPr>
        </p:nvSpPr>
        <p:spPr/>
        <p:txBody>
          <a:bodyPr/>
          <a:lstStyle>
            <a:lvl1pPr>
              <a:defRPr/>
            </a:lvl1pPr>
          </a:lstStyle>
          <a:p>
            <a:pPr defTabSz="685800"/>
            <a:endParaRPr lang="en-US" altLang="en-US">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4D29A3DD-157E-469B-8C7A-D12F2F8625BE}"/>
              </a:ext>
            </a:extLst>
          </p:cNvPr>
          <p:cNvSpPr>
            <a:spLocks noGrp="1"/>
          </p:cNvSpPr>
          <p:nvPr>
            <p:ph type="sldNum" sz="quarter" idx="12"/>
          </p:nvPr>
        </p:nvSpPr>
        <p:spPr/>
        <p:txBody>
          <a:bodyPr/>
          <a:lstStyle>
            <a:lvl1pPr>
              <a:defRPr/>
            </a:lvl1pPr>
          </a:lstStyle>
          <a:p>
            <a:pPr defTabSz="685800"/>
            <a:fld id="{57A81255-2142-433C-8799-030BC07B3120}" type="slidenum">
              <a:rPr lang="en-US" altLang="en-US" smtClean="0">
                <a:solidFill>
                  <a:srgbClr val="000000"/>
                </a:solidFill>
                <a:cs typeface="Arial" panose="020B0604020202020204" pitchFamily="34" charset="0"/>
              </a:rPr>
              <a:pPr defTabSz="685800"/>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638764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3/28/2020</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7F6E200-54F7-49AC-BEF8-532810EF41C8}"/>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C9131BA-CBF3-4E04-876A-BA5B9D51620C}"/>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9AE152E-256B-434C-B564-AB79316CEF03}"/>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n-lt"/>
              </a:defRPr>
            </a:lvl1pPr>
          </a:lstStyle>
          <a:p>
            <a:endParaRPr lang="en-US" altLang="en-US"/>
          </a:p>
        </p:txBody>
      </p:sp>
      <p:sp>
        <p:nvSpPr>
          <p:cNvPr id="1029" name="Rectangle 5">
            <a:extLst>
              <a:ext uri="{FF2B5EF4-FFF2-40B4-BE49-F238E27FC236}">
                <a16:creationId xmlns:a16="http://schemas.microsoft.com/office/drawing/2014/main" id="{1CC498BD-6F1B-4D46-98A9-7016ED65E658}"/>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n-lt"/>
              </a:defRPr>
            </a:lvl1pPr>
          </a:lstStyle>
          <a:p>
            <a:endParaRPr lang="en-US" altLang="en-US"/>
          </a:p>
        </p:txBody>
      </p:sp>
      <p:sp>
        <p:nvSpPr>
          <p:cNvPr id="1030" name="Rectangle 6">
            <a:extLst>
              <a:ext uri="{FF2B5EF4-FFF2-40B4-BE49-F238E27FC236}">
                <a16:creationId xmlns:a16="http://schemas.microsoft.com/office/drawing/2014/main" id="{D818617E-764F-4A6C-9118-8E9C702A1AD4}"/>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n-lt"/>
              </a:defRPr>
            </a:lvl1pPr>
          </a:lstStyle>
          <a:p>
            <a:fld id="{4D13723F-FB49-4C80-81DF-ED14AB3FD601}" type="slidenum">
              <a:rPr lang="en-US" altLang="en-US"/>
              <a:pPr/>
              <a:t>‹#›</a:t>
            </a:fld>
            <a:endParaRPr lang="en-US" altLang="en-US"/>
          </a:p>
        </p:txBody>
      </p:sp>
    </p:spTree>
    <p:extLst>
      <p:ext uri="{BB962C8B-B14F-4D97-AF65-F5344CB8AC3E}">
        <p14:creationId xmlns:p14="http://schemas.microsoft.com/office/powerpoint/2010/main" val="2665152671"/>
      </p:ext>
    </p:extLst>
  </p:cSld>
  <p:clrMap bg1="lt1" tx1="dk1" bg2="lt2" tx2="dk2" accent1="accent1" accent2="accent2" accent3="accent3" accent4="accent4" accent5="accent5" accent6="accent6" hlink="hlink" folHlink="folHlink"/>
  <p:sldLayoutIdLst>
    <p:sldLayoutId id="2147483714"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7F6E200-54F7-49AC-BEF8-532810EF41C8}"/>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C9131BA-CBF3-4E04-876A-BA5B9D51620C}"/>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9AE152E-256B-434C-B564-AB79316CEF03}"/>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n-lt"/>
              </a:defRPr>
            </a:lvl1pPr>
          </a:lstStyle>
          <a:p>
            <a:endParaRPr lang="en-US" altLang="en-US"/>
          </a:p>
        </p:txBody>
      </p:sp>
      <p:sp>
        <p:nvSpPr>
          <p:cNvPr id="1029" name="Rectangle 5">
            <a:extLst>
              <a:ext uri="{FF2B5EF4-FFF2-40B4-BE49-F238E27FC236}">
                <a16:creationId xmlns:a16="http://schemas.microsoft.com/office/drawing/2014/main" id="{1CC498BD-6F1B-4D46-98A9-7016ED65E658}"/>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n-lt"/>
              </a:defRPr>
            </a:lvl1pPr>
          </a:lstStyle>
          <a:p>
            <a:endParaRPr lang="en-US" altLang="en-US"/>
          </a:p>
        </p:txBody>
      </p:sp>
      <p:sp>
        <p:nvSpPr>
          <p:cNvPr id="1030" name="Rectangle 6">
            <a:extLst>
              <a:ext uri="{FF2B5EF4-FFF2-40B4-BE49-F238E27FC236}">
                <a16:creationId xmlns:a16="http://schemas.microsoft.com/office/drawing/2014/main" id="{D818617E-764F-4A6C-9118-8E9C702A1AD4}"/>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n-lt"/>
              </a:defRPr>
            </a:lvl1pPr>
          </a:lstStyle>
          <a:p>
            <a:fld id="{4D13723F-FB49-4C80-81DF-ED14AB3FD601}" type="slidenum">
              <a:rPr lang="en-US" altLang="en-US"/>
              <a:pPr/>
              <a:t>‹#›</a:t>
            </a:fld>
            <a:endParaRPr lang="en-US" altLang="en-US"/>
          </a:p>
        </p:txBody>
      </p:sp>
    </p:spTree>
    <p:extLst>
      <p:ext uri="{BB962C8B-B14F-4D97-AF65-F5344CB8AC3E}">
        <p14:creationId xmlns:p14="http://schemas.microsoft.com/office/powerpoint/2010/main" val="2208226313"/>
      </p:ext>
    </p:extLst>
  </p:cSld>
  <p:clrMap bg1="lt1" tx1="dk1" bg2="lt2" tx2="dk2" accent1="accent1" accent2="accent2" accent3="accent3" accent4="accent4" accent5="accent5" accent6="accent6" hlink="hlink" folHlink="folHlink"/>
  <p:sldLayoutIdLst>
    <p:sldLayoutId id="2147483716"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en.wikipedia.org/wiki/Arabian_Peninsula"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youtu.be/z2Bq7gcB35M"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734ABF99-693C-460E-BA2D-7F045DDCC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37" y="742950"/>
            <a:ext cx="8155306" cy="3960420"/>
          </a:xfrm>
          <a:prstGeom prst="rect">
            <a:avLst/>
          </a:prstGeom>
        </p:spPr>
      </p:pic>
    </p:spTree>
    <p:extLst>
      <p:ext uri="{BB962C8B-B14F-4D97-AF65-F5344CB8AC3E}">
        <p14:creationId xmlns:p14="http://schemas.microsoft.com/office/powerpoint/2010/main" val="23968679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2" name="Picture 1">
            <a:extLst>
              <a:ext uri="{FF2B5EF4-FFF2-40B4-BE49-F238E27FC236}">
                <a16:creationId xmlns:a16="http://schemas.microsoft.com/office/drawing/2014/main" id="{A0462B17-E5CA-4703-B38B-3C88B4FF46FF}"/>
              </a:ext>
            </a:extLst>
          </p:cNvPr>
          <p:cNvPicPr>
            <a:picLocks noChangeAspect="1"/>
          </p:cNvPicPr>
          <p:nvPr/>
        </p:nvPicPr>
        <p:blipFill>
          <a:blip r:embed="rId3"/>
          <a:stretch>
            <a:fillRect/>
          </a:stretch>
        </p:blipFill>
        <p:spPr>
          <a:xfrm>
            <a:off x="1036637" y="252655"/>
            <a:ext cx="6577533" cy="4898390"/>
          </a:xfrm>
          <a:prstGeom prst="rect">
            <a:avLst/>
          </a:prstGeom>
        </p:spPr>
      </p:pic>
    </p:spTree>
    <p:extLst>
      <p:ext uri="{BB962C8B-B14F-4D97-AF65-F5344CB8AC3E}">
        <p14:creationId xmlns:p14="http://schemas.microsoft.com/office/powerpoint/2010/main" val="13091083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dirty="0"/>
              <a:t>One UK Pastor had online congregation and created different hang out "rooms" for "coffee time" for people to just connect and chat in small groups.  As he dipped in and out of each "room", he observed the people were all </a:t>
            </a:r>
            <a:r>
              <a:rPr lang="en-US" i="1" dirty="0"/>
              <a:t>really</a:t>
            </a:r>
            <a:r>
              <a:rPr lang="en-US" dirty="0"/>
              <a:t> happy.  And they had wonderful fellowship.   Zoom?</a:t>
            </a:r>
            <a:endParaRPr lang="en-US" altLang="en-US" dirty="0">
              <a:solidFill>
                <a:schemeClr val="bg1"/>
              </a:solidFill>
            </a:endParaRPr>
          </a:p>
        </p:txBody>
      </p:sp>
    </p:spTree>
    <p:extLst>
      <p:ext uri="{BB962C8B-B14F-4D97-AF65-F5344CB8AC3E}">
        <p14:creationId xmlns:p14="http://schemas.microsoft.com/office/powerpoint/2010/main" val="17141111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Consider Yeshua:</a:t>
            </a:r>
          </a:p>
          <a:p>
            <a:pPr>
              <a:lnSpc>
                <a:spcPct val="90000"/>
              </a:lnSpc>
            </a:pPr>
            <a:r>
              <a:rPr lang="en-US" altLang="en-US" dirty="0"/>
              <a:t>Character</a:t>
            </a:r>
          </a:p>
          <a:p>
            <a:pPr>
              <a:lnSpc>
                <a:spcPct val="90000"/>
              </a:lnSpc>
            </a:pPr>
            <a:r>
              <a:rPr lang="en-US" altLang="en-US" dirty="0">
                <a:solidFill>
                  <a:schemeClr val="bg1"/>
                </a:solidFill>
              </a:rPr>
              <a:t>Actions</a:t>
            </a:r>
          </a:p>
          <a:p>
            <a:pPr>
              <a:lnSpc>
                <a:spcPct val="90000"/>
              </a:lnSpc>
            </a:pPr>
            <a:r>
              <a:rPr lang="en-US" altLang="en-US" dirty="0"/>
              <a:t>Responses</a:t>
            </a:r>
            <a:endParaRPr lang="en-US" altLang="en-US" dirty="0">
              <a:solidFill>
                <a:schemeClr val="bg1"/>
              </a:solidFill>
            </a:endParaRPr>
          </a:p>
          <a:p>
            <a:pPr marL="0" indent="0">
              <a:lnSpc>
                <a:spcPct val="90000"/>
              </a:lnSpc>
              <a:buNone/>
            </a:pPr>
            <a:endParaRPr lang="en-US" altLang="en-US" dirty="0">
              <a:solidFill>
                <a:schemeClr val="bg1"/>
              </a:solidFill>
            </a:endParaRPr>
          </a:p>
          <a:p>
            <a:pPr marL="0" indent="0">
              <a:lnSpc>
                <a:spcPct val="90000"/>
              </a:lnSpc>
              <a:buNone/>
            </a:pPr>
            <a:r>
              <a:rPr lang="en-US" altLang="en-US" dirty="0">
                <a:solidFill>
                  <a:schemeClr val="bg1"/>
                </a:solidFill>
              </a:rPr>
              <a:t>WWYD</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1282895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solidFill>
                  <a:srgbClr val="FFFF99"/>
                </a:solidFill>
              </a:rPr>
              <a:t>provided</a:t>
            </a:r>
            <a:r>
              <a:rPr lang="en-US" dirty="0"/>
              <a:t> we hold firmly to the </a:t>
            </a:r>
            <a:r>
              <a:rPr lang="en-US" dirty="0">
                <a:solidFill>
                  <a:srgbClr val="FFFF99"/>
                </a:solidFill>
              </a:rPr>
              <a:t>courage and confidence.</a:t>
            </a:r>
          </a:p>
          <a:p>
            <a:pPr marL="0" indent="0">
              <a:lnSpc>
                <a:spcPct val="90000"/>
              </a:lnSpc>
              <a:buNone/>
            </a:pPr>
            <a:r>
              <a:rPr lang="en-US" dirty="0">
                <a:solidFill>
                  <a:srgbClr val="FFFF99"/>
                </a:solidFill>
              </a:rPr>
              <a:t>Hold firmly</a:t>
            </a:r>
            <a:r>
              <a:rPr lang="en-US" dirty="0"/>
              <a:t>: prayer, scripture, worship, community</a:t>
            </a:r>
          </a:p>
          <a:p>
            <a:pPr marL="0" indent="0">
              <a:lnSpc>
                <a:spcPct val="90000"/>
              </a:lnSpc>
              <a:buNone/>
            </a:pPr>
            <a:r>
              <a:rPr lang="en-US" dirty="0">
                <a:solidFill>
                  <a:srgbClr val="FFFF99"/>
                </a:solidFill>
              </a:rPr>
              <a:t>Courage</a:t>
            </a:r>
            <a:r>
              <a:rPr lang="en-US" dirty="0"/>
              <a:t>: days needing?? courage?</a:t>
            </a:r>
          </a:p>
          <a:p>
            <a:pPr marL="0" indent="0">
              <a:lnSpc>
                <a:spcPct val="90000"/>
              </a:lnSpc>
              <a:buNone/>
            </a:pPr>
            <a:r>
              <a:rPr lang="en-US" dirty="0">
                <a:solidFill>
                  <a:srgbClr val="FFFF99"/>
                </a:solidFill>
              </a:rPr>
              <a:t>Confidence</a:t>
            </a:r>
            <a:r>
              <a:rPr lang="en-US" dirty="0"/>
              <a:t>: Messiah’s atoning death and RESSURECTION! </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42910736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710220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64D66A-44BE-4293-9F75-6B4A61737B76}"/>
              </a:ext>
            </a:extLst>
          </p:cNvPr>
          <p:cNvPicPr>
            <a:picLocks noChangeAspect="1"/>
          </p:cNvPicPr>
          <p:nvPr/>
        </p:nvPicPr>
        <p:blipFill>
          <a:blip r:embed="rId3"/>
          <a:stretch>
            <a:fillRect/>
          </a:stretch>
        </p:blipFill>
        <p:spPr>
          <a:xfrm>
            <a:off x="377160" y="114087"/>
            <a:ext cx="8024555" cy="4915326"/>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spTree>
    <p:extLst>
      <p:ext uri="{BB962C8B-B14F-4D97-AF65-F5344CB8AC3E}">
        <p14:creationId xmlns:p14="http://schemas.microsoft.com/office/powerpoint/2010/main" val="348463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92C367-BC2B-4938-AFF8-F4F34EC94ED7}"/>
              </a:ext>
            </a:extLst>
          </p:cNvPr>
          <p:cNvPicPr>
            <a:picLocks noChangeAspect="1"/>
          </p:cNvPicPr>
          <p:nvPr/>
        </p:nvPicPr>
        <p:blipFill>
          <a:blip r:embed="rId3"/>
          <a:stretch>
            <a:fillRect/>
          </a:stretch>
        </p:blipFill>
        <p:spPr>
          <a:xfrm>
            <a:off x="274637" y="474949"/>
            <a:ext cx="8229600" cy="4193601"/>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spTree>
    <p:extLst>
      <p:ext uri="{BB962C8B-B14F-4D97-AF65-F5344CB8AC3E}">
        <p14:creationId xmlns:p14="http://schemas.microsoft.com/office/powerpoint/2010/main" val="2165936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2" name="Picture 1">
            <a:extLst>
              <a:ext uri="{FF2B5EF4-FFF2-40B4-BE49-F238E27FC236}">
                <a16:creationId xmlns:a16="http://schemas.microsoft.com/office/drawing/2014/main" id="{D92C0319-2EA0-42FB-B3F0-B307AF0E419D}"/>
              </a:ext>
            </a:extLst>
          </p:cNvPr>
          <p:cNvPicPr>
            <a:picLocks noChangeAspect="1"/>
          </p:cNvPicPr>
          <p:nvPr/>
        </p:nvPicPr>
        <p:blipFill>
          <a:blip r:embed="rId3"/>
          <a:stretch>
            <a:fillRect/>
          </a:stretch>
        </p:blipFill>
        <p:spPr>
          <a:xfrm>
            <a:off x="900530" y="201335"/>
            <a:ext cx="6977814" cy="4950379"/>
          </a:xfrm>
          <a:prstGeom prst="rect">
            <a:avLst/>
          </a:prstGeom>
        </p:spPr>
      </p:pic>
    </p:spTree>
    <p:extLst>
      <p:ext uri="{BB962C8B-B14F-4D97-AF65-F5344CB8AC3E}">
        <p14:creationId xmlns:p14="http://schemas.microsoft.com/office/powerpoint/2010/main" val="3477397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dirty="0"/>
              <a:t>To mark the International Day of Happiness, the UN released its annual World Happiness Report on Friday, with Israel ranked as the 14th happiest country in the world – not as happy as top-ranked Finland, but in a much better mood than the 18th-ranked United States.</a:t>
            </a:r>
            <a:endParaRPr lang="en-US" altLang="en-US" dirty="0">
              <a:solidFill>
                <a:schemeClr val="bg1"/>
              </a:solidFill>
            </a:endParaRPr>
          </a:p>
        </p:txBody>
      </p:sp>
    </p:spTree>
    <p:extLst>
      <p:ext uri="{BB962C8B-B14F-4D97-AF65-F5344CB8AC3E}">
        <p14:creationId xmlns:p14="http://schemas.microsoft.com/office/powerpoint/2010/main" val="2462171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dirty="0"/>
              <a:t>While it may be expensive to live there, Tel Aviv made the top 10 happiest cities coming in 8th place, while Jerusalem was 33rd. In contrast, the only North American cities that hit the top 20 cities of joyous residents were Toronto (13th), Washington (18th) and Dallas (19th).</a:t>
            </a:r>
            <a:endParaRPr lang="en-US" altLang="en-US" dirty="0">
              <a:solidFill>
                <a:schemeClr val="bg1"/>
              </a:solidFill>
            </a:endParaRPr>
          </a:p>
        </p:txBody>
      </p:sp>
    </p:spTree>
    <p:extLst>
      <p:ext uri="{BB962C8B-B14F-4D97-AF65-F5344CB8AC3E}">
        <p14:creationId xmlns:p14="http://schemas.microsoft.com/office/powerpoint/2010/main" val="3645226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75AC2D-852F-4ED3-AE57-767F84FB22D9}"/>
              </a:ext>
            </a:extLst>
          </p:cNvPr>
          <p:cNvPicPr>
            <a:picLocks noChangeAspect="1"/>
          </p:cNvPicPr>
          <p:nvPr/>
        </p:nvPicPr>
        <p:blipFill>
          <a:blip r:embed="rId3"/>
          <a:stretch>
            <a:fillRect/>
          </a:stretch>
        </p:blipFill>
        <p:spPr>
          <a:xfrm>
            <a:off x="350838" y="478137"/>
            <a:ext cx="8013693" cy="4549175"/>
          </a:xfrm>
          <a:prstGeom prst="rect">
            <a:avLst/>
          </a:prstGeom>
        </p:spPr>
      </p:pic>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209550"/>
            <a:ext cx="8305800" cy="4933950"/>
          </a:xfrm>
        </p:spPr>
        <p:txBody>
          <a:bodyPr/>
          <a:lstStyle/>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spcBef>
                <a:spcPct val="0"/>
              </a:spcBef>
            </a:pPr>
            <a:r>
              <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rPr>
              <a:t>Letter to the Messianic Jews [Hebrews] MJ 3.1-6</a:t>
            </a:r>
          </a:p>
        </p:txBody>
      </p:sp>
      <p:sp>
        <p:nvSpPr>
          <p:cNvPr id="4" name="TextBox 3">
            <a:extLst>
              <a:ext uri="{FF2B5EF4-FFF2-40B4-BE49-F238E27FC236}">
                <a16:creationId xmlns:a16="http://schemas.microsoft.com/office/drawing/2014/main" id="{13B7B60D-52BF-4838-9C40-F28E5B3251C6}"/>
              </a:ext>
            </a:extLst>
          </p:cNvPr>
          <p:cNvSpPr txBox="1"/>
          <p:nvPr/>
        </p:nvSpPr>
        <p:spPr>
          <a:xfrm>
            <a:off x="3931023" y="2124635"/>
            <a:ext cx="914400" cy="9144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
        <p:nvSpPr>
          <p:cNvPr id="5" name="TextBox 4">
            <a:extLst>
              <a:ext uri="{FF2B5EF4-FFF2-40B4-BE49-F238E27FC236}">
                <a16:creationId xmlns:a16="http://schemas.microsoft.com/office/drawing/2014/main" id="{423EC5B3-1B4B-4BF8-9C50-C2F882AAF008}"/>
              </a:ext>
            </a:extLst>
          </p:cNvPr>
          <p:cNvSpPr txBox="1"/>
          <p:nvPr/>
        </p:nvSpPr>
        <p:spPr>
          <a:xfrm>
            <a:off x="3931023" y="2124635"/>
            <a:ext cx="914400" cy="9144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2638030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a:p>
            <a:pPr marL="0" indent="0" algn="ctr">
              <a:lnSpc>
                <a:spcPct val="90000"/>
              </a:lnSpc>
              <a:buNone/>
            </a:pPr>
            <a:r>
              <a:rPr lang="en-US" altLang="en-US" dirty="0">
                <a:solidFill>
                  <a:schemeClr val="bg1"/>
                </a:solidFill>
              </a:rPr>
              <a:t>Courage in Crisis</a:t>
            </a:r>
          </a:p>
        </p:txBody>
      </p:sp>
    </p:spTree>
    <p:extLst>
      <p:ext uri="{BB962C8B-B14F-4D97-AF65-F5344CB8AC3E}">
        <p14:creationId xmlns:p14="http://schemas.microsoft.com/office/powerpoint/2010/main" val="1375223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baseline="30000" dirty="0"/>
              <a:t>MJ 3.1-6 </a:t>
            </a:r>
            <a:r>
              <a:rPr lang="en-US" dirty="0"/>
              <a:t>Therefore, holy brothers and sisters, who share in the call from heaven, </a:t>
            </a:r>
            <a:r>
              <a:rPr lang="en-US" dirty="0">
                <a:solidFill>
                  <a:srgbClr val="FFFF99"/>
                </a:solidFill>
              </a:rPr>
              <a:t>think carefully about Yeshua</a:t>
            </a:r>
            <a:r>
              <a:rPr lang="en-US" dirty="0"/>
              <a:t>, whom we acknowledge publicly as God’s emissary and as Kohen </a:t>
            </a:r>
            <a:r>
              <a:rPr lang="en-US" dirty="0" err="1"/>
              <a:t>Gadol</a:t>
            </a:r>
            <a:r>
              <a:rPr lang="en-US" dirty="0"/>
              <a:t> / High Priest. </a:t>
            </a:r>
            <a:r>
              <a:rPr lang="en-US" b="1" baseline="30000" dirty="0"/>
              <a:t> </a:t>
            </a:r>
            <a:endParaRPr lang="en-US" altLang="en-US" dirty="0">
              <a:solidFill>
                <a:schemeClr val="bg1"/>
              </a:solidFill>
            </a:endParaRPr>
          </a:p>
        </p:txBody>
      </p:sp>
    </p:spTree>
    <p:extLst>
      <p:ext uri="{BB962C8B-B14F-4D97-AF65-F5344CB8AC3E}">
        <p14:creationId xmlns:p14="http://schemas.microsoft.com/office/powerpoint/2010/main" val="1990454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EF4F16-824F-4459-8511-40B60B035504}"/>
              </a:ext>
            </a:extLst>
          </p:cNvPr>
          <p:cNvPicPr>
            <a:picLocks noChangeAspect="1"/>
          </p:cNvPicPr>
          <p:nvPr/>
        </p:nvPicPr>
        <p:blipFill>
          <a:blip r:embed="rId2"/>
          <a:stretch>
            <a:fillRect/>
          </a:stretch>
        </p:blipFill>
        <p:spPr>
          <a:xfrm>
            <a:off x="1722437" y="742950"/>
            <a:ext cx="5334000" cy="3231549"/>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spTree>
    <p:extLst>
      <p:ext uri="{BB962C8B-B14F-4D97-AF65-F5344CB8AC3E}">
        <p14:creationId xmlns:p14="http://schemas.microsoft.com/office/powerpoint/2010/main" val="4205748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dirty="0"/>
              <a:t>A FLORIDA COURT SETS ATHEIST HOLY DAY   In Florida , an atheist created a case against Easter and Passover Holy days. He hired an attorney to bring a discrimination case against Christians and Jews and observances of their holy days.. The argument was that it was unfair that atheists had no such recognized days.</a:t>
            </a:r>
          </a:p>
        </p:txBody>
      </p:sp>
    </p:spTree>
    <p:extLst>
      <p:ext uri="{BB962C8B-B14F-4D97-AF65-F5344CB8AC3E}">
        <p14:creationId xmlns:p14="http://schemas.microsoft.com/office/powerpoint/2010/main" val="3647450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CA253D5C-2B75-435F-9AFC-3E0AB2F062E7}"/>
              </a:ext>
            </a:extLst>
          </p:cNvPr>
          <p:cNvSpPr>
            <a:spLocks noGrp="1" noChangeArrowheads="1"/>
          </p:cNvSpPr>
          <p:nvPr>
            <p:ph type="body" idx="1"/>
          </p:nvPr>
        </p:nvSpPr>
        <p:spPr>
          <a:xfrm>
            <a:off x="274637" y="285750"/>
            <a:ext cx="8229600" cy="4857750"/>
          </a:xfrm>
        </p:spPr>
        <p:txBody>
          <a:bodyPr/>
          <a:lstStyle/>
          <a:p>
            <a:pPr>
              <a:lnSpc>
                <a:spcPct val="90000"/>
              </a:lnSpc>
              <a:spcBef>
                <a:spcPct val="0"/>
              </a:spcBef>
              <a:buFontTx/>
              <a:buNone/>
            </a:pPr>
            <a:r>
              <a:rPr lang="en-US" altLang="en-US" sz="3600" dirty="0">
                <a:latin typeface="Arial Rounded MT Bold" panose="020F0704030504030204" pitchFamily="34" charset="0"/>
                <a:cs typeface="Vilna" pitchFamily="2" charset="-79"/>
              </a:rPr>
              <a:t>	1. to perceive, remark, observe, understand</a:t>
            </a:r>
          </a:p>
          <a:p>
            <a:pPr>
              <a:lnSpc>
                <a:spcPct val="90000"/>
              </a:lnSpc>
              <a:spcBef>
                <a:spcPct val="0"/>
              </a:spcBef>
              <a:buFontTx/>
              <a:buNone/>
            </a:pPr>
            <a:r>
              <a:rPr lang="en-US" altLang="en-US" sz="3600" dirty="0">
                <a:latin typeface="Arial Rounded MT Bold" panose="020F0704030504030204" pitchFamily="34" charset="0"/>
                <a:cs typeface="Vilna" pitchFamily="2" charset="-79"/>
              </a:rPr>
              <a:t>   2. to consider attentively,  fix one's eyes or mind upon</a:t>
            </a:r>
          </a:p>
          <a:p>
            <a:pPr>
              <a:lnSpc>
                <a:spcPct val="90000"/>
              </a:lnSpc>
              <a:spcBef>
                <a:spcPct val="0"/>
              </a:spcBef>
              <a:buFontTx/>
              <a:buNone/>
            </a:pPr>
            <a:r>
              <a:rPr lang="en-US" altLang="en-US" sz="3600" dirty="0">
                <a:latin typeface="Arial Rounded MT Bold" panose="020F0704030504030204" pitchFamily="34" charset="0"/>
                <a:cs typeface="Vilna" pitchFamily="2" charset="-79"/>
              </a:rPr>
              <a:t> behold, 4; consider, 7; discover, 1; perceive, 2; contemplated, 1; detected, 1; look, 1; look more closely, 1; looked, 1; looks, 1; notice, 2; observe, 1; observing, 1;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B217DBAA-5AA5-4993-BC51-B78FF897C77D}"/>
              </a:ext>
            </a:extLst>
          </p:cNvPr>
          <p:cNvSpPr>
            <a:spLocks noGrp="1" noChangeArrowheads="1"/>
          </p:cNvSpPr>
          <p:nvPr>
            <p:ph type="body" idx="1"/>
          </p:nvPr>
        </p:nvSpPr>
        <p:spPr>
          <a:xfrm>
            <a:off x="350837" y="361950"/>
            <a:ext cx="8077200" cy="4781550"/>
          </a:xfrm>
        </p:spPr>
        <p:txBody>
          <a:bodyPr>
            <a:normAutofit fontScale="92500"/>
          </a:bodyPr>
          <a:lstStyle/>
          <a:p>
            <a:pPr>
              <a:spcBef>
                <a:spcPct val="0"/>
              </a:spcBef>
              <a:buFontTx/>
              <a:buNone/>
            </a:pPr>
            <a:r>
              <a:rPr lang="en-US" altLang="en-US" sz="3000" dirty="0">
                <a:latin typeface="Arial Rounded MT Bold" panose="020F0704030504030204" pitchFamily="34" charset="0"/>
                <a:cs typeface="Vilna" pitchFamily="2" charset="-79"/>
              </a:rPr>
              <a:t>	</a:t>
            </a:r>
            <a:r>
              <a:rPr lang="en-US" altLang="en-US" sz="3600" u="sng" dirty="0">
                <a:latin typeface="Arial Rounded MT Bold" panose="020F0704030504030204" pitchFamily="34" charset="0"/>
                <a:cs typeface="Vilna" pitchFamily="2" charset="-79"/>
              </a:rPr>
              <a:t>Kata</a:t>
            </a:r>
          </a:p>
          <a:p>
            <a:pPr>
              <a:spcBef>
                <a:spcPct val="0"/>
              </a:spcBef>
              <a:buFontTx/>
              <a:buNone/>
            </a:pPr>
            <a:r>
              <a:rPr lang="en-US" altLang="en-US" sz="3600" dirty="0">
                <a:latin typeface="Arial Rounded MT Bold" panose="020F0704030504030204" pitchFamily="34" charset="0"/>
                <a:cs typeface="Vilna" pitchFamily="2" charset="-79"/>
              </a:rPr>
              <a:t>	1. down from, through out</a:t>
            </a:r>
          </a:p>
          <a:p>
            <a:pPr>
              <a:spcBef>
                <a:spcPct val="0"/>
              </a:spcBef>
              <a:buFontTx/>
              <a:buNone/>
            </a:pPr>
            <a:r>
              <a:rPr lang="en-US" altLang="en-US" sz="3600" dirty="0">
                <a:latin typeface="Arial Rounded MT Bold" panose="020F0704030504030204" pitchFamily="34" charset="0"/>
                <a:cs typeface="Vilna" pitchFamily="2" charset="-79"/>
              </a:rPr>
              <a:t>   2.according to, toward, along </a:t>
            </a:r>
          </a:p>
          <a:p>
            <a:pPr>
              <a:spcBef>
                <a:spcPct val="0"/>
              </a:spcBef>
              <a:buFontTx/>
              <a:buNone/>
            </a:pPr>
            <a:r>
              <a:rPr lang="en-US" altLang="en-US" sz="3600" dirty="0">
                <a:latin typeface="Arial Rounded MT Bold" panose="020F0704030504030204" pitchFamily="34" charset="0"/>
                <a:cs typeface="Vilna" pitchFamily="2" charset="-79"/>
              </a:rPr>
              <a:t>	</a:t>
            </a:r>
          </a:p>
          <a:p>
            <a:pPr>
              <a:spcBef>
                <a:spcPct val="0"/>
              </a:spcBef>
              <a:buFontTx/>
              <a:buNone/>
            </a:pPr>
            <a:r>
              <a:rPr lang="en-US" altLang="en-US" sz="3600" dirty="0">
                <a:latin typeface="Arial Rounded MT Bold" panose="020F0704030504030204" pitchFamily="34" charset="0"/>
                <a:cs typeface="Vilna" pitchFamily="2" charset="-79"/>
              </a:rPr>
              <a:t>	</a:t>
            </a:r>
            <a:r>
              <a:rPr lang="en-US" altLang="en-US" sz="3600" u="sng" dirty="0" err="1">
                <a:latin typeface="Arial Rounded MT Bold" panose="020F0704030504030204" pitchFamily="34" charset="0"/>
                <a:cs typeface="Vilna" pitchFamily="2" charset="-79"/>
              </a:rPr>
              <a:t>noeÑw</a:t>
            </a:r>
            <a:r>
              <a:rPr lang="en-US" altLang="en-US" sz="3600" u="sng" dirty="0">
                <a:latin typeface="Arial Rounded MT Bold" panose="020F0704030504030204" pitchFamily="34" charset="0"/>
                <a:cs typeface="Vilna" pitchFamily="2" charset="-79"/>
              </a:rPr>
              <a:t> [</a:t>
            </a:r>
            <a:r>
              <a:rPr lang="en-US" altLang="en-US" sz="3600" i="1" u="sng" dirty="0" err="1">
                <a:latin typeface="Arial Rounded MT Bold" panose="020F0704030504030204" pitchFamily="34" charset="0"/>
                <a:cs typeface="Vilna" pitchFamily="2" charset="-79"/>
              </a:rPr>
              <a:t>noy</a:t>
            </a:r>
            <a:r>
              <a:rPr lang="en-US" altLang="en-US" sz="3600" i="1" u="sng" dirty="0">
                <a:latin typeface="Arial Rounded MT Bold" panose="020F0704030504030204" pitchFamily="34" charset="0"/>
                <a:cs typeface="Vilna" pitchFamily="2" charset="-79"/>
              </a:rPr>
              <a:t> </a:t>
            </a:r>
            <a:r>
              <a:rPr lang="en-US" altLang="en-US" sz="4400" b="1" i="1" u="sng" dirty="0">
                <a:latin typeface="Arial Rounded MT Bold" panose="020F0704030504030204" pitchFamily="34" charset="0"/>
                <a:cs typeface="Vilna" pitchFamily="2" charset="-79"/>
              </a:rPr>
              <a:t>ye </a:t>
            </a:r>
            <a:r>
              <a:rPr lang="en-US" altLang="en-US" sz="3600" i="1" u="sng" dirty="0">
                <a:latin typeface="Arial Rounded MT Bold" panose="020F0704030504030204" pitchFamily="34" charset="0"/>
                <a:cs typeface="Vilna" pitchFamily="2" charset="-79"/>
              </a:rPr>
              <a:t>oh]</a:t>
            </a:r>
          </a:p>
          <a:p>
            <a:pPr>
              <a:spcBef>
                <a:spcPct val="0"/>
              </a:spcBef>
              <a:buFontTx/>
              <a:buNone/>
            </a:pPr>
            <a:r>
              <a:rPr lang="en-US" altLang="en-US" sz="3600" dirty="0">
                <a:latin typeface="Arial Rounded MT Bold" panose="020F0704030504030204" pitchFamily="34" charset="0"/>
                <a:cs typeface="Vilna" pitchFamily="2" charset="-79"/>
              </a:rPr>
              <a:t> 	1.to perceive with the mind, to understand, to have understanding</a:t>
            </a:r>
          </a:p>
          <a:p>
            <a:pPr>
              <a:spcBef>
                <a:spcPct val="0"/>
              </a:spcBef>
              <a:buFontTx/>
              <a:buNone/>
            </a:pPr>
            <a:r>
              <a:rPr lang="en-US" altLang="en-US" sz="3600" dirty="0">
                <a:latin typeface="Arial Rounded MT Bold" panose="020F0704030504030204" pitchFamily="34" charset="0"/>
                <a:cs typeface="Vilna" pitchFamily="2" charset="-79"/>
              </a:rPr>
              <a:t>   2. to think upon, heed, ponder, consider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Like an astronomer, with protracted fixed focus on a star.</a:t>
            </a:r>
          </a:p>
          <a:p>
            <a:pPr>
              <a:lnSpc>
                <a:spcPct val="90000"/>
              </a:lnSpc>
            </a:pPr>
            <a:r>
              <a:rPr lang="en-US" altLang="en-US" dirty="0"/>
              <a:t>Find exoplanets by slight dimming: planet in transit.</a:t>
            </a:r>
          </a:p>
          <a:p>
            <a:pPr>
              <a:lnSpc>
                <a:spcPct val="90000"/>
              </a:lnSpc>
            </a:pPr>
            <a:r>
              <a:rPr lang="en-US" altLang="en-US" dirty="0">
                <a:solidFill>
                  <a:schemeClr val="bg1"/>
                </a:solidFill>
              </a:rPr>
              <a:t>Find binary stars, slight periodic brightening.</a:t>
            </a:r>
          </a:p>
          <a:p>
            <a:pPr>
              <a:lnSpc>
                <a:spcPct val="90000"/>
              </a:lnSpc>
            </a:pPr>
            <a:r>
              <a:rPr lang="en-US" altLang="en-US" dirty="0"/>
              <a:t>Find temperature, age</a:t>
            </a:r>
            <a:endParaRPr lang="en-US" altLang="en-US" dirty="0">
              <a:solidFill>
                <a:schemeClr val="bg1"/>
              </a:solidFill>
            </a:endParaRPr>
          </a:p>
        </p:txBody>
      </p:sp>
    </p:spTree>
    <p:extLst>
      <p:ext uri="{BB962C8B-B14F-4D97-AF65-F5344CB8AC3E}">
        <p14:creationId xmlns:p14="http://schemas.microsoft.com/office/powerpoint/2010/main" val="4269557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Consider Yeshua:</a:t>
            </a:r>
          </a:p>
          <a:p>
            <a:pPr>
              <a:lnSpc>
                <a:spcPct val="90000"/>
              </a:lnSpc>
            </a:pPr>
            <a:r>
              <a:rPr lang="en-US" altLang="en-US" dirty="0"/>
              <a:t>Character</a:t>
            </a:r>
          </a:p>
          <a:p>
            <a:pPr>
              <a:lnSpc>
                <a:spcPct val="90000"/>
              </a:lnSpc>
            </a:pPr>
            <a:r>
              <a:rPr lang="en-US" altLang="en-US" dirty="0">
                <a:solidFill>
                  <a:schemeClr val="bg1"/>
                </a:solidFill>
              </a:rPr>
              <a:t>Actions on earth, now.  [?]</a:t>
            </a:r>
          </a:p>
          <a:p>
            <a:pPr>
              <a:lnSpc>
                <a:spcPct val="90000"/>
              </a:lnSpc>
            </a:pPr>
            <a:r>
              <a:rPr lang="en-US" altLang="en-US" dirty="0"/>
              <a:t>Responses</a:t>
            </a:r>
          </a:p>
          <a:p>
            <a:pPr>
              <a:lnSpc>
                <a:spcPct val="90000"/>
              </a:lnSpc>
            </a:pPr>
            <a:r>
              <a:rPr lang="en-US" altLang="en-US" dirty="0">
                <a:solidFill>
                  <a:schemeClr val="bg1"/>
                </a:solidFill>
              </a:rPr>
              <a:t>Attitude</a:t>
            </a:r>
          </a:p>
          <a:p>
            <a:pPr marL="0" indent="0">
              <a:lnSpc>
                <a:spcPct val="90000"/>
              </a:lnSpc>
              <a:buNone/>
            </a:pPr>
            <a:endParaRPr lang="en-US" altLang="en-US" dirty="0">
              <a:solidFill>
                <a:schemeClr val="bg1"/>
              </a:solidFill>
            </a:endParaRPr>
          </a:p>
          <a:p>
            <a:pPr marL="0" indent="0">
              <a:lnSpc>
                <a:spcPct val="90000"/>
              </a:lnSpc>
              <a:buNone/>
            </a:pPr>
            <a:r>
              <a:rPr lang="en-US" altLang="en-US" dirty="0">
                <a:solidFill>
                  <a:schemeClr val="bg1"/>
                </a:solidFill>
              </a:rPr>
              <a:t>WWYD</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775175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dirty="0">
                <a:solidFill>
                  <a:schemeClr val="bg1"/>
                </a:solidFill>
              </a:rPr>
              <a:t>While we are looking at Him, we see Him looking back.</a:t>
            </a:r>
          </a:p>
          <a:p>
            <a:pPr marL="0" indent="0">
              <a:lnSpc>
                <a:spcPct val="90000"/>
              </a:lnSpc>
              <a:buNone/>
            </a:pPr>
            <a:r>
              <a:rPr lang="en-US" baseline="30000" dirty="0"/>
              <a:t>Acts 7. 54-56 </a:t>
            </a:r>
            <a:r>
              <a:rPr lang="en-US" dirty="0"/>
              <a:t>On hearing these things, they were cut to their hearts and ground their teeth at him. </a:t>
            </a:r>
            <a:r>
              <a:rPr lang="en-US" b="1" baseline="30000" dirty="0"/>
              <a:t> </a:t>
            </a:r>
            <a:r>
              <a:rPr lang="en-US" dirty="0"/>
              <a:t>But he, full of the </a:t>
            </a:r>
            <a:r>
              <a:rPr lang="en-US" i="1" dirty="0"/>
              <a:t>Ruakh </a:t>
            </a:r>
            <a:r>
              <a:rPr lang="en-US" i="1" dirty="0" err="1"/>
              <a:t>HaKodesh</a:t>
            </a:r>
            <a:r>
              <a:rPr lang="en-US" dirty="0"/>
              <a:t>, looked up to heaven and saw God’s </a:t>
            </a:r>
            <a:r>
              <a:rPr lang="en-US" i="1" dirty="0" err="1"/>
              <a:t>Sh’khinah</a:t>
            </a:r>
            <a:r>
              <a:rPr lang="en-US" dirty="0"/>
              <a:t>, with Yeshua standing </a:t>
            </a:r>
            <a:r>
              <a:rPr lang="en-US" b="1" dirty="0"/>
              <a:t>at </a:t>
            </a:r>
            <a:r>
              <a:rPr lang="en-US" dirty="0">
                <a:solidFill>
                  <a:srgbClr val="FFFF99"/>
                </a:solidFill>
              </a:rPr>
              <a:t>the right hand of God.</a:t>
            </a:r>
            <a:r>
              <a:rPr lang="en-US" baseline="30000" dirty="0">
                <a:solidFill>
                  <a:srgbClr val="FFFF99"/>
                </a:solidFill>
              </a:rPr>
              <a:t> </a:t>
            </a:r>
            <a:endParaRPr lang="en-US" altLang="en-US" dirty="0">
              <a:solidFill>
                <a:srgbClr val="FFFF99"/>
              </a:solidFill>
            </a:endParaRPr>
          </a:p>
        </p:txBody>
      </p:sp>
    </p:spTree>
    <p:extLst>
      <p:ext uri="{BB962C8B-B14F-4D97-AF65-F5344CB8AC3E}">
        <p14:creationId xmlns:p14="http://schemas.microsoft.com/office/powerpoint/2010/main" val="1321263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baseline="30000" dirty="0"/>
              <a:t>Acts 7. 54-56 </a:t>
            </a:r>
            <a:r>
              <a:rPr lang="en-US" dirty="0"/>
              <a:t>“Look!” he exclaimed, “I see heaven opened and the Son of Man </a:t>
            </a:r>
            <a:r>
              <a:rPr lang="en-US" u="sng" dirty="0"/>
              <a:t>standing</a:t>
            </a:r>
            <a:r>
              <a:rPr lang="en-US" dirty="0"/>
              <a:t> </a:t>
            </a:r>
            <a:r>
              <a:rPr lang="en-US" dirty="0">
                <a:solidFill>
                  <a:srgbClr val="FFFF99"/>
                </a:solidFill>
              </a:rPr>
              <a:t>at the right hand of God!”</a:t>
            </a:r>
            <a:endParaRPr lang="en-US" altLang="en-US" dirty="0">
              <a:solidFill>
                <a:srgbClr val="FFFF99"/>
              </a:solidFill>
            </a:endParaRPr>
          </a:p>
        </p:txBody>
      </p:sp>
    </p:spTree>
    <p:extLst>
      <p:ext uri="{BB962C8B-B14F-4D97-AF65-F5344CB8AC3E}">
        <p14:creationId xmlns:p14="http://schemas.microsoft.com/office/powerpoint/2010/main" val="3872496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As they were stoning him, Stephen called out to God, “Lord Yeshua! Receive my spirit!” Then he kneeled down and shouted out, “Lord! Don’t hold this sin against them!” With that, he died.</a:t>
            </a:r>
            <a:endParaRPr lang="en-US" altLang="en-US" dirty="0">
              <a:solidFill>
                <a:schemeClr val="bg1"/>
              </a:solidFill>
            </a:endParaRPr>
          </a:p>
        </p:txBody>
      </p:sp>
    </p:spTree>
    <p:extLst>
      <p:ext uri="{BB962C8B-B14F-4D97-AF65-F5344CB8AC3E}">
        <p14:creationId xmlns:p14="http://schemas.microsoft.com/office/powerpoint/2010/main" val="2507324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2895600" cy="4933950"/>
          </a:xfrm>
        </p:spPr>
        <p:txBody>
          <a:bodyPr>
            <a:normAutofit/>
          </a:bodyPr>
          <a:lstStyle/>
          <a:p>
            <a:pPr marL="0" indent="0">
              <a:lnSpc>
                <a:spcPct val="90000"/>
              </a:lnSpc>
              <a:buNone/>
            </a:pPr>
            <a:r>
              <a:rPr lang="en-US"/>
              <a:t>Matt Birk is a former American football center</a:t>
            </a:r>
            <a:endParaRPr lang="en-US" altLang="en-US" dirty="0">
              <a:solidFill>
                <a:schemeClr val="bg1"/>
              </a:solidFill>
            </a:endParaRPr>
          </a:p>
        </p:txBody>
      </p:sp>
      <p:pic>
        <p:nvPicPr>
          <p:cNvPr id="1026" name="Picture 2" descr="refer to caption">
            <a:extLst>
              <a:ext uri="{FF2B5EF4-FFF2-40B4-BE49-F238E27FC236}">
                <a16:creationId xmlns:a16="http://schemas.microsoft.com/office/drawing/2014/main" id="{38A654AB-B1E4-41C3-B62D-17960159A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437" y="303948"/>
            <a:ext cx="4878388" cy="483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422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buNone/>
            </a:pPr>
            <a:r>
              <a:rPr lang="en-US" dirty="0"/>
              <a:t>Matt </a:t>
            </a:r>
            <a:r>
              <a:rPr lang="en-US" dirty="0" err="1"/>
              <a:t>Birk</a:t>
            </a:r>
            <a:r>
              <a:rPr lang="en-US" dirty="0"/>
              <a:t> is a former American football center. He was drafted by the Minnesota Vikings. “My parents made it to every game – literally.  It didn’t matter when or where, they would find a way or sacrifice and make sure they were in the stands. Result</a:t>
            </a:r>
            <a:r>
              <a:rPr lang="en-US" b="1" dirty="0"/>
              <a:t> –</a:t>
            </a:r>
            <a:r>
              <a:rPr lang="en-US" dirty="0"/>
              <a:t> It made me proud of them. </a:t>
            </a:r>
            <a:endParaRPr lang="en-US" altLang="en-US" dirty="0">
              <a:solidFill>
                <a:schemeClr val="bg1"/>
              </a:solidFill>
            </a:endParaRPr>
          </a:p>
        </p:txBody>
      </p:sp>
    </p:spTree>
    <p:extLst>
      <p:ext uri="{BB962C8B-B14F-4D97-AF65-F5344CB8AC3E}">
        <p14:creationId xmlns:p14="http://schemas.microsoft.com/office/powerpoint/2010/main" val="3133799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dirty="0"/>
              <a:t>I think I played hard because I wanted them to be proud of me. As a parent, I truly understand the importance of ‘being there’ for your kids because I experienced it.”</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609416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The case was brought before a judge. After listening to the passionate presentation by the lawyer, the judge banged his gavel declaring, "Case dismissed!"</a:t>
            </a:r>
          </a:p>
        </p:txBody>
      </p:sp>
    </p:spTree>
    <p:extLst>
      <p:ext uri="{BB962C8B-B14F-4D97-AF65-F5344CB8AC3E}">
        <p14:creationId xmlns:p14="http://schemas.microsoft.com/office/powerpoint/2010/main" val="1495833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254269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baseline="30000" dirty="0"/>
              <a:t>MJ 3.1-6 </a:t>
            </a:r>
            <a:r>
              <a:rPr lang="en-US" dirty="0"/>
              <a:t>He was faithful to God, who appointed him; just as </a:t>
            </a:r>
            <a:r>
              <a:rPr lang="en-US" baseline="30000" dirty="0" err="1"/>
              <a:t>Bamidbar</a:t>
            </a:r>
            <a:r>
              <a:rPr lang="en-US" baseline="30000" dirty="0"/>
              <a:t>/Nu 12:7 </a:t>
            </a:r>
            <a:r>
              <a:rPr lang="en-US" dirty="0"/>
              <a:t>“</a:t>
            </a:r>
            <a:r>
              <a:rPr lang="en-US" dirty="0">
                <a:solidFill>
                  <a:srgbClr val="FFFF99"/>
                </a:solidFill>
              </a:rPr>
              <a:t>Moshe was faithful in all God’s house.”</a:t>
            </a:r>
            <a:endParaRPr lang="en-US" altLang="en-US" dirty="0">
              <a:solidFill>
                <a:srgbClr val="FFFF99"/>
              </a:solidFill>
            </a:endParaRPr>
          </a:p>
        </p:txBody>
      </p:sp>
    </p:spTree>
    <p:extLst>
      <p:ext uri="{BB962C8B-B14F-4D97-AF65-F5344CB8AC3E}">
        <p14:creationId xmlns:p14="http://schemas.microsoft.com/office/powerpoint/2010/main" val="455079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Reminder: Whe</a:t>
            </a:r>
            <a:r>
              <a:rPr lang="en-US" altLang="en-US" dirty="0">
                <a:latin typeface="Arial Rounded MT Bold" panose="020F0704030504030204" pitchFamily="34" charset="0"/>
                <a:cs typeface="Vilna" pitchFamily="2" charset="-79"/>
              </a:rPr>
              <a:t>n Jewish hearers in Yeshua’s day were told a phrase of scripture, many or most would think of the whole chapter.  </a:t>
            </a:r>
          </a:p>
          <a:p>
            <a:pPr algn="l">
              <a:spcBef>
                <a:spcPct val="0"/>
              </a:spcBef>
            </a:pPr>
            <a:r>
              <a:rPr lang="en-US" altLang="en-US" sz="4000" dirty="0">
                <a:solidFill>
                  <a:schemeClr val="bg1"/>
                </a:solidFill>
                <a:latin typeface="Arial Rounded MT Bold" panose="020F0704030504030204" pitchFamily="34" charset="0"/>
                <a:cs typeface="Vilna" pitchFamily="2" charset="-79"/>
              </a:rPr>
              <a:t>We still do that.</a:t>
            </a:r>
          </a:p>
          <a:p>
            <a:pPr algn="l">
              <a:spcBef>
                <a:spcPct val="0"/>
              </a:spcBef>
            </a:pPr>
            <a:r>
              <a:rPr lang="en-US" dirty="0">
                <a:latin typeface="Arial Rounded MT Bold" panose="020F0704030504030204" pitchFamily="34" charset="0"/>
              </a:rPr>
              <a:t>That’s one small step…</a:t>
            </a:r>
          </a:p>
        </p:txBody>
      </p:sp>
    </p:spTree>
    <p:extLst>
      <p:ext uri="{BB962C8B-B14F-4D97-AF65-F5344CB8AC3E}">
        <p14:creationId xmlns:p14="http://schemas.microsoft.com/office/powerpoint/2010/main" val="2262752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err="1"/>
              <a:t>Bamidbar</a:t>
            </a:r>
            <a:r>
              <a:rPr lang="en-US" altLang="en-US" baseline="30000" dirty="0"/>
              <a:t>/Nu 12.1-9 </a:t>
            </a:r>
            <a:r>
              <a:rPr lang="en-US" altLang="en-US" dirty="0" err="1"/>
              <a:t>Miryam</a:t>
            </a:r>
            <a:r>
              <a:rPr lang="en-US" altLang="en-US" dirty="0"/>
              <a:t> and Aharon began criticizing Moshe…They said, “Is it true that </a:t>
            </a:r>
            <a:r>
              <a:rPr lang="en-US" altLang="en-US" cap="small" dirty="0"/>
              <a:t>Adoni</a:t>
            </a:r>
            <a:r>
              <a:rPr lang="en-US" altLang="en-US" dirty="0"/>
              <a:t> has spoken only with Moshe? Hasn’t he spoken with us too?” </a:t>
            </a:r>
            <a:r>
              <a:rPr lang="en-US" altLang="en-US" cap="small" dirty="0"/>
              <a:t>Adoni</a:t>
            </a:r>
            <a:r>
              <a:rPr lang="en-US" altLang="en-US" dirty="0"/>
              <a:t> heard them. Now this man Moshe was very humble, more so than anyone on earth. </a:t>
            </a:r>
            <a:endParaRPr lang="en-US" altLang="en-US" dirty="0">
              <a:solidFill>
                <a:schemeClr val="bg1"/>
              </a:solidFill>
            </a:endParaRPr>
          </a:p>
        </p:txBody>
      </p:sp>
    </p:spTree>
    <p:extLst>
      <p:ext uri="{BB962C8B-B14F-4D97-AF65-F5344CB8AC3E}">
        <p14:creationId xmlns:p14="http://schemas.microsoft.com/office/powerpoint/2010/main" val="414830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err="1"/>
              <a:t>Bamidbar</a:t>
            </a:r>
            <a:r>
              <a:rPr lang="en-US" altLang="en-US" baseline="30000" dirty="0"/>
              <a:t>/Nu 12.1-9 </a:t>
            </a:r>
            <a:r>
              <a:rPr lang="en-US" altLang="en-US" dirty="0"/>
              <a:t>Suddenly </a:t>
            </a:r>
            <a:r>
              <a:rPr lang="en-US" altLang="en-US" cap="small" dirty="0"/>
              <a:t>Adoni</a:t>
            </a:r>
            <a:r>
              <a:rPr lang="en-US" altLang="en-US" dirty="0"/>
              <a:t> told Moshe, Aharon and </a:t>
            </a:r>
            <a:r>
              <a:rPr lang="en-US" altLang="en-US" dirty="0" err="1"/>
              <a:t>Miryam</a:t>
            </a:r>
            <a:r>
              <a:rPr lang="en-US" altLang="en-US" dirty="0"/>
              <a:t>, “Come out, you three, to the tent of meeting.” The three of them went out. </a:t>
            </a:r>
            <a:r>
              <a:rPr lang="en-US" altLang="en-US" cap="small" dirty="0"/>
              <a:t>Adoni</a:t>
            </a:r>
            <a:r>
              <a:rPr lang="en-US" altLang="en-US" dirty="0"/>
              <a:t> came down in a column of cloud and stood at the entrance to the tent. He summoned Aharon and </a:t>
            </a:r>
            <a:r>
              <a:rPr lang="en-US" altLang="en-US" dirty="0" err="1"/>
              <a:t>Miryam</a:t>
            </a:r>
            <a:r>
              <a:rPr lang="en-US" altLang="en-US" dirty="0"/>
              <a:t>, and they both went forward. </a:t>
            </a:r>
            <a:endParaRPr lang="en-US" altLang="en-US" dirty="0">
              <a:solidFill>
                <a:schemeClr val="bg1"/>
              </a:solidFill>
            </a:endParaRPr>
          </a:p>
        </p:txBody>
      </p:sp>
    </p:spTree>
    <p:extLst>
      <p:ext uri="{BB962C8B-B14F-4D97-AF65-F5344CB8AC3E}">
        <p14:creationId xmlns:p14="http://schemas.microsoft.com/office/powerpoint/2010/main" val="694237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err="1"/>
              <a:t>Bamidbar</a:t>
            </a:r>
            <a:r>
              <a:rPr lang="en-US" altLang="en-US" baseline="30000" dirty="0"/>
              <a:t>/Nu 12.1-9 </a:t>
            </a:r>
            <a:r>
              <a:rPr lang="en-US" altLang="en-US" dirty="0"/>
              <a:t>He said, “Listen to what I say: when there is a prophet among you, I, </a:t>
            </a:r>
            <a:r>
              <a:rPr lang="en-US" altLang="en-US" cap="small" dirty="0"/>
              <a:t>Adoni</a:t>
            </a:r>
            <a:r>
              <a:rPr lang="en-US" altLang="en-US" dirty="0"/>
              <a:t>, make myself known to him in a vision, I speak with him in a dream. But it isn’t that way with my servant </a:t>
            </a:r>
            <a:r>
              <a:rPr lang="en-US" altLang="en-US" dirty="0">
                <a:solidFill>
                  <a:srgbClr val="FFFF99"/>
                </a:solidFill>
              </a:rPr>
              <a:t>Moshe. He is the only one who is faithful in my entire household</a:t>
            </a:r>
            <a:r>
              <a:rPr lang="en-US" altLang="en-US" dirty="0"/>
              <a:t>. </a:t>
            </a:r>
            <a:endParaRPr lang="en-US" altLang="en-US" dirty="0">
              <a:solidFill>
                <a:schemeClr val="bg1"/>
              </a:solidFill>
            </a:endParaRPr>
          </a:p>
        </p:txBody>
      </p:sp>
    </p:spTree>
    <p:extLst>
      <p:ext uri="{BB962C8B-B14F-4D97-AF65-F5344CB8AC3E}">
        <p14:creationId xmlns:p14="http://schemas.microsoft.com/office/powerpoint/2010/main" val="223470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err="1"/>
              <a:t>Bamidbar</a:t>
            </a:r>
            <a:r>
              <a:rPr lang="en-US" altLang="en-US" baseline="30000" dirty="0"/>
              <a:t>/Nu 12.1-9  </a:t>
            </a:r>
            <a:r>
              <a:rPr lang="en-US" altLang="en-US" dirty="0"/>
              <a:t>With him I speak face to face and clearly, not in riddles; he sees the image of </a:t>
            </a:r>
            <a:r>
              <a:rPr lang="en-US" altLang="en-US" cap="small" dirty="0"/>
              <a:t>Adoni</a:t>
            </a:r>
            <a:r>
              <a:rPr lang="en-US" altLang="en-US" dirty="0"/>
              <a:t>. So why weren’t you afraid to criticize my servant Moshe?” The anger of </a:t>
            </a:r>
            <a:r>
              <a:rPr lang="en-US" altLang="en-US" cap="small" dirty="0"/>
              <a:t>Adoni</a:t>
            </a:r>
            <a:r>
              <a:rPr lang="en-US" altLang="en-US" dirty="0"/>
              <a:t> flared up against them, and he left.</a:t>
            </a:r>
          </a:p>
          <a:p>
            <a:pPr marL="0" indent="0">
              <a:lnSpc>
                <a:spcPct val="90000"/>
              </a:lnSpc>
              <a:buNone/>
            </a:pPr>
            <a:r>
              <a:rPr lang="en-US" altLang="en-US" dirty="0">
                <a:solidFill>
                  <a:schemeClr val="bg1"/>
                </a:solidFill>
              </a:rPr>
              <a:t>~</a:t>
            </a:r>
            <a:r>
              <a:rPr lang="en-US" altLang="en-US" dirty="0" err="1">
                <a:solidFill>
                  <a:schemeClr val="bg1"/>
                </a:solidFill>
              </a:rPr>
              <a:t>Yokhanan</a:t>
            </a:r>
            <a:r>
              <a:rPr lang="en-US" altLang="en-US" dirty="0">
                <a:solidFill>
                  <a:schemeClr val="bg1"/>
                </a:solidFill>
              </a:rPr>
              <a:t>/John’s description of Yeshua.</a:t>
            </a:r>
          </a:p>
        </p:txBody>
      </p:sp>
    </p:spTree>
    <p:extLst>
      <p:ext uri="{BB962C8B-B14F-4D97-AF65-F5344CB8AC3E}">
        <p14:creationId xmlns:p14="http://schemas.microsoft.com/office/powerpoint/2010/main" val="347737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baseline="30000" dirty="0"/>
              <a:t> </a:t>
            </a:r>
            <a:r>
              <a:rPr lang="en-US" baseline="30000" dirty="0" err="1"/>
              <a:t>Yn</a:t>
            </a:r>
            <a:r>
              <a:rPr lang="en-US" baseline="30000" dirty="0"/>
              <a:t> 3.34-36 </a:t>
            </a:r>
            <a:r>
              <a:rPr lang="en-US" dirty="0"/>
              <a:t>Because the one whom God sent speaks God’s words. </a:t>
            </a:r>
            <a:r>
              <a:rPr lang="en-US" dirty="0">
                <a:solidFill>
                  <a:srgbClr val="FFFF99"/>
                </a:solidFill>
              </a:rPr>
              <a:t>For God does not give him the Spirit in limited degree </a:t>
            </a:r>
            <a:r>
              <a:rPr lang="en-US" dirty="0"/>
              <a:t>— </a:t>
            </a:r>
            <a:r>
              <a:rPr lang="en-US" b="1" baseline="30000" dirty="0"/>
              <a:t> </a:t>
            </a:r>
            <a:r>
              <a:rPr lang="en-US" dirty="0"/>
              <a:t>the Father loves the Son and has put </a:t>
            </a:r>
            <a:r>
              <a:rPr lang="en-US" dirty="0">
                <a:solidFill>
                  <a:srgbClr val="FFFF99"/>
                </a:solidFill>
              </a:rPr>
              <a:t>everything</a:t>
            </a:r>
            <a:r>
              <a:rPr lang="en-US" dirty="0"/>
              <a:t> in his hands. Whoever trusts in the Son has eternal life.</a:t>
            </a:r>
            <a:endParaRPr lang="en-US" altLang="en-US" dirty="0">
              <a:solidFill>
                <a:schemeClr val="bg1"/>
              </a:solidFill>
            </a:endParaRPr>
          </a:p>
        </p:txBody>
      </p:sp>
    </p:spTree>
    <p:extLst>
      <p:ext uri="{BB962C8B-B14F-4D97-AF65-F5344CB8AC3E}">
        <p14:creationId xmlns:p14="http://schemas.microsoft.com/office/powerpoint/2010/main" val="3720414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Similarities of Yeshua and Moshe</a:t>
            </a:r>
          </a:p>
          <a:p>
            <a:pPr marL="457200" indent="-457200">
              <a:lnSpc>
                <a:spcPct val="90000"/>
              </a:lnSpc>
              <a:buFont typeface="+mj-lt"/>
              <a:buAutoNum type="arabicPeriod"/>
            </a:pPr>
            <a:r>
              <a:rPr lang="en-US" altLang="en-US" dirty="0"/>
              <a:t>direct facetime with G-d</a:t>
            </a:r>
          </a:p>
          <a:p>
            <a:pPr marL="457200" indent="-457200">
              <a:lnSpc>
                <a:spcPct val="90000"/>
              </a:lnSpc>
              <a:buFont typeface="+mj-lt"/>
              <a:buAutoNum type="arabicPeriod"/>
            </a:pPr>
            <a:r>
              <a:rPr lang="en-US" altLang="en-US" dirty="0"/>
              <a:t>had great opposition. </a:t>
            </a:r>
          </a:p>
          <a:p>
            <a:pPr marL="457200" indent="-457200">
              <a:lnSpc>
                <a:spcPct val="90000"/>
              </a:lnSpc>
              <a:buFont typeface="+mj-lt"/>
              <a:buAutoNum type="arabicPeriod"/>
            </a:pPr>
            <a:r>
              <a:rPr lang="en-US" altLang="en-US" dirty="0"/>
              <a:t>gave the laws of LIFE.</a:t>
            </a:r>
          </a:p>
          <a:p>
            <a:pPr marL="457200" indent="-457200">
              <a:lnSpc>
                <a:spcPct val="90000"/>
              </a:lnSpc>
              <a:buFont typeface="+mj-lt"/>
              <a:buAutoNum type="arabicPeriod"/>
            </a:pPr>
            <a:r>
              <a:rPr lang="en-US" altLang="en-US" dirty="0"/>
              <a:t>revelation from a mountain.</a:t>
            </a:r>
          </a:p>
          <a:p>
            <a:pPr marL="457200" indent="-457200">
              <a:lnSpc>
                <a:spcPct val="90000"/>
              </a:lnSpc>
              <a:buFont typeface="+mj-lt"/>
              <a:buAutoNum type="arabicPeriod"/>
            </a:pPr>
            <a:r>
              <a:rPr lang="en-US" altLang="en-US" dirty="0">
                <a:solidFill>
                  <a:schemeClr val="bg1"/>
                </a:solidFill>
              </a:rPr>
              <a:t>a great number of miracles.  </a:t>
            </a:r>
          </a:p>
          <a:p>
            <a:pPr marL="457200" indent="-457200">
              <a:lnSpc>
                <a:spcPct val="90000"/>
              </a:lnSpc>
              <a:buFont typeface="+mj-lt"/>
              <a:buAutoNum type="arabicPeriod"/>
            </a:pPr>
            <a:r>
              <a:rPr lang="en-US" altLang="en-US" dirty="0"/>
              <a:t>d</a:t>
            </a:r>
            <a:r>
              <a:rPr lang="en-US" altLang="en-US" dirty="0">
                <a:solidFill>
                  <a:schemeClr val="bg1"/>
                </a:solidFill>
              </a:rPr>
              <a:t>escribed as meek.</a:t>
            </a:r>
          </a:p>
        </p:txBody>
      </p:sp>
    </p:spTree>
    <p:extLst>
      <p:ext uri="{BB962C8B-B14F-4D97-AF65-F5344CB8AC3E}">
        <p14:creationId xmlns:p14="http://schemas.microsoft.com/office/powerpoint/2010/main" val="2380575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buNone/>
            </a:pPr>
            <a:r>
              <a:rPr lang="en-US" baseline="30000" dirty="0"/>
              <a:t>MJ 3.1-6 </a:t>
            </a:r>
            <a:r>
              <a:rPr lang="en-US" dirty="0"/>
              <a:t>But Yeshua deserves more honor than Moshe, just as the builder of the house deserves more honor than the house. </a:t>
            </a:r>
            <a:r>
              <a:rPr lang="en-US" baseline="30000" dirty="0"/>
              <a:t> </a:t>
            </a:r>
            <a:r>
              <a:rPr lang="en-US" dirty="0"/>
              <a:t>For every house is built by someone, but the one who built everything is God. </a:t>
            </a:r>
            <a:r>
              <a:rPr lang="en-US" baseline="30000" dirty="0"/>
              <a:t> </a:t>
            </a:r>
            <a:r>
              <a:rPr lang="en-US" dirty="0"/>
              <a:t>Also, Moshe was faithful </a:t>
            </a:r>
            <a:r>
              <a:rPr lang="en-US" i="1" dirty="0">
                <a:solidFill>
                  <a:srgbClr val="FFFF99"/>
                </a:solidFill>
              </a:rPr>
              <a:t>in</a:t>
            </a:r>
            <a:r>
              <a:rPr lang="en-US" dirty="0"/>
              <a:t> all God’s house, </a:t>
            </a:r>
            <a:endParaRPr lang="en-US" altLang="en-US" dirty="0">
              <a:solidFill>
                <a:schemeClr val="bg1"/>
              </a:solidFill>
            </a:endParaRPr>
          </a:p>
        </p:txBody>
      </p:sp>
    </p:spTree>
    <p:extLst>
      <p:ext uri="{BB962C8B-B14F-4D97-AF65-F5344CB8AC3E}">
        <p14:creationId xmlns:p14="http://schemas.microsoft.com/office/powerpoint/2010/main" val="74605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dirty="0"/>
              <a:t>The lawyer immediately stood and objecting to the ruling saying, "Your honor, How can you possibly dismiss this case? The Christians have Christmas, Easter and others. The Jews have Passover, Yom Kippur and Hanukkah, yet my client and all other atheists have no such holidays...“ </a:t>
            </a:r>
            <a:endParaRPr lang="en-US" altLang="en-US" dirty="0">
              <a:solidFill>
                <a:schemeClr val="bg1"/>
              </a:solidFill>
            </a:endParaRPr>
          </a:p>
        </p:txBody>
      </p:sp>
    </p:spTree>
    <p:extLst>
      <p:ext uri="{BB962C8B-B14F-4D97-AF65-F5344CB8AC3E}">
        <p14:creationId xmlns:p14="http://schemas.microsoft.com/office/powerpoint/2010/main" val="1665971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buNone/>
            </a:pPr>
            <a:r>
              <a:rPr lang="en-US" baseline="30000" dirty="0"/>
              <a:t>MJ 3.1-6 </a:t>
            </a:r>
            <a:r>
              <a:rPr lang="en-US" dirty="0"/>
              <a:t>as a servant giving witness to things God would divulge later. </a:t>
            </a:r>
            <a:r>
              <a:rPr lang="en-US" baseline="30000" dirty="0"/>
              <a:t> </a:t>
            </a:r>
            <a:r>
              <a:rPr lang="en-US" dirty="0"/>
              <a:t>But the Messiah, as Son, was faithful </a:t>
            </a:r>
            <a:r>
              <a:rPr lang="en-US" i="1" dirty="0">
                <a:solidFill>
                  <a:srgbClr val="FFFF99"/>
                </a:solidFill>
              </a:rPr>
              <a:t>over</a:t>
            </a:r>
            <a:r>
              <a:rPr lang="en-US" dirty="0"/>
              <a:t> God’s house. And we are that house of his, </a:t>
            </a:r>
            <a:r>
              <a:rPr lang="en-US" dirty="0">
                <a:solidFill>
                  <a:srgbClr val="FFFF99"/>
                </a:solidFill>
              </a:rPr>
              <a:t>provided</a:t>
            </a:r>
            <a:r>
              <a:rPr lang="en-US" dirty="0"/>
              <a:t> we hold firmly to the </a:t>
            </a:r>
            <a:r>
              <a:rPr lang="en-US" dirty="0">
                <a:solidFill>
                  <a:srgbClr val="FFFF99"/>
                </a:solidFill>
              </a:rPr>
              <a:t>courage and confidence</a:t>
            </a:r>
            <a:r>
              <a:rPr lang="en-US" dirty="0"/>
              <a:t> inspired by what we hope for.</a:t>
            </a:r>
            <a:endParaRPr lang="en-US" altLang="en-US" dirty="0">
              <a:solidFill>
                <a:schemeClr val="bg1"/>
              </a:solidFill>
            </a:endParaRPr>
          </a:p>
        </p:txBody>
      </p:sp>
    </p:spTree>
    <p:extLst>
      <p:ext uri="{BB962C8B-B14F-4D97-AF65-F5344CB8AC3E}">
        <p14:creationId xmlns:p14="http://schemas.microsoft.com/office/powerpoint/2010/main" val="3503631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a:lnSpc>
                <a:spcPct val="90000"/>
              </a:lnSpc>
            </a:pPr>
            <a:r>
              <a:rPr lang="en-US" altLang="en-US" dirty="0">
                <a:solidFill>
                  <a:schemeClr val="bg1"/>
                </a:solidFill>
              </a:rPr>
              <a:t>In his house, Moshe was a servant, chief servant</a:t>
            </a:r>
          </a:p>
          <a:p>
            <a:pPr>
              <a:lnSpc>
                <a:spcPct val="90000"/>
              </a:lnSpc>
            </a:pPr>
            <a:r>
              <a:rPr lang="en-US" altLang="en-US" dirty="0"/>
              <a:t>over his house Messiah heir, Creator, judge </a:t>
            </a:r>
            <a:endParaRPr lang="en-US" altLang="en-US" dirty="0">
              <a:solidFill>
                <a:schemeClr val="bg1"/>
              </a:solidFill>
            </a:endParaRPr>
          </a:p>
        </p:txBody>
      </p:sp>
    </p:spTree>
    <p:extLst>
      <p:ext uri="{BB962C8B-B14F-4D97-AF65-F5344CB8AC3E}">
        <p14:creationId xmlns:p14="http://schemas.microsoft.com/office/powerpoint/2010/main" val="3896444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solidFill>
                  <a:srgbClr val="FFFF99"/>
                </a:solidFill>
              </a:rPr>
              <a:t>provided</a:t>
            </a:r>
            <a:r>
              <a:rPr lang="en-US" dirty="0"/>
              <a:t> we hold firmly to the </a:t>
            </a:r>
            <a:r>
              <a:rPr lang="en-US" dirty="0">
                <a:solidFill>
                  <a:srgbClr val="FFFF99"/>
                </a:solidFill>
              </a:rPr>
              <a:t>courage and confidence.</a:t>
            </a:r>
          </a:p>
          <a:p>
            <a:pPr marL="0" indent="0">
              <a:lnSpc>
                <a:spcPct val="90000"/>
              </a:lnSpc>
              <a:buNone/>
            </a:pPr>
            <a:r>
              <a:rPr lang="en-US" dirty="0">
                <a:solidFill>
                  <a:srgbClr val="FFFF99"/>
                </a:solidFill>
              </a:rPr>
              <a:t>Hold firmly</a:t>
            </a:r>
            <a:r>
              <a:rPr lang="en-US" dirty="0"/>
              <a:t>: prayer, scripture, worship, community</a:t>
            </a:r>
          </a:p>
          <a:p>
            <a:pPr marL="0" indent="0">
              <a:lnSpc>
                <a:spcPct val="90000"/>
              </a:lnSpc>
              <a:buNone/>
            </a:pPr>
            <a:r>
              <a:rPr lang="en-US" dirty="0">
                <a:solidFill>
                  <a:srgbClr val="FFFF99"/>
                </a:solidFill>
              </a:rPr>
              <a:t>Courage</a:t>
            </a:r>
            <a:r>
              <a:rPr lang="en-US" dirty="0"/>
              <a:t>: days needing?? courage?</a:t>
            </a:r>
          </a:p>
          <a:p>
            <a:pPr marL="0" indent="0">
              <a:lnSpc>
                <a:spcPct val="90000"/>
              </a:lnSpc>
              <a:buNone/>
            </a:pPr>
            <a:r>
              <a:rPr lang="en-US" dirty="0">
                <a:solidFill>
                  <a:srgbClr val="FFFF99"/>
                </a:solidFill>
              </a:rPr>
              <a:t>Confidence</a:t>
            </a:r>
            <a:r>
              <a:rPr lang="en-US" dirty="0"/>
              <a:t>: Messiah’s atoning death and RESSURECTION! </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244434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E486D725-8152-45CC-84D2-9CCCE140F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837" y="196901"/>
            <a:ext cx="4421870" cy="4946599"/>
          </a:xfrm>
          <a:prstGeom prst="rect">
            <a:avLst/>
          </a:prstGeom>
        </p:spPr>
      </p:pic>
    </p:spTree>
    <p:extLst>
      <p:ext uri="{BB962C8B-B14F-4D97-AF65-F5344CB8AC3E}">
        <p14:creationId xmlns:p14="http://schemas.microsoft.com/office/powerpoint/2010/main" val="5211998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buNone/>
            </a:pPr>
            <a:r>
              <a:rPr lang="en-US" dirty="0"/>
              <a:t>Hillel the elder, who lived in Babylonia and Jerusalem during the first century BCE, writes in </a:t>
            </a:r>
            <a:r>
              <a:rPr lang="en-US" dirty="0" err="1"/>
              <a:t>Pirkei</a:t>
            </a:r>
            <a:r>
              <a:rPr lang="en-US" dirty="0"/>
              <a:t> </a:t>
            </a:r>
            <a:r>
              <a:rPr lang="en-US" dirty="0" err="1"/>
              <a:t>Avot</a:t>
            </a:r>
            <a:r>
              <a:rPr lang="en-US" dirty="0"/>
              <a:t> / Ethics of Our Fathers (2:5)</a:t>
            </a:r>
          </a:p>
          <a:p>
            <a:pPr marL="0" indent="0">
              <a:buNone/>
            </a:pPr>
            <a:r>
              <a:rPr lang="en-US" i="1" dirty="0"/>
              <a:t>Al </a:t>
            </a:r>
            <a:r>
              <a:rPr lang="en-US" i="1" dirty="0" err="1"/>
              <a:t>tifrosh</a:t>
            </a:r>
            <a:r>
              <a:rPr lang="en-US" i="1" dirty="0"/>
              <a:t> min </a:t>
            </a:r>
            <a:r>
              <a:rPr lang="en-US" i="1" dirty="0" err="1"/>
              <a:t>hatzibur</a:t>
            </a:r>
            <a:endParaRPr lang="en-US" i="1" dirty="0"/>
          </a:p>
          <a:p>
            <a:pPr marL="0" indent="0" algn="r" rtl="1">
              <a:buNone/>
            </a:pPr>
            <a:r>
              <a:rPr lang="en-US" b="1" dirty="0"/>
              <a:t>  </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אל‭ ‬תִּפְרוֹשׁ מִן‭ ‬הַצִּבּוּר</a:t>
            </a:r>
            <a:br>
              <a:rPr lang="he-IL" sz="4400" b="1" dirty="0">
                <a:latin typeface="David" panose="020E0502060401010101" pitchFamily="34" charset="-79"/>
                <a:cs typeface="David" panose="020E0502060401010101" pitchFamily="34" charset="-79"/>
              </a:rPr>
            </a:br>
            <a:endParaRPr lang="he-IL" sz="1300" b="1" dirty="0">
              <a:latin typeface="David" panose="020E0502060401010101" pitchFamily="34" charset="-79"/>
              <a:cs typeface="David" panose="020E0502060401010101" pitchFamily="34" charset="-79"/>
            </a:endParaRPr>
          </a:p>
          <a:p>
            <a:pPr marL="0" indent="0">
              <a:buNone/>
            </a:pPr>
            <a:r>
              <a:rPr lang="en-US" dirty="0"/>
              <a:t>Do not separate yourself from the community</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81391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So, how do we understand our current crisis?</a:t>
            </a:r>
          </a:p>
        </p:txBody>
      </p:sp>
    </p:spTree>
    <p:extLst>
      <p:ext uri="{BB962C8B-B14F-4D97-AF65-F5344CB8AC3E}">
        <p14:creationId xmlns:p14="http://schemas.microsoft.com/office/powerpoint/2010/main" val="777207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dirty="0"/>
              <a:t>Messiah Yeshua spoke of the Last Days, the birth pangs prior to His return. These</a:t>
            </a:r>
            <a:r>
              <a:rPr lang="en-US" dirty="0">
                <a:solidFill>
                  <a:srgbClr val="FFFF99"/>
                </a:solidFill>
              </a:rPr>
              <a:t> </a:t>
            </a:r>
            <a:r>
              <a:rPr lang="en-US" u="sng" dirty="0">
                <a:solidFill>
                  <a:srgbClr val="FFFF99"/>
                </a:solidFill>
              </a:rPr>
              <a:t>Last Days  will be marked by unusual events including plague</a:t>
            </a:r>
            <a:r>
              <a:rPr lang="en-US" dirty="0"/>
              <a:t>: “And there will be great earthquakes, and in various places </a:t>
            </a:r>
            <a:r>
              <a:rPr lang="en-US" u="sng" dirty="0">
                <a:solidFill>
                  <a:srgbClr val="FFFF99"/>
                </a:solidFill>
              </a:rPr>
              <a:t>plagues</a:t>
            </a:r>
            <a:r>
              <a:rPr lang="en-US" dirty="0"/>
              <a:t> and famines. And there will be terrors and great signs from heaven” (</a:t>
            </a:r>
            <a:r>
              <a:rPr lang="en-US" i="1" dirty="0"/>
              <a:t>Luke 21:11</a:t>
            </a:r>
            <a:r>
              <a:rPr lang="en-US" dirty="0"/>
              <a:t>).</a:t>
            </a:r>
            <a:endParaRPr lang="en-US" altLang="en-US" dirty="0">
              <a:solidFill>
                <a:schemeClr val="bg1"/>
              </a:solidFill>
            </a:endParaRPr>
          </a:p>
        </p:txBody>
      </p:sp>
    </p:spTree>
    <p:extLst>
      <p:ext uri="{BB962C8B-B14F-4D97-AF65-F5344CB8AC3E}">
        <p14:creationId xmlns:p14="http://schemas.microsoft.com/office/powerpoint/2010/main" val="22516689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In an alert obtained by ABC News, the FBI’s New York office reports that "members of extremist groups are encouraging one another to spread the virus, if contracted, through bodily fluids and personal interactions."</a:t>
            </a:r>
            <a:endParaRPr lang="en-US" altLang="en-US" dirty="0">
              <a:solidFill>
                <a:schemeClr val="bg1"/>
              </a:solidFill>
            </a:endParaRPr>
          </a:p>
        </p:txBody>
      </p:sp>
    </p:spTree>
    <p:extLst>
      <p:ext uri="{BB962C8B-B14F-4D97-AF65-F5344CB8AC3E}">
        <p14:creationId xmlns:p14="http://schemas.microsoft.com/office/powerpoint/2010/main" val="28992235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Racist extremist groups, including neo-Nazis and other white supremacists, are encouraging members who contract novel coronavirus disease to spread the contagion to cops and Jews, according to intelligence gathered by the FBI.</a:t>
            </a:r>
            <a:endParaRPr lang="en-US" altLang="en-US" dirty="0">
              <a:solidFill>
                <a:schemeClr val="bg1"/>
              </a:solidFill>
            </a:endParaRPr>
          </a:p>
        </p:txBody>
      </p:sp>
    </p:spTree>
    <p:extLst>
      <p:ext uri="{BB962C8B-B14F-4D97-AF65-F5344CB8AC3E}">
        <p14:creationId xmlns:p14="http://schemas.microsoft.com/office/powerpoint/2010/main" val="3890416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B86091-9CED-487A-9923-CC0D89112CF9}"/>
              </a:ext>
            </a:extLst>
          </p:cNvPr>
          <p:cNvPicPr>
            <a:picLocks noChangeAspect="1"/>
          </p:cNvPicPr>
          <p:nvPr/>
        </p:nvPicPr>
        <p:blipFill>
          <a:blip r:embed="rId3"/>
          <a:stretch>
            <a:fillRect/>
          </a:stretch>
        </p:blipFill>
        <p:spPr>
          <a:xfrm>
            <a:off x="322488" y="590550"/>
            <a:ext cx="8133898" cy="3962400"/>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sz="2800" dirty="0"/>
              <a:t>Italian artist Giovanni Gasparro’s painting graphically revived the medieval blood libel against the Jews. </a:t>
            </a:r>
            <a:endParaRPr lang="en-US" altLang="en-US" sz="2800" dirty="0">
              <a:solidFill>
                <a:schemeClr val="bg1"/>
              </a:solidFill>
            </a:endParaRPr>
          </a:p>
        </p:txBody>
      </p:sp>
    </p:spTree>
    <p:extLst>
      <p:ext uri="{BB962C8B-B14F-4D97-AF65-F5344CB8AC3E}">
        <p14:creationId xmlns:p14="http://schemas.microsoft.com/office/powerpoint/2010/main" val="297573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The judge leaned forward in his chair saying, "But you do. Your client, counselor, is woefully ignorant."</a:t>
            </a:r>
          </a:p>
          <a:p>
            <a:pPr marL="0" indent="0">
              <a:lnSpc>
                <a:spcPct val="90000"/>
              </a:lnSpc>
              <a:buNone/>
            </a:pPr>
            <a:r>
              <a:rPr lang="en-US" altLang="en-US" dirty="0"/>
              <a:t>The lawyer said," Your Honor, we are unaware of any special observance or holiday for atheists."</a:t>
            </a:r>
          </a:p>
        </p:txBody>
      </p:sp>
    </p:spTree>
    <p:extLst>
      <p:ext uri="{BB962C8B-B14F-4D97-AF65-F5344CB8AC3E}">
        <p14:creationId xmlns:p14="http://schemas.microsoft.com/office/powerpoint/2010/main" val="10255586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ctr">
              <a:lnSpc>
                <a:spcPct val="90000"/>
              </a:lnSpc>
              <a:buNone/>
            </a:pPr>
            <a:endParaRPr lang="en-US" altLang="en-US" dirty="0"/>
          </a:p>
          <a:p>
            <a:pPr marL="0" indent="0" algn="ctr">
              <a:lnSpc>
                <a:spcPct val="90000"/>
              </a:lnSpc>
              <a:buNone/>
            </a:pPr>
            <a:r>
              <a:rPr lang="en-US" altLang="en-US" dirty="0"/>
              <a:t>Scriptural, Historical </a:t>
            </a:r>
            <a:r>
              <a:rPr lang="en-US" altLang="en-US" dirty="0">
                <a:solidFill>
                  <a:schemeClr val="bg1"/>
                </a:solidFill>
              </a:rPr>
              <a:t>perspective</a:t>
            </a:r>
          </a:p>
        </p:txBody>
      </p:sp>
    </p:spTree>
    <p:extLst>
      <p:ext uri="{BB962C8B-B14F-4D97-AF65-F5344CB8AC3E}">
        <p14:creationId xmlns:p14="http://schemas.microsoft.com/office/powerpoint/2010/main" val="2168530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110000"/>
              </a:lnSpc>
              <a:buNone/>
            </a:pPr>
            <a:r>
              <a:rPr lang="en-US" altLang="en-US" baseline="30000" dirty="0"/>
              <a:t>Ezekiel 38:22  </a:t>
            </a:r>
            <a:r>
              <a:rPr lang="en-US" altLang="en-US" dirty="0"/>
              <a:t>With </a:t>
            </a:r>
            <a:r>
              <a:rPr lang="en-US" altLang="en-US" dirty="0">
                <a:solidFill>
                  <a:srgbClr val="FFFF99"/>
                </a:solidFill>
              </a:rPr>
              <a:t>pestilence</a:t>
            </a:r>
            <a:r>
              <a:rPr lang="en-US" altLang="en-US" dirty="0"/>
              <a:t> and with blood I will enter into judgment with him. And I will rain on him and on his troops, and on the many peoples who are with him, a torrential rain, with hailstones, fire and brimstone”</a:t>
            </a:r>
          </a:p>
          <a:p>
            <a:pPr marL="0" indent="0">
              <a:lnSpc>
                <a:spcPct val="110000"/>
              </a:lnSpc>
              <a:buNone/>
            </a:pPr>
            <a:r>
              <a:rPr lang="en-US" altLang="en-US" dirty="0"/>
              <a:t> </a:t>
            </a:r>
          </a:p>
        </p:txBody>
      </p:sp>
    </p:spTree>
    <p:extLst>
      <p:ext uri="{BB962C8B-B14F-4D97-AF65-F5344CB8AC3E}">
        <p14:creationId xmlns:p14="http://schemas.microsoft.com/office/powerpoint/2010/main" val="15781141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The anti-Jewish armies who try to divide the Jewish capital city of Jerusalem will be melted away by divine plague: </a:t>
            </a:r>
          </a:p>
          <a:p>
            <a:pPr marL="0" indent="0">
              <a:lnSpc>
                <a:spcPct val="90000"/>
              </a:lnSpc>
              <a:buNone/>
            </a:pPr>
            <a:r>
              <a:rPr lang="en-US" altLang="en-US" baseline="30000" dirty="0"/>
              <a:t>(Zechariah 14:12, 15, 18) </a:t>
            </a:r>
            <a:r>
              <a:rPr lang="en-US" altLang="en-US" dirty="0"/>
              <a:t>Now this will be the plague with which </a:t>
            </a:r>
            <a:r>
              <a:rPr lang="en-US" altLang="en-US" cap="small" dirty="0"/>
              <a:t>Adoni</a:t>
            </a:r>
            <a:r>
              <a:rPr lang="en-US" altLang="en-US" dirty="0"/>
              <a:t> will strike all the peoples who have gone to war against Jerusalem; </a:t>
            </a:r>
          </a:p>
        </p:txBody>
      </p:sp>
    </p:spTree>
    <p:extLst>
      <p:ext uri="{BB962C8B-B14F-4D97-AF65-F5344CB8AC3E}">
        <p14:creationId xmlns:p14="http://schemas.microsoft.com/office/powerpoint/2010/main" val="2037469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baseline="30000" dirty="0"/>
              <a:t>(Zechariah 14:12, 15, 18) </a:t>
            </a:r>
            <a:r>
              <a:rPr lang="en-US" altLang="en-US" dirty="0"/>
              <a:t>their flesh will rot while they stand on their feet, and their eyes will rot in their sockets, and their tongue will rot in their mouth . . .  So also like this </a:t>
            </a:r>
            <a:r>
              <a:rPr lang="en-US" altLang="en-US" dirty="0">
                <a:solidFill>
                  <a:srgbClr val="FFFF99"/>
                </a:solidFill>
              </a:rPr>
              <a:t>plague</a:t>
            </a:r>
            <a:r>
              <a:rPr lang="en-US" altLang="en-US" dirty="0"/>
              <a:t> will be the </a:t>
            </a:r>
            <a:r>
              <a:rPr lang="en-US" altLang="en-US" dirty="0">
                <a:solidFill>
                  <a:srgbClr val="FFFF99"/>
                </a:solidFill>
              </a:rPr>
              <a:t>plague</a:t>
            </a:r>
            <a:r>
              <a:rPr lang="en-US" altLang="en-US" dirty="0"/>
              <a:t> on the horse . . . No rain will fall on them. It will be the </a:t>
            </a:r>
            <a:r>
              <a:rPr lang="en-US" altLang="en-US" dirty="0">
                <a:solidFill>
                  <a:srgbClr val="FFFF99"/>
                </a:solidFill>
              </a:rPr>
              <a:t>plague</a:t>
            </a:r>
            <a:r>
              <a:rPr lang="en-US" altLang="en-US" dirty="0"/>
              <a:t> with which </a:t>
            </a:r>
            <a:r>
              <a:rPr lang="en-US" altLang="en-US" cap="small" dirty="0"/>
              <a:t>Adoni</a:t>
            </a:r>
            <a:r>
              <a:rPr lang="en-US" altLang="en-US" dirty="0"/>
              <a:t> smites the nations who do not go up to celebrate the Feast of Sukkot. </a:t>
            </a:r>
            <a:endParaRPr lang="en-US" altLang="en-US" baseline="30000" dirty="0"/>
          </a:p>
        </p:txBody>
      </p:sp>
    </p:spTree>
    <p:extLst>
      <p:ext uri="{BB962C8B-B14F-4D97-AF65-F5344CB8AC3E}">
        <p14:creationId xmlns:p14="http://schemas.microsoft.com/office/powerpoint/2010/main" val="615122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t>(Revelation 6:7-8) </a:t>
            </a:r>
            <a:r>
              <a:rPr lang="en-US" altLang="en-US" dirty="0"/>
              <a:t>One of the Four Horsemen of the Apocalypse will unleash a </a:t>
            </a:r>
            <a:r>
              <a:rPr lang="en-US" altLang="en-US" dirty="0">
                <a:solidFill>
                  <a:srgbClr val="FFFF99"/>
                </a:solidFill>
              </a:rPr>
              <a:t>plague</a:t>
            </a:r>
            <a:r>
              <a:rPr lang="en-US" altLang="en-US" dirty="0"/>
              <a:t> which will catalyze the slaying of 25% of the earth:  “When the Lamb broke the fourth seal, I heard the voice of the fourth living creature saying, ‘Come.’</a:t>
            </a:r>
          </a:p>
        </p:txBody>
      </p:sp>
    </p:spTree>
    <p:extLst>
      <p:ext uri="{BB962C8B-B14F-4D97-AF65-F5344CB8AC3E}">
        <p14:creationId xmlns:p14="http://schemas.microsoft.com/office/powerpoint/2010/main" val="30856994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a:t>(Revelation 6:7-8) </a:t>
            </a:r>
            <a:r>
              <a:rPr lang="en-US" altLang="en-US" dirty="0"/>
              <a:t>I looked, and behold, an ashen horse; and he who sat on it had the name Death; and Hades was following with him. Authority was given to them over a fourth of the earth, to kill with sword and with famine and with </a:t>
            </a:r>
            <a:r>
              <a:rPr lang="en-US" altLang="en-US" dirty="0">
                <a:solidFill>
                  <a:srgbClr val="FFFF99"/>
                </a:solidFill>
              </a:rPr>
              <a:t>pestilence</a:t>
            </a:r>
            <a:r>
              <a:rPr lang="en-US" altLang="en-US" dirty="0"/>
              <a:t> and by the wild beasts of the earth” </a:t>
            </a:r>
          </a:p>
        </p:txBody>
      </p:sp>
    </p:spTree>
    <p:extLst>
      <p:ext uri="{BB962C8B-B14F-4D97-AF65-F5344CB8AC3E}">
        <p14:creationId xmlns:p14="http://schemas.microsoft.com/office/powerpoint/2010/main" val="22035232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lnSpc>
                <a:spcPct val="90000"/>
              </a:lnSpc>
              <a:buNone/>
            </a:pPr>
            <a:r>
              <a:rPr lang="en-US" altLang="en-US" baseline="30000" dirty="0"/>
              <a:t>(Revelation 11:6) </a:t>
            </a:r>
            <a:r>
              <a:rPr lang="en-US" altLang="en-US" dirty="0"/>
              <a:t>The Two Witnesses will strike the earth with </a:t>
            </a:r>
            <a:r>
              <a:rPr lang="en-US" altLang="en-US" dirty="0">
                <a:solidFill>
                  <a:srgbClr val="FFFF99"/>
                </a:solidFill>
              </a:rPr>
              <a:t>plagues</a:t>
            </a:r>
            <a:r>
              <a:rPr lang="en-US" altLang="en-US" dirty="0"/>
              <a:t> as an integral part of their ministry:  These have the power to shut up the sky, so that rain will not fall during the days of their prophesying. And they have power over the waters to turn them into blood, and to strike the earth with every </a:t>
            </a:r>
            <a:r>
              <a:rPr lang="en-US" altLang="en-US" dirty="0">
                <a:solidFill>
                  <a:srgbClr val="FFFF99"/>
                </a:solidFill>
              </a:rPr>
              <a:t>plague</a:t>
            </a:r>
            <a:r>
              <a:rPr lang="en-US" altLang="en-US" dirty="0"/>
              <a:t>, as often as they desire. </a:t>
            </a:r>
            <a:endParaRPr lang="en-US" altLang="en-US" dirty="0">
              <a:solidFill>
                <a:schemeClr val="bg1"/>
              </a:solidFill>
            </a:endParaRPr>
          </a:p>
        </p:txBody>
      </p:sp>
    </p:spTree>
    <p:extLst>
      <p:ext uri="{BB962C8B-B14F-4D97-AF65-F5344CB8AC3E}">
        <p14:creationId xmlns:p14="http://schemas.microsoft.com/office/powerpoint/2010/main" val="28043934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t>(Revelation 16:9, 21) </a:t>
            </a:r>
            <a:r>
              <a:rPr lang="en-US" altLang="en-US" dirty="0"/>
              <a:t>Many people will respond to God’s </a:t>
            </a:r>
            <a:r>
              <a:rPr lang="en-US" altLang="en-US" dirty="0">
                <a:solidFill>
                  <a:srgbClr val="FFFF99"/>
                </a:solidFill>
              </a:rPr>
              <a:t>plagues</a:t>
            </a:r>
            <a:r>
              <a:rPr lang="en-US" altLang="en-US" dirty="0"/>
              <a:t> by blaspheming </a:t>
            </a:r>
            <a:r>
              <a:rPr lang="en-US" altLang="en-US" cap="small" dirty="0"/>
              <a:t>Adoni</a:t>
            </a:r>
            <a:r>
              <a:rPr lang="en-US" altLang="en-US" dirty="0"/>
              <a:t> and refusing to repent: Men were scorched with fierce heat; and they blasphemed the name of God who has the power over these plagues. </a:t>
            </a:r>
            <a:endParaRPr lang="en-US" altLang="en-US" dirty="0">
              <a:solidFill>
                <a:schemeClr val="bg1"/>
              </a:solidFill>
            </a:endParaRPr>
          </a:p>
        </p:txBody>
      </p:sp>
    </p:spTree>
    <p:extLst>
      <p:ext uri="{BB962C8B-B14F-4D97-AF65-F5344CB8AC3E}">
        <p14:creationId xmlns:p14="http://schemas.microsoft.com/office/powerpoint/2010/main" val="14609033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a:t>(Revelation 16:9, 21) </a:t>
            </a:r>
            <a:r>
              <a:rPr lang="en-US" altLang="en-US" dirty="0"/>
              <a:t>And they did not repent so as to give Him glory...  And huge hailstones, about one hundred pounds each, came down from heaven upon men. And men blasphemed God because of the </a:t>
            </a:r>
            <a:r>
              <a:rPr lang="en-US" altLang="en-US" dirty="0">
                <a:solidFill>
                  <a:srgbClr val="FFFF99"/>
                </a:solidFill>
              </a:rPr>
              <a:t>plague</a:t>
            </a:r>
            <a:r>
              <a:rPr lang="en-US" altLang="en-US" dirty="0"/>
              <a:t> of the hail, because its plague was extremely severe.</a:t>
            </a:r>
            <a:endParaRPr lang="en-US" altLang="en-US" dirty="0">
              <a:solidFill>
                <a:schemeClr val="bg1"/>
              </a:solidFill>
            </a:endParaRPr>
          </a:p>
        </p:txBody>
      </p:sp>
    </p:spTree>
    <p:extLst>
      <p:ext uri="{BB962C8B-B14F-4D97-AF65-F5344CB8AC3E}">
        <p14:creationId xmlns:p14="http://schemas.microsoft.com/office/powerpoint/2010/main" val="15782865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Recent and historical plagues…</a:t>
            </a:r>
          </a:p>
        </p:txBody>
      </p:sp>
    </p:spTree>
    <p:extLst>
      <p:ext uri="{BB962C8B-B14F-4D97-AF65-F5344CB8AC3E}">
        <p14:creationId xmlns:p14="http://schemas.microsoft.com/office/powerpoint/2010/main" val="3820744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dirty="0"/>
              <a:t>The judge said, "The calendar says April 1st is April Fool's Day. Psalm 14:1 states, 'The fool says in his heart, there is no God.' Thus, it is the opinion of this court, that, if your client says there is no God, then he is a fool. Therefore,</a:t>
            </a:r>
          </a:p>
          <a:p>
            <a:pPr marL="0" indent="0">
              <a:lnSpc>
                <a:spcPct val="90000"/>
              </a:lnSpc>
              <a:buNone/>
            </a:pPr>
            <a:r>
              <a:rPr lang="en-US" altLang="en-US" dirty="0"/>
              <a:t>April 1st is his day.</a:t>
            </a:r>
          </a:p>
          <a:p>
            <a:pPr marL="0" indent="0">
              <a:lnSpc>
                <a:spcPct val="90000"/>
              </a:lnSpc>
              <a:buNone/>
            </a:pPr>
            <a:r>
              <a:rPr lang="en-US" altLang="en-US" dirty="0"/>
              <a:t>Court is adjourned..."</a:t>
            </a:r>
          </a:p>
        </p:txBody>
      </p:sp>
    </p:spTree>
    <p:extLst>
      <p:ext uri="{BB962C8B-B14F-4D97-AF65-F5344CB8AC3E}">
        <p14:creationId xmlns:p14="http://schemas.microsoft.com/office/powerpoint/2010/main" val="1347913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169863" indent="-169863">
              <a:lnSpc>
                <a:spcPct val="90000"/>
              </a:lnSpc>
            </a:pPr>
            <a:r>
              <a:rPr lang="en-US" altLang="en-US" sz="3200" dirty="0"/>
              <a:t>HIV/AIDS pandemic (2005-2012) 36 million</a:t>
            </a:r>
          </a:p>
          <a:p>
            <a:pPr marL="169863" indent="-169863">
              <a:lnSpc>
                <a:spcPct val="90000"/>
              </a:lnSpc>
            </a:pPr>
            <a:r>
              <a:rPr lang="en-US" altLang="en-US" sz="3200" dirty="0"/>
              <a:t>Hong Kong Flu pandemic (1968) 1 million</a:t>
            </a:r>
          </a:p>
          <a:p>
            <a:pPr marL="169863" indent="-169863">
              <a:lnSpc>
                <a:spcPct val="90000"/>
              </a:lnSpc>
            </a:pPr>
            <a:r>
              <a:rPr lang="en-US" altLang="en-US" sz="3200" dirty="0"/>
              <a:t>Asian Flu pandemic (1956-1958) 2 million</a:t>
            </a:r>
          </a:p>
          <a:p>
            <a:pPr marL="169863" indent="-169863">
              <a:lnSpc>
                <a:spcPct val="90000"/>
              </a:lnSpc>
            </a:pPr>
            <a:r>
              <a:rPr lang="en-US" altLang="en-US" sz="3200" dirty="0"/>
              <a:t>Spanish Flu pandemic (1918) 20-50 million</a:t>
            </a:r>
          </a:p>
          <a:p>
            <a:pPr marL="169863" indent="-169863">
              <a:lnSpc>
                <a:spcPct val="90000"/>
              </a:lnSpc>
            </a:pPr>
            <a:r>
              <a:rPr lang="en-US" altLang="en-US" sz="3200" dirty="0"/>
              <a:t>Sixth cholera pandemic (1910-1911) 800,000+ </a:t>
            </a:r>
          </a:p>
          <a:p>
            <a:pPr marL="169863" indent="-169863">
              <a:lnSpc>
                <a:spcPct val="90000"/>
              </a:lnSpc>
            </a:pPr>
            <a:r>
              <a:rPr lang="en-US" altLang="en-US" sz="3200" dirty="0"/>
              <a:t>Flu H3N8 pandemic (1889-1890) 1 million</a:t>
            </a:r>
          </a:p>
        </p:txBody>
      </p:sp>
    </p:spTree>
    <p:extLst>
      <p:ext uri="{BB962C8B-B14F-4D97-AF65-F5344CB8AC3E}">
        <p14:creationId xmlns:p14="http://schemas.microsoft.com/office/powerpoint/2010/main" val="28388461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a:lnSpc>
                <a:spcPct val="90000"/>
              </a:lnSpc>
            </a:pPr>
            <a:r>
              <a:rPr lang="en-US" altLang="en-US" dirty="0"/>
              <a:t>Third cholera pandemic (1852–1860) 1 million</a:t>
            </a:r>
          </a:p>
          <a:p>
            <a:pPr>
              <a:lnSpc>
                <a:spcPct val="90000"/>
              </a:lnSpc>
            </a:pPr>
            <a:r>
              <a:rPr lang="en-US" altLang="en-US" dirty="0"/>
              <a:t>The Black Death (1346-1353) bubonic plague 75-200 million</a:t>
            </a:r>
          </a:p>
          <a:p>
            <a:pPr>
              <a:lnSpc>
                <a:spcPct val="90000"/>
              </a:lnSpc>
            </a:pPr>
            <a:r>
              <a:rPr lang="en-US" altLang="en-US" dirty="0"/>
              <a:t>Plague of Justinian (541-542) bubonic plague  25 million</a:t>
            </a:r>
          </a:p>
          <a:p>
            <a:pPr>
              <a:lnSpc>
                <a:spcPct val="90000"/>
              </a:lnSpc>
            </a:pPr>
            <a:r>
              <a:rPr lang="en-US" altLang="en-US" dirty="0"/>
              <a:t>Antonine plague  (165 AD)                                                         5 million</a:t>
            </a:r>
          </a:p>
          <a:p>
            <a:pPr marL="0" indent="0">
              <a:lnSpc>
                <a:spcPct val="90000"/>
              </a:lnSpc>
              <a:buNone/>
            </a:pPr>
            <a:r>
              <a:rPr lang="en-US" altLang="en-US" dirty="0"/>
              <a:t> </a:t>
            </a:r>
            <a:endParaRPr lang="en-US" altLang="en-US" dirty="0">
              <a:solidFill>
                <a:schemeClr val="bg1"/>
              </a:solidFill>
            </a:endParaRPr>
          </a:p>
        </p:txBody>
      </p:sp>
    </p:spTree>
    <p:extLst>
      <p:ext uri="{BB962C8B-B14F-4D97-AF65-F5344CB8AC3E}">
        <p14:creationId xmlns:p14="http://schemas.microsoft.com/office/powerpoint/2010/main" val="24497854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The Spanish Flu of 1918 infected some 500 million people and claimed 20 million lives. More recent research puts that number much higher, </a:t>
            </a:r>
            <a:r>
              <a:rPr lang="en-US" dirty="0" err="1"/>
              <a:t>betweeen</a:t>
            </a:r>
            <a:r>
              <a:rPr lang="en-US" dirty="0"/>
              <a:t> 50-100 million.</a:t>
            </a:r>
            <a:endParaRPr lang="en-US" altLang="en-US" dirty="0">
              <a:solidFill>
                <a:schemeClr val="bg1"/>
              </a:solidFill>
            </a:endParaRPr>
          </a:p>
        </p:txBody>
      </p:sp>
    </p:spTree>
    <p:extLst>
      <p:ext uri="{BB962C8B-B14F-4D97-AF65-F5344CB8AC3E}">
        <p14:creationId xmlns:p14="http://schemas.microsoft.com/office/powerpoint/2010/main" val="19929413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dirty="0"/>
              <a:t>According to The History Channel, the Justinian Plague starting in 541 C.E. killed about 50 million people, or 26 percent of the world population, over the course of two centuries.</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5058142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dirty="0"/>
              <a:t>The Black Death (Bubonic Plague) entered Europe through Sicily at the port of Messina in 1347 A.D. and swept across Europe over the next three years, killing an estimated 75 to 200 million people worldwide. Europe lost 30 to 60 percent of its population.</a:t>
            </a:r>
            <a:endParaRPr lang="en-US" altLang="en-US" dirty="0">
              <a:solidFill>
                <a:schemeClr val="bg1"/>
              </a:solidFill>
            </a:endParaRPr>
          </a:p>
        </p:txBody>
      </p:sp>
    </p:spTree>
    <p:extLst>
      <p:ext uri="{BB962C8B-B14F-4D97-AF65-F5344CB8AC3E}">
        <p14:creationId xmlns:p14="http://schemas.microsoft.com/office/powerpoint/2010/main" val="22503930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3600" dirty="0"/>
              <a:t>noon,   Fri., Mar. 27, 2020   11pm</a:t>
            </a:r>
          </a:p>
          <a:p>
            <a:pPr marL="0" indent="0">
              <a:lnSpc>
                <a:spcPct val="90000"/>
              </a:lnSpc>
              <a:buNone/>
            </a:pPr>
            <a:endParaRPr lang="en-US" altLang="en-US" dirty="0">
              <a:solidFill>
                <a:schemeClr val="bg1"/>
              </a:solidFill>
            </a:endParaRPr>
          </a:p>
        </p:txBody>
      </p:sp>
      <p:pic>
        <p:nvPicPr>
          <p:cNvPr id="2" name="Picture 1">
            <a:extLst>
              <a:ext uri="{FF2B5EF4-FFF2-40B4-BE49-F238E27FC236}">
                <a16:creationId xmlns:a16="http://schemas.microsoft.com/office/drawing/2014/main" id="{4F25E692-C0B9-4B64-8217-469CD57A1C4B}"/>
              </a:ext>
            </a:extLst>
          </p:cNvPr>
          <p:cNvPicPr>
            <a:picLocks noChangeAspect="1"/>
          </p:cNvPicPr>
          <p:nvPr/>
        </p:nvPicPr>
        <p:blipFill>
          <a:blip r:embed="rId3"/>
          <a:stretch>
            <a:fillRect/>
          </a:stretch>
        </p:blipFill>
        <p:spPr>
          <a:xfrm>
            <a:off x="274637" y="761248"/>
            <a:ext cx="3391029" cy="4382252"/>
          </a:xfrm>
          <a:prstGeom prst="rect">
            <a:avLst/>
          </a:prstGeom>
        </p:spPr>
      </p:pic>
      <p:pic>
        <p:nvPicPr>
          <p:cNvPr id="3" name="Picture 2">
            <a:extLst>
              <a:ext uri="{FF2B5EF4-FFF2-40B4-BE49-F238E27FC236}">
                <a16:creationId xmlns:a16="http://schemas.microsoft.com/office/drawing/2014/main" id="{673D2246-C177-4DB8-BE2C-F5EC9A8E9CCE}"/>
              </a:ext>
            </a:extLst>
          </p:cNvPr>
          <p:cNvPicPr>
            <a:picLocks noChangeAspect="1"/>
          </p:cNvPicPr>
          <p:nvPr/>
        </p:nvPicPr>
        <p:blipFill>
          <a:blip r:embed="rId4"/>
          <a:stretch>
            <a:fillRect/>
          </a:stretch>
        </p:blipFill>
        <p:spPr>
          <a:xfrm>
            <a:off x="4160837" y="739531"/>
            <a:ext cx="3505200" cy="4403969"/>
          </a:xfrm>
          <a:prstGeom prst="rect">
            <a:avLst/>
          </a:prstGeom>
        </p:spPr>
      </p:pic>
    </p:spTree>
    <p:extLst>
      <p:ext uri="{BB962C8B-B14F-4D97-AF65-F5344CB8AC3E}">
        <p14:creationId xmlns:p14="http://schemas.microsoft.com/office/powerpoint/2010/main" val="22278440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1219200" cy="4933950"/>
          </a:xfrm>
        </p:spPr>
        <p:txBody>
          <a:bodyPr>
            <a:normAutofit/>
          </a:bodyPr>
          <a:lstStyle/>
          <a:p>
            <a:pPr marL="0" indent="0">
              <a:lnSpc>
                <a:spcPct val="90000"/>
              </a:lnSpc>
              <a:buNone/>
            </a:pPr>
            <a:r>
              <a:rPr lang="en-US" altLang="en-US" sz="3200" dirty="0"/>
              <a:t>Fri.,</a:t>
            </a:r>
          </a:p>
          <a:p>
            <a:pPr marL="0" indent="0">
              <a:lnSpc>
                <a:spcPct val="90000"/>
              </a:lnSpc>
              <a:buNone/>
            </a:pPr>
            <a:r>
              <a:rPr lang="en-US" altLang="en-US" sz="3200" dirty="0">
                <a:solidFill>
                  <a:schemeClr val="bg1"/>
                </a:solidFill>
              </a:rPr>
              <a:t>Mar. 27</a:t>
            </a:r>
          </a:p>
          <a:p>
            <a:pPr marL="0" indent="0">
              <a:lnSpc>
                <a:spcPct val="90000"/>
              </a:lnSpc>
              <a:buNone/>
            </a:pPr>
            <a:r>
              <a:rPr lang="en-US" altLang="en-US" sz="3200" dirty="0">
                <a:solidFill>
                  <a:schemeClr val="bg1"/>
                </a:solidFill>
              </a:rPr>
              <a:t>Noon</a:t>
            </a:r>
          </a:p>
          <a:p>
            <a:pPr marL="0" indent="0">
              <a:lnSpc>
                <a:spcPct val="90000"/>
              </a:lnSpc>
              <a:buNone/>
            </a:pPr>
            <a:r>
              <a:rPr lang="en-US" altLang="en-US" sz="1600" dirty="0"/>
              <a:t>Note </a:t>
            </a:r>
            <a:r>
              <a:rPr lang="en-US" altLang="en-US" sz="1400" dirty="0"/>
              <a:t>exponential rise</a:t>
            </a:r>
            <a:endParaRPr lang="en-US" altLang="en-US" sz="1400" dirty="0">
              <a:solidFill>
                <a:schemeClr val="bg1"/>
              </a:solidFill>
            </a:endParaRPr>
          </a:p>
        </p:txBody>
      </p:sp>
      <p:pic>
        <p:nvPicPr>
          <p:cNvPr id="2" name="Picture 1">
            <a:extLst>
              <a:ext uri="{FF2B5EF4-FFF2-40B4-BE49-F238E27FC236}">
                <a16:creationId xmlns:a16="http://schemas.microsoft.com/office/drawing/2014/main" id="{727A3DE1-960B-476D-A992-3A2D5982664A}"/>
              </a:ext>
            </a:extLst>
          </p:cNvPr>
          <p:cNvPicPr>
            <a:picLocks noChangeAspect="1"/>
          </p:cNvPicPr>
          <p:nvPr/>
        </p:nvPicPr>
        <p:blipFill>
          <a:blip r:embed="rId3"/>
          <a:stretch>
            <a:fillRect/>
          </a:stretch>
        </p:blipFill>
        <p:spPr>
          <a:xfrm>
            <a:off x="1548839" y="244288"/>
            <a:ext cx="6934200" cy="4806084"/>
          </a:xfrm>
          <a:prstGeom prst="rect">
            <a:avLst/>
          </a:prstGeom>
        </p:spPr>
      </p:pic>
    </p:spTree>
    <p:extLst>
      <p:ext uri="{BB962C8B-B14F-4D97-AF65-F5344CB8AC3E}">
        <p14:creationId xmlns:p14="http://schemas.microsoft.com/office/powerpoint/2010/main" val="29992468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Theories of WHY this is happening.</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3947795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D08C126C-7A19-47CC-82B0-130697E90A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9922" y="209550"/>
            <a:ext cx="3529145" cy="4933950"/>
          </a:xfrm>
          <a:prstGeom prst="rect">
            <a:avLst/>
          </a:prstGeom>
        </p:spPr>
      </p:pic>
    </p:spTree>
    <p:extLst>
      <p:ext uri="{BB962C8B-B14F-4D97-AF65-F5344CB8AC3E}">
        <p14:creationId xmlns:p14="http://schemas.microsoft.com/office/powerpoint/2010/main" val="38528461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sz="3500" dirty="0"/>
              <a:t>The Jewish Voice [NOT J </a:t>
            </a:r>
            <a:r>
              <a:rPr lang="en-US" altLang="en-US" sz="3500" dirty="0" err="1"/>
              <a:t>Bernis</a:t>
            </a:r>
            <a:r>
              <a:rPr lang="en-US" altLang="en-US" sz="3500" dirty="0"/>
              <a:t>] </a:t>
            </a:r>
            <a:r>
              <a:rPr lang="en-US" altLang="en-US" dirty="0"/>
              <a:t>here is our theory; as good as any. It was developed as a weapon by two or our most extreme enemies; China and Iran. Radio Free Asia, last week, rebroadcast a Wuhan television report from 2015 showing China’s most advanced virus research lab, known as the Wuhan Institute of Virology. </a:t>
            </a:r>
            <a:endParaRPr lang="en-US" altLang="en-US" dirty="0">
              <a:solidFill>
                <a:schemeClr val="bg1"/>
              </a:solidFill>
            </a:endParaRPr>
          </a:p>
        </p:txBody>
      </p:sp>
    </p:spTree>
    <p:extLst>
      <p:ext uri="{BB962C8B-B14F-4D97-AF65-F5344CB8AC3E}">
        <p14:creationId xmlns:p14="http://schemas.microsoft.com/office/powerpoint/2010/main" val="1244505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 </a:t>
            </a:r>
          </a:p>
        </p:txBody>
      </p:sp>
      <p:pic>
        <p:nvPicPr>
          <p:cNvPr id="1026" name="Picture 2">
            <a:extLst>
              <a:ext uri="{FF2B5EF4-FFF2-40B4-BE49-F238E27FC236}">
                <a16:creationId xmlns:a16="http://schemas.microsoft.com/office/drawing/2014/main" id="{5D53D9D8-3921-44CD-81C3-C01BD2802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837" y="392974"/>
            <a:ext cx="47244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6275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2400" dirty="0"/>
              <a:t>The Jewish Voice </a:t>
            </a:r>
            <a:r>
              <a:rPr lang="en-US" altLang="en-US" sz="2400" dirty="0">
                <a:solidFill>
                  <a:srgbClr val="FFFFFF"/>
                </a:solidFill>
              </a:rPr>
              <a:t>[NOT J </a:t>
            </a:r>
            <a:r>
              <a:rPr lang="en-US" altLang="en-US" sz="2400" dirty="0" err="1">
                <a:solidFill>
                  <a:srgbClr val="FFFFFF"/>
                </a:solidFill>
              </a:rPr>
              <a:t>Bernis</a:t>
            </a:r>
            <a:r>
              <a:rPr lang="en-US" altLang="en-US" sz="2400" dirty="0">
                <a:solidFill>
                  <a:srgbClr val="FFFFFF"/>
                </a:solidFill>
              </a:rPr>
              <a:t>]. </a:t>
            </a:r>
            <a:r>
              <a:rPr lang="en-US" altLang="en-US" dirty="0"/>
              <a:t>It is capable of working with deadly viruses. Dany </a:t>
            </a:r>
            <a:r>
              <a:rPr lang="en-US" altLang="en-US" dirty="0" err="1"/>
              <a:t>Shoham</a:t>
            </a:r>
            <a:r>
              <a:rPr lang="en-US" altLang="en-US" dirty="0"/>
              <a:t>, a former Israeli military intel officer and an expert in Chinese bio-warfare, said the institute is linked to Beijing’s covert bio-weapons program. </a:t>
            </a:r>
            <a:endParaRPr lang="en-US" altLang="en-US" dirty="0">
              <a:solidFill>
                <a:schemeClr val="bg1"/>
              </a:solidFill>
            </a:endParaRPr>
          </a:p>
        </p:txBody>
      </p:sp>
    </p:spTree>
    <p:extLst>
      <p:ext uri="{BB962C8B-B14F-4D97-AF65-F5344CB8AC3E}">
        <p14:creationId xmlns:p14="http://schemas.microsoft.com/office/powerpoint/2010/main" val="33103896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lnSpc>
                <a:spcPct val="90000"/>
              </a:lnSpc>
              <a:buNone/>
            </a:pPr>
            <a:r>
              <a:rPr lang="en-US" altLang="en-US" sz="3500" dirty="0"/>
              <a:t>The Jewish Voice [NOT J </a:t>
            </a:r>
            <a:r>
              <a:rPr lang="en-US" altLang="en-US" sz="3500" dirty="0" err="1"/>
              <a:t>Bernis</a:t>
            </a:r>
            <a:r>
              <a:rPr lang="en-US" altLang="en-US" sz="3500" dirty="0"/>
              <a:t>]. </a:t>
            </a:r>
          </a:p>
          <a:p>
            <a:pPr marL="0" indent="0">
              <a:lnSpc>
                <a:spcPct val="90000"/>
              </a:lnSpc>
              <a:buNone/>
            </a:pPr>
            <a:r>
              <a:rPr lang="en-US" altLang="en-US" dirty="0"/>
              <a:t>China now has a population of 1.5 billion people, many of whom live in abject poverty and are a burden on the nation. China’s reputation for brutality against its own citizens may have led them to test it locally and willingly or not unleashed its power worldwide, aiming, eventually, to cripple its worst enemy…..the U.S. It appears to be a diabolical plan.</a:t>
            </a:r>
            <a:endParaRPr lang="en-US" altLang="en-US" dirty="0">
              <a:solidFill>
                <a:schemeClr val="bg1"/>
              </a:solidFill>
            </a:endParaRPr>
          </a:p>
        </p:txBody>
      </p:sp>
    </p:spTree>
    <p:extLst>
      <p:ext uri="{BB962C8B-B14F-4D97-AF65-F5344CB8AC3E}">
        <p14:creationId xmlns:p14="http://schemas.microsoft.com/office/powerpoint/2010/main" val="3135457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77500" lnSpcReduction="20000"/>
          </a:bodyPr>
          <a:lstStyle/>
          <a:p>
            <a:pPr marL="0" indent="0">
              <a:lnSpc>
                <a:spcPct val="90000"/>
              </a:lnSpc>
              <a:buNone/>
            </a:pPr>
            <a:r>
              <a:rPr lang="en-US" altLang="en-US" dirty="0"/>
              <a:t>The Jewish Voice [NOT J </a:t>
            </a:r>
            <a:r>
              <a:rPr lang="en-US" altLang="en-US" dirty="0" err="1"/>
              <a:t>Bernis</a:t>
            </a:r>
            <a:r>
              <a:rPr lang="en-US" altLang="en-US" dirty="0"/>
              <a:t>]. </a:t>
            </a:r>
          </a:p>
          <a:p>
            <a:pPr marL="0" indent="0">
              <a:lnSpc>
                <a:spcPct val="90000"/>
              </a:lnSpc>
              <a:buNone/>
            </a:pPr>
            <a:r>
              <a:rPr lang="en-US" altLang="en-US" dirty="0"/>
              <a:t>Let’s bring in the other culprit… its partner, Iran. China is dependent on Iranian oil and in turn, supplies that Islamic nation with a major portion of its military equipment including its nuclear-weapon technology. They share a bond of American hatred. Sadly enough, Iran has suffered over 800 deaths linked to the Corona virus and China, over 3,000. Both nations care little about life but more so about their hatred for both the U.S. and the West. </a:t>
            </a:r>
            <a:endParaRPr lang="en-US" altLang="en-US" dirty="0">
              <a:solidFill>
                <a:schemeClr val="bg1"/>
              </a:solidFill>
            </a:endParaRPr>
          </a:p>
        </p:txBody>
      </p:sp>
    </p:spTree>
    <p:extLst>
      <p:ext uri="{BB962C8B-B14F-4D97-AF65-F5344CB8AC3E}">
        <p14:creationId xmlns:p14="http://schemas.microsoft.com/office/powerpoint/2010/main" val="7648618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Other theories:</a:t>
            </a:r>
          </a:p>
          <a:p>
            <a:pPr>
              <a:lnSpc>
                <a:spcPct val="90000"/>
              </a:lnSpc>
            </a:pPr>
            <a:r>
              <a:rPr lang="en-US" altLang="en-US" dirty="0"/>
              <a:t>Big Pharma, set it up for mandatory vaccinations.</a:t>
            </a:r>
          </a:p>
          <a:p>
            <a:pPr>
              <a:lnSpc>
                <a:spcPct val="90000"/>
              </a:lnSpc>
            </a:pPr>
            <a:r>
              <a:rPr lang="en-US" altLang="en-US" dirty="0"/>
              <a:t>Illuminati / Council on Foreign Relations Rothschilds/ Rockefellers: plan to depopulate the earth to 500 million.</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8441874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a:lnSpc>
                <a:spcPct val="90000"/>
              </a:lnSpc>
            </a:pPr>
            <a:r>
              <a:rPr lang="en-US" altLang="en-US" dirty="0">
                <a:solidFill>
                  <a:schemeClr val="bg1"/>
                </a:solidFill>
              </a:rPr>
              <a:t>Chinese plan to bankrupt the USA </a:t>
            </a:r>
          </a:p>
        </p:txBody>
      </p:sp>
    </p:spTree>
    <p:extLst>
      <p:ext uri="{BB962C8B-B14F-4D97-AF65-F5344CB8AC3E}">
        <p14:creationId xmlns:p14="http://schemas.microsoft.com/office/powerpoint/2010/main" val="1397497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87A972-E124-45CB-86F8-E23395CD6F43}"/>
              </a:ext>
            </a:extLst>
          </p:cNvPr>
          <p:cNvPicPr>
            <a:picLocks noChangeAspect="1"/>
          </p:cNvPicPr>
          <p:nvPr/>
        </p:nvPicPr>
        <p:blipFill>
          <a:blip r:embed="rId3"/>
          <a:stretch>
            <a:fillRect/>
          </a:stretch>
        </p:blipFill>
        <p:spPr>
          <a:xfrm>
            <a:off x="1417637" y="860911"/>
            <a:ext cx="5284085" cy="4282589"/>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Rep Thomas </a:t>
            </a:r>
            <a:r>
              <a:rPr lang="en-US" altLang="en-US" dirty="0" err="1">
                <a:solidFill>
                  <a:schemeClr val="bg1"/>
                </a:solidFill>
              </a:rPr>
              <a:t>Massle</a:t>
            </a:r>
            <a:endParaRPr lang="en-US" altLang="en-US" dirty="0">
              <a:solidFill>
                <a:schemeClr val="bg1"/>
              </a:solidFill>
            </a:endParaRPr>
          </a:p>
        </p:txBody>
      </p:sp>
    </p:spTree>
    <p:extLst>
      <p:ext uri="{BB962C8B-B14F-4D97-AF65-F5344CB8AC3E}">
        <p14:creationId xmlns:p14="http://schemas.microsoft.com/office/powerpoint/2010/main" val="21733706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dirty="0"/>
              <a:t>$2 trillion (Congress) </a:t>
            </a:r>
          </a:p>
          <a:p>
            <a:pPr marL="0" indent="0">
              <a:lnSpc>
                <a:spcPct val="90000"/>
              </a:lnSpc>
              <a:buNone/>
            </a:pPr>
            <a:r>
              <a:rPr lang="en-US" dirty="0"/>
              <a:t>+$4 trillion (Fed &amp; Treasury) </a:t>
            </a:r>
          </a:p>
          <a:p>
            <a:pPr marL="0" indent="0">
              <a:lnSpc>
                <a:spcPct val="90000"/>
              </a:lnSpc>
              <a:buNone/>
            </a:pPr>
            <a:r>
              <a:rPr lang="en-US" dirty="0"/>
              <a:t>——————————— </a:t>
            </a:r>
          </a:p>
          <a:p>
            <a:pPr marL="0" indent="0">
              <a:lnSpc>
                <a:spcPct val="90000"/>
              </a:lnSpc>
              <a:buNone/>
            </a:pPr>
            <a:r>
              <a:rPr lang="en-US" dirty="0"/>
              <a:t>$6 trillion stimulus </a:t>
            </a:r>
          </a:p>
          <a:p>
            <a:pPr marL="0" indent="0">
              <a:lnSpc>
                <a:spcPct val="90000"/>
              </a:lnSpc>
              <a:buNone/>
            </a:pPr>
            <a:endParaRPr lang="en-US" sz="1600" dirty="0"/>
          </a:p>
          <a:p>
            <a:pPr marL="0" indent="0">
              <a:lnSpc>
                <a:spcPct val="90000"/>
              </a:lnSpc>
              <a:buNone/>
            </a:pPr>
            <a:r>
              <a:rPr lang="en-US" dirty="0"/>
              <a:t>$6 trillion divided by 350 million citizens = $17,000 per citizen times a family of 4 =$68,000 per family of new national debt</a:t>
            </a:r>
            <a:endParaRPr lang="en-US" altLang="en-US" dirty="0">
              <a:solidFill>
                <a:schemeClr val="bg1"/>
              </a:solidFill>
            </a:endParaRPr>
          </a:p>
        </p:txBody>
      </p:sp>
    </p:spTree>
    <p:extLst>
      <p:ext uri="{BB962C8B-B14F-4D97-AF65-F5344CB8AC3E}">
        <p14:creationId xmlns:p14="http://schemas.microsoft.com/office/powerpoint/2010/main" val="7096501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9670166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1DBAF852-79DF-41D1-977C-CCC5FFE2CD16}"/>
              </a:ext>
            </a:extLst>
          </p:cNvPr>
          <p:cNvPicPr>
            <a:picLocks noChangeAspect="1"/>
          </p:cNvPicPr>
          <p:nvPr/>
        </p:nvPicPr>
        <p:blipFill>
          <a:blip r:embed="rId3"/>
          <a:stretch>
            <a:fillRect/>
          </a:stretch>
        </p:blipFill>
        <p:spPr>
          <a:xfrm>
            <a:off x="675891" y="328260"/>
            <a:ext cx="7523270" cy="4815240"/>
          </a:xfrm>
          <a:prstGeom prst="rect">
            <a:avLst/>
          </a:prstGeom>
        </p:spPr>
      </p:pic>
      <p:sp>
        <p:nvSpPr>
          <p:cNvPr id="4" name="TextBox 3">
            <a:extLst>
              <a:ext uri="{FF2B5EF4-FFF2-40B4-BE49-F238E27FC236}">
                <a16:creationId xmlns:a16="http://schemas.microsoft.com/office/drawing/2014/main" id="{6B374566-9587-4F0E-B3EF-F0B6DF0350FB}"/>
              </a:ext>
            </a:extLst>
          </p:cNvPr>
          <p:cNvSpPr txBox="1"/>
          <p:nvPr/>
        </p:nvSpPr>
        <p:spPr>
          <a:xfrm>
            <a:off x="3671147" y="209550"/>
            <a:ext cx="4404924" cy="1323439"/>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Bill Gates 2015 </a:t>
            </a:r>
          </a:p>
          <a:p>
            <a:r>
              <a:rPr lang="en-US" dirty="0">
                <a:effectLst>
                  <a:outerShdw blurRad="38100" dist="38100" dir="2700000" algn="tl">
                    <a:srgbClr val="000000">
                      <a:alpha val="43137"/>
                    </a:srgbClr>
                  </a:outerShdw>
                </a:effectLst>
              </a:rPr>
              <a:t>Ted Talk warning</a:t>
            </a:r>
          </a:p>
        </p:txBody>
      </p:sp>
    </p:spTree>
    <p:extLst>
      <p:ext uri="{BB962C8B-B14F-4D97-AF65-F5344CB8AC3E}">
        <p14:creationId xmlns:p14="http://schemas.microsoft.com/office/powerpoint/2010/main" val="5203637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buNone/>
            </a:pPr>
            <a:r>
              <a:rPr lang="en-US" dirty="0"/>
              <a:t>Bill Gates warned five years ago that it was coming. In a TED talk in 2015, the Microsoft co-founder and billionaire philanthropist cited lessons learned from Western Africa’s 2014 Ebola virus crisis, and said the U.S. and other countries were not prepared for the future pandemic that was going to hit them.</a:t>
            </a:r>
            <a:endParaRPr lang="en-US" altLang="en-US" dirty="0">
              <a:solidFill>
                <a:schemeClr val="bg1"/>
              </a:solidFill>
            </a:endParaRPr>
          </a:p>
        </p:txBody>
      </p:sp>
    </p:spTree>
    <p:extLst>
      <p:ext uri="{BB962C8B-B14F-4D97-AF65-F5344CB8AC3E}">
        <p14:creationId xmlns:p14="http://schemas.microsoft.com/office/powerpoint/2010/main" val="3368179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Some good news: Sound booth remodeling…</a:t>
            </a:r>
          </a:p>
        </p:txBody>
      </p:sp>
    </p:spTree>
    <p:extLst>
      <p:ext uri="{BB962C8B-B14F-4D97-AF65-F5344CB8AC3E}">
        <p14:creationId xmlns:p14="http://schemas.microsoft.com/office/powerpoint/2010/main" val="16315826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dirty="0"/>
              <a:t>“If anything kills over 10 million people in the next few decades, it’s most likely to be a highly infectious virus rather than a war,” Gates said. “Not missiles, but microbes.”</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8758467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Individual countries, the World Health Organization, and others need to create </a:t>
            </a:r>
            <a:r>
              <a:rPr lang="en-US" dirty="0">
                <a:solidFill>
                  <a:srgbClr val="FFFF99"/>
                </a:solidFill>
              </a:rPr>
              <a:t>medical strike teams</a:t>
            </a:r>
            <a:r>
              <a:rPr lang="en-US" dirty="0"/>
              <a:t> that train like military soldiers, run simulated pandemic exercises, and prepare to quickly move into areas</a:t>
            </a:r>
            <a:endParaRPr lang="en-US" altLang="en-US" dirty="0">
              <a:solidFill>
                <a:schemeClr val="bg1"/>
              </a:solidFill>
            </a:endParaRPr>
          </a:p>
        </p:txBody>
      </p:sp>
    </p:spTree>
    <p:extLst>
      <p:ext uri="{BB962C8B-B14F-4D97-AF65-F5344CB8AC3E}">
        <p14:creationId xmlns:p14="http://schemas.microsoft.com/office/powerpoint/2010/main" val="41844145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where pandemics are starting to </a:t>
            </a:r>
            <a:r>
              <a:rPr lang="en-US" dirty="0">
                <a:solidFill>
                  <a:srgbClr val="FFFF99"/>
                </a:solidFill>
              </a:rPr>
              <a:t>test and treat </a:t>
            </a:r>
            <a:r>
              <a:rPr lang="en-US" dirty="0"/>
              <a:t>victims, he said. Governments also need to invest far more in medical equipment, vaccine research and other ways to prepare.</a:t>
            </a:r>
            <a:endParaRPr lang="en-US" altLang="en-US" dirty="0">
              <a:solidFill>
                <a:schemeClr val="bg1"/>
              </a:solidFill>
            </a:endParaRPr>
          </a:p>
        </p:txBody>
      </p:sp>
    </p:spTree>
    <p:extLst>
      <p:ext uri="{BB962C8B-B14F-4D97-AF65-F5344CB8AC3E}">
        <p14:creationId xmlns:p14="http://schemas.microsoft.com/office/powerpoint/2010/main" val="14332142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Ebola hemorrhagic fever </a:t>
            </a:r>
            <a:r>
              <a:rPr lang="en-US" altLang="en-US" dirty="0"/>
              <a:t> </a:t>
            </a:r>
          </a:p>
          <a:p>
            <a:pPr marL="0" indent="0">
              <a:lnSpc>
                <a:spcPct val="90000"/>
              </a:lnSpc>
              <a:buNone/>
            </a:pPr>
            <a:r>
              <a:rPr lang="en-US" altLang="en-US" dirty="0"/>
              <a:t>2013–2016 West Africa </a:t>
            </a:r>
          </a:p>
          <a:p>
            <a:pPr marL="0" indent="0">
              <a:lnSpc>
                <a:spcPct val="90000"/>
              </a:lnSpc>
              <a:buNone/>
            </a:pPr>
            <a:r>
              <a:rPr lang="en-US" dirty="0"/>
              <a:t>25–90% mortality   </a:t>
            </a:r>
            <a:r>
              <a:rPr lang="en-US" altLang="en-US" dirty="0"/>
              <a:t> </a:t>
            </a:r>
          </a:p>
          <a:p>
            <a:pPr>
              <a:lnSpc>
                <a:spcPct val="90000"/>
              </a:lnSpc>
            </a:pPr>
            <a:r>
              <a:rPr lang="en-US" altLang="en-US" dirty="0">
                <a:solidFill>
                  <a:schemeClr val="bg1"/>
                </a:solidFill>
              </a:rPr>
              <a:t>Ebola is not airborne.</a:t>
            </a:r>
          </a:p>
          <a:p>
            <a:pPr>
              <a:lnSpc>
                <a:spcPct val="90000"/>
              </a:lnSpc>
            </a:pPr>
            <a:r>
              <a:rPr lang="en-US" altLang="en-US" dirty="0"/>
              <a:t>Almost zero incubation time.</a:t>
            </a:r>
          </a:p>
          <a:p>
            <a:pPr>
              <a:lnSpc>
                <a:spcPct val="90000"/>
              </a:lnSpc>
            </a:pPr>
            <a:r>
              <a:rPr lang="en-US" altLang="en-US" dirty="0">
                <a:solidFill>
                  <a:schemeClr val="bg1"/>
                </a:solidFill>
              </a:rPr>
              <a:t>Heroic workers who isolated patients.</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991925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The first known severe illness caused by a coronavirus emerged with the 2003 Severe Acute Respiratory Syndrome (SARS) epidemic in China. </a:t>
            </a:r>
            <a:endParaRPr lang="en-US" altLang="en-US" dirty="0">
              <a:solidFill>
                <a:schemeClr val="bg1"/>
              </a:solidFill>
            </a:endParaRPr>
          </a:p>
        </p:txBody>
      </p:sp>
    </p:spTree>
    <p:extLst>
      <p:ext uri="{BB962C8B-B14F-4D97-AF65-F5344CB8AC3E}">
        <p14:creationId xmlns:p14="http://schemas.microsoft.com/office/powerpoint/2010/main" val="36244089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buNone/>
            </a:pPr>
            <a:r>
              <a:rPr lang="en-US" b="1" dirty="0">
                <a:solidFill>
                  <a:srgbClr val="FFFF99"/>
                </a:solidFill>
              </a:rPr>
              <a:t>Severe acute respiratory syndrome</a:t>
            </a:r>
            <a:r>
              <a:rPr lang="en-US" dirty="0">
                <a:solidFill>
                  <a:srgbClr val="FFFF99"/>
                </a:solidFill>
              </a:rPr>
              <a:t> (</a:t>
            </a:r>
            <a:r>
              <a:rPr lang="en-US" b="1" dirty="0">
                <a:solidFill>
                  <a:srgbClr val="FFFF99"/>
                </a:solidFill>
              </a:rPr>
              <a:t>SARS</a:t>
            </a:r>
            <a:r>
              <a:rPr lang="en-US" dirty="0">
                <a:solidFill>
                  <a:srgbClr val="FFFF99"/>
                </a:solidFill>
              </a:rPr>
              <a:t>) </a:t>
            </a:r>
            <a:r>
              <a:rPr lang="en-US" dirty="0"/>
              <a:t>is a viral respiratory disease that surfaced in the early 2000s caused by the first-identified strain of the SARS coronavirus (SARS-</a:t>
            </a:r>
            <a:r>
              <a:rPr lang="en-US" dirty="0" err="1"/>
              <a:t>CoV</a:t>
            </a:r>
            <a:r>
              <a:rPr lang="en-US" dirty="0"/>
              <a:t> or SARS-CoV-1)</a:t>
            </a:r>
          </a:p>
        </p:txBody>
      </p:sp>
    </p:spTree>
    <p:extLst>
      <p:ext uri="{BB962C8B-B14F-4D97-AF65-F5344CB8AC3E}">
        <p14:creationId xmlns:p14="http://schemas.microsoft.com/office/powerpoint/2010/main" val="19472507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dirty="0"/>
              <a:t>SARS was a relatively rare disease; at the end of the epidemic in June 2003, the incidence was 8,422 cases with a case fatality rate 11%. </a:t>
            </a:r>
          </a:p>
        </p:txBody>
      </p:sp>
    </p:spTree>
    <p:extLst>
      <p:ext uri="{BB962C8B-B14F-4D97-AF65-F5344CB8AC3E}">
        <p14:creationId xmlns:p14="http://schemas.microsoft.com/office/powerpoint/2010/main" val="13918152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A second outbreak of severe illness began in 2012 in Saudi Arabia with the Middle East Respiratory Syndrome (MERS).  This is a viral respiratory infection caused by the MERS-coronavirus (MERS-</a:t>
            </a:r>
            <a:r>
              <a:rPr lang="en-US" dirty="0" err="1"/>
              <a:t>CoV</a:t>
            </a:r>
            <a:r>
              <a:rPr lang="en-US" dirty="0"/>
              <a:t>). .</a:t>
            </a:r>
            <a:endParaRPr lang="en-US" altLang="en-US" dirty="0">
              <a:solidFill>
                <a:schemeClr val="bg1"/>
              </a:solidFill>
            </a:endParaRPr>
          </a:p>
        </p:txBody>
      </p:sp>
    </p:spTree>
    <p:extLst>
      <p:ext uri="{BB962C8B-B14F-4D97-AF65-F5344CB8AC3E}">
        <p14:creationId xmlns:p14="http://schemas.microsoft.com/office/powerpoint/2010/main" val="11851237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Symptoms may range from mild to severe. They include fever, cough, diarrhea and shortness of breath. Disease is typically more severe in those with other health problems. Mortality is </a:t>
            </a:r>
            <a:r>
              <a:rPr lang="en-US" dirty="0">
                <a:solidFill>
                  <a:srgbClr val="FFFF99"/>
                </a:solidFill>
              </a:rPr>
              <a:t>about one-third </a:t>
            </a:r>
            <a:r>
              <a:rPr lang="en-US" dirty="0"/>
              <a:t>of diagnosed cases.</a:t>
            </a:r>
            <a:endParaRPr lang="en-US" altLang="en-US" dirty="0">
              <a:solidFill>
                <a:schemeClr val="bg1"/>
              </a:solidFill>
            </a:endParaRPr>
          </a:p>
        </p:txBody>
      </p:sp>
    </p:spTree>
    <p:extLst>
      <p:ext uri="{BB962C8B-B14F-4D97-AF65-F5344CB8AC3E}">
        <p14:creationId xmlns:p14="http://schemas.microsoft.com/office/powerpoint/2010/main" val="36914652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dirty="0"/>
              <a:t>Just under 2000 cases have been reported of MERS as of 4 April 2017. About 36% of those who are diagnosed with the disease die from it.</a:t>
            </a:r>
            <a:r>
              <a:rPr lang="en-US" baseline="30000" dirty="0"/>
              <a:t> </a:t>
            </a:r>
            <a:r>
              <a:rPr lang="en-US" dirty="0"/>
              <a:t> The first identified case occurred in 2012 in Saudi Arabia and most cases have occurred in the Arabian</a:t>
            </a:r>
            <a:r>
              <a:rPr lang="en-US" dirty="0">
                <a:hlinkClick r:id="rId3" tooltip="Arabian Peninsula"/>
              </a:rPr>
              <a:t> </a:t>
            </a:r>
            <a:r>
              <a:rPr lang="en-US" dirty="0"/>
              <a:t>Peninsula.</a:t>
            </a:r>
            <a:endParaRPr lang="en-US" altLang="en-US" dirty="0">
              <a:solidFill>
                <a:schemeClr val="bg1"/>
              </a:solidFill>
            </a:endParaRPr>
          </a:p>
        </p:txBody>
      </p:sp>
    </p:spTree>
    <p:extLst>
      <p:ext uri="{BB962C8B-B14F-4D97-AF65-F5344CB8AC3E}">
        <p14:creationId xmlns:p14="http://schemas.microsoft.com/office/powerpoint/2010/main" val="1126351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39C5A508-FFA1-4BDD-AD29-4A02184F4D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637" y="705004"/>
            <a:ext cx="8229600" cy="4000500"/>
          </a:xfrm>
          <a:prstGeom prst="rect">
            <a:avLst/>
          </a:prstGeom>
        </p:spPr>
      </p:pic>
    </p:spTree>
    <p:extLst>
      <p:ext uri="{BB962C8B-B14F-4D97-AF65-F5344CB8AC3E}">
        <p14:creationId xmlns:p14="http://schemas.microsoft.com/office/powerpoint/2010/main" val="41718669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dirty="0"/>
              <a:t>The</a:t>
            </a:r>
            <a:r>
              <a:rPr lang="en-US" b="1" dirty="0"/>
              <a:t> </a:t>
            </a:r>
            <a:r>
              <a:rPr lang="en-US" dirty="0">
                <a:solidFill>
                  <a:srgbClr val="FFFF99"/>
                </a:solidFill>
              </a:rPr>
              <a:t>2009 flu pandemic or swine flu </a:t>
            </a:r>
            <a:r>
              <a:rPr lang="en-US" dirty="0"/>
              <a:t>was an influenza pandemic that lasted from January 2009 to August 2010, and the second of the two pandemics involving </a:t>
            </a:r>
            <a:r>
              <a:rPr lang="en-US" dirty="0">
                <a:solidFill>
                  <a:srgbClr val="FFFF99"/>
                </a:solidFill>
              </a:rPr>
              <a:t>H1N</a:t>
            </a:r>
            <a:r>
              <a:rPr lang="en-US" dirty="0"/>
              <a:t> influenza virus (the first being the 1918–1920 Spanish flu pandemic), albeit a new strain</a:t>
            </a:r>
            <a:endParaRPr lang="en-US" altLang="en-US" dirty="0">
              <a:solidFill>
                <a:schemeClr val="bg1"/>
              </a:solidFill>
            </a:endParaRPr>
          </a:p>
        </p:txBody>
      </p:sp>
    </p:spTree>
    <p:extLst>
      <p:ext uri="{BB962C8B-B14F-4D97-AF65-F5344CB8AC3E}">
        <p14:creationId xmlns:p14="http://schemas.microsoft.com/office/powerpoint/2010/main" val="3324602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rgbClr val="FFFF99"/>
                </a:solidFill>
              </a:rPr>
              <a:t>H1N1 Swine flu 2009-2010</a:t>
            </a:r>
          </a:p>
          <a:p>
            <a:pPr marL="0" indent="0">
              <a:lnSpc>
                <a:spcPct val="90000"/>
              </a:lnSpc>
              <a:buNone/>
            </a:pPr>
            <a:r>
              <a:rPr lang="en-US" altLang="en-US" dirty="0"/>
              <a:t>Confirmed cases </a:t>
            </a:r>
          </a:p>
          <a:p>
            <a:pPr marL="0" indent="0">
              <a:lnSpc>
                <a:spcPct val="90000"/>
              </a:lnSpc>
              <a:buNone/>
            </a:pPr>
            <a:r>
              <a:rPr lang="en-US" altLang="en-US" dirty="0"/>
              <a:t>700 million – 1.4 billion </a:t>
            </a:r>
          </a:p>
          <a:p>
            <a:pPr marL="0" indent="0">
              <a:lnSpc>
                <a:spcPct val="90000"/>
              </a:lnSpc>
              <a:buNone/>
            </a:pPr>
            <a:r>
              <a:rPr lang="en-US" altLang="en-US" dirty="0"/>
              <a:t>Deaths</a:t>
            </a:r>
          </a:p>
          <a:p>
            <a:pPr marL="0" indent="0">
              <a:lnSpc>
                <a:spcPct val="90000"/>
              </a:lnSpc>
              <a:buNone/>
            </a:pPr>
            <a:r>
              <a:rPr lang="en-US" altLang="en-US" dirty="0"/>
              <a:t>18,036 (WHO confirmed)</a:t>
            </a:r>
          </a:p>
          <a:p>
            <a:pPr marL="0" indent="0">
              <a:lnSpc>
                <a:spcPct val="90000"/>
              </a:lnSpc>
              <a:buNone/>
            </a:pPr>
            <a:r>
              <a:rPr lang="en-US" altLang="en-US" dirty="0"/>
              <a:t>284,000 (CDC estimation)</a:t>
            </a:r>
            <a:endParaRPr lang="en-US" altLang="en-US" dirty="0">
              <a:solidFill>
                <a:schemeClr val="bg1"/>
              </a:solidFill>
            </a:endParaRPr>
          </a:p>
        </p:txBody>
      </p:sp>
    </p:spTree>
    <p:extLst>
      <p:ext uri="{BB962C8B-B14F-4D97-AF65-F5344CB8AC3E}">
        <p14:creationId xmlns:p14="http://schemas.microsoft.com/office/powerpoint/2010/main" val="4412706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So, how do we respond.</a:t>
            </a:r>
          </a:p>
          <a:p>
            <a:pPr>
              <a:lnSpc>
                <a:spcPct val="90000"/>
              </a:lnSpc>
            </a:pPr>
            <a:r>
              <a:rPr lang="en-US" altLang="en-US" dirty="0"/>
              <a:t>Don’t panic.   Look to Messiah.  He’s looking at you.  Cheering you!</a:t>
            </a:r>
          </a:p>
          <a:p>
            <a:pPr>
              <a:lnSpc>
                <a:spcPct val="90000"/>
              </a:lnSpc>
            </a:pPr>
            <a:r>
              <a:rPr lang="en-US" altLang="en-US" dirty="0">
                <a:solidFill>
                  <a:schemeClr val="bg1"/>
                </a:solidFill>
              </a:rPr>
              <a:t>Do the basic five.</a:t>
            </a:r>
          </a:p>
          <a:p>
            <a:pPr>
              <a:lnSpc>
                <a:spcPct val="90000"/>
              </a:lnSpc>
            </a:pPr>
            <a:r>
              <a:rPr lang="en-US" altLang="en-US" dirty="0">
                <a:solidFill>
                  <a:schemeClr val="bg1"/>
                </a:solidFill>
              </a:rPr>
              <a:t>Seek to serve.</a:t>
            </a:r>
          </a:p>
        </p:txBody>
      </p:sp>
    </p:spTree>
    <p:extLst>
      <p:ext uri="{BB962C8B-B14F-4D97-AF65-F5344CB8AC3E}">
        <p14:creationId xmlns:p14="http://schemas.microsoft.com/office/powerpoint/2010/main" val="307296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CCA04238-2A4C-44B6-8E3E-66165B1B2424}"/>
              </a:ext>
            </a:extLst>
          </p:cNvPr>
          <p:cNvPicPr>
            <a:picLocks noChangeAspect="1"/>
          </p:cNvPicPr>
          <p:nvPr/>
        </p:nvPicPr>
        <p:blipFill>
          <a:blip r:embed="rId3"/>
          <a:stretch>
            <a:fillRect/>
          </a:stretch>
        </p:blipFill>
        <p:spPr>
          <a:xfrm>
            <a:off x="1646237" y="168616"/>
            <a:ext cx="5632150" cy="4933950"/>
          </a:xfrm>
          <a:prstGeom prst="rect">
            <a:avLst/>
          </a:prstGeom>
        </p:spPr>
      </p:pic>
    </p:spTree>
    <p:extLst>
      <p:ext uri="{BB962C8B-B14F-4D97-AF65-F5344CB8AC3E}">
        <p14:creationId xmlns:p14="http://schemas.microsoft.com/office/powerpoint/2010/main" val="12542760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a:t>NY Times: Our </a:t>
            </a:r>
            <a:r>
              <a:rPr lang="en-US" altLang="en-US" dirty="0"/>
              <a:t>health reporter Donald McNeil writes: “If it were possible to wave a magic wand and make all Americans freeze in place for 14 days while sitting six feet apart, epidemiologists say, the whole epidemic would sputter to a halt.”</a:t>
            </a:r>
            <a:endParaRPr lang="en-US" altLang="en-US" dirty="0">
              <a:solidFill>
                <a:schemeClr val="bg1"/>
              </a:solidFill>
            </a:endParaRPr>
          </a:p>
        </p:txBody>
      </p:sp>
    </p:spTree>
    <p:extLst>
      <p:ext uri="{BB962C8B-B14F-4D97-AF65-F5344CB8AC3E}">
        <p14:creationId xmlns:p14="http://schemas.microsoft.com/office/powerpoint/2010/main" val="18605457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Dave Ramsey Message of Hope</a:t>
            </a:r>
          </a:p>
          <a:p>
            <a:pPr marL="0" indent="0">
              <a:lnSpc>
                <a:spcPct val="90000"/>
              </a:lnSpc>
              <a:buNone/>
            </a:pPr>
            <a:r>
              <a:rPr lang="en-US" altLang="en-US" dirty="0">
                <a:hlinkClick r:id="rId2"/>
              </a:rPr>
              <a:t>https://youtu.be/z2Bq7gcB35M</a:t>
            </a:r>
            <a:endParaRPr lang="en-US" altLang="en-US" dirty="0"/>
          </a:p>
          <a:p>
            <a:pPr>
              <a:lnSpc>
                <a:spcPct val="90000"/>
              </a:lnSpc>
            </a:pPr>
            <a:r>
              <a:rPr lang="en-US" altLang="en-US" dirty="0">
                <a:solidFill>
                  <a:schemeClr val="bg1"/>
                </a:solidFill>
              </a:rPr>
              <a:t>Don’t panic: fear is selfish</a:t>
            </a:r>
          </a:p>
          <a:p>
            <a:pPr>
              <a:lnSpc>
                <a:spcPct val="90000"/>
              </a:lnSpc>
            </a:pPr>
            <a:r>
              <a:rPr lang="en-US" altLang="en-US" dirty="0"/>
              <a:t>Don’t sell stocks and funds, time to hold</a:t>
            </a:r>
            <a:endParaRPr lang="en-US" altLang="en-US" dirty="0">
              <a:solidFill>
                <a:schemeClr val="bg1"/>
              </a:solidFill>
            </a:endParaRPr>
          </a:p>
        </p:txBody>
      </p:sp>
    </p:spTree>
    <p:extLst>
      <p:ext uri="{BB962C8B-B14F-4D97-AF65-F5344CB8AC3E}">
        <p14:creationId xmlns:p14="http://schemas.microsoft.com/office/powerpoint/2010/main" val="20097430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buNone/>
            </a:pPr>
            <a:r>
              <a:rPr lang="en-US" dirty="0"/>
              <a:t>Arkansas's Cleburne County isn't big -- but it still had the second-highest number of coronavirus cases. Eventually, local health officials started to piece it all together, a puzzle that led them straight to the doors of the Greer's Ferry First Assembly.</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2358324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dirty="0"/>
              <a:t>Like a lot of churches across the country, the leaders of Greer's Ferry, Arkansas didn't want to cancel its services. The virus seemed like a distant threat in early March, and they still had activities on the calendar. </a:t>
            </a:r>
            <a:endParaRPr lang="en-US" altLang="en-US" dirty="0">
              <a:solidFill>
                <a:schemeClr val="bg1"/>
              </a:solidFill>
            </a:endParaRPr>
          </a:p>
        </p:txBody>
      </p:sp>
    </p:spTree>
    <p:extLst>
      <p:ext uri="{BB962C8B-B14F-4D97-AF65-F5344CB8AC3E}">
        <p14:creationId xmlns:p14="http://schemas.microsoft.com/office/powerpoint/2010/main" val="12110868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dirty="0"/>
              <a:t>So instead of heeding the warnings from federal officials, the congregation went ahead and hosted a special children's ministry event. The result was catastrophic.</a:t>
            </a:r>
            <a:endParaRPr lang="en-US" altLang="en-US" dirty="0">
              <a:solidFill>
                <a:schemeClr val="bg1"/>
              </a:solidFill>
            </a:endParaRPr>
          </a:p>
        </p:txBody>
      </p:sp>
    </p:spTree>
    <p:extLst>
      <p:ext uri="{BB962C8B-B14F-4D97-AF65-F5344CB8AC3E}">
        <p14:creationId xmlns:p14="http://schemas.microsoft.com/office/powerpoint/2010/main" val="28612099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buNone/>
            </a:pPr>
            <a:r>
              <a:rPr lang="en-US" dirty="0"/>
              <a:t>Today, 34 people linked to the church have tested positive for the coronavirus -- with many more expected to be diagnosed. Pastor Mark </a:t>
            </a:r>
            <a:r>
              <a:rPr lang="en-US" dirty="0" err="1"/>
              <a:t>Palenske</a:t>
            </a:r>
            <a:r>
              <a:rPr lang="en-US" dirty="0"/>
              <a:t> and his wife were infected, posting on Facebook that "the intensity of this virus has been underestimated by so many, and I continue to ask that each of you take it very seriously</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500450321"/>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120657</TotalTime>
  <Words>6679</Words>
  <Application>Microsoft Office PowerPoint</Application>
  <PresentationFormat>Custom</PresentationFormat>
  <Paragraphs>446</Paragraphs>
  <Slides>105</Slides>
  <Notes>61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105</vt:i4>
      </vt:variant>
    </vt:vector>
  </HeadingPairs>
  <TitlesOfParts>
    <vt:vector size="114" baseType="lpstr">
      <vt:lpstr>Arial</vt:lpstr>
      <vt:lpstr>Arial Rounded MT Bold</vt:lpstr>
      <vt:lpstr>Calibri</vt:lpstr>
      <vt:lpstr>Calibri Light</vt:lpstr>
      <vt:lpstr>David</vt:lpstr>
      <vt:lpstr>1_Default Design</vt:lpstr>
      <vt:lpstr>Office Theme</vt:lpstr>
      <vt:lpstr>3_Default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3527</cp:revision>
  <dcterms:created xsi:type="dcterms:W3CDTF">2006-04-21T19:34:43Z</dcterms:created>
  <dcterms:modified xsi:type="dcterms:W3CDTF">2020-03-28T14:04:18Z</dcterms:modified>
</cp:coreProperties>
</file>