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1"/>
  </p:notesMasterIdLst>
  <p:handoutMasterIdLst>
    <p:handoutMasterId r:id="rId82"/>
  </p:handoutMasterIdLst>
  <p:sldIdLst>
    <p:sldId id="2045" r:id="rId2"/>
    <p:sldId id="62308" r:id="rId3"/>
    <p:sldId id="61619" r:id="rId4"/>
    <p:sldId id="61620" r:id="rId5"/>
    <p:sldId id="61618" r:id="rId6"/>
    <p:sldId id="61635" r:id="rId7"/>
    <p:sldId id="61634" r:id="rId8"/>
    <p:sldId id="62272" r:id="rId9"/>
    <p:sldId id="62309" r:id="rId10"/>
    <p:sldId id="61636" r:id="rId11"/>
    <p:sldId id="61638" r:id="rId12"/>
    <p:sldId id="62305" r:id="rId13"/>
    <p:sldId id="62306" r:id="rId14"/>
    <p:sldId id="61600" r:id="rId15"/>
    <p:sldId id="61624" r:id="rId16"/>
    <p:sldId id="61631" r:id="rId17"/>
    <p:sldId id="61616" r:id="rId18"/>
    <p:sldId id="61617" r:id="rId19"/>
    <p:sldId id="62311" r:id="rId20"/>
    <p:sldId id="62264" r:id="rId21"/>
    <p:sldId id="61698" r:id="rId22"/>
    <p:sldId id="61992" r:id="rId23"/>
    <p:sldId id="62266" r:id="rId24"/>
    <p:sldId id="62319" r:id="rId25"/>
    <p:sldId id="62307" r:id="rId26"/>
    <p:sldId id="62265" r:id="rId27"/>
    <p:sldId id="61614" r:id="rId28"/>
    <p:sldId id="61615" r:id="rId29"/>
    <p:sldId id="61627" r:id="rId30"/>
    <p:sldId id="61641" r:id="rId31"/>
    <p:sldId id="62269" r:id="rId32"/>
    <p:sldId id="62268" r:id="rId33"/>
    <p:sldId id="61640" r:id="rId34"/>
    <p:sldId id="62292" r:id="rId35"/>
    <p:sldId id="62295" r:id="rId36"/>
    <p:sldId id="62271" r:id="rId37"/>
    <p:sldId id="62296" r:id="rId38"/>
    <p:sldId id="62297" r:id="rId39"/>
    <p:sldId id="62299" r:id="rId40"/>
    <p:sldId id="62277" r:id="rId41"/>
    <p:sldId id="61639" r:id="rId42"/>
    <p:sldId id="62285" r:id="rId43"/>
    <p:sldId id="62289" r:id="rId44"/>
    <p:sldId id="62290" r:id="rId45"/>
    <p:sldId id="62291" r:id="rId46"/>
    <p:sldId id="62298" r:id="rId47"/>
    <p:sldId id="62300" r:id="rId48"/>
    <p:sldId id="62274" r:id="rId49"/>
    <p:sldId id="62279" r:id="rId50"/>
    <p:sldId id="62280" r:id="rId51"/>
    <p:sldId id="62281" r:id="rId52"/>
    <p:sldId id="62282" r:id="rId53"/>
    <p:sldId id="62301" r:id="rId54"/>
    <p:sldId id="62270" r:id="rId55"/>
    <p:sldId id="62313" r:id="rId56"/>
    <p:sldId id="62314" r:id="rId57"/>
    <p:sldId id="62316" r:id="rId58"/>
    <p:sldId id="62317" r:id="rId59"/>
    <p:sldId id="62315" r:id="rId60"/>
    <p:sldId id="62283" r:id="rId61"/>
    <p:sldId id="62287" r:id="rId62"/>
    <p:sldId id="62318" r:id="rId63"/>
    <p:sldId id="62284" r:id="rId64"/>
    <p:sldId id="62288" r:id="rId65"/>
    <p:sldId id="62275" r:id="rId66"/>
    <p:sldId id="62293" r:id="rId67"/>
    <p:sldId id="62276" r:id="rId68"/>
    <p:sldId id="62304" r:id="rId69"/>
    <p:sldId id="61625" r:id="rId70"/>
    <p:sldId id="61630" r:id="rId71"/>
    <p:sldId id="348" r:id="rId72"/>
    <p:sldId id="358" r:id="rId73"/>
    <p:sldId id="62303" r:id="rId74"/>
    <p:sldId id="62302" r:id="rId75"/>
    <p:sldId id="356" r:id="rId76"/>
    <p:sldId id="62273" r:id="rId77"/>
    <p:sldId id="62312" r:id="rId78"/>
    <p:sldId id="479" r:id="rId79"/>
    <p:sldId id="62310" r:id="rId8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783" autoAdjust="0"/>
    <p:restoredTop sz="90299" autoAdjust="0"/>
  </p:normalViewPr>
  <p:slideViewPr>
    <p:cSldViewPr>
      <p:cViewPr varScale="1">
        <p:scale>
          <a:sx n="97" d="100"/>
          <a:sy n="97" d="100"/>
        </p:scale>
        <p:origin x="102" y="53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82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05.01-03.Cohen with Compassion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7.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05.01-03.Cohen with Compassion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7.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habad.org/library/article_cdo/aid/144573/jewish/The-Three-Weeks.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habad.org/library/article_cdo/aid/144573/jewish/The-Three-Weeks.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habad.org/library/article_cdo/aid/144573/jewish/The-Three-Week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habad.org/library/article_cdo/aid/144573/jewish/The-Three-Weeks.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habad.org/library/article_cdo/aid/144573/jewish/The-Three-Week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blehub.com/greek/50.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empleinstitute.org/priestly-garments-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foz.org/discover/shavuot/fire-on-the-mountain.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iblehub.com/greek/1435.ht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oprah.com/oprahshow/ted-haggard-and-his-wife-talk-about-the-gay-sex-scandal"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www.ranker.com/list/pastors-that-fell-from-grace/genevieve-carlton" TargetMode="External"/><Relationship Id="rId4" Type="http://schemas.openxmlformats.org/officeDocument/2006/relationships/hyperlink" Target="https://www.theguardian.com/world/2010/jun/06/us-gay-scandal-pastor-church"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history.com/this-day-in-history/jim-bakker-is-indicted-on-federal-charges" TargetMode="External"/><Relationship Id="rId7" Type="http://schemas.openxmlformats.org/officeDocument/2006/relationships/hyperlink" Target="http://www.miaminewtimes.com/news/bob-coy-founder-of-calvary-chapel-fort-lauderdale-accused-of-molesting-child-9827948"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www.miaminewtimes.com/news/bob-coy-fired-by-boca-raton-nightclub-funky-biscuit-after-sexual-abuse-claims-revealed-9836449" TargetMode="External"/><Relationship Id="rId5" Type="http://schemas.openxmlformats.org/officeDocument/2006/relationships/hyperlink" Target="https://www.ranker.com/list/pastors-that-fell-from-grace/genevieve-carlton" TargetMode="External"/><Relationship Id="rId4" Type="http://schemas.openxmlformats.org/officeDocument/2006/relationships/hyperlink" Target="https://www.ranker.com/list/most-drastic-falls-from-grace-in-history/genevieve-carlt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finews.com/en/news/july-7-2020/haifa-university-ranks-above-major-universities-in?subscribed=true&amp;utm_source=VFI+News+-+English&amp;utm_campaign=3edbe10879-EMAIL_CAMPAIGN_2020_07_07_07_00&amp;utm_medium=email&amp;utm_term=0_c414809724-3edbe10879-148559991&amp;mc_cid=3edbe10879&amp;mc_eid=%5bUNIQID%5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templeinstitute.org/priestly-garments-3"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finews.com/en/news/july-7-2020/haifa-university-ranks-above-major-universities-in?subscribed=true&amp;utm_source=VFI+News+-+English&amp;utm_campaign=3edbe10879-EMAIL_CAMPAIGN_2020_07_07_07_00&amp;utm_medium=email&amp;utm_term=0_c414809724-3edbe10879-148559991&amp;mc_cid=3edbe10879&amp;mc_eid=%5bUNIQID%5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en.wikipedia.org/wiki/High_Priest_of_Israe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n.wikipedia.org/wiki/High_Priest_of_Israe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biblehub.com/greek/50.ht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finews.com/en/news/july-7-2020/haifa-university-ranks-above-major-universities-in?subscribed=true&amp;utm_source=VFI+News+-+English&amp;utm_campaign=3edbe10879-EMAIL_CAMPAIGN_2020_07_07_07_00&amp;utm_medium=email&amp;utm_term=0_c414809724-3edbe10879-148559991&amp;mc_cid=3edbe10879&amp;mc_eid=%5bUNIQID%5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05.01-03.Cohen with Compassion</a:t>
            </a:r>
          </a:p>
        </p:txBody>
      </p:sp>
      <p:sp>
        <p:nvSpPr>
          <p:cNvPr id="5" name="Rectangle 3"/>
          <p:cNvSpPr>
            <a:spLocks noGrp="1" noChangeArrowheads="1"/>
          </p:cNvSpPr>
          <p:nvPr>
            <p:ph type="dt" idx="1"/>
          </p:nvPr>
        </p:nvSpPr>
        <p:spPr>
          <a:ln/>
        </p:spPr>
        <p:txBody>
          <a:bodyPr/>
          <a:lstStyle/>
          <a:p>
            <a:r>
              <a:rPr lang="en-US" altLang="en-US">
                <a:solidFill>
                  <a:prstClr val="white"/>
                </a:solidFill>
              </a:rPr>
              <a:t>July 7.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https://www.chabad.org/library/article_cdo/aid/144573/jewish/The-Three-Weeks.htm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14249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https://www.chabad.org/library/article_cdo/aid/144573/jewish/The-Three-Weeks.htm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46209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https://www.chabad.org/library/article_cdo/aid/144573/jewish/The-Three-Weeks.htm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77575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https://www.chabad.org/library/article_cdo/aid/144573/jewish/The-Three-Weeks.htm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22970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https://www.chabad.org/library/article_cdo/aid/144573/jewish/The-Three-Weeks.htm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2831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08237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Ruin of our righteousness, return of Messiah.</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419005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00101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79090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417282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93384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works we can claim.  </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0025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b="1" baseline="30000" dirty="0"/>
              <a:t>Ro 1.20 </a:t>
            </a:r>
            <a:r>
              <a:rPr lang="en-US" b="1" dirty="0"/>
              <a:t>His invisible attributes—His eternal power and His divine nature—have been clearly seen ever since the creation of the world, being understood through the things that have been made. So people are without excuse.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baseline="30000" dirty="0"/>
              <a:t>Ro. 2.4 </a:t>
            </a:r>
            <a:r>
              <a:rPr lang="en-US" b="1" dirty="0"/>
              <a:t>God’s kindness leads you to repentance.</a:t>
            </a:r>
            <a:endParaRPr lang="en-US" altLang="en-US" b="1" dirty="0">
              <a:solidFill>
                <a:schemeClr val="bg1"/>
              </a:solidFill>
            </a:endParaRPr>
          </a:p>
          <a:p>
            <a:endParaRPr lang="en-US" b="1"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371728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 with a story from scripture…</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647164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7" y="4191000"/>
            <a:ext cx="5851525" cy="4267200"/>
          </a:xfrm>
        </p:spPr>
        <p:txBody>
          <a:bodyPr/>
          <a:lstStyle/>
          <a:p>
            <a:pPr marL="457200" indent="-457200">
              <a:buFont typeface="+mj-lt"/>
              <a:buAutoNum type="arabicPeriod"/>
            </a:pPr>
            <a:r>
              <a:rPr lang="en-US" b="1" dirty="0"/>
              <a:t>Not a big issue to me.  It is to G-d</a:t>
            </a:r>
          </a:p>
          <a:p>
            <a:pPr marL="457200" indent="-457200">
              <a:buFont typeface="+mj-lt"/>
              <a:buAutoNum type="arabicPeriod"/>
            </a:pPr>
            <a:r>
              <a:rPr lang="en-US" b="1" dirty="0"/>
              <a:t>I don’t need surgery.   I’m entirely healthy and holy.</a:t>
            </a:r>
          </a:p>
          <a:p>
            <a:pPr marL="457200" indent="-457200">
              <a:buFont typeface="+mj-lt"/>
              <a:buAutoNum type="arabicPeriod"/>
            </a:pPr>
            <a:r>
              <a:rPr lang="en-US" b="1" dirty="0"/>
              <a:t>There is nothing G-d sees I wouldn’t mind being up on screen.   Entire thought life.  </a:t>
            </a:r>
          </a:p>
          <a:p>
            <a:endParaRPr lang="en-US" b="1" dirty="0"/>
          </a:p>
          <a:p>
            <a:r>
              <a:rPr lang="en-US" b="1" dirty="0"/>
              <a:t>I really spent those three weeks speaking about spiritual problems.   Not the solution</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81744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38268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https://www.templeinstitute.org/new-location.htm</a:t>
            </a:r>
            <a:r>
              <a:rPr lang="en-US" dirty="0"/>
              <a:t>    </a:t>
            </a:r>
          </a:p>
          <a:p>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35355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609377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158308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055489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0632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241752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https://biblehub.com/greek/50.htm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895001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266817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Priest?  No, dentist, lawyer, musician!</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737887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232525" cy="4267200"/>
          </a:xfrm>
        </p:spPr>
        <p:txBody>
          <a:bodyPr/>
          <a:lstStyle/>
          <a:p>
            <a:r>
              <a:rPr lang="en-US" sz="1050" dirty="0">
                <a:hlinkClick r:id="rId3"/>
              </a:rPr>
              <a:t>https://templeinstitute.org/priestly-garments-3</a:t>
            </a:r>
            <a:endParaRPr lang="he-IL" sz="1050" dirty="0"/>
          </a:p>
          <a:p>
            <a:endParaRPr lang="he-IL" b="1" dirty="0"/>
          </a:p>
          <a:p>
            <a:r>
              <a:rPr lang="en-US" b="1" dirty="0"/>
              <a:t>Didn’t start so elaborate…</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234055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566238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rPr>
              <a:t>https://ffoz.org/discover/shavuot/fire-on-the-mountain.html</a:t>
            </a:r>
            <a:endParaRPr lang="en-US" sz="1100" dirty="0"/>
          </a:p>
          <a:p>
            <a:r>
              <a:rPr lang="en-US" b="0" i="0" dirty="0">
                <a:solidFill>
                  <a:srgbClr val="666666"/>
                </a:solidFill>
                <a:effectLst/>
                <a:latin typeface="myriad-pro-semi-condensed"/>
              </a:rPr>
              <a:t>On</a:t>
            </a:r>
            <a:r>
              <a:rPr lang="en-US" b="1" i="0" dirty="0">
                <a:solidFill>
                  <a:srgbClr val="666666"/>
                </a:solidFill>
                <a:effectLst/>
                <a:latin typeface="myriad-pro-semi-condensed"/>
              </a:rPr>
              <a:t> that day at Mount Sinai, there was wind; there was lighting; there was thunder; there was smoke; and there was fire</a:t>
            </a:r>
            <a:r>
              <a:rPr lang="en-US" sz="1050" b="0" i="0" dirty="0">
                <a:solidFill>
                  <a:srgbClr val="666666"/>
                </a:solidFill>
                <a:effectLst/>
                <a:latin typeface="myriad-pro-semi-condensed"/>
              </a:rPr>
              <a:t>. (Image © </a:t>
            </a:r>
            <a:r>
              <a:rPr lang="en-US" sz="1050" b="0" i="0" dirty="0" err="1">
                <a:solidFill>
                  <a:srgbClr val="666666"/>
                </a:solidFill>
                <a:effectLst/>
                <a:latin typeface="myriad-pro-semi-condensed"/>
              </a:rPr>
              <a:t>Bigstock</a:t>
            </a:r>
            <a:r>
              <a:rPr lang="en-US" sz="1050" b="0" i="0" dirty="0">
                <a:solidFill>
                  <a:srgbClr val="666666"/>
                </a:solidFill>
                <a:effectLst/>
                <a:latin typeface="myriad-pro-semi-condensed"/>
              </a:rPr>
              <a:t>/FFOZ)</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465138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410801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40471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665249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heart of our redemption from our own works, our precise surgery, our deep inner cleansing?</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428458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809210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814469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https://biblehub.com/greek/1435.htm</a:t>
            </a:r>
            <a:endParaRPr lang="en-US" dirty="0"/>
          </a:p>
          <a:p>
            <a:endParaRPr lang="en-US" dirty="0"/>
          </a:p>
          <a:p>
            <a:r>
              <a:rPr lang="en-US" b="0" i="0" dirty="0">
                <a:solidFill>
                  <a:srgbClr val="333333"/>
                </a:solidFill>
                <a:effectLst/>
                <a:latin typeface="Roboto"/>
              </a:rPr>
              <a:t>freewill offerings, peace offerings, burnt offerings, sin and trespass offerings, all kind of sacrifice.</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553845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616861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579550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333333"/>
                </a:solidFill>
                <a:effectLst/>
                <a:latin typeface="Roboto"/>
              </a:rPr>
              <a:t>That is, the high priest, as the Targums of </a:t>
            </a:r>
            <a:r>
              <a:rPr lang="en-US" b="1" i="0" dirty="0" err="1">
                <a:solidFill>
                  <a:srgbClr val="333333"/>
                </a:solidFill>
                <a:effectLst/>
                <a:latin typeface="Roboto"/>
              </a:rPr>
              <a:t>Onkelos</a:t>
            </a:r>
            <a:r>
              <a:rPr lang="en-US" b="1" i="0" dirty="0">
                <a:solidFill>
                  <a:srgbClr val="333333"/>
                </a:solidFill>
                <a:effectLst/>
                <a:latin typeface="Roboto"/>
              </a:rPr>
              <a:t> and Jonathan, and the Septuagint version, render it;</a:t>
            </a:r>
          </a:p>
          <a:p>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406740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7117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4170540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793047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800"/>
            <a:ext cx="6096000" cy="4570413"/>
          </a:xfrm>
        </p:spPr>
        <p:txBody>
          <a:bodyPr/>
          <a:lstStyle/>
          <a:p>
            <a:r>
              <a:rPr lang="en-US" b="1" i="0" dirty="0">
                <a:solidFill>
                  <a:srgbClr val="333333"/>
                </a:solidFill>
                <a:effectLst/>
                <a:latin typeface="Roboto"/>
              </a:rPr>
              <a:t>That is, the high priest, as the Targums of </a:t>
            </a:r>
            <a:r>
              <a:rPr lang="en-US" b="1" i="0" dirty="0" err="1">
                <a:solidFill>
                  <a:srgbClr val="333333"/>
                </a:solidFill>
                <a:effectLst/>
                <a:latin typeface="Roboto"/>
              </a:rPr>
              <a:t>Onkelos</a:t>
            </a:r>
            <a:r>
              <a:rPr lang="en-US" b="1" i="0" dirty="0">
                <a:solidFill>
                  <a:srgbClr val="333333"/>
                </a:solidFill>
                <a:effectLst/>
                <a:latin typeface="Roboto"/>
              </a:rPr>
              <a:t> and Jonathan, and the Septuagint version, render it;</a:t>
            </a:r>
          </a:p>
          <a:p>
            <a:r>
              <a:rPr lang="en-US" b="1" dirty="0"/>
              <a:t>So if the Cohen </a:t>
            </a:r>
            <a:r>
              <a:rPr lang="en-US" b="1" dirty="0" err="1"/>
              <a:t>Gadol</a:t>
            </a:r>
            <a:r>
              <a:rPr lang="en-US" b="1" dirty="0"/>
              <a:t> sins, the whole nation is tainted.</a:t>
            </a:r>
          </a:p>
          <a:p>
            <a:r>
              <a:rPr lang="en-US" b="1" dirty="0"/>
              <a:t>Leader sins, it taints the whole society.  </a:t>
            </a:r>
          </a:p>
          <a:p>
            <a:r>
              <a:rPr lang="en-US" b="1" i="0" dirty="0">
                <a:solidFill>
                  <a:srgbClr val="000000"/>
                </a:solidFill>
                <a:effectLst/>
                <a:latin typeface="Roboto"/>
              </a:rPr>
              <a:t>Evangelical pastor </a:t>
            </a:r>
            <a:r>
              <a:rPr lang="en-US" b="1" i="0" u="none" strike="noStrike" dirty="0">
                <a:solidFill>
                  <a:srgbClr val="086CB8"/>
                </a:solidFill>
                <a:effectLst/>
                <a:latin typeface="Roboto"/>
                <a:hlinkClick r:id="rId3"/>
              </a:rPr>
              <a:t>Ted Haggard</a:t>
            </a:r>
            <a:r>
              <a:rPr lang="en-US" b="1" i="0" dirty="0">
                <a:solidFill>
                  <a:srgbClr val="000000"/>
                </a:solidFill>
                <a:effectLst/>
                <a:latin typeface="Roboto"/>
              </a:rPr>
              <a:t> ranted against the evils of premarital sex, adultery, and gay marriage. That is, until he was caught in a </a:t>
            </a:r>
            <a:r>
              <a:rPr lang="en-US" b="1" i="0" u="none" strike="noStrike" dirty="0">
                <a:solidFill>
                  <a:srgbClr val="086CB8"/>
                </a:solidFill>
                <a:effectLst/>
                <a:latin typeface="Roboto"/>
                <a:hlinkClick r:id="rId4"/>
              </a:rPr>
              <a:t>gay sex scandal</a:t>
            </a:r>
            <a:r>
              <a:rPr lang="en-US" b="1" i="0" dirty="0">
                <a:solidFill>
                  <a:srgbClr val="000000"/>
                </a:solidFill>
                <a:effectLst/>
                <a:latin typeface="Roboto"/>
              </a:rPr>
              <a:t> in 2006. A male escort named Mike Jones publicly claimed that Haggard had been a client for years. Not only that, Haggard had allegedly used crystal meth in front of his male lover</a:t>
            </a:r>
            <a:r>
              <a:rPr lang="en-US" sz="1050" b="1" i="0" dirty="0">
                <a:solidFill>
                  <a:srgbClr val="000000"/>
                </a:solidFill>
                <a:effectLst/>
                <a:latin typeface="Roboto"/>
              </a:rPr>
              <a:t>.</a:t>
            </a:r>
            <a:r>
              <a:rPr lang="en-US" sz="1050" dirty="0">
                <a:hlinkClick r:id="rId5"/>
              </a:rPr>
              <a:t> https://www.ranker.com/list/pastors-that-fell-from-grace/genevieve-carlton</a:t>
            </a:r>
            <a:endParaRPr lang="en-US" b="1"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dirty="0"/>
          </a:p>
        </p:txBody>
      </p:sp>
    </p:spTree>
    <p:extLst>
      <p:ext uri="{BB962C8B-B14F-4D97-AF65-F5344CB8AC3E}">
        <p14:creationId xmlns:p14="http://schemas.microsoft.com/office/powerpoint/2010/main" val="957638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a:xfrm>
            <a:off x="320675" y="4190999"/>
            <a:ext cx="6232525" cy="4494213"/>
          </a:xfrm>
        </p:spPr>
        <p:txBody>
          <a:bodyPr/>
          <a:lstStyle/>
          <a:p>
            <a:pPr algn="l" fontAlgn="base"/>
            <a:r>
              <a:rPr lang="en-US" b="1" i="0" u="none" strike="noStrike" dirty="0">
                <a:solidFill>
                  <a:srgbClr val="086CB8"/>
                </a:solidFill>
                <a:effectLst/>
                <a:latin typeface="Roboto"/>
                <a:hlinkClick r:id="rId3"/>
              </a:rPr>
              <a:t>Jim Bakker</a:t>
            </a:r>
            <a:r>
              <a:rPr lang="en-US" b="1" i="0" dirty="0">
                <a:solidFill>
                  <a:srgbClr val="000000"/>
                </a:solidFill>
                <a:effectLst/>
                <a:latin typeface="Roboto"/>
              </a:rPr>
              <a:t> was perhaps the most popular televangelist in the 1980s, though his wife Tammy Faye gave him a run for his money. That all ended when Bakker was brought down by an enormous </a:t>
            </a:r>
            <a:r>
              <a:rPr lang="en-US" b="1" i="0" u="none" strike="noStrike" dirty="0">
                <a:solidFill>
                  <a:srgbClr val="086CB8"/>
                </a:solidFill>
                <a:effectLst/>
                <a:latin typeface="Roboto"/>
                <a:hlinkClick r:id="rId4"/>
              </a:rPr>
              <a:t>scandal</a:t>
            </a:r>
            <a:r>
              <a:rPr lang="en-US" b="1" i="0" dirty="0">
                <a:solidFill>
                  <a:srgbClr val="000000"/>
                </a:solidFill>
                <a:effectLst/>
                <a:latin typeface="Roboto"/>
              </a:rPr>
              <a:t> that included sexual abuse and fraud. In 1987, Bakker's secretary publicly accused the televangelist of raping and drugging her. After Bakker resigned from his ministry, he was charged with accounting fraud and sentenced to 45 years in prison. </a:t>
            </a:r>
            <a:r>
              <a:rPr lang="en-US" dirty="0">
                <a:hlinkClick r:id="rId5"/>
              </a:rPr>
              <a:t> </a:t>
            </a:r>
            <a:r>
              <a:rPr lang="en-US" sz="900" dirty="0">
                <a:hlinkClick r:id="rId5"/>
              </a:rPr>
              <a:t>https://www.ranker.com/list/pastors-that-fell-from-grace/genevieve-carlton</a:t>
            </a:r>
            <a:endParaRPr lang="en-US" sz="900" b="1" i="0" dirty="0">
              <a:solidFill>
                <a:srgbClr val="000000"/>
              </a:solidFill>
              <a:effectLst/>
              <a:latin typeface="Roboto"/>
            </a:endParaRPr>
          </a:p>
          <a:p>
            <a:pPr algn="l" fontAlgn="base"/>
            <a:r>
              <a:rPr lang="en-US" b="0" i="0" u="none" strike="noStrike" dirty="0">
                <a:solidFill>
                  <a:srgbClr val="086CB8"/>
                </a:solidFill>
                <a:effectLst/>
                <a:latin typeface="Roboto"/>
                <a:hlinkClick r:id="rId6"/>
              </a:rPr>
              <a:t>Bob Coy</a:t>
            </a:r>
            <a:r>
              <a:rPr lang="en-US" b="0" i="0" dirty="0">
                <a:solidFill>
                  <a:srgbClr val="000000"/>
                </a:solidFill>
                <a:effectLst/>
                <a:latin typeface="Roboto"/>
              </a:rPr>
              <a:t> was the most famous evangelical pastor in Florida. His Fort Lauderdale megachurch had 25,000 members, and George W. Bush even visited Coy. in 2014 he admitted to multiple affairs and a pornography </a:t>
            </a:r>
            <a:r>
              <a:rPr lang="en-US" b="0" i="0" dirty="0" err="1">
                <a:solidFill>
                  <a:srgbClr val="000000"/>
                </a:solidFill>
                <a:effectLst/>
                <a:latin typeface="Roboto"/>
              </a:rPr>
              <a:t>addiction.In</a:t>
            </a:r>
            <a:r>
              <a:rPr lang="en-US" b="0" i="0" dirty="0">
                <a:solidFill>
                  <a:srgbClr val="000000"/>
                </a:solidFill>
                <a:effectLst/>
                <a:latin typeface="Roboto"/>
              </a:rPr>
              <a:t> 2017, Coy was publicly accused of </a:t>
            </a:r>
            <a:r>
              <a:rPr lang="en-US" b="0" i="0" u="none" strike="noStrike" dirty="0">
                <a:solidFill>
                  <a:srgbClr val="086CB8"/>
                </a:solidFill>
                <a:effectLst/>
                <a:latin typeface="Roboto"/>
                <a:hlinkClick r:id="rId7"/>
              </a:rPr>
              <a:t>molesting a four-year-old child</a:t>
            </a:r>
            <a:r>
              <a:rPr lang="en-US" b="0" i="0" dirty="0">
                <a:solidFill>
                  <a:srgbClr val="000000"/>
                </a:solidFill>
                <a:effectLst/>
                <a:latin typeface="Roboto"/>
              </a:rPr>
              <a:t>.</a:t>
            </a:r>
          </a:p>
          <a:p>
            <a:pPr algn="l" fontAlgn="base"/>
            <a:endParaRPr lang="en-US" b="1" i="0" dirty="0">
              <a:solidFill>
                <a:srgbClr val="000000"/>
              </a:solidFill>
              <a:effectLst/>
              <a:latin typeface="Roboto"/>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48148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vfinews.com/en/news/july-7-2020/haifa-university-ranks-above-major-universities-in?subscribed=true&amp;utm_source=VFI+News+-+English&amp;utm_campaign=3edbe10879-EMAIL_CAMPAIGN_2020_07_07_07_00&amp;utm_medium=email&amp;utm_term=0_c414809724-3edbe10879-148559991&amp;mc_cid=3edbe10879&amp;mc_eid=[UNIQID]</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153771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heard Tovia Singer comment that that was unique.   </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637940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255189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335863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232525" cy="4267200"/>
          </a:xfrm>
        </p:spPr>
        <p:txBody>
          <a:bodyPr/>
          <a:lstStyle/>
          <a:p>
            <a:r>
              <a:rPr lang="en-US" sz="1050" dirty="0">
                <a:hlinkClick r:id="rId3"/>
              </a:rPr>
              <a:t>https://templeinstitute.org/priestly-garments-3</a:t>
            </a:r>
            <a:endParaRPr lang="he-IL" sz="1050" dirty="0"/>
          </a:p>
          <a:p>
            <a:endParaRPr lang="he-IL" b="1" dirty="0"/>
          </a:p>
          <a:p>
            <a:r>
              <a:rPr lang="en-US" b="1" dirty="0"/>
              <a:t>Note some of the 12 stones of the </a:t>
            </a:r>
            <a:r>
              <a:rPr lang="en-US" b="1" dirty="0" err="1"/>
              <a:t>khoshen</a:t>
            </a:r>
            <a:r>
              <a:rPr lang="en-US" b="1" dirty="0"/>
              <a:t>/ breastplate, illuminated?  One theory about the </a:t>
            </a:r>
            <a:r>
              <a:rPr lang="en-US" b="1" dirty="0" err="1"/>
              <a:t>Urim</a:t>
            </a:r>
            <a:r>
              <a:rPr lang="en-US" b="1" dirty="0"/>
              <a:t> and </a:t>
            </a:r>
            <a:r>
              <a:rPr lang="en-US" b="1" dirty="0" err="1"/>
              <a:t>Thumim</a:t>
            </a:r>
            <a:endParaRPr lang="en-US" b="1"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819045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Edersheim</a:t>
            </a:r>
            <a:r>
              <a:rPr lang="en-US" dirty="0"/>
              <a:t> Temple p 93</a:t>
            </a:r>
          </a:p>
          <a:p>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976766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538399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108785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79250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570235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0550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vfinews.com/en/news/july-7-2020/haifa-university-ranks-above-major-universities-in?subscribed=true&amp;utm_source=VFI+News+-+English&amp;utm_campaign=3edbe10879-EMAIL_CAMPAIGN_2020_07_07_07_00&amp;utm_medium=email&amp;utm_term=0_c414809724-3edbe10879-148559991&amp;mc_cid=3edbe10879&amp;mc_eid=[UNIQID]</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578500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3996215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80361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796460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https://en.wikipedia.org/wiki/High_Priest_of_Israel</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41131300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https://en.wikipedia.org/wiki/High_Priest_of_Israel</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633342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993368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2692858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https://biblehub.com/greek/50.htm</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470634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FE94789-067E-4656-BE7F-4680C74D2CD7}"/>
              </a:ext>
            </a:extLst>
          </p:cNvPr>
          <p:cNvSpPr>
            <a:spLocks noGrp="1" noChangeArrowheads="1"/>
          </p:cNvSpPr>
          <p:nvPr>
            <p:ph type="hdr" sz="quarter"/>
          </p:nvPr>
        </p:nvSpPr>
        <p:spPr>
          <a:ln/>
        </p:spPr>
        <p:txBody>
          <a:bodyPr/>
          <a:lstStyle/>
          <a:p>
            <a:r>
              <a:rPr lang="en-US" altLang="en-US"/>
              <a:t>Letter to the Messianic Jews a 05.01-03.Cohen with Compassion</a:t>
            </a:r>
          </a:p>
        </p:txBody>
      </p:sp>
      <p:sp>
        <p:nvSpPr>
          <p:cNvPr id="5" name="Rectangle 3">
            <a:extLst>
              <a:ext uri="{FF2B5EF4-FFF2-40B4-BE49-F238E27FC236}">
                <a16:creationId xmlns:a16="http://schemas.microsoft.com/office/drawing/2014/main" id="{560722C2-06B9-43AE-BAF9-65F1E7FB6CCF}"/>
              </a:ext>
            </a:extLst>
          </p:cNvPr>
          <p:cNvSpPr>
            <a:spLocks noGrp="1" noChangeArrowheads="1"/>
          </p:cNvSpPr>
          <p:nvPr>
            <p:ph type="dt" idx="1"/>
          </p:nvPr>
        </p:nvSpPr>
        <p:spPr>
          <a:ln/>
        </p:spPr>
        <p:txBody>
          <a:bodyPr/>
          <a:lstStyle/>
          <a:p>
            <a:r>
              <a:rPr lang="en-US" altLang="en-US"/>
              <a:t>July 7. 2020 5780</a:t>
            </a:r>
          </a:p>
        </p:txBody>
      </p:sp>
      <p:sp>
        <p:nvSpPr>
          <p:cNvPr id="6" name="Rectangle 7">
            <a:extLst>
              <a:ext uri="{FF2B5EF4-FFF2-40B4-BE49-F238E27FC236}">
                <a16:creationId xmlns:a16="http://schemas.microsoft.com/office/drawing/2014/main" id="{AF10BD9E-CA3B-4811-A9C3-41CDB5E86878}"/>
              </a:ext>
            </a:extLst>
          </p:cNvPr>
          <p:cNvSpPr>
            <a:spLocks noGrp="1" noChangeArrowheads="1"/>
          </p:cNvSpPr>
          <p:nvPr>
            <p:ph type="sldNum" sz="quarter" idx="5"/>
          </p:nvPr>
        </p:nvSpPr>
        <p:spPr>
          <a:ln/>
        </p:spPr>
        <p:txBody>
          <a:bodyPr/>
          <a:lstStyle/>
          <a:p>
            <a:fld id="{6682D4FF-0D4C-4D9C-A770-72ACD76390A6}" type="slidenum">
              <a:rPr lang="en-US" altLang="en-US"/>
              <a:pPr/>
              <a:t>68</a:t>
            </a:fld>
            <a:endParaRPr lang="en-US" altLang="en-US"/>
          </a:p>
        </p:txBody>
      </p:sp>
      <p:sp>
        <p:nvSpPr>
          <p:cNvPr id="200706" name="Rectangle 2">
            <a:extLst>
              <a:ext uri="{FF2B5EF4-FFF2-40B4-BE49-F238E27FC236}">
                <a16:creationId xmlns:a16="http://schemas.microsoft.com/office/drawing/2014/main" id="{294FC20A-E64B-4A41-8710-BD28462B239A}"/>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55BF0817-DF78-4F4C-9F7D-7006BB9B4179}"/>
              </a:ext>
            </a:extLst>
          </p:cNvPr>
          <p:cNvSpPr>
            <a:spLocks noGrp="1" noChangeArrowheads="1"/>
          </p:cNvSpPr>
          <p:nvPr>
            <p:ph type="body" idx="1"/>
          </p:nvPr>
        </p:nvSpPr>
        <p:spPr/>
        <p:txBody>
          <a:bodyPr/>
          <a:lstStyle/>
          <a:p>
            <a:r>
              <a:rPr lang="en-US" altLang="en-US" b="1"/>
              <a:t>We often don’t see our own sins.  </a:t>
            </a:r>
          </a:p>
          <a:p>
            <a:r>
              <a:rPr lang="en-US" altLang="en-US" b="1"/>
              <a:t>Isaiah, “Woe is me” revelation of the HOLY ONE.  Yeshua prays Yn 16</a:t>
            </a:r>
          </a:p>
        </p:txBody>
      </p:sp>
    </p:spTree>
    <p:extLst>
      <p:ext uri="{BB962C8B-B14F-4D97-AF65-F5344CB8AC3E}">
        <p14:creationId xmlns:p14="http://schemas.microsoft.com/office/powerpoint/2010/main" val="1790953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90892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vfinews.com/en/news/july-7-2020/haifa-university-ranks-above-major-universities-in?subscribed=true&amp;utm_source=VFI+News+-+English&amp;utm_campaign=3edbe10879-EMAIL_CAMPAIGN_2020_07_07_07_00&amp;utm_medium=email&amp;utm_term=0_c414809724-3edbe10879-148559991&amp;mc_cid=3edbe10879&amp;mc_eid=[UNIQID]</a:t>
            </a:r>
            <a:endParaRPr lang="en-US" sz="1050" dirty="0"/>
          </a:p>
          <a:p>
            <a:endParaRPr lang="en-US" sz="1800" dirty="0"/>
          </a:p>
          <a:p>
            <a:r>
              <a:rPr lang="en-US" sz="1800" dirty="0"/>
              <a:t>Highly integrated Arab/Jewish student demographic</a:t>
            </a:r>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2796695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5789067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F80165-57E3-4C4F-AF1D-F387C6E0488F}"/>
              </a:ext>
            </a:extLst>
          </p:cNvPr>
          <p:cNvSpPr>
            <a:spLocks noGrp="1" noChangeArrowheads="1"/>
          </p:cNvSpPr>
          <p:nvPr>
            <p:ph type="hdr" sz="quarter"/>
          </p:nvPr>
        </p:nvSpPr>
        <p:spPr>
          <a:ln/>
        </p:spPr>
        <p:txBody>
          <a:bodyPr/>
          <a:lstStyle/>
          <a:p>
            <a:r>
              <a:rPr lang="en-US" altLang="en-US"/>
              <a:t>Letter to the Messianic Jews a 05.01-03.Cohen with Compassion</a:t>
            </a:r>
          </a:p>
        </p:txBody>
      </p:sp>
      <p:sp>
        <p:nvSpPr>
          <p:cNvPr id="5" name="Rectangle 3">
            <a:extLst>
              <a:ext uri="{FF2B5EF4-FFF2-40B4-BE49-F238E27FC236}">
                <a16:creationId xmlns:a16="http://schemas.microsoft.com/office/drawing/2014/main" id="{3951BF8E-5F72-4859-8B61-FD4FE3B3C948}"/>
              </a:ext>
            </a:extLst>
          </p:cNvPr>
          <p:cNvSpPr>
            <a:spLocks noGrp="1" noChangeArrowheads="1"/>
          </p:cNvSpPr>
          <p:nvPr>
            <p:ph type="dt" idx="1"/>
          </p:nvPr>
        </p:nvSpPr>
        <p:spPr>
          <a:ln/>
        </p:spPr>
        <p:txBody>
          <a:bodyPr/>
          <a:lstStyle/>
          <a:p>
            <a:r>
              <a:rPr lang="en-US" altLang="en-US"/>
              <a:t>July 7. 2020 5780</a:t>
            </a:r>
          </a:p>
        </p:txBody>
      </p:sp>
      <p:sp>
        <p:nvSpPr>
          <p:cNvPr id="6" name="Rectangle 7">
            <a:extLst>
              <a:ext uri="{FF2B5EF4-FFF2-40B4-BE49-F238E27FC236}">
                <a16:creationId xmlns:a16="http://schemas.microsoft.com/office/drawing/2014/main" id="{6D0E47E9-8E52-40AA-9D8A-8C828BE29C55}"/>
              </a:ext>
            </a:extLst>
          </p:cNvPr>
          <p:cNvSpPr>
            <a:spLocks noGrp="1" noChangeArrowheads="1"/>
          </p:cNvSpPr>
          <p:nvPr>
            <p:ph type="sldNum" sz="quarter" idx="5"/>
          </p:nvPr>
        </p:nvSpPr>
        <p:spPr>
          <a:ln/>
        </p:spPr>
        <p:txBody>
          <a:bodyPr/>
          <a:lstStyle/>
          <a:p>
            <a:fld id="{8F670203-3802-49DB-BB99-2F3008657403}" type="slidenum">
              <a:rPr lang="en-US" altLang="en-US"/>
              <a:pPr/>
              <a:t>71</a:t>
            </a:fld>
            <a:endParaRPr lang="en-US" altLang="en-US"/>
          </a:p>
        </p:txBody>
      </p:sp>
      <p:sp>
        <p:nvSpPr>
          <p:cNvPr id="193538" name="Rectangle 2">
            <a:extLst>
              <a:ext uri="{FF2B5EF4-FFF2-40B4-BE49-F238E27FC236}">
                <a16:creationId xmlns:a16="http://schemas.microsoft.com/office/drawing/2014/main" id="{729ADB6C-64FD-49C0-A5E0-59BE9C499C2F}"/>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FDB4AAE0-CC3B-4E3A-B6A2-70AAD38CAB79}"/>
              </a:ext>
            </a:extLst>
          </p:cNvPr>
          <p:cNvSpPr>
            <a:spLocks noGrp="1" noChangeArrowheads="1"/>
          </p:cNvSpPr>
          <p:nvPr>
            <p:ph type="body" idx="1"/>
          </p:nvPr>
        </p:nvSpPr>
        <p:spPr/>
        <p:txBody>
          <a:bodyPr/>
          <a:lstStyle/>
          <a:p>
            <a:r>
              <a:rPr lang="en-US" altLang="en-US" b="1"/>
              <a:t>We often don’t see our own sins.  Usually see self as VICTIM.  Woman attacked </a:t>
            </a:r>
            <a:r>
              <a:rPr lang="en-US" altLang="en-US" b="1">
                <a:sym typeface="Wingdings" panose="05000000000000000000" pitchFamily="2" charset="2"/>
              </a:rPr>
              <a:t> belittling her husband.  Man sensitive  cruel.  </a:t>
            </a:r>
          </a:p>
          <a:p>
            <a:endParaRPr lang="en-US" altLang="en-US" b="1">
              <a:sym typeface="Wingdings" panose="05000000000000000000" pitchFamily="2" charset="2"/>
            </a:endParaRPr>
          </a:p>
          <a:p>
            <a:r>
              <a:rPr lang="en-US" altLang="en-US" b="1">
                <a:sym typeface="Wingdings" panose="05000000000000000000" pitchFamily="2" charset="2"/>
              </a:rPr>
              <a:t>Stoniness??</a:t>
            </a:r>
            <a:endParaRPr lang="en-US" altLang="en-US" b="1"/>
          </a:p>
          <a:p>
            <a:r>
              <a:rPr lang="en-US" altLang="en-US" b="1"/>
              <a:t>Pharaoh hardened his heart, and G-d </a:t>
            </a:r>
            <a:r>
              <a:rPr lang="en-US" altLang="en-US" b="1" u="sng"/>
              <a:t>further</a:t>
            </a:r>
            <a:r>
              <a:rPr lang="en-US" altLang="en-US" b="1"/>
              <a:t> hardened it</a:t>
            </a:r>
          </a:p>
          <a:p>
            <a:r>
              <a:rPr lang="en-US" altLang="en-US" b="1"/>
              <a:t>  </a:t>
            </a:r>
          </a:p>
        </p:txBody>
      </p:sp>
    </p:spTree>
    <p:extLst>
      <p:ext uri="{BB962C8B-B14F-4D97-AF65-F5344CB8AC3E}">
        <p14:creationId xmlns:p14="http://schemas.microsoft.com/office/powerpoint/2010/main" val="41593124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7A51D6-1AF6-437A-A13A-8750783C5B2A}"/>
              </a:ext>
            </a:extLst>
          </p:cNvPr>
          <p:cNvSpPr>
            <a:spLocks noGrp="1" noChangeArrowheads="1"/>
          </p:cNvSpPr>
          <p:nvPr>
            <p:ph type="hdr" sz="quarter"/>
          </p:nvPr>
        </p:nvSpPr>
        <p:spPr>
          <a:ln/>
        </p:spPr>
        <p:txBody>
          <a:bodyPr/>
          <a:lstStyle/>
          <a:p>
            <a:r>
              <a:rPr lang="en-US" altLang="en-US"/>
              <a:t>Letter to the Messianic Jews a 05.01-03.Cohen with Compassion</a:t>
            </a:r>
          </a:p>
        </p:txBody>
      </p:sp>
      <p:sp>
        <p:nvSpPr>
          <p:cNvPr id="5" name="Rectangle 3">
            <a:extLst>
              <a:ext uri="{FF2B5EF4-FFF2-40B4-BE49-F238E27FC236}">
                <a16:creationId xmlns:a16="http://schemas.microsoft.com/office/drawing/2014/main" id="{FEE44FC0-5467-4EA3-AB0D-4772AE6DDFA0}"/>
              </a:ext>
            </a:extLst>
          </p:cNvPr>
          <p:cNvSpPr>
            <a:spLocks noGrp="1" noChangeArrowheads="1"/>
          </p:cNvSpPr>
          <p:nvPr>
            <p:ph type="dt" idx="1"/>
          </p:nvPr>
        </p:nvSpPr>
        <p:spPr>
          <a:ln/>
        </p:spPr>
        <p:txBody>
          <a:bodyPr/>
          <a:lstStyle/>
          <a:p>
            <a:r>
              <a:rPr lang="en-US" altLang="en-US"/>
              <a:t>July 7. 2020 5780</a:t>
            </a:r>
          </a:p>
        </p:txBody>
      </p:sp>
      <p:sp>
        <p:nvSpPr>
          <p:cNvPr id="6" name="Rectangle 7">
            <a:extLst>
              <a:ext uri="{FF2B5EF4-FFF2-40B4-BE49-F238E27FC236}">
                <a16:creationId xmlns:a16="http://schemas.microsoft.com/office/drawing/2014/main" id="{A40D08EA-0350-433E-8F45-B114D751163A}"/>
              </a:ext>
            </a:extLst>
          </p:cNvPr>
          <p:cNvSpPr>
            <a:spLocks noGrp="1" noChangeArrowheads="1"/>
          </p:cNvSpPr>
          <p:nvPr>
            <p:ph type="sldNum" sz="quarter" idx="5"/>
          </p:nvPr>
        </p:nvSpPr>
        <p:spPr>
          <a:ln/>
        </p:spPr>
        <p:txBody>
          <a:bodyPr/>
          <a:lstStyle/>
          <a:p>
            <a:fld id="{56C62E16-BFE7-4476-9415-FE38955F2668}" type="slidenum">
              <a:rPr lang="en-US" altLang="en-US"/>
              <a:pPr/>
              <a:t>72</a:t>
            </a:fld>
            <a:endParaRPr lang="en-US" altLang="en-US"/>
          </a:p>
        </p:txBody>
      </p:sp>
      <p:sp>
        <p:nvSpPr>
          <p:cNvPr id="202754" name="Rectangle 2">
            <a:extLst>
              <a:ext uri="{FF2B5EF4-FFF2-40B4-BE49-F238E27FC236}">
                <a16:creationId xmlns:a16="http://schemas.microsoft.com/office/drawing/2014/main" id="{0B22F678-8880-44DF-8FA2-65C5119FE780}"/>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DE5E1646-0D47-4BC6-B07D-C781902B411D}"/>
              </a:ext>
            </a:extLst>
          </p:cNvPr>
          <p:cNvSpPr>
            <a:spLocks noGrp="1" noChangeArrowheads="1"/>
          </p:cNvSpPr>
          <p:nvPr>
            <p:ph type="body" idx="1"/>
          </p:nvPr>
        </p:nvSpPr>
        <p:spPr/>
        <p:txBody>
          <a:bodyPr/>
          <a:lstStyle/>
          <a:p>
            <a:r>
              <a:rPr lang="en-US" altLang="en-US" b="1" dirty="0"/>
              <a:t>We often don’t see our own sins.  Isaiah, “Woe is me” revelation of the HOLY ONE.  Yeshua prays </a:t>
            </a:r>
            <a:r>
              <a:rPr lang="en-US" altLang="en-US" b="1" dirty="0" err="1"/>
              <a:t>Yn</a:t>
            </a:r>
            <a:r>
              <a:rPr lang="en-US" altLang="en-US" b="1" dirty="0"/>
              <a:t> 16</a:t>
            </a:r>
          </a:p>
          <a:p>
            <a:endParaRPr lang="en-US" altLang="en-US" b="1" dirty="0"/>
          </a:p>
          <a:p>
            <a:endParaRPr lang="en-US" altLang="en-US" b="1" dirty="0"/>
          </a:p>
        </p:txBody>
      </p:sp>
    </p:spTree>
    <p:extLst>
      <p:ext uri="{BB962C8B-B14F-4D97-AF65-F5344CB8AC3E}">
        <p14:creationId xmlns:p14="http://schemas.microsoft.com/office/powerpoint/2010/main" val="19325309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7A51D6-1AF6-437A-A13A-8750783C5B2A}"/>
              </a:ext>
            </a:extLst>
          </p:cNvPr>
          <p:cNvSpPr>
            <a:spLocks noGrp="1" noChangeArrowheads="1"/>
          </p:cNvSpPr>
          <p:nvPr>
            <p:ph type="hdr" sz="quarter"/>
          </p:nvPr>
        </p:nvSpPr>
        <p:spPr>
          <a:ln/>
        </p:spPr>
        <p:txBody>
          <a:bodyPr/>
          <a:lstStyle/>
          <a:p>
            <a:r>
              <a:rPr lang="en-US" altLang="en-US"/>
              <a:t>Letter to the Messianic Jews a 05.01-03.Cohen with Compassion</a:t>
            </a:r>
          </a:p>
        </p:txBody>
      </p:sp>
      <p:sp>
        <p:nvSpPr>
          <p:cNvPr id="5" name="Rectangle 3">
            <a:extLst>
              <a:ext uri="{FF2B5EF4-FFF2-40B4-BE49-F238E27FC236}">
                <a16:creationId xmlns:a16="http://schemas.microsoft.com/office/drawing/2014/main" id="{FEE44FC0-5467-4EA3-AB0D-4772AE6DDFA0}"/>
              </a:ext>
            </a:extLst>
          </p:cNvPr>
          <p:cNvSpPr>
            <a:spLocks noGrp="1" noChangeArrowheads="1"/>
          </p:cNvSpPr>
          <p:nvPr>
            <p:ph type="dt" idx="1"/>
          </p:nvPr>
        </p:nvSpPr>
        <p:spPr>
          <a:ln/>
        </p:spPr>
        <p:txBody>
          <a:bodyPr/>
          <a:lstStyle/>
          <a:p>
            <a:r>
              <a:rPr lang="en-US" altLang="en-US"/>
              <a:t>July 7. 2020 5780</a:t>
            </a:r>
          </a:p>
        </p:txBody>
      </p:sp>
      <p:sp>
        <p:nvSpPr>
          <p:cNvPr id="6" name="Rectangle 7">
            <a:extLst>
              <a:ext uri="{FF2B5EF4-FFF2-40B4-BE49-F238E27FC236}">
                <a16:creationId xmlns:a16="http://schemas.microsoft.com/office/drawing/2014/main" id="{A40D08EA-0350-433E-8F45-B114D751163A}"/>
              </a:ext>
            </a:extLst>
          </p:cNvPr>
          <p:cNvSpPr>
            <a:spLocks noGrp="1" noChangeArrowheads="1"/>
          </p:cNvSpPr>
          <p:nvPr>
            <p:ph type="sldNum" sz="quarter" idx="5"/>
          </p:nvPr>
        </p:nvSpPr>
        <p:spPr>
          <a:ln/>
        </p:spPr>
        <p:txBody>
          <a:bodyPr/>
          <a:lstStyle/>
          <a:p>
            <a:fld id="{56C62E16-BFE7-4476-9415-FE38955F2668}" type="slidenum">
              <a:rPr lang="en-US" altLang="en-US"/>
              <a:pPr/>
              <a:t>73</a:t>
            </a:fld>
            <a:endParaRPr lang="en-US" altLang="en-US"/>
          </a:p>
        </p:txBody>
      </p:sp>
      <p:sp>
        <p:nvSpPr>
          <p:cNvPr id="202754" name="Rectangle 2">
            <a:extLst>
              <a:ext uri="{FF2B5EF4-FFF2-40B4-BE49-F238E27FC236}">
                <a16:creationId xmlns:a16="http://schemas.microsoft.com/office/drawing/2014/main" id="{0B22F678-8880-44DF-8FA2-65C5119FE780}"/>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DE5E1646-0D47-4BC6-B07D-C781902B411D}"/>
              </a:ext>
            </a:extLst>
          </p:cNvPr>
          <p:cNvSpPr>
            <a:spLocks noGrp="1" noChangeArrowheads="1"/>
          </p:cNvSpPr>
          <p:nvPr>
            <p:ph type="body" idx="1"/>
          </p:nvPr>
        </p:nvSpPr>
        <p:spPr/>
        <p:txBody>
          <a:bodyPr/>
          <a:lstStyle/>
          <a:p>
            <a:r>
              <a:rPr lang="en-US" altLang="en-US" b="1" dirty="0"/>
              <a:t>We often don’t see our own sins.  Isaiah, “Woe is me” revelation of the HOLY ONE.  Yeshua prays </a:t>
            </a:r>
            <a:r>
              <a:rPr lang="en-US" altLang="en-US" b="1" dirty="0" err="1"/>
              <a:t>Yn</a:t>
            </a:r>
            <a:r>
              <a:rPr lang="en-US" altLang="en-US" b="1" dirty="0"/>
              <a:t> 16</a:t>
            </a:r>
          </a:p>
          <a:p>
            <a:endParaRPr lang="en-US" altLang="en-US" b="1" dirty="0"/>
          </a:p>
          <a:p>
            <a:endParaRPr lang="en-US" altLang="en-US" b="1" dirty="0"/>
          </a:p>
        </p:txBody>
      </p:sp>
    </p:spTree>
    <p:extLst>
      <p:ext uri="{BB962C8B-B14F-4D97-AF65-F5344CB8AC3E}">
        <p14:creationId xmlns:p14="http://schemas.microsoft.com/office/powerpoint/2010/main" val="32104823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F931AC8-8CED-436B-A3DA-F617631C64EE}"/>
              </a:ext>
            </a:extLst>
          </p:cNvPr>
          <p:cNvSpPr>
            <a:spLocks noGrp="1" noChangeArrowheads="1"/>
          </p:cNvSpPr>
          <p:nvPr>
            <p:ph type="hdr" sz="quarter"/>
          </p:nvPr>
        </p:nvSpPr>
        <p:spPr>
          <a:ln/>
        </p:spPr>
        <p:txBody>
          <a:bodyPr/>
          <a:lstStyle/>
          <a:p>
            <a:r>
              <a:rPr lang="en-US" altLang="en-US"/>
              <a:t>Letter to the Messianic Jews a 05.01-03.Cohen with Compassion</a:t>
            </a:r>
          </a:p>
        </p:txBody>
      </p:sp>
      <p:sp>
        <p:nvSpPr>
          <p:cNvPr id="5" name="Rectangle 3">
            <a:extLst>
              <a:ext uri="{FF2B5EF4-FFF2-40B4-BE49-F238E27FC236}">
                <a16:creationId xmlns:a16="http://schemas.microsoft.com/office/drawing/2014/main" id="{FEAA3842-A2FF-4F33-89B6-AD0FED27CF91}"/>
              </a:ext>
            </a:extLst>
          </p:cNvPr>
          <p:cNvSpPr>
            <a:spLocks noGrp="1" noChangeArrowheads="1"/>
          </p:cNvSpPr>
          <p:nvPr>
            <p:ph type="dt" idx="1"/>
          </p:nvPr>
        </p:nvSpPr>
        <p:spPr>
          <a:ln/>
        </p:spPr>
        <p:txBody>
          <a:bodyPr/>
          <a:lstStyle/>
          <a:p>
            <a:r>
              <a:rPr lang="en-US" altLang="en-US"/>
              <a:t>July 7. 2020 5780</a:t>
            </a:r>
          </a:p>
        </p:txBody>
      </p:sp>
      <p:sp>
        <p:nvSpPr>
          <p:cNvPr id="6" name="Rectangle 7">
            <a:extLst>
              <a:ext uri="{FF2B5EF4-FFF2-40B4-BE49-F238E27FC236}">
                <a16:creationId xmlns:a16="http://schemas.microsoft.com/office/drawing/2014/main" id="{8329C181-8BF4-4D7F-977D-6352B0FDEF70}"/>
              </a:ext>
            </a:extLst>
          </p:cNvPr>
          <p:cNvSpPr>
            <a:spLocks noGrp="1" noChangeArrowheads="1"/>
          </p:cNvSpPr>
          <p:nvPr>
            <p:ph type="sldNum" sz="quarter" idx="5"/>
          </p:nvPr>
        </p:nvSpPr>
        <p:spPr>
          <a:ln/>
        </p:spPr>
        <p:txBody>
          <a:bodyPr/>
          <a:lstStyle/>
          <a:p>
            <a:fld id="{FFCDBCF1-A488-428B-A6A8-0EE1EE088806}" type="slidenum">
              <a:rPr lang="en-US" altLang="en-US"/>
              <a:pPr/>
              <a:t>74</a:t>
            </a:fld>
            <a:endParaRPr lang="en-US" altLang="en-US"/>
          </a:p>
        </p:txBody>
      </p:sp>
      <p:sp>
        <p:nvSpPr>
          <p:cNvPr id="198658" name="Rectangle 2">
            <a:extLst>
              <a:ext uri="{FF2B5EF4-FFF2-40B4-BE49-F238E27FC236}">
                <a16:creationId xmlns:a16="http://schemas.microsoft.com/office/drawing/2014/main" id="{65EB5020-A9F4-4E87-A6B5-BDE38ACD6AF0}"/>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C18E5D99-9BB5-4D6A-8B97-FBBE820E3E19}"/>
              </a:ext>
            </a:extLst>
          </p:cNvPr>
          <p:cNvSpPr>
            <a:spLocks noGrp="1" noChangeArrowheads="1"/>
          </p:cNvSpPr>
          <p:nvPr>
            <p:ph type="body" idx="1"/>
          </p:nvPr>
        </p:nvSpPr>
        <p:spPr/>
        <p:txBody>
          <a:bodyPr/>
          <a:lstStyle/>
          <a:p>
            <a:r>
              <a:rPr lang="en-US" altLang="en-US" b="1"/>
              <a:t>Yom Kippur:</a:t>
            </a:r>
            <a:r>
              <a:rPr lang="he-IL" altLang="en-US" b="1"/>
              <a:t>  </a:t>
            </a:r>
            <a:r>
              <a:rPr lang="en-US" altLang="en-US" b="1"/>
              <a:t> Cohen offered  first for himself.  My sense of sin.  </a:t>
            </a:r>
          </a:p>
        </p:txBody>
      </p:sp>
    </p:spTree>
    <p:extLst>
      <p:ext uri="{BB962C8B-B14F-4D97-AF65-F5344CB8AC3E}">
        <p14:creationId xmlns:p14="http://schemas.microsoft.com/office/powerpoint/2010/main" val="13758538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F931AC8-8CED-436B-A3DA-F617631C64EE}"/>
              </a:ext>
            </a:extLst>
          </p:cNvPr>
          <p:cNvSpPr>
            <a:spLocks noGrp="1" noChangeArrowheads="1"/>
          </p:cNvSpPr>
          <p:nvPr>
            <p:ph type="hdr" sz="quarter"/>
          </p:nvPr>
        </p:nvSpPr>
        <p:spPr>
          <a:ln/>
        </p:spPr>
        <p:txBody>
          <a:bodyPr/>
          <a:lstStyle/>
          <a:p>
            <a:r>
              <a:rPr lang="en-US" altLang="en-US"/>
              <a:t>Letter to the Messianic Jews a 05.01-03.Cohen with Compassion</a:t>
            </a:r>
          </a:p>
        </p:txBody>
      </p:sp>
      <p:sp>
        <p:nvSpPr>
          <p:cNvPr id="5" name="Rectangle 3">
            <a:extLst>
              <a:ext uri="{FF2B5EF4-FFF2-40B4-BE49-F238E27FC236}">
                <a16:creationId xmlns:a16="http://schemas.microsoft.com/office/drawing/2014/main" id="{FEAA3842-A2FF-4F33-89B6-AD0FED27CF91}"/>
              </a:ext>
            </a:extLst>
          </p:cNvPr>
          <p:cNvSpPr>
            <a:spLocks noGrp="1" noChangeArrowheads="1"/>
          </p:cNvSpPr>
          <p:nvPr>
            <p:ph type="dt" idx="1"/>
          </p:nvPr>
        </p:nvSpPr>
        <p:spPr>
          <a:ln/>
        </p:spPr>
        <p:txBody>
          <a:bodyPr/>
          <a:lstStyle/>
          <a:p>
            <a:r>
              <a:rPr lang="en-US" altLang="en-US"/>
              <a:t>July 7. 2020 5780</a:t>
            </a:r>
          </a:p>
        </p:txBody>
      </p:sp>
      <p:sp>
        <p:nvSpPr>
          <p:cNvPr id="6" name="Rectangle 7">
            <a:extLst>
              <a:ext uri="{FF2B5EF4-FFF2-40B4-BE49-F238E27FC236}">
                <a16:creationId xmlns:a16="http://schemas.microsoft.com/office/drawing/2014/main" id="{8329C181-8BF4-4D7F-977D-6352B0FDEF70}"/>
              </a:ext>
            </a:extLst>
          </p:cNvPr>
          <p:cNvSpPr>
            <a:spLocks noGrp="1" noChangeArrowheads="1"/>
          </p:cNvSpPr>
          <p:nvPr>
            <p:ph type="sldNum" sz="quarter" idx="5"/>
          </p:nvPr>
        </p:nvSpPr>
        <p:spPr>
          <a:ln/>
        </p:spPr>
        <p:txBody>
          <a:bodyPr/>
          <a:lstStyle/>
          <a:p>
            <a:fld id="{FFCDBCF1-A488-428B-A6A8-0EE1EE088806}" type="slidenum">
              <a:rPr lang="en-US" altLang="en-US"/>
              <a:pPr/>
              <a:t>75</a:t>
            </a:fld>
            <a:endParaRPr lang="en-US" altLang="en-US"/>
          </a:p>
        </p:txBody>
      </p:sp>
      <p:sp>
        <p:nvSpPr>
          <p:cNvPr id="198658" name="Rectangle 2">
            <a:extLst>
              <a:ext uri="{FF2B5EF4-FFF2-40B4-BE49-F238E27FC236}">
                <a16:creationId xmlns:a16="http://schemas.microsoft.com/office/drawing/2014/main" id="{65EB5020-A9F4-4E87-A6B5-BDE38ACD6AF0}"/>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C18E5D99-9BB5-4D6A-8B97-FBBE820E3E19}"/>
              </a:ext>
            </a:extLst>
          </p:cNvPr>
          <p:cNvSpPr>
            <a:spLocks noGrp="1" noChangeArrowheads="1"/>
          </p:cNvSpPr>
          <p:nvPr>
            <p:ph type="body" idx="1"/>
          </p:nvPr>
        </p:nvSpPr>
        <p:spPr/>
        <p:txBody>
          <a:bodyPr/>
          <a:lstStyle/>
          <a:p>
            <a:r>
              <a:rPr lang="en-US" altLang="en-US" b="1"/>
              <a:t>Yom Kippur:</a:t>
            </a:r>
            <a:r>
              <a:rPr lang="he-IL" altLang="en-US" b="1"/>
              <a:t>  </a:t>
            </a:r>
            <a:r>
              <a:rPr lang="en-US" altLang="en-US" b="1"/>
              <a:t> Cohen offered  first for himself.  My sense of sin.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solidFill>
                  <a:schemeClr val="bg1"/>
                </a:solidFill>
              </a:rPr>
              <a:t>T’hillim</a:t>
            </a:r>
            <a:r>
              <a:rPr lang="en-US" altLang="en-US" dirty="0">
                <a:solidFill>
                  <a:schemeClr val="bg1"/>
                </a:solidFill>
              </a:rPr>
              <a:t>/Ps </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4749721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solidFill>
                  <a:schemeClr val="bg1"/>
                </a:solidFill>
              </a:rPr>
              <a:t>T’hillim</a:t>
            </a:r>
            <a:r>
              <a:rPr lang="en-US" altLang="en-US" dirty="0">
                <a:solidFill>
                  <a:schemeClr val="bg1"/>
                </a:solidFill>
              </a:rPr>
              <a:t>/Ps 118.26</a:t>
            </a:r>
            <a:endParaRPr lang="en-US" dirty="0"/>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08869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95020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05.01-03.Cohen with Compassion</a:t>
            </a:r>
          </a:p>
        </p:txBody>
      </p:sp>
      <p:sp>
        <p:nvSpPr>
          <p:cNvPr id="5" name="Date Placeholder 4"/>
          <p:cNvSpPr>
            <a:spLocks noGrp="1"/>
          </p:cNvSpPr>
          <p:nvPr>
            <p:ph type="dt" idx="1"/>
          </p:nvPr>
        </p:nvSpPr>
        <p:spPr/>
        <p:txBody>
          <a:bodyPr/>
          <a:lstStyle/>
          <a:p>
            <a:r>
              <a:rPr lang="en-US" altLang="en-US"/>
              <a:t>July 7.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412737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1025" name="Picture 1">
            <a:extLst>
              <a:ext uri="{FF2B5EF4-FFF2-40B4-BE49-F238E27FC236}">
                <a16:creationId xmlns:a16="http://schemas.microsoft.com/office/drawing/2014/main" id="{70ED1ABB-6FFF-4358-BABB-D27992434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41" y="392975"/>
            <a:ext cx="7961992" cy="477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For eight hundred and thirty years there stood an edifice upon a Jerusalem hilltop which served as the point of contact between heaven and earth. So central was this edifice to the relationship between man and G‑d that nearly two-thirds of the mitzvot are contingent upon its existence. </a:t>
            </a:r>
          </a:p>
        </p:txBody>
      </p:sp>
    </p:spTree>
    <p:extLst>
      <p:ext uri="{BB962C8B-B14F-4D97-AF65-F5344CB8AC3E}">
        <p14:creationId xmlns:p14="http://schemas.microsoft.com/office/powerpoint/2010/main" val="132096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Its destruction is regarded as the greatest tragedy of our history, and its rebuilding will mark the ultimate redemption-the restoration of harmony within G‑d's creation and between G‑d and His creation.</a:t>
            </a:r>
          </a:p>
        </p:txBody>
      </p:sp>
    </p:spTree>
    <p:extLst>
      <p:ext uri="{BB962C8B-B14F-4D97-AF65-F5344CB8AC3E}">
        <p14:creationId xmlns:p14="http://schemas.microsoft.com/office/powerpoint/2010/main" val="364747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A full three weeks of our year—the three weeks "between the straits" of Tammuz 17 [Wed. July 8/9] and Av 9 [Wed. Thurs. July 29/30]—are designated as a time of mourning over the destruction of the Holy Temple and the resultant </a:t>
            </a:r>
            <a:r>
              <a:rPr lang="en-US" altLang="en-US" dirty="0" err="1">
                <a:solidFill>
                  <a:schemeClr val="bg1"/>
                </a:solidFill>
              </a:rPr>
              <a:t>galut</a:t>
            </a:r>
            <a:r>
              <a:rPr lang="en-US" altLang="en-US" dirty="0">
                <a:solidFill>
                  <a:schemeClr val="bg1"/>
                </a:solidFill>
              </a:rPr>
              <a:t>—physical exile and spiritual displacement—in which we still find ourselves.</a:t>
            </a:r>
          </a:p>
        </p:txBody>
      </p:sp>
    </p:spTree>
    <p:extLst>
      <p:ext uri="{BB962C8B-B14F-4D97-AF65-F5344CB8AC3E}">
        <p14:creationId xmlns:p14="http://schemas.microsoft.com/office/powerpoint/2010/main" val="131228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 </a:t>
            </a:r>
            <a:r>
              <a:rPr lang="en-US" altLang="en-US" dirty="0" err="1">
                <a:solidFill>
                  <a:schemeClr val="bg1"/>
                </a:solidFill>
              </a:rPr>
              <a:t>Rebbe</a:t>
            </a:r>
            <a:r>
              <a:rPr lang="en-US" altLang="en-US" dirty="0">
                <a:solidFill>
                  <a:schemeClr val="bg1"/>
                </a:solidFill>
              </a:rPr>
              <a:t> urged that the Three Weeks should be a time of increased Torah study and giving of charity—in keeping with the verse, "Zion shall be redeemed by law, and her returnees by charity."</a:t>
            </a:r>
          </a:p>
        </p:txBody>
      </p:sp>
    </p:spTree>
    <p:extLst>
      <p:ext uri="{BB962C8B-B14F-4D97-AF65-F5344CB8AC3E}">
        <p14:creationId xmlns:p14="http://schemas.microsoft.com/office/powerpoint/2010/main" val="197479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T’hillim</a:t>
            </a:r>
            <a:r>
              <a:rPr lang="en-US" altLang="en-US" baseline="30000" dirty="0">
                <a:solidFill>
                  <a:schemeClr val="bg1"/>
                </a:solidFill>
              </a:rPr>
              <a:t>/Ps 137.5-6 </a:t>
            </a:r>
            <a:r>
              <a:rPr lang="en-US" altLang="en-US" dirty="0">
                <a:solidFill>
                  <a:schemeClr val="bg1"/>
                </a:solidFill>
              </a:rPr>
              <a:t>If I forget you, Yerushalayim, may my right hand wither away!  May my tongue stick to the roof of my mouth if I fail to remember you,</a:t>
            </a:r>
          </a:p>
          <a:p>
            <a:pPr marL="0" indent="0">
              <a:lnSpc>
                <a:spcPct val="90000"/>
              </a:lnSpc>
              <a:buNone/>
            </a:pPr>
            <a:r>
              <a:rPr lang="en-US" altLang="en-US" dirty="0">
                <a:solidFill>
                  <a:schemeClr val="bg1"/>
                </a:solidFill>
              </a:rPr>
              <a:t>if I fail to count Yerushalayim</a:t>
            </a:r>
          </a:p>
          <a:p>
            <a:pPr marL="0" indent="0">
              <a:lnSpc>
                <a:spcPct val="90000"/>
              </a:lnSpc>
              <a:buNone/>
            </a:pPr>
            <a:r>
              <a:rPr lang="en-US" altLang="en-US" dirty="0">
                <a:solidFill>
                  <a:schemeClr val="bg1"/>
                </a:solidFill>
              </a:rPr>
              <a:t>the greatest of all my joys.</a:t>
            </a:r>
          </a:p>
        </p:txBody>
      </p:sp>
    </p:spTree>
    <p:extLst>
      <p:ext uri="{BB962C8B-B14F-4D97-AF65-F5344CB8AC3E}">
        <p14:creationId xmlns:p14="http://schemas.microsoft.com/office/powerpoint/2010/main" val="369403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Yeshayahu/Is 61.1-4</a:t>
            </a:r>
            <a:r>
              <a:rPr lang="en-US" altLang="en-US" dirty="0">
                <a:solidFill>
                  <a:schemeClr val="bg1"/>
                </a:solidFill>
              </a:rPr>
              <a:t> The Ruakh /Spirit of </a:t>
            </a:r>
            <a:r>
              <a:rPr lang="en-US" altLang="en-US" cap="small" dirty="0">
                <a:solidFill>
                  <a:schemeClr val="bg1"/>
                </a:solidFill>
              </a:rPr>
              <a:t>Adoni</a:t>
            </a:r>
            <a:r>
              <a:rPr lang="en-US" altLang="en-US" dirty="0">
                <a:solidFill>
                  <a:schemeClr val="bg1"/>
                </a:solidFill>
              </a:rPr>
              <a:t> Elohim is on me…to console those who </a:t>
            </a:r>
            <a:r>
              <a:rPr lang="en-US" altLang="en-US" dirty="0">
                <a:solidFill>
                  <a:srgbClr val="FFFF99"/>
                </a:solidFill>
              </a:rPr>
              <a:t>mourn in Zion…They will rebuild the ancient ruins.</a:t>
            </a:r>
            <a:r>
              <a:rPr lang="en-US" altLang="en-US" dirty="0">
                <a:solidFill>
                  <a:schemeClr val="bg1"/>
                </a:solidFill>
              </a:rPr>
              <a:t> They will restore former desolations.</a:t>
            </a:r>
          </a:p>
          <a:p>
            <a:pPr>
              <a:lnSpc>
                <a:spcPct val="90000"/>
              </a:lnSpc>
            </a:pPr>
            <a:r>
              <a:rPr lang="en-US" altLang="en-US" dirty="0"/>
              <a:t>Ruin of righteousness</a:t>
            </a:r>
          </a:p>
          <a:p>
            <a:pPr>
              <a:lnSpc>
                <a:spcPct val="90000"/>
              </a:lnSpc>
            </a:pPr>
            <a:r>
              <a:rPr lang="en-US" altLang="en-US" dirty="0">
                <a:solidFill>
                  <a:schemeClr val="bg1"/>
                </a:solidFill>
              </a:rPr>
              <a:t>Return of Messiah</a:t>
            </a:r>
          </a:p>
        </p:txBody>
      </p:sp>
    </p:spTree>
    <p:extLst>
      <p:ext uri="{BB962C8B-B14F-4D97-AF65-F5344CB8AC3E}">
        <p14:creationId xmlns:p14="http://schemas.microsoft.com/office/powerpoint/2010/main" val="229940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From </a:t>
            </a:r>
            <a:r>
              <a:rPr lang="en-US" altLang="en-US" dirty="0"/>
              <a:t>Jim </a:t>
            </a:r>
            <a:r>
              <a:rPr lang="en-US" altLang="en-US" dirty="0" err="1"/>
              <a:t>Garlow</a:t>
            </a:r>
            <a:r>
              <a:rPr lang="en-US" altLang="en-US" dirty="0"/>
              <a:t>:  </a:t>
            </a:r>
            <a:r>
              <a:rPr lang="en-US" altLang="en-US" dirty="0">
                <a:solidFill>
                  <a:schemeClr val="bg1"/>
                </a:solidFill>
              </a:rPr>
              <a:t>In my State of California, our Governor has informed us that we cannot sing and worship in services. In my County of San Diego, our Public Health Officer has informed us that we cannot have gatherings in our homes for the rest of 2020.</a:t>
            </a:r>
          </a:p>
        </p:txBody>
      </p:sp>
    </p:spTree>
    <p:extLst>
      <p:ext uri="{BB962C8B-B14F-4D97-AF65-F5344CB8AC3E}">
        <p14:creationId xmlns:p14="http://schemas.microsoft.com/office/powerpoint/2010/main" val="98252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In the United States, 49 percent of millennials are unable to name a single extermination camp or ghetto and 41 percent believe substantially less than six million Jews were killed during the Holocaust.</a:t>
            </a:r>
          </a:p>
          <a:p>
            <a:pPr marL="0" indent="0">
              <a:lnSpc>
                <a:spcPct val="90000"/>
              </a:lnSpc>
              <a:buNone/>
            </a:pPr>
            <a:r>
              <a:rPr lang="en-US" altLang="en-US" dirty="0"/>
              <a:t>Congresswoman Vicky Hartzler</a:t>
            </a:r>
            <a:endParaRPr lang="en-US" altLang="en-US" dirty="0">
              <a:solidFill>
                <a:schemeClr val="bg1"/>
              </a:solidFill>
            </a:endParaRPr>
          </a:p>
        </p:txBody>
      </p:sp>
    </p:spTree>
    <p:extLst>
      <p:ext uri="{BB962C8B-B14F-4D97-AF65-F5344CB8AC3E}">
        <p14:creationId xmlns:p14="http://schemas.microsoft.com/office/powerpoint/2010/main" val="39871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Wha</a:t>
            </a:r>
            <a:r>
              <a:rPr lang="en-US" altLang="en-US" dirty="0"/>
              <a:t>t is the heritage of Jerusalem that we are wanting to restore?</a:t>
            </a:r>
            <a:endParaRPr lang="en-US" altLang="en-US" dirty="0">
              <a:solidFill>
                <a:schemeClr val="bg1"/>
              </a:solidFill>
            </a:endParaRPr>
          </a:p>
        </p:txBody>
      </p:sp>
    </p:spTree>
    <p:extLst>
      <p:ext uri="{BB962C8B-B14F-4D97-AF65-F5344CB8AC3E}">
        <p14:creationId xmlns:p14="http://schemas.microsoft.com/office/powerpoint/2010/main" val="203059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Good news from Israel</a:t>
            </a:r>
          </a:p>
        </p:txBody>
      </p:sp>
    </p:spTree>
    <p:extLst>
      <p:ext uri="{BB962C8B-B14F-4D97-AF65-F5344CB8AC3E}">
        <p14:creationId xmlns:p14="http://schemas.microsoft.com/office/powerpoint/2010/main" val="309396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t>June 6:</a:t>
            </a:r>
            <a:r>
              <a:rPr lang="en-US" altLang="en-US" dirty="0">
                <a:solidFill>
                  <a:srgbClr val="FFFF99"/>
                </a:solidFill>
              </a:rPr>
              <a:t> Ceased / rested from his own work    </a:t>
            </a:r>
            <a:r>
              <a:rPr lang="en-US" altLang="en-US" u="sng" dirty="0">
                <a:solidFill>
                  <a:srgbClr val="FFFF99"/>
                </a:solidFill>
              </a:rPr>
              <a:t>DIY hazards</a:t>
            </a:r>
            <a:r>
              <a:rPr lang="en-US" altLang="en-US" dirty="0">
                <a:solidFill>
                  <a:srgbClr val="FFFF99"/>
                </a:solidFill>
              </a:rPr>
              <a:t> </a:t>
            </a:r>
            <a:r>
              <a:rPr lang="en-US" altLang="en-US" baseline="30000" dirty="0">
                <a:solidFill>
                  <a:srgbClr val="FFFF99"/>
                </a:solidFill>
              </a:rPr>
              <a:t>MJ 4.9</a:t>
            </a:r>
          </a:p>
          <a:p>
            <a:pPr marL="573088" indent="-573088">
              <a:lnSpc>
                <a:spcPct val="90000"/>
              </a:lnSpc>
              <a:buFont typeface="+mj-lt"/>
              <a:buAutoNum type="arabicPeriod"/>
            </a:pPr>
            <a:r>
              <a:rPr lang="en-US" altLang="en-US" dirty="0"/>
              <a:t>Carnal works of the flesh</a:t>
            </a:r>
          </a:p>
          <a:p>
            <a:pPr marL="573088" indent="-573088">
              <a:lnSpc>
                <a:spcPct val="90000"/>
              </a:lnSpc>
              <a:buFont typeface="+mj-lt"/>
              <a:buAutoNum type="arabicPeriod"/>
            </a:pPr>
            <a:r>
              <a:rPr lang="en-US" altLang="en-US" dirty="0"/>
              <a:t>Our own works of righteousness, no need for Messiah.</a:t>
            </a:r>
          </a:p>
          <a:p>
            <a:pPr marL="573088" indent="-573088">
              <a:lnSpc>
                <a:spcPct val="90000"/>
              </a:lnSpc>
              <a:buFont typeface="+mj-lt"/>
              <a:buAutoNum type="arabicPeriod"/>
            </a:pPr>
            <a:r>
              <a:rPr lang="en-US" altLang="en-US" dirty="0"/>
              <a:t>Our </a:t>
            </a:r>
            <a:r>
              <a:rPr lang="en-US" altLang="en-US" u="sng" dirty="0"/>
              <a:t>own</a:t>
            </a:r>
            <a:r>
              <a:rPr lang="en-US" altLang="en-US" dirty="0"/>
              <a:t> working for Messiah: </a:t>
            </a:r>
            <a:r>
              <a:rPr lang="en-US" altLang="en-US" u="sng" dirty="0"/>
              <a:t>lone</a:t>
            </a:r>
            <a:r>
              <a:rPr lang="en-US" altLang="en-US" dirty="0"/>
              <a:t> soldier.</a:t>
            </a:r>
          </a:p>
          <a:p>
            <a:pPr marL="573088" indent="-573088">
              <a:lnSpc>
                <a:spcPct val="90000"/>
              </a:lnSpc>
              <a:buFont typeface="+mj-lt"/>
              <a:buAutoNum type="arabicPeriod"/>
            </a:pPr>
            <a:r>
              <a:rPr lang="en-US" altLang="en-US" dirty="0"/>
              <a:t>Messiah’s works, but in </a:t>
            </a:r>
            <a:r>
              <a:rPr lang="en-US" altLang="en-US" u="sng" dirty="0"/>
              <a:t>our own</a:t>
            </a:r>
            <a:r>
              <a:rPr lang="en-US" altLang="en-US" dirty="0"/>
              <a:t> strength.  </a:t>
            </a:r>
          </a:p>
          <a:p>
            <a:pPr marL="457200" indent="-457200">
              <a:lnSpc>
                <a:spcPct val="90000"/>
              </a:lnSpc>
              <a:buFont typeface="+mj-lt"/>
              <a:buAutoNum type="arabicPeriod"/>
            </a:pPr>
            <a:endParaRPr lang="en-US" altLang="en-US" dirty="0"/>
          </a:p>
        </p:txBody>
      </p:sp>
    </p:spTree>
    <p:extLst>
      <p:ext uri="{BB962C8B-B14F-4D97-AF65-F5344CB8AC3E}">
        <p14:creationId xmlns:p14="http://schemas.microsoft.com/office/powerpoint/2010/main" val="3281540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lnSpc>
                <a:spcPct val="90000"/>
              </a:lnSpc>
              <a:buNone/>
            </a:pPr>
            <a:r>
              <a:rPr lang="en-US" altLang="en-US" dirty="0"/>
              <a:t>June 13 Surgical Precision </a:t>
            </a:r>
            <a:r>
              <a:rPr lang="en-US" altLang="en-US" u="sng" dirty="0">
                <a:solidFill>
                  <a:srgbClr val="FFFF99"/>
                </a:solidFill>
              </a:rPr>
              <a:t>2 edged</a:t>
            </a:r>
          </a:p>
          <a:p>
            <a:pPr>
              <a:lnSpc>
                <a:spcPct val="90000"/>
              </a:lnSpc>
            </a:pPr>
            <a:r>
              <a:rPr lang="en-US" altLang="en-US" dirty="0">
                <a:solidFill>
                  <a:schemeClr val="bg1"/>
                </a:solidFill>
              </a:rPr>
              <a:t>Cause of Repentance   </a:t>
            </a:r>
            <a:r>
              <a:rPr lang="en-US" altLang="en-US" baseline="30000" dirty="0">
                <a:solidFill>
                  <a:schemeClr val="bg1"/>
                </a:solidFill>
              </a:rPr>
              <a:t>MJ 4.12</a:t>
            </a:r>
          </a:p>
          <a:p>
            <a:pPr lvl="1">
              <a:lnSpc>
                <a:spcPct val="90000"/>
              </a:lnSpc>
            </a:pPr>
            <a:r>
              <a:rPr lang="en-US" altLang="en-US" dirty="0"/>
              <a:t>See oneself without excuse Ro.1.20</a:t>
            </a:r>
          </a:p>
          <a:p>
            <a:pPr lvl="1">
              <a:lnSpc>
                <a:spcPct val="90000"/>
              </a:lnSpc>
            </a:pPr>
            <a:r>
              <a:rPr lang="en-US" altLang="en-US" dirty="0">
                <a:solidFill>
                  <a:schemeClr val="bg1"/>
                </a:solidFill>
              </a:rPr>
              <a:t>Goodness/Kindness of G-d </a:t>
            </a:r>
            <a:r>
              <a:rPr lang="en-US" altLang="en-US" dirty="0">
                <a:solidFill>
                  <a:schemeClr val="bg1"/>
                </a:solidFill>
                <a:sym typeface="Wingdings" panose="05000000000000000000" pitchFamily="2" charset="2"/>
              </a:rPr>
              <a:t> see our sin  Ro. 2.4</a:t>
            </a:r>
          </a:p>
          <a:p>
            <a:pPr lvl="1">
              <a:lnSpc>
                <a:spcPct val="90000"/>
              </a:lnSpc>
            </a:pPr>
            <a:r>
              <a:rPr lang="en-US" altLang="en-US" dirty="0">
                <a:sym typeface="Wingdings" panose="05000000000000000000" pitchFamily="2" charset="2"/>
              </a:rPr>
              <a:t>My repentance: </a:t>
            </a:r>
            <a:r>
              <a:rPr lang="en-US" altLang="en-US" dirty="0">
                <a:solidFill>
                  <a:srgbClr val="FFFF99"/>
                </a:solidFill>
                <a:sym typeface="Wingdings" panose="05000000000000000000" pitchFamily="2" charset="2"/>
              </a:rPr>
              <a:t>My Saga w Racism</a:t>
            </a:r>
          </a:p>
          <a:p>
            <a:pPr>
              <a:lnSpc>
                <a:spcPct val="90000"/>
              </a:lnSpc>
            </a:pPr>
            <a:r>
              <a:rPr lang="en-US" altLang="en-US" dirty="0">
                <a:solidFill>
                  <a:schemeClr val="bg1"/>
                </a:solidFill>
                <a:sym typeface="Wingdings" panose="05000000000000000000" pitchFamily="2" charset="2"/>
              </a:rPr>
              <a:t>Hindrances to Repentance</a:t>
            </a:r>
          </a:p>
          <a:p>
            <a:pPr lvl="1">
              <a:lnSpc>
                <a:spcPct val="90000"/>
              </a:lnSpc>
            </a:pPr>
            <a:r>
              <a:rPr lang="en-US" altLang="en-US" dirty="0">
                <a:sym typeface="Wingdings" panose="05000000000000000000" pitchFamily="2" charset="2"/>
              </a:rPr>
              <a:t>Diverting guilt  blame</a:t>
            </a:r>
          </a:p>
          <a:p>
            <a:pPr lvl="1">
              <a:lnSpc>
                <a:spcPct val="90000"/>
              </a:lnSpc>
            </a:pPr>
            <a:r>
              <a:rPr lang="en-US" altLang="en-US" dirty="0">
                <a:solidFill>
                  <a:schemeClr val="bg1"/>
                </a:solidFill>
                <a:sym typeface="Wingdings" panose="05000000000000000000" pitchFamily="2" charset="2"/>
              </a:rPr>
              <a:t>False guilt / accusations</a:t>
            </a:r>
          </a:p>
          <a:p>
            <a:pPr>
              <a:lnSpc>
                <a:spcPct val="90000"/>
              </a:lnSpc>
            </a:pPr>
            <a:r>
              <a:rPr lang="en-US" altLang="en-US" dirty="0">
                <a:sym typeface="Wingdings" panose="05000000000000000000" pitchFamily="2" charset="2"/>
              </a:rPr>
              <a:t>What is G-d doing to bring real repentance</a:t>
            </a:r>
            <a:endParaRPr lang="en-US" altLang="en-US" dirty="0">
              <a:solidFill>
                <a:schemeClr val="bg1"/>
              </a:solidFill>
            </a:endParaRPr>
          </a:p>
        </p:txBody>
      </p:sp>
    </p:spTree>
    <p:extLst>
      <p:ext uri="{BB962C8B-B14F-4D97-AF65-F5344CB8AC3E}">
        <p14:creationId xmlns:p14="http://schemas.microsoft.com/office/powerpoint/2010/main" val="321173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sz="3600" dirty="0"/>
              <a:t>June 27 </a:t>
            </a:r>
            <a:r>
              <a:rPr lang="en-US" altLang="en-US" sz="3600" dirty="0">
                <a:solidFill>
                  <a:srgbClr val="FFFF99"/>
                </a:solidFill>
              </a:rPr>
              <a:t>Naked and Open</a:t>
            </a:r>
            <a:r>
              <a:rPr lang="en-US" altLang="en-US" sz="3600" dirty="0"/>
              <a:t>  </a:t>
            </a:r>
            <a:r>
              <a:rPr lang="en-US" altLang="en-US" sz="3600" baseline="30000" dirty="0"/>
              <a:t>MJ 4.13</a:t>
            </a:r>
            <a:r>
              <a:rPr lang="en-US" altLang="en-US" sz="3600" dirty="0"/>
              <a:t> </a:t>
            </a:r>
          </a:p>
          <a:p>
            <a:pPr marL="0" indent="0">
              <a:lnSpc>
                <a:spcPct val="90000"/>
              </a:lnSpc>
              <a:buNone/>
            </a:pPr>
            <a:r>
              <a:rPr lang="en-US" altLang="en-US" sz="4000" dirty="0"/>
              <a:t> </a:t>
            </a:r>
            <a:r>
              <a:rPr lang="en-US" altLang="en-US" sz="4000" u="sng" dirty="0"/>
              <a:t>Positive aspects to G-d seeing us</a:t>
            </a:r>
            <a:r>
              <a:rPr lang="en-US" altLang="en-US" sz="4000" dirty="0"/>
              <a:t> </a:t>
            </a:r>
            <a:endParaRPr lang="en-US" altLang="en-US" dirty="0"/>
          </a:p>
          <a:p>
            <a:pPr>
              <a:lnSpc>
                <a:spcPct val="90000"/>
              </a:lnSpc>
            </a:pPr>
            <a:r>
              <a:rPr lang="en-US" altLang="en-US" dirty="0"/>
              <a:t>Compassion</a:t>
            </a:r>
          </a:p>
          <a:p>
            <a:pPr>
              <a:lnSpc>
                <a:spcPct val="90000"/>
              </a:lnSpc>
            </a:pPr>
            <a:r>
              <a:rPr lang="en-US" altLang="en-US" dirty="0"/>
              <a:t>Steps for recovery</a:t>
            </a:r>
          </a:p>
          <a:p>
            <a:pPr>
              <a:lnSpc>
                <a:spcPct val="90000"/>
              </a:lnSpc>
            </a:pPr>
            <a:r>
              <a:rPr lang="en-US" altLang="en-US" dirty="0"/>
              <a:t>Camaraderie</a:t>
            </a:r>
          </a:p>
          <a:p>
            <a:pPr marL="0" indent="0">
              <a:lnSpc>
                <a:spcPct val="90000"/>
              </a:lnSpc>
              <a:buNone/>
            </a:pPr>
            <a:r>
              <a:rPr lang="en-US" altLang="en-US" sz="3900" u="sng" dirty="0"/>
              <a:t>Negative aspects to G-d seeing us</a:t>
            </a:r>
            <a:r>
              <a:rPr lang="en-US" altLang="en-US" sz="3900" dirty="0"/>
              <a:t> </a:t>
            </a:r>
            <a:endParaRPr lang="en-US" altLang="en-US" sz="3600" dirty="0"/>
          </a:p>
          <a:p>
            <a:pPr>
              <a:lnSpc>
                <a:spcPct val="90000"/>
              </a:lnSpc>
            </a:pPr>
            <a:r>
              <a:rPr lang="en-US" altLang="en-US" sz="3600" dirty="0">
                <a:solidFill>
                  <a:schemeClr val="bg1"/>
                </a:solidFill>
              </a:rPr>
              <a:t>No excuses</a:t>
            </a:r>
          </a:p>
          <a:p>
            <a:pPr>
              <a:lnSpc>
                <a:spcPct val="90000"/>
              </a:lnSpc>
            </a:pPr>
            <a:r>
              <a:rPr lang="en-US" altLang="en-US" sz="3600" dirty="0"/>
              <a:t>No blame</a:t>
            </a:r>
          </a:p>
          <a:p>
            <a:pPr>
              <a:lnSpc>
                <a:spcPct val="90000"/>
              </a:lnSpc>
            </a:pPr>
            <a:r>
              <a:rPr lang="en-US" altLang="en-US" sz="3600" dirty="0">
                <a:solidFill>
                  <a:schemeClr val="bg1"/>
                </a:solidFill>
              </a:rPr>
              <a:t>No hiding wrongdoing</a:t>
            </a:r>
          </a:p>
        </p:txBody>
      </p:sp>
    </p:spTree>
    <p:extLst>
      <p:ext uri="{BB962C8B-B14F-4D97-AF65-F5344CB8AC3E}">
        <p14:creationId xmlns:p14="http://schemas.microsoft.com/office/powerpoint/2010/main" val="245761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457200" indent="-457200">
              <a:lnSpc>
                <a:spcPct val="90000"/>
              </a:lnSpc>
              <a:buAutoNum type="arabicPeriod"/>
            </a:pPr>
            <a:r>
              <a:rPr lang="en-US" altLang="en-US" dirty="0">
                <a:solidFill>
                  <a:schemeClr val="bg1"/>
                </a:solidFill>
              </a:rPr>
              <a:t>How do we get delivered from our own works.  [June 6]</a:t>
            </a:r>
          </a:p>
          <a:p>
            <a:pPr marL="457200" indent="-457200">
              <a:lnSpc>
                <a:spcPct val="90000"/>
              </a:lnSpc>
              <a:buAutoNum type="arabicPeriod"/>
            </a:pPr>
            <a:r>
              <a:rPr lang="en-US" altLang="en-US" dirty="0"/>
              <a:t>How do we get precise spiritual surgery needed? [June 13]</a:t>
            </a:r>
          </a:p>
          <a:p>
            <a:pPr marL="457200" indent="-457200">
              <a:lnSpc>
                <a:spcPct val="90000"/>
              </a:lnSpc>
              <a:buAutoNum type="arabicPeriod"/>
            </a:pPr>
            <a:r>
              <a:rPr lang="en-US" altLang="en-US" dirty="0"/>
              <a:t>How do we get help with all that secret stuff G-d sees? [June 27]</a:t>
            </a:r>
          </a:p>
          <a:p>
            <a:pPr marL="457200" indent="-457200">
              <a:lnSpc>
                <a:spcPct val="90000"/>
              </a:lnSpc>
              <a:buAutoNum type="arabicPeriod"/>
            </a:pPr>
            <a:endParaRPr lang="en-US" altLang="en-US" dirty="0">
              <a:solidFill>
                <a:schemeClr val="bg1"/>
              </a:solidFill>
            </a:endParaRPr>
          </a:p>
          <a:p>
            <a:pPr marL="742950" indent="-742950">
              <a:lnSpc>
                <a:spcPct val="90000"/>
              </a:lnSpc>
              <a:buAutoNum type="arabicPeriod"/>
            </a:pPr>
            <a:endParaRPr lang="en-US" altLang="en-US" dirty="0">
              <a:solidFill>
                <a:schemeClr val="bg1"/>
              </a:solidFill>
            </a:endParaRPr>
          </a:p>
        </p:txBody>
      </p:sp>
    </p:spTree>
    <p:extLst>
      <p:ext uri="{BB962C8B-B14F-4D97-AF65-F5344CB8AC3E}">
        <p14:creationId xmlns:p14="http://schemas.microsoft.com/office/powerpoint/2010/main" val="172575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Wha</a:t>
            </a:r>
            <a:r>
              <a:rPr lang="en-US" altLang="en-US" dirty="0"/>
              <a:t>t is the heritage of Jerusalem that we are wanting to restore?</a:t>
            </a:r>
            <a:endParaRPr lang="en-US" altLang="en-US" dirty="0">
              <a:solidFill>
                <a:schemeClr val="bg1"/>
              </a:solidFill>
            </a:endParaRPr>
          </a:p>
        </p:txBody>
      </p:sp>
    </p:spTree>
    <p:extLst>
      <p:ext uri="{BB962C8B-B14F-4D97-AF65-F5344CB8AC3E}">
        <p14:creationId xmlns:p14="http://schemas.microsoft.com/office/powerpoint/2010/main" val="410565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8AAF999D-81EC-4F0D-999F-69A6B2372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361950"/>
            <a:ext cx="8317970" cy="4678858"/>
          </a:xfrm>
          <a:prstGeom prst="rect">
            <a:avLst/>
          </a:prstGeom>
        </p:spPr>
      </p:pic>
    </p:spTree>
    <p:extLst>
      <p:ext uri="{BB962C8B-B14F-4D97-AF65-F5344CB8AC3E}">
        <p14:creationId xmlns:p14="http://schemas.microsoft.com/office/powerpoint/2010/main" val="241981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4.14    </a:t>
            </a:r>
            <a:r>
              <a:rPr lang="en-US" altLang="en-US" dirty="0"/>
              <a:t>Therefore, since we have a </a:t>
            </a:r>
            <a:r>
              <a:rPr lang="en-US" altLang="en-US" baseline="-25000" dirty="0"/>
              <a:t>1.</a:t>
            </a:r>
            <a:r>
              <a:rPr lang="en-US" altLang="en-US" dirty="0">
                <a:solidFill>
                  <a:srgbClr val="FFFF99"/>
                </a:solidFill>
              </a:rPr>
              <a:t>great cohen </a:t>
            </a:r>
            <a:r>
              <a:rPr lang="en-US" altLang="en-US" dirty="0" err="1">
                <a:solidFill>
                  <a:srgbClr val="FFFF99"/>
                </a:solidFill>
              </a:rPr>
              <a:t>gadol</a:t>
            </a:r>
            <a:r>
              <a:rPr lang="en-US" altLang="en-US" dirty="0"/>
              <a:t> who has passed through to the highest heaven, Yeshua, the Son of God, let us hold firmly to what we acknowledge as true. </a:t>
            </a:r>
            <a:endParaRPr lang="en-US" altLang="en-US" dirty="0">
              <a:solidFill>
                <a:schemeClr val="bg1"/>
              </a:solidFill>
            </a:endParaRPr>
          </a:p>
        </p:txBody>
      </p:sp>
    </p:spTree>
    <p:extLst>
      <p:ext uri="{BB962C8B-B14F-4D97-AF65-F5344CB8AC3E}">
        <p14:creationId xmlns:p14="http://schemas.microsoft.com/office/powerpoint/2010/main" val="1497917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4.15 </a:t>
            </a:r>
            <a:r>
              <a:rPr lang="en-US" altLang="en-US" dirty="0"/>
              <a:t>For we do not have a </a:t>
            </a:r>
            <a:r>
              <a:rPr lang="en-US" altLang="en-US" baseline="-25000" dirty="0"/>
              <a:t>2.</a:t>
            </a:r>
            <a:r>
              <a:rPr lang="en-US" altLang="en-US" dirty="0">
                <a:solidFill>
                  <a:srgbClr val="FFFF99"/>
                </a:solidFill>
              </a:rPr>
              <a:t>cohen </a:t>
            </a:r>
            <a:r>
              <a:rPr lang="en-US" altLang="en-US" dirty="0" err="1">
                <a:solidFill>
                  <a:srgbClr val="FFFF99"/>
                </a:solidFill>
              </a:rPr>
              <a:t>gadol</a:t>
            </a:r>
            <a:r>
              <a:rPr lang="en-US" altLang="en-US" dirty="0">
                <a:solidFill>
                  <a:srgbClr val="FFFF99"/>
                </a:solidFill>
              </a:rPr>
              <a:t> </a:t>
            </a:r>
            <a:r>
              <a:rPr lang="en-US" altLang="en-US" dirty="0"/>
              <a:t>unable to empathize with our weaknesses; since in every respect he was tempted just as we are, the only difference being that </a:t>
            </a:r>
            <a:r>
              <a:rPr lang="en-US" altLang="en-US" dirty="0">
                <a:solidFill>
                  <a:srgbClr val="FFFF99"/>
                </a:solidFill>
              </a:rPr>
              <a:t>he did not sin</a:t>
            </a: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346933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4.16  </a:t>
            </a:r>
            <a:r>
              <a:rPr lang="en-US" altLang="en-US" dirty="0"/>
              <a:t>Therefore, let us confidently approach the throne from which God gives grace, so that we may receive mercy and find grace in our time of need.</a:t>
            </a:r>
          </a:p>
        </p:txBody>
      </p:sp>
    </p:spTree>
    <p:extLst>
      <p:ext uri="{BB962C8B-B14F-4D97-AF65-F5344CB8AC3E}">
        <p14:creationId xmlns:p14="http://schemas.microsoft.com/office/powerpoint/2010/main" val="865650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5.1 </a:t>
            </a:r>
            <a:r>
              <a:rPr lang="en-US" altLang="en-US" dirty="0">
                <a:solidFill>
                  <a:schemeClr val="bg1"/>
                </a:solidFill>
              </a:rPr>
              <a:t>For every </a:t>
            </a:r>
            <a:r>
              <a:rPr lang="en-US" altLang="en-US" baseline="-25000" dirty="0"/>
              <a:t>3.</a:t>
            </a:r>
            <a:r>
              <a:rPr lang="en-US" altLang="en-US" dirty="0">
                <a:solidFill>
                  <a:srgbClr val="FFFF99"/>
                </a:solidFill>
              </a:rPr>
              <a:t>cohen </a:t>
            </a:r>
            <a:r>
              <a:rPr lang="en-US" altLang="en-US" dirty="0" err="1">
                <a:solidFill>
                  <a:srgbClr val="FFFF99"/>
                </a:solidFill>
              </a:rPr>
              <a:t>gadol</a:t>
            </a:r>
            <a:r>
              <a:rPr lang="en-US" altLang="en-US" dirty="0">
                <a:solidFill>
                  <a:srgbClr val="FFFF99"/>
                </a:solidFill>
              </a:rPr>
              <a:t> </a:t>
            </a:r>
            <a:r>
              <a:rPr lang="en-US" altLang="en-US" dirty="0">
                <a:solidFill>
                  <a:schemeClr val="bg1"/>
                </a:solidFill>
              </a:rPr>
              <a:t>taken from among men is appointed to act on behalf of people in matters relating to God, so that he may offer gifts and sacrifices for sins.  </a:t>
            </a:r>
          </a:p>
        </p:txBody>
      </p:sp>
    </p:spTree>
    <p:extLst>
      <p:ext uri="{BB962C8B-B14F-4D97-AF65-F5344CB8AC3E}">
        <p14:creationId xmlns:p14="http://schemas.microsoft.com/office/powerpoint/2010/main" val="208655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534585" y="593471"/>
            <a:ext cx="7641034" cy="4574521"/>
          </a:xfrm>
        </p:spPr>
        <p:txBody>
          <a:bodyPr>
            <a:normAutofit/>
          </a:bodyPr>
          <a:lstStyle/>
          <a:p>
            <a:pPr marL="0" indent="0">
              <a:lnSpc>
                <a:spcPct val="90000"/>
              </a:lnSpc>
              <a:buNone/>
            </a:pPr>
            <a:endParaRPr lang="en-US" altLang="en-US" dirty="0">
              <a:solidFill>
                <a:schemeClr val="bg1"/>
              </a:solidFill>
            </a:endParaRPr>
          </a:p>
        </p:txBody>
      </p:sp>
      <p:pic>
        <p:nvPicPr>
          <p:cNvPr id="1026" name="Picture 2">
            <a:extLst>
              <a:ext uri="{FF2B5EF4-FFF2-40B4-BE49-F238E27FC236}">
                <a16:creationId xmlns:a16="http://schemas.microsoft.com/office/drawing/2014/main" id="{AD7E7041-7790-4718-91B7-168392140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9" y="570067"/>
            <a:ext cx="8153796" cy="4525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3DA19A-A687-47E5-AA77-91DAD0789E02}"/>
              </a:ext>
            </a:extLst>
          </p:cNvPr>
          <p:cNvSpPr txBox="1"/>
          <p:nvPr/>
        </p:nvSpPr>
        <p:spPr>
          <a:xfrm>
            <a:off x="534585" y="570067"/>
            <a:ext cx="7531036" cy="1323439"/>
          </a:xfrm>
          <a:prstGeom prst="rect">
            <a:avLst/>
          </a:prstGeom>
          <a:noFill/>
        </p:spPr>
        <p:txBody>
          <a:bodyPr wrap="none" rtlCol="0">
            <a:spAutoFit/>
          </a:bodyPr>
          <a:lstStyle/>
          <a:p>
            <a:pPr algn="l"/>
            <a:r>
              <a:rPr lang="en-US" i="0" dirty="0">
                <a:solidFill>
                  <a:schemeClr val="tx1"/>
                </a:solidFill>
                <a:effectLst>
                  <a:outerShdw blurRad="38100" dist="38100" dir="2700000" algn="tl">
                    <a:srgbClr val="000000">
                      <a:alpha val="43137"/>
                    </a:srgbClr>
                  </a:outerShdw>
                </a:effectLst>
                <a:latin typeface="+mn-lt"/>
              </a:rPr>
              <a:t>Haifa University Ranks above </a:t>
            </a:r>
          </a:p>
          <a:p>
            <a:pPr algn="l"/>
            <a:r>
              <a:rPr lang="en-US" i="0" dirty="0">
                <a:solidFill>
                  <a:schemeClr val="tx1"/>
                </a:solidFill>
                <a:effectLst>
                  <a:outerShdw blurRad="38100" dist="38100" dir="2700000" algn="tl">
                    <a:srgbClr val="000000">
                      <a:alpha val="43137"/>
                    </a:srgbClr>
                  </a:outerShdw>
                </a:effectLst>
                <a:latin typeface="+mn-lt"/>
              </a:rPr>
              <a:t>Major Universities</a:t>
            </a:r>
            <a:endParaRPr lang="en-US"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87231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5.2-3  </a:t>
            </a:r>
            <a:r>
              <a:rPr lang="en-US" altLang="en-US" dirty="0">
                <a:solidFill>
                  <a:schemeClr val="bg1"/>
                </a:solidFill>
              </a:rPr>
              <a:t>He </a:t>
            </a:r>
            <a:r>
              <a:rPr lang="en-US" altLang="en-US" baseline="-25000" dirty="0">
                <a:solidFill>
                  <a:schemeClr val="bg1"/>
                </a:solidFill>
              </a:rPr>
              <a:t>4.</a:t>
            </a:r>
            <a:r>
              <a:rPr lang="en-US" altLang="en-US" dirty="0">
                <a:solidFill>
                  <a:schemeClr val="bg1"/>
                </a:solidFill>
              </a:rPr>
              <a:t>[th</a:t>
            </a:r>
            <a:r>
              <a:rPr lang="en-US" altLang="en-US" dirty="0"/>
              <a:t>e cohen </a:t>
            </a:r>
            <a:r>
              <a:rPr lang="en-US" altLang="en-US" dirty="0" err="1"/>
              <a:t>gadol</a:t>
            </a:r>
            <a:r>
              <a:rPr lang="en-US" altLang="en-US" dirty="0">
                <a:solidFill>
                  <a:schemeClr val="bg1"/>
                </a:solidFill>
              </a:rPr>
              <a:t>] can deal gently </a:t>
            </a:r>
            <a:r>
              <a:rPr lang="en-US" altLang="en-US" dirty="0">
                <a:solidFill>
                  <a:srgbClr val="FFFF99"/>
                </a:solidFill>
              </a:rPr>
              <a:t>with the ignorant and deluded</a:t>
            </a:r>
            <a:r>
              <a:rPr lang="en-US" altLang="en-US" dirty="0">
                <a:solidFill>
                  <a:schemeClr val="bg1"/>
                </a:solidFill>
              </a:rPr>
              <a:t>, since he himself also is subject to weakness. Also, because of this weakness, he has to offer sacrifices for his own sins, as well as those of the people.</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63029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u="sng" dirty="0">
                <a:solidFill>
                  <a:schemeClr val="bg1"/>
                </a:solidFill>
              </a:rPr>
              <a:t>Four references to the </a:t>
            </a:r>
            <a:r>
              <a:rPr lang="en-US" altLang="en-US" u="sng" dirty="0">
                <a:solidFill>
                  <a:srgbClr val="FFFF99"/>
                </a:solidFill>
              </a:rPr>
              <a:t>cohen </a:t>
            </a:r>
            <a:r>
              <a:rPr lang="en-US" altLang="en-US" u="sng" dirty="0" err="1">
                <a:solidFill>
                  <a:srgbClr val="FFFF99"/>
                </a:solidFill>
              </a:rPr>
              <a:t>gadol</a:t>
            </a:r>
            <a:r>
              <a:rPr lang="en-US" altLang="en-US" u="sng" dirty="0">
                <a:solidFill>
                  <a:srgbClr val="FFFF99"/>
                </a:solidFill>
              </a:rPr>
              <a:t>.  </a:t>
            </a:r>
            <a:endParaRPr lang="he-IL" altLang="en-US" u="sng" dirty="0">
              <a:solidFill>
                <a:srgbClr val="FFFF99"/>
              </a:solidFill>
            </a:endParaRPr>
          </a:p>
          <a:p>
            <a:pPr marL="0" indent="0">
              <a:lnSpc>
                <a:spcPct val="90000"/>
              </a:lnSpc>
              <a:buNone/>
            </a:pPr>
            <a:r>
              <a:rPr lang="en-US" altLang="en-US" dirty="0"/>
              <a:t>He </a:t>
            </a:r>
          </a:p>
          <a:p>
            <a:pPr marL="511175" indent="-511175">
              <a:lnSpc>
                <a:spcPct val="90000"/>
              </a:lnSpc>
              <a:buFont typeface="+mj-lt"/>
              <a:buAutoNum type="arabicPeriod"/>
            </a:pPr>
            <a:r>
              <a:rPr lang="en-US" altLang="en-US" dirty="0">
                <a:solidFill>
                  <a:schemeClr val="bg1"/>
                </a:solidFill>
              </a:rPr>
              <a:t>delivers us from our own works, </a:t>
            </a:r>
          </a:p>
          <a:p>
            <a:pPr marL="511175" indent="-511175">
              <a:lnSpc>
                <a:spcPct val="90000"/>
              </a:lnSpc>
              <a:buFont typeface="+mj-lt"/>
              <a:buAutoNum type="arabicPeriod"/>
            </a:pPr>
            <a:r>
              <a:rPr lang="en-US" altLang="en-US" dirty="0">
                <a:solidFill>
                  <a:schemeClr val="bg1"/>
                </a:solidFill>
              </a:rPr>
              <a:t>does the precise surgery to transform, </a:t>
            </a:r>
          </a:p>
          <a:p>
            <a:pPr marL="511175" indent="-511175">
              <a:lnSpc>
                <a:spcPct val="90000"/>
              </a:lnSpc>
              <a:buFont typeface="+mj-lt"/>
              <a:buAutoNum type="arabicPeriod"/>
            </a:pPr>
            <a:r>
              <a:rPr lang="en-US" altLang="en-US" dirty="0">
                <a:solidFill>
                  <a:schemeClr val="bg1"/>
                </a:solidFill>
              </a:rPr>
              <a:t>gets to all the secret stuff!</a:t>
            </a:r>
          </a:p>
          <a:p>
            <a:pPr marL="0" indent="0">
              <a:lnSpc>
                <a:spcPct val="90000"/>
              </a:lnSpc>
              <a:buNone/>
            </a:pPr>
            <a:r>
              <a:rPr lang="en-US" altLang="en-US" dirty="0"/>
              <a:t>How?</a:t>
            </a:r>
            <a:endParaRPr lang="en-US" altLang="en-US" dirty="0">
              <a:solidFill>
                <a:schemeClr val="bg1"/>
              </a:solidFill>
            </a:endParaRPr>
          </a:p>
        </p:txBody>
      </p:sp>
    </p:spTree>
    <p:extLst>
      <p:ext uri="{BB962C8B-B14F-4D97-AF65-F5344CB8AC3E}">
        <p14:creationId xmlns:p14="http://schemas.microsoft.com/office/powerpoint/2010/main" val="331643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When I say “cohen” what comes to mind?</a:t>
            </a:r>
          </a:p>
          <a:p>
            <a:pPr marL="0" indent="0">
              <a:lnSpc>
                <a:spcPct val="90000"/>
              </a:lnSpc>
              <a:buNone/>
            </a:pPr>
            <a:r>
              <a:rPr lang="en-US" altLang="en-US" dirty="0"/>
              <a:t>Did a Google search on cohen.</a:t>
            </a:r>
          </a:p>
          <a:p>
            <a:pPr marL="0" indent="0">
              <a:lnSpc>
                <a:spcPct val="90000"/>
              </a:lnSpc>
              <a:buNone/>
            </a:pPr>
            <a:r>
              <a:rPr lang="en-US" altLang="en-US" dirty="0">
                <a:solidFill>
                  <a:schemeClr val="bg1"/>
                </a:solidFill>
              </a:rPr>
              <a:t>In 0.9 sec found 242,000,000 hits</a:t>
            </a:r>
          </a:p>
          <a:p>
            <a:pPr marL="0" indent="0">
              <a:lnSpc>
                <a:spcPct val="90000"/>
              </a:lnSpc>
              <a:buNone/>
            </a:pPr>
            <a:r>
              <a:rPr lang="en-US" altLang="en-US" dirty="0">
                <a:solidFill>
                  <a:schemeClr val="bg1"/>
                </a:solidFill>
              </a:rPr>
              <a:t>Michael Cohen lawyer</a:t>
            </a:r>
          </a:p>
          <a:p>
            <a:pPr marL="0" indent="0">
              <a:lnSpc>
                <a:spcPct val="90000"/>
              </a:lnSpc>
              <a:buNone/>
            </a:pPr>
            <a:r>
              <a:rPr lang="en-US" altLang="en-US" dirty="0"/>
              <a:t>Dr. Mark Cohen</a:t>
            </a:r>
          </a:p>
          <a:p>
            <a:pPr marL="0" indent="0">
              <a:lnSpc>
                <a:spcPct val="90000"/>
              </a:lnSpc>
              <a:buNone/>
            </a:pPr>
            <a:r>
              <a:rPr lang="en-US" altLang="en-US" dirty="0">
                <a:solidFill>
                  <a:schemeClr val="bg1"/>
                </a:solidFill>
              </a:rPr>
              <a:t>Leonar</a:t>
            </a:r>
            <a:r>
              <a:rPr lang="en-US" altLang="en-US" dirty="0"/>
              <a:t>d Cohen</a:t>
            </a:r>
          </a:p>
          <a:p>
            <a:pPr marL="0" indent="0">
              <a:lnSpc>
                <a:spcPct val="90000"/>
              </a:lnSpc>
              <a:buNone/>
            </a:pPr>
            <a:r>
              <a:rPr lang="en-US" altLang="en-US" dirty="0">
                <a:solidFill>
                  <a:schemeClr val="bg1"/>
                </a:solidFill>
              </a:rPr>
              <a:t>Sasha Baron Cohen</a:t>
            </a:r>
          </a:p>
        </p:txBody>
      </p:sp>
    </p:spTree>
    <p:extLst>
      <p:ext uri="{BB962C8B-B14F-4D97-AF65-F5344CB8AC3E}">
        <p14:creationId xmlns:p14="http://schemas.microsoft.com/office/powerpoint/2010/main" val="289018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5334000" cy="4933950"/>
          </a:xfrm>
        </p:spPr>
        <p:txBody>
          <a:bodyPr>
            <a:normAutofit fontScale="92500"/>
          </a:bodyPr>
          <a:lstStyle/>
          <a:p>
            <a:pPr marL="0" indent="0">
              <a:lnSpc>
                <a:spcPct val="90000"/>
              </a:lnSpc>
              <a:buNone/>
            </a:pPr>
            <a:r>
              <a:rPr lang="en-US" altLang="en-US" dirty="0">
                <a:solidFill>
                  <a:schemeClr val="bg1"/>
                </a:solidFill>
              </a:rPr>
              <a:t>The Cohen </a:t>
            </a:r>
            <a:r>
              <a:rPr lang="en-US" altLang="en-US" dirty="0" err="1">
                <a:solidFill>
                  <a:schemeClr val="bg1"/>
                </a:solidFill>
              </a:rPr>
              <a:t>Gadol</a:t>
            </a:r>
            <a:r>
              <a:rPr lang="en-US" altLang="en-US" dirty="0">
                <a:solidFill>
                  <a:schemeClr val="bg1"/>
                </a:solidFill>
              </a:rPr>
              <a:t> wore eight holy garments (</a:t>
            </a:r>
            <a:r>
              <a:rPr lang="en-US" altLang="en-US" dirty="0" err="1">
                <a:solidFill>
                  <a:schemeClr val="bg1"/>
                </a:solidFill>
              </a:rPr>
              <a:t>bigdei</a:t>
            </a:r>
            <a:r>
              <a:rPr lang="en-US" altLang="en-US" dirty="0">
                <a:solidFill>
                  <a:schemeClr val="bg1"/>
                </a:solidFill>
              </a:rPr>
              <a:t> </a:t>
            </a:r>
            <a:r>
              <a:rPr lang="en-US" altLang="en-US" dirty="0" err="1">
                <a:solidFill>
                  <a:schemeClr val="bg1"/>
                </a:solidFill>
              </a:rPr>
              <a:t>kodesh</a:t>
            </a:r>
            <a:r>
              <a:rPr lang="he-IL" altLang="en-US" b="1" dirty="0">
                <a:solidFill>
                  <a:schemeClr val="bg1"/>
                </a:solidFill>
                <a:latin typeface="David" panose="020E0502060401010101" pitchFamily="34" charset="-79"/>
                <a:cs typeface="David" panose="020E0502060401010101" pitchFamily="34" charset="-79"/>
              </a:rPr>
              <a:t>בגדי קודש </a:t>
            </a:r>
            <a:r>
              <a:rPr lang="en-US" altLang="en-US" dirty="0">
                <a:solidFill>
                  <a:schemeClr val="bg1"/>
                </a:solidFill>
              </a:rPr>
              <a:t>). Of these, four were of the same type worn by all </a:t>
            </a:r>
            <a:r>
              <a:rPr lang="en-US" altLang="en-US" dirty="0"/>
              <a:t>Cohanim/</a:t>
            </a:r>
            <a:r>
              <a:rPr lang="en-US" altLang="en-US" dirty="0">
                <a:solidFill>
                  <a:schemeClr val="bg1"/>
                </a:solidFill>
              </a:rPr>
              <a:t>priests and four were unique to the Cohen </a:t>
            </a:r>
            <a:r>
              <a:rPr lang="en-US" altLang="en-US" dirty="0" err="1">
                <a:solidFill>
                  <a:schemeClr val="bg1"/>
                </a:solidFill>
              </a:rPr>
              <a:t>Gadol</a:t>
            </a:r>
            <a:r>
              <a:rPr lang="en-US" altLang="en-US" dirty="0">
                <a:solidFill>
                  <a:schemeClr val="bg1"/>
                </a:solidFill>
              </a:rPr>
              <a:t>. </a:t>
            </a:r>
          </a:p>
        </p:txBody>
      </p:sp>
      <p:pic>
        <p:nvPicPr>
          <p:cNvPr id="3" name="Picture 2">
            <a:extLst>
              <a:ext uri="{FF2B5EF4-FFF2-40B4-BE49-F238E27FC236}">
                <a16:creationId xmlns:a16="http://schemas.microsoft.com/office/drawing/2014/main" id="{991B8CE4-EF58-451C-82D9-A346C7C28BC2}"/>
              </a:ext>
            </a:extLst>
          </p:cNvPr>
          <p:cNvPicPr>
            <a:picLocks noChangeAspect="1"/>
          </p:cNvPicPr>
          <p:nvPr/>
        </p:nvPicPr>
        <p:blipFill>
          <a:blip r:embed="rId3"/>
          <a:stretch>
            <a:fillRect/>
          </a:stretch>
        </p:blipFill>
        <p:spPr>
          <a:xfrm>
            <a:off x="5802839" y="426115"/>
            <a:ext cx="2701398" cy="4704866"/>
          </a:xfrm>
          <a:prstGeom prst="rect">
            <a:avLst/>
          </a:prstGeom>
        </p:spPr>
      </p:pic>
    </p:spTree>
    <p:extLst>
      <p:ext uri="{BB962C8B-B14F-4D97-AF65-F5344CB8AC3E}">
        <p14:creationId xmlns:p14="http://schemas.microsoft.com/office/powerpoint/2010/main" val="175194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Shmot</a:t>
            </a:r>
            <a:r>
              <a:rPr lang="en-US" altLang="en-US" baseline="30000" dirty="0">
                <a:solidFill>
                  <a:schemeClr val="bg1"/>
                </a:solidFill>
              </a:rPr>
              <a:t>/Ex 19.5-6</a:t>
            </a:r>
            <a:r>
              <a:rPr lang="en-US" altLang="en-US" dirty="0">
                <a:solidFill>
                  <a:schemeClr val="bg1"/>
                </a:solidFill>
              </a:rPr>
              <a:t> Now if you will pay careful attention to what I say and keep my covenant, then you will be my own treasure from among all the peoples, for all the earth is mine; and you will be a </a:t>
            </a:r>
            <a:r>
              <a:rPr lang="en-US" altLang="en-US" dirty="0">
                <a:solidFill>
                  <a:srgbClr val="FFFF99"/>
                </a:solidFill>
              </a:rPr>
              <a:t>kingdom of </a:t>
            </a:r>
            <a:r>
              <a:rPr lang="en-US" altLang="en-US" dirty="0" err="1">
                <a:solidFill>
                  <a:srgbClr val="FFFF99"/>
                </a:solidFill>
              </a:rPr>
              <a:t>cohanim</a:t>
            </a:r>
            <a:r>
              <a:rPr lang="en-US" altLang="en-US" dirty="0">
                <a:solidFill>
                  <a:srgbClr val="FFFF99"/>
                </a:solidFill>
              </a:rPr>
              <a:t> </a:t>
            </a:r>
            <a:r>
              <a:rPr lang="en-US" altLang="en-US" dirty="0">
                <a:solidFill>
                  <a:schemeClr val="bg1"/>
                </a:solidFill>
              </a:rPr>
              <a:t>for me, a holy nation</a:t>
            </a:r>
            <a:r>
              <a:rPr lang="he-IL" altLang="en-US" b="1" dirty="0">
                <a:solidFill>
                  <a:schemeClr val="bg1"/>
                </a:solidFill>
                <a:latin typeface="David" panose="020E0502060401010101" pitchFamily="34" charset="-79"/>
                <a:cs typeface="David" panose="020E0502060401010101" pitchFamily="34" charset="-79"/>
              </a:rPr>
              <a:t>גוֹי קָדוֹשׁ </a:t>
            </a:r>
            <a:r>
              <a:rPr lang="en-US" altLang="en-US" b="1" dirty="0">
                <a:solidFill>
                  <a:schemeClr val="bg1"/>
                </a:solidFill>
                <a:latin typeface="David" panose="020E0502060401010101" pitchFamily="34" charset="-79"/>
                <a:cs typeface="David" panose="020E0502060401010101" pitchFamily="34" charset="-79"/>
              </a:rPr>
              <a:t> </a:t>
            </a:r>
            <a:r>
              <a:rPr lang="en-US" altLang="en-US" dirty="0">
                <a:solidFill>
                  <a:schemeClr val="bg1"/>
                </a:solidFill>
              </a:rPr>
              <a:t>[</a:t>
            </a:r>
            <a:r>
              <a:rPr lang="en-US" altLang="en-US" i="1" dirty="0">
                <a:solidFill>
                  <a:schemeClr val="bg1"/>
                </a:solidFill>
              </a:rPr>
              <a:t>goy </a:t>
            </a:r>
            <a:r>
              <a:rPr lang="en-US" altLang="en-US" i="1" dirty="0" err="1">
                <a:solidFill>
                  <a:schemeClr val="bg1"/>
                </a:solidFill>
              </a:rPr>
              <a:t>kadosh</a:t>
            </a:r>
            <a:r>
              <a:rPr lang="en-US" altLang="en-US" dirty="0">
                <a:solidFill>
                  <a:schemeClr val="bg1"/>
                </a:solidFill>
              </a:rPr>
              <a:t>].’</a:t>
            </a:r>
          </a:p>
        </p:txBody>
      </p:sp>
    </p:spTree>
    <p:extLst>
      <p:ext uri="{BB962C8B-B14F-4D97-AF65-F5344CB8AC3E}">
        <p14:creationId xmlns:p14="http://schemas.microsoft.com/office/powerpoint/2010/main" val="221900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59D21ED7-AA2A-4213-833A-D1BF42E149E8}"/>
              </a:ext>
            </a:extLst>
          </p:cNvPr>
          <p:cNvPicPr>
            <a:picLocks noChangeAspect="1"/>
          </p:cNvPicPr>
          <p:nvPr/>
        </p:nvPicPr>
        <p:blipFill>
          <a:blip r:embed="rId3"/>
          <a:stretch>
            <a:fillRect/>
          </a:stretch>
        </p:blipFill>
        <p:spPr>
          <a:xfrm>
            <a:off x="655637" y="210979"/>
            <a:ext cx="7795612" cy="4928933"/>
          </a:xfrm>
          <a:prstGeom prst="rect">
            <a:avLst/>
          </a:prstGeom>
        </p:spPr>
      </p:pic>
    </p:spTree>
    <p:extLst>
      <p:ext uri="{BB962C8B-B14F-4D97-AF65-F5344CB8AC3E}">
        <p14:creationId xmlns:p14="http://schemas.microsoft.com/office/powerpoint/2010/main" val="118112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err="1">
                <a:solidFill>
                  <a:schemeClr val="bg1"/>
                </a:solidFill>
              </a:rPr>
              <a:t>Shmot</a:t>
            </a:r>
            <a:r>
              <a:rPr lang="en-US" altLang="en-US" baseline="30000" dirty="0">
                <a:solidFill>
                  <a:schemeClr val="bg1"/>
                </a:solidFill>
              </a:rPr>
              <a:t>/Ex 20.18-21</a:t>
            </a:r>
            <a:r>
              <a:rPr lang="en-US" altLang="en-US" dirty="0">
                <a:solidFill>
                  <a:schemeClr val="bg1"/>
                </a:solidFill>
              </a:rPr>
              <a:t> All the people witnessed the thundering and the lightning, and the sound of the shofar, and the mountain smoking. When the people saw it, they trembled and stood far off.  So they said to Moses, “You, speak to us, and we will listen, but do not let God speak to us, or we will die.”</a:t>
            </a:r>
          </a:p>
        </p:txBody>
      </p:sp>
    </p:spTree>
    <p:extLst>
      <p:ext uri="{BB962C8B-B14F-4D97-AF65-F5344CB8AC3E}">
        <p14:creationId xmlns:p14="http://schemas.microsoft.com/office/powerpoint/2010/main" val="3084549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Shmot</a:t>
            </a:r>
            <a:r>
              <a:rPr lang="en-US" altLang="en-US" baseline="30000" dirty="0">
                <a:solidFill>
                  <a:schemeClr val="bg1"/>
                </a:solidFill>
              </a:rPr>
              <a:t>/Ex 20.18-21</a:t>
            </a:r>
            <a:r>
              <a:rPr lang="en-US" altLang="en-US" dirty="0">
                <a:solidFill>
                  <a:schemeClr val="bg1"/>
                </a:solidFill>
              </a:rPr>
              <a:t> So Moses said to the people, “Do not be afraid, for God has come to test you, so that His fear may be in you, so that you do not sin.” The people stood far off, while Moses drew near to the thick darkness where God was.</a:t>
            </a:r>
          </a:p>
        </p:txBody>
      </p:sp>
    </p:spTree>
    <p:extLst>
      <p:ext uri="{BB962C8B-B14F-4D97-AF65-F5344CB8AC3E}">
        <p14:creationId xmlns:p14="http://schemas.microsoft.com/office/powerpoint/2010/main" val="4192700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solidFill>
                  <a:schemeClr val="bg1"/>
                </a:solidFill>
              </a:rPr>
              <a:t>Shmot</a:t>
            </a:r>
            <a:r>
              <a:rPr lang="en-US" altLang="en-US" baseline="30000" dirty="0">
                <a:solidFill>
                  <a:schemeClr val="bg1"/>
                </a:solidFill>
              </a:rPr>
              <a:t>/Ex 28.1-2 </a:t>
            </a:r>
            <a:r>
              <a:rPr lang="en-US" altLang="en-US" dirty="0">
                <a:solidFill>
                  <a:schemeClr val="bg1"/>
                </a:solidFill>
              </a:rPr>
              <a:t>“You are to summon your brother Aharon and his sons to come from among the people of Isra’el to you, so that they can serve me as Cohanim... You are to make for your brother Aharon garments set apart for serving God, expressing dignity and splendor.</a:t>
            </a:r>
          </a:p>
        </p:txBody>
      </p:sp>
    </p:spTree>
    <p:extLst>
      <p:ext uri="{BB962C8B-B14F-4D97-AF65-F5344CB8AC3E}">
        <p14:creationId xmlns:p14="http://schemas.microsoft.com/office/powerpoint/2010/main" val="2323652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So, what was the work </a:t>
            </a:r>
          </a:p>
          <a:p>
            <a:pPr marL="0" indent="0" algn="ctr">
              <a:lnSpc>
                <a:spcPct val="90000"/>
              </a:lnSpc>
              <a:buNone/>
            </a:pPr>
            <a:r>
              <a:rPr lang="en-US" altLang="en-US" dirty="0">
                <a:solidFill>
                  <a:schemeClr val="bg1"/>
                </a:solidFill>
              </a:rPr>
              <a:t>of the Cohanim </a:t>
            </a:r>
            <a:r>
              <a:rPr lang="he-IL" altLang="en-US" b="1" dirty="0">
                <a:solidFill>
                  <a:schemeClr val="bg1"/>
                </a:solidFill>
                <a:latin typeface="David" panose="020E0502060401010101" pitchFamily="34" charset="-79"/>
                <a:cs typeface="David" panose="020E0502060401010101" pitchFamily="34" charset="-79"/>
              </a:rPr>
              <a:t>כוהנים</a:t>
            </a:r>
            <a:endParaRPr lang="en-US" altLang="en-US" b="1" dirty="0">
              <a:solidFill>
                <a:schemeClr val="bg1"/>
              </a:solidFill>
              <a:latin typeface="David" panose="020E0502060401010101" pitchFamily="34" charset="-79"/>
              <a:cs typeface="David" panose="020E0502060401010101" pitchFamily="34" charset="-79"/>
            </a:endParaRPr>
          </a:p>
          <a:p>
            <a:pPr marL="0" indent="0" algn="ctr">
              <a:lnSpc>
                <a:spcPct val="90000"/>
              </a:lnSpc>
              <a:buNone/>
            </a:pPr>
            <a:r>
              <a:rPr lang="en-US" altLang="en-US" dirty="0">
                <a:solidFill>
                  <a:schemeClr val="bg1"/>
                </a:solidFill>
              </a:rPr>
              <a:t>[pl of cohen]</a:t>
            </a:r>
            <a:r>
              <a:rPr lang="he-IL" altLang="en-US" dirty="0">
                <a:solidFill>
                  <a:schemeClr val="bg1"/>
                </a:solidFill>
              </a:rPr>
              <a:t> </a:t>
            </a:r>
            <a:r>
              <a:rPr lang="he-IL" altLang="en-US" b="1" dirty="0">
                <a:solidFill>
                  <a:schemeClr val="bg1"/>
                </a:solidFill>
                <a:latin typeface="David" panose="020E0502060401010101" pitchFamily="34" charset="-79"/>
                <a:cs typeface="David" panose="020E0502060401010101" pitchFamily="34" charset="-79"/>
              </a:rPr>
              <a:t>כוהן  </a:t>
            </a:r>
            <a:endParaRPr lang="en-US" altLang="en-US" dirty="0">
              <a:solidFill>
                <a:schemeClr val="bg1"/>
              </a:solidFill>
            </a:endParaRPr>
          </a:p>
        </p:txBody>
      </p:sp>
    </p:spTree>
    <p:extLst>
      <p:ext uri="{BB962C8B-B14F-4D97-AF65-F5344CB8AC3E}">
        <p14:creationId xmlns:p14="http://schemas.microsoft.com/office/powerpoint/2010/main" val="307045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BC31A335-E087-4D3B-B62D-DDC68205EF59}"/>
              </a:ext>
            </a:extLst>
          </p:cNvPr>
          <p:cNvPicPr>
            <a:picLocks noChangeAspect="1"/>
          </p:cNvPicPr>
          <p:nvPr/>
        </p:nvPicPr>
        <p:blipFill>
          <a:blip r:embed="rId3"/>
          <a:stretch>
            <a:fillRect/>
          </a:stretch>
        </p:blipFill>
        <p:spPr>
          <a:xfrm>
            <a:off x="1036637" y="212242"/>
            <a:ext cx="7007192" cy="4931257"/>
          </a:xfrm>
          <a:prstGeom prst="rect">
            <a:avLst/>
          </a:prstGeom>
        </p:spPr>
      </p:pic>
    </p:spTree>
    <p:extLst>
      <p:ext uri="{BB962C8B-B14F-4D97-AF65-F5344CB8AC3E}">
        <p14:creationId xmlns:p14="http://schemas.microsoft.com/office/powerpoint/2010/main" val="3683036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5.1 </a:t>
            </a:r>
            <a:r>
              <a:rPr lang="en-US" altLang="en-US" dirty="0">
                <a:solidFill>
                  <a:schemeClr val="bg1"/>
                </a:solidFill>
              </a:rPr>
              <a:t>For every </a:t>
            </a:r>
            <a:r>
              <a:rPr lang="en-US" altLang="en-US" baseline="-25000" dirty="0"/>
              <a:t>3.</a:t>
            </a:r>
            <a:r>
              <a:rPr lang="en-US" altLang="en-US" dirty="0">
                <a:solidFill>
                  <a:srgbClr val="FFFF99"/>
                </a:solidFill>
              </a:rPr>
              <a:t>cohen </a:t>
            </a:r>
            <a:r>
              <a:rPr lang="en-US" altLang="en-US" dirty="0" err="1">
                <a:solidFill>
                  <a:srgbClr val="FFFF99"/>
                </a:solidFill>
              </a:rPr>
              <a:t>gadol</a:t>
            </a:r>
            <a:r>
              <a:rPr lang="en-US" altLang="en-US" dirty="0">
                <a:solidFill>
                  <a:srgbClr val="FFFF99"/>
                </a:solidFill>
              </a:rPr>
              <a:t> </a:t>
            </a:r>
            <a:r>
              <a:rPr lang="en-US" altLang="en-US" dirty="0">
                <a:solidFill>
                  <a:schemeClr val="bg1"/>
                </a:solidFill>
              </a:rPr>
              <a:t>taken from among men is appointed to act on behalf of people in matters relating to God, so that he may offer gifts and sacrifices for sins.  </a:t>
            </a:r>
          </a:p>
        </p:txBody>
      </p:sp>
    </p:spTree>
    <p:extLst>
      <p:ext uri="{BB962C8B-B14F-4D97-AF65-F5344CB8AC3E}">
        <p14:creationId xmlns:p14="http://schemas.microsoft.com/office/powerpoint/2010/main" val="2006276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l-GR" altLang="en-US" dirty="0">
                <a:solidFill>
                  <a:schemeClr val="bg1"/>
                </a:solidFill>
              </a:rPr>
              <a:t>δῶρα</a:t>
            </a:r>
            <a:r>
              <a:rPr lang="el-GR" altLang="en-US" b="1" dirty="0">
                <a:solidFill>
                  <a:schemeClr val="bg1"/>
                </a:solidFill>
              </a:rPr>
              <a:t> </a:t>
            </a:r>
            <a:r>
              <a:rPr lang="el-GR" altLang="en-US" dirty="0">
                <a:solidFill>
                  <a:schemeClr val="bg1"/>
                </a:solidFill>
              </a:rPr>
              <a:t>(</a:t>
            </a:r>
            <a:r>
              <a:rPr lang="en-US" altLang="en-US" dirty="0" err="1">
                <a:solidFill>
                  <a:schemeClr val="bg1"/>
                </a:solidFill>
              </a:rPr>
              <a:t>dōra</a:t>
            </a:r>
            <a:r>
              <a:rPr lang="en-US" altLang="en-US" dirty="0">
                <a:solidFill>
                  <a:schemeClr val="bg1"/>
                </a:solidFill>
              </a:rPr>
              <a:t>) gift (focusing on "the </a:t>
            </a:r>
            <a:r>
              <a:rPr lang="en-US" altLang="en-US" dirty="0">
                <a:solidFill>
                  <a:srgbClr val="FFFF66"/>
                </a:solidFill>
              </a:rPr>
              <a:t>free nature </a:t>
            </a:r>
            <a:r>
              <a:rPr lang="en-US" altLang="en-US" dirty="0">
                <a:solidFill>
                  <a:schemeClr val="bg1"/>
                </a:solidFill>
              </a:rPr>
              <a:t>of the gift.  That is, something "uncaused" (</a:t>
            </a:r>
            <a:r>
              <a:rPr lang="en-US" altLang="en-US" dirty="0">
                <a:solidFill>
                  <a:srgbClr val="FFFF66"/>
                </a:solidFill>
              </a:rPr>
              <a:t>not coerced, spontaneous</a:t>
            </a:r>
            <a:r>
              <a:rPr lang="en-US" altLang="en-US" dirty="0">
                <a:solidFill>
                  <a:schemeClr val="bg1"/>
                </a:solidFill>
              </a:rPr>
              <a:t>) </a:t>
            </a:r>
            <a:r>
              <a:rPr lang="he-IL" altLang="en-US" b="1" dirty="0">
                <a:solidFill>
                  <a:schemeClr val="bg1"/>
                </a:solidFill>
                <a:latin typeface="David" panose="020E0502060401010101" pitchFamily="34" charset="-79"/>
                <a:cs typeface="David" panose="020E0502060401010101" pitchFamily="34" charset="-79"/>
              </a:rPr>
              <a:t>מְנָחוֹת</a:t>
            </a:r>
            <a:r>
              <a:rPr lang="en-US" altLang="en-US" dirty="0">
                <a:solidFill>
                  <a:schemeClr val="bg1"/>
                </a:solidFill>
              </a:rPr>
              <a:t>  </a:t>
            </a:r>
            <a:r>
              <a:rPr lang="he-IL" altLang="en-US" dirty="0">
                <a:solidFill>
                  <a:schemeClr val="bg1"/>
                </a:solidFill>
              </a:rPr>
              <a:t> </a:t>
            </a:r>
            <a:r>
              <a:rPr lang="en-US" altLang="en-US" dirty="0">
                <a:solidFill>
                  <a:schemeClr val="bg1"/>
                </a:solidFill>
              </a:rPr>
              <a:t>gift, present, tribute</a:t>
            </a:r>
          </a:p>
          <a:p>
            <a:pPr marL="0" indent="0">
              <a:lnSpc>
                <a:spcPct val="90000"/>
              </a:lnSpc>
              <a:buNone/>
            </a:pPr>
            <a:r>
              <a:rPr lang="el-GR" altLang="en-US" dirty="0">
                <a:solidFill>
                  <a:schemeClr val="bg1"/>
                </a:solidFill>
              </a:rPr>
              <a:t>θυσίας (</a:t>
            </a:r>
            <a:r>
              <a:rPr lang="en-US" altLang="en-US" dirty="0" err="1">
                <a:solidFill>
                  <a:schemeClr val="bg1"/>
                </a:solidFill>
              </a:rPr>
              <a:t>thysias</a:t>
            </a:r>
            <a:r>
              <a:rPr lang="en-US" altLang="en-US" dirty="0">
                <a:solidFill>
                  <a:schemeClr val="bg1"/>
                </a:solidFill>
              </a:rPr>
              <a:t>) an offering (sacrifice); an </a:t>
            </a:r>
            <a:r>
              <a:rPr lang="en-US" altLang="en-US" dirty="0">
                <a:solidFill>
                  <a:srgbClr val="FFFF66"/>
                </a:solidFill>
              </a:rPr>
              <a:t>official sacrifice prescribed by God</a:t>
            </a:r>
            <a:r>
              <a:rPr lang="en-US" altLang="en-US" dirty="0">
                <a:solidFill>
                  <a:schemeClr val="bg1"/>
                </a:solidFill>
              </a:rPr>
              <a:t>; hence an offering the Lord accepts because </a:t>
            </a:r>
            <a:r>
              <a:rPr lang="en-US" altLang="en-US" dirty="0">
                <a:solidFill>
                  <a:srgbClr val="FFFF66"/>
                </a:solidFill>
              </a:rPr>
              <a:t>offered on His terms</a:t>
            </a:r>
            <a:r>
              <a:rPr lang="en-US" altLang="en-US" dirty="0">
                <a:solidFill>
                  <a:schemeClr val="bg1"/>
                </a:solidFill>
              </a:rPr>
              <a:t>. </a:t>
            </a:r>
            <a:r>
              <a:rPr lang="he-IL" altLang="en-US" b="1" dirty="0">
                <a:solidFill>
                  <a:schemeClr val="bg1"/>
                </a:solidFill>
                <a:latin typeface="David" panose="020E0502060401010101" pitchFamily="34" charset="-79"/>
                <a:cs typeface="David" panose="020E0502060401010101" pitchFamily="34" charset="-79"/>
              </a:rPr>
              <a:t>זְבָחִים</a:t>
            </a:r>
            <a:endParaRPr lang="en-US" altLang="en-US"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2622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He alone could offer the sacrifices for the sins of the priests, or of the people, or of himself</a:t>
            </a:r>
          </a:p>
        </p:txBody>
      </p:sp>
    </p:spTree>
    <p:extLst>
      <p:ext uri="{BB962C8B-B14F-4D97-AF65-F5344CB8AC3E}">
        <p14:creationId xmlns:p14="http://schemas.microsoft.com/office/powerpoint/2010/main" val="2494735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Vayikra/Lev 4.13-14 </a:t>
            </a:r>
            <a:r>
              <a:rPr lang="en-US" altLang="en-US" dirty="0">
                <a:solidFill>
                  <a:schemeClr val="bg1"/>
                </a:solidFill>
              </a:rPr>
              <a:t>‘“‘If the entire community of Isra’el inadvertently makes a mistake, with the assembly being unaware of the matter, and they do something against any of the mitzvot of Adonai concerning things which should not be done, they are guilty. When the sin they have committed becomes known, then</a:t>
            </a:r>
          </a:p>
        </p:txBody>
      </p:sp>
    </p:spTree>
    <p:extLst>
      <p:ext uri="{BB962C8B-B14F-4D97-AF65-F5344CB8AC3E}">
        <p14:creationId xmlns:p14="http://schemas.microsoft.com/office/powerpoint/2010/main" val="3355422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Vayikra/Lev 4.16-18</a:t>
            </a:r>
            <a:r>
              <a:rPr lang="en-US" altLang="en-US" dirty="0">
                <a:solidFill>
                  <a:schemeClr val="bg1"/>
                </a:solidFill>
              </a:rPr>
              <a:t> The anointed cohen is to bring some of the bull’s blood to the tent of meeting. The cohen is to dip his finger in the blood and sprinkle it seven times in the presence of Adonai in front of the curtain. </a:t>
            </a:r>
          </a:p>
        </p:txBody>
      </p:sp>
    </p:spTree>
    <p:extLst>
      <p:ext uri="{BB962C8B-B14F-4D97-AF65-F5344CB8AC3E}">
        <p14:creationId xmlns:p14="http://schemas.microsoft.com/office/powerpoint/2010/main" val="1827006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Vayikra/Lev 4.16-18</a:t>
            </a:r>
            <a:r>
              <a:rPr lang="en-US" altLang="en-US" dirty="0">
                <a:solidFill>
                  <a:schemeClr val="bg1"/>
                </a:solidFill>
              </a:rPr>
              <a:t> He is to put some of the blood on the horns of the altar before </a:t>
            </a:r>
            <a:r>
              <a:rPr lang="en-US" altLang="en-US" cap="small" dirty="0">
                <a:solidFill>
                  <a:schemeClr val="bg1"/>
                </a:solidFill>
              </a:rPr>
              <a:t>Adoni</a:t>
            </a:r>
            <a:r>
              <a:rPr lang="en-US" altLang="en-US" dirty="0">
                <a:solidFill>
                  <a:schemeClr val="bg1"/>
                </a:solidFill>
              </a:rPr>
              <a:t>, there in the tent of meeting. All the remaining blood he is to pour out at the base of the altar for burnt offerings, which is at the entrance to the tent of meeting…</a:t>
            </a:r>
            <a:r>
              <a:rPr lang="en-US" altLang="en-US" dirty="0">
                <a:solidFill>
                  <a:srgbClr val="FFFF99"/>
                </a:solidFill>
              </a:rPr>
              <a:t>Thus the cohen will make atonement for them, and they will be forgiven.</a:t>
            </a:r>
          </a:p>
        </p:txBody>
      </p:sp>
    </p:spTree>
    <p:extLst>
      <p:ext uri="{BB962C8B-B14F-4D97-AF65-F5344CB8AC3E}">
        <p14:creationId xmlns:p14="http://schemas.microsoft.com/office/powerpoint/2010/main" val="1222145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7.25 </a:t>
            </a:r>
            <a:r>
              <a:rPr lang="en-US" altLang="en-US" dirty="0">
                <a:solidFill>
                  <a:schemeClr val="bg1"/>
                </a:solidFill>
              </a:rPr>
              <a:t>Therefore He is also able to save completely those who draw near to God through Him, always living to make intercession for them.</a:t>
            </a:r>
          </a:p>
        </p:txBody>
      </p:sp>
    </p:spTree>
    <p:extLst>
      <p:ext uri="{BB962C8B-B14F-4D97-AF65-F5344CB8AC3E}">
        <p14:creationId xmlns:p14="http://schemas.microsoft.com/office/powerpoint/2010/main" val="3586402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400382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solidFill>
                  <a:schemeClr val="bg1"/>
                </a:solidFill>
              </a:rPr>
              <a:t>Vayikra/Lev 4.2-3</a:t>
            </a:r>
            <a:r>
              <a:rPr lang="en-US" altLang="en-US" dirty="0">
                <a:solidFill>
                  <a:schemeClr val="bg1"/>
                </a:solidFill>
              </a:rPr>
              <a:t>  If anyone sins unintentionally in any of </a:t>
            </a:r>
            <a:r>
              <a:rPr lang="en-US" altLang="en-US" cap="small" dirty="0" err="1">
                <a:solidFill>
                  <a:schemeClr val="bg1"/>
                </a:solidFill>
              </a:rPr>
              <a:t>Adoni</a:t>
            </a:r>
            <a:r>
              <a:rPr lang="en-US" altLang="en-US" dirty="0" err="1">
                <a:solidFill>
                  <a:schemeClr val="bg1"/>
                </a:solidFill>
              </a:rPr>
              <a:t>’s</a:t>
            </a:r>
            <a:r>
              <a:rPr lang="en-US" altLang="en-US" dirty="0">
                <a:solidFill>
                  <a:schemeClr val="bg1"/>
                </a:solidFill>
              </a:rPr>
              <a:t> mitzvot that are not to be done, and commits any one of them —</a:t>
            </a:r>
            <a:r>
              <a:rPr lang="en-US" altLang="en-US" dirty="0">
                <a:solidFill>
                  <a:srgbClr val="FFFF99"/>
                </a:solidFill>
              </a:rPr>
              <a:t>or if the </a:t>
            </a:r>
            <a:r>
              <a:rPr lang="en-US" altLang="en-US" u="sng" dirty="0">
                <a:solidFill>
                  <a:srgbClr val="FFFF99"/>
                </a:solidFill>
              </a:rPr>
              <a:t>anointed cohen</a:t>
            </a:r>
            <a:r>
              <a:rPr lang="en-US" altLang="en-US" dirty="0">
                <a:solidFill>
                  <a:srgbClr val="FFFF99"/>
                </a:solidFill>
              </a:rPr>
              <a:t> </a:t>
            </a:r>
            <a:r>
              <a:rPr lang="en-US" altLang="en-US" u="sng" dirty="0">
                <a:solidFill>
                  <a:srgbClr val="FFFF99"/>
                </a:solidFill>
              </a:rPr>
              <a:t>sins so as to bring guilt on the people</a:t>
            </a:r>
            <a:r>
              <a:rPr lang="en-US" altLang="en-US" dirty="0">
                <a:solidFill>
                  <a:schemeClr val="bg1"/>
                </a:solidFill>
              </a:rPr>
              <a:t>—then let him offer for his sin which he has committed, a young bull without blemish to </a:t>
            </a:r>
            <a:r>
              <a:rPr lang="en-US" altLang="en-US" cap="small" dirty="0">
                <a:solidFill>
                  <a:schemeClr val="bg1"/>
                </a:solidFill>
              </a:rPr>
              <a:t>Adoni</a:t>
            </a:r>
            <a:r>
              <a:rPr lang="en-US" altLang="en-US" dirty="0">
                <a:solidFill>
                  <a:schemeClr val="bg1"/>
                </a:solidFill>
              </a:rPr>
              <a:t> for a sin offering. </a:t>
            </a:r>
          </a:p>
        </p:txBody>
      </p:sp>
    </p:spTree>
    <p:extLst>
      <p:ext uri="{BB962C8B-B14F-4D97-AF65-F5344CB8AC3E}">
        <p14:creationId xmlns:p14="http://schemas.microsoft.com/office/powerpoint/2010/main" val="2879267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Jim Baker, Tony Alamo, Bob Coy, Dave Reynolds, Jimmy </a:t>
            </a:r>
            <a:r>
              <a:rPr lang="en-US" altLang="en-US" dirty="0" err="1">
                <a:solidFill>
                  <a:schemeClr val="bg1"/>
                </a:solidFill>
              </a:rPr>
              <a:t>Swaggart</a:t>
            </a:r>
            <a:r>
              <a:rPr lang="en-US" altLang="en-US" dirty="0">
                <a:solidFill>
                  <a:schemeClr val="bg1"/>
                </a:solidFill>
              </a:rPr>
              <a:t>, Pres. Clinton. </a:t>
            </a:r>
          </a:p>
          <a:p>
            <a:pPr marL="0" indent="0">
              <a:lnSpc>
                <a:spcPct val="90000"/>
              </a:lnSpc>
              <a:buNone/>
            </a:pPr>
            <a:r>
              <a:rPr lang="en-US" altLang="en-US" dirty="0">
                <a:solidFill>
                  <a:srgbClr val="FFFF99"/>
                </a:solidFill>
              </a:rPr>
              <a:t>The first asset we have in our inventory as leaders is integrity, humility, character</a:t>
            </a:r>
            <a:r>
              <a:rPr lang="en-US" altLang="en-US" dirty="0"/>
              <a:t>.  If the cohen </a:t>
            </a:r>
            <a:r>
              <a:rPr lang="en-US" altLang="en-US" dirty="0" err="1"/>
              <a:t>Gadol</a:t>
            </a:r>
            <a:r>
              <a:rPr lang="en-US" altLang="en-US" dirty="0"/>
              <a:t> sins, the whole nation is tainted.  Fathers, Mothers…</a:t>
            </a:r>
            <a:endParaRPr lang="en-US" altLang="en-US" dirty="0">
              <a:solidFill>
                <a:schemeClr val="bg1"/>
              </a:solidFill>
            </a:endParaRPr>
          </a:p>
        </p:txBody>
      </p:sp>
    </p:spTree>
    <p:extLst>
      <p:ext uri="{BB962C8B-B14F-4D97-AF65-F5344CB8AC3E}">
        <p14:creationId xmlns:p14="http://schemas.microsoft.com/office/powerpoint/2010/main" val="194147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gn="l">
              <a:buNone/>
            </a:pPr>
            <a:r>
              <a:rPr lang="en-US" dirty="0"/>
              <a:t>The global university index system Shanghai Ranking ranked Haifa University above not only all other Israeli universities but also renowned higher learning institutes across the world for educational studies.</a:t>
            </a:r>
            <a:endParaRPr lang="en-US" dirty="0">
              <a:solidFill>
                <a:srgbClr val="FFFF66"/>
              </a:solidFill>
            </a:endParaRPr>
          </a:p>
        </p:txBody>
      </p:sp>
    </p:spTree>
    <p:extLst>
      <p:ext uri="{BB962C8B-B14F-4D97-AF65-F5344CB8AC3E}">
        <p14:creationId xmlns:p14="http://schemas.microsoft.com/office/powerpoint/2010/main" val="149616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Only Yeshua could say, “</a:t>
            </a:r>
            <a:r>
              <a:rPr lang="en-US" altLang="en-US" baseline="30000" dirty="0" err="1"/>
              <a:t>Yn</a:t>
            </a:r>
            <a:r>
              <a:rPr lang="en-US" altLang="en-US" baseline="30000" dirty="0"/>
              <a:t> 8.46 </a:t>
            </a:r>
            <a:r>
              <a:rPr lang="en-US" altLang="en-US" dirty="0"/>
              <a:t>Which one of you convicts Me of sinning? If I am telling the truth, why don’t you believe Me?”</a:t>
            </a:r>
          </a:p>
          <a:p>
            <a:pPr marL="0" indent="0">
              <a:lnSpc>
                <a:spcPct val="90000"/>
              </a:lnSpc>
              <a:buNone/>
            </a:pPr>
            <a:r>
              <a:rPr lang="en-US" altLang="en-US" baseline="30000" dirty="0">
                <a:solidFill>
                  <a:schemeClr val="bg1"/>
                </a:solidFill>
              </a:rPr>
              <a:t>Yeshayahu/Is 53.9</a:t>
            </a:r>
            <a:r>
              <a:rPr lang="en-US" altLang="en-US" dirty="0">
                <a:solidFill>
                  <a:schemeClr val="bg1"/>
                </a:solidFill>
              </a:rPr>
              <a:t> And they made His grave with the wicked—</a:t>
            </a:r>
          </a:p>
          <a:p>
            <a:pPr marL="0" indent="0">
              <a:lnSpc>
                <a:spcPct val="90000"/>
              </a:lnSpc>
              <a:buNone/>
            </a:pPr>
            <a:r>
              <a:rPr lang="en-US" altLang="en-US" dirty="0">
                <a:solidFill>
                  <a:schemeClr val="bg1"/>
                </a:solidFill>
              </a:rPr>
              <a:t>But with the rich at His death,</a:t>
            </a:r>
          </a:p>
          <a:p>
            <a:pPr marL="0" indent="0">
              <a:lnSpc>
                <a:spcPct val="90000"/>
              </a:lnSpc>
              <a:buNone/>
            </a:pPr>
            <a:r>
              <a:rPr lang="en-US" altLang="en-US" dirty="0">
                <a:solidFill>
                  <a:schemeClr val="bg1"/>
                </a:solidFill>
              </a:rPr>
              <a:t>Because </a:t>
            </a:r>
            <a:r>
              <a:rPr lang="en-US" altLang="en-US" dirty="0">
                <a:solidFill>
                  <a:srgbClr val="FFFF99"/>
                </a:solidFill>
              </a:rPr>
              <a:t>He had done no violence,</a:t>
            </a:r>
          </a:p>
          <a:p>
            <a:pPr marL="0" indent="0">
              <a:lnSpc>
                <a:spcPct val="90000"/>
              </a:lnSpc>
              <a:buNone/>
            </a:pPr>
            <a:r>
              <a:rPr lang="en-US" altLang="en-US" dirty="0">
                <a:solidFill>
                  <a:srgbClr val="FFFF99"/>
                </a:solidFill>
              </a:rPr>
              <a:t>Nor was any deceit in His mouth.</a:t>
            </a:r>
          </a:p>
        </p:txBody>
      </p:sp>
    </p:spTree>
    <p:extLst>
      <p:ext uri="{BB962C8B-B14F-4D97-AF65-F5344CB8AC3E}">
        <p14:creationId xmlns:p14="http://schemas.microsoft.com/office/powerpoint/2010/main" val="2792384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 cohen </a:t>
            </a:r>
            <a:r>
              <a:rPr lang="en-US" altLang="en-US" dirty="0" err="1">
                <a:solidFill>
                  <a:schemeClr val="bg1"/>
                </a:solidFill>
              </a:rPr>
              <a:t>gadol</a:t>
            </a:r>
            <a:r>
              <a:rPr lang="en-US" altLang="en-US" dirty="0">
                <a:solidFill>
                  <a:schemeClr val="bg1"/>
                </a:solidFill>
              </a:rPr>
              <a:t> is to carry the </a:t>
            </a:r>
            <a:r>
              <a:rPr lang="en-US" altLang="en-US" dirty="0" err="1">
                <a:solidFill>
                  <a:schemeClr val="bg1"/>
                </a:solidFill>
              </a:rPr>
              <a:t>urim</a:t>
            </a:r>
            <a:r>
              <a:rPr lang="en-US" altLang="en-US" dirty="0">
                <a:solidFill>
                  <a:schemeClr val="bg1"/>
                </a:solidFill>
              </a:rPr>
              <a:t> </a:t>
            </a:r>
          </a:p>
          <a:p>
            <a:pPr marL="0" indent="0">
              <a:lnSpc>
                <a:spcPct val="90000"/>
              </a:lnSpc>
              <a:buNone/>
            </a:pPr>
            <a:r>
              <a:rPr lang="en-US" altLang="en-US" baseline="30000" dirty="0" err="1">
                <a:solidFill>
                  <a:schemeClr val="bg1"/>
                </a:solidFill>
              </a:rPr>
              <a:t>Bamidbar</a:t>
            </a:r>
            <a:r>
              <a:rPr lang="en-US" altLang="en-US" baseline="30000" dirty="0">
                <a:solidFill>
                  <a:schemeClr val="bg1"/>
                </a:solidFill>
              </a:rPr>
              <a:t> /</a:t>
            </a:r>
            <a:r>
              <a:rPr lang="en-US" altLang="en-US" baseline="30000" dirty="0"/>
              <a:t>Nu 27.20</a:t>
            </a:r>
            <a:r>
              <a:rPr lang="en-US" altLang="en-US" dirty="0"/>
              <a:t> </a:t>
            </a:r>
            <a:r>
              <a:rPr lang="en-US" altLang="en-US" dirty="0" err="1">
                <a:solidFill>
                  <a:schemeClr val="bg1"/>
                </a:solidFill>
              </a:rPr>
              <a:t>El‘azar</a:t>
            </a:r>
            <a:r>
              <a:rPr lang="en-US" altLang="en-US" dirty="0">
                <a:solidFill>
                  <a:schemeClr val="bg1"/>
                </a:solidFill>
              </a:rPr>
              <a:t> the cohen, who is to find out by means of the </a:t>
            </a:r>
            <a:r>
              <a:rPr lang="en-US" altLang="en-US" dirty="0" err="1">
                <a:solidFill>
                  <a:schemeClr val="bg1"/>
                </a:solidFill>
              </a:rPr>
              <a:t>urim</a:t>
            </a:r>
            <a:r>
              <a:rPr lang="en-US" altLang="en-US" dirty="0">
                <a:solidFill>
                  <a:schemeClr val="bg1"/>
                </a:solidFill>
              </a:rPr>
              <a:t> what </a:t>
            </a:r>
            <a:r>
              <a:rPr lang="en-US" altLang="en-US" cap="small" dirty="0" err="1">
                <a:solidFill>
                  <a:schemeClr val="bg1"/>
                </a:solidFill>
              </a:rPr>
              <a:t>Adoni</a:t>
            </a:r>
            <a:r>
              <a:rPr lang="en-US" altLang="en-US" dirty="0" err="1">
                <a:solidFill>
                  <a:schemeClr val="bg1"/>
                </a:solidFill>
              </a:rPr>
              <a:t>’s</a:t>
            </a:r>
            <a:r>
              <a:rPr lang="en-US" altLang="en-US" dirty="0">
                <a:solidFill>
                  <a:schemeClr val="bg1"/>
                </a:solidFill>
              </a:rPr>
              <a:t> will is for </a:t>
            </a:r>
            <a:r>
              <a:rPr lang="en-US" altLang="en-US" dirty="0" err="1">
                <a:solidFill>
                  <a:schemeClr val="bg1"/>
                </a:solidFill>
              </a:rPr>
              <a:t>Y’hoshua’s</a:t>
            </a:r>
            <a:r>
              <a:rPr lang="en-US" altLang="en-US" dirty="0">
                <a:solidFill>
                  <a:schemeClr val="bg1"/>
                </a:solidFill>
              </a:rPr>
              <a:t> decisions.</a:t>
            </a:r>
          </a:p>
        </p:txBody>
      </p:sp>
    </p:spTree>
    <p:extLst>
      <p:ext uri="{BB962C8B-B14F-4D97-AF65-F5344CB8AC3E}">
        <p14:creationId xmlns:p14="http://schemas.microsoft.com/office/powerpoint/2010/main" val="797928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err="1">
                <a:solidFill>
                  <a:schemeClr val="bg1"/>
                </a:solidFill>
              </a:rPr>
              <a:t>Shmot</a:t>
            </a:r>
            <a:r>
              <a:rPr lang="en-US" altLang="en-US" baseline="30000" dirty="0">
                <a:solidFill>
                  <a:schemeClr val="bg1"/>
                </a:solidFill>
              </a:rPr>
              <a:t>/Ex 28.30</a:t>
            </a:r>
            <a:r>
              <a:rPr lang="en-US" altLang="en-US" dirty="0">
                <a:solidFill>
                  <a:schemeClr val="bg1"/>
                </a:solidFill>
              </a:rPr>
              <a:t> You are to put the </a:t>
            </a:r>
            <a:r>
              <a:rPr lang="en-US" altLang="en-US" dirty="0" err="1">
                <a:solidFill>
                  <a:schemeClr val="bg1"/>
                </a:solidFill>
              </a:rPr>
              <a:t>urim</a:t>
            </a:r>
            <a:r>
              <a:rPr lang="en-US" altLang="en-US" dirty="0">
                <a:solidFill>
                  <a:schemeClr val="bg1"/>
                </a:solidFill>
              </a:rPr>
              <a:t> and the </a:t>
            </a:r>
            <a:r>
              <a:rPr lang="en-US" altLang="en-US" dirty="0" err="1">
                <a:solidFill>
                  <a:schemeClr val="bg1"/>
                </a:solidFill>
              </a:rPr>
              <a:t>tumim</a:t>
            </a:r>
            <a:r>
              <a:rPr lang="en-US" altLang="en-US" dirty="0">
                <a:solidFill>
                  <a:schemeClr val="bg1"/>
                </a:solidFill>
              </a:rPr>
              <a:t> in the breastplate for judging; they will be over </a:t>
            </a:r>
            <a:r>
              <a:rPr lang="en-US" altLang="en-US" dirty="0" err="1">
                <a:solidFill>
                  <a:schemeClr val="bg1"/>
                </a:solidFill>
              </a:rPr>
              <a:t>Aharon’s</a:t>
            </a:r>
            <a:r>
              <a:rPr lang="en-US" altLang="en-US" dirty="0">
                <a:solidFill>
                  <a:schemeClr val="bg1"/>
                </a:solidFill>
              </a:rPr>
              <a:t> heart when he goes into the presence of </a:t>
            </a:r>
            <a:r>
              <a:rPr lang="en-US" altLang="en-US" cap="small" dirty="0">
                <a:solidFill>
                  <a:schemeClr val="bg1"/>
                </a:solidFill>
              </a:rPr>
              <a:t>Adoni</a:t>
            </a:r>
            <a:r>
              <a:rPr lang="en-US" altLang="en-US" dirty="0">
                <a:solidFill>
                  <a:schemeClr val="bg1"/>
                </a:solidFill>
              </a:rPr>
              <a:t>. Thus Aharon will always have the means for making decisions for the people of Isra’el over his heart when he is in the presence of </a:t>
            </a:r>
            <a:r>
              <a:rPr lang="en-US" altLang="en-US" cap="small" dirty="0">
                <a:solidFill>
                  <a:schemeClr val="bg1"/>
                </a:solidFill>
              </a:rPr>
              <a:t>Adoni</a:t>
            </a:r>
            <a:r>
              <a:rPr lang="en-US" altLang="en-US" dirty="0">
                <a:solidFill>
                  <a:schemeClr val="bg1"/>
                </a:solidFill>
              </a:rPr>
              <a:t>.</a:t>
            </a:r>
          </a:p>
        </p:txBody>
      </p:sp>
    </p:spTree>
    <p:extLst>
      <p:ext uri="{BB962C8B-B14F-4D97-AF65-F5344CB8AC3E}">
        <p14:creationId xmlns:p14="http://schemas.microsoft.com/office/powerpoint/2010/main" val="2620025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5334000" cy="4933950"/>
          </a:xfrm>
        </p:spPr>
        <p:txBody>
          <a:bodyPr>
            <a:normAutofit fontScale="92500"/>
          </a:bodyPr>
          <a:lstStyle/>
          <a:p>
            <a:pPr marL="0" indent="0">
              <a:lnSpc>
                <a:spcPct val="90000"/>
              </a:lnSpc>
              <a:buNone/>
            </a:pPr>
            <a:r>
              <a:rPr lang="en-US" altLang="en-US" dirty="0">
                <a:solidFill>
                  <a:schemeClr val="bg1"/>
                </a:solidFill>
              </a:rPr>
              <a:t>The Cohen </a:t>
            </a:r>
            <a:r>
              <a:rPr lang="en-US" altLang="en-US" dirty="0" err="1">
                <a:solidFill>
                  <a:schemeClr val="bg1"/>
                </a:solidFill>
              </a:rPr>
              <a:t>Gadol</a:t>
            </a:r>
            <a:r>
              <a:rPr lang="en-US" altLang="en-US" dirty="0">
                <a:solidFill>
                  <a:schemeClr val="bg1"/>
                </a:solidFill>
              </a:rPr>
              <a:t> wore eight holy garments (</a:t>
            </a:r>
            <a:r>
              <a:rPr lang="en-US" altLang="en-US" dirty="0" err="1">
                <a:solidFill>
                  <a:schemeClr val="bg1"/>
                </a:solidFill>
              </a:rPr>
              <a:t>bigdei</a:t>
            </a:r>
            <a:r>
              <a:rPr lang="en-US" altLang="en-US" dirty="0">
                <a:solidFill>
                  <a:schemeClr val="bg1"/>
                </a:solidFill>
              </a:rPr>
              <a:t> </a:t>
            </a:r>
            <a:r>
              <a:rPr lang="en-US" altLang="en-US" dirty="0" err="1">
                <a:solidFill>
                  <a:schemeClr val="bg1"/>
                </a:solidFill>
              </a:rPr>
              <a:t>kodesh</a:t>
            </a:r>
            <a:r>
              <a:rPr lang="he-IL" altLang="en-US" b="1" dirty="0">
                <a:solidFill>
                  <a:schemeClr val="bg1"/>
                </a:solidFill>
                <a:latin typeface="David" panose="020E0502060401010101" pitchFamily="34" charset="-79"/>
                <a:cs typeface="David" panose="020E0502060401010101" pitchFamily="34" charset="-79"/>
              </a:rPr>
              <a:t>בגדי קודש </a:t>
            </a:r>
            <a:r>
              <a:rPr lang="en-US" altLang="en-US" dirty="0">
                <a:solidFill>
                  <a:schemeClr val="bg1"/>
                </a:solidFill>
              </a:rPr>
              <a:t>). Of these, four were of the same type worn by all </a:t>
            </a:r>
            <a:r>
              <a:rPr lang="en-US" altLang="en-US" dirty="0"/>
              <a:t>Cohanim/</a:t>
            </a:r>
            <a:r>
              <a:rPr lang="en-US" altLang="en-US" dirty="0">
                <a:solidFill>
                  <a:schemeClr val="bg1"/>
                </a:solidFill>
              </a:rPr>
              <a:t>priests and four were unique to the Cohen </a:t>
            </a:r>
            <a:r>
              <a:rPr lang="en-US" altLang="en-US" dirty="0" err="1">
                <a:solidFill>
                  <a:schemeClr val="bg1"/>
                </a:solidFill>
              </a:rPr>
              <a:t>Gadol</a:t>
            </a:r>
            <a:r>
              <a:rPr lang="en-US" altLang="en-US" dirty="0">
                <a:solidFill>
                  <a:schemeClr val="bg1"/>
                </a:solidFill>
              </a:rPr>
              <a:t>. </a:t>
            </a:r>
          </a:p>
        </p:txBody>
      </p:sp>
      <p:pic>
        <p:nvPicPr>
          <p:cNvPr id="3" name="Picture 2">
            <a:extLst>
              <a:ext uri="{FF2B5EF4-FFF2-40B4-BE49-F238E27FC236}">
                <a16:creationId xmlns:a16="http://schemas.microsoft.com/office/drawing/2014/main" id="{991B8CE4-EF58-451C-82D9-A346C7C28BC2}"/>
              </a:ext>
            </a:extLst>
          </p:cNvPr>
          <p:cNvPicPr>
            <a:picLocks noChangeAspect="1"/>
          </p:cNvPicPr>
          <p:nvPr/>
        </p:nvPicPr>
        <p:blipFill>
          <a:blip r:embed="rId3"/>
          <a:stretch>
            <a:fillRect/>
          </a:stretch>
        </p:blipFill>
        <p:spPr>
          <a:xfrm>
            <a:off x="5802839" y="426115"/>
            <a:ext cx="2701398" cy="4704866"/>
          </a:xfrm>
          <a:prstGeom prst="rect">
            <a:avLst/>
          </a:prstGeom>
        </p:spPr>
      </p:pic>
    </p:spTree>
    <p:extLst>
      <p:ext uri="{BB962C8B-B14F-4D97-AF65-F5344CB8AC3E}">
        <p14:creationId xmlns:p14="http://schemas.microsoft.com/office/powerpoint/2010/main" val="1439297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Malakhi</a:t>
            </a:r>
            <a:r>
              <a:rPr lang="en-US" altLang="en-US" baseline="30000" dirty="0"/>
              <a:t> 2.7 </a:t>
            </a:r>
            <a:r>
              <a:rPr lang="en-US" altLang="en-US" dirty="0"/>
              <a:t>A </a:t>
            </a:r>
            <a:r>
              <a:rPr lang="en-US" altLang="en-US" dirty="0" err="1"/>
              <a:t>cohen’s</a:t>
            </a:r>
            <a:r>
              <a:rPr lang="en-US" altLang="en-US" dirty="0"/>
              <a:t> lips should safeguard knowledge, and people should seek Torah from his mouth, because he is the messenger of </a:t>
            </a:r>
            <a:r>
              <a:rPr lang="en-US" altLang="en-US" cap="small" dirty="0"/>
              <a:t>Adoni</a:t>
            </a:r>
            <a:r>
              <a:rPr lang="en-US" altLang="en-US" dirty="0"/>
              <a:t>-</a:t>
            </a:r>
            <a:r>
              <a:rPr lang="en-US" altLang="en-US" dirty="0" err="1"/>
              <a:t>Tzva’ot</a:t>
            </a:r>
            <a:r>
              <a:rPr lang="en-US" altLang="en-US" dirty="0"/>
              <a:t>.</a:t>
            </a:r>
            <a:endParaRPr lang="en-US" altLang="en-US" dirty="0">
              <a:solidFill>
                <a:schemeClr val="bg1"/>
              </a:solidFill>
            </a:endParaRPr>
          </a:p>
        </p:txBody>
      </p:sp>
    </p:spTree>
    <p:extLst>
      <p:ext uri="{BB962C8B-B14F-4D97-AF65-F5344CB8AC3E}">
        <p14:creationId xmlns:p14="http://schemas.microsoft.com/office/powerpoint/2010/main" val="590189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Col. 2.2-3</a:t>
            </a:r>
            <a:r>
              <a:rPr lang="en-US" altLang="en-US" dirty="0">
                <a:solidFill>
                  <a:schemeClr val="bg1"/>
                </a:solidFill>
              </a:rPr>
              <a:t> May they have all the riches of the full assurance of understanding, leading to a true knowledge of the mystery of God—that is, Messiah. In Him all the treasures of wisdom and knowledge are hidden.</a:t>
            </a:r>
          </a:p>
        </p:txBody>
      </p:sp>
    </p:spTree>
    <p:extLst>
      <p:ext uri="{BB962C8B-B14F-4D97-AF65-F5344CB8AC3E}">
        <p14:creationId xmlns:p14="http://schemas.microsoft.com/office/powerpoint/2010/main" val="1934669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Phil 3.8-11</a:t>
            </a:r>
            <a:r>
              <a:rPr lang="en-US" altLang="en-US" dirty="0">
                <a:solidFill>
                  <a:schemeClr val="bg1"/>
                </a:solidFill>
              </a:rPr>
              <a:t> I consider everything a disadvantage in comparison with the supreme value of knowing the Messiah Yeshua as my Lord. It was because of him that I gave up everything and regard it all as garbage, in order to gain the Messiah and be found in union with him, </a:t>
            </a:r>
          </a:p>
        </p:txBody>
      </p:sp>
    </p:spTree>
    <p:extLst>
      <p:ext uri="{BB962C8B-B14F-4D97-AF65-F5344CB8AC3E}">
        <p14:creationId xmlns:p14="http://schemas.microsoft.com/office/powerpoint/2010/main" val="3465055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Phil 3.8-11</a:t>
            </a:r>
            <a:r>
              <a:rPr lang="en-US" altLang="en-US" dirty="0">
                <a:solidFill>
                  <a:schemeClr val="bg1"/>
                </a:solidFill>
              </a:rPr>
              <a:t> not having any righteousness of my own based on legalism, but having that righteousness which comes through the Messiah’s faithfulness, the righteousness from God based on trust. Yes, I gave it all up in order to know him, </a:t>
            </a:r>
          </a:p>
        </p:txBody>
      </p:sp>
    </p:spTree>
    <p:extLst>
      <p:ext uri="{BB962C8B-B14F-4D97-AF65-F5344CB8AC3E}">
        <p14:creationId xmlns:p14="http://schemas.microsoft.com/office/powerpoint/2010/main" val="1337718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Phil 3.8-11</a:t>
            </a:r>
            <a:r>
              <a:rPr lang="en-US" altLang="en-US" dirty="0">
                <a:solidFill>
                  <a:schemeClr val="bg1"/>
                </a:solidFill>
              </a:rPr>
              <a:t> that is, to know the power of his resurrection and the fellowship of his sufferings as I am being conformed to his death, so that somehow I might arrive at being resurrected from the dead.</a:t>
            </a:r>
          </a:p>
        </p:txBody>
      </p:sp>
    </p:spTree>
    <p:extLst>
      <p:ext uri="{BB962C8B-B14F-4D97-AF65-F5344CB8AC3E}">
        <p14:creationId xmlns:p14="http://schemas.microsoft.com/office/powerpoint/2010/main" val="4105475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33600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l">
              <a:buNone/>
            </a:pPr>
            <a:r>
              <a:rPr lang="en-US" dirty="0"/>
              <a:t>The index grades and prioritizes universities around the globe based on a variety of factors, including Nobel Prize winners, published research, and more.</a:t>
            </a:r>
          </a:p>
        </p:txBody>
      </p:sp>
    </p:spTree>
    <p:extLst>
      <p:ext uri="{BB962C8B-B14F-4D97-AF65-F5344CB8AC3E}">
        <p14:creationId xmlns:p14="http://schemas.microsoft.com/office/powerpoint/2010/main" val="3616685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Vayikra/Lev 6.7-9</a:t>
            </a:r>
            <a:r>
              <a:rPr lang="en-US" altLang="en-US" dirty="0">
                <a:solidFill>
                  <a:schemeClr val="bg1"/>
                </a:solidFill>
              </a:rPr>
              <a:t> ‘This is the law for the grain offering: the sons of Aharon are to offer it before Adonai in front of the altar.  He is to take from the grain offering a handful of its fine flour, some of its olive oil and all of the frankincense which is on the grain offering; </a:t>
            </a:r>
          </a:p>
        </p:txBody>
      </p:sp>
    </p:spTree>
    <p:extLst>
      <p:ext uri="{BB962C8B-B14F-4D97-AF65-F5344CB8AC3E}">
        <p14:creationId xmlns:p14="http://schemas.microsoft.com/office/powerpoint/2010/main" val="73258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Vayikra/Lev 6.7-9</a:t>
            </a:r>
            <a:r>
              <a:rPr lang="en-US" altLang="en-US" dirty="0">
                <a:solidFill>
                  <a:schemeClr val="bg1"/>
                </a:solidFill>
              </a:rPr>
              <a:t> and he is to make this reminder portion of it go up in smoke on the altar as a fragrant aroma for Adonai. The rest of it Aharon and his sons are to eat; it is to be eaten without leaven in a holy place — they are to eat it in the courtyard of the tent of meeting.</a:t>
            </a:r>
          </a:p>
        </p:txBody>
      </p:sp>
    </p:spTree>
    <p:extLst>
      <p:ext uri="{BB962C8B-B14F-4D97-AF65-F5344CB8AC3E}">
        <p14:creationId xmlns:p14="http://schemas.microsoft.com/office/powerpoint/2010/main" val="788415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Eph 5.20 </a:t>
            </a:r>
            <a:r>
              <a:rPr lang="en-US" altLang="en-US" dirty="0">
                <a:solidFill>
                  <a:schemeClr val="bg1"/>
                </a:solidFill>
              </a:rPr>
              <a:t>Always give thanks for everything to God the Father in the name of our Lord Yeshua the Messiah.</a:t>
            </a:r>
          </a:p>
        </p:txBody>
      </p:sp>
    </p:spTree>
    <p:extLst>
      <p:ext uri="{BB962C8B-B14F-4D97-AF65-F5344CB8AC3E}">
        <p14:creationId xmlns:p14="http://schemas.microsoft.com/office/powerpoint/2010/main" val="570401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Though other priests would serve only when it was their week on rotation and on feast days (and even then their function was decided by lot), the cohen </a:t>
            </a:r>
            <a:r>
              <a:rPr lang="en-US" altLang="en-US" dirty="0" err="1">
                <a:solidFill>
                  <a:schemeClr val="bg1"/>
                </a:solidFill>
              </a:rPr>
              <a:t>gadol</a:t>
            </a:r>
            <a:r>
              <a:rPr lang="en-US" altLang="en-US" dirty="0">
                <a:solidFill>
                  <a:schemeClr val="bg1"/>
                </a:solidFill>
              </a:rPr>
              <a:t> was privileged to take part at his own pleasure in any of the priestly rites at any time. </a:t>
            </a:r>
          </a:p>
        </p:txBody>
      </p:sp>
    </p:spTree>
    <p:extLst>
      <p:ext uri="{BB962C8B-B14F-4D97-AF65-F5344CB8AC3E}">
        <p14:creationId xmlns:p14="http://schemas.microsoft.com/office/powerpoint/2010/main" val="1363068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Josephus contends that the high priest almost invariably participated in the ceremonies on Shabbat, the New Moon, and the festivals.</a:t>
            </a:r>
          </a:p>
        </p:txBody>
      </p:sp>
    </p:spTree>
    <p:extLst>
      <p:ext uri="{BB962C8B-B14F-4D97-AF65-F5344CB8AC3E}">
        <p14:creationId xmlns:p14="http://schemas.microsoft.com/office/powerpoint/2010/main" val="3503533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On Yom Kippur he alone entered the Holy of Holies, to make atonement for his house and for the people</a:t>
            </a:r>
          </a:p>
          <a:p>
            <a:pPr marL="0" indent="0">
              <a:lnSpc>
                <a:spcPct val="90000"/>
              </a:lnSpc>
              <a:buNone/>
            </a:pPr>
            <a:r>
              <a:rPr lang="en-US" altLang="en-US" baseline="30000" dirty="0"/>
              <a:t>Vayikra/Lev 16.</a:t>
            </a:r>
            <a:r>
              <a:rPr lang="en-US" altLang="en-US" baseline="30000" dirty="0">
                <a:solidFill>
                  <a:schemeClr val="bg1"/>
                </a:solidFill>
              </a:rPr>
              <a:t>17</a:t>
            </a:r>
            <a:r>
              <a:rPr lang="en-US" altLang="en-US" dirty="0">
                <a:solidFill>
                  <a:schemeClr val="bg1"/>
                </a:solidFill>
              </a:rPr>
              <a:t> No one is to be present in the tent of meeting from the time he enters the Holy Place to make atonement until the time he comes out, having made atonement for himself, for his household and for the entire community of Isra’el.</a:t>
            </a:r>
          </a:p>
        </p:txBody>
      </p:sp>
    </p:spTree>
    <p:extLst>
      <p:ext uri="{BB962C8B-B14F-4D97-AF65-F5344CB8AC3E}">
        <p14:creationId xmlns:p14="http://schemas.microsoft.com/office/powerpoint/2010/main" val="3280937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447102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MJ 5.2  </a:t>
            </a:r>
            <a:r>
              <a:rPr lang="en-US" altLang="en-US" dirty="0">
                <a:solidFill>
                  <a:schemeClr val="bg1"/>
                </a:solidFill>
              </a:rPr>
              <a:t>He can deal gently </a:t>
            </a:r>
            <a:r>
              <a:rPr lang="en-US" altLang="en-US" dirty="0">
                <a:solidFill>
                  <a:srgbClr val="FFFF99"/>
                </a:solidFill>
              </a:rPr>
              <a:t>with the ignorant and deluded</a:t>
            </a:r>
            <a:r>
              <a:rPr lang="en-US" altLang="en-US" dirty="0">
                <a:solidFill>
                  <a:schemeClr val="bg1"/>
                </a:solidFill>
              </a:rPr>
              <a:t>, since he himself also is subject to weakness. </a:t>
            </a:r>
          </a:p>
          <a:p>
            <a:pPr marL="0" indent="0">
              <a:lnSpc>
                <a:spcPct val="90000"/>
              </a:lnSpc>
              <a:buNone/>
            </a:pPr>
            <a:r>
              <a:rPr lang="en-US" altLang="en-US" dirty="0">
                <a:solidFill>
                  <a:srgbClr val="FFFF99"/>
                </a:solidFill>
              </a:rPr>
              <a:t>ignorant </a:t>
            </a:r>
            <a:r>
              <a:rPr lang="el-GR" altLang="en-US" b="1" dirty="0">
                <a:solidFill>
                  <a:schemeClr val="bg1"/>
                </a:solidFill>
                <a:latin typeface="Times New Roman" panose="02020603050405020304" pitchFamily="18" charset="0"/>
                <a:cs typeface="Times New Roman" panose="02020603050405020304" pitchFamily="18" charset="0"/>
              </a:rPr>
              <a:t>ἀγνοοῦσιν </a:t>
            </a:r>
            <a:r>
              <a:rPr lang="el-GR" altLang="en-US" dirty="0">
                <a:solidFill>
                  <a:schemeClr val="bg1"/>
                </a:solidFill>
              </a:rPr>
              <a:t>(</a:t>
            </a:r>
            <a:r>
              <a:rPr lang="en-US" altLang="en-US" dirty="0" err="1">
                <a:solidFill>
                  <a:schemeClr val="bg1"/>
                </a:solidFill>
              </a:rPr>
              <a:t>agnoousin</a:t>
            </a:r>
            <a:r>
              <a:rPr lang="en-US" altLang="en-US" dirty="0">
                <a:solidFill>
                  <a:schemeClr val="bg1"/>
                </a:solidFill>
              </a:rPr>
              <a:t>) not to know (through lack of information or intelligence)</a:t>
            </a:r>
          </a:p>
          <a:p>
            <a:pPr marL="0" indent="0">
              <a:lnSpc>
                <a:spcPct val="90000"/>
              </a:lnSpc>
              <a:buNone/>
            </a:pPr>
            <a:r>
              <a:rPr lang="en-US" altLang="en-US" dirty="0">
                <a:solidFill>
                  <a:srgbClr val="FFFF99"/>
                </a:solidFill>
              </a:rPr>
              <a:t>deluded </a:t>
            </a:r>
            <a:r>
              <a:rPr lang="el-GR" altLang="en-US" dirty="0">
                <a:solidFill>
                  <a:schemeClr val="bg1"/>
                </a:solidFill>
              </a:rPr>
              <a:t>πλανωμένοις (</a:t>
            </a:r>
            <a:r>
              <a:rPr lang="en-US" altLang="en-US" dirty="0" err="1">
                <a:solidFill>
                  <a:schemeClr val="bg1"/>
                </a:solidFill>
              </a:rPr>
              <a:t>planōmenois</a:t>
            </a:r>
            <a:r>
              <a:rPr lang="en-US" altLang="en-US" dirty="0">
                <a:solidFill>
                  <a:schemeClr val="bg1"/>
                </a:solidFill>
              </a:rPr>
              <a:t>) to go astray, wander, roam about, to be led into error </a:t>
            </a:r>
          </a:p>
        </p:txBody>
      </p:sp>
    </p:spTree>
    <p:extLst>
      <p:ext uri="{BB962C8B-B14F-4D97-AF65-F5344CB8AC3E}">
        <p14:creationId xmlns:p14="http://schemas.microsoft.com/office/powerpoint/2010/main" val="2822932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E988CD4D-68D9-4782-89D0-AD16537BFEF0}"/>
              </a:ext>
            </a:extLst>
          </p:cNvPr>
          <p:cNvSpPr>
            <a:spLocks noGrp="1" noChangeArrowheads="1"/>
          </p:cNvSpPr>
          <p:nvPr>
            <p:ph type="subTitle" idx="1"/>
          </p:nvPr>
        </p:nvSpPr>
        <p:spPr>
          <a:xfrm>
            <a:off x="274637" y="285750"/>
            <a:ext cx="8229600" cy="4857750"/>
          </a:xfrm>
        </p:spPr>
        <p:txBody>
          <a:bodyPr>
            <a:normAutofit lnSpcReduction="10000"/>
          </a:bodyPr>
          <a:lstStyle/>
          <a:p>
            <a:pPr algn="l">
              <a:lnSpc>
                <a:spcPct val="90000"/>
              </a:lnSpc>
              <a:spcBef>
                <a:spcPct val="0"/>
              </a:spcBef>
            </a:pPr>
            <a:r>
              <a:rPr lang="en-US" altLang="en-US" dirty="0">
                <a:latin typeface="Arial Rounded MT Bold" panose="020F0704030504030204" pitchFamily="34" charset="0"/>
                <a:cs typeface="Vilna" pitchFamily="2" charset="-79"/>
              </a:rPr>
              <a:t>He can deal gently with the </a:t>
            </a:r>
            <a:r>
              <a:rPr lang="en-US" altLang="en-US" dirty="0">
                <a:solidFill>
                  <a:srgbClr val="FFFF66"/>
                </a:solidFill>
                <a:latin typeface="Arial Rounded MT Bold" panose="020F0704030504030204" pitchFamily="34" charset="0"/>
                <a:cs typeface="Vilna" pitchFamily="2" charset="-79"/>
              </a:rPr>
              <a:t>ignorant</a:t>
            </a:r>
            <a:r>
              <a:rPr lang="en-US" altLang="en-US" dirty="0">
                <a:solidFill>
                  <a:srgbClr val="FFFF99"/>
                </a:solidFill>
              </a:rPr>
              <a:t> and deluded</a:t>
            </a:r>
            <a:r>
              <a:rPr lang="en-US" altLang="en-US" dirty="0">
                <a:solidFill>
                  <a:schemeClr val="bg1"/>
                </a:solidFill>
              </a:rPr>
              <a:t>, </a:t>
            </a:r>
            <a:endParaRPr lang="en-US" altLang="en-US" dirty="0">
              <a:solidFill>
                <a:srgbClr val="FFFF66"/>
              </a:solidFill>
              <a:latin typeface="Arial Rounded MT Bold" panose="020F0704030504030204" pitchFamily="34" charset="0"/>
              <a:cs typeface="Vilna" pitchFamily="2" charset="-79"/>
            </a:endParaRPr>
          </a:p>
          <a:p>
            <a:pPr algn="l">
              <a:lnSpc>
                <a:spcPct val="90000"/>
              </a:lnSpc>
              <a:spcBef>
                <a:spcPct val="0"/>
              </a:spcBef>
            </a:pPr>
            <a:r>
              <a:rPr lang="en-US" altLang="en-US" baseline="30000" dirty="0">
                <a:latin typeface="Arial Rounded MT Bold" panose="020F0704030504030204" pitchFamily="34" charset="0"/>
                <a:cs typeface="Vilna" pitchFamily="2" charset="-79"/>
              </a:rPr>
              <a:t>2 Cor 3.14-16</a:t>
            </a:r>
            <a:r>
              <a:rPr lang="en-US" altLang="en-US" dirty="0">
                <a:latin typeface="Arial Rounded MT Bold" panose="020F0704030504030204" pitchFamily="34" charset="0"/>
                <a:cs typeface="Vilna" pitchFamily="2" charset="-79"/>
              </a:rPr>
              <a:t> What is more, their minds were made stonelike; for to this day the same veil remains over them when they read the Tanakh; it has not been unveiled, because only by the Messiah is the veil taken away.</a:t>
            </a:r>
          </a:p>
        </p:txBody>
      </p:sp>
    </p:spTree>
    <p:extLst>
      <p:ext uri="{BB962C8B-B14F-4D97-AF65-F5344CB8AC3E}">
        <p14:creationId xmlns:p14="http://schemas.microsoft.com/office/powerpoint/2010/main" val="1462913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Deluded</a:t>
            </a:r>
          </a:p>
          <a:p>
            <a:pPr marL="0" indent="0">
              <a:lnSpc>
                <a:spcPct val="90000"/>
              </a:lnSpc>
              <a:buNone/>
            </a:pPr>
            <a:r>
              <a:rPr lang="en-US" altLang="en-US" dirty="0"/>
              <a:t>Much sin is in delusion.</a:t>
            </a:r>
          </a:p>
          <a:p>
            <a:pPr marL="0" indent="0">
              <a:lnSpc>
                <a:spcPct val="90000"/>
              </a:lnSpc>
              <a:buNone/>
            </a:pPr>
            <a:r>
              <a:rPr lang="en-US" altLang="en-US" dirty="0">
                <a:solidFill>
                  <a:schemeClr val="bg1"/>
                </a:solidFill>
              </a:rPr>
              <a:t>1. From the tempter. </a:t>
            </a:r>
            <a:r>
              <a:rPr lang="en-US" altLang="en-US" baseline="30000" dirty="0">
                <a:solidFill>
                  <a:schemeClr val="bg1"/>
                </a:solidFill>
              </a:rPr>
              <a:t>Ber/Gen 3.1 </a:t>
            </a:r>
            <a:r>
              <a:rPr lang="en-US" altLang="en-US" dirty="0">
                <a:solidFill>
                  <a:schemeClr val="bg1"/>
                </a:solidFill>
              </a:rPr>
              <a:t>But the serpent was shrewder than any animal of the field that </a:t>
            </a:r>
            <a:r>
              <a:rPr lang="en-US" altLang="en-US" cap="small" dirty="0">
                <a:solidFill>
                  <a:schemeClr val="bg1"/>
                </a:solidFill>
              </a:rPr>
              <a:t>Adoni</a:t>
            </a:r>
            <a:r>
              <a:rPr lang="en-US" altLang="en-US" dirty="0">
                <a:solidFill>
                  <a:schemeClr val="bg1"/>
                </a:solidFill>
              </a:rPr>
              <a:t> Elohim made. So it said to the woman, “Did God really say, ‘You must not eat from all the trees of the garden’?”</a:t>
            </a:r>
          </a:p>
        </p:txBody>
      </p:sp>
    </p:spTree>
    <p:extLst>
      <p:ext uri="{BB962C8B-B14F-4D97-AF65-F5344CB8AC3E}">
        <p14:creationId xmlns:p14="http://schemas.microsoft.com/office/powerpoint/2010/main" val="156370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47500" lnSpcReduction="20000"/>
          </a:bodyPr>
          <a:lstStyle/>
          <a:p>
            <a:pPr marL="0" indent="0" algn="l">
              <a:buNone/>
            </a:pPr>
            <a:r>
              <a:rPr lang="en-US" sz="8400" dirty="0"/>
              <a:t>Haifa University ranked in the top 76-100 universities in the world for education studies </a:t>
            </a:r>
            <a:r>
              <a:rPr lang="en-US" sz="8400" dirty="0">
                <a:solidFill>
                  <a:srgbClr val="FFFF66"/>
                </a:solidFill>
              </a:rPr>
              <a:t>above schools such as Cambridge University and Oxford University in England, and Yale University and Brown University in the United States.</a:t>
            </a:r>
          </a:p>
        </p:txBody>
      </p:sp>
    </p:spTree>
    <p:extLst>
      <p:ext uri="{BB962C8B-B14F-4D97-AF65-F5344CB8AC3E}">
        <p14:creationId xmlns:p14="http://schemas.microsoft.com/office/powerpoint/2010/main" val="3920288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 “You most assuredly won’t die!  For God knows that when you eat of it, your eyes will be opened and you will be like God, knowing good and evil.” Now the woman saw that the tree was good for food, and that it was a thing of lust for the eyes, and that the tree was desirable for imparting wisdom.</a:t>
            </a:r>
          </a:p>
        </p:txBody>
      </p:sp>
    </p:spTree>
    <p:extLst>
      <p:ext uri="{BB962C8B-B14F-4D97-AF65-F5344CB8AC3E}">
        <p14:creationId xmlns:p14="http://schemas.microsoft.com/office/powerpoint/2010/main" val="33670221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3A6865DF-E317-45A7-81DF-64A4F3003327}"/>
              </a:ext>
            </a:extLst>
          </p:cNvPr>
          <p:cNvSpPr>
            <a:spLocks noGrp="1" noChangeArrowheads="1"/>
          </p:cNvSpPr>
          <p:nvPr>
            <p:ph type="subTitle" idx="1"/>
          </p:nvPr>
        </p:nvSpPr>
        <p:spPr>
          <a:xfrm>
            <a:off x="198437" y="285750"/>
            <a:ext cx="8229600" cy="4857750"/>
          </a:xfrm>
        </p:spPr>
        <p:txBody>
          <a:bodyPr>
            <a:normAutofit fontScale="92500"/>
          </a:bodyPr>
          <a:lstStyle/>
          <a:p>
            <a:pPr algn="l">
              <a:spcBef>
                <a:spcPct val="0"/>
              </a:spcBef>
            </a:pPr>
            <a:r>
              <a:rPr lang="en-US" altLang="en-US" dirty="0">
                <a:latin typeface="Arial Rounded MT Bold" panose="020F0704030504030204" pitchFamily="34" charset="0"/>
                <a:cs typeface="Vilna" pitchFamily="2" charset="-79"/>
              </a:rPr>
              <a:t>He can deal gently with the </a:t>
            </a:r>
            <a:r>
              <a:rPr lang="en-US" altLang="en-US" dirty="0">
                <a:solidFill>
                  <a:srgbClr val="FFFF66"/>
                </a:solidFill>
                <a:latin typeface="Arial Rounded MT Bold" panose="020F0704030504030204" pitchFamily="34" charset="0"/>
                <a:cs typeface="Vilna" pitchFamily="2" charset="-79"/>
              </a:rPr>
              <a:t>ignorant</a:t>
            </a:r>
          </a:p>
          <a:p>
            <a:pPr algn="l">
              <a:spcBef>
                <a:spcPct val="0"/>
              </a:spcBef>
            </a:pPr>
            <a:r>
              <a:rPr lang="en-US" altLang="en-US" dirty="0">
                <a:latin typeface="Arial Rounded MT Bold" panose="020F0704030504030204" pitchFamily="34" charset="0"/>
                <a:cs typeface="Vilna" pitchFamily="2" charset="-79"/>
              </a:rPr>
              <a:t>We don’t see our own sins.</a:t>
            </a:r>
          </a:p>
          <a:p>
            <a:pPr algn="l">
              <a:spcBef>
                <a:spcPct val="0"/>
              </a:spcBef>
            </a:pPr>
            <a:r>
              <a:rPr lang="en-US" altLang="en-US" baseline="30000" dirty="0">
                <a:latin typeface="Arial Rounded MT Bold" panose="020F0704030504030204" pitchFamily="34" charset="0"/>
                <a:cs typeface="Vilna" pitchFamily="2" charset="-79"/>
              </a:rPr>
              <a:t>Ro 11:25</a:t>
            </a:r>
            <a:r>
              <a:rPr lang="en-US" altLang="en-US" dirty="0">
                <a:latin typeface="Arial Rounded MT Bold" panose="020F0704030504030204" pitchFamily="34" charset="0"/>
                <a:cs typeface="Vilna" pitchFamily="2" charset="-79"/>
              </a:rPr>
              <a:t>  For, brothers, I want you to understand this truth … It is that stoniness, to a degree, has come upon Isra'el, until the Gentile world enters in its fullness </a:t>
            </a:r>
          </a:p>
          <a:p>
            <a:pPr algn="l">
              <a:spcBef>
                <a:spcPct val="0"/>
              </a:spcBef>
            </a:pPr>
            <a:endParaRPr lang="en-US" altLang="en-US" sz="36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663647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6732378-A664-4B8D-B1BE-F83D98E34C4F}"/>
              </a:ext>
            </a:extLst>
          </p:cNvPr>
          <p:cNvSpPr>
            <a:spLocks noGrp="1" noChangeArrowheads="1"/>
          </p:cNvSpPr>
          <p:nvPr>
            <p:ph type="subTitle" idx="1"/>
          </p:nvPr>
        </p:nvSpPr>
        <p:spPr>
          <a:xfrm>
            <a:off x="198437" y="438150"/>
            <a:ext cx="8305800" cy="4705350"/>
          </a:xfrm>
        </p:spPr>
        <p:txBody>
          <a:bodyPr/>
          <a:lstStyle/>
          <a:p>
            <a:pPr algn="l">
              <a:spcBef>
                <a:spcPct val="0"/>
              </a:spcBef>
            </a:pPr>
            <a:r>
              <a:rPr lang="en-US" altLang="en-US" baseline="30000" dirty="0" err="1">
                <a:latin typeface="Arial Rounded MT Bold" panose="020F0704030504030204" pitchFamily="34" charset="0"/>
                <a:cs typeface="Vilna" pitchFamily="2" charset="-79"/>
              </a:rPr>
              <a:t>Yn</a:t>
            </a:r>
            <a:r>
              <a:rPr lang="en-US" altLang="en-US" baseline="30000" dirty="0">
                <a:latin typeface="Arial Rounded MT Bold" panose="020F0704030504030204" pitchFamily="34" charset="0"/>
                <a:cs typeface="Vilna" pitchFamily="2" charset="-79"/>
              </a:rPr>
              <a:t> 16.8-10</a:t>
            </a:r>
            <a:r>
              <a:rPr lang="en-US" altLang="en-US" dirty="0">
                <a:latin typeface="Arial Rounded MT Bold" panose="020F0704030504030204" pitchFamily="34" charset="0"/>
                <a:cs typeface="Vilna" pitchFamily="2" charset="-79"/>
              </a:rPr>
              <a:t> "When he [the Ruakh </a:t>
            </a:r>
            <a:r>
              <a:rPr lang="he-IL" altLang="en-US" sz="4400" b="1" dirty="0">
                <a:latin typeface="Arial Rounded MT Bold" panose="020F0704030504030204" pitchFamily="34" charset="0"/>
                <a:cs typeface="Vilna" pitchFamily="2" charset="-79"/>
              </a:rPr>
              <a:t>רוח</a:t>
            </a:r>
            <a:r>
              <a:rPr lang="en-US" altLang="en-US" dirty="0">
                <a:latin typeface="Arial Rounded MT Bold" panose="020F0704030504030204" pitchFamily="34" charset="0"/>
                <a:cs typeface="Vilna" pitchFamily="2" charset="-79"/>
              </a:rPr>
              <a:t>] comes, he will show that the world is wrong about sin, about righteousness and about judgment --about sin, in that people don't put their trust in me; about righteousness, </a:t>
            </a:r>
          </a:p>
        </p:txBody>
      </p:sp>
    </p:spTree>
    <p:extLst>
      <p:ext uri="{BB962C8B-B14F-4D97-AF65-F5344CB8AC3E}">
        <p14:creationId xmlns:p14="http://schemas.microsoft.com/office/powerpoint/2010/main" val="3353645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6732378-A664-4B8D-B1BE-F83D98E34C4F}"/>
              </a:ext>
            </a:extLst>
          </p:cNvPr>
          <p:cNvSpPr>
            <a:spLocks noGrp="1" noChangeArrowheads="1"/>
          </p:cNvSpPr>
          <p:nvPr>
            <p:ph type="subTitle" idx="1"/>
          </p:nvPr>
        </p:nvSpPr>
        <p:spPr>
          <a:xfrm>
            <a:off x="198437" y="514350"/>
            <a:ext cx="8305800" cy="4629150"/>
          </a:xfrm>
        </p:spPr>
        <p:txBody>
          <a:bodyPr/>
          <a:lstStyle/>
          <a:p>
            <a:pPr algn="l">
              <a:spcBef>
                <a:spcPct val="0"/>
              </a:spcBef>
            </a:pPr>
            <a:r>
              <a:rPr lang="en-US" altLang="en-US" baseline="30000" dirty="0" err="1">
                <a:latin typeface="Arial Rounded MT Bold" panose="020F0704030504030204" pitchFamily="34" charset="0"/>
                <a:cs typeface="Vilna" pitchFamily="2" charset="-79"/>
              </a:rPr>
              <a:t>Yn</a:t>
            </a:r>
            <a:r>
              <a:rPr lang="en-US" altLang="en-US" baseline="30000" dirty="0">
                <a:latin typeface="Arial Rounded MT Bold" panose="020F0704030504030204" pitchFamily="34" charset="0"/>
                <a:cs typeface="Vilna" pitchFamily="2" charset="-79"/>
              </a:rPr>
              <a:t> 16.8-10</a:t>
            </a:r>
            <a:r>
              <a:rPr lang="en-US" altLang="en-US" dirty="0">
                <a:latin typeface="Arial Rounded MT Bold" panose="020F0704030504030204" pitchFamily="34" charset="0"/>
                <a:cs typeface="Vilna" pitchFamily="2" charset="-79"/>
              </a:rPr>
              <a:t> in that I am going to the Father and you will no longer see me; about judgment, in that the ruler of this world has been judged. </a:t>
            </a:r>
          </a:p>
        </p:txBody>
      </p:sp>
    </p:spTree>
    <p:extLst>
      <p:ext uri="{BB962C8B-B14F-4D97-AF65-F5344CB8AC3E}">
        <p14:creationId xmlns:p14="http://schemas.microsoft.com/office/powerpoint/2010/main" val="1330810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D3618972-07A1-4727-A2C6-CBDC07F12830}"/>
              </a:ext>
            </a:extLst>
          </p:cNvPr>
          <p:cNvSpPr>
            <a:spLocks noGrp="1" noChangeArrowheads="1"/>
          </p:cNvSpPr>
          <p:nvPr>
            <p:ph type="subTitle" idx="1"/>
          </p:nvPr>
        </p:nvSpPr>
        <p:spPr>
          <a:xfrm>
            <a:off x="198437" y="514350"/>
            <a:ext cx="8305800" cy="4629150"/>
          </a:xfrm>
        </p:spPr>
        <p:txBody>
          <a:bodyPr/>
          <a:lstStyle/>
          <a:p>
            <a:pPr algn="l">
              <a:lnSpc>
                <a:spcPct val="90000"/>
              </a:lnSpc>
              <a:spcBef>
                <a:spcPct val="0"/>
              </a:spcBef>
            </a:pPr>
            <a:r>
              <a:rPr lang="en-US" altLang="en-US" baseline="30000" dirty="0">
                <a:latin typeface="Arial Rounded MT Bold" panose="020F0704030504030204" pitchFamily="34" charset="0"/>
                <a:cs typeface="Vilna" pitchFamily="2" charset="-79"/>
              </a:rPr>
              <a:t>MJ 5.2-3 </a:t>
            </a:r>
            <a:r>
              <a:rPr lang="en-US" altLang="en-US" dirty="0">
                <a:latin typeface="Arial Rounded MT Bold" panose="020F0704030504030204" pitchFamily="34" charset="0"/>
                <a:cs typeface="Vilna" pitchFamily="2" charset="-79"/>
              </a:rPr>
              <a:t>since he too is subject to weakness. Also, because of this weakness, he has to offer sacrifices </a:t>
            </a:r>
            <a:r>
              <a:rPr lang="en-US" altLang="en-US" dirty="0">
                <a:solidFill>
                  <a:srgbClr val="FFFF66"/>
                </a:solidFill>
                <a:latin typeface="Arial Rounded MT Bold" panose="020F0704030504030204" pitchFamily="34" charset="0"/>
                <a:cs typeface="Vilna" pitchFamily="2" charset="-79"/>
              </a:rPr>
              <a:t>for his own sins</a:t>
            </a:r>
            <a:r>
              <a:rPr lang="en-US" altLang="en-US" dirty="0">
                <a:latin typeface="Arial Rounded MT Bold" panose="020F0704030504030204" pitchFamily="34" charset="0"/>
                <a:cs typeface="Vilna" pitchFamily="2" charset="-79"/>
              </a:rPr>
              <a:t>, as well as those of the people.</a:t>
            </a:r>
          </a:p>
        </p:txBody>
      </p:sp>
    </p:spTree>
    <p:extLst>
      <p:ext uri="{BB962C8B-B14F-4D97-AF65-F5344CB8AC3E}">
        <p14:creationId xmlns:p14="http://schemas.microsoft.com/office/powerpoint/2010/main" val="2527821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D3618972-07A1-4727-A2C6-CBDC07F12830}"/>
              </a:ext>
            </a:extLst>
          </p:cNvPr>
          <p:cNvSpPr>
            <a:spLocks noGrp="1" noChangeArrowheads="1"/>
          </p:cNvSpPr>
          <p:nvPr>
            <p:ph type="subTitle" idx="1"/>
          </p:nvPr>
        </p:nvSpPr>
        <p:spPr>
          <a:xfrm>
            <a:off x="198437" y="514350"/>
            <a:ext cx="8305800" cy="4629150"/>
          </a:xfrm>
        </p:spPr>
        <p:txBody>
          <a:bodyPr/>
          <a:lstStyle/>
          <a:p>
            <a:pPr algn="l">
              <a:lnSpc>
                <a:spcPct val="90000"/>
              </a:lnSpc>
              <a:spcBef>
                <a:spcPct val="0"/>
              </a:spcBef>
            </a:pPr>
            <a:r>
              <a:rPr lang="en-US" altLang="en-US" baseline="30000" dirty="0" err="1">
                <a:latin typeface="Arial Rounded MT Bold" panose="020F0704030504030204" pitchFamily="34" charset="0"/>
                <a:cs typeface="Vilna" pitchFamily="2" charset="-79"/>
              </a:rPr>
              <a:t>Viyikra</a:t>
            </a:r>
            <a:r>
              <a:rPr lang="en-US" altLang="en-US" baseline="30000" dirty="0">
                <a:latin typeface="Arial Rounded MT Bold" panose="020F0704030504030204" pitchFamily="34" charset="0"/>
                <a:cs typeface="Vilna" pitchFamily="2" charset="-79"/>
              </a:rPr>
              <a:t>/Lev 16.6</a:t>
            </a:r>
            <a:r>
              <a:rPr lang="en-US" altLang="en-US" dirty="0">
                <a:latin typeface="Arial Rounded MT Bold" panose="020F0704030504030204" pitchFamily="34" charset="0"/>
                <a:cs typeface="Vilna" pitchFamily="2" charset="-79"/>
              </a:rPr>
              <a:t> Aharon is to present the bull for the sin offering which is for himself and make atonement for himself and his household.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Mt. 23.37-39</a:t>
            </a:r>
            <a:r>
              <a:rPr lang="en-US" altLang="en-US" dirty="0">
                <a:solidFill>
                  <a:schemeClr val="bg1"/>
                </a:solidFill>
              </a:rPr>
              <a:t> “O Jerusalem, Jerusalem who kills the prophets and stones those sent to her! How often I longed to gather your children together, as a hen gathers her chicks under her wings, but you were not willing! </a:t>
            </a:r>
          </a:p>
        </p:txBody>
      </p:sp>
    </p:spTree>
    <p:extLst>
      <p:ext uri="{BB962C8B-B14F-4D97-AF65-F5344CB8AC3E}">
        <p14:creationId xmlns:p14="http://schemas.microsoft.com/office/powerpoint/2010/main" val="2840178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Mt. 23.37-39</a:t>
            </a:r>
            <a:r>
              <a:rPr lang="en-US" altLang="en-US" dirty="0">
                <a:solidFill>
                  <a:schemeClr val="bg1"/>
                </a:solidFill>
              </a:rPr>
              <a:t> Look, your house is left to you desolate!  For I tell you, you will never see Me again until you say, ‘</a:t>
            </a:r>
            <a:r>
              <a:rPr lang="en-US" altLang="en-US" dirty="0" err="1">
                <a:solidFill>
                  <a:schemeClr val="bg1"/>
                </a:solidFill>
              </a:rPr>
              <a:t>Barukh</a:t>
            </a:r>
            <a:r>
              <a:rPr lang="en-US" altLang="en-US" dirty="0">
                <a:solidFill>
                  <a:schemeClr val="bg1"/>
                </a:solidFill>
              </a:rPr>
              <a:t> ha-</a:t>
            </a:r>
            <a:r>
              <a:rPr lang="en-US" altLang="en-US" dirty="0" err="1">
                <a:solidFill>
                  <a:schemeClr val="bg1"/>
                </a:solidFill>
              </a:rPr>
              <a:t>ba</a:t>
            </a:r>
            <a:r>
              <a:rPr lang="en-US" altLang="en-US" dirty="0">
                <a:solidFill>
                  <a:schemeClr val="bg1"/>
                </a:solidFill>
              </a:rPr>
              <a:t> </a:t>
            </a:r>
            <a:r>
              <a:rPr lang="en-US" altLang="en-US" dirty="0" err="1">
                <a:solidFill>
                  <a:schemeClr val="bg1"/>
                </a:solidFill>
              </a:rPr>
              <a:t>b’Shem</a:t>
            </a:r>
            <a:r>
              <a:rPr lang="en-US" altLang="en-US" dirty="0">
                <a:solidFill>
                  <a:schemeClr val="bg1"/>
                </a:solidFill>
              </a:rPr>
              <a:t> </a:t>
            </a:r>
            <a:r>
              <a:rPr lang="en-US" altLang="en-US" cap="small" dirty="0">
                <a:solidFill>
                  <a:schemeClr val="bg1"/>
                </a:solidFill>
              </a:rPr>
              <a:t>Adoni</a:t>
            </a:r>
            <a:r>
              <a:rPr lang="en-US" altLang="en-US" dirty="0">
                <a:solidFill>
                  <a:schemeClr val="bg1"/>
                </a:solidFill>
              </a:rPr>
              <a:t>. Blessed is He who comes in the name of the Lord!’</a:t>
            </a:r>
          </a:p>
        </p:txBody>
      </p:sp>
    </p:spTree>
    <p:extLst>
      <p:ext uri="{BB962C8B-B14F-4D97-AF65-F5344CB8AC3E}">
        <p14:creationId xmlns:p14="http://schemas.microsoft.com/office/powerpoint/2010/main" val="23379867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Summary of all:</a:t>
            </a:r>
          </a:p>
          <a:p>
            <a:pPr marL="0" indent="0">
              <a:lnSpc>
                <a:spcPct val="90000"/>
              </a:lnSpc>
              <a:buNone/>
            </a:pPr>
            <a:r>
              <a:rPr lang="en-US" altLang="en-US" sz="3600" baseline="30000" dirty="0">
                <a:solidFill>
                  <a:schemeClr val="bg1"/>
                </a:solidFill>
              </a:rPr>
              <a:t>8.1-2 </a:t>
            </a:r>
            <a:r>
              <a:rPr lang="en-US" altLang="en-US" sz="3600" dirty="0">
                <a:solidFill>
                  <a:schemeClr val="bg1"/>
                </a:solidFill>
              </a:rPr>
              <a:t>Here is the whole point of what we have been saying: we do have just such a cohen </a:t>
            </a:r>
            <a:r>
              <a:rPr lang="en-US" altLang="en-US" sz="3600" dirty="0" err="1">
                <a:solidFill>
                  <a:schemeClr val="bg1"/>
                </a:solidFill>
              </a:rPr>
              <a:t>gadol</a:t>
            </a:r>
            <a:r>
              <a:rPr lang="en-US" altLang="en-US" sz="3600" dirty="0">
                <a:solidFill>
                  <a:schemeClr val="bg1"/>
                </a:solidFill>
              </a:rPr>
              <a:t> as has been described. And he does sit at the right hand of </a:t>
            </a:r>
            <a:r>
              <a:rPr lang="en-US" altLang="en-US" sz="3600" dirty="0" err="1">
                <a:solidFill>
                  <a:schemeClr val="bg1"/>
                </a:solidFill>
              </a:rPr>
              <a:t>HaG'dulah</a:t>
            </a:r>
            <a:r>
              <a:rPr lang="en-US" altLang="en-US" sz="3600" dirty="0">
                <a:solidFill>
                  <a:schemeClr val="bg1"/>
                </a:solidFill>
              </a:rPr>
              <a:t> in heaven. There he serves in the Holy Place, that is, in the true Tent of Meeting, the one erected not by human beings but by A</a:t>
            </a:r>
            <a:r>
              <a:rPr lang="en-US" altLang="en-US" sz="3200" dirty="0">
                <a:solidFill>
                  <a:schemeClr val="bg1"/>
                </a:solidFill>
              </a:rPr>
              <a:t>DONI</a:t>
            </a:r>
            <a:r>
              <a:rPr lang="en-US" altLang="en-US" sz="3600" dirty="0">
                <a:solidFill>
                  <a:schemeClr val="bg1"/>
                </a:solidFill>
              </a:rPr>
              <a:t>. </a:t>
            </a:r>
            <a:endParaRPr lang="en-US" altLang="en-US" dirty="0">
              <a:solidFill>
                <a:schemeClr val="bg1"/>
              </a:solidFill>
            </a:endParaRPr>
          </a:p>
        </p:txBody>
      </p:sp>
    </p:spTree>
    <p:extLst>
      <p:ext uri="{BB962C8B-B14F-4D97-AF65-F5344CB8AC3E}">
        <p14:creationId xmlns:p14="http://schemas.microsoft.com/office/powerpoint/2010/main" val="1195420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92287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9053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1352550"/>
            <a:ext cx="8229600" cy="3790950"/>
          </a:xfrm>
        </p:spPr>
        <p:txBody>
          <a:bodyPr>
            <a:normAutofit/>
          </a:bodyPr>
          <a:lstStyle/>
          <a:p>
            <a:pPr marL="0" indent="0">
              <a:lnSpc>
                <a:spcPct val="90000"/>
              </a:lnSpc>
              <a:buNone/>
            </a:pPr>
            <a:r>
              <a:rPr lang="en-US" altLang="en-US" dirty="0">
                <a:solidFill>
                  <a:schemeClr val="bg1"/>
                </a:solidFill>
              </a:rPr>
              <a:t>From Wed., July 8 till Thurs., July 30 there is a special intercessory 3 weeks.</a:t>
            </a:r>
          </a:p>
        </p:txBody>
      </p:sp>
      <p:pic>
        <p:nvPicPr>
          <p:cNvPr id="3" name="Picture 2">
            <a:extLst>
              <a:ext uri="{FF2B5EF4-FFF2-40B4-BE49-F238E27FC236}">
                <a16:creationId xmlns:a16="http://schemas.microsoft.com/office/drawing/2014/main" id="{A9F94160-381E-49AA-994E-974F435FBE46}"/>
              </a:ext>
            </a:extLst>
          </p:cNvPr>
          <p:cNvPicPr>
            <a:picLocks noChangeAspect="1"/>
          </p:cNvPicPr>
          <p:nvPr/>
        </p:nvPicPr>
        <p:blipFill>
          <a:blip r:embed="rId3"/>
          <a:stretch>
            <a:fillRect/>
          </a:stretch>
        </p:blipFill>
        <p:spPr>
          <a:xfrm>
            <a:off x="95532" y="232287"/>
            <a:ext cx="8449740" cy="967863"/>
          </a:xfrm>
          <a:prstGeom prst="rect">
            <a:avLst/>
          </a:prstGeom>
        </p:spPr>
      </p:pic>
    </p:spTree>
    <p:extLst>
      <p:ext uri="{BB962C8B-B14F-4D97-AF65-F5344CB8AC3E}">
        <p14:creationId xmlns:p14="http://schemas.microsoft.com/office/powerpoint/2010/main" val="51507339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127426</TotalTime>
  <Words>5458</Words>
  <Application>Microsoft Office PowerPoint</Application>
  <PresentationFormat>Custom</PresentationFormat>
  <Paragraphs>429</Paragraphs>
  <Slides>79</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Arial Rounded MT Bold</vt:lpstr>
      <vt:lpstr>David</vt:lpstr>
      <vt:lpstr>myriad-pro-semi-condensed</vt:lpstr>
      <vt:lpstr>Roboto</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3716</cp:revision>
  <dcterms:created xsi:type="dcterms:W3CDTF">2006-04-21T19:34:43Z</dcterms:created>
  <dcterms:modified xsi:type="dcterms:W3CDTF">2020-07-11T13:43:41Z</dcterms:modified>
</cp:coreProperties>
</file>