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 id="2147483714" r:id="rId4"/>
  </p:sldMasterIdLst>
  <p:notesMasterIdLst>
    <p:notesMasterId r:id="rId88"/>
  </p:notesMasterIdLst>
  <p:handoutMasterIdLst>
    <p:handoutMasterId r:id="rId89"/>
  </p:handoutMasterIdLst>
  <p:sldIdLst>
    <p:sldId id="2045" r:id="rId5"/>
    <p:sldId id="62561" r:id="rId6"/>
    <p:sldId id="62571" r:id="rId7"/>
    <p:sldId id="62563" r:id="rId8"/>
    <p:sldId id="62562" r:id="rId9"/>
    <p:sldId id="61143" r:id="rId10"/>
    <p:sldId id="62566" r:id="rId11"/>
    <p:sldId id="62582" r:id="rId12"/>
    <p:sldId id="62564" r:id="rId13"/>
    <p:sldId id="62568" r:id="rId14"/>
    <p:sldId id="62565" r:id="rId15"/>
    <p:sldId id="62572" r:id="rId16"/>
    <p:sldId id="62391" r:id="rId17"/>
    <p:sldId id="62395" r:id="rId18"/>
    <p:sldId id="62585" r:id="rId19"/>
    <p:sldId id="62586" r:id="rId20"/>
    <p:sldId id="62587" r:id="rId21"/>
    <p:sldId id="62411" r:id="rId22"/>
    <p:sldId id="62558" r:id="rId23"/>
    <p:sldId id="62458" r:id="rId24"/>
    <p:sldId id="62592" r:id="rId25"/>
    <p:sldId id="62394" r:id="rId26"/>
    <p:sldId id="62410" r:id="rId27"/>
    <p:sldId id="62569" r:id="rId28"/>
    <p:sldId id="62426" r:id="rId29"/>
    <p:sldId id="62570" r:id="rId30"/>
    <p:sldId id="62573" r:id="rId31"/>
    <p:sldId id="62575" r:id="rId32"/>
    <p:sldId id="62567" r:id="rId33"/>
    <p:sldId id="62579" r:id="rId34"/>
    <p:sldId id="62380" r:id="rId35"/>
    <p:sldId id="62619" r:id="rId36"/>
    <p:sldId id="62601" r:id="rId37"/>
    <p:sldId id="62589" r:id="rId38"/>
    <p:sldId id="62596" r:id="rId39"/>
    <p:sldId id="62597" r:id="rId40"/>
    <p:sldId id="62599" r:id="rId41"/>
    <p:sldId id="62600" r:id="rId42"/>
    <p:sldId id="62602" r:id="rId43"/>
    <p:sldId id="62576" r:id="rId44"/>
    <p:sldId id="62574" r:id="rId45"/>
    <p:sldId id="62577" r:id="rId46"/>
    <p:sldId id="62580" r:id="rId47"/>
    <p:sldId id="62581" r:id="rId48"/>
    <p:sldId id="62591" r:id="rId49"/>
    <p:sldId id="62578" r:id="rId50"/>
    <p:sldId id="62620" r:id="rId51"/>
    <p:sldId id="62594" r:id="rId52"/>
    <p:sldId id="62603" r:id="rId53"/>
    <p:sldId id="62593" r:id="rId54"/>
    <p:sldId id="62624" r:id="rId55"/>
    <p:sldId id="62605" r:id="rId56"/>
    <p:sldId id="62606" r:id="rId57"/>
    <p:sldId id="62607" r:id="rId58"/>
    <p:sldId id="62379" r:id="rId59"/>
    <p:sldId id="62559" r:id="rId60"/>
    <p:sldId id="62609" r:id="rId61"/>
    <p:sldId id="62604" r:id="rId62"/>
    <p:sldId id="62612" r:id="rId63"/>
    <p:sldId id="62608" r:id="rId64"/>
    <p:sldId id="62610" r:id="rId65"/>
    <p:sldId id="62611" r:id="rId66"/>
    <p:sldId id="62617" r:id="rId67"/>
    <p:sldId id="62625" r:id="rId68"/>
    <p:sldId id="62613" r:id="rId69"/>
    <p:sldId id="62386" r:id="rId70"/>
    <p:sldId id="62615" r:id="rId71"/>
    <p:sldId id="62614" r:id="rId72"/>
    <p:sldId id="62618" r:id="rId73"/>
    <p:sldId id="62595" r:id="rId74"/>
    <p:sldId id="62616" r:id="rId75"/>
    <p:sldId id="62623" r:id="rId76"/>
    <p:sldId id="62622" r:id="rId77"/>
    <p:sldId id="62630" r:id="rId78"/>
    <p:sldId id="1509" r:id="rId79"/>
    <p:sldId id="1517" r:id="rId80"/>
    <p:sldId id="1518" r:id="rId81"/>
    <p:sldId id="1519" r:id="rId82"/>
    <p:sldId id="62392" r:id="rId83"/>
    <p:sldId id="62393" r:id="rId84"/>
    <p:sldId id="62629" r:id="rId85"/>
    <p:sldId id="62627" r:id="rId86"/>
    <p:sldId id="256" r:id="rId8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8820" autoAdjust="0"/>
  </p:normalViewPr>
  <p:slideViewPr>
    <p:cSldViewPr>
      <p:cViewPr varScale="1">
        <p:scale>
          <a:sx n="107" d="100"/>
          <a:sy n="107" d="100"/>
        </p:scale>
        <p:origin x="78" y="29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97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29,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29,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enius.com/Barry-mcguire-eve-of-destruction-lyric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enius.com/Barry-mcguire-eve-of-destruction-lyri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enius.com/Barry-mcguire-eve-of-destruction-lyric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ackchristiannews.com/2020/08/michael-brown-on-were-on-the-eve-of-destruction-agai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lackchristiannews.com/2020/08/michael-brown-on-were-on-the-eve-of-destruction-agai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ream.org/we-stand-on-the-precipice-of-a-very-dangerous-cultural-shif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hristianpost.com/voices/christianity-is-growing-faster-than-any-time-in-history-why-is-the-church-in-europe-america-declining.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enius.com/Barry-mcguire-eve-of-destruction-lyr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06.01-3  First Principles Part 2</a:t>
            </a:r>
          </a:p>
        </p:txBody>
      </p:sp>
      <p:sp>
        <p:nvSpPr>
          <p:cNvPr id="5" name="Rectangle 3"/>
          <p:cNvSpPr>
            <a:spLocks noGrp="1" noChangeArrowheads="1"/>
          </p:cNvSpPr>
          <p:nvPr>
            <p:ph type="dt" idx="1"/>
          </p:nvPr>
        </p:nvSpPr>
        <p:spPr>
          <a:ln/>
        </p:spPr>
        <p:txBody>
          <a:bodyPr/>
          <a:lstStyle/>
          <a:p>
            <a:r>
              <a:rPr lang="en-US" altLang="en-US">
                <a:solidFill>
                  <a:prstClr val="white"/>
                </a:solidFill>
              </a:rPr>
              <a:t>Aug. 29,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a:lnSpc>
                <a:spcPct val="115000"/>
              </a:lnSpc>
              <a:spcBef>
                <a:spcPts val="0"/>
              </a:spcBef>
              <a:spcAft>
                <a:spcPts val="1000"/>
              </a:spcAft>
            </a:pPr>
            <a:r>
              <a:rPr lang="en-US" altLang="en-US" b="1" dirty="0"/>
              <a:t> Last Sunday, I attended the Day of Discovery at the J, and one session was </a:t>
            </a:r>
            <a:r>
              <a:rPr lang="en-US" sz="1800" b="1" dirty="0">
                <a:solidFill>
                  <a:srgbClr val="500050"/>
                </a:solidFill>
                <a:effectLst/>
                <a:latin typeface="Helvetica" panose="020B0604020202020204" pitchFamily="34" charset="0"/>
                <a:ea typeface="Calibri" panose="020F0502020204030204" pitchFamily="34" charset="0"/>
                <a:cs typeface="Arial" panose="020B0604020202020204" pitchFamily="34" charset="0"/>
              </a:rPr>
              <a:t>. </a:t>
            </a:r>
            <a:r>
              <a:rPr lang="en-US" sz="1800" u="sng" dirty="0">
                <a:effectLst/>
                <a:latin typeface="Arial Rounded MT Bold" panose="020F0704030504030204" pitchFamily="34" charset="0"/>
                <a:ea typeface="Calibri" panose="020F0502020204030204" pitchFamily="34" charset="0"/>
                <a:cs typeface="Arial" panose="020B0604020202020204" pitchFamily="34" charset="0"/>
              </a:rPr>
              <a:t>The Cosmic Joke: Judaism, Mysticism and Comedy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Arial Rounded MT Bold" panose="020F0704030504030204" pitchFamily="34" charset="0"/>
                <a:ea typeface="Calibri" panose="020F0502020204030204" pitchFamily="34" charset="0"/>
                <a:cs typeface="Arial" panose="020B0604020202020204" pitchFamily="34" charset="0"/>
              </a:rPr>
              <a:t>  Sarah </a:t>
            </a:r>
            <a:r>
              <a:rPr lang="en-US" sz="1800" dirty="0" err="1">
                <a:effectLst/>
                <a:latin typeface="Arial Rounded MT Bold" panose="020F0704030504030204" pitchFamily="34" charset="0"/>
                <a:ea typeface="Calibri" panose="020F0502020204030204" pitchFamily="34" charset="0"/>
                <a:cs typeface="Arial" panose="020B0604020202020204" pitchFamily="34" charset="0"/>
              </a:rPr>
              <a:t>Aptilon</a:t>
            </a:r>
            <a:r>
              <a:rPr lang="en-US" sz="1800" dirty="0">
                <a:effectLst/>
                <a:latin typeface="Arial Rounded MT Bold" panose="020F0704030504030204" pitchFamily="34" charset="0"/>
                <a:ea typeface="Calibri" panose="020F0502020204030204" pitchFamily="34" charset="0"/>
                <a:cs typeface="Arial" panose="020B0604020202020204" pitchFamily="34" charset="0"/>
              </a:rPr>
              <a:t>  Grew up KC.  Teaches now at JCCC.  Interested in meditation, advised to go to the source; went to Japan to learn meditation 7 years.  Monastery.  Midlife crisis age 21 Altered world view.  10 years later grad Yale Middle Eastern Studies.  World view of laughter in tragedy, Jewish way.</a:t>
            </a:r>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https://genius.com/Barry-mcguire-eve-of-destruction-lyrics</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06734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https://genius.com/Barry-mcguire-eve-of-destruction-lyrics</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9543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https://genius.com/Barry-mcguire-eve-of-destruction-lyrics</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79615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3344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3429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https://blackchristiannews.com/2020/08/michael-brown-on-were-on-the-eve-of-destruction-again/</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40031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https://blackchristiannews.com/2020/08/michael-brown-on-were-on-the-eve-of-destruction-again/</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203487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https://stream.org/we-stand-on-the-precipice-of-a-very-dangerous-cultural-shift/</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203734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Jim </a:t>
            </a:r>
            <a:r>
              <a:rPr lang="en-US" dirty="0" err="1"/>
              <a:t>Garlow</a:t>
            </a:r>
            <a:r>
              <a:rPr lang="en-US" dirty="0"/>
              <a:t>, James Dobson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75843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9748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408963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05.11-06.3  First Principles</a:t>
            </a:r>
          </a:p>
        </p:txBody>
      </p:sp>
      <p:sp>
        <p:nvSpPr>
          <p:cNvPr id="5" name="Date Placeholder 4"/>
          <p:cNvSpPr>
            <a:spLocks noGrp="1"/>
          </p:cNvSpPr>
          <p:nvPr>
            <p:ph type="dt" idx="1"/>
          </p:nvPr>
        </p:nvSpPr>
        <p:spPr/>
        <p:txBody>
          <a:bodyPr/>
          <a:lstStyle/>
          <a:p>
            <a:r>
              <a:rPr lang="en-US" altLang="en-US"/>
              <a:t>Aug 15,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067339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400" dirty="0">
                <a:hlinkClick r:id="rId3"/>
              </a:rPr>
              <a:t>https://www.templeinstitute.org/new-location.htm</a:t>
            </a:r>
            <a:r>
              <a:rPr lang="en-US" sz="1400" dirty="0"/>
              <a:t>    </a:t>
            </a:r>
          </a:p>
          <a:p>
            <a:r>
              <a:rPr lang="en-US" dirty="0"/>
              <a:t>Essence of G-d’s branding, visual arts communication.</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6317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Six principles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40845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15,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092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491131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Common </a:t>
            </a:r>
            <a:r>
              <a:rPr lang="en-US" dirty="0" err="1"/>
              <a:t>misinterp</a:t>
            </a:r>
            <a:r>
              <a:rPr lang="en-US" dirty="0"/>
              <a:t> in the believing world.  </a:t>
            </a:r>
          </a:p>
        </p:txBody>
      </p:sp>
      <p:sp>
        <p:nvSpPr>
          <p:cNvPr id="4" name="Header Placeholder 3"/>
          <p:cNvSpPr>
            <a:spLocks noGrp="1"/>
          </p:cNvSpPr>
          <p:nvPr>
            <p:ph type="hdr" sz="quarter"/>
          </p:nvPr>
        </p:nvSpPr>
        <p:spPr/>
        <p:txBody>
          <a:bodyPr/>
          <a:lstStyle/>
          <a:p>
            <a:r>
              <a:rPr lang="en-US" altLang="en-US"/>
              <a:t>Letter to the Messianic Jews a 05.11-06.3  First Principles</a:t>
            </a:r>
          </a:p>
        </p:txBody>
      </p:sp>
      <p:sp>
        <p:nvSpPr>
          <p:cNvPr id="5" name="Date Placeholder 4"/>
          <p:cNvSpPr>
            <a:spLocks noGrp="1"/>
          </p:cNvSpPr>
          <p:nvPr>
            <p:ph type="dt" idx="1"/>
          </p:nvPr>
        </p:nvSpPr>
        <p:spPr/>
        <p:txBody>
          <a:bodyPr/>
          <a:lstStyle/>
          <a:p>
            <a:r>
              <a:rPr lang="en-US" altLang="en-US"/>
              <a:t>Aug 15,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68588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59491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52992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63781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Even </a:t>
            </a:r>
            <a:r>
              <a:rPr lang="en-US" dirty="0" err="1"/>
              <a:t>Shaul</a:t>
            </a:r>
            <a:r>
              <a:rPr lang="en-US" dirty="0"/>
              <a:t>/Paul in his strong religious devotion, didn’t’ have LIFE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1831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324911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6060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202124"/>
                </a:solidFill>
                <a:effectLst/>
                <a:latin typeface="Roboto"/>
              </a:rPr>
              <a:t>Dr. Helene </a:t>
            </a:r>
            <a:r>
              <a:rPr lang="en-US" b="1" i="0" dirty="0" err="1">
                <a:solidFill>
                  <a:srgbClr val="202124"/>
                </a:solidFill>
                <a:effectLst/>
                <a:latin typeface="Roboto"/>
              </a:rPr>
              <a:t>Lotman</a:t>
            </a:r>
            <a:r>
              <a:rPr lang="en-US" b="1" i="0" dirty="0">
                <a:solidFill>
                  <a:srgbClr val="202124"/>
                </a:solidFill>
                <a:effectLst/>
                <a:latin typeface="Roboto"/>
              </a:rPr>
              <a:t>, President &amp; CEO of Jewish Federation of Greater Kansas City</a:t>
            </a:r>
            <a:r>
              <a:rPr lang="en-US" b="1" i="0" dirty="0">
                <a:solidFill>
                  <a:srgbClr val="5F6368"/>
                </a:solidFill>
                <a:effectLst/>
                <a:latin typeface="Roboto"/>
              </a:rPr>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240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202124"/>
                </a:solidFill>
                <a:effectLst/>
                <a:latin typeface="Roboto"/>
              </a:rPr>
              <a:t>Dr. Helene </a:t>
            </a:r>
            <a:r>
              <a:rPr lang="en-US" b="1" i="0" dirty="0" err="1">
                <a:solidFill>
                  <a:srgbClr val="202124"/>
                </a:solidFill>
                <a:effectLst/>
                <a:latin typeface="Roboto"/>
              </a:rPr>
              <a:t>Lotman</a:t>
            </a:r>
            <a:r>
              <a:rPr lang="en-US" b="1" i="0" dirty="0">
                <a:solidFill>
                  <a:srgbClr val="202124"/>
                </a:solidFill>
                <a:effectLst/>
                <a:latin typeface="Roboto"/>
              </a:rPr>
              <a:t>, President &amp; CEO of Jewish Federation of Greater Kansas City</a:t>
            </a:r>
            <a:r>
              <a:rPr lang="en-US" b="1" i="0" dirty="0">
                <a:solidFill>
                  <a:srgbClr val="5F6368"/>
                </a:solidFill>
                <a:effectLst/>
                <a:latin typeface="Roboto"/>
              </a:rPr>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45226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dirty="0">
                <a:solidFill>
                  <a:srgbClr val="202124"/>
                </a:solidFill>
                <a:effectLst/>
                <a:latin typeface="Roboto"/>
              </a:rPr>
              <a:t>Dr. Helene </a:t>
            </a:r>
            <a:r>
              <a:rPr lang="en-US" b="1" i="0" dirty="0" err="1">
                <a:solidFill>
                  <a:srgbClr val="202124"/>
                </a:solidFill>
                <a:effectLst/>
                <a:latin typeface="Roboto"/>
              </a:rPr>
              <a:t>Lotman</a:t>
            </a:r>
            <a:r>
              <a:rPr lang="en-US" b="1" i="0" dirty="0">
                <a:solidFill>
                  <a:srgbClr val="202124"/>
                </a:solidFill>
                <a:effectLst/>
                <a:latin typeface="Roboto"/>
              </a:rPr>
              <a:t>, President &amp; CEO of Jewish Federation of Greater Kansas City</a:t>
            </a:r>
            <a:r>
              <a:rPr lang="en-US" b="1" i="0" dirty="0">
                <a:solidFill>
                  <a:srgbClr val="5F6368"/>
                </a:solidFill>
                <a:effectLst/>
                <a:latin typeface="Roboto"/>
              </a:rPr>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2929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Do you, do I, have the sense of life without Messiah, whoever noble it may appear, is wrought in the context of death: ego, lust, materialism.</a:t>
            </a:r>
          </a:p>
          <a:p>
            <a:r>
              <a:rPr lang="en-US" b="1" dirty="0"/>
              <a:t>I know that “Some people are nicer by nature than others are by grace.”  Seems to belie this, so we can’t compare ourselves to other.  Only to our past, and to Messiah, and to how G-d shows us this.  </a:t>
            </a:r>
          </a:p>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222369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5451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3257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2075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https://www.christianpost.com/voices/christianity-is-growing-faster-than-any-time-in-history-why-is-the-church-in-europe-america-declining.html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30605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15817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Jai Cohen</a:t>
            </a:r>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844163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860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16300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is MUCH MORE than mental assent to truth.  </a:t>
            </a:r>
            <a:endParaRPr lang="en-US" altLang="en-US" dirty="0">
              <a:solidFill>
                <a:schemeClr val="bg1"/>
              </a:solidFill>
            </a:endParaRPr>
          </a:p>
          <a:p>
            <a:r>
              <a:rPr lang="en-US" dirty="0"/>
              <a:t>All Jewish people of his time believed this.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42366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83% believers</a:t>
            </a:r>
          </a:p>
          <a:p>
            <a:r>
              <a:rPr lang="en-US" dirty="0"/>
              <a: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84476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13479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043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50891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63632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Maimonides, the 1100’s Spain and N Africa doctor to the Sultan, Rabbi, commentator, astronomer, said faith in G-d is the First Commandment.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14355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Typical Christian construct, skips #1, and #2 divided into two.</a:t>
            </a:r>
          </a:p>
          <a:p>
            <a:r>
              <a:rPr lang="en-US" b="1" dirty="0"/>
              <a:t>Entirely possible to be a synagogue attender or church attender without believing in G-d.   Niece Shira’s Bat Mitzvah during opening singing of the Psalms, </a:t>
            </a:r>
            <a:r>
              <a:rPr lang="en-US" b="1" dirty="0" err="1"/>
              <a:t>Psukei</a:t>
            </a:r>
            <a:r>
              <a:rPr lang="en-US" b="1" dirty="0"/>
              <a:t> </a:t>
            </a:r>
            <a:r>
              <a:rPr lang="en-US" b="1" dirty="0" err="1"/>
              <a:t>d’zimra</a:t>
            </a:r>
            <a:r>
              <a:rPr lang="en-US" b="1" dirty="0"/>
              <a:t>.</a:t>
            </a:r>
          </a:p>
          <a:p>
            <a:r>
              <a:rPr lang="en-US" b="1" dirty="0"/>
              <a:t>So, how are we different from the </a:t>
            </a:r>
            <a:r>
              <a:rPr lang="en-US" b="1" dirty="0" err="1"/>
              <a:t>P’rushim</a:t>
            </a:r>
            <a:r>
              <a:rPr lang="en-US" b="1" dirty="0"/>
              <a: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809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Jai Cohen</a:t>
            </a:r>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38963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Are we like the </a:t>
            </a:r>
            <a:r>
              <a:rPr lang="en-US" dirty="0" err="1"/>
              <a:t>P’rushim</a:t>
            </a:r>
            <a:r>
              <a:rPr lang="en-US" dirty="0"/>
              <a:t>?   In some ways.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80492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50588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63569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9047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38275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9514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57193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893806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282280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Do you have a 100% inner assurance that if you died now, and stood before G-d, you would be accepted?</a:t>
            </a:r>
          </a:p>
          <a:p>
            <a:r>
              <a:rPr lang="en-US" b="1" dirty="0"/>
              <a:t>On what basis?</a:t>
            </a:r>
          </a:p>
          <a:p>
            <a:r>
              <a:rPr lang="en-US" b="1" dirty="0"/>
              <a:t>Suffering is not extraneous, surprising to the faith.  Intrinsic.  Love suffers long.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1917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5264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4210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438700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2378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31696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849633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520383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54554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14 days fasting, 276 people on the ship</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467890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1863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9572725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971605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82556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571469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57872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05.11-06.3  First Principles</a:t>
            </a:r>
          </a:p>
        </p:txBody>
      </p:sp>
      <p:sp>
        <p:nvSpPr>
          <p:cNvPr id="5" name="Date Placeholder 4"/>
          <p:cNvSpPr>
            <a:spLocks noGrp="1"/>
          </p:cNvSpPr>
          <p:nvPr>
            <p:ph type="dt" idx="1"/>
          </p:nvPr>
        </p:nvSpPr>
        <p:spPr/>
        <p:txBody>
          <a:bodyPr/>
          <a:lstStyle/>
          <a:p>
            <a:r>
              <a:rPr lang="en-US" altLang="en-US"/>
              <a:t>Aug 15,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40622558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3EEE0D2-723D-4307-82AF-B72C3A2C83A6}"/>
              </a:ext>
            </a:extLst>
          </p:cNvPr>
          <p:cNvSpPr>
            <a:spLocks noGrp="1" noChangeArrowheads="1"/>
          </p:cNvSpPr>
          <p:nvPr>
            <p:ph type="hdr" sz="quarter"/>
          </p:nvPr>
        </p:nvSpPr>
        <p:spPr>
          <a:ln/>
        </p:spPr>
        <p:txBody>
          <a:bodyPr/>
          <a:lstStyle/>
          <a:p>
            <a:r>
              <a:rPr lang="en-US" altLang="en-US"/>
              <a:t>Shmot 22 Counter cultural</a:t>
            </a:r>
          </a:p>
        </p:txBody>
      </p:sp>
      <p:sp>
        <p:nvSpPr>
          <p:cNvPr id="5" name="Rectangle 3">
            <a:extLst>
              <a:ext uri="{FF2B5EF4-FFF2-40B4-BE49-F238E27FC236}">
                <a16:creationId xmlns:a16="http://schemas.microsoft.com/office/drawing/2014/main" id="{D55B03CB-C6E2-4820-8A79-F5A51CBF018E}"/>
              </a:ext>
            </a:extLst>
          </p:cNvPr>
          <p:cNvSpPr>
            <a:spLocks noGrp="1" noChangeArrowheads="1"/>
          </p:cNvSpPr>
          <p:nvPr>
            <p:ph type="dt" idx="1"/>
          </p:nvPr>
        </p:nvSpPr>
        <p:spPr>
          <a:ln/>
        </p:spPr>
        <p:txBody>
          <a:bodyPr/>
          <a:lstStyle/>
          <a:p>
            <a:r>
              <a:rPr lang="he-IL" altLang="en-US"/>
              <a:t>2013 5773  Feb. 8</a:t>
            </a:r>
            <a:endParaRPr lang="en-US" altLang="en-US"/>
          </a:p>
        </p:txBody>
      </p:sp>
      <p:sp>
        <p:nvSpPr>
          <p:cNvPr id="6" name="Rectangle 7">
            <a:extLst>
              <a:ext uri="{FF2B5EF4-FFF2-40B4-BE49-F238E27FC236}">
                <a16:creationId xmlns:a16="http://schemas.microsoft.com/office/drawing/2014/main" id="{6DEC1016-F002-4AA2-9C58-BB913C9C6EC0}"/>
              </a:ext>
            </a:extLst>
          </p:cNvPr>
          <p:cNvSpPr>
            <a:spLocks noGrp="1" noChangeArrowheads="1"/>
          </p:cNvSpPr>
          <p:nvPr>
            <p:ph type="sldNum" sz="quarter" idx="5"/>
          </p:nvPr>
        </p:nvSpPr>
        <p:spPr>
          <a:ln/>
        </p:spPr>
        <p:txBody>
          <a:bodyPr/>
          <a:lstStyle/>
          <a:p>
            <a:fld id="{101CB4A0-27B3-45F5-A15E-796D0B641945}" type="slidenum">
              <a:rPr lang="en-US" altLang="en-US"/>
              <a:pPr/>
              <a:t>75</a:t>
            </a:fld>
            <a:endParaRPr lang="en-US" altLang="en-US"/>
          </a:p>
        </p:txBody>
      </p:sp>
      <p:sp>
        <p:nvSpPr>
          <p:cNvPr id="4776962" name="Rectangle 2">
            <a:extLst>
              <a:ext uri="{FF2B5EF4-FFF2-40B4-BE49-F238E27FC236}">
                <a16:creationId xmlns:a16="http://schemas.microsoft.com/office/drawing/2014/main" id="{B6F5F0EE-8208-48DC-A12C-6719A7ABCA0F}"/>
              </a:ext>
            </a:extLst>
          </p:cNvPr>
          <p:cNvSpPr>
            <a:spLocks noRot="1" noChangeArrowheads="1" noTextEdit="1"/>
          </p:cNvSpPr>
          <p:nvPr>
            <p:ph type="sldImg"/>
          </p:nvPr>
        </p:nvSpPr>
        <p:spPr>
          <a:ln/>
        </p:spPr>
      </p:sp>
      <p:sp>
        <p:nvSpPr>
          <p:cNvPr id="4776963" name="Rectangle 3">
            <a:extLst>
              <a:ext uri="{FF2B5EF4-FFF2-40B4-BE49-F238E27FC236}">
                <a16:creationId xmlns:a16="http://schemas.microsoft.com/office/drawing/2014/main" id="{FDD504FC-3B96-4049-835E-7467EBC273B9}"/>
              </a:ext>
            </a:extLst>
          </p:cNvPr>
          <p:cNvSpPr>
            <a:spLocks noGrp="1" noChangeArrowheads="1"/>
          </p:cNvSpPr>
          <p:nvPr>
            <p:ph type="body" idx="1"/>
          </p:nvPr>
        </p:nvSpPr>
        <p:spPr/>
        <p:txBody>
          <a:bodyPr/>
          <a:lstStyle/>
          <a:p>
            <a:r>
              <a:rPr lang="en-US" altLang="en-US"/>
              <a:t>Every stress, anxiety, difficulty, hindrance, disease, distress, dysfunction, antagonism</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CEB9932-3878-459E-891B-62B6B8DB1AA0}"/>
              </a:ext>
            </a:extLst>
          </p:cNvPr>
          <p:cNvSpPr>
            <a:spLocks noGrp="1" noChangeArrowheads="1"/>
          </p:cNvSpPr>
          <p:nvPr>
            <p:ph type="hdr" sz="quarter"/>
          </p:nvPr>
        </p:nvSpPr>
        <p:spPr>
          <a:ln/>
        </p:spPr>
        <p:txBody>
          <a:bodyPr/>
          <a:lstStyle/>
          <a:p>
            <a:r>
              <a:rPr lang="en-US" altLang="en-US"/>
              <a:t>Shmot 22 Counter cultural</a:t>
            </a:r>
          </a:p>
        </p:txBody>
      </p:sp>
      <p:sp>
        <p:nvSpPr>
          <p:cNvPr id="5" name="Rectangle 3">
            <a:extLst>
              <a:ext uri="{FF2B5EF4-FFF2-40B4-BE49-F238E27FC236}">
                <a16:creationId xmlns:a16="http://schemas.microsoft.com/office/drawing/2014/main" id="{ED589340-37E4-4A7A-B94A-434769A9E3D7}"/>
              </a:ext>
            </a:extLst>
          </p:cNvPr>
          <p:cNvSpPr>
            <a:spLocks noGrp="1" noChangeArrowheads="1"/>
          </p:cNvSpPr>
          <p:nvPr>
            <p:ph type="dt" idx="1"/>
          </p:nvPr>
        </p:nvSpPr>
        <p:spPr>
          <a:ln/>
        </p:spPr>
        <p:txBody>
          <a:bodyPr/>
          <a:lstStyle/>
          <a:p>
            <a:r>
              <a:rPr lang="he-IL" altLang="en-US"/>
              <a:t>2013 5773  Feb. 8</a:t>
            </a:r>
            <a:endParaRPr lang="en-US" altLang="en-US"/>
          </a:p>
        </p:txBody>
      </p:sp>
      <p:sp>
        <p:nvSpPr>
          <p:cNvPr id="6" name="Rectangle 7">
            <a:extLst>
              <a:ext uri="{FF2B5EF4-FFF2-40B4-BE49-F238E27FC236}">
                <a16:creationId xmlns:a16="http://schemas.microsoft.com/office/drawing/2014/main" id="{4E079D85-F9EB-45C8-925D-0FED7DB2EAF4}"/>
              </a:ext>
            </a:extLst>
          </p:cNvPr>
          <p:cNvSpPr>
            <a:spLocks noGrp="1" noChangeArrowheads="1"/>
          </p:cNvSpPr>
          <p:nvPr>
            <p:ph type="sldNum" sz="quarter" idx="5"/>
          </p:nvPr>
        </p:nvSpPr>
        <p:spPr>
          <a:ln/>
        </p:spPr>
        <p:txBody>
          <a:bodyPr/>
          <a:lstStyle/>
          <a:p>
            <a:fld id="{0DA547DE-6E01-4DFA-B67D-92DEE404E2C9}" type="slidenum">
              <a:rPr lang="en-US" altLang="en-US"/>
              <a:pPr/>
              <a:t>76</a:t>
            </a:fld>
            <a:endParaRPr lang="en-US" altLang="en-US"/>
          </a:p>
        </p:txBody>
      </p:sp>
      <p:sp>
        <p:nvSpPr>
          <p:cNvPr id="4746242" name="Rectangle 2">
            <a:extLst>
              <a:ext uri="{FF2B5EF4-FFF2-40B4-BE49-F238E27FC236}">
                <a16:creationId xmlns:a16="http://schemas.microsoft.com/office/drawing/2014/main" id="{0B904C7B-32D5-4BC4-AD41-85EED0547D03}"/>
              </a:ext>
            </a:extLst>
          </p:cNvPr>
          <p:cNvSpPr>
            <a:spLocks noRot="1" noChangeArrowheads="1" noTextEdit="1"/>
          </p:cNvSpPr>
          <p:nvPr>
            <p:ph type="sldImg"/>
          </p:nvPr>
        </p:nvSpPr>
        <p:spPr>
          <a:xfrm>
            <a:off x="203200" y="304800"/>
            <a:ext cx="6502400" cy="3810000"/>
          </a:xfrm>
          <a:ln/>
        </p:spPr>
      </p:sp>
      <p:sp>
        <p:nvSpPr>
          <p:cNvPr id="4746243" name="Rectangle 3">
            <a:extLst>
              <a:ext uri="{FF2B5EF4-FFF2-40B4-BE49-F238E27FC236}">
                <a16:creationId xmlns:a16="http://schemas.microsoft.com/office/drawing/2014/main" id="{70888017-FB6A-4D55-A136-7F398C660721}"/>
              </a:ext>
            </a:extLst>
          </p:cNvPr>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ACFCD76-9B85-4D7E-9DC9-C19478A2A6F4}"/>
              </a:ext>
            </a:extLst>
          </p:cNvPr>
          <p:cNvSpPr>
            <a:spLocks noGrp="1" noChangeArrowheads="1"/>
          </p:cNvSpPr>
          <p:nvPr>
            <p:ph type="hdr" sz="quarter"/>
          </p:nvPr>
        </p:nvSpPr>
        <p:spPr>
          <a:ln/>
        </p:spPr>
        <p:txBody>
          <a:bodyPr/>
          <a:lstStyle/>
          <a:p>
            <a:r>
              <a:rPr lang="en-US" altLang="en-US"/>
              <a:t>Shmot 22 Counter cultural</a:t>
            </a:r>
          </a:p>
        </p:txBody>
      </p:sp>
      <p:sp>
        <p:nvSpPr>
          <p:cNvPr id="5" name="Rectangle 3">
            <a:extLst>
              <a:ext uri="{FF2B5EF4-FFF2-40B4-BE49-F238E27FC236}">
                <a16:creationId xmlns:a16="http://schemas.microsoft.com/office/drawing/2014/main" id="{AED0CF3B-85A4-41CD-BF4F-2B20F1EAC4B2}"/>
              </a:ext>
            </a:extLst>
          </p:cNvPr>
          <p:cNvSpPr>
            <a:spLocks noGrp="1" noChangeArrowheads="1"/>
          </p:cNvSpPr>
          <p:nvPr>
            <p:ph type="dt" idx="1"/>
          </p:nvPr>
        </p:nvSpPr>
        <p:spPr>
          <a:ln/>
        </p:spPr>
        <p:txBody>
          <a:bodyPr/>
          <a:lstStyle/>
          <a:p>
            <a:r>
              <a:rPr lang="he-IL" altLang="en-US"/>
              <a:t>2013 5773  Feb. 8</a:t>
            </a:r>
            <a:endParaRPr lang="en-US" altLang="en-US"/>
          </a:p>
        </p:txBody>
      </p:sp>
      <p:sp>
        <p:nvSpPr>
          <p:cNvPr id="6" name="Rectangle 7">
            <a:extLst>
              <a:ext uri="{FF2B5EF4-FFF2-40B4-BE49-F238E27FC236}">
                <a16:creationId xmlns:a16="http://schemas.microsoft.com/office/drawing/2014/main" id="{A10B5945-83C7-4A77-B810-6D23BBF94EC9}"/>
              </a:ext>
            </a:extLst>
          </p:cNvPr>
          <p:cNvSpPr>
            <a:spLocks noGrp="1" noChangeArrowheads="1"/>
          </p:cNvSpPr>
          <p:nvPr>
            <p:ph type="sldNum" sz="quarter" idx="5"/>
          </p:nvPr>
        </p:nvSpPr>
        <p:spPr>
          <a:ln/>
        </p:spPr>
        <p:txBody>
          <a:bodyPr/>
          <a:lstStyle/>
          <a:p>
            <a:fld id="{E8719196-323F-4FB6-8839-CCB3A51EFA5F}" type="slidenum">
              <a:rPr lang="en-US" altLang="en-US"/>
              <a:pPr/>
              <a:t>77</a:t>
            </a:fld>
            <a:endParaRPr lang="en-US" altLang="en-US"/>
          </a:p>
        </p:txBody>
      </p:sp>
      <p:sp>
        <p:nvSpPr>
          <p:cNvPr id="4748290" name="Rectangle 2">
            <a:extLst>
              <a:ext uri="{FF2B5EF4-FFF2-40B4-BE49-F238E27FC236}">
                <a16:creationId xmlns:a16="http://schemas.microsoft.com/office/drawing/2014/main" id="{0911BB4B-505A-4F00-8E37-DD6B1A89B27E}"/>
              </a:ext>
            </a:extLst>
          </p:cNvPr>
          <p:cNvSpPr>
            <a:spLocks noRot="1" noChangeArrowheads="1" noTextEdit="1"/>
          </p:cNvSpPr>
          <p:nvPr>
            <p:ph type="sldImg"/>
          </p:nvPr>
        </p:nvSpPr>
        <p:spPr>
          <a:xfrm>
            <a:off x="203200" y="304800"/>
            <a:ext cx="6502400" cy="3810000"/>
          </a:xfrm>
          <a:ln/>
        </p:spPr>
      </p:sp>
      <p:sp>
        <p:nvSpPr>
          <p:cNvPr id="4748291" name="Rectangle 3">
            <a:extLst>
              <a:ext uri="{FF2B5EF4-FFF2-40B4-BE49-F238E27FC236}">
                <a16:creationId xmlns:a16="http://schemas.microsoft.com/office/drawing/2014/main" id="{EE566E18-F499-469B-B0DD-D5624E5CBFCA}"/>
              </a:ext>
            </a:extLst>
          </p:cNvPr>
          <p:cNvSpPr>
            <a:spLocks noGrp="1" noChangeArrowheads="1"/>
          </p:cNvSpPr>
          <p:nvPr>
            <p:ph type="body" idx="1"/>
          </p:nvPr>
        </p:nvSpPr>
        <p:spPr>
          <a:xfrm>
            <a:off x="152400" y="4114800"/>
            <a:ext cx="6553200" cy="4876800"/>
          </a:xfrm>
        </p:spPr>
        <p:txBody>
          <a:bodyPr/>
          <a:lstStyle/>
          <a:p>
            <a:r>
              <a:rPr lang="en-US" altLang="en-US"/>
              <a:t>Like holiness.  We accept G-d goodness, and praise. We fall before His Holiness.  We praise ALL His works.  ALL.  </a:t>
            </a:r>
          </a:p>
          <a:p>
            <a:r>
              <a:rPr lang="en-US" altLang="en-US"/>
              <a:t>We talk about Sozo ministry, which involves finding the lies about life and G-d that we’ve received, renouncing, and asking G-d for revelation of truth.  </a:t>
            </a:r>
          </a:p>
          <a:p>
            <a:r>
              <a:rPr lang="en-US" altLang="en-US"/>
              <a:t>This is group generalized Sozo, </a:t>
            </a:r>
            <a:r>
              <a:rPr lang="he-IL" altLang="en-US"/>
              <a:t>כי</a:t>
            </a:r>
            <a:r>
              <a:rPr lang="en-US" altLang="en-US"/>
              <a:t> the basic lie is that life/G-d is mean, against us.  </a:t>
            </a:r>
          </a:p>
          <a:p>
            <a:r>
              <a:rPr lang="en-US" altLang="en-US"/>
              <a:t>We commit to praise in everything.  Even the consequences of our and others failures.  Still in His hands.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8CC6E8-4FCC-48CE-8975-9782F50E7D25}"/>
              </a:ext>
            </a:extLst>
          </p:cNvPr>
          <p:cNvSpPr>
            <a:spLocks noGrp="1" noChangeArrowheads="1"/>
          </p:cNvSpPr>
          <p:nvPr>
            <p:ph type="hdr" sz="quarter"/>
          </p:nvPr>
        </p:nvSpPr>
        <p:spPr>
          <a:ln/>
        </p:spPr>
        <p:txBody>
          <a:bodyPr/>
          <a:lstStyle/>
          <a:p>
            <a:r>
              <a:rPr lang="en-US" altLang="en-US"/>
              <a:t>Shmot 22 Counter cultural</a:t>
            </a:r>
          </a:p>
        </p:txBody>
      </p:sp>
      <p:sp>
        <p:nvSpPr>
          <p:cNvPr id="5" name="Rectangle 3">
            <a:extLst>
              <a:ext uri="{FF2B5EF4-FFF2-40B4-BE49-F238E27FC236}">
                <a16:creationId xmlns:a16="http://schemas.microsoft.com/office/drawing/2014/main" id="{B900494B-9FB6-4C5A-AD23-96ECA04522D2}"/>
              </a:ext>
            </a:extLst>
          </p:cNvPr>
          <p:cNvSpPr>
            <a:spLocks noGrp="1" noChangeArrowheads="1"/>
          </p:cNvSpPr>
          <p:nvPr>
            <p:ph type="dt" idx="1"/>
          </p:nvPr>
        </p:nvSpPr>
        <p:spPr>
          <a:ln/>
        </p:spPr>
        <p:txBody>
          <a:bodyPr/>
          <a:lstStyle/>
          <a:p>
            <a:r>
              <a:rPr lang="he-IL" altLang="en-US"/>
              <a:t>2013 5773  Feb. 8</a:t>
            </a:r>
            <a:endParaRPr lang="en-US" altLang="en-US"/>
          </a:p>
        </p:txBody>
      </p:sp>
      <p:sp>
        <p:nvSpPr>
          <p:cNvPr id="6" name="Rectangle 7">
            <a:extLst>
              <a:ext uri="{FF2B5EF4-FFF2-40B4-BE49-F238E27FC236}">
                <a16:creationId xmlns:a16="http://schemas.microsoft.com/office/drawing/2014/main" id="{796B2103-F1C7-4CB5-83E8-4DEF3E13D73B}"/>
              </a:ext>
            </a:extLst>
          </p:cNvPr>
          <p:cNvSpPr>
            <a:spLocks noGrp="1" noChangeArrowheads="1"/>
          </p:cNvSpPr>
          <p:nvPr>
            <p:ph type="sldNum" sz="quarter" idx="5"/>
          </p:nvPr>
        </p:nvSpPr>
        <p:spPr>
          <a:ln/>
        </p:spPr>
        <p:txBody>
          <a:bodyPr/>
          <a:lstStyle/>
          <a:p>
            <a:fld id="{41B1158D-950C-4C23-A21D-C8324F027CE1}" type="slidenum">
              <a:rPr lang="en-US" altLang="en-US"/>
              <a:pPr/>
              <a:t>78</a:t>
            </a:fld>
            <a:endParaRPr lang="en-US" altLang="en-US"/>
          </a:p>
        </p:txBody>
      </p:sp>
      <p:sp>
        <p:nvSpPr>
          <p:cNvPr id="4750338" name="Rectangle 2">
            <a:extLst>
              <a:ext uri="{FF2B5EF4-FFF2-40B4-BE49-F238E27FC236}">
                <a16:creationId xmlns:a16="http://schemas.microsoft.com/office/drawing/2014/main" id="{A4651411-D754-4E6A-A82F-C76BD8BF32E1}"/>
              </a:ext>
            </a:extLst>
          </p:cNvPr>
          <p:cNvSpPr>
            <a:spLocks noRot="1" noChangeArrowheads="1" noTextEdit="1"/>
          </p:cNvSpPr>
          <p:nvPr>
            <p:ph type="sldImg"/>
          </p:nvPr>
        </p:nvSpPr>
        <p:spPr>
          <a:xfrm>
            <a:off x="203200" y="304800"/>
            <a:ext cx="6502400" cy="3810000"/>
          </a:xfrm>
          <a:ln/>
        </p:spPr>
      </p:sp>
      <p:sp>
        <p:nvSpPr>
          <p:cNvPr id="4750339" name="Rectangle 3">
            <a:extLst>
              <a:ext uri="{FF2B5EF4-FFF2-40B4-BE49-F238E27FC236}">
                <a16:creationId xmlns:a16="http://schemas.microsoft.com/office/drawing/2014/main" id="{FAAA08D0-2748-47D8-90BC-971495DF4F23}"/>
              </a:ext>
            </a:extLst>
          </p:cNvPr>
          <p:cNvSpPr>
            <a:spLocks noGrp="1" noChangeArrowheads="1"/>
          </p:cNvSpPr>
          <p:nvPr>
            <p:ph type="body" idx="1"/>
          </p:nvPr>
        </p:nvSpPr>
        <p:spPr>
          <a:xfrm>
            <a:off x="152400" y="4114800"/>
            <a:ext cx="6553200" cy="4876800"/>
          </a:xfrm>
        </p:spPr>
        <p:txBody>
          <a:bodyPr/>
          <a:lstStyle/>
          <a:p>
            <a:r>
              <a:rPr lang="en-US" altLang="en-US"/>
              <a:t>Message NOT = punishment.  Iyov/Job was not punished, but called to go higher.  Tho He slay me, yet will I trust Him.  </a:t>
            </a:r>
          </a:p>
          <a:p>
            <a:endParaRPr lang="en-US" altLang="en-US"/>
          </a:p>
          <a:p>
            <a:r>
              <a:rPr lang="en-US" altLang="en-US"/>
              <a:t>Ester had some level of this and determined to use her position in the court for G-d.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747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499462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89332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808400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29,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596307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hlinkClick r:id="rId3"/>
              </a:rPr>
              <a:t>https://youtu.be/qfZVu0alU0I</a:t>
            </a:r>
          </a:p>
          <a:p>
            <a:r>
              <a:rPr lang="en-US" dirty="0">
                <a:hlinkClick r:id="rId3"/>
              </a:rPr>
              <a:t>https://genius.com/Barry-mcguire-eve-of-destruction-lyrics</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2</a:t>
            </a:r>
          </a:p>
        </p:txBody>
      </p:sp>
      <p:sp>
        <p:nvSpPr>
          <p:cNvPr id="5" name="Date Placeholder 4"/>
          <p:cNvSpPr>
            <a:spLocks noGrp="1"/>
          </p:cNvSpPr>
          <p:nvPr>
            <p:ph type="dt" idx="1"/>
          </p:nvPr>
        </p:nvSpPr>
        <p:spPr/>
        <p:txBody>
          <a:bodyPr/>
          <a:lstStyle/>
          <a:p>
            <a:r>
              <a:rPr lang="en-US" altLang="en-US"/>
              <a:t>Aug. 29,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83918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8/29/2020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092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877924"/>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defTabSz="877924"/>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877924"/>
            <a:fld id="{562809BE-4F75-4AE8-85BB-D151C4B7CC48}" type="slidenum">
              <a:rPr lang="en-US" altLang="en-US" smtClean="0">
                <a:solidFill>
                  <a:srgbClr val="000000"/>
                </a:solidFill>
              </a:rPr>
              <a:pPr defTabSz="877924"/>
              <a:t>‹#›</a:t>
            </a:fld>
            <a:endParaRPr lang="en-US" altLang="en-US">
              <a:solidFill>
                <a:srgbClr val="000000"/>
              </a:solidFill>
            </a:endParaRPr>
          </a:p>
        </p:txBody>
      </p:sp>
    </p:spTree>
    <p:extLst>
      <p:ext uri="{BB962C8B-B14F-4D97-AF65-F5344CB8AC3E}">
        <p14:creationId xmlns:p14="http://schemas.microsoft.com/office/powerpoint/2010/main" val="17163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8/29/2020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 id="214748371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344">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344">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344">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1587678"/>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225">
          <a:solidFill>
            <a:schemeClr val="tx2"/>
          </a:solidFill>
          <a:latin typeface="+mj-lt"/>
          <a:ea typeface="+mj-ea"/>
          <a:cs typeface="+mj-cs"/>
        </a:defRPr>
      </a:lvl1pPr>
      <a:lvl2pPr algn="ctr" rtl="0" fontAlgn="base">
        <a:spcBef>
          <a:spcPct val="0"/>
        </a:spcBef>
        <a:spcAft>
          <a:spcPct val="0"/>
        </a:spcAft>
        <a:defRPr sz="4225">
          <a:solidFill>
            <a:schemeClr val="tx2"/>
          </a:solidFill>
          <a:latin typeface="Arial" charset="0"/>
          <a:cs typeface="Arial" charset="0"/>
        </a:defRPr>
      </a:lvl2pPr>
      <a:lvl3pPr algn="ctr" rtl="0" fontAlgn="base">
        <a:spcBef>
          <a:spcPct val="0"/>
        </a:spcBef>
        <a:spcAft>
          <a:spcPct val="0"/>
        </a:spcAft>
        <a:defRPr sz="4225">
          <a:solidFill>
            <a:schemeClr val="tx2"/>
          </a:solidFill>
          <a:latin typeface="Arial" charset="0"/>
          <a:cs typeface="Arial" charset="0"/>
        </a:defRPr>
      </a:lvl3pPr>
      <a:lvl4pPr algn="ctr" rtl="0" fontAlgn="base">
        <a:spcBef>
          <a:spcPct val="0"/>
        </a:spcBef>
        <a:spcAft>
          <a:spcPct val="0"/>
        </a:spcAft>
        <a:defRPr sz="4225">
          <a:solidFill>
            <a:schemeClr val="tx2"/>
          </a:solidFill>
          <a:latin typeface="Arial" charset="0"/>
          <a:cs typeface="Arial" charset="0"/>
        </a:defRPr>
      </a:lvl4pPr>
      <a:lvl5pPr algn="ctr" rtl="0" fontAlgn="base">
        <a:spcBef>
          <a:spcPct val="0"/>
        </a:spcBef>
        <a:spcAft>
          <a:spcPct val="0"/>
        </a:spcAft>
        <a:defRPr sz="4225">
          <a:solidFill>
            <a:schemeClr val="tx2"/>
          </a:solidFill>
          <a:latin typeface="Arial" charset="0"/>
          <a:cs typeface="Arial" charset="0"/>
        </a:defRPr>
      </a:lvl5pPr>
      <a:lvl6pPr marL="325536" algn="ctr" rtl="0" fontAlgn="base">
        <a:spcBef>
          <a:spcPct val="0"/>
        </a:spcBef>
        <a:spcAft>
          <a:spcPct val="0"/>
        </a:spcAft>
        <a:defRPr sz="4225">
          <a:solidFill>
            <a:schemeClr val="tx2"/>
          </a:solidFill>
          <a:latin typeface="Arial" charset="0"/>
          <a:cs typeface="Arial" charset="0"/>
        </a:defRPr>
      </a:lvl6pPr>
      <a:lvl7pPr marL="651215" algn="ctr" rtl="0" fontAlgn="base">
        <a:spcBef>
          <a:spcPct val="0"/>
        </a:spcBef>
        <a:spcAft>
          <a:spcPct val="0"/>
        </a:spcAft>
        <a:defRPr sz="4225">
          <a:solidFill>
            <a:schemeClr val="tx2"/>
          </a:solidFill>
          <a:latin typeface="Arial" charset="0"/>
          <a:cs typeface="Arial" charset="0"/>
        </a:defRPr>
      </a:lvl7pPr>
      <a:lvl8pPr marL="976639" algn="ctr" rtl="0" fontAlgn="base">
        <a:spcBef>
          <a:spcPct val="0"/>
        </a:spcBef>
        <a:spcAft>
          <a:spcPct val="0"/>
        </a:spcAft>
        <a:defRPr sz="4225">
          <a:solidFill>
            <a:schemeClr val="tx2"/>
          </a:solidFill>
          <a:latin typeface="Arial" charset="0"/>
          <a:cs typeface="Arial" charset="0"/>
        </a:defRPr>
      </a:lvl8pPr>
      <a:lvl9pPr marL="1302283" algn="ctr" rtl="0" fontAlgn="base">
        <a:spcBef>
          <a:spcPct val="0"/>
        </a:spcBef>
        <a:spcAft>
          <a:spcPct val="0"/>
        </a:spcAft>
        <a:defRPr sz="4225">
          <a:solidFill>
            <a:schemeClr val="tx2"/>
          </a:solidFill>
          <a:latin typeface="Arial" charset="0"/>
          <a:cs typeface="Arial" charset="0"/>
        </a:defRPr>
      </a:lvl9pPr>
    </p:titleStyle>
    <p:bodyStyle>
      <a:lvl1pPr marL="244088" indent="-244088" algn="l" rtl="0" fontAlgn="base">
        <a:spcBef>
          <a:spcPct val="20000"/>
        </a:spcBef>
        <a:spcAft>
          <a:spcPct val="0"/>
        </a:spcAft>
        <a:buChar char="•"/>
        <a:defRPr sz="3840">
          <a:solidFill>
            <a:schemeClr val="bg1"/>
          </a:solidFill>
          <a:latin typeface="+mn-lt"/>
          <a:ea typeface="+mn-ea"/>
          <a:cs typeface="+mn-cs"/>
        </a:defRPr>
      </a:lvl1pPr>
      <a:lvl2pPr marL="529151" indent="-203440" algn="l" rtl="0" fontAlgn="base">
        <a:spcBef>
          <a:spcPct val="20000"/>
        </a:spcBef>
        <a:spcAft>
          <a:spcPct val="0"/>
        </a:spcAft>
        <a:buChar char="–"/>
        <a:defRPr sz="3840">
          <a:solidFill>
            <a:schemeClr val="bg1"/>
          </a:solidFill>
          <a:latin typeface="+mn-lt"/>
        </a:defRPr>
      </a:lvl2pPr>
      <a:lvl3pPr marL="813826" indent="-162799" algn="l" rtl="0" fontAlgn="base">
        <a:spcBef>
          <a:spcPct val="20000"/>
        </a:spcBef>
        <a:spcAft>
          <a:spcPct val="0"/>
        </a:spcAft>
        <a:buChar char="•"/>
        <a:defRPr sz="2304">
          <a:solidFill>
            <a:schemeClr val="tx1"/>
          </a:solidFill>
          <a:latin typeface="+mj-lt"/>
          <a:cs typeface="+mj-cs"/>
        </a:defRPr>
      </a:lvl3pPr>
      <a:lvl4pPr marL="1139446" indent="-162799" algn="l" rtl="0" fontAlgn="base">
        <a:spcBef>
          <a:spcPct val="20000"/>
        </a:spcBef>
        <a:spcAft>
          <a:spcPct val="0"/>
        </a:spcAft>
        <a:buChar char="–"/>
        <a:defRPr sz="1921">
          <a:solidFill>
            <a:schemeClr val="tx1"/>
          </a:solidFill>
          <a:latin typeface="+mj-lt"/>
          <a:cs typeface="+mj-cs"/>
        </a:defRPr>
      </a:lvl4pPr>
      <a:lvl5pPr marL="1465043" indent="-162799" algn="l" rtl="0" fontAlgn="base">
        <a:spcBef>
          <a:spcPct val="20000"/>
        </a:spcBef>
        <a:spcAft>
          <a:spcPct val="0"/>
        </a:spcAft>
        <a:buChar char="»"/>
        <a:defRPr sz="1921">
          <a:solidFill>
            <a:schemeClr val="tx1"/>
          </a:solidFill>
          <a:latin typeface="+mj-lt"/>
          <a:cs typeface="+mj-cs"/>
        </a:defRPr>
      </a:lvl5pPr>
      <a:lvl6pPr marL="1790372" indent="-162799" algn="l" rtl="0" fontAlgn="base">
        <a:spcBef>
          <a:spcPct val="20000"/>
        </a:spcBef>
        <a:spcAft>
          <a:spcPct val="0"/>
        </a:spcAft>
        <a:buChar char="»"/>
        <a:defRPr sz="1921">
          <a:solidFill>
            <a:schemeClr val="tx1"/>
          </a:solidFill>
          <a:latin typeface="+mj-lt"/>
          <a:cs typeface="+mj-cs"/>
        </a:defRPr>
      </a:lvl6pPr>
      <a:lvl7pPr marL="2116014" indent="-162799" algn="l" rtl="0" fontAlgn="base">
        <a:spcBef>
          <a:spcPct val="20000"/>
        </a:spcBef>
        <a:spcAft>
          <a:spcPct val="0"/>
        </a:spcAft>
        <a:buChar char="»"/>
        <a:defRPr sz="1921">
          <a:solidFill>
            <a:schemeClr val="tx1"/>
          </a:solidFill>
          <a:latin typeface="+mj-lt"/>
          <a:cs typeface="+mj-cs"/>
        </a:defRPr>
      </a:lvl7pPr>
      <a:lvl8pPr marL="2441532" indent="-162799" algn="l" rtl="0" fontAlgn="base">
        <a:spcBef>
          <a:spcPct val="20000"/>
        </a:spcBef>
        <a:spcAft>
          <a:spcPct val="0"/>
        </a:spcAft>
        <a:buChar char="»"/>
        <a:defRPr sz="1921">
          <a:solidFill>
            <a:schemeClr val="tx1"/>
          </a:solidFill>
          <a:latin typeface="+mj-lt"/>
          <a:cs typeface="+mj-cs"/>
        </a:defRPr>
      </a:lvl8pPr>
      <a:lvl9pPr marL="2767161" indent="-162799" algn="l" rtl="0" fontAlgn="base">
        <a:spcBef>
          <a:spcPct val="20000"/>
        </a:spcBef>
        <a:spcAft>
          <a:spcPct val="0"/>
        </a:spcAft>
        <a:buChar char="»"/>
        <a:defRPr sz="1921">
          <a:solidFill>
            <a:schemeClr val="tx1"/>
          </a:solidFill>
          <a:latin typeface="+mj-lt"/>
          <a:cs typeface="+mj-cs"/>
        </a:defRPr>
      </a:lvl9pPr>
    </p:bodyStyle>
    <p:otherStyle>
      <a:defPPr>
        <a:defRPr lang="en-US"/>
      </a:defPPr>
      <a:lvl1pPr marL="0" algn="l" defTabSz="651215" rtl="0" eaLnBrk="1" latinLnBrk="0" hangingPunct="1">
        <a:defRPr sz="1728" kern="1200">
          <a:solidFill>
            <a:schemeClr val="tx1"/>
          </a:solidFill>
          <a:latin typeface="+mn-lt"/>
          <a:ea typeface="+mn-ea"/>
          <a:cs typeface="+mn-cs"/>
        </a:defRPr>
      </a:lvl1pPr>
      <a:lvl2pPr marL="325536" algn="l" defTabSz="651215" rtl="0" eaLnBrk="1" latinLnBrk="0" hangingPunct="1">
        <a:defRPr sz="1728" kern="1200">
          <a:solidFill>
            <a:schemeClr val="tx1"/>
          </a:solidFill>
          <a:latin typeface="+mn-lt"/>
          <a:ea typeface="+mn-ea"/>
          <a:cs typeface="+mn-cs"/>
        </a:defRPr>
      </a:lvl2pPr>
      <a:lvl3pPr marL="651215" algn="l" defTabSz="651215" rtl="0" eaLnBrk="1" latinLnBrk="0" hangingPunct="1">
        <a:defRPr sz="1728" kern="1200">
          <a:solidFill>
            <a:schemeClr val="tx1"/>
          </a:solidFill>
          <a:latin typeface="+mn-lt"/>
          <a:ea typeface="+mn-ea"/>
          <a:cs typeface="+mn-cs"/>
        </a:defRPr>
      </a:lvl3pPr>
      <a:lvl4pPr marL="976639" algn="l" defTabSz="651215" rtl="0" eaLnBrk="1" latinLnBrk="0" hangingPunct="1">
        <a:defRPr sz="1728" kern="1200">
          <a:solidFill>
            <a:schemeClr val="tx1"/>
          </a:solidFill>
          <a:latin typeface="+mn-lt"/>
          <a:ea typeface="+mn-ea"/>
          <a:cs typeface="+mn-cs"/>
        </a:defRPr>
      </a:lvl4pPr>
      <a:lvl5pPr marL="1302283" algn="l" defTabSz="651215" rtl="0" eaLnBrk="1" latinLnBrk="0" hangingPunct="1">
        <a:defRPr sz="1728" kern="1200">
          <a:solidFill>
            <a:schemeClr val="tx1"/>
          </a:solidFill>
          <a:latin typeface="+mn-lt"/>
          <a:ea typeface="+mn-ea"/>
          <a:cs typeface="+mn-cs"/>
        </a:defRPr>
      </a:lvl5pPr>
      <a:lvl6pPr marL="1627673" algn="l" defTabSz="651215" rtl="0" eaLnBrk="1" latinLnBrk="0" hangingPunct="1">
        <a:defRPr sz="1728" kern="1200">
          <a:solidFill>
            <a:schemeClr val="tx1"/>
          </a:solidFill>
          <a:latin typeface="+mn-lt"/>
          <a:ea typeface="+mn-ea"/>
          <a:cs typeface="+mn-cs"/>
        </a:defRPr>
      </a:lvl6pPr>
      <a:lvl7pPr marL="1953163" algn="l" defTabSz="651215" rtl="0" eaLnBrk="1" latinLnBrk="0" hangingPunct="1">
        <a:defRPr sz="1728" kern="1200">
          <a:solidFill>
            <a:schemeClr val="tx1"/>
          </a:solidFill>
          <a:latin typeface="+mn-lt"/>
          <a:ea typeface="+mn-ea"/>
          <a:cs typeface="+mn-cs"/>
        </a:defRPr>
      </a:lvl7pPr>
      <a:lvl8pPr marL="2278742" algn="l" defTabSz="651215" rtl="0" eaLnBrk="1" latinLnBrk="0" hangingPunct="1">
        <a:defRPr sz="1728" kern="1200">
          <a:solidFill>
            <a:schemeClr val="tx1"/>
          </a:solidFill>
          <a:latin typeface="+mn-lt"/>
          <a:ea typeface="+mn-ea"/>
          <a:cs typeface="+mn-cs"/>
        </a:defRPr>
      </a:lvl8pPr>
      <a:lvl9pPr marL="2604305" algn="l" defTabSz="651215" rtl="0" eaLnBrk="1" latinLnBrk="0" hangingPunct="1">
        <a:defRPr sz="17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sz="4000" dirty="0">
                <a:solidFill>
                  <a:schemeClr val="bg1"/>
                </a:solidFill>
                <a:latin typeface="Arial Rounded MT Bold" panose="020F0704030504030204" pitchFamily="34" charset="0"/>
              </a:rPr>
              <a:t>Don't you understand, what I'm trying to say?</a:t>
            </a:r>
          </a:p>
          <a:p>
            <a:pPr marL="0" indent="0">
              <a:lnSpc>
                <a:spcPct val="90000"/>
              </a:lnSpc>
              <a:buNone/>
            </a:pPr>
            <a:r>
              <a:rPr lang="en-US" altLang="en-US" sz="4000" dirty="0">
                <a:solidFill>
                  <a:schemeClr val="bg1"/>
                </a:solidFill>
                <a:latin typeface="Arial Rounded MT Bold" panose="020F0704030504030204" pitchFamily="34" charset="0"/>
              </a:rPr>
              <a:t>Can't you see the fears that I'm feeling today? </a:t>
            </a:r>
          </a:p>
          <a:p>
            <a:pPr marL="0" indent="0">
              <a:lnSpc>
                <a:spcPct val="90000"/>
              </a:lnSpc>
              <a:buNone/>
            </a:pPr>
            <a:r>
              <a:rPr lang="en-US" altLang="en-US" sz="4000" dirty="0">
                <a:solidFill>
                  <a:schemeClr val="bg1"/>
                </a:solidFill>
                <a:latin typeface="Arial Rounded MT Bold" panose="020F0704030504030204" pitchFamily="34" charset="0"/>
              </a:rPr>
              <a:t>Take a look around you, boy, it's bound to scare you, boy</a:t>
            </a:r>
          </a:p>
          <a:p>
            <a:pPr marL="0" indent="0">
              <a:lnSpc>
                <a:spcPct val="90000"/>
              </a:lnSpc>
              <a:buNone/>
            </a:pPr>
            <a:r>
              <a:rPr lang="en-US" altLang="en-US" sz="4000" dirty="0">
                <a:solidFill>
                  <a:schemeClr val="bg1"/>
                </a:solidFill>
                <a:latin typeface="Arial Rounded MT Bold" panose="020F0704030504030204" pitchFamily="34" charset="0"/>
              </a:rPr>
              <a:t>And you tell me over and over and over again my friend</a:t>
            </a:r>
          </a:p>
          <a:p>
            <a:pPr marL="0" indent="0">
              <a:lnSpc>
                <a:spcPct val="90000"/>
              </a:lnSpc>
              <a:buNone/>
            </a:pPr>
            <a:r>
              <a:rPr lang="en-US" altLang="en-US" sz="4000" dirty="0">
                <a:solidFill>
                  <a:schemeClr val="bg1"/>
                </a:solidFill>
                <a:latin typeface="Arial Rounded MT Bold" panose="020F0704030504030204" pitchFamily="34" charset="0"/>
              </a:rPr>
              <a:t>Ah, you don't believe we're on the eve of destruction</a:t>
            </a:r>
          </a:p>
          <a:p>
            <a:pPr marL="0" indent="0">
              <a:lnSpc>
                <a:spcPct val="90000"/>
              </a:lnSpc>
              <a:buNone/>
            </a:pPr>
            <a:endParaRPr lang="en-US" altLang="en-US" sz="4000" dirty="0">
              <a:solidFill>
                <a:schemeClr val="bg1"/>
              </a:solidFill>
              <a:latin typeface="Arial Rounded MT Bold" panose="020F0704030504030204" pitchFamily="34" charset="0"/>
            </a:endParaRPr>
          </a:p>
          <a:p>
            <a:pPr marL="0" indent="0">
              <a:lnSpc>
                <a:spcPct val="90000"/>
              </a:lnSpc>
              <a:buNone/>
            </a:pP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98988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sz="4000" dirty="0">
                <a:solidFill>
                  <a:schemeClr val="bg1"/>
                </a:solidFill>
                <a:latin typeface="Arial Rounded MT Bold" panose="020F0704030504030204" pitchFamily="34" charset="0"/>
              </a:rPr>
              <a:t>I can't twist the truth, it knows no regulation</a:t>
            </a:r>
          </a:p>
          <a:p>
            <a:pPr marL="0" indent="0">
              <a:lnSpc>
                <a:spcPct val="90000"/>
              </a:lnSpc>
              <a:buNone/>
            </a:pPr>
            <a:r>
              <a:rPr lang="en-US" altLang="en-US" sz="4000" dirty="0">
                <a:solidFill>
                  <a:schemeClr val="bg1"/>
                </a:solidFill>
                <a:latin typeface="Arial Rounded MT Bold" panose="020F0704030504030204" pitchFamily="34" charset="0"/>
              </a:rPr>
              <a:t>Handful of Senators don't pass legislation,</a:t>
            </a:r>
          </a:p>
          <a:p>
            <a:pPr marL="0" indent="0">
              <a:lnSpc>
                <a:spcPct val="90000"/>
              </a:lnSpc>
              <a:buNone/>
            </a:pPr>
            <a:r>
              <a:rPr lang="en-US" altLang="en-US" sz="4000" dirty="0">
                <a:solidFill>
                  <a:schemeClr val="bg1"/>
                </a:solidFill>
                <a:latin typeface="Arial Rounded MT Bold" panose="020F0704030504030204" pitchFamily="34" charset="0"/>
              </a:rPr>
              <a:t>And marches alone can't bring integration</a:t>
            </a:r>
          </a:p>
          <a:p>
            <a:pPr marL="0" indent="0">
              <a:lnSpc>
                <a:spcPct val="90000"/>
              </a:lnSpc>
              <a:buNone/>
            </a:pPr>
            <a:r>
              <a:rPr lang="en-US" altLang="en-US" sz="4000" dirty="0">
                <a:solidFill>
                  <a:schemeClr val="bg1"/>
                </a:solidFill>
                <a:latin typeface="Arial Rounded MT Bold" panose="020F0704030504030204" pitchFamily="34" charset="0"/>
              </a:rPr>
              <a:t>When human respect is </a:t>
            </a:r>
            <a:r>
              <a:rPr lang="en-US" altLang="en-US" sz="4000" dirty="0" err="1">
                <a:solidFill>
                  <a:schemeClr val="bg1"/>
                </a:solidFill>
                <a:latin typeface="Arial Rounded MT Bold" panose="020F0704030504030204" pitchFamily="34" charset="0"/>
              </a:rPr>
              <a:t>disintegratin</a:t>
            </a:r>
            <a:r>
              <a:rPr lang="en-US" altLang="en-US" sz="4000" dirty="0">
                <a:solidFill>
                  <a:schemeClr val="bg1"/>
                </a:solidFill>
                <a:latin typeface="Arial Rounded MT Bold" panose="020F0704030504030204" pitchFamily="34" charset="0"/>
              </a:rPr>
              <a:t>'</a:t>
            </a:r>
          </a:p>
          <a:p>
            <a:pPr marL="0" indent="0">
              <a:lnSpc>
                <a:spcPct val="90000"/>
              </a:lnSpc>
              <a:buNone/>
            </a:pPr>
            <a:r>
              <a:rPr lang="en-US" altLang="en-US" sz="4000" dirty="0">
                <a:solidFill>
                  <a:schemeClr val="bg1"/>
                </a:solidFill>
                <a:latin typeface="Arial Rounded MT Bold" panose="020F0704030504030204" pitchFamily="34" charset="0"/>
              </a:rPr>
              <a:t>This whole crazy world is just too </a:t>
            </a:r>
            <a:r>
              <a:rPr lang="en-US" altLang="en-US" sz="4000" dirty="0" err="1">
                <a:solidFill>
                  <a:schemeClr val="bg1"/>
                </a:solidFill>
                <a:latin typeface="Arial Rounded MT Bold" panose="020F0704030504030204" pitchFamily="34" charset="0"/>
              </a:rPr>
              <a:t>frustratin</a:t>
            </a:r>
            <a:r>
              <a:rPr lang="en-US" altLang="en-US" sz="4000" dirty="0">
                <a:solidFill>
                  <a:schemeClr val="bg1"/>
                </a:solidFill>
                <a:latin typeface="Arial Rounded MT Bold" panose="020F0704030504030204" pitchFamily="34" charset="0"/>
              </a:rPr>
              <a:t>'</a:t>
            </a:r>
          </a:p>
        </p:txBody>
      </p:sp>
    </p:spTree>
    <p:extLst>
      <p:ext uri="{BB962C8B-B14F-4D97-AF65-F5344CB8AC3E}">
        <p14:creationId xmlns:p14="http://schemas.microsoft.com/office/powerpoint/2010/main" val="101817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And you tell me over and over and over again my friend</a:t>
            </a:r>
          </a:p>
          <a:p>
            <a:pPr marL="0" indent="0">
              <a:lnSpc>
                <a:spcPct val="90000"/>
              </a:lnSpc>
              <a:buNone/>
            </a:pPr>
            <a:r>
              <a:rPr lang="en-US" altLang="en-US" sz="4000" dirty="0">
                <a:solidFill>
                  <a:schemeClr val="bg1"/>
                </a:solidFill>
                <a:latin typeface="Arial Rounded MT Bold" panose="020F0704030504030204" pitchFamily="34" charset="0"/>
              </a:rPr>
              <a:t>Ah, you don't believe </a:t>
            </a:r>
            <a:r>
              <a:rPr lang="en-US" altLang="en-US" sz="4000" dirty="0">
                <a:solidFill>
                  <a:srgbClr val="FFFF99"/>
                </a:solidFill>
                <a:latin typeface="Arial Rounded MT Bold" panose="020F0704030504030204" pitchFamily="34" charset="0"/>
              </a:rPr>
              <a:t>we're on the eve of destruction</a:t>
            </a:r>
          </a:p>
          <a:p>
            <a:pPr marL="0" indent="0">
              <a:lnSpc>
                <a:spcPct val="90000"/>
              </a:lnSpc>
              <a:buNone/>
            </a:pPr>
            <a:endParaRPr lang="en-US" altLang="en-US" sz="4000" dirty="0">
              <a:solidFill>
                <a:srgbClr val="FFFF99"/>
              </a:solidFill>
              <a:latin typeface="Arial Rounded MT Bold" panose="020F0704030504030204" pitchFamily="34" charset="0"/>
            </a:endParaRPr>
          </a:p>
          <a:p>
            <a:pPr marL="0" indent="0">
              <a:lnSpc>
                <a:spcPct val="90000"/>
              </a:lnSpc>
              <a:buNone/>
            </a:pPr>
            <a:r>
              <a:rPr lang="en-US" altLang="en-US" sz="4000" dirty="0">
                <a:solidFill>
                  <a:schemeClr val="bg1"/>
                </a:solidFill>
                <a:latin typeface="Arial Rounded MT Bold" panose="020F0704030504030204" pitchFamily="34" charset="0"/>
              </a:rPr>
              <a:t>2020 version of fearsome sights, eve of destruction ~ “beginning of sorrows”</a:t>
            </a:r>
          </a:p>
        </p:txBody>
      </p:sp>
    </p:spTree>
    <p:extLst>
      <p:ext uri="{BB962C8B-B14F-4D97-AF65-F5344CB8AC3E}">
        <p14:creationId xmlns:p14="http://schemas.microsoft.com/office/powerpoint/2010/main" val="29709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438943" y="303874"/>
            <a:ext cx="7900988" cy="4736935"/>
          </a:xfrm>
        </p:spPr>
        <p:txBody>
          <a:bodyPr>
            <a:normAutofit fontScale="85000" lnSpcReduction="10000"/>
          </a:bodyPr>
          <a:lstStyle/>
          <a:p>
            <a:pPr marL="329222" indent="-329222">
              <a:lnSpc>
                <a:spcPct val="115000"/>
              </a:lnSpc>
              <a:spcBef>
                <a:spcPts val="0"/>
              </a:spcBef>
              <a:spcAft>
                <a:spcPts val="0"/>
              </a:spcAft>
              <a:buFont typeface="+mj-lt"/>
              <a:buAutoNum type="arabicPeriod"/>
            </a:pPr>
            <a:r>
              <a:rPr lang="en-US" dirty="0">
                <a:latin typeface="Arial Rounded MT Bold" panose="020F0704030504030204" pitchFamily="34" charset="0"/>
                <a:ea typeface="Calibri" panose="020F0502020204030204" pitchFamily="34" charset="0"/>
                <a:cs typeface="Arial" panose="020B0604020202020204" pitchFamily="34" charset="0"/>
              </a:rPr>
              <a:t>Pandemic killing many, and draconian response of shutting down the economy and education. </a:t>
            </a:r>
            <a:endParaRPr lang="en-US" dirty="0">
              <a:latin typeface="Calibri" panose="020F0502020204030204" pitchFamily="34" charset="0"/>
              <a:ea typeface="Calibri" panose="020F0502020204030204" pitchFamily="34" charset="0"/>
              <a:cs typeface="Arial" panose="020B0604020202020204" pitchFamily="34" charset="0"/>
            </a:endParaRPr>
          </a:p>
          <a:p>
            <a:pPr marL="329222" indent="-329222">
              <a:lnSpc>
                <a:spcPct val="115000"/>
              </a:lnSpc>
              <a:spcBef>
                <a:spcPts val="0"/>
              </a:spcBef>
              <a:spcAft>
                <a:spcPts val="0"/>
              </a:spcAft>
              <a:buFont typeface="+mj-lt"/>
              <a:buAutoNum type="arabicPeriod"/>
            </a:pPr>
            <a:r>
              <a:rPr lang="en-US" dirty="0">
                <a:latin typeface="Arial Rounded MT Bold" panose="020F0704030504030204" pitchFamily="34" charset="0"/>
                <a:ea typeface="Calibri" panose="020F0502020204030204" pitchFamily="34" charset="0"/>
                <a:cs typeface="Arial" panose="020B0604020202020204" pitchFamily="34" charset="0"/>
              </a:rPr>
              <a:t>Innocent till proven guilty, but alleged rogue police murder triggering centuries of pent-up rage.</a:t>
            </a:r>
            <a:endParaRPr lang="en-US" dirty="0">
              <a:latin typeface="Calibri" panose="020F0502020204030204" pitchFamily="34" charset="0"/>
              <a:ea typeface="Calibri" panose="020F0502020204030204" pitchFamily="34" charset="0"/>
              <a:cs typeface="Arial" panose="020B0604020202020204" pitchFamily="34" charset="0"/>
            </a:endParaRPr>
          </a:p>
          <a:p>
            <a:pPr marL="329222" indent="-329222">
              <a:lnSpc>
                <a:spcPct val="115000"/>
              </a:lnSpc>
              <a:spcBef>
                <a:spcPts val="0"/>
              </a:spcBef>
              <a:spcAft>
                <a:spcPts val="0"/>
              </a:spcAft>
              <a:buFont typeface="+mj-lt"/>
              <a:buAutoNum type="arabicPeriod"/>
            </a:pPr>
            <a:r>
              <a:rPr lang="en-US" dirty="0">
                <a:latin typeface="Arial Rounded MT Bold" panose="020F0704030504030204" pitchFamily="34" charset="0"/>
                <a:ea typeface="Calibri" panose="020F0502020204030204" pitchFamily="34" charset="0"/>
                <a:cs typeface="Arial" panose="020B0604020202020204" pitchFamily="34" charset="0"/>
              </a:rPr>
              <a:t>Riots and vandalism unchecked, including Bible burning.   </a:t>
            </a:r>
            <a:endParaRPr lang="en-US" altLang="en-US" dirty="0">
              <a:solidFill>
                <a:schemeClr val="bg1"/>
              </a:solidFill>
            </a:endParaRPr>
          </a:p>
        </p:txBody>
      </p:sp>
    </p:spTree>
    <p:extLst>
      <p:ext uri="{BB962C8B-B14F-4D97-AF65-F5344CB8AC3E}">
        <p14:creationId xmlns:p14="http://schemas.microsoft.com/office/powerpoint/2010/main" val="322342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438943" y="303874"/>
            <a:ext cx="7900988" cy="4736935"/>
          </a:xfrm>
        </p:spPr>
        <p:txBody>
          <a:bodyPr>
            <a:normAutofit/>
          </a:bodyPr>
          <a:lstStyle/>
          <a:p>
            <a:pPr marL="387140" indent="-387140">
              <a:lnSpc>
                <a:spcPct val="115000"/>
              </a:lnSpc>
              <a:spcBef>
                <a:spcPts val="0"/>
              </a:spcBef>
              <a:spcAft>
                <a:spcPts val="0"/>
              </a:spcAft>
              <a:buFont typeface="+mj-lt"/>
              <a:buAutoNum type="arabicPeriod" startAt="4"/>
            </a:pPr>
            <a:r>
              <a:rPr lang="en-US" dirty="0">
                <a:latin typeface="Arial Rounded MT Bold" panose="020F0704030504030204" pitchFamily="34" charset="0"/>
                <a:ea typeface="Calibri" panose="020F0502020204030204" pitchFamily="34" charset="0"/>
                <a:cs typeface="Arial" panose="020B0604020202020204" pitchFamily="34" charset="0"/>
              </a:rPr>
              <a:t>Police defunding implemented in 13 cities so far.  </a:t>
            </a:r>
            <a:endParaRPr lang="en-US" dirty="0">
              <a:latin typeface="Calibri" panose="020F0502020204030204" pitchFamily="34" charset="0"/>
              <a:ea typeface="Calibri" panose="020F0502020204030204" pitchFamily="34" charset="0"/>
              <a:cs typeface="Arial" panose="020B0604020202020204" pitchFamily="34" charset="0"/>
            </a:endParaRPr>
          </a:p>
          <a:p>
            <a:pPr marL="329222" indent="-329222">
              <a:lnSpc>
                <a:spcPct val="115000"/>
              </a:lnSpc>
              <a:spcBef>
                <a:spcPts val="0"/>
              </a:spcBef>
              <a:spcAft>
                <a:spcPts val="0"/>
              </a:spcAft>
              <a:buFont typeface="+mj-lt"/>
              <a:buAutoNum type="arabicPeriod" startAt="4"/>
            </a:pPr>
            <a:r>
              <a:rPr lang="en-US" dirty="0">
                <a:latin typeface="Arial Rounded MT Bold" panose="020F0704030504030204" pitchFamily="34" charset="0"/>
                <a:ea typeface="Calibri" panose="020F0502020204030204" pitchFamily="34" charset="0"/>
                <a:cs typeface="Arial" panose="020B0604020202020204" pitchFamily="34" charset="0"/>
              </a:rPr>
              <a:t>Socialism accepted by many as the solution for America.  </a:t>
            </a:r>
            <a:endParaRPr lang="en-US" dirty="0">
              <a:latin typeface="Calibri" panose="020F0502020204030204" pitchFamily="34" charset="0"/>
              <a:ea typeface="Calibri" panose="020F0502020204030204" pitchFamily="34" charset="0"/>
              <a:cs typeface="Arial" panose="020B0604020202020204" pitchFamily="34" charset="0"/>
            </a:endParaRPr>
          </a:p>
          <a:p>
            <a:pPr marL="329222" indent="-329222">
              <a:lnSpc>
                <a:spcPct val="115000"/>
              </a:lnSpc>
              <a:spcBef>
                <a:spcPts val="0"/>
              </a:spcBef>
              <a:spcAft>
                <a:spcPts val="960"/>
              </a:spcAft>
              <a:buFont typeface="+mj-lt"/>
              <a:buAutoNum type="arabicPeriod" startAt="4"/>
            </a:pPr>
            <a:r>
              <a:rPr lang="en-US" dirty="0">
                <a:latin typeface="Arial Rounded MT Bold" panose="020F0704030504030204" pitchFamily="34" charset="0"/>
                <a:ea typeface="Calibri" panose="020F0502020204030204" pitchFamily="34" charset="0"/>
                <a:cs typeface="Arial" panose="020B0604020202020204" pitchFamily="34" charset="0"/>
              </a:rPr>
              <a:t>Trillions of dollars of debt incurred to prevent mass starvation.</a:t>
            </a:r>
            <a:endParaRPr lang="en-US" altLang="en-US" dirty="0">
              <a:solidFill>
                <a:schemeClr val="bg1"/>
              </a:solidFill>
            </a:endParaRPr>
          </a:p>
        </p:txBody>
      </p:sp>
    </p:spTree>
    <p:extLst>
      <p:ext uri="{BB962C8B-B14F-4D97-AF65-F5344CB8AC3E}">
        <p14:creationId xmlns:p14="http://schemas.microsoft.com/office/powerpoint/2010/main" val="329235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sz="4000" u="sng" dirty="0">
                <a:solidFill>
                  <a:schemeClr val="bg1"/>
                </a:solidFill>
                <a:latin typeface="Arial Rounded MT Bold" panose="020F0704030504030204" pitchFamily="34" charset="0"/>
              </a:rPr>
              <a:t>Michael Brown</a:t>
            </a:r>
            <a:r>
              <a:rPr lang="en-US" altLang="en-US" sz="4000" dirty="0">
                <a:solidFill>
                  <a:schemeClr val="bg1"/>
                </a:solidFill>
                <a:latin typeface="Arial Rounded MT Bold" panose="020F0704030504030204" pitchFamily="34" charset="0"/>
              </a:rPr>
              <a:t>: Once again, it feels as if we’re on the eve of destruction. But this time, it’s not because of the threat of nuclear war (although that is always possible). Nor is it because of global warming (despite the apocalyptic warnings of some). It’s not even because of the pandemic (although COVID-19 certainly has turned the world upside down).</a:t>
            </a:r>
          </a:p>
        </p:txBody>
      </p:sp>
    </p:spTree>
    <p:extLst>
      <p:ext uri="{BB962C8B-B14F-4D97-AF65-F5344CB8AC3E}">
        <p14:creationId xmlns:p14="http://schemas.microsoft.com/office/powerpoint/2010/main" val="418454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Instead, it is because, once again, we are destroying ourselves, especially here in America. We are on the verge of tearing apart at the seams.</a:t>
            </a:r>
          </a:p>
        </p:txBody>
      </p:sp>
    </p:spTree>
    <p:extLst>
      <p:ext uri="{BB962C8B-B14F-4D97-AF65-F5344CB8AC3E}">
        <p14:creationId xmlns:p14="http://schemas.microsoft.com/office/powerpoint/2010/main" val="1063742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sz="4000" dirty="0">
                <a:solidFill>
                  <a:schemeClr val="bg1"/>
                </a:solidFill>
                <a:latin typeface="Arial Rounded MT Bold" panose="020F0704030504030204" pitchFamily="34" charset="0"/>
              </a:rPr>
              <a:t>What was extreme and fringe in that generation became mainstream in the next generation. Put another way, radicals like Bill Ayers of the Weathermen (who bombed buildings in their anti-war protests) became university professors and even mentors of a president.</a:t>
            </a:r>
          </a:p>
        </p:txBody>
      </p:sp>
    </p:spTree>
    <p:extLst>
      <p:ext uri="{BB962C8B-B14F-4D97-AF65-F5344CB8AC3E}">
        <p14:creationId xmlns:p14="http://schemas.microsoft.com/office/powerpoint/2010/main" val="2609115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438943" y="303874"/>
            <a:ext cx="7900988" cy="4736935"/>
          </a:xfrm>
        </p:spPr>
        <p:txBody>
          <a:bodyPr>
            <a:normAutofit fontScale="92500"/>
          </a:bodyPr>
          <a:lstStyle/>
          <a:p>
            <a:pPr>
              <a:lnSpc>
                <a:spcPct val="115000"/>
              </a:lnSpc>
              <a:spcBef>
                <a:spcPts val="0"/>
              </a:spcBef>
              <a:spcAft>
                <a:spcPts val="960"/>
              </a:spcAft>
            </a:pPr>
            <a:r>
              <a:rPr lang="en-US" dirty="0">
                <a:latin typeface="Arial Rounded MT Bold" panose="020F0704030504030204" pitchFamily="34" charset="0"/>
                <a:ea typeface="Calibri" panose="020F0502020204030204" pitchFamily="34" charset="0"/>
                <a:cs typeface="Arial" panose="020B0604020202020204" pitchFamily="34" charset="0"/>
              </a:rPr>
              <a:t>This 244-year-old American Republic </a:t>
            </a:r>
            <a:r>
              <a:rPr lang="en-US" u="sng" dirty="0">
                <a:latin typeface="Arial Rounded MT Bold" panose="020F0704030504030204" pitchFamily="34" charset="0"/>
                <a:ea typeface="Calibri" panose="020F0502020204030204" pitchFamily="34" charset="0"/>
                <a:cs typeface="Arial" panose="020B0604020202020204" pitchFamily="34" charset="0"/>
              </a:rPr>
              <a:t>may not survive</a:t>
            </a:r>
            <a:r>
              <a:rPr lang="en-US" dirty="0">
                <a:latin typeface="Arial Rounded MT Bold" panose="020F0704030504030204" pitchFamily="34" charset="0"/>
                <a:ea typeface="Calibri" panose="020F0502020204030204" pitchFamily="34" charset="0"/>
                <a:cs typeface="Arial" panose="020B0604020202020204" pitchFamily="34" charset="0"/>
              </a:rPr>
              <a:t> from this as the place of </a:t>
            </a:r>
            <a:r>
              <a:rPr lang="en-US" dirty="0">
                <a:solidFill>
                  <a:srgbClr val="FFFF99"/>
                </a:solidFill>
                <a:latin typeface="Arial Rounded MT Bold" panose="020F0704030504030204" pitchFamily="34" charset="0"/>
                <a:ea typeface="Calibri" panose="020F0502020204030204" pitchFamily="34" charset="0"/>
                <a:cs typeface="Arial" panose="020B0604020202020204" pitchFamily="34" charset="0"/>
              </a:rPr>
              <a:t>“life, [spiritual] liberty, and the pursuit of [prosperity and] happiness</a:t>
            </a:r>
            <a:r>
              <a:rPr lang="en-US" dirty="0">
                <a:latin typeface="Arial Rounded MT Bold" panose="020F07040305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spcAft>
                <a:spcPts val="960"/>
              </a:spcAft>
            </a:pPr>
            <a:r>
              <a:rPr lang="en-US" dirty="0">
                <a:latin typeface="Arial Rounded MT Bold" panose="020F0704030504030204" pitchFamily="34" charset="0"/>
                <a:ea typeface="Calibri" panose="020F0502020204030204" pitchFamily="34" charset="0"/>
                <a:cs typeface="Arial" panose="020B0604020202020204" pitchFamily="34" charset="0"/>
              </a:rPr>
              <a:t>But the prophet also offers hope!</a:t>
            </a:r>
            <a:endParaRPr lang="en-US" altLang="en-US" dirty="0">
              <a:solidFill>
                <a:schemeClr val="bg1"/>
              </a:solidFill>
            </a:endParaRPr>
          </a:p>
        </p:txBody>
      </p:sp>
    </p:spTree>
    <p:extLst>
      <p:ext uri="{BB962C8B-B14F-4D97-AF65-F5344CB8AC3E}">
        <p14:creationId xmlns:p14="http://schemas.microsoft.com/office/powerpoint/2010/main" val="199420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438943" y="303874"/>
            <a:ext cx="7900988" cy="4736935"/>
          </a:xfrm>
        </p:spPr>
        <p:txBody>
          <a:bodyPr>
            <a:normAutofit lnSpcReduction="10000"/>
          </a:bodyPr>
          <a:lstStyle/>
          <a:p>
            <a:pPr marL="0" indent="0" algn="ctr">
              <a:spcBef>
                <a:spcPts val="0"/>
              </a:spcBef>
              <a:spcAft>
                <a:spcPts val="960"/>
              </a:spcAft>
              <a:buNone/>
            </a:pPr>
            <a:r>
              <a:rPr lang="en-US" sz="3601" dirty="0">
                <a:latin typeface="Arial Rounded MT Bold" panose="020F0704030504030204" pitchFamily="34" charset="0"/>
                <a:ea typeface="Calibri" panose="020F0502020204030204" pitchFamily="34" charset="0"/>
                <a:cs typeface="Arial" panose="020B0604020202020204" pitchFamily="34" charset="0"/>
              </a:rPr>
              <a:t>From Sept. 8 to Yom Kippur,               Sept 28, we will have nightly services. We are looking for leaders to take one night in                         the three weeks.</a:t>
            </a:r>
          </a:p>
          <a:p>
            <a:pPr marL="0" indent="0" algn="ctr">
              <a:spcBef>
                <a:spcPts val="0"/>
              </a:spcBef>
              <a:spcAft>
                <a:spcPts val="960"/>
              </a:spcAft>
              <a:buNone/>
            </a:pPr>
            <a:endParaRPr lang="en-US" sz="3601" dirty="0">
              <a:latin typeface="Arial Rounded MT Bold" panose="020F0704030504030204" pitchFamily="34" charset="0"/>
              <a:ea typeface="Calibri" panose="020F0502020204030204" pitchFamily="34" charset="0"/>
              <a:cs typeface="Arial" panose="020B0604020202020204" pitchFamily="34" charset="0"/>
            </a:endParaRPr>
          </a:p>
          <a:p>
            <a:pPr marL="0" indent="0" algn="ctr">
              <a:spcBef>
                <a:spcPts val="0"/>
              </a:spcBef>
              <a:spcAft>
                <a:spcPts val="960"/>
              </a:spcAft>
              <a:buNone/>
            </a:pPr>
            <a:r>
              <a:rPr lang="en-US" sz="3601" dirty="0">
                <a:latin typeface="Arial Rounded MT Bold" panose="020F0704030504030204" pitchFamily="34" charset="0"/>
                <a:ea typeface="Calibri" panose="020F0502020204030204" pitchFamily="34" charset="0"/>
                <a:cs typeface="Arial" panose="020B0604020202020204" pitchFamily="34" charset="0"/>
              </a:rPr>
              <a:t>May G-d have pity on His                   people as we seek Him!</a:t>
            </a:r>
            <a:endParaRPr lang="en-US" sz="360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960"/>
              </a:spcAft>
              <a:buNone/>
            </a:pPr>
            <a:endParaRPr lang="en-US" altLang="en-US" dirty="0">
              <a:solidFill>
                <a:schemeClr val="bg1"/>
              </a:solidFill>
            </a:endParaRPr>
          </a:p>
        </p:txBody>
      </p:sp>
    </p:spTree>
    <p:extLst>
      <p:ext uri="{BB962C8B-B14F-4D97-AF65-F5344CB8AC3E}">
        <p14:creationId xmlns:p14="http://schemas.microsoft.com/office/powerpoint/2010/main" val="131384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George Burns: secret of good sermon: good beginning, good ending, </a:t>
            </a:r>
            <a:endParaRPr lang="en-US" altLang="en-US" dirty="0">
              <a:solidFill>
                <a:schemeClr val="bg1"/>
              </a:solidFill>
            </a:endParaRPr>
          </a:p>
        </p:txBody>
      </p:sp>
    </p:spTree>
    <p:extLst>
      <p:ext uri="{BB962C8B-B14F-4D97-AF65-F5344CB8AC3E}">
        <p14:creationId xmlns:p14="http://schemas.microsoft.com/office/powerpoint/2010/main" val="233555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Why is our culture apparently on the Eve of Destruction.</a:t>
            </a:r>
          </a:p>
          <a:p>
            <a:pPr marL="0" indent="0">
              <a:lnSpc>
                <a:spcPct val="90000"/>
              </a:lnSpc>
              <a:buNone/>
            </a:pPr>
            <a:r>
              <a:rPr lang="en-US" altLang="en-US" dirty="0">
                <a:solidFill>
                  <a:schemeClr val="bg1"/>
                </a:solidFill>
              </a:rPr>
              <a:t>Where is “Where is </a:t>
            </a:r>
            <a:r>
              <a:rPr lang="en-US" altLang="en-US" cap="small" dirty="0">
                <a:solidFill>
                  <a:schemeClr val="bg1"/>
                </a:solidFill>
              </a:rPr>
              <a:t>Adoni</a:t>
            </a:r>
            <a:r>
              <a:rPr lang="en-US" altLang="en-US" dirty="0">
                <a:solidFill>
                  <a:schemeClr val="bg1"/>
                </a:solidFill>
              </a:rPr>
              <a:t>, the God of Eliyahu?” </a:t>
            </a:r>
          </a:p>
          <a:p>
            <a:pPr marL="0" indent="0">
              <a:lnSpc>
                <a:spcPct val="90000"/>
              </a:lnSpc>
              <a:buNone/>
            </a:pPr>
            <a:r>
              <a:rPr lang="en-US" altLang="en-US" dirty="0"/>
              <a:t>First Principles of LIFE.   </a:t>
            </a:r>
            <a:endParaRPr lang="en-US" altLang="en-US" dirty="0">
              <a:solidFill>
                <a:schemeClr val="bg1"/>
              </a:solidFill>
            </a:endParaRPr>
          </a:p>
        </p:txBody>
      </p:sp>
    </p:spTree>
    <p:extLst>
      <p:ext uri="{BB962C8B-B14F-4D97-AF65-F5344CB8AC3E}">
        <p14:creationId xmlns:p14="http://schemas.microsoft.com/office/powerpoint/2010/main" val="366086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0D3E7630-9F82-4306-9C72-A335A320C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36" y="457199"/>
            <a:ext cx="8331202" cy="4686301"/>
          </a:xfrm>
          <a:prstGeom prst="rect">
            <a:avLst/>
          </a:prstGeom>
        </p:spPr>
      </p:pic>
    </p:spTree>
    <p:extLst>
      <p:ext uri="{BB962C8B-B14F-4D97-AF65-F5344CB8AC3E}">
        <p14:creationId xmlns:p14="http://schemas.microsoft.com/office/powerpoint/2010/main" val="2287846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6.1-3</a:t>
            </a:r>
            <a:r>
              <a:rPr lang="en-US" altLang="en-US" dirty="0">
                <a:solidFill>
                  <a:schemeClr val="bg1"/>
                </a:solidFill>
              </a:rPr>
              <a:t> Therefore, leaving behind the initial lessons about the Messiah, let us go on to maturity, not laying again the foundation of   </a:t>
            </a:r>
            <a:r>
              <a:rPr lang="en-US" altLang="en-US" u="sng" dirty="0">
                <a:solidFill>
                  <a:srgbClr val="FFFF99"/>
                </a:solidFill>
              </a:rPr>
              <a:t>[Note six foundations]</a:t>
            </a:r>
          </a:p>
          <a:p>
            <a:pPr marL="0" indent="0">
              <a:lnSpc>
                <a:spcPct val="90000"/>
              </a:lnSpc>
              <a:buNone/>
            </a:pPr>
            <a:r>
              <a:rPr lang="en-US" altLang="en-US" baseline="-25000" dirty="0">
                <a:solidFill>
                  <a:srgbClr val="FFFF99"/>
                </a:solidFill>
              </a:rPr>
              <a:t>1</a:t>
            </a:r>
            <a:r>
              <a:rPr lang="en-US" altLang="en-US" dirty="0">
                <a:solidFill>
                  <a:schemeClr val="bg1"/>
                </a:solidFill>
              </a:rPr>
              <a:t>turning from works that lead to death, </a:t>
            </a:r>
          </a:p>
          <a:p>
            <a:pPr marL="0" indent="0">
              <a:lnSpc>
                <a:spcPct val="90000"/>
              </a:lnSpc>
              <a:buNone/>
            </a:pPr>
            <a:r>
              <a:rPr lang="en-US" altLang="en-US" baseline="-25000" dirty="0">
                <a:solidFill>
                  <a:srgbClr val="FFFF99"/>
                </a:solidFill>
              </a:rPr>
              <a:t>2</a:t>
            </a:r>
            <a:r>
              <a:rPr lang="en-US" altLang="en-US" dirty="0">
                <a:solidFill>
                  <a:schemeClr val="bg1"/>
                </a:solidFill>
              </a:rPr>
              <a:t>trusting God, and</a:t>
            </a:r>
          </a:p>
        </p:txBody>
      </p:sp>
    </p:spTree>
    <p:extLst>
      <p:ext uri="{BB962C8B-B14F-4D97-AF65-F5344CB8AC3E}">
        <p14:creationId xmlns:p14="http://schemas.microsoft.com/office/powerpoint/2010/main" val="97649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6.1-3 </a:t>
            </a:r>
            <a:r>
              <a:rPr lang="en-US" altLang="en-US" dirty="0">
                <a:solidFill>
                  <a:schemeClr val="bg1"/>
                </a:solidFill>
              </a:rPr>
              <a:t>and </a:t>
            </a:r>
            <a:r>
              <a:rPr lang="en-US" altLang="en-US" baseline="-25000" dirty="0">
                <a:solidFill>
                  <a:srgbClr val="FFFF99"/>
                </a:solidFill>
              </a:rPr>
              <a:t>3</a:t>
            </a:r>
            <a:r>
              <a:rPr lang="en-US" altLang="en-US" dirty="0">
                <a:solidFill>
                  <a:schemeClr val="bg1"/>
                </a:solidFill>
              </a:rPr>
              <a:t>instruction about washings, </a:t>
            </a:r>
            <a:r>
              <a:rPr lang="en-US" altLang="en-US" baseline="-25000" dirty="0">
                <a:solidFill>
                  <a:srgbClr val="FFFF99"/>
                </a:solidFill>
              </a:rPr>
              <a:t>4</a:t>
            </a:r>
            <a:r>
              <a:rPr lang="en-US" altLang="en-US" dirty="0">
                <a:solidFill>
                  <a:schemeClr val="bg1"/>
                </a:solidFill>
              </a:rPr>
              <a:t>s’mikhah, </a:t>
            </a: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 And, God willing, this is what we will do.</a:t>
            </a:r>
          </a:p>
        </p:txBody>
      </p:sp>
    </p:spTree>
    <p:extLst>
      <p:ext uri="{BB962C8B-B14F-4D97-AF65-F5344CB8AC3E}">
        <p14:creationId xmlns:p14="http://schemas.microsoft.com/office/powerpoint/2010/main" val="7042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sz="4000" dirty="0">
              <a:solidFill>
                <a:schemeClr val="bg1"/>
              </a:solidFill>
              <a:latin typeface="Arial Rounded MT Bold" panose="020F0704030504030204" pitchFamily="34" charset="0"/>
            </a:endParaRPr>
          </a:p>
          <a:p>
            <a:pPr marL="0" indent="0">
              <a:lnSpc>
                <a:spcPct val="90000"/>
              </a:lnSpc>
              <a:buNone/>
            </a:pPr>
            <a:endParaRPr lang="en-US" altLang="en-US" sz="4000" dirty="0">
              <a:solidFill>
                <a:schemeClr val="bg1"/>
              </a:solidFill>
              <a:latin typeface="Arial Rounded MT Bold" panose="020F0704030504030204" pitchFamily="34" charset="0"/>
            </a:endParaRPr>
          </a:p>
          <a:p>
            <a:pPr marL="0" indent="0" algn="ctr">
              <a:lnSpc>
                <a:spcPct val="90000"/>
              </a:lnSpc>
              <a:buNone/>
            </a:pPr>
            <a:r>
              <a:rPr lang="en-US" altLang="en-US" sz="4000" dirty="0">
                <a:solidFill>
                  <a:schemeClr val="bg1"/>
                </a:solidFill>
                <a:latin typeface="Arial Rounded MT Bold" panose="020F0704030504030204" pitchFamily="34" charset="0"/>
              </a:rPr>
              <a:t>Review</a:t>
            </a:r>
          </a:p>
        </p:txBody>
      </p:sp>
    </p:spTree>
    <p:extLst>
      <p:ext uri="{BB962C8B-B14F-4D97-AF65-F5344CB8AC3E}">
        <p14:creationId xmlns:p14="http://schemas.microsoft.com/office/powerpoint/2010/main" val="249651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25000" dirty="0">
                <a:solidFill>
                  <a:srgbClr val="FFFF99"/>
                </a:solidFill>
              </a:rPr>
              <a:t>1</a:t>
            </a:r>
            <a:r>
              <a:rPr lang="en-US" altLang="en-US" dirty="0">
                <a:solidFill>
                  <a:schemeClr val="bg1"/>
                </a:solidFill>
              </a:rPr>
              <a:t>turning from works that lead to death</a:t>
            </a:r>
          </a:p>
          <a:p>
            <a:pPr>
              <a:lnSpc>
                <a:spcPct val="90000"/>
              </a:lnSpc>
            </a:pPr>
            <a:r>
              <a:rPr lang="en-US" altLang="en-US" dirty="0"/>
              <a:t>Does NOT mean turning from the Torah, the mitzvot.  Common reading.  Get rid of the Law.    </a:t>
            </a:r>
            <a:r>
              <a:rPr lang="en-US" altLang="en-US" i="1" dirty="0" err="1"/>
              <a:t>Khok</a:t>
            </a:r>
            <a:r>
              <a:rPr lang="en-US" altLang="en-US" i="1" dirty="0"/>
              <a:t> </a:t>
            </a:r>
            <a:r>
              <a:rPr lang="en-US" altLang="en-US" i="1" dirty="0" err="1"/>
              <a:t>olam</a:t>
            </a:r>
            <a:r>
              <a:rPr lang="en-US" altLang="en-US" i="1" dirty="0"/>
              <a:t> </a:t>
            </a:r>
            <a:r>
              <a:rPr lang="he-IL" altLang="en-US" sz="4400" b="1" dirty="0">
                <a:latin typeface="David" panose="020E0502060401010101" pitchFamily="34" charset="-79"/>
                <a:cs typeface="David" panose="020E0502060401010101" pitchFamily="34" charset="-79"/>
              </a:rPr>
              <a:t>חָק-עוֹלָם</a:t>
            </a:r>
            <a:r>
              <a:rPr lang="he-IL" altLang="en-US" b="1" dirty="0">
                <a:latin typeface="David" panose="020E0502060401010101" pitchFamily="34" charset="-79"/>
                <a:cs typeface="David" panose="020E0502060401010101" pitchFamily="34" charset="-79"/>
              </a:rPr>
              <a:t> </a:t>
            </a:r>
            <a:endParaRPr lang="en-US" altLang="en-US" b="1" dirty="0">
              <a:latin typeface="David" panose="020E0502060401010101" pitchFamily="34" charset="-79"/>
              <a:cs typeface="David" panose="020E0502060401010101" pitchFamily="34" charset="-79"/>
            </a:endParaRPr>
          </a:p>
          <a:p>
            <a:pPr>
              <a:lnSpc>
                <a:spcPct val="90000"/>
              </a:lnSpc>
            </a:pPr>
            <a:r>
              <a:rPr lang="en-US" altLang="en-US" dirty="0"/>
              <a:t>Dead works = sin</a:t>
            </a:r>
          </a:p>
          <a:p>
            <a:pPr marL="0" indent="0">
              <a:lnSpc>
                <a:spcPct val="90000"/>
              </a:lnSpc>
              <a:buNone/>
            </a:pP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90303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4000" b="0" i="0" u="none" strike="noStrike" kern="0" cap="none" spc="0" normalizeH="0" baseline="-25000" noProof="0" dirty="0">
                <a:ln>
                  <a:noFill/>
                </a:ln>
                <a:solidFill>
                  <a:srgbClr val="FFFF99"/>
                </a:solidFill>
                <a:effectLst/>
                <a:uLnTx/>
                <a:uFillTx/>
                <a:latin typeface="Arial Rounded MT Bold"/>
                <a:ea typeface="+mn-ea"/>
                <a:cs typeface="+mn-cs"/>
              </a:rPr>
              <a:t>1</a:t>
            </a:r>
            <a:r>
              <a:rPr kumimoji="0" lang="en-US" altLang="en-US" sz="4000" b="0" i="0" u="none" strike="noStrike" kern="0" cap="none" spc="0" normalizeH="0" baseline="0" noProof="0" dirty="0">
                <a:ln>
                  <a:noFill/>
                </a:ln>
                <a:solidFill>
                  <a:srgbClr val="FFFFFF"/>
                </a:solidFill>
                <a:effectLst/>
                <a:uLnTx/>
                <a:uFillTx/>
                <a:latin typeface="Arial Rounded MT Bold"/>
                <a:ea typeface="+mn-ea"/>
                <a:cs typeface="+mn-cs"/>
              </a:rPr>
              <a:t>turning from works that lead to death</a:t>
            </a:r>
          </a:p>
          <a:p>
            <a:pPr marL="0" marR="0" lvl="0" indent="0" algn="l" defTabSz="914400" rtl="0" eaLnBrk="1" fontAlgn="base" latinLnBrk="0" hangingPunct="1">
              <a:lnSpc>
                <a:spcPct val="90000"/>
              </a:lnSpc>
              <a:spcBef>
                <a:spcPct val="20000"/>
              </a:spcBef>
              <a:spcAft>
                <a:spcPct val="0"/>
              </a:spcAft>
              <a:buClrTx/>
              <a:buSzTx/>
              <a:buFontTx/>
              <a:buNone/>
              <a:tabLst/>
              <a:defRPr/>
            </a:pPr>
            <a:endParaRPr lang="en-US" altLang="en-US" sz="4000" kern="0" dirty="0">
              <a:solidFill>
                <a:srgbClr val="FFFFFF"/>
              </a:solidFill>
              <a:latin typeface="Arial Rounded MT Bold"/>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4000" b="0" i="0" u="none" strike="noStrike" kern="0" cap="none" spc="0" normalizeH="0" baseline="0" noProof="0" dirty="0">
                <a:ln>
                  <a:noFill/>
                </a:ln>
                <a:solidFill>
                  <a:srgbClr val="FFFFFF"/>
                </a:solidFill>
                <a:effectLst/>
                <a:uLnTx/>
                <a:uFillTx/>
                <a:latin typeface="Arial Rounded MT Bold"/>
                <a:ea typeface="+mn-ea"/>
                <a:cs typeface="+mn-cs"/>
              </a:rPr>
              <a:t>We don’t just turn from bad to good, we turn from </a:t>
            </a:r>
            <a:r>
              <a:rPr kumimoji="0" lang="en-US" altLang="en-US" sz="4000" b="0" i="0" u="none" strike="noStrike" kern="0" cap="none" spc="0" normalizeH="0" baseline="0" noProof="0" dirty="0">
                <a:ln>
                  <a:noFill/>
                </a:ln>
                <a:solidFill>
                  <a:srgbClr val="FFFF99"/>
                </a:solidFill>
                <a:effectLst/>
                <a:uLnTx/>
                <a:uFillTx/>
                <a:latin typeface="Arial Rounded MT Bold"/>
                <a:ea typeface="+mn-ea"/>
                <a:cs typeface="+mn-cs"/>
              </a:rPr>
              <a:t>death to LIFE</a:t>
            </a:r>
            <a:r>
              <a:rPr kumimoji="0" lang="en-US" altLang="en-US" sz="4000" b="0" i="0" u="none" strike="noStrike" kern="0" cap="none" spc="0" normalizeH="0" baseline="0" noProof="0" dirty="0">
                <a:ln>
                  <a:noFill/>
                </a:ln>
                <a:solidFill>
                  <a:srgbClr val="FFFFFF"/>
                </a:solidFill>
                <a:effectLst/>
                <a:uLnTx/>
                <a:uFillTx/>
                <a:latin typeface="Arial Rounded MT Bold"/>
                <a:ea typeface="+mn-ea"/>
                <a:cs typeface="+mn-cs"/>
              </a:rPr>
              <a:t>.  Impossible to see without  the Ruakh/Spirit.  </a:t>
            </a:r>
          </a:p>
          <a:p>
            <a:pPr marL="0" indent="0">
              <a:lnSpc>
                <a:spcPct val="90000"/>
              </a:lnSpc>
              <a:buNone/>
            </a:pP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28439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kumimoji="0" lang="en-US" altLang="en-US" sz="4000" b="0" i="0" u="none" strike="noStrike" kern="0" cap="none" spc="0" normalizeH="0" baseline="0" noProof="0" dirty="0">
                <a:ln>
                  <a:noFill/>
                </a:ln>
                <a:solidFill>
                  <a:srgbClr val="FFFFFF"/>
                </a:solidFill>
                <a:effectLst/>
                <a:uLnTx/>
                <a:uFillTx/>
                <a:latin typeface="Arial Rounded MT Bold"/>
                <a:ea typeface="+mn-ea"/>
                <a:cs typeface="+mn-cs"/>
              </a:rPr>
              <a:t>Impossible to see fully at first.</a:t>
            </a:r>
          </a:p>
          <a:p>
            <a:pPr marL="0" indent="0">
              <a:lnSpc>
                <a:spcPct val="90000"/>
              </a:lnSpc>
              <a:buNone/>
            </a:pPr>
            <a:endParaRPr lang="en-US" altLang="en-US" sz="4000" dirty="0">
              <a:solidFill>
                <a:schemeClr val="bg1"/>
              </a:solidFill>
              <a:latin typeface="Arial Rounded MT Bold" panose="020F0704030504030204" pitchFamily="34" charset="0"/>
            </a:endParaRPr>
          </a:p>
          <a:p>
            <a:pPr marL="0" indent="0">
              <a:lnSpc>
                <a:spcPct val="90000"/>
              </a:lnSpc>
              <a:buNone/>
            </a:pPr>
            <a:r>
              <a:rPr lang="en-US" altLang="en-US" sz="4000" dirty="0">
                <a:solidFill>
                  <a:schemeClr val="bg1"/>
                </a:solidFill>
                <a:latin typeface="Arial Rounded MT Bold" panose="020F0704030504030204" pitchFamily="34" charset="0"/>
              </a:rPr>
              <a:t>We are not sinners because we’ve sinned.</a:t>
            </a:r>
          </a:p>
          <a:p>
            <a:pPr marL="0" indent="0">
              <a:lnSpc>
                <a:spcPct val="90000"/>
              </a:lnSpc>
              <a:buNone/>
            </a:pPr>
            <a:r>
              <a:rPr lang="en-US" altLang="en-US" sz="4000" dirty="0">
                <a:solidFill>
                  <a:schemeClr val="bg1"/>
                </a:solidFill>
                <a:latin typeface="Arial Rounded MT Bold" panose="020F0704030504030204" pitchFamily="34" charset="0"/>
              </a:rPr>
              <a:t>We sin because we’re sinners.</a:t>
            </a:r>
          </a:p>
          <a:p>
            <a:pPr marL="0" indent="0">
              <a:lnSpc>
                <a:spcPct val="90000"/>
              </a:lnSpc>
              <a:buNone/>
            </a:pPr>
            <a:r>
              <a:rPr lang="en-US" altLang="en-US" dirty="0" err="1">
                <a:latin typeface="Arial Rounded MT Bold" panose="020F0704030504030204" pitchFamily="34" charset="0"/>
              </a:rPr>
              <a:t>Shaul</a:t>
            </a:r>
            <a:r>
              <a:rPr lang="en-US" altLang="en-US" dirty="0">
                <a:latin typeface="Arial Rounded MT Bold" panose="020F0704030504030204" pitchFamily="34" charset="0"/>
              </a:rPr>
              <a:t>/Paul’s summary…</a:t>
            </a:r>
            <a:endParaRPr lang="en-US" altLang="en-US" sz="4000" dirty="0">
              <a:solidFill>
                <a:schemeClr val="bg1"/>
              </a:solidFill>
              <a:latin typeface="Arial Rounded MT Bold" panose="020F070403050403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17443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t>Eph. 2.1-3</a:t>
            </a:r>
            <a:r>
              <a:rPr lang="en-US" altLang="en-US" dirty="0">
                <a:solidFill>
                  <a:schemeClr val="bg1"/>
                </a:solidFill>
              </a:rPr>
              <a:t> You </a:t>
            </a:r>
            <a:r>
              <a:rPr lang="en-US" altLang="en-US" sz="2800" dirty="0">
                <a:solidFill>
                  <a:schemeClr val="bg1"/>
                </a:solidFill>
              </a:rPr>
              <a:t>[addressing his Greek readers]</a:t>
            </a:r>
            <a:r>
              <a:rPr lang="en-US" altLang="en-US" sz="3200" dirty="0">
                <a:solidFill>
                  <a:schemeClr val="bg1"/>
                </a:solidFill>
              </a:rPr>
              <a:t> </a:t>
            </a:r>
            <a:r>
              <a:rPr lang="en-US" altLang="en-US" dirty="0">
                <a:solidFill>
                  <a:schemeClr val="bg1"/>
                </a:solidFill>
              </a:rPr>
              <a:t>used to be dead because of your sins and acts of disobedience.  You walked in the ways of the </a:t>
            </a:r>
            <a:r>
              <a:rPr lang="he-IL" altLang="en-US" b="1" dirty="0">
                <a:latin typeface="David" panose="020E0502060401010101" pitchFamily="34" charset="-79"/>
                <a:cs typeface="David" panose="020E0502060401010101" pitchFamily="34" charset="-79"/>
              </a:rPr>
              <a:t>עולם הזה</a:t>
            </a:r>
            <a:r>
              <a:rPr lang="en-US" altLang="en-US" dirty="0">
                <a:solidFill>
                  <a:schemeClr val="bg1"/>
                </a:solidFill>
              </a:rPr>
              <a:t>  </a:t>
            </a:r>
            <a:r>
              <a:rPr lang="en-US" altLang="en-US" i="1" dirty="0" err="1">
                <a:solidFill>
                  <a:schemeClr val="bg1"/>
                </a:solidFill>
              </a:rPr>
              <a:t>olam</a:t>
            </a:r>
            <a:r>
              <a:rPr lang="en-US" altLang="en-US" i="1" dirty="0">
                <a:solidFill>
                  <a:schemeClr val="bg1"/>
                </a:solidFill>
              </a:rPr>
              <a:t> </a:t>
            </a:r>
            <a:r>
              <a:rPr lang="en-US" altLang="en-US" i="1" dirty="0" err="1">
                <a:solidFill>
                  <a:schemeClr val="bg1"/>
                </a:solidFill>
              </a:rPr>
              <a:t>hazeh</a:t>
            </a:r>
            <a:r>
              <a:rPr lang="en-US" altLang="en-US" dirty="0">
                <a:solidFill>
                  <a:schemeClr val="bg1"/>
                </a:solidFill>
              </a:rPr>
              <a:t> </a:t>
            </a:r>
            <a:r>
              <a:rPr lang="en-US" altLang="en-US" sz="2800" dirty="0"/>
              <a:t>[this present world spirit] </a:t>
            </a:r>
            <a:r>
              <a:rPr lang="en-US" altLang="en-US" dirty="0">
                <a:solidFill>
                  <a:schemeClr val="bg1"/>
                </a:solidFill>
              </a:rPr>
              <a:t>and obeyed the Ruler of the Powers of the Air, who is still at work among the disobedient.  </a:t>
            </a:r>
          </a:p>
        </p:txBody>
      </p:sp>
    </p:spTree>
    <p:extLst>
      <p:ext uri="{BB962C8B-B14F-4D97-AF65-F5344CB8AC3E}">
        <p14:creationId xmlns:p14="http://schemas.microsoft.com/office/powerpoint/2010/main" val="31963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Eph. 2.1-3</a:t>
            </a:r>
            <a:r>
              <a:rPr lang="en-US" altLang="en-US" dirty="0">
                <a:solidFill>
                  <a:schemeClr val="bg1"/>
                </a:solidFill>
              </a:rPr>
              <a:t> Indeed, </a:t>
            </a:r>
            <a:r>
              <a:rPr lang="en-US" altLang="en-US" dirty="0">
                <a:solidFill>
                  <a:srgbClr val="FFFF99"/>
                </a:solidFill>
              </a:rPr>
              <a:t>we all</a:t>
            </a:r>
            <a:r>
              <a:rPr lang="en-US" altLang="en-US" dirty="0">
                <a:solidFill>
                  <a:schemeClr val="bg1"/>
                </a:solidFill>
              </a:rPr>
              <a:t> once lived this way — we followed the </a:t>
            </a:r>
            <a:r>
              <a:rPr lang="en-US" altLang="en-US" dirty="0">
                <a:solidFill>
                  <a:srgbClr val="FFFF99"/>
                </a:solidFill>
              </a:rPr>
              <a:t>passions of our old nature </a:t>
            </a:r>
            <a:r>
              <a:rPr lang="en-US" altLang="en-US" dirty="0">
                <a:solidFill>
                  <a:schemeClr val="bg1"/>
                </a:solidFill>
              </a:rPr>
              <a:t>and obeyed the wishes of our old nature </a:t>
            </a:r>
            <a:r>
              <a:rPr lang="en-US" altLang="en-US" dirty="0">
                <a:solidFill>
                  <a:srgbClr val="FFFF99"/>
                </a:solidFill>
              </a:rPr>
              <a:t>and our own thoughts</a:t>
            </a:r>
            <a:r>
              <a:rPr lang="en-US" altLang="en-US" dirty="0">
                <a:solidFill>
                  <a:schemeClr val="bg1"/>
                </a:solidFill>
              </a:rPr>
              <a:t>. In our natural condition we were headed for God’s wrath, just like everyone else.</a:t>
            </a:r>
          </a:p>
        </p:txBody>
      </p:sp>
    </p:spTree>
    <p:extLst>
      <p:ext uri="{BB962C8B-B14F-4D97-AF65-F5344CB8AC3E}">
        <p14:creationId xmlns:p14="http://schemas.microsoft.com/office/powerpoint/2010/main" val="258630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marR="0" indent="0">
              <a:lnSpc>
                <a:spcPct val="115000"/>
              </a:lnSpc>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George Burns: secret of good sermon: good beginning, good ending, two as close together as possible.</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913439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Yeshayahu / Is 64.6</a:t>
            </a:r>
            <a:r>
              <a:rPr lang="en-US" altLang="en-US" dirty="0">
                <a:solidFill>
                  <a:schemeClr val="bg1"/>
                </a:solidFill>
              </a:rPr>
              <a:t> All of us are like someone unclean, </a:t>
            </a:r>
            <a:r>
              <a:rPr lang="en-US" altLang="en-US" dirty="0">
                <a:solidFill>
                  <a:srgbClr val="FFFF99"/>
                </a:solidFill>
              </a:rPr>
              <a:t>all our righteous deeds like menstrual rags</a:t>
            </a:r>
            <a:r>
              <a:rPr lang="en-US" altLang="en-US" dirty="0">
                <a:solidFill>
                  <a:schemeClr val="bg1"/>
                </a:solidFill>
              </a:rPr>
              <a:t>; we wither, all of us, like leaves; and our misdeeds blow us away like the wind.</a:t>
            </a:r>
          </a:p>
        </p:txBody>
      </p:sp>
    </p:spTree>
    <p:extLst>
      <p:ext uri="{BB962C8B-B14F-4D97-AF65-F5344CB8AC3E}">
        <p14:creationId xmlns:p14="http://schemas.microsoft.com/office/powerpoint/2010/main" val="510660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We have just started the month of Elul, a forty-day period of repentance, judgment, and forgiveness in preparation for the High Holidays of Rosh Hashanah and Yom Kippur. </a:t>
            </a:r>
          </a:p>
        </p:txBody>
      </p:sp>
    </p:spTree>
    <p:extLst>
      <p:ext uri="{BB962C8B-B14F-4D97-AF65-F5344CB8AC3E}">
        <p14:creationId xmlns:p14="http://schemas.microsoft.com/office/powerpoint/2010/main" val="4122100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This time recalls the weeks Moses spent on Mount Sinai to receive the second set of tablets and pray for God’s forgiveness on behalf of the Israelites who had sinned by building the golden calf.</a:t>
            </a:r>
          </a:p>
        </p:txBody>
      </p:sp>
    </p:spTree>
    <p:extLst>
      <p:ext uri="{BB962C8B-B14F-4D97-AF65-F5344CB8AC3E}">
        <p14:creationId xmlns:p14="http://schemas.microsoft.com/office/powerpoint/2010/main" val="229082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Rabbi </a:t>
            </a:r>
            <a:r>
              <a:rPr lang="en-US" altLang="en-US" dirty="0" err="1">
                <a:solidFill>
                  <a:schemeClr val="bg1"/>
                </a:solidFill>
              </a:rPr>
              <a:t>Yitz</a:t>
            </a:r>
            <a:r>
              <a:rPr lang="en-US" altLang="en-US" dirty="0">
                <a:solidFill>
                  <a:schemeClr val="bg1"/>
                </a:solidFill>
              </a:rPr>
              <a:t> Greenberg, author of The Jewish Way, explains that Elul is a time for “accounting for the soul” or </a:t>
            </a:r>
            <a:r>
              <a:rPr lang="he-IL" altLang="en-US" dirty="0">
                <a:solidFill>
                  <a:schemeClr val="bg1"/>
                </a:solidFill>
              </a:rPr>
              <a:t> </a:t>
            </a:r>
            <a:r>
              <a:rPr lang="he-IL" altLang="en-US" b="1" dirty="0">
                <a:solidFill>
                  <a:schemeClr val="bg1"/>
                </a:solidFill>
                <a:latin typeface="David" panose="020E0502060401010101" pitchFamily="34" charset="-79"/>
                <a:cs typeface="David" panose="020E0502060401010101" pitchFamily="34" charset="-79"/>
              </a:rPr>
              <a:t>חשבון הנפש</a:t>
            </a:r>
            <a:r>
              <a:rPr lang="en-US" altLang="en-US" i="1" dirty="0" err="1">
                <a:solidFill>
                  <a:schemeClr val="bg1"/>
                </a:solidFill>
              </a:rPr>
              <a:t>khesbon</a:t>
            </a:r>
            <a:r>
              <a:rPr lang="en-US" altLang="en-US" i="1" dirty="0">
                <a:solidFill>
                  <a:schemeClr val="bg1"/>
                </a:solidFill>
              </a:rPr>
              <a:t> </a:t>
            </a:r>
            <a:r>
              <a:rPr lang="en-US" altLang="en-US" i="1" dirty="0" err="1">
                <a:solidFill>
                  <a:schemeClr val="bg1"/>
                </a:solidFill>
              </a:rPr>
              <a:t>hanefesh</a:t>
            </a:r>
            <a:r>
              <a:rPr lang="en-US" altLang="en-US" dirty="0">
                <a:solidFill>
                  <a:schemeClr val="bg1"/>
                </a:solidFill>
              </a:rPr>
              <a:t>, an accounting with oneself. This is the time for the individual to concentrate on mortality and the meaning of life.</a:t>
            </a:r>
          </a:p>
        </p:txBody>
      </p:sp>
    </p:spTree>
    <p:extLst>
      <p:ext uri="{BB962C8B-B14F-4D97-AF65-F5344CB8AC3E}">
        <p14:creationId xmlns:p14="http://schemas.microsoft.com/office/powerpoint/2010/main" val="240370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The first of the first principles is repentance.   </a:t>
            </a:r>
          </a:p>
        </p:txBody>
      </p:sp>
    </p:spTree>
    <p:extLst>
      <p:ext uri="{BB962C8B-B14F-4D97-AF65-F5344CB8AC3E}">
        <p14:creationId xmlns:p14="http://schemas.microsoft.com/office/powerpoint/2010/main" val="2132306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Across Africa and Asia, millions of people in historically unengaged people groups are now in rapidly growing </a:t>
            </a:r>
            <a:r>
              <a:rPr lang="en-US" dirty="0">
                <a:solidFill>
                  <a:srgbClr val="FFFF99"/>
                </a:solidFill>
              </a:rPr>
              <a:t>Disciple Making Movements</a:t>
            </a:r>
            <a:r>
              <a:rPr lang="en-US" dirty="0"/>
              <a:t>. In 2000 there were 6 such movements, today there are now 1,035!</a:t>
            </a:r>
            <a:endParaRPr lang="en-US" altLang="en-US" dirty="0">
              <a:solidFill>
                <a:schemeClr val="bg1"/>
              </a:solidFill>
            </a:endParaRPr>
          </a:p>
        </p:txBody>
      </p:sp>
    </p:spTree>
    <p:extLst>
      <p:ext uri="{BB962C8B-B14F-4D97-AF65-F5344CB8AC3E}">
        <p14:creationId xmlns:p14="http://schemas.microsoft.com/office/powerpoint/2010/main" val="3781517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dirty="0"/>
              <a:t>Across Africa and Asia many thousands of former Muslim clerics have left Islam to become fearless disciples of Messiah.</a:t>
            </a:r>
            <a:endParaRPr lang="en-US" altLang="en-US" dirty="0">
              <a:solidFill>
                <a:schemeClr val="bg1"/>
              </a:solidFill>
            </a:endParaRPr>
          </a:p>
        </p:txBody>
      </p:sp>
    </p:spTree>
    <p:extLst>
      <p:ext uri="{BB962C8B-B14F-4D97-AF65-F5344CB8AC3E}">
        <p14:creationId xmlns:p14="http://schemas.microsoft.com/office/powerpoint/2010/main" val="3572159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dirty="0"/>
              <a:t>What is it that the churches of the Global South are doing that makes so much difference?</a:t>
            </a:r>
          </a:p>
          <a:p>
            <a:pPr marL="0" indent="0">
              <a:lnSpc>
                <a:spcPct val="90000"/>
              </a:lnSpc>
              <a:buNone/>
            </a:pPr>
            <a:r>
              <a:rPr lang="en-US" b="1" dirty="0"/>
              <a:t>1.  </a:t>
            </a:r>
            <a:r>
              <a:rPr lang="en-US" dirty="0"/>
              <a:t>Abundant, and Bold Prayer</a:t>
            </a:r>
          </a:p>
          <a:p>
            <a:pPr marL="0" indent="0">
              <a:lnSpc>
                <a:spcPct val="90000"/>
              </a:lnSpc>
              <a:buNone/>
            </a:pPr>
            <a:r>
              <a:rPr lang="en-US" dirty="0"/>
              <a:t>2.  Discipling to Conversion</a:t>
            </a:r>
          </a:p>
          <a:p>
            <a:pPr marL="0" indent="0">
              <a:lnSpc>
                <a:spcPct val="90000"/>
              </a:lnSpc>
              <a:buNone/>
            </a:pPr>
            <a:r>
              <a:rPr lang="en-US" dirty="0"/>
              <a:t>3.  Obedience-Based Discipleship</a:t>
            </a:r>
          </a:p>
          <a:p>
            <a:pPr marL="0" indent="0">
              <a:lnSpc>
                <a:spcPct val="90000"/>
              </a:lnSpc>
              <a:buNone/>
            </a:pPr>
            <a:r>
              <a:rPr lang="en-US" b="1" dirty="0"/>
              <a:t>4.  </a:t>
            </a:r>
            <a:r>
              <a:rPr lang="en-US" dirty="0"/>
              <a:t>Empowering Ordinary People for Ministry</a:t>
            </a:r>
            <a:endParaRPr lang="en-US" altLang="en-US" dirty="0">
              <a:solidFill>
                <a:schemeClr val="bg1"/>
              </a:solidFill>
            </a:endParaRPr>
          </a:p>
        </p:txBody>
      </p:sp>
    </p:spTree>
    <p:extLst>
      <p:ext uri="{BB962C8B-B14F-4D97-AF65-F5344CB8AC3E}">
        <p14:creationId xmlns:p14="http://schemas.microsoft.com/office/powerpoint/2010/main" val="395451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5.  Make Replicating Disciples, not Converts</a:t>
            </a:r>
          </a:p>
          <a:p>
            <a:pPr marL="0" indent="0">
              <a:lnSpc>
                <a:spcPct val="90000"/>
              </a:lnSpc>
              <a:buNone/>
            </a:pPr>
            <a:r>
              <a:rPr lang="en-US" dirty="0"/>
              <a:t>6.  Never Ending </a:t>
            </a:r>
            <a:r>
              <a:rPr lang="en-US"/>
              <a:t>Leadership Training </a:t>
            </a:r>
            <a:r>
              <a:rPr lang="en-US" dirty="0"/>
              <a:t>for All</a:t>
            </a:r>
            <a:endParaRPr lang="en-US" altLang="en-US" dirty="0">
              <a:solidFill>
                <a:schemeClr val="bg1"/>
              </a:solidFill>
            </a:endParaRPr>
          </a:p>
        </p:txBody>
      </p:sp>
    </p:spTree>
    <p:extLst>
      <p:ext uri="{BB962C8B-B14F-4D97-AF65-F5344CB8AC3E}">
        <p14:creationId xmlns:p14="http://schemas.microsoft.com/office/powerpoint/2010/main" val="2883356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Repeat: The first of the first principles is total repentance: deny our self and following the Messiah.   </a:t>
            </a:r>
          </a:p>
          <a:p>
            <a:pPr marL="0" indent="0">
              <a:lnSpc>
                <a:spcPct val="90000"/>
              </a:lnSpc>
              <a:buNone/>
            </a:pPr>
            <a:r>
              <a:rPr lang="en-US" altLang="en-US" dirty="0">
                <a:latin typeface="Arial Rounded MT Bold" panose="020F0704030504030204" pitchFamily="34" charset="0"/>
              </a:rPr>
              <a:t>The second is faith…</a:t>
            </a:r>
            <a:endParaRPr lang="en-US" altLang="en-US" sz="4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26682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80A928B7-ABB1-4FCF-9419-CDA1C707A70D}"/>
              </a:ext>
            </a:extLst>
          </p:cNvPr>
          <p:cNvPicPr>
            <a:picLocks noChangeAspect="1"/>
          </p:cNvPicPr>
          <p:nvPr/>
        </p:nvPicPr>
        <p:blipFill rotWithShape="1">
          <a:blip r:embed="rId3">
            <a:extLst>
              <a:ext uri="{28A0092B-C50C-407E-A947-70E740481C1C}">
                <a14:useLocalDpi xmlns:a14="http://schemas.microsoft.com/office/drawing/2010/main" val="0"/>
              </a:ext>
            </a:extLst>
          </a:blip>
          <a:srcRect t="12963" b="55406"/>
          <a:stretch/>
        </p:blipFill>
        <p:spPr>
          <a:xfrm>
            <a:off x="2408237" y="-38543"/>
            <a:ext cx="3962400" cy="2229293"/>
          </a:xfrm>
          <a:prstGeom prst="rect">
            <a:avLst/>
          </a:prstGeom>
        </p:spPr>
      </p:pic>
    </p:spTree>
    <p:extLst>
      <p:ext uri="{BB962C8B-B14F-4D97-AF65-F5344CB8AC3E}">
        <p14:creationId xmlns:p14="http://schemas.microsoft.com/office/powerpoint/2010/main" val="3886840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 </a:t>
            </a:r>
            <a:r>
              <a:rPr lang="en-US" altLang="en-US" dirty="0">
                <a:solidFill>
                  <a:schemeClr val="bg1"/>
                </a:solidFill>
              </a:rPr>
              <a:t>The foundation of </a:t>
            </a:r>
            <a:r>
              <a:rPr lang="en-US" altLang="en-US" baseline="-25000" dirty="0">
                <a:solidFill>
                  <a:srgbClr val="FFFF99"/>
                </a:solidFill>
              </a:rPr>
              <a:t>1</a:t>
            </a:r>
            <a:r>
              <a:rPr lang="en-US" altLang="en-US" dirty="0">
                <a:solidFill>
                  <a:schemeClr val="bg1"/>
                </a:solidFill>
              </a:rPr>
              <a:t>turning from works that lead to death, </a:t>
            </a:r>
            <a:r>
              <a:rPr lang="en-US" altLang="en-US" baseline="-25000" dirty="0">
                <a:solidFill>
                  <a:srgbClr val="FFFF99"/>
                </a:solidFill>
              </a:rPr>
              <a:t>2</a:t>
            </a:r>
            <a:r>
              <a:rPr lang="en-US" altLang="en-US" dirty="0">
                <a:solidFill>
                  <a:schemeClr val="bg1"/>
                </a:solidFill>
              </a:rPr>
              <a:t>trusting God </a:t>
            </a:r>
          </a:p>
          <a:p>
            <a:pPr marL="0" indent="0">
              <a:lnSpc>
                <a:spcPct val="90000"/>
              </a:lnSpc>
              <a:buNone/>
            </a:pPr>
            <a:endParaRPr lang="en-US" altLang="en-US" dirty="0"/>
          </a:p>
          <a:p>
            <a:pPr marL="0" indent="0">
              <a:lnSpc>
                <a:spcPct val="90000"/>
              </a:lnSpc>
              <a:buNone/>
            </a:pPr>
            <a:r>
              <a:rPr lang="en-US" altLang="en-US" dirty="0"/>
              <a:t>This is MUCH MORE than mental assent to truth.  </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54714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Mark 1.14-15 </a:t>
            </a:r>
            <a:r>
              <a:rPr lang="en-US" altLang="en-US" dirty="0">
                <a:solidFill>
                  <a:schemeClr val="bg1"/>
                </a:solidFill>
              </a:rPr>
              <a:t>Yeshua came into the Galilee, proclaiming the Good News of God. “Now is the fullness of time,” He said, “and the kingdom of God is near! Turn away from your sins, </a:t>
            </a:r>
            <a:r>
              <a:rPr lang="en-US" altLang="en-US" dirty="0">
                <a:solidFill>
                  <a:srgbClr val="FFFF99"/>
                </a:solidFill>
              </a:rPr>
              <a:t>and believe in the Good News!”</a:t>
            </a:r>
          </a:p>
        </p:txBody>
      </p:sp>
    </p:spTree>
    <p:extLst>
      <p:ext uri="{BB962C8B-B14F-4D97-AF65-F5344CB8AC3E}">
        <p14:creationId xmlns:p14="http://schemas.microsoft.com/office/powerpoint/2010/main" val="3992863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Yaakov /James 2.19  </a:t>
            </a:r>
            <a:r>
              <a:rPr lang="en-US" altLang="en-US" dirty="0">
                <a:solidFill>
                  <a:schemeClr val="bg1"/>
                </a:solidFill>
              </a:rPr>
              <a:t>You believe that “God is one”? [</a:t>
            </a:r>
            <a:r>
              <a:rPr lang="en-US" altLang="en-US" dirty="0" err="1">
                <a:solidFill>
                  <a:schemeClr val="bg1"/>
                </a:solidFill>
              </a:rPr>
              <a:t>Dvarim</a:t>
            </a:r>
            <a:r>
              <a:rPr lang="en-US" altLang="en-US" dirty="0">
                <a:solidFill>
                  <a:schemeClr val="bg1"/>
                </a:solidFill>
              </a:rPr>
              <a:t>/Dt 6.4 </a:t>
            </a:r>
            <a:r>
              <a:rPr lang="en-US" altLang="en-US" dirty="0" err="1">
                <a:solidFill>
                  <a:schemeClr val="bg1"/>
                </a:solidFill>
              </a:rPr>
              <a:t>Shma</a:t>
            </a:r>
            <a:r>
              <a:rPr lang="en-US" altLang="en-US" dirty="0">
                <a:solidFill>
                  <a:schemeClr val="bg1"/>
                </a:solidFill>
              </a:rPr>
              <a:t>: Here Oh Israel, Adoni our G-d…is One]   Good for you! The </a:t>
            </a:r>
            <a:r>
              <a:rPr lang="en-US" altLang="en-US" dirty="0">
                <a:solidFill>
                  <a:srgbClr val="FFFF99"/>
                </a:solidFill>
              </a:rPr>
              <a:t>demons believe it too </a:t>
            </a:r>
            <a:r>
              <a:rPr lang="en-US" altLang="en-US" dirty="0">
                <a:solidFill>
                  <a:schemeClr val="bg1"/>
                </a:solidFill>
              </a:rPr>
              <a:t>— the thought makes them shudder with fear!</a:t>
            </a:r>
          </a:p>
          <a:p>
            <a:pPr marL="0" indent="0">
              <a:lnSpc>
                <a:spcPct val="90000"/>
              </a:lnSpc>
              <a:buNone/>
            </a:pPr>
            <a:r>
              <a:rPr lang="en-US" altLang="en-US" dirty="0"/>
              <a:t>And they are still demons!</a:t>
            </a:r>
            <a:endParaRPr lang="en-US" altLang="en-US" dirty="0">
              <a:solidFill>
                <a:schemeClr val="bg1"/>
              </a:solidFill>
            </a:endParaRPr>
          </a:p>
        </p:txBody>
      </p:sp>
    </p:spTree>
    <p:extLst>
      <p:ext uri="{BB962C8B-B14F-4D97-AF65-F5344CB8AC3E}">
        <p14:creationId xmlns:p14="http://schemas.microsoft.com/office/powerpoint/2010/main" val="2541756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Pew Research Center 2014</a:t>
            </a:r>
          </a:p>
        </p:txBody>
      </p:sp>
      <p:pic>
        <p:nvPicPr>
          <p:cNvPr id="3" name="Picture 2">
            <a:extLst>
              <a:ext uri="{FF2B5EF4-FFF2-40B4-BE49-F238E27FC236}">
                <a16:creationId xmlns:a16="http://schemas.microsoft.com/office/drawing/2014/main" id="{E9E51E99-9A11-43AB-8BD8-C575C1A94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37" y="895350"/>
            <a:ext cx="8104632" cy="3962400"/>
          </a:xfrm>
          <a:prstGeom prst="rect">
            <a:avLst/>
          </a:prstGeom>
        </p:spPr>
      </p:pic>
    </p:spTree>
    <p:extLst>
      <p:ext uri="{BB962C8B-B14F-4D97-AF65-F5344CB8AC3E}">
        <p14:creationId xmlns:p14="http://schemas.microsoft.com/office/powerpoint/2010/main" val="29447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D7FAE098-C02E-47E2-AD85-C4A1517F49F2}"/>
              </a:ext>
            </a:extLst>
          </p:cNvPr>
          <p:cNvPicPr>
            <a:picLocks noChangeAspect="1"/>
          </p:cNvPicPr>
          <p:nvPr/>
        </p:nvPicPr>
        <p:blipFill>
          <a:blip r:embed="rId3"/>
          <a:stretch>
            <a:fillRect/>
          </a:stretch>
        </p:blipFill>
        <p:spPr>
          <a:xfrm>
            <a:off x="50210" y="417252"/>
            <a:ext cx="8637803" cy="4440498"/>
          </a:xfrm>
          <a:prstGeom prst="rect">
            <a:avLst/>
          </a:prstGeom>
        </p:spPr>
      </p:pic>
    </p:spTree>
    <p:extLst>
      <p:ext uri="{BB962C8B-B14F-4D97-AF65-F5344CB8AC3E}">
        <p14:creationId xmlns:p14="http://schemas.microsoft.com/office/powerpoint/2010/main" val="4022801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There are no atheists in foxholes.  </a:t>
            </a:r>
          </a:p>
          <a:p>
            <a:pPr marL="0" indent="0">
              <a:lnSpc>
                <a:spcPct val="90000"/>
              </a:lnSpc>
              <a:buNone/>
            </a:pPr>
            <a:r>
              <a:rPr lang="en-US" altLang="en-US" dirty="0">
                <a:solidFill>
                  <a:schemeClr val="bg1"/>
                </a:solidFill>
              </a:rPr>
              <a:t>Supported and refu</a:t>
            </a:r>
            <a:r>
              <a:rPr lang="en-US" altLang="en-US" dirty="0"/>
              <a:t>ted.</a:t>
            </a:r>
          </a:p>
          <a:p>
            <a:pPr marL="0" indent="0">
              <a:lnSpc>
                <a:spcPct val="90000"/>
              </a:lnSpc>
              <a:buNone/>
            </a:pPr>
            <a:r>
              <a:rPr lang="en-US" altLang="en-US" dirty="0">
                <a:solidFill>
                  <a:schemeClr val="bg1"/>
                </a:solidFill>
              </a:rPr>
              <a:t>In any case, that type of crisis faith is NOT what G-d </a:t>
            </a:r>
            <a:r>
              <a:rPr lang="en-US" altLang="en-US" dirty="0"/>
              <a:t>wants in us.   Not a first principle</a:t>
            </a:r>
          </a:p>
          <a:p>
            <a:pPr marL="0" indent="0">
              <a:lnSpc>
                <a:spcPct val="90000"/>
              </a:lnSpc>
              <a:buNone/>
            </a:pPr>
            <a:r>
              <a:rPr lang="en-US" altLang="en-US" dirty="0">
                <a:solidFill>
                  <a:schemeClr val="bg1"/>
                </a:solidFill>
              </a:rPr>
              <a:t>Can be a starter.</a:t>
            </a:r>
          </a:p>
        </p:txBody>
      </p:sp>
    </p:spTree>
    <p:extLst>
      <p:ext uri="{BB962C8B-B14F-4D97-AF65-F5344CB8AC3E}">
        <p14:creationId xmlns:p14="http://schemas.microsoft.com/office/powerpoint/2010/main" val="2666196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Rather: </a:t>
            </a:r>
            <a:r>
              <a:rPr lang="en-US" altLang="en-US" baseline="30000" dirty="0">
                <a:solidFill>
                  <a:schemeClr val="bg1"/>
                </a:solidFill>
              </a:rPr>
              <a:t>MJ 11.6</a:t>
            </a:r>
            <a:r>
              <a:rPr lang="en-US" altLang="en-US" dirty="0">
                <a:solidFill>
                  <a:schemeClr val="bg1"/>
                </a:solidFill>
              </a:rPr>
              <a:t> Now without faith it is impossible to please God. For the one who comes to God must believe that He exists and that He is a rewarder of those who seek Him.</a:t>
            </a:r>
          </a:p>
        </p:txBody>
      </p:sp>
    </p:spTree>
    <p:extLst>
      <p:ext uri="{BB962C8B-B14F-4D97-AF65-F5344CB8AC3E}">
        <p14:creationId xmlns:p14="http://schemas.microsoft.com/office/powerpoint/2010/main" val="2526151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So we seek Him, trusting that He is there to respond.</a:t>
            </a:r>
          </a:p>
        </p:txBody>
      </p:sp>
    </p:spTree>
    <p:extLst>
      <p:ext uri="{BB962C8B-B14F-4D97-AF65-F5344CB8AC3E}">
        <p14:creationId xmlns:p14="http://schemas.microsoft.com/office/powerpoint/2010/main" val="577662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Jewish view of the Ten Commandments / Ten Words</a:t>
            </a:r>
          </a:p>
          <a:p>
            <a:pPr marL="0" indent="0">
              <a:lnSpc>
                <a:spcPct val="90000"/>
              </a:lnSpc>
              <a:buNone/>
            </a:pPr>
            <a:r>
              <a:rPr lang="en-US" altLang="en-US" sz="1400" dirty="0">
                <a:solidFill>
                  <a:schemeClr val="bg1"/>
                </a:solidFill>
              </a:rPr>
              <a:t> </a:t>
            </a:r>
          </a:p>
          <a:p>
            <a:pPr marL="0" indent="0">
              <a:lnSpc>
                <a:spcPct val="90000"/>
              </a:lnSpc>
              <a:buNone/>
            </a:pPr>
            <a:r>
              <a:rPr lang="en-US" altLang="en-US" baseline="30000" dirty="0" err="1">
                <a:solidFill>
                  <a:schemeClr val="bg1"/>
                </a:solidFill>
              </a:rPr>
              <a:t>Shmot</a:t>
            </a:r>
            <a:r>
              <a:rPr lang="en-US" altLang="en-US" baseline="30000" dirty="0">
                <a:solidFill>
                  <a:schemeClr val="bg1"/>
                </a:solidFill>
              </a:rPr>
              <a:t>/ Ex 20.2 </a:t>
            </a:r>
            <a:r>
              <a:rPr lang="he-IL" altLang="en-US" sz="4400" b="1" baseline="30000" dirty="0">
                <a:latin typeface="David" panose="020E0502060401010101" pitchFamily="34" charset="-79"/>
                <a:cs typeface="David" panose="020E0502060401010101" pitchFamily="34" charset="-79"/>
              </a:rPr>
              <a:t>א</a:t>
            </a:r>
            <a:r>
              <a:rPr lang="en-US" altLang="en-US" sz="4400" b="1" baseline="30000" dirty="0">
                <a:latin typeface="David" panose="020E0502060401010101" pitchFamily="34" charset="-79"/>
                <a:cs typeface="David" panose="020E0502060401010101" pitchFamily="34" charset="-79"/>
              </a:rPr>
              <a:t> </a:t>
            </a:r>
            <a:r>
              <a:rPr lang="en-US" altLang="en-US" dirty="0">
                <a:solidFill>
                  <a:schemeClr val="bg1"/>
                </a:solidFill>
              </a:rPr>
              <a:t>I am Adoni your God, who brought you out of the land of Egypt, out of the abode of slavery.  </a:t>
            </a:r>
            <a:endParaRPr lang="en-US" altLang="en-US" dirty="0"/>
          </a:p>
          <a:p>
            <a:pPr marL="0" indent="0">
              <a:lnSpc>
                <a:spcPct val="90000"/>
              </a:lnSpc>
              <a:buNone/>
            </a:pPr>
            <a:r>
              <a:rPr lang="en-US" altLang="en-US" dirty="0"/>
              <a:t>3</a:t>
            </a:r>
            <a:r>
              <a:rPr lang="he-IL" altLang="en-US" sz="4400" b="1" baseline="30000" dirty="0">
                <a:latin typeface="David" panose="020E0502060401010101" pitchFamily="34" charset="-79"/>
                <a:cs typeface="David" panose="020E0502060401010101" pitchFamily="34" charset="-79"/>
              </a:rPr>
              <a:t>ב</a:t>
            </a:r>
            <a:r>
              <a:rPr lang="he-IL" altLang="en-US" dirty="0"/>
              <a:t> </a:t>
            </a:r>
            <a:r>
              <a:rPr lang="en-US" altLang="en-US" dirty="0"/>
              <a:t> You are to have no other gods before me. CJB</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085839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18B27696-B382-4B00-A868-F0C0DDD8535F}"/>
              </a:ext>
            </a:extLst>
          </p:cNvPr>
          <p:cNvPicPr>
            <a:picLocks noChangeAspect="1"/>
          </p:cNvPicPr>
          <p:nvPr/>
        </p:nvPicPr>
        <p:blipFill>
          <a:blip r:embed="rId3"/>
          <a:stretch>
            <a:fillRect/>
          </a:stretch>
        </p:blipFill>
        <p:spPr>
          <a:xfrm>
            <a:off x="1112837" y="199228"/>
            <a:ext cx="6781800" cy="4910567"/>
          </a:xfrm>
          <a:prstGeom prst="rect">
            <a:avLst/>
          </a:prstGeom>
        </p:spPr>
      </p:pic>
    </p:spTree>
    <p:extLst>
      <p:ext uri="{BB962C8B-B14F-4D97-AF65-F5344CB8AC3E}">
        <p14:creationId xmlns:p14="http://schemas.microsoft.com/office/powerpoint/2010/main" val="325010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80A928B7-ABB1-4FCF-9419-CDA1C707A70D}"/>
              </a:ext>
            </a:extLst>
          </p:cNvPr>
          <p:cNvPicPr>
            <a:picLocks noChangeAspect="1"/>
          </p:cNvPicPr>
          <p:nvPr/>
        </p:nvPicPr>
        <p:blipFill rotWithShape="1">
          <a:blip r:embed="rId3">
            <a:extLst>
              <a:ext uri="{28A0092B-C50C-407E-A947-70E740481C1C}">
                <a14:useLocalDpi xmlns:a14="http://schemas.microsoft.com/office/drawing/2010/main" val="0"/>
              </a:ext>
            </a:extLst>
          </a:blip>
          <a:srcRect t="12963" b="12963"/>
          <a:stretch/>
        </p:blipFill>
        <p:spPr>
          <a:xfrm>
            <a:off x="2408237" y="-38543"/>
            <a:ext cx="3962400" cy="5220584"/>
          </a:xfrm>
          <a:prstGeom prst="rect">
            <a:avLst/>
          </a:prstGeom>
        </p:spPr>
      </p:pic>
    </p:spTree>
    <p:extLst>
      <p:ext uri="{BB962C8B-B14F-4D97-AF65-F5344CB8AC3E}">
        <p14:creationId xmlns:p14="http://schemas.microsoft.com/office/powerpoint/2010/main" val="1701000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Consider the subgroups of Judaism in Messiah’s day.</a:t>
            </a:r>
          </a:p>
          <a:p>
            <a:pPr marL="511175" indent="-511175">
              <a:lnSpc>
                <a:spcPct val="90000"/>
              </a:lnSpc>
              <a:buFont typeface="+mj-lt"/>
              <a:buAutoNum type="arabicPeriod"/>
            </a:pPr>
            <a:r>
              <a:rPr lang="en-US" altLang="en-US" dirty="0" err="1"/>
              <a:t>Tskukim</a:t>
            </a:r>
            <a:r>
              <a:rPr lang="en-US" altLang="en-US" dirty="0"/>
              <a:t> / Sadducees: Believed in G-d, not in the soul afterlife, resurrection, final judgment.  </a:t>
            </a:r>
          </a:p>
          <a:p>
            <a:pPr marL="511175" indent="-511175">
              <a:lnSpc>
                <a:spcPct val="90000"/>
              </a:lnSpc>
              <a:buFont typeface="+mj-lt"/>
              <a:buAutoNum type="arabicPeriod"/>
            </a:pPr>
            <a:r>
              <a:rPr lang="en-US" altLang="en-US" dirty="0" err="1">
                <a:solidFill>
                  <a:schemeClr val="bg1"/>
                </a:solidFill>
              </a:rPr>
              <a:t>P’rushim</a:t>
            </a:r>
            <a:r>
              <a:rPr lang="en-US" altLang="en-US" dirty="0">
                <a:solidFill>
                  <a:schemeClr val="bg1"/>
                </a:solidFill>
              </a:rPr>
              <a:t> / Pharisees: repentance, resurrection, final judgment.</a:t>
            </a:r>
          </a:p>
        </p:txBody>
      </p:sp>
    </p:spTree>
    <p:extLst>
      <p:ext uri="{BB962C8B-B14F-4D97-AF65-F5344CB8AC3E}">
        <p14:creationId xmlns:p14="http://schemas.microsoft.com/office/powerpoint/2010/main" val="337613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6.1 </a:t>
            </a:r>
            <a:r>
              <a:rPr lang="en-US" altLang="en-US" dirty="0">
                <a:solidFill>
                  <a:schemeClr val="bg1"/>
                </a:solidFill>
              </a:rPr>
              <a:t>The foundation of </a:t>
            </a:r>
            <a:r>
              <a:rPr lang="en-US" altLang="en-US" baseline="-25000" dirty="0">
                <a:solidFill>
                  <a:srgbClr val="FFFF99"/>
                </a:solidFill>
              </a:rPr>
              <a:t>1</a:t>
            </a:r>
            <a:r>
              <a:rPr lang="en-US" altLang="en-US" dirty="0">
                <a:solidFill>
                  <a:schemeClr val="bg1"/>
                </a:solidFill>
              </a:rPr>
              <a:t>turning from works that lead to death, </a:t>
            </a:r>
            <a:r>
              <a:rPr lang="en-US" altLang="en-US" baseline="-25000" dirty="0">
                <a:solidFill>
                  <a:srgbClr val="FFFF99"/>
                </a:solidFill>
              </a:rPr>
              <a:t>2</a:t>
            </a:r>
            <a:r>
              <a:rPr lang="en-US" altLang="en-US" dirty="0">
                <a:solidFill>
                  <a:schemeClr val="bg1"/>
                </a:solidFill>
              </a:rPr>
              <a:t>trusting God </a:t>
            </a:r>
          </a:p>
          <a:p>
            <a:pPr marL="0" indent="0">
              <a:lnSpc>
                <a:spcPct val="90000"/>
              </a:lnSpc>
              <a:buNone/>
            </a:pPr>
            <a:endParaRPr lang="en-US" altLang="en-US" dirty="0"/>
          </a:p>
          <a:p>
            <a:pPr marL="0" indent="0">
              <a:lnSpc>
                <a:spcPct val="90000"/>
              </a:lnSpc>
              <a:buNone/>
            </a:pPr>
            <a:endParaRPr lang="en-US" altLang="en-US" dirty="0">
              <a:solidFill>
                <a:schemeClr val="bg1"/>
              </a:solidFill>
            </a:endParaRPr>
          </a:p>
          <a:p>
            <a:pPr marL="0" indent="0">
              <a:lnSpc>
                <a:spcPct val="90000"/>
              </a:lnSpc>
              <a:buNone/>
            </a:pPr>
            <a:endParaRPr lang="en-US" altLang="en-US" dirty="0"/>
          </a:p>
          <a:p>
            <a:pPr marL="0" indent="0">
              <a:lnSpc>
                <a:spcPct val="90000"/>
              </a:lnSpc>
              <a:buNone/>
            </a:pPr>
            <a:endParaRPr lang="en-US" altLang="en-US" dirty="0">
              <a:solidFill>
                <a:schemeClr val="bg1"/>
              </a:solidFill>
            </a:endParaRPr>
          </a:p>
        </p:txBody>
      </p:sp>
      <p:pic>
        <p:nvPicPr>
          <p:cNvPr id="2" name="Picture 1">
            <a:extLst>
              <a:ext uri="{FF2B5EF4-FFF2-40B4-BE49-F238E27FC236}">
                <a16:creationId xmlns:a16="http://schemas.microsoft.com/office/drawing/2014/main" id="{CD24629C-1917-4CA7-B9D3-46061923B692}"/>
              </a:ext>
            </a:extLst>
          </p:cNvPr>
          <p:cNvPicPr>
            <a:picLocks noChangeAspect="1"/>
          </p:cNvPicPr>
          <p:nvPr/>
        </p:nvPicPr>
        <p:blipFill>
          <a:blip r:embed="rId3"/>
          <a:stretch>
            <a:fillRect/>
          </a:stretch>
        </p:blipFill>
        <p:spPr>
          <a:xfrm>
            <a:off x="579437" y="2339860"/>
            <a:ext cx="4572000" cy="1746387"/>
          </a:xfrm>
          <a:prstGeom prst="rect">
            <a:avLst/>
          </a:prstGeom>
        </p:spPr>
      </p:pic>
    </p:spTree>
    <p:extLst>
      <p:ext uri="{BB962C8B-B14F-4D97-AF65-F5344CB8AC3E}">
        <p14:creationId xmlns:p14="http://schemas.microsoft.com/office/powerpoint/2010/main" val="1334509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070889" cy="4933950"/>
          </a:xfrm>
        </p:spPr>
        <p:txBody>
          <a:bodyPr>
            <a:normAutofit/>
          </a:bodyPr>
          <a:lstStyle/>
          <a:p>
            <a:pPr>
              <a:lnSpc>
                <a:spcPct val="90000"/>
              </a:lnSpc>
            </a:pPr>
            <a:r>
              <a:rPr lang="en-US" altLang="en-US" dirty="0"/>
              <a:t>epi: </a:t>
            </a:r>
            <a:r>
              <a:rPr lang="en-US" altLang="en-US" dirty="0">
                <a:solidFill>
                  <a:srgbClr val="FFFF99"/>
                </a:solidFill>
              </a:rPr>
              <a:t>on, upon</a:t>
            </a:r>
          </a:p>
          <a:p>
            <a:pPr>
              <a:lnSpc>
                <a:spcPct val="90000"/>
              </a:lnSpc>
            </a:pPr>
            <a:r>
              <a:rPr lang="en-US" altLang="en-US" dirty="0" err="1"/>
              <a:t>Orig</a:t>
            </a:r>
            <a:r>
              <a:rPr lang="en-US" altLang="en-US" dirty="0"/>
              <a:t> Word: ἐπί </a:t>
            </a:r>
            <a:r>
              <a:rPr lang="en-US" altLang="en-US" dirty="0">
                <a:solidFill>
                  <a:schemeClr val="bg1"/>
                </a:solidFill>
              </a:rPr>
              <a:t>(ep-</a:t>
            </a:r>
            <a:r>
              <a:rPr lang="en-US" altLang="en-US" dirty="0" err="1">
                <a:solidFill>
                  <a:schemeClr val="bg1"/>
                </a:solidFill>
              </a:rPr>
              <a:t>ee</a:t>
            </a:r>
            <a:r>
              <a:rPr lang="en-US" altLang="en-US" dirty="0">
                <a:solidFill>
                  <a:schemeClr val="bg1"/>
                </a:solidFill>
              </a:rPr>
              <a:t>’)</a:t>
            </a:r>
          </a:p>
          <a:p>
            <a:pPr>
              <a:lnSpc>
                <a:spcPct val="90000"/>
              </a:lnSpc>
            </a:pPr>
            <a:r>
              <a:rPr lang="en-US" altLang="en-US" dirty="0">
                <a:solidFill>
                  <a:schemeClr val="bg1"/>
                </a:solidFill>
              </a:rPr>
              <a:t>Usage</a:t>
            </a:r>
            <a:r>
              <a:rPr lang="en-US" altLang="en-US" dirty="0">
                <a:solidFill>
                  <a:srgbClr val="FFFF99"/>
                </a:solidFill>
              </a:rPr>
              <a:t>: on, to, against, on the basis of, at</a:t>
            </a:r>
          </a:p>
          <a:p>
            <a:pPr>
              <a:lnSpc>
                <a:spcPct val="90000"/>
              </a:lnSpc>
            </a:pPr>
            <a:r>
              <a:rPr lang="en-US" altLang="en-US" dirty="0">
                <a:solidFill>
                  <a:srgbClr val="FFFF99"/>
                </a:solidFill>
              </a:rPr>
              <a:t>Faith </a:t>
            </a:r>
            <a:r>
              <a:rPr lang="en-US" altLang="en-US" u="sng" dirty="0">
                <a:solidFill>
                  <a:srgbClr val="FFFF99"/>
                </a:solidFill>
              </a:rPr>
              <a:t>on</a:t>
            </a:r>
            <a:r>
              <a:rPr lang="en-US" altLang="en-US" dirty="0">
                <a:solidFill>
                  <a:srgbClr val="FFFF99"/>
                </a:solidFill>
              </a:rPr>
              <a:t> G-d</a:t>
            </a:r>
          </a:p>
          <a:p>
            <a:pPr marL="0" indent="0">
              <a:lnSpc>
                <a:spcPct val="90000"/>
              </a:lnSpc>
              <a:buNone/>
            </a:pPr>
            <a:endParaRPr lang="en-US" altLang="en-US" dirty="0"/>
          </a:p>
          <a:p>
            <a:pPr marL="0" indent="0">
              <a:lnSpc>
                <a:spcPct val="90000"/>
              </a:lnSpc>
              <a:buNone/>
            </a:pPr>
            <a:endParaRPr lang="en-US" altLang="en-US" dirty="0"/>
          </a:p>
        </p:txBody>
      </p:sp>
      <p:pic>
        <p:nvPicPr>
          <p:cNvPr id="3" name="Picture 2">
            <a:extLst>
              <a:ext uri="{FF2B5EF4-FFF2-40B4-BE49-F238E27FC236}">
                <a16:creationId xmlns:a16="http://schemas.microsoft.com/office/drawing/2014/main" id="{98F6C348-D379-4221-902E-099BE2DCD7F9}"/>
              </a:ext>
            </a:extLst>
          </p:cNvPr>
          <p:cNvPicPr>
            <a:picLocks noChangeAspect="1"/>
          </p:cNvPicPr>
          <p:nvPr/>
        </p:nvPicPr>
        <p:blipFill>
          <a:blip r:embed="rId3"/>
          <a:stretch>
            <a:fillRect/>
          </a:stretch>
        </p:blipFill>
        <p:spPr>
          <a:xfrm>
            <a:off x="4345526" y="209550"/>
            <a:ext cx="4164407" cy="1590697"/>
          </a:xfrm>
          <a:prstGeom prst="rect">
            <a:avLst/>
          </a:prstGeom>
        </p:spPr>
      </p:pic>
      <p:sp>
        <p:nvSpPr>
          <p:cNvPr id="2" name="Rectangle: Rounded Corners 1">
            <a:extLst>
              <a:ext uri="{FF2B5EF4-FFF2-40B4-BE49-F238E27FC236}">
                <a16:creationId xmlns:a16="http://schemas.microsoft.com/office/drawing/2014/main" id="{4D18197B-246F-4308-97A5-24F3B8F2CA78}"/>
              </a:ext>
            </a:extLst>
          </p:cNvPr>
          <p:cNvSpPr/>
          <p:nvPr/>
        </p:nvSpPr>
        <p:spPr bwMode="auto">
          <a:xfrm>
            <a:off x="6065837" y="285750"/>
            <a:ext cx="914400" cy="1514497"/>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58877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1" dirty="0">
                <a:solidFill>
                  <a:schemeClr val="bg1"/>
                </a:solidFill>
              </a:rPr>
              <a:t>F</a:t>
            </a:r>
            <a:r>
              <a:rPr lang="en-US" altLang="en-US" dirty="0">
                <a:solidFill>
                  <a:schemeClr val="bg1"/>
                </a:solidFill>
              </a:rPr>
              <a:t>aith </a:t>
            </a:r>
            <a:r>
              <a:rPr lang="en-US" altLang="en-US" u="sng" dirty="0">
                <a:solidFill>
                  <a:schemeClr val="bg1"/>
                </a:solidFill>
              </a:rPr>
              <a:t>on</a:t>
            </a:r>
            <a:r>
              <a:rPr lang="en-US" altLang="en-US" dirty="0">
                <a:solidFill>
                  <a:schemeClr val="bg1"/>
                </a:solidFill>
              </a:rPr>
              <a:t> G-d &gt;&gt; Faith </a:t>
            </a:r>
            <a:r>
              <a:rPr lang="en-US" altLang="en-US" u="sng" dirty="0">
                <a:solidFill>
                  <a:schemeClr val="bg1"/>
                </a:solidFill>
              </a:rPr>
              <a:t>in</a:t>
            </a:r>
            <a:r>
              <a:rPr lang="en-US" altLang="en-US" dirty="0">
                <a:solidFill>
                  <a:schemeClr val="bg1"/>
                </a:solidFill>
              </a:rPr>
              <a:t> G-d </a:t>
            </a:r>
          </a:p>
          <a:p>
            <a:pPr marL="0" indent="0">
              <a:lnSpc>
                <a:spcPct val="90000"/>
              </a:lnSpc>
              <a:buNone/>
            </a:pPr>
            <a:r>
              <a:rPr lang="en-US" altLang="en-US" dirty="0"/>
              <a:t>Relying on, building on, confidence, depending on</a:t>
            </a:r>
          </a:p>
          <a:p>
            <a:pPr marL="0" indent="0">
              <a:lnSpc>
                <a:spcPct val="90000"/>
              </a:lnSpc>
              <a:buNone/>
            </a:pPr>
            <a:r>
              <a:rPr lang="en-US" altLang="en-US" baseline="30000" dirty="0">
                <a:solidFill>
                  <a:schemeClr val="bg1"/>
                </a:solidFill>
              </a:rPr>
              <a:t>MJ 11.8</a:t>
            </a:r>
            <a:r>
              <a:rPr lang="en-US" altLang="en-US" dirty="0">
                <a:solidFill>
                  <a:schemeClr val="bg1"/>
                </a:solidFill>
              </a:rPr>
              <a:t> By trusting, Avraham obeyed, after being called to go out to a place which God would give him as a possession; indeed, he went out without knowing where he was going.</a:t>
            </a:r>
          </a:p>
        </p:txBody>
      </p:sp>
    </p:spTree>
    <p:extLst>
      <p:ext uri="{BB962C8B-B14F-4D97-AF65-F5344CB8AC3E}">
        <p14:creationId xmlns:p14="http://schemas.microsoft.com/office/powerpoint/2010/main" val="1922522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Confident belief that G-d exists and that He interacts with us in blessings for obedience, and curses/withdrawal for disobedience. </a:t>
            </a:r>
          </a:p>
          <a:p>
            <a:pPr marL="0" indent="0">
              <a:lnSpc>
                <a:spcPct val="90000"/>
              </a:lnSpc>
              <a:buNone/>
            </a:pPr>
            <a:r>
              <a:rPr lang="en-US" altLang="en-US" dirty="0"/>
              <a:t>Theism vs Deism</a:t>
            </a:r>
          </a:p>
          <a:p>
            <a:pPr marL="0" indent="0">
              <a:lnSpc>
                <a:spcPct val="90000"/>
              </a:lnSpc>
              <a:buNone/>
            </a:pPr>
            <a:r>
              <a:rPr lang="en-US" altLang="en-US" dirty="0">
                <a:solidFill>
                  <a:schemeClr val="bg1"/>
                </a:solidFill>
              </a:rPr>
              <a:t>Illustration from Day of Discovery:</a:t>
            </a:r>
          </a:p>
        </p:txBody>
      </p:sp>
    </p:spTree>
    <p:extLst>
      <p:ext uri="{BB962C8B-B14F-4D97-AF65-F5344CB8AC3E}">
        <p14:creationId xmlns:p14="http://schemas.microsoft.com/office/powerpoint/2010/main" val="1951459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effectLst/>
                <a:latin typeface="Arial Rounded MT Bold" panose="020F0704030504030204" pitchFamily="34" charset="0"/>
                <a:ea typeface="Calibri" panose="020F0502020204030204" pitchFamily="34" charset="0"/>
                <a:cs typeface="Arial" panose="020B0604020202020204" pitchFamily="34" charset="0"/>
              </a:rPr>
              <a:t>Guy late for business meeting.  Looking for parking place.  Panicking.  Promises G-d if he finds parking place, he’ll go to shul every Friday.  Parking place immediately opened.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837930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effectLst/>
                <a:latin typeface="Arial Rounded MT Bold" panose="020F0704030504030204" pitchFamily="34" charset="0"/>
                <a:ea typeface="Calibri" panose="020F0502020204030204" pitchFamily="34" charset="0"/>
                <a:cs typeface="Arial" panose="020B0604020202020204" pitchFamily="34" charset="0"/>
              </a:rPr>
              <a:t>“Never mind G-d, I found one”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54354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Faith on Messiah is a whole new level from the rest of Israel.</a:t>
            </a:r>
          </a:p>
          <a:p>
            <a:pPr marL="511175" indent="-511175">
              <a:lnSpc>
                <a:spcPct val="90000"/>
              </a:lnSpc>
              <a:buFont typeface="+mj-lt"/>
              <a:buAutoNum type="arabicPeriod"/>
            </a:pPr>
            <a:r>
              <a:rPr lang="en-US" altLang="en-US" dirty="0">
                <a:solidFill>
                  <a:schemeClr val="bg1"/>
                </a:solidFill>
              </a:rPr>
              <a:t>Greater than mental assertion that G-d exists as One. </a:t>
            </a:r>
            <a:r>
              <a:rPr lang="en-US" altLang="en-US" dirty="0" err="1">
                <a:solidFill>
                  <a:schemeClr val="bg1"/>
                </a:solidFill>
              </a:rPr>
              <a:t>Sadducces</a:t>
            </a:r>
            <a:r>
              <a:rPr lang="en-US" altLang="en-US" dirty="0">
                <a:solidFill>
                  <a:schemeClr val="bg1"/>
                </a:solidFill>
              </a:rPr>
              <a:t>.</a:t>
            </a:r>
          </a:p>
          <a:p>
            <a:pPr marL="511175" indent="-511175">
              <a:lnSpc>
                <a:spcPct val="90000"/>
              </a:lnSpc>
              <a:buFont typeface="+mj-lt"/>
              <a:buAutoNum type="arabicPeriod"/>
            </a:pPr>
            <a:r>
              <a:rPr lang="en-US" altLang="en-US" dirty="0"/>
              <a:t>Greater than Kingdom expectation of the Essenes.</a:t>
            </a:r>
          </a:p>
          <a:p>
            <a:pPr marL="511175" indent="-511175">
              <a:lnSpc>
                <a:spcPct val="90000"/>
              </a:lnSpc>
              <a:buFont typeface="+mj-lt"/>
              <a:buAutoNum type="arabicPeriod"/>
            </a:pPr>
            <a:r>
              <a:rPr lang="en-US" altLang="en-US" dirty="0">
                <a:solidFill>
                  <a:schemeClr val="bg1"/>
                </a:solidFill>
              </a:rPr>
              <a:t>Greater than eternal ju</a:t>
            </a:r>
            <a:r>
              <a:rPr lang="en-US" altLang="en-US" dirty="0"/>
              <a:t>dgment of the </a:t>
            </a:r>
            <a:r>
              <a:rPr lang="en-US" altLang="en-US" dirty="0" err="1"/>
              <a:t>P’rushim</a:t>
            </a:r>
            <a:endParaRPr lang="en-US" altLang="en-US" dirty="0">
              <a:solidFill>
                <a:schemeClr val="bg1"/>
              </a:solidFill>
            </a:endParaRPr>
          </a:p>
        </p:txBody>
      </p:sp>
    </p:spTree>
    <p:extLst>
      <p:ext uri="{BB962C8B-B14F-4D97-AF65-F5344CB8AC3E}">
        <p14:creationId xmlns:p14="http://schemas.microsoft.com/office/powerpoint/2010/main" val="3510961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Ro 8.15-17 </a:t>
            </a:r>
            <a:r>
              <a:rPr lang="en-US" altLang="en-US" dirty="0">
                <a:solidFill>
                  <a:schemeClr val="bg1"/>
                </a:solidFill>
              </a:rPr>
              <a:t>For you did not receive a spirit of slavery to bring you back again into fear; on the contrary, </a:t>
            </a:r>
            <a:r>
              <a:rPr lang="en-US" altLang="en-US" dirty="0">
                <a:solidFill>
                  <a:srgbClr val="FFFF99"/>
                </a:solidFill>
              </a:rPr>
              <a:t>you received the Spirit, who makes us sons and by whose power we cry out, “Abba!” </a:t>
            </a:r>
            <a:r>
              <a:rPr lang="en-US" altLang="en-US" dirty="0">
                <a:solidFill>
                  <a:schemeClr val="bg1"/>
                </a:solidFill>
              </a:rPr>
              <a:t>(that is, “Dear Father!”). </a:t>
            </a:r>
          </a:p>
        </p:txBody>
      </p:sp>
    </p:spTree>
    <p:extLst>
      <p:ext uri="{BB962C8B-B14F-4D97-AF65-F5344CB8AC3E}">
        <p14:creationId xmlns:p14="http://schemas.microsoft.com/office/powerpoint/2010/main" val="2278415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a:solidFill>
                  <a:schemeClr val="bg1"/>
                </a:solidFill>
              </a:rPr>
              <a:t>Ro 8.15-17 </a:t>
            </a:r>
            <a:r>
              <a:rPr lang="en-US" altLang="en-US" dirty="0">
                <a:solidFill>
                  <a:schemeClr val="bg1"/>
                </a:solidFill>
              </a:rPr>
              <a:t>The Spirit himself </a:t>
            </a:r>
            <a:r>
              <a:rPr lang="en-US" altLang="en-US" dirty="0">
                <a:solidFill>
                  <a:srgbClr val="FFFF99"/>
                </a:solidFill>
              </a:rPr>
              <a:t>bears witness with our own spirits that we are children of God</a:t>
            </a:r>
            <a:r>
              <a:rPr lang="en-US" altLang="en-US" dirty="0">
                <a:solidFill>
                  <a:schemeClr val="bg1"/>
                </a:solidFill>
              </a:rPr>
              <a:t>; and if we are children, then we are also heirs, heirs of God and joint-heirs with the Messiah — provided we are suffering with him in order also to be glorified with him.</a:t>
            </a:r>
          </a:p>
        </p:txBody>
      </p:sp>
    </p:spTree>
    <p:extLst>
      <p:ext uri="{BB962C8B-B14F-4D97-AF65-F5344CB8AC3E}">
        <p14:creationId xmlns:p14="http://schemas.microsoft.com/office/powerpoint/2010/main" val="69488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1 </a:t>
            </a:r>
            <a:r>
              <a:rPr lang="en-US" altLang="en-US" baseline="30000" dirty="0" err="1"/>
              <a:t>Kefa</a:t>
            </a:r>
            <a:r>
              <a:rPr lang="en-US" altLang="en-US" baseline="30000" dirty="0"/>
              <a:t>/P 1.</a:t>
            </a:r>
            <a:r>
              <a:rPr lang="en-US" altLang="en-US" baseline="30000" dirty="0">
                <a:solidFill>
                  <a:schemeClr val="bg1"/>
                </a:solidFill>
              </a:rPr>
              <a:t>8-9</a:t>
            </a:r>
            <a:r>
              <a:rPr lang="en-US" altLang="en-US" dirty="0">
                <a:solidFill>
                  <a:schemeClr val="bg1"/>
                </a:solidFill>
              </a:rPr>
              <a:t> Though you have not seen Him, you love Him. And even though you don’t see Him now, </a:t>
            </a:r>
            <a:r>
              <a:rPr lang="en-US" altLang="en-US" dirty="0">
                <a:solidFill>
                  <a:srgbClr val="FFFF99"/>
                </a:solidFill>
              </a:rPr>
              <a:t>you trust Him </a:t>
            </a:r>
            <a:r>
              <a:rPr lang="en-US" altLang="en-US" dirty="0">
                <a:solidFill>
                  <a:schemeClr val="bg1"/>
                </a:solidFill>
              </a:rPr>
              <a:t>and are filled with a joy that is glorious beyond words, receiving the </a:t>
            </a:r>
            <a:r>
              <a:rPr lang="en-US" altLang="en-US" dirty="0">
                <a:solidFill>
                  <a:srgbClr val="FFFF99"/>
                </a:solidFill>
              </a:rPr>
              <a:t>outcome of your faith</a:t>
            </a:r>
            <a:r>
              <a:rPr lang="en-US" altLang="en-US" dirty="0">
                <a:solidFill>
                  <a:schemeClr val="bg1"/>
                </a:solidFill>
              </a:rPr>
              <a:t>—the salvation of your souls.</a:t>
            </a:r>
          </a:p>
        </p:txBody>
      </p:sp>
    </p:spTree>
    <p:extLst>
      <p:ext uri="{BB962C8B-B14F-4D97-AF65-F5344CB8AC3E}">
        <p14:creationId xmlns:p14="http://schemas.microsoft.com/office/powerpoint/2010/main" val="1079975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baseline="30000" dirty="0" err="1">
                <a:solidFill>
                  <a:schemeClr val="bg1"/>
                </a:solidFill>
              </a:rPr>
              <a:t>Mtt</a:t>
            </a:r>
            <a:r>
              <a:rPr lang="en-US" altLang="en-US" baseline="30000" dirty="0">
                <a:solidFill>
                  <a:schemeClr val="bg1"/>
                </a:solidFill>
              </a:rPr>
              <a:t> 17.20-21  </a:t>
            </a:r>
            <a:r>
              <a:rPr lang="en-US" altLang="en-US" dirty="0">
                <a:solidFill>
                  <a:schemeClr val="bg1"/>
                </a:solidFill>
              </a:rPr>
              <a:t>I tell you that if you have trust as tiny as a mustard seed, you will be able to say to this mountain, ‘Move from here to there!’ and it will move; indeed, nothing will be impossible for you! But this kind does not go out except through prayer and fasting.””</a:t>
            </a:r>
          </a:p>
        </p:txBody>
      </p:sp>
    </p:spTree>
    <p:extLst>
      <p:ext uri="{BB962C8B-B14F-4D97-AF65-F5344CB8AC3E}">
        <p14:creationId xmlns:p14="http://schemas.microsoft.com/office/powerpoint/2010/main" val="1141277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Mtt.6.28-30</a:t>
            </a:r>
            <a:r>
              <a:rPr lang="en-US" altLang="en-US" dirty="0">
                <a:solidFill>
                  <a:schemeClr val="bg1"/>
                </a:solidFill>
              </a:rPr>
              <a:t> Why do you worry about clothing? Consider the lilies of the field, how they grow. They neither toil nor spin.  Yet I tell you that not even Solomon in all his glory clothed himself like one of these.  </a:t>
            </a:r>
          </a:p>
        </p:txBody>
      </p:sp>
    </p:spTree>
    <p:extLst>
      <p:ext uri="{BB962C8B-B14F-4D97-AF65-F5344CB8AC3E}">
        <p14:creationId xmlns:p14="http://schemas.microsoft.com/office/powerpoint/2010/main" val="4218997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Mtt.6.28-30</a:t>
            </a:r>
            <a:r>
              <a:rPr lang="en-US" altLang="en-US" dirty="0">
                <a:solidFill>
                  <a:schemeClr val="bg1"/>
                </a:solidFill>
              </a:rPr>
              <a:t>  Now if in this way God clothes the grass—which is here today and thrown into the furnace tomorrow — will He not much more clothe you, O </a:t>
            </a:r>
            <a:r>
              <a:rPr lang="en-US" altLang="en-US" dirty="0">
                <a:solidFill>
                  <a:srgbClr val="FFFF99"/>
                </a:solidFill>
              </a:rPr>
              <a:t>you of little faith?</a:t>
            </a:r>
          </a:p>
        </p:txBody>
      </p:sp>
    </p:spTree>
    <p:extLst>
      <p:ext uri="{BB962C8B-B14F-4D97-AF65-F5344CB8AC3E}">
        <p14:creationId xmlns:p14="http://schemas.microsoft.com/office/powerpoint/2010/main" val="1146999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So faith in the Jewish Messiah brings joy, confidence over adversaries, rest, even “in the valley of the shadow of death.”  </a:t>
            </a:r>
          </a:p>
        </p:txBody>
      </p:sp>
    </p:spTree>
    <p:extLst>
      <p:ext uri="{BB962C8B-B14F-4D97-AF65-F5344CB8AC3E}">
        <p14:creationId xmlns:p14="http://schemas.microsoft.com/office/powerpoint/2010/main" val="556941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Messianic faith relative to normative Judaism is faith on fire.  Experiential.   Still faith.  </a:t>
            </a:r>
          </a:p>
        </p:txBody>
      </p:sp>
    </p:spTree>
    <p:extLst>
      <p:ext uri="{BB962C8B-B14F-4D97-AF65-F5344CB8AC3E}">
        <p14:creationId xmlns:p14="http://schemas.microsoft.com/office/powerpoint/2010/main" val="18627113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marR="0" indent="0">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Kabbala is to Judaism as</a:t>
            </a:r>
          </a:p>
          <a:p>
            <a:pPr marL="0" marR="0" indent="0">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Zen is to Buddhism</a:t>
            </a:r>
          </a:p>
          <a:p>
            <a:pPr marL="0" marR="0" indent="0">
              <a:spcBef>
                <a:spcPts val="0"/>
              </a:spcBef>
              <a:spcAft>
                <a:spcPts val="1000"/>
              </a:spcAft>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Zen is a shortcut to nirvana ~kabbala is a personal experience of the transcendent, without atonement. </a:t>
            </a:r>
          </a:p>
          <a:p>
            <a:pPr marL="0" marR="0" indent="0">
              <a:spcBef>
                <a:spcPts val="0"/>
              </a:spcBef>
              <a:spcAft>
                <a:spcPts val="1000"/>
              </a:spcAft>
              <a:buNone/>
            </a:pPr>
            <a:r>
              <a:rPr lang="en-US" dirty="0">
                <a:latin typeface="Arial Rounded MT Bold" panose="020F0704030504030204" pitchFamily="34" charset="0"/>
                <a:ea typeface="Calibri" panose="020F0502020204030204" pitchFamily="34" charset="0"/>
                <a:cs typeface="Arial" panose="020B0604020202020204" pitchFamily="34" charset="0"/>
              </a:rPr>
              <a:t>The Spirit of Yeshua is the bona fide, the</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real [Jewish] way to experience G-d.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094959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Even with strong revelation, faith is required to walk it out.</a:t>
            </a:r>
          </a:p>
        </p:txBody>
      </p:sp>
    </p:spTree>
    <p:extLst>
      <p:ext uri="{BB962C8B-B14F-4D97-AF65-F5344CB8AC3E}">
        <p14:creationId xmlns:p14="http://schemas.microsoft.com/office/powerpoint/2010/main" val="1185237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27.23-26</a:t>
            </a:r>
            <a:r>
              <a:rPr lang="en-US" altLang="en-US" dirty="0">
                <a:solidFill>
                  <a:schemeClr val="bg1"/>
                </a:solidFill>
              </a:rPr>
              <a:t> For this very night, there stood next to me an angel of the God to whom I belong and whom I serve.  He said, ‘Don’t be afraid, </a:t>
            </a:r>
            <a:r>
              <a:rPr lang="en-US" altLang="en-US" dirty="0" err="1">
                <a:solidFill>
                  <a:schemeClr val="bg1"/>
                </a:solidFill>
              </a:rPr>
              <a:t>Sha’ul</a:t>
            </a:r>
            <a:r>
              <a:rPr lang="en-US" altLang="en-US" dirty="0">
                <a:solidFill>
                  <a:schemeClr val="bg1"/>
                </a:solidFill>
              </a:rPr>
              <a:t>! you have to stand before the Emperor. Look! God has granted you all those who are sailing with you</a:t>
            </a:r>
          </a:p>
        </p:txBody>
      </p:sp>
    </p:spTree>
    <p:extLst>
      <p:ext uri="{BB962C8B-B14F-4D97-AF65-F5344CB8AC3E}">
        <p14:creationId xmlns:p14="http://schemas.microsoft.com/office/powerpoint/2010/main" val="1435638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27.23-26</a:t>
            </a:r>
            <a:r>
              <a:rPr lang="en-US" altLang="en-US" dirty="0">
                <a:solidFill>
                  <a:schemeClr val="bg1"/>
                </a:solidFill>
              </a:rPr>
              <a:t> So, men, take heart! </a:t>
            </a:r>
            <a:r>
              <a:rPr lang="en-US" altLang="en-US" dirty="0">
                <a:solidFill>
                  <a:srgbClr val="FFFF99"/>
                </a:solidFill>
              </a:rPr>
              <a:t>For I trust God and believe </a:t>
            </a:r>
            <a:r>
              <a:rPr lang="en-US" altLang="en-US" dirty="0">
                <a:solidFill>
                  <a:schemeClr val="bg1"/>
                </a:solidFill>
              </a:rPr>
              <a:t>that </a:t>
            </a:r>
            <a:r>
              <a:rPr lang="en-US" altLang="en-US" dirty="0">
                <a:solidFill>
                  <a:srgbClr val="FFFF99"/>
                </a:solidFill>
              </a:rPr>
              <a:t>what I have been told will come true. </a:t>
            </a:r>
            <a:r>
              <a:rPr lang="en-US" altLang="en-US" dirty="0">
                <a:solidFill>
                  <a:schemeClr val="bg1"/>
                </a:solidFill>
              </a:rPr>
              <a:t>Nevertheless, we have to run aground on some island.”</a:t>
            </a:r>
          </a:p>
          <a:p>
            <a:pPr marL="0" indent="0">
              <a:lnSpc>
                <a:spcPct val="90000"/>
              </a:lnSpc>
              <a:buNone/>
            </a:pPr>
            <a:r>
              <a:rPr lang="en-US" altLang="en-US" dirty="0" err="1"/>
              <a:t>Shaul</a:t>
            </a:r>
            <a:r>
              <a:rPr lang="en-US" altLang="en-US" dirty="0"/>
              <a:t>/Paul made a </a:t>
            </a:r>
            <a:r>
              <a:rPr lang="en-US" altLang="en-US" u="sng" dirty="0"/>
              <a:t>choice</a:t>
            </a:r>
            <a:r>
              <a:rPr lang="en-US" altLang="en-US" dirty="0"/>
              <a:t>.</a:t>
            </a:r>
          </a:p>
          <a:p>
            <a:pPr marL="0" indent="0">
              <a:lnSpc>
                <a:spcPct val="90000"/>
              </a:lnSpc>
              <a:buNone/>
            </a:pPr>
            <a:r>
              <a:rPr lang="en-US" dirty="0"/>
              <a:t>14 days fasting, 276 people on the ship</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5810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sz="4000" dirty="0">
                <a:solidFill>
                  <a:schemeClr val="bg1"/>
                </a:solidFill>
                <a:latin typeface="Arial Rounded MT Bold" panose="020F0704030504030204" pitchFamily="34" charset="0"/>
              </a:rPr>
              <a:t>Correction:</a:t>
            </a:r>
          </a:p>
          <a:p>
            <a:pPr marL="0" indent="0">
              <a:lnSpc>
                <a:spcPct val="90000"/>
              </a:lnSpc>
              <a:buNone/>
            </a:pPr>
            <a:r>
              <a:rPr lang="en-US" altLang="en-US" sz="4000" dirty="0">
                <a:solidFill>
                  <a:schemeClr val="bg1"/>
                </a:solidFill>
                <a:latin typeface="Arial Rounded MT Bold" panose="020F0704030504030204" pitchFamily="34" charset="0"/>
              </a:rPr>
              <a:t>Last week I said that most congregations don’t teach discipleship.  Overstated.  </a:t>
            </a:r>
          </a:p>
          <a:p>
            <a:pPr>
              <a:lnSpc>
                <a:spcPct val="90000"/>
              </a:lnSpc>
            </a:pPr>
            <a:r>
              <a:rPr lang="en-US" altLang="en-US" sz="4000" dirty="0">
                <a:solidFill>
                  <a:schemeClr val="bg1"/>
                </a:solidFill>
                <a:latin typeface="Arial Rounded MT Bold" panose="020F0704030504030204" pitchFamily="34" charset="0"/>
              </a:rPr>
              <a:t>They do teach prayer, fasting, sharing.  </a:t>
            </a:r>
          </a:p>
          <a:p>
            <a:pPr>
              <a:lnSpc>
                <a:spcPct val="90000"/>
              </a:lnSpc>
            </a:pPr>
            <a:r>
              <a:rPr lang="en-US" altLang="en-US" sz="4000" dirty="0">
                <a:solidFill>
                  <a:schemeClr val="bg1"/>
                </a:solidFill>
                <a:latin typeface="Arial Rounded MT Bold" panose="020F0704030504030204" pitchFamily="34" charset="0"/>
              </a:rPr>
              <a:t>They fail to teach covenants, role Israel, meaning of the festivals.</a:t>
            </a:r>
          </a:p>
        </p:txBody>
      </p:sp>
    </p:spTree>
    <p:extLst>
      <p:ext uri="{BB962C8B-B14F-4D97-AF65-F5344CB8AC3E}">
        <p14:creationId xmlns:p14="http://schemas.microsoft.com/office/powerpoint/2010/main" val="151842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Faith affects money issues too.</a:t>
            </a:r>
          </a:p>
          <a:p>
            <a:pPr>
              <a:lnSpc>
                <a:spcPct val="90000"/>
              </a:lnSpc>
            </a:pPr>
            <a:r>
              <a:rPr lang="en-US" altLang="en-US" dirty="0">
                <a:solidFill>
                  <a:schemeClr val="bg1"/>
                </a:solidFill>
              </a:rPr>
              <a:t>Or HaOlam rejected the </a:t>
            </a:r>
            <a:r>
              <a:rPr lang="en-US" altLang="en-US" dirty="0"/>
              <a:t>CARES Act $ so as not to participate in the $23 trillion national dept, no $26 trillion.</a:t>
            </a:r>
          </a:p>
          <a:p>
            <a:pPr>
              <a:lnSpc>
                <a:spcPct val="90000"/>
              </a:lnSpc>
            </a:pPr>
            <a:r>
              <a:rPr lang="en-US" altLang="en-US" dirty="0">
                <a:solidFill>
                  <a:schemeClr val="bg1"/>
                </a:solidFill>
              </a:rPr>
              <a:t>We TRUSTED that G-d wou</a:t>
            </a:r>
            <a:r>
              <a:rPr lang="en-US" altLang="en-US" dirty="0"/>
              <a:t>ld keep our people, and they would keep supporting.</a:t>
            </a:r>
            <a:endParaRPr lang="en-US" altLang="en-US" dirty="0">
              <a:solidFill>
                <a:schemeClr val="bg1"/>
              </a:solidFill>
            </a:endParaRPr>
          </a:p>
        </p:txBody>
      </p:sp>
    </p:spTree>
    <p:extLst>
      <p:ext uri="{BB962C8B-B14F-4D97-AF65-F5344CB8AC3E}">
        <p14:creationId xmlns:p14="http://schemas.microsoft.com/office/powerpoint/2010/main" val="11947564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Malakhi</a:t>
            </a:r>
            <a:r>
              <a:rPr lang="en-US" altLang="en-US" baseline="30000" dirty="0">
                <a:solidFill>
                  <a:schemeClr val="bg1"/>
                </a:solidFill>
              </a:rPr>
              <a:t> 3. 10-12 </a:t>
            </a:r>
            <a:r>
              <a:rPr lang="en-US" altLang="en-US" dirty="0">
                <a:solidFill>
                  <a:schemeClr val="bg1"/>
                </a:solidFill>
              </a:rPr>
              <a:t>Bring the whole tenth into the storehouse, so that there will be food in my house, and put me to the test,” says Adonai-</a:t>
            </a:r>
            <a:r>
              <a:rPr lang="en-US" altLang="en-US" dirty="0" err="1">
                <a:solidFill>
                  <a:schemeClr val="bg1"/>
                </a:solidFill>
              </a:rPr>
              <a:t>Tzva’ot</a:t>
            </a:r>
            <a:r>
              <a:rPr lang="en-US" altLang="en-US" dirty="0">
                <a:solidFill>
                  <a:schemeClr val="bg1"/>
                </a:solidFill>
              </a:rPr>
              <a:t>. “See if I won’t open for you the floodgates of heaven and pour out for you a blessing far beyond your needs. </a:t>
            </a:r>
          </a:p>
        </p:txBody>
      </p:sp>
    </p:spTree>
    <p:extLst>
      <p:ext uri="{BB962C8B-B14F-4D97-AF65-F5344CB8AC3E}">
        <p14:creationId xmlns:p14="http://schemas.microsoft.com/office/powerpoint/2010/main" val="2335073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err="1">
                <a:solidFill>
                  <a:schemeClr val="bg1"/>
                </a:solidFill>
              </a:rPr>
              <a:t>Malakhi</a:t>
            </a:r>
            <a:r>
              <a:rPr lang="en-US" altLang="en-US" baseline="30000" dirty="0">
                <a:solidFill>
                  <a:schemeClr val="bg1"/>
                </a:solidFill>
              </a:rPr>
              <a:t> 3. 10-12  </a:t>
            </a:r>
            <a:r>
              <a:rPr lang="en-US" altLang="en-US" dirty="0">
                <a:solidFill>
                  <a:schemeClr val="bg1"/>
                </a:solidFill>
              </a:rPr>
              <a:t>For your sakes I will forbid the devourer to destroy the yield from your soil; and your vine will not lose its fruit before harvest-time,” says Adonai-</a:t>
            </a:r>
            <a:r>
              <a:rPr lang="en-US" altLang="en-US" dirty="0" err="1">
                <a:solidFill>
                  <a:schemeClr val="bg1"/>
                </a:solidFill>
              </a:rPr>
              <a:t>Tzva’ot</a:t>
            </a:r>
            <a:r>
              <a:rPr lang="en-US" altLang="en-US" dirty="0">
                <a:solidFill>
                  <a:schemeClr val="bg1"/>
                </a:solidFill>
              </a:rPr>
              <a:t>. “All nations will call you happy, for you will be a land of delights,” says Adonai-</a:t>
            </a:r>
            <a:r>
              <a:rPr lang="en-US" altLang="en-US" dirty="0" err="1">
                <a:solidFill>
                  <a:schemeClr val="bg1"/>
                </a:solidFill>
              </a:rPr>
              <a:t>Tzva’ot</a:t>
            </a:r>
            <a:r>
              <a:rPr lang="en-US" altLang="en-US" dirty="0">
                <a:solidFill>
                  <a:schemeClr val="bg1"/>
                </a:solidFill>
              </a:rPr>
              <a:t>.</a:t>
            </a:r>
          </a:p>
        </p:txBody>
      </p:sp>
    </p:spTree>
    <p:extLst>
      <p:ext uri="{BB962C8B-B14F-4D97-AF65-F5344CB8AC3E}">
        <p14:creationId xmlns:p14="http://schemas.microsoft.com/office/powerpoint/2010/main" val="2562869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solidFill>
                  <a:schemeClr val="bg1"/>
                </a:solidFill>
              </a:rPr>
              <a:t>1 Cor</a:t>
            </a:r>
            <a:r>
              <a:rPr lang="en-US" altLang="en-US" baseline="30000" dirty="0"/>
              <a:t>.9.13-14 </a:t>
            </a:r>
            <a:r>
              <a:rPr lang="en-US" altLang="en-US" dirty="0"/>
              <a:t> </a:t>
            </a:r>
            <a:r>
              <a:rPr lang="en-US" b="0" i="0" dirty="0">
                <a:effectLst/>
              </a:rPr>
              <a:t>Don’t you know that those who serve in the temple get their food from the temple, and that those who serve at the altar share in what is offered on the altar? </a:t>
            </a:r>
            <a:r>
              <a:rPr lang="en-US" i="0" baseline="30000" dirty="0">
                <a:effectLst/>
              </a:rPr>
              <a:t> </a:t>
            </a:r>
            <a:r>
              <a:rPr lang="en-US" i="0" dirty="0">
                <a:solidFill>
                  <a:srgbClr val="FFFF99"/>
                </a:solidFill>
                <a:effectLst/>
              </a:rPr>
              <a:t>In the same way</a:t>
            </a:r>
            <a:r>
              <a:rPr lang="en-US" b="0" i="0" dirty="0">
                <a:solidFill>
                  <a:srgbClr val="FFFF99"/>
                </a:solidFill>
                <a:effectLst/>
              </a:rPr>
              <a:t>,</a:t>
            </a:r>
            <a:r>
              <a:rPr lang="en-US" b="0" i="0" dirty="0">
                <a:effectLst/>
              </a:rPr>
              <a:t> the Lord has commanded that those who preach the gospel should receive their living from the gospel.</a:t>
            </a:r>
            <a:endParaRPr lang="en-US" altLang="en-US" dirty="0"/>
          </a:p>
        </p:txBody>
      </p:sp>
    </p:spTree>
    <p:extLst>
      <p:ext uri="{BB962C8B-B14F-4D97-AF65-F5344CB8AC3E}">
        <p14:creationId xmlns:p14="http://schemas.microsoft.com/office/powerpoint/2010/main" val="52410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Why is our culture apparently on the Eve of Destruction.</a:t>
            </a:r>
          </a:p>
          <a:p>
            <a:pPr marL="0" indent="0">
              <a:lnSpc>
                <a:spcPct val="90000"/>
              </a:lnSpc>
              <a:buNone/>
            </a:pPr>
            <a:r>
              <a:rPr lang="en-US" altLang="en-US" dirty="0">
                <a:solidFill>
                  <a:schemeClr val="bg1"/>
                </a:solidFill>
              </a:rPr>
              <a:t>Where is “Where is </a:t>
            </a:r>
            <a:r>
              <a:rPr lang="en-US" altLang="en-US" cap="small" dirty="0">
                <a:solidFill>
                  <a:schemeClr val="bg1"/>
                </a:solidFill>
              </a:rPr>
              <a:t>Adoni</a:t>
            </a:r>
            <a:r>
              <a:rPr lang="en-US" altLang="en-US" dirty="0">
                <a:solidFill>
                  <a:schemeClr val="bg1"/>
                </a:solidFill>
              </a:rPr>
              <a:t>, the God of Eliyahu?” </a:t>
            </a:r>
          </a:p>
          <a:p>
            <a:pPr marL="0" indent="0">
              <a:lnSpc>
                <a:spcPct val="90000"/>
              </a:lnSpc>
              <a:buNone/>
            </a:pPr>
            <a:r>
              <a:rPr lang="en-US" altLang="en-US" dirty="0"/>
              <a:t>First Principles of LIFE. </a:t>
            </a:r>
          </a:p>
          <a:p>
            <a:pPr marL="0" indent="0">
              <a:lnSpc>
                <a:spcPct val="90000"/>
              </a:lnSpc>
              <a:buNone/>
            </a:pPr>
            <a:r>
              <a:rPr lang="en-US" altLang="en-US" dirty="0"/>
              <a:t>Repentance and faith in the sustaining love of G-d.  Lambert’s wonderful message.</a:t>
            </a:r>
            <a:endParaRPr lang="en-US" altLang="en-US" dirty="0">
              <a:solidFill>
                <a:schemeClr val="bg1"/>
              </a:solidFill>
            </a:endParaRPr>
          </a:p>
        </p:txBody>
      </p:sp>
    </p:spTree>
    <p:extLst>
      <p:ext uri="{BB962C8B-B14F-4D97-AF65-F5344CB8AC3E}">
        <p14:creationId xmlns:p14="http://schemas.microsoft.com/office/powerpoint/2010/main" val="4226182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64CF2D-60B3-4D34-98E0-42AB31325AF2}"/>
              </a:ext>
            </a:extLst>
          </p:cNvPr>
          <p:cNvSpPr txBox="1"/>
          <p:nvPr/>
        </p:nvSpPr>
        <p:spPr>
          <a:xfrm>
            <a:off x="503237" y="0"/>
            <a:ext cx="7696200" cy="2769989"/>
          </a:xfrm>
          <a:prstGeom prst="rect">
            <a:avLst/>
          </a:prstGeom>
          <a:noFill/>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en-US" sz="5400" dirty="0">
                <a:solidFill>
                  <a:srgbClr val="FFFF66"/>
                </a:solidFill>
                <a:latin typeface="Arial Rounded MT Bold" panose="020F0704030504030204" pitchFamily="34" charset="0"/>
                <a:cs typeface="Vilna" pitchFamily="2" charset="-79"/>
              </a:rPr>
              <a:t> </a:t>
            </a:r>
            <a:r>
              <a:rPr lang="he-IL" altLang="en-US" sz="4400" b="1" dirty="0">
                <a:solidFill>
                  <a:srgbClr val="FFFF66"/>
                </a:solidFill>
                <a:latin typeface="Arial Rounded MT Bold" panose="020F0704030504030204" pitchFamily="34" charset="0"/>
                <a:cs typeface="Vilna" pitchFamily="2" charset="-79"/>
              </a:rPr>
              <a:t>אמונה</a:t>
            </a:r>
            <a:r>
              <a:rPr lang="en-US" altLang="en-US" dirty="0">
                <a:solidFill>
                  <a:srgbClr val="FFFF66"/>
                </a:solidFill>
                <a:latin typeface="Arial Rounded MT Bold" panose="020F0704030504030204" pitchFamily="34" charset="0"/>
              </a:rPr>
              <a:t>Emunah,</a:t>
            </a:r>
            <a:r>
              <a:rPr lang="en-US" altLang="en-US" dirty="0">
                <a:solidFill>
                  <a:schemeClr val="bg1"/>
                </a:solidFill>
                <a:latin typeface="Arial Rounded MT Bold" panose="020F0704030504030204" pitchFamily="34" charset="0"/>
              </a:rPr>
              <a:t> Active Faith, that everything that happens has a divine, ultimately wonderful purpose.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5218" name="Rectangle 2">
            <a:extLst>
              <a:ext uri="{FF2B5EF4-FFF2-40B4-BE49-F238E27FC236}">
                <a16:creationId xmlns:a16="http://schemas.microsoft.com/office/drawing/2014/main" id="{B6E45758-9BAA-4DEF-ABE5-23D14C4D967F}"/>
              </a:ext>
            </a:extLst>
          </p:cNvPr>
          <p:cNvSpPr>
            <a:spLocks noGrp="1" noChangeArrowheads="1"/>
          </p:cNvSpPr>
          <p:nvPr>
            <p:ph type="subTitle" idx="1"/>
          </p:nvPr>
        </p:nvSpPr>
        <p:spPr>
          <a:xfrm>
            <a:off x="960437" y="0"/>
            <a:ext cx="6858000" cy="5143500"/>
          </a:xfrm>
        </p:spPr>
        <p:txBody>
          <a:bodyPr/>
          <a:lstStyle/>
          <a:p>
            <a:pPr algn="l"/>
            <a:r>
              <a:rPr lang="en-US" altLang="en-US" dirty="0"/>
              <a:t>Levels of living faith.</a:t>
            </a:r>
          </a:p>
          <a:p>
            <a:pPr rtl="1"/>
            <a:r>
              <a:rPr lang="he-IL" altLang="en-US" sz="4800" b="1" dirty="0">
                <a:cs typeface="Vilna" pitchFamily="2" charset="-79"/>
              </a:rPr>
              <a:t>אֱמוּנָה</a:t>
            </a:r>
            <a:r>
              <a:rPr lang="en-US" altLang="en-US" sz="5400" b="1" dirty="0">
                <a:cs typeface="Vilna" pitchFamily="2" charset="-79"/>
              </a:rPr>
              <a:t> </a:t>
            </a:r>
            <a:r>
              <a:rPr lang="en-US" altLang="en-US" sz="5400" i="1" dirty="0">
                <a:cs typeface="Vilna" pitchFamily="2" charset="-79"/>
              </a:rPr>
              <a:t> </a:t>
            </a:r>
            <a:r>
              <a:rPr lang="en-US" altLang="en-US" i="1" dirty="0">
                <a:cs typeface="Vilna" pitchFamily="2" charset="-79"/>
              </a:rPr>
              <a:t>Emunah</a:t>
            </a:r>
            <a:r>
              <a:rPr lang="en-US" altLang="en-US" dirty="0"/>
              <a:t> </a:t>
            </a:r>
          </a:p>
          <a:p>
            <a:pPr algn="l"/>
            <a:r>
              <a:rPr lang="en-US" altLang="en-US" dirty="0"/>
              <a:t>faith, trust, confidence </a:t>
            </a:r>
          </a:p>
          <a:p>
            <a:pPr algn="l"/>
            <a:r>
              <a:rPr lang="en-US" altLang="en-US" dirty="0"/>
              <a:t>Active faith.</a:t>
            </a:r>
          </a:p>
          <a:p>
            <a:pPr algn="l"/>
            <a:endParaRPr lang="en-US" altLang="en-US" sz="3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7266" name="Rectangle 2">
            <a:extLst>
              <a:ext uri="{FF2B5EF4-FFF2-40B4-BE49-F238E27FC236}">
                <a16:creationId xmlns:a16="http://schemas.microsoft.com/office/drawing/2014/main" id="{F847FA9B-98B8-48BC-BF1E-085313F561CF}"/>
              </a:ext>
            </a:extLst>
          </p:cNvPr>
          <p:cNvSpPr>
            <a:spLocks noGrp="1" noChangeArrowheads="1"/>
          </p:cNvSpPr>
          <p:nvPr>
            <p:ph type="subTitle" idx="1"/>
          </p:nvPr>
        </p:nvSpPr>
        <p:spPr>
          <a:xfrm>
            <a:off x="274637" y="209550"/>
            <a:ext cx="8229600" cy="4933950"/>
          </a:xfrm>
        </p:spPr>
        <p:txBody>
          <a:bodyPr>
            <a:normAutofit fontScale="92500"/>
          </a:bodyPr>
          <a:lstStyle/>
          <a:p>
            <a:pPr marL="403225" indent="-403225" algn="l">
              <a:lnSpc>
                <a:spcPct val="90000"/>
              </a:lnSpc>
              <a:buFontTx/>
              <a:buAutoNum type="arabicPeriod"/>
            </a:pPr>
            <a:r>
              <a:rPr lang="en-US" altLang="en-US" sz="3600" dirty="0"/>
              <a:t>Basic level </a:t>
            </a:r>
            <a:r>
              <a:rPr lang="en-US" altLang="en-US" sz="3600" dirty="0" err="1"/>
              <a:t>Emuna</a:t>
            </a:r>
            <a:r>
              <a:rPr lang="en-US" altLang="en-US" sz="3600" dirty="0"/>
              <a:t>: firm belief that </a:t>
            </a:r>
            <a:r>
              <a:rPr lang="en-US" altLang="en-US" sz="3600" dirty="0">
                <a:solidFill>
                  <a:srgbClr val="FFFF66"/>
                </a:solidFill>
              </a:rPr>
              <a:t>EVERYTHING</a:t>
            </a:r>
            <a:r>
              <a:rPr lang="en-US" altLang="en-US" sz="3600" dirty="0"/>
              <a:t> comes from Adoni by way of perfect Divine providence.  No secondary causes.</a:t>
            </a:r>
          </a:p>
          <a:p>
            <a:pPr marL="403225" indent="-403225" algn="l">
              <a:lnSpc>
                <a:spcPct val="90000"/>
              </a:lnSpc>
              <a:buFontTx/>
              <a:buAutoNum type="arabicPeriod"/>
            </a:pPr>
            <a:r>
              <a:rPr lang="en-US" altLang="en-US" sz="3600" dirty="0"/>
              <a:t>Intermediate level: belief that everything that comes from Adoni is </a:t>
            </a:r>
            <a:r>
              <a:rPr lang="en-US" altLang="en-US" sz="3600" dirty="0">
                <a:solidFill>
                  <a:srgbClr val="FFFF66"/>
                </a:solidFill>
              </a:rPr>
              <a:t>for the very best</a:t>
            </a:r>
            <a:r>
              <a:rPr lang="en-US" altLang="en-US" sz="3600" dirty="0"/>
              <a:t>.  All troubles have their purpose.  Therefore </a:t>
            </a:r>
            <a:r>
              <a:rPr lang="en-US" altLang="en-US" sz="3600" dirty="0">
                <a:solidFill>
                  <a:srgbClr val="FFFF66"/>
                </a:solidFill>
              </a:rPr>
              <a:t>PRAISE.  Without understanding</a:t>
            </a:r>
            <a:r>
              <a:rPr lang="en-US" altLang="en-US" sz="3600" dirty="0"/>
              <a:t> the purpose.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9314" name="Rectangle 2">
            <a:extLst>
              <a:ext uri="{FF2B5EF4-FFF2-40B4-BE49-F238E27FC236}">
                <a16:creationId xmlns:a16="http://schemas.microsoft.com/office/drawing/2014/main" id="{94C591CD-6FC6-4F58-933D-C30AC4A7040C}"/>
              </a:ext>
            </a:extLst>
          </p:cNvPr>
          <p:cNvSpPr>
            <a:spLocks noGrp="1" noChangeArrowheads="1"/>
          </p:cNvSpPr>
          <p:nvPr>
            <p:ph type="subTitle" idx="1"/>
          </p:nvPr>
        </p:nvSpPr>
        <p:spPr>
          <a:xfrm>
            <a:off x="350837" y="0"/>
            <a:ext cx="8001000" cy="5143500"/>
          </a:xfrm>
        </p:spPr>
        <p:txBody>
          <a:bodyPr/>
          <a:lstStyle/>
          <a:p>
            <a:pPr marL="571500" indent="-571500" algn="l">
              <a:buFontTx/>
              <a:buAutoNum type="arabicPeriod" startAt="3"/>
            </a:pPr>
            <a:r>
              <a:rPr lang="en-US" altLang="en-US" dirty="0"/>
              <a:t>Upper level: Belief that our joyful task is to </a:t>
            </a:r>
            <a:r>
              <a:rPr lang="en-US" altLang="en-US" dirty="0">
                <a:solidFill>
                  <a:srgbClr val="FFFF66"/>
                </a:solidFill>
              </a:rPr>
              <a:t>discern the message</a:t>
            </a:r>
            <a:r>
              <a:rPr lang="en-US" altLang="en-US" dirty="0"/>
              <a:t> to us in EVERY trouble.  Then repent as needed, and pray for the change.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98437" y="303874"/>
            <a:ext cx="8305800" cy="4782475"/>
          </a:xfrm>
        </p:spPr>
        <p:txBody>
          <a:bodyPr>
            <a:normAutofit fontScale="92500"/>
          </a:bodyPr>
          <a:lstStyle/>
          <a:p>
            <a:pPr marL="0" indent="0">
              <a:spcBef>
                <a:spcPts val="0"/>
              </a:spcBef>
              <a:spcAft>
                <a:spcPts val="0"/>
              </a:spcAft>
              <a:buNone/>
            </a:pPr>
            <a:r>
              <a:rPr lang="en-US" sz="3600" baseline="30000" dirty="0" err="1">
                <a:latin typeface="Arial Rounded MT Bold" panose="020F0704030504030204" pitchFamily="34" charset="0"/>
                <a:ea typeface="Calibri" panose="020F0502020204030204" pitchFamily="34" charset="0"/>
                <a:cs typeface="Arial" panose="020B0604020202020204" pitchFamily="34" charset="0"/>
              </a:rPr>
              <a:t>Yoel</a:t>
            </a:r>
            <a:r>
              <a:rPr lang="en-US" sz="3600" baseline="30000" dirty="0">
                <a:latin typeface="Arial Rounded MT Bold" panose="020F0704030504030204" pitchFamily="34" charset="0"/>
                <a:ea typeface="Calibri" panose="020F0502020204030204" pitchFamily="34" charset="0"/>
                <a:cs typeface="Arial" panose="020B0604020202020204" pitchFamily="34" charset="0"/>
              </a:rPr>
              <a:t> 1.2, 2.12-16  </a:t>
            </a:r>
            <a:r>
              <a:rPr lang="en-US" sz="3600" dirty="0">
                <a:latin typeface="Arial Rounded MT Bold" panose="020F0704030504030204" pitchFamily="34" charset="0"/>
                <a:ea typeface="Calibri" panose="020F0502020204030204" pitchFamily="34" charset="0"/>
                <a:cs typeface="Arial" panose="020B0604020202020204" pitchFamily="34" charset="0"/>
              </a:rPr>
              <a:t>“Hear this, you leaders! Listen, all who live in the land! Has anything like this ever happened in your days, or in your ancestors’ days?  “Yet even now,” says Adoni , “turn to me with all your heart, with fasting, weeping and lamenting.” </a:t>
            </a:r>
            <a:r>
              <a:rPr lang="en-US" sz="3600" b="1" baseline="30000" dirty="0">
                <a:latin typeface="Arial Rounded MT Bold" panose="020F0704030504030204" pitchFamily="34" charset="0"/>
                <a:ea typeface="Calibri" panose="020F0502020204030204" pitchFamily="34" charset="0"/>
                <a:cs typeface="Arial" panose="020B0604020202020204" pitchFamily="34" charset="0"/>
              </a:rPr>
              <a:t> </a:t>
            </a:r>
            <a:r>
              <a:rPr lang="en-US" sz="3600" dirty="0">
                <a:latin typeface="Arial Rounded MT Bold" panose="020F0704030504030204" pitchFamily="34" charset="0"/>
                <a:ea typeface="Calibri" panose="020F0502020204030204" pitchFamily="34" charset="0"/>
                <a:cs typeface="Arial" panose="020B0604020202020204" pitchFamily="34" charset="0"/>
              </a:rPr>
              <a:t>Tear your heart, not your garments; and turn to Adoni your God. </a:t>
            </a:r>
            <a:endParaRPr lang="en-US" altLang="en-US" sz="3600" dirty="0">
              <a:solidFill>
                <a:schemeClr val="bg1"/>
              </a:solidFill>
            </a:endParaRPr>
          </a:p>
        </p:txBody>
      </p:sp>
    </p:spTree>
    <p:extLst>
      <p:ext uri="{BB962C8B-B14F-4D97-AF65-F5344CB8AC3E}">
        <p14:creationId xmlns:p14="http://schemas.microsoft.com/office/powerpoint/2010/main" val="99767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I want to play a clip form the 1960’s that captures something pivotal in my youth.  </a:t>
            </a:r>
          </a:p>
          <a:p>
            <a:pPr marL="0" indent="0">
              <a:lnSpc>
                <a:spcPct val="90000"/>
              </a:lnSpc>
              <a:buNone/>
            </a:pPr>
            <a:r>
              <a:rPr lang="en-US" altLang="en-US" sz="4000" dirty="0">
                <a:solidFill>
                  <a:schemeClr val="bg1"/>
                </a:solidFill>
                <a:latin typeface="Arial Rounded MT Bold" panose="020F0704030504030204" pitchFamily="34" charset="0"/>
              </a:rPr>
              <a:t>I DO NOT agree with some of the visuals, but the theme is gripping.</a:t>
            </a:r>
          </a:p>
        </p:txBody>
      </p:sp>
    </p:spTree>
    <p:extLst>
      <p:ext uri="{BB962C8B-B14F-4D97-AF65-F5344CB8AC3E}">
        <p14:creationId xmlns:p14="http://schemas.microsoft.com/office/powerpoint/2010/main" val="2733977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438943" y="303874"/>
            <a:ext cx="7900988" cy="4736935"/>
          </a:xfrm>
        </p:spPr>
        <p:txBody>
          <a:bodyPr>
            <a:normAutofit/>
          </a:bodyPr>
          <a:lstStyle/>
          <a:p>
            <a:pPr marL="0" indent="0" algn="ctr">
              <a:lnSpc>
                <a:spcPct val="115000"/>
              </a:lnSpc>
              <a:spcBef>
                <a:spcPts val="0"/>
              </a:spcBef>
              <a:spcAft>
                <a:spcPts val="960"/>
              </a:spcAft>
              <a:buNone/>
            </a:pPr>
            <a:r>
              <a:rPr lang="en-US" baseline="30000" dirty="0" err="1">
                <a:latin typeface="Arial Rounded MT Bold" panose="020F0704030504030204" pitchFamily="34" charset="0"/>
                <a:ea typeface="Calibri" panose="020F0502020204030204" pitchFamily="34" charset="0"/>
                <a:cs typeface="Arial" panose="020B0604020202020204" pitchFamily="34" charset="0"/>
              </a:rPr>
              <a:t>Yoel</a:t>
            </a:r>
            <a:r>
              <a:rPr lang="en-US" baseline="30000" dirty="0">
                <a:latin typeface="Arial Rounded MT Bold" panose="020F0704030504030204" pitchFamily="34" charset="0"/>
                <a:ea typeface="Calibri" panose="020F0502020204030204" pitchFamily="34" charset="0"/>
                <a:cs typeface="Arial" panose="020B0604020202020204" pitchFamily="34" charset="0"/>
              </a:rPr>
              <a:t> 1.2, 2.12-16  </a:t>
            </a:r>
          </a:p>
          <a:p>
            <a:pPr marL="0" indent="0" algn="ctr">
              <a:lnSpc>
                <a:spcPct val="115000"/>
              </a:lnSpc>
              <a:spcBef>
                <a:spcPts val="0"/>
              </a:spcBef>
              <a:spcAft>
                <a:spcPts val="960"/>
              </a:spcAft>
              <a:buNone/>
            </a:pPr>
            <a:r>
              <a:rPr lang="en-US" dirty="0">
                <a:latin typeface="Arial Rounded MT Bold" panose="020F0704030504030204" pitchFamily="34" charset="0"/>
                <a:ea typeface="Calibri" panose="020F0502020204030204" pitchFamily="34" charset="0"/>
                <a:cs typeface="Arial" panose="020B0604020202020204" pitchFamily="34" charset="0"/>
              </a:rPr>
              <a:t>“Blow the shofar in Tziyon! Proclaim a holy fast, call for a solemn assembly.”</a:t>
            </a:r>
            <a:r>
              <a:rPr lang="en-US" b="1" baseline="30000" dirty="0">
                <a:latin typeface="Arial Rounded MT Bold" panose="020F0704030504030204" pitchFamily="34" charset="0"/>
                <a:ea typeface="Calibri" panose="020F0502020204030204" pitchFamily="34" charset="0"/>
                <a:cs typeface="Arial" panose="020B0604020202020204" pitchFamily="34" charset="0"/>
              </a:rPr>
              <a:t> </a:t>
            </a:r>
            <a:r>
              <a:rPr lang="en-US" dirty="0">
                <a:latin typeface="Arial Rounded MT Bold" panose="020F0704030504030204" pitchFamily="34" charset="0"/>
                <a:ea typeface="Calibri" panose="020F0502020204030204" pitchFamily="34" charset="0"/>
                <a:cs typeface="Arial" panose="020B0604020202020204" pitchFamily="34" charset="0"/>
              </a:rPr>
              <a:t>Gather the people; consecrate the congregation.</a:t>
            </a:r>
            <a:endParaRPr lang="en-US" altLang="en-US" dirty="0">
              <a:solidFill>
                <a:schemeClr val="bg1"/>
              </a:solidFill>
            </a:endParaRPr>
          </a:p>
        </p:txBody>
      </p:sp>
    </p:spTree>
    <p:extLst>
      <p:ext uri="{BB962C8B-B14F-4D97-AF65-F5344CB8AC3E}">
        <p14:creationId xmlns:p14="http://schemas.microsoft.com/office/powerpoint/2010/main" val="3696339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438943" y="303874"/>
            <a:ext cx="7900988" cy="4736935"/>
          </a:xfrm>
        </p:spPr>
        <p:txBody>
          <a:bodyPr>
            <a:normAutofit/>
          </a:bodyPr>
          <a:lstStyle/>
          <a:p>
            <a:pPr marL="0" indent="0" algn="ctr">
              <a:spcBef>
                <a:spcPts val="0"/>
              </a:spcBef>
              <a:spcAft>
                <a:spcPts val="960"/>
              </a:spcAft>
              <a:buNone/>
            </a:pPr>
            <a:r>
              <a:rPr lang="en-US" sz="3601" dirty="0">
                <a:latin typeface="Arial Rounded MT Bold" panose="020F0704030504030204" pitchFamily="34" charset="0"/>
                <a:ea typeface="Calibri" panose="020F0502020204030204" pitchFamily="34" charset="0"/>
                <a:cs typeface="Arial" panose="020B0604020202020204" pitchFamily="34" charset="0"/>
              </a:rPr>
              <a:t>From Sept. 8 to Yom Kippur,               Sept 28, we will have nightly services. We are looking for leaders to take one night in                         the three weeks.</a:t>
            </a:r>
          </a:p>
          <a:p>
            <a:pPr marL="0" indent="0" algn="ctr">
              <a:spcBef>
                <a:spcPts val="0"/>
              </a:spcBef>
              <a:spcAft>
                <a:spcPts val="960"/>
              </a:spcAft>
              <a:buNone/>
            </a:pPr>
            <a:r>
              <a:rPr lang="en-US" sz="3601" dirty="0">
                <a:latin typeface="Arial Rounded MT Bold" panose="020F0704030504030204" pitchFamily="34" charset="0"/>
                <a:ea typeface="Calibri" panose="020F0502020204030204" pitchFamily="34" charset="0"/>
                <a:cs typeface="Arial" panose="020B0604020202020204" pitchFamily="34" charset="0"/>
              </a:rPr>
              <a:t>May G-d have pity on His                   people as we seek Him!</a:t>
            </a:r>
            <a:endParaRPr lang="en-US" sz="360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spcAft>
                <a:spcPts val="960"/>
              </a:spcAft>
              <a:buNone/>
            </a:pPr>
            <a:endParaRPr lang="en-US" altLang="en-US" dirty="0">
              <a:solidFill>
                <a:schemeClr val="bg1"/>
              </a:solidFill>
            </a:endParaRPr>
          </a:p>
        </p:txBody>
      </p:sp>
    </p:spTree>
    <p:extLst>
      <p:ext uri="{BB962C8B-B14F-4D97-AF65-F5344CB8AC3E}">
        <p14:creationId xmlns:p14="http://schemas.microsoft.com/office/powerpoint/2010/main" val="5022303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2620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37310" y="270129"/>
            <a:ext cx="3198855" cy="4835271"/>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Barry McGuire was part of the folk-rock scene in Southern California in the 60’s.</a:t>
            </a:r>
          </a:p>
        </p:txBody>
      </p:sp>
      <p:pic>
        <p:nvPicPr>
          <p:cNvPr id="3074" name="Picture 2">
            <a:extLst>
              <a:ext uri="{FF2B5EF4-FFF2-40B4-BE49-F238E27FC236}">
                <a16:creationId xmlns:a16="http://schemas.microsoft.com/office/drawing/2014/main" id="{4C4570E5-BFFA-4536-A5BA-C7776203C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165" y="3810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3545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131651</TotalTime>
  <Words>4885</Words>
  <Application>Microsoft Office PowerPoint</Application>
  <PresentationFormat>Custom</PresentationFormat>
  <Paragraphs>464</Paragraphs>
  <Slides>83</Slides>
  <Notes>83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83</vt:i4>
      </vt:variant>
    </vt:vector>
  </HeadingPairs>
  <TitlesOfParts>
    <vt:vector size="94" baseType="lpstr">
      <vt:lpstr>Arial</vt:lpstr>
      <vt:lpstr>Arial Rounded MT Bold</vt:lpstr>
      <vt:lpstr>Calibri</vt:lpstr>
      <vt:lpstr>Calibri Light</vt:lpstr>
      <vt:lpstr>David</vt:lpstr>
      <vt:lpstr>Helvetica</vt:lpstr>
      <vt:lpstr>Roboto</vt:lpstr>
      <vt:lpstr>1_Default Design</vt:lpstr>
      <vt:lpstr>Office Theme</vt:lpstr>
      <vt:lpstr>3_Default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3805</cp:revision>
  <dcterms:created xsi:type="dcterms:W3CDTF">2006-04-21T19:34:43Z</dcterms:created>
  <dcterms:modified xsi:type="dcterms:W3CDTF">2020-08-29T13:43:28Z</dcterms:modified>
</cp:coreProperties>
</file>