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Lst>
  <p:notesMasterIdLst>
    <p:notesMasterId r:id="rId94"/>
  </p:notesMasterIdLst>
  <p:handoutMasterIdLst>
    <p:handoutMasterId r:id="rId95"/>
  </p:handoutMasterIdLst>
  <p:sldIdLst>
    <p:sldId id="2045" r:id="rId4"/>
    <p:sldId id="63738" r:id="rId5"/>
    <p:sldId id="63743" r:id="rId6"/>
    <p:sldId id="63798" r:id="rId7"/>
    <p:sldId id="57256" r:id="rId8"/>
    <p:sldId id="63731" r:id="rId9"/>
    <p:sldId id="63732" r:id="rId10"/>
    <p:sldId id="63782" r:id="rId11"/>
    <p:sldId id="57254" r:id="rId12"/>
    <p:sldId id="63783" r:id="rId13"/>
    <p:sldId id="63784" r:id="rId14"/>
    <p:sldId id="63740" r:id="rId15"/>
    <p:sldId id="63752" r:id="rId16"/>
    <p:sldId id="63741" r:id="rId17"/>
    <p:sldId id="63749" r:id="rId18"/>
    <p:sldId id="63750" r:id="rId19"/>
    <p:sldId id="63751" r:id="rId20"/>
    <p:sldId id="63735" r:id="rId21"/>
    <p:sldId id="57257" r:id="rId22"/>
    <p:sldId id="63744" r:id="rId23"/>
    <p:sldId id="63745" r:id="rId24"/>
    <p:sldId id="63746" r:id="rId25"/>
    <p:sldId id="63747" r:id="rId26"/>
    <p:sldId id="63748" r:id="rId27"/>
    <p:sldId id="63794" r:id="rId28"/>
    <p:sldId id="63742" r:id="rId29"/>
    <p:sldId id="63773" r:id="rId30"/>
    <p:sldId id="63787" r:id="rId31"/>
    <p:sldId id="57255" r:id="rId32"/>
    <p:sldId id="57260" r:id="rId33"/>
    <p:sldId id="63756" r:id="rId34"/>
    <p:sldId id="63675" r:id="rId35"/>
    <p:sldId id="63774" r:id="rId36"/>
    <p:sldId id="63757" r:id="rId37"/>
    <p:sldId id="63761" r:id="rId38"/>
    <p:sldId id="63763" r:id="rId39"/>
    <p:sldId id="63792" r:id="rId40"/>
    <p:sldId id="57261" r:id="rId41"/>
    <p:sldId id="57262" r:id="rId42"/>
    <p:sldId id="63765" r:id="rId43"/>
    <p:sldId id="63764" r:id="rId44"/>
    <p:sldId id="63775" r:id="rId45"/>
    <p:sldId id="63788" r:id="rId46"/>
    <p:sldId id="63789" r:id="rId47"/>
    <p:sldId id="63739" r:id="rId48"/>
    <p:sldId id="63790" r:id="rId49"/>
    <p:sldId id="63791" r:id="rId50"/>
    <p:sldId id="57277" r:id="rId51"/>
    <p:sldId id="57263" r:id="rId52"/>
    <p:sldId id="57285" r:id="rId53"/>
    <p:sldId id="57286" r:id="rId54"/>
    <p:sldId id="63795" r:id="rId55"/>
    <p:sldId id="63785" r:id="rId56"/>
    <p:sldId id="57264" r:id="rId57"/>
    <p:sldId id="63758" r:id="rId58"/>
    <p:sldId id="63762" r:id="rId59"/>
    <p:sldId id="57265" r:id="rId60"/>
    <p:sldId id="63770" r:id="rId61"/>
    <p:sldId id="57266" r:id="rId62"/>
    <p:sldId id="57267" r:id="rId63"/>
    <p:sldId id="57289" r:id="rId64"/>
    <p:sldId id="57290" r:id="rId65"/>
    <p:sldId id="57273" r:id="rId66"/>
    <p:sldId id="57268" r:id="rId67"/>
    <p:sldId id="57269" r:id="rId68"/>
    <p:sldId id="57276" r:id="rId69"/>
    <p:sldId id="57293" r:id="rId70"/>
    <p:sldId id="57294" r:id="rId71"/>
    <p:sldId id="57310" r:id="rId72"/>
    <p:sldId id="63736" r:id="rId73"/>
    <p:sldId id="63796" r:id="rId74"/>
    <p:sldId id="63793" r:id="rId75"/>
    <p:sldId id="57271" r:id="rId76"/>
    <p:sldId id="57272" r:id="rId77"/>
    <p:sldId id="63776" r:id="rId78"/>
    <p:sldId id="63768" r:id="rId79"/>
    <p:sldId id="57258" r:id="rId80"/>
    <p:sldId id="63766" r:id="rId81"/>
    <p:sldId id="63769" r:id="rId82"/>
    <p:sldId id="63772" r:id="rId83"/>
    <p:sldId id="63797" r:id="rId84"/>
    <p:sldId id="63771" r:id="rId85"/>
    <p:sldId id="57278" r:id="rId86"/>
    <p:sldId id="57279" r:id="rId87"/>
    <p:sldId id="57280" r:id="rId88"/>
    <p:sldId id="57281" r:id="rId89"/>
    <p:sldId id="57282" r:id="rId90"/>
    <p:sldId id="63289" r:id="rId91"/>
    <p:sldId id="63730" r:id="rId92"/>
    <p:sldId id="256" r:id="rId9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FF66"/>
    <a:srgbClr val="9A6766"/>
    <a:srgbClr val="AA6E5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743" autoAdjust="0"/>
    <p:restoredTop sz="82816" autoAdjust="0"/>
  </p:normalViewPr>
  <p:slideViewPr>
    <p:cSldViewPr>
      <p:cViewPr varScale="1">
        <p:scale>
          <a:sx n="96" d="100"/>
          <a:sy n="96" d="100"/>
        </p:scale>
        <p:origin x="102" y="45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622"/>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Isaiah 60.1 Rise up, Shine Forth</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23, 2021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Isaiah 60.1 Rise up, Shine Forth</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23, 2021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biblegateway.com/passage/?search=1%20pet%205&amp;version=TLV;CJB#fen-TLV-30532c"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Isaiah 60.1 Rise up, Shine Forth</a:t>
            </a:r>
          </a:p>
        </p:txBody>
      </p:sp>
      <p:sp>
        <p:nvSpPr>
          <p:cNvPr id="5" name="Rectangle 3"/>
          <p:cNvSpPr>
            <a:spLocks noGrp="1" noChangeArrowheads="1"/>
          </p:cNvSpPr>
          <p:nvPr>
            <p:ph type="dt" idx="1"/>
          </p:nvPr>
        </p:nvSpPr>
        <p:spPr>
          <a:ln/>
        </p:spPr>
        <p:txBody>
          <a:bodyPr/>
          <a:lstStyle/>
          <a:p>
            <a:r>
              <a:rPr lang="en-US" altLang="en-US">
                <a:solidFill>
                  <a:prstClr val="white"/>
                </a:solidFill>
              </a:rPr>
              <a:t>Oct 23, 2021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56535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whole thing?   Just some verses from </a:t>
            </a:r>
            <a:r>
              <a:rPr lang="en-US" altLang="en-US" dirty="0" err="1"/>
              <a:t>ch</a:t>
            </a:r>
            <a:r>
              <a:rPr lang="en-US" altLang="en-US" dirty="0"/>
              <a:t> 60, but context</a:t>
            </a:r>
          </a:p>
          <a:p>
            <a:r>
              <a:rPr lang="en-US" altLang="en-US" dirty="0"/>
              <a:t>Within the series on Messianic Jews/Hebrews… </a:t>
            </a:r>
          </a:p>
        </p:txBody>
      </p:sp>
    </p:spTree>
    <p:extLst>
      <p:ext uri="{BB962C8B-B14F-4D97-AF65-F5344CB8AC3E}">
        <p14:creationId xmlns:p14="http://schemas.microsoft.com/office/powerpoint/2010/main" val="394603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97398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Last week, Tommy Waller presented </a:t>
            </a:r>
            <a:r>
              <a:rPr lang="en-US" dirty="0" err="1"/>
              <a:t>HaYovel</a:t>
            </a:r>
            <a:r>
              <a:rPr lang="en-US" dirty="0"/>
              <a:t>, within that third section, Isaiah 61.5:</a:t>
            </a:r>
          </a:p>
        </p:txBody>
      </p:sp>
    </p:spTree>
    <p:extLst>
      <p:ext uri="{BB962C8B-B14F-4D97-AF65-F5344CB8AC3E}">
        <p14:creationId xmlns:p14="http://schemas.microsoft.com/office/powerpoint/2010/main" val="311156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0681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2257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0" i="0" dirty="0">
                <a:solidFill>
                  <a:srgbClr val="000000"/>
                </a:solidFill>
                <a:effectLst/>
                <a:latin typeface="Roboto" panose="02000000000000000000" pitchFamily="2" charset="0"/>
              </a:rPr>
              <a:t>https://www.mjai.co.il/about/</a:t>
            </a:r>
          </a:p>
          <a:p>
            <a:pPr algn="l"/>
            <a:r>
              <a:rPr lang="en-US" sz="1000" b="0" i="0" dirty="0">
                <a:effectLst/>
                <a:latin typeface="Roboto" panose="02000000000000000000" pitchFamily="2" charset="0"/>
              </a:rPr>
              <a:t>https://www.youtube.com/channel/UCmAoGcWAVvMR6iUIdUg-R2g</a:t>
            </a:r>
          </a:p>
          <a:p>
            <a:endParaRPr lang="en-US" altLang="en-US" sz="1050" dirty="0"/>
          </a:p>
        </p:txBody>
      </p:sp>
    </p:spTree>
    <p:extLst>
      <p:ext uri="{BB962C8B-B14F-4D97-AF65-F5344CB8AC3E}">
        <p14:creationId xmlns:p14="http://schemas.microsoft.com/office/powerpoint/2010/main" val="364728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a:t>Bergita</a:t>
            </a:r>
            <a:r>
              <a:rPr lang="en-US" altLang="en-US" dirty="0"/>
              <a:t> </a:t>
            </a:r>
            <a:r>
              <a:rPr lang="en-US" altLang="en-US" dirty="0" err="1"/>
              <a:t>Vexler</a:t>
            </a:r>
            <a:r>
              <a:rPr lang="en-US" altLang="en-US" dirty="0"/>
              <a:t>, Irena, Sarah Liberman, </a:t>
            </a:r>
            <a:r>
              <a:rPr lang="en-US" altLang="en-US" dirty="0" err="1"/>
              <a:t>Sheli</a:t>
            </a:r>
            <a:r>
              <a:rPr lang="en-US" altLang="en-US" dirty="0"/>
              <a:t> Myers</a:t>
            </a:r>
          </a:p>
          <a:p>
            <a:r>
              <a:rPr lang="en-US" altLang="en-US" sz="1050" dirty="0"/>
              <a:t>https://www.mjai.co.il/about/</a:t>
            </a:r>
          </a:p>
          <a:p>
            <a:r>
              <a:rPr lang="en-US" altLang="en-US" sz="1050" dirty="0"/>
              <a:t>https://www.facebook.com/mjai.co.il/</a:t>
            </a:r>
          </a:p>
        </p:txBody>
      </p:sp>
    </p:spTree>
    <p:extLst>
      <p:ext uri="{BB962C8B-B14F-4D97-AF65-F5344CB8AC3E}">
        <p14:creationId xmlns:p14="http://schemas.microsoft.com/office/powerpoint/2010/main" val="4112289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2999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8800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61320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45267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53676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48885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61253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41699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60434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3783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81086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9081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light </a:t>
            </a:r>
            <a:r>
              <a:rPr lang="en-US" altLang="en-US" u="sng" dirty="0"/>
              <a:t>has</a:t>
            </a:r>
            <a:r>
              <a:rPr lang="en-US" altLang="en-US" dirty="0"/>
              <a:t> come!   We didn’t cause it.   We didn’t make it, we didn’t earn it.  But the light has come.</a:t>
            </a:r>
          </a:p>
          <a:p>
            <a:endParaRPr lang="en-US" altLang="en-US" dirty="0"/>
          </a:p>
        </p:txBody>
      </p:sp>
    </p:spTree>
    <p:extLst>
      <p:ext uri="{BB962C8B-B14F-4D97-AF65-F5344CB8AC3E}">
        <p14:creationId xmlns:p14="http://schemas.microsoft.com/office/powerpoint/2010/main" val="182059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53757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a:t>Zarakh</a:t>
            </a:r>
            <a:r>
              <a:rPr lang="en-US" altLang="en-US" dirty="0"/>
              <a:t> ~ sunrise </a:t>
            </a:r>
          </a:p>
          <a:p>
            <a:r>
              <a:rPr lang="en-US" altLang="en-US" dirty="0"/>
              <a:t>Revelation of His redemption, His resurrection.   </a:t>
            </a:r>
          </a:p>
          <a:p>
            <a:r>
              <a:rPr lang="en-US" altLang="en-US" dirty="0"/>
              <a:t>My “liquid love” experience in Schenectady NY April 1969</a:t>
            </a:r>
          </a:p>
        </p:txBody>
      </p:sp>
    </p:spTree>
    <p:extLst>
      <p:ext uri="{BB962C8B-B14F-4D97-AF65-F5344CB8AC3E}">
        <p14:creationId xmlns:p14="http://schemas.microsoft.com/office/powerpoint/2010/main" val="75076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521020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4222377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The light </a:t>
            </a:r>
            <a:r>
              <a:rPr lang="en-US" altLang="en-US" u="sng" dirty="0"/>
              <a:t>has</a:t>
            </a:r>
            <a:r>
              <a:rPr lang="en-US" altLang="en-US" dirty="0"/>
              <a:t> come!   We didn’t cause it.   We didn’t make it, we didn’t earn it.  But the light has come.</a:t>
            </a:r>
          </a:p>
          <a:p>
            <a:endParaRPr lang="en-US" altLang="en-US" dirty="0"/>
          </a:p>
        </p:txBody>
      </p:sp>
    </p:spTree>
    <p:extLst>
      <p:ext uri="{BB962C8B-B14F-4D97-AF65-F5344CB8AC3E}">
        <p14:creationId xmlns:p14="http://schemas.microsoft.com/office/powerpoint/2010/main" val="2303021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851674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How to we arise?</a:t>
            </a:r>
          </a:p>
          <a:p>
            <a:r>
              <a:rPr lang="en-US" altLang="en-US" dirty="0"/>
              <a:t>Action of faith and repentance:  </a:t>
            </a:r>
          </a:p>
          <a:p>
            <a:r>
              <a:rPr lang="en-US" altLang="en-US" dirty="0"/>
              <a:t>Rise up: out of despair, worry, fear, evil habits, irritation, self dependence.   “Take up your bed [mat] and walk.”   Love, joy, peace, gratefulness for irritations, dishonor, forgiveness, re anger, bitterness at family, friends. </a:t>
            </a:r>
          </a:p>
          <a:p>
            <a:r>
              <a:rPr lang="en-US" altLang="en-US" baseline="30000" dirty="0"/>
              <a:t>1 </a:t>
            </a:r>
            <a:r>
              <a:rPr lang="en-US" altLang="en-US" baseline="30000" dirty="0" err="1"/>
              <a:t>Kefa</a:t>
            </a:r>
            <a:r>
              <a:rPr lang="en-US" altLang="en-US" baseline="30000" dirty="0"/>
              <a:t>/P 5.6-7</a:t>
            </a:r>
            <a:r>
              <a:rPr lang="en-US" b="1" i="0" baseline="30000" dirty="0">
                <a:solidFill>
                  <a:srgbClr val="000000"/>
                </a:solidFill>
                <a:effectLst/>
                <a:latin typeface="system-ui"/>
              </a:rPr>
              <a:t> </a:t>
            </a:r>
            <a:r>
              <a:rPr lang="en-US" dirty="0"/>
              <a:t>Therefore, humble yourselves under the mighty hand of God, so that at the right time he may lift you up. Throw all your anxieties upon him, because he cares about you.</a:t>
            </a:r>
            <a:endParaRPr lang="en-US" altLang="en-US" dirty="0"/>
          </a:p>
        </p:txBody>
      </p:sp>
    </p:spTree>
    <p:extLst>
      <p:ext uri="{BB962C8B-B14F-4D97-AF65-F5344CB8AC3E}">
        <p14:creationId xmlns:p14="http://schemas.microsoft.com/office/powerpoint/2010/main" val="4291382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333358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How to we arise?</a:t>
            </a:r>
          </a:p>
          <a:p>
            <a:r>
              <a:rPr lang="en-US" altLang="en-US" dirty="0"/>
              <a:t>faith and repentance</a:t>
            </a:r>
          </a:p>
          <a:p>
            <a:r>
              <a:rPr lang="en-US" dirty="0"/>
              <a:t>Pause for mid-message invitation</a:t>
            </a:r>
          </a:p>
          <a:p>
            <a:endParaRPr lang="en-US" altLang="en-US" dirty="0"/>
          </a:p>
        </p:txBody>
      </p:sp>
    </p:spTree>
    <p:extLst>
      <p:ext uri="{BB962C8B-B14F-4D97-AF65-F5344CB8AC3E}">
        <p14:creationId xmlns:p14="http://schemas.microsoft.com/office/powerpoint/2010/main" val="246108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89254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Darkness of grief.  Easy to be obsessed with grief, or anger.  </a:t>
            </a:r>
          </a:p>
          <a:p>
            <a:r>
              <a:rPr lang="en-US" altLang="en-US" dirty="0"/>
              <a:t>The world culture is in DEEP darkness…</a:t>
            </a:r>
          </a:p>
        </p:txBody>
      </p:sp>
    </p:spTree>
    <p:extLst>
      <p:ext uri="{BB962C8B-B14F-4D97-AF65-F5344CB8AC3E}">
        <p14:creationId xmlns:p14="http://schemas.microsoft.com/office/powerpoint/2010/main" val="320335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14006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https://nypost.com/2021/10/22/loudoun-county-school-boss-scott-ziegler-knew-of-alleged-sex-assault-report/</a:t>
            </a:r>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382880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Tue Jul 14, 2015</a:t>
            </a:r>
          </a:p>
          <a:p>
            <a:r>
              <a:rPr lang="en-US" sz="1050" dirty="0"/>
              <a:t>https://www.lifesitenews.com/news/undercover-video-planned-parenthood-uses-illegal-partial-birth-abortions-to/</a:t>
            </a:r>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431671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18483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https://www.lifesitenews.com/news/undercover-video-planned-parenthood-uses-illegal-partial-birth-abortions-to/</a:t>
            </a:r>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967339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https://www.lifesitenews.com/news/undercover-video-planned-parenthood-uses-illegal-partial-birth-abortions-to/</a:t>
            </a:r>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596913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https://www.youtube.com/watch?v=DH_gU50LD6o</a:t>
            </a:r>
          </a:p>
          <a:p>
            <a:endParaRPr lang="en-US" altLang="en-US" sz="1050" dirty="0"/>
          </a:p>
          <a:p>
            <a:r>
              <a:rPr lang="en-US" altLang="en-US" dirty="0"/>
              <a:t>Till 3.02</a:t>
            </a:r>
          </a:p>
        </p:txBody>
      </p:sp>
    </p:spTree>
    <p:extLst>
      <p:ext uri="{BB962C8B-B14F-4D97-AF65-F5344CB8AC3E}">
        <p14:creationId xmlns:p14="http://schemas.microsoft.com/office/powerpoint/2010/main" val="2834595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State Dept issues an International Day of Pronouns.</a:t>
            </a:r>
          </a:p>
        </p:txBody>
      </p:sp>
    </p:spTree>
    <p:extLst>
      <p:ext uri="{BB962C8B-B14F-4D97-AF65-F5344CB8AC3E}">
        <p14:creationId xmlns:p14="http://schemas.microsoft.com/office/powerpoint/2010/main" val="874577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  </a:t>
            </a:r>
          </a:p>
        </p:txBody>
      </p:sp>
    </p:spTree>
    <p:extLst>
      <p:ext uri="{BB962C8B-B14F-4D97-AF65-F5344CB8AC3E}">
        <p14:creationId xmlns:p14="http://schemas.microsoft.com/office/powerpoint/2010/main" val="2480416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Word “</a:t>
            </a:r>
            <a:r>
              <a:rPr lang="en-US" altLang="en-US" dirty="0" err="1"/>
              <a:t>zarakh</a:t>
            </a:r>
            <a:r>
              <a:rPr lang="en-US" altLang="en-US" dirty="0"/>
              <a:t>” again.</a:t>
            </a:r>
          </a:p>
        </p:txBody>
      </p:sp>
    </p:spTree>
    <p:extLst>
      <p:ext uri="{BB962C8B-B14F-4D97-AF65-F5344CB8AC3E}">
        <p14:creationId xmlns:p14="http://schemas.microsoft.com/office/powerpoint/2010/main" val="1984943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world culture may be dark, but on you and me…His light!</a:t>
            </a:r>
          </a:p>
          <a:p>
            <a:r>
              <a:rPr lang="en-US" altLang="en-US" dirty="0"/>
              <a:t>His glory changes every perspective.  Relativism in morality, a little lying, cheating, lust, becomes NOT little.</a:t>
            </a:r>
          </a:p>
        </p:txBody>
      </p:sp>
    </p:spTree>
    <p:extLst>
      <p:ext uri="{BB962C8B-B14F-4D97-AF65-F5344CB8AC3E}">
        <p14:creationId xmlns:p14="http://schemas.microsoft.com/office/powerpoint/2010/main" val="73660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31296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b="0" i="0" baseline="30000" dirty="0">
                <a:solidFill>
                  <a:srgbClr val="000000"/>
                </a:solidFill>
                <a:effectLst/>
              </a:rPr>
              <a:t>1 </a:t>
            </a:r>
            <a:r>
              <a:rPr lang="en-US" b="0" i="0" baseline="30000" dirty="0" err="1">
                <a:solidFill>
                  <a:srgbClr val="000000"/>
                </a:solidFill>
                <a:effectLst/>
              </a:rPr>
              <a:t>Kefa</a:t>
            </a:r>
            <a:r>
              <a:rPr lang="en-US" b="0" i="0" baseline="30000" dirty="0">
                <a:solidFill>
                  <a:srgbClr val="000000"/>
                </a:solidFill>
                <a:effectLst/>
              </a:rPr>
              <a:t>/Pet 5.6-77 </a:t>
            </a:r>
            <a:r>
              <a:rPr lang="en-US" b="0" i="0" dirty="0">
                <a:solidFill>
                  <a:srgbClr val="000000"/>
                </a:solidFill>
                <a:effectLst/>
              </a:rPr>
              <a:t>Therefore humble yourselves under the mighty hand of God, so that He may lift you up at the appropriate time. </a:t>
            </a:r>
            <a:r>
              <a:rPr lang="en-US" b="1" i="0" baseline="30000" dirty="0">
                <a:solidFill>
                  <a:srgbClr val="000000"/>
                </a:solidFill>
                <a:effectLst/>
              </a:rPr>
              <a:t> </a:t>
            </a:r>
            <a:r>
              <a:rPr lang="en-US" b="0" i="0" dirty="0">
                <a:solidFill>
                  <a:srgbClr val="000000"/>
                </a:solidFill>
                <a:effectLst/>
              </a:rPr>
              <a:t>Cast all your worries on Him,</a:t>
            </a:r>
            <a:r>
              <a:rPr lang="en-US" b="0" i="0" baseline="30000" dirty="0">
                <a:solidFill>
                  <a:srgbClr val="000000"/>
                </a:solidFill>
                <a:effectLst/>
              </a:rPr>
              <a:t>[</a:t>
            </a:r>
            <a:r>
              <a:rPr lang="en-US" b="0" i="0" baseline="30000" dirty="0">
                <a:solidFill>
                  <a:srgbClr val="4A4A4A"/>
                </a:solidFill>
                <a:effectLst/>
                <a:hlinkClick r:id="rId3" tooltip="See footnote c"/>
              </a:rPr>
              <a:t>c</a:t>
            </a:r>
            <a:r>
              <a:rPr lang="en-US" b="0" i="0" baseline="30000" dirty="0">
                <a:solidFill>
                  <a:srgbClr val="000000"/>
                </a:solidFill>
                <a:effectLst/>
              </a:rPr>
              <a:t>]</a:t>
            </a:r>
            <a:r>
              <a:rPr lang="en-US" b="0" i="0" dirty="0">
                <a:solidFill>
                  <a:srgbClr val="000000"/>
                </a:solidFill>
                <a:effectLst/>
              </a:rPr>
              <a:t> for He cares for you.</a:t>
            </a:r>
            <a:endParaRPr lang="en-US" altLang="en-US" sz="2400" dirty="0"/>
          </a:p>
        </p:txBody>
      </p:sp>
    </p:spTree>
    <p:extLst>
      <p:ext uri="{BB962C8B-B14F-4D97-AF65-F5344CB8AC3E}">
        <p14:creationId xmlns:p14="http://schemas.microsoft.com/office/powerpoint/2010/main" val="770352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81903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728017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68607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Jews have </a:t>
            </a:r>
            <a:r>
              <a:rPr lang="en-US" altLang="en-US" sz="2000" dirty="0" err="1"/>
              <a:t>tooooo</a:t>
            </a:r>
            <a:r>
              <a:rPr lang="en-US" altLang="en-US" sz="2000" dirty="0"/>
              <a:t> much history with violence in our land…</a:t>
            </a:r>
          </a:p>
        </p:txBody>
      </p:sp>
    </p:spTree>
    <p:extLst>
      <p:ext uri="{BB962C8B-B14F-4D97-AF65-F5344CB8AC3E}">
        <p14:creationId xmlns:p14="http://schemas.microsoft.com/office/powerpoint/2010/main" val="11754555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https://www.youtube.com/watch?v=YgrLO7Mr1xA</a:t>
            </a:r>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203229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https://www.youtube.com/watch?v=YgrLO7Mr1xA</a:t>
            </a:r>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885639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Bus bombing or broken estranged families.</a:t>
            </a:r>
          </a:p>
        </p:txBody>
      </p:sp>
    </p:spTree>
    <p:extLst>
      <p:ext uri="{BB962C8B-B14F-4D97-AF65-F5344CB8AC3E}">
        <p14:creationId xmlns:p14="http://schemas.microsoft.com/office/powerpoint/2010/main" val="42228138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Also family disruption: estranged children, spouses</a:t>
            </a:r>
          </a:p>
        </p:txBody>
      </p:sp>
    </p:spTree>
    <p:extLst>
      <p:ext uri="{BB962C8B-B14F-4D97-AF65-F5344CB8AC3E}">
        <p14:creationId xmlns:p14="http://schemas.microsoft.com/office/powerpoint/2010/main" val="1046644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Walls are not barriers to pleasure, they are guardrails to JOY.   Torah is joy!   No more shrimp and lobster sauce ki joy.   Holidays: 10 in Sept + outreach.  </a:t>
            </a:r>
          </a:p>
          <a:p>
            <a:r>
              <a:rPr lang="en-US" altLang="en-US" sz="2000" dirty="0"/>
              <a:t>Purity, celibacy increases marital joy.   Save your kisses for your </a:t>
            </a:r>
            <a:r>
              <a:rPr lang="en-US" altLang="en-US" sz="2000" dirty="0" err="1"/>
              <a:t>Mrs</a:t>
            </a:r>
            <a:r>
              <a:rPr lang="en-US" altLang="en-US" sz="2000" dirty="0"/>
              <a:t>, then they will be most delicious.  </a:t>
            </a:r>
          </a:p>
          <a:p>
            <a:r>
              <a:rPr lang="en-US" altLang="en-US" sz="2000" dirty="0"/>
              <a:t>Greatest loss is when condemnation kicks in.</a:t>
            </a:r>
          </a:p>
          <a:p>
            <a:r>
              <a:rPr lang="en-US" altLang="en-US" dirty="0"/>
              <a:t>All </a:t>
            </a:r>
            <a:r>
              <a:rPr lang="en-US" altLang="en-US" dirty="0" err="1"/>
              <a:t>rabbinics</a:t>
            </a:r>
            <a:r>
              <a:rPr lang="en-US" altLang="en-US" dirty="0"/>
              <a:t> fit in the Messianic world in THIS context.   Ways of joy.</a:t>
            </a:r>
            <a:endParaRPr lang="en-US" altLang="en-US" sz="2000" dirty="0"/>
          </a:p>
        </p:txBody>
      </p:sp>
    </p:spTree>
    <p:extLst>
      <p:ext uri="{BB962C8B-B14F-4D97-AF65-F5344CB8AC3E}">
        <p14:creationId xmlns:p14="http://schemas.microsoft.com/office/powerpoint/2010/main" val="177681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9441885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Gates will be praiseful, NOT condemning.  Joyful entrance into Kingdom.</a:t>
            </a:r>
          </a:p>
        </p:txBody>
      </p:sp>
    </p:spTree>
    <p:extLst>
      <p:ext uri="{BB962C8B-B14F-4D97-AF65-F5344CB8AC3E}">
        <p14:creationId xmlns:p14="http://schemas.microsoft.com/office/powerpoint/2010/main" val="32708809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33242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80741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are small.  Maybe smallest of the synagogues in the KC Metro.  Buildings, resources, liturgical skill best of us limited.   Yet, when Messianics sing the beautiful </a:t>
            </a:r>
            <a:r>
              <a:rPr lang="en-US" altLang="en-US" dirty="0" err="1"/>
              <a:t>Kedusha</a:t>
            </a:r>
            <a:r>
              <a:rPr lang="en-US" altLang="en-US" dirty="0"/>
              <a:t>, we have a special sense of the brightness.  </a:t>
            </a:r>
          </a:p>
        </p:txBody>
      </p:sp>
    </p:spTree>
    <p:extLst>
      <p:ext uri="{BB962C8B-B14F-4D97-AF65-F5344CB8AC3E}">
        <p14:creationId xmlns:p14="http://schemas.microsoft.com/office/powerpoint/2010/main" val="22497816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427445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b="0" i="0" baseline="30000" dirty="0">
                <a:solidFill>
                  <a:srgbClr val="000000"/>
                </a:solidFill>
                <a:effectLst/>
              </a:rPr>
              <a:t>Lk 18.7-8</a:t>
            </a:r>
            <a:r>
              <a:rPr lang="en-US" b="1" i="0" baseline="30000" dirty="0">
                <a:solidFill>
                  <a:srgbClr val="000000"/>
                </a:solidFill>
                <a:effectLst/>
              </a:rPr>
              <a:t> </a:t>
            </a:r>
            <a:r>
              <a:rPr lang="en-US" b="0" i="0" dirty="0">
                <a:solidFill>
                  <a:srgbClr val="000000"/>
                </a:solidFill>
                <a:effectLst/>
              </a:rPr>
              <a:t>Won’t God do justice for His chosen ones, who cry out to Him day and night? Will He be slow to help them? </a:t>
            </a:r>
            <a:r>
              <a:rPr lang="en-US" b="1" i="0" baseline="30000" dirty="0">
                <a:solidFill>
                  <a:srgbClr val="000000"/>
                </a:solidFill>
                <a:effectLst/>
              </a:rPr>
              <a:t> </a:t>
            </a:r>
            <a:r>
              <a:rPr lang="en-US" b="0" i="0" dirty="0">
                <a:solidFill>
                  <a:srgbClr val="000000"/>
                </a:solidFill>
                <a:effectLst/>
              </a:rPr>
              <a:t>I tell you, He will quickly give them justice. </a:t>
            </a:r>
          </a:p>
          <a:p>
            <a:r>
              <a:rPr lang="en-US" altLang="en-US" b="0" i="0" dirty="0">
                <a:solidFill>
                  <a:srgbClr val="000000"/>
                </a:solidFill>
                <a:effectLst/>
              </a:rPr>
              <a:t>Cry day and night.   Some don’t like the IHOPKC 24/7 prayer room.  I admire it.  </a:t>
            </a:r>
          </a:p>
          <a:p>
            <a:r>
              <a:rPr lang="en-US" altLang="en-US" b="0" i="0" dirty="0">
                <a:solidFill>
                  <a:srgbClr val="000000"/>
                </a:solidFill>
                <a:effectLst/>
              </a:rPr>
              <a:t>We don’t have that stellar of a turn out for </a:t>
            </a:r>
            <a:r>
              <a:rPr lang="en-US" altLang="en-US" b="0" i="0" dirty="0" err="1">
                <a:solidFill>
                  <a:srgbClr val="000000"/>
                </a:solidFill>
                <a:effectLst/>
              </a:rPr>
              <a:t>Teerosh</a:t>
            </a:r>
            <a:r>
              <a:rPr lang="en-US" altLang="en-US" b="0" i="0" dirty="0">
                <a:solidFill>
                  <a:srgbClr val="000000"/>
                </a:solidFill>
                <a:effectLst/>
              </a:rPr>
              <a:t> Tuesday prayer, but the Spirit is there and there are faithful warriors.  But, this verse says that G-d will accelerate His redemption in response to our prayer.  I urge you to join us for </a:t>
            </a:r>
            <a:r>
              <a:rPr lang="en-US" altLang="en-US" b="0" i="0" dirty="0" err="1">
                <a:solidFill>
                  <a:srgbClr val="000000"/>
                </a:solidFill>
                <a:effectLst/>
              </a:rPr>
              <a:t>Teerosh</a:t>
            </a:r>
            <a:r>
              <a:rPr lang="en-US" altLang="en-US" b="0" i="0" dirty="0">
                <a:solidFill>
                  <a:srgbClr val="000000"/>
                </a:solidFill>
                <a:effectLst/>
              </a:rPr>
              <a:t>.</a:t>
            </a:r>
            <a:endParaRPr lang="en-US" altLang="en-US" sz="2400" dirty="0"/>
          </a:p>
        </p:txBody>
      </p:sp>
    </p:spTree>
    <p:extLst>
      <p:ext uri="{BB962C8B-B14F-4D97-AF65-F5344CB8AC3E}">
        <p14:creationId xmlns:p14="http://schemas.microsoft.com/office/powerpoint/2010/main" val="40295042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968878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3.09</a:t>
            </a:r>
          </a:p>
        </p:txBody>
      </p:sp>
    </p:spTree>
    <p:extLst>
      <p:ext uri="{BB962C8B-B14F-4D97-AF65-F5344CB8AC3E}">
        <p14:creationId xmlns:p14="http://schemas.microsoft.com/office/powerpoint/2010/main" val="12641863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302069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7194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7694827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02515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798838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116222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115461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Gathered, same root as kibbutz, the communal farms.  Some of our children may be in a reflection of this verb.  Communal economy = socialism.</a:t>
            </a:r>
          </a:p>
          <a:p>
            <a:r>
              <a:rPr lang="en-US" altLang="en-US" dirty="0"/>
              <a:t>Verb in passive, </a:t>
            </a:r>
            <a:r>
              <a:rPr lang="en-US" altLang="en-US" dirty="0" err="1"/>
              <a:t>nifal</a:t>
            </a:r>
            <a:r>
              <a:rPr lang="en-US" altLang="en-US" dirty="0"/>
              <a:t> form.   When we can’t reach our children…they WILL be reached.</a:t>
            </a:r>
          </a:p>
          <a:p>
            <a:r>
              <a:rPr lang="en-US" altLang="en-US" dirty="0"/>
              <a:t>From very far away:  some of our kids Bible deniers, BLM, humanism, so many ways of diverging from the faith.   In the 70’s similar, unexpected revival.  Bold.    </a:t>
            </a:r>
          </a:p>
        </p:txBody>
      </p:sp>
    </p:spTree>
    <p:extLst>
      <p:ext uri="{BB962C8B-B14F-4D97-AF65-F5344CB8AC3E}">
        <p14:creationId xmlns:p14="http://schemas.microsoft.com/office/powerpoint/2010/main" val="32112854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Lift your eyes…so easy to be distressed.   Trouble, opposition.</a:t>
            </a:r>
          </a:p>
        </p:txBody>
      </p:sp>
    </p:spTree>
    <p:extLst>
      <p:ext uri="{BB962C8B-B14F-4D97-AF65-F5344CB8AC3E}">
        <p14:creationId xmlns:p14="http://schemas.microsoft.com/office/powerpoint/2010/main" val="38470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Hylan </a:t>
            </a:r>
            <a:r>
              <a:rPr lang="en-US" altLang="en-US" dirty="0" err="1"/>
              <a:t>Slobodkin</a:t>
            </a:r>
            <a:r>
              <a:rPr lang="en-US" altLang="en-US" dirty="0"/>
              <a:t> and family, all believers.</a:t>
            </a:r>
          </a:p>
          <a:p>
            <a:endParaRPr lang="en-US" altLang="en-US" dirty="0"/>
          </a:p>
          <a:p>
            <a:r>
              <a:rPr lang="en-US" altLang="en-US" dirty="0"/>
              <a:t>Hylan says he’s experiencing renewal like the 1970’s.   Immersing/baptizing new believers!</a:t>
            </a:r>
          </a:p>
          <a:p>
            <a:endParaRPr lang="en-US" altLang="en-US" dirty="0"/>
          </a:p>
          <a:p>
            <a:r>
              <a:rPr lang="en-US" altLang="en-US" dirty="0"/>
              <a:t>Shared with me a report…</a:t>
            </a:r>
          </a:p>
        </p:txBody>
      </p:sp>
    </p:spTree>
    <p:extLst>
      <p:ext uri="{BB962C8B-B14F-4D97-AF65-F5344CB8AC3E}">
        <p14:creationId xmlns:p14="http://schemas.microsoft.com/office/powerpoint/2010/main" val="35347096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https://mariomurillo.org/2021/10/07/the-dawn-of-a-movement/</a:t>
            </a:r>
          </a:p>
        </p:txBody>
      </p:sp>
    </p:spTree>
    <p:extLst>
      <p:ext uri="{BB962C8B-B14F-4D97-AF65-F5344CB8AC3E}">
        <p14:creationId xmlns:p14="http://schemas.microsoft.com/office/powerpoint/2010/main" val="32844678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439219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https://mariomurillo.org/2021/10/07/the-dawn-of-a-movement/</a:t>
            </a:r>
          </a:p>
        </p:txBody>
      </p:sp>
    </p:spTree>
    <p:extLst>
      <p:ext uri="{BB962C8B-B14F-4D97-AF65-F5344CB8AC3E}">
        <p14:creationId xmlns:p14="http://schemas.microsoft.com/office/powerpoint/2010/main" val="167276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Using several of our protest signs in sequence, she told me</a:t>
            </a:r>
          </a:p>
        </p:txBody>
      </p:sp>
    </p:spTree>
    <p:extLst>
      <p:ext uri="{BB962C8B-B14F-4D97-AF65-F5344CB8AC3E}">
        <p14:creationId xmlns:p14="http://schemas.microsoft.com/office/powerpoint/2010/main" val="4193230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https://mariomurillo.org/2021/10/07/the-dawn-of-a-movement/</a:t>
            </a:r>
          </a:p>
        </p:txBody>
      </p:sp>
    </p:spTree>
    <p:extLst>
      <p:ext uri="{BB962C8B-B14F-4D97-AF65-F5344CB8AC3E}">
        <p14:creationId xmlns:p14="http://schemas.microsoft.com/office/powerpoint/2010/main" val="5796762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364679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5079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045095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255008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091198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545735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188941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Isaiah 60.1 Rise up, Shine Forth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23, 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128689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Isaiah 60.1 Rise up, Shine Forth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23, 2021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230583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Isaiah 60.1 Rise up, Shine Forth</a:t>
            </a:r>
          </a:p>
        </p:txBody>
      </p:sp>
      <p:sp>
        <p:nvSpPr>
          <p:cNvPr id="5" name="Date Placeholder 4"/>
          <p:cNvSpPr>
            <a:spLocks noGrp="1"/>
          </p:cNvSpPr>
          <p:nvPr>
            <p:ph type="dt" idx="1"/>
          </p:nvPr>
        </p:nvSpPr>
        <p:spPr/>
        <p:txBody>
          <a:bodyPr/>
          <a:lstStyle/>
          <a:p>
            <a:r>
              <a:rPr lang="en-US" altLang="en-US"/>
              <a:t>Oct 23, 2021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10/23/2021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583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3241105"/>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SuDmwjT3q9w"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hyperlink" Target="https://lyricstranslat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lnSpcReduction="10000"/>
          </a:bodyPr>
          <a:lstStyle/>
          <a:p>
            <a:pPr algn="l"/>
            <a:r>
              <a:rPr lang="en-US" i="0" dirty="0">
                <a:effectLst/>
              </a:rPr>
              <a:t>"I called ahead...and then took her in for a sonogram while I waited in the waiting room," Annie shared. "I was blessed to see the beautiful sonogram images. Her amazing baby is 14 weeks and 3 days old. She CHOSE LIFE!"</a:t>
            </a:r>
            <a:endParaRPr lang="en-US" dirty="0"/>
          </a:p>
        </p:txBody>
      </p:sp>
    </p:spTree>
    <p:extLst>
      <p:ext uri="{BB962C8B-B14F-4D97-AF65-F5344CB8AC3E}">
        <p14:creationId xmlns:p14="http://schemas.microsoft.com/office/powerpoint/2010/main" val="295681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u="sng" dirty="0">
                <a:solidFill>
                  <a:srgbClr val="FFFF99"/>
                </a:solidFill>
              </a:rPr>
              <a:t>The Book of the Prophet Isaiah/ Yeshayahu</a:t>
            </a:r>
            <a:endParaRPr lang="en-US" dirty="0"/>
          </a:p>
        </p:txBody>
      </p:sp>
    </p:spTree>
    <p:extLst>
      <p:ext uri="{BB962C8B-B14F-4D97-AF65-F5344CB8AC3E}">
        <p14:creationId xmlns:p14="http://schemas.microsoft.com/office/powerpoint/2010/main" val="285700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u="sng" dirty="0">
                <a:solidFill>
                  <a:srgbClr val="FFFF99"/>
                </a:solidFill>
              </a:rPr>
              <a:t>The Book of the Prophet Isaiah/ Yeshayahu</a:t>
            </a:r>
          </a:p>
          <a:p>
            <a:pPr marL="517525" indent="-517525" algn="l">
              <a:buFont typeface="+mj-lt"/>
              <a:buAutoNum type="arabicPeriod"/>
            </a:pPr>
            <a:r>
              <a:rPr lang="en-US" i="1" dirty="0"/>
              <a:t>Ch 1-35    </a:t>
            </a:r>
            <a:r>
              <a:rPr lang="en-US" dirty="0"/>
              <a:t>Conditions and Events </a:t>
            </a:r>
            <a:r>
              <a:rPr lang="en-US" u="sng" dirty="0"/>
              <a:t>in the time of Isaiah</a:t>
            </a:r>
          </a:p>
          <a:p>
            <a:pPr marL="517525" indent="-517525" algn="l">
              <a:buFont typeface="+mj-lt"/>
              <a:buAutoNum type="arabicPeriod"/>
            </a:pPr>
            <a:r>
              <a:rPr lang="en-US" i="1" dirty="0"/>
              <a:t>Ch 39-39  </a:t>
            </a:r>
            <a:r>
              <a:rPr lang="en-US" dirty="0"/>
              <a:t>Historical Record</a:t>
            </a:r>
          </a:p>
          <a:p>
            <a:pPr marL="517525" indent="-517525" algn="l">
              <a:buFont typeface="+mj-lt"/>
              <a:buAutoNum type="arabicPeriod"/>
            </a:pPr>
            <a:r>
              <a:rPr lang="en-US" i="1" dirty="0"/>
              <a:t>Ch 40-66  </a:t>
            </a:r>
            <a:r>
              <a:rPr lang="en-US" dirty="0"/>
              <a:t>Israel’s </a:t>
            </a:r>
            <a:r>
              <a:rPr lang="en-US" u="sng" dirty="0"/>
              <a:t>end time </a:t>
            </a:r>
            <a:r>
              <a:rPr lang="en-US" dirty="0"/>
              <a:t>exaltation</a:t>
            </a:r>
          </a:p>
          <a:p>
            <a:pPr marL="517525" indent="-517525" algn="l">
              <a:buFont typeface="+mj-lt"/>
              <a:buAutoNum type="arabicPeriod"/>
            </a:pPr>
            <a:endParaRPr lang="en-US" dirty="0"/>
          </a:p>
        </p:txBody>
      </p:sp>
    </p:spTree>
    <p:extLst>
      <p:ext uri="{BB962C8B-B14F-4D97-AF65-F5344CB8AC3E}">
        <p14:creationId xmlns:p14="http://schemas.microsoft.com/office/powerpoint/2010/main" val="329664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The Book of the Prophet Isaiah/ Yeshayahu</a:t>
            </a:r>
          </a:p>
          <a:p>
            <a:pPr marL="517525" indent="-517525" algn="l">
              <a:buFont typeface="+mj-lt"/>
              <a:buAutoNum type="arabicPeriod"/>
            </a:pPr>
            <a:r>
              <a:rPr lang="en-US" i="1" dirty="0"/>
              <a:t>Ch 1-35    </a:t>
            </a:r>
            <a:r>
              <a:rPr lang="en-US" dirty="0"/>
              <a:t>Conditions and Events </a:t>
            </a:r>
            <a:r>
              <a:rPr lang="en-US" u="sng" dirty="0"/>
              <a:t>in the time of Isaiah</a:t>
            </a:r>
          </a:p>
          <a:p>
            <a:pPr marL="517525" indent="-517525" algn="l">
              <a:buFont typeface="+mj-lt"/>
              <a:buAutoNum type="arabicPeriod"/>
            </a:pPr>
            <a:r>
              <a:rPr lang="en-US" i="1" dirty="0"/>
              <a:t>Ch 39-39  </a:t>
            </a:r>
            <a:r>
              <a:rPr lang="en-US" dirty="0"/>
              <a:t>Historical Record</a:t>
            </a:r>
          </a:p>
          <a:p>
            <a:pPr marL="517525" indent="-517525" algn="l">
              <a:buFont typeface="+mj-lt"/>
              <a:buAutoNum type="arabicPeriod"/>
            </a:pPr>
            <a:r>
              <a:rPr lang="en-US" i="1" u="sng" dirty="0">
                <a:solidFill>
                  <a:srgbClr val="FFFF99"/>
                </a:solidFill>
              </a:rPr>
              <a:t>Ch 40-66  </a:t>
            </a:r>
            <a:r>
              <a:rPr lang="en-US" u="sng" dirty="0">
                <a:solidFill>
                  <a:srgbClr val="FFFF99"/>
                </a:solidFill>
              </a:rPr>
              <a:t>Israel’s end time exaltation</a:t>
            </a:r>
          </a:p>
          <a:p>
            <a:pPr marL="517525" indent="-517525" algn="l">
              <a:buFont typeface="+mj-lt"/>
              <a:buAutoNum type="arabicPeriod"/>
            </a:pPr>
            <a:endParaRPr lang="en-US" dirty="0"/>
          </a:p>
        </p:txBody>
      </p:sp>
    </p:spTree>
    <p:extLst>
      <p:ext uri="{BB962C8B-B14F-4D97-AF65-F5344CB8AC3E}">
        <p14:creationId xmlns:p14="http://schemas.microsoft.com/office/powerpoint/2010/main" val="18052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endParaRPr lang="en-US" baseline="30000" dirty="0"/>
          </a:p>
          <a:p>
            <a:pPr algn="l"/>
            <a:r>
              <a:rPr lang="en-US" baseline="30000" dirty="0"/>
              <a:t>Yeshayahu/Is 61.5  </a:t>
            </a:r>
            <a:r>
              <a:rPr lang="en-US" dirty="0"/>
              <a:t>Children of foreigners will be your plowmen and vinedressers.</a:t>
            </a:r>
          </a:p>
        </p:txBody>
      </p:sp>
    </p:spTree>
    <p:extLst>
      <p:ext uri="{BB962C8B-B14F-4D97-AF65-F5344CB8AC3E}">
        <p14:creationId xmlns:p14="http://schemas.microsoft.com/office/powerpoint/2010/main" val="386073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endParaRPr lang="en-US" dirty="0"/>
          </a:p>
        </p:txBody>
      </p:sp>
      <p:pic>
        <p:nvPicPr>
          <p:cNvPr id="4" name="Picture 3">
            <a:extLst>
              <a:ext uri="{FF2B5EF4-FFF2-40B4-BE49-F238E27FC236}">
                <a16:creationId xmlns:a16="http://schemas.microsoft.com/office/drawing/2014/main" id="{16708FE4-5698-4686-85D6-C6E9C39F6D55}"/>
              </a:ext>
            </a:extLst>
          </p:cNvPr>
          <p:cNvPicPr>
            <a:picLocks noChangeAspect="1"/>
          </p:cNvPicPr>
          <p:nvPr/>
        </p:nvPicPr>
        <p:blipFill>
          <a:blip r:embed="rId3"/>
          <a:stretch>
            <a:fillRect/>
          </a:stretch>
        </p:blipFill>
        <p:spPr>
          <a:xfrm>
            <a:off x="381276" y="0"/>
            <a:ext cx="8381448" cy="5143500"/>
          </a:xfrm>
          <a:prstGeom prst="rect">
            <a:avLst/>
          </a:prstGeom>
        </p:spPr>
      </p:pic>
    </p:spTree>
    <p:extLst>
      <p:ext uri="{BB962C8B-B14F-4D97-AF65-F5344CB8AC3E}">
        <p14:creationId xmlns:p14="http://schemas.microsoft.com/office/powerpoint/2010/main" val="404757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Chapter 60 takes it to an even higher level.</a:t>
            </a:r>
          </a:p>
          <a:p>
            <a:pPr algn="l"/>
            <a:r>
              <a:rPr lang="en-US" dirty="0"/>
              <a:t>Five verses of </a:t>
            </a:r>
            <a:r>
              <a:rPr lang="en-US" dirty="0" err="1"/>
              <a:t>ch</a:t>
            </a:r>
            <a:r>
              <a:rPr lang="en-US" dirty="0"/>
              <a:t> 60 set to music by Messianic Jewish Alliance of Israel </a:t>
            </a:r>
          </a:p>
          <a:p>
            <a:pPr algn="l"/>
            <a:r>
              <a:rPr lang="en-US" dirty="0"/>
              <a:t>young adults</a:t>
            </a:r>
          </a:p>
          <a:p>
            <a:pPr algn="l"/>
            <a:endParaRPr lang="en-US" dirty="0"/>
          </a:p>
        </p:txBody>
      </p:sp>
    </p:spTree>
    <p:extLst>
      <p:ext uri="{BB962C8B-B14F-4D97-AF65-F5344CB8AC3E}">
        <p14:creationId xmlns:p14="http://schemas.microsoft.com/office/powerpoint/2010/main" val="183809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4" name="Picture 3">
            <a:extLst>
              <a:ext uri="{FF2B5EF4-FFF2-40B4-BE49-F238E27FC236}">
                <a16:creationId xmlns:a16="http://schemas.microsoft.com/office/drawing/2014/main" id="{C547E013-AED4-4BBF-AADD-46F9B25D58D3}"/>
              </a:ext>
            </a:extLst>
          </p:cNvPr>
          <p:cNvPicPr>
            <a:picLocks noChangeAspect="1"/>
          </p:cNvPicPr>
          <p:nvPr/>
        </p:nvPicPr>
        <p:blipFill rotWithShape="1">
          <a:blip r:embed="rId3"/>
          <a:srcRect t="30741"/>
          <a:stretch/>
        </p:blipFill>
        <p:spPr>
          <a:xfrm>
            <a:off x="145666" y="1581150"/>
            <a:ext cx="8852668" cy="3562350"/>
          </a:xfrm>
          <a:prstGeom prst="rect">
            <a:avLst/>
          </a:prstGeom>
        </p:spPr>
      </p:pic>
      <p:pic>
        <p:nvPicPr>
          <p:cNvPr id="5" name="Picture 4">
            <a:extLst>
              <a:ext uri="{FF2B5EF4-FFF2-40B4-BE49-F238E27FC236}">
                <a16:creationId xmlns:a16="http://schemas.microsoft.com/office/drawing/2014/main" id="{36489127-05B9-4E20-AB6E-B2EA73D1FB96}"/>
              </a:ext>
            </a:extLst>
          </p:cNvPr>
          <p:cNvPicPr>
            <a:picLocks noChangeAspect="1"/>
          </p:cNvPicPr>
          <p:nvPr/>
        </p:nvPicPr>
        <p:blipFill>
          <a:blip r:embed="rId4"/>
          <a:stretch>
            <a:fillRect/>
          </a:stretch>
        </p:blipFill>
        <p:spPr>
          <a:xfrm>
            <a:off x="1295400" y="104569"/>
            <a:ext cx="6324600" cy="1476581"/>
          </a:xfrm>
          <a:prstGeom prst="rect">
            <a:avLst/>
          </a:prstGeom>
        </p:spPr>
      </p:pic>
    </p:spTree>
    <p:extLst>
      <p:ext uri="{BB962C8B-B14F-4D97-AF65-F5344CB8AC3E}">
        <p14:creationId xmlns:p14="http://schemas.microsoft.com/office/powerpoint/2010/main" val="41082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endParaRPr lang="en-US" dirty="0"/>
          </a:p>
        </p:txBody>
      </p:sp>
    </p:spTree>
    <p:extLst>
      <p:ext uri="{BB962C8B-B14F-4D97-AF65-F5344CB8AC3E}">
        <p14:creationId xmlns:p14="http://schemas.microsoft.com/office/powerpoint/2010/main" val="1102708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r>
              <a:rPr lang="en-US" dirty="0" err="1"/>
              <a:t>Kumi</a:t>
            </a:r>
            <a:r>
              <a:rPr lang="en-US" dirty="0"/>
              <a:t> Ori  </a:t>
            </a:r>
            <a:r>
              <a:rPr lang="en-US" dirty="0" err="1"/>
              <a:t>Sheli</a:t>
            </a:r>
            <a:r>
              <a:rPr lang="en-US" dirty="0"/>
              <a:t> Myers </a:t>
            </a:r>
            <a:r>
              <a:rPr lang="he-IL" b="1" i="0" dirty="0">
                <a:effectLst/>
                <a:latin typeface="David" panose="020E0502060401010101" pitchFamily="34" charset="-79"/>
                <a:cs typeface="David" panose="020E0502060401010101" pitchFamily="34" charset="-79"/>
              </a:rPr>
              <a:t>ק֥וּמִי א֖וֹרִי </a:t>
            </a:r>
            <a:endParaRPr lang="en-US" b="1" i="0" dirty="0">
              <a:effectLst/>
              <a:latin typeface="David" panose="020E0502060401010101" pitchFamily="34" charset="-79"/>
              <a:cs typeface="David" panose="020E0502060401010101" pitchFamily="34" charset="-79"/>
            </a:endParaRPr>
          </a:p>
          <a:p>
            <a:r>
              <a:rPr lang="en-US" dirty="0"/>
              <a:t>Yeshayahu / Is 60.1-2, 4, 18, 22</a:t>
            </a:r>
          </a:p>
          <a:p>
            <a:pPr algn="l"/>
            <a:endParaRPr lang="en-US" dirty="0"/>
          </a:p>
          <a:p>
            <a:pPr algn="l"/>
            <a:endParaRPr lang="en-US" dirty="0"/>
          </a:p>
          <a:p>
            <a:pPr algn="l"/>
            <a:endParaRPr lang="en-US" dirty="0"/>
          </a:p>
          <a:p>
            <a:pPr algn="l"/>
            <a:endParaRPr lang="en-US" sz="2000" dirty="0">
              <a:hlinkClick r:id="rId3"/>
            </a:endParaRPr>
          </a:p>
          <a:p>
            <a:pPr algn="l"/>
            <a:r>
              <a:rPr lang="en-US" sz="2000" dirty="0">
                <a:hlinkClick r:id="rId3"/>
              </a:rPr>
              <a:t>https://youtu.be/SuDmwjT3q9w</a:t>
            </a:r>
            <a:endParaRPr lang="en-US" sz="2000" dirty="0"/>
          </a:p>
          <a:p>
            <a:pPr algn="l"/>
            <a:r>
              <a:rPr lang="en-US" sz="2000" dirty="0">
                <a:cs typeface="David" panose="020E0502060401010101" pitchFamily="34" charset="-79"/>
                <a:hlinkClick r:id="rId4"/>
              </a:rPr>
              <a:t>https://lyricstranslate.com</a:t>
            </a:r>
            <a:r>
              <a:rPr lang="en-US" sz="2000" dirty="0">
                <a:cs typeface="David" panose="020E0502060401010101" pitchFamily="34" charset="-79"/>
              </a:rPr>
              <a:t> </a:t>
            </a:r>
            <a:r>
              <a:rPr lang="en-US" sz="2000" b="1" dirty="0">
                <a:latin typeface="David" panose="020E0502060401010101" pitchFamily="34" charset="-79"/>
                <a:cs typeface="David" panose="020E0502060401010101" pitchFamily="34" charset="-79"/>
              </a:rPr>
              <a:t> </a:t>
            </a:r>
            <a:endParaRPr lang="he-IL" sz="2000" b="1" dirty="0">
              <a:latin typeface="David" panose="020E0502060401010101" pitchFamily="34" charset="-79"/>
              <a:cs typeface="David" panose="020E0502060401010101" pitchFamily="34" charset="-79"/>
            </a:endParaRPr>
          </a:p>
          <a:p>
            <a:pPr algn="l"/>
            <a:r>
              <a:rPr lang="en-US" sz="2800" dirty="0"/>
              <a:t> </a:t>
            </a:r>
          </a:p>
          <a:p>
            <a:pPr algn="l"/>
            <a:endParaRPr lang="en-US" dirty="0"/>
          </a:p>
        </p:txBody>
      </p:sp>
      <p:pic>
        <p:nvPicPr>
          <p:cNvPr id="4" name="Picture 3">
            <a:extLst>
              <a:ext uri="{FF2B5EF4-FFF2-40B4-BE49-F238E27FC236}">
                <a16:creationId xmlns:a16="http://schemas.microsoft.com/office/drawing/2014/main" id="{6A0DA49F-13D7-4FF2-A649-F5C9FBAD359C}"/>
              </a:ext>
            </a:extLst>
          </p:cNvPr>
          <p:cNvPicPr>
            <a:picLocks noChangeAspect="1"/>
          </p:cNvPicPr>
          <p:nvPr/>
        </p:nvPicPr>
        <p:blipFill>
          <a:blip r:embed="rId5"/>
          <a:stretch>
            <a:fillRect/>
          </a:stretch>
        </p:blipFill>
        <p:spPr>
          <a:xfrm>
            <a:off x="1066801" y="1581150"/>
            <a:ext cx="6842919" cy="2471054"/>
          </a:xfrm>
          <a:prstGeom prst="rect">
            <a:avLst/>
          </a:prstGeom>
        </p:spPr>
      </p:pic>
    </p:spTree>
    <p:extLst>
      <p:ext uri="{BB962C8B-B14F-4D97-AF65-F5344CB8AC3E}">
        <p14:creationId xmlns:p14="http://schemas.microsoft.com/office/powerpoint/2010/main" val="48024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381000" y="209549"/>
            <a:ext cx="4800600" cy="4724401"/>
          </a:xfrm>
        </p:spPr>
        <p:txBody>
          <a:bodyPr/>
          <a:lstStyle/>
          <a:p>
            <a:pPr algn="l"/>
            <a:endParaRPr lang="en-US" dirty="0"/>
          </a:p>
          <a:p>
            <a:pPr algn="l"/>
            <a:r>
              <a:rPr lang="en-US" dirty="0"/>
              <a:t>For sagging spirits and uncertainties:</a:t>
            </a:r>
          </a:p>
        </p:txBody>
      </p:sp>
    </p:spTree>
    <p:extLst>
      <p:ext uri="{BB962C8B-B14F-4D97-AF65-F5344CB8AC3E}">
        <p14:creationId xmlns:p14="http://schemas.microsoft.com/office/powerpoint/2010/main" val="107219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baseline="30000" dirty="0">
                <a:cs typeface="David" panose="020E0502060401010101" pitchFamily="34" charset="-79"/>
              </a:rPr>
              <a:t>Yeshayahu/Is 60.1</a:t>
            </a:r>
            <a:r>
              <a:rPr lang="en-US" dirty="0">
                <a:cs typeface="David" panose="020E0502060401010101" pitchFamily="34" charset="-79"/>
              </a:rPr>
              <a:t> Rise up, shine forth, </a:t>
            </a:r>
          </a:p>
          <a:p>
            <a:pPr algn="l"/>
            <a:r>
              <a:rPr lang="en-US" dirty="0">
                <a:cs typeface="David" panose="020E0502060401010101" pitchFamily="34" charset="-79"/>
              </a:rPr>
              <a:t>For, your Light has come.</a:t>
            </a:r>
          </a:p>
          <a:p>
            <a:pPr algn="l"/>
            <a:r>
              <a:rPr lang="en-US" dirty="0" err="1">
                <a:cs typeface="David" panose="020E0502060401010101" pitchFamily="34" charset="-79"/>
              </a:rPr>
              <a:t>She</a:t>
            </a:r>
            <a:r>
              <a:rPr lang="en-US" u="sng" dirty="0" err="1">
                <a:cs typeface="David" panose="020E0502060401010101" pitchFamily="34" charset="-79"/>
              </a:rPr>
              <a:t>khi</a:t>
            </a:r>
            <a:r>
              <a:rPr lang="en-US" dirty="0" err="1">
                <a:cs typeface="David" panose="020E0502060401010101" pitchFamily="34" charset="-79"/>
              </a:rPr>
              <a:t>nah</a:t>
            </a:r>
            <a:r>
              <a:rPr lang="en-US" dirty="0">
                <a:cs typeface="David" panose="020E0502060401010101" pitchFamily="34" charset="-79"/>
              </a:rPr>
              <a:t> of </a:t>
            </a:r>
            <a:r>
              <a:rPr lang="en-US" u="sng" dirty="0">
                <a:cs typeface="David" panose="020E0502060401010101" pitchFamily="34" charset="-79"/>
              </a:rPr>
              <a:t>Mes</a:t>
            </a:r>
            <a:r>
              <a:rPr lang="en-US" dirty="0">
                <a:cs typeface="David" panose="020E0502060401010101" pitchFamily="34" charset="-79"/>
              </a:rPr>
              <a:t>siah in splendor has dawned. </a:t>
            </a:r>
          </a:p>
          <a:p>
            <a:pPr algn="l"/>
            <a:endParaRPr lang="en-US" dirty="0">
              <a:cs typeface="David" panose="020E0502060401010101" pitchFamily="34" charset="-79"/>
            </a:endParaRPr>
          </a:p>
          <a:p>
            <a:pPr algn="l"/>
            <a:endParaRPr lang="he-IL" i="0" dirty="0">
              <a:effectLst/>
              <a:cs typeface="David" panose="020E0502060401010101" pitchFamily="34" charset="-79"/>
            </a:endParaRPr>
          </a:p>
          <a:p>
            <a:pPr algn="l"/>
            <a:endParaRPr lang="en-US" dirty="0"/>
          </a:p>
        </p:txBody>
      </p:sp>
    </p:spTree>
    <p:extLst>
      <p:ext uri="{BB962C8B-B14F-4D97-AF65-F5344CB8AC3E}">
        <p14:creationId xmlns:p14="http://schemas.microsoft.com/office/powerpoint/2010/main" val="382798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baseline="30000" dirty="0">
                <a:cs typeface="David" panose="020E0502060401010101" pitchFamily="34" charset="-79"/>
              </a:rPr>
              <a:t>Yeshayahu/Is 60.2 </a:t>
            </a:r>
            <a:r>
              <a:rPr lang="en-US" dirty="0">
                <a:cs typeface="David" panose="020E0502060401010101" pitchFamily="34" charset="-79"/>
              </a:rPr>
              <a:t>See how darkness covers the earth</a:t>
            </a:r>
          </a:p>
          <a:p>
            <a:pPr algn="l"/>
            <a:r>
              <a:rPr lang="en-US" dirty="0">
                <a:cs typeface="David" panose="020E0502060401010101" pitchFamily="34" charset="-79"/>
              </a:rPr>
              <a:t>And the nations in depth of night</a:t>
            </a:r>
            <a:endParaRPr lang="he-IL" b="1" i="0" dirty="0">
              <a:effectLst/>
              <a:latin typeface="David" panose="020E0502060401010101" pitchFamily="34" charset="-79"/>
              <a:cs typeface="David" panose="020E0502060401010101" pitchFamily="34" charset="-79"/>
            </a:endParaRPr>
          </a:p>
          <a:p>
            <a:pPr algn="l"/>
            <a:r>
              <a:rPr lang="en-US" dirty="0">
                <a:cs typeface="David" panose="020E0502060401010101" pitchFamily="34" charset="-79"/>
              </a:rPr>
              <a:t>But </a:t>
            </a:r>
            <a:r>
              <a:rPr lang="en-US" cap="small" dirty="0">
                <a:cs typeface="David" panose="020E0502060401010101" pitchFamily="34" charset="-79"/>
              </a:rPr>
              <a:t>Adoni </a:t>
            </a:r>
            <a:r>
              <a:rPr lang="en-US" dirty="0">
                <a:cs typeface="David" panose="020E0502060401010101" pitchFamily="34" charset="-79"/>
              </a:rPr>
              <a:t>in splendor will dawn on you.</a:t>
            </a:r>
            <a:endParaRPr lang="he-IL" b="1" i="0" dirty="0">
              <a:effectLst/>
              <a:latin typeface="David" panose="020E0502060401010101" pitchFamily="34" charset="-79"/>
              <a:cs typeface="David" panose="020E0502060401010101" pitchFamily="34" charset="-79"/>
            </a:endParaRPr>
          </a:p>
          <a:p>
            <a:pPr algn="l"/>
            <a:r>
              <a:rPr lang="en-US" dirty="0">
                <a:cs typeface="David" panose="020E0502060401010101" pitchFamily="34" charset="-79"/>
              </a:rPr>
              <a:t>And His glory, and His glory on you will appear.</a:t>
            </a:r>
          </a:p>
          <a:p>
            <a:pPr algn="l"/>
            <a:endParaRPr lang="en-US" b="1" dirty="0"/>
          </a:p>
        </p:txBody>
      </p:sp>
    </p:spTree>
    <p:extLst>
      <p:ext uri="{BB962C8B-B14F-4D97-AF65-F5344CB8AC3E}">
        <p14:creationId xmlns:p14="http://schemas.microsoft.com/office/powerpoint/2010/main" val="200664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lnSpcReduction="10000"/>
          </a:bodyPr>
          <a:lstStyle/>
          <a:p>
            <a:pPr algn="l"/>
            <a:r>
              <a:rPr lang="en-US" baseline="30000" dirty="0">
                <a:cs typeface="David" panose="020E0502060401010101" pitchFamily="34" charset="-79"/>
              </a:rPr>
              <a:t>Yeshayahu/Is 60.18 </a:t>
            </a:r>
            <a:r>
              <a:rPr lang="en-US" dirty="0">
                <a:cs typeface="David" panose="020E0502060401010101" pitchFamily="34" charset="-79"/>
              </a:rPr>
              <a:t>No more will violence sound in your land</a:t>
            </a:r>
          </a:p>
          <a:p>
            <a:pPr algn="l"/>
            <a:r>
              <a:rPr lang="en-US" dirty="0">
                <a:cs typeface="David" panose="020E0502060401010101" pitchFamily="34" charset="-79"/>
              </a:rPr>
              <a:t>Blasts nor looting on your grounds</a:t>
            </a:r>
          </a:p>
          <a:p>
            <a:pPr algn="l"/>
            <a:r>
              <a:rPr lang="en-US" dirty="0">
                <a:cs typeface="David" panose="020E0502060401010101" pitchFamily="34" charset="-79"/>
              </a:rPr>
              <a:t>You will call your walls salvation</a:t>
            </a:r>
          </a:p>
          <a:p>
            <a:pPr algn="l"/>
            <a:r>
              <a:rPr lang="en-US" dirty="0">
                <a:cs typeface="David" panose="020E0502060401010101" pitchFamily="34" charset="-79"/>
              </a:rPr>
              <a:t>And your gates, </a:t>
            </a:r>
          </a:p>
          <a:p>
            <a:pPr algn="l"/>
            <a:r>
              <a:rPr lang="en-US" dirty="0">
                <a:cs typeface="David" panose="020E0502060401010101" pitchFamily="34" charset="-79"/>
              </a:rPr>
              <a:t>Praise will declare. </a:t>
            </a:r>
          </a:p>
          <a:p>
            <a:pPr algn="l"/>
            <a:endParaRPr lang="en-US" dirty="0"/>
          </a:p>
        </p:txBody>
      </p:sp>
    </p:spTree>
    <p:extLst>
      <p:ext uri="{BB962C8B-B14F-4D97-AF65-F5344CB8AC3E}">
        <p14:creationId xmlns:p14="http://schemas.microsoft.com/office/powerpoint/2010/main" val="336781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a:bodyPr>
          <a:lstStyle/>
          <a:p>
            <a:pPr algn="l"/>
            <a:r>
              <a:rPr lang="en-US" baseline="30000" dirty="0">
                <a:cs typeface="David" panose="020E0502060401010101" pitchFamily="34" charset="-79"/>
              </a:rPr>
              <a:t>Yeshayahu/Is 60.22 </a:t>
            </a:r>
            <a:r>
              <a:rPr lang="en-US" dirty="0">
                <a:cs typeface="David" panose="020E0502060401010101" pitchFamily="34" charset="-79"/>
              </a:rPr>
              <a:t>The smallest one will become like a thousand</a:t>
            </a:r>
          </a:p>
          <a:p>
            <a:pPr algn="l"/>
            <a:r>
              <a:rPr lang="en-US" dirty="0">
                <a:cs typeface="David" panose="020E0502060401010101" pitchFamily="34" charset="-79"/>
              </a:rPr>
              <a:t>And the least like a nation of might.</a:t>
            </a:r>
          </a:p>
          <a:p>
            <a:pPr algn="l"/>
            <a:r>
              <a:rPr lang="en-US" dirty="0">
                <a:cs typeface="David" panose="020E0502060401010101" pitchFamily="34" charset="-79"/>
              </a:rPr>
              <a:t>I’m </a:t>
            </a:r>
            <a:r>
              <a:rPr lang="en-US" cap="small" dirty="0">
                <a:cs typeface="David" panose="020E0502060401010101" pitchFamily="34" charset="-79"/>
              </a:rPr>
              <a:t>Adoni</a:t>
            </a:r>
            <a:r>
              <a:rPr lang="en-US" dirty="0">
                <a:cs typeface="David" panose="020E0502060401010101" pitchFamily="34" charset="-79"/>
              </a:rPr>
              <a:t>, in its time I’ll accelerate.</a:t>
            </a:r>
          </a:p>
          <a:p>
            <a:pPr algn="l"/>
            <a:r>
              <a:rPr lang="en-US" dirty="0">
                <a:cs typeface="David" panose="020E0502060401010101" pitchFamily="34" charset="-79"/>
              </a:rPr>
              <a:t>In its time, in its time </a:t>
            </a:r>
          </a:p>
          <a:p>
            <a:pPr algn="l"/>
            <a:r>
              <a:rPr lang="en-US" dirty="0">
                <a:cs typeface="David" panose="020E0502060401010101" pitchFamily="34" charset="-79"/>
              </a:rPr>
              <a:t>I’ll accelerate.</a:t>
            </a:r>
            <a:endParaRPr lang="he-IL" b="1" i="0" dirty="0">
              <a:effectLst/>
              <a:latin typeface="David" panose="020E0502060401010101" pitchFamily="34" charset="-79"/>
              <a:cs typeface="David" panose="020E0502060401010101" pitchFamily="34" charset="-79"/>
            </a:endParaRPr>
          </a:p>
          <a:p>
            <a:pPr algn="l"/>
            <a:endParaRPr lang="en-US" dirty="0"/>
          </a:p>
        </p:txBody>
      </p:sp>
    </p:spTree>
    <p:extLst>
      <p:ext uri="{BB962C8B-B14F-4D97-AF65-F5344CB8AC3E}">
        <p14:creationId xmlns:p14="http://schemas.microsoft.com/office/powerpoint/2010/main" val="98208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baseline="30000" dirty="0">
                <a:cs typeface="David" panose="020E0502060401010101" pitchFamily="34" charset="-79"/>
              </a:rPr>
              <a:t>Yeshayahu/Is 60.4 </a:t>
            </a:r>
            <a:r>
              <a:rPr lang="en-US" dirty="0">
                <a:cs typeface="David" panose="020E0502060401010101" pitchFamily="34" charset="-79"/>
              </a:rPr>
              <a:t>Lift your eyes round about, and see them all</a:t>
            </a:r>
          </a:p>
          <a:p>
            <a:pPr algn="l"/>
            <a:r>
              <a:rPr lang="en-US" dirty="0">
                <a:cs typeface="David" panose="020E0502060401010101" pitchFamily="34" charset="-79"/>
              </a:rPr>
              <a:t>Gathered to you your sons come from very far away.</a:t>
            </a:r>
            <a:endParaRPr lang="he-IL" b="1" i="0" dirty="0">
              <a:effectLst/>
              <a:latin typeface="David" panose="020E0502060401010101" pitchFamily="34" charset="-79"/>
              <a:cs typeface="David" panose="020E0502060401010101" pitchFamily="34" charset="-79"/>
            </a:endParaRPr>
          </a:p>
          <a:p>
            <a:pPr algn="l"/>
            <a:r>
              <a:rPr lang="en-US" dirty="0">
                <a:cs typeface="David" panose="020E0502060401010101" pitchFamily="34" charset="-79"/>
              </a:rPr>
              <a:t>	</a:t>
            </a:r>
          </a:p>
          <a:p>
            <a:pPr algn="l"/>
            <a:endParaRPr lang="en-US" dirty="0"/>
          </a:p>
        </p:txBody>
      </p:sp>
    </p:spTree>
    <p:extLst>
      <p:ext uri="{BB962C8B-B14F-4D97-AF65-F5344CB8AC3E}">
        <p14:creationId xmlns:p14="http://schemas.microsoft.com/office/powerpoint/2010/main" val="2368468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1028" name="Picture 4">
            <a:extLst>
              <a:ext uri="{FF2B5EF4-FFF2-40B4-BE49-F238E27FC236}">
                <a16:creationId xmlns:a16="http://schemas.microsoft.com/office/drawing/2014/main" id="{75751577-4CF5-471B-86CA-2EBCF717E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016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Outline of this message on Is 60:</a:t>
            </a:r>
          </a:p>
          <a:p>
            <a:pPr marL="517525" indent="-517525" algn="l">
              <a:buFont typeface="+mj-lt"/>
              <a:buAutoNum type="arabicPeriod"/>
            </a:pPr>
            <a:r>
              <a:rPr lang="en-US" dirty="0"/>
              <a:t>[1-2] Glory in spite of darkness</a:t>
            </a:r>
          </a:p>
          <a:p>
            <a:pPr marL="517525" indent="-517525" algn="l">
              <a:buFont typeface="+mj-lt"/>
              <a:buAutoNum type="arabicPeriod"/>
            </a:pPr>
            <a:r>
              <a:rPr lang="en-US" dirty="0"/>
              <a:t>[v 18, 22]  Safety and security</a:t>
            </a:r>
          </a:p>
          <a:p>
            <a:pPr marL="517525" indent="-517525" algn="l">
              <a:buFont typeface="+mj-lt"/>
              <a:buAutoNum type="arabicPeriod"/>
            </a:pPr>
            <a:r>
              <a:rPr lang="en-US" dirty="0"/>
              <a:t>[v 4]  Children restored.</a:t>
            </a:r>
          </a:p>
        </p:txBody>
      </p:sp>
    </p:spTree>
    <p:extLst>
      <p:ext uri="{BB962C8B-B14F-4D97-AF65-F5344CB8AC3E}">
        <p14:creationId xmlns:p14="http://schemas.microsoft.com/office/powerpoint/2010/main" val="50803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Outline of this message on Is 60:</a:t>
            </a:r>
          </a:p>
          <a:p>
            <a:pPr marL="517525" indent="-517525" algn="l">
              <a:buFont typeface="+mj-lt"/>
              <a:buAutoNum type="arabicPeriod"/>
            </a:pPr>
            <a:r>
              <a:rPr lang="en-US" u="sng" dirty="0">
                <a:solidFill>
                  <a:srgbClr val="FFFF99"/>
                </a:solidFill>
              </a:rPr>
              <a:t>[1-2] Glory in spite of darkness</a:t>
            </a:r>
          </a:p>
          <a:p>
            <a:pPr marL="517525" indent="-517525" algn="l">
              <a:buFont typeface="+mj-lt"/>
              <a:buAutoNum type="arabicPeriod"/>
            </a:pPr>
            <a:r>
              <a:rPr lang="en-US" dirty="0"/>
              <a:t>[v 18, 22]  Safety and security</a:t>
            </a:r>
          </a:p>
          <a:p>
            <a:pPr marL="517525" indent="-517525" algn="l">
              <a:buFont typeface="+mj-lt"/>
              <a:buAutoNum type="arabicPeriod"/>
            </a:pPr>
            <a:r>
              <a:rPr lang="en-US" dirty="0"/>
              <a:t>[v 4]  Children restored.</a:t>
            </a:r>
          </a:p>
        </p:txBody>
      </p:sp>
    </p:spTree>
    <p:extLst>
      <p:ext uri="{BB962C8B-B14F-4D97-AF65-F5344CB8AC3E}">
        <p14:creationId xmlns:p14="http://schemas.microsoft.com/office/powerpoint/2010/main" val="65397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endParaRPr lang="en-US" dirty="0"/>
          </a:p>
        </p:txBody>
      </p:sp>
    </p:spTree>
    <p:extLst>
      <p:ext uri="{BB962C8B-B14F-4D97-AF65-F5344CB8AC3E}">
        <p14:creationId xmlns:p14="http://schemas.microsoft.com/office/powerpoint/2010/main" val="3880817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קוּמִי אוֹרִי כִּי בָא אוֹרֵךְ</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Kumi</a:t>
            </a:r>
            <a:r>
              <a:rPr lang="en-US" i="1" dirty="0">
                <a:cs typeface="David" panose="020E0502060401010101" pitchFamily="34" charset="-79"/>
              </a:rPr>
              <a:t> </a:t>
            </a:r>
            <a:r>
              <a:rPr lang="en-US" i="1" dirty="0" err="1">
                <a:cs typeface="David" panose="020E0502060401010101" pitchFamily="34" charset="-79"/>
              </a:rPr>
              <a:t>ori</a:t>
            </a:r>
            <a:r>
              <a:rPr lang="en-US" i="1" dirty="0">
                <a:cs typeface="David" panose="020E0502060401010101" pitchFamily="34" charset="-79"/>
              </a:rPr>
              <a:t>, ki </a:t>
            </a:r>
            <a:r>
              <a:rPr lang="en-US" i="1" dirty="0" err="1">
                <a:cs typeface="David" panose="020E0502060401010101" pitchFamily="34" charset="-79"/>
              </a:rPr>
              <a:t>va</a:t>
            </a:r>
            <a:r>
              <a:rPr lang="en-US" i="1" dirty="0">
                <a:cs typeface="David" panose="020E0502060401010101" pitchFamily="34" charset="-79"/>
              </a:rPr>
              <a:t> </a:t>
            </a:r>
            <a:r>
              <a:rPr lang="en-US" i="1" dirty="0" err="1">
                <a:cs typeface="David" panose="020E0502060401010101" pitchFamily="34" charset="-79"/>
              </a:rPr>
              <a:t>orekh</a:t>
            </a:r>
            <a:endParaRPr lang="en-US" i="1" dirty="0">
              <a:cs typeface="David" panose="020E0502060401010101" pitchFamily="34" charset="-79"/>
            </a:endParaRPr>
          </a:p>
          <a:p>
            <a:pPr algn="l" rtl="1"/>
            <a:r>
              <a:rPr lang="en-US" dirty="0">
                <a:cs typeface="David" panose="020E0502060401010101" pitchFamily="34" charset="-79"/>
              </a:rPr>
              <a:t>Rise up, shine forth, </a:t>
            </a:r>
          </a:p>
          <a:p>
            <a:pPr algn="l"/>
            <a:r>
              <a:rPr lang="en-US" dirty="0">
                <a:cs typeface="David" panose="020E0502060401010101" pitchFamily="34" charset="-79"/>
              </a:rPr>
              <a:t>For, your Light has come.</a:t>
            </a:r>
            <a:endParaRPr lang="he-IL" i="0" dirty="0">
              <a:effectLst/>
              <a:cs typeface="David" panose="020E0502060401010101" pitchFamily="34" charset="-79"/>
            </a:endParaRPr>
          </a:p>
        </p:txBody>
      </p:sp>
    </p:spTree>
    <p:extLst>
      <p:ext uri="{BB962C8B-B14F-4D97-AF65-F5344CB8AC3E}">
        <p14:creationId xmlns:p14="http://schemas.microsoft.com/office/powerpoint/2010/main" val="61614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381000" y="209549"/>
            <a:ext cx="4800600" cy="4724401"/>
          </a:xfrm>
        </p:spPr>
        <p:txBody>
          <a:bodyPr/>
          <a:lstStyle/>
          <a:p>
            <a:pPr algn="l"/>
            <a:endParaRPr lang="en-US" dirty="0"/>
          </a:p>
          <a:p>
            <a:pPr algn="l"/>
            <a:r>
              <a:rPr lang="en-US" dirty="0"/>
              <a:t>For sagging spirits and uncertainties:</a:t>
            </a:r>
          </a:p>
        </p:txBody>
      </p:sp>
      <p:pic>
        <p:nvPicPr>
          <p:cNvPr id="4" name="Picture 3">
            <a:extLst>
              <a:ext uri="{FF2B5EF4-FFF2-40B4-BE49-F238E27FC236}">
                <a16:creationId xmlns:a16="http://schemas.microsoft.com/office/drawing/2014/main" id="{F72FBDE3-12C7-47F7-AD1A-2427FD52C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4900"/>
            <a:ext cx="3810000" cy="5151886"/>
          </a:xfrm>
          <a:prstGeom prst="rect">
            <a:avLst/>
          </a:prstGeom>
        </p:spPr>
      </p:pic>
    </p:spTree>
    <p:extLst>
      <p:ext uri="{BB962C8B-B14F-4D97-AF65-F5344CB8AC3E}">
        <p14:creationId xmlns:p14="http://schemas.microsoft.com/office/powerpoint/2010/main" val="13229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וּכְבוֹד יְיָ עָלַיִךְ זָרָח׃</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aliyikh</a:t>
            </a:r>
            <a:r>
              <a:rPr lang="en-US" i="1" dirty="0">
                <a:cs typeface="David" panose="020E0502060401010101" pitchFamily="34" charset="-79"/>
              </a:rPr>
              <a:t> </a:t>
            </a:r>
            <a:r>
              <a:rPr lang="en-US" i="1" dirty="0" err="1">
                <a:cs typeface="David" panose="020E0502060401010101" pitchFamily="34" charset="-79"/>
              </a:rPr>
              <a:t>zarakh</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err="1">
                <a:cs typeface="David" panose="020E0502060401010101" pitchFamily="34" charset="-79"/>
              </a:rPr>
              <a:t>She</a:t>
            </a:r>
            <a:r>
              <a:rPr lang="en-US" u="sng" dirty="0" err="1">
                <a:cs typeface="David" panose="020E0502060401010101" pitchFamily="34" charset="-79"/>
              </a:rPr>
              <a:t>khi</a:t>
            </a:r>
            <a:r>
              <a:rPr lang="en-US" dirty="0" err="1">
                <a:cs typeface="David" panose="020E0502060401010101" pitchFamily="34" charset="-79"/>
              </a:rPr>
              <a:t>nah</a:t>
            </a:r>
            <a:r>
              <a:rPr lang="en-US" dirty="0">
                <a:cs typeface="David" panose="020E0502060401010101" pitchFamily="34" charset="-79"/>
              </a:rPr>
              <a:t> of </a:t>
            </a:r>
            <a:r>
              <a:rPr lang="en-US" u="sng" dirty="0">
                <a:cs typeface="David" panose="020E0502060401010101" pitchFamily="34" charset="-79"/>
              </a:rPr>
              <a:t>Mes</a:t>
            </a:r>
            <a:r>
              <a:rPr lang="en-US" dirty="0">
                <a:cs typeface="David" panose="020E0502060401010101" pitchFamily="34" charset="-79"/>
              </a:rPr>
              <a:t>siah in splendor has dawned. </a:t>
            </a:r>
          </a:p>
          <a:p>
            <a:pPr algn="r"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1681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 4.6 </a:t>
            </a:r>
            <a:r>
              <a:rPr lang="en-US" sz="4000" dirty="0"/>
              <a:t>For it is the God who once said, “Let light shine out of darkness,” who has made his light shine in our hearts, </a:t>
            </a:r>
            <a:r>
              <a:rPr lang="en-US" sz="4000" u="sng" dirty="0">
                <a:solidFill>
                  <a:srgbClr val="FFFF99"/>
                </a:solidFill>
              </a:rPr>
              <a:t>the light of the knowledge of God’s glory shining in the face of the Messiah Yeshua</a:t>
            </a:r>
            <a:r>
              <a:rPr lang="en-US" sz="4000" dirty="0"/>
              <a:t>.</a:t>
            </a:r>
            <a:endParaRPr lang="en-US" sz="6600" dirty="0"/>
          </a:p>
        </p:txBody>
      </p:sp>
    </p:spTree>
    <p:extLst>
      <p:ext uri="{BB962C8B-B14F-4D97-AF65-F5344CB8AC3E}">
        <p14:creationId xmlns:p14="http://schemas.microsoft.com/office/powerpoint/2010/main" val="1651590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Mtt</a:t>
            </a:r>
            <a:r>
              <a:rPr lang="en-US" sz="4000" baseline="30000" dirty="0"/>
              <a:t>. 4.13-13 </a:t>
            </a:r>
            <a:r>
              <a:rPr lang="en-US" sz="4000" dirty="0"/>
              <a:t>Leaving </a:t>
            </a:r>
            <a:r>
              <a:rPr lang="en-US" sz="4000" dirty="0" err="1"/>
              <a:t>Natzeret</a:t>
            </a:r>
            <a:r>
              <a:rPr lang="en-US" sz="4000" dirty="0"/>
              <a:t>, He came and settled in Capernaum…This was to fulfill what was spoken through Isaiah the prophet, saying … </a:t>
            </a:r>
            <a:r>
              <a:rPr lang="en-US" sz="4000" u="sng" dirty="0">
                <a:solidFill>
                  <a:srgbClr val="FFFF99"/>
                </a:solidFill>
              </a:rPr>
              <a:t>the people sitting in darkness have seen a great light</a:t>
            </a:r>
            <a:r>
              <a:rPr lang="en-US" sz="4000" dirty="0"/>
              <a:t>, and those sitting in the region and shadow of death, on them a light has dawned.”</a:t>
            </a:r>
          </a:p>
        </p:txBody>
      </p:sp>
    </p:spTree>
    <p:extLst>
      <p:ext uri="{BB962C8B-B14F-4D97-AF65-F5344CB8AC3E}">
        <p14:creationId xmlns:p14="http://schemas.microsoft.com/office/powerpoint/2010/main" val="1857129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baseline="30000" dirty="0"/>
              <a:t>Acts 22.6-7 </a:t>
            </a:r>
            <a:r>
              <a:rPr lang="en-US" dirty="0"/>
              <a:t>[Paul/</a:t>
            </a:r>
            <a:r>
              <a:rPr lang="en-US" dirty="0" err="1"/>
              <a:t>Shaul</a:t>
            </a:r>
            <a:r>
              <a:rPr lang="en-US" dirty="0"/>
              <a:t>]  “As I was traveling and approaching </a:t>
            </a:r>
            <a:r>
              <a:rPr lang="en-US" dirty="0" err="1"/>
              <a:t>Dammesek</a:t>
            </a:r>
            <a:r>
              <a:rPr lang="en-US" dirty="0"/>
              <a:t>, around noon, </a:t>
            </a:r>
            <a:r>
              <a:rPr lang="en-US" u="sng" dirty="0">
                <a:solidFill>
                  <a:srgbClr val="FFFF99"/>
                </a:solidFill>
              </a:rPr>
              <a:t>suddenly a brilliant light from heaven flashed all around me! </a:t>
            </a:r>
            <a:r>
              <a:rPr lang="en-US" dirty="0"/>
              <a:t>I fell to the ground…</a:t>
            </a:r>
          </a:p>
        </p:txBody>
      </p:sp>
    </p:spTree>
    <p:extLst>
      <p:ext uri="{BB962C8B-B14F-4D97-AF65-F5344CB8AC3E}">
        <p14:creationId xmlns:p14="http://schemas.microsoft.com/office/powerpoint/2010/main" val="203967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Is it conditional at all?</a:t>
            </a:r>
          </a:p>
        </p:txBody>
      </p:sp>
    </p:spTree>
    <p:extLst>
      <p:ext uri="{BB962C8B-B14F-4D97-AF65-F5344CB8AC3E}">
        <p14:creationId xmlns:p14="http://schemas.microsoft.com/office/powerpoint/2010/main" val="3105214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קוּמִי אוֹרִי כִּי בָא אוֹרֵךְ</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Kumi</a:t>
            </a:r>
            <a:r>
              <a:rPr lang="en-US" i="1" dirty="0">
                <a:cs typeface="David" panose="020E0502060401010101" pitchFamily="34" charset="-79"/>
              </a:rPr>
              <a:t> </a:t>
            </a:r>
            <a:r>
              <a:rPr lang="en-US" i="1" dirty="0" err="1">
                <a:cs typeface="David" panose="020E0502060401010101" pitchFamily="34" charset="-79"/>
              </a:rPr>
              <a:t>ori</a:t>
            </a:r>
            <a:r>
              <a:rPr lang="en-US" i="1" dirty="0">
                <a:cs typeface="David" panose="020E0502060401010101" pitchFamily="34" charset="-79"/>
              </a:rPr>
              <a:t>, ki </a:t>
            </a:r>
            <a:r>
              <a:rPr lang="en-US" i="1" dirty="0" err="1">
                <a:cs typeface="David" panose="020E0502060401010101" pitchFamily="34" charset="-79"/>
              </a:rPr>
              <a:t>va</a:t>
            </a:r>
            <a:r>
              <a:rPr lang="en-US" i="1" dirty="0">
                <a:cs typeface="David" panose="020E0502060401010101" pitchFamily="34" charset="-79"/>
              </a:rPr>
              <a:t> </a:t>
            </a:r>
            <a:r>
              <a:rPr lang="en-US" i="1" dirty="0" err="1">
                <a:cs typeface="David" panose="020E0502060401010101" pitchFamily="34" charset="-79"/>
              </a:rPr>
              <a:t>orekh</a:t>
            </a:r>
            <a:endParaRPr lang="en-US" i="1" dirty="0">
              <a:cs typeface="David" panose="020E0502060401010101" pitchFamily="34" charset="-79"/>
            </a:endParaRPr>
          </a:p>
          <a:p>
            <a:pPr algn="l" rtl="1"/>
            <a:r>
              <a:rPr lang="en-US" dirty="0">
                <a:cs typeface="David" panose="020E0502060401010101" pitchFamily="34" charset="-79"/>
              </a:rPr>
              <a:t>Rise up, shine forth, </a:t>
            </a:r>
          </a:p>
          <a:p>
            <a:pPr algn="l"/>
            <a:r>
              <a:rPr lang="en-US" dirty="0">
                <a:cs typeface="David" panose="020E0502060401010101" pitchFamily="34" charset="-79"/>
              </a:rPr>
              <a:t>For, your Light has come.</a:t>
            </a:r>
            <a:endParaRPr lang="he-IL" i="0" dirty="0">
              <a:effectLst/>
              <a:cs typeface="David" panose="020E0502060401010101" pitchFamily="34" charset="-79"/>
            </a:endParaRPr>
          </a:p>
        </p:txBody>
      </p:sp>
    </p:spTree>
    <p:extLst>
      <p:ext uri="{BB962C8B-B14F-4D97-AF65-F5344CB8AC3E}">
        <p14:creationId xmlns:p14="http://schemas.microsoft.com/office/powerpoint/2010/main" val="2536387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Mtt</a:t>
            </a:r>
            <a:r>
              <a:rPr lang="en-US" sz="4000" baseline="30000" dirty="0"/>
              <a:t> 17.20 </a:t>
            </a:r>
            <a:r>
              <a:rPr lang="en-US" sz="4000" dirty="0"/>
              <a:t>He said to them, “Because you have such little trust! Yes! I tell you that if you have trust as tiny as a mustard seed, you will be able to say to this mountain, ‘Move from here to there!’ and it will move; indeed, nothing will be impossible for you!</a:t>
            </a:r>
          </a:p>
        </p:txBody>
      </p:sp>
    </p:spTree>
    <p:extLst>
      <p:ext uri="{BB962C8B-B14F-4D97-AF65-F5344CB8AC3E}">
        <p14:creationId xmlns:p14="http://schemas.microsoft.com/office/powerpoint/2010/main" val="1238818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קוּמִי אוֹרִי כִּי בָא אוֹרֵךְ</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Kumi</a:t>
            </a:r>
            <a:r>
              <a:rPr lang="en-US" i="1" dirty="0">
                <a:cs typeface="David" panose="020E0502060401010101" pitchFamily="34" charset="-79"/>
              </a:rPr>
              <a:t> </a:t>
            </a:r>
            <a:r>
              <a:rPr lang="en-US" i="1" dirty="0" err="1">
                <a:cs typeface="David" panose="020E0502060401010101" pitchFamily="34" charset="-79"/>
              </a:rPr>
              <a:t>ori</a:t>
            </a:r>
            <a:r>
              <a:rPr lang="en-US" i="1" dirty="0">
                <a:cs typeface="David" panose="020E0502060401010101" pitchFamily="34" charset="-79"/>
              </a:rPr>
              <a:t>, ki </a:t>
            </a:r>
            <a:r>
              <a:rPr lang="en-US" i="1" dirty="0" err="1">
                <a:cs typeface="David" panose="020E0502060401010101" pitchFamily="34" charset="-79"/>
              </a:rPr>
              <a:t>va</a:t>
            </a:r>
            <a:r>
              <a:rPr lang="en-US" i="1" dirty="0">
                <a:cs typeface="David" panose="020E0502060401010101" pitchFamily="34" charset="-79"/>
              </a:rPr>
              <a:t> </a:t>
            </a:r>
            <a:r>
              <a:rPr lang="en-US" i="1" dirty="0" err="1">
                <a:cs typeface="David" panose="020E0502060401010101" pitchFamily="34" charset="-79"/>
              </a:rPr>
              <a:t>orekh</a:t>
            </a:r>
            <a:endParaRPr lang="en-US" i="1" dirty="0">
              <a:cs typeface="David" panose="020E0502060401010101" pitchFamily="34" charset="-79"/>
            </a:endParaRPr>
          </a:p>
          <a:p>
            <a:pPr algn="l" rtl="1"/>
            <a:r>
              <a:rPr lang="en-US" dirty="0">
                <a:cs typeface="David" panose="020E0502060401010101" pitchFamily="34" charset="-79"/>
              </a:rPr>
              <a:t>Rise up, shine forth, </a:t>
            </a:r>
          </a:p>
          <a:p>
            <a:pPr algn="l"/>
            <a:r>
              <a:rPr lang="en-US" dirty="0">
                <a:cs typeface="David" panose="020E0502060401010101" pitchFamily="34" charset="-79"/>
              </a:rPr>
              <a:t>For, your Light has come.</a:t>
            </a:r>
            <a:endParaRPr lang="he-IL" i="0" dirty="0">
              <a:effectLst/>
              <a:cs typeface="David" panose="020E0502060401010101" pitchFamily="34" charset="-79"/>
            </a:endParaRPr>
          </a:p>
        </p:txBody>
      </p:sp>
    </p:spTree>
    <p:extLst>
      <p:ext uri="{BB962C8B-B14F-4D97-AF65-F5344CB8AC3E}">
        <p14:creationId xmlns:p14="http://schemas.microsoft.com/office/powerpoint/2010/main" val="2848075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הִנֵּה הַחֹשֶׁךְ יְכַסֶּה־אֶרֶץ</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Henay</a:t>
            </a:r>
            <a:r>
              <a:rPr lang="en-US" i="1" dirty="0">
                <a:cs typeface="David" panose="020E0502060401010101" pitchFamily="34" charset="-79"/>
              </a:rPr>
              <a:t> </a:t>
            </a:r>
            <a:r>
              <a:rPr lang="en-US" i="1" dirty="0" err="1">
                <a:cs typeface="David" panose="020E0502060401010101" pitchFamily="34" charset="-79"/>
              </a:rPr>
              <a:t>hakhoshekh</a:t>
            </a:r>
            <a:r>
              <a:rPr lang="en-US" i="1" dirty="0">
                <a:cs typeface="David" panose="020E0502060401010101" pitchFamily="34" charset="-79"/>
              </a:rPr>
              <a:t> </a:t>
            </a:r>
            <a:r>
              <a:rPr lang="en-US" i="1" dirty="0" err="1">
                <a:cs typeface="David" panose="020E0502060401010101" pitchFamily="34" charset="-79"/>
              </a:rPr>
              <a:t>y’khaseh</a:t>
            </a:r>
            <a:r>
              <a:rPr lang="en-US" i="1" dirty="0">
                <a:cs typeface="David" panose="020E0502060401010101" pitchFamily="34" charset="-79"/>
              </a:rPr>
              <a:t> </a:t>
            </a:r>
            <a:r>
              <a:rPr lang="en-US" i="1" dirty="0" err="1">
                <a:cs typeface="David" panose="020E0502060401010101" pitchFamily="34" charset="-79"/>
              </a:rPr>
              <a:t>erets</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See how darkness covers the earth</a:t>
            </a:r>
          </a:p>
        </p:txBody>
      </p:sp>
    </p:spTree>
    <p:extLst>
      <p:ext uri="{BB962C8B-B14F-4D97-AF65-F5344CB8AC3E}">
        <p14:creationId xmlns:p14="http://schemas.microsoft.com/office/powerpoint/2010/main" val="3491760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וַֽעֲרָפֶ֖ל לְאֻמִּ֑ים</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V’arafel</a:t>
            </a:r>
            <a:r>
              <a:rPr lang="en-US" i="1" dirty="0">
                <a:cs typeface="David" panose="020E0502060401010101" pitchFamily="34" charset="-79"/>
              </a:rPr>
              <a:t> </a:t>
            </a:r>
            <a:r>
              <a:rPr lang="en-US" i="1" dirty="0" err="1">
                <a:cs typeface="David" panose="020E0502060401010101" pitchFamily="34" charset="-79"/>
              </a:rPr>
              <a:t>l’umim</a:t>
            </a:r>
            <a:endParaRPr lang="en-US" i="1" dirty="0">
              <a:cs typeface="David" panose="020E0502060401010101" pitchFamily="34" charset="-79"/>
            </a:endParaRPr>
          </a:p>
          <a:p>
            <a:pPr algn="l"/>
            <a:r>
              <a:rPr lang="en-US" dirty="0">
                <a:cs typeface="David" panose="020E0502060401010101" pitchFamily="34" charset="-79"/>
              </a:rPr>
              <a:t>And the nations in depth of night</a:t>
            </a:r>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5844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40 days of life report: </a:t>
            </a:r>
            <a:r>
              <a:rPr kumimoji="0" lang="en-US" altLang="en-US" sz="4000" i="0" u="none" strike="noStrike" cap="none" normalizeH="0" baseline="0" dirty="0">
                <a:ln>
                  <a:noFill/>
                </a:ln>
                <a:solidFill>
                  <a:schemeClr val="bg1"/>
                </a:solidFill>
                <a:effectLst/>
                <a:latin typeface="Arial Rounded MT Bold" panose="020F0704030504030204" pitchFamily="34" charset="0"/>
                <a:ea typeface="Times New Roman" panose="02020603050405020304" pitchFamily="18" charset="0"/>
                <a:cs typeface="Calibri" panose="020F0502020204030204" pitchFamily="34" charset="0"/>
              </a:rPr>
              <a:t>Nationwide, at least                       394 babies have been saved from abortion so far in this fall campaign!</a:t>
            </a:r>
            <a:endParaRPr lang="en-US" dirty="0"/>
          </a:p>
        </p:txBody>
      </p:sp>
    </p:spTree>
    <p:extLst>
      <p:ext uri="{BB962C8B-B14F-4D97-AF65-F5344CB8AC3E}">
        <p14:creationId xmlns:p14="http://schemas.microsoft.com/office/powerpoint/2010/main" val="1596278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boy in a skirt entered a girl’s bathroom and raped a girl in  Loudoun County, Virginia.</a:t>
            </a:r>
          </a:p>
          <a:p>
            <a:pPr marL="0" indent="0">
              <a:buNone/>
            </a:pPr>
            <a:r>
              <a:rPr lang="en-US" sz="4000" dirty="0"/>
              <a:t>The father was charged with disturbing the peace in the school board meeting.</a:t>
            </a:r>
          </a:p>
        </p:txBody>
      </p:sp>
    </p:spTree>
    <p:extLst>
      <p:ext uri="{BB962C8B-B14F-4D97-AF65-F5344CB8AC3E}">
        <p14:creationId xmlns:p14="http://schemas.microsoft.com/office/powerpoint/2010/main" val="3902528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 Dr. Deborah </a:t>
            </a:r>
            <a:r>
              <a:rPr lang="en-US" sz="4000" dirty="0" err="1"/>
              <a:t>Nucatola</a:t>
            </a:r>
            <a:r>
              <a:rPr lang="en-US" sz="4000" dirty="0"/>
              <a:t> has been senior director of medical services at Planned Parenthood since February 2009, where she oversees medical practices at all Planned Parenthood affiliates nationwide. She has been employed by Planned Parenthood for more than a decade. She also performs abortions up to 24 weeks in Los Angeles.</a:t>
            </a:r>
          </a:p>
        </p:txBody>
      </p:sp>
    </p:spTree>
    <p:extLst>
      <p:ext uri="{BB962C8B-B14F-4D97-AF65-F5344CB8AC3E}">
        <p14:creationId xmlns:p14="http://schemas.microsoft.com/office/powerpoint/2010/main" val="1102874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4" name="Picture 3">
            <a:extLst>
              <a:ext uri="{FF2B5EF4-FFF2-40B4-BE49-F238E27FC236}">
                <a16:creationId xmlns:a16="http://schemas.microsoft.com/office/drawing/2014/main" id="{4A59CF28-481D-4700-995F-0F434121C575}"/>
              </a:ext>
            </a:extLst>
          </p:cNvPr>
          <p:cNvPicPr>
            <a:picLocks noChangeAspect="1"/>
          </p:cNvPicPr>
          <p:nvPr/>
        </p:nvPicPr>
        <p:blipFill>
          <a:blip r:embed="rId3"/>
          <a:stretch>
            <a:fillRect/>
          </a:stretch>
        </p:blipFill>
        <p:spPr>
          <a:xfrm>
            <a:off x="100284" y="95284"/>
            <a:ext cx="9043715" cy="4315048"/>
          </a:xfrm>
          <a:prstGeom prst="rect">
            <a:avLst/>
          </a:prstGeom>
        </p:spPr>
      </p:pic>
    </p:spTree>
    <p:extLst>
      <p:ext uri="{BB962C8B-B14F-4D97-AF65-F5344CB8AC3E}">
        <p14:creationId xmlns:p14="http://schemas.microsoft.com/office/powerpoint/2010/main" val="370721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the video, she met with investigators posing as buyers from a human biologics company on July 25, 2014.</a:t>
            </a:r>
          </a:p>
        </p:txBody>
      </p:sp>
    </p:spTree>
    <p:extLst>
      <p:ext uri="{BB962C8B-B14F-4D97-AF65-F5344CB8AC3E}">
        <p14:creationId xmlns:p14="http://schemas.microsoft.com/office/powerpoint/2010/main" val="171790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While casually sipping wine and eating salad, Dr. </a:t>
            </a:r>
            <a:r>
              <a:rPr lang="en-US" sz="4000" dirty="0" err="1"/>
              <a:t>Nucatola</a:t>
            </a:r>
            <a:r>
              <a:rPr lang="en-US" sz="4000" dirty="0"/>
              <a:t> revealed that she charges $30 to $100 per specimen, and that fetal livers are especially in demand – although “a lot of people want intact hearts these days,” and she has had requests for lungs and “lower extremities.”</a:t>
            </a:r>
          </a:p>
        </p:txBody>
      </p:sp>
    </p:spTree>
    <p:extLst>
      <p:ext uri="{BB962C8B-B14F-4D97-AF65-F5344CB8AC3E}">
        <p14:creationId xmlns:p14="http://schemas.microsoft.com/office/powerpoint/2010/main" val="3041558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4" name="Picture 3">
            <a:extLst>
              <a:ext uri="{FF2B5EF4-FFF2-40B4-BE49-F238E27FC236}">
                <a16:creationId xmlns:a16="http://schemas.microsoft.com/office/drawing/2014/main" id="{01FDB915-FD33-40B2-A783-9CD37B7CF370}"/>
              </a:ext>
            </a:extLst>
          </p:cNvPr>
          <p:cNvPicPr>
            <a:picLocks noChangeAspect="1"/>
          </p:cNvPicPr>
          <p:nvPr/>
        </p:nvPicPr>
        <p:blipFill>
          <a:blip r:embed="rId3"/>
          <a:stretch>
            <a:fillRect/>
          </a:stretch>
        </p:blipFill>
        <p:spPr>
          <a:xfrm>
            <a:off x="1337885" y="0"/>
            <a:ext cx="6468229" cy="5143500"/>
          </a:xfrm>
          <a:prstGeom prst="rect">
            <a:avLst/>
          </a:prstGeom>
        </p:spPr>
      </p:pic>
    </p:spTree>
    <p:extLst>
      <p:ext uri="{BB962C8B-B14F-4D97-AF65-F5344CB8AC3E}">
        <p14:creationId xmlns:p14="http://schemas.microsoft.com/office/powerpoint/2010/main" val="2823316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הִנֵּה הַחֹשֶׁךְ יְכַסֶּה־אֶרֶץ</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Henay</a:t>
            </a:r>
            <a:r>
              <a:rPr lang="en-US" i="1" dirty="0">
                <a:cs typeface="David" panose="020E0502060401010101" pitchFamily="34" charset="-79"/>
              </a:rPr>
              <a:t> </a:t>
            </a:r>
            <a:r>
              <a:rPr lang="en-US" i="1" dirty="0" err="1">
                <a:cs typeface="David" panose="020E0502060401010101" pitchFamily="34" charset="-79"/>
              </a:rPr>
              <a:t>hakhoshekh</a:t>
            </a:r>
            <a:r>
              <a:rPr lang="en-US" i="1" dirty="0">
                <a:cs typeface="David" panose="020E0502060401010101" pitchFamily="34" charset="-79"/>
              </a:rPr>
              <a:t> </a:t>
            </a:r>
            <a:r>
              <a:rPr lang="en-US" i="1" dirty="0" err="1">
                <a:cs typeface="David" panose="020E0502060401010101" pitchFamily="34" charset="-79"/>
              </a:rPr>
              <a:t>y’khaseh</a:t>
            </a:r>
            <a:r>
              <a:rPr lang="en-US" i="1" dirty="0">
                <a:cs typeface="David" panose="020E0502060401010101" pitchFamily="34" charset="-79"/>
              </a:rPr>
              <a:t> </a:t>
            </a:r>
            <a:r>
              <a:rPr lang="en-US" i="1" dirty="0" err="1">
                <a:cs typeface="David" panose="020E0502060401010101" pitchFamily="34" charset="-79"/>
              </a:rPr>
              <a:t>erets</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See how darkness covers the earth</a:t>
            </a:r>
          </a:p>
        </p:txBody>
      </p:sp>
    </p:spTree>
    <p:extLst>
      <p:ext uri="{BB962C8B-B14F-4D97-AF65-F5344CB8AC3E}">
        <p14:creationId xmlns:p14="http://schemas.microsoft.com/office/powerpoint/2010/main" val="144405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וַֽעֲרָפֶ֖ל לְאֻמִּ֑ים</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V’arafel</a:t>
            </a:r>
            <a:r>
              <a:rPr lang="en-US" i="1" dirty="0">
                <a:cs typeface="David" panose="020E0502060401010101" pitchFamily="34" charset="-79"/>
              </a:rPr>
              <a:t> </a:t>
            </a:r>
            <a:r>
              <a:rPr lang="en-US" i="1" dirty="0" err="1">
                <a:cs typeface="David" panose="020E0502060401010101" pitchFamily="34" charset="-79"/>
              </a:rPr>
              <a:t>l’umim</a:t>
            </a:r>
            <a:endParaRPr lang="en-US" i="1" dirty="0">
              <a:cs typeface="David" panose="020E0502060401010101" pitchFamily="34" charset="-79"/>
            </a:endParaRPr>
          </a:p>
          <a:p>
            <a:pPr algn="l"/>
            <a:r>
              <a:rPr lang="en-US" dirty="0">
                <a:cs typeface="David" panose="020E0502060401010101" pitchFamily="34" charset="-79"/>
              </a:rPr>
              <a:t>And the nations in depth of night</a:t>
            </a:r>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27902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וְע</a:t>
            </a:r>
            <a:r>
              <a:rPr lang="he-IL" b="1" i="0" dirty="0">
                <a:solidFill>
                  <a:srgbClr val="FFFF99"/>
                </a:solidFill>
                <a:effectLst/>
                <a:latin typeface="David" panose="020E0502060401010101" pitchFamily="34" charset="-79"/>
                <a:cs typeface="David" panose="020E0502060401010101" pitchFamily="34" charset="-79"/>
              </a:rPr>
              <a:t>ָלַיִךְ</a:t>
            </a:r>
            <a:r>
              <a:rPr lang="he-IL" b="1" i="0" dirty="0">
                <a:effectLst/>
                <a:latin typeface="David" panose="020E0502060401010101" pitchFamily="34" charset="-79"/>
                <a:cs typeface="David" panose="020E0502060401010101" pitchFamily="34" charset="-79"/>
              </a:rPr>
              <a:t> יִזְרַח יְיָ</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V’</a:t>
            </a:r>
            <a:r>
              <a:rPr lang="en-US" i="1" dirty="0" err="1">
                <a:solidFill>
                  <a:srgbClr val="FFFF99"/>
                </a:solidFill>
                <a:cs typeface="David" panose="020E0502060401010101" pitchFamily="34" charset="-79"/>
              </a:rPr>
              <a:t>alayikh</a:t>
            </a:r>
            <a:r>
              <a:rPr lang="en-US" i="1" dirty="0">
                <a:cs typeface="David" panose="020E0502060401010101" pitchFamily="34" charset="-79"/>
              </a:rPr>
              <a:t> </a:t>
            </a:r>
            <a:r>
              <a:rPr lang="en-US" i="1" dirty="0" err="1">
                <a:cs typeface="David" panose="020E0502060401010101" pitchFamily="34" charset="-79"/>
              </a:rPr>
              <a:t>yizrakh</a:t>
            </a:r>
            <a:r>
              <a:rPr lang="en-US" i="1" dirty="0">
                <a:cs typeface="David" panose="020E0502060401010101" pitchFamily="34" charset="-79"/>
              </a:rPr>
              <a:t> </a:t>
            </a:r>
            <a:r>
              <a:rPr lang="en-US" i="1" cap="small" dirty="0">
                <a:cs typeface="David" panose="020E0502060401010101" pitchFamily="34" charset="-79"/>
              </a:rPr>
              <a:t>Adoni</a:t>
            </a:r>
          </a:p>
          <a:p>
            <a:pPr algn="l"/>
            <a:endParaRPr lang="en-US" dirty="0">
              <a:cs typeface="David" panose="020E0502060401010101" pitchFamily="34" charset="-79"/>
            </a:endParaRPr>
          </a:p>
          <a:p>
            <a:pPr algn="l"/>
            <a:r>
              <a:rPr lang="en-US" dirty="0">
                <a:cs typeface="David" panose="020E0502060401010101" pitchFamily="34" charset="-79"/>
              </a:rPr>
              <a:t>But </a:t>
            </a:r>
            <a:r>
              <a:rPr lang="en-US" cap="small" dirty="0">
                <a:cs typeface="David" panose="020E0502060401010101" pitchFamily="34" charset="-79"/>
              </a:rPr>
              <a:t>Adoni </a:t>
            </a:r>
            <a:r>
              <a:rPr lang="en-US" dirty="0">
                <a:cs typeface="David" panose="020E0502060401010101" pitchFamily="34" charset="-79"/>
              </a:rPr>
              <a:t>in splendor will dawn </a:t>
            </a:r>
            <a:r>
              <a:rPr lang="en-US" u="sng" dirty="0">
                <a:solidFill>
                  <a:srgbClr val="FFFF99"/>
                </a:solidFill>
                <a:cs typeface="David" panose="020E0502060401010101" pitchFamily="34" charset="-79"/>
              </a:rPr>
              <a:t>on you</a:t>
            </a:r>
            <a:r>
              <a:rPr lang="en-US" dirty="0">
                <a:cs typeface="David" panose="020E0502060401010101" pitchFamily="34" charset="-79"/>
              </a:rPr>
              <a:t>.</a:t>
            </a:r>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47891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וּכְבוֹדוֹ וּכְבוֹדוֹ </a:t>
            </a:r>
            <a:r>
              <a:rPr lang="he-IL" b="1" i="0" dirty="0">
                <a:solidFill>
                  <a:srgbClr val="FFFF99"/>
                </a:solidFill>
                <a:effectLst/>
                <a:latin typeface="David" panose="020E0502060401010101" pitchFamily="34" charset="-79"/>
                <a:cs typeface="David" panose="020E0502060401010101" pitchFamily="34" charset="-79"/>
              </a:rPr>
              <a:t>עָלַיִךְ</a:t>
            </a:r>
            <a:r>
              <a:rPr lang="he-IL" b="1" i="0" dirty="0">
                <a:effectLst/>
                <a:latin typeface="David" panose="020E0502060401010101" pitchFamily="34" charset="-79"/>
                <a:cs typeface="David" panose="020E0502060401010101" pitchFamily="34" charset="-79"/>
              </a:rPr>
              <a:t> יֵֽרָאֶֽה</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Ukhvodo</a:t>
            </a:r>
            <a:r>
              <a:rPr lang="en-US" i="1" dirty="0">
                <a:cs typeface="David" panose="020E0502060401010101" pitchFamily="34" charset="-79"/>
              </a:rPr>
              <a:t> </a:t>
            </a:r>
            <a:r>
              <a:rPr lang="en-US" i="1" dirty="0" err="1">
                <a:cs typeface="David" panose="020E0502060401010101" pitchFamily="34" charset="-79"/>
              </a:rPr>
              <a:t>ukhvodo</a:t>
            </a:r>
            <a:r>
              <a:rPr lang="en-US" i="1" dirty="0">
                <a:cs typeface="David" panose="020E0502060401010101" pitchFamily="34" charset="-79"/>
              </a:rPr>
              <a:t> </a:t>
            </a:r>
            <a:r>
              <a:rPr lang="en-US" i="1" u="sng" dirty="0" err="1">
                <a:solidFill>
                  <a:srgbClr val="FFFF99"/>
                </a:solidFill>
                <a:cs typeface="David" panose="020E0502060401010101" pitchFamily="34" charset="-79"/>
              </a:rPr>
              <a:t>alayikh</a:t>
            </a:r>
            <a:r>
              <a:rPr lang="en-US" i="1" dirty="0">
                <a:cs typeface="David" panose="020E0502060401010101" pitchFamily="34" charset="-79"/>
              </a:rPr>
              <a:t> </a:t>
            </a:r>
            <a:r>
              <a:rPr lang="en-US" i="1" dirty="0" err="1">
                <a:cs typeface="David" panose="020E0502060401010101" pitchFamily="34" charset="-79"/>
              </a:rPr>
              <a:t>yaraeh</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And His glory, and His glory </a:t>
            </a:r>
            <a:r>
              <a:rPr lang="en-US" u="sng" dirty="0">
                <a:solidFill>
                  <a:srgbClr val="FFFF99"/>
                </a:solidFill>
                <a:cs typeface="David" panose="020E0502060401010101" pitchFamily="34" charset="-79"/>
              </a:rPr>
              <a:t>on you</a:t>
            </a:r>
            <a:r>
              <a:rPr lang="en-US" dirty="0">
                <a:cs typeface="David" panose="020E0502060401010101" pitchFamily="34" charset="-79"/>
              </a:rPr>
              <a:t> will appear.</a:t>
            </a:r>
          </a:p>
          <a:p>
            <a:pPr algn="l"/>
            <a:r>
              <a:rPr lang="en-US" dirty="0">
                <a:cs typeface="David" panose="020E0502060401010101" pitchFamily="34" charset="-79"/>
              </a:rPr>
              <a:t> </a:t>
            </a:r>
          </a:p>
          <a:p>
            <a:pPr algn="l"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1427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381000" y="209550"/>
            <a:ext cx="2067960" cy="4724401"/>
          </a:xfrm>
        </p:spPr>
        <p:txBody>
          <a:bodyPr/>
          <a:lstStyle/>
          <a:p>
            <a:pPr algn="l"/>
            <a:r>
              <a:rPr lang="en-US" dirty="0"/>
              <a:t>Annie Fowler, OP </a:t>
            </a:r>
            <a:r>
              <a:rPr lang="en-US" sz="3600" dirty="0"/>
              <a:t>Director</a:t>
            </a:r>
          </a:p>
          <a:p>
            <a:pPr algn="l"/>
            <a:r>
              <a:rPr lang="en-US" sz="3600" dirty="0"/>
              <a:t>40 Days of Life</a:t>
            </a:r>
            <a:endParaRPr lang="en-US" dirty="0"/>
          </a:p>
        </p:txBody>
      </p:sp>
      <p:pic>
        <p:nvPicPr>
          <p:cNvPr id="4" name="Picture 3">
            <a:extLst>
              <a:ext uri="{FF2B5EF4-FFF2-40B4-BE49-F238E27FC236}">
                <a16:creationId xmlns:a16="http://schemas.microsoft.com/office/drawing/2014/main" id="{CAD46DF9-13BB-48F3-B4B2-6332EBDB6B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71" r="36667"/>
          <a:stretch/>
        </p:blipFill>
        <p:spPr>
          <a:xfrm rot="5400000">
            <a:off x="3240939" y="-770124"/>
            <a:ext cx="5121645" cy="6705602"/>
          </a:xfrm>
          <a:prstGeom prst="rect">
            <a:avLst/>
          </a:prstGeom>
        </p:spPr>
      </p:pic>
    </p:spTree>
    <p:extLst>
      <p:ext uri="{BB962C8B-B14F-4D97-AF65-F5344CB8AC3E}">
        <p14:creationId xmlns:p14="http://schemas.microsoft.com/office/powerpoint/2010/main" val="2163880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קוּמִי אוֹרִי כִּי בָא אוֹרֵךְ</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Kumi</a:t>
            </a:r>
            <a:r>
              <a:rPr lang="en-US" i="1" dirty="0">
                <a:cs typeface="David" panose="020E0502060401010101" pitchFamily="34" charset="-79"/>
              </a:rPr>
              <a:t> </a:t>
            </a:r>
            <a:r>
              <a:rPr lang="en-US" i="1" dirty="0" err="1">
                <a:cs typeface="David" panose="020E0502060401010101" pitchFamily="34" charset="-79"/>
              </a:rPr>
              <a:t>ori</a:t>
            </a:r>
            <a:r>
              <a:rPr lang="en-US" i="1" dirty="0">
                <a:cs typeface="David" panose="020E0502060401010101" pitchFamily="34" charset="-79"/>
              </a:rPr>
              <a:t>, ki </a:t>
            </a:r>
            <a:r>
              <a:rPr lang="en-US" i="1" dirty="0" err="1">
                <a:cs typeface="David" panose="020E0502060401010101" pitchFamily="34" charset="-79"/>
              </a:rPr>
              <a:t>va</a:t>
            </a:r>
            <a:r>
              <a:rPr lang="en-US" i="1" dirty="0">
                <a:cs typeface="David" panose="020E0502060401010101" pitchFamily="34" charset="-79"/>
              </a:rPr>
              <a:t> </a:t>
            </a:r>
            <a:r>
              <a:rPr lang="en-US" i="1" dirty="0" err="1">
                <a:cs typeface="David" panose="020E0502060401010101" pitchFamily="34" charset="-79"/>
              </a:rPr>
              <a:t>orekh</a:t>
            </a:r>
            <a:endParaRPr lang="en-US" i="1" dirty="0">
              <a:cs typeface="David" panose="020E0502060401010101" pitchFamily="34" charset="-79"/>
            </a:endParaRPr>
          </a:p>
          <a:p>
            <a:pPr algn="l" rtl="1"/>
            <a:r>
              <a:rPr lang="en-US" dirty="0">
                <a:cs typeface="David" panose="020E0502060401010101" pitchFamily="34" charset="-79"/>
              </a:rPr>
              <a:t>Rise up, shine forth, </a:t>
            </a:r>
          </a:p>
          <a:p>
            <a:pPr algn="l"/>
            <a:r>
              <a:rPr lang="en-US" dirty="0">
                <a:cs typeface="David" panose="020E0502060401010101" pitchFamily="34" charset="-79"/>
              </a:rPr>
              <a:t>For, your Light has come.</a:t>
            </a:r>
            <a:endParaRPr lang="he-IL" i="0" dirty="0">
              <a:effectLst/>
              <a:cs typeface="David" panose="020E0502060401010101" pitchFamily="34" charset="-79"/>
            </a:endParaRPr>
          </a:p>
        </p:txBody>
      </p:sp>
    </p:spTree>
    <p:extLst>
      <p:ext uri="{BB962C8B-B14F-4D97-AF65-F5344CB8AC3E}">
        <p14:creationId xmlns:p14="http://schemas.microsoft.com/office/powerpoint/2010/main" val="546822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וּכְבוֹד יְיָ</a:t>
            </a:r>
            <a:r>
              <a:rPr lang="en-US" b="1" i="0" dirty="0">
                <a:effectLst/>
                <a:latin typeface="David" panose="020E0502060401010101" pitchFamily="34" charset="-79"/>
                <a:cs typeface="David" panose="020E0502060401010101" pitchFamily="34" charset="-79"/>
              </a:rPr>
              <a:t> </a:t>
            </a:r>
            <a:r>
              <a:rPr lang="he-IL" b="1" i="0" dirty="0">
                <a:effectLst/>
                <a:latin typeface="David" panose="020E0502060401010101" pitchFamily="34" charset="-79"/>
                <a:cs typeface="David" panose="020E0502060401010101" pitchFamily="34" charset="-79"/>
              </a:rPr>
              <a:t>וּכְבוֹד יְיָ עָלַיִךְ זָרָח׃</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aliyikh</a:t>
            </a:r>
            <a:r>
              <a:rPr lang="en-US" i="1" dirty="0">
                <a:cs typeface="David" panose="020E0502060401010101" pitchFamily="34" charset="-79"/>
              </a:rPr>
              <a:t> </a:t>
            </a:r>
            <a:r>
              <a:rPr lang="en-US" i="1" dirty="0" err="1">
                <a:cs typeface="David" panose="020E0502060401010101" pitchFamily="34" charset="-79"/>
              </a:rPr>
              <a:t>zarakh</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err="1">
                <a:cs typeface="David" panose="020E0502060401010101" pitchFamily="34" charset="-79"/>
              </a:rPr>
              <a:t>She</a:t>
            </a:r>
            <a:r>
              <a:rPr lang="en-US" u="sng" dirty="0" err="1">
                <a:cs typeface="David" panose="020E0502060401010101" pitchFamily="34" charset="-79"/>
              </a:rPr>
              <a:t>khi</a:t>
            </a:r>
            <a:r>
              <a:rPr lang="en-US" dirty="0" err="1">
                <a:cs typeface="David" panose="020E0502060401010101" pitchFamily="34" charset="-79"/>
              </a:rPr>
              <a:t>nah</a:t>
            </a:r>
            <a:r>
              <a:rPr lang="en-US" dirty="0">
                <a:cs typeface="David" panose="020E0502060401010101" pitchFamily="34" charset="-79"/>
              </a:rPr>
              <a:t> of </a:t>
            </a:r>
            <a:r>
              <a:rPr lang="en-US" u="sng" dirty="0">
                <a:cs typeface="David" panose="020E0502060401010101" pitchFamily="34" charset="-79"/>
              </a:rPr>
              <a:t>Mes</a:t>
            </a:r>
            <a:r>
              <a:rPr lang="en-US" dirty="0">
                <a:cs typeface="David" panose="020E0502060401010101" pitchFamily="34" charset="-79"/>
              </a:rPr>
              <a:t>siah in splendor has dawned. </a:t>
            </a:r>
          </a:p>
          <a:p>
            <a:pPr algn="r"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16522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1028" name="Picture 4">
            <a:extLst>
              <a:ext uri="{FF2B5EF4-FFF2-40B4-BE49-F238E27FC236}">
                <a16:creationId xmlns:a16="http://schemas.microsoft.com/office/drawing/2014/main" id="{75751577-4CF5-471B-86CA-2EBCF717E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507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Outline of this message on Is 60:</a:t>
            </a:r>
          </a:p>
          <a:p>
            <a:pPr marL="517525" indent="-517525" algn="l">
              <a:buFont typeface="+mj-lt"/>
              <a:buAutoNum type="arabicPeriod"/>
            </a:pPr>
            <a:r>
              <a:rPr lang="en-US" dirty="0"/>
              <a:t>[1-2] Glory in spite of darkness</a:t>
            </a:r>
          </a:p>
          <a:p>
            <a:pPr marL="517525" indent="-517525" algn="l">
              <a:buFont typeface="+mj-lt"/>
              <a:buAutoNum type="arabicPeriod"/>
            </a:pPr>
            <a:r>
              <a:rPr lang="en-US" u="sng" dirty="0">
                <a:solidFill>
                  <a:srgbClr val="FFFF99"/>
                </a:solidFill>
              </a:rPr>
              <a:t>[v 18, 22]  Safety and security</a:t>
            </a:r>
          </a:p>
          <a:p>
            <a:pPr marL="517525" indent="-517525" algn="l">
              <a:buFont typeface="+mj-lt"/>
              <a:buAutoNum type="arabicPeriod"/>
            </a:pPr>
            <a:r>
              <a:rPr lang="en-US" dirty="0"/>
              <a:t>[v 4]  Children restored.</a:t>
            </a:r>
          </a:p>
        </p:txBody>
      </p:sp>
    </p:spTree>
    <p:extLst>
      <p:ext uri="{BB962C8B-B14F-4D97-AF65-F5344CB8AC3E}">
        <p14:creationId xmlns:p14="http://schemas.microsoft.com/office/powerpoint/2010/main" val="2205641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לֹֽא־יִשָּׁמַע עוֹד חָמָס בְּאַרְצֵךְ</a:t>
            </a:r>
            <a:endParaRPr lang="en-US" b="1" i="0" dirty="0">
              <a:effectLst/>
              <a:latin typeface="David" panose="020E0502060401010101" pitchFamily="34" charset="-79"/>
              <a:cs typeface="David" panose="020E0502060401010101" pitchFamily="34" charset="-79"/>
            </a:endParaRPr>
          </a:p>
          <a:p>
            <a:pPr algn="l"/>
            <a:r>
              <a:rPr lang="en-US" i="1" dirty="0">
                <a:cs typeface="David" panose="020E0502060401010101" pitchFamily="34" charset="-79"/>
              </a:rPr>
              <a:t>Lo </a:t>
            </a:r>
            <a:r>
              <a:rPr lang="en-US" i="1" dirty="0" err="1">
                <a:cs typeface="David" panose="020E0502060401010101" pitchFamily="34" charset="-79"/>
              </a:rPr>
              <a:t>yisha</a:t>
            </a:r>
            <a:r>
              <a:rPr lang="en-US" i="1" u="sng" dirty="0" err="1">
                <a:cs typeface="David" panose="020E0502060401010101" pitchFamily="34" charset="-79"/>
              </a:rPr>
              <a:t>ma</a:t>
            </a:r>
            <a:r>
              <a:rPr lang="en-US" i="1" dirty="0">
                <a:cs typeface="David" panose="020E0502060401010101" pitchFamily="34" charset="-79"/>
              </a:rPr>
              <a:t> od </a:t>
            </a:r>
            <a:r>
              <a:rPr lang="en-US" i="1" dirty="0" err="1">
                <a:cs typeface="David" panose="020E0502060401010101" pitchFamily="34" charset="-79"/>
              </a:rPr>
              <a:t>kha</a:t>
            </a:r>
            <a:r>
              <a:rPr lang="en-US" i="1" u="sng" dirty="0" err="1">
                <a:cs typeface="David" panose="020E0502060401010101" pitchFamily="34" charset="-79"/>
              </a:rPr>
              <a:t>mas</a:t>
            </a:r>
            <a:r>
              <a:rPr lang="en-US" i="1" dirty="0">
                <a:cs typeface="David" panose="020E0502060401010101" pitchFamily="34" charset="-79"/>
              </a:rPr>
              <a:t> </a:t>
            </a:r>
            <a:r>
              <a:rPr lang="en-US" i="1" dirty="0" err="1">
                <a:cs typeface="David" panose="020E0502060401010101" pitchFamily="34" charset="-79"/>
              </a:rPr>
              <a:t>b’artekh</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No more will violence sound in your land</a:t>
            </a:r>
          </a:p>
          <a:p>
            <a:pPr algn="l"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5047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60985DFD-C777-41EF-9626-4AD3BE2ADA09}"/>
              </a:ext>
            </a:extLst>
          </p:cNvPr>
          <p:cNvPicPr>
            <a:picLocks noChangeAspect="1"/>
          </p:cNvPicPr>
          <p:nvPr/>
        </p:nvPicPr>
        <p:blipFill>
          <a:blip r:embed="rId3"/>
          <a:stretch>
            <a:fillRect/>
          </a:stretch>
        </p:blipFill>
        <p:spPr>
          <a:xfrm>
            <a:off x="0" y="357475"/>
            <a:ext cx="9144000" cy="4428550"/>
          </a:xfrm>
          <a:prstGeom prst="rect">
            <a:avLst/>
          </a:prstGeom>
        </p:spPr>
      </p:pic>
      <p:sp>
        <p:nvSpPr>
          <p:cNvPr id="2" name="TextBox 1">
            <a:extLst>
              <a:ext uri="{FF2B5EF4-FFF2-40B4-BE49-F238E27FC236}">
                <a16:creationId xmlns:a16="http://schemas.microsoft.com/office/drawing/2014/main" id="{BE921263-13EA-4542-A0AC-35D31C378406}"/>
              </a:ext>
            </a:extLst>
          </p:cNvPr>
          <p:cNvSpPr txBox="1"/>
          <p:nvPr/>
        </p:nvSpPr>
        <p:spPr>
          <a:xfrm>
            <a:off x="745834" y="438150"/>
            <a:ext cx="6978577" cy="707886"/>
          </a:xfrm>
          <a:prstGeom prst="rect">
            <a:avLst/>
          </a:prstGeom>
          <a:noFill/>
        </p:spPr>
        <p:txBody>
          <a:bodyPr wrap="none" rtlCol="0">
            <a:spAutoFit/>
          </a:bodyPr>
          <a:lstStyle/>
          <a:p>
            <a:pPr algn="l"/>
            <a:r>
              <a:rPr lang="en-US" dirty="0"/>
              <a:t>Fiddler on the Roof pogrom</a:t>
            </a:r>
          </a:p>
        </p:txBody>
      </p:sp>
    </p:spTree>
    <p:extLst>
      <p:ext uri="{BB962C8B-B14F-4D97-AF65-F5344CB8AC3E}">
        <p14:creationId xmlns:p14="http://schemas.microsoft.com/office/powerpoint/2010/main" val="774347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18F343BE-2647-4C16-A2D1-D8940D4F11B6}"/>
              </a:ext>
            </a:extLst>
          </p:cNvPr>
          <p:cNvPicPr>
            <a:picLocks noChangeAspect="1"/>
          </p:cNvPicPr>
          <p:nvPr/>
        </p:nvPicPr>
        <p:blipFill>
          <a:blip r:embed="rId3"/>
          <a:stretch>
            <a:fillRect/>
          </a:stretch>
        </p:blipFill>
        <p:spPr>
          <a:xfrm>
            <a:off x="0" y="483169"/>
            <a:ext cx="9144000" cy="4177162"/>
          </a:xfrm>
          <a:prstGeom prst="rect">
            <a:avLst/>
          </a:prstGeom>
        </p:spPr>
      </p:pic>
    </p:spTree>
    <p:extLst>
      <p:ext uri="{BB962C8B-B14F-4D97-AF65-F5344CB8AC3E}">
        <p14:creationId xmlns:p14="http://schemas.microsoft.com/office/powerpoint/2010/main" val="2583017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שֹׁד וָשֶׁבֶר בִּגְבוּלָיִךְ</a:t>
            </a:r>
            <a:endParaRPr lang="en-US" b="1" i="0" dirty="0">
              <a:effectLst/>
              <a:latin typeface="David" panose="020E0502060401010101" pitchFamily="34" charset="-79"/>
              <a:cs typeface="David" panose="020E0502060401010101" pitchFamily="34" charset="-79"/>
            </a:endParaRPr>
          </a:p>
          <a:p>
            <a:pPr algn="l"/>
            <a:r>
              <a:rPr lang="en-US" i="1" dirty="0">
                <a:cs typeface="David" panose="020E0502060401010101" pitchFamily="34" charset="-79"/>
              </a:rPr>
              <a:t>Shod </a:t>
            </a:r>
            <a:r>
              <a:rPr lang="en-US" i="1" dirty="0" err="1">
                <a:cs typeface="David" panose="020E0502060401010101" pitchFamily="34" charset="-79"/>
              </a:rPr>
              <a:t>va</a:t>
            </a:r>
            <a:r>
              <a:rPr lang="en-US" i="1" u="sng" dirty="0" err="1">
                <a:cs typeface="David" panose="020E0502060401010101" pitchFamily="34" charset="-79"/>
              </a:rPr>
              <a:t>sheh</a:t>
            </a:r>
            <a:r>
              <a:rPr lang="en-US" i="1" dirty="0" err="1">
                <a:cs typeface="David" panose="020E0502060401010101" pitchFamily="34" charset="-79"/>
              </a:rPr>
              <a:t>ver</a:t>
            </a:r>
            <a:r>
              <a:rPr lang="en-US" i="1" dirty="0">
                <a:cs typeface="David" panose="020E0502060401010101" pitchFamily="34" charset="-79"/>
              </a:rPr>
              <a:t> </a:t>
            </a:r>
            <a:r>
              <a:rPr lang="en-US" i="1" dirty="0" err="1">
                <a:cs typeface="David" panose="020E0502060401010101" pitchFamily="34" charset="-79"/>
              </a:rPr>
              <a:t>big’vula</a:t>
            </a:r>
            <a:r>
              <a:rPr lang="en-US" i="1" u="sng" dirty="0" err="1">
                <a:cs typeface="David" panose="020E0502060401010101" pitchFamily="34" charset="-79"/>
              </a:rPr>
              <a:t>yikh</a:t>
            </a:r>
            <a:endParaRPr lang="en-US" i="1" u="sng"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Blasts nor looting on your grounds</a:t>
            </a:r>
          </a:p>
          <a:p>
            <a:pPr algn="l"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89087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228600" y="209550"/>
            <a:ext cx="1599053" cy="4724401"/>
          </a:xfrm>
        </p:spPr>
        <p:txBody>
          <a:bodyPr/>
          <a:lstStyle/>
          <a:p>
            <a:pPr algn="l"/>
            <a:r>
              <a:rPr lang="en-US" dirty="0"/>
              <a:t> 2016 </a:t>
            </a:r>
            <a:r>
              <a:rPr lang="en-US" sz="3600" dirty="0"/>
              <a:t>Jeru-</a:t>
            </a:r>
            <a:r>
              <a:rPr lang="en-US" sz="3600" dirty="0" err="1"/>
              <a:t>salem</a:t>
            </a:r>
            <a:endParaRPr lang="en-US" dirty="0"/>
          </a:p>
        </p:txBody>
      </p:sp>
      <p:pic>
        <p:nvPicPr>
          <p:cNvPr id="4" name="Picture 3">
            <a:extLst>
              <a:ext uri="{FF2B5EF4-FFF2-40B4-BE49-F238E27FC236}">
                <a16:creationId xmlns:a16="http://schemas.microsoft.com/office/drawing/2014/main" id="{80F8386F-C7FA-4E67-9A03-9FF710D266EB}"/>
              </a:ext>
            </a:extLst>
          </p:cNvPr>
          <p:cNvPicPr>
            <a:picLocks noChangeAspect="1"/>
          </p:cNvPicPr>
          <p:nvPr/>
        </p:nvPicPr>
        <p:blipFill>
          <a:blip r:embed="rId3"/>
          <a:stretch>
            <a:fillRect/>
          </a:stretch>
        </p:blipFill>
        <p:spPr>
          <a:xfrm>
            <a:off x="1827653" y="0"/>
            <a:ext cx="7306408" cy="5149696"/>
          </a:xfrm>
          <a:prstGeom prst="rect">
            <a:avLst/>
          </a:prstGeom>
        </p:spPr>
      </p:pic>
    </p:spTree>
    <p:extLst>
      <p:ext uri="{BB962C8B-B14F-4D97-AF65-F5344CB8AC3E}">
        <p14:creationId xmlns:p14="http://schemas.microsoft.com/office/powerpoint/2010/main" val="163464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וְקָרָאת יְשׁוּעָה חֽוֹמֹתַיִךְ</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V’karat</a:t>
            </a:r>
            <a:r>
              <a:rPr lang="en-US" i="1" dirty="0">
                <a:cs typeface="David" panose="020E0502060401010101" pitchFamily="34" charset="-79"/>
              </a:rPr>
              <a:t> </a:t>
            </a:r>
            <a:r>
              <a:rPr lang="en-US" i="1" dirty="0" err="1">
                <a:cs typeface="David" panose="020E0502060401010101" pitchFamily="34" charset="-79"/>
              </a:rPr>
              <a:t>y’shuah</a:t>
            </a:r>
            <a:r>
              <a:rPr lang="en-US" i="1" dirty="0">
                <a:cs typeface="David" panose="020E0502060401010101" pitchFamily="34" charset="-79"/>
              </a:rPr>
              <a:t> </a:t>
            </a:r>
            <a:r>
              <a:rPr lang="en-US" i="1" dirty="0" err="1">
                <a:cs typeface="David" panose="020E0502060401010101" pitchFamily="34" charset="-79"/>
              </a:rPr>
              <a:t>khomotayikh</a:t>
            </a:r>
            <a:endParaRPr lang="en-US" i="1" dirty="0">
              <a:cs typeface="David" panose="020E0502060401010101" pitchFamily="34" charset="-79"/>
            </a:endParaRPr>
          </a:p>
          <a:p>
            <a:pPr algn="l" rtl="1"/>
            <a:endParaRPr lang="en-US" dirty="0">
              <a:cs typeface="David" panose="020E0502060401010101" pitchFamily="34" charset="-79"/>
            </a:endParaRPr>
          </a:p>
          <a:p>
            <a:pPr algn="l" rtl="1"/>
            <a:r>
              <a:rPr lang="en-US" dirty="0">
                <a:cs typeface="David" panose="020E0502060401010101" pitchFamily="34" charset="-79"/>
              </a:rPr>
              <a:t>You will call your walls salvation</a:t>
            </a:r>
          </a:p>
          <a:p>
            <a:pPr algn="l"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2365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BFE6156-4B2F-40A6-9E90-5D1C6F388E74}"/>
              </a:ext>
            </a:extLst>
          </p:cNvPr>
          <p:cNvPicPr>
            <a:picLocks noChangeAspect="1"/>
          </p:cNvPicPr>
          <p:nvPr/>
        </p:nvPicPr>
        <p:blipFill>
          <a:blip r:embed="rId3"/>
          <a:stretch>
            <a:fillRect/>
          </a:stretch>
        </p:blipFill>
        <p:spPr>
          <a:xfrm>
            <a:off x="0" y="57150"/>
            <a:ext cx="8954316" cy="5143500"/>
          </a:xfrm>
          <a:prstGeom prst="rect">
            <a:avLst/>
          </a:prstGeom>
        </p:spPr>
      </p:pic>
      <p:sp>
        <p:nvSpPr>
          <p:cNvPr id="2" name="TextBox 1">
            <a:extLst>
              <a:ext uri="{FF2B5EF4-FFF2-40B4-BE49-F238E27FC236}">
                <a16:creationId xmlns:a16="http://schemas.microsoft.com/office/drawing/2014/main" id="{9D405E78-63DC-432F-9028-34C08BDCC513}"/>
              </a:ext>
            </a:extLst>
          </p:cNvPr>
          <p:cNvSpPr txBox="1"/>
          <p:nvPr/>
        </p:nvSpPr>
        <p:spPr>
          <a:xfrm>
            <a:off x="156554" y="19049"/>
            <a:ext cx="6863802"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Center for Women’s Health</a:t>
            </a:r>
          </a:p>
        </p:txBody>
      </p:sp>
      <p:cxnSp>
        <p:nvCxnSpPr>
          <p:cNvPr id="6" name="Straight Arrow Connector 5">
            <a:extLst>
              <a:ext uri="{FF2B5EF4-FFF2-40B4-BE49-F238E27FC236}">
                <a16:creationId xmlns:a16="http://schemas.microsoft.com/office/drawing/2014/main" id="{E2F43D6B-EDE2-4FC9-A4F5-279E491E04AE}"/>
              </a:ext>
            </a:extLst>
          </p:cNvPr>
          <p:cNvCxnSpPr/>
          <p:nvPr/>
        </p:nvCxnSpPr>
        <p:spPr bwMode="auto">
          <a:xfrm>
            <a:off x="1371600" y="590550"/>
            <a:ext cx="1752600" cy="2362200"/>
          </a:xfrm>
          <a:prstGeom prst="straightConnector1">
            <a:avLst/>
          </a:prstGeom>
          <a:solidFill>
            <a:schemeClr val="accent1"/>
          </a:solidFill>
          <a:ln w="476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08601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וּשְׁעָרַיִךְ שְׁעָרַיִךְ תְּהִלָּֽה</a:t>
            </a:r>
            <a:endParaRPr lang="en-US" b="1" i="0" dirty="0">
              <a:effectLst/>
              <a:latin typeface="David" panose="020E0502060401010101" pitchFamily="34" charset="-79"/>
              <a:cs typeface="David" panose="020E0502060401010101" pitchFamily="34" charset="-79"/>
            </a:endParaRPr>
          </a:p>
          <a:p>
            <a:pPr algn="l"/>
            <a:r>
              <a:rPr lang="en-US" i="1" dirty="0">
                <a:cs typeface="David" panose="020E0502060401010101" pitchFamily="34" charset="-79"/>
              </a:rPr>
              <a:t>U-</a:t>
            </a:r>
            <a:r>
              <a:rPr lang="en-US" i="1" dirty="0" err="1">
                <a:cs typeface="David" panose="020E0502060401010101" pitchFamily="34" charset="-79"/>
              </a:rPr>
              <a:t>sh’arayikh</a:t>
            </a:r>
            <a:r>
              <a:rPr lang="en-US" i="1" dirty="0">
                <a:cs typeface="David" panose="020E0502060401010101" pitchFamily="34" charset="-79"/>
              </a:rPr>
              <a:t> </a:t>
            </a:r>
            <a:r>
              <a:rPr lang="en-US" i="1" dirty="0" err="1">
                <a:cs typeface="David" panose="020E0502060401010101" pitchFamily="34" charset="-79"/>
              </a:rPr>
              <a:t>sh’arayikh</a:t>
            </a:r>
            <a:r>
              <a:rPr lang="en-US" i="1" dirty="0">
                <a:cs typeface="David" panose="020E0502060401010101" pitchFamily="34" charset="-79"/>
              </a:rPr>
              <a:t> </a:t>
            </a:r>
            <a:r>
              <a:rPr lang="en-US" i="1" dirty="0" err="1">
                <a:cs typeface="David" panose="020E0502060401010101" pitchFamily="34" charset="-79"/>
              </a:rPr>
              <a:t>t’hilah</a:t>
            </a:r>
            <a:endParaRPr lang="en-US" i="1" dirty="0">
              <a:cs typeface="David" panose="020E0502060401010101" pitchFamily="34" charset="-79"/>
            </a:endParaRPr>
          </a:p>
          <a:p>
            <a:pPr algn="l"/>
            <a:endParaRPr lang="en-US" sz="2600" dirty="0">
              <a:cs typeface="David" panose="020E0502060401010101" pitchFamily="34" charset="-79"/>
            </a:endParaRPr>
          </a:p>
          <a:p>
            <a:pPr algn="l"/>
            <a:r>
              <a:rPr lang="en-US" dirty="0">
                <a:cs typeface="David" panose="020E0502060401010101" pitchFamily="34" charset="-79"/>
              </a:rPr>
              <a:t>And your gates</a:t>
            </a:r>
          </a:p>
          <a:p>
            <a:pPr algn="l"/>
            <a:r>
              <a:rPr lang="en-US" dirty="0">
                <a:cs typeface="David" panose="020E0502060401010101" pitchFamily="34" charset="-79"/>
              </a:rPr>
              <a:t>And your gates</a:t>
            </a:r>
          </a:p>
          <a:p>
            <a:pPr algn="l"/>
            <a:r>
              <a:rPr lang="en-US" dirty="0">
                <a:cs typeface="David" panose="020E0502060401010101" pitchFamily="34" charset="-79"/>
              </a:rPr>
              <a:t>Praise will declare.</a:t>
            </a:r>
            <a:endParaRPr lang="he-IL" b="1" i="0" dirty="0">
              <a:effectLst/>
              <a:latin typeface="David" panose="020E0502060401010101" pitchFamily="34" charset="-79"/>
              <a:cs typeface="David" panose="020E0502060401010101" pitchFamily="34" charset="-79"/>
            </a:endParaRPr>
          </a:p>
          <a:p>
            <a:pPr algn="r"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76588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קוּמִי אוֹרִי כִּי בָא אוֹרֵךְ</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Kumi</a:t>
            </a:r>
            <a:r>
              <a:rPr lang="en-US" i="1" dirty="0">
                <a:cs typeface="David" panose="020E0502060401010101" pitchFamily="34" charset="-79"/>
              </a:rPr>
              <a:t> </a:t>
            </a:r>
            <a:r>
              <a:rPr lang="en-US" i="1" dirty="0" err="1">
                <a:cs typeface="David" panose="020E0502060401010101" pitchFamily="34" charset="-79"/>
              </a:rPr>
              <a:t>ori</a:t>
            </a:r>
            <a:r>
              <a:rPr lang="en-US" i="1" dirty="0">
                <a:cs typeface="David" panose="020E0502060401010101" pitchFamily="34" charset="-79"/>
              </a:rPr>
              <a:t>, ki </a:t>
            </a:r>
            <a:r>
              <a:rPr lang="en-US" i="1" dirty="0" err="1">
                <a:cs typeface="David" panose="020E0502060401010101" pitchFamily="34" charset="-79"/>
              </a:rPr>
              <a:t>va</a:t>
            </a:r>
            <a:r>
              <a:rPr lang="en-US" i="1" dirty="0">
                <a:cs typeface="David" panose="020E0502060401010101" pitchFamily="34" charset="-79"/>
              </a:rPr>
              <a:t> </a:t>
            </a:r>
            <a:r>
              <a:rPr lang="en-US" i="1" dirty="0" err="1">
                <a:cs typeface="David" panose="020E0502060401010101" pitchFamily="34" charset="-79"/>
              </a:rPr>
              <a:t>orekh</a:t>
            </a:r>
            <a:endParaRPr lang="en-US" i="1" dirty="0">
              <a:cs typeface="David" panose="020E0502060401010101" pitchFamily="34" charset="-79"/>
            </a:endParaRPr>
          </a:p>
          <a:p>
            <a:pPr algn="l" rtl="1"/>
            <a:r>
              <a:rPr lang="en-US" dirty="0">
                <a:cs typeface="David" panose="020E0502060401010101" pitchFamily="34" charset="-79"/>
              </a:rPr>
              <a:t>Rise up, shine forth, </a:t>
            </a:r>
          </a:p>
          <a:p>
            <a:pPr algn="l"/>
            <a:r>
              <a:rPr lang="en-US" dirty="0">
                <a:cs typeface="David" panose="020E0502060401010101" pitchFamily="34" charset="-79"/>
              </a:rPr>
              <a:t>For, your Light has come.</a:t>
            </a:r>
            <a:endParaRPr lang="he-IL" i="0" dirty="0">
              <a:effectLst/>
              <a:cs typeface="David" panose="020E0502060401010101" pitchFamily="34" charset="-79"/>
            </a:endParaRPr>
          </a:p>
        </p:txBody>
      </p:sp>
    </p:spTree>
    <p:extLst>
      <p:ext uri="{BB962C8B-B14F-4D97-AF65-F5344CB8AC3E}">
        <p14:creationId xmlns:p14="http://schemas.microsoft.com/office/powerpoint/2010/main" val="616969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וּכְבוֹד יְיָ</a:t>
            </a:r>
            <a:r>
              <a:rPr lang="en-US" b="1" i="0" dirty="0">
                <a:effectLst/>
                <a:latin typeface="David" panose="020E0502060401010101" pitchFamily="34" charset="-79"/>
                <a:cs typeface="David" panose="020E0502060401010101" pitchFamily="34" charset="-79"/>
              </a:rPr>
              <a:t> </a:t>
            </a:r>
            <a:r>
              <a:rPr lang="he-IL" b="1" i="0" dirty="0">
                <a:effectLst/>
                <a:latin typeface="David" panose="020E0502060401010101" pitchFamily="34" charset="-79"/>
                <a:cs typeface="David" panose="020E0502060401010101" pitchFamily="34" charset="-79"/>
              </a:rPr>
              <a:t>וּכְבוֹד יְיָ עָלַיִךְ זָרָח׃</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aliyikh</a:t>
            </a:r>
            <a:r>
              <a:rPr lang="en-US" i="1" dirty="0">
                <a:cs typeface="David" panose="020E0502060401010101" pitchFamily="34" charset="-79"/>
              </a:rPr>
              <a:t> </a:t>
            </a:r>
            <a:r>
              <a:rPr lang="en-US" i="1" dirty="0" err="1">
                <a:cs typeface="David" panose="020E0502060401010101" pitchFamily="34" charset="-79"/>
              </a:rPr>
              <a:t>zarakh</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err="1">
                <a:cs typeface="David" panose="020E0502060401010101" pitchFamily="34" charset="-79"/>
              </a:rPr>
              <a:t>She</a:t>
            </a:r>
            <a:r>
              <a:rPr lang="en-US" u="sng" dirty="0" err="1">
                <a:cs typeface="David" panose="020E0502060401010101" pitchFamily="34" charset="-79"/>
              </a:rPr>
              <a:t>khi</a:t>
            </a:r>
            <a:r>
              <a:rPr lang="en-US" dirty="0" err="1">
                <a:cs typeface="David" panose="020E0502060401010101" pitchFamily="34" charset="-79"/>
              </a:rPr>
              <a:t>nah</a:t>
            </a:r>
            <a:r>
              <a:rPr lang="en-US" dirty="0">
                <a:cs typeface="David" panose="020E0502060401010101" pitchFamily="34" charset="-79"/>
              </a:rPr>
              <a:t> of </a:t>
            </a:r>
            <a:r>
              <a:rPr lang="en-US" u="sng" dirty="0">
                <a:cs typeface="David" panose="020E0502060401010101" pitchFamily="34" charset="-79"/>
              </a:rPr>
              <a:t>Mes</a:t>
            </a:r>
            <a:r>
              <a:rPr lang="en-US" dirty="0">
                <a:cs typeface="David" panose="020E0502060401010101" pitchFamily="34" charset="-79"/>
              </a:rPr>
              <a:t>siah in splendor has dawned. </a:t>
            </a:r>
          </a:p>
          <a:p>
            <a:pPr algn="r"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396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הַקָּטֹן יִֽהְיֶה לָאֶלֶף</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Hakaton</a:t>
            </a:r>
            <a:r>
              <a:rPr lang="en-US" i="1" dirty="0">
                <a:cs typeface="David" panose="020E0502060401010101" pitchFamily="34" charset="-79"/>
              </a:rPr>
              <a:t> </a:t>
            </a:r>
            <a:r>
              <a:rPr lang="en-US" i="1" dirty="0" err="1">
                <a:cs typeface="David" panose="020E0502060401010101" pitchFamily="34" charset="-79"/>
              </a:rPr>
              <a:t>yhiyeh</a:t>
            </a:r>
            <a:r>
              <a:rPr lang="en-US" i="1" dirty="0">
                <a:cs typeface="David" panose="020E0502060401010101" pitchFamily="34" charset="-79"/>
              </a:rPr>
              <a:t> la-</a:t>
            </a:r>
            <a:r>
              <a:rPr lang="en-US" i="1" dirty="0" err="1">
                <a:cs typeface="David" panose="020E0502060401010101" pitchFamily="34" charset="-79"/>
              </a:rPr>
              <a:t>elef</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The smallest one like a thousand</a:t>
            </a:r>
          </a:p>
          <a:p>
            <a:pPr algn="l"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10008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וְהַצָּעִיר לְגוֹי עָצוּם</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V’hatsa-ir</a:t>
            </a:r>
            <a:r>
              <a:rPr lang="en-US" i="1" dirty="0">
                <a:cs typeface="David" panose="020E0502060401010101" pitchFamily="34" charset="-79"/>
              </a:rPr>
              <a:t> </a:t>
            </a:r>
            <a:r>
              <a:rPr lang="en-US" i="1" dirty="0" err="1">
                <a:cs typeface="David" panose="020E0502060401010101" pitchFamily="34" charset="-79"/>
              </a:rPr>
              <a:t>l’goy</a:t>
            </a:r>
            <a:r>
              <a:rPr lang="en-US" i="1" dirty="0">
                <a:cs typeface="David" panose="020E0502060401010101" pitchFamily="34" charset="-79"/>
              </a:rPr>
              <a:t> </a:t>
            </a:r>
            <a:r>
              <a:rPr lang="en-US" i="1" dirty="0" err="1">
                <a:cs typeface="David" panose="020E0502060401010101" pitchFamily="34" charset="-79"/>
              </a:rPr>
              <a:t>atsum</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And the least like a nation of might.</a:t>
            </a:r>
          </a:p>
          <a:p>
            <a:pPr algn="l"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315441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אֲנִי יְיָ בְּעִתָּהּ אֲחִישֶֽׁנָּה</a:t>
            </a:r>
            <a:endParaRPr lang="en-US" b="1" i="0" dirty="0">
              <a:effectLst/>
              <a:latin typeface="David" panose="020E0502060401010101" pitchFamily="34" charset="-79"/>
              <a:cs typeface="David" panose="020E0502060401010101" pitchFamily="34" charset="-79"/>
            </a:endParaRPr>
          </a:p>
          <a:p>
            <a:pPr algn="l"/>
            <a:r>
              <a:rPr lang="en-US" i="1" dirty="0">
                <a:cs typeface="David" panose="020E0502060401010101" pitchFamily="34" charset="-79"/>
              </a:rPr>
              <a:t>Ani </a:t>
            </a:r>
            <a:r>
              <a:rPr lang="en-US" i="1" cap="small" dirty="0">
                <a:cs typeface="David" panose="020E0502060401010101" pitchFamily="34" charset="-79"/>
              </a:rPr>
              <a:t>Adoni</a:t>
            </a:r>
            <a:r>
              <a:rPr lang="en-US" i="1" dirty="0">
                <a:cs typeface="David" panose="020E0502060401010101" pitchFamily="34" charset="-79"/>
              </a:rPr>
              <a:t> </a:t>
            </a:r>
            <a:r>
              <a:rPr lang="en-US" i="1" dirty="0" err="1">
                <a:cs typeface="David" panose="020E0502060401010101" pitchFamily="34" charset="-79"/>
              </a:rPr>
              <a:t>b’itah</a:t>
            </a:r>
            <a:r>
              <a:rPr lang="en-US" i="1" dirty="0">
                <a:cs typeface="David" panose="020E0502060401010101" pitchFamily="34" charset="-79"/>
              </a:rPr>
              <a:t> </a:t>
            </a:r>
            <a:r>
              <a:rPr lang="en-US" i="1" dirty="0" err="1">
                <a:cs typeface="David" panose="020E0502060401010101" pitchFamily="34" charset="-79"/>
              </a:rPr>
              <a:t>akhishenah</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I am </a:t>
            </a:r>
            <a:r>
              <a:rPr lang="en-US" cap="small" dirty="0">
                <a:cs typeface="David" panose="020E0502060401010101" pitchFamily="34" charset="-79"/>
              </a:rPr>
              <a:t>Adoni</a:t>
            </a:r>
            <a:r>
              <a:rPr lang="en-US" dirty="0">
                <a:cs typeface="David" panose="020E0502060401010101" pitchFamily="34" charset="-79"/>
              </a:rPr>
              <a:t>, in its time I’ll accelerate.</a:t>
            </a:r>
          </a:p>
          <a:p>
            <a:pPr algn="l"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70846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בְּעִתָּהּ</a:t>
            </a:r>
            <a:r>
              <a:rPr lang="en-US" b="1" i="0" dirty="0">
                <a:effectLst/>
                <a:latin typeface="David" panose="020E0502060401010101" pitchFamily="34" charset="-79"/>
                <a:cs typeface="David" panose="020E0502060401010101" pitchFamily="34" charset="-79"/>
              </a:rPr>
              <a:t> </a:t>
            </a:r>
            <a:r>
              <a:rPr lang="he-IL" b="1" i="0" dirty="0">
                <a:effectLst/>
                <a:latin typeface="David" panose="020E0502060401010101" pitchFamily="34" charset="-79"/>
                <a:cs typeface="David" panose="020E0502060401010101" pitchFamily="34" charset="-79"/>
              </a:rPr>
              <a:t>בְּעִתָּהּ אֲחִישֶֽׁנָּה</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B’itah</a:t>
            </a:r>
            <a:r>
              <a:rPr lang="en-US" i="1" dirty="0">
                <a:cs typeface="David" panose="020E0502060401010101" pitchFamily="34" charset="-79"/>
              </a:rPr>
              <a:t> </a:t>
            </a:r>
            <a:r>
              <a:rPr lang="en-US" i="1" dirty="0" err="1">
                <a:cs typeface="David" panose="020E0502060401010101" pitchFamily="34" charset="-79"/>
              </a:rPr>
              <a:t>b’itah</a:t>
            </a:r>
            <a:r>
              <a:rPr lang="en-US" i="1" dirty="0">
                <a:cs typeface="David" panose="020E0502060401010101" pitchFamily="34" charset="-79"/>
              </a:rPr>
              <a:t> </a:t>
            </a:r>
            <a:r>
              <a:rPr lang="en-US" i="1" dirty="0" err="1">
                <a:cs typeface="David" panose="020E0502060401010101" pitchFamily="34" charset="-79"/>
              </a:rPr>
              <a:t>akhishenah</a:t>
            </a:r>
            <a:endParaRPr lang="en-US"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In its time I’ll accelerate.</a:t>
            </a:r>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83429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קוּמִי אוֹרִי כִּי בָא אוֹרֵךְ</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Kumi</a:t>
            </a:r>
            <a:r>
              <a:rPr lang="en-US" i="1" dirty="0">
                <a:cs typeface="David" panose="020E0502060401010101" pitchFamily="34" charset="-79"/>
              </a:rPr>
              <a:t> </a:t>
            </a:r>
            <a:r>
              <a:rPr lang="en-US" i="1" dirty="0" err="1">
                <a:cs typeface="David" panose="020E0502060401010101" pitchFamily="34" charset="-79"/>
              </a:rPr>
              <a:t>ori</a:t>
            </a:r>
            <a:r>
              <a:rPr lang="en-US" i="1" dirty="0">
                <a:cs typeface="David" panose="020E0502060401010101" pitchFamily="34" charset="-79"/>
              </a:rPr>
              <a:t>, ki </a:t>
            </a:r>
            <a:r>
              <a:rPr lang="en-US" i="1" dirty="0" err="1">
                <a:cs typeface="David" panose="020E0502060401010101" pitchFamily="34" charset="-79"/>
              </a:rPr>
              <a:t>va</a:t>
            </a:r>
            <a:r>
              <a:rPr lang="en-US" i="1" dirty="0">
                <a:cs typeface="David" panose="020E0502060401010101" pitchFamily="34" charset="-79"/>
              </a:rPr>
              <a:t> </a:t>
            </a:r>
            <a:r>
              <a:rPr lang="en-US" i="1" dirty="0" err="1">
                <a:cs typeface="David" panose="020E0502060401010101" pitchFamily="34" charset="-79"/>
              </a:rPr>
              <a:t>orekh</a:t>
            </a:r>
            <a:endParaRPr lang="en-US" i="1" dirty="0">
              <a:cs typeface="David" panose="020E0502060401010101" pitchFamily="34" charset="-79"/>
            </a:endParaRPr>
          </a:p>
          <a:p>
            <a:pPr algn="l" rtl="1"/>
            <a:r>
              <a:rPr lang="en-US" dirty="0">
                <a:cs typeface="David" panose="020E0502060401010101" pitchFamily="34" charset="-79"/>
              </a:rPr>
              <a:t>Rise up, shine forth, </a:t>
            </a:r>
          </a:p>
          <a:p>
            <a:pPr algn="l"/>
            <a:r>
              <a:rPr lang="en-US" dirty="0">
                <a:cs typeface="David" panose="020E0502060401010101" pitchFamily="34" charset="-79"/>
              </a:rPr>
              <a:t>For, your Light has come.</a:t>
            </a:r>
            <a:endParaRPr lang="he-IL" i="0" dirty="0">
              <a:effectLst/>
              <a:cs typeface="David" panose="020E0502060401010101" pitchFamily="34" charset="-79"/>
            </a:endParaRPr>
          </a:p>
        </p:txBody>
      </p:sp>
    </p:spTree>
    <p:extLst>
      <p:ext uri="{BB962C8B-B14F-4D97-AF65-F5344CB8AC3E}">
        <p14:creationId xmlns:p14="http://schemas.microsoft.com/office/powerpoint/2010/main" val="1765858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וּכְבוֹד יְיָ</a:t>
            </a:r>
            <a:r>
              <a:rPr lang="en-US" b="1" i="0" dirty="0">
                <a:effectLst/>
                <a:latin typeface="David" panose="020E0502060401010101" pitchFamily="34" charset="-79"/>
                <a:cs typeface="David" panose="020E0502060401010101" pitchFamily="34" charset="-79"/>
              </a:rPr>
              <a:t> </a:t>
            </a:r>
            <a:r>
              <a:rPr lang="he-IL" b="1" i="0" dirty="0">
                <a:effectLst/>
                <a:latin typeface="David" panose="020E0502060401010101" pitchFamily="34" charset="-79"/>
                <a:cs typeface="David" panose="020E0502060401010101" pitchFamily="34" charset="-79"/>
              </a:rPr>
              <a:t>וּכְבוֹד יְיָ עָלַיִךְ זָרָח׃</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aliyikh</a:t>
            </a:r>
            <a:r>
              <a:rPr lang="en-US" i="1" dirty="0">
                <a:cs typeface="David" panose="020E0502060401010101" pitchFamily="34" charset="-79"/>
              </a:rPr>
              <a:t> </a:t>
            </a:r>
            <a:r>
              <a:rPr lang="en-US" i="1" dirty="0" err="1">
                <a:cs typeface="David" panose="020E0502060401010101" pitchFamily="34" charset="-79"/>
              </a:rPr>
              <a:t>zarakh</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err="1">
                <a:cs typeface="David" panose="020E0502060401010101" pitchFamily="34" charset="-79"/>
              </a:rPr>
              <a:t>She</a:t>
            </a:r>
            <a:r>
              <a:rPr lang="en-US" u="sng" dirty="0" err="1">
                <a:cs typeface="David" panose="020E0502060401010101" pitchFamily="34" charset="-79"/>
              </a:rPr>
              <a:t>khi</a:t>
            </a:r>
            <a:r>
              <a:rPr lang="en-US" dirty="0" err="1">
                <a:cs typeface="David" panose="020E0502060401010101" pitchFamily="34" charset="-79"/>
              </a:rPr>
              <a:t>nah</a:t>
            </a:r>
            <a:r>
              <a:rPr lang="en-US" dirty="0">
                <a:cs typeface="David" panose="020E0502060401010101" pitchFamily="34" charset="-79"/>
              </a:rPr>
              <a:t> of </a:t>
            </a:r>
            <a:r>
              <a:rPr lang="en-US" u="sng" dirty="0">
                <a:cs typeface="David" panose="020E0502060401010101" pitchFamily="34" charset="-79"/>
              </a:rPr>
              <a:t>Mes</a:t>
            </a:r>
            <a:r>
              <a:rPr lang="en-US" dirty="0">
                <a:cs typeface="David" panose="020E0502060401010101" pitchFamily="34" charset="-79"/>
              </a:rPr>
              <a:t>siah in splendor has dawned. </a:t>
            </a:r>
          </a:p>
          <a:p>
            <a:pPr algn="r"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194822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וּכְבוֹד יְיָ</a:t>
            </a:r>
            <a:r>
              <a:rPr lang="en-US" b="1" i="0" dirty="0">
                <a:effectLst/>
                <a:latin typeface="David" panose="020E0502060401010101" pitchFamily="34" charset="-79"/>
                <a:cs typeface="David" panose="020E0502060401010101" pitchFamily="34" charset="-79"/>
              </a:rPr>
              <a:t> </a:t>
            </a:r>
            <a:r>
              <a:rPr lang="he-IL" b="1" i="0" dirty="0">
                <a:effectLst/>
                <a:latin typeface="David" panose="020E0502060401010101" pitchFamily="34" charset="-79"/>
                <a:cs typeface="David" panose="020E0502060401010101" pitchFamily="34" charset="-79"/>
              </a:rPr>
              <a:t>וּכְבוֹד יְיָ עָלַיִךְ זָרָח׃</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Ukh-vod</a:t>
            </a:r>
            <a:r>
              <a:rPr lang="en-US" i="1" dirty="0">
                <a:cs typeface="David" panose="020E0502060401010101" pitchFamily="34" charset="-79"/>
              </a:rPr>
              <a:t> </a:t>
            </a:r>
            <a:r>
              <a:rPr lang="en-US" i="1" cap="small" dirty="0">
                <a:cs typeface="David" panose="020E0502060401010101" pitchFamily="34" charset="-79"/>
              </a:rPr>
              <a:t>Adoni </a:t>
            </a:r>
            <a:r>
              <a:rPr lang="en-US" i="1" dirty="0" err="1">
                <a:cs typeface="David" panose="020E0502060401010101" pitchFamily="34" charset="-79"/>
              </a:rPr>
              <a:t>aliyikh</a:t>
            </a:r>
            <a:r>
              <a:rPr lang="en-US" i="1" dirty="0">
                <a:cs typeface="David" panose="020E0502060401010101" pitchFamily="34" charset="-79"/>
              </a:rPr>
              <a:t> </a:t>
            </a:r>
            <a:r>
              <a:rPr lang="en-US" i="1" dirty="0" err="1">
                <a:cs typeface="David" panose="020E0502060401010101" pitchFamily="34" charset="-79"/>
              </a:rPr>
              <a:t>zarakh</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err="1">
                <a:cs typeface="David" panose="020E0502060401010101" pitchFamily="34" charset="-79"/>
              </a:rPr>
              <a:t>She</a:t>
            </a:r>
            <a:r>
              <a:rPr lang="en-US" u="sng" dirty="0" err="1">
                <a:cs typeface="David" panose="020E0502060401010101" pitchFamily="34" charset="-79"/>
              </a:rPr>
              <a:t>khi</a:t>
            </a:r>
            <a:r>
              <a:rPr lang="en-US" dirty="0" err="1">
                <a:cs typeface="David" panose="020E0502060401010101" pitchFamily="34" charset="-79"/>
              </a:rPr>
              <a:t>nah</a:t>
            </a:r>
            <a:r>
              <a:rPr lang="en-US" dirty="0">
                <a:cs typeface="David" panose="020E0502060401010101" pitchFamily="34" charset="-79"/>
              </a:rPr>
              <a:t> of </a:t>
            </a:r>
            <a:r>
              <a:rPr lang="en-US" u="sng" dirty="0">
                <a:cs typeface="David" panose="020E0502060401010101" pitchFamily="34" charset="-79"/>
              </a:rPr>
              <a:t>Mes</a:t>
            </a:r>
            <a:r>
              <a:rPr lang="en-US" dirty="0">
                <a:cs typeface="David" panose="020E0502060401010101" pitchFamily="34" charset="-79"/>
              </a:rPr>
              <a:t>siah in splendor has dawned. </a:t>
            </a:r>
          </a:p>
          <a:p>
            <a:pPr algn="r" rtl="1"/>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8067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45C3E66A-2BBE-4636-AD32-410F107DF06B}"/>
              </a:ext>
            </a:extLst>
          </p:cNvPr>
          <p:cNvPicPr>
            <a:picLocks noChangeAspect="1"/>
          </p:cNvPicPr>
          <p:nvPr/>
        </p:nvPicPr>
        <p:blipFill>
          <a:blip r:embed="rId3"/>
          <a:stretch>
            <a:fillRect/>
          </a:stretch>
        </p:blipFill>
        <p:spPr>
          <a:xfrm>
            <a:off x="1524000" y="-22822"/>
            <a:ext cx="5791200" cy="5227627"/>
          </a:xfrm>
          <a:prstGeom prst="rect">
            <a:avLst/>
          </a:prstGeom>
        </p:spPr>
      </p:pic>
    </p:spTree>
    <p:extLst>
      <p:ext uri="{BB962C8B-B14F-4D97-AF65-F5344CB8AC3E}">
        <p14:creationId xmlns:p14="http://schemas.microsoft.com/office/powerpoint/2010/main" val="1952939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endParaRPr lang="en-US" dirty="0"/>
          </a:p>
        </p:txBody>
      </p:sp>
    </p:spTree>
    <p:extLst>
      <p:ext uri="{BB962C8B-B14F-4D97-AF65-F5344CB8AC3E}">
        <p14:creationId xmlns:p14="http://schemas.microsoft.com/office/powerpoint/2010/main" val="20927725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1028" name="Picture 4">
            <a:extLst>
              <a:ext uri="{FF2B5EF4-FFF2-40B4-BE49-F238E27FC236}">
                <a16:creationId xmlns:a16="http://schemas.microsoft.com/office/drawing/2014/main" id="{75751577-4CF5-471B-86CA-2EBCF717E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890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Outline of this message on Is 60:</a:t>
            </a:r>
          </a:p>
          <a:p>
            <a:pPr marL="517525" indent="-517525" algn="l">
              <a:buFont typeface="+mj-lt"/>
              <a:buAutoNum type="arabicPeriod"/>
            </a:pPr>
            <a:r>
              <a:rPr lang="en-US" dirty="0"/>
              <a:t>[1-2] Glory in spite of darkness</a:t>
            </a:r>
          </a:p>
          <a:p>
            <a:pPr marL="517525" indent="-517525" algn="l">
              <a:buFont typeface="+mj-lt"/>
              <a:buAutoNum type="arabicPeriod"/>
            </a:pPr>
            <a:r>
              <a:rPr lang="en-US" dirty="0"/>
              <a:t>[v 18, 22]  Safety and security</a:t>
            </a:r>
          </a:p>
          <a:p>
            <a:pPr marL="517525" indent="-517525" algn="l">
              <a:buFont typeface="+mj-lt"/>
              <a:buAutoNum type="arabicPeriod"/>
            </a:pPr>
            <a:r>
              <a:rPr lang="en-US" u="sng" dirty="0">
                <a:solidFill>
                  <a:srgbClr val="FFFF99"/>
                </a:solidFill>
              </a:rPr>
              <a:t>[v 4]  Children restored</a:t>
            </a:r>
            <a:r>
              <a:rPr lang="en-US" dirty="0"/>
              <a:t>.</a:t>
            </a:r>
          </a:p>
        </p:txBody>
      </p:sp>
    </p:spTree>
    <p:extLst>
      <p:ext uri="{BB962C8B-B14F-4D97-AF65-F5344CB8AC3E}">
        <p14:creationId xmlns:p14="http://schemas.microsoft.com/office/powerpoint/2010/main" val="1938036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שְׂאִֽי־סָבִיב עֵינַיִךְ וּרְאִי כֻּלָּם</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S’ee</a:t>
            </a:r>
            <a:r>
              <a:rPr lang="en-US" i="1" dirty="0">
                <a:cs typeface="David" panose="020E0502060401010101" pitchFamily="34" charset="-79"/>
              </a:rPr>
              <a:t> </a:t>
            </a:r>
            <a:r>
              <a:rPr lang="en-US" i="1" dirty="0" err="1">
                <a:cs typeface="David" panose="020E0502060401010101" pitchFamily="34" charset="-79"/>
              </a:rPr>
              <a:t>saviv</a:t>
            </a:r>
            <a:r>
              <a:rPr lang="en-US" i="1" dirty="0">
                <a:cs typeface="David" panose="020E0502060401010101" pitchFamily="34" charset="-79"/>
              </a:rPr>
              <a:t> e-</a:t>
            </a:r>
            <a:r>
              <a:rPr lang="en-US" i="1" dirty="0" err="1">
                <a:cs typeface="David" panose="020E0502060401010101" pitchFamily="34" charset="-79"/>
              </a:rPr>
              <a:t>ni</a:t>
            </a:r>
            <a:r>
              <a:rPr lang="en-US" i="1" dirty="0">
                <a:cs typeface="David" panose="020E0502060401010101" pitchFamily="34" charset="-79"/>
              </a:rPr>
              <a:t>-</a:t>
            </a:r>
            <a:r>
              <a:rPr lang="en-US" i="1" dirty="0" err="1">
                <a:cs typeface="David" panose="020E0502060401010101" pitchFamily="34" charset="-79"/>
              </a:rPr>
              <a:t>ikh</a:t>
            </a:r>
            <a:r>
              <a:rPr lang="en-US" i="1" dirty="0">
                <a:cs typeface="David" panose="020E0502060401010101" pitchFamily="34" charset="-79"/>
              </a:rPr>
              <a:t> </a:t>
            </a:r>
            <a:r>
              <a:rPr lang="en-US" i="1" dirty="0" err="1">
                <a:cs typeface="David" panose="020E0502060401010101" pitchFamily="34" charset="-79"/>
              </a:rPr>
              <a:t>ur’ee</a:t>
            </a:r>
            <a:r>
              <a:rPr lang="en-US" i="1" dirty="0">
                <a:cs typeface="David" panose="020E0502060401010101" pitchFamily="34" charset="-79"/>
              </a:rPr>
              <a:t> </a:t>
            </a:r>
            <a:r>
              <a:rPr lang="en-US" i="1" dirty="0" err="1">
                <a:cs typeface="David" panose="020E0502060401010101" pitchFamily="34" charset="-79"/>
              </a:rPr>
              <a:t>kulam</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Lift your eyes round about, and see them all	</a:t>
            </a:r>
          </a:p>
          <a:p>
            <a:pPr algn="l"/>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47634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נִק</a:t>
            </a:r>
            <a:r>
              <a:rPr lang="he-IL" b="1" i="0" dirty="0">
                <a:solidFill>
                  <a:srgbClr val="FFFF99"/>
                </a:solidFill>
                <a:effectLst/>
                <a:latin typeface="David" panose="020E0502060401010101" pitchFamily="34" charset="-79"/>
                <a:cs typeface="David" panose="020E0502060401010101" pitchFamily="34" charset="-79"/>
              </a:rPr>
              <a:t>ְבְּצ</a:t>
            </a:r>
            <a:r>
              <a:rPr lang="he-IL" b="1" i="0" dirty="0">
                <a:effectLst/>
                <a:latin typeface="David" panose="020E0502060401010101" pitchFamily="34" charset="-79"/>
                <a:cs typeface="David" panose="020E0502060401010101" pitchFamily="34" charset="-79"/>
              </a:rPr>
              <a:t>וּ בָֽאוּ־לָךְ בָּנַיִךְ מֵֽרָחוֹק</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Ni</a:t>
            </a:r>
            <a:r>
              <a:rPr lang="en-US" i="1" u="sng" dirty="0" err="1">
                <a:solidFill>
                  <a:srgbClr val="FFFF99"/>
                </a:solidFill>
                <a:cs typeface="David" panose="020E0502060401010101" pitchFamily="34" charset="-79"/>
              </a:rPr>
              <a:t>kbits</a:t>
            </a:r>
            <a:r>
              <a:rPr lang="en-US" i="1" dirty="0" err="1">
                <a:cs typeface="David" panose="020E0502060401010101" pitchFamily="34" charset="-79"/>
              </a:rPr>
              <a:t>u</a:t>
            </a:r>
            <a:r>
              <a:rPr lang="en-US" i="1" dirty="0">
                <a:cs typeface="David" panose="020E0502060401010101" pitchFamily="34" charset="-79"/>
              </a:rPr>
              <a:t> </a:t>
            </a:r>
            <a:r>
              <a:rPr lang="en-US" i="1" dirty="0" err="1">
                <a:cs typeface="David" panose="020E0502060401010101" pitchFamily="34" charset="-79"/>
              </a:rPr>
              <a:t>va</a:t>
            </a:r>
            <a:r>
              <a:rPr lang="en-US" i="1" dirty="0">
                <a:cs typeface="David" panose="020E0502060401010101" pitchFamily="34" charset="-79"/>
              </a:rPr>
              <a:t>-u lakh </a:t>
            </a:r>
            <a:r>
              <a:rPr lang="en-US" i="1" dirty="0" err="1">
                <a:cs typeface="David" panose="020E0502060401010101" pitchFamily="34" charset="-79"/>
              </a:rPr>
              <a:t>banayikh</a:t>
            </a:r>
            <a:r>
              <a:rPr lang="en-US" i="1" dirty="0">
                <a:cs typeface="David" panose="020E0502060401010101" pitchFamily="34" charset="-79"/>
              </a:rPr>
              <a:t> </a:t>
            </a:r>
            <a:r>
              <a:rPr lang="en-US" i="1" dirty="0" err="1">
                <a:cs typeface="David" panose="020E0502060401010101" pitchFamily="34" charset="-79"/>
              </a:rPr>
              <a:t>merakhok</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Gathered to you, your sons come, from very far away.</a:t>
            </a:r>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03373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r" rtl="1"/>
            <a:r>
              <a:rPr lang="he-IL" b="1" i="0" dirty="0">
                <a:effectLst/>
                <a:latin typeface="David" panose="020E0502060401010101" pitchFamily="34" charset="-79"/>
                <a:cs typeface="David" panose="020E0502060401010101" pitchFamily="34" charset="-79"/>
              </a:rPr>
              <a:t>שְׂאִֽי־סָבִיב עֵינַיִךְ וּרְאִי כֻּלָּם</a:t>
            </a:r>
            <a:endParaRPr lang="en-US" b="1" i="0" dirty="0">
              <a:effectLst/>
              <a:latin typeface="David" panose="020E0502060401010101" pitchFamily="34" charset="-79"/>
              <a:cs typeface="David" panose="020E0502060401010101" pitchFamily="34" charset="-79"/>
            </a:endParaRPr>
          </a:p>
          <a:p>
            <a:pPr algn="l"/>
            <a:r>
              <a:rPr lang="en-US" i="1" dirty="0" err="1">
                <a:cs typeface="David" panose="020E0502060401010101" pitchFamily="34" charset="-79"/>
              </a:rPr>
              <a:t>S’ee</a:t>
            </a:r>
            <a:r>
              <a:rPr lang="en-US" i="1" dirty="0">
                <a:cs typeface="David" panose="020E0502060401010101" pitchFamily="34" charset="-79"/>
              </a:rPr>
              <a:t> </a:t>
            </a:r>
            <a:r>
              <a:rPr lang="en-US" i="1" dirty="0" err="1">
                <a:cs typeface="David" panose="020E0502060401010101" pitchFamily="34" charset="-79"/>
              </a:rPr>
              <a:t>saviv</a:t>
            </a:r>
            <a:r>
              <a:rPr lang="en-US" i="1" dirty="0">
                <a:cs typeface="David" panose="020E0502060401010101" pitchFamily="34" charset="-79"/>
              </a:rPr>
              <a:t> e-</a:t>
            </a:r>
            <a:r>
              <a:rPr lang="en-US" i="1" dirty="0" err="1">
                <a:cs typeface="David" panose="020E0502060401010101" pitchFamily="34" charset="-79"/>
              </a:rPr>
              <a:t>ni</a:t>
            </a:r>
            <a:r>
              <a:rPr lang="en-US" i="1" dirty="0">
                <a:cs typeface="David" panose="020E0502060401010101" pitchFamily="34" charset="-79"/>
              </a:rPr>
              <a:t>-</a:t>
            </a:r>
            <a:r>
              <a:rPr lang="en-US" i="1" dirty="0" err="1">
                <a:cs typeface="David" panose="020E0502060401010101" pitchFamily="34" charset="-79"/>
              </a:rPr>
              <a:t>ikh</a:t>
            </a:r>
            <a:r>
              <a:rPr lang="en-US" i="1" dirty="0">
                <a:cs typeface="David" panose="020E0502060401010101" pitchFamily="34" charset="-79"/>
              </a:rPr>
              <a:t> </a:t>
            </a:r>
            <a:r>
              <a:rPr lang="en-US" i="1" dirty="0" err="1">
                <a:cs typeface="David" panose="020E0502060401010101" pitchFamily="34" charset="-79"/>
              </a:rPr>
              <a:t>ur’ee</a:t>
            </a:r>
            <a:r>
              <a:rPr lang="en-US" i="1" dirty="0">
                <a:cs typeface="David" panose="020E0502060401010101" pitchFamily="34" charset="-79"/>
              </a:rPr>
              <a:t> </a:t>
            </a:r>
            <a:r>
              <a:rPr lang="en-US" i="1" dirty="0" err="1">
                <a:cs typeface="David" panose="020E0502060401010101" pitchFamily="34" charset="-79"/>
              </a:rPr>
              <a:t>kulam</a:t>
            </a:r>
            <a:endParaRPr lang="en-US" i="1" dirty="0">
              <a:cs typeface="David" panose="020E0502060401010101" pitchFamily="34" charset="-79"/>
            </a:endParaRPr>
          </a:p>
          <a:p>
            <a:pPr algn="l"/>
            <a:endParaRPr lang="en-US" dirty="0">
              <a:cs typeface="David" panose="020E0502060401010101" pitchFamily="34" charset="-79"/>
            </a:endParaRPr>
          </a:p>
          <a:p>
            <a:pPr algn="l"/>
            <a:r>
              <a:rPr lang="en-US" dirty="0">
                <a:cs typeface="David" panose="020E0502060401010101" pitchFamily="34" charset="-79"/>
              </a:rPr>
              <a:t>Lift your eyes round about, and see them all	</a:t>
            </a:r>
          </a:p>
          <a:p>
            <a:pPr algn="l"/>
            <a:endParaRPr lang="he-IL" b="1" i="0" dirty="0">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56266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4" name="Picture 3">
            <a:extLst>
              <a:ext uri="{FF2B5EF4-FFF2-40B4-BE49-F238E27FC236}">
                <a16:creationId xmlns:a16="http://schemas.microsoft.com/office/drawing/2014/main" id="{68367EB7-8970-44C1-923E-B357DCB5FE9C}"/>
              </a:ext>
            </a:extLst>
          </p:cNvPr>
          <p:cNvPicPr>
            <a:picLocks noChangeAspect="1"/>
          </p:cNvPicPr>
          <p:nvPr/>
        </p:nvPicPr>
        <p:blipFill>
          <a:blip r:embed="rId3"/>
          <a:stretch>
            <a:fillRect/>
          </a:stretch>
        </p:blipFill>
        <p:spPr>
          <a:xfrm>
            <a:off x="490330" y="57150"/>
            <a:ext cx="7868887" cy="5143500"/>
          </a:xfrm>
          <a:prstGeom prst="rect">
            <a:avLst/>
          </a:prstGeom>
        </p:spPr>
      </p:pic>
      <p:sp>
        <p:nvSpPr>
          <p:cNvPr id="5" name="TextBox 4">
            <a:extLst>
              <a:ext uri="{FF2B5EF4-FFF2-40B4-BE49-F238E27FC236}">
                <a16:creationId xmlns:a16="http://schemas.microsoft.com/office/drawing/2014/main" id="{4EA05600-A8DF-4224-8999-B78E94FD7985}"/>
              </a:ext>
            </a:extLst>
          </p:cNvPr>
          <p:cNvSpPr txBox="1"/>
          <p:nvPr/>
        </p:nvSpPr>
        <p:spPr>
          <a:xfrm>
            <a:off x="838200" y="57150"/>
            <a:ext cx="7453131" cy="707886"/>
          </a:xfrm>
          <a:prstGeom prst="rect">
            <a:avLst/>
          </a:prstGeom>
          <a:noFill/>
        </p:spPr>
        <p:txBody>
          <a:bodyPr wrap="none" rtlCol="0">
            <a:spAutoFit/>
          </a:bodyPr>
          <a:lstStyle/>
          <a:p>
            <a:pPr algn="l"/>
            <a:r>
              <a:rPr lang="en-US" dirty="0">
                <a:solidFill>
                  <a:srgbClr val="FF0000"/>
                </a:solidFill>
                <a:effectLst>
                  <a:outerShdw blurRad="38100" dist="38100" dir="2700000" algn="tl">
                    <a:srgbClr val="000000">
                      <a:alpha val="43137"/>
                    </a:srgbClr>
                  </a:outerShdw>
                </a:effectLst>
              </a:rPr>
              <a:t>Rabbi Hylan &amp; Rita </a:t>
            </a:r>
            <a:r>
              <a:rPr lang="en-US" dirty="0" err="1">
                <a:solidFill>
                  <a:srgbClr val="FF0000"/>
                </a:solidFill>
                <a:effectLst>
                  <a:outerShdw blurRad="38100" dist="38100" dir="2700000" algn="tl">
                    <a:srgbClr val="000000">
                      <a:alpha val="43137"/>
                    </a:srgbClr>
                  </a:outerShdw>
                </a:effectLst>
              </a:rPr>
              <a:t>Slobodkin</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897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381000" y="2343150"/>
            <a:ext cx="8382000" cy="2590801"/>
          </a:xfrm>
        </p:spPr>
        <p:txBody>
          <a:bodyPr>
            <a:normAutofit fontScale="92500"/>
          </a:bodyPr>
          <a:lstStyle/>
          <a:p>
            <a:pPr algn="l"/>
            <a:r>
              <a:rPr lang="en-US" dirty="0"/>
              <a:t>Over 3,500 people engulfed the tent. There were as many outside as inside. 500 came to Messiah. The congregations vow to carry the fire.</a:t>
            </a:r>
          </a:p>
        </p:txBody>
      </p:sp>
      <p:pic>
        <p:nvPicPr>
          <p:cNvPr id="4" name="Picture 3">
            <a:extLst>
              <a:ext uri="{FF2B5EF4-FFF2-40B4-BE49-F238E27FC236}">
                <a16:creationId xmlns:a16="http://schemas.microsoft.com/office/drawing/2014/main" id="{741575B5-8266-4145-8395-43652D61A5DB}"/>
              </a:ext>
            </a:extLst>
          </p:cNvPr>
          <p:cNvPicPr>
            <a:picLocks noChangeAspect="1"/>
          </p:cNvPicPr>
          <p:nvPr/>
        </p:nvPicPr>
        <p:blipFill>
          <a:blip r:embed="rId3"/>
          <a:stretch>
            <a:fillRect/>
          </a:stretch>
        </p:blipFill>
        <p:spPr>
          <a:xfrm>
            <a:off x="14350" y="61290"/>
            <a:ext cx="9115300" cy="2342322"/>
          </a:xfrm>
          <a:prstGeom prst="rect">
            <a:avLst/>
          </a:prstGeom>
        </p:spPr>
      </p:pic>
      <p:sp>
        <p:nvSpPr>
          <p:cNvPr id="5" name="TextBox 4">
            <a:extLst>
              <a:ext uri="{FF2B5EF4-FFF2-40B4-BE49-F238E27FC236}">
                <a16:creationId xmlns:a16="http://schemas.microsoft.com/office/drawing/2014/main" id="{7E6F7B98-710D-45D6-8DCC-708226FC8450}"/>
              </a:ext>
            </a:extLst>
          </p:cNvPr>
          <p:cNvSpPr txBox="1"/>
          <p:nvPr/>
        </p:nvSpPr>
        <p:spPr>
          <a:xfrm>
            <a:off x="152400" y="209549"/>
            <a:ext cx="8977250" cy="1323439"/>
          </a:xfrm>
          <a:prstGeom prst="rect">
            <a:avLst/>
          </a:prstGeom>
          <a:noFill/>
        </p:spPr>
        <p:txBody>
          <a:bodyPr wrap="square" rtlCol="0">
            <a:spAutoFit/>
          </a:bodyPr>
          <a:lstStyle/>
          <a:p>
            <a:pPr algn="l">
              <a:tabLst>
                <a:tab pos="804863" algn="l"/>
              </a:tabLst>
            </a:pPr>
            <a:r>
              <a:rPr lang="en-US" dirty="0"/>
              <a:t> </a:t>
            </a:r>
            <a:r>
              <a:rPr lang="en-US" u="sng" dirty="0">
                <a:effectLst>
                  <a:outerShdw blurRad="38100" dist="38100" dir="2700000" algn="tl">
                    <a:srgbClr val="000000">
                      <a:alpha val="43137"/>
                    </a:srgbClr>
                  </a:outerShdw>
                </a:effectLst>
              </a:rPr>
              <a:t>Mario Murillo, Oct 7, 2021, </a:t>
            </a:r>
          </a:p>
          <a:p>
            <a:pPr algn="l">
              <a:tabLst>
                <a:tab pos="804863" algn="l"/>
              </a:tabLst>
            </a:pPr>
            <a:r>
              <a:rPr lang="en-US" u="sng" dirty="0">
                <a:effectLst>
                  <a:outerShdw blurRad="38100" dist="38100" dir="2700000" algn="tl">
                    <a:srgbClr val="000000">
                      <a:alpha val="43137"/>
                    </a:srgbClr>
                  </a:outerShdw>
                </a:effectLst>
              </a:rPr>
              <a:t>Batavia, NY</a:t>
            </a:r>
          </a:p>
        </p:txBody>
      </p:sp>
    </p:spTree>
    <p:extLst>
      <p:ext uri="{BB962C8B-B14F-4D97-AF65-F5344CB8AC3E}">
        <p14:creationId xmlns:p14="http://schemas.microsoft.com/office/powerpoint/2010/main" val="4048854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endParaRPr lang="en-US" dirty="0"/>
          </a:p>
        </p:txBody>
      </p:sp>
      <p:pic>
        <p:nvPicPr>
          <p:cNvPr id="4" name="Picture 3">
            <a:extLst>
              <a:ext uri="{FF2B5EF4-FFF2-40B4-BE49-F238E27FC236}">
                <a16:creationId xmlns:a16="http://schemas.microsoft.com/office/drawing/2014/main" id="{9C8C7DEA-56D2-4335-9E0F-6D94844D85F5}"/>
              </a:ext>
            </a:extLst>
          </p:cNvPr>
          <p:cNvPicPr>
            <a:picLocks noChangeAspect="1"/>
          </p:cNvPicPr>
          <p:nvPr/>
        </p:nvPicPr>
        <p:blipFill>
          <a:blip r:embed="rId3"/>
          <a:stretch>
            <a:fillRect/>
          </a:stretch>
        </p:blipFill>
        <p:spPr>
          <a:xfrm>
            <a:off x="192210" y="0"/>
            <a:ext cx="8759579" cy="5143500"/>
          </a:xfrm>
          <a:prstGeom prst="rect">
            <a:avLst/>
          </a:prstGeom>
        </p:spPr>
      </p:pic>
    </p:spTree>
    <p:extLst>
      <p:ext uri="{BB962C8B-B14F-4D97-AF65-F5344CB8AC3E}">
        <p14:creationId xmlns:p14="http://schemas.microsoft.com/office/powerpoint/2010/main" val="1030172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lnSpcReduction="10000"/>
          </a:bodyPr>
          <a:lstStyle/>
          <a:p>
            <a:pPr algn="l"/>
            <a:r>
              <a:rPr lang="en-US" dirty="0"/>
              <a:t>If you ask anyone who was there, “Will the flames and fire of God die down after this week?”</a:t>
            </a:r>
          </a:p>
          <a:p>
            <a:pPr algn="l"/>
            <a:r>
              <a:rPr lang="en-US" dirty="0"/>
              <a:t>They will give you a strange stare. Then suggest to them that what has happened over these past four nights is not real, and they will burst out laughing.</a:t>
            </a:r>
          </a:p>
        </p:txBody>
      </p:sp>
    </p:spTree>
    <p:extLst>
      <p:ext uri="{BB962C8B-B14F-4D97-AF65-F5344CB8AC3E}">
        <p14:creationId xmlns:p14="http://schemas.microsoft.com/office/powerpoint/2010/main" val="63960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a:bodyPr>
          <a:lstStyle/>
          <a:p>
            <a:pPr algn="l"/>
            <a:r>
              <a:rPr lang="en-US" b="0" i="0" dirty="0">
                <a:effectLst/>
              </a:rPr>
              <a:t>Annie in Overland Park, Kansas noticed a woman outside the abortion facility.</a:t>
            </a:r>
          </a:p>
          <a:p>
            <a:pPr algn="l"/>
            <a:r>
              <a:rPr lang="en-US" b="0" i="0" dirty="0">
                <a:effectLst/>
              </a:rPr>
              <a:t>The mom appeared conflicted about going through with her abortion appointment, so Annie beckoned her over.</a:t>
            </a:r>
            <a:endParaRPr lang="en-US" dirty="0"/>
          </a:p>
        </p:txBody>
      </p:sp>
    </p:spTree>
    <p:extLst>
      <p:ext uri="{BB962C8B-B14F-4D97-AF65-F5344CB8AC3E}">
        <p14:creationId xmlns:p14="http://schemas.microsoft.com/office/powerpoint/2010/main" val="39099023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lnSpcReduction="10000"/>
          </a:bodyPr>
          <a:lstStyle/>
          <a:p>
            <a:pPr algn="l"/>
            <a:r>
              <a:rPr lang="en-US" dirty="0"/>
              <a:t>Go ahead and ask them to define these past four days. You will not hear them call this just a ‘good crusade.’ They will not tell you these were ‘wonderful services.’ No, they will tell you with firm conviction, “</a:t>
            </a:r>
            <a:r>
              <a:rPr lang="en-US" b="1" dirty="0"/>
              <a:t>THIS IS THE DAWN OF A MOVEMENT</a:t>
            </a:r>
            <a:r>
              <a:rPr lang="en-US" dirty="0"/>
              <a:t>!”</a:t>
            </a:r>
          </a:p>
        </p:txBody>
      </p:sp>
    </p:spTree>
    <p:extLst>
      <p:ext uri="{BB962C8B-B14F-4D97-AF65-F5344CB8AC3E}">
        <p14:creationId xmlns:p14="http://schemas.microsoft.com/office/powerpoint/2010/main" val="3895897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   </a:t>
            </a:r>
          </a:p>
        </p:txBody>
      </p:sp>
      <p:pic>
        <p:nvPicPr>
          <p:cNvPr id="1028" name="Picture 4">
            <a:extLst>
              <a:ext uri="{FF2B5EF4-FFF2-40B4-BE49-F238E27FC236}">
                <a16:creationId xmlns:a16="http://schemas.microsoft.com/office/drawing/2014/main" id="{75751577-4CF5-471B-86CA-2EBCF717E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687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endParaRPr lang="en-US" dirty="0"/>
          </a:p>
        </p:txBody>
      </p:sp>
    </p:spTree>
    <p:extLst>
      <p:ext uri="{BB962C8B-B14F-4D97-AF65-F5344CB8AC3E}">
        <p14:creationId xmlns:p14="http://schemas.microsoft.com/office/powerpoint/2010/main" val="4100217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cs typeface="David" panose="020E0502060401010101" pitchFamily="34" charset="-79"/>
              </a:rPr>
              <a:t>Rise up, shine forth, </a:t>
            </a:r>
          </a:p>
          <a:p>
            <a:pPr algn="l"/>
            <a:r>
              <a:rPr lang="en-US" dirty="0">
                <a:cs typeface="David" panose="020E0502060401010101" pitchFamily="34" charset="-79"/>
              </a:rPr>
              <a:t>For, your Light has come.</a:t>
            </a:r>
          </a:p>
          <a:p>
            <a:pPr algn="l"/>
            <a:r>
              <a:rPr lang="en-US" dirty="0" err="1">
                <a:cs typeface="David" panose="020E0502060401010101" pitchFamily="34" charset="-79"/>
              </a:rPr>
              <a:t>She</a:t>
            </a:r>
            <a:r>
              <a:rPr lang="en-US" u="sng" dirty="0" err="1">
                <a:cs typeface="David" panose="020E0502060401010101" pitchFamily="34" charset="-79"/>
              </a:rPr>
              <a:t>khi</a:t>
            </a:r>
            <a:r>
              <a:rPr lang="en-US" dirty="0" err="1">
                <a:cs typeface="David" panose="020E0502060401010101" pitchFamily="34" charset="-79"/>
              </a:rPr>
              <a:t>nah</a:t>
            </a:r>
            <a:r>
              <a:rPr lang="en-US" dirty="0">
                <a:cs typeface="David" panose="020E0502060401010101" pitchFamily="34" charset="-79"/>
              </a:rPr>
              <a:t> of </a:t>
            </a:r>
            <a:r>
              <a:rPr lang="en-US" u="sng" dirty="0">
                <a:cs typeface="David" panose="020E0502060401010101" pitchFamily="34" charset="-79"/>
              </a:rPr>
              <a:t>Mes</a:t>
            </a:r>
            <a:r>
              <a:rPr lang="en-US" dirty="0">
                <a:cs typeface="David" panose="020E0502060401010101" pitchFamily="34" charset="-79"/>
              </a:rPr>
              <a:t>siah in splendor has dawned. </a:t>
            </a:r>
          </a:p>
          <a:p>
            <a:pPr algn="l"/>
            <a:endParaRPr lang="en-US" dirty="0">
              <a:cs typeface="David" panose="020E0502060401010101" pitchFamily="34" charset="-79"/>
            </a:endParaRPr>
          </a:p>
          <a:p>
            <a:pPr algn="l"/>
            <a:endParaRPr lang="he-IL" i="0" dirty="0">
              <a:effectLst/>
              <a:cs typeface="David" panose="020E0502060401010101" pitchFamily="34" charset="-79"/>
            </a:endParaRPr>
          </a:p>
          <a:p>
            <a:pPr algn="l"/>
            <a:endParaRPr lang="en-US" dirty="0"/>
          </a:p>
        </p:txBody>
      </p:sp>
    </p:spTree>
    <p:extLst>
      <p:ext uri="{BB962C8B-B14F-4D97-AF65-F5344CB8AC3E}">
        <p14:creationId xmlns:p14="http://schemas.microsoft.com/office/powerpoint/2010/main" val="22603938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cs typeface="David" panose="020E0502060401010101" pitchFamily="34" charset="-79"/>
              </a:rPr>
              <a:t>See how darkness covers the earth</a:t>
            </a:r>
          </a:p>
          <a:p>
            <a:pPr algn="l"/>
            <a:r>
              <a:rPr lang="en-US" dirty="0">
                <a:cs typeface="David" panose="020E0502060401010101" pitchFamily="34" charset="-79"/>
              </a:rPr>
              <a:t>And the nations in depth of night</a:t>
            </a:r>
            <a:endParaRPr lang="he-IL" b="1" i="0" dirty="0">
              <a:effectLst/>
              <a:latin typeface="David" panose="020E0502060401010101" pitchFamily="34" charset="-79"/>
              <a:cs typeface="David" panose="020E0502060401010101" pitchFamily="34" charset="-79"/>
            </a:endParaRPr>
          </a:p>
          <a:p>
            <a:pPr algn="l"/>
            <a:r>
              <a:rPr lang="en-US" dirty="0">
                <a:cs typeface="David" panose="020E0502060401010101" pitchFamily="34" charset="-79"/>
              </a:rPr>
              <a:t>But </a:t>
            </a:r>
            <a:r>
              <a:rPr lang="en-US" cap="small" dirty="0">
                <a:cs typeface="David" panose="020E0502060401010101" pitchFamily="34" charset="-79"/>
              </a:rPr>
              <a:t>Adoni </a:t>
            </a:r>
            <a:r>
              <a:rPr lang="en-US" dirty="0">
                <a:cs typeface="David" panose="020E0502060401010101" pitchFamily="34" charset="-79"/>
              </a:rPr>
              <a:t>in splendor will dawn on you.</a:t>
            </a:r>
            <a:endParaRPr lang="he-IL" b="1" i="0" dirty="0">
              <a:effectLst/>
              <a:latin typeface="David" panose="020E0502060401010101" pitchFamily="34" charset="-79"/>
              <a:cs typeface="David" panose="020E0502060401010101" pitchFamily="34" charset="-79"/>
            </a:endParaRPr>
          </a:p>
          <a:p>
            <a:pPr algn="l"/>
            <a:r>
              <a:rPr lang="en-US" dirty="0">
                <a:cs typeface="David" panose="020E0502060401010101" pitchFamily="34" charset="-79"/>
              </a:rPr>
              <a:t>And His glory, and His glory on you will appear.</a:t>
            </a:r>
          </a:p>
          <a:p>
            <a:pPr algn="l"/>
            <a:endParaRPr lang="en-US" b="1" dirty="0"/>
          </a:p>
        </p:txBody>
      </p:sp>
    </p:spTree>
    <p:extLst>
      <p:ext uri="{BB962C8B-B14F-4D97-AF65-F5344CB8AC3E}">
        <p14:creationId xmlns:p14="http://schemas.microsoft.com/office/powerpoint/2010/main" val="7070988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lnSpcReduction="10000"/>
          </a:bodyPr>
          <a:lstStyle/>
          <a:p>
            <a:pPr algn="l"/>
            <a:r>
              <a:rPr lang="en-US" dirty="0">
                <a:cs typeface="David" panose="020E0502060401010101" pitchFamily="34" charset="-79"/>
              </a:rPr>
              <a:t>No more will violence sound in your land</a:t>
            </a:r>
          </a:p>
          <a:p>
            <a:pPr algn="l"/>
            <a:r>
              <a:rPr lang="en-US" dirty="0">
                <a:cs typeface="David" panose="020E0502060401010101" pitchFamily="34" charset="-79"/>
              </a:rPr>
              <a:t>Blasts nor looting on your grounds</a:t>
            </a:r>
          </a:p>
          <a:p>
            <a:pPr algn="l"/>
            <a:r>
              <a:rPr lang="en-US" dirty="0">
                <a:cs typeface="David" panose="020E0502060401010101" pitchFamily="34" charset="-79"/>
              </a:rPr>
              <a:t>You will call your walls salvation</a:t>
            </a:r>
          </a:p>
          <a:p>
            <a:pPr algn="l"/>
            <a:r>
              <a:rPr lang="en-US" dirty="0">
                <a:cs typeface="David" panose="020E0502060401010101" pitchFamily="34" charset="-79"/>
              </a:rPr>
              <a:t>And your gates, and your gates</a:t>
            </a:r>
          </a:p>
          <a:p>
            <a:pPr algn="l"/>
            <a:r>
              <a:rPr lang="en-US" dirty="0">
                <a:cs typeface="David" panose="020E0502060401010101" pitchFamily="34" charset="-79"/>
              </a:rPr>
              <a:t>Praise will declare. </a:t>
            </a:r>
          </a:p>
          <a:p>
            <a:pPr algn="l"/>
            <a:endParaRPr lang="en-US" dirty="0"/>
          </a:p>
        </p:txBody>
      </p:sp>
    </p:spTree>
    <p:extLst>
      <p:ext uri="{BB962C8B-B14F-4D97-AF65-F5344CB8AC3E}">
        <p14:creationId xmlns:p14="http://schemas.microsoft.com/office/powerpoint/2010/main" val="17017569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a:bodyPr>
          <a:lstStyle/>
          <a:p>
            <a:pPr algn="l"/>
            <a:r>
              <a:rPr lang="en-US" dirty="0">
                <a:cs typeface="David" panose="020E0502060401010101" pitchFamily="34" charset="-79"/>
              </a:rPr>
              <a:t>The smallest one will become like a thousand</a:t>
            </a:r>
          </a:p>
          <a:p>
            <a:pPr algn="l"/>
            <a:r>
              <a:rPr lang="en-US" dirty="0">
                <a:cs typeface="David" panose="020E0502060401010101" pitchFamily="34" charset="-79"/>
              </a:rPr>
              <a:t>And the least like a nation of might.</a:t>
            </a:r>
          </a:p>
          <a:p>
            <a:pPr algn="l"/>
            <a:r>
              <a:rPr lang="en-US" dirty="0">
                <a:cs typeface="David" panose="020E0502060401010101" pitchFamily="34" charset="-79"/>
              </a:rPr>
              <a:t>I’m </a:t>
            </a:r>
            <a:r>
              <a:rPr lang="en-US" cap="small" dirty="0">
                <a:cs typeface="David" panose="020E0502060401010101" pitchFamily="34" charset="-79"/>
              </a:rPr>
              <a:t>Adoni</a:t>
            </a:r>
            <a:r>
              <a:rPr lang="en-US" dirty="0">
                <a:cs typeface="David" panose="020E0502060401010101" pitchFamily="34" charset="-79"/>
              </a:rPr>
              <a:t>, in its time I’ll accelerate.</a:t>
            </a:r>
          </a:p>
          <a:p>
            <a:pPr algn="l"/>
            <a:r>
              <a:rPr lang="en-US" dirty="0">
                <a:cs typeface="David" panose="020E0502060401010101" pitchFamily="34" charset="-79"/>
              </a:rPr>
              <a:t>In its time, in its time </a:t>
            </a:r>
          </a:p>
          <a:p>
            <a:pPr algn="l"/>
            <a:r>
              <a:rPr lang="en-US" dirty="0">
                <a:cs typeface="David" panose="020E0502060401010101" pitchFamily="34" charset="-79"/>
              </a:rPr>
              <a:t>I’ll accelerate.</a:t>
            </a:r>
            <a:endParaRPr lang="he-IL" b="1" i="0" dirty="0">
              <a:effectLst/>
              <a:latin typeface="David" panose="020E0502060401010101" pitchFamily="34" charset="-79"/>
              <a:cs typeface="David" panose="020E0502060401010101" pitchFamily="34" charset="-79"/>
            </a:endParaRPr>
          </a:p>
          <a:p>
            <a:pPr algn="l"/>
            <a:endParaRPr lang="en-US" dirty="0"/>
          </a:p>
        </p:txBody>
      </p:sp>
    </p:spTree>
    <p:extLst>
      <p:ext uri="{BB962C8B-B14F-4D97-AF65-F5344CB8AC3E}">
        <p14:creationId xmlns:p14="http://schemas.microsoft.com/office/powerpoint/2010/main" val="491679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cs typeface="David" panose="020E0502060401010101" pitchFamily="34" charset="-79"/>
              </a:rPr>
              <a:t>Lift your eyes round about, and see them all</a:t>
            </a:r>
          </a:p>
          <a:p>
            <a:pPr algn="l"/>
            <a:r>
              <a:rPr lang="en-US" dirty="0">
                <a:cs typeface="David" panose="020E0502060401010101" pitchFamily="34" charset="-79"/>
              </a:rPr>
              <a:t>Gathered to you your sons come from very far away.</a:t>
            </a:r>
            <a:endParaRPr lang="he-IL" b="1" i="0" dirty="0">
              <a:effectLst/>
              <a:latin typeface="David" panose="020E0502060401010101" pitchFamily="34" charset="-79"/>
              <a:cs typeface="David" panose="020E0502060401010101" pitchFamily="34" charset="-79"/>
            </a:endParaRPr>
          </a:p>
          <a:p>
            <a:pPr algn="l"/>
            <a:r>
              <a:rPr lang="en-US" dirty="0">
                <a:cs typeface="David" panose="020E0502060401010101" pitchFamily="34" charset="-79"/>
              </a:rPr>
              <a:t>	</a:t>
            </a:r>
          </a:p>
          <a:p>
            <a:pPr algn="l"/>
            <a:endParaRPr lang="en-US" dirty="0"/>
          </a:p>
        </p:txBody>
      </p:sp>
    </p:spTree>
    <p:extLst>
      <p:ext uri="{BB962C8B-B14F-4D97-AF65-F5344CB8AC3E}">
        <p14:creationId xmlns:p14="http://schemas.microsoft.com/office/powerpoint/2010/main" val="21258675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268566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normAutofit fontScale="92500" lnSpcReduction="10000"/>
          </a:bodyPr>
          <a:lstStyle/>
          <a:p>
            <a:pPr algn="l"/>
            <a:r>
              <a:rPr lang="en-US" b="0" i="0" dirty="0">
                <a:effectLst/>
              </a:rPr>
              <a:t>"I invited her to have breakfast with me," Annie said. The mother accepted the invitation, and near the end of their meal together, Annie issued another invitation: </a:t>
            </a:r>
            <a:r>
              <a:rPr lang="en-US" b="0" i="1" dirty="0">
                <a:effectLst/>
              </a:rPr>
              <a:t>would the expectant mother like to get a free ultrasound at the local pregnancy resource center?</a:t>
            </a:r>
            <a:endParaRPr lang="en-US" dirty="0"/>
          </a:p>
        </p:txBody>
      </p:sp>
    </p:spTree>
    <p:extLst>
      <p:ext uri="{BB962C8B-B14F-4D97-AF65-F5344CB8AC3E}">
        <p14:creationId xmlns:p14="http://schemas.microsoft.com/office/powerpoint/2010/main" val="35121778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162060</TotalTime>
  <Words>3985</Words>
  <Application>Microsoft Office PowerPoint</Application>
  <PresentationFormat>On-screen Show (16:9)</PresentationFormat>
  <Paragraphs>584</Paragraphs>
  <Slides>90</Slides>
  <Notes>90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90</vt:i4>
      </vt:variant>
    </vt:vector>
  </HeadingPairs>
  <TitlesOfParts>
    <vt:vector size="100" baseType="lpstr">
      <vt:lpstr>Arial</vt:lpstr>
      <vt:lpstr>Arial Rounded MT Bold</vt:lpstr>
      <vt:lpstr>Calibri</vt:lpstr>
      <vt:lpstr>Calibri Light</vt:lpstr>
      <vt:lpstr>David</vt:lpstr>
      <vt:lpstr>Roboto</vt:lpstr>
      <vt:lpstr>system-ui</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4422</cp:revision>
  <dcterms:created xsi:type="dcterms:W3CDTF">2006-04-21T19:34:43Z</dcterms:created>
  <dcterms:modified xsi:type="dcterms:W3CDTF">2021-10-23T13:45:50Z</dcterms:modified>
</cp:coreProperties>
</file>