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9"/>
  </p:notesMasterIdLst>
  <p:handoutMasterIdLst>
    <p:handoutMasterId r:id="rId90"/>
  </p:handoutMasterIdLst>
  <p:sldIdLst>
    <p:sldId id="2045" r:id="rId3"/>
    <p:sldId id="63860" r:id="rId4"/>
    <p:sldId id="63808" r:id="rId5"/>
    <p:sldId id="63854" r:id="rId6"/>
    <p:sldId id="63855" r:id="rId7"/>
    <p:sldId id="63856" r:id="rId8"/>
    <p:sldId id="63857" r:id="rId9"/>
    <p:sldId id="63807" r:id="rId10"/>
    <p:sldId id="63862" r:id="rId11"/>
    <p:sldId id="63863" r:id="rId12"/>
    <p:sldId id="63864" r:id="rId13"/>
    <p:sldId id="63790" r:id="rId14"/>
    <p:sldId id="63805" r:id="rId15"/>
    <p:sldId id="63806" r:id="rId16"/>
    <p:sldId id="63822" r:id="rId17"/>
    <p:sldId id="63826" r:id="rId18"/>
    <p:sldId id="63809" r:id="rId19"/>
    <p:sldId id="63812" r:id="rId20"/>
    <p:sldId id="63810" r:id="rId21"/>
    <p:sldId id="63813" r:id="rId22"/>
    <p:sldId id="63828" r:id="rId23"/>
    <p:sldId id="63823" r:id="rId24"/>
    <p:sldId id="63824" r:id="rId25"/>
    <p:sldId id="63825" r:id="rId26"/>
    <p:sldId id="63814" r:id="rId27"/>
    <p:sldId id="63802" r:id="rId28"/>
    <p:sldId id="63816" r:id="rId29"/>
    <p:sldId id="63815" r:id="rId30"/>
    <p:sldId id="63820" r:id="rId31"/>
    <p:sldId id="63827" r:id="rId32"/>
    <p:sldId id="63829" r:id="rId33"/>
    <p:sldId id="63811" r:id="rId34"/>
    <p:sldId id="63797" r:id="rId35"/>
    <p:sldId id="63818" r:id="rId36"/>
    <p:sldId id="63817" r:id="rId37"/>
    <p:sldId id="63821" r:id="rId38"/>
    <p:sldId id="63733" r:id="rId39"/>
    <p:sldId id="63830" r:id="rId40"/>
    <p:sldId id="63834" r:id="rId41"/>
    <p:sldId id="63843" r:id="rId42"/>
    <p:sldId id="63844" r:id="rId43"/>
    <p:sldId id="63848" r:id="rId44"/>
    <p:sldId id="63833" r:id="rId45"/>
    <p:sldId id="63842" r:id="rId46"/>
    <p:sldId id="63838" r:id="rId47"/>
    <p:sldId id="63835" r:id="rId48"/>
    <p:sldId id="63793" r:id="rId49"/>
    <p:sldId id="63836" r:id="rId50"/>
    <p:sldId id="63837" r:id="rId51"/>
    <p:sldId id="63841" r:id="rId52"/>
    <p:sldId id="63839" r:id="rId53"/>
    <p:sldId id="63847" r:id="rId54"/>
    <p:sldId id="63865" r:id="rId55"/>
    <p:sldId id="63859" r:id="rId56"/>
    <p:sldId id="63840" r:id="rId57"/>
    <p:sldId id="63849" r:id="rId58"/>
    <p:sldId id="63798" r:id="rId59"/>
    <p:sldId id="63850" r:id="rId60"/>
    <p:sldId id="63788" r:id="rId61"/>
    <p:sldId id="63799" r:id="rId62"/>
    <p:sldId id="63800" r:id="rId63"/>
    <p:sldId id="63794" r:id="rId64"/>
    <p:sldId id="63795" r:id="rId65"/>
    <p:sldId id="63796" r:id="rId66"/>
    <p:sldId id="63851" r:id="rId67"/>
    <p:sldId id="63791" r:id="rId68"/>
    <p:sldId id="63789" r:id="rId69"/>
    <p:sldId id="63782" r:id="rId70"/>
    <p:sldId id="57253" r:id="rId71"/>
    <p:sldId id="63683" r:id="rId72"/>
    <p:sldId id="63866" r:id="rId73"/>
    <p:sldId id="63858" r:id="rId74"/>
    <p:sldId id="63673" r:id="rId75"/>
    <p:sldId id="57254" r:id="rId76"/>
    <p:sldId id="57256" r:id="rId77"/>
    <p:sldId id="63731" r:id="rId78"/>
    <p:sldId id="63831" r:id="rId79"/>
    <p:sldId id="63832" r:id="rId80"/>
    <p:sldId id="63674" r:id="rId81"/>
    <p:sldId id="63732" r:id="rId82"/>
    <p:sldId id="63730" r:id="rId83"/>
    <p:sldId id="63852" r:id="rId84"/>
    <p:sldId id="63853" r:id="rId85"/>
    <p:sldId id="63289" r:id="rId86"/>
    <p:sldId id="63727" r:id="rId87"/>
    <p:sldId id="256" r:id="rId8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103" d="100"/>
          <a:sy n="103" d="100"/>
        </p:scale>
        <p:origin x="826" y="6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09.26-28 Once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Nov.20, 2021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09.26-28 Once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Nov.20, 2021 5780</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s://en.wikipedia.org/wiki/Bamberg,_South_Carolina" TargetMode="External"/><Relationship Id="rId3" Type="http://schemas.openxmlformats.org/officeDocument/2006/relationships/hyperlink" Target="https://en.wikipedia.org/wiki/N%C3%A9e" TargetMode="External"/><Relationship Id="rId7" Type="http://schemas.openxmlformats.org/officeDocument/2006/relationships/hyperlink" Target="https://en.wikipedia.org/wiki/Nikki_Haley#cite_note-2"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en.wikipedia.org/wiki/United_States_Ambassador_to_the_United_Nations" TargetMode="External"/><Relationship Id="rId5" Type="http://schemas.openxmlformats.org/officeDocument/2006/relationships/hyperlink" Target="https://en.wikipedia.org/wiki/Governor_of_South_Carolina" TargetMode="External"/><Relationship Id="rId4" Type="http://schemas.openxmlformats.org/officeDocument/2006/relationships/hyperlink" Target="https://en.wikipedia.org/wiki/Nikki_Haley#cite_note-1" TargetMode="External"/><Relationship Id="rId9" Type="http://schemas.openxmlformats.org/officeDocument/2006/relationships/hyperlink" Target="https://en.wikipedia.org/wiki/Clemson_University"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09.26-28 Once </a:t>
            </a:r>
          </a:p>
        </p:txBody>
      </p:sp>
      <p:sp>
        <p:nvSpPr>
          <p:cNvPr id="5" name="Rectangle 3"/>
          <p:cNvSpPr>
            <a:spLocks noGrp="1" noChangeArrowheads="1"/>
          </p:cNvSpPr>
          <p:nvPr>
            <p:ph type="dt" idx="1"/>
          </p:nvPr>
        </p:nvSpPr>
        <p:spPr>
          <a:ln/>
        </p:spPr>
        <p:txBody>
          <a:bodyPr/>
          <a:lstStyle/>
          <a:p>
            <a:r>
              <a:rPr lang="en-US" altLang="en-US">
                <a:solidFill>
                  <a:prstClr val="white"/>
                </a:solidFill>
              </a:rPr>
              <a:t>Nov.20, 2021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Important because there is are other views in Jewish and worldly thought. </a:t>
            </a:r>
          </a:p>
          <a:p>
            <a:r>
              <a:rPr lang="en-US" sz="2000" dirty="0"/>
              <a:t>Creation: evolution, long day short day</a:t>
            </a:r>
          </a:p>
          <a:p>
            <a:r>
              <a:rPr lang="en-US" sz="2000" dirty="0"/>
              <a:t>Atonement: every year on YK, or once?</a:t>
            </a:r>
          </a:p>
          <a:p>
            <a:r>
              <a:rPr lang="en-US" sz="2000" dirty="0"/>
              <a:t>Judgment: every year on RH to YK, or once?</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71473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Important because there is are other views in Jewish and worldly thought. </a:t>
            </a:r>
          </a:p>
          <a:p>
            <a:r>
              <a:rPr lang="en-US" sz="2000" dirty="0"/>
              <a:t>Creation: evolution, long day short day</a:t>
            </a:r>
          </a:p>
          <a:p>
            <a:r>
              <a:rPr lang="en-US" sz="2000" dirty="0"/>
              <a:t>Atonement: every year on YK, or once?</a:t>
            </a:r>
          </a:p>
          <a:p>
            <a:r>
              <a:rPr lang="en-US" sz="2000" dirty="0"/>
              <a:t>Judgment: every year on RH to YK, or once?</a:t>
            </a:r>
          </a:p>
          <a:p>
            <a:r>
              <a:rPr lang="en-US" sz="2000" dirty="0"/>
              <a:t>Opportunity: application</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61517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46313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“As” implies logical connection.</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73559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dirty="0">
                <a:effectLst/>
              </a:rPr>
              <a:t>There is as ONCE connection</a:t>
            </a:r>
            <a:br>
              <a:rPr lang="en-US" dirty="0"/>
            </a:br>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75721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Yes, this is a Hanukkah message, I didn’t forget.</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10229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67035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https://en.wikipedia.org/wiki/Talmudical_hermeneutics#Kal_va-chomer_(%D7%A7%D7%9C_%D7%95%D7%97%D7%95%D7%9E%D7%A8)</a:t>
            </a:r>
            <a:r>
              <a:rPr lang="he-IL" sz="1050" dirty="0"/>
              <a:t> </a:t>
            </a:r>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9224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https://en.wikipedia.org/wiki/Talmudical_hermeneutics#Kal_va-chomer_(%D7%A7%D7%9C_%D7%95%D7%97%D7%95%D7%9E%D7%A8)</a:t>
            </a:r>
            <a:r>
              <a:rPr lang="he-IL" sz="1050" dirty="0"/>
              <a:t> </a:t>
            </a:r>
          </a:p>
          <a:p>
            <a:r>
              <a:rPr lang="en-US" sz="1050" dirty="0"/>
              <a:t>https://outorah.org/p/6495</a:t>
            </a:r>
            <a:endParaRPr lang="he-IL" sz="1050" dirty="0"/>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475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https://outorah.org/p/6495</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9184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86771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https://outorah.org/p/6495</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7974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10891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95860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Light, only in the sense of easy to prove.</a:t>
            </a:r>
          </a:p>
          <a:p>
            <a:r>
              <a:rPr lang="en-US" dirty="0"/>
              <a:t>Messiah appeared just at the right time to fulfill ALL the prophecies about Him.</a:t>
            </a:r>
          </a:p>
          <a:p>
            <a:r>
              <a:rPr lang="en-US" dirty="0"/>
              <a:t>Messiah had the unique character purity to be our sin-free sacrifice.</a:t>
            </a:r>
          </a:p>
          <a:p>
            <a:r>
              <a:rPr lang="en-US" dirty="0"/>
              <a:t>Messiah rose from the dead to guarantee our redemption.</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662493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dirty="0">
                <a:effectLst/>
              </a:rPr>
              <a:t>There is as ONCE connection</a:t>
            </a:r>
            <a:br>
              <a:rPr lang="en-US" dirty="0"/>
            </a:br>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55012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Once that we know of.   Not being repeated.</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63385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https://kifakz.github.io/eng/bible/stern/stern_evreyam_09.html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852399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https://kifakz.github.io/eng/bible/stern/stern_evreyam_09.html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09257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https://www.sefaria.org/Mishnah_Rosh_Hashanah.1.2?lang=bi&amp;with=About&amp;lang2=en</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61460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88430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865997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Once that we know of.   Not being repeated.</a:t>
            </a:r>
          </a:p>
          <a:p>
            <a:r>
              <a:rPr lang="en-US" dirty="0"/>
              <a:t>This is a pause point, to celebrate and receive!</a:t>
            </a:r>
          </a:p>
          <a:p>
            <a:r>
              <a:rPr lang="en-US" dirty="0"/>
              <a:t>Two thousand years ago, 6590 miles away, 14 hours flight time, our redemption, salvation, deliverance from sin, guilt, death was procured.   Have we received His salvation?</a:t>
            </a:r>
          </a:p>
          <a:p>
            <a:r>
              <a:rPr lang="en-US" dirty="0"/>
              <a:t>Are we walking in the power of His resurrection?</a:t>
            </a:r>
          </a:p>
          <a:p>
            <a:r>
              <a:rPr lang="en-US" dirty="0"/>
              <a:t>Pause for self examination.</a:t>
            </a:r>
          </a:p>
          <a:p>
            <a:endParaRPr lang="en-US" dirty="0"/>
          </a:p>
          <a:p>
            <a:r>
              <a:rPr lang="en-US" dirty="0"/>
              <a:t>We have a one time, unique for our day, Hanukkah opportunity.</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739761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501260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93443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a sense, there is a continual opportunity, but what about us, now??</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124314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744988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446965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158164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140660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810532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https://www.chabad.org/kabbalah/article_cdo/aid/3874565/jewish/Judah-Maccabee-at-West-Point.htm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0353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030290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https://www.chabad.org/kabbalah/article_cdo/aid/3874565/jewish/Judah-Maccabee-at-West-Point.htm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80812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https://www.chabad.org/kabbalah/article_cdo/aid/3874565/jewish/Judah-Maccabee-at-West-Point.htm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33540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179924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https://www.chabad.org/kabbalah/article_cdo/aid/3874565/jewish/Judah-Maccabee-at-West-Point.htm</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071169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https://www.chabad.org/kabbalah/article_cdo/aid/3874565/jewish/Judah-Maccabee-at-West-Point.htm</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212171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https://external-content.duckduckgo.com/iu/?u=https%3A%2F%2Fhighfrontier.org%2Fwp-content%2Fuploads%2F2019%2F12%2FDecember-24-2019.jpg&amp;f=1&amp;nofb=1</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407599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https://www.chabad.org/kabbalah/article_cdo/aid/3874565/jewish/Judah-Maccabee-at-West-Point.htm</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383417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https://thefederalistpapers.org/founders/franklin/rebellion-to-tyrants-is-obedience-to-god-benjamin-franklin</a:t>
            </a:r>
          </a:p>
          <a:p>
            <a:r>
              <a:rPr lang="en-US" b="0" i="0" dirty="0">
                <a:solidFill>
                  <a:srgbClr val="000000"/>
                </a:solidFill>
                <a:effectLst/>
              </a:rPr>
              <a:t>Rebellion to tyrants is obedience to G-d.   Jefferson and others liked this Maccabee themed saying.</a:t>
            </a:r>
          </a:p>
          <a:p>
            <a:r>
              <a:rPr lang="en-US" b="0" i="0" dirty="0">
                <a:solidFill>
                  <a:srgbClr val="000000"/>
                </a:solidFill>
                <a:effectLst/>
              </a:rPr>
              <a:t>Franklin’s design was recommended by the first committee for the reverse side of the Great Seal. No sketch was made of their design. The above drawing was made by Benson J. </a:t>
            </a:r>
            <a:r>
              <a:rPr lang="en-US" b="0" i="0" dirty="0" err="1">
                <a:solidFill>
                  <a:srgbClr val="000000"/>
                </a:solidFill>
                <a:effectLst/>
              </a:rPr>
              <a:t>Lossing</a:t>
            </a:r>
            <a:r>
              <a:rPr lang="en-US" b="0" i="0" dirty="0">
                <a:solidFill>
                  <a:srgbClr val="000000"/>
                </a:solidFill>
                <a:effectLst/>
              </a:rPr>
              <a:t> for Harper’s New Monthly Magazine in July 1856. </a:t>
            </a:r>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762966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https://www.chabad.org/kabbalah/article_cdo/aid/3874565/jewish/Judah-Maccabee-at-West-Point.htm</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109916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https://www.chabad.org/kabbalah/article_cdo/aid/3874565/jewish/Judah-Maccabee-at-West-Point.htm</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69593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948229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https://www.chabad.org/kabbalah/article_cdo/aid/3874565/jewish/Judah-Maccabee-at-West-Point.htm</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901473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309481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613595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Too many fires to put out.  Preventative speaking.   </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01274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Also, preventative hearing…</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567773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724771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87989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1" i="0" dirty="0" err="1">
                <a:solidFill>
                  <a:srgbClr val="202122"/>
                </a:solidFill>
                <a:effectLst/>
              </a:rPr>
              <a:t>Nimrata</a:t>
            </a:r>
            <a:r>
              <a:rPr lang="en-US" b="0" i="0" dirty="0">
                <a:solidFill>
                  <a:srgbClr val="202122"/>
                </a:solidFill>
                <a:effectLst/>
              </a:rPr>
              <a:t> </a:t>
            </a:r>
            <a:r>
              <a:rPr lang="en-US" b="1" i="0" dirty="0">
                <a:solidFill>
                  <a:srgbClr val="202122"/>
                </a:solidFill>
                <a:effectLst/>
              </a:rPr>
              <a:t>Nikki</a:t>
            </a:r>
            <a:r>
              <a:rPr lang="en-US" b="0" i="0" dirty="0">
                <a:solidFill>
                  <a:srgbClr val="202122"/>
                </a:solidFill>
                <a:effectLst/>
              </a:rPr>
              <a:t> </a:t>
            </a:r>
            <a:r>
              <a:rPr lang="en-US" b="1" i="0" dirty="0">
                <a:solidFill>
                  <a:srgbClr val="202122"/>
                </a:solidFill>
                <a:effectLst/>
              </a:rPr>
              <a:t>Haley</a:t>
            </a:r>
            <a:r>
              <a:rPr lang="en-US" b="0" i="0" dirty="0">
                <a:solidFill>
                  <a:srgbClr val="202122"/>
                </a:solidFill>
                <a:effectLst/>
              </a:rPr>
              <a:t> (</a:t>
            </a:r>
            <a:r>
              <a:rPr lang="en-US" b="0" i="0" u="none" strike="noStrike" dirty="0">
                <a:solidFill>
                  <a:srgbClr val="0645AD"/>
                </a:solidFill>
                <a:effectLst/>
                <a:hlinkClick r:id="rId3" tooltip="Née"/>
              </a:rPr>
              <a:t>née</a:t>
            </a:r>
            <a:r>
              <a:rPr lang="en-US" b="0" i="0" dirty="0">
                <a:solidFill>
                  <a:srgbClr val="202122"/>
                </a:solidFill>
                <a:effectLst/>
              </a:rPr>
              <a:t> </a:t>
            </a:r>
            <a:r>
              <a:rPr lang="en-US" b="1" i="0" dirty="0">
                <a:solidFill>
                  <a:srgbClr val="202122"/>
                </a:solidFill>
                <a:effectLst/>
              </a:rPr>
              <a:t>Randhawa</a:t>
            </a:r>
            <a:r>
              <a:rPr lang="en-US" b="0" i="0" dirty="0">
                <a:solidFill>
                  <a:srgbClr val="202122"/>
                </a:solidFill>
                <a:effectLst/>
              </a:rPr>
              <a:t>; born January 20, 1972</a:t>
            </a:r>
            <a:r>
              <a:rPr lang="en-US" b="0" i="0" u="none" strike="noStrike" baseline="30000" dirty="0">
                <a:solidFill>
                  <a:srgbClr val="0645AD"/>
                </a:solidFill>
                <a:effectLst/>
                <a:hlinkClick r:id="rId4"/>
              </a:rPr>
              <a:t>[1]</a:t>
            </a:r>
            <a:r>
              <a:rPr lang="en-US" b="0" i="0" dirty="0">
                <a:solidFill>
                  <a:srgbClr val="202122"/>
                </a:solidFill>
                <a:effectLst/>
              </a:rPr>
              <a:t>) is an American diplomat and politician who served as the 116th and first female </a:t>
            </a:r>
            <a:r>
              <a:rPr lang="en-US" b="0" i="0" u="none" strike="noStrike" dirty="0">
                <a:solidFill>
                  <a:srgbClr val="0645AD"/>
                </a:solidFill>
                <a:effectLst/>
                <a:hlinkClick r:id="rId5" tooltip="Governor of South Carolina"/>
              </a:rPr>
              <a:t>governor of South Carolina</a:t>
            </a:r>
            <a:r>
              <a:rPr lang="en-US" b="0" i="0" dirty="0">
                <a:solidFill>
                  <a:srgbClr val="202122"/>
                </a:solidFill>
                <a:effectLst/>
              </a:rPr>
              <a:t> from 2011 to 2017, and as the 29th </a:t>
            </a:r>
            <a:r>
              <a:rPr lang="en-US" b="0" i="0" u="none" strike="noStrike" dirty="0">
                <a:solidFill>
                  <a:srgbClr val="0645AD"/>
                </a:solidFill>
                <a:effectLst/>
                <a:hlinkClick r:id="rId6" tooltip="United States Ambassador to the United Nations"/>
              </a:rPr>
              <a:t>United States ambassador to the United Nations</a:t>
            </a:r>
            <a:r>
              <a:rPr lang="en-US" b="0" i="0" dirty="0">
                <a:solidFill>
                  <a:srgbClr val="202122"/>
                </a:solidFill>
                <a:effectLst/>
              </a:rPr>
              <a:t> for two years, from January 2017 to January 2019.</a:t>
            </a:r>
            <a:r>
              <a:rPr lang="en-US" b="0" i="0" u="none" strike="noStrike" baseline="30000" dirty="0">
                <a:solidFill>
                  <a:srgbClr val="0645AD"/>
                </a:solidFill>
                <a:effectLst/>
                <a:hlinkClick r:id="rId7"/>
              </a:rPr>
              <a:t>[2]</a:t>
            </a:r>
            <a:endParaRPr lang="en-US" b="0" i="0" dirty="0">
              <a:solidFill>
                <a:srgbClr val="202122"/>
              </a:solidFill>
              <a:effectLst/>
            </a:endParaRPr>
          </a:p>
          <a:p>
            <a:pPr algn="l"/>
            <a:r>
              <a:rPr lang="en-US" b="0" i="0" dirty="0">
                <a:solidFill>
                  <a:srgbClr val="202122"/>
                </a:solidFill>
                <a:effectLst/>
              </a:rPr>
              <a:t>Haley was born in </a:t>
            </a:r>
            <a:r>
              <a:rPr lang="en-US" b="0" i="0" u="none" strike="noStrike" dirty="0">
                <a:solidFill>
                  <a:srgbClr val="0645AD"/>
                </a:solidFill>
                <a:effectLst/>
                <a:hlinkClick r:id="rId8" tooltip="Bamberg, South Carolina"/>
              </a:rPr>
              <a:t>Bamberg, South Carolina</a:t>
            </a:r>
            <a:r>
              <a:rPr lang="en-US" b="0" i="0" dirty="0">
                <a:solidFill>
                  <a:srgbClr val="202122"/>
                </a:solidFill>
                <a:effectLst/>
              </a:rPr>
              <a:t>, and studied accounting at </a:t>
            </a:r>
            <a:r>
              <a:rPr lang="en-US" b="0" i="0" u="none" strike="noStrike" dirty="0">
                <a:solidFill>
                  <a:srgbClr val="0645AD"/>
                </a:solidFill>
                <a:effectLst/>
                <a:hlinkClick r:id="rId9" tooltip="Clemson University"/>
              </a:rPr>
              <a:t>Clemson University</a:t>
            </a:r>
            <a:r>
              <a:rPr lang="en-US" b="0" i="0" dirty="0">
                <a:solidFill>
                  <a:srgbClr val="202122"/>
                </a:solidFill>
                <a:effectLst/>
              </a:rPr>
              <a:t>. </a:t>
            </a:r>
          </a:p>
          <a:p>
            <a:pPr algn="l"/>
            <a:r>
              <a:rPr lang="en-US" b="0" i="0" dirty="0">
                <a:solidFill>
                  <a:srgbClr val="202122"/>
                </a:solidFill>
                <a:effectLst/>
              </a:rPr>
              <a:t>As a young woman, she </a:t>
            </a:r>
            <a:r>
              <a:rPr lang="en-US" dirty="0">
                <a:solidFill>
                  <a:srgbClr val="202122"/>
                </a:solidFill>
              </a:rPr>
              <a:t>tried out to be Miss S. Carolina.  Since she was neither white nor black, she was disqualified.</a:t>
            </a:r>
            <a:endParaRPr lang="en-US" sz="2000" b="0" i="0" dirty="0">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dirty="0">
                <a:effectLst/>
                <a:latin typeface="Calibri" panose="020F0502020204030204" pitchFamily="34" charset="0"/>
              </a:rPr>
              <a:t>https://www.prageru.com/video/be-brave    till 5.29</a:t>
            </a:r>
            <a:endParaRPr lang="en-US" sz="440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895361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400605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https://vfinews.com/news/november-23-2021/brazilian-journalist-says-brazil-would-need-to-kill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46260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581618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https://vfinews.com/news/november-23-2021/brazilian-journalist-says-brazil-would-need-to-kill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617986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471625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5205905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023045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https://www.charismanews.com/opinion/standing-with-israel/87532-hamas-terror-attack-in-jerusalem-kills-one-shows-christian-friends-depth-of-hamas-hatred</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7852430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582547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86703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The photo was selected from tens of thousands of images submitted by photographers from 163 countries.</a:t>
            </a:r>
          </a:p>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859479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latin typeface="Acta"/>
              </a:rPr>
              <a:t> A young bride is shown preparing for her wedding on a slum-like street in the crowded Roma ghetto of </a:t>
            </a:r>
            <a:r>
              <a:rPr lang="en-US" b="0" i="0" dirty="0" err="1">
                <a:solidFill>
                  <a:srgbClr val="333333"/>
                </a:solidFill>
                <a:effectLst/>
                <a:latin typeface="Acta"/>
              </a:rPr>
              <a:t>Stolipinovo</a:t>
            </a:r>
            <a:r>
              <a:rPr lang="en-US" b="0" i="0" dirty="0">
                <a:solidFill>
                  <a:srgbClr val="333333"/>
                </a:solidFill>
                <a:effectLst/>
                <a:latin typeface="Acta"/>
              </a:rPr>
              <a:t>.</a:t>
            </a:r>
          </a:p>
          <a:p>
            <a:endParaRPr lang="en-US" b="0" i="0" dirty="0">
              <a:solidFill>
                <a:srgbClr val="333333"/>
              </a:solidFill>
              <a:effectLst/>
              <a:latin typeface="Acta"/>
            </a:endParaRPr>
          </a:p>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7039165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09.26-28 Once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Nov.20, 2021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https://www.yahoo.com/entertainment/images-florida-condo-collapse-show-154448626.html</a:t>
            </a:r>
          </a:p>
        </p:txBody>
      </p:sp>
    </p:spTree>
    <p:extLst>
      <p:ext uri="{BB962C8B-B14F-4D97-AF65-F5344CB8AC3E}">
        <p14:creationId xmlns:p14="http://schemas.microsoft.com/office/powerpoint/2010/main" val="143587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727103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https://www.charismanews.com/world/86600-another-nation-makes-bold-move-to-stand-with-israel?utm_source=Charisma%20News%20Daily&amp;utm_medium=email&amp;utm_content=subscriber_id:5160390&amp;utm_campaign=CNO%20daily%20-%202021-09-02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43057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0993869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586650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https://frankspeech.com/tv/video/pastor-jonathan-cahn-joins-frankspeech-thanks-thon-special-message-america-and-americans</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766612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09.26-28 Once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Nov.20, 2021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https://frankspeech.com/tv/video/pastor-jonathan-cahn-joins-frankspeech-thanks-thon-special-message-america-and-americans</a:t>
            </a:r>
          </a:p>
        </p:txBody>
      </p:sp>
    </p:spTree>
    <p:extLst>
      <p:ext uri="{BB962C8B-B14F-4D97-AF65-F5344CB8AC3E}">
        <p14:creationId xmlns:p14="http://schemas.microsoft.com/office/powerpoint/2010/main" val="22058600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09.26-28 Once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Nov.20, 2021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0315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56271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https://frankspeech.com/tv/video/pastor-jonathan-cahn-joins-frankspeech-thanks-thon-special-message-america-and-americans</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947755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sky</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1153018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7044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Important because there is are other views in Jewish and worldly thought. </a:t>
            </a:r>
          </a:p>
          <a:p>
            <a:r>
              <a:rPr lang="en-US" sz="2000" dirty="0"/>
              <a:t>Creation: evolution, long day short day</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3672515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92569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https://frankspeech.com/tv/video/pastor-jonathan-cahn-joins-frankspeech-thanks-thon-special-message-america-and-americans</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3762505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877440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7396610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0295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596959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Important because there is are other views in Jewish and worldly thought. </a:t>
            </a:r>
          </a:p>
          <a:p>
            <a:r>
              <a:rPr lang="en-US" sz="2000" dirty="0"/>
              <a:t>Creation: evolution, long day short day</a:t>
            </a:r>
          </a:p>
          <a:p>
            <a:r>
              <a:rPr lang="en-US" sz="2000" dirty="0"/>
              <a:t>Atonement: every year on YK, or once?</a:t>
            </a:r>
          </a:p>
        </p:txBody>
      </p:sp>
      <p:sp>
        <p:nvSpPr>
          <p:cNvPr id="4" name="Header Placeholder 3"/>
          <p:cNvSpPr>
            <a:spLocks noGrp="1"/>
          </p:cNvSpPr>
          <p:nvPr>
            <p:ph type="hdr" sz="quarter"/>
          </p:nvPr>
        </p:nvSpPr>
        <p:spPr/>
        <p:txBody>
          <a:bodyPr/>
          <a:lstStyle/>
          <a:p>
            <a:r>
              <a:rPr lang="en-US" altLang="en-US"/>
              <a:t>Letter to the Messianic Jews a 09.26-28 Once </a:t>
            </a:r>
          </a:p>
        </p:txBody>
      </p:sp>
      <p:sp>
        <p:nvSpPr>
          <p:cNvPr id="5" name="Date Placeholder 4"/>
          <p:cNvSpPr>
            <a:spLocks noGrp="1"/>
          </p:cNvSpPr>
          <p:nvPr>
            <p:ph type="dt" idx="1"/>
          </p:nvPr>
        </p:nvSpPr>
        <p:spPr/>
        <p:txBody>
          <a:bodyPr/>
          <a:lstStyle/>
          <a:p>
            <a:r>
              <a:rPr lang="en-US" altLang="en-US"/>
              <a:t>Nov.20,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8286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11/27/2021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Psalms.33.1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history.com/topics/world-trade-cen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www.history.com/topics/us-states/new-york-city"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some things </a:t>
            </a:r>
            <a:r>
              <a:rPr lang="en-US" sz="4000" u="sng" dirty="0">
                <a:solidFill>
                  <a:srgbClr val="FFFF99"/>
                </a:solidFill>
              </a:rPr>
              <a:t>in history</a:t>
            </a:r>
            <a:r>
              <a:rPr lang="en-US" sz="4000" dirty="0"/>
              <a:t> that only happen </a:t>
            </a:r>
            <a:r>
              <a:rPr lang="en-US" sz="4000" u="sng" dirty="0">
                <a:solidFill>
                  <a:srgbClr val="FFFF99"/>
                </a:solidFill>
              </a:rPr>
              <a:t>once</a:t>
            </a:r>
            <a:r>
              <a:rPr lang="en-US" sz="4000" dirty="0"/>
              <a:t>.</a:t>
            </a:r>
          </a:p>
          <a:p>
            <a:r>
              <a:rPr lang="en-US" sz="4000" dirty="0"/>
              <a:t>Creation</a:t>
            </a:r>
          </a:p>
          <a:p>
            <a:r>
              <a:rPr lang="en-US" sz="4000" dirty="0"/>
              <a:t>Atonement</a:t>
            </a:r>
          </a:p>
          <a:p>
            <a:r>
              <a:rPr lang="en-US" sz="4000" dirty="0"/>
              <a:t>Judgment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35631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some things </a:t>
            </a:r>
            <a:r>
              <a:rPr lang="en-US" sz="4000" u="sng" dirty="0">
                <a:solidFill>
                  <a:srgbClr val="FFFF99"/>
                </a:solidFill>
              </a:rPr>
              <a:t>in history</a:t>
            </a:r>
            <a:r>
              <a:rPr lang="en-US" sz="4000" dirty="0"/>
              <a:t> that only happen </a:t>
            </a:r>
            <a:r>
              <a:rPr lang="en-US" sz="4000" u="sng" dirty="0">
                <a:solidFill>
                  <a:srgbClr val="FFFF99"/>
                </a:solidFill>
              </a:rPr>
              <a:t>once</a:t>
            </a:r>
            <a:r>
              <a:rPr lang="en-US" sz="4000" dirty="0"/>
              <a:t>.</a:t>
            </a:r>
          </a:p>
          <a:p>
            <a:r>
              <a:rPr lang="en-US" sz="4000" dirty="0"/>
              <a:t>Creation</a:t>
            </a:r>
          </a:p>
          <a:p>
            <a:r>
              <a:rPr lang="en-US" sz="4000" dirty="0"/>
              <a:t>Atonement</a:t>
            </a:r>
          </a:p>
          <a:p>
            <a:r>
              <a:rPr lang="en-US" sz="4000" dirty="0"/>
              <a:t>Judgment</a:t>
            </a:r>
          </a:p>
          <a:p>
            <a:r>
              <a:rPr lang="en-US" sz="4000" dirty="0"/>
              <a:t>Opportunity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40129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Hebrews 9 : 27 ">
            <a:extLst>
              <a:ext uri="{FF2B5EF4-FFF2-40B4-BE49-F238E27FC236}">
                <a16:creationId xmlns:a16="http://schemas.microsoft.com/office/drawing/2014/main" id="{7A0941FB-0162-4CBD-879F-3450D41E9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9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Hebrew/Messianic Jews MJ 9.26-28</a:t>
            </a:r>
            <a:r>
              <a:rPr lang="en-US" sz="4000" dirty="0"/>
              <a:t>  But </a:t>
            </a:r>
            <a:r>
              <a:rPr lang="en-US" sz="4000" u="sng" dirty="0">
                <a:solidFill>
                  <a:srgbClr val="FFFF99"/>
                </a:solidFill>
              </a:rPr>
              <a:t>as it is</a:t>
            </a:r>
            <a:r>
              <a:rPr lang="en-US" sz="4000" dirty="0"/>
              <a:t>, he has appeared </a:t>
            </a:r>
            <a:r>
              <a:rPr lang="en-US" sz="4000" u="sng" dirty="0">
                <a:solidFill>
                  <a:srgbClr val="FFFF99"/>
                </a:solidFill>
              </a:rPr>
              <a:t>once</a:t>
            </a:r>
            <a:r>
              <a:rPr lang="en-US" sz="4000" dirty="0"/>
              <a:t> at the end of the ages in order to do away with sin through the sacrifice of himself. Just </a:t>
            </a:r>
            <a:r>
              <a:rPr lang="en-US" sz="4000" u="sng" dirty="0">
                <a:solidFill>
                  <a:srgbClr val="FFFF99"/>
                </a:solidFill>
              </a:rPr>
              <a:t>as</a:t>
            </a:r>
            <a:r>
              <a:rPr lang="en-US" sz="4000" dirty="0"/>
              <a:t> human beings have to die </a:t>
            </a:r>
            <a:r>
              <a:rPr lang="en-US" sz="4000" u="sng" dirty="0">
                <a:solidFill>
                  <a:srgbClr val="FFFF99"/>
                </a:solidFill>
              </a:rPr>
              <a:t>once</a:t>
            </a:r>
            <a:r>
              <a:rPr lang="en-US" sz="4000" dirty="0"/>
              <a:t>, but after this comes judgment, </a:t>
            </a:r>
          </a:p>
        </p:txBody>
      </p:sp>
    </p:spTree>
    <p:extLst>
      <p:ext uri="{BB962C8B-B14F-4D97-AF65-F5344CB8AC3E}">
        <p14:creationId xmlns:p14="http://schemas.microsoft.com/office/powerpoint/2010/main" val="240708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Hebrew/Messianic Jews MJ 9.26-28</a:t>
            </a:r>
            <a:r>
              <a:rPr lang="en-US" sz="4000" dirty="0"/>
              <a:t>  </a:t>
            </a:r>
            <a:r>
              <a:rPr lang="en-US" sz="4000" u="sng" dirty="0">
                <a:solidFill>
                  <a:srgbClr val="FFFF99"/>
                </a:solidFill>
              </a:rPr>
              <a:t>so also </a:t>
            </a:r>
            <a:r>
              <a:rPr lang="en-US" sz="4000" dirty="0"/>
              <a:t>the Messiah, having been offered </a:t>
            </a:r>
            <a:r>
              <a:rPr lang="en-US" sz="4000" u="sng" dirty="0">
                <a:solidFill>
                  <a:srgbClr val="FFFF99"/>
                </a:solidFill>
              </a:rPr>
              <a:t>once</a:t>
            </a:r>
            <a:r>
              <a:rPr lang="en-US" sz="4000" dirty="0"/>
              <a:t> to bear the sins of many, will appear a second time, not to deal with sin, but to deliver those who are eagerly waiting for him.</a:t>
            </a:r>
          </a:p>
        </p:txBody>
      </p:sp>
    </p:spTree>
    <p:extLst>
      <p:ext uri="{BB962C8B-B14F-4D97-AF65-F5344CB8AC3E}">
        <p14:creationId xmlns:p14="http://schemas.microsoft.com/office/powerpoint/2010/main" val="135639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Once</a:t>
            </a:r>
            <a:r>
              <a:rPr lang="en-US" sz="4000" dirty="0"/>
              <a:t>, what?      Outline </a:t>
            </a:r>
          </a:p>
          <a:p>
            <a:pPr marL="517525" indent="-517525">
              <a:buFont typeface="+mj-lt"/>
              <a:buAutoNum type="arabicPeriod"/>
            </a:pPr>
            <a:r>
              <a:rPr lang="en-US" sz="4000" dirty="0"/>
              <a:t>Rabbinic rule of exposition “heavy and light” </a:t>
            </a:r>
            <a:r>
              <a:rPr lang="en-US" sz="4000" dirty="0" err="1"/>
              <a:t>kal</a:t>
            </a:r>
            <a:r>
              <a:rPr lang="en-US" sz="4000" dirty="0"/>
              <a:t> </a:t>
            </a:r>
            <a:r>
              <a:rPr lang="en-US" sz="4000" dirty="0" err="1"/>
              <a:t>vakhomer</a:t>
            </a:r>
            <a:endParaRPr lang="en-US" sz="4000" dirty="0"/>
          </a:p>
          <a:p>
            <a:pPr marL="517525" indent="-517525">
              <a:buFont typeface="+mj-lt"/>
              <a:buAutoNum type="arabicPeriod"/>
            </a:pPr>
            <a:r>
              <a:rPr lang="en-US" sz="4000" dirty="0"/>
              <a:t>Application in these </a:t>
            </a:r>
            <a:r>
              <a:rPr lang="en-US" sz="4000" dirty="0" err="1"/>
              <a:t>vss</a:t>
            </a:r>
            <a:r>
              <a:rPr lang="en-US" sz="4000" dirty="0"/>
              <a:t> to life, death &amp; judgment, atonement. </a:t>
            </a:r>
          </a:p>
          <a:p>
            <a:pPr marL="517525" indent="-517525">
              <a:buFont typeface="+mj-lt"/>
              <a:buAutoNum type="arabicPeriod"/>
            </a:pPr>
            <a:r>
              <a:rPr lang="en-US" sz="4000" dirty="0"/>
              <a:t>Application to opportunity, Hanukkah like opportunity!</a:t>
            </a:r>
          </a:p>
          <a:p>
            <a:pPr marL="517525" indent="-517525">
              <a:buFont typeface="+mj-lt"/>
              <a:buAutoNum type="arabicPeriod"/>
            </a:pPr>
            <a:endParaRPr lang="en-US" sz="4000" dirty="0"/>
          </a:p>
          <a:p>
            <a:pPr marL="517525" indent="-517525">
              <a:buFont typeface="+mj-lt"/>
              <a:buAutoNum type="arabicPeriod"/>
            </a:pPr>
            <a:endParaRPr lang="en-US" sz="4000" dirty="0"/>
          </a:p>
        </p:txBody>
      </p:sp>
    </p:spTree>
    <p:extLst>
      <p:ext uri="{BB962C8B-B14F-4D97-AF65-F5344CB8AC3E}">
        <p14:creationId xmlns:p14="http://schemas.microsoft.com/office/powerpoint/2010/main" val="245392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Once</a:t>
            </a:r>
            <a:r>
              <a:rPr lang="en-US" sz="4000" dirty="0"/>
              <a:t>, what?      Outline </a:t>
            </a:r>
          </a:p>
          <a:p>
            <a:pPr marL="517525" indent="-517525">
              <a:buFont typeface="+mj-lt"/>
              <a:buAutoNum type="arabicPeriod"/>
            </a:pPr>
            <a:r>
              <a:rPr lang="en-US" sz="4000" u="sng" dirty="0">
                <a:solidFill>
                  <a:srgbClr val="FFFF99"/>
                </a:solidFill>
              </a:rPr>
              <a:t>Rabbinic rule of exposition “heavy and light” </a:t>
            </a:r>
            <a:r>
              <a:rPr lang="en-US" sz="4000" u="sng" dirty="0" err="1">
                <a:solidFill>
                  <a:srgbClr val="FFFF99"/>
                </a:solidFill>
              </a:rPr>
              <a:t>kal</a:t>
            </a:r>
            <a:r>
              <a:rPr lang="en-US" sz="4000" u="sng" dirty="0">
                <a:solidFill>
                  <a:srgbClr val="FFFF99"/>
                </a:solidFill>
              </a:rPr>
              <a:t> </a:t>
            </a:r>
            <a:r>
              <a:rPr lang="en-US" sz="4000" u="sng" dirty="0" err="1">
                <a:solidFill>
                  <a:srgbClr val="FFFF99"/>
                </a:solidFill>
              </a:rPr>
              <a:t>vakhomer</a:t>
            </a:r>
            <a:endParaRPr lang="en-US" sz="4000" u="sng" dirty="0">
              <a:solidFill>
                <a:srgbClr val="FFFF99"/>
              </a:solidFill>
            </a:endParaRPr>
          </a:p>
          <a:p>
            <a:pPr marL="517525" indent="-517525">
              <a:buFont typeface="+mj-lt"/>
              <a:buAutoNum type="arabicPeriod"/>
            </a:pPr>
            <a:r>
              <a:rPr lang="en-US" sz="4000" dirty="0"/>
              <a:t>Application in theses </a:t>
            </a:r>
            <a:r>
              <a:rPr lang="en-US" sz="4000" dirty="0" err="1"/>
              <a:t>vss</a:t>
            </a:r>
            <a:r>
              <a:rPr lang="en-US" sz="4000" dirty="0"/>
              <a:t> to life, death &amp; judgment, atonement. </a:t>
            </a:r>
          </a:p>
          <a:p>
            <a:pPr marL="517525" indent="-517525">
              <a:buFont typeface="+mj-lt"/>
              <a:buAutoNum type="arabicPeriod"/>
            </a:pPr>
            <a:r>
              <a:rPr lang="en-US" sz="4000" dirty="0"/>
              <a:t>Application to opportunity, Hanukkah like opportunity!</a:t>
            </a:r>
          </a:p>
          <a:p>
            <a:pPr marL="517525" indent="-517525">
              <a:buFont typeface="+mj-lt"/>
              <a:buAutoNum type="arabicPeriod"/>
            </a:pPr>
            <a:endParaRPr lang="en-US" sz="4000" dirty="0">
              <a:solidFill>
                <a:srgbClr val="FFFF99"/>
              </a:solidFill>
            </a:endParaRPr>
          </a:p>
          <a:p>
            <a:pPr marL="517525" indent="-517525">
              <a:buFont typeface="+mj-lt"/>
              <a:buAutoNum type="arabicPeriod"/>
            </a:pPr>
            <a:endParaRPr lang="en-US" sz="4000" dirty="0"/>
          </a:p>
        </p:txBody>
      </p:sp>
    </p:spTree>
    <p:extLst>
      <p:ext uri="{BB962C8B-B14F-4D97-AF65-F5344CB8AC3E}">
        <p14:creationId xmlns:p14="http://schemas.microsoft.com/office/powerpoint/2010/main" val="220313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first rule of Hillel and of Rabbi Ishmael of Bible exposition is </a:t>
            </a:r>
            <a:r>
              <a:rPr lang="he-IL" sz="4000" b="1" dirty="0">
                <a:latin typeface="David" panose="020E0502060401010101" pitchFamily="34" charset="-79"/>
                <a:cs typeface="David" panose="020E0502060401010101" pitchFamily="34" charset="-79"/>
              </a:rPr>
              <a:t>קַל וָחֹומֶר</a:t>
            </a:r>
            <a:r>
              <a:rPr lang="en-US" sz="4000" i="1" dirty="0"/>
              <a:t>"</a:t>
            </a:r>
            <a:r>
              <a:rPr lang="en-US" sz="4000" i="1" dirty="0" err="1"/>
              <a:t>kal</a:t>
            </a:r>
            <a:r>
              <a:rPr lang="en-US" sz="4000" i="1" dirty="0"/>
              <a:t> </a:t>
            </a:r>
            <a:r>
              <a:rPr lang="en-US" sz="4000" i="1" dirty="0" err="1"/>
              <a:t>va-khomer</a:t>
            </a:r>
            <a:r>
              <a:rPr lang="en-US" sz="4000" i="1" dirty="0"/>
              <a:t>"</a:t>
            </a:r>
            <a:r>
              <a:rPr lang="he-IL" sz="4000" i="1" dirty="0"/>
              <a:t> </a:t>
            </a:r>
            <a:r>
              <a:rPr lang="en-US" sz="4000" i="1" dirty="0"/>
              <a:t> </a:t>
            </a:r>
            <a:r>
              <a:rPr lang="en-US" sz="4000" dirty="0"/>
              <a:t>heavy and light,</a:t>
            </a:r>
            <a:r>
              <a:rPr lang="he-IL" sz="4000" i="1" dirty="0"/>
              <a:t> </a:t>
            </a:r>
            <a:r>
              <a:rPr lang="en-US" sz="4000" dirty="0"/>
              <a:t>known in Latin as an argument a fortiori, meaning “from the stronger case.”</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6261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 example of an argument </a:t>
            </a:r>
            <a:r>
              <a:rPr lang="en-US" sz="4000" i="1" dirty="0" err="1"/>
              <a:t>kal</a:t>
            </a:r>
            <a:r>
              <a:rPr lang="en-US" sz="4000" i="1" dirty="0"/>
              <a:t> </a:t>
            </a:r>
            <a:r>
              <a:rPr lang="en-US" sz="4000" i="1" dirty="0" err="1"/>
              <a:t>va-khomer</a:t>
            </a:r>
            <a:r>
              <a:rPr lang="en-US" sz="4000" i="1" dirty="0"/>
              <a:t>, </a:t>
            </a:r>
            <a:r>
              <a:rPr lang="he-IL" sz="4000" i="1" dirty="0"/>
              <a:t> </a:t>
            </a:r>
            <a:r>
              <a:rPr lang="en-US" sz="4000" dirty="0"/>
              <a:t>a fortiori, is “Arnold is known to be stronger than Barack. If Barack can lift 100 lbs., a fortiori Arnold can lift 100 lbs.” </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6587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Torah itself gives us a perfect example of a </a:t>
            </a:r>
            <a:r>
              <a:rPr lang="en-US" sz="4000" dirty="0" err="1"/>
              <a:t>kal</a:t>
            </a:r>
            <a:r>
              <a:rPr lang="en-US" sz="4000" dirty="0"/>
              <a:t> </a:t>
            </a:r>
            <a:r>
              <a:rPr lang="en-US" sz="4000" dirty="0" err="1"/>
              <a:t>vakhomer</a:t>
            </a:r>
            <a:r>
              <a:rPr lang="en-US" sz="4000" dirty="0"/>
              <a:t>. In Numbers 22:14, after reprimanding Miriam, God sent her out of the camp for a week. Moshe asked for clemency for his sister but God replied, “If her father had spit in her face, </a:t>
            </a:r>
          </a:p>
        </p:txBody>
      </p:sp>
    </p:spTree>
    <p:extLst>
      <p:ext uri="{BB962C8B-B14F-4D97-AF65-F5344CB8AC3E}">
        <p14:creationId xmlns:p14="http://schemas.microsoft.com/office/powerpoint/2010/main" val="130785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9465" y="247648"/>
            <a:ext cx="594598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Basketball backboard donated to us by the homeschool network facilitated by our backyard neighbors to the north: Ryan and Rachel Schmidt.</a:t>
            </a:r>
          </a:p>
        </p:txBody>
      </p:sp>
      <p:pic>
        <p:nvPicPr>
          <p:cNvPr id="3" name="Picture 2">
            <a:extLst>
              <a:ext uri="{FF2B5EF4-FFF2-40B4-BE49-F238E27FC236}">
                <a16:creationId xmlns:a16="http://schemas.microsoft.com/office/drawing/2014/main" id="{97610F2A-0F65-411E-8141-5E112B55E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25641" y="1125140"/>
            <a:ext cx="5143500" cy="2893219"/>
          </a:xfrm>
          <a:prstGeom prst="rect">
            <a:avLst/>
          </a:prstGeom>
        </p:spPr>
      </p:pic>
    </p:spTree>
    <p:extLst>
      <p:ext uri="{BB962C8B-B14F-4D97-AF65-F5344CB8AC3E}">
        <p14:creationId xmlns:p14="http://schemas.microsoft.com/office/powerpoint/2010/main" val="426930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wouldn’t she hide her face in shame for seven days?” If she would hide for a week after being chastised by her father, </a:t>
            </a:r>
            <a:r>
              <a:rPr lang="en-US" sz="4000" dirty="0" err="1"/>
              <a:t>kal</a:t>
            </a:r>
            <a:r>
              <a:rPr lang="en-US" sz="4000" dirty="0"/>
              <a:t> </a:t>
            </a:r>
            <a:r>
              <a:rPr lang="en-US" sz="4000" dirty="0" err="1"/>
              <a:t>v’chomer</a:t>
            </a:r>
            <a:r>
              <a:rPr lang="en-US" sz="4000" dirty="0"/>
              <a:t> she should leave the camp for a week after being chastised by God.  [Light and heavy.]</a:t>
            </a:r>
          </a:p>
        </p:txBody>
      </p:sp>
    </p:spTree>
    <p:extLst>
      <p:ext uri="{BB962C8B-B14F-4D97-AF65-F5344CB8AC3E}">
        <p14:creationId xmlns:p14="http://schemas.microsoft.com/office/powerpoint/2010/main" val="215292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Hebrews 9 : 27 ">
            <a:extLst>
              <a:ext uri="{FF2B5EF4-FFF2-40B4-BE49-F238E27FC236}">
                <a16:creationId xmlns:a16="http://schemas.microsoft.com/office/drawing/2014/main" id="{7A0941FB-0162-4CBD-879F-3450D41E9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1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Once what?</a:t>
            </a:r>
          </a:p>
          <a:p>
            <a:pPr marL="517525" indent="-517525">
              <a:buFont typeface="+mj-lt"/>
              <a:buAutoNum type="arabicPeriod"/>
            </a:pPr>
            <a:r>
              <a:rPr lang="en-US" sz="4000" u="sng" dirty="0">
                <a:solidFill>
                  <a:srgbClr val="FFFF99"/>
                </a:solidFill>
              </a:rPr>
              <a:t>Rabbinic rule of exposition “heavy and light” </a:t>
            </a:r>
            <a:r>
              <a:rPr lang="en-US" sz="4000" i="1" u="sng" dirty="0" err="1">
                <a:solidFill>
                  <a:srgbClr val="FFFF99"/>
                </a:solidFill>
              </a:rPr>
              <a:t>kal</a:t>
            </a:r>
            <a:r>
              <a:rPr lang="en-US" sz="4000" i="1" u="sng" dirty="0">
                <a:solidFill>
                  <a:srgbClr val="FFFF99"/>
                </a:solidFill>
              </a:rPr>
              <a:t> </a:t>
            </a:r>
            <a:r>
              <a:rPr lang="en-US" sz="4000" i="1" u="sng" dirty="0" err="1">
                <a:solidFill>
                  <a:srgbClr val="FFFF99"/>
                </a:solidFill>
              </a:rPr>
              <a:t>vakhomer</a:t>
            </a:r>
            <a:endParaRPr lang="en-US" sz="4000" i="1" u="sng" dirty="0">
              <a:solidFill>
                <a:srgbClr val="FFFF99"/>
              </a:solidFill>
            </a:endParaRPr>
          </a:p>
          <a:p>
            <a:pPr marL="0" indent="0">
              <a:buNone/>
            </a:pPr>
            <a:r>
              <a:rPr lang="en-US" sz="4000" dirty="0"/>
              <a:t>Apply this to our text in MJ/Hebrews.</a:t>
            </a:r>
          </a:p>
        </p:txBody>
      </p:sp>
    </p:spTree>
    <p:extLst>
      <p:ext uri="{BB962C8B-B14F-4D97-AF65-F5344CB8AC3E}">
        <p14:creationId xmlns:p14="http://schemas.microsoft.com/office/powerpoint/2010/main" val="271836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Hebrew/Messianic Jews MJ 9.26-28</a:t>
            </a:r>
            <a:r>
              <a:rPr lang="en-US" sz="4000" dirty="0"/>
              <a:t>  But </a:t>
            </a:r>
            <a:r>
              <a:rPr lang="en-US" sz="4000" u="sng" dirty="0">
                <a:solidFill>
                  <a:srgbClr val="FFFF99"/>
                </a:solidFill>
              </a:rPr>
              <a:t>as it is</a:t>
            </a:r>
            <a:r>
              <a:rPr lang="en-US" sz="4000" dirty="0"/>
              <a:t>, he has appeared </a:t>
            </a:r>
            <a:r>
              <a:rPr lang="en-US" sz="4000" u="sng" dirty="0">
                <a:solidFill>
                  <a:srgbClr val="FFFF99"/>
                </a:solidFill>
              </a:rPr>
              <a:t>once</a:t>
            </a:r>
            <a:r>
              <a:rPr lang="en-US" sz="4000" dirty="0"/>
              <a:t> at the end of the ages in order to do away with sin through the sacrifice of himself. Just </a:t>
            </a:r>
            <a:r>
              <a:rPr lang="en-US" sz="4000" u="sng" dirty="0">
                <a:solidFill>
                  <a:srgbClr val="FFFF99"/>
                </a:solidFill>
              </a:rPr>
              <a:t>as</a:t>
            </a:r>
            <a:r>
              <a:rPr lang="en-US" sz="4000" dirty="0"/>
              <a:t> human beings have to die </a:t>
            </a:r>
            <a:r>
              <a:rPr lang="en-US" sz="4000" u="sng" dirty="0">
                <a:solidFill>
                  <a:srgbClr val="FFFF99"/>
                </a:solidFill>
              </a:rPr>
              <a:t>once</a:t>
            </a:r>
            <a:r>
              <a:rPr lang="en-US" sz="4000" dirty="0"/>
              <a:t>, but after this comes judgment, </a:t>
            </a:r>
          </a:p>
        </p:txBody>
      </p:sp>
    </p:spTree>
    <p:extLst>
      <p:ext uri="{BB962C8B-B14F-4D97-AF65-F5344CB8AC3E}">
        <p14:creationId xmlns:p14="http://schemas.microsoft.com/office/powerpoint/2010/main" val="266510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Hebrew/Messianic Jews MJ 9.26-28</a:t>
            </a:r>
            <a:r>
              <a:rPr lang="en-US" sz="4000" dirty="0"/>
              <a:t>  </a:t>
            </a:r>
            <a:r>
              <a:rPr lang="en-US" sz="4000" u="sng" dirty="0">
                <a:solidFill>
                  <a:srgbClr val="FFFF99"/>
                </a:solidFill>
              </a:rPr>
              <a:t>so also </a:t>
            </a:r>
            <a:r>
              <a:rPr lang="en-US" sz="4000" dirty="0"/>
              <a:t>the Messiah, having been offered </a:t>
            </a:r>
            <a:r>
              <a:rPr lang="en-US" sz="4000" u="sng" dirty="0">
                <a:solidFill>
                  <a:srgbClr val="FFFF99"/>
                </a:solidFill>
              </a:rPr>
              <a:t>once</a:t>
            </a:r>
            <a:r>
              <a:rPr lang="en-US" sz="4000" dirty="0"/>
              <a:t> to bear the sins of many, will appear a second time, not to deal with sin, but to deliver those who are eagerly waiting for him.</a:t>
            </a:r>
          </a:p>
        </p:txBody>
      </p:sp>
    </p:spTree>
    <p:extLst>
      <p:ext uri="{BB962C8B-B14F-4D97-AF65-F5344CB8AC3E}">
        <p14:creationId xmlns:p14="http://schemas.microsoft.com/office/powerpoint/2010/main" val="28132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Yeshua lived and atoned ONCE. </a:t>
            </a:r>
          </a:p>
          <a:p>
            <a:r>
              <a:rPr lang="en-US" sz="4000" dirty="0"/>
              <a:t>Humans die ONCE, then judgment.  </a:t>
            </a:r>
          </a:p>
          <a:p>
            <a:r>
              <a:rPr lang="en-US" sz="4000" u="sng" dirty="0">
                <a:solidFill>
                  <a:srgbClr val="FFFF99"/>
                </a:solidFill>
              </a:rPr>
              <a:t>Therefore</a:t>
            </a:r>
            <a:r>
              <a:rPr lang="en-US" sz="4000" dirty="0"/>
              <a:t>, Messiah’s atonement  is ONCE and final, and His return is ONCE and final.</a:t>
            </a:r>
          </a:p>
        </p:txBody>
      </p:sp>
    </p:spTree>
    <p:extLst>
      <p:ext uri="{BB962C8B-B14F-4D97-AF65-F5344CB8AC3E}">
        <p14:creationId xmlns:p14="http://schemas.microsoft.com/office/powerpoint/2010/main" val="36516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lgn="l">
              <a:buNone/>
            </a:pPr>
            <a:r>
              <a:rPr lang="en-US" sz="4000" dirty="0"/>
              <a:t>This is the also Bible's </a:t>
            </a:r>
            <a:r>
              <a:rPr lang="en-US" sz="4000" u="sng" dirty="0">
                <a:solidFill>
                  <a:srgbClr val="FFFF99"/>
                </a:solidFill>
              </a:rPr>
              <a:t>refutation of the concept of reincarnation</a:t>
            </a:r>
            <a:r>
              <a:rPr lang="en-US" sz="4000" dirty="0">
                <a:solidFill>
                  <a:srgbClr val="FFFF99"/>
                </a:solidFill>
              </a:rPr>
              <a:t> </a:t>
            </a:r>
            <a:r>
              <a:rPr lang="en-US" sz="4000" dirty="0"/>
              <a:t>which is based on the notion that although the body is obviously mortal, the soul is not; so that after one's body dies, the soul that was in it migrates, perhaps after an interval of time, to another body </a:t>
            </a:r>
          </a:p>
        </p:txBody>
      </p:sp>
    </p:spTree>
    <p:extLst>
      <p:ext uri="{BB962C8B-B14F-4D97-AF65-F5344CB8AC3E}">
        <p14:creationId xmlns:p14="http://schemas.microsoft.com/office/powerpoint/2010/main" val="272490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dirty="0"/>
              <a:t>for purification, gaining experience or working out "karma." In Hinduism and Buddhism, karma is the spiritual force which attaches to a person's soul as a result of the ethical consequences of his actions. </a:t>
            </a:r>
          </a:p>
        </p:txBody>
      </p:sp>
    </p:spTree>
    <p:extLst>
      <p:ext uri="{BB962C8B-B14F-4D97-AF65-F5344CB8AC3E}">
        <p14:creationId xmlns:p14="http://schemas.microsoft.com/office/powerpoint/2010/main" val="3093171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lgn="l">
              <a:buNone/>
              <a:tabLst>
                <a:tab pos="1717675" algn="l"/>
              </a:tabLst>
            </a:pPr>
            <a:r>
              <a:rPr lang="en-US" sz="4000" dirty="0"/>
              <a:t>This is the also Bible's </a:t>
            </a:r>
            <a:r>
              <a:rPr lang="en-US" sz="4000" u="sng" dirty="0">
                <a:solidFill>
                  <a:srgbClr val="FFFF99"/>
                </a:solidFill>
              </a:rPr>
              <a:t>refutation of the concept of multiple judgements.  </a:t>
            </a:r>
            <a:r>
              <a:rPr lang="en-US" sz="4000" dirty="0"/>
              <a:t>For example, in Talmudic tractate [subdivision] </a:t>
            </a:r>
            <a:r>
              <a:rPr lang="en-US" sz="4000" i="1" dirty="0"/>
              <a:t>Rosh </a:t>
            </a:r>
            <a:r>
              <a:rPr lang="en-US" sz="4000" i="1" dirty="0" err="1"/>
              <a:t>HaShanah</a:t>
            </a:r>
            <a:r>
              <a:rPr lang="en-US" sz="4000" i="1" dirty="0"/>
              <a:t> 1.2</a:t>
            </a:r>
            <a:r>
              <a:rPr lang="en-US" sz="4000" dirty="0"/>
              <a:t> “on Rosh </a:t>
            </a:r>
            <a:r>
              <a:rPr lang="en-US" sz="4000" dirty="0" err="1"/>
              <a:t>HaShana</a:t>
            </a:r>
            <a:r>
              <a:rPr lang="en-US" sz="4000" dirty="0"/>
              <a:t>, all creatures pass before Him like sheep, as it is stated: </a:t>
            </a:r>
            <a:r>
              <a:rPr lang="en-US" sz="4000" baseline="30000" dirty="0">
                <a:hlinkClick r:id="rId3" action="ppaction://hlinkfile">
                  <a:extLst>
                    <a:ext uri="{A12FA001-AC4F-418D-AE19-62706E023703}">
                      <ahyp:hlinkClr xmlns:ahyp="http://schemas.microsoft.com/office/drawing/2018/hyperlinkcolor" val="tx"/>
                    </a:ext>
                  </a:extLst>
                </a:hlinkClick>
              </a:rPr>
              <a:t>Psalms 33:15</a:t>
            </a:r>
            <a:r>
              <a:rPr lang="en-US" sz="4000" baseline="30000" dirty="0"/>
              <a:t> </a:t>
            </a:r>
            <a:r>
              <a:rPr lang="en-US" sz="4000" dirty="0"/>
              <a:t>‘He Who fashions their hearts alike, Who considers all their deeds.’”  Yearly judgement? </a:t>
            </a:r>
          </a:p>
        </p:txBody>
      </p:sp>
    </p:spTree>
    <p:extLst>
      <p:ext uri="{BB962C8B-B14F-4D97-AF65-F5344CB8AC3E}">
        <p14:creationId xmlns:p14="http://schemas.microsoft.com/office/powerpoint/2010/main" val="261387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33.13-15 </a:t>
            </a:r>
            <a:r>
              <a:rPr lang="en-US" sz="4000" cap="small" dirty="0"/>
              <a:t>Adoni</a:t>
            </a:r>
            <a:r>
              <a:rPr lang="en-US" sz="4000" dirty="0"/>
              <a:t> looks down from heaven. He observes all humanity.  From His dwelling place He gazes on all the inhabitants of the earth — He who fashions the hearts of all,</a:t>
            </a:r>
          </a:p>
          <a:p>
            <a:pPr marL="0" indent="0">
              <a:buNone/>
            </a:pPr>
            <a:r>
              <a:rPr lang="en-US" sz="4000" dirty="0"/>
              <a:t>who </a:t>
            </a:r>
            <a:r>
              <a:rPr lang="en-US" sz="4000" u="sng" dirty="0">
                <a:solidFill>
                  <a:srgbClr val="FFFF99"/>
                </a:solidFill>
              </a:rPr>
              <a:t>discerns all their deeds</a:t>
            </a:r>
            <a:r>
              <a:rPr lang="en-US" sz="4000" dirty="0"/>
              <a:t>.</a:t>
            </a:r>
          </a:p>
        </p:txBody>
      </p:sp>
    </p:spTree>
    <p:extLst>
      <p:ext uri="{BB962C8B-B14F-4D97-AF65-F5344CB8AC3E}">
        <p14:creationId xmlns:p14="http://schemas.microsoft.com/office/powerpoint/2010/main" val="348710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many things </a:t>
            </a:r>
            <a:r>
              <a:rPr lang="en-US" sz="4000" u="sng" dirty="0">
                <a:solidFill>
                  <a:srgbClr val="FFFF99"/>
                </a:solidFill>
              </a:rPr>
              <a:t>in life</a:t>
            </a:r>
            <a:r>
              <a:rPr lang="en-US" sz="4000" dirty="0"/>
              <a:t> that can only happen </a:t>
            </a:r>
            <a:r>
              <a:rPr lang="en-US" sz="4000" u="sng" dirty="0">
                <a:solidFill>
                  <a:srgbClr val="FFFF99"/>
                </a:solidFill>
              </a:rPr>
              <a:t>once</a:t>
            </a:r>
            <a:r>
              <a:rPr lang="en-US" sz="4000" dirty="0"/>
              <a:t>.</a:t>
            </a:r>
          </a:p>
          <a:p>
            <a:r>
              <a:rPr lang="en-US" sz="4000" dirty="0"/>
              <a:t>Birth.</a:t>
            </a:r>
          </a:p>
        </p:txBody>
      </p:sp>
    </p:spTree>
    <p:extLst>
      <p:ext uri="{BB962C8B-B14F-4D97-AF65-F5344CB8AC3E}">
        <p14:creationId xmlns:p14="http://schemas.microsoft.com/office/powerpoint/2010/main" val="368706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So, therefore, </a:t>
            </a:r>
            <a:r>
              <a:rPr lang="en-US" sz="4000" i="1" dirty="0" err="1"/>
              <a:t>kal</a:t>
            </a:r>
            <a:r>
              <a:rPr lang="en-US" sz="4000" i="1" dirty="0"/>
              <a:t> </a:t>
            </a:r>
            <a:r>
              <a:rPr lang="en-US" sz="4000" i="1" dirty="0" err="1"/>
              <a:t>vakhomer</a:t>
            </a:r>
            <a:r>
              <a:rPr lang="en-US" sz="4000" dirty="0"/>
              <a:t>,</a:t>
            </a:r>
          </a:p>
          <a:p>
            <a:r>
              <a:rPr lang="en-US" sz="4000" dirty="0"/>
              <a:t>Yeshua lived and atoned ONCE. </a:t>
            </a:r>
          </a:p>
          <a:p>
            <a:r>
              <a:rPr lang="en-US" sz="4000" dirty="0"/>
              <a:t>Humans die ONCE, then judgment.  </a:t>
            </a:r>
          </a:p>
          <a:p>
            <a:r>
              <a:rPr lang="en-US" sz="4000" u="sng" dirty="0">
                <a:solidFill>
                  <a:srgbClr val="FFFF99"/>
                </a:solidFill>
              </a:rPr>
              <a:t>Therefore</a:t>
            </a:r>
            <a:r>
              <a:rPr lang="en-US" sz="4000" dirty="0"/>
              <a:t>, Messiah’s atonement  is ONCE and final, and His return is ONCE and final.</a:t>
            </a:r>
          </a:p>
        </p:txBody>
      </p:sp>
    </p:spTree>
    <p:extLst>
      <p:ext uri="{BB962C8B-B14F-4D97-AF65-F5344CB8AC3E}">
        <p14:creationId xmlns:p14="http://schemas.microsoft.com/office/powerpoint/2010/main" val="146102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Hebrews 9 : 27 ">
            <a:extLst>
              <a:ext uri="{FF2B5EF4-FFF2-40B4-BE49-F238E27FC236}">
                <a16:creationId xmlns:a16="http://schemas.microsoft.com/office/drawing/2014/main" id="{7A0941FB-0162-4CBD-879F-3450D41E9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80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Once what?</a:t>
            </a:r>
          </a:p>
          <a:p>
            <a:pPr marL="517525" indent="-517525">
              <a:buFont typeface="+mj-lt"/>
              <a:buAutoNum type="arabicPeriod"/>
            </a:pPr>
            <a:r>
              <a:rPr lang="en-US" sz="4000" dirty="0"/>
              <a:t>Rabbinic rule of exposition “heavy and light” </a:t>
            </a:r>
            <a:r>
              <a:rPr lang="en-US" sz="4000" i="1" dirty="0" err="1"/>
              <a:t>kal</a:t>
            </a:r>
            <a:r>
              <a:rPr lang="en-US" sz="4000" i="1" dirty="0"/>
              <a:t> </a:t>
            </a:r>
            <a:r>
              <a:rPr lang="en-US" sz="4000" i="1" dirty="0" err="1"/>
              <a:t>vakhomer</a:t>
            </a:r>
            <a:endParaRPr lang="en-US" sz="4000" i="1" dirty="0"/>
          </a:p>
          <a:p>
            <a:pPr marL="517525" indent="-517525">
              <a:buFont typeface="+mj-lt"/>
              <a:buAutoNum type="arabicPeriod"/>
            </a:pPr>
            <a:r>
              <a:rPr lang="en-US" sz="4000" dirty="0"/>
              <a:t>Application to life, death &amp; judgment, atonement. </a:t>
            </a:r>
          </a:p>
          <a:p>
            <a:pPr marL="517525" indent="-517525">
              <a:buFont typeface="+mj-lt"/>
              <a:buAutoNum type="arabicPeriod"/>
            </a:pPr>
            <a:r>
              <a:rPr lang="en-US" sz="4000" u="sng" dirty="0">
                <a:solidFill>
                  <a:srgbClr val="FFFF99"/>
                </a:solidFill>
              </a:rPr>
              <a:t>Application to opportunity, Hanukkah like opportunity!</a:t>
            </a:r>
          </a:p>
          <a:p>
            <a:pPr marL="517525" indent="-517525">
              <a:buFont typeface="+mj-lt"/>
              <a:buAutoNum type="arabicPeriod"/>
            </a:pPr>
            <a:endParaRPr lang="en-US" sz="4000" dirty="0"/>
          </a:p>
        </p:txBody>
      </p:sp>
    </p:spTree>
    <p:extLst>
      <p:ext uri="{BB962C8B-B14F-4D97-AF65-F5344CB8AC3E}">
        <p14:creationId xmlns:p14="http://schemas.microsoft.com/office/powerpoint/2010/main" val="313224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Is there a once in history opportunity?   [Once/generation]</a:t>
            </a:r>
          </a:p>
          <a:p>
            <a:pPr marL="0" indent="0">
              <a:buNone/>
            </a:pPr>
            <a:r>
              <a:rPr lang="en-US" sz="4000" baseline="30000" dirty="0" err="1"/>
              <a:t>Shmot</a:t>
            </a:r>
            <a:r>
              <a:rPr lang="en-US" sz="4000" baseline="30000" dirty="0"/>
              <a:t> /Ex 17.16 </a:t>
            </a:r>
            <a:r>
              <a:rPr lang="en-US" sz="4000" dirty="0"/>
              <a:t>Then he said, “By the hand upon the throne of </a:t>
            </a:r>
            <a:r>
              <a:rPr lang="en-US" sz="4000" cap="small" dirty="0"/>
              <a:t>Adonai</a:t>
            </a:r>
            <a:r>
              <a:rPr lang="en-US" sz="4000" dirty="0"/>
              <a:t>, </a:t>
            </a:r>
            <a:r>
              <a:rPr lang="en-US" sz="4000" cap="small" dirty="0"/>
              <a:t>Adonai</a:t>
            </a:r>
            <a:r>
              <a:rPr lang="en-US" sz="4000" dirty="0"/>
              <a:t> will have war with Amalek in every to generation.”</a:t>
            </a:r>
          </a:p>
          <a:p>
            <a:pPr marL="0" indent="0">
              <a:buNone/>
            </a:pPr>
            <a:r>
              <a:rPr lang="en-US" sz="4000" dirty="0"/>
              <a:t>But it appears there is </a:t>
            </a:r>
            <a:r>
              <a:rPr lang="en-US" sz="4000" u="sng" dirty="0"/>
              <a:t>THE</a:t>
            </a:r>
            <a:r>
              <a:rPr lang="en-US" sz="4000" dirty="0"/>
              <a:t> opportunity for this generation.</a:t>
            </a:r>
          </a:p>
        </p:txBody>
      </p:sp>
    </p:spTree>
    <p:extLst>
      <p:ext uri="{BB962C8B-B14F-4D97-AF65-F5344CB8AC3E}">
        <p14:creationId xmlns:p14="http://schemas.microsoft.com/office/powerpoint/2010/main" val="199418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Ester 4.14 </a:t>
            </a:r>
            <a:r>
              <a:rPr lang="en-US" sz="4000" dirty="0"/>
              <a:t>For if you fail to speak up now, relief and deliverance will come to the Jews from a different direction; but you and your father’s family will perish. </a:t>
            </a:r>
            <a:r>
              <a:rPr lang="en-US" sz="4000" u="sng" dirty="0">
                <a:solidFill>
                  <a:srgbClr val="FFFF99"/>
                </a:solidFill>
              </a:rPr>
              <a:t>Who knows whether you didn’t come into your royal position precisely for such a time as this.”</a:t>
            </a:r>
          </a:p>
        </p:txBody>
      </p:sp>
    </p:spTree>
    <p:extLst>
      <p:ext uri="{BB962C8B-B14F-4D97-AF65-F5344CB8AC3E}">
        <p14:creationId xmlns:p14="http://schemas.microsoft.com/office/powerpoint/2010/main" val="902706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Mishlei</a:t>
            </a:r>
            <a:r>
              <a:rPr lang="en-US" sz="4000" baseline="30000" dirty="0"/>
              <a:t>/Prov 24. 10-12 </a:t>
            </a:r>
            <a:r>
              <a:rPr lang="en-US" sz="4000" dirty="0"/>
              <a:t>If you falter in a day of adversity, your strength is small. Rescue those being dragged off to death, hold back those stumbling to slaughter. If you say, “Look, we didn’t know this.”</a:t>
            </a:r>
          </a:p>
        </p:txBody>
      </p:sp>
    </p:spTree>
    <p:extLst>
      <p:ext uri="{BB962C8B-B14F-4D97-AF65-F5344CB8AC3E}">
        <p14:creationId xmlns:p14="http://schemas.microsoft.com/office/powerpoint/2010/main" val="87569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Mishlei</a:t>
            </a:r>
            <a:r>
              <a:rPr lang="en-US" sz="4000" baseline="30000" dirty="0"/>
              <a:t>/Prov 24. 10-12  </a:t>
            </a:r>
            <a:r>
              <a:rPr lang="en-US" sz="4000" dirty="0"/>
              <a:t>Won’t He who weighs hearts perceive it? Won’t He who guards your soul know it? Won’t He repay each one according to his deeds?</a:t>
            </a:r>
          </a:p>
        </p:txBody>
      </p:sp>
    </p:spTree>
    <p:extLst>
      <p:ext uri="{BB962C8B-B14F-4D97-AF65-F5344CB8AC3E}">
        <p14:creationId xmlns:p14="http://schemas.microsoft.com/office/powerpoint/2010/main" val="151377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What is Hanukkah about?</a:t>
            </a:r>
          </a:p>
          <a:p>
            <a:pPr marL="0" indent="0">
              <a:buNone/>
            </a:pPr>
            <a:r>
              <a:rPr lang="en-US" sz="4000" dirty="0"/>
              <a:t>Dedication </a:t>
            </a:r>
          </a:p>
          <a:p>
            <a:r>
              <a:rPr lang="en-US" sz="4000" dirty="0"/>
              <a:t>in the face of adversity!  </a:t>
            </a:r>
          </a:p>
          <a:p>
            <a:r>
              <a:rPr lang="en-US" sz="4000" dirty="0"/>
              <a:t>In the face of genocidal adversity.  </a:t>
            </a:r>
          </a:p>
          <a:p>
            <a:r>
              <a:rPr lang="en-US" sz="4000" dirty="0"/>
              <a:t>The unique opportune time in each generation.</a:t>
            </a:r>
          </a:p>
        </p:txBody>
      </p:sp>
    </p:spTree>
    <p:extLst>
      <p:ext uri="{BB962C8B-B14F-4D97-AF65-F5344CB8AC3E}">
        <p14:creationId xmlns:p14="http://schemas.microsoft.com/office/powerpoint/2010/main" val="175386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is OUR opportunity to stand, as the Maccabees.  </a:t>
            </a:r>
          </a:p>
          <a:p>
            <a:pPr marL="0" indent="0">
              <a:buNone/>
            </a:pPr>
            <a:r>
              <a:rPr lang="en-US" sz="4000" dirty="0"/>
              <a:t>You may only get ONE opportunity to face your adversity.</a:t>
            </a:r>
          </a:p>
        </p:txBody>
      </p:sp>
    </p:spTree>
    <p:extLst>
      <p:ext uri="{BB962C8B-B14F-4D97-AF65-F5344CB8AC3E}">
        <p14:creationId xmlns:p14="http://schemas.microsoft.com/office/powerpoint/2010/main" val="1045140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George Washington became acquainted with the spirit of the Maccabees, upon settling, in December (Hanukkah) 1777, at his new headquarters at Valley Forge, Penn., with ill-equipped, weary troops. Faced with a superpower, George III of Britain, </a:t>
            </a:r>
          </a:p>
        </p:txBody>
      </p:sp>
    </p:spTree>
    <p:extLst>
      <p:ext uri="{BB962C8B-B14F-4D97-AF65-F5344CB8AC3E}">
        <p14:creationId xmlns:p14="http://schemas.microsoft.com/office/powerpoint/2010/main" val="227967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many things </a:t>
            </a:r>
            <a:r>
              <a:rPr lang="en-US" sz="4000" u="sng" dirty="0">
                <a:solidFill>
                  <a:srgbClr val="FFFF99"/>
                </a:solidFill>
              </a:rPr>
              <a:t>in life</a:t>
            </a:r>
            <a:r>
              <a:rPr lang="en-US" sz="4000" dirty="0"/>
              <a:t> that can only happen </a:t>
            </a:r>
            <a:r>
              <a:rPr lang="en-US" sz="4000" u="sng" dirty="0">
                <a:solidFill>
                  <a:srgbClr val="FFFF99"/>
                </a:solidFill>
              </a:rPr>
              <a:t>once</a:t>
            </a:r>
            <a:r>
              <a:rPr lang="en-US" sz="4000" dirty="0"/>
              <a:t>.</a:t>
            </a:r>
          </a:p>
          <a:p>
            <a:r>
              <a:rPr lang="en-US" sz="4000" dirty="0"/>
              <a:t>Birth.</a:t>
            </a:r>
          </a:p>
          <a:p>
            <a:r>
              <a:rPr lang="en-US" sz="4000" dirty="0"/>
              <a:t>First solo bike ride.</a:t>
            </a:r>
          </a:p>
        </p:txBody>
      </p:sp>
    </p:spTree>
    <p:extLst>
      <p:ext uri="{BB962C8B-B14F-4D97-AF65-F5344CB8AC3E}">
        <p14:creationId xmlns:p14="http://schemas.microsoft.com/office/powerpoint/2010/main" val="29718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Washington concluded that only a dramatic change could avoid a defeat. According to the diary entries of Louisa Hart, Washington told the Harts about a Jewish solider at Valley Forge who lit a Chanukah candle and explained its significance. </a:t>
            </a:r>
            <a:endParaRPr lang="en-US" sz="6600" dirty="0"/>
          </a:p>
        </p:txBody>
      </p:sp>
    </p:spTree>
    <p:extLst>
      <p:ext uri="{BB962C8B-B14F-4D97-AF65-F5344CB8AC3E}">
        <p14:creationId xmlns:p14="http://schemas.microsoft.com/office/powerpoint/2010/main" val="348235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Washington's reaction was: "Perhaps we are not as lost as our enemies would have us believe. I rejoice in the Maccabees' success, though it is long past ... It pleases me to think that miracles still happen."</a:t>
            </a:r>
            <a:endParaRPr lang="en-US" sz="6600" dirty="0"/>
          </a:p>
        </p:txBody>
      </p:sp>
    </p:spTree>
    <p:extLst>
      <p:ext uri="{BB962C8B-B14F-4D97-AF65-F5344CB8AC3E}">
        <p14:creationId xmlns:p14="http://schemas.microsoft.com/office/powerpoint/2010/main" val="2104041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a:t>Six months later, on June 19, 1778, the Continental Army implemented the battle tactics of Judah the Maccabee, leaving Valley Forge in pursuit of the British, who were moving toward New York. Although the war would linger for five more years, Washington won a decisive victory.</a:t>
            </a:r>
            <a:endParaRPr lang="en-US" sz="4000" dirty="0"/>
          </a:p>
        </p:txBody>
      </p:sp>
    </p:spTree>
    <p:extLst>
      <p:ext uri="{BB962C8B-B14F-4D97-AF65-F5344CB8AC3E}">
        <p14:creationId xmlns:p14="http://schemas.microsoft.com/office/powerpoint/2010/main" val="306462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statue of Judah the Maccabee, the hero of the Jewish rebellion against the Syrian-Seleucid Empire, is displayed at the West Point Military Academy, the most prestigious U.S. military academy, founded in 1802. The statue of Judah the Maccabee, </a:t>
            </a:r>
            <a:endParaRPr lang="en-US" sz="6000" dirty="0"/>
          </a:p>
        </p:txBody>
      </p:sp>
    </p:spTree>
    <p:extLst>
      <p:ext uri="{BB962C8B-B14F-4D97-AF65-F5344CB8AC3E}">
        <p14:creationId xmlns:p14="http://schemas.microsoft.com/office/powerpoint/2010/main" val="2625192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known for his principle-driven leadership and daring battle tactics, is displayed along with the statues of Joshua, David, Alexander the Great, Julius Caesar, Hector, King Arthur, Charlemagne and Godfrey of Bouillon — "the Nine Worthies."</a:t>
            </a:r>
            <a:endParaRPr lang="en-US" sz="6000" dirty="0"/>
          </a:p>
        </p:txBody>
      </p:sp>
    </p:spTree>
    <p:extLst>
      <p:ext uri="{BB962C8B-B14F-4D97-AF65-F5344CB8AC3E}">
        <p14:creationId xmlns:p14="http://schemas.microsoft.com/office/powerpoint/2010/main" val="4215285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 y="41274"/>
            <a:ext cx="9144001" cy="4892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1350A3F1-A032-4F1F-A928-58C9D59810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9" t="23210" b="13039"/>
          <a:stretch/>
        </p:blipFill>
        <p:spPr bwMode="auto">
          <a:xfrm>
            <a:off x="58510" y="2476500"/>
            <a:ext cx="902698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E227CD-DBE7-479C-AB94-01FA592A911C}"/>
              </a:ext>
            </a:extLst>
          </p:cNvPr>
          <p:cNvSpPr txBox="1"/>
          <p:nvPr/>
        </p:nvSpPr>
        <p:spPr>
          <a:xfrm>
            <a:off x="142005" y="298914"/>
            <a:ext cx="9006660" cy="1815882"/>
          </a:xfrm>
          <a:prstGeom prst="rect">
            <a:avLst/>
          </a:prstGeom>
          <a:noFill/>
        </p:spPr>
        <p:txBody>
          <a:bodyPr wrap="square" rtlCol="0">
            <a:spAutoFit/>
          </a:bodyPr>
          <a:lstStyle/>
          <a:p>
            <a:pPr algn="l"/>
            <a:r>
              <a:rPr lang="en-US" sz="2800" dirty="0">
                <a:latin typeface="+mn-lt"/>
              </a:rPr>
              <a:t>Nine “worthies” of West Point: </a:t>
            </a:r>
          </a:p>
          <a:p>
            <a:pPr algn="l"/>
            <a:r>
              <a:rPr lang="en-US" sz="2800" dirty="0">
                <a:latin typeface="+mn-lt"/>
              </a:rPr>
              <a:t>Joshua, David, Alexander the Great, Judah Maccabee, Julius Caesar, Hector, King Arthur, Charlemagne, and Godfrey of Bouillon</a:t>
            </a:r>
          </a:p>
        </p:txBody>
      </p:sp>
      <p:sp>
        <p:nvSpPr>
          <p:cNvPr id="3" name="Rectangle: Rounded Corners 2">
            <a:extLst>
              <a:ext uri="{FF2B5EF4-FFF2-40B4-BE49-F238E27FC236}">
                <a16:creationId xmlns:a16="http://schemas.microsoft.com/office/drawing/2014/main" id="{81482BDA-78B7-4F22-BD85-56DD7AE4F78D}"/>
              </a:ext>
            </a:extLst>
          </p:cNvPr>
          <p:cNvSpPr/>
          <p:nvPr/>
        </p:nvSpPr>
        <p:spPr bwMode="auto">
          <a:xfrm>
            <a:off x="2971800" y="2476500"/>
            <a:ext cx="990600" cy="2667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315974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Benjamin Franklin, John Adams and Thomas Jefferson were inspired by the Maccabees, proposing "Rebellion against tyrants is obedience to God" as the American official seal.</a:t>
            </a:r>
            <a:endParaRPr lang="en-US" sz="6600" dirty="0"/>
          </a:p>
        </p:txBody>
      </p:sp>
    </p:spTree>
    <p:extLst>
      <p:ext uri="{BB962C8B-B14F-4D97-AF65-F5344CB8AC3E}">
        <p14:creationId xmlns:p14="http://schemas.microsoft.com/office/powerpoint/2010/main" val="1097468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419D79E1-C74B-413C-80D7-6BE0095EAFA6}"/>
              </a:ext>
            </a:extLst>
          </p:cNvPr>
          <p:cNvPicPr>
            <a:picLocks noChangeAspect="1"/>
          </p:cNvPicPr>
          <p:nvPr/>
        </p:nvPicPr>
        <p:blipFill>
          <a:blip r:embed="rId3"/>
          <a:stretch>
            <a:fillRect/>
          </a:stretch>
        </p:blipFill>
        <p:spPr>
          <a:xfrm>
            <a:off x="5029200" y="133990"/>
            <a:ext cx="4114800" cy="2175889"/>
          </a:xfrm>
          <a:prstGeom prst="rect">
            <a:avLst/>
          </a:prstGeom>
        </p:spPr>
      </p:pic>
      <p:pic>
        <p:nvPicPr>
          <p:cNvPr id="2050" name="Picture 2" descr="Great Seal of the United States">
            <a:extLst>
              <a:ext uri="{FF2B5EF4-FFF2-40B4-BE49-F238E27FC236}">
                <a16:creationId xmlns:a16="http://schemas.microsoft.com/office/drawing/2014/main" id="{BA102AD9-1AA5-4040-A07D-9D6CEBB62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 y="-1"/>
            <a:ext cx="5111139" cy="51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04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"In God We Trust" was inspired also by the Maccabees' battle cry. A literal translation of the battle cry is "Whoever trusts God; join me!" The Maccabees' sacrifice and lack of political correctness also inspired Patrick Henry's "Give me liberty or give me death!"</a:t>
            </a:r>
          </a:p>
        </p:txBody>
      </p:sp>
    </p:spTree>
    <p:extLst>
      <p:ext uri="{BB962C8B-B14F-4D97-AF65-F5344CB8AC3E}">
        <p14:creationId xmlns:p14="http://schemas.microsoft.com/office/powerpoint/2010/main" val="3395929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Shimon the Maccabee - who succeeded Judah and Yonatan the Maccabees — articulated the Jewish territorial case when responding to an ultimatum by Antiochus, </a:t>
            </a:r>
            <a:endParaRPr lang="en-US" sz="6600" dirty="0"/>
          </a:p>
        </p:txBody>
      </p:sp>
    </p:spTree>
    <p:extLst>
      <p:ext uri="{BB962C8B-B14F-4D97-AF65-F5344CB8AC3E}">
        <p14:creationId xmlns:p14="http://schemas.microsoft.com/office/powerpoint/2010/main" val="35919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many things </a:t>
            </a:r>
            <a:r>
              <a:rPr lang="en-US" sz="4000" u="sng" dirty="0">
                <a:solidFill>
                  <a:srgbClr val="FFFF99"/>
                </a:solidFill>
              </a:rPr>
              <a:t>in life</a:t>
            </a:r>
            <a:r>
              <a:rPr lang="en-US" sz="4000" dirty="0"/>
              <a:t> that can only happen </a:t>
            </a:r>
            <a:r>
              <a:rPr lang="en-US" sz="4000" u="sng" dirty="0">
                <a:solidFill>
                  <a:srgbClr val="FFFF99"/>
                </a:solidFill>
              </a:rPr>
              <a:t>once</a:t>
            </a:r>
            <a:r>
              <a:rPr lang="en-US" sz="4000" dirty="0"/>
              <a:t>.</a:t>
            </a:r>
          </a:p>
          <a:p>
            <a:r>
              <a:rPr lang="en-US" sz="4000" dirty="0"/>
              <a:t>Birth.</a:t>
            </a:r>
          </a:p>
          <a:p>
            <a:r>
              <a:rPr lang="en-US" sz="4000" dirty="0"/>
              <a:t>First solo bike ride.</a:t>
            </a:r>
          </a:p>
          <a:p>
            <a:r>
              <a:rPr lang="en-US" sz="4000" dirty="0"/>
              <a:t>First kiss.  </a:t>
            </a:r>
          </a:p>
        </p:txBody>
      </p:sp>
    </p:spTree>
    <p:extLst>
      <p:ext uri="{BB962C8B-B14F-4D97-AF65-F5344CB8AC3E}">
        <p14:creationId xmlns:p14="http://schemas.microsoft.com/office/powerpoint/2010/main" val="1312416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who demanded an end to the Jewish "occupation" of Jerusalem, Jaffa, Gaza, Gezer and </a:t>
            </a:r>
            <a:r>
              <a:rPr lang="en-US" sz="4000" dirty="0" err="1"/>
              <a:t>Ekron</a:t>
            </a:r>
            <a:r>
              <a:rPr lang="en-US" sz="4000" dirty="0"/>
              <a:t>: "We have not occupied a foreign land; we have not ruled a foreign land; we have liberated the land of our forefathers from foreign occupation," Shimon said.</a:t>
            </a:r>
            <a:endParaRPr lang="en-US" sz="6600" dirty="0"/>
          </a:p>
        </p:txBody>
      </p:sp>
    </p:spTree>
    <p:extLst>
      <p:ext uri="{BB962C8B-B14F-4D97-AF65-F5344CB8AC3E}">
        <p14:creationId xmlns:p14="http://schemas.microsoft.com/office/powerpoint/2010/main" val="3769997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what are our current unique challenges?</a:t>
            </a:r>
          </a:p>
          <a:p>
            <a:pPr marL="0" indent="0">
              <a:buNone/>
            </a:pPr>
            <a:r>
              <a:rPr lang="en-US" sz="4000" dirty="0"/>
              <a:t>1. Division within.  I’m a firm believer in Mt. 18 reconciliation.</a:t>
            </a:r>
          </a:p>
        </p:txBody>
      </p:sp>
    </p:spTree>
    <p:extLst>
      <p:ext uri="{BB962C8B-B14F-4D97-AF65-F5344CB8AC3E}">
        <p14:creationId xmlns:p14="http://schemas.microsoft.com/office/powerpoint/2010/main" val="105479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a:t>
            </a:r>
            <a:r>
              <a:rPr lang="en-US" sz="4000" baseline="30000" dirty="0" err="1"/>
              <a:t>Mtt</a:t>
            </a:r>
            <a:r>
              <a:rPr lang="en-US" sz="4000" baseline="30000" dirty="0"/>
              <a:t> 24.10-12 </a:t>
            </a:r>
            <a:r>
              <a:rPr lang="en-US" sz="4000" u="sng" dirty="0">
                <a:solidFill>
                  <a:srgbClr val="FFFF99"/>
                </a:solidFill>
              </a:rPr>
              <a:t>At that time</a:t>
            </a:r>
            <a:r>
              <a:rPr lang="en-US" sz="4000" dirty="0">
                <a:solidFill>
                  <a:srgbClr val="FFFF99"/>
                </a:solidFill>
              </a:rPr>
              <a:t> </a:t>
            </a:r>
            <a:r>
              <a:rPr lang="en-US" sz="4000" dirty="0"/>
              <a:t>many will be trapped into betraying and hating each other, </a:t>
            </a:r>
            <a:r>
              <a:rPr lang="en-US" sz="4000" b="1" baseline="30000" dirty="0"/>
              <a:t> </a:t>
            </a:r>
            <a:r>
              <a:rPr lang="en-US" sz="4000" dirty="0"/>
              <a:t>many false prophets will appear and fool many people; and many people’s love will grow cold.</a:t>
            </a:r>
          </a:p>
          <a:p>
            <a:pPr marL="0" indent="0">
              <a:buNone/>
            </a:pPr>
            <a:r>
              <a:rPr lang="en-US" sz="4000" dirty="0"/>
              <a:t>G-d has blessed me with the gift of mediation.  Mostly successful.</a:t>
            </a:r>
            <a:endParaRPr lang="en-US" sz="6600" dirty="0"/>
          </a:p>
        </p:txBody>
      </p:sp>
    </p:spTree>
    <p:extLst>
      <p:ext uri="{BB962C8B-B14F-4D97-AF65-F5344CB8AC3E}">
        <p14:creationId xmlns:p14="http://schemas.microsoft.com/office/powerpoint/2010/main" val="3301980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But that is treatment.  Consider preventative.</a:t>
            </a:r>
          </a:p>
          <a:p>
            <a:pPr marL="0" indent="0">
              <a:buNone/>
            </a:pPr>
            <a:r>
              <a:rPr lang="en-US" sz="4000" dirty="0"/>
              <a:t>a. </a:t>
            </a:r>
            <a:r>
              <a:rPr lang="en-US" sz="4000" baseline="30000" dirty="0"/>
              <a:t>Eph. 4.15, 32 </a:t>
            </a:r>
            <a:r>
              <a:rPr lang="en-US" sz="4000" dirty="0"/>
              <a:t> Speaking the truth in love, we will in every respect grow up into him who is the head, the Messiah…Be kind to each other, tenderhearted; and forgive each other, just as in the Messiah God has also forgiven you.</a:t>
            </a:r>
          </a:p>
        </p:txBody>
      </p:sp>
    </p:spTree>
    <p:extLst>
      <p:ext uri="{BB962C8B-B14F-4D97-AF65-F5344CB8AC3E}">
        <p14:creationId xmlns:p14="http://schemas.microsoft.com/office/powerpoint/2010/main" val="381082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 5.13-15</a:t>
            </a:r>
            <a:r>
              <a:rPr lang="en-US" sz="4000" dirty="0"/>
              <a:t> Through love serve one another. For the whole Torah can be summed up in a single saying: “Love your neighbor as yourself.”  But if you bite and devour one another, watch out that you are not destroyed by one another.</a:t>
            </a:r>
          </a:p>
        </p:txBody>
      </p:sp>
    </p:spTree>
    <p:extLst>
      <p:ext uri="{BB962C8B-B14F-4D97-AF65-F5344CB8AC3E}">
        <p14:creationId xmlns:p14="http://schemas.microsoft.com/office/powerpoint/2010/main" val="3748976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err="1"/>
              <a:t>T’hillim</a:t>
            </a:r>
            <a:r>
              <a:rPr lang="en-US" sz="3600" baseline="30000" dirty="0"/>
              <a:t>/Ps 141.3-5 </a:t>
            </a:r>
            <a:r>
              <a:rPr lang="en-US" sz="3600" dirty="0"/>
              <a:t>Set a guard, </a:t>
            </a:r>
            <a:r>
              <a:rPr lang="en-US" sz="3600" cap="small" dirty="0"/>
              <a:t>Adoni</a:t>
            </a:r>
            <a:r>
              <a:rPr lang="en-US" sz="3600" dirty="0"/>
              <a:t>, over my mouth. Keep watch over the door of my lips…</a:t>
            </a:r>
            <a:r>
              <a:rPr lang="en-US" sz="3600" dirty="0">
                <a:solidFill>
                  <a:srgbClr val="FFFF99"/>
                </a:solidFill>
              </a:rPr>
              <a:t>Let the righteous strike me—it is kindness. Let him correct me—it is oil on my head —my head will not refuse it.</a:t>
            </a:r>
            <a:r>
              <a:rPr lang="en-US" sz="3600" dirty="0"/>
              <a:t> Yet still my prayer is against their wickedness.</a:t>
            </a:r>
          </a:p>
          <a:p>
            <a:pPr marL="0" indent="0">
              <a:buNone/>
            </a:pPr>
            <a:r>
              <a:rPr lang="en-US" sz="3600" baseline="30000" dirty="0"/>
              <a:t>1 Cor 13.4</a:t>
            </a:r>
            <a:r>
              <a:rPr lang="en-US" sz="3600" dirty="0"/>
              <a:t> Love…suffers long.</a:t>
            </a:r>
            <a:endParaRPr lang="en-US" sz="6000" dirty="0"/>
          </a:p>
        </p:txBody>
      </p:sp>
    </p:spTree>
    <p:extLst>
      <p:ext uri="{BB962C8B-B14F-4D97-AF65-F5344CB8AC3E}">
        <p14:creationId xmlns:p14="http://schemas.microsoft.com/office/powerpoint/2010/main" val="4251116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what are our unique challenges?</a:t>
            </a:r>
          </a:p>
          <a:p>
            <a:pPr marL="0" indent="0">
              <a:buNone/>
            </a:pPr>
            <a:r>
              <a:rPr lang="en-US" sz="4000" dirty="0"/>
              <a:t>2. A culture given to falsehood.</a:t>
            </a:r>
          </a:p>
        </p:txBody>
      </p:sp>
    </p:spTree>
    <p:extLst>
      <p:ext uri="{BB962C8B-B14F-4D97-AF65-F5344CB8AC3E}">
        <p14:creationId xmlns:p14="http://schemas.microsoft.com/office/powerpoint/2010/main" val="3203841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A533CA33-7DC3-420D-AFC2-6FEEDDAAF0AE}"/>
              </a:ext>
            </a:extLst>
          </p:cNvPr>
          <p:cNvPicPr>
            <a:picLocks noChangeAspect="1"/>
          </p:cNvPicPr>
          <p:nvPr/>
        </p:nvPicPr>
        <p:blipFill>
          <a:blip r:embed="rId3"/>
          <a:stretch>
            <a:fillRect/>
          </a:stretch>
        </p:blipFill>
        <p:spPr>
          <a:xfrm>
            <a:off x="0" y="95942"/>
            <a:ext cx="9144000" cy="4838008"/>
          </a:xfrm>
          <a:prstGeom prst="rect">
            <a:avLst/>
          </a:prstGeom>
        </p:spPr>
      </p:pic>
      <p:sp>
        <p:nvSpPr>
          <p:cNvPr id="5" name="TextBox 4">
            <a:extLst>
              <a:ext uri="{FF2B5EF4-FFF2-40B4-BE49-F238E27FC236}">
                <a16:creationId xmlns:a16="http://schemas.microsoft.com/office/drawing/2014/main" id="{4D1E3266-62C3-40C4-9784-CE4E4BD0131B}"/>
              </a:ext>
            </a:extLst>
          </p:cNvPr>
          <p:cNvSpPr txBox="1"/>
          <p:nvPr/>
        </p:nvSpPr>
        <p:spPr>
          <a:xfrm>
            <a:off x="2995959" y="30744"/>
            <a:ext cx="5591019" cy="707886"/>
          </a:xfrm>
          <a:prstGeom prst="rect">
            <a:avLst/>
          </a:prstGeom>
          <a:noFill/>
        </p:spPr>
        <p:txBody>
          <a:bodyPr wrap="none" rtlCol="0">
            <a:spAutoFit/>
          </a:bodyPr>
          <a:lstStyle/>
          <a:p>
            <a:r>
              <a:rPr lang="en-US" i="1" dirty="0"/>
              <a:t>Be Brave   </a:t>
            </a:r>
            <a:r>
              <a:rPr lang="en-US" dirty="0"/>
              <a:t>Nikki Haley</a:t>
            </a:r>
          </a:p>
        </p:txBody>
      </p:sp>
    </p:spTree>
    <p:extLst>
      <p:ext uri="{BB962C8B-B14F-4D97-AF65-F5344CB8AC3E}">
        <p14:creationId xmlns:p14="http://schemas.microsoft.com/office/powerpoint/2010/main" val="10657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what are our unique challenges?</a:t>
            </a:r>
          </a:p>
          <a:p>
            <a:pPr marL="0" indent="0">
              <a:buNone/>
            </a:pPr>
            <a:r>
              <a:rPr lang="en-US" sz="4000" dirty="0"/>
              <a:t>3. Hatred of Jewish people.</a:t>
            </a:r>
          </a:p>
        </p:txBody>
      </p:sp>
    </p:spTree>
    <p:extLst>
      <p:ext uri="{BB962C8B-B14F-4D97-AF65-F5344CB8AC3E}">
        <p14:creationId xmlns:p14="http://schemas.microsoft.com/office/powerpoint/2010/main" val="2762942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Jose Carlos </a:t>
            </a:r>
            <a:r>
              <a:rPr lang="en-US" sz="4000" dirty="0" err="1"/>
              <a:t>Bernardi</a:t>
            </a:r>
            <a:r>
              <a:rPr lang="en-US" sz="4000" dirty="0"/>
              <a:t>, a pundit for </a:t>
            </a:r>
            <a:r>
              <a:rPr lang="en-US" sz="4000" dirty="0" err="1"/>
              <a:t>Jovem</a:t>
            </a:r>
            <a:r>
              <a:rPr lang="en-US" sz="4000" dirty="0"/>
              <a:t> Pan, a Brazilian right-leaning radio and television station, made the comments</a:t>
            </a:r>
          </a:p>
        </p:txBody>
      </p:sp>
      <p:pic>
        <p:nvPicPr>
          <p:cNvPr id="1026" name="Picture 2" descr="Jose Carlos Bernardi speaks on the Brazilian show &quot;Jornal Da Manhã,&quot;">
            <a:extLst>
              <a:ext uri="{FF2B5EF4-FFF2-40B4-BE49-F238E27FC236}">
                <a16:creationId xmlns:a16="http://schemas.microsoft.com/office/drawing/2014/main" id="{2D33F187-9675-432B-A30D-3614BF5D7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r="22500"/>
          <a:stretch/>
        </p:blipFill>
        <p:spPr bwMode="auto">
          <a:xfrm>
            <a:off x="4343400" y="34131"/>
            <a:ext cx="4800600" cy="5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7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many things </a:t>
            </a:r>
            <a:r>
              <a:rPr lang="en-US" sz="4000" u="sng" dirty="0">
                <a:solidFill>
                  <a:srgbClr val="FFFF99"/>
                </a:solidFill>
              </a:rPr>
              <a:t>in life</a:t>
            </a:r>
            <a:r>
              <a:rPr lang="en-US" sz="4000" dirty="0"/>
              <a:t> that can only happen </a:t>
            </a:r>
            <a:r>
              <a:rPr lang="en-US" sz="4000" u="sng" dirty="0">
                <a:solidFill>
                  <a:srgbClr val="FFFF99"/>
                </a:solidFill>
              </a:rPr>
              <a:t>once</a:t>
            </a:r>
            <a:r>
              <a:rPr lang="en-US" sz="4000" dirty="0"/>
              <a:t>.</a:t>
            </a:r>
          </a:p>
          <a:p>
            <a:r>
              <a:rPr lang="en-US" sz="4000" dirty="0"/>
              <a:t>Birth.</a:t>
            </a:r>
          </a:p>
          <a:p>
            <a:r>
              <a:rPr lang="en-US" sz="4000" dirty="0"/>
              <a:t>First solo bike ride.</a:t>
            </a:r>
          </a:p>
          <a:p>
            <a:r>
              <a:rPr lang="en-US" sz="4000" dirty="0"/>
              <a:t>First kiss.  </a:t>
            </a:r>
          </a:p>
          <a:p>
            <a:r>
              <a:rPr lang="en-US" sz="4000" dirty="0"/>
              <a:t>First marriage. </a:t>
            </a:r>
          </a:p>
        </p:txBody>
      </p:sp>
    </p:spTree>
    <p:extLst>
      <p:ext uri="{BB962C8B-B14F-4D97-AF65-F5344CB8AC3E}">
        <p14:creationId xmlns:p14="http://schemas.microsoft.com/office/powerpoint/2010/main" val="392559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53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in a discussion Tuesday, Nov. 23, 2021 about how Brazil could attain the economic development enjoyed by Germany . “Only by attacking Jews will we get there. If we kill a gazillion Jews and appropriate their economic power, then Brazil will get rich. </a:t>
            </a:r>
          </a:p>
          <a:p>
            <a:pPr marL="0" indent="0">
              <a:buNone/>
            </a:pPr>
            <a:r>
              <a:rPr lang="en-US" sz="4000" dirty="0"/>
              <a:t>Later a lame apology.</a:t>
            </a:r>
          </a:p>
        </p:txBody>
      </p:sp>
    </p:spTree>
    <p:extLst>
      <p:ext uri="{BB962C8B-B14F-4D97-AF65-F5344CB8AC3E}">
        <p14:creationId xmlns:p14="http://schemas.microsoft.com/office/powerpoint/2010/main" val="2922071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42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Life saved by tefillin!</a:t>
            </a:r>
          </a:p>
        </p:txBody>
      </p:sp>
      <p:pic>
        <p:nvPicPr>
          <p:cNvPr id="3" name="Picture 2">
            <a:extLst>
              <a:ext uri="{FF2B5EF4-FFF2-40B4-BE49-F238E27FC236}">
                <a16:creationId xmlns:a16="http://schemas.microsoft.com/office/drawing/2014/main" id="{6C5470F6-258D-4055-B535-37994C73B07E}"/>
              </a:ext>
            </a:extLst>
          </p:cNvPr>
          <p:cNvPicPr>
            <a:picLocks noChangeAspect="1"/>
          </p:cNvPicPr>
          <p:nvPr/>
        </p:nvPicPr>
        <p:blipFill>
          <a:blip r:embed="rId3"/>
          <a:stretch>
            <a:fillRect/>
          </a:stretch>
        </p:blipFill>
        <p:spPr>
          <a:xfrm>
            <a:off x="2347200" y="0"/>
            <a:ext cx="6796800" cy="5034306"/>
          </a:xfrm>
          <a:prstGeom prst="rect">
            <a:avLst/>
          </a:prstGeom>
        </p:spPr>
      </p:pic>
    </p:spTree>
    <p:extLst>
      <p:ext uri="{BB962C8B-B14F-4D97-AF65-F5344CB8AC3E}">
        <p14:creationId xmlns:p14="http://schemas.microsoft.com/office/powerpoint/2010/main" val="1459919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Rabbi Ze’ev </a:t>
            </a:r>
            <a:r>
              <a:rPr lang="en-US" sz="4000" dirty="0" err="1"/>
              <a:t>Katzenellenbogen</a:t>
            </a:r>
            <a:r>
              <a:rPr lang="en-US" sz="4000" dirty="0"/>
              <a:t> was saved due to a bullet striking the exact place of his arm Tefillin</a:t>
            </a:r>
            <a:r>
              <a:rPr lang="he-IL" sz="4000" b="1" dirty="0">
                <a:latin typeface="David" panose="020E0502060401010101" pitchFamily="34" charset="-79"/>
                <a:cs typeface="David" panose="020E0502060401010101" pitchFamily="34" charset="-79"/>
              </a:rPr>
              <a:t>של יד </a:t>
            </a:r>
            <a:r>
              <a:rPr lang="en-US" sz="4000" i="1" dirty="0" err="1"/>
              <a:t>shel</a:t>
            </a:r>
            <a:r>
              <a:rPr lang="en-US" sz="4000" i="1" dirty="0"/>
              <a:t> yad</a:t>
            </a:r>
            <a:r>
              <a:rPr lang="en-US" sz="4000" dirty="0"/>
              <a:t>, saving his life. Age 46, a father of 8 and a resident of the Jewish Quarter of the Old City, was on the way back from </a:t>
            </a:r>
            <a:r>
              <a:rPr lang="en-US" sz="4000" dirty="0" err="1"/>
              <a:t>Shacharis</a:t>
            </a:r>
            <a:r>
              <a:rPr lang="en-US" sz="4000" dirty="0"/>
              <a:t> at the </a:t>
            </a:r>
            <a:r>
              <a:rPr lang="en-US" sz="4000" dirty="0" err="1"/>
              <a:t>Kosel</a:t>
            </a:r>
            <a:r>
              <a:rPr lang="en-US" sz="4000" dirty="0"/>
              <a:t>, when he heard the sound of shooting.</a:t>
            </a:r>
          </a:p>
        </p:txBody>
      </p:sp>
    </p:spTree>
    <p:extLst>
      <p:ext uri="{BB962C8B-B14F-4D97-AF65-F5344CB8AC3E}">
        <p14:creationId xmlns:p14="http://schemas.microsoft.com/office/powerpoint/2010/main" val="3609716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was going home from </a:t>
            </a:r>
            <a:r>
              <a:rPr lang="en-US" sz="4000" dirty="0" err="1"/>
              <a:t>Shacharis</a:t>
            </a:r>
            <a:r>
              <a:rPr lang="en-US" sz="4000" dirty="0"/>
              <a:t>, still wrapped in my tallis and tefillin. I heard gunshots and chaos. Suddenly, I felt a sharp pain in my arm right at the place of my tefillin. </a:t>
            </a:r>
          </a:p>
        </p:txBody>
      </p:sp>
    </p:spTree>
    <p:extLst>
      <p:ext uri="{BB962C8B-B14F-4D97-AF65-F5344CB8AC3E}">
        <p14:creationId xmlns:p14="http://schemas.microsoft.com/office/powerpoint/2010/main" val="2218961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93F8A52-2465-4A0D-8FF3-CDF0AB06B08B}"/>
              </a:ext>
            </a:extLst>
          </p:cNvPr>
          <p:cNvPicPr>
            <a:picLocks noChangeAspect="1"/>
          </p:cNvPicPr>
          <p:nvPr/>
        </p:nvPicPr>
        <p:blipFill>
          <a:blip r:embed="rId3"/>
          <a:stretch>
            <a:fillRect/>
          </a:stretch>
        </p:blipFill>
        <p:spPr>
          <a:xfrm>
            <a:off x="152401" y="22562"/>
            <a:ext cx="8878314" cy="5120938"/>
          </a:xfrm>
          <a:prstGeom prst="rect">
            <a:avLst/>
          </a:prstGeom>
        </p:spPr>
      </p:pic>
    </p:spTree>
    <p:extLst>
      <p:ext uri="{BB962C8B-B14F-4D97-AF65-F5344CB8AC3E}">
        <p14:creationId xmlns:p14="http://schemas.microsoft.com/office/powerpoint/2010/main" val="1916345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what are our unique challenges?</a:t>
            </a:r>
          </a:p>
          <a:p>
            <a:pPr marL="0" indent="0">
              <a:buNone/>
            </a:pPr>
            <a:r>
              <a:rPr lang="en-US" sz="4000" dirty="0"/>
              <a:t>4. Run up to the Tribulation.  </a:t>
            </a:r>
            <a:br>
              <a:rPr lang="en-US" sz="4000" dirty="0"/>
            </a:br>
            <a:r>
              <a:rPr lang="en-US" sz="4000" dirty="0" err="1"/>
              <a:t>Birthpangs</a:t>
            </a:r>
            <a:r>
              <a:rPr lang="en-US" sz="4000" dirty="0"/>
              <a:t> of sorrows.</a:t>
            </a:r>
          </a:p>
        </p:txBody>
      </p:sp>
    </p:spTree>
    <p:extLst>
      <p:ext uri="{BB962C8B-B14F-4D97-AF65-F5344CB8AC3E}">
        <p14:creationId xmlns:p14="http://schemas.microsoft.com/office/powerpoint/2010/main" val="295500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81433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“Hardship of Life” by Turkish photog Mehmet Aslan took the place of overall winner in SIPA 2021. The emotionally-charged shot was taken in the district of </a:t>
            </a:r>
            <a:r>
              <a:rPr lang="en-US" sz="4000" dirty="0" err="1"/>
              <a:t>Reyhanli</a:t>
            </a:r>
            <a:r>
              <a:rPr lang="en-US" sz="4000" dirty="0"/>
              <a:t>, in the Turkish province of </a:t>
            </a:r>
            <a:r>
              <a:rPr lang="en-US" sz="4000" dirty="0" err="1"/>
              <a:t>Hatay</a:t>
            </a:r>
            <a:r>
              <a:rPr lang="en-US" sz="4000" dirty="0"/>
              <a:t>, at the border with Syria.</a:t>
            </a:r>
          </a:p>
          <a:p>
            <a:pPr marL="0" indent="0">
              <a:buNone/>
            </a:pPr>
            <a:endParaRPr lang="en-US" sz="4000" dirty="0"/>
          </a:p>
        </p:txBody>
      </p:sp>
      <p:pic>
        <p:nvPicPr>
          <p:cNvPr id="3" name="Picture 2">
            <a:extLst>
              <a:ext uri="{FF2B5EF4-FFF2-40B4-BE49-F238E27FC236}">
                <a16:creationId xmlns:a16="http://schemas.microsoft.com/office/drawing/2014/main" id="{29BC9EDE-EEF2-4A66-9C8E-109980BD1598}"/>
              </a:ext>
            </a:extLst>
          </p:cNvPr>
          <p:cNvPicPr>
            <a:picLocks noChangeAspect="1"/>
          </p:cNvPicPr>
          <p:nvPr/>
        </p:nvPicPr>
        <p:blipFill>
          <a:blip r:embed="rId3"/>
          <a:stretch>
            <a:fillRect/>
          </a:stretch>
        </p:blipFill>
        <p:spPr>
          <a:xfrm>
            <a:off x="4119131" y="-13014"/>
            <a:ext cx="5024869" cy="5143500"/>
          </a:xfrm>
          <a:prstGeom prst="rect">
            <a:avLst/>
          </a:prstGeom>
        </p:spPr>
      </p:pic>
    </p:spTree>
    <p:extLst>
      <p:ext uri="{BB962C8B-B14F-4D97-AF65-F5344CB8AC3E}">
        <p14:creationId xmlns:p14="http://schemas.microsoft.com/office/powerpoint/2010/main" val="803008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 father, </a:t>
            </a:r>
            <a:r>
              <a:rPr lang="en-US" sz="4000" dirty="0" err="1"/>
              <a:t>Munzir</a:t>
            </a:r>
            <a:r>
              <a:rPr lang="en-US" sz="4000" dirty="0"/>
              <a:t>, who lost one leg when a bomb was dropped as he walked through a bazaar in Idlib, holds his son, Mustafa, who was born without lower or upper limbs due to a congenital disorder caused by medications during his mother’s treatment in the war in Syria. </a:t>
            </a:r>
          </a:p>
        </p:txBody>
      </p:sp>
    </p:spTree>
    <p:extLst>
      <p:ext uri="{BB962C8B-B14F-4D97-AF65-F5344CB8AC3E}">
        <p14:creationId xmlns:p14="http://schemas.microsoft.com/office/powerpoint/2010/main" val="1100999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55735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953BA5A-E7B3-4A2B-A4E1-EAFC282F9700}"/>
              </a:ext>
            </a:extLst>
          </p:cNvPr>
          <p:cNvPicPr>
            <a:picLocks noChangeAspect="1"/>
          </p:cNvPicPr>
          <p:nvPr/>
        </p:nvPicPr>
        <p:blipFill rotWithShape="1">
          <a:blip r:embed="rId3"/>
          <a:srcRect r="2325"/>
          <a:stretch/>
        </p:blipFill>
        <p:spPr>
          <a:xfrm>
            <a:off x="667098" y="-10752"/>
            <a:ext cx="7659449" cy="5154251"/>
          </a:xfrm>
          <a:prstGeom prst="rect">
            <a:avLst/>
          </a:prstGeom>
        </p:spPr>
      </p:pic>
    </p:spTree>
    <p:extLst>
      <p:ext uri="{BB962C8B-B14F-4D97-AF65-F5344CB8AC3E}">
        <p14:creationId xmlns:p14="http://schemas.microsoft.com/office/powerpoint/2010/main" val="3517859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6" name="Picture 5">
            <a:extLst>
              <a:ext uri="{FF2B5EF4-FFF2-40B4-BE49-F238E27FC236}">
                <a16:creationId xmlns:a16="http://schemas.microsoft.com/office/drawing/2014/main" id="{C09F924A-078F-49CB-A34C-C8163458622E}"/>
              </a:ext>
            </a:extLst>
          </p:cNvPr>
          <p:cNvPicPr>
            <a:picLocks noChangeAspect="1"/>
          </p:cNvPicPr>
          <p:nvPr/>
        </p:nvPicPr>
        <p:blipFill>
          <a:blip r:embed="rId3"/>
          <a:stretch>
            <a:fillRect/>
          </a:stretch>
        </p:blipFill>
        <p:spPr>
          <a:xfrm>
            <a:off x="13996" y="419100"/>
            <a:ext cx="9136554" cy="4724400"/>
          </a:xfrm>
          <a:prstGeom prst="rect">
            <a:avLst/>
          </a:prstGeom>
        </p:spPr>
      </p:pic>
      <p:sp>
        <p:nvSpPr>
          <p:cNvPr id="7" name="TextBox 6">
            <a:extLst>
              <a:ext uri="{FF2B5EF4-FFF2-40B4-BE49-F238E27FC236}">
                <a16:creationId xmlns:a16="http://schemas.microsoft.com/office/drawing/2014/main" id="{196DAD83-E7EA-4D75-A558-8A9882BA2E93}"/>
              </a:ext>
            </a:extLst>
          </p:cNvPr>
          <p:cNvSpPr txBox="1"/>
          <p:nvPr/>
        </p:nvSpPr>
        <p:spPr>
          <a:xfrm>
            <a:off x="457200" y="285750"/>
            <a:ext cx="15097187" cy="2431435"/>
          </a:xfrm>
          <a:prstGeom prst="rect">
            <a:avLst/>
          </a:prstGeom>
          <a:noFill/>
        </p:spPr>
        <p:txBody>
          <a:bodyPr wrap="square" rtlCol="0">
            <a:spAutoFit/>
          </a:bodyPr>
          <a:lstStyle/>
          <a:p>
            <a:pPr algn="l"/>
            <a:r>
              <a:rPr lang="en-US" sz="3600" i="0" dirty="0">
                <a:effectLst>
                  <a:outerShdw blurRad="38100" dist="38100" dir="2700000" algn="tl">
                    <a:srgbClr val="000000">
                      <a:alpha val="43137"/>
                    </a:srgbClr>
                  </a:outerShdw>
                </a:effectLst>
                <a:latin typeface="+mn-lt"/>
              </a:rPr>
              <a:t>Before-and-after images of the Florida</a:t>
            </a:r>
          </a:p>
          <a:p>
            <a:pPr algn="l"/>
            <a:r>
              <a:rPr lang="en-US" sz="3600" i="0" dirty="0">
                <a:effectLst>
                  <a:outerShdw blurRad="38100" dist="38100" dir="2700000" algn="tl">
                    <a:srgbClr val="000000">
                      <a:alpha val="43137"/>
                    </a:srgbClr>
                  </a:outerShdw>
                </a:effectLst>
                <a:latin typeface="+mn-lt"/>
              </a:rPr>
              <a:t> condo collapse show the severity of </a:t>
            </a:r>
          </a:p>
          <a:p>
            <a:pPr algn="l"/>
            <a:r>
              <a:rPr lang="en-US" sz="3600" i="0" dirty="0">
                <a:effectLst>
                  <a:outerShdw blurRad="38100" dist="38100" dir="2700000" algn="tl">
                    <a:srgbClr val="000000">
                      <a:alpha val="43137"/>
                    </a:srgbClr>
                  </a:outerShdw>
                </a:effectLst>
                <a:latin typeface="+mn-lt"/>
              </a:rPr>
              <a:t>the disaster</a:t>
            </a:r>
          </a:p>
          <a:p>
            <a:endParaRPr lang="en-US" dirty="0"/>
          </a:p>
        </p:txBody>
      </p:sp>
    </p:spTree>
    <p:extLst>
      <p:ext uri="{BB962C8B-B14F-4D97-AF65-F5344CB8AC3E}">
        <p14:creationId xmlns:p14="http://schemas.microsoft.com/office/powerpoint/2010/main" val="91972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many things </a:t>
            </a:r>
            <a:r>
              <a:rPr lang="en-US" sz="4000" u="sng" dirty="0">
                <a:solidFill>
                  <a:srgbClr val="FFFF99"/>
                </a:solidFill>
              </a:rPr>
              <a:t>in life</a:t>
            </a:r>
            <a:r>
              <a:rPr lang="en-US" sz="4000" dirty="0"/>
              <a:t> that can only happen </a:t>
            </a:r>
            <a:r>
              <a:rPr lang="en-US" sz="4000" u="sng" dirty="0">
                <a:solidFill>
                  <a:srgbClr val="FFFF99"/>
                </a:solidFill>
              </a:rPr>
              <a:t>once</a:t>
            </a:r>
            <a:r>
              <a:rPr lang="en-US" sz="4000" dirty="0"/>
              <a:t>.</a:t>
            </a:r>
          </a:p>
          <a:p>
            <a:r>
              <a:rPr lang="en-US" sz="4000" dirty="0"/>
              <a:t>Birth.</a:t>
            </a:r>
          </a:p>
          <a:p>
            <a:r>
              <a:rPr lang="en-US" sz="4000" dirty="0"/>
              <a:t>First solo bike ride.</a:t>
            </a:r>
          </a:p>
          <a:p>
            <a:r>
              <a:rPr lang="en-US" sz="4000" dirty="0"/>
              <a:t>First kiss.  </a:t>
            </a:r>
          </a:p>
          <a:p>
            <a:r>
              <a:rPr lang="en-US" sz="4000" dirty="0"/>
              <a:t>First marriage. </a:t>
            </a:r>
          </a:p>
          <a:p>
            <a:r>
              <a:rPr lang="en-US" sz="4000" dirty="0"/>
              <a:t>Death.</a:t>
            </a:r>
          </a:p>
        </p:txBody>
      </p:sp>
    </p:spTree>
    <p:extLst>
      <p:ext uri="{BB962C8B-B14F-4D97-AF65-F5344CB8AC3E}">
        <p14:creationId xmlns:p14="http://schemas.microsoft.com/office/powerpoint/2010/main" val="4169337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When the building collapsed in Surfside, Florida, the Israel Defense Forces deployed a rapid response elite squad to help with search and rescue. This team was credited with </a:t>
            </a:r>
            <a:r>
              <a:rPr lang="en-US" sz="4000" dirty="0">
                <a:solidFill>
                  <a:srgbClr val="FFFF66"/>
                </a:solidFill>
              </a:rPr>
              <a:t>recovering 81 of the 97 bodies of victims due to its superior methods of mapping out potential locations.</a:t>
            </a:r>
          </a:p>
        </p:txBody>
      </p:sp>
    </p:spTree>
    <p:extLst>
      <p:ext uri="{BB962C8B-B14F-4D97-AF65-F5344CB8AC3E}">
        <p14:creationId xmlns:p14="http://schemas.microsoft.com/office/powerpoint/2010/main" val="338526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Jonathan Cahn insight into the urgency of the hour.</a:t>
            </a:r>
          </a:p>
        </p:txBody>
      </p:sp>
    </p:spTree>
    <p:extLst>
      <p:ext uri="{BB962C8B-B14F-4D97-AF65-F5344CB8AC3E}">
        <p14:creationId xmlns:p14="http://schemas.microsoft.com/office/powerpoint/2010/main" val="1616300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419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John Winthrop, 1588, England —died 1649, Boston, Massachusetts Bay Colony</a:t>
            </a:r>
          </a:p>
        </p:txBody>
      </p:sp>
      <p:pic>
        <p:nvPicPr>
          <p:cNvPr id="15362" name="Picture 2">
            <a:extLst>
              <a:ext uri="{FF2B5EF4-FFF2-40B4-BE49-F238E27FC236}">
                <a16:creationId xmlns:a16="http://schemas.microsoft.com/office/drawing/2014/main" id="{AED9ECFD-1B96-4BC6-9560-3CF0C5EF3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246"/>
            <a:ext cx="4267200" cy="514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654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First governor of the Massachusetts Bay Colony, the chief figure among the Puritan founders of New England.</a:t>
            </a:r>
          </a:p>
        </p:txBody>
      </p:sp>
    </p:spTree>
    <p:extLst>
      <p:ext uri="{BB962C8B-B14F-4D97-AF65-F5344CB8AC3E}">
        <p14:creationId xmlns:p14="http://schemas.microsoft.com/office/powerpoint/2010/main" val="36911411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sz="3600" dirty="0"/>
              <a:t>Gov. Winthrop's prophecy from Dt 28, which was the </a:t>
            </a:r>
            <a:r>
              <a:rPr lang="en-US" sz="3600" dirty="0" err="1"/>
              <a:t>parasha</a:t>
            </a:r>
            <a:r>
              <a:rPr lang="en-US" sz="3600" dirty="0"/>
              <a:t> reading just before Sept 11, 2001.</a:t>
            </a:r>
          </a:p>
          <a:p>
            <a:pPr algn="l"/>
            <a:r>
              <a:rPr lang="en-US" sz="3600" baseline="30000" dirty="0"/>
              <a:t>Dt. 28.15 </a:t>
            </a:r>
            <a:r>
              <a:rPr lang="en-US" sz="3600" dirty="0"/>
              <a:t>“But if you refuse to pay attention to what </a:t>
            </a:r>
            <a:r>
              <a:rPr lang="en-US" sz="3600" cap="small" dirty="0"/>
              <a:t>Adoni</a:t>
            </a:r>
            <a:r>
              <a:rPr lang="en-US" sz="3600" dirty="0"/>
              <a:t> your God says, and do not observe and obey all his mitzvot and regulations which I am giving you today, then all the following curses will be yours in abundance:</a:t>
            </a:r>
          </a:p>
        </p:txBody>
      </p:sp>
    </p:spTree>
    <p:extLst>
      <p:ext uri="{BB962C8B-B14F-4D97-AF65-F5344CB8AC3E}">
        <p14:creationId xmlns:p14="http://schemas.microsoft.com/office/powerpoint/2010/main" val="8203481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sz="4000" baseline="30000" dirty="0"/>
              <a:t>Dt. 28.49-50</a:t>
            </a:r>
            <a:r>
              <a:rPr lang="en-US" sz="4000" dirty="0"/>
              <a:t> </a:t>
            </a:r>
            <a:r>
              <a:rPr lang="en-US" sz="4000" cap="small" dirty="0"/>
              <a:t>Adoni</a:t>
            </a:r>
            <a:r>
              <a:rPr lang="en-US" sz="4000" dirty="0"/>
              <a:t> will bring against you a nation from far away that will swoop down on you from the end of the earth </a:t>
            </a:r>
            <a:r>
              <a:rPr lang="en-US" sz="4000" u="sng" dirty="0">
                <a:solidFill>
                  <a:srgbClr val="FFFF99"/>
                </a:solidFill>
              </a:rPr>
              <a:t>like a vulture</a:t>
            </a:r>
            <a:r>
              <a:rPr lang="en-US" sz="4000" dirty="0"/>
              <a:t>, </a:t>
            </a:r>
            <a:r>
              <a:rPr lang="he-IL" sz="4000" b="1" dirty="0">
                <a:solidFill>
                  <a:srgbClr val="FFFF99"/>
                </a:solidFill>
                <a:latin typeface="David" panose="020E0502060401010101" pitchFamily="34" charset="-79"/>
                <a:cs typeface="David" panose="020E0502060401010101" pitchFamily="34" charset="-79"/>
              </a:rPr>
              <a:t>יִדְאֶה הַנָּשֶׁר</a:t>
            </a:r>
            <a:r>
              <a:rPr lang="en-US" sz="4000" b="1" dirty="0">
                <a:solidFill>
                  <a:srgbClr val="FFFF99"/>
                </a:solidFill>
                <a:latin typeface="David" panose="020E0502060401010101" pitchFamily="34" charset="-79"/>
                <a:cs typeface="David" panose="020E0502060401010101" pitchFamily="34" charset="-79"/>
              </a:rPr>
              <a:t> </a:t>
            </a:r>
            <a:r>
              <a:rPr lang="en-US" sz="4000" dirty="0"/>
              <a:t>a nation whose language you don’t understand, a nation grim in appearance, whose people neither respect the old nor pity the young. </a:t>
            </a:r>
          </a:p>
        </p:txBody>
      </p:sp>
    </p:spTree>
    <p:extLst>
      <p:ext uri="{BB962C8B-B14F-4D97-AF65-F5344CB8AC3E}">
        <p14:creationId xmlns:p14="http://schemas.microsoft.com/office/powerpoint/2010/main" val="721425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274AC84-CB56-4A9F-9C03-6866AFD372BD}"/>
              </a:ext>
            </a:extLst>
          </p:cNvPr>
          <p:cNvPicPr>
            <a:picLocks noChangeAspect="1"/>
          </p:cNvPicPr>
          <p:nvPr/>
        </p:nvPicPr>
        <p:blipFill>
          <a:blip r:embed="rId3"/>
          <a:stretch>
            <a:fillRect/>
          </a:stretch>
        </p:blipFill>
        <p:spPr>
          <a:xfrm>
            <a:off x="1727201" y="1504950"/>
            <a:ext cx="5689598" cy="2133600"/>
          </a:xfrm>
          <a:prstGeom prst="rect">
            <a:avLst/>
          </a:prstGeom>
        </p:spPr>
      </p:pic>
    </p:spTree>
    <p:extLst>
      <p:ext uri="{BB962C8B-B14F-4D97-AF65-F5344CB8AC3E}">
        <p14:creationId xmlns:p14="http://schemas.microsoft.com/office/powerpoint/2010/main" val="2724906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700" dirty="0"/>
              <a:t>On September 11, 2001, at 8:45 a.m. on a clear Tuesday morning, an </a:t>
            </a:r>
            <a:r>
              <a:rPr lang="en-US" sz="3700" u="sng" dirty="0">
                <a:solidFill>
                  <a:srgbClr val="FFFF99"/>
                </a:solidFill>
              </a:rPr>
              <a:t>American Airlines </a:t>
            </a:r>
            <a:r>
              <a:rPr lang="en-US" sz="3700" dirty="0"/>
              <a:t>Boeing 767 loaded with 20,000 gallons of jet fuel crashed into the north tower of the </a:t>
            </a:r>
            <a:r>
              <a:rPr lang="en-US" sz="3700" dirty="0">
                <a:hlinkClick r:id="rId3">
                  <a:extLst>
                    <a:ext uri="{A12FA001-AC4F-418D-AE19-62706E023703}">
                      <ahyp:hlinkClr xmlns:ahyp="http://schemas.microsoft.com/office/drawing/2018/hyperlinkcolor" val="tx"/>
                    </a:ext>
                  </a:extLst>
                </a:hlinkClick>
              </a:rPr>
              <a:t>World Trade Center</a:t>
            </a:r>
            <a:r>
              <a:rPr lang="en-US" sz="3700" dirty="0"/>
              <a:t> in </a:t>
            </a:r>
            <a:r>
              <a:rPr lang="en-US" sz="3700" dirty="0">
                <a:hlinkClick r:id="rId4">
                  <a:extLst>
                    <a:ext uri="{A12FA001-AC4F-418D-AE19-62706E023703}">
                      <ahyp:hlinkClr xmlns:ahyp="http://schemas.microsoft.com/office/drawing/2018/hyperlinkcolor" val="tx"/>
                    </a:ext>
                  </a:extLst>
                </a:hlinkClick>
              </a:rPr>
              <a:t>New York City</a:t>
            </a:r>
            <a:r>
              <a:rPr lang="en-US" sz="3700" dirty="0"/>
              <a:t>.</a:t>
            </a:r>
          </a:p>
        </p:txBody>
      </p:sp>
    </p:spTree>
    <p:extLst>
      <p:ext uri="{BB962C8B-B14F-4D97-AF65-F5344CB8AC3E}">
        <p14:creationId xmlns:p14="http://schemas.microsoft.com/office/powerpoint/2010/main" val="837806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American Airlines Logo | Symbol, History, PNG (3840*2160)">
            <a:extLst>
              <a:ext uri="{FF2B5EF4-FFF2-40B4-BE49-F238E27FC236}">
                <a16:creationId xmlns:a16="http://schemas.microsoft.com/office/drawing/2014/main" id="{B6E0E245-AC7A-42A0-8600-C4CA3937E1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32" t="68" r="25035" b="-68"/>
          <a:stretch/>
        </p:blipFill>
        <p:spPr bwMode="auto">
          <a:xfrm>
            <a:off x="5069633" y="485775"/>
            <a:ext cx="4141047" cy="417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erican Airlines Logo | Significado, História e PNG">
            <a:extLst>
              <a:ext uri="{FF2B5EF4-FFF2-40B4-BE49-F238E27FC236}">
                <a16:creationId xmlns:a16="http://schemas.microsoft.com/office/drawing/2014/main" id="{6AE51D24-E572-4DA8-82BB-55AF8C011C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67" r="22500"/>
          <a:stretch/>
        </p:blipFill>
        <p:spPr bwMode="auto">
          <a:xfrm>
            <a:off x="0" y="0"/>
            <a:ext cx="5105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93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1266" name="Picture 2" descr="The Long-Term Health Effects of September 11, 2001 - Renal ...">
            <a:extLst>
              <a:ext uri="{FF2B5EF4-FFF2-40B4-BE49-F238E27FC236}">
                <a16:creationId xmlns:a16="http://schemas.microsoft.com/office/drawing/2014/main" id="{8EDC2DA5-EDD6-4054-A46F-0FCE44046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3" y="0"/>
            <a:ext cx="75199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0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some things </a:t>
            </a:r>
            <a:r>
              <a:rPr lang="en-US" sz="4000" u="sng" dirty="0">
                <a:solidFill>
                  <a:srgbClr val="FFFF99"/>
                </a:solidFill>
              </a:rPr>
              <a:t>in history</a:t>
            </a:r>
            <a:r>
              <a:rPr lang="en-US" sz="4000" dirty="0"/>
              <a:t> that only happen </a:t>
            </a:r>
            <a:r>
              <a:rPr lang="en-US" sz="4000" u="sng" dirty="0">
                <a:solidFill>
                  <a:srgbClr val="FFFF99"/>
                </a:solidFill>
              </a:rPr>
              <a:t>once</a:t>
            </a:r>
            <a:r>
              <a:rPr lang="en-US" sz="4000" dirty="0"/>
              <a:t>.</a:t>
            </a:r>
          </a:p>
          <a:p>
            <a:r>
              <a:rPr lang="en-US" sz="4000" dirty="0"/>
              <a:t>Creation</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8168847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Dt 28.23 </a:t>
            </a:r>
            <a:r>
              <a:rPr lang="en-US" sz="4000" dirty="0"/>
              <a:t>“The sky over your head will be brass and the earth under you iron.</a:t>
            </a:r>
          </a:p>
          <a:p>
            <a:pPr marL="0" indent="0">
              <a:buNone/>
            </a:pPr>
            <a:r>
              <a:rPr lang="en-US" sz="4000" baseline="30000" dirty="0"/>
              <a:t>Dt 28.29</a:t>
            </a:r>
            <a:r>
              <a:rPr lang="en-US" sz="4000" dirty="0"/>
              <a:t>  You will grope about at noon like a blind person groping in the dark, unable to find your way.</a:t>
            </a:r>
          </a:p>
          <a:p>
            <a:pPr marL="0" indent="0">
              <a:buNone/>
            </a:pPr>
            <a:endParaRPr lang="en-US" sz="4000" dirty="0"/>
          </a:p>
        </p:txBody>
      </p:sp>
    </p:spTree>
    <p:extLst>
      <p:ext uri="{BB962C8B-B14F-4D97-AF65-F5344CB8AC3E}">
        <p14:creationId xmlns:p14="http://schemas.microsoft.com/office/powerpoint/2010/main" val="3268067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26084" y="408461"/>
            <a:ext cx="8160716" cy="4525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4" name="Picture 4">
            <a:extLst>
              <a:ext uri="{FF2B5EF4-FFF2-40B4-BE49-F238E27FC236}">
                <a16:creationId xmlns:a16="http://schemas.microsoft.com/office/drawing/2014/main" id="{DEE2BB1E-42CD-4873-A061-3102FA362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3988"/>
            <a:ext cx="7335203" cy="51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73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Hebrews 9 : 27 ">
            <a:extLst>
              <a:ext uri="{FF2B5EF4-FFF2-40B4-BE49-F238E27FC236}">
                <a16:creationId xmlns:a16="http://schemas.microsoft.com/office/drawing/2014/main" id="{7A0941FB-0162-4CBD-879F-3450D41E9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8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solidFill>
                  <a:srgbClr val="FFFF99"/>
                </a:solidFill>
              </a:rPr>
              <a:t>Once</a:t>
            </a:r>
            <a:r>
              <a:rPr lang="en-US" sz="4000" dirty="0"/>
              <a:t> what?</a:t>
            </a:r>
          </a:p>
          <a:p>
            <a:pPr marL="517525" indent="-517525">
              <a:buFont typeface="+mj-lt"/>
              <a:buAutoNum type="arabicPeriod"/>
            </a:pPr>
            <a:r>
              <a:rPr lang="en-US" sz="4000" dirty="0"/>
              <a:t>We have the reality of the Once and final atonement.</a:t>
            </a:r>
            <a:endParaRPr lang="en-US" sz="4000" i="1" dirty="0"/>
          </a:p>
          <a:p>
            <a:pPr marL="517525" indent="-517525">
              <a:buFont typeface="+mj-lt"/>
              <a:buAutoNum type="arabicPeriod"/>
            </a:pPr>
            <a:r>
              <a:rPr lang="en-US" sz="4000" dirty="0"/>
              <a:t>We live in expectation of the Once and Final Return</a:t>
            </a:r>
          </a:p>
          <a:p>
            <a:pPr marL="517525" indent="-517525">
              <a:buFont typeface="+mj-lt"/>
              <a:buAutoNum type="arabicPeriod"/>
            </a:pPr>
            <a:r>
              <a:rPr lang="en-US" sz="4000" dirty="0"/>
              <a:t>We have opportunity to be vessels of His atonement in our unique time.  </a:t>
            </a:r>
          </a:p>
          <a:p>
            <a:pPr marL="517525" indent="-517525">
              <a:buFont typeface="+mj-lt"/>
              <a:buAutoNum type="arabicPeriod"/>
            </a:pPr>
            <a:endParaRPr lang="en-US" sz="4000" dirty="0"/>
          </a:p>
        </p:txBody>
      </p:sp>
    </p:spTree>
    <p:extLst>
      <p:ext uri="{BB962C8B-B14F-4D97-AF65-F5344CB8AC3E}">
        <p14:creationId xmlns:p14="http://schemas.microsoft.com/office/powerpoint/2010/main" val="19862187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803612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882089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some things </a:t>
            </a:r>
            <a:r>
              <a:rPr lang="en-US" sz="4000" u="sng" dirty="0">
                <a:solidFill>
                  <a:srgbClr val="FFFF99"/>
                </a:solidFill>
              </a:rPr>
              <a:t>in history</a:t>
            </a:r>
            <a:r>
              <a:rPr lang="en-US" sz="4000" dirty="0"/>
              <a:t> that only happen </a:t>
            </a:r>
            <a:r>
              <a:rPr lang="en-US" sz="4000" u="sng" dirty="0">
                <a:solidFill>
                  <a:srgbClr val="FFFF99"/>
                </a:solidFill>
              </a:rPr>
              <a:t>once</a:t>
            </a:r>
            <a:r>
              <a:rPr lang="en-US" sz="4000" dirty="0"/>
              <a:t>.</a:t>
            </a:r>
          </a:p>
          <a:p>
            <a:r>
              <a:rPr lang="en-US" sz="4000" dirty="0"/>
              <a:t>Creation</a:t>
            </a:r>
          </a:p>
          <a:p>
            <a:r>
              <a:rPr lang="en-US" sz="4000" dirty="0"/>
              <a:t>Atonement</a:t>
            </a:r>
          </a:p>
          <a:p>
            <a:pPr marL="0" indent="0">
              <a:buNone/>
            </a:pPr>
            <a:endParaRPr lang="en-US" sz="4000" dirty="0"/>
          </a:p>
        </p:txBody>
      </p:sp>
    </p:spTree>
    <p:extLst>
      <p:ext uri="{BB962C8B-B14F-4D97-AF65-F5344CB8AC3E}">
        <p14:creationId xmlns:p14="http://schemas.microsoft.com/office/powerpoint/2010/main" val="194185970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164575</TotalTime>
  <Words>5227</Words>
  <Application>Microsoft Office PowerPoint</Application>
  <PresentationFormat>On-screen Show (16:9)</PresentationFormat>
  <Paragraphs>491</Paragraphs>
  <Slides>86</Slides>
  <Notes>86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86</vt:i4>
      </vt:variant>
    </vt:vector>
  </HeadingPairs>
  <TitlesOfParts>
    <vt:vector size="94" baseType="lpstr">
      <vt:lpstr>Acta</vt: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4436</cp:revision>
  <dcterms:created xsi:type="dcterms:W3CDTF">2006-04-21T19:34:43Z</dcterms:created>
  <dcterms:modified xsi:type="dcterms:W3CDTF">2021-11-27T16:42:15Z</dcterms:modified>
</cp:coreProperties>
</file>