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99"/>
  </p:notesMasterIdLst>
  <p:handoutMasterIdLst>
    <p:handoutMasterId r:id="rId100"/>
  </p:handoutMasterIdLst>
  <p:sldIdLst>
    <p:sldId id="2045" r:id="rId4"/>
    <p:sldId id="63896" r:id="rId5"/>
    <p:sldId id="63857" r:id="rId6"/>
    <p:sldId id="57254" r:id="rId7"/>
    <p:sldId id="63893" r:id="rId8"/>
    <p:sldId id="63880" r:id="rId9"/>
    <p:sldId id="63864" r:id="rId10"/>
    <p:sldId id="63855" r:id="rId11"/>
    <p:sldId id="63865" r:id="rId12"/>
    <p:sldId id="63903" r:id="rId13"/>
    <p:sldId id="63914" r:id="rId14"/>
    <p:sldId id="63891" r:id="rId15"/>
    <p:sldId id="63900" r:id="rId16"/>
    <p:sldId id="63899" r:id="rId17"/>
    <p:sldId id="63902" r:id="rId18"/>
    <p:sldId id="63901" r:id="rId19"/>
    <p:sldId id="63917" r:id="rId20"/>
    <p:sldId id="63915" r:id="rId21"/>
    <p:sldId id="63906" r:id="rId22"/>
    <p:sldId id="63908" r:id="rId23"/>
    <p:sldId id="63904" r:id="rId24"/>
    <p:sldId id="63907" r:id="rId25"/>
    <p:sldId id="63909" r:id="rId26"/>
    <p:sldId id="63913" r:id="rId27"/>
    <p:sldId id="63910" r:id="rId28"/>
    <p:sldId id="63905" r:id="rId29"/>
    <p:sldId id="63918" r:id="rId30"/>
    <p:sldId id="63916" r:id="rId31"/>
    <p:sldId id="63919" r:id="rId32"/>
    <p:sldId id="63920" r:id="rId33"/>
    <p:sldId id="63921" r:id="rId34"/>
    <p:sldId id="63944" r:id="rId35"/>
    <p:sldId id="63861" r:id="rId36"/>
    <p:sldId id="63867" r:id="rId37"/>
    <p:sldId id="63922" r:id="rId38"/>
    <p:sldId id="776" r:id="rId39"/>
    <p:sldId id="63911" r:id="rId40"/>
    <p:sldId id="63928" r:id="rId41"/>
    <p:sldId id="63923" r:id="rId42"/>
    <p:sldId id="63925" r:id="rId43"/>
    <p:sldId id="63926" r:id="rId44"/>
    <p:sldId id="63927" r:id="rId45"/>
    <p:sldId id="63929" r:id="rId46"/>
    <p:sldId id="63924" r:id="rId47"/>
    <p:sldId id="63863" r:id="rId48"/>
    <p:sldId id="63874" r:id="rId49"/>
    <p:sldId id="63862" r:id="rId50"/>
    <p:sldId id="63831" r:id="rId51"/>
    <p:sldId id="63868" r:id="rId52"/>
    <p:sldId id="63869" r:id="rId53"/>
    <p:sldId id="63872" r:id="rId54"/>
    <p:sldId id="63870" r:id="rId55"/>
    <p:sldId id="63873" r:id="rId56"/>
    <p:sldId id="63934" r:id="rId57"/>
    <p:sldId id="63935" r:id="rId58"/>
    <p:sldId id="63890" r:id="rId59"/>
    <p:sldId id="63895" r:id="rId60"/>
    <p:sldId id="63897" r:id="rId61"/>
    <p:sldId id="63898" r:id="rId62"/>
    <p:sldId id="63930" r:id="rId63"/>
    <p:sldId id="63931" r:id="rId64"/>
    <p:sldId id="63875" r:id="rId65"/>
    <p:sldId id="63876" r:id="rId66"/>
    <p:sldId id="63879" r:id="rId67"/>
    <p:sldId id="63859" r:id="rId68"/>
    <p:sldId id="63933" r:id="rId69"/>
    <p:sldId id="63840" r:id="rId70"/>
    <p:sldId id="63871" r:id="rId71"/>
    <p:sldId id="63932" r:id="rId72"/>
    <p:sldId id="63881" r:id="rId73"/>
    <p:sldId id="63884" r:id="rId74"/>
    <p:sldId id="63885" r:id="rId75"/>
    <p:sldId id="63889" r:id="rId76"/>
    <p:sldId id="63886" r:id="rId77"/>
    <p:sldId id="63888" r:id="rId78"/>
    <p:sldId id="63887" r:id="rId79"/>
    <p:sldId id="63882" r:id="rId80"/>
    <p:sldId id="63938" r:id="rId81"/>
    <p:sldId id="63892" r:id="rId82"/>
    <p:sldId id="63936" r:id="rId83"/>
    <p:sldId id="63937" r:id="rId84"/>
    <p:sldId id="63853" r:id="rId85"/>
    <p:sldId id="63939" r:id="rId86"/>
    <p:sldId id="63791" r:id="rId87"/>
    <p:sldId id="63789" r:id="rId88"/>
    <p:sldId id="63782" r:id="rId89"/>
    <p:sldId id="63800" r:id="rId90"/>
    <p:sldId id="63794" r:id="rId91"/>
    <p:sldId id="63795" r:id="rId92"/>
    <p:sldId id="63796" r:id="rId93"/>
    <p:sldId id="63942" r:id="rId94"/>
    <p:sldId id="63943" r:id="rId95"/>
    <p:sldId id="63289" r:id="rId96"/>
    <p:sldId id="63224" r:id="rId97"/>
    <p:sldId id="256"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641" autoAdjust="0"/>
    <p:restoredTop sz="89857" autoAdjust="0"/>
  </p:normalViewPr>
  <p:slideViewPr>
    <p:cSldViewPr>
      <p:cViewPr varScale="1">
        <p:scale>
          <a:sx n="103" d="100"/>
          <a:sy n="103" d="100"/>
        </p:scale>
        <p:origin x="114"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268"/>
    </p:cViewPr>
  </p:sorterViewPr>
  <p:notesViewPr>
    <p:cSldViewPr>
      <p:cViewPr varScale="1">
        <p:scale>
          <a:sx n="101" d="100"/>
          <a:sy n="101" d="100"/>
        </p:scale>
        <p:origin x="1632" y="1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10.01-04.Conscience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4, 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10.01-04.Conscience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4, 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oldingtotruth.com/wp-content/uploads/2013/07/spirit-soul-body-w-parts-of-spirit-rev2.p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10.01-04.Conscience</a:t>
            </a:r>
          </a:p>
        </p:txBody>
      </p:sp>
      <p:sp>
        <p:nvSpPr>
          <p:cNvPr id="5" name="Rectangle 3"/>
          <p:cNvSpPr>
            <a:spLocks noGrp="1" noChangeArrowheads="1"/>
          </p:cNvSpPr>
          <p:nvPr>
            <p:ph type="dt" idx="1"/>
          </p:nvPr>
        </p:nvSpPr>
        <p:spPr>
          <a:ln/>
        </p:spPr>
        <p:txBody>
          <a:bodyPr/>
          <a:lstStyle/>
          <a:p>
            <a:r>
              <a:rPr lang="en-US" altLang="en-US">
                <a:solidFill>
                  <a:prstClr val="white"/>
                </a:solidFill>
              </a:rPr>
              <a:t>Dec 4,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0" dirty="0"/>
              <a:t>Used to be called “Downloads” tab.  We now have a paid web tech who apparently can fix anything.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537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145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https://www.merriam-webster.com/dictionary/conscience</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08548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One construct of this spirit, soul, body…</a:t>
            </a:r>
          </a:p>
        </p:txBody>
      </p:sp>
    </p:spTree>
    <p:extLst>
      <p:ext uri="{BB962C8B-B14F-4D97-AF65-F5344CB8AC3E}">
        <p14:creationId xmlns:p14="http://schemas.microsoft.com/office/powerpoint/2010/main" val="201078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http://holdingtotruth.com/wp-content/uploads/2013/07/spirit-soul-body-w-parts-of-spirit-rev2.png</a:t>
            </a:r>
          </a:p>
          <a:p>
            <a:r>
              <a:rPr lang="en-US" altLang="en-US" dirty="0"/>
              <a:t>Spirit is the innermost sense</a:t>
            </a:r>
          </a:p>
          <a:p>
            <a:pPr marL="231775" indent="-231775">
              <a:buFont typeface="+mj-lt"/>
              <a:buAutoNum type="arabicPeriod"/>
            </a:pPr>
            <a:r>
              <a:rPr lang="en-US" altLang="en-US" dirty="0"/>
              <a:t>Of self</a:t>
            </a:r>
          </a:p>
          <a:p>
            <a:pPr marL="231775" indent="-231775">
              <a:buFont typeface="+mj-lt"/>
              <a:buAutoNum type="arabicPeriod"/>
            </a:pPr>
            <a:r>
              <a:rPr lang="en-US" altLang="en-US" dirty="0"/>
              <a:t>Of G-d</a:t>
            </a:r>
          </a:p>
          <a:p>
            <a:pPr marL="231775" indent="-231775">
              <a:buFont typeface="+mj-lt"/>
              <a:buAutoNum type="arabicPeriod"/>
            </a:pPr>
            <a:r>
              <a:rPr lang="en-US" altLang="en-US" dirty="0"/>
              <a:t>Of other people</a:t>
            </a:r>
          </a:p>
          <a:p>
            <a:pPr marL="231775" indent="-231775">
              <a:buFont typeface="+mj-lt"/>
              <a:buAutoNum type="arabicPeriod"/>
            </a:pPr>
            <a:r>
              <a:rPr lang="en-US" altLang="en-US" dirty="0">
                <a:solidFill>
                  <a:srgbClr val="C00000"/>
                </a:solidFill>
              </a:rPr>
              <a:t>Of right and wrong: conscience </a:t>
            </a:r>
          </a:p>
          <a:p>
            <a:endParaRPr lang="en-US" altLang="en-US" dirty="0"/>
          </a:p>
          <a:p>
            <a:endParaRPr lang="en-US" altLang="en-US" sz="1050" dirty="0"/>
          </a:p>
        </p:txBody>
      </p:sp>
    </p:spTree>
    <p:extLst>
      <p:ext uri="{BB962C8B-B14F-4D97-AF65-F5344CB8AC3E}">
        <p14:creationId xmlns:p14="http://schemas.microsoft.com/office/powerpoint/2010/main" val="212079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http://holdingtotruth.com/wp-content/uploads/2013/07/spirit-soul-body-w-parts-of-spirit-rev2.png</a:t>
            </a:r>
            <a:endParaRPr lang="en-US" altLang="en-US" sz="1050" dirty="0"/>
          </a:p>
          <a:p>
            <a:endParaRPr lang="en-US" altLang="en-US" sz="1050" dirty="0"/>
          </a:p>
          <a:p>
            <a:r>
              <a:rPr lang="en-US" altLang="en-US" dirty="0"/>
              <a:t>Soul is logical and emotional;</a:t>
            </a:r>
          </a:p>
          <a:p>
            <a:r>
              <a:rPr lang="en-US" altLang="en-US" dirty="0"/>
              <a:t>spirit is intuitive.   </a:t>
            </a:r>
          </a:p>
          <a:p>
            <a:r>
              <a:rPr lang="en-US" altLang="en-US" dirty="0"/>
              <a:t>Sometime argue. </a:t>
            </a:r>
          </a:p>
          <a:p>
            <a:pPr marL="57150" indent="-57150">
              <a:buFont typeface="Arial" panose="020B0604020202020204" pitchFamily="34" charset="0"/>
              <a:buChar char="•"/>
            </a:pPr>
            <a:r>
              <a:rPr lang="en-US" altLang="en-US" baseline="30000" dirty="0"/>
              <a:t>Ps 42.6 </a:t>
            </a:r>
            <a:r>
              <a:rPr lang="en-US" altLang="en-US" dirty="0"/>
              <a:t>Why are you downcast, O my soul? Why are you murmuring within me? Hope in God, for I will yet praise Him, for the salvation of His presence.</a:t>
            </a:r>
          </a:p>
          <a:p>
            <a:pPr marL="57150" indent="-57150">
              <a:buFont typeface="Arial" panose="020B0604020202020204" pitchFamily="34" charset="0"/>
              <a:buChar char="•"/>
            </a:pPr>
            <a:r>
              <a:rPr lang="en-US" altLang="en-US" dirty="0"/>
              <a:t>It’s OK to lie to the IRS, the government is corrupt.   Logical?  Still not RIGHT!</a:t>
            </a:r>
          </a:p>
        </p:txBody>
      </p:sp>
    </p:spTree>
    <p:extLst>
      <p:ext uri="{BB962C8B-B14F-4D97-AF65-F5344CB8AC3E}">
        <p14:creationId xmlns:p14="http://schemas.microsoft.com/office/powerpoint/2010/main" val="38722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https://external-content.duckduckgo.com/iu/?u=http%3A%2F%2Fwordoffaithstthomas.com%2Fwp-content%2Fuploads%2F2016%2F07%2FSpirit-Soul-and-Body.jpg&amp;f=1&amp;nofb=1</a:t>
            </a:r>
          </a:p>
        </p:txBody>
      </p:sp>
    </p:spTree>
    <p:extLst>
      <p:ext uri="{BB962C8B-B14F-4D97-AF65-F5344CB8AC3E}">
        <p14:creationId xmlns:p14="http://schemas.microsoft.com/office/powerpoint/2010/main" val="46530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have choices to make that can defile or satisfy our conscience.</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2608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351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395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78376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7150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29224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74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89630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Our only inventory in ministry is integrity</a:t>
            </a:r>
          </a:p>
        </p:txBody>
      </p:sp>
    </p:spTree>
    <p:extLst>
      <p:ext uri="{BB962C8B-B14F-4D97-AF65-F5344CB8AC3E}">
        <p14:creationId xmlns:p14="http://schemas.microsoft.com/office/powerpoint/2010/main" val="211026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2716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6112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09474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565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073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https://www.israeltoday.co.il/read/israeli-foreign-minister-claims-hes-from-the-line-of-jesus/?utm_source=acfs&amp;utm_medium=email&amp;utm_term=all&amp;utm_campaign=newsletter-en-2021-11-29</a:t>
            </a:r>
          </a:p>
          <a:p>
            <a:r>
              <a:rPr lang="en-US" b="0" i="0" dirty="0">
                <a:solidFill>
                  <a:srgbClr val="202122"/>
                </a:solidFill>
                <a:effectLst/>
              </a:rPr>
              <a:t>foreign policy, and promote economic, cultural, and scientific relations with other countries.</a:t>
            </a:r>
            <a:r>
              <a:rPr lang="en-US" b="0" i="0" u="none" strike="noStrike" baseline="30000" dirty="0">
                <a:solidFill>
                  <a:srgbClr val="0645AD"/>
                </a:solidFill>
                <a:effectLst/>
              </a:rPr>
              <a:t> </a:t>
            </a:r>
            <a:r>
              <a:rPr lang="en-US" dirty="0">
                <a:solidFill>
                  <a:srgbClr val="202122"/>
                </a:solidFill>
              </a:rPr>
              <a:t>NOT immigration.</a:t>
            </a:r>
            <a:endParaRPr lang="en-US" altLang="en-US" dirty="0">
              <a:solidFill>
                <a:srgbClr val="202122"/>
              </a:solidFill>
            </a:endParaRPr>
          </a:p>
        </p:txBody>
      </p:sp>
    </p:spTree>
    <p:extLst>
      <p:ext uri="{BB962C8B-B14F-4D97-AF65-F5344CB8AC3E}">
        <p14:creationId xmlns:p14="http://schemas.microsoft.com/office/powerpoint/2010/main" val="105085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228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847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2927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5693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99575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3654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Letter to the Messianic Jews a 10.01-04.Conscience</a:t>
            </a:r>
          </a:p>
        </p:txBody>
      </p:sp>
      <p:sp>
        <p:nvSpPr>
          <p:cNvPr id="6" name="Rectangle 3"/>
          <p:cNvSpPr>
            <a:spLocks noGrp="1" noChangeArrowheads="1"/>
          </p:cNvSpPr>
          <p:nvPr>
            <p:ph type="dt" idx="1"/>
          </p:nvPr>
        </p:nvSpPr>
        <p:spPr>
          <a:ln/>
        </p:spPr>
        <p:txBody>
          <a:bodyPr/>
          <a:lstStyle/>
          <a:p>
            <a:r>
              <a:rPr lang="en-US" altLang="en-US"/>
              <a:t>Dec 4, 2021 5782</a:t>
            </a:r>
          </a:p>
        </p:txBody>
      </p:sp>
      <p:sp>
        <p:nvSpPr>
          <p:cNvPr id="7" name="Rectangle 7"/>
          <p:cNvSpPr>
            <a:spLocks noGrp="1" noChangeArrowheads="1"/>
          </p:cNvSpPr>
          <p:nvPr>
            <p:ph type="sldNum" sz="quarter" idx="5"/>
          </p:nvPr>
        </p:nvSpPr>
        <p:spPr>
          <a:ln/>
        </p:spPr>
        <p:txBody>
          <a:bodyPr/>
          <a:lstStyle/>
          <a:p>
            <a:fld id="{E657E25F-B3CC-4CF5-BBE4-B1C268AE2D8B}" type="slidenum">
              <a:rPr lang="en-US" altLang="en-US"/>
              <a:pPr/>
              <a:t>36</a:t>
            </a:fld>
            <a:endParaRPr lang="en-US" altLang="en-US"/>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Golden glow up in the laminated rafters.  “Cloud of liquid love.” April 13, 1969 I experienced New Birth. Many young people similarly seeking.  </a:t>
            </a:r>
          </a:p>
          <a:p>
            <a:r>
              <a:rPr lang="en-US" altLang="en-US" dirty="0"/>
              <a:t>Went home few weeks later.  “Mom, Dad, I’ve found the answer to life’s problems.  It’s not in drugs, or revolution, but in the love of Jesus Christ.”</a:t>
            </a:r>
          </a:p>
          <a:p>
            <a:r>
              <a:rPr lang="en-US" altLang="en-US" dirty="0"/>
              <a:t>Sent me to psychiatrist. “You’re worse than Hitler.  He destroyed our bodies.  You are destroying our souls.”</a:t>
            </a:r>
          </a:p>
          <a:p>
            <a:r>
              <a:rPr lang="en-US" altLang="en-US" dirty="0">
                <a:solidFill>
                  <a:srgbClr val="C00000"/>
                </a:solidFill>
              </a:rPr>
              <a:t>Not everyone may have the dramatic story I did.  But the inner Ruakh/Spirit assurance of salvation all must have.</a:t>
            </a:r>
          </a:p>
          <a:p>
            <a:r>
              <a:rPr lang="en-US" altLang="en-US" dirty="0">
                <a:solidFill>
                  <a:srgbClr val="C00000"/>
                </a:solidFill>
              </a:rPr>
              <a:t>But, what about Jewishness?  “Put on altar”</a:t>
            </a:r>
            <a:r>
              <a:rPr lang="en-US" altLang="en-US" dirty="0"/>
              <a:t> I’ll figure out the Jewish piece later.  Need to get the salvation piece.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96749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56601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3602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https://www.israeltoday.co.il/read/israeli-foreign-minister-claims-hes-from-the-line-of-jesus/?utm_source=acfs&amp;utm_medium=email&amp;utm_term=all&amp;utm_campaign=newsletter-en-2021-11-29</a:t>
            </a:r>
          </a:p>
        </p:txBody>
      </p:sp>
    </p:spTree>
    <p:extLst>
      <p:ext uri="{BB962C8B-B14F-4D97-AF65-F5344CB8AC3E}">
        <p14:creationId xmlns:p14="http://schemas.microsoft.com/office/powerpoint/2010/main" val="963928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6637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4471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4794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Pause for reflection</a:t>
            </a:r>
          </a:p>
        </p:txBody>
      </p:sp>
    </p:spTree>
    <p:extLst>
      <p:ext uri="{BB962C8B-B14F-4D97-AF65-F5344CB8AC3E}">
        <p14:creationId xmlns:p14="http://schemas.microsoft.com/office/powerpoint/2010/main" val="4148270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58559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3462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969574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8145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636412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41687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https://www.israeltoday.co.il/read/israeli-foreign-minister-claims-hes-from-the-line-of-jesus/?utm_source=acfs&amp;utm_medium=email&amp;utm_term=all&amp;utm_campaign=newsletter-en-2021-11-29</a:t>
            </a:r>
          </a:p>
          <a:p>
            <a:endParaRPr lang="en-US" altLang="en-US" sz="1050" dirty="0"/>
          </a:p>
          <a:p>
            <a:r>
              <a:rPr lang="en-US" altLang="en-US" dirty="0"/>
              <a:t>Continuing the series on the Letter to the Messianic Jews/ Book of Hebrews</a:t>
            </a:r>
          </a:p>
        </p:txBody>
      </p:sp>
    </p:spTree>
    <p:extLst>
      <p:ext uri="{BB962C8B-B14F-4D97-AF65-F5344CB8AC3E}">
        <p14:creationId xmlns:p14="http://schemas.microsoft.com/office/powerpoint/2010/main" val="3190177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214537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Books…apparently record of all our deeds, words, thoughts.  </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4026504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883632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65651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941393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576819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716553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594997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YOU hear His voice?   In the Ruakh, in the Word?</a:t>
            </a:r>
          </a:p>
          <a:p>
            <a:r>
              <a:rPr lang="en-US" dirty="0"/>
              <a:t>Never perish, as long as you hear…</a:t>
            </a:r>
            <a:r>
              <a:rPr lang="en-US" dirty="0" err="1"/>
              <a:t>Shma</a:t>
            </a:r>
            <a:r>
              <a:rPr lang="en-US" dirty="0"/>
              <a:t>.</a:t>
            </a:r>
          </a:p>
          <a:p>
            <a:r>
              <a:rPr lang="en-US" dirty="0"/>
              <a:t>This is the message the Messiah of Israel had for our people on Hanukkah.   “Hear my voice.”</a:t>
            </a:r>
          </a:p>
          <a:p>
            <a:r>
              <a:rPr lang="en-US" dirty="0"/>
              <a:t>[From Israel </a:t>
            </a:r>
            <a:r>
              <a:rPr lang="en-US" dirty="0" err="1"/>
              <a:t>Pochtar</a:t>
            </a:r>
            <a:r>
              <a:rPr lang="en-US" dirty="0"/>
              <a:t>.]</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499592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91811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786196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10.01-04.Conscience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4,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43210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1460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183263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372339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conflict, the winner is the first one to unconditionally humble themselves.  </a:t>
            </a:r>
          </a:p>
          <a:p>
            <a:r>
              <a:rPr lang="en-US" dirty="0"/>
              <a:t>Not I was wrong because you make me </a:t>
            </a:r>
            <a:r>
              <a:rPr lang="en-US" dirty="0" err="1"/>
              <a:t>sooooo</a:t>
            </a:r>
            <a:r>
              <a:rPr lang="en-US" dirty="0"/>
              <a:t> mad.      </a:t>
            </a:r>
          </a:p>
          <a:p>
            <a:r>
              <a:rPr lang="en-US" dirty="0"/>
              <a:t>Just: I was wrong.   I apologize.   </a:t>
            </a:r>
          </a:p>
          <a:p>
            <a:r>
              <a:rPr lang="en-US" dirty="0"/>
              <a:t>Not even “Forgive me” at first.  </a:t>
            </a:r>
          </a:p>
          <a:p>
            <a:r>
              <a:rPr lang="en-US" dirty="0"/>
              <a:t>G-d in Messiah will NOT give us the Ruakh sense of peace in our conscience if we have offended or been offended.   Forgive.  Seek forgiveness.</a:t>
            </a:r>
          </a:p>
          <a:p>
            <a:endParaRPr lang="en-US" dirty="0"/>
          </a:p>
          <a:p>
            <a:r>
              <a:rPr lang="en-US" dirty="0"/>
              <a:t>Not all offenses can be resolved…</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732626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7773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Too many fires to put out.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2744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09.26-28 Once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Nov.20,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2477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413331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41505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8116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4912243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751624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0146717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535107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88113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241204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https://www.aish.com/jl/m/pm/48936542.html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3127758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https://www.aish.com/jl/m/pm/48936542.html</a:t>
            </a:r>
          </a:p>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0849024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6600287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https://tulanehullabaloo.com/58300/intersections/two-jews-guide-to-hanukkah/</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13136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attended in my youth yearly, YK services.  Of course no sacrifice, but the prayers and liturgy.   There was afterward a sense of having done what we were supposed to do, but no great sense in our conscience of forgiveness and release.   </a:t>
            </a:r>
          </a:p>
          <a:p>
            <a:r>
              <a:rPr lang="en-US" altLang="en-US" dirty="0"/>
              <a:t>One believing friend asked his Rabbi during a service, “Is G-d here?”   Got back a look of incredulity.   “What does that mean?”</a:t>
            </a:r>
          </a:p>
        </p:txBody>
      </p:sp>
    </p:spTree>
    <p:extLst>
      <p:ext uri="{BB962C8B-B14F-4D97-AF65-F5344CB8AC3E}">
        <p14:creationId xmlns:p14="http://schemas.microsoft.com/office/powerpoint/2010/main" val="1038169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https://www.chabad.org/holidays/chanukah/article_cdo/aid/5320184/jewish/Were-the-Maccabees-Wrong-to-Fight.htm#utm_medium=email&amp;utm_source=1_chabad.org_magazine_en&amp;utm_campaign=en&amp;utm_content=content</a:t>
            </a:r>
          </a:p>
        </p:txBody>
      </p:sp>
    </p:spTree>
    <p:extLst>
      <p:ext uri="{BB962C8B-B14F-4D97-AF65-F5344CB8AC3E}">
        <p14:creationId xmlns:p14="http://schemas.microsoft.com/office/powerpoint/2010/main" val="12062587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https://www.chabad.org/holidays/chanukah/article_cdo/aid/5320184/jewish/Were-the-Maccabees-Wrong-to-Fight.htm#utm_medium=email&amp;utm_source=1_chabad.org_magazine_en&amp;utm_campaign=en&amp;utm_content=content</a:t>
            </a:r>
          </a:p>
        </p:txBody>
      </p:sp>
    </p:spTree>
    <p:extLst>
      <p:ext uri="{BB962C8B-B14F-4D97-AF65-F5344CB8AC3E}">
        <p14:creationId xmlns:p14="http://schemas.microsoft.com/office/powerpoint/2010/main" val="39365651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https://www.chabad.org/holidays/chanukah/article_cdo/aid/5320184/jewish/Were-the-Maccabees-Wrong-to-Fight.htm#utm_medium=email&amp;utm_source=1_chabad.org_magazine_en&amp;utm_campaign=en&amp;utm_content=content</a:t>
            </a:r>
          </a:p>
        </p:txBody>
      </p:sp>
    </p:spTree>
    <p:extLst>
      <p:ext uri="{BB962C8B-B14F-4D97-AF65-F5344CB8AC3E}">
        <p14:creationId xmlns:p14="http://schemas.microsoft.com/office/powerpoint/2010/main" val="7053836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30747717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630330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The photo was selected from tens of thousands of images submitted by photographers from 163 countries.</a:t>
            </a:r>
          </a:p>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3299179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latin typeface="Acta"/>
              </a:rPr>
              <a:t> A young bride is shown preparing for her wedding on a slum-like street in the crowded Roma ghetto of </a:t>
            </a:r>
            <a:r>
              <a:rPr lang="en-US" b="0" i="0" dirty="0" err="1">
                <a:solidFill>
                  <a:srgbClr val="333333"/>
                </a:solidFill>
                <a:effectLst/>
                <a:latin typeface="Acta"/>
              </a:rPr>
              <a:t>Stolipinovo</a:t>
            </a:r>
            <a:r>
              <a:rPr lang="en-US" b="0" i="0" dirty="0">
                <a:solidFill>
                  <a:srgbClr val="333333"/>
                </a:solidFill>
                <a:effectLst/>
                <a:latin typeface="Acta"/>
              </a:rPr>
              <a:t>.  </a:t>
            </a:r>
            <a:r>
              <a:rPr lang="en-US" b="0" i="0" dirty="0" err="1">
                <a:solidFill>
                  <a:srgbClr val="222222"/>
                </a:solidFill>
                <a:effectLst/>
                <a:latin typeface="DDG_ProximaNova"/>
              </a:rPr>
              <a:t>Stolipinovo</a:t>
            </a:r>
            <a:r>
              <a:rPr lang="en-US" b="0" i="0" dirty="0">
                <a:solidFill>
                  <a:srgbClr val="222222"/>
                </a:solidFill>
                <a:effectLst/>
                <a:latin typeface="DDG_ProximaNova"/>
              </a:rPr>
              <a:t> is a district of the Bulgarian city of Plovdiv and the most populous predominantly Romani-inhabited district on the Balkans with a population of about 80,000</a:t>
            </a:r>
            <a:endParaRPr lang="en-US" b="0" i="0" dirty="0">
              <a:solidFill>
                <a:srgbClr val="333333"/>
              </a:solidFill>
              <a:effectLst/>
              <a:latin typeface="Acta"/>
            </a:endParaRPr>
          </a:p>
          <a:p>
            <a:endParaRPr lang="en-US" b="0" i="0" dirty="0">
              <a:solidFill>
                <a:srgbClr val="333333"/>
              </a:solidFill>
              <a:effectLst/>
              <a:latin typeface="Acta"/>
            </a:endParaRPr>
          </a:p>
          <a:p>
            <a:r>
              <a:rPr lang="en-US" sz="1050" dirty="0"/>
              <a:t>https://www.theepochtimes.com/hardship-of-life-touching-photos-from-far-corners-of-the-world-win-international-photo-competition_4073536.html?utm_source=newsnoe&amp;utm_medium=email&amp;utm_campaign=breaking-2021-11-22-1&amp;est=kx9M6xD%2FN6qKNK4cc6tLGMnMitNNW%2FAyv8jt0DawHoDCT0QqORDTsA4Xh60RfcQAFQ%3D%3D</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8059874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4716254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5205905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https://www.theyeshivaworld.com/news/headlines-breaking-stories/2031302/nissim-at-terror-attack-bullet-strikes-tefillin-shel-yad-saving-victims-life.html</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02304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68903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https://www.charismanews.com/opinion/standing-with-israel/87532-hamas-terror-attack-in-jerusalem-kills-one-shows-christian-friends-depth-of-hamas-hatred</a:t>
            </a:r>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7852430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10.01-04.Conscience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4,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128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10.01-04.Conscience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4,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792394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10.01-04.Conscience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4,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7865071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10.01-04.Conscience</a:t>
            </a:r>
          </a:p>
        </p:txBody>
      </p:sp>
      <p:sp>
        <p:nvSpPr>
          <p:cNvPr id="5" name="Date Placeholder 4"/>
          <p:cNvSpPr>
            <a:spLocks noGrp="1"/>
          </p:cNvSpPr>
          <p:nvPr>
            <p:ph type="dt" idx="1"/>
          </p:nvPr>
        </p:nvSpPr>
        <p:spPr/>
        <p:txBody>
          <a:bodyPr/>
          <a:lstStyle/>
          <a:p>
            <a:r>
              <a:rPr lang="en-US" altLang="en-US"/>
              <a:t>Dec 4,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12/4/2021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214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241105"/>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a:t>
            </a:r>
            <a:r>
              <a:rPr lang="en-US" sz="4000" u="sng" dirty="0">
                <a:solidFill>
                  <a:srgbClr val="FFFF66"/>
                </a:solidFill>
              </a:rPr>
              <a:t>Messages</a:t>
            </a:r>
            <a:r>
              <a:rPr lang="en-US" sz="4000" dirty="0">
                <a:solidFill>
                  <a:srgbClr val="FFFF66"/>
                </a:solidFill>
              </a:rPr>
              <a:t> tab, </a:t>
            </a:r>
          </a:p>
          <a:p>
            <a:r>
              <a:rPr lang="en-US" sz="4000" dirty="0">
                <a:solidFill>
                  <a:srgbClr val="FFFF66"/>
                </a:solidFill>
              </a:rPr>
              <a:t> 2021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Conscience:</a:t>
            </a:r>
          </a:p>
          <a:p>
            <a:pPr marL="231775" indent="-231775" algn="l">
              <a:buFont typeface="+mj-lt"/>
              <a:buAutoNum type="arabicPeriod"/>
            </a:pPr>
            <a:r>
              <a:rPr lang="en-US" dirty="0"/>
              <a:t>What is it?</a:t>
            </a:r>
          </a:p>
          <a:p>
            <a:pPr marL="231775" indent="-231775" algn="l">
              <a:buFont typeface="+mj-lt"/>
              <a:buAutoNum type="arabicPeriod"/>
            </a:pPr>
            <a:r>
              <a:rPr lang="en-US" dirty="0"/>
              <a:t>How does it operate?</a:t>
            </a:r>
          </a:p>
          <a:p>
            <a:pPr marL="231775" indent="-231775" algn="l">
              <a:buFont typeface="+mj-lt"/>
              <a:buAutoNum type="arabicPeriod"/>
            </a:pPr>
            <a:r>
              <a:rPr lang="en-US" dirty="0"/>
              <a:t>How can we keep it at peace?</a:t>
            </a:r>
          </a:p>
          <a:p>
            <a:pPr algn="l"/>
            <a:endParaRPr lang="en-US" dirty="0"/>
          </a:p>
        </p:txBody>
      </p:sp>
    </p:spTree>
    <p:extLst>
      <p:ext uri="{BB962C8B-B14F-4D97-AF65-F5344CB8AC3E}">
        <p14:creationId xmlns:p14="http://schemas.microsoft.com/office/powerpoint/2010/main" val="231476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Conscience:</a:t>
            </a:r>
          </a:p>
          <a:p>
            <a:pPr marL="231775" indent="-231775" algn="l">
              <a:buFont typeface="+mj-lt"/>
              <a:buAutoNum type="arabicPeriod"/>
            </a:pPr>
            <a:r>
              <a:rPr lang="en-US" u="sng" dirty="0">
                <a:solidFill>
                  <a:srgbClr val="FFFF99"/>
                </a:solidFill>
              </a:rPr>
              <a:t>What is it?</a:t>
            </a:r>
          </a:p>
          <a:p>
            <a:pPr marL="231775" indent="-231775" algn="l">
              <a:buFont typeface="+mj-lt"/>
              <a:buAutoNum type="arabicPeriod"/>
            </a:pPr>
            <a:r>
              <a:rPr lang="en-US" dirty="0"/>
              <a:t>How does it operate?</a:t>
            </a:r>
          </a:p>
          <a:p>
            <a:pPr marL="231775" indent="-231775" algn="l">
              <a:buFont typeface="+mj-lt"/>
              <a:buAutoNum type="arabicPeriod"/>
            </a:pPr>
            <a:r>
              <a:rPr lang="en-US" dirty="0"/>
              <a:t>How can we keep it at peace?</a:t>
            </a:r>
          </a:p>
          <a:p>
            <a:pPr algn="l"/>
            <a:endParaRPr lang="en-US" dirty="0"/>
          </a:p>
        </p:txBody>
      </p:sp>
    </p:spTree>
    <p:extLst>
      <p:ext uri="{BB962C8B-B14F-4D97-AF65-F5344CB8AC3E}">
        <p14:creationId xmlns:p14="http://schemas.microsoft.com/office/powerpoint/2010/main" val="181527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Definition of conscience</a:t>
            </a:r>
          </a:p>
          <a:p>
            <a:pPr marL="0" indent="0">
              <a:buNone/>
            </a:pPr>
            <a:r>
              <a:rPr lang="en-US" sz="4000" dirty="0"/>
              <a:t>the sense or consciousness of the moral goodness or blameworthiness of one's own conduct, intentions, or character together with a feeling of obligation to do right or be good</a:t>
            </a:r>
          </a:p>
        </p:txBody>
      </p:sp>
    </p:spTree>
    <p:extLst>
      <p:ext uri="{BB962C8B-B14F-4D97-AF65-F5344CB8AC3E}">
        <p14:creationId xmlns:p14="http://schemas.microsoft.com/office/powerpoint/2010/main" val="284181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t>1 </a:t>
            </a:r>
            <a:r>
              <a:rPr lang="en-US" baseline="30000" dirty="0" err="1"/>
              <a:t>Thes</a:t>
            </a:r>
            <a:r>
              <a:rPr lang="en-US" baseline="30000" dirty="0"/>
              <a:t> 5.23 </a:t>
            </a:r>
            <a:r>
              <a:rPr lang="en-US" dirty="0"/>
              <a:t>Now may the God of shalom Himself make you completely holy; and may your whole </a:t>
            </a:r>
            <a:r>
              <a:rPr lang="en-US" dirty="0">
                <a:solidFill>
                  <a:srgbClr val="FFFF99"/>
                </a:solidFill>
              </a:rPr>
              <a:t>spirit and soul and body </a:t>
            </a:r>
            <a:r>
              <a:rPr lang="en-US" dirty="0"/>
              <a:t>be kept complete, blameless at the coming of our Lord Yeshua the Messiah. </a:t>
            </a:r>
          </a:p>
          <a:p>
            <a:pPr algn="l"/>
            <a:endParaRPr lang="en-US" dirty="0"/>
          </a:p>
        </p:txBody>
      </p:sp>
    </p:spTree>
    <p:extLst>
      <p:ext uri="{BB962C8B-B14F-4D97-AF65-F5344CB8AC3E}">
        <p14:creationId xmlns:p14="http://schemas.microsoft.com/office/powerpoint/2010/main" val="120301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152400" y="209550"/>
            <a:ext cx="3124200" cy="4724401"/>
          </a:xfrm>
        </p:spPr>
        <p:txBody>
          <a:bodyPr>
            <a:normAutofit/>
          </a:bodyPr>
          <a:lstStyle/>
          <a:p>
            <a:pPr algn="l"/>
            <a:endParaRPr lang="en-US" dirty="0"/>
          </a:p>
          <a:p>
            <a:pPr algn="l"/>
            <a:r>
              <a:rPr lang="en-US" dirty="0"/>
              <a:t>your whole spirit and soul and body</a:t>
            </a:r>
          </a:p>
        </p:txBody>
      </p:sp>
      <p:pic>
        <p:nvPicPr>
          <p:cNvPr id="4" name="Picture 2">
            <a:extLst>
              <a:ext uri="{FF2B5EF4-FFF2-40B4-BE49-F238E27FC236}">
                <a16:creationId xmlns:a16="http://schemas.microsoft.com/office/drawing/2014/main" id="{2769BF5D-D366-4645-A3DD-E1055605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013" y="0"/>
            <a:ext cx="55943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5A0D8-A6D9-4541-B53F-EE5BF788FF7C}"/>
              </a:ext>
            </a:extLst>
          </p:cNvPr>
          <p:cNvSpPr/>
          <p:nvPr/>
        </p:nvSpPr>
        <p:spPr bwMode="auto">
          <a:xfrm>
            <a:off x="5791200" y="1809750"/>
            <a:ext cx="1219200" cy="304800"/>
          </a:xfrm>
          <a:prstGeom prst="round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38285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152400" y="209550"/>
            <a:ext cx="3124200" cy="4724401"/>
          </a:xfrm>
        </p:spPr>
        <p:txBody>
          <a:bodyPr>
            <a:normAutofit/>
          </a:bodyPr>
          <a:lstStyle/>
          <a:p>
            <a:pPr algn="l"/>
            <a:r>
              <a:rPr lang="en-US" dirty="0"/>
              <a:t>Soul: </a:t>
            </a:r>
          </a:p>
          <a:p>
            <a:pPr algn="l"/>
            <a:r>
              <a:rPr lang="en-US" dirty="0"/>
              <a:t>intellect, </a:t>
            </a:r>
          </a:p>
          <a:p>
            <a:pPr algn="l"/>
            <a:r>
              <a:rPr lang="en-US" dirty="0"/>
              <a:t>will, emotions</a:t>
            </a:r>
          </a:p>
        </p:txBody>
      </p:sp>
      <p:pic>
        <p:nvPicPr>
          <p:cNvPr id="4" name="Picture 2">
            <a:extLst>
              <a:ext uri="{FF2B5EF4-FFF2-40B4-BE49-F238E27FC236}">
                <a16:creationId xmlns:a16="http://schemas.microsoft.com/office/drawing/2014/main" id="{2769BF5D-D366-4645-A3DD-E1055605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013" y="0"/>
            <a:ext cx="55943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0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4098" name="Picture 2" descr="6/12/2016 - Spirit, Soul and Body (Series Part 5 of 9 ...">
            <a:extLst>
              <a:ext uri="{FF2B5EF4-FFF2-40B4-BE49-F238E27FC236}">
                <a16:creationId xmlns:a16="http://schemas.microsoft.com/office/drawing/2014/main" id="{C159177B-2DBD-4B3C-9DB7-13BCCA260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799" cy="47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8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0742871-3A45-433A-84B4-B6445117A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1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Conscience:</a:t>
            </a:r>
          </a:p>
          <a:p>
            <a:pPr marL="231775" indent="-231775" algn="l">
              <a:buFont typeface="+mj-lt"/>
              <a:buAutoNum type="arabicPeriod"/>
            </a:pPr>
            <a:r>
              <a:rPr lang="en-US" dirty="0"/>
              <a:t>What is it?</a:t>
            </a:r>
          </a:p>
          <a:p>
            <a:pPr marL="231775" indent="-231775" algn="l">
              <a:buFont typeface="+mj-lt"/>
              <a:buAutoNum type="arabicPeriod"/>
            </a:pPr>
            <a:r>
              <a:rPr lang="en-US" u="sng" dirty="0">
                <a:solidFill>
                  <a:srgbClr val="FFFF99"/>
                </a:solidFill>
              </a:rPr>
              <a:t>How does it operate?</a:t>
            </a:r>
          </a:p>
          <a:p>
            <a:pPr marL="231775" indent="-231775" algn="l">
              <a:buFont typeface="+mj-lt"/>
              <a:buAutoNum type="arabicPeriod"/>
            </a:pPr>
            <a:r>
              <a:rPr lang="en-US" dirty="0"/>
              <a:t>How can we keep it at peace?</a:t>
            </a:r>
          </a:p>
          <a:p>
            <a:pPr algn="l"/>
            <a:endParaRPr lang="en-US" dirty="0"/>
          </a:p>
        </p:txBody>
      </p:sp>
    </p:spTree>
    <p:extLst>
      <p:ext uri="{BB962C8B-B14F-4D97-AF65-F5344CB8AC3E}">
        <p14:creationId xmlns:p14="http://schemas.microsoft.com/office/powerpoint/2010/main" val="47255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baseline="30000" dirty="0" err="1"/>
              <a:t>T’hillim</a:t>
            </a:r>
            <a:r>
              <a:rPr lang="en-US" baseline="30000" dirty="0"/>
              <a:t>/Ps 139.13</a:t>
            </a:r>
            <a:r>
              <a:rPr lang="en-US" dirty="0"/>
              <a:t> For You have created my conscience. You knit me together in my mother’s womb.</a:t>
            </a:r>
          </a:p>
        </p:txBody>
      </p:sp>
    </p:spTree>
    <p:extLst>
      <p:ext uri="{BB962C8B-B14F-4D97-AF65-F5344CB8AC3E}">
        <p14:creationId xmlns:p14="http://schemas.microsoft.com/office/powerpoint/2010/main" val="165408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BC340BB-0F1B-40AF-B5CA-C744799A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903" y="0"/>
            <a:ext cx="5706194" cy="5143500"/>
          </a:xfrm>
          <a:prstGeom prst="rect">
            <a:avLst/>
          </a:prstGeom>
        </p:spPr>
      </p:pic>
    </p:spTree>
    <p:extLst>
      <p:ext uri="{BB962C8B-B14F-4D97-AF65-F5344CB8AC3E}">
        <p14:creationId xmlns:p14="http://schemas.microsoft.com/office/powerpoint/2010/main" val="376357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normAutofit fontScale="92500" lnSpcReduction="10000"/>
          </a:bodyPr>
          <a:lstStyle/>
          <a:p>
            <a:pPr algn="l"/>
            <a:r>
              <a:rPr lang="en-US" baseline="30000" dirty="0"/>
              <a:t>Ro 2.15b-16</a:t>
            </a:r>
            <a:r>
              <a:rPr lang="en-US" dirty="0"/>
              <a:t> Their </a:t>
            </a:r>
            <a:r>
              <a:rPr lang="en-US" dirty="0">
                <a:solidFill>
                  <a:srgbClr val="FFFF99"/>
                </a:solidFill>
              </a:rPr>
              <a:t>consciences also bear witness to this, for their conflicting thoughts sometimes accuse them and sometimes defend them </a:t>
            </a:r>
            <a:r>
              <a:rPr lang="en-US" dirty="0"/>
              <a:t>on a day when God passes judgment on people’s inmost secrets. (According to the Good News as I proclaim it, he does this through the Messiah Yeshua.)</a:t>
            </a:r>
          </a:p>
        </p:txBody>
      </p:sp>
    </p:spTree>
    <p:extLst>
      <p:ext uri="{BB962C8B-B14F-4D97-AF65-F5344CB8AC3E}">
        <p14:creationId xmlns:p14="http://schemas.microsoft.com/office/powerpoint/2010/main" val="409955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normAutofit fontScale="92500"/>
          </a:bodyPr>
          <a:lstStyle/>
          <a:p>
            <a:pPr algn="l"/>
            <a:r>
              <a:rPr lang="en-US" baseline="30000" dirty="0"/>
              <a:t>1 K 8.38-39</a:t>
            </a:r>
            <a:r>
              <a:rPr lang="en-US" dirty="0"/>
              <a:t> Regardless of what prayer or plea anyone among all your people Isra’el makes — for each individual will know </a:t>
            </a:r>
            <a:r>
              <a:rPr lang="en-US" u="sng" dirty="0">
                <a:solidFill>
                  <a:srgbClr val="FFFF99"/>
                </a:solidFill>
              </a:rPr>
              <a:t>what is plaguing his own conscience </a:t>
            </a:r>
            <a:r>
              <a:rPr lang="en-US" dirty="0"/>
              <a:t>— and the person spreads out his hands toward this house; hear in heaven where you live, and forgive, and act.</a:t>
            </a:r>
          </a:p>
        </p:txBody>
      </p:sp>
    </p:spTree>
    <p:extLst>
      <p:ext uri="{BB962C8B-B14F-4D97-AF65-F5344CB8AC3E}">
        <p14:creationId xmlns:p14="http://schemas.microsoft.com/office/powerpoint/2010/main" val="317927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normAutofit lnSpcReduction="10000"/>
          </a:bodyPr>
          <a:lstStyle/>
          <a:p>
            <a:pPr algn="l"/>
            <a:r>
              <a:rPr lang="en-US" baseline="30000" dirty="0"/>
              <a:t>Acts 24.15-16</a:t>
            </a:r>
            <a:r>
              <a:rPr lang="en-US" dirty="0"/>
              <a:t> In God I have a hope—which these men also wait for—that there will surely be a resurrection of both the righteous and the unrighteous. “Therefore I </a:t>
            </a:r>
            <a:r>
              <a:rPr lang="en-US" u="sng" dirty="0">
                <a:solidFill>
                  <a:srgbClr val="FFFF99"/>
                </a:solidFill>
              </a:rPr>
              <a:t>do my best always to have a clear conscience </a:t>
            </a:r>
            <a:r>
              <a:rPr lang="en-US" dirty="0"/>
              <a:t>before both God and men.</a:t>
            </a:r>
          </a:p>
        </p:txBody>
      </p:sp>
    </p:spTree>
    <p:extLst>
      <p:ext uri="{BB962C8B-B14F-4D97-AF65-F5344CB8AC3E}">
        <p14:creationId xmlns:p14="http://schemas.microsoft.com/office/powerpoint/2010/main" val="90164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baseline="30000" dirty="0"/>
              <a:t>1 Tim 1:5 </a:t>
            </a:r>
            <a:r>
              <a:rPr lang="en-US" dirty="0"/>
              <a:t>Now the goal of this command is love from of a pure heart and </a:t>
            </a:r>
            <a:r>
              <a:rPr lang="en-US" u="sng" dirty="0">
                <a:solidFill>
                  <a:srgbClr val="FFFF99"/>
                </a:solidFill>
              </a:rPr>
              <a:t>a clear conscience </a:t>
            </a:r>
            <a:r>
              <a:rPr lang="en-US" dirty="0"/>
              <a:t>and a genuine faith.</a:t>
            </a:r>
          </a:p>
        </p:txBody>
      </p:sp>
    </p:spTree>
    <p:extLst>
      <p:ext uri="{BB962C8B-B14F-4D97-AF65-F5344CB8AC3E}">
        <p14:creationId xmlns:p14="http://schemas.microsoft.com/office/powerpoint/2010/main" val="9528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normAutofit lnSpcReduction="10000"/>
          </a:bodyPr>
          <a:lstStyle/>
          <a:p>
            <a:pPr algn="l"/>
            <a:r>
              <a:rPr lang="en-US" baseline="30000" dirty="0"/>
              <a:t>2 Cor. 4.2 </a:t>
            </a:r>
            <a:r>
              <a:rPr lang="en-US" dirty="0"/>
              <a:t>Indeed, we refuse to make use of shameful underhanded methods, employing deception or distorting God’s message. On the contrary, by making very clear what the truth is, </a:t>
            </a:r>
            <a:r>
              <a:rPr lang="en-US" u="sng" dirty="0">
                <a:solidFill>
                  <a:srgbClr val="FFFF99"/>
                </a:solidFill>
              </a:rPr>
              <a:t>we commend ourselves to everyone’s conscience in the sight of God</a:t>
            </a:r>
            <a:r>
              <a:rPr lang="en-US" dirty="0"/>
              <a:t>.</a:t>
            </a:r>
          </a:p>
        </p:txBody>
      </p:sp>
    </p:spTree>
    <p:extLst>
      <p:ext uri="{BB962C8B-B14F-4D97-AF65-F5344CB8AC3E}">
        <p14:creationId xmlns:p14="http://schemas.microsoft.com/office/powerpoint/2010/main" val="97683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baseline="30000" dirty="0"/>
              <a:t>1 Timothy 4:2 </a:t>
            </a:r>
            <a:r>
              <a:rPr lang="en-US" dirty="0"/>
              <a:t>Such teachings come from the hypocrisy of liars whose own </a:t>
            </a:r>
            <a:r>
              <a:rPr lang="en-US" u="sng" dirty="0">
                <a:solidFill>
                  <a:srgbClr val="FFFF99"/>
                </a:solidFill>
              </a:rPr>
              <a:t>consciences have been burned</a:t>
            </a:r>
            <a:r>
              <a:rPr lang="en-US" dirty="0"/>
              <a:t>, as if with a red-hot branding iron.</a:t>
            </a:r>
          </a:p>
        </p:txBody>
      </p:sp>
    </p:spTree>
    <p:extLst>
      <p:ext uri="{BB962C8B-B14F-4D97-AF65-F5344CB8AC3E}">
        <p14:creationId xmlns:p14="http://schemas.microsoft.com/office/powerpoint/2010/main" val="86535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1310249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0742871-3A45-433A-84B4-B6445117A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8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Conscience:</a:t>
            </a:r>
          </a:p>
          <a:p>
            <a:pPr marL="231775" indent="-231775" algn="l">
              <a:buFont typeface="+mj-lt"/>
              <a:buAutoNum type="arabicPeriod"/>
            </a:pPr>
            <a:r>
              <a:rPr lang="en-US" dirty="0"/>
              <a:t>What is it?</a:t>
            </a:r>
          </a:p>
          <a:p>
            <a:pPr marL="231775" indent="-231775" algn="l">
              <a:buFont typeface="+mj-lt"/>
              <a:buAutoNum type="arabicPeriod"/>
            </a:pPr>
            <a:r>
              <a:rPr lang="en-US" dirty="0"/>
              <a:t>How does it operate?</a:t>
            </a:r>
          </a:p>
          <a:p>
            <a:pPr marL="231775" indent="-231775" algn="l">
              <a:buFont typeface="+mj-lt"/>
              <a:buAutoNum type="arabicPeriod"/>
            </a:pPr>
            <a:r>
              <a:rPr lang="en-US" u="sng" dirty="0">
                <a:solidFill>
                  <a:srgbClr val="FFFF99"/>
                </a:solidFill>
              </a:rPr>
              <a:t>How can we keep it at peace?</a:t>
            </a:r>
          </a:p>
          <a:p>
            <a:pPr algn="l"/>
            <a:endParaRPr lang="en-US" dirty="0"/>
          </a:p>
        </p:txBody>
      </p:sp>
    </p:spTree>
    <p:extLst>
      <p:ext uri="{BB962C8B-B14F-4D97-AF65-F5344CB8AC3E}">
        <p14:creationId xmlns:p14="http://schemas.microsoft.com/office/powerpoint/2010/main" val="369534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i="0" baseline="30000" dirty="0">
                <a:effectLst/>
              </a:rPr>
              <a:t>Messianic Jews/Hebrews/MJ 10.1-4 </a:t>
            </a:r>
            <a:r>
              <a:rPr lang="en-US" i="0" dirty="0">
                <a:effectLst/>
              </a:rPr>
              <a:t> For the </a:t>
            </a:r>
            <a:r>
              <a:rPr lang="en-US" dirty="0">
                <a:effectLst/>
              </a:rPr>
              <a:t>Torah</a:t>
            </a:r>
            <a:r>
              <a:rPr lang="en-US" i="0" dirty="0">
                <a:effectLst/>
              </a:rPr>
              <a:t> has in it a shadow of the good things to come, but not the actual manifestation of the originals. Therefore, it can never, by means of the same sacrifices repeated endlessly year after year, bring to the goal those who</a:t>
            </a:r>
            <a:endParaRPr lang="en-US" dirty="0"/>
          </a:p>
        </p:txBody>
      </p:sp>
    </p:spTree>
    <p:extLst>
      <p:ext uri="{BB962C8B-B14F-4D97-AF65-F5344CB8AC3E}">
        <p14:creationId xmlns:p14="http://schemas.microsoft.com/office/powerpoint/2010/main" val="360388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09550"/>
            <a:ext cx="3810000" cy="4724401"/>
          </a:xfrm>
        </p:spPr>
        <p:txBody>
          <a:bodyPr/>
          <a:lstStyle/>
          <a:p>
            <a:pPr algn="l"/>
            <a:endParaRPr lang="en-US" dirty="0">
              <a:latin typeface="Arial Rounded MT Bold" panose="020F0704030504030204" pitchFamily="34" charset="0"/>
            </a:endParaRPr>
          </a:p>
          <a:p>
            <a:pPr algn="l"/>
            <a:r>
              <a:rPr lang="en-US" dirty="0">
                <a:latin typeface="Arial Rounded MT Bold" panose="020F0704030504030204" pitchFamily="34" charset="0"/>
              </a:rPr>
              <a:t>Israel Foreign Minister Yair </a:t>
            </a:r>
            <a:r>
              <a:rPr lang="en-US" dirty="0" err="1">
                <a:latin typeface="Arial Rounded MT Bold" panose="020F0704030504030204" pitchFamily="34" charset="0"/>
              </a:rPr>
              <a:t>Lapid</a:t>
            </a:r>
            <a:r>
              <a:rPr lang="en-US" dirty="0">
                <a:latin typeface="Arial Rounded MT Bold" panose="020F0704030504030204" pitchFamily="34" charset="0"/>
              </a:rPr>
              <a:t> </a:t>
            </a:r>
            <a:endParaRPr lang="en-US" dirty="0"/>
          </a:p>
        </p:txBody>
      </p:sp>
      <p:pic>
        <p:nvPicPr>
          <p:cNvPr id="1026" name="Picture 2">
            <a:extLst>
              <a:ext uri="{FF2B5EF4-FFF2-40B4-BE49-F238E27FC236}">
                <a16:creationId xmlns:a16="http://schemas.microsoft.com/office/drawing/2014/main" id="{46AB7A2E-83EA-451A-A9EF-4F6AAE9017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27" r="12731"/>
          <a:stretch/>
        </p:blipFill>
        <p:spPr bwMode="auto">
          <a:xfrm>
            <a:off x="4191000" y="0"/>
            <a:ext cx="4953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i="0" baseline="30000" dirty="0">
                <a:effectLst/>
              </a:rPr>
              <a:t>Messianic Jews/Hebrews/MJ 10.1-4 </a:t>
            </a:r>
            <a:r>
              <a:rPr lang="en-US" i="0" dirty="0">
                <a:effectLst/>
              </a:rPr>
              <a:t>approach the Holy Place to offer them. Otherwise, wouldn’t the offering of those sacrifices have ceased? For if the people performing the service had been cleansed once and for all, </a:t>
            </a:r>
            <a:r>
              <a:rPr lang="en-US" i="0" u="sng" dirty="0">
                <a:solidFill>
                  <a:srgbClr val="FFFF99"/>
                </a:solidFill>
                <a:effectLst/>
              </a:rPr>
              <a:t>they would no longer have sins on their conscience. </a:t>
            </a:r>
            <a:r>
              <a:rPr lang="en-US" i="0" u="sng" baseline="30000" dirty="0">
                <a:solidFill>
                  <a:srgbClr val="FFFF99"/>
                </a:solidFill>
                <a:effectLst/>
              </a:rPr>
              <a:t> </a:t>
            </a:r>
            <a:endParaRPr lang="en-US" u="sng" dirty="0">
              <a:solidFill>
                <a:srgbClr val="FFFF99"/>
              </a:solidFill>
            </a:endParaRPr>
          </a:p>
        </p:txBody>
      </p:sp>
    </p:spTree>
    <p:extLst>
      <p:ext uri="{BB962C8B-B14F-4D97-AF65-F5344CB8AC3E}">
        <p14:creationId xmlns:p14="http://schemas.microsoft.com/office/powerpoint/2010/main" val="3202217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i="0" baseline="30000" dirty="0">
                <a:effectLst/>
              </a:rPr>
              <a:t>Messianic Jews/Hebrews/MJ 10.1-4 </a:t>
            </a:r>
            <a:r>
              <a:rPr lang="en-US" i="0" dirty="0">
                <a:effectLst/>
              </a:rPr>
              <a:t> No, it is quite the contrary — in these sacrifices is a reminder of sins, year after year. For it is impossible that the blood of bulls and goats should take away sins.</a:t>
            </a:r>
            <a:endParaRPr lang="en-US" dirty="0"/>
          </a:p>
        </p:txBody>
      </p:sp>
    </p:spTree>
    <p:extLst>
      <p:ext uri="{BB962C8B-B14F-4D97-AF65-F5344CB8AC3E}">
        <p14:creationId xmlns:p14="http://schemas.microsoft.com/office/powerpoint/2010/main" val="46467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endParaRPr lang="en-US" dirty="0"/>
          </a:p>
          <a:p>
            <a:r>
              <a:rPr lang="en-US" dirty="0"/>
              <a:t>Here is the miracle and the uniqueness of faith in the Messiah Yeshua</a:t>
            </a:r>
          </a:p>
        </p:txBody>
      </p:sp>
    </p:spTree>
    <p:extLst>
      <p:ext uri="{BB962C8B-B14F-4D97-AF65-F5344CB8AC3E}">
        <p14:creationId xmlns:p14="http://schemas.microsoft.com/office/powerpoint/2010/main" val="296164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3700" baseline="30000" dirty="0"/>
              <a:t>Ro. 8.15-17</a:t>
            </a:r>
            <a:r>
              <a:rPr lang="en-US" sz="3700" dirty="0"/>
              <a:t> For you did not receive a spirit of slavery to bring you back again into fear; on the contrary, </a:t>
            </a:r>
            <a:r>
              <a:rPr lang="en-US" sz="3700" u="sng" dirty="0">
                <a:solidFill>
                  <a:srgbClr val="FFFF99"/>
                </a:solidFill>
              </a:rPr>
              <a:t>you received the Spirit, who makes us sons and by whose power we cry out, “Abba!” (that is, “Dear Father!”). </a:t>
            </a:r>
          </a:p>
        </p:txBody>
      </p:sp>
    </p:spTree>
    <p:extLst>
      <p:ext uri="{BB962C8B-B14F-4D97-AF65-F5344CB8AC3E}">
        <p14:creationId xmlns:p14="http://schemas.microsoft.com/office/powerpoint/2010/main" val="1906519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3700" baseline="30000" dirty="0"/>
              <a:t>Ro. 8.15-17</a:t>
            </a:r>
            <a:r>
              <a:rPr lang="en-US" sz="3700" dirty="0"/>
              <a:t> The </a:t>
            </a:r>
            <a:r>
              <a:rPr lang="en-US" sz="3700" u="sng" dirty="0">
                <a:solidFill>
                  <a:srgbClr val="FFFF99"/>
                </a:solidFill>
              </a:rPr>
              <a:t>Spirit himself bears witness with our own spirits that we are children of God</a:t>
            </a:r>
            <a:r>
              <a:rPr lang="en-US" sz="3700" dirty="0"/>
              <a:t>; and if we are children, then we are also heirs, heirs of God and joint-heirs with the Messiah — provided we are suffering with him in order also to be glorified with him.</a:t>
            </a:r>
          </a:p>
        </p:txBody>
      </p:sp>
    </p:spTree>
    <p:extLst>
      <p:ext uri="{BB962C8B-B14F-4D97-AF65-F5344CB8AC3E}">
        <p14:creationId xmlns:p14="http://schemas.microsoft.com/office/powerpoint/2010/main" val="385826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dirty="0"/>
              <a:t>Myself, Sunday evening, April 13, 1969: “Your name is now in the Book of Life.”</a:t>
            </a:r>
          </a:p>
          <a:p>
            <a:pPr algn="l"/>
            <a:endParaRPr lang="en-US" dirty="0"/>
          </a:p>
          <a:p>
            <a:pPr algn="l"/>
            <a:endParaRPr lang="en-US" sz="1800" dirty="0"/>
          </a:p>
        </p:txBody>
      </p:sp>
    </p:spTree>
    <p:extLst>
      <p:ext uri="{BB962C8B-B14F-4D97-AF65-F5344CB8AC3E}">
        <p14:creationId xmlns:p14="http://schemas.microsoft.com/office/powerpoint/2010/main" val="105856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0306"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l="9149" t="74446" r="65016" b="3375"/>
          <a:stretch>
            <a:fillRect/>
          </a:stretch>
        </p:blipFill>
        <p:spPr>
          <a:xfrm>
            <a:off x="2649647" y="0"/>
            <a:ext cx="6477001" cy="5143499"/>
          </a:xfrm>
          <a:noFill/>
        </p:spPr>
      </p:pic>
      <p:cxnSp>
        <p:nvCxnSpPr>
          <p:cNvPr id="3" name="Straight Arrow Connector 2"/>
          <p:cNvCxnSpPr/>
          <p:nvPr/>
        </p:nvCxnSpPr>
        <p:spPr bwMode="auto">
          <a:xfrm>
            <a:off x="4857750" y="1200150"/>
            <a:ext cx="1924050" cy="1828800"/>
          </a:xfrm>
          <a:prstGeom prst="straightConnector1">
            <a:avLst/>
          </a:prstGeom>
          <a:solidFill>
            <a:schemeClr val="accent1"/>
          </a:solidFill>
          <a:ln w="2857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1879" y="221724"/>
            <a:ext cx="2627768" cy="4247317"/>
          </a:xfrm>
          <a:prstGeom prst="rect">
            <a:avLst/>
          </a:prstGeom>
          <a:noFill/>
        </p:spPr>
        <p:txBody>
          <a:bodyPr wrap="square" rtlCol="0">
            <a:spAutoFit/>
          </a:bodyPr>
          <a:lstStyle/>
          <a:p>
            <a:pPr algn="l"/>
            <a:r>
              <a:rPr lang="en-US" sz="3000" dirty="0">
                <a:effectLst>
                  <a:outerShdw blurRad="38100" dist="38100" dir="2700000" algn="tl">
                    <a:srgbClr val="000000">
                      <a:alpha val="43137"/>
                    </a:srgbClr>
                  </a:outerShdw>
                </a:effectLst>
              </a:rPr>
              <a:t>Pilgrim Holiness Church, Schenectady NY, April 13, 1969, after 10 days of fasting, I experienced </a:t>
            </a:r>
          </a:p>
        </p:txBody>
      </p:sp>
    </p:spTree>
    <p:extLst>
      <p:ext uri="{BB962C8B-B14F-4D97-AF65-F5344CB8AC3E}">
        <p14:creationId xmlns:p14="http://schemas.microsoft.com/office/powerpoint/2010/main" val="3482998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dirty="0"/>
              <a:t>In Judaism, the Book of Life</a:t>
            </a:r>
          </a:p>
          <a:p>
            <a:pPr algn="l"/>
            <a:r>
              <a:rPr lang="he-IL" b="1" dirty="0">
                <a:latin typeface="David" panose="020E0502060401010101" pitchFamily="34" charset="-79"/>
                <a:cs typeface="David" panose="020E0502060401010101" pitchFamily="34" charset="-79"/>
              </a:rPr>
              <a:t>ספר החיים</a:t>
            </a:r>
            <a:r>
              <a:rPr lang="en-US" b="1" dirty="0">
                <a:latin typeface="David" panose="020E0502060401010101" pitchFamily="34" charset="-79"/>
                <a:cs typeface="David" panose="020E0502060401010101" pitchFamily="34" charset="-79"/>
              </a:rPr>
              <a:t> </a:t>
            </a:r>
            <a:r>
              <a:rPr lang="en-US" i="1" dirty="0" err="1"/>
              <a:t>sefer</a:t>
            </a:r>
            <a:r>
              <a:rPr lang="en-US" i="1" dirty="0"/>
              <a:t> ha-</a:t>
            </a:r>
            <a:r>
              <a:rPr lang="en-US" i="1" dirty="0" err="1"/>
              <a:t>khaim</a:t>
            </a:r>
            <a:r>
              <a:rPr lang="en-US" dirty="0"/>
              <a:t>; is the book in which God records the names of every person who is destined for Heaven and the World to Come.  Particularly considered on High Holidays.</a:t>
            </a:r>
          </a:p>
        </p:txBody>
      </p:sp>
    </p:spTree>
    <p:extLst>
      <p:ext uri="{BB962C8B-B14F-4D97-AF65-F5344CB8AC3E}">
        <p14:creationId xmlns:p14="http://schemas.microsoft.com/office/powerpoint/2010/main" val="3306941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dirty="0"/>
              <a:t>Wesley: </a:t>
            </a:r>
          </a:p>
          <a:p>
            <a:pPr algn="l"/>
            <a:r>
              <a:rPr lang="en-US" dirty="0"/>
              <a:t>“Your sins are forgiven, accepted thou art, </a:t>
            </a:r>
          </a:p>
          <a:p>
            <a:pPr algn="l"/>
            <a:r>
              <a:rPr lang="en-US" dirty="0"/>
              <a:t>I listened and heaven sprung up in my heart.”</a:t>
            </a:r>
          </a:p>
          <a:p>
            <a:pPr algn="l"/>
            <a:endParaRPr lang="en-US" dirty="0"/>
          </a:p>
          <a:p>
            <a:pPr algn="l"/>
            <a:endParaRPr lang="en-US" dirty="0"/>
          </a:p>
          <a:p>
            <a:pPr algn="l"/>
            <a:endParaRPr lang="en-US" sz="1800" dirty="0"/>
          </a:p>
        </p:txBody>
      </p:sp>
    </p:spTree>
    <p:extLst>
      <p:ext uri="{BB962C8B-B14F-4D97-AF65-F5344CB8AC3E}">
        <p14:creationId xmlns:p14="http://schemas.microsoft.com/office/powerpoint/2010/main" val="3368566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dirty="0"/>
              <a:t>Do you have the witness of the Spirit that your name is in the Book of Life?</a:t>
            </a:r>
          </a:p>
        </p:txBody>
      </p:sp>
    </p:spTree>
    <p:extLst>
      <p:ext uri="{BB962C8B-B14F-4D97-AF65-F5344CB8AC3E}">
        <p14:creationId xmlns:p14="http://schemas.microsoft.com/office/powerpoint/2010/main" val="102993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b="0" i="0" dirty="0">
                <a:effectLst/>
                <a:latin typeface="Arial Rounded MT Bold" panose="020F0704030504030204" pitchFamily="34" charset="0"/>
              </a:rPr>
              <a:t>When Israel Foreign Minister </a:t>
            </a:r>
            <a:r>
              <a:rPr lang="en-US" i="0" dirty="0">
                <a:effectLst/>
                <a:latin typeface="Arial Rounded MT Bold" panose="020F0704030504030204" pitchFamily="34" charset="0"/>
              </a:rPr>
              <a:t>Yair </a:t>
            </a:r>
            <a:r>
              <a:rPr lang="en-US" i="0" dirty="0" err="1">
                <a:effectLst/>
                <a:latin typeface="Arial Rounded MT Bold" panose="020F0704030504030204" pitchFamily="34" charset="0"/>
              </a:rPr>
              <a:t>Lapid</a:t>
            </a:r>
            <a:r>
              <a:rPr lang="en-US" i="0" dirty="0">
                <a:effectLst/>
                <a:latin typeface="Arial Rounded MT Bold" panose="020F0704030504030204" pitchFamily="34" charset="0"/>
              </a:rPr>
              <a:t> </a:t>
            </a:r>
            <a:r>
              <a:rPr lang="en-US" b="0" i="0" dirty="0">
                <a:effectLst/>
                <a:latin typeface="Arial Rounded MT Bold" panose="020F0704030504030204" pitchFamily="34" charset="0"/>
              </a:rPr>
              <a:t>recently appointed his Messianic Jewish sister-in-law </a:t>
            </a:r>
            <a:r>
              <a:rPr lang="en-US" i="0" dirty="0" err="1">
                <a:effectLst/>
                <a:latin typeface="Arial Rounded MT Bold" panose="020F0704030504030204" pitchFamily="34" charset="0"/>
              </a:rPr>
              <a:t>Ilil</a:t>
            </a:r>
            <a:r>
              <a:rPr lang="en-US" i="0" dirty="0">
                <a:effectLst/>
                <a:latin typeface="Arial Rounded MT Bold" panose="020F0704030504030204" pitchFamily="34" charset="0"/>
              </a:rPr>
              <a:t> Keren </a:t>
            </a:r>
            <a:r>
              <a:rPr lang="en-US" b="0" i="0" dirty="0">
                <a:effectLst/>
                <a:latin typeface="Arial Rounded MT Bold" panose="020F0704030504030204" pitchFamily="34" charset="0"/>
              </a:rPr>
              <a:t>to the board of the Jewish National Fund (JNF), religious news outlets created a fire storm across the Israeli media resulting in Keren resigning the post. </a:t>
            </a:r>
            <a:endParaRPr lang="en-US" dirty="0">
              <a:latin typeface="Arial Rounded MT Bold" panose="020F0704030504030204" pitchFamily="34" charset="0"/>
            </a:endParaRPr>
          </a:p>
        </p:txBody>
      </p:sp>
    </p:spTree>
    <p:extLst>
      <p:ext uri="{BB962C8B-B14F-4D97-AF65-F5344CB8AC3E}">
        <p14:creationId xmlns:p14="http://schemas.microsoft.com/office/powerpoint/2010/main" val="1098974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dirty="0"/>
              <a:t>Do you have the witness of the Spirit that your name is in the Book of Life?</a:t>
            </a:r>
          </a:p>
          <a:p>
            <a:pPr marL="288925" indent="-288925" algn="l">
              <a:buFont typeface="Arial" panose="020B0604020202020204" pitchFamily="34" charset="0"/>
              <a:buChar char="•"/>
            </a:pPr>
            <a:r>
              <a:rPr lang="en-US" dirty="0"/>
              <a:t>I think so</a:t>
            </a:r>
          </a:p>
        </p:txBody>
      </p:sp>
    </p:spTree>
    <p:extLst>
      <p:ext uri="{BB962C8B-B14F-4D97-AF65-F5344CB8AC3E}">
        <p14:creationId xmlns:p14="http://schemas.microsoft.com/office/powerpoint/2010/main" val="1793301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dirty="0"/>
              <a:t>Do you have the witness of the Spirit that your name is in the Book of Life?</a:t>
            </a:r>
          </a:p>
          <a:p>
            <a:pPr marL="288925" indent="-288925" algn="l">
              <a:buFont typeface="Arial" panose="020B0604020202020204" pitchFamily="34" charset="0"/>
              <a:buChar char="•"/>
            </a:pPr>
            <a:r>
              <a:rPr lang="en-US" dirty="0"/>
              <a:t>I think so</a:t>
            </a:r>
          </a:p>
          <a:p>
            <a:pPr marL="288925" indent="-288925" algn="l">
              <a:buFont typeface="Arial" panose="020B0604020202020204" pitchFamily="34" charset="0"/>
              <a:buChar char="•"/>
            </a:pPr>
            <a:r>
              <a:rPr lang="en-US" dirty="0"/>
              <a:t>I hope so</a:t>
            </a:r>
          </a:p>
        </p:txBody>
      </p:sp>
    </p:spTree>
    <p:extLst>
      <p:ext uri="{BB962C8B-B14F-4D97-AF65-F5344CB8AC3E}">
        <p14:creationId xmlns:p14="http://schemas.microsoft.com/office/powerpoint/2010/main" val="472847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pPr algn="l"/>
            <a:r>
              <a:rPr lang="en-US" dirty="0"/>
              <a:t>Do you have the witness of the Spirit that your name is in the Book of Life?</a:t>
            </a:r>
          </a:p>
          <a:p>
            <a:pPr marL="288925" indent="-288925" algn="l">
              <a:buFont typeface="Arial" panose="020B0604020202020204" pitchFamily="34" charset="0"/>
              <a:buChar char="•"/>
            </a:pPr>
            <a:r>
              <a:rPr lang="en-US" dirty="0"/>
              <a:t>I think so</a:t>
            </a:r>
          </a:p>
          <a:p>
            <a:pPr marL="288925" indent="-288925" algn="l">
              <a:buFont typeface="Arial" panose="020B0604020202020204" pitchFamily="34" charset="0"/>
              <a:buChar char="•"/>
            </a:pPr>
            <a:r>
              <a:rPr lang="en-US" dirty="0"/>
              <a:t>I hope so</a:t>
            </a:r>
          </a:p>
          <a:p>
            <a:pPr marL="288925" indent="-288925" algn="l">
              <a:buFont typeface="Arial" panose="020B0604020202020204" pitchFamily="34" charset="0"/>
              <a:buChar char="•"/>
            </a:pPr>
            <a:r>
              <a:rPr lang="en-US" dirty="0"/>
              <a:t>It should be: a do all this…</a:t>
            </a:r>
          </a:p>
        </p:txBody>
      </p:sp>
    </p:spTree>
    <p:extLst>
      <p:ext uri="{BB962C8B-B14F-4D97-AF65-F5344CB8AC3E}">
        <p14:creationId xmlns:p14="http://schemas.microsoft.com/office/powerpoint/2010/main" val="1614020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sz="3700" baseline="30000" dirty="0"/>
              <a:t>Ro. 8.15-17</a:t>
            </a:r>
            <a:r>
              <a:rPr lang="en-US" sz="3700" dirty="0"/>
              <a:t> </a:t>
            </a:r>
            <a:r>
              <a:rPr lang="en-US" sz="3700" u="sng" dirty="0">
                <a:solidFill>
                  <a:srgbClr val="FFFF99"/>
                </a:solidFill>
              </a:rPr>
              <a:t>You received the Spirit, who makes us sons and by whose power we cry out, “Abba!” (that is, “Dear Father!”</a:t>
            </a:r>
            <a:r>
              <a:rPr lang="en-US" sz="3700" dirty="0">
                <a:solidFill>
                  <a:srgbClr val="FFFF99"/>
                </a:solidFill>
              </a:rPr>
              <a:t>). </a:t>
            </a:r>
          </a:p>
        </p:txBody>
      </p:sp>
    </p:spTree>
    <p:extLst>
      <p:ext uri="{BB962C8B-B14F-4D97-AF65-F5344CB8AC3E}">
        <p14:creationId xmlns:p14="http://schemas.microsoft.com/office/powerpoint/2010/main" val="1156402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8534400" cy="4724401"/>
          </a:xfrm>
        </p:spPr>
        <p:txBody>
          <a:bodyPr/>
          <a:lstStyle/>
          <a:p>
            <a:endParaRPr lang="en-US" dirty="0"/>
          </a:p>
          <a:p>
            <a:r>
              <a:rPr lang="en-US" dirty="0"/>
              <a:t>Scriptures on the Book of Life</a:t>
            </a:r>
          </a:p>
        </p:txBody>
      </p:sp>
    </p:spTree>
    <p:extLst>
      <p:ext uri="{BB962C8B-B14F-4D97-AF65-F5344CB8AC3E}">
        <p14:creationId xmlns:p14="http://schemas.microsoft.com/office/powerpoint/2010/main" val="1806912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err="1"/>
              <a:t>T’hillim</a:t>
            </a:r>
            <a:r>
              <a:rPr lang="en-US" baseline="30000" dirty="0"/>
              <a:t>/Ps 69.29</a:t>
            </a:r>
            <a:r>
              <a:rPr lang="en-US" dirty="0"/>
              <a:t> Erase them from the book of life, let them not be written with the righteous.</a:t>
            </a:r>
          </a:p>
        </p:txBody>
      </p:sp>
    </p:spTree>
    <p:extLst>
      <p:ext uri="{BB962C8B-B14F-4D97-AF65-F5344CB8AC3E}">
        <p14:creationId xmlns:p14="http://schemas.microsoft.com/office/powerpoint/2010/main" val="223410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Yeshayahu/Is 4.3  </a:t>
            </a:r>
            <a:r>
              <a:rPr lang="en-US" sz="4000" dirty="0"/>
              <a:t>Those left in </a:t>
            </a:r>
            <a:r>
              <a:rPr lang="en-US" sz="4000" dirty="0" err="1"/>
              <a:t>Tziyon</a:t>
            </a:r>
            <a:r>
              <a:rPr lang="en-US" sz="4000" dirty="0"/>
              <a:t> and remaining in </a:t>
            </a:r>
            <a:r>
              <a:rPr lang="en-US" sz="4000" dirty="0" err="1"/>
              <a:t>Yerushalayim</a:t>
            </a:r>
            <a:r>
              <a:rPr lang="en-US" sz="4000" dirty="0"/>
              <a:t> will be called holy, and everyone in </a:t>
            </a:r>
            <a:r>
              <a:rPr lang="en-US" sz="4000" dirty="0" err="1"/>
              <a:t>Yerushalayim</a:t>
            </a:r>
            <a:r>
              <a:rPr lang="en-US" sz="4000" dirty="0"/>
              <a:t> </a:t>
            </a:r>
            <a:r>
              <a:rPr lang="en-US" sz="4000" u="sng" dirty="0">
                <a:solidFill>
                  <a:srgbClr val="FFFF99"/>
                </a:solidFill>
              </a:rPr>
              <a:t>written down for life.</a:t>
            </a:r>
          </a:p>
        </p:txBody>
      </p:sp>
    </p:spTree>
    <p:extLst>
      <p:ext uri="{BB962C8B-B14F-4D97-AF65-F5344CB8AC3E}">
        <p14:creationId xmlns:p14="http://schemas.microsoft.com/office/powerpoint/2010/main" val="3109996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baseline="30000" dirty="0"/>
              <a:t>Phil 4.3  </a:t>
            </a:r>
            <a:r>
              <a:rPr lang="en-US" dirty="0"/>
              <a:t>I ask you, true companion, to help these women—they labored side by side with me in spreading the Good News, together with Clement also and the rest of </a:t>
            </a:r>
            <a:r>
              <a:rPr lang="en-US" u="sng" dirty="0">
                <a:solidFill>
                  <a:srgbClr val="FFFF99"/>
                </a:solidFill>
              </a:rPr>
              <a:t>my fellow workers, whose names are in the Book of Life.</a:t>
            </a:r>
          </a:p>
        </p:txBody>
      </p:sp>
    </p:spTree>
    <p:extLst>
      <p:ext uri="{BB962C8B-B14F-4D97-AF65-F5344CB8AC3E}">
        <p14:creationId xmlns:p14="http://schemas.microsoft.com/office/powerpoint/2010/main" val="249698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3.5</a:t>
            </a:r>
            <a:r>
              <a:rPr lang="en-US" sz="4000" dirty="0"/>
              <a:t> The one who overcomes thus will be dressed in white clothes; </a:t>
            </a:r>
            <a:r>
              <a:rPr lang="en-US" sz="4000" u="sng" dirty="0">
                <a:solidFill>
                  <a:srgbClr val="FFFF99"/>
                </a:solidFill>
              </a:rPr>
              <a:t>I will never blot his name out of the Book of Life</a:t>
            </a:r>
            <a:r>
              <a:rPr lang="en-US" sz="4000" dirty="0"/>
              <a:t>, and will confess his name before My Father and His angels.</a:t>
            </a:r>
          </a:p>
        </p:txBody>
      </p:sp>
    </p:spTree>
    <p:extLst>
      <p:ext uri="{BB962C8B-B14F-4D97-AF65-F5344CB8AC3E}">
        <p14:creationId xmlns:p14="http://schemas.microsoft.com/office/powerpoint/2010/main" val="2891500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Rev. 13.8 </a:t>
            </a:r>
            <a:r>
              <a:rPr lang="en-US" sz="4000" dirty="0"/>
              <a:t>All who dwell on the earth shall worship him [the satanic anti-Messiah]—everyone whose </a:t>
            </a:r>
            <a:r>
              <a:rPr lang="en-US" sz="4000" u="sng" dirty="0">
                <a:solidFill>
                  <a:srgbClr val="FFFF99"/>
                </a:solidFill>
              </a:rPr>
              <a:t>name has not been written from the foundation of the world in the Book of Life of the Lamb</a:t>
            </a:r>
            <a:r>
              <a:rPr lang="en-US" sz="4000" dirty="0">
                <a:solidFill>
                  <a:srgbClr val="FFFF99"/>
                </a:solidFill>
              </a:rPr>
              <a:t>.</a:t>
            </a:r>
            <a:r>
              <a:rPr lang="en-US" sz="4000" u="sng" dirty="0">
                <a:solidFill>
                  <a:srgbClr val="FFFF99"/>
                </a:solidFill>
              </a:rPr>
              <a:t> </a:t>
            </a:r>
          </a:p>
        </p:txBody>
      </p:sp>
    </p:spTree>
    <p:extLst>
      <p:ext uri="{BB962C8B-B14F-4D97-AF65-F5344CB8AC3E}">
        <p14:creationId xmlns:p14="http://schemas.microsoft.com/office/powerpoint/2010/main" val="397763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b="0" i="0" dirty="0">
                <a:effectLst/>
                <a:latin typeface="Arial Rounded MT Bold" panose="020F0704030504030204" pitchFamily="34" charset="0"/>
              </a:rPr>
              <a:t>Keren, it was discovered, had been a member of a Messianic Jewish congregation in Tel Aviv together with her husband who held the role of “prayer leader” in the community.</a:t>
            </a:r>
            <a:endParaRPr lang="en-US" dirty="0">
              <a:latin typeface="Arial Rounded MT Bold" panose="020F0704030504030204" pitchFamily="34" charset="0"/>
            </a:endParaRPr>
          </a:p>
        </p:txBody>
      </p:sp>
    </p:spTree>
    <p:extLst>
      <p:ext uri="{BB962C8B-B14F-4D97-AF65-F5344CB8AC3E}">
        <p14:creationId xmlns:p14="http://schemas.microsoft.com/office/powerpoint/2010/main" val="763043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17.8</a:t>
            </a:r>
            <a:r>
              <a:rPr lang="en-US" sz="4000" dirty="0"/>
              <a:t> The beast that you saw was, and is not, and yet is about to rise up from the abyss and head for destruction, those who dwell on the earth—</a:t>
            </a:r>
            <a:r>
              <a:rPr lang="en-US" sz="4000" u="sng" dirty="0">
                <a:solidFill>
                  <a:srgbClr val="FFFF99"/>
                </a:solidFill>
              </a:rPr>
              <a:t>whose names have not been written in the Book of Life.</a:t>
            </a:r>
          </a:p>
        </p:txBody>
      </p:sp>
    </p:spTree>
    <p:extLst>
      <p:ext uri="{BB962C8B-B14F-4D97-AF65-F5344CB8AC3E}">
        <p14:creationId xmlns:p14="http://schemas.microsoft.com/office/powerpoint/2010/main" val="3719269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Rev. 21.12 </a:t>
            </a:r>
            <a:r>
              <a:rPr lang="en-US" sz="4000" dirty="0"/>
              <a:t>And I saw the dead—the great and the small—standing before the throne. The books were opened, and </a:t>
            </a:r>
            <a:r>
              <a:rPr lang="en-US" sz="4000" u="sng" dirty="0">
                <a:solidFill>
                  <a:srgbClr val="FFFF99"/>
                </a:solidFill>
              </a:rPr>
              <a:t>another book was opened—the Book of Life</a:t>
            </a:r>
            <a:r>
              <a:rPr lang="en-US" sz="4000" dirty="0"/>
              <a:t>. And the dead were judged according to what was written in the books, according to their deeds.</a:t>
            </a:r>
          </a:p>
        </p:txBody>
      </p:sp>
    </p:spTree>
    <p:extLst>
      <p:ext uri="{BB962C8B-B14F-4D97-AF65-F5344CB8AC3E}">
        <p14:creationId xmlns:p14="http://schemas.microsoft.com/office/powerpoint/2010/main" val="2608679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20.5 </a:t>
            </a:r>
            <a:r>
              <a:rPr lang="en-US" sz="4000" dirty="0"/>
              <a:t>And if anyone was not found written in </a:t>
            </a:r>
            <a:r>
              <a:rPr lang="en-US" sz="4000" u="sng" dirty="0">
                <a:solidFill>
                  <a:srgbClr val="FFFF99"/>
                </a:solidFill>
              </a:rPr>
              <a:t>the Book of Life</a:t>
            </a:r>
            <a:r>
              <a:rPr lang="en-US" sz="4000" dirty="0"/>
              <a:t>, he was thrown into the lake of fire.</a:t>
            </a:r>
          </a:p>
        </p:txBody>
      </p:sp>
    </p:spTree>
    <p:extLst>
      <p:ext uri="{BB962C8B-B14F-4D97-AF65-F5344CB8AC3E}">
        <p14:creationId xmlns:p14="http://schemas.microsoft.com/office/powerpoint/2010/main" val="2687942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21:27 </a:t>
            </a:r>
            <a:r>
              <a:rPr lang="en-US" sz="4000" dirty="0"/>
              <a:t>And nothing unholy shall ever enter it, nor anyone doing what is detestable or false, but </a:t>
            </a:r>
            <a:r>
              <a:rPr lang="en-US" sz="4000" u="sng" dirty="0">
                <a:solidFill>
                  <a:srgbClr val="FFFF99"/>
                </a:solidFill>
              </a:rPr>
              <a:t>only those written in the Book of Life.</a:t>
            </a:r>
          </a:p>
        </p:txBody>
      </p:sp>
    </p:spTree>
    <p:extLst>
      <p:ext uri="{BB962C8B-B14F-4D97-AF65-F5344CB8AC3E}">
        <p14:creationId xmlns:p14="http://schemas.microsoft.com/office/powerpoint/2010/main" val="223928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Hanukkah connection</a:t>
            </a:r>
          </a:p>
          <a:p>
            <a:pPr marL="0" indent="0" algn="ctr">
              <a:buNone/>
            </a:pPr>
            <a:r>
              <a:rPr lang="en-US" sz="4000" dirty="0"/>
              <a:t> to the witness of the Spirit </a:t>
            </a:r>
          </a:p>
          <a:p>
            <a:pPr marL="0" indent="0" algn="ctr">
              <a:buNone/>
            </a:pPr>
            <a:r>
              <a:rPr lang="en-US" sz="4000" dirty="0"/>
              <a:t>that our conscience is clear.</a:t>
            </a:r>
          </a:p>
        </p:txBody>
      </p:sp>
    </p:spTree>
    <p:extLst>
      <p:ext uri="{BB962C8B-B14F-4D97-AF65-F5344CB8AC3E}">
        <p14:creationId xmlns:p14="http://schemas.microsoft.com/office/powerpoint/2010/main" val="4080516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3566407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 </a:t>
            </a:r>
            <a:r>
              <a:rPr lang="en-US" sz="4000" baseline="30000" dirty="0" err="1"/>
              <a:t>Yn</a:t>
            </a:r>
            <a:r>
              <a:rPr lang="en-US" sz="4000" baseline="30000" dirty="0"/>
              <a:t> 10.22-30 </a:t>
            </a:r>
            <a:r>
              <a:rPr lang="en-US" sz="4000" dirty="0"/>
              <a:t>Then came Hanukkah; it was winter in Jerusalem.  Yeshua was walking in the Temple around Solomon’s Colonnade. Then the Judean leaders surrounded Him, saying, “How long will You hold us in suspense? If You are the Messiah, tell us outright!”</a:t>
            </a:r>
          </a:p>
        </p:txBody>
      </p:sp>
    </p:spTree>
    <p:extLst>
      <p:ext uri="{BB962C8B-B14F-4D97-AF65-F5344CB8AC3E}">
        <p14:creationId xmlns:p14="http://schemas.microsoft.com/office/powerpoint/2010/main" val="90218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Solomon's Porch - Alchetron, The Free Social Encyclopedia">
            <a:extLst>
              <a:ext uri="{FF2B5EF4-FFF2-40B4-BE49-F238E27FC236}">
                <a16:creationId xmlns:a16="http://schemas.microsoft.com/office/drawing/2014/main" id="{92C29851-828F-454C-AF90-BC2BEC191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 y="0"/>
            <a:ext cx="9045671" cy="4790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E948294-15C9-4248-BBFF-2F8AB7681B8B}"/>
              </a:ext>
            </a:extLst>
          </p:cNvPr>
          <p:cNvSpPr/>
          <p:nvPr/>
        </p:nvSpPr>
        <p:spPr bwMode="auto">
          <a:xfrm>
            <a:off x="2286000" y="2419350"/>
            <a:ext cx="1828800" cy="533400"/>
          </a:xfrm>
          <a:prstGeom prst="roundRect">
            <a:avLst/>
          </a:prstGeom>
          <a:noFill/>
          <a:ln w="698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32785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a:t>
            </a:r>
            <a:r>
              <a:rPr lang="en-US" sz="4000" baseline="30000" dirty="0" err="1"/>
              <a:t>Yn</a:t>
            </a:r>
            <a:r>
              <a:rPr lang="en-US" sz="4000" baseline="30000" dirty="0"/>
              <a:t> 10.22-30 </a:t>
            </a:r>
            <a:r>
              <a:rPr lang="en-US" sz="4000" dirty="0"/>
              <a:t> Yeshua answered them, “I told you, but you don’t believe!...</a:t>
            </a:r>
            <a:r>
              <a:rPr lang="en-US" sz="4000" u="sng" dirty="0">
                <a:solidFill>
                  <a:srgbClr val="FFFF99"/>
                </a:solidFill>
              </a:rPr>
              <a:t>My sheep hear My voice</a:t>
            </a:r>
            <a:r>
              <a:rPr lang="en-US" sz="4000" dirty="0"/>
              <a:t>. I know them, and they follow Me. I give them eternal life! They will never perish, and no one will snatch them out of My hand. </a:t>
            </a:r>
          </a:p>
        </p:txBody>
      </p:sp>
    </p:spTree>
    <p:extLst>
      <p:ext uri="{BB962C8B-B14F-4D97-AF65-F5344CB8AC3E}">
        <p14:creationId xmlns:p14="http://schemas.microsoft.com/office/powerpoint/2010/main" val="3453610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a:t>
            </a:r>
            <a:r>
              <a:rPr lang="en-US" sz="4000" baseline="30000" dirty="0" err="1"/>
              <a:t>Yn</a:t>
            </a:r>
            <a:r>
              <a:rPr lang="en-US" sz="4000" baseline="30000" dirty="0"/>
              <a:t> 10.22-30 </a:t>
            </a:r>
            <a:r>
              <a:rPr lang="en-US" sz="4000" dirty="0"/>
              <a:t> My Father, who has given them to Me, is greater than all. And no one is able to snatch them out of the Father’s hand.  I and the Father are one.”</a:t>
            </a:r>
          </a:p>
        </p:txBody>
      </p:sp>
    </p:spTree>
    <p:extLst>
      <p:ext uri="{BB962C8B-B14F-4D97-AF65-F5344CB8AC3E}">
        <p14:creationId xmlns:p14="http://schemas.microsoft.com/office/powerpoint/2010/main" val="140829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0742871-3A45-433A-84B4-B6445117A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13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0742871-3A45-433A-84B4-B6445117A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03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Conscience:</a:t>
            </a:r>
          </a:p>
          <a:p>
            <a:pPr marL="231775" indent="-231775" algn="l">
              <a:buFont typeface="+mj-lt"/>
              <a:buAutoNum type="arabicPeriod"/>
            </a:pPr>
            <a:r>
              <a:rPr lang="en-US" dirty="0"/>
              <a:t>What is it?</a:t>
            </a:r>
          </a:p>
          <a:p>
            <a:pPr marL="231775" indent="-231775" algn="l">
              <a:buFont typeface="+mj-lt"/>
              <a:buAutoNum type="arabicPeriod"/>
            </a:pPr>
            <a:r>
              <a:rPr lang="en-US" dirty="0"/>
              <a:t>How does it operate?</a:t>
            </a:r>
          </a:p>
          <a:p>
            <a:pPr marL="231775" indent="-231775" algn="l">
              <a:buFont typeface="+mj-lt"/>
              <a:buAutoNum type="arabicPeriod"/>
            </a:pPr>
            <a:r>
              <a:rPr lang="en-US" u="sng" dirty="0">
                <a:solidFill>
                  <a:srgbClr val="FFFF99"/>
                </a:solidFill>
              </a:rPr>
              <a:t>How can we </a:t>
            </a:r>
            <a:r>
              <a:rPr lang="en-US" u="dbl" dirty="0">
                <a:solidFill>
                  <a:srgbClr val="FFFF99"/>
                </a:solidFill>
              </a:rPr>
              <a:t>keep</a:t>
            </a:r>
            <a:r>
              <a:rPr lang="en-US" u="sng" dirty="0">
                <a:solidFill>
                  <a:srgbClr val="FFFF99"/>
                </a:solidFill>
              </a:rPr>
              <a:t> it at peace?</a:t>
            </a:r>
          </a:p>
          <a:p>
            <a:pPr algn="l"/>
            <a:endParaRPr lang="en-US" dirty="0"/>
          </a:p>
        </p:txBody>
      </p:sp>
    </p:spTree>
    <p:extLst>
      <p:ext uri="{BB962C8B-B14F-4D97-AF65-F5344CB8AC3E}">
        <p14:creationId xmlns:p14="http://schemas.microsoft.com/office/powerpoint/2010/main" val="3595138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FIRSTLY</a:t>
            </a:r>
            <a:r>
              <a:rPr lang="en-US" sz="4000" dirty="0"/>
              <a:t>: internal</a:t>
            </a:r>
          </a:p>
          <a:p>
            <a:pPr marL="0" indent="0">
              <a:buNone/>
            </a:pPr>
            <a:r>
              <a:rPr lang="en-US" sz="4000" baseline="30000" dirty="0" err="1"/>
              <a:t>Mishlei</a:t>
            </a:r>
            <a:r>
              <a:rPr lang="en-US" sz="4000" baseline="30000" dirty="0"/>
              <a:t>/Prov 4.23  </a:t>
            </a:r>
            <a:r>
              <a:rPr lang="en-US" sz="4000" dirty="0"/>
              <a:t>Guard your heart diligently, for from it flow the springs of life.</a:t>
            </a:r>
          </a:p>
        </p:txBody>
      </p:sp>
    </p:spTree>
    <p:extLst>
      <p:ext uri="{BB962C8B-B14F-4D97-AF65-F5344CB8AC3E}">
        <p14:creationId xmlns:p14="http://schemas.microsoft.com/office/powerpoint/2010/main" val="1448334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Col.3.15</a:t>
            </a:r>
            <a:r>
              <a:rPr lang="en-US" sz="4000" dirty="0"/>
              <a:t> Let the shalom of Messiah </a:t>
            </a:r>
            <a:r>
              <a:rPr lang="en-US" sz="4000" u="sng" dirty="0">
                <a:solidFill>
                  <a:srgbClr val="FFFF99"/>
                </a:solidFill>
              </a:rPr>
              <a:t>rule</a:t>
            </a:r>
            <a:r>
              <a:rPr lang="en-US" sz="4000" dirty="0"/>
              <a:t>                             			“to act as umpire,</a:t>
            </a:r>
          </a:p>
          <a:p>
            <a:pPr marL="0" indent="0">
              <a:buNone/>
            </a:pPr>
            <a:r>
              <a:rPr lang="en-US" sz="4000" dirty="0"/>
              <a:t>                 	lit: to act as arbiter in 				the games)”</a:t>
            </a:r>
          </a:p>
          <a:p>
            <a:pPr marL="0" indent="0">
              <a:buNone/>
            </a:pPr>
            <a:r>
              <a:rPr lang="en-US" sz="4000" dirty="0"/>
              <a:t>in your hearts—to this shalom you were surely called in one body. Also be thankful. </a:t>
            </a:r>
          </a:p>
        </p:txBody>
      </p:sp>
      <p:pic>
        <p:nvPicPr>
          <p:cNvPr id="3" name="Picture 2">
            <a:extLst>
              <a:ext uri="{FF2B5EF4-FFF2-40B4-BE49-F238E27FC236}">
                <a16:creationId xmlns:a16="http://schemas.microsoft.com/office/drawing/2014/main" id="{EA7F1FF6-F504-498A-88E0-70B1B4A10403}"/>
              </a:ext>
            </a:extLst>
          </p:cNvPr>
          <p:cNvPicPr>
            <a:picLocks noChangeAspect="1"/>
          </p:cNvPicPr>
          <p:nvPr/>
        </p:nvPicPr>
        <p:blipFill>
          <a:blip r:embed="rId3"/>
          <a:stretch>
            <a:fillRect/>
          </a:stretch>
        </p:blipFill>
        <p:spPr>
          <a:xfrm>
            <a:off x="304800" y="895350"/>
            <a:ext cx="2587034" cy="1905000"/>
          </a:xfrm>
          <a:prstGeom prst="rect">
            <a:avLst/>
          </a:prstGeom>
        </p:spPr>
      </p:pic>
    </p:spTree>
    <p:extLst>
      <p:ext uri="{BB962C8B-B14F-4D97-AF65-F5344CB8AC3E}">
        <p14:creationId xmlns:p14="http://schemas.microsoft.com/office/powerpoint/2010/main" val="381290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SECONDLY</a:t>
            </a:r>
            <a:r>
              <a:rPr lang="en-US" sz="4000" dirty="0"/>
              <a:t>: relational</a:t>
            </a:r>
          </a:p>
          <a:p>
            <a:pPr marL="0" indent="0">
              <a:buNone/>
            </a:pPr>
            <a:r>
              <a:rPr lang="en-US" sz="4000" baseline="30000" dirty="0" err="1"/>
              <a:t>Mtt</a:t>
            </a:r>
            <a:r>
              <a:rPr lang="en-US" sz="4000" baseline="30000" dirty="0"/>
              <a:t> 5.23-24</a:t>
            </a:r>
            <a:r>
              <a:rPr lang="en-US" sz="4000" dirty="0"/>
              <a:t> So if you are offering your gift at the Temple altar and you remember there that your brother has something against you, leave your gift where it is by the altar, and go, make peace with your brother. Then come back and offer your gift.</a:t>
            </a:r>
          </a:p>
        </p:txBody>
      </p:sp>
    </p:spTree>
    <p:extLst>
      <p:ext uri="{BB962C8B-B14F-4D97-AF65-F5344CB8AC3E}">
        <p14:creationId xmlns:p14="http://schemas.microsoft.com/office/powerpoint/2010/main" val="2913738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 5.13-15</a:t>
            </a:r>
            <a:r>
              <a:rPr lang="en-US" sz="4000" dirty="0"/>
              <a:t> Through love serve one another. For the whole Torah can be summed up in a single saying: “Love your neighbor as yourself.”  But if you bite and devour one another, watch out that you are not destroyed by one another.</a:t>
            </a:r>
          </a:p>
        </p:txBody>
      </p:sp>
    </p:spTree>
    <p:extLst>
      <p:ext uri="{BB962C8B-B14F-4D97-AF65-F5344CB8AC3E}">
        <p14:creationId xmlns:p14="http://schemas.microsoft.com/office/powerpoint/2010/main" val="3748976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4.15, 32 </a:t>
            </a:r>
            <a:r>
              <a:rPr lang="en-US" sz="4000" dirty="0"/>
              <a:t> Speaking the truth in love, we will in every respect grow up into him who is the head, the Messiah…Be kind to each other, tenderhearted; and forgive each other, just as in the Messiah God has also forgiven you.</a:t>
            </a:r>
          </a:p>
        </p:txBody>
      </p:sp>
    </p:spTree>
    <p:extLst>
      <p:ext uri="{BB962C8B-B14F-4D97-AF65-F5344CB8AC3E}">
        <p14:creationId xmlns:p14="http://schemas.microsoft.com/office/powerpoint/2010/main" val="381082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err="1"/>
              <a:t>T’hillim</a:t>
            </a:r>
            <a:r>
              <a:rPr lang="en-US" sz="3600" baseline="30000" dirty="0"/>
              <a:t>/Ps 141.3-5 </a:t>
            </a:r>
            <a:r>
              <a:rPr lang="en-US" sz="3600" dirty="0"/>
              <a:t>Set a guard, </a:t>
            </a:r>
            <a:r>
              <a:rPr lang="en-US" sz="3600" cap="small" dirty="0"/>
              <a:t>Adoni</a:t>
            </a:r>
            <a:r>
              <a:rPr lang="en-US" sz="3600" dirty="0"/>
              <a:t>, over my mouth. Keep watch over the door of my lips…</a:t>
            </a:r>
            <a:r>
              <a:rPr lang="en-US" sz="3600" dirty="0">
                <a:solidFill>
                  <a:srgbClr val="FFFF99"/>
                </a:solidFill>
              </a:rPr>
              <a:t>Let the righteous strike me—it is kindness. Let him correct me—it is oil on my head —my head will not refuse it.</a:t>
            </a:r>
            <a:r>
              <a:rPr lang="en-US" sz="3600" dirty="0"/>
              <a:t> Yet still my prayer is against their wickedness.</a:t>
            </a:r>
          </a:p>
          <a:p>
            <a:pPr marL="0" indent="0">
              <a:buNone/>
            </a:pPr>
            <a:r>
              <a:rPr lang="en-US" sz="3600" baseline="30000" dirty="0"/>
              <a:t>1 Cor 13.4</a:t>
            </a:r>
            <a:r>
              <a:rPr lang="en-US" sz="3600" dirty="0"/>
              <a:t> Love…suffers long.</a:t>
            </a:r>
            <a:endParaRPr lang="en-US" sz="6000" dirty="0"/>
          </a:p>
        </p:txBody>
      </p:sp>
    </p:spTree>
    <p:extLst>
      <p:ext uri="{BB962C8B-B14F-4D97-AF65-F5344CB8AC3E}">
        <p14:creationId xmlns:p14="http://schemas.microsoft.com/office/powerpoint/2010/main" val="4251116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t>THIRDLY</a:t>
            </a:r>
            <a:r>
              <a:rPr lang="en-US" sz="4000" dirty="0"/>
              <a:t>: sacrificial [Hanukkah connection]</a:t>
            </a:r>
          </a:p>
          <a:p>
            <a:pPr marL="0" indent="0">
              <a:buNone/>
            </a:pPr>
            <a:r>
              <a:rPr lang="en-US" sz="4000" dirty="0"/>
              <a:t>According to the rabbis, these three cardinal sins require martyrdom because of their intrinsic severity, and not because of the punishment prescribed for them. One must therefore be martyred for any Biblical law associated with them, </a:t>
            </a:r>
          </a:p>
        </p:txBody>
      </p:sp>
    </p:spTree>
    <p:extLst>
      <p:ext uri="{BB962C8B-B14F-4D97-AF65-F5344CB8AC3E}">
        <p14:creationId xmlns:p14="http://schemas.microsoft.com/office/powerpoint/2010/main" val="35194379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 matter how minor it may seem. However, one need not be martyred for a rabbinical prohibition.</a:t>
            </a:r>
          </a:p>
        </p:txBody>
      </p:sp>
    </p:spTree>
    <p:extLst>
      <p:ext uri="{BB962C8B-B14F-4D97-AF65-F5344CB8AC3E}">
        <p14:creationId xmlns:p14="http://schemas.microsoft.com/office/powerpoint/2010/main" val="47206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i="0" baseline="30000" dirty="0">
                <a:effectLst/>
              </a:rPr>
              <a:t>Messianic Jews/Hebrews/MJ 10.1-4 </a:t>
            </a:r>
            <a:r>
              <a:rPr lang="en-US" i="0" dirty="0">
                <a:effectLst/>
              </a:rPr>
              <a:t> For the </a:t>
            </a:r>
            <a:r>
              <a:rPr lang="en-US" dirty="0">
                <a:effectLst/>
              </a:rPr>
              <a:t>Torah</a:t>
            </a:r>
            <a:r>
              <a:rPr lang="en-US" i="0" dirty="0">
                <a:effectLst/>
              </a:rPr>
              <a:t> has in it a shadow of the good things to come, but not the actual manifestation of the originals. Therefore, it can never, by means of the same sacrifices repeated endlessly year after year, bring to the goal those who</a:t>
            </a:r>
            <a:endParaRPr lang="en-US" dirty="0"/>
          </a:p>
        </p:txBody>
      </p:sp>
    </p:spTree>
    <p:extLst>
      <p:ext uri="{BB962C8B-B14F-4D97-AF65-F5344CB8AC3E}">
        <p14:creationId xmlns:p14="http://schemas.microsoft.com/office/powerpoint/2010/main" val="4041313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are commanded, "Love </a:t>
            </a:r>
            <a:r>
              <a:rPr lang="en-US" sz="4000" cap="small" dirty="0"/>
              <a:t>Adoni</a:t>
            </a:r>
            <a:r>
              <a:rPr lang="en-US" sz="4000" dirty="0"/>
              <a:t> your God ... with all your soul" (Deut. 6:5), and this is interpreted to mean that one must continue to love God even at the expense of one’s earthly existence and soul.</a:t>
            </a:r>
          </a:p>
        </p:txBody>
      </p:sp>
    </p:spTree>
    <p:extLst>
      <p:ext uri="{BB962C8B-B14F-4D97-AF65-F5344CB8AC3E}">
        <p14:creationId xmlns:p14="http://schemas.microsoft.com/office/powerpoint/2010/main" val="79121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Vayikra/Lev. 22.32</a:t>
            </a:r>
            <a:r>
              <a:rPr lang="en-US" sz="4000" dirty="0"/>
              <a:t> You must not profane My holy Name, for </a:t>
            </a:r>
            <a:r>
              <a:rPr lang="en-US" sz="4000" dirty="0">
                <a:solidFill>
                  <a:srgbClr val="FFFF99"/>
                </a:solidFill>
              </a:rPr>
              <a:t>I will be made holy among the Sons- of-Yisrael</a:t>
            </a:r>
            <a:r>
              <a:rPr lang="en-US" sz="4000" dirty="0"/>
              <a:t>. I am </a:t>
            </a:r>
            <a:r>
              <a:rPr lang="en-US" sz="4000" cap="small" dirty="0"/>
              <a:t>Adoni</a:t>
            </a:r>
            <a:r>
              <a:rPr lang="en-US" sz="4000" dirty="0"/>
              <a:t> who makes you holy.</a:t>
            </a:r>
          </a:p>
          <a:p>
            <a:pPr marL="0" indent="0" algn="r" rtl="1">
              <a:buNone/>
            </a:pPr>
            <a:r>
              <a:rPr lang="he-IL" sz="4000" b="1" dirty="0">
                <a:latin typeface="David" panose="020E0502060401010101" pitchFamily="34" charset="-79"/>
                <a:cs typeface="David" panose="020E0502060401010101" pitchFamily="34" charset="-79"/>
              </a:rPr>
              <a:t>וְנִקְדַּשְׁתִּי בְּתוֹךְ בְּנֵי יִשְׂרָאֵל</a:t>
            </a:r>
            <a:endParaRPr lang="en-US" sz="4000" b="1" dirty="0">
              <a:latin typeface="David" panose="020E0502060401010101" pitchFamily="34" charset="-79"/>
              <a:cs typeface="David" panose="020E0502060401010101" pitchFamily="34" charset="-79"/>
            </a:endParaRPr>
          </a:p>
          <a:p>
            <a:pPr marL="0" indent="0" algn="l">
              <a:buNone/>
            </a:pPr>
            <a:r>
              <a:rPr lang="en-US" sz="4000" dirty="0"/>
              <a:t>“Making the Name holy,”  “kiddush Hashem</a:t>
            </a:r>
            <a:r>
              <a:rPr lang="en-US" sz="3700" dirty="0"/>
              <a:t>” has been a theme in Judaism</a:t>
            </a:r>
            <a:endParaRPr lang="en-US" sz="4000" dirty="0"/>
          </a:p>
          <a:p>
            <a:pPr marL="0" indent="0" algn="l">
              <a:buNone/>
            </a:pP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64538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Therefore, if any government passes an edict forbidding the practice of any religious law, one must be willing to be martyred. </a:t>
            </a:r>
          </a:p>
        </p:txBody>
      </p:sp>
    </p:spTree>
    <p:extLst>
      <p:ext uri="{BB962C8B-B14F-4D97-AF65-F5344CB8AC3E}">
        <p14:creationId xmlns:p14="http://schemas.microsoft.com/office/powerpoint/2010/main" val="211149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There are three cardinal sins which one may not transgress under any circumstances, even at the expense of one's life. They are: </a:t>
            </a:r>
            <a:r>
              <a:rPr lang="en-US" sz="4000" u="sng" dirty="0"/>
              <a:t>idolatry</a:t>
            </a:r>
            <a:r>
              <a:rPr lang="en-US" sz="4000" dirty="0"/>
              <a:t>, </a:t>
            </a:r>
            <a:r>
              <a:rPr lang="en-US" sz="4000" u="sng" dirty="0"/>
              <a:t>murder</a:t>
            </a:r>
            <a:r>
              <a:rPr lang="en-US" sz="4000" dirty="0"/>
              <a:t> and </a:t>
            </a:r>
            <a:r>
              <a:rPr lang="en-US" sz="4000" u="sng" dirty="0"/>
              <a:t>sexual crimes</a:t>
            </a:r>
            <a:r>
              <a:rPr lang="en-US" sz="4000" dirty="0"/>
              <a:t>. These sins outweigh life because of their intrinsic severity.</a:t>
            </a:r>
          </a:p>
        </p:txBody>
      </p:sp>
    </p:spTree>
    <p:extLst>
      <p:ext uri="{BB962C8B-B14F-4D97-AF65-F5344CB8AC3E}">
        <p14:creationId xmlns:p14="http://schemas.microsoft.com/office/powerpoint/2010/main" val="3167127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must be martyred for idolatry since absolute love of God implies that one not even appear to forsake Him under any conditions. </a:t>
            </a:r>
          </a:p>
        </p:txBody>
      </p:sp>
    </p:spTree>
    <p:extLst>
      <p:ext uri="{BB962C8B-B14F-4D97-AF65-F5344CB8AC3E}">
        <p14:creationId xmlns:p14="http://schemas.microsoft.com/office/powerpoint/2010/main" val="3131559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must be martyred for sexual crimes, since they are equated with murder, as the Torah states in the case of rape, "The [rapist] is no different from a man who rises up against his neighbor and murders him."</a:t>
            </a:r>
          </a:p>
        </p:txBody>
      </p:sp>
    </p:spTree>
    <p:extLst>
      <p:ext uri="{BB962C8B-B14F-4D97-AF65-F5344CB8AC3E}">
        <p14:creationId xmlns:p14="http://schemas.microsoft.com/office/powerpoint/2010/main" val="1578589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Dt. 22.26 </a:t>
            </a:r>
            <a:r>
              <a:rPr lang="en-US" sz="4000" dirty="0"/>
              <a:t>But if the man finds the engaged woman in the field, and the man forces her and lies with her, then only the man who lay with her is to die. </a:t>
            </a:r>
          </a:p>
        </p:txBody>
      </p:sp>
    </p:spTree>
    <p:extLst>
      <p:ext uri="{BB962C8B-B14F-4D97-AF65-F5344CB8AC3E}">
        <p14:creationId xmlns:p14="http://schemas.microsoft.com/office/powerpoint/2010/main" val="3047748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These three cardinal sins require martyrdom because of their intrinsic severity, and not because of the punishment prescribed for them. One must therefore be martyred for any Biblical law associated with them, no matter how minor it may seem. However, one need not be martyred for a rabbinical prohibition.</a:t>
            </a:r>
          </a:p>
        </p:txBody>
      </p:sp>
    </p:spTree>
    <p:extLst>
      <p:ext uri="{BB962C8B-B14F-4D97-AF65-F5344CB8AC3E}">
        <p14:creationId xmlns:p14="http://schemas.microsoft.com/office/powerpoint/2010/main" val="611604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Hanukkah connection to the witness of the Spirit that our conscience is clear.</a:t>
            </a:r>
          </a:p>
        </p:txBody>
      </p:sp>
    </p:spTree>
    <p:extLst>
      <p:ext uri="{BB962C8B-B14F-4D97-AF65-F5344CB8AC3E}">
        <p14:creationId xmlns:p14="http://schemas.microsoft.com/office/powerpoint/2010/main" val="850570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Antiochus IV destroyed the Temple, the central place of Jewish worship, and outlawed the practice of Shabbat, Jewish festivals and circumcision. Antiochus IV forced the Jews to choose between worshiping the Greek gods or death. </a:t>
            </a:r>
          </a:p>
        </p:txBody>
      </p:sp>
    </p:spTree>
    <p:extLst>
      <p:ext uri="{BB962C8B-B14F-4D97-AF65-F5344CB8AC3E}">
        <p14:creationId xmlns:p14="http://schemas.microsoft.com/office/powerpoint/2010/main" val="273964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i="0" baseline="30000" dirty="0">
                <a:effectLst/>
              </a:rPr>
              <a:t>Messianic Jews/Hebrews/MJ 10.1-4 </a:t>
            </a:r>
            <a:r>
              <a:rPr lang="en-US" i="0" dirty="0">
                <a:effectLst/>
              </a:rPr>
              <a:t>approach the Holy Place to offer them. Otherwise, wouldn’t the offering of those sacrifices have ceased? For if the people performing the service had been cleansed once and for all, </a:t>
            </a:r>
            <a:r>
              <a:rPr lang="en-US" i="0" u="sng" dirty="0">
                <a:solidFill>
                  <a:srgbClr val="FFFF99"/>
                </a:solidFill>
                <a:effectLst/>
              </a:rPr>
              <a:t>they would no longer have sins on their conscience. </a:t>
            </a:r>
            <a:r>
              <a:rPr lang="en-US" i="0" u="sng" baseline="30000" dirty="0">
                <a:solidFill>
                  <a:srgbClr val="FFFF99"/>
                </a:solidFill>
                <a:effectLst/>
              </a:rPr>
              <a:t> </a:t>
            </a:r>
            <a:endParaRPr lang="en-US" u="sng" dirty="0">
              <a:solidFill>
                <a:srgbClr val="FFFF99"/>
              </a:solidFill>
            </a:endParaRPr>
          </a:p>
        </p:txBody>
      </p:sp>
    </p:spTree>
    <p:extLst>
      <p:ext uri="{BB962C8B-B14F-4D97-AF65-F5344CB8AC3E}">
        <p14:creationId xmlns:p14="http://schemas.microsoft.com/office/powerpoint/2010/main" val="228605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133350"/>
            <a:ext cx="8382000" cy="4800601"/>
          </a:xfrm>
        </p:spPr>
        <p:txBody>
          <a:bodyPr>
            <a:normAutofit fontScale="92500" lnSpcReduction="10000"/>
          </a:bodyPr>
          <a:lstStyle/>
          <a:p>
            <a:pPr algn="l"/>
            <a:r>
              <a:rPr lang="en-US" dirty="0">
                <a:effectLst/>
              </a:rPr>
              <a:t>At the heart of the </a:t>
            </a:r>
            <a:r>
              <a:rPr lang="en-US" dirty="0"/>
              <a:t>Ha</a:t>
            </a:r>
            <a:r>
              <a:rPr lang="en-US" dirty="0">
                <a:effectLst/>
              </a:rPr>
              <a:t>nukkah story is the heroism of the Maccabees. While the Greeks had sophisticated weapons of war, along with lightning-fast chariots, the Jews operated almost entirely on foot. The Greeks were an empire, a world power; the Jews were a band of upstarts. </a:t>
            </a:r>
            <a:endParaRPr lang="en-US" dirty="0"/>
          </a:p>
        </p:txBody>
      </p:sp>
    </p:spTree>
    <p:extLst>
      <p:ext uri="{BB962C8B-B14F-4D97-AF65-F5344CB8AC3E}">
        <p14:creationId xmlns:p14="http://schemas.microsoft.com/office/powerpoint/2010/main" val="2534623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133350"/>
            <a:ext cx="8382000" cy="4800601"/>
          </a:xfrm>
        </p:spPr>
        <p:txBody>
          <a:bodyPr>
            <a:normAutofit fontScale="85000" lnSpcReduction="10000"/>
          </a:bodyPr>
          <a:lstStyle/>
          <a:p>
            <a:pPr algn="l"/>
            <a:r>
              <a:rPr lang="en-US" dirty="0">
                <a:effectLst/>
              </a:rPr>
              <a:t>The Greeks were led by experienced generals, and the Maccabees by a family of priests. The gulf in numbers, training and equipment was immense. That is why the eventual victory against the Greeks is a central part of the miracle of H</a:t>
            </a:r>
            <a:r>
              <a:rPr lang="en-US" dirty="0"/>
              <a:t>anukkah</a:t>
            </a:r>
            <a:r>
              <a:rPr lang="en-US" dirty="0">
                <a:effectLst/>
              </a:rPr>
              <a:t>. No one observing this mismatched struggle would have given the Jews even the slightest chance.</a:t>
            </a:r>
            <a:endParaRPr lang="en-US" dirty="0"/>
          </a:p>
        </p:txBody>
      </p:sp>
    </p:spTree>
    <p:extLst>
      <p:ext uri="{BB962C8B-B14F-4D97-AF65-F5344CB8AC3E}">
        <p14:creationId xmlns:p14="http://schemas.microsoft.com/office/powerpoint/2010/main" val="14791329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133350"/>
            <a:ext cx="8382000" cy="4800601"/>
          </a:xfrm>
        </p:spPr>
        <p:txBody>
          <a:bodyPr>
            <a:normAutofit fontScale="85000" lnSpcReduction="20000"/>
          </a:bodyPr>
          <a:lstStyle/>
          <a:p>
            <a:pPr algn="l"/>
            <a:r>
              <a:rPr lang="en-US" b="0" dirty="0">
                <a:effectLst/>
              </a:rPr>
              <a:t>Was It Allowed by Torah Law?</a:t>
            </a:r>
          </a:p>
          <a:p>
            <a:pPr algn="l"/>
            <a:r>
              <a:rPr lang="en-US" dirty="0">
                <a:effectLst/>
              </a:rPr>
              <a:t>By any reasonable estimation, their vastly unequal footing would have made the instigation of war a straightforward suicide mission! There was simply no natural way for the Jews to have succeeded in their endeavor. We may then ask: Is it even permitted according to Jewish law to put oneself in such</a:t>
            </a:r>
            <a:r>
              <a:rPr lang="en-US" dirty="0"/>
              <a:t> </a:t>
            </a:r>
            <a:r>
              <a:rPr lang="en-US" dirty="0">
                <a:effectLst/>
              </a:rPr>
              <a:t>certain danger? certain danger?</a:t>
            </a:r>
          </a:p>
          <a:p>
            <a:pPr algn="l"/>
            <a:endParaRPr lang="en-US" dirty="0"/>
          </a:p>
        </p:txBody>
      </p:sp>
    </p:spTree>
    <p:extLst>
      <p:ext uri="{BB962C8B-B14F-4D97-AF65-F5344CB8AC3E}">
        <p14:creationId xmlns:p14="http://schemas.microsoft.com/office/powerpoint/2010/main" val="4068008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There is a fourth element necessary to maintain a clear conscience: FAITH</a:t>
            </a:r>
          </a:p>
        </p:txBody>
      </p:sp>
    </p:spTree>
    <p:extLst>
      <p:ext uri="{BB962C8B-B14F-4D97-AF65-F5344CB8AC3E}">
        <p14:creationId xmlns:p14="http://schemas.microsoft.com/office/powerpoint/2010/main" val="10949225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81433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“Hardship of Life” by Turkish photog Mehmet Aslan took the place of overall winner in SIPA 2021. The emotionally-charged shot was taken in the district of </a:t>
            </a:r>
            <a:r>
              <a:rPr lang="en-US" sz="4000" dirty="0" err="1"/>
              <a:t>Reyhanli</a:t>
            </a:r>
            <a:r>
              <a:rPr lang="en-US" sz="4000" dirty="0"/>
              <a:t>, in the Turkish province of </a:t>
            </a:r>
            <a:r>
              <a:rPr lang="en-US" sz="4000" dirty="0" err="1"/>
              <a:t>Hatay</a:t>
            </a:r>
            <a:r>
              <a:rPr lang="en-US" sz="4000" dirty="0"/>
              <a:t>, at the border with Syria.</a:t>
            </a:r>
          </a:p>
          <a:p>
            <a:pPr marL="0" indent="0">
              <a:buNone/>
            </a:pPr>
            <a:endParaRPr lang="en-US" sz="4000" dirty="0"/>
          </a:p>
        </p:txBody>
      </p:sp>
      <p:pic>
        <p:nvPicPr>
          <p:cNvPr id="3" name="Picture 2">
            <a:extLst>
              <a:ext uri="{FF2B5EF4-FFF2-40B4-BE49-F238E27FC236}">
                <a16:creationId xmlns:a16="http://schemas.microsoft.com/office/drawing/2014/main" id="{29BC9EDE-EEF2-4A66-9C8E-109980BD1598}"/>
              </a:ext>
            </a:extLst>
          </p:cNvPr>
          <p:cNvPicPr>
            <a:picLocks noChangeAspect="1"/>
          </p:cNvPicPr>
          <p:nvPr/>
        </p:nvPicPr>
        <p:blipFill>
          <a:blip r:embed="rId3"/>
          <a:stretch>
            <a:fillRect/>
          </a:stretch>
        </p:blipFill>
        <p:spPr>
          <a:xfrm>
            <a:off x="4119131" y="-13014"/>
            <a:ext cx="5024869" cy="5143500"/>
          </a:xfrm>
          <a:prstGeom prst="rect">
            <a:avLst/>
          </a:prstGeom>
        </p:spPr>
      </p:pic>
    </p:spTree>
    <p:extLst>
      <p:ext uri="{BB962C8B-B14F-4D97-AF65-F5344CB8AC3E}">
        <p14:creationId xmlns:p14="http://schemas.microsoft.com/office/powerpoint/2010/main" val="3456757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 father, </a:t>
            </a:r>
            <a:r>
              <a:rPr lang="en-US" sz="4000" dirty="0" err="1"/>
              <a:t>Munzir</a:t>
            </a:r>
            <a:r>
              <a:rPr lang="en-US" sz="4000" dirty="0"/>
              <a:t>, who lost one leg when a bomb was dropped as he walked through a bazaar in Idlib, holds his son, Mustafa, who was born without lower or upper limbs due to a congenital disorder caused by medications during his mother’s treatment in the war in Syria. </a:t>
            </a:r>
          </a:p>
        </p:txBody>
      </p:sp>
    </p:spTree>
    <p:extLst>
      <p:ext uri="{BB962C8B-B14F-4D97-AF65-F5344CB8AC3E}">
        <p14:creationId xmlns:p14="http://schemas.microsoft.com/office/powerpoint/2010/main" val="2856976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55735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953BA5A-E7B3-4A2B-A4E1-EAFC282F9700}"/>
              </a:ext>
            </a:extLst>
          </p:cNvPr>
          <p:cNvPicPr>
            <a:picLocks noChangeAspect="1"/>
          </p:cNvPicPr>
          <p:nvPr/>
        </p:nvPicPr>
        <p:blipFill rotWithShape="1">
          <a:blip r:embed="rId3"/>
          <a:srcRect r="2325"/>
          <a:stretch/>
        </p:blipFill>
        <p:spPr>
          <a:xfrm>
            <a:off x="667098" y="-10752"/>
            <a:ext cx="7659449" cy="5154251"/>
          </a:xfrm>
          <a:prstGeom prst="rect">
            <a:avLst/>
          </a:prstGeom>
        </p:spPr>
      </p:pic>
    </p:spTree>
    <p:extLst>
      <p:ext uri="{BB962C8B-B14F-4D97-AF65-F5344CB8AC3E}">
        <p14:creationId xmlns:p14="http://schemas.microsoft.com/office/powerpoint/2010/main" val="863417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42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Life saved by tefillin!</a:t>
            </a:r>
          </a:p>
        </p:txBody>
      </p:sp>
      <p:pic>
        <p:nvPicPr>
          <p:cNvPr id="3" name="Picture 2">
            <a:extLst>
              <a:ext uri="{FF2B5EF4-FFF2-40B4-BE49-F238E27FC236}">
                <a16:creationId xmlns:a16="http://schemas.microsoft.com/office/drawing/2014/main" id="{6C5470F6-258D-4055-B535-37994C73B07E}"/>
              </a:ext>
            </a:extLst>
          </p:cNvPr>
          <p:cNvPicPr>
            <a:picLocks noChangeAspect="1"/>
          </p:cNvPicPr>
          <p:nvPr/>
        </p:nvPicPr>
        <p:blipFill>
          <a:blip r:embed="rId3"/>
          <a:stretch>
            <a:fillRect/>
          </a:stretch>
        </p:blipFill>
        <p:spPr>
          <a:xfrm>
            <a:off x="2347200" y="0"/>
            <a:ext cx="6796800" cy="5034306"/>
          </a:xfrm>
          <a:prstGeom prst="rect">
            <a:avLst/>
          </a:prstGeom>
        </p:spPr>
      </p:pic>
    </p:spTree>
    <p:extLst>
      <p:ext uri="{BB962C8B-B14F-4D97-AF65-F5344CB8AC3E}">
        <p14:creationId xmlns:p14="http://schemas.microsoft.com/office/powerpoint/2010/main" val="1459919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Rabbi Ze’ev </a:t>
            </a:r>
            <a:r>
              <a:rPr lang="en-US" sz="4000" dirty="0" err="1"/>
              <a:t>Katzenellenbogen</a:t>
            </a:r>
            <a:r>
              <a:rPr lang="en-US" sz="4000" dirty="0"/>
              <a:t> was saved due to a bullet striking the exact place of his arm Tefillin</a:t>
            </a:r>
            <a:r>
              <a:rPr lang="he-IL" sz="4000" b="1" dirty="0">
                <a:latin typeface="David" panose="020E0502060401010101" pitchFamily="34" charset="-79"/>
                <a:cs typeface="David" panose="020E0502060401010101" pitchFamily="34" charset="-79"/>
              </a:rPr>
              <a:t>של יד </a:t>
            </a:r>
            <a:r>
              <a:rPr lang="en-US" sz="4000" i="1" dirty="0" err="1"/>
              <a:t>shel</a:t>
            </a:r>
            <a:r>
              <a:rPr lang="en-US" sz="4000" i="1" dirty="0"/>
              <a:t> yad</a:t>
            </a:r>
            <a:r>
              <a:rPr lang="en-US" sz="4000" dirty="0"/>
              <a:t>, saving his life. Age 46, a father of 8 and a resident of the Jewish Quarter of the Old City, was on the way back from </a:t>
            </a:r>
            <a:r>
              <a:rPr lang="en-US" sz="4000" dirty="0" err="1"/>
              <a:t>Shacharis</a:t>
            </a:r>
            <a:r>
              <a:rPr lang="en-US" sz="4000" dirty="0"/>
              <a:t> at the </a:t>
            </a:r>
            <a:r>
              <a:rPr lang="en-US" sz="4000" dirty="0" err="1"/>
              <a:t>Kosel</a:t>
            </a:r>
            <a:r>
              <a:rPr lang="en-US" sz="4000" dirty="0"/>
              <a:t>, when he heard the sound of shooting.</a:t>
            </a:r>
          </a:p>
        </p:txBody>
      </p:sp>
    </p:spTree>
    <p:extLst>
      <p:ext uri="{BB962C8B-B14F-4D97-AF65-F5344CB8AC3E}">
        <p14:creationId xmlns:p14="http://schemas.microsoft.com/office/powerpoint/2010/main" val="3609716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was going home from </a:t>
            </a:r>
            <a:r>
              <a:rPr lang="en-US" sz="4000" dirty="0" err="1"/>
              <a:t>Shacharis</a:t>
            </a:r>
            <a:r>
              <a:rPr lang="en-US" sz="4000" dirty="0"/>
              <a:t>, still wrapped in my tallis and tefillin. I heard gunshots and chaos. Suddenly, I felt a sharp pain in my arm right at the place of my tefillin. </a:t>
            </a:r>
          </a:p>
        </p:txBody>
      </p:sp>
    </p:spTree>
    <p:extLst>
      <p:ext uri="{BB962C8B-B14F-4D97-AF65-F5344CB8AC3E}">
        <p14:creationId xmlns:p14="http://schemas.microsoft.com/office/powerpoint/2010/main" val="221896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i="0" baseline="30000" dirty="0">
                <a:effectLst/>
              </a:rPr>
              <a:t>Messianic Jews/Hebrews/MJ 10.1-4 </a:t>
            </a:r>
            <a:r>
              <a:rPr lang="en-US" i="0" dirty="0">
                <a:effectLst/>
              </a:rPr>
              <a:t> No, it is quite the contrary — in these sacrifices is a reminder of sins, year after year. For it is impossible that the blood of bulls and goats should take away sins.</a:t>
            </a:r>
            <a:endParaRPr lang="en-US" dirty="0"/>
          </a:p>
        </p:txBody>
      </p:sp>
    </p:spTree>
    <p:extLst>
      <p:ext uri="{BB962C8B-B14F-4D97-AF65-F5344CB8AC3E}">
        <p14:creationId xmlns:p14="http://schemas.microsoft.com/office/powerpoint/2010/main" val="9506098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93F8A52-2465-4A0D-8FF3-CDF0AB06B08B}"/>
              </a:ext>
            </a:extLst>
          </p:cNvPr>
          <p:cNvPicPr>
            <a:picLocks noChangeAspect="1"/>
          </p:cNvPicPr>
          <p:nvPr/>
        </p:nvPicPr>
        <p:blipFill>
          <a:blip r:embed="rId3"/>
          <a:stretch>
            <a:fillRect/>
          </a:stretch>
        </p:blipFill>
        <p:spPr>
          <a:xfrm>
            <a:off x="152401" y="22562"/>
            <a:ext cx="8878314" cy="5120938"/>
          </a:xfrm>
          <a:prstGeom prst="rect">
            <a:avLst/>
          </a:prstGeom>
        </p:spPr>
      </p:pic>
    </p:spTree>
    <p:extLst>
      <p:ext uri="{BB962C8B-B14F-4D97-AF65-F5344CB8AC3E}">
        <p14:creationId xmlns:p14="http://schemas.microsoft.com/office/powerpoint/2010/main" val="19163454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0742871-3A45-433A-84B4-B6445117A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37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dirty="0"/>
              <a:t>Summary on the Conscience:</a:t>
            </a:r>
          </a:p>
          <a:p>
            <a:pPr marL="512763" indent="-512763" algn="l">
              <a:buFont typeface="+mj-lt"/>
              <a:buAutoNum type="arabicPeriod" startAt="3"/>
            </a:pPr>
            <a:r>
              <a:rPr lang="en-US" u="sng" dirty="0">
                <a:solidFill>
                  <a:srgbClr val="FFFF99"/>
                </a:solidFill>
              </a:rPr>
              <a:t>How can we </a:t>
            </a:r>
            <a:r>
              <a:rPr lang="en-US" u="dbl" dirty="0">
                <a:solidFill>
                  <a:srgbClr val="FFFF99"/>
                </a:solidFill>
              </a:rPr>
              <a:t>keep</a:t>
            </a:r>
            <a:r>
              <a:rPr lang="en-US" u="sng" dirty="0">
                <a:solidFill>
                  <a:srgbClr val="FFFF99"/>
                </a:solidFill>
              </a:rPr>
              <a:t> it at peace?</a:t>
            </a:r>
          </a:p>
          <a:p>
            <a:pPr marL="625475" lvl="1" indent="-287338" algn="l">
              <a:buFont typeface="Arial" panose="020B0604020202020204" pitchFamily="34" charset="0"/>
              <a:buChar char="•"/>
            </a:pPr>
            <a:r>
              <a:rPr lang="en-US" dirty="0">
                <a:ea typeface="+mn-ea"/>
                <a:cs typeface="+mn-cs"/>
              </a:rPr>
              <a:t>Be sensitive to the Ruakh!</a:t>
            </a:r>
          </a:p>
          <a:p>
            <a:pPr marL="625475" lvl="1" indent="-287338" algn="l">
              <a:buFont typeface="Arial" panose="020B0604020202020204" pitchFamily="34" charset="0"/>
              <a:buChar char="•"/>
            </a:pPr>
            <a:r>
              <a:rPr lang="en-US" dirty="0">
                <a:ea typeface="+mn-ea"/>
                <a:cs typeface="+mn-cs"/>
              </a:rPr>
              <a:t>Humble yourself, forgive, over hurtful speech.</a:t>
            </a:r>
          </a:p>
          <a:p>
            <a:pPr marL="625475" lvl="1" indent="-287338" algn="l">
              <a:buFont typeface="Arial" panose="020B0604020202020204" pitchFamily="34" charset="0"/>
              <a:buChar char="•"/>
            </a:pPr>
            <a:r>
              <a:rPr lang="en-US" dirty="0">
                <a:ea typeface="+mn-ea"/>
                <a:cs typeface="+mn-cs"/>
              </a:rPr>
              <a:t>Be willing to sacrifice yourself</a:t>
            </a:r>
          </a:p>
          <a:p>
            <a:pPr marL="625475" lvl="1" indent="-287338" algn="l">
              <a:buFont typeface="Arial" panose="020B0604020202020204" pitchFamily="34" charset="0"/>
              <a:buChar char="•"/>
            </a:pPr>
            <a:r>
              <a:rPr lang="en-US" dirty="0">
                <a:ea typeface="+mn-ea"/>
                <a:cs typeface="+mn-cs"/>
              </a:rPr>
              <a:t>TRUST Yeshua!</a:t>
            </a:r>
          </a:p>
          <a:p>
            <a:pPr marL="625475" lvl="1" indent="-287338" algn="l">
              <a:buFont typeface="Arial" panose="020B0604020202020204" pitchFamily="34" charset="0"/>
              <a:buChar char="•"/>
            </a:pPr>
            <a:endParaRPr lang="en-US" dirty="0">
              <a:ea typeface="+mn-ea"/>
              <a:cs typeface="+mn-cs"/>
            </a:endParaRPr>
          </a:p>
          <a:p>
            <a:pPr algn="l"/>
            <a:endParaRPr lang="en-US" dirty="0"/>
          </a:p>
        </p:txBody>
      </p:sp>
    </p:spTree>
    <p:extLst>
      <p:ext uri="{BB962C8B-B14F-4D97-AF65-F5344CB8AC3E}">
        <p14:creationId xmlns:p14="http://schemas.microsoft.com/office/powerpoint/2010/main" val="1957274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7187457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165341</TotalTime>
  <Words>5633</Words>
  <Application>Microsoft Office PowerPoint</Application>
  <PresentationFormat>On-screen Show (16:9)</PresentationFormat>
  <Paragraphs>503</Paragraphs>
  <Slides>95</Slides>
  <Notes>95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95</vt:i4>
      </vt:variant>
    </vt:vector>
  </HeadingPairs>
  <TitlesOfParts>
    <vt:vector size="105" baseType="lpstr">
      <vt:lpstr>Acta</vt:lpstr>
      <vt:lpstr>Arial</vt:lpstr>
      <vt:lpstr>Arial Rounded MT Bold</vt:lpstr>
      <vt:lpstr>Calibri</vt:lpstr>
      <vt:lpstr>Calibri Light</vt:lpstr>
      <vt:lpstr>David</vt:lpstr>
      <vt:lpstr>DDG_ProximaNova</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4451</cp:revision>
  <dcterms:created xsi:type="dcterms:W3CDTF">2006-04-21T19:34:43Z</dcterms:created>
  <dcterms:modified xsi:type="dcterms:W3CDTF">2021-12-04T14:52:30Z</dcterms:modified>
</cp:coreProperties>
</file>