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 id="2147483834" r:id="rId3"/>
  </p:sldMasterIdLst>
  <p:notesMasterIdLst>
    <p:notesMasterId r:id="rId120"/>
  </p:notesMasterIdLst>
  <p:handoutMasterIdLst>
    <p:handoutMasterId r:id="rId121"/>
  </p:handoutMasterIdLst>
  <p:sldIdLst>
    <p:sldId id="2045" r:id="rId4"/>
    <p:sldId id="63206" r:id="rId5"/>
    <p:sldId id="63204" r:id="rId6"/>
    <p:sldId id="63205" r:id="rId7"/>
    <p:sldId id="63207" r:id="rId8"/>
    <p:sldId id="61143" r:id="rId9"/>
    <p:sldId id="63201" r:id="rId10"/>
    <p:sldId id="63139" r:id="rId11"/>
    <p:sldId id="63140" r:id="rId12"/>
    <p:sldId id="63288" r:id="rId13"/>
    <p:sldId id="63268" r:id="rId14"/>
    <p:sldId id="63261" r:id="rId15"/>
    <p:sldId id="63287" r:id="rId16"/>
    <p:sldId id="63208" r:id="rId17"/>
    <p:sldId id="63217" r:id="rId18"/>
    <p:sldId id="63235" r:id="rId19"/>
    <p:sldId id="63254" r:id="rId20"/>
    <p:sldId id="63236" r:id="rId21"/>
    <p:sldId id="63240" r:id="rId22"/>
    <p:sldId id="63237" r:id="rId23"/>
    <p:sldId id="63238" r:id="rId24"/>
    <p:sldId id="63234" r:id="rId25"/>
    <p:sldId id="63246" r:id="rId26"/>
    <p:sldId id="63241" r:id="rId27"/>
    <p:sldId id="63242" r:id="rId28"/>
    <p:sldId id="63243" r:id="rId29"/>
    <p:sldId id="63252" r:id="rId30"/>
    <p:sldId id="63244" r:id="rId31"/>
    <p:sldId id="63253" r:id="rId32"/>
    <p:sldId id="63250" r:id="rId33"/>
    <p:sldId id="63249" r:id="rId34"/>
    <p:sldId id="63248" r:id="rId35"/>
    <p:sldId id="63247" r:id="rId36"/>
    <p:sldId id="63290" r:id="rId37"/>
    <p:sldId id="63266" r:id="rId38"/>
    <p:sldId id="63255" r:id="rId39"/>
    <p:sldId id="63256" r:id="rId40"/>
    <p:sldId id="63220" r:id="rId41"/>
    <p:sldId id="63239" r:id="rId42"/>
    <p:sldId id="63262" r:id="rId43"/>
    <p:sldId id="63259" r:id="rId44"/>
    <p:sldId id="63257" r:id="rId45"/>
    <p:sldId id="63267" r:id="rId46"/>
    <p:sldId id="63258" r:id="rId47"/>
    <p:sldId id="63219" r:id="rId48"/>
    <p:sldId id="63264" r:id="rId49"/>
    <p:sldId id="63295" r:id="rId50"/>
    <p:sldId id="63263" r:id="rId51"/>
    <p:sldId id="63269" r:id="rId52"/>
    <p:sldId id="63270" r:id="rId53"/>
    <p:sldId id="63271" r:id="rId54"/>
    <p:sldId id="525" r:id="rId55"/>
    <p:sldId id="692" r:id="rId56"/>
    <p:sldId id="734" r:id="rId57"/>
    <p:sldId id="544" r:id="rId58"/>
    <p:sldId id="751" r:id="rId59"/>
    <p:sldId id="499" r:id="rId60"/>
    <p:sldId id="737" r:id="rId61"/>
    <p:sldId id="738" r:id="rId62"/>
    <p:sldId id="744" r:id="rId63"/>
    <p:sldId id="745" r:id="rId64"/>
    <p:sldId id="595" r:id="rId65"/>
    <p:sldId id="746" r:id="rId66"/>
    <p:sldId id="719" r:id="rId67"/>
    <p:sldId id="740" r:id="rId68"/>
    <p:sldId id="718" r:id="rId69"/>
    <p:sldId id="602" r:id="rId70"/>
    <p:sldId id="695" r:id="rId71"/>
    <p:sldId id="597" r:id="rId72"/>
    <p:sldId id="607" r:id="rId73"/>
    <p:sldId id="601" r:id="rId74"/>
    <p:sldId id="693" r:id="rId75"/>
    <p:sldId id="598" r:id="rId76"/>
    <p:sldId id="634" r:id="rId77"/>
    <p:sldId id="687" r:id="rId78"/>
    <p:sldId id="701" r:id="rId79"/>
    <p:sldId id="663" r:id="rId80"/>
    <p:sldId id="666" r:id="rId81"/>
    <p:sldId id="667" r:id="rId82"/>
    <p:sldId id="664" r:id="rId83"/>
    <p:sldId id="622" r:id="rId84"/>
    <p:sldId id="715" r:id="rId85"/>
    <p:sldId id="748" r:id="rId86"/>
    <p:sldId id="747" r:id="rId87"/>
    <p:sldId id="421" r:id="rId88"/>
    <p:sldId id="420" r:id="rId89"/>
    <p:sldId id="63265" r:id="rId90"/>
    <p:sldId id="63211" r:id="rId91"/>
    <p:sldId id="63212" r:id="rId92"/>
    <p:sldId id="63272" r:id="rId93"/>
    <p:sldId id="63273" r:id="rId94"/>
    <p:sldId id="63274" r:id="rId95"/>
    <p:sldId id="63251" r:id="rId96"/>
    <p:sldId id="63214" r:id="rId97"/>
    <p:sldId id="63218" r:id="rId98"/>
    <p:sldId id="63230" r:id="rId99"/>
    <p:sldId id="63276" r:id="rId100"/>
    <p:sldId id="63275" r:id="rId101"/>
    <p:sldId id="63232" r:id="rId102"/>
    <p:sldId id="63229" r:id="rId103"/>
    <p:sldId id="63231" r:id="rId104"/>
    <p:sldId id="63277" r:id="rId105"/>
    <p:sldId id="63278" r:id="rId106"/>
    <p:sldId id="63279" r:id="rId107"/>
    <p:sldId id="63280" r:id="rId108"/>
    <p:sldId id="63245" r:id="rId109"/>
    <p:sldId id="63283" r:id="rId110"/>
    <p:sldId id="63284" r:id="rId111"/>
    <p:sldId id="63285" r:id="rId112"/>
    <p:sldId id="63281" r:id="rId113"/>
    <p:sldId id="63286" r:id="rId114"/>
    <p:sldId id="63282" r:id="rId115"/>
    <p:sldId id="63293" r:id="rId116"/>
    <p:sldId id="63294" r:id="rId117"/>
    <p:sldId id="63289" r:id="rId118"/>
    <p:sldId id="256" r:id="rId11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70" autoAdjust="0"/>
    <p:restoredTop sz="90299" autoAdjust="0"/>
  </p:normalViewPr>
  <p:slideViewPr>
    <p:cSldViewPr>
      <p:cViewPr varScale="1">
        <p:scale>
          <a:sx n="104" d="100"/>
          <a:sy n="104" d="100"/>
        </p:scale>
        <p:origin x="102" y="43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7972"/>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Resurrection Hope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3, 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Resurrection Hope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3, 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Resurrection Hope</a:t>
            </a:r>
          </a:p>
        </p:txBody>
      </p:sp>
      <p:sp>
        <p:nvSpPr>
          <p:cNvPr id="5" name="Rectangle 3"/>
          <p:cNvSpPr>
            <a:spLocks noGrp="1" noChangeArrowheads="1"/>
          </p:cNvSpPr>
          <p:nvPr>
            <p:ph type="dt" idx="1"/>
          </p:nvPr>
        </p:nvSpPr>
        <p:spPr>
          <a:ln/>
        </p:spPr>
        <p:txBody>
          <a:bodyPr/>
          <a:lstStyle/>
          <a:p>
            <a:r>
              <a:rPr lang="en-US" altLang="en-US">
                <a:solidFill>
                  <a:prstClr val="white"/>
                </a:solidFill>
              </a:rPr>
              <a:t>April 3,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https://www.frc.org/get.cfm?i=WA21C56&amp;f=WU21C18</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4144560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31676326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https://askdrbrown.org/library/5-takeaways-new-satan-sneakers</a:t>
            </a:r>
          </a:p>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11668382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https://askdrbrown.org/library/5-takeaways-new-satan-sneakers</a:t>
            </a:r>
          </a:p>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6493027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425631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21930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651006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https://www.youtube.com/watch?v=YgHLm27ZVIk</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38701809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23641978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itedwithisrael.org/passover-miracles/?utm_source=newsletters_unitedwithisrael_org&amp;utm_medium=email&amp;utm_content=Israeli+Cancer+Breakthrough%3B+US+Human+Rights+Report+Based+on+Anti-Israel+Bias%3B+Majority+of+US+Jews+Experienced+Anti-Semitism%3B+Israeli+High-Tech+%E2%80%98Passover+Breakdance%E2%80%99&amp;utm_campaign=20210402_m162684169_Israeli+Cancer+Breakthrough%3B+US+Human+Rights+Report+Based+on+Anti-Israel+Bias%3B+Majority+of+US+Jews+Experienced+Anti-Semitism%3B+Israeli+High-Tech+%E2%80%98Passover+Breakdance%E2%80%99&amp;utm_term=more_btn_dark_jp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15605751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itedwithisrael.org/passover-miracles/?utm_source=newsletters_unitedwithisrael_org&amp;utm_medium=email&amp;utm_content=Israeli+Cancer+Breakthrough%3B+US+Human+Rights+Report+Based+on+Anti-Israel+Bias%3B+Majority+of+US+Jews+Experienced+Anti-Semitism%3B+Israeli+High-Tech+%E2%80%98Passover+Breakdance%E2%80%99&amp;utm_campaign=20210402_m162684169_Israeli+Cancer+Breakthrough%3B+US+Human+Rights+Report+Based+on+Anti-Israel+Bias%3B+Majority+of+US+Jews+Experienced+Anti-Semitism%3B+Israeli+High-Tech+%E2%80%98Passover+Breakdance%E2%80%99&amp;utm_term=more_btn_dark_jp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613624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2779425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City Wide Prayer: Village Fire group. Redeemer fellowship guy: prepare </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110</a:t>
            </a:fld>
            <a:endParaRPr lang="en-US" altLang="en-US"/>
          </a:p>
        </p:txBody>
      </p:sp>
    </p:spTree>
    <p:extLst>
      <p:ext uri="{BB962C8B-B14F-4D97-AF65-F5344CB8AC3E}">
        <p14:creationId xmlns:p14="http://schemas.microsoft.com/office/powerpoint/2010/main" val="20284576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My daughter’s sister in law attends Bellicose Church. http://bellicosechurch.org/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111</a:t>
            </a:fld>
            <a:endParaRPr lang="en-US" altLang="en-US"/>
          </a:p>
        </p:txBody>
      </p:sp>
    </p:spTree>
    <p:extLst>
      <p:ext uri="{BB962C8B-B14F-4D97-AF65-F5344CB8AC3E}">
        <p14:creationId xmlns:p14="http://schemas.microsoft.com/office/powerpoint/2010/main" val="31059439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http://bellicosechurch.org/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112</a:t>
            </a:fld>
            <a:endParaRPr lang="en-US" altLang="en-US"/>
          </a:p>
        </p:txBody>
      </p:sp>
    </p:spTree>
    <p:extLst>
      <p:ext uri="{BB962C8B-B14F-4D97-AF65-F5344CB8AC3E}">
        <p14:creationId xmlns:p14="http://schemas.microsoft.com/office/powerpoint/2010/main" val="13667102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http://bellicosechurch.org/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113</a:t>
            </a:fld>
            <a:endParaRPr lang="en-US" altLang="en-US"/>
          </a:p>
        </p:txBody>
      </p:sp>
    </p:spTree>
    <p:extLst>
      <p:ext uri="{BB962C8B-B14F-4D97-AF65-F5344CB8AC3E}">
        <p14:creationId xmlns:p14="http://schemas.microsoft.com/office/powerpoint/2010/main" val="8641956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http://bellicosechurch.org/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114</a:t>
            </a:fld>
            <a:endParaRPr lang="en-US" altLang="en-US"/>
          </a:p>
        </p:txBody>
      </p:sp>
    </p:spTree>
    <p:extLst>
      <p:ext uri="{BB962C8B-B14F-4D97-AF65-F5344CB8AC3E}">
        <p14:creationId xmlns:p14="http://schemas.microsoft.com/office/powerpoint/2010/main" val="27627227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116</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489675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285245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Eternal life is built into the warp and woof of our being.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200959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145790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312946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Gave him rest ~ Yeshua take my yoke…rest to your souls.</a:t>
            </a:r>
          </a:p>
          <a:p>
            <a:r>
              <a:rPr lang="en-US" dirty="0"/>
              <a:t>Implication is that if they avoid the Tree of </a:t>
            </a:r>
            <a:r>
              <a:rPr lang="en-US" dirty="0" err="1"/>
              <a:t>KoGaE</a:t>
            </a:r>
            <a:r>
              <a:rPr lang="en-US" dirty="0"/>
              <a:t>, they would live…forever.   </a:t>
            </a:r>
          </a:p>
          <a:p>
            <a:r>
              <a:rPr lang="en-US" dirty="0"/>
              <a:t>Physical death is really a mercy.   If we lived forever in this depraved state, we would do anything.  No consequence.   Eternal consequence plus or minus.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224021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64109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4000" b="1" dirty="0">
              <a:solidFill>
                <a:schemeClr val="bg1"/>
              </a:solidFill>
              <a:latin typeface="David" panose="020E0502060401010101" pitchFamily="34" charset="-79"/>
              <a:ea typeface="+mn-ea"/>
              <a:cs typeface="David" panose="020E0502060401010101" pitchFamily="34" charset="-79"/>
            </a:endParaRP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204460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Brian Kaufman, I think</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1090361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388393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New word?  Transvestite, transgender, transitioning</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184195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https://www.wordnik.com/words/transhumanism</a:t>
            </a:r>
          </a:p>
          <a:p>
            <a:r>
              <a:rPr lang="en-US" dirty="0"/>
              <a:t>Sent to me by Vicki Kline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10947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Https://www.wordnik.com/words/transhumanism</a:t>
            </a:r>
          </a:p>
          <a:p>
            <a:pPr marL="0" marR="0" lvl="0" indent="0" defTabSz="914400" eaLnBrk="1" latinLnBrk="0" hangingPunct="1">
              <a:lnSpc>
                <a:spcPct val="100000"/>
              </a:lnSpc>
              <a:buClrTx/>
              <a:buSzTx/>
              <a:buFontTx/>
              <a:buNone/>
              <a:tabLst/>
              <a:defRPr/>
            </a:pPr>
            <a:r>
              <a:rPr lang="en-US" sz="1000" dirty="0"/>
              <a:t>Sent to me by Vicki Kline</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56179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(Photo: transhumanity.net)</a:t>
            </a:r>
          </a:p>
          <a:p>
            <a:r>
              <a:rPr lang="en-US" sz="1050" dirty="0"/>
              <a:t>https://www.israel365news.com/90921/transhuman-tendency-man-machines-trumping-god/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72858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3669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97710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65467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01757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071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3717247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https://cdn.shopify.com/s/files/1/0254/0516/1520/products/Dyson-Sphere_2048x2048_75793541-bb25-4b3d-b14c-805f84010bf2_2048x.jpg?v=1577013347</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63966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https://uncrate.com/p/2018/12/building-a-dyson-sphere.jpg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56884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https://www.israel365news.com/188609/scientists-propose-surrounding-the-sun-with-supercomputer-to-resurrect-the-dead/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24123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https://en.wikipedia.org/wiki/Ray_Kurzweil</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09747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1614128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242291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4104430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4272242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639110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Hag Festival </a:t>
            </a:r>
            <a:r>
              <a:rPr lang="en-US" dirty="0" err="1"/>
              <a:t>Matzot</a:t>
            </a:r>
            <a:r>
              <a:rPr lang="en-US" dirty="0"/>
              <a:t> = </a:t>
            </a:r>
            <a:r>
              <a:rPr lang="en-US" dirty="0" err="1"/>
              <a:t>Pesakh</a:t>
            </a:r>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94961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Next: scholarly debate between Lucy and Linus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1591346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4904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The Baal Shem Tov [founder of Hassidism] remarked that on the last day of Passover, the rays of the messianic redemption are already shining bright. </a:t>
            </a:r>
          </a:p>
          <a:p>
            <a:pPr marL="0" indent="0">
              <a:buNone/>
            </a:pPr>
            <a:r>
              <a:rPr lang="en-US" sz="2000" dirty="0"/>
              <a:t>He instituted that a special meal be held during the waning hours of the day. </a:t>
            </a:r>
          </a:p>
          <a:p>
            <a:pPr marL="0" indent="0">
              <a:buNone/>
            </a:pPr>
            <a:r>
              <a:rPr lang="en-US" sz="2000" dirty="0"/>
              <a:t>Known as "</a:t>
            </a:r>
            <a:r>
              <a:rPr lang="en-US" sz="2000" dirty="0" err="1"/>
              <a:t>Moshiakh's</a:t>
            </a:r>
            <a:r>
              <a:rPr lang="en-US" sz="2000" dirty="0"/>
              <a:t> Meal," this rich and multifaceted custom was vigorously encouraged by the </a:t>
            </a:r>
            <a:r>
              <a:rPr lang="en-US" sz="2000" dirty="0" err="1"/>
              <a:t>Rebbe</a:t>
            </a:r>
            <a:r>
              <a:rPr lang="en-US" sz="2000" dirty="0"/>
              <a:t>, Rabbi Menachem M. </a:t>
            </a:r>
            <a:r>
              <a:rPr lang="en-US" sz="2000" dirty="0" err="1"/>
              <a:t>Schneerson</a:t>
            </a:r>
            <a:r>
              <a:rPr lang="en-US" sz="2000" dirty="0"/>
              <a:t>. </a:t>
            </a:r>
          </a:p>
          <a:p>
            <a:endParaRPr lang="en-US" dirty="0"/>
          </a:p>
          <a:p>
            <a:r>
              <a:rPr lang="en-US" dirty="0"/>
              <a:t>Mandatory for Jews or Gentiles?   NO, but celebratory</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548992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747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682968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There is NOTHING in Jewish liturgy, the Siddur, the </a:t>
            </a:r>
            <a:r>
              <a:rPr lang="en-US" dirty="0" err="1"/>
              <a:t>Makhzor</a:t>
            </a:r>
            <a:r>
              <a:rPr lang="en-US" dirty="0"/>
              <a:t>, to celebrate this holiday in post-Biblical times.  To </a:t>
            </a:r>
            <a:r>
              <a:rPr lang="en-US" dirty="0" err="1"/>
              <a:t>Messianics</a:t>
            </a:r>
            <a:r>
              <a:rPr lang="en-US" dirty="0"/>
              <a:t>, it is the BIG event.  The biggest holiday.   Not enough Messianic songs about the Resurrection.   </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869963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189773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https://www.learnreligions.com/how-date-of-easter-is-calculated-542413</a:t>
            </a:r>
          </a:p>
          <a:p>
            <a:r>
              <a:rPr lang="en-US" dirty="0"/>
              <a:t>Gruber Church and the Jews p. 28-29   But sometimes Passover and the Church’s Resurrection Day are in sync. </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2649205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657860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2410826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 count connects Resurrection with Ruakh receiving </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341780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47258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Lucy and Linus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1882414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1778701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3901368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90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000"/>
            <a:ext cx="6324600" cy="47244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Jonathan Mann: I look forward to Messiah conference every year - the worship, ....Joshua Aaron and Aaron </a:t>
            </a:r>
            <a:r>
              <a:rPr lang="en-US" sz="1800" dirty="0" err="1"/>
              <a:t>Shust</a:t>
            </a:r>
            <a:r>
              <a:rPr lang="en-US" sz="1800" dirty="0"/>
              <a:t>, teachings, catching up with friends . . . </a:t>
            </a:r>
            <a:br>
              <a:rPr lang="en-US" sz="1800" dirty="0"/>
            </a:br>
            <a:r>
              <a:rPr lang="en-US" sz="1800" dirty="0"/>
              <a:t>I have to admit that I am weird because what I look forward to the most is going down to the Jews for Judaism to </a:t>
            </a:r>
            <a:r>
              <a:rPr lang="en-US" sz="1800" kern="1200" dirty="0">
                <a:solidFill>
                  <a:schemeClr val="tx1"/>
                </a:solidFill>
                <a:effectLst/>
                <a:cs typeface="+mn-cs"/>
              </a:rPr>
              <a:t>Dialogue and debate on whether the resurrection of Yeshua was actually an event that occurred in history. </a:t>
            </a:r>
          </a:p>
          <a:p>
            <a:r>
              <a:rPr lang="en-US" sz="1800" kern="1200" dirty="0">
                <a:solidFill>
                  <a:schemeClr val="tx1"/>
                </a:solidFill>
                <a:effectLst/>
                <a:cs typeface="+mn-cs"/>
              </a:rPr>
              <a:t>I have been involved in studying this evidence for the past 5-6 years. Throughout college I have been in numerous conversations with atheists, agnostics, Muslims and other skeptics debating this evidence for the resurrection. I have gotten to know some of the top scholars in this area including Dr. Gary Habermas, Dr. William Lane Craig, Dr. Mike </a:t>
            </a:r>
            <a:r>
              <a:rPr lang="en-US" sz="1800" kern="1200" dirty="0" err="1">
                <a:solidFill>
                  <a:schemeClr val="tx1"/>
                </a:solidFill>
                <a:effectLst/>
                <a:cs typeface="+mn-cs"/>
              </a:rPr>
              <a:t>Licona</a:t>
            </a:r>
            <a:r>
              <a:rPr lang="en-US" sz="1800" kern="1200" dirty="0">
                <a:solidFill>
                  <a:schemeClr val="tx1"/>
                </a:solidFill>
                <a:effectLst/>
                <a:cs typeface="+mn-cs"/>
              </a:rPr>
              <a:t>, and have been able to debate this evidence with a couple of leading Orthodox Jewish counter missionaries.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620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114800"/>
            <a:ext cx="6324600" cy="46482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picture of Erik and I from Tuesday, I was have actually spent time on Monday, Tuesday, and Wednesday at the tent – about 7 hours total at the tent ---</a:t>
            </a:r>
            <a:br>
              <a:rPr lang="en-US" dirty="0"/>
            </a:br>
            <a:r>
              <a:rPr lang="en-US" dirty="0"/>
              <a:t>You are here because you care about your Jews – you believe I am wrong about Yeshua, I have left Judaism and you want to bring me into traditional Judaism. – I am a Messianic Jew because </a:t>
            </a:r>
            <a:r>
              <a:rPr lang="en-US" dirty="0" err="1"/>
              <a:t>Yeshua</a:t>
            </a:r>
            <a:r>
              <a:rPr lang="en-US" dirty="0"/>
              <a:t> rose from the dead. It’s possible I am wrong about this, this is the conclusion I have come to after my examination of the evidence. I want to know if I am wrong, truth is what is most important, if you could show me that </a:t>
            </a:r>
            <a:r>
              <a:rPr lang="en-US" dirty="0" err="1"/>
              <a:t>Yeshua</a:t>
            </a:r>
            <a:r>
              <a:rPr lang="en-US" dirty="0"/>
              <a:t> did not rise from the dead I will leave Messianic Judaism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54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1 Cor 15 Paul says that if </a:t>
            </a:r>
            <a:r>
              <a:rPr lang="en-US" dirty="0" err="1"/>
              <a:t>Yeshua</a:t>
            </a:r>
            <a:r>
              <a:rPr lang="en-US" dirty="0"/>
              <a:t> did not rise from the dead our faith is meaningless and we have </a:t>
            </a:r>
            <a:r>
              <a:rPr lang="en-US"/>
              <a:t>no hope</a:t>
            </a:r>
            <a:br>
              <a:rPr lang="en-US" dirty="0"/>
            </a:br>
            <a:br>
              <a:rPr lang="en-US" dirty="0"/>
            </a:br>
            <a:r>
              <a:rPr lang="en-US" dirty="0"/>
              <a:t>He started – there is no evidence for this event happening in history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453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114799"/>
            <a:ext cx="6324600" cy="4724401"/>
          </a:xfrm>
        </p:spPr>
        <p:txBody>
          <a:bodyPr/>
          <a:lstStyle/>
          <a:p>
            <a:r>
              <a:rPr lang="en-US" dirty="0"/>
              <a:t>These counter missionaries brought in a scholar who use to teach at Ben Gurion University in Israel to debunk my argument for the resurrection and a younger Jewish guy to watch this happen (both guys are not in this picture . . . Result </a:t>
            </a:r>
            <a:br>
              <a:rPr lang="en-US" dirty="0"/>
            </a:br>
            <a:r>
              <a:rPr lang="en-US" dirty="0"/>
              <a:t>After, their scholar had not objections to the reliability of the facts – he respected scholarship</a:t>
            </a:r>
          </a:p>
          <a:p>
            <a:r>
              <a:rPr lang="en-US" dirty="0"/>
              <a:t>I asked the same question – which has superior evidence? </a:t>
            </a:r>
            <a:br>
              <a:rPr lang="en-US" dirty="0"/>
            </a:br>
            <a:r>
              <a:rPr lang="en-US" dirty="0"/>
              <a:t>The central argument that the former head of Jews for Judaism – Akiva – when I showed him why his central argument against the resurrection – that Yeshua did not exist – he said “I have no evidence for my position.” </a:t>
            </a:r>
          </a:p>
        </p:txBody>
      </p:sp>
      <p:sp>
        <p:nvSpPr>
          <p:cNvPr id="4" name="Slide Number Placeholder 3"/>
          <p:cNvSpPr>
            <a:spLocks noGrp="1"/>
          </p:cNvSpPr>
          <p:nvPr>
            <p:ph type="sldNum" sz="quarter" idx="5"/>
          </p:nvPr>
        </p:nvSpPr>
        <p:spPr/>
        <p:txBody>
          <a:bodyPr/>
          <a:lstStyle/>
          <a:p>
            <a:fld id="{BC744A4D-2FAF-0949-A51F-C90022D05544}" type="slidenum">
              <a:rPr lang="en-US" smtClean="0"/>
              <a:t>56</a:t>
            </a:fld>
            <a:endParaRPr lang="en-US"/>
          </a:p>
        </p:txBody>
      </p:sp>
    </p:spTree>
    <p:extLst>
      <p:ext uri="{BB962C8B-B14F-4D97-AF65-F5344CB8AC3E}">
        <p14:creationId xmlns:p14="http://schemas.microsoft.com/office/powerpoint/2010/main" val="3321918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best explanation of the facts?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299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598646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28038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3243695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9971897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515438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9221177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581227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MD – Harvard Medical School, </a:t>
            </a:r>
            <a:r>
              <a:rPr lang="en-US" b="0" i="0" kern="1200" dirty="0">
                <a:solidFill>
                  <a:schemeClr val="tx1"/>
                </a:solidFill>
                <a:effectLst/>
                <a:cs typeface="+mn-cs"/>
              </a:rPr>
              <a:t>Professor at NYU in the Department of Psychiatry</a:t>
            </a:r>
          </a:p>
          <a:p>
            <a:pPr fontAlgn="base"/>
            <a:r>
              <a:rPr lang="en-US" b="0" i="0" kern="1200" dirty="0">
                <a:solidFill>
                  <a:schemeClr val="tx1"/>
                </a:solidFill>
                <a:effectLst/>
                <a:cs typeface="+mn-cs"/>
              </a:rPr>
              <a:t>Director, Anxiety and Complicated Grief Disorders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7582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Licensed Clinical Psychologist, Piedmont Psychiatric Center, </a:t>
            </a:r>
            <a:r>
              <a:rPr lang="en-US" sz="1200" kern="1200" dirty="0" err="1">
                <a:solidFill>
                  <a:schemeClr val="tx1"/>
                </a:solidFill>
                <a:effectLst/>
                <a:latin typeface="+mn-lt"/>
                <a:ea typeface="+mn-ea"/>
                <a:cs typeface="+mn-cs"/>
              </a:rPr>
              <a:t>Centra</a:t>
            </a:r>
            <a:r>
              <a:rPr lang="en-US" sz="1200" kern="1200" dirty="0">
                <a:solidFill>
                  <a:schemeClr val="tx1"/>
                </a:solidFill>
                <a:effectLst/>
                <a:latin typeface="+mn-lt"/>
                <a:ea typeface="+mn-ea"/>
                <a:cs typeface="+mn-cs"/>
              </a:rPr>
              <a:t> Health Hospitals, Virginia</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50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724650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240784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500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988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https://www.frc.org/get.cfm?i=WA21C56&amp;f=WU21C18</a:t>
            </a:r>
          </a:p>
          <a:p>
            <a:r>
              <a:rPr lang="en-US" dirty="0"/>
              <a:t>Tony Perkins</a:t>
            </a:r>
          </a:p>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761606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40741300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7376168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30803871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240210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26346373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735522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If the disciples hallucinated, Rome or the Sanhedrin could have disproven the resurrection by pointing people to the occupied tomb, just outside Jerusalem.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20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21259666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0077963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43569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https://www.frc.org/get.cfm?i=WA21C56&amp;f=WU21C18</a:t>
            </a:r>
          </a:p>
          <a:p>
            <a:r>
              <a:rPr lang="en-US" dirty="0"/>
              <a:t>Tony Perkins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4084067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3161871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9916003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for Judaism scholar –– Taught at Ben Gurion University – story – the facts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9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4770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for Judaism scholar –– Taught at Ben Gurion University – story – the facts </a:t>
            </a:r>
            <a:br>
              <a:rPr lang="en-US" dirty="0"/>
            </a:br>
            <a:br>
              <a:rPr lang="en-US" dirty="0"/>
            </a:br>
            <a:r>
              <a:rPr lang="en-US" dirty="0"/>
              <a:t>Stolen body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1442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21367296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707998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2894274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https://youtu.be/5GnEdLaU6yo</a:t>
            </a:r>
          </a:p>
          <a:p>
            <a:r>
              <a:rPr lang="en-US" b="0" i="0" dirty="0">
                <a:solidFill>
                  <a:srgbClr val="000000"/>
                </a:solidFill>
                <a:effectLst/>
              </a:rPr>
              <a:t>Rabbi Ken Spiro, a licensed Israeli tour guide with a Master’s degree in history.</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720047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https://youtu.be/5GnEdLaU6yo </a:t>
            </a:r>
          </a:p>
          <a:p>
            <a:r>
              <a:rPr lang="en-US" dirty="0"/>
              <a:t>Rabbi Ken Spiro, a licensed Israeli tour guide with a Master’s degree in history.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4782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62000"/>
            <a:ext cx="6096000" cy="3429000"/>
          </a:xfrm>
        </p:spPr>
      </p:sp>
      <p:sp>
        <p:nvSpPr>
          <p:cNvPr id="3" name="Notes Placeholder 2"/>
          <p:cNvSpPr>
            <a:spLocks noGrp="1"/>
          </p:cNvSpPr>
          <p:nvPr>
            <p:ph type="body" idx="1"/>
          </p:nvPr>
        </p:nvSpPr>
        <p:spPr>
          <a:xfrm>
            <a:off x="381000" y="4267200"/>
            <a:ext cx="6172200" cy="4495800"/>
          </a:xfrm>
        </p:spPr>
        <p:txBody>
          <a:bodyPr/>
          <a:lstStyle/>
          <a:p>
            <a:r>
              <a:rPr lang="en-US" sz="1050" dirty="0"/>
              <a:t>https://www.frc.org/get.cfm?i=WA21C56&amp;f=WU21C18</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10965581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248717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32287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388761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20470029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CNN</a:t>
            </a:r>
          </a:p>
          <a:p>
            <a:r>
              <a:rPr lang="en-US" dirty="0"/>
              <a:t>We are losing our sanity.  </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23104464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https://www.charismanews.com/opinion/in-the-line-of-fire/84912-5-takeaways-from-the-new-satan-sneakers?utm_source=Charisma%20News%20Daily&amp;utm_medium=email&amp;utm_content=subscriber_id:5160390&amp;utm_campaign=CNO%20daily%20-%202021-03-31</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22425742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https://askdrbrown.org/library/5-takeaways-new-satan-sneakers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5075406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https://askdrbrown.org/library/5-takeaways-new-satan-sneakers</a:t>
            </a:r>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9606372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8180787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https://askdrbrown.org/library/5-takeaways-new-satan-sneakers</a:t>
            </a:r>
          </a:p>
          <a:p>
            <a:endParaRPr lang="en-US" dirty="0"/>
          </a:p>
        </p:txBody>
      </p:sp>
      <p:sp>
        <p:nvSpPr>
          <p:cNvPr id="4" name="Header Placeholder 3"/>
          <p:cNvSpPr>
            <a:spLocks noGrp="1"/>
          </p:cNvSpPr>
          <p:nvPr>
            <p:ph type="hdr" sz="quarter"/>
          </p:nvPr>
        </p:nvSpPr>
        <p:spPr/>
        <p:txBody>
          <a:bodyPr/>
          <a:lstStyle/>
          <a:p>
            <a:r>
              <a:rPr lang="en-US" altLang="en-US"/>
              <a:t>Resurrection Hope</a:t>
            </a:r>
          </a:p>
        </p:txBody>
      </p:sp>
      <p:sp>
        <p:nvSpPr>
          <p:cNvPr id="5" name="Date Placeholder 4"/>
          <p:cNvSpPr>
            <a:spLocks noGrp="1"/>
          </p:cNvSpPr>
          <p:nvPr>
            <p:ph type="dt" idx="1"/>
          </p:nvPr>
        </p:nvSpPr>
        <p:spPr/>
        <p:txBody>
          <a:bodyPr/>
          <a:lstStyle/>
          <a:p>
            <a:r>
              <a:rPr lang="en-US" altLang="en-US"/>
              <a:t>April 3,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227220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4/3/2021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t>4/3/2021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t>4/3/2021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t>4/3/2021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921934" y="1358898"/>
            <a:ext cx="5308866" cy="1136650"/>
          </a:xfrm>
        </p:spPr>
        <p:txBody>
          <a:bodyPr anchor="b">
            <a:noAutofit/>
          </a:bodyPr>
          <a:lstStyle>
            <a:lvl1pPr algn="ct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2698746"/>
            <a:ext cx="5308866" cy="1033238"/>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3790952"/>
            <a:ext cx="673276" cy="209550"/>
          </a:xfrm>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a:xfrm>
            <a:off x="1921934" y="3790952"/>
            <a:ext cx="4064860" cy="209550"/>
          </a:xfrm>
        </p:spPr>
        <p:txBody>
          <a:bodyPr/>
          <a:lstStyle/>
          <a:p>
            <a:endParaRPr lang="en-US"/>
          </a:p>
        </p:txBody>
      </p:sp>
      <p:sp>
        <p:nvSpPr>
          <p:cNvPr id="6" name="Slide Number Placeholder 5"/>
          <p:cNvSpPr>
            <a:spLocks noGrp="1"/>
          </p:cNvSpPr>
          <p:nvPr>
            <p:ph type="sldNum" sz="quarter" idx="12"/>
          </p:nvPr>
        </p:nvSpPr>
        <p:spPr>
          <a:xfrm>
            <a:off x="6817318" y="3790952"/>
            <a:ext cx="413483" cy="209550"/>
          </a:xfrm>
        </p:spPr>
        <p:txBody>
          <a:bodyPr/>
          <a:lstStyle/>
          <a:p>
            <a:fld id="{E6B79EC1-F06A-BA46-BEDE-17FAD7FB9235}" type="slidenum">
              <a:rPr lang="en-US" smtClean="0"/>
              <a:t>‹#›</a:t>
            </a:fld>
            <a:endParaRPr lang="en-US"/>
          </a:p>
        </p:txBody>
      </p:sp>
      <p:cxnSp>
        <p:nvCxnSpPr>
          <p:cNvPr id="15" name="Straight Connector 14"/>
          <p:cNvCxnSpPr/>
          <p:nvPr/>
        </p:nvCxnSpPr>
        <p:spPr>
          <a:xfrm>
            <a:off x="2019826" y="2603497"/>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7346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7" y="176600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2238258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231060"/>
            <a:ext cx="6595534" cy="1366886"/>
          </a:xfrm>
        </p:spPr>
        <p:txBody>
          <a:bodyPr anchor="b">
            <a:normAutofit/>
          </a:bodyPr>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2801145"/>
            <a:ext cx="6595534" cy="817511"/>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31" name="Straight Connector 30"/>
          <p:cNvCxnSpPr/>
          <p:nvPr/>
        </p:nvCxnSpPr>
        <p:spPr>
          <a:xfrm>
            <a:off x="1278467" y="2699544"/>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9867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1767195"/>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1865376"/>
            <a:ext cx="3337560"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1865376"/>
            <a:ext cx="3337560"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24CB6C-2196-C244-8EDB-B8DFC1ABBEA2}"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566329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1993900"/>
            <a:ext cx="333756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76868" y="2432447"/>
            <a:ext cx="3337560"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1993900"/>
            <a:ext cx="333756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1832" y="2432447"/>
            <a:ext cx="3337560"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24CB6C-2196-C244-8EDB-B8DFC1ABBEA2}" type="datetimeFigureOut">
              <a:rPr lang="en-US" smtClean="0"/>
              <a:t>4/3/2021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79EC1-F06A-BA46-BEDE-17FAD7FB9235}" type="slidenum">
              <a:rPr lang="en-US" smtClean="0"/>
              <a:t>‹#›</a:t>
            </a:fld>
            <a:endParaRPr lang="en-US"/>
          </a:p>
        </p:txBody>
      </p:sp>
      <p:cxnSp>
        <p:nvCxnSpPr>
          <p:cNvPr id="41" name="Straight Connector 40"/>
          <p:cNvCxnSpPr/>
          <p:nvPr/>
        </p:nvCxnSpPr>
        <p:spPr>
          <a:xfrm>
            <a:off x="1278466" y="1766002"/>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1098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6" y="686503"/>
            <a:ext cx="6798735" cy="9779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24CB6C-2196-C244-8EDB-B8DFC1ABBEA2}" type="datetimeFigureOut">
              <a:rPr lang="en-US" smtClean="0"/>
              <a:t>4/3/2021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1278466" y="1766002"/>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15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4CB6C-2196-C244-8EDB-B8DFC1ABBEA2}" type="datetimeFigureOut">
              <a:rPr lang="en-US" smtClean="0"/>
              <a:t>4/3/2021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30955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041401"/>
            <a:ext cx="2536798"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120063" y="736600"/>
            <a:ext cx="3855539"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2273299"/>
            <a:ext cx="2536798"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cxnSp>
        <p:nvCxnSpPr>
          <p:cNvPr id="16" name="Straight Connector 15"/>
          <p:cNvCxnSpPr/>
          <p:nvPr/>
        </p:nvCxnSpPr>
        <p:spPr>
          <a:xfrm>
            <a:off x="1278466" y="2184400"/>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3299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412874"/>
            <a:ext cx="3632202" cy="1028700"/>
          </a:xfrm>
        </p:spPr>
        <p:txBody>
          <a:bodyPr anchor="b">
            <a:normAutofit/>
          </a:bodyPr>
          <a:lstStyle>
            <a:lvl1pPr algn="ctr">
              <a:defRPr sz="1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70" y="774700"/>
            <a:ext cx="2929463" cy="359410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76866" y="2441574"/>
            <a:ext cx="3632201" cy="13716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4287125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3611561"/>
            <a:ext cx="6798734"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774700"/>
            <a:ext cx="7091482" cy="252095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76866" y="4036615"/>
            <a:ext cx="6798734" cy="37028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2095575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680155"/>
            <a:ext cx="6798734" cy="2323395"/>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3206749"/>
            <a:ext cx="6798736" cy="1200152"/>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5" name="Straight Connector 14"/>
          <p:cNvCxnSpPr/>
          <p:nvPr/>
        </p:nvCxnSpPr>
        <p:spPr>
          <a:xfrm>
            <a:off x="1278466" y="310514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4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736599"/>
            <a:ext cx="6400250"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2514600"/>
            <a:ext cx="5892798" cy="488950"/>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3257551"/>
            <a:ext cx="6798738"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
        <p:nvSpPr>
          <p:cNvPr id="14" name="TextBox 13"/>
          <p:cNvSpPr txBox="1"/>
          <p:nvPr/>
        </p:nvSpPr>
        <p:spPr>
          <a:xfrm>
            <a:off x="849970" y="679022"/>
            <a:ext cx="457319" cy="438582"/>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7633504" y="2120903"/>
            <a:ext cx="457319" cy="438582"/>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1278466" y="310514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980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2481436"/>
            <a:ext cx="6798728"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3583036"/>
            <a:ext cx="6798730" cy="6453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460920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736599"/>
            <a:ext cx="6325168"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2729484"/>
            <a:ext cx="6798730" cy="66522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3397250"/>
            <a:ext cx="6798736" cy="100965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
        <p:nvSpPr>
          <p:cNvPr id="12" name="TextBox 11"/>
          <p:cNvSpPr txBox="1"/>
          <p:nvPr/>
        </p:nvSpPr>
        <p:spPr>
          <a:xfrm>
            <a:off x="878061" y="672671"/>
            <a:ext cx="457319"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649797" y="1955796"/>
            <a:ext cx="457319"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278466" y="257175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581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736599"/>
            <a:ext cx="6798734" cy="1720850"/>
          </a:xfrm>
        </p:spPr>
        <p:txBody>
          <a:bodyPr vert="horz" lIns="91440" tIns="45720" rIns="91440" bIns="45720" rtlCol="0" anchor="ctr">
            <a:normAutofit/>
          </a:bodyPr>
          <a:lstStyle>
            <a:lvl1pPr>
              <a:defRPr lang="en-US" sz="24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2674620"/>
            <a:ext cx="6798730" cy="678942"/>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3352801"/>
            <a:ext cx="6798734" cy="105410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5" name="Straight Connector 14"/>
          <p:cNvCxnSpPr/>
          <p:nvPr/>
        </p:nvCxnSpPr>
        <p:spPr>
          <a:xfrm>
            <a:off x="1278470" y="257175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11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1867602"/>
            <a:ext cx="6798736" cy="25393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1278466" y="1766002"/>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296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680155"/>
            <a:ext cx="1618930" cy="372674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8" y="680155"/>
            <a:ext cx="4915509" cy="372674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6245512" y="680155"/>
            <a:ext cx="0" cy="372674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7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1488CB86-54CD-4648-844B-29C8AC2E165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B7914-8E32-814F-BBCF-25930A5F0329}" type="slidenum">
              <a:rPr lang="en-US" smtClean="0"/>
              <a:t>‹#›</a:t>
            </a:fld>
            <a:endParaRPr lang="en-US"/>
          </a:p>
        </p:txBody>
      </p:sp>
      <p:sp>
        <p:nvSpPr>
          <p:cNvPr id="8" name="Content Placeholder 7"/>
          <p:cNvSpPr>
            <a:spLocks noGrp="1"/>
          </p:cNvSpPr>
          <p:nvPr>
            <p:ph sz="quarter" idx="13"/>
          </p:nvPr>
        </p:nvSpPr>
        <p:spPr>
          <a:xfrm>
            <a:off x="609600" y="1200150"/>
            <a:ext cx="79248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0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4.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176866" y="686503"/>
            <a:ext cx="6798734"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1867602"/>
            <a:ext cx="6798736" cy="258374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1" y="4470400"/>
            <a:ext cx="114828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524CB6C-2196-C244-8EDB-B8DFC1ABBEA2}" type="datetimeFigureOut">
              <a:rPr lang="en-US" smtClean="0"/>
              <a:t>4/3/2021</a:t>
            </a:fld>
            <a:endParaRPr lang="en-US"/>
          </a:p>
        </p:txBody>
      </p:sp>
      <p:sp>
        <p:nvSpPr>
          <p:cNvPr id="5" name="Footer Placeholder 4"/>
          <p:cNvSpPr>
            <a:spLocks noGrp="1"/>
          </p:cNvSpPr>
          <p:nvPr>
            <p:ph type="ftr" sz="quarter" idx="3"/>
          </p:nvPr>
        </p:nvSpPr>
        <p:spPr>
          <a:xfrm>
            <a:off x="1176866" y="4470400"/>
            <a:ext cx="5104667"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4470400"/>
            <a:ext cx="39551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6B79EC1-F06A-BA46-BEDE-17FAD7FB9235}" type="slidenum">
              <a:rPr lang="en-US" smtClean="0"/>
              <a:t>‹#›</a:t>
            </a:fld>
            <a:endParaRPr lang="en-US"/>
          </a:p>
        </p:txBody>
      </p:sp>
    </p:spTree>
    <p:extLst>
      <p:ext uri="{BB962C8B-B14F-4D97-AF65-F5344CB8AC3E}">
        <p14:creationId xmlns:p14="http://schemas.microsoft.com/office/powerpoint/2010/main" val="422621912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admin@OrhaOlam.com"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tiff"/><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40.xml"/><Relationship Id="rId6" Type="http://schemas.openxmlformats.org/officeDocument/2006/relationships/image" Target="../media/image23.tiff"/><Relationship Id="rId5" Type="http://schemas.openxmlformats.org/officeDocument/2006/relationships/image" Target="../media/image20.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25.tiff"/><Relationship Id="rId4" Type="http://schemas.openxmlformats.org/officeDocument/2006/relationships/image" Target="../media/image24.tiff"/></Relationships>
</file>

<file path=ppt/slides/_rels/slide5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30.tiff"/></Relationships>
</file>

<file path=ppt/slides/_rels/slide6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6.xml"/><Relationship Id="rId1" Type="http://schemas.openxmlformats.org/officeDocument/2006/relationships/slideLayout" Target="../slideLayouts/slideLayout29.xml"/><Relationship Id="rId6" Type="http://schemas.openxmlformats.org/officeDocument/2006/relationships/image" Target="../media/image35.tiff"/><Relationship Id="rId5" Type="http://schemas.openxmlformats.org/officeDocument/2006/relationships/image" Target="../media/image20.png"/><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4.xml"/><Relationship Id="rId4" Type="http://schemas.openxmlformats.org/officeDocument/2006/relationships/image" Target="../media/image38.tiff"/></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by a pledge saying that they will not engage in 'homosexual activity,' and that they will not be united in marriage other 'than the marriage between one man and one woman.’”</a:t>
            </a:r>
          </a:p>
          <a:p>
            <a:pPr marL="0" indent="0">
              <a:buNone/>
            </a:pPr>
            <a:r>
              <a:rPr lang="en-US" sz="4000" dirty="0"/>
              <a:t>Note: “discriminatory and hateful”</a:t>
            </a:r>
          </a:p>
        </p:txBody>
      </p:sp>
    </p:spTree>
    <p:extLst>
      <p:ext uri="{BB962C8B-B14F-4D97-AF65-F5344CB8AC3E}">
        <p14:creationId xmlns:p14="http://schemas.microsoft.com/office/powerpoint/2010/main" val="41038477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Lk 10.18-19</a:t>
            </a:r>
            <a:r>
              <a:rPr lang="en-US" sz="4000" dirty="0"/>
              <a:t> Yeshua said to them, “I saw Satan fall like lightning from heaven. Remember, I have given you authority; so you can trample down snakes and scorpions, indeed, all the Enemy’s forces; and you will remain completely unharmed.</a:t>
            </a:r>
          </a:p>
        </p:txBody>
      </p:sp>
    </p:spTree>
    <p:extLst>
      <p:ext uri="{BB962C8B-B14F-4D97-AF65-F5344CB8AC3E}">
        <p14:creationId xmlns:p14="http://schemas.microsoft.com/office/powerpoint/2010/main" val="29740113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He has been open about feeling spiritually rejected and hated because of his gayness, pushing back aggressively with his new, satanic association.</a:t>
            </a:r>
          </a:p>
        </p:txBody>
      </p:sp>
    </p:spTree>
    <p:extLst>
      <p:ext uri="{BB962C8B-B14F-4D97-AF65-F5344CB8AC3E}">
        <p14:creationId xmlns:p14="http://schemas.microsoft.com/office/powerpoint/2010/main" val="14269213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But, just as Paul could say about his previous life as a blasphemer of God and a persecutor and even murderer of Jewish followers of Jesus, perhaps this rapper is also operating in ignorance and unbelief </a:t>
            </a:r>
            <a:r>
              <a:rPr lang="en-US" sz="4000" baseline="30000" dirty="0"/>
              <a:t>1 Timothy 1:13</a:t>
            </a:r>
            <a:r>
              <a:rPr lang="en-US" sz="4000" dirty="0"/>
              <a:t>. Perhaps he, too, does not fully realize the depth of his own depravity.</a:t>
            </a:r>
          </a:p>
        </p:txBody>
      </p:sp>
    </p:spTree>
    <p:extLst>
      <p:ext uri="{BB962C8B-B14F-4D97-AF65-F5344CB8AC3E}">
        <p14:creationId xmlns:p14="http://schemas.microsoft.com/office/powerpoint/2010/main" val="3677178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BE7889CC-04E0-4000-87FE-9B5BE234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0037"/>
            <a:ext cx="8153400" cy="4586288"/>
          </a:xfrm>
          <a:prstGeom prst="rect">
            <a:avLst/>
          </a:prstGeom>
        </p:spPr>
      </p:pic>
    </p:spTree>
    <p:extLst>
      <p:ext uri="{BB962C8B-B14F-4D97-AF65-F5344CB8AC3E}">
        <p14:creationId xmlns:p14="http://schemas.microsoft.com/office/powerpoint/2010/main" val="1750946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461963" indent="-461963">
              <a:buFont typeface="+mj-lt"/>
              <a:buAutoNum type="arabicPeriod"/>
            </a:pPr>
            <a:r>
              <a:rPr lang="en-US" sz="4000" dirty="0"/>
              <a:t>Eternal life implied in existence</a:t>
            </a:r>
          </a:p>
          <a:p>
            <a:pPr marL="909637" lvl="1" indent="-742950">
              <a:buAutoNum type="alphaUcPeriod"/>
            </a:pPr>
            <a:r>
              <a:rPr lang="en-US" sz="4000" dirty="0"/>
              <a:t>Logic of Eden</a:t>
            </a:r>
          </a:p>
          <a:p>
            <a:pPr marL="909637" lvl="1" indent="-742950">
              <a:buAutoNum type="alphaUcPeriod"/>
            </a:pPr>
            <a:r>
              <a:rPr lang="en-US" sz="4000" dirty="0"/>
              <a:t>Eternity in our hearts</a:t>
            </a:r>
          </a:p>
          <a:p>
            <a:pPr marL="909637" lvl="1" indent="-742950">
              <a:buAutoNum type="alphaUcPeriod"/>
            </a:pPr>
            <a:r>
              <a:rPr lang="en-US" sz="4000" dirty="0"/>
              <a:t>Transhumanism</a:t>
            </a:r>
          </a:p>
          <a:p>
            <a:pPr marL="742630" indent="-742950">
              <a:buAutoNum type="arabicPeriod"/>
            </a:pPr>
            <a:r>
              <a:rPr lang="en-US" sz="4000" dirty="0"/>
              <a:t>Eternal life in Festivals: Firstfruits </a:t>
            </a:r>
          </a:p>
          <a:p>
            <a:pPr marL="571181" indent="-571500">
              <a:buFont typeface="+mj-lt"/>
              <a:buAutoNum type="arabicPeriod"/>
            </a:pPr>
            <a:r>
              <a:rPr lang="en-US" sz="4000" dirty="0"/>
              <a:t>Evidence of Messiah’s Resurrection to Eternal Life</a:t>
            </a:r>
          </a:p>
          <a:p>
            <a:pPr marL="167007" lvl="1" indent="0">
              <a:buNone/>
            </a:pPr>
            <a:endParaRPr lang="en-US" sz="4000" dirty="0"/>
          </a:p>
        </p:txBody>
      </p:sp>
    </p:spTree>
    <p:extLst>
      <p:ext uri="{BB962C8B-B14F-4D97-AF65-F5344CB8AC3E}">
        <p14:creationId xmlns:p14="http://schemas.microsoft.com/office/powerpoint/2010/main" val="3061500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61963" indent="-461963">
              <a:buFont typeface="+mj-lt"/>
              <a:buAutoNum type="arabicPeriod" startAt="3"/>
            </a:pPr>
            <a:r>
              <a:rPr lang="en-US" sz="4000" u="sng" dirty="0">
                <a:solidFill>
                  <a:srgbClr val="FFFF66"/>
                </a:solidFill>
              </a:rPr>
              <a:t>Therefore hope even if losing all the political battles</a:t>
            </a:r>
          </a:p>
          <a:p>
            <a:pPr marL="909638" lvl="1" indent="-742950">
              <a:buAutoNum type="alphaUcPeriod"/>
            </a:pPr>
            <a:r>
              <a:rPr lang="en-US" sz="4000" dirty="0"/>
              <a:t>Losing: CNN on Gov </a:t>
            </a:r>
            <a:r>
              <a:rPr lang="en-US" sz="4000" dirty="0" err="1"/>
              <a:t>Noem</a:t>
            </a:r>
            <a:r>
              <a:rPr lang="en-US" sz="4000" dirty="0"/>
              <a:t>, </a:t>
            </a:r>
          </a:p>
          <a:p>
            <a:pPr marL="909638" lvl="1" indent="-742950">
              <a:buAutoNum type="alphaUcPeriod"/>
            </a:pPr>
            <a:r>
              <a:rPr lang="en-US" sz="4000" dirty="0"/>
              <a:t>Winning: small groups, healing, Shavuot Carole Ward</a:t>
            </a:r>
          </a:p>
          <a:p>
            <a:pPr marL="795748" lvl="2" indent="-461963">
              <a:buFont typeface="+mj-lt"/>
              <a:buAutoNum type="arabicPeriod" startAt="3"/>
            </a:pPr>
            <a:r>
              <a:rPr lang="en-US" sz="3100" dirty="0"/>
              <a:t>CNN on gender ID, military</a:t>
            </a:r>
          </a:p>
        </p:txBody>
      </p:sp>
    </p:spTree>
    <p:extLst>
      <p:ext uri="{BB962C8B-B14F-4D97-AF65-F5344CB8AC3E}">
        <p14:creationId xmlns:p14="http://schemas.microsoft.com/office/powerpoint/2010/main" val="12583755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F565F3D-1E8F-44EB-8C21-74C933542E43}"/>
              </a:ext>
            </a:extLst>
          </p:cNvPr>
          <p:cNvPicPr>
            <a:picLocks noChangeAspect="1"/>
          </p:cNvPicPr>
          <p:nvPr/>
        </p:nvPicPr>
        <p:blipFill>
          <a:blip r:embed="rId3"/>
          <a:stretch>
            <a:fillRect/>
          </a:stretch>
        </p:blipFill>
        <p:spPr>
          <a:xfrm>
            <a:off x="1524000" y="201490"/>
            <a:ext cx="5987649" cy="4656261"/>
          </a:xfrm>
          <a:prstGeom prst="rect">
            <a:avLst/>
          </a:prstGeom>
        </p:spPr>
      </p:pic>
    </p:spTree>
    <p:extLst>
      <p:ext uri="{BB962C8B-B14F-4D97-AF65-F5344CB8AC3E}">
        <p14:creationId xmlns:p14="http://schemas.microsoft.com/office/powerpoint/2010/main" val="17146365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a:t>Yermiyahu</a:t>
            </a:r>
            <a:r>
              <a:rPr lang="en-US" sz="4000" baseline="30000" dirty="0"/>
              <a:t>/</a:t>
            </a:r>
            <a:r>
              <a:rPr lang="en-US" sz="4000" baseline="30000" dirty="0" err="1"/>
              <a:t>Jer</a:t>
            </a:r>
            <a:r>
              <a:rPr lang="en-US" sz="4000" baseline="30000" dirty="0"/>
              <a:t> 23</a:t>
            </a:r>
            <a:r>
              <a:rPr lang="en-US" sz="4000" dirty="0"/>
              <a:t>: ’Behold, days are coming’, says </a:t>
            </a:r>
            <a:r>
              <a:rPr lang="en-US" sz="4000" cap="small" dirty="0"/>
              <a:t>Adoni</a:t>
            </a:r>
            <a:r>
              <a:rPr lang="en-US" sz="4000" dirty="0"/>
              <a:t>, ‘when they will no longer say, ‘As God lives, who brought the Jews out of the Egypt,’ but, ‘as God lives, who raised and returned the Jews from the northern lands and from every country into which I had driven them, and they will dwell on their own Land.’</a:t>
            </a:r>
          </a:p>
        </p:txBody>
      </p:sp>
    </p:spTree>
    <p:extLst>
      <p:ext uri="{BB962C8B-B14F-4D97-AF65-F5344CB8AC3E}">
        <p14:creationId xmlns:p14="http://schemas.microsoft.com/office/powerpoint/2010/main" val="9661966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first Israeli Chief Rabbi Abraham Isaac Kook (1865-1935) explained that this is precisely why the miracle of our future/current redemption is even greater than the miraculous Exodus. It would have been easier for God to break the laws of nature like He did with the Ten Plagues and the Splitting of the Sea, than to orchestrate our return to Israel through natural means</a:t>
            </a:r>
          </a:p>
        </p:txBody>
      </p:sp>
    </p:spTree>
    <p:extLst>
      <p:ext uri="{BB962C8B-B14F-4D97-AF65-F5344CB8AC3E}">
        <p14:creationId xmlns:p14="http://schemas.microsoft.com/office/powerpoint/2010/main" val="19424241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Yet, He has begun to do just that with the miraculous restoration of the Hebrew language, the in-gathering of Jews from Arab and African countries, the upheaval of the Holocaust and the rebirth of the Jewish State after 2,000 long years of exile.</a:t>
            </a:r>
          </a:p>
        </p:txBody>
      </p:sp>
    </p:spTree>
    <p:extLst>
      <p:ext uri="{BB962C8B-B14F-4D97-AF65-F5344CB8AC3E}">
        <p14:creationId xmlns:p14="http://schemas.microsoft.com/office/powerpoint/2010/main" val="176452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It seems that the culture is against our Biblical lifestyle, and we are labelled as hateful, with consequences.   </a:t>
            </a:r>
          </a:p>
          <a:p>
            <a:pPr marL="0" indent="0">
              <a:buNone/>
            </a:pPr>
            <a:r>
              <a:rPr lang="en-US" sz="4000" dirty="0"/>
              <a:t>How can we be optimistic, have hope?</a:t>
            </a:r>
          </a:p>
        </p:txBody>
      </p:sp>
    </p:spTree>
    <p:extLst>
      <p:ext uri="{BB962C8B-B14F-4D97-AF65-F5344CB8AC3E}">
        <p14:creationId xmlns:p14="http://schemas.microsoft.com/office/powerpoint/2010/main" val="7741643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On the basis of the Resurrection of Messiah, we HAVE hope. </a:t>
            </a:r>
          </a:p>
          <a:p>
            <a:r>
              <a:rPr lang="en-US" sz="4000" dirty="0"/>
              <a:t>We may lose the cultural norms.</a:t>
            </a:r>
          </a:p>
          <a:p>
            <a:r>
              <a:rPr lang="en-US" sz="4000" dirty="0"/>
              <a:t>We may lose our facility for “hate speech.”</a:t>
            </a:r>
          </a:p>
          <a:p>
            <a:r>
              <a:rPr lang="en-US" sz="4000" dirty="0"/>
              <a:t>We have each other: small groups, prepare mentally.  </a:t>
            </a:r>
          </a:p>
        </p:txBody>
      </p:sp>
    </p:spTree>
    <p:extLst>
      <p:ext uri="{BB962C8B-B14F-4D97-AF65-F5344CB8AC3E}">
        <p14:creationId xmlns:p14="http://schemas.microsoft.com/office/powerpoint/2010/main" val="20815490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r>
              <a:rPr lang="en-US" sz="4000" dirty="0"/>
              <a:t>Omer count…to Shavuot. Time for fasting, intercession.   Not “Lent.”</a:t>
            </a:r>
          </a:p>
          <a:p>
            <a:r>
              <a:rPr lang="en-US" sz="4000" dirty="0"/>
              <a:t>24/7 prayer </a:t>
            </a:r>
            <a:r>
              <a:rPr lang="en-US" sz="4000" dirty="0">
                <a:hlinkClick r:id="rId3"/>
              </a:rPr>
              <a:t>admin@OrhaOlam.com</a:t>
            </a:r>
            <a:endParaRPr lang="en-US" sz="4000" dirty="0"/>
          </a:p>
          <a:p>
            <a:r>
              <a:rPr lang="en-US" sz="4000" dirty="0"/>
              <a:t>Shavuot: All night prayer?</a:t>
            </a:r>
          </a:p>
          <a:p>
            <a:pPr marL="0" indent="0">
              <a:buNone/>
            </a:pPr>
            <a:r>
              <a:rPr lang="en-US" sz="4000" dirty="0"/>
              <a:t>Rivka Whitten, Carole Ward</a:t>
            </a:r>
          </a:p>
        </p:txBody>
      </p:sp>
    </p:spTree>
    <p:extLst>
      <p:ext uri="{BB962C8B-B14F-4D97-AF65-F5344CB8AC3E}">
        <p14:creationId xmlns:p14="http://schemas.microsoft.com/office/powerpoint/2010/main" val="37345560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order to fight for the togetherness of seeking first the kingdom of God in all of life, we organize our congregation into what we call missional communities.</a:t>
            </a:r>
          </a:p>
        </p:txBody>
      </p:sp>
    </p:spTree>
    <p:extLst>
      <p:ext uri="{BB962C8B-B14F-4D97-AF65-F5344CB8AC3E}">
        <p14:creationId xmlns:p14="http://schemas.microsoft.com/office/powerpoint/2010/main" val="2993436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missional community is a small family of believers committed to living out God’s mission together in everyday life, to particular people and places.</a:t>
            </a:r>
          </a:p>
        </p:txBody>
      </p:sp>
    </p:spTree>
    <p:extLst>
      <p:ext uri="{BB962C8B-B14F-4D97-AF65-F5344CB8AC3E}">
        <p14:creationId xmlns:p14="http://schemas.microsoft.com/office/powerpoint/2010/main" val="1414686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They are called missional communities because we believe that both concepts of mission and community are essential for maximum impact. Community without mission becomes selfish, codependent, and complacent. Mission without community forfeits one of the greatest apologetics for the gospel.</a:t>
            </a:r>
          </a:p>
        </p:txBody>
      </p:sp>
    </p:spTree>
    <p:extLst>
      <p:ext uri="{BB962C8B-B14F-4D97-AF65-F5344CB8AC3E}">
        <p14:creationId xmlns:p14="http://schemas.microsoft.com/office/powerpoint/2010/main" val="34117786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57200" indent="-457200">
              <a:buFont typeface="+mj-lt"/>
              <a:buAutoNum type="arabicPeriod"/>
            </a:pPr>
            <a:r>
              <a:rPr lang="en-US" sz="4000" dirty="0"/>
              <a:t>Do you KNOW Him and the assurance of sins forgiven?</a:t>
            </a:r>
          </a:p>
          <a:p>
            <a:pPr marL="457200" indent="-457200">
              <a:buFont typeface="+mj-lt"/>
              <a:buAutoNum type="arabicPeriod"/>
            </a:pPr>
            <a:r>
              <a:rPr lang="en-US" sz="4000" dirty="0"/>
              <a:t>Are you surrendered to Him, body, soul, spirit?  Walking in relational love, confessing?</a:t>
            </a:r>
          </a:p>
          <a:p>
            <a:pPr marL="457200" indent="-457200">
              <a:buFont typeface="+mj-lt"/>
              <a:buAutoNum type="arabicPeriod"/>
            </a:pPr>
            <a:r>
              <a:rPr lang="en-US" sz="4000" dirty="0"/>
              <a:t>Are you filled with His Spirit, transforming your life?</a:t>
            </a:r>
          </a:p>
        </p:txBody>
      </p:sp>
    </p:spTree>
    <p:extLst>
      <p:ext uri="{BB962C8B-B14F-4D97-AF65-F5344CB8AC3E}">
        <p14:creationId xmlns:p14="http://schemas.microsoft.com/office/powerpoint/2010/main" val="18207419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BE7889CC-04E0-4000-87FE-9B5BE234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0037"/>
            <a:ext cx="8153400" cy="4586288"/>
          </a:xfrm>
          <a:prstGeom prst="rect">
            <a:avLst/>
          </a:prstGeom>
        </p:spPr>
      </p:pic>
    </p:spTree>
    <p:extLst>
      <p:ext uri="{BB962C8B-B14F-4D97-AF65-F5344CB8AC3E}">
        <p14:creationId xmlns:p14="http://schemas.microsoft.com/office/powerpoint/2010/main" val="221431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focus of the service is the resurrection of the Messiah to eternal life.   He is the firstfruits from the dead, symbolized by the barley harvest.</a:t>
            </a:r>
          </a:p>
        </p:txBody>
      </p:sp>
    </p:spTree>
    <p:extLst>
      <p:ext uri="{BB962C8B-B14F-4D97-AF65-F5344CB8AC3E}">
        <p14:creationId xmlns:p14="http://schemas.microsoft.com/office/powerpoint/2010/main" val="388830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461963" indent="-461963">
              <a:buFont typeface="+mj-lt"/>
              <a:buAutoNum type="arabicPeriod"/>
            </a:pPr>
            <a:r>
              <a:rPr lang="en-US" sz="4000" dirty="0"/>
              <a:t>Eternal life implied in existence</a:t>
            </a:r>
          </a:p>
          <a:p>
            <a:pPr marL="909637" lvl="1" indent="-742950">
              <a:buAutoNum type="alphaUcPeriod"/>
            </a:pPr>
            <a:r>
              <a:rPr lang="en-US" sz="4000" dirty="0"/>
              <a:t>Logic of Eden</a:t>
            </a:r>
          </a:p>
          <a:p>
            <a:pPr marL="909637" lvl="1" indent="-742950">
              <a:buAutoNum type="alphaUcPeriod"/>
            </a:pPr>
            <a:r>
              <a:rPr lang="en-US" sz="4000" dirty="0"/>
              <a:t>Eternity in our hearts</a:t>
            </a:r>
          </a:p>
          <a:p>
            <a:pPr marL="909637" lvl="1" indent="-742950">
              <a:buAutoNum type="alphaUcPeriod"/>
            </a:pPr>
            <a:r>
              <a:rPr lang="en-US" sz="4000" dirty="0"/>
              <a:t>Transhumanism</a:t>
            </a:r>
          </a:p>
          <a:p>
            <a:pPr marL="742630" indent="-742950">
              <a:buAutoNum type="arabicPeriod"/>
            </a:pPr>
            <a:r>
              <a:rPr lang="en-US" sz="4000" dirty="0"/>
              <a:t>Eternal life in Festivals: Firstfruits </a:t>
            </a:r>
          </a:p>
          <a:p>
            <a:pPr marL="571181" indent="-571500">
              <a:buFont typeface="+mj-lt"/>
              <a:buAutoNum type="arabicPeriod"/>
            </a:pPr>
            <a:r>
              <a:rPr lang="en-US" sz="4000" dirty="0"/>
              <a:t>Evidence of Messiah’s Resurrection to Eternal Life</a:t>
            </a:r>
          </a:p>
          <a:p>
            <a:pPr marL="167007" lvl="1" indent="0">
              <a:buNone/>
            </a:pPr>
            <a:endParaRPr lang="en-US" sz="4000" dirty="0"/>
          </a:p>
        </p:txBody>
      </p:sp>
    </p:spTree>
    <p:extLst>
      <p:ext uri="{BB962C8B-B14F-4D97-AF65-F5344CB8AC3E}">
        <p14:creationId xmlns:p14="http://schemas.microsoft.com/office/powerpoint/2010/main" val="79245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7525" indent="-517525">
              <a:buFont typeface="+mj-lt"/>
              <a:buAutoNum type="arabicPeriod" startAt="4"/>
            </a:pPr>
            <a:r>
              <a:rPr lang="en-US" sz="4000" dirty="0"/>
              <a:t>Therefore we have hope even if losing all </a:t>
            </a:r>
          </a:p>
          <a:p>
            <a:pPr marL="909638" lvl="1" indent="-742950">
              <a:buAutoNum type="alphaUcPeriod"/>
            </a:pPr>
            <a:r>
              <a:rPr lang="en-US" sz="4000" dirty="0"/>
              <a:t>Losing: CNN on Gov </a:t>
            </a:r>
            <a:r>
              <a:rPr lang="en-US" sz="4000" dirty="0" err="1"/>
              <a:t>Noem</a:t>
            </a:r>
            <a:r>
              <a:rPr lang="en-US" sz="4000" dirty="0"/>
              <a:t>, Lil </a:t>
            </a:r>
            <a:r>
              <a:rPr lang="en-US" sz="4000" dirty="0" err="1"/>
              <a:t>Nas</a:t>
            </a:r>
            <a:r>
              <a:rPr lang="en-US" sz="4000" dirty="0"/>
              <a:t> X</a:t>
            </a:r>
          </a:p>
          <a:p>
            <a:pPr marL="909638" lvl="1" indent="-742950">
              <a:buAutoNum type="alphaUcPeriod"/>
            </a:pPr>
            <a:r>
              <a:rPr lang="en-US" sz="4000" dirty="0"/>
              <a:t>Winning: small groups, healing, Shavuot Carole Ward</a:t>
            </a:r>
          </a:p>
          <a:p>
            <a:pPr marL="795748" lvl="2" indent="-461963">
              <a:buFont typeface="+mj-lt"/>
              <a:buAutoNum type="arabicPeriod" startAt="3"/>
            </a:pPr>
            <a:r>
              <a:rPr lang="en-US" sz="3100" dirty="0"/>
              <a:t>CNN on gender ID, military</a:t>
            </a:r>
          </a:p>
        </p:txBody>
      </p:sp>
    </p:spTree>
    <p:extLst>
      <p:ext uri="{BB962C8B-B14F-4D97-AF65-F5344CB8AC3E}">
        <p14:creationId xmlns:p14="http://schemas.microsoft.com/office/powerpoint/2010/main" val="365762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u="sng" dirty="0" err="1">
                <a:solidFill>
                  <a:srgbClr val="FFFF66"/>
                </a:solidFill>
              </a:rPr>
              <a:t>A.Eternal</a:t>
            </a:r>
            <a:r>
              <a:rPr lang="en-US" sz="3600" u="sng" dirty="0">
                <a:solidFill>
                  <a:srgbClr val="FFFF66"/>
                </a:solidFill>
              </a:rPr>
              <a:t> Life in the Logic of Eden</a:t>
            </a:r>
          </a:p>
          <a:p>
            <a:pPr marL="0" indent="0">
              <a:buNone/>
            </a:pPr>
            <a:r>
              <a:rPr lang="en-US" sz="4000" baseline="30000" dirty="0"/>
              <a:t>Ber./Gen 2.15-17</a:t>
            </a:r>
            <a:r>
              <a:rPr lang="en-US" sz="4000" dirty="0"/>
              <a:t> Then </a:t>
            </a:r>
            <a:r>
              <a:rPr lang="en-US" sz="4000" cap="small" dirty="0"/>
              <a:t>Adoni</a:t>
            </a:r>
            <a:r>
              <a:rPr lang="en-US" sz="4000" dirty="0"/>
              <a:t> Elohim took the man and gave him rest in the Garden of Eden in order to cultivate and watch over it. Then </a:t>
            </a:r>
            <a:r>
              <a:rPr lang="en-US" sz="4000" cap="small" dirty="0"/>
              <a:t>Adoni</a:t>
            </a:r>
            <a:r>
              <a:rPr lang="en-US" sz="4000" dirty="0"/>
              <a:t> Elohim commanded the man saying, </a:t>
            </a:r>
            <a:endParaRPr lang="en-US" sz="4000" u="sng" dirty="0">
              <a:solidFill>
                <a:srgbClr val="FFFF66"/>
              </a:solidFill>
            </a:endParaRPr>
          </a:p>
        </p:txBody>
      </p:sp>
    </p:spTree>
    <p:extLst>
      <p:ext uri="{BB962C8B-B14F-4D97-AF65-F5344CB8AC3E}">
        <p14:creationId xmlns:p14="http://schemas.microsoft.com/office/powerpoint/2010/main" val="2260210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Ber./Gen 2.15-17</a:t>
            </a:r>
            <a:r>
              <a:rPr lang="en-US" sz="4000" dirty="0"/>
              <a:t> “From all the trees of the garden you are most welcome to eat. But of the Tree of the Knowledge of Good and Evil you must not eat. For when you eat from it, </a:t>
            </a:r>
            <a:r>
              <a:rPr lang="en-US" sz="4000" u="sng" dirty="0">
                <a:solidFill>
                  <a:srgbClr val="FFFF66"/>
                </a:solidFill>
              </a:rPr>
              <a:t>you most assuredly will die!</a:t>
            </a:r>
          </a:p>
        </p:txBody>
      </p:sp>
    </p:spTree>
    <p:extLst>
      <p:ext uri="{BB962C8B-B14F-4D97-AF65-F5344CB8AC3E}">
        <p14:creationId xmlns:p14="http://schemas.microsoft.com/office/powerpoint/2010/main" val="395745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a:solidFill>
                  <a:srgbClr val="FFFF66"/>
                </a:solidFill>
              </a:rPr>
              <a:t>B. Eternity in our hearts</a:t>
            </a:r>
          </a:p>
          <a:p>
            <a:pPr marL="0" indent="0" algn="l">
              <a:buNone/>
            </a:pPr>
            <a:r>
              <a:rPr lang="en-US" sz="4000" baseline="30000" dirty="0"/>
              <a:t>Kohelet/</a:t>
            </a:r>
            <a:r>
              <a:rPr lang="en-US" sz="4000" baseline="30000" dirty="0" err="1"/>
              <a:t>Ecc</a:t>
            </a:r>
            <a:r>
              <a:rPr lang="en-US" sz="4000" baseline="30000" dirty="0"/>
              <a:t> 3.11</a:t>
            </a:r>
            <a:r>
              <a:rPr lang="en-US" sz="4000" dirty="0"/>
              <a:t>He has made everything suited to its time; </a:t>
            </a:r>
          </a:p>
          <a:p>
            <a:pPr marL="0" indent="0" algn="l">
              <a:buNone/>
            </a:pPr>
            <a:r>
              <a:rPr lang="en-US" sz="4000" dirty="0"/>
              <a:t>also, he has </a:t>
            </a:r>
            <a:r>
              <a:rPr lang="en-US" sz="4000" dirty="0">
                <a:solidFill>
                  <a:srgbClr val="FFFF66"/>
                </a:solidFill>
              </a:rPr>
              <a:t>given human beings an awareness of eternity</a:t>
            </a:r>
            <a:r>
              <a:rPr lang="en-US" sz="4000" dirty="0"/>
              <a:t>; </a:t>
            </a:r>
          </a:p>
          <a:p>
            <a:pPr marL="0" indent="0" algn="r" rtl="1">
              <a:buNone/>
            </a:pPr>
            <a:r>
              <a:rPr lang="he-IL" sz="4000" b="1" dirty="0">
                <a:latin typeface="David" panose="020E0502060401010101" pitchFamily="34" charset="-79"/>
                <a:cs typeface="David" panose="020E0502060401010101" pitchFamily="34" charset="-79"/>
              </a:rPr>
              <a:t>אֶת-הַכֹּל עָשָׂה יָפֶה בְעִתּוֹ;</a:t>
            </a:r>
            <a:endParaRPr lang="en-US" sz="4000" b="1" dirty="0">
              <a:latin typeface="David" panose="020E0502060401010101" pitchFamily="34" charset="-79"/>
              <a:cs typeface="David" panose="020E0502060401010101" pitchFamily="34" charset="-79"/>
            </a:endParaRPr>
          </a:p>
          <a:p>
            <a:pPr marL="0" indent="0" algn="r" rtl="1">
              <a:buNone/>
            </a:pPr>
            <a:r>
              <a:rPr lang="he-IL" sz="4000" b="1" dirty="0">
                <a:latin typeface="David" panose="020E0502060401010101" pitchFamily="34" charset="-79"/>
                <a:cs typeface="David" panose="020E0502060401010101" pitchFamily="34" charset="-79"/>
              </a:rPr>
              <a:t> גַּם </a:t>
            </a:r>
            <a:r>
              <a:rPr lang="he-IL" sz="4000" b="1" dirty="0">
                <a:solidFill>
                  <a:srgbClr val="FFFF66"/>
                </a:solidFill>
                <a:latin typeface="David" panose="020E0502060401010101" pitchFamily="34" charset="-79"/>
                <a:cs typeface="David" panose="020E0502060401010101" pitchFamily="34" charset="-79"/>
              </a:rPr>
              <a:t>אֶת-הָעֹלָם נָתַן בְּלִבָּם</a:t>
            </a:r>
            <a:endParaRPr lang="en-US" sz="4000" b="1" dirty="0">
              <a:solidFill>
                <a:srgbClr val="FFFF66"/>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1085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Kohelet/</a:t>
            </a:r>
            <a:r>
              <a:rPr lang="en-US" sz="4000" baseline="30000" dirty="0" err="1"/>
              <a:t>Ecc</a:t>
            </a:r>
            <a:r>
              <a:rPr lang="en-US" sz="4000" baseline="30000" dirty="0"/>
              <a:t> 3.11 </a:t>
            </a:r>
            <a:r>
              <a:rPr lang="en-US" sz="4000" dirty="0"/>
              <a:t>but in such a way that they can’t fully comprehend, from beginning to end, the things God does.</a:t>
            </a:r>
            <a:r>
              <a:rPr lang="he-IL" sz="4000" dirty="0"/>
              <a:t> </a:t>
            </a:r>
            <a:endParaRPr lang="en-US" sz="4000" dirty="0"/>
          </a:p>
          <a:p>
            <a:pPr marL="0" indent="0" algn="r" rtl="1">
              <a:buNone/>
            </a:pPr>
            <a:r>
              <a:rPr lang="he-IL" sz="4000" b="1" dirty="0">
                <a:latin typeface="David" panose="020E0502060401010101" pitchFamily="34" charset="-79"/>
                <a:cs typeface="David" panose="020E0502060401010101" pitchFamily="34" charset="-79"/>
              </a:rPr>
              <a:t>מִבְּלִי אֲשֶׁר לֹא-יִמְצָא הָאָדָם אֶת-הַמַּעֲשֶׂה אֲשֶׁר-עָשָׂה הָאֱלֹהִים, מֵרֹאשׁ וְעַד-סוֹף</a:t>
            </a:r>
            <a:endParaRPr lang="en-US" sz="4000" b="1" dirty="0">
              <a:latin typeface="David" panose="020E0502060401010101" pitchFamily="34" charset="-79"/>
              <a:cs typeface="David" panose="020E0502060401010101" pitchFamily="34" charset="-79"/>
            </a:endParaRPr>
          </a:p>
          <a:p>
            <a:pPr marL="0" indent="0" algn="r" rtl="1">
              <a:buNone/>
            </a:pPr>
            <a:endParaRPr lang="en-US" sz="1000" dirty="0"/>
          </a:p>
        </p:txBody>
      </p:sp>
    </p:spTree>
    <p:extLst>
      <p:ext uri="{BB962C8B-B14F-4D97-AF65-F5344CB8AC3E}">
        <p14:creationId xmlns:p14="http://schemas.microsoft.com/office/powerpoint/2010/main" val="140864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5A2CAEA-75E5-4C23-8FE0-A36ED8289A59}"/>
              </a:ext>
            </a:extLst>
          </p:cNvPr>
          <p:cNvPicPr>
            <a:picLocks noChangeAspect="1"/>
          </p:cNvPicPr>
          <p:nvPr/>
        </p:nvPicPr>
        <p:blipFill rotWithShape="1">
          <a:blip r:embed="rId3">
            <a:extLst>
              <a:ext uri="{28A0092B-C50C-407E-A947-70E740481C1C}">
                <a14:useLocalDpi xmlns:a14="http://schemas.microsoft.com/office/drawing/2010/main" val="0"/>
              </a:ext>
            </a:extLst>
          </a:blip>
          <a:srcRect b="45062"/>
          <a:stretch/>
        </p:blipFill>
        <p:spPr>
          <a:xfrm>
            <a:off x="1000125" y="257175"/>
            <a:ext cx="7143750" cy="2543175"/>
          </a:xfrm>
          <a:prstGeom prst="rect">
            <a:avLst/>
          </a:prstGeom>
        </p:spPr>
      </p:pic>
    </p:spTree>
    <p:extLst>
      <p:ext uri="{BB962C8B-B14F-4D97-AF65-F5344CB8AC3E}">
        <p14:creationId xmlns:p14="http://schemas.microsoft.com/office/powerpoint/2010/main" val="675799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1 Cor. 15.16-19</a:t>
            </a:r>
            <a:r>
              <a:rPr lang="en-US" sz="4000" dirty="0"/>
              <a:t> For if the dead are not raised, not even Messiah has been raised. And if Messiah has not been raised, your faith is futile—you are still in your sins. Then those also who have fallen asleep in Messiah have perished. </a:t>
            </a:r>
            <a:r>
              <a:rPr lang="en-US" sz="4000" u="sng" dirty="0">
                <a:solidFill>
                  <a:srgbClr val="FFFF66"/>
                </a:solidFill>
              </a:rPr>
              <a:t>If we have hoped in Messiah in this life alone, we are to be pitied more than all people</a:t>
            </a:r>
            <a:r>
              <a:rPr lang="en-US" sz="4000" dirty="0"/>
              <a:t>.</a:t>
            </a:r>
          </a:p>
        </p:txBody>
      </p:sp>
    </p:spTree>
    <p:extLst>
      <p:ext uri="{BB962C8B-B14F-4D97-AF65-F5344CB8AC3E}">
        <p14:creationId xmlns:p14="http://schemas.microsoft.com/office/powerpoint/2010/main" val="150673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66"/>
                </a:solidFill>
              </a:rPr>
              <a:t>C.  Eternal life embedded in Transhumanism</a:t>
            </a:r>
          </a:p>
          <a:p>
            <a:pPr marL="0" indent="0">
              <a:buNone/>
            </a:pPr>
            <a:endParaRPr lang="en-US" sz="4000" dirty="0"/>
          </a:p>
        </p:txBody>
      </p:sp>
    </p:spTree>
    <p:extLst>
      <p:ext uri="{BB962C8B-B14F-4D97-AF65-F5344CB8AC3E}">
        <p14:creationId xmlns:p14="http://schemas.microsoft.com/office/powerpoint/2010/main" val="319703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transhumanism</a:t>
            </a:r>
          </a:p>
          <a:p>
            <a:r>
              <a:rPr lang="en-US" sz="4000" dirty="0"/>
              <a:t>A belief that humans should strive to transcend the physical limitations of the mind and body by technological means.</a:t>
            </a:r>
          </a:p>
        </p:txBody>
      </p:sp>
    </p:spTree>
    <p:extLst>
      <p:ext uri="{BB962C8B-B14F-4D97-AF65-F5344CB8AC3E}">
        <p14:creationId xmlns:p14="http://schemas.microsoft.com/office/powerpoint/2010/main" val="368762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transhumanism</a:t>
            </a:r>
          </a:p>
          <a:p>
            <a:r>
              <a:rPr lang="en-US" sz="4000" dirty="0"/>
              <a:t>a philosophy </a:t>
            </a:r>
            <a:r>
              <a:rPr lang="en-US" sz="4000" dirty="0" err="1"/>
              <a:t>favouring</a:t>
            </a:r>
            <a:r>
              <a:rPr lang="en-US" sz="4000" dirty="0"/>
              <a:t> the use of science and technology, especially neurotechnology, biotechnology, and nanotechnology, to overcome human limitations and improve the human condition</a:t>
            </a:r>
          </a:p>
        </p:txBody>
      </p:sp>
    </p:spTree>
    <p:extLst>
      <p:ext uri="{BB962C8B-B14F-4D97-AF65-F5344CB8AC3E}">
        <p14:creationId xmlns:p14="http://schemas.microsoft.com/office/powerpoint/2010/main" val="250263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200" dirty="0" err="1"/>
              <a:t>IIlustrative</a:t>
            </a:r>
            <a:r>
              <a:rPr lang="en-US" sz="3200" dirty="0"/>
              <a:t>: the concept of transhumanism as it evolves over time</a:t>
            </a:r>
            <a:endParaRPr lang="en-US" sz="5400" dirty="0"/>
          </a:p>
        </p:txBody>
      </p:sp>
      <p:pic>
        <p:nvPicPr>
          <p:cNvPr id="5122" name="Picture 2">
            <a:extLst>
              <a:ext uri="{FF2B5EF4-FFF2-40B4-BE49-F238E27FC236}">
                <a16:creationId xmlns:a16="http://schemas.microsoft.com/office/drawing/2014/main" id="{89372F61-ED58-4BA5-A034-13F53FC05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3218"/>
            <a:ext cx="8382000" cy="346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Russian transhumanists and life extensionists Alexey </a:t>
            </a:r>
            <a:r>
              <a:rPr lang="en-US" sz="4000" dirty="0" err="1"/>
              <a:t>Turchin</a:t>
            </a:r>
            <a:r>
              <a:rPr lang="en-US" sz="4000" dirty="0"/>
              <a:t> and Maxim </a:t>
            </a:r>
            <a:r>
              <a:rPr lang="en-US" sz="4000" dirty="0" err="1"/>
              <a:t>Chernyakov</a:t>
            </a:r>
            <a:r>
              <a:rPr lang="en-US" sz="4000" dirty="0"/>
              <a:t> suggests combatting aging by replacing diseased organs with bioengineered ones or staying alive in a nanotech body, when that technology develops. If those methods are unavailable or unsuccessful, </a:t>
            </a:r>
            <a:r>
              <a:rPr lang="en-US" sz="4000" dirty="0" err="1"/>
              <a:t>Turchin</a:t>
            </a:r>
            <a:r>
              <a:rPr lang="en-US" sz="4000" dirty="0"/>
              <a:t> recommends cryonics, or freezing the body</a:t>
            </a:r>
          </a:p>
        </p:txBody>
      </p:sp>
    </p:spTree>
    <p:extLst>
      <p:ext uri="{BB962C8B-B14F-4D97-AF65-F5344CB8AC3E}">
        <p14:creationId xmlns:p14="http://schemas.microsoft.com/office/powerpoint/2010/main" val="172034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Another method they explore is referred to as ”indirect mind uploading”, or “digital immortality”. This involves the preservation of data about a person to allow for future reconstruction by a powerful computer artificial intelligence (AI). </a:t>
            </a:r>
            <a:r>
              <a:rPr lang="en-US" sz="4000" dirty="0" err="1"/>
              <a:t>Turchin</a:t>
            </a:r>
            <a:r>
              <a:rPr lang="en-US" sz="4000" dirty="0"/>
              <a:t> is already doing this in his own life by recording every detail of his life as it happens.</a:t>
            </a:r>
          </a:p>
        </p:txBody>
      </p:sp>
    </p:spTree>
    <p:extLst>
      <p:ext uri="{BB962C8B-B14F-4D97-AF65-F5344CB8AC3E}">
        <p14:creationId xmlns:p14="http://schemas.microsoft.com/office/powerpoint/2010/main" val="426103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One possible scenario would involve downloading the digitalized version of the individual into a host body reconstructed from the original via cloning. Cells for the cloning process could be obtained by digging up the graves of the deceased. “If we want to do it with a good probability of success, then count on [the year] 2600, to be sure.”</a:t>
            </a:r>
          </a:p>
        </p:txBody>
      </p:sp>
    </p:spTree>
    <p:extLst>
      <p:ext uri="{BB962C8B-B14F-4D97-AF65-F5344CB8AC3E}">
        <p14:creationId xmlns:p14="http://schemas.microsoft.com/office/powerpoint/2010/main" val="3064410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major obstacle the two researchers foresaw to the technologies required to manifest immortality and resurrection for billions of people would be a sophisticated AI and the energy required to power the systems. Their vision included power being provided by a Dyson Sphere, </a:t>
            </a:r>
          </a:p>
        </p:txBody>
      </p:sp>
    </p:spTree>
    <p:extLst>
      <p:ext uri="{BB962C8B-B14F-4D97-AF65-F5344CB8AC3E}">
        <p14:creationId xmlns:p14="http://schemas.microsoft.com/office/powerpoint/2010/main" val="2128586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 hypothetical megastructure that completely encompasses a star, in this case, the sun, and captures a large percentage of its power output. In this case, a Dyson Sphere around the sun would produce roughly 400 septillion watts per second. </a:t>
            </a:r>
          </a:p>
        </p:txBody>
      </p:sp>
    </p:spTree>
    <p:extLst>
      <p:ext uri="{BB962C8B-B14F-4D97-AF65-F5344CB8AC3E}">
        <p14:creationId xmlns:p14="http://schemas.microsoft.com/office/powerpoint/2010/main" val="92906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5A2CAEA-75E5-4C23-8FE0-A36ED8289A59}"/>
              </a:ext>
            </a:extLst>
          </p:cNvPr>
          <p:cNvPicPr>
            <a:picLocks noChangeAspect="1"/>
          </p:cNvPicPr>
          <p:nvPr/>
        </p:nvPicPr>
        <p:blipFill rotWithShape="1">
          <a:blip r:embed="rId3">
            <a:extLst>
              <a:ext uri="{28A0092B-C50C-407E-A947-70E740481C1C}">
                <a14:useLocalDpi xmlns:a14="http://schemas.microsoft.com/office/drawing/2010/main" val="0"/>
              </a:ext>
            </a:extLst>
          </a:blip>
          <a:srcRect t="54938"/>
          <a:stretch/>
        </p:blipFill>
        <p:spPr>
          <a:xfrm>
            <a:off x="1000125" y="2800349"/>
            <a:ext cx="7143750" cy="2085975"/>
          </a:xfrm>
          <a:prstGeom prst="rect">
            <a:avLst/>
          </a:prstGeom>
        </p:spPr>
      </p:pic>
    </p:spTree>
    <p:extLst>
      <p:ext uri="{BB962C8B-B14F-4D97-AF65-F5344CB8AC3E}">
        <p14:creationId xmlns:p14="http://schemas.microsoft.com/office/powerpoint/2010/main" val="2771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73756" y="268535"/>
            <a:ext cx="8413044" cy="4665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8194" name="Picture 2">
            <a:extLst>
              <a:ext uri="{FF2B5EF4-FFF2-40B4-BE49-F238E27FC236}">
                <a16:creationId xmlns:a16="http://schemas.microsoft.com/office/drawing/2014/main" id="{AF8D3A0F-5A79-41B9-BF4A-8AC0604878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0955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33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7170" name="Picture 2">
            <a:extLst>
              <a:ext uri="{FF2B5EF4-FFF2-40B4-BE49-F238E27FC236}">
                <a16:creationId xmlns:a16="http://schemas.microsoft.com/office/drawing/2014/main" id="{D3D41723-5D5C-4AE9-824C-B6BD6736F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4950"/>
            <a:ext cx="6934202" cy="462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3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700" dirty="0"/>
              <a:t>Raymond Kurzweil, born 1948, is an American inventor and futurist. </a:t>
            </a:r>
          </a:p>
          <a:p>
            <a:pPr marL="0" indent="0">
              <a:buNone/>
            </a:pPr>
            <a:endParaRPr lang="en-US" sz="4000" dirty="0"/>
          </a:p>
        </p:txBody>
      </p:sp>
      <p:pic>
        <p:nvPicPr>
          <p:cNvPr id="6146" name="Picture 2" descr="Kurzweil PC3 my new keyboard">
            <a:extLst>
              <a:ext uri="{FF2B5EF4-FFF2-40B4-BE49-F238E27FC236}">
                <a16:creationId xmlns:a16="http://schemas.microsoft.com/office/drawing/2014/main" id="{A9739230-1C92-4E43-86E1-0103B32D6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16803"/>
            <a:ext cx="8382000" cy="274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7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Kurzweil has joined the </a:t>
            </a:r>
            <a:r>
              <a:rPr lang="en-US" sz="4000" dirty="0" err="1"/>
              <a:t>Alcor</a:t>
            </a:r>
            <a:r>
              <a:rPr lang="en-US" sz="4000" dirty="0"/>
              <a:t> Life Extension Foundation, a cryonics company. In the event of his declared death, Kurzweil plans to be perfused with cryoprotectants, vitrified in liquid nitrogen, and stored at an </a:t>
            </a:r>
            <a:r>
              <a:rPr lang="en-US" sz="4000" dirty="0" err="1"/>
              <a:t>Alcor</a:t>
            </a:r>
            <a:r>
              <a:rPr lang="en-US" sz="4000" dirty="0"/>
              <a:t> facility in the hope that future medical technology will be able to repair his tissues and revive him.</a:t>
            </a:r>
          </a:p>
        </p:txBody>
      </p:sp>
    </p:spTree>
    <p:extLst>
      <p:ext uri="{BB962C8B-B14F-4D97-AF65-F5344CB8AC3E}">
        <p14:creationId xmlns:p14="http://schemas.microsoft.com/office/powerpoint/2010/main" val="89118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Conclusion #1: Eternal life is an expectation planted deep in the human spirit.     But how can we obtain it?</a:t>
            </a:r>
          </a:p>
        </p:txBody>
      </p:sp>
    </p:spTree>
    <p:extLst>
      <p:ext uri="{BB962C8B-B14F-4D97-AF65-F5344CB8AC3E}">
        <p14:creationId xmlns:p14="http://schemas.microsoft.com/office/powerpoint/2010/main" val="2184651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BE7889CC-04E0-4000-87FE-9B5BE234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0037"/>
            <a:ext cx="8153400" cy="4586288"/>
          </a:xfrm>
          <a:prstGeom prst="rect">
            <a:avLst/>
          </a:prstGeom>
        </p:spPr>
      </p:pic>
    </p:spTree>
    <p:extLst>
      <p:ext uri="{BB962C8B-B14F-4D97-AF65-F5344CB8AC3E}">
        <p14:creationId xmlns:p14="http://schemas.microsoft.com/office/powerpoint/2010/main" val="2759109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461963" indent="-461963">
              <a:buFont typeface="+mj-lt"/>
              <a:buAutoNum type="arabicPeriod"/>
            </a:pPr>
            <a:r>
              <a:rPr lang="en-US" sz="4000" dirty="0"/>
              <a:t>Eternal life implied in existence</a:t>
            </a:r>
          </a:p>
          <a:p>
            <a:pPr marL="909637" lvl="1" indent="-742950">
              <a:buAutoNum type="alphaUcPeriod"/>
            </a:pPr>
            <a:r>
              <a:rPr lang="en-US" sz="4000" dirty="0"/>
              <a:t>Logic of Eden</a:t>
            </a:r>
          </a:p>
          <a:p>
            <a:pPr marL="909637" lvl="1" indent="-742950">
              <a:buAutoNum type="alphaUcPeriod"/>
            </a:pPr>
            <a:r>
              <a:rPr lang="en-US" sz="4000" dirty="0"/>
              <a:t>Eternity in our hearts</a:t>
            </a:r>
          </a:p>
          <a:p>
            <a:pPr marL="909637" lvl="1" indent="-742950">
              <a:buAutoNum type="alphaUcPeriod"/>
            </a:pPr>
            <a:r>
              <a:rPr lang="en-US" sz="4000" dirty="0"/>
              <a:t>Transhumanism</a:t>
            </a:r>
          </a:p>
          <a:p>
            <a:pPr marL="742630" indent="-742950">
              <a:buAutoNum type="arabicPeriod"/>
            </a:pPr>
            <a:r>
              <a:rPr lang="en-US" sz="4000" u="sng" dirty="0">
                <a:solidFill>
                  <a:srgbClr val="FFFF66"/>
                </a:solidFill>
              </a:rPr>
              <a:t>Eternal life in Festivals: Firstfruits </a:t>
            </a:r>
          </a:p>
          <a:p>
            <a:pPr marL="571181" indent="-571500">
              <a:buFont typeface="+mj-lt"/>
              <a:buAutoNum type="arabicPeriod"/>
            </a:pPr>
            <a:r>
              <a:rPr lang="en-US" sz="4000" dirty="0"/>
              <a:t>Evidence of Messiah’s Resurrection to Eternal Life</a:t>
            </a:r>
          </a:p>
          <a:p>
            <a:pPr marL="167007" lvl="1" indent="0">
              <a:buNone/>
            </a:pPr>
            <a:endParaRPr lang="en-US" sz="4000" dirty="0"/>
          </a:p>
        </p:txBody>
      </p:sp>
    </p:spTree>
    <p:extLst>
      <p:ext uri="{BB962C8B-B14F-4D97-AF65-F5344CB8AC3E}">
        <p14:creationId xmlns:p14="http://schemas.microsoft.com/office/powerpoint/2010/main" val="1991679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61963" indent="-461963">
              <a:buFont typeface="+mj-lt"/>
              <a:buAutoNum type="arabicPeriod" startAt="3"/>
            </a:pPr>
            <a:r>
              <a:rPr lang="en-US" sz="4000" dirty="0"/>
              <a:t>Therefore hope even if losing all </a:t>
            </a:r>
          </a:p>
          <a:p>
            <a:pPr marL="909638" lvl="1" indent="-742950">
              <a:buAutoNum type="alphaUcPeriod"/>
            </a:pPr>
            <a:r>
              <a:rPr lang="en-US" sz="4000" dirty="0"/>
              <a:t>Losing: CNN on Gov </a:t>
            </a:r>
            <a:r>
              <a:rPr lang="en-US" sz="4000" dirty="0" err="1"/>
              <a:t>Noem</a:t>
            </a:r>
            <a:r>
              <a:rPr lang="en-US" sz="4000" dirty="0"/>
              <a:t>, </a:t>
            </a:r>
          </a:p>
          <a:p>
            <a:pPr marL="909638" lvl="1" indent="-742950">
              <a:buAutoNum type="alphaUcPeriod"/>
            </a:pPr>
            <a:r>
              <a:rPr lang="en-US" sz="4000" dirty="0"/>
              <a:t>Winning: small groups, healing, Shavuot Carole Ward</a:t>
            </a:r>
          </a:p>
          <a:p>
            <a:pPr marL="795748" lvl="2" indent="-461963">
              <a:buFont typeface="+mj-lt"/>
              <a:buAutoNum type="arabicPeriod" startAt="3"/>
            </a:pPr>
            <a:r>
              <a:rPr lang="en-US" sz="3100" dirty="0"/>
              <a:t>CNN on gender ID, military</a:t>
            </a:r>
          </a:p>
        </p:txBody>
      </p:sp>
    </p:spTree>
    <p:extLst>
      <p:ext uri="{BB962C8B-B14F-4D97-AF65-F5344CB8AC3E}">
        <p14:creationId xmlns:p14="http://schemas.microsoft.com/office/powerpoint/2010/main" val="2884869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focus of the service is the resurrection of the Messiah to eternal life.   He is the firstfruits from the dead, symbolized by the barley harvest.</a:t>
            </a:r>
          </a:p>
        </p:txBody>
      </p:sp>
    </p:spTree>
    <p:extLst>
      <p:ext uri="{BB962C8B-B14F-4D97-AF65-F5344CB8AC3E}">
        <p14:creationId xmlns:p14="http://schemas.microsoft.com/office/powerpoint/2010/main" val="2563429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Vayikra/Lev 23.5-8</a:t>
            </a:r>
            <a:r>
              <a:rPr lang="en-US" sz="4000" dirty="0"/>
              <a:t> During the first month, on the fourteenth day of the month </a:t>
            </a:r>
            <a:r>
              <a:rPr lang="en-US" sz="4000" u="sng" dirty="0"/>
              <a:t>in the evening</a:t>
            </a:r>
            <a:r>
              <a:rPr lang="en-US" sz="4000" dirty="0"/>
              <a:t>, is </a:t>
            </a:r>
            <a:r>
              <a:rPr lang="en-US" sz="4000" cap="small" dirty="0" err="1"/>
              <a:t>Adoni’s</a:t>
            </a:r>
            <a:r>
              <a:rPr lang="en-US" sz="4000" dirty="0"/>
              <a:t> Passover. On the fifteenth day of the same month is the Feast of </a:t>
            </a:r>
            <a:r>
              <a:rPr lang="en-US" sz="4000" dirty="0" err="1"/>
              <a:t>Matzot</a:t>
            </a:r>
            <a:r>
              <a:rPr lang="en-US" sz="4000" dirty="0"/>
              <a:t> to </a:t>
            </a:r>
            <a:r>
              <a:rPr lang="en-US" sz="4000" cap="small" dirty="0"/>
              <a:t>Adoni</a:t>
            </a:r>
            <a:r>
              <a:rPr lang="en-US" sz="4000" dirty="0"/>
              <a:t>. For seven days you are to eat matzah. </a:t>
            </a:r>
          </a:p>
        </p:txBody>
      </p:sp>
    </p:spTree>
    <p:extLst>
      <p:ext uri="{BB962C8B-B14F-4D97-AF65-F5344CB8AC3E}">
        <p14:creationId xmlns:p14="http://schemas.microsoft.com/office/powerpoint/2010/main" val="48287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6D415912-39DC-46B6-AD16-451B7B0FEDB5}"/>
              </a:ext>
            </a:extLst>
          </p:cNvPr>
          <p:cNvPicPr>
            <a:picLocks noChangeAspect="1"/>
          </p:cNvPicPr>
          <p:nvPr/>
        </p:nvPicPr>
        <p:blipFill>
          <a:blip r:embed="rId3"/>
          <a:stretch>
            <a:fillRect/>
          </a:stretch>
        </p:blipFill>
        <p:spPr>
          <a:xfrm>
            <a:off x="2819400" y="164231"/>
            <a:ext cx="3428999" cy="4710363"/>
          </a:xfrm>
          <a:prstGeom prst="rect">
            <a:avLst/>
          </a:prstGeom>
        </p:spPr>
      </p:pic>
    </p:spTree>
    <p:extLst>
      <p:ext uri="{BB962C8B-B14F-4D97-AF65-F5344CB8AC3E}">
        <p14:creationId xmlns:p14="http://schemas.microsoft.com/office/powerpoint/2010/main" val="1347679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Vayikra/Lev 23.5-8</a:t>
            </a:r>
            <a:r>
              <a:rPr lang="en-US" sz="4000" dirty="0"/>
              <a:t> On the first day you are to have a holy convocation and you should do no regular work...On the seventh day is a holy convocation, when you are to do no regular work.”</a:t>
            </a:r>
          </a:p>
        </p:txBody>
      </p:sp>
    </p:spTree>
    <p:extLst>
      <p:ext uri="{BB962C8B-B14F-4D97-AF65-F5344CB8AC3E}">
        <p14:creationId xmlns:p14="http://schemas.microsoft.com/office/powerpoint/2010/main" val="1226018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a:t>
            </a:r>
            <a:r>
              <a:rPr lang="en-US" sz="4000" baseline="30000" dirty="0"/>
              <a:t>st</a:t>
            </a:r>
            <a:r>
              <a:rPr lang="en-US" sz="4000" dirty="0"/>
              <a:t> day = work cessation Mar. 27  Exodus from Egypt…Seder meal</a:t>
            </a:r>
          </a:p>
          <a:p>
            <a:pPr marL="0" indent="0">
              <a:buNone/>
            </a:pPr>
            <a:endParaRPr lang="en-US" sz="1600" dirty="0"/>
          </a:p>
          <a:p>
            <a:pPr marL="0" indent="0">
              <a:buNone/>
            </a:pPr>
            <a:r>
              <a:rPr lang="en-US" sz="4000" dirty="0"/>
              <a:t>7</a:t>
            </a:r>
            <a:r>
              <a:rPr lang="en-US" sz="4000" baseline="30000" dirty="0"/>
              <a:t>th</a:t>
            </a:r>
            <a:r>
              <a:rPr lang="en-US" sz="4000" dirty="0"/>
              <a:t> day = work cessation Apr. 3 Reed Sea crossing… </a:t>
            </a:r>
          </a:p>
          <a:p>
            <a:pPr marL="0" indent="0">
              <a:buNone/>
            </a:pPr>
            <a:endParaRPr lang="en-US" sz="1900" dirty="0"/>
          </a:p>
          <a:p>
            <a:pPr marL="0" indent="0">
              <a:buNone/>
            </a:pPr>
            <a:endParaRPr lang="en-US" sz="4000" dirty="0"/>
          </a:p>
        </p:txBody>
      </p:sp>
    </p:spTree>
    <p:extLst>
      <p:ext uri="{BB962C8B-B14F-4D97-AF65-F5344CB8AC3E}">
        <p14:creationId xmlns:p14="http://schemas.microsoft.com/office/powerpoint/2010/main" val="751478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Lev 23.9-11  </a:t>
            </a:r>
            <a:r>
              <a:rPr lang="en-US" sz="4000" cap="small" dirty="0"/>
              <a:t>Adoni</a:t>
            </a:r>
            <a:r>
              <a:rPr lang="en-US" sz="4000" dirty="0"/>
              <a:t> spoke to Moses saying:  “Speak to people of Israel and tell them: When you have come into the land which I give to you, and reap its harvest, then you are to bring the </a:t>
            </a:r>
            <a:r>
              <a:rPr lang="en-US" sz="4000" dirty="0" err="1"/>
              <a:t>omer</a:t>
            </a:r>
            <a:r>
              <a:rPr lang="en-US" sz="4000" dirty="0"/>
              <a:t> of </a:t>
            </a:r>
            <a:r>
              <a:rPr lang="en-US" sz="4000" dirty="0">
                <a:solidFill>
                  <a:srgbClr val="FFFF66"/>
                </a:solidFill>
              </a:rPr>
              <a:t>the </a:t>
            </a:r>
            <a:r>
              <a:rPr lang="en-US" sz="4000" u="sng" dirty="0">
                <a:solidFill>
                  <a:srgbClr val="FFFF66"/>
                </a:solidFill>
              </a:rPr>
              <a:t>firstfruits</a:t>
            </a:r>
            <a:r>
              <a:rPr lang="en-US" sz="4000" dirty="0">
                <a:solidFill>
                  <a:srgbClr val="FFFF66"/>
                </a:solidFill>
              </a:rPr>
              <a:t> of your harvest </a:t>
            </a:r>
            <a:r>
              <a:rPr lang="en-US" sz="4000" dirty="0"/>
              <a:t>to the kohen. </a:t>
            </a:r>
            <a:endParaRPr lang="en-US" sz="4000" u="sng" dirty="0">
              <a:solidFill>
                <a:srgbClr val="FFFF66"/>
              </a:solidFill>
            </a:endParaRPr>
          </a:p>
        </p:txBody>
      </p:sp>
    </p:spTree>
    <p:extLst>
      <p:ext uri="{BB962C8B-B14F-4D97-AF65-F5344CB8AC3E}">
        <p14:creationId xmlns:p14="http://schemas.microsoft.com/office/powerpoint/2010/main" val="650578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Lev 23.9-11   </a:t>
            </a:r>
            <a:r>
              <a:rPr lang="en-US" sz="4000" dirty="0"/>
              <a:t>He is to wave the </a:t>
            </a:r>
            <a:r>
              <a:rPr lang="en-US" sz="4000" dirty="0" err="1"/>
              <a:t>omer</a:t>
            </a:r>
            <a:r>
              <a:rPr lang="en-US" sz="4000" dirty="0"/>
              <a:t> before </a:t>
            </a:r>
            <a:r>
              <a:rPr lang="en-US" sz="4000" cap="small" dirty="0"/>
              <a:t>Adoni</a:t>
            </a:r>
            <a:r>
              <a:rPr lang="en-US" sz="4000" dirty="0"/>
              <a:t>, to be accepted for you</a:t>
            </a:r>
            <a:r>
              <a:rPr lang="en-US" sz="4000" u="sng" dirty="0">
                <a:solidFill>
                  <a:srgbClr val="FFFF66"/>
                </a:solidFill>
              </a:rPr>
              <a:t>. On the morrow after the Shabbat, the kohen is to wave it. </a:t>
            </a:r>
          </a:p>
        </p:txBody>
      </p:sp>
    </p:spTree>
    <p:extLst>
      <p:ext uri="{BB962C8B-B14F-4D97-AF65-F5344CB8AC3E}">
        <p14:creationId xmlns:p14="http://schemas.microsoft.com/office/powerpoint/2010/main" val="2105107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There are two interpretations as to the "morrow after the Shabbat" phrase, for </a:t>
            </a:r>
            <a:r>
              <a:rPr lang="en-US" sz="4000" dirty="0" err="1"/>
              <a:t>firstfruit</a:t>
            </a:r>
            <a:r>
              <a:rPr lang="en-US" sz="4000" dirty="0"/>
              <a:t> waving. </a:t>
            </a:r>
          </a:p>
          <a:p>
            <a:r>
              <a:rPr lang="en-US" sz="4000" dirty="0"/>
              <a:t>Monday, Mar 29 or </a:t>
            </a:r>
          </a:p>
          <a:p>
            <a:r>
              <a:rPr lang="en-US" sz="4000" dirty="0"/>
              <a:t>Sunday Apr 4.</a:t>
            </a:r>
          </a:p>
          <a:p>
            <a:r>
              <a:rPr lang="en-US" sz="4000" dirty="0"/>
              <a:t>We are doing barley / firstfruits / resurrection today on Sat Apr 3.   </a:t>
            </a:r>
          </a:p>
        </p:txBody>
      </p:sp>
    </p:spTree>
    <p:extLst>
      <p:ext uri="{BB962C8B-B14F-4D97-AF65-F5344CB8AC3E}">
        <p14:creationId xmlns:p14="http://schemas.microsoft.com/office/powerpoint/2010/main" val="1888875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325 A.D., the Council of Nicaea, established a formula for the date of Resurrection celebration as the Sunday following the full moon that falls on or after the spring equinox = Mar. 21.   Separated from Heb </a:t>
            </a:r>
            <a:r>
              <a:rPr lang="en-US" sz="4000" dirty="0" err="1"/>
              <a:t>cal</a:t>
            </a:r>
            <a:r>
              <a:rPr lang="en-US" sz="4000" dirty="0"/>
              <a:t> </a:t>
            </a:r>
          </a:p>
        </p:txBody>
      </p:sp>
    </p:spTree>
    <p:extLst>
      <p:ext uri="{BB962C8B-B14F-4D97-AF65-F5344CB8AC3E}">
        <p14:creationId xmlns:p14="http://schemas.microsoft.com/office/powerpoint/2010/main" val="478540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 Cor. 15.20-23 </a:t>
            </a:r>
            <a:r>
              <a:rPr lang="en-US" sz="4000" dirty="0"/>
              <a:t> The Messiah has been raised from the dead, </a:t>
            </a:r>
            <a:r>
              <a:rPr lang="en-US" sz="4000" u="sng" dirty="0">
                <a:solidFill>
                  <a:srgbClr val="FFFF66"/>
                </a:solidFill>
              </a:rPr>
              <a:t>the firstfruits of those who have died</a:t>
            </a:r>
            <a:r>
              <a:rPr lang="en-US" sz="4000" dirty="0"/>
              <a:t>. For since death came through a man, also the resurrection of the dead has come through a man… But each in his own order: </a:t>
            </a:r>
            <a:r>
              <a:rPr lang="en-US" sz="4000" u="sng" dirty="0">
                <a:solidFill>
                  <a:srgbClr val="FFFF66"/>
                </a:solidFill>
              </a:rPr>
              <a:t>the Messiah is the firstfruits.</a:t>
            </a:r>
          </a:p>
        </p:txBody>
      </p:sp>
    </p:spTree>
    <p:extLst>
      <p:ext uri="{BB962C8B-B14F-4D97-AF65-F5344CB8AC3E}">
        <p14:creationId xmlns:p14="http://schemas.microsoft.com/office/powerpoint/2010/main" val="3462346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200" baseline="30000" dirty="0"/>
              <a:t>Ro 8.15-16</a:t>
            </a:r>
            <a:r>
              <a:rPr lang="en-US" sz="3200" dirty="0"/>
              <a:t> </a:t>
            </a:r>
            <a:r>
              <a:rPr lang="en-US" sz="4000" dirty="0"/>
              <a:t>For you did not receive the spirit of slavery to fall again into fear; rather, you received the Spirit of adoption, by whom we cry, “Abba! Father!” The Ruakh Himself bears witness with our spirit that we are children of God.</a:t>
            </a:r>
            <a:endParaRPr lang="en-US" sz="3200" dirty="0"/>
          </a:p>
          <a:p>
            <a:pPr marL="0" indent="0">
              <a:buNone/>
            </a:pPr>
            <a:endParaRPr lang="en-US" sz="3100" dirty="0"/>
          </a:p>
        </p:txBody>
      </p:sp>
    </p:spTree>
    <p:extLst>
      <p:ext uri="{BB962C8B-B14F-4D97-AF65-F5344CB8AC3E}">
        <p14:creationId xmlns:p14="http://schemas.microsoft.com/office/powerpoint/2010/main" val="1414635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62500" lnSpcReduction="20000"/>
          </a:bodyPr>
          <a:lstStyle/>
          <a:p>
            <a:pPr marL="0" indent="0">
              <a:buNone/>
            </a:pPr>
            <a:r>
              <a:rPr lang="en-US" altLang="en-US" sz="6600" baseline="30000" dirty="0"/>
              <a:t>Lev 23.15-16  </a:t>
            </a:r>
            <a:r>
              <a:rPr lang="en-US" altLang="en-US" sz="6600" u="sng" dirty="0">
                <a:solidFill>
                  <a:srgbClr val="FFFF66"/>
                </a:solidFill>
              </a:rPr>
              <a:t>From the day after the day of rest </a:t>
            </a:r>
            <a:r>
              <a:rPr lang="en-US" altLang="en-US" sz="6600" dirty="0"/>
              <a:t>— that is, from the day you bring the sheaf for waving — you are to count seven full weeks, until the day after the seventh week; you are to count fifty days; and then you are to present a new grain offering to </a:t>
            </a:r>
            <a:r>
              <a:rPr lang="en-US" sz="6600" cap="small" dirty="0"/>
              <a:t>Adonai</a:t>
            </a:r>
            <a:r>
              <a:rPr lang="en-US" altLang="en-US" sz="6600" dirty="0"/>
              <a:t> .</a:t>
            </a:r>
            <a:r>
              <a:rPr lang="en-US" sz="6600" dirty="0"/>
              <a:t>'</a:t>
            </a:r>
            <a:r>
              <a:rPr lang="en-US" sz="1100" dirty="0"/>
              <a:t> </a:t>
            </a:r>
            <a:r>
              <a:rPr lang="en-US" sz="6600" dirty="0"/>
              <a:t>"</a:t>
            </a:r>
            <a:endParaRPr lang="en-US" altLang="en-US" sz="6600" dirty="0"/>
          </a:p>
          <a:p>
            <a:pPr marL="0" indent="0">
              <a:buNone/>
            </a:pPr>
            <a:endParaRPr lang="en-US" sz="4000" dirty="0"/>
          </a:p>
        </p:txBody>
      </p:sp>
    </p:spTree>
    <p:extLst>
      <p:ext uri="{BB962C8B-B14F-4D97-AF65-F5344CB8AC3E}">
        <p14:creationId xmlns:p14="http://schemas.microsoft.com/office/powerpoint/2010/main" val="252888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BE7889CC-04E0-4000-87FE-9B5BE234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0037"/>
            <a:ext cx="8153400" cy="4586288"/>
          </a:xfrm>
          <a:prstGeom prst="rect">
            <a:avLst/>
          </a:prstGeom>
        </p:spPr>
      </p:pic>
    </p:spTree>
    <p:extLst>
      <p:ext uri="{BB962C8B-B14F-4D97-AF65-F5344CB8AC3E}">
        <p14:creationId xmlns:p14="http://schemas.microsoft.com/office/powerpoint/2010/main" val="197339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CF1654D-4061-4682-99A9-ADC5C15A0B8D}"/>
              </a:ext>
            </a:extLst>
          </p:cNvPr>
          <p:cNvPicPr>
            <a:picLocks noChangeAspect="1"/>
          </p:cNvPicPr>
          <p:nvPr/>
        </p:nvPicPr>
        <p:blipFill>
          <a:blip r:embed="rId3"/>
          <a:stretch>
            <a:fillRect/>
          </a:stretch>
        </p:blipFill>
        <p:spPr>
          <a:xfrm>
            <a:off x="1476670" y="165070"/>
            <a:ext cx="6190659" cy="4768880"/>
          </a:xfrm>
          <a:prstGeom prst="rect">
            <a:avLst/>
          </a:prstGeom>
        </p:spPr>
      </p:pic>
    </p:spTree>
    <p:extLst>
      <p:ext uri="{BB962C8B-B14F-4D97-AF65-F5344CB8AC3E}">
        <p14:creationId xmlns:p14="http://schemas.microsoft.com/office/powerpoint/2010/main" val="3010787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461963" indent="-461963">
              <a:buFont typeface="+mj-lt"/>
              <a:buAutoNum type="arabicPeriod"/>
            </a:pPr>
            <a:r>
              <a:rPr lang="en-US" sz="4000" dirty="0"/>
              <a:t>Eternal life implied in existence</a:t>
            </a:r>
          </a:p>
          <a:p>
            <a:pPr marL="909637" lvl="1" indent="-742950">
              <a:buAutoNum type="alphaUcPeriod"/>
            </a:pPr>
            <a:r>
              <a:rPr lang="en-US" sz="4000" dirty="0"/>
              <a:t>Logic of Eden</a:t>
            </a:r>
          </a:p>
          <a:p>
            <a:pPr marL="909637" lvl="1" indent="-742950">
              <a:buAutoNum type="alphaUcPeriod"/>
            </a:pPr>
            <a:r>
              <a:rPr lang="en-US" sz="4000" dirty="0"/>
              <a:t>Eternity in our hearts</a:t>
            </a:r>
          </a:p>
          <a:p>
            <a:pPr marL="909637" lvl="1" indent="-742950">
              <a:buAutoNum type="alphaUcPeriod"/>
            </a:pPr>
            <a:r>
              <a:rPr lang="en-US" sz="4000" dirty="0"/>
              <a:t>Transhumanism</a:t>
            </a:r>
          </a:p>
          <a:p>
            <a:pPr marL="742630" indent="-742950">
              <a:buAutoNum type="arabicPeriod"/>
            </a:pPr>
            <a:r>
              <a:rPr lang="en-US" sz="4000" dirty="0"/>
              <a:t>Eternal life in Festivals: Firstfruits </a:t>
            </a:r>
          </a:p>
          <a:p>
            <a:pPr marL="571181" indent="-571500">
              <a:buFont typeface="+mj-lt"/>
              <a:buAutoNum type="arabicPeriod"/>
            </a:pPr>
            <a:r>
              <a:rPr lang="en-US" sz="4000" u="sng" dirty="0">
                <a:solidFill>
                  <a:srgbClr val="FFFF66"/>
                </a:solidFill>
              </a:rPr>
              <a:t>Evidence of Messiah’s Resurrection to Eternal Life</a:t>
            </a:r>
          </a:p>
          <a:p>
            <a:pPr marL="167007" lvl="1" indent="0">
              <a:buNone/>
            </a:pPr>
            <a:endParaRPr lang="en-US" sz="4000" dirty="0"/>
          </a:p>
        </p:txBody>
      </p:sp>
    </p:spTree>
    <p:extLst>
      <p:ext uri="{BB962C8B-B14F-4D97-AF65-F5344CB8AC3E}">
        <p14:creationId xmlns:p14="http://schemas.microsoft.com/office/powerpoint/2010/main" val="1619010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61963" indent="-461963">
              <a:buFont typeface="+mj-lt"/>
              <a:buAutoNum type="arabicPeriod" startAt="3"/>
            </a:pPr>
            <a:r>
              <a:rPr lang="en-US" sz="4000" dirty="0"/>
              <a:t>Therefore hope even if losing all </a:t>
            </a:r>
          </a:p>
          <a:p>
            <a:pPr marL="909638" lvl="1" indent="-742950">
              <a:buAutoNum type="alphaUcPeriod"/>
            </a:pPr>
            <a:r>
              <a:rPr lang="en-US" sz="4000" dirty="0"/>
              <a:t>Losing: CNN on Gov </a:t>
            </a:r>
            <a:r>
              <a:rPr lang="en-US" sz="4000" dirty="0" err="1"/>
              <a:t>Noem</a:t>
            </a:r>
            <a:r>
              <a:rPr lang="en-US" sz="4000" dirty="0"/>
              <a:t>, </a:t>
            </a:r>
          </a:p>
          <a:p>
            <a:pPr marL="909638" lvl="1" indent="-742950">
              <a:buAutoNum type="alphaUcPeriod"/>
            </a:pPr>
            <a:r>
              <a:rPr lang="en-US" sz="4000" dirty="0"/>
              <a:t>Winning: small groups, healing, Shavuot Carole Ward</a:t>
            </a:r>
          </a:p>
          <a:p>
            <a:pPr marL="795748" lvl="2" indent="-461963">
              <a:buFont typeface="+mj-lt"/>
              <a:buAutoNum type="arabicPeriod" startAt="3"/>
            </a:pPr>
            <a:r>
              <a:rPr lang="en-US" sz="3100" dirty="0"/>
              <a:t>CNN on gender ID, military</a:t>
            </a:r>
          </a:p>
        </p:txBody>
      </p:sp>
    </p:spTree>
    <p:extLst>
      <p:ext uri="{BB962C8B-B14F-4D97-AF65-F5344CB8AC3E}">
        <p14:creationId xmlns:p14="http://schemas.microsoft.com/office/powerpoint/2010/main" val="859690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239C2C-571C-4567-8CC9-3DEECC233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621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10" name="Picture 9">
            <a:extLst>
              <a:ext uri="{FF2B5EF4-FFF2-40B4-BE49-F238E27FC236}">
                <a16:creationId xmlns:a16="http://schemas.microsoft.com/office/drawing/2014/main" id="{58A5B991-5EC2-4BD6-9C3B-238D6B879C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43000" y="0"/>
            <a:ext cx="6856214" cy="5142161"/>
          </a:xfrm>
          <a:prstGeom prst="rect">
            <a:avLst/>
          </a:prstGeom>
        </p:spPr>
      </p:pic>
      <p:sp>
        <p:nvSpPr>
          <p:cNvPr id="2" name="Title 1">
            <a:extLst>
              <a:ext uri="{FF2B5EF4-FFF2-40B4-BE49-F238E27FC236}">
                <a16:creationId xmlns:a16="http://schemas.microsoft.com/office/drawing/2014/main" id="{EEB1AA31-B86D-3B41-8372-381A0287E0FD}"/>
              </a:ext>
            </a:extLst>
          </p:cNvPr>
          <p:cNvSpPr>
            <a:spLocks noGrp="1"/>
          </p:cNvSpPr>
          <p:nvPr>
            <p:ph type="ctrTitle"/>
          </p:nvPr>
        </p:nvSpPr>
        <p:spPr>
          <a:xfrm>
            <a:off x="1795963" y="861595"/>
            <a:ext cx="5548298" cy="2531644"/>
          </a:xfrm>
        </p:spPr>
        <p:txBody>
          <a:bodyPr anchor="ctr">
            <a:normAutofit/>
          </a:bodyPr>
          <a:lstStyle/>
          <a:p>
            <a:r>
              <a:rPr lang="en-US" sz="3900" b="1" dirty="0">
                <a:solidFill>
                  <a:srgbClr val="212121"/>
                </a:solidFill>
              </a:rPr>
              <a:t>Evidence for the Resurrection that Even Traditional Jewish Historians Accept</a:t>
            </a:r>
          </a:p>
        </p:txBody>
      </p:sp>
      <p:sp>
        <p:nvSpPr>
          <p:cNvPr id="3" name="Subtitle 2">
            <a:extLst>
              <a:ext uri="{FF2B5EF4-FFF2-40B4-BE49-F238E27FC236}">
                <a16:creationId xmlns:a16="http://schemas.microsoft.com/office/drawing/2014/main" id="{32F5E961-DD4C-0542-AFDB-C88ED10019DA}"/>
              </a:ext>
            </a:extLst>
          </p:cNvPr>
          <p:cNvSpPr>
            <a:spLocks noGrp="1"/>
          </p:cNvSpPr>
          <p:nvPr>
            <p:ph type="subTitle" idx="1"/>
          </p:nvPr>
        </p:nvSpPr>
        <p:spPr>
          <a:xfrm>
            <a:off x="1795963" y="3812650"/>
            <a:ext cx="5548298" cy="553820"/>
          </a:xfrm>
        </p:spPr>
        <p:txBody>
          <a:bodyPr>
            <a:normAutofit/>
          </a:bodyPr>
          <a:lstStyle/>
          <a:p>
            <a:pPr>
              <a:lnSpc>
                <a:spcPct val="90000"/>
              </a:lnSpc>
              <a:spcBef>
                <a:spcPts val="0"/>
              </a:spcBef>
            </a:pPr>
            <a:r>
              <a:rPr lang="en-US" sz="1425" dirty="0">
                <a:solidFill>
                  <a:srgbClr val="212121"/>
                </a:solidFill>
              </a:rPr>
              <a:t>Jonathan Mann</a:t>
            </a:r>
          </a:p>
          <a:p>
            <a:pPr>
              <a:lnSpc>
                <a:spcPct val="90000"/>
              </a:lnSpc>
              <a:spcBef>
                <a:spcPts val="0"/>
              </a:spcBef>
            </a:pPr>
            <a:r>
              <a:rPr lang="en-US" sz="1425" dirty="0">
                <a:solidFill>
                  <a:srgbClr val="212121"/>
                </a:solidFill>
              </a:rPr>
              <a:t>Messiah Conference 2019 </a:t>
            </a:r>
          </a:p>
        </p:txBody>
      </p:sp>
      <p:pic>
        <p:nvPicPr>
          <p:cNvPr id="12" name="Picture 11">
            <a:extLst>
              <a:ext uri="{FF2B5EF4-FFF2-40B4-BE49-F238E27FC236}">
                <a16:creationId xmlns:a16="http://schemas.microsoft.com/office/drawing/2014/main" id="{3E79E7FF-00E7-4390-BFFA-3909D074A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srcRect l="5622" t="32929" r="5622" b="21272"/>
          <a:stretch/>
        </p:blipFill>
        <p:spPr>
          <a:xfrm>
            <a:off x="4188494" y="3413273"/>
            <a:ext cx="767012" cy="330869"/>
          </a:xfrm>
          <a:prstGeom prst="rect">
            <a:avLst/>
          </a:prstGeom>
        </p:spPr>
      </p:pic>
    </p:spTree>
    <p:extLst>
      <p:ext uri="{BB962C8B-B14F-4D97-AF65-F5344CB8AC3E}">
        <p14:creationId xmlns:p14="http://schemas.microsoft.com/office/powerpoint/2010/main" val="3172209367"/>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76AC4E34-D6A0-4E21-B145-FF6CC6214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4149" y="0"/>
            <a:ext cx="6879353" cy="5142161"/>
            <a:chOff x="-15736" y="0"/>
            <a:chExt cx="12229962" cy="6856214"/>
          </a:xfrm>
        </p:grpSpPr>
        <p:pic>
          <p:nvPicPr>
            <p:cNvPr id="43" name="Picture 42">
              <a:extLst>
                <a:ext uri="{FF2B5EF4-FFF2-40B4-BE49-F238E27FC236}">
                  <a16:creationId xmlns:a16="http://schemas.microsoft.com/office/drawing/2014/main" id="{46DAF3C9-57D3-4380-91C8-0177A1E82A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CF338E7C-2928-42FC-BA07-1B825D30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C71FE40E-CC40-427F-AEFB-BB5EA0E97F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412948D6-ACC1-4FAF-9E30-BD96CE3435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48" name="Rectangle 47">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4" name="Picture 3">
            <a:extLst>
              <a:ext uri="{FF2B5EF4-FFF2-40B4-BE49-F238E27FC236}">
                <a16:creationId xmlns:a16="http://schemas.microsoft.com/office/drawing/2014/main" id="{05AB7E64-08D9-5546-8FD3-1667F1B90CA0}"/>
              </a:ext>
            </a:extLst>
          </p:cNvPr>
          <p:cNvPicPr>
            <a:picLocks noChangeAspect="1"/>
          </p:cNvPicPr>
          <p:nvPr/>
        </p:nvPicPr>
        <p:blipFill rotWithShape="1">
          <a:blip r:embed="rId6"/>
          <a:srcRect r="4673" b="-2"/>
          <a:stretch/>
        </p:blipFill>
        <p:spPr>
          <a:xfrm>
            <a:off x="1595438" y="616626"/>
            <a:ext cx="2795587" cy="3910249"/>
          </a:xfrm>
          <a:prstGeom prst="rect">
            <a:avLst/>
          </a:prstGeom>
          <a:ln w="127000" cap="sq">
            <a:solidFill>
              <a:srgbClr val="FFFFFF"/>
            </a:solidFill>
            <a:miter lim="800000"/>
          </a:ln>
        </p:spPr>
      </p:pic>
      <p:pic>
        <p:nvPicPr>
          <p:cNvPr id="2" name="Picture 1">
            <a:extLst>
              <a:ext uri="{FF2B5EF4-FFF2-40B4-BE49-F238E27FC236}">
                <a16:creationId xmlns:a16="http://schemas.microsoft.com/office/drawing/2014/main" id="{FC22F54C-83AE-E546-A6DD-59A238C37ACE}"/>
              </a:ext>
            </a:extLst>
          </p:cNvPr>
          <p:cNvPicPr>
            <a:picLocks noChangeAspect="1"/>
          </p:cNvPicPr>
          <p:nvPr/>
        </p:nvPicPr>
        <p:blipFill>
          <a:blip r:embed="rId7"/>
          <a:stretch>
            <a:fillRect/>
          </a:stretch>
        </p:blipFill>
        <p:spPr>
          <a:xfrm>
            <a:off x="4752975" y="1173957"/>
            <a:ext cx="2795587" cy="2795587"/>
          </a:xfrm>
          <a:prstGeom prst="rect">
            <a:avLst/>
          </a:prstGeom>
          <a:ln w="127000" cap="sq">
            <a:solidFill>
              <a:srgbClr val="FFFFFF"/>
            </a:solidFill>
            <a:miter lim="800000"/>
          </a:ln>
        </p:spPr>
      </p:pic>
    </p:spTree>
    <p:extLst>
      <p:ext uri="{BB962C8B-B14F-4D97-AF65-F5344CB8AC3E}">
        <p14:creationId xmlns:p14="http://schemas.microsoft.com/office/powerpoint/2010/main" val="2802746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4149" y="0"/>
            <a:ext cx="6879353" cy="5142161"/>
            <a:chOff x="-15736" y="0"/>
            <a:chExt cx="12229962" cy="6856214"/>
          </a:xfrm>
        </p:grpSpPr>
        <p:pic>
          <p:nvPicPr>
            <p:cNvPr id="11" name="Picture 1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6" name="Rectangle 1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1"/>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5" name="Picture 4">
            <a:extLst>
              <a:ext uri="{FF2B5EF4-FFF2-40B4-BE49-F238E27FC236}">
                <a16:creationId xmlns:a16="http://schemas.microsoft.com/office/drawing/2014/main" id="{A21531D2-7369-C94C-9AF9-0F29A673B652}"/>
              </a:ext>
            </a:extLst>
          </p:cNvPr>
          <p:cNvPicPr>
            <a:picLocks noChangeAspect="1"/>
          </p:cNvPicPr>
          <p:nvPr/>
        </p:nvPicPr>
        <p:blipFill rotWithShape="1">
          <a:blip r:embed="rId6"/>
          <a:srcRect/>
          <a:stretch/>
        </p:blipFill>
        <p:spPr>
          <a:xfrm>
            <a:off x="1143015" y="7"/>
            <a:ext cx="6857985" cy="5143493"/>
          </a:xfrm>
          <a:prstGeom prst="rect">
            <a:avLst/>
          </a:prstGeom>
        </p:spPr>
      </p:pic>
    </p:spTree>
    <p:extLst>
      <p:ext uri="{BB962C8B-B14F-4D97-AF65-F5344CB8AC3E}">
        <p14:creationId xmlns:p14="http://schemas.microsoft.com/office/powerpoint/2010/main" val="1084685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C71DE6-198D-42DB-AD4A-3558E3F8A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628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21" name="Picture 20">
            <a:extLst>
              <a:ext uri="{FF2B5EF4-FFF2-40B4-BE49-F238E27FC236}">
                <a16:creationId xmlns:a16="http://schemas.microsoft.com/office/drawing/2014/main" id="{CFF1EB06-CE5F-44F5-913D-F99F12221B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43000" y="0"/>
            <a:ext cx="6856214" cy="5142161"/>
          </a:xfrm>
          <a:prstGeom prst="rect">
            <a:avLst/>
          </a:prstGeom>
        </p:spPr>
      </p:pic>
      <p:sp>
        <p:nvSpPr>
          <p:cNvPr id="2" name="Title 1">
            <a:extLst>
              <a:ext uri="{FF2B5EF4-FFF2-40B4-BE49-F238E27FC236}">
                <a16:creationId xmlns:a16="http://schemas.microsoft.com/office/drawing/2014/main" id="{6C7704CF-0DAF-8D47-BD3D-C32BF4BF2752}"/>
              </a:ext>
            </a:extLst>
          </p:cNvPr>
          <p:cNvSpPr>
            <a:spLocks noGrp="1"/>
          </p:cNvSpPr>
          <p:nvPr>
            <p:ph type="ctrTitle"/>
          </p:nvPr>
        </p:nvSpPr>
        <p:spPr>
          <a:xfrm>
            <a:off x="1763223" y="3303639"/>
            <a:ext cx="5619194" cy="791059"/>
          </a:xfrm>
        </p:spPr>
        <p:txBody>
          <a:bodyPr>
            <a:normAutofit fontScale="90000"/>
          </a:bodyPr>
          <a:lstStyle/>
          <a:p>
            <a:pPr>
              <a:lnSpc>
                <a:spcPct val="90000"/>
              </a:lnSpc>
            </a:pPr>
            <a:r>
              <a:rPr lang="en-US" sz="2550" dirty="0"/>
              <a:t>If Yeshua did not rise from the dead, Messianic Judaism is false.</a:t>
            </a:r>
          </a:p>
        </p:txBody>
      </p:sp>
      <p:sp>
        <p:nvSpPr>
          <p:cNvPr id="23" name="Rectangle 22">
            <a:extLst>
              <a:ext uri="{FF2B5EF4-FFF2-40B4-BE49-F238E27FC236}">
                <a16:creationId xmlns:a16="http://schemas.microsoft.com/office/drawing/2014/main" id="{D41BAAA7-2DB4-4EFD-A5FE-6E21266DE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9236" y="819150"/>
            <a:ext cx="5041557" cy="2346260"/>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14" name="Picture 13">
            <a:extLst>
              <a:ext uri="{FF2B5EF4-FFF2-40B4-BE49-F238E27FC236}">
                <a16:creationId xmlns:a16="http://schemas.microsoft.com/office/drawing/2014/main" id="{8A2F8381-1200-0F4A-8D5F-2EEC82611674}"/>
              </a:ext>
            </a:extLst>
          </p:cNvPr>
          <p:cNvPicPr>
            <a:picLocks noChangeAspect="1"/>
          </p:cNvPicPr>
          <p:nvPr/>
        </p:nvPicPr>
        <p:blipFill rotWithShape="1">
          <a:blip r:embed="rId4"/>
          <a:srcRect t="12081" r="-4" b="-4"/>
          <a:stretch/>
        </p:blipFill>
        <p:spPr>
          <a:xfrm>
            <a:off x="2142283" y="943006"/>
            <a:ext cx="2386898" cy="2098548"/>
          </a:xfrm>
          <a:prstGeom prst="rect">
            <a:avLst/>
          </a:prstGeom>
        </p:spPr>
      </p:pic>
      <p:pic>
        <p:nvPicPr>
          <p:cNvPr id="4" name="Picture 3">
            <a:extLst>
              <a:ext uri="{FF2B5EF4-FFF2-40B4-BE49-F238E27FC236}">
                <a16:creationId xmlns:a16="http://schemas.microsoft.com/office/drawing/2014/main" id="{DE889B11-0AF1-BE4D-ABE5-6A1BA2E1B2B8}"/>
              </a:ext>
            </a:extLst>
          </p:cNvPr>
          <p:cNvPicPr>
            <a:picLocks noChangeAspect="1"/>
          </p:cNvPicPr>
          <p:nvPr/>
        </p:nvPicPr>
        <p:blipFill rotWithShape="1">
          <a:blip r:embed="rId5"/>
          <a:srcRect r="24361" b="3"/>
          <a:stretch/>
        </p:blipFill>
        <p:spPr>
          <a:xfrm>
            <a:off x="4619668" y="943006"/>
            <a:ext cx="2378078" cy="2098548"/>
          </a:xfrm>
          <a:prstGeom prst="rect">
            <a:avLst/>
          </a:prstGeom>
        </p:spPr>
      </p:pic>
      <p:cxnSp>
        <p:nvCxnSpPr>
          <p:cNvPr id="25" name="Straight Connector 24">
            <a:extLst>
              <a:ext uri="{FF2B5EF4-FFF2-40B4-BE49-F238E27FC236}">
                <a16:creationId xmlns:a16="http://schemas.microsoft.com/office/drawing/2014/main" id="{038C803D-B48B-4E3E-B43F-33E5D562D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60295" y="4139129"/>
            <a:ext cx="442341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849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3E7F-00C5-FF44-930A-D53E3C622A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1B49C2-4E09-5F44-A9E5-09F0BF0B6B7D}"/>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24833BDF-0BAC-DF41-8889-A3FDFB9BB5B9}"/>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489331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664" y="736600"/>
            <a:ext cx="5400673" cy="977900"/>
          </a:xfrm>
        </p:spPr>
        <p:txBody>
          <a:bodyPr>
            <a:normAutofit/>
          </a:bodyPr>
          <a:lstStyle/>
          <a:p>
            <a:pPr>
              <a:lnSpc>
                <a:spcPct val="90000"/>
              </a:lnSpc>
            </a:pPr>
            <a:r>
              <a:rPr lang="en-US" dirty="0">
                <a:solidFill>
                  <a:srgbClr val="262626"/>
                </a:solidFill>
              </a:rPr>
              <a:t>Summary</a:t>
            </a:r>
          </a:p>
        </p:txBody>
      </p:sp>
      <p:sp>
        <p:nvSpPr>
          <p:cNvPr id="3" name="Content Placeholder 2"/>
          <p:cNvSpPr>
            <a:spLocks noGrp="1"/>
          </p:cNvSpPr>
          <p:nvPr>
            <p:ph idx="1"/>
          </p:nvPr>
        </p:nvSpPr>
        <p:spPr>
          <a:xfrm>
            <a:off x="914400" y="1962149"/>
            <a:ext cx="5400673" cy="2444751"/>
          </a:xfrm>
        </p:spPr>
        <p:txBody>
          <a:bodyPr>
            <a:normAutofit fontScale="85000" lnSpcReduction="10000"/>
          </a:bodyPr>
          <a:lstStyle/>
          <a:p>
            <a:pPr marL="342900" indent="-342900">
              <a:lnSpc>
                <a:spcPct val="90000"/>
              </a:lnSpc>
              <a:buFont typeface="+mj-lt"/>
              <a:buAutoNum type="arabicPeriod"/>
            </a:pPr>
            <a:r>
              <a:rPr lang="en-US" sz="2300" b="1" dirty="0">
                <a:solidFill>
                  <a:srgbClr val="262626"/>
                </a:solidFill>
              </a:rPr>
              <a:t>Yeshua died by crucifixion. </a:t>
            </a:r>
          </a:p>
          <a:p>
            <a:pPr marL="342900" indent="-342900">
              <a:lnSpc>
                <a:spcPct val="90000"/>
              </a:lnSpc>
              <a:buFont typeface="+mj-lt"/>
              <a:buAutoNum type="arabicPeriod"/>
            </a:pPr>
            <a:r>
              <a:rPr lang="en-US" sz="2300" b="1" dirty="0" err="1">
                <a:solidFill>
                  <a:srgbClr val="262626"/>
                </a:solidFill>
              </a:rPr>
              <a:t>Yeshua</a:t>
            </a:r>
            <a:r>
              <a:rPr lang="en-US" sz="2300" b="1" dirty="0">
                <a:solidFill>
                  <a:srgbClr val="262626"/>
                </a:solidFill>
              </a:rPr>
              <a:t> was buried in a nearby tomb.</a:t>
            </a:r>
          </a:p>
          <a:p>
            <a:pPr marL="342900" indent="-342900">
              <a:lnSpc>
                <a:spcPct val="90000"/>
              </a:lnSpc>
              <a:buFont typeface="+mj-lt"/>
              <a:buAutoNum type="arabicPeriod"/>
            </a:pPr>
            <a:r>
              <a:rPr lang="en-US" sz="2300" b="1" dirty="0" err="1">
                <a:solidFill>
                  <a:srgbClr val="262626"/>
                </a:solidFill>
              </a:rPr>
              <a:t>Yeshua’s</a:t>
            </a:r>
            <a:r>
              <a:rPr lang="en-US" sz="2300" b="1" dirty="0">
                <a:solidFill>
                  <a:srgbClr val="262626"/>
                </a:solidFill>
              </a:rPr>
              <a:t> tomb was found empty. </a:t>
            </a:r>
          </a:p>
          <a:p>
            <a:pPr marL="342900" indent="-342900">
              <a:lnSpc>
                <a:spcPct val="90000"/>
              </a:lnSpc>
              <a:buFont typeface="+mj-lt"/>
              <a:buAutoNum type="arabicPeriod"/>
            </a:pPr>
            <a:r>
              <a:rPr lang="en-US" sz="2300" b="1" dirty="0">
                <a:solidFill>
                  <a:srgbClr val="262626"/>
                </a:solidFill>
              </a:rPr>
              <a:t>The disciples had experiences they believed were appearances of the risen Yeshua.</a:t>
            </a:r>
          </a:p>
          <a:p>
            <a:pPr marL="342900" indent="-342900">
              <a:lnSpc>
                <a:spcPct val="90000"/>
              </a:lnSpc>
              <a:buFont typeface="+mj-lt"/>
              <a:buAutoNum type="arabicPeriod"/>
            </a:pPr>
            <a:r>
              <a:rPr lang="en-US" sz="2300" b="1" dirty="0">
                <a:solidFill>
                  <a:srgbClr val="262626"/>
                </a:solidFill>
              </a:rPr>
              <a:t>Paul had an experience he believed was an appearance of the risen Yeshua.</a:t>
            </a:r>
          </a:p>
          <a:p>
            <a:pPr marL="342900" indent="-342900">
              <a:lnSpc>
                <a:spcPct val="90000"/>
              </a:lnSpc>
              <a:buFont typeface="+mj-lt"/>
              <a:buAutoNum type="arabicPeriod"/>
            </a:pPr>
            <a:endParaRPr lang="en-US" sz="1650" b="1" dirty="0">
              <a:solidFill>
                <a:srgbClr val="262626"/>
              </a:solidFill>
            </a:endParaRPr>
          </a:p>
          <a:p>
            <a:pPr marL="342900" indent="-342900">
              <a:lnSpc>
                <a:spcPct val="90000"/>
              </a:lnSpc>
              <a:buFont typeface="+mj-lt"/>
              <a:buAutoNum type="arabicPeriod"/>
            </a:pPr>
            <a:endParaRPr lang="en-US" sz="1650" b="1" dirty="0">
              <a:solidFill>
                <a:srgbClr val="262626"/>
              </a:solidFill>
            </a:endParaRPr>
          </a:p>
          <a:p>
            <a:pPr>
              <a:lnSpc>
                <a:spcPct val="90000"/>
              </a:lnSpc>
            </a:pPr>
            <a:endParaRPr lang="en-US" sz="1650" b="1" dirty="0">
              <a:solidFill>
                <a:srgbClr val="262626"/>
              </a:solidFill>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6553200" y="1962149"/>
            <a:ext cx="1347872" cy="2139480"/>
          </a:xfrm>
          <a:prstGeom prst="rect">
            <a:avLst/>
          </a:prstGeom>
          <a:noFill/>
          <a:ln w="57150" cmpd="thickThin">
            <a:solidFill>
              <a:srgbClr val="7F7F7F"/>
            </a:solidFill>
            <a:miter lim="800000"/>
          </a:ln>
        </p:spPr>
      </p:pic>
    </p:spTree>
    <p:extLst>
      <p:ext uri="{BB962C8B-B14F-4D97-AF65-F5344CB8AC3E}">
        <p14:creationId xmlns:p14="http://schemas.microsoft.com/office/powerpoint/2010/main" val="3994419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6C28E-9DD5-2A4E-A418-FA75ED8C350F}"/>
              </a:ext>
            </a:extLst>
          </p:cNvPr>
          <p:cNvSpPr txBox="1"/>
          <p:nvPr/>
        </p:nvSpPr>
        <p:spPr>
          <a:xfrm>
            <a:off x="762000" y="819150"/>
            <a:ext cx="7772400" cy="2862322"/>
          </a:xfrm>
          <a:prstGeom prst="rect">
            <a:avLst/>
          </a:prstGeom>
          <a:noFill/>
        </p:spPr>
        <p:txBody>
          <a:bodyPr wrap="square" rtlCol="0">
            <a:spAutoFit/>
          </a:bodyPr>
          <a:lstStyle/>
          <a:p>
            <a:pPr defTabSz="342900" fontAlgn="auto">
              <a:spcBef>
                <a:spcPts val="0"/>
              </a:spcBef>
              <a:spcAft>
                <a:spcPts val="0"/>
              </a:spcAft>
            </a:pPr>
            <a:r>
              <a:rPr lang="en-US" sz="3600" b="1" dirty="0">
                <a:solidFill>
                  <a:prstClr val="black"/>
                </a:solidFill>
                <a:latin typeface="Garamond" panose="02020404030301010803"/>
                <a:cs typeface="+mn-cs"/>
              </a:rPr>
              <a:t>What I am </a:t>
            </a:r>
            <a:r>
              <a:rPr lang="en-US" sz="3600" b="1" dirty="0">
                <a:solidFill>
                  <a:srgbClr val="FF0000"/>
                </a:solidFill>
                <a:latin typeface="Garamond" panose="02020404030301010803"/>
                <a:cs typeface="+mn-cs"/>
              </a:rPr>
              <a:t>not</a:t>
            </a:r>
            <a:r>
              <a:rPr lang="en-US" sz="3600" b="1" dirty="0">
                <a:solidFill>
                  <a:prstClr val="black"/>
                </a:solidFill>
                <a:latin typeface="Garamond" panose="02020404030301010803"/>
                <a:cs typeface="+mn-cs"/>
              </a:rPr>
              <a:t> arguing:</a:t>
            </a:r>
          </a:p>
          <a:p>
            <a:pPr defTabSz="342900" fontAlgn="auto">
              <a:spcBef>
                <a:spcPts val="0"/>
              </a:spcBef>
              <a:spcAft>
                <a:spcPts val="0"/>
              </a:spcAft>
            </a:pPr>
            <a:r>
              <a:rPr lang="en-US" sz="3600" dirty="0">
                <a:solidFill>
                  <a:prstClr val="black"/>
                </a:solidFill>
                <a:latin typeface="Garamond" panose="02020404030301010803"/>
                <a:cs typeface="+mn-cs"/>
              </a:rPr>
              <a:t> </a:t>
            </a:r>
          </a:p>
          <a:p>
            <a:pPr defTabSz="342900" fontAlgn="auto">
              <a:spcBef>
                <a:spcPts val="0"/>
              </a:spcBef>
              <a:spcAft>
                <a:spcPts val="0"/>
              </a:spcAft>
            </a:pPr>
            <a:r>
              <a:rPr lang="en-US" sz="3600" dirty="0">
                <a:solidFill>
                  <a:prstClr val="black"/>
                </a:solidFill>
                <a:latin typeface="Garamond" panose="02020404030301010803"/>
                <a:cs typeface="+mn-cs"/>
              </a:rPr>
              <a:t>“</a:t>
            </a:r>
            <a:r>
              <a:rPr lang="en-US" sz="3600" dirty="0" err="1">
                <a:solidFill>
                  <a:prstClr val="black"/>
                </a:solidFill>
                <a:latin typeface="Garamond" panose="02020404030301010803"/>
                <a:cs typeface="+mn-cs"/>
              </a:rPr>
              <a:t>Yeshua</a:t>
            </a:r>
            <a:r>
              <a:rPr lang="en-US" sz="3600" dirty="0">
                <a:solidFill>
                  <a:prstClr val="black"/>
                </a:solidFill>
                <a:latin typeface="Garamond" panose="02020404030301010803"/>
                <a:cs typeface="+mn-cs"/>
              </a:rPr>
              <a:t> rose from the dead because most traditional Jewish historians accept these five facts.” </a:t>
            </a:r>
          </a:p>
        </p:txBody>
      </p:sp>
    </p:spTree>
    <p:extLst>
      <p:ext uri="{BB962C8B-B14F-4D97-AF65-F5344CB8AC3E}">
        <p14:creationId xmlns:p14="http://schemas.microsoft.com/office/powerpoint/2010/main" val="1728489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C9A23-7ED7-E04C-8629-EAD77BA33B67}"/>
              </a:ext>
            </a:extLst>
          </p:cNvPr>
          <p:cNvSpPr txBox="1"/>
          <p:nvPr/>
        </p:nvSpPr>
        <p:spPr>
          <a:xfrm>
            <a:off x="762000" y="742950"/>
            <a:ext cx="7467600" cy="3970318"/>
          </a:xfrm>
          <a:prstGeom prst="rect">
            <a:avLst/>
          </a:prstGeom>
          <a:noFill/>
        </p:spPr>
        <p:txBody>
          <a:bodyPr wrap="square" rtlCol="0">
            <a:spAutoFit/>
          </a:bodyPr>
          <a:lstStyle/>
          <a:p>
            <a:pPr defTabSz="342900" fontAlgn="auto">
              <a:spcBef>
                <a:spcPts val="0"/>
              </a:spcBef>
              <a:spcAft>
                <a:spcPts val="0"/>
              </a:spcAft>
            </a:pPr>
            <a:r>
              <a:rPr lang="en-US" sz="3600" b="1" dirty="0">
                <a:solidFill>
                  <a:prstClr val="black"/>
                </a:solidFill>
                <a:latin typeface="Garamond" panose="02020404030301010803"/>
                <a:cs typeface="+mn-cs"/>
              </a:rPr>
              <a:t>What I am arguing:</a:t>
            </a:r>
          </a:p>
          <a:p>
            <a:pPr defTabSz="342900" fontAlgn="auto">
              <a:spcBef>
                <a:spcPts val="0"/>
              </a:spcBef>
              <a:spcAft>
                <a:spcPts val="0"/>
              </a:spcAft>
            </a:pPr>
            <a:r>
              <a:rPr lang="en-US" sz="3600" dirty="0">
                <a:solidFill>
                  <a:prstClr val="black"/>
                </a:solidFill>
                <a:latin typeface="Garamond" panose="02020404030301010803"/>
                <a:cs typeface="+mn-cs"/>
              </a:rPr>
              <a:t> </a:t>
            </a:r>
          </a:p>
          <a:p>
            <a:pPr defTabSz="342900" fontAlgn="auto">
              <a:spcBef>
                <a:spcPts val="0"/>
              </a:spcBef>
              <a:spcAft>
                <a:spcPts val="0"/>
              </a:spcAft>
            </a:pPr>
            <a:r>
              <a:rPr lang="en-US" sz="3600" dirty="0">
                <a:solidFill>
                  <a:prstClr val="black"/>
                </a:solidFill>
                <a:latin typeface="Garamond" panose="02020404030301010803"/>
                <a:cs typeface="+mn-cs"/>
              </a:rPr>
              <a:t>“The best historical explanation of these five facts that are well evidenced and accepted by most traditional Jewish historians is that </a:t>
            </a:r>
            <a:r>
              <a:rPr lang="en-US" sz="3600" dirty="0" err="1">
                <a:solidFill>
                  <a:prstClr val="black"/>
                </a:solidFill>
                <a:latin typeface="Garamond" panose="02020404030301010803"/>
                <a:cs typeface="+mn-cs"/>
              </a:rPr>
              <a:t>Yeshua</a:t>
            </a:r>
            <a:r>
              <a:rPr lang="en-US" sz="3600" dirty="0">
                <a:solidFill>
                  <a:prstClr val="black"/>
                </a:solidFill>
                <a:latin typeface="Garamond" panose="02020404030301010803"/>
                <a:cs typeface="+mn-cs"/>
              </a:rPr>
              <a:t> rose from the dead.”</a:t>
            </a:r>
            <a:endParaRPr lang="en-US" sz="3600" b="1" dirty="0">
              <a:solidFill>
                <a:srgbClr val="FF0000"/>
              </a:solidFill>
              <a:latin typeface="Garamond" panose="02020404030301010803"/>
              <a:cs typeface="+mn-cs"/>
            </a:endParaRPr>
          </a:p>
        </p:txBody>
      </p:sp>
    </p:spTree>
    <p:extLst>
      <p:ext uri="{BB962C8B-B14F-4D97-AF65-F5344CB8AC3E}">
        <p14:creationId xmlns:p14="http://schemas.microsoft.com/office/powerpoint/2010/main" val="178400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300288" y="1328739"/>
            <a:ext cx="4500563" cy="2657475"/>
          </a:xfrm>
        </p:spPr>
        <p:txBody>
          <a:bodyPr/>
          <a:lstStyle/>
          <a:p>
            <a:pPr algn="l">
              <a:spcBef>
                <a:spcPct val="0"/>
              </a:spcBef>
            </a:pPr>
            <a:r>
              <a:rPr lang="en-US" altLang="en-US" sz="225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46052"/>
            <a:ext cx="4611698" cy="461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0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61D75-4FA5-1449-8C9A-22AC41B2D7D3}"/>
              </a:ext>
            </a:extLst>
          </p:cNvPr>
          <p:cNvSpPr txBox="1"/>
          <p:nvPr/>
        </p:nvSpPr>
        <p:spPr>
          <a:xfrm>
            <a:off x="609600" y="742950"/>
            <a:ext cx="7696200" cy="1323439"/>
          </a:xfrm>
          <a:prstGeom prst="rect">
            <a:avLst/>
          </a:prstGeom>
          <a:noFill/>
        </p:spPr>
        <p:txBody>
          <a:bodyPr wrap="square" rtlCol="0">
            <a:spAutoFit/>
          </a:bodyPr>
          <a:lstStyle/>
          <a:p>
            <a:pPr defTabSz="342900" fontAlgn="auto">
              <a:spcBef>
                <a:spcPts val="0"/>
              </a:spcBef>
              <a:spcAft>
                <a:spcPts val="0"/>
              </a:spcAft>
            </a:pPr>
            <a:r>
              <a:rPr lang="en-US" dirty="0">
                <a:solidFill>
                  <a:prstClr val="black"/>
                </a:solidFill>
                <a:latin typeface="Garamond" panose="02020404030301010803"/>
                <a:cs typeface="+mn-cs"/>
              </a:rPr>
              <a:t>What historical explanation do traditional Jewish historians provide?</a:t>
            </a:r>
          </a:p>
        </p:txBody>
      </p:sp>
    </p:spTree>
    <p:extLst>
      <p:ext uri="{BB962C8B-B14F-4D97-AF65-F5344CB8AC3E}">
        <p14:creationId xmlns:p14="http://schemas.microsoft.com/office/powerpoint/2010/main" val="2419451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DAA3-847C-8349-A00E-FBB9B9C0DD12}"/>
              </a:ext>
            </a:extLst>
          </p:cNvPr>
          <p:cNvSpPr>
            <a:spLocks noGrp="1"/>
          </p:cNvSpPr>
          <p:nvPr>
            <p:ph type="title"/>
          </p:nvPr>
        </p:nvSpPr>
        <p:spPr>
          <a:xfrm>
            <a:off x="1871664" y="736600"/>
            <a:ext cx="5400673" cy="615950"/>
          </a:xfrm>
        </p:spPr>
        <p:txBody>
          <a:bodyPr>
            <a:normAutofit/>
          </a:bodyPr>
          <a:lstStyle/>
          <a:p>
            <a:r>
              <a:rPr lang="en-US" dirty="0"/>
              <a:t>Dr. Paula </a:t>
            </a:r>
            <a:r>
              <a:rPr lang="en-US" dirty="0" err="1"/>
              <a:t>Fredriksen</a:t>
            </a:r>
            <a:endParaRPr lang="en-US" dirty="0"/>
          </a:p>
        </p:txBody>
      </p:sp>
      <p:sp>
        <p:nvSpPr>
          <p:cNvPr id="3" name="Content Placeholder 2">
            <a:extLst>
              <a:ext uri="{FF2B5EF4-FFF2-40B4-BE49-F238E27FC236}">
                <a16:creationId xmlns:a16="http://schemas.microsoft.com/office/drawing/2014/main" id="{B094B5D3-2CC5-BA4F-A9F2-BDF7E2164844}"/>
              </a:ext>
            </a:extLst>
          </p:cNvPr>
          <p:cNvSpPr>
            <a:spLocks noGrp="1"/>
          </p:cNvSpPr>
          <p:nvPr>
            <p:ph idx="1"/>
          </p:nvPr>
        </p:nvSpPr>
        <p:spPr>
          <a:xfrm>
            <a:off x="685800" y="1917699"/>
            <a:ext cx="5791199" cy="2685299"/>
          </a:xfrm>
        </p:spPr>
        <p:txBody>
          <a:bodyPr>
            <a:normAutofit fontScale="92500" lnSpcReduction="20000"/>
          </a:bodyPr>
          <a:lstStyle/>
          <a:p>
            <a:pPr marL="0" indent="0">
              <a:buNone/>
            </a:pPr>
            <a:r>
              <a:rPr lang="en-US" sz="2400" b="1" dirty="0"/>
              <a:t>“I know in their own terms what they saw was the raised Jesus. That’s what they say and then all the historical evidence we have afterwards attest to their conviction that that’s what they saw. I’m not saying that they really did see the raised Jesus. I wasn’t there. I don’t know what they saw. But I do know that as a historian that they must have seen something.”</a:t>
            </a:r>
          </a:p>
          <a:p>
            <a:pPr marL="0" indent="0">
              <a:buNone/>
            </a:pPr>
            <a:r>
              <a:rPr lang="en-US" sz="1200" dirty="0"/>
              <a:t>- Interview by Peter Jennings in </a:t>
            </a:r>
            <a:r>
              <a:rPr lang="en-US" sz="1200" i="1" dirty="0"/>
              <a:t>The Search for Jesus </a:t>
            </a:r>
            <a:r>
              <a:rPr lang="en-US" sz="1200" dirty="0"/>
              <a:t>(ABC), July 2000, qtd. in </a:t>
            </a:r>
            <a:r>
              <a:rPr lang="en-US" sz="1200" i="1" dirty="0"/>
              <a:t>The Case for the Resurrection of Jesus</a:t>
            </a:r>
            <a:r>
              <a:rPr lang="en-US" sz="1200" dirty="0"/>
              <a:t>, pg. 60.</a:t>
            </a:r>
          </a:p>
        </p:txBody>
      </p:sp>
      <p:pic>
        <p:nvPicPr>
          <p:cNvPr id="4" name="Picture 3">
            <a:extLst>
              <a:ext uri="{FF2B5EF4-FFF2-40B4-BE49-F238E27FC236}">
                <a16:creationId xmlns:a16="http://schemas.microsoft.com/office/drawing/2014/main" id="{82820967-287D-F846-A81C-961C212575C7}"/>
              </a:ext>
            </a:extLst>
          </p:cNvPr>
          <p:cNvPicPr>
            <a:picLocks noChangeAspect="1"/>
          </p:cNvPicPr>
          <p:nvPr/>
        </p:nvPicPr>
        <p:blipFill rotWithShape="1">
          <a:blip r:embed="rId3"/>
          <a:srcRect l="22206" r="22463" b="13241"/>
          <a:stretch/>
        </p:blipFill>
        <p:spPr>
          <a:xfrm>
            <a:off x="6629400" y="2419350"/>
            <a:ext cx="1541097" cy="1359248"/>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639523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D45A-DC64-1F42-9247-502ADB30429E}"/>
              </a:ext>
            </a:extLst>
          </p:cNvPr>
          <p:cNvSpPr>
            <a:spLocks noGrp="1"/>
          </p:cNvSpPr>
          <p:nvPr>
            <p:ph type="title"/>
          </p:nvPr>
        </p:nvSpPr>
        <p:spPr>
          <a:xfrm>
            <a:off x="1871664" y="736600"/>
            <a:ext cx="5400673" cy="977900"/>
          </a:xfrm>
        </p:spPr>
        <p:txBody>
          <a:bodyPr>
            <a:normAutofit/>
          </a:bodyPr>
          <a:lstStyle/>
          <a:p>
            <a:r>
              <a:rPr lang="en-US" dirty="0"/>
              <a:t>Dr. Joseph Klausner</a:t>
            </a:r>
          </a:p>
        </p:txBody>
      </p:sp>
      <p:sp>
        <p:nvSpPr>
          <p:cNvPr id="3" name="Content Placeholder 2">
            <a:extLst>
              <a:ext uri="{FF2B5EF4-FFF2-40B4-BE49-F238E27FC236}">
                <a16:creationId xmlns:a16="http://schemas.microsoft.com/office/drawing/2014/main" id="{28FD0412-2395-7240-9A32-F25CD6C2AEFB}"/>
              </a:ext>
            </a:extLst>
          </p:cNvPr>
          <p:cNvSpPr>
            <a:spLocks noGrp="1"/>
          </p:cNvSpPr>
          <p:nvPr>
            <p:ph idx="1"/>
          </p:nvPr>
        </p:nvSpPr>
        <p:spPr>
          <a:xfrm>
            <a:off x="838200" y="1917699"/>
            <a:ext cx="5638800" cy="2489202"/>
          </a:xfrm>
        </p:spPr>
        <p:txBody>
          <a:bodyPr>
            <a:normAutofit/>
          </a:bodyPr>
          <a:lstStyle/>
          <a:p>
            <a:pPr marL="0" indent="0">
              <a:buNone/>
            </a:pPr>
            <a:r>
              <a:rPr lang="en-US" sz="3200" b="1" dirty="0"/>
              <a:t>“There can be no question but that some of the ardent </a:t>
            </a:r>
            <a:r>
              <a:rPr lang="en-US" sz="3200" b="1" dirty="0" err="1"/>
              <a:t>Galilaeans</a:t>
            </a:r>
            <a:r>
              <a:rPr lang="en-US" sz="3200" b="1" dirty="0"/>
              <a:t> saw their lord and Messiah in a vision.”</a:t>
            </a:r>
          </a:p>
          <a:p>
            <a:pPr marL="0" indent="0">
              <a:buNone/>
            </a:pPr>
            <a:r>
              <a:rPr lang="en-US" dirty="0"/>
              <a:t>- </a:t>
            </a:r>
            <a:r>
              <a:rPr lang="en-US" i="1" dirty="0"/>
              <a:t>Jesus of Nazareth: His Life, Times, and Teaching, </a:t>
            </a:r>
            <a:r>
              <a:rPr lang="en-US" dirty="0"/>
              <a:t>pg. 359</a:t>
            </a:r>
          </a:p>
        </p:txBody>
      </p:sp>
      <p:pic>
        <p:nvPicPr>
          <p:cNvPr id="4" name="Picture 3">
            <a:extLst>
              <a:ext uri="{FF2B5EF4-FFF2-40B4-BE49-F238E27FC236}">
                <a16:creationId xmlns:a16="http://schemas.microsoft.com/office/drawing/2014/main" id="{D0FCAD07-8685-BE49-A103-03E21926E034}"/>
              </a:ext>
            </a:extLst>
          </p:cNvPr>
          <p:cNvPicPr>
            <a:picLocks noChangeAspect="1"/>
          </p:cNvPicPr>
          <p:nvPr/>
        </p:nvPicPr>
        <p:blipFill>
          <a:blip r:embed="rId3"/>
          <a:stretch>
            <a:fillRect/>
          </a:stretch>
        </p:blipFill>
        <p:spPr>
          <a:xfrm>
            <a:off x="6764703" y="2038350"/>
            <a:ext cx="1541097" cy="2059466"/>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499089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9D769-F34E-6846-8777-D2E625FC94BC}"/>
              </a:ext>
            </a:extLst>
          </p:cNvPr>
          <p:cNvSpPr txBox="1"/>
          <p:nvPr/>
        </p:nvSpPr>
        <p:spPr>
          <a:xfrm>
            <a:off x="685801" y="1047750"/>
            <a:ext cx="7543800" cy="1323439"/>
          </a:xfrm>
          <a:prstGeom prst="rect">
            <a:avLst/>
          </a:prstGeom>
          <a:noFill/>
        </p:spPr>
        <p:txBody>
          <a:bodyPr wrap="square" rtlCol="0">
            <a:spAutoFit/>
          </a:bodyPr>
          <a:lstStyle/>
          <a:p>
            <a:pPr defTabSz="342900" fontAlgn="auto">
              <a:spcBef>
                <a:spcPts val="0"/>
              </a:spcBef>
              <a:spcAft>
                <a:spcPts val="0"/>
              </a:spcAft>
            </a:pPr>
            <a:r>
              <a:rPr lang="en-US" b="1" dirty="0">
                <a:solidFill>
                  <a:srgbClr val="212121"/>
                </a:solidFill>
                <a:latin typeface="Garamond" panose="02020404030301010803"/>
                <a:cs typeface="+mn-cs"/>
              </a:rPr>
              <a:t>Were these experiences subjective visions or physical appearances?</a:t>
            </a:r>
            <a:endParaRPr lang="en-US" b="1" dirty="0">
              <a:solidFill>
                <a:prstClr val="black"/>
              </a:solidFill>
              <a:latin typeface="Garamond" panose="02020404030301010803"/>
              <a:cs typeface="+mn-cs"/>
            </a:endParaRPr>
          </a:p>
        </p:txBody>
      </p:sp>
    </p:spTree>
    <p:extLst>
      <p:ext uri="{BB962C8B-B14F-4D97-AF65-F5344CB8AC3E}">
        <p14:creationId xmlns:p14="http://schemas.microsoft.com/office/powerpoint/2010/main" val="2431807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E3B4-E759-B04C-AC27-70F7C32FD0C5}"/>
              </a:ext>
            </a:extLst>
          </p:cNvPr>
          <p:cNvSpPr>
            <a:spLocks noGrp="1"/>
          </p:cNvSpPr>
          <p:nvPr>
            <p:ph type="title"/>
          </p:nvPr>
        </p:nvSpPr>
        <p:spPr>
          <a:xfrm>
            <a:off x="1871664" y="736600"/>
            <a:ext cx="5400673" cy="977900"/>
          </a:xfrm>
        </p:spPr>
        <p:txBody>
          <a:bodyPr>
            <a:normAutofit/>
          </a:bodyPr>
          <a:lstStyle/>
          <a:p>
            <a:r>
              <a:rPr lang="en-US" dirty="0"/>
              <a:t>Dr. Naomi M. Simon’s study </a:t>
            </a:r>
          </a:p>
        </p:txBody>
      </p:sp>
      <p:sp>
        <p:nvSpPr>
          <p:cNvPr id="3" name="Content Placeholder 2">
            <a:extLst>
              <a:ext uri="{FF2B5EF4-FFF2-40B4-BE49-F238E27FC236}">
                <a16:creationId xmlns:a16="http://schemas.microsoft.com/office/drawing/2014/main" id="{81C7A139-66D0-D04A-80A1-3AE397AD6EB0}"/>
              </a:ext>
            </a:extLst>
          </p:cNvPr>
          <p:cNvSpPr>
            <a:spLocks noGrp="1"/>
          </p:cNvSpPr>
          <p:nvPr>
            <p:ph idx="1"/>
          </p:nvPr>
        </p:nvSpPr>
        <p:spPr>
          <a:xfrm>
            <a:off x="838200" y="1917699"/>
            <a:ext cx="5562600" cy="2489202"/>
          </a:xfrm>
        </p:spPr>
        <p:txBody>
          <a:bodyPr>
            <a:normAutofit/>
          </a:bodyPr>
          <a:lstStyle/>
          <a:p>
            <a:r>
              <a:rPr lang="en-US" sz="4000" b="1" dirty="0"/>
              <a:t>4% of grieving adults experience visual hallucinations</a:t>
            </a:r>
          </a:p>
        </p:txBody>
      </p:sp>
      <p:pic>
        <p:nvPicPr>
          <p:cNvPr id="6" name="Picture 5">
            <a:extLst>
              <a:ext uri="{FF2B5EF4-FFF2-40B4-BE49-F238E27FC236}">
                <a16:creationId xmlns:a16="http://schemas.microsoft.com/office/drawing/2014/main" id="{A511ACA1-49EC-814C-BAF1-C14E35B69CD4}"/>
              </a:ext>
            </a:extLst>
          </p:cNvPr>
          <p:cNvPicPr>
            <a:picLocks noChangeAspect="1"/>
          </p:cNvPicPr>
          <p:nvPr/>
        </p:nvPicPr>
        <p:blipFill>
          <a:blip r:embed="rId4"/>
          <a:stretch>
            <a:fillRect/>
          </a:stretch>
        </p:blipFill>
        <p:spPr>
          <a:xfrm>
            <a:off x="6629400" y="2202862"/>
            <a:ext cx="1541097" cy="191887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957984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8A87-ED02-824C-8E2C-D730AEB1CCCD}"/>
              </a:ext>
            </a:extLst>
          </p:cNvPr>
          <p:cNvSpPr>
            <a:spLocks noGrp="1"/>
          </p:cNvSpPr>
          <p:nvPr>
            <p:ph type="title"/>
          </p:nvPr>
        </p:nvSpPr>
        <p:spPr>
          <a:xfrm>
            <a:off x="1871664" y="736600"/>
            <a:ext cx="5400673" cy="977900"/>
          </a:xfrm>
        </p:spPr>
        <p:txBody>
          <a:bodyPr>
            <a:normAutofit/>
          </a:bodyPr>
          <a:lstStyle/>
          <a:p>
            <a:r>
              <a:rPr lang="en-US" dirty="0"/>
              <a:t>Dr. Gary </a:t>
            </a:r>
            <a:r>
              <a:rPr lang="en-US" dirty="0" err="1"/>
              <a:t>Sibcy</a:t>
            </a:r>
            <a:endParaRPr lang="en-US" dirty="0"/>
          </a:p>
        </p:txBody>
      </p:sp>
      <p:sp>
        <p:nvSpPr>
          <p:cNvPr id="3" name="Content Placeholder 2">
            <a:extLst>
              <a:ext uri="{FF2B5EF4-FFF2-40B4-BE49-F238E27FC236}">
                <a16:creationId xmlns:a16="http://schemas.microsoft.com/office/drawing/2014/main" id="{E2C1C85C-E1EE-BB46-95E2-188D4DF37B49}"/>
              </a:ext>
            </a:extLst>
          </p:cNvPr>
          <p:cNvSpPr>
            <a:spLocks noGrp="1"/>
          </p:cNvSpPr>
          <p:nvPr>
            <p:ph idx="1"/>
          </p:nvPr>
        </p:nvSpPr>
        <p:spPr>
          <a:xfrm>
            <a:off x="762000" y="1917699"/>
            <a:ext cx="5943599" cy="2700736"/>
          </a:xfrm>
        </p:spPr>
        <p:txBody>
          <a:bodyPr>
            <a:normAutofit fontScale="92500" lnSpcReduction="10000"/>
          </a:bodyPr>
          <a:lstStyle/>
          <a:p>
            <a:pPr marL="0" indent="0">
              <a:lnSpc>
                <a:spcPct val="90000"/>
              </a:lnSpc>
              <a:buNone/>
            </a:pPr>
            <a:r>
              <a:rPr lang="en-US" sz="2400" b="1" dirty="0"/>
              <a:t>“I have surveyed the professional literature (peer-reviewed journal articles and books) written by psychologists, psychiatrists, and other relevant healthcare professionals during the past two decades </a:t>
            </a:r>
            <a:r>
              <a:rPr lang="en-US" sz="2400" b="1" u="sng" dirty="0"/>
              <a:t>and have yet to find a single documented case of a group hallucination</a:t>
            </a:r>
            <a:r>
              <a:rPr lang="en-US" sz="2400" b="1" dirty="0"/>
              <a:t>, that it, an event for which more person purportedly shared in a visual or other sensory perception where there was clearly no external referent.”</a:t>
            </a:r>
          </a:p>
          <a:p>
            <a:pPr marL="0" indent="0">
              <a:lnSpc>
                <a:spcPct val="90000"/>
              </a:lnSpc>
              <a:buNone/>
            </a:pPr>
            <a:r>
              <a:rPr lang="en-US" sz="825" dirty="0"/>
              <a:t>- Email to Gary Habermas, March 10, 2009, qtd. in Michael Licona, </a:t>
            </a:r>
            <a:r>
              <a:rPr lang="en-US" sz="825" i="1" dirty="0"/>
              <a:t>The Resurrection of Jesus: A New Historiographical Approach</a:t>
            </a:r>
            <a:r>
              <a:rPr lang="en-US" sz="825" dirty="0"/>
              <a:t>, pg. 484.</a:t>
            </a:r>
          </a:p>
        </p:txBody>
      </p:sp>
      <p:pic>
        <p:nvPicPr>
          <p:cNvPr id="4" name="Picture 3">
            <a:extLst>
              <a:ext uri="{FF2B5EF4-FFF2-40B4-BE49-F238E27FC236}">
                <a16:creationId xmlns:a16="http://schemas.microsoft.com/office/drawing/2014/main" id="{6871CDC6-DC7D-164D-BA5B-46211D8874BF}"/>
              </a:ext>
            </a:extLst>
          </p:cNvPr>
          <p:cNvPicPr>
            <a:picLocks noChangeAspect="1"/>
          </p:cNvPicPr>
          <p:nvPr/>
        </p:nvPicPr>
        <p:blipFill>
          <a:blip r:embed="rId3"/>
          <a:stretch>
            <a:fillRect/>
          </a:stretch>
        </p:blipFill>
        <p:spPr>
          <a:xfrm>
            <a:off x="6858000" y="1917699"/>
            <a:ext cx="1426320" cy="21394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679668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6B011-13A1-EC45-90B9-297300E155D7}"/>
              </a:ext>
            </a:extLst>
          </p:cNvPr>
          <p:cNvSpPr>
            <a:spLocks noGrp="1"/>
          </p:cNvSpPr>
          <p:nvPr>
            <p:ph type="title"/>
          </p:nvPr>
        </p:nvSpPr>
        <p:spPr/>
        <p:txBody>
          <a:bodyPr>
            <a:normAutofit fontScale="90000"/>
          </a:bodyPr>
          <a:lstStyle/>
          <a:p>
            <a:r>
              <a:rPr lang="en-US" dirty="0"/>
              <a:t>Dr. Gary Habermas and </a:t>
            </a:r>
            <a:br>
              <a:rPr lang="en-US" dirty="0"/>
            </a:br>
            <a:r>
              <a:rPr lang="en-US" dirty="0"/>
              <a:t>Dr. Joseph Bergeron</a:t>
            </a:r>
          </a:p>
        </p:txBody>
      </p:sp>
      <p:sp>
        <p:nvSpPr>
          <p:cNvPr id="3" name="Content Placeholder 2">
            <a:extLst>
              <a:ext uri="{FF2B5EF4-FFF2-40B4-BE49-F238E27FC236}">
                <a16:creationId xmlns:a16="http://schemas.microsoft.com/office/drawing/2014/main" id="{503DAFFD-AC16-C740-9AA4-6FBA24ECD4A9}"/>
              </a:ext>
            </a:extLst>
          </p:cNvPr>
          <p:cNvSpPr>
            <a:spLocks noGrp="1"/>
          </p:cNvSpPr>
          <p:nvPr>
            <p:ph idx="1"/>
          </p:nvPr>
        </p:nvSpPr>
        <p:spPr>
          <a:xfrm>
            <a:off x="685800" y="1733550"/>
            <a:ext cx="7772399" cy="3048000"/>
          </a:xfrm>
        </p:spPr>
        <p:txBody>
          <a:bodyPr>
            <a:normAutofit/>
          </a:bodyPr>
          <a:lstStyle/>
          <a:p>
            <a:pPr marL="0" indent="0">
              <a:lnSpc>
                <a:spcPct val="90000"/>
              </a:lnSpc>
              <a:buNone/>
            </a:pPr>
            <a:r>
              <a:rPr lang="en-US" sz="3200" b="1" dirty="0"/>
              <a:t>“simultaneous identical collective hallucinations are not found in peer-reviewed medical literature . . . the concept of collective hallucination is not part of current psychiatric understanding . . .”</a:t>
            </a:r>
          </a:p>
          <a:p>
            <a:pPr marL="0" indent="0">
              <a:lnSpc>
                <a:spcPct val="90000"/>
              </a:lnSpc>
              <a:buNone/>
            </a:pPr>
            <a:r>
              <a:rPr lang="en-US" sz="1125" dirty="0"/>
              <a:t>- “The Resurrection of Jesus: A Clinical Review of Psychiatric Hypotheses for the Biblical Story of Easter,” </a:t>
            </a:r>
            <a:r>
              <a:rPr lang="en-US" sz="1125" i="1" dirty="0"/>
              <a:t>Irish Theological Quarterly</a:t>
            </a:r>
            <a:r>
              <a:rPr lang="en-US" sz="1125" dirty="0"/>
              <a:t>, </a:t>
            </a:r>
            <a:r>
              <a:rPr lang="en-US" sz="1125" i="1" dirty="0"/>
              <a:t>80 </a:t>
            </a:r>
            <a:r>
              <a:rPr lang="en-US" sz="1125" dirty="0"/>
              <a:t>(2), 162</a:t>
            </a:r>
          </a:p>
          <a:p>
            <a:endParaRPr lang="en-US" dirty="0"/>
          </a:p>
        </p:txBody>
      </p:sp>
    </p:spTree>
    <p:extLst>
      <p:ext uri="{BB962C8B-B14F-4D97-AF65-F5344CB8AC3E}">
        <p14:creationId xmlns:p14="http://schemas.microsoft.com/office/powerpoint/2010/main" val="2544255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9293-432F-AB48-BD63-2D68941A89B0}"/>
              </a:ext>
            </a:extLst>
          </p:cNvPr>
          <p:cNvSpPr>
            <a:spLocks noGrp="1"/>
          </p:cNvSpPr>
          <p:nvPr>
            <p:ph type="title"/>
          </p:nvPr>
        </p:nvSpPr>
        <p:spPr>
          <a:xfrm>
            <a:off x="1871664" y="736600"/>
            <a:ext cx="5400673" cy="977900"/>
          </a:xfrm>
        </p:spPr>
        <p:txBody>
          <a:bodyPr>
            <a:normAutofit/>
          </a:bodyPr>
          <a:lstStyle/>
          <a:p>
            <a:r>
              <a:rPr lang="en-US" dirty="0"/>
              <a:t>Dr. </a:t>
            </a:r>
            <a:r>
              <a:rPr lang="en-US" dirty="0" err="1"/>
              <a:t>Pinchas</a:t>
            </a:r>
            <a:r>
              <a:rPr lang="en-US" dirty="0"/>
              <a:t> </a:t>
            </a:r>
            <a:r>
              <a:rPr lang="en-US" dirty="0" err="1"/>
              <a:t>Lapide</a:t>
            </a:r>
            <a:endParaRPr lang="en-US" dirty="0"/>
          </a:p>
        </p:txBody>
      </p:sp>
      <p:sp>
        <p:nvSpPr>
          <p:cNvPr id="3" name="Content Placeholder 2">
            <a:extLst>
              <a:ext uri="{FF2B5EF4-FFF2-40B4-BE49-F238E27FC236}">
                <a16:creationId xmlns:a16="http://schemas.microsoft.com/office/drawing/2014/main" id="{D2A1F6BF-A755-8B46-BC6D-0179BA5DC9AB}"/>
              </a:ext>
            </a:extLst>
          </p:cNvPr>
          <p:cNvSpPr>
            <a:spLocks noGrp="1"/>
          </p:cNvSpPr>
          <p:nvPr>
            <p:ph idx="1"/>
          </p:nvPr>
        </p:nvSpPr>
        <p:spPr>
          <a:xfrm>
            <a:off x="762000" y="1917699"/>
            <a:ext cx="5867400" cy="2489202"/>
          </a:xfrm>
        </p:spPr>
        <p:txBody>
          <a:bodyPr>
            <a:normAutofit fontScale="92500" lnSpcReduction="10000"/>
          </a:bodyPr>
          <a:lstStyle/>
          <a:p>
            <a:pPr marL="0" indent="0">
              <a:buNone/>
            </a:pPr>
            <a:r>
              <a:rPr lang="en-US" sz="3200" b="1" dirty="0"/>
              <a:t>“Already at the beginning of the first century, the chief Pharisaic schools of Hillel and </a:t>
            </a:r>
            <a:r>
              <a:rPr lang="en-US" sz="3200" b="1" dirty="0" err="1"/>
              <a:t>Shammai</a:t>
            </a:r>
            <a:r>
              <a:rPr lang="en-US" sz="3200" b="1" dirty="0"/>
              <a:t> believed in the bodily resurrection.” </a:t>
            </a:r>
          </a:p>
          <a:p>
            <a:pPr marL="0" indent="0">
              <a:buNone/>
            </a:pPr>
            <a:r>
              <a:rPr lang="en-US" sz="1125" dirty="0"/>
              <a:t>- </a:t>
            </a:r>
            <a:r>
              <a:rPr lang="en-US" sz="1125" i="1" dirty="0"/>
              <a:t>The Resurrection of Jesus: A Jewish Perspective</a:t>
            </a:r>
            <a:r>
              <a:rPr lang="en-US" sz="1125" dirty="0"/>
              <a:t>, pg. 57</a:t>
            </a:r>
          </a:p>
          <a:p>
            <a:endParaRPr lang="en-US" dirty="0"/>
          </a:p>
        </p:txBody>
      </p:sp>
      <p:pic>
        <p:nvPicPr>
          <p:cNvPr id="4" name="Picture 3">
            <a:extLst>
              <a:ext uri="{FF2B5EF4-FFF2-40B4-BE49-F238E27FC236}">
                <a16:creationId xmlns:a16="http://schemas.microsoft.com/office/drawing/2014/main" id="{C35F5C70-D098-674B-B85C-4D0B163BC769}"/>
              </a:ext>
            </a:extLst>
          </p:cNvPr>
          <p:cNvPicPr/>
          <p:nvPr/>
        </p:nvPicPr>
        <p:blipFill rotWithShape="1">
          <a:blip r:embed="rId3" cstate="print">
            <a:extLst>
              <a:ext uri="{28A0092B-C50C-407E-A947-70E740481C1C}">
                <a14:useLocalDpi xmlns:a14="http://schemas.microsoft.com/office/drawing/2010/main" val="0"/>
              </a:ext>
            </a:extLst>
          </a:blip>
          <a:srcRect l="235"/>
          <a:stretch/>
        </p:blipFill>
        <p:spPr bwMode="auto">
          <a:xfrm>
            <a:off x="6858000" y="2038350"/>
            <a:ext cx="1419410" cy="2139480"/>
          </a:xfrm>
          <a:prstGeom prst="rect">
            <a:avLst/>
          </a:prstGeom>
          <a:noFill/>
          <a:ln w="57150" cmpd="thickThin">
            <a:solidFill>
              <a:schemeClr val="tx1">
                <a:lumMod val="50000"/>
                <a:lumOff val="50000"/>
              </a:schemeClr>
            </a:solidFill>
            <a:miter lim="800000"/>
          </a:ln>
        </p:spPr>
      </p:pic>
    </p:spTree>
    <p:extLst>
      <p:ext uri="{BB962C8B-B14F-4D97-AF65-F5344CB8AC3E}">
        <p14:creationId xmlns:p14="http://schemas.microsoft.com/office/powerpoint/2010/main" val="601089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53EE-FB93-7345-AF87-2ABF884BB37B}"/>
              </a:ext>
            </a:extLst>
          </p:cNvPr>
          <p:cNvSpPr>
            <a:spLocks noGrp="1"/>
          </p:cNvSpPr>
          <p:nvPr>
            <p:ph type="title"/>
          </p:nvPr>
        </p:nvSpPr>
        <p:spPr/>
        <p:txBody>
          <a:bodyPr>
            <a:normAutofit/>
          </a:bodyPr>
          <a:lstStyle/>
          <a:p>
            <a:r>
              <a:rPr lang="en-US" dirty="0"/>
              <a:t>Paul’s trial before the Sanhedrin</a:t>
            </a:r>
            <a:br>
              <a:rPr lang="en-US" dirty="0"/>
            </a:br>
            <a:r>
              <a:rPr lang="en-US" sz="2100" dirty="0"/>
              <a:t>(Acts 23:6-7, 9)</a:t>
            </a:r>
          </a:p>
        </p:txBody>
      </p:sp>
      <p:sp>
        <p:nvSpPr>
          <p:cNvPr id="3" name="Content Placeholder 2">
            <a:extLst>
              <a:ext uri="{FF2B5EF4-FFF2-40B4-BE49-F238E27FC236}">
                <a16:creationId xmlns:a16="http://schemas.microsoft.com/office/drawing/2014/main" id="{994657B1-7F38-D94F-954C-107A1296B991}"/>
              </a:ext>
            </a:extLst>
          </p:cNvPr>
          <p:cNvSpPr>
            <a:spLocks noGrp="1"/>
          </p:cNvSpPr>
          <p:nvPr>
            <p:ph idx="1"/>
          </p:nvPr>
        </p:nvSpPr>
        <p:spPr/>
        <p:txBody>
          <a:bodyPr>
            <a:normAutofit lnSpcReduction="10000"/>
          </a:bodyPr>
          <a:lstStyle/>
          <a:p>
            <a:pPr marL="0" indent="0">
              <a:buNone/>
            </a:pPr>
            <a:r>
              <a:rPr lang="en-US" dirty="0"/>
              <a:t>“</a:t>
            </a:r>
            <a:r>
              <a:rPr lang="en-US" sz="2000" b="1" dirty="0"/>
              <a:t>When Paul noticed that some were Sadducees and others were Pharisees, he called out in the council, ‘Brothers, </a:t>
            </a:r>
            <a:r>
              <a:rPr lang="en-US" sz="2000" b="1" u="sng" dirty="0"/>
              <a:t>I am a Pharisee, a son of Pharisees. I am on trial concerning the hope of the resurrection of the dead</a:t>
            </a:r>
            <a:r>
              <a:rPr lang="en-US" sz="2000" b="1" dirty="0"/>
              <a:t>.’ When he said this, a dissension began between the Pharisees and the Sadducees, and the assembly was divided.  . . certain scribes of the Pharisees’ group stood up and contended, ‘</a:t>
            </a:r>
            <a:r>
              <a:rPr lang="en-US" sz="2000" b="1" u="sng" dirty="0"/>
              <a:t>We find nothing wrong with this man</a:t>
            </a:r>
            <a:r>
              <a:rPr lang="en-US" sz="2000" b="1" dirty="0"/>
              <a:t>. What if a spirit or an angel has spoken to him?’”</a:t>
            </a:r>
          </a:p>
        </p:txBody>
      </p:sp>
    </p:spTree>
    <p:extLst>
      <p:ext uri="{BB962C8B-B14F-4D97-AF65-F5344CB8AC3E}">
        <p14:creationId xmlns:p14="http://schemas.microsoft.com/office/powerpoint/2010/main" val="718105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F366-169D-CF4E-A8D4-F5B8C5CFCDF0}"/>
              </a:ext>
            </a:extLst>
          </p:cNvPr>
          <p:cNvSpPr>
            <a:spLocks noGrp="1"/>
          </p:cNvSpPr>
          <p:nvPr>
            <p:ph type="title"/>
          </p:nvPr>
        </p:nvSpPr>
        <p:spPr/>
        <p:txBody>
          <a:bodyPr/>
          <a:lstStyle/>
          <a:p>
            <a:r>
              <a:rPr lang="en-US" dirty="0"/>
              <a:t>1 Corinthians 15:20</a:t>
            </a:r>
          </a:p>
        </p:txBody>
      </p:sp>
      <p:sp>
        <p:nvSpPr>
          <p:cNvPr id="3" name="Content Placeholder 2">
            <a:extLst>
              <a:ext uri="{FF2B5EF4-FFF2-40B4-BE49-F238E27FC236}">
                <a16:creationId xmlns:a16="http://schemas.microsoft.com/office/drawing/2014/main" id="{F49E87BC-7DEC-3D4D-A608-F0CF2FB2D534}"/>
              </a:ext>
            </a:extLst>
          </p:cNvPr>
          <p:cNvSpPr>
            <a:spLocks noGrp="1"/>
          </p:cNvSpPr>
          <p:nvPr>
            <p:ph idx="1"/>
          </p:nvPr>
        </p:nvSpPr>
        <p:spPr/>
        <p:txBody>
          <a:bodyPr>
            <a:normAutofit/>
          </a:bodyPr>
          <a:lstStyle/>
          <a:p>
            <a:pPr marL="0" indent="0">
              <a:buNone/>
            </a:pPr>
            <a:r>
              <a:rPr lang="en-US" sz="3600" b="1" dirty="0"/>
              <a:t>“But now Messiah has been raised from the dead, the firstfruits of those who have fallen asleep.”</a:t>
            </a:r>
          </a:p>
        </p:txBody>
      </p:sp>
    </p:spTree>
    <p:extLst>
      <p:ext uri="{BB962C8B-B14F-4D97-AF65-F5344CB8AC3E}">
        <p14:creationId xmlns:p14="http://schemas.microsoft.com/office/powerpoint/2010/main" val="1530115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25BE2DE4-8224-4374-92FE-C764B2F84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07" y="361949"/>
            <a:ext cx="8575740" cy="449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07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B633-781B-3A46-8828-695FB76A80C5}"/>
              </a:ext>
            </a:extLst>
          </p:cNvPr>
          <p:cNvSpPr>
            <a:spLocks noGrp="1"/>
          </p:cNvSpPr>
          <p:nvPr>
            <p:ph type="title"/>
          </p:nvPr>
        </p:nvSpPr>
        <p:spPr/>
        <p:txBody>
          <a:bodyPr/>
          <a:lstStyle/>
          <a:p>
            <a:r>
              <a:rPr lang="en-US" dirty="0"/>
              <a:t>1 Corinthians 15:11</a:t>
            </a:r>
          </a:p>
        </p:txBody>
      </p:sp>
      <p:sp>
        <p:nvSpPr>
          <p:cNvPr id="3" name="Content Placeholder 2">
            <a:extLst>
              <a:ext uri="{FF2B5EF4-FFF2-40B4-BE49-F238E27FC236}">
                <a16:creationId xmlns:a16="http://schemas.microsoft.com/office/drawing/2014/main" id="{6966F9FC-D66B-5449-9BC4-178DA8F17CFF}"/>
              </a:ext>
            </a:extLst>
          </p:cNvPr>
          <p:cNvSpPr>
            <a:spLocks noGrp="1"/>
          </p:cNvSpPr>
          <p:nvPr>
            <p:ph idx="1"/>
          </p:nvPr>
        </p:nvSpPr>
        <p:spPr/>
        <p:txBody>
          <a:bodyPr>
            <a:normAutofit/>
          </a:bodyPr>
          <a:lstStyle/>
          <a:p>
            <a:pPr marL="0" indent="0">
              <a:buNone/>
            </a:pPr>
            <a:r>
              <a:rPr lang="en-US" sz="3600" b="1" dirty="0"/>
              <a:t>“Whether then it is I or they, so we proclaim, and so you believed.”</a:t>
            </a:r>
          </a:p>
        </p:txBody>
      </p:sp>
    </p:spTree>
    <p:extLst>
      <p:ext uri="{BB962C8B-B14F-4D97-AF65-F5344CB8AC3E}">
        <p14:creationId xmlns:p14="http://schemas.microsoft.com/office/powerpoint/2010/main" val="2427589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1FDE-519A-364F-B53D-EC682F939555}"/>
              </a:ext>
            </a:extLst>
          </p:cNvPr>
          <p:cNvSpPr>
            <a:spLocks noGrp="1"/>
          </p:cNvSpPr>
          <p:nvPr>
            <p:ph type="title"/>
          </p:nvPr>
        </p:nvSpPr>
        <p:spPr>
          <a:xfrm>
            <a:off x="1871664" y="736600"/>
            <a:ext cx="5400673" cy="977900"/>
          </a:xfrm>
        </p:spPr>
        <p:txBody>
          <a:bodyPr>
            <a:normAutofit/>
          </a:bodyPr>
          <a:lstStyle/>
          <a:p>
            <a:r>
              <a:rPr lang="en-US" dirty="0"/>
              <a:t>Dr. Jon D. Levenson</a:t>
            </a:r>
          </a:p>
        </p:txBody>
      </p:sp>
      <p:sp>
        <p:nvSpPr>
          <p:cNvPr id="3" name="Content Placeholder 2">
            <a:extLst>
              <a:ext uri="{FF2B5EF4-FFF2-40B4-BE49-F238E27FC236}">
                <a16:creationId xmlns:a16="http://schemas.microsoft.com/office/drawing/2014/main" id="{426484BE-E8AD-7A4F-85BA-CB64997CD62C}"/>
              </a:ext>
            </a:extLst>
          </p:cNvPr>
          <p:cNvSpPr>
            <a:spLocks noGrp="1"/>
          </p:cNvSpPr>
          <p:nvPr>
            <p:ph idx="1"/>
          </p:nvPr>
        </p:nvSpPr>
        <p:spPr>
          <a:xfrm>
            <a:off x="609600" y="1917699"/>
            <a:ext cx="5867399" cy="2489202"/>
          </a:xfrm>
        </p:spPr>
        <p:txBody>
          <a:bodyPr>
            <a:normAutofit fontScale="92500"/>
          </a:bodyPr>
          <a:lstStyle/>
          <a:p>
            <a:pPr marL="0" indent="0">
              <a:buNone/>
            </a:pPr>
            <a:r>
              <a:rPr lang="en-US" sz="3200" b="1" dirty="0"/>
              <a:t>“In both the Pauline and rabbinic texts at hand, the beneficiaries of the new way of being are not disembodied spirits.” </a:t>
            </a:r>
          </a:p>
          <a:p>
            <a:pPr marL="0" indent="0">
              <a:buNone/>
            </a:pPr>
            <a:r>
              <a:rPr lang="en-US" sz="1125" i="1" dirty="0"/>
              <a:t>- Resurrection and the Restoration of Israel: The Ultimate Victory of the God of Life</a:t>
            </a:r>
            <a:r>
              <a:rPr lang="en-US" sz="1125" dirty="0"/>
              <a:t>, pg. 189</a:t>
            </a:r>
          </a:p>
        </p:txBody>
      </p:sp>
      <p:pic>
        <p:nvPicPr>
          <p:cNvPr id="4" name="Picture 3">
            <a:extLst>
              <a:ext uri="{FF2B5EF4-FFF2-40B4-BE49-F238E27FC236}">
                <a16:creationId xmlns:a16="http://schemas.microsoft.com/office/drawing/2014/main" id="{DB636A5E-6589-3340-89C7-1FEAE96F7066}"/>
              </a:ext>
            </a:extLst>
          </p:cNvPr>
          <p:cNvPicPr>
            <a:picLocks noChangeAspect="1"/>
          </p:cNvPicPr>
          <p:nvPr/>
        </p:nvPicPr>
        <p:blipFill rotWithShape="1">
          <a:blip r:embed="rId3"/>
          <a:srcRect l="14162" t="18000" r="1595" b="6"/>
          <a:stretch/>
        </p:blipFill>
        <p:spPr>
          <a:xfrm>
            <a:off x="6705600" y="2038350"/>
            <a:ext cx="1541097" cy="1754333"/>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369724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35E6-C773-554A-BDA1-A2B9918D20CB}"/>
              </a:ext>
            </a:extLst>
          </p:cNvPr>
          <p:cNvSpPr>
            <a:spLocks noGrp="1"/>
          </p:cNvSpPr>
          <p:nvPr>
            <p:ph type="title"/>
          </p:nvPr>
        </p:nvSpPr>
        <p:spPr/>
        <p:txBody>
          <a:bodyPr/>
          <a:lstStyle/>
          <a:p>
            <a:r>
              <a:rPr lang="en-US" dirty="0"/>
              <a:t>Acts 13:36-37</a:t>
            </a:r>
          </a:p>
        </p:txBody>
      </p:sp>
      <p:sp>
        <p:nvSpPr>
          <p:cNvPr id="3" name="Content Placeholder 2">
            <a:extLst>
              <a:ext uri="{FF2B5EF4-FFF2-40B4-BE49-F238E27FC236}">
                <a16:creationId xmlns:a16="http://schemas.microsoft.com/office/drawing/2014/main" id="{F4E66E99-2803-8A49-8D3B-9568147E001F}"/>
              </a:ext>
            </a:extLst>
          </p:cNvPr>
          <p:cNvSpPr>
            <a:spLocks noGrp="1"/>
          </p:cNvSpPr>
          <p:nvPr>
            <p:ph idx="1"/>
          </p:nvPr>
        </p:nvSpPr>
        <p:spPr>
          <a:xfrm>
            <a:off x="762000" y="1867602"/>
            <a:ext cx="7619999" cy="2583748"/>
          </a:xfrm>
        </p:spPr>
        <p:txBody>
          <a:bodyPr>
            <a:normAutofit fontScale="92500" lnSpcReduction="10000"/>
          </a:bodyPr>
          <a:lstStyle/>
          <a:p>
            <a:pPr marL="0" indent="0">
              <a:buNone/>
            </a:pPr>
            <a:r>
              <a:rPr lang="en-US" sz="3600" b="1" baseline="30000" dirty="0"/>
              <a:t>“</a:t>
            </a:r>
            <a:r>
              <a:rPr lang="en-US" sz="3600" b="1" dirty="0"/>
              <a:t>For after David had served God’s purpose in his own generation, he went to sleep and was laid with his fathers and saw decay.</a:t>
            </a:r>
            <a:r>
              <a:rPr lang="en-US" sz="3600" b="1" baseline="30000" dirty="0"/>
              <a:t> </a:t>
            </a:r>
            <a:r>
              <a:rPr lang="en-US" sz="3600" b="1" dirty="0"/>
              <a:t>But the One whom God raised up did not see decay.”</a:t>
            </a:r>
          </a:p>
        </p:txBody>
      </p:sp>
    </p:spTree>
    <p:extLst>
      <p:ext uri="{BB962C8B-B14F-4D97-AF65-F5344CB8AC3E}">
        <p14:creationId xmlns:p14="http://schemas.microsoft.com/office/powerpoint/2010/main" val="610012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1AF0-62C2-A44F-90AC-A15DAB151EB7}"/>
              </a:ext>
            </a:extLst>
          </p:cNvPr>
          <p:cNvSpPr>
            <a:spLocks noGrp="1"/>
          </p:cNvSpPr>
          <p:nvPr>
            <p:ph type="title"/>
          </p:nvPr>
        </p:nvSpPr>
        <p:spPr>
          <a:xfrm>
            <a:off x="1871664" y="736600"/>
            <a:ext cx="5400673" cy="977900"/>
          </a:xfrm>
        </p:spPr>
        <p:txBody>
          <a:bodyPr>
            <a:normAutofit/>
          </a:bodyPr>
          <a:lstStyle/>
          <a:p>
            <a:r>
              <a:rPr lang="en-US" dirty="0"/>
              <a:t>Dr. </a:t>
            </a:r>
            <a:r>
              <a:rPr lang="en-US" dirty="0" err="1"/>
              <a:t>Yehezel</a:t>
            </a:r>
            <a:r>
              <a:rPr lang="en-US" dirty="0"/>
              <a:t> Kaufmann</a:t>
            </a:r>
          </a:p>
        </p:txBody>
      </p:sp>
      <p:sp>
        <p:nvSpPr>
          <p:cNvPr id="3" name="Content Placeholder 2">
            <a:extLst>
              <a:ext uri="{FF2B5EF4-FFF2-40B4-BE49-F238E27FC236}">
                <a16:creationId xmlns:a16="http://schemas.microsoft.com/office/drawing/2014/main" id="{0C1F1071-BEC9-5B4E-9198-956F6ED19519}"/>
              </a:ext>
            </a:extLst>
          </p:cNvPr>
          <p:cNvSpPr>
            <a:spLocks noGrp="1"/>
          </p:cNvSpPr>
          <p:nvPr>
            <p:ph idx="1"/>
          </p:nvPr>
        </p:nvSpPr>
        <p:spPr>
          <a:xfrm>
            <a:off x="762000" y="1917699"/>
            <a:ext cx="5943600" cy="2489201"/>
          </a:xfrm>
        </p:spPr>
        <p:txBody>
          <a:bodyPr>
            <a:normAutofit fontScale="92500" lnSpcReduction="20000"/>
          </a:bodyPr>
          <a:lstStyle/>
          <a:p>
            <a:pPr marL="0" indent="0">
              <a:buNone/>
            </a:pPr>
            <a:r>
              <a:rPr lang="en-US" sz="2400" b="1" dirty="0"/>
              <a:t>“There are scholars who opine that the belief in Jesus’ resurrection derived wholly from his appearance before his disciples (that is, in a vision unconnected with bodily resurrection), which opinion is, however, in error. . . . The appearance . . . Of the ‘spirit’ or ghost of the departed in a vision would not have been a miracle.”</a:t>
            </a:r>
          </a:p>
          <a:p>
            <a:pPr marL="0" indent="0">
              <a:lnSpc>
                <a:spcPct val="90000"/>
              </a:lnSpc>
              <a:buNone/>
            </a:pPr>
            <a:r>
              <a:rPr lang="en-US" sz="1125" dirty="0"/>
              <a:t>- </a:t>
            </a:r>
            <a:r>
              <a:rPr lang="en-US" sz="1125" i="1" dirty="0"/>
              <a:t>Christianity and Judaism: Two </a:t>
            </a:r>
            <a:r>
              <a:rPr lang="en-US" sz="1125" dirty="0"/>
              <a:t>Covenants, pg. 133</a:t>
            </a:r>
          </a:p>
        </p:txBody>
      </p:sp>
      <p:pic>
        <p:nvPicPr>
          <p:cNvPr id="4" name="Picture 3">
            <a:extLst>
              <a:ext uri="{FF2B5EF4-FFF2-40B4-BE49-F238E27FC236}">
                <a16:creationId xmlns:a16="http://schemas.microsoft.com/office/drawing/2014/main" id="{862F04C4-1903-2846-A54E-110F5864338C}"/>
              </a:ext>
            </a:extLst>
          </p:cNvPr>
          <p:cNvPicPr>
            <a:picLocks noChangeAspect="1"/>
          </p:cNvPicPr>
          <p:nvPr/>
        </p:nvPicPr>
        <p:blipFill>
          <a:blip r:embed="rId3"/>
          <a:stretch>
            <a:fillRect/>
          </a:stretch>
        </p:blipFill>
        <p:spPr>
          <a:xfrm>
            <a:off x="6858000" y="2092559"/>
            <a:ext cx="1412057" cy="21394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511290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1015-3FD5-D74D-974D-7E027DE84C50}"/>
              </a:ext>
            </a:extLst>
          </p:cNvPr>
          <p:cNvSpPr>
            <a:spLocks noGrp="1"/>
          </p:cNvSpPr>
          <p:nvPr>
            <p:ph type="title"/>
          </p:nvPr>
        </p:nvSpPr>
        <p:spPr/>
        <p:txBody>
          <a:bodyPr>
            <a:normAutofit fontScale="90000"/>
          </a:bodyPr>
          <a:lstStyle/>
          <a:p>
            <a:r>
              <a:rPr lang="en-US" dirty="0"/>
              <a:t>Dr. Gary Habermas and </a:t>
            </a:r>
            <a:br>
              <a:rPr lang="en-US" dirty="0"/>
            </a:br>
            <a:r>
              <a:rPr lang="en-US" dirty="0"/>
              <a:t>Dr. Joseph Bergeron</a:t>
            </a:r>
          </a:p>
        </p:txBody>
      </p:sp>
      <p:sp>
        <p:nvSpPr>
          <p:cNvPr id="3" name="Content Placeholder 2">
            <a:extLst>
              <a:ext uri="{FF2B5EF4-FFF2-40B4-BE49-F238E27FC236}">
                <a16:creationId xmlns:a16="http://schemas.microsoft.com/office/drawing/2014/main" id="{55C7A7AE-5FE8-FE43-9A26-9A7D5ECE8D00}"/>
              </a:ext>
            </a:extLst>
          </p:cNvPr>
          <p:cNvSpPr>
            <a:spLocks noGrp="1"/>
          </p:cNvSpPr>
          <p:nvPr>
            <p:ph idx="1"/>
          </p:nvPr>
        </p:nvSpPr>
        <p:spPr>
          <a:xfrm>
            <a:off x="1066800" y="1867602"/>
            <a:ext cx="7162799" cy="2583748"/>
          </a:xfrm>
        </p:spPr>
        <p:txBody>
          <a:bodyPr>
            <a:normAutofit/>
          </a:bodyPr>
          <a:lstStyle/>
          <a:p>
            <a:pPr marL="0" indent="0">
              <a:buNone/>
            </a:pPr>
            <a:r>
              <a:rPr lang="en-US" sz="3600" b="1" dirty="0"/>
              <a:t>“the bereavement experiences actually convince those grieving that the individual is dead.” </a:t>
            </a:r>
          </a:p>
          <a:p>
            <a:pPr marL="0" indent="0">
              <a:buNone/>
            </a:pPr>
            <a:r>
              <a:rPr lang="en-US" sz="1125" dirty="0"/>
              <a:t>- “The Resurrection of Jesus: A Clinical Review of Psychiatric Hypotheses for the Biblical Story of Easter,” </a:t>
            </a:r>
            <a:r>
              <a:rPr lang="en-US" sz="1125" i="1" dirty="0"/>
              <a:t>Irish Theological Quarterly</a:t>
            </a:r>
            <a:r>
              <a:rPr lang="en-US" sz="1125" dirty="0"/>
              <a:t>, </a:t>
            </a:r>
            <a:r>
              <a:rPr lang="en-US" sz="1125" i="1" dirty="0"/>
              <a:t>80 </a:t>
            </a:r>
            <a:r>
              <a:rPr lang="en-US" sz="1125" dirty="0"/>
              <a:t>(2), 171</a:t>
            </a:r>
          </a:p>
          <a:p>
            <a:endParaRPr lang="en-US" dirty="0"/>
          </a:p>
        </p:txBody>
      </p:sp>
    </p:spTree>
    <p:extLst>
      <p:ext uri="{BB962C8B-B14F-4D97-AF65-F5344CB8AC3E}">
        <p14:creationId xmlns:p14="http://schemas.microsoft.com/office/powerpoint/2010/main" val="2502557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4EFF-3BAC-F340-84EC-48003DFF8677}"/>
              </a:ext>
            </a:extLst>
          </p:cNvPr>
          <p:cNvSpPr>
            <a:spLocks noGrp="1"/>
          </p:cNvSpPr>
          <p:nvPr>
            <p:ph type="title"/>
          </p:nvPr>
        </p:nvSpPr>
        <p:spPr>
          <a:xfrm>
            <a:off x="1871664" y="736600"/>
            <a:ext cx="5400673" cy="977900"/>
          </a:xfrm>
        </p:spPr>
        <p:txBody>
          <a:bodyPr>
            <a:normAutofit/>
          </a:bodyPr>
          <a:lstStyle/>
          <a:p>
            <a:r>
              <a:rPr lang="en-US" dirty="0"/>
              <a:t>Dr. </a:t>
            </a:r>
            <a:r>
              <a:rPr lang="en-US" dirty="0" err="1"/>
              <a:t>Pinchas</a:t>
            </a:r>
            <a:r>
              <a:rPr lang="en-US" dirty="0"/>
              <a:t> </a:t>
            </a:r>
            <a:r>
              <a:rPr lang="en-US" dirty="0" err="1"/>
              <a:t>Lapide</a:t>
            </a:r>
            <a:endParaRPr lang="en-US" dirty="0"/>
          </a:p>
        </p:txBody>
      </p:sp>
      <p:sp>
        <p:nvSpPr>
          <p:cNvPr id="3" name="Content Placeholder 2">
            <a:extLst>
              <a:ext uri="{FF2B5EF4-FFF2-40B4-BE49-F238E27FC236}">
                <a16:creationId xmlns:a16="http://schemas.microsoft.com/office/drawing/2014/main" id="{B50920C6-F5D0-5443-A9F5-CC3554D59BF6}"/>
              </a:ext>
            </a:extLst>
          </p:cNvPr>
          <p:cNvSpPr>
            <a:spLocks noGrp="1"/>
          </p:cNvSpPr>
          <p:nvPr>
            <p:ph idx="1"/>
          </p:nvPr>
        </p:nvSpPr>
        <p:spPr>
          <a:xfrm>
            <a:off x="762000" y="1917699"/>
            <a:ext cx="5562600" cy="2489202"/>
          </a:xfrm>
        </p:spPr>
        <p:txBody>
          <a:bodyPr>
            <a:normAutofit/>
          </a:bodyPr>
          <a:lstStyle/>
          <a:p>
            <a:pPr marL="0" indent="0">
              <a:buNone/>
            </a:pPr>
            <a:r>
              <a:rPr lang="en-US" sz="2400" dirty="0"/>
              <a:t>“</a:t>
            </a:r>
            <a:r>
              <a:rPr lang="en-US" sz="3200" b="1" dirty="0"/>
              <a:t>no vision or hallucination is sufficient to explain such a revolutionary transformation [of the disciples].” </a:t>
            </a:r>
          </a:p>
          <a:p>
            <a:pPr marL="0" indent="0">
              <a:buNone/>
            </a:pPr>
            <a:r>
              <a:rPr lang="en-US" sz="1125" dirty="0"/>
              <a:t>- </a:t>
            </a:r>
            <a:r>
              <a:rPr lang="en-US" sz="1125" i="1" dirty="0"/>
              <a:t>The Resurrection of Jesus: A Jewish Perspective</a:t>
            </a:r>
            <a:r>
              <a:rPr lang="en-US" sz="1125" dirty="0"/>
              <a:t>, pgs. 125-26</a:t>
            </a:r>
          </a:p>
        </p:txBody>
      </p:sp>
      <p:pic>
        <p:nvPicPr>
          <p:cNvPr id="5" name="Picture 4">
            <a:extLst>
              <a:ext uri="{FF2B5EF4-FFF2-40B4-BE49-F238E27FC236}">
                <a16:creationId xmlns:a16="http://schemas.microsoft.com/office/drawing/2014/main" id="{9F993A66-50E3-2F42-A003-10D9629F8F96}"/>
              </a:ext>
            </a:extLst>
          </p:cNvPr>
          <p:cNvPicPr/>
          <p:nvPr/>
        </p:nvPicPr>
        <p:blipFill rotWithShape="1">
          <a:blip r:embed="rId3" cstate="print">
            <a:extLst>
              <a:ext uri="{28A0092B-C50C-407E-A947-70E740481C1C}">
                <a14:useLocalDpi xmlns:a14="http://schemas.microsoft.com/office/drawing/2010/main" val="0"/>
              </a:ext>
            </a:extLst>
          </a:blip>
          <a:srcRect l="235"/>
          <a:stretch/>
        </p:blipFill>
        <p:spPr bwMode="auto">
          <a:xfrm>
            <a:off x="6629400" y="1962150"/>
            <a:ext cx="1419410" cy="2139480"/>
          </a:xfrm>
          <a:prstGeom prst="rect">
            <a:avLst/>
          </a:prstGeom>
          <a:noFill/>
          <a:ln w="57150" cmpd="thickThin">
            <a:solidFill>
              <a:srgbClr val="7F7F7F"/>
            </a:solidFill>
            <a:miter lim="800000"/>
          </a:ln>
        </p:spPr>
      </p:pic>
    </p:spTree>
    <p:extLst>
      <p:ext uri="{BB962C8B-B14F-4D97-AF65-F5344CB8AC3E}">
        <p14:creationId xmlns:p14="http://schemas.microsoft.com/office/powerpoint/2010/main" val="1602809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rgbClr val="635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prstClr val="white"/>
              </a:solidFill>
              <a:latin typeface="Garamond" panose="02020404030301010803"/>
            </a:endParaRPr>
          </a:p>
        </p:txBody>
      </p:sp>
      <p:pic>
        <p:nvPicPr>
          <p:cNvPr id="9" name="Picture 8">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34148" y="21703"/>
            <a:ext cx="6856214" cy="5142161"/>
          </a:xfrm>
          <a:prstGeom prst="rect">
            <a:avLst/>
          </a:prstGeom>
        </p:spPr>
      </p:pic>
      <p:sp>
        <p:nvSpPr>
          <p:cNvPr id="19" name="Rectangle 10">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1044" y="503407"/>
            <a:ext cx="6152465" cy="4163462"/>
          </a:xfrm>
          <a:prstGeom prst="rect">
            <a:avLst/>
          </a:prstGeom>
          <a:noFill/>
          <a:ln w="22225" cap="flat">
            <a:solidFill>
              <a:srgbClr val="6E5834"/>
            </a:solidFill>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26584" y="2380602"/>
            <a:ext cx="437198" cy="454819"/>
          </a:xfrm>
          <a:prstGeom prst="rect">
            <a:avLst/>
          </a:prstGeom>
        </p:spPr>
      </p:pic>
      <p:pic>
        <p:nvPicPr>
          <p:cNvPr id="2" name="Picture 1">
            <a:extLst>
              <a:ext uri="{FF2B5EF4-FFF2-40B4-BE49-F238E27FC236}">
                <a16:creationId xmlns:a16="http://schemas.microsoft.com/office/drawing/2014/main" id="{EDF7F141-A26E-D141-BABE-674E92D92F9A}"/>
              </a:ext>
            </a:extLst>
          </p:cNvPr>
          <p:cNvPicPr>
            <a:picLocks noChangeAspect="1"/>
          </p:cNvPicPr>
          <p:nvPr/>
        </p:nvPicPr>
        <p:blipFill>
          <a:blip r:embed="rId6"/>
          <a:stretch>
            <a:fillRect/>
          </a:stretch>
        </p:blipFill>
        <p:spPr>
          <a:xfrm>
            <a:off x="1780751" y="921226"/>
            <a:ext cx="5571860" cy="3343115"/>
          </a:xfrm>
          <a:prstGeom prst="rect">
            <a:avLst/>
          </a:prstGeom>
        </p:spPr>
      </p:pic>
      <p:pic>
        <p:nvPicPr>
          <p:cNvPr id="15" name="Picture 14">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7576861" y="2380602"/>
            <a:ext cx="437198" cy="454819"/>
          </a:xfrm>
          <a:prstGeom prst="rect">
            <a:avLst/>
          </a:prstGeom>
        </p:spPr>
      </p:pic>
    </p:spTree>
    <p:extLst>
      <p:ext uri="{BB962C8B-B14F-4D97-AF65-F5344CB8AC3E}">
        <p14:creationId xmlns:p14="http://schemas.microsoft.com/office/powerpoint/2010/main" val="3372173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A0291-D87C-3C4E-B10D-25498D673306}"/>
              </a:ext>
            </a:extLst>
          </p:cNvPr>
          <p:cNvPicPr>
            <a:picLocks noChangeAspect="1"/>
          </p:cNvPicPr>
          <p:nvPr/>
        </p:nvPicPr>
        <p:blipFill rotWithShape="1">
          <a:blip r:embed="rId3"/>
          <a:srcRect l="25350" t="2" r="10199" b="24271"/>
          <a:stretch/>
        </p:blipFill>
        <p:spPr>
          <a:xfrm>
            <a:off x="3258043" y="1750968"/>
            <a:ext cx="2795050" cy="2495883"/>
          </a:xfrm>
          <a:prstGeom prst="rect">
            <a:avLst/>
          </a:prstGeom>
          <a:ln w="57150" cmpd="thickThin">
            <a:solidFill>
              <a:schemeClr val="tx1">
                <a:lumMod val="50000"/>
                <a:lumOff val="50000"/>
              </a:schemeClr>
            </a:solidFill>
            <a:miter lim="800000"/>
          </a:ln>
        </p:spPr>
      </p:pic>
      <p:sp>
        <p:nvSpPr>
          <p:cNvPr id="4" name="TextBox 3">
            <a:extLst>
              <a:ext uri="{FF2B5EF4-FFF2-40B4-BE49-F238E27FC236}">
                <a16:creationId xmlns:a16="http://schemas.microsoft.com/office/drawing/2014/main" id="{0C4E81AF-D419-F740-A2A1-F17665AD20E6}"/>
              </a:ext>
            </a:extLst>
          </p:cNvPr>
          <p:cNvSpPr txBox="1"/>
          <p:nvPr/>
        </p:nvSpPr>
        <p:spPr>
          <a:xfrm>
            <a:off x="2182414" y="803672"/>
            <a:ext cx="4988866" cy="669414"/>
          </a:xfrm>
          <a:prstGeom prst="rect">
            <a:avLst/>
          </a:prstGeom>
          <a:noFill/>
        </p:spPr>
        <p:txBody>
          <a:bodyPr wrap="none" rtlCol="0">
            <a:spAutoFit/>
          </a:bodyPr>
          <a:lstStyle/>
          <a:p>
            <a:pPr algn="l" defTabSz="342900" fontAlgn="auto">
              <a:spcBef>
                <a:spcPts val="0"/>
              </a:spcBef>
              <a:spcAft>
                <a:spcPts val="0"/>
              </a:spcAft>
            </a:pPr>
            <a:r>
              <a:rPr lang="en-US" sz="3750" dirty="0">
                <a:solidFill>
                  <a:prstClr val="black"/>
                </a:solidFill>
                <a:latin typeface="Garamond" panose="02020404030301010803"/>
                <a:cs typeface="+mn-cs"/>
              </a:rPr>
              <a:t>Rabbi Yisroel Blumenthal</a:t>
            </a:r>
          </a:p>
        </p:txBody>
      </p:sp>
    </p:spTree>
    <p:extLst>
      <p:ext uri="{BB962C8B-B14F-4D97-AF65-F5344CB8AC3E}">
        <p14:creationId xmlns:p14="http://schemas.microsoft.com/office/powerpoint/2010/main" val="1199943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33B8-75A2-0C4A-A67F-D6EE66C3A7E6}"/>
              </a:ext>
            </a:extLst>
          </p:cNvPr>
          <p:cNvSpPr>
            <a:spLocks noGrp="1"/>
          </p:cNvSpPr>
          <p:nvPr>
            <p:ph type="title"/>
          </p:nvPr>
        </p:nvSpPr>
        <p:spPr>
          <a:xfrm>
            <a:off x="1871664" y="736600"/>
            <a:ext cx="5400673" cy="977900"/>
          </a:xfrm>
        </p:spPr>
        <p:txBody>
          <a:bodyPr>
            <a:normAutofit/>
          </a:bodyPr>
          <a:lstStyle/>
          <a:p>
            <a:r>
              <a:rPr lang="en-US" dirty="0"/>
              <a:t>Rabbi Yisroel Blumenthal</a:t>
            </a:r>
          </a:p>
        </p:txBody>
      </p:sp>
      <p:sp>
        <p:nvSpPr>
          <p:cNvPr id="3" name="Content Placeholder 2">
            <a:extLst>
              <a:ext uri="{FF2B5EF4-FFF2-40B4-BE49-F238E27FC236}">
                <a16:creationId xmlns:a16="http://schemas.microsoft.com/office/drawing/2014/main" id="{7E8AD6AF-06E9-1341-999D-50CD5E69AE48}"/>
              </a:ext>
            </a:extLst>
          </p:cNvPr>
          <p:cNvSpPr>
            <a:spLocks noGrp="1"/>
          </p:cNvSpPr>
          <p:nvPr>
            <p:ph idx="1"/>
          </p:nvPr>
        </p:nvSpPr>
        <p:spPr>
          <a:xfrm>
            <a:off x="533400" y="1917699"/>
            <a:ext cx="8001000" cy="2489201"/>
          </a:xfrm>
        </p:spPr>
        <p:txBody>
          <a:bodyPr>
            <a:normAutofit fontScale="62500" lnSpcReduction="20000"/>
          </a:bodyPr>
          <a:lstStyle/>
          <a:p>
            <a:pPr marL="0" indent="0">
              <a:lnSpc>
                <a:spcPct val="90000"/>
              </a:lnSpc>
              <a:buNone/>
            </a:pPr>
            <a:r>
              <a:rPr lang="en-US" sz="3800" b="1" dirty="0"/>
              <a:t>“There are many scenarios that would have the disciples believe that their leader is resurrected which are more plausible than an actual resurrection . . . [it is] possible that some of the disciples removed the body from the grave . . . If this were the case it is obvious that the disciples who actually removed the body would not believe the resurrection story, but the rest of the following would have no problem believing it.”</a:t>
            </a:r>
          </a:p>
          <a:p>
            <a:pPr marL="0" indent="0">
              <a:lnSpc>
                <a:spcPct val="90000"/>
              </a:lnSpc>
              <a:buNone/>
            </a:pPr>
            <a:r>
              <a:rPr lang="en-US" sz="1125" dirty="0"/>
              <a:t>- </a:t>
            </a:r>
            <a:r>
              <a:rPr lang="en-US" sz="1125" dirty="0" err="1"/>
              <a:t>jewsforjudaism.org</a:t>
            </a:r>
            <a:r>
              <a:rPr lang="en-US" sz="1125" dirty="0"/>
              <a:t>/knowledge/articles/resurrection/  </a:t>
            </a:r>
          </a:p>
          <a:p>
            <a:pPr marL="0" indent="0">
              <a:lnSpc>
                <a:spcPct val="90000"/>
              </a:lnSpc>
              <a:buNone/>
            </a:pPr>
            <a:endParaRPr lang="en-US" sz="1500" dirty="0"/>
          </a:p>
          <a:p>
            <a:pPr marL="0" indent="0">
              <a:lnSpc>
                <a:spcPct val="90000"/>
              </a:lnSpc>
              <a:buNone/>
            </a:pPr>
            <a:endParaRPr lang="en-US" sz="1500" dirty="0"/>
          </a:p>
        </p:txBody>
      </p:sp>
    </p:spTree>
    <p:extLst>
      <p:ext uri="{BB962C8B-B14F-4D97-AF65-F5344CB8AC3E}">
        <p14:creationId xmlns:p14="http://schemas.microsoft.com/office/powerpoint/2010/main" val="2813912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6CEC-6B58-FC43-9AB9-5B2B1B9B62F9}"/>
              </a:ext>
            </a:extLst>
          </p:cNvPr>
          <p:cNvSpPr>
            <a:spLocks noGrp="1"/>
          </p:cNvSpPr>
          <p:nvPr>
            <p:ph type="title"/>
          </p:nvPr>
        </p:nvSpPr>
        <p:spPr/>
        <p:txBody>
          <a:bodyPr/>
          <a:lstStyle/>
          <a:p>
            <a:r>
              <a:rPr lang="en-US" dirty="0"/>
              <a:t>It is possible that . . . </a:t>
            </a:r>
          </a:p>
        </p:txBody>
      </p:sp>
      <p:sp>
        <p:nvSpPr>
          <p:cNvPr id="3" name="Content Placeholder 2">
            <a:extLst>
              <a:ext uri="{FF2B5EF4-FFF2-40B4-BE49-F238E27FC236}">
                <a16:creationId xmlns:a16="http://schemas.microsoft.com/office/drawing/2014/main" id="{15BC3AC3-3D02-6E4E-ADBB-6C566071CA69}"/>
              </a:ext>
            </a:extLst>
          </p:cNvPr>
          <p:cNvSpPr>
            <a:spLocks noGrp="1"/>
          </p:cNvSpPr>
          <p:nvPr>
            <p:ph idx="1"/>
          </p:nvPr>
        </p:nvSpPr>
        <p:spPr>
          <a:xfrm>
            <a:off x="381000" y="1867602"/>
            <a:ext cx="8305800" cy="2583748"/>
          </a:xfrm>
        </p:spPr>
        <p:txBody>
          <a:bodyPr>
            <a:noAutofit/>
          </a:bodyPr>
          <a:lstStyle/>
          <a:p>
            <a:endParaRPr lang="en-US" sz="700" b="1" dirty="0"/>
          </a:p>
          <a:p>
            <a:r>
              <a:rPr lang="en-US" sz="2800" b="1" dirty="0"/>
              <a:t>Daniel ate pork and lied that he ate only vegetables.</a:t>
            </a:r>
          </a:p>
          <a:p>
            <a:r>
              <a:rPr lang="en-US" sz="2800" b="1" dirty="0"/>
              <a:t>Maimonides secretly believed </a:t>
            </a:r>
            <a:r>
              <a:rPr lang="en-US" sz="2800" b="1" dirty="0" err="1"/>
              <a:t>Yeshua</a:t>
            </a:r>
            <a:r>
              <a:rPr lang="en-US" sz="2800" b="1" dirty="0"/>
              <a:t> was the Messiah.</a:t>
            </a:r>
          </a:p>
          <a:p>
            <a:r>
              <a:rPr lang="en-US" sz="2800" b="1" dirty="0"/>
              <a:t>Neil Armstrong landing on the moon was fake.</a:t>
            </a:r>
          </a:p>
        </p:txBody>
      </p:sp>
    </p:spTree>
    <p:extLst>
      <p:ext uri="{BB962C8B-B14F-4D97-AF65-F5344CB8AC3E}">
        <p14:creationId xmlns:p14="http://schemas.microsoft.com/office/powerpoint/2010/main" val="41849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Whatever the Oral Roberts men's basketball team manages to do on the court can't obscure the dangerous and hateful ideology of its core institution."</a:t>
            </a:r>
          </a:p>
        </p:txBody>
      </p:sp>
    </p:spTree>
    <p:extLst>
      <p:ext uri="{BB962C8B-B14F-4D97-AF65-F5344CB8AC3E}">
        <p14:creationId xmlns:p14="http://schemas.microsoft.com/office/powerpoint/2010/main" val="258304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56D8-0A85-F244-8905-FD3F40BB8DC2}"/>
              </a:ext>
            </a:extLst>
          </p:cNvPr>
          <p:cNvSpPr>
            <a:spLocks noGrp="1"/>
          </p:cNvSpPr>
          <p:nvPr>
            <p:ph type="title"/>
          </p:nvPr>
        </p:nvSpPr>
        <p:spPr>
          <a:xfrm>
            <a:off x="1603773" y="686503"/>
            <a:ext cx="6000749" cy="977900"/>
          </a:xfrm>
        </p:spPr>
        <p:txBody>
          <a:bodyPr>
            <a:normAutofit/>
          </a:bodyPr>
          <a:lstStyle/>
          <a:p>
            <a:r>
              <a:rPr lang="en-US" sz="2625" dirty="0"/>
              <a:t>DOES THE THEORY EXPLAIN </a:t>
            </a:r>
            <a:br>
              <a:rPr lang="en-US" sz="2625" dirty="0"/>
            </a:br>
            <a:r>
              <a:rPr lang="en-US" sz="2625" dirty="0"/>
              <a:t>THE FACTS?</a:t>
            </a:r>
          </a:p>
        </p:txBody>
      </p:sp>
      <p:sp>
        <p:nvSpPr>
          <p:cNvPr id="3" name="Content Placeholder 2">
            <a:extLst>
              <a:ext uri="{FF2B5EF4-FFF2-40B4-BE49-F238E27FC236}">
                <a16:creationId xmlns:a16="http://schemas.microsoft.com/office/drawing/2014/main" id="{BA545AB8-1919-C94D-A05B-977AA5C05F95}"/>
              </a:ext>
            </a:extLst>
          </p:cNvPr>
          <p:cNvSpPr>
            <a:spLocks noGrp="1"/>
          </p:cNvSpPr>
          <p:nvPr>
            <p:ph idx="1"/>
          </p:nvPr>
        </p:nvSpPr>
        <p:spPr/>
        <p:txBody>
          <a:bodyPr/>
          <a:lstStyle/>
          <a:p>
            <a:pPr marL="342900" indent="-342900">
              <a:lnSpc>
                <a:spcPct val="90000"/>
              </a:lnSpc>
              <a:buFont typeface="+mj-lt"/>
              <a:buAutoNum type="arabicPeriod"/>
            </a:pPr>
            <a:r>
              <a:rPr lang="en-US" dirty="0" err="1">
                <a:solidFill>
                  <a:srgbClr val="262626"/>
                </a:solidFill>
              </a:rPr>
              <a:t>Yeshua</a:t>
            </a:r>
            <a:r>
              <a:rPr lang="en-US" dirty="0">
                <a:solidFill>
                  <a:srgbClr val="262626"/>
                </a:solidFill>
              </a:rPr>
              <a:t> died by crucifixion. </a:t>
            </a:r>
          </a:p>
          <a:p>
            <a:pPr marL="342900" indent="-342900">
              <a:lnSpc>
                <a:spcPct val="90000"/>
              </a:lnSpc>
              <a:buFont typeface="+mj-lt"/>
              <a:buAutoNum type="arabicPeriod"/>
            </a:pPr>
            <a:r>
              <a:rPr lang="en-US" dirty="0" err="1">
                <a:solidFill>
                  <a:srgbClr val="262626"/>
                </a:solidFill>
              </a:rPr>
              <a:t>Yeshua</a:t>
            </a:r>
            <a:r>
              <a:rPr lang="en-US" dirty="0">
                <a:solidFill>
                  <a:srgbClr val="262626"/>
                </a:solidFill>
              </a:rPr>
              <a:t> was buried in a nearby tomb.</a:t>
            </a:r>
          </a:p>
          <a:p>
            <a:pPr marL="342900" indent="-342900">
              <a:lnSpc>
                <a:spcPct val="90000"/>
              </a:lnSpc>
              <a:buFont typeface="+mj-lt"/>
              <a:buAutoNum type="arabicPeriod"/>
            </a:pPr>
            <a:r>
              <a:rPr lang="en-US" dirty="0" err="1">
                <a:solidFill>
                  <a:srgbClr val="262626"/>
                </a:solidFill>
              </a:rPr>
              <a:t>Yeshua’s</a:t>
            </a:r>
            <a:r>
              <a:rPr lang="en-US" dirty="0">
                <a:solidFill>
                  <a:srgbClr val="262626"/>
                </a:solidFill>
              </a:rPr>
              <a:t> tomb was found empty. </a:t>
            </a:r>
          </a:p>
          <a:p>
            <a:pPr marL="342900" indent="-342900">
              <a:lnSpc>
                <a:spcPct val="90000"/>
              </a:lnSpc>
              <a:buFont typeface="+mj-lt"/>
              <a:buAutoNum type="arabicPeriod"/>
            </a:pPr>
            <a:r>
              <a:rPr lang="en-US" dirty="0">
                <a:solidFill>
                  <a:srgbClr val="262626"/>
                </a:solidFill>
              </a:rPr>
              <a:t>The disciples had experiences they believed that were appearances of the risen </a:t>
            </a:r>
            <a:r>
              <a:rPr lang="en-US" dirty="0" err="1">
                <a:solidFill>
                  <a:srgbClr val="262626"/>
                </a:solidFill>
              </a:rPr>
              <a:t>Yeshua</a:t>
            </a:r>
            <a:r>
              <a:rPr lang="en-US" dirty="0">
                <a:solidFill>
                  <a:srgbClr val="262626"/>
                </a:solidFill>
              </a:rPr>
              <a:t>.</a:t>
            </a:r>
            <a:endParaRPr lang="en-US" b="1" dirty="0">
              <a:solidFill>
                <a:srgbClr val="262626"/>
              </a:solidFill>
            </a:endParaRPr>
          </a:p>
          <a:p>
            <a:pPr marL="342900" indent="-342900">
              <a:lnSpc>
                <a:spcPct val="90000"/>
              </a:lnSpc>
              <a:buFont typeface="+mj-lt"/>
              <a:buAutoNum type="arabicPeriod"/>
            </a:pPr>
            <a:r>
              <a:rPr lang="en-US" dirty="0">
                <a:solidFill>
                  <a:srgbClr val="262626"/>
                </a:solidFill>
              </a:rPr>
              <a:t>Paul had an experience he believed was an appearance of the risen </a:t>
            </a:r>
            <a:r>
              <a:rPr lang="en-US" dirty="0" err="1">
                <a:solidFill>
                  <a:srgbClr val="262626"/>
                </a:solidFill>
              </a:rPr>
              <a:t>Yeshua</a:t>
            </a:r>
            <a:r>
              <a:rPr lang="en-US" dirty="0">
                <a:solidFill>
                  <a:srgbClr val="262626"/>
                </a:solidFill>
              </a:rPr>
              <a:t>.</a:t>
            </a:r>
          </a:p>
          <a:p>
            <a:pPr marL="0" indent="0">
              <a:lnSpc>
                <a:spcPct val="90000"/>
              </a:lnSpc>
              <a:buNone/>
            </a:pPr>
            <a:endParaRPr lang="en-US" b="1" dirty="0">
              <a:solidFill>
                <a:srgbClr val="262626"/>
              </a:solidFill>
            </a:endParaRPr>
          </a:p>
          <a:p>
            <a:endParaRPr lang="en-US" dirty="0"/>
          </a:p>
        </p:txBody>
      </p:sp>
      <p:sp>
        <p:nvSpPr>
          <p:cNvPr id="4" name="L-Shape 3">
            <a:extLst>
              <a:ext uri="{FF2B5EF4-FFF2-40B4-BE49-F238E27FC236}">
                <a16:creationId xmlns:a16="http://schemas.microsoft.com/office/drawing/2014/main" id="{12AB1A36-A3E1-6B41-A84F-46BFF40EDD96}"/>
              </a:ext>
            </a:extLst>
          </p:cNvPr>
          <p:cNvSpPr/>
          <p:nvPr/>
        </p:nvSpPr>
        <p:spPr>
          <a:xfrm rot="18638926">
            <a:off x="4921304" y="1802891"/>
            <a:ext cx="592810" cy="129419"/>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srgbClr val="00B050"/>
              </a:solidFill>
              <a:latin typeface="Garamond" panose="02020404030301010803"/>
            </a:endParaRPr>
          </a:p>
        </p:txBody>
      </p:sp>
      <p:pic>
        <p:nvPicPr>
          <p:cNvPr id="5" name="Picture 4">
            <a:extLst>
              <a:ext uri="{FF2B5EF4-FFF2-40B4-BE49-F238E27FC236}">
                <a16:creationId xmlns:a16="http://schemas.microsoft.com/office/drawing/2014/main" id="{CEE2043D-AE9D-4D4C-8B7D-A701087D2ECD}"/>
              </a:ext>
            </a:extLst>
          </p:cNvPr>
          <p:cNvPicPr>
            <a:picLocks noChangeAspect="1"/>
          </p:cNvPicPr>
          <p:nvPr/>
        </p:nvPicPr>
        <p:blipFill>
          <a:blip r:embed="rId3"/>
          <a:stretch>
            <a:fillRect/>
          </a:stretch>
        </p:blipFill>
        <p:spPr>
          <a:xfrm>
            <a:off x="6709764" y="2871920"/>
            <a:ext cx="484362" cy="484362"/>
          </a:xfrm>
          <a:prstGeom prst="rect">
            <a:avLst/>
          </a:prstGeom>
        </p:spPr>
      </p:pic>
      <p:sp>
        <p:nvSpPr>
          <p:cNvPr id="6" name="L-Shape 5">
            <a:extLst>
              <a:ext uri="{FF2B5EF4-FFF2-40B4-BE49-F238E27FC236}">
                <a16:creationId xmlns:a16="http://schemas.microsoft.com/office/drawing/2014/main" id="{9274252C-1561-2649-94C9-11E91F7EBC03}"/>
              </a:ext>
            </a:extLst>
          </p:cNvPr>
          <p:cNvSpPr/>
          <p:nvPr/>
        </p:nvSpPr>
        <p:spPr>
          <a:xfrm rot="18638926">
            <a:off x="5647845" y="2037999"/>
            <a:ext cx="592810" cy="129419"/>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srgbClr val="00B050"/>
              </a:solidFill>
              <a:latin typeface="Garamond" panose="02020404030301010803"/>
            </a:endParaRPr>
          </a:p>
        </p:txBody>
      </p:sp>
      <p:sp>
        <p:nvSpPr>
          <p:cNvPr id="7" name="L-Shape 6">
            <a:extLst>
              <a:ext uri="{FF2B5EF4-FFF2-40B4-BE49-F238E27FC236}">
                <a16:creationId xmlns:a16="http://schemas.microsoft.com/office/drawing/2014/main" id="{B4C52F4B-4292-5D40-A496-60C5D06EDAEE}"/>
              </a:ext>
            </a:extLst>
          </p:cNvPr>
          <p:cNvSpPr/>
          <p:nvPr/>
        </p:nvSpPr>
        <p:spPr>
          <a:xfrm rot="18638926">
            <a:off x="5352420" y="2540170"/>
            <a:ext cx="592810" cy="129419"/>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US" sz="1350">
              <a:solidFill>
                <a:srgbClr val="00B050"/>
              </a:solidFill>
              <a:latin typeface="Garamond" panose="02020404030301010803"/>
            </a:endParaRPr>
          </a:p>
        </p:txBody>
      </p:sp>
      <p:pic>
        <p:nvPicPr>
          <p:cNvPr id="8" name="Picture 7">
            <a:extLst>
              <a:ext uri="{FF2B5EF4-FFF2-40B4-BE49-F238E27FC236}">
                <a16:creationId xmlns:a16="http://schemas.microsoft.com/office/drawing/2014/main" id="{85E4ABF1-0D55-E540-A1B5-48E575A62C21}"/>
              </a:ext>
            </a:extLst>
          </p:cNvPr>
          <p:cNvPicPr>
            <a:picLocks noChangeAspect="1"/>
          </p:cNvPicPr>
          <p:nvPr/>
        </p:nvPicPr>
        <p:blipFill>
          <a:blip r:embed="rId3"/>
          <a:stretch>
            <a:fillRect/>
          </a:stretch>
        </p:blipFill>
        <p:spPr>
          <a:xfrm>
            <a:off x="6186430" y="3567375"/>
            <a:ext cx="484362" cy="484362"/>
          </a:xfrm>
          <a:prstGeom prst="rect">
            <a:avLst/>
          </a:prstGeom>
        </p:spPr>
      </p:pic>
    </p:spTree>
    <p:extLst>
      <p:ext uri="{BB962C8B-B14F-4D97-AF65-F5344CB8AC3E}">
        <p14:creationId xmlns:p14="http://schemas.microsoft.com/office/powerpoint/2010/main" val="1796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1E12-F0EE-A248-A1C0-C42B70491AC9}"/>
              </a:ext>
            </a:extLst>
          </p:cNvPr>
          <p:cNvSpPr>
            <a:spLocks noGrp="1"/>
          </p:cNvSpPr>
          <p:nvPr>
            <p:ph type="title"/>
          </p:nvPr>
        </p:nvSpPr>
        <p:spPr>
          <a:xfrm>
            <a:off x="1871664" y="736600"/>
            <a:ext cx="5400673" cy="977900"/>
          </a:xfrm>
        </p:spPr>
        <p:txBody>
          <a:bodyPr>
            <a:normAutofit/>
          </a:bodyPr>
          <a:lstStyle/>
          <a:p>
            <a:r>
              <a:rPr lang="en-US" dirty="0"/>
              <a:t>Dr. Joseph Klausner</a:t>
            </a:r>
          </a:p>
        </p:txBody>
      </p:sp>
      <p:sp>
        <p:nvSpPr>
          <p:cNvPr id="3" name="Content Placeholder 2">
            <a:extLst>
              <a:ext uri="{FF2B5EF4-FFF2-40B4-BE49-F238E27FC236}">
                <a16:creationId xmlns:a16="http://schemas.microsoft.com/office/drawing/2014/main" id="{81681A87-5DB0-E843-90E3-A77F88BA14E2}"/>
              </a:ext>
            </a:extLst>
          </p:cNvPr>
          <p:cNvSpPr>
            <a:spLocks noGrp="1"/>
          </p:cNvSpPr>
          <p:nvPr>
            <p:ph idx="1"/>
          </p:nvPr>
        </p:nvSpPr>
        <p:spPr>
          <a:xfrm>
            <a:off x="533400" y="1917699"/>
            <a:ext cx="5943599" cy="2489202"/>
          </a:xfrm>
        </p:spPr>
        <p:txBody>
          <a:bodyPr>
            <a:normAutofit/>
          </a:bodyPr>
          <a:lstStyle/>
          <a:p>
            <a:pPr marL="0" indent="0">
              <a:buNone/>
            </a:pPr>
            <a:r>
              <a:rPr lang="en-US" sz="3600" b="1" dirty="0"/>
              <a:t>“Here again, it is impossible to suppose that there was any conscious deception.”</a:t>
            </a:r>
          </a:p>
          <a:p>
            <a:pPr marL="0" indent="0">
              <a:buNone/>
            </a:pPr>
            <a:r>
              <a:rPr lang="en-US" sz="1125" dirty="0"/>
              <a:t>- </a:t>
            </a:r>
            <a:r>
              <a:rPr lang="en-US" sz="1125" i="1" dirty="0"/>
              <a:t>Jesus of Nazareth: His Life, Times, and Teaching</a:t>
            </a:r>
            <a:r>
              <a:rPr lang="en-US" sz="1125" dirty="0"/>
              <a:t>, pg. 359.</a:t>
            </a:r>
          </a:p>
          <a:p>
            <a:pPr marL="0" indent="0">
              <a:buNone/>
            </a:pPr>
            <a:endParaRPr lang="en-US" dirty="0"/>
          </a:p>
        </p:txBody>
      </p:sp>
      <p:pic>
        <p:nvPicPr>
          <p:cNvPr id="4" name="Picture 3">
            <a:extLst>
              <a:ext uri="{FF2B5EF4-FFF2-40B4-BE49-F238E27FC236}">
                <a16:creationId xmlns:a16="http://schemas.microsoft.com/office/drawing/2014/main" id="{610E67FB-DA7E-D342-8E0E-96EE0A757A0E}"/>
              </a:ext>
            </a:extLst>
          </p:cNvPr>
          <p:cNvPicPr>
            <a:picLocks noChangeAspect="1"/>
          </p:cNvPicPr>
          <p:nvPr/>
        </p:nvPicPr>
        <p:blipFill rotWithShape="1">
          <a:blip r:embed="rId3"/>
          <a:srcRect l="3740" r="1" b="1"/>
          <a:stretch/>
        </p:blipFill>
        <p:spPr>
          <a:xfrm>
            <a:off x="6705600" y="2092560"/>
            <a:ext cx="1541097" cy="21394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178770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F7BDA-F8AC-684A-9CE8-BEFCE4A32562}"/>
              </a:ext>
            </a:extLst>
          </p:cNvPr>
          <p:cNvSpPr>
            <a:spLocks noGrp="1"/>
          </p:cNvSpPr>
          <p:nvPr>
            <p:ph type="title"/>
          </p:nvPr>
        </p:nvSpPr>
        <p:spPr>
          <a:xfrm>
            <a:off x="1871664" y="736600"/>
            <a:ext cx="5400673" cy="977900"/>
          </a:xfrm>
        </p:spPr>
        <p:txBody>
          <a:bodyPr>
            <a:normAutofit/>
          </a:bodyPr>
          <a:lstStyle/>
          <a:p>
            <a:r>
              <a:rPr lang="en-US" dirty="0"/>
              <a:t>Dr. </a:t>
            </a:r>
            <a:r>
              <a:rPr lang="en-US" dirty="0" err="1"/>
              <a:t>Pinchas</a:t>
            </a:r>
            <a:r>
              <a:rPr lang="en-US" dirty="0"/>
              <a:t> </a:t>
            </a:r>
            <a:r>
              <a:rPr lang="en-US" dirty="0" err="1"/>
              <a:t>Lapide</a:t>
            </a:r>
            <a:endParaRPr lang="en-US" dirty="0"/>
          </a:p>
        </p:txBody>
      </p:sp>
      <p:sp>
        <p:nvSpPr>
          <p:cNvPr id="3" name="Content Placeholder 2">
            <a:extLst>
              <a:ext uri="{FF2B5EF4-FFF2-40B4-BE49-F238E27FC236}">
                <a16:creationId xmlns:a16="http://schemas.microsoft.com/office/drawing/2014/main" id="{B6771676-8B6C-3746-9651-6FF9F7007890}"/>
              </a:ext>
            </a:extLst>
          </p:cNvPr>
          <p:cNvSpPr>
            <a:spLocks noGrp="1"/>
          </p:cNvSpPr>
          <p:nvPr>
            <p:ph idx="1"/>
          </p:nvPr>
        </p:nvSpPr>
        <p:spPr>
          <a:xfrm>
            <a:off x="762000" y="1917699"/>
            <a:ext cx="5715000" cy="2489202"/>
          </a:xfrm>
        </p:spPr>
        <p:txBody>
          <a:bodyPr>
            <a:normAutofit/>
          </a:bodyPr>
          <a:lstStyle/>
          <a:p>
            <a:pPr marL="0" indent="0">
              <a:buNone/>
            </a:pPr>
            <a:r>
              <a:rPr lang="en-US" sz="3200" b="1" dirty="0"/>
              <a:t>“Any kind of deception is excluded in any case, be it the theft of the body, trance, or the invention of a miracle.”</a:t>
            </a:r>
          </a:p>
          <a:p>
            <a:pPr marL="0" indent="0">
              <a:buNone/>
            </a:pPr>
            <a:r>
              <a:rPr lang="en-US" sz="1125" dirty="0"/>
              <a:t>- </a:t>
            </a:r>
            <a:r>
              <a:rPr lang="en-US" sz="1125" i="1" dirty="0"/>
              <a:t>The Resurrection of Jesus: A Jewish Perspective</a:t>
            </a:r>
            <a:r>
              <a:rPr lang="en-US" sz="1125" dirty="0"/>
              <a:t>, pg. 97</a:t>
            </a:r>
          </a:p>
          <a:p>
            <a:pPr marL="0" indent="0">
              <a:buNone/>
            </a:pPr>
            <a:endParaRPr lang="en-US" dirty="0"/>
          </a:p>
          <a:p>
            <a:endParaRPr lang="en-US" dirty="0"/>
          </a:p>
        </p:txBody>
      </p:sp>
      <p:pic>
        <p:nvPicPr>
          <p:cNvPr id="4" name="Picture 3">
            <a:extLst>
              <a:ext uri="{FF2B5EF4-FFF2-40B4-BE49-F238E27FC236}">
                <a16:creationId xmlns:a16="http://schemas.microsoft.com/office/drawing/2014/main" id="{1F1E4D57-04E1-C14D-932F-CE20425DEBE0}"/>
              </a:ext>
            </a:extLst>
          </p:cNvPr>
          <p:cNvPicPr>
            <a:picLocks noChangeAspect="1"/>
          </p:cNvPicPr>
          <p:nvPr/>
        </p:nvPicPr>
        <p:blipFill rotWithShape="1">
          <a:blip r:embed="rId4"/>
          <a:srcRect r="5" b="6642"/>
          <a:stretch/>
        </p:blipFill>
        <p:spPr>
          <a:xfrm>
            <a:off x="6629400" y="2092560"/>
            <a:ext cx="1541097" cy="21394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11015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962F-825E-104D-89F8-5E8B92322F6D}"/>
              </a:ext>
            </a:extLst>
          </p:cNvPr>
          <p:cNvSpPr>
            <a:spLocks noGrp="1"/>
          </p:cNvSpPr>
          <p:nvPr>
            <p:ph type="title"/>
          </p:nvPr>
        </p:nvSpPr>
        <p:spPr>
          <a:xfrm>
            <a:off x="1871664" y="736600"/>
            <a:ext cx="5400673" cy="977900"/>
          </a:xfrm>
        </p:spPr>
        <p:txBody>
          <a:bodyPr>
            <a:normAutofit/>
          </a:bodyPr>
          <a:lstStyle/>
          <a:p>
            <a:r>
              <a:rPr lang="en-US" dirty="0"/>
              <a:t>Dr. </a:t>
            </a:r>
            <a:r>
              <a:rPr lang="en-US" dirty="0" err="1"/>
              <a:t>Geza</a:t>
            </a:r>
            <a:r>
              <a:rPr lang="en-US" dirty="0"/>
              <a:t> Vermes</a:t>
            </a:r>
          </a:p>
        </p:txBody>
      </p:sp>
      <p:sp>
        <p:nvSpPr>
          <p:cNvPr id="3" name="Content Placeholder 2">
            <a:extLst>
              <a:ext uri="{FF2B5EF4-FFF2-40B4-BE49-F238E27FC236}">
                <a16:creationId xmlns:a16="http://schemas.microsoft.com/office/drawing/2014/main" id="{D8398D77-9138-F843-B0A1-8409CD2DA044}"/>
              </a:ext>
            </a:extLst>
          </p:cNvPr>
          <p:cNvSpPr>
            <a:spLocks noGrp="1"/>
          </p:cNvSpPr>
          <p:nvPr>
            <p:ph idx="1"/>
          </p:nvPr>
        </p:nvSpPr>
        <p:spPr>
          <a:xfrm>
            <a:off x="457200" y="1917699"/>
            <a:ext cx="6248399" cy="2489202"/>
          </a:xfrm>
        </p:spPr>
        <p:txBody>
          <a:bodyPr>
            <a:normAutofit/>
          </a:bodyPr>
          <a:lstStyle/>
          <a:p>
            <a:pPr marL="0" indent="0">
              <a:lnSpc>
                <a:spcPct val="90000"/>
              </a:lnSpc>
              <a:buNone/>
            </a:pPr>
            <a:r>
              <a:rPr lang="en-US" sz="3600" b="1" dirty="0"/>
              <a:t>“All in all, none of the six suggest theories stands up to stringent scrutiny.”</a:t>
            </a:r>
          </a:p>
          <a:p>
            <a:pPr marL="0" indent="0">
              <a:lnSpc>
                <a:spcPct val="90000"/>
              </a:lnSpc>
              <a:buNone/>
            </a:pPr>
            <a:r>
              <a:rPr lang="en-US" sz="1125" dirty="0"/>
              <a:t>- </a:t>
            </a:r>
            <a:r>
              <a:rPr lang="en-US" sz="1125" i="1" dirty="0"/>
              <a:t>The Resurrection: History and Myth</a:t>
            </a:r>
            <a:r>
              <a:rPr lang="en-US" sz="1125" dirty="0"/>
              <a:t>, pg. 148                                                    </a:t>
            </a:r>
          </a:p>
          <a:p>
            <a:pPr>
              <a:lnSpc>
                <a:spcPct val="90000"/>
              </a:lnSpc>
            </a:pPr>
            <a:endParaRPr lang="en-US" dirty="0"/>
          </a:p>
        </p:txBody>
      </p:sp>
      <p:pic>
        <p:nvPicPr>
          <p:cNvPr id="5" name="Picture 4">
            <a:extLst>
              <a:ext uri="{FF2B5EF4-FFF2-40B4-BE49-F238E27FC236}">
                <a16:creationId xmlns:a16="http://schemas.microsoft.com/office/drawing/2014/main" id="{65BA7D77-F263-064F-A105-5E9B2228A337}"/>
              </a:ext>
            </a:extLst>
          </p:cNvPr>
          <p:cNvPicPr/>
          <p:nvPr/>
        </p:nvPicPr>
        <p:blipFill rotWithShape="1">
          <a:blip r:embed="rId3" cstate="print">
            <a:extLst>
              <a:ext uri="{28A0092B-C50C-407E-A947-70E740481C1C}">
                <a14:useLocalDpi xmlns:a14="http://schemas.microsoft.com/office/drawing/2010/main" val="0"/>
              </a:ext>
            </a:extLst>
          </a:blip>
          <a:srcRect r="2" b="7334"/>
          <a:stretch/>
        </p:blipFill>
        <p:spPr bwMode="auto">
          <a:xfrm>
            <a:off x="6858000" y="2038350"/>
            <a:ext cx="1541097" cy="2139480"/>
          </a:xfrm>
          <a:prstGeom prst="rect">
            <a:avLst/>
          </a:prstGeom>
          <a:noFill/>
          <a:ln w="57150" cmpd="thickThin">
            <a:solidFill>
              <a:schemeClr val="tx1">
                <a:lumMod val="50000"/>
                <a:lumOff val="50000"/>
              </a:schemeClr>
            </a:solidFill>
            <a:miter lim="800000"/>
          </a:ln>
        </p:spPr>
      </p:pic>
    </p:spTree>
    <p:extLst>
      <p:ext uri="{BB962C8B-B14F-4D97-AF65-F5344CB8AC3E}">
        <p14:creationId xmlns:p14="http://schemas.microsoft.com/office/powerpoint/2010/main" val="3631551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664" y="736600"/>
            <a:ext cx="5400673" cy="977900"/>
          </a:xfrm>
        </p:spPr>
        <p:txBody>
          <a:bodyPr>
            <a:normAutofit/>
          </a:bodyPr>
          <a:lstStyle/>
          <a:p>
            <a:pPr>
              <a:lnSpc>
                <a:spcPct val="90000"/>
              </a:lnSpc>
            </a:pPr>
            <a:r>
              <a:rPr lang="en-US" dirty="0">
                <a:solidFill>
                  <a:srgbClr val="262626"/>
                </a:solidFill>
              </a:rPr>
              <a:t>The Historical Facts </a:t>
            </a:r>
          </a:p>
        </p:txBody>
      </p:sp>
      <p:sp>
        <p:nvSpPr>
          <p:cNvPr id="3" name="Content Placeholder 2"/>
          <p:cNvSpPr>
            <a:spLocks noGrp="1"/>
          </p:cNvSpPr>
          <p:nvPr>
            <p:ph idx="1"/>
          </p:nvPr>
        </p:nvSpPr>
        <p:spPr>
          <a:xfrm>
            <a:off x="457200" y="1917698"/>
            <a:ext cx="6815137" cy="2787651"/>
          </a:xfrm>
        </p:spPr>
        <p:txBody>
          <a:bodyPr>
            <a:normAutofit lnSpcReduction="10000"/>
          </a:bodyPr>
          <a:lstStyle/>
          <a:p>
            <a:pPr marL="342900" indent="-342900">
              <a:lnSpc>
                <a:spcPct val="90000"/>
              </a:lnSpc>
              <a:buFont typeface="+mj-lt"/>
              <a:buAutoNum type="arabicPeriod"/>
            </a:pPr>
            <a:r>
              <a:rPr lang="en-US" sz="2400" b="1" dirty="0">
                <a:solidFill>
                  <a:srgbClr val="262626"/>
                </a:solidFill>
              </a:rPr>
              <a:t>Yeshua died by crucifixion. </a:t>
            </a:r>
          </a:p>
          <a:p>
            <a:pPr marL="342900" indent="-342900">
              <a:lnSpc>
                <a:spcPct val="90000"/>
              </a:lnSpc>
              <a:buFont typeface="+mj-lt"/>
              <a:buAutoNum type="arabicPeriod"/>
            </a:pPr>
            <a:r>
              <a:rPr lang="en-US" sz="2400" b="1" dirty="0" err="1">
                <a:solidFill>
                  <a:srgbClr val="262626"/>
                </a:solidFill>
              </a:rPr>
              <a:t>Yeshua</a:t>
            </a:r>
            <a:r>
              <a:rPr lang="en-US" sz="2400" b="1" dirty="0">
                <a:solidFill>
                  <a:srgbClr val="262626"/>
                </a:solidFill>
              </a:rPr>
              <a:t> was buried in a nearby tomb.</a:t>
            </a:r>
          </a:p>
          <a:p>
            <a:pPr marL="342900" indent="-342900">
              <a:lnSpc>
                <a:spcPct val="90000"/>
              </a:lnSpc>
              <a:buFont typeface="+mj-lt"/>
              <a:buAutoNum type="arabicPeriod"/>
            </a:pPr>
            <a:r>
              <a:rPr lang="en-US" sz="2400" b="1" dirty="0" err="1">
                <a:solidFill>
                  <a:srgbClr val="262626"/>
                </a:solidFill>
              </a:rPr>
              <a:t>Yeshua’s</a:t>
            </a:r>
            <a:r>
              <a:rPr lang="en-US" sz="2400" b="1" dirty="0">
                <a:solidFill>
                  <a:srgbClr val="262626"/>
                </a:solidFill>
              </a:rPr>
              <a:t> tomb was found empty. </a:t>
            </a:r>
          </a:p>
          <a:p>
            <a:pPr marL="342900" indent="-342900">
              <a:lnSpc>
                <a:spcPct val="90000"/>
              </a:lnSpc>
              <a:buFont typeface="+mj-lt"/>
              <a:buAutoNum type="arabicPeriod"/>
            </a:pPr>
            <a:r>
              <a:rPr lang="en-US" sz="2400" b="1" dirty="0">
                <a:solidFill>
                  <a:srgbClr val="262626"/>
                </a:solidFill>
              </a:rPr>
              <a:t>The disciples had experiences they believed were appearances of the risen Yeshua.</a:t>
            </a:r>
          </a:p>
          <a:p>
            <a:pPr marL="342900" indent="-342900">
              <a:lnSpc>
                <a:spcPct val="90000"/>
              </a:lnSpc>
              <a:buFont typeface="+mj-lt"/>
              <a:buAutoNum type="arabicPeriod"/>
            </a:pPr>
            <a:r>
              <a:rPr lang="en-US" sz="2400" b="1" dirty="0">
                <a:solidFill>
                  <a:srgbClr val="262626"/>
                </a:solidFill>
              </a:rPr>
              <a:t>Paul had an experience he believed was an appearance of the risen Yeshua.</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7162800" y="1917699"/>
            <a:ext cx="1347872" cy="2139480"/>
          </a:xfrm>
          <a:prstGeom prst="rect">
            <a:avLst/>
          </a:prstGeom>
          <a:noFill/>
          <a:ln w="57150" cmpd="thickThin">
            <a:solidFill>
              <a:srgbClr val="7F7F7F"/>
            </a:solidFill>
            <a:miter lim="800000"/>
          </a:ln>
        </p:spPr>
      </p:pic>
    </p:spTree>
    <p:extLst>
      <p:ext uri="{BB962C8B-B14F-4D97-AF65-F5344CB8AC3E}">
        <p14:creationId xmlns:p14="http://schemas.microsoft.com/office/powerpoint/2010/main" val="392055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223" y="3303639"/>
            <a:ext cx="5619194" cy="791059"/>
          </a:xfrm>
        </p:spPr>
        <p:txBody>
          <a:bodyPr vert="horz" lIns="68580" tIns="34290" rIns="68580" bIns="34290" rtlCol="0" anchor="b">
            <a:normAutofit/>
          </a:bodyPr>
          <a:lstStyle/>
          <a:p>
            <a:pPr>
              <a:lnSpc>
                <a:spcPct val="90000"/>
              </a:lnSpc>
            </a:pPr>
            <a:r>
              <a:rPr lang="en-US" sz="2850"/>
              <a:t>Comparison of Historical Evidence</a:t>
            </a:r>
          </a:p>
        </p:txBody>
      </p:sp>
      <p:pic>
        <p:nvPicPr>
          <p:cNvPr id="3" name="Picture 2"/>
          <p:cNvPicPr/>
          <p:nvPr/>
        </p:nvPicPr>
        <p:blipFill rotWithShape="1">
          <a:blip r:embed="rId3">
            <a:extLst>
              <a:ext uri="{28A0092B-C50C-407E-A947-70E740481C1C}">
                <a14:useLocalDpi xmlns:a14="http://schemas.microsoft.com/office/drawing/2010/main" val="0"/>
              </a:ext>
            </a:extLst>
          </a:blip>
          <a:srcRect l="9473" r="5217" b="-5"/>
          <a:stretch/>
        </p:blipFill>
        <p:spPr bwMode="auto">
          <a:xfrm>
            <a:off x="2142283" y="943006"/>
            <a:ext cx="2386898" cy="2098548"/>
          </a:xfrm>
          <a:prstGeom prst="rect">
            <a:avLst/>
          </a:prstGeom>
          <a:noFill/>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14031" r="8345" b="1"/>
          <a:stretch/>
        </p:blipFill>
        <p:spPr bwMode="auto">
          <a:xfrm>
            <a:off x="4619668" y="943006"/>
            <a:ext cx="2378078" cy="2098548"/>
          </a:xfrm>
          <a:prstGeom prst="rect">
            <a:avLst/>
          </a:prstGeom>
          <a:noFill/>
        </p:spPr>
      </p:pic>
    </p:spTree>
    <p:extLst>
      <p:ext uri="{BB962C8B-B14F-4D97-AF65-F5344CB8AC3E}">
        <p14:creationId xmlns:p14="http://schemas.microsoft.com/office/powerpoint/2010/main" val="2105839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32"/>
          <a:stretch/>
        </p:blipFill>
        <p:spPr>
          <a:xfrm>
            <a:off x="1752600" y="457196"/>
            <a:ext cx="5791200" cy="4343404"/>
          </a:xfrm>
          <a:prstGeom prst="rect">
            <a:avLst/>
          </a:prstGeom>
        </p:spPr>
      </p:pic>
      <p:sp>
        <p:nvSpPr>
          <p:cNvPr id="5" name="Down Arrow 4">
            <a:extLst>
              <a:ext uri="{FF2B5EF4-FFF2-40B4-BE49-F238E27FC236}">
                <a16:creationId xmlns:a16="http://schemas.microsoft.com/office/drawing/2014/main" id="{E7ABA6E8-CAE3-A04B-BC07-E5C34041A3EB}"/>
              </a:ext>
            </a:extLst>
          </p:cNvPr>
          <p:cNvSpPr/>
          <p:nvPr/>
        </p:nvSpPr>
        <p:spPr>
          <a:xfrm rot="524229">
            <a:off x="1573078" y="244098"/>
            <a:ext cx="418454" cy="104613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Tree>
    <p:extLst>
      <p:ext uri="{BB962C8B-B14F-4D97-AF65-F5344CB8AC3E}">
        <p14:creationId xmlns:p14="http://schemas.microsoft.com/office/powerpoint/2010/main" val="38973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Another issue of the Bible’s historicity and evidence…</a:t>
            </a:r>
          </a:p>
        </p:txBody>
      </p:sp>
    </p:spTree>
    <p:extLst>
      <p:ext uri="{BB962C8B-B14F-4D97-AF65-F5344CB8AC3E}">
        <p14:creationId xmlns:p14="http://schemas.microsoft.com/office/powerpoint/2010/main" val="37317017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FB1BBF8-AFAC-4FD0-BA27-27B72237B329}"/>
              </a:ext>
            </a:extLst>
          </p:cNvPr>
          <p:cNvPicPr>
            <a:picLocks noChangeAspect="1"/>
          </p:cNvPicPr>
          <p:nvPr/>
        </p:nvPicPr>
        <p:blipFill>
          <a:blip r:embed="rId3"/>
          <a:stretch>
            <a:fillRect/>
          </a:stretch>
        </p:blipFill>
        <p:spPr>
          <a:xfrm>
            <a:off x="259974" y="209550"/>
            <a:ext cx="8579226" cy="4630059"/>
          </a:xfrm>
          <a:prstGeom prst="rect">
            <a:avLst/>
          </a:prstGeom>
        </p:spPr>
      </p:pic>
    </p:spTree>
    <p:extLst>
      <p:ext uri="{BB962C8B-B14F-4D97-AF65-F5344CB8AC3E}">
        <p14:creationId xmlns:p14="http://schemas.microsoft.com/office/powerpoint/2010/main" val="3897553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156778E5-505C-48DC-BFC6-33A6FCC9E5F9}"/>
              </a:ext>
            </a:extLst>
          </p:cNvPr>
          <p:cNvPicPr>
            <a:picLocks noChangeAspect="1"/>
          </p:cNvPicPr>
          <p:nvPr/>
        </p:nvPicPr>
        <p:blipFill>
          <a:blip r:embed="rId3"/>
          <a:stretch>
            <a:fillRect/>
          </a:stretch>
        </p:blipFill>
        <p:spPr>
          <a:xfrm>
            <a:off x="304800" y="126539"/>
            <a:ext cx="8153400" cy="4672100"/>
          </a:xfrm>
          <a:prstGeom prst="rect">
            <a:avLst/>
          </a:prstGeom>
        </p:spPr>
      </p:pic>
    </p:spTree>
    <p:extLst>
      <p:ext uri="{BB962C8B-B14F-4D97-AF65-F5344CB8AC3E}">
        <p14:creationId xmlns:p14="http://schemas.microsoft.com/office/powerpoint/2010/main" val="1751406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“It is the school's </a:t>
            </a:r>
            <a:r>
              <a:rPr lang="en-US" sz="4000" dirty="0">
                <a:solidFill>
                  <a:srgbClr val="FFFF66"/>
                </a:solidFill>
              </a:rPr>
              <a:t>discriminatory and hateful</a:t>
            </a:r>
            <a:r>
              <a:rPr lang="en-US" sz="4000" dirty="0"/>
              <a:t> anti-LGBTQ+ policy that fans should protest as the Golden Eagles advance in the tournament... [A]s part of their honor code, the university requires students to abide</a:t>
            </a:r>
          </a:p>
        </p:txBody>
      </p:sp>
    </p:spTree>
    <p:extLst>
      <p:ext uri="{BB962C8B-B14F-4D97-AF65-F5344CB8AC3E}">
        <p14:creationId xmlns:p14="http://schemas.microsoft.com/office/powerpoint/2010/main" val="1892796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BE7889CC-04E0-4000-87FE-9B5BE234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0037"/>
            <a:ext cx="8153400" cy="4586288"/>
          </a:xfrm>
          <a:prstGeom prst="rect">
            <a:avLst/>
          </a:prstGeom>
        </p:spPr>
      </p:pic>
    </p:spTree>
    <p:extLst>
      <p:ext uri="{BB962C8B-B14F-4D97-AF65-F5344CB8AC3E}">
        <p14:creationId xmlns:p14="http://schemas.microsoft.com/office/powerpoint/2010/main" val="2645076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461963" indent="-461963">
              <a:buFont typeface="+mj-lt"/>
              <a:buAutoNum type="arabicPeriod"/>
            </a:pPr>
            <a:r>
              <a:rPr lang="en-US" sz="4000" dirty="0"/>
              <a:t>Eternal life implied in existence</a:t>
            </a:r>
          </a:p>
          <a:p>
            <a:pPr marL="909637" lvl="1" indent="-742950">
              <a:buAutoNum type="alphaUcPeriod"/>
            </a:pPr>
            <a:r>
              <a:rPr lang="en-US" sz="4000" dirty="0"/>
              <a:t>Logic of Eden</a:t>
            </a:r>
          </a:p>
          <a:p>
            <a:pPr marL="909637" lvl="1" indent="-742950">
              <a:buAutoNum type="alphaUcPeriod"/>
            </a:pPr>
            <a:r>
              <a:rPr lang="en-US" sz="4000" dirty="0"/>
              <a:t>Eternity in our hearts</a:t>
            </a:r>
          </a:p>
          <a:p>
            <a:pPr marL="909637" lvl="1" indent="-742950">
              <a:buAutoNum type="alphaUcPeriod"/>
            </a:pPr>
            <a:r>
              <a:rPr lang="en-US" sz="4000" dirty="0"/>
              <a:t>Transhumanism</a:t>
            </a:r>
          </a:p>
          <a:p>
            <a:pPr marL="742630" indent="-742950">
              <a:buAutoNum type="arabicPeriod"/>
            </a:pPr>
            <a:r>
              <a:rPr lang="en-US" sz="4000" dirty="0"/>
              <a:t>Eternal life in Festivals: Firstfruits </a:t>
            </a:r>
          </a:p>
          <a:p>
            <a:pPr marL="571181" indent="-571500">
              <a:buFont typeface="+mj-lt"/>
              <a:buAutoNum type="arabicPeriod"/>
            </a:pPr>
            <a:r>
              <a:rPr lang="en-US" sz="4000" dirty="0"/>
              <a:t>Evidence of Messiah’s Resurrection to Eternal Life</a:t>
            </a:r>
          </a:p>
          <a:p>
            <a:pPr marL="167007" lvl="1" indent="0">
              <a:buNone/>
            </a:pPr>
            <a:endParaRPr lang="en-US" sz="4000" dirty="0"/>
          </a:p>
        </p:txBody>
      </p:sp>
    </p:spTree>
    <p:extLst>
      <p:ext uri="{BB962C8B-B14F-4D97-AF65-F5344CB8AC3E}">
        <p14:creationId xmlns:p14="http://schemas.microsoft.com/office/powerpoint/2010/main" val="2586100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61963" indent="-461963">
              <a:buFont typeface="+mj-lt"/>
              <a:buAutoNum type="arabicPeriod" startAt="3"/>
            </a:pPr>
            <a:r>
              <a:rPr lang="en-US" sz="4000" u="sng" dirty="0">
                <a:solidFill>
                  <a:srgbClr val="FFFF66"/>
                </a:solidFill>
              </a:rPr>
              <a:t>Therefore hope even if losing all the cultural / political battles</a:t>
            </a:r>
          </a:p>
          <a:p>
            <a:pPr marL="909638" lvl="1" indent="-742950">
              <a:buAutoNum type="alphaUcPeriod"/>
            </a:pPr>
            <a:r>
              <a:rPr lang="en-US" sz="4000" dirty="0"/>
              <a:t>Losing: CNN on Gov </a:t>
            </a:r>
            <a:r>
              <a:rPr lang="en-US" sz="4000" dirty="0" err="1"/>
              <a:t>Noem</a:t>
            </a:r>
            <a:r>
              <a:rPr lang="en-US" sz="4000" dirty="0"/>
              <a:t>, </a:t>
            </a:r>
          </a:p>
          <a:p>
            <a:pPr marL="909638" lvl="1" indent="-742950">
              <a:buAutoNum type="alphaUcPeriod"/>
            </a:pPr>
            <a:r>
              <a:rPr lang="en-US" sz="4000" dirty="0"/>
              <a:t>Winning: small groups, healing, Shavuot Carole Ward</a:t>
            </a:r>
          </a:p>
          <a:p>
            <a:pPr marL="795748" lvl="2" indent="-461963">
              <a:buFont typeface="+mj-lt"/>
              <a:buAutoNum type="arabicPeriod" startAt="3"/>
            </a:pPr>
            <a:r>
              <a:rPr lang="en-US" sz="3100" dirty="0"/>
              <a:t>CNN on gender ID, military</a:t>
            </a:r>
          </a:p>
        </p:txBody>
      </p:sp>
    </p:spTree>
    <p:extLst>
      <p:ext uri="{BB962C8B-B14F-4D97-AF65-F5344CB8AC3E}">
        <p14:creationId xmlns:p14="http://schemas.microsoft.com/office/powerpoint/2010/main" val="12319673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DE91CE0-7165-4ED7-96C1-023084B479EB}"/>
              </a:ext>
            </a:extLst>
          </p:cNvPr>
          <p:cNvPicPr>
            <a:picLocks noChangeAspect="1"/>
          </p:cNvPicPr>
          <p:nvPr/>
        </p:nvPicPr>
        <p:blipFill>
          <a:blip r:embed="rId3"/>
          <a:stretch>
            <a:fillRect/>
          </a:stretch>
        </p:blipFill>
        <p:spPr>
          <a:xfrm>
            <a:off x="2057400" y="350004"/>
            <a:ext cx="4800600" cy="4515160"/>
          </a:xfrm>
          <a:prstGeom prst="rect">
            <a:avLst/>
          </a:prstGeom>
        </p:spPr>
      </p:pic>
    </p:spTree>
    <p:extLst>
      <p:ext uri="{BB962C8B-B14F-4D97-AF65-F5344CB8AC3E}">
        <p14:creationId xmlns:p14="http://schemas.microsoft.com/office/powerpoint/2010/main" val="1471659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73DAECF-8134-4BDE-9500-F6BBBB6F5086}"/>
              </a:ext>
            </a:extLst>
          </p:cNvPr>
          <p:cNvPicPr>
            <a:picLocks noChangeAspect="1"/>
          </p:cNvPicPr>
          <p:nvPr/>
        </p:nvPicPr>
        <p:blipFill>
          <a:blip r:embed="rId3"/>
          <a:stretch>
            <a:fillRect/>
          </a:stretch>
        </p:blipFill>
        <p:spPr>
          <a:xfrm>
            <a:off x="457200" y="296097"/>
            <a:ext cx="8382000" cy="4635590"/>
          </a:xfrm>
          <a:prstGeom prst="rect">
            <a:avLst/>
          </a:prstGeom>
        </p:spPr>
      </p:pic>
    </p:spTree>
    <p:extLst>
      <p:ext uri="{BB962C8B-B14F-4D97-AF65-F5344CB8AC3E}">
        <p14:creationId xmlns:p14="http://schemas.microsoft.com/office/powerpoint/2010/main" val="4012699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017655"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pt-BR" sz="4000" dirty="0"/>
              <a:t>Lil Nas  </a:t>
            </a:r>
            <a:r>
              <a:rPr lang="en-US" sz="4000" dirty="0"/>
              <a:t>"Old Town Road" spent 19 weeks atop the US Billboard Hot 100 chart, becoming the longest-running number-one song since the chart debuted in 1958 </a:t>
            </a:r>
          </a:p>
        </p:txBody>
      </p:sp>
      <p:pic>
        <p:nvPicPr>
          <p:cNvPr id="1026" name="Picture 2">
            <a:extLst>
              <a:ext uri="{FF2B5EF4-FFF2-40B4-BE49-F238E27FC236}">
                <a16:creationId xmlns:a16="http://schemas.microsoft.com/office/drawing/2014/main" id="{644A3FE5-F94E-4A07-8354-15D7898E3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78" t="114" r="36677" b="-114"/>
          <a:stretch/>
        </p:blipFill>
        <p:spPr bwMode="auto">
          <a:xfrm>
            <a:off x="5322455" y="259772"/>
            <a:ext cx="3352800"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514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His Grammy-winning song, “Old Town Road,” has been a massive hit with “the elementary school set.” Yet, as he boasted in a tweet, “</a:t>
            </a:r>
            <a:r>
              <a:rPr lang="en-US" sz="4000" dirty="0" err="1"/>
              <a:t>i</a:t>
            </a:r>
            <a:r>
              <a:rPr lang="en-US" sz="4000" dirty="0"/>
              <a:t> literally sing about lean &amp; adultery in old town road. </a:t>
            </a:r>
          </a:p>
        </p:txBody>
      </p:sp>
    </p:spTree>
    <p:extLst>
      <p:ext uri="{BB962C8B-B14F-4D97-AF65-F5344CB8AC3E}">
        <p14:creationId xmlns:p14="http://schemas.microsoft.com/office/powerpoint/2010/main" val="7597364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u decided to let your child listen. blame yourself.” (“Lean” refers to “an illicit substance made with codeine cough syrup, soda, and hard candy.” It is “highly addictive and potentially damaging to the body.”)</a:t>
            </a:r>
          </a:p>
        </p:txBody>
      </p:sp>
    </p:spTree>
    <p:extLst>
      <p:ext uri="{BB962C8B-B14F-4D97-AF65-F5344CB8AC3E}">
        <p14:creationId xmlns:p14="http://schemas.microsoft.com/office/powerpoint/2010/main" val="3664192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According to Vox.com, “Lil </a:t>
            </a:r>
            <a:r>
              <a:rPr lang="en-US" sz="4000" dirty="0" err="1"/>
              <a:t>Nas</a:t>
            </a:r>
            <a:r>
              <a:rPr lang="en-US" sz="4000" dirty="0"/>
              <a:t> X put human blood into 666 Nikes because being queer means embracing your villainy.”</a:t>
            </a:r>
          </a:p>
          <a:p>
            <a:pPr marL="0" indent="0">
              <a:buNone/>
            </a:pPr>
            <a:endParaRPr lang="en-US" sz="4000" dirty="0"/>
          </a:p>
        </p:txBody>
      </p:sp>
    </p:spTree>
    <p:extLst>
      <p:ext uri="{BB962C8B-B14F-4D97-AF65-F5344CB8AC3E}">
        <p14:creationId xmlns:p14="http://schemas.microsoft.com/office/powerpoint/2010/main" val="586980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4098" name="Picture 2">
            <a:extLst>
              <a:ext uri="{FF2B5EF4-FFF2-40B4-BE49-F238E27FC236}">
                <a16:creationId xmlns:a16="http://schemas.microsoft.com/office/drawing/2014/main" id="{9190E06F-65BB-41AA-83E3-18CC481C7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68" r="12499"/>
          <a:stretch/>
        </p:blipFill>
        <p:spPr bwMode="auto">
          <a:xfrm>
            <a:off x="517528" y="293200"/>
            <a:ext cx="8016872" cy="456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04026"/>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148879</TotalTime>
  <Words>6067</Words>
  <Application>Microsoft Office PowerPoint</Application>
  <PresentationFormat>On-screen Show (16:9)</PresentationFormat>
  <Paragraphs>629</Paragraphs>
  <Slides>116</Slides>
  <Notes>116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116</vt:i4>
      </vt:variant>
    </vt:vector>
  </HeadingPairs>
  <TitlesOfParts>
    <vt:vector size="125" baseType="lpstr">
      <vt:lpstr>Arial</vt:lpstr>
      <vt:lpstr>Arial Rounded MT Bold</vt:lpstr>
      <vt:lpstr>Calibri</vt:lpstr>
      <vt:lpstr>Calibri Light</vt:lpstr>
      <vt:lpstr>David</vt:lpstr>
      <vt:lpstr>Garamond</vt:lpstr>
      <vt:lpstr>1_Default Design</vt:lpstr>
      <vt:lpstr>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the Resurrection that Even Traditional Jewish Historians Accept</vt:lpstr>
      <vt:lpstr>PowerPoint Presentation</vt:lpstr>
      <vt:lpstr>PowerPoint Presentation</vt:lpstr>
      <vt:lpstr>If Yeshua did not rise from the dead, Messianic Judaism is false.</vt:lpstr>
      <vt:lpstr>PowerPoint Presentation</vt:lpstr>
      <vt:lpstr>Summary</vt:lpstr>
      <vt:lpstr>PowerPoint Presentation</vt:lpstr>
      <vt:lpstr>PowerPoint Presentation</vt:lpstr>
      <vt:lpstr>PowerPoint Presentation</vt:lpstr>
      <vt:lpstr>Dr. Paula Fredriksen</vt:lpstr>
      <vt:lpstr>Dr. Joseph Klausner</vt:lpstr>
      <vt:lpstr>PowerPoint Presentation</vt:lpstr>
      <vt:lpstr>Dr. Naomi M. Simon’s study </vt:lpstr>
      <vt:lpstr>Dr. Gary Sibcy</vt:lpstr>
      <vt:lpstr>Dr. Gary Habermas and  Dr. Joseph Bergeron</vt:lpstr>
      <vt:lpstr>Dr. Pinchas Lapide</vt:lpstr>
      <vt:lpstr>Paul’s trial before the Sanhedrin (Acts 23:6-7, 9)</vt:lpstr>
      <vt:lpstr>1 Corinthians 15:20</vt:lpstr>
      <vt:lpstr>1 Corinthians 15:11</vt:lpstr>
      <vt:lpstr>Dr. Jon D. Levenson</vt:lpstr>
      <vt:lpstr>Acts 13:36-37</vt:lpstr>
      <vt:lpstr>Dr. Yehezel Kaufmann</vt:lpstr>
      <vt:lpstr>Dr. Gary Habermas and  Dr. Joseph Bergeron</vt:lpstr>
      <vt:lpstr>Dr. Pinchas Lapide</vt:lpstr>
      <vt:lpstr>PowerPoint Presentation</vt:lpstr>
      <vt:lpstr>PowerPoint Presentation</vt:lpstr>
      <vt:lpstr>Rabbi Yisroel Blumenthal</vt:lpstr>
      <vt:lpstr>It is possible that . . . </vt:lpstr>
      <vt:lpstr>DOES THE THEORY EXPLAIN  THE FACTS?</vt:lpstr>
      <vt:lpstr>Dr. Joseph Klausner</vt:lpstr>
      <vt:lpstr>Dr. Pinchas Lapide</vt:lpstr>
      <vt:lpstr>Dr. Geza Vermes</vt:lpstr>
      <vt:lpstr>The Historical Facts </vt:lpstr>
      <vt:lpstr>Comparison of Historical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4121</cp:revision>
  <dcterms:created xsi:type="dcterms:W3CDTF">2006-04-21T19:34:43Z</dcterms:created>
  <dcterms:modified xsi:type="dcterms:W3CDTF">2021-04-03T13:49:10Z</dcterms:modified>
</cp:coreProperties>
</file>