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73"/>
  </p:notesMasterIdLst>
  <p:handoutMasterIdLst>
    <p:handoutMasterId r:id="rId74"/>
  </p:handoutMasterIdLst>
  <p:sldIdLst>
    <p:sldId id="2045" r:id="rId3"/>
    <p:sldId id="63573" r:id="rId4"/>
    <p:sldId id="63439" r:id="rId5"/>
    <p:sldId id="63569" r:id="rId6"/>
    <p:sldId id="63570" r:id="rId7"/>
    <p:sldId id="63571" r:id="rId8"/>
    <p:sldId id="63572" r:id="rId9"/>
    <p:sldId id="63568" r:id="rId10"/>
    <p:sldId id="63574" r:id="rId11"/>
    <p:sldId id="63575" r:id="rId12"/>
    <p:sldId id="63532" r:id="rId13"/>
    <p:sldId id="63533" r:id="rId14"/>
    <p:sldId id="63528" r:id="rId15"/>
    <p:sldId id="63530" r:id="rId16"/>
    <p:sldId id="63525" r:id="rId17"/>
    <p:sldId id="63523" r:id="rId18"/>
    <p:sldId id="63529" r:id="rId19"/>
    <p:sldId id="63526" r:id="rId20"/>
    <p:sldId id="63583" r:id="rId21"/>
    <p:sldId id="63527" r:id="rId22"/>
    <p:sldId id="63535" r:id="rId23"/>
    <p:sldId id="63577" r:id="rId24"/>
    <p:sldId id="63578" r:id="rId25"/>
    <p:sldId id="63576" r:id="rId26"/>
    <p:sldId id="63534" r:id="rId27"/>
    <p:sldId id="63521" r:id="rId28"/>
    <p:sldId id="63536" r:id="rId29"/>
    <p:sldId id="63582" r:id="rId30"/>
    <p:sldId id="63524" r:id="rId31"/>
    <p:sldId id="63579" r:id="rId32"/>
    <p:sldId id="63581" r:id="rId33"/>
    <p:sldId id="63586" r:id="rId34"/>
    <p:sldId id="63501" r:id="rId35"/>
    <p:sldId id="63537" r:id="rId36"/>
    <p:sldId id="63542" r:id="rId37"/>
    <p:sldId id="63552" r:id="rId38"/>
    <p:sldId id="63554" r:id="rId39"/>
    <p:sldId id="63540" r:id="rId40"/>
    <p:sldId id="63545" r:id="rId41"/>
    <p:sldId id="63539" r:id="rId42"/>
    <p:sldId id="63567" r:id="rId43"/>
    <p:sldId id="63560" r:id="rId44"/>
    <p:sldId id="63538" r:id="rId45"/>
    <p:sldId id="63543" r:id="rId46"/>
    <p:sldId id="63558" r:id="rId47"/>
    <p:sldId id="63544" r:id="rId48"/>
    <p:sldId id="63541" r:id="rId49"/>
    <p:sldId id="63550" r:id="rId50"/>
    <p:sldId id="63531" r:id="rId51"/>
    <p:sldId id="63551" r:id="rId52"/>
    <p:sldId id="63546" r:id="rId53"/>
    <p:sldId id="63547" r:id="rId54"/>
    <p:sldId id="63549" r:id="rId55"/>
    <p:sldId id="63561" r:id="rId56"/>
    <p:sldId id="63559" r:id="rId57"/>
    <p:sldId id="63563" r:id="rId58"/>
    <p:sldId id="63565" r:id="rId59"/>
    <p:sldId id="63564" r:id="rId60"/>
    <p:sldId id="63566" r:id="rId61"/>
    <p:sldId id="63591" r:id="rId62"/>
    <p:sldId id="63553" r:id="rId63"/>
    <p:sldId id="63590" r:id="rId64"/>
    <p:sldId id="63434" r:id="rId65"/>
    <p:sldId id="63588" r:id="rId66"/>
    <p:sldId id="63587" r:id="rId67"/>
    <p:sldId id="63592" r:id="rId68"/>
    <p:sldId id="63584" r:id="rId69"/>
    <p:sldId id="63585" r:id="rId70"/>
    <p:sldId id="63289" r:id="rId71"/>
    <p:sldId id="256" r:id="rId7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3" d="100"/>
          <a:sy n="103" d="100"/>
        </p:scale>
        <p:origin x="850"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366"/>
    </p:cViewPr>
  </p:sorterViewPr>
  <p:notesViewPr>
    <p:cSldViewPr>
      <p:cViewPr varScale="1">
        <p:scale>
          <a:sx n="65" d="100"/>
          <a:sy n="65"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Tu B'Av Song of Songs 8:5  Divine Lover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24,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Tu B'Av Song of Songs 8:5  Divine Lover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24,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Tu B'Av Song of Songs 8:5  Divine Lover </a:t>
            </a:r>
          </a:p>
        </p:txBody>
      </p:sp>
      <p:sp>
        <p:nvSpPr>
          <p:cNvPr id="5" name="Rectangle 3"/>
          <p:cNvSpPr>
            <a:spLocks noGrp="1" noChangeArrowheads="1"/>
          </p:cNvSpPr>
          <p:nvPr>
            <p:ph type="dt" idx="1"/>
          </p:nvPr>
        </p:nvSpPr>
        <p:spPr>
          <a:ln/>
        </p:spPr>
        <p:txBody>
          <a:bodyPr/>
          <a:lstStyle/>
          <a:p>
            <a:r>
              <a:rPr lang="en-US" altLang="en-US">
                <a:solidFill>
                  <a:prstClr val="white"/>
                </a:solidFill>
              </a:rPr>
              <a:t>July 24,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Story of this minor holiday [never preached on in the 26 years of Or HaOlam] has a sad start…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81580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Ephraim north of Jerusalem, Beit </a:t>
            </a:r>
            <a:r>
              <a:rPr lang="en-US" dirty="0" err="1"/>
              <a:t>Lekhem</a:t>
            </a:r>
            <a:r>
              <a:rPr lang="en-US" dirty="0"/>
              <a:t> south.</a:t>
            </a:r>
          </a:p>
          <a:p>
            <a:r>
              <a:rPr lang="en-US" dirty="0"/>
              <a:t>None of the commentators LXX, Vulgate, Targum, nor Josephus see this as sexual infidelity, but rather a disagreement.  Argument.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427887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Like Lot.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26957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Low point: bigamy, community desire for homosexual attack, non protection of the woman, molestation till death.</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50660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Not known what feast this is</a:t>
            </a:r>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35355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go to Shiloh next year tour, 2022, if we can have one.  Breathtaking.</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48048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Clarke: vines were in full leaf</a:t>
            </a:r>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07698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7857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https://en.wikipedia.org/wiki/Tu_B%27Av#cite_note-9</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216147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https://en.wikipedia.org/wiki/Tu_B%27Av#cite_note-9</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01475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endParaRPr lang="en-US" sz="1050"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4566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https://external-content.duckduckgo.com/iu/?u=https%3A%2F%2Fwww.ou.org%2Fholidays%2Ffiles%2FTu-BAv-e1470913449272.jpg&amp;f=1&amp;nofb=1</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47880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3679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48043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159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FF"/>
                </a:solidFill>
                <a:effectLst/>
              </a:rPr>
              <a:t>Linking the full moon, Tu </a:t>
            </a:r>
            <a:r>
              <a:rPr lang="en-US" b="0" i="0" dirty="0" err="1">
                <a:solidFill>
                  <a:srgbClr val="0000FF"/>
                </a:solidFill>
                <a:effectLst/>
              </a:rPr>
              <a:t>b’Av</a:t>
            </a:r>
            <a:r>
              <a:rPr lang="en-US" b="0" i="0" dirty="0">
                <a:solidFill>
                  <a:srgbClr val="0000FF"/>
                </a:solidFill>
                <a:effectLst/>
              </a:rPr>
              <a:t> is characterized by love, fertility, and romance.</a:t>
            </a:r>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74573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Jewish people, study is romantic.  </a:t>
            </a:r>
          </a:p>
          <a:p>
            <a:endParaRPr lang="en-US" dirty="0"/>
          </a:p>
          <a:p>
            <a:r>
              <a:rPr lang="en-US" sz="1050" dirty="0"/>
              <a:t>https://israelforever.org/interact/blog/Israel_forever_Dancing_Girls_Tu_BAv.jpg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https://www.myjewishlearning.com/article/celebrating-romantic-love/</a:t>
            </a:r>
          </a:p>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46329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missed it this year, except…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543311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Singles NOT excluded!!</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03173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375364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usually have an outline to help you follow the flow, but today I have only one point: Divine Lover!</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52659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52796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LIFE in Messiah.   He walks </a:t>
            </a:r>
            <a:r>
              <a:rPr lang="en-US" u="sng" dirty="0"/>
              <a:t>with</a:t>
            </a:r>
            <a:r>
              <a:rPr lang="en-US" dirty="0"/>
              <a:t> us, in us. We walk with Him through all.  His Blood covers our failures.</a:t>
            </a:r>
          </a:p>
          <a:p>
            <a:r>
              <a:rPr lang="en-US" dirty="0"/>
              <a:t>Next verses after our theme, SS 8.5…</a:t>
            </a:r>
          </a:p>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72243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These verses set to music, famous Misty Edwards song.</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527758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61364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i="0" dirty="0"/>
              <a:t>Time: love is spelled time.</a:t>
            </a:r>
          </a:p>
          <a:p>
            <a:r>
              <a:rPr lang="en-US" i="0" dirty="0"/>
              <a:t>Bear the yoke…learn of me.  Casting care upon Him.  He shares the yoke</a:t>
            </a:r>
            <a:r>
              <a:rPr lang="en-US" i="0"/>
              <a:t>. </a:t>
            </a:r>
            <a:endParaRPr lang="en-US" i="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Tisha B'Av 2021 Cause us to Return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17,2021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18210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907717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I’ve done Basic Youth Conflicts, Ancient Paths, Life Model, RTF, </a:t>
            </a:r>
            <a:r>
              <a:rPr lang="en-US" dirty="0" err="1"/>
              <a:t>Ellel</a:t>
            </a:r>
            <a:r>
              <a:rPr lang="en-US" dirty="0"/>
              <a:t>, learning about healing my inner needs and weaknesses.   </a:t>
            </a:r>
          </a:p>
          <a:p>
            <a:r>
              <a:rPr lang="en-US" dirty="0"/>
              <a:t>This, what I’m about to share with you, is the biggest quantum leap!</a:t>
            </a:r>
          </a:p>
          <a:p>
            <a:r>
              <a:rPr lang="en-US" dirty="0"/>
              <a:t>As I was praying and thinking about how to deal with a certain difficult issue, it seemed that Yeshua in the Ruakh said, “That is a good idea.  But you can’t live up to it.  Let ME live up to it in you.   Let Me do the work of loving…”</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974027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Every insecurity, anxiety, irritation, outrage, defilement, violation, disrespect, out of control internal dynamic, stress, give to Yeshua to walk with you, in You, give you His wisdom and love.   </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06103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At least three levels of believing</a:t>
            </a:r>
          </a:p>
          <a:p>
            <a:pPr marL="288925" indent="-288925">
              <a:buFont typeface="+mj-lt"/>
              <a:buAutoNum type="arabicPeriod"/>
            </a:pPr>
            <a:r>
              <a:rPr lang="en-US" dirty="0"/>
              <a:t>Cerebral: convinced</a:t>
            </a:r>
          </a:p>
          <a:p>
            <a:pPr marL="288925" indent="-288925">
              <a:buFont typeface="+mj-lt"/>
              <a:buAutoNum type="arabicPeriod"/>
            </a:pPr>
            <a:r>
              <a:rPr lang="en-US" dirty="0"/>
              <a:t>Believe and receive</a:t>
            </a:r>
          </a:p>
          <a:p>
            <a:pPr marL="288925" indent="-288925">
              <a:buFont typeface="+mj-lt"/>
              <a:buAutoNum type="arabicPeriod"/>
            </a:pPr>
            <a:r>
              <a:rPr lang="en-US" dirty="0"/>
              <a:t>Believe and intimacy</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00019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first verse that I could enter, in April 1969 when I was new to the Bible.</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271069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39859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endParaRPr lang="en-US" sz="1050"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293655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haven’t really come to Him, unless we are feeding on His LIFE!!</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335780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Horrific words to Jews trained in dietary laws!</a:t>
            </a:r>
          </a:p>
          <a:p>
            <a:r>
              <a:rPr lang="en-US" dirty="0"/>
              <a:t>Joyner Call p 39-40</a:t>
            </a:r>
          </a:p>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710478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271715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Trying to live in joy, in forgiveness, in purity of thought, peace, overcoming fear, insecurity</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189504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Joyner Call p 48</a:t>
            </a:r>
            <a:endParaRPr lang="en-US" dirty="0">
              <a:solidFill>
                <a:srgbClr val="000000"/>
              </a:solidFill>
            </a:endParaRP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001357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665691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1320"/>
                </a:solidFill>
                <a:effectLst/>
              </a:rPr>
              <a:t> Stewart Winograd, in Toronto, ~2008:</a:t>
            </a:r>
          </a:p>
          <a:p>
            <a:r>
              <a:rPr lang="en-US" dirty="0">
                <a:solidFill>
                  <a:srgbClr val="001320"/>
                </a:solidFill>
              </a:rPr>
              <a:t>If we serve G-d because we see a need, we will be overwhelmed and burn out ourselves and our families.</a:t>
            </a:r>
          </a:p>
          <a:p>
            <a:r>
              <a:rPr lang="en-US" dirty="0">
                <a:solidFill>
                  <a:srgbClr val="001320"/>
                </a:solidFill>
              </a:rPr>
              <a:t>If we serve G-d because we are called by Yeshua, we will have joy and power.</a:t>
            </a:r>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931573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Joyner 114 -115</a:t>
            </a:r>
          </a:p>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069320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000000"/>
                </a:solidFill>
              </a:rPr>
              <a:t>Some frustrated by traffic.  NYC driver.  I love traffic, to dodge and weave and avoid.</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746526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F1111"/>
                </a:solidFill>
                <a:effectLst/>
              </a:rPr>
              <a:t>Hebrew modern translation uses a surprising word…</a:t>
            </a:r>
          </a:p>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00346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059297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dirty="0">
                <a:solidFill>
                  <a:srgbClr val="0F1111"/>
                </a:solidFill>
                <a:effectLst/>
              </a:rPr>
              <a:t>Causative form of verb.  Like </a:t>
            </a:r>
            <a:r>
              <a:rPr lang="en-US" b="0" i="0" dirty="0" err="1">
                <a:solidFill>
                  <a:srgbClr val="0F1111"/>
                </a:solidFill>
                <a:effectLst/>
              </a:rPr>
              <a:t>Hashivenu</a:t>
            </a:r>
            <a:r>
              <a:rPr lang="en-US" b="0" i="0" dirty="0">
                <a:solidFill>
                  <a:srgbClr val="0F1111"/>
                </a:solidFill>
                <a:effectLst/>
              </a:rPr>
              <a:t> last week.</a:t>
            </a:r>
          </a:p>
          <a:p>
            <a:pPr algn="l"/>
            <a:r>
              <a:rPr lang="en-US" b="0" i="0" dirty="0">
                <a:solidFill>
                  <a:srgbClr val="0F1111"/>
                </a:solidFill>
                <a:effectLst/>
              </a:rPr>
              <a:t>Shelley Duvall's Faerie Tale Theatre: </a:t>
            </a:r>
            <a:r>
              <a:rPr lang="en-US" b="0" i="1" dirty="0">
                <a:solidFill>
                  <a:srgbClr val="0F1111"/>
                </a:solidFill>
                <a:effectLst/>
              </a:rPr>
              <a:t>Cinderella  </a:t>
            </a:r>
            <a:r>
              <a:rPr lang="en-US" b="0" i="0" dirty="0">
                <a:solidFill>
                  <a:srgbClr val="0F1111"/>
                </a:solidFill>
                <a:effectLst/>
              </a:rPr>
              <a:t>Prince is admiring her dress.  I </a:t>
            </a:r>
            <a:r>
              <a:rPr lang="en-US" b="0" i="0" dirty="0" err="1">
                <a:solidFill>
                  <a:srgbClr val="0F1111"/>
                </a:solidFill>
                <a:effectLst/>
              </a:rPr>
              <a:t>poofed</a:t>
            </a:r>
            <a:r>
              <a:rPr lang="en-US" b="0" i="0" dirty="0">
                <a:solidFill>
                  <a:srgbClr val="0F1111"/>
                </a:solidFill>
                <a:effectLst/>
              </a:rPr>
              <a:t> it together.   Er… I put it together.</a:t>
            </a:r>
          </a:p>
          <a:p>
            <a:pPr algn="l"/>
            <a:r>
              <a:rPr lang="en-US" dirty="0">
                <a:solidFill>
                  <a:srgbClr val="0F1111"/>
                </a:solidFill>
              </a:rPr>
              <a:t>He will poof you rest…find it from no where.</a:t>
            </a:r>
            <a:endParaRPr lang="en-US" b="0" i="0" dirty="0">
              <a:solidFill>
                <a:srgbClr val="0F1111"/>
              </a:solidFill>
              <a:effectLst/>
            </a:endParaRP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705453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Same root as Noah.</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670073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196144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000000"/>
                </a:solidFill>
              </a:rPr>
              <a:t>Joyner p 198</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742076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826213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solidFill>
                <a:srgbClr val="000000"/>
              </a:solidFill>
            </a:endParaRP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732969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872288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Rega</a:t>
            </a:r>
            <a:r>
              <a:rPr lang="en-US" dirty="0"/>
              <a:t> </a:t>
            </a:r>
            <a:r>
              <a:rPr lang="en-US" dirty="0" err="1"/>
              <a:t>rega</a:t>
            </a:r>
            <a:r>
              <a:rPr lang="en-US" dirty="0"/>
              <a:t>:  wait, pause, slow down</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655589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3794206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15273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354946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that doesn’t eliminate community help when we just can’t get it.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686217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280110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385445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415329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Fasting is intimacy, if done right.   Next Hebrew month…</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582859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https://external-content.duckduckgo.com/iu/?u=https%3A%2F%2Fwww.emethatorah.com%2Fsites%2Fdefault%2Ffiles%2FElul.jpg&amp;f=1&amp;nofb=1</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0931032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5855442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Story of this minor holiday [never preached on in the 26 years of Or HaOlam] has a sad start…</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74860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756225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326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2332824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i="1" dirty="0"/>
              <a:t>https://www.israeltoday.co.il/read/what-is-the-ancient-superfood/?utm_source=acfs&amp;utm_medium=email&amp;utm_term=all&amp;utm_campaign=newsletter-en-2021-07-08</a:t>
            </a:r>
            <a:endParaRPr lang="en-US" sz="1050"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9996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i="1" dirty="0"/>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15564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7/31/2021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AC8F24B-C79B-4E78-AE42-D91EF588B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3"/>
            <a:ext cx="9144000" cy="5143500"/>
          </a:xfrm>
          <a:prstGeom prst="rect">
            <a:avLst/>
          </a:prstGeom>
        </p:spPr>
      </p:pic>
      <p:sp>
        <p:nvSpPr>
          <p:cNvPr id="5" name="TextBox 4">
            <a:extLst>
              <a:ext uri="{FF2B5EF4-FFF2-40B4-BE49-F238E27FC236}">
                <a16:creationId xmlns:a16="http://schemas.microsoft.com/office/drawing/2014/main" id="{9B004F94-09D9-40C5-A561-6FB0A0547FBE}"/>
              </a:ext>
            </a:extLst>
          </p:cNvPr>
          <p:cNvSpPr txBox="1"/>
          <p:nvPr/>
        </p:nvSpPr>
        <p:spPr>
          <a:xfrm>
            <a:off x="3505200" y="2724150"/>
            <a:ext cx="4844276" cy="707886"/>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Song of Songs 8:5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28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Low point in Israeli history.  </a:t>
            </a:r>
            <a:r>
              <a:rPr lang="en-US" sz="4000" dirty="0" err="1"/>
              <a:t>Shoftim</a:t>
            </a:r>
            <a:r>
              <a:rPr lang="en-US" sz="4000" dirty="0"/>
              <a:t>/Judges </a:t>
            </a:r>
            <a:r>
              <a:rPr lang="en-US" sz="4000" dirty="0" err="1"/>
              <a:t>ch</a:t>
            </a:r>
            <a:r>
              <a:rPr lang="en-US" sz="4000" dirty="0"/>
              <a:t> 19-21</a:t>
            </a:r>
          </a:p>
          <a:p>
            <a:pPr marL="461963" indent="-461963">
              <a:buFont typeface="+mj-lt"/>
              <a:buAutoNum type="arabicPeriod"/>
            </a:pPr>
            <a:r>
              <a:rPr lang="en-US" sz="4000" dirty="0"/>
              <a:t>Levite / Levi from Ephraim, northern hills, whose concubine ran away to her father and home in Beit </a:t>
            </a:r>
            <a:r>
              <a:rPr lang="en-US" sz="4000" dirty="0" err="1"/>
              <a:t>Lekhem</a:t>
            </a:r>
            <a:r>
              <a:rPr lang="en-US" sz="4000" dirty="0"/>
              <a:t> [Bethlehem].  </a:t>
            </a:r>
          </a:p>
          <a:p>
            <a:pPr marL="461963" indent="-461963">
              <a:buFont typeface="+mj-lt"/>
              <a:buAutoNum type="arabicPeriod"/>
            </a:pPr>
            <a:r>
              <a:rPr lang="en-US" sz="4000" dirty="0"/>
              <a:t>The Levi went “to persuade her to return.” </a:t>
            </a:r>
            <a:r>
              <a:rPr lang="en-US" sz="4000" baseline="30000" dirty="0" err="1"/>
              <a:t>Shoftim</a:t>
            </a:r>
            <a:r>
              <a:rPr lang="en-US" sz="4000" baseline="30000" dirty="0"/>
              <a:t>/Ju 19.3</a:t>
            </a:r>
          </a:p>
        </p:txBody>
      </p:sp>
    </p:spTree>
    <p:extLst>
      <p:ext uri="{BB962C8B-B14F-4D97-AF65-F5344CB8AC3E}">
        <p14:creationId xmlns:p14="http://schemas.microsoft.com/office/powerpoint/2010/main" val="285222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61963" indent="-461963">
              <a:buFont typeface="+mj-lt"/>
              <a:buAutoNum type="arabicPeriod" startAt="3"/>
            </a:pPr>
            <a:r>
              <a:rPr lang="en-US" sz="4000" dirty="0"/>
              <a:t>She was restored, but on the return trip north they were attacked in </a:t>
            </a:r>
            <a:r>
              <a:rPr lang="en-US" sz="4000" dirty="0" err="1"/>
              <a:t>Givah</a:t>
            </a:r>
            <a:r>
              <a:rPr lang="en-US" sz="4000" dirty="0"/>
              <a:t> /Gibeah, of the tribe of Benyamin, like </a:t>
            </a:r>
            <a:r>
              <a:rPr lang="en-US" sz="4000" dirty="0" err="1"/>
              <a:t>Sdom</a:t>
            </a:r>
            <a:r>
              <a:rPr lang="en-US" sz="4000" dirty="0"/>
              <a:t>.  </a:t>
            </a:r>
          </a:p>
          <a:p>
            <a:pPr marL="461963" indent="-461963">
              <a:buFont typeface="+mj-lt"/>
              <a:buAutoNum type="arabicPeriod" startAt="3"/>
            </a:pPr>
            <a:r>
              <a:rPr lang="en-US" sz="4000" dirty="0"/>
              <a:t>The Levi was not protective, and the woman was molested and murdered.</a:t>
            </a:r>
          </a:p>
          <a:p>
            <a:pPr marL="461963" indent="-461963">
              <a:buFont typeface="+mj-lt"/>
              <a:buAutoNum type="arabicPeriod" startAt="3"/>
            </a:pPr>
            <a:endParaRPr lang="en-US" sz="4000" dirty="0"/>
          </a:p>
        </p:txBody>
      </p:sp>
    </p:spTree>
    <p:extLst>
      <p:ext uri="{BB962C8B-B14F-4D97-AF65-F5344CB8AC3E}">
        <p14:creationId xmlns:p14="http://schemas.microsoft.com/office/powerpoint/2010/main" val="160611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5"/>
            </a:pPr>
            <a:r>
              <a:rPr lang="en-US" sz="4000" dirty="0"/>
              <a:t>All the tribes sought to bring the rapists to justice, but instead there was great war between Benyamin and the other tribes.</a:t>
            </a:r>
          </a:p>
          <a:p>
            <a:pPr marL="517525" indent="-517525">
              <a:buFont typeface="+mj-lt"/>
              <a:buAutoNum type="arabicPeriod" startAt="5"/>
            </a:pPr>
            <a:r>
              <a:rPr lang="en-US" sz="4000" dirty="0"/>
              <a:t>Benyamin was reduced to 600 men, 100 men without wives.</a:t>
            </a:r>
          </a:p>
        </p:txBody>
      </p:sp>
    </p:spTree>
    <p:extLst>
      <p:ext uri="{BB962C8B-B14F-4D97-AF65-F5344CB8AC3E}">
        <p14:creationId xmlns:p14="http://schemas.microsoft.com/office/powerpoint/2010/main" val="412370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Shoftim</a:t>
            </a:r>
            <a:r>
              <a:rPr lang="en-US" sz="4000" baseline="30000" dirty="0"/>
              <a:t>/Ju. 21.19-21 </a:t>
            </a:r>
            <a:r>
              <a:rPr lang="en-US" sz="4000" dirty="0"/>
              <a:t>“Behold, there is the feast of </a:t>
            </a:r>
            <a:r>
              <a:rPr lang="en-US" sz="4000" cap="small" dirty="0"/>
              <a:t>Adoni</a:t>
            </a:r>
            <a:r>
              <a:rPr lang="en-US" sz="4000" dirty="0"/>
              <a:t> from year to year at Shiloh” (which is to the north of Bethel, on the east side of the highway that goes up from Bethel to Shechem, and to the south of </a:t>
            </a:r>
            <a:r>
              <a:rPr lang="en-US" sz="4000" dirty="0" err="1"/>
              <a:t>Lebonah</a:t>
            </a:r>
            <a:r>
              <a:rPr lang="en-US" sz="4000" dirty="0"/>
              <a:t>). </a:t>
            </a:r>
          </a:p>
        </p:txBody>
      </p:sp>
    </p:spTree>
    <p:extLst>
      <p:ext uri="{BB962C8B-B14F-4D97-AF65-F5344CB8AC3E}">
        <p14:creationId xmlns:p14="http://schemas.microsoft.com/office/powerpoint/2010/main" val="329031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a:extLst>
              <a:ext uri="{FF2B5EF4-FFF2-40B4-BE49-F238E27FC236}">
                <a16:creationId xmlns:a16="http://schemas.microsoft.com/office/drawing/2014/main" id="{73CAFD09-DDBB-4174-BEEB-D2809EE53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1" y="-13014"/>
            <a:ext cx="49371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3ECB95-CDCE-478B-AF2F-A0FE2AFE7DAB}"/>
              </a:ext>
            </a:extLst>
          </p:cNvPr>
          <p:cNvPicPr>
            <a:picLocks noChangeAspect="1"/>
          </p:cNvPicPr>
          <p:nvPr/>
        </p:nvPicPr>
        <p:blipFill>
          <a:blip r:embed="rId4"/>
          <a:stretch>
            <a:fillRect/>
          </a:stretch>
        </p:blipFill>
        <p:spPr>
          <a:xfrm>
            <a:off x="5486400" y="-46748"/>
            <a:ext cx="3352801" cy="5123205"/>
          </a:xfrm>
          <a:prstGeom prst="rect">
            <a:avLst/>
          </a:prstGeom>
        </p:spPr>
      </p:pic>
    </p:spTree>
    <p:extLst>
      <p:ext uri="{BB962C8B-B14F-4D97-AF65-F5344CB8AC3E}">
        <p14:creationId xmlns:p14="http://schemas.microsoft.com/office/powerpoint/2010/main" val="105740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Shoftim</a:t>
            </a:r>
            <a:r>
              <a:rPr lang="en-US" sz="4000" baseline="30000" dirty="0"/>
              <a:t>/Ju. 21.19-21 </a:t>
            </a:r>
            <a:r>
              <a:rPr lang="en-US" sz="4000" dirty="0"/>
              <a:t>So they commanded the children of Benjamin saying “Go and hide in the vineyards, and watch, and behold, if the daughters of Shiloh should come out to join in the dances, then come out of the vineyards, and let each of you catch his wife from among the daughters of Shiloh.</a:t>
            </a:r>
          </a:p>
        </p:txBody>
      </p:sp>
    </p:spTree>
    <p:extLst>
      <p:ext uri="{BB962C8B-B14F-4D97-AF65-F5344CB8AC3E}">
        <p14:creationId xmlns:p14="http://schemas.microsoft.com/office/powerpoint/2010/main" val="189378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Talmudic tradition </a:t>
            </a:r>
            <a:r>
              <a:rPr lang="en-US" sz="4000" baseline="30000" dirty="0" err="1"/>
              <a:t>Taanit</a:t>
            </a:r>
            <a:r>
              <a:rPr lang="en-US" sz="4000" baseline="30000" dirty="0"/>
              <a:t> 30b </a:t>
            </a:r>
            <a:r>
              <a:rPr lang="en-US" sz="4000" dirty="0"/>
              <a:t>places this mysterious feast and dance and abduction of wives on 15 of Av. Tu </a:t>
            </a:r>
            <a:r>
              <a:rPr lang="en-US" sz="4000" dirty="0" err="1"/>
              <a:t>B’Av</a:t>
            </a:r>
            <a:r>
              <a:rPr lang="en-US" sz="4000" dirty="0"/>
              <a:t>  </a:t>
            </a:r>
            <a:r>
              <a:rPr lang="he-IL" sz="4400" b="1" dirty="0">
                <a:latin typeface="David" panose="020E0502060401010101" pitchFamily="34" charset="-79"/>
                <a:cs typeface="David" panose="020E0502060401010101" pitchFamily="34" charset="-79"/>
              </a:rPr>
              <a:t>ט״ו באב</a:t>
            </a:r>
            <a:r>
              <a:rPr lang="he-IL" sz="4000" dirty="0"/>
              <a:t>‎</a:t>
            </a:r>
            <a:r>
              <a:rPr lang="en-US" sz="4000" dirty="0"/>
              <a:t> [9+6]</a:t>
            </a:r>
          </a:p>
          <a:p>
            <a:pPr marL="0" indent="0">
              <a:buNone/>
            </a:pPr>
            <a:r>
              <a:rPr lang="en-US" sz="4000" dirty="0"/>
              <a:t>This has morphed into a minor holiday of love.</a:t>
            </a:r>
          </a:p>
        </p:txBody>
      </p:sp>
    </p:spTree>
    <p:extLst>
      <p:ext uri="{BB962C8B-B14F-4D97-AF65-F5344CB8AC3E}">
        <p14:creationId xmlns:p14="http://schemas.microsoft.com/office/powerpoint/2010/main" val="314090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According to the Mishna, Tu </a:t>
            </a:r>
            <a:r>
              <a:rPr lang="en-US" sz="4000" dirty="0" err="1"/>
              <a:t>B'Av</a:t>
            </a:r>
            <a:r>
              <a:rPr lang="en-US" sz="4000" dirty="0"/>
              <a:t> was a joyous holiday in the days of the Temple in Jerusalem, marking the beginning of the grape harvest. Yom Kippur marked the end of the grape harvest. </a:t>
            </a:r>
            <a:endParaRPr lang="en-US" sz="6600" dirty="0"/>
          </a:p>
        </p:txBody>
      </p:sp>
    </p:spTree>
    <p:extLst>
      <p:ext uri="{BB962C8B-B14F-4D97-AF65-F5344CB8AC3E}">
        <p14:creationId xmlns:p14="http://schemas.microsoft.com/office/powerpoint/2010/main" val="73929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 both dates the unmarried young women and girls of Jerusalem dressed in white garments, and went out to dance in the vineyards.</a:t>
            </a:r>
            <a:endParaRPr lang="en-US" sz="6600" dirty="0"/>
          </a:p>
        </p:txBody>
      </p:sp>
    </p:spTree>
    <p:extLst>
      <p:ext uri="{BB962C8B-B14F-4D97-AF65-F5344CB8AC3E}">
        <p14:creationId xmlns:p14="http://schemas.microsoft.com/office/powerpoint/2010/main" val="167643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is the Ancient Superfood?</a:t>
            </a:r>
          </a:p>
          <a:p>
            <a:pPr marL="0" indent="0">
              <a:buNone/>
            </a:pPr>
            <a:r>
              <a:rPr lang="en-US" sz="4000" dirty="0"/>
              <a:t>In order to live a long, healthy life, many people in Israel consume this Biblical food daily.</a:t>
            </a:r>
          </a:p>
        </p:txBody>
      </p:sp>
    </p:spTree>
    <p:extLst>
      <p:ext uri="{BB962C8B-B14F-4D97-AF65-F5344CB8AC3E}">
        <p14:creationId xmlns:p14="http://schemas.microsoft.com/office/powerpoint/2010/main" val="120959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9076" y="-4764"/>
            <a:ext cx="9429752" cy="5229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Violence: The Reaction and the Lesson - Jewish Holidays">
            <a:extLst>
              <a:ext uri="{FF2B5EF4-FFF2-40B4-BE49-F238E27FC236}">
                <a16:creationId xmlns:a16="http://schemas.microsoft.com/office/drawing/2014/main" id="{44B00980-973B-48A3-B69D-4E489E2F9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33" y="0"/>
            <a:ext cx="770453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2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dirty="0"/>
              <a:t>In modern times, it has become a romantic Jewish holiday, and has been said to be a "great day for weddings, commitment ceremonies, renewal of vows, or proposing". Celebrated as a holiday of love</a:t>
            </a:r>
          </a:p>
          <a:p>
            <a:pPr marL="0" indent="0" algn="l">
              <a:buNone/>
            </a:pPr>
            <a:r>
              <a:rPr lang="en-US" sz="4000" dirty="0"/>
              <a:t>  (</a:t>
            </a:r>
            <a:r>
              <a:rPr lang="he-IL" sz="4300" b="1" dirty="0">
                <a:latin typeface="David" panose="020E0502060401010101" pitchFamily="34" charset="-79"/>
                <a:cs typeface="David" panose="020E0502060401010101" pitchFamily="34" charset="-79"/>
              </a:rPr>
              <a:t>חַג  הָאַהֲבָה</a:t>
            </a:r>
            <a:r>
              <a:rPr lang="he-IL" sz="4000" dirty="0"/>
              <a:t>‎ </a:t>
            </a:r>
            <a:r>
              <a:rPr lang="en-US" sz="4000" dirty="0" err="1"/>
              <a:t>Ḥag</a:t>
            </a:r>
            <a:r>
              <a:rPr lang="en-US" sz="4000" dirty="0"/>
              <a:t> </a:t>
            </a:r>
            <a:r>
              <a:rPr lang="en-US" sz="4000" dirty="0" err="1"/>
              <a:t>HaAhava</a:t>
            </a:r>
            <a:r>
              <a:rPr lang="en-US" sz="4000" dirty="0"/>
              <a:t>). </a:t>
            </a:r>
          </a:p>
          <a:p>
            <a:pPr marL="0" indent="0">
              <a:buNone/>
            </a:pPr>
            <a:endParaRPr lang="en-US" sz="6000" dirty="0"/>
          </a:p>
        </p:txBody>
      </p:sp>
    </p:spTree>
    <p:extLst>
      <p:ext uri="{BB962C8B-B14F-4D97-AF65-F5344CB8AC3E}">
        <p14:creationId xmlns:p14="http://schemas.microsoft.com/office/powerpoint/2010/main" val="268690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a regular workday, music and dance festivals are typically held to celebrate the day. Israelis give cards and flowers to their loved ones on Tu </a:t>
            </a:r>
            <a:r>
              <a:rPr lang="en-US" sz="4000" dirty="0" err="1"/>
              <a:t>b’Av</a:t>
            </a:r>
            <a:r>
              <a:rPr lang="en-US" sz="4000" dirty="0"/>
              <a:t>. </a:t>
            </a:r>
          </a:p>
        </p:txBody>
      </p:sp>
    </p:spTree>
    <p:extLst>
      <p:ext uri="{BB962C8B-B14F-4D97-AF65-F5344CB8AC3E}">
        <p14:creationId xmlns:p14="http://schemas.microsoft.com/office/powerpoint/2010/main" val="97252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These customs are observed by all segments of Israeli society, whether they consider themselves religious or non-religious.</a:t>
            </a:r>
          </a:p>
        </p:txBody>
      </p:sp>
    </p:spTree>
    <p:extLst>
      <p:ext uri="{BB962C8B-B14F-4D97-AF65-F5344CB8AC3E}">
        <p14:creationId xmlns:p14="http://schemas.microsoft.com/office/powerpoint/2010/main" val="203422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8"/>
            <a:ext cx="533696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the Hebrew calendar is lunar, 15/ Tu </a:t>
            </a:r>
            <a:r>
              <a:rPr lang="en-US" sz="4000" dirty="0" err="1"/>
              <a:t>b’Av</a:t>
            </a:r>
            <a:r>
              <a:rPr lang="en-US" sz="4000" dirty="0"/>
              <a:t> occurs in the middle of the lunar month on a full moon. </a:t>
            </a:r>
          </a:p>
        </p:txBody>
      </p:sp>
      <p:pic>
        <p:nvPicPr>
          <p:cNvPr id="10242" name="Picture 2">
            <a:extLst>
              <a:ext uri="{FF2B5EF4-FFF2-40B4-BE49-F238E27FC236}">
                <a16:creationId xmlns:a16="http://schemas.microsoft.com/office/drawing/2014/main" id="{91C354EF-631E-4329-BD69-05FAB8177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60" y="0"/>
            <a:ext cx="330221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029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3800" dirty="0"/>
              <a:t>It is a day for romance, explored through singing, dancing, giving flowers</a:t>
            </a:r>
            <a:r>
              <a:rPr lang="en-US" sz="3800" dirty="0">
                <a:solidFill>
                  <a:srgbClr val="FFFF66"/>
                </a:solidFill>
              </a:rPr>
              <a:t>, and studying.</a:t>
            </a:r>
            <a:r>
              <a:rPr lang="en-US" sz="3800" dirty="0"/>
              <a:t> The rabbis teach that on Tu </a:t>
            </a:r>
            <a:r>
              <a:rPr lang="en-US" sz="3800" dirty="0" err="1"/>
              <a:t>B’Av</a:t>
            </a:r>
            <a:r>
              <a:rPr lang="en-US" sz="3800" dirty="0"/>
              <a:t> one begins to set more time for studying as the High Holidays approach.  </a:t>
            </a:r>
            <a:endParaRPr lang="en-US" sz="4000" dirty="0"/>
          </a:p>
        </p:txBody>
      </p:sp>
      <p:pic>
        <p:nvPicPr>
          <p:cNvPr id="7170" name="Picture 2">
            <a:extLst>
              <a:ext uri="{FF2B5EF4-FFF2-40B4-BE49-F238E27FC236}">
                <a16:creationId xmlns:a16="http://schemas.microsoft.com/office/drawing/2014/main" id="{A2B85236-89A7-4FC2-99B3-444DAC3E8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244" y="-95250"/>
            <a:ext cx="3718356"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5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2021: Sunset, 23 July –</a:t>
            </a:r>
          </a:p>
          <a:p>
            <a:pPr marL="0" indent="0" algn="ctr">
              <a:buNone/>
            </a:pPr>
            <a:r>
              <a:rPr lang="en-US" sz="4000" dirty="0"/>
              <a:t>nightfall, 24 July</a:t>
            </a:r>
          </a:p>
          <a:p>
            <a:pPr marL="0" indent="0">
              <a:buNone/>
            </a:pPr>
            <a:endParaRPr lang="en-US" sz="4000" dirty="0"/>
          </a:p>
        </p:txBody>
      </p:sp>
    </p:spTree>
    <p:extLst>
      <p:ext uri="{BB962C8B-B14F-4D97-AF65-F5344CB8AC3E}">
        <p14:creationId xmlns:p14="http://schemas.microsoft.com/office/powerpoint/2010/main" val="57514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Two applications</a:t>
            </a:r>
          </a:p>
          <a:p>
            <a:pPr marL="461963" indent="-461963">
              <a:buFont typeface="+mj-lt"/>
              <a:buAutoNum type="arabicPeriod"/>
            </a:pPr>
            <a:r>
              <a:rPr lang="en-US" sz="4000" dirty="0"/>
              <a:t>All you married, dating men get your wives/girlfriends flowers, or a gift, or take care of her in some special way.</a:t>
            </a:r>
          </a:p>
          <a:p>
            <a:pPr marL="461963" indent="-461963">
              <a:buFont typeface="+mj-lt"/>
              <a:buAutoNum type="arabicPeriod"/>
            </a:pPr>
            <a:r>
              <a:rPr lang="en-US" sz="4000" dirty="0"/>
              <a:t>A day of love: I want to examine our MOST important love relationship, to the Heavenly Bridegroom. </a:t>
            </a:r>
          </a:p>
        </p:txBody>
      </p:sp>
    </p:spTree>
    <p:extLst>
      <p:ext uri="{BB962C8B-B14F-4D97-AF65-F5344CB8AC3E}">
        <p14:creationId xmlns:p14="http://schemas.microsoft.com/office/powerpoint/2010/main" val="55630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AC8F24B-C79B-4E78-AE42-D91EF588B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3"/>
            <a:ext cx="9144000" cy="5143500"/>
          </a:xfrm>
          <a:prstGeom prst="rect">
            <a:avLst/>
          </a:prstGeom>
        </p:spPr>
      </p:pic>
      <p:sp>
        <p:nvSpPr>
          <p:cNvPr id="5" name="TextBox 4">
            <a:extLst>
              <a:ext uri="{FF2B5EF4-FFF2-40B4-BE49-F238E27FC236}">
                <a16:creationId xmlns:a16="http://schemas.microsoft.com/office/drawing/2014/main" id="{9B004F94-09D9-40C5-A561-6FB0A0547FBE}"/>
              </a:ext>
            </a:extLst>
          </p:cNvPr>
          <p:cNvSpPr txBox="1"/>
          <p:nvPr/>
        </p:nvSpPr>
        <p:spPr>
          <a:xfrm>
            <a:off x="3505200" y="2724150"/>
            <a:ext cx="4844276" cy="707886"/>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Song of Songs 8:5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324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4381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Song of Songs 8:5   Tu </a:t>
            </a:r>
            <a:r>
              <a:rPr lang="en-US" sz="4000" dirty="0" err="1"/>
              <a:t>B'Av</a:t>
            </a:r>
            <a:r>
              <a:rPr lang="en-US" sz="4000" dirty="0"/>
              <a:t> Divine Lover</a:t>
            </a:r>
          </a:p>
          <a:p>
            <a:pPr marL="0" indent="0">
              <a:buNone/>
            </a:pPr>
            <a:r>
              <a:rPr lang="en-US" sz="4000" dirty="0"/>
              <a:t>Who is this coming up from the wilderness leaning on her lover?</a:t>
            </a:r>
          </a:p>
          <a:p>
            <a:pPr marL="0" indent="0" algn="r" rtl="1">
              <a:buNone/>
            </a:pPr>
            <a:r>
              <a:rPr lang="he-IL" sz="4400" b="1" kern="1200" dirty="0">
                <a:latin typeface="David" panose="020E0502060401010101" pitchFamily="34" charset="-79"/>
                <a:cs typeface="David" panose="020E0502060401010101" pitchFamily="34" charset="-79"/>
              </a:rPr>
              <a:t>מִי זֹאת, עֹלָה מִן-הַמִּדְבָּר, מִתְרַפֶּקֶת</a:t>
            </a:r>
            <a:r>
              <a:rPr lang="en-US" sz="4400" b="1" kern="1200" dirty="0">
                <a:latin typeface="David" panose="020E0502060401010101" pitchFamily="34" charset="-79"/>
                <a:cs typeface="David" panose="020E0502060401010101" pitchFamily="34" charset="-79"/>
              </a:rPr>
              <a:t> </a:t>
            </a:r>
            <a:r>
              <a:rPr lang="he-IL" sz="4400" b="1" kern="1200" dirty="0">
                <a:latin typeface="David" panose="020E0502060401010101" pitchFamily="34" charset="-79"/>
                <a:cs typeface="David" panose="020E0502060401010101" pitchFamily="34" charset="-79"/>
              </a:rPr>
              <a:t>עַל-דּוֹדָהּ</a:t>
            </a:r>
            <a:r>
              <a:rPr lang="en-US" sz="4400" b="1" kern="1200" dirty="0">
                <a:latin typeface="David" panose="020E0502060401010101" pitchFamily="34" charset="-79"/>
                <a:cs typeface="David" panose="020E0502060401010101" pitchFamily="34" charset="-79"/>
              </a:rPr>
              <a:t> </a:t>
            </a:r>
            <a:r>
              <a:rPr lang="en-US" sz="4000" dirty="0"/>
              <a:t>to hug, to cling to;         </a:t>
            </a:r>
            <a:r>
              <a:rPr lang="en-US" sz="4400" b="1" kern="12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277173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 </a:t>
            </a:r>
          </a:p>
        </p:txBody>
      </p:sp>
      <p:pic>
        <p:nvPicPr>
          <p:cNvPr id="8194" name="Picture 2">
            <a:extLst>
              <a:ext uri="{FF2B5EF4-FFF2-40B4-BE49-F238E27FC236}">
                <a16:creationId xmlns:a16="http://schemas.microsoft.com/office/drawing/2014/main" id="{56126B4D-8377-49CC-8864-CF5A66AB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37" y="0"/>
            <a:ext cx="7709923"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3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Hudson Taylor </a:t>
            </a:r>
            <a:r>
              <a:rPr lang="en-US" sz="3600" i="1" dirty="0"/>
              <a:t>Union and Communion</a:t>
            </a:r>
          </a:p>
          <a:p>
            <a:pPr marL="0" indent="0">
              <a:buNone/>
            </a:pPr>
            <a:r>
              <a:rPr lang="en-US" sz="4000" dirty="0"/>
              <a:t>Song of Songs </a:t>
            </a:r>
          </a:p>
          <a:p>
            <a:pPr marL="0" indent="0">
              <a:buNone/>
            </a:pPr>
            <a:r>
              <a:rPr lang="en-US" sz="4000" dirty="0"/>
              <a:t>§1 1.2-2.7 Longing &amp; Surrender</a:t>
            </a:r>
          </a:p>
          <a:p>
            <a:pPr marL="0" indent="0">
              <a:buNone/>
            </a:pPr>
            <a:r>
              <a:rPr lang="en-US" sz="3600" dirty="0"/>
              <a:t>§2  2.8-3.5 Failure, back to the world</a:t>
            </a:r>
          </a:p>
          <a:p>
            <a:pPr marL="0" indent="0">
              <a:buNone/>
            </a:pPr>
            <a:r>
              <a:rPr lang="en-US" sz="4000" dirty="0"/>
              <a:t>§3   3.6-5.1 Unbroken intimacy</a:t>
            </a:r>
          </a:p>
          <a:p>
            <a:pPr marL="0" indent="0">
              <a:buNone/>
            </a:pPr>
            <a:r>
              <a:rPr lang="en-US" sz="3600" dirty="0"/>
              <a:t>§4   5.2-6.10  Failure, spiritual pride</a:t>
            </a:r>
          </a:p>
          <a:p>
            <a:pPr marL="0" indent="0">
              <a:buNone/>
            </a:pPr>
            <a:r>
              <a:rPr lang="en-US" sz="3600" dirty="0"/>
              <a:t>§5   6.11-8.4  Mutual delight</a:t>
            </a:r>
          </a:p>
          <a:p>
            <a:pPr marL="0" indent="0">
              <a:buNone/>
            </a:pPr>
            <a:r>
              <a:rPr lang="en-US" sz="3600" dirty="0"/>
              <a:t>§6   8.5-14    Leaning on her Beloved</a:t>
            </a:r>
          </a:p>
          <a:p>
            <a:pPr marL="0" indent="0">
              <a:buNone/>
            </a:pPr>
            <a:endParaRPr lang="en-US" sz="4000" dirty="0"/>
          </a:p>
        </p:txBody>
      </p:sp>
    </p:spTree>
    <p:extLst>
      <p:ext uri="{BB962C8B-B14F-4D97-AF65-F5344CB8AC3E}">
        <p14:creationId xmlns:p14="http://schemas.microsoft.com/office/powerpoint/2010/main" val="85798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8.6-7 </a:t>
            </a:r>
            <a:r>
              <a:rPr lang="en-US" sz="4000" dirty="0"/>
              <a:t>Set me like a seal on your heart, like a seal on your arm; for love is as strong as death, jealousy as cruel as </a:t>
            </a:r>
            <a:r>
              <a:rPr lang="en-US" sz="4000" dirty="0" err="1"/>
              <a:t>Sh’ol</a:t>
            </a:r>
            <a:r>
              <a:rPr lang="en-US" sz="4000" dirty="0"/>
              <a:t>; its flashes are flashes of fire, [as fierce as the] flame of Yah.  No amount of water can quench love, torrents cannot drown it..</a:t>
            </a:r>
          </a:p>
        </p:txBody>
      </p:sp>
    </p:spTree>
    <p:extLst>
      <p:ext uri="{BB962C8B-B14F-4D97-AF65-F5344CB8AC3E}">
        <p14:creationId xmlns:p14="http://schemas.microsoft.com/office/powerpoint/2010/main" val="60720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3600" dirty="0"/>
          </a:p>
          <a:p>
            <a:pPr marL="0" indent="0" algn="ctr">
              <a:buNone/>
            </a:pPr>
            <a:r>
              <a:rPr lang="en-US" sz="3600" dirty="0"/>
              <a:t>How do we get there?</a:t>
            </a:r>
          </a:p>
          <a:p>
            <a:pPr marL="0" indent="0">
              <a:buNone/>
            </a:pPr>
            <a:endParaRPr lang="en-US" sz="4000" dirty="0"/>
          </a:p>
        </p:txBody>
      </p:sp>
    </p:spTree>
    <p:extLst>
      <p:ext uri="{BB962C8B-B14F-4D97-AF65-F5344CB8AC3E}">
        <p14:creationId xmlns:p14="http://schemas.microsoft.com/office/powerpoint/2010/main" val="34997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solidFill>
                  <a:srgbClr val="FFFF99"/>
                </a:solidFill>
              </a:rPr>
              <a:t>3.21-32 </a:t>
            </a:r>
            <a:r>
              <a:rPr lang="en-US" sz="4000" cap="small" dirty="0">
                <a:solidFill>
                  <a:srgbClr val="FFFF99"/>
                </a:solidFill>
              </a:rPr>
              <a:t>Adoni</a:t>
            </a:r>
            <a:r>
              <a:rPr lang="en-US" sz="4000" dirty="0">
                <a:solidFill>
                  <a:srgbClr val="FFFF99"/>
                </a:solidFill>
              </a:rPr>
              <a:t> is good to those who wait for Him, to the soul that seeks Him. It is good </a:t>
            </a:r>
            <a:r>
              <a:rPr lang="en-US" sz="4000" u="sng" dirty="0">
                <a:solidFill>
                  <a:srgbClr val="FFFF99"/>
                </a:solidFill>
              </a:rPr>
              <a:t>to wait quietly for the salvation of </a:t>
            </a:r>
            <a:r>
              <a:rPr lang="en-US" sz="4000" u="sng" cap="small" dirty="0">
                <a:solidFill>
                  <a:srgbClr val="FFFF99"/>
                </a:solidFill>
              </a:rPr>
              <a:t>Adoni</a:t>
            </a:r>
            <a:r>
              <a:rPr lang="en-US" sz="4000" dirty="0">
                <a:solidFill>
                  <a:srgbClr val="FFFF99"/>
                </a:solidFill>
              </a:rPr>
              <a:t>. It is good for a man to </a:t>
            </a:r>
            <a:r>
              <a:rPr lang="en-US" sz="4000" u="sng" dirty="0">
                <a:solidFill>
                  <a:srgbClr val="FFFF99"/>
                </a:solidFill>
              </a:rPr>
              <a:t>bear the yoke in his youth</a:t>
            </a:r>
            <a:r>
              <a:rPr lang="en-US" sz="4000" dirty="0">
                <a:solidFill>
                  <a:srgbClr val="FFFF99"/>
                </a:solidFill>
              </a:rPr>
              <a:t>. Let him sit alone and be silent, since He has laid it upon him. </a:t>
            </a:r>
          </a:p>
        </p:txBody>
      </p:sp>
    </p:spTree>
    <p:extLst>
      <p:ext uri="{BB962C8B-B14F-4D97-AF65-F5344CB8AC3E}">
        <p14:creationId xmlns:p14="http://schemas.microsoft.com/office/powerpoint/2010/main" val="19722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Col 1.25-28 </a:t>
            </a:r>
            <a:r>
              <a:rPr lang="en-US" sz="4000" dirty="0"/>
              <a:t>I became [His] servant according to God’s commission, given to me for you, in order to declare His message in full— </a:t>
            </a:r>
            <a:r>
              <a:rPr lang="en-US" sz="4000" b="1" baseline="30000" dirty="0"/>
              <a:t> </a:t>
            </a:r>
            <a:r>
              <a:rPr lang="en-US" sz="4000" dirty="0"/>
              <a:t>the mystery that was hidden for ages and generations, but now has been revealed to His </a:t>
            </a:r>
            <a:r>
              <a:rPr lang="en-US" sz="4000" i="1" dirty="0" err="1"/>
              <a:t>kedoshim</a:t>
            </a:r>
            <a:r>
              <a:rPr lang="en-US" sz="4000" i="1" dirty="0"/>
              <a:t>, </a:t>
            </a:r>
            <a:r>
              <a:rPr lang="en-US" sz="4000" dirty="0"/>
              <a:t>Holy People. </a:t>
            </a:r>
            <a:r>
              <a:rPr lang="en-US" sz="4000" b="1" baseline="30000" dirty="0"/>
              <a:t> </a:t>
            </a:r>
            <a:endParaRPr lang="en-US" sz="6600" dirty="0"/>
          </a:p>
        </p:txBody>
      </p:sp>
    </p:spTree>
    <p:extLst>
      <p:ext uri="{BB962C8B-B14F-4D97-AF65-F5344CB8AC3E}">
        <p14:creationId xmlns:p14="http://schemas.microsoft.com/office/powerpoint/2010/main" val="106019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Col 1.25-28 </a:t>
            </a:r>
            <a:r>
              <a:rPr lang="en-US" sz="4000" dirty="0"/>
              <a:t>God chose to make known to them this glorious mystery regarding the Gentiles—which is </a:t>
            </a:r>
            <a:r>
              <a:rPr lang="en-US" sz="4000" dirty="0">
                <a:solidFill>
                  <a:srgbClr val="FFFF66"/>
                </a:solidFill>
              </a:rPr>
              <a:t>Messiah </a:t>
            </a:r>
            <a:r>
              <a:rPr lang="en-US" sz="4000" u="sng" dirty="0">
                <a:solidFill>
                  <a:srgbClr val="FFFF66"/>
                </a:solidFill>
              </a:rPr>
              <a:t>in</a:t>
            </a:r>
            <a:r>
              <a:rPr lang="en-US" sz="4000" dirty="0">
                <a:solidFill>
                  <a:srgbClr val="FFFF66"/>
                </a:solidFill>
              </a:rPr>
              <a:t> you</a:t>
            </a:r>
            <a:r>
              <a:rPr lang="en-US" sz="4000" dirty="0"/>
              <a:t>, the hope of glory! </a:t>
            </a:r>
            <a:r>
              <a:rPr lang="en-US" sz="4000" b="1" baseline="30000" dirty="0"/>
              <a:t> </a:t>
            </a:r>
            <a:r>
              <a:rPr lang="en-US" sz="4000" dirty="0"/>
              <a:t>We proclaim Him, warning and teaching everyone in all wisdom, so that we may present every person complete in Messiah.</a:t>
            </a:r>
            <a:endParaRPr lang="en-US" sz="6600" dirty="0"/>
          </a:p>
        </p:txBody>
      </p:sp>
    </p:spTree>
    <p:extLst>
      <p:ext uri="{BB962C8B-B14F-4D97-AF65-F5344CB8AC3E}">
        <p14:creationId xmlns:p14="http://schemas.microsoft.com/office/powerpoint/2010/main" val="259726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Kefa</a:t>
            </a:r>
            <a:r>
              <a:rPr lang="en-US" sz="4000" baseline="30000" dirty="0"/>
              <a:t>/P 5.7</a:t>
            </a:r>
            <a:r>
              <a:rPr lang="en-US" sz="4000" dirty="0"/>
              <a:t> Throw all your anxieties upon him, because he cares about you.</a:t>
            </a:r>
          </a:p>
        </p:txBody>
      </p:sp>
    </p:spTree>
    <p:extLst>
      <p:ext uri="{BB962C8B-B14F-4D97-AF65-F5344CB8AC3E}">
        <p14:creationId xmlns:p14="http://schemas.microsoft.com/office/powerpoint/2010/main" val="47566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Mark 1.14-15 </a:t>
            </a:r>
            <a:r>
              <a:rPr lang="en-US" sz="4000" dirty="0"/>
              <a:t>After </a:t>
            </a:r>
            <a:r>
              <a:rPr lang="en-US" sz="4000" dirty="0" err="1"/>
              <a:t>Yokhanan</a:t>
            </a:r>
            <a:r>
              <a:rPr lang="en-US" sz="4000" dirty="0"/>
              <a:t> had been arrested, Yeshua came into the Galil proclaiming the Good News from God: “The time has come,</a:t>
            </a:r>
          </a:p>
          <a:p>
            <a:pPr marL="0" indent="0">
              <a:buNone/>
            </a:pPr>
            <a:r>
              <a:rPr lang="en-US" sz="4000" dirty="0"/>
              <a:t>God’s Kingdom is near!</a:t>
            </a:r>
          </a:p>
          <a:p>
            <a:pPr marL="0" indent="0">
              <a:buNone/>
            </a:pPr>
            <a:r>
              <a:rPr lang="en-US" sz="4000" dirty="0"/>
              <a:t>Turn to God from your sins</a:t>
            </a:r>
          </a:p>
          <a:p>
            <a:pPr marL="0" indent="0">
              <a:buNone/>
            </a:pPr>
            <a:r>
              <a:rPr lang="en-US" sz="4000" dirty="0"/>
              <a:t>and </a:t>
            </a:r>
            <a:r>
              <a:rPr lang="en-US" sz="4000" u="sng" dirty="0">
                <a:solidFill>
                  <a:srgbClr val="FFFF66"/>
                </a:solidFill>
              </a:rPr>
              <a:t>believe the Good News</a:t>
            </a:r>
            <a:r>
              <a:rPr lang="en-US" sz="4000" dirty="0"/>
              <a:t>!”</a:t>
            </a:r>
          </a:p>
        </p:txBody>
      </p:sp>
    </p:spTree>
    <p:extLst>
      <p:ext uri="{BB962C8B-B14F-4D97-AF65-F5344CB8AC3E}">
        <p14:creationId xmlns:p14="http://schemas.microsoft.com/office/powerpoint/2010/main" val="337923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11.28-30 </a:t>
            </a:r>
            <a:r>
              <a:rPr lang="en-US" sz="4000" dirty="0"/>
              <a:t>Come to Me, all who are weary and burdened, and I will give you rest. </a:t>
            </a:r>
            <a:r>
              <a:rPr lang="en-US" sz="4000" b="1" baseline="30000" dirty="0"/>
              <a:t> </a:t>
            </a:r>
            <a:r>
              <a:rPr lang="en-US" sz="4000" dirty="0"/>
              <a:t>Take My yoke upon you and learn from Me, for I am gentle and humble in heart, and ‘you will find rest for your souls.’ For My yoke is easy and My burden is light.”</a:t>
            </a:r>
            <a:endParaRPr lang="en-US" sz="6600" dirty="0"/>
          </a:p>
        </p:txBody>
      </p:sp>
    </p:spTree>
    <p:extLst>
      <p:ext uri="{BB962C8B-B14F-4D97-AF65-F5344CB8AC3E}">
        <p14:creationId xmlns:p14="http://schemas.microsoft.com/office/powerpoint/2010/main" val="11793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11.28-30 </a:t>
            </a:r>
            <a:r>
              <a:rPr lang="en-US" sz="4000" dirty="0">
                <a:solidFill>
                  <a:srgbClr val="FFFF66"/>
                </a:solidFill>
              </a:rPr>
              <a:t>Come to Me</a:t>
            </a:r>
            <a:r>
              <a:rPr lang="en-US" sz="4000" dirty="0"/>
              <a:t>, all who are weary and burdened, </a:t>
            </a:r>
          </a:p>
          <a:p>
            <a:pPr marL="0" indent="0" algn="r" rtl="1">
              <a:buNone/>
            </a:pPr>
            <a:r>
              <a:rPr lang="he-IL" sz="4400" b="1" dirty="0">
                <a:latin typeface="David" panose="020E0502060401010101" pitchFamily="34" charset="-79"/>
                <a:cs typeface="David" panose="020E0502060401010101" pitchFamily="34" charset="-79"/>
              </a:rPr>
              <a:t>בּוֹאוּ אֵלַי</a:t>
            </a:r>
            <a:endParaRPr lang="en-US" sz="4400" b="1" dirty="0">
              <a:latin typeface="David" panose="020E0502060401010101" pitchFamily="34" charset="-79"/>
              <a:cs typeface="David" panose="020E0502060401010101" pitchFamily="34" charset="-79"/>
            </a:endParaRPr>
          </a:p>
          <a:p>
            <a:pPr marL="0" indent="0" algn="r" rtl="1">
              <a:buNone/>
            </a:pPr>
            <a:endParaRPr lang="en-US" sz="4400" b="1" dirty="0">
              <a:latin typeface="David" panose="020E0502060401010101" pitchFamily="34" charset="-79"/>
              <a:cs typeface="David" panose="020E0502060401010101" pitchFamily="34" charset="-79"/>
            </a:endParaRPr>
          </a:p>
          <a:p>
            <a:pPr marL="0" indent="0" algn="r" rtl="1">
              <a:buNone/>
            </a:pPr>
            <a:endParaRPr lang="en-US" sz="4400" dirty="0"/>
          </a:p>
        </p:txBody>
      </p:sp>
    </p:spTree>
    <p:extLst>
      <p:ext uri="{BB962C8B-B14F-4D97-AF65-F5344CB8AC3E}">
        <p14:creationId xmlns:p14="http://schemas.microsoft.com/office/powerpoint/2010/main" val="19519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Israel produces 18,000 tons of fresh olive oil annually. It is a popular ingredient in the kitchen and the </a:t>
            </a:r>
            <a:r>
              <a:rPr lang="en-US" sz="4000" u="sng" dirty="0">
                <a:solidFill>
                  <a:srgbClr val="FFFF66"/>
                </a:solidFill>
              </a:rPr>
              <a:t>per capita consumption </a:t>
            </a:r>
            <a:r>
              <a:rPr lang="en-US" sz="4000" dirty="0"/>
              <a:t>in the country is just under four liters (</a:t>
            </a:r>
            <a:r>
              <a:rPr lang="en-US" sz="4000" u="sng" dirty="0">
                <a:solidFill>
                  <a:srgbClr val="FFFF66"/>
                </a:solidFill>
              </a:rPr>
              <a:t>over a gallon) a year</a:t>
            </a:r>
            <a:r>
              <a:rPr lang="en-US" sz="4000" dirty="0"/>
              <a:t>. Olive oil has been a valued superfood for thousands of years.</a:t>
            </a:r>
          </a:p>
        </p:txBody>
      </p:sp>
    </p:spTree>
    <p:extLst>
      <p:ext uri="{BB962C8B-B14F-4D97-AF65-F5344CB8AC3E}">
        <p14:creationId xmlns:p14="http://schemas.microsoft.com/office/powerpoint/2010/main" val="113083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6.35 </a:t>
            </a:r>
            <a:r>
              <a:rPr lang="en-US" sz="4000" dirty="0"/>
              <a:t>Yeshua said to them, “I am the bread of life. Whoever </a:t>
            </a:r>
            <a:r>
              <a:rPr lang="en-US" sz="4000" dirty="0">
                <a:solidFill>
                  <a:srgbClr val="FFFF66"/>
                </a:solidFill>
              </a:rPr>
              <a:t>comes to Me</a:t>
            </a:r>
            <a:r>
              <a:rPr lang="en-US" sz="4000" dirty="0"/>
              <a:t> will never be hungry, and whoever believes in Me will never be thirsty.</a:t>
            </a:r>
            <a:endParaRPr lang="en-US" sz="6600" dirty="0"/>
          </a:p>
        </p:txBody>
      </p:sp>
    </p:spTree>
    <p:extLst>
      <p:ext uri="{BB962C8B-B14F-4D97-AF65-F5344CB8AC3E}">
        <p14:creationId xmlns:p14="http://schemas.microsoft.com/office/powerpoint/2010/main" val="4128664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6.53-54 </a:t>
            </a:r>
            <a:r>
              <a:rPr lang="en-US" sz="4000" dirty="0"/>
              <a:t> Then Yeshua said to them, “Yes, indeed! I tell you that unless you eat the flesh of the Son of Man and drink his blood, you do not have life in yourselves. Whoever eats my flesh and drinks my blood has eternal life.</a:t>
            </a:r>
            <a:endParaRPr lang="en-US" sz="6600" dirty="0"/>
          </a:p>
        </p:txBody>
      </p:sp>
    </p:spTree>
    <p:extLst>
      <p:ext uri="{BB962C8B-B14F-4D97-AF65-F5344CB8AC3E}">
        <p14:creationId xmlns:p14="http://schemas.microsoft.com/office/powerpoint/2010/main" val="285615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11.28-30 </a:t>
            </a:r>
            <a:r>
              <a:rPr lang="en-US" sz="4000" dirty="0"/>
              <a:t>Come to Me, all who are </a:t>
            </a:r>
            <a:r>
              <a:rPr lang="en-US" sz="4000" dirty="0">
                <a:solidFill>
                  <a:srgbClr val="FFFF66"/>
                </a:solidFill>
              </a:rPr>
              <a:t>weary</a:t>
            </a:r>
            <a:endParaRPr lang="en-US" sz="6600" dirty="0">
              <a:solidFill>
                <a:srgbClr val="FFFF66"/>
              </a:solidFill>
            </a:endParaRPr>
          </a:p>
        </p:txBody>
      </p:sp>
    </p:spTree>
    <p:extLst>
      <p:ext uri="{BB962C8B-B14F-4D97-AF65-F5344CB8AC3E}">
        <p14:creationId xmlns:p14="http://schemas.microsoft.com/office/powerpoint/2010/main" val="185252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733550"/>
            <a:ext cx="83820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kopiaó</a:t>
            </a:r>
            <a:r>
              <a:rPr lang="en-US" sz="4000" dirty="0"/>
              <a:t>: to grow weary, toil grow weary, toil, work with effort (of bodily and mental labor alike).</a:t>
            </a:r>
          </a:p>
        </p:txBody>
      </p:sp>
      <p:pic>
        <p:nvPicPr>
          <p:cNvPr id="3" name="Picture 2">
            <a:extLst>
              <a:ext uri="{FF2B5EF4-FFF2-40B4-BE49-F238E27FC236}">
                <a16:creationId xmlns:a16="http://schemas.microsoft.com/office/drawing/2014/main" id="{B7A9A4CE-14A9-49B3-BCFA-CFC7DD41DC52}"/>
              </a:ext>
            </a:extLst>
          </p:cNvPr>
          <p:cNvPicPr>
            <a:picLocks noChangeAspect="1"/>
          </p:cNvPicPr>
          <p:nvPr/>
        </p:nvPicPr>
        <p:blipFill rotWithShape="1">
          <a:blip r:embed="rId3"/>
          <a:srcRect r="39437"/>
          <a:stretch/>
        </p:blipFill>
        <p:spPr>
          <a:xfrm>
            <a:off x="685800" y="178955"/>
            <a:ext cx="7849678" cy="1459922"/>
          </a:xfrm>
          <a:prstGeom prst="rect">
            <a:avLst/>
          </a:prstGeom>
        </p:spPr>
      </p:pic>
      <p:sp>
        <p:nvSpPr>
          <p:cNvPr id="7" name="Rectangle: Rounded Corners 6">
            <a:extLst>
              <a:ext uri="{FF2B5EF4-FFF2-40B4-BE49-F238E27FC236}">
                <a16:creationId xmlns:a16="http://schemas.microsoft.com/office/drawing/2014/main" id="{8A00393C-D7AC-4A21-8B66-08CCF37B5194}"/>
              </a:ext>
            </a:extLst>
          </p:cNvPr>
          <p:cNvSpPr/>
          <p:nvPr/>
        </p:nvSpPr>
        <p:spPr bwMode="auto">
          <a:xfrm>
            <a:off x="6477000" y="178955"/>
            <a:ext cx="1981200" cy="1402195"/>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837878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baseline="30000" dirty="0" err="1"/>
              <a:t>Mtt</a:t>
            </a:r>
            <a:r>
              <a:rPr lang="en-US" sz="4000" baseline="30000" dirty="0"/>
              <a:t> 11.28-30 </a:t>
            </a:r>
            <a:r>
              <a:rPr lang="en-US" sz="4000" dirty="0"/>
              <a:t>Come to Me, all who are weary </a:t>
            </a:r>
          </a:p>
          <a:p>
            <a:pPr marL="0" indent="0" algn="r" rtl="1">
              <a:buNone/>
            </a:pPr>
            <a:r>
              <a:rPr lang="he-IL" sz="4400" b="1" dirty="0">
                <a:latin typeface="David" panose="020E0502060401010101" pitchFamily="34" charset="-79"/>
                <a:cs typeface="David" panose="020E0502060401010101" pitchFamily="34" charset="-79"/>
              </a:rPr>
              <a:t>בּוֹאוּ אֵלַי כָּל הָ</a:t>
            </a:r>
            <a:r>
              <a:rPr lang="he-IL" sz="4400" b="1" dirty="0">
                <a:solidFill>
                  <a:srgbClr val="FFFF66"/>
                </a:solidFill>
                <a:latin typeface="David" panose="020E0502060401010101" pitchFamily="34" charset="-79"/>
                <a:cs typeface="David" panose="020E0502060401010101" pitchFamily="34" charset="-79"/>
              </a:rPr>
              <a:t>עֲמֵלִ</a:t>
            </a:r>
            <a:r>
              <a:rPr lang="he-IL" sz="4400" b="1" dirty="0">
                <a:latin typeface="David" panose="020E0502060401010101" pitchFamily="34" charset="-79"/>
                <a:cs typeface="David" panose="020E0502060401010101" pitchFamily="34" charset="-79"/>
              </a:rPr>
              <a:t>ים</a:t>
            </a:r>
            <a:endParaRPr lang="en-US" sz="4400" b="1" dirty="0">
              <a:latin typeface="David" panose="020E0502060401010101" pitchFamily="34" charset="-79"/>
              <a:cs typeface="David" panose="020E0502060401010101" pitchFamily="34" charset="-79"/>
            </a:endParaRPr>
          </a:p>
          <a:p>
            <a:pPr marL="0" indent="0" algn="l">
              <a:buNone/>
            </a:pPr>
            <a:r>
              <a:rPr lang="en-US" sz="4000" dirty="0">
                <a:latin typeface="Arial Rounded MT Bold" panose="020F0704030504030204" pitchFamily="34" charset="0"/>
                <a:cs typeface="David" panose="020E0502060401010101" pitchFamily="34" charset="-79"/>
              </a:rPr>
              <a:t>laboring , toiling, effort, travail, suffering, trouble, misery, mischief, oppression</a:t>
            </a:r>
          </a:p>
          <a:p>
            <a:pPr marL="0" indent="0" algn="l">
              <a:buNone/>
            </a:pPr>
            <a:r>
              <a:rPr lang="en-US" sz="4000" dirty="0">
                <a:latin typeface="Arial Rounded MT Bold" panose="020F0704030504030204" pitchFamily="34" charset="0"/>
                <a:cs typeface="David" panose="020E0502060401010101" pitchFamily="34" charset="-79"/>
              </a:rPr>
              <a:t>Whatever overwhelms you!</a:t>
            </a:r>
          </a:p>
        </p:txBody>
      </p:sp>
    </p:spTree>
    <p:extLst>
      <p:ext uri="{BB962C8B-B14F-4D97-AF65-F5344CB8AC3E}">
        <p14:creationId xmlns:p14="http://schemas.microsoft.com/office/powerpoint/2010/main" val="1302947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11.28-30 </a:t>
            </a:r>
            <a:r>
              <a:rPr lang="en-US" sz="4000" dirty="0"/>
              <a:t>Come to Me, all who are weary and </a:t>
            </a:r>
            <a:r>
              <a:rPr lang="en-US" sz="4000" dirty="0">
                <a:solidFill>
                  <a:srgbClr val="FFFF66"/>
                </a:solidFill>
              </a:rPr>
              <a:t>burdened</a:t>
            </a:r>
            <a:r>
              <a:rPr lang="en-US" sz="4000" dirty="0"/>
              <a:t>, </a:t>
            </a:r>
            <a:endParaRPr lang="en-US" sz="6600" dirty="0"/>
          </a:p>
        </p:txBody>
      </p:sp>
    </p:spTree>
    <p:extLst>
      <p:ext uri="{BB962C8B-B14F-4D97-AF65-F5344CB8AC3E}">
        <p14:creationId xmlns:p14="http://schemas.microsoft.com/office/powerpoint/2010/main" val="29964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2114550"/>
            <a:ext cx="8229600" cy="281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1" dirty="0" err="1"/>
              <a:t>phortízō</a:t>
            </a:r>
            <a:r>
              <a:rPr lang="en-US" sz="4000" dirty="0"/>
              <a:t> – overload (pack up), causing someone to be (literally) “</a:t>
            </a:r>
            <a:r>
              <a:rPr lang="en-US" sz="4000" i="1" dirty="0"/>
              <a:t>weighted</a:t>
            </a:r>
            <a:r>
              <a:rPr lang="en-US" sz="4000" dirty="0"/>
              <a:t>-down.”</a:t>
            </a:r>
          </a:p>
          <a:p>
            <a:pPr marL="0" indent="0">
              <a:buNone/>
            </a:pPr>
            <a:endParaRPr lang="en-US" sz="6600" dirty="0"/>
          </a:p>
        </p:txBody>
      </p:sp>
      <p:pic>
        <p:nvPicPr>
          <p:cNvPr id="3" name="Picture 2">
            <a:extLst>
              <a:ext uri="{FF2B5EF4-FFF2-40B4-BE49-F238E27FC236}">
                <a16:creationId xmlns:a16="http://schemas.microsoft.com/office/drawing/2014/main" id="{B7A9A4CE-14A9-49B3-BCFA-CFC7DD41DC52}"/>
              </a:ext>
            </a:extLst>
          </p:cNvPr>
          <p:cNvPicPr>
            <a:picLocks noChangeAspect="1"/>
          </p:cNvPicPr>
          <p:nvPr/>
        </p:nvPicPr>
        <p:blipFill rotWithShape="1">
          <a:blip r:embed="rId3"/>
          <a:srcRect l="60562"/>
          <a:stretch/>
        </p:blipFill>
        <p:spPr>
          <a:xfrm>
            <a:off x="1371600" y="285749"/>
            <a:ext cx="6173167" cy="1763123"/>
          </a:xfrm>
          <a:prstGeom prst="rect">
            <a:avLst/>
          </a:prstGeom>
        </p:spPr>
      </p:pic>
    </p:spTree>
    <p:extLst>
      <p:ext uri="{BB962C8B-B14F-4D97-AF65-F5344CB8AC3E}">
        <p14:creationId xmlns:p14="http://schemas.microsoft.com/office/powerpoint/2010/main" val="1874095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 38.5 </a:t>
            </a:r>
            <a:r>
              <a:rPr lang="en-US" sz="4000" dirty="0"/>
              <a:t>My iniquities loom high over my head as a heavy burden, too heavy for me.</a:t>
            </a:r>
          </a:p>
        </p:txBody>
      </p:sp>
    </p:spTree>
    <p:extLst>
      <p:ext uri="{BB962C8B-B14F-4D97-AF65-F5344CB8AC3E}">
        <p14:creationId xmlns:p14="http://schemas.microsoft.com/office/powerpoint/2010/main" val="2442687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400" baseline="30000" dirty="0" err="1"/>
              <a:t>Mtt</a:t>
            </a:r>
            <a:r>
              <a:rPr lang="en-US" sz="4400" baseline="30000" dirty="0"/>
              <a:t> 11.28-30 </a:t>
            </a:r>
            <a:r>
              <a:rPr lang="en-US" sz="4400" dirty="0"/>
              <a:t>Come to Me, all who are weary and </a:t>
            </a:r>
            <a:r>
              <a:rPr lang="en-US" sz="4400" dirty="0">
                <a:solidFill>
                  <a:srgbClr val="FFFF66"/>
                </a:solidFill>
              </a:rPr>
              <a:t>burdened</a:t>
            </a:r>
            <a:r>
              <a:rPr lang="en-US" sz="4400" dirty="0"/>
              <a:t>, </a:t>
            </a:r>
            <a:endParaRPr lang="en-US" sz="7200" dirty="0"/>
          </a:p>
          <a:p>
            <a:pPr marL="0" indent="0" algn="r" rtl="1">
              <a:buNone/>
            </a:pPr>
            <a:r>
              <a:rPr lang="he-IL" sz="4400" b="1" dirty="0">
                <a:latin typeface="David" panose="020E0502060401010101" pitchFamily="34" charset="-79"/>
                <a:cs typeface="David" panose="020E0502060401010101" pitchFamily="34" charset="-79"/>
              </a:rPr>
              <a:t>בּוֹאוּ אֵלַי כָּל הָעֲמֵלִים וְהָ</a:t>
            </a:r>
            <a:r>
              <a:rPr lang="he-IL" sz="4400" b="1" dirty="0">
                <a:solidFill>
                  <a:srgbClr val="FFFF66"/>
                </a:solidFill>
                <a:latin typeface="David" panose="020E0502060401010101" pitchFamily="34" charset="-79"/>
                <a:cs typeface="David" panose="020E0502060401010101" pitchFamily="34" charset="-79"/>
              </a:rPr>
              <a:t>עֲמוּס</a:t>
            </a:r>
            <a:r>
              <a:rPr lang="he-IL" sz="4400" b="1" dirty="0">
                <a:latin typeface="David" panose="020E0502060401010101" pitchFamily="34" charset="-79"/>
                <a:cs typeface="David" panose="020E0502060401010101" pitchFamily="34" charset="-79"/>
              </a:rPr>
              <a:t>ִים</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solidFill>
                  <a:srgbClr val="FFFF66"/>
                </a:solidFill>
                <a:latin typeface="David" panose="020E0502060401010101" pitchFamily="34" charset="-79"/>
                <a:cs typeface="David" panose="020E0502060401010101" pitchFamily="34" charset="-79"/>
              </a:rPr>
              <a:t>עֲמוּס</a:t>
            </a:r>
            <a:endParaRPr lang="en-US" sz="4400" b="1" dirty="0">
              <a:solidFill>
                <a:srgbClr val="FFFF66"/>
              </a:solidFill>
              <a:latin typeface="David" panose="020E0502060401010101" pitchFamily="34" charset="-79"/>
              <a:cs typeface="David" panose="020E0502060401010101" pitchFamily="34" charset="-79"/>
            </a:endParaRPr>
          </a:p>
          <a:p>
            <a:pPr marL="0" indent="0" algn="l">
              <a:buNone/>
            </a:pPr>
            <a:r>
              <a:rPr lang="en-US" sz="4000" dirty="0">
                <a:latin typeface="Arial Rounded MT Bold" panose="020F0704030504030204" pitchFamily="34" charset="0"/>
                <a:cs typeface="David" panose="020E0502060401010101" pitchFamily="34" charset="-79"/>
              </a:rPr>
              <a:t>loaded, laden; busy, crowded (street, intersection)</a:t>
            </a:r>
          </a:p>
        </p:txBody>
      </p:sp>
    </p:spTree>
    <p:extLst>
      <p:ext uri="{BB962C8B-B14F-4D97-AF65-F5344CB8AC3E}">
        <p14:creationId xmlns:p14="http://schemas.microsoft.com/office/powerpoint/2010/main" val="2551453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I will give you rest.</a:t>
            </a:r>
          </a:p>
          <a:p>
            <a:pPr marL="0" indent="0">
              <a:buNone/>
            </a:pPr>
            <a:endParaRPr lang="en-US" sz="4000" dirty="0"/>
          </a:p>
          <a:p>
            <a:pPr marL="0" indent="0">
              <a:buNone/>
            </a:pPr>
            <a:endParaRPr lang="en-US" sz="4000" dirty="0"/>
          </a:p>
          <a:p>
            <a:pPr marL="0" indent="0">
              <a:buNone/>
            </a:pPr>
            <a:r>
              <a:rPr lang="en-US" sz="4000" dirty="0" err="1"/>
              <a:t>anapauó</a:t>
            </a:r>
            <a:r>
              <a:rPr lang="en-US" sz="4000" dirty="0"/>
              <a:t>: to give rest, give intermission from labor, by </a:t>
            </a:r>
            <a:r>
              <a:rPr lang="en-US" sz="4000" dirty="0" err="1"/>
              <a:t>impl</a:t>
            </a:r>
            <a:r>
              <a:rPr lang="en-US" sz="4000" dirty="0"/>
              <a:t>. refresh</a:t>
            </a:r>
          </a:p>
        </p:txBody>
      </p:sp>
      <p:pic>
        <p:nvPicPr>
          <p:cNvPr id="3" name="Picture 2">
            <a:extLst>
              <a:ext uri="{FF2B5EF4-FFF2-40B4-BE49-F238E27FC236}">
                <a16:creationId xmlns:a16="http://schemas.microsoft.com/office/drawing/2014/main" id="{A730E464-B987-40EF-987F-B86DBD93EA50}"/>
              </a:ext>
            </a:extLst>
          </p:cNvPr>
          <p:cNvPicPr>
            <a:picLocks noChangeAspect="1"/>
          </p:cNvPicPr>
          <p:nvPr/>
        </p:nvPicPr>
        <p:blipFill>
          <a:blip r:embed="rId3"/>
          <a:stretch>
            <a:fillRect/>
          </a:stretch>
        </p:blipFill>
        <p:spPr>
          <a:xfrm>
            <a:off x="427182" y="971550"/>
            <a:ext cx="3200400" cy="1383956"/>
          </a:xfrm>
          <a:prstGeom prst="rect">
            <a:avLst/>
          </a:prstGeom>
        </p:spPr>
      </p:pic>
    </p:spTree>
    <p:extLst>
      <p:ext uri="{BB962C8B-B14F-4D97-AF65-F5344CB8AC3E}">
        <p14:creationId xmlns:p14="http://schemas.microsoft.com/office/powerpoint/2010/main" val="95660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Olive oil protects against heart disease and lowers the risk of breast cancer. Olive oil supports the digestive system. The oil of the olive is also well known for its skin and hair health and beauty care.</a:t>
            </a:r>
          </a:p>
        </p:txBody>
      </p:sp>
    </p:spTree>
    <p:extLst>
      <p:ext uri="{BB962C8B-B14F-4D97-AF65-F5344CB8AC3E}">
        <p14:creationId xmlns:p14="http://schemas.microsoft.com/office/powerpoint/2010/main" val="3730936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400" dirty="0"/>
              <a:t>and I will give you rest.</a:t>
            </a:r>
          </a:p>
          <a:p>
            <a:pPr marL="0" indent="0" algn="r" rtl="1">
              <a:buNone/>
            </a:pPr>
            <a:r>
              <a:rPr lang="he-IL" sz="4400" b="1" dirty="0">
                <a:latin typeface="David" panose="020E0502060401010101" pitchFamily="34" charset="-79"/>
                <a:cs typeface="David" panose="020E0502060401010101" pitchFamily="34" charset="-79"/>
              </a:rPr>
              <a:t>וַאֲנִי</a:t>
            </a:r>
            <a:r>
              <a:rPr lang="he-IL" sz="4400" b="1" dirty="0">
                <a:solidFill>
                  <a:srgbClr val="FFFF66"/>
                </a:solidFill>
                <a:latin typeface="David" panose="020E0502060401010101" pitchFamily="34" charset="-79"/>
                <a:cs typeface="David" panose="020E0502060401010101" pitchFamily="34" charset="-79"/>
              </a:rPr>
              <a:t> אַמְצִיא</a:t>
            </a:r>
            <a:r>
              <a:rPr lang="he-IL" sz="4400" b="1" dirty="0">
                <a:latin typeface="David" panose="020E0502060401010101" pitchFamily="34" charset="-79"/>
                <a:cs typeface="David" panose="020E0502060401010101" pitchFamily="34" charset="-79"/>
              </a:rPr>
              <a:t> לָכֶם מְנוּחָה. </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solidFill>
                  <a:srgbClr val="FFFF66"/>
                </a:solidFill>
                <a:latin typeface="David" panose="020E0502060401010101" pitchFamily="34" charset="-79"/>
                <a:cs typeface="David" panose="020E0502060401010101" pitchFamily="34" charset="-79"/>
              </a:rPr>
              <a:t> אַמְצִיא </a:t>
            </a:r>
            <a:endParaRPr lang="en-US" sz="4400" b="1" dirty="0">
              <a:solidFill>
                <a:srgbClr val="FFFF66"/>
              </a:solidFill>
              <a:latin typeface="David" panose="020E0502060401010101" pitchFamily="34" charset="-79"/>
              <a:cs typeface="David" panose="020E0502060401010101" pitchFamily="34" charset="-79"/>
            </a:endParaRPr>
          </a:p>
          <a:p>
            <a:pPr marL="0" indent="0" algn="l">
              <a:buNone/>
            </a:pPr>
            <a:r>
              <a:rPr lang="en-US" sz="4300" dirty="0"/>
              <a:t>to invent; to fabricate, to make up; to deliver; to proffer, to offer, to present</a:t>
            </a:r>
          </a:p>
        </p:txBody>
      </p:sp>
    </p:spTree>
    <p:extLst>
      <p:ext uri="{BB962C8B-B14F-4D97-AF65-F5344CB8AC3E}">
        <p14:creationId xmlns:p14="http://schemas.microsoft.com/office/powerpoint/2010/main" val="1406272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dirty="0"/>
              <a:t>and I will give you rest.</a:t>
            </a:r>
          </a:p>
          <a:p>
            <a:pPr marL="0" indent="0" algn="r" rtl="1">
              <a:buNone/>
            </a:pPr>
            <a:r>
              <a:rPr lang="he-IL" sz="4000" b="1" dirty="0">
                <a:latin typeface="David" panose="020E0502060401010101" pitchFamily="34" charset="-79"/>
                <a:cs typeface="David" panose="020E0502060401010101" pitchFamily="34" charset="-79"/>
              </a:rPr>
              <a:t>ַאֲנִי אַמְצִיא לָכֶם </a:t>
            </a:r>
            <a:r>
              <a:rPr lang="he-IL" sz="4000" b="1" dirty="0">
                <a:solidFill>
                  <a:srgbClr val="FFFF66"/>
                </a:solidFill>
                <a:latin typeface="David" panose="020E0502060401010101" pitchFamily="34" charset="-79"/>
                <a:cs typeface="David" panose="020E0502060401010101" pitchFamily="34" charset="-79"/>
              </a:rPr>
              <a:t>מְנוּחָה</a:t>
            </a:r>
            <a:r>
              <a:rPr lang="he-IL" sz="4000" b="1" dirty="0">
                <a:latin typeface="David" panose="020E0502060401010101" pitchFamily="34" charset="-79"/>
                <a:cs typeface="David" panose="020E0502060401010101" pitchFamily="34" charset="-79"/>
              </a:rPr>
              <a:t>.</a:t>
            </a:r>
            <a:endParaRPr lang="en-US" sz="4000" b="1" dirty="0">
              <a:latin typeface="David" panose="020E0502060401010101" pitchFamily="34" charset="-79"/>
              <a:cs typeface="David" panose="020E0502060401010101" pitchFamily="34" charset="-79"/>
            </a:endParaRPr>
          </a:p>
          <a:p>
            <a:pPr marL="0" indent="0" algn="r" rtl="1">
              <a:buNone/>
            </a:pPr>
            <a:r>
              <a:rPr lang="he-IL" sz="4000" b="1" dirty="0">
                <a:solidFill>
                  <a:srgbClr val="FFFF66"/>
                </a:solidFill>
                <a:latin typeface="David" panose="020E0502060401010101" pitchFamily="34" charset="-79"/>
                <a:cs typeface="David" panose="020E0502060401010101" pitchFamily="34" charset="-79"/>
              </a:rPr>
              <a:t>מְנוּחָה</a:t>
            </a:r>
            <a:r>
              <a:rPr lang="en-US" sz="4000" b="1" dirty="0">
                <a:solidFill>
                  <a:srgbClr val="FFFF66"/>
                </a:solidFill>
                <a:latin typeface="David" panose="020E0502060401010101" pitchFamily="34" charset="-79"/>
                <a:cs typeface="David" panose="020E0502060401010101" pitchFamily="34" charset="-79"/>
              </a:rPr>
              <a:t>  </a:t>
            </a:r>
            <a:r>
              <a:rPr lang="en-US" sz="4000" i="1" dirty="0" err="1"/>
              <a:t>m’nukhah</a:t>
            </a:r>
            <a:r>
              <a:rPr lang="en-US" sz="4000" i="1" dirty="0"/>
              <a:t> </a:t>
            </a:r>
          </a:p>
          <a:p>
            <a:pPr marL="0" indent="0" algn="l">
              <a:buNone/>
            </a:pPr>
            <a:r>
              <a:rPr lang="en-US" sz="4000" dirty="0"/>
              <a:t>rest, respite; quiet, calm, serenity;</a:t>
            </a:r>
          </a:p>
        </p:txBody>
      </p:sp>
    </p:spTree>
    <p:extLst>
      <p:ext uri="{BB962C8B-B14F-4D97-AF65-F5344CB8AC3E}">
        <p14:creationId xmlns:p14="http://schemas.microsoft.com/office/powerpoint/2010/main" val="1009642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Take My yoke upon you</a:t>
            </a:r>
            <a:endParaRPr lang="en-US" sz="4000" dirty="0"/>
          </a:p>
        </p:txBody>
      </p:sp>
      <p:pic>
        <p:nvPicPr>
          <p:cNvPr id="3" name="Picture 2">
            <a:extLst>
              <a:ext uri="{FF2B5EF4-FFF2-40B4-BE49-F238E27FC236}">
                <a16:creationId xmlns:a16="http://schemas.microsoft.com/office/drawing/2014/main" id="{91DC0FED-9F60-4F84-B92D-9F7370602C26}"/>
              </a:ext>
            </a:extLst>
          </p:cNvPr>
          <p:cNvPicPr>
            <a:picLocks noChangeAspect="1"/>
          </p:cNvPicPr>
          <p:nvPr/>
        </p:nvPicPr>
        <p:blipFill>
          <a:blip r:embed="rId3"/>
          <a:stretch>
            <a:fillRect/>
          </a:stretch>
        </p:blipFill>
        <p:spPr>
          <a:xfrm>
            <a:off x="752232" y="1352550"/>
            <a:ext cx="7974026" cy="1590727"/>
          </a:xfrm>
          <a:prstGeom prst="rect">
            <a:avLst/>
          </a:prstGeom>
        </p:spPr>
      </p:pic>
      <p:sp>
        <p:nvSpPr>
          <p:cNvPr id="5" name="Rectangle: Rounded Corners 4">
            <a:extLst>
              <a:ext uri="{FF2B5EF4-FFF2-40B4-BE49-F238E27FC236}">
                <a16:creationId xmlns:a16="http://schemas.microsoft.com/office/drawing/2014/main" id="{953A3850-D584-42F4-9E23-7FC68F0947F8}"/>
              </a:ext>
            </a:extLst>
          </p:cNvPr>
          <p:cNvSpPr/>
          <p:nvPr/>
        </p:nvSpPr>
        <p:spPr bwMode="auto">
          <a:xfrm>
            <a:off x="3429000" y="1352550"/>
            <a:ext cx="1371600" cy="1447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072690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lgn="l">
              <a:buNone/>
            </a:pPr>
            <a:r>
              <a:rPr lang="en-US" sz="4400" dirty="0"/>
              <a:t>Take My yoke upon you</a:t>
            </a:r>
          </a:p>
          <a:p>
            <a:pPr marL="0" indent="0" algn="l">
              <a:buNone/>
            </a:pPr>
            <a:r>
              <a:rPr lang="en-US" sz="4400" b="1" dirty="0">
                <a:solidFill>
                  <a:srgbClr val="FFFF66"/>
                </a:solidFill>
                <a:latin typeface="David" panose="020E0502060401010101" pitchFamily="34" charset="-79"/>
                <a:cs typeface="David" panose="020E0502060401010101" pitchFamily="34" charset="-79"/>
              </a:rPr>
              <a:t> </a:t>
            </a:r>
            <a:r>
              <a:rPr lang="en-US" sz="4300" dirty="0" err="1">
                <a:solidFill>
                  <a:srgbClr val="FFFF66"/>
                </a:solidFill>
              </a:rPr>
              <a:t>zygós</a:t>
            </a:r>
            <a:r>
              <a:rPr lang="en-US" sz="4300" dirty="0">
                <a:solidFill>
                  <a:srgbClr val="FFFF66"/>
                </a:solidFill>
              </a:rPr>
              <a:t> </a:t>
            </a:r>
            <a:r>
              <a:rPr lang="en-US" sz="4300" dirty="0"/>
              <a:t>– properly, a yoke; a wooden bar placed over the neck of a pair of animals so they can pull together; (figuratively) what unites (joins) two people to move (work) together as one.</a:t>
            </a:r>
          </a:p>
        </p:txBody>
      </p:sp>
    </p:spTree>
    <p:extLst>
      <p:ext uri="{BB962C8B-B14F-4D97-AF65-F5344CB8AC3E}">
        <p14:creationId xmlns:p14="http://schemas.microsoft.com/office/powerpoint/2010/main" val="3513769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11.28-30 </a:t>
            </a:r>
            <a:r>
              <a:rPr lang="en-US" sz="4000" b="1" baseline="30000" dirty="0"/>
              <a:t> </a:t>
            </a:r>
            <a:r>
              <a:rPr lang="en-US" sz="4000" dirty="0"/>
              <a:t>and learn from Me, for I am gentle and humble in heart,</a:t>
            </a:r>
            <a:endParaRPr lang="en-US" sz="6600" dirty="0"/>
          </a:p>
        </p:txBody>
      </p:sp>
    </p:spTree>
    <p:extLst>
      <p:ext uri="{BB962C8B-B14F-4D97-AF65-F5344CB8AC3E}">
        <p14:creationId xmlns:p14="http://schemas.microsoft.com/office/powerpoint/2010/main" val="1757050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baseline="30000" dirty="0" err="1"/>
              <a:t>Zekh</a:t>
            </a:r>
            <a:r>
              <a:rPr lang="en-US" sz="4000" baseline="30000" dirty="0"/>
              <a:t> 9.9 </a:t>
            </a:r>
            <a:r>
              <a:rPr lang="en-US" sz="4000" dirty="0"/>
              <a:t>Rejoice greatly, daughter of Zion! Shout, daughter of Jerusalem! Behold, your king is coming to you, a righteous one bringing salvation. He is lowly, riding on a donkey—on a colt, the foal of a donkey</a:t>
            </a:r>
          </a:p>
          <a:p>
            <a:pPr marL="0" indent="0" algn="r" rtl="1">
              <a:buNone/>
            </a:pP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68863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and ‘you will find </a:t>
            </a:r>
            <a:r>
              <a:rPr lang="en-US" sz="4000" u="sng" dirty="0">
                <a:solidFill>
                  <a:srgbClr val="FFFF66"/>
                </a:solidFill>
              </a:rPr>
              <a:t>rest</a:t>
            </a:r>
            <a:r>
              <a:rPr lang="en-US" sz="4000" dirty="0"/>
              <a:t> for your souls.’ </a:t>
            </a:r>
          </a:p>
          <a:p>
            <a:pPr marL="0" indent="0">
              <a:buNone/>
            </a:pPr>
            <a:endParaRPr lang="en-US" sz="4000" dirty="0"/>
          </a:p>
          <a:p>
            <a:pPr marL="0" indent="0">
              <a:buNone/>
            </a:pPr>
            <a:endParaRPr lang="en-US" sz="3900" dirty="0"/>
          </a:p>
          <a:p>
            <a:pPr marL="0" indent="0" algn="l">
              <a:buNone/>
            </a:pPr>
            <a:r>
              <a:rPr lang="en-US" sz="3900" dirty="0"/>
              <a:t> </a:t>
            </a:r>
          </a:p>
          <a:p>
            <a:pPr marL="0" indent="0" algn="l">
              <a:buNone/>
            </a:pPr>
            <a:r>
              <a:rPr lang="en-US" sz="3900" dirty="0"/>
              <a:t>the vital breath, breath of life, (b) the human soul, (c) the soul as the seat of affections and will, (d) the self, (e) a human person, an individual.</a:t>
            </a:r>
          </a:p>
        </p:txBody>
      </p:sp>
      <p:pic>
        <p:nvPicPr>
          <p:cNvPr id="6" name="Picture 5">
            <a:extLst>
              <a:ext uri="{FF2B5EF4-FFF2-40B4-BE49-F238E27FC236}">
                <a16:creationId xmlns:a16="http://schemas.microsoft.com/office/drawing/2014/main" id="{CA2FC775-D369-400B-856E-D0B7FEE48EAB}"/>
              </a:ext>
            </a:extLst>
          </p:cNvPr>
          <p:cNvPicPr>
            <a:picLocks noChangeAspect="1"/>
          </p:cNvPicPr>
          <p:nvPr/>
        </p:nvPicPr>
        <p:blipFill>
          <a:blip r:embed="rId3"/>
          <a:stretch>
            <a:fillRect/>
          </a:stretch>
        </p:blipFill>
        <p:spPr>
          <a:xfrm>
            <a:off x="342900" y="1276350"/>
            <a:ext cx="8458200" cy="1675682"/>
          </a:xfrm>
          <a:prstGeom prst="rect">
            <a:avLst/>
          </a:prstGeom>
        </p:spPr>
      </p:pic>
      <p:sp>
        <p:nvSpPr>
          <p:cNvPr id="2" name="Rectangle: Rounded Corners 1">
            <a:extLst>
              <a:ext uri="{FF2B5EF4-FFF2-40B4-BE49-F238E27FC236}">
                <a16:creationId xmlns:a16="http://schemas.microsoft.com/office/drawing/2014/main" id="{2B289798-C4CB-471C-B8BC-03E9A23DD677}"/>
              </a:ext>
            </a:extLst>
          </p:cNvPr>
          <p:cNvSpPr/>
          <p:nvPr/>
        </p:nvSpPr>
        <p:spPr bwMode="auto">
          <a:xfrm>
            <a:off x="2209800" y="1352550"/>
            <a:ext cx="2286000" cy="1524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730844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‘you will find rest for your souls.’ </a:t>
            </a:r>
          </a:p>
          <a:p>
            <a:pPr marL="0" indent="0" algn="r" rtl="1">
              <a:buNone/>
            </a:pPr>
            <a:r>
              <a:rPr lang="he-IL" sz="4000" b="1" dirty="0">
                <a:latin typeface="David" panose="020E0502060401010101" pitchFamily="34" charset="-79"/>
                <a:cs typeface="David" panose="020E0502060401010101" pitchFamily="34" charset="-79"/>
              </a:rPr>
              <a:t>תִּמְצְאוּ </a:t>
            </a:r>
            <a:r>
              <a:rPr lang="he-IL" sz="4000" b="1" dirty="0">
                <a:solidFill>
                  <a:srgbClr val="FFFF66"/>
                </a:solidFill>
                <a:latin typeface="David" panose="020E0502060401010101" pitchFamily="34" charset="-79"/>
                <a:cs typeface="David" panose="020E0502060401010101" pitchFamily="34" charset="-79"/>
              </a:rPr>
              <a:t>מַרְגּוֹעַ</a:t>
            </a:r>
            <a:r>
              <a:rPr lang="he-IL" sz="4000" b="1" dirty="0">
                <a:latin typeface="David" panose="020E0502060401010101" pitchFamily="34" charset="-79"/>
                <a:cs typeface="David" panose="020E0502060401010101" pitchFamily="34" charset="-79"/>
              </a:rPr>
              <a:t> לְנַפְשׁוֹתֵיכֶם</a:t>
            </a:r>
            <a:endParaRPr lang="en-US" sz="4000" b="1" dirty="0">
              <a:latin typeface="David" panose="020E0502060401010101" pitchFamily="34" charset="-79"/>
              <a:cs typeface="David" panose="020E0502060401010101" pitchFamily="34" charset="-79"/>
            </a:endParaRPr>
          </a:p>
          <a:p>
            <a:pPr marL="0" indent="0" algn="l">
              <a:buNone/>
            </a:pPr>
            <a:r>
              <a:rPr lang="en-US" sz="4000" dirty="0"/>
              <a:t>rest, peace, relaxation, serenity</a:t>
            </a:r>
          </a:p>
        </p:txBody>
      </p:sp>
    </p:spTree>
    <p:extLst>
      <p:ext uri="{BB962C8B-B14F-4D97-AF65-F5344CB8AC3E}">
        <p14:creationId xmlns:p14="http://schemas.microsoft.com/office/powerpoint/2010/main" val="895047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My yoke is easy and My burden is light.”</a:t>
            </a:r>
          </a:p>
          <a:p>
            <a:pPr marL="0" indent="0">
              <a:buNone/>
            </a:pPr>
            <a:endParaRPr lang="en-US" sz="4000" dirty="0"/>
          </a:p>
          <a:p>
            <a:pPr marL="0" indent="0">
              <a:buNone/>
            </a:pPr>
            <a:endParaRPr lang="en-US" sz="4000" dirty="0"/>
          </a:p>
          <a:p>
            <a:pPr marL="0" indent="0">
              <a:buNone/>
            </a:pPr>
            <a:r>
              <a:rPr lang="en-US" sz="4000" dirty="0" err="1"/>
              <a:t>Chréstos</a:t>
            </a:r>
            <a:r>
              <a:rPr lang="en-US" sz="4000" dirty="0"/>
              <a:t>  useful, gentle, pleasant, kind</a:t>
            </a:r>
          </a:p>
          <a:p>
            <a:pPr marL="0" indent="0" algn="r" rtl="1">
              <a:buNone/>
            </a:pPr>
            <a:endParaRPr lang="en-US" sz="4000" dirty="0"/>
          </a:p>
        </p:txBody>
      </p:sp>
      <p:pic>
        <p:nvPicPr>
          <p:cNvPr id="3" name="Picture 2">
            <a:extLst>
              <a:ext uri="{FF2B5EF4-FFF2-40B4-BE49-F238E27FC236}">
                <a16:creationId xmlns:a16="http://schemas.microsoft.com/office/drawing/2014/main" id="{8AC5150A-85D4-422D-BC99-4149CF31B45B}"/>
              </a:ext>
            </a:extLst>
          </p:cNvPr>
          <p:cNvPicPr>
            <a:picLocks noChangeAspect="1"/>
          </p:cNvPicPr>
          <p:nvPr/>
        </p:nvPicPr>
        <p:blipFill>
          <a:blip r:embed="rId3"/>
          <a:stretch>
            <a:fillRect/>
          </a:stretch>
        </p:blipFill>
        <p:spPr>
          <a:xfrm>
            <a:off x="493059" y="1885950"/>
            <a:ext cx="8340410" cy="1090669"/>
          </a:xfrm>
          <a:prstGeom prst="rect">
            <a:avLst/>
          </a:prstGeom>
        </p:spPr>
      </p:pic>
      <p:sp>
        <p:nvSpPr>
          <p:cNvPr id="6" name="Rectangle: Rounded Corners 5">
            <a:extLst>
              <a:ext uri="{FF2B5EF4-FFF2-40B4-BE49-F238E27FC236}">
                <a16:creationId xmlns:a16="http://schemas.microsoft.com/office/drawing/2014/main" id="{49EE2C47-C59E-4077-B529-657D37D8F2BA}"/>
              </a:ext>
            </a:extLst>
          </p:cNvPr>
          <p:cNvSpPr/>
          <p:nvPr/>
        </p:nvSpPr>
        <p:spPr bwMode="auto">
          <a:xfrm>
            <a:off x="3048000" y="1962150"/>
            <a:ext cx="1143000" cy="990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40603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My yoke is </a:t>
            </a:r>
            <a:r>
              <a:rPr lang="en-US" sz="4000" dirty="0">
                <a:solidFill>
                  <a:srgbClr val="FFFF66"/>
                </a:solidFill>
              </a:rPr>
              <a:t>easy</a:t>
            </a:r>
            <a:r>
              <a:rPr lang="en-US" sz="4000" dirty="0"/>
              <a:t> and My burden is light.”</a:t>
            </a:r>
          </a:p>
          <a:p>
            <a:pPr marL="0" indent="0" algn="r" rtl="1">
              <a:buNone/>
            </a:pPr>
            <a:r>
              <a:rPr lang="he-IL" sz="4000" b="1" dirty="0">
                <a:latin typeface="David" panose="020E0502060401010101" pitchFamily="34" charset="-79"/>
                <a:cs typeface="David" panose="020E0502060401010101" pitchFamily="34" charset="-79"/>
              </a:rPr>
              <a:t>כִּי עֻלִּי</a:t>
            </a:r>
            <a:r>
              <a:rPr lang="he-IL" sz="4000" b="1" dirty="0">
                <a:solidFill>
                  <a:srgbClr val="FFFF66"/>
                </a:solidFill>
                <a:latin typeface="David" panose="020E0502060401010101" pitchFamily="34" charset="-79"/>
                <a:cs typeface="David" panose="020E0502060401010101" pitchFamily="34" charset="-79"/>
              </a:rPr>
              <a:t> נָעִים</a:t>
            </a:r>
            <a:r>
              <a:rPr lang="he-IL" sz="4000" b="1" dirty="0">
                <a:latin typeface="David" panose="020E0502060401010101" pitchFamily="34" charset="-79"/>
                <a:cs typeface="David" panose="020E0502060401010101" pitchFamily="34" charset="-79"/>
              </a:rPr>
              <a:t> וְקַל מַשָּׂאִי.</a:t>
            </a:r>
            <a:endParaRPr lang="en-US" sz="4000" b="1" dirty="0">
              <a:latin typeface="David" panose="020E0502060401010101" pitchFamily="34" charset="-79"/>
              <a:cs typeface="David" panose="020E0502060401010101" pitchFamily="34" charset="-79"/>
            </a:endParaRPr>
          </a:p>
          <a:p>
            <a:pPr marL="0" indent="0" algn="l">
              <a:buNone/>
            </a:pPr>
            <a:r>
              <a:rPr lang="en-US" sz="4000" dirty="0" err="1">
                <a:solidFill>
                  <a:srgbClr val="FFFF66"/>
                </a:solidFill>
              </a:rPr>
              <a:t>naim</a:t>
            </a:r>
            <a:r>
              <a:rPr lang="en-US" sz="4000" dirty="0"/>
              <a:t> ~ Naomi: pleasant, lovely, sweet, agreeable, fitting, musical</a:t>
            </a:r>
          </a:p>
        </p:txBody>
      </p:sp>
    </p:spTree>
    <p:extLst>
      <p:ext uri="{BB962C8B-B14F-4D97-AF65-F5344CB8AC3E}">
        <p14:creationId xmlns:p14="http://schemas.microsoft.com/office/powerpoint/2010/main" val="27024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rich in antioxidants, has a full-bodied taste, and the acidity is a maximum of 0.8 percent. Good olive oil has a delightfully spicy, peppery and bitter tang.</a:t>
            </a:r>
          </a:p>
        </p:txBody>
      </p:sp>
    </p:spTree>
    <p:extLst>
      <p:ext uri="{BB962C8B-B14F-4D97-AF65-F5344CB8AC3E}">
        <p14:creationId xmlns:p14="http://schemas.microsoft.com/office/powerpoint/2010/main" val="2945868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11.28-30 </a:t>
            </a:r>
            <a:r>
              <a:rPr lang="en-US" sz="4000" dirty="0"/>
              <a:t>Come to Me, all who are weary and burdened, and I will give you rest. </a:t>
            </a:r>
            <a:r>
              <a:rPr lang="en-US" sz="4000" b="1" baseline="30000" dirty="0"/>
              <a:t> </a:t>
            </a:r>
            <a:r>
              <a:rPr lang="en-US" sz="4000" dirty="0"/>
              <a:t>Take My yoke upon you and learn from Me, for I am gentle and humble in heart, and ‘you will find rest for your souls.’ For My yoke is easy and My burden is light.”</a:t>
            </a:r>
            <a:endParaRPr lang="en-US" sz="6600" dirty="0"/>
          </a:p>
        </p:txBody>
      </p:sp>
    </p:spTree>
    <p:extLst>
      <p:ext uri="{BB962C8B-B14F-4D97-AF65-F5344CB8AC3E}">
        <p14:creationId xmlns:p14="http://schemas.microsoft.com/office/powerpoint/2010/main" val="2374619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Yaakov 5.15-16</a:t>
            </a:r>
            <a:r>
              <a:rPr lang="en-US" sz="4000" dirty="0"/>
              <a:t> The prayer of faith will save the one who is sick, and the Lord will raise him up. If he has committed sins, he will be forgiven. </a:t>
            </a:r>
            <a:r>
              <a:rPr lang="en-US" sz="4000" u="sng" dirty="0">
                <a:solidFill>
                  <a:srgbClr val="FFFF66"/>
                </a:solidFill>
              </a:rPr>
              <a:t>So confess your offenses to one another and pray for one another </a:t>
            </a:r>
            <a:r>
              <a:rPr lang="en-US" sz="4000" dirty="0"/>
              <a:t>so that you may be healed. The effective prayer of a righteous person is very powerful.</a:t>
            </a:r>
          </a:p>
        </p:txBody>
      </p:sp>
    </p:spTree>
    <p:extLst>
      <p:ext uri="{BB962C8B-B14F-4D97-AF65-F5344CB8AC3E}">
        <p14:creationId xmlns:p14="http://schemas.microsoft.com/office/powerpoint/2010/main" val="1960675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What about fasting?</a:t>
            </a:r>
          </a:p>
        </p:txBody>
      </p:sp>
    </p:spTree>
    <p:extLst>
      <p:ext uri="{BB962C8B-B14F-4D97-AF65-F5344CB8AC3E}">
        <p14:creationId xmlns:p14="http://schemas.microsoft.com/office/powerpoint/2010/main" val="3804309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Luke 2.36-38 </a:t>
            </a:r>
            <a:r>
              <a:rPr lang="en-US" sz="4000" dirty="0"/>
              <a:t>There was also a prophet named Hannah Bat-</a:t>
            </a:r>
            <a:r>
              <a:rPr lang="en-US" sz="4000" dirty="0" err="1"/>
              <a:t>P’nu’el</a:t>
            </a:r>
            <a:r>
              <a:rPr lang="en-US" sz="4000" dirty="0"/>
              <a:t>, of the tribe of Asher. She was a very old woman — she had lived with her husband seven years after her marriage and had remained a widow ever since; now she was eighty-four. </a:t>
            </a:r>
          </a:p>
        </p:txBody>
      </p:sp>
    </p:spTree>
    <p:extLst>
      <p:ext uri="{BB962C8B-B14F-4D97-AF65-F5344CB8AC3E}">
        <p14:creationId xmlns:p14="http://schemas.microsoft.com/office/powerpoint/2010/main" val="275170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Luke 2.36-38 </a:t>
            </a:r>
            <a:r>
              <a:rPr lang="en-US" sz="4000" dirty="0"/>
              <a:t>She never left the Temple grounds but </a:t>
            </a:r>
            <a:r>
              <a:rPr lang="en-US" sz="4000" dirty="0">
                <a:solidFill>
                  <a:srgbClr val="FFFF66"/>
                </a:solidFill>
              </a:rPr>
              <a:t>worshipped there night and day, fasting and praying. </a:t>
            </a:r>
            <a:r>
              <a:rPr lang="en-US" sz="4000" dirty="0"/>
              <a:t>She came by at that moment and began thanking God and speaking about the child to everyone who was waiting for </a:t>
            </a:r>
            <a:r>
              <a:rPr lang="en-US" sz="4000" dirty="0" err="1"/>
              <a:t>Yerushalayim</a:t>
            </a:r>
            <a:r>
              <a:rPr lang="en-US" sz="4000" dirty="0"/>
              <a:t> to be liberated.</a:t>
            </a:r>
          </a:p>
        </p:txBody>
      </p:sp>
    </p:spTree>
    <p:extLst>
      <p:ext uri="{BB962C8B-B14F-4D97-AF65-F5344CB8AC3E}">
        <p14:creationId xmlns:p14="http://schemas.microsoft.com/office/powerpoint/2010/main" val="1248015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95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Aug. 9, 2021 begins the month of Elul.</a:t>
            </a:r>
          </a:p>
          <a:p>
            <a:pPr marL="0" indent="0">
              <a:buNone/>
            </a:pPr>
            <a:r>
              <a:rPr lang="en-US" sz="4000" dirty="0"/>
              <a:t>Fasting?</a:t>
            </a:r>
          </a:p>
          <a:p>
            <a:pPr marL="0" indent="0">
              <a:buNone/>
            </a:pPr>
            <a:r>
              <a:rPr lang="en-US" sz="4000" dirty="0"/>
              <a:t>Between Rosh </a:t>
            </a:r>
            <a:r>
              <a:rPr lang="en-US" sz="4000" dirty="0" err="1"/>
              <a:t>HaShanna</a:t>
            </a:r>
            <a:r>
              <a:rPr lang="en-US" sz="4000" dirty="0"/>
              <a:t> and Yom Kippur!</a:t>
            </a:r>
          </a:p>
        </p:txBody>
      </p:sp>
      <p:pic>
        <p:nvPicPr>
          <p:cNvPr id="1026" name="Picture 2" descr="Happy Elul! | Emet HaTorah">
            <a:extLst>
              <a:ext uri="{FF2B5EF4-FFF2-40B4-BE49-F238E27FC236}">
                <a16:creationId xmlns:a16="http://schemas.microsoft.com/office/drawing/2014/main" id="{A5832A21-D139-4019-9736-853DD0F97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0968"/>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827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872804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AC8F24B-C79B-4E78-AE42-D91EF588B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3"/>
            <a:ext cx="9144000" cy="5143500"/>
          </a:xfrm>
          <a:prstGeom prst="rect">
            <a:avLst/>
          </a:prstGeom>
        </p:spPr>
      </p:pic>
      <p:sp>
        <p:nvSpPr>
          <p:cNvPr id="5" name="TextBox 4">
            <a:extLst>
              <a:ext uri="{FF2B5EF4-FFF2-40B4-BE49-F238E27FC236}">
                <a16:creationId xmlns:a16="http://schemas.microsoft.com/office/drawing/2014/main" id="{9B004F94-09D9-40C5-A561-6FB0A0547FBE}"/>
              </a:ext>
            </a:extLst>
          </p:cNvPr>
          <p:cNvSpPr txBox="1"/>
          <p:nvPr/>
        </p:nvSpPr>
        <p:spPr>
          <a:xfrm>
            <a:off x="3505200" y="2724150"/>
            <a:ext cx="4844276" cy="707886"/>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Song of Songs 8:5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4336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4381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Song of Songs 8:5   Tu </a:t>
            </a:r>
            <a:r>
              <a:rPr lang="en-US" sz="4000" dirty="0" err="1"/>
              <a:t>B'Av</a:t>
            </a:r>
            <a:r>
              <a:rPr lang="en-US" sz="4000" dirty="0"/>
              <a:t> Divine Lover</a:t>
            </a:r>
          </a:p>
          <a:p>
            <a:pPr marL="0" indent="0">
              <a:buNone/>
            </a:pPr>
            <a:r>
              <a:rPr lang="en-US" sz="4000" dirty="0"/>
              <a:t>Who is this coming up from the wilderness leaning on her lover?</a:t>
            </a:r>
          </a:p>
          <a:p>
            <a:pPr marL="0" indent="0" algn="r" rtl="1">
              <a:buNone/>
            </a:pPr>
            <a:r>
              <a:rPr lang="he-IL" sz="4400" b="1" kern="1200" dirty="0">
                <a:latin typeface="David" panose="020E0502060401010101" pitchFamily="34" charset="-79"/>
                <a:cs typeface="David" panose="020E0502060401010101" pitchFamily="34" charset="-79"/>
              </a:rPr>
              <a:t>מִי זֹאת, עֹלָה מִן-הַמִּדְבָּר, מִתְרַפֶּקֶת</a:t>
            </a:r>
            <a:r>
              <a:rPr lang="en-US" sz="4400" b="1" kern="1200" dirty="0">
                <a:latin typeface="David" panose="020E0502060401010101" pitchFamily="34" charset="-79"/>
                <a:cs typeface="David" panose="020E0502060401010101" pitchFamily="34" charset="-79"/>
              </a:rPr>
              <a:t> </a:t>
            </a:r>
            <a:r>
              <a:rPr lang="he-IL" sz="4400" b="1" kern="1200" dirty="0">
                <a:latin typeface="David" panose="020E0502060401010101" pitchFamily="34" charset="-79"/>
                <a:cs typeface="David" panose="020E0502060401010101" pitchFamily="34" charset="-79"/>
              </a:rPr>
              <a:t>עַל-דּוֹדָהּ</a:t>
            </a:r>
            <a:r>
              <a:rPr lang="en-US" sz="4400" b="1" kern="1200" dirty="0">
                <a:latin typeface="David" panose="020E0502060401010101" pitchFamily="34" charset="-79"/>
                <a:cs typeface="David" panose="020E0502060401010101" pitchFamily="34" charset="-79"/>
              </a:rPr>
              <a:t> </a:t>
            </a:r>
            <a:r>
              <a:rPr lang="en-US" sz="4000" dirty="0"/>
              <a:t>to hug, to cling to;         </a:t>
            </a:r>
            <a:r>
              <a:rPr lang="en-US" sz="4400" b="1" kern="12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2886298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as your intimate Lover and have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24187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a:extLst>
              <a:ext uri="{FF2B5EF4-FFF2-40B4-BE49-F238E27FC236}">
                <a16:creationId xmlns:a16="http://schemas.microsoft.com/office/drawing/2014/main" id="{323B9B96-709C-4CBD-8BA1-8A8F7DA99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19125"/>
            <a:ext cx="900112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19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“Olive oil not only tastes good, it is good for you. In order to live a long, healthy life, </a:t>
            </a:r>
            <a:r>
              <a:rPr lang="en-US" sz="4000" u="sng" dirty="0">
                <a:solidFill>
                  <a:srgbClr val="FFFF66"/>
                </a:solidFill>
              </a:rPr>
              <a:t>many people in the country drink a glass of cold-pressed olive oil every day,</a:t>
            </a:r>
            <a:r>
              <a:rPr lang="en-US" sz="4000" dirty="0"/>
              <a:t>”</a:t>
            </a:r>
          </a:p>
        </p:txBody>
      </p:sp>
    </p:spTree>
    <p:extLst>
      <p:ext uri="{BB962C8B-B14F-4D97-AF65-F5344CB8AC3E}">
        <p14:creationId xmlns:p14="http://schemas.microsoft.com/office/powerpoint/2010/main" val="400842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23873957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156502</TotalTime>
  <Words>4183</Words>
  <Application>Microsoft Office PowerPoint</Application>
  <PresentationFormat>On-screen Show (16:9)</PresentationFormat>
  <Paragraphs>407</Paragraphs>
  <Slides>70</Slides>
  <Notes>70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4387</cp:revision>
  <dcterms:created xsi:type="dcterms:W3CDTF">2006-04-21T19:34:43Z</dcterms:created>
  <dcterms:modified xsi:type="dcterms:W3CDTF">2021-07-31T15:24:32Z</dcterms:modified>
</cp:coreProperties>
</file>