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88"/>
  </p:notesMasterIdLst>
  <p:handoutMasterIdLst>
    <p:handoutMasterId r:id="rId89"/>
  </p:handoutMasterIdLst>
  <p:sldIdLst>
    <p:sldId id="2045" r:id="rId3"/>
    <p:sldId id="63549" r:id="rId4"/>
    <p:sldId id="63544" r:id="rId5"/>
    <p:sldId id="63541" r:id="rId6"/>
    <p:sldId id="63556" r:id="rId7"/>
    <p:sldId id="63554" r:id="rId8"/>
    <p:sldId id="63620" r:id="rId9"/>
    <p:sldId id="63558" r:id="rId10"/>
    <p:sldId id="63550" r:id="rId11"/>
    <p:sldId id="63575" r:id="rId12"/>
    <p:sldId id="63576" r:id="rId13"/>
    <p:sldId id="63561" r:id="rId14"/>
    <p:sldId id="63567" r:id="rId15"/>
    <p:sldId id="63614" r:id="rId16"/>
    <p:sldId id="63609" r:id="rId17"/>
    <p:sldId id="63603" r:id="rId18"/>
    <p:sldId id="63610" r:id="rId19"/>
    <p:sldId id="63597" r:id="rId20"/>
    <p:sldId id="63562" r:id="rId21"/>
    <p:sldId id="63572" r:id="rId22"/>
    <p:sldId id="63612" r:id="rId23"/>
    <p:sldId id="63622" r:id="rId24"/>
    <p:sldId id="63611" r:id="rId25"/>
    <p:sldId id="63577" r:id="rId26"/>
    <p:sldId id="63617" r:id="rId27"/>
    <p:sldId id="63578" r:id="rId28"/>
    <p:sldId id="63616" r:id="rId29"/>
    <p:sldId id="63570" r:id="rId30"/>
    <p:sldId id="63568" r:id="rId31"/>
    <p:sldId id="63571" r:id="rId32"/>
    <p:sldId id="63573" r:id="rId33"/>
    <p:sldId id="63574" r:id="rId34"/>
    <p:sldId id="63607" r:id="rId35"/>
    <p:sldId id="63618" r:id="rId36"/>
    <p:sldId id="63569" r:id="rId37"/>
    <p:sldId id="63586" r:id="rId38"/>
    <p:sldId id="63582" r:id="rId39"/>
    <p:sldId id="63579" r:id="rId40"/>
    <p:sldId id="63627" r:id="rId41"/>
    <p:sldId id="63580" r:id="rId42"/>
    <p:sldId id="63587" r:id="rId43"/>
    <p:sldId id="63583" r:id="rId44"/>
    <p:sldId id="63588" r:id="rId45"/>
    <p:sldId id="63584" r:id="rId46"/>
    <p:sldId id="63589" r:id="rId47"/>
    <p:sldId id="63585" r:id="rId48"/>
    <p:sldId id="63581" r:id="rId49"/>
    <p:sldId id="63590" r:id="rId50"/>
    <p:sldId id="63594" r:id="rId51"/>
    <p:sldId id="63615" r:id="rId52"/>
    <p:sldId id="63591" r:id="rId53"/>
    <p:sldId id="63592" r:id="rId54"/>
    <p:sldId id="63619" r:id="rId55"/>
    <p:sldId id="63623" r:id="rId56"/>
    <p:sldId id="63624" r:id="rId57"/>
    <p:sldId id="63595" r:id="rId58"/>
    <p:sldId id="63596" r:id="rId59"/>
    <p:sldId id="63604" r:id="rId60"/>
    <p:sldId id="63606" r:id="rId61"/>
    <p:sldId id="63598" r:id="rId62"/>
    <p:sldId id="63593" r:id="rId63"/>
    <p:sldId id="63600" r:id="rId64"/>
    <p:sldId id="63601" r:id="rId65"/>
    <p:sldId id="63605" r:id="rId66"/>
    <p:sldId id="57292" r:id="rId67"/>
    <p:sldId id="57293" r:id="rId68"/>
    <p:sldId id="57294" r:id="rId69"/>
    <p:sldId id="57295" r:id="rId70"/>
    <p:sldId id="63602" r:id="rId71"/>
    <p:sldId id="63555" r:id="rId72"/>
    <p:sldId id="63551" r:id="rId73"/>
    <p:sldId id="63566" r:id="rId74"/>
    <p:sldId id="63613" r:id="rId75"/>
    <p:sldId id="63560" r:id="rId76"/>
    <p:sldId id="63559" r:id="rId77"/>
    <p:sldId id="63565" r:id="rId78"/>
    <p:sldId id="63563" r:id="rId79"/>
    <p:sldId id="63557" r:id="rId80"/>
    <p:sldId id="63548" r:id="rId81"/>
    <p:sldId id="63564" r:id="rId82"/>
    <p:sldId id="63621" r:id="rId83"/>
    <p:sldId id="63552" r:id="rId84"/>
    <p:sldId id="63626" r:id="rId85"/>
    <p:sldId id="63625" r:id="rId86"/>
    <p:sldId id="256" r:id="rId87"/>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90299" autoAdjust="0"/>
  </p:normalViewPr>
  <p:slideViewPr>
    <p:cSldViewPr>
      <p:cViewPr varScale="1">
        <p:scale>
          <a:sx n="103" d="100"/>
          <a:sy n="103" d="100"/>
        </p:scale>
        <p:origin x="850" y="77"/>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9756"/>
    </p:cViewPr>
  </p:sorterViewPr>
  <p:notesViewPr>
    <p:cSldViewPr>
      <p:cViewPr varScale="1">
        <p:scale>
          <a:sx n="65" d="100"/>
          <a:sy n="65"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09.05 The Sh'khinah</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August 7, 2021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09.05 The Sh'khinah</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August 7, 2021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en.wikipedia.org/wiki/Flag_of_Iran#cite_note-1"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09.05 The Sh'khinah</a:t>
            </a:r>
          </a:p>
        </p:txBody>
      </p:sp>
      <p:sp>
        <p:nvSpPr>
          <p:cNvPr id="5" name="Rectangle 3"/>
          <p:cNvSpPr>
            <a:spLocks noGrp="1" noChangeArrowheads="1"/>
          </p:cNvSpPr>
          <p:nvPr>
            <p:ph type="dt" idx="1"/>
          </p:nvPr>
        </p:nvSpPr>
        <p:spPr>
          <a:ln/>
        </p:spPr>
        <p:txBody>
          <a:bodyPr/>
          <a:lstStyle/>
          <a:p>
            <a:r>
              <a:rPr lang="en-US" altLang="en-US">
                <a:solidFill>
                  <a:prstClr val="white"/>
                </a:solidFill>
              </a:rPr>
              <a:t>August 7, 2021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0" dirty="0"/>
              <a:t>I don’t have the sense of color coordination that some have.  My wife, and my daughter when she was home, would question what I was about to wear, especially to shul.  So…</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https://en.wikipedia.org/wiki/Shekhinah</a:t>
            </a:r>
          </a:p>
          <a:p>
            <a:r>
              <a:rPr lang="en-US" dirty="0"/>
              <a:t>Make me a </a:t>
            </a:r>
            <a:r>
              <a:rPr lang="en-US" dirty="0" err="1"/>
              <a:t>Mishkan</a:t>
            </a:r>
            <a:r>
              <a:rPr lang="en-US" dirty="0"/>
              <a:t>/Tabernacle that I may dwell </a:t>
            </a:r>
            <a:r>
              <a:rPr lang="he-IL" b="1" dirty="0">
                <a:latin typeface="David" panose="020E0502060401010101" pitchFamily="34" charset="-79"/>
                <a:cs typeface="David" panose="020E0502060401010101" pitchFamily="34" charset="-79"/>
              </a:rPr>
              <a:t>ושכנתי</a:t>
            </a:r>
            <a:r>
              <a:rPr lang="he-IL" dirty="0"/>
              <a:t> </a:t>
            </a:r>
            <a:r>
              <a:rPr lang="en-US" dirty="0"/>
              <a:t> among you.  Ayelet </a:t>
            </a:r>
            <a:r>
              <a:rPr lang="en-US" dirty="0" err="1"/>
              <a:t>Steckbeck</a:t>
            </a:r>
            <a:r>
              <a:rPr lang="en-US" dirty="0"/>
              <a:t> story.</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3372479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 Greek</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2090924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https://biblehub.com/greek/2435.htm</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splendor…implying the </a:t>
            </a:r>
            <a:r>
              <a:rPr lang="en-US" dirty="0" err="1"/>
              <a:t>Sh’khinah</a:t>
            </a:r>
            <a:endParaRPr lang="en-US" dirty="0"/>
          </a:p>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1898070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https://biblehub.com/greek/2435.htm</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err="1"/>
              <a:t>hilasmós</a:t>
            </a:r>
            <a:r>
              <a:rPr lang="en-US" sz="2000" dirty="0"/>
              <a:t> – properly, propitiation; an offering to appease (satisfy) an angry, offended party.</a:t>
            </a:r>
          </a:p>
          <a:p>
            <a:endParaRPr lang="en-US" dirty="0"/>
          </a:p>
          <a:p>
            <a:r>
              <a:rPr lang="en-US" dirty="0"/>
              <a:t>https://biblehub.com/greek/2434.htm</a:t>
            </a:r>
          </a:p>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1856365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the rabbinic world, in Babylon 900’s CE</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2208461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2000" b="0" i="0" u="none" strike="noStrike" baseline="0" dirty="0">
                <a:latin typeface="Times New Roman" panose="02020603050405020304" pitchFamily="18" charset="0"/>
                <a:cs typeface="David" panose="020E0502060401010101" pitchFamily="34" charset="-79"/>
              </a:rPr>
              <a:t>(see </a:t>
            </a:r>
            <a:r>
              <a:rPr lang="en-US" sz="2000" b="0" i="0" u="none" strike="noStrike" baseline="0" dirty="0" err="1">
                <a:latin typeface="Times New Roman" panose="02020603050405020304" pitchFamily="18" charset="0"/>
                <a:cs typeface="David" panose="020E0502060401010101" pitchFamily="34" charset="-79"/>
              </a:rPr>
              <a:t>Saadiah’s</a:t>
            </a:r>
            <a:r>
              <a:rPr lang="en-US" sz="2000" b="0" i="0" u="none" strike="noStrike" baseline="0" dirty="0">
                <a:latin typeface="Times New Roman" panose="02020603050405020304" pitchFamily="18" charset="0"/>
                <a:cs typeface="David" panose="020E0502060401010101" pitchFamily="34" charset="-79"/>
              </a:rPr>
              <a:t> interpretation of Ezekiel 1:26, 1 Kings 22:19, and Daniel 7:9 in </a:t>
            </a:r>
            <a:r>
              <a:rPr lang="en-US" sz="2000" b="0" i="1" u="none" strike="noStrike" baseline="0" dirty="0">
                <a:latin typeface="Times New Roman" panose="02020603050405020304" pitchFamily="18" charset="0"/>
                <a:cs typeface="David" panose="020E0502060401010101" pitchFamily="34" charset="-79"/>
              </a:rPr>
              <a:t>Book of Beliefs and Opinions</a:t>
            </a:r>
            <a:r>
              <a:rPr lang="en-US" sz="2000" b="0" i="0" u="none" strike="noStrike" baseline="0" dirty="0">
                <a:latin typeface="Times New Roman" panose="02020603050405020304" pitchFamily="18" charset="0"/>
                <a:cs typeface="David" panose="020E0502060401010101" pitchFamily="34" charset="-79"/>
              </a:rPr>
              <a:t> 2:10).”1</a:t>
            </a:r>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562618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2000" b="0" i="0" u="none" strike="noStrike" baseline="0" dirty="0">
                <a:latin typeface="Times New Roman" panose="02020603050405020304" pitchFamily="18" charset="0"/>
                <a:cs typeface="David" panose="020E0502060401010101" pitchFamily="34" charset="-79"/>
              </a:rPr>
              <a:t>(see </a:t>
            </a:r>
            <a:r>
              <a:rPr lang="en-US" sz="2000" b="0" i="0" u="none" strike="noStrike" baseline="0" dirty="0" err="1">
                <a:latin typeface="Times New Roman" panose="02020603050405020304" pitchFamily="18" charset="0"/>
                <a:cs typeface="David" panose="020E0502060401010101" pitchFamily="34" charset="-79"/>
              </a:rPr>
              <a:t>Saadiah’s</a:t>
            </a:r>
            <a:r>
              <a:rPr lang="en-US" sz="2000" b="0" i="0" u="none" strike="noStrike" baseline="0" dirty="0">
                <a:latin typeface="Times New Roman" panose="02020603050405020304" pitchFamily="18" charset="0"/>
                <a:cs typeface="David" panose="020E0502060401010101" pitchFamily="34" charset="-79"/>
              </a:rPr>
              <a:t> interpretation of Ezekiel 1:26, 1 Kings 22:19, and Daniel 7:9 in </a:t>
            </a:r>
            <a:r>
              <a:rPr lang="en-US" sz="2000" b="0" i="1" u="none" strike="noStrike" baseline="0" dirty="0">
                <a:latin typeface="Times New Roman" panose="02020603050405020304" pitchFamily="18" charset="0"/>
                <a:cs typeface="David" panose="020E0502060401010101" pitchFamily="34" charset="-79"/>
              </a:rPr>
              <a:t>Book of Beliefs and Opinions</a:t>
            </a:r>
            <a:r>
              <a:rPr lang="en-US" sz="2000" b="0" i="0" u="none" strike="noStrike" baseline="0" dirty="0">
                <a:latin typeface="Times New Roman" panose="02020603050405020304" pitchFamily="18" charset="0"/>
                <a:cs typeface="David" panose="020E0502060401010101" pitchFamily="34" charset="-79"/>
              </a:rPr>
              <a:t> 2:10).”1</a:t>
            </a:r>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1523135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2000" b="0" i="0" u="none" strike="noStrike" baseline="0" dirty="0">
                <a:latin typeface="Times New Roman" panose="02020603050405020304" pitchFamily="18" charset="0"/>
                <a:cs typeface="David" panose="020E0502060401010101" pitchFamily="34" charset="-79"/>
              </a:rPr>
              <a:t>(see </a:t>
            </a:r>
            <a:r>
              <a:rPr lang="en-US" sz="2000" b="0" i="0" u="none" strike="noStrike" baseline="0" dirty="0" err="1">
                <a:latin typeface="Times New Roman" panose="02020603050405020304" pitchFamily="18" charset="0"/>
                <a:cs typeface="David" panose="020E0502060401010101" pitchFamily="34" charset="-79"/>
              </a:rPr>
              <a:t>Saadiah’s</a:t>
            </a:r>
            <a:r>
              <a:rPr lang="en-US" sz="2000" b="0" i="0" u="none" strike="noStrike" baseline="0" dirty="0">
                <a:latin typeface="Times New Roman" panose="02020603050405020304" pitchFamily="18" charset="0"/>
                <a:cs typeface="David" panose="020E0502060401010101" pitchFamily="34" charset="-79"/>
              </a:rPr>
              <a:t> interpretation of Ezekiel 1:26, 1 Kings 22:19, and Daniel 7:9 in </a:t>
            </a:r>
            <a:r>
              <a:rPr lang="en-US" sz="2000" b="0" i="1" u="none" strike="noStrike" baseline="0" dirty="0">
                <a:latin typeface="Times New Roman" panose="02020603050405020304" pitchFamily="18" charset="0"/>
                <a:cs typeface="David" panose="020E0502060401010101" pitchFamily="34" charset="-79"/>
              </a:rPr>
              <a:t>Book of Beliefs and Opinions</a:t>
            </a:r>
            <a:r>
              <a:rPr lang="en-US" sz="2000" b="0" i="0" u="none" strike="noStrike" baseline="0" dirty="0">
                <a:latin typeface="Times New Roman" panose="02020603050405020304" pitchFamily="18" charset="0"/>
                <a:cs typeface="David" panose="020E0502060401010101" pitchFamily="34" charset="-79"/>
              </a:rPr>
              <a:t> 2:10).”1</a:t>
            </a:r>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3142484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David Stern JNTC p 663</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279717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Practice pronunciation?   Altogether now.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Re-read our verse with this in mind: Divine dwelling about the place of atonement.</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260705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384374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David Stern Commentary, https://kifakz.github.io/eng/bible/stern/stern_evreyam_09.html</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684785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1484831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2024675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Experiencing the G-d of Israel was the biggest thing in their agenda!</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1131949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566399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Beginning of quails and manna</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3633864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Hertz: fell into a trance in which this mystic vision was seen by therm.  </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2308021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Hertz: fell into a trance in which this mystic vision was seen by them.  </a:t>
            </a:r>
          </a:p>
          <a:p>
            <a:r>
              <a:rPr lang="en-US" dirty="0"/>
              <a:t>Maybe this is why eating, meals together is SUCH a big deal in Jewish community.</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4002260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4265537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2182416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https://www.youtube.com/watch?v=hrCtoQUXnmc</a:t>
            </a:r>
          </a:p>
          <a:p>
            <a:r>
              <a:rPr lang="en-US" dirty="0"/>
              <a:t>First 1 second  “This is Jonathan Cahn”</a:t>
            </a:r>
          </a:p>
          <a:p>
            <a:r>
              <a:rPr lang="en-US" dirty="0"/>
              <a:t>Great gravitas!</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1378755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983921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3443320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4180679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When I read to find out message, this word lit up to me in my sense of the Ruakh.  Stern’s translation.  Here’s the original…</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4237197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3857618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3369612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1367775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After spending 8 days in the </a:t>
            </a:r>
            <a:r>
              <a:rPr lang="en-US" dirty="0" err="1"/>
              <a:t>Mishkan</a:t>
            </a:r>
            <a:r>
              <a:rPr lang="en-US" dirty="0"/>
              <a:t> courtyard.   </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384903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3158354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313241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lgn="l"/>
            <a:r>
              <a:rPr lang="en-US" b="0" i="0" dirty="0">
                <a:solidFill>
                  <a:srgbClr val="073763"/>
                </a:solidFill>
                <a:effectLst/>
              </a:rPr>
              <a:t>Another </a:t>
            </a:r>
          </a:p>
          <a:p>
            <a:pPr algn="l"/>
            <a:r>
              <a:rPr lang="en-US" b="0" i="0" dirty="0">
                <a:solidFill>
                  <a:srgbClr val="073763"/>
                </a:solidFill>
                <a:effectLst/>
              </a:rPr>
              <a:t>0 to 14 sec</a:t>
            </a:r>
          </a:p>
          <a:p>
            <a:pPr lvl="1" algn="l"/>
            <a:r>
              <a:rPr lang="en-US" b="0" i="0" dirty="0">
                <a:solidFill>
                  <a:srgbClr val="073763"/>
                </a:solidFill>
                <a:effectLst/>
              </a:rPr>
              <a:t>https://www.youtube.com/watch?v=1Okt0-Y38Pc</a:t>
            </a:r>
          </a:p>
          <a:p>
            <a:pPr lvl="1" algn="l"/>
            <a:r>
              <a:rPr lang="en-US" b="0" i="0" dirty="0">
                <a:solidFill>
                  <a:srgbClr val="073763"/>
                </a:solidFill>
                <a:effectLst/>
              </a:rPr>
              <a:t>I will mostly dress in black.   Not always, but pretty fool proof!</a:t>
            </a:r>
          </a:p>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25727127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33022866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20689997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42337561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8028200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40850135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1483072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24950056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But there is hope.  The same prophet, </a:t>
            </a:r>
            <a:r>
              <a:rPr lang="en-US" dirty="0" err="1"/>
              <a:t>Y’khezkael</a:t>
            </a:r>
            <a:r>
              <a:rPr lang="en-US" dirty="0"/>
              <a:t>/</a:t>
            </a:r>
            <a:r>
              <a:rPr lang="en-US" dirty="0" err="1"/>
              <a:t>Ezek</a:t>
            </a:r>
            <a:r>
              <a:rPr lang="en-US" dirty="0"/>
              <a:t> predicts a future Temple.</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42430948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9913003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the gate the Muslims have sealed to keep G-d from returning.</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3829125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Sometimes people call me with a question that they could solve by googling.  But, I understand that it’s easier and more cheerful maybe, to </a:t>
            </a:r>
            <a:r>
              <a:rPr lang="en-US" dirty="0" err="1"/>
              <a:t>Shmoogle</a:t>
            </a:r>
            <a:r>
              <a:rPr lang="en-US" dirty="0"/>
              <a:t>, than to google.   However, pure Jewish research…</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9422381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09.05 The Sh'khinah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August 7,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07474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20255688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5859506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he-IL" b="1" i="0" dirty="0">
                <a:solidFill>
                  <a:srgbClr val="000000"/>
                </a:solidFill>
                <a:effectLst/>
                <a:latin typeface="David" panose="020E0502060401010101" pitchFamily="34" charset="-79"/>
                <a:cs typeface="David" panose="020E0502060401010101" pitchFamily="34" charset="-79"/>
              </a:rPr>
              <a:t>יִשָּׂא הוֹד</a:t>
            </a:r>
            <a:r>
              <a:rPr lang="en-US" b="1" i="0" dirty="0">
                <a:solidFill>
                  <a:srgbClr val="000000"/>
                </a:solidFill>
                <a:effectLst/>
                <a:latin typeface="David" panose="020E0502060401010101" pitchFamily="34" charset="-79"/>
                <a:cs typeface="David" panose="020E0502060401010101" pitchFamily="34" charset="-79"/>
              </a:rPr>
              <a:t> </a:t>
            </a:r>
            <a:r>
              <a:rPr lang="en-US" b="0" i="0" dirty="0">
                <a:solidFill>
                  <a:srgbClr val="000000"/>
                </a:solidFill>
                <a:effectLst/>
                <a:latin typeface="David" panose="020E0502060401010101" pitchFamily="34" charset="-79"/>
                <a:cs typeface="David" panose="020E0502060401010101" pitchFamily="34" charset="-79"/>
              </a:rPr>
              <a:t> </a:t>
            </a:r>
            <a:r>
              <a:rPr lang="en-US" b="0" i="0" dirty="0" err="1">
                <a:solidFill>
                  <a:srgbClr val="000000"/>
                </a:solidFill>
                <a:effectLst/>
                <a:latin typeface="David" panose="020E0502060401010101" pitchFamily="34" charset="-79"/>
                <a:cs typeface="David" panose="020E0502060401010101" pitchFamily="34" charset="-79"/>
              </a:rPr>
              <a:t>Yisa</a:t>
            </a:r>
            <a:r>
              <a:rPr lang="en-US" b="0" i="0" dirty="0">
                <a:solidFill>
                  <a:srgbClr val="000000"/>
                </a:solidFill>
                <a:effectLst/>
                <a:latin typeface="David" panose="020E0502060401010101" pitchFamily="34" charset="-79"/>
                <a:cs typeface="David" panose="020E0502060401010101" pitchFamily="34" charset="-79"/>
              </a:rPr>
              <a:t> Hod</a:t>
            </a:r>
            <a:endParaRPr lang="en-US" b="0"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1225182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1707565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39462609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Other glories: essence of idolatry.  Other feel goods: mindfulness, nirvana.  Maybe and application of the </a:t>
            </a:r>
            <a:r>
              <a:rPr lang="en-US" dirty="0" err="1"/>
              <a:t>Shma</a:t>
            </a:r>
            <a:r>
              <a:rPr lang="en-US" dirty="0"/>
              <a:t>!</a:t>
            </a:r>
          </a:p>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25606184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Yet by grace</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24530875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28767877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3774813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Lori</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22322757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Cf: I’m praying and seeking G-d, so don’t bother me.   </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11286678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31937123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18908316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40886882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 </a:t>
            </a:r>
            <a:r>
              <a:rPr lang="en-US" dirty="0" err="1"/>
              <a:t>Shilo</a:t>
            </a:r>
            <a:r>
              <a:rPr lang="en-US" dirty="0"/>
              <a:t> ben Hod song that our wonderful young people sung last Shabbat has a great them of unity and glory…</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38668380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845776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974150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7407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868884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Confirms doctrine.  Me and April 13, 1969, name written in the Book of Life!!</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1140388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1954578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09.05 The Sh'khinah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August 7,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096114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09.05 The Sh'khinah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August 7,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580447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09.05 The Sh'khinah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August 7,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943237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26325139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202122"/>
                </a:solidFill>
                <a:effectLst/>
              </a:rPr>
              <a:t>the </a:t>
            </a:r>
            <a:r>
              <a:rPr lang="en-US" dirty="0">
                <a:solidFill>
                  <a:srgbClr val="0645AD"/>
                </a:solidFill>
              </a:rPr>
              <a:t>national emblem</a:t>
            </a:r>
            <a:r>
              <a:rPr lang="en-US" b="0" i="0" dirty="0">
                <a:solidFill>
                  <a:srgbClr val="202122"/>
                </a:solidFill>
                <a:effectLst/>
              </a:rPr>
              <a:t> ("</a:t>
            </a:r>
            <a:r>
              <a:rPr lang="en-US" dirty="0">
                <a:solidFill>
                  <a:srgbClr val="0645AD"/>
                </a:solidFill>
              </a:rPr>
              <a:t>Allah</a:t>
            </a:r>
            <a:r>
              <a:rPr lang="en-US" b="0" i="0" dirty="0">
                <a:solidFill>
                  <a:srgbClr val="202122"/>
                </a:solidFill>
                <a:effectLst/>
              </a:rPr>
              <a:t>") in red </a:t>
            </a:r>
            <a:r>
              <a:rPr lang="en-US" b="0" i="0" dirty="0" err="1">
                <a:solidFill>
                  <a:srgbClr val="202122"/>
                </a:solidFill>
                <a:effectLst/>
              </a:rPr>
              <a:t>centred</a:t>
            </a:r>
            <a:r>
              <a:rPr lang="en-US" b="0" i="0" dirty="0">
                <a:solidFill>
                  <a:srgbClr val="202122"/>
                </a:solidFill>
                <a:effectLst/>
              </a:rPr>
              <a:t> on the white band and the </a:t>
            </a:r>
            <a:r>
              <a:rPr lang="en-US" dirty="0">
                <a:solidFill>
                  <a:srgbClr val="0645AD"/>
                </a:solidFill>
              </a:rPr>
              <a:t>takbir</a:t>
            </a:r>
            <a:r>
              <a:rPr lang="en-US" b="0" i="0" dirty="0">
                <a:solidFill>
                  <a:srgbClr val="202122"/>
                </a:solidFill>
                <a:effectLst/>
              </a:rPr>
              <a:t> ( is the </a:t>
            </a:r>
            <a:r>
              <a:rPr lang="en-US" dirty="0">
                <a:solidFill>
                  <a:srgbClr val="0645AD"/>
                </a:solidFill>
              </a:rPr>
              <a:t>Arabic</a:t>
            </a:r>
            <a:r>
              <a:rPr lang="en-US" b="0" i="0" dirty="0">
                <a:solidFill>
                  <a:srgbClr val="202122"/>
                </a:solidFill>
                <a:effectLst/>
              </a:rPr>
              <a:t> phrase </a:t>
            </a:r>
            <a:r>
              <a:rPr lang="en-US" b="1" i="1" dirty="0" err="1">
                <a:solidFill>
                  <a:srgbClr val="202122"/>
                </a:solidFill>
                <a:effectLst/>
              </a:rPr>
              <a:t>ʾAllāhu</a:t>
            </a:r>
            <a:r>
              <a:rPr lang="en-US" b="1" i="1" dirty="0">
                <a:solidFill>
                  <a:srgbClr val="202122"/>
                </a:solidFill>
                <a:effectLst/>
              </a:rPr>
              <a:t> </a:t>
            </a:r>
            <a:r>
              <a:rPr lang="en-US" b="1" i="1" dirty="0" err="1">
                <a:solidFill>
                  <a:srgbClr val="202122"/>
                </a:solidFill>
                <a:effectLst/>
              </a:rPr>
              <a:t>ʾakbar</a:t>
            </a:r>
            <a:r>
              <a:rPr lang="en-US" b="0" i="0" dirty="0">
                <a:solidFill>
                  <a:srgbClr val="202122"/>
                </a:solidFill>
                <a:effectLst/>
              </a:rPr>
              <a:t>) written 11 times each in the </a:t>
            </a:r>
            <a:r>
              <a:rPr lang="en-US" dirty="0">
                <a:solidFill>
                  <a:srgbClr val="0645AD"/>
                </a:solidFill>
              </a:rPr>
              <a:t>Kufic script</a:t>
            </a:r>
            <a:r>
              <a:rPr lang="en-US" b="0" i="0" dirty="0">
                <a:solidFill>
                  <a:srgbClr val="202122"/>
                </a:solidFill>
                <a:effectLst/>
              </a:rPr>
              <a:t> in white, at the bottom of the green and the top of the red band.</a:t>
            </a:r>
            <a:r>
              <a:rPr lang="en-US" b="0" i="0" u="none" strike="noStrike" baseline="30000" dirty="0">
                <a:solidFill>
                  <a:srgbClr val="0645AD"/>
                </a:solidFill>
                <a:effectLst/>
                <a:hlinkClick r:id="rId3"/>
              </a:rPr>
              <a:t>[1]</a:t>
            </a:r>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5470764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https://vfinews.com/news/aug-6-2021/gantz-iran-is-10-weeks-from-breakout-to-a-nuclear?subscribed=true&amp;mc_cid=1a1a237c52&amp;mc_eid=UNIQID</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20383985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https://vfinews.com/news/aug-6-2021/gantz-iran-is-10-weeks-from-breakout-to-a-nuclear?subscribed=true&amp;mc_cid=1a1a237c52&amp;mc_eid=UNIQID</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24314296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23478021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7833772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t>https://www.charismanews.com/opinion/renewing-america/86277-the-parallels-of-early-1930s-germany-and-current-america-can-no-longer-be-ignored?utm_source=Charisma%20News%20Daily&amp;utm_medium=email&amp;utm_content=subscriber_id:5160390&amp;utm_campaign=CNO%20daily%20-%202021-08-04</a:t>
            </a:r>
          </a:p>
          <a:p>
            <a:endParaRPr lang="en-US" sz="1000"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1062344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Point out on pic of Aaron / Ark</a:t>
            </a:r>
          </a:p>
          <a:p>
            <a:r>
              <a:rPr lang="en-US" dirty="0"/>
              <a:t>When I read to find out message, this word lit up to me in my sense of the Ruakh.  Stern’s translation.  So, I feel I should discuss..</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46521030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On another line…</a:t>
            </a:r>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2497221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21748600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40835847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22132827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54301931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09.05 The Sh'khinah</a:t>
            </a:r>
          </a:p>
        </p:txBody>
      </p:sp>
      <p:sp>
        <p:nvSpPr>
          <p:cNvPr id="5" name="Date Placeholder 4"/>
          <p:cNvSpPr>
            <a:spLocks noGrp="1"/>
          </p:cNvSpPr>
          <p:nvPr>
            <p:ph type="dt" idx="1"/>
          </p:nvPr>
        </p:nvSpPr>
        <p:spPr/>
        <p:txBody>
          <a:bodyPr/>
          <a:lstStyle/>
          <a:p>
            <a:r>
              <a:rPr lang="en-US" altLang="en-US"/>
              <a:t>August 7,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963920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8/7/2021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8/7/2021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8/7/2021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8/7/2021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bariweiss.substack.com/p/med-schools-are-now-denying-biological"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err="1"/>
              <a:t>Sh’khinah</a:t>
            </a:r>
            <a:r>
              <a:rPr lang="en-US" sz="4000" dirty="0"/>
              <a:t> </a:t>
            </a:r>
            <a:r>
              <a:rPr lang="he-IL" sz="4400" b="1" i="0" dirty="0">
                <a:effectLst/>
                <a:latin typeface="David" panose="020E0502060401010101" pitchFamily="34" charset="-79"/>
                <a:cs typeface="David" panose="020E0502060401010101" pitchFamily="34" charset="-79"/>
              </a:rPr>
              <a:t>שְׁכִינָה</a:t>
            </a:r>
            <a:endParaRPr lang="en-US" sz="4400" b="1" i="0" dirty="0">
              <a:effectLst/>
              <a:latin typeface="David" panose="020E0502060401010101" pitchFamily="34" charset="-79"/>
              <a:cs typeface="David" panose="020E0502060401010101" pitchFamily="34" charset="-79"/>
            </a:endParaRPr>
          </a:p>
          <a:p>
            <a:pPr marL="0" indent="0">
              <a:buNone/>
            </a:pPr>
            <a:r>
              <a:rPr lang="en-US" sz="4000" dirty="0"/>
              <a:t>The word </a:t>
            </a:r>
            <a:r>
              <a:rPr lang="en-US" sz="4000" dirty="0" err="1"/>
              <a:t>sh’khinah</a:t>
            </a:r>
            <a:r>
              <a:rPr lang="en-US" sz="4000" dirty="0"/>
              <a:t> is not present in the Bible, and is first encountered in the rabbinic literature.</a:t>
            </a:r>
          </a:p>
          <a:p>
            <a:pPr marL="0" indent="0">
              <a:buNone/>
            </a:pPr>
            <a:r>
              <a:rPr lang="en-US" sz="4000" dirty="0"/>
              <a:t>from </a:t>
            </a:r>
            <a:r>
              <a:rPr lang="he-IL" sz="4400" b="1" dirty="0">
                <a:latin typeface="David" panose="020E0502060401010101" pitchFamily="34" charset="-79"/>
                <a:cs typeface="David" panose="020E0502060401010101" pitchFamily="34" charset="-79"/>
              </a:rPr>
              <a:t>שָׁכַן</a:t>
            </a:r>
            <a:r>
              <a:rPr lang="he-IL" sz="3200" b="0" i="0" dirty="0">
                <a:solidFill>
                  <a:srgbClr val="333333"/>
                </a:solidFill>
                <a:effectLst/>
                <a:latin typeface="Assistant" pitchFamily="2" charset="-79"/>
                <a:cs typeface="Assistant" pitchFamily="2" charset="-79"/>
              </a:rPr>
              <a:t> </a:t>
            </a:r>
            <a:r>
              <a:rPr lang="en-US" sz="3200" b="0" i="0" dirty="0">
                <a:solidFill>
                  <a:srgbClr val="333333"/>
                </a:solidFill>
                <a:effectLst/>
                <a:latin typeface="Assistant" pitchFamily="2" charset="-79"/>
                <a:cs typeface="Assistant" pitchFamily="2" charset="-79"/>
              </a:rPr>
              <a:t> </a:t>
            </a:r>
            <a:r>
              <a:rPr lang="en-US" sz="4000" i="1" dirty="0" err="1"/>
              <a:t>shakhan</a:t>
            </a:r>
            <a:r>
              <a:rPr lang="en-US" sz="3200" b="0" i="1" dirty="0">
                <a:solidFill>
                  <a:srgbClr val="333333"/>
                </a:solidFill>
                <a:effectLst/>
                <a:latin typeface="Assistant" pitchFamily="2" charset="-79"/>
                <a:cs typeface="Assistant" pitchFamily="2" charset="-79"/>
              </a:rPr>
              <a:t>  </a:t>
            </a:r>
            <a:r>
              <a:rPr lang="en-US" sz="4000" dirty="0"/>
              <a:t>"to settle, inhabit, or dwell“</a:t>
            </a:r>
          </a:p>
          <a:p>
            <a:pPr marL="0" indent="0">
              <a:buNone/>
            </a:pPr>
            <a:r>
              <a:rPr lang="he-IL" sz="4800" b="1" i="0" dirty="0">
                <a:effectLst/>
                <a:latin typeface="David" panose="020E0502060401010101" pitchFamily="34" charset="-79"/>
                <a:cs typeface="David" panose="020E0502060401010101" pitchFamily="34" charset="-79"/>
              </a:rPr>
              <a:t>שְׁכוּנָה</a:t>
            </a:r>
            <a:r>
              <a:rPr lang="en-US" sz="4800" b="1" i="0" dirty="0">
                <a:effectLst/>
                <a:latin typeface="David" panose="020E0502060401010101" pitchFamily="34" charset="-79"/>
                <a:cs typeface="David" panose="020E0502060401010101" pitchFamily="34" charset="-79"/>
              </a:rPr>
              <a:t> </a:t>
            </a:r>
            <a:r>
              <a:rPr lang="en-US" sz="4000" i="1" dirty="0" err="1"/>
              <a:t>Sh’khunah</a:t>
            </a:r>
            <a:r>
              <a:rPr lang="en-US" sz="4000" i="1" dirty="0"/>
              <a:t>  </a:t>
            </a:r>
            <a:r>
              <a:rPr lang="en-US" sz="4000" dirty="0"/>
              <a:t>neighborhood</a:t>
            </a:r>
          </a:p>
        </p:txBody>
      </p:sp>
    </p:spTree>
    <p:extLst>
      <p:ext uri="{BB962C8B-B14F-4D97-AF65-F5344CB8AC3E}">
        <p14:creationId xmlns:p14="http://schemas.microsoft.com/office/powerpoint/2010/main" val="2849737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err="1"/>
              <a:t>Sh’khinah</a:t>
            </a:r>
            <a:r>
              <a:rPr lang="en-US" sz="4000" dirty="0"/>
              <a:t> </a:t>
            </a:r>
            <a:r>
              <a:rPr lang="he-IL" sz="4400" b="1" i="0" dirty="0">
                <a:effectLst/>
                <a:latin typeface="David" panose="020E0502060401010101" pitchFamily="34" charset="-79"/>
                <a:cs typeface="David" panose="020E0502060401010101" pitchFamily="34" charset="-79"/>
              </a:rPr>
              <a:t>שְׁכִינָה</a:t>
            </a:r>
            <a:endParaRPr lang="en-US" sz="4400" b="1" i="0" dirty="0">
              <a:effectLst/>
              <a:latin typeface="David" panose="020E0502060401010101" pitchFamily="34" charset="-79"/>
              <a:cs typeface="David" panose="020E0502060401010101" pitchFamily="34" charset="-79"/>
            </a:endParaRPr>
          </a:p>
          <a:p>
            <a:pPr marL="0" indent="0">
              <a:buNone/>
            </a:pPr>
            <a:r>
              <a:rPr lang="en-US" sz="4000" dirty="0"/>
              <a:t>Divine Presence, Godhead, holy inspiration </a:t>
            </a:r>
          </a:p>
        </p:txBody>
      </p:sp>
    </p:spTree>
    <p:extLst>
      <p:ext uri="{BB962C8B-B14F-4D97-AF65-F5344CB8AC3E}">
        <p14:creationId xmlns:p14="http://schemas.microsoft.com/office/powerpoint/2010/main" val="2034345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endParaRPr lang="en-US" sz="4000" dirty="0"/>
          </a:p>
          <a:p>
            <a:pPr marL="0" indent="0">
              <a:buNone/>
            </a:pPr>
            <a:r>
              <a:rPr lang="en-US" sz="4000" dirty="0"/>
              <a:t>Doxes:  opinion (always good in NT), praise, honor, glory, renown; an especially divine quality, the unspoken manifestation of God, splendor.</a:t>
            </a:r>
          </a:p>
        </p:txBody>
      </p:sp>
      <p:pic>
        <p:nvPicPr>
          <p:cNvPr id="3" name="Picture 2">
            <a:extLst>
              <a:ext uri="{FF2B5EF4-FFF2-40B4-BE49-F238E27FC236}">
                <a16:creationId xmlns:a16="http://schemas.microsoft.com/office/drawing/2014/main" id="{82E6E86E-AED7-4F35-8FE1-A9F546F204DA}"/>
              </a:ext>
            </a:extLst>
          </p:cNvPr>
          <p:cNvPicPr>
            <a:picLocks noChangeAspect="1"/>
          </p:cNvPicPr>
          <p:nvPr/>
        </p:nvPicPr>
        <p:blipFill rotWithShape="1">
          <a:blip r:embed="rId3"/>
          <a:srcRect r="40956"/>
          <a:stretch/>
        </p:blipFill>
        <p:spPr>
          <a:xfrm>
            <a:off x="230721" y="209550"/>
            <a:ext cx="8530157" cy="1343074"/>
          </a:xfrm>
          <a:prstGeom prst="rect">
            <a:avLst/>
          </a:prstGeom>
        </p:spPr>
      </p:pic>
    </p:spTree>
    <p:extLst>
      <p:ext uri="{BB962C8B-B14F-4D97-AF65-F5344CB8AC3E}">
        <p14:creationId xmlns:p14="http://schemas.microsoft.com/office/powerpoint/2010/main" val="3288192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sz="4000" dirty="0" err="1"/>
              <a:t>Hilastérion</a:t>
            </a:r>
            <a:r>
              <a:rPr lang="en-US" sz="4000" dirty="0"/>
              <a:t>:  the place of propitiation; the lid of the golden ark (the mercy-seat) where the blood of a vicarious animal appeased God's wrath on sin.</a:t>
            </a:r>
            <a:endParaRPr lang="en-US" sz="6600" dirty="0"/>
          </a:p>
        </p:txBody>
      </p:sp>
      <p:pic>
        <p:nvPicPr>
          <p:cNvPr id="3" name="Picture 2">
            <a:extLst>
              <a:ext uri="{FF2B5EF4-FFF2-40B4-BE49-F238E27FC236}">
                <a16:creationId xmlns:a16="http://schemas.microsoft.com/office/drawing/2014/main" id="{82E6E86E-AED7-4F35-8FE1-A9F546F204DA}"/>
              </a:ext>
            </a:extLst>
          </p:cNvPr>
          <p:cNvPicPr>
            <a:picLocks noChangeAspect="1"/>
          </p:cNvPicPr>
          <p:nvPr/>
        </p:nvPicPr>
        <p:blipFill rotWithShape="1">
          <a:blip r:embed="rId3"/>
          <a:srcRect l="58039"/>
          <a:stretch/>
        </p:blipFill>
        <p:spPr>
          <a:xfrm>
            <a:off x="342900" y="209550"/>
            <a:ext cx="8458200" cy="1873921"/>
          </a:xfrm>
          <a:prstGeom prst="rect">
            <a:avLst/>
          </a:prstGeom>
        </p:spPr>
      </p:pic>
    </p:spTree>
    <p:extLst>
      <p:ext uri="{BB962C8B-B14F-4D97-AF65-F5344CB8AC3E}">
        <p14:creationId xmlns:p14="http://schemas.microsoft.com/office/powerpoint/2010/main" val="2839287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 the Greek text would be clarified as “the manifestation of G-d above the place of atonement.”</a:t>
            </a:r>
          </a:p>
          <a:p>
            <a:pPr marL="0" indent="0">
              <a:buNone/>
            </a:pPr>
            <a:r>
              <a:rPr lang="en-US" sz="4000" dirty="0"/>
              <a:t>Stern uses the term “</a:t>
            </a:r>
            <a:r>
              <a:rPr lang="en-US" sz="4000" dirty="0" err="1"/>
              <a:t>Sh’khinah</a:t>
            </a:r>
            <a:r>
              <a:rPr lang="en-US" sz="4000" dirty="0"/>
              <a:t>”</a:t>
            </a:r>
          </a:p>
        </p:txBody>
      </p:sp>
    </p:spTree>
    <p:extLst>
      <p:ext uri="{BB962C8B-B14F-4D97-AF65-F5344CB8AC3E}">
        <p14:creationId xmlns:p14="http://schemas.microsoft.com/office/powerpoint/2010/main" val="2219147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0" i="0" u="none" strike="noStrike" baseline="0" dirty="0">
                <a:cs typeface="David" panose="020E0502060401010101" pitchFamily="34" charset="-79"/>
              </a:rPr>
              <a:t>“According to </a:t>
            </a:r>
            <a:r>
              <a:rPr lang="en-US" sz="4000" b="0" i="0" u="none" strike="noStrike" baseline="0" dirty="0" err="1">
                <a:cs typeface="David" panose="020E0502060401010101" pitchFamily="34" charset="-79"/>
              </a:rPr>
              <a:t>Saadiah</a:t>
            </a:r>
            <a:r>
              <a:rPr lang="en-US" sz="4000" b="0" i="0" u="none" strike="noStrike" baseline="0" dirty="0">
                <a:cs typeface="David" panose="020E0502060401010101" pitchFamily="34" charset="-79"/>
              </a:rPr>
              <a:t> Gaon [882–942 </a:t>
            </a:r>
            <a:r>
              <a:rPr lang="en-US" sz="4000" b="0" i="0" u="none" strike="noStrike" baseline="0" dirty="0" err="1">
                <a:cs typeface="David" panose="020E0502060401010101" pitchFamily="34" charset="-79"/>
              </a:rPr>
              <a:t>c.e.</a:t>
            </a:r>
            <a:r>
              <a:rPr lang="en-US" sz="4000" b="0" i="0" u="none" strike="noStrike" baseline="0" dirty="0">
                <a:cs typeface="David" panose="020E0502060401010101" pitchFamily="34" charset="-79"/>
              </a:rPr>
              <a:t> Babylon], the</a:t>
            </a:r>
            <a:r>
              <a:rPr lang="en-US" sz="4000" b="1" i="0" u="none" strike="noStrike" baseline="0" dirty="0">
                <a:latin typeface="David" panose="020E0502060401010101" pitchFamily="34" charset="-79"/>
                <a:cs typeface="David" panose="020E0502060401010101" pitchFamily="34" charset="-79"/>
              </a:rPr>
              <a:t> </a:t>
            </a:r>
            <a:r>
              <a:rPr lang="he-IL" sz="4400" b="1" i="0" u="none" strike="noStrike" baseline="0" dirty="0">
                <a:latin typeface="David" panose="020E0502060401010101" pitchFamily="34" charset="-79"/>
                <a:cs typeface="David" panose="020E0502060401010101" pitchFamily="34" charset="-79"/>
              </a:rPr>
              <a:t>שְׁכִינָה</a:t>
            </a:r>
            <a:r>
              <a:rPr lang="en-US" sz="4000" b="0" i="0" u="none" strike="noStrike" baseline="0" dirty="0">
                <a:latin typeface="Times New Roman" panose="02020603050405020304" pitchFamily="18" charset="0"/>
                <a:cs typeface="David" panose="020E0502060401010101" pitchFamily="34" charset="-79"/>
              </a:rPr>
              <a:t>, </a:t>
            </a:r>
            <a:r>
              <a:rPr lang="en-US" sz="4000" b="0" i="0" u="none" strike="noStrike" baseline="0" dirty="0" err="1">
                <a:cs typeface="David" panose="020E0502060401010101" pitchFamily="34" charset="-79"/>
              </a:rPr>
              <a:t>Sh'khinah</a:t>
            </a:r>
            <a:r>
              <a:rPr lang="en-US" sz="4000" b="0" i="0" u="none" strike="noStrike" baseline="0" dirty="0">
                <a:cs typeface="David" panose="020E0502060401010101" pitchFamily="34" charset="-79"/>
              </a:rPr>
              <a:t> is identical with </a:t>
            </a:r>
            <a:r>
              <a:rPr lang="en-US" sz="4000" b="0" i="0" u="none" strike="noStrike" baseline="0" dirty="0" err="1">
                <a:cs typeface="David" panose="020E0502060401010101" pitchFamily="34" charset="-79"/>
              </a:rPr>
              <a:t>Kavod</a:t>
            </a:r>
            <a:r>
              <a:rPr lang="en-US" sz="4000" b="0" i="0" u="none" strike="noStrike" baseline="0" dirty="0">
                <a:cs typeface="David" panose="020E0502060401010101" pitchFamily="34" charset="-79"/>
              </a:rPr>
              <a:t> Adoni </a:t>
            </a:r>
            <a:r>
              <a:rPr lang="he-IL" sz="4000" b="1" i="0" u="none" strike="noStrike" baseline="0" dirty="0">
                <a:latin typeface="David" panose="020E0502060401010101" pitchFamily="34" charset="-79"/>
                <a:cs typeface="David" panose="020E0502060401010101" pitchFamily="34" charset="-79"/>
              </a:rPr>
              <a:t>כָּבוֹד</a:t>
            </a:r>
            <a:r>
              <a:rPr lang="he-IL" sz="4000" b="1" i="0" u="none" strike="noStrike" baseline="0" dirty="0">
                <a:cs typeface="David" panose="020E0502060401010101" pitchFamily="34" charset="-79"/>
              </a:rPr>
              <a:t> יְיָ</a:t>
            </a:r>
            <a:r>
              <a:rPr lang="en-US" sz="4000" b="1" i="0" u="none" strike="noStrike" baseline="0" dirty="0">
                <a:cs typeface="David" panose="020E0502060401010101" pitchFamily="34" charset="-79"/>
              </a:rPr>
              <a:t> </a:t>
            </a:r>
            <a:r>
              <a:rPr lang="en-US" sz="4000" b="0" i="0" u="none" strike="noStrike" baseline="0" dirty="0">
                <a:cs typeface="David" panose="020E0502060401010101" pitchFamily="34" charset="-79"/>
              </a:rPr>
              <a:t>(‘the glory of God’), which served as an intermediary between God and man during the prophetic experience. </a:t>
            </a:r>
            <a:endParaRPr lang="en-US" sz="4000" dirty="0">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3493915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cs typeface="David" panose="020E0502060401010101" pitchFamily="34" charset="-79"/>
              </a:rPr>
              <a:t>Saadia</a:t>
            </a:r>
            <a:r>
              <a:rPr lang="en-US" sz="4000" b="0" i="0" u="none" strike="noStrike" baseline="0" dirty="0">
                <a:cs typeface="David" panose="020E0502060401010101" pitchFamily="34" charset="-79"/>
              </a:rPr>
              <a:t> suggests that the </a:t>
            </a:r>
          </a:p>
          <a:p>
            <a:r>
              <a:rPr lang="en-US" sz="4000" b="0" i="0" u="none" strike="noStrike" baseline="0" dirty="0">
                <a:cs typeface="David" panose="020E0502060401010101" pitchFamily="34" charset="-79"/>
              </a:rPr>
              <a:t>‘glory of God’ </a:t>
            </a:r>
            <a:r>
              <a:rPr lang="en-US" sz="4000" b="0" i="0" u="none" strike="noStrike" baseline="0" dirty="0" err="1">
                <a:cs typeface="David" panose="020E0502060401010101" pitchFamily="34" charset="-79"/>
              </a:rPr>
              <a:t>Kavod</a:t>
            </a:r>
            <a:r>
              <a:rPr lang="en-US" sz="4000" b="0" i="0" u="none" strike="noStrike" baseline="0" dirty="0">
                <a:cs typeface="David" panose="020E0502060401010101" pitchFamily="34" charset="-79"/>
              </a:rPr>
              <a:t> </a:t>
            </a:r>
            <a:r>
              <a:rPr lang="en-US" sz="4000" b="0" i="0" u="none" strike="noStrike" cap="small" dirty="0">
                <a:cs typeface="David" panose="020E0502060401010101" pitchFamily="34" charset="-79"/>
              </a:rPr>
              <a:t>Adoni</a:t>
            </a:r>
            <a:r>
              <a:rPr lang="en-US" sz="4000" b="0" i="0" u="none" strike="noStrike" baseline="0" dirty="0">
                <a:cs typeface="David" panose="020E0502060401010101" pitchFamily="34" charset="-79"/>
              </a:rPr>
              <a:t> </a:t>
            </a:r>
            <a:r>
              <a:rPr lang="he-IL" sz="4400" b="1" i="0" u="none" strike="noStrike" baseline="0" dirty="0">
                <a:latin typeface="David" panose="020E0502060401010101" pitchFamily="34" charset="-79"/>
                <a:cs typeface="David" panose="020E0502060401010101" pitchFamily="34" charset="-79"/>
              </a:rPr>
              <a:t>כָּבוֹד</a:t>
            </a:r>
            <a:r>
              <a:rPr lang="he-IL" sz="4400" b="1" i="0" u="none" strike="noStrike" baseline="0" dirty="0">
                <a:cs typeface="David" panose="020E0502060401010101" pitchFamily="34" charset="-79"/>
              </a:rPr>
              <a:t> יְיָ</a:t>
            </a:r>
            <a:r>
              <a:rPr lang="en-US" sz="4400" b="1" i="0" u="none" strike="noStrike" baseline="0" dirty="0">
                <a:cs typeface="David" panose="020E0502060401010101" pitchFamily="34" charset="-79"/>
              </a:rPr>
              <a:t> </a:t>
            </a:r>
          </a:p>
          <a:p>
            <a:pPr marL="0" indent="0">
              <a:buNone/>
            </a:pPr>
            <a:r>
              <a:rPr lang="en-US" sz="4000" b="0" i="0" u="none" strike="noStrike" baseline="0" dirty="0">
                <a:cs typeface="David" panose="020E0502060401010101" pitchFamily="34" charset="-79"/>
              </a:rPr>
              <a:t>is the biblical term, and</a:t>
            </a:r>
          </a:p>
          <a:p>
            <a:r>
              <a:rPr lang="en-US" sz="4000" b="0" i="0" u="none" strike="noStrike" baseline="0" dirty="0">
                <a:cs typeface="David" panose="020E0502060401010101" pitchFamily="34" charset="-79"/>
              </a:rPr>
              <a:t> </a:t>
            </a:r>
            <a:r>
              <a:rPr lang="he-IL" sz="4400" b="1" i="0" u="none" strike="noStrike" baseline="0" dirty="0">
                <a:latin typeface="David" panose="020E0502060401010101" pitchFamily="34" charset="-79"/>
                <a:cs typeface="David" panose="020E0502060401010101" pitchFamily="34" charset="-79"/>
              </a:rPr>
              <a:t>שְׁכִינָה</a:t>
            </a:r>
            <a:r>
              <a:rPr lang="en-US" sz="4000" b="0" i="0" u="none" strike="noStrike" baseline="0" dirty="0">
                <a:latin typeface="Times New Roman" panose="02020603050405020304" pitchFamily="18" charset="0"/>
                <a:cs typeface="David" panose="020E0502060401010101" pitchFamily="34" charset="-79"/>
              </a:rPr>
              <a:t>, </a:t>
            </a:r>
            <a:r>
              <a:rPr lang="en-US" sz="4000" b="0" i="0" u="none" strike="noStrike" baseline="0" dirty="0" err="1">
                <a:latin typeface="Arial Rounded MT Bold" panose="020F0704030504030204" pitchFamily="34" charset="0"/>
                <a:cs typeface="David" panose="020E0502060401010101" pitchFamily="34" charset="-79"/>
              </a:rPr>
              <a:t>Sh'khinah</a:t>
            </a:r>
            <a:r>
              <a:rPr lang="en-US" sz="4000" b="0" i="0" u="none" strike="noStrike" baseline="0" dirty="0">
                <a:latin typeface="Arial Rounded MT Bold" panose="020F0704030504030204" pitchFamily="34" charset="0"/>
                <a:cs typeface="David" panose="020E0502060401010101" pitchFamily="34" charset="-79"/>
              </a:rPr>
              <a:t> the Talmudic term for the created splendor of light.  [or uncreated in Messianic thinking]</a:t>
            </a:r>
            <a:endParaRPr lang="en-US" sz="4000" dirty="0">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2928225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0" i="0" u="none" strike="noStrike" baseline="0" dirty="0">
                <a:latin typeface="Arial Rounded MT Bold" panose="020F0704030504030204" pitchFamily="34" charset="0"/>
                <a:cs typeface="David" panose="020E0502060401010101" pitchFamily="34" charset="-79"/>
              </a:rPr>
              <a:t>which acts as an intermediary between God and man, and which </a:t>
            </a:r>
            <a:r>
              <a:rPr lang="en-US" sz="4000" i="0" u="sng" strike="noStrike" baseline="0" dirty="0">
                <a:solidFill>
                  <a:srgbClr val="FFFF99"/>
                </a:solidFill>
                <a:latin typeface="Arial Rounded MT Bold" panose="020F0704030504030204" pitchFamily="34" charset="0"/>
                <a:cs typeface="David" panose="020E0502060401010101" pitchFamily="34" charset="-79"/>
              </a:rPr>
              <a:t>sometimes takes on human form</a:t>
            </a:r>
            <a:r>
              <a:rPr lang="en-US" sz="4000" b="0" i="0" u="none" strike="noStrike" baseline="0" dirty="0">
                <a:latin typeface="Arial Rounded MT Bold" panose="020F0704030504030204" pitchFamily="34" charset="0"/>
                <a:cs typeface="David" panose="020E0502060401010101" pitchFamily="34" charset="-79"/>
              </a:rPr>
              <a:t>. Thus when Moshe asked to see the glory of God, he was shown the</a:t>
            </a:r>
            <a:r>
              <a:rPr lang="en-US" sz="4000" b="0" i="0" u="none" strike="noStrike" baseline="0" dirty="0">
                <a:latin typeface="Times New Roman" panose="02020603050405020304" pitchFamily="18" charset="0"/>
                <a:cs typeface="David" panose="020E0502060401010101" pitchFamily="34" charset="-79"/>
              </a:rPr>
              <a:t> </a:t>
            </a:r>
            <a:r>
              <a:rPr lang="he-IL" sz="4000" b="1" i="0" u="none" strike="noStrike" baseline="0" dirty="0">
                <a:latin typeface="David" panose="020E0502060401010101" pitchFamily="34" charset="-79"/>
                <a:cs typeface="David" panose="020E0502060401010101" pitchFamily="34" charset="-79"/>
              </a:rPr>
              <a:t>שְׁכִינָה</a:t>
            </a:r>
            <a:r>
              <a:rPr lang="he-IL" sz="4000" b="0" i="0" u="none" strike="noStrike" baseline="0" dirty="0">
                <a:latin typeface="Times New Roman" panose="02020603050405020304" pitchFamily="18" charset="0"/>
                <a:cs typeface="Vilna" pitchFamily="2" charset="-79"/>
              </a:rPr>
              <a:t> </a:t>
            </a:r>
            <a:r>
              <a:rPr lang="en-US" sz="4000" b="0" i="0" u="none" strike="noStrike" baseline="0" dirty="0">
                <a:latin typeface="Times New Roman" panose="02020603050405020304" pitchFamily="18" charset="0"/>
                <a:cs typeface="Vilna" pitchFamily="2" charset="-79"/>
              </a:rPr>
              <a:t> </a:t>
            </a:r>
            <a:r>
              <a:rPr lang="en-US" sz="4000" dirty="0" err="1">
                <a:latin typeface="Arial Rounded MT Bold" panose="020F0704030504030204" pitchFamily="34" charset="0"/>
                <a:cs typeface="David" panose="020E0502060401010101" pitchFamily="34" charset="-79"/>
              </a:rPr>
              <a:t>Sh'khinah</a:t>
            </a:r>
            <a:r>
              <a:rPr lang="en-US" sz="4000" dirty="0">
                <a:latin typeface="Arial Rounded MT Bold" panose="020F0704030504030204" pitchFamily="34" charset="0"/>
                <a:cs typeface="David" panose="020E0502060401010101" pitchFamily="34" charset="-79"/>
              </a:rPr>
              <a:t>.</a:t>
            </a:r>
          </a:p>
          <a:p>
            <a:pPr marL="0" indent="0">
              <a:buNone/>
            </a:pPr>
            <a:r>
              <a:rPr lang="en-US" sz="4000" dirty="0">
                <a:latin typeface="Arial Rounded MT Bold" panose="020F0704030504030204" pitchFamily="34" charset="0"/>
                <a:cs typeface="David" panose="020E0502060401010101" pitchFamily="34" charset="-79"/>
              </a:rPr>
              <a:t>Yeshua was the </a:t>
            </a:r>
            <a:r>
              <a:rPr lang="en-US" sz="4000" u="sng" dirty="0">
                <a:latin typeface="Arial Rounded MT Bold" panose="020F0704030504030204" pitchFamily="34" charset="0"/>
                <a:cs typeface="David" panose="020E0502060401010101" pitchFamily="34" charset="-79"/>
              </a:rPr>
              <a:t>uncreated</a:t>
            </a:r>
            <a:r>
              <a:rPr lang="en-US" sz="4000" dirty="0">
                <a:latin typeface="Arial Rounded MT Bold" panose="020F0704030504030204" pitchFamily="34" charset="0"/>
                <a:cs typeface="David" panose="020E0502060401010101" pitchFamily="34" charset="-79"/>
              </a:rPr>
              <a:t> </a:t>
            </a:r>
            <a:r>
              <a:rPr lang="en-US" sz="4000" dirty="0" err="1">
                <a:latin typeface="Arial Rounded MT Bold" panose="020F0704030504030204" pitchFamily="34" charset="0"/>
                <a:cs typeface="David" panose="020E0502060401010101" pitchFamily="34" charset="-79"/>
              </a:rPr>
              <a:t>Sh’khinah</a:t>
            </a:r>
            <a:r>
              <a:rPr lang="en-US" sz="4000" dirty="0">
                <a:latin typeface="Arial Rounded MT Bold" panose="020F0704030504030204" pitchFamily="34" charset="0"/>
                <a:cs typeface="David" panose="020E0502060401010101" pitchFamily="34" charset="-79"/>
              </a:rPr>
              <a:t> that Moshe saw!!</a:t>
            </a:r>
          </a:p>
        </p:txBody>
      </p:sp>
    </p:spTree>
    <p:extLst>
      <p:ext uri="{BB962C8B-B14F-4D97-AF65-F5344CB8AC3E}">
        <p14:creationId xmlns:p14="http://schemas.microsoft.com/office/powerpoint/2010/main" val="3812875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marR="0" indent="0" algn="just" rtl="0">
              <a:buNone/>
            </a:pPr>
            <a:r>
              <a:rPr lang="en-US" sz="4000" b="0" i="0" u="none" strike="noStrike" baseline="0" dirty="0">
                <a:cs typeface="David" panose="020E0502060401010101" pitchFamily="34" charset="-79"/>
              </a:rPr>
              <a:t>That the</a:t>
            </a:r>
            <a:r>
              <a:rPr lang="he-IL" sz="4400" b="1" i="0" u="none" strike="noStrike" baseline="0" dirty="0">
                <a:latin typeface="David" panose="020E0502060401010101" pitchFamily="34" charset="-79"/>
                <a:cs typeface="David" panose="020E0502060401010101" pitchFamily="34" charset="-79"/>
              </a:rPr>
              <a:t>שְׁכִינָה</a:t>
            </a:r>
            <a:r>
              <a:rPr lang="he-IL" sz="4400" b="0" i="0" u="none" strike="noStrike" baseline="0" dirty="0">
                <a:latin typeface="Times New Roman" panose="02020603050405020304" pitchFamily="18" charset="0"/>
                <a:cs typeface="Vilna" pitchFamily="2" charset="-79"/>
              </a:rPr>
              <a:t> </a:t>
            </a:r>
            <a:r>
              <a:rPr lang="en-US" sz="4000" b="0" i="0" u="none" strike="noStrike" baseline="0" dirty="0">
                <a:latin typeface="Times New Roman" panose="02020603050405020304" pitchFamily="18" charset="0"/>
                <a:cs typeface="David" panose="020E0502060401010101" pitchFamily="34" charset="-79"/>
              </a:rPr>
              <a:t> </a:t>
            </a:r>
            <a:r>
              <a:rPr lang="en-US" sz="4000" dirty="0" err="1">
                <a:cs typeface="David" panose="020E0502060401010101" pitchFamily="34" charset="-79"/>
              </a:rPr>
              <a:t>Sh’khinah</a:t>
            </a:r>
            <a:r>
              <a:rPr lang="en-US" sz="4000" dirty="0">
                <a:cs typeface="David" panose="020E0502060401010101" pitchFamily="34" charset="-79"/>
              </a:rPr>
              <a:t> </a:t>
            </a:r>
            <a:r>
              <a:rPr lang="en-US" sz="4000" b="0" i="0" u="none" strike="noStrike" baseline="0" dirty="0">
                <a:cs typeface="David" panose="020E0502060401010101" pitchFamily="34" charset="-79"/>
              </a:rPr>
              <a:t>could be incarnated among us is not foreign to Jewish thought.  This was well expressed by one of our greatest scholars, </a:t>
            </a:r>
            <a:r>
              <a:rPr lang="en-US" sz="4000" b="0" i="0" u="none" strike="noStrike" baseline="0" dirty="0" err="1">
                <a:cs typeface="David" panose="020E0502060401010101" pitchFamily="34" charset="-79"/>
              </a:rPr>
              <a:t>Saadiah</a:t>
            </a:r>
            <a:r>
              <a:rPr lang="en-US" sz="4000" b="0" i="0" u="none" strike="noStrike" baseline="0" dirty="0">
                <a:cs typeface="David" panose="020E0502060401010101" pitchFamily="34" charset="-79"/>
              </a:rPr>
              <a:t> Gaon of Babylon/Iraq.</a:t>
            </a:r>
            <a:endParaRPr lang="en-US" sz="4000" dirty="0"/>
          </a:p>
        </p:txBody>
      </p:sp>
    </p:spTree>
    <p:extLst>
      <p:ext uri="{BB962C8B-B14F-4D97-AF65-F5344CB8AC3E}">
        <p14:creationId xmlns:p14="http://schemas.microsoft.com/office/powerpoint/2010/main" val="2719729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err="1"/>
              <a:t>Sh’khinah</a:t>
            </a:r>
            <a:r>
              <a:rPr lang="en-US" sz="4000" dirty="0"/>
              <a:t> = </a:t>
            </a:r>
            <a:r>
              <a:rPr lang="en-US" sz="4000" dirty="0" err="1"/>
              <a:t>Kavod</a:t>
            </a:r>
            <a:r>
              <a:rPr lang="en-US" sz="4000" dirty="0"/>
              <a:t> </a:t>
            </a:r>
            <a:r>
              <a:rPr lang="en-US" sz="4000" cap="small" dirty="0"/>
              <a:t>Adoni</a:t>
            </a:r>
            <a:endParaRPr lang="he-IL" sz="4000" cap="small" dirty="0"/>
          </a:p>
          <a:p>
            <a:pPr marL="0" indent="0" algn="ctr" rtl="1">
              <a:buNone/>
            </a:pPr>
            <a:r>
              <a:rPr lang="he-IL" sz="4400" b="1" i="0" u="none" strike="noStrike" baseline="0" dirty="0">
                <a:latin typeface="David" panose="020E0502060401010101" pitchFamily="34" charset="-79"/>
                <a:cs typeface="David" panose="020E0502060401010101" pitchFamily="34" charset="-79"/>
              </a:rPr>
              <a:t>כָּבוֹד</a:t>
            </a:r>
            <a:r>
              <a:rPr lang="en-US" sz="4400" b="1" i="0" u="none" strike="noStrike" baseline="0" dirty="0">
                <a:cs typeface="David" panose="020E0502060401010101" pitchFamily="34" charset="-79"/>
              </a:rPr>
              <a:t> </a:t>
            </a:r>
            <a:r>
              <a:rPr lang="he-IL" sz="4400" b="1" i="0" u="none" strike="noStrike" baseline="0" dirty="0">
                <a:cs typeface="David" panose="020E0502060401010101" pitchFamily="34" charset="-79"/>
              </a:rPr>
              <a:t>יְיָ</a:t>
            </a:r>
            <a:r>
              <a:rPr lang="en-US" sz="4400" b="1" i="0" u="none" strike="noStrike" baseline="0" dirty="0">
                <a:cs typeface="David" panose="020E0502060401010101" pitchFamily="34" charset="-79"/>
              </a:rPr>
              <a:t> </a:t>
            </a:r>
            <a:r>
              <a:rPr lang="he-IL" sz="4400" b="1" i="0" u="none" strike="noStrike" baseline="0" dirty="0">
                <a:cs typeface="David" panose="020E0502060401010101" pitchFamily="34" charset="-79"/>
              </a:rPr>
              <a:t>= </a:t>
            </a:r>
            <a:r>
              <a:rPr lang="he-IL" sz="4000" b="1" i="0" u="none" strike="noStrike" baseline="0" dirty="0">
                <a:latin typeface="David" panose="020E0502060401010101" pitchFamily="34" charset="-79"/>
                <a:cs typeface="David" panose="020E0502060401010101" pitchFamily="34" charset="-79"/>
              </a:rPr>
              <a:t>שְׁכִינָה</a:t>
            </a:r>
            <a:endParaRPr lang="en-US" sz="4000" b="1" i="0" u="none" strike="noStrike" baseline="0" dirty="0">
              <a:latin typeface="David" panose="020E0502060401010101" pitchFamily="34" charset="-79"/>
              <a:cs typeface="David" panose="020E0502060401010101" pitchFamily="34" charset="-79"/>
            </a:endParaRPr>
          </a:p>
          <a:p>
            <a:pPr marL="0" indent="0" algn="ctr">
              <a:buNone/>
            </a:pPr>
            <a:r>
              <a:rPr lang="en-US" sz="4000" dirty="0"/>
              <a:t>Divine dwelling = Glory of G-d</a:t>
            </a:r>
          </a:p>
          <a:p>
            <a:pPr marL="0" indent="0" algn="ctr">
              <a:buNone/>
            </a:pPr>
            <a:endParaRPr lang="en-US" sz="4000" dirty="0"/>
          </a:p>
          <a:p>
            <a:pPr marL="0" indent="0" algn="ctr">
              <a:buNone/>
            </a:pPr>
            <a:r>
              <a:rPr lang="en-US" sz="4000" dirty="0"/>
              <a:t>Metaphorically the cherubs / </a:t>
            </a:r>
            <a:r>
              <a:rPr lang="en-US" sz="4000" dirty="0" err="1"/>
              <a:t>keruvim</a:t>
            </a:r>
            <a:r>
              <a:rPr lang="en-US" sz="4000" dirty="0"/>
              <a:t> represent this.</a:t>
            </a:r>
          </a:p>
        </p:txBody>
      </p:sp>
    </p:spTree>
    <p:extLst>
      <p:ext uri="{BB962C8B-B14F-4D97-AF65-F5344CB8AC3E}">
        <p14:creationId xmlns:p14="http://schemas.microsoft.com/office/powerpoint/2010/main" val="397472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p:txBody>
      </p:sp>
      <p:pic>
        <p:nvPicPr>
          <p:cNvPr id="2052" name="Picture 4" descr="27 Men In Black 3 HD Wallpapers | Backgrounds - Wallpaper ...">
            <a:extLst>
              <a:ext uri="{FF2B5EF4-FFF2-40B4-BE49-F238E27FC236}">
                <a16:creationId xmlns:a16="http://schemas.microsoft.com/office/drawing/2014/main" id="{3709CF70-35AA-4F1D-856F-AE755700B3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364" y="0"/>
            <a:ext cx="82296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C7DB80-5200-4FD4-A9C4-8E4DB0E17180}"/>
              </a:ext>
            </a:extLst>
          </p:cNvPr>
          <p:cNvSpPr txBox="1"/>
          <p:nvPr/>
        </p:nvSpPr>
        <p:spPr>
          <a:xfrm>
            <a:off x="914400" y="4149865"/>
            <a:ext cx="3268202" cy="707886"/>
          </a:xfrm>
          <a:prstGeom prst="rect">
            <a:avLst/>
          </a:prstGeom>
          <a:noFill/>
        </p:spPr>
        <p:txBody>
          <a:bodyPr wrap="none" rtlCol="0">
            <a:spAutoFit/>
          </a:bodyPr>
          <a:lstStyle/>
          <a:p>
            <a:r>
              <a:rPr lang="en-US" sz="4000" dirty="0"/>
              <a:t>Men in black</a:t>
            </a:r>
          </a:p>
        </p:txBody>
      </p:sp>
    </p:spTree>
    <p:extLst>
      <p:ext uri="{BB962C8B-B14F-4D97-AF65-F5344CB8AC3E}">
        <p14:creationId xmlns:p14="http://schemas.microsoft.com/office/powerpoint/2010/main" val="1687045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David Stern: God spoke to Moses "from between the </a:t>
            </a:r>
            <a:r>
              <a:rPr lang="en-US" sz="4000" dirty="0" err="1"/>
              <a:t>k'ruvim</a:t>
            </a:r>
            <a:r>
              <a:rPr lang="en-US" sz="4000" dirty="0"/>
              <a:t>" and because the Tanakh speaks often of God's presence there, the author regards the </a:t>
            </a:r>
            <a:r>
              <a:rPr lang="en-US" sz="4000" dirty="0" err="1"/>
              <a:t>k'ruvim</a:t>
            </a:r>
            <a:r>
              <a:rPr lang="en-US" sz="4000" dirty="0"/>
              <a:t> as representing the </a:t>
            </a:r>
            <a:r>
              <a:rPr lang="en-US" sz="4000" dirty="0" err="1"/>
              <a:t>Sh'khinah</a:t>
            </a:r>
            <a:r>
              <a:rPr lang="en-US" sz="4000" dirty="0"/>
              <a:t> </a:t>
            </a:r>
          </a:p>
        </p:txBody>
      </p:sp>
    </p:spTree>
    <p:extLst>
      <p:ext uri="{BB962C8B-B14F-4D97-AF65-F5344CB8AC3E}">
        <p14:creationId xmlns:p14="http://schemas.microsoft.com/office/powerpoint/2010/main" val="4288277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9.5</a:t>
            </a:r>
            <a:r>
              <a:rPr lang="en-US" sz="4000" dirty="0"/>
              <a:t> Above it [the </a:t>
            </a:r>
            <a:r>
              <a:rPr lang="en-US" sz="4000" dirty="0" err="1"/>
              <a:t>kaporet</a:t>
            </a:r>
            <a:r>
              <a:rPr lang="en-US" sz="4000" dirty="0"/>
              <a:t>] were the </a:t>
            </a:r>
            <a:r>
              <a:rPr lang="en-US" sz="4000" dirty="0" err="1"/>
              <a:t>k’ruvim</a:t>
            </a:r>
            <a:r>
              <a:rPr lang="en-US" sz="4000" dirty="0"/>
              <a:t> representing the </a:t>
            </a:r>
            <a:r>
              <a:rPr lang="en-US" sz="4000" dirty="0" err="1"/>
              <a:t>Sh’khinah</a:t>
            </a:r>
            <a:r>
              <a:rPr lang="en-US" sz="4000" dirty="0"/>
              <a:t>, casting their shadow on the lid of the Aron / Ark.</a:t>
            </a:r>
          </a:p>
        </p:txBody>
      </p:sp>
    </p:spTree>
    <p:extLst>
      <p:ext uri="{BB962C8B-B14F-4D97-AF65-F5344CB8AC3E}">
        <p14:creationId xmlns:p14="http://schemas.microsoft.com/office/powerpoint/2010/main" val="588855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E977B471-FF80-4DE2-B772-DE4617D69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86719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a:t>
            </a:r>
            <a:r>
              <a:rPr lang="en-US" sz="4000" dirty="0" err="1"/>
              <a:t>Sh’khinah</a:t>
            </a:r>
            <a:r>
              <a:rPr lang="en-US" sz="4000" dirty="0"/>
              <a:t>  </a:t>
            </a:r>
            <a:r>
              <a:rPr lang="en-US" sz="4000" dirty="0" err="1"/>
              <a:t>Mes</a:t>
            </a:r>
            <a:r>
              <a:rPr lang="en-US" sz="4000" dirty="0"/>
              <a:t>. Jews 9.5</a:t>
            </a:r>
          </a:p>
          <a:p>
            <a:pPr marL="517525" indent="-517525">
              <a:buFont typeface="+mj-lt"/>
              <a:buAutoNum type="arabicPeriod"/>
            </a:pPr>
            <a:r>
              <a:rPr lang="en-US" sz="4000" dirty="0"/>
              <a:t>Validity and definition of the term</a:t>
            </a:r>
          </a:p>
          <a:p>
            <a:pPr marL="517525" indent="-517525">
              <a:buFont typeface="+mj-lt"/>
              <a:buAutoNum type="arabicPeriod"/>
            </a:pPr>
            <a:r>
              <a:rPr lang="en-US" sz="4000" u="sng" dirty="0">
                <a:solidFill>
                  <a:srgbClr val="FFFF99"/>
                </a:solidFill>
              </a:rPr>
              <a:t>History: importance</a:t>
            </a:r>
          </a:p>
          <a:p>
            <a:pPr marL="517525" indent="-517525">
              <a:buFont typeface="+mj-lt"/>
              <a:buAutoNum type="arabicPeriod"/>
            </a:pPr>
            <a:r>
              <a:rPr lang="en-US" sz="4000" dirty="0"/>
              <a:t>Requirements</a:t>
            </a:r>
          </a:p>
          <a:p>
            <a:pPr marL="517525" indent="-517525">
              <a:buFont typeface="+mj-lt"/>
              <a:buAutoNum type="arabicPeriod"/>
            </a:pPr>
            <a:r>
              <a:rPr lang="en-US" sz="4000" dirty="0"/>
              <a:t>Consequences</a:t>
            </a:r>
          </a:p>
        </p:txBody>
      </p:sp>
    </p:spTree>
    <p:extLst>
      <p:ext uri="{BB962C8B-B14F-4D97-AF65-F5344CB8AC3E}">
        <p14:creationId xmlns:p14="http://schemas.microsoft.com/office/powerpoint/2010/main" val="2837849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Shmot</a:t>
            </a:r>
            <a:r>
              <a:rPr lang="en-US" sz="4000" baseline="30000" dirty="0"/>
              <a:t>/Ex 16.9-10 </a:t>
            </a:r>
            <a:r>
              <a:rPr lang="en-US" sz="4000" dirty="0"/>
              <a:t>Moshe said to </a:t>
            </a:r>
            <a:r>
              <a:rPr lang="en-US" sz="4000" dirty="0" err="1"/>
              <a:t>Aharon</a:t>
            </a:r>
            <a:r>
              <a:rPr lang="en-US" sz="4000" dirty="0"/>
              <a:t>, “Say to the whole community of </a:t>
            </a:r>
            <a:r>
              <a:rPr lang="en-US" sz="4000" dirty="0" err="1"/>
              <a:t>Isra’el</a:t>
            </a:r>
            <a:r>
              <a:rPr lang="en-US" sz="4000" dirty="0"/>
              <a:t>, ‘Come close, into the presence of </a:t>
            </a:r>
            <a:r>
              <a:rPr lang="en-US" sz="4000" cap="small" dirty="0"/>
              <a:t>Adoni</a:t>
            </a:r>
            <a:r>
              <a:rPr lang="en-US" sz="4000" dirty="0"/>
              <a:t>, for he has heard your grumblings.’” As </a:t>
            </a:r>
            <a:r>
              <a:rPr lang="en-US" sz="4000" dirty="0" err="1"/>
              <a:t>Aharon</a:t>
            </a:r>
            <a:r>
              <a:rPr lang="en-US" sz="4000" dirty="0"/>
              <a:t> spoke to the whole community of the people of </a:t>
            </a:r>
            <a:r>
              <a:rPr lang="en-US" sz="4000" dirty="0" err="1"/>
              <a:t>Isra’el</a:t>
            </a:r>
            <a:r>
              <a:rPr lang="en-US" sz="4000" dirty="0"/>
              <a:t>, </a:t>
            </a:r>
            <a:endParaRPr lang="en-US" sz="4000" cap="small" dirty="0"/>
          </a:p>
        </p:txBody>
      </p:sp>
    </p:spTree>
    <p:extLst>
      <p:ext uri="{BB962C8B-B14F-4D97-AF65-F5344CB8AC3E}">
        <p14:creationId xmlns:p14="http://schemas.microsoft.com/office/powerpoint/2010/main" val="591836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Shmot</a:t>
            </a:r>
            <a:r>
              <a:rPr lang="en-US" sz="4000" baseline="30000" dirty="0"/>
              <a:t>/Ex 16.9-10 </a:t>
            </a:r>
            <a:r>
              <a:rPr lang="en-US" sz="4000" dirty="0"/>
              <a:t>they looked toward the desert; and there before them the </a:t>
            </a:r>
            <a:r>
              <a:rPr lang="en-US" sz="4000" dirty="0">
                <a:solidFill>
                  <a:srgbClr val="FFFF99"/>
                </a:solidFill>
              </a:rPr>
              <a:t>glory of Adoni appeared in the cloud;  </a:t>
            </a:r>
            <a:r>
              <a:rPr lang="en-US" sz="4000" dirty="0" err="1"/>
              <a:t>Kavod</a:t>
            </a:r>
            <a:r>
              <a:rPr lang="en-US" sz="4000" dirty="0"/>
              <a:t> </a:t>
            </a:r>
            <a:r>
              <a:rPr lang="en-US" sz="4000" cap="small" dirty="0"/>
              <a:t>Adoni</a:t>
            </a:r>
          </a:p>
        </p:txBody>
      </p:sp>
    </p:spTree>
    <p:extLst>
      <p:ext uri="{BB962C8B-B14F-4D97-AF65-F5344CB8AC3E}">
        <p14:creationId xmlns:p14="http://schemas.microsoft.com/office/powerpoint/2010/main" val="878350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Shmot</a:t>
            </a:r>
            <a:r>
              <a:rPr lang="en-US" sz="4000" baseline="30000" dirty="0"/>
              <a:t> /Ex 24.9-11 </a:t>
            </a:r>
            <a:r>
              <a:rPr lang="en-US" sz="4000" dirty="0"/>
              <a:t>Moshe, </a:t>
            </a:r>
            <a:r>
              <a:rPr lang="en-US" sz="4000" dirty="0" err="1"/>
              <a:t>Aharon</a:t>
            </a:r>
            <a:r>
              <a:rPr lang="en-US" sz="4000" dirty="0"/>
              <a:t>, Nadav, </a:t>
            </a:r>
            <a:r>
              <a:rPr lang="en-US" sz="4000" dirty="0" err="1"/>
              <a:t>Avihu</a:t>
            </a:r>
            <a:r>
              <a:rPr lang="en-US" sz="4000" dirty="0"/>
              <a:t> and seventy of the leaders went up; and </a:t>
            </a:r>
            <a:r>
              <a:rPr lang="en-US" sz="4000" dirty="0">
                <a:solidFill>
                  <a:srgbClr val="FFFF99"/>
                </a:solidFill>
              </a:rPr>
              <a:t>they saw the God of </a:t>
            </a:r>
            <a:r>
              <a:rPr lang="en-US" sz="4000" dirty="0" err="1">
                <a:solidFill>
                  <a:srgbClr val="FFFF99"/>
                </a:solidFill>
              </a:rPr>
              <a:t>Isra’el</a:t>
            </a:r>
            <a:r>
              <a:rPr lang="en-US" sz="4000" dirty="0"/>
              <a:t>. Under his feet was something like a sapphire stone pavement as clear as the sky itself. </a:t>
            </a:r>
          </a:p>
        </p:txBody>
      </p:sp>
    </p:spTree>
    <p:extLst>
      <p:ext uri="{BB962C8B-B14F-4D97-AF65-F5344CB8AC3E}">
        <p14:creationId xmlns:p14="http://schemas.microsoft.com/office/powerpoint/2010/main" val="1175044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Shmot</a:t>
            </a:r>
            <a:r>
              <a:rPr lang="en-US" sz="4000" baseline="30000" dirty="0"/>
              <a:t> /Ex 24.9-11  </a:t>
            </a:r>
            <a:r>
              <a:rPr lang="en-US" sz="4000" dirty="0"/>
              <a:t>He did not reach out his hand against these notables of </a:t>
            </a:r>
            <a:r>
              <a:rPr lang="en-US" sz="4000" dirty="0" err="1"/>
              <a:t>Isra’el</a:t>
            </a:r>
            <a:r>
              <a:rPr lang="en-US" sz="4000" dirty="0"/>
              <a:t>; on the contrary, </a:t>
            </a:r>
            <a:r>
              <a:rPr lang="en-US" sz="4000" dirty="0">
                <a:solidFill>
                  <a:srgbClr val="FFFF99"/>
                </a:solidFill>
              </a:rPr>
              <a:t>they saw God, even as they were eating and drinking</a:t>
            </a:r>
            <a:r>
              <a:rPr lang="en-US" sz="4000" dirty="0"/>
              <a:t>.</a:t>
            </a:r>
          </a:p>
        </p:txBody>
      </p:sp>
    </p:spTree>
    <p:extLst>
      <p:ext uri="{BB962C8B-B14F-4D97-AF65-F5344CB8AC3E}">
        <p14:creationId xmlns:p14="http://schemas.microsoft.com/office/powerpoint/2010/main" val="2121214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Shmot</a:t>
            </a:r>
            <a:r>
              <a:rPr lang="en-US" sz="4000" baseline="30000" dirty="0"/>
              <a:t>/Ex 25.20-21</a:t>
            </a:r>
            <a:r>
              <a:rPr lang="en-US" sz="4000" dirty="0"/>
              <a:t> The </a:t>
            </a:r>
            <a:r>
              <a:rPr lang="en-US" sz="4000" dirty="0" err="1"/>
              <a:t>k’ruvim</a:t>
            </a:r>
            <a:r>
              <a:rPr lang="en-US" sz="4000" dirty="0"/>
              <a:t> will have their wings spread out above, so that their wings cover the ark, and their faces are toward each other and toward the ark-cover. You are to put the ark-cover on top of the ark.</a:t>
            </a:r>
          </a:p>
        </p:txBody>
      </p:sp>
    </p:spTree>
    <p:extLst>
      <p:ext uri="{BB962C8B-B14F-4D97-AF65-F5344CB8AC3E}">
        <p14:creationId xmlns:p14="http://schemas.microsoft.com/office/powerpoint/2010/main" val="1939805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Shmot</a:t>
            </a:r>
            <a:r>
              <a:rPr lang="en-US" sz="4000" baseline="30000" dirty="0"/>
              <a:t>/Ex 25.22</a:t>
            </a:r>
            <a:r>
              <a:rPr lang="en-US" sz="4000" dirty="0"/>
              <a:t>  There I will meet with you. I will speak with you from above the ark-cover, from between the two </a:t>
            </a:r>
            <a:r>
              <a:rPr lang="en-US" sz="4000" dirty="0" err="1"/>
              <a:t>k’ruvim</a:t>
            </a:r>
            <a:r>
              <a:rPr lang="en-US" sz="4000" dirty="0"/>
              <a:t> which are on the ark for the testimony, about all the orders I am giving you for the people of </a:t>
            </a:r>
            <a:r>
              <a:rPr lang="en-US" sz="4000" dirty="0" err="1"/>
              <a:t>Isra’el</a:t>
            </a:r>
            <a:r>
              <a:rPr lang="en-US" sz="4000" dirty="0"/>
              <a:t>.</a:t>
            </a:r>
          </a:p>
        </p:txBody>
      </p:sp>
    </p:spTree>
    <p:extLst>
      <p:ext uri="{BB962C8B-B14F-4D97-AF65-F5344CB8AC3E}">
        <p14:creationId xmlns:p14="http://schemas.microsoft.com/office/powerpoint/2010/main" val="161975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92175473-D20C-4A68-9FFD-E7D7598AD76F}"/>
              </a:ext>
            </a:extLst>
          </p:cNvPr>
          <p:cNvPicPr>
            <a:picLocks noChangeAspect="1"/>
          </p:cNvPicPr>
          <p:nvPr/>
        </p:nvPicPr>
        <p:blipFill>
          <a:blip r:embed="rId3"/>
          <a:stretch>
            <a:fillRect/>
          </a:stretch>
        </p:blipFill>
        <p:spPr>
          <a:xfrm>
            <a:off x="346205" y="0"/>
            <a:ext cx="8451590" cy="5143500"/>
          </a:xfrm>
          <a:prstGeom prst="rect">
            <a:avLst/>
          </a:prstGeom>
        </p:spPr>
      </p:pic>
    </p:spTree>
    <p:extLst>
      <p:ext uri="{BB962C8B-B14F-4D97-AF65-F5344CB8AC3E}">
        <p14:creationId xmlns:p14="http://schemas.microsoft.com/office/powerpoint/2010/main" val="3933436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Bamidbar</a:t>
            </a:r>
            <a:r>
              <a:rPr lang="en-US" sz="4000" baseline="30000" dirty="0"/>
              <a:t>/Nu 7.89</a:t>
            </a:r>
            <a:r>
              <a:rPr lang="en-US" sz="4000" dirty="0"/>
              <a:t> When Moshe entered the </a:t>
            </a:r>
            <a:r>
              <a:rPr lang="en-US" sz="4000" dirty="0" err="1"/>
              <a:t>Mishkan</a:t>
            </a:r>
            <a:r>
              <a:rPr lang="en-US" sz="4000" dirty="0"/>
              <a:t>, the Tent of Meeting, to speak with </a:t>
            </a:r>
            <a:r>
              <a:rPr lang="en-US" sz="4000" cap="small" dirty="0"/>
              <a:t>Adoni</a:t>
            </a:r>
            <a:r>
              <a:rPr lang="en-US" sz="4000" dirty="0"/>
              <a:t>, he heard the voice speaking to him from above the atonement cover [</a:t>
            </a:r>
            <a:r>
              <a:rPr lang="he-IL" sz="4000" b="1" dirty="0">
                <a:latin typeface="David" panose="020E0502060401010101" pitchFamily="34" charset="-79"/>
                <a:cs typeface="David" panose="020E0502060401010101" pitchFamily="34" charset="-79"/>
              </a:rPr>
              <a:t>הַכַּפֹּרֶת</a:t>
            </a:r>
            <a:r>
              <a:rPr lang="en-US" sz="4000" dirty="0"/>
              <a:t> </a:t>
            </a:r>
            <a:r>
              <a:rPr lang="en-US" sz="4000" i="1" dirty="0" err="1"/>
              <a:t>hakaporet</a:t>
            </a:r>
            <a:r>
              <a:rPr lang="en-US" sz="4000" i="1" dirty="0"/>
              <a:t> </a:t>
            </a:r>
            <a:r>
              <a:rPr lang="en-US" sz="4000" dirty="0"/>
              <a:t>] atop the Ark of Testimony between the </a:t>
            </a:r>
            <a:r>
              <a:rPr lang="en-US" sz="4000" dirty="0" err="1"/>
              <a:t>k’eruvim</a:t>
            </a:r>
            <a:r>
              <a:rPr lang="en-US" sz="4000" dirty="0"/>
              <a:t>. </a:t>
            </a:r>
          </a:p>
        </p:txBody>
      </p:sp>
    </p:spTree>
    <p:extLst>
      <p:ext uri="{BB962C8B-B14F-4D97-AF65-F5344CB8AC3E}">
        <p14:creationId xmlns:p14="http://schemas.microsoft.com/office/powerpoint/2010/main" val="1871814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Yeshayahu/Is 37.16</a:t>
            </a:r>
            <a:r>
              <a:rPr lang="en-US" sz="4000" dirty="0"/>
              <a:t>  “</a:t>
            </a:r>
            <a:r>
              <a:rPr lang="en-US" sz="4000" cap="small" dirty="0"/>
              <a:t>Adoni</a:t>
            </a:r>
            <a:r>
              <a:rPr lang="en-US" sz="4000" dirty="0"/>
              <a:t>-</a:t>
            </a:r>
            <a:r>
              <a:rPr lang="en-US" sz="4000" dirty="0" err="1"/>
              <a:t>Tzva’ot</a:t>
            </a:r>
            <a:r>
              <a:rPr lang="en-US" sz="4000" dirty="0"/>
              <a:t>, God of Israel, who is </a:t>
            </a:r>
            <a:r>
              <a:rPr lang="en-US" sz="4000" u="sng" dirty="0">
                <a:solidFill>
                  <a:srgbClr val="FFFF99"/>
                </a:solidFill>
              </a:rPr>
              <a:t>enthroned upon the </a:t>
            </a:r>
            <a:r>
              <a:rPr lang="en-US" sz="4000" u="sng" dirty="0" err="1">
                <a:solidFill>
                  <a:srgbClr val="FFFF99"/>
                </a:solidFill>
              </a:rPr>
              <a:t>k’ruvim</a:t>
            </a:r>
            <a:r>
              <a:rPr lang="en-US" sz="4000" dirty="0"/>
              <a:t>, You alone are God of all the kingdoms of the earth. You have made heaven and earth.</a:t>
            </a:r>
          </a:p>
        </p:txBody>
      </p:sp>
    </p:spTree>
    <p:extLst>
      <p:ext uri="{BB962C8B-B14F-4D97-AF65-F5344CB8AC3E}">
        <p14:creationId xmlns:p14="http://schemas.microsoft.com/office/powerpoint/2010/main" val="1444314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Shmuel 4.4 </a:t>
            </a:r>
            <a:r>
              <a:rPr lang="en-US" sz="4000" dirty="0"/>
              <a:t>So the people sent to Shiloh and brought from there the ark for the covenant of Adonai-</a:t>
            </a:r>
            <a:r>
              <a:rPr lang="en-US" sz="4000" dirty="0" err="1"/>
              <a:t>Tzva’ot</a:t>
            </a:r>
            <a:r>
              <a:rPr lang="en-US" sz="4000" dirty="0"/>
              <a:t>, </a:t>
            </a:r>
            <a:r>
              <a:rPr lang="en-US" sz="4000" u="sng" dirty="0">
                <a:solidFill>
                  <a:srgbClr val="FFFF99"/>
                </a:solidFill>
              </a:rPr>
              <a:t>who is present above the </a:t>
            </a:r>
            <a:r>
              <a:rPr lang="en-US" sz="4000" u="sng" dirty="0" err="1">
                <a:solidFill>
                  <a:srgbClr val="FFFF99"/>
                </a:solidFill>
              </a:rPr>
              <a:t>k’ruvim</a:t>
            </a:r>
            <a:r>
              <a:rPr lang="en-US" sz="4000" dirty="0"/>
              <a:t>. </a:t>
            </a:r>
          </a:p>
        </p:txBody>
      </p:sp>
    </p:spTree>
    <p:extLst>
      <p:ext uri="{BB962C8B-B14F-4D97-AF65-F5344CB8AC3E}">
        <p14:creationId xmlns:p14="http://schemas.microsoft.com/office/powerpoint/2010/main" val="330862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9.5</a:t>
            </a:r>
            <a:r>
              <a:rPr lang="en-US" sz="4000" dirty="0"/>
              <a:t> Above it were the </a:t>
            </a:r>
            <a:r>
              <a:rPr lang="en-US" sz="4000" dirty="0" err="1"/>
              <a:t>k’ruvim</a:t>
            </a:r>
            <a:r>
              <a:rPr lang="en-US" sz="4000" dirty="0"/>
              <a:t> representing the </a:t>
            </a:r>
            <a:r>
              <a:rPr lang="en-US" sz="4000" dirty="0" err="1"/>
              <a:t>Sh’khinah</a:t>
            </a:r>
            <a:r>
              <a:rPr lang="en-US" sz="4000" dirty="0"/>
              <a:t>, casting their shadow on the lid of the Aron / Ark.</a:t>
            </a:r>
          </a:p>
        </p:txBody>
      </p:sp>
    </p:spTree>
    <p:extLst>
      <p:ext uri="{BB962C8B-B14F-4D97-AF65-F5344CB8AC3E}">
        <p14:creationId xmlns:p14="http://schemas.microsoft.com/office/powerpoint/2010/main" val="3763333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History of Israel and the </a:t>
            </a:r>
            <a:r>
              <a:rPr lang="en-US" sz="4000" dirty="0" err="1"/>
              <a:t>Sh’khinah</a:t>
            </a:r>
            <a:r>
              <a:rPr lang="en-US" sz="4000" dirty="0"/>
              <a:t> </a:t>
            </a:r>
            <a:r>
              <a:rPr lang="he-IL" sz="4400" b="1" i="0" dirty="0">
                <a:effectLst/>
                <a:latin typeface="David" panose="020E0502060401010101" pitchFamily="34" charset="-79"/>
                <a:cs typeface="David" panose="020E0502060401010101" pitchFamily="34" charset="-79"/>
              </a:rPr>
              <a:t>שְׁכִינָה</a:t>
            </a:r>
            <a:endParaRPr lang="en-US" sz="4400" b="1" i="0" dirty="0">
              <a:effectLst/>
              <a:latin typeface="David" panose="020E0502060401010101" pitchFamily="34" charset="-79"/>
              <a:cs typeface="David" panose="020E0502060401010101" pitchFamily="34" charset="-79"/>
            </a:endParaRPr>
          </a:p>
          <a:p>
            <a:pPr marL="0" indent="0">
              <a:buNone/>
            </a:pPr>
            <a:endParaRPr lang="en-US" sz="4000" dirty="0"/>
          </a:p>
        </p:txBody>
      </p:sp>
    </p:spTree>
    <p:extLst>
      <p:ext uri="{BB962C8B-B14F-4D97-AF65-F5344CB8AC3E}">
        <p14:creationId xmlns:p14="http://schemas.microsoft.com/office/powerpoint/2010/main" val="2741818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t>Completion of the </a:t>
            </a:r>
            <a:r>
              <a:rPr lang="en-US" sz="4000" u="sng" dirty="0" err="1"/>
              <a:t>Mishkan</a:t>
            </a:r>
            <a:r>
              <a:rPr lang="en-US" sz="4000" u="sng" dirty="0"/>
              <a:t>/ Tabernacle</a:t>
            </a:r>
          </a:p>
          <a:p>
            <a:pPr marL="0" indent="0">
              <a:buNone/>
            </a:pPr>
            <a:r>
              <a:rPr lang="en-US" sz="4000" baseline="30000" dirty="0" err="1"/>
              <a:t>Shmot</a:t>
            </a:r>
            <a:r>
              <a:rPr lang="en-US" sz="4000" baseline="30000" dirty="0"/>
              <a:t>/Ex 40.34-35</a:t>
            </a:r>
            <a:r>
              <a:rPr lang="en-US" sz="4000" dirty="0"/>
              <a:t> Then the cloud covered the Tent of Meeting, and the </a:t>
            </a:r>
            <a:r>
              <a:rPr lang="en-US" sz="4000" dirty="0">
                <a:solidFill>
                  <a:srgbClr val="FFFF99"/>
                </a:solidFill>
              </a:rPr>
              <a:t>glory of </a:t>
            </a:r>
            <a:r>
              <a:rPr lang="en-US" sz="4000" cap="small" dirty="0">
                <a:solidFill>
                  <a:srgbClr val="FFFF99"/>
                </a:solidFill>
              </a:rPr>
              <a:t>Adoni</a:t>
            </a:r>
            <a:r>
              <a:rPr lang="en-US" sz="4000" dirty="0">
                <a:solidFill>
                  <a:srgbClr val="FFFF99"/>
                </a:solidFill>
              </a:rPr>
              <a:t> </a:t>
            </a:r>
            <a:r>
              <a:rPr lang="en-US" sz="4000" dirty="0"/>
              <a:t>filled the Tabernacle. Moshe was unable to enter into the Tent of Meeting, </a:t>
            </a:r>
          </a:p>
        </p:txBody>
      </p:sp>
    </p:spTree>
    <p:extLst>
      <p:ext uri="{BB962C8B-B14F-4D97-AF65-F5344CB8AC3E}">
        <p14:creationId xmlns:p14="http://schemas.microsoft.com/office/powerpoint/2010/main" val="4038571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t>Completion of the </a:t>
            </a:r>
            <a:r>
              <a:rPr lang="en-US" sz="4000" u="sng" dirty="0" err="1"/>
              <a:t>Mishkan</a:t>
            </a:r>
            <a:r>
              <a:rPr lang="en-US" sz="4000" u="sng" dirty="0"/>
              <a:t>/ Tabernacle</a:t>
            </a:r>
          </a:p>
          <a:p>
            <a:pPr marL="0" indent="0">
              <a:buNone/>
            </a:pPr>
            <a:r>
              <a:rPr lang="en-US" sz="4000" baseline="30000" dirty="0" err="1"/>
              <a:t>Shmot</a:t>
            </a:r>
            <a:r>
              <a:rPr lang="en-US" sz="4000" baseline="30000" dirty="0"/>
              <a:t>/Ex 40.34-35</a:t>
            </a:r>
            <a:r>
              <a:rPr lang="en-US" sz="4000" dirty="0"/>
              <a:t>  because the cloud resided there and the </a:t>
            </a:r>
            <a:r>
              <a:rPr lang="en-US" sz="4000" dirty="0">
                <a:solidFill>
                  <a:srgbClr val="FFFF99"/>
                </a:solidFill>
              </a:rPr>
              <a:t>glory of </a:t>
            </a:r>
            <a:r>
              <a:rPr lang="en-US" sz="4000" cap="small" dirty="0">
                <a:solidFill>
                  <a:srgbClr val="FFFF99"/>
                </a:solidFill>
              </a:rPr>
              <a:t>Adoni</a:t>
            </a:r>
            <a:r>
              <a:rPr lang="en-US" sz="4000" dirty="0">
                <a:solidFill>
                  <a:srgbClr val="FFFF99"/>
                </a:solidFill>
              </a:rPr>
              <a:t> </a:t>
            </a:r>
            <a:r>
              <a:rPr lang="en-US" sz="4000" dirty="0"/>
              <a:t>filled the Tabernacle.</a:t>
            </a:r>
          </a:p>
        </p:txBody>
      </p:sp>
    </p:spTree>
    <p:extLst>
      <p:ext uri="{BB962C8B-B14F-4D97-AF65-F5344CB8AC3E}">
        <p14:creationId xmlns:p14="http://schemas.microsoft.com/office/powerpoint/2010/main" val="2527971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u="sng" dirty="0"/>
              <a:t>Inauguration of the </a:t>
            </a:r>
            <a:r>
              <a:rPr lang="en-US" sz="4000" u="sng" dirty="0" err="1"/>
              <a:t>cohanut</a:t>
            </a:r>
            <a:r>
              <a:rPr lang="en-US" sz="4000" u="sng" dirty="0"/>
              <a:t>/ priesthood</a:t>
            </a:r>
          </a:p>
          <a:p>
            <a:pPr marL="0" indent="0">
              <a:buNone/>
            </a:pPr>
            <a:r>
              <a:rPr lang="en-US" sz="4000" baseline="30000" dirty="0"/>
              <a:t>Vayikra/Lev 9.22-24</a:t>
            </a:r>
            <a:r>
              <a:rPr lang="en-US" sz="4000" dirty="0"/>
              <a:t> </a:t>
            </a:r>
            <a:r>
              <a:rPr lang="en-US" sz="4000" dirty="0" err="1"/>
              <a:t>Aharon</a:t>
            </a:r>
            <a:r>
              <a:rPr lang="en-US" sz="4000" dirty="0"/>
              <a:t> raised his hands toward the people, blessed them and came down from offering the sin offering, the burnt offering and the peace offerings. </a:t>
            </a:r>
          </a:p>
        </p:txBody>
      </p:sp>
    </p:spTree>
    <p:extLst>
      <p:ext uri="{BB962C8B-B14F-4D97-AF65-F5344CB8AC3E}">
        <p14:creationId xmlns:p14="http://schemas.microsoft.com/office/powerpoint/2010/main" val="2922266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u="sng" dirty="0"/>
              <a:t>Inauguration of the </a:t>
            </a:r>
            <a:r>
              <a:rPr lang="en-US" sz="4000" u="sng" dirty="0" err="1"/>
              <a:t>cohanut</a:t>
            </a:r>
            <a:r>
              <a:rPr lang="en-US" sz="4000" u="sng" dirty="0"/>
              <a:t>/ priesthood</a:t>
            </a:r>
          </a:p>
          <a:p>
            <a:pPr marL="0" indent="0">
              <a:buNone/>
            </a:pPr>
            <a:r>
              <a:rPr lang="en-US" sz="4000" baseline="30000" dirty="0"/>
              <a:t>Vayikra/Lev 9.22-24</a:t>
            </a:r>
            <a:r>
              <a:rPr lang="en-US" sz="4000" dirty="0"/>
              <a:t> Moshe and </a:t>
            </a:r>
            <a:r>
              <a:rPr lang="en-US" sz="4000" dirty="0" err="1"/>
              <a:t>Aharon</a:t>
            </a:r>
            <a:r>
              <a:rPr lang="en-US" sz="4000" dirty="0"/>
              <a:t> entered the tent of meeting, came out and blessed the people. </a:t>
            </a:r>
            <a:r>
              <a:rPr lang="en-US" sz="4000" dirty="0">
                <a:solidFill>
                  <a:srgbClr val="FFFF99"/>
                </a:solidFill>
              </a:rPr>
              <a:t>Then the glory of </a:t>
            </a:r>
            <a:r>
              <a:rPr lang="en-US" sz="4000" cap="small" dirty="0">
                <a:solidFill>
                  <a:srgbClr val="FFFF99"/>
                </a:solidFill>
              </a:rPr>
              <a:t>Adoni</a:t>
            </a:r>
            <a:r>
              <a:rPr lang="en-US" sz="4000" dirty="0">
                <a:solidFill>
                  <a:srgbClr val="FFFF99"/>
                </a:solidFill>
              </a:rPr>
              <a:t> </a:t>
            </a:r>
            <a:r>
              <a:rPr lang="en-US" sz="4000" dirty="0"/>
              <a:t>appeared to all the people!  Fire came forth from the presence of </a:t>
            </a:r>
            <a:r>
              <a:rPr lang="en-US" sz="4000" cap="small" dirty="0"/>
              <a:t>Adoni.</a:t>
            </a:r>
            <a:endParaRPr lang="en-US" sz="4000" dirty="0"/>
          </a:p>
        </p:txBody>
      </p:sp>
    </p:spTree>
    <p:extLst>
      <p:ext uri="{BB962C8B-B14F-4D97-AF65-F5344CB8AC3E}">
        <p14:creationId xmlns:p14="http://schemas.microsoft.com/office/powerpoint/2010/main" val="922590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526153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45537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NOT endorsing him or his music</a:t>
            </a:r>
          </a:p>
        </p:txBody>
      </p:sp>
      <p:pic>
        <p:nvPicPr>
          <p:cNvPr id="3" name="Picture 2">
            <a:extLst>
              <a:ext uri="{FF2B5EF4-FFF2-40B4-BE49-F238E27FC236}">
                <a16:creationId xmlns:a16="http://schemas.microsoft.com/office/drawing/2014/main" id="{A8C55510-45A4-48AA-8D40-0FFDBA0AAB2E}"/>
              </a:ext>
            </a:extLst>
          </p:cNvPr>
          <p:cNvPicPr>
            <a:picLocks noChangeAspect="1"/>
          </p:cNvPicPr>
          <p:nvPr/>
        </p:nvPicPr>
        <p:blipFill>
          <a:blip r:embed="rId3"/>
          <a:stretch>
            <a:fillRect/>
          </a:stretch>
        </p:blipFill>
        <p:spPr>
          <a:xfrm>
            <a:off x="3760170" y="13277"/>
            <a:ext cx="5374594" cy="5143500"/>
          </a:xfrm>
          <a:prstGeom prst="rect">
            <a:avLst/>
          </a:prstGeom>
        </p:spPr>
      </p:pic>
    </p:spTree>
    <p:extLst>
      <p:ext uri="{BB962C8B-B14F-4D97-AF65-F5344CB8AC3E}">
        <p14:creationId xmlns:p14="http://schemas.microsoft.com/office/powerpoint/2010/main" val="397113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u="sng" dirty="0"/>
              <a:t>Completion of the Jerusalem Temple</a:t>
            </a:r>
            <a:endParaRPr lang="en-US" sz="4000" baseline="30000" dirty="0"/>
          </a:p>
          <a:p>
            <a:pPr marL="0" indent="0">
              <a:buNone/>
            </a:pPr>
            <a:r>
              <a:rPr lang="en-US" sz="4000" baseline="30000" dirty="0"/>
              <a:t>1 K 8.10-13 </a:t>
            </a:r>
            <a:r>
              <a:rPr lang="en-US" sz="4000" dirty="0"/>
              <a:t>When the </a:t>
            </a:r>
            <a:r>
              <a:rPr lang="en-US" sz="4000" dirty="0" err="1"/>
              <a:t>cohanim</a:t>
            </a:r>
            <a:r>
              <a:rPr lang="en-US" sz="4000" dirty="0"/>
              <a:t> came out of the Holy Place, the cloud filled the house of </a:t>
            </a:r>
            <a:r>
              <a:rPr lang="en-US" sz="4000" cap="small" dirty="0"/>
              <a:t>Adoni</a:t>
            </a:r>
            <a:r>
              <a:rPr lang="en-US" sz="4000" dirty="0"/>
              <a:t>, so that, because of the cloud, the </a:t>
            </a:r>
            <a:r>
              <a:rPr lang="en-US" sz="4000" dirty="0" err="1"/>
              <a:t>cohanim</a:t>
            </a:r>
            <a:r>
              <a:rPr lang="en-US" sz="4000" dirty="0"/>
              <a:t> could not stand up to perform their service; </a:t>
            </a:r>
          </a:p>
        </p:txBody>
      </p:sp>
    </p:spTree>
    <p:extLst>
      <p:ext uri="{BB962C8B-B14F-4D97-AF65-F5344CB8AC3E}">
        <p14:creationId xmlns:p14="http://schemas.microsoft.com/office/powerpoint/2010/main" val="779530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u="sng" dirty="0"/>
              <a:t>Completion of the Jerusalem Temple</a:t>
            </a:r>
            <a:endParaRPr lang="en-US" sz="4000" baseline="30000" dirty="0"/>
          </a:p>
          <a:p>
            <a:pPr marL="0" indent="0">
              <a:buNone/>
            </a:pPr>
            <a:r>
              <a:rPr lang="en-US" sz="4000" baseline="30000" dirty="0"/>
              <a:t>1 K 8.10-13  </a:t>
            </a:r>
            <a:r>
              <a:rPr lang="en-US" sz="4000" dirty="0">
                <a:solidFill>
                  <a:srgbClr val="FFFF99"/>
                </a:solidFill>
              </a:rPr>
              <a:t>The glory of </a:t>
            </a:r>
            <a:r>
              <a:rPr lang="en-US" sz="4000" cap="small" dirty="0">
                <a:solidFill>
                  <a:srgbClr val="FFFF99"/>
                </a:solidFill>
              </a:rPr>
              <a:t>Adoni</a:t>
            </a:r>
            <a:r>
              <a:rPr lang="en-US" sz="4000" dirty="0">
                <a:solidFill>
                  <a:srgbClr val="FFFF99"/>
                </a:solidFill>
              </a:rPr>
              <a:t> filled the house of </a:t>
            </a:r>
            <a:r>
              <a:rPr lang="en-US" sz="4000" cap="small" dirty="0">
                <a:solidFill>
                  <a:srgbClr val="FFFF99"/>
                </a:solidFill>
              </a:rPr>
              <a:t>Adoni</a:t>
            </a:r>
            <a:r>
              <a:rPr lang="en-US" sz="4000" dirty="0"/>
              <a:t>. </a:t>
            </a:r>
            <a:r>
              <a:rPr lang="en-US" sz="4000" dirty="0" err="1"/>
              <a:t>Shlomo</a:t>
            </a:r>
            <a:r>
              <a:rPr lang="en-US" sz="4000" dirty="0"/>
              <a:t> said, “</a:t>
            </a:r>
            <a:r>
              <a:rPr lang="en-US" sz="4000" cap="small" dirty="0"/>
              <a:t>Adoni</a:t>
            </a:r>
            <a:r>
              <a:rPr lang="en-US" sz="4000" dirty="0"/>
              <a:t> said he would live in thick darkness. But I have built you a magnificent house, a place where you can live forever.”</a:t>
            </a:r>
          </a:p>
        </p:txBody>
      </p:sp>
    </p:spTree>
    <p:extLst>
      <p:ext uri="{BB962C8B-B14F-4D97-AF65-F5344CB8AC3E}">
        <p14:creationId xmlns:p14="http://schemas.microsoft.com/office/powerpoint/2010/main" val="3992563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u="sng" dirty="0"/>
              <a:t>Departure of the </a:t>
            </a:r>
            <a:r>
              <a:rPr lang="en-US" sz="4000" u="sng" dirty="0" err="1"/>
              <a:t>Sh’khinah</a:t>
            </a:r>
            <a:r>
              <a:rPr lang="en-US" sz="4000" u="sng" dirty="0"/>
              <a:t>, step 1</a:t>
            </a:r>
          </a:p>
          <a:p>
            <a:pPr marL="0" indent="0">
              <a:buNone/>
            </a:pPr>
            <a:r>
              <a:rPr lang="en-US" sz="4000" baseline="30000" dirty="0" err="1"/>
              <a:t>Y’khezkael</a:t>
            </a:r>
            <a:r>
              <a:rPr lang="en-US" sz="4000" baseline="30000" dirty="0"/>
              <a:t>/</a:t>
            </a:r>
            <a:r>
              <a:rPr lang="en-US" sz="4000" baseline="30000" dirty="0" err="1"/>
              <a:t>Ezek</a:t>
            </a:r>
            <a:r>
              <a:rPr lang="en-US" sz="4000" baseline="30000" dirty="0"/>
              <a:t> 9.3-4 </a:t>
            </a:r>
            <a:r>
              <a:rPr lang="en-US" sz="4000" dirty="0"/>
              <a:t>Then the glory of the God of </a:t>
            </a:r>
            <a:r>
              <a:rPr lang="en-US" sz="4000" dirty="0" err="1"/>
              <a:t>Isra’el</a:t>
            </a:r>
            <a:r>
              <a:rPr lang="en-US" sz="4000" dirty="0"/>
              <a:t> was made to go up from over the </a:t>
            </a:r>
            <a:r>
              <a:rPr lang="en-US" sz="4000" dirty="0" err="1"/>
              <a:t>keruv</a:t>
            </a:r>
            <a:r>
              <a:rPr lang="en-US" sz="4000" dirty="0"/>
              <a:t>, where it had been, </a:t>
            </a:r>
            <a:r>
              <a:rPr lang="en-US" sz="4000" u="sng" dirty="0">
                <a:solidFill>
                  <a:srgbClr val="FFFF99"/>
                </a:solidFill>
              </a:rPr>
              <a:t>to the threshold of the house</a:t>
            </a:r>
            <a:r>
              <a:rPr lang="en-US" sz="4000" dirty="0"/>
              <a:t>. He called to the man clothed in linen, who had the scribe’s writing equipment at his waist. </a:t>
            </a:r>
          </a:p>
        </p:txBody>
      </p:sp>
    </p:spTree>
    <p:extLst>
      <p:ext uri="{BB962C8B-B14F-4D97-AF65-F5344CB8AC3E}">
        <p14:creationId xmlns:p14="http://schemas.microsoft.com/office/powerpoint/2010/main" val="2699155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u="sng" dirty="0"/>
              <a:t>Departure of the </a:t>
            </a:r>
            <a:r>
              <a:rPr lang="en-US" sz="4000" u="sng" dirty="0" err="1"/>
              <a:t>Sh’khinah</a:t>
            </a:r>
            <a:r>
              <a:rPr lang="en-US" sz="4000" u="sng" dirty="0"/>
              <a:t>, step 1</a:t>
            </a:r>
          </a:p>
          <a:p>
            <a:pPr marL="0" indent="0">
              <a:buNone/>
            </a:pPr>
            <a:r>
              <a:rPr lang="en-US" sz="4000" baseline="30000" dirty="0" err="1"/>
              <a:t>Y’khezkael</a:t>
            </a:r>
            <a:r>
              <a:rPr lang="en-US" sz="4000" baseline="30000" dirty="0"/>
              <a:t>/</a:t>
            </a:r>
            <a:r>
              <a:rPr lang="en-US" sz="4000" baseline="30000" dirty="0" err="1"/>
              <a:t>Ezek</a:t>
            </a:r>
            <a:r>
              <a:rPr lang="en-US" sz="4000" baseline="30000" dirty="0"/>
              <a:t> 9.3-4 </a:t>
            </a:r>
            <a:r>
              <a:rPr lang="en-US" sz="4000" cap="small" dirty="0"/>
              <a:t>Adoni</a:t>
            </a:r>
            <a:r>
              <a:rPr lang="en-US" sz="4000" dirty="0"/>
              <a:t> said to him, “Go throughout the city, through all </a:t>
            </a:r>
            <a:r>
              <a:rPr lang="en-US" sz="4000" dirty="0" err="1"/>
              <a:t>Yerushalayim</a:t>
            </a:r>
            <a:r>
              <a:rPr lang="en-US" sz="4000" dirty="0"/>
              <a:t>, and put a mark on the foreheads of the men who are sighing and crying over all the disgusting practices that are being committed in it.”</a:t>
            </a:r>
          </a:p>
        </p:txBody>
      </p:sp>
    </p:spTree>
    <p:extLst>
      <p:ext uri="{BB962C8B-B14F-4D97-AF65-F5344CB8AC3E}">
        <p14:creationId xmlns:p14="http://schemas.microsoft.com/office/powerpoint/2010/main" val="2495046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u="sng" dirty="0"/>
              <a:t>Departure of the </a:t>
            </a:r>
            <a:r>
              <a:rPr lang="en-US" sz="3600" u="sng" dirty="0" err="1"/>
              <a:t>Sh’khinah</a:t>
            </a:r>
            <a:r>
              <a:rPr lang="en-US" sz="3600" u="sng" dirty="0"/>
              <a:t>, step 2</a:t>
            </a:r>
          </a:p>
          <a:p>
            <a:pPr marL="0" indent="0">
              <a:buNone/>
            </a:pPr>
            <a:r>
              <a:rPr lang="en-US" sz="4000" baseline="30000" dirty="0" err="1"/>
              <a:t>Y’khezkael</a:t>
            </a:r>
            <a:r>
              <a:rPr lang="en-US" sz="4000" baseline="30000" dirty="0"/>
              <a:t>/Ezek10.4</a:t>
            </a:r>
            <a:r>
              <a:rPr lang="en-US" sz="4000" dirty="0"/>
              <a:t>  Then the glory of </a:t>
            </a:r>
            <a:r>
              <a:rPr lang="en-US" sz="4000" cap="small" dirty="0"/>
              <a:t>Adoni</a:t>
            </a:r>
            <a:r>
              <a:rPr lang="en-US" sz="4000" dirty="0"/>
              <a:t> rose up from above the </a:t>
            </a:r>
            <a:r>
              <a:rPr lang="en-US" sz="4000" dirty="0" err="1"/>
              <a:t>keruv</a:t>
            </a:r>
            <a:r>
              <a:rPr lang="en-US" sz="4000" dirty="0"/>
              <a:t> to the threshold of the House. The House was filled with the cloud and the court was full of the brilliance of </a:t>
            </a:r>
            <a:r>
              <a:rPr lang="en-US" sz="4000" cap="small" dirty="0" err="1"/>
              <a:t>Adoni</a:t>
            </a:r>
            <a:r>
              <a:rPr lang="en-US" sz="4000" dirty="0" err="1"/>
              <a:t>’s</a:t>
            </a:r>
            <a:r>
              <a:rPr lang="en-US" sz="4000" dirty="0"/>
              <a:t> glory.</a:t>
            </a:r>
          </a:p>
        </p:txBody>
      </p:sp>
    </p:spTree>
    <p:extLst>
      <p:ext uri="{BB962C8B-B14F-4D97-AF65-F5344CB8AC3E}">
        <p14:creationId xmlns:p14="http://schemas.microsoft.com/office/powerpoint/2010/main" val="3816243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u="sng" dirty="0"/>
              <a:t>Departure of the </a:t>
            </a:r>
            <a:r>
              <a:rPr lang="en-US" sz="3600" u="sng" dirty="0" err="1"/>
              <a:t>Sh’khinah</a:t>
            </a:r>
            <a:r>
              <a:rPr lang="en-US" sz="3600" u="sng" dirty="0"/>
              <a:t>, step 3</a:t>
            </a:r>
          </a:p>
          <a:p>
            <a:pPr marL="0" indent="0">
              <a:buNone/>
            </a:pPr>
            <a:r>
              <a:rPr lang="en-US" sz="4000" baseline="30000" dirty="0" err="1"/>
              <a:t>Y’khezkael</a:t>
            </a:r>
            <a:r>
              <a:rPr lang="en-US" sz="4000" baseline="30000" dirty="0"/>
              <a:t>/Ezek10.18-19 </a:t>
            </a:r>
            <a:r>
              <a:rPr lang="en-US" sz="4000" dirty="0"/>
              <a:t>Now the glory of </a:t>
            </a:r>
            <a:r>
              <a:rPr lang="en-US" sz="4000" cap="small" dirty="0"/>
              <a:t>Adoni</a:t>
            </a:r>
            <a:r>
              <a:rPr lang="en-US" sz="4000" dirty="0"/>
              <a:t> left the threshold of the house and halted above the </a:t>
            </a:r>
            <a:r>
              <a:rPr lang="en-US" sz="4000" dirty="0" err="1"/>
              <a:t>k’ruvim</a:t>
            </a:r>
            <a:r>
              <a:rPr lang="en-US" sz="4000" dirty="0"/>
              <a:t>.  The </a:t>
            </a:r>
            <a:r>
              <a:rPr lang="en-US" sz="4000" dirty="0" err="1"/>
              <a:t>k’ruvim</a:t>
            </a:r>
            <a:r>
              <a:rPr lang="en-US" sz="4000" dirty="0"/>
              <a:t> lifted their wings and rose off the earth — I was watching as they went off.</a:t>
            </a:r>
          </a:p>
        </p:txBody>
      </p:sp>
    </p:spTree>
    <p:extLst>
      <p:ext uri="{BB962C8B-B14F-4D97-AF65-F5344CB8AC3E}">
        <p14:creationId xmlns:p14="http://schemas.microsoft.com/office/powerpoint/2010/main" val="3349003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u="sng" dirty="0"/>
              <a:t>Departure of the </a:t>
            </a:r>
            <a:r>
              <a:rPr lang="en-US" sz="3600" u="sng" dirty="0" err="1"/>
              <a:t>Sh’khinah</a:t>
            </a:r>
            <a:r>
              <a:rPr lang="en-US" sz="3600" u="sng" dirty="0"/>
              <a:t>, step 3</a:t>
            </a:r>
          </a:p>
          <a:p>
            <a:pPr marL="0" indent="0">
              <a:buNone/>
            </a:pPr>
            <a:r>
              <a:rPr lang="en-US" sz="4000" baseline="30000" dirty="0" err="1"/>
              <a:t>Y’khezkael</a:t>
            </a:r>
            <a:r>
              <a:rPr lang="en-US" sz="4000" baseline="30000" dirty="0"/>
              <a:t>/Ezek10.18-19 </a:t>
            </a:r>
            <a:r>
              <a:rPr lang="en-US" sz="4000" dirty="0"/>
              <a:t>with the wheels next to them. </a:t>
            </a:r>
            <a:r>
              <a:rPr lang="en-US" sz="4000" u="sng" dirty="0">
                <a:solidFill>
                  <a:srgbClr val="FFFF99"/>
                </a:solidFill>
              </a:rPr>
              <a:t>They paused at the entrance to the east gate of </a:t>
            </a:r>
            <a:r>
              <a:rPr lang="en-US" sz="4000" u="sng" cap="small" dirty="0" err="1">
                <a:solidFill>
                  <a:srgbClr val="FFFF99"/>
                </a:solidFill>
              </a:rPr>
              <a:t>Adoni</a:t>
            </a:r>
            <a:r>
              <a:rPr lang="en-US" sz="4000" u="sng" dirty="0" err="1">
                <a:solidFill>
                  <a:srgbClr val="FFFF99"/>
                </a:solidFill>
              </a:rPr>
              <a:t>’s</a:t>
            </a:r>
            <a:r>
              <a:rPr lang="en-US" sz="4000" u="sng" dirty="0">
                <a:solidFill>
                  <a:srgbClr val="FFFF99"/>
                </a:solidFill>
              </a:rPr>
              <a:t> house</a:t>
            </a:r>
            <a:r>
              <a:rPr lang="en-US" sz="4000" dirty="0"/>
              <a:t>, with the glory of the God of </a:t>
            </a:r>
            <a:r>
              <a:rPr lang="en-US" sz="4000" dirty="0" err="1"/>
              <a:t>Isra’el</a:t>
            </a:r>
            <a:r>
              <a:rPr lang="en-US" sz="4000" dirty="0"/>
              <a:t> over them, from above.</a:t>
            </a:r>
          </a:p>
        </p:txBody>
      </p:sp>
    </p:spTree>
    <p:extLst>
      <p:ext uri="{BB962C8B-B14F-4D97-AF65-F5344CB8AC3E}">
        <p14:creationId xmlns:p14="http://schemas.microsoft.com/office/powerpoint/2010/main" val="738698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u="sng" dirty="0"/>
              <a:t>Departure of the </a:t>
            </a:r>
            <a:r>
              <a:rPr lang="en-US" sz="4000" u="sng" dirty="0" err="1"/>
              <a:t>Sh’khinah</a:t>
            </a:r>
            <a:r>
              <a:rPr lang="en-US" sz="4000" u="sng" dirty="0"/>
              <a:t>, step 4</a:t>
            </a:r>
            <a:endParaRPr lang="en-US" sz="4000" dirty="0"/>
          </a:p>
          <a:p>
            <a:pPr marL="0" indent="0">
              <a:buNone/>
            </a:pPr>
            <a:r>
              <a:rPr lang="en-US" sz="4000" baseline="30000" dirty="0" err="1"/>
              <a:t>Y’khezkael</a:t>
            </a:r>
            <a:r>
              <a:rPr lang="en-US" sz="4000" baseline="30000" dirty="0"/>
              <a:t>/Ezek11.22-23</a:t>
            </a:r>
            <a:r>
              <a:rPr lang="en-US" sz="4000" dirty="0"/>
              <a:t> The </a:t>
            </a:r>
            <a:r>
              <a:rPr lang="en-US" sz="4000" dirty="0" err="1"/>
              <a:t>k’ruvim</a:t>
            </a:r>
            <a:r>
              <a:rPr lang="en-US" sz="4000" dirty="0"/>
              <a:t> lifted their wings, and the wheels were next to them, with the glory of the God of </a:t>
            </a:r>
            <a:r>
              <a:rPr lang="en-US" sz="4000" dirty="0" err="1"/>
              <a:t>Isra’el</a:t>
            </a:r>
            <a:r>
              <a:rPr lang="en-US" sz="4000" dirty="0"/>
              <a:t> over them, above.  Next, the glory of </a:t>
            </a:r>
            <a:r>
              <a:rPr lang="en-US" sz="4000" cap="small" dirty="0"/>
              <a:t>Adoni</a:t>
            </a:r>
            <a:r>
              <a:rPr lang="en-US" sz="4000" dirty="0"/>
              <a:t> rose from within the city and stood over the mountain which is on the east side of the city.</a:t>
            </a:r>
          </a:p>
        </p:txBody>
      </p:sp>
    </p:spTree>
    <p:extLst>
      <p:ext uri="{BB962C8B-B14F-4D97-AF65-F5344CB8AC3E}">
        <p14:creationId xmlns:p14="http://schemas.microsoft.com/office/powerpoint/2010/main" val="3821884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u="sng" dirty="0"/>
              <a:t>Return of the Glory  Steps 1 and 2</a:t>
            </a:r>
          </a:p>
          <a:p>
            <a:pPr marL="0" indent="0">
              <a:buNone/>
            </a:pPr>
            <a:r>
              <a:rPr lang="en-US" sz="4000" baseline="30000" dirty="0" err="1"/>
              <a:t>Y’khezkael</a:t>
            </a:r>
            <a:r>
              <a:rPr lang="en-US" sz="4000" baseline="30000" dirty="0"/>
              <a:t>/</a:t>
            </a:r>
            <a:r>
              <a:rPr lang="en-US" sz="4000" baseline="30000" dirty="0" err="1"/>
              <a:t>Ezek</a:t>
            </a:r>
            <a:r>
              <a:rPr lang="en-US" sz="4000" baseline="30000" dirty="0"/>
              <a:t> 43.1-4</a:t>
            </a:r>
            <a:r>
              <a:rPr lang="en-US" sz="4000" dirty="0"/>
              <a:t>After this, he brought me to the gate facing east.  There I saw the glory of the God of </a:t>
            </a:r>
            <a:r>
              <a:rPr lang="en-US" sz="4000" dirty="0" err="1"/>
              <a:t>Isra’el</a:t>
            </a:r>
            <a:r>
              <a:rPr lang="en-US" sz="4000" dirty="0"/>
              <a:t> approaching from the east. His voice was like the sound of rushing water, and the earth shone with his glory.  </a:t>
            </a:r>
          </a:p>
        </p:txBody>
      </p:sp>
    </p:spTree>
    <p:extLst>
      <p:ext uri="{BB962C8B-B14F-4D97-AF65-F5344CB8AC3E}">
        <p14:creationId xmlns:p14="http://schemas.microsoft.com/office/powerpoint/2010/main" val="2656000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u="sng" dirty="0"/>
              <a:t>Return of the Glory  Steps 1 and 2</a:t>
            </a:r>
          </a:p>
          <a:p>
            <a:pPr marL="0" indent="0">
              <a:buNone/>
            </a:pPr>
            <a:r>
              <a:rPr lang="en-US" sz="4000" baseline="30000" dirty="0" err="1"/>
              <a:t>Y’khezkael</a:t>
            </a:r>
            <a:r>
              <a:rPr lang="en-US" sz="4000" baseline="30000" dirty="0"/>
              <a:t>/</a:t>
            </a:r>
            <a:r>
              <a:rPr lang="en-US" sz="4000" baseline="30000" dirty="0" err="1"/>
              <a:t>Ezek</a:t>
            </a:r>
            <a:r>
              <a:rPr lang="en-US" sz="4000" baseline="30000" dirty="0"/>
              <a:t> 43.1-4 </a:t>
            </a:r>
            <a:r>
              <a:rPr lang="en-US" sz="4000" dirty="0"/>
              <a:t>The vision seemed like the vision I had seen when I came to destroy the city; also the visions were like the vision I had seen by the </a:t>
            </a:r>
            <a:r>
              <a:rPr lang="en-US" sz="4000" dirty="0" err="1"/>
              <a:t>K’var</a:t>
            </a:r>
            <a:r>
              <a:rPr lang="en-US" sz="4000" dirty="0"/>
              <a:t> River; and I fell on my face. </a:t>
            </a:r>
            <a:r>
              <a:rPr lang="en-US" sz="4000" cap="small" dirty="0" err="1">
                <a:solidFill>
                  <a:srgbClr val="FFFF99"/>
                </a:solidFill>
              </a:rPr>
              <a:t>Adoni</a:t>
            </a:r>
            <a:r>
              <a:rPr lang="en-US" sz="4000" dirty="0" err="1">
                <a:solidFill>
                  <a:srgbClr val="FFFF99"/>
                </a:solidFill>
              </a:rPr>
              <a:t>’s</a:t>
            </a:r>
            <a:r>
              <a:rPr lang="en-US" sz="4000" dirty="0">
                <a:solidFill>
                  <a:srgbClr val="FFFF99"/>
                </a:solidFill>
              </a:rPr>
              <a:t> glory entered the house through the gate facing east</a:t>
            </a:r>
            <a:r>
              <a:rPr lang="en-US" sz="4000" dirty="0"/>
              <a:t>.</a:t>
            </a:r>
          </a:p>
        </p:txBody>
      </p:sp>
    </p:spTree>
    <p:extLst>
      <p:ext uri="{BB962C8B-B14F-4D97-AF65-F5344CB8AC3E}">
        <p14:creationId xmlns:p14="http://schemas.microsoft.com/office/powerpoint/2010/main" val="1670303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Jewish research…</a:t>
            </a:r>
          </a:p>
        </p:txBody>
      </p:sp>
    </p:spTree>
    <p:extLst>
      <p:ext uri="{BB962C8B-B14F-4D97-AF65-F5344CB8AC3E}">
        <p14:creationId xmlns:p14="http://schemas.microsoft.com/office/powerpoint/2010/main" val="2230243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1997364"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2800" dirty="0"/>
              <a:t>Eastern gate of the Old City of Jerusalem</a:t>
            </a:r>
            <a:endParaRPr lang="en-US" sz="4000" dirty="0"/>
          </a:p>
        </p:txBody>
      </p:sp>
      <p:pic>
        <p:nvPicPr>
          <p:cNvPr id="1026" name="Picture 2" descr="The Story Behind Jerusalem's Sealed Golden Gate">
            <a:extLst>
              <a:ext uri="{FF2B5EF4-FFF2-40B4-BE49-F238E27FC236}">
                <a16:creationId xmlns:a16="http://schemas.microsoft.com/office/drawing/2014/main" id="{DDE81003-1B0E-4DB2-85A6-24198A956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2164"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668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t>Return of the Glory  Step3</a:t>
            </a:r>
          </a:p>
          <a:p>
            <a:pPr marL="0" indent="0">
              <a:buNone/>
            </a:pPr>
            <a:r>
              <a:rPr lang="en-US" sz="4000" baseline="30000" dirty="0" err="1"/>
              <a:t>Y’khezkael</a:t>
            </a:r>
            <a:r>
              <a:rPr lang="en-US" sz="4000" baseline="30000" dirty="0"/>
              <a:t>/</a:t>
            </a:r>
            <a:r>
              <a:rPr lang="en-US" sz="4000" baseline="30000" dirty="0" err="1"/>
              <a:t>Ezek</a:t>
            </a:r>
            <a:r>
              <a:rPr lang="en-US" sz="4000" baseline="30000" dirty="0"/>
              <a:t> 43.5-</a:t>
            </a:r>
            <a:r>
              <a:rPr lang="en-US" sz="4000" dirty="0"/>
              <a:t> Next, a spirit took me up and brought me into the inner courtyard, and I saw </a:t>
            </a:r>
            <a:r>
              <a:rPr lang="en-US" sz="4000" cap="small" dirty="0" err="1"/>
              <a:t>Adoni</a:t>
            </a:r>
            <a:r>
              <a:rPr lang="en-US" sz="4000" dirty="0" err="1"/>
              <a:t>’s</a:t>
            </a:r>
            <a:r>
              <a:rPr lang="en-US" sz="4000" dirty="0"/>
              <a:t> glory fill the house. </a:t>
            </a:r>
          </a:p>
        </p:txBody>
      </p:sp>
    </p:spTree>
    <p:extLst>
      <p:ext uri="{BB962C8B-B14F-4D97-AF65-F5344CB8AC3E}">
        <p14:creationId xmlns:p14="http://schemas.microsoft.com/office/powerpoint/2010/main" val="24668075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t>Return of the Glory  Step 4 </a:t>
            </a:r>
          </a:p>
          <a:p>
            <a:pPr marL="0" indent="0">
              <a:buNone/>
            </a:pPr>
            <a:r>
              <a:rPr lang="en-US" sz="4000" baseline="30000" dirty="0" err="1"/>
              <a:t>Zekharyah</a:t>
            </a:r>
            <a:r>
              <a:rPr lang="en-US" sz="4000" baseline="30000" dirty="0"/>
              <a:t> 6. 12-13</a:t>
            </a:r>
            <a:r>
              <a:rPr lang="en-US" sz="4000" dirty="0"/>
              <a:t> “Thus says </a:t>
            </a:r>
            <a:r>
              <a:rPr lang="en-US" sz="4000" cap="small" dirty="0"/>
              <a:t>Adoni</a:t>
            </a:r>
            <a:r>
              <a:rPr lang="en-US" sz="4000" dirty="0"/>
              <a:t>-</a:t>
            </a:r>
            <a:r>
              <a:rPr lang="en-US" sz="4000" dirty="0" err="1"/>
              <a:t>Tzva’ot</a:t>
            </a:r>
            <a:r>
              <a:rPr lang="en-US" sz="4000" dirty="0"/>
              <a:t>: Behold, a man whose Name is the Branch will branch out from his place and build the Temple of </a:t>
            </a:r>
            <a:r>
              <a:rPr lang="en-US" sz="4000" cap="small" dirty="0"/>
              <a:t>Adoni</a:t>
            </a:r>
            <a:r>
              <a:rPr lang="en-US" sz="4000" dirty="0"/>
              <a:t>. He will build the Temple of </a:t>
            </a:r>
            <a:r>
              <a:rPr lang="en-US" sz="4000" cap="small" dirty="0"/>
              <a:t>Adoni</a:t>
            </a:r>
            <a:r>
              <a:rPr lang="en-US" sz="4000" dirty="0"/>
              <a:t>. </a:t>
            </a:r>
          </a:p>
        </p:txBody>
      </p:sp>
    </p:spTree>
    <p:extLst>
      <p:ext uri="{BB962C8B-B14F-4D97-AF65-F5344CB8AC3E}">
        <p14:creationId xmlns:p14="http://schemas.microsoft.com/office/powerpoint/2010/main" val="4138289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t>Return of the Glory  Step 4 </a:t>
            </a:r>
          </a:p>
          <a:p>
            <a:pPr marL="0" indent="0">
              <a:buNone/>
            </a:pPr>
            <a:r>
              <a:rPr lang="en-US" sz="4000" baseline="30000" dirty="0" err="1"/>
              <a:t>Zekharyah</a:t>
            </a:r>
            <a:r>
              <a:rPr lang="en-US" sz="4000" baseline="30000" dirty="0"/>
              <a:t> 6. 12-13</a:t>
            </a:r>
            <a:r>
              <a:rPr lang="en-US" sz="4000" dirty="0"/>
              <a:t> </a:t>
            </a:r>
            <a:r>
              <a:rPr lang="en-US" sz="4000" dirty="0">
                <a:solidFill>
                  <a:srgbClr val="FFFF99"/>
                </a:solidFill>
              </a:rPr>
              <a:t>He will bear the splendor</a:t>
            </a:r>
            <a:r>
              <a:rPr lang="en-US" sz="4000" dirty="0"/>
              <a:t> and sit and rule on His throne. Thus He will be a kohen on His throne. So a counsel of shalom will be between them both. </a:t>
            </a:r>
          </a:p>
        </p:txBody>
      </p:sp>
    </p:spTree>
    <p:extLst>
      <p:ext uri="{BB962C8B-B14F-4D97-AF65-F5344CB8AC3E}">
        <p14:creationId xmlns:p14="http://schemas.microsoft.com/office/powerpoint/2010/main" val="26931888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E977B471-FF80-4DE2-B772-DE4617D69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49607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a:t>
            </a:r>
            <a:r>
              <a:rPr lang="en-US" sz="4000" dirty="0" err="1"/>
              <a:t>Sh’khinah</a:t>
            </a:r>
            <a:r>
              <a:rPr lang="en-US" sz="4000" dirty="0"/>
              <a:t>  </a:t>
            </a:r>
            <a:r>
              <a:rPr lang="en-US" sz="4000" dirty="0" err="1"/>
              <a:t>Mes</a:t>
            </a:r>
            <a:r>
              <a:rPr lang="en-US" sz="4000" dirty="0"/>
              <a:t>. Jews 9.5</a:t>
            </a:r>
          </a:p>
          <a:p>
            <a:pPr marL="517525" indent="-517525">
              <a:buFont typeface="+mj-lt"/>
              <a:buAutoNum type="arabicPeriod"/>
            </a:pPr>
            <a:r>
              <a:rPr lang="en-US" sz="4000" dirty="0"/>
              <a:t>Validity and definition of the term</a:t>
            </a:r>
          </a:p>
          <a:p>
            <a:pPr marL="517525" indent="-517525">
              <a:buFont typeface="+mj-lt"/>
              <a:buAutoNum type="arabicPeriod"/>
            </a:pPr>
            <a:r>
              <a:rPr lang="en-US" sz="4000" dirty="0"/>
              <a:t>History: importance</a:t>
            </a:r>
          </a:p>
          <a:p>
            <a:pPr marL="517525" indent="-517525">
              <a:buFont typeface="+mj-lt"/>
              <a:buAutoNum type="arabicPeriod"/>
            </a:pPr>
            <a:r>
              <a:rPr lang="en-US" sz="4000" u="sng" dirty="0">
                <a:solidFill>
                  <a:srgbClr val="FFFF99"/>
                </a:solidFill>
              </a:rPr>
              <a:t>Requirements to view</a:t>
            </a:r>
          </a:p>
          <a:p>
            <a:pPr marL="517525" indent="-517525">
              <a:buFont typeface="+mj-lt"/>
              <a:buAutoNum type="arabicPeriod"/>
            </a:pPr>
            <a:r>
              <a:rPr lang="en-US" sz="4000" dirty="0"/>
              <a:t>Consequences</a:t>
            </a:r>
          </a:p>
        </p:txBody>
      </p:sp>
    </p:spTree>
    <p:extLst>
      <p:ext uri="{BB962C8B-B14F-4D97-AF65-F5344CB8AC3E}">
        <p14:creationId xmlns:p14="http://schemas.microsoft.com/office/powerpoint/2010/main" val="27167163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 / Ps 27.4 </a:t>
            </a:r>
            <a:r>
              <a:rPr lang="en-US" sz="4000" dirty="0"/>
              <a:t>Just one thing have I asked of </a:t>
            </a:r>
            <a:r>
              <a:rPr lang="en-US" sz="4000" cap="small" dirty="0"/>
              <a:t>Adoni</a:t>
            </a:r>
            <a:r>
              <a:rPr lang="en-US" sz="4000" dirty="0"/>
              <a:t>; only this will I seek: to live in the house of A</a:t>
            </a:r>
            <a:r>
              <a:rPr lang="en-US" sz="4000" cap="small" dirty="0"/>
              <a:t>doni </a:t>
            </a:r>
            <a:r>
              <a:rPr lang="en-US" sz="4000" dirty="0"/>
              <a:t>all the days of my life, to see the beauty of </a:t>
            </a:r>
            <a:r>
              <a:rPr lang="en-US" sz="4000" cap="small" dirty="0"/>
              <a:t>Adoni </a:t>
            </a:r>
            <a:r>
              <a:rPr lang="en-US" sz="4000" dirty="0"/>
              <a:t>and visit in his temple.</a:t>
            </a:r>
          </a:p>
        </p:txBody>
      </p:sp>
    </p:spTree>
    <p:extLst>
      <p:ext uri="{BB962C8B-B14F-4D97-AF65-F5344CB8AC3E}">
        <p14:creationId xmlns:p14="http://schemas.microsoft.com/office/powerpoint/2010/main" val="3661458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 / Ps 24.3-4  </a:t>
            </a:r>
            <a:r>
              <a:rPr lang="en-US" sz="4000" dirty="0"/>
              <a:t>Who may go up to the mountain of </a:t>
            </a:r>
            <a:r>
              <a:rPr lang="en-US" sz="4000" cap="small" dirty="0"/>
              <a:t>Adoni</a:t>
            </a:r>
            <a:r>
              <a:rPr lang="en-US" sz="4000" dirty="0"/>
              <a:t>? Who can stand in his holy place? Those with clean hands and pure hearts, who don’t make vanities the purpose of their lives or swear oaths just to deceive.</a:t>
            </a:r>
          </a:p>
        </p:txBody>
      </p:sp>
    </p:spTree>
    <p:extLst>
      <p:ext uri="{BB962C8B-B14F-4D97-AF65-F5344CB8AC3E}">
        <p14:creationId xmlns:p14="http://schemas.microsoft.com/office/powerpoint/2010/main" val="22046407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And in any case, we do are not clean enough.  Glory is light.</a:t>
            </a:r>
          </a:p>
          <a:p>
            <a:pPr marL="0" indent="0">
              <a:buNone/>
            </a:pPr>
            <a:r>
              <a:rPr lang="en-US" sz="4000" baseline="30000" dirty="0"/>
              <a:t>1 </a:t>
            </a:r>
            <a:r>
              <a:rPr lang="en-US" sz="4000" baseline="30000" dirty="0" err="1"/>
              <a:t>Yn</a:t>
            </a:r>
            <a:r>
              <a:rPr lang="en-US" sz="4000" baseline="30000" dirty="0"/>
              <a:t> 1.7</a:t>
            </a:r>
            <a:r>
              <a:rPr lang="en-US" sz="4000" dirty="0"/>
              <a:t> If we walk in the light as He Himself is in the light, we have fellowship with one another and the blood of His Son Yeshua purifies us from all sin.</a:t>
            </a:r>
          </a:p>
        </p:txBody>
      </p:sp>
    </p:spTree>
    <p:extLst>
      <p:ext uri="{BB962C8B-B14F-4D97-AF65-F5344CB8AC3E}">
        <p14:creationId xmlns:p14="http://schemas.microsoft.com/office/powerpoint/2010/main" val="2149452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a:t>
            </a:r>
            <a:r>
              <a:rPr lang="en-US" sz="4000" dirty="0" err="1"/>
              <a:t>Sh’khinah</a:t>
            </a:r>
            <a:r>
              <a:rPr lang="en-US" sz="4000" dirty="0"/>
              <a:t>  </a:t>
            </a:r>
            <a:r>
              <a:rPr lang="en-US" sz="4000" dirty="0" err="1"/>
              <a:t>Mes</a:t>
            </a:r>
            <a:r>
              <a:rPr lang="en-US" sz="4000" dirty="0"/>
              <a:t>. Jews 9.5</a:t>
            </a:r>
          </a:p>
          <a:p>
            <a:pPr marL="517525" indent="-517525">
              <a:buFont typeface="+mj-lt"/>
              <a:buAutoNum type="arabicPeriod"/>
            </a:pPr>
            <a:r>
              <a:rPr lang="en-US" sz="4000" dirty="0"/>
              <a:t>Definition</a:t>
            </a:r>
          </a:p>
          <a:p>
            <a:pPr marL="517525" indent="-517525">
              <a:buFont typeface="+mj-lt"/>
              <a:buAutoNum type="arabicPeriod"/>
            </a:pPr>
            <a:r>
              <a:rPr lang="en-US" sz="4000" dirty="0"/>
              <a:t>History: importance</a:t>
            </a:r>
          </a:p>
          <a:p>
            <a:pPr marL="517525" indent="-517525">
              <a:buFont typeface="+mj-lt"/>
              <a:buAutoNum type="arabicPeriod"/>
            </a:pPr>
            <a:r>
              <a:rPr lang="en-US" sz="4000" dirty="0"/>
              <a:t>Requirements</a:t>
            </a:r>
          </a:p>
          <a:p>
            <a:pPr marL="517525" indent="-517525">
              <a:buFont typeface="+mj-lt"/>
              <a:buAutoNum type="arabicPeriod"/>
            </a:pPr>
            <a:r>
              <a:rPr lang="en-US" sz="4000" u="sng" dirty="0">
                <a:solidFill>
                  <a:srgbClr val="FFFF66"/>
                </a:solidFill>
              </a:rPr>
              <a:t>Consequences</a:t>
            </a:r>
          </a:p>
        </p:txBody>
      </p:sp>
    </p:spTree>
    <p:extLst>
      <p:ext uri="{BB962C8B-B14F-4D97-AF65-F5344CB8AC3E}">
        <p14:creationId xmlns:p14="http://schemas.microsoft.com/office/powerpoint/2010/main" val="3920293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F883D159-CEC0-42DC-9702-F91C38976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4678"/>
            <a:ext cx="6522057" cy="5168177"/>
          </a:xfrm>
          <a:prstGeom prst="rect">
            <a:avLst/>
          </a:prstGeom>
        </p:spPr>
      </p:pic>
      <p:sp>
        <p:nvSpPr>
          <p:cNvPr id="5" name="AutoShape 2">
            <a:extLst>
              <a:ext uri="{FF2B5EF4-FFF2-40B4-BE49-F238E27FC236}">
                <a16:creationId xmlns:a16="http://schemas.microsoft.com/office/drawing/2014/main" id="{D589C457-C2E6-4FAB-8840-AA0CBD5A2005}"/>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extLst>
              <a:ext uri="{FF2B5EF4-FFF2-40B4-BE49-F238E27FC236}">
                <a16:creationId xmlns:a16="http://schemas.microsoft.com/office/drawing/2014/main" id="{57A09024-8D46-43F3-9BF5-CCAD24E847FF}"/>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a:extLst>
              <a:ext uri="{FF2B5EF4-FFF2-40B4-BE49-F238E27FC236}">
                <a16:creationId xmlns:a16="http://schemas.microsoft.com/office/drawing/2014/main" id="{B2397C8E-D2D9-4584-AD4A-70544CFE59CE}"/>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618414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Cor 3.18</a:t>
            </a:r>
            <a:r>
              <a:rPr lang="en-US" sz="4000" dirty="0"/>
              <a:t> So all of us, with faces unveiled, see as in a mirror the glory of the Lord; and we are being </a:t>
            </a:r>
            <a:r>
              <a:rPr lang="en-US" sz="4000" dirty="0">
                <a:solidFill>
                  <a:srgbClr val="FFFF99"/>
                </a:solidFill>
              </a:rPr>
              <a:t>changed into his very image,</a:t>
            </a:r>
            <a:r>
              <a:rPr lang="en-US" sz="4000" dirty="0"/>
              <a:t> from one degree of glory to the next, by </a:t>
            </a:r>
            <a:r>
              <a:rPr lang="en-US" sz="4000" cap="small" dirty="0"/>
              <a:t>Adoni</a:t>
            </a:r>
            <a:r>
              <a:rPr lang="en-US" sz="4000" dirty="0"/>
              <a:t> the Spirit.</a:t>
            </a:r>
          </a:p>
        </p:txBody>
      </p:sp>
    </p:spTree>
    <p:extLst>
      <p:ext uri="{BB962C8B-B14F-4D97-AF65-F5344CB8AC3E}">
        <p14:creationId xmlns:p14="http://schemas.microsoft.com/office/powerpoint/2010/main" val="35275635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 / Ps 90.16-17 </a:t>
            </a:r>
            <a:r>
              <a:rPr lang="en-US" sz="4000" dirty="0"/>
              <a:t>Show your deeds to your servants </a:t>
            </a:r>
            <a:r>
              <a:rPr lang="en-US" sz="4000" dirty="0">
                <a:solidFill>
                  <a:srgbClr val="FFFF99"/>
                </a:solidFill>
              </a:rPr>
              <a:t>and your glory to their children</a:t>
            </a:r>
            <a:r>
              <a:rPr lang="en-US" sz="4000" dirty="0"/>
              <a:t>. May the favor</a:t>
            </a:r>
            <a:r>
              <a:rPr lang="he-IL" sz="4400" b="1" dirty="0">
                <a:latin typeface="David" panose="020E0502060401010101" pitchFamily="34" charset="-79"/>
                <a:cs typeface="David" panose="020E0502060401010101" pitchFamily="34" charset="-79"/>
              </a:rPr>
              <a:t>נֹעַם]</a:t>
            </a:r>
            <a:r>
              <a:rPr lang="he-IL" sz="4000" dirty="0"/>
              <a:t> </a:t>
            </a:r>
            <a:r>
              <a:rPr lang="en-US" sz="4000" dirty="0"/>
              <a:t> pleasantness, beauty] of </a:t>
            </a:r>
            <a:r>
              <a:rPr lang="en-US" sz="4000" cap="small" dirty="0"/>
              <a:t>Adoni</a:t>
            </a:r>
            <a:r>
              <a:rPr lang="en-US" sz="4000" dirty="0"/>
              <a:t> our God be on us, prosper for us all the work that we do — yes, prosper the work that we do.</a:t>
            </a:r>
          </a:p>
        </p:txBody>
      </p:sp>
    </p:spTree>
    <p:extLst>
      <p:ext uri="{BB962C8B-B14F-4D97-AF65-F5344CB8AC3E}">
        <p14:creationId xmlns:p14="http://schemas.microsoft.com/office/powerpoint/2010/main" val="2372805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Yn</a:t>
            </a:r>
            <a:r>
              <a:rPr lang="en-US" sz="4000" baseline="30000" dirty="0"/>
              <a:t> 17.21-24 </a:t>
            </a:r>
            <a:r>
              <a:rPr lang="en-US" sz="4000" dirty="0"/>
              <a:t>I pray that they may be united with us, so that the world may believe that you sent me. </a:t>
            </a:r>
            <a:r>
              <a:rPr lang="en-US" sz="4000" dirty="0">
                <a:solidFill>
                  <a:srgbClr val="FFFF99"/>
                </a:solidFill>
              </a:rPr>
              <a:t>The glory which you have given to me, I have given to them</a:t>
            </a:r>
            <a:r>
              <a:rPr lang="en-US" sz="4000" dirty="0"/>
              <a:t>; so that they may be one, just as we are one —  I united with them and you with me, </a:t>
            </a:r>
            <a:endParaRPr lang="en-US" sz="4000" dirty="0">
              <a:solidFill>
                <a:srgbClr val="FFFF99"/>
              </a:solidFill>
            </a:endParaRPr>
          </a:p>
        </p:txBody>
      </p:sp>
    </p:spTree>
    <p:extLst>
      <p:ext uri="{BB962C8B-B14F-4D97-AF65-F5344CB8AC3E}">
        <p14:creationId xmlns:p14="http://schemas.microsoft.com/office/powerpoint/2010/main" val="41507064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17.21-24  </a:t>
            </a:r>
            <a:r>
              <a:rPr lang="en-US" sz="4000" dirty="0"/>
              <a:t>so that they may be completely one, and the world thus realize that you sent me, and that you have loved them just as you have loved me. Father, I want those you have given me to be with me where I am; </a:t>
            </a:r>
          </a:p>
        </p:txBody>
      </p:sp>
    </p:spTree>
    <p:extLst>
      <p:ext uri="{BB962C8B-B14F-4D97-AF65-F5344CB8AC3E}">
        <p14:creationId xmlns:p14="http://schemas.microsoft.com/office/powerpoint/2010/main" val="3297114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17.21-24 </a:t>
            </a:r>
            <a:r>
              <a:rPr lang="en-US" sz="4000" dirty="0">
                <a:solidFill>
                  <a:srgbClr val="FFFF99"/>
                </a:solidFill>
              </a:rPr>
              <a:t>so that they may see my glory, which you have given me because you loved me before the creation of the world</a:t>
            </a:r>
            <a:r>
              <a:rPr lang="el-GR" sz="4000" dirty="0">
                <a:solidFill>
                  <a:srgbClr val="FFFF99"/>
                </a:solidFill>
              </a:rPr>
              <a:t> </a:t>
            </a:r>
            <a:r>
              <a:rPr lang="en-US" sz="4000" dirty="0">
                <a:solidFill>
                  <a:srgbClr val="FFFF99"/>
                </a:solidFill>
              </a:rPr>
              <a:t>[</a:t>
            </a:r>
            <a:r>
              <a:rPr lang="el-GR" sz="4000" dirty="0">
                <a:solidFill>
                  <a:srgbClr val="FFFF99"/>
                </a:solidFill>
              </a:rPr>
              <a:t>Κόσμου</a:t>
            </a:r>
            <a:r>
              <a:rPr lang="en-US" sz="4000" dirty="0">
                <a:solidFill>
                  <a:srgbClr val="FFFF99"/>
                </a:solidFill>
              </a:rPr>
              <a:t> </a:t>
            </a:r>
            <a:r>
              <a:rPr lang="en-US" sz="4000" dirty="0" err="1">
                <a:solidFill>
                  <a:srgbClr val="FFFF99"/>
                </a:solidFill>
              </a:rPr>
              <a:t>kosmos</a:t>
            </a:r>
            <a:r>
              <a:rPr lang="en-US" sz="4000" dirty="0">
                <a:solidFill>
                  <a:srgbClr val="FFFF99"/>
                </a:solidFill>
              </a:rPr>
              <a:t>  the world, universe].</a:t>
            </a:r>
          </a:p>
        </p:txBody>
      </p:sp>
    </p:spTree>
    <p:extLst>
      <p:ext uri="{BB962C8B-B14F-4D97-AF65-F5344CB8AC3E}">
        <p14:creationId xmlns:p14="http://schemas.microsoft.com/office/powerpoint/2010/main" val="4218448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rtl="1"/>
            <a:r>
              <a:rPr lang="he-IL" sz="4400" b="1" dirty="0">
                <a:latin typeface="David" panose="020E0502060401010101" pitchFamily="34" charset="-79"/>
                <a:cs typeface="David" panose="020E0502060401010101" pitchFamily="34" charset="-79"/>
              </a:rPr>
              <a:t>הִנֵּה מַה טוֹב וּמַה נָעִים</a:t>
            </a:r>
          </a:p>
          <a:p>
            <a:r>
              <a:rPr lang="en-US" sz="4000" i="1" dirty="0" err="1">
                <a:cs typeface="Calibri" panose="020F0502020204030204" pitchFamily="34" charset="0"/>
              </a:rPr>
              <a:t>Hineh</a:t>
            </a:r>
            <a:r>
              <a:rPr lang="en-US" sz="4000" i="1" dirty="0">
                <a:cs typeface="Calibri" panose="020F0502020204030204" pitchFamily="34" charset="0"/>
              </a:rPr>
              <a:t> ma tov </a:t>
            </a:r>
            <a:r>
              <a:rPr lang="en-US" sz="4000" i="1" dirty="0" err="1">
                <a:cs typeface="Calibri" panose="020F0502020204030204" pitchFamily="34" charset="0"/>
              </a:rPr>
              <a:t>uma</a:t>
            </a:r>
            <a:r>
              <a:rPr lang="en-US" sz="4000" i="1" dirty="0">
                <a:cs typeface="Calibri" panose="020F0502020204030204" pitchFamily="34" charset="0"/>
              </a:rPr>
              <a:t> </a:t>
            </a:r>
            <a:r>
              <a:rPr lang="en-US" sz="4000" i="1" dirty="0" err="1">
                <a:cs typeface="Calibri" panose="020F0502020204030204" pitchFamily="34" charset="0"/>
              </a:rPr>
              <a:t>naim</a:t>
            </a:r>
            <a:r>
              <a:rPr lang="en-US" sz="4000" i="1" dirty="0">
                <a:cs typeface="Calibri" panose="020F0502020204030204" pitchFamily="34" charset="0"/>
              </a:rPr>
              <a:t>,</a:t>
            </a:r>
          </a:p>
          <a:p>
            <a:r>
              <a:rPr lang="en-US" sz="4000" dirty="0">
                <a:cs typeface="Calibri" panose="020F0502020204030204" pitchFamily="34" charset="0"/>
              </a:rPr>
              <a:t>How good and pleasant it is</a:t>
            </a:r>
          </a:p>
        </p:txBody>
      </p:sp>
    </p:spTree>
    <p:extLst>
      <p:ext uri="{BB962C8B-B14F-4D97-AF65-F5344CB8AC3E}">
        <p14:creationId xmlns:p14="http://schemas.microsoft.com/office/powerpoint/2010/main" val="2340398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rtl="1"/>
            <a:r>
              <a:rPr lang="he-IL" sz="4400" b="1" dirty="0">
                <a:latin typeface="David" panose="020E0502060401010101" pitchFamily="34" charset="-79"/>
                <a:cs typeface="David" panose="020E0502060401010101" pitchFamily="34" charset="-79"/>
              </a:rPr>
              <a:t>כְּשֶׁכֻּלָּנוּ מְהַלְּלִים</a:t>
            </a:r>
          </a:p>
          <a:p>
            <a:pPr rtl="1"/>
            <a:r>
              <a:rPr lang="en-US" sz="4000" i="1" dirty="0" err="1">
                <a:cs typeface="Calibri" panose="020F0502020204030204" pitchFamily="34" charset="0"/>
              </a:rPr>
              <a:t>Kshe'kulanu</a:t>
            </a:r>
            <a:r>
              <a:rPr lang="en-US" sz="4000" i="1" dirty="0">
                <a:cs typeface="Calibri" panose="020F0502020204030204" pitchFamily="34" charset="0"/>
              </a:rPr>
              <a:t> </a:t>
            </a:r>
            <a:r>
              <a:rPr lang="en-US" sz="4000" i="1" dirty="0" err="1">
                <a:cs typeface="Calibri" panose="020F0502020204030204" pitchFamily="34" charset="0"/>
              </a:rPr>
              <a:t>mehalelim</a:t>
            </a:r>
            <a:endParaRPr lang="en-US" sz="4000" i="1" dirty="0">
              <a:cs typeface="Calibri" panose="020F0502020204030204" pitchFamily="34" charset="0"/>
            </a:endParaRPr>
          </a:p>
          <a:p>
            <a:pPr rtl="1"/>
            <a:r>
              <a:rPr lang="en-US" sz="4000" dirty="0">
                <a:cs typeface="Calibri" panose="020F0502020204030204" pitchFamily="34" charset="0"/>
              </a:rPr>
              <a:t>When all of us worship</a:t>
            </a:r>
          </a:p>
          <a:p>
            <a:pPr rtl="1"/>
            <a:endParaRPr lang="en-US" sz="4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8408323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19100" y="209550"/>
            <a:ext cx="8305800" cy="4724401"/>
          </a:xfrm>
        </p:spPr>
        <p:txBody>
          <a:bodyPr/>
          <a:lstStyle/>
          <a:p>
            <a:pPr rtl="1"/>
            <a:r>
              <a:rPr lang="he-IL" sz="4400" b="1" dirty="0">
                <a:latin typeface="David" panose="020E0502060401010101" pitchFamily="34" charset="-79"/>
                <a:cs typeface="David" panose="020E0502060401010101" pitchFamily="34" charset="-79"/>
              </a:rPr>
              <a:t>שַׁרִים </a:t>
            </a:r>
            <a:r>
              <a:rPr lang="he-IL" sz="1800" baseline="-25000" dirty="0">
                <a:solidFill>
                  <a:prstClr val="black"/>
                </a:solidFill>
                <a:cs typeface="Vilna" pitchFamily="2" charset="-79"/>
              </a:rPr>
              <a:t> </a:t>
            </a:r>
            <a:r>
              <a:rPr lang="he-IL" sz="4400" b="1" dirty="0">
                <a:latin typeface="David" panose="020E0502060401010101" pitchFamily="34" charset="-79"/>
                <a:cs typeface="David" panose="020E0502060401010101" pitchFamily="34" charset="-79"/>
              </a:rPr>
              <a:t>בְּיַחַד </a:t>
            </a:r>
            <a:r>
              <a:rPr lang="he-IL" sz="1800" baseline="-25000" dirty="0">
                <a:solidFill>
                  <a:prstClr val="black"/>
                </a:solidFill>
                <a:cs typeface="Vilna" pitchFamily="2" charset="-79"/>
              </a:rPr>
              <a:t> </a:t>
            </a:r>
            <a:r>
              <a:rPr lang="he-IL" sz="4400" b="1" dirty="0">
                <a:latin typeface="David" panose="020E0502060401010101" pitchFamily="34" charset="-79"/>
                <a:cs typeface="David" panose="020E0502060401010101" pitchFamily="34" charset="-79"/>
              </a:rPr>
              <a:t>לָאֱלוֹהִים</a:t>
            </a:r>
          </a:p>
          <a:p>
            <a:r>
              <a:rPr lang="en-US" sz="4000" i="1" dirty="0" err="1">
                <a:cs typeface="Calibri" panose="020F0502020204030204" pitchFamily="34" charset="0"/>
              </a:rPr>
              <a:t>Sharim</a:t>
            </a:r>
            <a:r>
              <a:rPr lang="en-US" sz="4000" i="1" dirty="0">
                <a:cs typeface="Calibri" panose="020F0502020204030204" pitchFamily="34" charset="0"/>
              </a:rPr>
              <a:t> </a:t>
            </a:r>
            <a:r>
              <a:rPr lang="en-US" sz="4000" i="1" dirty="0" err="1">
                <a:cs typeface="Calibri" panose="020F0502020204030204" pitchFamily="34" charset="0"/>
              </a:rPr>
              <a:t>beyakhad</a:t>
            </a:r>
            <a:r>
              <a:rPr lang="en-US" sz="4000" i="1" dirty="0">
                <a:cs typeface="Calibri" panose="020F0502020204030204" pitchFamily="34" charset="0"/>
              </a:rPr>
              <a:t> </a:t>
            </a:r>
            <a:r>
              <a:rPr lang="en-US" sz="4000" i="1" dirty="0" err="1">
                <a:cs typeface="Calibri" panose="020F0502020204030204" pitchFamily="34" charset="0"/>
              </a:rPr>
              <a:t>le’Elohim</a:t>
            </a:r>
            <a:r>
              <a:rPr lang="en-US" sz="4000" i="1" dirty="0">
                <a:cs typeface="Calibri" panose="020F0502020204030204" pitchFamily="34" charset="0"/>
              </a:rPr>
              <a:t>,</a:t>
            </a:r>
          </a:p>
          <a:p>
            <a:r>
              <a:rPr lang="en-US" sz="4000" dirty="0">
                <a:cs typeface="Calibri" panose="020F0502020204030204" pitchFamily="34" charset="0"/>
              </a:rPr>
              <a:t>Singing together to God</a:t>
            </a:r>
          </a:p>
        </p:txBody>
      </p:sp>
    </p:spTree>
    <p:extLst>
      <p:ext uri="{BB962C8B-B14F-4D97-AF65-F5344CB8AC3E}">
        <p14:creationId xmlns:p14="http://schemas.microsoft.com/office/powerpoint/2010/main" val="24980995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381000" y="209550"/>
            <a:ext cx="8382000" cy="4724401"/>
          </a:xfrm>
        </p:spPr>
        <p:txBody>
          <a:bodyPr/>
          <a:lstStyle/>
          <a:p>
            <a:pPr rtl="1"/>
            <a:r>
              <a:rPr lang="he-IL" sz="4400" b="1" dirty="0">
                <a:latin typeface="David" panose="020E0502060401010101" pitchFamily="34" charset="-79"/>
                <a:cs typeface="David" panose="020E0502060401010101" pitchFamily="34" charset="-79"/>
              </a:rPr>
              <a:t>כָּל אֶחָד הוּא חֵלֶק, כּוּלָּם בִּפְנִים</a:t>
            </a:r>
          </a:p>
          <a:p>
            <a:r>
              <a:rPr lang="en-US" sz="3600" i="1" dirty="0" err="1">
                <a:cs typeface="Calibri" panose="020F0502020204030204" pitchFamily="34" charset="0"/>
              </a:rPr>
              <a:t>Kol</a:t>
            </a:r>
            <a:r>
              <a:rPr lang="en-US" sz="3600" i="1" dirty="0">
                <a:cs typeface="Calibri" panose="020F0502020204030204" pitchFamily="34" charset="0"/>
              </a:rPr>
              <a:t> </a:t>
            </a:r>
            <a:r>
              <a:rPr lang="en-US" sz="3600" i="1" dirty="0" err="1">
                <a:cs typeface="Calibri" panose="020F0502020204030204" pitchFamily="34" charset="0"/>
              </a:rPr>
              <a:t>ekhad</a:t>
            </a:r>
            <a:r>
              <a:rPr lang="en-US" sz="3600" i="1" dirty="0">
                <a:cs typeface="Calibri" panose="020F0502020204030204" pitchFamily="34" charset="0"/>
              </a:rPr>
              <a:t> hu </a:t>
            </a:r>
            <a:r>
              <a:rPr lang="en-US" sz="3600" i="1" dirty="0" err="1">
                <a:cs typeface="Calibri" panose="020F0502020204030204" pitchFamily="34" charset="0"/>
              </a:rPr>
              <a:t>khelek</a:t>
            </a:r>
            <a:r>
              <a:rPr lang="en-US" sz="3600" i="1" dirty="0">
                <a:cs typeface="Calibri" panose="020F0502020204030204" pitchFamily="34" charset="0"/>
              </a:rPr>
              <a:t>, </a:t>
            </a:r>
            <a:r>
              <a:rPr lang="en-US" sz="3600" i="1" dirty="0" err="1">
                <a:cs typeface="Calibri" panose="020F0502020204030204" pitchFamily="34" charset="0"/>
              </a:rPr>
              <a:t>kulam</a:t>
            </a:r>
            <a:r>
              <a:rPr lang="en-US" sz="3600" i="1" dirty="0">
                <a:cs typeface="Calibri" panose="020F0502020204030204" pitchFamily="34" charset="0"/>
              </a:rPr>
              <a:t> </a:t>
            </a:r>
            <a:r>
              <a:rPr lang="en-US" sz="3600" i="1" dirty="0" err="1">
                <a:cs typeface="Calibri" panose="020F0502020204030204" pitchFamily="34" charset="0"/>
              </a:rPr>
              <a:t>bifnim</a:t>
            </a:r>
            <a:endParaRPr lang="en-US" sz="3600" i="1" dirty="0">
              <a:cs typeface="Calibri" panose="020F0502020204030204" pitchFamily="34" charset="0"/>
            </a:endParaRPr>
          </a:p>
          <a:p>
            <a:endParaRPr lang="en-US" sz="4000" dirty="0">
              <a:cs typeface="Calibri" panose="020F0502020204030204" pitchFamily="34" charset="0"/>
            </a:endParaRPr>
          </a:p>
          <a:p>
            <a:r>
              <a:rPr lang="en-US" sz="4000" dirty="0">
                <a:cs typeface="Calibri" panose="020F0502020204030204" pitchFamily="34" charset="0"/>
              </a:rPr>
              <a:t>Everyone takes part, </a:t>
            </a:r>
          </a:p>
          <a:p>
            <a:r>
              <a:rPr lang="en-US" sz="4000" dirty="0">
                <a:cs typeface="Calibri" panose="020F0502020204030204" pitchFamily="34" charset="0"/>
              </a:rPr>
              <a:t>everybody is in</a:t>
            </a:r>
          </a:p>
        </p:txBody>
      </p:sp>
    </p:spTree>
    <p:extLst>
      <p:ext uri="{BB962C8B-B14F-4D97-AF65-F5344CB8AC3E}">
        <p14:creationId xmlns:p14="http://schemas.microsoft.com/office/powerpoint/2010/main" val="31106793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Matt 17.1-2</a:t>
            </a:r>
            <a:r>
              <a:rPr lang="en-US" sz="4000" dirty="0"/>
              <a:t> Six days later, Yeshua took </a:t>
            </a:r>
            <a:r>
              <a:rPr lang="en-US" sz="4000" dirty="0" err="1"/>
              <a:t>Kefa</a:t>
            </a:r>
            <a:r>
              <a:rPr lang="en-US" sz="4000" dirty="0"/>
              <a:t>, </a:t>
            </a:r>
            <a:r>
              <a:rPr lang="en-US" sz="4000" dirty="0" err="1"/>
              <a:t>Ya‘akov</a:t>
            </a:r>
            <a:r>
              <a:rPr lang="en-US" sz="4000" dirty="0"/>
              <a:t> and his brother </a:t>
            </a:r>
            <a:r>
              <a:rPr lang="en-US" sz="4000" dirty="0" err="1"/>
              <a:t>Yochanan</a:t>
            </a:r>
            <a:r>
              <a:rPr lang="en-US" sz="4000" dirty="0"/>
              <a:t> and led them up a high mountain privately.  As they watched, he began to change form — his face shone like the sun, and his clothing became as white as light</a:t>
            </a:r>
          </a:p>
        </p:txBody>
      </p:sp>
    </p:spTree>
    <p:extLst>
      <p:ext uri="{BB962C8B-B14F-4D97-AF65-F5344CB8AC3E}">
        <p14:creationId xmlns:p14="http://schemas.microsoft.com/office/powerpoint/2010/main" val="417099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E977B471-FF80-4DE2-B772-DE4617D69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204458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206AD84-557B-47C5-A33C-27E6164EA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75" y="0"/>
            <a:ext cx="7715250" cy="5143500"/>
          </a:xfrm>
          <a:prstGeom prst="rect">
            <a:avLst/>
          </a:prstGeom>
        </p:spPr>
      </p:pic>
    </p:spTree>
    <p:extLst>
      <p:ext uri="{BB962C8B-B14F-4D97-AF65-F5344CB8AC3E}">
        <p14:creationId xmlns:p14="http://schemas.microsoft.com/office/powerpoint/2010/main" val="3486939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Nosh: Although spoken words of love are important, love comes alive through the things we do for others and therefore is best expressed in actions. In the same way, God knows we love Him when we seek to act obediently to his commands and direction.</a:t>
            </a:r>
          </a:p>
        </p:txBody>
      </p:sp>
    </p:spTree>
    <p:extLst>
      <p:ext uri="{BB962C8B-B14F-4D97-AF65-F5344CB8AC3E}">
        <p14:creationId xmlns:p14="http://schemas.microsoft.com/office/powerpoint/2010/main" val="24614759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Obedience is much more than a performed duty. It is an act of love that deepens fellowship and intimacy with God.</a:t>
            </a:r>
          </a:p>
        </p:txBody>
      </p:sp>
    </p:spTree>
    <p:extLst>
      <p:ext uri="{BB962C8B-B14F-4D97-AF65-F5344CB8AC3E}">
        <p14:creationId xmlns:p14="http://schemas.microsoft.com/office/powerpoint/2010/main" val="1613860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Helps pray political issues.</a:t>
            </a:r>
          </a:p>
        </p:txBody>
      </p:sp>
    </p:spTree>
    <p:extLst>
      <p:ext uri="{BB962C8B-B14F-4D97-AF65-F5344CB8AC3E}">
        <p14:creationId xmlns:p14="http://schemas.microsoft.com/office/powerpoint/2010/main" val="22658219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1026" name="Picture 2">
            <a:extLst>
              <a:ext uri="{FF2B5EF4-FFF2-40B4-BE49-F238E27FC236}">
                <a16:creationId xmlns:a16="http://schemas.microsoft.com/office/drawing/2014/main" id="{49BD37AB-D9B8-425E-984E-B75E60FCB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9144000" cy="50752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9B2E60-76F7-4D52-A25F-DB84BF97DD59}"/>
              </a:ext>
            </a:extLst>
          </p:cNvPr>
          <p:cNvSpPr txBox="1"/>
          <p:nvPr/>
        </p:nvSpPr>
        <p:spPr>
          <a:xfrm>
            <a:off x="63194" y="361950"/>
            <a:ext cx="3025893" cy="707886"/>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Flag of Iran</a:t>
            </a:r>
          </a:p>
        </p:txBody>
      </p:sp>
    </p:spTree>
    <p:extLst>
      <p:ext uri="{BB962C8B-B14F-4D97-AF65-F5344CB8AC3E}">
        <p14:creationId xmlns:p14="http://schemas.microsoft.com/office/powerpoint/2010/main" val="315154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lgn="l">
              <a:buNone/>
            </a:pPr>
            <a:r>
              <a:rPr lang="en-US" sz="4000" i="0" dirty="0" err="1">
                <a:effectLst/>
              </a:rPr>
              <a:t>Gantz</a:t>
            </a:r>
            <a:r>
              <a:rPr lang="en-US" sz="4000" i="0" dirty="0">
                <a:effectLst/>
              </a:rPr>
              <a:t>: Iran is 10 Weeks from Breakout to a Nuclear Weapon</a:t>
            </a:r>
          </a:p>
          <a:p>
            <a:pPr algn="l"/>
            <a:r>
              <a:rPr lang="en-US" sz="4000" b="0" i="0" dirty="0">
                <a:effectLst/>
              </a:rPr>
              <a:t>Tehran will be able to break out to a nuclear weapon within 10 weeks, Defense Minister Benny </a:t>
            </a:r>
            <a:r>
              <a:rPr lang="en-US" sz="4000" b="0" i="0" dirty="0" err="1">
                <a:effectLst/>
              </a:rPr>
              <a:t>Gantz</a:t>
            </a:r>
            <a:r>
              <a:rPr lang="en-US" sz="4000" b="0" i="0" dirty="0">
                <a:effectLst/>
              </a:rPr>
              <a:t> told diplomats from UN Security Council member states on Wednesday.</a:t>
            </a:r>
            <a:endParaRPr lang="en-US" sz="4800" dirty="0"/>
          </a:p>
        </p:txBody>
      </p:sp>
    </p:spTree>
    <p:extLst>
      <p:ext uri="{BB962C8B-B14F-4D97-AF65-F5344CB8AC3E}">
        <p14:creationId xmlns:p14="http://schemas.microsoft.com/office/powerpoint/2010/main" val="8906211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algn="l"/>
            <a:r>
              <a:rPr lang="en-US" sz="3600" b="0" i="0" dirty="0">
                <a:effectLst/>
              </a:rPr>
              <a:t>“Iran has violated all of the guidelines set in the JCPOA [nuclear agreement] and is only around 10 weeks away from acquiring weapons-grade materials necessary for a nuclear weapon,” </a:t>
            </a:r>
            <a:r>
              <a:rPr lang="en-US" sz="3600" b="0" i="0" dirty="0" err="1">
                <a:effectLst/>
              </a:rPr>
              <a:t>Gantz</a:t>
            </a:r>
            <a:r>
              <a:rPr lang="en-US" sz="3600" b="0" i="0" dirty="0">
                <a:effectLst/>
              </a:rPr>
              <a:t> warned.</a:t>
            </a:r>
          </a:p>
          <a:p>
            <a:pPr algn="l"/>
            <a:r>
              <a:rPr lang="en-US" sz="3600" b="0" i="0" dirty="0">
                <a:effectLst/>
              </a:rPr>
              <a:t>“Therefore,” he added, “it is time to act.”</a:t>
            </a:r>
            <a:endParaRPr lang="en-US" sz="4400" dirty="0"/>
          </a:p>
        </p:txBody>
      </p:sp>
    </p:spTree>
    <p:extLst>
      <p:ext uri="{BB962C8B-B14F-4D97-AF65-F5344CB8AC3E}">
        <p14:creationId xmlns:p14="http://schemas.microsoft.com/office/powerpoint/2010/main" val="38380391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T’hillim</a:t>
            </a:r>
            <a:r>
              <a:rPr lang="en-US" sz="4000" baseline="30000" dirty="0"/>
              <a:t>/Ps 83.17-19 </a:t>
            </a:r>
            <a:r>
              <a:rPr lang="en-US" sz="4000" dirty="0"/>
              <a:t> Fill their faces with shame, so that they will seek your name, </a:t>
            </a:r>
            <a:r>
              <a:rPr lang="en-US" sz="4000" cap="small" dirty="0"/>
              <a:t>Adoni</a:t>
            </a:r>
            <a:r>
              <a:rPr lang="en-US" sz="4000" dirty="0"/>
              <a:t>. Let them be ashamed and fearful forever; yes, let them perish in disgrace. </a:t>
            </a:r>
            <a:r>
              <a:rPr lang="en-US" sz="4000" dirty="0">
                <a:solidFill>
                  <a:srgbClr val="FFFF99"/>
                </a:solidFill>
              </a:rPr>
              <a:t>Let them know that you alone, whose name is </a:t>
            </a:r>
            <a:r>
              <a:rPr lang="en-US" sz="4000" cap="small" dirty="0">
                <a:solidFill>
                  <a:srgbClr val="FFFF99"/>
                </a:solidFill>
              </a:rPr>
              <a:t>Adoni</a:t>
            </a:r>
            <a:r>
              <a:rPr lang="en-US" sz="4000" dirty="0"/>
              <a:t>, are the Most High over all the earth.</a:t>
            </a:r>
          </a:p>
        </p:txBody>
      </p:sp>
    </p:spTree>
    <p:extLst>
      <p:ext uri="{BB962C8B-B14F-4D97-AF65-F5344CB8AC3E}">
        <p14:creationId xmlns:p14="http://schemas.microsoft.com/office/powerpoint/2010/main" val="7228345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“Seeing” the glory, enables one to stand strong for speaking the truth with love.  </a:t>
            </a:r>
          </a:p>
        </p:txBody>
      </p:sp>
    </p:spTree>
    <p:extLst>
      <p:ext uri="{BB962C8B-B14F-4D97-AF65-F5344CB8AC3E}">
        <p14:creationId xmlns:p14="http://schemas.microsoft.com/office/powerpoint/2010/main" val="3005544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3600" dirty="0"/>
              <a:t>A professor at an elite medical school abjectly apologizes to his students for using the term "pregnant women," implying that only women can get pregnant: "I don't want you to think that I am in any way trying to imply anything, and if you can summon some generosity to forgive me, I would really appreciate it. </a:t>
            </a:r>
            <a:r>
              <a:rPr lang="en-US" sz="3600" u="sng" dirty="0">
                <a:solidFill>
                  <a:srgbClr val="FFFF99"/>
                </a:solidFill>
                <a:hlinkClick r:id="rId3">
                  <a:extLst>
                    <a:ext uri="{A12FA001-AC4F-418D-AE19-62706E023703}">
                      <ahyp:hlinkClr xmlns:ahyp="http://schemas.microsoft.com/office/drawing/2018/hyperlinkcolor" val="tx"/>
                    </a:ext>
                  </a:extLst>
                </a:hlinkClick>
              </a:rPr>
              <a:t>It was certainly not my intention to offend anyone</a:t>
            </a:r>
            <a:r>
              <a:rPr lang="en-US" sz="3600" dirty="0"/>
              <a:t>."</a:t>
            </a:r>
            <a:endParaRPr lang="en-US" sz="6000" dirty="0"/>
          </a:p>
        </p:txBody>
      </p:sp>
    </p:spTree>
    <p:extLst>
      <p:ext uri="{BB962C8B-B14F-4D97-AF65-F5344CB8AC3E}">
        <p14:creationId xmlns:p14="http://schemas.microsoft.com/office/powerpoint/2010/main" val="1651861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9.5</a:t>
            </a:r>
            <a:r>
              <a:rPr lang="en-US" sz="4000" dirty="0"/>
              <a:t> Above it [the </a:t>
            </a:r>
            <a:r>
              <a:rPr lang="en-US" sz="4000" dirty="0" err="1"/>
              <a:t>kaporet</a:t>
            </a:r>
            <a:r>
              <a:rPr lang="en-US" sz="4000" dirty="0"/>
              <a:t>] were the </a:t>
            </a:r>
            <a:r>
              <a:rPr lang="en-US" sz="4000" dirty="0" err="1"/>
              <a:t>k’ruvim</a:t>
            </a:r>
            <a:r>
              <a:rPr lang="en-US" sz="4000" dirty="0"/>
              <a:t> representing </a:t>
            </a:r>
            <a:r>
              <a:rPr lang="en-US" sz="4000" dirty="0">
                <a:solidFill>
                  <a:srgbClr val="FFFF99"/>
                </a:solidFill>
              </a:rPr>
              <a:t>the </a:t>
            </a:r>
            <a:r>
              <a:rPr lang="en-US" sz="4000" dirty="0" err="1">
                <a:solidFill>
                  <a:srgbClr val="FFFF99"/>
                </a:solidFill>
              </a:rPr>
              <a:t>Sh’khinah</a:t>
            </a:r>
            <a:r>
              <a:rPr lang="en-US" sz="4000" dirty="0"/>
              <a:t>, casting their shadow on the lid of the Aron / Ark.</a:t>
            </a:r>
          </a:p>
        </p:txBody>
      </p:sp>
    </p:spTree>
    <p:extLst>
      <p:ext uri="{BB962C8B-B14F-4D97-AF65-F5344CB8AC3E}">
        <p14:creationId xmlns:p14="http://schemas.microsoft.com/office/powerpoint/2010/main" val="11400364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Seeing the glory changes opinion, character.   Yeshua is the glory bearer.  </a:t>
            </a:r>
          </a:p>
        </p:txBody>
      </p:sp>
    </p:spTree>
    <p:extLst>
      <p:ext uri="{BB962C8B-B14F-4D97-AF65-F5344CB8AC3E}">
        <p14:creationId xmlns:p14="http://schemas.microsoft.com/office/powerpoint/2010/main" val="27363267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Nothing in scripture is proved by numerology = gematria</a:t>
            </a:r>
          </a:p>
          <a:p>
            <a:pPr marL="0" indent="0">
              <a:buNone/>
            </a:pPr>
            <a:endParaRPr lang="en-US" sz="4000" dirty="0"/>
          </a:p>
          <a:p>
            <a:pPr marL="0" indent="0">
              <a:buNone/>
            </a:pPr>
            <a:r>
              <a:rPr lang="en-US" sz="4000" dirty="0"/>
              <a:t>We will never say here that Christianity is false, or anti-Messiah.</a:t>
            </a:r>
          </a:p>
        </p:txBody>
      </p:sp>
    </p:spTree>
    <p:extLst>
      <p:ext uri="{BB962C8B-B14F-4D97-AF65-F5344CB8AC3E}">
        <p14:creationId xmlns:p14="http://schemas.microsoft.com/office/powerpoint/2010/main" val="36368178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“Seeing” the glory makes one what to share it. </a:t>
            </a:r>
          </a:p>
          <a:p>
            <a:pPr marL="0" indent="0">
              <a:buNone/>
            </a:pPr>
            <a:r>
              <a:rPr lang="en-US" sz="4000" baseline="30000" dirty="0"/>
              <a:t>Matt 28.18-20 </a:t>
            </a:r>
            <a:r>
              <a:rPr lang="en-US" sz="4000" dirty="0"/>
              <a:t>Yeshua came and talked with them. He said, “All authority in heaven and on earth has been given to me. Therefore, go and make people from all nations into </a:t>
            </a:r>
            <a:r>
              <a:rPr lang="en-US" sz="4000" dirty="0" err="1"/>
              <a:t>talmidim</a:t>
            </a:r>
            <a:r>
              <a:rPr lang="en-US" sz="4000" dirty="0"/>
              <a:t>, immersing them into the reality</a:t>
            </a:r>
          </a:p>
        </p:txBody>
      </p:sp>
    </p:spTree>
    <p:extLst>
      <p:ext uri="{BB962C8B-B14F-4D97-AF65-F5344CB8AC3E}">
        <p14:creationId xmlns:p14="http://schemas.microsoft.com/office/powerpoint/2010/main" val="10421006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“Seeing” the glory makes one what to share it.  </a:t>
            </a:r>
          </a:p>
          <a:p>
            <a:pPr marL="0" indent="0">
              <a:buNone/>
            </a:pPr>
            <a:r>
              <a:rPr lang="en-US" sz="4000" baseline="30000" dirty="0"/>
              <a:t>Matt 28.18-20 </a:t>
            </a:r>
            <a:r>
              <a:rPr lang="en-US" sz="4000" dirty="0"/>
              <a:t>of the Father, the Son and the Ruakh </a:t>
            </a:r>
            <a:r>
              <a:rPr lang="en-US" sz="4000" dirty="0" err="1"/>
              <a:t>HaKodesh</a:t>
            </a:r>
            <a:r>
              <a:rPr lang="en-US" sz="4000" dirty="0"/>
              <a:t>, and teaching them to obey everything that I have commanded you</a:t>
            </a:r>
            <a:r>
              <a:rPr lang="en-US" sz="4000" dirty="0">
                <a:solidFill>
                  <a:srgbClr val="FFFF99"/>
                </a:solidFill>
              </a:rPr>
              <a:t>. </a:t>
            </a:r>
            <a:r>
              <a:rPr lang="en-US" sz="4000" u="sng" dirty="0">
                <a:solidFill>
                  <a:srgbClr val="FFFF99"/>
                </a:solidFill>
              </a:rPr>
              <a:t>And remember! I will be with you always, yes, even until the end of the age</a:t>
            </a:r>
            <a:r>
              <a:rPr lang="en-US" sz="4000" dirty="0"/>
              <a:t>.”</a:t>
            </a:r>
          </a:p>
        </p:txBody>
      </p:sp>
    </p:spTree>
    <p:extLst>
      <p:ext uri="{BB962C8B-B14F-4D97-AF65-F5344CB8AC3E}">
        <p14:creationId xmlns:p14="http://schemas.microsoft.com/office/powerpoint/2010/main" val="33535407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21250723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a:t>
            </a:r>
            <a:r>
              <a:rPr lang="en-US" sz="4000" dirty="0" err="1"/>
              <a:t>Sh’khinah</a:t>
            </a:r>
            <a:r>
              <a:rPr lang="en-US" sz="4000" dirty="0"/>
              <a:t>  </a:t>
            </a:r>
            <a:r>
              <a:rPr lang="en-US" sz="4000" dirty="0" err="1"/>
              <a:t>Mes</a:t>
            </a:r>
            <a:r>
              <a:rPr lang="en-US" sz="4000" dirty="0"/>
              <a:t>. Jews 9.5</a:t>
            </a:r>
          </a:p>
          <a:p>
            <a:pPr marL="517525" indent="-517525">
              <a:buFont typeface="+mj-lt"/>
              <a:buAutoNum type="arabicPeriod"/>
            </a:pPr>
            <a:r>
              <a:rPr lang="en-US" sz="4000" u="sng" dirty="0">
                <a:solidFill>
                  <a:srgbClr val="FFFF66"/>
                </a:solidFill>
              </a:rPr>
              <a:t>Validity and definition of the term</a:t>
            </a:r>
          </a:p>
          <a:p>
            <a:pPr marL="517525" indent="-517525">
              <a:buFont typeface="+mj-lt"/>
              <a:buAutoNum type="arabicPeriod"/>
            </a:pPr>
            <a:r>
              <a:rPr lang="en-US" sz="4000" dirty="0"/>
              <a:t>History: importance</a:t>
            </a:r>
          </a:p>
          <a:p>
            <a:pPr marL="517525" indent="-517525">
              <a:buFont typeface="+mj-lt"/>
              <a:buAutoNum type="arabicPeriod"/>
            </a:pPr>
            <a:r>
              <a:rPr lang="en-US" sz="4000" dirty="0"/>
              <a:t>Requirements to view it.</a:t>
            </a:r>
          </a:p>
          <a:p>
            <a:pPr marL="517525" indent="-517525">
              <a:buFont typeface="+mj-lt"/>
              <a:buAutoNum type="arabicPeriod"/>
            </a:pPr>
            <a:r>
              <a:rPr lang="en-US" sz="4000" dirty="0"/>
              <a:t>Consequences of viewing it.</a:t>
            </a:r>
          </a:p>
        </p:txBody>
      </p:sp>
    </p:spTree>
    <p:extLst>
      <p:ext uri="{BB962C8B-B14F-4D97-AF65-F5344CB8AC3E}">
        <p14:creationId xmlns:p14="http://schemas.microsoft.com/office/powerpoint/2010/main" val="263813131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157207</TotalTime>
  <Words>4687</Words>
  <Application>Microsoft Office PowerPoint</Application>
  <PresentationFormat>On-screen Show (16:9)</PresentationFormat>
  <Paragraphs>461</Paragraphs>
  <Slides>85</Slides>
  <Notes>85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85</vt:i4>
      </vt:variant>
    </vt:vector>
  </HeadingPairs>
  <TitlesOfParts>
    <vt:vector size="94" baseType="lpstr">
      <vt:lpstr>Arial</vt:lpstr>
      <vt:lpstr>Arial Rounded MT Bold</vt:lpstr>
      <vt:lpstr>Assistant</vt:lpstr>
      <vt:lpstr>Calibri</vt:lpstr>
      <vt:lpstr>Calibri Light</vt:lpstr>
      <vt:lpstr>David</vt:lpstr>
      <vt:lpstr>Times New Roman</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Ty Lewis</cp:lastModifiedBy>
  <cp:revision>4379</cp:revision>
  <dcterms:created xsi:type="dcterms:W3CDTF">2006-04-21T19:34:43Z</dcterms:created>
  <dcterms:modified xsi:type="dcterms:W3CDTF">2021-08-07T16:19:49Z</dcterms:modified>
</cp:coreProperties>
</file>