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22" r:id="rId2"/>
    <p:sldMasterId id="2147483836" r:id="rId3"/>
  </p:sldMasterIdLst>
  <p:notesMasterIdLst>
    <p:notesMasterId r:id="rId86"/>
  </p:notesMasterIdLst>
  <p:handoutMasterIdLst>
    <p:handoutMasterId r:id="rId87"/>
  </p:handoutMasterIdLst>
  <p:sldIdLst>
    <p:sldId id="2045" r:id="rId4"/>
    <p:sldId id="63811" r:id="rId5"/>
    <p:sldId id="63810" r:id="rId6"/>
    <p:sldId id="63809" r:id="rId7"/>
    <p:sldId id="63814" r:id="rId8"/>
    <p:sldId id="63587" r:id="rId9"/>
    <p:sldId id="60412" r:id="rId10"/>
    <p:sldId id="63598" r:id="rId11"/>
    <p:sldId id="63781" r:id="rId12"/>
    <p:sldId id="63815" r:id="rId13"/>
    <p:sldId id="63761" r:id="rId14"/>
    <p:sldId id="63770" r:id="rId15"/>
    <p:sldId id="63782" r:id="rId16"/>
    <p:sldId id="63778" r:id="rId17"/>
    <p:sldId id="63687" r:id="rId18"/>
    <p:sldId id="63689" r:id="rId19"/>
    <p:sldId id="63717" r:id="rId20"/>
    <p:sldId id="63780" r:id="rId21"/>
    <p:sldId id="63817" r:id="rId22"/>
    <p:sldId id="63783" r:id="rId23"/>
    <p:sldId id="63784" r:id="rId24"/>
    <p:sldId id="63779" r:id="rId25"/>
    <p:sldId id="63816" r:id="rId26"/>
    <p:sldId id="63691" r:id="rId27"/>
    <p:sldId id="63684" r:id="rId28"/>
    <p:sldId id="63785" r:id="rId29"/>
    <p:sldId id="63787" r:id="rId30"/>
    <p:sldId id="63786" r:id="rId31"/>
    <p:sldId id="63788" r:id="rId32"/>
    <p:sldId id="63789" r:id="rId33"/>
    <p:sldId id="63790" r:id="rId34"/>
    <p:sldId id="63791" r:id="rId35"/>
    <p:sldId id="63776" r:id="rId36"/>
    <p:sldId id="63795" r:id="rId37"/>
    <p:sldId id="63509" r:id="rId38"/>
    <p:sldId id="63511" r:id="rId39"/>
    <p:sldId id="63510" r:id="rId40"/>
    <p:sldId id="63512" r:id="rId41"/>
    <p:sldId id="63514" r:id="rId42"/>
    <p:sldId id="63515" r:id="rId43"/>
    <p:sldId id="63518" r:id="rId44"/>
    <p:sldId id="63818" r:id="rId45"/>
    <p:sldId id="63772" r:id="rId46"/>
    <p:sldId id="63773" r:id="rId47"/>
    <p:sldId id="63730" r:id="rId48"/>
    <p:sldId id="63739" r:id="rId49"/>
    <p:sldId id="63737" r:id="rId50"/>
    <p:sldId id="63738" r:id="rId51"/>
    <p:sldId id="63734" r:id="rId52"/>
    <p:sldId id="63740" r:id="rId53"/>
    <p:sldId id="63732" r:id="rId54"/>
    <p:sldId id="63741" r:id="rId55"/>
    <p:sldId id="63733" r:id="rId56"/>
    <p:sldId id="63735" r:id="rId57"/>
    <p:sldId id="63742" r:id="rId58"/>
    <p:sldId id="63743" r:id="rId59"/>
    <p:sldId id="63798" r:id="rId60"/>
    <p:sldId id="63799" r:id="rId61"/>
    <p:sldId id="63793" r:id="rId62"/>
    <p:sldId id="63800" r:id="rId63"/>
    <p:sldId id="63796" r:id="rId64"/>
    <p:sldId id="63801" r:id="rId65"/>
    <p:sldId id="63797" r:id="rId66"/>
    <p:sldId id="63560" r:id="rId67"/>
    <p:sldId id="63806" r:id="rId68"/>
    <p:sldId id="63807" r:id="rId69"/>
    <p:sldId id="63808" r:id="rId70"/>
    <p:sldId id="63802" r:id="rId71"/>
    <p:sldId id="63803" r:id="rId72"/>
    <p:sldId id="63804" r:id="rId73"/>
    <p:sldId id="63805" r:id="rId74"/>
    <p:sldId id="63774" r:id="rId75"/>
    <p:sldId id="63744" r:id="rId76"/>
    <p:sldId id="63745" r:id="rId77"/>
    <p:sldId id="63747" r:id="rId78"/>
    <p:sldId id="63748" r:id="rId79"/>
    <p:sldId id="63758" r:id="rId80"/>
    <p:sldId id="63759" r:id="rId81"/>
    <p:sldId id="63749" r:id="rId82"/>
    <p:sldId id="63775" r:id="rId83"/>
    <p:sldId id="63794" r:id="rId84"/>
    <p:sldId id="63777" r:id="rId85"/>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00"/>
    <a:srgbClr val="FFFF66"/>
    <a:srgbClr val="9A6766"/>
    <a:srgbClr val="AA6E5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6170" autoAdjust="0"/>
    <p:restoredTop sz="90299" autoAdjust="0"/>
  </p:normalViewPr>
  <p:slideViewPr>
    <p:cSldViewPr>
      <p:cViewPr varScale="1">
        <p:scale>
          <a:sx n="104" d="100"/>
          <a:sy n="104" d="100"/>
        </p:scale>
        <p:origin x="102" y="522"/>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3" d="100"/>
          <a:sy n="83" d="100"/>
        </p:scale>
        <p:origin x="193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presProps" Target="presProp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viewProps" Target="viewProps.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handoutMaster" Target="handoutMasters/handoutMaster1.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Song 8.6 Set Me as a Seal Part 2</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Sept. 4, 2021 5781</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Song 8.6 Set Me as a Seal Part 2</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Sept. 4, 2021 5781</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Song 8.6 Set Me as a Seal Part 2</a:t>
            </a:r>
          </a:p>
        </p:txBody>
      </p:sp>
      <p:sp>
        <p:nvSpPr>
          <p:cNvPr id="5" name="Rectangle 3"/>
          <p:cNvSpPr>
            <a:spLocks noGrp="1" noChangeArrowheads="1"/>
          </p:cNvSpPr>
          <p:nvPr>
            <p:ph type="dt" idx="1"/>
          </p:nvPr>
        </p:nvSpPr>
        <p:spPr>
          <a:ln/>
        </p:spPr>
        <p:txBody>
          <a:bodyPr/>
          <a:lstStyle/>
          <a:p>
            <a:r>
              <a:rPr lang="en-US" altLang="en-US">
                <a:solidFill>
                  <a:prstClr val="white"/>
                </a:solidFill>
              </a:rPr>
              <a:t>Sept. 4, 2021 5781</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b="1"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Loyal Goose Woefully Watches Injured Mate Undergo Surgery Through Window of Wildlife Hospital</a:t>
            </a:r>
          </a:p>
          <a:p>
            <a:endParaRPr lang="en-US" dirty="0"/>
          </a:p>
          <a:p>
            <a:r>
              <a:rPr lang="en-US" dirty="0"/>
              <a:t>Last Elul message…</a:t>
            </a:r>
          </a:p>
          <a:p>
            <a:endParaRPr lang="en-US" dirty="0"/>
          </a:p>
          <a:p>
            <a:endParaRPr lang="en-US" dirty="0"/>
          </a:p>
          <a:p>
            <a:r>
              <a:rPr lang="en-US" sz="1050" dirty="0"/>
              <a:t>https://www.theepochtimes.com/mkt_breakingnews/loyal-goose-woefully-watches-injured-mate-undergo-surgery-through-window-of-wildlife-hospital_3923656.html?utm_source=newsnoe&amp;utm_medium=email&amp;utm_campaign=breaking-2021-09-03-2&amp;mktids=6cfb785c94e727d9d062b675b36ff0ee&amp;est=t75FjKhUhKS%2BLAZgx9Z54D1sWBcRlMH0z4MIyBhOuLZf3LQVK4P9bhX71%2F2pKI5k5w%3D%3D</a:t>
            </a:r>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423902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Song of Songs, superlative song, is an ecstatic word poem of undulating rising to bliss of submission then sinking to selfish failure.</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762559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The book Song of Songs, the superlative song, is an undulation, a variation from ecstatic submission to selfish defiance, and back again.</a:t>
            </a:r>
          </a:p>
          <a:p>
            <a:r>
              <a:rPr lang="en-US" dirty="0"/>
              <a:t>Where we left off</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617182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She is ready for any experience that will draw her to Him.  Love </a:t>
            </a:r>
            <a:r>
              <a:rPr lang="en-US" cap="small" baseline="0" dirty="0"/>
              <a:t>Adoni</a:t>
            </a:r>
            <a:r>
              <a:rPr lang="en-US" dirty="0"/>
              <a:t> with all…</a:t>
            </a:r>
            <a:r>
              <a:rPr lang="en-US" dirty="0" err="1"/>
              <a:t>m’odekha</a:t>
            </a:r>
            <a:r>
              <a:rPr lang="en-US" dirty="0"/>
              <a:t>.  Easier to say than to live out.   We talked about three.  </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700093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231775" indent="-231775">
              <a:buFont typeface="+mj-lt"/>
              <a:buAutoNum type="arabicPeriod"/>
            </a:pPr>
            <a:r>
              <a:rPr lang="en-US" dirty="0"/>
              <a:t>Family, relational, health, financial issues</a:t>
            </a:r>
          </a:p>
          <a:p>
            <a:pPr marL="231775" indent="-231775">
              <a:buFont typeface="+mj-lt"/>
              <a:buAutoNum type="arabicPeriod"/>
            </a:pPr>
            <a:r>
              <a:rPr lang="en-US" dirty="0"/>
              <a:t>Genocide: Zoom call with some Israelis and Benjamin </a:t>
            </a:r>
            <a:r>
              <a:rPr lang="en-US" dirty="0" err="1"/>
              <a:t>Gantz</a:t>
            </a:r>
            <a:r>
              <a:rPr lang="en-US" dirty="0"/>
              <a:t> Sar </a:t>
            </a:r>
            <a:r>
              <a:rPr lang="en-US" dirty="0" err="1"/>
              <a:t>HaBitakhon</a:t>
            </a:r>
            <a:r>
              <a:rPr lang="en-US" b="1" dirty="0">
                <a:latin typeface="David" panose="020E0502060401010101" pitchFamily="34" charset="-79"/>
                <a:cs typeface="David" panose="020E0502060401010101" pitchFamily="34" charset="-79"/>
              </a:rPr>
              <a:t>, </a:t>
            </a:r>
            <a:r>
              <a:rPr lang="he-IL" b="1" dirty="0">
                <a:latin typeface="David" panose="020E0502060401010101" pitchFamily="34" charset="-79"/>
                <a:cs typeface="David" panose="020E0502060401010101" pitchFamily="34" charset="-79"/>
              </a:rPr>
              <a:t>שר הבטחון</a:t>
            </a:r>
            <a:r>
              <a:rPr lang="en-US" b="1" dirty="0">
                <a:latin typeface="David" panose="020E0502060401010101" pitchFamily="34" charset="-79"/>
                <a:cs typeface="David" panose="020E0502060401010101" pitchFamily="34" charset="-79"/>
              </a:rPr>
              <a:t> </a:t>
            </a:r>
            <a:r>
              <a:rPr lang="en-US" dirty="0"/>
              <a:t>Minister of Defense gives a weekly countdown to Iranian nuclear capacity!</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117427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https://vfinews.com/news/september-3-2021/jews-target-of-58-of-all-religiously-motivated-hate?subscribed=true&amp;mc_cid=043ce5873d&amp;mc_eid=UNIQID</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993481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00" dirty="0"/>
              <a:t>https://unitedwithisrael.org/cnn-omits-any-reference-to-huge-number-of-hate-crimes-against-us-jews-in-article-about-fbi-report/?utm_source=newsletters_unitedwithisrael_org&amp;utm_medium=email&amp;utm_content=CNN+Ignores+Hate+Crimes+Against+Jews%3B+70+US+State+Dept_+Officials+Demand+Firing+%27Anti-Semite%E2%80%99%3B+Ancient+Hebrew+Inscription+Reveals+if+Jews+Kept+Sabbatical+Year&amp;utm_campaign=20210903_m164606961_CNN+Ignores+Hate+Crimes+Against+Jews%3B+70+US+State+Dept_+Officials+Demand+Firing+%27Anti-Semite%E2%80%99%3B+Ancient+Hebrew+Inscription+Reveals+if+Jews+Kept+Sabbatical+Year&amp;utm_term=CNN+Ignores+Huge+Number+of+Hate+Crimes+Against+Jews</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0564045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Do we REALLY enter this?</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1770321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indent="0">
              <a:buFont typeface="+mj-lt"/>
              <a:buNone/>
            </a:pPr>
            <a:r>
              <a:rPr lang="en-US" dirty="0"/>
              <a:t>Pause for prayer…</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8786572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indent="0">
              <a:buFont typeface="+mj-lt"/>
              <a:buNone/>
            </a:pPr>
            <a:r>
              <a:rPr lang="en-US" dirty="0"/>
              <a:t>People feel welcomed??  Big tent.  Families bitterly divided.  </a:t>
            </a:r>
          </a:p>
          <a:p>
            <a:pPr marL="231775" indent="-231775">
              <a:buFont typeface="+mj-lt"/>
              <a:buAutoNum type="arabicPeriod"/>
            </a:pPr>
            <a:r>
              <a:rPr lang="en-US" dirty="0" err="1"/>
              <a:t>PreTrip</a:t>
            </a:r>
            <a:r>
              <a:rPr lang="en-US" dirty="0"/>
              <a:t>, Post </a:t>
            </a:r>
            <a:r>
              <a:rPr lang="en-US" dirty="0" err="1"/>
              <a:t>Trib</a:t>
            </a:r>
            <a:r>
              <a:rPr lang="en-US" dirty="0"/>
              <a:t>, speaking in tongues is glorious or Satanic, eternal security or lose salvation</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257102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We bless and thank Frank Schork for the installation!</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1245441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indent="0">
              <a:buFont typeface="+mj-lt"/>
              <a:buNone/>
            </a:pPr>
            <a:r>
              <a:rPr lang="en-US" dirty="0"/>
              <a:t>People feel welcomed.  Big tent.  Families bitterly divided.  </a:t>
            </a:r>
          </a:p>
          <a:p>
            <a:pPr marL="231775" indent="-231775">
              <a:buFont typeface="+mj-lt"/>
              <a:buAutoNum type="arabicPeriod"/>
            </a:pPr>
            <a:r>
              <a:rPr lang="en-US" dirty="0" err="1"/>
              <a:t>PreTrip</a:t>
            </a:r>
            <a:r>
              <a:rPr lang="en-US" dirty="0"/>
              <a:t>, Post </a:t>
            </a:r>
            <a:r>
              <a:rPr lang="en-US" dirty="0" err="1"/>
              <a:t>Trib</a:t>
            </a:r>
            <a:r>
              <a:rPr lang="en-US" dirty="0"/>
              <a:t>, speaking in tongues is glorious or Satanic, eternal security or lose salvation</a:t>
            </a:r>
          </a:p>
          <a:p>
            <a:pPr marL="231775" indent="-231775">
              <a:buFont typeface="+mj-lt"/>
              <a:buAutoNum type="arabicPeriod"/>
            </a:pPr>
            <a:r>
              <a:rPr lang="en-US" dirty="0"/>
              <a:t>Can you bless someone unvaccinated?  Can you bless the vaccinated.  Many Messianic leaders, almost all in Israel, are vaccinated.   Deeply dividing families.  </a:t>
            </a:r>
          </a:p>
          <a:p>
            <a:pPr marL="457200" indent="-457200">
              <a:buFont typeface="+mj-lt"/>
              <a:buAutoNum type="arabicPeriod"/>
            </a:pPr>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3464748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indent="0">
              <a:buFont typeface="+mj-lt"/>
              <a:buNone/>
            </a:pPr>
            <a:r>
              <a:rPr lang="en-US" dirty="0"/>
              <a:t>People feel welcomed.  Big tent.  Families bitterly divided.  </a:t>
            </a:r>
          </a:p>
          <a:p>
            <a:pPr marL="231775" indent="-231775">
              <a:buFont typeface="+mj-lt"/>
              <a:buAutoNum type="arabicPeriod"/>
            </a:pPr>
            <a:r>
              <a:rPr lang="en-US" dirty="0" err="1"/>
              <a:t>PreTrip</a:t>
            </a:r>
            <a:r>
              <a:rPr lang="en-US" dirty="0"/>
              <a:t>, Post </a:t>
            </a:r>
            <a:r>
              <a:rPr lang="en-US" dirty="0" err="1"/>
              <a:t>Trib</a:t>
            </a:r>
            <a:r>
              <a:rPr lang="en-US" dirty="0"/>
              <a:t>, speaking in tongues is glorious or Satanic, eternal security or lose salvation</a:t>
            </a:r>
          </a:p>
          <a:p>
            <a:pPr marL="231775" indent="-231775">
              <a:buFont typeface="+mj-lt"/>
              <a:buAutoNum type="arabicPeriod"/>
            </a:pPr>
            <a:r>
              <a:rPr lang="en-US" dirty="0"/>
              <a:t>Can you bless someone </a:t>
            </a:r>
            <a:r>
              <a:rPr lang="en-US" dirty="0" err="1"/>
              <a:t>unvaxed</a:t>
            </a:r>
            <a:r>
              <a:rPr lang="en-US" dirty="0"/>
              <a:t>?  Many Messianic leaders, almost all in Israel, are </a:t>
            </a:r>
            <a:r>
              <a:rPr lang="en-US" dirty="0" err="1"/>
              <a:t>vaxed</a:t>
            </a:r>
            <a:r>
              <a:rPr lang="en-US" dirty="0"/>
              <a:t>.  </a:t>
            </a:r>
          </a:p>
          <a:p>
            <a:pPr marL="231775" indent="-231775">
              <a:buFont typeface="+mj-lt"/>
              <a:buAutoNum type="arabicPeriod"/>
            </a:pPr>
            <a:r>
              <a:rPr lang="en-US" dirty="0"/>
              <a:t>Election steal?   I’m NOT so concerned about the Nov., 2020 election.   I’m concerned about the eternal 2020 vision election.   It’s more important that we are not overcome, even if overrun.  More important is our relationship with G-d and people than our candidate.</a:t>
            </a:r>
          </a:p>
          <a:p>
            <a:pPr marL="457200" indent="-457200">
              <a:buFont typeface="+mj-lt"/>
              <a:buAutoNum type="arabicPeriod"/>
            </a:pPr>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1017938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I was recently told about a ministry among Muslims…</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194652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8381452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Eric Watts  https://www.runministries.org/ministries</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0361896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Eric Watts  https://www.runministries.org/ministries</a:t>
            </a: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4841561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a:defRPr/>
            </a:pPr>
            <a:r>
              <a:rPr lang="en-US" sz="1050" dirty="0"/>
              <a:t>Eric Watts  https://www.runministries.org/ministries</a:t>
            </a: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748697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a:defRPr/>
            </a:pPr>
            <a:r>
              <a:rPr lang="en-US" sz="1050" dirty="0"/>
              <a:t>Eric Watts  https://www.runministries.org/ministries</a:t>
            </a: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3956599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Eric Watts  https://www.runministries.org/ministries</a:t>
            </a: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0447622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Eric Watts  https://www.runministries.org/ministries</a:t>
            </a: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673643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New year, very different circumstances…</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8486058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a:defRPr/>
            </a:pPr>
            <a:r>
              <a:rPr lang="en-US" sz="1050" dirty="0"/>
              <a:t>Eric Watts  https://www.runministries.org/ministries</a:t>
            </a: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3210472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2360401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https://www.runministries.org/ministries</a:t>
            </a:r>
          </a:p>
          <a:p>
            <a:r>
              <a:rPr lang="en-US" dirty="0"/>
              <a:t>My dear friend Peter van der Steur telling me about outreach among Jihadists.   </a:t>
            </a:r>
          </a:p>
          <a:p>
            <a:pPr marL="115888" indent="-115888">
              <a:buFont typeface="Arial" panose="020B0604020202020204" pitchFamily="34" charset="0"/>
              <a:buChar char="•"/>
            </a:pPr>
            <a:r>
              <a:rPr lang="en-US" dirty="0"/>
              <a:t>From Morocco to Indonesia</a:t>
            </a:r>
          </a:p>
          <a:p>
            <a:pPr marL="115888" indent="-115888">
              <a:buFont typeface="Arial" panose="020B0604020202020204" pitchFamily="34" charset="0"/>
              <a:buChar char="•"/>
            </a:pPr>
            <a:r>
              <a:rPr lang="en-US" dirty="0"/>
              <a:t>60 million won, most Jihadis</a:t>
            </a:r>
          </a:p>
          <a:p>
            <a:pPr marL="115888" indent="-115888">
              <a:buFont typeface="Arial" panose="020B0604020202020204" pitchFamily="34" charset="0"/>
              <a:buChar char="•"/>
            </a:pPr>
            <a:r>
              <a:rPr lang="en-US" dirty="0"/>
              <a:t>3 million house congregations!</a:t>
            </a:r>
          </a:p>
          <a:p>
            <a:pPr marL="115888" indent="-115888">
              <a:buFont typeface="Arial" panose="020B0604020202020204" pitchFamily="34" charset="0"/>
              <a:buChar char="•"/>
            </a:pPr>
            <a:r>
              <a:rPr lang="en-US" dirty="0"/>
              <a:t>One country 91,000 without passports former Jihadists ready to die, going in, 127 already have</a:t>
            </a:r>
          </a:p>
          <a:p>
            <a:r>
              <a:rPr lang="en-US" dirty="0"/>
              <a:t>Many believe last days outpouring.  Practice.   Outreach is practice.</a:t>
            </a:r>
          </a:p>
          <a:p>
            <a:r>
              <a:rPr lang="en-US" dirty="0"/>
              <a:t>Like firemen practice for real fire.  </a:t>
            </a: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808602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Two starred locations were picked out by Google maps, the Beit Midrash in Jerusalem that I committed to pray for each week, and the other is Dharmshala, where Rivka Hare worked for with Winograd’s Reach Initiative.  </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255051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Do we REALLY enter this?</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2370749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https://maozisrael.org/report/2021/07/taste-and-see/</a:t>
            </a:r>
          </a:p>
        </p:txBody>
      </p:sp>
      <p:sp>
        <p:nvSpPr>
          <p:cNvPr id="4" name="Header Placeholder 3"/>
          <p:cNvSpPr>
            <a:spLocks noGrp="1"/>
          </p:cNvSpPr>
          <p:nvPr>
            <p:ph type="hdr" sz="quarter"/>
          </p:nvPr>
        </p:nvSpPr>
        <p:spPr/>
        <p:txBody>
          <a:bodyPr/>
          <a:lstStyle/>
          <a:p>
            <a:r>
              <a:rPr lang="en-US" altLang="en-US"/>
              <a:t>Song 8.6 Set Me as a Seal Part 2</a:t>
            </a:r>
          </a:p>
        </p:txBody>
      </p:sp>
      <p:sp>
        <p:nvSpPr>
          <p:cNvPr id="5" name="Date Placeholder 4"/>
          <p:cNvSpPr>
            <a:spLocks noGrp="1"/>
          </p:cNvSpPr>
          <p:nvPr>
            <p:ph type="dt" idx="1"/>
          </p:nvPr>
        </p:nvSpPr>
        <p:spPr/>
        <p:txBody>
          <a:bodyPr/>
          <a:lstStyle/>
          <a:p>
            <a:r>
              <a:rPr lang="en-US" altLang="en-US"/>
              <a:t>Sept. 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35</a:t>
            </a:fld>
            <a:endParaRPr lang="en-US" altLang="en-US"/>
          </a:p>
        </p:txBody>
      </p:sp>
    </p:spTree>
    <p:extLst>
      <p:ext uri="{BB962C8B-B14F-4D97-AF65-F5344CB8AC3E}">
        <p14:creationId xmlns:p14="http://schemas.microsoft.com/office/powerpoint/2010/main" val="5139230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defTabSz="914400" eaLnBrk="1" latinLnBrk="0" hangingPunct="1">
              <a:lnSpc>
                <a:spcPct val="100000"/>
              </a:lnSpc>
              <a:buClrTx/>
              <a:buSzTx/>
              <a:buFontTx/>
              <a:buNone/>
              <a:tabLst/>
              <a:defRPr/>
            </a:pPr>
            <a:r>
              <a:rPr lang="en-US" sz="1050" dirty="0"/>
              <a:t>https://maozisrael.org/report/2021/07/taste-and-see/</a:t>
            </a:r>
          </a:p>
          <a:p>
            <a:endParaRPr lang="en-US" dirty="0"/>
          </a:p>
        </p:txBody>
      </p:sp>
      <p:sp>
        <p:nvSpPr>
          <p:cNvPr id="4" name="Header Placeholder 3"/>
          <p:cNvSpPr>
            <a:spLocks noGrp="1"/>
          </p:cNvSpPr>
          <p:nvPr>
            <p:ph type="hdr" sz="quarter"/>
          </p:nvPr>
        </p:nvSpPr>
        <p:spPr/>
        <p:txBody>
          <a:bodyPr/>
          <a:lstStyle/>
          <a:p>
            <a:r>
              <a:rPr lang="en-US" altLang="en-US"/>
              <a:t>Song 8.6 Set Me as a Seal Part 2</a:t>
            </a:r>
          </a:p>
        </p:txBody>
      </p:sp>
      <p:sp>
        <p:nvSpPr>
          <p:cNvPr id="5" name="Date Placeholder 4"/>
          <p:cNvSpPr>
            <a:spLocks noGrp="1"/>
          </p:cNvSpPr>
          <p:nvPr>
            <p:ph type="dt" idx="1"/>
          </p:nvPr>
        </p:nvSpPr>
        <p:spPr/>
        <p:txBody>
          <a:bodyPr/>
          <a:lstStyle/>
          <a:p>
            <a:r>
              <a:rPr lang="en-US" altLang="en-US"/>
              <a:t>Sept. 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36</a:t>
            </a:fld>
            <a:endParaRPr lang="en-US" altLang="en-US"/>
          </a:p>
        </p:txBody>
      </p:sp>
    </p:spTree>
    <p:extLst>
      <p:ext uri="{BB962C8B-B14F-4D97-AF65-F5344CB8AC3E}">
        <p14:creationId xmlns:p14="http://schemas.microsoft.com/office/powerpoint/2010/main" val="36183650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defTabSz="914400" eaLnBrk="1" latinLnBrk="0" hangingPunct="1">
              <a:lnSpc>
                <a:spcPct val="100000"/>
              </a:lnSpc>
              <a:buClrTx/>
              <a:buSzTx/>
              <a:buFontTx/>
              <a:buNone/>
              <a:tabLst/>
              <a:defRPr/>
            </a:pPr>
            <a:r>
              <a:rPr lang="en-US" sz="1050" dirty="0"/>
              <a:t>https://maozisrael.org/report/2021/07/taste-and-see/</a:t>
            </a:r>
          </a:p>
          <a:p>
            <a:endParaRPr lang="en-US" dirty="0"/>
          </a:p>
        </p:txBody>
      </p:sp>
      <p:sp>
        <p:nvSpPr>
          <p:cNvPr id="4" name="Header Placeholder 3"/>
          <p:cNvSpPr>
            <a:spLocks noGrp="1"/>
          </p:cNvSpPr>
          <p:nvPr>
            <p:ph type="hdr" sz="quarter"/>
          </p:nvPr>
        </p:nvSpPr>
        <p:spPr/>
        <p:txBody>
          <a:bodyPr/>
          <a:lstStyle/>
          <a:p>
            <a:r>
              <a:rPr lang="en-US" altLang="en-US"/>
              <a:t>Song 8.6 Set Me as a Seal Part 2</a:t>
            </a:r>
          </a:p>
        </p:txBody>
      </p:sp>
      <p:sp>
        <p:nvSpPr>
          <p:cNvPr id="5" name="Date Placeholder 4"/>
          <p:cNvSpPr>
            <a:spLocks noGrp="1"/>
          </p:cNvSpPr>
          <p:nvPr>
            <p:ph type="dt" idx="1"/>
          </p:nvPr>
        </p:nvSpPr>
        <p:spPr/>
        <p:txBody>
          <a:bodyPr/>
          <a:lstStyle/>
          <a:p>
            <a:r>
              <a:rPr lang="en-US" altLang="en-US"/>
              <a:t>Sept. 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37</a:t>
            </a:fld>
            <a:endParaRPr lang="en-US" altLang="en-US"/>
          </a:p>
        </p:txBody>
      </p:sp>
    </p:spTree>
    <p:extLst>
      <p:ext uri="{BB962C8B-B14F-4D97-AF65-F5344CB8AC3E}">
        <p14:creationId xmlns:p14="http://schemas.microsoft.com/office/powerpoint/2010/main" val="16766513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defTabSz="914400" eaLnBrk="1" latinLnBrk="0" hangingPunct="1">
              <a:lnSpc>
                <a:spcPct val="100000"/>
              </a:lnSpc>
              <a:buClrTx/>
              <a:buSzTx/>
              <a:buFontTx/>
              <a:buNone/>
              <a:tabLst/>
              <a:defRPr/>
            </a:pPr>
            <a:r>
              <a:rPr lang="en-US" sz="1050" dirty="0"/>
              <a:t>https://maozisrael.org/report/2021/07/taste-and-see/</a:t>
            </a:r>
          </a:p>
          <a:p>
            <a:endParaRPr lang="en-US" dirty="0"/>
          </a:p>
        </p:txBody>
      </p:sp>
      <p:sp>
        <p:nvSpPr>
          <p:cNvPr id="4" name="Header Placeholder 3"/>
          <p:cNvSpPr>
            <a:spLocks noGrp="1"/>
          </p:cNvSpPr>
          <p:nvPr>
            <p:ph type="hdr" sz="quarter"/>
          </p:nvPr>
        </p:nvSpPr>
        <p:spPr/>
        <p:txBody>
          <a:bodyPr/>
          <a:lstStyle/>
          <a:p>
            <a:r>
              <a:rPr lang="en-US" altLang="en-US"/>
              <a:t>Song 8.6 Set Me as a Seal Part 2</a:t>
            </a:r>
          </a:p>
        </p:txBody>
      </p:sp>
      <p:sp>
        <p:nvSpPr>
          <p:cNvPr id="5" name="Date Placeholder 4"/>
          <p:cNvSpPr>
            <a:spLocks noGrp="1"/>
          </p:cNvSpPr>
          <p:nvPr>
            <p:ph type="dt" idx="1"/>
          </p:nvPr>
        </p:nvSpPr>
        <p:spPr/>
        <p:txBody>
          <a:bodyPr/>
          <a:lstStyle/>
          <a:p>
            <a:r>
              <a:rPr lang="en-US" altLang="en-US"/>
              <a:t>Sept. 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38</a:t>
            </a:fld>
            <a:endParaRPr lang="en-US" altLang="en-US"/>
          </a:p>
        </p:txBody>
      </p:sp>
    </p:spTree>
    <p:extLst>
      <p:ext uri="{BB962C8B-B14F-4D97-AF65-F5344CB8AC3E}">
        <p14:creationId xmlns:p14="http://schemas.microsoft.com/office/powerpoint/2010/main" val="35178265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defTabSz="914400" eaLnBrk="1" latinLnBrk="0" hangingPunct="1">
              <a:lnSpc>
                <a:spcPct val="100000"/>
              </a:lnSpc>
              <a:buClrTx/>
              <a:buSzTx/>
              <a:buFontTx/>
              <a:buNone/>
              <a:tabLst/>
              <a:defRPr/>
            </a:pPr>
            <a:r>
              <a:rPr lang="en-US" sz="1050" dirty="0"/>
              <a:t>https://maozisrael.org/report/2021/07/taste-and-see/</a:t>
            </a:r>
          </a:p>
          <a:p>
            <a:endParaRPr lang="en-US" dirty="0"/>
          </a:p>
        </p:txBody>
      </p:sp>
      <p:sp>
        <p:nvSpPr>
          <p:cNvPr id="4" name="Header Placeholder 3"/>
          <p:cNvSpPr>
            <a:spLocks noGrp="1"/>
          </p:cNvSpPr>
          <p:nvPr>
            <p:ph type="hdr" sz="quarter"/>
          </p:nvPr>
        </p:nvSpPr>
        <p:spPr/>
        <p:txBody>
          <a:bodyPr/>
          <a:lstStyle/>
          <a:p>
            <a:r>
              <a:rPr lang="en-US" altLang="en-US"/>
              <a:t>Song 8.6 Set Me as a Seal Part 2</a:t>
            </a:r>
          </a:p>
        </p:txBody>
      </p:sp>
      <p:sp>
        <p:nvSpPr>
          <p:cNvPr id="5" name="Date Placeholder 4"/>
          <p:cNvSpPr>
            <a:spLocks noGrp="1"/>
          </p:cNvSpPr>
          <p:nvPr>
            <p:ph type="dt" idx="1"/>
          </p:nvPr>
        </p:nvSpPr>
        <p:spPr/>
        <p:txBody>
          <a:bodyPr/>
          <a:lstStyle/>
          <a:p>
            <a:r>
              <a:rPr lang="en-US" altLang="en-US"/>
              <a:t>Sept. 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39</a:t>
            </a:fld>
            <a:endParaRPr lang="en-US" altLang="en-US"/>
          </a:p>
        </p:txBody>
      </p:sp>
    </p:spTree>
    <p:extLst>
      <p:ext uri="{BB962C8B-B14F-4D97-AF65-F5344CB8AC3E}">
        <p14:creationId xmlns:p14="http://schemas.microsoft.com/office/powerpoint/2010/main" val="688214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Rukhel</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8902575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defTabSz="914400" eaLnBrk="1" latinLnBrk="0" hangingPunct="1">
              <a:lnSpc>
                <a:spcPct val="100000"/>
              </a:lnSpc>
              <a:buClrTx/>
              <a:buSzTx/>
              <a:buFontTx/>
              <a:buNone/>
              <a:tabLst/>
              <a:defRPr/>
            </a:pPr>
            <a:r>
              <a:rPr lang="en-US" sz="1050" dirty="0"/>
              <a:t>https://maozisrael.org/report/2021/07/taste-and-see/</a:t>
            </a:r>
          </a:p>
          <a:p>
            <a:endParaRPr lang="en-US" dirty="0"/>
          </a:p>
        </p:txBody>
      </p:sp>
      <p:sp>
        <p:nvSpPr>
          <p:cNvPr id="4" name="Header Placeholder 3"/>
          <p:cNvSpPr>
            <a:spLocks noGrp="1"/>
          </p:cNvSpPr>
          <p:nvPr>
            <p:ph type="hdr" sz="quarter"/>
          </p:nvPr>
        </p:nvSpPr>
        <p:spPr/>
        <p:txBody>
          <a:bodyPr/>
          <a:lstStyle/>
          <a:p>
            <a:r>
              <a:rPr lang="en-US" altLang="en-US"/>
              <a:t>Song 8.6 Set Me as a Seal Part 2</a:t>
            </a:r>
          </a:p>
        </p:txBody>
      </p:sp>
      <p:sp>
        <p:nvSpPr>
          <p:cNvPr id="5" name="Date Placeholder 4"/>
          <p:cNvSpPr>
            <a:spLocks noGrp="1"/>
          </p:cNvSpPr>
          <p:nvPr>
            <p:ph type="dt" idx="1"/>
          </p:nvPr>
        </p:nvSpPr>
        <p:spPr/>
        <p:txBody>
          <a:bodyPr/>
          <a:lstStyle/>
          <a:p>
            <a:r>
              <a:rPr lang="en-US" altLang="en-US"/>
              <a:t>Sept. 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40</a:t>
            </a:fld>
            <a:endParaRPr lang="en-US" altLang="en-US"/>
          </a:p>
        </p:txBody>
      </p:sp>
    </p:spTree>
    <p:extLst>
      <p:ext uri="{BB962C8B-B14F-4D97-AF65-F5344CB8AC3E}">
        <p14:creationId xmlns:p14="http://schemas.microsoft.com/office/powerpoint/2010/main" val="22993060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What about us?  How well do we sing in pain, adversity, disaster?   Do we see Yeshua?</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05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https://maozisrael.org/report/2021/07/taste-and-see/</a:t>
            </a:r>
          </a:p>
          <a:p>
            <a:endParaRPr lang="en-US" dirty="0"/>
          </a:p>
        </p:txBody>
      </p:sp>
      <p:sp>
        <p:nvSpPr>
          <p:cNvPr id="4" name="Header Placeholder 3"/>
          <p:cNvSpPr>
            <a:spLocks noGrp="1"/>
          </p:cNvSpPr>
          <p:nvPr>
            <p:ph type="hdr" sz="quarter"/>
          </p:nvPr>
        </p:nvSpPr>
        <p:spPr/>
        <p:txBody>
          <a:bodyPr/>
          <a:lstStyle/>
          <a:p>
            <a:r>
              <a:rPr lang="en-US" altLang="en-US"/>
              <a:t>Song 8.6 Set Me as a Seal Part 2</a:t>
            </a:r>
          </a:p>
        </p:txBody>
      </p:sp>
      <p:sp>
        <p:nvSpPr>
          <p:cNvPr id="5" name="Date Placeholder 4"/>
          <p:cNvSpPr>
            <a:spLocks noGrp="1"/>
          </p:cNvSpPr>
          <p:nvPr>
            <p:ph type="dt" idx="1"/>
          </p:nvPr>
        </p:nvSpPr>
        <p:spPr/>
        <p:txBody>
          <a:bodyPr/>
          <a:lstStyle/>
          <a:p>
            <a:r>
              <a:rPr lang="en-US" altLang="en-US"/>
              <a:t>Sept. 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41</a:t>
            </a:fld>
            <a:endParaRPr lang="en-US" altLang="en-US"/>
          </a:p>
        </p:txBody>
      </p:sp>
    </p:spTree>
    <p:extLst>
      <p:ext uri="{BB962C8B-B14F-4D97-AF65-F5344CB8AC3E}">
        <p14:creationId xmlns:p14="http://schemas.microsoft.com/office/powerpoint/2010/main" val="1239402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Song of Songs, superlative song, is an ecstatic word poem of undulating rising to bliss of submission then sinking to selfish failure</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35760241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437162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2826699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0231602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7446091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Enough of G-d.  Prayer missed.   Time devotionally in the word, in worship, missed. Little foxes that spoil the vines.</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8017595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7284207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https://www.charismanews.com/opinion/the-flaming-herald/86531-can-you-be-a-christian-without-believing-in-jesus?utm_source=Charisma%20News%20Daily&amp;utm_medium=email&amp;utm_content=subscriber_id:5160390&amp;utm_campaign=CNO%20daily%20-%202021-08-27</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025571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334330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https://www.charismanews.com/opinion/the-flaming-herald/86531-can-you-be-a-christian-without-believing-in-jesus?utm_source=Charisma%20News%20Daily&amp;utm_medium=email&amp;utm_content=subscriber_id:5160390&amp;utm_campaign=CNO%20daily%20-%202021-08-27</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176558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https://www.charismanews.com/opinion/the-flaming-herald/86531-can-you-be-a-christian-without-believing-in-jesus?utm_source=Charisma%20News%20Daily&amp;utm_medium=email&amp;utm_content=subscriber_id:5160390&amp;utm_campaign=CNO%20daily%20-%202021-08-27</a:t>
            </a: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7975185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050" dirty="0"/>
              <a:t>https://www.charismanews.com/opinion/the-flaming-herald/86531-can-you-be-a-christian-without-believing-in-jesus?utm_source=Charisma%20News%20Daily&amp;utm_medium=email&amp;utm_content=subscriber_id:5160390&amp;utm_campaign=CNO%20daily%20-%202021-08-27</a:t>
            </a: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0942261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5315634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42452565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99708908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76027733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50144511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51490857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340371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41383265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37149718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74240911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But He is not dangerously glorious, rather engagingly glorious.   Glory to share.  </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31653106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Lion of the tribe of Judah is to her the king of love.</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63087921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George Whitten</a:t>
            </a:r>
          </a:p>
        </p:txBody>
      </p:sp>
      <p:sp>
        <p:nvSpPr>
          <p:cNvPr id="4" name="Header Placeholder 3"/>
          <p:cNvSpPr>
            <a:spLocks noGrp="1"/>
          </p:cNvSpPr>
          <p:nvPr>
            <p:ph type="hdr" sz="quarter"/>
          </p:nvPr>
        </p:nvSpPr>
        <p:spPr/>
        <p:txBody>
          <a:bodyPr/>
          <a:lstStyle/>
          <a:p>
            <a:r>
              <a:rPr lang="en-US" altLang="en-US"/>
              <a:t>Song 8.6 Set Me as a Seal Part 2</a:t>
            </a:r>
          </a:p>
        </p:txBody>
      </p:sp>
      <p:sp>
        <p:nvSpPr>
          <p:cNvPr id="5" name="Date Placeholder 4"/>
          <p:cNvSpPr>
            <a:spLocks noGrp="1"/>
          </p:cNvSpPr>
          <p:nvPr>
            <p:ph type="dt" idx="1"/>
          </p:nvPr>
        </p:nvSpPr>
        <p:spPr/>
        <p:txBody>
          <a:bodyPr/>
          <a:lstStyle/>
          <a:p>
            <a:r>
              <a:rPr lang="en-US" altLang="en-US"/>
              <a:t>Sept. 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64</a:t>
            </a:fld>
            <a:endParaRPr lang="en-US" altLang="en-US"/>
          </a:p>
        </p:txBody>
      </p:sp>
    </p:spTree>
    <p:extLst>
      <p:ext uri="{BB962C8B-B14F-4D97-AF65-F5344CB8AC3E}">
        <p14:creationId xmlns:p14="http://schemas.microsoft.com/office/powerpoint/2010/main" val="347663431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George Whitten</a:t>
            </a:r>
          </a:p>
        </p:txBody>
      </p:sp>
      <p:sp>
        <p:nvSpPr>
          <p:cNvPr id="4" name="Header Placeholder 3"/>
          <p:cNvSpPr>
            <a:spLocks noGrp="1"/>
          </p:cNvSpPr>
          <p:nvPr>
            <p:ph type="hdr" sz="quarter"/>
          </p:nvPr>
        </p:nvSpPr>
        <p:spPr/>
        <p:txBody>
          <a:bodyPr/>
          <a:lstStyle/>
          <a:p>
            <a:r>
              <a:rPr lang="en-US" altLang="en-US"/>
              <a:t>Song 8.6 Set Me as a Seal Part 2</a:t>
            </a:r>
          </a:p>
        </p:txBody>
      </p:sp>
      <p:sp>
        <p:nvSpPr>
          <p:cNvPr id="5" name="Date Placeholder 4"/>
          <p:cNvSpPr>
            <a:spLocks noGrp="1"/>
          </p:cNvSpPr>
          <p:nvPr>
            <p:ph type="dt" idx="1"/>
          </p:nvPr>
        </p:nvSpPr>
        <p:spPr/>
        <p:txBody>
          <a:bodyPr/>
          <a:lstStyle/>
          <a:p>
            <a:r>
              <a:rPr lang="en-US" altLang="en-US"/>
              <a:t>Sept. 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65</a:t>
            </a:fld>
            <a:endParaRPr lang="en-US" altLang="en-US"/>
          </a:p>
        </p:txBody>
      </p:sp>
    </p:spTree>
    <p:extLst>
      <p:ext uri="{BB962C8B-B14F-4D97-AF65-F5344CB8AC3E}">
        <p14:creationId xmlns:p14="http://schemas.microsoft.com/office/powerpoint/2010/main" val="53893971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George Whitten</a:t>
            </a:r>
          </a:p>
          <a:p>
            <a:r>
              <a:rPr lang="en-US" dirty="0"/>
              <a:t>So, look to Yeshua, not the circumstances of the battle.</a:t>
            </a:r>
          </a:p>
        </p:txBody>
      </p:sp>
      <p:sp>
        <p:nvSpPr>
          <p:cNvPr id="4" name="Header Placeholder 3"/>
          <p:cNvSpPr>
            <a:spLocks noGrp="1"/>
          </p:cNvSpPr>
          <p:nvPr>
            <p:ph type="hdr" sz="quarter"/>
          </p:nvPr>
        </p:nvSpPr>
        <p:spPr/>
        <p:txBody>
          <a:bodyPr/>
          <a:lstStyle/>
          <a:p>
            <a:r>
              <a:rPr lang="en-US" altLang="en-US"/>
              <a:t>Song 8.6 Set Me as a Seal Part 2</a:t>
            </a:r>
          </a:p>
        </p:txBody>
      </p:sp>
      <p:sp>
        <p:nvSpPr>
          <p:cNvPr id="5" name="Date Placeholder 4"/>
          <p:cNvSpPr>
            <a:spLocks noGrp="1"/>
          </p:cNvSpPr>
          <p:nvPr>
            <p:ph type="dt" idx="1"/>
          </p:nvPr>
        </p:nvSpPr>
        <p:spPr/>
        <p:txBody>
          <a:bodyPr/>
          <a:lstStyle/>
          <a:p>
            <a:r>
              <a:rPr lang="en-US" altLang="en-US"/>
              <a:t>Sept. 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66</a:t>
            </a:fld>
            <a:endParaRPr lang="en-US" altLang="en-US"/>
          </a:p>
        </p:txBody>
      </p:sp>
    </p:spTree>
    <p:extLst>
      <p:ext uri="{BB962C8B-B14F-4D97-AF65-F5344CB8AC3E}">
        <p14:creationId xmlns:p14="http://schemas.microsoft.com/office/powerpoint/2010/main" val="177071924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George Whitten</a:t>
            </a:r>
          </a:p>
        </p:txBody>
      </p:sp>
      <p:sp>
        <p:nvSpPr>
          <p:cNvPr id="4" name="Header Placeholder 3"/>
          <p:cNvSpPr>
            <a:spLocks noGrp="1"/>
          </p:cNvSpPr>
          <p:nvPr>
            <p:ph type="hdr" sz="quarter"/>
          </p:nvPr>
        </p:nvSpPr>
        <p:spPr/>
        <p:txBody>
          <a:bodyPr/>
          <a:lstStyle/>
          <a:p>
            <a:r>
              <a:rPr lang="en-US" altLang="en-US"/>
              <a:t>Song 8.6 Set Me as a Seal Part 2</a:t>
            </a:r>
          </a:p>
        </p:txBody>
      </p:sp>
      <p:sp>
        <p:nvSpPr>
          <p:cNvPr id="5" name="Date Placeholder 4"/>
          <p:cNvSpPr>
            <a:spLocks noGrp="1"/>
          </p:cNvSpPr>
          <p:nvPr>
            <p:ph type="dt" idx="1"/>
          </p:nvPr>
        </p:nvSpPr>
        <p:spPr/>
        <p:txBody>
          <a:bodyPr/>
          <a:lstStyle/>
          <a:p>
            <a:r>
              <a:rPr lang="en-US" altLang="en-US"/>
              <a:t>Sept. 4, 2021 5781</a:t>
            </a:r>
          </a:p>
        </p:txBody>
      </p:sp>
      <p:sp>
        <p:nvSpPr>
          <p:cNvPr id="6" name="Slide Number Placeholder 5"/>
          <p:cNvSpPr>
            <a:spLocks noGrp="1"/>
          </p:cNvSpPr>
          <p:nvPr>
            <p:ph type="sldNum" sz="quarter" idx="5"/>
          </p:nvPr>
        </p:nvSpPr>
        <p:spPr/>
        <p:txBody>
          <a:bodyPr/>
          <a:lstStyle/>
          <a:p>
            <a:fld id="{00E9F95B-100C-4401-AFC8-043CE70D51A5}" type="slidenum">
              <a:rPr lang="en-US" altLang="en-US" smtClean="0"/>
              <a:pPr/>
              <a:t>67</a:t>
            </a:fld>
            <a:endParaRPr lang="en-US" altLang="en-US"/>
          </a:p>
        </p:txBody>
      </p:sp>
    </p:spTree>
    <p:extLst>
      <p:ext uri="{BB962C8B-B14F-4D97-AF65-F5344CB8AC3E}">
        <p14:creationId xmlns:p14="http://schemas.microsoft.com/office/powerpoint/2010/main" val="344598885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Slightly different than previous.   She mentions his claim first, </a:t>
            </a:r>
            <a:r>
              <a:rPr lang="en-US" dirty="0" err="1"/>
              <a:t>cf</a:t>
            </a:r>
            <a:r>
              <a:rPr lang="en-US" dirty="0"/>
              <a:t> </a:t>
            </a:r>
          </a:p>
          <a:p>
            <a:r>
              <a:rPr lang="en-US" dirty="0"/>
              <a:t>My beloved is mine, and I am His </a:t>
            </a:r>
          </a:p>
          <a:p>
            <a:r>
              <a:rPr lang="en-US" dirty="0"/>
              <a:t>of a previous chapter.  Her testimony, despite difficulties.   He responds…</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74270425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His response</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268325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Song 8.6 Set Me as a Seal Part 2</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Sept. 4, 2021 5781</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In traditional Jewry, Rosh </a:t>
            </a:r>
            <a:r>
              <a:rPr lang="en-US" altLang="en-US" dirty="0" err="1"/>
              <a:t>HaShannah</a:t>
            </a:r>
            <a:r>
              <a:rPr lang="en-US" altLang="en-US" dirty="0"/>
              <a:t> is celebrated two days.   Uncertainty when new moon was</a:t>
            </a:r>
            <a:r>
              <a:rPr lang="en-US" altLang="en-US" sz="1050" dirty="0"/>
              <a:t>.</a:t>
            </a:r>
          </a:p>
          <a:p>
            <a:r>
              <a:rPr lang="en-US" altLang="en-US" dirty="0"/>
              <a:t>Also </a:t>
            </a:r>
            <a:r>
              <a:rPr lang="en-US" altLang="en-US" dirty="0" err="1"/>
              <a:t>L’shana</a:t>
            </a:r>
            <a:r>
              <a:rPr lang="en-US" altLang="en-US" dirty="0"/>
              <a:t> </a:t>
            </a:r>
            <a:r>
              <a:rPr lang="en-US" altLang="en-US" dirty="0" err="1"/>
              <a:t>tovah</a:t>
            </a:r>
            <a:r>
              <a:rPr lang="en-US" altLang="en-US" dirty="0"/>
              <a:t> </a:t>
            </a:r>
            <a:r>
              <a:rPr lang="en-US" altLang="en-US" dirty="0" err="1"/>
              <a:t>t’katevu</a:t>
            </a:r>
            <a:r>
              <a:rPr lang="en-US" altLang="en-US" dirty="0"/>
              <a:t>. </a:t>
            </a:r>
            <a:r>
              <a:rPr lang="he-IL" altLang="en-US" sz="2000" b="1" dirty="0">
                <a:latin typeface="David" panose="020E0502060401010101" pitchFamily="34" charset="-79"/>
                <a:cs typeface="David" panose="020E0502060401010101" pitchFamily="34" charset="-79"/>
              </a:rPr>
              <a:t>לשָׁנָה טוֹבָה תכתבו</a:t>
            </a:r>
            <a:r>
              <a:rPr lang="en-US" altLang="en-US" dirty="0"/>
              <a:t>  May a good year be written to you.  Based on Rabbinic legend that your fate for the next year is determined and sealed from now to YK.   A cute idea, to really repent now to YK, but not TRUE.  Some Messianics in KC teach as if it is true.</a:t>
            </a:r>
            <a:endParaRPr lang="he-IL" altLang="en-US" dirty="0"/>
          </a:p>
          <a:p>
            <a:r>
              <a:rPr lang="en-US" altLang="en-US" dirty="0"/>
              <a:t>Practice…</a:t>
            </a:r>
          </a:p>
        </p:txBody>
      </p:sp>
    </p:spTree>
    <p:extLst>
      <p:ext uri="{BB962C8B-B14F-4D97-AF65-F5344CB8AC3E}">
        <p14:creationId xmlns:p14="http://schemas.microsoft.com/office/powerpoint/2010/main" val="320465315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72359600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74557253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73408838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3597243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This is imagery from the Temple service.</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79870627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sz="1050" dirty="0"/>
              <a:t>http://2.bp.blogspot.com/_nbNVAcrsK3A/SjZiTpe_vUI/AAAAAAAAAbY/32a_E_zzQ-s/s400/templeinst.jpg	</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8408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58505766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Messiah is our Kohen HaGadol, </a:t>
            </a:r>
            <a:r>
              <a:rPr lang="he-IL" sz="2400" b="1" dirty="0">
                <a:latin typeface="David" panose="020E0502060401010101" pitchFamily="34" charset="-79"/>
                <a:cs typeface="David" panose="020E0502060401010101" pitchFamily="34" charset="-79"/>
              </a:rPr>
              <a:t>כוהן הגדול</a:t>
            </a:r>
            <a:r>
              <a:rPr lang="en-US" sz="2400" b="1" dirty="0">
                <a:latin typeface="David" panose="020E0502060401010101" pitchFamily="34" charset="-79"/>
                <a:cs typeface="David" panose="020E0502060401010101" pitchFamily="34" charset="-79"/>
              </a:rPr>
              <a:t> </a:t>
            </a:r>
            <a:r>
              <a:rPr lang="en-US" dirty="0"/>
              <a:t>great High Priest</a:t>
            </a:r>
          </a:p>
          <a:p>
            <a:r>
              <a:rPr lang="en-US" dirty="0"/>
              <a:t>Surely He has borne our griefs and carried our pains.  </a:t>
            </a:r>
            <a:r>
              <a:rPr lang="en-US" baseline="30000" dirty="0"/>
              <a:t>Yesh/Is 53.4</a:t>
            </a:r>
          </a:p>
          <a:p>
            <a:r>
              <a:rPr lang="en-US" baseline="30000" dirty="0"/>
              <a:t> 1 </a:t>
            </a:r>
            <a:r>
              <a:rPr lang="en-US" baseline="30000" dirty="0" err="1"/>
              <a:t>Kefa</a:t>
            </a:r>
            <a:r>
              <a:rPr lang="en-US" baseline="30000" dirty="0"/>
              <a:t>/Pet 5.7 </a:t>
            </a:r>
            <a:r>
              <a:rPr lang="en-US" dirty="0"/>
              <a:t>Throw all your anxieties upon him, because he cares about you.</a:t>
            </a:r>
          </a:p>
          <a:p>
            <a:endParaRPr lang="en-US" dirty="0"/>
          </a:p>
          <a:p>
            <a:r>
              <a:rPr lang="en-US" dirty="0"/>
              <a:t>What burden in the Ruakh do you carry.  You are a Kohen, a priest. </a:t>
            </a:r>
          </a:p>
          <a:p>
            <a:r>
              <a:rPr lang="en-US" dirty="0"/>
              <a:t>Fasting: from till Rosh </a:t>
            </a:r>
            <a:r>
              <a:rPr lang="en-US" dirty="0" err="1"/>
              <a:t>Hashanna</a:t>
            </a:r>
            <a:r>
              <a:rPr lang="en-US" dirty="0"/>
              <a:t> till Yom Kippur</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42696889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08400767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846736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43542216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Who are you discipling, building up?4</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0938074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40990906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572826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a:p>
            <a:endParaRPr lang="en-US" dirty="0"/>
          </a:p>
          <a:p>
            <a:r>
              <a:rPr lang="en-US" sz="1050" dirty="0"/>
              <a:t>https://www.theepochtimes.com/mkt_breakingnews/loyal-goose-woefully-watches-injured-mate-undergo-surgery-through-window-of-wildlife-hospital_3923656.html?utm_source=newsnoe&amp;utm_medium=email&amp;utm_campaign=breaking-2021-09-03-2&amp;mktids=6cfb785c94e727d9d062b675b36ff0ee&amp;est=t75FjKhUhKS%2BLAZgx9Z54D1sWBcRlMH0z4MIyBhOuLZf3LQVK4P9bhX71%2F2pKI5k5w%3D%3D</a:t>
            </a:r>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Song 8.6 Set Me as a Seal Part 2</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Sept. 4, 2021 5781</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4221715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370374" fontAlgn="auto">
              <a:spcBef>
                <a:spcPts val="0"/>
              </a:spcBef>
              <a:spcAft>
                <a:spcPts val="0"/>
              </a:spcAft>
            </a:pPr>
            <a:fld id="{2FDF3210-FC15-4152-9536-BC5870DC58B1}" type="datetimeFigureOut">
              <a:rPr lang="en-US" smtClean="0">
                <a:solidFill>
                  <a:prstClr val="black">
                    <a:tint val="75000"/>
                  </a:prstClr>
                </a:solidFill>
                <a:latin typeface="Calibri" panose="020F0502020204030204"/>
                <a:cs typeface="+mn-cs"/>
              </a:rPr>
              <a:pPr defTabSz="370374" fontAlgn="auto">
                <a:spcBef>
                  <a:spcPts val="0"/>
                </a:spcBef>
                <a:spcAft>
                  <a:spcPts val="0"/>
                </a:spcAft>
              </a:pPr>
              <a:t>9/4/2021</a:t>
            </a:fld>
            <a:endParaRPr lang="en-US">
              <a:solidFill>
                <a:prstClr val="black">
                  <a:tint val="75000"/>
                </a:prstClr>
              </a:solidFill>
              <a:latin typeface="Calibri" panose="020F0502020204030204"/>
              <a:cs typeface="+mn-cs"/>
            </a:endParaRPr>
          </a:p>
        </p:txBody>
      </p:sp>
      <p:sp>
        <p:nvSpPr>
          <p:cNvPr id="5" name="Footer Placeholder 4"/>
          <p:cNvSpPr>
            <a:spLocks noGrp="1"/>
          </p:cNvSpPr>
          <p:nvPr>
            <p:ph type="ftr" sz="quarter" idx="11"/>
          </p:nvPr>
        </p:nvSpPr>
        <p:spPr/>
        <p:txBody>
          <a:bodyPr/>
          <a:lstStyle/>
          <a:p>
            <a:pPr defTabSz="370374"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12"/>
          </p:nvPr>
        </p:nvSpPr>
        <p:spPr/>
        <p:txBody>
          <a:bodyPr/>
          <a:lstStyle/>
          <a:p>
            <a:pPr defTabSz="370374" fontAlgn="auto">
              <a:spcBef>
                <a:spcPts val="0"/>
              </a:spcBef>
              <a:spcAft>
                <a:spcPts val="0"/>
              </a:spcAft>
            </a:pPr>
            <a:fld id="{049B43EB-7E90-4970-B822-FC5BEA4069B7}" type="slidenum">
              <a:rPr lang="en-US" smtClean="0">
                <a:solidFill>
                  <a:prstClr val="black">
                    <a:tint val="75000"/>
                  </a:prstClr>
                </a:solidFill>
                <a:latin typeface="Calibri" panose="020F0502020204030204"/>
                <a:cs typeface="+mn-cs"/>
              </a:rPr>
              <a:pPr defTabSz="370374"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4386733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pPr/>
              <a:t>9/4/2021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2402496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DF3210-FC15-4152-9536-BC5870DC58B1}" type="datetimeFigureOut">
              <a:rPr lang="en-US" smtClean="0"/>
              <a:pPr/>
              <a:t>9/4/2021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3589723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DF3210-FC15-4152-9536-BC5870DC58B1}" type="datetimeFigureOut">
              <a:rPr lang="en-US" smtClean="0"/>
              <a:pPr/>
              <a:t>9/4/2021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3774461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DF3210-FC15-4152-9536-BC5870DC58B1}" type="datetimeFigureOut">
              <a:rPr lang="en-US" smtClean="0"/>
              <a:pPr/>
              <a:t>9/4/2021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1339578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DF3210-FC15-4152-9536-BC5870DC58B1}" type="datetimeFigureOut">
              <a:rPr lang="en-US" smtClean="0"/>
              <a:pPr/>
              <a:t>9/4/2021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24161795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DF3210-FC15-4152-9536-BC5870DC58B1}" type="datetimeFigureOut">
              <a:rPr lang="en-US" smtClean="0"/>
              <a:pPr/>
              <a:t>9/4/2021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5034225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FDF3210-FC15-4152-9536-BC5870DC58B1}" type="datetimeFigureOut">
              <a:rPr lang="en-US" smtClean="0"/>
              <a:pPr/>
              <a:t>9/4/2021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1535682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2FDF3210-FC15-4152-9536-BC5870DC58B1}" type="datetimeFigureOut">
              <a:rPr lang="en-US" smtClean="0"/>
              <a:pPr/>
              <a:t>9/4/2021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14230431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pPr/>
              <a:t>9/4/2021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3886784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DF3210-FC15-4152-9536-BC5870DC58B1}" type="datetimeFigureOut">
              <a:rPr lang="en-US" smtClean="0"/>
              <a:pPr/>
              <a:t>9/4/2021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9B43EB-7E90-4970-B822-FC5BEA4069B7}" type="slidenum">
              <a:rPr lang="en-US" smtClean="0"/>
              <a:pPr/>
              <a:t>‹#›</a:t>
            </a:fld>
            <a:endParaRPr lang="en-US"/>
          </a:p>
        </p:txBody>
      </p:sp>
    </p:spTree>
    <p:extLst>
      <p:ext uri="{BB962C8B-B14F-4D97-AF65-F5344CB8AC3E}">
        <p14:creationId xmlns:p14="http://schemas.microsoft.com/office/powerpoint/2010/main" val="10472633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52"/>
            <a:ext cx="7772400" cy="1102519"/>
          </a:xfrm>
        </p:spPr>
        <p:txBody>
          <a:bodyPr/>
          <a:lstStyle/>
          <a:p>
            <a:r>
              <a:rPr lang="en-US"/>
              <a:t>Click to edit Master title style</a:t>
            </a:r>
          </a:p>
        </p:txBody>
      </p:sp>
      <p:sp>
        <p:nvSpPr>
          <p:cNvPr id="3" name="Subtitle 2"/>
          <p:cNvSpPr>
            <a:spLocks noGrp="1"/>
          </p:cNvSpPr>
          <p:nvPr>
            <p:ph type="subTitle" idx="1"/>
          </p:nvPr>
        </p:nvSpPr>
        <p:spPr>
          <a:xfrm>
            <a:off x="1374812" y="2914650"/>
            <a:ext cx="6400801"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218408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27483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3305191"/>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4" y="2180035"/>
            <a:ext cx="7772400" cy="1125140"/>
          </a:xfrm>
        </p:spPr>
        <p:txBody>
          <a:bodyPr anchor="b"/>
          <a:lstStyle>
            <a:lvl1pPr marL="0" indent="0">
              <a:buNone/>
              <a:defRPr sz="2000"/>
            </a:lvl1pPr>
            <a:lvl2pPr marL="339061" indent="0">
              <a:buNone/>
              <a:defRPr sz="1800"/>
            </a:lvl2pPr>
            <a:lvl3pPr marL="678271" indent="0">
              <a:buNone/>
              <a:defRPr sz="1600"/>
            </a:lvl3pPr>
            <a:lvl4pPr marL="1017217" indent="0">
              <a:buNone/>
              <a:defRPr sz="1400"/>
            </a:lvl4pPr>
            <a:lvl5pPr marL="1356390" indent="0">
              <a:buNone/>
              <a:defRPr sz="1400"/>
            </a:lvl5pPr>
            <a:lvl6pPr marL="1695300" indent="0">
              <a:buNone/>
              <a:defRPr sz="1400"/>
            </a:lvl6pPr>
            <a:lvl7pPr marL="2034313" indent="0">
              <a:buNone/>
              <a:defRPr sz="1400"/>
            </a:lvl7pPr>
            <a:lvl8pPr marL="2373419" indent="0">
              <a:buNone/>
              <a:defRPr sz="1400"/>
            </a:lvl8pPr>
            <a:lvl9pPr marL="2712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965545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593293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48" y="1151335"/>
            <a:ext cx="4041775"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814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728167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046327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25676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580" y="20871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3" y="1076343"/>
            <a:ext cx="3008313" cy="351829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769746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2"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302" y="459581"/>
            <a:ext cx="5486400" cy="3086100"/>
          </a:xfrm>
        </p:spPr>
        <p:txBody>
          <a:bodyPr/>
          <a:lstStyle>
            <a:lvl1pPr marL="0" indent="0">
              <a:buNone/>
              <a:defRPr sz="3200"/>
            </a:lvl1pPr>
            <a:lvl2pPr marL="339061" indent="0">
              <a:buNone/>
              <a:defRPr sz="2800"/>
            </a:lvl2pPr>
            <a:lvl3pPr marL="678271" indent="0">
              <a:buNone/>
              <a:defRPr sz="2400"/>
            </a:lvl3pPr>
            <a:lvl4pPr marL="1017217" indent="0">
              <a:buNone/>
              <a:defRPr sz="2000"/>
            </a:lvl4pPr>
            <a:lvl5pPr marL="1356390" indent="0">
              <a:buNone/>
              <a:defRPr sz="2000"/>
            </a:lvl5pPr>
            <a:lvl6pPr marL="1695300" indent="0">
              <a:buNone/>
              <a:defRPr sz="2000"/>
            </a:lvl6pPr>
            <a:lvl7pPr marL="2034313" indent="0">
              <a:buNone/>
              <a:defRPr sz="2000"/>
            </a:lvl7pPr>
            <a:lvl8pPr marL="2373419" indent="0">
              <a:buNone/>
              <a:defRPr sz="2000"/>
            </a:lvl8pPr>
            <a:lvl9pPr marL="2712509" indent="0">
              <a:buNone/>
              <a:defRPr sz="2000"/>
            </a:lvl9pPr>
          </a:lstStyle>
          <a:p>
            <a:endParaRPr lang="en-US"/>
          </a:p>
        </p:txBody>
      </p:sp>
      <p:sp>
        <p:nvSpPr>
          <p:cNvPr id="4" name="Text Placeholder 3"/>
          <p:cNvSpPr>
            <a:spLocks noGrp="1"/>
          </p:cNvSpPr>
          <p:nvPr>
            <p:ph type="body" sz="half" idx="2"/>
          </p:nvPr>
        </p:nvSpPr>
        <p:spPr>
          <a:xfrm>
            <a:off x="1792302" y="4029420"/>
            <a:ext cx="5486400" cy="60364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999545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77350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81574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ltLang="en-US">
              <a:solidFill>
                <a:srgbClr val="000000"/>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ltLang="en-US">
              <a:solidFill>
                <a:srgbClr val="000000"/>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B47646A-D41E-4824-8B47-F9447472355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25484461"/>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06690829"/>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downloads, </a:t>
            </a:r>
          </a:p>
          <a:p>
            <a:r>
              <a:rPr lang="en-US" sz="4000" dirty="0">
                <a:solidFill>
                  <a:srgbClr val="FFFF66"/>
                </a:solidFill>
              </a:rPr>
              <a:t>messages, 2021</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2E5941AD-1A97-454B-AD5B-C171DABB97EA}"/>
              </a:ext>
            </a:extLst>
          </p:cNvPr>
          <p:cNvPicPr>
            <a:picLocks noChangeAspect="1"/>
          </p:cNvPicPr>
          <p:nvPr/>
        </p:nvPicPr>
        <p:blipFill>
          <a:blip r:embed="rId3"/>
          <a:stretch>
            <a:fillRect/>
          </a:stretch>
        </p:blipFill>
        <p:spPr>
          <a:xfrm>
            <a:off x="533400" y="-20500"/>
            <a:ext cx="8001000" cy="5135590"/>
          </a:xfrm>
          <a:prstGeom prst="rect">
            <a:avLst/>
          </a:prstGeom>
        </p:spPr>
      </p:pic>
      <p:sp>
        <p:nvSpPr>
          <p:cNvPr id="2" name="TextBox 1">
            <a:extLst>
              <a:ext uri="{FF2B5EF4-FFF2-40B4-BE49-F238E27FC236}">
                <a16:creationId xmlns:a16="http://schemas.microsoft.com/office/drawing/2014/main" id="{252D5C96-BDD3-414F-8C8B-4EA8897262E5}"/>
              </a:ext>
            </a:extLst>
          </p:cNvPr>
          <p:cNvSpPr txBox="1"/>
          <p:nvPr/>
        </p:nvSpPr>
        <p:spPr>
          <a:xfrm>
            <a:off x="4495800" y="3039362"/>
            <a:ext cx="4273862" cy="1323439"/>
          </a:xfrm>
          <a:prstGeom prst="rect">
            <a:avLst/>
          </a:prstGeom>
          <a:noFill/>
        </p:spPr>
        <p:txBody>
          <a:bodyPr wrap="none" rtlCol="0">
            <a:spAutoFit/>
          </a:bodyPr>
          <a:lstStyle/>
          <a:p>
            <a:pPr algn="l"/>
            <a:r>
              <a:rPr lang="en-US" dirty="0">
                <a:effectLst>
                  <a:outerShdw blurRad="38100" dist="38100" dir="2700000" algn="tl">
                    <a:srgbClr val="000000">
                      <a:alpha val="43137"/>
                    </a:srgbClr>
                  </a:outerShdw>
                </a:effectLst>
              </a:rPr>
              <a:t>Watching mate’s</a:t>
            </a:r>
          </a:p>
          <a:p>
            <a:pPr algn="l"/>
            <a:r>
              <a:rPr lang="en-US" dirty="0">
                <a:effectLst>
                  <a:outerShdw blurRad="38100" dist="38100" dir="2700000" algn="tl">
                    <a:srgbClr val="000000">
                      <a:alpha val="43137"/>
                    </a:srgbClr>
                  </a:outerShdw>
                </a:effectLst>
              </a:rPr>
              <a:t>surgery</a:t>
            </a:r>
          </a:p>
        </p:txBody>
      </p:sp>
    </p:spTree>
    <p:extLst>
      <p:ext uri="{BB962C8B-B14F-4D97-AF65-F5344CB8AC3E}">
        <p14:creationId xmlns:p14="http://schemas.microsoft.com/office/powerpoint/2010/main" val="292567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pic>
        <p:nvPicPr>
          <p:cNvPr id="1026" name="Picture 2" descr="set me &#10;{as a seal) ">
            <a:extLst>
              <a:ext uri="{FF2B5EF4-FFF2-40B4-BE49-F238E27FC236}">
                <a16:creationId xmlns:a16="http://schemas.microsoft.com/office/drawing/2014/main" id="{498CDADE-2329-4888-821E-91FB211613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3961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Set Me As a Seal</a:t>
            </a:r>
          </a:p>
          <a:p>
            <a:pPr marL="0" indent="0">
              <a:buNone/>
            </a:pPr>
            <a:r>
              <a:rPr lang="en-US" sz="4000" dirty="0"/>
              <a:t>Song of [love] Songs</a:t>
            </a:r>
          </a:p>
          <a:p>
            <a:pPr marL="167007" lvl="1" indent="0">
              <a:buNone/>
            </a:pPr>
            <a:r>
              <a:rPr lang="en-US" sz="4000" dirty="0"/>
              <a:t>§3. </a:t>
            </a:r>
            <a:r>
              <a:rPr lang="en-US" sz="3600" u="sng" dirty="0">
                <a:solidFill>
                  <a:srgbClr val="FFFF66"/>
                </a:solidFill>
              </a:rPr>
              <a:t>Unbroken intimacy 3.6-5.1</a:t>
            </a:r>
          </a:p>
          <a:p>
            <a:pPr marL="167007" lvl="1" indent="0">
              <a:buNone/>
            </a:pPr>
            <a:r>
              <a:rPr lang="en-US" sz="3600" dirty="0"/>
              <a:t>§4. Intimacy again broken, restoration 5.2-6.10</a:t>
            </a:r>
          </a:p>
          <a:p>
            <a:pPr marL="167007" lvl="1" indent="0">
              <a:buNone/>
            </a:pPr>
            <a:r>
              <a:rPr lang="en-US" sz="3200" dirty="0"/>
              <a:t>§5. Fruits of recognized union 6.11-8.4</a:t>
            </a:r>
          </a:p>
          <a:p>
            <a:pPr marL="167007" lvl="1" indent="0">
              <a:buNone/>
            </a:pPr>
            <a:r>
              <a:rPr lang="en-US" sz="3600" dirty="0"/>
              <a:t>§6 Unrestrained intimacy 8.5-14 </a:t>
            </a:r>
          </a:p>
          <a:p>
            <a:pPr marL="461963" indent="-461963">
              <a:buFont typeface="+mj-lt"/>
              <a:buAutoNum type="arabicPeriod" startAt="2"/>
            </a:pPr>
            <a:endParaRPr lang="en-US" sz="4000" dirty="0"/>
          </a:p>
        </p:txBody>
      </p:sp>
    </p:spTree>
    <p:extLst>
      <p:ext uri="{BB962C8B-B14F-4D97-AF65-F5344CB8AC3E}">
        <p14:creationId xmlns:p14="http://schemas.microsoft.com/office/powerpoint/2010/main" val="3157992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Song 4.16 [She] </a:t>
            </a:r>
            <a:r>
              <a:rPr lang="en-US" sz="4000" dirty="0"/>
              <a:t>Awake, north wind! Come, south wind! Blow on my garden to spread its fragrance. Let my darling enter his garden and eat its finest fruit.</a:t>
            </a:r>
          </a:p>
        </p:txBody>
      </p:sp>
    </p:spTree>
    <p:extLst>
      <p:ext uri="{BB962C8B-B14F-4D97-AF65-F5344CB8AC3E}">
        <p14:creationId xmlns:p14="http://schemas.microsoft.com/office/powerpoint/2010/main" val="16319222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North winds before us, last week:</a:t>
            </a:r>
          </a:p>
          <a:p>
            <a:pPr marL="461963" indent="-461963">
              <a:buFont typeface="+mj-lt"/>
              <a:buAutoNum type="arabicPeriod"/>
            </a:pPr>
            <a:r>
              <a:rPr lang="en-US" sz="4000" dirty="0"/>
              <a:t>Personal contentions</a:t>
            </a:r>
          </a:p>
          <a:p>
            <a:pPr marL="461963" indent="-461963">
              <a:buFont typeface="+mj-lt"/>
              <a:buAutoNum type="arabicPeriod"/>
            </a:pPr>
            <a:r>
              <a:rPr lang="en-US" sz="4000" dirty="0"/>
              <a:t>Iranian nuclear countdown</a:t>
            </a:r>
          </a:p>
          <a:p>
            <a:pPr marL="461963" indent="-461963">
              <a:buFont typeface="+mj-lt"/>
              <a:buAutoNum type="arabicPeriod"/>
            </a:pPr>
            <a:r>
              <a:rPr lang="en-US" sz="4000" dirty="0"/>
              <a:t>Culturally taught lies [Candace Owens on slavery, also gender, anti-Semitism, much else.]</a:t>
            </a:r>
          </a:p>
        </p:txBody>
      </p:sp>
    </p:spTree>
    <p:extLst>
      <p:ext uri="{BB962C8B-B14F-4D97-AF65-F5344CB8AC3E}">
        <p14:creationId xmlns:p14="http://schemas.microsoft.com/office/powerpoint/2010/main" val="3067564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Jews in America are the target of </a:t>
            </a:r>
            <a:r>
              <a:rPr lang="en-US" sz="4000" dirty="0">
                <a:solidFill>
                  <a:srgbClr val="FFFF99"/>
                </a:solidFill>
              </a:rPr>
              <a:t>58% of all religiously motivated hate crimes</a:t>
            </a:r>
            <a:r>
              <a:rPr lang="en-US" sz="4000" dirty="0"/>
              <a:t> in the US despite constituting a mere </a:t>
            </a:r>
            <a:r>
              <a:rPr lang="en-US" sz="4000" dirty="0">
                <a:solidFill>
                  <a:srgbClr val="FFFF99"/>
                </a:solidFill>
              </a:rPr>
              <a:t>2% of the population</a:t>
            </a:r>
            <a:r>
              <a:rPr lang="en-US" sz="4000" dirty="0"/>
              <a:t>, newly released FBI statistics for 2020 have shown. </a:t>
            </a:r>
          </a:p>
        </p:txBody>
      </p:sp>
    </p:spTree>
    <p:extLst>
      <p:ext uri="{BB962C8B-B14F-4D97-AF65-F5344CB8AC3E}">
        <p14:creationId xmlns:p14="http://schemas.microsoft.com/office/powerpoint/2010/main" val="244676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Nevertheless, CNN writers Christina </a:t>
            </a:r>
            <a:r>
              <a:rPr lang="en-US" sz="4000" dirty="0" err="1"/>
              <a:t>Carrega</a:t>
            </a:r>
            <a:r>
              <a:rPr lang="en-US" sz="4000" dirty="0"/>
              <a:t> and Priya Krishnakumar produced an exhaustive breakdown of the FBI [statistics] that omitted the…Jews.</a:t>
            </a:r>
          </a:p>
        </p:txBody>
      </p:sp>
    </p:spTree>
    <p:extLst>
      <p:ext uri="{BB962C8B-B14F-4D97-AF65-F5344CB8AC3E}">
        <p14:creationId xmlns:p14="http://schemas.microsoft.com/office/powerpoint/2010/main" val="138090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Song 4.16 [She] </a:t>
            </a:r>
            <a:r>
              <a:rPr lang="en-US" sz="4000" dirty="0"/>
              <a:t>Awake, north wind! Come, south wind! Blow on my garden to spread its fragrance. Let my darling enter his garden and eat its finest fruit.</a:t>
            </a:r>
          </a:p>
        </p:txBody>
      </p:sp>
    </p:spTree>
    <p:extLst>
      <p:ext uri="{BB962C8B-B14F-4D97-AF65-F5344CB8AC3E}">
        <p14:creationId xmlns:p14="http://schemas.microsoft.com/office/powerpoint/2010/main" val="8478464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Can we really say this?  “Love suffers </a:t>
            </a:r>
            <a:r>
              <a:rPr lang="en-US" sz="4000" dirty="0" err="1"/>
              <a:t>loooooooooooong</a:t>
            </a:r>
            <a:r>
              <a:rPr lang="en-US" sz="4000" dirty="0"/>
              <a:t>.”  </a:t>
            </a:r>
          </a:p>
          <a:p>
            <a:pPr marL="0" indent="0">
              <a:buNone/>
            </a:pPr>
            <a:r>
              <a:rPr lang="en-US" sz="4000" dirty="0"/>
              <a:t>What north winds do you and I face?</a:t>
            </a:r>
          </a:p>
        </p:txBody>
      </p:sp>
    </p:spTree>
    <p:extLst>
      <p:ext uri="{BB962C8B-B14F-4D97-AF65-F5344CB8AC3E}">
        <p14:creationId xmlns:p14="http://schemas.microsoft.com/office/powerpoint/2010/main" val="13223728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Can we really say this?  “Love suffers </a:t>
            </a:r>
            <a:r>
              <a:rPr lang="en-US" sz="4000" dirty="0" err="1"/>
              <a:t>loooooooooooong</a:t>
            </a:r>
            <a:r>
              <a:rPr lang="en-US" sz="4000" dirty="0"/>
              <a:t>.”  </a:t>
            </a:r>
          </a:p>
          <a:p>
            <a:pPr marL="0" indent="0">
              <a:buNone/>
            </a:pPr>
            <a:r>
              <a:rPr lang="en-US" sz="4000" dirty="0"/>
              <a:t>North winds in our community:</a:t>
            </a:r>
          </a:p>
          <a:p>
            <a:pPr marL="461963" indent="-461963">
              <a:buFont typeface="+mj-lt"/>
              <a:buAutoNum type="arabicPeriod"/>
            </a:pPr>
            <a:r>
              <a:rPr lang="en-US" sz="4000" dirty="0"/>
              <a:t>Doctrinal differences</a:t>
            </a:r>
          </a:p>
        </p:txBody>
      </p:sp>
    </p:spTree>
    <p:extLst>
      <p:ext uri="{BB962C8B-B14F-4D97-AF65-F5344CB8AC3E}">
        <p14:creationId xmlns:p14="http://schemas.microsoft.com/office/powerpoint/2010/main" val="1375002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r>
              <a:rPr lang="en-US" sz="3200" dirty="0"/>
              <a:t>New parking lot lights, looking west</a:t>
            </a:r>
          </a:p>
        </p:txBody>
      </p:sp>
      <p:pic>
        <p:nvPicPr>
          <p:cNvPr id="3" name="Picture 2">
            <a:extLst>
              <a:ext uri="{FF2B5EF4-FFF2-40B4-BE49-F238E27FC236}">
                <a16:creationId xmlns:a16="http://schemas.microsoft.com/office/drawing/2014/main" id="{0BA71759-72BD-414F-8E66-95560E0601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73" y="698500"/>
            <a:ext cx="9144000" cy="4445000"/>
          </a:xfrm>
          <a:prstGeom prst="rect">
            <a:avLst/>
          </a:prstGeom>
        </p:spPr>
      </p:pic>
    </p:spTree>
    <p:extLst>
      <p:ext uri="{BB962C8B-B14F-4D97-AF65-F5344CB8AC3E}">
        <p14:creationId xmlns:p14="http://schemas.microsoft.com/office/powerpoint/2010/main" val="617078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Can we really say this?  “Love suffers </a:t>
            </a:r>
            <a:r>
              <a:rPr lang="en-US" sz="4000" dirty="0" err="1"/>
              <a:t>loooooooooooong</a:t>
            </a:r>
            <a:r>
              <a:rPr lang="en-US" sz="4000" dirty="0"/>
              <a:t>.”  </a:t>
            </a:r>
          </a:p>
          <a:p>
            <a:pPr marL="0" indent="0">
              <a:buNone/>
            </a:pPr>
            <a:r>
              <a:rPr lang="en-US" sz="4000" dirty="0"/>
              <a:t>North winds in our community:</a:t>
            </a:r>
          </a:p>
          <a:p>
            <a:pPr marL="461963" indent="-461963">
              <a:buFont typeface="+mj-lt"/>
              <a:buAutoNum type="arabicPeriod"/>
            </a:pPr>
            <a:r>
              <a:rPr lang="en-US" sz="4000" dirty="0"/>
              <a:t>Doctrinal differences</a:t>
            </a:r>
          </a:p>
          <a:p>
            <a:pPr marL="461963" indent="-461963">
              <a:buFont typeface="+mj-lt"/>
              <a:buAutoNum type="arabicPeriod"/>
            </a:pPr>
            <a:r>
              <a:rPr lang="en-US" sz="4000" dirty="0"/>
              <a:t>Science differences: severity of COVID-19, masks, vaccination?</a:t>
            </a:r>
          </a:p>
        </p:txBody>
      </p:sp>
    </p:spTree>
    <p:extLst>
      <p:ext uri="{BB962C8B-B14F-4D97-AF65-F5344CB8AC3E}">
        <p14:creationId xmlns:p14="http://schemas.microsoft.com/office/powerpoint/2010/main" val="2000330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Can we really say this?  “Love suffers </a:t>
            </a:r>
            <a:r>
              <a:rPr lang="en-US" sz="4000" dirty="0" err="1"/>
              <a:t>loooooooooooong</a:t>
            </a:r>
            <a:r>
              <a:rPr lang="en-US" sz="4000" dirty="0"/>
              <a:t>.”  </a:t>
            </a:r>
          </a:p>
          <a:p>
            <a:pPr marL="0" indent="0">
              <a:buNone/>
            </a:pPr>
            <a:r>
              <a:rPr lang="en-US" sz="4000" dirty="0"/>
              <a:t>North winds in our community:</a:t>
            </a:r>
          </a:p>
          <a:p>
            <a:pPr marL="461963" indent="-461963">
              <a:buFont typeface="+mj-lt"/>
              <a:buAutoNum type="arabicPeriod"/>
            </a:pPr>
            <a:r>
              <a:rPr lang="en-US" sz="4000" dirty="0"/>
              <a:t>Doctrinal differences</a:t>
            </a:r>
          </a:p>
          <a:p>
            <a:pPr marL="461963" indent="-461963">
              <a:buFont typeface="+mj-lt"/>
              <a:buAutoNum type="arabicPeriod"/>
            </a:pPr>
            <a:r>
              <a:rPr lang="en-US" sz="4000" dirty="0"/>
              <a:t>Science differences: mask, vax, severity of COVID-19?</a:t>
            </a:r>
          </a:p>
          <a:p>
            <a:pPr marL="461963" indent="-461963">
              <a:buFont typeface="+mj-lt"/>
              <a:buAutoNum type="arabicPeriod"/>
            </a:pPr>
            <a:r>
              <a:rPr lang="en-US" sz="4000" dirty="0"/>
              <a:t>Political differences?</a:t>
            </a:r>
          </a:p>
        </p:txBody>
      </p:sp>
    </p:spTree>
    <p:extLst>
      <p:ext uri="{BB962C8B-B14F-4D97-AF65-F5344CB8AC3E}">
        <p14:creationId xmlns:p14="http://schemas.microsoft.com/office/powerpoint/2010/main" val="1794949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endParaRPr lang="en-US" sz="4000" dirty="0"/>
          </a:p>
          <a:p>
            <a:pPr marL="0" indent="0" algn="ctr">
              <a:buNone/>
            </a:pPr>
            <a:r>
              <a:rPr lang="en-US" sz="4000" dirty="0"/>
              <a:t>Big tent ⛺ </a:t>
            </a:r>
          </a:p>
          <a:p>
            <a:pPr marL="0" indent="0" algn="ctr">
              <a:buNone/>
            </a:pPr>
            <a:r>
              <a:rPr lang="en-US" sz="4000" dirty="0"/>
              <a:t>In non-salvation issues.</a:t>
            </a:r>
          </a:p>
          <a:p>
            <a:pPr marL="0" indent="0">
              <a:buNone/>
            </a:pPr>
            <a:r>
              <a:rPr lang="en-US" sz="4000" dirty="0"/>
              <a:t>I could lose money!  Lose safety!</a:t>
            </a:r>
          </a:p>
          <a:p>
            <a:pPr marL="0" indent="0">
              <a:buNone/>
            </a:pPr>
            <a:r>
              <a:rPr lang="en-US" sz="4000" dirty="0"/>
              <a:t>Lose unity in the Spirit!?</a:t>
            </a:r>
          </a:p>
          <a:p>
            <a:pPr marL="0" indent="0">
              <a:buNone/>
            </a:pPr>
            <a:endParaRPr lang="en-US" sz="4000" dirty="0"/>
          </a:p>
        </p:txBody>
      </p:sp>
    </p:spTree>
    <p:extLst>
      <p:ext uri="{BB962C8B-B14F-4D97-AF65-F5344CB8AC3E}">
        <p14:creationId xmlns:p14="http://schemas.microsoft.com/office/powerpoint/2010/main" val="1563792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endParaRPr lang="en-US" sz="3200" b="1" i="0" dirty="0">
              <a:solidFill>
                <a:srgbClr val="7BA93E"/>
              </a:solidFill>
              <a:effectLst/>
              <a:latin typeface="europa"/>
            </a:endParaRPr>
          </a:p>
          <a:p>
            <a:pPr marL="0" indent="0" algn="ctr">
              <a:buNone/>
            </a:pPr>
            <a:endParaRPr lang="en-US" sz="3200" b="1" dirty="0">
              <a:solidFill>
                <a:srgbClr val="7BA93E"/>
              </a:solidFill>
              <a:latin typeface="europa"/>
            </a:endParaRPr>
          </a:p>
          <a:p>
            <a:pPr marL="0" indent="0" algn="ctr">
              <a:buNone/>
            </a:pPr>
            <a:r>
              <a:rPr lang="en-US" sz="3200" b="1" i="0" dirty="0">
                <a:solidFill>
                  <a:srgbClr val="7BA93E"/>
                </a:solidFill>
                <a:effectLst/>
                <a:latin typeface="europa"/>
              </a:rPr>
              <a:t>REACHING UNREACHED NATIONS</a:t>
            </a:r>
          </a:p>
          <a:p>
            <a:pPr marL="0" indent="0" algn="ctr">
              <a:buNone/>
            </a:pPr>
            <a:endParaRPr lang="en-US" sz="4000" dirty="0"/>
          </a:p>
        </p:txBody>
      </p:sp>
      <p:pic>
        <p:nvPicPr>
          <p:cNvPr id="3" name="Picture 2">
            <a:extLst>
              <a:ext uri="{FF2B5EF4-FFF2-40B4-BE49-F238E27FC236}">
                <a16:creationId xmlns:a16="http://schemas.microsoft.com/office/drawing/2014/main" id="{AE3F761B-A77E-479F-8EF9-DF420F53F44E}"/>
              </a:ext>
            </a:extLst>
          </p:cNvPr>
          <p:cNvPicPr>
            <a:picLocks noChangeAspect="1"/>
          </p:cNvPicPr>
          <p:nvPr/>
        </p:nvPicPr>
        <p:blipFill>
          <a:blip r:embed="rId3"/>
          <a:stretch>
            <a:fillRect/>
          </a:stretch>
        </p:blipFill>
        <p:spPr>
          <a:xfrm>
            <a:off x="0" y="2505051"/>
            <a:ext cx="9144000" cy="2638449"/>
          </a:xfrm>
          <a:prstGeom prst="rect">
            <a:avLst/>
          </a:prstGeom>
        </p:spPr>
      </p:pic>
      <p:sp>
        <p:nvSpPr>
          <p:cNvPr id="5" name="TextBox 4">
            <a:extLst>
              <a:ext uri="{FF2B5EF4-FFF2-40B4-BE49-F238E27FC236}">
                <a16:creationId xmlns:a16="http://schemas.microsoft.com/office/drawing/2014/main" id="{E468F309-7101-4CED-A494-ADD2C9D2C30B}"/>
              </a:ext>
            </a:extLst>
          </p:cNvPr>
          <p:cNvSpPr txBox="1"/>
          <p:nvPr/>
        </p:nvSpPr>
        <p:spPr>
          <a:xfrm>
            <a:off x="1295400" y="3116389"/>
            <a:ext cx="1154483" cy="707886"/>
          </a:xfrm>
          <a:prstGeom prst="rect">
            <a:avLst/>
          </a:prstGeom>
          <a:noFill/>
        </p:spPr>
        <p:txBody>
          <a:bodyPr wrap="none" rtlCol="0">
            <a:spAutoFit/>
          </a:bodyPr>
          <a:lstStyle/>
          <a:p>
            <a:pPr algn="l"/>
            <a:r>
              <a:rPr lang="en-US" dirty="0">
                <a:solidFill>
                  <a:srgbClr val="92D050"/>
                </a:solidFill>
                <a:latin typeface="Eras Bold ITC" panose="020B0907030504020204" pitchFamily="34" charset="0"/>
              </a:rPr>
              <a:t>Sun</a:t>
            </a:r>
          </a:p>
        </p:txBody>
      </p:sp>
    </p:spTree>
    <p:extLst>
      <p:ext uri="{BB962C8B-B14F-4D97-AF65-F5344CB8AC3E}">
        <p14:creationId xmlns:p14="http://schemas.microsoft.com/office/powerpoint/2010/main" val="13769918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177C8908-3FFA-4AEA-993F-443D45DAACF3}"/>
              </a:ext>
            </a:extLst>
          </p:cNvPr>
          <p:cNvPicPr>
            <a:picLocks noChangeAspect="1"/>
          </p:cNvPicPr>
          <p:nvPr/>
        </p:nvPicPr>
        <p:blipFill rotWithShape="1">
          <a:blip r:embed="rId3"/>
          <a:srcRect l="15080" r="12166"/>
          <a:stretch/>
        </p:blipFill>
        <p:spPr>
          <a:xfrm>
            <a:off x="-23922" y="-1"/>
            <a:ext cx="9091721" cy="3670743"/>
          </a:xfrm>
          <a:prstGeom prst="rect">
            <a:avLst/>
          </a:prstGeom>
        </p:spPr>
      </p:pic>
    </p:spTree>
    <p:extLst>
      <p:ext uri="{BB962C8B-B14F-4D97-AF65-F5344CB8AC3E}">
        <p14:creationId xmlns:p14="http://schemas.microsoft.com/office/powerpoint/2010/main" val="32154123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eaLnBrk="0" hangingPunct="0">
              <a:spcBef>
                <a:spcPct val="0"/>
              </a:spcBef>
              <a:buNone/>
            </a:pPr>
            <a:r>
              <a:rPr kumimoji="0" lang="en-US" altLang="en-US" sz="4000" b="0" i="0" u="none" strike="noStrike" cap="none" normalizeH="0" baseline="0" dirty="0">
                <a:ln>
                  <a:noFill/>
                </a:ln>
                <a:effectLst/>
                <a:cs typeface="Arial" panose="020B0604020202020204" pitchFamily="34" charset="0"/>
              </a:rPr>
              <a:t>For years, RUN Ministries has talked about boys being kidnapped or given by their devout Muslim families for jihad. They’re put in terrorist training camps to become Islamic teachers, soldiers, and even suicide bombers. They are the next generation for jihad.</a:t>
            </a:r>
            <a:endParaRPr lang="en-US" sz="4000" dirty="0"/>
          </a:p>
        </p:txBody>
      </p:sp>
      <p:sp>
        <p:nvSpPr>
          <p:cNvPr id="2" name="Rectangle 1">
            <a:extLst>
              <a:ext uri="{FF2B5EF4-FFF2-40B4-BE49-F238E27FC236}">
                <a16:creationId xmlns:a16="http://schemas.microsoft.com/office/drawing/2014/main" id="{8C469E37-8C29-4E92-A8D0-ABA5DF3BD9FC}"/>
              </a:ext>
            </a:extLst>
          </p:cNvPr>
          <p:cNvSpPr>
            <a:spLocks noChangeArrowheads="1"/>
          </p:cNvSpPr>
          <p:nvPr/>
        </p:nvSpPr>
        <p:spPr bwMode="auto">
          <a:xfrm>
            <a:off x="0" y="4393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marL="457200" algn="l" eaLnBrk="0" hangingPunct="0">
              <a:defRPr>
                <a:solidFill>
                  <a:schemeClr val="tx1"/>
                </a:solidFill>
                <a:latin typeface="Arial" panose="020B0604020202020204" pitchFamily="34" charset="0"/>
              </a:defRPr>
            </a:lvl2pPr>
            <a:lvl3pPr marL="914400" algn="l" eaLnBrk="0" hangingPunct="0">
              <a:defRPr>
                <a:solidFill>
                  <a:schemeClr val="tx1"/>
                </a:solidFill>
                <a:latin typeface="Arial" panose="020B0604020202020204" pitchFamily="34" charset="0"/>
              </a:defRPr>
            </a:lvl3pPr>
            <a:lvl4pPr marL="1371600" algn="l" eaLnBrk="0" hangingPunct="0">
              <a:defRPr>
                <a:solidFill>
                  <a:schemeClr val="tx1"/>
                </a:solidFill>
                <a:latin typeface="Arial" panose="020B0604020202020204" pitchFamily="34" charset="0"/>
              </a:defRPr>
            </a:lvl4pPr>
            <a:lvl5pPr marL="1828800" algn="l"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388226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0" i="0" u="none" strike="noStrike" cap="none" normalizeH="0" baseline="0" dirty="0">
                <a:ln>
                  <a:noFill/>
                </a:ln>
                <a:effectLst/>
                <a:cs typeface="Arial" panose="020B0604020202020204" pitchFamily="34" charset="0"/>
              </a:rPr>
              <a:t>Our prayers can change the world! A small village of nearly 10,000 innocent Afghans is now safe from evil men after an attack of death and destruction was averted. Why? Because God’s people are praying!</a:t>
            </a:r>
            <a:endParaRPr lang="en-US" sz="4000" dirty="0"/>
          </a:p>
        </p:txBody>
      </p:sp>
      <p:sp>
        <p:nvSpPr>
          <p:cNvPr id="2" name="Rectangle 1">
            <a:extLst>
              <a:ext uri="{FF2B5EF4-FFF2-40B4-BE49-F238E27FC236}">
                <a16:creationId xmlns:a16="http://schemas.microsoft.com/office/drawing/2014/main" id="{8C469E37-8C29-4E92-A8D0-ABA5DF3BD9FC}"/>
              </a:ext>
            </a:extLst>
          </p:cNvPr>
          <p:cNvSpPr>
            <a:spLocks noChangeArrowheads="1"/>
          </p:cNvSpPr>
          <p:nvPr/>
        </p:nvSpPr>
        <p:spPr bwMode="auto">
          <a:xfrm>
            <a:off x="0" y="4393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marL="457200" algn="l" eaLnBrk="0" hangingPunct="0">
              <a:defRPr>
                <a:solidFill>
                  <a:schemeClr val="tx1"/>
                </a:solidFill>
                <a:latin typeface="Arial" panose="020B0604020202020204" pitchFamily="34" charset="0"/>
              </a:defRPr>
            </a:lvl2pPr>
            <a:lvl3pPr marL="914400" algn="l" eaLnBrk="0" hangingPunct="0">
              <a:defRPr>
                <a:solidFill>
                  <a:schemeClr val="tx1"/>
                </a:solidFill>
                <a:latin typeface="Arial" panose="020B0604020202020204" pitchFamily="34" charset="0"/>
              </a:defRPr>
            </a:lvl3pPr>
            <a:lvl4pPr marL="1371600" algn="l" eaLnBrk="0" hangingPunct="0">
              <a:defRPr>
                <a:solidFill>
                  <a:schemeClr val="tx1"/>
                </a:solidFill>
                <a:latin typeface="Arial" panose="020B0604020202020204" pitchFamily="34" charset="0"/>
              </a:defRPr>
            </a:lvl4pPr>
            <a:lvl5pPr marL="1828800" algn="l"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410382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0" i="0" u="none" strike="noStrike" cap="none" normalizeH="0" baseline="0" dirty="0">
                <a:ln>
                  <a:noFill/>
                </a:ln>
                <a:effectLst/>
                <a:cs typeface="Arial" panose="020B0604020202020204" pitchFamily="34" charset="0"/>
              </a:rPr>
              <a:t>Since the U.S. announced its departure from Afghanistan, the Taliban has accelerated this strategy. They’re now training hundreds of boys to be suicide bombers with plans to send them to kill innocents and destroy villages across Afghanistan. </a:t>
            </a:r>
            <a:endParaRPr lang="en-US" sz="4000" dirty="0"/>
          </a:p>
        </p:txBody>
      </p:sp>
      <p:sp>
        <p:nvSpPr>
          <p:cNvPr id="2" name="Rectangle 1">
            <a:extLst>
              <a:ext uri="{FF2B5EF4-FFF2-40B4-BE49-F238E27FC236}">
                <a16:creationId xmlns:a16="http://schemas.microsoft.com/office/drawing/2014/main" id="{8C469E37-8C29-4E92-A8D0-ABA5DF3BD9FC}"/>
              </a:ext>
            </a:extLst>
          </p:cNvPr>
          <p:cNvSpPr>
            <a:spLocks noChangeArrowheads="1"/>
          </p:cNvSpPr>
          <p:nvPr/>
        </p:nvSpPr>
        <p:spPr bwMode="auto">
          <a:xfrm>
            <a:off x="0" y="4393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marL="457200" algn="l" eaLnBrk="0" hangingPunct="0">
              <a:defRPr>
                <a:solidFill>
                  <a:schemeClr val="tx1"/>
                </a:solidFill>
                <a:latin typeface="Arial" panose="020B0604020202020204" pitchFamily="34" charset="0"/>
              </a:defRPr>
            </a:lvl2pPr>
            <a:lvl3pPr marL="914400" algn="l" eaLnBrk="0" hangingPunct="0">
              <a:defRPr>
                <a:solidFill>
                  <a:schemeClr val="tx1"/>
                </a:solidFill>
                <a:latin typeface="Arial" panose="020B0604020202020204" pitchFamily="34" charset="0"/>
              </a:defRPr>
            </a:lvl3pPr>
            <a:lvl4pPr marL="1371600" algn="l" eaLnBrk="0" hangingPunct="0">
              <a:defRPr>
                <a:solidFill>
                  <a:schemeClr val="tx1"/>
                </a:solidFill>
                <a:latin typeface="Arial" panose="020B0604020202020204" pitchFamily="34" charset="0"/>
              </a:defRPr>
            </a:lvl4pPr>
            <a:lvl5pPr marL="1828800" algn="l"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291599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0" i="0" u="none" strike="noStrike" cap="none" normalizeH="0" baseline="0" dirty="0">
                <a:ln>
                  <a:noFill/>
                </a:ln>
                <a:effectLst/>
                <a:cs typeface="Arial" panose="020B0604020202020204" pitchFamily="34" charset="0"/>
              </a:rPr>
              <a:t>Yesterday, our teams encountered two suicide attackers in a remote part of the country. Their intentions were to blow up “infidels” — no matter who or where. BUT GOD HAD A DIFFERENT PLAN!</a:t>
            </a:r>
            <a:endParaRPr lang="en-US" sz="4000" dirty="0"/>
          </a:p>
        </p:txBody>
      </p:sp>
      <p:sp>
        <p:nvSpPr>
          <p:cNvPr id="2" name="Rectangle 1">
            <a:extLst>
              <a:ext uri="{FF2B5EF4-FFF2-40B4-BE49-F238E27FC236}">
                <a16:creationId xmlns:a16="http://schemas.microsoft.com/office/drawing/2014/main" id="{8C469E37-8C29-4E92-A8D0-ABA5DF3BD9FC}"/>
              </a:ext>
            </a:extLst>
          </p:cNvPr>
          <p:cNvSpPr>
            <a:spLocks noChangeArrowheads="1"/>
          </p:cNvSpPr>
          <p:nvPr/>
        </p:nvSpPr>
        <p:spPr bwMode="auto">
          <a:xfrm>
            <a:off x="0" y="4393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marL="457200" algn="l" eaLnBrk="0" hangingPunct="0">
              <a:defRPr>
                <a:solidFill>
                  <a:schemeClr val="tx1"/>
                </a:solidFill>
                <a:latin typeface="Arial" panose="020B0604020202020204" pitchFamily="34" charset="0"/>
              </a:defRPr>
            </a:lvl2pPr>
            <a:lvl3pPr marL="914400" algn="l" eaLnBrk="0" hangingPunct="0">
              <a:defRPr>
                <a:solidFill>
                  <a:schemeClr val="tx1"/>
                </a:solidFill>
                <a:latin typeface="Arial" panose="020B0604020202020204" pitchFamily="34" charset="0"/>
              </a:defRPr>
            </a:lvl3pPr>
            <a:lvl4pPr marL="1371600" algn="l" eaLnBrk="0" hangingPunct="0">
              <a:defRPr>
                <a:solidFill>
                  <a:schemeClr val="tx1"/>
                </a:solidFill>
                <a:latin typeface="Arial" panose="020B0604020202020204" pitchFamily="34" charset="0"/>
              </a:defRPr>
            </a:lvl4pPr>
            <a:lvl5pPr marL="1828800" algn="l"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821117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0" i="0" u="none" strike="noStrike" cap="none" normalizeH="0" baseline="0" dirty="0">
                <a:ln>
                  <a:noFill/>
                </a:ln>
                <a:effectLst/>
                <a:cs typeface="Arial" panose="020B0604020202020204" pitchFamily="34" charset="0"/>
              </a:rPr>
              <a:t>“If you see someone on their way to death or in danger of being killed, you must do something to save them.” </a:t>
            </a:r>
            <a:r>
              <a:rPr kumimoji="0" lang="en-US" altLang="en-US" sz="4000" b="0" i="0" u="none" strike="noStrike" cap="none" normalizeH="0" baseline="30000" dirty="0">
                <a:ln>
                  <a:noFill/>
                </a:ln>
                <a:effectLst/>
                <a:cs typeface="Arial" panose="020B0604020202020204" pitchFamily="34" charset="0"/>
              </a:rPr>
              <a:t>Proverbs 24:11</a:t>
            </a:r>
            <a:r>
              <a:rPr kumimoji="0" lang="en-US" altLang="en-US" sz="4000" b="0" i="0" u="none" strike="noStrike" cap="none" normalizeH="0" baseline="0" dirty="0">
                <a:ln>
                  <a:noFill/>
                </a:ln>
                <a:effectLst/>
                <a:cs typeface="Arial" panose="020B0604020202020204" pitchFamily="34" charset="0"/>
              </a:rPr>
              <a:t> </a:t>
            </a:r>
            <a:endParaRPr kumimoji="0" lang="en-US" altLang="en-US" sz="800" b="0" i="0" u="none" strike="noStrike" cap="none" normalizeH="0" baseline="0" dirty="0">
              <a:ln>
                <a:noFill/>
              </a:ln>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0" i="0" u="none" strike="noStrike" cap="none" normalizeH="0" baseline="0" dirty="0">
                <a:ln>
                  <a:noFill/>
                </a:ln>
                <a:effectLst/>
                <a:cs typeface="Arial" panose="020B0604020202020204" pitchFamily="34" charset="0"/>
              </a:rPr>
              <a:t>Thanks to the supernatural leading of the Holy Spirit, a RUN rescue team met the boys before they could carry out their plan. </a:t>
            </a:r>
            <a:endParaRPr lang="en-US" sz="4000" dirty="0"/>
          </a:p>
        </p:txBody>
      </p:sp>
      <p:sp>
        <p:nvSpPr>
          <p:cNvPr id="2" name="Rectangle 1">
            <a:extLst>
              <a:ext uri="{FF2B5EF4-FFF2-40B4-BE49-F238E27FC236}">
                <a16:creationId xmlns:a16="http://schemas.microsoft.com/office/drawing/2014/main" id="{8C469E37-8C29-4E92-A8D0-ABA5DF3BD9FC}"/>
              </a:ext>
            </a:extLst>
          </p:cNvPr>
          <p:cNvSpPr>
            <a:spLocks noChangeArrowheads="1"/>
          </p:cNvSpPr>
          <p:nvPr/>
        </p:nvSpPr>
        <p:spPr bwMode="auto">
          <a:xfrm>
            <a:off x="0" y="4393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marL="457200" algn="l" eaLnBrk="0" hangingPunct="0">
              <a:defRPr>
                <a:solidFill>
                  <a:schemeClr val="tx1"/>
                </a:solidFill>
                <a:latin typeface="Arial" panose="020B0604020202020204" pitchFamily="34" charset="0"/>
              </a:defRPr>
            </a:lvl2pPr>
            <a:lvl3pPr marL="914400" algn="l" eaLnBrk="0" hangingPunct="0">
              <a:defRPr>
                <a:solidFill>
                  <a:schemeClr val="tx1"/>
                </a:solidFill>
                <a:latin typeface="Arial" panose="020B0604020202020204" pitchFamily="34" charset="0"/>
              </a:defRPr>
            </a:lvl3pPr>
            <a:lvl4pPr marL="1371600" algn="l" eaLnBrk="0" hangingPunct="0">
              <a:defRPr>
                <a:solidFill>
                  <a:schemeClr val="tx1"/>
                </a:solidFill>
                <a:latin typeface="Arial" panose="020B0604020202020204" pitchFamily="34" charset="0"/>
              </a:defRPr>
            </a:lvl4pPr>
            <a:lvl5pPr marL="1828800" algn="l"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38569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r>
              <a:rPr lang="en-US" sz="3200" dirty="0"/>
              <a:t>  New parking lot lights, looking south</a:t>
            </a:r>
          </a:p>
        </p:txBody>
      </p:sp>
      <p:pic>
        <p:nvPicPr>
          <p:cNvPr id="3" name="Picture 2">
            <a:extLst>
              <a:ext uri="{FF2B5EF4-FFF2-40B4-BE49-F238E27FC236}">
                <a16:creationId xmlns:a16="http://schemas.microsoft.com/office/drawing/2014/main" id="{AAC929B6-BB24-4C9E-86EA-850C487117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74832"/>
            <a:ext cx="9144000" cy="4445000"/>
          </a:xfrm>
          <a:prstGeom prst="rect">
            <a:avLst/>
          </a:prstGeom>
        </p:spPr>
      </p:pic>
    </p:spTree>
    <p:extLst>
      <p:ext uri="{BB962C8B-B14F-4D97-AF65-F5344CB8AC3E}">
        <p14:creationId xmlns:p14="http://schemas.microsoft.com/office/powerpoint/2010/main" val="16953482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0" i="0" u="none" strike="noStrike" cap="none" normalizeH="0" baseline="0" dirty="0">
                <a:ln>
                  <a:noFill/>
                </a:ln>
                <a:effectLst/>
                <a:cs typeface="Arial" panose="020B0604020202020204" pitchFamily="34" charset="0"/>
              </a:rPr>
              <a:t>Our leaders successfully disarmed the two bombers and began feeding them, treating them with kindness, and sharing with them the Good News of the Gospel. Today, they left their suicide vests behind and are now following the love and mercy of Yeshua as baptized believers!</a:t>
            </a:r>
            <a:endParaRPr lang="en-US" sz="4000" dirty="0"/>
          </a:p>
        </p:txBody>
      </p:sp>
      <p:sp>
        <p:nvSpPr>
          <p:cNvPr id="2" name="Rectangle 1">
            <a:extLst>
              <a:ext uri="{FF2B5EF4-FFF2-40B4-BE49-F238E27FC236}">
                <a16:creationId xmlns:a16="http://schemas.microsoft.com/office/drawing/2014/main" id="{8C469E37-8C29-4E92-A8D0-ABA5DF3BD9FC}"/>
              </a:ext>
            </a:extLst>
          </p:cNvPr>
          <p:cNvSpPr>
            <a:spLocks noChangeArrowheads="1"/>
          </p:cNvSpPr>
          <p:nvPr/>
        </p:nvSpPr>
        <p:spPr bwMode="auto">
          <a:xfrm>
            <a:off x="0" y="4393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marL="457200" algn="l" eaLnBrk="0" hangingPunct="0">
              <a:defRPr>
                <a:solidFill>
                  <a:schemeClr val="tx1"/>
                </a:solidFill>
                <a:latin typeface="Arial" panose="020B0604020202020204" pitchFamily="34" charset="0"/>
              </a:defRPr>
            </a:lvl2pPr>
            <a:lvl3pPr marL="914400" algn="l" eaLnBrk="0" hangingPunct="0">
              <a:defRPr>
                <a:solidFill>
                  <a:schemeClr val="tx1"/>
                </a:solidFill>
                <a:latin typeface="Arial" panose="020B0604020202020204" pitchFamily="34" charset="0"/>
              </a:defRPr>
            </a:lvl3pPr>
            <a:lvl4pPr marL="1371600" algn="l" eaLnBrk="0" hangingPunct="0">
              <a:defRPr>
                <a:solidFill>
                  <a:schemeClr val="tx1"/>
                </a:solidFill>
                <a:latin typeface="Arial" panose="020B0604020202020204" pitchFamily="34" charset="0"/>
              </a:defRPr>
            </a:lvl4pPr>
            <a:lvl5pPr marL="1828800" algn="l"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244958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000" b="0" i="0" u="none" strike="noStrike" cap="none" normalizeH="0" baseline="0" dirty="0">
                <a:ln>
                  <a:noFill/>
                </a:ln>
                <a:effectLst/>
                <a:cs typeface="Arial" panose="020B0604020202020204" pitchFamily="34" charset="0"/>
              </a:rPr>
              <a:t>Together, we can be an army of prayer warriors asking the Lord to protect RUN rescue teams and those who Our prayers can change the world! A small village of nearly 10,000 innocent Afghans is now safe from evil men after an attack of death and destruction was averted. Why? Because God’s people are praying!</a:t>
            </a:r>
          </a:p>
          <a:p>
            <a:pPr marL="0" indent="0">
              <a:buNone/>
            </a:pPr>
            <a:endParaRPr lang="en-US" sz="4000" dirty="0"/>
          </a:p>
        </p:txBody>
      </p:sp>
      <p:sp>
        <p:nvSpPr>
          <p:cNvPr id="2" name="Rectangle 1">
            <a:extLst>
              <a:ext uri="{FF2B5EF4-FFF2-40B4-BE49-F238E27FC236}">
                <a16:creationId xmlns:a16="http://schemas.microsoft.com/office/drawing/2014/main" id="{8C469E37-8C29-4E92-A8D0-ABA5DF3BD9FC}"/>
              </a:ext>
            </a:extLst>
          </p:cNvPr>
          <p:cNvSpPr>
            <a:spLocks noChangeArrowheads="1"/>
          </p:cNvSpPr>
          <p:nvPr/>
        </p:nvSpPr>
        <p:spPr bwMode="auto">
          <a:xfrm>
            <a:off x="0" y="4393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marL="457200" algn="l" eaLnBrk="0" hangingPunct="0">
              <a:defRPr>
                <a:solidFill>
                  <a:schemeClr val="tx1"/>
                </a:solidFill>
                <a:latin typeface="Arial" panose="020B0604020202020204" pitchFamily="34" charset="0"/>
              </a:defRPr>
            </a:lvl2pPr>
            <a:lvl3pPr marL="914400" algn="l" eaLnBrk="0" hangingPunct="0">
              <a:defRPr>
                <a:solidFill>
                  <a:schemeClr val="tx1"/>
                </a:solidFill>
                <a:latin typeface="Arial" panose="020B0604020202020204" pitchFamily="34" charset="0"/>
              </a:defRPr>
            </a:lvl3pPr>
            <a:lvl4pPr marL="1371600" algn="l" eaLnBrk="0" hangingPunct="0">
              <a:defRPr>
                <a:solidFill>
                  <a:schemeClr val="tx1"/>
                </a:solidFill>
                <a:latin typeface="Arial" panose="020B0604020202020204" pitchFamily="34" charset="0"/>
              </a:defRPr>
            </a:lvl4pPr>
            <a:lvl5pPr marL="1828800" algn="l" eaLnBrk="0" hangingPunct="0">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560664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09055CE9-6EEF-4E68-BAC1-6AF91E3B49B2}"/>
              </a:ext>
            </a:extLst>
          </p:cNvPr>
          <p:cNvPicPr>
            <a:picLocks noChangeAspect="1"/>
          </p:cNvPicPr>
          <p:nvPr/>
        </p:nvPicPr>
        <p:blipFill rotWithShape="1">
          <a:blip r:embed="rId3"/>
          <a:srcRect l="9167" r="5833"/>
          <a:stretch/>
        </p:blipFill>
        <p:spPr>
          <a:xfrm>
            <a:off x="0" y="0"/>
            <a:ext cx="9368171" cy="3867150"/>
          </a:xfrm>
          <a:prstGeom prst="rect">
            <a:avLst/>
          </a:prstGeom>
        </p:spPr>
      </p:pic>
    </p:spTree>
    <p:extLst>
      <p:ext uri="{BB962C8B-B14F-4D97-AF65-F5344CB8AC3E}">
        <p14:creationId xmlns:p14="http://schemas.microsoft.com/office/powerpoint/2010/main" val="20223931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r>
              <a:rPr lang="en-US" sz="4000" dirty="0"/>
              <a:t> from Morocco to Indonesia</a:t>
            </a:r>
          </a:p>
        </p:txBody>
      </p:sp>
      <p:pic>
        <p:nvPicPr>
          <p:cNvPr id="3" name="Picture 2">
            <a:extLst>
              <a:ext uri="{FF2B5EF4-FFF2-40B4-BE49-F238E27FC236}">
                <a16:creationId xmlns:a16="http://schemas.microsoft.com/office/drawing/2014/main" id="{7FEDDE7A-0689-4EC2-BCF7-B48D83F98E7A}"/>
              </a:ext>
            </a:extLst>
          </p:cNvPr>
          <p:cNvPicPr>
            <a:picLocks noChangeAspect="1"/>
          </p:cNvPicPr>
          <p:nvPr/>
        </p:nvPicPr>
        <p:blipFill>
          <a:blip r:embed="rId3"/>
          <a:stretch>
            <a:fillRect/>
          </a:stretch>
        </p:blipFill>
        <p:spPr>
          <a:xfrm>
            <a:off x="0" y="1252163"/>
            <a:ext cx="9144000" cy="3891337"/>
          </a:xfrm>
          <a:prstGeom prst="rect">
            <a:avLst/>
          </a:prstGeom>
        </p:spPr>
      </p:pic>
      <p:cxnSp>
        <p:nvCxnSpPr>
          <p:cNvPr id="6" name="Straight Connector 5">
            <a:extLst>
              <a:ext uri="{FF2B5EF4-FFF2-40B4-BE49-F238E27FC236}">
                <a16:creationId xmlns:a16="http://schemas.microsoft.com/office/drawing/2014/main" id="{4868E1C9-CB41-4530-8437-735042277711}"/>
              </a:ext>
            </a:extLst>
          </p:cNvPr>
          <p:cNvCxnSpPr/>
          <p:nvPr/>
        </p:nvCxnSpPr>
        <p:spPr bwMode="auto">
          <a:xfrm>
            <a:off x="990600" y="1885950"/>
            <a:ext cx="7239000" cy="2590800"/>
          </a:xfrm>
          <a:prstGeom prst="line">
            <a:avLst/>
          </a:prstGeom>
          <a:solidFill>
            <a:schemeClr val="accent1"/>
          </a:solidFill>
          <a:ln w="4445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6325053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Song 4.16 [She] </a:t>
            </a:r>
            <a:r>
              <a:rPr lang="en-US" sz="4000" dirty="0"/>
              <a:t>Awake, north wind! Come, south wind! Blow on my garden to spread its fragrance. Let my darling enter his garden and eat its finest fruit.</a:t>
            </a:r>
          </a:p>
        </p:txBody>
      </p:sp>
    </p:spTree>
    <p:extLst>
      <p:ext uri="{BB962C8B-B14F-4D97-AF65-F5344CB8AC3E}">
        <p14:creationId xmlns:p14="http://schemas.microsoft.com/office/powerpoint/2010/main" val="36665696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2D48313F-5B41-49A9-9BB7-866A1ABB374B}"/>
              </a:ext>
            </a:extLst>
          </p:cNvPr>
          <p:cNvPicPr>
            <a:picLocks noChangeAspect="1"/>
          </p:cNvPicPr>
          <p:nvPr/>
        </p:nvPicPr>
        <p:blipFill>
          <a:blip r:embed="rId3"/>
          <a:stretch>
            <a:fillRect/>
          </a:stretch>
        </p:blipFill>
        <p:spPr>
          <a:xfrm>
            <a:off x="716173" y="0"/>
            <a:ext cx="7711653" cy="5143500"/>
          </a:xfrm>
          <a:prstGeom prst="rect">
            <a:avLst/>
          </a:prstGeom>
        </p:spPr>
      </p:pic>
    </p:spTree>
    <p:extLst>
      <p:ext uri="{BB962C8B-B14F-4D97-AF65-F5344CB8AC3E}">
        <p14:creationId xmlns:p14="http://schemas.microsoft.com/office/powerpoint/2010/main" val="10347636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The constant threat of an explosion being just 15 seconds from any given moment has taken its toll on the inhabitants of towns of Southern Israel. Today most of the population, especially the children, suffer from some level of PTSD. </a:t>
            </a:r>
          </a:p>
        </p:txBody>
      </p:sp>
    </p:spTree>
    <p:extLst>
      <p:ext uri="{BB962C8B-B14F-4D97-AF65-F5344CB8AC3E}">
        <p14:creationId xmlns:p14="http://schemas.microsoft.com/office/powerpoint/2010/main" val="25718457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It was one such Hamas rocket that landed over a decade ago near an Israeli named </a:t>
            </a:r>
            <a:r>
              <a:rPr lang="en-US" sz="4000" dirty="0" err="1"/>
              <a:t>Yaron</a:t>
            </a:r>
            <a:r>
              <a:rPr lang="en-US" sz="4000" dirty="0"/>
              <a:t>. A blacksmith by hobby, he began his journey by melting down the rockets into a variety of symbols of peace as sculptures and jewelry. </a:t>
            </a:r>
          </a:p>
        </p:txBody>
      </p:sp>
    </p:spTree>
    <p:extLst>
      <p:ext uri="{BB962C8B-B14F-4D97-AF65-F5344CB8AC3E}">
        <p14:creationId xmlns:p14="http://schemas.microsoft.com/office/powerpoint/2010/main" val="32952412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err="1"/>
              <a:t>Yaron</a:t>
            </a:r>
            <a:r>
              <a:rPr lang="en-US" sz="4000" dirty="0"/>
              <a:t> was designing musical instruments made from rockets. He wanted to place these instruments in play areas so children (and adults) who were being fired on could experience the victory that comes with playing music with those rockets the day after.</a:t>
            </a:r>
          </a:p>
        </p:txBody>
      </p:sp>
    </p:spTree>
    <p:extLst>
      <p:ext uri="{BB962C8B-B14F-4D97-AF65-F5344CB8AC3E}">
        <p14:creationId xmlns:p14="http://schemas.microsoft.com/office/powerpoint/2010/main" val="14296693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1444E54E-C611-4574-9D8F-6C34FC6CEC7A}"/>
              </a:ext>
            </a:extLst>
          </p:cNvPr>
          <p:cNvPicPr>
            <a:picLocks noChangeAspect="1"/>
          </p:cNvPicPr>
          <p:nvPr/>
        </p:nvPicPr>
        <p:blipFill>
          <a:blip r:embed="rId3"/>
          <a:stretch>
            <a:fillRect/>
          </a:stretch>
        </p:blipFill>
        <p:spPr>
          <a:xfrm>
            <a:off x="762001" y="2933"/>
            <a:ext cx="7624350" cy="5140567"/>
          </a:xfrm>
          <a:prstGeom prst="rect">
            <a:avLst/>
          </a:prstGeom>
        </p:spPr>
      </p:pic>
    </p:spTree>
    <p:extLst>
      <p:ext uri="{BB962C8B-B14F-4D97-AF65-F5344CB8AC3E}">
        <p14:creationId xmlns:p14="http://schemas.microsoft.com/office/powerpoint/2010/main" val="4086084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B0B7168A-7248-4425-8BAC-10F0D0A30826}"/>
              </a:ext>
            </a:extLst>
          </p:cNvPr>
          <p:cNvPicPr>
            <a:picLocks noChangeAspect="1"/>
          </p:cNvPicPr>
          <p:nvPr/>
        </p:nvPicPr>
        <p:blipFill rotWithShape="1">
          <a:blip r:embed="rId3">
            <a:extLst>
              <a:ext uri="{28A0092B-C50C-407E-A947-70E740481C1C}">
                <a14:useLocalDpi xmlns:a14="http://schemas.microsoft.com/office/drawing/2010/main" val="0"/>
              </a:ext>
            </a:extLst>
          </a:blip>
          <a:srcRect l="2954" t="1112" r="2954"/>
          <a:stretch/>
        </p:blipFill>
        <p:spPr>
          <a:xfrm>
            <a:off x="2590800" y="57150"/>
            <a:ext cx="3962400" cy="5086350"/>
          </a:xfrm>
          <a:prstGeom prst="rect">
            <a:avLst/>
          </a:prstGeom>
        </p:spPr>
      </p:pic>
    </p:spTree>
    <p:extLst>
      <p:ext uri="{BB962C8B-B14F-4D97-AF65-F5344CB8AC3E}">
        <p14:creationId xmlns:p14="http://schemas.microsoft.com/office/powerpoint/2010/main" val="34862637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dirty="0"/>
              <a:t>When the instruments arrived, the kids would stand in line to play them. The counselor told of moments where the children played the instruments while in the distance the sound of explosions from the Iron Dome intercepting rockets could be heard. </a:t>
            </a:r>
          </a:p>
        </p:txBody>
      </p:sp>
    </p:spTree>
    <p:extLst>
      <p:ext uri="{BB962C8B-B14F-4D97-AF65-F5344CB8AC3E}">
        <p14:creationId xmlns:p14="http://schemas.microsoft.com/office/powerpoint/2010/main" val="14905885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The Sounds of Peace are a divine demonstration of the confidence of the Jewish people that because of their God, there will always be the day after.</a:t>
            </a:r>
          </a:p>
        </p:txBody>
      </p:sp>
    </p:spTree>
    <p:extLst>
      <p:ext uri="{BB962C8B-B14F-4D97-AF65-F5344CB8AC3E}">
        <p14:creationId xmlns:p14="http://schemas.microsoft.com/office/powerpoint/2010/main" val="31367469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pic>
        <p:nvPicPr>
          <p:cNvPr id="2050" name="Picture 2" descr="set me &#10;{as a seal) ">
            <a:extLst>
              <a:ext uri="{FF2B5EF4-FFF2-40B4-BE49-F238E27FC236}">
                <a16:creationId xmlns:a16="http://schemas.microsoft.com/office/drawing/2014/main" id="{0CFAB45B-5B79-4310-AB73-B1EBAA8F63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8240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Set Me As a Seal</a:t>
            </a:r>
          </a:p>
          <a:p>
            <a:pPr marL="461963" indent="-461963">
              <a:buFont typeface="+mj-lt"/>
              <a:buAutoNum type="arabicPeriod" startAt="2"/>
            </a:pPr>
            <a:r>
              <a:rPr lang="en-US" sz="4000" dirty="0"/>
              <a:t>Song of [love] Songs</a:t>
            </a:r>
          </a:p>
          <a:p>
            <a:pPr marL="167007" lvl="1" indent="0">
              <a:buNone/>
            </a:pPr>
            <a:r>
              <a:rPr lang="en-US" sz="4000" dirty="0"/>
              <a:t>§3. </a:t>
            </a:r>
            <a:r>
              <a:rPr lang="en-US" sz="3600" dirty="0"/>
              <a:t>Unbroken intimacy 3.6-5.1</a:t>
            </a:r>
          </a:p>
          <a:p>
            <a:pPr marL="167007" lvl="1" indent="0">
              <a:buNone/>
            </a:pPr>
            <a:r>
              <a:rPr lang="en-US" sz="3600" u="sng" dirty="0">
                <a:solidFill>
                  <a:srgbClr val="FFFF66"/>
                </a:solidFill>
              </a:rPr>
              <a:t>§4. Intimacy again broken, restoration 5.2-6.10</a:t>
            </a:r>
          </a:p>
          <a:p>
            <a:pPr marL="167007" lvl="1" indent="0">
              <a:buNone/>
            </a:pPr>
            <a:r>
              <a:rPr lang="en-US" sz="3200" dirty="0"/>
              <a:t>§5. Fruits of recognized union 6.11-8.4</a:t>
            </a:r>
          </a:p>
          <a:p>
            <a:pPr marL="167007" lvl="1" indent="0">
              <a:buNone/>
            </a:pPr>
            <a:r>
              <a:rPr lang="en-US" sz="3600" dirty="0"/>
              <a:t>§6 Unrestrained intimacy 8.5-14 </a:t>
            </a:r>
          </a:p>
          <a:p>
            <a:pPr marL="461963" indent="-461963">
              <a:buFont typeface="+mj-lt"/>
              <a:buAutoNum type="arabicPeriod" startAt="2"/>
            </a:pPr>
            <a:endParaRPr lang="en-US" sz="4000" dirty="0"/>
          </a:p>
        </p:txBody>
      </p:sp>
    </p:spTree>
    <p:extLst>
      <p:ext uri="{BB962C8B-B14F-4D97-AF65-F5344CB8AC3E}">
        <p14:creationId xmlns:p14="http://schemas.microsoft.com/office/powerpoint/2010/main" val="32943519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Song 5.2-6  </a:t>
            </a:r>
            <a:r>
              <a:rPr lang="en-US" sz="4000" dirty="0"/>
              <a:t>[She]  I am asleep, but my heart is awake. Listen! I hear my darling knocking!</a:t>
            </a:r>
          </a:p>
          <a:p>
            <a:pPr marL="0" indent="0">
              <a:buNone/>
            </a:pPr>
            <a:r>
              <a:rPr lang="en-US" sz="4000" dirty="0"/>
              <a:t>[He] Open for me, my sister, my love, my dove, my flawless one! For my head is wet with dew, my hair with the moisture of the night. </a:t>
            </a:r>
          </a:p>
        </p:txBody>
      </p:sp>
    </p:spTree>
    <p:extLst>
      <p:ext uri="{BB962C8B-B14F-4D97-AF65-F5344CB8AC3E}">
        <p14:creationId xmlns:p14="http://schemas.microsoft.com/office/powerpoint/2010/main" val="1606357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Rev 3.20-22</a:t>
            </a:r>
            <a:r>
              <a:rPr lang="en-US" sz="4000" dirty="0"/>
              <a:t> Here, I’m standing at the door, knocking. If someone hears my voice and opens the door, I will come in to him and eat with him, and he will eat with me. I will let him who wins the victory sit with me on my throne, </a:t>
            </a:r>
          </a:p>
        </p:txBody>
      </p:sp>
    </p:spTree>
    <p:extLst>
      <p:ext uri="{BB962C8B-B14F-4D97-AF65-F5344CB8AC3E}">
        <p14:creationId xmlns:p14="http://schemas.microsoft.com/office/powerpoint/2010/main" val="22801481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Rev 3.20-22</a:t>
            </a:r>
            <a:r>
              <a:rPr lang="en-US" sz="4000" dirty="0"/>
              <a:t>  just as I myself also won the victory and sat down with my Father on his throne. Those who have ears, let them hear what the Spirit is saying to the Messianic communities.”’”</a:t>
            </a:r>
          </a:p>
        </p:txBody>
      </p:sp>
    </p:spTree>
    <p:extLst>
      <p:ext uri="{BB962C8B-B14F-4D97-AF65-F5344CB8AC3E}">
        <p14:creationId xmlns:p14="http://schemas.microsoft.com/office/powerpoint/2010/main" val="12132576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Song 5.2-6 [She]  </a:t>
            </a:r>
            <a:r>
              <a:rPr lang="en-US" sz="4000" dirty="0"/>
              <a:t>I’ve removed my coat; must I put it back on? I’ve washed my feet; must I dirty them again? The man I love put his hand through the hole by the door-latch, and my heart began pounding at the thought of him.  </a:t>
            </a:r>
          </a:p>
        </p:txBody>
      </p:sp>
    </p:spTree>
    <p:extLst>
      <p:ext uri="{BB962C8B-B14F-4D97-AF65-F5344CB8AC3E}">
        <p14:creationId xmlns:p14="http://schemas.microsoft.com/office/powerpoint/2010/main" val="7476449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Song 5.2-6 [She] </a:t>
            </a:r>
            <a:r>
              <a:rPr lang="en-US" sz="4000" dirty="0"/>
              <a:t>I got up to open for the man I love. My hands were dripping with myrrh — pure myrrh ran off my fingers onto the handle of the bolt. I opened for my darling, but my darling had turned and gone.</a:t>
            </a:r>
          </a:p>
        </p:txBody>
      </p:sp>
    </p:spTree>
    <p:extLst>
      <p:ext uri="{BB962C8B-B14F-4D97-AF65-F5344CB8AC3E}">
        <p14:creationId xmlns:p14="http://schemas.microsoft.com/office/powerpoint/2010/main" val="22312155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Charles Finney, the father of modern revivalism, made this piercing statement:</a:t>
            </a:r>
          </a:p>
          <a:p>
            <a:pPr marL="0" indent="0">
              <a:buNone/>
            </a:pPr>
            <a:r>
              <a:rPr lang="en-US" sz="4000" dirty="0"/>
              <a:t>"There is a certain type of believer that although being constructively involved in the congregation and passes off as being a very good believer, </a:t>
            </a:r>
          </a:p>
        </p:txBody>
      </p:sp>
    </p:spTree>
    <p:extLst>
      <p:ext uri="{BB962C8B-B14F-4D97-AF65-F5344CB8AC3E}">
        <p14:creationId xmlns:p14="http://schemas.microsoft.com/office/powerpoint/2010/main" val="532171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spTree>
    <p:extLst>
      <p:ext uri="{BB962C8B-B14F-4D97-AF65-F5344CB8AC3E}">
        <p14:creationId xmlns:p14="http://schemas.microsoft.com/office/powerpoint/2010/main" val="26522743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is useless in revival. I do not mean that they are wicked, but they have a form of piety which has no fire or efficiency and actually repels new believers, and wards off the truth."</a:t>
            </a:r>
          </a:p>
        </p:txBody>
      </p:sp>
    </p:spTree>
    <p:extLst>
      <p:ext uri="{BB962C8B-B14F-4D97-AF65-F5344CB8AC3E}">
        <p14:creationId xmlns:p14="http://schemas.microsoft.com/office/powerpoint/2010/main" val="17575856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dirty="0"/>
              <a:t>You must ask yourself why you are serving God. Is it for the blessings and what He can give you out of life, or what you can give back to Him for giving you His life? That's the basic difference between a true and a false conversion.</a:t>
            </a:r>
          </a:p>
          <a:p>
            <a:pPr marL="0" indent="0">
              <a:buNone/>
            </a:pPr>
            <a:r>
              <a:rPr lang="en-US" sz="4000" dirty="0"/>
              <a:t>True repentance leads to obedience and the pursuit of holiness.</a:t>
            </a:r>
          </a:p>
        </p:txBody>
      </p:sp>
    </p:spTree>
    <p:extLst>
      <p:ext uri="{BB962C8B-B14F-4D97-AF65-F5344CB8AC3E}">
        <p14:creationId xmlns:p14="http://schemas.microsoft.com/office/powerpoint/2010/main" val="42190479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0" indent="0">
              <a:buNone/>
            </a:pPr>
            <a:r>
              <a:rPr lang="en-US" sz="4000" dirty="0"/>
              <a:t>"Pursue peace with all people, and holiness, without which no one will see the Lord" </a:t>
            </a:r>
            <a:r>
              <a:rPr lang="en-US" sz="4000" baseline="30000" dirty="0"/>
              <a:t>(Heb. 12:14)</a:t>
            </a:r>
          </a:p>
          <a:p>
            <a:pPr marL="0" indent="0">
              <a:buNone/>
            </a:pPr>
            <a:r>
              <a:rPr lang="en-US" sz="4000" dirty="0"/>
              <a:t>Without holiness you won't see the Lord. Without purity of heart you can't see God.</a:t>
            </a:r>
          </a:p>
          <a:p>
            <a:pPr marL="0" indent="0">
              <a:buNone/>
            </a:pPr>
            <a:r>
              <a:rPr lang="en-US" sz="4000" dirty="0"/>
              <a:t>"Blessed are the pure in heart, for they shall see God" </a:t>
            </a:r>
            <a:r>
              <a:rPr lang="en-US" sz="4000" baseline="30000" dirty="0"/>
              <a:t>(Matt. 5:8).</a:t>
            </a:r>
          </a:p>
        </p:txBody>
      </p:sp>
    </p:spTree>
    <p:extLst>
      <p:ext uri="{BB962C8B-B14F-4D97-AF65-F5344CB8AC3E}">
        <p14:creationId xmlns:p14="http://schemas.microsoft.com/office/powerpoint/2010/main" val="17580828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baseline="30000" dirty="0"/>
              <a:t>Song 5.6b-7 [She] </a:t>
            </a:r>
            <a:r>
              <a:rPr lang="en-US" sz="4000" dirty="0"/>
              <a:t>My heart had failed me when he spoke — I sought him, but I couldn’t find him; I called him, but he didn’t answer. The watchmen roaming the city found me; they beat me, they wounded me; they took away my cloak, those guardians of the walls!</a:t>
            </a:r>
          </a:p>
        </p:txBody>
      </p:sp>
    </p:spTree>
    <p:extLst>
      <p:ext uri="{BB962C8B-B14F-4D97-AF65-F5344CB8AC3E}">
        <p14:creationId xmlns:p14="http://schemas.microsoft.com/office/powerpoint/2010/main" val="20556439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Song 5.9 [Chorus] </a:t>
            </a:r>
            <a:r>
              <a:rPr lang="en-US" sz="4000" dirty="0"/>
              <a:t>How does the man you love differ from any other, you most beautiful of women? How does the man you love differ from any other?</a:t>
            </a:r>
          </a:p>
        </p:txBody>
      </p:sp>
    </p:spTree>
    <p:extLst>
      <p:ext uri="{BB962C8B-B14F-4D97-AF65-F5344CB8AC3E}">
        <p14:creationId xmlns:p14="http://schemas.microsoft.com/office/powerpoint/2010/main" val="10591767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Song 5.10-11 [She]  </a:t>
            </a:r>
            <a:r>
              <a:rPr lang="en-US" sz="4000" dirty="0"/>
              <a:t>The man I love is radiant and ruddy; he stands out among ten thousand. His head is like the finest gold; his locks are wavy and black as a raven.</a:t>
            </a:r>
          </a:p>
          <a:p>
            <a:pPr marL="0" indent="0">
              <a:buNone/>
            </a:pPr>
            <a:endParaRPr lang="en-US" sz="4000" dirty="0"/>
          </a:p>
        </p:txBody>
      </p:sp>
    </p:spTree>
    <p:extLst>
      <p:ext uri="{BB962C8B-B14F-4D97-AF65-F5344CB8AC3E}">
        <p14:creationId xmlns:p14="http://schemas.microsoft.com/office/powerpoint/2010/main" val="15698978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Song 5.15-16 [She]  </a:t>
            </a:r>
            <a:r>
              <a:rPr lang="en-US" sz="4000" dirty="0"/>
              <a:t>His appearance is like the </a:t>
            </a:r>
            <a:r>
              <a:rPr lang="en-US" sz="4000" dirty="0" err="1"/>
              <a:t>L’vanon</a:t>
            </a:r>
            <a:r>
              <a:rPr lang="en-US" sz="4000" dirty="0"/>
              <a:t>, as imposing as the cedars. His words are sweetness itself; he is altogether desirable. This is my darling, and this is my friend, daughters of </a:t>
            </a:r>
            <a:r>
              <a:rPr lang="en-US" sz="4000" dirty="0" err="1"/>
              <a:t>Yerushalayim</a:t>
            </a:r>
            <a:r>
              <a:rPr lang="en-US" sz="4000" dirty="0"/>
              <a:t>.</a:t>
            </a:r>
          </a:p>
        </p:txBody>
      </p:sp>
    </p:spTree>
    <p:extLst>
      <p:ext uri="{BB962C8B-B14F-4D97-AF65-F5344CB8AC3E}">
        <p14:creationId xmlns:p14="http://schemas.microsoft.com/office/powerpoint/2010/main" val="23808798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Daniel 7.9-14</a:t>
            </a:r>
            <a:r>
              <a:rPr lang="en-US" sz="4000" dirty="0"/>
              <a:t> “While I was watching, thrones were set up, and the Ancient of Days took his seat. His garment was as white as snow, and the hair of His head like pure wool. His throne was ablaze with flames, its wheels a burning fire. </a:t>
            </a:r>
          </a:p>
        </p:txBody>
      </p:sp>
    </p:spTree>
    <p:extLst>
      <p:ext uri="{BB962C8B-B14F-4D97-AF65-F5344CB8AC3E}">
        <p14:creationId xmlns:p14="http://schemas.microsoft.com/office/powerpoint/2010/main" val="17162470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Daniel 7.9-14</a:t>
            </a:r>
            <a:r>
              <a:rPr lang="en-US" sz="4000" dirty="0"/>
              <a:t> A river of fire was flowing and coming out from before Him. Thousands of thousands attended Him and ten thousand times ten thousand stood before Him… </a:t>
            </a:r>
          </a:p>
        </p:txBody>
      </p:sp>
    </p:spTree>
    <p:extLst>
      <p:ext uri="{BB962C8B-B14F-4D97-AF65-F5344CB8AC3E}">
        <p14:creationId xmlns:p14="http://schemas.microsoft.com/office/powerpoint/2010/main" val="36877649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Daniel 7.9-14</a:t>
            </a:r>
            <a:r>
              <a:rPr lang="en-US" sz="4000" dirty="0"/>
              <a:t> “I was watching in the night visions. Behold, One like a Son of Man, coming with the clouds of heaven. He approached the Ancient of Days, and was brought into His presence. </a:t>
            </a:r>
          </a:p>
        </p:txBody>
      </p:sp>
    </p:spTree>
    <p:extLst>
      <p:ext uri="{BB962C8B-B14F-4D97-AF65-F5344CB8AC3E}">
        <p14:creationId xmlns:p14="http://schemas.microsoft.com/office/powerpoint/2010/main" val="3525329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lgn="ctr">
              <a:buNone/>
            </a:pPr>
            <a:r>
              <a:rPr lang="en-US" sz="4000" dirty="0"/>
              <a:t> </a:t>
            </a:r>
          </a:p>
          <a:p>
            <a:pPr marL="0" indent="0" algn="ctr">
              <a:buNone/>
            </a:pPr>
            <a:r>
              <a:rPr lang="en-US" sz="4000" dirty="0"/>
              <a:t>We are at the last Shabbat of the Hebrew calendar month of Elul.</a:t>
            </a:r>
          </a:p>
          <a:p>
            <a:pPr marL="0" indent="0" algn="ctr">
              <a:buNone/>
            </a:pPr>
            <a:r>
              <a:rPr lang="en-US" sz="4000" dirty="0"/>
              <a:t>The new month and new year start Monday at sunset.</a:t>
            </a:r>
          </a:p>
          <a:p>
            <a:pPr marL="0" indent="0" algn="ctr">
              <a:buNone/>
            </a:pPr>
            <a:r>
              <a:rPr lang="en-US" sz="4000" dirty="0"/>
              <a:t>Happy New Year = Shannah Tova</a:t>
            </a:r>
          </a:p>
          <a:p>
            <a:pPr marL="0" indent="0" algn="ctr">
              <a:buNone/>
            </a:pPr>
            <a:endParaRPr lang="en-US" sz="4000" dirty="0"/>
          </a:p>
        </p:txBody>
      </p:sp>
    </p:spTree>
    <p:extLst>
      <p:ext uri="{BB962C8B-B14F-4D97-AF65-F5344CB8AC3E}">
        <p14:creationId xmlns:p14="http://schemas.microsoft.com/office/powerpoint/2010/main" val="21311245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Daniel 7.9-14</a:t>
            </a:r>
            <a:r>
              <a:rPr lang="en-US" sz="4000" dirty="0"/>
              <a:t> Dominion, glory and sovereignty were given to Him that all peoples, nations, and languages should serve Him. His dominion is an everlasting dominion that will never pass away, and His kingdom is one that will not be destroyed.</a:t>
            </a:r>
          </a:p>
        </p:txBody>
      </p:sp>
    </p:spTree>
    <p:extLst>
      <p:ext uri="{BB962C8B-B14F-4D97-AF65-F5344CB8AC3E}">
        <p14:creationId xmlns:p14="http://schemas.microsoft.com/office/powerpoint/2010/main" val="31560737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Rev 1.13-16</a:t>
            </a:r>
            <a:r>
              <a:rPr lang="en-US" sz="4000" dirty="0"/>
              <a:t> In the midst of the </a:t>
            </a:r>
            <a:r>
              <a:rPr lang="en-US" sz="4000" dirty="0" err="1"/>
              <a:t>menorot</a:t>
            </a:r>
            <a:r>
              <a:rPr lang="en-US" sz="4000" dirty="0"/>
              <a:t>, I saw One like a Son of Man, clothed in a robe down to His feet, with a golden belt wrapped around His chest. His head and His hair were white like wool, white like snow, and His eyes like a flame of fire. </a:t>
            </a:r>
          </a:p>
        </p:txBody>
      </p:sp>
    </p:spTree>
    <p:extLst>
      <p:ext uri="{BB962C8B-B14F-4D97-AF65-F5344CB8AC3E}">
        <p14:creationId xmlns:p14="http://schemas.microsoft.com/office/powerpoint/2010/main" val="32921890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a:bodyPr>
          <a:lstStyle/>
          <a:p>
            <a:pPr marL="0" indent="0">
              <a:buNone/>
            </a:pPr>
            <a:r>
              <a:rPr lang="en-US" sz="4000" baseline="30000" dirty="0"/>
              <a:t>Rev 1.13-16</a:t>
            </a:r>
            <a:r>
              <a:rPr lang="en-US" sz="4000" dirty="0"/>
              <a:t> His feet were like polished bronze refined in a furnace, and His voice was like the roar of rushing waters.  In His right hand He held seven stars, and out of His mouth came forth a sharp, two-edged sword. His face was like the sun shining at full strength.</a:t>
            </a:r>
          </a:p>
        </p:txBody>
      </p:sp>
    </p:spTree>
    <p:extLst>
      <p:ext uri="{BB962C8B-B14F-4D97-AF65-F5344CB8AC3E}">
        <p14:creationId xmlns:p14="http://schemas.microsoft.com/office/powerpoint/2010/main" val="23221240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a:t>Yeshayahu/Is 57.15 </a:t>
            </a:r>
            <a:r>
              <a:rPr lang="en-US" sz="4000" dirty="0"/>
              <a:t>For thus says the High, Exalted One who lives forever, whose name is Holy: “I live in the high and holy place but also with the broken and humble, in order to revive the spirit of the humble and revive the hearts of the broken ones.</a:t>
            </a:r>
          </a:p>
        </p:txBody>
      </p:sp>
    </p:spTree>
    <p:extLst>
      <p:ext uri="{BB962C8B-B14F-4D97-AF65-F5344CB8AC3E}">
        <p14:creationId xmlns:p14="http://schemas.microsoft.com/office/powerpoint/2010/main" val="14255519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3600" dirty="0"/>
              <a:t>William Wilberforce led a campaign against the British Parliament to abolish slavery in the late 1700's and early 1800's. During the course of his intense efforts, Wilberforce came to a desperate place of discouragement, feeling he had absolutely no more strength to continue. In this condition, </a:t>
            </a:r>
            <a:endParaRPr lang="en-US" sz="6000" dirty="0"/>
          </a:p>
        </p:txBody>
      </p:sp>
    </p:spTree>
    <p:extLst>
      <p:ext uri="{BB962C8B-B14F-4D97-AF65-F5344CB8AC3E}">
        <p14:creationId xmlns:p14="http://schemas.microsoft.com/office/powerpoint/2010/main" val="37181813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3200" dirty="0"/>
              <a:t>In this condition, he was about to give up, when his elderly friend, John Wesley, lying on his deathbed, was informed of his friend William's distress. Wesley requested pen and paper, and with a quivering hand, wrote these words,  "Unless God has raised you up for this very thing, you will be worn out by the opposition of men and devils. </a:t>
            </a:r>
            <a:endParaRPr lang="en-US" sz="5400" dirty="0"/>
          </a:p>
        </p:txBody>
      </p:sp>
    </p:spTree>
    <p:extLst>
      <p:ext uri="{BB962C8B-B14F-4D97-AF65-F5344CB8AC3E}">
        <p14:creationId xmlns:p14="http://schemas.microsoft.com/office/powerpoint/2010/main" val="26119415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dirty="0"/>
              <a:t>But if God be for you, who can be against you? Are all of them stronger than God? Oh be not weary of well-doing! </a:t>
            </a:r>
            <a:r>
              <a:rPr lang="en-US" sz="4000" dirty="0">
                <a:solidFill>
                  <a:srgbClr val="FFFF99"/>
                </a:solidFill>
              </a:rPr>
              <a:t>Go on, in the name of God and in the power of his might, till even American slavery shall vanish away before it.“  </a:t>
            </a:r>
            <a:endParaRPr lang="en-US" sz="6600" dirty="0">
              <a:solidFill>
                <a:srgbClr val="FFFF99"/>
              </a:solidFill>
            </a:endParaRPr>
          </a:p>
        </p:txBody>
      </p:sp>
    </p:spTree>
    <p:extLst>
      <p:ext uri="{BB962C8B-B14F-4D97-AF65-F5344CB8AC3E}">
        <p14:creationId xmlns:p14="http://schemas.microsoft.com/office/powerpoint/2010/main" val="28952815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John Wesley died six days later, but William Wilberforce fought for forty-five more years, and in 1833, three days before his own death, witnessed the abolition of slavery in Britain.</a:t>
            </a:r>
            <a:endParaRPr lang="en-US" sz="6600" dirty="0"/>
          </a:p>
        </p:txBody>
      </p:sp>
    </p:spTree>
    <p:extLst>
      <p:ext uri="{BB962C8B-B14F-4D97-AF65-F5344CB8AC3E}">
        <p14:creationId xmlns:p14="http://schemas.microsoft.com/office/powerpoint/2010/main" val="38379456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Song 6.2-3 [She] </a:t>
            </a:r>
            <a:r>
              <a:rPr lang="en-US" sz="4000" dirty="0"/>
              <a:t>My lover went down to his garden, to the beds of balsam</a:t>
            </a:r>
          </a:p>
          <a:p>
            <a:pPr marL="0" indent="0">
              <a:buNone/>
            </a:pPr>
            <a:r>
              <a:rPr lang="en-US" sz="4000" dirty="0"/>
              <a:t>to graze his flocks in the gardens and to gather lilies. </a:t>
            </a:r>
            <a:r>
              <a:rPr lang="en-US" sz="4000" dirty="0">
                <a:solidFill>
                  <a:srgbClr val="FFFF99"/>
                </a:solidFill>
              </a:rPr>
              <a:t>I am my beloved’s and my beloved is mine. </a:t>
            </a:r>
            <a:r>
              <a:rPr lang="en-US" sz="4000" dirty="0"/>
              <a:t>He browses among the lilies.</a:t>
            </a:r>
          </a:p>
        </p:txBody>
      </p:sp>
    </p:spTree>
    <p:extLst>
      <p:ext uri="{BB962C8B-B14F-4D97-AF65-F5344CB8AC3E}">
        <p14:creationId xmlns:p14="http://schemas.microsoft.com/office/powerpoint/2010/main" val="16074319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Song 6.4-5 [He] </a:t>
            </a:r>
            <a:r>
              <a:rPr lang="en-US" sz="4000" dirty="0"/>
              <a:t>You are as beautiful as </a:t>
            </a:r>
            <a:r>
              <a:rPr lang="en-US" sz="4000" dirty="0" err="1"/>
              <a:t>Tirtzah</a:t>
            </a:r>
            <a:r>
              <a:rPr lang="en-US" sz="4000" dirty="0"/>
              <a:t>, my love, as lovely as </a:t>
            </a:r>
            <a:r>
              <a:rPr lang="en-US" sz="4000" dirty="0" err="1"/>
              <a:t>Yerushalayim</a:t>
            </a:r>
            <a:r>
              <a:rPr lang="en-US" sz="4000" dirty="0"/>
              <a:t>, but formidable as an army marching under banners. Turn your eyes away from me, because they overwhelm me!</a:t>
            </a:r>
          </a:p>
        </p:txBody>
      </p:sp>
    </p:spTree>
    <p:extLst>
      <p:ext uri="{BB962C8B-B14F-4D97-AF65-F5344CB8AC3E}">
        <p14:creationId xmlns:p14="http://schemas.microsoft.com/office/powerpoint/2010/main" val="3480332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81010" y="361950"/>
            <a:ext cx="8381999" cy="4781550"/>
          </a:xfrm>
        </p:spPr>
        <p:txBody>
          <a:bodyPr>
            <a:normAutofit fontScale="92500" lnSpcReduction="10000"/>
          </a:bodyPr>
          <a:lstStyle/>
          <a:p>
            <a:pPr>
              <a:spcBef>
                <a:spcPct val="0"/>
              </a:spcBef>
            </a:pPr>
            <a:r>
              <a:rPr lang="en-US" altLang="en-US" dirty="0"/>
              <a:t>Prep: Rosh </a:t>
            </a:r>
            <a:r>
              <a:rPr lang="en-US" altLang="en-US" dirty="0" err="1"/>
              <a:t>Hashanna</a:t>
            </a:r>
            <a:r>
              <a:rPr lang="en-US" altLang="en-US" dirty="0"/>
              <a:t> greetings</a:t>
            </a:r>
          </a:p>
          <a:p>
            <a:pPr>
              <a:spcBef>
                <a:spcPct val="0"/>
              </a:spcBef>
            </a:pPr>
            <a:endParaRPr lang="en-US" altLang="en-US" i="1" dirty="0"/>
          </a:p>
          <a:p>
            <a:pPr>
              <a:spcBef>
                <a:spcPct val="0"/>
              </a:spcBef>
            </a:pPr>
            <a:r>
              <a:rPr lang="en-US" altLang="en-US" i="1" dirty="0"/>
              <a:t>Shana Tovah  </a:t>
            </a:r>
            <a:r>
              <a:rPr lang="he-IL" altLang="en-US" sz="4800" b="1" dirty="0">
                <a:latin typeface="David" panose="020E0502060401010101" pitchFamily="34" charset="-79"/>
                <a:cs typeface="David" panose="020E0502060401010101" pitchFamily="34" charset="-79"/>
              </a:rPr>
              <a:t>שָׁנָה טוֹבָה</a:t>
            </a:r>
            <a:endParaRPr lang="en-US" altLang="en-US" sz="4800" b="1" dirty="0">
              <a:latin typeface="David" panose="020E0502060401010101" pitchFamily="34" charset="-79"/>
              <a:cs typeface="David" panose="020E0502060401010101" pitchFamily="34" charset="-79"/>
            </a:endParaRPr>
          </a:p>
          <a:p>
            <a:pPr>
              <a:spcBef>
                <a:spcPct val="0"/>
              </a:spcBef>
            </a:pPr>
            <a:r>
              <a:rPr lang="en-US" altLang="en-US" dirty="0"/>
              <a:t>[Have a] Good Year</a:t>
            </a:r>
          </a:p>
          <a:p>
            <a:pPr>
              <a:spcBef>
                <a:spcPct val="0"/>
              </a:spcBef>
            </a:pPr>
            <a:endParaRPr lang="en-US" altLang="en-US" sz="4400" b="1" dirty="0"/>
          </a:p>
          <a:p>
            <a:pPr>
              <a:spcBef>
                <a:spcPct val="0"/>
              </a:spcBef>
            </a:pPr>
            <a:r>
              <a:rPr lang="he-IL" altLang="en-US" sz="4400" b="1" dirty="0">
                <a:latin typeface="David" panose="020E0502060401010101" pitchFamily="34" charset="-79"/>
                <a:cs typeface="David" panose="020E0502060401010101" pitchFamily="34" charset="-79"/>
              </a:rPr>
              <a:t>לשָׁנָה טוֹבָה וּמְתוּקָה</a:t>
            </a:r>
            <a:r>
              <a:rPr lang="en-US" altLang="en-US" sz="4400" b="1" dirty="0">
                <a:latin typeface="David" panose="020E0502060401010101" pitchFamily="34" charset="-79"/>
                <a:cs typeface="David" panose="020E0502060401010101" pitchFamily="34" charset="-79"/>
              </a:rPr>
              <a:t> </a:t>
            </a:r>
          </a:p>
          <a:p>
            <a:pPr>
              <a:spcBef>
                <a:spcPct val="0"/>
              </a:spcBef>
            </a:pPr>
            <a:r>
              <a:rPr lang="en-US" altLang="en-US" i="1" dirty="0" err="1"/>
              <a:t>L’Shana</a:t>
            </a:r>
            <a:r>
              <a:rPr lang="en-US" altLang="en-US" i="1" dirty="0"/>
              <a:t> Tova </a:t>
            </a:r>
            <a:r>
              <a:rPr lang="en-US" altLang="en-US" i="1" dirty="0" err="1"/>
              <a:t>oo-m’tuk</a:t>
            </a:r>
            <a:r>
              <a:rPr lang="en-US" altLang="en-US" i="1" u="sng" dirty="0" err="1"/>
              <a:t>ah</a:t>
            </a:r>
            <a:r>
              <a:rPr lang="en-US" altLang="en-US" sz="4400" b="1" dirty="0"/>
              <a:t>  </a:t>
            </a:r>
          </a:p>
          <a:p>
            <a:pPr>
              <a:spcBef>
                <a:spcPct val="0"/>
              </a:spcBef>
            </a:pPr>
            <a:r>
              <a:rPr lang="en-US" altLang="en-US" dirty="0"/>
              <a:t>[Have a] Good and sweet year </a:t>
            </a:r>
            <a:endParaRPr lang="en-US" altLang="en-US" sz="4400" b="1" dirty="0"/>
          </a:p>
          <a:p>
            <a:pPr algn="l"/>
            <a:endParaRPr lang="en-US" dirty="0"/>
          </a:p>
        </p:txBody>
      </p:sp>
    </p:spTree>
    <p:extLst>
      <p:ext uri="{BB962C8B-B14F-4D97-AF65-F5344CB8AC3E}">
        <p14:creationId xmlns:p14="http://schemas.microsoft.com/office/powerpoint/2010/main" val="11827614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spTree>
    <p:extLst>
      <p:ext uri="{BB962C8B-B14F-4D97-AF65-F5344CB8AC3E}">
        <p14:creationId xmlns:p14="http://schemas.microsoft.com/office/powerpoint/2010/main" val="334292157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pic>
        <p:nvPicPr>
          <p:cNvPr id="2050" name="Picture 2" descr="set me &#10;{as a seal) ">
            <a:extLst>
              <a:ext uri="{FF2B5EF4-FFF2-40B4-BE49-F238E27FC236}">
                <a16:creationId xmlns:a16="http://schemas.microsoft.com/office/drawing/2014/main" id="{0CFAB45B-5B79-4310-AB73-B1EBAA8F63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383590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Set Me As a Seal</a:t>
            </a:r>
          </a:p>
          <a:p>
            <a:pPr marL="461963" indent="-461963">
              <a:buFont typeface="+mj-lt"/>
              <a:buAutoNum type="arabicPeriod" startAt="2"/>
            </a:pPr>
            <a:r>
              <a:rPr lang="en-US" sz="4000" dirty="0"/>
              <a:t>Song of [love] Songs</a:t>
            </a:r>
          </a:p>
          <a:p>
            <a:pPr marL="167007" lvl="1" indent="0">
              <a:buNone/>
            </a:pPr>
            <a:r>
              <a:rPr lang="en-US" sz="4000" dirty="0"/>
              <a:t>§3. </a:t>
            </a:r>
            <a:r>
              <a:rPr lang="en-US" sz="3600" dirty="0"/>
              <a:t>Unbroken intimacy 3.6-5.1</a:t>
            </a:r>
          </a:p>
          <a:p>
            <a:pPr marL="167007" lvl="1" indent="0">
              <a:buNone/>
            </a:pPr>
            <a:r>
              <a:rPr lang="en-US" sz="3600" dirty="0"/>
              <a:t>§4. Intimacy again broken, restoration 5.2-6.10</a:t>
            </a:r>
          </a:p>
          <a:p>
            <a:pPr marL="167007" lvl="1" indent="0">
              <a:buNone/>
            </a:pPr>
            <a:r>
              <a:rPr lang="en-US" sz="3200" dirty="0"/>
              <a:t>§5. Fruits of recognized union 6.11-8.4</a:t>
            </a:r>
          </a:p>
          <a:p>
            <a:pPr marL="167007" lvl="1" indent="0">
              <a:buNone/>
            </a:pPr>
            <a:r>
              <a:rPr lang="en-US" sz="3600" dirty="0">
                <a:solidFill>
                  <a:srgbClr val="FFFF99"/>
                </a:solidFill>
              </a:rPr>
              <a:t>§6 Unrestrained intimacy 8.5-14 </a:t>
            </a:r>
          </a:p>
          <a:p>
            <a:pPr marL="461963" indent="-461963">
              <a:buFont typeface="+mj-lt"/>
              <a:buAutoNum type="arabicPeriod" startAt="2"/>
            </a:pPr>
            <a:endParaRPr lang="en-US" sz="4000" dirty="0"/>
          </a:p>
        </p:txBody>
      </p:sp>
    </p:spTree>
    <p:extLst>
      <p:ext uri="{BB962C8B-B14F-4D97-AF65-F5344CB8AC3E}">
        <p14:creationId xmlns:p14="http://schemas.microsoft.com/office/powerpoint/2010/main" val="252430482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Song 8.6-7 [She] </a:t>
            </a:r>
            <a:r>
              <a:rPr lang="en-US" sz="4000" dirty="0"/>
              <a:t>Set me like a seal on your heart, like a seal on your arm; for love is as strong as death, passion as cruel as </a:t>
            </a:r>
            <a:r>
              <a:rPr lang="en-US" sz="4000" dirty="0" err="1"/>
              <a:t>Sh’ol</a:t>
            </a:r>
            <a:r>
              <a:rPr lang="en-US" sz="4000" dirty="0"/>
              <a:t>; its flashes are flashes of fire, [as fierce as the] flame of Yah. </a:t>
            </a:r>
          </a:p>
        </p:txBody>
      </p:sp>
    </p:spTree>
    <p:extLst>
      <p:ext uri="{BB962C8B-B14F-4D97-AF65-F5344CB8AC3E}">
        <p14:creationId xmlns:p14="http://schemas.microsoft.com/office/powerpoint/2010/main" val="48109445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Song 8.6-7 [She]  </a:t>
            </a:r>
            <a:r>
              <a:rPr lang="en-US" sz="4000" dirty="0"/>
              <a:t>No amount of water can quench love, torrents cannot drown it. If someone gave all the wealth in his house for love, he would gain only utter contempt.</a:t>
            </a:r>
          </a:p>
        </p:txBody>
      </p:sp>
    </p:spTree>
    <p:extLst>
      <p:ext uri="{BB962C8B-B14F-4D97-AF65-F5344CB8AC3E}">
        <p14:creationId xmlns:p14="http://schemas.microsoft.com/office/powerpoint/2010/main" val="30477474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51816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20000"/>
          </a:bodyPr>
          <a:lstStyle/>
          <a:p>
            <a:pPr marL="0" indent="0">
              <a:buNone/>
            </a:pPr>
            <a:r>
              <a:rPr lang="en-US" sz="4000" baseline="30000" dirty="0" err="1"/>
              <a:t>Shmot</a:t>
            </a:r>
            <a:r>
              <a:rPr lang="en-US" sz="4000" baseline="30000" dirty="0"/>
              <a:t>/Ex 28.10-12</a:t>
            </a:r>
            <a:r>
              <a:rPr lang="en-US" sz="4000" dirty="0"/>
              <a:t> Take two onyx stones and engrave on them the names of the sons of </a:t>
            </a:r>
            <a:r>
              <a:rPr lang="en-US" sz="4000" dirty="0" err="1"/>
              <a:t>Isra’el</a:t>
            </a:r>
            <a:r>
              <a:rPr lang="en-US" sz="4000" dirty="0"/>
              <a:t> —  six of their names on one stone and the six remaining names on the other, in the order of their birth. </a:t>
            </a:r>
          </a:p>
        </p:txBody>
      </p:sp>
      <p:pic>
        <p:nvPicPr>
          <p:cNvPr id="3" name="Picture 2">
            <a:extLst>
              <a:ext uri="{FF2B5EF4-FFF2-40B4-BE49-F238E27FC236}">
                <a16:creationId xmlns:a16="http://schemas.microsoft.com/office/drawing/2014/main" id="{BAB03815-5DAA-47A0-A674-F4361B36B188}"/>
              </a:ext>
            </a:extLst>
          </p:cNvPr>
          <p:cNvPicPr>
            <a:picLocks noChangeAspect="1"/>
          </p:cNvPicPr>
          <p:nvPr/>
        </p:nvPicPr>
        <p:blipFill>
          <a:blip r:embed="rId3"/>
          <a:stretch>
            <a:fillRect/>
          </a:stretch>
        </p:blipFill>
        <p:spPr>
          <a:xfrm>
            <a:off x="5590679" y="0"/>
            <a:ext cx="3553321" cy="5048955"/>
          </a:xfrm>
          <a:prstGeom prst="rect">
            <a:avLst/>
          </a:prstGeom>
        </p:spPr>
      </p:pic>
    </p:spTree>
    <p:extLst>
      <p:ext uri="{BB962C8B-B14F-4D97-AF65-F5344CB8AC3E}">
        <p14:creationId xmlns:p14="http://schemas.microsoft.com/office/powerpoint/2010/main" val="102898160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buNone/>
            </a:pPr>
            <a:r>
              <a:rPr lang="en-US" sz="4000" baseline="30000" dirty="0" err="1"/>
              <a:t>Shmot</a:t>
            </a:r>
            <a:r>
              <a:rPr lang="en-US" sz="4000" baseline="30000" dirty="0"/>
              <a:t>/Ex 28.10-12</a:t>
            </a:r>
            <a:r>
              <a:rPr lang="en-US" sz="4000" dirty="0"/>
              <a:t> An engraver should </a:t>
            </a:r>
            <a:r>
              <a:rPr lang="en-US" sz="4000" u="sng" dirty="0">
                <a:solidFill>
                  <a:srgbClr val="FFFF66"/>
                </a:solidFill>
              </a:rPr>
              <a:t>engrave the names of the sons of </a:t>
            </a:r>
            <a:r>
              <a:rPr lang="en-US" sz="4000" u="sng" dirty="0" err="1">
                <a:solidFill>
                  <a:srgbClr val="FFFF66"/>
                </a:solidFill>
              </a:rPr>
              <a:t>Isra’el</a:t>
            </a:r>
            <a:r>
              <a:rPr lang="en-US" sz="4000" u="sng" dirty="0">
                <a:solidFill>
                  <a:srgbClr val="FFFF66"/>
                </a:solidFill>
              </a:rPr>
              <a:t> on the two stones as he would engrave a seal. </a:t>
            </a:r>
            <a:r>
              <a:rPr lang="en-US" sz="4000" dirty="0"/>
              <a:t>Mount the stones in gold settings,  and put the two stones on the shoulder-pieces of the vest as stones calling to mind the sons of </a:t>
            </a:r>
            <a:r>
              <a:rPr lang="en-US" sz="4000" dirty="0" err="1"/>
              <a:t>Isra’el</a:t>
            </a:r>
            <a:r>
              <a:rPr lang="en-US" sz="4000" dirty="0"/>
              <a:t>. </a:t>
            </a:r>
          </a:p>
        </p:txBody>
      </p:sp>
    </p:spTree>
    <p:extLst>
      <p:ext uri="{BB962C8B-B14F-4D97-AF65-F5344CB8AC3E}">
        <p14:creationId xmlns:p14="http://schemas.microsoft.com/office/powerpoint/2010/main" val="216378895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err="1"/>
              <a:t>Shmot</a:t>
            </a:r>
            <a:r>
              <a:rPr lang="en-US" sz="4000" baseline="30000" dirty="0"/>
              <a:t>/Ex 28.10-12</a:t>
            </a:r>
            <a:r>
              <a:rPr lang="en-US" sz="4000" dirty="0"/>
              <a:t>  </a:t>
            </a:r>
            <a:r>
              <a:rPr lang="en-US" sz="4000" dirty="0" err="1"/>
              <a:t>Aharon</a:t>
            </a:r>
            <a:r>
              <a:rPr lang="en-US" sz="4000" dirty="0"/>
              <a:t> is to carry their names before </a:t>
            </a:r>
            <a:r>
              <a:rPr lang="en-US" sz="4000" cap="small" dirty="0"/>
              <a:t>Adoni</a:t>
            </a:r>
            <a:r>
              <a:rPr lang="en-US" sz="4000" dirty="0"/>
              <a:t> on his two shoulders as a reminder.</a:t>
            </a:r>
          </a:p>
        </p:txBody>
      </p:sp>
    </p:spTree>
    <p:extLst>
      <p:ext uri="{BB962C8B-B14F-4D97-AF65-F5344CB8AC3E}">
        <p14:creationId xmlns:p14="http://schemas.microsoft.com/office/powerpoint/2010/main" val="242208198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Song 8.6-7 [She] </a:t>
            </a:r>
            <a:r>
              <a:rPr lang="en-US" sz="4000" dirty="0"/>
              <a:t>Set me like a seal on your heart, like a seal on your arm; for love is as strong as death, passion as cruel as </a:t>
            </a:r>
            <a:r>
              <a:rPr lang="en-US" sz="4000" dirty="0" err="1"/>
              <a:t>Sh’ol</a:t>
            </a:r>
            <a:r>
              <a:rPr lang="en-US" sz="4000" dirty="0"/>
              <a:t>; its flashes are flashes of fire, [as fierce as the] flame of Yah. </a:t>
            </a:r>
          </a:p>
        </p:txBody>
      </p:sp>
    </p:spTree>
    <p:extLst>
      <p:ext uri="{BB962C8B-B14F-4D97-AF65-F5344CB8AC3E}">
        <p14:creationId xmlns:p14="http://schemas.microsoft.com/office/powerpoint/2010/main" val="68947678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baseline="30000" dirty="0"/>
              <a:t>MJ/Heb. 9.28 </a:t>
            </a:r>
            <a:r>
              <a:rPr lang="en-US" sz="4000" dirty="0"/>
              <a:t>Messiah was offered once to bear the sins of many.  He will appear a second time, apart from sin, to those eagerly awaiting Him for salvation.</a:t>
            </a:r>
          </a:p>
        </p:txBody>
      </p:sp>
    </p:spTree>
    <p:extLst>
      <p:ext uri="{BB962C8B-B14F-4D97-AF65-F5344CB8AC3E}">
        <p14:creationId xmlns:p14="http://schemas.microsoft.com/office/powerpoint/2010/main" val="36023315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0" indent="0" algn="ctr" rtl="1">
              <a:buNone/>
            </a:pPr>
            <a:r>
              <a:rPr lang="en-US" sz="4000" dirty="0"/>
              <a:t>Month of Elul as acronym</a:t>
            </a:r>
          </a:p>
          <a:p>
            <a:pPr marL="0" indent="0" algn="r" rtl="1">
              <a:buNone/>
            </a:pPr>
            <a:r>
              <a:rPr lang="he-IL" sz="4400" b="1" dirty="0">
                <a:solidFill>
                  <a:srgbClr val="FFC000"/>
                </a:solidFill>
                <a:latin typeface="David" panose="020E0502060401010101" pitchFamily="34" charset="-79"/>
                <a:cs typeface="David" panose="020E0502060401010101" pitchFamily="34" charset="-79"/>
              </a:rPr>
              <a:t>אֲ</a:t>
            </a:r>
            <a:r>
              <a:rPr lang="he-IL" sz="4400" b="1" dirty="0">
                <a:latin typeface="David" panose="020E0502060401010101" pitchFamily="34" charset="-79"/>
                <a:cs typeface="David" panose="020E0502060401010101" pitchFamily="34" charset="-79"/>
              </a:rPr>
              <a:t>נִי</a:t>
            </a:r>
            <a:r>
              <a:rPr lang="he-IL" sz="4400" b="1" dirty="0">
                <a:solidFill>
                  <a:srgbClr val="FFC000"/>
                </a:solidFill>
                <a:latin typeface="David" panose="020E0502060401010101" pitchFamily="34" charset="-79"/>
                <a:cs typeface="David" panose="020E0502060401010101" pitchFamily="34" charset="-79"/>
              </a:rPr>
              <a:t> לְ</a:t>
            </a:r>
            <a:r>
              <a:rPr lang="he-IL" sz="4400" b="1" dirty="0">
                <a:latin typeface="David" panose="020E0502060401010101" pitchFamily="34" charset="-79"/>
                <a:cs typeface="David" panose="020E0502060401010101" pitchFamily="34" charset="-79"/>
              </a:rPr>
              <a:t>דוֹדִי</a:t>
            </a:r>
            <a:r>
              <a:rPr lang="he-IL" sz="4400" b="1" dirty="0">
                <a:solidFill>
                  <a:srgbClr val="FFC000"/>
                </a:solidFill>
                <a:latin typeface="David" panose="020E0502060401010101" pitchFamily="34" charset="-79"/>
                <a:cs typeface="David" panose="020E0502060401010101" pitchFamily="34" charset="-79"/>
              </a:rPr>
              <a:t> וְ</a:t>
            </a:r>
            <a:r>
              <a:rPr lang="he-IL" sz="4400" b="1" dirty="0">
                <a:latin typeface="David" panose="020E0502060401010101" pitchFamily="34" charset="-79"/>
                <a:cs typeface="David" panose="020E0502060401010101" pitchFamily="34" charset="-79"/>
              </a:rPr>
              <a:t>דוֹדִי</a:t>
            </a:r>
            <a:r>
              <a:rPr lang="he-IL" sz="4400" b="1" dirty="0">
                <a:solidFill>
                  <a:srgbClr val="FFC000"/>
                </a:solidFill>
                <a:latin typeface="David" panose="020E0502060401010101" pitchFamily="34" charset="-79"/>
                <a:cs typeface="David" panose="020E0502060401010101" pitchFamily="34" charset="-79"/>
              </a:rPr>
              <a:t> לִ</a:t>
            </a:r>
            <a:r>
              <a:rPr lang="he-IL" sz="4400" b="1" dirty="0">
                <a:latin typeface="David" panose="020E0502060401010101" pitchFamily="34" charset="-79"/>
                <a:cs typeface="David" panose="020E0502060401010101" pitchFamily="34" charset="-79"/>
              </a:rPr>
              <a:t>י</a:t>
            </a:r>
            <a:r>
              <a:rPr lang="en-US" sz="4400" b="1" dirty="0">
                <a:latin typeface="David" panose="020E0502060401010101" pitchFamily="34" charset="-79"/>
                <a:cs typeface="David" panose="020E0502060401010101" pitchFamily="34" charset="-79"/>
              </a:rPr>
              <a:t>      </a:t>
            </a:r>
            <a:r>
              <a:rPr lang="he-IL" sz="4400" b="1" dirty="0">
                <a:solidFill>
                  <a:srgbClr val="FFC000"/>
                </a:solidFill>
                <a:latin typeface="David" panose="020E0502060401010101" pitchFamily="34" charset="-79"/>
                <a:cs typeface="David" panose="020E0502060401010101" pitchFamily="34" charset="-79"/>
              </a:rPr>
              <a:t>אלול</a:t>
            </a:r>
            <a:r>
              <a:rPr lang="en-US" sz="4400" b="1" dirty="0">
                <a:latin typeface="David" panose="020E0502060401010101" pitchFamily="34" charset="-79"/>
                <a:cs typeface="David" panose="020E0502060401010101" pitchFamily="34" charset="-79"/>
              </a:rPr>
              <a:t>      </a:t>
            </a:r>
            <a:r>
              <a:rPr lang="he-IL" sz="4400" b="1" dirty="0">
                <a:solidFill>
                  <a:srgbClr val="FFC000"/>
                </a:solidFill>
                <a:latin typeface="David" panose="020E0502060401010101" pitchFamily="34" charset="-79"/>
                <a:cs typeface="David" panose="020E0502060401010101" pitchFamily="34" charset="-79"/>
              </a:rPr>
              <a:t>אֱלוּל</a:t>
            </a:r>
            <a:r>
              <a:rPr lang="en-US" sz="4000" dirty="0"/>
              <a:t>Elul </a:t>
            </a:r>
          </a:p>
          <a:p>
            <a:pPr marL="0" indent="0">
              <a:buNone/>
            </a:pPr>
            <a:r>
              <a:rPr lang="en-US" sz="4000" i="1" dirty="0" err="1">
                <a:solidFill>
                  <a:srgbClr val="FFC000"/>
                </a:solidFill>
              </a:rPr>
              <a:t>A</a:t>
            </a:r>
            <a:r>
              <a:rPr lang="en-US" sz="4000" i="1" dirty="0" err="1"/>
              <a:t>nee</a:t>
            </a:r>
            <a:r>
              <a:rPr lang="en-US" sz="4000" i="1" dirty="0"/>
              <a:t> </a:t>
            </a:r>
            <a:r>
              <a:rPr lang="en-US" sz="4000" i="1" dirty="0" err="1">
                <a:solidFill>
                  <a:srgbClr val="FFC000"/>
                </a:solidFill>
              </a:rPr>
              <a:t>l</a:t>
            </a:r>
            <a:r>
              <a:rPr lang="en-US" sz="4000" i="1" dirty="0" err="1"/>
              <a:t>’dodi</a:t>
            </a:r>
            <a:r>
              <a:rPr lang="en-US" sz="4000" i="1" dirty="0"/>
              <a:t>, </a:t>
            </a:r>
            <a:r>
              <a:rPr lang="en-US" sz="4000" i="1" dirty="0" err="1">
                <a:solidFill>
                  <a:srgbClr val="FFC000"/>
                </a:solidFill>
              </a:rPr>
              <a:t>v</a:t>
            </a:r>
            <a:r>
              <a:rPr lang="en-US" sz="4000" i="1" dirty="0" err="1"/>
              <a:t>’dodi</a:t>
            </a:r>
            <a:r>
              <a:rPr lang="en-US" sz="4000" i="1" dirty="0"/>
              <a:t> </a:t>
            </a:r>
            <a:r>
              <a:rPr lang="en-US" sz="4000" i="1" dirty="0">
                <a:solidFill>
                  <a:srgbClr val="FFC000"/>
                </a:solidFill>
              </a:rPr>
              <a:t>l</a:t>
            </a:r>
            <a:r>
              <a:rPr lang="en-US" sz="4000" i="1" dirty="0"/>
              <a:t>i</a:t>
            </a:r>
          </a:p>
          <a:p>
            <a:pPr marL="0" indent="0">
              <a:buNone/>
            </a:pPr>
            <a:r>
              <a:rPr lang="en-US" sz="4000" dirty="0"/>
              <a:t>I am my beloved’s and he is mine.</a:t>
            </a:r>
          </a:p>
          <a:p>
            <a:pPr marL="0" indent="0">
              <a:buNone/>
            </a:pPr>
            <a:endParaRPr lang="en-US" sz="4000" dirty="0"/>
          </a:p>
          <a:p>
            <a:pPr marL="0" indent="0">
              <a:buNone/>
            </a:pPr>
            <a:r>
              <a:rPr lang="en-US" sz="3600" dirty="0"/>
              <a:t>A surprising example of loving faithfulness…</a:t>
            </a:r>
          </a:p>
          <a:p>
            <a:pPr marL="0" indent="0">
              <a:buNone/>
            </a:pPr>
            <a:endParaRPr lang="en-US" sz="4000" dirty="0"/>
          </a:p>
        </p:txBody>
      </p:sp>
      <p:cxnSp>
        <p:nvCxnSpPr>
          <p:cNvPr id="3" name="Straight Arrow Connector 2">
            <a:extLst>
              <a:ext uri="{FF2B5EF4-FFF2-40B4-BE49-F238E27FC236}">
                <a16:creationId xmlns:a16="http://schemas.microsoft.com/office/drawing/2014/main" id="{DAB98BD9-6B7D-4D95-B782-37868E1CC8A9}"/>
              </a:ext>
            </a:extLst>
          </p:cNvPr>
          <p:cNvCxnSpPr/>
          <p:nvPr/>
        </p:nvCxnSpPr>
        <p:spPr bwMode="auto">
          <a:xfrm>
            <a:off x="2667000" y="1428750"/>
            <a:ext cx="533400" cy="0"/>
          </a:xfrm>
          <a:prstGeom prst="straightConnector1">
            <a:avLst/>
          </a:prstGeom>
          <a:solidFill>
            <a:schemeClr val="accent1"/>
          </a:solidFill>
          <a:ln w="44450" cap="flat" cmpd="sng" algn="ctr">
            <a:solidFill>
              <a:srgbClr val="FFC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Straight Arrow Connector 4">
            <a:extLst>
              <a:ext uri="{FF2B5EF4-FFF2-40B4-BE49-F238E27FC236}">
                <a16:creationId xmlns:a16="http://schemas.microsoft.com/office/drawing/2014/main" id="{28620BE9-B780-4EC4-A495-EF7954593938}"/>
              </a:ext>
            </a:extLst>
          </p:cNvPr>
          <p:cNvCxnSpPr/>
          <p:nvPr/>
        </p:nvCxnSpPr>
        <p:spPr bwMode="auto">
          <a:xfrm>
            <a:off x="4426527" y="1428750"/>
            <a:ext cx="533400" cy="0"/>
          </a:xfrm>
          <a:prstGeom prst="straightConnector1">
            <a:avLst/>
          </a:prstGeom>
          <a:solidFill>
            <a:schemeClr val="accent1"/>
          </a:solidFill>
          <a:ln w="44450" cap="flat" cmpd="sng" algn="ctr">
            <a:solidFill>
              <a:srgbClr val="FFC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40166878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lnSpcReduction="10000"/>
          </a:bodyPr>
          <a:lstStyle/>
          <a:p>
            <a:pPr marL="457200" indent="-457200">
              <a:buFont typeface="+mj-lt"/>
              <a:buAutoNum type="arabicPeriod"/>
            </a:pPr>
            <a:r>
              <a:rPr lang="en-US" sz="4000" dirty="0"/>
              <a:t>Do you KNOW Yeshua and the assurance of sins forgiven?</a:t>
            </a:r>
          </a:p>
          <a:p>
            <a:pPr marL="457200" indent="-457200">
              <a:buFont typeface="+mj-lt"/>
              <a:buAutoNum type="arabicPeriod"/>
            </a:pPr>
            <a:r>
              <a:rPr lang="en-US" sz="4000" dirty="0"/>
              <a:t>Are you hearing daily from His Word?</a:t>
            </a:r>
          </a:p>
          <a:p>
            <a:pPr marL="457200" indent="-457200">
              <a:buFont typeface="+mj-lt"/>
              <a:buAutoNum type="arabicPeriod"/>
            </a:pPr>
            <a:r>
              <a:rPr lang="en-US" sz="4000" dirty="0"/>
              <a:t>How are you applying what you heard?</a:t>
            </a:r>
          </a:p>
          <a:p>
            <a:pPr marL="457200" indent="-457200">
              <a:buFont typeface="+mj-lt"/>
              <a:buAutoNum type="arabicPeriod"/>
            </a:pPr>
            <a:r>
              <a:rPr lang="en-US" sz="4000" dirty="0"/>
              <a:t>Are you asking this of another?</a:t>
            </a:r>
          </a:p>
        </p:txBody>
      </p:sp>
    </p:spTree>
    <p:extLst>
      <p:ext uri="{BB962C8B-B14F-4D97-AF65-F5344CB8AC3E}">
        <p14:creationId xmlns:p14="http://schemas.microsoft.com/office/powerpoint/2010/main" val="39924552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228600" y="199660"/>
            <a:ext cx="8534399" cy="47342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endParaRPr lang="en-US" sz="4000" dirty="0"/>
          </a:p>
        </p:txBody>
      </p:sp>
    </p:spTree>
    <p:extLst>
      <p:ext uri="{BB962C8B-B14F-4D97-AF65-F5344CB8AC3E}">
        <p14:creationId xmlns:p14="http://schemas.microsoft.com/office/powerpoint/2010/main" val="337000464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AC55B88-9FDE-4C3A-8A01-E7DB95CCBF56}"/>
              </a:ext>
            </a:extLst>
          </p:cNvPr>
          <p:cNvPicPr>
            <a:picLocks noChangeAspect="1"/>
          </p:cNvPicPr>
          <p:nvPr/>
        </p:nvPicPr>
        <p:blipFill>
          <a:blip r:embed="rId3" cstate="print"/>
          <a:stretch>
            <a:fillRect/>
          </a:stretch>
        </p:blipFill>
        <p:spPr>
          <a:xfrm>
            <a:off x="2346499" y="1435524"/>
            <a:ext cx="4451011" cy="2272457"/>
          </a:xfrm>
          <a:prstGeom prst="rect">
            <a:avLst/>
          </a:prstGeom>
        </p:spPr>
      </p:pic>
    </p:spTree>
    <p:extLst>
      <p:ext uri="{BB962C8B-B14F-4D97-AF65-F5344CB8AC3E}">
        <p14:creationId xmlns:p14="http://schemas.microsoft.com/office/powerpoint/2010/main" val="1500793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4572000" y="285749"/>
            <a:ext cx="41148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Injured goose having surgery, New England Wildlife Center.</a:t>
            </a:r>
          </a:p>
        </p:txBody>
      </p:sp>
      <p:pic>
        <p:nvPicPr>
          <p:cNvPr id="3" name="Picture 2">
            <a:extLst>
              <a:ext uri="{FF2B5EF4-FFF2-40B4-BE49-F238E27FC236}">
                <a16:creationId xmlns:a16="http://schemas.microsoft.com/office/drawing/2014/main" id="{2E5941AD-1A97-454B-AD5B-C171DABB97EA}"/>
              </a:ext>
            </a:extLst>
          </p:cNvPr>
          <p:cNvPicPr>
            <a:picLocks noChangeAspect="1"/>
          </p:cNvPicPr>
          <p:nvPr/>
        </p:nvPicPr>
        <p:blipFill rotWithShape="1">
          <a:blip r:embed="rId3"/>
          <a:srcRect r="49524"/>
          <a:stretch/>
        </p:blipFill>
        <p:spPr>
          <a:xfrm>
            <a:off x="533400" y="-20500"/>
            <a:ext cx="4038600" cy="5135590"/>
          </a:xfrm>
          <a:prstGeom prst="rect">
            <a:avLst/>
          </a:prstGeom>
        </p:spPr>
      </p:pic>
    </p:spTree>
    <p:extLst>
      <p:ext uri="{BB962C8B-B14F-4D97-AF65-F5344CB8AC3E}">
        <p14:creationId xmlns:p14="http://schemas.microsoft.com/office/powerpoint/2010/main" val="2240810704"/>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159852</TotalTime>
  <Words>5535</Words>
  <Application>Microsoft Office PowerPoint</Application>
  <PresentationFormat>On-screen Show (16:9)</PresentationFormat>
  <Paragraphs>477</Paragraphs>
  <Slides>82</Slides>
  <Notes>82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82</vt:i4>
      </vt:variant>
    </vt:vector>
  </HeadingPairs>
  <TitlesOfParts>
    <vt:vector size="92" baseType="lpstr">
      <vt:lpstr>Arial</vt:lpstr>
      <vt:lpstr>Arial Rounded MT Bold</vt:lpstr>
      <vt:lpstr>Calibri</vt:lpstr>
      <vt:lpstr>Calibri Light</vt:lpstr>
      <vt:lpstr>David</vt:lpstr>
      <vt:lpstr>Eras Bold ITC</vt:lpstr>
      <vt:lpstr>europa</vt:lpstr>
      <vt:lpstr>1_Default Design</vt:lpstr>
      <vt:lpstr>Office Theme</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Wolkenfeld</cp:lastModifiedBy>
  <cp:revision>4388</cp:revision>
  <dcterms:created xsi:type="dcterms:W3CDTF">2006-04-21T19:34:43Z</dcterms:created>
  <dcterms:modified xsi:type="dcterms:W3CDTF">2021-09-04T13:29:01Z</dcterms:modified>
</cp:coreProperties>
</file>