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5"/>
  </p:notesMasterIdLst>
  <p:handoutMasterIdLst>
    <p:handoutMasterId r:id="rId106"/>
  </p:handoutMasterIdLst>
  <p:sldIdLst>
    <p:sldId id="2045" r:id="rId2"/>
    <p:sldId id="64556" r:id="rId3"/>
    <p:sldId id="64623" r:id="rId4"/>
    <p:sldId id="64618" r:id="rId5"/>
    <p:sldId id="64629" r:id="rId6"/>
    <p:sldId id="64622" r:id="rId7"/>
    <p:sldId id="64626" r:id="rId8"/>
    <p:sldId id="64625" r:id="rId9"/>
    <p:sldId id="64627" r:id="rId10"/>
    <p:sldId id="64576" r:id="rId11"/>
    <p:sldId id="64294" r:id="rId12"/>
    <p:sldId id="64628" r:id="rId13"/>
    <p:sldId id="64630" r:id="rId14"/>
    <p:sldId id="64589" r:id="rId15"/>
    <p:sldId id="64615" r:id="rId16"/>
    <p:sldId id="64620" r:id="rId17"/>
    <p:sldId id="64657" r:id="rId18"/>
    <p:sldId id="64658" r:id="rId19"/>
    <p:sldId id="64571" r:id="rId20"/>
    <p:sldId id="64659" r:id="rId21"/>
    <p:sldId id="64660" r:id="rId22"/>
    <p:sldId id="64303" r:id="rId23"/>
    <p:sldId id="64590" r:id="rId24"/>
    <p:sldId id="64591" r:id="rId25"/>
    <p:sldId id="64592" r:id="rId26"/>
    <p:sldId id="64597" r:id="rId27"/>
    <p:sldId id="64596" r:id="rId28"/>
    <p:sldId id="64619" r:id="rId29"/>
    <p:sldId id="64593" r:id="rId30"/>
    <p:sldId id="64601" r:id="rId31"/>
    <p:sldId id="64594" r:id="rId32"/>
    <p:sldId id="64595" r:id="rId33"/>
    <p:sldId id="64602" r:id="rId34"/>
    <p:sldId id="64631" r:id="rId35"/>
    <p:sldId id="64632" r:id="rId36"/>
    <p:sldId id="64598" r:id="rId37"/>
    <p:sldId id="64603" r:id="rId38"/>
    <p:sldId id="64633" r:id="rId39"/>
    <p:sldId id="64621" r:id="rId40"/>
    <p:sldId id="64599" r:id="rId41"/>
    <p:sldId id="64606" r:id="rId42"/>
    <p:sldId id="64608" r:id="rId43"/>
    <p:sldId id="64609" r:id="rId44"/>
    <p:sldId id="64610" r:id="rId45"/>
    <p:sldId id="64611" r:id="rId46"/>
    <p:sldId id="64600" r:id="rId47"/>
    <p:sldId id="64612" r:id="rId48"/>
    <p:sldId id="64613" r:id="rId49"/>
    <p:sldId id="64605" r:id="rId50"/>
    <p:sldId id="64604" r:id="rId51"/>
    <p:sldId id="64614" r:id="rId52"/>
    <p:sldId id="64616" r:id="rId53"/>
    <p:sldId id="64634" r:id="rId54"/>
    <p:sldId id="64617" r:id="rId55"/>
    <p:sldId id="64635" r:id="rId56"/>
    <p:sldId id="64638" r:id="rId57"/>
    <p:sldId id="64639" r:id="rId58"/>
    <p:sldId id="64640" r:id="rId59"/>
    <p:sldId id="64636" r:id="rId60"/>
    <p:sldId id="64562" r:id="rId61"/>
    <p:sldId id="64293" r:id="rId62"/>
    <p:sldId id="64641" r:id="rId63"/>
    <p:sldId id="64642" r:id="rId64"/>
    <p:sldId id="64173" r:id="rId65"/>
    <p:sldId id="64643" r:id="rId66"/>
    <p:sldId id="64644" r:id="rId67"/>
    <p:sldId id="64650" r:id="rId68"/>
    <p:sldId id="64646" r:id="rId69"/>
    <p:sldId id="64560" r:id="rId70"/>
    <p:sldId id="64561" r:id="rId71"/>
    <p:sldId id="64557" r:id="rId72"/>
    <p:sldId id="64558" r:id="rId73"/>
    <p:sldId id="64648" r:id="rId74"/>
    <p:sldId id="64559" r:id="rId75"/>
    <p:sldId id="64174" r:id="rId76"/>
    <p:sldId id="64581" r:id="rId77"/>
    <p:sldId id="64651" r:id="rId78"/>
    <p:sldId id="64580" r:id="rId79"/>
    <p:sldId id="64652" r:id="rId80"/>
    <p:sldId id="64637" r:id="rId81"/>
    <p:sldId id="64579" r:id="rId82"/>
    <p:sldId id="64577" r:id="rId83"/>
    <p:sldId id="64574" r:id="rId84"/>
    <p:sldId id="64578" r:id="rId85"/>
    <p:sldId id="64582" r:id="rId86"/>
    <p:sldId id="64301" r:id="rId87"/>
    <p:sldId id="64282" r:id="rId88"/>
    <p:sldId id="64295" r:id="rId89"/>
    <p:sldId id="64296" r:id="rId90"/>
    <p:sldId id="64297" r:id="rId91"/>
    <p:sldId id="64298" r:id="rId92"/>
    <p:sldId id="64299" r:id="rId93"/>
    <p:sldId id="64302" r:id="rId94"/>
    <p:sldId id="64583" r:id="rId95"/>
    <p:sldId id="64649" r:id="rId96"/>
    <p:sldId id="64566" r:id="rId97"/>
    <p:sldId id="64564" r:id="rId98"/>
    <p:sldId id="64647" r:id="rId99"/>
    <p:sldId id="64653" r:id="rId100"/>
    <p:sldId id="64654" r:id="rId101"/>
    <p:sldId id="64655" r:id="rId102"/>
    <p:sldId id="63289" r:id="rId103"/>
    <p:sldId id="64645" r:id="rId104"/>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333333"/>
    <a:srgbClr val="996633"/>
    <a:srgbClr val="9A6766"/>
    <a:srgbClr val="FFFF99"/>
    <a:srgbClr val="AA6E5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86118" autoAdjust="0"/>
  </p:normalViewPr>
  <p:slideViewPr>
    <p:cSldViewPr>
      <p:cViewPr varScale="1">
        <p:scale>
          <a:sx n="108" d="100"/>
          <a:sy n="108" d="100"/>
        </p:scale>
        <p:origin x="108" y="43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3294"/>
    </p:cViewPr>
  </p:sorterViewPr>
  <p:notesViewPr>
    <p:cSldViewPr>
      <p:cViewPr varScale="1">
        <p:scale>
          <a:sx n="85" d="100"/>
          <a:sy n="85" d="100"/>
        </p:scale>
        <p:origin x="196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commentAuthors" Target="commentAuthor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Days of Awe-Fear of the L-rd</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Oct 1, 2022 5783</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Days of Awe-Fear of the L-rd</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Oct 1, 2022 5783</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6Z1E0mW2a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umjc.org/commentary/2022/9/28/days-of-awe-and-reconciliation?utm_source=UMJC+News&amp;utm_campaign=d6f2747465-EMAIL_CAMPAIGN_2020_12_10_08_42_COPY_01&amp;utm_medium=email&amp;utm_term=0_cd802052fa-d6f2747465-203688328"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imageio.forbes.com/specials-images/imageserve/5efb85ed222b100007dd18b6/0x0.jpg?format=jpg&amp;width=120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Days of Awe-Fear of the L-rd</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Oct 1, 2022 5783</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You may notice that I’m slowing down in my rate of speech.  This is because we may be getting language translation equipment for simultaneous translation.   </a:t>
            </a:r>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https://www.google.com/url?sa=i&amp;url=https%3A%2F%2Fen.as.com%2Flatest_news%2Fhow-much-has-the-dart-robotic-suicide-mission-cost-n%2F&amp;psig=AOvVaw3a09VIecYyFyKhQX9s31ey&amp;ust=1664637601312000&amp;source=images&amp;cd=vfe&amp;ved=0CAwQjRxqFwoTCPiu49DovPoCFQAAAAAdAAAAABA1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err="1"/>
              <a:t>Dimorphos</a:t>
            </a:r>
            <a:r>
              <a:rPr lang="en-US" sz="2000" dirty="0"/>
              <a:t> — a 530-foot diameter asteroid, or just about as tall as the Washington Monument, that orbits larger asteroid </a:t>
            </a:r>
            <a:r>
              <a:rPr lang="en-US" sz="2000" dirty="0" err="1"/>
              <a:t>Didymos</a:t>
            </a:r>
            <a:r>
              <a:rPr lang="en-US" sz="2000" dirty="0"/>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Hopefully the collision will change the orbital velocity of </a:t>
            </a:r>
            <a:r>
              <a:rPr lang="en-US" dirty="0" err="1"/>
              <a:t>Dimorphos</a:t>
            </a:r>
            <a:r>
              <a:rPr lang="en-US" dirty="0"/>
              <a:t> around </a:t>
            </a:r>
            <a:r>
              <a:rPr lang="en-US" dirty="0" err="1"/>
              <a:t>Didymos</a:t>
            </a:r>
            <a:r>
              <a:rPr lang="en-US" dirty="0"/>
              <a:t> 1%, but won’t be known for months.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t>Italian space probe observed the event:</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a:t>
            </a:fld>
            <a:endParaRPr lang="en-US" altLang="en-US"/>
          </a:p>
        </p:txBody>
      </p:sp>
    </p:spTree>
    <p:extLst>
      <p:ext uri="{BB962C8B-B14F-4D97-AF65-F5344CB8AC3E}">
        <p14:creationId xmlns:p14="http://schemas.microsoft.com/office/powerpoint/2010/main" val="24792649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100</a:t>
            </a:fld>
            <a:endParaRPr lang="en-US" altLang="en-US"/>
          </a:p>
        </p:txBody>
      </p:sp>
    </p:spTree>
    <p:extLst>
      <p:ext uri="{BB962C8B-B14F-4D97-AF65-F5344CB8AC3E}">
        <p14:creationId xmlns:p14="http://schemas.microsoft.com/office/powerpoint/2010/main" val="29278701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101</a:t>
            </a:fld>
            <a:endParaRPr lang="en-US" altLang="en-US"/>
          </a:p>
        </p:txBody>
      </p:sp>
    </p:spTree>
    <p:extLst>
      <p:ext uri="{BB962C8B-B14F-4D97-AF65-F5344CB8AC3E}">
        <p14:creationId xmlns:p14="http://schemas.microsoft.com/office/powerpoint/2010/main" val="25601250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Who are you discipling, building up?4</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Hope</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3, 2021 5781</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99557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103</a:t>
            </a:fld>
            <a:endParaRPr lang="en-US" altLang="en-US"/>
          </a:p>
        </p:txBody>
      </p:sp>
    </p:spTree>
    <p:extLst>
      <p:ext uri="{BB962C8B-B14F-4D97-AF65-F5344CB8AC3E}">
        <p14:creationId xmlns:p14="http://schemas.microsoft.com/office/powerpoint/2010/main" val="3476192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050" dirty="0"/>
              <a:t>1.44.37   on </a:t>
            </a:r>
            <a:r>
              <a:rPr lang="en-US" sz="1050" dirty="0">
                <a:hlinkClick r:id="rId3"/>
              </a:rPr>
              <a:t>https://www.youtube.com/watch?v=-6Z1E0mW2ag</a:t>
            </a:r>
            <a:endParaRPr lang="en-US" sz="1050" dirty="0"/>
          </a:p>
          <a:p>
            <a:pPr marL="0" marR="0" lvl="0" indent="0" defTabSz="914400" eaLnBrk="1" latinLnBrk="0" hangingPunct="1">
              <a:lnSpc>
                <a:spcPct val="100000"/>
              </a:lnSpc>
              <a:buClrTx/>
              <a:buSzTx/>
              <a:buFontTx/>
              <a:buNone/>
              <a:tabLst/>
              <a:defRPr/>
            </a:pPr>
            <a:endParaRPr lang="en-US" dirty="0"/>
          </a:p>
          <a:p>
            <a:pPr marL="0" marR="0" lvl="0" indent="0" defTabSz="914400" eaLnBrk="1" latinLnBrk="0" hangingPunct="1">
              <a:lnSpc>
                <a:spcPct val="100000"/>
              </a:lnSpc>
              <a:buClrTx/>
              <a:buSzTx/>
              <a:buFontTx/>
              <a:buNone/>
              <a:tabLst/>
              <a:defRPr/>
            </a:pPr>
            <a:r>
              <a:rPr lang="en-US" dirty="0"/>
              <a:t>This may seem like “far out” space science, but there is a scriptural corollary…</a:t>
            </a:r>
          </a:p>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a:t>
            </a:fld>
            <a:endParaRPr lang="en-US" altLang="en-US"/>
          </a:p>
        </p:txBody>
      </p:sp>
    </p:spTree>
    <p:extLst>
      <p:ext uri="{BB962C8B-B14F-4D97-AF65-F5344CB8AC3E}">
        <p14:creationId xmlns:p14="http://schemas.microsoft.com/office/powerpoint/2010/main" val="3411730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12</a:t>
            </a:fld>
            <a:endParaRPr lang="en-US" altLang="en-US"/>
          </a:p>
        </p:txBody>
      </p:sp>
    </p:spTree>
    <p:extLst>
      <p:ext uri="{BB962C8B-B14F-4D97-AF65-F5344CB8AC3E}">
        <p14:creationId xmlns:p14="http://schemas.microsoft.com/office/powerpoint/2010/main" val="664514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13</a:t>
            </a:fld>
            <a:endParaRPr lang="en-US" altLang="en-US"/>
          </a:p>
        </p:txBody>
      </p:sp>
    </p:spTree>
    <p:extLst>
      <p:ext uri="{BB962C8B-B14F-4D97-AF65-F5344CB8AC3E}">
        <p14:creationId xmlns:p14="http://schemas.microsoft.com/office/powerpoint/2010/main" val="4040939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14</a:t>
            </a:fld>
            <a:endParaRPr lang="en-US" altLang="en-US"/>
          </a:p>
        </p:txBody>
      </p:sp>
    </p:spTree>
    <p:extLst>
      <p:ext uri="{BB962C8B-B14F-4D97-AF65-F5344CB8AC3E}">
        <p14:creationId xmlns:p14="http://schemas.microsoft.com/office/powerpoint/2010/main" val="1604835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15</a:t>
            </a:fld>
            <a:endParaRPr lang="en-US" altLang="en-US"/>
          </a:p>
        </p:txBody>
      </p:sp>
    </p:spTree>
    <p:extLst>
      <p:ext uri="{BB962C8B-B14F-4D97-AF65-F5344CB8AC3E}">
        <p14:creationId xmlns:p14="http://schemas.microsoft.com/office/powerpoint/2010/main" val="997193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16</a:t>
            </a:fld>
            <a:endParaRPr lang="en-US" altLang="en-US"/>
          </a:p>
        </p:txBody>
      </p:sp>
    </p:spTree>
    <p:extLst>
      <p:ext uri="{BB962C8B-B14F-4D97-AF65-F5344CB8AC3E}">
        <p14:creationId xmlns:p14="http://schemas.microsoft.com/office/powerpoint/2010/main" val="1870300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17</a:t>
            </a:fld>
            <a:endParaRPr lang="en-US" altLang="en-US"/>
          </a:p>
        </p:txBody>
      </p:sp>
    </p:spTree>
    <p:extLst>
      <p:ext uri="{BB962C8B-B14F-4D97-AF65-F5344CB8AC3E}">
        <p14:creationId xmlns:p14="http://schemas.microsoft.com/office/powerpoint/2010/main" val="1646349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https://en.wikipedia.org/wiki/Fear_of_God</a:t>
            </a:r>
            <a:endParaRPr lang="he-IL" sz="2400" dirty="0"/>
          </a:p>
          <a:p>
            <a:pPr algn="r" rtl="1"/>
            <a:r>
              <a:rPr lang="he-IL" sz="2400" b="1" dirty="0">
                <a:solidFill>
                  <a:srgbClr val="333333"/>
                </a:solidFill>
                <a:latin typeface="David" panose="020E0502060401010101" pitchFamily="34" charset="-79"/>
                <a:cs typeface="David" panose="020E0502060401010101" pitchFamily="34" charset="-79"/>
              </a:rPr>
              <a:t>יִ</a:t>
            </a:r>
            <a:r>
              <a:rPr lang="he-IL" sz="2400" b="1" i="0" dirty="0">
                <a:solidFill>
                  <a:srgbClr val="333333"/>
                </a:solidFill>
                <a:effectLst/>
                <a:latin typeface="David" panose="020E0502060401010101" pitchFamily="34" charset="-79"/>
                <a:cs typeface="David" panose="020E0502060401010101" pitchFamily="34" charset="-79"/>
              </a:rPr>
              <a:t>רְאָה  </a:t>
            </a:r>
            <a:r>
              <a:rPr lang="en-US" b="0" i="0" dirty="0">
                <a:solidFill>
                  <a:srgbClr val="333333"/>
                </a:solidFill>
                <a:effectLst/>
                <a:cs typeface="Assistant" pitchFamily="2" charset="-79"/>
              </a:rPr>
              <a:t>fear, terror, dread; awe, reverence; piety, </a:t>
            </a:r>
            <a:endParaRPr lang="he-IL" b="0" i="0" dirty="0">
              <a:solidFill>
                <a:srgbClr val="333333"/>
              </a:solidFill>
              <a:effectLst/>
              <a:cs typeface="Assistant" pitchFamily="2" charset="-79"/>
            </a:endParaRPr>
          </a:p>
          <a:p>
            <a:pPr algn="r" rtl="1"/>
            <a:r>
              <a:rPr lang="he-IL" sz="2400" b="1" dirty="0">
                <a:solidFill>
                  <a:srgbClr val="333333"/>
                </a:solidFill>
                <a:latin typeface="David" panose="020E0502060401010101" pitchFamily="34" charset="-79"/>
                <a:cs typeface="David" panose="020E0502060401010101" pitchFamily="34" charset="-79"/>
              </a:rPr>
              <a:t>פחד </a:t>
            </a:r>
            <a:r>
              <a:rPr lang="en-US" b="0" i="0" dirty="0">
                <a:solidFill>
                  <a:srgbClr val="333333"/>
                </a:solidFill>
                <a:effectLst/>
                <a:cs typeface="Assistant" pitchFamily="2" charset="-79"/>
              </a:rPr>
              <a:t>fear, anxiety</a:t>
            </a:r>
            <a:endParaRPr lang="en-US" sz="2400"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18</a:t>
            </a:fld>
            <a:endParaRPr lang="en-US" altLang="en-US"/>
          </a:p>
        </p:txBody>
      </p:sp>
    </p:spTree>
    <p:extLst>
      <p:ext uri="{BB962C8B-B14F-4D97-AF65-F5344CB8AC3E}">
        <p14:creationId xmlns:p14="http://schemas.microsoft.com/office/powerpoint/2010/main" val="3526188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Pause and meditate on majesty.</a:t>
            </a:r>
          </a:p>
          <a:p>
            <a:endParaRPr lang="en-US" sz="1050" dirty="0"/>
          </a:p>
          <a:p>
            <a:r>
              <a:rPr lang="en-US" sz="1050" dirty="0"/>
              <a:t>https://en.wikipedia.org/wiki/Fear_of_God</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19</a:t>
            </a:fld>
            <a:endParaRPr lang="en-US" altLang="en-US"/>
          </a:p>
        </p:txBody>
      </p:sp>
    </p:spTree>
    <p:extLst>
      <p:ext uri="{BB962C8B-B14F-4D97-AF65-F5344CB8AC3E}">
        <p14:creationId xmlns:p14="http://schemas.microsoft.com/office/powerpoint/2010/main" val="729151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I mispronounced the Hebrew, and taught you wrong.  </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a:t>
            </a:fld>
            <a:endParaRPr lang="en-US" altLang="en-US"/>
          </a:p>
        </p:txBody>
      </p:sp>
    </p:spTree>
    <p:extLst>
      <p:ext uri="{BB962C8B-B14F-4D97-AF65-F5344CB8AC3E}">
        <p14:creationId xmlns:p14="http://schemas.microsoft.com/office/powerpoint/2010/main" val="2974600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20</a:t>
            </a:fld>
            <a:endParaRPr lang="en-US" altLang="en-US"/>
          </a:p>
        </p:txBody>
      </p:sp>
    </p:spTree>
    <p:extLst>
      <p:ext uri="{BB962C8B-B14F-4D97-AF65-F5344CB8AC3E}">
        <p14:creationId xmlns:p14="http://schemas.microsoft.com/office/powerpoint/2010/main" val="2033595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21</a:t>
            </a:fld>
            <a:endParaRPr lang="en-US" altLang="en-US"/>
          </a:p>
        </p:txBody>
      </p:sp>
    </p:spTree>
    <p:extLst>
      <p:ext uri="{BB962C8B-B14F-4D97-AF65-F5344CB8AC3E}">
        <p14:creationId xmlns:p14="http://schemas.microsoft.com/office/powerpoint/2010/main" val="4255567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https://www.umjc.org/commentary/2022/9/28/days-of-awe-and-reconciliation?utm_source=UMJC+News&amp;utm_campaign=d6f2747465-EMAIL_CAMPAIGN_2020_12_10_08_42_COPY_01&amp;utm_medium=email&amp;utm_term=0_cd802052fa-d6f2747465-203688328</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22</a:t>
            </a:fld>
            <a:endParaRPr lang="en-US" altLang="en-US"/>
          </a:p>
        </p:txBody>
      </p:sp>
    </p:spTree>
    <p:extLst>
      <p:ext uri="{BB962C8B-B14F-4D97-AF65-F5344CB8AC3E}">
        <p14:creationId xmlns:p14="http://schemas.microsoft.com/office/powerpoint/2010/main" val="1469259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050" dirty="0"/>
              <a:t>https://www.umjc.org/commentary/2022/9/28/days-of-awe-and-reconciliation?utm_source=UMJC+News&amp;utm_campaign=d6f2747465-EMAIL_CAMPAIGN_2020_12_10_08_42_COPY_01&amp;utm_medium=email&amp;utm_term=0_cd802052fa-d6f2747465-203688328</a:t>
            </a:r>
          </a:p>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23</a:t>
            </a:fld>
            <a:endParaRPr lang="en-US" altLang="en-US"/>
          </a:p>
        </p:txBody>
      </p:sp>
    </p:spTree>
    <p:extLst>
      <p:ext uri="{BB962C8B-B14F-4D97-AF65-F5344CB8AC3E}">
        <p14:creationId xmlns:p14="http://schemas.microsoft.com/office/powerpoint/2010/main" val="1825522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24</a:t>
            </a:fld>
            <a:endParaRPr lang="en-US" altLang="en-US"/>
          </a:p>
        </p:txBody>
      </p:sp>
    </p:spTree>
    <p:extLst>
      <p:ext uri="{BB962C8B-B14F-4D97-AF65-F5344CB8AC3E}">
        <p14:creationId xmlns:p14="http://schemas.microsoft.com/office/powerpoint/2010/main" val="1231702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25</a:t>
            </a:fld>
            <a:endParaRPr lang="en-US" altLang="en-US"/>
          </a:p>
        </p:txBody>
      </p:sp>
    </p:spTree>
    <p:extLst>
      <p:ext uri="{BB962C8B-B14F-4D97-AF65-F5344CB8AC3E}">
        <p14:creationId xmlns:p14="http://schemas.microsoft.com/office/powerpoint/2010/main" val="1128225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26</a:t>
            </a:fld>
            <a:endParaRPr lang="en-US" altLang="en-US"/>
          </a:p>
        </p:txBody>
      </p:sp>
    </p:spTree>
    <p:extLst>
      <p:ext uri="{BB962C8B-B14F-4D97-AF65-F5344CB8AC3E}">
        <p14:creationId xmlns:p14="http://schemas.microsoft.com/office/powerpoint/2010/main" val="2486810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defTabSz="914400" eaLnBrk="1" latinLnBrk="0" hangingPunct="1">
              <a:lnSpc>
                <a:spcPct val="100000"/>
              </a:lnSpc>
              <a:buClrTx/>
              <a:buSzTx/>
              <a:buFontTx/>
              <a:buNone/>
              <a:tabLst/>
              <a:defRPr/>
            </a:pPr>
            <a:r>
              <a:rPr lang="en-US" sz="1050" dirty="0">
                <a:hlinkClick r:id="rId3"/>
              </a:rPr>
              <a:t>https://www.umjc.org/commentary/2022/9/28/days-of-awe-and-reconciliation?utm_source=UMJC+News&amp;utm_campaign=d6f2747465-EMAIL_CAMPAIGN_2020_12_10_08_42_COPY_01&amp;utm_medium=email&amp;utm_term=0_cd802052fa-d6f2747465-203688328</a:t>
            </a:r>
            <a:endParaRPr lang="en-US" sz="105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solidFill>
                  <a:srgbClr val="000000"/>
                </a:solidFill>
              </a:rPr>
              <a:t>[Pause]</a:t>
            </a:r>
            <a:endParaRPr kumimoji="0" lang="en-US" sz="2000" b="0" i="0" u="none" strike="noStrike" kern="1200" cap="none" spc="0" normalizeH="0" baseline="0" noProof="0" dirty="0">
              <a:ln>
                <a:noFill/>
              </a:ln>
              <a:solidFill>
                <a:srgbClr val="000000"/>
              </a:solidFill>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Think about anyone you have offended, or they have offended you.  Sometimes unfixable, and you can only forgive in your heart.  Give blessing. Thank G-d for difficulty.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Much better than stewing and seething in your heart. And pray for opportunity of real reconciliation.   </a:t>
            </a:r>
          </a:p>
          <a:p>
            <a:pPr marL="0" marR="0" lvl="0" indent="0" defTabSz="914400" eaLnBrk="1" latinLnBrk="0" hangingPunct="1">
              <a:lnSpc>
                <a:spcPct val="100000"/>
              </a:lnSpc>
              <a:buClrTx/>
              <a:buSzTx/>
              <a:buFontTx/>
              <a:buNone/>
              <a:tabLst/>
              <a:defRPr/>
            </a:pPr>
            <a:endParaRPr lang="en-US" sz="1050" dirty="0"/>
          </a:p>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27</a:t>
            </a:fld>
            <a:endParaRPr lang="en-US" altLang="en-US"/>
          </a:p>
        </p:txBody>
      </p:sp>
    </p:spTree>
    <p:extLst>
      <p:ext uri="{BB962C8B-B14F-4D97-AF65-F5344CB8AC3E}">
        <p14:creationId xmlns:p14="http://schemas.microsoft.com/office/powerpoint/2010/main" val="757232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28</a:t>
            </a:fld>
            <a:endParaRPr lang="en-US" altLang="en-US"/>
          </a:p>
        </p:txBody>
      </p:sp>
    </p:spTree>
    <p:extLst>
      <p:ext uri="{BB962C8B-B14F-4D97-AF65-F5344CB8AC3E}">
        <p14:creationId xmlns:p14="http://schemas.microsoft.com/office/powerpoint/2010/main" val="286300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https://www.umjc.org/commentary/2022/9/28/days-of-awe-and-reconciliation?utm_source=UMJC+News&amp;utm_campaign=d6f2747465-EMAIL_CAMPAIGN_2020_12_10_08_42_COPY_01&amp;utm_medium=email&amp;utm_term=0_cd802052fa-d6f2747465-203688328</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29</a:t>
            </a:fld>
            <a:endParaRPr lang="en-US" altLang="en-US"/>
          </a:p>
        </p:txBody>
      </p:sp>
    </p:spTree>
    <p:extLst>
      <p:ext uri="{BB962C8B-B14F-4D97-AF65-F5344CB8AC3E}">
        <p14:creationId xmlns:p14="http://schemas.microsoft.com/office/powerpoint/2010/main" val="420416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https://images.theconversation.com/files/26234/original/xkh376v7-1372241498.jpg?ixlib=rb-1.1.0&amp;q=45&amp;auto=format&amp;w=1000&amp;fit=clip</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a:t>
            </a:fld>
            <a:endParaRPr lang="en-US" altLang="en-US"/>
          </a:p>
        </p:txBody>
      </p:sp>
    </p:spTree>
    <p:extLst>
      <p:ext uri="{BB962C8B-B14F-4D97-AF65-F5344CB8AC3E}">
        <p14:creationId xmlns:p14="http://schemas.microsoft.com/office/powerpoint/2010/main" val="32639104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https://www.umjc.org/commentary/2022/9/28/days-of-awe-and-reconciliation?utm_source=UMJC+News&amp;utm_campaign=d6f2747465-EMAIL_CAMPAIGN_2020_12_10_08_42_COPY_01&amp;utm_medium=email&amp;utm_term=0_cd802052fa-d6f2747465-203688328</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30</a:t>
            </a:fld>
            <a:endParaRPr lang="en-US" altLang="en-US"/>
          </a:p>
        </p:txBody>
      </p:sp>
    </p:spTree>
    <p:extLst>
      <p:ext uri="{BB962C8B-B14F-4D97-AF65-F5344CB8AC3E}">
        <p14:creationId xmlns:p14="http://schemas.microsoft.com/office/powerpoint/2010/main" val="3140133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https://www.umjc.org/commentary/2022/9/28/days-of-awe-and-reconciliation?utm_source=UMJC+News&amp;utm_campaign=d6f2747465-EMAIL_CAMPAIGN_2020_12_10_08_42_COPY_01&amp;utm_medium=email&amp;utm_term=0_cd802052fa-d6f2747465-203688328</a:t>
            </a:r>
            <a:br>
              <a:rPr lang="he-IL" dirty="0"/>
            </a:br>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31</a:t>
            </a:fld>
            <a:endParaRPr lang="en-US" altLang="en-US"/>
          </a:p>
        </p:txBody>
      </p:sp>
    </p:spTree>
    <p:extLst>
      <p:ext uri="{BB962C8B-B14F-4D97-AF65-F5344CB8AC3E}">
        <p14:creationId xmlns:p14="http://schemas.microsoft.com/office/powerpoint/2010/main" val="22231332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4000" dirty="0">
                <a:solidFill>
                  <a:schemeClr val="bg1"/>
                </a:solidFill>
                <a:latin typeface="+mn-lt"/>
                <a:ea typeface="+mn-ea"/>
                <a:cs typeface="+mn-cs"/>
              </a:rPr>
              <a:t>https://www.umjc.org/commentary/2022/9/28/days-of-awe-and-reconciliation?utm_source=UMJC+News&amp;utm_campaign=d6f2747465-EMAIL_CAMPAIGN_2020_12_10_08_42_COPY_01&amp;utm_medium=email&amp;utm_term=0_cd802052fa-d6f2747465-203688328</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32</a:t>
            </a:fld>
            <a:endParaRPr lang="en-US" altLang="en-US"/>
          </a:p>
        </p:txBody>
      </p:sp>
    </p:spTree>
    <p:extLst>
      <p:ext uri="{BB962C8B-B14F-4D97-AF65-F5344CB8AC3E}">
        <p14:creationId xmlns:p14="http://schemas.microsoft.com/office/powerpoint/2010/main" val="1792819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4000" dirty="0">
                <a:solidFill>
                  <a:schemeClr val="bg1"/>
                </a:solidFill>
                <a:latin typeface="+mn-lt"/>
                <a:ea typeface="+mn-ea"/>
                <a:cs typeface="+mn-cs"/>
              </a:rPr>
              <a:t>https://www.umjc.org/commentary/2022/9/28/days-of-awe-and-reconciliation?utm_source=UMJC+News&amp;utm_campaign=d6f2747465-EMAIL_CAMPAIGN_2020_12_10_08_42_COPY_01&amp;utm_medium=email&amp;utm_term=0_cd802052fa-d6f2747465-203688328</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33</a:t>
            </a:fld>
            <a:endParaRPr lang="en-US" altLang="en-US"/>
          </a:p>
        </p:txBody>
      </p:sp>
    </p:spTree>
    <p:extLst>
      <p:ext uri="{BB962C8B-B14F-4D97-AF65-F5344CB8AC3E}">
        <p14:creationId xmlns:p14="http://schemas.microsoft.com/office/powerpoint/2010/main" val="24397416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34</a:t>
            </a:fld>
            <a:endParaRPr lang="en-US" altLang="en-US"/>
          </a:p>
        </p:txBody>
      </p:sp>
    </p:spTree>
    <p:extLst>
      <p:ext uri="{BB962C8B-B14F-4D97-AF65-F5344CB8AC3E}">
        <p14:creationId xmlns:p14="http://schemas.microsoft.com/office/powerpoint/2010/main" val="26271200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35</a:t>
            </a:fld>
            <a:endParaRPr lang="en-US" altLang="en-US"/>
          </a:p>
        </p:txBody>
      </p:sp>
    </p:spTree>
    <p:extLst>
      <p:ext uri="{BB962C8B-B14F-4D97-AF65-F5344CB8AC3E}">
        <p14:creationId xmlns:p14="http://schemas.microsoft.com/office/powerpoint/2010/main" val="2827393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Fourteen times in Proverbs.</a:t>
            </a:r>
          </a:p>
          <a:p>
            <a:r>
              <a:rPr lang="en-US" dirty="0"/>
              <a:t>Note parallelism in structure.  Hebrew poetry basic.</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36</a:t>
            </a:fld>
            <a:endParaRPr lang="en-US" altLang="en-US"/>
          </a:p>
        </p:txBody>
      </p:sp>
    </p:spTree>
    <p:extLst>
      <p:ext uri="{BB962C8B-B14F-4D97-AF65-F5344CB8AC3E}">
        <p14:creationId xmlns:p14="http://schemas.microsoft.com/office/powerpoint/2010/main" val="27917445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37</a:t>
            </a:fld>
            <a:endParaRPr lang="en-US" altLang="en-US"/>
          </a:p>
        </p:txBody>
      </p:sp>
    </p:spTree>
    <p:extLst>
      <p:ext uri="{BB962C8B-B14F-4D97-AF65-F5344CB8AC3E}">
        <p14:creationId xmlns:p14="http://schemas.microsoft.com/office/powerpoint/2010/main" val="31162711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38</a:t>
            </a:fld>
            <a:endParaRPr lang="en-US" altLang="en-US"/>
          </a:p>
        </p:txBody>
      </p:sp>
    </p:spTree>
    <p:extLst>
      <p:ext uri="{BB962C8B-B14F-4D97-AF65-F5344CB8AC3E}">
        <p14:creationId xmlns:p14="http://schemas.microsoft.com/office/powerpoint/2010/main" val="35372881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39</a:t>
            </a:fld>
            <a:endParaRPr lang="en-US" altLang="en-US"/>
          </a:p>
        </p:txBody>
      </p:sp>
    </p:spTree>
    <p:extLst>
      <p:ext uri="{BB962C8B-B14F-4D97-AF65-F5344CB8AC3E}">
        <p14:creationId xmlns:p14="http://schemas.microsoft.com/office/powerpoint/2010/main" val="4191884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a:t>
            </a:fld>
            <a:endParaRPr lang="en-US" altLang="en-US"/>
          </a:p>
        </p:txBody>
      </p:sp>
    </p:spTree>
    <p:extLst>
      <p:ext uri="{BB962C8B-B14F-4D97-AF65-F5344CB8AC3E}">
        <p14:creationId xmlns:p14="http://schemas.microsoft.com/office/powerpoint/2010/main" val="37857297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err="1"/>
              <a:t>Ie</a:t>
            </a:r>
            <a:r>
              <a:rPr lang="en-US" dirty="0"/>
              <a:t> applying to our lives</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40</a:t>
            </a:fld>
            <a:endParaRPr lang="en-US" altLang="en-US"/>
          </a:p>
        </p:txBody>
      </p:sp>
    </p:spTree>
    <p:extLst>
      <p:ext uri="{BB962C8B-B14F-4D97-AF65-F5344CB8AC3E}">
        <p14:creationId xmlns:p14="http://schemas.microsoft.com/office/powerpoint/2010/main" val="4589674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41</a:t>
            </a:fld>
            <a:endParaRPr lang="en-US" altLang="en-US"/>
          </a:p>
        </p:txBody>
      </p:sp>
    </p:spTree>
    <p:extLst>
      <p:ext uri="{BB962C8B-B14F-4D97-AF65-F5344CB8AC3E}">
        <p14:creationId xmlns:p14="http://schemas.microsoft.com/office/powerpoint/2010/main" val="580697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42</a:t>
            </a:fld>
            <a:endParaRPr lang="en-US" altLang="en-US"/>
          </a:p>
        </p:txBody>
      </p:sp>
    </p:spTree>
    <p:extLst>
      <p:ext uri="{BB962C8B-B14F-4D97-AF65-F5344CB8AC3E}">
        <p14:creationId xmlns:p14="http://schemas.microsoft.com/office/powerpoint/2010/main" val="1089114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43</a:t>
            </a:fld>
            <a:endParaRPr lang="en-US" altLang="en-US"/>
          </a:p>
        </p:txBody>
      </p:sp>
    </p:spTree>
    <p:extLst>
      <p:ext uri="{BB962C8B-B14F-4D97-AF65-F5344CB8AC3E}">
        <p14:creationId xmlns:p14="http://schemas.microsoft.com/office/powerpoint/2010/main" val="27379893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44</a:t>
            </a:fld>
            <a:endParaRPr lang="en-US" altLang="en-US"/>
          </a:p>
        </p:txBody>
      </p:sp>
    </p:spTree>
    <p:extLst>
      <p:ext uri="{BB962C8B-B14F-4D97-AF65-F5344CB8AC3E}">
        <p14:creationId xmlns:p14="http://schemas.microsoft.com/office/powerpoint/2010/main" val="34012694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err="1"/>
              <a:t>Rte</a:t>
            </a:r>
            <a:r>
              <a:rPr lang="en-US" dirty="0"/>
              <a:t> 22 in PA, used to pass Adult bookstores.   Made me mad.</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45</a:t>
            </a:fld>
            <a:endParaRPr lang="en-US" altLang="en-US"/>
          </a:p>
        </p:txBody>
      </p:sp>
    </p:spTree>
    <p:extLst>
      <p:ext uri="{BB962C8B-B14F-4D97-AF65-F5344CB8AC3E}">
        <p14:creationId xmlns:p14="http://schemas.microsoft.com/office/powerpoint/2010/main" val="7964557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46</a:t>
            </a:fld>
            <a:endParaRPr lang="en-US" altLang="en-US"/>
          </a:p>
        </p:txBody>
      </p:sp>
    </p:spTree>
    <p:extLst>
      <p:ext uri="{BB962C8B-B14F-4D97-AF65-F5344CB8AC3E}">
        <p14:creationId xmlns:p14="http://schemas.microsoft.com/office/powerpoint/2010/main" val="954350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“I thought only the Blood Atonement atoned.”</a:t>
            </a:r>
          </a:p>
          <a:p>
            <a:r>
              <a:rPr lang="en-US" dirty="0"/>
              <a:t>This leads to that.</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47</a:t>
            </a:fld>
            <a:endParaRPr lang="en-US" altLang="en-US"/>
          </a:p>
        </p:txBody>
      </p:sp>
    </p:spTree>
    <p:extLst>
      <p:ext uri="{BB962C8B-B14F-4D97-AF65-F5344CB8AC3E}">
        <p14:creationId xmlns:p14="http://schemas.microsoft.com/office/powerpoint/2010/main" val="42320567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48</a:t>
            </a:fld>
            <a:endParaRPr lang="en-US" altLang="en-US"/>
          </a:p>
        </p:txBody>
      </p:sp>
    </p:spTree>
    <p:extLst>
      <p:ext uri="{BB962C8B-B14F-4D97-AF65-F5344CB8AC3E}">
        <p14:creationId xmlns:p14="http://schemas.microsoft.com/office/powerpoint/2010/main" val="20961055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49</a:t>
            </a:fld>
            <a:endParaRPr lang="en-US" altLang="en-US"/>
          </a:p>
        </p:txBody>
      </p:sp>
    </p:spTree>
    <p:extLst>
      <p:ext uri="{BB962C8B-B14F-4D97-AF65-F5344CB8AC3E}">
        <p14:creationId xmlns:p14="http://schemas.microsoft.com/office/powerpoint/2010/main" val="2916435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a:t>
            </a:fld>
            <a:endParaRPr lang="en-US" altLang="en-US"/>
          </a:p>
        </p:txBody>
      </p:sp>
    </p:spTree>
    <p:extLst>
      <p:ext uri="{BB962C8B-B14F-4D97-AF65-F5344CB8AC3E}">
        <p14:creationId xmlns:p14="http://schemas.microsoft.com/office/powerpoint/2010/main" val="25449202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50</a:t>
            </a:fld>
            <a:endParaRPr lang="en-US" altLang="en-US"/>
          </a:p>
        </p:txBody>
      </p:sp>
    </p:spTree>
    <p:extLst>
      <p:ext uri="{BB962C8B-B14F-4D97-AF65-F5344CB8AC3E}">
        <p14:creationId xmlns:p14="http://schemas.microsoft.com/office/powerpoint/2010/main" val="34488913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51</a:t>
            </a:fld>
            <a:endParaRPr lang="en-US" altLang="en-US"/>
          </a:p>
        </p:txBody>
      </p:sp>
    </p:spTree>
    <p:extLst>
      <p:ext uri="{BB962C8B-B14F-4D97-AF65-F5344CB8AC3E}">
        <p14:creationId xmlns:p14="http://schemas.microsoft.com/office/powerpoint/2010/main" val="24505861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52</a:t>
            </a:fld>
            <a:endParaRPr lang="en-US" altLang="en-US"/>
          </a:p>
        </p:txBody>
      </p:sp>
    </p:spTree>
    <p:extLst>
      <p:ext uri="{BB962C8B-B14F-4D97-AF65-F5344CB8AC3E}">
        <p14:creationId xmlns:p14="http://schemas.microsoft.com/office/powerpoint/2010/main" val="1183279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53</a:t>
            </a:fld>
            <a:endParaRPr lang="en-US" altLang="en-US"/>
          </a:p>
        </p:txBody>
      </p:sp>
    </p:spTree>
    <p:extLst>
      <p:ext uri="{BB962C8B-B14F-4D97-AF65-F5344CB8AC3E}">
        <p14:creationId xmlns:p14="http://schemas.microsoft.com/office/powerpoint/2010/main" val="25271159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Message of salvation available to all nations.</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54</a:t>
            </a:fld>
            <a:endParaRPr lang="en-US" altLang="en-US"/>
          </a:p>
        </p:txBody>
      </p:sp>
    </p:spTree>
    <p:extLst>
      <p:ext uri="{BB962C8B-B14F-4D97-AF65-F5344CB8AC3E}">
        <p14:creationId xmlns:p14="http://schemas.microsoft.com/office/powerpoint/2010/main" val="3186557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55</a:t>
            </a:fld>
            <a:endParaRPr lang="en-US" altLang="en-US"/>
          </a:p>
        </p:txBody>
      </p:sp>
    </p:spTree>
    <p:extLst>
      <p:ext uri="{BB962C8B-B14F-4D97-AF65-F5344CB8AC3E}">
        <p14:creationId xmlns:p14="http://schemas.microsoft.com/office/powerpoint/2010/main" val="36156455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56</a:t>
            </a:fld>
            <a:endParaRPr lang="en-US" altLang="en-US"/>
          </a:p>
        </p:txBody>
      </p:sp>
    </p:spTree>
    <p:extLst>
      <p:ext uri="{BB962C8B-B14F-4D97-AF65-F5344CB8AC3E}">
        <p14:creationId xmlns:p14="http://schemas.microsoft.com/office/powerpoint/2010/main" val="40420477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57</a:t>
            </a:fld>
            <a:endParaRPr lang="en-US" altLang="en-US"/>
          </a:p>
        </p:txBody>
      </p:sp>
    </p:spTree>
    <p:extLst>
      <p:ext uri="{BB962C8B-B14F-4D97-AF65-F5344CB8AC3E}">
        <p14:creationId xmlns:p14="http://schemas.microsoft.com/office/powerpoint/2010/main" val="3021306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58</a:t>
            </a:fld>
            <a:endParaRPr lang="en-US" altLang="en-US"/>
          </a:p>
        </p:txBody>
      </p:sp>
    </p:spTree>
    <p:extLst>
      <p:ext uri="{BB962C8B-B14F-4D97-AF65-F5344CB8AC3E}">
        <p14:creationId xmlns:p14="http://schemas.microsoft.com/office/powerpoint/2010/main" val="30400531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p14="http://schemas.microsoft.com/office/powerpoint/2010/main" val="1496524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a:t>
            </a:fld>
            <a:endParaRPr lang="en-US" altLang="en-US"/>
          </a:p>
        </p:txBody>
      </p:sp>
    </p:spTree>
    <p:extLst>
      <p:ext uri="{BB962C8B-B14F-4D97-AF65-F5344CB8AC3E}">
        <p14:creationId xmlns:p14="http://schemas.microsoft.com/office/powerpoint/2010/main" val="38122873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b="0" i="0" dirty="0">
                <a:effectLst/>
              </a:rPr>
              <a:t>Each week brings reports of formerly mainstream and well-known </a:t>
            </a:r>
            <a:r>
              <a:rPr lang="en-US" b="0" i="0" u="none" strike="noStrike" dirty="0">
                <a:effectLst/>
              </a:rPr>
              <a:t>evangelical</a:t>
            </a:r>
            <a:r>
              <a:rPr lang="en-US" b="0" i="0" dirty="0">
                <a:effectLst/>
              </a:rPr>
              <a:t> figures deconstructing or even “</a:t>
            </a:r>
            <a:r>
              <a:rPr lang="en-US" b="0" i="0" dirty="0" err="1">
                <a:effectLst/>
              </a:rPr>
              <a:t>deconverting</a:t>
            </a:r>
            <a:r>
              <a:rPr lang="en-US" b="0" i="0" dirty="0">
                <a:effectLst/>
              </a:rPr>
              <a:t>” from their faith. This rising group, which is known by the moniker “</a:t>
            </a:r>
            <a:r>
              <a:rPr lang="en-US" b="0" i="0" dirty="0" err="1">
                <a:effectLst/>
              </a:rPr>
              <a:t>Exvangelical</a:t>
            </a:r>
            <a:r>
              <a:rPr lang="en-US" b="0" i="0" dirty="0">
                <a:effectLst/>
              </a:rPr>
              <a:t>,” spread doubt through their faithless recanting of previously held religious beliefs. </a:t>
            </a:r>
          </a:p>
          <a:p>
            <a:endParaRPr lang="en-US" sz="1050" dirty="0"/>
          </a:p>
          <a:p>
            <a:pPr marL="0" marR="0" lvl="0" indent="0" defTabSz="914400" eaLnBrk="1" latinLnBrk="0" hangingPunct="1">
              <a:lnSpc>
                <a:spcPct val="100000"/>
              </a:lnSpc>
              <a:buClrTx/>
              <a:buSzTx/>
              <a:buFontTx/>
              <a:buNone/>
              <a:tabLst/>
              <a:defRPr/>
            </a:pPr>
            <a:r>
              <a:rPr lang="en-US" sz="1050" dirty="0"/>
              <a:t>https://www.theepochtimes.com/premiering-at-8-pm-et-enemies-within-christianity-the-deconstruction-movement-and-exvangelicals_4761067.html?utm_source=enewsnoe&amp;utm_campaign=etv-2022-09-29&amp;utm_medium=email&amp;est=BLdbIUMPVInC8dH5q%2B4bv5CArCnryOUXu9VP1Ap1p7H7M9rNOIn0GsDhnVjwSU4Kmg%3D%3D</a:t>
            </a:r>
          </a:p>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p14="http://schemas.microsoft.com/office/powerpoint/2010/main" val="23537845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heepochtimes.com/premiering-at-8-pm-et-enemies-within-christianity-the-deconstruction-movement-and-exvangelicals_4761067.html?utm_source=enewsnoe&amp;utm_campaign=etv-2022-09-29&amp;utm_medium=email&amp;est=BLdbIUMPVInC8dH5q%2B4bv5CArCnryOUXu9VP1Ap1p7H7M9rNOIn0GsDhnVjwSU4Kmg%3D%3D</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61</a:t>
            </a:fld>
            <a:endParaRPr lang="en-US" altLang="en-US"/>
          </a:p>
        </p:txBody>
      </p:sp>
    </p:spTree>
    <p:extLst>
      <p:ext uri="{BB962C8B-B14F-4D97-AF65-F5344CB8AC3E}">
        <p14:creationId xmlns:p14="http://schemas.microsoft.com/office/powerpoint/2010/main" val="8524528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https://www.theepochtimes.com/premiering-at-8-pm-et-enemies-within-christianity-the-deconstruction-movement-and-exvangelicals_4761067.html?utm_source=enewsnoe&amp;utm_campaign=etv-2022-09-29&amp;utm_medium=email&amp;est=BLdbIUMPVInC8dH5q%2B4bv5CArCnryOUXu9VP1Ap1p7H7M9rNOIn0GsDhnVjwSU4Kmg%3D%3D</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62</a:t>
            </a:fld>
            <a:endParaRPr lang="en-US" altLang="en-US"/>
          </a:p>
        </p:txBody>
      </p:sp>
    </p:spTree>
    <p:extLst>
      <p:ext uri="{BB962C8B-B14F-4D97-AF65-F5344CB8AC3E}">
        <p14:creationId xmlns:p14="http://schemas.microsoft.com/office/powerpoint/2010/main" val="11206648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heepochtimes.com/premiering-at-8-pm-et-enemies-within-christianity-the-deconstruction-movement-and-exvangelicals_4761067.html?utm_source=enewsnoe&amp;utm_campaign=etv-2022-09-29&amp;utm_medium=email&amp;est=BLdbIUMPVInC8dH5q%2B4bv5CArCnryOUXu9VP1Ap1p7H7M9rNOIn0GsDhnVjwSU4Kmg%3D%3D</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63</a:t>
            </a:fld>
            <a:endParaRPr lang="en-US" altLang="en-US"/>
          </a:p>
        </p:txBody>
      </p:sp>
    </p:spTree>
    <p:extLst>
      <p:ext uri="{BB962C8B-B14F-4D97-AF65-F5344CB8AC3E}">
        <p14:creationId xmlns:p14="http://schemas.microsoft.com/office/powerpoint/2010/main" val="35192239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heepochtimes.com/premiering-at-8-pm-et-enemies-within-christianity-the-deconstruction-movement-and-exvangelicals_4761067.html?utm_source=enewsnoe&amp;utm_campaign=etv-2022-09-29&amp;utm_medium=email&amp;est=BLdbIUMPVInC8dH5q%2B4bv5CArCnryOUXu9VP1Ap1p7H7M9rNOIn0GsDhnVjwSU4Kmg%3D%3D</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64</a:t>
            </a:fld>
            <a:endParaRPr lang="en-US" altLang="en-US"/>
          </a:p>
        </p:txBody>
      </p:sp>
    </p:spTree>
    <p:extLst>
      <p:ext uri="{BB962C8B-B14F-4D97-AF65-F5344CB8AC3E}">
        <p14:creationId xmlns:p14="http://schemas.microsoft.com/office/powerpoint/2010/main" val="32293183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Going WOKE.   </a:t>
            </a:r>
          </a:p>
          <a:p>
            <a:r>
              <a:rPr lang="en-US" sz="1050" dirty="0"/>
              <a:t>https://www.theepochtimes.com/premiering-at-8-pm-et-enemies-within-christianity-the-deconstruction-movement-and-exvangelicals_4761067.html?utm_source=enewsnoe&amp;utm_campaign=etv-2022-09-29&amp;utm_medium=email&amp;est=BLdbIUMPVInC8dH5q%2B4bv5CArCnryOUXu9VP1Ap1p7H7M9rNOIn0GsDhnVjwSU4Kmg%3D%3D</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65</a:t>
            </a:fld>
            <a:endParaRPr lang="en-US" altLang="en-US"/>
          </a:p>
        </p:txBody>
      </p:sp>
    </p:spTree>
    <p:extLst>
      <p:ext uri="{BB962C8B-B14F-4D97-AF65-F5344CB8AC3E}">
        <p14:creationId xmlns:p14="http://schemas.microsoft.com/office/powerpoint/2010/main" val="28488923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Nobel prize winner Missionary doctor.   </a:t>
            </a:r>
          </a:p>
          <a:p>
            <a:r>
              <a:rPr lang="en-US" dirty="0"/>
              <a:t>Leaving inerrancy.  “Did G-d really say…?”</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66</a:t>
            </a:fld>
            <a:endParaRPr lang="en-US" altLang="en-US"/>
          </a:p>
        </p:txBody>
      </p:sp>
    </p:spTree>
    <p:extLst>
      <p:ext uri="{BB962C8B-B14F-4D97-AF65-F5344CB8AC3E}">
        <p14:creationId xmlns:p14="http://schemas.microsoft.com/office/powerpoint/2010/main" val="37813630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heepochtimes.com/premiering-at-8-pm-et-enemies-within-christianity-the-deconstruction-movement-and-exvangelicals_4761067.html?utm_source=enewsnoe&amp;utm_campaign=etv-2022-09-29&amp;utm_medium=email&amp;est=BLdbIUMPVInC8dH5q%2B4bv5CArCnryOUXu9VP1Ap1p7H7M9rNOIn0GsDhnVjwSU4Kmg%3D%3D</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67</a:t>
            </a:fld>
            <a:endParaRPr lang="en-US" altLang="en-US"/>
          </a:p>
        </p:txBody>
      </p:sp>
    </p:spTree>
    <p:extLst>
      <p:ext uri="{BB962C8B-B14F-4D97-AF65-F5344CB8AC3E}">
        <p14:creationId xmlns:p14="http://schemas.microsoft.com/office/powerpoint/2010/main" val="35451302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Male, king, upper class economically.  So endemically rape.  </a:t>
            </a:r>
          </a:p>
          <a:p>
            <a:r>
              <a:rPr lang="en-US" sz="1050" dirty="0"/>
              <a:t>https://www.theepochtimes.com/premiering-at-8-pm-et-enemies-within-christianity-the-deconstruction-movement-and-exvangelicals_4761067.html?utm_source=enewsnoe&amp;utm_campaign=etv-2022-09-29&amp;utm_medium=email&amp;est=BLdbIUMPVInC8dH5q%2B4bv5CArCnryOUXu9VP1Ap1p7H7M9rNOIn0GsDhnVjwSU4Kmg%3D%3D</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68</a:t>
            </a:fld>
            <a:endParaRPr lang="en-US" altLang="en-US"/>
          </a:p>
        </p:txBody>
      </p:sp>
    </p:spTree>
    <p:extLst>
      <p:ext uri="{BB962C8B-B14F-4D97-AF65-F5344CB8AC3E}">
        <p14:creationId xmlns:p14="http://schemas.microsoft.com/office/powerpoint/2010/main" val="12572295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heepochtimes.com/premiering-at-8-pm-et-enemies-within-christianity-the-deconstruction-movement-and-exvangelicals_4761067.html?utm_source=enewsnoe&amp;utm_campaign=etv-2022-09-29&amp;utm_medium=email&amp;est=BLdbIUMPVInC8dH5q%2B4bv5CArCnryOUXu9VP1Ap1p7H7M9rNOIn0GsDhnVjwSU4Kmg%3D%3D</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69</a:t>
            </a:fld>
            <a:endParaRPr lang="en-US" altLang="en-US"/>
          </a:p>
        </p:txBody>
      </p:sp>
    </p:spTree>
    <p:extLst>
      <p:ext uri="{BB962C8B-B14F-4D97-AF65-F5344CB8AC3E}">
        <p14:creationId xmlns:p14="http://schemas.microsoft.com/office/powerpoint/2010/main" val="2313761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a:t>
            </a:fld>
            <a:endParaRPr lang="en-US" altLang="en-US"/>
          </a:p>
        </p:txBody>
      </p:sp>
    </p:spTree>
    <p:extLst>
      <p:ext uri="{BB962C8B-B14F-4D97-AF65-F5344CB8AC3E}">
        <p14:creationId xmlns:p14="http://schemas.microsoft.com/office/powerpoint/2010/main" val="36069170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heepochtimes.com/premiering-at-8-pm-et-enemies-within-christianity-the-deconstruction-movement-and-exvangelicals_4761067.html?utm_source=enewsnoe&amp;utm_campaign=etv-2022-09-29&amp;utm_medium=email&amp;est=BLdbIUMPVInC8dH5q%2B4bv5CArCnryOUXu9VP1Ap1p7H7M9rNOIn0GsDhnVjwSU4Kmg%3D%3D</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70</a:t>
            </a:fld>
            <a:endParaRPr lang="en-US" altLang="en-US"/>
          </a:p>
        </p:txBody>
      </p:sp>
    </p:spTree>
    <p:extLst>
      <p:ext uri="{BB962C8B-B14F-4D97-AF65-F5344CB8AC3E}">
        <p14:creationId xmlns:p14="http://schemas.microsoft.com/office/powerpoint/2010/main" val="27837873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heepochtimes.com/premiering-at-8-pm-et-enemies-within-christianity-the-deconstruction-movement-and-exvangelicals_4761067.html?utm_source=enewsnoe&amp;utm_campaign=etv-2022-09-29&amp;utm_medium=email&amp;est=BLdbIUMPVInC8dH5q%2B4bv5CArCnryOUXu9VP1Ap1p7H7M9rNOIn0GsDhnVjwSU4Kmg%3D%3D</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71</a:t>
            </a:fld>
            <a:endParaRPr lang="en-US" altLang="en-US"/>
          </a:p>
        </p:txBody>
      </p:sp>
    </p:spTree>
    <p:extLst>
      <p:ext uri="{BB962C8B-B14F-4D97-AF65-F5344CB8AC3E}">
        <p14:creationId xmlns:p14="http://schemas.microsoft.com/office/powerpoint/2010/main" val="14317014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heepochtimes.com/premiering-at-8-pm-et-enemies-within-christianity-the-deconstruction-movement-and-exvangelicals_4761067.html?utm_source=enewsnoe&amp;utm_campaign=etv-2022-09-29&amp;utm_medium=email&amp;est=BLdbIUMPVInC8dH5q%2B4bv5CArCnryOUXu9VP1Ap1p7H7M9rNOIn0GsDhnVjwSU4Kmg%3D%3D</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72</a:t>
            </a:fld>
            <a:endParaRPr lang="en-US" altLang="en-US"/>
          </a:p>
        </p:txBody>
      </p:sp>
    </p:spTree>
    <p:extLst>
      <p:ext uri="{BB962C8B-B14F-4D97-AF65-F5344CB8AC3E}">
        <p14:creationId xmlns:p14="http://schemas.microsoft.com/office/powerpoint/2010/main" val="23375858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73</a:t>
            </a:fld>
            <a:endParaRPr lang="en-US" altLang="en-US"/>
          </a:p>
        </p:txBody>
      </p:sp>
    </p:spTree>
    <p:extLst>
      <p:ext uri="{BB962C8B-B14F-4D97-AF65-F5344CB8AC3E}">
        <p14:creationId xmlns:p14="http://schemas.microsoft.com/office/powerpoint/2010/main" val="34276235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heepochtimes.com/premiering-at-8-pm-et-enemies-within-christianity-the-deconstruction-movement-and-exvangelicals_4761067.html?utm_source=enewsnoe&amp;utm_campaign=etv-2022-09-29&amp;utm_medium=email&amp;est=BLdbIUMPVInC8dH5q%2B4bv5CArCnryOUXu9VP1Ap1p7H7M9rNOIn0GsDhnVjwSU4Kmg%3D%3D</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74</a:t>
            </a:fld>
            <a:endParaRPr lang="en-US" altLang="en-US"/>
          </a:p>
        </p:txBody>
      </p:sp>
    </p:spTree>
    <p:extLst>
      <p:ext uri="{BB962C8B-B14F-4D97-AF65-F5344CB8AC3E}">
        <p14:creationId xmlns:p14="http://schemas.microsoft.com/office/powerpoint/2010/main" val="22203696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theepochtimes.com/premiering-at-8-pm-et-enemies-within-christianity-the-deconstruction-movement-and-exvangelicals_4761067.html?utm_source=enewsnoe&amp;utm_campaign=etv-2022-09-29&amp;utm_medium=email&amp;est=BLdbIUMPVInC8dH5q%2B4bv5CArCnryOUXu9VP1Ap1p7H7M9rNOIn0GsDhnVjwSU4Kmg%3D%3D</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75</a:t>
            </a:fld>
            <a:endParaRPr lang="en-US" altLang="en-US"/>
          </a:p>
        </p:txBody>
      </p:sp>
    </p:spTree>
    <p:extLst>
      <p:ext uri="{BB962C8B-B14F-4D97-AF65-F5344CB8AC3E}">
        <p14:creationId xmlns:p14="http://schemas.microsoft.com/office/powerpoint/2010/main" val="26808252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76</a:t>
            </a:fld>
            <a:endParaRPr lang="en-US" altLang="en-US"/>
          </a:p>
        </p:txBody>
      </p:sp>
    </p:spTree>
    <p:extLst>
      <p:ext uri="{BB962C8B-B14F-4D97-AF65-F5344CB8AC3E}">
        <p14:creationId xmlns:p14="http://schemas.microsoft.com/office/powerpoint/2010/main" val="20365466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77</a:t>
            </a:fld>
            <a:endParaRPr lang="en-US" altLang="en-US"/>
          </a:p>
        </p:txBody>
      </p:sp>
    </p:spTree>
    <p:extLst>
      <p:ext uri="{BB962C8B-B14F-4D97-AF65-F5344CB8AC3E}">
        <p14:creationId xmlns:p14="http://schemas.microsoft.com/office/powerpoint/2010/main" val="17742795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78</a:t>
            </a:fld>
            <a:endParaRPr lang="en-US" altLang="en-US"/>
          </a:p>
        </p:txBody>
      </p:sp>
    </p:spTree>
    <p:extLst>
      <p:ext uri="{BB962C8B-B14F-4D97-AF65-F5344CB8AC3E}">
        <p14:creationId xmlns:p14="http://schemas.microsoft.com/office/powerpoint/2010/main" val="8483826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79</a:t>
            </a:fld>
            <a:endParaRPr lang="en-US" altLang="en-US"/>
          </a:p>
        </p:txBody>
      </p:sp>
    </p:spTree>
    <p:extLst>
      <p:ext uri="{BB962C8B-B14F-4D97-AF65-F5344CB8AC3E}">
        <p14:creationId xmlns:p14="http://schemas.microsoft.com/office/powerpoint/2010/main" val="2800941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https://i.ytimg.com/vi/PVF1NDrHPeo/maxresdefault.jpg</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a:t>
            </a:fld>
            <a:endParaRPr lang="en-US" altLang="en-US"/>
          </a:p>
        </p:txBody>
      </p:sp>
    </p:spTree>
    <p:extLst>
      <p:ext uri="{BB962C8B-B14F-4D97-AF65-F5344CB8AC3E}">
        <p14:creationId xmlns:p14="http://schemas.microsoft.com/office/powerpoint/2010/main" val="19385066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80</a:t>
            </a:fld>
            <a:endParaRPr lang="en-US" altLang="en-US"/>
          </a:p>
        </p:txBody>
      </p:sp>
    </p:spTree>
    <p:extLst>
      <p:ext uri="{BB962C8B-B14F-4D97-AF65-F5344CB8AC3E}">
        <p14:creationId xmlns:p14="http://schemas.microsoft.com/office/powerpoint/2010/main" val="28044370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b="0" i="0" dirty="0">
                <a:solidFill>
                  <a:srgbClr val="000000"/>
                </a:solidFill>
                <a:effectLst/>
              </a:rPr>
              <a:t>Not do any work—not you, nor your son, your daughter, your male servant, your female servant, your cattle, nor the outsider that is within your gates. </a:t>
            </a:r>
          </a:p>
          <a:p>
            <a:r>
              <a:rPr lang="en-US" dirty="0">
                <a:solidFill>
                  <a:srgbClr val="000000"/>
                </a:solidFill>
              </a:rPr>
              <a:t>Traditional, non-Messianic synagogues will hire “</a:t>
            </a:r>
            <a:r>
              <a:rPr lang="en-US" dirty="0" err="1">
                <a:solidFill>
                  <a:srgbClr val="000000"/>
                </a:solidFill>
              </a:rPr>
              <a:t>Shabbes</a:t>
            </a:r>
            <a:r>
              <a:rPr lang="en-US" dirty="0">
                <a:solidFill>
                  <a:srgbClr val="000000"/>
                </a:solidFill>
              </a:rPr>
              <a:t> goyim.”   Doesn’t work for us since we are all “one new man.”</a:t>
            </a:r>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81</a:t>
            </a:fld>
            <a:endParaRPr lang="en-US" altLang="en-US"/>
          </a:p>
        </p:txBody>
      </p:sp>
    </p:spTree>
    <p:extLst>
      <p:ext uri="{BB962C8B-B14F-4D97-AF65-F5344CB8AC3E}">
        <p14:creationId xmlns:p14="http://schemas.microsoft.com/office/powerpoint/2010/main" val="9288372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288925" indent="-288925">
              <a:buFont typeface="+mj-lt"/>
              <a:buAutoNum type="arabicPeriod"/>
            </a:pPr>
            <a:r>
              <a:rPr lang="en-US" dirty="0"/>
              <a:t>Song, dance, teaching</a:t>
            </a:r>
          </a:p>
          <a:p>
            <a:pPr marL="288925" indent="-288925">
              <a:buFont typeface="+mj-lt"/>
              <a:buAutoNum type="arabicPeriod"/>
            </a:pPr>
            <a:r>
              <a:rPr lang="en-US" dirty="0"/>
              <a:t>Commerce, anxiety, tension, labor</a:t>
            </a:r>
          </a:p>
          <a:p>
            <a:pPr marL="288925" indent="-288925">
              <a:buFont typeface="+mj-lt"/>
              <a:buAutoNum type="arabicPeriod"/>
            </a:pPr>
            <a:r>
              <a:rPr lang="en-US" dirty="0"/>
              <a:t>Joy Smiles, affirmation</a:t>
            </a:r>
          </a:p>
          <a:p>
            <a:pPr marL="288925" indent="-288925">
              <a:buFont typeface="+mj-lt"/>
              <a:buAutoNum type="arabicPeriod"/>
            </a:pPr>
            <a:r>
              <a:rPr lang="en-US" dirty="0"/>
              <a:t>Doesn’t food require work?</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82</a:t>
            </a:fld>
            <a:endParaRPr lang="en-US" altLang="en-US"/>
          </a:p>
        </p:txBody>
      </p:sp>
    </p:spTree>
    <p:extLst>
      <p:ext uri="{BB962C8B-B14F-4D97-AF65-F5344CB8AC3E}">
        <p14:creationId xmlns:p14="http://schemas.microsoft.com/office/powerpoint/2010/main" val="15203965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NOT Talmudic, rabbinic </a:t>
            </a:r>
            <a:r>
              <a:rPr lang="en-US" dirty="0" err="1"/>
              <a:t>halakhah</a:t>
            </a:r>
            <a:r>
              <a:rPr lang="en-US" dirty="0"/>
              <a:t>.  General practice in Messianic Congs. </a:t>
            </a:r>
          </a:p>
          <a:p>
            <a:endParaRPr lang="en-US" dirty="0"/>
          </a:p>
          <a:p>
            <a:r>
              <a:rPr lang="en-US" dirty="0"/>
              <a:t>So we can have a restful meal…</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83</a:t>
            </a:fld>
            <a:endParaRPr lang="en-US" altLang="en-US"/>
          </a:p>
        </p:txBody>
      </p:sp>
    </p:spTree>
    <p:extLst>
      <p:ext uri="{BB962C8B-B14F-4D97-AF65-F5344CB8AC3E}">
        <p14:creationId xmlns:p14="http://schemas.microsoft.com/office/powerpoint/2010/main" val="38535833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84</a:t>
            </a:fld>
            <a:endParaRPr lang="en-US" altLang="en-US"/>
          </a:p>
        </p:txBody>
      </p:sp>
    </p:spTree>
    <p:extLst>
      <p:ext uri="{BB962C8B-B14F-4D97-AF65-F5344CB8AC3E}">
        <p14:creationId xmlns:p14="http://schemas.microsoft.com/office/powerpoint/2010/main" val="25521267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On dessert rack, should be in serving dish or basket</a:t>
            </a:r>
          </a:p>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85</a:t>
            </a:fld>
            <a:endParaRPr lang="en-US" altLang="en-US"/>
          </a:p>
        </p:txBody>
      </p:sp>
    </p:spTree>
    <p:extLst>
      <p:ext uri="{BB962C8B-B14F-4D97-AF65-F5344CB8AC3E}">
        <p14:creationId xmlns:p14="http://schemas.microsoft.com/office/powerpoint/2010/main" val="28573505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86</a:t>
            </a:fld>
            <a:endParaRPr lang="en-US" altLang="en-US"/>
          </a:p>
        </p:txBody>
      </p:sp>
    </p:spTree>
    <p:extLst>
      <p:ext uri="{BB962C8B-B14F-4D97-AF65-F5344CB8AC3E}">
        <p14:creationId xmlns:p14="http://schemas.microsoft.com/office/powerpoint/2010/main" val="40070852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Don’t leave food on kitchen counter.   Three options: Put in warming oven or refrigerator, or on platter on serving table.  Please slice pies and cakes, and put on dessert rack.</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87</a:t>
            </a:fld>
            <a:endParaRPr lang="en-US" altLang="en-US"/>
          </a:p>
        </p:txBody>
      </p:sp>
    </p:spTree>
    <p:extLst>
      <p:ext uri="{BB962C8B-B14F-4D97-AF65-F5344CB8AC3E}">
        <p14:creationId xmlns:p14="http://schemas.microsoft.com/office/powerpoint/2010/main" val="7069278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88</a:t>
            </a:fld>
            <a:endParaRPr lang="en-US" altLang="en-US"/>
          </a:p>
        </p:txBody>
      </p:sp>
    </p:spTree>
    <p:extLst>
      <p:ext uri="{BB962C8B-B14F-4D97-AF65-F5344CB8AC3E}">
        <p14:creationId xmlns:p14="http://schemas.microsoft.com/office/powerpoint/2010/main" val="12522080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89</a:t>
            </a:fld>
            <a:endParaRPr lang="en-US" altLang="en-US"/>
          </a:p>
        </p:txBody>
      </p:sp>
    </p:spTree>
    <p:extLst>
      <p:ext uri="{BB962C8B-B14F-4D97-AF65-F5344CB8AC3E}">
        <p14:creationId xmlns:p14="http://schemas.microsoft.com/office/powerpoint/2010/main" val="3077977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hlinkClick r:id="rId3"/>
              </a:rPr>
              <a:t>https://imageio.forbes.com/specials-images/imageserve/5efb85ed222b100007dd18b6/0x0.jpg?format=jpg&amp;width=1200</a:t>
            </a:r>
            <a:endParaRPr lang="en-US" sz="1050" dirty="0"/>
          </a:p>
          <a:p>
            <a:endParaRPr lang="en-US" sz="1050" dirty="0"/>
          </a:p>
          <a:p>
            <a:r>
              <a:rPr lang="en-US" dirty="0"/>
              <a:t>Because of this 1908 event, people have been worried about an asteroid collision with earth.</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a:t>
            </a:fld>
            <a:endParaRPr lang="en-US" altLang="en-US"/>
          </a:p>
        </p:txBody>
      </p:sp>
    </p:spTree>
    <p:extLst>
      <p:ext uri="{BB962C8B-B14F-4D97-AF65-F5344CB8AC3E}">
        <p14:creationId xmlns:p14="http://schemas.microsoft.com/office/powerpoint/2010/main" val="21819545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90</a:t>
            </a:fld>
            <a:endParaRPr lang="en-US" altLang="en-US"/>
          </a:p>
        </p:txBody>
      </p:sp>
    </p:spTree>
    <p:extLst>
      <p:ext uri="{BB962C8B-B14F-4D97-AF65-F5344CB8AC3E}">
        <p14:creationId xmlns:p14="http://schemas.microsoft.com/office/powerpoint/2010/main" val="3168204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91</a:t>
            </a:fld>
            <a:endParaRPr lang="en-US" altLang="en-US"/>
          </a:p>
        </p:txBody>
      </p:sp>
    </p:spTree>
    <p:extLst>
      <p:ext uri="{BB962C8B-B14F-4D97-AF65-F5344CB8AC3E}">
        <p14:creationId xmlns:p14="http://schemas.microsoft.com/office/powerpoint/2010/main" val="36008875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92</a:t>
            </a:fld>
            <a:endParaRPr lang="en-US" altLang="en-US"/>
          </a:p>
        </p:txBody>
      </p:sp>
    </p:spTree>
    <p:extLst>
      <p:ext uri="{BB962C8B-B14F-4D97-AF65-F5344CB8AC3E}">
        <p14:creationId xmlns:p14="http://schemas.microsoft.com/office/powerpoint/2010/main" val="17509542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93</a:t>
            </a:fld>
            <a:endParaRPr lang="en-US" altLang="en-US"/>
          </a:p>
        </p:txBody>
      </p:sp>
    </p:spTree>
    <p:extLst>
      <p:ext uri="{BB962C8B-B14F-4D97-AF65-F5344CB8AC3E}">
        <p14:creationId xmlns:p14="http://schemas.microsoft.com/office/powerpoint/2010/main" val="29049945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94</a:t>
            </a:fld>
            <a:endParaRPr lang="en-US" altLang="en-US"/>
          </a:p>
        </p:txBody>
      </p:sp>
    </p:spTree>
    <p:extLst>
      <p:ext uri="{BB962C8B-B14F-4D97-AF65-F5344CB8AC3E}">
        <p14:creationId xmlns:p14="http://schemas.microsoft.com/office/powerpoint/2010/main" val="6187159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95</a:t>
            </a:fld>
            <a:endParaRPr lang="en-US" altLang="en-US"/>
          </a:p>
        </p:txBody>
      </p:sp>
    </p:spTree>
    <p:extLst>
      <p:ext uri="{BB962C8B-B14F-4D97-AF65-F5344CB8AC3E}">
        <p14:creationId xmlns:p14="http://schemas.microsoft.com/office/powerpoint/2010/main" val="3037911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96</a:t>
            </a:fld>
            <a:endParaRPr lang="en-US" altLang="en-US"/>
          </a:p>
        </p:txBody>
      </p:sp>
    </p:spTree>
    <p:extLst>
      <p:ext uri="{BB962C8B-B14F-4D97-AF65-F5344CB8AC3E}">
        <p14:creationId xmlns:p14="http://schemas.microsoft.com/office/powerpoint/2010/main" val="31794486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https://www.youtube.com/watch?v=1fUv0BXZY70</a:t>
            </a:r>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97</a:t>
            </a:fld>
            <a:endParaRPr lang="en-US" altLang="en-US"/>
          </a:p>
        </p:txBody>
      </p:sp>
    </p:spTree>
    <p:extLst>
      <p:ext uri="{BB962C8B-B14F-4D97-AF65-F5344CB8AC3E}">
        <p14:creationId xmlns:p14="http://schemas.microsoft.com/office/powerpoint/2010/main" val="357808591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98</a:t>
            </a:fld>
            <a:endParaRPr lang="en-US" altLang="en-US"/>
          </a:p>
        </p:txBody>
      </p:sp>
    </p:spTree>
    <p:extLst>
      <p:ext uri="{BB962C8B-B14F-4D97-AF65-F5344CB8AC3E}">
        <p14:creationId xmlns:p14="http://schemas.microsoft.com/office/powerpoint/2010/main" val="35074404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Days of Awe-Fear of the L-rd</a:t>
            </a:r>
          </a:p>
        </p:txBody>
      </p:sp>
      <p:sp>
        <p:nvSpPr>
          <p:cNvPr id="5" name="Date Placeholder 4"/>
          <p:cNvSpPr>
            <a:spLocks noGrp="1"/>
          </p:cNvSpPr>
          <p:nvPr>
            <p:ph type="dt" idx="1"/>
          </p:nvPr>
        </p:nvSpPr>
        <p:spPr/>
        <p:txBody>
          <a:bodyPr/>
          <a:lstStyle/>
          <a:p>
            <a:r>
              <a:rPr lang="en-US" altLang="en-US"/>
              <a:t>Oct 1, 2022 5783</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99</a:t>
            </a:fld>
            <a:endParaRPr lang="en-US" altLang="en-US"/>
          </a:p>
        </p:txBody>
      </p:sp>
    </p:spTree>
    <p:extLst>
      <p:ext uri="{BB962C8B-B14F-4D97-AF65-F5344CB8AC3E}">
        <p14:creationId xmlns:p14="http://schemas.microsoft.com/office/powerpoint/2010/main" val="2905670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8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dirty="0">
                <a:solidFill>
                  <a:srgbClr val="FFFF66"/>
                </a:solidFill>
              </a:rPr>
              <a:t> 2022 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36957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2800" dirty="0"/>
              <a:t>The 1,260-pound DART spacecraft was launched in November 2021 and hit </a:t>
            </a:r>
            <a:r>
              <a:rPr lang="en-US" sz="2800" dirty="0" err="1"/>
              <a:t>Dimorphos</a:t>
            </a:r>
            <a:r>
              <a:rPr lang="en-US" sz="2800" dirty="0"/>
              <a:t> [which does not pose a threat to Earth] at  ~14,000 mph while seven million miles away from Earth 6 pm Monday, Sept 26, 2022. </a:t>
            </a:r>
          </a:p>
        </p:txBody>
      </p:sp>
      <p:pic>
        <p:nvPicPr>
          <p:cNvPr id="1026" name="Picture 2">
            <a:extLst>
              <a:ext uri="{FF2B5EF4-FFF2-40B4-BE49-F238E27FC236}">
                <a16:creationId xmlns:a16="http://schemas.microsoft.com/office/drawing/2014/main" id="{E4791EA8-3B2E-1F66-25C6-0D3A61DF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38099"/>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6712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marR="0" indent="0" algn="ctr" rtl="0">
              <a:buNone/>
            </a:pPr>
            <a:r>
              <a:rPr lang="he-IL" sz="4000" b="1" i="0" u="none" strike="noStrike" baseline="0" dirty="0">
                <a:latin typeface="David" panose="020E0502060401010101" pitchFamily="34" charset="-79"/>
                <a:cs typeface="David" panose="020E0502060401010101" pitchFamily="34" charset="-79"/>
              </a:rPr>
              <a:t>עֲשֶׂרֶת יָמִים נוֹרָאִים</a:t>
            </a:r>
          </a:p>
          <a:p>
            <a:pPr marL="0" indent="0" algn="ctr">
              <a:buNone/>
            </a:pPr>
            <a:r>
              <a:rPr lang="en-US" sz="4000" i="1" dirty="0" err="1"/>
              <a:t>Aseret</a:t>
            </a:r>
            <a:r>
              <a:rPr lang="en-US" sz="4000" i="1" dirty="0"/>
              <a:t> Yamim </a:t>
            </a:r>
            <a:r>
              <a:rPr lang="en-US" sz="4000" i="1" dirty="0" err="1"/>
              <a:t>Noraim</a:t>
            </a:r>
            <a:endParaRPr lang="en-US" sz="4000" i="1" dirty="0"/>
          </a:p>
          <a:p>
            <a:pPr marL="0" indent="0" algn="ctr">
              <a:buNone/>
            </a:pPr>
            <a:r>
              <a:rPr lang="en-US" sz="4000" dirty="0">
                <a:solidFill>
                  <a:srgbClr val="FFFF66"/>
                </a:solidFill>
              </a:rPr>
              <a:t>Ten Days of Awe:</a:t>
            </a:r>
          </a:p>
          <a:p>
            <a:pPr marL="0" indent="0" algn="ctr">
              <a:buNone/>
            </a:pPr>
            <a:r>
              <a:rPr lang="en-US" sz="4000" dirty="0">
                <a:solidFill>
                  <a:srgbClr val="FFFF66"/>
                </a:solidFill>
              </a:rPr>
              <a:t>The Fear of the L-</a:t>
            </a:r>
            <a:r>
              <a:rPr lang="en-US" sz="4000" dirty="0" err="1">
                <a:solidFill>
                  <a:srgbClr val="FFFF66"/>
                </a:solidFill>
              </a:rPr>
              <a:t>rd</a:t>
            </a:r>
            <a:r>
              <a:rPr lang="en-US" sz="4000" dirty="0">
                <a:solidFill>
                  <a:srgbClr val="FFFF66"/>
                </a:solidFill>
              </a:rPr>
              <a:t> </a:t>
            </a:r>
          </a:p>
          <a:p>
            <a:pPr marL="0" indent="0" algn="ctr">
              <a:buNone/>
            </a:pPr>
            <a:r>
              <a:rPr lang="en-US" sz="4000" dirty="0"/>
              <a:t>Rosh HaShanah to Yom Kippur</a:t>
            </a:r>
          </a:p>
          <a:p>
            <a:pPr marL="0" indent="0" algn="ctr">
              <a:buNone/>
            </a:pPr>
            <a:r>
              <a:rPr lang="en-US" sz="4000" dirty="0"/>
              <a:t>Sept 25 to Oct 5</a:t>
            </a:r>
          </a:p>
        </p:txBody>
      </p:sp>
    </p:spTree>
    <p:extLst>
      <p:ext uri="{BB962C8B-B14F-4D97-AF65-F5344CB8AC3E}">
        <p14:creationId xmlns:p14="http://schemas.microsoft.com/office/powerpoint/2010/main" val="9388135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14338" name="Picture 2">
            <a:extLst>
              <a:ext uri="{FF2B5EF4-FFF2-40B4-BE49-F238E27FC236}">
                <a16:creationId xmlns:a16="http://schemas.microsoft.com/office/drawing/2014/main" id="{0B41C80D-3220-2F75-D977-F4C451ECE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2231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457200" indent="-457200">
              <a:buFont typeface="+mj-lt"/>
              <a:buAutoNum type="arabicPeriod"/>
            </a:pPr>
            <a:r>
              <a:rPr lang="en-US" sz="4000" dirty="0"/>
              <a:t>Do you KNOW Yeshua and the assurance of sins forgiven?</a:t>
            </a:r>
          </a:p>
          <a:p>
            <a:pPr marL="457200" indent="-457200">
              <a:buFont typeface="+mj-lt"/>
              <a:buAutoNum type="arabicPeriod"/>
            </a:pPr>
            <a:r>
              <a:rPr lang="en-US" sz="4000" dirty="0"/>
              <a:t>Are you hearing daily from His Word, and walking in His fear?</a:t>
            </a:r>
          </a:p>
          <a:p>
            <a:pPr marL="457200" indent="-457200">
              <a:buFont typeface="+mj-lt"/>
              <a:buAutoNum type="arabicPeriod"/>
            </a:pPr>
            <a:r>
              <a:rPr lang="en-US" sz="4000" dirty="0"/>
              <a:t>How are you applying what you heard?</a:t>
            </a:r>
          </a:p>
          <a:p>
            <a:pPr marL="457200" indent="-457200">
              <a:buFont typeface="+mj-lt"/>
              <a:buAutoNum type="arabicPeriod"/>
            </a:pPr>
            <a:r>
              <a:rPr lang="en-US" sz="4000" dirty="0"/>
              <a:t>Are you asking this of another?</a:t>
            </a:r>
          </a:p>
        </p:txBody>
      </p:sp>
    </p:spTree>
    <p:extLst>
      <p:ext uri="{BB962C8B-B14F-4D97-AF65-F5344CB8AC3E}">
        <p14:creationId xmlns:p14="http://schemas.microsoft.com/office/powerpoint/2010/main" val="18207419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p14="http://schemas.microsoft.com/office/powerpoint/2010/main" val="1887663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3875982"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3DBEC469-6594-ED2E-7ECA-EB1F3D897D19}"/>
              </a:ext>
            </a:extLst>
          </p:cNvPr>
          <p:cNvPicPr>
            <a:picLocks noChangeAspect="1"/>
          </p:cNvPicPr>
          <p:nvPr/>
        </p:nvPicPr>
        <p:blipFill>
          <a:blip r:embed="rId3"/>
          <a:stretch>
            <a:fillRect/>
          </a:stretch>
        </p:blipFill>
        <p:spPr>
          <a:xfrm>
            <a:off x="4180782" y="9167"/>
            <a:ext cx="4963218" cy="5125165"/>
          </a:xfrm>
          <a:prstGeom prst="rect">
            <a:avLst/>
          </a:prstGeom>
        </p:spPr>
      </p:pic>
    </p:spTree>
    <p:extLst>
      <p:ext uri="{BB962C8B-B14F-4D97-AF65-F5344CB8AC3E}">
        <p14:creationId xmlns:p14="http://schemas.microsoft.com/office/powerpoint/2010/main" val="1483174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t>2 Peter 3.10-12</a:t>
            </a:r>
            <a:r>
              <a:rPr lang="en-US" sz="4000" dirty="0"/>
              <a:t> On that day the heavens will pass away with a roar, and the elements will melt and disintegrate, and the earth and everything done on it shall be exposed.  Since all these things are to be destroyed in this way, what kind of people should you be? </a:t>
            </a:r>
          </a:p>
        </p:txBody>
      </p:sp>
    </p:spTree>
    <p:extLst>
      <p:ext uri="{BB962C8B-B14F-4D97-AF65-F5344CB8AC3E}">
        <p14:creationId xmlns:p14="http://schemas.microsoft.com/office/powerpoint/2010/main" val="2928955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2 Peter 3.10-12</a:t>
            </a:r>
            <a:r>
              <a:rPr lang="en-US" sz="4000" dirty="0"/>
              <a:t> Live your lives in holiness and godliness, looking for and hastening the coming of the day of God. In that day the heavens will be dissolved by fire, and the elements will melt in the intense heat. </a:t>
            </a:r>
          </a:p>
        </p:txBody>
      </p:sp>
    </p:spTree>
    <p:extLst>
      <p:ext uri="{BB962C8B-B14F-4D97-AF65-F5344CB8AC3E}">
        <p14:creationId xmlns:p14="http://schemas.microsoft.com/office/powerpoint/2010/main" val="1664447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r>
              <a:rPr lang="en-US" sz="4000" dirty="0"/>
              <a:t> Nor</a:t>
            </a:r>
            <a:r>
              <a:rPr lang="en-US" sz="4000" u="sng" dirty="0"/>
              <a:t>a</a:t>
            </a:r>
            <a:r>
              <a:rPr lang="en-US" sz="4000" dirty="0"/>
              <a:t>  </a:t>
            </a:r>
            <a:r>
              <a:rPr lang="he-IL" sz="4400" b="1" dirty="0">
                <a:latin typeface="David" panose="020E0502060401010101" pitchFamily="34" charset="-79"/>
                <a:cs typeface="David" panose="020E0502060401010101" pitchFamily="34" charset="-79"/>
              </a:rPr>
              <a:t>נוֹרָא</a:t>
            </a:r>
            <a:r>
              <a:rPr lang="en-US" sz="4400" b="1" dirty="0">
                <a:latin typeface="David" panose="020E0502060401010101" pitchFamily="34" charset="-79"/>
                <a:cs typeface="David" panose="020E0502060401010101" pitchFamily="34" charset="-79"/>
              </a:rPr>
              <a:t> </a:t>
            </a:r>
            <a:endParaRPr lang="he-IL" sz="4400" b="1" dirty="0">
              <a:latin typeface="David" panose="020E0502060401010101" pitchFamily="34" charset="-79"/>
              <a:cs typeface="David" panose="020E0502060401010101" pitchFamily="34" charset="-79"/>
            </a:endParaRPr>
          </a:p>
          <a:p>
            <a:pPr marL="0" indent="0">
              <a:buNone/>
            </a:pPr>
            <a:r>
              <a:rPr lang="en-US" sz="4000" dirty="0"/>
              <a:t>terrible, terrifying, awful; awe-inspiring, awesome (God)</a:t>
            </a:r>
          </a:p>
        </p:txBody>
      </p:sp>
    </p:spTree>
    <p:extLst>
      <p:ext uri="{BB962C8B-B14F-4D97-AF65-F5344CB8AC3E}">
        <p14:creationId xmlns:p14="http://schemas.microsoft.com/office/powerpoint/2010/main" val="1128984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marR="0" indent="0" algn="ctr" rtl="0">
              <a:buNone/>
            </a:pPr>
            <a:r>
              <a:rPr lang="he-IL" sz="4000" b="1" i="0" u="none" strike="noStrike" baseline="0" dirty="0">
                <a:latin typeface="David" panose="020E0502060401010101" pitchFamily="34" charset="-79"/>
                <a:cs typeface="David" panose="020E0502060401010101" pitchFamily="34" charset="-79"/>
              </a:rPr>
              <a:t>עֲשֶׂרֶת יָמִים נוֹרָאִים</a:t>
            </a:r>
          </a:p>
          <a:p>
            <a:pPr marL="0" indent="0" algn="ctr">
              <a:buNone/>
            </a:pPr>
            <a:r>
              <a:rPr lang="en-US" sz="4000" i="1" dirty="0" err="1"/>
              <a:t>Aseret</a:t>
            </a:r>
            <a:r>
              <a:rPr lang="en-US" sz="4000" i="1" dirty="0"/>
              <a:t> Yamim </a:t>
            </a:r>
            <a:r>
              <a:rPr lang="en-US" sz="4000" i="1" dirty="0" err="1"/>
              <a:t>Noraim</a:t>
            </a:r>
            <a:endParaRPr lang="en-US" sz="4000" i="1" dirty="0"/>
          </a:p>
          <a:p>
            <a:pPr marL="0" indent="0" algn="ctr">
              <a:buNone/>
            </a:pPr>
            <a:r>
              <a:rPr lang="en-US" sz="4000" dirty="0">
                <a:solidFill>
                  <a:srgbClr val="FFFF66"/>
                </a:solidFill>
              </a:rPr>
              <a:t>Ten Days of Awe:</a:t>
            </a:r>
          </a:p>
          <a:p>
            <a:pPr marL="0" indent="0" algn="ctr">
              <a:buNone/>
            </a:pPr>
            <a:r>
              <a:rPr lang="en-US" sz="4000" dirty="0">
                <a:solidFill>
                  <a:srgbClr val="FFFF66"/>
                </a:solidFill>
              </a:rPr>
              <a:t>The Fear of the L-</a:t>
            </a:r>
            <a:r>
              <a:rPr lang="en-US" sz="4000" dirty="0" err="1">
                <a:solidFill>
                  <a:srgbClr val="FFFF66"/>
                </a:solidFill>
              </a:rPr>
              <a:t>rd</a:t>
            </a:r>
            <a:r>
              <a:rPr lang="en-US" sz="4000" dirty="0">
                <a:solidFill>
                  <a:srgbClr val="FFFF66"/>
                </a:solidFill>
              </a:rPr>
              <a:t> </a:t>
            </a:r>
          </a:p>
          <a:p>
            <a:pPr marL="0" indent="0" algn="ctr">
              <a:buNone/>
            </a:pPr>
            <a:r>
              <a:rPr lang="en-US" sz="4000" dirty="0"/>
              <a:t>Rosh HaShanah to Yom Kippur</a:t>
            </a:r>
          </a:p>
          <a:p>
            <a:pPr marL="0" indent="0" algn="ctr">
              <a:buNone/>
            </a:pPr>
            <a:r>
              <a:rPr lang="en-US" sz="4000" dirty="0"/>
              <a:t>Sept 25 to Oct 5</a:t>
            </a:r>
          </a:p>
        </p:txBody>
      </p:sp>
    </p:spTree>
    <p:extLst>
      <p:ext uri="{BB962C8B-B14F-4D97-AF65-F5344CB8AC3E}">
        <p14:creationId xmlns:p14="http://schemas.microsoft.com/office/powerpoint/2010/main" val="3297155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14338" name="Picture 2">
            <a:extLst>
              <a:ext uri="{FF2B5EF4-FFF2-40B4-BE49-F238E27FC236}">
                <a16:creationId xmlns:a16="http://schemas.microsoft.com/office/drawing/2014/main" id="{0B41C80D-3220-2F75-D977-F4C451ECE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201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What is the “fear of </a:t>
            </a:r>
            <a:r>
              <a:rPr lang="en-US" sz="4000" cap="small" dirty="0"/>
              <a:t>Adoni</a:t>
            </a:r>
            <a:r>
              <a:rPr lang="en-US" sz="4000" dirty="0"/>
              <a:t>?”</a:t>
            </a:r>
          </a:p>
        </p:txBody>
      </p:sp>
    </p:spTree>
    <p:extLst>
      <p:ext uri="{BB962C8B-B14F-4D97-AF65-F5344CB8AC3E}">
        <p14:creationId xmlns:p14="http://schemas.microsoft.com/office/powerpoint/2010/main" val="1880642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The Hebrew words </a:t>
            </a:r>
            <a:r>
              <a:rPr lang="he-IL" sz="4400" b="1" dirty="0">
                <a:latin typeface="David" panose="020E0502060401010101" pitchFamily="34" charset="-79"/>
                <a:cs typeface="David" panose="020E0502060401010101" pitchFamily="34" charset="-79"/>
              </a:rPr>
              <a:t>יִרְאַ֣ת</a:t>
            </a:r>
            <a:r>
              <a:rPr lang="he-IL" sz="4000" dirty="0"/>
              <a:t> </a:t>
            </a:r>
            <a:r>
              <a:rPr lang="en-US" sz="4000" dirty="0"/>
              <a:t> </a:t>
            </a:r>
            <a:r>
              <a:rPr lang="en-US" sz="4000" dirty="0" err="1"/>
              <a:t>yir’aṯ</a:t>
            </a:r>
            <a:r>
              <a:rPr lang="en-US" sz="4000" dirty="0"/>
              <a:t> and </a:t>
            </a:r>
            <a:r>
              <a:rPr lang="he-IL" sz="4400" b="1" dirty="0">
                <a:latin typeface="David" panose="020E0502060401010101" pitchFamily="34" charset="-79"/>
                <a:cs typeface="David" panose="020E0502060401010101" pitchFamily="34" charset="-79"/>
              </a:rPr>
              <a:t>פחד</a:t>
            </a:r>
            <a:r>
              <a:rPr lang="en-US" sz="4000" dirty="0"/>
              <a:t> </a:t>
            </a:r>
            <a:r>
              <a:rPr lang="en-US" sz="4000" dirty="0" err="1"/>
              <a:t>p̄aḥaḏ</a:t>
            </a:r>
            <a:r>
              <a:rPr lang="en-US" sz="4000" dirty="0"/>
              <a:t> are most commonly used to describe fear of God.</a:t>
            </a:r>
          </a:p>
          <a:p>
            <a:pPr marL="0" indent="0">
              <a:buNone/>
            </a:pPr>
            <a:r>
              <a:rPr lang="en-US" sz="4000" dirty="0" err="1"/>
              <a:t>Bahya</a:t>
            </a:r>
            <a:r>
              <a:rPr lang="en-US" sz="4000" dirty="0"/>
              <a:t> ibn </a:t>
            </a:r>
            <a:r>
              <a:rPr lang="en-US" sz="4000" dirty="0" err="1"/>
              <a:t>Paquda</a:t>
            </a:r>
            <a:r>
              <a:rPr lang="en-US" sz="4000" dirty="0"/>
              <a:t> characterized two types of fear as a lower "fear of punishment" and a higher "fear of [divine awe] glory.</a:t>
            </a:r>
          </a:p>
        </p:txBody>
      </p:sp>
    </p:spTree>
    <p:extLst>
      <p:ext uri="{BB962C8B-B14F-4D97-AF65-F5344CB8AC3E}">
        <p14:creationId xmlns:p14="http://schemas.microsoft.com/office/powerpoint/2010/main" val="2929282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Fear of God may refer to fear itself, but more often to a sense of awe, and submission to Deity.</a:t>
            </a:r>
          </a:p>
          <a:p>
            <a:pPr marL="0" indent="0">
              <a:buNone/>
            </a:pPr>
            <a:r>
              <a:rPr lang="en-US" sz="4000" dirty="0"/>
              <a:t>Maimonides categorized the fear of God as a positive commandment, as the feeling of human insignificance deriving from contemplation of God's "great and wonderful actions and creations."</a:t>
            </a:r>
          </a:p>
        </p:txBody>
      </p:sp>
    </p:spTree>
    <p:extLst>
      <p:ext uri="{BB962C8B-B14F-4D97-AF65-F5344CB8AC3E}">
        <p14:creationId xmlns:p14="http://schemas.microsoft.com/office/powerpoint/2010/main" val="3856367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r>
              <a:rPr lang="en-US" sz="4000" dirty="0"/>
              <a:t>Correction:</a:t>
            </a:r>
          </a:p>
          <a:p>
            <a:pPr marL="0" indent="0" algn="ctr" rtl="1">
              <a:buNone/>
            </a:pPr>
            <a:r>
              <a:rPr lang="he-IL" sz="4400" b="1" dirty="0">
                <a:latin typeface="David" panose="020E0502060401010101" pitchFamily="34" charset="-79"/>
                <a:cs typeface="David" panose="020E0502060401010101" pitchFamily="34" charset="-79"/>
              </a:rPr>
              <a:t>תָּבוֹא מַלְכוּתְך</a:t>
            </a:r>
            <a:r>
              <a:rPr lang="he-IL" sz="4000" b="1" dirty="0">
                <a:latin typeface="David" panose="020E0502060401010101" pitchFamily="34" charset="-79"/>
                <a:cs typeface="David" panose="020E0502060401010101" pitchFamily="34" charset="-79"/>
              </a:rPr>
              <a:t>ָ</a:t>
            </a:r>
            <a:r>
              <a:rPr lang="en-US" sz="4000" b="1" dirty="0">
                <a:latin typeface="David" panose="020E0502060401010101" pitchFamily="34" charset="-79"/>
                <a:cs typeface="David" panose="020E0502060401010101" pitchFamily="34" charset="-79"/>
              </a:rPr>
              <a:t>  </a:t>
            </a:r>
            <a:r>
              <a:rPr lang="en-US" sz="4000" i="1" dirty="0" err="1"/>
              <a:t>Tavo</a:t>
            </a:r>
            <a:r>
              <a:rPr lang="en-US" sz="4000" i="1" dirty="0"/>
              <a:t> mal-</a:t>
            </a:r>
            <a:r>
              <a:rPr lang="en-US" sz="4000" i="1" u="sng" dirty="0" err="1"/>
              <a:t>khut</a:t>
            </a:r>
            <a:r>
              <a:rPr lang="en-US" sz="4000" i="1" dirty="0" err="1"/>
              <a:t>’kha</a:t>
            </a:r>
            <a:r>
              <a:rPr lang="en-US" sz="4000" i="1" dirty="0"/>
              <a:t>   </a:t>
            </a:r>
          </a:p>
          <a:p>
            <a:pPr marL="0" indent="0" algn="ctr" rtl="1">
              <a:buNone/>
            </a:pPr>
            <a:r>
              <a:rPr lang="en-US" sz="4000" dirty="0"/>
              <a:t>Sound the shofar of liberation!</a:t>
            </a:r>
          </a:p>
          <a:p>
            <a:pPr marL="0" indent="0" algn="ctr" rtl="1">
              <a:buNone/>
            </a:pPr>
            <a:endParaRPr lang="en-US" sz="4000" dirty="0"/>
          </a:p>
          <a:p>
            <a:pPr marL="0" indent="0" algn="r" rtl="1">
              <a:buNone/>
            </a:pPr>
            <a:r>
              <a:rPr lang="en-US" sz="4000" dirty="0"/>
              <a:t> </a:t>
            </a:r>
          </a:p>
          <a:p>
            <a:pPr marL="0" indent="0">
              <a:buNone/>
            </a:pPr>
            <a:endParaRPr lang="en-US" sz="4000" dirty="0"/>
          </a:p>
        </p:txBody>
      </p:sp>
    </p:spTree>
    <p:extLst>
      <p:ext uri="{BB962C8B-B14F-4D97-AF65-F5344CB8AC3E}">
        <p14:creationId xmlns:p14="http://schemas.microsoft.com/office/powerpoint/2010/main" val="3724555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marR="0" indent="0" algn="ctr" rtl="0">
              <a:buNone/>
            </a:pPr>
            <a:r>
              <a:rPr lang="he-IL" sz="4000" b="1" i="0" u="none" strike="noStrike" baseline="0" dirty="0">
                <a:latin typeface="David" panose="020E0502060401010101" pitchFamily="34" charset="-79"/>
                <a:cs typeface="David" panose="020E0502060401010101" pitchFamily="34" charset="-79"/>
              </a:rPr>
              <a:t>עֲשֶׂרֶת יָמִים נוֹרָאִים</a:t>
            </a:r>
          </a:p>
          <a:p>
            <a:pPr marL="0" indent="0" algn="ctr">
              <a:buNone/>
            </a:pPr>
            <a:r>
              <a:rPr lang="en-US" sz="4000" i="1" dirty="0" err="1"/>
              <a:t>Aseret</a:t>
            </a:r>
            <a:r>
              <a:rPr lang="en-US" sz="4000" i="1" dirty="0"/>
              <a:t> Yamim </a:t>
            </a:r>
            <a:r>
              <a:rPr lang="en-US" sz="4000" i="1" dirty="0" err="1"/>
              <a:t>Noraim</a:t>
            </a:r>
            <a:endParaRPr lang="en-US" sz="4000" i="1" dirty="0"/>
          </a:p>
          <a:p>
            <a:pPr marL="0" indent="0" algn="ctr">
              <a:buNone/>
            </a:pPr>
            <a:r>
              <a:rPr lang="en-US" sz="4000" dirty="0">
                <a:solidFill>
                  <a:srgbClr val="FFFF66"/>
                </a:solidFill>
              </a:rPr>
              <a:t>Ten Days of Awe:</a:t>
            </a:r>
          </a:p>
          <a:p>
            <a:pPr marL="0" indent="0" algn="ctr">
              <a:buNone/>
            </a:pPr>
            <a:r>
              <a:rPr lang="en-US" sz="4000" dirty="0">
                <a:solidFill>
                  <a:srgbClr val="FFFF66"/>
                </a:solidFill>
              </a:rPr>
              <a:t>The Fear of the L-</a:t>
            </a:r>
            <a:r>
              <a:rPr lang="en-US" sz="4000" dirty="0" err="1">
                <a:solidFill>
                  <a:srgbClr val="FFFF66"/>
                </a:solidFill>
              </a:rPr>
              <a:t>rd</a:t>
            </a:r>
            <a:r>
              <a:rPr lang="en-US" sz="4000" dirty="0">
                <a:solidFill>
                  <a:srgbClr val="FFFF66"/>
                </a:solidFill>
              </a:rPr>
              <a:t> </a:t>
            </a:r>
          </a:p>
          <a:p>
            <a:pPr marL="0" indent="0" algn="ctr">
              <a:buNone/>
            </a:pPr>
            <a:r>
              <a:rPr lang="en-US" sz="4000" dirty="0"/>
              <a:t>Rosh HaShanah to Yom Kippur</a:t>
            </a:r>
          </a:p>
          <a:p>
            <a:pPr marL="0" indent="0" algn="ctr">
              <a:buNone/>
            </a:pPr>
            <a:r>
              <a:rPr lang="en-US" sz="4000" dirty="0"/>
              <a:t>Sept 25 to Oct 5</a:t>
            </a:r>
          </a:p>
        </p:txBody>
      </p:sp>
    </p:spTree>
    <p:extLst>
      <p:ext uri="{BB962C8B-B14F-4D97-AF65-F5344CB8AC3E}">
        <p14:creationId xmlns:p14="http://schemas.microsoft.com/office/powerpoint/2010/main" val="1678378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14338" name="Picture 2">
            <a:extLst>
              <a:ext uri="{FF2B5EF4-FFF2-40B4-BE49-F238E27FC236}">
                <a16:creationId xmlns:a16="http://schemas.microsoft.com/office/drawing/2014/main" id="{0B41C80D-3220-2F75-D977-F4C451ECE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158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1026" name="Picture 2">
            <a:extLst>
              <a:ext uri="{FF2B5EF4-FFF2-40B4-BE49-F238E27FC236}">
                <a16:creationId xmlns:a16="http://schemas.microsoft.com/office/drawing/2014/main" id="{94D15BF2-C44F-E559-5690-E2C7A18C6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761" y="19050"/>
            <a:ext cx="6848475"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380808-6074-E412-C4CD-1EEA00D8BE84}"/>
              </a:ext>
            </a:extLst>
          </p:cNvPr>
          <p:cNvSpPr txBox="1"/>
          <p:nvPr/>
        </p:nvSpPr>
        <p:spPr>
          <a:xfrm>
            <a:off x="-43207" y="4196031"/>
            <a:ext cx="9230412" cy="707886"/>
          </a:xfrm>
          <a:prstGeom prst="rect">
            <a:avLst/>
          </a:prstGeom>
          <a:noFill/>
        </p:spPr>
        <p:txBody>
          <a:bodyPr wrap="none" rtlCol="0">
            <a:spAutoFit/>
          </a:bodyPr>
          <a:lstStyle/>
          <a:p>
            <a:r>
              <a:rPr lang="en-US" b="1" i="0" cap="all" dirty="0">
                <a:effectLst>
                  <a:outerShdw blurRad="38100" dist="38100" dir="2700000" algn="tl">
                    <a:srgbClr val="000000">
                      <a:alpha val="43137"/>
                    </a:srgbClr>
                  </a:outerShdw>
                </a:effectLst>
                <a:latin typeface="futura-pt"/>
              </a:rPr>
              <a:t>DAYS OF AWE AND RECONCILIATION</a:t>
            </a:r>
            <a:endParaRPr lang="en-US" dirty="0">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BB4966CB-238F-E871-1C8E-4D2624D7267C}"/>
              </a:ext>
            </a:extLst>
          </p:cNvPr>
          <p:cNvSpPr txBox="1"/>
          <p:nvPr/>
        </p:nvSpPr>
        <p:spPr>
          <a:xfrm>
            <a:off x="1251313" y="285749"/>
            <a:ext cx="6641370" cy="769441"/>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Yamim </a:t>
            </a:r>
            <a:r>
              <a:rPr lang="en-US" dirty="0" err="1">
                <a:solidFill>
                  <a:schemeClr val="tx1"/>
                </a:solidFill>
                <a:effectLst>
                  <a:outerShdw blurRad="38100" dist="38100" dir="2700000" algn="tl">
                    <a:srgbClr val="000000">
                      <a:alpha val="43137"/>
                    </a:srgbClr>
                  </a:outerShdw>
                </a:effectLst>
              </a:rPr>
              <a:t>Noraim</a:t>
            </a:r>
            <a:r>
              <a:rPr lang="en-US" dirty="0">
                <a:solidFill>
                  <a:schemeClr val="tx1"/>
                </a:solidFill>
                <a:effectLst>
                  <a:outerShdw blurRad="38100" dist="38100" dir="2700000" algn="tl">
                    <a:srgbClr val="000000">
                      <a:alpha val="43137"/>
                    </a:srgbClr>
                  </a:outerShdw>
                </a:effectLst>
              </a:rPr>
              <a:t>  </a:t>
            </a:r>
            <a:r>
              <a:rPr lang="he-IL" sz="4400" b="1" dirty="0">
                <a:solidFill>
                  <a:schemeClr val="tx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ימים נוראים</a:t>
            </a:r>
            <a:endParaRPr lang="en-US" b="1" dirty="0">
              <a:solidFill>
                <a:schemeClr val="tx1"/>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666261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These ten days are set aside for serious introspection</a:t>
            </a:r>
          </a:p>
          <a:p>
            <a:pPr marL="0" indent="0">
              <a:buNone/>
            </a:pPr>
            <a:r>
              <a:rPr lang="en-US" sz="4000" baseline="30000" dirty="0"/>
              <a:t>Mishnah Yoma 8:9 </a:t>
            </a:r>
            <a:r>
              <a:rPr lang="en-US" sz="4000" dirty="0"/>
              <a:t>For transgressions between a person and God, Yom Kippur atones; however, for transgressions between a person and another, Yom Kippur does not atone until he appeases the other person.</a:t>
            </a:r>
          </a:p>
        </p:txBody>
      </p:sp>
    </p:spTree>
    <p:extLst>
      <p:ext uri="{BB962C8B-B14F-4D97-AF65-F5344CB8AC3E}">
        <p14:creationId xmlns:p14="http://schemas.microsoft.com/office/powerpoint/2010/main" val="3580458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t>Matthew 5:23–24 </a:t>
            </a:r>
            <a:r>
              <a:rPr lang="en-US" sz="4000" dirty="0"/>
              <a:t>Therefore, if you are presenting your offering upon the altar, and there remember that your brother has something against you, leave your offering there before the altar and go. First, be reconciled to your brother, and then come and present your offering. </a:t>
            </a:r>
          </a:p>
        </p:txBody>
      </p:sp>
    </p:spTree>
    <p:extLst>
      <p:ext uri="{BB962C8B-B14F-4D97-AF65-F5344CB8AC3E}">
        <p14:creationId xmlns:p14="http://schemas.microsoft.com/office/powerpoint/2010/main" val="350342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Yn</a:t>
            </a:r>
            <a:r>
              <a:rPr lang="en-US" sz="4000" baseline="30000" dirty="0"/>
              <a:t> 17.20-22</a:t>
            </a:r>
            <a:r>
              <a:rPr lang="en-US" sz="4000" dirty="0"/>
              <a:t> [Yeshua says:] I pray not only for these, but also for those who will trust in me because of their word, </a:t>
            </a:r>
            <a:r>
              <a:rPr lang="en-US" sz="4000" u="sng" dirty="0">
                <a:solidFill>
                  <a:srgbClr val="FFFF66"/>
                </a:solidFill>
              </a:rPr>
              <a:t>that they may all be one</a:t>
            </a:r>
            <a:r>
              <a:rPr lang="en-US" sz="4000" dirty="0"/>
              <a:t>. </a:t>
            </a:r>
          </a:p>
          <a:p>
            <a:pPr marL="0" indent="0">
              <a:buNone/>
            </a:pPr>
            <a:r>
              <a:rPr lang="en-US" sz="4000" u="sng" dirty="0">
                <a:solidFill>
                  <a:srgbClr val="FFFF66"/>
                </a:solidFill>
              </a:rPr>
              <a:t>Just as you, Father, are united with me and I with you</a:t>
            </a:r>
            <a:r>
              <a:rPr lang="en-US" sz="4000" dirty="0"/>
              <a:t>, </a:t>
            </a:r>
          </a:p>
        </p:txBody>
      </p:sp>
    </p:spTree>
    <p:extLst>
      <p:ext uri="{BB962C8B-B14F-4D97-AF65-F5344CB8AC3E}">
        <p14:creationId xmlns:p14="http://schemas.microsoft.com/office/powerpoint/2010/main" val="956842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Yn</a:t>
            </a:r>
            <a:r>
              <a:rPr lang="en-US" sz="4000" baseline="30000" dirty="0"/>
              <a:t> 17.20-22</a:t>
            </a:r>
            <a:r>
              <a:rPr lang="en-US" sz="4000" dirty="0"/>
              <a:t>  I pray that they may be </a:t>
            </a:r>
            <a:r>
              <a:rPr lang="en-US" sz="4000" u="sng" dirty="0">
                <a:solidFill>
                  <a:srgbClr val="FFFF66"/>
                </a:solidFill>
              </a:rPr>
              <a:t>united</a:t>
            </a:r>
            <a:r>
              <a:rPr lang="en-US" sz="4000" dirty="0"/>
              <a:t> with us, so that the world may believe that you sent me. The glory which you have given to me, I have given to them; so </a:t>
            </a:r>
            <a:r>
              <a:rPr lang="en-US" sz="4000" u="sng" dirty="0">
                <a:solidFill>
                  <a:srgbClr val="FFFF66"/>
                </a:solidFill>
              </a:rPr>
              <a:t>that they may be one</a:t>
            </a:r>
            <a:r>
              <a:rPr lang="en-US" sz="4000" dirty="0"/>
              <a:t>, just as we are one</a:t>
            </a:r>
          </a:p>
        </p:txBody>
      </p:sp>
    </p:spTree>
    <p:extLst>
      <p:ext uri="{BB962C8B-B14F-4D97-AF65-F5344CB8AC3E}">
        <p14:creationId xmlns:p14="http://schemas.microsoft.com/office/powerpoint/2010/main" val="952250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During these Days of Awe, we have the opportunity to reach out to those we have offended, and even to those who have offended us. This reaching out is not an opportunity to correct or change the other’s mind. Rather, it is an </a:t>
            </a:r>
            <a:r>
              <a:rPr lang="en-US" sz="4000" dirty="0">
                <a:solidFill>
                  <a:srgbClr val="FFFF66"/>
                </a:solidFill>
              </a:rPr>
              <a:t>opportunity to offer an attitude of shalom.	</a:t>
            </a:r>
          </a:p>
        </p:txBody>
      </p:sp>
    </p:spTree>
    <p:extLst>
      <p:ext uri="{BB962C8B-B14F-4D97-AF65-F5344CB8AC3E}">
        <p14:creationId xmlns:p14="http://schemas.microsoft.com/office/powerpoint/2010/main" val="1521054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spTree>
    <p:extLst>
      <p:ext uri="{BB962C8B-B14F-4D97-AF65-F5344CB8AC3E}">
        <p14:creationId xmlns:p14="http://schemas.microsoft.com/office/powerpoint/2010/main" val="1722384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u="sng" dirty="0"/>
              <a:t>Today</a:t>
            </a:r>
            <a:r>
              <a:rPr lang="en-US" sz="4000" dirty="0"/>
              <a:t>, the Shabbat between Rosh Hashanah and Yom Kippur is therefore called Shabbat </a:t>
            </a:r>
            <a:r>
              <a:rPr lang="en-US" sz="4000" dirty="0" err="1"/>
              <a:t>Shuvah</a:t>
            </a:r>
            <a:r>
              <a:rPr lang="en-US" sz="4000" dirty="0"/>
              <a:t>, “Shabbat of Return.”</a:t>
            </a:r>
          </a:p>
          <a:p>
            <a:pPr marL="0" indent="0">
              <a:buNone/>
            </a:pPr>
            <a:r>
              <a:rPr lang="en-US" sz="4000" dirty="0"/>
              <a:t>The Haftorah selection is </a:t>
            </a:r>
          </a:p>
          <a:p>
            <a:pPr marL="0" indent="0">
              <a:buNone/>
            </a:pPr>
            <a:r>
              <a:rPr lang="en-US" sz="4000" dirty="0"/>
              <a:t>Hoshea 14:</a:t>
            </a:r>
          </a:p>
        </p:txBody>
      </p:sp>
    </p:spTree>
    <p:extLst>
      <p:ext uri="{BB962C8B-B14F-4D97-AF65-F5344CB8AC3E}">
        <p14:creationId xmlns:p14="http://schemas.microsoft.com/office/powerpoint/2010/main" val="1050931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9218" name="Picture 2" descr="Mystery solved: meteorite caused Tunguska devastation">
            <a:extLst>
              <a:ext uri="{FF2B5EF4-FFF2-40B4-BE49-F238E27FC236}">
                <a16:creationId xmlns:a16="http://schemas.microsoft.com/office/drawing/2014/main" id="{87CD9C01-FFCD-F0E8-D9B1-891BDD565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88" y="0"/>
            <a:ext cx="7769225"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1A8B35-5F12-6156-872E-00EA23AA56BB}"/>
              </a:ext>
            </a:extLst>
          </p:cNvPr>
          <p:cNvSpPr txBox="1"/>
          <p:nvPr/>
        </p:nvSpPr>
        <p:spPr>
          <a:xfrm>
            <a:off x="585363" y="93725"/>
            <a:ext cx="7973273" cy="707886"/>
          </a:xfrm>
          <a:prstGeom prst="rect">
            <a:avLst/>
          </a:prstGeom>
          <a:noFill/>
        </p:spPr>
        <p:txBody>
          <a:bodyPr wrap="none" rtlCol="0">
            <a:spAutoFit/>
          </a:bodyPr>
          <a:lstStyle/>
          <a:p>
            <a:pPr algn="l"/>
            <a:r>
              <a:rPr lang="en-US" dirty="0">
                <a:solidFill>
                  <a:schemeClr val="tx1"/>
                </a:solidFill>
              </a:rPr>
              <a:t>Tunguska event </a:t>
            </a:r>
            <a:r>
              <a:rPr lang="en-US" dirty="0">
                <a:solidFill>
                  <a:schemeClr val="tx1"/>
                </a:solidFill>
                <a:effectLst>
                  <a:outerShdw blurRad="38100" dist="38100" dir="2700000" algn="tl">
                    <a:srgbClr val="000000">
                      <a:alpha val="43137"/>
                    </a:srgbClr>
                  </a:outerShdw>
                </a:effectLst>
              </a:rPr>
              <a:t>80 million trees</a:t>
            </a:r>
          </a:p>
        </p:txBody>
      </p:sp>
    </p:spTree>
    <p:extLst>
      <p:ext uri="{BB962C8B-B14F-4D97-AF65-F5344CB8AC3E}">
        <p14:creationId xmlns:p14="http://schemas.microsoft.com/office/powerpoint/2010/main" val="2163443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Hos 14:2 </a:t>
            </a:r>
            <a:r>
              <a:rPr lang="en-US" sz="4000" dirty="0"/>
              <a:t>“Return </a:t>
            </a:r>
            <a:r>
              <a:rPr lang="he-IL" sz="4400" b="1" dirty="0">
                <a:effectLst/>
                <a:latin typeface="David" panose="020E0502060401010101" pitchFamily="34" charset="-79"/>
                <a:cs typeface="David" panose="020E0502060401010101" pitchFamily="34" charset="-79"/>
              </a:rPr>
              <a:t>שׁוּבָה</a:t>
            </a:r>
            <a:r>
              <a:rPr lang="en-US" sz="4000" dirty="0"/>
              <a:t> O Israel, to </a:t>
            </a:r>
            <a:r>
              <a:rPr lang="en-US" sz="4000" cap="small" dirty="0"/>
              <a:t>Adoni</a:t>
            </a:r>
            <a:r>
              <a:rPr lang="en-US" sz="4000" dirty="0"/>
              <a:t> your God, for you have stumbled in your iniquity”</a:t>
            </a:r>
          </a:p>
        </p:txBody>
      </p:sp>
      <p:pic>
        <p:nvPicPr>
          <p:cNvPr id="2" name="Picture 1">
            <a:extLst>
              <a:ext uri="{FF2B5EF4-FFF2-40B4-BE49-F238E27FC236}">
                <a16:creationId xmlns:a16="http://schemas.microsoft.com/office/drawing/2014/main" id="{B1D05A6B-C4B4-177C-C749-A99FBDA37C4D}"/>
              </a:ext>
            </a:extLst>
          </p:cNvPr>
          <p:cNvPicPr>
            <a:picLocks noChangeAspect="1"/>
          </p:cNvPicPr>
          <p:nvPr/>
        </p:nvPicPr>
        <p:blipFill>
          <a:blip r:embed="rId3"/>
          <a:stretch>
            <a:fillRect/>
          </a:stretch>
        </p:blipFill>
        <p:spPr>
          <a:xfrm>
            <a:off x="3352800" y="2724150"/>
            <a:ext cx="4572001" cy="1524000"/>
          </a:xfrm>
          <a:prstGeom prst="rect">
            <a:avLst/>
          </a:prstGeom>
        </p:spPr>
      </p:pic>
    </p:spTree>
    <p:extLst>
      <p:ext uri="{BB962C8B-B14F-4D97-AF65-F5344CB8AC3E}">
        <p14:creationId xmlns:p14="http://schemas.microsoft.com/office/powerpoint/2010/main" val="462539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Jewish community stresses human forgiveness far more than personal salvation, and is not as apt to think about a secured future beyond the grave. </a:t>
            </a:r>
            <a:endParaRPr lang="he-IL" sz="4000" dirty="0"/>
          </a:p>
          <a:p>
            <a:pPr marL="0" indent="0" algn="r">
              <a:buNone/>
            </a:pPr>
            <a:endParaRPr lang="en-US" sz="4000"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237407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cap="small" dirty="0"/>
              <a:t>Adoni</a:t>
            </a:r>
            <a:r>
              <a:rPr lang="en-US" sz="4000" dirty="0"/>
              <a:t> cares both for our here-and-now and for our eternity. During these Days of Awe, we should look for ways to be reconciled with those whom we’ve drifted away from. </a:t>
            </a:r>
          </a:p>
        </p:txBody>
      </p:sp>
    </p:spTree>
    <p:extLst>
      <p:ext uri="{BB962C8B-B14F-4D97-AF65-F5344CB8AC3E}">
        <p14:creationId xmlns:p14="http://schemas.microsoft.com/office/powerpoint/2010/main" val="3448099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cap="small" dirty="0"/>
              <a:t>Adoni </a:t>
            </a:r>
            <a:r>
              <a:rPr lang="en-US" sz="4000" dirty="0"/>
              <a:t>is not only concerned with our eternal dwelling place but with each and every day of our lives on this planet as well.</a:t>
            </a:r>
          </a:p>
        </p:txBody>
      </p:sp>
    </p:spTree>
    <p:extLst>
      <p:ext uri="{BB962C8B-B14F-4D97-AF65-F5344CB8AC3E}">
        <p14:creationId xmlns:p14="http://schemas.microsoft.com/office/powerpoint/2010/main" val="947539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marR="0" indent="0" algn="ctr" rtl="0">
              <a:buNone/>
            </a:pPr>
            <a:r>
              <a:rPr lang="he-IL" sz="4000" b="1" i="0" u="none" strike="noStrike" baseline="0" dirty="0">
                <a:latin typeface="David" panose="020E0502060401010101" pitchFamily="34" charset="-79"/>
                <a:cs typeface="David" panose="020E0502060401010101" pitchFamily="34" charset="-79"/>
              </a:rPr>
              <a:t>עֲשֶׂרֶת יָמִים נוֹרָאִים</a:t>
            </a:r>
          </a:p>
          <a:p>
            <a:pPr marL="0" indent="0" algn="ctr">
              <a:buNone/>
            </a:pPr>
            <a:r>
              <a:rPr lang="en-US" sz="4000" i="1" dirty="0" err="1"/>
              <a:t>Aseret</a:t>
            </a:r>
            <a:r>
              <a:rPr lang="en-US" sz="4000" i="1" dirty="0"/>
              <a:t> Yamim </a:t>
            </a:r>
            <a:r>
              <a:rPr lang="en-US" sz="4000" i="1" dirty="0" err="1"/>
              <a:t>Noraim</a:t>
            </a:r>
            <a:endParaRPr lang="en-US" sz="4000" i="1" dirty="0"/>
          </a:p>
          <a:p>
            <a:pPr marL="0" indent="0" algn="ctr">
              <a:buNone/>
            </a:pPr>
            <a:r>
              <a:rPr lang="en-US" sz="4000" dirty="0">
                <a:solidFill>
                  <a:srgbClr val="FFFF66"/>
                </a:solidFill>
              </a:rPr>
              <a:t>Ten Days of Awe:</a:t>
            </a:r>
          </a:p>
          <a:p>
            <a:pPr marL="0" indent="0" algn="ctr">
              <a:buNone/>
            </a:pPr>
            <a:r>
              <a:rPr lang="en-US" sz="4000" dirty="0">
                <a:solidFill>
                  <a:srgbClr val="FFFF66"/>
                </a:solidFill>
              </a:rPr>
              <a:t>The Fear of the L-</a:t>
            </a:r>
            <a:r>
              <a:rPr lang="en-US" sz="4000" dirty="0" err="1">
                <a:solidFill>
                  <a:srgbClr val="FFFF66"/>
                </a:solidFill>
              </a:rPr>
              <a:t>rd</a:t>
            </a:r>
            <a:r>
              <a:rPr lang="en-US" sz="4000" dirty="0">
                <a:solidFill>
                  <a:srgbClr val="FFFF66"/>
                </a:solidFill>
              </a:rPr>
              <a:t> </a:t>
            </a:r>
          </a:p>
          <a:p>
            <a:pPr marL="0" indent="0" algn="ctr">
              <a:buNone/>
            </a:pPr>
            <a:r>
              <a:rPr lang="en-US" sz="4000" dirty="0"/>
              <a:t>Rosh HaShanah to Yom Kippur</a:t>
            </a:r>
          </a:p>
          <a:p>
            <a:pPr marL="0" indent="0" algn="ctr">
              <a:buNone/>
            </a:pPr>
            <a:r>
              <a:rPr lang="en-US" sz="4000" dirty="0"/>
              <a:t>Sept 25 to Oct 5</a:t>
            </a:r>
          </a:p>
        </p:txBody>
      </p:sp>
    </p:spTree>
    <p:extLst>
      <p:ext uri="{BB962C8B-B14F-4D97-AF65-F5344CB8AC3E}">
        <p14:creationId xmlns:p14="http://schemas.microsoft.com/office/powerpoint/2010/main" val="470035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14338" name="Picture 2">
            <a:extLst>
              <a:ext uri="{FF2B5EF4-FFF2-40B4-BE49-F238E27FC236}">
                <a16:creationId xmlns:a16="http://schemas.microsoft.com/office/drawing/2014/main" id="{0B41C80D-3220-2F75-D977-F4C451ECE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201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81000" y="2476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Mislei</a:t>
            </a:r>
            <a:r>
              <a:rPr lang="en-US" sz="4000" baseline="30000" dirty="0"/>
              <a:t>/Prov 1.7  </a:t>
            </a:r>
            <a:r>
              <a:rPr lang="en-US" sz="4000" dirty="0"/>
              <a:t>The fear of </a:t>
            </a:r>
            <a:r>
              <a:rPr lang="en-US" sz="4000" cap="small" dirty="0"/>
              <a:t>Adoni</a:t>
            </a:r>
            <a:r>
              <a:rPr lang="en-US" sz="4000" dirty="0"/>
              <a:t> is the </a:t>
            </a:r>
            <a:r>
              <a:rPr lang="en-US" sz="4000" u="sng" dirty="0">
                <a:solidFill>
                  <a:srgbClr val="FFFF66"/>
                </a:solidFill>
              </a:rPr>
              <a:t>beginning</a:t>
            </a:r>
            <a:r>
              <a:rPr lang="en-US" sz="4000" dirty="0"/>
              <a:t> of knowledge, but fools despise wisdom and discipline. </a:t>
            </a:r>
          </a:p>
          <a:p>
            <a:pPr marL="0" indent="0">
              <a:buNone/>
            </a:pPr>
            <a:endParaRPr lang="en-US" sz="4000" dirty="0"/>
          </a:p>
          <a:p>
            <a:pPr marL="0" indent="0">
              <a:buNone/>
            </a:pPr>
            <a:r>
              <a:rPr lang="en-US" sz="4000" dirty="0"/>
              <a:t>Fourteen times in Proverbs.</a:t>
            </a:r>
          </a:p>
        </p:txBody>
      </p:sp>
    </p:spTree>
    <p:extLst>
      <p:ext uri="{BB962C8B-B14F-4D97-AF65-F5344CB8AC3E}">
        <p14:creationId xmlns:p14="http://schemas.microsoft.com/office/powerpoint/2010/main" val="1943769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Contrasted with the fear of man</a:t>
            </a:r>
          </a:p>
          <a:p>
            <a:pPr marL="0" indent="0">
              <a:buNone/>
            </a:pPr>
            <a:endParaRPr lang="en-US" sz="4000" baseline="30000" dirty="0"/>
          </a:p>
          <a:p>
            <a:pPr marL="0" indent="0">
              <a:buNone/>
            </a:pPr>
            <a:r>
              <a:rPr lang="en-US" sz="4000" baseline="30000" dirty="0" err="1"/>
              <a:t>Mislei</a:t>
            </a:r>
            <a:r>
              <a:rPr lang="en-US" sz="4000" baseline="30000" dirty="0"/>
              <a:t>/Prov 29.25 </a:t>
            </a:r>
            <a:r>
              <a:rPr lang="en-US" sz="4000" dirty="0"/>
              <a:t>Fearing human beings is a snare;</a:t>
            </a:r>
          </a:p>
          <a:p>
            <a:pPr marL="0" indent="0">
              <a:buNone/>
            </a:pPr>
            <a:r>
              <a:rPr lang="en-US" sz="4000" dirty="0"/>
              <a:t>but he who trusts in </a:t>
            </a:r>
            <a:r>
              <a:rPr lang="en-US" sz="4000" cap="small" dirty="0"/>
              <a:t>Adoni</a:t>
            </a:r>
            <a:r>
              <a:rPr lang="en-US" sz="4000" dirty="0"/>
              <a:t> will be raised high [above danger].</a:t>
            </a:r>
          </a:p>
        </p:txBody>
      </p:sp>
    </p:spTree>
    <p:extLst>
      <p:ext uri="{BB962C8B-B14F-4D97-AF65-F5344CB8AC3E}">
        <p14:creationId xmlns:p14="http://schemas.microsoft.com/office/powerpoint/2010/main" val="737798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81000" y="2476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Oswald Chambers: The remarkable thing about fearing G-d is that when you fear G-d, you fear nothing else.  Whereas if you do not fear G-d, you fear everything else.</a:t>
            </a:r>
          </a:p>
        </p:txBody>
      </p:sp>
    </p:spTree>
    <p:extLst>
      <p:ext uri="{BB962C8B-B14F-4D97-AF65-F5344CB8AC3E}">
        <p14:creationId xmlns:p14="http://schemas.microsoft.com/office/powerpoint/2010/main" val="2486325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a:p>
            <a:pPr marL="0" indent="0" algn="ctr">
              <a:buNone/>
            </a:pPr>
            <a:r>
              <a:rPr lang="en-US" sz="4000" dirty="0"/>
              <a:t>Benefits of the Fear of </a:t>
            </a:r>
            <a:r>
              <a:rPr lang="en-US" sz="4000" cap="small" dirty="0"/>
              <a:t>Adoni</a:t>
            </a:r>
          </a:p>
        </p:txBody>
      </p:sp>
    </p:spTree>
    <p:extLst>
      <p:ext uri="{BB962C8B-B14F-4D97-AF65-F5344CB8AC3E}">
        <p14:creationId xmlns:p14="http://schemas.microsoft.com/office/powerpoint/2010/main" val="3690966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The Tunguska event was a </a:t>
            </a:r>
            <a:r>
              <a:rPr lang="en-US" sz="4000" dirty="0">
                <a:solidFill>
                  <a:srgbClr val="FFFF66"/>
                </a:solidFill>
              </a:rPr>
              <a:t>~12 megaton</a:t>
            </a:r>
            <a:r>
              <a:rPr lang="en-US" sz="4000" dirty="0"/>
              <a:t> explosion [1000x  Hiroshima 15 kilotons] in Siberia, Russia, 1908. The explosion flattened an estimated </a:t>
            </a:r>
            <a:r>
              <a:rPr lang="en-US" sz="4000" dirty="0">
                <a:solidFill>
                  <a:srgbClr val="FFFF66"/>
                </a:solidFill>
              </a:rPr>
              <a:t>80 million trees</a:t>
            </a:r>
            <a:r>
              <a:rPr lang="en-US" sz="4000" dirty="0"/>
              <a:t> over an area of 830 sq mi of forest.  </a:t>
            </a:r>
          </a:p>
        </p:txBody>
      </p:sp>
    </p:spTree>
    <p:extLst>
      <p:ext uri="{BB962C8B-B14F-4D97-AF65-F5344CB8AC3E}">
        <p14:creationId xmlns:p14="http://schemas.microsoft.com/office/powerpoint/2010/main" val="901542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err="1"/>
              <a:t>Mislei</a:t>
            </a:r>
            <a:r>
              <a:rPr lang="en-US" sz="4000" baseline="30000" dirty="0"/>
              <a:t>/Prov 9.10 </a:t>
            </a:r>
            <a:r>
              <a:rPr lang="en-US" sz="4000" dirty="0"/>
              <a:t>The fear of </a:t>
            </a:r>
            <a:r>
              <a:rPr lang="en-US" sz="4000" cap="small" dirty="0"/>
              <a:t>Adoni</a:t>
            </a:r>
            <a:r>
              <a:rPr lang="en-US" sz="4000" dirty="0"/>
              <a:t> is the beginning of </a:t>
            </a:r>
            <a:r>
              <a:rPr lang="en-US" sz="4000" dirty="0">
                <a:solidFill>
                  <a:srgbClr val="FFFF66"/>
                </a:solidFill>
              </a:rPr>
              <a:t>wisdom</a:t>
            </a:r>
          </a:p>
          <a:p>
            <a:pPr marL="0" indent="0">
              <a:buNone/>
            </a:pPr>
            <a:r>
              <a:rPr lang="en-US" sz="4000" dirty="0"/>
              <a:t>and knowledge of the Holy One is understanding.</a:t>
            </a:r>
          </a:p>
          <a:p>
            <a:pPr marL="0" indent="0">
              <a:buNone/>
            </a:pPr>
            <a:r>
              <a:rPr lang="en-US" sz="4000" baseline="30000" dirty="0" err="1"/>
              <a:t>Mislei</a:t>
            </a:r>
            <a:r>
              <a:rPr lang="en-US" sz="4000" baseline="30000" dirty="0"/>
              <a:t>/Prov 15.33 </a:t>
            </a:r>
            <a:r>
              <a:rPr lang="en-US" sz="4000" dirty="0"/>
              <a:t>The fear of </a:t>
            </a:r>
            <a:r>
              <a:rPr lang="en-US" sz="4000" cap="small" dirty="0"/>
              <a:t>Adoni</a:t>
            </a:r>
            <a:r>
              <a:rPr lang="en-US" sz="4000" dirty="0"/>
              <a:t> is the </a:t>
            </a:r>
            <a:r>
              <a:rPr lang="en-US" sz="4000" dirty="0">
                <a:solidFill>
                  <a:srgbClr val="FFFF66"/>
                </a:solidFill>
              </a:rPr>
              <a:t>discipline of wisdom</a:t>
            </a:r>
            <a:r>
              <a:rPr lang="en-US" sz="4000" dirty="0"/>
              <a:t>,</a:t>
            </a:r>
          </a:p>
          <a:p>
            <a:pPr marL="0" indent="0">
              <a:buNone/>
            </a:pPr>
            <a:r>
              <a:rPr lang="en-US" sz="4000" dirty="0"/>
              <a:t>and humility comes before honor.</a:t>
            </a:r>
          </a:p>
        </p:txBody>
      </p:sp>
    </p:spTree>
    <p:extLst>
      <p:ext uri="{BB962C8B-B14F-4D97-AF65-F5344CB8AC3E}">
        <p14:creationId xmlns:p14="http://schemas.microsoft.com/office/powerpoint/2010/main" val="1881787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Mislei</a:t>
            </a:r>
            <a:r>
              <a:rPr lang="en-US" sz="4000" baseline="30000" dirty="0"/>
              <a:t>/Prov 14.26 </a:t>
            </a:r>
            <a:r>
              <a:rPr lang="en-US" sz="4000" dirty="0"/>
              <a:t>In the fear of </a:t>
            </a:r>
            <a:r>
              <a:rPr lang="en-US" sz="4000" cap="small" dirty="0"/>
              <a:t>Adoni</a:t>
            </a:r>
            <a:r>
              <a:rPr lang="en-US" sz="4000" dirty="0"/>
              <a:t> one has </a:t>
            </a:r>
            <a:r>
              <a:rPr lang="en-US" sz="4000" dirty="0">
                <a:solidFill>
                  <a:srgbClr val="FFFF66"/>
                </a:solidFill>
              </a:rPr>
              <a:t>strong confidence</a:t>
            </a:r>
            <a:r>
              <a:rPr lang="en-US" sz="4000" dirty="0"/>
              <a:t>.</a:t>
            </a:r>
          </a:p>
          <a:p>
            <a:pPr marL="0" indent="0">
              <a:buNone/>
            </a:pPr>
            <a:r>
              <a:rPr lang="en-US" sz="4000" dirty="0"/>
              <a:t>It will be a refuge for His children.</a:t>
            </a:r>
          </a:p>
        </p:txBody>
      </p:sp>
    </p:spTree>
    <p:extLst>
      <p:ext uri="{BB962C8B-B14F-4D97-AF65-F5344CB8AC3E}">
        <p14:creationId xmlns:p14="http://schemas.microsoft.com/office/powerpoint/2010/main" val="3525772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Mislei</a:t>
            </a:r>
            <a:r>
              <a:rPr lang="en-US" sz="4000" baseline="30000" dirty="0"/>
              <a:t>/Prov 22.4 </a:t>
            </a:r>
            <a:r>
              <a:rPr lang="en-US" sz="4000" dirty="0"/>
              <a:t>The reward for humility is fear of </a:t>
            </a:r>
            <a:r>
              <a:rPr lang="en-US" sz="4000" cap="small" dirty="0"/>
              <a:t>Adoni</a:t>
            </a:r>
            <a:r>
              <a:rPr lang="en-US" sz="4000" dirty="0"/>
              <a:t>,</a:t>
            </a:r>
          </a:p>
          <a:p>
            <a:pPr marL="0" indent="0">
              <a:buNone/>
            </a:pPr>
            <a:r>
              <a:rPr lang="en-US" sz="4000" dirty="0"/>
              <a:t>along with </a:t>
            </a:r>
            <a:r>
              <a:rPr lang="en-US" sz="4000" dirty="0">
                <a:solidFill>
                  <a:srgbClr val="FFFF66"/>
                </a:solidFill>
              </a:rPr>
              <a:t>wealth, honor and life</a:t>
            </a:r>
            <a:r>
              <a:rPr lang="en-US" sz="4000" dirty="0"/>
              <a:t>.</a:t>
            </a:r>
          </a:p>
        </p:txBody>
      </p:sp>
    </p:spTree>
    <p:extLst>
      <p:ext uri="{BB962C8B-B14F-4D97-AF65-F5344CB8AC3E}">
        <p14:creationId xmlns:p14="http://schemas.microsoft.com/office/powerpoint/2010/main" val="29934064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Mislei</a:t>
            </a:r>
            <a:r>
              <a:rPr lang="en-US" sz="4000" baseline="30000" dirty="0"/>
              <a:t>/Prov 10.24  </a:t>
            </a:r>
            <a:r>
              <a:rPr lang="en-US" sz="4000" dirty="0"/>
              <a:t>The fear of </a:t>
            </a:r>
            <a:r>
              <a:rPr lang="en-US" sz="4000" cap="small" dirty="0"/>
              <a:t>Adoni</a:t>
            </a:r>
            <a:r>
              <a:rPr lang="en-US" sz="4000" dirty="0"/>
              <a:t> </a:t>
            </a:r>
            <a:r>
              <a:rPr lang="en-US" sz="4000" dirty="0">
                <a:solidFill>
                  <a:srgbClr val="FFFF66"/>
                </a:solidFill>
              </a:rPr>
              <a:t>prolongs life</a:t>
            </a:r>
            <a:r>
              <a:rPr lang="en-US" sz="4000" dirty="0"/>
              <a:t>,</a:t>
            </a:r>
          </a:p>
          <a:p>
            <a:pPr marL="0" indent="0">
              <a:buNone/>
            </a:pPr>
            <a:r>
              <a:rPr lang="en-US" sz="4000" dirty="0"/>
              <a:t>but the years of the wicked are cut short.</a:t>
            </a:r>
          </a:p>
        </p:txBody>
      </p:sp>
    </p:spTree>
    <p:extLst>
      <p:ext uri="{BB962C8B-B14F-4D97-AF65-F5344CB8AC3E}">
        <p14:creationId xmlns:p14="http://schemas.microsoft.com/office/powerpoint/2010/main" val="1750538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Mislei</a:t>
            </a:r>
            <a:r>
              <a:rPr lang="en-US" sz="4000" baseline="30000" dirty="0"/>
              <a:t>/Prov 14.27 </a:t>
            </a:r>
            <a:r>
              <a:rPr lang="en-US" sz="4000" dirty="0"/>
              <a:t>The fear of </a:t>
            </a:r>
            <a:r>
              <a:rPr lang="en-US" sz="4000" cap="small" dirty="0"/>
              <a:t>Adoni</a:t>
            </a:r>
            <a:r>
              <a:rPr lang="en-US" sz="4000" dirty="0"/>
              <a:t> is a </a:t>
            </a:r>
            <a:r>
              <a:rPr lang="en-US" sz="4000" dirty="0">
                <a:solidFill>
                  <a:srgbClr val="FFFF66"/>
                </a:solidFill>
              </a:rPr>
              <a:t>fountain of life</a:t>
            </a:r>
          </a:p>
          <a:p>
            <a:pPr marL="0" indent="0">
              <a:buNone/>
            </a:pPr>
            <a:r>
              <a:rPr lang="en-US" sz="4000" dirty="0"/>
              <a:t>enabling one to avoid deadly traps. </a:t>
            </a:r>
          </a:p>
        </p:txBody>
      </p:sp>
    </p:spTree>
    <p:extLst>
      <p:ext uri="{BB962C8B-B14F-4D97-AF65-F5344CB8AC3E}">
        <p14:creationId xmlns:p14="http://schemas.microsoft.com/office/powerpoint/2010/main" val="41362585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Mislei</a:t>
            </a:r>
            <a:r>
              <a:rPr lang="en-US" sz="4000" baseline="30000" dirty="0"/>
              <a:t>/Prov 8.13 </a:t>
            </a:r>
            <a:r>
              <a:rPr lang="en-US" sz="4000" dirty="0"/>
              <a:t>The fear of </a:t>
            </a:r>
            <a:r>
              <a:rPr lang="en-US" sz="4000" cap="small" dirty="0"/>
              <a:t>Adoni</a:t>
            </a:r>
            <a:r>
              <a:rPr lang="en-US" sz="4000" dirty="0"/>
              <a:t> is </a:t>
            </a:r>
            <a:r>
              <a:rPr lang="en-US" sz="4000" dirty="0">
                <a:solidFill>
                  <a:srgbClr val="FFFF66"/>
                </a:solidFill>
              </a:rPr>
              <a:t>hatred of evil.</a:t>
            </a:r>
          </a:p>
          <a:p>
            <a:pPr marL="0" indent="0">
              <a:buNone/>
            </a:pPr>
            <a:r>
              <a:rPr lang="en-US" sz="4000" dirty="0"/>
              <a:t>I hate pride and arrogance,</a:t>
            </a:r>
          </a:p>
          <a:p>
            <a:pPr marL="0" indent="0">
              <a:buNone/>
            </a:pPr>
            <a:r>
              <a:rPr lang="en-US" sz="4000" dirty="0"/>
              <a:t>evil ways and duplicitous speech.</a:t>
            </a:r>
          </a:p>
        </p:txBody>
      </p:sp>
    </p:spTree>
    <p:extLst>
      <p:ext uri="{BB962C8B-B14F-4D97-AF65-F5344CB8AC3E}">
        <p14:creationId xmlns:p14="http://schemas.microsoft.com/office/powerpoint/2010/main" val="10974158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Mislei</a:t>
            </a:r>
            <a:r>
              <a:rPr lang="en-US" sz="4000" baseline="30000" dirty="0"/>
              <a:t>/Prov 31.30</a:t>
            </a:r>
            <a:r>
              <a:rPr lang="en-US" sz="4000" dirty="0"/>
              <a:t>Charm is deceitful and beauty is vain,</a:t>
            </a:r>
          </a:p>
          <a:p>
            <a:pPr marL="0" indent="0">
              <a:buNone/>
            </a:pPr>
            <a:r>
              <a:rPr lang="en-US" sz="4000" dirty="0"/>
              <a:t>but a woman who fears </a:t>
            </a:r>
            <a:r>
              <a:rPr lang="en-US" sz="4000" cap="small" dirty="0"/>
              <a:t>Adoni</a:t>
            </a:r>
            <a:r>
              <a:rPr lang="en-US" sz="4000" dirty="0"/>
              <a:t> </a:t>
            </a:r>
            <a:r>
              <a:rPr lang="en-US" sz="4000" dirty="0">
                <a:solidFill>
                  <a:srgbClr val="FFFF66"/>
                </a:solidFill>
              </a:rPr>
              <a:t>will be praised.</a:t>
            </a:r>
          </a:p>
        </p:txBody>
      </p:sp>
    </p:spTree>
    <p:extLst>
      <p:ext uri="{BB962C8B-B14F-4D97-AF65-F5344CB8AC3E}">
        <p14:creationId xmlns:p14="http://schemas.microsoft.com/office/powerpoint/2010/main" val="2819383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228600" y="2476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Mislei</a:t>
            </a:r>
            <a:r>
              <a:rPr lang="en-US" sz="4000" baseline="30000" dirty="0"/>
              <a:t>/Prov 16.6 </a:t>
            </a:r>
            <a:r>
              <a:rPr lang="en-US" sz="4000" dirty="0"/>
              <a:t>Grace and truth atone for iniquity,</a:t>
            </a:r>
          </a:p>
          <a:p>
            <a:pPr marL="0" indent="0">
              <a:buNone/>
            </a:pPr>
            <a:r>
              <a:rPr lang="en-US" sz="4000" dirty="0"/>
              <a:t>And people </a:t>
            </a:r>
            <a:r>
              <a:rPr lang="en-US" sz="4000" dirty="0">
                <a:solidFill>
                  <a:srgbClr val="FFFF66"/>
                </a:solidFill>
              </a:rPr>
              <a:t>turn from evil </a:t>
            </a:r>
            <a:r>
              <a:rPr lang="en-US" sz="4000" dirty="0"/>
              <a:t>through fear of </a:t>
            </a:r>
            <a:r>
              <a:rPr lang="en-US" sz="4000" cap="small" dirty="0"/>
              <a:t>Adoni</a:t>
            </a:r>
            <a:r>
              <a:rPr lang="en-US" sz="4000" dirty="0"/>
              <a:t>.</a:t>
            </a:r>
          </a:p>
        </p:txBody>
      </p:sp>
    </p:spTree>
    <p:extLst>
      <p:ext uri="{BB962C8B-B14F-4D97-AF65-F5344CB8AC3E}">
        <p14:creationId xmlns:p14="http://schemas.microsoft.com/office/powerpoint/2010/main" val="579612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Mislei</a:t>
            </a:r>
            <a:r>
              <a:rPr lang="en-US" sz="4000" baseline="30000" dirty="0"/>
              <a:t>/Prov 23.17 </a:t>
            </a:r>
            <a:r>
              <a:rPr lang="en-US" sz="4000" dirty="0">
                <a:solidFill>
                  <a:srgbClr val="FFFF66"/>
                </a:solidFill>
              </a:rPr>
              <a:t>Don’t envy sinners</a:t>
            </a:r>
            <a:r>
              <a:rPr lang="en-US" sz="4000" dirty="0"/>
              <a:t>, but follow the example of those who always fear God;</a:t>
            </a:r>
          </a:p>
        </p:txBody>
      </p:sp>
    </p:spTree>
    <p:extLst>
      <p:ext uri="{BB962C8B-B14F-4D97-AF65-F5344CB8AC3E}">
        <p14:creationId xmlns:p14="http://schemas.microsoft.com/office/powerpoint/2010/main" val="25811717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Mislei</a:t>
            </a:r>
            <a:r>
              <a:rPr lang="en-US" sz="4000" baseline="30000" dirty="0"/>
              <a:t>/Prov 2.3-5  </a:t>
            </a:r>
            <a:r>
              <a:rPr lang="en-US" sz="4000" dirty="0"/>
              <a:t>Yes, if you will call for insight and raise your voice for discernment, if you seek it as you would silver and search for it as for hidden treasure — then you will understand the fear of </a:t>
            </a:r>
            <a:r>
              <a:rPr lang="en-US" sz="4000" cap="small" dirty="0"/>
              <a:t>Adoni</a:t>
            </a:r>
            <a:r>
              <a:rPr lang="en-US" sz="4000" dirty="0"/>
              <a:t> and </a:t>
            </a:r>
            <a:r>
              <a:rPr lang="en-US" sz="4000" dirty="0">
                <a:solidFill>
                  <a:srgbClr val="FFFF66"/>
                </a:solidFill>
              </a:rPr>
              <a:t>find knowledge of God</a:t>
            </a:r>
            <a:r>
              <a:rPr lang="en-US" sz="4000" dirty="0"/>
              <a:t>.</a:t>
            </a:r>
          </a:p>
        </p:txBody>
      </p:sp>
    </p:spTree>
    <p:extLst>
      <p:ext uri="{BB962C8B-B14F-4D97-AF65-F5344CB8AC3E}">
        <p14:creationId xmlns:p14="http://schemas.microsoft.com/office/powerpoint/2010/main" val="1371606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0ABBE24C-06E2-7F27-8109-151AFF4F3980}"/>
              </a:ext>
            </a:extLst>
          </p:cNvPr>
          <p:cNvPicPr>
            <a:picLocks noChangeAspect="1"/>
          </p:cNvPicPr>
          <p:nvPr/>
        </p:nvPicPr>
        <p:blipFill>
          <a:blip r:embed="rId3"/>
          <a:stretch>
            <a:fillRect/>
          </a:stretch>
        </p:blipFill>
        <p:spPr>
          <a:xfrm>
            <a:off x="951005" y="0"/>
            <a:ext cx="7241989" cy="5143500"/>
          </a:xfrm>
          <a:prstGeom prst="rect">
            <a:avLst/>
          </a:prstGeom>
        </p:spPr>
      </p:pic>
      <p:sp>
        <p:nvSpPr>
          <p:cNvPr id="5" name="Rectangle 4">
            <a:extLst>
              <a:ext uri="{FF2B5EF4-FFF2-40B4-BE49-F238E27FC236}">
                <a16:creationId xmlns:a16="http://schemas.microsoft.com/office/drawing/2014/main" id="{9E7D73CE-60FC-DBBA-9CEF-945040D10BDF}"/>
              </a:ext>
            </a:extLst>
          </p:cNvPr>
          <p:cNvSpPr/>
          <p:nvPr/>
        </p:nvSpPr>
        <p:spPr bwMode="auto">
          <a:xfrm>
            <a:off x="2514600" y="1619250"/>
            <a:ext cx="3733800" cy="1905000"/>
          </a:xfrm>
          <a:prstGeom prst="rect">
            <a:avLst/>
          </a:prstGeom>
          <a:noFill/>
          <a:ln w="476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
        <p:nvSpPr>
          <p:cNvPr id="6" name="TextBox 5">
            <a:extLst>
              <a:ext uri="{FF2B5EF4-FFF2-40B4-BE49-F238E27FC236}">
                <a16:creationId xmlns:a16="http://schemas.microsoft.com/office/drawing/2014/main" id="{675DC258-7D78-05ED-A7BB-CC0CDD4F2B28}"/>
              </a:ext>
            </a:extLst>
          </p:cNvPr>
          <p:cNvSpPr txBox="1"/>
          <p:nvPr/>
        </p:nvSpPr>
        <p:spPr>
          <a:xfrm>
            <a:off x="2353637" y="152936"/>
            <a:ext cx="4055726" cy="1323439"/>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Flattened trees </a:t>
            </a:r>
          </a:p>
          <a:p>
            <a:pPr algn="l"/>
            <a:r>
              <a:rPr lang="en-US" dirty="0">
                <a:solidFill>
                  <a:schemeClr val="tx1"/>
                </a:solidFill>
                <a:effectLst>
                  <a:outerShdw blurRad="38100" dist="38100" dir="2700000" algn="tl">
                    <a:srgbClr val="000000">
                      <a:alpha val="43137"/>
                    </a:srgbClr>
                  </a:outerShdw>
                </a:effectLst>
              </a:rPr>
              <a:t>~20 mi x 40 mi</a:t>
            </a:r>
          </a:p>
        </p:txBody>
      </p:sp>
    </p:spTree>
    <p:extLst>
      <p:ext uri="{BB962C8B-B14F-4D97-AF65-F5344CB8AC3E}">
        <p14:creationId xmlns:p14="http://schemas.microsoft.com/office/powerpoint/2010/main" val="4354331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Mislei</a:t>
            </a:r>
            <a:r>
              <a:rPr lang="en-US" sz="4000" baseline="30000" dirty="0"/>
              <a:t>/Prov 1.28-29 </a:t>
            </a:r>
            <a:r>
              <a:rPr lang="en-US" sz="4000" dirty="0"/>
              <a:t>Then they will call me, but I won’t answer; they will seek me earnestly, but they won’t find me.</a:t>
            </a:r>
          </a:p>
          <a:p>
            <a:pPr marL="0" indent="0">
              <a:buNone/>
            </a:pPr>
            <a:r>
              <a:rPr lang="en-US" sz="4000" dirty="0"/>
              <a:t>Because they hated knowledge</a:t>
            </a:r>
          </a:p>
          <a:p>
            <a:pPr marL="0" indent="0">
              <a:buNone/>
            </a:pPr>
            <a:r>
              <a:rPr lang="en-US" sz="4000" dirty="0"/>
              <a:t>and did not </a:t>
            </a:r>
            <a:r>
              <a:rPr lang="en-US" sz="4000" u="sng" dirty="0">
                <a:solidFill>
                  <a:srgbClr val="FFFF66"/>
                </a:solidFill>
              </a:rPr>
              <a:t>choose</a:t>
            </a:r>
            <a:r>
              <a:rPr lang="en-US" sz="4000" dirty="0">
                <a:solidFill>
                  <a:srgbClr val="FFFF66"/>
                </a:solidFill>
              </a:rPr>
              <a:t> the fear of </a:t>
            </a:r>
            <a:r>
              <a:rPr lang="en-US" sz="4000" cap="small" dirty="0">
                <a:solidFill>
                  <a:srgbClr val="FFFF66"/>
                </a:solidFill>
              </a:rPr>
              <a:t>Adoni.</a:t>
            </a:r>
            <a:endParaRPr lang="en-US" sz="4000" dirty="0">
              <a:solidFill>
                <a:srgbClr val="FFFF66"/>
              </a:solidFill>
            </a:endParaRPr>
          </a:p>
        </p:txBody>
      </p:sp>
    </p:spTree>
    <p:extLst>
      <p:ext uri="{BB962C8B-B14F-4D97-AF65-F5344CB8AC3E}">
        <p14:creationId xmlns:p14="http://schemas.microsoft.com/office/powerpoint/2010/main" val="10675205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Mislei</a:t>
            </a:r>
            <a:r>
              <a:rPr lang="en-US" sz="4000" baseline="30000" dirty="0"/>
              <a:t>/Prov 15.16  </a:t>
            </a:r>
            <a:r>
              <a:rPr lang="en-US" sz="4000" dirty="0"/>
              <a:t>Better is little with the fear of </a:t>
            </a:r>
            <a:r>
              <a:rPr lang="en-US" sz="4000" cap="small" dirty="0"/>
              <a:t>Adoni</a:t>
            </a:r>
            <a:endParaRPr lang="en-US" sz="4000" dirty="0"/>
          </a:p>
          <a:p>
            <a:pPr marL="0" indent="0">
              <a:buNone/>
            </a:pPr>
            <a:r>
              <a:rPr lang="en-US" sz="4000" dirty="0"/>
              <a:t>than great wealth with turmoil.</a:t>
            </a:r>
          </a:p>
        </p:txBody>
      </p:sp>
    </p:spTree>
    <p:extLst>
      <p:ext uri="{BB962C8B-B14F-4D97-AF65-F5344CB8AC3E}">
        <p14:creationId xmlns:p14="http://schemas.microsoft.com/office/powerpoint/2010/main" val="24757394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Mtt</a:t>
            </a:r>
            <a:r>
              <a:rPr lang="en-US" sz="4000" baseline="30000" dirty="0"/>
              <a:t>. 10.28-31 </a:t>
            </a:r>
            <a:r>
              <a:rPr lang="en-US" sz="4000" dirty="0"/>
              <a:t>Do not fear those who kill the body but are powerless to kill the soul. Rather, </a:t>
            </a:r>
            <a:r>
              <a:rPr lang="en-US" sz="4000" dirty="0">
                <a:solidFill>
                  <a:srgbClr val="FFFF66"/>
                </a:solidFill>
              </a:rPr>
              <a:t>fear him who can destroy both soul and body in </a:t>
            </a:r>
            <a:r>
              <a:rPr lang="en-US" sz="4000" dirty="0" err="1">
                <a:solidFill>
                  <a:srgbClr val="FFFF66"/>
                </a:solidFill>
              </a:rPr>
              <a:t>Gei</a:t>
            </a:r>
            <a:r>
              <a:rPr lang="en-US" sz="4000" dirty="0">
                <a:solidFill>
                  <a:srgbClr val="FFFF66"/>
                </a:solidFill>
              </a:rPr>
              <a:t>-Hinnom</a:t>
            </a:r>
            <a:r>
              <a:rPr lang="en-US" sz="4000" dirty="0"/>
              <a:t>.  Aren’t sparrows sold for next to nothing, two for an </a:t>
            </a:r>
            <a:r>
              <a:rPr lang="en-US" sz="4000" dirty="0" err="1"/>
              <a:t>assarion</a:t>
            </a:r>
            <a:r>
              <a:rPr lang="en-US" sz="4000" dirty="0"/>
              <a:t>? </a:t>
            </a:r>
          </a:p>
        </p:txBody>
      </p:sp>
    </p:spTree>
    <p:extLst>
      <p:ext uri="{BB962C8B-B14F-4D97-AF65-F5344CB8AC3E}">
        <p14:creationId xmlns:p14="http://schemas.microsoft.com/office/powerpoint/2010/main" val="15689269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Mtt</a:t>
            </a:r>
            <a:r>
              <a:rPr lang="en-US" sz="4000" baseline="30000" dirty="0"/>
              <a:t>. 10.28-31 </a:t>
            </a:r>
            <a:r>
              <a:rPr lang="en-US" sz="4000" dirty="0"/>
              <a:t>Yet not one of them will fall to the ground without your Father’s consent.  As for you, every hair on your head has been counted. So </a:t>
            </a:r>
            <a:r>
              <a:rPr lang="en-US" sz="4000" dirty="0">
                <a:solidFill>
                  <a:srgbClr val="FFFF66"/>
                </a:solidFill>
              </a:rPr>
              <a:t>do not be afraid</a:t>
            </a:r>
            <a:r>
              <a:rPr lang="en-US" sz="4000" dirty="0"/>
              <a:t>, you are worth more than many sparrows.</a:t>
            </a:r>
          </a:p>
        </p:txBody>
      </p:sp>
    </p:spTree>
    <p:extLst>
      <p:ext uri="{BB962C8B-B14F-4D97-AF65-F5344CB8AC3E}">
        <p14:creationId xmlns:p14="http://schemas.microsoft.com/office/powerpoint/2010/main" val="7179071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Acts 10.34-35</a:t>
            </a:r>
            <a:r>
              <a:rPr lang="en-US" sz="4000" dirty="0"/>
              <a:t> Then Peter opened his mouth and said, “I truly understand that God is not one to show favoritism, but in every nation </a:t>
            </a:r>
            <a:r>
              <a:rPr lang="en-US" sz="4000" dirty="0">
                <a:solidFill>
                  <a:srgbClr val="FFFF66"/>
                </a:solidFill>
              </a:rPr>
              <a:t>the one who fears Him</a:t>
            </a:r>
            <a:r>
              <a:rPr lang="en-US" sz="4000" dirty="0"/>
              <a:t> and does what is right is acceptable to Him. </a:t>
            </a:r>
          </a:p>
        </p:txBody>
      </p:sp>
    </p:spTree>
    <p:extLst>
      <p:ext uri="{BB962C8B-B14F-4D97-AF65-F5344CB8AC3E}">
        <p14:creationId xmlns:p14="http://schemas.microsoft.com/office/powerpoint/2010/main" val="1355810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Rev 14.6-7 </a:t>
            </a:r>
            <a:r>
              <a:rPr lang="en-US" sz="4000" dirty="0"/>
              <a:t>And then I saw another angel flying high in the sky, having a timeless message of good news to proclaim to those who dwell on the earth—to every nation and tribe and tongue and people. </a:t>
            </a:r>
          </a:p>
        </p:txBody>
      </p:sp>
    </p:spTree>
    <p:extLst>
      <p:ext uri="{BB962C8B-B14F-4D97-AF65-F5344CB8AC3E}">
        <p14:creationId xmlns:p14="http://schemas.microsoft.com/office/powerpoint/2010/main" val="38773543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Rev 14.6-7 </a:t>
            </a:r>
            <a:r>
              <a:rPr lang="en-US" sz="4000" dirty="0"/>
              <a:t>He said in a loud voice, </a:t>
            </a:r>
            <a:r>
              <a:rPr lang="en-US" sz="4000" dirty="0">
                <a:solidFill>
                  <a:srgbClr val="FFFF66"/>
                </a:solidFill>
              </a:rPr>
              <a:t>“Fear God and give Him glory</a:t>
            </a:r>
            <a:r>
              <a:rPr lang="en-US" sz="4000" dirty="0"/>
              <a:t>, because the hour of His judgment has come. Worship the One who made heaven and earth and sea and springs of water.”</a:t>
            </a:r>
          </a:p>
        </p:txBody>
      </p:sp>
    </p:spTree>
    <p:extLst>
      <p:ext uri="{BB962C8B-B14F-4D97-AF65-F5344CB8AC3E}">
        <p14:creationId xmlns:p14="http://schemas.microsoft.com/office/powerpoint/2010/main" val="2299535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marR="0" indent="0" algn="ctr" rtl="0">
              <a:buNone/>
            </a:pPr>
            <a:r>
              <a:rPr lang="he-IL" sz="4000" b="1" i="0" u="none" strike="noStrike" baseline="0" dirty="0">
                <a:latin typeface="David" panose="020E0502060401010101" pitchFamily="34" charset="-79"/>
                <a:cs typeface="David" panose="020E0502060401010101" pitchFamily="34" charset="-79"/>
              </a:rPr>
              <a:t>עֲשֶׂרֶת יָמִים נוֹרָאִים</a:t>
            </a:r>
          </a:p>
          <a:p>
            <a:pPr marL="0" indent="0" algn="ctr">
              <a:buNone/>
            </a:pPr>
            <a:r>
              <a:rPr lang="en-US" sz="4000" i="1" dirty="0" err="1"/>
              <a:t>Aseret</a:t>
            </a:r>
            <a:r>
              <a:rPr lang="en-US" sz="4000" i="1" dirty="0"/>
              <a:t> Yamim </a:t>
            </a:r>
            <a:r>
              <a:rPr lang="en-US" sz="4000" i="1" dirty="0" err="1"/>
              <a:t>Noraim</a:t>
            </a:r>
            <a:endParaRPr lang="en-US" sz="4000" i="1" dirty="0"/>
          </a:p>
          <a:p>
            <a:pPr marL="0" indent="0" algn="ctr">
              <a:buNone/>
            </a:pPr>
            <a:r>
              <a:rPr lang="en-US" sz="4000" dirty="0">
                <a:solidFill>
                  <a:srgbClr val="FFFF66"/>
                </a:solidFill>
              </a:rPr>
              <a:t>Ten Days of Awe:</a:t>
            </a:r>
          </a:p>
          <a:p>
            <a:pPr marL="0" indent="0" algn="ctr">
              <a:buNone/>
            </a:pPr>
            <a:r>
              <a:rPr lang="en-US" sz="4000" dirty="0">
                <a:solidFill>
                  <a:srgbClr val="FFFF66"/>
                </a:solidFill>
              </a:rPr>
              <a:t>The Fear of the L-</a:t>
            </a:r>
            <a:r>
              <a:rPr lang="en-US" sz="4000" dirty="0" err="1">
                <a:solidFill>
                  <a:srgbClr val="FFFF66"/>
                </a:solidFill>
              </a:rPr>
              <a:t>rd</a:t>
            </a:r>
            <a:r>
              <a:rPr lang="en-US" sz="4000" dirty="0">
                <a:solidFill>
                  <a:srgbClr val="FFFF66"/>
                </a:solidFill>
              </a:rPr>
              <a:t> </a:t>
            </a:r>
          </a:p>
          <a:p>
            <a:pPr marL="0" indent="0" algn="ctr">
              <a:buNone/>
            </a:pPr>
            <a:r>
              <a:rPr lang="en-US" sz="4000" dirty="0"/>
              <a:t>Rosh HaShanah to Yom Kippur</a:t>
            </a:r>
          </a:p>
          <a:p>
            <a:pPr marL="0" indent="0" algn="ctr">
              <a:buNone/>
            </a:pPr>
            <a:r>
              <a:rPr lang="en-US" sz="4000" dirty="0"/>
              <a:t>Sept 25 to Oct 5</a:t>
            </a:r>
          </a:p>
        </p:txBody>
      </p:sp>
    </p:spTree>
    <p:extLst>
      <p:ext uri="{BB962C8B-B14F-4D97-AF65-F5344CB8AC3E}">
        <p14:creationId xmlns:p14="http://schemas.microsoft.com/office/powerpoint/2010/main" val="3630159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14338" name="Picture 2">
            <a:extLst>
              <a:ext uri="{FF2B5EF4-FFF2-40B4-BE49-F238E27FC236}">
                <a16:creationId xmlns:a16="http://schemas.microsoft.com/office/drawing/2014/main" id="{0B41C80D-3220-2F75-D977-F4C451ECE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8055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Losing the Fear of </a:t>
            </a:r>
            <a:r>
              <a:rPr lang="en-US" sz="4000" cap="small" dirty="0"/>
              <a:t>Adoni</a:t>
            </a:r>
          </a:p>
        </p:txBody>
      </p:sp>
    </p:spTree>
    <p:extLst>
      <p:ext uri="{BB962C8B-B14F-4D97-AF65-F5344CB8AC3E}">
        <p14:creationId xmlns:p14="http://schemas.microsoft.com/office/powerpoint/2010/main" val="3633500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7170" name="Picture 2">
            <a:extLst>
              <a:ext uri="{FF2B5EF4-FFF2-40B4-BE49-F238E27FC236}">
                <a16:creationId xmlns:a16="http://schemas.microsoft.com/office/drawing/2014/main" id="{DF36ACBD-5104-715E-8742-AECBF3251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899"/>
            <a:ext cx="9137117" cy="464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3076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9589E71A-3F58-4711-C45D-6309F5E9C1F2}"/>
              </a:ext>
            </a:extLst>
          </p:cNvPr>
          <p:cNvPicPr>
            <a:picLocks noChangeAspect="1"/>
          </p:cNvPicPr>
          <p:nvPr/>
        </p:nvPicPr>
        <p:blipFill>
          <a:blip r:embed="rId3"/>
          <a:stretch>
            <a:fillRect/>
          </a:stretch>
        </p:blipFill>
        <p:spPr>
          <a:xfrm>
            <a:off x="1676400" y="-14611"/>
            <a:ext cx="5552568" cy="5095802"/>
          </a:xfrm>
          <a:prstGeom prst="rect">
            <a:avLst/>
          </a:prstGeom>
        </p:spPr>
      </p:pic>
    </p:spTree>
    <p:extLst>
      <p:ext uri="{BB962C8B-B14F-4D97-AF65-F5344CB8AC3E}">
        <p14:creationId xmlns:p14="http://schemas.microsoft.com/office/powerpoint/2010/main" val="37544141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49CE550B-941D-E8AD-C393-A7D737A6E718}"/>
              </a:ext>
            </a:extLst>
          </p:cNvPr>
          <p:cNvPicPr>
            <a:picLocks noChangeAspect="1"/>
          </p:cNvPicPr>
          <p:nvPr/>
        </p:nvPicPr>
        <p:blipFill>
          <a:blip r:embed="rId3"/>
          <a:stretch>
            <a:fillRect/>
          </a:stretch>
        </p:blipFill>
        <p:spPr>
          <a:xfrm>
            <a:off x="519213" y="0"/>
            <a:ext cx="8105573" cy="5143500"/>
          </a:xfrm>
          <a:prstGeom prst="rect">
            <a:avLst/>
          </a:prstGeom>
        </p:spPr>
      </p:pic>
    </p:spTree>
    <p:extLst>
      <p:ext uri="{BB962C8B-B14F-4D97-AF65-F5344CB8AC3E}">
        <p14:creationId xmlns:p14="http://schemas.microsoft.com/office/powerpoint/2010/main" val="32081768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FA8F2895-D99E-738B-2B25-E07464D7DB87}"/>
              </a:ext>
            </a:extLst>
          </p:cNvPr>
          <p:cNvPicPr>
            <a:picLocks noChangeAspect="1"/>
          </p:cNvPicPr>
          <p:nvPr/>
        </p:nvPicPr>
        <p:blipFill>
          <a:blip r:embed="rId3"/>
          <a:stretch>
            <a:fillRect/>
          </a:stretch>
        </p:blipFill>
        <p:spPr>
          <a:xfrm>
            <a:off x="50558" y="0"/>
            <a:ext cx="9042884" cy="5143500"/>
          </a:xfrm>
          <a:prstGeom prst="rect">
            <a:avLst/>
          </a:prstGeom>
        </p:spPr>
      </p:pic>
      <p:sp>
        <p:nvSpPr>
          <p:cNvPr id="5" name="Rectangle: Rounded Corners 4">
            <a:extLst>
              <a:ext uri="{FF2B5EF4-FFF2-40B4-BE49-F238E27FC236}">
                <a16:creationId xmlns:a16="http://schemas.microsoft.com/office/drawing/2014/main" id="{4B09A250-F41B-DDE1-2CE5-04EF77AC434D}"/>
              </a:ext>
            </a:extLst>
          </p:cNvPr>
          <p:cNvSpPr/>
          <p:nvPr/>
        </p:nvSpPr>
        <p:spPr bwMode="auto">
          <a:xfrm>
            <a:off x="228600" y="1352550"/>
            <a:ext cx="4343400" cy="914400"/>
          </a:xfrm>
          <a:prstGeom prst="roundRect">
            <a:avLst/>
          </a:prstGeom>
          <a:noFill/>
          <a:ln w="444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a:ln>
                <a:noFill/>
              </a:ln>
              <a:solidFill>
                <a:schemeClr val="bg1"/>
              </a:solidFill>
              <a:effectLst/>
              <a:latin typeface="Arial Rounded MT Bold" pitchFamily="34" charset="0"/>
              <a:cs typeface="Arial" charset="0"/>
            </a:endParaRPr>
          </a:p>
        </p:txBody>
      </p:sp>
    </p:spTree>
    <p:extLst>
      <p:ext uri="{BB962C8B-B14F-4D97-AF65-F5344CB8AC3E}">
        <p14:creationId xmlns:p14="http://schemas.microsoft.com/office/powerpoint/2010/main" val="28008003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145600D3-0ACF-E037-357F-5CBF643947B5}"/>
              </a:ext>
            </a:extLst>
          </p:cNvPr>
          <p:cNvPicPr>
            <a:picLocks noChangeAspect="1"/>
          </p:cNvPicPr>
          <p:nvPr/>
        </p:nvPicPr>
        <p:blipFill>
          <a:blip r:embed="rId3"/>
          <a:stretch>
            <a:fillRect/>
          </a:stretch>
        </p:blipFill>
        <p:spPr>
          <a:xfrm>
            <a:off x="0" y="841120"/>
            <a:ext cx="9144000" cy="3461259"/>
          </a:xfrm>
          <a:prstGeom prst="rect">
            <a:avLst/>
          </a:prstGeom>
        </p:spPr>
      </p:pic>
    </p:spTree>
    <p:extLst>
      <p:ext uri="{BB962C8B-B14F-4D97-AF65-F5344CB8AC3E}">
        <p14:creationId xmlns:p14="http://schemas.microsoft.com/office/powerpoint/2010/main" val="4115219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6" name="Picture 5">
            <a:extLst>
              <a:ext uri="{FF2B5EF4-FFF2-40B4-BE49-F238E27FC236}">
                <a16:creationId xmlns:a16="http://schemas.microsoft.com/office/drawing/2014/main" id="{E713EB7C-15E5-89C9-EA37-1D9CC5708FFA}"/>
              </a:ext>
            </a:extLst>
          </p:cNvPr>
          <p:cNvPicPr>
            <a:picLocks noChangeAspect="1"/>
          </p:cNvPicPr>
          <p:nvPr/>
        </p:nvPicPr>
        <p:blipFill>
          <a:blip r:embed="rId3"/>
          <a:stretch>
            <a:fillRect/>
          </a:stretch>
        </p:blipFill>
        <p:spPr>
          <a:xfrm>
            <a:off x="332938" y="0"/>
            <a:ext cx="8478124" cy="5143500"/>
          </a:xfrm>
          <a:prstGeom prst="rect">
            <a:avLst/>
          </a:prstGeom>
        </p:spPr>
      </p:pic>
    </p:spTree>
    <p:extLst>
      <p:ext uri="{BB962C8B-B14F-4D97-AF65-F5344CB8AC3E}">
        <p14:creationId xmlns:p14="http://schemas.microsoft.com/office/powerpoint/2010/main" val="38631124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A211CE5F-BD4A-3D98-28F0-9B2B253F406D}"/>
              </a:ext>
            </a:extLst>
          </p:cNvPr>
          <p:cNvPicPr>
            <a:picLocks noChangeAspect="1"/>
          </p:cNvPicPr>
          <p:nvPr/>
        </p:nvPicPr>
        <p:blipFill>
          <a:blip r:embed="rId3"/>
          <a:stretch>
            <a:fillRect/>
          </a:stretch>
        </p:blipFill>
        <p:spPr>
          <a:xfrm>
            <a:off x="279647" y="0"/>
            <a:ext cx="8729693" cy="5143500"/>
          </a:xfrm>
          <a:prstGeom prst="rect">
            <a:avLst/>
          </a:prstGeom>
        </p:spPr>
      </p:pic>
      <p:sp>
        <p:nvSpPr>
          <p:cNvPr id="2" name="TextBox 1">
            <a:extLst>
              <a:ext uri="{FF2B5EF4-FFF2-40B4-BE49-F238E27FC236}">
                <a16:creationId xmlns:a16="http://schemas.microsoft.com/office/drawing/2014/main" id="{F5ACB212-A685-C335-F11E-A47D5D7ED836}"/>
              </a:ext>
            </a:extLst>
          </p:cNvPr>
          <p:cNvSpPr txBox="1"/>
          <p:nvPr/>
        </p:nvSpPr>
        <p:spPr>
          <a:xfrm>
            <a:off x="6584951" y="4596141"/>
            <a:ext cx="1508746" cy="523220"/>
          </a:xfrm>
          <a:prstGeom prst="rect">
            <a:avLst/>
          </a:prstGeom>
          <a:noFill/>
        </p:spPr>
        <p:txBody>
          <a:bodyPr wrap="none" rtlCol="0">
            <a:spAutoFit/>
          </a:bodyPr>
          <a:lstStyle/>
          <a:p>
            <a:r>
              <a:rPr lang="en-US" sz="2800" dirty="0">
                <a:latin typeface="+mj-lt"/>
              </a:rPr>
              <a:t> </a:t>
            </a:r>
            <a:r>
              <a:rPr lang="en-US" sz="2200" dirty="0">
                <a:latin typeface="+mj-lt"/>
              </a:rPr>
              <a:t>doctrines.</a:t>
            </a:r>
          </a:p>
        </p:txBody>
      </p:sp>
    </p:spTree>
    <p:extLst>
      <p:ext uri="{BB962C8B-B14F-4D97-AF65-F5344CB8AC3E}">
        <p14:creationId xmlns:p14="http://schemas.microsoft.com/office/powerpoint/2010/main" val="31432259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5240447"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Stripping out the supernatural: miracles, resurrection</a:t>
            </a:r>
          </a:p>
          <a:p>
            <a:pPr marL="0" indent="0">
              <a:buNone/>
            </a:pPr>
            <a:r>
              <a:rPr lang="en-US" sz="4000" dirty="0"/>
              <a:t>Focusing on Enlightenment rationalism</a:t>
            </a:r>
          </a:p>
          <a:p>
            <a:pPr marL="0" indent="0">
              <a:buNone/>
            </a:pPr>
            <a:r>
              <a:rPr lang="en-US" sz="4000" dirty="0"/>
              <a:t>Critical theology</a:t>
            </a:r>
          </a:p>
        </p:txBody>
      </p:sp>
      <p:pic>
        <p:nvPicPr>
          <p:cNvPr id="6" name="Picture 5">
            <a:extLst>
              <a:ext uri="{FF2B5EF4-FFF2-40B4-BE49-F238E27FC236}">
                <a16:creationId xmlns:a16="http://schemas.microsoft.com/office/drawing/2014/main" id="{6F87E603-115C-9393-CCE1-60351354F718}"/>
              </a:ext>
            </a:extLst>
          </p:cNvPr>
          <p:cNvPicPr>
            <a:picLocks noChangeAspect="1"/>
          </p:cNvPicPr>
          <p:nvPr/>
        </p:nvPicPr>
        <p:blipFill>
          <a:blip r:embed="rId3"/>
          <a:stretch>
            <a:fillRect/>
          </a:stretch>
        </p:blipFill>
        <p:spPr>
          <a:xfrm>
            <a:off x="5575697" y="0"/>
            <a:ext cx="3568303" cy="5143500"/>
          </a:xfrm>
          <a:prstGeom prst="rect">
            <a:avLst/>
          </a:prstGeom>
        </p:spPr>
      </p:pic>
    </p:spTree>
    <p:extLst>
      <p:ext uri="{BB962C8B-B14F-4D97-AF65-F5344CB8AC3E}">
        <p14:creationId xmlns:p14="http://schemas.microsoft.com/office/powerpoint/2010/main" val="26566041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For example, story of murderous, adulterous David and </a:t>
            </a:r>
            <a:r>
              <a:rPr lang="en-US" sz="4000" dirty="0" err="1"/>
              <a:t>Bathsheva</a:t>
            </a:r>
            <a:r>
              <a:rPr lang="en-US" sz="4000" dirty="0"/>
              <a:t> </a:t>
            </a:r>
            <a:r>
              <a:rPr lang="en-US" sz="4000" u="sng" dirty="0"/>
              <a:t>revised</a:t>
            </a:r>
            <a:r>
              <a:rPr lang="en-US" sz="4000" dirty="0"/>
              <a:t> to say that King David raped </a:t>
            </a:r>
            <a:r>
              <a:rPr lang="en-US" sz="4000" dirty="0" err="1"/>
              <a:t>Bathsheva</a:t>
            </a:r>
            <a:r>
              <a:rPr lang="en-US" sz="4000" dirty="0"/>
              <a:t>.</a:t>
            </a:r>
          </a:p>
          <a:p>
            <a:pPr marL="0" indent="0">
              <a:buNone/>
            </a:pPr>
            <a:r>
              <a:rPr lang="en-US" sz="4000" dirty="0"/>
              <a:t>Not in the text.</a:t>
            </a:r>
          </a:p>
        </p:txBody>
      </p:sp>
    </p:spTree>
    <p:extLst>
      <p:ext uri="{BB962C8B-B14F-4D97-AF65-F5344CB8AC3E}">
        <p14:creationId xmlns:p14="http://schemas.microsoft.com/office/powerpoint/2010/main" val="39635120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18F09E42-5E0A-73C2-EEAC-2785D9B4AD9C}"/>
              </a:ext>
            </a:extLst>
          </p:cNvPr>
          <p:cNvPicPr>
            <a:picLocks noChangeAspect="1"/>
          </p:cNvPicPr>
          <p:nvPr/>
        </p:nvPicPr>
        <p:blipFill>
          <a:blip r:embed="rId3"/>
          <a:stretch>
            <a:fillRect/>
          </a:stretch>
        </p:blipFill>
        <p:spPr>
          <a:xfrm>
            <a:off x="-17362" y="438150"/>
            <a:ext cx="9131446" cy="3638760"/>
          </a:xfrm>
          <a:prstGeom prst="rect">
            <a:avLst/>
          </a:prstGeom>
        </p:spPr>
      </p:pic>
    </p:spTree>
    <p:extLst>
      <p:ext uri="{BB962C8B-B14F-4D97-AF65-F5344CB8AC3E}">
        <p14:creationId xmlns:p14="http://schemas.microsoft.com/office/powerpoint/2010/main" val="31310405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4E734AF8-4180-3FA9-31BB-CFCBD3106161}"/>
              </a:ext>
            </a:extLst>
          </p:cNvPr>
          <p:cNvPicPr>
            <a:picLocks noChangeAspect="1"/>
          </p:cNvPicPr>
          <p:nvPr/>
        </p:nvPicPr>
        <p:blipFill>
          <a:blip r:embed="rId3"/>
          <a:stretch>
            <a:fillRect/>
          </a:stretch>
        </p:blipFill>
        <p:spPr>
          <a:xfrm>
            <a:off x="948171" y="0"/>
            <a:ext cx="7247658" cy="5143500"/>
          </a:xfrm>
          <a:prstGeom prst="rect">
            <a:avLst/>
          </a:prstGeom>
        </p:spPr>
      </p:pic>
      <p:sp>
        <p:nvSpPr>
          <p:cNvPr id="2" name="TextBox 1">
            <a:extLst>
              <a:ext uri="{FF2B5EF4-FFF2-40B4-BE49-F238E27FC236}">
                <a16:creationId xmlns:a16="http://schemas.microsoft.com/office/drawing/2014/main" id="{B37CF05E-B90A-DE7D-7AE3-8A61C0D0DB19}"/>
              </a:ext>
            </a:extLst>
          </p:cNvPr>
          <p:cNvSpPr txBox="1"/>
          <p:nvPr/>
        </p:nvSpPr>
        <p:spPr>
          <a:xfrm>
            <a:off x="339470" y="3333750"/>
            <a:ext cx="8312660" cy="1323439"/>
          </a:xfrm>
          <a:prstGeom prst="rect">
            <a:avLst/>
          </a:prstGeom>
          <a:noFill/>
        </p:spPr>
        <p:txBody>
          <a:bodyPr wrap="none" rtlCol="0">
            <a:spAutoFit/>
          </a:bodyPr>
          <a:lstStyle/>
          <a:p>
            <a:pPr algn="l"/>
            <a:r>
              <a:rPr lang="en-US" dirty="0"/>
              <a:t>You’ve repented of your sins, but</a:t>
            </a:r>
          </a:p>
          <a:p>
            <a:pPr algn="l"/>
            <a:r>
              <a:rPr lang="en-US" dirty="0"/>
              <a:t>There is more work to be done…</a:t>
            </a:r>
          </a:p>
        </p:txBody>
      </p:sp>
    </p:spTree>
    <p:extLst>
      <p:ext uri="{BB962C8B-B14F-4D97-AF65-F5344CB8AC3E}">
        <p14:creationId xmlns:p14="http://schemas.microsoft.com/office/powerpoint/2010/main" val="590065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12290" name="Picture 2" descr="Huge Tunguska crater was formed when 'asteroid hit Earth and bounced BACK  into space causing world's biggest explosion' | The US Sun">
            <a:extLst>
              <a:ext uri="{FF2B5EF4-FFF2-40B4-BE49-F238E27FC236}">
                <a16:creationId xmlns:a16="http://schemas.microsoft.com/office/drawing/2014/main" id="{87D01879-C3DF-38ED-7A42-FC53FBB94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0"/>
            <a:ext cx="77152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8788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F3172AE9-9F28-309A-81E8-48FA81D6F0F3}"/>
              </a:ext>
            </a:extLst>
          </p:cNvPr>
          <p:cNvPicPr>
            <a:picLocks noChangeAspect="1"/>
          </p:cNvPicPr>
          <p:nvPr/>
        </p:nvPicPr>
        <p:blipFill>
          <a:blip r:embed="rId3"/>
          <a:stretch>
            <a:fillRect/>
          </a:stretch>
        </p:blipFill>
        <p:spPr>
          <a:xfrm>
            <a:off x="257098" y="0"/>
            <a:ext cx="8629803" cy="5143500"/>
          </a:xfrm>
          <a:prstGeom prst="rect">
            <a:avLst/>
          </a:prstGeom>
        </p:spPr>
      </p:pic>
    </p:spTree>
    <p:extLst>
      <p:ext uri="{BB962C8B-B14F-4D97-AF65-F5344CB8AC3E}">
        <p14:creationId xmlns:p14="http://schemas.microsoft.com/office/powerpoint/2010/main" val="37118905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0A702F0F-6B36-5177-89FE-9390C2EB08D0}"/>
              </a:ext>
            </a:extLst>
          </p:cNvPr>
          <p:cNvPicPr>
            <a:picLocks noChangeAspect="1"/>
          </p:cNvPicPr>
          <p:nvPr/>
        </p:nvPicPr>
        <p:blipFill>
          <a:blip r:embed="rId3"/>
          <a:stretch>
            <a:fillRect/>
          </a:stretch>
        </p:blipFill>
        <p:spPr>
          <a:xfrm>
            <a:off x="212080" y="0"/>
            <a:ext cx="8719839" cy="5143500"/>
          </a:xfrm>
          <a:prstGeom prst="rect">
            <a:avLst/>
          </a:prstGeom>
        </p:spPr>
      </p:pic>
    </p:spTree>
    <p:extLst>
      <p:ext uri="{BB962C8B-B14F-4D97-AF65-F5344CB8AC3E}">
        <p14:creationId xmlns:p14="http://schemas.microsoft.com/office/powerpoint/2010/main" val="39715732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2667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r>
              <a:rPr lang="en-US" sz="3200" dirty="0"/>
              <a:t>Losing relationship</a:t>
            </a:r>
          </a:p>
          <a:p>
            <a:r>
              <a:rPr lang="en-US" sz="3200" dirty="0"/>
              <a:t>Making ministry a business</a:t>
            </a:r>
          </a:p>
          <a:p>
            <a:r>
              <a:rPr lang="en-US" sz="2400" dirty="0"/>
              <a:t>Unforgiveness</a:t>
            </a:r>
          </a:p>
          <a:p>
            <a:r>
              <a:rPr lang="en-US" sz="2400" dirty="0"/>
              <a:t>Bowing to the approval of the culture.</a:t>
            </a:r>
            <a:endParaRPr lang="en-US" sz="3200" dirty="0"/>
          </a:p>
        </p:txBody>
      </p:sp>
      <p:pic>
        <p:nvPicPr>
          <p:cNvPr id="3" name="Picture 2">
            <a:extLst>
              <a:ext uri="{FF2B5EF4-FFF2-40B4-BE49-F238E27FC236}">
                <a16:creationId xmlns:a16="http://schemas.microsoft.com/office/drawing/2014/main" id="{0F53C1F8-74A0-AE9C-FA69-37E4CA214BC0}"/>
              </a:ext>
            </a:extLst>
          </p:cNvPr>
          <p:cNvPicPr>
            <a:picLocks noChangeAspect="1"/>
          </p:cNvPicPr>
          <p:nvPr/>
        </p:nvPicPr>
        <p:blipFill rotWithShape="1">
          <a:blip r:embed="rId3"/>
          <a:srcRect l="14542" r="985"/>
          <a:stretch/>
        </p:blipFill>
        <p:spPr>
          <a:xfrm>
            <a:off x="2971800" y="38099"/>
            <a:ext cx="6172200" cy="5143500"/>
          </a:xfrm>
          <a:prstGeom prst="rect">
            <a:avLst/>
          </a:prstGeom>
        </p:spPr>
      </p:pic>
    </p:spTree>
    <p:extLst>
      <p:ext uri="{BB962C8B-B14F-4D97-AF65-F5344CB8AC3E}">
        <p14:creationId xmlns:p14="http://schemas.microsoft.com/office/powerpoint/2010/main" val="834056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2 Tim 4.3</a:t>
            </a:r>
            <a:r>
              <a:rPr lang="en-US" sz="4000" dirty="0"/>
              <a:t> For the time is coming when people will not have patience for sound teaching, but will cater to their passions and gather around themselves teachers who say whatever their ears itch to hear.</a:t>
            </a:r>
          </a:p>
        </p:txBody>
      </p:sp>
    </p:spTree>
    <p:extLst>
      <p:ext uri="{BB962C8B-B14F-4D97-AF65-F5344CB8AC3E}">
        <p14:creationId xmlns:p14="http://schemas.microsoft.com/office/powerpoint/2010/main" val="29386733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5A04806A-1362-9ED4-0FA7-DB3415B84CB0}"/>
              </a:ext>
            </a:extLst>
          </p:cNvPr>
          <p:cNvPicPr>
            <a:picLocks noChangeAspect="1"/>
          </p:cNvPicPr>
          <p:nvPr/>
        </p:nvPicPr>
        <p:blipFill>
          <a:blip r:embed="rId3"/>
          <a:stretch>
            <a:fillRect/>
          </a:stretch>
        </p:blipFill>
        <p:spPr>
          <a:xfrm>
            <a:off x="1728787" y="0"/>
            <a:ext cx="5686425" cy="5143500"/>
          </a:xfrm>
          <a:prstGeom prst="rect">
            <a:avLst/>
          </a:prstGeom>
        </p:spPr>
      </p:pic>
    </p:spTree>
    <p:extLst>
      <p:ext uri="{BB962C8B-B14F-4D97-AF65-F5344CB8AC3E}">
        <p14:creationId xmlns:p14="http://schemas.microsoft.com/office/powerpoint/2010/main" val="14846400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8F81BEB1-50D2-354E-9DCD-C48E0165143F}"/>
              </a:ext>
            </a:extLst>
          </p:cNvPr>
          <p:cNvPicPr>
            <a:picLocks noChangeAspect="1"/>
          </p:cNvPicPr>
          <p:nvPr/>
        </p:nvPicPr>
        <p:blipFill>
          <a:blip r:embed="rId3"/>
          <a:stretch>
            <a:fillRect/>
          </a:stretch>
        </p:blipFill>
        <p:spPr>
          <a:xfrm>
            <a:off x="463218" y="1869334"/>
            <a:ext cx="7461582" cy="1245418"/>
          </a:xfrm>
          <a:prstGeom prst="rect">
            <a:avLst/>
          </a:prstGeom>
        </p:spPr>
      </p:pic>
    </p:spTree>
    <p:extLst>
      <p:ext uri="{BB962C8B-B14F-4D97-AF65-F5344CB8AC3E}">
        <p14:creationId xmlns:p14="http://schemas.microsoft.com/office/powerpoint/2010/main" val="34106731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877F1B08-E59E-764B-F6EA-A4267BFC22EA}"/>
              </a:ext>
            </a:extLst>
          </p:cNvPr>
          <p:cNvPicPr>
            <a:picLocks noChangeAspect="1"/>
          </p:cNvPicPr>
          <p:nvPr/>
        </p:nvPicPr>
        <p:blipFill>
          <a:blip r:embed="rId3"/>
          <a:stretch>
            <a:fillRect/>
          </a:stretch>
        </p:blipFill>
        <p:spPr>
          <a:xfrm>
            <a:off x="1366390" y="495010"/>
            <a:ext cx="6411220" cy="4153480"/>
          </a:xfrm>
          <a:prstGeom prst="rect">
            <a:avLst/>
          </a:prstGeom>
        </p:spPr>
      </p:pic>
    </p:spTree>
    <p:extLst>
      <p:ext uri="{BB962C8B-B14F-4D97-AF65-F5344CB8AC3E}">
        <p14:creationId xmlns:p14="http://schemas.microsoft.com/office/powerpoint/2010/main" val="15310309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10000"/>
          </a:bodyPr>
          <a:lstStyle/>
          <a:p>
            <a:pPr rtl="0"/>
            <a:r>
              <a:rPr lang="en-US" sz="3600" b="1" dirty="0">
                <a:effectLst/>
              </a:rPr>
              <a:t>About Fruit</a:t>
            </a:r>
            <a:endParaRPr lang="en-US" sz="3600" dirty="0">
              <a:effectLst/>
            </a:endParaRPr>
          </a:p>
          <a:p>
            <a:pPr rtl="0"/>
            <a:r>
              <a:rPr lang="en-US" sz="3600" i="1" dirty="0">
                <a:effectLst/>
              </a:rPr>
              <a:t>Yes, I am the vine; you are the branches. Those who remain in me, and I in them, will produce much fruit. John 15:5</a:t>
            </a:r>
            <a:endParaRPr lang="en-US" sz="3600" dirty="0">
              <a:effectLst/>
            </a:endParaRPr>
          </a:p>
          <a:p>
            <a:pPr rtl="0"/>
            <a:r>
              <a:rPr lang="en-US" sz="3600" dirty="0">
                <a:effectLst/>
              </a:rPr>
              <a:t>A few days ago I was eating a peach and I suddenly understood why Yeshua and Paul told us to bear fruit.</a:t>
            </a:r>
          </a:p>
          <a:p>
            <a:pPr rtl="0"/>
            <a:r>
              <a:rPr lang="en-US" sz="3600" dirty="0">
                <a:effectLst/>
              </a:rPr>
              <a:t>The peach was beautiful, tasty, and nutritious, a product of the nectar that flowed through the hidden part of the tree.</a:t>
            </a:r>
            <a:endParaRPr lang="en-US" sz="4000" dirty="0"/>
          </a:p>
        </p:txBody>
      </p:sp>
    </p:spTree>
    <p:extLst>
      <p:ext uri="{BB962C8B-B14F-4D97-AF65-F5344CB8AC3E}">
        <p14:creationId xmlns:p14="http://schemas.microsoft.com/office/powerpoint/2010/main" val="15468321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rtl="0"/>
            <a:r>
              <a:rPr lang="en-US" sz="3600" dirty="0">
                <a:effectLst/>
              </a:rPr>
              <a:t>In our lives, our fruit isn’t so much what we do or how much we accumulate, but what comes out of us from deep within our being.</a:t>
            </a:r>
          </a:p>
          <a:p>
            <a:pPr rtl="0"/>
            <a:r>
              <a:rPr lang="en-US" sz="3600" dirty="0">
                <a:effectLst/>
              </a:rPr>
              <a:t>I'm often afraid to face what’s inside me. It’s too dark, scary, bitter, perverted. The reality is that all of us are a mess inside. We try to cover it by what shows on the outside.</a:t>
            </a:r>
            <a:endParaRPr lang="en-US" sz="4000" dirty="0"/>
          </a:p>
        </p:txBody>
      </p:sp>
    </p:spTree>
    <p:extLst>
      <p:ext uri="{BB962C8B-B14F-4D97-AF65-F5344CB8AC3E}">
        <p14:creationId xmlns:p14="http://schemas.microsoft.com/office/powerpoint/2010/main" val="33391884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rtl="0"/>
            <a:r>
              <a:rPr lang="en-US" sz="3600" dirty="0">
                <a:effectLst/>
              </a:rPr>
              <a:t>Yeshua told Nicodemus that our condemnation comes from choosing to live in darkness rather than light. When we invite </a:t>
            </a:r>
            <a:r>
              <a:rPr lang="en-US" sz="3600" dirty="0" err="1">
                <a:effectLst/>
              </a:rPr>
              <a:t>Yeshua’s</a:t>
            </a:r>
            <a:r>
              <a:rPr lang="en-US" sz="3600" dirty="0">
                <a:effectLst/>
              </a:rPr>
              <a:t> light in, he cleans out the bad nectar and replaces it with his sweet nectar.</a:t>
            </a:r>
            <a:endParaRPr lang="en-US" sz="4000" dirty="0"/>
          </a:p>
        </p:txBody>
      </p:sp>
    </p:spTree>
    <p:extLst>
      <p:ext uri="{BB962C8B-B14F-4D97-AF65-F5344CB8AC3E}">
        <p14:creationId xmlns:p14="http://schemas.microsoft.com/office/powerpoint/2010/main" val="3107509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11266" name="Picture 2" descr="Tunguska: When the Sky Fell to Earth - YouTube">
            <a:extLst>
              <a:ext uri="{FF2B5EF4-FFF2-40B4-BE49-F238E27FC236}">
                <a16:creationId xmlns:a16="http://schemas.microsoft.com/office/drawing/2014/main" id="{B2831B02-C2B5-5521-12E7-17FF57158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0163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r>
              <a:rPr lang="en-US" sz="4000" dirty="0"/>
              <a:t>A practical expression</a:t>
            </a:r>
          </a:p>
          <a:p>
            <a:pPr marL="0" indent="0" algn="ctr">
              <a:buNone/>
            </a:pPr>
            <a:r>
              <a:rPr lang="en-US" sz="4000" dirty="0"/>
              <a:t> of the fear of </a:t>
            </a:r>
            <a:r>
              <a:rPr lang="en-US" sz="4000" cap="small" dirty="0"/>
              <a:t>Adoni</a:t>
            </a:r>
          </a:p>
        </p:txBody>
      </p:sp>
    </p:spTree>
    <p:extLst>
      <p:ext uri="{BB962C8B-B14F-4D97-AF65-F5344CB8AC3E}">
        <p14:creationId xmlns:p14="http://schemas.microsoft.com/office/powerpoint/2010/main" val="35706281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r>
              <a:rPr lang="en-US" sz="4000" dirty="0" err="1"/>
              <a:t>Oneg</a:t>
            </a:r>
            <a:r>
              <a:rPr lang="en-US" sz="4000" dirty="0"/>
              <a:t> Help</a:t>
            </a:r>
          </a:p>
          <a:p>
            <a:r>
              <a:rPr lang="en-US" sz="4000" dirty="0"/>
              <a:t>We are told to ““Remember Yom Shabbat, to keep it holy.”</a:t>
            </a:r>
          </a:p>
          <a:p>
            <a:r>
              <a:rPr lang="en-US" sz="4000" dirty="0"/>
              <a:t>Yeshayahu/Is.58.13  source of our term </a:t>
            </a:r>
            <a:r>
              <a:rPr lang="en-US" sz="4000" dirty="0" err="1"/>
              <a:t>Oneg</a:t>
            </a:r>
            <a:r>
              <a:rPr lang="en-US" sz="4000" dirty="0"/>
              <a:t> = Delight  </a:t>
            </a:r>
          </a:p>
        </p:txBody>
      </p:sp>
      <p:pic>
        <p:nvPicPr>
          <p:cNvPr id="3" name="Picture 2">
            <a:extLst>
              <a:ext uri="{FF2B5EF4-FFF2-40B4-BE49-F238E27FC236}">
                <a16:creationId xmlns:a16="http://schemas.microsoft.com/office/drawing/2014/main" id="{2F764B71-C242-9D19-6CF9-DE922BA38B6C}"/>
              </a:ext>
            </a:extLst>
          </p:cNvPr>
          <p:cNvPicPr>
            <a:picLocks noChangeAspect="1"/>
          </p:cNvPicPr>
          <p:nvPr/>
        </p:nvPicPr>
        <p:blipFill rotWithShape="1">
          <a:blip r:embed="rId3"/>
          <a:srcRect b="11174"/>
          <a:stretch/>
        </p:blipFill>
        <p:spPr>
          <a:xfrm>
            <a:off x="2414806" y="3638550"/>
            <a:ext cx="6448778" cy="1385034"/>
          </a:xfrm>
          <a:prstGeom prst="rect">
            <a:avLst/>
          </a:prstGeom>
        </p:spPr>
      </p:pic>
    </p:spTree>
    <p:extLst>
      <p:ext uri="{BB962C8B-B14F-4D97-AF65-F5344CB8AC3E}">
        <p14:creationId xmlns:p14="http://schemas.microsoft.com/office/powerpoint/2010/main" val="26502022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So, what makes Shabbat a holy delight? </a:t>
            </a:r>
          </a:p>
          <a:p>
            <a:pPr marL="457200" indent="-457200">
              <a:buFont typeface="+mj-lt"/>
              <a:buAutoNum type="arabicPeriod"/>
            </a:pPr>
            <a:r>
              <a:rPr lang="en-US" sz="4000" dirty="0"/>
              <a:t>The Presence, in the fear of </a:t>
            </a:r>
            <a:r>
              <a:rPr lang="en-US" sz="4000" cap="small" dirty="0"/>
              <a:t>Adoni </a:t>
            </a:r>
            <a:r>
              <a:rPr lang="en-US" sz="4000" dirty="0"/>
              <a:t>in Messiah.</a:t>
            </a:r>
          </a:p>
          <a:p>
            <a:pPr marL="457200" indent="-457200">
              <a:buFont typeface="+mj-lt"/>
              <a:buAutoNum type="arabicPeriod"/>
            </a:pPr>
            <a:r>
              <a:rPr lang="en-US" sz="4000" dirty="0"/>
              <a:t>Rest, from stress and labor</a:t>
            </a:r>
          </a:p>
          <a:p>
            <a:pPr marL="457200" indent="-457200">
              <a:buFont typeface="+mj-lt"/>
              <a:buAutoNum type="arabicPeriod"/>
            </a:pPr>
            <a:r>
              <a:rPr lang="en-US" sz="4000" dirty="0"/>
              <a:t>Contact with people we love</a:t>
            </a:r>
          </a:p>
          <a:p>
            <a:pPr marL="457200" indent="-457200">
              <a:buFont typeface="+mj-lt"/>
              <a:buAutoNum type="arabicPeriod"/>
            </a:pPr>
            <a:r>
              <a:rPr lang="en-US" sz="4000" dirty="0"/>
              <a:t>Food </a:t>
            </a:r>
          </a:p>
        </p:txBody>
      </p:sp>
    </p:spTree>
    <p:extLst>
      <p:ext uri="{BB962C8B-B14F-4D97-AF65-F5344CB8AC3E}">
        <p14:creationId xmlns:p14="http://schemas.microsoft.com/office/powerpoint/2010/main" val="6162902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10000"/>
          </a:bodyPr>
          <a:lstStyle/>
          <a:p>
            <a:pPr marL="0" indent="0">
              <a:buNone/>
            </a:pPr>
            <a:r>
              <a:rPr lang="en-US" sz="4000" baseline="30000" dirty="0" err="1"/>
              <a:t>Shmot</a:t>
            </a:r>
            <a:r>
              <a:rPr lang="en-US" sz="4000" baseline="30000" dirty="0"/>
              <a:t>/Ex 12.16-17 </a:t>
            </a:r>
            <a:r>
              <a:rPr lang="en-US" sz="4000" dirty="0"/>
              <a:t>The first day is to be a holy assembly for you as well as the seventh day. No manner of work is to be done on those days, </a:t>
            </a:r>
            <a:r>
              <a:rPr lang="en-US" sz="4000" dirty="0">
                <a:solidFill>
                  <a:srgbClr val="FFFF66"/>
                </a:solidFill>
              </a:rPr>
              <a:t>except what is to be eaten by every person—that alone </a:t>
            </a:r>
            <a:r>
              <a:rPr lang="en-US" sz="4000" u="sng" dirty="0">
                <a:solidFill>
                  <a:srgbClr val="FFFF66"/>
                </a:solidFill>
              </a:rPr>
              <a:t>may be prepared by you</a:t>
            </a:r>
            <a:r>
              <a:rPr lang="en-US" sz="4000" dirty="0"/>
              <a:t>…Therefore you are to observe this day throughout your generations as an eternal ordinance. </a:t>
            </a:r>
          </a:p>
          <a:p>
            <a:pPr marL="0" indent="0">
              <a:buNone/>
            </a:pPr>
            <a:endParaRPr lang="en-US" sz="1200" dirty="0"/>
          </a:p>
          <a:p>
            <a:pPr marL="0" indent="0">
              <a:buNone/>
            </a:pPr>
            <a:r>
              <a:rPr lang="en-US" sz="4000" dirty="0"/>
              <a:t>Above is </a:t>
            </a:r>
            <a:r>
              <a:rPr lang="en-US" sz="4000" dirty="0" err="1"/>
              <a:t>Pesakh</a:t>
            </a:r>
            <a:r>
              <a:rPr lang="en-US" sz="4000" dirty="0"/>
              <a:t> </a:t>
            </a:r>
            <a:r>
              <a:rPr lang="en-US" sz="4000" dirty="0">
                <a:sym typeface="Wingdings" panose="05000000000000000000" pitchFamily="2" charset="2"/>
              </a:rPr>
              <a:t> other holy days</a:t>
            </a:r>
            <a:endParaRPr lang="en-US" sz="4000" dirty="0"/>
          </a:p>
        </p:txBody>
      </p:sp>
    </p:spTree>
    <p:extLst>
      <p:ext uri="{BB962C8B-B14F-4D97-AF65-F5344CB8AC3E}">
        <p14:creationId xmlns:p14="http://schemas.microsoft.com/office/powerpoint/2010/main" val="37023234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We have rotating </a:t>
            </a:r>
            <a:r>
              <a:rPr lang="en-US" sz="4000" dirty="0" err="1"/>
              <a:t>Oneg</a:t>
            </a:r>
            <a:r>
              <a:rPr lang="en-US" sz="4000" dirty="0"/>
              <a:t> teams </a:t>
            </a:r>
            <a:r>
              <a:rPr lang="en-US" sz="4000" u="sng" dirty="0"/>
              <a:t>for cleanup only</a:t>
            </a:r>
            <a:r>
              <a:rPr lang="en-US" sz="4000" dirty="0"/>
              <a:t>.  Not for food provision or preparation.  </a:t>
            </a:r>
          </a:p>
          <a:p>
            <a:pPr marL="0" indent="0">
              <a:buNone/>
            </a:pPr>
            <a:r>
              <a:rPr lang="en-US" sz="4000" dirty="0"/>
              <a:t>So, all food that congregants “Bring and Share” needs to be fully prepped.   </a:t>
            </a:r>
          </a:p>
          <a:p>
            <a:pPr marL="0" indent="0" algn="ctr">
              <a:buNone/>
            </a:pPr>
            <a:r>
              <a:rPr lang="en-US" sz="4000" dirty="0"/>
              <a:t>Por favor, </a:t>
            </a:r>
            <a:r>
              <a:rPr lang="en-US" sz="4000" dirty="0" err="1"/>
              <a:t>B’vakasha</a:t>
            </a:r>
            <a:r>
              <a:rPr lang="en-US" sz="4000" dirty="0"/>
              <a:t>, please!</a:t>
            </a:r>
          </a:p>
        </p:txBody>
      </p:sp>
    </p:spTree>
    <p:extLst>
      <p:ext uri="{BB962C8B-B14F-4D97-AF65-F5344CB8AC3E}">
        <p14:creationId xmlns:p14="http://schemas.microsoft.com/office/powerpoint/2010/main" val="36160718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5754456"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Not left on kitchen counter, but </a:t>
            </a:r>
          </a:p>
          <a:p>
            <a:pPr marL="512763" indent="-512763">
              <a:buFont typeface="+mj-lt"/>
              <a:buAutoNum type="arabicPeriod"/>
            </a:pPr>
            <a:r>
              <a:rPr lang="en-US" sz="4000" dirty="0"/>
              <a:t>If ready to eat, on serving table.</a:t>
            </a:r>
          </a:p>
          <a:p>
            <a:pPr marL="512763" indent="-512763">
              <a:buFont typeface="+mj-lt"/>
              <a:buAutoNum type="arabicPeriod"/>
            </a:pPr>
            <a:r>
              <a:rPr lang="en-US" sz="4000" dirty="0"/>
              <a:t>If cold food </a:t>
            </a:r>
            <a:r>
              <a:rPr lang="en-US" sz="4000" dirty="0">
                <a:sym typeface="Wingdings" panose="05000000000000000000" pitchFamily="2" charset="2"/>
              </a:rPr>
              <a:t> fridge</a:t>
            </a:r>
          </a:p>
          <a:p>
            <a:pPr marL="512763" indent="-512763">
              <a:buFont typeface="+mj-lt"/>
              <a:buAutoNum type="arabicPeriod"/>
            </a:pPr>
            <a:r>
              <a:rPr lang="en-US" sz="4000" dirty="0">
                <a:sym typeface="Wingdings" panose="05000000000000000000" pitchFamily="2" charset="2"/>
              </a:rPr>
              <a:t>If hot food</a:t>
            </a:r>
            <a:r>
              <a:rPr lang="en-US" sz="4000" dirty="0"/>
              <a:t> </a:t>
            </a:r>
            <a:r>
              <a:rPr lang="en-US" sz="4000" dirty="0">
                <a:sym typeface="Wingdings" panose="05000000000000000000" pitchFamily="2" charset="2"/>
              </a:rPr>
              <a:t> warming oven or crock pot</a:t>
            </a:r>
            <a:endParaRPr lang="en-US" sz="4000" dirty="0"/>
          </a:p>
        </p:txBody>
      </p:sp>
      <p:pic>
        <p:nvPicPr>
          <p:cNvPr id="3" name="Picture 2">
            <a:extLst>
              <a:ext uri="{FF2B5EF4-FFF2-40B4-BE49-F238E27FC236}">
                <a16:creationId xmlns:a16="http://schemas.microsoft.com/office/drawing/2014/main" id="{6C1D61E6-E808-77F0-ABD7-63465226F5D1}"/>
              </a:ext>
            </a:extLst>
          </p:cNvPr>
          <p:cNvPicPr>
            <a:picLocks noChangeAspect="1"/>
          </p:cNvPicPr>
          <p:nvPr/>
        </p:nvPicPr>
        <p:blipFill rotWithShape="1">
          <a:blip r:embed="rId3">
            <a:extLst>
              <a:ext uri="{28A0092B-C50C-407E-A947-70E740481C1C}">
                <a14:useLocalDpi xmlns:a14="http://schemas.microsoft.com/office/drawing/2010/main" val="0"/>
              </a:ext>
            </a:extLst>
          </a:blip>
          <a:srcRect t="9259" b="15186"/>
          <a:stretch/>
        </p:blipFill>
        <p:spPr>
          <a:xfrm>
            <a:off x="6059256" y="0"/>
            <a:ext cx="3063408" cy="5143500"/>
          </a:xfrm>
          <a:prstGeom prst="rect">
            <a:avLst/>
          </a:prstGeom>
        </p:spPr>
      </p:pic>
    </p:spTree>
    <p:extLst>
      <p:ext uri="{BB962C8B-B14F-4D97-AF65-F5344CB8AC3E}">
        <p14:creationId xmlns:p14="http://schemas.microsoft.com/office/powerpoint/2010/main" val="39980251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228974" y="285749"/>
            <a:ext cx="2369239" cy="46245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6" name="Picture 5">
            <a:extLst>
              <a:ext uri="{FF2B5EF4-FFF2-40B4-BE49-F238E27FC236}">
                <a16:creationId xmlns:a16="http://schemas.microsoft.com/office/drawing/2014/main" id="{EAC8281C-256F-CCBC-D3A4-905CCFE19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26" y="-9906"/>
            <a:ext cx="2314575" cy="5143500"/>
          </a:xfrm>
          <a:prstGeom prst="rect">
            <a:avLst/>
          </a:prstGeom>
        </p:spPr>
      </p:pic>
      <p:pic>
        <p:nvPicPr>
          <p:cNvPr id="2" name="Picture 1">
            <a:extLst>
              <a:ext uri="{FF2B5EF4-FFF2-40B4-BE49-F238E27FC236}">
                <a16:creationId xmlns:a16="http://schemas.microsoft.com/office/drawing/2014/main" id="{9D842BE6-6A2C-460E-38DF-B699CC894D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9906"/>
            <a:ext cx="2314575" cy="5143500"/>
          </a:xfrm>
          <a:prstGeom prst="rect">
            <a:avLst/>
          </a:prstGeom>
        </p:spPr>
      </p:pic>
      <p:sp>
        <p:nvSpPr>
          <p:cNvPr id="5" name="TextBox 4">
            <a:extLst>
              <a:ext uri="{FF2B5EF4-FFF2-40B4-BE49-F238E27FC236}">
                <a16:creationId xmlns:a16="http://schemas.microsoft.com/office/drawing/2014/main" id="{5C059449-DCB1-E9BC-12D9-7C0569CE1451}"/>
              </a:ext>
            </a:extLst>
          </p:cNvPr>
          <p:cNvSpPr txBox="1"/>
          <p:nvPr/>
        </p:nvSpPr>
        <p:spPr>
          <a:xfrm>
            <a:off x="3260432" y="438150"/>
            <a:ext cx="2369238" cy="2554545"/>
          </a:xfrm>
          <a:prstGeom prst="rect">
            <a:avLst/>
          </a:prstGeom>
          <a:noFill/>
        </p:spPr>
        <p:txBody>
          <a:bodyPr wrap="none" rtlCol="0">
            <a:spAutoFit/>
          </a:bodyPr>
          <a:lstStyle/>
          <a:p>
            <a:pPr algn="l"/>
            <a:r>
              <a:rPr lang="en-US" dirty="0"/>
              <a:t>Not this, </a:t>
            </a:r>
          </a:p>
          <a:p>
            <a:pPr algn="l"/>
            <a:endParaRPr lang="en-US" dirty="0"/>
          </a:p>
          <a:p>
            <a:pPr algn="l"/>
            <a:endParaRPr lang="en-US" dirty="0"/>
          </a:p>
          <a:p>
            <a:pPr algn="l"/>
            <a:r>
              <a:rPr lang="en-US" dirty="0"/>
              <a:t>But this </a:t>
            </a:r>
          </a:p>
        </p:txBody>
      </p:sp>
      <p:cxnSp>
        <p:nvCxnSpPr>
          <p:cNvPr id="8" name="Straight Arrow Connector 7">
            <a:extLst>
              <a:ext uri="{FF2B5EF4-FFF2-40B4-BE49-F238E27FC236}">
                <a16:creationId xmlns:a16="http://schemas.microsoft.com/office/drawing/2014/main" id="{1F7E083F-3250-357E-23BF-3549069DCBBD}"/>
              </a:ext>
            </a:extLst>
          </p:cNvPr>
          <p:cNvCxnSpPr/>
          <p:nvPr/>
        </p:nvCxnSpPr>
        <p:spPr bwMode="auto">
          <a:xfrm flipH="1">
            <a:off x="2514600" y="742950"/>
            <a:ext cx="838200" cy="1018639"/>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a:extLst>
              <a:ext uri="{FF2B5EF4-FFF2-40B4-BE49-F238E27FC236}">
                <a16:creationId xmlns:a16="http://schemas.microsoft.com/office/drawing/2014/main" id="{ECB44213-764F-96AF-0164-72433F2B72DF}"/>
              </a:ext>
            </a:extLst>
          </p:cNvPr>
          <p:cNvCxnSpPr/>
          <p:nvPr/>
        </p:nvCxnSpPr>
        <p:spPr bwMode="auto">
          <a:xfrm>
            <a:off x="5257800" y="2627756"/>
            <a:ext cx="1416343" cy="705994"/>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748192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4095750"/>
            <a:ext cx="8382000" cy="838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77500" lnSpcReduction="20000"/>
          </a:bodyPr>
          <a:lstStyle/>
          <a:p>
            <a:pPr marL="0" indent="0">
              <a:buNone/>
            </a:pPr>
            <a:r>
              <a:rPr lang="en-US" sz="4000" dirty="0"/>
              <a:t>3 options: fridge, warming oven or crock pot, if ready to eat </a:t>
            </a:r>
            <a:r>
              <a:rPr lang="en-US" sz="4000" dirty="0">
                <a:sym typeface="Wingdings" panose="05000000000000000000" pitchFamily="2" charset="2"/>
              </a:rPr>
              <a:t></a:t>
            </a:r>
            <a:r>
              <a:rPr lang="en-US" sz="4000" dirty="0"/>
              <a:t>serving table</a:t>
            </a:r>
          </a:p>
        </p:txBody>
      </p:sp>
      <p:pic>
        <p:nvPicPr>
          <p:cNvPr id="6" name="Picture 5">
            <a:extLst>
              <a:ext uri="{FF2B5EF4-FFF2-40B4-BE49-F238E27FC236}">
                <a16:creationId xmlns:a16="http://schemas.microsoft.com/office/drawing/2014/main" id="{D4AF80E0-17A7-FF9C-03A0-A94F46071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6" y="-24968"/>
            <a:ext cx="9157151" cy="4120718"/>
          </a:xfrm>
          <a:prstGeom prst="rect">
            <a:avLst/>
          </a:prstGeom>
        </p:spPr>
      </p:pic>
    </p:spTree>
    <p:extLst>
      <p:ext uri="{BB962C8B-B14F-4D97-AF65-F5344CB8AC3E}">
        <p14:creationId xmlns:p14="http://schemas.microsoft.com/office/powerpoint/2010/main" val="39915436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Someone left refrigerator door open.  </a:t>
            </a:r>
          </a:p>
        </p:txBody>
      </p:sp>
      <p:pic>
        <p:nvPicPr>
          <p:cNvPr id="2" name="Picture 1">
            <a:extLst>
              <a:ext uri="{FF2B5EF4-FFF2-40B4-BE49-F238E27FC236}">
                <a16:creationId xmlns:a16="http://schemas.microsoft.com/office/drawing/2014/main" id="{D035840F-FFBC-7214-B37F-F740B315D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560194"/>
            <a:ext cx="7962900" cy="3583305"/>
          </a:xfrm>
          <a:prstGeom prst="rect">
            <a:avLst/>
          </a:prstGeom>
        </p:spPr>
      </p:pic>
    </p:spTree>
    <p:extLst>
      <p:ext uri="{BB962C8B-B14F-4D97-AF65-F5344CB8AC3E}">
        <p14:creationId xmlns:p14="http://schemas.microsoft.com/office/powerpoint/2010/main" val="37133208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35814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Unprepared salad ingredient.</a:t>
            </a:r>
          </a:p>
          <a:p>
            <a:pPr marL="0" indent="0">
              <a:buNone/>
            </a:pPr>
            <a:r>
              <a:rPr lang="en-US" sz="4000" dirty="0"/>
              <a:t>Please put in serving dish, in fridge.</a:t>
            </a:r>
          </a:p>
        </p:txBody>
      </p:sp>
      <p:pic>
        <p:nvPicPr>
          <p:cNvPr id="3" name="Picture 2">
            <a:extLst>
              <a:ext uri="{FF2B5EF4-FFF2-40B4-BE49-F238E27FC236}">
                <a16:creationId xmlns:a16="http://schemas.microsoft.com/office/drawing/2014/main" id="{21A20CC9-A8CB-6BF8-022C-B9D54B585119}"/>
              </a:ext>
            </a:extLst>
          </p:cNvPr>
          <p:cNvPicPr>
            <a:picLocks noChangeAspect="1"/>
          </p:cNvPicPr>
          <p:nvPr/>
        </p:nvPicPr>
        <p:blipFill rotWithShape="1">
          <a:blip r:embed="rId3">
            <a:extLst>
              <a:ext uri="{28A0092B-C50C-407E-A947-70E740481C1C}">
                <a14:useLocalDpi xmlns:a14="http://schemas.microsoft.com/office/drawing/2010/main" val="0"/>
              </a:ext>
            </a:extLst>
          </a:blip>
          <a:srcRect l="16667" r="26666"/>
          <a:stretch/>
        </p:blipFill>
        <p:spPr>
          <a:xfrm>
            <a:off x="3962400" y="0"/>
            <a:ext cx="5181600" cy="4114800"/>
          </a:xfrm>
          <a:prstGeom prst="rect">
            <a:avLst/>
          </a:prstGeom>
        </p:spPr>
      </p:pic>
    </p:spTree>
    <p:extLst>
      <p:ext uri="{BB962C8B-B14F-4D97-AF65-F5344CB8AC3E}">
        <p14:creationId xmlns:p14="http://schemas.microsoft.com/office/powerpoint/2010/main" val="2232313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13314" name="Picture 2" descr="New Theory Suggests Tunguska Explosion Was A 650 Foot-Wide Asteroid's  Near-Miss With Earth">
            <a:extLst>
              <a:ext uri="{FF2B5EF4-FFF2-40B4-BE49-F238E27FC236}">
                <a16:creationId xmlns:a16="http://schemas.microsoft.com/office/drawing/2014/main" id="{0E464B1F-458C-6E20-42C8-BB61B796A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25" y="0"/>
            <a:ext cx="72707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9126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3875843"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Bread not sliced.</a:t>
            </a:r>
          </a:p>
          <a:p>
            <a:pPr marL="0" indent="0">
              <a:buNone/>
            </a:pPr>
            <a:r>
              <a:rPr lang="en-US" sz="4000" dirty="0"/>
              <a:t>Please slice, cover and set on bread rack.</a:t>
            </a:r>
          </a:p>
        </p:txBody>
      </p:sp>
      <p:pic>
        <p:nvPicPr>
          <p:cNvPr id="3" name="Picture 2">
            <a:extLst>
              <a:ext uri="{FF2B5EF4-FFF2-40B4-BE49-F238E27FC236}">
                <a16:creationId xmlns:a16="http://schemas.microsoft.com/office/drawing/2014/main" id="{627E201A-5605-89F2-7A12-FE423B40009C}"/>
              </a:ext>
            </a:extLst>
          </p:cNvPr>
          <p:cNvPicPr>
            <a:picLocks noChangeAspect="1"/>
          </p:cNvPicPr>
          <p:nvPr/>
        </p:nvPicPr>
        <p:blipFill rotWithShape="1">
          <a:blip r:embed="rId3">
            <a:extLst>
              <a:ext uri="{28A0092B-C50C-407E-A947-70E740481C1C}">
                <a14:useLocalDpi xmlns:a14="http://schemas.microsoft.com/office/drawing/2010/main" val="0"/>
              </a:ext>
            </a:extLst>
          </a:blip>
          <a:srcRect l="18333" r="27500"/>
          <a:stretch/>
        </p:blipFill>
        <p:spPr>
          <a:xfrm>
            <a:off x="4180643" y="0"/>
            <a:ext cx="4953000" cy="4114800"/>
          </a:xfrm>
          <a:prstGeom prst="rect">
            <a:avLst/>
          </a:prstGeom>
        </p:spPr>
      </p:pic>
    </p:spTree>
    <p:extLst>
      <p:ext uri="{BB962C8B-B14F-4D97-AF65-F5344CB8AC3E}">
        <p14:creationId xmlns:p14="http://schemas.microsoft.com/office/powerpoint/2010/main" val="1638360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638649-7788-C580-3902-F9424965663C}"/>
              </a:ext>
            </a:extLst>
          </p:cNvPr>
          <p:cNvPicPr>
            <a:picLocks noChangeAspect="1"/>
          </p:cNvPicPr>
          <p:nvPr/>
        </p:nvPicPr>
        <p:blipFill rotWithShape="1">
          <a:blip r:embed="rId3">
            <a:extLst>
              <a:ext uri="{28A0092B-C50C-407E-A947-70E740481C1C}">
                <a14:useLocalDpi xmlns:a14="http://schemas.microsoft.com/office/drawing/2010/main" val="0"/>
              </a:ext>
            </a:extLst>
          </a:blip>
          <a:srcRect l="16667" t="11111" r="25833" b="11111"/>
          <a:stretch/>
        </p:blipFill>
        <p:spPr>
          <a:xfrm>
            <a:off x="3886200" y="0"/>
            <a:ext cx="5257800" cy="3200400"/>
          </a:xfrm>
          <a:prstGeom prst="rect">
            <a:avLst/>
          </a:prstGeom>
        </p:spPr>
      </p:pic>
      <p:sp>
        <p:nvSpPr>
          <p:cNvPr id="2" name="Content Placeholder 1">
            <a:extLst>
              <a:ext uri="{FF2B5EF4-FFF2-40B4-BE49-F238E27FC236}">
                <a16:creationId xmlns:a16="http://schemas.microsoft.com/office/drawing/2014/main" id="{3F9E21E2-1E0B-6171-017D-002A839232D4}"/>
              </a:ext>
            </a:extLst>
          </p:cNvPr>
          <p:cNvSpPr>
            <a:spLocks noGrp="1"/>
          </p:cNvSpPr>
          <p:nvPr>
            <p:ph idx="1"/>
          </p:nvPr>
        </p:nvSpPr>
        <p:spPr>
          <a:xfrm>
            <a:off x="304801" y="285750"/>
            <a:ext cx="3581399" cy="4308877"/>
          </a:xfrm>
        </p:spPr>
        <p:txBody>
          <a:bodyPr/>
          <a:lstStyle/>
          <a:p>
            <a:pPr marL="0" indent="0">
              <a:buNone/>
            </a:pPr>
            <a:r>
              <a:rPr lang="en-US" sz="4000" dirty="0"/>
              <a:t>Dessert not on dessert rack.</a:t>
            </a:r>
          </a:p>
        </p:txBody>
      </p:sp>
    </p:spTree>
    <p:extLst>
      <p:ext uri="{BB962C8B-B14F-4D97-AF65-F5344CB8AC3E}">
        <p14:creationId xmlns:p14="http://schemas.microsoft.com/office/powerpoint/2010/main" val="9383824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D5D8EE-9C0D-CF15-610F-F8553E539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109"/>
            <a:ext cx="9144000" cy="4116586"/>
          </a:xfrm>
          <a:prstGeom prst="rect">
            <a:avLst/>
          </a:prstGeom>
        </p:spPr>
      </p:pic>
      <p:sp>
        <p:nvSpPr>
          <p:cNvPr id="2" name="Content Placeholder 1">
            <a:extLst>
              <a:ext uri="{FF2B5EF4-FFF2-40B4-BE49-F238E27FC236}">
                <a16:creationId xmlns:a16="http://schemas.microsoft.com/office/drawing/2014/main" id="{FF2D29CF-3939-71A6-1197-C85CA5F8348D}"/>
              </a:ext>
            </a:extLst>
          </p:cNvPr>
          <p:cNvSpPr>
            <a:spLocks noGrp="1"/>
          </p:cNvSpPr>
          <p:nvPr>
            <p:ph idx="1"/>
          </p:nvPr>
        </p:nvSpPr>
        <p:spPr>
          <a:xfrm>
            <a:off x="304801" y="209550"/>
            <a:ext cx="8382006" cy="4385077"/>
          </a:xfrm>
        </p:spPr>
        <p:txBody>
          <a:bodyPr/>
          <a:lstStyle/>
          <a:p>
            <a:pPr marL="0" indent="0">
              <a:buNone/>
            </a:pPr>
            <a:r>
              <a:rPr lang="en-US" sz="4000" dirty="0">
                <a:effectLst>
                  <a:outerShdw blurRad="38100" dist="38100" dir="2700000" algn="tl">
                    <a:srgbClr val="000000">
                      <a:alpha val="43137"/>
                    </a:srgbClr>
                  </a:outerShdw>
                </a:effectLst>
              </a:rPr>
              <a:t>Unsliced bread, prepared food not on serving table.</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995996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B927F4E8-0E66-9500-AFC0-E84DBD342DEA}"/>
              </a:ext>
            </a:extLst>
          </p:cNvPr>
          <p:cNvPicPr>
            <a:picLocks noChangeAspect="1"/>
          </p:cNvPicPr>
          <p:nvPr/>
        </p:nvPicPr>
        <p:blipFill rotWithShape="1">
          <a:blip r:embed="rId3">
            <a:extLst>
              <a:ext uri="{28A0092B-C50C-407E-A947-70E740481C1C}">
                <a14:useLocalDpi xmlns:a14="http://schemas.microsoft.com/office/drawing/2010/main" val="0"/>
              </a:ext>
            </a:extLst>
          </a:blip>
          <a:srcRect t="23333" b="17407"/>
          <a:stretch/>
        </p:blipFill>
        <p:spPr>
          <a:xfrm>
            <a:off x="5238155" y="-12392"/>
            <a:ext cx="3905845" cy="5143500"/>
          </a:xfrm>
          <a:prstGeom prst="rect">
            <a:avLst/>
          </a:prstGeom>
        </p:spPr>
      </p:pic>
      <p:pic>
        <p:nvPicPr>
          <p:cNvPr id="6" name="Picture 5">
            <a:extLst>
              <a:ext uri="{FF2B5EF4-FFF2-40B4-BE49-F238E27FC236}">
                <a16:creationId xmlns:a16="http://schemas.microsoft.com/office/drawing/2014/main" id="{45CF8B6B-A9F8-1D69-E13D-467159CD0ADA}"/>
              </a:ext>
            </a:extLst>
          </p:cNvPr>
          <p:cNvPicPr>
            <a:picLocks noChangeAspect="1"/>
          </p:cNvPicPr>
          <p:nvPr/>
        </p:nvPicPr>
        <p:blipFill rotWithShape="1">
          <a:blip r:embed="rId4">
            <a:extLst>
              <a:ext uri="{28A0092B-C50C-407E-A947-70E740481C1C}">
                <a14:useLocalDpi xmlns:a14="http://schemas.microsoft.com/office/drawing/2010/main" val="0"/>
              </a:ext>
            </a:extLst>
          </a:blip>
          <a:srcRect t="26296" b="21852"/>
          <a:stretch/>
        </p:blipFill>
        <p:spPr>
          <a:xfrm>
            <a:off x="-1" y="0"/>
            <a:ext cx="4465761" cy="5143500"/>
          </a:xfrm>
          <a:prstGeom prst="rect">
            <a:avLst/>
          </a:prstGeom>
        </p:spPr>
      </p:pic>
      <p:sp>
        <p:nvSpPr>
          <p:cNvPr id="2" name="TextBox 1">
            <a:extLst>
              <a:ext uri="{FF2B5EF4-FFF2-40B4-BE49-F238E27FC236}">
                <a16:creationId xmlns:a16="http://schemas.microsoft.com/office/drawing/2014/main" id="{21475349-72FD-532E-522A-CA091EDA3E65}"/>
              </a:ext>
            </a:extLst>
          </p:cNvPr>
          <p:cNvSpPr txBox="1"/>
          <p:nvPr/>
        </p:nvSpPr>
        <p:spPr>
          <a:xfrm>
            <a:off x="5241621" y="-12392"/>
            <a:ext cx="3727046" cy="1938992"/>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Chips in the </a:t>
            </a:r>
          </a:p>
          <a:p>
            <a:pPr algn="l"/>
            <a:r>
              <a:rPr lang="en-US" dirty="0">
                <a:effectLst>
                  <a:outerShdw blurRad="38100" dist="38100" dir="2700000" algn="tl">
                    <a:srgbClr val="000000">
                      <a:alpha val="43137"/>
                    </a:srgbClr>
                  </a:outerShdw>
                </a:effectLst>
              </a:rPr>
              <a:t>bag not ready </a:t>
            </a:r>
          </a:p>
          <a:p>
            <a:pPr algn="l"/>
            <a:r>
              <a:rPr lang="en-US" dirty="0">
                <a:effectLst>
                  <a:outerShdw blurRad="38100" dist="38100" dir="2700000" algn="tl">
                    <a:srgbClr val="000000">
                      <a:alpha val="43137"/>
                    </a:srgbClr>
                  </a:outerShdw>
                </a:effectLst>
              </a:rPr>
              <a:t>to serve</a:t>
            </a:r>
          </a:p>
        </p:txBody>
      </p:sp>
      <p:sp>
        <p:nvSpPr>
          <p:cNvPr id="7" name="TextBox 6">
            <a:extLst>
              <a:ext uri="{FF2B5EF4-FFF2-40B4-BE49-F238E27FC236}">
                <a16:creationId xmlns:a16="http://schemas.microsoft.com/office/drawing/2014/main" id="{10460879-3A2F-A992-A0A4-1749E6A0D923}"/>
              </a:ext>
            </a:extLst>
          </p:cNvPr>
          <p:cNvSpPr txBox="1"/>
          <p:nvPr/>
        </p:nvSpPr>
        <p:spPr>
          <a:xfrm>
            <a:off x="22933" y="-12392"/>
            <a:ext cx="3967753" cy="2554545"/>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Ready to eat, </a:t>
            </a:r>
          </a:p>
          <a:p>
            <a:pPr algn="l"/>
            <a:r>
              <a:rPr lang="en-US" dirty="0">
                <a:effectLst>
                  <a:outerShdw blurRad="38100" dist="38100" dir="2700000" algn="tl">
                    <a:srgbClr val="000000">
                      <a:alpha val="43137"/>
                    </a:srgbClr>
                  </a:outerShdw>
                </a:effectLst>
              </a:rPr>
              <a:t>but not put out </a:t>
            </a:r>
          </a:p>
          <a:p>
            <a:pPr algn="l"/>
            <a:r>
              <a:rPr lang="en-US" dirty="0">
                <a:effectLst>
                  <a:outerShdw blurRad="38100" dist="38100" dir="2700000" algn="tl">
                    <a:srgbClr val="000000">
                      <a:alpha val="43137"/>
                    </a:srgbClr>
                  </a:outerShdw>
                </a:effectLst>
              </a:rPr>
              <a:t>on the serving </a:t>
            </a:r>
          </a:p>
          <a:p>
            <a:pPr algn="l"/>
            <a:r>
              <a:rPr lang="en-US" dirty="0">
                <a:effectLst>
                  <a:outerShdw blurRad="38100" dist="38100" dir="2700000" algn="tl">
                    <a:srgbClr val="000000">
                      <a:alpha val="43137"/>
                    </a:srgbClr>
                  </a:outerShdw>
                </a:effectLst>
              </a:rPr>
              <a:t>tables.</a:t>
            </a:r>
          </a:p>
        </p:txBody>
      </p:sp>
    </p:spTree>
    <p:extLst>
      <p:ext uri="{BB962C8B-B14F-4D97-AF65-F5344CB8AC3E}">
        <p14:creationId xmlns:p14="http://schemas.microsoft.com/office/powerpoint/2010/main" val="1054283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Conclusion: </a:t>
            </a:r>
            <a:endParaRPr lang="he-IL" sz="4000" dirty="0"/>
          </a:p>
          <a:p>
            <a:pPr marL="0" indent="0" algn="ctr" rtl="1">
              <a:buNone/>
            </a:pPr>
            <a:r>
              <a:rPr lang="he-IL" sz="4400" b="1" dirty="0">
                <a:latin typeface="David" panose="020E0502060401010101" pitchFamily="34" charset="-79"/>
                <a:cs typeface="David" panose="020E0502060401010101" pitchFamily="34" charset="-79"/>
              </a:rPr>
              <a:t>בְּתֵאָבוֹן</a:t>
            </a:r>
            <a:r>
              <a:rPr lang="en-US" sz="4400" b="1" dirty="0">
                <a:latin typeface="David" panose="020E0502060401010101" pitchFamily="34" charset="-79"/>
                <a:cs typeface="David" panose="020E0502060401010101" pitchFamily="34" charset="-79"/>
              </a:rPr>
              <a:t> </a:t>
            </a:r>
            <a:r>
              <a:rPr lang="he-IL" sz="4400" b="1" dirty="0">
                <a:latin typeface="David" panose="020E0502060401010101" pitchFamily="34" charset="-79"/>
                <a:cs typeface="David" panose="020E0502060401010101" pitchFamily="34" charset="-79"/>
              </a:rPr>
              <a:t> </a:t>
            </a:r>
            <a:r>
              <a:rPr lang="en-US" sz="4000" i="1" dirty="0" err="1"/>
              <a:t>B’teavon</a:t>
            </a:r>
            <a:r>
              <a:rPr lang="en-US" sz="4000" i="1" dirty="0"/>
              <a:t>!</a:t>
            </a:r>
          </a:p>
          <a:p>
            <a:pPr marL="0" indent="0" algn="ctr">
              <a:buNone/>
            </a:pPr>
            <a:r>
              <a:rPr lang="en-US" sz="4000" dirty="0"/>
              <a:t>Bon </a:t>
            </a:r>
            <a:r>
              <a:rPr lang="en-US" sz="4000" dirty="0" err="1"/>
              <a:t>appetit</a:t>
            </a:r>
            <a:r>
              <a:rPr lang="en-US" sz="4000" dirty="0"/>
              <a:t>!</a:t>
            </a:r>
          </a:p>
          <a:p>
            <a:pPr marL="0" indent="0" algn="ctr">
              <a:buNone/>
            </a:pPr>
            <a:r>
              <a:rPr lang="en-US" sz="4000" dirty="0"/>
              <a:t>Party hearty! </a:t>
            </a:r>
          </a:p>
          <a:p>
            <a:pPr marL="0" indent="0">
              <a:buNone/>
            </a:pPr>
            <a:r>
              <a:rPr lang="en-US" sz="4000" dirty="0"/>
              <a:t>And…I get to have </a:t>
            </a:r>
            <a:r>
              <a:rPr lang="en-US" sz="4000" u="sng" dirty="0"/>
              <a:t>eye contact </a:t>
            </a:r>
            <a:r>
              <a:rPr lang="en-US" sz="4000" dirty="0"/>
              <a:t>with my beautiful queen during the message.</a:t>
            </a:r>
          </a:p>
        </p:txBody>
      </p:sp>
    </p:spTree>
    <p:extLst>
      <p:ext uri="{BB962C8B-B14F-4D97-AF65-F5344CB8AC3E}">
        <p14:creationId xmlns:p14="http://schemas.microsoft.com/office/powerpoint/2010/main" val="34505203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An expression in the culture of increasing distance from the fear of </a:t>
            </a:r>
            <a:r>
              <a:rPr lang="en-US" sz="4000" cap="small" dirty="0"/>
              <a:t>Adoni</a:t>
            </a:r>
          </a:p>
        </p:txBody>
      </p:sp>
    </p:spTree>
    <p:extLst>
      <p:ext uri="{BB962C8B-B14F-4D97-AF65-F5344CB8AC3E}">
        <p14:creationId xmlns:p14="http://schemas.microsoft.com/office/powerpoint/2010/main" val="41848287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endParaRPr lang="en-US" sz="4000" dirty="0"/>
          </a:p>
        </p:txBody>
      </p:sp>
      <p:pic>
        <p:nvPicPr>
          <p:cNvPr id="3" name="Picture 2">
            <a:extLst>
              <a:ext uri="{FF2B5EF4-FFF2-40B4-BE49-F238E27FC236}">
                <a16:creationId xmlns:a16="http://schemas.microsoft.com/office/drawing/2014/main" id="{DE4060CF-A1A4-2310-5F07-FBB1B6BF2FC8}"/>
              </a:ext>
            </a:extLst>
          </p:cNvPr>
          <p:cNvPicPr>
            <a:picLocks noChangeAspect="1"/>
          </p:cNvPicPr>
          <p:nvPr/>
        </p:nvPicPr>
        <p:blipFill>
          <a:blip r:embed="rId3"/>
          <a:stretch>
            <a:fillRect/>
          </a:stretch>
        </p:blipFill>
        <p:spPr>
          <a:xfrm>
            <a:off x="0" y="228837"/>
            <a:ext cx="9144000" cy="4685826"/>
          </a:xfrm>
          <a:prstGeom prst="rect">
            <a:avLst/>
          </a:prstGeom>
        </p:spPr>
      </p:pic>
    </p:spTree>
    <p:extLst>
      <p:ext uri="{BB962C8B-B14F-4D97-AF65-F5344CB8AC3E}">
        <p14:creationId xmlns:p14="http://schemas.microsoft.com/office/powerpoint/2010/main" val="32210181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3" name="Picture 2">
            <a:extLst>
              <a:ext uri="{FF2B5EF4-FFF2-40B4-BE49-F238E27FC236}">
                <a16:creationId xmlns:a16="http://schemas.microsoft.com/office/drawing/2014/main" id="{2EF7C670-C19F-9B67-A82C-28520C3EE319}"/>
              </a:ext>
            </a:extLst>
          </p:cNvPr>
          <p:cNvPicPr>
            <a:picLocks noChangeAspect="1"/>
          </p:cNvPicPr>
          <p:nvPr/>
        </p:nvPicPr>
        <p:blipFill>
          <a:blip r:embed="rId3"/>
          <a:stretch>
            <a:fillRect/>
          </a:stretch>
        </p:blipFill>
        <p:spPr>
          <a:xfrm>
            <a:off x="1417319" y="0"/>
            <a:ext cx="6309361" cy="5143500"/>
          </a:xfrm>
          <a:prstGeom prst="rect">
            <a:avLst/>
          </a:prstGeom>
        </p:spPr>
      </p:pic>
    </p:spTree>
    <p:extLst>
      <p:ext uri="{BB962C8B-B14F-4D97-AF65-F5344CB8AC3E}">
        <p14:creationId xmlns:p14="http://schemas.microsoft.com/office/powerpoint/2010/main" val="2327095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err="1"/>
              <a:t>Mes</a:t>
            </a:r>
            <a:r>
              <a:rPr lang="en-US" sz="4000" baseline="30000" dirty="0"/>
              <a:t> Jews 4.7-9 </a:t>
            </a:r>
            <a:r>
              <a:rPr lang="en-US" sz="4000" dirty="0"/>
              <a:t>“Today, if you hear God’s voice, don’t harden your hearts.” For if </a:t>
            </a:r>
            <a:r>
              <a:rPr lang="en-US" sz="4000" dirty="0" err="1"/>
              <a:t>Y’hoshua</a:t>
            </a:r>
            <a:r>
              <a:rPr lang="en-US" sz="4000" dirty="0"/>
              <a:t> had given them rest, God would not have spoken later of another “day.”  So there remains a Shabbat-keeping for God’s people. </a:t>
            </a:r>
          </a:p>
        </p:txBody>
      </p:sp>
    </p:spTree>
    <p:extLst>
      <p:ext uri="{BB962C8B-B14F-4D97-AF65-F5344CB8AC3E}">
        <p14:creationId xmlns:p14="http://schemas.microsoft.com/office/powerpoint/2010/main" val="6495007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err="1"/>
              <a:t>Mes</a:t>
            </a:r>
            <a:r>
              <a:rPr lang="en-US" sz="4000" baseline="30000" dirty="0"/>
              <a:t> Jews 4.7-9 </a:t>
            </a:r>
            <a:r>
              <a:rPr lang="en-US" sz="4000" dirty="0"/>
              <a:t>For the one who has entered God’s rest has also rested from his own works, as God did from his. Therefore, let us do our best to enter that rest; so that no one will fall short because of the same kind of disobedience.</a:t>
            </a:r>
          </a:p>
        </p:txBody>
      </p:sp>
    </p:spTree>
    <p:extLst>
      <p:ext uri="{BB962C8B-B14F-4D97-AF65-F5344CB8AC3E}">
        <p14:creationId xmlns:p14="http://schemas.microsoft.com/office/powerpoint/2010/main" val="2119142484"/>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184097</TotalTime>
  <Words>5193</Words>
  <Application>Microsoft Office PowerPoint</Application>
  <PresentationFormat>On-screen Show (16:9)</PresentationFormat>
  <Paragraphs>586</Paragraphs>
  <Slides>103</Slides>
  <Notes>103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103</vt:i4>
      </vt:variant>
    </vt:vector>
  </HeadingPairs>
  <TitlesOfParts>
    <vt:vector size="109" baseType="lpstr">
      <vt:lpstr>Arial</vt:lpstr>
      <vt:lpstr>Arial Rounded MT Bold</vt:lpstr>
      <vt:lpstr>Calibri</vt:lpstr>
      <vt:lpstr>David</vt:lpstr>
      <vt:lpstr>futura-pt</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Wolkenfeld</cp:lastModifiedBy>
  <cp:revision>4666</cp:revision>
  <dcterms:created xsi:type="dcterms:W3CDTF">2006-04-21T19:34:43Z</dcterms:created>
  <dcterms:modified xsi:type="dcterms:W3CDTF">2022-10-01T13:53:40Z</dcterms:modified>
</cp:coreProperties>
</file>