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36" r:id="rId2"/>
    <p:sldMasterId id="2147483839" r:id="rId3"/>
  </p:sldMasterIdLst>
  <p:notesMasterIdLst>
    <p:notesMasterId r:id="rId102"/>
  </p:notesMasterIdLst>
  <p:handoutMasterIdLst>
    <p:handoutMasterId r:id="rId103"/>
  </p:handoutMasterIdLst>
  <p:sldIdLst>
    <p:sldId id="2045" r:id="rId4"/>
    <p:sldId id="64797" r:id="rId5"/>
    <p:sldId id="64775" r:id="rId6"/>
    <p:sldId id="64809" r:id="rId7"/>
    <p:sldId id="64800" r:id="rId8"/>
    <p:sldId id="64801" r:id="rId9"/>
    <p:sldId id="64802" r:id="rId10"/>
    <p:sldId id="64776" r:id="rId11"/>
    <p:sldId id="64803" r:id="rId12"/>
    <p:sldId id="64804" r:id="rId13"/>
    <p:sldId id="64805" r:id="rId14"/>
    <p:sldId id="64806" r:id="rId15"/>
    <p:sldId id="64847" r:id="rId16"/>
    <p:sldId id="64830" r:id="rId17"/>
    <p:sldId id="64851" r:id="rId18"/>
    <p:sldId id="64846" r:id="rId19"/>
    <p:sldId id="64845" r:id="rId20"/>
    <p:sldId id="64848" r:id="rId21"/>
    <p:sldId id="64852" r:id="rId22"/>
    <p:sldId id="63790" r:id="rId23"/>
    <p:sldId id="63791" r:id="rId24"/>
    <p:sldId id="64887" r:id="rId25"/>
    <p:sldId id="64853" r:id="rId26"/>
    <p:sldId id="64854" r:id="rId27"/>
    <p:sldId id="64784" r:id="rId28"/>
    <p:sldId id="64787" r:id="rId29"/>
    <p:sldId id="57277" r:id="rId30"/>
    <p:sldId id="57263" r:id="rId31"/>
    <p:sldId id="776" r:id="rId32"/>
    <p:sldId id="64786" r:id="rId33"/>
    <p:sldId id="64855" r:id="rId34"/>
    <p:sldId id="64788" r:id="rId35"/>
    <p:sldId id="64789" r:id="rId36"/>
    <p:sldId id="64790" r:id="rId37"/>
    <p:sldId id="64795" r:id="rId38"/>
    <p:sldId id="64799" r:id="rId39"/>
    <p:sldId id="64873" r:id="rId40"/>
    <p:sldId id="64874" r:id="rId41"/>
    <p:sldId id="64857" r:id="rId42"/>
    <p:sldId id="64881" r:id="rId43"/>
    <p:sldId id="64780" r:id="rId44"/>
    <p:sldId id="64808" r:id="rId45"/>
    <p:sldId id="64811" r:id="rId46"/>
    <p:sldId id="64812" r:id="rId47"/>
    <p:sldId id="64807" r:id="rId48"/>
    <p:sldId id="64810" r:id="rId49"/>
    <p:sldId id="64771" r:id="rId50"/>
    <p:sldId id="64868" r:id="rId51"/>
    <p:sldId id="64869" r:id="rId52"/>
    <p:sldId id="64870" r:id="rId53"/>
    <p:sldId id="64871" r:id="rId54"/>
    <p:sldId id="64861" r:id="rId55"/>
    <p:sldId id="64882" r:id="rId56"/>
    <p:sldId id="64829" r:id="rId57"/>
    <p:sldId id="64840" r:id="rId58"/>
    <p:sldId id="64864" r:id="rId59"/>
    <p:sldId id="64782" r:id="rId60"/>
    <p:sldId id="64865" r:id="rId61"/>
    <p:sldId id="64777" r:id="rId62"/>
    <p:sldId id="64841" r:id="rId63"/>
    <p:sldId id="64842" r:id="rId64"/>
    <p:sldId id="64843" r:id="rId65"/>
    <p:sldId id="64844" r:id="rId66"/>
    <p:sldId id="64813" r:id="rId67"/>
    <p:sldId id="64828" r:id="rId68"/>
    <p:sldId id="64827" r:id="rId69"/>
    <p:sldId id="64824" r:id="rId70"/>
    <p:sldId id="64832" r:id="rId71"/>
    <p:sldId id="64834" r:id="rId72"/>
    <p:sldId id="64833" r:id="rId73"/>
    <p:sldId id="64863" r:id="rId74"/>
    <p:sldId id="64883" r:id="rId75"/>
    <p:sldId id="64835" r:id="rId76"/>
    <p:sldId id="64839" r:id="rId77"/>
    <p:sldId id="64836" r:id="rId78"/>
    <p:sldId id="64796" r:id="rId79"/>
    <p:sldId id="64878" r:id="rId80"/>
    <p:sldId id="64879" r:id="rId81"/>
    <p:sldId id="64867" r:id="rId82"/>
    <p:sldId id="64884" r:id="rId83"/>
    <p:sldId id="64815" r:id="rId84"/>
    <p:sldId id="64816" r:id="rId85"/>
    <p:sldId id="64817" r:id="rId86"/>
    <p:sldId id="64818" r:id="rId87"/>
    <p:sldId id="64819" r:id="rId88"/>
    <p:sldId id="64821" r:id="rId89"/>
    <p:sldId id="64820" r:id="rId90"/>
    <p:sldId id="64825" r:id="rId91"/>
    <p:sldId id="64823" r:id="rId92"/>
    <p:sldId id="64822" r:id="rId93"/>
    <p:sldId id="64826" r:id="rId94"/>
    <p:sldId id="57271" r:id="rId95"/>
    <p:sldId id="57272" r:id="rId96"/>
    <p:sldId id="64885" r:id="rId97"/>
    <p:sldId id="64886" r:id="rId98"/>
    <p:sldId id="64831" r:id="rId99"/>
    <p:sldId id="64774" r:id="rId100"/>
    <p:sldId id="64798" r:id="rId101"/>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333333"/>
    <a:srgbClr val="996633"/>
    <a:srgbClr val="9A6766"/>
    <a:srgbClr val="AA6E5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4992" autoAdjust="0"/>
    <p:restoredTop sz="86118" autoAdjust="0"/>
  </p:normalViewPr>
  <p:slideViewPr>
    <p:cSldViewPr>
      <p:cViewPr varScale="1">
        <p:scale>
          <a:sx n="105" d="100"/>
          <a:sy n="105" d="100"/>
        </p:scale>
        <p:origin x="120" y="39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2012"/>
    </p:cViewPr>
  </p:sorterViewPr>
  <p:notesViewPr>
    <p:cSldViewPr>
      <p:cViewPr varScale="1">
        <p:scale>
          <a:sx n="101" d="100"/>
          <a:sy n="101" d="100"/>
        </p:scale>
        <p:origin x="1632" y="15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theme" Target="theme/theme1.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The Spirit of Adoption Orphan Shabbat</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Nov 12, 2022 5783</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The Spirit of Adoption Orphan Shabbat</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Nov 12, 2022 5783</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Spirit of Adoption Orphan Shabbat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12, 2022 5783</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You may notice that I’m slowing down in my rate of speech.  This is because we may be getting language translation equipment for simultaneous translation.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519503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1000 years later.   Maybe lice problem solved?   Warfare.  Sennacherib</a:t>
            </a:r>
          </a:p>
          <a:p>
            <a:r>
              <a:rPr lang="en-US" altLang="en-US" sz="1050" dirty="0"/>
              <a:t>https://external-content.duckduckgo.com/iu/?u=http%3A%2F%2Fgenerationword.com%2Fimages%2Fbible-museum%2F4-1Kings-Nehemiah%2F30-lachish-0.JPG&amp;f=1&amp;nofb=1&amp;ipt=33d742767d00c0e61e4fc89b71973e4f3902c1fbe6fbb8a6531a558d2a559413&amp;ipo=images</a:t>
            </a:r>
          </a:p>
        </p:txBody>
      </p:sp>
    </p:spTree>
    <p:extLst>
      <p:ext uri="{BB962C8B-B14F-4D97-AF65-F5344CB8AC3E}">
        <p14:creationId xmlns:p14="http://schemas.microsoft.com/office/powerpoint/2010/main" val="3677319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https://external-content.duckduckgo.com/iu/?u=https%3A%2F%2Fi.pinimg.com%2Foriginals%2F7d%2F06%2F0b%2F7d060b3110f343da46610a105e6f2120.jpg&amp;f=1&amp;nofb=1&amp;ipt=5a539463261d842b2759e9737ef28c753a26a123bd55b23ac254b67159f2f876&amp;ipo=images</a:t>
            </a:r>
          </a:p>
        </p:txBody>
      </p:sp>
    </p:spTree>
    <p:extLst>
      <p:ext uri="{BB962C8B-B14F-4D97-AF65-F5344CB8AC3E}">
        <p14:creationId xmlns:p14="http://schemas.microsoft.com/office/powerpoint/2010/main" val="2043210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849772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779567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148341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829679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222506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“You” writing to Ephesians, Greeks, Gentiles</a:t>
            </a:r>
          </a:p>
          <a:p>
            <a:r>
              <a:rPr lang="en-US" altLang="en-US" dirty="0"/>
              <a:t>Walking in depraved perverted spirit of this age</a:t>
            </a:r>
          </a:p>
        </p:txBody>
      </p:sp>
    </p:spTree>
    <p:extLst>
      <p:ext uri="{BB962C8B-B14F-4D97-AF65-F5344CB8AC3E}">
        <p14:creationId xmlns:p14="http://schemas.microsoft.com/office/powerpoint/2010/main" val="3889958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“We all” Jews, despite outward lack of orgies, had corrupt cravings.</a:t>
            </a:r>
          </a:p>
          <a:p>
            <a:r>
              <a:rPr lang="en-US" altLang="en-US" dirty="0"/>
              <a:t>Children of wrath, not children of G-d.  Here’s where adoption is implied.</a:t>
            </a:r>
          </a:p>
        </p:txBody>
      </p:sp>
    </p:spTree>
    <p:extLst>
      <p:ext uri="{BB962C8B-B14F-4D97-AF65-F5344CB8AC3E}">
        <p14:creationId xmlns:p14="http://schemas.microsoft.com/office/powerpoint/2010/main" val="1680587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https://unitedwithisrael.org/israeli-archaeologists-discover-oldest-known-written-sentence/</a:t>
            </a:r>
          </a:p>
        </p:txBody>
      </p:sp>
    </p:spTree>
    <p:extLst>
      <p:ext uri="{BB962C8B-B14F-4D97-AF65-F5344CB8AC3E}">
        <p14:creationId xmlns:p14="http://schemas.microsoft.com/office/powerpoint/2010/main" val="835324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Isaiah 60.1 Rise up, Shine Forth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23, 2021 5782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State Dept issues an International Day of Pronouns.</a:t>
            </a:r>
          </a:p>
        </p:txBody>
      </p:sp>
    </p:spTree>
    <p:extLst>
      <p:ext uri="{BB962C8B-B14F-4D97-AF65-F5344CB8AC3E}">
        <p14:creationId xmlns:p14="http://schemas.microsoft.com/office/powerpoint/2010/main" val="874577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Isaiah 60.1 Rise up, Shine Forth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23, 2021 5782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  </a:t>
            </a:r>
          </a:p>
        </p:txBody>
      </p:sp>
    </p:spTree>
    <p:extLst>
      <p:ext uri="{BB962C8B-B14F-4D97-AF65-F5344CB8AC3E}">
        <p14:creationId xmlns:p14="http://schemas.microsoft.com/office/powerpoint/2010/main" val="2480416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13382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841086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569645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565673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931441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Isaiah 60.1 Rise up, Shine Forth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23, 2021 5782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984943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Isaiah 60.1 Rise up, Shine Forth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23, 2021 5782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The world culture may be dark, but on you and me…His light!</a:t>
            </a:r>
          </a:p>
          <a:p>
            <a:r>
              <a:rPr lang="en-US" altLang="en-US" dirty="0"/>
              <a:t>His glory changes every perspective.  Relativism in morality, a little lying, cheating, lust, becomes NOT little.</a:t>
            </a:r>
          </a:p>
        </p:txBody>
      </p:sp>
    </p:spTree>
    <p:extLst>
      <p:ext uri="{BB962C8B-B14F-4D97-AF65-F5344CB8AC3E}">
        <p14:creationId xmlns:p14="http://schemas.microsoft.com/office/powerpoint/2010/main" val="736601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hdr" sz="quarter"/>
          </p:nvPr>
        </p:nvSpPr>
        <p:spPr>
          <a:ln/>
        </p:spPr>
        <p:txBody>
          <a:bodyPr/>
          <a:lstStyle/>
          <a:p>
            <a:r>
              <a:rPr lang="en-US" altLang="en-US"/>
              <a:t>The Spirit of Adoption Orphan Shabbat</a:t>
            </a:r>
          </a:p>
        </p:txBody>
      </p:sp>
      <p:sp>
        <p:nvSpPr>
          <p:cNvPr id="6" name="Rectangle 3"/>
          <p:cNvSpPr>
            <a:spLocks noGrp="1" noChangeArrowheads="1"/>
          </p:cNvSpPr>
          <p:nvPr>
            <p:ph type="dt" idx="1"/>
          </p:nvPr>
        </p:nvSpPr>
        <p:spPr>
          <a:ln/>
        </p:spPr>
        <p:txBody>
          <a:bodyPr/>
          <a:lstStyle/>
          <a:p>
            <a:r>
              <a:rPr lang="en-US" altLang="en-US"/>
              <a:t>Nov 12, 2022 5783</a:t>
            </a:r>
          </a:p>
        </p:txBody>
      </p:sp>
      <p:sp>
        <p:nvSpPr>
          <p:cNvPr id="7" name="Rectangle 7"/>
          <p:cNvSpPr>
            <a:spLocks noGrp="1" noChangeArrowheads="1"/>
          </p:cNvSpPr>
          <p:nvPr>
            <p:ph type="sldNum" sz="quarter" idx="5"/>
          </p:nvPr>
        </p:nvSpPr>
        <p:spPr>
          <a:ln/>
        </p:spPr>
        <p:txBody>
          <a:bodyPr/>
          <a:lstStyle/>
          <a:p>
            <a:fld id="{E657E25F-B3CC-4CF5-BBE4-B1C268AE2D8B}" type="slidenum">
              <a:rPr lang="en-US" altLang="en-US"/>
              <a:pPr/>
              <a:t>29</a:t>
            </a:fld>
            <a:endParaRPr lang="en-US" altLang="en-US"/>
          </a:p>
        </p:txBody>
      </p:sp>
      <p:sp>
        <p:nvSpPr>
          <p:cNvPr id="4451330" name="Rectangle 2"/>
          <p:cNvSpPr>
            <a:spLocks noGrp="1" noRot="1" noChangeAspect="1" noChangeArrowheads="1" noTextEdit="1"/>
          </p:cNvSpPr>
          <p:nvPr>
            <p:ph type="sldImg"/>
          </p:nvPr>
        </p:nvSpPr>
        <p:spPr>
          <a:xfrm>
            <a:off x="68263" y="304800"/>
            <a:ext cx="6772275"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a:t>Golden glow up in the laminated rafters.  “Cloud of liquid love.” April 13, 1969 I experienced New Birth. I knew that I was born into the Kingdom of Messiah, not into the church, or out of my Jewishness.  Many young people similarly seeking.  </a:t>
            </a:r>
          </a:p>
          <a:p>
            <a:r>
              <a:rPr lang="en-US" altLang="en-US" dirty="0"/>
              <a:t>Went home few weeks later.  “Mom, Dad, I’ve found the answer to life’s problems.  It’s not in drugs, or revolution, but in the love of Jesus Christ.”</a:t>
            </a:r>
          </a:p>
          <a:p>
            <a:r>
              <a:rPr lang="en-US" altLang="en-US" dirty="0"/>
              <a:t>Sent me to psychiatrist.</a:t>
            </a:r>
          </a:p>
          <a:p>
            <a:r>
              <a:rPr lang="en-US" altLang="en-US" dirty="0"/>
              <a:t>“You’re worse than Hitler.  He destroyed our bodies.  You are destroying our souls.”</a:t>
            </a:r>
          </a:p>
          <a:p>
            <a:endParaRPr lang="en-US" altLang="en-US" sz="1000" dirty="0">
              <a:solidFill>
                <a:srgbClr val="C00000"/>
              </a:solidFill>
            </a:endParaRPr>
          </a:p>
          <a:p>
            <a:r>
              <a:rPr lang="en-US" altLang="en-US" dirty="0">
                <a:solidFill>
                  <a:srgbClr val="C00000"/>
                </a:solidFill>
              </a:rPr>
              <a:t>But, what about Jewishness?  “Put on altar”</a:t>
            </a:r>
            <a:r>
              <a:rPr lang="en-US" altLang="en-US" dirty="0"/>
              <a:t> I’ll figure out the Jewish piece later.  Need to get the salvation piece.  Later, I learned…</a:t>
            </a:r>
          </a:p>
        </p:txBody>
      </p:sp>
    </p:spTree>
    <p:extLst>
      <p:ext uri="{BB962C8B-B14F-4D97-AF65-F5344CB8AC3E}">
        <p14:creationId xmlns:p14="http://schemas.microsoft.com/office/powerpoint/2010/main" val="3961660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external-content.duckduckgo.com/iu/?u=https%3A%2F%2Fvinnews.com%2Fwp-content%2Fuploads%2F2022%2F11%2FCanaanite-lice-comb-with-inscription-dates-from-1700-BC-696x392.jpg&amp;f=1&amp;nofb=1&amp;ipt=4e7f4f7bc3ca29c7cd11401e3e1874119293a321d46d858f64b23a9710b34c4c&amp;ipo=images</a:t>
            </a:r>
          </a:p>
        </p:txBody>
      </p:sp>
    </p:spTree>
    <p:extLst>
      <p:ext uri="{BB962C8B-B14F-4D97-AF65-F5344CB8AC3E}">
        <p14:creationId xmlns:p14="http://schemas.microsoft.com/office/powerpoint/2010/main" val="4067950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023740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030967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914049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859668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lgn="l"/>
            <a:r>
              <a:rPr lang="en-US" altLang="en-US" dirty="0"/>
              <a:t>Context Israel rebelled scattered and estranged from G. </a:t>
            </a:r>
          </a:p>
          <a:p>
            <a:pPr algn="l"/>
            <a:r>
              <a:rPr lang="en-US" altLang="en-US" sz="2000" baseline="30000" dirty="0"/>
              <a:t>Yeshayahu/Is 63.9-11</a:t>
            </a:r>
            <a:r>
              <a:rPr lang="en-US" altLang="en-US" sz="2000" dirty="0"/>
              <a:t> </a:t>
            </a:r>
            <a:r>
              <a:rPr lang="en-US" dirty="0"/>
              <a:t>In all their troubles he was troubled; then the Angel of His Presence saved them; in his love and pity he redeemed them. He had lifted them up and carried them throughout the days of old. However, they rebelled, they grieved his Holy Spirit; so he became their enemy and himself fought against them. But then his people remembered the days of old, the days of Moshe:</a:t>
            </a:r>
            <a:br>
              <a:rPr lang="en-US" dirty="0"/>
            </a:br>
            <a:r>
              <a:rPr lang="en-US" dirty="0"/>
              <a:t>“Where is he who brought them up from the sea</a:t>
            </a:r>
            <a:br>
              <a:rPr lang="en-US" dirty="0"/>
            </a:br>
            <a:r>
              <a:rPr lang="en-US" dirty="0"/>
              <a:t>with the shepherds of his flock?</a:t>
            </a:r>
          </a:p>
          <a:p>
            <a:endParaRPr lang="en-US" altLang="en-US" dirty="0"/>
          </a:p>
        </p:txBody>
      </p:sp>
    </p:spTree>
    <p:extLst>
      <p:ext uri="{BB962C8B-B14F-4D97-AF65-F5344CB8AC3E}">
        <p14:creationId xmlns:p14="http://schemas.microsoft.com/office/powerpoint/2010/main" val="3658170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19076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3283770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Adopted AND born into the Kingdom</a:t>
            </a:r>
          </a:p>
        </p:txBody>
      </p:sp>
    </p:spTree>
    <p:extLst>
      <p:ext uri="{BB962C8B-B14F-4D97-AF65-F5344CB8AC3E}">
        <p14:creationId xmlns:p14="http://schemas.microsoft.com/office/powerpoint/2010/main" val="1105193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5647231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749947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https://external-content.duckduckgo.com/iu/?u=https%3A%2F%2Fstatic.timesofisrael.com%2Fwww%2Fuploads%2F2022%2F11%2F20220125_110237-e1667939695460.jpg&amp;f=1&amp;nofb=1&amp;ipt=1bc9c81a34541150c834732af5d63a922fe7f35f57c349ebddf6b81912a35e65&amp;ipo=images</a:t>
            </a:r>
          </a:p>
        </p:txBody>
      </p:sp>
    </p:spTree>
    <p:extLst>
      <p:ext uri="{BB962C8B-B14F-4D97-AF65-F5344CB8AC3E}">
        <p14:creationId xmlns:p14="http://schemas.microsoft.com/office/powerpoint/2010/main" val="3111897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8243459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https://images.prismic.io/orphanshabbat/f66f7bcb-eb87-489c-af88-07c5b20b759d_My+project-1+%2814%29.png?auto=compress,format</a:t>
            </a:r>
          </a:p>
        </p:txBody>
      </p:sp>
    </p:spTree>
    <p:extLst>
      <p:ext uri="{BB962C8B-B14F-4D97-AF65-F5344CB8AC3E}">
        <p14:creationId xmlns:p14="http://schemas.microsoft.com/office/powerpoint/2010/main" val="16728908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https://orphanshabbat.org/en</a:t>
            </a:r>
          </a:p>
        </p:txBody>
      </p:sp>
    </p:spTree>
    <p:extLst>
      <p:ext uri="{BB962C8B-B14F-4D97-AF65-F5344CB8AC3E}">
        <p14:creationId xmlns:p14="http://schemas.microsoft.com/office/powerpoint/2010/main" val="35720368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https://orphanshabbat.org/en</a:t>
            </a:r>
          </a:p>
        </p:txBody>
      </p:sp>
    </p:spTree>
    <p:extLst>
      <p:ext uri="{BB962C8B-B14F-4D97-AF65-F5344CB8AC3E}">
        <p14:creationId xmlns:p14="http://schemas.microsoft.com/office/powerpoint/2010/main" val="3912210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50" dirty="0"/>
              <a:t>https://orphanshabbat.org/en</a:t>
            </a:r>
          </a:p>
          <a:p>
            <a:pPr marL="0" marR="0" lvl="0" indent="0" defTabSz="914400" eaLnBrk="1" latinLnBrk="0" hangingPunct="1">
              <a:lnSpc>
                <a:spcPct val="100000"/>
              </a:lnSpc>
              <a:buClrTx/>
              <a:buSzTx/>
              <a:buFontTx/>
              <a:buNone/>
              <a:tabLst/>
              <a:defRPr/>
            </a:pPr>
            <a:r>
              <a:rPr lang="en-US" altLang="en-US" sz="2000" dirty="0"/>
              <a:t>Compared to 40k abortions.  In both Jewish and Muslim cultures, it’s more shameful to give away your baby in adoption than to kill it.</a:t>
            </a:r>
          </a:p>
          <a:p>
            <a:endParaRPr lang="en-US" altLang="en-US" dirty="0"/>
          </a:p>
        </p:txBody>
      </p:sp>
    </p:spTree>
    <p:extLst>
      <p:ext uri="{BB962C8B-B14F-4D97-AF65-F5344CB8AC3E}">
        <p14:creationId xmlns:p14="http://schemas.microsoft.com/office/powerpoint/2010/main" val="35337347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https://orphanshabbat.org/en</a:t>
            </a:r>
          </a:p>
        </p:txBody>
      </p:sp>
    </p:spTree>
    <p:extLst>
      <p:ext uri="{BB962C8B-B14F-4D97-AF65-F5344CB8AC3E}">
        <p14:creationId xmlns:p14="http://schemas.microsoft.com/office/powerpoint/2010/main" val="40441143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847938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By neglect or ignoring the problems.</a:t>
            </a:r>
          </a:p>
        </p:txBody>
      </p:sp>
    </p:spTree>
    <p:extLst>
      <p:ext uri="{BB962C8B-B14F-4D97-AF65-F5344CB8AC3E}">
        <p14:creationId xmlns:p14="http://schemas.microsoft.com/office/powerpoint/2010/main" val="23307294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4825621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By neglect or ignoring the problems.</a:t>
            </a:r>
          </a:p>
          <a:p>
            <a:endParaRPr lang="en-US" altLang="en-US" dirty="0"/>
          </a:p>
        </p:txBody>
      </p:sp>
    </p:spTree>
    <p:extLst>
      <p:ext uri="{BB962C8B-B14F-4D97-AF65-F5344CB8AC3E}">
        <p14:creationId xmlns:p14="http://schemas.microsoft.com/office/powerpoint/2010/main" val="2345872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https://unitedwithisrael.org/israeli-archaeologists-discover-oldest-known-written-sentence/</a:t>
            </a:r>
          </a:p>
        </p:txBody>
      </p:sp>
    </p:spTree>
    <p:extLst>
      <p:ext uri="{BB962C8B-B14F-4D97-AF65-F5344CB8AC3E}">
        <p14:creationId xmlns:p14="http://schemas.microsoft.com/office/powerpoint/2010/main" val="32802865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5201828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4213625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0874266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3852145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https://orphanshabbat.org/en</a:t>
            </a:r>
          </a:p>
          <a:p>
            <a:endParaRPr lang="en-US" altLang="en-US" dirty="0"/>
          </a:p>
        </p:txBody>
      </p:sp>
    </p:spTree>
    <p:extLst>
      <p:ext uri="{BB962C8B-B14F-4D97-AF65-F5344CB8AC3E}">
        <p14:creationId xmlns:p14="http://schemas.microsoft.com/office/powerpoint/2010/main" val="37411218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https://orphanshabbat.org/en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This beautiful shelter building and staff is a BIG deal in Israel.</a:t>
            </a:r>
          </a:p>
          <a:p>
            <a:endParaRPr lang="en-US" altLang="en-US" dirty="0"/>
          </a:p>
        </p:txBody>
      </p:sp>
    </p:spTree>
    <p:extLst>
      <p:ext uri="{BB962C8B-B14F-4D97-AF65-F5344CB8AC3E}">
        <p14:creationId xmlns:p14="http://schemas.microsoft.com/office/powerpoint/2010/main" val="7934407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50" dirty="0">
                <a:solidFill>
                  <a:srgbClr val="000000"/>
                </a:solidFill>
              </a:rPr>
              <a:t>https://orphanshabbat.org/en</a:t>
            </a:r>
          </a:p>
          <a:p>
            <a:endParaRPr lang="en-US" altLang="en-US" dirty="0"/>
          </a:p>
        </p:txBody>
      </p:sp>
    </p:spTree>
    <p:extLst>
      <p:ext uri="{BB962C8B-B14F-4D97-AF65-F5344CB8AC3E}">
        <p14:creationId xmlns:p14="http://schemas.microsoft.com/office/powerpoint/2010/main" val="30370109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 </a:t>
            </a:r>
          </a:p>
        </p:txBody>
      </p:sp>
      <p:pic>
        <p:nvPicPr>
          <p:cNvPr id="5" name="Picture 4">
            <a:extLst>
              <a:ext uri="{FF2B5EF4-FFF2-40B4-BE49-F238E27FC236}">
                <a16:creationId xmlns:a16="http://schemas.microsoft.com/office/drawing/2014/main" id="{1EBB807A-65C2-F247-669F-CDE214CCBF10}"/>
              </a:ext>
            </a:extLst>
          </p:cNvPr>
          <p:cNvPicPr>
            <a:picLocks noChangeAspect="1"/>
          </p:cNvPicPr>
          <p:nvPr/>
        </p:nvPicPr>
        <p:blipFill>
          <a:blip r:embed="rId3"/>
          <a:stretch>
            <a:fillRect/>
          </a:stretch>
        </p:blipFill>
        <p:spPr>
          <a:xfrm>
            <a:off x="57653" y="4143983"/>
            <a:ext cx="2066723" cy="280440"/>
          </a:xfrm>
          <a:prstGeom prst="rect">
            <a:avLst/>
          </a:prstGeom>
        </p:spPr>
      </p:pic>
    </p:spTree>
    <p:extLst>
      <p:ext uri="{BB962C8B-B14F-4D97-AF65-F5344CB8AC3E}">
        <p14:creationId xmlns:p14="http://schemas.microsoft.com/office/powerpoint/2010/main" val="40445364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50" dirty="0">
                <a:solidFill>
                  <a:srgbClr val="000000"/>
                </a:solidFill>
              </a:rPr>
              <a:t>https://orphanshabbat.org/en</a:t>
            </a:r>
          </a:p>
          <a:p>
            <a:endParaRPr lang="en-US" altLang="en-US" dirty="0"/>
          </a:p>
        </p:txBody>
      </p:sp>
    </p:spTree>
    <p:extLst>
      <p:ext uri="{BB962C8B-B14F-4D97-AF65-F5344CB8AC3E}">
        <p14:creationId xmlns:p14="http://schemas.microsoft.com/office/powerpoint/2010/main" val="42908613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https://orphanshabbat.org/en</a:t>
            </a:r>
          </a:p>
        </p:txBody>
      </p:sp>
    </p:spTree>
    <p:extLst>
      <p:ext uri="{BB962C8B-B14F-4D97-AF65-F5344CB8AC3E}">
        <p14:creationId xmlns:p14="http://schemas.microsoft.com/office/powerpoint/2010/main" val="2734332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https://unitedwithisrael.org/israeli-archaeologists-discover-oldest-known-written-sentence/</a:t>
            </a:r>
          </a:p>
        </p:txBody>
      </p:sp>
    </p:spTree>
    <p:extLst>
      <p:ext uri="{BB962C8B-B14F-4D97-AF65-F5344CB8AC3E}">
        <p14:creationId xmlns:p14="http://schemas.microsoft.com/office/powerpoint/2010/main" val="38698693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dirty="0"/>
              <a:t> </a:t>
            </a:r>
          </a:p>
        </p:txBody>
      </p:sp>
      <p:pic>
        <p:nvPicPr>
          <p:cNvPr id="8" name="Picture 7">
            <a:extLst>
              <a:ext uri="{FF2B5EF4-FFF2-40B4-BE49-F238E27FC236}">
                <a16:creationId xmlns:a16="http://schemas.microsoft.com/office/drawing/2014/main" id="{6A6C4B1F-F501-E866-5E00-F22085CDC155}"/>
              </a:ext>
            </a:extLst>
          </p:cNvPr>
          <p:cNvPicPr>
            <a:picLocks noChangeAspect="1"/>
          </p:cNvPicPr>
          <p:nvPr/>
        </p:nvPicPr>
        <p:blipFill>
          <a:blip r:embed="rId3"/>
          <a:stretch>
            <a:fillRect/>
          </a:stretch>
        </p:blipFill>
        <p:spPr>
          <a:xfrm>
            <a:off x="75979" y="4139160"/>
            <a:ext cx="2066723" cy="280440"/>
          </a:xfrm>
          <a:prstGeom prst="rect">
            <a:avLst/>
          </a:prstGeom>
        </p:spPr>
      </p:pic>
    </p:spTree>
    <p:extLst>
      <p:ext uri="{BB962C8B-B14F-4D97-AF65-F5344CB8AC3E}">
        <p14:creationId xmlns:p14="http://schemas.microsoft.com/office/powerpoint/2010/main" val="39643306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dirty="0"/>
              <a:t> </a:t>
            </a:r>
            <a:r>
              <a:rPr lang="en-US" altLang="en-US" sz="1050" dirty="0"/>
              <a:t>https://orphanshabbat.org/en</a:t>
            </a:r>
          </a:p>
          <a:p>
            <a:endParaRPr lang="en-US" altLang="en-US" dirty="0"/>
          </a:p>
        </p:txBody>
      </p:sp>
      <p:pic>
        <p:nvPicPr>
          <p:cNvPr id="5" name="Picture 4">
            <a:extLst>
              <a:ext uri="{FF2B5EF4-FFF2-40B4-BE49-F238E27FC236}">
                <a16:creationId xmlns:a16="http://schemas.microsoft.com/office/drawing/2014/main" id="{4D7077FC-8E7C-760D-256D-9CB0A19B56DA}"/>
              </a:ext>
            </a:extLst>
          </p:cNvPr>
          <p:cNvPicPr>
            <a:picLocks noChangeAspect="1"/>
          </p:cNvPicPr>
          <p:nvPr/>
        </p:nvPicPr>
        <p:blipFill>
          <a:blip r:embed="rId3"/>
          <a:stretch>
            <a:fillRect/>
          </a:stretch>
        </p:blipFill>
        <p:spPr>
          <a:xfrm>
            <a:off x="190018" y="4139160"/>
            <a:ext cx="2066723" cy="280440"/>
          </a:xfrm>
          <a:prstGeom prst="rect">
            <a:avLst/>
          </a:prstGeom>
        </p:spPr>
      </p:pic>
    </p:spTree>
    <p:extLst>
      <p:ext uri="{BB962C8B-B14F-4D97-AF65-F5344CB8AC3E}">
        <p14:creationId xmlns:p14="http://schemas.microsoft.com/office/powerpoint/2010/main" val="18833451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https://hatikvaproject.org/blog/hatikva-families-leads-israels-first-tbri-training</a:t>
            </a:r>
          </a:p>
        </p:txBody>
      </p:sp>
    </p:spTree>
    <p:extLst>
      <p:ext uri="{BB962C8B-B14F-4D97-AF65-F5344CB8AC3E}">
        <p14:creationId xmlns:p14="http://schemas.microsoft.com/office/powerpoint/2010/main" val="26505224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https://hatikvaproject.org/blog/hatikva-families-leads-israels-first-tbri-training</a:t>
            </a:r>
          </a:p>
        </p:txBody>
      </p:sp>
    </p:spTree>
    <p:extLst>
      <p:ext uri="{BB962C8B-B14F-4D97-AF65-F5344CB8AC3E}">
        <p14:creationId xmlns:p14="http://schemas.microsoft.com/office/powerpoint/2010/main" val="39984662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8656975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https://orphanshabbat.org/en</a:t>
            </a:r>
          </a:p>
        </p:txBody>
      </p:sp>
    </p:spTree>
    <p:extLst>
      <p:ext uri="{BB962C8B-B14F-4D97-AF65-F5344CB8AC3E}">
        <p14:creationId xmlns:p14="http://schemas.microsoft.com/office/powerpoint/2010/main" val="28280240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336550" y="381000"/>
            <a:ext cx="6369050" cy="3582988"/>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303213" y="4074631"/>
            <a:ext cx="6553200" cy="4876800"/>
          </a:xfrm>
        </p:spPr>
        <p:txBody>
          <a:bodyPr/>
          <a:lstStyle/>
          <a:p>
            <a:r>
              <a:rPr lang="en-US" altLang="en-US" sz="1050" dirty="0"/>
              <a:t>https://orphanshabbat.org/en</a:t>
            </a:r>
          </a:p>
        </p:txBody>
      </p:sp>
    </p:spTree>
    <p:extLst>
      <p:ext uri="{BB962C8B-B14F-4D97-AF65-F5344CB8AC3E}">
        <p14:creationId xmlns:p14="http://schemas.microsoft.com/office/powerpoint/2010/main" val="23567012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https://orphanshabbat.org/en</a:t>
            </a:r>
          </a:p>
        </p:txBody>
      </p:sp>
    </p:spTree>
    <p:extLst>
      <p:ext uri="{BB962C8B-B14F-4D97-AF65-F5344CB8AC3E}">
        <p14:creationId xmlns:p14="http://schemas.microsoft.com/office/powerpoint/2010/main" val="35512703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https://orphanshabbat.org/en</a:t>
            </a:r>
          </a:p>
        </p:txBody>
      </p:sp>
    </p:spTree>
    <p:extLst>
      <p:ext uri="{BB962C8B-B14F-4D97-AF65-F5344CB8AC3E}">
        <p14:creationId xmlns:p14="http://schemas.microsoft.com/office/powerpoint/2010/main" val="29201285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875709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https://unitedwithisrael.org/israeli-archaeologists-discover-oldest-known-written-sentence/</a:t>
            </a:r>
          </a:p>
        </p:txBody>
      </p:sp>
    </p:spTree>
    <p:extLst>
      <p:ext uri="{BB962C8B-B14F-4D97-AF65-F5344CB8AC3E}">
        <p14:creationId xmlns:p14="http://schemas.microsoft.com/office/powerpoint/2010/main" val="34432203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https://images.prismic.io/orphanshabbat/d70ea011-f5a4-481a-bb96-5f2c9737ef21_OS+project+foe+web-1+%281%29.png?auto=compress,format</a:t>
            </a:r>
          </a:p>
        </p:txBody>
      </p:sp>
    </p:spTree>
    <p:extLst>
      <p:ext uri="{BB962C8B-B14F-4D97-AF65-F5344CB8AC3E}">
        <p14:creationId xmlns:p14="http://schemas.microsoft.com/office/powerpoint/2010/main" val="4431958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1970895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848936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https://www.acf.hhs.gov/media/press/2021/national-data-shows-number-children-foster-care-decreases-third-consecutive-year</a:t>
            </a:r>
          </a:p>
        </p:txBody>
      </p:sp>
    </p:spTree>
    <p:extLst>
      <p:ext uri="{BB962C8B-B14F-4D97-AF65-F5344CB8AC3E}">
        <p14:creationId xmlns:p14="http://schemas.microsoft.com/office/powerpoint/2010/main" val="33841304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50" dirty="0"/>
              <a:t>https://www.acf.hhs.gov/media/press/2021/national-data-shows-number-children-foster-care-decreases-third-consecutive-year</a:t>
            </a:r>
          </a:p>
          <a:p>
            <a:endParaRPr lang="en-US" altLang="en-US" dirty="0"/>
          </a:p>
        </p:txBody>
      </p:sp>
    </p:spTree>
    <p:extLst>
      <p:ext uri="{BB962C8B-B14F-4D97-AF65-F5344CB8AC3E}">
        <p14:creationId xmlns:p14="http://schemas.microsoft.com/office/powerpoint/2010/main" val="24980145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50" dirty="0"/>
              <a:t>https://www.acf.hhs.gov/media/press/2021/national-data-shows-number-children-foster-care-decreases-third-consecutive-year</a:t>
            </a:r>
          </a:p>
          <a:p>
            <a:endParaRPr lang="en-US" altLang="en-US" dirty="0"/>
          </a:p>
        </p:txBody>
      </p:sp>
    </p:spTree>
    <p:extLst>
      <p:ext uri="{BB962C8B-B14F-4D97-AF65-F5344CB8AC3E}">
        <p14:creationId xmlns:p14="http://schemas.microsoft.com/office/powerpoint/2010/main" val="16790965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https://fathers.com/the-consequences-of-fatherlessness/</a:t>
            </a:r>
          </a:p>
        </p:txBody>
      </p:sp>
    </p:spTree>
    <p:extLst>
      <p:ext uri="{BB962C8B-B14F-4D97-AF65-F5344CB8AC3E}">
        <p14:creationId xmlns:p14="http://schemas.microsoft.com/office/powerpoint/2010/main" val="25801269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https://fathers.com/the-consequences-of-fatherlessness/</a:t>
            </a:r>
          </a:p>
        </p:txBody>
      </p:sp>
    </p:spTree>
    <p:extLst>
      <p:ext uri="{BB962C8B-B14F-4D97-AF65-F5344CB8AC3E}">
        <p14:creationId xmlns:p14="http://schemas.microsoft.com/office/powerpoint/2010/main" val="1162733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https://fathers.com/the-consequences-of-fatherlessness/</a:t>
            </a:r>
          </a:p>
        </p:txBody>
      </p:sp>
    </p:spTree>
    <p:extLst>
      <p:ext uri="{BB962C8B-B14F-4D97-AF65-F5344CB8AC3E}">
        <p14:creationId xmlns:p14="http://schemas.microsoft.com/office/powerpoint/2010/main" val="6420078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252043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https://external-content.duckduckgo.com/iu/?u=https%3A%2F%2Fsc02.alicdn.com%2Fkf%2FHTB1ejMMaifrK1RjSspbq6A4pFXaO%2F223254418%2FHTB1ejMMaifrK1RjSspbq6A4pFXaO.jpg&amp;f=1&amp;nofb=1&amp;ipt=22153b427b0297cb6ed5c42939780e77ac956c5b93d926a9e6155ebcea1fb4fa&amp;ipo=images</a:t>
            </a:r>
          </a:p>
        </p:txBody>
      </p:sp>
    </p:spTree>
    <p:extLst>
      <p:ext uri="{BB962C8B-B14F-4D97-AF65-F5344CB8AC3E}">
        <p14:creationId xmlns:p14="http://schemas.microsoft.com/office/powerpoint/2010/main" val="22089752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3493620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2790771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1936717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6728331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1670589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50" dirty="0"/>
              <a:t>https://thesend.org/take-action/#vulnerable-children-desc</a:t>
            </a:r>
          </a:p>
          <a:p>
            <a:endParaRPr lang="en-US" altLang="en-US" dirty="0"/>
          </a:p>
        </p:txBody>
      </p:sp>
    </p:spTree>
    <p:extLst>
      <p:ext uri="{BB962C8B-B14F-4D97-AF65-F5344CB8AC3E}">
        <p14:creationId xmlns:p14="http://schemas.microsoft.com/office/powerpoint/2010/main" val="830760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50" dirty="0"/>
              <a:t>https://thesend.org/take-action/#vulnerable-children-desc</a:t>
            </a:r>
          </a:p>
          <a:p>
            <a:endParaRPr lang="en-US" altLang="en-US" dirty="0"/>
          </a:p>
        </p:txBody>
      </p:sp>
    </p:spTree>
    <p:extLst>
      <p:ext uri="{BB962C8B-B14F-4D97-AF65-F5344CB8AC3E}">
        <p14:creationId xmlns:p14="http://schemas.microsoft.com/office/powerpoint/2010/main" val="34404124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https://thesend.org/take-action/#vulnerable-children-desc</a:t>
            </a:r>
          </a:p>
        </p:txBody>
      </p:sp>
    </p:spTree>
    <p:extLst>
      <p:ext uri="{BB962C8B-B14F-4D97-AF65-F5344CB8AC3E}">
        <p14:creationId xmlns:p14="http://schemas.microsoft.com/office/powerpoint/2010/main" val="29362885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https://thesend.org/take-action/#vulnerable-children-desc</a:t>
            </a:r>
          </a:p>
        </p:txBody>
      </p:sp>
    </p:spTree>
    <p:extLst>
      <p:ext uri="{BB962C8B-B14F-4D97-AF65-F5344CB8AC3E}">
        <p14:creationId xmlns:p14="http://schemas.microsoft.com/office/powerpoint/2010/main" val="1055410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https://cdn.britannica.com/24/149824-050-ED786441/Michele-Bachmann-2011.jpg</a:t>
            </a:r>
          </a:p>
        </p:txBody>
      </p:sp>
    </p:spTree>
    <p:extLst>
      <p:ext uri="{BB962C8B-B14F-4D97-AF65-F5344CB8AC3E}">
        <p14:creationId xmlns:p14="http://schemas.microsoft.com/office/powerpoint/2010/main" val="943945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1206345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7042026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Dawn and I raised 4 biological children, no foster children, but 9 boarders, many of whom we had a mentoring relationship.  Stephanie Miller among them!   </a:t>
            </a:r>
          </a:p>
          <a:p>
            <a:endParaRPr lang="en-US" altLang="en-US" dirty="0"/>
          </a:p>
        </p:txBody>
      </p:sp>
    </p:spTree>
    <p:extLst>
      <p:ext uri="{BB962C8B-B14F-4D97-AF65-F5344CB8AC3E}">
        <p14:creationId xmlns:p14="http://schemas.microsoft.com/office/powerpoint/2010/main" val="10366276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Isaiah 60.1 Rise up, Shine Forth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23, 2021 5782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5115461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Isaiah 60.1 Rise up, Shine Forth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23, 2021 5782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Gathered, same root as kibbutz, the communal farms.  Some of our children may be in a reflection of this verb.  Communal economy = socialism.</a:t>
            </a:r>
          </a:p>
          <a:p>
            <a:r>
              <a:rPr lang="en-US" altLang="en-US" dirty="0"/>
              <a:t>Verb in passive, </a:t>
            </a:r>
            <a:r>
              <a:rPr lang="en-US" altLang="en-US" dirty="0" err="1"/>
              <a:t>nifal</a:t>
            </a:r>
            <a:r>
              <a:rPr lang="en-US" altLang="en-US" dirty="0"/>
              <a:t> form.   When we can’t reach our children…they WILL be reached.</a:t>
            </a:r>
          </a:p>
          <a:p>
            <a:r>
              <a:rPr lang="en-US" altLang="en-US" dirty="0"/>
              <a:t>From very far away:  some of our kids Bible deniers, BLM, humanism, so many ways of diverging from the faith.   In the 70’s similar, unexpected revival.  Bold.    </a:t>
            </a:r>
          </a:p>
        </p:txBody>
      </p:sp>
    </p:spTree>
    <p:extLst>
      <p:ext uri="{BB962C8B-B14F-4D97-AF65-F5344CB8AC3E}">
        <p14:creationId xmlns:p14="http://schemas.microsoft.com/office/powerpoint/2010/main" val="32112854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1857045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1167218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0824337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The Spirit of Adoption Orphan Shabbat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12, 2022 5783</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0567967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Spirit of Adoption Orphan Shabbat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12, 2022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885877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114B5-D666-B2D4-99D1-028877B3FDE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D671CD3-6FEF-5A2D-82D5-BCEDA3D3060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C753F19-318A-0EC1-5269-2083C583AD90}"/>
              </a:ext>
            </a:extLst>
          </p:cNvPr>
          <p:cNvSpPr>
            <a:spLocks noGrp="1"/>
          </p:cNvSpPr>
          <p:nvPr>
            <p:ph type="dt" sz="half" idx="10"/>
          </p:nvPr>
        </p:nvSpPr>
        <p:spPr/>
        <p:txBody>
          <a:bodyPr/>
          <a:lstStyle>
            <a:lvl1pPr>
              <a:defRPr/>
            </a:lvl1pPr>
          </a:lstStyle>
          <a:p>
            <a:pPr algn="l" defTabSz="685800"/>
            <a:endParaRPr lang="en-US" altLang="en-US" sz="1050">
              <a:solidFill>
                <a:srgbClr val="000000"/>
              </a:solidFill>
              <a:cs typeface="Arial" panose="020B0604020202020204" pitchFamily="34" charset="0"/>
            </a:endParaRPr>
          </a:p>
        </p:txBody>
      </p:sp>
      <p:sp>
        <p:nvSpPr>
          <p:cNvPr id="5" name="Footer Placeholder 4">
            <a:extLst>
              <a:ext uri="{FF2B5EF4-FFF2-40B4-BE49-F238E27FC236}">
                <a16:creationId xmlns:a16="http://schemas.microsoft.com/office/drawing/2014/main" id="{74255BB9-1241-7F49-E1A3-E363073DF557}"/>
              </a:ext>
            </a:extLst>
          </p:cNvPr>
          <p:cNvSpPr>
            <a:spLocks noGrp="1"/>
          </p:cNvSpPr>
          <p:nvPr>
            <p:ph type="ftr" sz="quarter" idx="11"/>
          </p:nvPr>
        </p:nvSpPr>
        <p:spPr/>
        <p:txBody>
          <a:bodyPr/>
          <a:lstStyle>
            <a:lvl1pPr>
              <a:defRPr/>
            </a:lvl1pPr>
          </a:lstStyle>
          <a:p>
            <a:pPr defTabSz="685800"/>
            <a:endParaRPr lang="en-US" altLang="en-US" sz="1050">
              <a:solidFill>
                <a:srgbClr val="000000"/>
              </a:solidFill>
              <a:cs typeface="Arial" panose="020B0604020202020204" pitchFamily="34" charset="0"/>
            </a:endParaRPr>
          </a:p>
        </p:txBody>
      </p:sp>
      <p:sp>
        <p:nvSpPr>
          <p:cNvPr id="6" name="Slide Number Placeholder 5">
            <a:extLst>
              <a:ext uri="{FF2B5EF4-FFF2-40B4-BE49-F238E27FC236}">
                <a16:creationId xmlns:a16="http://schemas.microsoft.com/office/drawing/2014/main" id="{8A1C0716-C44F-1553-9742-83E035196BF1}"/>
              </a:ext>
            </a:extLst>
          </p:cNvPr>
          <p:cNvSpPr>
            <a:spLocks noGrp="1"/>
          </p:cNvSpPr>
          <p:nvPr>
            <p:ph type="sldNum" sz="quarter" idx="12"/>
          </p:nvPr>
        </p:nvSpPr>
        <p:spPr/>
        <p:txBody>
          <a:bodyPr/>
          <a:lstStyle>
            <a:lvl1pPr>
              <a:defRPr/>
            </a:lvl1pPr>
          </a:lstStyle>
          <a:p>
            <a:pPr defTabSz="685800"/>
            <a:fld id="{0309CBD5-C5CD-409A-BDCD-0E777683A37C}" type="slidenum">
              <a:rPr lang="en-US" altLang="en-US" sz="1050" smtClean="0">
                <a:solidFill>
                  <a:srgbClr val="000000"/>
                </a:solidFill>
                <a:cs typeface="Arial" panose="020B0604020202020204" pitchFamily="34" charset="0"/>
              </a:rPr>
              <a:pPr defTabSz="685800"/>
              <a:t>‹#›</a:t>
            </a:fld>
            <a:endParaRPr lang="en-US" altLang="en-US" sz="1050">
              <a:solidFill>
                <a:srgbClr val="000000"/>
              </a:solidFill>
              <a:cs typeface="Arial" panose="020B0604020202020204" pitchFamily="34" charset="0"/>
            </a:endParaRPr>
          </a:p>
        </p:txBody>
      </p:sp>
    </p:spTree>
    <p:extLst>
      <p:ext uri="{BB962C8B-B14F-4D97-AF65-F5344CB8AC3E}">
        <p14:creationId xmlns:p14="http://schemas.microsoft.com/office/powerpoint/2010/main" val="1611591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7671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52"/>
            <a:ext cx="7772400" cy="1102519"/>
          </a:xfrm>
        </p:spPr>
        <p:txBody>
          <a:bodyPr/>
          <a:lstStyle/>
          <a:p>
            <a:r>
              <a:rPr lang="en-US"/>
              <a:t>Click to edit Master title style</a:t>
            </a:r>
          </a:p>
        </p:txBody>
      </p:sp>
      <p:sp>
        <p:nvSpPr>
          <p:cNvPr id="3" name="Subtitle 2"/>
          <p:cNvSpPr>
            <a:spLocks noGrp="1"/>
          </p:cNvSpPr>
          <p:nvPr>
            <p:ph type="subTitle" idx="1"/>
          </p:nvPr>
        </p:nvSpPr>
        <p:spPr>
          <a:xfrm>
            <a:off x="1374812" y="2914650"/>
            <a:ext cx="6400801"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1312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7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B21935-E9E0-D8EA-6D84-8281C0BAD7B4}"/>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5A5C2F2-64E6-ACA7-7EE6-05D041A24D89}"/>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E5432F-2303-E86F-D2EB-AC2EA7C9FB77}"/>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mj-lt"/>
              </a:defRPr>
            </a:lvl1pPr>
          </a:lstStyle>
          <a:p>
            <a:endParaRPr lang="en-US" altLang="en-US"/>
          </a:p>
        </p:txBody>
      </p:sp>
      <p:sp>
        <p:nvSpPr>
          <p:cNvPr id="1029" name="Rectangle 5">
            <a:extLst>
              <a:ext uri="{FF2B5EF4-FFF2-40B4-BE49-F238E27FC236}">
                <a16:creationId xmlns:a16="http://schemas.microsoft.com/office/drawing/2014/main" id="{262966DA-030E-0ECE-FBBE-97E597E3B1D5}"/>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solidFill>
                  <a:schemeClr val="tx1"/>
                </a:solidFill>
                <a:latin typeface="+mj-lt"/>
              </a:defRPr>
            </a:lvl1pPr>
          </a:lstStyle>
          <a:p>
            <a:endParaRPr lang="en-US" altLang="en-US"/>
          </a:p>
        </p:txBody>
      </p:sp>
      <p:sp>
        <p:nvSpPr>
          <p:cNvPr id="1030" name="Rectangle 6">
            <a:extLst>
              <a:ext uri="{FF2B5EF4-FFF2-40B4-BE49-F238E27FC236}">
                <a16:creationId xmlns:a16="http://schemas.microsoft.com/office/drawing/2014/main" id="{36BF646A-132B-073E-DFD6-3E1486F59852}"/>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tx1"/>
                </a:solidFill>
                <a:latin typeface="+mj-lt"/>
              </a:defRPr>
            </a:lvl1pPr>
          </a:lstStyle>
          <a:p>
            <a:fld id="{6414763F-B4F7-4D13-9130-72C4C4BDD17E}" type="slidenum">
              <a:rPr lang="en-US" altLang="en-US"/>
              <a:pPr/>
              <a:t>‹#›</a:t>
            </a:fld>
            <a:endParaRPr lang="en-US" altLang="en-US"/>
          </a:p>
        </p:txBody>
      </p:sp>
    </p:spTree>
    <p:extLst>
      <p:ext uri="{BB962C8B-B14F-4D97-AF65-F5344CB8AC3E}">
        <p14:creationId xmlns:p14="http://schemas.microsoft.com/office/powerpoint/2010/main" val="3422753677"/>
      </p:ext>
    </p:extLst>
  </p:cSld>
  <p:clrMap bg1="lt1" tx1="dk1" bg2="lt2" tx2="dk2" accent1="accent1" accent2="accent2" accent3="accent3" accent4="accent4" accent5="accent5" accent6="accent6" hlink="hlink" folHlink="folHlink"/>
  <p:sldLayoutIdLst>
    <p:sldLayoutId id="2147483837" r:id="rId1"/>
    <p:sldLayoutId id="2147483838" r:id="rId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fontAlgn="base">
        <a:spcBef>
          <a:spcPct val="20000"/>
        </a:spcBef>
        <a:spcAft>
          <a:spcPct val="0"/>
        </a:spcAft>
        <a:buChar char="•"/>
        <a:defRPr sz="3000" kern="1200">
          <a:solidFill>
            <a:schemeClr val="bg1"/>
          </a:solidFill>
          <a:latin typeface="+mn-lt"/>
          <a:ea typeface="+mn-ea"/>
          <a:cs typeface="+mn-cs"/>
        </a:defRPr>
      </a:lvl1pPr>
      <a:lvl2pPr marL="557213" indent="-214313" algn="l" rtl="0" fontAlgn="base">
        <a:spcBef>
          <a:spcPct val="20000"/>
        </a:spcBef>
        <a:spcAft>
          <a:spcPct val="0"/>
        </a:spcAft>
        <a:buChar char="–"/>
        <a:defRPr sz="3000" kern="1200">
          <a:solidFill>
            <a:schemeClr val="bg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j-lt"/>
          <a:ea typeface="+mn-ea"/>
          <a:cs typeface="+mj-cs"/>
        </a:defRPr>
      </a:lvl3pPr>
      <a:lvl4pPr marL="1200150" indent="-171450" algn="l" rtl="0" fontAlgn="base">
        <a:spcBef>
          <a:spcPct val="20000"/>
        </a:spcBef>
        <a:spcAft>
          <a:spcPct val="0"/>
        </a:spcAft>
        <a:buChar char="–"/>
        <a:defRPr sz="1500" kern="1200">
          <a:solidFill>
            <a:schemeClr val="tx1"/>
          </a:solidFill>
          <a:latin typeface="+mj-lt"/>
          <a:ea typeface="+mn-ea"/>
          <a:cs typeface="+mj-cs"/>
        </a:defRPr>
      </a:lvl4pPr>
      <a:lvl5pPr marL="1543050" indent="-171450" algn="l" rtl="0" fontAlgn="base">
        <a:spcBef>
          <a:spcPct val="20000"/>
        </a:spcBef>
        <a:spcAft>
          <a:spcPct val="0"/>
        </a:spcAft>
        <a:buChar char="»"/>
        <a:defRPr sz="1500" kern="1200">
          <a:solidFill>
            <a:schemeClr val="tx1"/>
          </a:solidFill>
          <a:latin typeface="+mj-lt"/>
          <a:ea typeface="+mn-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2431160"/>
      </p:ext>
    </p:extLst>
  </p:cSld>
  <p:clrMap bg1="lt1" tx1="dk1" bg2="lt2" tx2="dk2" accent1="accent1" accent2="accent2" accent3="accent3" accent4="accent4" accent5="accent5" accent6="accent6" hlink="hlink" folHlink="folHlink"/>
  <p:sldLayoutIdLst>
    <p:sldLayoutId id="2147483840" r:id="rId1"/>
    <p:sldLayoutId id="2147483841" r:id="rId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2022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25BAD459-2885-E469-C78F-DA913C9E9475}"/>
              </a:ext>
            </a:extLst>
          </p:cNvPr>
          <p:cNvPicPr>
            <a:picLocks noChangeAspect="1"/>
          </p:cNvPicPr>
          <p:nvPr/>
        </p:nvPicPr>
        <p:blipFill>
          <a:blip r:embed="rId3"/>
          <a:stretch>
            <a:fillRect/>
          </a:stretch>
        </p:blipFill>
        <p:spPr>
          <a:xfrm>
            <a:off x="132730" y="194931"/>
            <a:ext cx="8878539" cy="4753638"/>
          </a:xfrm>
          <a:prstGeom prst="rect">
            <a:avLst/>
          </a:prstGeom>
        </p:spPr>
      </p:pic>
    </p:spTree>
    <p:extLst>
      <p:ext uri="{BB962C8B-B14F-4D97-AF65-F5344CB8AC3E}">
        <p14:creationId xmlns:p14="http://schemas.microsoft.com/office/powerpoint/2010/main" val="373421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074" name="Picture 2" descr="Sennacherib's siege of Lachish">
            <a:extLst>
              <a:ext uri="{FF2B5EF4-FFF2-40B4-BE49-F238E27FC236}">
                <a16:creationId xmlns:a16="http://schemas.microsoft.com/office/drawing/2014/main" id="{BF2FF848-0C20-CC68-1DAB-CC60B06100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3810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F05C523-A82B-BDEC-547D-90C259AA056D}"/>
              </a:ext>
            </a:extLst>
          </p:cNvPr>
          <p:cNvSpPr txBox="1"/>
          <p:nvPr/>
        </p:nvSpPr>
        <p:spPr>
          <a:xfrm>
            <a:off x="1066800" y="147828"/>
            <a:ext cx="6851235" cy="1384995"/>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Assyrian siege </a:t>
            </a:r>
          </a:p>
          <a:p>
            <a:r>
              <a:rPr lang="en-US" dirty="0">
                <a:effectLst>
                  <a:outerShdw blurRad="38100" dist="38100" dir="2700000" algn="tl">
                    <a:srgbClr val="000000">
                      <a:alpha val="43137"/>
                    </a:srgbClr>
                  </a:outerShdw>
                </a:effectLst>
              </a:rPr>
              <a:t>of </a:t>
            </a:r>
            <a:r>
              <a:rPr lang="he-IL" sz="4400" b="1" i="0" dirty="0">
                <a:effectLst>
                  <a:outerShdw blurRad="38100" dist="38100" dir="2700000" algn="tl">
                    <a:srgbClr val="000000">
                      <a:alpha val="43137"/>
                    </a:srgbClr>
                  </a:outerShdw>
                </a:effectLst>
                <a:latin typeface="David" panose="020E0502060401010101" pitchFamily="34" charset="-79"/>
                <a:cs typeface="David" panose="020E0502060401010101" pitchFamily="34" charset="-79"/>
              </a:rPr>
              <a:t>לָכִישׁ</a:t>
            </a:r>
            <a:r>
              <a:rPr lang="en-US" sz="4400" b="1" i="0" dirty="0">
                <a:effectLst>
                  <a:outerShdw blurRad="38100" dist="38100" dir="2700000" algn="tl">
                    <a:srgbClr val="000000">
                      <a:alpha val="43137"/>
                    </a:srgbClr>
                  </a:outerShdw>
                </a:effectLst>
                <a:latin typeface="David" panose="020E0502060401010101" pitchFamily="34" charset="-79"/>
                <a:cs typeface="David" panose="020E0502060401010101" pitchFamily="34" charset="-79"/>
              </a:rPr>
              <a:t> </a:t>
            </a:r>
            <a:r>
              <a:rPr lang="en-US" dirty="0" err="1">
                <a:effectLst>
                  <a:outerShdw blurRad="38100" dist="38100" dir="2700000" algn="tl">
                    <a:srgbClr val="000000">
                      <a:alpha val="43137"/>
                    </a:srgbClr>
                  </a:outerShdw>
                </a:effectLst>
              </a:rPr>
              <a:t>Lakhish</a:t>
            </a:r>
            <a:r>
              <a:rPr lang="en-US" dirty="0">
                <a:effectLst>
                  <a:outerShdw blurRad="38100" dist="38100" dir="2700000" algn="tl">
                    <a:srgbClr val="000000">
                      <a:alpha val="43137"/>
                    </a:srgbClr>
                  </a:outerShdw>
                </a:effectLst>
              </a:rPr>
              <a:t> in 701 BCE</a:t>
            </a:r>
          </a:p>
        </p:txBody>
      </p:sp>
    </p:spTree>
    <p:extLst>
      <p:ext uri="{BB962C8B-B14F-4D97-AF65-F5344CB8AC3E}">
        <p14:creationId xmlns:p14="http://schemas.microsoft.com/office/powerpoint/2010/main" val="761029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4098" name="Picture 2" descr="The Siege Of Lachish by Peter Connolly. Lachish, a stronghold in Judah ...">
            <a:extLst>
              <a:ext uri="{FF2B5EF4-FFF2-40B4-BE49-F238E27FC236}">
                <a16:creationId xmlns:a16="http://schemas.microsoft.com/office/drawing/2014/main" id="{FFF0BEFA-F8A5-DEF9-B71C-72A1860147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675" y="0"/>
            <a:ext cx="7485063"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BF0D14-A6BB-B6AD-2C7C-294CEC1212B7}"/>
              </a:ext>
            </a:extLst>
          </p:cNvPr>
          <p:cNvSpPr txBox="1"/>
          <p:nvPr/>
        </p:nvSpPr>
        <p:spPr>
          <a:xfrm>
            <a:off x="908312" y="209550"/>
            <a:ext cx="7325788" cy="1323439"/>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Assyrian siege and conquest</a:t>
            </a:r>
          </a:p>
          <a:p>
            <a:pPr algn="l"/>
            <a:r>
              <a:rPr lang="en-US" dirty="0">
                <a:effectLst>
                  <a:outerShdw blurRad="38100" dist="38100" dir="2700000" algn="tl">
                    <a:srgbClr val="000000">
                      <a:alpha val="43137"/>
                    </a:srgbClr>
                  </a:outerShdw>
                </a:effectLst>
              </a:rPr>
              <a:t>of</a:t>
            </a:r>
            <a:r>
              <a:rPr lang="he-IL" sz="4000" b="1" i="0" dirty="0">
                <a:effectLst>
                  <a:outerShdw blurRad="38100" dist="38100" dir="2700000" algn="tl">
                    <a:srgbClr val="000000">
                      <a:alpha val="43137"/>
                    </a:srgbClr>
                  </a:outerShdw>
                </a:effectLst>
                <a:latin typeface="David" panose="020E0502060401010101" pitchFamily="34" charset="-79"/>
                <a:cs typeface="David" panose="020E0502060401010101" pitchFamily="34" charset="-79"/>
              </a:rPr>
              <a:t>לָכִישׁ </a:t>
            </a:r>
            <a:r>
              <a:rPr lang="en-US" sz="4000" b="1" i="0" dirty="0">
                <a:effectLst>
                  <a:outerShdw blurRad="38100" dist="38100" dir="2700000" algn="tl">
                    <a:srgbClr val="000000">
                      <a:alpha val="43137"/>
                    </a:srgbClr>
                  </a:outerShdw>
                </a:effectLst>
                <a:latin typeface="David" panose="020E0502060401010101" pitchFamily="34" charset="-79"/>
                <a:cs typeface="David" panose="020E0502060401010101" pitchFamily="34" charset="-79"/>
              </a:rPr>
              <a:t> </a:t>
            </a:r>
            <a:r>
              <a:rPr lang="en-US" dirty="0" err="1">
                <a:effectLst>
                  <a:outerShdw blurRad="38100" dist="38100" dir="2700000" algn="tl">
                    <a:srgbClr val="000000">
                      <a:alpha val="43137"/>
                    </a:srgbClr>
                  </a:outerShdw>
                </a:effectLst>
              </a:rPr>
              <a:t>Lakhish</a:t>
            </a:r>
            <a:r>
              <a:rPr lang="en-US" dirty="0">
                <a:effectLst>
                  <a:outerShdw blurRad="38100" dist="38100" dir="2700000" algn="tl">
                    <a:srgbClr val="000000">
                      <a:alpha val="43137"/>
                    </a:srgbClr>
                  </a:outerShdw>
                </a:effectLst>
              </a:rPr>
              <a:t>  in 701 BCE</a:t>
            </a:r>
          </a:p>
        </p:txBody>
      </p:sp>
    </p:spTree>
    <p:extLst>
      <p:ext uri="{BB962C8B-B14F-4D97-AF65-F5344CB8AC3E}">
        <p14:creationId xmlns:p14="http://schemas.microsoft.com/office/powerpoint/2010/main" val="629574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spTree>
    <p:extLst>
      <p:ext uri="{BB962C8B-B14F-4D97-AF65-F5344CB8AC3E}">
        <p14:creationId xmlns:p14="http://schemas.microsoft.com/office/powerpoint/2010/main" val="2493101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8194" name="Picture 2">
            <a:extLst>
              <a:ext uri="{FF2B5EF4-FFF2-40B4-BE49-F238E27FC236}">
                <a16:creationId xmlns:a16="http://schemas.microsoft.com/office/drawing/2014/main" id="{09E9BFEB-7A0E-A9D9-A988-798525F91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5072"/>
            <a:ext cx="9144000" cy="4784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B4FD778-0301-1B8D-B510-CD80087F8C69}"/>
              </a:ext>
            </a:extLst>
          </p:cNvPr>
          <p:cNvSpPr txBox="1"/>
          <p:nvPr/>
        </p:nvSpPr>
        <p:spPr>
          <a:xfrm>
            <a:off x="1524000" y="4182630"/>
            <a:ext cx="5917582" cy="707886"/>
          </a:xfrm>
          <a:prstGeom prst="rect">
            <a:avLst/>
          </a:prstGeom>
          <a:noFill/>
        </p:spPr>
        <p:txBody>
          <a:bodyPr wrap="none" rtlCol="0">
            <a:spAutoFit/>
          </a:bodyPr>
          <a:lstStyle/>
          <a:p>
            <a:pPr algn="l"/>
            <a:r>
              <a:rPr lang="en-US" dirty="0">
                <a:latin typeface="+mj-lt"/>
              </a:rPr>
              <a:t>and the Spirit of Adoption</a:t>
            </a:r>
          </a:p>
        </p:txBody>
      </p:sp>
    </p:spTree>
    <p:extLst>
      <p:ext uri="{BB962C8B-B14F-4D97-AF65-F5344CB8AC3E}">
        <p14:creationId xmlns:p14="http://schemas.microsoft.com/office/powerpoint/2010/main" val="421320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Adoption</a:t>
            </a:r>
          </a:p>
          <a:p>
            <a:pPr marL="457200" indent="-457200" algn="l">
              <a:lnSpc>
                <a:spcPct val="90000"/>
              </a:lnSpc>
              <a:buFont typeface="+mj-lt"/>
              <a:buAutoNum type="arabicPeriod"/>
            </a:pPr>
            <a:r>
              <a:rPr lang="en-US" altLang="en-US" sz="4000" dirty="0"/>
              <a:t>Spiritual adoption</a:t>
            </a:r>
          </a:p>
          <a:p>
            <a:pPr marL="457200" indent="-457200" algn="l">
              <a:lnSpc>
                <a:spcPct val="90000"/>
              </a:lnSpc>
              <a:buFont typeface="+mj-lt"/>
              <a:buAutoNum type="arabicPeriod"/>
            </a:pPr>
            <a:r>
              <a:rPr lang="en-US" altLang="en-US" sz="4000" dirty="0"/>
              <a:t>Needed for Israeli children</a:t>
            </a:r>
          </a:p>
          <a:p>
            <a:pPr marL="457200" indent="-457200" algn="l">
              <a:lnSpc>
                <a:spcPct val="90000"/>
              </a:lnSpc>
              <a:buFont typeface="+mj-lt"/>
              <a:buAutoNum type="arabicPeriod"/>
            </a:pPr>
            <a:r>
              <a:rPr lang="en-US" altLang="en-US" sz="4000" dirty="0" err="1"/>
              <a:t>Hatikva</a:t>
            </a:r>
            <a:r>
              <a:rPr lang="en-US" altLang="en-US" sz="4000" dirty="0"/>
              <a:t> Families</a:t>
            </a:r>
          </a:p>
          <a:p>
            <a:pPr marL="457200" indent="-457200" algn="l">
              <a:lnSpc>
                <a:spcPct val="90000"/>
              </a:lnSpc>
              <a:buFont typeface="+mj-lt"/>
              <a:buAutoNum type="arabicPeriod"/>
            </a:pPr>
            <a:r>
              <a:rPr lang="en-US" altLang="en-US" sz="4000" dirty="0"/>
              <a:t>Needed for American children</a:t>
            </a:r>
          </a:p>
          <a:p>
            <a:pPr marL="457200" indent="-457200" algn="l">
              <a:lnSpc>
                <a:spcPct val="90000"/>
              </a:lnSpc>
              <a:buFont typeface="+mj-lt"/>
              <a:buAutoNum type="arabicPeriod"/>
            </a:pPr>
            <a:r>
              <a:rPr lang="en-US" altLang="en-US" sz="4000" dirty="0"/>
              <a:t>Our response?</a:t>
            </a:r>
          </a:p>
          <a:p>
            <a:pPr marL="457200" indent="-457200" algn="l">
              <a:lnSpc>
                <a:spcPct val="90000"/>
              </a:lnSpc>
              <a:buFont typeface="+mj-lt"/>
              <a:buAutoNum type="arabicPeriod"/>
            </a:pPr>
            <a:endParaRPr lang="en-US" altLang="en-US" sz="4000" dirty="0"/>
          </a:p>
        </p:txBody>
      </p:sp>
    </p:spTree>
    <p:extLst>
      <p:ext uri="{BB962C8B-B14F-4D97-AF65-F5344CB8AC3E}">
        <p14:creationId xmlns:p14="http://schemas.microsoft.com/office/powerpoint/2010/main" val="2773182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Adoption</a:t>
            </a:r>
          </a:p>
          <a:p>
            <a:pPr marL="457200" indent="-457200" algn="l">
              <a:lnSpc>
                <a:spcPct val="90000"/>
              </a:lnSpc>
              <a:buFont typeface="+mj-lt"/>
              <a:buAutoNum type="arabicPeriod"/>
            </a:pPr>
            <a:r>
              <a:rPr lang="en-US" altLang="en-US" sz="4000" u="sng" dirty="0">
                <a:solidFill>
                  <a:srgbClr val="FFFF99"/>
                </a:solidFill>
              </a:rPr>
              <a:t>Spiritual adoption</a:t>
            </a:r>
          </a:p>
          <a:p>
            <a:pPr marL="457200" indent="-457200" algn="l">
              <a:lnSpc>
                <a:spcPct val="90000"/>
              </a:lnSpc>
              <a:buFont typeface="+mj-lt"/>
              <a:buAutoNum type="arabicPeriod"/>
            </a:pPr>
            <a:r>
              <a:rPr lang="en-US" altLang="en-US" sz="4000" dirty="0"/>
              <a:t>Needed for Israeli children</a:t>
            </a:r>
          </a:p>
          <a:p>
            <a:pPr marL="457200" indent="-457200" algn="l">
              <a:lnSpc>
                <a:spcPct val="90000"/>
              </a:lnSpc>
              <a:buFont typeface="+mj-lt"/>
              <a:buAutoNum type="arabicPeriod"/>
            </a:pPr>
            <a:r>
              <a:rPr lang="en-US" altLang="en-US" sz="4000" dirty="0" err="1"/>
              <a:t>Hatikva</a:t>
            </a:r>
            <a:r>
              <a:rPr lang="en-US" altLang="en-US" sz="4000" dirty="0"/>
              <a:t> Families</a:t>
            </a:r>
          </a:p>
          <a:p>
            <a:pPr marL="457200" indent="-457200" algn="l">
              <a:lnSpc>
                <a:spcPct val="90000"/>
              </a:lnSpc>
              <a:buFont typeface="+mj-lt"/>
              <a:buAutoNum type="arabicPeriod"/>
            </a:pPr>
            <a:r>
              <a:rPr lang="en-US" altLang="en-US" sz="4000" dirty="0"/>
              <a:t>Needed for American children</a:t>
            </a:r>
          </a:p>
          <a:p>
            <a:pPr marL="457200" indent="-457200" algn="l">
              <a:lnSpc>
                <a:spcPct val="90000"/>
              </a:lnSpc>
              <a:buFont typeface="+mj-lt"/>
              <a:buAutoNum type="arabicPeriod"/>
            </a:pPr>
            <a:r>
              <a:rPr lang="en-US" altLang="en-US" sz="4000" dirty="0"/>
              <a:t>Our response?</a:t>
            </a:r>
          </a:p>
          <a:p>
            <a:pPr marL="457200" indent="-457200" algn="l">
              <a:lnSpc>
                <a:spcPct val="90000"/>
              </a:lnSpc>
              <a:buFont typeface="+mj-lt"/>
              <a:buAutoNum type="arabicPeriod"/>
            </a:pPr>
            <a:endParaRPr lang="en-US" altLang="en-US" sz="4000" dirty="0"/>
          </a:p>
        </p:txBody>
      </p:sp>
    </p:spTree>
    <p:extLst>
      <p:ext uri="{BB962C8B-B14F-4D97-AF65-F5344CB8AC3E}">
        <p14:creationId xmlns:p14="http://schemas.microsoft.com/office/powerpoint/2010/main" val="1193134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11266" name="Picture 2">
            <a:extLst>
              <a:ext uri="{FF2B5EF4-FFF2-40B4-BE49-F238E27FC236}">
                <a16:creationId xmlns:a16="http://schemas.microsoft.com/office/drawing/2014/main" id="{CE948A39-0887-9673-1634-1A9D4E2CC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981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sz="4000" baseline="30000" dirty="0"/>
              <a:t>Eph. 3. 1-7 </a:t>
            </a:r>
            <a:r>
              <a:rPr lang="en-US" sz="4000" u="sng" dirty="0">
                <a:solidFill>
                  <a:srgbClr val="FFFF99"/>
                </a:solidFill>
              </a:rPr>
              <a:t>You were dead </a:t>
            </a:r>
            <a:r>
              <a:rPr lang="en-US" sz="4000" dirty="0"/>
              <a:t>in your trespasses and sins. At that time, </a:t>
            </a:r>
            <a:r>
              <a:rPr lang="en-US" sz="4000" u="sng" dirty="0">
                <a:solidFill>
                  <a:srgbClr val="FFFF99"/>
                </a:solidFill>
              </a:rPr>
              <a:t>you walked</a:t>
            </a:r>
            <a:r>
              <a:rPr lang="en-US" sz="4000" dirty="0">
                <a:solidFill>
                  <a:srgbClr val="FFFF99"/>
                </a:solidFill>
              </a:rPr>
              <a:t> </a:t>
            </a:r>
            <a:r>
              <a:rPr lang="en-US" sz="4000" dirty="0"/>
              <a:t>in the way of this world, in conformity to the ruler of the domain of the air—the ruler of the spirit who is now operating in the sons of disobedience. </a:t>
            </a:r>
            <a:endParaRPr lang="en-US" altLang="en-US" sz="7200" dirty="0"/>
          </a:p>
        </p:txBody>
      </p:sp>
    </p:spTree>
    <p:extLst>
      <p:ext uri="{BB962C8B-B14F-4D97-AF65-F5344CB8AC3E}">
        <p14:creationId xmlns:p14="http://schemas.microsoft.com/office/powerpoint/2010/main" val="531793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sz="4000" baseline="30000" dirty="0"/>
              <a:t>Eph. 3. 1-7 </a:t>
            </a:r>
            <a:r>
              <a:rPr lang="en-US" sz="4000" b="1" u="sng" baseline="30000" dirty="0">
                <a:solidFill>
                  <a:srgbClr val="FFFF99"/>
                </a:solidFill>
              </a:rPr>
              <a:t> </a:t>
            </a:r>
            <a:r>
              <a:rPr lang="en-US" sz="4000" u="sng" dirty="0">
                <a:solidFill>
                  <a:srgbClr val="FFFF99"/>
                </a:solidFill>
              </a:rPr>
              <a:t>We too all</a:t>
            </a:r>
            <a:r>
              <a:rPr lang="en-US" sz="4000" dirty="0">
                <a:solidFill>
                  <a:srgbClr val="FFFF99"/>
                </a:solidFill>
              </a:rPr>
              <a:t> </a:t>
            </a:r>
            <a:r>
              <a:rPr lang="en-US" sz="4000" dirty="0"/>
              <a:t>lived among them in the cravings of our flesh, indulging the desires of the flesh and the mind.  By nature </a:t>
            </a:r>
            <a:r>
              <a:rPr lang="en-US" sz="4000" u="sng" dirty="0">
                <a:solidFill>
                  <a:srgbClr val="FFFF99"/>
                </a:solidFill>
              </a:rPr>
              <a:t>we were children of wrath, just like the others</a:t>
            </a:r>
            <a:r>
              <a:rPr lang="en-US" sz="4000" dirty="0"/>
              <a:t>. </a:t>
            </a:r>
            <a:r>
              <a:rPr lang="en-US" sz="4000" b="1" baseline="30000" dirty="0"/>
              <a:t> </a:t>
            </a:r>
            <a:endParaRPr lang="en-US" altLang="en-US" sz="7200" dirty="0"/>
          </a:p>
        </p:txBody>
      </p:sp>
    </p:spTree>
    <p:extLst>
      <p:ext uri="{BB962C8B-B14F-4D97-AF65-F5344CB8AC3E}">
        <p14:creationId xmlns:p14="http://schemas.microsoft.com/office/powerpoint/2010/main" val="4048613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a:t>Israeli Archaeologists Discover Oldest Known Written Prayer – What Does It Say?</a:t>
            </a:r>
            <a:endParaRPr lang="en-US" altLang="en-US" sz="4000" dirty="0"/>
          </a:p>
        </p:txBody>
      </p:sp>
    </p:spTree>
    <p:extLst>
      <p:ext uri="{BB962C8B-B14F-4D97-AF65-F5344CB8AC3E}">
        <p14:creationId xmlns:p14="http://schemas.microsoft.com/office/powerpoint/2010/main" val="3822795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normAutofit/>
          </a:bodyPr>
          <a:lstStyle/>
          <a:p>
            <a:pPr algn="r" rtl="1"/>
            <a:r>
              <a:rPr lang="he-IL" b="1" i="0" dirty="0">
                <a:effectLst/>
                <a:latin typeface="David" panose="020E0502060401010101" pitchFamily="34" charset="-79"/>
                <a:cs typeface="David" panose="020E0502060401010101" pitchFamily="34" charset="-79"/>
              </a:rPr>
              <a:t>הִנֵּה הַחֹשֶׁךְ יְכַסֶּה־אֶרֶץ</a:t>
            </a:r>
            <a:endParaRPr lang="en-US" b="1" i="0" dirty="0">
              <a:effectLst/>
              <a:latin typeface="David" panose="020E0502060401010101" pitchFamily="34" charset="-79"/>
              <a:cs typeface="David" panose="020E0502060401010101" pitchFamily="34" charset="-79"/>
            </a:endParaRPr>
          </a:p>
          <a:p>
            <a:pPr algn="l"/>
            <a:r>
              <a:rPr lang="en-US" i="1" dirty="0" err="1">
                <a:cs typeface="David" panose="020E0502060401010101" pitchFamily="34" charset="-79"/>
              </a:rPr>
              <a:t>Henay</a:t>
            </a:r>
            <a:r>
              <a:rPr lang="en-US" i="1" dirty="0">
                <a:cs typeface="David" panose="020E0502060401010101" pitchFamily="34" charset="-79"/>
              </a:rPr>
              <a:t> </a:t>
            </a:r>
            <a:r>
              <a:rPr lang="en-US" i="1" dirty="0" err="1">
                <a:cs typeface="David" panose="020E0502060401010101" pitchFamily="34" charset="-79"/>
              </a:rPr>
              <a:t>hakhoshekh</a:t>
            </a:r>
            <a:r>
              <a:rPr lang="en-US" i="1" dirty="0">
                <a:cs typeface="David" panose="020E0502060401010101" pitchFamily="34" charset="-79"/>
              </a:rPr>
              <a:t> </a:t>
            </a:r>
            <a:r>
              <a:rPr lang="en-US" i="1" dirty="0" err="1">
                <a:cs typeface="David" panose="020E0502060401010101" pitchFamily="34" charset="-79"/>
              </a:rPr>
              <a:t>y’khaseh</a:t>
            </a:r>
            <a:r>
              <a:rPr lang="en-US" i="1" dirty="0">
                <a:cs typeface="David" panose="020E0502060401010101" pitchFamily="34" charset="-79"/>
              </a:rPr>
              <a:t> </a:t>
            </a:r>
            <a:r>
              <a:rPr lang="en-US" i="1" dirty="0" err="1">
                <a:cs typeface="David" panose="020E0502060401010101" pitchFamily="34" charset="-79"/>
              </a:rPr>
              <a:t>erets</a:t>
            </a:r>
            <a:endParaRPr lang="en-US" i="1" dirty="0">
              <a:cs typeface="David" panose="020E0502060401010101" pitchFamily="34" charset="-79"/>
            </a:endParaRPr>
          </a:p>
          <a:p>
            <a:pPr algn="l"/>
            <a:endParaRPr lang="en-US" dirty="0">
              <a:cs typeface="David" panose="020E0502060401010101" pitchFamily="34" charset="-79"/>
            </a:endParaRPr>
          </a:p>
          <a:p>
            <a:pPr algn="l"/>
            <a:r>
              <a:rPr lang="en-US" dirty="0">
                <a:cs typeface="David" panose="020E0502060401010101" pitchFamily="34" charset="-79"/>
              </a:rPr>
              <a:t>See how darkness covers the earth</a:t>
            </a:r>
          </a:p>
        </p:txBody>
      </p:sp>
    </p:spTree>
    <p:extLst>
      <p:ext uri="{BB962C8B-B14F-4D97-AF65-F5344CB8AC3E}">
        <p14:creationId xmlns:p14="http://schemas.microsoft.com/office/powerpoint/2010/main" val="144405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normAutofit/>
          </a:bodyPr>
          <a:lstStyle/>
          <a:p>
            <a:pPr algn="r" rtl="1"/>
            <a:r>
              <a:rPr lang="he-IL" b="1" i="0" dirty="0">
                <a:effectLst/>
                <a:latin typeface="David" panose="020E0502060401010101" pitchFamily="34" charset="-79"/>
                <a:cs typeface="David" panose="020E0502060401010101" pitchFamily="34" charset="-79"/>
              </a:rPr>
              <a:t>וַֽעֲרָפֶ֖ל לְאֻמִּ֑ים</a:t>
            </a:r>
            <a:endParaRPr lang="en-US" b="1" i="0" dirty="0">
              <a:effectLst/>
              <a:latin typeface="David" panose="020E0502060401010101" pitchFamily="34" charset="-79"/>
              <a:cs typeface="David" panose="020E0502060401010101" pitchFamily="34" charset="-79"/>
            </a:endParaRPr>
          </a:p>
          <a:p>
            <a:pPr algn="l"/>
            <a:r>
              <a:rPr lang="en-US" i="1" dirty="0" err="1">
                <a:cs typeface="David" panose="020E0502060401010101" pitchFamily="34" charset="-79"/>
              </a:rPr>
              <a:t>V’arafel</a:t>
            </a:r>
            <a:r>
              <a:rPr lang="en-US" i="1" dirty="0">
                <a:cs typeface="David" panose="020E0502060401010101" pitchFamily="34" charset="-79"/>
              </a:rPr>
              <a:t> </a:t>
            </a:r>
            <a:r>
              <a:rPr lang="en-US" i="1" dirty="0" err="1">
                <a:cs typeface="David" panose="020E0502060401010101" pitchFamily="34" charset="-79"/>
              </a:rPr>
              <a:t>l’umim</a:t>
            </a:r>
            <a:endParaRPr lang="en-US" i="1" dirty="0">
              <a:cs typeface="David" panose="020E0502060401010101" pitchFamily="34" charset="-79"/>
            </a:endParaRPr>
          </a:p>
          <a:p>
            <a:pPr algn="l"/>
            <a:r>
              <a:rPr lang="en-US" dirty="0">
                <a:cs typeface="David" panose="020E0502060401010101" pitchFamily="34" charset="-79"/>
              </a:rPr>
              <a:t>And the nations in depth of night</a:t>
            </a:r>
            <a:endParaRPr lang="he-IL" b="1" i="0" dirty="0">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027902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sz="4000" baseline="30000" dirty="0"/>
              <a:t>Eph. 3. 1-7 </a:t>
            </a:r>
            <a:r>
              <a:rPr lang="en-US" sz="4000" b="1" baseline="30000" dirty="0">
                <a:solidFill>
                  <a:srgbClr val="FFFF99"/>
                </a:solidFill>
              </a:rPr>
              <a:t>   </a:t>
            </a:r>
            <a:r>
              <a:rPr lang="en-US" sz="4000" dirty="0"/>
              <a:t>But God was rich in mercy, because of His great love with which He loved us.</a:t>
            </a:r>
            <a:endParaRPr lang="en-US" altLang="en-US" sz="7200" dirty="0"/>
          </a:p>
        </p:txBody>
      </p:sp>
    </p:spTree>
    <p:extLst>
      <p:ext uri="{BB962C8B-B14F-4D97-AF65-F5344CB8AC3E}">
        <p14:creationId xmlns:p14="http://schemas.microsoft.com/office/powerpoint/2010/main" val="994198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sz="4000" baseline="30000" dirty="0"/>
              <a:t>Eph. 3. 1-7 </a:t>
            </a:r>
            <a:r>
              <a:rPr lang="en-US" sz="4000" b="1" baseline="30000" dirty="0"/>
              <a:t> </a:t>
            </a:r>
            <a:r>
              <a:rPr lang="en-US" sz="4000" dirty="0"/>
              <a:t>Even when we were dead in our trespasses, He made us alive together with Messiah. (By grace you have been saved!) </a:t>
            </a:r>
            <a:r>
              <a:rPr lang="en-US" sz="4000" b="1" baseline="30000" dirty="0"/>
              <a:t> </a:t>
            </a:r>
            <a:r>
              <a:rPr lang="en-US" sz="4000" dirty="0"/>
              <a:t>And He raised us up with Him and seated us with Him in the heavenly places in Messiah</a:t>
            </a:r>
            <a:endParaRPr lang="en-US" altLang="en-US" sz="7200" dirty="0"/>
          </a:p>
        </p:txBody>
      </p:sp>
    </p:spTree>
    <p:extLst>
      <p:ext uri="{BB962C8B-B14F-4D97-AF65-F5344CB8AC3E}">
        <p14:creationId xmlns:p14="http://schemas.microsoft.com/office/powerpoint/2010/main" val="3893650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sz="4000" baseline="30000" dirty="0"/>
              <a:t>Eph. 3. 1-7  </a:t>
            </a:r>
            <a:r>
              <a:rPr lang="en-US" sz="4000" dirty="0"/>
              <a:t>Yeshua to show in the </a:t>
            </a:r>
            <a:r>
              <a:rPr lang="en-US" sz="4000" i="1" dirty="0" err="1"/>
              <a:t>olam</a:t>
            </a:r>
            <a:r>
              <a:rPr lang="en-US" sz="4000" i="1" dirty="0"/>
              <a:t> ha-</a:t>
            </a:r>
            <a:r>
              <a:rPr lang="en-US" sz="4000" i="1" dirty="0" err="1"/>
              <a:t>ba</a:t>
            </a:r>
            <a:r>
              <a:rPr lang="en-US" sz="4000" dirty="0"/>
              <a:t>  the measureless richness of His grace in kindness toward us in Messiah Yeshua.</a:t>
            </a:r>
          </a:p>
          <a:p>
            <a:pPr algn="l">
              <a:lnSpc>
                <a:spcPct val="90000"/>
              </a:lnSpc>
            </a:pPr>
            <a:endParaRPr lang="en-US" sz="2800" dirty="0"/>
          </a:p>
          <a:p>
            <a:pPr algn="l">
              <a:lnSpc>
                <a:spcPct val="90000"/>
              </a:lnSpc>
            </a:pPr>
            <a:r>
              <a:rPr lang="en-US" sz="4000" dirty="0"/>
              <a:t>Adoption for Jews and Gentiles, from children of wrath and darkness to next of kin to Messiah!</a:t>
            </a:r>
          </a:p>
        </p:txBody>
      </p:sp>
    </p:spTree>
    <p:extLst>
      <p:ext uri="{BB962C8B-B14F-4D97-AF65-F5344CB8AC3E}">
        <p14:creationId xmlns:p14="http://schemas.microsoft.com/office/powerpoint/2010/main" val="1816252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Ro. 8.15-17</a:t>
            </a:r>
            <a:r>
              <a:rPr lang="en-US" altLang="en-US" sz="4000" dirty="0"/>
              <a:t> For you did not receive the spirit of slavery to fall again into fear; rather, </a:t>
            </a:r>
            <a:r>
              <a:rPr lang="en-US" altLang="en-US" sz="4000" u="sng" dirty="0">
                <a:solidFill>
                  <a:srgbClr val="FFFF99"/>
                </a:solidFill>
              </a:rPr>
              <a:t>you received the Spirit of adoption, by whom we cry, “Abba! Father!”</a:t>
            </a:r>
          </a:p>
        </p:txBody>
      </p:sp>
    </p:spTree>
    <p:extLst>
      <p:ext uri="{BB962C8B-B14F-4D97-AF65-F5344CB8AC3E}">
        <p14:creationId xmlns:p14="http://schemas.microsoft.com/office/powerpoint/2010/main" val="2236102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Ro. 8.15-17</a:t>
            </a:r>
            <a:r>
              <a:rPr lang="en-US" altLang="en-US" sz="4000" dirty="0"/>
              <a:t> The </a:t>
            </a:r>
            <a:r>
              <a:rPr lang="en-US" altLang="en-US" sz="4000" u="sng" dirty="0">
                <a:solidFill>
                  <a:srgbClr val="FFFF99"/>
                </a:solidFill>
              </a:rPr>
              <a:t>Ruakh Himself bears witness with our spirit that we are children of God</a:t>
            </a:r>
            <a:r>
              <a:rPr lang="en-US" altLang="en-US" sz="4000" dirty="0"/>
              <a:t>. And if children, also heirs—heirs of God and joint-heirs with Messiah—if indeed we suffer with Him so that we may also be glorified with Him.</a:t>
            </a:r>
          </a:p>
        </p:txBody>
      </p:sp>
    </p:spTree>
    <p:extLst>
      <p:ext uri="{BB962C8B-B14F-4D97-AF65-F5344CB8AC3E}">
        <p14:creationId xmlns:p14="http://schemas.microsoft.com/office/powerpoint/2010/main" val="1388891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normAutofit/>
          </a:bodyPr>
          <a:lstStyle/>
          <a:p>
            <a:pPr algn="r" rtl="1"/>
            <a:r>
              <a:rPr lang="he-IL" b="1" i="0" dirty="0">
                <a:effectLst/>
                <a:latin typeface="David" panose="020E0502060401010101" pitchFamily="34" charset="-79"/>
                <a:cs typeface="David" panose="020E0502060401010101" pitchFamily="34" charset="-79"/>
              </a:rPr>
              <a:t>וְע</a:t>
            </a:r>
            <a:r>
              <a:rPr lang="he-IL" b="1" i="0" dirty="0">
                <a:solidFill>
                  <a:srgbClr val="FFFF99"/>
                </a:solidFill>
                <a:effectLst/>
                <a:latin typeface="David" panose="020E0502060401010101" pitchFamily="34" charset="-79"/>
                <a:cs typeface="David" panose="020E0502060401010101" pitchFamily="34" charset="-79"/>
              </a:rPr>
              <a:t>ָלַיִךְ</a:t>
            </a:r>
            <a:r>
              <a:rPr lang="he-IL" b="1" i="0" dirty="0">
                <a:effectLst/>
                <a:latin typeface="David" panose="020E0502060401010101" pitchFamily="34" charset="-79"/>
                <a:cs typeface="David" panose="020E0502060401010101" pitchFamily="34" charset="-79"/>
              </a:rPr>
              <a:t> יִזְרַח יְיָ</a:t>
            </a:r>
            <a:endParaRPr lang="en-US" b="1" i="0" dirty="0">
              <a:effectLst/>
              <a:latin typeface="David" panose="020E0502060401010101" pitchFamily="34" charset="-79"/>
              <a:cs typeface="David" panose="020E0502060401010101" pitchFamily="34" charset="-79"/>
            </a:endParaRPr>
          </a:p>
          <a:p>
            <a:pPr algn="l"/>
            <a:r>
              <a:rPr lang="en-US" i="1" dirty="0" err="1">
                <a:cs typeface="David" panose="020E0502060401010101" pitchFamily="34" charset="-79"/>
              </a:rPr>
              <a:t>V’</a:t>
            </a:r>
            <a:r>
              <a:rPr lang="en-US" i="1" dirty="0" err="1">
                <a:solidFill>
                  <a:srgbClr val="FFFF99"/>
                </a:solidFill>
                <a:cs typeface="David" panose="020E0502060401010101" pitchFamily="34" charset="-79"/>
              </a:rPr>
              <a:t>alayikh</a:t>
            </a:r>
            <a:r>
              <a:rPr lang="en-US" i="1" dirty="0">
                <a:cs typeface="David" panose="020E0502060401010101" pitchFamily="34" charset="-79"/>
              </a:rPr>
              <a:t> </a:t>
            </a:r>
            <a:r>
              <a:rPr lang="en-US" i="1" dirty="0" err="1">
                <a:cs typeface="David" panose="020E0502060401010101" pitchFamily="34" charset="-79"/>
              </a:rPr>
              <a:t>yizrakh</a:t>
            </a:r>
            <a:r>
              <a:rPr lang="en-US" i="1" dirty="0">
                <a:cs typeface="David" panose="020E0502060401010101" pitchFamily="34" charset="-79"/>
              </a:rPr>
              <a:t> </a:t>
            </a:r>
            <a:r>
              <a:rPr lang="en-US" i="1" cap="small" dirty="0">
                <a:cs typeface="David" panose="020E0502060401010101" pitchFamily="34" charset="-79"/>
              </a:rPr>
              <a:t>Adoni</a:t>
            </a:r>
          </a:p>
          <a:p>
            <a:pPr algn="l"/>
            <a:endParaRPr lang="en-US" dirty="0">
              <a:cs typeface="David" panose="020E0502060401010101" pitchFamily="34" charset="-79"/>
            </a:endParaRPr>
          </a:p>
          <a:p>
            <a:pPr algn="l"/>
            <a:r>
              <a:rPr lang="en-US" dirty="0">
                <a:cs typeface="David" panose="020E0502060401010101" pitchFamily="34" charset="-79"/>
              </a:rPr>
              <a:t>But </a:t>
            </a:r>
            <a:r>
              <a:rPr lang="en-US" cap="small" dirty="0">
                <a:cs typeface="David" panose="020E0502060401010101" pitchFamily="34" charset="-79"/>
              </a:rPr>
              <a:t>Adoni </a:t>
            </a:r>
            <a:r>
              <a:rPr lang="en-US" dirty="0">
                <a:cs typeface="David" panose="020E0502060401010101" pitchFamily="34" charset="-79"/>
              </a:rPr>
              <a:t>in splendor will dawn </a:t>
            </a:r>
            <a:r>
              <a:rPr lang="en-US" u="sng" dirty="0">
                <a:solidFill>
                  <a:srgbClr val="FFFF99"/>
                </a:solidFill>
                <a:cs typeface="David" panose="020E0502060401010101" pitchFamily="34" charset="-79"/>
              </a:rPr>
              <a:t>on you</a:t>
            </a:r>
            <a:r>
              <a:rPr lang="en-US" dirty="0">
                <a:cs typeface="David" panose="020E0502060401010101" pitchFamily="34" charset="-79"/>
              </a:rPr>
              <a:t>.</a:t>
            </a:r>
            <a:endParaRPr lang="he-IL" b="1" i="0" dirty="0">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347891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normAutofit/>
          </a:bodyPr>
          <a:lstStyle/>
          <a:p>
            <a:pPr algn="r" rtl="1"/>
            <a:r>
              <a:rPr lang="he-IL" b="1" i="0" dirty="0">
                <a:effectLst/>
                <a:latin typeface="David" panose="020E0502060401010101" pitchFamily="34" charset="-79"/>
                <a:cs typeface="David" panose="020E0502060401010101" pitchFamily="34" charset="-79"/>
              </a:rPr>
              <a:t>וּכְבוֹדוֹ וּכְבוֹדוֹ </a:t>
            </a:r>
            <a:r>
              <a:rPr lang="he-IL" b="1" i="0" dirty="0">
                <a:solidFill>
                  <a:srgbClr val="FFFF99"/>
                </a:solidFill>
                <a:effectLst/>
                <a:latin typeface="David" panose="020E0502060401010101" pitchFamily="34" charset="-79"/>
                <a:cs typeface="David" panose="020E0502060401010101" pitchFamily="34" charset="-79"/>
              </a:rPr>
              <a:t>עָלַיִךְ</a:t>
            </a:r>
            <a:r>
              <a:rPr lang="he-IL" b="1" i="0" dirty="0">
                <a:effectLst/>
                <a:latin typeface="David" panose="020E0502060401010101" pitchFamily="34" charset="-79"/>
                <a:cs typeface="David" panose="020E0502060401010101" pitchFamily="34" charset="-79"/>
              </a:rPr>
              <a:t> יֵֽרָאֶֽה</a:t>
            </a:r>
            <a:endParaRPr lang="en-US" b="1" i="0" dirty="0">
              <a:effectLst/>
              <a:latin typeface="David" panose="020E0502060401010101" pitchFamily="34" charset="-79"/>
              <a:cs typeface="David" panose="020E0502060401010101" pitchFamily="34" charset="-79"/>
            </a:endParaRPr>
          </a:p>
          <a:p>
            <a:pPr algn="l"/>
            <a:r>
              <a:rPr lang="en-US" i="1" dirty="0" err="1">
                <a:cs typeface="David" panose="020E0502060401010101" pitchFamily="34" charset="-79"/>
              </a:rPr>
              <a:t>Ukhvodo</a:t>
            </a:r>
            <a:r>
              <a:rPr lang="en-US" i="1" dirty="0">
                <a:cs typeface="David" panose="020E0502060401010101" pitchFamily="34" charset="-79"/>
              </a:rPr>
              <a:t> </a:t>
            </a:r>
            <a:r>
              <a:rPr lang="en-US" i="1" dirty="0" err="1">
                <a:cs typeface="David" panose="020E0502060401010101" pitchFamily="34" charset="-79"/>
              </a:rPr>
              <a:t>ukhvodo</a:t>
            </a:r>
            <a:r>
              <a:rPr lang="en-US" i="1" dirty="0">
                <a:cs typeface="David" panose="020E0502060401010101" pitchFamily="34" charset="-79"/>
              </a:rPr>
              <a:t> </a:t>
            </a:r>
            <a:r>
              <a:rPr lang="en-US" i="1" u="sng" dirty="0" err="1">
                <a:solidFill>
                  <a:srgbClr val="FFFF99"/>
                </a:solidFill>
                <a:cs typeface="David" panose="020E0502060401010101" pitchFamily="34" charset="-79"/>
              </a:rPr>
              <a:t>alayikh</a:t>
            </a:r>
            <a:r>
              <a:rPr lang="en-US" i="1" dirty="0">
                <a:cs typeface="David" panose="020E0502060401010101" pitchFamily="34" charset="-79"/>
              </a:rPr>
              <a:t> </a:t>
            </a:r>
            <a:r>
              <a:rPr lang="en-US" i="1" dirty="0" err="1">
                <a:cs typeface="David" panose="020E0502060401010101" pitchFamily="34" charset="-79"/>
              </a:rPr>
              <a:t>yaraeh</a:t>
            </a:r>
            <a:endParaRPr lang="en-US" i="1" dirty="0">
              <a:cs typeface="David" panose="020E0502060401010101" pitchFamily="34" charset="-79"/>
            </a:endParaRPr>
          </a:p>
          <a:p>
            <a:pPr algn="l"/>
            <a:endParaRPr lang="en-US" dirty="0">
              <a:cs typeface="David" panose="020E0502060401010101" pitchFamily="34" charset="-79"/>
            </a:endParaRPr>
          </a:p>
          <a:p>
            <a:pPr algn="l"/>
            <a:r>
              <a:rPr lang="en-US" dirty="0">
                <a:cs typeface="David" panose="020E0502060401010101" pitchFamily="34" charset="-79"/>
              </a:rPr>
              <a:t>And His glory, and His glory </a:t>
            </a:r>
            <a:r>
              <a:rPr lang="en-US" u="sng" dirty="0">
                <a:solidFill>
                  <a:srgbClr val="FFFF99"/>
                </a:solidFill>
                <a:cs typeface="David" panose="020E0502060401010101" pitchFamily="34" charset="-79"/>
              </a:rPr>
              <a:t>on you</a:t>
            </a:r>
            <a:r>
              <a:rPr lang="en-US" dirty="0">
                <a:cs typeface="David" panose="020E0502060401010101" pitchFamily="34" charset="-79"/>
              </a:rPr>
              <a:t> will appear.</a:t>
            </a:r>
          </a:p>
          <a:p>
            <a:pPr algn="l"/>
            <a:r>
              <a:rPr lang="en-US" dirty="0">
                <a:cs typeface="David" panose="020E0502060401010101" pitchFamily="34" charset="-79"/>
              </a:rPr>
              <a:t> </a:t>
            </a:r>
          </a:p>
          <a:p>
            <a:pPr algn="l" rtl="1"/>
            <a:endParaRPr lang="he-IL" b="1" i="0" dirty="0">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614274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0306" name="Picture 2"/>
          <p:cNvPicPr>
            <a:picLocks noGrp="1" noChangeAspect="1" noChangeArrowheads="1"/>
          </p:cNvPicPr>
          <p:nvPr>
            <p:ph type="subTitle" idx="1"/>
          </p:nvPr>
        </p:nvPicPr>
        <p:blipFill>
          <a:blip r:embed="rId3" cstate="print">
            <a:extLst>
              <a:ext uri="{28A0092B-C50C-407E-A947-70E740481C1C}">
                <a14:useLocalDpi xmlns:a14="http://schemas.microsoft.com/office/drawing/2010/main" val="0"/>
              </a:ext>
            </a:extLst>
          </a:blip>
          <a:srcRect l="9149" t="74446" r="65016" b="3375"/>
          <a:stretch>
            <a:fillRect/>
          </a:stretch>
        </p:blipFill>
        <p:spPr>
          <a:xfrm>
            <a:off x="1200152" y="7456"/>
            <a:ext cx="6477001" cy="5143499"/>
          </a:xfrm>
          <a:noFill/>
        </p:spPr>
      </p:pic>
      <p:cxnSp>
        <p:nvCxnSpPr>
          <p:cNvPr id="3" name="Straight Arrow Connector 2"/>
          <p:cNvCxnSpPr/>
          <p:nvPr/>
        </p:nvCxnSpPr>
        <p:spPr bwMode="auto">
          <a:xfrm>
            <a:off x="4857750" y="1200150"/>
            <a:ext cx="628650" cy="1828800"/>
          </a:xfrm>
          <a:prstGeom prst="straightConnector1">
            <a:avLst/>
          </a:prstGeom>
          <a:solidFill>
            <a:schemeClr val="accent1"/>
          </a:solidFill>
          <a:ln w="28575" cap="flat" cmpd="sng" algn="ctr">
            <a:solidFill>
              <a:srgbClr val="00B0F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Box 4"/>
          <p:cNvSpPr txBox="1"/>
          <p:nvPr/>
        </p:nvSpPr>
        <p:spPr>
          <a:xfrm>
            <a:off x="1905000" y="3966972"/>
            <a:ext cx="4877746" cy="1015663"/>
          </a:xfrm>
          <a:prstGeom prst="rect">
            <a:avLst/>
          </a:prstGeom>
          <a:noFill/>
        </p:spPr>
        <p:txBody>
          <a:bodyPr wrap="none" rtlCol="0">
            <a:spAutoFit/>
          </a:bodyPr>
          <a:lstStyle/>
          <a:p>
            <a:pPr algn="l"/>
            <a:r>
              <a:rPr lang="en-US" sz="3000" dirty="0">
                <a:effectLst>
                  <a:outerShdw blurRad="38100" dist="38100" dir="2700000" algn="tl">
                    <a:srgbClr val="000000">
                      <a:alpha val="43137"/>
                    </a:srgbClr>
                  </a:outerShdw>
                </a:effectLst>
              </a:rPr>
              <a:t>Pilgrim Holiness Church, </a:t>
            </a:r>
          </a:p>
          <a:p>
            <a:pPr algn="l"/>
            <a:r>
              <a:rPr lang="en-US" sz="3000" dirty="0">
                <a:effectLst>
                  <a:outerShdw blurRad="38100" dist="38100" dir="2700000" algn="tl">
                    <a:srgbClr val="000000">
                      <a:alpha val="43137"/>
                    </a:srgbClr>
                  </a:outerShdw>
                </a:effectLst>
              </a:rPr>
              <a:t>Schenectady, NY</a:t>
            </a:r>
          </a:p>
        </p:txBody>
      </p:sp>
    </p:spTree>
    <p:extLst>
      <p:ext uri="{BB962C8B-B14F-4D97-AF65-F5344CB8AC3E}">
        <p14:creationId xmlns:p14="http://schemas.microsoft.com/office/powerpoint/2010/main" val="1258093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1026" name="Picture 2" descr="Canaanite Lice Comb Contains Earliest Ever Sentence 'May This Root Out ...">
            <a:extLst>
              <a:ext uri="{FF2B5EF4-FFF2-40B4-BE49-F238E27FC236}">
                <a16:creationId xmlns:a16="http://schemas.microsoft.com/office/drawing/2014/main" id="{94089E83-1563-E8A0-7019-A24A26375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 y="39633"/>
            <a:ext cx="9061967" cy="5103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716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Gal.7.4-7 </a:t>
            </a:r>
            <a:r>
              <a:rPr lang="en-US" altLang="en-US" sz="4000" dirty="0"/>
              <a:t>But when the fullness of time came, God sent out His Son, born of a woman and born under law— to free those under law, so </a:t>
            </a:r>
            <a:r>
              <a:rPr lang="en-US" altLang="en-US" sz="4000" u="sng" dirty="0">
                <a:solidFill>
                  <a:srgbClr val="FFFF99"/>
                </a:solidFill>
              </a:rPr>
              <a:t>we might receive adoption as sons</a:t>
            </a:r>
            <a:r>
              <a:rPr lang="en-US" altLang="en-US" sz="4000" dirty="0"/>
              <a:t>. Now because you are sons, </a:t>
            </a:r>
            <a:r>
              <a:rPr lang="en-US" altLang="en-US" sz="4000" u="sng" dirty="0">
                <a:solidFill>
                  <a:srgbClr val="FFFF99"/>
                </a:solidFill>
              </a:rPr>
              <a:t>God sent the Ruakh of His Son into our hearts, </a:t>
            </a:r>
            <a:endParaRPr lang="en-US" altLang="en-US" sz="4000" dirty="0"/>
          </a:p>
        </p:txBody>
      </p:sp>
    </p:spTree>
    <p:extLst>
      <p:ext uri="{BB962C8B-B14F-4D97-AF65-F5344CB8AC3E}">
        <p14:creationId xmlns:p14="http://schemas.microsoft.com/office/powerpoint/2010/main" val="3757909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Gal.7.4-7  </a:t>
            </a:r>
            <a:r>
              <a:rPr lang="en-US" altLang="en-US" sz="4000" u="sng" dirty="0">
                <a:solidFill>
                  <a:srgbClr val="FFFF99"/>
                </a:solidFill>
              </a:rPr>
              <a:t>who cries out, “Abba! Father</a:t>
            </a:r>
            <a:r>
              <a:rPr lang="en-US" altLang="en-US" sz="4000" dirty="0"/>
              <a:t>!” So you are no longer a slave but </a:t>
            </a:r>
            <a:r>
              <a:rPr lang="en-US" altLang="en-US" sz="4000" u="sng" dirty="0">
                <a:solidFill>
                  <a:srgbClr val="FFFF99"/>
                </a:solidFill>
              </a:rPr>
              <a:t>a son</a:t>
            </a:r>
            <a:r>
              <a:rPr lang="en-US" altLang="en-US" sz="4000" dirty="0"/>
              <a:t>—and if a son, also an heir through God</a:t>
            </a:r>
          </a:p>
        </p:txBody>
      </p:sp>
    </p:spTree>
    <p:extLst>
      <p:ext uri="{BB962C8B-B14F-4D97-AF65-F5344CB8AC3E}">
        <p14:creationId xmlns:p14="http://schemas.microsoft.com/office/powerpoint/2010/main" val="1450184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sz="4000" baseline="30000" dirty="0"/>
              <a:t>2 Cor. 6.17-18  </a:t>
            </a:r>
            <a:r>
              <a:rPr lang="en-US" sz="4000" dirty="0"/>
              <a:t>Therefore, come out from among them, and be separate, says </a:t>
            </a:r>
            <a:r>
              <a:rPr lang="en-US" sz="4000" cap="small" dirty="0"/>
              <a:t>Adoni</a:t>
            </a:r>
            <a:r>
              <a:rPr lang="en-US" sz="4000" dirty="0"/>
              <a:t>. Touch no unclean thing. Then I will take you in.</a:t>
            </a:r>
            <a:r>
              <a:rPr lang="en-US" sz="4000" b="1" baseline="30000" dirty="0"/>
              <a:t> </a:t>
            </a:r>
            <a:r>
              <a:rPr lang="en-US" sz="4000" dirty="0"/>
              <a:t>I will be a father to you, and </a:t>
            </a:r>
            <a:r>
              <a:rPr lang="en-US" sz="4000" u="sng" dirty="0">
                <a:solidFill>
                  <a:srgbClr val="FFFF66"/>
                </a:solidFill>
              </a:rPr>
              <a:t>you shall be My sons and daughters</a:t>
            </a:r>
            <a:r>
              <a:rPr lang="en-US" sz="4000" dirty="0"/>
              <a:t>, says </a:t>
            </a:r>
            <a:r>
              <a:rPr lang="en-US" sz="4000" cap="small" dirty="0"/>
              <a:t>Adoni</a:t>
            </a:r>
            <a:r>
              <a:rPr lang="en-US" sz="4000" dirty="0"/>
              <a:t>-</a:t>
            </a:r>
            <a:r>
              <a:rPr lang="en-US" sz="4000" dirty="0" err="1"/>
              <a:t>Tzva’ot</a:t>
            </a:r>
            <a:r>
              <a:rPr lang="en-US" sz="4000" dirty="0"/>
              <a:t>.”</a:t>
            </a:r>
            <a:endParaRPr lang="en-US" altLang="en-US" sz="7200" dirty="0"/>
          </a:p>
        </p:txBody>
      </p:sp>
    </p:spTree>
    <p:extLst>
      <p:ext uri="{BB962C8B-B14F-4D97-AF65-F5344CB8AC3E}">
        <p14:creationId xmlns:p14="http://schemas.microsoft.com/office/powerpoint/2010/main" val="3330498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sz="4000" baseline="30000" dirty="0"/>
              <a:t>Dvarim/Dt 14.2 </a:t>
            </a:r>
            <a:r>
              <a:rPr lang="en-US" sz="4000" b="1" baseline="30000" dirty="0"/>
              <a:t> </a:t>
            </a:r>
            <a:r>
              <a:rPr lang="en-US" sz="4000" dirty="0"/>
              <a:t>For you are a holy people to </a:t>
            </a:r>
            <a:r>
              <a:rPr lang="en-US" sz="4000" cap="small" dirty="0"/>
              <a:t>Adoni</a:t>
            </a:r>
            <a:r>
              <a:rPr lang="en-US" sz="4000" dirty="0"/>
              <a:t> your God—from all the peoples on the face of the earth, </a:t>
            </a:r>
            <a:r>
              <a:rPr lang="en-US" sz="4000" cap="small" dirty="0">
                <a:solidFill>
                  <a:srgbClr val="FFFF99"/>
                </a:solidFill>
              </a:rPr>
              <a:t>Adoni </a:t>
            </a:r>
            <a:r>
              <a:rPr lang="en-US" sz="4000" dirty="0">
                <a:solidFill>
                  <a:srgbClr val="FFFF99"/>
                </a:solidFill>
              </a:rPr>
              <a:t>has chosen you to be His treasured people</a:t>
            </a:r>
            <a:r>
              <a:rPr lang="en-US" sz="4000" dirty="0"/>
              <a:t>. </a:t>
            </a:r>
            <a:endParaRPr lang="en-US" altLang="en-US" sz="7200" dirty="0"/>
          </a:p>
        </p:txBody>
      </p:sp>
    </p:spTree>
    <p:extLst>
      <p:ext uri="{BB962C8B-B14F-4D97-AF65-F5344CB8AC3E}">
        <p14:creationId xmlns:p14="http://schemas.microsoft.com/office/powerpoint/2010/main" val="1638950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t>Yeshayahu/Is 63.16</a:t>
            </a:r>
            <a:r>
              <a:rPr lang="en-US" altLang="en-US" sz="4000" dirty="0"/>
              <a:t> For You are our Father— even if Abraham would not know us or Israel not recognize us. </a:t>
            </a:r>
            <a:r>
              <a:rPr lang="en-US" altLang="en-US" sz="4000" u="sng" dirty="0">
                <a:solidFill>
                  <a:srgbClr val="FFFF99"/>
                </a:solidFill>
              </a:rPr>
              <a:t>You, </a:t>
            </a:r>
            <a:r>
              <a:rPr lang="en-US" altLang="en-US" sz="4000" u="sng" cap="small" dirty="0">
                <a:solidFill>
                  <a:srgbClr val="FFFF99"/>
                </a:solidFill>
              </a:rPr>
              <a:t>Adoni</a:t>
            </a:r>
            <a:r>
              <a:rPr lang="en-US" altLang="en-US" sz="4000" u="sng" dirty="0">
                <a:solidFill>
                  <a:srgbClr val="FFFF99"/>
                </a:solidFill>
              </a:rPr>
              <a:t>, are our Father, our Redeemer</a:t>
            </a:r>
            <a:r>
              <a:rPr lang="en-US" altLang="en-US" sz="4000" dirty="0"/>
              <a:t>— from everlasting is Your Name.</a:t>
            </a:r>
          </a:p>
        </p:txBody>
      </p:sp>
    </p:spTree>
    <p:extLst>
      <p:ext uri="{BB962C8B-B14F-4D97-AF65-F5344CB8AC3E}">
        <p14:creationId xmlns:p14="http://schemas.microsoft.com/office/powerpoint/2010/main" val="2628190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baseline="30000" dirty="0" err="1"/>
              <a:t>Yn</a:t>
            </a:r>
            <a:r>
              <a:rPr lang="en-US" altLang="en-US" sz="4000" baseline="30000" dirty="0"/>
              <a:t> 1.10-14 </a:t>
            </a:r>
            <a:r>
              <a:rPr lang="en-US" altLang="en-US" sz="4000" dirty="0"/>
              <a:t>He was in the world — the world came to be through him — yet the world did not know him. He came to his own homeland, yet his own people did not receive him. But to as many as did receive him, to those who put their trust in his person and power, </a:t>
            </a:r>
          </a:p>
        </p:txBody>
      </p:sp>
    </p:spTree>
    <p:extLst>
      <p:ext uri="{BB962C8B-B14F-4D97-AF65-F5344CB8AC3E}">
        <p14:creationId xmlns:p14="http://schemas.microsoft.com/office/powerpoint/2010/main" val="3117283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baseline="30000" dirty="0" err="1"/>
              <a:t>Yn</a:t>
            </a:r>
            <a:r>
              <a:rPr lang="en-US" altLang="en-US" sz="4000" baseline="30000" dirty="0"/>
              <a:t> 1.10-14 </a:t>
            </a:r>
            <a:r>
              <a:rPr lang="en-US" altLang="en-US" sz="4000" u="sng" dirty="0">
                <a:solidFill>
                  <a:srgbClr val="FFFF99"/>
                </a:solidFill>
              </a:rPr>
              <a:t>he gave the right to become children of God</a:t>
            </a:r>
            <a:r>
              <a:rPr lang="en-US" altLang="en-US" sz="4000" dirty="0"/>
              <a:t>, not because of bloodline, physical impulse or human intention, but because of God. The Word became a human being and lived with us, and we saw his </a:t>
            </a:r>
            <a:r>
              <a:rPr lang="en-US" altLang="en-US" sz="4000" dirty="0" err="1"/>
              <a:t>Sh’khinah</a:t>
            </a:r>
            <a:r>
              <a:rPr lang="en-US" altLang="en-US" sz="4000" dirty="0"/>
              <a:t>, the </a:t>
            </a:r>
            <a:r>
              <a:rPr lang="en-US" altLang="en-US" sz="4000" dirty="0" err="1"/>
              <a:t>Sh’khinah</a:t>
            </a:r>
            <a:r>
              <a:rPr lang="en-US" altLang="en-US" sz="4000" dirty="0"/>
              <a:t> of the Father’s only Son, full of grace and truth.</a:t>
            </a:r>
          </a:p>
        </p:txBody>
      </p:sp>
    </p:spTree>
    <p:extLst>
      <p:ext uri="{BB962C8B-B14F-4D97-AF65-F5344CB8AC3E}">
        <p14:creationId xmlns:p14="http://schemas.microsoft.com/office/powerpoint/2010/main" val="2565740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Therefore, the </a:t>
            </a:r>
            <a:r>
              <a:rPr lang="en-US" altLang="en-US" sz="4000" u="sng" dirty="0">
                <a:solidFill>
                  <a:srgbClr val="FFFF99"/>
                </a:solidFill>
              </a:rPr>
              <a:t>most foundational</a:t>
            </a:r>
            <a:r>
              <a:rPr lang="en-US" altLang="en-US" sz="4000" dirty="0"/>
              <a:t> message of the Kingdom of Messiah is that we can be transformed so as to say with a whole heart, </a:t>
            </a:r>
          </a:p>
          <a:p>
            <a:pPr algn="l">
              <a:lnSpc>
                <a:spcPct val="90000"/>
              </a:lnSpc>
            </a:pPr>
            <a:r>
              <a:rPr lang="en-US" altLang="en-US" sz="4000" dirty="0"/>
              <a:t>Our Father Who is in Heaven</a:t>
            </a:r>
          </a:p>
          <a:p>
            <a:pPr rtl="1">
              <a:lnSpc>
                <a:spcPct val="90000"/>
              </a:lnSpc>
            </a:pPr>
            <a:r>
              <a:rPr lang="he-IL" altLang="en-US" sz="4000" b="1" dirty="0">
                <a:latin typeface="David" panose="020E0502060401010101" pitchFamily="34" charset="-79"/>
                <a:cs typeface="David" panose="020E0502060401010101" pitchFamily="34" charset="-79"/>
              </a:rPr>
              <a:t>אָבִינוּ שֶׁבַּשָּׁמַיִם</a:t>
            </a:r>
            <a:r>
              <a:rPr lang="en-US" altLang="en-US" sz="4400" b="1" dirty="0">
                <a:latin typeface="David" panose="020E0502060401010101" pitchFamily="34" charset="-79"/>
                <a:cs typeface="David" panose="020E0502060401010101" pitchFamily="34" charset="-79"/>
              </a:rPr>
              <a:t> </a:t>
            </a:r>
            <a:r>
              <a:rPr lang="en-US" altLang="en-US" sz="3600" dirty="0" err="1"/>
              <a:t>Avinua</a:t>
            </a:r>
            <a:r>
              <a:rPr lang="en-US" altLang="en-US" sz="3600" dirty="0"/>
              <a:t> </a:t>
            </a:r>
            <a:r>
              <a:rPr lang="en-US" altLang="en-US" sz="3600" dirty="0" err="1"/>
              <a:t>shebashamiyim</a:t>
            </a:r>
            <a:r>
              <a:rPr lang="en-US" altLang="en-US" sz="3600" dirty="0"/>
              <a:t>  </a:t>
            </a:r>
            <a:endParaRPr lang="en-US" altLang="en-US" sz="4000" dirty="0"/>
          </a:p>
        </p:txBody>
      </p:sp>
    </p:spTree>
    <p:extLst>
      <p:ext uri="{BB962C8B-B14F-4D97-AF65-F5344CB8AC3E}">
        <p14:creationId xmlns:p14="http://schemas.microsoft.com/office/powerpoint/2010/main" val="1094067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There are children who cannot say that, either spiritually or humanly / relationally…</a:t>
            </a:r>
          </a:p>
        </p:txBody>
      </p:sp>
    </p:spTree>
    <p:extLst>
      <p:ext uri="{BB962C8B-B14F-4D97-AF65-F5344CB8AC3E}">
        <p14:creationId xmlns:p14="http://schemas.microsoft.com/office/powerpoint/2010/main" val="2882168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Adoption</a:t>
            </a:r>
          </a:p>
          <a:p>
            <a:pPr marL="457200" indent="-457200" algn="l">
              <a:lnSpc>
                <a:spcPct val="90000"/>
              </a:lnSpc>
              <a:buFont typeface="+mj-lt"/>
              <a:buAutoNum type="arabicPeriod"/>
            </a:pPr>
            <a:r>
              <a:rPr lang="en-US" altLang="en-US" sz="4000" dirty="0"/>
              <a:t>Spiritual adoption</a:t>
            </a:r>
          </a:p>
          <a:p>
            <a:pPr marL="457200" indent="-457200" algn="l">
              <a:lnSpc>
                <a:spcPct val="90000"/>
              </a:lnSpc>
              <a:buFont typeface="+mj-lt"/>
              <a:buAutoNum type="arabicPeriod"/>
            </a:pPr>
            <a:r>
              <a:rPr lang="en-US" altLang="en-US" sz="4000" u="sng" dirty="0">
                <a:solidFill>
                  <a:srgbClr val="FFFF99"/>
                </a:solidFill>
              </a:rPr>
              <a:t>Needed for Israeli children</a:t>
            </a:r>
          </a:p>
          <a:p>
            <a:pPr marL="457200" indent="-457200" algn="l">
              <a:lnSpc>
                <a:spcPct val="90000"/>
              </a:lnSpc>
              <a:buFont typeface="+mj-lt"/>
              <a:buAutoNum type="arabicPeriod"/>
            </a:pPr>
            <a:r>
              <a:rPr lang="en-US" altLang="en-US" sz="4000" dirty="0" err="1"/>
              <a:t>Hatikva</a:t>
            </a:r>
            <a:r>
              <a:rPr lang="en-US" altLang="en-US" sz="4000" dirty="0"/>
              <a:t> Families</a:t>
            </a:r>
          </a:p>
          <a:p>
            <a:pPr marL="457200" indent="-457200" algn="l">
              <a:lnSpc>
                <a:spcPct val="90000"/>
              </a:lnSpc>
              <a:buFont typeface="+mj-lt"/>
              <a:buAutoNum type="arabicPeriod"/>
            </a:pPr>
            <a:r>
              <a:rPr lang="en-US" altLang="en-US" sz="4000" dirty="0"/>
              <a:t>Needed for American children</a:t>
            </a:r>
          </a:p>
          <a:p>
            <a:pPr marL="457200" indent="-457200" algn="l">
              <a:lnSpc>
                <a:spcPct val="90000"/>
              </a:lnSpc>
              <a:buFont typeface="+mj-lt"/>
              <a:buAutoNum type="arabicPeriod"/>
            </a:pPr>
            <a:r>
              <a:rPr lang="en-US" altLang="en-US" sz="4000" dirty="0"/>
              <a:t>Our response?</a:t>
            </a:r>
          </a:p>
          <a:p>
            <a:pPr marL="457200" indent="-457200" algn="l">
              <a:lnSpc>
                <a:spcPct val="90000"/>
              </a:lnSpc>
              <a:buFont typeface="+mj-lt"/>
              <a:buAutoNum type="arabicPeriod"/>
            </a:pPr>
            <a:endParaRPr lang="en-US" altLang="en-US" sz="4000" dirty="0"/>
          </a:p>
        </p:txBody>
      </p:sp>
    </p:spTree>
    <p:extLst>
      <p:ext uri="{BB962C8B-B14F-4D97-AF65-F5344CB8AC3E}">
        <p14:creationId xmlns:p14="http://schemas.microsoft.com/office/powerpoint/2010/main" val="2908765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5122" name="Picture 2" descr="Ivory lice comb - a dating head-scratcher - may hold earliest Canaanite ...">
            <a:extLst>
              <a:ext uri="{FF2B5EF4-FFF2-40B4-BE49-F238E27FC236}">
                <a16:creationId xmlns:a16="http://schemas.microsoft.com/office/drawing/2014/main" id="{0F52537A-CD46-400F-35E0-29C2C2AA3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3" y="0"/>
            <a:ext cx="823118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964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8194" name="Picture 2">
            <a:extLst>
              <a:ext uri="{FF2B5EF4-FFF2-40B4-BE49-F238E27FC236}">
                <a16:creationId xmlns:a16="http://schemas.microsoft.com/office/drawing/2014/main" id="{09E9BFEB-7A0E-A9D9-A988-798525F91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388"/>
            <a:ext cx="9144000" cy="4784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B4FD778-0301-1B8D-B510-CD80087F8C69}"/>
              </a:ext>
            </a:extLst>
          </p:cNvPr>
          <p:cNvSpPr txBox="1"/>
          <p:nvPr/>
        </p:nvSpPr>
        <p:spPr>
          <a:xfrm>
            <a:off x="1981200" y="4240542"/>
            <a:ext cx="5088829" cy="707886"/>
          </a:xfrm>
          <a:prstGeom prst="rect">
            <a:avLst/>
          </a:prstGeom>
          <a:noFill/>
        </p:spPr>
        <p:txBody>
          <a:bodyPr wrap="none" rtlCol="0">
            <a:spAutoFit/>
          </a:bodyPr>
          <a:lstStyle/>
          <a:p>
            <a:pPr algn="l"/>
            <a:r>
              <a:rPr lang="en-US" dirty="0">
                <a:latin typeface="+mj-lt"/>
              </a:rPr>
              <a:t>The Spirit of Adoption</a:t>
            </a:r>
          </a:p>
        </p:txBody>
      </p:sp>
    </p:spTree>
    <p:extLst>
      <p:ext uri="{BB962C8B-B14F-4D97-AF65-F5344CB8AC3E}">
        <p14:creationId xmlns:p14="http://schemas.microsoft.com/office/powerpoint/2010/main" val="3228116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4864100" cy="4648200"/>
          </a:xfrm>
        </p:spPr>
        <p:txBody>
          <a:bodyPr/>
          <a:lstStyle/>
          <a:p>
            <a:pPr algn="l">
              <a:lnSpc>
                <a:spcPct val="90000"/>
              </a:lnSpc>
            </a:pPr>
            <a:r>
              <a:rPr lang="en-US" altLang="en-US" sz="4000" dirty="0"/>
              <a:t>Orphan Shabbat</a:t>
            </a:r>
          </a:p>
          <a:p>
            <a:pPr marR="0" algn="r" rtl="1"/>
            <a:r>
              <a:rPr lang="en-US" sz="4800" b="1" i="0" u="none" strike="noStrike" baseline="0" dirty="0">
                <a:latin typeface="David" panose="020E0502060401010101" pitchFamily="34" charset="-79"/>
                <a:cs typeface="David" panose="020E0502060401010101" pitchFamily="34" charset="-79"/>
              </a:rPr>
              <a:t>    </a:t>
            </a:r>
            <a:r>
              <a:rPr lang="he-IL" sz="4800" b="1" i="0" u="none" strike="noStrike" baseline="0" dirty="0">
                <a:latin typeface="David" panose="020E0502060401010101" pitchFamily="34" charset="-79"/>
                <a:cs typeface="David" panose="020E0502060401010101" pitchFamily="34" charset="-79"/>
              </a:rPr>
              <a:t>שַׁבָּת יָתוֹם</a:t>
            </a:r>
            <a:endParaRPr lang="en-US" sz="4800" b="1" i="0" u="none" strike="noStrike" baseline="0" dirty="0">
              <a:latin typeface="David" panose="020E0502060401010101" pitchFamily="34" charset="-79"/>
              <a:cs typeface="David" panose="020E0502060401010101" pitchFamily="34" charset="-79"/>
            </a:endParaRPr>
          </a:p>
          <a:p>
            <a:pPr marR="0" algn="l" rtl="0"/>
            <a:r>
              <a:rPr lang="en-US" sz="4000" i="1" dirty="0"/>
              <a:t>Shabbat </a:t>
            </a:r>
            <a:r>
              <a:rPr lang="en-US" sz="4000" i="1" dirty="0" err="1"/>
              <a:t>Yatom</a:t>
            </a:r>
            <a:endParaRPr lang="en-US" sz="4000" i="1" dirty="0"/>
          </a:p>
          <a:p>
            <a:pPr marR="0" algn="l" rtl="0"/>
            <a:r>
              <a:rPr lang="en-US" altLang="en-US" sz="4000" dirty="0"/>
              <a:t>and </a:t>
            </a:r>
          </a:p>
          <a:p>
            <a:pPr marR="0" algn="l" rtl="0"/>
            <a:r>
              <a:rPr lang="en-US" altLang="en-US" sz="4000" dirty="0"/>
              <a:t>The Spirit of Adoption</a:t>
            </a:r>
          </a:p>
        </p:txBody>
      </p:sp>
      <p:pic>
        <p:nvPicPr>
          <p:cNvPr id="1026" name="Picture 2">
            <a:extLst>
              <a:ext uri="{FF2B5EF4-FFF2-40B4-BE49-F238E27FC236}">
                <a16:creationId xmlns:a16="http://schemas.microsoft.com/office/drawing/2014/main" id="{9EE04E3B-B48B-0B01-3B89-A5E06EDBBF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8900" y="0"/>
            <a:ext cx="39751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99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sz="4000" dirty="0"/>
              <a:t>There are over 365,000 at-risk children in Israel.</a:t>
            </a:r>
            <a:endParaRPr lang="en-US" altLang="en-US" sz="7200" dirty="0"/>
          </a:p>
        </p:txBody>
      </p:sp>
    </p:spTree>
    <p:extLst>
      <p:ext uri="{BB962C8B-B14F-4D97-AF65-F5344CB8AC3E}">
        <p14:creationId xmlns:p14="http://schemas.microsoft.com/office/powerpoint/2010/main" val="4278377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a:t>More than 10,000 children have been removed from their homes by the Ministry of Welfare, only 25% of those children are in foster care.</a:t>
            </a:r>
            <a:endParaRPr lang="en-US" altLang="en-US" sz="4000" dirty="0"/>
          </a:p>
        </p:txBody>
      </p:sp>
    </p:spTree>
    <p:extLst>
      <p:ext uri="{BB962C8B-B14F-4D97-AF65-F5344CB8AC3E}">
        <p14:creationId xmlns:p14="http://schemas.microsoft.com/office/powerpoint/2010/main" val="1696264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Couples wait an average of 5 years to adopt a child and only 120 successful adoptions occur each year.</a:t>
            </a:r>
          </a:p>
        </p:txBody>
      </p:sp>
    </p:spTree>
    <p:extLst>
      <p:ext uri="{BB962C8B-B14F-4D97-AF65-F5344CB8AC3E}">
        <p14:creationId xmlns:p14="http://schemas.microsoft.com/office/powerpoint/2010/main" val="4184506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The OVC (orphan and vulnerable child) crisis in Israel is particularly complex. Due to political, social, and cultural factors, the vast majority of orphans and at-risk children reside in institutions, left without a permanent family.</a:t>
            </a:r>
          </a:p>
        </p:txBody>
      </p:sp>
    </p:spTree>
    <p:extLst>
      <p:ext uri="{BB962C8B-B14F-4D97-AF65-F5344CB8AC3E}">
        <p14:creationId xmlns:p14="http://schemas.microsoft.com/office/powerpoint/2010/main" val="9292143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Pro-lifers are often accused of caring for the pre-born children, but ignoring the breathing children.</a:t>
            </a:r>
          </a:p>
          <a:p>
            <a:pPr algn="l">
              <a:lnSpc>
                <a:spcPct val="90000"/>
              </a:lnSpc>
            </a:pPr>
            <a:endParaRPr lang="en-US" altLang="en-US" sz="4000" dirty="0"/>
          </a:p>
          <a:p>
            <a:pPr algn="l">
              <a:lnSpc>
                <a:spcPct val="90000"/>
              </a:lnSpc>
            </a:pPr>
            <a:r>
              <a:rPr lang="en-US" altLang="en-US" sz="4000" dirty="0"/>
              <a:t>Being pro-life is caring for </a:t>
            </a:r>
            <a:r>
              <a:rPr lang="en-US" altLang="en-US" sz="4000" u="sng" dirty="0">
                <a:solidFill>
                  <a:srgbClr val="FFFF99"/>
                </a:solidFill>
              </a:rPr>
              <a:t>all</a:t>
            </a:r>
            <a:r>
              <a:rPr lang="en-US" altLang="en-US" sz="4000" dirty="0"/>
              <a:t> of the living!</a:t>
            </a:r>
          </a:p>
        </p:txBody>
      </p:sp>
    </p:spTree>
    <p:extLst>
      <p:ext uri="{BB962C8B-B14F-4D97-AF65-F5344CB8AC3E}">
        <p14:creationId xmlns:p14="http://schemas.microsoft.com/office/powerpoint/2010/main" val="27404255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baseline="30000" dirty="0" err="1"/>
              <a:t>Shmot</a:t>
            </a:r>
            <a:r>
              <a:rPr lang="en-US" altLang="en-US" sz="4000" baseline="30000" dirty="0"/>
              <a:t>/Ex 22.21-23 </a:t>
            </a:r>
            <a:r>
              <a:rPr lang="en-US" altLang="en-US" sz="4000" dirty="0"/>
              <a:t>“</a:t>
            </a:r>
            <a:r>
              <a:rPr lang="en-US" altLang="en-US" sz="4000" u="sng" dirty="0">
                <a:solidFill>
                  <a:srgbClr val="FFFF99"/>
                </a:solidFill>
              </a:rPr>
              <a:t>You must not mistreat any widow or orphan</a:t>
            </a:r>
            <a:r>
              <a:rPr lang="en-US" altLang="en-US" sz="4000" dirty="0"/>
              <a:t>. If you mistreat them in any way, and they cry out to Me, I will surely hear their cry. My wrath will burn hot, and I will kill you with the sword. So your wives will become widows and your children will become orphans.</a:t>
            </a:r>
          </a:p>
        </p:txBody>
      </p:sp>
    </p:spTree>
    <p:extLst>
      <p:ext uri="{BB962C8B-B14F-4D97-AF65-F5344CB8AC3E}">
        <p14:creationId xmlns:p14="http://schemas.microsoft.com/office/powerpoint/2010/main" val="24655777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sz="4000" baseline="30000" dirty="0"/>
              <a:t>Yeshayahu/Is 1.16-17 </a:t>
            </a:r>
            <a:r>
              <a:rPr lang="en-US" sz="4000" dirty="0"/>
              <a:t>“Wash and make yourselves clean. Put away the evil of your deeds from before My eyes. Cease to do evil. </a:t>
            </a:r>
            <a:r>
              <a:rPr lang="en-US" sz="4000" b="1" baseline="30000" dirty="0"/>
              <a:t> </a:t>
            </a:r>
            <a:r>
              <a:rPr lang="en-US" sz="4000" dirty="0"/>
              <a:t>Learn to do good, seek justice, relieve the oppressed, </a:t>
            </a:r>
            <a:r>
              <a:rPr lang="en-US" sz="4000" u="sng" dirty="0">
                <a:solidFill>
                  <a:srgbClr val="FFFF99"/>
                </a:solidFill>
              </a:rPr>
              <a:t>defend the orphan</a:t>
            </a:r>
            <a:r>
              <a:rPr lang="en-US" sz="4000" dirty="0"/>
              <a:t>, plead for the widow.”</a:t>
            </a:r>
            <a:endParaRPr lang="en-US" altLang="en-US" sz="7200" dirty="0"/>
          </a:p>
        </p:txBody>
      </p:sp>
    </p:spTree>
    <p:extLst>
      <p:ext uri="{BB962C8B-B14F-4D97-AF65-F5344CB8AC3E}">
        <p14:creationId xmlns:p14="http://schemas.microsoft.com/office/powerpoint/2010/main" val="33663392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sz="4000" baseline="30000" dirty="0" err="1"/>
              <a:t>Zekh</a:t>
            </a:r>
            <a:r>
              <a:rPr lang="en-US" sz="4000" baseline="30000" dirty="0"/>
              <a:t> 7.9-10 </a:t>
            </a:r>
            <a:r>
              <a:rPr lang="en-US" sz="4000" b="1" baseline="30000" dirty="0"/>
              <a:t> </a:t>
            </a:r>
            <a:r>
              <a:rPr lang="en-US" sz="4000" dirty="0"/>
              <a:t>“Thus says </a:t>
            </a:r>
            <a:r>
              <a:rPr lang="en-US" sz="4000" cap="small" dirty="0"/>
              <a:t>Adoni</a:t>
            </a:r>
            <a:r>
              <a:rPr lang="en-US" sz="4000" dirty="0"/>
              <a:t>-</a:t>
            </a:r>
            <a:r>
              <a:rPr lang="en-US" sz="4000" dirty="0" err="1"/>
              <a:t>Tzva’ot</a:t>
            </a:r>
            <a:r>
              <a:rPr lang="en-US" sz="4000" dirty="0"/>
              <a:t>: ‘Administer true judgment and practice mercy and compassion each to his brother. </a:t>
            </a:r>
            <a:r>
              <a:rPr lang="en-US" sz="4000" u="sng" dirty="0">
                <a:solidFill>
                  <a:srgbClr val="FFFF99"/>
                </a:solidFill>
              </a:rPr>
              <a:t>Do not oppress the widow or the orphan</a:t>
            </a:r>
            <a:r>
              <a:rPr lang="en-US" sz="4000" dirty="0"/>
              <a:t>, the outsider or the poor.</a:t>
            </a:r>
            <a:endParaRPr lang="en-US" altLang="en-US" sz="7200" dirty="0"/>
          </a:p>
        </p:txBody>
      </p:sp>
    </p:spTree>
    <p:extLst>
      <p:ext uri="{BB962C8B-B14F-4D97-AF65-F5344CB8AC3E}">
        <p14:creationId xmlns:p14="http://schemas.microsoft.com/office/powerpoint/2010/main" val="4028709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“May this tusk root out the lice of the hair and the beard”</a:t>
            </a:r>
          </a:p>
          <a:p>
            <a:pPr algn="l">
              <a:lnSpc>
                <a:spcPct val="90000"/>
              </a:lnSpc>
            </a:pPr>
            <a:r>
              <a:rPr lang="en-US" altLang="en-US" sz="4000" dirty="0"/>
              <a:t>etched on a Canaanite comb that dates back to around 1700 BCE in Lachish.</a:t>
            </a:r>
          </a:p>
        </p:txBody>
      </p:sp>
    </p:spTree>
    <p:extLst>
      <p:ext uri="{BB962C8B-B14F-4D97-AF65-F5344CB8AC3E}">
        <p14:creationId xmlns:p14="http://schemas.microsoft.com/office/powerpoint/2010/main" val="12372103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sz="4000" baseline="30000" dirty="0"/>
              <a:t>T’hillim/Ps 68. 6-7  </a:t>
            </a:r>
            <a:r>
              <a:rPr lang="en-US" sz="4000" dirty="0"/>
              <a:t>God in his holy dwelling, </a:t>
            </a:r>
            <a:r>
              <a:rPr lang="en-US" sz="4000" u="sng" dirty="0">
                <a:solidFill>
                  <a:srgbClr val="FFFF99"/>
                </a:solidFill>
              </a:rPr>
              <a:t>is a father to orphans </a:t>
            </a:r>
            <a:r>
              <a:rPr lang="en-US" sz="4000" dirty="0"/>
              <a:t>and defender of widows. </a:t>
            </a:r>
            <a:r>
              <a:rPr lang="en-US" sz="4000" b="1" baseline="30000" dirty="0"/>
              <a:t> </a:t>
            </a:r>
            <a:r>
              <a:rPr lang="en-US" sz="4000" dirty="0"/>
              <a:t>God gives homes to those who are alone.</a:t>
            </a:r>
            <a:endParaRPr lang="en-US" altLang="en-US" sz="7200" dirty="0"/>
          </a:p>
        </p:txBody>
      </p:sp>
    </p:spTree>
    <p:extLst>
      <p:ext uri="{BB962C8B-B14F-4D97-AF65-F5344CB8AC3E}">
        <p14:creationId xmlns:p14="http://schemas.microsoft.com/office/powerpoint/2010/main" val="39557432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sz="4000" baseline="30000" dirty="0"/>
              <a:t>Yaakov 1.27 </a:t>
            </a:r>
            <a:r>
              <a:rPr lang="en-US" sz="4000" dirty="0"/>
              <a:t>Pure and undefiled religion before our God and Father is this: </a:t>
            </a:r>
            <a:r>
              <a:rPr lang="en-US" sz="4000" u="sng" dirty="0">
                <a:solidFill>
                  <a:srgbClr val="FFFF99"/>
                </a:solidFill>
              </a:rPr>
              <a:t>to care for orphans </a:t>
            </a:r>
            <a:r>
              <a:rPr lang="en-US" sz="4000" dirty="0"/>
              <a:t>and widows in their distress.</a:t>
            </a:r>
            <a:endParaRPr lang="en-US" altLang="en-US" sz="7200" dirty="0"/>
          </a:p>
        </p:txBody>
      </p:sp>
    </p:spTree>
    <p:extLst>
      <p:ext uri="{BB962C8B-B14F-4D97-AF65-F5344CB8AC3E}">
        <p14:creationId xmlns:p14="http://schemas.microsoft.com/office/powerpoint/2010/main" val="4023578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Adoption</a:t>
            </a:r>
          </a:p>
          <a:p>
            <a:pPr marL="457200" indent="-457200" algn="l">
              <a:lnSpc>
                <a:spcPct val="90000"/>
              </a:lnSpc>
              <a:buFont typeface="+mj-lt"/>
              <a:buAutoNum type="arabicPeriod"/>
            </a:pPr>
            <a:r>
              <a:rPr lang="en-US" altLang="en-US" sz="4000" dirty="0"/>
              <a:t>Spiritual adoption</a:t>
            </a:r>
          </a:p>
          <a:p>
            <a:pPr marL="457200" indent="-457200" algn="l">
              <a:lnSpc>
                <a:spcPct val="90000"/>
              </a:lnSpc>
              <a:buFont typeface="+mj-lt"/>
              <a:buAutoNum type="arabicPeriod"/>
            </a:pPr>
            <a:r>
              <a:rPr lang="en-US" altLang="en-US" sz="4000" dirty="0"/>
              <a:t>Needed for Israeli children</a:t>
            </a:r>
          </a:p>
          <a:p>
            <a:pPr marL="457200" indent="-457200" algn="l">
              <a:lnSpc>
                <a:spcPct val="90000"/>
              </a:lnSpc>
              <a:buFont typeface="+mj-lt"/>
              <a:buAutoNum type="arabicPeriod"/>
            </a:pPr>
            <a:r>
              <a:rPr lang="en-US" altLang="en-US" sz="4000" dirty="0" err="1">
                <a:solidFill>
                  <a:srgbClr val="FFFF99"/>
                </a:solidFill>
              </a:rPr>
              <a:t>Hatikva</a:t>
            </a:r>
            <a:r>
              <a:rPr lang="en-US" altLang="en-US" sz="4000" dirty="0">
                <a:solidFill>
                  <a:srgbClr val="FFFF99"/>
                </a:solidFill>
              </a:rPr>
              <a:t> Families</a:t>
            </a:r>
          </a:p>
          <a:p>
            <a:pPr marL="457200" indent="-457200" algn="l">
              <a:lnSpc>
                <a:spcPct val="90000"/>
              </a:lnSpc>
              <a:buFont typeface="+mj-lt"/>
              <a:buAutoNum type="arabicPeriod"/>
            </a:pPr>
            <a:r>
              <a:rPr lang="en-US" altLang="en-US" sz="4000" dirty="0"/>
              <a:t>Needed for American children</a:t>
            </a:r>
          </a:p>
          <a:p>
            <a:pPr marL="457200" indent="-457200" algn="l">
              <a:lnSpc>
                <a:spcPct val="90000"/>
              </a:lnSpc>
              <a:buFont typeface="+mj-lt"/>
              <a:buAutoNum type="arabicPeriod"/>
            </a:pPr>
            <a:r>
              <a:rPr lang="en-US" altLang="en-US" sz="4000" dirty="0"/>
              <a:t>Our response?</a:t>
            </a:r>
          </a:p>
          <a:p>
            <a:pPr marL="457200" indent="-457200" algn="l">
              <a:lnSpc>
                <a:spcPct val="90000"/>
              </a:lnSpc>
              <a:buFont typeface="+mj-lt"/>
              <a:buAutoNum type="arabicPeriod"/>
            </a:pPr>
            <a:endParaRPr lang="en-US" altLang="en-US" sz="4000" dirty="0"/>
          </a:p>
        </p:txBody>
      </p:sp>
    </p:spTree>
    <p:extLst>
      <p:ext uri="{BB962C8B-B14F-4D97-AF65-F5344CB8AC3E}">
        <p14:creationId xmlns:p14="http://schemas.microsoft.com/office/powerpoint/2010/main" val="3661132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8194" name="Picture 2">
            <a:extLst>
              <a:ext uri="{FF2B5EF4-FFF2-40B4-BE49-F238E27FC236}">
                <a16:creationId xmlns:a16="http://schemas.microsoft.com/office/drawing/2014/main" id="{09E9BFEB-7A0E-A9D9-A988-798525F91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388"/>
            <a:ext cx="9144000" cy="4784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B4FD778-0301-1B8D-B510-CD80087F8C69}"/>
              </a:ext>
            </a:extLst>
          </p:cNvPr>
          <p:cNvSpPr txBox="1"/>
          <p:nvPr/>
        </p:nvSpPr>
        <p:spPr>
          <a:xfrm>
            <a:off x="1981200" y="4240542"/>
            <a:ext cx="5088829" cy="707886"/>
          </a:xfrm>
          <a:prstGeom prst="rect">
            <a:avLst/>
          </a:prstGeom>
          <a:noFill/>
        </p:spPr>
        <p:txBody>
          <a:bodyPr wrap="none" rtlCol="0">
            <a:spAutoFit/>
          </a:bodyPr>
          <a:lstStyle/>
          <a:p>
            <a:pPr algn="l"/>
            <a:r>
              <a:rPr lang="en-US" dirty="0">
                <a:latin typeface="+mj-lt"/>
              </a:rPr>
              <a:t>The Spirit of Adoption</a:t>
            </a:r>
          </a:p>
        </p:txBody>
      </p:sp>
    </p:spTree>
    <p:extLst>
      <p:ext uri="{BB962C8B-B14F-4D97-AF65-F5344CB8AC3E}">
        <p14:creationId xmlns:p14="http://schemas.microsoft.com/office/powerpoint/2010/main" val="108881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860FDC0E-8432-568A-8C01-85B327401743}"/>
              </a:ext>
            </a:extLst>
          </p:cNvPr>
          <p:cNvPicPr>
            <a:picLocks noChangeAspect="1"/>
          </p:cNvPicPr>
          <p:nvPr/>
        </p:nvPicPr>
        <p:blipFill>
          <a:blip r:embed="rId3"/>
          <a:stretch>
            <a:fillRect/>
          </a:stretch>
        </p:blipFill>
        <p:spPr>
          <a:xfrm>
            <a:off x="0" y="562375"/>
            <a:ext cx="9144000" cy="4018749"/>
          </a:xfrm>
          <a:prstGeom prst="rect">
            <a:avLst/>
          </a:prstGeom>
        </p:spPr>
      </p:pic>
    </p:spTree>
    <p:extLst>
      <p:ext uri="{BB962C8B-B14F-4D97-AF65-F5344CB8AC3E}">
        <p14:creationId xmlns:p14="http://schemas.microsoft.com/office/powerpoint/2010/main" val="3767717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r>
              <a:rPr lang="en-US" sz="3600" u="sng" dirty="0">
                <a:solidFill>
                  <a:srgbClr val="FFFF99"/>
                </a:solidFill>
              </a:rPr>
              <a:t>Affect Change in the Nation of Israel</a:t>
            </a:r>
          </a:p>
          <a:p>
            <a:pPr algn="l"/>
            <a:r>
              <a:rPr lang="en-US" sz="3600" dirty="0" err="1"/>
              <a:t>HaTikva</a:t>
            </a:r>
            <a:r>
              <a:rPr lang="en-US" sz="3600" dirty="0"/>
              <a:t> Families recruits and equips families to host, foster, and adopt and provides guidance and support to foster and adoptive families. We train parents and professionals in trauma-informed care. </a:t>
            </a:r>
            <a:r>
              <a:rPr lang="en-US" sz="3600" u="sng" dirty="0">
                <a:solidFill>
                  <a:srgbClr val="FFFF99"/>
                </a:solidFill>
              </a:rPr>
              <a:t>In addition, we own and support an emergency shelter home for young children at risk.</a:t>
            </a:r>
          </a:p>
        </p:txBody>
      </p:sp>
    </p:spTree>
    <p:extLst>
      <p:ext uri="{BB962C8B-B14F-4D97-AF65-F5344CB8AC3E}">
        <p14:creationId xmlns:p14="http://schemas.microsoft.com/office/powerpoint/2010/main" val="27227578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marL="119063" indent="-119063" algn="l">
              <a:buFont typeface="Arial" panose="020B0604020202020204" pitchFamily="34" charset="0"/>
              <a:buChar char="•"/>
            </a:pPr>
            <a:r>
              <a:rPr lang="en-US" sz="4000" b="0" i="0" dirty="0" err="1">
                <a:effectLst/>
              </a:rPr>
              <a:t>HaTikva</a:t>
            </a:r>
            <a:r>
              <a:rPr lang="en-US" sz="4000" b="0" i="0" dirty="0">
                <a:effectLst/>
              </a:rPr>
              <a:t> Families currently serves nine foster and adoptive families and two single mothers with children at-risk, providing practical support, advice &amp; counsel, and training. </a:t>
            </a:r>
          </a:p>
        </p:txBody>
      </p:sp>
    </p:spTree>
    <p:extLst>
      <p:ext uri="{BB962C8B-B14F-4D97-AF65-F5344CB8AC3E}">
        <p14:creationId xmlns:p14="http://schemas.microsoft.com/office/powerpoint/2010/main" val="16109847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Through </a:t>
            </a:r>
            <a:r>
              <a:rPr lang="en-US" altLang="en-US" sz="4000" dirty="0" err="1"/>
              <a:t>HaTikva</a:t>
            </a:r>
            <a:r>
              <a:rPr lang="en-US" altLang="en-US" sz="4000" dirty="0"/>
              <a:t> Families, we equip families to respond to the OVC (orphan and vulnerable child) crisis in Israel through adoption and foster care. We believe that caring for orphans and vulnerable children is a mandate for the global Body of Messiah and one of the purest expressions of the Gospel.</a:t>
            </a:r>
          </a:p>
        </p:txBody>
      </p:sp>
    </p:spTree>
    <p:extLst>
      <p:ext uri="{BB962C8B-B14F-4D97-AF65-F5344CB8AC3E}">
        <p14:creationId xmlns:p14="http://schemas.microsoft.com/office/powerpoint/2010/main" val="39893841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marL="119063" indent="-119063" algn="l">
              <a:buFont typeface="Arial" panose="020B0604020202020204" pitchFamily="34" charset="0"/>
              <a:buChar char="•"/>
            </a:pPr>
            <a:r>
              <a:rPr lang="en-US" sz="4000" b="0" i="0" dirty="0">
                <a:effectLst/>
              </a:rPr>
              <a:t>Pray for our families, as they face a lot of behavioral challenges from their children, with a background of trauma or exposure to alcohol in the womb. And pray that we can further support and equip them.</a:t>
            </a:r>
            <a:endParaRPr lang="en-US" altLang="en-US" sz="4000" dirty="0"/>
          </a:p>
        </p:txBody>
      </p:sp>
    </p:spTree>
    <p:extLst>
      <p:ext uri="{BB962C8B-B14F-4D97-AF65-F5344CB8AC3E}">
        <p14:creationId xmlns:p14="http://schemas.microsoft.com/office/powerpoint/2010/main" val="1812690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marL="173038" indent="-173038" algn="l">
              <a:buFont typeface="Arial" panose="020B0604020202020204" pitchFamily="34" charset="0"/>
              <a:buChar char="•"/>
            </a:pPr>
            <a:r>
              <a:rPr lang="en-US" sz="4000" b="0" i="0" dirty="0">
                <a:effectLst/>
              </a:rPr>
              <a:t>Pray for more believing families to join the cause to father the fatherless.</a:t>
            </a:r>
          </a:p>
          <a:p>
            <a:pPr marL="173038" indent="-173038" algn="l">
              <a:buFont typeface="Arial" panose="020B0604020202020204" pitchFamily="34" charset="0"/>
              <a:buChar char="•"/>
            </a:pPr>
            <a:r>
              <a:rPr lang="en-US" sz="4000" b="0" i="0" dirty="0">
                <a:effectLst/>
              </a:rPr>
              <a:t>Pray that we can reach more professionals in the field with trauma-informed care.</a:t>
            </a:r>
          </a:p>
          <a:p>
            <a:pPr marL="173038" indent="-173038" algn="l">
              <a:buFont typeface="Arial" panose="020B0604020202020204" pitchFamily="34" charset="0"/>
              <a:buChar char="•"/>
            </a:pPr>
            <a:r>
              <a:rPr lang="en-US" sz="4000" b="0" i="0" dirty="0">
                <a:effectLst/>
              </a:rPr>
              <a:t>Pray for Israel to move further away from institutional care and towards family-based care.</a:t>
            </a:r>
          </a:p>
          <a:p>
            <a:pPr algn="l">
              <a:lnSpc>
                <a:spcPct val="90000"/>
              </a:lnSpc>
            </a:pPr>
            <a:endParaRPr lang="en-US" altLang="en-US" sz="4000" dirty="0"/>
          </a:p>
        </p:txBody>
      </p:sp>
    </p:spTree>
    <p:extLst>
      <p:ext uri="{BB962C8B-B14F-4D97-AF65-F5344CB8AC3E}">
        <p14:creationId xmlns:p14="http://schemas.microsoft.com/office/powerpoint/2010/main" val="2399229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The inscription was deciphered by semitic epigraphist Dr. Daniel </a:t>
            </a:r>
            <a:r>
              <a:rPr lang="en-US" altLang="en-US" sz="4000" dirty="0" err="1"/>
              <a:t>Vainstub</a:t>
            </a:r>
            <a:r>
              <a:rPr lang="en-US" altLang="en-US" sz="4000" dirty="0"/>
              <a:t> at Ben Gurion University (BGU), who confirmed the 17 characters were of Canaanite script. The ivory was tested by Professors Rivka </a:t>
            </a:r>
            <a:r>
              <a:rPr lang="en-US" altLang="en-US" sz="4000" dirty="0" err="1"/>
              <a:t>Rabinovich</a:t>
            </a:r>
            <a:r>
              <a:rPr lang="en-US" altLang="en-US" sz="4000" dirty="0"/>
              <a:t> of HU and Yuval Goren of BGU who found the comb was made of elephant tusk.</a:t>
            </a:r>
          </a:p>
        </p:txBody>
      </p:sp>
    </p:spTree>
    <p:extLst>
      <p:ext uri="{BB962C8B-B14F-4D97-AF65-F5344CB8AC3E}">
        <p14:creationId xmlns:p14="http://schemas.microsoft.com/office/powerpoint/2010/main" val="34984681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A3E68AC5-D4E2-182C-47BD-BD4E370B29FC}"/>
              </a:ext>
            </a:extLst>
          </p:cNvPr>
          <p:cNvPicPr>
            <a:picLocks noChangeAspect="1"/>
          </p:cNvPicPr>
          <p:nvPr/>
        </p:nvPicPr>
        <p:blipFill>
          <a:blip r:embed="rId3"/>
          <a:stretch>
            <a:fillRect/>
          </a:stretch>
        </p:blipFill>
        <p:spPr>
          <a:xfrm>
            <a:off x="166072" y="399747"/>
            <a:ext cx="8811855" cy="4344006"/>
          </a:xfrm>
          <a:prstGeom prst="rect">
            <a:avLst/>
          </a:prstGeom>
        </p:spPr>
      </p:pic>
    </p:spTree>
    <p:extLst>
      <p:ext uri="{BB962C8B-B14F-4D97-AF65-F5344CB8AC3E}">
        <p14:creationId xmlns:p14="http://schemas.microsoft.com/office/powerpoint/2010/main" val="40244340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E9C8B048-EAD3-53DA-2FD4-51ACA15A2954}"/>
              </a:ext>
            </a:extLst>
          </p:cNvPr>
          <p:cNvPicPr>
            <a:picLocks noChangeAspect="1"/>
          </p:cNvPicPr>
          <p:nvPr/>
        </p:nvPicPr>
        <p:blipFill>
          <a:blip r:embed="rId3"/>
          <a:stretch>
            <a:fillRect/>
          </a:stretch>
        </p:blipFill>
        <p:spPr>
          <a:xfrm>
            <a:off x="1143000" y="-2966"/>
            <a:ext cx="6857999" cy="5149431"/>
          </a:xfrm>
          <a:prstGeom prst="rect">
            <a:avLst/>
          </a:prstGeom>
        </p:spPr>
      </p:pic>
    </p:spTree>
    <p:extLst>
      <p:ext uri="{BB962C8B-B14F-4D97-AF65-F5344CB8AC3E}">
        <p14:creationId xmlns:p14="http://schemas.microsoft.com/office/powerpoint/2010/main" val="12228178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1975104" cy="4648200"/>
          </a:xfrm>
        </p:spPr>
        <p:txBody>
          <a:bodyPr>
            <a:normAutofit/>
          </a:bodyPr>
          <a:lstStyle/>
          <a:p>
            <a:pPr algn="l">
              <a:lnSpc>
                <a:spcPct val="90000"/>
              </a:lnSpc>
            </a:pPr>
            <a:r>
              <a:rPr lang="en-US" sz="3200" dirty="0"/>
              <a:t>On Fri., January 10,2020, </a:t>
            </a:r>
            <a:r>
              <a:rPr lang="en-US" sz="3200" dirty="0" err="1"/>
              <a:t>Hatikva</a:t>
            </a:r>
            <a:r>
              <a:rPr lang="en-US" sz="3200" dirty="0"/>
              <a:t> Families had the privilege</a:t>
            </a:r>
            <a:endParaRPr lang="en-US" altLang="en-US" sz="3200" dirty="0"/>
          </a:p>
        </p:txBody>
      </p:sp>
      <p:pic>
        <p:nvPicPr>
          <p:cNvPr id="9218" name="Picture 2">
            <a:extLst>
              <a:ext uri="{FF2B5EF4-FFF2-40B4-BE49-F238E27FC236}">
                <a16:creationId xmlns:a16="http://schemas.microsoft.com/office/drawing/2014/main" id="{0E554654-CABC-9D6A-F497-A06BFCCC4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904" y="2286"/>
            <a:ext cx="6858000" cy="5149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1240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sz="4000" dirty="0"/>
              <a:t>of hosting Israel’s first formal presentation of TBRI, Trust Based Relational Intervention, in partnership with Anchor of Hope Counseling Center and Adoption Wisdom. TBRI is an attachment-based, trauma-informed intervention designed to meet the complex needs of vulnerable children.</a:t>
            </a:r>
            <a:endParaRPr lang="en-US" altLang="en-US" sz="4000" dirty="0"/>
          </a:p>
        </p:txBody>
      </p:sp>
    </p:spTree>
    <p:extLst>
      <p:ext uri="{BB962C8B-B14F-4D97-AF65-F5344CB8AC3E}">
        <p14:creationId xmlns:p14="http://schemas.microsoft.com/office/powerpoint/2010/main" val="36772962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3181350"/>
            <a:ext cx="8534400" cy="1676400"/>
          </a:xfrm>
        </p:spPr>
        <p:txBody>
          <a:bodyPr/>
          <a:lstStyle/>
          <a:p>
            <a:pPr>
              <a:lnSpc>
                <a:spcPct val="90000"/>
              </a:lnSpc>
            </a:pPr>
            <a:r>
              <a:rPr lang="en-US" altLang="en-US" sz="4000" dirty="0"/>
              <a:t>Call to Israeli believers, </a:t>
            </a:r>
          </a:p>
          <a:p>
            <a:pPr>
              <a:lnSpc>
                <a:spcPct val="90000"/>
              </a:lnSpc>
            </a:pPr>
            <a:r>
              <a:rPr lang="en-US" altLang="en-US" sz="4000" dirty="0"/>
              <a:t>and American visitors!</a:t>
            </a:r>
          </a:p>
        </p:txBody>
      </p:sp>
      <p:pic>
        <p:nvPicPr>
          <p:cNvPr id="3" name="Picture 2">
            <a:extLst>
              <a:ext uri="{FF2B5EF4-FFF2-40B4-BE49-F238E27FC236}">
                <a16:creationId xmlns:a16="http://schemas.microsoft.com/office/drawing/2014/main" id="{6F97ADC8-A662-05D6-C036-41414EE532D5}"/>
              </a:ext>
            </a:extLst>
          </p:cNvPr>
          <p:cNvPicPr>
            <a:picLocks noChangeAspect="1"/>
          </p:cNvPicPr>
          <p:nvPr/>
        </p:nvPicPr>
        <p:blipFill>
          <a:blip r:embed="rId3"/>
          <a:stretch>
            <a:fillRect/>
          </a:stretch>
        </p:blipFill>
        <p:spPr>
          <a:xfrm>
            <a:off x="0" y="0"/>
            <a:ext cx="9144000" cy="2700997"/>
          </a:xfrm>
          <a:prstGeom prst="rect">
            <a:avLst/>
          </a:prstGeom>
        </p:spPr>
      </p:pic>
    </p:spTree>
    <p:extLst>
      <p:ext uri="{BB962C8B-B14F-4D97-AF65-F5344CB8AC3E}">
        <p14:creationId xmlns:p14="http://schemas.microsoft.com/office/powerpoint/2010/main" val="1249895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Orphan care can be intimidating. Many people do not have the time or resources to foster or adopt and believe that, because of their limitations, they can't do anything. However, YOU HAVE A VOICE and that voice has the power to engage others in reaching out to those in need around you.</a:t>
            </a:r>
          </a:p>
        </p:txBody>
      </p:sp>
    </p:spTree>
    <p:extLst>
      <p:ext uri="{BB962C8B-B14F-4D97-AF65-F5344CB8AC3E}">
        <p14:creationId xmlns:p14="http://schemas.microsoft.com/office/powerpoint/2010/main" val="17019443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marL="285750" indent="-285750" algn="l">
              <a:buFont typeface="Arial" panose="020B0604020202020204" pitchFamily="34" charset="0"/>
              <a:buChar char="•"/>
            </a:pPr>
            <a:r>
              <a:rPr lang="en-US" sz="4000" dirty="0"/>
              <a:t>Commit to praying for orphaned and vulnerable children. Invite people from your community to join you.</a:t>
            </a:r>
          </a:p>
          <a:p>
            <a:pPr marL="285750" indent="-285750" algn="l">
              <a:buFont typeface="Arial" panose="020B0604020202020204" pitchFamily="34" charset="0"/>
              <a:buChar char="•"/>
            </a:pPr>
            <a:r>
              <a:rPr lang="en-US" sz="4000" dirty="0"/>
              <a:t>Provide meals for families who are fostering or have adopted children.</a:t>
            </a:r>
          </a:p>
          <a:p>
            <a:pPr marL="285750" indent="-285750" algn="l">
              <a:buFont typeface="Arial" panose="020B0604020202020204" pitchFamily="34" charset="0"/>
              <a:buChar char="•"/>
            </a:pPr>
            <a:endParaRPr lang="en-US" sz="4000" dirty="0"/>
          </a:p>
        </p:txBody>
      </p:sp>
    </p:spTree>
    <p:extLst>
      <p:ext uri="{BB962C8B-B14F-4D97-AF65-F5344CB8AC3E}">
        <p14:creationId xmlns:p14="http://schemas.microsoft.com/office/powerpoint/2010/main" val="39324163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marL="228600" indent="-228600" algn="l">
              <a:lnSpc>
                <a:spcPct val="90000"/>
              </a:lnSpc>
              <a:buFont typeface="Arial" panose="020B0604020202020204" pitchFamily="34" charset="0"/>
              <a:buChar char="•"/>
            </a:pPr>
            <a:r>
              <a:rPr lang="en-US" altLang="en-US" sz="4000" dirty="0"/>
              <a:t>Volunteer your skills to serve in the orphan crisis. Whether you’re a cook, cleaner, financial planner, or graphic designer, connect with people and organizations that would gladly make use of your skills.</a:t>
            </a:r>
          </a:p>
        </p:txBody>
      </p:sp>
    </p:spTree>
    <p:extLst>
      <p:ext uri="{BB962C8B-B14F-4D97-AF65-F5344CB8AC3E}">
        <p14:creationId xmlns:p14="http://schemas.microsoft.com/office/powerpoint/2010/main" val="34653217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As a congregation:</a:t>
            </a:r>
          </a:p>
          <a:p>
            <a:pPr algn="l">
              <a:lnSpc>
                <a:spcPct val="90000"/>
              </a:lnSpc>
            </a:pPr>
            <a:r>
              <a:rPr lang="en-US" altLang="en-US" sz="4000" dirty="0"/>
              <a:t>Provide a respite night each month. Provide childcare for foster and adoptive parents, so that they can have a time to rest and recharge.</a:t>
            </a:r>
          </a:p>
        </p:txBody>
      </p:sp>
    </p:spTree>
    <p:extLst>
      <p:ext uri="{BB962C8B-B14F-4D97-AF65-F5344CB8AC3E}">
        <p14:creationId xmlns:p14="http://schemas.microsoft.com/office/powerpoint/2010/main" val="36248363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3105150"/>
            <a:ext cx="8534400" cy="1752600"/>
          </a:xfrm>
        </p:spPr>
        <p:txBody>
          <a:bodyPr>
            <a:normAutofit fontScale="92500" lnSpcReduction="10000"/>
          </a:bodyPr>
          <a:lstStyle/>
          <a:p>
            <a:pPr algn="l">
              <a:lnSpc>
                <a:spcPct val="90000"/>
              </a:lnSpc>
            </a:pPr>
            <a:r>
              <a:rPr lang="en-US" altLang="en-US" sz="4000" dirty="0"/>
              <a:t>Go to </a:t>
            </a:r>
          </a:p>
          <a:p>
            <a:pPr algn="l">
              <a:lnSpc>
                <a:spcPct val="90000"/>
              </a:lnSpc>
            </a:pPr>
            <a:r>
              <a:rPr lang="en-US" altLang="en-US" sz="4000" dirty="0"/>
              <a:t>orphanshabbat.org/</a:t>
            </a:r>
            <a:r>
              <a:rPr lang="en-US" altLang="en-US" sz="4000" dirty="0" err="1"/>
              <a:t>en</a:t>
            </a:r>
            <a:endParaRPr lang="en-US" altLang="en-US" sz="4000" dirty="0"/>
          </a:p>
          <a:p>
            <a:pPr algn="l">
              <a:lnSpc>
                <a:spcPct val="90000"/>
              </a:lnSpc>
            </a:pPr>
            <a:r>
              <a:rPr lang="en-US" altLang="en-US" sz="4000" dirty="0"/>
              <a:t>Offering to be received later.</a:t>
            </a:r>
          </a:p>
        </p:txBody>
      </p:sp>
      <p:pic>
        <p:nvPicPr>
          <p:cNvPr id="3" name="Picture 2">
            <a:extLst>
              <a:ext uri="{FF2B5EF4-FFF2-40B4-BE49-F238E27FC236}">
                <a16:creationId xmlns:a16="http://schemas.microsoft.com/office/drawing/2014/main" id="{409554E3-2EB7-FC09-0DE8-BA40155762CE}"/>
              </a:ext>
            </a:extLst>
          </p:cNvPr>
          <p:cNvPicPr>
            <a:picLocks noChangeAspect="1"/>
          </p:cNvPicPr>
          <p:nvPr/>
        </p:nvPicPr>
        <p:blipFill>
          <a:blip r:embed="rId3"/>
          <a:stretch>
            <a:fillRect/>
          </a:stretch>
        </p:blipFill>
        <p:spPr>
          <a:xfrm>
            <a:off x="0" y="0"/>
            <a:ext cx="9144000" cy="3004949"/>
          </a:xfrm>
          <a:prstGeom prst="rect">
            <a:avLst/>
          </a:prstGeom>
        </p:spPr>
      </p:pic>
    </p:spTree>
    <p:extLst>
      <p:ext uri="{BB962C8B-B14F-4D97-AF65-F5344CB8AC3E}">
        <p14:creationId xmlns:p14="http://schemas.microsoft.com/office/powerpoint/2010/main" val="965825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sz="4000" dirty="0"/>
              <a:t>The ivory comb is small, measuring roughly 1.4 in x 1 in. [3.5 by 2.5 cm] and has teeth on both sides. The side of the comb with six thick teeth was used to untangle knots in the hair, while the other side, with 14 fine teeth, was used to remove lice and their eggs, much like the current-day two-sided lice combs sold in stores.</a:t>
            </a:r>
            <a:endParaRPr lang="en-US" altLang="en-US" sz="7200" dirty="0"/>
          </a:p>
        </p:txBody>
      </p:sp>
    </p:spTree>
    <p:extLst>
      <p:ext uri="{BB962C8B-B14F-4D97-AF65-F5344CB8AC3E}">
        <p14:creationId xmlns:p14="http://schemas.microsoft.com/office/powerpoint/2010/main" val="9386015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7170" name="Picture 2">
            <a:extLst>
              <a:ext uri="{FF2B5EF4-FFF2-40B4-BE49-F238E27FC236}">
                <a16:creationId xmlns:a16="http://schemas.microsoft.com/office/drawing/2014/main" id="{DECD73C4-9250-B594-643A-89900A6A9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2257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Adoption</a:t>
            </a:r>
          </a:p>
          <a:p>
            <a:pPr marL="457200" indent="-457200" algn="l">
              <a:lnSpc>
                <a:spcPct val="90000"/>
              </a:lnSpc>
              <a:buFont typeface="+mj-lt"/>
              <a:buAutoNum type="arabicPeriod"/>
            </a:pPr>
            <a:r>
              <a:rPr lang="en-US" altLang="en-US" sz="4000" dirty="0"/>
              <a:t>Spiritual adoption</a:t>
            </a:r>
          </a:p>
          <a:p>
            <a:pPr marL="457200" indent="-457200" algn="l">
              <a:lnSpc>
                <a:spcPct val="90000"/>
              </a:lnSpc>
              <a:buFont typeface="+mj-lt"/>
              <a:buAutoNum type="arabicPeriod"/>
            </a:pPr>
            <a:r>
              <a:rPr lang="en-US" altLang="en-US" sz="4000" dirty="0"/>
              <a:t>Needed for Israeli children</a:t>
            </a:r>
          </a:p>
          <a:p>
            <a:pPr marL="457200" indent="-457200" algn="l">
              <a:lnSpc>
                <a:spcPct val="90000"/>
              </a:lnSpc>
              <a:buFont typeface="+mj-lt"/>
              <a:buAutoNum type="arabicPeriod"/>
            </a:pPr>
            <a:r>
              <a:rPr lang="en-US" altLang="en-US" sz="4000" dirty="0" err="1"/>
              <a:t>Hatikva</a:t>
            </a:r>
            <a:r>
              <a:rPr lang="en-US" altLang="en-US" sz="4000" dirty="0"/>
              <a:t> Families</a:t>
            </a:r>
          </a:p>
          <a:p>
            <a:pPr marL="457200" indent="-457200" algn="l">
              <a:lnSpc>
                <a:spcPct val="90000"/>
              </a:lnSpc>
              <a:buFont typeface="+mj-lt"/>
              <a:buAutoNum type="arabicPeriod"/>
            </a:pPr>
            <a:r>
              <a:rPr lang="en-US" altLang="en-US" sz="4000" u="sng" dirty="0">
                <a:solidFill>
                  <a:srgbClr val="FFFF99"/>
                </a:solidFill>
              </a:rPr>
              <a:t>Needed for American children</a:t>
            </a:r>
          </a:p>
          <a:p>
            <a:pPr marL="457200" indent="-457200" algn="l">
              <a:lnSpc>
                <a:spcPct val="90000"/>
              </a:lnSpc>
              <a:buFont typeface="+mj-lt"/>
              <a:buAutoNum type="arabicPeriod"/>
            </a:pPr>
            <a:r>
              <a:rPr lang="en-US" altLang="en-US" sz="4000" dirty="0"/>
              <a:t>Our response?</a:t>
            </a:r>
          </a:p>
          <a:p>
            <a:pPr marL="457200" indent="-457200" algn="l">
              <a:lnSpc>
                <a:spcPct val="90000"/>
              </a:lnSpc>
              <a:buFont typeface="+mj-lt"/>
              <a:buAutoNum type="arabicPeriod"/>
            </a:pPr>
            <a:endParaRPr lang="en-US" altLang="en-US" sz="4000" dirty="0"/>
          </a:p>
        </p:txBody>
      </p:sp>
    </p:spTree>
    <p:extLst>
      <p:ext uri="{BB962C8B-B14F-4D97-AF65-F5344CB8AC3E}">
        <p14:creationId xmlns:p14="http://schemas.microsoft.com/office/powerpoint/2010/main" val="38955323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8194" name="Picture 2">
            <a:extLst>
              <a:ext uri="{FF2B5EF4-FFF2-40B4-BE49-F238E27FC236}">
                <a16:creationId xmlns:a16="http://schemas.microsoft.com/office/drawing/2014/main" id="{09E9BFEB-7A0E-A9D9-A988-798525F91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388"/>
            <a:ext cx="9144000" cy="4784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B4FD778-0301-1B8D-B510-CD80087F8C69}"/>
              </a:ext>
            </a:extLst>
          </p:cNvPr>
          <p:cNvSpPr txBox="1"/>
          <p:nvPr/>
        </p:nvSpPr>
        <p:spPr>
          <a:xfrm>
            <a:off x="1981200" y="4240542"/>
            <a:ext cx="5088829" cy="707886"/>
          </a:xfrm>
          <a:prstGeom prst="rect">
            <a:avLst/>
          </a:prstGeom>
          <a:noFill/>
        </p:spPr>
        <p:txBody>
          <a:bodyPr wrap="none" rtlCol="0">
            <a:spAutoFit/>
          </a:bodyPr>
          <a:lstStyle/>
          <a:p>
            <a:pPr algn="l"/>
            <a:r>
              <a:rPr lang="en-US" dirty="0">
                <a:latin typeface="+mj-lt"/>
              </a:rPr>
              <a:t>The Spirit of Adoption</a:t>
            </a:r>
          </a:p>
        </p:txBody>
      </p:sp>
    </p:spTree>
    <p:extLst>
      <p:ext uri="{BB962C8B-B14F-4D97-AF65-F5344CB8AC3E}">
        <p14:creationId xmlns:p14="http://schemas.microsoft.com/office/powerpoint/2010/main" val="21931165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sz="4000" dirty="0"/>
              <a:t>The number of American children in foster care was an estimated 407,000 at the end of Fiscal Year (FY) 2020. The number of children waiting to be adopted FY 2020 to was 117,000.</a:t>
            </a:r>
          </a:p>
          <a:p>
            <a:pPr algn="l">
              <a:lnSpc>
                <a:spcPct val="90000"/>
              </a:lnSpc>
            </a:pPr>
            <a:r>
              <a:rPr lang="en-US" sz="4000" dirty="0"/>
              <a:t>Does represent decreases, but still HUGE. </a:t>
            </a:r>
            <a:endParaRPr lang="en-US" altLang="en-US" sz="7200" dirty="0"/>
          </a:p>
        </p:txBody>
      </p:sp>
    </p:spTree>
    <p:extLst>
      <p:ext uri="{BB962C8B-B14F-4D97-AF65-F5344CB8AC3E}">
        <p14:creationId xmlns:p14="http://schemas.microsoft.com/office/powerpoint/2010/main" val="3527792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marL="228600" indent="-228600" algn="l">
              <a:lnSpc>
                <a:spcPct val="90000"/>
              </a:lnSpc>
              <a:buFont typeface="Arial" panose="020B0604020202020204" pitchFamily="34" charset="0"/>
              <a:buChar char="•"/>
            </a:pPr>
            <a:r>
              <a:rPr lang="en-US" altLang="en-US" sz="4000" dirty="0"/>
              <a:t>Nearly 58,000 children were adopted in 2020. </a:t>
            </a:r>
          </a:p>
          <a:p>
            <a:pPr marL="228600" indent="-228600" algn="l">
              <a:lnSpc>
                <a:spcPct val="90000"/>
              </a:lnSpc>
              <a:buFont typeface="Arial" panose="020B0604020202020204" pitchFamily="34" charset="0"/>
              <a:buChar char="•"/>
            </a:pPr>
            <a:r>
              <a:rPr lang="en-US" altLang="en-US" sz="4000" dirty="0"/>
              <a:t>Black/African American children, who make up 14 percent of the US child population, continue to account for 20 percent of those entering the child welfare system,</a:t>
            </a:r>
          </a:p>
        </p:txBody>
      </p:sp>
    </p:spTree>
    <p:extLst>
      <p:ext uri="{BB962C8B-B14F-4D97-AF65-F5344CB8AC3E}">
        <p14:creationId xmlns:p14="http://schemas.microsoft.com/office/powerpoint/2010/main" val="36712416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marL="228600" indent="-228600" algn="l">
              <a:lnSpc>
                <a:spcPct val="90000"/>
              </a:lnSpc>
              <a:buFont typeface="Arial" panose="020B0604020202020204" pitchFamily="34" charset="0"/>
              <a:buChar char="•"/>
            </a:pPr>
            <a:r>
              <a:rPr lang="en-US" altLang="en-US" sz="4000" dirty="0"/>
              <a:t>American Indian and Native Alaskan children, who are </a:t>
            </a:r>
            <a:r>
              <a:rPr lang="en-US" altLang="en-US" sz="4000" u="sng" dirty="0"/>
              <a:t>one</a:t>
            </a:r>
            <a:r>
              <a:rPr lang="en-US" altLang="en-US" sz="4000" dirty="0"/>
              <a:t> percent of the US child population, account for over </a:t>
            </a:r>
            <a:r>
              <a:rPr lang="en-US" altLang="en-US" sz="4000" u="sng" dirty="0"/>
              <a:t>two</a:t>
            </a:r>
            <a:r>
              <a:rPr lang="en-US" altLang="en-US" sz="4000" dirty="0"/>
              <a:t> percent of those entering care</a:t>
            </a:r>
          </a:p>
        </p:txBody>
      </p:sp>
    </p:spTree>
    <p:extLst>
      <p:ext uri="{BB962C8B-B14F-4D97-AF65-F5344CB8AC3E}">
        <p14:creationId xmlns:p14="http://schemas.microsoft.com/office/powerpoint/2010/main" val="34966347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marL="228600" indent="-228600" algn="l">
              <a:lnSpc>
                <a:spcPct val="90000"/>
              </a:lnSpc>
              <a:buFont typeface="Arial" panose="020B0604020202020204" pitchFamily="34" charset="0"/>
              <a:buChar char="•"/>
            </a:pPr>
            <a:r>
              <a:rPr lang="en-US" altLang="en-US" sz="4000" dirty="0"/>
              <a:t>Children in father-absent homes are almost four times more likely to be </a:t>
            </a:r>
            <a:r>
              <a:rPr lang="en-US" altLang="en-US" sz="4000" u="sng" dirty="0">
                <a:solidFill>
                  <a:srgbClr val="FFFF99"/>
                </a:solidFill>
              </a:rPr>
              <a:t>poor</a:t>
            </a:r>
            <a:r>
              <a:rPr lang="en-US" altLang="en-US" sz="4000" dirty="0"/>
              <a:t>. In 2011, 12 percent of children in married-couple families were living in poverty, compared to 44 percent of children in mother-only families</a:t>
            </a:r>
          </a:p>
        </p:txBody>
      </p:sp>
    </p:spTree>
    <p:extLst>
      <p:ext uri="{BB962C8B-B14F-4D97-AF65-F5344CB8AC3E}">
        <p14:creationId xmlns:p14="http://schemas.microsoft.com/office/powerpoint/2010/main" val="27956466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marL="228600" indent="-228600" algn="l">
              <a:lnSpc>
                <a:spcPct val="90000"/>
              </a:lnSpc>
              <a:buFont typeface="Arial" panose="020B0604020202020204" pitchFamily="34" charset="0"/>
              <a:buChar char="•"/>
            </a:pPr>
            <a:r>
              <a:rPr lang="en-US" altLang="en-US" sz="4000" dirty="0"/>
              <a:t>There is significantly more </a:t>
            </a:r>
            <a:r>
              <a:rPr lang="en-US" altLang="en-US" sz="4000" u="sng" dirty="0">
                <a:solidFill>
                  <a:srgbClr val="FFFF99"/>
                </a:solidFill>
              </a:rPr>
              <a:t>drug use</a:t>
            </a:r>
            <a:r>
              <a:rPr lang="en-US" altLang="en-US" sz="4000" dirty="0"/>
              <a:t> among children who do not live with their mother and father.</a:t>
            </a:r>
          </a:p>
          <a:p>
            <a:pPr marL="228600" indent="-228600" algn="l">
              <a:lnSpc>
                <a:spcPct val="90000"/>
              </a:lnSpc>
              <a:buFont typeface="Arial" panose="020B0604020202020204" pitchFamily="34" charset="0"/>
              <a:buChar char="•"/>
            </a:pPr>
            <a:r>
              <a:rPr lang="en-US" altLang="en-US" sz="4000" dirty="0"/>
              <a:t>Children living with their married biological father </a:t>
            </a:r>
            <a:r>
              <a:rPr lang="en-US" altLang="en-US" sz="4000" dirty="0">
                <a:solidFill>
                  <a:srgbClr val="FFFF99"/>
                </a:solidFill>
              </a:rPr>
              <a:t>tested</a:t>
            </a:r>
            <a:r>
              <a:rPr lang="en-US" altLang="en-US" sz="4000" dirty="0"/>
              <a:t> at a significantly higher level than those living with a nonbiological father.</a:t>
            </a:r>
          </a:p>
        </p:txBody>
      </p:sp>
    </p:spTree>
    <p:extLst>
      <p:ext uri="{BB962C8B-B14F-4D97-AF65-F5344CB8AC3E}">
        <p14:creationId xmlns:p14="http://schemas.microsoft.com/office/powerpoint/2010/main" val="2206779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marL="228600" indent="-228600" algn="l">
              <a:lnSpc>
                <a:spcPct val="90000"/>
              </a:lnSpc>
              <a:buFont typeface="Arial" panose="020B0604020202020204" pitchFamily="34" charset="0"/>
              <a:buChar char="•"/>
            </a:pPr>
            <a:r>
              <a:rPr lang="en-US" altLang="en-US" sz="4000" dirty="0"/>
              <a:t>Children of single-parent homes are more than twice as likely to commit </a:t>
            </a:r>
            <a:r>
              <a:rPr lang="en-US" altLang="en-US" sz="4000" u="sng" dirty="0">
                <a:solidFill>
                  <a:srgbClr val="FFFF99"/>
                </a:solidFill>
              </a:rPr>
              <a:t>suicide</a:t>
            </a:r>
            <a:r>
              <a:rPr lang="en-US" altLang="en-US" sz="4000" dirty="0"/>
              <a:t>.</a:t>
            </a:r>
          </a:p>
        </p:txBody>
      </p:sp>
    </p:spTree>
    <p:extLst>
      <p:ext uri="{BB962C8B-B14F-4D97-AF65-F5344CB8AC3E}">
        <p14:creationId xmlns:p14="http://schemas.microsoft.com/office/powerpoint/2010/main" val="37742460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Adoption</a:t>
            </a:r>
          </a:p>
          <a:p>
            <a:pPr marL="457200" indent="-457200" algn="l">
              <a:lnSpc>
                <a:spcPct val="90000"/>
              </a:lnSpc>
              <a:buFont typeface="+mj-lt"/>
              <a:buAutoNum type="arabicPeriod"/>
            </a:pPr>
            <a:r>
              <a:rPr lang="en-US" altLang="en-US" sz="4000" dirty="0"/>
              <a:t>Spiritual adoption</a:t>
            </a:r>
          </a:p>
          <a:p>
            <a:pPr marL="457200" indent="-457200" algn="l">
              <a:lnSpc>
                <a:spcPct val="90000"/>
              </a:lnSpc>
              <a:buFont typeface="+mj-lt"/>
              <a:buAutoNum type="arabicPeriod"/>
            </a:pPr>
            <a:r>
              <a:rPr lang="en-US" altLang="en-US" sz="4000" dirty="0"/>
              <a:t>Needed for Israeli children</a:t>
            </a:r>
          </a:p>
          <a:p>
            <a:pPr marL="457200" indent="-457200" algn="l">
              <a:lnSpc>
                <a:spcPct val="90000"/>
              </a:lnSpc>
              <a:buFont typeface="+mj-lt"/>
              <a:buAutoNum type="arabicPeriod"/>
            </a:pPr>
            <a:r>
              <a:rPr lang="en-US" altLang="en-US" sz="4000" dirty="0" err="1"/>
              <a:t>Hatikva</a:t>
            </a:r>
            <a:r>
              <a:rPr lang="en-US" altLang="en-US" sz="4000" dirty="0"/>
              <a:t> Families</a:t>
            </a:r>
          </a:p>
          <a:p>
            <a:pPr marL="457200" indent="-457200" algn="l">
              <a:lnSpc>
                <a:spcPct val="90000"/>
              </a:lnSpc>
              <a:buFont typeface="+mj-lt"/>
              <a:buAutoNum type="arabicPeriod"/>
            </a:pPr>
            <a:r>
              <a:rPr lang="en-US" altLang="en-US" sz="4000" dirty="0"/>
              <a:t>Needed for American children</a:t>
            </a:r>
          </a:p>
          <a:p>
            <a:pPr marL="457200" indent="-457200" algn="l">
              <a:lnSpc>
                <a:spcPct val="90000"/>
              </a:lnSpc>
              <a:buFont typeface="+mj-lt"/>
              <a:buAutoNum type="arabicPeriod"/>
            </a:pPr>
            <a:r>
              <a:rPr lang="en-US" altLang="en-US" sz="4000" u="sng" dirty="0">
                <a:solidFill>
                  <a:srgbClr val="FFFF99"/>
                </a:solidFill>
              </a:rPr>
              <a:t>Our response?</a:t>
            </a:r>
          </a:p>
          <a:p>
            <a:pPr marL="457200" indent="-457200" algn="l">
              <a:lnSpc>
                <a:spcPct val="90000"/>
              </a:lnSpc>
              <a:buFont typeface="+mj-lt"/>
              <a:buAutoNum type="arabicPeriod"/>
            </a:pPr>
            <a:endParaRPr lang="en-US" altLang="en-US" sz="4000" dirty="0"/>
          </a:p>
        </p:txBody>
      </p:sp>
    </p:spTree>
    <p:extLst>
      <p:ext uri="{BB962C8B-B14F-4D97-AF65-F5344CB8AC3E}">
        <p14:creationId xmlns:p14="http://schemas.microsoft.com/office/powerpoint/2010/main" val="3765207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2050" name="Picture 2" descr="Qs Hot Style Oem Wholesale Wooden Sandalwood Nit Beard Lice Comb - Buy ...">
            <a:extLst>
              <a:ext uri="{FF2B5EF4-FFF2-40B4-BE49-F238E27FC236}">
                <a16:creationId xmlns:a16="http://schemas.microsoft.com/office/drawing/2014/main" id="{6F3CC2CE-902B-DE9B-7F36-891540E02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7016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8194" name="Picture 2">
            <a:extLst>
              <a:ext uri="{FF2B5EF4-FFF2-40B4-BE49-F238E27FC236}">
                <a16:creationId xmlns:a16="http://schemas.microsoft.com/office/drawing/2014/main" id="{09E9BFEB-7A0E-A9D9-A988-798525F91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388"/>
            <a:ext cx="9144000" cy="4784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B4FD778-0301-1B8D-B510-CD80087F8C69}"/>
              </a:ext>
            </a:extLst>
          </p:cNvPr>
          <p:cNvSpPr txBox="1"/>
          <p:nvPr/>
        </p:nvSpPr>
        <p:spPr>
          <a:xfrm>
            <a:off x="1981200" y="4240542"/>
            <a:ext cx="5088829" cy="707886"/>
          </a:xfrm>
          <a:prstGeom prst="rect">
            <a:avLst/>
          </a:prstGeom>
          <a:noFill/>
        </p:spPr>
        <p:txBody>
          <a:bodyPr wrap="none" rtlCol="0">
            <a:spAutoFit/>
          </a:bodyPr>
          <a:lstStyle/>
          <a:p>
            <a:pPr algn="l"/>
            <a:r>
              <a:rPr lang="en-US" dirty="0">
                <a:latin typeface="+mj-lt"/>
              </a:rPr>
              <a:t>The Spirit of Adoption</a:t>
            </a:r>
          </a:p>
        </p:txBody>
      </p:sp>
    </p:spTree>
    <p:extLst>
      <p:ext uri="{BB962C8B-B14F-4D97-AF65-F5344CB8AC3E}">
        <p14:creationId xmlns:p14="http://schemas.microsoft.com/office/powerpoint/2010/main" val="30114886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C9819A31-1A76-F6E3-1DE8-D108586FBC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52154"/>
            <a:ext cx="9144000" cy="1839191"/>
          </a:xfrm>
          <a:prstGeom prst="rect">
            <a:avLst/>
          </a:prstGeom>
        </p:spPr>
      </p:pic>
      <p:sp>
        <p:nvSpPr>
          <p:cNvPr id="4" name="TextBox 3">
            <a:extLst>
              <a:ext uri="{FF2B5EF4-FFF2-40B4-BE49-F238E27FC236}">
                <a16:creationId xmlns:a16="http://schemas.microsoft.com/office/drawing/2014/main" id="{62A92689-1FE7-7690-89B1-704216C041A0}"/>
              </a:ext>
            </a:extLst>
          </p:cNvPr>
          <p:cNvSpPr txBox="1"/>
          <p:nvPr/>
        </p:nvSpPr>
        <p:spPr>
          <a:xfrm>
            <a:off x="1295400" y="285749"/>
            <a:ext cx="6052619" cy="707886"/>
          </a:xfrm>
          <a:prstGeom prst="rect">
            <a:avLst/>
          </a:prstGeom>
          <a:noFill/>
        </p:spPr>
        <p:txBody>
          <a:bodyPr wrap="none" rtlCol="0">
            <a:spAutoFit/>
          </a:bodyPr>
          <a:lstStyle/>
          <a:p>
            <a:pPr algn="l"/>
            <a:r>
              <a:rPr lang="en-US" dirty="0"/>
              <a:t>The Send, May 14, 2022</a:t>
            </a:r>
          </a:p>
        </p:txBody>
      </p:sp>
      <p:sp>
        <p:nvSpPr>
          <p:cNvPr id="5" name="TextBox 4">
            <a:extLst>
              <a:ext uri="{FF2B5EF4-FFF2-40B4-BE49-F238E27FC236}">
                <a16:creationId xmlns:a16="http://schemas.microsoft.com/office/drawing/2014/main" id="{71158C55-0D42-B985-F090-347D564028EB}"/>
              </a:ext>
            </a:extLst>
          </p:cNvPr>
          <p:cNvSpPr txBox="1"/>
          <p:nvPr/>
        </p:nvSpPr>
        <p:spPr>
          <a:xfrm>
            <a:off x="171234" y="4149864"/>
            <a:ext cx="8689302" cy="707886"/>
          </a:xfrm>
          <a:prstGeom prst="rect">
            <a:avLst/>
          </a:prstGeom>
          <a:noFill/>
        </p:spPr>
        <p:txBody>
          <a:bodyPr wrap="none" rtlCol="0">
            <a:spAutoFit/>
          </a:bodyPr>
          <a:lstStyle/>
          <a:p>
            <a:pPr algn="l"/>
            <a:r>
              <a:rPr lang="en-US" dirty="0"/>
              <a:t>GEHA Field at Arrowhead Stadium</a:t>
            </a:r>
          </a:p>
        </p:txBody>
      </p:sp>
    </p:spTree>
    <p:extLst>
      <p:ext uri="{BB962C8B-B14F-4D97-AF65-F5344CB8AC3E}">
        <p14:creationId xmlns:p14="http://schemas.microsoft.com/office/powerpoint/2010/main" val="6417736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05E679C3-A9AD-8B84-CC0B-B6706AB82C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143000" y="0"/>
            <a:ext cx="6858000" cy="5143500"/>
          </a:xfrm>
          <a:prstGeom prst="rect">
            <a:avLst/>
          </a:prstGeom>
        </p:spPr>
      </p:pic>
    </p:spTree>
    <p:extLst>
      <p:ext uri="{BB962C8B-B14F-4D97-AF65-F5344CB8AC3E}">
        <p14:creationId xmlns:p14="http://schemas.microsoft.com/office/powerpoint/2010/main" val="32921314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C1F7D8F8-FBD5-586C-412E-CE5181198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533" y="0"/>
            <a:ext cx="8456934" cy="5143500"/>
          </a:xfrm>
          <a:prstGeom prst="rect">
            <a:avLst/>
          </a:prstGeom>
        </p:spPr>
      </p:pic>
    </p:spTree>
    <p:extLst>
      <p:ext uri="{BB962C8B-B14F-4D97-AF65-F5344CB8AC3E}">
        <p14:creationId xmlns:p14="http://schemas.microsoft.com/office/powerpoint/2010/main" val="2152844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4876800" cy="4648200"/>
          </a:xfrm>
        </p:spPr>
        <p:txBody>
          <a:bodyPr/>
          <a:lstStyle/>
          <a:p>
            <a:pPr algn="l">
              <a:lnSpc>
                <a:spcPct val="90000"/>
              </a:lnSpc>
            </a:pPr>
            <a:r>
              <a:rPr lang="en-US" altLang="en-US" sz="4000" dirty="0"/>
              <a:t>Responding to the challenge to GO wherever G-d SENDS.</a:t>
            </a:r>
          </a:p>
        </p:txBody>
      </p:sp>
      <p:pic>
        <p:nvPicPr>
          <p:cNvPr id="3" name="Picture 2">
            <a:extLst>
              <a:ext uri="{FF2B5EF4-FFF2-40B4-BE49-F238E27FC236}">
                <a16:creationId xmlns:a16="http://schemas.microsoft.com/office/drawing/2014/main" id="{0751458D-22AA-23DA-D3AA-773721D4C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0"/>
            <a:ext cx="3857625" cy="5143500"/>
          </a:xfrm>
          <a:prstGeom prst="rect">
            <a:avLst/>
          </a:prstGeom>
        </p:spPr>
      </p:pic>
    </p:spTree>
    <p:extLst>
      <p:ext uri="{BB962C8B-B14F-4D97-AF65-F5344CB8AC3E}">
        <p14:creationId xmlns:p14="http://schemas.microsoft.com/office/powerpoint/2010/main" val="32549931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6F555BF1-3080-33E2-DE1B-8B75900F0633}"/>
              </a:ext>
            </a:extLst>
          </p:cNvPr>
          <p:cNvPicPr>
            <a:picLocks noChangeAspect="1"/>
          </p:cNvPicPr>
          <p:nvPr/>
        </p:nvPicPr>
        <p:blipFill>
          <a:blip r:embed="rId3"/>
          <a:stretch>
            <a:fillRect/>
          </a:stretch>
        </p:blipFill>
        <p:spPr>
          <a:xfrm>
            <a:off x="2837399" y="0"/>
            <a:ext cx="3469202" cy="5143500"/>
          </a:xfrm>
          <a:prstGeom prst="rect">
            <a:avLst/>
          </a:prstGeom>
        </p:spPr>
      </p:pic>
      <p:cxnSp>
        <p:nvCxnSpPr>
          <p:cNvPr id="5" name="Straight Arrow Connector 4">
            <a:extLst>
              <a:ext uri="{FF2B5EF4-FFF2-40B4-BE49-F238E27FC236}">
                <a16:creationId xmlns:a16="http://schemas.microsoft.com/office/drawing/2014/main" id="{90BC2CFF-4E7B-EFA9-B038-28B65D0E05A8}"/>
              </a:ext>
            </a:extLst>
          </p:cNvPr>
          <p:cNvCxnSpPr/>
          <p:nvPr/>
        </p:nvCxnSpPr>
        <p:spPr bwMode="auto">
          <a:xfrm>
            <a:off x="914400" y="3409950"/>
            <a:ext cx="1922999" cy="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597980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1346724"/>
            <a:ext cx="8534400" cy="3511026"/>
          </a:xfrm>
        </p:spPr>
        <p:txBody>
          <a:bodyPr>
            <a:normAutofit/>
          </a:bodyPr>
          <a:lstStyle/>
          <a:p>
            <a:pPr algn="l"/>
            <a:r>
              <a:rPr lang="en-US" sz="4000" dirty="0"/>
              <a:t>We are calling the believers to end the global orphan crisis; standing with Messiah that every child needs and receives a family and a permanent home.</a:t>
            </a:r>
          </a:p>
        </p:txBody>
      </p:sp>
      <p:pic>
        <p:nvPicPr>
          <p:cNvPr id="3" name="Picture 2">
            <a:extLst>
              <a:ext uri="{FF2B5EF4-FFF2-40B4-BE49-F238E27FC236}">
                <a16:creationId xmlns:a16="http://schemas.microsoft.com/office/drawing/2014/main" id="{49C7C755-7F7A-7292-B409-98522ACE7ED7}"/>
              </a:ext>
            </a:extLst>
          </p:cNvPr>
          <p:cNvPicPr>
            <a:picLocks noChangeAspect="1"/>
          </p:cNvPicPr>
          <p:nvPr/>
        </p:nvPicPr>
        <p:blipFill>
          <a:blip r:embed="rId3"/>
          <a:stretch>
            <a:fillRect/>
          </a:stretch>
        </p:blipFill>
        <p:spPr>
          <a:xfrm>
            <a:off x="0" y="0"/>
            <a:ext cx="9144000" cy="1346724"/>
          </a:xfrm>
          <a:prstGeom prst="rect">
            <a:avLst/>
          </a:prstGeom>
        </p:spPr>
      </p:pic>
    </p:spTree>
    <p:extLst>
      <p:ext uri="{BB962C8B-B14F-4D97-AF65-F5344CB8AC3E}">
        <p14:creationId xmlns:p14="http://schemas.microsoft.com/office/powerpoint/2010/main" val="2687611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marL="228600" indent="-228600" algn="l">
              <a:buFont typeface="Arial" panose="020B0604020202020204" pitchFamily="34" charset="0"/>
              <a:buChar char="•"/>
            </a:pPr>
            <a:r>
              <a:rPr lang="en-US" sz="4000" dirty="0"/>
              <a:t>1 MILLION HOMES: Giving to fuel orphan care reform and reunify families globally.</a:t>
            </a:r>
          </a:p>
          <a:p>
            <a:pPr marL="228600" indent="-228600" algn="l">
              <a:buFont typeface="Arial" panose="020B0604020202020204" pitchFamily="34" charset="0"/>
              <a:buChar char="•"/>
            </a:pPr>
            <a:r>
              <a:rPr lang="en-US" sz="4000" dirty="0"/>
              <a:t>CARE PORTAL: Connecting local communities to care for vulnerable children and families.</a:t>
            </a:r>
          </a:p>
        </p:txBody>
      </p:sp>
    </p:spTree>
    <p:extLst>
      <p:ext uri="{BB962C8B-B14F-4D97-AF65-F5344CB8AC3E}">
        <p14:creationId xmlns:p14="http://schemas.microsoft.com/office/powerpoint/2010/main" val="29366128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marL="228600" indent="-228600" algn="l">
              <a:buFont typeface="Arial" panose="020B0604020202020204" pitchFamily="34" charset="0"/>
              <a:buChar char="•"/>
            </a:pPr>
            <a:r>
              <a:rPr lang="en-US" sz="4000" dirty="0"/>
              <a:t>FOSTERING &amp; ADOPTION: Inspiring families and connecting them to foster and adopt within their community.</a:t>
            </a:r>
          </a:p>
        </p:txBody>
      </p:sp>
    </p:spTree>
    <p:extLst>
      <p:ext uri="{BB962C8B-B14F-4D97-AF65-F5344CB8AC3E}">
        <p14:creationId xmlns:p14="http://schemas.microsoft.com/office/powerpoint/2010/main" val="17612032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165100" y="229710"/>
            <a:ext cx="4940300" cy="4648200"/>
          </a:xfrm>
        </p:spPr>
        <p:txBody>
          <a:bodyPr/>
          <a:lstStyle/>
          <a:p>
            <a:pPr algn="l">
              <a:lnSpc>
                <a:spcPct val="90000"/>
              </a:lnSpc>
            </a:pPr>
            <a:r>
              <a:rPr lang="en-US" altLang="en-US" sz="4000" dirty="0"/>
              <a:t>Michele Bachmann, 2011.</a:t>
            </a:r>
          </a:p>
          <a:p>
            <a:pPr algn="l">
              <a:lnSpc>
                <a:spcPct val="90000"/>
              </a:lnSpc>
            </a:pPr>
            <a:r>
              <a:rPr lang="en-US" altLang="en-US" sz="4000" dirty="0"/>
              <a:t>Office of U.S. House of Representative</a:t>
            </a:r>
          </a:p>
        </p:txBody>
      </p:sp>
      <p:pic>
        <p:nvPicPr>
          <p:cNvPr id="6146" name="Picture 2">
            <a:extLst>
              <a:ext uri="{FF2B5EF4-FFF2-40B4-BE49-F238E27FC236}">
                <a16:creationId xmlns:a16="http://schemas.microsoft.com/office/drawing/2014/main" id="{67CFD1B6-FE8D-7AD6-31FB-05359D5353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0"/>
            <a:ext cx="398621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048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sz="4000" dirty="0"/>
              <a:t>The researchers also found the remains of head lice between two of the teeth, </a:t>
            </a:r>
            <a:r>
              <a:rPr lang="en-US" sz="4000" baseline="30000" dirty="0"/>
              <a:t>1</a:t>
            </a:r>
            <a:r>
              <a:rPr lang="en-US" sz="4000" dirty="0"/>
              <a:t>/</a:t>
            </a:r>
            <a:r>
              <a:rPr lang="en-US" sz="4000" baseline="-25000" dirty="0"/>
              <a:t>32</a:t>
            </a:r>
            <a:r>
              <a:rPr lang="en-US" sz="4000" dirty="0"/>
              <a:t> in  =  </a:t>
            </a:r>
          </a:p>
          <a:p>
            <a:pPr algn="l">
              <a:lnSpc>
                <a:spcPct val="90000"/>
              </a:lnSpc>
            </a:pPr>
            <a:r>
              <a:rPr lang="en-US" sz="4000" dirty="0"/>
              <a:t>~ 0.5–0.6 mm in size. </a:t>
            </a:r>
            <a:endParaRPr lang="en-US" altLang="en-US" sz="7200" dirty="0"/>
          </a:p>
        </p:txBody>
      </p:sp>
    </p:spTree>
    <p:extLst>
      <p:ext uri="{BB962C8B-B14F-4D97-AF65-F5344CB8AC3E}">
        <p14:creationId xmlns:p14="http://schemas.microsoft.com/office/powerpoint/2010/main" val="20892885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In 1986 Michele Bachmann received a J.D. from Oral Roberts University in Tulsa, Oklahoma, and two years later she earned a postdoctoral degree in tax law from the College of William and Mary in Williamsburg, Virginia. For five years she worked as a tax</a:t>
            </a:r>
          </a:p>
        </p:txBody>
      </p:sp>
    </p:spTree>
    <p:extLst>
      <p:ext uri="{BB962C8B-B14F-4D97-AF65-F5344CB8AC3E}">
        <p14:creationId xmlns:p14="http://schemas.microsoft.com/office/powerpoint/2010/main" val="4801809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dirty="0"/>
              <a:t>litigation attorney for the U.S. Treasury Department—first in Washington, D.C., and then in St. Paul, Minnesota—before leaving in 1993 to focus on her family.  </a:t>
            </a:r>
            <a:r>
              <a:rPr lang="en-US" altLang="en-US" sz="4000" u="sng" dirty="0">
                <a:solidFill>
                  <a:srgbClr val="FFFF99"/>
                </a:solidFill>
              </a:rPr>
              <a:t>(In addition to raising their five biological children, the </a:t>
            </a:r>
            <a:r>
              <a:rPr lang="en-US" altLang="en-US" sz="4000" u="sng" dirty="0" err="1">
                <a:solidFill>
                  <a:srgbClr val="FFFF99"/>
                </a:solidFill>
              </a:rPr>
              <a:t>Bachmanns</a:t>
            </a:r>
            <a:r>
              <a:rPr lang="en-US" altLang="en-US" sz="4000" u="sng" dirty="0">
                <a:solidFill>
                  <a:srgbClr val="FFFF99"/>
                </a:solidFill>
              </a:rPr>
              <a:t> took in more than 20 foster children.)</a:t>
            </a:r>
          </a:p>
        </p:txBody>
      </p:sp>
    </p:spTree>
    <p:extLst>
      <p:ext uri="{BB962C8B-B14F-4D97-AF65-F5344CB8AC3E}">
        <p14:creationId xmlns:p14="http://schemas.microsoft.com/office/powerpoint/2010/main" val="4932658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normAutofit/>
          </a:bodyPr>
          <a:lstStyle/>
          <a:p>
            <a:pPr algn="r" rtl="1"/>
            <a:r>
              <a:rPr lang="he-IL" b="1" i="0" dirty="0">
                <a:effectLst/>
                <a:latin typeface="David" panose="020E0502060401010101" pitchFamily="34" charset="-79"/>
                <a:cs typeface="David" panose="020E0502060401010101" pitchFamily="34" charset="-79"/>
              </a:rPr>
              <a:t>שְׂאִֽי־סָבִיב עֵינַיִךְ וּרְאִי כֻּלָּם</a:t>
            </a:r>
            <a:endParaRPr lang="en-US" b="1" i="0" dirty="0">
              <a:effectLst/>
              <a:latin typeface="David" panose="020E0502060401010101" pitchFamily="34" charset="-79"/>
              <a:cs typeface="David" panose="020E0502060401010101" pitchFamily="34" charset="-79"/>
            </a:endParaRPr>
          </a:p>
          <a:p>
            <a:pPr algn="l"/>
            <a:r>
              <a:rPr lang="en-US" i="1" dirty="0" err="1">
                <a:cs typeface="David" panose="020E0502060401010101" pitchFamily="34" charset="-79"/>
              </a:rPr>
              <a:t>S’ee</a:t>
            </a:r>
            <a:r>
              <a:rPr lang="en-US" i="1" dirty="0">
                <a:cs typeface="David" panose="020E0502060401010101" pitchFamily="34" charset="-79"/>
              </a:rPr>
              <a:t> </a:t>
            </a:r>
            <a:r>
              <a:rPr lang="en-US" i="1" dirty="0" err="1">
                <a:cs typeface="David" panose="020E0502060401010101" pitchFamily="34" charset="-79"/>
              </a:rPr>
              <a:t>saviv</a:t>
            </a:r>
            <a:r>
              <a:rPr lang="en-US" i="1" dirty="0">
                <a:cs typeface="David" panose="020E0502060401010101" pitchFamily="34" charset="-79"/>
              </a:rPr>
              <a:t> e-</a:t>
            </a:r>
            <a:r>
              <a:rPr lang="en-US" i="1" dirty="0" err="1">
                <a:cs typeface="David" panose="020E0502060401010101" pitchFamily="34" charset="-79"/>
              </a:rPr>
              <a:t>ni</a:t>
            </a:r>
            <a:r>
              <a:rPr lang="en-US" i="1" dirty="0">
                <a:cs typeface="David" panose="020E0502060401010101" pitchFamily="34" charset="-79"/>
              </a:rPr>
              <a:t>-</a:t>
            </a:r>
            <a:r>
              <a:rPr lang="en-US" i="1" dirty="0" err="1">
                <a:cs typeface="David" panose="020E0502060401010101" pitchFamily="34" charset="-79"/>
              </a:rPr>
              <a:t>ikh</a:t>
            </a:r>
            <a:r>
              <a:rPr lang="en-US" i="1" dirty="0">
                <a:cs typeface="David" panose="020E0502060401010101" pitchFamily="34" charset="-79"/>
              </a:rPr>
              <a:t> </a:t>
            </a:r>
            <a:r>
              <a:rPr lang="en-US" i="1" dirty="0" err="1">
                <a:cs typeface="David" panose="020E0502060401010101" pitchFamily="34" charset="-79"/>
              </a:rPr>
              <a:t>ur’ee</a:t>
            </a:r>
            <a:r>
              <a:rPr lang="en-US" i="1" dirty="0">
                <a:cs typeface="David" panose="020E0502060401010101" pitchFamily="34" charset="-79"/>
              </a:rPr>
              <a:t> </a:t>
            </a:r>
            <a:r>
              <a:rPr lang="en-US" i="1" dirty="0" err="1">
                <a:cs typeface="David" panose="020E0502060401010101" pitchFamily="34" charset="-79"/>
              </a:rPr>
              <a:t>kulam</a:t>
            </a:r>
            <a:endParaRPr lang="en-US" i="1" dirty="0">
              <a:cs typeface="David" panose="020E0502060401010101" pitchFamily="34" charset="-79"/>
            </a:endParaRPr>
          </a:p>
          <a:p>
            <a:pPr algn="l"/>
            <a:endParaRPr lang="en-US" sz="2400" dirty="0">
              <a:cs typeface="David" panose="020E0502060401010101" pitchFamily="34" charset="-79"/>
            </a:endParaRPr>
          </a:p>
          <a:p>
            <a:pPr algn="l"/>
            <a:r>
              <a:rPr lang="en-US" dirty="0">
                <a:cs typeface="David" panose="020E0502060401010101" pitchFamily="34" charset="-79"/>
              </a:rPr>
              <a:t>Lift your eyes round about, </a:t>
            </a:r>
          </a:p>
          <a:p>
            <a:pPr algn="l"/>
            <a:r>
              <a:rPr lang="en-US" dirty="0">
                <a:cs typeface="David" panose="020E0502060401010101" pitchFamily="34" charset="-79"/>
              </a:rPr>
              <a:t>and see them all	</a:t>
            </a:r>
          </a:p>
          <a:p>
            <a:pPr algn="l"/>
            <a:endParaRPr lang="he-IL" b="1" i="0" dirty="0">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5476345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normAutofit/>
          </a:bodyPr>
          <a:lstStyle/>
          <a:p>
            <a:pPr algn="r" rtl="1"/>
            <a:r>
              <a:rPr lang="he-IL" b="1" i="0" dirty="0">
                <a:effectLst/>
                <a:latin typeface="David" panose="020E0502060401010101" pitchFamily="34" charset="-79"/>
                <a:cs typeface="David" panose="020E0502060401010101" pitchFamily="34" charset="-79"/>
              </a:rPr>
              <a:t>נִק</a:t>
            </a:r>
            <a:r>
              <a:rPr lang="he-IL" b="1" i="0" dirty="0">
                <a:solidFill>
                  <a:srgbClr val="FFFF99"/>
                </a:solidFill>
                <a:effectLst/>
                <a:latin typeface="David" panose="020E0502060401010101" pitchFamily="34" charset="-79"/>
                <a:cs typeface="David" panose="020E0502060401010101" pitchFamily="34" charset="-79"/>
              </a:rPr>
              <a:t>ְבְּצ</a:t>
            </a:r>
            <a:r>
              <a:rPr lang="he-IL" b="1" i="0" dirty="0">
                <a:effectLst/>
                <a:latin typeface="David" panose="020E0502060401010101" pitchFamily="34" charset="-79"/>
                <a:cs typeface="David" panose="020E0502060401010101" pitchFamily="34" charset="-79"/>
              </a:rPr>
              <a:t>וּ בָֽאוּ־לָךְ בָּנַיִךְ מֵֽרָחוֹק</a:t>
            </a:r>
            <a:endParaRPr lang="en-US" b="1" i="0" dirty="0">
              <a:effectLst/>
              <a:latin typeface="David" panose="020E0502060401010101" pitchFamily="34" charset="-79"/>
              <a:cs typeface="David" panose="020E0502060401010101" pitchFamily="34" charset="-79"/>
            </a:endParaRPr>
          </a:p>
          <a:p>
            <a:pPr algn="l"/>
            <a:r>
              <a:rPr lang="en-US" i="1" dirty="0" err="1">
                <a:cs typeface="David" panose="020E0502060401010101" pitchFamily="34" charset="-79"/>
              </a:rPr>
              <a:t>Ni</a:t>
            </a:r>
            <a:r>
              <a:rPr lang="en-US" i="1" u="sng" dirty="0" err="1">
                <a:solidFill>
                  <a:srgbClr val="FFFF99"/>
                </a:solidFill>
                <a:cs typeface="David" panose="020E0502060401010101" pitchFamily="34" charset="-79"/>
              </a:rPr>
              <a:t>kbits</a:t>
            </a:r>
            <a:r>
              <a:rPr lang="en-US" i="1" dirty="0" err="1">
                <a:cs typeface="David" panose="020E0502060401010101" pitchFamily="34" charset="-79"/>
              </a:rPr>
              <a:t>u</a:t>
            </a:r>
            <a:r>
              <a:rPr lang="en-US" i="1" dirty="0">
                <a:cs typeface="David" panose="020E0502060401010101" pitchFamily="34" charset="-79"/>
              </a:rPr>
              <a:t> </a:t>
            </a:r>
            <a:r>
              <a:rPr lang="en-US" i="1" dirty="0" err="1">
                <a:cs typeface="David" panose="020E0502060401010101" pitchFamily="34" charset="-79"/>
              </a:rPr>
              <a:t>va</a:t>
            </a:r>
            <a:r>
              <a:rPr lang="en-US" i="1" dirty="0">
                <a:cs typeface="David" panose="020E0502060401010101" pitchFamily="34" charset="-79"/>
              </a:rPr>
              <a:t>-u lakh </a:t>
            </a:r>
            <a:r>
              <a:rPr lang="en-US" i="1" dirty="0" err="1">
                <a:cs typeface="David" panose="020E0502060401010101" pitchFamily="34" charset="-79"/>
              </a:rPr>
              <a:t>banayikh</a:t>
            </a:r>
            <a:r>
              <a:rPr lang="en-US" i="1" dirty="0">
                <a:cs typeface="David" panose="020E0502060401010101" pitchFamily="34" charset="-79"/>
              </a:rPr>
              <a:t> </a:t>
            </a:r>
            <a:r>
              <a:rPr lang="en-US" i="1" dirty="0" err="1">
                <a:cs typeface="David" panose="020E0502060401010101" pitchFamily="34" charset="-79"/>
              </a:rPr>
              <a:t>merakhok</a:t>
            </a:r>
            <a:endParaRPr lang="en-US" i="1" dirty="0">
              <a:cs typeface="David" panose="020E0502060401010101" pitchFamily="34" charset="-79"/>
            </a:endParaRPr>
          </a:p>
          <a:p>
            <a:pPr algn="l"/>
            <a:endParaRPr lang="en-US" sz="2000" dirty="0">
              <a:cs typeface="David" panose="020E0502060401010101" pitchFamily="34" charset="-79"/>
            </a:endParaRPr>
          </a:p>
          <a:p>
            <a:pPr algn="l"/>
            <a:r>
              <a:rPr lang="en-US" dirty="0">
                <a:cs typeface="David" panose="020E0502060401010101" pitchFamily="34" charset="-79"/>
              </a:rPr>
              <a:t>Gathered to you, </a:t>
            </a:r>
          </a:p>
          <a:p>
            <a:pPr algn="l"/>
            <a:r>
              <a:rPr lang="en-US" dirty="0">
                <a:cs typeface="David" panose="020E0502060401010101" pitchFamily="34" charset="-79"/>
              </a:rPr>
              <a:t>your sons come, </a:t>
            </a:r>
          </a:p>
          <a:p>
            <a:pPr algn="l"/>
            <a:r>
              <a:rPr lang="en-US" dirty="0">
                <a:cs typeface="David" panose="020E0502060401010101" pitchFamily="34" charset="-79"/>
              </a:rPr>
              <a:t>from very far away.</a:t>
            </a:r>
            <a:endParaRPr lang="he-IL" b="1" i="0" dirty="0">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8033739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Adoption</a:t>
            </a:r>
          </a:p>
          <a:p>
            <a:pPr marL="457200" indent="-457200" algn="l">
              <a:lnSpc>
                <a:spcPct val="90000"/>
              </a:lnSpc>
              <a:buFont typeface="+mj-lt"/>
              <a:buAutoNum type="arabicPeriod"/>
            </a:pPr>
            <a:r>
              <a:rPr lang="en-US" altLang="en-US" sz="4000" dirty="0"/>
              <a:t>Spiritual adoption</a:t>
            </a:r>
          </a:p>
          <a:p>
            <a:pPr marL="457200" indent="-457200" algn="l">
              <a:lnSpc>
                <a:spcPct val="90000"/>
              </a:lnSpc>
              <a:buFont typeface="+mj-lt"/>
              <a:buAutoNum type="arabicPeriod"/>
            </a:pPr>
            <a:r>
              <a:rPr lang="en-US" altLang="en-US" sz="4000" dirty="0"/>
              <a:t>Needed for Israeli children</a:t>
            </a:r>
          </a:p>
          <a:p>
            <a:pPr marL="457200" indent="-457200" algn="l">
              <a:lnSpc>
                <a:spcPct val="90000"/>
              </a:lnSpc>
              <a:buFont typeface="+mj-lt"/>
              <a:buAutoNum type="arabicPeriod"/>
            </a:pPr>
            <a:r>
              <a:rPr lang="en-US" altLang="en-US" sz="4000" dirty="0" err="1"/>
              <a:t>Hatikva</a:t>
            </a:r>
            <a:r>
              <a:rPr lang="en-US" altLang="en-US" sz="4000" dirty="0"/>
              <a:t> Families</a:t>
            </a:r>
          </a:p>
          <a:p>
            <a:pPr marL="457200" indent="-457200" algn="l">
              <a:lnSpc>
                <a:spcPct val="90000"/>
              </a:lnSpc>
              <a:buFont typeface="+mj-lt"/>
              <a:buAutoNum type="arabicPeriod"/>
            </a:pPr>
            <a:r>
              <a:rPr lang="en-US" altLang="en-US" sz="4000" dirty="0"/>
              <a:t>Needed for American children</a:t>
            </a:r>
          </a:p>
          <a:p>
            <a:pPr marL="457200" indent="-457200" algn="l">
              <a:lnSpc>
                <a:spcPct val="90000"/>
              </a:lnSpc>
              <a:buFont typeface="+mj-lt"/>
              <a:buAutoNum type="arabicPeriod"/>
            </a:pPr>
            <a:r>
              <a:rPr lang="en-US" altLang="en-US" sz="4000" dirty="0"/>
              <a:t>Our response?</a:t>
            </a:r>
          </a:p>
          <a:p>
            <a:pPr marL="457200" indent="-457200" algn="l">
              <a:lnSpc>
                <a:spcPct val="90000"/>
              </a:lnSpc>
              <a:buFont typeface="+mj-lt"/>
              <a:buAutoNum type="arabicPeriod"/>
            </a:pPr>
            <a:endParaRPr lang="en-US" altLang="en-US" sz="4000" dirty="0"/>
          </a:p>
        </p:txBody>
      </p:sp>
    </p:spTree>
    <p:extLst>
      <p:ext uri="{BB962C8B-B14F-4D97-AF65-F5344CB8AC3E}">
        <p14:creationId xmlns:p14="http://schemas.microsoft.com/office/powerpoint/2010/main" val="8054237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8194" name="Picture 2">
            <a:extLst>
              <a:ext uri="{FF2B5EF4-FFF2-40B4-BE49-F238E27FC236}">
                <a16:creationId xmlns:a16="http://schemas.microsoft.com/office/drawing/2014/main" id="{09E9BFEB-7A0E-A9D9-A988-798525F91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388"/>
            <a:ext cx="9144000" cy="4784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B4FD778-0301-1B8D-B510-CD80087F8C69}"/>
              </a:ext>
            </a:extLst>
          </p:cNvPr>
          <p:cNvSpPr txBox="1"/>
          <p:nvPr/>
        </p:nvSpPr>
        <p:spPr>
          <a:xfrm>
            <a:off x="1981200" y="4240542"/>
            <a:ext cx="5088829" cy="707886"/>
          </a:xfrm>
          <a:prstGeom prst="rect">
            <a:avLst/>
          </a:prstGeom>
          <a:noFill/>
        </p:spPr>
        <p:txBody>
          <a:bodyPr wrap="none" rtlCol="0">
            <a:spAutoFit/>
          </a:bodyPr>
          <a:lstStyle/>
          <a:p>
            <a:pPr algn="l"/>
            <a:r>
              <a:rPr lang="en-US" dirty="0">
                <a:latin typeface="+mj-lt"/>
              </a:rPr>
              <a:t>The Spirit of Adoption</a:t>
            </a:r>
          </a:p>
        </p:txBody>
      </p:sp>
    </p:spTree>
    <p:extLst>
      <p:ext uri="{BB962C8B-B14F-4D97-AF65-F5344CB8AC3E}">
        <p14:creationId xmlns:p14="http://schemas.microsoft.com/office/powerpoint/2010/main" val="14803572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marL="228600" indent="-228600" algn="l">
              <a:lnSpc>
                <a:spcPct val="90000"/>
              </a:lnSpc>
              <a:buFont typeface="Arial" panose="020B0604020202020204" pitchFamily="34" charset="0"/>
              <a:buChar char="•"/>
            </a:pPr>
            <a:r>
              <a:rPr lang="en-US" altLang="en-US" sz="4000" dirty="0"/>
              <a:t>We will support Evan Levine’s ministry to orphans in Israel.</a:t>
            </a:r>
          </a:p>
          <a:p>
            <a:pPr marL="228600" indent="-228600" algn="l">
              <a:lnSpc>
                <a:spcPct val="90000"/>
              </a:lnSpc>
              <a:buFont typeface="Arial" panose="020B0604020202020204" pitchFamily="34" charset="0"/>
              <a:buChar char="•"/>
            </a:pPr>
            <a:r>
              <a:rPr lang="en-US" altLang="en-US" sz="4000" dirty="0"/>
              <a:t>Consider, pray about hosting, fostering, or adopting a child in need, Big Brother or similar, Caring for Kids, campout, scout.</a:t>
            </a:r>
          </a:p>
          <a:p>
            <a:pPr algn="l">
              <a:lnSpc>
                <a:spcPct val="90000"/>
              </a:lnSpc>
            </a:pPr>
            <a:endParaRPr lang="en-US" altLang="en-US" sz="4000" dirty="0"/>
          </a:p>
        </p:txBody>
      </p:sp>
    </p:spTree>
    <p:extLst>
      <p:ext uri="{BB962C8B-B14F-4D97-AF65-F5344CB8AC3E}">
        <p14:creationId xmlns:p14="http://schemas.microsoft.com/office/powerpoint/2010/main" val="35320797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457200" indent="-457200">
              <a:buFont typeface="+mj-lt"/>
              <a:buAutoNum type="arabicPeriod"/>
            </a:pPr>
            <a:r>
              <a:rPr lang="en-US" sz="4000" dirty="0"/>
              <a:t>Do you KNOW Yeshua and </a:t>
            </a:r>
            <a:r>
              <a:rPr lang="en-US" sz="4000" dirty="0" err="1"/>
              <a:t>and</a:t>
            </a:r>
            <a:r>
              <a:rPr lang="en-US" sz="4000" dirty="0"/>
              <a:t> have the Spirit of Adoption?</a:t>
            </a:r>
          </a:p>
          <a:p>
            <a:pPr marL="457200" indent="-457200">
              <a:buFont typeface="+mj-lt"/>
              <a:buAutoNum type="arabicPeriod"/>
            </a:pPr>
            <a:r>
              <a:rPr lang="en-US" sz="4000" dirty="0"/>
              <a:t>Are you hearing daily from His Word?</a:t>
            </a:r>
          </a:p>
          <a:p>
            <a:pPr marL="457200" indent="-457200">
              <a:buFont typeface="+mj-lt"/>
              <a:buAutoNum type="arabicPeriod"/>
            </a:pPr>
            <a:r>
              <a:rPr lang="en-US" sz="4000" dirty="0"/>
              <a:t>How are you applying what you heard?</a:t>
            </a:r>
          </a:p>
          <a:p>
            <a:pPr marL="457200" indent="-457200">
              <a:buFont typeface="+mj-lt"/>
              <a:buAutoNum type="arabicPeriod"/>
            </a:pPr>
            <a:r>
              <a:rPr lang="en-US" sz="4000" dirty="0"/>
              <a:t>Are you open to serving orphans?</a:t>
            </a:r>
          </a:p>
        </p:txBody>
      </p:sp>
    </p:spTree>
    <p:extLst>
      <p:ext uri="{BB962C8B-B14F-4D97-AF65-F5344CB8AC3E}">
        <p14:creationId xmlns:p14="http://schemas.microsoft.com/office/powerpoint/2010/main" val="16837943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spTree>
    <p:extLst>
      <p:ext uri="{BB962C8B-B14F-4D97-AF65-F5344CB8AC3E}">
        <p14:creationId xmlns:p14="http://schemas.microsoft.com/office/powerpoint/2010/main" val="3473412364"/>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anose="020F070403050403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188672</TotalTime>
  <Words>4792</Words>
  <Application>Microsoft Office PowerPoint</Application>
  <PresentationFormat>On-screen Show (16:9)</PresentationFormat>
  <Paragraphs>562</Paragraphs>
  <Slides>98</Slides>
  <Notes>98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98</vt:i4>
      </vt:variant>
    </vt:vector>
  </HeadingPairs>
  <TitlesOfParts>
    <vt:vector size="104" baseType="lpstr">
      <vt:lpstr>Arial</vt:lpstr>
      <vt:lpstr>Arial Rounded MT Bold</vt:lpstr>
      <vt:lpstr>David</vt:lpstr>
      <vt:lpstr>1_Default Design</vt:lpstr>
      <vt:lpstr>2_Default Design</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Wolkenfeld</cp:lastModifiedBy>
  <cp:revision>4699</cp:revision>
  <dcterms:created xsi:type="dcterms:W3CDTF">2006-04-21T19:34:43Z</dcterms:created>
  <dcterms:modified xsi:type="dcterms:W3CDTF">2022-11-12T14:54:37Z</dcterms:modified>
</cp:coreProperties>
</file>