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6" r:id="rId2"/>
  </p:sldMasterIdLst>
  <p:notesMasterIdLst>
    <p:notesMasterId r:id="rId112"/>
  </p:notesMasterIdLst>
  <p:handoutMasterIdLst>
    <p:handoutMasterId r:id="rId113"/>
  </p:handoutMasterIdLst>
  <p:sldIdLst>
    <p:sldId id="2045" r:id="rId3"/>
    <p:sldId id="64782" r:id="rId4"/>
    <p:sldId id="64783" r:id="rId5"/>
    <p:sldId id="64747" r:id="rId6"/>
    <p:sldId id="64743" r:id="rId7"/>
    <p:sldId id="64831" r:id="rId8"/>
    <p:sldId id="64781" r:id="rId9"/>
    <p:sldId id="64627" r:id="rId10"/>
    <p:sldId id="64780" r:id="rId11"/>
    <p:sldId id="64832" r:id="rId12"/>
    <p:sldId id="64756" r:id="rId13"/>
    <p:sldId id="64757" r:id="rId14"/>
    <p:sldId id="64830" r:id="rId15"/>
    <p:sldId id="64761" r:id="rId16"/>
    <p:sldId id="64833" r:id="rId17"/>
    <p:sldId id="64836" r:id="rId18"/>
    <p:sldId id="64762" r:id="rId19"/>
    <p:sldId id="64834" r:id="rId20"/>
    <p:sldId id="64763" r:id="rId21"/>
    <p:sldId id="64835" r:id="rId22"/>
    <p:sldId id="64753" r:id="rId23"/>
    <p:sldId id="64837" r:id="rId24"/>
    <p:sldId id="64764" r:id="rId25"/>
    <p:sldId id="64765" r:id="rId26"/>
    <p:sldId id="64766" r:id="rId27"/>
    <p:sldId id="64767" r:id="rId28"/>
    <p:sldId id="64626" r:id="rId29"/>
    <p:sldId id="64745" r:id="rId30"/>
    <p:sldId id="64839" r:id="rId31"/>
    <p:sldId id="64748" r:id="rId32"/>
    <p:sldId id="64840" r:id="rId33"/>
    <p:sldId id="64750" r:id="rId34"/>
    <p:sldId id="64760" r:id="rId35"/>
    <p:sldId id="64746" r:id="rId36"/>
    <p:sldId id="64752" r:id="rId37"/>
    <p:sldId id="64759" r:id="rId38"/>
    <p:sldId id="64623" r:id="rId39"/>
    <p:sldId id="64742" r:id="rId40"/>
    <p:sldId id="64841" r:id="rId41"/>
    <p:sldId id="64842" r:id="rId42"/>
    <p:sldId id="64844" r:id="rId43"/>
    <p:sldId id="64843" r:id="rId44"/>
    <p:sldId id="64758" r:id="rId45"/>
    <p:sldId id="64776" r:id="rId46"/>
    <p:sldId id="64777" r:id="rId47"/>
    <p:sldId id="64773" r:id="rId48"/>
    <p:sldId id="64778" r:id="rId49"/>
    <p:sldId id="64774" r:id="rId50"/>
    <p:sldId id="64779" r:id="rId51"/>
    <p:sldId id="64787" r:id="rId52"/>
    <p:sldId id="64788" r:id="rId53"/>
    <p:sldId id="64789" r:id="rId54"/>
    <p:sldId id="64785" r:id="rId55"/>
    <p:sldId id="64784" r:id="rId56"/>
    <p:sldId id="64793" r:id="rId57"/>
    <p:sldId id="64797" r:id="rId58"/>
    <p:sldId id="64796" r:id="rId59"/>
    <p:sldId id="64794" r:id="rId60"/>
    <p:sldId id="64846" r:id="rId61"/>
    <p:sldId id="64795" r:id="rId62"/>
    <p:sldId id="64798" r:id="rId63"/>
    <p:sldId id="64799" r:id="rId64"/>
    <p:sldId id="64847" r:id="rId65"/>
    <p:sldId id="64800" r:id="rId66"/>
    <p:sldId id="64786" r:id="rId67"/>
    <p:sldId id="64806" r:id="rId68"/>
    <p:sldId id="64801" r:id="rId69"/>
    <p:sldId id="64803" r:id="rId70"/>
    <p:sldId id="64804" r:id="rId71"/>
    <p:sldId id="64805" r:id="rId72"/>
    <p:sldId id="64807" r:id="rId73"/>
    <p:sldId id="64811" r:id="rId74"/>
    <p:sldId id="64808" r:id="rId75"/>
    <p:sldId id="64810" r:id="rId76"/>
    <p:sldId id="64809" r:id="rId77"/>
    <p:sldId id="64812" r:id="rId78"/>
    <p:sldId id="64817" r:id="rId79"/>
    <p:sldId id="64813" r:id="rId80"/>
    <p:sldId id="64814" r:id="rId81"/>
    <p:sldId id="64815" r:id="rId82"/>
    <p:sldId id="64816" r:id="rId83"/>
    <p:sldId id="64818" r:id="rId84"/>
    <p:sldId id="64820" r:id="rId85"/>
    <p:sldId id="64819" r:id="rId86"/>
    <p:sldId id="64821" r:id="rId87"/>
    <p:sldId id="64822" r:id="rId88"/>
    <p:sldId id="64857" r:id="rId89"/>
    <p:sldId id="64826" r:id="rId90"/>
    <p:sldId id="64824" r:id="rId91"/>
    <p:sldId id="64823" r:id="rId92"/>
    <p:sldId id="64751" r:id="rId93"/>
    <p:sldId id="64848" r:id="rId94"/>
    <p:sldId id="64849" r:id="rId95"/>
    <p:sldId id="64850" r:id="rId96"/>
    <p:sldId id="64851" r:id="rId97"/>
    <p:sldId id="64852" r:id="rId98"/>
    <p:sldId id="64845" r:id="rId99"/>
    <p:sldId id="64790" r:id="rId100"/>
    <p:sldId id="64825" r:id="rId101"/>
    <p:sldId id="64802" r:id="rId102"/>
    <p:sldId id="64791" r:id="rId103"/>
    <p:sldId id="64827" r:id="rId104"/>
    <p:sldId id="64828" r:id="rId105"/>
    <p:sldId id="64853" r:id="rId106"/>
    <p:sldId id="64854" r:id="rId107"/>
    <p:sldId id="64856" r:id="rId108"/>
    <p:sldId id="64855" r:id="rId109"/>
    <p:sldId id="63289" r:id="rId110"/>
    <p:sldId id="64563" r:id="rId111"/>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333333"/>
    <a:srgbClr val="996633"/>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2" autoAdjust="0"/>
    <p:restoredTop sz="86118" autoAdjust="0"/>
  </p:normalViewPr>
  <p:slideViewPr>
    <p:cSldViewPr>
      <p:cViewPr varScale="1">
        <p:scale>
          <a:sx n="108" d="100"/>
          <a:sy n="108" d="100"/>
        </p:scale>
        <p:origin x="108" y="43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128"/>
    </p:cViewPr>
  </p:sorterViewPr>
  <p:notesViewPr>
    <p:cSldViewPr>
      <p:cViewPr varScale="1">
        <p:scale>
          <a:sx n="85" d="100"/>
          <a:sy n="85" d="100"/>
        </p:scale>
        <p:origin x="196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heme" Target="theme/theme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handoutMaster" Target="handoutMasters/handoutMaster1.xml"/><Relationship Id="rId118" Type="http://schemas.openxmlformats.org/officeDocument/2006/relationships/tableStyles" Target="tableStyle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He Installs and Removes Kings</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Nov 5, 2022 5783</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dirty="0"/>
              <a:t>He Sets Up and Removes Kings</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Nov 5, 2022 5783</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support.google.com/mail/answer/1311182?hl=en"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support.google.com/mail/answer/1311182?hl=en"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support.google.com/mail/answer/1311182?hl=en"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support.google.com/mail/answer/1311182?hl=en"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support.google.com/mail/answer/1311182?hl=en"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He Installs and Removes Kings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5, 2022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 Installs and Removes Kings</a:t>
            </a:r>
          </a:p>
        </p:txBody>
      </p:sp>
      <p:sp>
        <p:nvSpPr>
          <p:cNvPr id="5" name="Date Placeholder 4"/>
          <p:cNvSpPr>
            <a:spLocks noGrp="1"/>
          </p:cNvSpPr>
          <p:nvPr>
            <p:ph type="dt" idx="1"/>
          </p:nvPr>
        </p:nvSpPr>
        <p:spPr/>
        <p:txBody>
          <a:bodyPr/>
          <a:lstStyle/>
          <a:p>
            <a:r>
              <a:rPr lang="en-US" altLang="en-US"/>
              <a:t>Nov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103622842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60143947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https://askdrbrown.org/article/i-see-thousands-of-holy-fires-across-america?vcrmeid=a7khokltyUuUNkDmaeK8YQ&amp;vcrmiid=n8-9Ls_siEGdG64--fUPAw</a:t>
            </a:r>
          </a:p>
          <a:p>
            <a:endParaRPr lang="en-US" altLang="en-US" dirty="0"/>
          </a:p>
        </p:txBody>
      </p:sp>
    </p:spTree>
    <p:extLst>
      <p:ext uri="{BB962C8B-B14F-4D97-AF65-F5344CB8AC3E}">
        <p14:creationId xmlns:p14="http://schemas.microsoft.com/office/powerpoint/2010/main" val="265466552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https://askdrbrown.org/article/i-see-thousands-of-holy-fires-across-america?vcrmeid=a7khokltyUuUNkDmaeK8YQ&amp;vcrmiid=n8-9Ls_siEGdG64--fUPAw</a:t>
            </a:r>
          </a:p>
          <a:p>
            <a:r>
              <a:rPr lang="en-US" altLang="en-US" sz="1050" dirty="0"/>
              <a:t>https://www.revival-library.org/revival_histories/evangelical/twentieth_century/hebrides_revival.shtml</a:t>
            </a:r>
          </a:p>
        </p:txBody>
      </p:sp>
    </p:spTree>
    <p:extLst>
      <p:ext uri="{BB962C8B-B14F-4D97-AF65-F5344CB8AC3E}">
        <p14:creationId xmlns:p14="http://schemas.microsoft.com/office/powerpoint/2010/main" val="296072354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02754503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https://www.frc.org/get.cfm?c=CHECKOUT&amp;dmy=A5CAC2D4-EFDB-7887-DFAF23AFB454E92B&amp;srcItem=PT22I01&amp;fromItem=FN22J16&amp;x=0</a:t>
            </a:r>
          </a:p>
        </p:txBody>
      </p:sp>
    </p:spTree>
    <p:extLst>
      <p:ext uri="{BB962C8B-B14F-4D97-AF65-F5344CB8AC3E}">
        <p14:creationId xmlns:p14="http://schemas.microsoft.com/office/powerpoint/2010/main" val="194384470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 Installs and Removes Kings</a:t>
            </a:r>
          </a:p>
        </p:txBody>
      </p:sp>
      <p:sp>
        <p:nvSpPr>
          <p:cNvPr id="5" name="Date Placeholder 4"/>
          <p:cNvSpPr>
            <a:spLocks noGrp="1"/>
          </p:cNvSpPr>
          <p:nvPr>
            <p:ph type="dt" idx="1"/>
          </p:nvPr>
        </p:nvSpPr>
        <p:spPr/>
        <p:txBody>
          <a:bodyPr/>
          <a:lstStyle/>
          <a:p>
            <a:r>
              <a:rPr lang="en-US" altLang="en-US"/>
              <a:t>Nov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105</a:t>
            </a:fld>
            <a:endParaRPr lang="en-US" altLang="en-US"/>
          </a:p>
        </p:txBody>
      </p:sp>
    </p:spTree>
    <p:extLst>
      <p:ext uri="{BB962C8B-B14F-4D97-AF65-F5344CB8AC3E}">
        <p14:creationId xmlns:p14="http://schemas.microsoft.com/office/powerpoint/2010/main" val="102029609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Aramaic, not Hebrew.   </a:t>
            </a:r>
          </a:p>
        </p:txBody>
      </p:sp>
    </p:spTree>
    <p:extLst>
      <p:ext uri="{BB962C8B-B14F-4D97-AF65-F5344CB8AC3E}">
        <p14:creationId xmlns:p14="http://schemas.microsoft.com/office/powerpoint/2010/main" val="409084367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1980685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Messiah has come: By water and by Blood</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22, 2022  5783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0606073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 Installs and Removes Kings</a:t>
            </a:r>
          </a:p>
        </p:txBody>
      </p:sp>
      <p:sp>
        <p:nvSpPr>
          <p:cNvPr id="5" name="Date Placeholder 4"/>
          <p:cNvSpPr>
            <a:spLocks noGrp="1"/>
          </p:cNvSpPr>
          <p:nvPr>
            <p:ph type="dt" idx="1"/>
          </p:nvPr>
        </p:nvSpPr>
        <p:spPr/>
        <p:txBody>
          <a:bodyPr/>
          <a:lstStyle/>
          <a:p>
            <a:r>
              <a:rPr lang="en-US" altLang="en-US"/>
              <a:t>Nov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109</a:t>
            </a:fld>
            <a:endParaRPr lang="en-US" altLang="en-US"/>
          </a:p>
        </p:txBody>
      </p:sp>
    </p:spTree>
    <p:extLst>
      <p:ext uri="{BB962C8B-B14F-4D97-AF65-F5344CB8AC3E}">
        <p14:creationId xmlns:p14="http://schemas.microsoft.com/office/powerpoint/2010/main" val="3769307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Aramaic, not Hebrew.   </a:t>
            </a:r>
          </a:p>
        </p:txBody>
      </p:sp>
    </p:spTree>
    <p:extLst>
      <p:ext uri="{BB962C8B-B14F-4D97-AF65-F5344CB8AC3E}">
        <p14:creationId xmlns:p14="http://schemas.microsoft.com/office/powerpoint/2010/main" val="1993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10068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25981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https://online.flippingbook.com/link/480822/</a:t>
            </a:r>
          </a:p>
        </p:txBody>
      </p:sp>
    </p:spTree>
    <p:extLst>
      <p:ext uri="{BB962C8B-B14F-4D97-AF65-F5344CB8AC3E}">
        <p14:creationId xmlns:p14="http://schemas.microsoft.com/office/powerpoint/2010/main" val="3067572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 Installs and Removes Kings</a:t>
            </a:r>
          </a:p>
        </p:txBody>
      </p:sp>
      <p:sp>
        <p:nvSpPr>
          <p:cNvPr id="5" name="Date Placeholder 4"/>
          <p:cNvSpPr>
            <a:spLocks noGrp="1"/>
          </p:cNvSpPr>
          <p:nvPr>
            <p:ph type="dt" idx="1"/>
          </p:nvPr>
        </p:nvSpPr>
        <p:spPr/>
        <p:txBody>
          <a:bodyPr/>
          <a:lstStyle/>
          <a:p>
            <a:r>
              <a:rPr lang="en-US" altLang="en-US"/>
              <a:t>Nov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1554727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u="sng" dirty="0"/>
              <a:t>Prayer first</a:t>
            </a:r>
            <a:r>
              <a:rPr lang="en-US" altLang="en-US" dirty="0"/>
              <a:t>.   As men and women come to the revelation of Messiah, through the Spirit, they change their views.  Growing up in a secular toxic Jewish home, I was determined NEVER to commit to a marriage. </a:t>
            </a:r>
          </a:p>
          <a:p>
            <a:r>
              <a:rPr lang="en-US" altLang="en-US" dirty="0"/>
              <a:t>Till I entered into a relationship with the Holy One of Israel, Messiah Yeshua, and had new understanding of sin, righteousness, and judgement to come.</a:t>
            </a:r>
          </a:p>
          <a:p>
            <a:endParaRPr lang="en-US" altLang="en-US" sz="1050" dirty="0"/>
          </a:p>
          <a:p>
            <a:r>
              <a:rPr lang="en-US" altLang="en-US" sz="1050" dirty="0"/>
              <a:t>https://www.frc.org/get.cfm?c=CHECKOUT&amp;dmy=A5CAC2D4-EFDB-7887-DFAF23AFB454E92B&amp;srcItem=PT22I01&amp;fromItem=FN22J16&amp;x=0</a:t>
            </a:r>
          </a:p>
          <a:p>
            <a:endParaRPr lang="en-US" altLang="en-US" sz="1050" dirty="0"/>
          </a:p>
        </p:txBody>
      </p:sp>
    </p:spTree>
    <p:extLst>
      <p:ext uri="{BB962C8B-B14F-4D97-AF65-F5344CB8AC3E}">
        <p14:creationId xmlns:p14="http://schemas.microsoft.com/office/powerpoint/2010/main" val="2506590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https://online.flippingbook.com/link/304842/</a:t>
            </a:r>
          </a:p>
        </p:txBody>
      </p:sp>
    </p:spTree>
    <p:extLst>
      <p:ext uri="{BB962C8B-B14F-4D97-AF65-F5344CB8AC3E}">
        <p14:creationId xmlns:p14="http://schemas.microsoft.com/office/powerpoint/2010/main" val="1546377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Pray, vote, stand</a:t>
            </a:r>
          </a:p>
        </p:txBody>
      </p:sp>
      <p:sp>
        <p:nvSpPr>
          <p:cNvPr id="4" name="Header Placeholder 3"/>
          <p:cNvSpPr>
            <a:spLocks noGrp="1"/>
          </p:cNvSpPr>
          <p:nvPr>
            <p:ph type="hdr" sz="quarter"/>
          </p:nvPr>
        </p:nvSpPr>
        <p:spPr/>
        <p:txBody>
          <a:bodyPr/>
          <a:lstStyle/>
          <a:p>
            <a:r>
              <a:rPr lang="en-US" altLang="en-US"/>
              <a:t>He Installs and Removes Kings</a:t>
            </a:r>
          </a:p>
        </p:txBody>
      </p:sp>
      <p:sp>
        <p:nvSpPr>
          <p:cNvPr id="5" name="Date Placeholder 4"/>
          <p:cNvSpPr>
            <a:spLocks noGrp="1"/>
          </p:cNvSpPr>
          <p:nvPr>
            <p:ph type="dt" idx="1"/>
          </p:nvPr>
        </p:nvSpPr>
        <p:spPr/>
        <p:txBody>
          <a:bodyPr/>
          <a:lstStyle/>
          <a:p>
            <a:r>
              <a:rPr lang="en-US" altLang="en-US"/>
              <a:t>Nov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1414821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https://online.flippingbook.com/link/283383/</a:t>
            </a:r>
          </a:p>
        </p:txBody>
      </p:sp>
    </p:spTree>
    <p:extLst>
      <p:ext uri="{BB962C8B-B14F-4D97-AF65-F5344CB8AC3E}">
        <p14:creationId xmlns:p14="http://schemas.microsoft.com/office/powerpoint/2010/main" val="3858498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180892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Pray, vote, stand</a:t>
            </a:r>
          </a:p>
        </p:txBody>
      </p:sp>
      <p:sp>
        <p:nvSpPr>
          <p:cNvPr id="4" name="Header Placeholder 3"/>
          <p:cNvSpPr>
            <a:spLocks noGrp="1"/>
          </p:cNvSpPr>
          <p:nvPr>
            <p:ph type="hdr" sz="quarter"/>
          </p:nvPr>
        </p:nvSpPr>
        <p:spPr/>
        <p:txBody>
          <a:bodyPr/>
          <a:lstStyle/>
          <a:p>
            <a:r>
              <a:rPr lang="en-US" altLang="en-US"/>
              <a:t>He Installs and Removes Kings</a:t>
            </a:r>
          </a:p>
        </p:txBody>
      </p:sp>
      <p:sp>
        <p:nvSpPr>
          <p:cNvPr id="5" name="Date Placeholder 4"/>
          <p:cNvSpPr>
            <a:spLocks noGrp="1"/>
          </p:cNvSpPr>
          <p:nvPr>
            <p:ph type="dt" idx="1"/>
          </p:nvPr>
        </p:nvSpPr>
        <p:spPr/>
        <p:txBody>
          <a:bodyPr/>
          <a:lstStyle/>
          <a:p>
            <a:r>
              <a:rPr lang="en-US" altLang="en-US"/>
              <a:t>Nov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3342510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https://online.flippingbook.com/link/381591/</a:t>
            </a:r>
          </a:p>
        </p:txBody>
      </p:sp>
    </p:spTree>
    <p:extLst>
      <p:ext uri="{BB962C8B-B14F-4D97-AF65-F5344CB8AC3E}">
        <p14:creationId xmlns:p14="http://schemas.microsoft.com/office/powerpoint/2010/main" val="3325425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Pray, vote, stand</a:t>
            </a:r>
          </a:p>
        </p:txBody>
      </p:sp>
      <p:sp>
        <p:nvSpPr>
          <p:cNvPr id="4" name="Header Placeholder 3"/>
          <p:cNvSpPr>
            <a:spLocks noGrp="1"/>
          </p:cNvSpPr>
          <p:nvPr>
            <p:ph type="hdr" sz="quarter"/>
          </p:nvPr>
        </p:nvSpPr>
        <p:spPr/>
        <p:txBody>
          <a:bodyPr/>
          <a:lstStyle/>
          <a:p>
            <a:r>
              <a:rPr lang="en-US" altLang="en-US"/>
              <a:t>He Installs and Removes Kings</a:t>
            </a:r>
          </a:p>
        </p:txBody>
      </p:sp>
      <p:sp>
        <p:nvSpPr>
          <p:cNvPr id="5" name="Date Placeholder 4"/>
          <p:cNvSpPr>
            <a:spLocks noGrp="1"/>
          </p:cNvSpPr>
          <p:nvPr>
            <p:ph type="dt" idx="1"/>
          </p:nvPr>
        </p:nvSpPr>
        <p:spPr/>
        <p:txBody>
          <a:bodyPr/>
          <a:lstStyle/>
          <a:p>
            <a:r>
              <a:rPr lang="en-US" altLang="en-US"/>
              <a:t>Nov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838926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https://online.flippingbook.com/link/370314/1/</a:t>
            </a:r>
          </a:p>
        </p:txBody>
      </p:sp>
    </p:spTree>
    <p:extLst>
      <p:ext uri="{BB962C8B-B14F-4D97-AF65-F5344CB8AC3E}">
        <p14:creationId xmlns:p14="http://schemas.microsoft.com/office/powerpoint/2010/main" val="3154887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https://online.flippingbook.com/link/370314/2/</a:t>
            </a:r>
          </a:p>
          <a:p>
            <a:r>
              <a:rPr lang="en-US" dirty="0"/>
              <a:t>Pray, vote, stand</a:t>
            </a:r>
            <a:endParaRPr lang="en-US" altLang="en-US" dirty="0"/>
          </a:p>
        </p:txBody>
      </p:sp>
    </p:spTree>
    <p:extLst>
      <p:ext uri="{BB962C8B-B14F-4D97-AF65-F5344CB8AC3E}">
        <p14:creationId xmlns:p14="http://schemas.microsoft.com/office/powerpoint/2010/main" val="1924687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LGBTQ ACTIVISTS ARE SEEKING TO:</a:t>
            </a:r>
          </a:p>
          <a:p>
            <a:pPr marL="115888" indent="-115888">
              <a:buFont typeface="Arial" panose="020B0604020202020204" pitchFamily="34" charset="0"/>
              <a:buChar char="•"/>
            </a:pPr>
            <a:r>
              <a:rPr lang="en-US" altLang="en-US" dirty="0"/>
              <a:t>Subject children to experimental gender transition procedures.</a:t>
            </a:r>
          </a:p>
          <a:p>
            <a:pPr marL="115888" indent="-115888">
              <a:buFont typeface="Arial" panose="020B0604020202020204" pitchFamily="34" charset="0"/>
              <a:buChar char="•"/>
            </a:pPr>
            <a:r>
              <a:rPr lang="en-US" altLang="en-US" dirty="0"/>
              <a:t>Allow biological males to compete in women’s sports and use women’s bathrooms and locker rooms.</a:t>
            </a:r>
          </a:p>
          <a:p>
            <a:pPr marL="115888" indent="-115888">
              <a:buFont typeface="Arial" panose="020B0604020202020204" pitchFamily="34" charset="0"/>
              <a:buChar char="•"/>
            </a:pPr>
            <a:r>
              <a:rPr lang="en-US" altLang="en-US" dirty="0"/>
              <a:t>Push a radical gender identity ideology in public schools and our military.</a:t>
            </a:r>
          </a:p>
          <a:p>
            <a:r>
              <a:rPr lang="en-US" altLang="en-US" sz="1050" dirty="0"/>
              <a:t>https://online.flippingbook.com/link/332455/2/</a:t>
            </a:r>
          </a:p>
        </p:txBody>
      </p:sp>
    </p:spTree>
    <p:extLst>
      <p:ext uri="{BB962C8B-B14F-4D97-AF65-F5344CB8AC3E}">
        <p14:creationId xmlns:p14="http://schemas.microsoft.com/office/powerpoint/2010/main" val="3314852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https://www.frc.org/get.cfm?c=CHECKOUT&amp;dmy=A5CAC2D4-EFDB-7887-DFAF23AFB454E92B&amp;srcItem=PT22I01&amp;fromItem=FN22J16&amp;x=0</a:t>
            </a:r>
          </a:p>
        </p:txBody>
      </p:sp>
    </p:spTree>
    <p:extLst>
      <p:ext uri="{BB962C8B-B14F-4D97-AF65-F5344CB8AC3E}">
        <p14:creationId xmlns:p14="http://schemas.microsoft.com/office/powerpoint/2010/main" val="1451112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effectLst/>
              </a:rPr>
              <a:t> She returned to Los Angeles to earn her Bachelor’s degree in Business and Economics, and her Master’s degree in Education and Non-Profit Management.  Joined Prager U in 2011.  Helps </a:t>
            </a:r>
            <a:r>
              <a:rPr lang="en-US" b="0" i="0" dirty="0" err="1">
                <a:effectLst/>
              </a:rPr>
              <a:t>PragerU</a:t>
            </a:r>
            <a:r>
              <a:rPr lang="en-US" b="0" i="0" dirty="0">
                <a:effectLst/>
              </a:rPr>
              <a:t> to more than double its audience every year and influence millions of young minds every day. Marissa lives in the Los Angeles area with her husband and three children. </a:t>
            </a:r>
            <a:endParaRPr lang="en-US" altLang="en-US" dirty="0"/>
          </a:p>
        </p:txBody>
      </p:sp>
    </p:spTree>
    <p:extLst>
      <p:ext uri="{BB962C8B-B14F-4D97-AF65-F5344CB8AC3E}">
        <p14:creationId xmlns:p14="http://schemas.microsoft.com/office/powerpoint/2010/main" val="3256191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3409184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a:defRPr/>
            </a:pPr>
            <a:r>
              <a:rPr lang="en-US" sz="1050" dirty="0"/>
              <a:t>https://external-content.duckduckgo.com/iu/?u=http%3A%2F%2Fcareforpastors.org%2Fwp-content%2Fuploads%2F2014%2F01%2FMat-Staver-tn1.jpg&amp;f=1&amp;nofb=1&amp;ipt=5b477e831f902f2f193fae4f4ae4a6fa7dfe0101ccc639b22714e97eaca69905&amp;ipo=images</a:t>
            </a:r>
          </a:p>
        </p:txBody>
      </p:sp>
      <p:sp>
        <p:nvSpPr>
          <p:cNvPr id="4" name="Header Placeholder 3"/>
          <p:cNvSpPr>
            <a:spLocks noGrp="1"/>
          </p:cNvSpPr>
          <p:nvPr>
            <p:ph type="hdr" sz="quarter"/>
          </p:nvPr>
        </p:nvSpPr>
        <p:spPr/>
        <p:txBody>
          <a:bodyPr/>
          <a:lstStyle/>
          <a:p>
            <a:r>
              <a:rPr lang="en-US" altLang="en-US"/>
              <a:t>He Installs and Removes Kings</a:t>
            </a:r>
          </a:p>
        </p:txBody>
      </p:sp>
      <p:sp>
        <p:nvSpPr>
          <p:cNvPr id="5" name="Date Placeholder 4"/>
          <p:cNvSpPr>
            <a:spLocks noGrp="1"/>
          </p:cNvSpPr>
          <p:nvPr>
            <p:ph type="dt" idx="1"/>
          </p:nvPr>
        </p:nvSpPr>
        <p:spPr/>
        <p:txBody>
          <a:bodyPr/>
          <a:lstStyle/>
          <a:p>
            <a:r>
              <a:rPr lang="en-US" altLang="en-US"/>
              <a:t>Nov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1305236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From Rukhel</a:t>
            </a:r>
          </a:p>
        </p:txBody>
      </p:sp>
    </p:spTree>
    <p:extLst>
      <p:ext uri="{BB962C8B-B14F-4D97-AF65-F5344CB8AC3E}">
        <p14:creationId xmlns:p14="http://schemas.microsoft.com/office/powerpoint/2010/main" val="2196277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defRPr/>
            </a:pPr>
            <a:r>
              <a:rPr lang="en-US" sz="1050" dirty="0"/>
              <a:t>Mat Staver, LC Action Chairman alert@lcaction.org </a:t>
            </a:r>
            <a:r>
              <a:rPr lang="en-US" sz="1050" dirty="0">
                <a:hlinkClick r:id="rId3">
                  <a:extLst>
                    <a:ext uri="{A12FA001-AC4F-418D-AE19-62706E023703}">
                      <ahyp:hlinkClr xmlns:ahyp="http://schemas.microsoft.com/office/drawing/2018/hyperlinkcolor" val="tx"/>
                    </a:ext>
                  </a:extLst>
                </a:hlinkClick>
              </a:rPr>
              <a:t>via</a:t>
            </a:r>
            <a:r>
              <a:rPr lang="en-US" sz="1050" dirty="0"/>
              <a:t> liberty-counsel.ccsend.com</a:t>
            </a:r>
          </a:p>
          <a:p>
            <a:endParaRPr lang="en-US" altLang="en-US" dirty="0"/>
          </a:p>
        </p:txBody>
      </p:sp>
    </p:spTree>
    <p:extLst>
      <p:ext uri="{BB962C8B-B14F-4D97-AF65-F5344CB8AC3E}">
        <p14:creationId xmlns:p14="http://schemas.microsoft.com/office/powerpoint/2010/main" val="1051583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defRPr/>
            </a:pPr>
            <a:r>
              <a:rPr lang="en-US" sz="1050" dirty="0"/>
              <a:t>Mat Staver, LC Action Chairman alert@lcaction.org </a:t>
            </a:r>
            <a:r>
              <a:rPr lang="en-US" sz="1050" dirty="0">
                <a:hlinkClick r:id="rId3">
                  <a:extLst>
                    <a:ext uri="{A12FA001-AC4F-418D-AE19-62706E023703}">
                      <ahyp:hlinkClr xmlns:ahyp="http://schemas.microsoft.com/office/drawing/2018/hyperlinkcolor" val="tx"/>
                    </a:ext>
                  </a:extLst>
                </a:hlinkClick>
              </a:rPr>
              <a:t>via</a:t>
            </a:r>
            <a:r>
              <a:rPr lang="en-US" sz="1050" dirty="0"/>
              <a:t> liberty-counsel.ccsend.com</a:t>
            </a:r>
          </a:p>
          <a:p>
            <a:endParaRPr lang="en-US" altLang="en-US" dirty="0"/>
          </a:p>
        </p:txBody>
      </p:sp>
    </p:spTree>
    <p:extLst>
      <p:ext uri="{BB962C8B-B14F-4D97-AF65-F5344CB8AC3E}">
        <p14:creationId xmlns:p14="http://schemas.microsoft.com/office/powerpoint/2010/main" val="3629635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defRPr/>
            </a:pPr>
            <a:r>
              <a:rPr lang="en-US" sz="1050" dirty="0"/>
              <a:t>Mat Staver, LC Action Chairman alert@lcaction.org </a:t>
            </a:r>
            <a:r>
              <a:rPr lang="en-US" sz="1050" dirty="0">
                <a:hlinkClick r:id="rId3">
                  <a:extLst>
                    <a:ext uri="{A12FA001-AC4F-418D-AE19-62706E023703}">
                      <ahyp:hlinkClr xmlns:ahyp="http://schemas.microsoft.com/office/drawing/2018/hyperlinkcolor" val="tx"/>
                    </a:ext>
                  </a:extLst>
                </a:hlinkClick>
              </a:rPr>
              <a:t>via</a:t>
            </a:r>
            <a:r>
              <a:rPr lang="en-US" sz="1050" dirty="0"/>
              <a:t> liberty-counsel.ccsend.com</a:t>
            </a:r>
          </a:p>
          <a:p>
            <a:endParaRPr lang="en-US" altLang="en-US" dirty="0"/>
          </a:p>
        </p:txBody>
      </p:sp>
    </p:spTree>
    <p:extLst>
      <p:ext uri="{BB962C8B-B14F-4D97-AF65-F5344CB8AC3E}">
        <p14:creationId xmlns:p14="http://schemas.microsoft.com/office/powerpoint/2010/main" val="1617313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defRPr/>
            </a:pPr>
            <a:r>
              <a:rPr lang="en-US" sz="1050" dirty="0"/>
              <a:t>Mat Staver, LC Action Chairman alert@lcaction.org </a:t>
            </a:r>
            <a:r>
              <a:rPr lang="en-US" sz="1050" dirty="0">
                <a:hlinkClick r:id="rId3">
                  <a:extLst>
                    <a:ext uri="{A12FA001-AC4F-418D-AE19-62706E023703}">
                      <ahyp:hlinkClr xmlns:ahyp="http://schemas.microsoft.com/office/drawing/2018/hyperlinkcolor" val="tx"/>
                    </a:ext>
                  </a:extLst>
                </a:hlinkClick>
              </a:rPr>
              <a:t>via</a:t>
            </a:r>
            <a:r>
              <a:rPr lang="en-US" sz="1050" dirty="0"/>
              <a:t> liberty-counsel.ccsend.com</a:t>
            </a:r>
          </a:p>
          <a:p>
            <a:endParaRPr lang="en-US" altLang="en-US" dirty="0"/>
          </a:p>
        </p:txBody>
      </p:sp>
    </p:spTree>
    <p:extLst>
      <p:ext uri="{BB962C8B-B14F-4D97-AF65-F5344CB8AC3E}">
        <p14:creationId xmlns:p14="http://schemas.microsoft.com/office/powerpoint/2010/main" val="14032286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sz="2000" dirty="0"/>
              <a:t>including Rob Portman (OH), Susan Collins (ME), Lisa Murkowski (AK) and Thom Tillis (NC). </a:t>
            </a:r>
          </a:p>
          <a:p>
            <a:pPr>
              <a:defRPr/>
            </a:pPr>
            <a:r>
              <a:rPr lang="en-US" sz="1050" dirty="0"/>
              <a:t>Mat Staver, LC Action Chairman alert@lcaction.org </a:t>
            </a:r>
            <a:r>
              <a:rPr lang="en-US" sz="1050" dirty="0">
                <a:hlinkClick r:id="rId3">
                  <a:extLst>
                    <a:ext uri="{A12FA001-AC4F-418D-AE19-62706E023703}">
                      <ahyp:hlinkClr xmlns:ahyp="http://schemas.microsoft.com/office/drawing/2018/hyperlinkcolor" val="tx"/>
                    </a:ext>
                  </a:extLst>
                </a:hlinkClick>
              </a:rPr>
              <a:t>via</a:t>
            </a:r>
            <a:r>
              <a:rPr lang="en-US" sz="1050" dirty="0"/>
              <a:t> liberty-counsel.ccsend.com</a:t>
            </a:r>
          </a:p>
        </p:txBody>
      </p:sp>
    </p:spTree>
    <p:extLst>
      <p:ext uri="{BB962C8B-B14F-4D97-AF65-F5344CB8AC3E}">
        <p14:creationId xmlns:p14="http://schemas.microsoft.com/office/powerpoint/2010/main" val="3809831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err="1"/>
              <a:t>MetroVoice</a:t>
            </a:r>
            <a:endParaRPr lang="en-US" altLang="en-US" dirty="0"/>
          </a:p>
        </p:txBody>
      </p:sp>
    </p:spTree>
    <p:extLst>
      <p:ext uri="{BB962C8B-B14F-4D97-AF65-F5344CB8AC3E}">
        <p14:creationId xmlns:p14="http://schemas.microsoft.com/office/powerpoint/2010/main" val="1630113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err="1"/>
              <a:t>MetroVoice</a:t>
            </a:r>
            <a:endParaRPr lang="en-US" altLang="en-US" dirty="0"/>
          </a:p>
        </p:txBody>
      </p:sp>
    </p:spTree>
    <p:extLst>
      <p:ext uri="{BB962C8B-B14F-4D97-AF65-F5344CB8AC3E}">
        <p14:creationId xmlns:p14="http://schemas.microsoft.com/office/powerpoint/2010/main" val="21574960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Zoom in…</a:t>
            </a:r>
          </a:p>
        </p:txBody>
      </p:sp>
    </p:spTree>
    <p:extLst>
      <p:ext uri="{BB962C8B-B14F-4D97-AF65-F5344CB8AC3E}">
        <p14:creationId xmlns:p14="http://schemas.microsoft.com/office/powerpoint/2010/main" val="7895543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4565391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https://www.frc.org/get.cfm?c=CHECKOUT&amp;dmy=A5CAC2D4-EFDB-7887-DFAF23AFB454E92B&amp;srcItem=PT22I01&amp;fromItem=FN22J16&amp;x=0</a:t>
            </a:r>
          </a:p>
        </p:txBody>
      </p:sp>
    </p:spTree>
    <p:extLst>
      <p:ext uri="{BB962C8B-B14F-4D97-AF65-F5344CB8AC3E}">
        <p14:creationId xmlns:p14="http://schemas.microsoft.com/office/powerpoint/2010/main" val="4208883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Legitimate side to gender issues…</a:t>
            </a:r>
          </a:p>
        </p:txBody>
      </p:sp>
    </p:spTree>
    <p:extLst>
      <p:ext uri="{BB962C8B-B14F-4D97-AF65-F5344CB8AC3E}">
        <p14:creationId xmlns:p14="http://schemas.microsoft.com/office/powerpoint/2010/main" val="413506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 Installs and Removes Kings</a:t>
            </a:r>
          </a:p>
        </p:txBody>
      </p:sp>
      <p:sp>
        <p:nvSpPr>
          <p:cNvPr id="5" name="Date Placeholder 4"/>
          <p:cNvSpPr>
            <a:spLocks noGrp="1"/>
          </p:cNvSpPr>
          <p:nvPr>
            <p:ph type="dt" idx="1"/>
          </p:nvPr>
        </p:nvSpPr>
        <p:spPr/>
        <p:txBody>
          <a:bodyPr/>
          <a:lstStyle/>
          <a:p>
            <a:r>
              <a:rPr lang="en-US" altLang="en-US"/>
              <a:t>Nov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8876283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Aramaic, not Hebrew.   </a:t>
            </a:r>
          </a:p>
        </p:txBody>
      </p:sp>
    </p:spTree>
    <p:extLst>
      <p:ext uri="{BB962C8B-B14F-4D97-AF65-F5344CB8AC3E}">
        <p14:creationId xmlns:p14="http://schemas.microsoft.com/office/powerpoint/2010/main" val="9041575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646102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87338" y="533400"/>
            <a:ext cx="6365875" cy="35814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dirty="0"/>
              <a:t>In fact, </a:t>
            </a:r>
            <a:r>
              <a:rPr lang="en-US" sz="1100" i="1" dirty="0"/>
              <a:t>Time Magazine</a:t>
            </a:r>
            <a:r>
              <a:rPr lang="en-US" sz="1100" dirty="0"/>
              <a:t> named him as one of America’s 25 most influential evangelicals.</a:t>
            </a:r>
            <a:endParaRPr lang="en-US" altLang="en-US" sz="2400" dirty="0"/>
          </a:p>
          <a:p>
            <a:endParaRPr lang="en-US" altLang="en-US" sz="1100" dirty="0"/>
          </a:p>
          <a:p>
            <a:r>
              <a:rPr lang="en-US" altLang="en-US" sz="1100" dirty="0"/>
              <a:t>https://wallbuilders.com/david-barton/</a:t>
            </a:r>
          </a:p>
          <a:p>
            <a:r>
              <a:rPr lang="en-US" altLang="en-US" sz="1100" dirty="0"/>
              <a:t>https://external-content.duckduckgo.com/iu/?u=https%3A%2F%2Fs3.amazonaws.com%2Ftruthandliberty%2Ffiles%2FDB-Promo-pic-052114.jpg&amp;f=1&amp;nofb=1&amp;ipt=18953fcb31296e8b932911942f9d09b0ba3312f724f890ea9846e3061a10d972&amp;ipo=images</a:t>
            </a:r>
          </a:p>
        </p:txBody>
      </p:sp>
    </p:spTree>
    <p:extLst>
      <p:ext uri="{BB962C8B-B14F-4D97-AF65-F5344CB8AC3E}">
        <p14:creationId xmlns:p14="http://schemas.microsoft.com/office/powerpoint/2010/main" val="17383754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377555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38359043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27106002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15985562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644351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812930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5447894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29081380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37622924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Local responsibility.   We are responsible for what happens in your heart, home, marriage, family, congregation.</a:t>
            </a:r>
          </a:p>
          <a:p>
            <a:pPr>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25089279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https://familytalk.widen.net/view/pdf/wy76rgihs1/10312022AMERICASFORGOTTENHISTORYANDHEROES.pdf?u=c3crpv</a:t>
            </a:r>
          </a:p>
          <a:p>
            <a:r>
              <a:rPr lang="en-US" altLang="en-US" sz="1050" dirty="0"/>
              <a:t>Lexington Concord, Trenton, Saratoga Springs, Cornwallis at Yorktown, VA</a:t>
            </a:r>
          </a:p>
        </p:txBody>
      </p:sp>
    </p:spTree>
    <p:extLst>
      <p:ext uri="{BB962C8B-B14F-4D97-AF65-F5344CB8AC3E}">
        <p14:creationId xmlns:p14="http://schemas.microsoft.com/office/powerpoint/2010/main" val="33485260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14271315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6252260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6712377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22457494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 Sets Up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050" dirty="0"/>
          </a:p>
          <a:p>
            <a:endParaRPr lang="en-US" altLang="en-US" dirty="0"/>
          </a:p>
        </p:txBody>
      </p:sp>
    </p:spTree>
    <p:extLst>
      <p:ext uri="{BB962C8B-B14F-4D97-AF65-F5344CB8AC3E}">
        <p14:creationId xmlns:p14="http://schemas.microsoft.com/office/powerpoint/2010/main" val="27517356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 Sets Up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050" dirty="0"/>
          </a:p>
          <a:p>
            <a:pPr marL="231775" indent="-231775">
              <a:buFont typeface="+mj-lt"/>
              <a:buAutoNum type="arabicPeriod"/>
            </a:pPr>
            <a:r>
              <a:rPr lang="en-US" altLang="en-US" dirty="0"/>
              <a:t>Constitutional</a:t>
            </a:r>
          </a:p>
          <a:p>
            <a:pPr marL="231775" indent="-231775">
              <a:buFont typeface="+mj-lt"/>
              <a:buAutoNum type="arabicPeriod"/>
            </a:pPr>
            <a:r>
              <a:rPr lang="en-US" altLang="en-US" dirty="0"/>
              <a:t>Constitutional</a:t>
            </a:r>
          </a:p>
          <a:p>
            <a:pPr marL="231775" indent="-231775">
              <a:buFont typeface="+mj-lt"/>
              <a:buAutoNum type="arabicPeriod"/>
            </a:pPr>
            <a:r>
              <a:rPr lang="en-US" altLang="en-US" dirty="0"/>
              <a:t>Statutory: set by law, make sure you don't vote seven times or somebody didn't vote seven times for you.</a:t>
            </a:r>
          </a:p>
          <a:p>
            <a:pPr marL="457200" indent="-457200">
              <a:buFont typeface="+mj-lt"/>
              <a:buAutoNum type="arabicPeriod"/>
            </a:pPr>
            <a:endParaRPr lang="en-US" altLang="en-US" dirty="0"/>
          </a:p>
        </p:txBody>
      </p:sp>
    </p:spTree>
    <p:extLst>
      <p:ext uri="{BB962C8B-B14F-4D97-AF65-F5344CB8AC3E}">
        <p14:creationId xmlns:p14="http://schemas.microsoft.com/office/powerpoint/2010/main" val="509877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 Installs and Removes Kings</a:t>
            </a:r>
          </a:p>
        </p:txBody>
      </p:sp>
      <p:sp>
        <p:nvSpPr>
          <p:cNvPr id="5" name="Date Placeholder 4"/>
          <p:cNvSpPr>
            <a:spLocks noGrp="1"/>
          </p:cNvSpPr>
          <p:nvPr>
            <p:ph type="dt" idx="1"/>
          </p:nvPr>
        </p:nvSpPr>
        <p:spPr/>
        <p:txBody>
          <a:bodyPr/>
          <a:lstStyle/>
          <a:p>
            <a:r>
              <a:rPr lang="en-US" altLang="en-US"/>
              <a:t>Nov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34599497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14443589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pPr algn="l" rtl="0"/>
            <a:r>
              <a:rPr lang="en-US" sz="1000" b="0" i="0" dirty="0">
                <a:solidFill>
                  <a:srgbClr val="000000"/>
                </a:solidFill>
                <a:effectLst/>
                <a:latin typeface="Arial" panose="020B0604020202020204" pitchFamily="34" charset="0"/>
              </a:rPr>
              <a:t>The culture would be very different if they were to get engaged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050" dirty="0"/>
          </a:p>
          <a:p>
            <a:endParaRPr lang="en-US" altLang="en-US" dirty="0"/>
          </a:p>
        </p:txBody>
      </p:sp>
    </p:spTree>
    <p:extLst>
      <p:ext uri="{BB962C8B-B14F-4D97-AF65-F5344CB8AC3E}">
        <p14:creationId xmlns:p14="http://schemas.microsoft.com/office/powerpoint/2010/main" val="11872267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7964950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42026220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17470739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599451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19941977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26191095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18625833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779142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Cathy Adler</a:t>
            </a:r>
          </a:p>
        </p:txBody>
      </p:sp>
    </p:spTree>
    <p:extLst>
      <p:ext uri="{BB962C8B-B14F-4D97-AF65-F5344CB8AC3E}">
        <p14:creationId xmlns:p14="http://schemas.microsoft.com/office/powerpoint/2010/main" val="8095553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31688238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7666751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40147097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11493872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24968927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27740737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42756908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189391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29276485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Usually 5 or 8 reference to govt from leaders.  </a:t>
            </a:r>
          </a:p>
          <a:p>
            <a:endParaRPr lang="en-US" altLang="en-US" dirty="0"/>
          </a:p>
        </p:txBody>
      </p:sp>
    </p:spTree>
    <p:extLst>
      <p:ext uri="{BB962C8B-B14F-4D97-AF65-F5344CB8AC3E}">
        <p14:creationId xmlns:p14="http://schemas.microsoft.com/office/powerpoint/2010/main" val="2271084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625481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20628702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pPr algn="l" rtl="0"/>
            <a:r>
              <a:rPr lang="en-US" dirty="0">
                <a:effectLst/>
              </a:rPr>
              <a:t>If you ever lose control of your country, it</a:t>
            </a:r>
            <a:br>
              <a:rPr lang="en-US" dirty="0">
                <a:effectLst/>
              </a:rPr>
            </a:br>
            <a:r>
              <a:rPr lang="en-US" dirty="0">
                <a:effectLst/>
              </a:rPr>
              <a:t>will become the great enemy of your family, and that's what we're seeing right now.</a:t>
            </a:r>
          </a:p>
          <a:p>
            <a:br>
              <a:rPr lang="en-US" sz="1000" b="0" i="0" dirty="0">
                <a:solidFill>
                  <a:srgbClr val="000000"/>
                </a:solidFill>
                <a:effectLst/>
                <a:latin typeface="Arial" panose="020B0604020202020204" pitchFamily="34" charset="0"/>
              </a:rPr>
            </a:br>
            <a:endParaRPr lang="en-US" altLang="en-US" sz="1050" dirty="0"/>
          </a:p>
          <a:p>
            <a:endParaRPr lang="en-US" altLang="en-US" dirty="0"/>
          </a:p>
        </p:txBody>
      </p:sp>
    </p:spTree>
    <p:extLst>
      <p:ext uri="{BB962C8B-B14F-4D97-AF65-F5344CB8AC3E}">
        <p14:creationId xmlns:p14="http://schemas.microsoft.com/office/powerpoint/2010/main" val="144924823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428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376965517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143061699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32134965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22133360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262559867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288994800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345480691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1271263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17990602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https://familytalk.widen.net/view/pdf/wy76rgihs1/10312022AMERICASFORGOTTENHISTORYANDHEROES.pdf?u=c3crpv</a:t>
            </a:r>
          </a:p>
          <a:p>
            <a:endParaRPr lang="en-US" altLang="en-US" dirty="0"/>
          </a:p>
        </p:txBody>
      </p:sp>
    </p:spTree>
    <p:extLst>
      <p:ext uri="{BB962C8B-B14F-4D97-AF65-F5344CB8AC3E}">
        <p14:creationId xmlns:p14="http://schemas.microsoft.com/office/powerpoint/2010/main" val="234513633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br>
              <a:rPr lang="en-US" dirty="0"/>
            </a:br>
            <a:r>
              <a:rPr lang="en-US" b="0" i="0" dirty="0">
                <a:solidFill>
                  <a:srgbClr val="333333"/>
                </a:solidFill>
                <a:effectLst/>
                <a:latin typeface="Helvetica Neue"/>
              </a:rPr>
              <a:t>Republican Jewish Coalition PAC · 50 F Street, NW, Suite 100, Washington, DC. 20001</a:t>
            </a:r>
            <a:endParaRPr lang="en-US" altLang="en-US" dirty="0"/>
          </a:p>
        </p:txBody>
      </p:sp>
    </p:spTree>
    <p:extLst>
      <p:ext uri="{BB962C8B-B14F-4D97-AF65-F5344CB8AC3E}">
        <p14:creationId xmlns:p14="http://schemas.microsoft.com/office/powerpoint/2010/main" val="160926515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br>
              <a:rPr lang="en-US" dirty="0"/>
            </a:br>
            <a:r>
              <a:rPr lang="en-US" b="0" i="0" dirty="0">
                <a:solidFill>
                  <a:srgbClr val="333333"/>
                </a:solidFill>
                <a:effectLst/>
                <a:latin typeface="Helvetica Neue"/>
              </a:rPr>
              <a:t>Republican Jewish Coalition PAC · 50 F Street, NW, Suite 100, Washington, DC. 20001</a:t>
            </a:r>
            <a:endParaRPr lang="en-US" altLang="en-US" dirty="0"/>
          </a:p>
        </p:txBody>
      </p:sp>
    </p:spTree>
    <p:extLst>
      <p:ext uri="{BB962C8B-B14F-4D97-AF65-F5344CB8AC3E}">
        <p14:creationId xmlns:p14="http://schemas.microsoft.com/office/powerpoint/2010/main" val="81597783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https://www.frc.org/get.cfm?c=CHECKOUT&amp;dmy=A5CAC2D4-EFDB-7887-DFAF23AFB454E92B&amp;srcItem=PT22I01&amp;fromItem=FN22J16&amp;x=0</a:t>
            </a:r>
          </a:p>
        </p:txBody>
      </p:sp>
    </p:spTree>
    <p:extLst>
      <p:ext uri="{BB962C8B-B14F-4D97-AF65-F5344CB8AC3E}">
        <p14:creationId xmlns:p14="http://schemas.microsoft.com/office/powerpoint/2010/main" val="131348354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 Installs and Removes Kings</a:t>
            </a:r>
          </a:p>
        </p:txBody>
      </p:sp>
      <p:sp>
        <p:nvSpPr>
          <p:cNvPr id="5" name="Date Placeholder 4"/>
          <p:cNvSpPr>
            <a:spLocks noGrp="1"/>
          </p:cNvSpPr>
          <p:nvPr>
            <p:ph type="dt" idx="1"/>
          </p:nvPr>
        </p:nvSpPr>
        <p:spPr/>
        <p:txBody>
          <a:bodyPr/>
          <a:lstStyle/>
          <a:p>
            <a:r>
              <a:rPr lang="en-US" altLang="en-US"/>
              <a:t>Nov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94</a:t>
            </a:fld>
            <a:endParaRPr lang="en-US" altLang="en-US"/>
          </a:p>
        </p:txBody>
      </p:sp>
    </p:spTree>
    <p:extLst>
      <p:ext uri="{BB962C8B-B14F-4D97-AF65-F5344CB8AC3E}">
        <p14:creationId xmlns:p14="http://schemas.microsoft.com/office/powerpoint/2010/main" val="164918375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7286742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Aramaic, not Hebrew.   </a:t>
            </a:r>
          </a:p>
        </p:txBody>
      </p:sp>
    </p:spTree>
    <p:extLst>
      <p:ext uri="{BB962C8B-B14F-4D97-AF65-F5344CB8AC3E}">
        <p14:creationId xmlns:p14="http://schemas.microsoft.com/office/powerpoint/2010/main" val="34968149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https://realmessiah.com/</a:t>
            </a:r>
          </a:p>
        </p:txBody>
      </p:sp>
    </p:spTree>
    <p:extLst>
      <p:ext uri="{BB962C8B-B14F-4D97-AF65-F5344CB8AC3E}">
        <p14:creationId xmlns:p14="http://schemas.microsoft.com/office/powerpoint/2010/main" val="301236494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https://askdrbrown.org/article/i-see-thousands-of-holy-fires-across-america?vcrmeid=a7khokltyUuUNkDmaeK8YQ&amp;vcrmiid=n8-9Ls_siEGdG64--fUPAw</a:t>
            </a:r>
          </a:p>
        </p:txBody>
      </p:sp>
    </p:spTree>
    <p:extLst>
      <p:ext uri="{BB962C8B-B14F-4D97-AF65-F5344CB8AC3E}">
        <p14:creationId xmlns:p14="http://schemas.microsoft.com/office/powerpoint/2010/main" val="395866643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Installs and Removes Kings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5,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rgbClr val="000000"/>
                </a:solidFill>
                <a:effectLst/>
                <a:latin typeface="Georgia" panose="02040502050405020303" pitchFamily="18" charset="0"/>
              </a:rPr>
              <a:t>https://time.com/isgoddead/</a:t>
            </a:r>
          </a:p>
          <a:p>
            <a:r>
              <a:rPr lang="en-US" b="0" i="0" dirty="0">
                <a:solidFill>
                  <a:srgbClr val="000000"/>
                </a:solidFill>
                <a:effectLst/>
                <a:latin typeface="Georgia" panose="02040502050405020303" pitchFamily="18" charset="0"/>
              </a:rPr>
              <a:t>The article was far more nuanced than the cover might suggest, but Hamilton and </a:t>
            </a:r>
            <a:r>
              <a:rPr lang="en-US" b="0" i="0" dirty="0" err="1">
                <a:solidFill>
                  <a:srgbClr val="000000"/>
                </a:solidFill>
                <a:effectLst/>
                <a:latin typeface="Georgia" panose="02040502050405020303" pitchFamily="18" charset="0"/>
              </a:rPr>
              <a:t>Altizer</a:t>
            </a:r>
            <a:r>
              <a:rPr lang="en-US" b="0" i="0" dirty="0">
                <a:solidFill>
                  <a:srgbClr val="000000"/>
                </a:solidFill>
                <a:effectLst/>
                <a:latin typeface="Georgia" panose="02040502050405020303" pitchFamily="18" charset="0"/>
              </a:rPr>
              <a:t> were not hedging in their views. It’s tempting to take them metaphorically, to say “death” and mean “irrelevance,” but they were speaking literally. The idea was not the same as disbelief: God was real and had existed, they said, but had become dead.</a:t>
            </a:r>
            <a:endParaRPr lang="en-US" altLang="en-US" dirty="0"/>
          </a:p>
        </p:txBody>
      </p:sp>
    </p:spTree>
    <p:extLst>
      <p:ext uri="{BB962C8B-B14F-4D97-AF65-F5344CB8AC3E}">
        <p14:creationId xmlns:p14="http://schemas.microsoft.com/office/powerpoint/2010/main" val="530955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14B5-D666-B2D4-99D1-028877B3FDE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671CD3-6FEF-5A2D-82D5-BCEDA3D3060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C753F19-318A-0EC1-5269-2083C583AD90}"/>
              </a:ext>
            </a:extLst>
          </p:cNvPr>
          <p:cNvSpPr>
            <a:spLocks noGrp="1"/>
          </p:cNvSpPr>
          <p:nvPr>
            <p:ph type="dt" sz="half" idx="10"/>
          </p:nvPr>
        </p:nvSpPr>
        <p:spPr/>
        <p:txBody>
          <a:bodyPr/>
          <a:lstStyle>
            <a:lvl1pPr>
              <a:defRPr/>
            </a:lvl1pPr>
          </a:lstStyle>
          <a:p>
            <a:pPr algn="l" defTabSz="685800"/>
            <a:endParaRPr lang="en-US" altLang="en-US" sz="1050">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74255BB9-1241-7F49-E1A3-E363073DF557}"/>
              </a:ext>
            </a:extLst>
          </p:cNvPr>
          <p:cNvSpPr>
            <a:spLocks noGrp="1"/>
          </p:cNvSpPr>
          <p:nvPr>
            <p:ph type="ftr" sz="quarter" idx="11"/>
          </p:nvPr>
        </p:nvSpPr>
        <p:spPr/>
        <p:txBody>
          <a:bodyPr/>
          <a:lstStyle>
            <a:lvl1pPr>
              <a:defRPr/>
            </a:lvl1pPr>
          </a:lstStyle>
          <a:p>
            <a:pPr defTabSz="685800"/>
            <a:endParaRPr lang="en-US" altLang="en-US" sz="1050">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A1C0716-C44F-1553-9742-83E035196BF1}"/>
              </a:ext>
            </a:extLst>
          </p:cNvPr>
          <p:cNvSpPr>
            <a:spLocks noGrp="1"/>
          </p:cNvSpPr>
          <p:nvPr>
            <p:ph type="sldNum" sz="quarter" idx="12"/>
          </p:nvPr>
        </p:nvSpPr>
        <p:spPr/>
        <p:txBody>
          <a:bodyPr/>
          <a:lstStyle>
            <a:lvl1pPr>
              <a:defRPr/>
            </a:lvl1pPr>
          </a:lstStyle>
          <a:p>
            <a:pPr defTabSz="685800"/>
            <a:fld id="{0309CBD5-C5CD-409A-BDCD-0E777683A37C}" type="slidenum">
              <a:rPr lang="en-US" altLang="en-US" sz="1050" smtClean="0">
                <a:solidFill>
                  <a:srgbClr val="000000"/>
                </a:solidFill>
                <a:cs typeface="Arial" panose="020B0604020202020204" pitchFamily="34" charset="0"/>
              </a:rPr>
              <a:pPr defTabSz="685800"/>
              <a:t>‹#›</a:t>
            </a:fld>
            <a:endParaRPr lang="en-US" altLang="en-US" sz="1050">
              <a:solidFill>
                <a:srgbClr val="000000"/>
              </a:solidFill>
              <a:cs typeface="Arial" panose="020B0604020202020204" pitchFamily="34" charset="0"/>
            </a:endParaRPr>
          </a:p>
        </p:txBody>
      </p:sp>
    </p:spTree>
    <p:extLst>
      <p:ext uri="{BB962C8B-B14F-4D97-AF65-F5344CB8AC3E}">
        <p14:creationId xmlns:p14="http://schemas.microsoft.com/office/powerpoint/2010/main" val="1611591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081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B21935-E9E0-D8EA-6D84-8281C0BAD7B4}"/>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A5C2F2-64E6-ACA7-7EE6-05D041A24D89}"/>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E5432F-2303-E86F-D2EB-AC2EA7C9FB77}"/>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mj-lt"/>
              </a:defRPr>
            </a:lvl1pPr>
          </a:lstStyle>
          <a:p>
            <a:endParaRPr lang="en-US" altLang="en-US"/>
          </a:p>
        </p:txBody>
      </p:sp>
      <p:sp>
        <p:nvSpPr>
          <p:cNvPr id="1029" name="Rectangle 5">
            <a:extLst>
              <a:ext uri="{FF2B5EF4-FFF2-40B4-BE49-F238E27FC236}">
                <a16:creationId xmlns:a16="http://schemas.microsoft.com/office/drawing/2014/main" id="{262966DA-030E-0ECE-FBBE-97E597E3B1D5}"/>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solidFill>
                  <a:schemeClr val="tx1"/>
                </a:solidFill>
                <a:latin typeface="+mj-lt"/>
              </a:defRPr>
            </a:lvl1pPr>
          </a:lstStyle>
          <a:p>
            <a:endParaRPr lang="en-US" altLang="en-US"/>
          </a:p>
        </p:txBody>
      </p:sp>
      <p:sp>
        <p:nvSpPr>
          <p:cNvPr id="1030" name="Rectangle 6">
            <a:extLst>
              <a:ext uri="{FF2B5EF4-FFF2-40B4-BE49-F238E27FC236}">
                <a16:creationId xmlns:a16="http://schemas.microsoft.com/office/drawing/2014/main" id="{36BF646A-132B-073E-DFD6-3E1486F59852}"/>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mj-lt"/>
              </a:defRPr>
            </a:lvl1pPr>
          </a:lstStyle>
          <a:p>
            <a:fld id="{6414763F-B4F7-4D13-9130-72C4C4BDD17E}" type="slidenum">
              <a:rPr lang="en-US" altLang="en-US"/>
              <a:pPr/>
              <a:t>‹#›</a:t>
            </a:fld>
            <a:endParaRPr lang="en-US" altLang="en-US"/>
          </a:p>
        </p:txBody>
      </p:sp>
    </p:spTree>
    <p:extLst>
      <p:ext uri="{BB962C8B-B14F-4D97-AF65-F5344CB8AC3E}">
        <p14:creationId xmlns:p14="http://schemas.microsoft.com/office/powerpoint/2010/main" val="3422753677"/>
      </p:ext>
    </p:extLst>
  </p:cSld>
  <p:clrMap bg1="lt1" tx1="dk1" bg2="lt2" tx2="dk2" accent1="accent1" accent2="accent2" accent3="accent3" accent4="accent4" accent5="accent5" accent6="accent6" hlink="hlink" folHlink="folHlink"/>
  <p:sldLayoutIdLst>
    <p:sldLayoutId id="2147483837" r:id="rId1"/>
    <p:sldLayoutId id="2147483838"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j-cs"/>
        </a:defRPr>
      </a:lvl3pPr>
      <a:lvl4pPr marL="1200150" indent="-171450" algn="l" rtl="0" fontAlgn="base">
        <a:spcBef>
          <a:spcPct val="20000"/>
        </a:spcBef>
        <a:spcAft>
          <a:spcPct val="0"/>
        </a:spcAft>
        <a:buChar char="–"/>
        <a:defRPr sz="1500" kern="1200">
          <a:solidFill>
            <a:schemeClr val="tx1"/>
          </a:solidFill>
          <a:latin typeface="+mj-lt"/>
          <a:ea typeface="+mn-ea"/>
          <a:cs typeface="+mj-cs"/>
        </a:defRPr>
      </a:lvl4pPr>
      <a:lvl5pPr marL="1543050" indent="-171450" algn="l" rtl="0" fontAlgn="base">
        <a:spcBef>
          <a:spcPct val="20000"/>
        </a:spcBef>
        <a:spcAft>
          <a:spcPct val="0"/>
        </a:spcAft>
        <a:buChar char="»"/>
        <a:defRPr sz="1500" kern="1200">
          <a:solidFill>
            <a:schemeClr val="tx1"/>
          </a:solidFill>
          <a:latin typeface="+mj-lt"/>
          <a:ea typeface="+mn-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2022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Election Day is Nov 8.</a:t>
            </a:r>
          </a:p>
          <a:p>
            <a:pPr marL="0" indent="0" algn="ctr">
              <a:buNone/>
            </a:pPr>
            <a:r>
              <a:rPr lang="en-US" sz="4000" dirty="0"/>
              <a:t>Revival and Election</a:t>
            </a:r>
          </a:p>
          <a:p>
            <a:pPr marL="0" indent="0" algn="ctr">
              <a:buNone/>
            </a:pPr>
            <a:r>
              <a:rPr lang="en-US" sz="4000" dirty="0"/>
              <a:t>Spiritual and political reform</a:t>
            </a:r>
          </a:p>
        </p:txBody>
      </p:sp>
    </p:spTree>
    <p:extLst>
      <p:ext uri="{BB962C8B-B14F-4D97-AF65-F5344CB8AC3E}">
        <p14:creationId xmlns:p14="http://schemas.microsoft.com/office/powerpoint/2010/main" val="14682200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4397890" y="209550"/>
            <a:ext cx="4441310" cy="4648200"/>
          </a:xfrm>
        </p:spPr>
        <p:txBody>
          <a:bodyPr/>
          <a:lstStyle/>
          <a:p>
            <a:pPr algn="l">
              <a:lnSpc>
                <a:spcPct val="90000"/>
              </a:lnSpc>
            </a:pPr>
            <a:r>
              <a:rPr lang="en-US" altLang="en-US" sz="4000" dirty="0"/>
              <a:t>June 21, 1971</a:t>
            </a:r>
          </a:p>
        </p:txBody>
      </p:sp>
      <p:pic>
        <p:nvPicPr>
          <p:cNvPr id="3" name="Picture 2">
            <a:extLst>
              <a:ext uri="{FF2B5EF4-FFF2-40B4-BE49-F238E27FC236}">
                <a16:creationId xmlns:a16="http://schemas.microsoft.com/office/drawing/2014/main" id="{1FF92B32-FA8C-7751-4B42-303F696B4C35}"/>
              </a:ext>
            </a:extLst>
          </p:cNvPr>
          <p:cNvPicPr>
            <a:picLocks noChangeAspect="1"/>
          </p:cNvPicPr>
          <p:nvPr/>
        </p:nvPicPr>
        <p:blipFill>
          <a:blip r:embed="rId3"/>
          <a:stretch>
            <a:fillRect/>
          </a:stretch>
        </p:blipFill>
        <p:spPr>
          <a:xfrm>
            <a:off x="609600" y="168402"/>
            <a:ext cx="3788290" cy="4975098"/>
          </a:xfrm>
          <a:prstGeom prst="rect">
            <a:avLst/>
          </a:prstGeom>
        </p:spPr>
      </p:pic>
    </p:spTree>
    <p:extLst>
      <p:ext uri="{BB962C8B-B14F-4D97-AF65-F5344CB8AC3E}">
        <p14:creationId xmlns:p14="http://schemas.microsoft.com/office/powerpoint/2010/main" val="12922308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More recently, from 1995-2000, believers from more than 130 nations traveled to the Brownsville Revival in Pensacola, Florida, and missionaries were sent out from there (through the ministry school that was raised up) to many nations. </a:t>
            </a:r>
          </a:p>
        </p:txBody>
      </p:sp>
    </p:spTree>
    <p:extLst>
      <p:ext uri="{BB962C8B-B14F-4D97-AF65-F5344CB8AC3E}">
        <p14:creationId xmlns:p14="http://schemas.microsoft.com/office/powerpoint/2010/main" val="1604784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In 1801 during the Second Great Awakening in America, in what was called the Cane Ridge Revival, an onlooker described what he saw as 20,000 people from the sparsely populated frontier region came together for a 6-day camp meeting.</a:t>
            </a:r>
          </a:p>
          <a:p>
            <a:pPr algn="l">
              <a:lnSpc>
                <a:spcPct val="90000"/>
              </a:lnSpc>
            </a:pPr>
            <a:r>
              <a:rPr lang="en-US" altLang="en-US" sz="4000" dirty="0"/>
              <a:t>Hebrides Revival 1949-1953</a:t>
            </a:r>
          </a:p>
        </p:txBody>
      </p:sp>
    </p:spTree>
    <p:extLst>
      <p:ext uri="{BB962C8B-B14F-4D97-AF65-F5344CB8AC3E}">
        <p14:creationId xmlns:p14="http://schemas.microsoft.com/office/powerpoint/2010/main" val="7473890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I do not see an exact repeat of this coming. Instead, I see thousands of hubs across the country. I see thousands of watering holes where people come to repent and get right with God, to be refreshed and renewed, to be saved and filled and delivered. </a:t>
            </a:r>
          </a:p>
        </p:txBody>
      </p:sp>
    </p:spTree>
    <p:extLst>
      <p:ext uri="{BB962C8B-B14F-4D97-AF65-F5344CB8AC3E}">
        <p14:creationId xmlns:p14="http://schemas.microsoft.com/office/powerpoint/2010/main" val="138913960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3066F4A5-3AA8-A173-DAB0-012794C75188}"/>
              </a:ext>
            </a:extLst>
          </p:cNvPr>
          <p:cNvPicPr>
            <a:picLocks noChangeAspect="1"/>
          </p:cNvPicPr>
          <p:nvPr/>
        </p:nvPicPr>
        <p:blipFill>
          <a:blip r:embed="rId3"/>
          <a:stretch>
            <a:fillRect/>
          </a:stretch>
        </p:blipFill>
        <p:spPr>
          <a:xfrm>
            <a:off x="0" y="1252040"/>
            <a:ext cx="9144000" cy="2639420"/>
          </a:xfrm>
          <a:prstGeom prst="rect">
            <a:avLst/>
          </a:prstGeom>
        </p:spPr>
      </p:pic>
    </p:spTree>
    <p:extLst>
      <p:ext uri="{BB962C8B-B14F-4D97-AF65-F5344CB8AC3E}">
        <p14:creationId xmlns:p14="http://schemas.microsoft.com/office/powerpoint/2010/main" val="38568428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Election Day is Nov 8.</a:t>
            </a:r>
          </a:p>
          <a:p>
            <a:pPr marL="0" indent="0" algn="ctr">
              <a:buNone/>
            </a:pPr>
            <a:r>
              <a:rPr lang="en-US" sz="4000" dirty="0"/>
              <a:t>Revival and Election</a:t>
            </a:r>
          </a:p>
          <a:p>
            <a:pPr marL="0" indent="0" algn="ctr">
              <a:buNone/>
            </a:pPr>
            <a:r>
              <a:rPr lang="en-US" sz="4000" dirty="0"/>
              <a:t>Spiritual and political reform</a:t>
            </a:r>
          </a:p>
        </p:txBody>
      </p:sp>
    </p:spTree>
    <p:extLst>
      <p:ext uri="{BB962C8B-B14F-4D97-AF65-F5344CB8AC3E}">
        <p14:creationId xmlns:p14="http://schemas.microsoft.com/office/powerpoint/2010/main" val="7948273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Daniel 2.20-21</a:t>
            </a:r>
            <a:r>
              <a:rPr lang="en-US" altLang="en-US" sz="4000" dirty="0"/>
              <a:t> “Blessed be the name of God from eternity past to eternity future! For wisdom and power are his alone…</a:t>
            </a:r>
            <a:r>
              <a:rPr lang="en-US" altLang="en-US" sz="4000" u="sng" dirty="0">
                <a:solidFill>
                  <a:srgbClr val="FFFF66"/>
                </a:solidFill>
              </a:rPr>
              <a:t>He removes kings and sets up kings.</a:t>
            </a:r>
          </a:p>
          <a:p>
            <a:pPr algn="r" rtl="1">
              <a:lnSpc>
                <a:spcPct val="90000"/>
              </a:lnSpc>
            </a:pPr>
            <a:r>
              <a:rPr lang="he-IL" altLang="en-US" sz="4400" b="1" dirty="0">
                <a:solidFill>
                  <a:srgbClr val="FFFF66"/>
                </a:solidFill>
                <a:latin typeface="David" panose="020E0502060401010101" pitchFamily="34" charset="-79"/>
                <a:cs typeface="David" panose="020E0502060401010101" pitchFamily="34" charset="-79"/>
              </a:rPr>
              <a:t>מְהַעְדֵּה מַלְכִין, וּמְהָקֵים מַלְכִין</a:t>
            </a:r>
            <a:endParaRPr lang="en-US" altLang="en-US" sz="4400" b="1" dirty="0">
              <a:solidFill>
                <a:srgbClr val="FFFF66"/>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3578295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4098" name="Picture 2">
            <a:extLst>
              <a:ext uri="{FF2B5EF4-FFF2-40B4-BE49-F238E27FC236}">
                <a16:creationId xmlns:a16="http://schemas.microsoft.com/office/drawing/2014/main" id="{0A3C6E2E-907A-6452-33BB-973FAB81AF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2625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457200" indent="-457200">
              <a:buFont typeface="+mj-lt"/>
              <a:buAutoNum type="arabicPeriod"/>
            </a:pPr>
            <a:r>
              <a:rPr lang="en-US" sz="4000" dirty="0"/>
              <a:t>Do you KNOW Yeshua and drinking the water of LIFE?</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offering that water of life to anyone?</a:t>
            </a:r>
          </a:p>
        </p:txBody>
      </p:sp>
    </p:spTree>
    <p:extLst>
      <p:ext uri="{BB962C8B-B14F-4D97-AF65-F5344CB8AC3E}">
        <p14:creationId xmlns:p14="http://schemas.microsoft.com/office/powerpoint/2010/main" val="108813225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930374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Daniel 2.20-21</a:t>
            </a:r>
            <a:r>
              <a:rPr lang="en-US" altLang="en-US" sz="4000" dirty="0"/>
              <a:t> “Blessed be the name of God from eternity past to eternity future! For wisdom and power are his alone…</a:t>
            </a:r>
            <a:r>
              <a:rPr lang="en-US" altLang="en-US" sz="4000" u="sng" dirty="0">
                <a:solidFill>
                  <a:srgbClr val="FFFF66"/>
                </a:solidFill>
              </a:rPr>
              <a:t>He removes kings and sets up kings.</a:t>
            </a:r>
          </a:p>
          <a:p>
            <a:pPr algn="r" rtl="1">
              <a:lnSpc>
                <a:spcPct val="90000"/>
              </a:lnSpc>
            </a:pPr>
            <a:r>
              <a:rPr lang="he-IL" altLang="en-US" sz="4400" b="1" dirty="0">
                <a:solidFill>
                  <a:srgbClr val="FFFF66"/>
                </a:solidFill>
                <a:latin typeface="David" panose="020E0502060401010101" pitchFamily="34" charset="-79"/>
                <a:cs typeface="David" panose="020E0502060401010101" pitchFamily="34" charset="-79"/>
              </a:rPr>
              <a:t>מְהַעְדֵּה מַלְכִין, וּמְהָקֵים מַלְכִין</a:t>
            </a:r>
            <a:endParaRPr lang="en-US" altLang="en-US" sz="4400" b="1" dirty="0">
              <a:solidFill>
                <a:srgbClr val="FFFF66"/>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124719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Daniel 4.28 (31)</a:t>
            </a:r>
            <a:r>
              <a:rPr lang="en-US" altLang="en-US" sz="4000" dirty="0"/>
              <a:t> King Nebuchadnezzar, it has been decreed to you that your kingdom has </a:t>
            </a:r>
            <a:r>
              <a:rPr lang="en-US" altLang="en-US" sz="4000" u="sng" dirty="0">
                <a:solidFill>
                  <a:srgbClr val="FFFF66"/>
                </a:solidFill>
              </a:rPr>
              <a:t>been removed </a:t>
            </a:r>
            <a:r>
              <a:rPr lang="en-US" altLang="en-US" sz="4000" dirty="0"/>
              <a:t>from you! </a:t>
            </a:r>
          </a:p>
        </p:txBody>
      </p:sp>
    </p:spTree>
    <p:extLst>
      <p:ext uri="{BB962C8B-B14F-4D97-AF65-F5344CB8AC3E}">
        <p14:creationId xmlns:p14="http://schemas.microsoft.com/office/powerpoint/2010/main" val="2535487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4098" name="Picture 2">
            <a:extLst>
              <a:ext uri="{FF2B5EF4-FFF2-40B4-BE49-F238E27FC236}">
                <a16:creationId xmlns:a16="http://schemas.microsoft.com/office/drawing/2014/main" id="{0A3C6E2E-907A-6452-33BB-973FAB81AF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882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94CD0ED5-D555-DA5A-1EEA-897A26FA84AC}"/>
              </a:ext>
            </a:extLst>
          </p:cNvPr>
          <p:cNvPicPr>
            <a:picLocks noChangeAspect="1"/>
          </p:cNvPicPr>
          <p:nvPr/>
        </p:nvPicPr>
        <p:blipFill>
          <a:blip r:embed="rId3"/>
          <a:stretch>
            <a:fillRect/>
          </a:stretch>
        </p:blipFill>
        <p:spPr>
          <a:xfrm>
            <a:off x="582312" y="0"/>
            <a:ext cx="7979375" cy="5143500"/>
          </a:xfrm>
          <a:prstGeom prst="rect">
            <a:avLst/>
          </a:prstGeom>
        </p:spPr>
      </p:pic>
    </p:spTree>
    <p:extLst>
      <p:ext uri="{BB962C8B-B14F-4D97-AF65-F5344CB8AC3E}">
        <p14:creationId xmlns:p14="http://schemas.microsoft.com/office/powerpoint/2010/main" val="2026333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A91B6911-1BA7-C4F7-FE08-EB29E4877BA0}"/>
              </a:ext>
            </a:extLst>
          </p:cNvPr>
          <p:cNvPicPr>
            <a:picLocks noChangeAspect="1"/>
          </p:cNvPicPr>
          <p:nvPr/>
        </p:nvPicPr>
        <p:blipFill>
          <a:blip r:embed="rId3"/>
          <a:stretch>
            <a:fillRect/>
          </a:stretch>
        </p:blipFill>
        <p:spPr>
          <a:xfrm>
            <a:off x="149506" y="819150"/>
            <a:ext cx="8689694" cy="3005313"/>
          </a:xfrm>
          <a:prstGeom prst="rect">
            <a:avLst/>
          </a:prstGeom>
        </p:spPr>
      </p:pic>
    </p:spTree>
    <p:extLst>
      <p:ext uri="{BB962C8B-B14F-4D97-AF65-F5344CB8AC3E}">
        <p14:creationId xmlns:p14="http://schemas.microsoft.com/office/powerpoint/2010/main" val="648444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3066F4A5-3AA8-A173-DAB0-012794C75188}"/>
              </a:ext>
            </a:extLst>
          </p:cNvPr>
          <p:cNvPicPr>
            <a:picLocks noChangeAspect="1"/>
          </p:cNvPicPr>
          <p:nvPr/>
        </p:nvPicPr>
        <p:blipFill>
          <a:blip r:embed="rId3"/>
          <a:stretch>
            <a:fillRect/>
          </a:stretch>
        </p:blipFill>
        <p:spPr>
          <a:xfrm>
            <a:off x="0" y="1252040"/>
            <a:ext cx="9144000" cy="2639420"/>
          </a:xfrm>
          <a:prstGeom prst="rect">
            <a:avLst/>
          </a:prstGeom>
        </p:spPr>
      </p:pic>
    </p:spTree>
    <p:extLst>
      <p:ext uri="{BB962C8B-B14F-4D97-AF65-F5344CB8AC3E}">
        <p14:creationId xmlns:p14="http://schemas.microsoft.com/office/powerpoint/2010/main" val="3096490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09B8BF28-DDD4-8DE7-7AD0-16B9E9FE6BDC}"/>
              </a:ext>
            </a:extLst>
          </p:cNvPr>
          <p:cNvPicPr>
            <a:picLocks noChangeAspect="1"/>
          </p:cNvPicPr>
          <p:nvPr/>
        </p:nvPicPr>
        <p:blipFill>
          <a:blip r:embed="rId3"/>
          <a:stretch>
            <a:fillRect/>
          </a:stretch>
        </p:blipFill>
        <p:spPr>
          <a:xfrm>
            <a:off x="544211" y="0"/>
            <a:ext cx="8055577" cy="5143500"/>
          </a:xfrm>
          <a:prstGeom prst="rect">
            <a:avLst/>
          </a:prstGeom>
        </p:spPr>
      </p:pic>
    </p:spTree>
    <p:extLst>
      <p:ext uri="{BB962C8B-B14F-4D97-AF65-F5344CB8AC3E}">
        <p14:creationId xmlns:p14="http://schemas.microsoft.com/office/powerpoint/2010/main" val="901674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C7D91E81-34D5-BBC2-28DA-BFF7F6058DB3}"/>
              </a:ext>
            </a:extLst>
          </p:cNvPr>
          <p:cNvPicPr>
            <a:picLocks noChangeAspect="1"/>
          </p:cNvPicPr>
          <p:nvPr/>
        </p:nvPicPr>
        <p:blipFill>
          <a:blip r:embed="rId3"/>
          <a:stretch>
            <a:fillRect/>
          </a:stretch>
        </p:blipFill>
        <p:spPr>
          <a:xfrm>
            <a:off x="102290" y="794424"/>
            <a:ext cx="8889310" cy="3453726"/>
          </a:xfrm>
          <a:prstGeom prst="rect">
            <a:avLst/>
          </a:prstGeom>
        </p:spPr>
      </p:pic>
    </p:spTree>
    <p:extLst>
      <p:ext uri="{BB962C8B-B14F-4D97-AF65-F5344CB8AC3E}">
        <p14:creationId xmlns:p14="http://schemas.microsoft.com/office/powerpoint/2010/main" val="324797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5" name="Picture 4">
            <a:extLst>
              <a:ext uri="{FF2B5EF4-FFF2-40B4-BE49-F238E27FC236}">
                <a16:creationId xmlns:a16="http://schemas.microsoft.com/office/drawing/2014/main" id="{CA1793E7-87D9-B0AA-13B4-7B7B81ABF18E}"/>
              </a:ext>
            </a:extLst>
          </p:cNvPr>
          <p:cNvPicPr>
            <a:picLocks noChangeAspect="1"/>
          </p:cNvPicPr>
          <p:nvPr/>
        </p:nvPicPr>
        <p:blipFill>
          <a:blip r:embed="rId3"/>
          <a:stretch>
            <a:fillRect/>
          </a:stretch>
        </p:blipFill>
        <p:spPr>
          <a:xfrm>
            <a:off x="589263" y="0"/>
            <a:ext cx="7965474" cy="5143500"/>
          </a:xfrm>
          <a:prstGeom prst="rect">
            <a:avLst/>
          </a:prstGeom>
        </p:spPr>
      </p:pic>
    </p:spTree>
    <p:extLst>
      <p:ext uri="{BB962C8B-B14F-4D97-AF65-F5344CB8AC3E}">
        <p14:creationId xmlns:p14="http://schemas.microsoft.com/office/powerpoint/2010/main" val="223621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8EFF7C79-1E4C-AD5D-37E0-316893588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8705" y="0"/>
            <a:ext cx="5746590" cy="5143500"/>
          </a:xfrm>
          <a:prstGeom prst="rect">
            <a:avLst/>
          </a:prstGeom>
        </p:spPr>
      </p:pic>
      <p:sp>
        <p:nvSpPr>
          <p:cNvPr id="4" name="Rectangle 3">
            <a:extLst>
              <a:ext uri="{FF2B5EF4-FFF2-40B4-BE49-F238E27FC236}">
                <a16:creationId xmlns:a16="http://schemas.microsoft.com/office/drawing/2014/main" id="{D32CD397-AD14-A9C5-92EB-936B0F7FF9BB}"/>
              </a:ext>
            </a:extLst>
          </p:cNvPr>
          <p:cNvSpPr/>
          <p:nvPr/>
        </p:nvSpPr>
        <p:spPr bwMode="auto">
          <a:xfrm>
            <a:off x="3276600" y="3943350"/>
            <a:ext cx="3048000" cy="609600"/>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2646617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F87E893F-CEA8-BB44-6856-015AC9D0C8BD}"/>
              </a:ext>
            </a:extLst>
          </p:cNvPr>
          <p:cNvPicPr>
            <a:picLocks noChangeAspect="1"/>
          </p:cNvPicPr>
          <p:nvPr/>
        </p:nvPicPr>
        <p:blipFill>
          <a:blip r:embed="rId3"/>
          <a:stretch>
            <a:fillRect/>
          </a:stretch>
        </p:blipFill>
        <p:spPr>
          <a:xfrm>
            <a:off x="0" y="763468"/>
            <a:ext cx="9144000" cy="3484681"/>
          </a:xfrm>
          <a:prstGeom prst="rect">
            <a:avLst/>
          </a:prstGeom>
        </p:spPr>
      </p:pic>
    </p:spTree>
    <p:extLst>
      <p:ext uri="{BB962C8B-B14F-4D97-AF65-F5344CB8AC3E}">
        <p14:creationId xmlns:p14="http://schemas.microsoft.com/office/powerpoint/2010/main" val="3673571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6345120D-A447-7BB8-59B4-3A906C7610A2}"/>
              </a:ext>
            </a:extLst>
          </p:cNvPr>
          <p:cNvPicPr>
            <a:picLocks noChangeAspect="1"/>
          </p:cNvPicPr>
          <p:nvPr/>
        </p:nvPicPr>
        <p:blipFill>
          <a:blip r:embed="rId3"/>
          <a:stretch>
            <a:fillRect/>
          </a:stretch>
        </p:blipFill>
        <p:spPr>
          <a:xfrm>
            <a:off x="582083" y="0"/>
            <a:ext cx="7979834" cy="5143500"/>
          </a:xfrm>
          <a:prstGeom prst="rect">
            <a:avLst/>
          </a:prstGeom>
        </p:spPr>
      </p:pic>
    </p:spTree>
    <p:extLst>
      <p:ext uri="{BB962C8B-B14F-4D97-AF65-F5344CB8AC3E}">
        <p14:creationId xmlns:p14="http://schemas.microsoft.com/office/powerpoint/2010/main" val="3114795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C636DAC3-5316-B239-D0B1-E0B5ABDF1607}"/>
              </a:ext>
            </a:extLst>
          </p:cNvPr>
          <p:cNvPicPr>
            <a:picLocks noChangeAspect="1"/>
          </p:cNvPicPr>
          <p:nvPr/>
        </p:nvPicPr>
        <p:blipFill>
          <a:blip r:embed="rId3"/>
          <a:stretch>
            <a:fillRect/>
          </a:stretch>
        </p:blipFill>
        <p:spPr>
          <a:xfrm>
            <a:off x="213596" y="742950"/>
            <a:ext cx="8762755" cy="3124200"/>
          </a:xfrm>
          <a:prstGeom prst="rect">
            <a:avLst/>
          </a:prstGeom>
        </p:spPr>
      </p:pic>
    </p:spTree>
    <p:extLst>
      <p:ext uri="{BB962C8B-B14F-4D97-AF65-F5344CB8AC3E}">
        <p14:creationId xmlns:p14="http://schemas.microsoft.com/office/powerpoint/2010/main" val="34421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77395D92-DF53-B20D-4F50-861660FA95E7}"/>
              </a:ext>
            </a:extLst>
          </p:cNvPr>
          <p:cNvPicPr>
            <a:picLocks noChangeAspect="1"/>
          </p:cNvPicPr>
          <p:nvPr/>
        </p:nvPicPr>
        <p:blipFill>
          <a:blip r:embed="rId3"/>
          <a:stretch>
            <a:fillRect/>
          </a:stretch>
        </p:blipFill>
        <p:spPr>
          <a:xfrm>
            <a:off x="728314" y="0"/>
            <a:ext cx="7687372" cy="5143500"/>
          </a:xfrm>
          <a:prstGeom prst="rect">
            <a:avLst/>
          </a:prstGeom>
        </p:spPr>
      </p:pic>
    </p:spTree>
    <p:extLst>
      <p:ext uri="{BB962C8B-B14F-4D97-AF65-F5344CB8AC3E}">
        <p14:creationId xmlns:p14="http://schemas.microsoft.com/office/powerpoint/2010/main" val="785405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CF317A5C-6A60-7C67-C871-2AAF5E7D16E2}"/>
              </a:ext>
            </a:extLst>
          </p:cNvPr>
          <p:cNvPicPr>
            <a:picLocks noChangeAspect="1"/>
          </p:cNvPicPr>
          <p:nvPr/>
        </p:nvPicPr>
        <p:blipFill>
          <a:blip r:embed="rId3"/>
          <a:stretch>
            <a:fillRect/>
          </a:stretch>
        </p:blipFill>
        <p:spPr>
          <a:xfrm>
            <a:off x="73632" y="895350"/>
            <a:ext cx="9070368" cy="3200400"/>
          </a:xfrm>
          <a:prstGeom prst="rect">
            <a:avLst/>
          </a:prstGeom>
        </p:spPr>
      </p:pic>
    </p:spTree>
    <p:extLst>
      <p:ext uri="{BB962C8B-B14F-4D97-AF65-F5344CB8AC3E}">
        <p14:creationId xmlns:p14="http://schemas.microsoft.com/office/powerpoint/2010/main" val="3703407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476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17F4FF5F-1F64-DE79-E869-E835F6E0CC54}"/>
              </a:ext>
            </a:extLst>
          </p:cNvPr>
          <p:cNvPicPr>
            <a:picLocks noChangeAspect="1"/>
          </p:cNvPicPr>
          <p:nvPr/>
        </p:nvPicPr>
        <p:blipFill>
          <a:blip r:embed="rId3"/>
          <a:stretch>
            <a:fillRect/>
          </a:stretch>
        </p:blipFill>
        <p:spPr>
          <a:xfrm>
            <a:off x="682581" y="0"/>
            <a:ext cx="7778837" cy="5143500"/>
          </a:xfrm>
          <a:prstGeom prst="rect">
            <a:avLst/>
          </a:prstGeom>
        </p:spPr>
      </p:pic>
    </p:spTree>
    <p:extLst>
      <p:ext uri="{BB962C8B-B14F-4D97-AF65-F5344CB8AC3E}">
        <p14:creationId xmlns:p14="http://schemas.microsoft.com/office/powerpoint/2010/main" val="1306853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3066F4A5-3AA8-A173-DAB0-012794C75188}"/>
              </a:ext>
            </a:extLst>
          </p:cNvPr>
          <p:cNvPicPr>
            <a:picLocks noChangeAspect="1"/>
          </p:cNvPicPr>
          <p:nvPr/>
        </p:nvPicPr>
        <p:blipFill>
          <a:blip r:embed="rId3"/>
          <a:stretch>
            <a:fillRect/>
          </a:stretch>
        </p:blipFill>
        <p:spPr>
          <a:xfrm>
            <a:off x="0" y="1252040"/>
            <a:ext cx="9144000" cy="2639420"/>
          </a:xfrm>
          <a:prstGeom prst="rect">
            <a:avLst/>
          </a:prstGeom>
        </p:spPr>
      </p:pic>
    </p:spTree>
    <p:extLst>
      <p:ext uri="{BB962C8B-B14F-4D97-AF65-F5344CB8AC3E}">
        <p14:creationId xmlns:p14="http://schemas.microsoft.com/office/powerpoint/2010/main" val="2115467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3943350" cy="4648200"/>
          </a:xfrm>
        </p:spPr>
        <p:txBody>
          <a:bodyPr/>
          <a:lstStyle/>
          <a:p>
            <a:pPr algn="l">
              <a:lnSpc>
                <a:spcPct val="90000"/>
              </a:lnSpc>
            </a:pPr>
            <a:r>
              <a:rPr lang="en-US" sz="2800" dirty="0">
                <a:solidFill>
                  <a:srgbClr val="FFFFFF"/>
                </a:solidFill>
              </a:rPr>
              <a:t>Marissa </a:t>
            </a:r>
            <a:r>
              <a:rPr lang="en-US" sz="2800" dirty="0" err="1">
                <a:solidFill>
                  <a:srgbClr val="FFFFFF"/>
                </a:solidFill>
              </a:rPr>
              <a:t>Streit</a:t>
            </a:r>
            <a:r>
              <a:rPr lang="en-US" sz="2800" dirty="0">
                <a:solidFill>
                  <a:srgbClr val="FFFFFF"/>
                </a:solidFill>
              </a:rPr>
              <a:t>, CEO of </a:t>
            </a:r>
            <a:r>
              <a:rPr lang="en-US" sz="2800" dirty="0" err="1">
                <a:solidFill>
                  <a:srgbClr val="FFFFFF"/>
                </a:solidFill>
              </a:rPr>
              <a:t>PragerU</a:t>
            </a:r>
            <a:r>
              <a:rPr lang="en-US" sz="2800" dirty="0">
                <a:solidFill>
                  <a:srgbClr val="FFFFFF"/>
                </a:solidFill>
              </a:rPr>
              <a:t>, was born in Los Angeles and moved to Israel at a young age, where she completed her primary education and served in military intelligence unit 8200 of the Israeli Defense Force.</a:t>
            </a:r>
            <a:endParaRPr lang="en-US" altLang="en-US" sz="2800" dirty="0"/>
          </a:p>
        </p:txBody>
      </p:sp>
      <p:pic>
        <p:nvPicPr>
          <p:cNvPr id="3" name="Picture 2">
            <a:extLst>
              <a:ext uri="{FF2B5EF4-FFF2-40B4-BE49-F238E27FC236}">
                <a16:creationId xmlns:a16="http://schemas.microsoft.com/office/drawing/2014/main" id="{C9F7E23E-E71C-F214-482B-FCDB19F9D662}"/>
              </a:ext>
            </a:extLst>
          </p:cNvPr>
          <p:cNvPicPr>
            <a:picLocks noChangeAspect="1"/>
          </p:cNvPicPr>
          <p:nvPr/>
        </p:nvPicPr>
        <p:blipFill>
          <a:blip r:embed="rId3"/>
          <a:stretch>
            <a:fillRect/>
          </a:stretch>
        </p:blipFill>
        <p:spPr>
          <a:xfrm>
            <a:off x="4248150" y="-38100"/>
            <a:ext cx="4895850" cy="5143500"/>
          </a:xfrm>
          <a:prstGeom prst="rect">
            <a:avLst/>
          </a:prstGeom>
        </p:spPr>
      </p:pic>
    </p:spTree>
    <p:extLst>
      <p:ext uri="{BB962C8B-B14F-4D97-AF65-F5344CB8AC3E}">
        <p14:creationId xmlns:p14="http://schemas.microsoft.com/office/powerpoint/2010/main" val="538226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2800" dirty="0" err="1"/>
              <a:t>PragerU</a:t>
            </a:r>
            <a:r>
              <a:rPr lang="en-US" sz="2800" dirty="0"/>
              <a:t> is the media network that sued Google and YouTube for censoring our patriotic "5-Minute Videos."</a:t>
            </a:r>
          </a:p>
          <a:p>
            <a:pPr algn="l"/>
            <a:r>
              <a:rPr lang="en-US" sz="2800" dirty="0"/>
              <a:t> When the Big Tech giants realized our videos had been viewed millions of times per day, they censored some of our most popular episodes, even one about "The Ten Commandments." And when our legal team asked why, they said our content was "unsuitable for young people."</a:t>
            </a:r>
          </a:p>
        </p:txBody>
      </p:sp>
    </p:spTree>
    <p:extLst>
      <p:ext uri="{BB962C8B-B14F-4D97-AF65-F5344CB8AC3E}">
        <p14:creationId xmlns:p14="http://schemas.microsoft.com/office/powerpoint/2010/main" val="560318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5122" name="Picture 2" descr="Our Advisory Board | Care for Pastors">
            <a:extLst>
              <a:ext uri="{FF2B5EF4-FFF2-40B4-BE49-F238E27FC236}">
                <a16:creationId xmlns:a16="http://schemas.microsoft.com/office/drawing/2014/main" id="{41C47EB7-2D8C-E968-30A5-8C3B92525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5345"/>
            <a:ext cx="7719715" cy="5178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12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8EFF7C79-1E4C-AD5D-37E0-316893588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8705" y="0"/>
            <a:ext cx="5746590" cy="5143500"/>
          </a:xfrm>
          <a:prstGeom prst="rect">
            <a:avLst/>
          </a:prstGeom>
        </p:spPr>
      </p:pic>
    </p:spTree>
    <p:extLst>
      <p:ext uri="{BB962C8B-B14F-4D97-AF65-F5344CB8AC3E}">
        <p14:creationId xmlns:p14="http://schemas.microsoft.com/office/powerpoint/2010/main" val="3370672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r>
              <a:rPr lang="en-US" sz="3600" u="sng" dirty="0">
                <a:solidFill>
                  <a:srgbClr val="FFFF99"/>
                </a:solidFill>
                <a:cs typeface="Arial" charset="0"/>
              </a:rPr>
              <a:t>HR 8404 Respect for Marriage Act </a:t>
            </a:r>
            <a:r>
              <a:rPr lang="en-US" sz="3600" dirty="0">
                <a:cs typeface="Arial" charset="0"/>
              </a:rPr>
              <a:t>will establish a federal public policy that gender is irrelevant even in an obvious gender-based human relationship—marriage. Such a public policy will extend far beyond same-sex marriage. If </a:t>
            </a:r>
            <a:r>
              <a:rPr lang="en-US" sz="3600" dirty="0">
                <a:solidFill>
                  <a:srgbClr val="FFFF66"/>
                </a:solidFill>
                <a:cs typeface="Arial" charset="0"/>
              </a:rPr>
              <a:t>gender is “irrelevant”</a:t>
            </a:r>
            <a:r>
              <a:rPr lang="en-US" sz="3600" dirty="0">
                <a:cs typeface="Arial" charset="0"/>
              </a:rPr>
              <a:t> in marriage, then it will be “irrelevant in sports and private separate gender facilities.</a:t>
            </a:r>
          </a:p>
        </p:txBody>
      </p:sp>
    </p:spTree>
    <p:extLst>
      <p:ext uri="{BB962C8B-B14F-4D97-AF65-F5344CB8AC3E}">
        <p14:creationId xmlns:p14="http://schemas.microsoft.com/office/powerpoint/2010/main" val="244702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62500" lnSpcReduction="20000"/>
          </a:bodyPr>
          <a:lstStyle/>
          <a:p>
            <a:pPr algn="l"/>
            <a:r>
              <a:rPr lang="en-US" sz="6400" dirty="0">
                <a:cs typeface="Arial" charset="0"/>
              </a:rPr>
              <a:t>Object to the drag queen indoctrinating your child in school? Too bad. This public policy will make you look like a bigot, much like if someone objected to having a person of color speak to the class. LGBTQ will be placed in the same protected category as race.</a:t>
            </a:r>
          </a:p>
          <a:p>
            <a:pPr algn="l">
              <a:lnSpc>
                <a:spcPct val="90000"/>
              </a:lnSpc>
            </a:pPr>
            <a:endParaRPr lang="en-US" altLang="en-US" sz="4000" dirty="0"/>
          </a:p>
        </p:txBody>
      </p:sp>
    </p:spTree>
    <p:extLst>
      <p:ext uri="{BB962C8B-B14F-4D97-AF65-F5344CB8AC3E}">
        <p14:creationId xmlns:p14="http://schemas.microsoft.com/office/powerpoint/2010/main" val="1022167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D6ABA9D4-43CA-B23D-85D0-D34C28620AA9}"/>
              </a:ext>
            </a:extLst>
          </p:cNvPr>
          <p:cNvPicPr>
            <a:picLocks noChangeAspect="1"/>
          </p:cNvPicPr>
          <p:nvPr/>
        </p:nvPicPr>
        <p:blipFill>
          <a:blip r:embed="rId3"/>
          <a:stretch>
            <a:fillRect/>
          </a:stretch>
        </p:blipFill>
        <p:spPr>
          <a:xfrm>
            <a:off x="304430" y="245924"/>
            <a:ext cx="8535140" cy="4651651"/>
          </a:xfrm>
          <a:prstGeom prst="rect">
            <a:avLst/>
          </a:prstGeom>
        </p:spPr>
      </p:pic>
      <p:sp>
        <p:nvSpPr>
          <p:cNvPr id="7" name="TextBox 6">
            <a:extLst>
              <a:ext uri="{FF2B5EF4-FFF2-40B4-BE49-F238E27FC236}">
                <a16:creationId xmlns:a16="http://schemas.microsoft.com/office/drawing/2014/main" id="{9A9B7A4D-326E-1260-B212-4180A5C693CC}"/>
              </a:ext>
            </a:extLst>
          </p:cNvPr>
          <p:cNvSpPr txBox="1"/>
          <p:nvPr/>
        </p:nvSpPr>
        <p:spPr>
          <a:xfrm>
            <a:off x="304430" y="193584"/>
            <a:ext cx="8306540" cy="4401205"/>
          </a:xfrm>
          <a:prstGeom prst="rect">
            <a:avLst/>
          </a:prstGeom>
          <a:noFill/>
        </p:spPr>
        <p:txBody>
          <a:bodyPr wrap="square">
            <a:spAutoFit/>
          </a:bodyPr>
          <a:lstStyle/>
          <a:p>
            <a:pPr algn="l"/>
            <a:r>
              <a:rPr lang="en-US" b="0" i="0" dirty="0">
                <a:effectLst/>
                <a:latin typeface="+mn-lt"/>
              </a:rPr>
              <a:t>Remember the Kentucky Clerk Kim Davis who spent six days in jail for refusing to use her name and authority to endorse same-sex marriage? Even though the Kentucky legislature unanimously passed a religious </a:t>
            </a:r>
            <a:endParaRPr lang="en-US" dirty="0">
              <a:latin typeface="+mn-lt"/>
            </a:endParaRPr>
          </a:p>
        </p:txBody>
      </p:sp>
    </p:spTree>
    <p:extLst>
      <p:ext uri="{BB962C8B-B14F-4D97-AF65-F5344CB8AC3E}">
        <p14:creationId xmlns:p14="http://schemas.microsoft.com/office/powerpoint/2010/main" val="2988729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D6ABA9D4-43CA-B23D-85D0-D34C28620AA9}"/>
              </a:ext>
            </a:extLst>
          </p:cNvPr>
          <p:cNvPicPr>
            <a:picLocks noChangeAspect="1"/>
          </p:cNvPicPr>
          <p:nvPr/>
        </p:nvPicPr>
        <p:blipFill>
          <a:blip r:embed="rId3"/>
          <a:stretch>
            <a:fillRect/>
          </a:stretch>
        </p:blipFill>
        <p:spPr>
          <a:xfrm>
            <a:off x="304430" y="245924"/>
            <a:ext cx="8535140" cy="4651651"/>
          </a:xfrm>
          <a:prstGeom prst="rect">
            <a:avLst/>
          </a:prstGeom>
        </p:spPr>
      </p:pic>
      <p:sp>
        <p:nvSpPr>
          <p:cNvPr id="7" name="TextBox 6">
            <a:extLst>
              <a:ext uri="{FF2B5EF4-FFF2-40B4-BE49-F238E27FC236}">
                <a16:creationId xmlns:a16="http://schemas.microsoft.com/office/drawing/2014/main" id="{9A9B7A4D-326E-1260-B212-4180A5C693CC}"/>
              </a:ext>
            </a:extLst>
          </p:cNvPr>
          <p:cNvSpPr txBox="1"/>
          <p:nvPr/>
        </p:nvSpPr>
        <p:spPr>
          <a:xfrm>
            <a:off x="304430" y="193584"/>
            <a:ext cx="8306540" cy="3170099"/>
          </a:xfrm>
          <a:prstGeom prst="rect">
            <a:avLst/>
          </a:prstGeom>
          <a:noFill/>
        </p:spPr>
        <p:txBody>
          <a:bodyPr wrap="square">
            <a:spAutoFit/>
          </a:bodyPr>
          <a:lstStyle/>
          <a:p>
            <a:pPr algn="l"/>
            <a:r>
              <a:rPr lang="en-US" b="0" i="0" dirty="0">
                <a:effectLst/>
                <a:latin typeface="+mn-lt"/>
              </a:rPr>
              <a:t>accommodation law, HR 8404 would override the law and force every person in public service to violate their sincere religious beliefs.</a:t>
            </a:r>
            <a:endParaRPr lang="en-US" dirty="0">
              <a:latin typeface="+mn-lt"/>
            </a:endParaRPr>
          </a:p>
        </p:txBody>
      </p:sp>
    </p:spTree>
    <p:extLst>
      <p:ext uri="{BB962C8B-B14F-4D97-AF65-F5344CB8AC3E}">
        <p14:creationId xmlns:p14="http://schemas.microsoft.com/office/powerpoint/2010/main" val="909660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dirty="0"/>
              <a:t>The (Dis)Respect for Marriage Act, </a:t>
            </a:r>
            <a:r>
              <a:rPr kumimoji="0" lang="en-US" sz="4000" b="0" i="0" u="none" strike="noStrike" kern="1200" cap="none" spc="0" normalizeH="0" baseline="0" noProof="0" dirty="0">
                <a:ln>
                  <a:noFill/>
                </a:ln>
                <a:solidFill>
                  <a:srgbClr val="FFFFFF"/>
                </a:solidFill>
                <a:effectLst/>
                <a:uLnTx/>
                <a:uFillTx/>
                <a:latin typeface="Arial Rounded MT Bold"/>
                <a:ea typeface="+mn-ea"/>
                <a:cs typeface="Arial" charset="0"/>
              </a:rPr>
              <a:t>HR 8404, </a:t>
            </a:r>
            <a:r>
              <a:rPr lang="en-US" sz="4000" dirty="0"/>
              <a:t>is so close to passing. All Democrats will vote yes, and we count at least four Republican senators who indicated they will support this bill.</a:t>
            </a:r>
            <a:endParaRPr lang="en-US" altLang="en-US" sz="7200" dirty="0"/>
          </a:p>
        </p:txBody>
      </p:sp>
    </p:spTree>
    <p:extLst>
      <p:ext uri="{BB962C8B-B14F-4D97-AF65-F5344CB8AC3E}">
        <p14:creationId xmlns:p14="http://schemas.microsoft.com/office/powerpoint/2010/main" val="3701389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dirty="0"/>
              <a:t>Thomas Jefferson stated, “We do not have government by the majority. We have government by the majority who participate.”</a:t>
            </a:r>
          </a:p>
        </p:txBody>
      </p:sp>
    </p:spTree>
    <p:extLst>
      <p:ext uri="{BB962C8B-B14F-4D97-AF65-F5344CB8AC3E}">
        <p14:creationId xmlns:p14="http://schemas.microsoft.com/office/powerpoint/2010/main" val="2723510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dirty="0"/>
              <a:t>John F. Kennedy stated, “The ignorance of one voter in a democracy impairs the security of all.” </a:t>
            </a:r>
          </a:p>
        </p:txBody>
      </p:sp>
    </p:spTree>
    <p:extLst>
      <p:ext uri="{BB962C8B-B14F-4D97-AF65-F5344CB8AC3E}">
        <p14:creationId xmlns:p14="http://schemas.microsoft.com/office/powerpoint/2010/main" val="2568023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73A8BDB6-D9D8-143F-05A9-82A2E0D3C6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310"/>
            <a:ext cx="9144000" cy="4754880"/>
          </a:xfrm>
          <a:prstGeom prst="rect">
            <a:avLst/>
          </a:prstGeom>
        </p:spPr>
      </p:pic>
      <p:sp>
        <p:nvSpPr>
          <p:cNvPr id="2" name="TextBox 1">
            <a:extLst>
              <a:ext uri="{FF2B5EF4-FFF2-40B4-BE49-F238E27FC236}">
                <a16:creationId xmlns:a16="http://schemas.microsoft.com/office/drawing/2014/main" id="{41CDC39F-BE00-2F3C-CE7C-8CC3D424054E}"/>
              </a:ext>
            </a:extLst>
          </p:cNvPr>
          <p:cNvSpPr txBox="1"/>
          <p:nvPr/>
        </p:nvSpPr>
        <p:spPr>
          <a:xfrm>
            <a:off x="974434" y="438150"/>
            <a:ext cx="7251601" cy="707886"/>
          </a:xfrm>
          <a:prstGeom prst="rect">
            <a:avLst/>
          </a:prstGeom>
          <a:noFill/>
        </p:spPr>
        <p:txBody>
          <a:bodyPr wrap="none" rtlCol="0">
            <a:spAutoFit/>
          </a:bodyPr>
          <a:lstStyle/>
          <a:p>
            <a:pPr algn="l"/>
            <a:r>
              <a:rPr lang="en-US" dirty="0"/>
              <a:t>A billboard sponsored by CA</a:t>
            </a:r>
          </a:p>
        </p:txBody>
      </p:sp>
    </p:spTree>
    <p:extLst>
      <p:ext uri="{BB962C8B-B14F-4D97-AF65-F5344CB8AC3E}">
        <p14:creationId xmlns:p14="http://schemas.microsoft.com/office/powerpoint/2010/main" val="2209095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73A8BDB6-D9D8-143F-05A9-82A2E0D3C63F}"/>
              </a:ext>
            </a:extLst>
          </p:cNvPr>
          <p:cNvPicPr>
            <a:picLocks noChangeAspect="1"/>
          </p:cNvPicPr>
          <p:nvPr/>
        </p:nvPicPr>
        <p:blipFill rotWithShape="1">
          <a:blip r:embed="rId3">
            <a:extLst>
              <a:ext uri="{28A0092B-C50C-407E-A947-70E740481C1C}">
                <a14:useLocalDpi xmlns:a14="http://schemas.microsoft.com/office/drawing/2010/main" val="0"/>
              </a:ext>
            </a:extLst>
          </a:blip>
          <a:srcRect l="9166" t="33974" r="36666" b="27564"/>
          <a:stretch/>
        </p:blipFill>
        <p:spPr>
          <a:xfrm>
            <a:off x="12700" y="285750"/>
            <a:ext cx="9080500" cy="3962400"/>
          </a:xfrm>
          <a:prstGeom prst="rect">
            <a:avLst/>
          </a:prstGeom>
        </p:spPr>
      </p:pic>
    </p:spTree>
    <p:extLst>
      <p:ext uri="{BB962C8B-B14F-4D97-AF65-F5344CB8AC3E}">
        <p14:creationId xmlns:p14="http://schemas.microsoft.com/office/powerpoint/2010/main" val="727423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3066F4A5-3AA8-A173-DAB0-012794C75188}"/>
              </a:ext>
            </a:extLst>
          </p:cNvPr>
          <p:cNvPicPr>
            <a:picLocks noChangeAspect="1"/>
          </p:cNvPicPr>
          <p:nvPr/>
        </p:nvPicPr>
        <p:blipFill>
          <a:blip r:embed="rId3"/>
          <a:stretch>
            <a:fillRect/>
          </a:stretch>
        </p:blipFill>
        <p:spPr>
          <a:xfrm>
            <a:off x="0" y="1252040"/>
            <a:ext cx="9144000" cy="2639420"/>
          </a:xfrm>
          <a:prstGeom prst="rect">
            <a:avLst/>
          </a:prstGeom>
        </p:spPr>
      </p:pic>
    </p:spTree>
    <p:extLst>
      <p:ext uri="{BB962C8B-B14F-4D97-AF65-F5344CB8AC3E}">
        <p14:creationId xmlns:p14="http://schemas.microsoft.com/office/powerpoint/2010/main" val="2763401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9FDCDF56-FF6E-E520-1891-808B6287C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8699" y="0"/>
            <a:ext cx="5326602" cy="5143500"/>
          </a:xfrm>
          <a:prstGeom prst="rect">
            <a:avLst/>
          </a:prstGeom>
        </p:spPr>
      </p:pic>
      <p:sp>
        <p:nvSpPr>
          <p:cNvPr id="4" name="Rectangle 3">
            <a:extLst>
              <a:ext uri="{FF2B5EF4-FFF2-40B4-BE49-F238E27FC236}">
                <a16:creationId xmlns:a16="http://schemas.microsoft.com/office/drawing/2014/main" id="{04D0D9C0-5322-EE5A-1FA5-F48C2220BD9F}"/>
              </a:ext>
            </a:extLst>
          </p:cNvPr>
          <p:cNvSpPr/>
          <p:nvPr/>
        </p:nvSpPr>
        <p:spPr bwMode="auto">
          <a:xfrm>
            <a:off x="1981200" y="3181350"/>
            <a:ext cx="3276600" cy="381000"/>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2757665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Election Day is Nov 8.</a:t>
            </a:r>
          </a:p>
          <a:p>
            <a:pPr marL="0" indent="0" algn="ctr">
              <a:buNone/>
            </a:pPr>
            <a:r>
              <a:rPr lang="en-US" sz="4000" dirty="0"/>
              <a:t>Revival and Election</a:t>
            </a:r>
          </a:p>
          <a:p>
            <a:pPr marL="0" indent="0" algn="ctr">
              <a:buNone/>
            </a:pPr>
            <a:r>
              <a:rPr lang="en-US" sz="4000" dirty="0"/>
              <a:t>Spiritual and political reform</a:t>
            </a:r>
          </a:p>
        </p:txBody>
      </p:sp>
    </p:spTree>
    <p:extLst>
      <p:ext uri="{BB962C8B-B14F-4D97-AF65-F5344CB8AC3E}">
        <p14:creationId xmlns:p14="http://schemas.microsoft.com/office/powerpoint/2010/main" val="1144048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Daniel 2.20-21</a:t>
            </a:r>
            <a:r>
              <a:rPr lang="en-US" altLang="en-US" sz="4000" dirty="0"/>
              <a:t> “Blessed be the name of God from eternity past to eternity future! For wisdom and power are his alone…</a:t>
            </a:r>
            <a:r>
              <a:rPr lang="en-US" altLang="en-US" sz="4000" u="sng" dirty="0">
                <a:solidFill>
                  <a:srgbClr val="FFFF66"/>
                </a:solidFill>
              </a:rPr>
              <a:t>He removes kings and sets up kings.</a:t>
            </a:r>
          </a:p>
          <a:p>
            <a:pPr algn="r" rtl="1">
              <a:lnSpc>
                <a:spcPct val="90000"/>
              </a:lnSpc>
            </a:pPr>
            <a:r>
              <a:rPr lang="he-IL" altLang="en-US" sz="4400" b="1" dirty="0">
                <a:solidFill>
                  <a:srgbClr val="FFFF66"/>
                </a:solidFill>
                <a:latin typeface="David" panose="020E0502060401010101" pitchFamily="34" charset="-79"/>
                <a:cs typeface="David" panose="020E0502060401010101" pitchFamily="34" charset="-79"/>
              </a:rPr>
              <a:t>מְהַעְדֵּה מַלְכִין, וּמְהָקֵים מַלְכִין</a:t>
            </a:r>
            <a:endParaRPr lang="en-US" altLang="en-US" sz="4400" b="1" dirty="0">
              <a:solidFill>
                <a:srgbClr val="FFFF66"/>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855367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4098" name="Picture 2">
            <a:extLst>
              <a:ext uri="{FF2B5EF4-FFF2-40B4-BE49-F238E27FC236}">
                <a16:creationId xmlns:a16="http://schemas.microsoft.com/office/drawing/2014/main" id="{0A3C6E2E-907A-6452-33BB-973FAB81AF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049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27012" y="209550"/>
            <a:ext cx="5321532" cy="4648200"/>
          </a:xfrm>
        </p:spPr>
        <p:txBody>
          <a:bodyPr/>
          <a:lstStyle/>
          <a:p>
            <a:pPr algn="l">
              <a:lnSpc>
                <a:spcPct val="90000"/>
              </a:lnSpc>
            </a:pPr>
            <a:r>
              <a:rPr lang="en-US" sz="3200" u="sng" dirty="0">
                <a:solidFill>
                  <a:srgbClr val="FFFF66"/>
                </a:solidFill>
              </a:rPr>
              <a:t>David Barton</a:t>
            </a:r>
            <a:r>
              <a:rPr lang="en-US" sz="3200" dirty="0">
                <a:solidFill>
                  <a:srgbClr val="FFFF66"/>
                </a:solidFill>
              </a:rPr>
              <a:t> </a:t>
            </a:r>
            <a:r>
              <a:rPr lang="en-US" sz="3200" dirty="0"/>
              <a:t>is the source of the following.</a:t>
            </a:r>
          </a:p>
          <a:p>
            <a:pPr algn="l">
              <a:lnSpc>
                <a:spcPct val="90000"/>
              </a:lnSpc>
            </a:pPr>
            <a:r>
              <a:rPr lang="en-US" sz="3200" dirty="0"/>
              <a:t>A national news organization has described him as “America’s historian,” and </a:t>
            </a:r>
            <a:r>
              <a:rPr lang="en-US" sz="3200" i="1" dirty="0"/>
              <a:t>Time Magazine</a:t>
            </a:r>
            <a:r>
              <a:rPr lang="en-US" sz="3200" dirty="0"/>
              <a:t> called him “a hero to millions – including some powerful politicians. </a:t>
            </a:r>
            <a:endParaRPr lang="en-US" altLang="en-US" sz="6000" dirty="0"/>
          </a:p>
        </p:txBody>
      </p:sp>
      <p:pic>
        <p:nvPicPr>
          <p:cNvPr id="1026" name="Picture 2" descr="David Barton | Wallbuilders | Truth and Liberty Coalition Partner">
            <a:extLst>
              <a:ext uri="{FF2B5EF4-FFF2-40B4-BE49-F238E27FC236}">
                <a16:creationId xmlns:a16="http://schemas.microsoft.com/office/drawing/2014/main" id="{2B681562-940B-A0CE-597D-D9A70F1B10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53" r="16186"/>
          <a:stretch/>
        </p:blipFill>
        <p:spPr bwMode="auto">
          <a:xfrm>
            <a:off x="5548544" y="0"/>
            <a:ext cx="35814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833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A lot of people are saying we really need a revival. We've got to have some kind of revival in America. We're praying for a revival, and that is a terrific, wonderful prayer, but I don’t think it's going to be answered the way we expect it to be answered</a:t>
            </a:r>
          </a:p>
        </p:txBody>
      </p:sp>
    </p:spTree>
    <p:extLst>
      <p:ext uri="{BB962C8B-B14F-4D97-AF65-F5344CB8AC3E}">
        <p14:creationId xmlns:p14="http://schemas.microsoft.com/office/powerpoint/2010/main" val="6847580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 If I talk to a group and I say, "Okay guys, who's the president of the United States," they can all tell me. If I say, "Who's the president of your local school board," I get blank stares.  If I say "Name three federal legislators." Easy. "Name three legislators at the city level. Give me three city council members. Can't do it.</a:t>
            </a:r>
          </a:p>
        </p:txBody>
      </p:sp>
    </p:spTree>
    <p:extLst>
      <p:ext uri="{BB962C8B-B14F-4D97-AF65-F5344CB8AC3E}">
        <p14:creationId xmlns:p14="http://schemas.microsoft.com/office/powerpoint/2010/main" val="3495406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We can have a whole lot more impact locally than we can nationally.</a:t>
            </a:r>
          </a:p>
        </p:txBody>
      </p:sp>
    </p:spTree>
    <p:extLst>
      <p:ext uri="{BB962C8B-B14F-4D97-AF65-F5344CB8AC3E}">
        <p14:creationId xmlns:p14="http://schemas.microsoft.com/office/powerpoint/2010/main" val="2240274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If we're talking about having revivals, it's an interesting thing about revivals. There are no national revivals.</a:t>
            </a:r>
          </a:p>
        </p:txBody>
      </p:sp>
    </p:spTree>
    <p:extLst>
      <p:ext uri="{BB962C8B-B14F-4D97-AF65-F5344CB8AC3E}">
        <p14:creationId xmlns:p14="http://schemas.microsoft.com/office/powerpoint/2010/main" val="1803619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2050" name="Picture 2" descr="Biography of George Whitefield, Great Awakening Preacher">
            <a:extLst>
              <a:ext uri="{FF2B5EF4-FFF2-40B4-BE49-F238E27FC236}">
                <a16:creationId xmlns:a16="http://schemas.microsoft.com/office/drawing/2014/main" id="{C1F3501B-27B4-6860-D787-0A04F91B5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0"/>
            <a:ext cx="771525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A7A9E0D-FBC0-BB36-0084-7806FF72B0E7}"/>
              </a:ext>
            </a:extLst>
          </p:cNvPr>
          <p:cNvSpPr txBox="1"/>
          <p:nvPr/>
        </p:nvSpPr>
        <p:spPr>
          <a:xfrm>
            <a:off x="3632826" y="3562350"/>
            <a:ext cx="4653838" cy="1323439"/>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George Whitefield</a:t>
            </a:r>
          </a:p>
          <a:p>
            <a:pPr algn="l"/>
            <a:r>
              <a:rPr lang="en-US" dirty="0">
                <a:effectLst>
                  <a:outerShdw blurRad="38100" dist="38100" dir="2700000" algn="tl">
                    <a:srgbClr val="000000">
                      <a:alpha val="43137"/>
                    </a:srgbClr>
                  </a:outerShdw>
                </a:effectLst>
              </a:rPr>
              <a:t>1714-1770</a:t>
            </a:r>
          </a:p>
        </p:txBody>
      </p:sp>
    </p:spTree>
    <p:extLst>
      <p:ext uri="{BB962C8B-B14F-4D97-AF65-F5344CB8AC3E}">
        <p14:creationId xmlns:p14="http://schemas.microsoft.com/office/powerpoint/2010/main" val="10753534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rtl="0"/>
            <a:r>
              <a:rPr lang="en-US" sz="4000" b="0" i="0" dirty="0">
                <a:effectLst/>
              </a:rPr>
              <a:t>The Great Awakening, we think it's a national revival, and the reason we think it's a national revival is we see what happened with George Whitefield. What this guy did was he delivered about 34 years of preaching, 18,000 sermons and 80% of all Americans physically heard him preach a sermon.</a:t>
            </a:r>
          </a:p>
          <a:p>
            <a:pPr algn="l">
              <a:lnSpc>
                <a:spcPct val="90000"/>
              </a:lnSpc>
            </a:pPr>
            <a:endParaRPr lang="en-US" altLang="en-US" sz="4000" dirty="0"/>
          </a:p>
        </p:txBody>
      </p:sp>
    </p:spTree>
    <p:extLst>
      <p:ext uri="{BB962C8B-B14F-4D97-AF65-F5344CB8AC3E}">
        <p14:creationId xmlns:p14="http://schemas.microsoft.com/office/powerpoint/2010/main" val="428383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9FDCDF56-FF6E-E520-1891-808B6287C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8699" y="0"/>
            <a:ext cx="5326602" cy="5143500"/>
          </a:xfrm>
          <a:prstGeom prst="rect">
            <a:avLst/>
          </a:prstGeom>
        </p:spPr>
      </p:pic>
    </p:spTree>
    <p:extLst>
      <p:ext uri="{BB962C8B-B14F-4D97-AF65-F5344CB8AC3E}">
        <p14:creationId xmlns:p14="http://schemas.microsoft.com/office/powerpoint/2010/main" val="40372543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rtl="0"/>
            <a:r>
              <a:rPr lang="en-US" sz="3600" b="0" i="0" dirty="0">
                <a:effectLst/>
              </a:rPr>
              <a:t>How is that possible?   He was a chaplain in Georgia. He got on his horse in Georgia, and he rode to Maine, which was then part of Massachusetts. He rode to Maine as far north as you could go in America, and he preached the gospel in every town he went through. </a:t>
            </a:r>
            <a:endParaRPr lang="en-US" altLang="en-US" sz="3600" dirty="0"/>
          </a:p>
        </p:txBody>
      </p:sp>
    </p:spTree>
    <p:extLst>
      <p:ext uri="{BB962C8B-B14F-4D97-AF65-F5344CB8AC3E}">
        <p14:creationId xmlns:p14="http://schemas.microsoft.com/office/powerpoint/2010/main" val="7485019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rtl="0"/>
            <a:r>
              <a:rPr lang="en-US" sz="4000" b="0" i="0" dirty="0">
                <a:effectLst/>
              </a:rPr>
              <a:t>Then he turned around and rode from Maine back to Georgia where he was a chaplain. But he took a different route, preaching every town he went through. Then when he got to Georgia, he turned around and rode back to Maine. </a:t>
            </a:r>
            <a:endParaRPr lang="en-US" altLang="en-US" sz="4000" dirty="0"/>
          </a:p>
        </p:txBody>
      </p:sp>
    </p:spTree>
    <p:extLst>
      <p:ext uri="{BB962C8B-B14F-4D97-AF65-F5344CB8AC3E}">
        <p14:creationId xmlns:p14="http://schemas.microsoft.com/office/powerpoint/2010/main" val="10562180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rtl="0"/>
            <a:r>
              <a:rPr lang="en-US" sz="4000" b="0" i="0" dirty="0">
                <a:effectLst/>
              </a:rPr>
              <a:t>He did it seven times, 34 years, 18,000 sermons. The reason 80% of Americans physically heard him preach his sermons, because he’s in 80% of the towns in America. I mean, that's where he went. What happened was when a </a:t>
            </a:r>
            <a:r>
              <a:rPr lang="en-US" sz="4000" b="0" i="0" u="sng" dirty="0">
                <a:solidFill>
                  <a:srgbClr val="FFFF66"/>
                </a:solidFill>
                <a:effectLst/>
              </a:rPr>
              <a:t>revival would break out in a local town, it would be the local clergy that would keep it going. </a:t>
            </a:r>
          </a:p>
          <a:p>
            <a:pPr algn="l">
              <a:lnSpc>
                <a:spcPct val="90000"/>
              </a:lnSpc>
            </a:pPr>
            <a:endParaRPr lang="en-US" altLang="en-US" sz="4000" dirty="0"/>
          </a:p>
        </p:txBody>
      </p:sp>
    </p:spTree>
    <p:extLst>
      <p:ext uri="{BB962C8B-B14F-4D97-AF65-F5344CB8AC3E}">
        <p14:creationId xmlns:p14="http://schemas.microsoft.com/office/powerpoint/2010/main" val="41436341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It's the same thing when you look at the American War of Independence. If you try to name the battles, we can come up with three or four usually.</a:t>
            </a:r>
          </a:p>
        </p:txBody>
      </p:sp>
    </p:spTree>
    <p:extLst>
      <p:ext uri="{BB962C8B-B14F-4D97-AF65-F5344CB8AC3E}">
        <p14:creationId xmlns:p14="http://schemas.microsoft.com/office/powerpoint/2010/main" val="3784902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The British would come town to town, and the people would rise up and say, "No, you're not going to do that here and we’re going to make sure you don't do it here." </a:t>
            </a:r>
          </a:p>
          <a:p>
            <a:pPr marL="228600" indent="-228600" algn="l">
              <a:lnSpc>
                <a:spcPct val="90000"/>
              </a:lnSpc>
              <a:buFont typeface="Arial" panose="020B0604020202020204" pitchFamily="34" charset="0"/>
              <a:buChar char="•"/>
            </a:pPr>
            <a:r>
              <a:rPr lang="en-US" altLang="en-US" sz="4000" dirty="0"/>
              <a:t>The leader of the Battle of Lexington was Pastor Jonas Clark, who took 70 guys from his church out there to face the 700 British.</a:t>
            </a:r>
          </a:p>
        </p:txBody>
      </p:sp>
    </p:spTree>
    <p:extLst>
      <p:ext uri="{BB962C8B-B14F-4D97-AF65-F5344CB8AC3E}">
        <p14:creationId xmlns:p14="http://schemas.microsoft.com/office/powerpoint/2010/main" val="10144192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marL="228600" indent="-228600" algn="l">
              <a:lnSpc>
                <a:spcPct val="90000"/>
              </a:lnSpc>
              <a:buFont typeface="Arial" panose="020B0604020202020204" pitchFamily="34" charset="0"/>
              <a:buChar char="•"/>
            </a:pPr>
            <a:r>
              <a:rPr lang="en-US" sz="3700" dirty="0"/>
              <a:t>The leader of the Battle of North Concord is Reverend William Emerson, who took 400 guys to stop the British coming over the bridge. </a:t>
            </a:r>
            <a:endParaRPr lang="en-US" altLang="en-US" sz="3700" dirty="0"/>
          </a:p>
        </p:txBody>
      </p:sp>
    </p:spTree>
    <p:extLst>
      <p:ext uri="{BB962C8B-B14F-4D97-AF65-F5344CB8AC3E}">
        <p14:creationId xmlns:p14="http://schemas.microsoft.com/office/powerpoint/2010/main" val="16394537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marL="228600" indent="-228600" algn="l">
              <a:lnSpc>
                <a:spcPct val="90000"/>
              </a:lnSpc>
              <a:buFont typeface="Arial" panose="020B0604020202020204" pitchFamily="34" charset="0"/>
              <a:buChar char="•"/>
            </a:pPr>
            <a:r>
              <a:rPr lang="en-US" sz="3700" dirty="0"/>
              <a:t>The leader of the Road to Boston, there were 4,500 people that showed up and they were led by pastors like Benjamin Boss and Payson Phillips.</a:t>
            </a:r>
            <a:endParaRPr lang="en-US" altLang="en-US" sz="3700" dirty="0"/>
          </a:p>
        </p:txBody>
      </p:sp>
    </p:spTree>
    <p:extLst>
      <p:ext uri="{BB962C8B-B14F-4D97-AF65-F5344CB8AC3E}">
        <p14:creationId xmlns:p14="http://schemas.microsoft.com/office/powerpoint/2010/main" val="25439720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marL="228600" indent="-228600" algn="l">
              <a:lnSpc>
                <a:spcPct val="90000"/>
              </a:lnSpc>
              <a:buFont typeface="Arial" panose="020B0604020202020204" pitchFamily="34" charset="0"/>
              <a:buChar char="•"/>
            </a:pPr>
            <a:r>
              <a:rPr lang="en-US" sz="3700" dirty="0"/>
              <a:t>When you get to Battle of Bunker Hill, it was Joseph Willard who said, "Well I got two companies here in the congregation. Let's go get with the others. We'll defend Boston.“</a:t>
            </a:r>
          </a:p>
          <a:p>
            <a:pPr marL="228600" indent="-228600" algn="l">
              <a:lnSpc>
                <a:spcPct val="90000"/>
              </a:lnSpc>
              <a:buFont typeface="Arial" panose="020B0604020202020204" pitchFamily="34" charset="0"/>
              <a:buChar char="•"/>
            </a:pPr>
            <a:r>
              <a:rPr lang="en-US" sz="3700" u="sng" dirty="0">
                <a:solidFill>
                  <a:srgbClr val="FFFF99"/>
                </a:solidFill>
              </a:rPr>
              <a:t>It was all local, and that's where we win the American War for Independence</a:t>
            </a:r>
            <a:r>
              <a:rPr lang="en-US" sz="3700" dirty="0"/>
              <a:t>.</a:t>
            </a:r>
            <a:endParaRPr lang="en-US" altLang="en-US" sz="3700" dirty="0"/>
          </a:p>
        </p:txBody>
      </p:sp>
    </p:spTree>
    <p:extLst>
      <p:ext uri="{BB962C8B-B14F-4D97-AF65-F5344CB8AC3E}">
        <p14:creationId xmlns:p14="http://schemas.microsoft.com/office/powerpoint/2010/main" val="21754546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There's three requirements to be a voter in the United States.</a:t>
            </a:r>
          </a:p>
        </p:txBody>
      </p:sp>
    </p:spTree>
    <p:extLst>
      <p:ext uri="{BB962C8B-B14F-4D97-AF65-F5344CB8AC3E}">
        <p14:creationId xmlns:p14="http://schemas.microsoft.com/office/powerpoint/2010/main" val="11235652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There's three requirements to be a voter in the United States.</a:t>
            </a:r>
          </a:p>
          <a:p>
            <a:pPr marL="457200" indent="-457200" algn="l">
              <a:lnSpc>
                <a:spcPct val="90000"/>
              </a:lnSpc>
              <a:buFont typeface="+mj-lt"/>
              <a:buAutoNum type="arabicPeriod"/>
            </a:pPr>
            <a:r>
              <a:rPr lang="en-US" altLang="en-US" sz="4000" dirty="0"/>
              <a:t>Eighteen years old</a:t>
            </a:r>
          </a:p>
          <a:p>
            <a:pPr marL="457200" indent="-457200" algn="l">
              <a:lnSpc>
                <a:spcPct val="90000"/>
              </a:lnSpc>
              <a:buFont typeface="+mj-lt"/>
              <a:buAutoNum type="arabicPeriod"/>
            </a:pPr>
            <a:r>
              <a:rPr lang="en-US" altLang="en-US" sz="4000" dirty="0"/>
              <a:t>Legal citizen</a:t>
            </a:r>
          </a:p>
          <a:p>
            <a:pPr marL="457200" indent="-457200" algn="l">
              <a:lnSpc>
                <a:spcPct val="90000"/>
              </a:lnSpc>
              <a:buFont typeface="+mj-lt"/>
              <a:buAutoNum type="arabicPeriod"/>
            </a:pPr>
            <a:r>
              <a:rPr lang="en-US" altLang="en-US" sz="4000" dirty="0"/>
              <a:t>Registered.</a:t>
            </a:r>
          </a:p>
          <a:p>
            <a:pPr marL="457200" indent="-457200" algn="l">
              <a:lnSpc>
                <a:spcPct val="90000"/>
              </a:lnSpc>
              <a:buFont typeface="+mj-lt"/>
              <a:buAutoNum type="arabicPeriod"/>
            </a:pPr>
            <a:endParaRPr lang="en-US" altLang="en-US" sz="4000" dirty="0"/>
          </a:p>
        </p:txBody>
      </p:sp>
    </p:spTree>
    <p:extLst>
      <p:ext uri="{BB962C8B-B14F-4D97-AF65-F5344CB8AC3E}">
        <p14:creationId xmlns:p14="http://schemas.microsoft.com/office/powerpoint/2010/main" val="534696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Some </a:t>
            </a:r>
            <a:r>
              <a:rPr lang="en-US" sz="4000" dirty="0" err="1"/>
              <a:t>Oneg</a:t>
            </a:r>
            <a:r>
              <a:rPr lang="en-US" sz="4000" dirty="0"/>
              <a:t> instructions…</a:t>
            </a:r>
          </a:p>
        </p:txBody>
      </p:sp>
    </p:spTree>
    <p:extLst>
      <p:ext uri="{BB962C8B-B14F-4D97-AF65-F5344CB8AC3E}">
        <p14:creationId xmlns:p14="http://schemas.microsoft.com/office/powerpoint/2010/main" val="22986456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65.3% of American adults are registered to vote. We have more than 100 million American adults who have said, "I don't care what happens to the country.</a:t>
            </a:r>
          </a:p>
        </p:txBody>
      </p:sp>
    </p:spTree>
    <p:extLst>
      <p:ext uri="{BB962C8B-B14F-4D97-AF65-F5344CB8AC3E}">
        <p14:creationId xmlns:p14="http://schemas.microsoft.com/office/powerpoint/2010/main" val="20479153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About 40 million professing evangelical believers are not register to vote. So, they can't even be salt and light even if they wanted to.</a:t>
            </a:r>
          </a:p>
        </p:txBody>
      </p:sp>
    </p:spTree>
    <p:extLst>
      <p:ext uri="{BB962C8B-B14F-4D97-AF65-F5344CB8AC3E}">
        <p14:creationId xmlns:p14="http://schemas.microsoft.com/office/powerpoint/2010/main" val="26044228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dirty="0"/>
              <a:t>The last 11 presidential elections, the average voter turnout is 54%, but that's 54% of registered voters. That's 54% of 65.3%, which means only 36% of adults vote for president and takes half of that to win, </a:t>
            </a:r>
            <a:r>
              <a:rPr lang="en-US" sz="4000" u="sng" dirty="0">
                <a:solidFill>
                  <a:srgbClr val="FFFF99"/>
                </a:solidFill>
              </a:rPr>
              <a:t>18%. </a:t>
            </a:r>
          </a:p>
          <a:p>
            <a:pPr algn="l">
              <a:lnSpc>
                <a:spcPct val="90000"/>
              </a:lnSpc>
            </a:pPr>
            <a:r>
              <a:rPr lang="en-US" altLang="en-US" sz="4000" u="sng" dirty="0">
                <a:solidFill>
                  <a:srgbClr val="FFFF99"/>
                </a:solidFill>
              </a:rPr>
              <a:t>One fifth of the country!</a:t>
            </a:r>
          </a:p>
        </p:txBody>
      </p:sp>
    </p:spTree>
    <p:extLst>
      <p:ext uri="{BB962C8B-B14F-4D97-AF65-F5344CB8AC3E}">
        <p14:creationId xmlns:p14="http://schemas.microsoft.com/office/powerpoint/2010/main" val="36732181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dirty="0"/>
              <a:t>In the last 11 presidential elections, one out of five Americans has chosen the president. Four out of five did not choose the president.</a:t>
            </a:r>
            <a:endParaRPr lang="en-US" altLang="en-US" sz="4000" dirty="0"/>
          </a:p>
        </p:txBody>
      </p:sp>
    </p:spTree>
    <p:extLst>
      <p:ext uri="{BB962C8B-B14F-4D97-AF65-F5344CB8AC3E}">
        <p14:creationId xmlns:p14="http://schemas.microsoft.com/office/powerpoint/2010/main" val="3041902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In the last 21 off-year elections, the voter turnout has been 38%, but that's 38% of 65%, which means 26% actually vote for governor and senator.  So 13% determine the governor. </a:t>
            </a:r>
          </a:p>
        </p:txBody>
      </p:sp>
    </p:spTree>
    <p:extLst>
      <p:ext uri="{BB962C8B-B14F-4D97-AF65-F5344CB8AC3E}">
        <p14:creationId xmlns:p14="http://schemas.microsoft.com/office/powerpoint/2010/main" val="33367942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On the local level, the average voter turnout at the local level is only 6%, but that's 6% of 65%, which is the registered voters, which means your actual voter turned out is only 4% of adults, and it takes half of that to win, which is 2%.</a:t>
            </a:r>
          </a:p>
        </p:txBody>
      </p:sp>
    </p:spTree>
    <p:extLst>
      <p:ext uri="{BB962C8B-B14F-4D97-AF65-F5344CB8AC3E}">
        <p14:creationId xmlns:p14="http://schemas.microsoft.com/office/powerpoint/2010/main" val="14524038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Why this is important. </a:t>
            </a:r>
          </a:p>
          <a:p>
            <a:pPr algn="l">
              <a:lnSpc>
                <a:spcPct val="90000"/>
              </a:lnSpc>
            </a:pPr>
            <a:r>
              <a:rPr lang="en-US" sz="4000" dirty="0"/>
              <a:t>The City of Los Angeles is larger than the population of 23 separate individual states. So Eric Garcetti, mayor of Los Angeles, is like being governor in 23 states. Eric Garcetti brags about the fact that he was elected with 2.9% of</a:t>
            </a:r>
            <a:br>
              <a:rPr lang="en-US" sz="4000" dirty="0"/>
            </a:br>
            <a:r>
              <a:rPr lang="en-US" sz="4000" dirty="0"/>
              <a:t>the vote. </a:t>
            </a:r>
            <a:endParaRPr lang="en-US" altLang="en-US" sz="4000" dirty="0"/>
          </a:p>
        </p:txBody>
      </p:sp>
    </p:spTree>
    <p:extLst>
      <p:ext uri="{BB962C8B-B14F-4D97-AF65-F5344CB8AC3E}">
        <p14:creationId xmlns:p14="http://schemas.microsoft.com/office/powerpoint/2010/main" val="27919586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dirty="0"/>
              <a:t>He was extremely faith hostile. Everything else is essential, but</a:t>
            </a:r>
            <a:br>
              <a:rPr lang="en-US" sz="4000" dirty="0"/>
            </a:br>
            <a:r>
              <a:rPr lang="en-US" sz="4000" dirty="0"/>
              <a:t>congregations are not.  Pot shops are essential. Liquor shops essential. Big box stores</a:t>
            </a:r>
            <a:br>
              <a:rPr lang="en-US" sz="4000" dirty="0"/>
            </a:br>
            <a:r>
              <a:rPr lang="en-US" sz="4000" dirty="0"/>
              <a:t>essential. Worship centers, definitely not. </a:t>
            </a:r>
            <a:endParaRPr lang="en-US" altLang="en-US" sz="4000" dirty="0"/>
          </a:p>
        </p:txBody>
      </p:sp>
    </p:spTree>
    <p:extLst>
      <p:ext uri="{BB962C8B-B14F-4D97-AF65-F5344CB8AC3E}">
        <p14:creationId xmlns:p14="http://schemas.microsoft.com/office/powerpoint/2010/main" val="6332823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Houston, is larger than 20 separate states. It's the fourth largest city in the nation. They elected Annise Parker mayor with 3.3% of the vote.   </a:t>
            </a:r>
          </a:p>
        </p:txBody>
      </p:sp>
    </p:spTree>
    <p:extLst>
      <p:ext uri="{BB962C8B-B14F-4D97-AF65-F5344CB8AC3E}">
        <p14:creationId xmlns:p14="http://schemas.microsoft.com/office/powerpoint/2010/main" val="14637634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3352800" cy="4648200"/>
          </a:xfrm>
        </p:spPr>
        <p:txBody>
          <a:bodyPr>
            <a:normAutofit fontScale="92500" lnSpcReduction="10000"/>
          </a:bodyPr>
          <a:lstStyle/>
          <a:p>
            <a:pPr algn="l">
              <a:lnSpc>
                <a:spcPct val="90000"/>
              </a:lnSpc>
            </a:pPr>
            <a:r>
              <a:rPr lang="en-US" altLang="en-US" sz="3200" dirty="0"/>
              <a:t>Annise Parker</a:t>
            </a:r>
            <a:r>
              <a:rPr lang="en-US" sz="3200" dirty="0"/>
              <a:t> was the first openly lesbian mayor of Houston and she passed a city law</a:t>
            </a:r>
            <a:br>
              <a:rPr lang="en-US" sz="3200" dirty="0"/>
            </a:br>
            <a:r>
              <a:rPr lang="en-US" sz="3200" dirty="0"/>
              <a:t>that says, “If you say marriage is between a man and woman that is now a hate crime, </a:t>
            </a:r>
            <a:endParaRPr lang="en-US" altLang="en-US" sz="3200" dirty="0"/>
          </a:p>
        </p:txBody>
      </p:sp>
      <p:pic>
        <p:nvPicPr>
          <p:cNvPr id="3074" name="Picture 2">
            <a:extLst>
              <a:ext uri="{FF2B5EF4-FFF2-40B4-BE49-F238E27FC236}">
                <a16:creationId xmlns:a16="http://schemas.microsoft.com/office/drawing/2014/main" id="{D4D3FB23-F206-4272-933E-CEB467377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350" y="0"/>
            <a:ext cx="46926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252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1969008" cy="4648200"/>
          </a:xfrm>
        </p:spPr>
        <p:txBody>
          <a:bodyPr/>
          <a:lstStyle/>
          <a:p>
            <a:pPr algn="l">
              <a:lnSpc>
                <a:spcPct val="90000"/>
              </a:lnSpc>
            </a:pPr>
            <a:r>
              <a:rPr lang="en-US" altLang="en-US" sz="4000" dirty="0"/>
              <a:t> from </a:t>
            </a:r>
            <a:r>
              <a:rPr lang="en-US" altLang="en-US" sz="3600" dirty="0" err="1"/>
              <a:t>Rucci’s</a:t>
            </a:r>
            <a:endParaRPr lang="en-US" altLang="en-US" sz="4000" dirty="0"/>
          </a:p>
          <a:p>
            <a:pPr algn="l">
              <a:lnSpc>
                <a:spcPct val="90000"/>
              </a:lnSpc>
            </a:pPr>
            <a:r>
              <a:rPr lang="en-US" altLang="en-US" sz="4000" dirty="0"/>
              <a:t>Indian cuisine</a:t>
            </a:r>
          </a:p>
        </p:txBody>
      </p:sp>
      <p:pic>
        <p:nvPicPr>
          <p:cNvPr id="3" name="Picture 2">
            <a:extLst>
              <a:ext uri="{FF2B5EF4-FFF2-40B4-BE49-F238E27FC236}">
                <a16:creationId xmlns:a16="http://schemas.microsoft.com/office/drawing/2014/main" id="{5BCF78A3-5F2B-BD1E-41A2-60391F789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808" y="0"/>
            <a:ext cx="6858000" cy="5143500"/>
          </a:xfrm>
          <a:prstGeom prst="rect">
            <a:avLst/>
          </a:prstGeom>
        </p:spPr>
      </p:pic>
    </p:spTree>
    <p:extLst>
      <p:ext uri="{BB962C8B-B14F-4D97-AF65-F5344CB8AC3E}">
        <p14:creationId xmlns:p14="http://schemas.microsoft.com/office/powerpoint/2010/main" val="36063794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3700" dirty="0"/>
              <a:t>and I'm going after you," and she did. She went after a bunch of Houston pastors, subpoenaed 17 different forms of communication. I want to see all your text messages, all your emails, everything.</a:t>
            </a:r>
            <a:endParaRPr lang="en-US" altLang="en-US" sz="3700" dirty="0"/>
          </a:p>
        </p:txBody>
      </p:sp>
    </p:spTree>
    <p:extLst>
      <p:ext uri="{BB962C8B-B14F-4D97-AF65-F5344CB8AC3E}">
        <p14:creationId xmlns:p14="http://schemas.microsoft.com/office/powerpoint/2010/main" val="16534788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Fort Worth is the thirteenth's largest city in the United States. S</a:t>
            </a:r>
            <a:r>
              <a:rPr lang="en-US" sz="4000" dirty="0"/>
              <a:t>ix years ago, the school board in Fort Worth said, “We're going to let kids choose whatever bathroom they want, whatever locker room they want, and whatever shower they want. We're just not going to do genders in Fort Worth schools anymore.”</a:t>
            </a:r>
            <a:endParaRPr lang="en-US" altLang="en-US" sz="4000" dirty="0"/>
          </a:p>
        </p:txBody>
      </p:sp>
    </p:spTree>
    <p:extLst>
      <p:ext uri="{BB962C8B-B14F-4D97-AF65-F5344CB8AC3E}">
        <p14:creationId xmlns:p14="http://schemas.microsoft.com/office/powerpoint/2010/main" val="30612458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rtl="0"/>
            <a:r>
              <a:rPr lang="en-US" sz="4000" b="0" i="0" dirty="0">
                <a:effectLst/>
              </a:rPr>
              <a:t>The Secretary of Education for President Obama, Arnie Duncan  said, "What a brilliant idea." So, they came out with a plan that says, any school that gets federal funding can't do gender.  That's 97% of the public schools in America.</a:t>
            </a:r>
          </a:p>
          <a:p>
            <a:pPr algn="l">
              <a:lnSpc>
                <a:spcPct val="90000"/>
              </a:lnSpc>
            </a:pPr>
            <a:endParaRPr lang="en-US" altLang="en-US" sz="4000" dirty="0"/>
          </a:p>
        </p:txBody>
      </p:sp>
    </p:spTree>
    <p:extLst>
      <p:ext uri="{BB962C8B-B14F-4D97-AF65-F5344CB8AC3E}">
        <p14:creationId xmlns:p14="http://schemas.microsoft.com/office/powerpoint/2010/main" val="13098324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dirty="0"/>
              <a:t>T</a:t>
            </a:r>
            <a:r>
              <a:rPr lang="en-US" sz="4000" b="0" i="0" dirty="0">
                <a:effectLst/>
              </a:rPr>
              <a:t>he president of the school board</a:t>
            </a:r>
            <a:br>
              <a:rPr lang="en-US" sz="4000" dirty="0"/>
            </a:br>
            <a:r>
              <a:rPr lang="en-US" sz="4000" b="0" i="0" dirty="0">
                <a:effectLst/>
              </a:rPr>
              <a:t>who came up with this was elected with 1,182 votes. So, I looked in the district where he ran I found one congregation, a Bible-</a:t>
            </a:r>
            <a:br>
              <a:rPr lang="en-US" sz="4000" dirty="0"/>
            </a:br>
            <a:r>
              <a:rPr lang="en-US" sz="4000" b="0" i="0" dirty="0">
                <a:effectLst/>
              </a:rPr>
              <a:t>believing evangelical congregation that had more than 3000 registered adult voters.</a:t>
            </a:r>
            <a:endParaRPr lang="en-US" altLang="en-US" sz="4000" dirty="0"/>
          </a:p>
        </p:txBody>
      </p:sp>
    </p:spTree>
    <p:extLst>
      <p:ext uri="{BB962C8B-B14F-4D97-AF65-F5344CB8AC3E}">
        <p14:creationId xmlns:p14="http://schemas.microsoft.com/office/powerpoint/2010/main" val="14282919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sz="4000" b="0" i="0" dirty="0">
                <a:effectLst/>
              </a:rPr>
              <a:t>Bentonville, Arkansas. This is a hometown of Walmart. It's a town of 40,000 people. There's a Christian lady there that said, "You're not going to do this in our town. I'm running for school board." She ran and she got elected. In that town of 40,000 people there were a total of </a:t>
            </a:r>
            <a:r>
              <a:rPr lang="en-US" sz="4000" b="0" i="0" dirty="0">
                <a:solidFill>
                  <a:srgbClr val="FFFF66"/>
                </a:solidFill>
                <a:effectLst/>
              </a:rPr>
              <a:t>35 votes </a:t>
            </a:r>
            <a:r>
              <a:rPr lang="en-US" sz="4000" b="0" i="0" dirty="0">
                <a:effectLst/>
              </a:rPr>
              <a:t>cast for the school board.</a:t>
            </a:r>
            <a:endParaRPr lang="en-US" altLang="en-US" sz="4000" dirty="0"/>
          </a:p>
        </p:txBody>
      </p:sp>
    </p:spTree>
    <p:extLst>
      <p:ext uri="{BB962C8B-B14F-4D97-AF65-F5344CB8AC3E}">
        <p14:creationId xmlns:p14="http://schemas.microsoft.com/office/powerpoint/2010/main" val="38015899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There are three institutions biblically that God gave us. Family first, easy. God made Adam, made Eve. They had children. God said, "This is good.”</a:t>
            </a:r>
          </a:p>
          <a:p>
            <a:pPr algn="l">
              <a:lnSpc>
                <a:spcPct val="90000"/>
              </a:lnSpc>
            </a:pPr>
            <a:endParaRPr lang="en-US" altLang="en-US" sz="4000" dirty="0"/>
          </a:p>
        </p:txBody>
      </p:sp>
    </p:spTree>
    <p:extLst>
      <p:ext uri="{BB962C8B-B14F-4D97-AF65-F5344CB8AC3E}">
        <p14:creationId xmlns:p14="http://schemas.microsoft.com/office/powerpoint/2010/main" val="20042468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sz="4000" dirty="0"/>
              <a:t>The second institution God created was that of civil government. When Noah got off the flood in Genesis 9, God gave him seven civil laws. They're called the Noahide Laws. This is the first recorded</a:t>
            </a:r>
            <a:br>
              <a:rPr lang="en-US" sz="4000" dirty="0"/>
            </a:br>
            <a:r>
              <a:rPr lang="en-US" sz="4000" dirty="0"/>
              <a:t>instance of civil government being organized into human history. </a:t>
            </a:r>
            <a:endParaRPr lang="en-US" altLang="en-US" sz="3200" dirty="0"/>
          </a:p>
        </p:txBody>
      </p:sp>
    </p:spTree>
    <p:extLst>
      <p:ext uri="{BB962C8B-B14F-4D97-AF65-F5344CB8AC3E}">
        <p14:creationId xmlns:p14="http://schemas.microsoft.com/office/powerpoint/2010/main" val="40859291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dirty="0"/>
              <a:t>In those laws, God says, "Here's what you do with murderers. Here's what you do with thieves," and it's civil law. So, government came from God in Genesis 9.</a:t>
            </a:r>
            <a:endParaRPr lang="en-US" altLang="en-US" sz="3200" dirty="0"/>
          </a:p>
        </p:txBody>
      </p:sp>
    </p:spTree>
    <p:extLst>
      <p:ext uri="{BB962C8B-B14F-4D97-AF65-F5344CB8AC3E}">
        <p14:creationId xmlns:p14="http://schemas.microsoft.com/office/powerpoint/2010/main" val="39080027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4000" b="0" i="0" dirty="0">
                <a:effectLst/>
              </a:rPr>
              <a:t>A political scientist at the University of Houston documented that the single most cited source by the founding fathers in the Declaration declaring independence, was a book by John Locke. It was called the Two Treatises Government, printed first in 1690. </a:t>
            </a:r>
            <a:endParaRPr lang="en-US" altLang="en-US" sz="4000" dirty="0"/>
          </a:p>
        </p:txBody>
      </p:sp>
    </p:spTree>
    <p:extLst>
      <p:ext uri="{BB962C8B-B14F-4D97-AF65-F5344CB8AC3E}">
        <p14:creationId xmlns:p14="http://schemas.microsoft.com/office/powerpoint/2010/main" val="39539103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0" i="0" dirty="0">
                <a:effectLst/>
              </a:rPr>
              <a:t>Locke's Two Treatises</a:t>
            </a:r>
            <a:br>
              <a:rPr lang="en-US" sz="4000" dirty="0"/>
            </a:br>
            <a:r>
              <a:rPr lang="en-US" sz="4000" b="0" i="0" dirty="0">
                <a:effectLst/>
              </a:rPr>
              <a:t>of Government references the Bible more than </a:t>
            </a:r>
            <a:r>
              <a:rPr lang="en-US" sz="4000" b="0" i="0" u="sng" dirty="0">
                <a:solidFill>
                  <a:srgbClr val="FFFF66"/>
                </a:solidFill>
                <a:effectLst/>
              </a:rPr>
              <a:t>1500 times</a:t>
            </a:r>
            <a:r>
              <a:rPr lang="en-US" sz="4000" b="0" i="0" dirty="0">
                <a:effectLst/>
              </a:rPr>
              <a:t>.</a:t>
            </a:r>
            <a:endParaRPr lang="en-US" altLang="en-US" sz="4000" dirty="0"/>
          </a:p>
        </p:txBody>
      </p:sp>
    </p:spTree>
    <p:extLst>
      <p:ext uri="{BB962C8B-B14F-4D97-AF65-F5344CB8AC3E}">
        <p14:creationId xmlns:p14="http://schemas.microsoft.com/office/powerpoint/2010/main" val="3457928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5105400" cy="4648200"/>
          </a:xfrm>
        </p:spPr>
        <p:txBody>
          <a:bodyPr/>
          <a:lstStyle/>
          <a:p>
            <a:pPr algn="l">
              <a:lnSpc>
                <a:spcPct val="90000"/>
              </a:lnSpc>
            </a:pPr>
            <a:r>
              <a:rPr lang="en-US" altLang="en-US" sz="4000" dirty="0"/>
              <a:t>Please plug in your crock pot</a:t>
            </a:r>
          </a:p>
        </p:txBody>
      </p:sp>
      <p:pic>
        <p:nvPicPr>
          <p:cNvPr id="3" name="Picture 2">
            <a:extLst>
              <a:ext uri="{FF2B5EF4-FFF2-40B4-BE49-F238E27FC236}">
                <a16:creationId xmlns:a16="http://schemas.microsoft.com/office/drawing/2014/main" id="{1555EECB-6D8D-6306-5265-B4C5F60F8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38100"/>
            <a:ext cx="2314575" cy="5143500"/>
          </a:xfrm>
          <a:prstGeom prst="rect">
            <a:avLst/>
          </a:prstGeom>
        </p:spPr>
      </p:pic>
    </p:spTree>
    <p:extLst>
      <p:ext uri="{BB962C8B-B14F-4D97-AF65-F5344CB8AC3E}">
        <p14:creationId xmlns:p14="http://schemas.microsoft.com/office/powerpoint/2010/main" val="41950654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Dr. Benjamin Rush, was called the Father of Public Schools under the Constitution, because of this piece that he did in 1790. </a:t>
            </a:r>
          </a:p>
          <a:p>
            <a:pPr algn="l">
              <a:lnSpc>
                <a:spcPct val="90000"/>
              </a:lnSpc>
            </a:pPr>
            <a:r>
              <a:rPr lang="en-US" sz="4000" dirty="0"/>
              <a:t>He said, "The purpose of public schools are threefold. He said, The number one purpose of public schools is to teach students to love and serve God."</a:t>
            </a:r>
            <a:endParaRPr lang="en-US" altLang="en-US" sz="4000" dirty="0"/>
          </a:p>
        </p:txBody>
      </p:sp>
    </p:spTree>
    <p:extLst>
      <p:ext uri="{BB962C8B-B14F-4D97-AF65-F5344CB8AC3E}">
        <p14:creationId xmlns:p14="http://schemas.microsoft.com/office/powerpoint/2010/main" val="26948221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0" i="0" dirty="0">
                <a:effectLst/>
              </a:rPr>
              <a:t>"The number two purpose of public schools is to teach students to love and</a:t>
            </a:r>
            <a:r>
              <a:rPr lang="en-US" sz="4000" dirty="0">
                <a:latin typeface="Arial" panose="020B0604020202020204" pitchFamily="34" charset="0"/>
              </a:rPr>
              <a:t> </a:t>
            </a:r>
            <a:r>
              <a:rPr lang="en-US" sz="4000" b="0" i="0" dirty="0">
                <a:effectLst/>
              </a:rPr>
              <a:t>serve their country." He said, "The number three purpose of public schools is to teach students to love and serve their family."</a:t>
            </a:r>
            <a:endParaRPr lang="en-US" altLang="en-US" sz="4000" dirty="0"/>
          </a:p>
        </p:txBody>
      </p:sp>
    </p:spTree>
    <p:extLst>
      <p:ext uri="{BB962C8B-B14F-4D97-AF65-F5344CB8AC3E}">
        <p14:creationId xmlns:p14="http://schemas.microsoft.com/office/powerpoint/2010/main" val="1483088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0" i="0" dirty="0">
                <a:effectLst/>
              </a:rPr>
              <a:t>The previous Virginia Governor Northam, had a problem: they had kids that were surviving abortions.  They passed a</a:t>
            </a:r>
            <a:br>
              <a:rPr lang="en-US" sz="4000" dirty="0"/>
            </a:br>
            <a:r>
              <a:rPr lang="en-US" sz="4000" b="0" i="0" dirty="0">
                <a:effectLst/>
              </a:rPr>
              <a:t>law that says if a child survives an abortion, were going to go ahead and let that child “die comfortably.”</a:t>
            </a:r>
            <a:endParaRPr lang="en-US" altLang="en-US" sz="4000" dirty="0"/>
          </a:p>
        </p:txBody>
      </p:sp>
    </p:spTree>
    <p:extLst>
      <p:ext uri="{BB962C8B-B14F-4D97-AF65-F5344CB8AC3E}">
        <p14:creationId xmlns:p14="http://schemas.microsoft.com/office/powerpoint/2010/main" val="5603047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 governor of Maryland said, “We're going to have abortions up to 28 days after a child is born”</a:t>
            </a:r>
          </a:p>
        </p:txBody>
      </p:sp>
    </p:spTree>
    <p:extLst>
      <p:ext uri="{BB962C8B-B14F-4D97-AF65-F5344CB8AC3E}">
        <p14:creationId xmlns:p14="http://schemas.microsoft.com/office/powerpoint/2010/main" val="36500212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0" i="0" dirty="0">
                <a:effectLst/>
              </a:rPr>
              <a:t>In Virginia 312 congregations got</a:t>
            </a:r>
            <a:br>
              <a:rPr lang="en-US" sz="4000" dirty="0"/>
            </a:br>
            <a:r>
              <a:rPr lang="en-US" sz="4000" b="0" i="0" dirty="0">
                <a:effectLst/>
              </a:rPr>
              <a:t>engaged.  Leadership said, 'You find every single person in your congregation, and make sure they're registered to vote, and make sure they go vote biblical values. You don’t have to tell them who to vote for."</a:t>
            </a:r>
            <a:endParaRPr lang="en-US" altLang="en-US" sz="4000" dirty="0"/>
          </a:p>
        </p:txBody>
      </p:sp>
    </p:spTree>
    <p:extLst>
      <p:ext uri="{BB962C8B-B14F-4D97-AF65-F5344CB8AC3E}">
        <p14:creationId xmlns:p14="http://schemas.microsoft.com/office/powerpoint/2010/main" val="21385142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So, they got 77,000 people registered who had never before participated in elections, and it's an interesting thing. </a:t>
            </a:r>
            <a:r>
              <a:rPr lang="en-US" altLang="en-US" sz="4000" dirty="0" err="1"/>
              <a:t>Youngkin</a:t>
            </a:r>
            <a:r>
              <a:rPr lang="en-US" altLang="en-US" sz="4000" dirty="0"/>
              <a:t> got elected with a margin of</a:t>
            </a:r>
          </a:p>
          <a:p>
            <a:pPr algn="l">
              <a:lnSpc>
                <a:spcPct val="90000"/>
              </a:lnSpc>
            </a:pPr>
            <a:r>
              <a:rPr lang="en-US" altLang="en-US" sz="4000" dirty="0"/>
              <a:t>65,000.</a:t>
            </a:r>
          </a:p>
        </p:txBody>
      </p:sp>
    </p:spTree>
    <p:extLst>
      <p:ext uri="{BB962C8B-B14F-4D97-AF65-F5344CB8AC3E}">
        <p14:creationId xmlns:p14="http://schemas.microsoft.com/office/powerpoint/2010/main" val="26047455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dirty="0"/>
              <a:t>I</a:t>
            </a:r>
            <a:r>
              <a:rPr lang="en-US" sz="4000" b="0" i="0" dirty="0">
                <a:effectLst/>
              </a:rPr>
              <a:t>n Michigan last week they just found a guy who voted twice in 2020, which is not good.  But the dude was born in 1850. He went through the Civil War, and he voted twice in 2020. </a:t>
            </a:r>
          </a:p>
        </p:txBody>
      </p:sp>
    </p:spTree>
    <p:extLst>
      <p:ext uri="{BB962C8B-B14F-4D97-AF65-F5344CB8AC3E}">
        <p14:creationId xmlns:p14="http://schemas.microsoft.com/office/powerpoint/2010/main" val="15984777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0" i="0" dirty="0">
                <a:effectLst/>
              </a:rPr>
              <a:t>The Virginia list of voters they got, of 200 names on the voter's roll, the top 67 names on the voter's roll, they found an obituary for. </a:t>
            </a:r>
          </a:p>
        </p:txBody>
      </p:sp>
    </p:spTree>
    <p:extLst>
      <p:ext uri="{BB962C8B-B14F-4D97-AF65-F5344CB8AC3E}">
        <p14:creationId xmlns:p14="http://schemas.microsoft.com/office/powerpoint/2010/main" val="10531596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0" i="0" dirty="0">
                <a:effectLst/>
              </a:rPr>
              <a:t>There's actually 35,000 names on Michigan's voter roll that are dead, that have been voting in recent elections.</a:t>
            </a:r>
            <a:endParaRPr lang="en-US" altLang="en-US" sz="4000" dirty="0"/>
          </a:p>
        </p:txBody>
      </p:sp>
    </p:spTree>
    <p:extLst>
      <p:ext uri="{BB962C8B-B14F-4D97-AF65-F5344CB8AC3E}">
        <p14:creationId xmlns:p14="http://schemas.microsoft.com/office/powerpoint/2010/main" val="37332663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0" i="0" dirty="0">
                <a:effectLst/>
              </a:rPr>
              <a:t>In Denver, Colorado Springs 1500 congregations got organized in Colorado, and they took 78 school boards including four school boards in Colorado Springs, including Denver.</a:t>
            </a:r>
            <a:endParaRPr lang="en-US" altLang="en-US" sz="4000" dirty="0"/>
          </a:p>
        </p:txBody>
      </p:sp>
    </p:spTree>
    <p:extLst>
      <p:ext uri="{BB962C8B-B14F-4D97-AF65-F5344CB8AC3E}">
        <p14:creationId xmlns:p14="http://schemas.microsoft.com/office/powerpoint/2010/main" val="1176324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2889504" cy="4648200"/>
          </a:xfrm>
        </p:spPr>
        <p:txBody>
          <a:bodyPr/>
          <a:lstStyle/>
          <a:p>
            <a:pPr algn="l">
              <a:lnSpc>
                <a:spcPct val="90000"/>
              </a:lnSpc>
            </a:pPr>
            <a:r>
              <a:rPr lang="en-US" altLang="en-US" sz="4000" dirty="0"/>
              <a:t>Slice before setting out for dipping</a:t>
            </a:r>
          </a:p>
        </p:txBody>
      </p:sp>
      <p:pic>
        <p:nvPicPr>
          <p:cNvPr id="3" name="Picture 2">
            <a:extLst>
              <a:ext uri="{FF2B5EF4-FFF2-40B4-BE49-F238E27FC236}">
                <a16:creationId xmlns:a16="http://schemas.microsoft.com/office/drawing/2014/main" id="{0891B5A9-6397-FCCA-AC6C-583C2E82EE68}"/>
              </a:ext>
            </a:extLst>
          </p:cNvPr>
          <p:cNvPicPr>
            <a:picLocks noChangeAspect="1"/>
          </p:cNvPicPr>
          <p:nvPr/>
        </p:nvPicPr>
        <p:blipFill rotWithShape="1">
          <a:blip r:embed="rId3">
            <a:extLst>
              <a:ext uri="{28A0092B-C50C-407E-A947-70E740481C1C}">
                <a14:useLocalDpi xmlns:a14="http://schemas.microsoft.com/office/drawing/2010/main" val="0"/>
              </a:ext>
            </a:extLst>
          </a:blip>
          <a:srcRect l="10834" r="24167"/>
          <a:stretch/>
        </p:blipFill>
        <p:spPr>
          <a:xfrm>
            <a:off x="3194304" y="17526"/>
            <a:ext cx="5943600" cy="4114800"/>
          </a:xfrm>
          <a:prstGeom prst="rect">
            <a:avLst/>
          </a:prstGeom>
        </p:spPr>
      </p:pic>
    </p:spTree>
    <p:extLst>
      <p:ext uri="{BB962C8B-B14F-4D97-AF65-F5344CB8AC3E}">
        <p14:creationId xmlns:p14="http://schemas.microsoft.com/office/powerpoint/2010/main" val="27208702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0" i="0" dirty="0">
                <a:effectLst/>
              </a:rPr>
              <a:t>In Fort Worth, they won 20 out of 21. Five weeks ago in Miami-Dade County they won 25 out of 30 in Miami-Dade County. This is going on all over the nation. So, changes has happened, but </a:t>
            </a:r>
            <a:r>
              <a:rPr lang="en-US" sz="4000" b="0" i="0" u="sng" dirty="0">
                <a:solidFill>
                  <a:srgbClr val="FFFF66"/>
                </a:solidFill>
                <a:effectLst/>
              </a:rPr>
              <a:t>it's going to get healthy from the bottom up.</a:t>
            </a:r>
            <a:endParaRPr lang="en-US" altLang="en-US" sz="4000" u="sng" dirty="0">
              <a:solidFill>
                <a:srgbClr val="FFFF66"/>
              </a:solidFill>
            </a:endParaRPr>
          </a:p>
        </p:txBody>
      </p:sp>
    </p:spTree>
    <p:extLst>
      <p:ext uri="{BB962C8B-B14F-4D97-AF65-F5344CB8AC3E}">
        <p14:creationId xmlns:p14="http://schemas.microsoft.com/office/powerpoint/2010/main" val="19222888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dirty="0"/>
              <a:t>In the fight for control of the Senate, the three closest contests are the races in Georgia, Nevada and Pennsylvania. The party that can win 2 of these 3 races is virtually certain to gain the majority.</a:t>
            </a:r>
          </a:p>
        </p:txBody>
      </p:sp>
    </p:spTree>
    <p:extLst>
      <p:ext uri="{BB962C8B-B14F-4D97-AF65-F5344CB8AC3E}">
        <p14:creationId xmlns:p14="http://schemas.microsoft.com/office/powerpoint/2010/main" val="33409823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2800" u="sng" dirty="0"/>
              <a:t>Here’s where things stand with five days to go:</a:t>
            </a:r>
            <a:endParaRPr lang="en-US" sz="2800" dirty="0"/>
          </a:p>
          <a:p>
            <a:pPr algn="l"/>
            <a:r>
              <a:rPr lang="en-US" sz="2800" dirty="0"/>
              <a:t>In </a:t>
            </a:r>
            <a:r>
              <a:rPr lang="en-US" sz="2800" u="sng" dirty="0">
                <a:solidFill>
                  <a:srgbClr val="FFFF66"/>
                </a:solidFill>
              </a:rPr>
              <a:t>Georgia</a:t>
            </a:r>
            <a:r>
              <a:rPr lang="en-US" sz="2800" dirty="0"/>
              <a:t>, Republican challenger Herschel</a:t>
            </a:r>
            <a:r>
              <a:rPr lang="en-US" sz="2800" b="1" dirty="0"/>
              <a:t> </a:t>
            </a:r>
            <a:r>
              <a:rPr lang="en-US" sz="2800" dirty="0"/>
              <a:t>Walker leads Democrat incumbent Raphael Warnock </a:t>
            </a:r>
            <a:r>
              <a:rPr lang="en-US" sz="2800" u="sng" dirty="0">
                <a:solidFill>
                  <a:srgbClr val="FFFF66"/>
                </a:solidFill>
              </a:rPr>
              <a:t>by 1.6% </a:t>
            </a:r>
            <a:r>
              <a:rPr lang="en-US" sz="2800" dirty="0"/>
              <a:t>in the RealClearPolitics polling average.</a:t>
            </a:r>
          </a:p>
          <a:p>
            <a:pPr algn="l"/>
            <a:r>
              <a:rPr lang="en-US" sz="2800" dirty="0"/>
              <a:t>Republican challenger </a:t>
            </a:r>
            <a:r>
              <a:rPr lang="en-US" sz="2800" b="1" dirty="0"/>
              <a:t>Adam Laxalt</a:t>
            </a:r>
            <a:r>
              <a:rPr lang="en-US" sz="2800" dirty="0"/>
              <a:t> leads Democrat incumbent Catherine Cortez Masto by </a:t>
            </a:r>
            <a:r>
              <a:rPr lang="en-US" sz="2800" u="sng" dirty="0">
                <a:solidFill>
                  <a:srgbClr val="FFFF66"/>
                </a:solidFill>
              </a:rPr>
              <a:t>1.9% </a:t>
            </a:r>
            <a:r>
              <a:rPr lang="en-US" sz="2800" dirty="0"/>
              <a:t>in </a:t>
            </a:r>
            <a:r>
              <a:rPr lang="en-US" sz="2800" u="sng" dirty="0">
                <a:solidFill>
                  <a:srgbClr val="FFFF66"/>
                </a:solidFill>
              </a:rPr>
              <a:t>Nevada</a:t>
            </a:r>
          </a:p>
          <a:p>
            <a:pPr algn="l"/>
            <a:r>
              <a:rPr lang="en-US" sz="2800" dirty="0"/>
              <a:t>And Democrat John Fetterman leads Republican </a:t>
            </a:r>
            <a:r>
              <a:rPr lang="en-US" sz="2800" b="1" dirty="0"/>
              <a:t>Dr. Mehmet Oz</a:t>
            </a:r>
            <a:r>
              <a:rPr lang="en-US" sz="2800" dirty="0"/>
              <a:t> by </a:t>
            </a:r>
            <a:r>
              <a:rPr lang="en-US" sz="2800" u="sng" dirty="0">
                <a:solidFill>
                  <a:srgbClr val="FFFF66"/>
                </a:solidFill>
              </a:rPr>
              <a:t>1.2%</a:t>
            </a:r>
            <a:r>
              <a:rPr lang="en-US" sz="2800" dirty="0"/>
              <a:t> in </a:t>
            </a:r>
            <a:r>
              <a:rPr lang="en-US" sz="2800" u="sng" dirty="0">
                <a:solidFill>
                  <a:srgbClr val="FFFF66"/>
                </a:solidFill>
              </a:rPr>
              <a:t>Pennsylvania</a:t>
            </a:r>
          </a:p>
        </p:txBody>
      </p:sp>
    </p:spTree>
    <p:extLst>
      <p:ext uri="{BB962C8B-B14F-4D97-AF65-F5344CB8AC3E}">
        <p14:creationId xmlns:p14="http://schemas.microsoft.com/office/powerpoint/2010/main" val="40710775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3066F4A5-3AA8-A173-DAB0-012794C75188}"/>
              </a:ext>
            </a:extLst>
          </p:cNvPr>
          <p:cNvPicPr>
            <a:picLocks noChangeAspect="1"/>
          </p:cNvPicPr>
          <p:nvPr/>
        </p:nvPicPr>
        <p:blipFill>
          <a:blip r:embed="rId3"/>
          <a:stretch>
            <a:fillRect/>
          </a:stretch>
        </p:blipFill>
        <p:spPr>
          <a:xfrm>
            <a:off x="0" y="1252040"/>
            <a:ext cx="9144000" cy="2639420"/>
          </a:xfrm>
          <a:prstGeom prst="rect">
            <a:avLst/>
          </a:prstGeom>
        </p:spPr>
      </p:pic>
    </p:spTree>
    <p:extLst>
      <p:ext uri="{BB962C8B-B14F-4D97-AF65-F5344CB8AC3E}">
        <p14:creationId xmlns:p14="http://schemas.microsoft.com/office/powerpoint/2010/main" val="37378886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Election Day is Nov 8.</a:t>
            </a:r>
          </a:p>
          <a:p>
            <a:pPr marL="0" indent="0" algn="ctr">
              <a:buNone/>
            </a:pPr>
            <a:r>
              <a:rPr lang="en-US" sz="4000" dirty="0"/>
              <a:t>Revival and Election</a:t>
            </a:r>
          </a:p>
          <a:p>
            <a:pPr marL="0" indent="0" algn="ctr">
              <a:buNone/>
            </a:pPr>
            <a:r>
              <a:rPr lang="en-US" sz="4000" dirty="0"/>
              <a:t>Spiritual and political reform</a:t>
            </a:r>
          </a:p>
        </p:txBody>
      </p:sp>
    </p:spTree>
    <p:extLst>
      <p:ext uri="{BB962C8B-B14F-4D97-AF65-F5344CB8AC3E}">
        <p14:creationId xmlns:p14="http://schemas.microsoft.com/office/powerpoint/2010/main" val="32086583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4098" name="Picture 2">
            <a:extLst>
              <a:ext uri="{FF2B5EF4-FFF2-40B4-BE49-F238E27FC236}">
                <a16:creationId xmlns:a16="http://schemas.microsoft.com/office/drawing/2014/main" id="{0A3C6E2E-907A-6452-33BB-973FAB81AF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2277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Daniel 2.20-21</a:t>
            </a:r>
            <a:r>
              <a:rPr lang="en-US" altLang="en-US" sz="4000" dirty="0"/>
              <a:t> “Blessed be the name of God from eternity past to eternity future! For wisdom and power are his alone…</a:t>
            </a:r>
            <a:r>
              <a:rPr lang="en-US" altLang="en-US" sz="4000" u="sng" dirty="0">
                <a:solidFill>
                  <a:srgbClr val="FFFF66"/>
                </a:solidFill>
              </a:rPr>
              <a:t>He removes kings and sets up kings.</a:t>
            </a:r>
          </a:p>
          <a:p>
            <a:pPr algn="r" rtl="1">
              <a:lnSpc>
                <a:spcPct val="90000"/>
              </a:lnSpc>
            </a:pPr>
            <a:r>
              <a:rPr lang="he-IL" altLang="en-US" sz="4400" b="1" dirty="0">
                <a:solidFill>
                  <a:srgbClr val="FFFF66"/>
                </a:solidFill>
                <a:latin typeface="David" panose="020E0502060401010101" pitchFamily="34" charset="-79"/>
                <a:cs typeface="David" panose="020E0502060401010101" pitchFamily="34" charset="-79"/>
              </a:rPr>
              <a:t>מְהַעְדֵּה מַלְכִין, וּמְהָקֵים מַלְכִין</a:t>
            </a:r>
            <a:endParaRPr lang="en-US" altLang="en-US" sz="4400" b="1" dirty="0">
              <a:solidFill>
                <a:srgbClr val="FFFF66"/>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5918804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18E2D38E-917E-7EC5-DBB2-8219DC2D0574}"/>
              </a:ext>
            </a:extLst>
          </p:cNvPr>
          <p:cNvPicPr>
            <a:picLocks noChangeAspect="1"/>
          </p:cNvPicPr>
          <p:nvPr/>
        </p:nvPicPr>
        <p:blipFill>
          <a:blip r:embed="rId3"/>
          <a:stretch>
            <a:fillRect/>
          </a:stretch>
        </p:blipFill>
        <p:spPr>
          <a:xfrm>
            <a:off x="1170978" y="0"/>
            <a:ext cx="6802044" cy="5143500"/>
          </a:xfrm>
          <a:prstGeom prst="rect">
            <a:avLst/>
          </a:prstGeom>
        </p:spPr>
      </p:pic>
    </p:spTree>
    <p:extLst>
      <p:ext uri="{BB962C8B-B14F-4D97-AF65-F5344CB8AC3E}">
        <p14:creationId xmlns:p14="http://schemas.microsoft.com/office/powerpoint/2010/main" val="40707062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lnSpc>
                <a:spcPct val="90000"/>
              </a:lnSpc>
            </a:pPr>
            <a:r>
              <a:rPr lang="en-US" altLang="en-US" sz="4000" dirty="0"/>
              <a:t>There have been revival movements in America in the past that had one particular hotspot to which people made pilgrimage. A prominent example would be the Azusa Street Revival in Los Angeles (which began in 1906), helping to birth the modern Pentecostal-Charismatic movement, which now numbers more than 600,000 to a million adherents worldwide. </a:t>
            </a:r>
          </a:p>
        </p:txBody>
      </p:sp>
    </p:spTree>
    <p:extLst>
      <p:ext uri="{BB962C8B-B14F-4D97-AF65-F5344CB8AC3E}">
        <p14:creationId xmlns:p14="http://schemas.microsoft.com/office/powerpoint/2010/main" val="5299059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4462736" y="209550"/>
            <a:ext cx="4376464" cy="4648200"/>
          </a:xfrm>
        </p:spPr>
        <p:txBody>
          <a:bodyPr/>
          <a:lstStyle/>
          <a:p>
            <a:pPr algn="l">
              <a:lnSpc>
                <a:spcPct val="90000"/>
              </a:lnSpc>
            </a:pPr>
            <a:r>
              <a:rPr lang="en-US" altLang="en-US" sz="4000" dirty="0"/>
              <a:t> April 8, 1966</a:t>
            </a:r>
          </a:p>
        </p:txBody>
      </p:sp>
      <p:pic>
        <p:nvPicPr>
          <p:cNvPr id="3" name="Picture 2">
            <a:extLst>
              <a:ext uri="{FF2B5EF4-FFF2-40B4-BE49-F238E27FC236}">
                <a16:creationId xmlns:a16="http://schemas.microsoft.com/office/drawing/2014/main" id="{6489758C-DAB5-C715-2F07-FE8D4D1C8617}"/>
              </a:ext>
            </a:extLst>
          </p:cNvPr>
          <p:cNvPicPr>
            <a:picLocks noChangeAspect="1"/>
          </p:cNvPicPr>
          <p:nvPr/>
        </p:nvPicPr>
        <p:blipFill>
          <a:blip r:embed="rId3"/>
          <a:stretch>
            <a:fillRect/>
          </a:stretch>
        </p:blipFill>
        <p:spPr>
          <a:xfrm>
            <a:off x="685800" y="23622"/>
            <a:ext cx="3776936" cy="5143500"/>
          </a:xfrm>
          <a:prstGeom prst="rect">
            <a:avLst/>
          </a:prstGeom>
        </p:spPr>
      </p:pic>
    </p:spTree>
    <p:extLst>
      <p:ext uri="{BB962C8B-B14F-4D97-AF65-F5344CB8AC3E}">
        <p14:creationId xmlns:p14="http://schemas.microsoft.com/office/powerpoint/2010/main" val="2422517279"/>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187735</TotalTime>
  <Words>6030</Words>
  <Application>Microsoft Office PowerPoint</Application>
  <PresentationFormat>On-screen Show (16:9)</PresentationFormat>
  <Paragraphs>584</Paragraphs>
  <Slides>109</Slides>
  <Notes>109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109</vt:i4>
      </vt:variant>
    </vt:vector>
  </HeadingPairs>
  <TitlesOfParts>
    <vt:vector size="116" baseType="lpstr">
      <vt:lpstr>Arial</vt:lpstr>
      <vt:lpstr>Arial Rounded MT Bold</vt:lpstr>
      <vt:lpstr>David</vt:lpstr>
      <vt:lpstr>Georgia</vt:lpstr>
      <vt:lpstr>Helvetica Neue</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4689</cp:revision>
  <dcterms:created xsi:type="dcterms:W3CDTF">2006-04-21T19:34:43Z</dcterms:created>
  <dcterms:modified xsi:type="dcterms:W3CDTF">2022-11-05T13:46:53Z</dcterms:modified>
</cp:coreProperties>
</file>