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8" r:id="rId3"/>
  </p:sldMasterIdLst>
  <p:notesMasterIdLst>
    <p:notesMasterId r:id="rId78"/>
  </p:notesMasterIdLst>
  <p:handoutMasterIdLst>
    <p:handoutMasterId r:id="rId79"/>
  </p:handoutMasterIdLst>
  <p:sldIdLst>
    <p:sldId id="2045" r:id="rId4"/>
    <p:sldId id="64814" r:id="rId5"/>
    <p:sldId id="64886" r:id="rId6"/>
    <p:sldId id="64887" r:id="rId7"/>
    <p:sldId id="64888" r:id="rId8"/>
    <p:sldId id="64865" r:id="rId9"/>
    <p:sldId id="64915" r:id="rId10"/>
    <p:sldId id="64878" r:id="rId11"/>
    <p:sldId id="64890" r:id="rId12"/>
    <p:sldId id="64889" r:id="rId13"/>
    <p:sldId id="645" r:id="rId14"/>
    <p:sldId id="664" r:id="rId15"/>
    <p:sldId id="64876" r:id="rId16"/>
    <p:sldId id="64879" r:id="rId17"/>
    <p:sldId id="64882" r:id="rId18"/>
    <p:sldId id="64884" r:id="rId19"/>
    <p:sldId id="667" r:id="rId20"/>
    <p:sldId id="668" r:id="rId21"/>
    <p:sldId id="64911" r:id="rId22"/>
    <p:sldId id="64916" r:id="rId23"/>
    <p:sldId id="64891" r:id="rId24"/>
    <p:sldId id="64874" r:id="rId25"/>
    <p:sldId id="64894" r:id="rId26"/>
    <p:sldId id="64897" r:id="rId27"/>
    <p:sldId id="64898" r:id="rId28"/>
    <p:sldId id="64901" r:id="rId29"/>
    <p:sldId id="64896" r:id="rId30"/>
    <p:sldId id="64893" r:id="rId31"/>
    <p:sldId id="64917" r:id="rId32"/>
    <p:sldId id="64895" r:id="rId33"/>
    <p:sldId id="64899" r:id="rId34"/>
    <p:sldId id="64900" r:id="rId35"/>
    <p:sldId id="64918" r:id="rId36"/>
    <p:sldId id="64902" r:id="rId37"/>
    <p:sldId id="64910" r:id="rId38"/>
    <p:sldId id="64906" r:id="rId39"/>
    <p:sldId id="64903" r:id="rId40"/>
    <p:sldId id="64913" r:id="rId41"/>
    <p:sldId id="64912" r:id="rId42"/>
    <p:sldId id="64914" r:id="rId43"/>
    <p:sldId id="64907" r:id="rId44"/>
    <p:sldId id="64905" r:id="rId45"/>
    <p:sldId id="64922" r:id="rId46"/>
    <p:sldId id="64904" r:id="rId47"/>
    <p:sldId id="64909" r:id="rId48"/>
    <p:sldId id="64908" r:id="rId49"/>
    <p:sldId id="64880" r:id="rId50"/>
    <p:sldId id="64920" r:id="rId51"/>
    <p:sldId id="64885" r:id="rId52"/>
    <p:sldId id="64923" r:id="rId53"/>
    <p:sldId id="64921" r:id="rId54"/>
    <p:sldId id="64873" r:id="rId55"/>
    <p:sldId id="64924" r:id="rId56"/>
    <p:sldId id="64866" r:id="rId57"/>
    <p:sldId id="64927" r:id="rId58"/>
    <p:sldId id="64931" r:id="rId59"/>
    <p:sldId id="64925" r:id="rId60"/>
    <p:sldId id="64926" r:id="rId61"/>
    <p:sldId id="64932" r:id="rId62"/>
    <p:sldId id="64943" r:id="rId63"/>
    <p:sldId id="64928" r:id="rId64"/>
    <p:sldId id="64929" r:id="rId65"/>
    <p:sldId id="64930" r:id="rId66"/>
    <p:sldId id="64933" r:id="rId67"/>
    <p:sldId id="64937" r:id="rId68"/>
    <p:sldId id="64872" r:id="rId69"/>
    <p:sldId id="64934" r:id="rId70"/>
    <p:sldId id="64936" r:id="rId71"/>
    <p:sldId id="64875" r:id="rId72"/>
    <p:sldId id="64877" r:id="rId73"/>
    <p:sldId id="64941" r:id="rId74"/>
    <p:sldId id="64935" r:id="rId75"/>
    <p:sldId id="64942" r:id="rId76"/>
    <p:sldId id="64774" r:id="rId7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652" autoAdjust="0"/>
  </p:normalViewPr>
  <p:slideViewPr>
    <p:cSldViewPr>
      <p:cViewPr varScale="1">
        <p:scale>
          <a:sx n="101" d="100"/>
          <a:sy n="101" d="100"/>
        </p:scale>
        <p:origin x="950"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912"/>
    </p:cViewPr>
  </p:sorterViewPr>
  <p:notesViewPr>
    <p:cSldViewPr>
      <p:cViewPr varScale="1">
        <p:scale>
          <a:sx n="69" d="100"/>
          <a:sy n="69" d="100"/>
        </p:scale>
        <p:origin x="308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Inner Warfare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17, 2022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Inner Warfare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17, 2022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psychologytoday.com/us/blog/love-and-sex-in-the-digital-age/201607/the-reasons-someone-looks-porn-matters-is-why"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Inner Warfare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17,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2548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B176B51-702A-7EDB-8B3E-6D527AAF468B}"/>
              </a:ext>
            </a:extLst>
          </p:cNvPr>
          <p:cNvSpPr>
            <a:spLocks noGrp="1" noChangeArrowheads="1"/>
          </p:cNvSpPr>
          <p:nvPr>
            <p:ph type="hdr"/>
          </p:nvPr>
        </p:nvSpPr>
        <p:spPr>
          <a:ln/>
        </p:spPr>
        <p:txBody>
          <a:bodyPr/>
          <a:lstStyle/>
          <a:p>
            <a:r>
              <a:rPr lang="en-US" altLang="en-US"/>
              <a:t>Firstborn death and Yeshua's victory</a:t>
            </a:r>
          </a:p>
        </p:txBody>
      </p:sp>
      <p:sp>
        <p:nvSpPr>
          <p:cNvPr id="3" name="Rectangle 6">
            <a:extLst>
              <a:ext uri="{FF2B5EF4-FFF2-40B4-BE49-F238E27FC236}">
                <a16:creationId xmlns:a16="http://schemas.microsoft.com/office/drawing/2014/main" id="{AF111CE2-A1F8-40A3-5FBB-8424291896D5}"/>
              </a:ext>
            </a:extLst>
          </p:cNvPr>
          <p:cNvSpPr>
            <a:spLocks noGrp="1" noChangeArrowheads="1"/>
          </p:cNvSpPr>
          <p:nvPr>
            <p:ph type="dt"/>
          </p:nvPr>
        </p:nvSpPr>
        <p:spPr>
          <a:ln/>
        </p:spPr>
        <p:txBody>
          <a:bodyPr/>
          <a:lstStyle/>
          <a:p>
            <a:r>
              <a:rPr lang="en-US" altLang="en-US"/>
              <a:t>Jan 8, 2011  שבט 3, 5771</a:t>
            </a:r>
          </a:p>
        </p:txBody>
      </p:sp>
      <p:sp>
        <p:nvSpPr>
          <p:cNvPr id="5" name="Rectangle 10">
            <a:extLst>
              <a:ext uri="{FF2B5EF4-FFF2-40B4-BE49-F238E27FC236}">
                <a16:creationId xmlns:a16="http://schemas.microsoft.com/office/drawing/2014/main" id="{C52C2000-B280-8137-BECD-13CB9AD63812}"/>
              </a:ext>
            </a:extLst>
          </p:cNvPr>
          <p:cNvSpPr>
            <a:spLocks noGrp="1" noChangeArrowheads="1"/>
          </p:cNvSpPr>
          <p:nvPr>
            <p:ph type="sldNum"/>
          </p:nvPr>
        </p:nvSpPr>
        <p:spPr>
          <a:ln/>
        </p:spPr>
        <p:txBody>
          <a:bodyPr/>
          <a:lstStyle/>
          <a:p>
            <a:fld id="{987AAB30-2BA6-4283-B3BC-F9E66C89FEFC}" type="slidenum">
              <a:rPr lang="en-US" altLang="en-US"/>
              <a:pPr/>
              <a:t>11</a:t>
            </a:fld>
            <a:endParaRPr lang="en-US" altLang="en-US"/>
          </a:p>
        </p:txBody>
      </p:sp>
      <p:sp>
        <p:nvSpPr>
          <p:cNvPr id="1438722" name="Rectangle 2">
            <a:extLst>
              <a:ext uri="{FF2B5EF4-FFF2-40B4-BE49-F238E27FC236}">
                <a16:creationId xmlns:a16="http://schemas.microsoft.com/office/drawing/2014/main" id="{06174FD9-7BB7-7FA7-4BED-82A526932B62}"/>
              </a:ext>
            </a:extLst>
          </p:cNvPr>
          <p:cNvSpPr>
            <a:spLocks noGrp="1" noRot="1" noChangeAspect="1" noChangeArrowheads="1" noTextEdit="1"/>
          </p:cNvSpPr>
          <p:nvPr>
            <p:ph type="sldImg"/>
          </p:nvPr>
        </p:nvSpPr>
        <p:spPr>
          <a:xfrm>
            <a:off x="787400" y="304800"/>
            <a:ext cx="5283200" cy="3962400"/>
          </a:xfrm>
          <a:ln/>
        </p:spPr>
      </p:sp>
      <p:sp>
        <p:nvSpPr>
          <p:cNvPr id="1438723" name="Rectangle 3">
            <a:extLst>
              <a:ext uri="{FF2B5EF4-FFF2-40B4-BE49-F238E27FC236}">
                <a16:creationId xmlns:a16="http://schemas.microsoft.com/office/drawing/2014/main" id="{25FAF635-6DAE-6253-D623-F2D1259C086E}"/>
              </a:ext>
            </a:extLst>
          </p:cNvPr>
          <p:cNvSpPr>
            <a:spLocks noGrp="1" noChangeArrowheads="1"/>
          </p:cNvSpPr>
          <p:nvPr>
            <p:ph type="body" idx="1"/>
          </p:nvPr>
        </p:nvSpPr>
        <p:spPr>
          <a:xfrm>
            <a:off x="685800" y="4343400"/>
            <a:ext cx="5486400" cy="4114800"/>
          </a:xfrm>
        </p:spPr>
        <p:txBody>
          <a:bodyPr/>
          <a:lstStyle/>
          <a:p>
            <a:r>
              <a:rPr lang="en-US" altLang="en-US" sz="2000">
                <a:latin typeface="Arial Rounded MT Bold" panose="020F0704030504030204" pitchFamily="34" charset="0"/>
              </a:rPr>
              <a:t>166 to 164 to liberate Jerusalem</a:t>
            </a:r>
          </a:p>
          <a:p>
            <a:r>
              <a:rPr lang="en-US" altLang="en-US" sz="2000">
                <a:latin typeface="Arial Rounded MT Bold" panose="020F0704030504030204" pitchFamily="34" charset="0"/>
              </a:rPr>
              <a:t>Liberation Jerusalem, cleansed the Temple.  Enacted Holiday ~Sukkot</a:t>
            </a:r>
          </a:p>
          <a:p>
            <a:endParaRPr lang="en-US" altLang="en-US" sz="2000">
              <a:latin typeface="Arial Rounded MT Bold" panose="020F0704030504030204" pitchFamily="34" charset="0"/>
            </a:endParaRPr>
          </a:p>
          <a:p>
            <a:r>
              <a:rPr lang="en-US" altLang="en-US" sz="2000">
                <a:latin typeface="Arial Rounded MT Bold" panose="020F0704030504030204" pitchFamily="34" charset="0"/>
              </a:rPr>
              <a:t>Ever other situations like that?</a:t>
            </a:r>
          </a:p>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164171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0B3F321-E990-808E-2F5C-9771F5DE6265}"/>
              </a:ext>
            </a:extLst>
          </p:cNvPr>
          <p:cNvSpPr>
            <a:spLocks noGrp="1" noChangeArrowheads="1"/>
          </p:cNvSpPr>
          <p:nvPr>
            <p:ph type="hdr"/>
          </p:nvPr>
        </p:nvSpPr>
        <p:spPr>
          <a:ln/>
        </p:spPr>
        <p:txBody>
          <a:bodyPr/>
          <a:lstStyle/>
          <a:p>
            <a:r>
              <a:rPr lang="en-US" altLang="en-US"/>
              <a:t>Firstborn death and Yeshua's victory</a:t>
            </a:r>
          </a:p>
        </p:txBody>
      </p:sp>
      <p:sp>
        <p:nvSpPr>
          <p:cNvPr id="3" name="Rectangle 6">
            <a:extLst>
              <a:ext uri="{FF2B5EF4-FFF2-40B4-BE49-F238E27FC236}">
                <a16:creationId xmlns:a16="http://schemas.microsoft.com/office/drawing/2014/main" id="{5AED8E7E-60F5-E378-08E4-65BC8E8B9ABC}"/>
              </a:ext>
            </a:extLst>
          </p:cNvPr>
          <p:cNvSpPr>
            <a:spLocks noGrp="1" noChangeArrowheads="1"/>
          </p:cNvSpPr>
          <p:nvPr>
            <p:ph type="dt"/>
          </p:nvPr>
        </p:nvSpPr>
        <p:spPr>
          <a:ln/>
        </p:spPr>
        <p:txBody>
          <a:bodyPr/>
          <a:lstStyle/>
          <a:p>
            <a:r>
              <a:rPr lang="en-US" altLang="en-US"/>
              <a:t>Jan 8, 2011  שבט 3, 5771</a:t>
            </a:r>
          </a:p>
        </p:txBody>
      </p:sp>
      <p:sp>
        <p:nvSpPr>
          <p:cNvPr id="5" name="Rectangle 10">
            <a:extLst>
              <a:ext uri="{FF2B5EF4-FFF2-40B4-BE49-F238E27FC236}">
                <a16:creationId xmlns:a16="http://schemas.microsoft.com/office/drawing/2014/main" id="{676A12E9-80DB-DEDA-0CDE-4071FC939C8A}"/>
              </a:ext>
            </a:extLst>
          </p:cNvPr>
          <p:cNvSpPr>
            <a:spLocks noGrp="1" noChangeArrowheads="1"/>
          </p:cNvSpPr>
          <p:nvPr>
            <p:ph type="sldNum"/>
          </p:nvPr>
        </p:nvSpPr>
        <p:spPr>
          <a:ln/>
        </p:spPr>
        <p:txBody>
          <a:bodyPr/>
          <a:lstStyle/>
          <a:p>
            <a:fld id="{3FB6CED2-56C1-425F-9590-16D0115E0C34}" type="slidenum">
              <a:rPr lang="en-US" altLang="en-US"/>
              <a:pPr/>
              <a:t>12</a:t>
            </a:fld>
            <a:endParaRPr lang="en-US" altLang="en-US"/>
          </a:p>
        </p:txBody>
      </p:sp>
      <p:sp>
        <p:nvSpPr>
          <p:cNvPr id="1529858" name="Rectangle 2">
            <a:extLst>
              <a:ext uri="{FF2B5EF4-FFF2-40B4-BE49-F238E27FC236}">
                <a16:creationId xmlns:a16="http://schemas.microsoft.com/office/drawing/2014/main" id="{88EF920C-55DC-A331-7F88-7B6FDD7FC297}"/>
              </a:ext>
            </a:extLst>
          </p:cNvPr>
          <p:cNvSpPr>
            <a:spLocks noGrp="1" noRot="1" noChangeAspect="1" noChangeArrowheads="1" noTextEdit="1"/>
          </p:cNvSpPr>
          <p:nvPr>
            <p:ph type="sldImg"/>
          </p:nvPr>
        </p:nvSpPr>
        <p:spPr>
          <a:xfrm>
            <a:off x="68263" y="304800"/>
            <a:ext cx="6772275" cy="3810000"/>
          </a:xfrm>
          <a:ln/>
        </p:spPr>
      </p:sp>
      <p:sp>
        <p:nvSpPr>
          <p:cNvPr id="1529859" name="Rectangle 3">
            <a:extLst>
              <a:ext uri="{FF2B5EF4-FFF2-40B4-BE49-F238E27FC236}">
                <a16:creationId xmlns:a16="http://schemas.microsoft.com/office/drawing/2014/main" id="{11B08140-A56B-7CF6-8228-5924AAB267F5}"/>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43531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p:txBody>
      </p:sp>
    </p:spTree>
    <p:extLst>
      <p:ext uri="{BB962C8B-B14F-4D97-AF65-F5344CB8AC3E}">
        <p14:creationId xmlns:p14="http://schemas.microsoft.com/office/powerpoint/2010/main" val="422202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15203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3406249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1155CC"/>
                </a:solidFill>
                <a:effectLst/>
                <a:latin typeface="Arial" panose="020B0604020202020204" pitchFamily="34" charset="0"/>
              </a:rPr>
              <a:t>https://youtu.be/2drFrDZC2i8</a:t>
            </a:r>
            <a:endParaRPr lang="en-US" altLang="en-US" dirty="0"/>
          </a:p>
        </p:txBody>
      </p:sp>
    </p:spTree>
    <p:extLst>
      <p:ext uri="{BB962C8B-B14F-4D97-AF65-F5344CB8AC3E}">
        <p14:creationId xmlns:p14="http://schemas.microsoft.com/office/powerpoint/2010/main" val="272245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CFD6102-A34C-6784-469A-D198589C20F1}"/>
              </a:ext>
            </a:extLst>
          </p:cNvPr>
          <p:cNvSpPr>
            <a:spLocks noGrp="1" noChangeArrowheads="1"/>
          </p:cNvSpPr>
          <p:nvPr>
            <p:ph type="hdr"/>
          </p:nvPr>
        </p:nvSpPr>
        <p:spPr>
          <a:ln/>
        </p:spPr>
        <p:txBody>
          <a:bodyPr/>
          <a:lstStyle/>
          <a:p>
            <a:r>
              <a:rPr lang="en-US" altLang="en-US" dirty="0"/>
              <a:t>Hanukkah, Inner Warfare</a:t>
            </a:r>
          </a:p>
        </p:txBody>
      </p:sp>
      <p:sp>
        <p:nvSpPr>
          <p:cNvPr id="3" name="Rectangle 6">
            <a:extLst>
              <a:ext uri="{FF2B5EF4-FFF2-40B4-BE49-F238E27FC236}">
                <a16:creationId xmlns:a16="http://schemas.microsoft.com/office/drawing/2014/main" id="{0D8A1212-26CB-660E-358C-7835DB7471B1}"/>
              </a:ext>
            </a:extLst>
          </p:cNvPr>
          <p:cNvSpPr>
            <a:spLocks noGrp="1" noChangeArrowheads="1"/>
          </p:cNvSpPr>
          <p:nvPr>
            <p:ph type="dt"/>
          </p:nvPr>
        </p:nvSpPr>
        <p:spPr>
          <a:ln/>
        </p:spPr>
        <p:txBody>
          <a:bodyPr/>
          <a:lstStyle/>
          <a:p>
            <a:r>
              <a:rPr lang="en-US" altLang="en-US" dirty="0"/>
              <a:t>Dec 17, 2022</a:t>
            </a:r>
          </a:p>
        </p:txBody>
      </p:sp>
      <p:sp>
        <p:nvSpPr>
          <p:cNvPr id="5" name="Rectangle 10">
            <a:extLst>
              <a:ext uri="{FF2B5EF4-FFF2-40B4-BE49-F238E27FC236}">
                <a16:creationId xmlns:a16="http://schemas.microsoft.com/office/drawing/2014/main" id="{B33CAB5B-2140-35D1-6E77-49ACFCEE66A3}"/>
              </a:ext>
            </a:extLst>
          </p:cNvPr>
          <p:cNvSpPr>
            <a:spLocks noGrp="1" noChangeArrowheads="1"/>
          </p:cNvSpPr>
          <p:nvPr>
            <p:ph type="sldNum"/>
          </p:nvPr>
        </p:nvSpPr>
        <p:spPr>
          <a:ln/>
        </p:spPr>
        <p:txBody>
          <a:bodyPr/>
          <a:lstStyle/>
          <a:p>
            <a:fld id="{44267707-6AB9-43F2-BCFE-D8E669ECDFA6}" type="slidenum">
              <a:rPr lang="en-US" altLang="en-US"/>
              <a:pPr/>
              <a:t>17</a:t>
            </a:fld>
            <a:endParaRPr lang="en-US" altLang="en-US"/>
          </a:p>
        </p:txBody>
      </p:sp>
      <p:sp>
        <p:nvSpPr>
          <p:cNvPr id="1536002" name="Rectangle 2">
            <a:extLst>
              <a:ext uri="{FF2B5EF4-FFF2-40B4-BE49-F238E27FC236}">
                <a16:creationId xmlns:a16="http://schemas.microsoft.com/office/drawing/2014/main" id="{BE257412-2EDF-FF7F-54D8-C969D63A7B4D}"/>
              </a:ext>
            </a:extLst>
          </p:cNvPr>
          <p:cNvSpPr>
            <a:spLocks noGrp="1" noRot="1" noChangeAspect="1" noChangeArrowheads="1" noTextEdit="1"/>
          </p:cNvSpPr>
          <p:nvPr>
            <p:ph type="sldImg"/>
          </p:nvPr>
        </p:nvSpPr>
        <p:spPr>
          <a:xfrm>
            <a:off x="42862" y="303835"/>
            <a:ext cx="6772275" cy="3810000"/>
          </a:xfrm>
          <a:ln/>
        </p:spPr>
      </p:sp>
      <p:sp>
        <p:nvSpPr>
          <p:cNvPr id="1536003" name="Rectangle 3">
            <a:extLst>
              <a:ext uri="{FF2B5EF4-FFF2-40B4-BE49-F238E27FC236}">
                <a16:creationId xmlns:a16="http://schemas.microsoft.com/office/drawing/2014/main" id="{9959ABC4-3592-6E62-2884-AEE8CF125006}"/>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Know their G-d.  Discernment.</a:t>
            </a:r>
          </a:p>
          <a:p>
            <a:r>
              <a:rPr lang="en-US" altLang="en-US" sz="2000" dirty="0">
                <a:latin typeface="Arial Rounded MT Bold" panose="020F0704030504030204" pitchFamily="34" charset="0"/>
              </a:rPr>
              <a:t>Wisdom. Likely first guerilla warfare in history.</a:t>
            </a:r>
          </a:p>
          <a:p>
            <a:r>
              <a:rPr lang="en-US" altLang="en-US" sz="2000" dirty="0">
                <a:latin typeface="Arial Rounded MT Bold" panose="020F0704030504030204" pitchFamily="34" charset="0"/>
              </a:rPr>
              <a:t>What opposition do you face?  What will be the price for us to maintain worship.  How are we dedicated to the living God?</a:t>
            </a:r>
            <a:r>
              <a:rPr lang="en-US" altLang="en-US" dirty="0"/>
              <a:t> </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85D5ED6-3B51-6B33-CC0F-3DA29A18A4D0}"/>
              </a:ext>
            </a:extLst>
          </p:cNvPr>
          <p:cNvSpPr>
            <a:spLocks noGrp="1" noChangeArrowheads="1"/>
          </p:cNvSpPr>
          <p:nvPr>
            <p:ph type="hdr"/>
          </p:nvPr>
        </p:nvSpPr>
        <p:spPr>
          <a:ln/>
        </p:spPr>
        <p:txBody>
          <a:bodyPr/>
          <a:lstStyle/>
          <a:p>
            <a:r>
              <a:rPr lang="en-US" altLang="en-US" dirty="0"/>
              <a:t>Hanukkah, Inner Warfare</a:t>
            </a:r>
          </a:p>
        </p:txBody>
      </p:sp>
      <p:sp>
        <p:nvSpPr>
          <p:cNvPr id="3" name="Rectangle 6">
            <a:extLst>
              <a:ext uri="{FF2B5EF4-FFF2-40B4-BE49-F238E27FC236}">
                <a16:creationId xmlns:a16="http://schemas.microsoft.com/office/drawing/2014/main" id="{399FD8A3-C624-6B53-5612-5FD744949ABC}"/>
              </a:ext>
            </a:extLst>
          </p:cNvPr>
          <p:cNvSpPr>
            <a:spLocks noGrp="1" noChangeArrowheads="1"/>
          </p:cNvSpPr>
          <p:nvPr>
            <p:ph type="dt"/>
          </p:nvPr>
        </p:nvSpPr>
        <p:spPr>
          <a:ln/>
        </p:spPr>
        <p:txBody>
          <a:bodyPr/>
          <a:lstStyle/>
          <a:p>
            <a:r>
              <a:rPr lang="en-US" altLang="en-US" dirty="0"/>
              <a:t>Dec 17. 2022</a:t>
            </a:r>
          </a:p>
        </p:txBody>
      </p:sp>
      <p:sp>
        <p:nvSpPr>
          <p:cNvPr id="5" name="Rectangle 10">
            <a:extLst>
              <a:ext uri="{FF2B5EF4-FFF2-40B4-BE49-F238E27FC236}">
                <a16:creationId xmlns:a16="http://schemas.microsoft.com/office/drawing/2014/main" id="{99FB5430-7815-C174-8706-785D19BC2995}"/>
              </a:ext>
            </a:extLst>
          </p:cNvPr>
          <p:cNvSpPr>
            <a:spLocks noGrp="1" noChangeArrowheads="1"/>
          </p:cNvSpPr>
          <p:nvPr>
            <p:ph type="sldNum"/>
          </p:nvPr>
        </p:nvSpPr>
        <p:spPr>
          <a:ln/>
        </p:spPr>
        <p:txBody>
          <a:bodyPr/>
          <a:lstStyle/>
          <a:p>
            <a:fld id="{D6D8DA9A-B45D-40DB-9F50-4C2CA1AE0F9F}" type="slidenum">
              <a:rPr lang="en-US" altLang="en-US"/>
              <a:pPr/>
              <a:t>18</a:t>
            </a:fld>
            <a:endParaRPr lang="en-US" altLang="en-US"/>
          </a:p>
        </p:txBody>
      </p:sp>
      <p:sp>
        <p:nvSpPr>
          <p:cNvPr id="1538050" name="Rectangle 2">
            <a:extLst>
              <a:ext uri="{FF2B5EF4-FFF2-40B4-BE49-F238E27FC236}">
                <a16:creationId xmlns:a16="http://schemas.microsoft.com/office/drawing/2014/main" id="{983626B4-F9F3-4A32-82BE-C205F0B50D42}"/>
              </a:ext>
            </a:extLst>
          </p:cNvPr>
          <p:cNvSpPr>
            <a:spLocks noGrp="1" noRot="1" noChangeAspect="1" noChangeArrowheads="1" noTextEdit="1"/>
          </p:cNvSpPr>
          <p:nvPr>
            <p:ph type="sldImg"/>
          </p:nvPr>
        </p:nvSpPr>
        <p:spPr>
          <a:xfrm>
            <a:off x="80963" y="304800"/>
            <a:ext cx="6772275" cy="3810000"/>
          </a:xfrm>
          <a:ln/>
        </p:spPr>
      </p:sp>
      <p:sp>
        <p:nvSpPr>
          <p:cNvPr id="1538051" name="Rectangle 3">
            <a:extLst>
              <a:ext uri="{FF2B5EF4-FFF2-40B4-BE49-F238E27FC236}">
                <a16:creationId xmlns:a16="http://schemas.microsoft.com/office/drawing/2014/main" id="{F34B66AA-613B-5C7E-D045-6152956D9A73}"/>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CFD6102-A34C-6784-469A-D198589C20F1}"/>
              </a:ext>
            </a:extLst>
          </p:cNvPr>
          <p:cNvSpPr>
            <a:spLocks noGrp="1" noChangeArrowheads="1"/>
          </p:cNvSpPr>
          <p:nvPr>
            <p:ph type="hdr"/>
          </p:nvPr>
        </p:nvSpPr>
        <p:spPr>
          <a:ln/>
        </p:spPr>
        <p:txBody>
          <a:bodyPr/>
          <a:lstStyle/>
          <a:p>
            <a:r>
              <a:rPr lang="en-US" altLang="en-US"/>
              <a:t>Firstborn death and Yeshua's victory</a:t>
            </a:r>
          </a:p>
        </p:txBody>
      </p:sp>
      <p:sp>
        <p:nvSpPr>
          <p:cNvPr id="3" name="Rectangle 6">
            <a:extLst>
              <a:ext uri="{FF2B5EF4-FFF2-40B4-BE49-F238E27FC236}">
                <a16:creationId xmlns:a16="http://schemas.microsoft.com/office/drawing/2014/main" id="{0D8A1212-26CB-660E-358C-7835DB7471B1}"/>
              </a:ext>
            </a:extLst>
          </p:cNvPr>
          <p:cNvSpPr>
            <a:spLocks noGrp="1" noChangeArrowheads="1"/>
          </p:cNvSpPr>
          <p:nvPr>
            <p:ph type="dt"/>
          </p:nvPr>
        </p:nvSpPr>
        <p:spPr>
          <a:ln/>
        </p:spPr>
        <p:txBody>
          <a:bodyPr/>
          <a:lstStyle/>
          <a:p>
            <a:r>
              <a:rPr lang="en-US" altLang="en-US"/>
              <a:t>Jan 8, 2011  שבט 3, 5771</a:t>
            </a:r>
          </a:p>
        </p:txBody>
      </p:sp>
      <p:sp>
        <p:nvSpPr>
          <p:cNvPr id="5" name="Rectangle 10">
            <a:extLst>
              <a:ext uri="{FF2B5EF4-FFF2-40B4-BE49-F238E27FC236}">
                <a16:creationId xmlns:a16="http://schemas.microsoft.com/office/drawing/2014/main" id="{B33CAB5B-2140-35D1-6E77-49ACFCEE66A3}"/>
              </a:ext>
            </a:extLst>
          </p:cNvPr>
          <p:cNvSpPr>
            <a:spLocks noGrp="1" noChangeArrowheads="1"/>
          </p:cNvSpPr>
          <p:nvPr>
            <p:ph type="sldNum"/>
          </p:nvPr>
        </p:nvSpPr>
        <p:spPr>
          <a:ln/>
        </p:spPr>
        <p:txBody>
          <a:bodyPr/>
          <a:lstStyle/>
          <a:p>
            <a:fld id="{44267707-6AB9-43F2-BCFE-D8E669ECDFA6}" type="slidenum">
              <a:rPr lang="en-US" altLang="en-US"/>
              <a:pPr/>
              <a:t>19</a:t>
            </a:fld>
            <a:endParaRPr lang="en-US" altLang="en-US"/>
          </a:p>
        </p:txBody>
      </p:sp>
      <p:sp>
        <p:nvSpPr>
          <p:cNvPr id="1536002" name="Rectangle 2">
            <a:extLst>
              <a:ext uri="{FF2B5EF4-FFF2-40B4-BE49-F238E27FC236}">
                <a16:creationId xmlns:a16="http://schemas.microsoft.com/office/drawing/2014/main" id="{BE257412-2EDF-FF7F-54D8-C969D63A7B4D}"/>
              </a:ext>
            </a:extLst>
          </p:cNvPr>
          <p:cNvSpPr>
            <a:spLocks noGrp="1" noRot="1" noChangeAspect="1" noChangeArrowheads="1" noTextEdit="1"/>
          </p:cNvSpPr>
          <p:nvPr>
            <p:ph type="sldImg"/>
          </p:nvPr>
        </p:nvSpPr>
        <p:spPr>
          <a:xfrm>
            <a:off x="914400" y="304800"/>
            <a:ext cx="5080000" cy="3810000"/>
          </a:xfrm>
          <a:ln/>
        </p:spPr>
      </p:sp>
      <p:sp>
        <p:nvSpPr>
          <p:cNvPr id="1536003" name="Rectangle 3">
            <a:extLst>
              <a:ext uri="{FF2B5EF4-FFF2-40B4-BE49-F238E27FC236}">
                <a16:creationId xmlns:a16="http://schemas.microsoft.com/office/drawing/2014/main" id="{9959ABC4-3592-6E62-2884-AEE8CF125006}"/>
              </a:ext>
            </a:extLst>
          </p:cNvPr>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Vicki Kline</a:t>
            </a:r>
          </a:p>
        </p:txBody>
      </p:sp>
    </p:spTree>
    <p:extLst>
      <p:ext uri="{BB962C8B-B14F-4D97-AF65-F5344CB8AC3E}">
        <p14:creationId xmlns:p14="http://schemas.microsoft.com/office/powerpoint/2010/main" val="966403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666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94868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https://www.goodreads.com/book/show/49064.Every_Man_s_Battle</a:t>
            </a:r>
          </a:p>
        </p:txBody>
      </p:sp>
    </p:spTree>
    <p:extLst>
      <p:ext uri="{BB962C8B-B14F-4D97-AF65-F5344CB8AC3E}">
        <p14:creationId xmlns:p14="http://schemas.microsoft.com/office/powerpoint/2010/main" val="379412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1346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Why: loved a prostitute.  Loved a woman in the valley of </a:t>
            </a:r>
            <a:r>
              <a:rPr lang="en-US" altLang="en-US" dirty="0" err="1"/>
              <a:t>Sorek</a:t>
            </a:r>
            <a:r>
              <a:rPr lang="en-US" altLang="en-US" dirty="0"/>
              <a:t>.</a:t>
            </a:r>
          </a:p>
        </p:txBody>
      </p:sp>
    </p:spTree>
    <p:extLst>
      <p:ext uri="{BB962C8B-B14F-4D97-AF65-F5344CB8AC3E}">
        <p14:creationId xmlns:p14="http://schemas.microsoft.com/office/powerpoint/2010/main" val="2574462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Great hero…lost dreaded locks wild pursuit of illicit sex gratification.</a:t>
            </a:r>
          </a:p>
        </p:txBody>
      </p:sp>
    </p:spTree>
    <p:extLst>
      <p:ext uri="{BB962C8B-B14F-4D97-AF65-F5344CB8AC3E}">
        <p14:creationId xmlns:p14="http://schemas.microsoft.com/office/powerpoint/2010/main" val="338575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16276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Scripture makes no comment.  But try to envision the upheaval.   Two grown sons.   Rape?  Affair triggered by Yaakov/Israel’s neglect?  </a:t>
            </a:r>
          </a:p>
          <a:p>
            <a:r>
              <a:rPr lang="en-US" altLang="en-US" dirty="0"/>
              <a:t>1738 BCE Adam Clarke</a:t>
            </a:r>
          </a:p>
          <a:p>
            <a:r>
              <a:rPr lang="en-US" altLang="en-US" dirty="0"/>
              <a:t>John Gill: though the crime was committed secretly, and was thought it would have been concealed, but by some means or other Jacob heard of it, and no doubt severely reproved his son for it; and though nothing is here related, as said by him on this occasion, it is certain it gave him great offence, grief and trouble, and he remembered it to his dying day, and took away the birthright from Reuben on account of it.  </a:t>
            </a:r>
            <a:r>
              <a:rPr lang="en-US" altLang="en-US" dirty="0" err="1"/>
              <a:t>Sifre</a:t>
            </a:r>
            <a:r>
              <a:rPr lang="en-US" altLang="en-US" dirty="0"/>
              <a:t> infers Reuven repented. </a:t>
            </a:r>
          </a:p>
        </p:txBody>
      </p:sp>
    </p:spTree>
    <p:extLst>
      <p:ext uri="{BB962C8B-B14F-4D97-AF65-F5344CB8AC3E}">
        <p14:creationId xmlns:p14="http://schemas.microsoft.com/office/powerpoint/2010/main" val="135021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1728 Clarke</a:t>
            </a:r>
          </a:p>
        </p:txBody>
      </p:sp>
    </p:spTree>
    <p:extLst>
      <p:ext uri="{BB962C8B-B14F-4D97-AF65-F5344CB8AC3E}">
        <p14:creationId xmlns:p14="http://schemas.microsoft.com/office/powerpoint/2010/main" val="303647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1995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8837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Failed rescue.   Why?   Defiled by sexual sin.</a:t>
            </a:r>
          </a:p>
        </p:txBody>
      </p:sp>
    </p:spTree>
    <p:extLst>
      <p:ext uri="{BB962C8B-B14F-4D97-AF65-F5344CB8AC3E}">
        <p14:creationId xmlns:p14="http://schemas.microsoft.com/office/powerpoint/2010/main" val="3558388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Judges 16</a:t>
            </a:r>
          </a:p>
        </p:txBody>
      </p:sp>
    </p:spTree>
    <p:extLst>
      <p:ext uri="{BB962C8B-B14F-4D97-AF65-F5344CB8AC3E}">
        <p14:creationId xmlns:p14="http://schemas.microsoft.com/office/powerpoint/2010/main" val="3147991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89965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Scandals in the evangelical world harm us more than our enemies.</a:t>
            </a:r>
          </a:p>
        </p:txBody>
      </p:sp>
    </p:spTree>
    <p:extLst>
      <p:ext uri="{BB962C8B-B14F-4D97-AF65-F5344CB8AC3E}">
        <p14:creationId xmlns:p14="http://schemas.microsoft.com/office/powerpoint/2010/main" val="386107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0420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 68 Proverbs by John Kitchen</a:t>
            </a:r>
          </a:p>
        </p:txBody>
      </p:sp>
    </p:spTree>
    <p:extLst>
      <p:ext uri="{BB962C8B-B14F-4D97-AF65-F5344CB8AC3E}">
        <p14:creationId xmlns:p14="http://schemas.microsoft.com/office/powerpoint/2010/main" val="202701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https://www.churchmilitant.com/news/article/new-survey-of-porn-use-shows-startling-stats-for-men-and-women</a:t>
            </a:r>
          </a:p>
        </p:txBody>
      </p:sp>
    </p:spTree>
    <p:extLst>
      <p:ext uri="{BB962C8B-B14F-4D97-AF65-F5344CB8AC3E}">
        <p14:creationId xmlns:p14="http://schemas.microsoft.com/office/powerpoint/2010/main" val="4063384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ht</a:t>
            </a:r>
            <a:r>
              <a:rPr lang="en-US" altLang="en-US" dirty="0"/>
              <a:t>https://www.churchmilitant.com/news/article/new-survey-of-porn-use-shows-startling-stats-for-men-and-women</a:t>
            </a:r>
          </a:p>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tps://www.churchmilitant.com/news/article/new-survey-of-porn-use-shows-startling-stats-for-men-and-women</a:t>
            </a:r>
          </a:p>
        </p:txBody>
      </p:sp>
    </p:spTree>
    <p:extLst>
      <p:ext uri="{BB962C8B-B14F-4D97-AF65-F5344CB8AC3E}">
        <p14:creationId xmlns:p14="http://schemas.microsoft.com/office/powerpoint/2010/main" val="3547061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https://w</a:t>
            </a:r>
            <a:r>
              <a:rPr lang="en-US" altLang="en-US" dirty="0"/>
              <a:t>https://www.churchmilitant.com/news/article/new-survey-of-porn-use-shows-startling-stats-for-men-and-women</a:t>
            </a:r>
          </a:p>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ww.churchmilitant.com/news/article/new-survey-of-porn-use-shows-startling-stats-for-men-and-women</a:t>
            </a:r>
          </a:p>
        </p:txBody>
      </p:sp>
    </p:spTree>
    <p:extLst>
      <p:ext uri="{BB962C8B-B14F-4D97-AF65-F5344CB8AC3E}">
        <p14:creationId xmlns:p14="http://schemas.microsoft.com/office/powerpoint/2010/main" val="57002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http</a:t>
            </a:r>
            <a:r>
              <a:rPr lang="en-US" altLang="en-US" dirty="0"/>
              <a:t>https://www.churchmilitant.com/news/article/new-survey-of-porn-use-shows-startling-stats-for-men-and-women</a:t>
            </a:r>
          </a:p>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s://www.churchmilitant.com/news/article/new-survey-of-porn-use-shows-startling-stats-for-men-and-women</a:t>
            </a:r>
          </a:p>
        </p:txBody>
      </p:sp>
    </p:spTree>
    <p:extLst>
      <p:ext uri="{BB962C8B-B14F-4D97-AF65-F5344CB8AC3E}">
        <p14:creationId xmlns:p14="http://schemas.microsoft.com/office/powerpoint/2010/main" val="115974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a:p>
            <a:r>
              <a:rPr lang="en-US" altLang="en-US" dirty="0"/>
              <a:t>A rabbi’s wife married to Rabbi Josh </a:t>
            </a:r>
            <a:r>
              <a:rPr lang="en-US" dirty="0"/>
              <a:t>Brumbach</a:t>
            </a:r>
            <a:endParaRPr lang="en-US" altLang="en-US" dirty="0"/>
          </a:p>
        </p:txBody>
      </p:sp>
    </p:spTree>
    <p:extLst>
      <p:ext uri="{BB962C8B-B14F-4D97-AF65-F5344CB8AC3E}">
        <p14:creationId xmlns:p14="http://schemas.microsoft.com/office/powerpoint/2010/main" val="934681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ht</a:t>
            </a:r>
            <a:r>
              <a:rPr lang="en-US" altLang="en-US" dirty="0"/>
              <a:t>https://www.churchmilitant.com/news/article/new-survey-of-porn-use-shows-startling-stats-for-men-and-women</a:t>
            </a:r>
          </a:p>
          <a:p>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tps://www.churchmilitant.com/news/article/new-survey-of-porn-use-shows-startling-stats-for-men-and-women</a:t>
            </a:r>
          </a:p>
        </p:txBody>
      </p:sp>
    </p:spTree>
    <p:extLst>
      <p:ext uri="{BB962C8B-B14F-4D97-AF65-F5344CB8AC3E}">
        <p14:creationId xmlns:p14="http://schemas.microsoft.com/office/powerpoint/2010/main" val="1563338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chemeClr val="bg1"/>
                </a:solidFill>
                <a:effectLst/>
                <a:latin typeface="Arial Rounded MT Bold" panose="020F0704030504030204" pitchFamily="34" charset="0"/>
                <a:hlinkClick r:id="rId3">
                  <a:extLst>
                    <a:ext uri="{A12FA001-AC4F-418D-AE19-62706E023703}">
                      <ahyp:hlinkClr xmlns:ahyp="http://schemas.microsoft.com/office/drawing/2018/hyperlinkcolor" val="tx"/>
                    </a:ext>
                  </a:extLst>
                </a:hlinkClick>
              </a:rPr>
              <a:t>https://www.churchmilitant.com/news/article/new-survey-of-porn-use-shows-startling-stats-for-men-and-women</a:t>
            </a:r>
          </a:p>
          <a:p>
            <a:endParaRPr lang="en-US" altLang="en-US" dirty="0"/>
          </a:p>
        </p:txBody>
      </p:sp>
    </p:spTree>
    <p:extLst>
      <p:ext uri="{BB962C8B-B14F-4D97-AF65-F5344CB8AC3E}">
        <p14:creationId xmlns:p14="http://schemas.microsoft.com/office/powerpoint/2010/main" val="2827985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1155CC"/>
                </a:solidFill>
                <a:effectLst/>
                <a:latin typeface="Arial" panose="020B0604020202020204" pitchFamily="34" charset="0"/>
                <a:hlinkClick r:id="rId3"/>
              </a:rPr>
              <a:t>https://www.psychologytoday.com/us/blog/love-and-sex-in-the-digital-age/201607/the-reasons-someone-looks-porn-matters-is-why</a:t>
            </a:r>
            <a:endParaRPr lang="en-US" altLang="en-US" dirty="0"/>
          </a:p>
        </p:txBody>
      </p:sp>
    </p:spTree>
    <p:extLst>
      <p:ext uri="{BB962C8B-B14F-4D97-AF65-F5344CB8AC3E}">
        <p14:creationId xmlns:p14="http://schemas.microsoft.com/office/powerpoint/2010/main" val="2657505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1155CC"/>
                </a:solidFill>
                <a:effectLst/>
                <a:latin typeface="Arial" panose="020B0604020202020204" pitchFamily="34" charset="0"/>
                <a:hlinkClick r:id="rId3"/>
              </a:rPr>
              <a:t>https://www.psychologytoday.com/us/blog/love-and-sex-in-the-digital-age/201607/the-reasons-someone-looks-porn-matters-is-why</a:t>
            </a:r>
            <a:endParaRPr lang="en-US" altLang="en-US" dirty="0"/>
          </a:p>
        </p:txBody>
      </p:sp>
    </p:spTree>
    <p:extLst>
      <p:ext uri="{BB962C8B-B14F-4D97-AF65-F5344CB8AC3E}">
        <p14:creationId xmlns:p14="http://schemas.microsoft.com/office/powerpoint/2010/main" val="2517510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1155CC"/>
                </a:solidFill>
                <a:effectLst/>
                <a:latin typeface="Arial" panose="020B0604020202020204" pitchFamily="34" charset="0"/>
                <a:hlinkClick r:id="rId3"/>
              </a:rPr>
              <a:t>https://www.psychologytoday.com/us/blog/love-and-sex-in-the-digital-age/201607/the-reasons-someone-looks-porn-matters-is-why</a:t>
            </a:r>
            <a:endParaRPr lang="en-US" altLang="en-US" dirty="0"/>
          </a:p>
        </p:txBody>
      </p:sp>
    </p:spTree>
    <p:extLst>
      <p:ext uri="{BB962C8B-B14F-4D97-AF65-F5344CB8AC3E}">
        <p14:creationId xmlns:p14="http://schemas.microsoft.com/office/powerpoint/2010/main" val="4051662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https://www.psychologytoday.com/us/blog/love-and-sex-in-the-digital-age/201607/the-reasons-someone-looks-porn-matters-is-why</a:t>
            </a:r>
          </a:p>
        </p:txBody>
      </p:sp>
    </p:spTree>
    <p:extLst>
      <p:ext uri="{BB962C8B-B14F-4D97-AF65-F5344CB8AC3E}">
        <p14:creationId xmlns:p14="http://schemas.microsoft.com/office/powerpoint/2010/main" val="2066009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https://www.psychologytoday.com/us/blog/love-and-sex-in-the-digital-age/201607/the-reasons-someone-looks-porn-matters-is-why</a:t>
            </a:r>
          </a:p>
        </p:txBody>
      </p:sp>
    </p:spTree>
    <p:extLst>
      <p:ext uri="{BB962C8B-B14F-4D97-AF65-F5344CB8AC3E}">
        <p14:creationId xmlns:p14="http://schemas.microsoft.com/office/powerpoint/2010/main" val="1610571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https://www.churchmilitant.com/news/article/2015-porn-stats-show-alarming-trends1</a:t>
            </a:r>
          </a:p>
        </p:txBody>
      </p:sp>
    </p:spTree>
    <p:extLst>
      <p:ext uri="{BB962C8B-B14F-4D97-AF65-F5344CB8AC3E}">
        <p14:creationId xmlns:p14="http://schemas.microsoft.com/office/powerpoint/2010/main" val="2489818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Safe, beautiful, pleasure giving people.  </a:t>
            </a:r>
          </a:p>
        </p:txBody>
      </p:sp>
    </p:spTree>
    <p:extLst>
      <p:ext uri="{BB962C8B-B14F-4D97-AF65-F5344CB8AC3E}">
        <p14:creationId xmlns:p14="http://schemas.microsoft.com/office/powerpoint/2010/main" val="1186391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7849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2685474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2632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115888" indent="-115888">
              <a:buFont typeface="Arial" panose="020B0604020202020204" pitchFamily="34" charset="0"/>
              <a:buChar char="•"/>
            </a:pPr>
            <a:r>
              <a:rPr lang="en-US" altLang="en-US" dirty="0"/>
              <a:t>Prayer: confession, repentance  Yet Mission leader abused girls, and repented regularly.</a:t>
            </a:r>
          </a:p>
          <a:p>
            <a:pPr marL="115888" indent="-115888">
              <a:buFont typeface="Arial" panose="020B0604020202020204" pitchFamily="34" charset="0"/>
              <a:buChar char="•"/>
            </a:pPr>
            <a:r>
              <a:rPr lang="en-US" altLang="en-US" dirty="0"/>
              <a:t>Praise: key to mental, emotional health re abuse and trauma.</a:t>
            </a:r>
          </a:p>
          <a:p>
            <a:pPr marL="115888" indent="-115888">
              <a:buFont typeface="Arial" panose="020B0604020202020204" pitchFamily="34" charset="0"/>
              <a:buChar char="•"/>
            </a:pPr>
            <a:r>
              <a:rPr lang="en-US" altLang="en-US" dirty="0"/>
              <a:t>Scripture: fill mind with truth</a:t>
            </a:r>
          </a:p>
          <a:p>
            <a:pPr marL="115888" indent="-115888">
              <a:buFont typeface="Arial" panose="020B0604020202020204" pitchFamily="34" charset="0"/>
              <a:buChar char="•"/>
            </a:pPr>
            <a:r>
              <a:rPr lang="en-US" altLang="en-US" dirty="0"/>
              <a:t>Healing: ministries, community</a:t>
            </a:r>
          </a:p>
          <a:p>
            <a:pPr marL="115888" indent="-115888">
              <a:buFont typeface="Arial" panose="020B0604020202020204" pitchFamily="34" charset="0"/>
              <a:buChar char="•"/>
            </a:pPr>
            <a:r>
              <a:rPr lang="en-US" altLang="en-US" dirty="0"/>
              <a:t>Accountability: MOST IMPORTANT</a:t>
            </a:r>
          </a:p>
        </p:txBody>
      </p:sp>
    </p:spTree>
    <p:extLst>
      <p:ext uri="{BB962C8B-B14F-4D97-AF65-F5344CB8AC3E}">
        <p14:creationId xmlns:p14="http://schemas.microsoft.com/office/powerpoint/2010/main" val="3295637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Marriage will not solve your problems.  It’s a relationship where you go to GIVE blessing.  </a:t>
            </a:r>
          </a:p>
        </p:txBody>
      </p:sp>
    </p:spTree>
    <p:extLst>
      <p:ext uri="{BB962C8B-B14F-4D97-AF65-F5344CB8AC3E}">
        <p14:creationId xmlns:p14="http://schemas.microsoft.com/office/powerpoint/2010/main" val="2415654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65590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a:t>https://www.charismanews.com/culture/90944-dictionary-stealthily-edits-definition-of-man-and-woman</a:t>
            </a:r>
          </a:p>
          <a:p>
            <a:endParaRPr lang="en-US" altLang="en-US" dirty="0"/>
          </a:p>
        </p:txBody>
      </p:sp>
    </p:spTree>
    <p:extLst>
      <p:ext uri="{BB962C8B-B14F-4D97-AF65-F5344CB8AC3E}">
        <p14:creationId xmlns:p14="http://schemas.microsoft.com/office/powerpoint/2010/main" val="390349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a:t>https://www.charismanews.com/culture/90944-dictionary-stealthily-edits-definition-of-man-and-woman</a:t>
            </a:r>
          </a:p>
          <a:p>
            <a:endParaRPr lang="en-US" altLang="en-US" dirty="0"/>
          </a:p>
        </p:txBody>
      </p:sp>
    </p:spTree>
    <p:extLst>
      <p:ext uri="{BB962C8B-B14F-4D97-AF65-F5344CB8AC3E}">
        <p14:creationId xmlns:p14="http://schemas.microsoft.com/office/powerpoint/2010/main" val="183631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94820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https://external-content.duckduckgo.com/iu/?u=https%3A%2F%2Fimage1.slideserve.com%2F1834532%2Fchromosomes-l.jpg&amp;f=1&amp;nofb=1&amp;ipt=839bc8a4e95032dd3e10b34ff40e6d35b7bd5b789d3e2e53be7900b7cbf56654&amp;ipo=images</a:t>
            </a:r>
          </a:p>
        </p:txBody>
      </p:sp>
    </p:spTree>
    <p:extLst>
      <p:ext uri="{BB962C8B-B14F-4D97-AF65-F5344CB8AC3E}">
        <p14:creationId xmlns:p14="http://schemas.microsoft.com/office/powerpoint/2010/main" val="3026580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https://external-content.duckduckgo.com/iu/?u=https%3A%2F%2Fimage1.slideserve.com%2F1834532%2Fchromosomes-l.jpg&amp;f=1&amp;nofb=1&amp;ipt=839bc8a4e95032dd3e10b34ff40e6d35b7bd5b789d3e2e53be7900b7cbf56654&amp;ipo=images</a:t>
            </a:r>
          </a:p>
          <a:p>
            <a:endParaRPr lang="en-US" altLang="en-US" dirty="0"/>
          </a:p>
        </p:txBody>
      </p:sp>
    </p:spTree>
    <p:extLst>
      <p:ext uri="{BB962C8B-B14F-4D97-AF65-F5344CB8AC3E}">
        <p14:creationId xmlns:p14="http://schemas.microsoft.com/office/powerpoint/2010/main" val="4102527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670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3011654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https://healthjade.com/klinefelter-syndrome/</a:t>
            </a:r>
          </a:p>
        </p:txBody>
      </p:sp>
    </p:spTree>
    <p:extLst>
      <p:ext uri="{BB962C8B-B14F-4D97-AF65-F5344CB8AC3E}">
        <p14:creationId xmlns:p14="http://schemas.microsoft.com/office/powerpoint/2010/main" val="34595081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https://healthjade.com/klinefelter-syndrome/</a:t>
            </a:r>
          </a:p>
        </p:txBody>
      </p:sp>
    </p:spTree>
    <p:extLst>
      <p:ext uri="{BB962C8B-B14F-4D97-AF65-F5344CB8AC3E}">
        <p14:creationId xmlns:p14="http://schemas.microsoft.com/office/powerpoint/2010/main" val="2947410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https://external-content.duckduckgo.com/iu/?u=http%3A%2F%2Fembryology.med.unsw.edu.au%2Fembryology%2Fimages%2Fa%2Fa2%2FKaryogram_of_male_with_47%252C_XYY_Syndrome.png&amp;f=1&amp;nofb=1&amp;ipt=dff7e968900457355da973e6cceeefad4867b6cc45d07806cb3c7aa897e4a077&amp;ipo=images</a:t>
            </a:r>
          </a:p>
        </p:txBody>
      </p:sp>
    </p:spTree>
    <p:extLst>
      <p:ext uri="{BB962C8B-B14F-4D97-AF65-F5344CB8AC3E}">
        <p14:creationId xmlns:p14="http://schemas.microsoft.com/office/powerpoint/2010/main" val="2814150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https://rarediseases.org/rare-diseases/xyy-syndrome/</a:t>
            </a:r>
          </a:p>
        </p:txBody>
      </p:sp>
    </p:spTree>
    <p:extLst>
      <p:ext uri="{BB962C8B-B14F-4D97-AF65-F5344CB8AC3E}">
        <p14:creationId xmlns:p14="http://schemas.microsoft.com/office/powerpoint/2010/main" val="3556288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800321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981898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49557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Memorization, commentaries, Hebrew, Greek, history, science</a:t>
            </a:r>
          </a:p>
        </p:txBody>
      </p:sp>
    </p:spTree>
    <p:extLst>
      <p:ext uri="{BB962C8B-B14F-4D97-AF65-F5344CB8AC3E}">
        <p14:creationId xmlns:p14="http://schemas.microsoft.com/office/powerpoint/2010/main" val="12469061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353720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1775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76249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69233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136885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586649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777339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Messiah has come: By water and by Blood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22, 2022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164419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Inner Warfare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https://www.umjc.org/commentary/2022/12/16/what-would-the-maccabees-do</a:t>
            </a:r>
          </a:p>
          <a:p>
            <a:endParaRPr lang="en-US" altLang="en-US" dirty="0"/>
          </a:p>
        </p:txBody>
      </p:sp>
    </p:spTree>
    <p:extLst>
      <p:ext uri="{BB962C8B-B14F-4D97-AF65-F5344CB8AC3E}">
        <p14:creationId xmlns:p14="http://schemas.microsoft.com/office/powerpoint/2010/main" val="373401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265845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43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1775393858"/>
      </p:ext>
    </p:extLst>
  </p:cSld>
  <p:clrMap bg1="lt1" tx1="dk1" bg2="lt2" tx2="dk2" accent1="accent1" accent2="accent2" accent3="accent3" accent4="accent4" accent5="accent5" accent6="accent6" hlink="hlink" folHlink="folHlink"/>
  <p:sldLayoutIdLst>
    <p:sldLayoutId id="2147483839" r:id="rId1"/>
    <p:sldLayoutId id="214748384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solidFill>
                  <a:srgbClr val="1155CC"/>
                </a:solidFill>
              </a:rPr>
              <a:t> </a:t>
            </a:r>
          </a:p>
        </p:txBody>
      </p:sp>
      <p:pic>
        <p:nvPicPr>
          <p:cNvPr id="3" name="Picture 2">
            <a:extLst>
              <a:ext uri="{FF2B5EF4-FFF2-40B4-BE49-F238E27FC236}">
                <a16:creationId xmlns:a16="http://schemas.microsoft.com/office/drawing/2014/main" id="{B4C81C69-C482-ED77-F2D4-46C62809CB55}"/>
              </a:ext>
            </a:extLst>
          </p:cNvPr>
          <p:cNvPicPr>
            <a:picLocks noChangeAspect="1"/>
          </p:cNvPicPr>
          <p:nvPr/>
        </p:nvPicPr>
        <p:blipFill>
          <a:blip r:embed="rId3"/>
          <a:stretch>
            <a:fillRect/>
          </a:stretch>
        </p:blipFill>
        <p:spPr>
          <a:xfrm>
            <a:off x="1066801" y="-31818"/>
            <a:ext cx="7071038" cy="5175318"/>
          </a:xfrm>
          <a:prstGeom prst="rect">
            <a:avLst/>
          </a:prstGeom>
        </p:spPr>
      </p:pic>
    </p:spTree>
    <p:extLst>
      <p:ext uri="{BB962C8B-B14F-4D97-AF65-F5344CB8AC3E}">
        <p14:creationId xmlns:p14="http://schemas.microsoft.com/office/powerpoint/2010/main" val="341850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7698" name="Picture 2">
            <a:extLst>
              <a:ext uri="{FF2B5EF4-FFF2-40B4-BE49-F238E27FC236}">
                <a16:creationId xmlns:a16="http://schemas.microsoft.com/office/drawing/2014/main" id="{06AF614B-BC95-1020-B27E-FB0DC8B21C5E}"/>
              </a:ext>
            </a:extLst>
          </p:cNvPr>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1143000" y="0"/>
            <a:ext cx="6858000" cy="5143500"/>
          </a:xfrm>
        </p:spPr>
      </p:pic>
      <p:sp>
        <p:nvSpPr>
          <p:cNvPr id="1437699" name="Text Box 3">
            <a:extLst>
              <a:ext uri="{FF2B5EF4-FFF2-40B4-BE49-F238E27FC236}">
                <a16:creationId xmlns:a16="http://schemas.microsoft.com/office/drawing/2014/main" id="{A16C4748-BBAF-DE07-D10D-D968211E7976}"/>
              </a:ext>
            </a:extLst>
          </p:cNvPr>
          <p:cNvSpPr txBox="1">
            <a:spLocks noChangeArrowheads="1"/>
          </p:cNvSpPr>
          <p:nvPr/>
        </p:nvSpPr>
        <p:spPr bwMode="auto">
          <a:xfrm>
            <a:off x="1846134" y="4457700"/>
            <a:ext cx="3071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n-US" altLang="en-US" sz="3000">
                <a:effectLst>
                  <a:outerShdw blurRad="38100" dist="38100" dir="2700000" algn="tl">
                    <a:srgbClr val="808080"/>
                  </a:outerShdw>
                </a:effectLst>
              </a:rPr>
              <a:t>Elazar 162 BCE</a:t>
            </a:r>
          </a:p>
        </p:txBody>
      </p:sp>
    </p:spTree>
    <p:extLst>
      <p:ext uri="{BB962C8B-B14F-4D97-AF65-F5344CB8AC3E}">
        <p14:creationId xmlns:p14="http://schemas.microsoft.com/office/powerpoint/2010/main" val="199330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a:extLst>
              <a:ext uri="{FF2B5EF4-FFF2-40B4-BE49-F238E27FC236}">
                <a16:creationId xmlns:a16="http://schemas.microsoft.com/office/drawing/2014/main" id="{017BFFB9-53F5-0C6D-BEF6-79262E58DF8F}"/>
              </a:ext>
            </a:extLst>
          </p:cNvPr>
          <p:cNvSpPr>
            <a:spLocks noGrp="1" noChangeArrowheads="1"/>
          </p:cNvSpPr>
          <p:nvPr>
            <p:ph type="subTitle" idx="1"/>
          </p:nvPr>
        </p:nvSpPr>
        <p:spPr>
          <a:xfrm>
            <a:off x="1143000" y="0"/>
            <a:ext cx="6858000" cy="5143500"/>
          </a:xfrm>
        </p:spPr>
        <p:txBody>
          <a:bodyPr/>
          <a:lstStyle/>
          <a:p>
            <a:pPr algn="l"/>
            <a:r>
              <a:rPr lang="en-US" altLang="en-US" sz="3000"/>
              <a:t> </a:t>
            </a:r>
          </a:p>
        </p:txBody>
      </p:sp>
      <p:pic>
        <p:nvPicPr>
          <p:cNvPr id="1528835" name="Picture 3">
            <a:extLst>
              <a:ext uri="{FF2B5EF4-FFF2-40B4-BE49-F238E27FC236}">
                <a16:creationId xmlns:a16="http://schemas.microsoft.com/office/drawing/2014/main" id="{A916AF09-9073-57AD-150E-D6B58DBFB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21" t="11195" r="12381" b="21233"/>
          <a:stretch>
            <a:fillRect/>
          </a:stretch>
        </p:blipFill>
        <p:spPr bwMode="auto">
          <a:xfrm>
            <a:off x="4818459" y="0"/>
            <a:ext cx="4325541" cy="5143500"/>
          </a:xfrm>
          <a:prstGeom prst="rect">
            <a:avLst/>
          </a:prstGeom>
          <a:noFill/>
          <a:extLst>
            <a:ext uri="{909E8E84-426E-40DD-AFC4-6F175D3DCCD1}">
              <a14:hiddenFill xmlns:a14="http://schemas.microsoft.com/office/drawing/2010/main">
                <a:solidFill>
                  <a:srgbClr val="FFFFFF"/>
                </a:solidFill>
              </a14:hiddenFill>
            </a:ext>
          </a:extLst>
        </p:spPr>
      </p:pic>
      <p:sp>
        <p:nvSpPr>
          <p:cNvPr id="1528836" name="Text Box 4">
            <a:extLst>
              <a:ext uri="{FF2B5EF4-FFF2-40B4-BE49-F238E27FC236}">
                <a16:creationId xmlns:a16="http://schemas.microsoft.com/office/drawing/2014/main" id="{497D050D-84B1-3377-54B8-12FD31555169}"/>
              </a:ext>
            </a:extLst>
          </p:cNvPr>
          <p:cNvSpPr txBox="1">
            <a:spLocks noChangeArrowheads="1"/>
          </p:cNvSpPr>
          <p:nvPr/>
        </p:nvSpPr>
        <p:spPr bwMode="auto">
          <a:xfrm>
            <a:off x="304800" y="209550"/>
            <a:ext cx="45136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altLang="en-US" sz="3600" dirty="0">
                <a:effectLst>
                  <a:outerShdw blurRad="38100" dist="38100" dir="2700000" algn="tl">
                    <a:srgbClr val="808080"/>
                  </a:outerShdw>
                </a:effectLst>
              </a:rPr>
              <a:t>Eleazer (the younger brother of</a:t>
            </a:r>
          </a:p>
          <a:p>
            <a:pPr>
              <a:buClrTx/>
              <a:buSzTx/>
              <a:buFontTx/>
              <a:buNone/>
            </a:pPr>
            <a:r>
              <a:rPr lang="en-US" altLang="en-US" sz="3600" dirty="0">
                <a:effectLst>
                  <a:outerShdw blurRad="38100" dist="38100" dir="2700000" algn="tl">
                    <a:srgbClr val="808080"/>
                  </a:outerShdw>
                </a:effectLst>
              </a:rPr>
              <a:t> Judah) died when he single-handedly</a:t>
            </a:r>
          </a:p>
          <a:p>
            <a:pPr>
              <a:buClrTx/>
              <a:buSzTx/>
              <a:buFontTx/>
              <a:buNone/>
            </a:pPr>
            <a:r>
              <a:rPr lang="en-US" altLang="en-US" sz="3600" dirty="0">
                <a:effectLst>
                  <a:outerShdw blurRad="38100" dist="38100" dir="2700000" algn="tl">
                    <a:srgbClr val="808080"/>
                  </a:outerShdw>
                </a:effectLst>
              </a:rPr>
              <a:t> attacked a large elephant believed </a:t>
            </a:r>
          </a:p>
          <a:p>
            <a:pPr>
              <a:buClrTx/>
              <a:buSzTx/>
              <a:buFontTx/>
              <a:buNone/>
            </a:pPr>
            <a:r>
              <a:rPr lang="en-US" altLang="en-US" sz="3600" dirty="0">
                <a:effectLst>
                  <a:outerShdw blurRad="38100" dist="38100" dir="2700000" algn="tl">
                    <a:srgbClr val="808080"/>
                  </a:outerShdw>
                </a:effectLst>
              </a:rPr>
              <a:t>to be carrying the enemy king</a:t>
            </a:r>
            <a:r>
              <a:rPr lang="en-US" altLang="en-US" sz="3000" dirty="0">
                <a:effectLst>
                  <a:outerShdw blurRad="38100" dist="38100" dir="2700000" algn="tl">
                    <a:srgbClr val="808080"/>
                  </a:outerShdw>
                </a:effectLst>
              </a:rPr>
              <a:t> </a:t>
            </a:r>
            <a:r>
              <a:rPr lang="en-US" altLang="en-US" sz="1350" dirty="0">
                <a:effectLst>
                  <a:outerShdw blurRad="38100" dist="38100" dir="2700000" algn="tl">
                    <a:srgbClr val="808080"/>
                  </a:outerShdw>
                </a:effectLst>
              </a:rPr>
              <a:t>I </a:t>
            </a:r>
            <a:r>
              <a:rPr lang="en-US" altLang="en-US" sz="1800" dirty="0">
                <a:effectLst>
                  <a:outerShdw blurRad="38100" dist="38100" dir="2700000" algn="tl">
                    <a:srgbClr val="808080"/>
                  </a:outerShdw>
                </a:effectLst>
              </a:rPr>
              <a:t>Mac 6:42-46) </a:t>
            </a:r>
          </a:p>
        </p:txBody>
      </p:sp>
    </p:spTree>
    <p:extLst>
      <p:ext uri="{BB962C8B-B14F-4D97-AF65-F5344CB8AC3E}">
        <p14:creationId xmlns:p14="http://schemas.microsoft.com/office/powerpoint/2010/main" val="421156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“For over two thousand years we have dared to light miniature menorahs and display them outside our homes, not as an act of nostalgia, or an attempt to compete with Santa, but </a:t>
            </a:r>
            <a:r>
              <a:rPr lang="en-US" sz="4000" u="sng" dirty="0">
                <a:solidFill>
                  <a:srgbClr val="FFFF66"/>
                </a:solidFill>
              </a:rPr>
              <a:t>as an act of defiance.</a:t>
            </a:r>
            <a:endParaRPr lang="en-US" altLang="en-US" sz="7200" u="sng" dirty="0">
              <a:solidFill>
                <a:srgbClr val="FFFF66"/>
              </a:solidFill>
            </a:endParaRPr>
          </a:p>
        </p:txBody>
      </p:sp>
    </p:spTree>
    <p:extLst>
      <p:ext uri="{BB962C8B-B14F-4D97-AF65-F5344CB8AC3E}">
        <p14:creationId xmlns:p14="http://schemas.microsoft.com/office/powerpoint/2010/main" val="1960283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“On the subways and streets of New York City, Jewish people are attacked once every 16 hours. In the last few weeks, those attacks have increased in ferocity and in frequency, inspired by Kanye West and Kyrie Irving’s endorsements of</a:t>
            </a:r>
          </a:p>
        </p:txBody>
      </p:sp>
    </p:spTree>
    <p:extLst>
      <p:ext uri="{BB962C8B-B14F-4D97-AF65-F5344CB8AC3E}">
        <p14:creationId xmlns:p14="http://schemas.microsoft.com/office/powerpoint/2010/main" val="404460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“Black Hebrew Israelite ideology—which preaches that the “real” Jews are black Africans, and that we are the fakers.” </a:t>
            </a:r>
          </a:p>
        </p:txBody>
      </p:sp>
    </p:spTree>
    <p:extLst>
      <p:ext uri="{BB962C8B-B14F-4D97-AF65-F5344CB8AC3E}">
        <p14:creationId xmlns:p14="http://schemas.microsoft.com/office/powerpoint/2010/main" val="54468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419600" cy="4648200"/>
          </a:xfrm>
        </p:spPr>
        <p:txBody>
          <a:bodyPr/>
          <a:lstStyle/>
          <a:p>
            <a:pPr algn="l"/>
            <a:r>
              <a:rPr lang="en-US" sz="4000" dirty="0"/>
              <a:t>from Chaim </a:t>
            </a:r>
            <a:r>
              <a:rPr lang="en-US" sz="4000" dirty="0" err="1"/>
              <a:t>Malespin</a:t>
            </a:r>
            <a:endParaRPr lang="en-US" sz="4000" dirty="0"/>
          </a:p>
        </p:txBody>
      </p:sp>
      <p:pic>
        <p:nvPicPr>
          <p:cNvPr id="3" name="Picture 2">
            <a:extLst>
              <a:ext uri="{FF2B5EF4-FFF2-40B4-BE49-F238E27FC236}">
                <a16:creationId xmlns:a16="http://schemas.microsoft.com/office/drawing/2014/main" id="{EA6EA0F7-8A7B-3672-80B9-93BAA6090BBA}"/>
              </a:ext>
            </a:extLst>
          </p:cNvPr>
          <p:cNvPicPr>
            <a:picLocks noChangeAspect="1"/>
          </p:cNvPicPr>
          <p:nvPr/>
        </p:nvPicPr>
        <p:blipFill>
          <a:blip r:embed="rId3"/>
          <a:stretch>
            <a:fillRect/>
          </a:stretch>
        </p:blipFill>
        <p:spPr>
          <a:xfrm>
            <a:off x="4800600" y="0"/>
            <a:ext cx="4126262" cy="5143500"/>
          </a:xfrm>
          <a:prstGeom prst="rect">
            <a:avLst/>
          </a:prstGeom>
        </p:spPr>
      </p:pic>
    </p:spTree>
    <p:extLst>
      <p:ext uri="{BB962C8B-B14F-4D97-AF65-F5344CB8AC3E}">
        <p14:creationId xmlns:p14="http://schemas.microsoft.com/office/powerpoint/2010/main" val="307847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a:extLst>
              <a:ext uri="{FF2B5EF4-FFF2-40B4-BE49-F238E27FC236}">
                <a16:creationId xmlns:a16="http://schemas.microsoft.com/office/drawing/2014/main" id="{86094134-1E62-2439-B777-CBD265A39615}"/>
              </a:ext>
            </a:extLst>
          </p:cNvPr>
          <p:cNvSpPr>
            <a:spLocks noGrp="1" noChangeArrowheads="1"/>
          </p:cNvSpPr>
          <p:nvPr>
            <p:ph type="subTitle" idx="1"/>
          </p:nvPr>
        </p:nvSpPr>
        <p:spPr>
          <a:xfrm>
            <a:off x="762000" y="285750"/>
            <a:ext cx="7924800" cy="4572000"/>
          </a:xfrm>
        </p:spPr>
        <p:txBody>
          <a:bodyPr/>
          <a:lstStyle/>
          <a:p>
            <a:pPr algn="l"/>
            <a:r>
              <a:rPr lang="en-US" altLang="en-US" sz="4000" baseline="30000" dirty="0"/>
              <a:t>Dan. 11.35 </a:t>
            </a:r>
            <a:r>
              <a:rPr lang="en-US" altLang="en-US" sz="4000" dirty="0"/>
              <a:t>the people who know their God will stand firm and prevail.  Those among the people who </a:t>
            </a:r>
            <a:r>
              <a:rPr lang="en-US" altLang="en-US" sz="4000" dirty="0">
                <a:solidFill>
                  <a:srgbClr val="FFFF66"/>
                </a:solidFill>
              </a:rPr>
              <a:t>have discernment</a:t>
            </a:r>
            <a:r>
              <a:rPr lang="en-US" altLang="en-US" sz="4000" dirty="0"/>
              <a:t> will cause the rest of the people to understand.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a:extLst>
              <a:ext uri="{FF2B5EF4-FFF2-40B4-BE49-F238E27FC236}">
                <a16:creationId xmlns:a16="http://schemas.microsoft.com/office/drawing/2014/main" id="{FCD3212D-B970-2687-B289-03587344C6E2}"/>
              </a:ext>
            </a:extLst>
          </p:cNvPr>
          <p:cNvSpPr>
            <a:spLocks noGrp="1" noChangeArrowheads="1"/>
          </p:cNvSpPr>
          <p:nvPr>
            <p:ph type="subTitle" idx="1"/>
          </p:nvPr>
        </p:nvSpPr>
        <p:spPr>
          <a:xfrm>
            <a:off x="533400" y="361950"/>
            <a:ext cx="8305800" cy="4572000"/>
          </a:xfrm>
        </p:spPr>
        <p:txBody>
          <a:bodyPr/>
          <a:lstStyle/>
          <a:p>
            <a:pPr algn="l"/>
            <a:r>
              <a:rPr lang="en-US" altLang="en-US" sz="4000" dirty="0"/>
              <a:t>We are a people in Hanukkah mode.  Jews and Gentiles, under threat…</a:t>
            </a:r>
          </a:p>
          <a:p>
            <a:pPr algn="l"/>
            <a:r>
              <a:rPr lang="en-US" altLang="en-US" sz="4000" dirty="0"/>
              <a:t>Warfare…in danger of assimilation, extermination.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a:extLst>
              <a:ext uri="{FF2B5EF4-FFF2-40B4-BE49-F238E27FC236}">
                <a16:creationId xmlns:a16="http://schemas.microsoft.com/office/drawing/2014/main" id="{86094134-1E62-2439-B777-CBD265A39615}"/>
              </a:ext>
            </a:extLst>
          </p:cNvPr>
          <p:cNvSpPr>
            <a:spLocks noGrp="1" noChangeArrowheads="1"/>
          </p:cNvSpPr>
          <p:nvPr>
            <p:ph type="subTitle" idx="1"/>
          </p:nvPr>
        </p:nvSpPr>
        <p:spPr>
          <a:xfrm>
            <a:off x="457200" y="209550"/>
            <a:ext cx="8229600" cy="4724400"/>
          </a:xfrm>
        </p:spPr>
        <p:txBody>
          <a:bodyPr/>
          <a:lstStyle/>
          <a:p>
            <a:pPr algn="l"/>
            <a:r>
              <a:rPr lang="en-US" altLang="en-US" sz="4000" baseline="30000" dirty="0"/>
              <a:t>Dan. 11.35   </a:t>
            </a:r>
            <a:r>
              <a:rPr lang="en-US" altLang="en-US" sz="4000" dirty="0"/>
              <a:t>The people who know their God will stand firm and prevail.  Those among the people who </a:t>
            </a:r>
            <a:r>
              <a:rPr lang="en-US" altLang="en-US" sz="4000" dirty="0">
                <a:solidFill>
                  <a:srgbClr val="FFFF66"/>
                </a:solidFill>
              </a:rPr>
              <a:t>have discernment</a:t>
            </a:r>
            <a:r>
              <a:rPr lang="en-US" altLang="en-US" sz="4000" dirty="0"/>
              <a:t> will cause the rest of the people to understand.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0475B62-1CF7-9C60-36B7-9DB49CA4A84E}"/>
              </a:ext>
            </a:extLst>
          </p:cNvPr>
          <p:cNvPicPr>
            <a:picLocks noChangeAspect="1"/>
          </p:cNvPicPr>
          <p:nvPr/>
        </p:nvPicPr>
        <p:blipFill rotWithShape="1">
          <a:blip r:embed="rId3">
            <a:extLst>
              <a:ext uri="{28A0092B-C50C-407E-A947-70E740481C1C}">
                <a14:useLocalDpi xmlns:a14="http://schemas.microsoft.com/office/drawing/2010/main" val="0"/>
              </a:ext>
            </a:extLst>
          </a:blip>
          <a:srcRect l="7860" t="32221" r="18395" b="41112"/>
          <a:stretch/>
        </p:blipFill>
        <p:spPr>
          <a:xfrm>
            <a:off x="762000" y="-8163"/>
            <a:ext cx="8077199" cy="5192483"/>
          </a:xfrm>
          <a:prstGeom prst="rect">
            <a:avLst/>
          </a:prstGeom>
        </p:spPr>
      </p:pic>
    </p:spTree>
    <p:extLst>
      <p:ext uri="{BB962C8B-B14F-4D97-AF65-F5344CB8AC3E}">
        <p14:creationId xmlns:p14="http://schemas.microsoft.com/office/powerpoint/2010/main" val="113091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solidFill>
                <a:srgbClr val="1155CC"/>
              </a:solidFill>
            </a:endParaRPr>
          </a:p>
        </p:txBody>
      </p:sp>
      <p:pic>
        <p:nvPicPr>
          <p:cNvPr id="2052" name="Picture 4">
            <a:extLst>
              <a:ext uri="{FF2B5EF4-FFF2-40B4-BE49-F238E27FC236}">
                <a16:creationId xmlns:a16="http://schemas.microsoft.com/office/drawing/2014/main" id="{DF3332AE-8C44-6DF5-84E8-0FB0768FE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4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a:t>2 Tim 3.1-5 NIV  </a:t>
            </a:r>
            <a:r>
              <a:rPr lang="en-US" sz="4000" dirty="0"/>
              <a:t>Mark this: There will be terrible times in the last days. People will be…</a:t>
            </a:r>
          </a:p>
          <a:p>
            <a:pPr algn="l"/>
            <a:r>
              <a:rPr lang="en-US" sz="4000" dirty="0"/>
              <a:t>[Seventeen characteristics …] </a:t>
            </a:r>
          </a:p>
          <a:p>
            <a:pPr algn="l"/>
            <a:r>
              <a:rPr lang="en-US" sz="4000" dirty="0"/>
              <a:t>having a </a:t>
            </a:r>
            <a:r>
              <a:rPr lang="en-US" sz="4000" dirty="0">
                <a:solidFill>
                  <a:srgbClr val="FFFF66"/>
                </a:solidFill>
              </a:rPr>
              <a:t>form of godliness but denying its power</a:t>
            </a:r>
            <a:r>
              <a:rPr lang="en-US" sz="4000" dirty="0"/>
              <a:t>.</a:t>
            </a:r>
          </a:p>
        </p:txBody>
      </p:sp>
    </p:spTree>
    <p:extLst>
      <p:ext uri="{BB962C8B-B14F-4D97-AF65-F5344CB8AC3E}">
        <p14:creationId xmlns:p14="http://schemas.microsoft.com/office/powerpoint/2010/main" val="151868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14312" y="209549"/>
            <a:ext cx="5348288" cy="4648200"/>
          </a:xfrm>
        </p:spPr>
        <p:txBody>
          <a:bodyPr/>
          <a:lstStyle/>
          <a:p>
            <a:pPr algn="l">
              <a:lnSpc>
                <a:spcPct val="90000"/>
              </a:lnSpc>
            </a:pPr>
            <a:r>
              <a:rPr lang="en-US" altLang="en-US" sz="4000" dirty="0"/>
              <a:t>The infiltrator in our battle for survival as Jews and friends.</a:t>
            </a:r>
          </a:p>
          <a:p>
            <a:pPr algn="l">
              <a:lnSpc>
                <a:spcPct val="90000"/>
              </a:lnSpc>
            </a:pPr>
            <a:endParaRPr lang="en-US" altLang="en-US" sz="4000" dirty="0"/>
          </a:p>
          <a:p>
            <a:pPr algn="l">
              <a:lnSpc>
                <a:spcPct val="90000"/>
              </a:lnSpc>
            </a:pPr>
            <a:r>
              <a:rPr lang="en-US" altLang="en-US" sz="4000" dirty="0"/>
              <a:t>Everyman’s Battle</a:t>
            </a:r>
          </a:p>
        </p:txBody>
      </p:sp>
      <p:pic>
        <p:nvPicPr>
          <p:cNvPr id="1026" name="Picture 2" descr="49064">
            <a:extLst>
              <a:ext uri="{FF2B5EF4-FFF2-40B4-BE49-F238E27FC236}">
                <a16:creationId xmlns:a16="http://schemas.microsoft.com/office/drawing/2014/main" id="{37C35078-AA5F-34D4-644E-4A8CC2595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0"/>
            <a:ext cx="3429000" cy="513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6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Failed warfare…</a:t>
            </a:r>
          </a:p>
          <a:p>
            <a:pPr algn="l"/>
            <a:r>
              <a:rPr lang="en-US" sz="4000" dirty="0"/>
              <a:t>#1</a:t>
            </a:r>
          </a:p>
        </p:txBody>
      </p:sp>
    </p:spTree>
    <p:extLst>
      <p:ext uri="{BB962C8B-B14F-4D97-AF65-F5344CB8AC3E}">
        <p14:creationId xmlns:p14="http://schemas.microsoft.com/office/powerpoint/2010/main" val="3225803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err="1"/>
              <a:t>Shoftim</a:t>
            </a:r>
            <a:r>
              <a:rPr lang="en-US" sz="4000" baseline="30000" dirty="0"/>
              <a:t> Ju 16.20-21  </a:t>
            </a:r>
            <a:r>
              <a:rPr lang="en-US" sz="4000" dirty="0"/>
              <a:t>She said, “Shimshon! The </a:t>
            </a:r>
            <a:r>
              <a:rPr lang="en-US" sz="4000" dirty="0" err="1"/>
              <a:t>P’lishtim</a:t>
            </a:r>
            <a:r>
              <a:rPr lang="en-US" sz="4000" dirty="0"/>
              <a:t> have come for you!”  He awoke from his sleep and said, “I’ll get out this time, just as I shook myself loose before.” But he didn’t know that </a:t>
            </a:r>
            <a:r>
              <a:rPr lang="en-US" sz="4000" cap="small" dirty="0"/>
              <a:t>Adoni</a:t>
            </a:r>
            <a:r>
              <a:rPr lang="en-US" sz="4000" dirty="0"/>
              <a:t> had left him. </a:t>
            </a:r>
          </a:p>
        </p:txBody>
      </p:sp>
    </p:spTree>
    <p:extLst>
      <p:ext uri="{BB962C8B-B14F-4D97-AF65-F5344CB8AC3E}">
        <p14:creationId xmlns:p14="http://schemas.microsoft.com/office/powerpoint/2010/main" val="365742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err="1"/>
              <a:t>Shoftim</a:t>
            </a:r>
            <a:r>
              <a:rPr lang="en-US" sz="4000" baseline="30000" dirty="0"/>
              <a:t> Ju 16.20-21  </a:t>
            </a:r>
            <a:r>
              <a:rPr lang="en-US" sz="4000" dirty="0"/>
              <a:t>So the </a:t>
            </a:r>
            <a:r>
              <a:rPr lang="en-US" sz="4000" dirty="0" err="1"/>
              <a:t>P’lishtim</a:t>
            </a:r>
            <a:r>
              <a:rPr lang="en-US" sz="4000" dirty="0"/>
              <a:t> seized him, gouged out his eyes and took him down to ‘</a:t>
            </a:r>
            <a:r>
              <a:rPr lang="en-US" sz="4000" dirty="0" err="1"/>
              <a:t>Azah</a:t>
            </a:r>
            <a:r>
              <a:rPr lang="en-US" sz="4000" dirty="0"/>
              <a:t>. There they bound him with two bronze chains and put him to work grinding grain at the mill in the prison. </a:t>
            </a:r>
          </a:p>
        </p:txBody>
      </p:sp>
    </p:spTree>
    <p:extLst>
      <p:ext uri="{BB962C8B-B14F-4D97-AF65-F5344CB8AC3E}">
        <p14:creationId xmlns:p14="http://schemas.microsoft.com/office/powerpoint/2010/main" val="3837463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Failed warfare…</a:t>
            </a:r>
          </a:p>
          <a:p>
            <a:pPr algn="l"/>
            <a:r>
              <a:rPr lang="en-US" sz="4000" dirty="0"/>
              <a:t>#2</a:t>
            </a:r>
          </a:p>
        </p:txBody>
      </p:sp>
    </p:spTree>
    <p:extLst>
      <p:ext uri="{BB962C8B-B14F-4D97-AF65-F5344CB8AC3E}">
        <p14:creationId xmlns:p14="http://schemas.microsoft.com/office/powerpoint/2010/main" val="221914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33350"/>
            <a:ext cx="8534400" cy="4648200"/>
          </a:xfrm>
        </p:spPr>
        <p:txBody>
          <a:bodyPr>
            <a:normAutofit/>
          </a:bodyPr>
          <a:lstStyle/>
          <a:p>
            <a:pPr algn="l"/>
            <a:r>
              <a:rPr lang="en-US" sz="4000" baseline="30000" dirty="0"/>
              <a:t>Ber/Gen 35.22,25  </a:t>
            </a:r>
            <a:r>
              <a:rPr lang="en-US" sz="4000" dirty="0"/>
              <a:t>It was while Isra’el was living in that land that </a:t>
            </a:r>
            <a:r>
              <a:rPr lang="en-US" sz="4000" dirty="0" err="1"/>
              <a:t>Re’uven</a:t>
            </a:r>
            <a:r>
              <a:rPr lang="en-US" sz="4000" dirty="0"/>
              <a:t> went and slept with Bilhah his father’s concubine, and Isra’el heard about it...The sons of Bilhah Rachel’s slave-girl were Dan and Naftali.</a:t>
            </a:r>
            <a:endParaRPr lang="en-US" sz="2800" dirty="0"/>
          </a:p>
        </p:txBody>
      </p:sp>
    </p:spTree>
    <p:extLst>
      <p:ext uri="{BB962C8B-B14F-4D97-AF65-F5344CB8AC3E}">
        <p14:creationId xmlns:p14="http://schemas.microsoft.com/office/powerpoint/2010/main" val="54562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err="1"/>
              <a:t>Beresheet</a:t>
            </a:r>
            <a:r>
              <a:rPr lang="en-US" sz="4000" baseline="30000" dirty="0"/>
              <a:t>/Gen 37.21-22</a:t>
            </a:r>
            <a:r>
              <a:rPr lang="en-US" sz="4000" dirty="0"/>
              <a:t>  But when </a:t>
            </a:r>
            <a:r>
              <a:rPr lang="en-US" sz="4000" dirty="0" err="1"/>
              <a:t>Re’uven</a:t>
            </a:r>
            <a:r>
              <a:rPr lang="en-US" sz="4000" dirty="0"/>
              <a:t> heard this [about Yosef], he saved him from being destroyed by them. He said, “We shouldn’t take his life.  Don’t shed blood,” </a:t>
            </a:r>
            <a:r>
              <a:rPr lang="en-US" sz="4000" dirty="0" err="1"/>
              <a:t>Re’uven</a:t>
            </a:r>
            <a:r>
              <a:rPr lang="en-US" sz="4000" dirty="0"/>
              <a:t> added.  </a:t>
            </a:r>
          </a:p>
        </p:txBody>
      </p:sp>
    </p:spTree>
    <p:extLst>
      <p:ext uri="{BB962C8B-B14F-4D97-AF65-F5344CB8AC3E}">
        <p14:creationId xmlns:p14="http://schemas.microsoft.com/office/powerpoint/2010/main" val="424447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err="1"/>
              <a:t>Beresheet</a:t>
            </a:r>
            <a:r>
              <a:rPr lang="en-US" sz="4000" baseline="30000" dirty="0"/>
              <a:t>/Gen 37.21-22</a:t>
            </a:r>
            <a:r>
              <a:rPr lang="en-US" sz="4000" dirty="0"/>
              <a:t> “Throw him into this cistern here in the wilds, but don’t lay hands on him yourselves.” He intended to rescue him from them later and restore him to his father.</a:t>
            </a:r>
          </a:p>
        </p:txBody>
      </p:sp>
    </p:spTree>
    <p:extLst>
      <p:ext uri="{BB962C8B-B14F-4D97-AF65-F5344CB8AC3E}">
        <p14:creationId xmlns:p14="http://schemas.microsoft.com/office/powerpoint/2010/main" val="13793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09550"/>
            <a:ext cx="4343400" cy="4648200"/>
          </a:xfrm>
        </p:spPr>
        <p:txBody>
          <a:bodyPr/>
          <a:lstStyle/>
          <a:p>
            <a:pPr algn="l"/>
            <a:r>
              <a:rPr lang="en-US" sz="4000" dirty="0"/>
              <a:t>If you look up Hanukkah on Wikipedia, </a:t>
            </a:r>
          </a:p>
          <a:p>
            <a:pPr marL="228600" indent="-228600" algn="l">
              <a:buFont typeface="Arial" panose="020B0604020202020204" pitchFamily="34" charset="0"/>
              <a:buChar char="•"/>
            </a:pPr>
            <a:r>
              <a:rPr lang="en-US" sz="4000" dirty="0"/>
              <a:t>19 images are candles, donuts, latkes</a:t>
            </a:r>
          </a:p>
          <a:p>
            <a:pPr marL="228600" indent="-228600" algn="l">
              <a:buFont typeface="Arial" panose="020B0604020202020204" pitchFamily="34" charset="0"/>
              <a:buChar char="•"/>
            </a:pPr>
            <a:r>
              <a:rPr lang="en-US" sz="3600" dirty="0"/>
              <a:t>5 images are war</a:t>
            </a:r>
          </a:p>
        </p:txBody>
      </p:sp>
      <p:pic>
        <p:nvPicPr>
          <p:cNvPr id="4098" name="Picture 2">
            <a:extLst>
              <a:ext uri="{FF2B5EF4-FFF2-40B4-BE49-F238E27FC236}">
                <a16:creationId xmlns:a16="http://schemas.microsoft.com/office/drawing/2014/main" id="{0339CEDD-6349-E72E-B188-CD5CC5ECCB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68" r="17454"/>
          <a:stretch/>
        </p:blipFill>
        <p:spPr bwMode="auto">
          <a:xfrm>
            <a:off x="4495800" y="-20530"/>
            <a:ext cx="4648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8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err="1"/>
              <a:t>Beresheet</a:t>
            </a:r>
            <a:r>
              <a:rPr lang="en-US" sz="4000" baseline="30000" dirty="0"/>
              <a:t>/Gen 37.29-30</a:t>
            </a:r>
            <a:r>
              <a:rPr lang="en-US" sz="4000" dirty="0"/>
              <a:t> </a:t>
            </a:r>
            <a:r>
              <a:rPr lang="en-US" sz="4000" dirty="0" err="1"/>
              <a:t>Re’uven</a:t>
            </a:r>
            <a:r>
              <a:rPr lang="en-US" sz="4000" dirty="0"/>
              <a:t> returned to the cistern, and, upon seeing that Yosef wasn’t in it, tore his clothes in mourning.  He returned to his brothers and said, “The boy isn’t there! Where can I go now?”</a:t>
            </a:r>
          </a:p>
        </p:txBody>
      </p:sp>
    </p:spTree>
    <p:extLst>
      <p:ext uri="{BB962C8B-B14F-4D97-AF65-F5344CB8AC3E}">
        <p14:creationId xmlns:p14="http://schemas.microsoft.com/office/powerpoint/2010/main" val="2203821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marL="228600" indent="-228600" algn="l">
              <a:buFont typeface="Arial" panose="020B0604020202020204" pitchFamily="34" charset="0"/>
              <a:buChar char="•"/>
            </a:pPr>
            <a:r>
              <a:rPr lang="en-US" sz="4000" dirty="0"/>
              <a:t>Shimshon/ Samson was defeated because of sexual immorality.  “Once Samson went to Gaza and eyed a prostitute there, so he went to her.” “After this, he fell in love with a woman who lived in the </a:t>
            </a:r>
            <a:r>
              <a:rPr lang="en-US" sz="4000" dirty="0" err="1"/>
              <a:t>Sorek</a:t>
            </a:r>
            <a:r>
              <a:rPr lang="en-US" sz="4000" dirty="0"/>
              <a:t> Valley, whose name was </a:t>
            </a:r>
            <a:r>
              <a:rPr lang="en-US" sz="4000" dirty="0" err="1"/>
              <a:t>D’lilah</a:t>
            </a:r>
            <a:r>
              <a:rPr lang="en-US" sz="4000" dirty="0"/>
              <a:t>.”</a:t>
            </a:r>
          </a:p>
          <a:p>
            <a:pPr marL="228600" indent="-228600" algn="l">
              <a:buFont typeface="Arial" panose="020B0604020202020204" pitchFamily="34" charset="0"/>
              <a:buChar char="•"/>
            </a:pPr>
            <a:r>
              <a:rPr lang="en-US" sz="4000" dirty="0" err="1"/>
              <a:t>Rueven</a:t>
            </a:r>
            <a:r>
              <a:rPr lang="en-US" sz="4000" dirty="0"/>
              <a:t> failed because of sexual immorality.</a:t>
            </a:r>
          </a:p>
        </p:txBody>
      </p:sp>
    </p:spTree>
    <p:extLst>
      <p:ext uri="{BB962C8B-B14F-4D97-AF65-F5344CB8AC3E}">
        <p14:creationId xmlns:p14="http://schemas.microsoft.com/office/powerpoint/2010/main" val="266503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We are in a war environment</a:t>
            </a:r>
          </a:p>
        </p:txBody>
      </p:sp>
    </p:spTree>
    <p:extLst>
      <p:ext uri="{BB962C8B-B14F-4D97-AF65-F5344CB8AC3E}">
        <p14:creationId xmlns:p14="http://schemas.microsoft.com/office/powerpoint/2010/main" val="711076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solidFill>
                <a:srgbClr val="1155CC"/>
              </a:solidFill>
            </a:endParaRPr>
          </a:p>
        </p:txBody>
      </p:sp>
      <p:pic>
        <p:nvPicPr>
          <p:cNvPr id="2052" name="Picture 4">
            <a:extLst>
              <a:ext uri="{FF2B5EF4-FFF2-40B4-BE49-F238E27FC236}">
                <a16:creationId xmlns:a16="http://schemas.microsoft.com/office/drawing/2014/main" id="{DF3332AE-8C44-6DF5-84E8-0FB0768FE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73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Mishlei/Prov 2.6, 16-19</a:t>
            </a:r>
            <a:r>
              <a:rPr lang="en-US" sz="4000" dirty="0"/>
              <a:t> For </a:t>
            </a:r>
            <a:r>
              <a:rPr lang="en-US" sz="4000" cap="small" dirty="0"/>
              <a:t>Adoni</a:t>
            </a:r>
            <a:r>
              <a:rPr lang="en-US" sz="4000" dirty="0"/>
              <a:t> gives wisdom; from his mouth comes knowledge and understanding... They will save you from a woman who is a stranger, from a loose woman with smooth talk, </a:t>
            </a:r>
          </a:p>
        </p:txBody>
      </p:sp>
    </p:spTree>
    <p:extLst>
      <p:ext uri="{BB962C8B-B14F-4D97-AF65-F5344CB8AC3E}">
        <p14:creationId xmlns:p14="http://schemas.microsoft.com/office/powerpoint/2010/main" val="242541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Mishlei/Prov 2.6, 16-19</a:t>
            </a:r>
            <a:r>
              <a:rPr lang="en-US" sz="4000" dirty="0"/>
              <a:t> who abandons the  ruler she had in her youth and forgets the covenant of her God. Her house is sinking toward death, her paths lead to the dead. </a:t>
            </a:r>
            <a:r>
              <a:rPr lang="en-US" sz="4000" dirty="0">
                <a:solidFill>
                  <a:srgbClr val="FFFF66"/>
                </a:solidFill>
              </a:rPr>
              <a:t>None who go to her return; they never regain the path to life.</a:t>
            </a:r>
          </a:p>
        </p:txBody>
      </p:sp>
    </p:spTree>
    <p:extLst>
      <p:ext uri="{BB962C8B-B14F-4D97-AF65-F5344CB8AC3E}">
        <p14:creationId xmlns:p14="http://schemas.microsoft.com/office/powerpoint/2010/main" val="411727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a:t>Lynchburg, VA. Jan. 18, 2016  </a:t>
            </a:r>
            <a:r>
              <a:rPr lang="en-US" sz="4000" dirty="0"/>
              <a:t>- A new study is revealing startling statistics concerning pornography use among both men and women, including those who identify as believers.</a:t>
            </a:r>
          </a:p>
        </p:txBody>
      </p:sp>
    </p:spTree>
    <p:extLst>
      <p:ext uri="{BB962C8B-B14F-4D97-AF65-F5344CB8AC3E}">
        <p14:creationId xmlns:p14="http://schemas.microsoft.com/office/powerpoint/2010/main" val="213891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119063" indent="-119063" algn="l">
              <a:buFont typeface="Arial" panose="020B0604020202020204" pitchFamily="34" charset="0"/>
              <a:buChar char="•"/>
            </a:pPr>
            <a:r>
              <a:rPr lang="en-US" sz="4000" dirty="0"/>
              <a:t>64 percent, or two thirds, of U.S. men admit to viewing porn at least monthly</a:t>
            </a:r>
          </a:p>
          <a:p>
            <a:pPr marL="119063" indent="-119063" algn="l">
              <a:buFont typeface="Arial" panose="020B0604020202020204" pitchFamily="34" charset="0"/>
              <a:buChar char="•"/>
            </a:pPr>
            <a:r>
              <a:rPr lang="en-US" sz="4000" dirty="0"/>
              <a:t>the number of believing men nearly equaling the national average. </a:t>
            </a:r>
          </a:p>
        </p:txBody>
      </p:sp>
    </p:spTree>
    <p:extLst>
      <p:ext uri="{BB962C8B-B14F-4D97-AF65-F5344CB8AC3E}">
        <p14:creationId xmlns:p14="http://schemas.microsoft.com/office/powerpoint/2010/main" val="276018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119063" indent="-119063" algn="l">
              <a:buFont typeface="Arial" panose="020B0604020202020204" pitchFamily="34" charset="0"/>
              <a:buChar char="•"/>
            </a:pPr>
            <a:r>
              <a:rPr lang="en-US" sz="3600" dirty="0"/>
              <a:t>When divided by age "</a:t>
            </a:r>
            <a:r>
              <a:rPr lang="en-US" sz="3600" u="sng" dirty="0">
                <a:solidFill>
                  <a:srgbClr val="FFFF66"/>
                </a:solidFill>
              </a:rPr>
              <a:t>eight out of ten (79%) men between the ages of 18 and 30 view pornography </a:t>
            </a:r>
            <a:r>
              <a:rPr lang="en-US" sz="3600" u="dbl" dirty="0">
                <a:solidFill>
                  <a:srgbClr val="FFFF66"/>
                </a:solidFill>
              </a:rPr>
              <a:t>at least </a:t>
            </a:r>
            <a:r>
              <a:rPr lang="en-US" sz="3600" u="sng" dirty="0">
                <a:solidFill>
                  <a:srgbClr val="FFFF66"/>
                </a:solidFill>
              </a:rPr>
              <a:t>monthly</a:t>
            </a:r>
            <a:r>
              <a:rPr lang="en-US" sz="3600" dirty="0"/>
              <a:t>, </a:t>
            </a:r>
          </a:p>
          <a:p>
            <a:pPr marL="119063" indent="-119063" algn="l">
              <a:buFont typeface="Arial" panose="020B0604020202020204" pitchFamily="34" charset="0"/>
              <a:buChar char="•"/>
            </a:pPr>
            <a:r>
              <a:rPr lang="en-US" sz="3600" dirty="0"/>
              <a:t>two thirds (67%) of men between the ages of 31 and 49 view pornography </a:t>
            </a:r>
            <a:r>
              <a:rPr lang="en-US" sz="3600" u="sng" dirty="0"/>
              <a:t>at least</a:t>
            </a:r>
            <a:r>
              <a:rPr lang="en-US" sz="3600" dirty="0"/>
              <a:t> monthly. </a:t>
            </a:r>
          </a:p>
          <a:p>
            <a:pPr marL="119063" indent="-119063" algn="l">
              <a:buFont typeface="Arial" panose="020B0604020202020204" pitchFamily="34" charset="0"/>
              <a:buChar char="•"/>
            </a:pPr>
            <a:r>
              <a:rPr lang="en-US" sz="3600" dirty="0"/>
              <a:t>One half of men between 50 and 68 looks at porn monthly."</a:t>
            </a:r>
          </a:p>
        </p:txBody>
      </p:sp>
    </p:spTree>
    <p:extLst>
      <p:ext uri="{BB962C8B-B14F-4D97-AF65-F5344CB8AC3E}">
        <p14:creationId xmlns:p14="http://schemas.microsoft.com/office/powerpoint/2010/main" val="2463372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47500" lnSpcReduction="20000"/>
          </a:bodyPr>
          <a:lstStyle/>
          <a:p>
            <a:pPr marL="173038" indent="-173038" algn="l">
              <a:buFont typeface="Arial" panose="020B0604020202020204" pitchFamily="34" charset="0"/>
              <a:buChar char="•"/>
            </a:pPr>
            <a:r>
              <a:rPr lang="en-US" sz="8400" dirty="0"/>
              <a:t>The study claims </a:t>
            </a:r>
            <a:r>
              <a:rPr lang="en-US" sz="8400" dirty="0">
                <a:solidFill>
                  <a:srgbClr val="FFFF66"/>
                </a:solidFill>
              </a:rPr>
              <a:t>three out of every 10 men between the ages of 18 and 30 are daily viewers </a:t>
            </a:r>
            <a:r>
              <a:rPr lang="en-US" sz="8400" dirty="0"/>
              <a:t>of porn; </a:t>
            </a:r>
          </a:p>
          <a:p>
            <a:pPr marL="173038" indent="-173038" algn="l">
              <a:buFont typeface="Arial" panose="020B0604020202020204" pitchFamily="34" charset="0"/>
              <a:buChar char="•"/>
            </a:pPr>
            <a:r>
              <a:rPr lang="en-US" sz="8400" dirty="0">
                <a:solidFill>
                  <a:srgbClr val="FFFF66"/>
                </a:solidFill>
              </a:rPr>
              <a:t>three percent of women </a:t>
            </a:r>
            <a:r>
              <a:rPr lang="en-US" sz="8400" dirty="0"/>
              <a:t>in the same age group purportedly access pornography daily.</a:t>
            </a:r>
            <a:endParaRPr lang="en-US" sz="4000" dirty="0"/>
          </a:p>
        </p:txBody>
      </p:sp>
    </p:spTree>
    <p:extLst>
      <p:ext uri="{BB962C8B-B14F-4D97-AF65-F5344CB8AC3E}">
        <p14:creationId xmlns:p14="http://schemas.microsoft.com/office/powerpoint/2010/main" val="129748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334000" cy="4648200"/>
          </a:xfrm>
        </p:spPr>
        <p:txBody>
          <a:bodyPr>
            <a:normAutofit lnSpcReduction="10000"/>
          </a:bodyPr>
          <a:lstStyle/>
          <a:p>
            <a:pPr algn="l"/>
            <a:r>
              <a:rPr lang="en-US" sz="2800" b="1" i="0" cap="all" dirty="0">
                <a:effectLst/>
              </a:rPr>
              <a:t>UMJC EXECUTIVE DIRECTOR</a:t>
            </a:r>
          </a:p>
          <a:p>
            <a:pPr algn="l"/>
            <a:r>
              <a:rPr lang="en-US" sz="2800" dirty="0"/>
              <a:t>Monique Brumbach is a granddaughter of German Jewish Holocaust survivors, a human rights lawyer. She has been involved in the UMJC since her Bat Mitzvah in 1994, when her parents founded Adat Yeshua, the first Messianic Jewish congregation in New Orleans.</a:t>
            </a:r>
          </a:p>
        </p:txBody>
      </p:sp>
      <p:pic>
        <p:nvPicPr>
          <p:cNvPr id="5122" name="Picture 2" descr="Bagels and Blessings: Monique Brumbach Interview">
            <a:extLst>
              <a:ext uri="{FF2B5EF4-FFF2-40B4-BE49-F238E27FC236}">
                <a16:creationId xmlns:a16="http://schemas.microsoft.com/office/drawing/2014/main" id="{405E5C28-49B9-75AB-4657-6E6AC2C49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301"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68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173038" indent="-173038" algn="l">
              <a:buFont typeface="Arial" panose="020B0604020202020204" pitchFamily="34" charset="0"/>
              <a:buChar char="•"/>
            </a:pPr>
            <a:r>
              <a:rPr lang="en-US" sz="3600" dirty="0"/>
              <a:t>Among men and women who claim to be believers in Messiah, a stunning </a:t>
            </a:r>
            <a:r>
              <a:rPr lang="en-US" sz="3600" u="sng" dirty="0">
                <a:solidFill>
                  <a:srgbClr val="FFFF66"/>
                </a:solidFill>
              </a:rPr>
              <a:t>seven percent of males admit</a:t>
            </a:r>
            <a:r>
              <a:rPr lang="en-US" sz="3600" dirty="0"/>
              <a:t> to viewing porn </a:t>
            </a:r>
            <a:r>
              <a:rPr lang="en-US" sz="3600" u="sng" dirty="0">
                <a:solidFill>
                  <a:srgbClr val="FFFF66"/>
                </a:solidFill>
              </a:rPr>
              <a:t>several times a day</a:t>
            </a:r>
            <a:r>
              <a:rPr lang="en-US" sz="3600" dirty="0"/>
              <a:t>, compared to one percent among Christian females.</a:t>
            </a:r>
          </a:p>
          <a:p>
            <a:pPr marL="173038" indent="-173038" algn="l">
              <a:buFont typeface="Arial" panose="020B0604020202020204" pitchFamily="34" charset="0"/>
              <a:buChar char="•"/>
            </a:pPr>
            <a:r>
              <a:rPr lang="en-US" sz="3600" dirty="0"/>
              <a:t>The number of married individuals who admit to viewing porn several times a day range from five percent of men to two percent of women.</a:t>
            </a:r>
            <a:endParaRPr lang="en-US" dirty="0"/>
          </a:p>
        </p:txBody>
      </p:sp>
    </p:spTree>
    <p:extLst>
      <p:ext uri="{BB962C8B-B14F-4D97-AF65-F5344CB8AC3E}">
        <p14:creationId xmlns:p14="http://schemas.microsoft.com/office/powerpoint/2010/main" val="2537599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  </a:t>
            </a:r>
          </a:p>
        </p:txBody>
      </p:sp>
      <p:pic>
        <p:nvPicPr>
          <p:cNvPr id="3" name="Picture 2">
            <a:extLst>
              <a:ext uri="{FF2B5EF4-FFF2-40B4-BE49-F238E27FC236}">
                <a16:creationId xmlns:a16="http://schemas.microsoft.com/office/drawing/2014/main" id="{ED7FC5A0-E83F-C6C8-884F-CBE9FCFF2454}"/>
              </a:ext>
            </a:extLst>
          </p:cNvPr>
          <p:cNvPicPr>
            <a:picLocks noChangeAspect="1"/>
          </p:cNvPicPr>
          <p:nvPr/>
        </p:nvPicPr>
        <p:blipFill>
          <a:blip r:embed="rId3"/>
          <a:stretch>
            <a:fillRect/>
          </a:stretch>
        </p:blipFill>
        <p:spPr>
          <a:xfrm>
            <a:off x="97656" y="438149"/>
            <a:ext cx="8970144" cy="4277431"/>
          </a:xfrm>
          <a:prstGeom prst="rect">
            <a:avLst/>
          </a:prstGeom>
        </p:spPr>
      </p:pic>
    </p:spTree>
    <p:extLst>
      <p:ext uri="{BB962C8B-B14F-4D97-AF65-F5344CB8AC3E}">
        <p14:creationId xmlns:p14="http://schemas.microsoft.com/office/powerpoint/2010/main" val="1560048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The most recent study, looking at French men aged 18 and older, examines usage patterns, motivations for use, and possible effects of online sexual activity, and reaches important conclusions:</a:t>
            </a:r>
          </a:p>
        </p:txBody>
      </p:sp>
    </p:spTree>
    <p:extLst>
      <p:ext uri="{BB962C8B-B14F-4D97-AF65-F5344CB8AC3E}">
        <p14:creationId xmlns:p14="http://schemas.microsoft.com/office/powerpoint/2010/main" val="2468986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Porn use is by far the most common online sexual activity for adult males, engaged in by 99% of the study’s 434 participants.</a:t>
            </a:r>
          </a:p>
          <a:p>
            <a:pPr algn="l"/>
            <a:endParaRPr lang="en-US" sz="4000" dirty="0"/>
          </a:p>
          <a:p>
            <a:pPr algn="l"/>
            <a:r>
              <a:rPr lang="en-US" sz="4000" dirty="0"/>
              <a:t>Why so prevalent??</a:t>
            </a:r>
          </a:p>
        </p:txBody>
      </p:sp>
    </p:spTree>
    <p:extLst>
      <p:ext uri="{BB962C8B-B14F-4D97-AF65-F5344CB8AC3E}">
        <p14:creationId xmlns:p14="http://schemas.microsoft.com/office/powerpoint/2010/main" val="3120993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A study found that 73.8 percent of men who view porn do so hoping to alleviate stress.</a:t>
            </a:r>
          </a:p>
          <a:p>
            <a:pPr algn="l"/>
            <a:endParaRPr lang="en-US" sz="4000" dirty="0"/>
          </a:p>
          <a:p>
            <a:pPr algn="l"/>
            <a:r>
              <a:rPr lang="en-US" sz="4000" dirty="0"/>
              <a:t>One illustrative incident:</a:t>
            </a:r>
          </a:p>
        </p:txBody>
      </p:sp>
    </p:spTree>
    <p:extLst>
      <p:ext uri="{BB962C8B-B14F-4D97-AF65-F5344CB8AC3E}">
        <p14:creationId xmlns:p14="http://schemas.microsoft.com/office/powerpoint/2010/main" val="3402960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 Roberto admitted that he was watching porn for two to three hours per day. “I go online after classes to unwind.”</a:t>
            </a:r>
          </a:p>
        </p:txBody>
      </p:sp>
    </p:spTree>
    <p:extLst>
      <p:ext uri="{BB962C8B-B14F-4D97-AF65-F5344CB8AC3E}">
        <p14:creationId xmlns:p14="http://schemas.microsoft.com/office/powerpoint/2010/main" val="343738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0" i="0" dirty="0">
                <a:effectLst/>
                <a:latin typeface="Arial Rounded MT Bold" panose="020F0704030504030204" pitchFamily="34" charset="0"/>
              </a:rPr>
              <a:t>He stated that his porn use started when he was 14. “My dad got out of prison right around them, and he was really angry. He was drunk all the time and yelling at my mom, so I would go in my room and lock the door and lose myself in porn for a few hours as a way to not hear or feel what was happening.”</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393183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Traditionally, men are associated with porn use, but the numbers show more women are consuming pornography than ever before. In the United States, 23 percent of this particular site's users are women, with 28 percent in Australia and 22 in the United Kingdom.</a:t>
            </a:r>
          </a:p>
        </p:txBody>
      </p:sp>
    </p:spTree>
    <p:extLst>
      <p:ext uri="{BB962C8B-B14F-4D97-AF65-F5344CB8AC3E}">
        <p14:creationId xmlns:p14="http://schemas.microsoft.com/office/powerpoint/2010/main" val="3077011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People frequently view pornography NOT because they are aggressive abusers, rather they are wounded and seeking comfort.</a:t>
            </a:r>
          </a:p>
        </p:txBody>
      </p:sp>
    </p:spTree>
    <p:extLst>
      <p:ext uri="{BB962C8B-B14F-4D97-AF65-F5344CB8AC3E}">
        <p14:creationId xmlns:p14="http://schemas.microsoft.com/office/powerpoint/2010/main" val="4146325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solidFill>
                <a:srgbClr val="1155CC"/>
              </a:solidFill>
            </a:endParaRPr>
          </a:p>
        </p:txBody>
      </p:sp>
      <p:pic>
        <p:nvPicPr>
          <p:cNvPr id="2052" name="Picture 4">
            <a:extLst>
              <a:ext uri="{FF2B5EF4-FFF2-40B4-BE49-F238E27FC236}">
                <a16:creationId xmlns:a16="http://schemas.microsoft.com/office/drawing/2014/main" id="{DF3332AE-8C44-6DF5-84E8-0FB0768FE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0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“When our Gentile friends or co-workers ask us ‘what’s Hanukkah about, anyway?’ we tend to give them sugar-coated references to light, miracles, and funny games with spinning tops. But this is only half of the story. [or less!]</a:t>
            </a:r>
          </a:p>
        </p:txBody>
      </p:sp>
    </p:spTree>
    <p:extLst>
      <p:ext uri="{BB962C8B-B14F-4D97-AF65-F5344CB8AC3E}">
        <p14:creationId xmlns:p14="http://schemas.microsoft.com/office/powerpoint/2010/main" val="1928015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dirty="0"/>
              <a:t>What is the remedy?</a:t>
            </a:r>
            <a:endParaRPr lang="en-US" sz="4000" dirty="0"/>
          </a:p>
          <a:p>
            <a:pPr algn="l"/>
            <a:endParaRPr lang="en-US" sz="4000" baseline="30000" dirty="0"/>
          </a:p>
          <a:p>
            <a:pPr algn="l"/>
            <a:r>
              <a:rPr lang="en-US" sz="4000" baseline="30000" dirty="0"/>
              <a:t>Mishlei/Prov 2.6, 16-19</a:t>
            </a:r>
            <a:r>
              <a:rPr lang="en-US" sz="4000" dirty="0"/>
              <a:t> Her house is sinking toward death, her paths lead to the dead. </a:t>
            </a:r>
            <a:r>
              <a:rPr lang="en-US" sz="4000" dirty="0">
                <a:solidFill>
                  <a:srgbClr val="FFFF66"/>
                </a:solidFill>
              </a:rPr>
              <a:t>None who go to her return; they never regain the path to life.</a:t>
            </a:r>
          </a:p>
        </p:txBody>
      </p:sp>
    </p:spTree>
    <p:extLst>
      <p:ext uri="{BB962C8B-B14F-4D97-AF65-F5344CB8AC3E}">
        <p14:creationId xmlns:p14="http://schemas.microsoft.com/office/powerpoint/2010/main" val="253574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19063" indent="-119063" algn="l">
              <a:lnSpc>
                <a:spcPct val="90000"/>
              </a:lnSpc>
              <a:buFont typeface="Arial" panose="020B0604020202020204" pitchFamily="34" charset="0"/>
              <a:buChar char="•"/>
            </a:pPr>
            <a:r>
              <a:rPr lang="en-US" altLang="en-US" sz="4000" dirty="0"/>
              <a:t>Prayer</a:t>
            </a:r>
          </a:p>
          <a:p>
            <a:pPr marL="173038" indent="-173038" algn="l">
              <a:lnSpc>
                <a:spcPct val="90000"/>
              </a:lnSpc>
              <a:buFont typeface="Arial" panose="020B0604020202020204" pitchFamily="34" charset="0"/>
              <a:buChar char="•"/>
            </a:pPr>
            <a:r>
              <a:rPr lang="en-US" altLang="en-US" sz="4000" dirty="0"/>
              <a:t>Praise</a:t>
            </a:r>
          </a:p>
          <a:p>
            <a:pPr marL="173038" indent="-173038" algn="l">
              <a:lnSpc>
                <a:spcPct val="90000"/>
              </a:lnSpc>
              <a:buFont typeface="Arial" panose="020B0604020202020204" pitchFamily="34" charset="0"/>
              <a:buChar char="•"/>
            </a:pPr>
            <a:r>
              <a:rPr lang="en-US" altLang="en-US" sz="4000" dirty="0"/>
              <a:t>Scripture reading memorizing.</a:t>
            </a:r>
          </a:p>
          <a:p>
            <a:pPr marL="173038" indent="-173038" algn="l">
              <a:lnSpc>
                <a:spcPct val="90000"/>
              </a:lnSpc>
              <a:buFont typeface="Arial" panose="020B0604020202020204" pitchFamily="34" charset="0"/>
              <a:buChar char="•"/>
            </a:pPr>
            <a:r>
              <a:rPr lang="en-US" altLang="en-US" sz="4000" dirty="0"/>
              <a:t>Address your emotional brokenness: shame, rejection, abandonment </a:t>
            </a:r>
            <a:r>
              <a:rPr lang="en-US" altLang="en-US" sz="4000" dirty="0">
                <a:solidFill>
                  <a:srgbClr val="FFFF66"/>
                </a:solidFill>
              </a:rPr>
              <a:t>with counsel</a:t>
            </a:r>
          </a:p>
          <a:p>
            <a:pPr marL="173038" indent="-173038" algn="l">
              <a:lnSpc>
                <a:spcPct val="90000"/>
              </a:lnSpc>
              <a:buFont typeface="Arial" panose="020B0604020202020204" pitchFamily="34" charset="0"/>
              <a:buChar char="•"/>
            </a:pPr>
            <a:r>
              <a:rPr lang="en-US" altLang="en-US" sz="4000" dirty="0">
                <a:solidFill>
                  <a:srgbClr val="FFFF66"/>
                </a:solidFill>
              </a:rPr>
              <a:t>Accountability partner </a:t>
            </a:r>
            <a:r>
              <a:rPr lang="en-US" altLang="en-US" sz="4000" dirty="0"/>
              <a:t>[tech]</a:t>
            </a:r>
          </a:p>
        </p:txBody>
      </p:sp>
    </p:spTree>
    <p:extLst>
      <p:ext uri="{BB962C8B-B14F-4D97-AF65-F5344CB8AC3E}">
        <p14:creationId xmlns:p14="http://schemas.microsoft.com/office/powerpoint/2010/main" val="3930581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Messianic Jews 13.4</a:t>
            </a:r>
            <a:r>
              <a:rPr lang="en-US" sz="4000" b="1" baseline="30000" dirty="0"/>
              <a:t>  </a:t>
            </a:r>
            <a:r>
              <a:rPr lang="en-US" sz="4000" dirty="0"/>
              <a:t>Marriage is honorable in every respect; and, in particular, sex within marriage is pure. But God will indeed punish fornicators and adulterers.</a:t>
            </a:r>
            <a:endParaRPr lang="en-US" altLang="en-US" sz="7200" dirty="0"/>
          </a:p>
        </p:txBody>
      </p:sp>
    </p:spTree>
    <p:extLst>
      <p:ext uri="{BB962C8B-B14F-4D97-AF65-F5344CB8AC3E}">
        <p14:creationId xmlns:p14="http://schemas.microsoft.com/office/powerpoint/2010/main" val="2679209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Reject the prevailing culture</a:t>
            </a:r>
          </a:p>
        </p:txBody>
      </p:sp>
    </p:spTree>
    <p:extLst>
      <p:ext uri="{BB962C8B-B14F-4D97-AF65-F5344CB8AC3E}">
        <p14:creationId xmlns:p14="http://schemas.microsoft.com/office/powerpoint/2010/main" val="3907305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dirty="0"/>
              <a:t>The Cambridge Dictionary now defines a man as, “an adult who lives and identifies as male though they may have been said to have a different sex at birth.”</a:t>
            </a:r>
          </a:p>
        </p:txBody>
      </p:sp>
    </p:spTree>
    <p:extLst>
      <p:ext uri="{BB962C8B-B14F-4D97-AF65-F5344CB8AC3E}">
        <p14:creationId xmlns:p14="http://schemas.microsoft.com/office/powerpoint/2010/main" val="563424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dirty="0"/>
              <a:t>The definition of a woman [now] reads, “an adult who lives and identifies as female though they may have been said to have a different sex at birth.”</a:t>
            </a:r>
          </a:p>
          <a:p>
            <a:pPr algn="l"/>
            <a:r>
              <a:rPr lang="en-US" altLang="en-US" sz="4000" dirty="0"/>
              <a:t>A bit of biological truth…</a:t>
            </a:r>
          </a:p>
        </p:txBody>
      </p:sp>
    </p:spTree>
    <p:extLst>
      <p:ext uri="{BB962C8B-B14F-4D97-AF65-F5344CB8AC3E}">
        <p14:creationId xmlns:p14="http://schemas.microsoft.com/office/powerpoint/2010/main" val="2705070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Here is the real definition:</a:t>
            </a:r>
          </a:p>
          <a:p>
            <a:pPr algn="l">
              <a:lnSpc>
                <a:spcPct val="90000"/>
              </a:lnSpc>
            </a:pPr>
            <a:r>
              <a:rPr lang="en-US" altLang="en-US" sz="4000" dirty="0"/>
              <a:t>We all have 46 chromosomes.</a:t>
            </a:r>
          </a:p>
          <a:p>
            <a:pPr marL="228600" indent="-228600" algn="l">
              <a:lnSpc>
                <a:spcPct val="90000"/>
              </a:lnSpc>
              <a:buFont typeface="Arial" panose="020B0604020202020204" pitchFamily="34" charset="0"/>
              <a:buChar char="•"/>
            </a:pPr>
            <a:r>
              <a:rPr lang="en-US" altLang="en-US" sz="4000" dirty="0"/>
              <a:t>Twenty two are matched pairs.</a:t>
            </a:r>
          </a:p>
          <a:p>
            <a:pPr marL="228600" indent="-228600" algn="l">
              <a:lnSpc>
                <a:spcPct val="90000"/>
              </a:lnSpc>
              <a:buFont typeface="Arial" panose="020B0604020202020204" pitchFamily="34" charset="0"/>
              <a:buChar char="•"/>
            </a:pPr>
            <a:r>
              <a:rPr lang="en-US" altLang="en-US" sz="4000" dirty="0"/>
              <a:t>One pair is either XY male or XX female.</a:t>
            </a:r>
          </a:p>
        </p:txBody>
      </p:sp>
    </p:spTree>
    <p:extLst>
      <p:ext uri="{BB962C8B-B14F-4D97-AF65-F5344CB8AC3E}">
        <p14:creationId xmlns:p14="http://schemas.microsoft.com/office/powerpoint/2010/main" val="1349845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5602" name="Picture 2" descr="PPT - A&amp;P I Lab PowerPoint Presentation, free download - ID:1834532">
            <a:extLst>
              <a:ext uri="{FF2B5EF4-FFF2-40B4-BE49-F238E27FC236}">
                <a16:creationId xmlns:a16="http://schemas.microsoft.com/office/drawing/2014/main" id="{CDCADA2E-B37B-B7EC-59A4-DAD0EEA79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1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886200" cy="4648200"/>
          </a:xfrm>
        </p:spPr>
        <p:txBody>
          <a:bodyPr/>
          <a:lstStyle/>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 An XY male</a:t>
            </a:r>
          </a:p>
        </p:txBody>
      </p:sp>
      <p:pic>
        <p:nvPicPr>
          <p:cNvPr id="3" name="Picture 2">
            <a:extLst>
              <a:ext uri="{FF2B5EF4-FFF2-40B4-BE49-F238E27FC236}">
                <a16:creationId xmlns:a16="http://schemas.microsoft.com/office/drawing/2014/main" id="{9E7422D5-AC5C-602D-1E10-3D456AB284AD}"/>
              </a:ext>
            </a:extLst>
          </p:cNvPr>
          <p:cNvPicPr>
            <a:picLocks noChangeAspect="1"/>
          </p:cNvPicPr>
          <p:nvPr/>
        </p:nvPicPr>
        <p:blipFill>
          <a:blip r:embed="rId3"/>
          <a:stretch>
            <a:fillRect/>
          </a:stretch>
        </p:blipFill>
        <p:spPr>
          <a:xfrm>
            <a:off x="4191000" y="3560"/>
            <a:ext cx="4876800" cy="4930390"/>
          </a:xfrm>
          <a:prstGeom prst="rect">
            <a:avLst/>
          </a:prstGeom>
        </p:spPr>
      </p:pic>
    </p:spTree>
    <p:extLst>
      <p:ext uri="{BB962C8B-B14F-4D97-AF65-F5344CB8AC3E}">
        <p14:creationId xmlns:p14="http://schemas.microsoft.com/office/powerpoint/2010/main" val="4063798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Some aberrations: </a:t>
            </a:r>
          </a:p>
        </p:txBody>
      </p:sp>
    </p:spTree>
    <p:extLst>
      <p:ext uri="{BB962C8B-B14F-4D97-AF65-F5344CB8AC3E}">
        <p14:creationId xmlns:p14="http://schemas.microsoft.com/office/powerpoint/2010/main" val="57274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“The full story of Hanukkah must include the catalyst: a tyrant invaded our ancestral land and made our way of life illegal.”</a:t>
            </a:r>
          </a:p>
        </p:txBody>
      </p:sp>
    </p:spTree>
    <p:extLst>
      <p:ext uri="{BB962C8B-B14F-4D97-AF65-F5344CB8AC3E}">
        <p14:creationId xmlns:p14="http://schemas.microsoft.com/office/powerpoint/2010/main" val="2074738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38150" y="209550"/>
            <a:ext cx="3544062" cy="4648200"/>
          </a:xfrm>
        </p:spPr>
        <p:txBody>
          <a:bodyPr>
            <a:normAutofit/>
          </a:bodyPr>
          <a:lstStyle/>
          <a:p>
            <a:pPr algn="l">
              <a:lnSpc>
                <a:spcPct val="90000"/>
              </a:lnSpc>
            </a:pPr>
            <a:r>
              <a:rPr lang="en-US" altLang="en-US" sz="4000" dirty="0"/>
              <a:t>Klinefelter syndrome occurs if boys are born with an extra X chromosome. </a:t>
            </a:r>
          </a:p>
        </p:txBody>
      </p:sp>
      <p:pic>
        <p:nvPicPr>
          <p:cNvPr id="26626" name="Picture 2" descr="Klinefelter Syndrome - Causes, Karyotype, Diagnosis, Treatment">
            <a:extLst>
              <a:ext uri="{FF2B5EF4-FFF2-40B4-BE49-F238E27FC236}">
                <a16:creationId xmlns:a16="http://schemas.microsoft.com/office/drawing/2014/main" id="{E9D2C82D-DD18-134A-7DAF-70D6C9295D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212" y="8382"/>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574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38150" y="209550"/>
            <a:ext cx="8248650" cy="4648200"/>
          </a:xfrm>
        </p:spPr>
        <p:txBody>
          <a:bodyPr>
            <a:normAutofit lnSpcReduction="10000"/>
          </a:bodyPr>
          <a:lstStyle/>
          <a:p>
            <a:pPr algn="l">
              <a:lnSpc>
                <a:spcPct val="90000"/>
              </a:lnSpc>
            </a:pPr>
            <a:r>
              <a:rPr lang="en-US" altLang="en-US" sz="4000" dirty="0"/>
              <a:t>Klinefelter syndrome is a genetic condition that affects males physical, behavioral, and cognitive development and functioning. Boys and men with Klinefelter syndrome are still genetically male and often will not realize they have this extra X chromosome.  </a:t>
            </a:r>
          </a:p>
        </p:txBody>
      </p:sp>
    </p:spTree>
    <p:extLst>
      <p:ext uri="{BB962C8B-B14F-4D97-AF65-F5344CB8AC3E}">
        <p14:creationId xmlns:p14="http://schemas.microsoft.com/office/powerpoint/2010/main" val="1536706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514600" cy="4648200"/>
          </a:xfrm>
        </p:spPr>
        <p:txBody>
          <a:bodyPr/>
          <a:lstStyle/>
          <a:p>
            <a:pPr algn="l">
              <a:lnSpc>
                <a:spcPct val="90000"/>
              </a:lnSpc>
            </a:pPr>
            <a:r>
              <a:rPr lang="en-US" altLang="en-US" sz="4000" dirty="0"/>
              <a:t> </a:t>
            </a:r>
          </a:p>
          <a:p>
            <a:pPr algn="l">
              <a:lnSpc>
                <a:spcPct val="90000"/>
              </a:lnSpc>
            </a:pPr>
            <a:r>
              <a:rPr lang="en-US" altLang="en-US" sz="4000" dirty="0"/>
              <a:t>XYY</a:t>
            </a:r>
          </a:p>
        </p:txBody>
      </p:sp>
      <p:pic>
        <p:nvPicPr>
          <p:cNvPr id="27650" name="Picture 2">
            <a:extLst>
              <a:ext uri="{FF2B5EF4-FFF2-40B4-BE49-F238E27FC236}">
                <a16:creationId xmlns:a16="http://schemas.microsoft.com/office/drawing/2014/main" id="{E151CFA5-9925-9E2A-D37A-3E673D06AD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52"/>
          <a:stretch/>
        </p:blipFill>
        <p:spPr bwMode="auto">
          <a:xfrm>
            <a:off x="3124200" y="0"/>
            <a:ext cx="6019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26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3600" dirty="0"/>
              <a:t> It was sometimes called the super-male disease because men with this syndrome were thought to be overly-aggressive and lacking in empathy. Recent studies have shown that this is not the case. Although individuals with XYY syndrome have an increased risk for learning disabilities and behavioral problems, they are not overly aggressive</a:t>
            </a:r>
            <a:endParaRPr lang="en-US" altLang="en-US" sz="6600" dirty="0"/>
          </a:p>
        </p:txBody>
      </p:sp>
    </p:spTree>
    <p:extLst>
      <p:ext uri="{BB962C8B-B14F-4D97-AF65-F5344CB8AC3E}">
        <p14:creationId xmlns:p14="http://schemas.microsoft.com/office/powerpoint/2010/main" val="678630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 are 30 trillion cells in the human body.  In normal development, they ALL have the same chromosomes containing the same DNA.</a:t>
            </a:r>
          </a:p>
          <a:p>
            <a:pPr algn="l">
              <a:lnSpc>
                <a:spcPct val="90000"/>
              </a:lnSpc>
            </a:pPr>
            <a:r>
              <a:rPr lang="en-US" altLang="en-US" sz="4000" dirty="0"/>
              <a:t>You are male or female 30 trillion times.   CANNOT be transitioned!</a:t>
            </a:r>
          </a:p>
        </p:txBody>
      </p:sp>
    </p:spTree>
    <p:extLst>
      <p:ext uri="{BB962C8B-B14F-4D97-AF65-F5344CB8AC3E}">
        <p14:creationId xmlns:p14="http://schemas.microsoft.com/office/powerpoint/2010/main" val="37445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 is abuse, rejection [A &amp; B],</a:t>
            </a:r>
          </a:p>
          <a:p>
            <a:pPr algn="l">
              <a:lnSpc>
                <a:spcPct val="90000"/>
              </a:lnSpc>
            </a:pPr>
            <a:r>
              <a:rPr lang="en-US" altLang="en-US" sz="4000" dirty="0"/>
              <a:t>Deprivation, pain.   But, there is redemption.</a:t>
            </a:r>
          </a:p>
          <a:p>
            <a:pPr algn="l">
              <a:lnSpc>
                <a:spcPct val="90000"/>
              </a:lnSpc>
            </a:pPr>
            <a:endParaRPr lang="en-US" altLang="en-US" sz="4000" dirty="0"/>
          </a:p>
          <a:p>
            <a:pPr algn="l">
              <a:lnSpc>
                <a:spcPct val="90000"/>
              </a:lnSpc>
            </a:pPr>
            <a:r>
              <a:rPr lang="en-US" altLang="en-US" sz="4000" dirty="0"/>
              <a:t>Close on a positive aspect…</a:t>
            </a:r>
          </a:p>
        </p:txBody>
      </p:sp>
    </p:spTree>
    <p:extLst>
      <p:ext uri="{BB962C8B-B14F-4D97-AF65-F5344CB8AC3E}">
        <p14:creationId xmlns:p14="http://schemas.microsoft.com/office/powerpoint/2010/main" val="2775208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 came into the kingdom in chaotic times: rejection norms of marriage, business, culture.</a:t>
            </a:r>
          </a:p>
          <a:p>
            <a:pPr algn="l">
              <a:lnSpc>
                <a:spcPct val="90000"/>
              </a:lnSpc>
            </a:pPr>
            <a:r>
              <a:rPr lang="en-US" altLang="en-US" sz="4000" dirty="0"/>
              <a:t>Transformed by radical new births of unlikely candidates.   </a:t>
            </a:r>
          </a:p>
          <a:p>
            <a:pPr algn="l">
              <a:lnSpc>
                <a:spcPct val="90000"/>
              </a:lnSpc>
            </a:pPr>
            <a:r>
              <a:rPr lang="en-US" altLang="en-US" sz="4000" dirty="0"/>
              <a:t>I’m stuck there.  </a:t>
            </a:r>
          </a:p>
          <a:p>
            <a:pPr>
              <a:lnSpc>
                <a:spcPct val="90000"/>
              </a:lnSpc>
            </a:pPr>
            <a:r>
              <a:rPr lang="en-US" altLang="en-US" sz="4000" dirty="0"/>
              <a:t>radical new birth.</a:t>
            </a:r>
          </a:p>
        </p:txBody>
      </p:sp>
    </p:spTree>
    <p:extLst>
      <p:ext uri="{BB962C8B-B14F-4D97-AF65-F5344CB8AC3E}">
        <p14:creationId xmlns:p14="http://schemas.microsoft.com/office/powerpoint/2010/main" val="1367304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Radical new birth </a:t>
            </a:r>
            <a:r>
              <a:rPr lang="en-US" altLang="en-US" sz="4000" u="sng" dirty="0">
                <a:solidFill>
                  <a:srgbClr val="FFFF66"/>
                </a:solidFill>
              </a:rPr>
              <a:t>with </a:t>
            </a:r>
            <a:r>
              <a:rPr lang="en-US" altLang="en-US" sz="4000" u="sng" dirty="0" err="1">
                <a:solidFill>
                  <a:srgbClr val="FFFF66"/>
                </a:solidFill>
              </a:rPr>
              <a:t>talmidut</a:t>
            </a:r>
            <a:r>
              <a:rPr lang="en-US" altLang="en-US" sz="4000" u="sng" dirty="0">
                <a:solidFill>
                  <a:srgbClr val="FFFF66"/>
                </a:solidFill>
              </a:rPr>
              <a:t>/ discipleship</a:t>
            </a:r>
            <a:r>
              <a:rPr lang="en-US" altLang="en-US" sz="4000" dirty="0"/>
              <a:t> will ultimately address the ills of society with Messiah’s love.</a:t>
            </a:r>
          </a:p>
          <a:p>
            <a:pPr marL="284163" indent="-284163" algn="l">
              <a:lnSpc>
                <a:spcPct val="90000"/>
              </a:lnSpc>
              <a:buFont typeface="Arial" panose="020B0604020202020204" pitchFamily="34" charset="0"/>
              <a:buChar char="•"/>
            </a:pPr>
            <a:r>
              <a:rPr lang="en-US" altLang="en-US" sz="4000" dirty="0"/>
              <a:t>Prayer</a:t>
            </a:r>
          </a:p>
          <a:p>
            <a:pPr marL="284163" indent="-284163" algn="l">
              <a:lnSpc>
                <a:spcPct val="90000"/>
              </a:lnSpc>
              <a:buFont typeface="Arial" panose="020B0604020202020204" pitchFamily="34" charset="0"/>
              <a:buChar char="•"/>
            </a:pPr>
            <a:r>
              <a:rPr lang="en-US" altLang="en-US" sz="4000" dirty="0"/>
              <a:t>Bible study</a:t>
            </a:r>
          </a:p>
          <a:p>
            <a:pPr marL="284163" indent="-284163" algn="l">
              <a:lnSpc>
                <a:spcPct val="90000"/>
              </a:lnSpc>
              <a:buFont typeface="Arial" panose="020B0604020202020204" pitchFamily="34" charset="0"/>
              <a:buChar char="•"/>
            </a:pPr>
            <a:r>
              <a:rPr lang="en-US" altLang="en-US" sz="4000" dirty="0"/>
              <a:t>Community praise, learning, confession, serving others.</a:t>
            </a:r>
          </a:p>
        </p:txBody>
      </p:sp>
    </p:spTree>
    <p:extLst>
      <p:ext uri="{BB962C8B-B14F-4D97-AF65-F5344CB8AC3E}">
        <p14:creationId xmlns:p14="http://schemas.microsoft.com/office/powerpoint/2010/main" val="1375969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solidFill>
                <a:srgbClr val="1155CC"/>
              </a:solidFill>
            </a:endParaRPr>
          </a:p>
        </p:txBody>
      </p:sp>
      <p:pic>
        <p:nvPicPr>
          <p:cNvPr id="2052" name="Picture 4">
            <a:extLst>
              <a:ext uri="{FF2B5EF4-FFF2-40B4-BE49-F238E27FC236}">
                <a16:creationId xmlns:a16="http://schemas.microsoft.com/office/drawing/2014/main" id="{DF3332AE-8C44-6DF5-84E8-0FB0768FE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746E3B-DB20-02C7-512C-A44E1E0C21F4}"/>
              </a:ext>
            </a:extLst>
          </p:cNvPr>
          <p:cNvSpPr/>
          <p:nvPr/>
        </p:nvSpPr>
        <p:spPr bwMode="auto">
          <a:xfrm>
            <a:off x="1981200" y="2724150"/>
            <a:ext cx="1981200" cy="762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960015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We have a Zoom meeting at 9 p.m. Thursday weekly.   The group has been brainstorming possible events, and the following are in the works.   </a:t>
            </a:r>
          </a:p>
          <a:p>
            <a:pPr algn="l"/>
            <a:r>
              <a:rPr lang="en-US" sz="4000" dirty="0"/>
              <a:t>1. Mishloakh Manot - Saturday, March 4 (prep day February 25)</a:t>
            </a:r>
          </a:p>
        </p:txBody>
      </p:sp>
    </p:spTree>
    <p:extLst>
      <p:ext uri="{BB962C8B-B14F-4D97-AF65-F5344CB8AC3E}">
        <p14:creationId xmlns:p14="http://schemas.microsoft.com/office/powerpoint/2010/main" val="281659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endParaRPr lang="en-US" sz="4000" dirty="0">
              <a:solidFill>
                <a:srgbClr val="1155CC"/>
              </a:solidFill>
            </a:endParaRPr>
          </a:p>
        </p:txBody>
      </p:sp>
      <p:pic>
        <p:nvPicPr>
          <p:cNvPr id="2052" name="Picture 4">
            <a:extLst>
              <a:ext uri="{FF2B5EF4-FFF2-40B4-BE49-F238E27FC236}">
                <a16:creationId xmlns:a16="http://schemas.microsoft.com/office/drawing/2014/main" id="{DF3332AE-8C44-6DF5-84E8-0FB0768FE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746E3B-DB20-02C7-512C-A44E1E0C21F4}"/>
              </a:ext>
            </a:extLst>
          </p:cNvPr>
          <p:cNvSpPr/>
          <p:nvPr/>
        </p:nvSpPr>
        <p:spPr bwMode="auto">
          <a:xfrm>
            <a:off x="1981200" y="2724150"/>
            <a:ext cx="1981200" cy="762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5612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dirty="0"/>
              <a:t>​2. ​Tuesday, May 9: Lag B'Omer bonfire - clarify that it's not occult (in lieu of Teerosh, but add prayer as a component) A Different Lag B'Omer</a:t>
            </a:r>
          </a:p>
          <a:p>
            <a:pPr algn="l"/>
            <a:r>
              <a:rPr lang="en-US" sz="3600" dirty="0"/>
              <a:t>3. Sunday, May 28: Shavu'ot/Memorial Day Music Festival on our property with band stand back facing the street.</a:t>
            </a:r>
          </a:p>
        </p:txBody>
      </p:sp>
    </p:spTree>
    <p:extLst>
      <p:ext uri="{BB962C8B-B14F-4D97-AF65-F5344CB8AC3E}">
        <p14:creationId xmlns:p14="http://schemas.microsoft.com/office/powerpoint/2010/main" val="2450087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600" dirty="0"/>
              <a:t>​4. Sunday, October 1, 2023: Sukkot Music Festival on our property</a:t>
            </a:r>
          </a:p>
        </p:txBody>
      </p:sp>
    </p:spTree>
    <p:extLst>
      <p:ext uri="{BB962C8B-B14F-4D97-AF65-F5344CB8AC3E}">
        <p14:creationId xmlns:p14="http://schemas.microsoft.com/office/powerpoint/2010/main" val="4066005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1" baseline="30000" dirty="0"/>
              <a:t> </a:t>
            </a:r>
            <a:r>
              <a:rPr lang="en-US" sz="4000" baseline="30000" dirty="0"/>
              <a:t>Mtt. 28.18-21</a:t>
            </a:r>
            <a:r>
              <a:rPr lang="en-US" sz="4000" dirty="0"/>
              <a:t>Yeshua came and talked with them. He said, “All authority in heaven and on earth has been given to me.</a:t>
            </a:r>
            <a:r>
              <a:rPr lang="en-US" sz="4000" b="1" baseline="30000" dirty="0"/>
              <a:t> </a:t>
            </a:r>
            <a:r>
              <a:rPr lang="en-US" sz="4000" dirty="0"/>
              <a:t>Therefore, go and make people from all nations into </a:t>
            </a:r>
            <a:r>
              <a:rPr lang="en-US" sz="4000" i="1" dirty="0" err="1"/>
              <a:t>talmidim</a:t>
            </a:r>
            <a:r>
              <a:rPr lang="en-US" sz="4000" dirty="0"/>
              <a:t>, immersing them into the reality of the Father, </a:t>
            </a:r>
            <a:endParaRPr lang="en-US" altLang="en-US" sz="7200" dirty="0"/>
          </a:p>
        </p:txBody>
      </p:sp>
    </p:spTree>
    <p:extLst>
      <p:ext uri="{BB962C8B-B14F-4D97-AF65-F5344CB8AC3E}">
        <p14:creationId xmlns:p14="http://schemas.microsoft.com/office/powerpoint/2010/main" val="1707934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1" baseline="30000" dirty="0"/>
              <a:t> </a:t>
            </a:r>
            <a:r>
              <a:rPr lang="en-US" sz="4000" baseline="30000" dirty="0"/>
              <a:t>Mtt. 28.18-21 </a:t>
            </a:r>
            <a:r>
              <a:rPr lang="en-US" sz="4000" dirty="0"/>
              <a:t> the Son and the Ruach</a:t>
            </a:r>
            <a:r>
              <a:rPr lang="en-US" sz="4000" i="1" dirty="0"/>
              <a:t> </a:t>
            </a:r>
            <a:r>
              <a:rPr lang="en-US" sz="4000" dirty="0" err="1"/>
              <a:t>HaKodesh</a:t>
            </a:r>
            <a:r>
              <a:rPr lang="en-US" sz="4000" dirty="0"/>
              <a:t>, </a:t>
            </a:r>
            <a:r>
              <a:rPr lang="en-US" sz="4000" b="1" baseline="30000" dirty="0"/>
              <a:t> </a:t>
            </a:r>
            <a:r>
              <a:rPr lang="en-US" sz="4000" dirty="0"/>
              <a:t>and teaching them to obey everything that I have commanded you. And remember! I will be with you always, yes, even until the end of the age.”</a:t>
            </a:r>
            <a:endParaRPr lang="en-US" altLang="en-US" sz="7200" dirty="0"/>
          </a:p>
        </p:txBody>
      </p:sp>
    </p:spTree>
    <p:extLst>
      <p:ext uri="{BB962C8B-B14F-4D97-AF65-F5344CB8AC3E}">
        <p14:creationId xmlns:p14="http://schemas.microsoft.com/office/powerpoint/2010/main" val="4246108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“Under Antiochus’ regime, many of our people accommodated the new reality for the sake of survival. They pretended to be good pagans in public, and held on to the scraps of Judaism they could still practice in private.</a:t>
            </a:r>
          </a:p>
        </p:txBody>
      </p:sp>
    </p:spTree>
    <p:extLst>
      <p:ext uri="{BB962C8B-B14F-4D97-AF65-F5344CB8AC3E}">
        <p14:creationId xmlns:p14="http://schemas.microsoft.com/office/powerpoint/2010/main" val="383068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“But a band of religious zealots planned a rebellion in the caves of Judea, and waged a prolonged campaign of guerilla warfare that finally drove out the occupiers.”</a:t>
            </a:r>
          </a:p>
        </p:txBody>
      </p:sp>
    </p:spTree>
    <p:extLst>
      <p:ext uri="{BB962C8B-B14F-4D97-AF65-F5344CB8AC3E}">
        <p14:creationId xmlns:p14="http://schemas.microsoft.com/office/powerpoint/2010/main" val="108045164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190902</TotalTime>
  <Words>3851</Words>
  <Application>Microsoft Office PowerPoint</Application>
  <PresentationFormat>On-screen Show (16:9)</PresentationFormat>
  <Paragraphs>410</Paragraphs>
  <Slides>74</Slides>
  <Notes>74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74</vt:i4>
      </vt:variant>
    </vt:vector>
  </HeadingPairs>
  <TitlesOfParts>
    <vt:vector size="79" baseType="lpstr">
      <vt:lpstr>Arial</vt:lpstr>
      <vt:lpstr>Arial Rounded MT Bold</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4728</cp:revision>
  <dcterms:created xsi:type="dcterms:W3CDTF">2006-04-21T19:34:43Z</dcterms:created>
  <dcterms:modified xsi:type="dcterms:W3CDTF">2022-12-17T15:35:04Z</dcterms:modified>
</cp:coreProperties>
</file>