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62"/>
  </p:notesMasterIdLst>
  <p:handoutMasterIdLst>
    <p:handoutMasterId r:id="rId63"/>
  </p:handoutMasterIdLst>
  <p:sldIdLst>
    <p:sldId id="2045" r:id="rId3"/>
    <p:sldId id="64811" r:id="rId4"/>
    <p:sldId id="64812" r:id="rId5"/>
    <p:sldId id="64820" r:id="rId6"/>
    <p:sldId id="64848" r:id="rId7"/>
    <p:sldId id="64821" r:id="rId8"/>
    <p:sldId id="64854" r:id="rId9"/>
    <p:sldId id="64853" r:id="rId10"/>
    <p:sldId id="64894" r:id="rId11"/>
    <p:sldId id="64818" r:id="rId12"/>
    <p:sldId id="64860" r:id="rId13"/>
    <p:sldId id="64817" r:id="rId14"/>
    <p:sldId id="64855" r:id="rId15"/>
    <p:sldId id="64895" r:id="rId16"/>
    <p:sldId id="64857" r:id="rId17"/>
    <p:sldId id="64858" r:id="rId18"/>
    <p:sldId id="64859" r:id="rId19"/>
    <p:sldId id="64865" r:id="rId20"/>
    <p:sldId id="64862" r:id="rId21"/>
    <p:sldId id="64866" r:id="rId22"/>
    <p:sldId id="64856" r:id="rId23"/>
    <p:sldId id="64867" r:id="rId24"/>
    <p:sldId id="64863" r:id="rId25"/>
    <p:sldId id="64868" r:id="rId26"/>
    <p:sldId id="64871" r:id="rId27"/>
    <p:sldId id="64873" r:id="rId28"/>
    <p:sldId id="64869" r:id="rId29"/>
    <p:sldId id="64872" r:id="rId30"/>
    <p:sldId id="64874" r:id="rId31"/>
    <p:sldId id="64870" r:id="rId32"/>
    <p:sldId id="64864" r:id="rId33"/>
    <p:sldId id="64875" r:id="rId34"/>
    <p:sldId id="64876" r:id="rId35"/>
    <p:sldId id="64897" r:id="rId36"/>
    <p:sldId id="64877" r:id="rId37"/>
    <p:sldId id="64091" r:id="rId38"/>
    <p:sldId id="64092" r:id="rId39"/>
    <p:sldId id="64093" r:id="rId40"/>
    <p:sldId id="64088" r:id="rId41"/>
    <p:sldId id="64898" r:id="rId42"/>
    <p:sldId id="64899" r:id="rId43"/>
    <p:sldId id="64900" r:id="rId44"/>
    <p:sldId id="64879" r:id="rId45"/>
    <p:sldId id="64880" r:id="rId46"/>
    <p:sldId id="64882" r:id="rId47"/>
    <p:sldId id="64883" r:id="rId48"/>
    <p:sldId id="64881" r:id="rId49"/>
    <p:sldId id="64884" r:id="rId50"/>
    <p:sldId id="64878" r:id="rId51"/>
    <p:sldId id="64889" r:id="rId52"/>
    <p:sldId id="64885" r:id="rId53"/>
    <p:sldId id="64886" r:id="rId54"/>
    <p:sldId id="64892" r:id="rId55"/>
    <p:sldId id="64890" r:id="rId56"/>
    <p:sldId id="64893" r:id="rId57"/>
    <p:sldId id="64891" r:id="rId58"/>
    <p:sldId id="64901" r:id="rId59"/>
    <p:sldId id="64774" r:id="rId60"/>
    <p:sldId id="64814" r:id="rId6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Our Own G-d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Dec.3.2022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Our Own G-d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Dec.3.2022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mazon.com/Our-Own-Go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udaicawebstore.com/hanukkah-miracle-t-shir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udaicawebstore.com/moses-first-man-to-download-from-the-cloud-fun-jewish-t-shi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Our Own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Parallelism is normal Hebrew poetry, but any implications?</a:t>
            </a:r>
          </a:p>
          <a:p>
            <a:r>
              <a:rPr lang="en-US" altLang="en-US" dirty="0"/>
              <a:t>Why doubled?   Apparently to emphasize that he is OURS!</a:t>
            </a:r>
          </a:p>
        </p:txBody>
      </p:sp>
    </p:spTree>
    <p:extLst>
      <p:ext uri="{BB962C8B-B14F-4D97-AF65-F5344CB8AC3E}">
        <p14:creationId xmlns:p14="http://schemas.microsoft.com/office/powerpoint/2010/main" val="112505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9502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Jan. 15,1904 date on author’s preface. </a:t>
            </a:r>
            <a:r>
              <a:rPr lang="en-US" sz="2000" kern="1200" dirty="0" err="1">
                <a:solidFill>
                  <a:schemeClr val="tx1"/>
                </a:solidFill>
                <a:latin typeface="Arial Rounded MT Bold" pitchFamily="34" charset="0"/>
                <a:ea typeface="+mn-ea"/>
                <a:cs typeface="Arial" charset="0"/>
              </a:rPr>
              <a:t>G.D.Watson</a:t>
            </a:r>
            <a:r>
              <a:rPr lang="en-US" sz="2000" kern="1200" dirty="0">
                <a:solidFill>
                  <a:schemeClr val="tx1"/>
                </a:solidFill>
                <a:latin typeface="Arial Rounded MT Bold" pitchFamily="34" charset="0"/>
                <a:ea typeface="+mn-ea"/>
                <a:cs typeface="Arial" charset="0"/>
              </a:rPr>
              <a:t> 1845-1924 Wesleyan Methodist</a:t>
            </a:r>
            <a:endParaRPr lang="en-US" altLang="en-US" sz="2000" kern="1200" dirty="0">
              <a:solidFill>
                <a:schemeClr val="tx1"/>
              </a:solidFill>
              <a:latin typeface="Arial Rounded MT Bold" pitchFamily="34" charset="0"/>
              <a:ea typeface="+mn-ea"/>
              <a:cs typeface="Arial" charset="0"/>
            </a:endParaRPr>
          </a:p>
          <a:p>
            <a:r>
              <a:rPr lang="en-US" sz="1050" dirty="0">
                <a:hlinkClick r:id="rId3"/>
              </a:rPr>
              <a:t>https://www.amazon.com/Our-Own-God-</a:t>
            </a:r>
            <a:r>
              <a:rPr lang="en-US" sz="1050" dirty="0"/>
              <a:t>G-Watson/dp/1937428710</a:t>
            </a:r>
          </a:p>
          <a:p>
            <a:endParaRPr lang="en-US" altLang="en-US" dirty="0"/>
          </a:p>
        </p:txBody>
      </p:sp>
    </p:spTree>
    <p:extLst>
      <p:ext uri="{BB962C8B-B14F-4D97-AF65-F5344CB8AC3E}">
        <p14:creationId xmlns:p14="http://schemas.microsoft.com/office/powerpoint/2010/main" val="159373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2254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040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Cf cousins, know our story.  </a:t>
            </a:r>
          </a:p>
          <a:p>
            <a:r>
              <a:rPr lang="en-US" altLang="en-US" dirty="0"/>
              <a:t>2. A perpetual act of creative love sustaining us from falling back into the dark gulf of non-existence. </a:t>
            </a:r>
          </a:p>
          <a:p>
            <a:r>
              <a:rPr lang="en-US" altLang="en-US" baseline="30000" dirty="0"/>
              <a:t>Acts 17.28</a:t>
            </a:r>
            <a:r>
              <a:rPr lang="en-US" altLang="en-US" dirty="0"/>
              <a:t> </a:t>
            </a:r>
            <a:r>
              <a:rPr lang="en-US" dirty="0"/>
              <a:t>‘In Him we live and move and have our being.’</a:t>
            </a:r>
            <a:endParaRPr lang="en-US" altLang="en-US" dirty="0"/>
          </a:p>
        </p:txBody>
      </p:sp>
    </p:spTree>
    <p:extLst>
      <p:ext uri="{BB962C8B-B14F-4D97-AF65-F5344CB8AC3E}">
        <p14:creationId xmlns:p14="http://schemas.microsoft.com/office/powerpoint/2010/main" val="32709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9608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When love comes into action, it seizes upon the object, says “It’s my own.” He is our own by our love relationship.</a:t>
            </a:r>
          </a:p>
        </p:txBody>
      </p:sp>
    </p:spTree>
    <p:extLst>
      <p:ext uri="{BB962C8B-B14F-4D97-AF65-F5344CB8AC3E}">
        <p14:creationId xmlns:p14="http://schemas.microsoft.com/office/powerpoint/2010/main" val="54195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3454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 4 Our Own G-d</a:t>
            </a:r>
          </a:p>
          <a:p>
            <a:r>
              <a:rPr lang="en-US" altLang="en-US" dirty="0"/>
              <a:t>Except for Elon Musk’s proposed neural link!</a:t>
            </a:r>
          </a:p>
          <a:p>
            <a:r>
              <a:rPr lang="en-US" altLang="en-US" dirty="0"/>
              <a:t>We always minors, no sending off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P 6a&amp;b Our Own G-d</a:t>
            </a:r>
          </a:p>
          <a:p>
            <a:endParaRPr lang="en-US" altLang="en-US" dirty="0"/>
          </a:p>
        </p:txBody>
      </p:sp>
    </p:spTree>
    <p:extLst>
      <p:ext uri="{BB962C8B-B14F-4D97-AF65-F5344CB8AC3E}">
        <p14:creationId xmlns:p14="http://schemas.microsoft.com/office/powerpoint/2010/main" val="357085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https://www.judaicawebstore.com/hanukkah-miracle-t-shirt</a:t>
            </a:r>
            <a:endParaRPr lang="en-US" altLang="en-US" sz="1050" dirty="0"/>
          </a:p>
          <a:p>
            <a:endParaRPr lang="en-US" altLang="en-US" sz="1050" dirty="0"/>
          </a:p>
          <a:p>
            <a:r>
              <a:rPr lang="en-US" altLang="en-US" dirty="0"/>
              <a:t>Understand the candle part, not the real story, but the most public one</a:t>
            </a:r>
          </a:p>
        </p:txBody>
      </p:sp>
    </p:spTree>
    <p:extLst>
      <p:ext uri="{BB962C8B-B14F-4D97-AF65-F5344CB8AC3E}">
        <p14:creationId xmlns:p14="http://schemas.microsoft.com/office/powerpoint/2010/main" val="61199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I’ve been to some meeting of groups that have extra holy books, or deny some books of the Bible, and there is a glow, but it’s different.  </a:t>
            </a:r>
          </a:p>
          <a:p>
            <a:r>
              <a:rPr lang="en-US" altLang="en-US" dirty="0"/>
              <a:t>When people say, “G-d told me” I hesitate.  </a:t>
            </a:r>
          </a:p>
          <a:p>
            <a:r>
              <a:rPr lang="en-US" altLang="en-US" dirty="0"/>
              <a:t>Leslie Wilcox at Bible School said danger of violating 3</a:t>
            </a:r>
            <a:r>
              <a:rPr lang="en-US" altLang="en-US" baseline="30000" dirty="0"/>
              <a:t>rd</a:t>
            </a:r>
            <a:r>
              <a:rPr lang="en-US" altLang="en-US" dirty="0"/>
              <a:t> Commandment.   Everything needs to be confirmed.  “Try the spirits, prove all things.”  Better to say, “I feel G-d said”  “I really thing G-d said.”</a:t>
            </a:r>
          </a:p>
        </p:txBody>
      </p:sp>
    </p:spTree>
    <p:extLst>
      <p:ext uri="{BB962C8B-B14F-4D97-AF65-F5344CB8AC3E}">
        <p14:creationId xmlns:p14="http://schemas.microsoft.com/office/powerpoint/2010/main" val="3207762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Of course this is conditional.  You can’t be viewing or imagining porn, or living in sin, but if our heart is toward G-d, consider this promise!!</a:t>
            </a:r>
          </a:p>
        </p:txBody>
      </p:sp>
    </p:spTree>
    <p:extLst>
      <p:ext uri="{BB962C8B-B14F-4D97-AF65-F5344CB8AC3E}">
        <p14:creationId xmlns:p14="http://schemas.microsoft.com/office/powerpoint/2010/main" val="417093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G-d loves to be loved.   P 10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215211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9900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4030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Only place Yeshua is described as joyful.  </a:t>
            </a:r>
          </a:p>
        </p:txBody>
      </p:sp>
    </p:spTree>
    <p:extLst>
      <p:ext uri="{BB962C8B-B14F-4D97-AF65-F5344CB8AC3E}">
        <p14:creationId xmlns:p14="http://schemas.microsoft.com/office/powerpoint/2010/main" val="193607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Our Own G-d p.15a</a:t>
            </a:r>
          </a:p>
        </p:txBody>
      </p:sp>
    </p:spTree>
    <p:extLst>
      <p:ext uri="{BB962C8B-B14F-4D97-AF65-F5344CB8AC3E}">
        <p14:creationId xmlns:p14="http://schemas.microsoft.com/office/powerpoint/2010/main" val="394116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Group covenant, but not group salvation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Our Own G-d p.15b</a:t>
            </a:r>
          </a:p>
          <a:p>
            <a:endParaRPr lang="en-US" altLang="en-US" dirty="0"/>
          </a:p>
        </p:txBody>
      </p:sp>
    </p:spTree>
    <p:extLst>
      <p:ext uri="{BB962C8B-B14F-4D97-AF65-F5344CB8AC3E}">
        <p14:creationId xmlns:p14="http://schemas.microsoft.com/office/powerpoint/2010/main" val="228850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8471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This is how I came to understand hell and eternal punishment.   We know we are corrupt.  “Condemned already.”</a:t>
            </a:r>
          </a:p>
        </p:txBody>
      </p:sp>
    </p:spTree>
    <p:extLst>
      <p:ext uri="{BB962C8B-B14F-4D97-AF65-F5344CB8AC3E}">
        <p14:creationId xmlns:p14="http://schemas.microsoft.com/office/powerpoint/2010/main" val="84793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hlinkClick r:id="rId3"/>
              </a:rPr>
              <a:t>https://www.judaicawebstore.com/moses-first-man-to-download-from-the-cloud-fun-jewish-t-shirt</a:t>
            </a:r>
            <a:r>
              <a:rPr lang="en-US" altLang="en-US" sz="1000" dirty="0"/>
              <a:t> </a:t>
            </a:r>
          </a:p>
        </p:txBody>
      </p:sp>
    </p:spTree>
    <p:extLst>
      <p:ext uri="{BB962C8B-B14F-4D97-AF65-F5344CB8AC3E}">
        <p14:creationId xmlns:p14="http://schemas.microsoft.com/office/powerpoint/2010/main" val="3351133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love astronomy, and to read about quasars, pulsars, black holes.   I read one scientists saying that the universe is not just stranger than we imagine, it’s stranger than we </a:t>
            </a:r>
            <a:r>
              <a:rPr lang="en-US" altLang="en-US" u="sng" dirty="0"/>
              <a:t>can</a:t>
            </a:r>
            <a:r>
              <a:rPr lang="en-US" altLang="en-US" dirty="0"/>
              <a:t> imagine.  </a:t>
            </a:r>
          </a:p>
          <a:p>
            <a:r>
              <a:rPr lang="en-US" altLang="en-US" dirty="0"/>
              <a:t>So G-d love in Messiah is not only stronger than we imagine, but we are such creatures of selfishness and easy wounds.   Messiah’s love is stronger than we </a:t>
            </a:r>
            <a:r>
              <a:rPr lang="en-US" altLang="en-US" u="sng" dirty="0"/>
              <a:t>can</a:t>
            </a:r>
            <a:r>
              <a:rPr lang="en-US" altLang="en-US" dirty="0"/>
              <a:t> imagine</a:t>
            </a:r>
          </a:p>
        </p:txBody>
      </p:sp>
    </p:spTree>
    <p:extLst>
      <p:ext uri="{BB962C8B-B14F-4D97-AF65-F5344CB8AC3E}">
        <p14:creationId xmlns:p14="http://schemas.microsoft.com/office/powerpoint/2010/main" val="2152906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 20</a:t>
            </a:r>
          </a:p>
        </p:txBody>
      </p:sp>
    </p:spTree>
    <p:extLst>
      <p:ext uri="{BB962C8B-B14F-4D97-AF65-F5344CB8AC3E}">
        <p14:creationId xmlns:p14="http://schemas.microsoft.com/office/powerpoint/2010/main" val="4241910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https://www.osti.gov/opennet/manhattan-project-history/Events/1945/trinity_safety.htm</a:t>
            </a:r>
          </a:p>
        </p:txBody>
      </p:sp>
    </p:spTree>
    <p:extLst>
      <p:ext uri="{BB962C8B-B14F-4D97-AF65-F5344CB8AC3E}">
        <p14:creationId xmlns:p14="http://schemas.microsoft.com/office/powerpoint/2010/main" val="168950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external-preview.redd.it%2F8gIEDeYZ72DhacVblYGVgcUbbDMxsaY0CfHoNY7w2U0.jpg%3Fauto%3Dwebp%26s%3D338e885e3bd7cee587bc88ef3d8dc60e75f7b919&amp;f=1&amp;nofb=1&amp;ipt=eca38c8840befa091f4d651eb7474f9be4eea4892b6345409160cf038a832dfe&amp;ipo=images</a:t>
            </a:r>
          </a:p>
          <a:p>
            <a:endParaRPr lang="en-US" altLang="en-US" sz="1050" dirty="0"/>
          </a:p>
          <a:p>
            <a:r>
              <a:rPr lang="en-US" altLang="en-US" dirty="0"/>
              <a:t>But they did it anyway and all the O</a:t>
            </a:r>
            <a:r>
              <a:rPr lang="en-US" altLang="en-US" baseline="-25000" dirty="0"/>
              <a:t>2 </a:t>
            </a:r>
            <a:r>
              <a:rPr lang="en-US" altLang="en-US" dirty="0"/>
              <a:t>was not sucked out of the earth.</a:t>
            </a:r>
          </a:p>
          <a:p>
            <a:r>
              <a:rPr lang="en-US" altLang="en-US" dirty="0"/>
              <a:t>G-d’s love is beyond knowing.   </a:t>
            </a:r>
          </a:p>
        </p:txBody>
      </p:sp>
    </p:spTree>
    <p:extLst>
      <p:ext uri="{BB962C8B-B14F-4D97-AF65-F5344CB8AC3E}">
        <p14:creationId xmlns:p14="http://schemas.microsoft.com/office/powerpoint/2010/main" val="3469403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94260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create art, inventions, but really adaptations.   Steve Jobs: Macintosh, mouse, iPod, iPhone.</a:t>
            </a:r>
          </a:p>
        </p:txBody>
      </p:sp>
    </p:spTree>
    <p:extLst>
      <p:ext uri="{BB962C8B-B14F-4D97-AF65-F5344CB8AC3E}">
        <p14:creationId xmlns:p14="http://schemas.microsoft.com/office/powerpoint/2010/main" val="157691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https://en.wikipedia.org/wiki/Hoopoe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Our Own G-d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Dec.3.2022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45717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https://www.meltingpointathens.com/what-is-israel-national-bird/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Our Own G-d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Dec.3.2022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95106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https://en.wikipedia.org/wiki/Hoopoe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Our Own G-d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Dec.3.2022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5780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https://upload.wikimedia.org/wikipedia/commons/4/4f/Hoopoe_with_insect.jpg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Our Own G-d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Dec.3.2022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02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8736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don’t continually will the continued existence of our children.   Strong nuclear force, holding protons together, not explained.  </a:t>
            </a:r>
          </a:p>
          <a:p>
            <a:r>
              <a:rPr lang="en-US" altLang="en-US" dirty="0"/>
              <a:t>21</a:t>
            </a:r>
          </a:p>
        </p:txBody>
      </p:sp>
    </p:spTree>
    <p:extLst>
      <p:ext uri="{BB962C8B-B14F-4D97-AF65-F5344CB8AC3E}">
        <p14:creationId xmlns:p14="http://schemas.microsoft.com/office/powerpoint/2010/main" val="1070971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5920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10064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58585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5800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baseline="30000" dirty="0"/>
              <a:t>Eternal love</a:t>
            </a:r>
            <a:endParaRPr lang="en-US" altLang="en-US" dirty="0"/>
          </a:p>
        </p:txBody>
      </p:sp>
    </p:spTree>
    <p:extLst>
      <p:ext uri="{BB962C8B-B14F-4D97-AF65-F5344CB8AC3E}">
        <p14:creationId xmlns:p14="http://schemas.microsoft.com/office/powerpoint/2010/main" val="3621278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9255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87346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OOG 23a&amp;b</a:t>
            </a:r>
          </a:p>
        </p:txBody>
      </p:sp>
    </p:spTree>
    <p:extLst>
      <p:ext uri="{BB962C8B-B14F-4D97-AF65-F5344CB8AC3E}">
        <p14:creationId xmlns:p14="http://schemas.microsoft.com/office/powerpoint/2010/main" val="2691982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many marks of individuality: fingerprint, retina, voice print, palm wrinkles, facial recognition, way walk, 26</a:t>
            </a:r>
          </a:p>
          <a:p>
            <a:r>
              <a:rPr lang="en-US" altLang="en-US" dirty="0"/>
              <a:t>Plus inner world thoughts, loves, yearnings. G-d only one knows all that.</a:t>
            </a:r>
          </a:p>
        </p:txBody>
      </p:sp>
    </p:spTree>
    <p:extLst>
      <p:ext uri="{BB962C8B-B14F-4D97-AF65-F5344CB8AC3E}">
        <p14:creationId xmlns:p14="http://schemas.microsoft.com/office/powerpoint/2010/main" val="124806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45693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10380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28</a:t>
            </a:r>
          </a:p>
        </p:txBody>
      </p:sp>
    </p:spTree>
    <p:extLst>
      <p:ext uri="{BB962C8B-B14F-4D97-AF65-F5344CB8AC3E}">
        <p14:creationId xmlns:p14="http://schemas.microsoft.com/office/powerpoint/2010/main" val="4290233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486540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026022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7679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45081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39804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2730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Messiah has come: By water and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640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Apparently a Millennial</a:t>
            </a:r>
          </a:p>
        </p:txBody>
      </p:sp>
    </p:spTree>
    <p:extLst>
      <p:ext uri="{BB962C8B-B14F-4D97-AF65-F5344CB8AC3E}">
        <p14:creationId xmlns:p14="http://schemas.microsoft.com/office/powerpoint/2010/main" val="157963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My “liquid love” statement.</a:t>
            </a:r>
          </a:p>
        </p:txBody>
      </p:sp>
    </p:spTree>
    <p:extLst>
      <p:ext uri="{BB962C8B-B14F-4D97-AF65-F5344CB8AC3E}">
        <p14:creationId xmlns:p14="http://schemas.microsoft.com/office/powerpoint/2010/main" val="3191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5710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Own G-d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Dec.3.2022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3507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amazon.com/Our-Own-Go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kern="1200" baseline="30000" dirty="0"/>
          </a:p>
          <a:p>
            <a:pPr algn="l">
              <a:lnSpc>
                <a:spcPct val="90000"/>
              </a:lnSpc>
            </a:pPr>
            <a:r>
              <a:rPr lang="en-US" altLang="en-US" sz="3700" kern="1200" baseline="30000" dirty="0"/>
              <a:t>T’hillim/Ps 67. 7  </a:t>
            </a:r>
            <a:r>
              <a:rPr lang="en-US" altLang="en-US" sz="3700" kern="1200" dirty="0"/>
              <a:t>The earth has yielded its harvest; may </a:t>
            </a:r>
            <a:r>
              <a:rPr lang="en-US" altLang="en-US" sz="3700" u="sng" kern="1200" dirty="0">
                <a:solidFill>
                  <a:srgbClr val="FFFF66"/>
                </a:solidFill>
              </a:rPr>
              <a:t>God, our God</a:t>
            </a:r>
            <a:r>
              <a:rPr lang="en-US" altLang="en-US" sz="3700" kern="1200" dirty="0">
                <a:solidFill>
                  <a:srgbClr val="FFFF66"/>
                </a:solidFill>
              </a:rPr>
              <a:t>, bless us</a:t>
            </a:r>
            <a:r>
              <a:rPr lang="en-US" altLang="en-US" sz="3700" kern="1200" dirty="0"/>
              <a:t>.</a:t>
            </a:r>
          </a:p>
          <a:p>
            <a:pPr algn="r" rtl="1">
              <a:lnSpc>
                <a:spcPct val="90000"/>
              </a:lnSpc>
            </a:pPr>
            <a:r>
              <a:rPr lang="he-IL" altLang="en-US" sz="4000" b="1" dirty="0">
                <a:latin typeface="David" panose="020E0502060401010101" pitchFamily="34" charset="-79"/>
                <a:cs typeface="David" panose="020E0502060401010101" pitchFamily="34" charset="-79"/>
              </a:rPr>
              <a:t> יְבָרְכֵנוּ </a:t>
            </a:r>
            <a:r>
              <a:rPr lang="he-IL" altLang="en-US" sz="4000" b="1" dirty="0" err="1">
                <a:solidFill>
                  <a:srgbClr val="FFFF66"/>
                </a:solidFill>
                <a:latin typeface="David" panose="020E0502060401010101" pitchFamily="34" charset="-79"/>
                <a:cs typeface="David" panose="020E0502060401010101" pitchFamily="34" charset="-79"/>
              </a:rPr>
              <a:t>אֱלֹהִים</a:t>
            </a:r>
            <a:r>
              <a:rPr lang="he-IL" altLang="en-US" sz="4000" b="1" dirty="0">
                <a:solidFill>
                  <a:srgbClr val="FFFF66"/>
                </a:solidFill>
                <a:latin typeface="David" panose="020E0502060401010101" pitchFamily="34" charset="-79"/>
                <a:cs typeface="David" panose="020E0502060401010101" pitchFamily="34" charset="-79"/>
              </a:rPr>
              <a:t> </a:t>
            </a:r>
            <a:r>
              <a:rPr lang="he-IL" altLang="en-US" sz="4000" b="1" dirty="0" err="1">
                <a:solidFill>
                  <a:srgbClr val="FFFF66"/>
                </a:solidFill>
                <a:latin typeface="David" panose="020E0502060401010101" pitchFamily="34" charset="-79"/>
                <a:cs typeface="David" panose="020E0502060401010101" pitchFamily="34" charset="-79"/>
              </a:rPr>
              <a:t>אֱלֹהֵינו</a:t>
            </a:r>
            <a:r>
              <a:rPr lang="he-IL" altLang="en-US" sz="4000" b="1" dirty="0">
                <a:solidFill>
                  <a:srgbClr val="FFFF66"/>
                </a:solidFill>
                <a:latin typeface="David" panose="020E0502060401010101" pitchFamily="34" charset="-79"/>
                <a:cs typeface="David" panose="020E0502060401010101" pitchFamily="34" charset="-79"/>
              </a:rPr>
              <a:t>ּ</a:t>
            </a:r>
            <a:r>
              <a:rPr lang="he-IL" altLang="en-US" sz="4000" b="1" dirty="0">
                <a:latin typeface="David" panose="020E0502060401010101" pitchFamily="34" charset="-79"/>
                <a:cs typeface="David" panose="020E0502060401010101" pitchFamily="34" charset="-79"/>
              </a:rPr>
              <a:t>.</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3290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003A4135-1476-CAA0-0401-547FA6EA6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7620E7-ED62-369D-AE6E-312DD9F0D853}"/>
              </a:ext>
            </a:extLst>
          </p:cNvPr>
          <p:cNvSpPr txBox="1"/>
          <p:nvPr/>
        </p:nvSpPr>
        <p:spPr>
          <a:xfrm>
            <a:off x="152400" y="3257550"/>
            <a:ext cx="8991600" cy="1817357"/>
          </a:xfrm>
          <a:prstGeom prst="rect">
            <a:avLst/>
          </a:prstGeom>
          <a:noFill/>
        </p:spPr>
        <p:txBody>
          <a:bodyPr wrap="square" rtlCol="0">
            <a:spAutoFit/>
          </a:bodyPr>
          <a:lstStyle/>
          <a:p>
            <a:pPr algn="l">
              <a:lnSpc>
                <a:spcPct val="90000"/>
              </a:lnSpc>
            </a:pPr>
            <a:r>
              <a:rPr lang="en-US" altLang="en-US" sz="4000" kern="1200" dirty="0">
                <a:effectLst>
                  <a:outerShdw blurRad="38100" dist="38100" dir="2700000" algn="tl">
                    <a:srgbClr val="000000">
                      <a:alpha val="43137"/>
                    </a:srgbClr>
                  </a:outerShdw>
                </a:effectLst>
              </a:rPr>
              <a:t>The earth has yielded its harvest;</a:t>
            </a:r>
          </a:p>
          <a:p>
            <a:pPr algn="l">
              <a:lnSpc>
                <a:spcPct val="90000"/>
              </a:lnSpc>
            </a:pPr>
            <a:r>
              <a:rPr lang="en-US" altLang="en-US" sz="4000" kern="1200" dirty="0">
                <a:effectLst>
                  <a:outerShdw blurRad="38100" dist="38100" dir="2700000" algn="tl">
                    <a:srgbClr val="000000">
                      <a:alpha val="43137"/>
                    </a:srgbClr>
                  </a:outerShdw>
                </a:effectLst>
              </a:rPr>
              <a:t> may </a:t>
            </a:r>
            <a:r>
              <a:rPr lang="en-US" altLang="en-US" sz="4000" u="sng" kern="1200" dirty="0">
                <a:solidFill>
                  <a:srgbClr val="FFFF66"/>
                </a:solidFill>
                <a:effectLst>
                  <a:outerShdw blurRad="38100" dist="38100" dir="2700000" algn="tl">
                    <a:srgbClr val="000000">
                      <a:alpha val="43137"/>
                    </a:srgbClr>
                  </a:outerShdw>
                </a:effectLst>
              </a:rPr>
              <a:t>God, our God</a:t>
            </a:r>
            <a:r>
              <a:rPr lang="en-US" altLang="en-US" sz="4000" kern="1200" dirty="0">
                <a:solidFill>
                  <a:srgbClr val="FFFF66"/>
                </a:solidFill>
                <a:effectLst>
                  <a:outerShdw blurRad="38100" dist="38100" dir="2700000" algn="tl">
                    <a:srgbClr val="000000">
                      <a:alpha val="43137"/>
                    </a:srgbClr>
                  </a:outerShdw>
                </a:effectLst>
              </a:rPr>
              <a:t>, bless us</a:t>
            </a:r>
            <a:r>
              <a:rPr lang="en-US" altLang="en-US" sz="4000" kern="1200" dirty="0">
                <a:effectLst>
                  <a:outerShdw blurRad="38100" dist="38100" dir="2700000" algn="tl">
                    <a:srgbClr val="000000">
                      <a:alpha val="43137"/>
                    </a:srgbClr>
                  </a:outerShdw>
                </a:effectLst>
              </a:rPr>
              <a:t>.</a:t>
            </a:r>
          </a:p>
          <a:p>
            <a:pPr algn="r" rtl="1">
              <a:lnSpc>
                <a:spcPct val="90000"/>
              </a:lnSpc>
            </a:pP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יְבָרְכֵנוּ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אֱלֹהִים</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אֱלֹהֵינו</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6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43B1A74-8D36-A5B1-C6A0-8E90605C94A1}"/>
              </a:ext>
            </a:extLst>
          </p:cNvPr>
          <p:cNvPicPr>
            <a:picLocks noChangeAspect="1"/>
          </p:cNvPicPr>
          <p:nvPr/>
        </p:nvPicPr>
        <p:blipFill>
          <a:blip r:embed="rId3"/>
          <a:stretch>
            <a:fillRect/>
          </a:stretch>
        </p:blipFill>
        <p:spPr>
          <a:xfrm>
            <a:off x="3736959" y="25338"/>
            <a:ext cx="3332283" cy="5177278"/>
          </a:xfrm>
          <a:prstGeom prst="rect">
            <a:avLst/>
          </a:prstGeom>
        </p:spPr>
      </p:pic>
      <p:pic>
        <p:nvPicPr>
          <p:cNvPr id="5" name="Picture 4">
            <a:extLst>
              <a:ext uri="{FF2B5EF4-FFF2-40B4-BE49-F238E27FC236}">
                <a16:creationId xmlns:a16="http://schemas.microsoft.com/office/drawing/2014/main" id="{520DA620-2F21-936C-BD8B-2471C1B2C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372"/>
            <a:ext cx="3560885" cy="5143500"/>
          </a:xfrm>
          <a:prstGeom prst="rect">
            <a:avLst/>
          </a:prstGeom>
        </p:spPr>
      </p:pic>
      <p:sp>
        <p:nvSpPr>
          <p:cNvPr id="6" name="TextBox 5">
            <a:extLst>
              <a:ext uri="{FF2B5EF4-FFF2-40B4-BE49-F238E27FC236}">
                <a16:creationId xmlns:a16="http://schemas.microsoft.com/office/drawing/2014/main" id="{8C569FE2-76C8-7175-D72B-D6FFD6352E51}"/>
              </a:ext>
            </a:extLst>
          </p:cNvPr>
          <p:cNvSpPr txBox="1"/>
          <p:nvPr/>
        </p:nvSpPr>
        <p:spPr>
          <a:xfrm rot="5400000">
            <a:off x="5354246" y="2178553"/>
            <a:ext cx="5199950" cy="707886"/>
          </a:xfrm>
          <a:prstGeom prst="rect">
            <a:avLst/>
          </a:prstGeom>
          <a:noFill/>
        </p:spPr>
        <p:txBody>
          <a:bodyPr wrap="none" rtlCol="0">
            <a:spAutoFit/>
          </a:bodyPr>
          <a:lstStyle/>
          <a:p>
            <a:r>
              <a:rPr lang="en-US" sz="2000" dirty="0">
                <a:hlinkClick r:id="rId5"/>
              </a:rPr>
              <a:t>https://www.amazon.com/Our-Own-God-</a:t>
            </a:r>
            <a:endParaRPr lang="en-US" sz="2000" dirty="0"/>
          </a:p>
          <a:p>
            <a:r>
              <a:rPr lang="en-US" sz="2000" dirty="0"/>
              <a:t>G-Watson/dp/1937428710</a:t>
            </a:r>
          </a:p>
        </p:txBody>
      </p:sp>
    </p:spTree>
    <p:extLst>
      <p:ext uri="{BB962C8B-B14F-4D97-AF65-F5344CB8AC3E}">
        <p14:creationId xmlns:p14="http://schemas.microsoft.com/office/powerpoint/2010/main" val="415146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G-d is our nearest relative.</a:t>
            </a:r>
          </a:p>
          <a:p>
            <a:pPr algn="l">
              <a:lnSpc>
                <a:spcPct val="90000"/>
              </a:lnSpc>
            </a:pPr>
            <a:r>
              <a:rPr lang="en-US" altLang="en-US" sz="4000" baseline="30000" dirty="0"/>
              <a:t>Yn.17.22-23</a:t>
            </a:r>
            <a:r>
              <a:rPr lang="en-US" altLang="en-US" sz="4000" dirty="0"/>
              <a:t> The glory which you have given to me, I have given to them; so that </a:t>
            </a:r>
            <a:r>
              <a:rPr lang="en-US" altLang="en-US" sz="4000" u="sng" dirty="0">
                <a:solidFill>
                  <a:srgbClr val="FFFF99"/>
                </a:solidFill>
              </a:rPr>
              <a:t>they may be one, just as we are one — I united with them and you with me, so that they may be completely one</a:t>
            </a:r>
            <a:r>
              <a:rPr lang="en-US" altLang="en-US" sz="4000" dirty="0"/>
              <a:t>, </a:t>
            </a:r>
          </a:p>
        </p:txBody>
      </p:sp>
    </p:spTree>
    <p:extLst>
      <p:ext uri="{BB962C8B-B14F-4D97-AF65-F5344CB8AC3E}">
        <p14:creationId xmlns:p14="http://schemas.microsoft.com/office/powerpoint/2010/main" val="382132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G-d is our nearest relative.</a:t>
            </a:r>
          </a:p>
          <a:p>
            <a:pPr algn="l">
              <a:lnSpc>
                <a:spcPct val="90000"/>
              </a:lnSpc>
            </a:pPr>
            <a:r>
              <a:rPr lang="en-US" altLang="en-US" sz="4000" baseline="30000" dirty="0"/>
              <a:t>Yn.17.22-23</a:t>
            </a:r>
            <a:r>
              <a:rPr lang="en-US" altLang="en-US" sz="4000" dirty="0"/>
              <a:t> and the world thus realize that you sent me, and that you have loved them just as you have loved me.</a:t>
            </a:r>
          </a:p>
        </p:txBody>
      </p:sp>
    </p:spTree>
    <p:extLst>
      <p:ext uri="{BB962C8B-B14F-4D97-AF65-F5344CB8AC3E}">
        <p14:creationId xmlns:p14="http://schemas.microsoft.com/office/powerpoint/2010/main" val="145476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God is our nearest relative.</a:t>
            </a:r>
          </a:p>
          <a:p>
            <a:pPr marL="457200" indent="-457200" algn="l">
              <a:lnSpc>
                <a:spcPct val="90000"/>
              </a:lnSpc>
              <a:buFont typeface="+mj-lt"/>
              <a:buAutoNum type="arabicPeriod"/>
            </a:pPr>
            <a:r>
              <a:rPr lang="en-US" altLang="en-US" sz="4000" dirty="0"/>
              <a:t>Created us</a:t>
            </a:r>
          </a:p>
          <a:p>
            <a:pPr marL="457200" indent="-457200" algn="l">
              <a:lnSpc>
                <a:spcPct val="90000"/>
              </a:lnSpc>
              <a:buFont typeface="+mj-lt"/>
              <a:buAutoNum type="arabicPeriod"/>
            </a:pPr>
            <a:r>
              <a:rPr lang="en-US" altLang="en-US" sz="4000" dirty="0"/>
              <a:t>He is upholding all that exists by his powerful word </a:t>
            </a:r>
            <a:r>
              <a:rPr lang="en-US" altLang="en-US" sz="4000" baseline="30000" dirty="0"/>
              <a:t>MJ 1.3 </a:t>
            </a:r>
          </a:p>
          <a:p>
            <a:pPr marL="457200" indent="-457200" algn="l">
              <a:lnSpc>
                <a:spcPct val="90000"/>
              </a:lnSpc>
              <a:buFont typeface="+mj-lt"/>
              <a:buAutoNum type="arabicPeriod"/>
            </a:pPr>
            <a:r>
              <a:rPr lang="en-US" altLang="en-US" sz="4000" dirty="0"/>
              <a:t>Knows us thoroughly</a:t>
            </a:r>
          </a:p>
          <a:p>
            <a:pPr marL="457200" indent="-457200" algn="l">
              <a:lnSpc>
                <a:spcPct val="90000"/>
              </a:lnSpc>
              <a:buFont typeface="+mj-lt"/>
              <a:buAutoNum type="arabicPeriod"/>
            </a:pPr>
            <a:r>
              <a:rPr lang="en-US" altLang="en-US" sz="4000" dirty="0"/>
              <a:t>We can know Him &gt;&gt; any person.</a:t>
            </a:r>
          </a:p>
        </p:txBody>
      </p:sp>
    </p:spTree>
    <p:extLst>
      <p:ext uri="{BB962C8B-B14F-4D97-AF65-F5344CB8AC3E}">
        <p14:creationId xmlns:p14="http://schemas.microsoft.com/office/powerpoint/2010/main" val="358849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 We know G-d through our love nature. </a:t>
            </a:r>
          </a:p>
          <a:p>
            <a:pPr algn="l">
              <a:lnSpc>
                <a:spcPct val="90000"/>
              </a:lnSpc>
            </a:pPr>
            <a:r>
              <a:rPr lang="en-US" altLang="en-US" sz="4000" baseline="30000" dirty="0"/>
              <a:t>1 Cor 8.2-3 </a:t>
            </a:r>
            <a:r>
              <a:rPr lang="en-US" altLang="en-US" sz="4000" dirty="0"/>
              <a:t>The person who thinks he “knows” something doesn’t yet know in the way he ought to know. However</a:t>
            </a:r>
            <a:r>
              <a:rPr lang="en-US" altLang="en-US" sz="4000" dirty="0">
                <a:solidFill>
                  <a:srgbClr val="FFFF99"/>
                </a:solidFill>
              </a:rPr>
              <a:t>, if someone loves God, God knows him</a:t>
            </a:r>
            <a:r>
              <a:rPr lang="en-US" altLang="en-US" sz="4000" dirty="0"/>
              <a:t>.</a:t>
            </a:r>
          </a:p>
        </p:txBody>
      </p:sp>
    </p:spTree>
    <p:extLst>
      <p:ext uri="{BB962C8B-B14F-4D97-AF65-F5344CB8AC3E}">
        <p14:creationId xmlns:p14="http://schemas.microsoft.com/office/powerpoint/2010/main" val="154410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4.15  </a:t>
            </a:r>
            <a:r>
              <a:rPr lang="en-US" altLang="en-US" sz="4000" dirty="0"/>
              <a:t>God is love. Now whoever abides, dwells in love abides in God, and God abides in Him.</a:t>
            </a:r>
          </a:p>
          <a:p>
            <a:pPr algn="l">
              <a:lnSpc>
                <a:spcPct val="90000"/>
              </a:lnSpc>
            </a:pPr>
            <a:r>
              <a:rPr lang="en-US" altLang="en-US" sz="4000" kern="1200" dirty="0"/>
              <a:t>The earth has yielded its harvest; may </a:t>
            </a:r>
            <a:r>
              <a:rPr lang="en-US" altLang="en-US" sz="4000" u="sng" kern="1200" dirty="0">
                <a:solidFill>
                  <a:srgbClr val="FFFF66"/>
                </a:solidFill>
              </a:rPr>
              <a:t>God, our God</a:t>
            </a:r>
            <a:r>
              <a:rPr lang="en-US" altLang="en-US" sz="4000" kern="1200" dirty="0">
                <a:solidFill>
                  <a:srgbClr val="FFFF66"/>
                </a:solidFill>
              </a:rPr>
              <a:t>, bless us</a:t>
            </a:r>
            <a:r>
              <a:rPr lang="en-US" altLang="en-US" sz="4000" kern="1200" dirty="0"/>
              <a:t>.</a:t>
            </a:r>
          </a:p>
          <a:p>
            <a:pPr algn="r" rtl="1">
              <a:lnSpc>
                <a:spcPct val="90000"/>
              </a:lnSpc>
            </a:pPr>
            <a:r>
              <a:rPr lang="he-IL" altLang="en-US" sz="4400" b="1" dirty="0">
                <a:latin typeface="David" panose="020E0502060401010101" pitchFamily="34" charset="-79"/>
                <a:cs typeface="David" panose="020E0502060401010101" pitchFamily="34" charset="-79"/>
              </a:rPr>
              <a:t> יְבָרְכֵנוּ </a:t>
            </a:r>
            <a:r>
              <a:rPr lang="he-IL" altLang="en-US" sz="4400" b="1" dirty="0" err="1">
                <a:solidFill>
                  <a:srgbClr val="FFFF66"/>
                </a:solidFill>
                <a:latin typeface="David" panose="020E0502060401010101" pitchFamily="34" charset="-79"/>
                <a:cs typeface="David" panose="020E0502060401010101" pitchFamily="34" charset="-79"/>
              </a:rPr>
              <a:t>אֱלֹהִים</a:t>
            </a:r>
            <a:r>
              <a:rPr lang="he-IL" altLang="en-US" sz="4400" b="1" dirty="0">
                <a:solidFill>
                  <a:srgbClr val="FFFF66"/>
                </a:solidFill>
                <a:latin typeface="David" panose="020E0502060401010101" pitchFamily="34" charset="-79"/>
                <a:cs typeface="David" panose="020E0502060401010101" pitchFamily="34" charset="-79"/>
              </a:rPr>
              <a:t> </a:t>
            </a:r>
            <a:r>
              <a:rPr lang="he-IL" altLang="en-US" sz="4400" b="1" dirty="0" err="1">
                <a:solidFill>
                  <a:srgbClr val="FFFF66"/>
                </a:solidFill>
                <a:latin typeface="David" panose="020E0502060401010101" pitchFamily="34" charset="-79"/>
                <a:cs typeface="David" panose="020E0502060401010101" pitchFamily="34" charset="-79"/>
              </a:rPr>
              <a:t>אֱלֹהֵינו</a:t>
            </a:r>
            <a:r>
              <a:rPr lang="he-IL" altLang="en-US" sz="4400" b="1" dirty="0">
                <a:solidFill>
                  <a:srgbClr val="FFFF66"/>
                </a:solidFill>
                <a:latin typeface="David" panose="020E0502060401010101" pitchFamily="34" charset="-79"/>
                <a:cs typeface="David" panose="020E0502060401010101" pitchFamily="34" charset="-79"/>
              </a:rPr>
              <a:t>ּ</a:t>
            </a:r>
            <a:r>
              <a:rPr lang="he-IL" altLang="en-US" sz="4400" b="1" dirty="0">
                <a:latin typeface="David" panose="020E0502060401010101" pitchFamily="34" charset="-79"/>
                <a:cs typeface="David" panose="020E0502060401010101" pitchFamily="34" charset="-79"/>
              </a:rPr>
              <a:t>.</a:t>
            </a:r>
            <a:endParaRPr lang="en-US" altLang="en-US" sz="4400" b="1" dirty="0">
              <a:latin typeface="David" panose="020E0502060401010101" pitchFamily="34" charset="-79"/>
              <a:cs typeface="David" panose="020E0502060401010101" pitchFamily="34" charset="-79"/>
            </a:endParaRP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335886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003A4135-1476-CAA0-0401-547FA6EA6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7620E7-ED62-369D-AE6E-312DD9F0D853}"/>
              </a:ext>
            </a:extLst>
          </p:cNvPr>
          <p:cNvSpPr txBox="1"/>
          <p:nvPr/>
        </p:nvSpPr>
        <p:spPr>
          <a:xfrm>
            <a:off x="99060" y="3100591"/>
            <a:ext cx="8945880" cy="1817357"/>
          </a:xfrm>
          <a:prstGeom prst="rect">
            <a:avLst/>
          </a:prstGeom>
          <a:noFill/>
        </p:spPr>
        <p:txBody>
          <a:bodyPr wrap="square" rtlCol="0">
            <a:spAutoFit/>
          </a:bodyPr>
          <a:lstStyle/>
          <a:p>
            <a:pPr algn="l">
              <a:lnSpc>
                <a:spcPct val="90000"/>
              </a:lnSpc>
            </a:pPr>
            <a:r>
              <a:rPr lang="en-US" altLang="en-US" sz="4000" kern="1200" dirty="0">
                <a:effectLst>
                  <a:outerShdw blurRad="38100" dist="38100" dir="2700000" algn="tl">
                    <a:srgbClr val="000000">
                      <a:alpha val="43137"/>
                    </a:srgbClr>
                  </a:outerShdw>
                </a:effectLst>
              </a:rPr>
              <a:t>The earth has yielded its harvest;</a:t>
            </a:r>
          </a:p>
          <a:p>
            <a:pPr algn="l">
              <a:lnSpc>
                <a:spcPct val="90000"/>
              </a:lnSpc>
            </a:pPr>
            <a:r>
              <a:rPr lang="en-US" altLang="en-US" sz="4000" kern="1200" dirty="0">
                <a:effectLst>
                  <a:outerShdw blurRad="38100" dist="38100" dir="2700000" algn="tl">
                    <a:srgbClr val="000000">
                      <a:alpha val="43137"/>
                    </a:srgbClr>
                  </a:outerShdw>
                </a:effectLst>
              </a:rPr>
              <a:t> may </a:t>
            </a:r>
            <a:r>
              <a:rPr lang="en-US" altLang="en-US" sz="4000" u="sng" kern="1200" dirty="0">
                <a:solidFill>
                  <a:srgbClr val="FFFF66"/>
                </a:solidFill>
                <a:effectLst>
                  <a:outerShdw blurRad="38100" dist="38100" dir="2700000" algn="tl">
                    <a:srgbClr val="000000">
                      <a:alpha val="43137"/>
                    </a:srgbClr>
                  </a:outerShdw>
                </a:effectLst>
              </a:rPr>
              <a:t>God, our God</a:t>
            </a:r>
            <a:r>
              <a:rPr lang="en-US" altLang="en-US" sz="4000" kern="1200" dirty="0">
                <a:solidFill>
                  <a:srgbClr val="FFFF66"/>
                </a:solidFill>
                <a:effectLst>
                  <a:outerShdw blurRad="38100" dist="38100" dir="2700000" algn="tl">
                    <a:srgbClr val="000000">
                      <a:alpha val="43137"/>
                    </a:srgbClr>
                  </a:outerShdw>
                </a:effectLst>
              </a:rPr>
              <a:t>, bless us</a:t>
            </a:r>
            <a:r>
              <a:rPr lang="en-US" altLang="en-US" sz="4000" kern="1200" dirty="0">
                <a:effectLst>
                  <a:outerShdw blurRad="38100" dist="38100" dir="2700000" algn="tl">
                    <a:srgbClr val="000000">
                      <a:alpha val="43137"/>
                    </a:srgbClr>
                  </a:outerShdw>
                </a:effectLst>
              </a:rPr>
              <a:t>.</a:t>
            </a:r>
          </a:p>
          <a:p>
            <a:pPr algn="r" rtl="1">
              <a:lnSpc>
                <a:spcPct val="90000"/>
              </a:lnSpc>
            </a:pPr>
            <a:r>
              <a:rPr lang="en-US"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יְבָרְכֵנוּ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אֱלֹהִים</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אֱלֹהֵינו</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088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B. G-d is our own in a peculiarly individual way.</a:t>
            </a:r>
          </a:p>
          <a:p>
            <a:pPr marL="284163" indent="-284163" algn="l">
              <a:lnSpc>
                <a:spcPct val="90000"/>
              </a:lnSpc>
              <a:buFont typeface="Arial" panose="020B0604020202020204" pitchFamily="34" charset="0"/>
              <a:buChar char="•"/>
            </a:pPr>
            <a:r>
              <a:rPr lang="en-US" altLang="en-US" sz="4000" dirty="0"/>
              <a:t>We have a private soul, walled off from all other creatures.</a:t>
            </a:r>
          </a:p>
          <a:p>
            <a:pPr marL="284163" indent="-284163" algn="l">
              <a:lnSpc>
                <a:spcPct val="90000"/>
              </a:lnSpc>
              <a:buFont typeface="Arial" panose="020B0604020202020204" pitchFamily="34" charset="0"/>
              <a:buChar char="•"/>
            </a:pPr>
            <a:r>
              <a:rPr lang="en-US" altLang="en-US" sz="4000" dirty="0"/>
              <a:t>No one thinks like you.  </a:t>
            </a:r>
          </a:p>
          <a:p>
            <a:pPr marL="284163" indent="-284163" algn="l">
              <a:lnSpc>
                <a:spcPct val="90000"/>
              </a:lnSpc>
              <a:buFont typeface="Arial" panose="020B0604020202020204" pitchFamily="34" charset="0"/>
              <a:buChar char="•"/>
            </a:pPr>
            <a:r>
              <a:rPr lang="en-US" altLang="en-US" sz="4000" dirty="0"/>
              <a:t>G-d is our only total traveling companion.  Knows all, loves.</a:t>
            </a:r>
          </a:p>
          <a:p>
            <a:pPr marL="284163" indent="-284163" algn="l">
              <a:lnSpc>
                <a:spcPct val="90000"/>
              </a:lnSpc>
              <a:buFont typeface="Arial" panose="020B0604020202020204" pitchFamily="34" charset="0"/>
              <a:buChar char="•"/>
            </a:pPr>
            <a:r>
              <a:rPr lang="en-US" altLang="en-US" sz="4000" dirty="0"/>
              <a:t>We are at the horizon’s center.</a:t>
            </a:r>
          </a:p>
        </p:txBody>
      </p:sp>
    </p:spTree>
    <p:extLst>
      <p:ext uri="{BB962C8B-B14F-4D97-AF65-F5344CB8AC3E}">
        <p14:creationId xmlns:p14="http://schemas.microsoft.com/office/powerpoint/2010/main" val="381499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B747C6A-30B9-0746-80D6-2B46CBA45D69}"/>
              </a:ext>
            </a:extLst>
          </p:cNvPr>
          <p:cNvPicPr>
            <a:picLocks noChangeAspect="1"/>
          </p:cNvPicPr>
          <p:nvPr/>
        </p:nvPicPr>
        <p:blipFill>
          <a:blip r:embed="rId3"/>
          <a:stretch>
            <a:fillRect/>
          </a:stretch>
        </p:blipFill>
        <p:spPr>
          <a:xfrm>
            <a:off x="1143000" y="-4076"/>
            <a:ext cx="6852575" cy="5147576"/>
          </a:xfrm>
          <a:prstGeom prst="rect">
            <a:avLst/>
          </a:prstGeom>
        </p:spPr>
      </p:pic>
    </p:spTree>
    <p:extLst>
      <p:ext uri="{BB962C8B-B14F-4D97-AF65-F5344CB8AC3E}">
        <p14:creationId xmlns:p14="http://schemas.microsoft.com/office/powerpoint/2010/main" val="138415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C. We can only know G-d in conformity to His infallible Word.</a:t>
            </a:r>
          </a:p>
          <a:p>
            <a:pPr algn="l">
              <a:lnSpc>
                <a:spcPct val="90000"/>
              </a:lnSpc>
            </a:pPr>
            <a:r>
              <a:rPr lang="en-US" altLang="en-US" sz="4000" baseline="30000" dirty="0"/>
              <a:t>Yeshayahu/Is 8.20</a:t>
            </a:r>
            <a:r>
              <a:rPr lang="en-US" altLang="en-US" sz="4000" dirty="0"/>
              <a:t> To Torah and to the document! </a:t>
            </a:r>
            <a:r>
              <a:rPr lang="he-IL" altLang="en-US" sz="4000" b="1" dirty="0">
                <a:latin typeface="David" panose="020E0502060401010101" pitchFamily="34" charset="-79"/>
                <a:cs typeface="David" panose="020E0502060401010101" pitchFamily="34" charset="-79"/>
              </a:rPr>
              <a:t>לְתוֹרָה וְלִתְעוּדָה</a:t>
            </a:r>
            <a:r>
              <a:rPr lang="en-US" altLang="en-US" sz="4000" b="1" dirty="0">
                <a:latin typeface="David" panose="020E0502060401010101" pitchFamily="34" charset="-79"/>
                <a:cs typeface="David" panose="020E0502060401010101" pitchFamily="34" charset="-79"/>
              </a:rPr>
              <a:t> </a:t>
            </a:r>
            <a:r>
              <a:rPr lang="en-US" altLang="en-US" sz="4000" dirty="0"/>
              <a:t>If they do not speak according to this word, it is because they have no light.</a:t>
            </a:r>
          </a:p>
        </p:txBody>
      </p:sp>
    </p:spTree>
    <p:extLst>
      <p:ext uri="{BB962C8B-B14F-4D97-AF65-F5344CB8AC3E}">
        <p14:creationId xmlns:p14="http://schemas.microsoft.com/office/powerpoint/2010/main" val="2270779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Yn</a:t>
            </a:r>
            <a:r>
              <a:rPr lang="en-US" altLang="en-US" sz="4000" baseline="30000" dirty="0"/>
              <a:t> 14.23 </a:t>
            </a:r>
            <a:r>
              <a:rPr lang="en-US" altLang="en-US" sz="4000" dirty="0"/>
              <a:t>Yeshua answered him, “If someone loves me, he will keep my word; and my Father will love him, and </a:t>
            </a:r>
            <a:r>
              <a:rPr lang="en-US" altLang="en-US" sz="4000" u="sng" dirty="0">
                <a:solidFill>
                  <a:srgbClr val="FFFF99"/>
                </a:solidFill>
              </a:rPr>
              <a:t>we will come to him and make our home with him.</a:t>
            </a:r>
          </a:p>
        </p:txBody>
      </p:sp>
    </p:spTree>
    <p:extLst>
      <p:ext uri="{BB962C8B-B14F-4D97-AF65-F5344CB8AC3E}">
        <p14:creationId xmlns:p14="http://schemas.microsoft.com/office/powerpoint/2010/main" val="158466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 Serving G-d out of duty or serving out of love is a continuum.</a:t>
            </a:r>
          </a:p>
          <a:p>
            <a:pPr algn="l">
              <a:lnSpc>
                <a:spcPct val="90000"/>
              </a:lnSpc>
            </a:pPr>
            <a:r>
              <a:rPr lang="en-US" altLang="en-US" sz="4000" baseline="30000" dirty="0"/>
              <a:t>Song of Songs 2. 3-4  </a:t>
            </a:r>
            <a:r>
              <a:rPr lang="en-US" altLang="en-US" sz="4000" dirty="0"/>
              <a:t>In his shadow I delighted to sit, and his fruit was sweet to my taste. He has brought me to the banquet house and his banner over me is love.</a:t>
            </a:r>
          </a:p>
        </p:txBody>
      </p:sp>
    </p:spTree>
    <p:extLst>
      <p:ext uri="{BB962C8B-B14F-4D97-AF65-F5344CB8AC3E}">
        <p14:creationId xmlns:p14="http://schemas.microsoft.com/office/powerpoint/2010/main" val="59819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E. When people are yielded to G-d there is communication of great joy. </a:t>
            </a:r>
          </a:p>
        </p:txBody>
      </p:sp>
    </p:spTree>
    <p:extLst>
      <p:ext uri="{BB962C8B-B14F-4D97-AF65-F5344CB8AC3E}">
        <p14:creationId xmlns:p14="http://schemas.microsoft.com/office/powerpoint/2010/main" val="8753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Lk 10.17-18 </a:t>
            </a:r>
            <a:r>
              <a:rPr lang="en-US" sz="4000" dirty="0"/>
              <a:t>The seventy came back jubilant. “Lord,” they said, “with your power, even the demons submit to us!” </a:t>
            </a:r>
            <a:r>
              <a:rPr lang="en-US" sz="4000" b="1" dirty="0"/>
              <a:t>…</a:t>
            </a:r>
            <a:r>
              <a:rPr lang="en-US" sz="4000" dirty="0"/>
              <a:t>Yeshua said to them, “Nevertheless, don’t be glad that the spirits submit to you; be glad that your names have been recorded in heaven.”</a:t>
            </a:r>
            <a:endParaRPr lang="en-US" altLang="en-US" sz="6600" dirty="0"/>
          </a:p>
        </p:txBody>
      </p:sp>
    </p:spTree>
    <p:extLst>
      <p:ext uri="{BB962C8B-B14F-4D97-AF65-F5344CB8AC3E}">
        <p14:creationId xmlns:p14="http://schemas.microsoft.com/office/powerpoint/2010/main" val="147551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Lk 10.21 </a:t>
            </a:r>
            <a:r>
              <a:rPr lang="en-US" altLang="en-US" sz="4000" dirty="0"/>
              <a:t>At that moment </a:t>
            </a:r>
            <a:r>
              <a:rPr lang="en-US" altLang="en-US" sz="4000" u="sng" dirty="0">
                <a:solidFill>
                  <a:srgbClr val="FFFF66"/>
                </a:solidFill>
              </a:rPr>
              <a:t>he was filled with joy by the Ruakh </a:t>
            </a:r>
            <a:r>
              <a:rPr lang="en-US" altLang="en-US" sz="4000" u="sng" dirty="0" err="1">
                <a:solidFill>
                  <a:srgbClr val="FFFF66"/>
                </a:solidFill>
              </a:rPr>
              <a:t>HaKodesh</a:t>
            </a:r>
            <a:r>
              <a:rPr lang="en-US" altLang="en-US" sz="4000" u="sng" dirty="0">
                <a:solidFill>
                  <a:srgbClr val="FFFF66"/>
                </a:solidFill>
              </a:rPr>
              <a:t> and said</a:t>
            </a:r>
            <a:r>
              <a:rPr lang="en-US" altLang="en-US" sz="4000" dirty="0"/>
              <a:t>, “Father, Lord of heaven and earth, I thank you because you concealed these things from the sophisticated and educated, yet revealed them to ordinary people. Yes, Father, I thank you that it pleased you to do this.”</a:t>
            </a:r>
          </a:p>
        </p:txBody>
      </p:sp>
    </p:spTree>
    <p:extLst>
      <p:ext uri="{BB962C8B-B14F-4D97-AF65-F5344CB8AC3E}">
        <p14:creationId xmlns:p14="http://schemas.microsoft.com/office/powerpoint/2010/main" val="8364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 G-d’s love is expressed in persons.</a:t>
            </a:r>
          </a:p>
          <a:p>
            <a:pPr algn="l">
              <a:lnSpc>
                <a:spcPct val="90000"/>
              </a:lnSpc>
            </a:pPr>
            <a:r>
              <a:rPr lang="en-US" altLang="en-US" sz="4000" baseline="30000" dirty="0" err="1"/>
              <a:t>Yn</a:t>
            </a:r>
            <a:r>
              <a:rPr lang="en-US" altLang="en-US" sz="4000" baseline="30000" dirty="0"/>
              <a:t> 3.16-18</a:t>
            </a:r>
            <a:r>
              <a:rPr lang="en-US" altLang="en-US" sz="4000" dirty="0"/>
              <a:t> For God so loved the world that he gave his only and unique Son, so that </a:t>
            </a:r>
            <a:r>
              <a:rPr lang="en-US" altLang="en-US" sz="4000" u="sng" dirty="0">
                <a:solidFill>
                  <a:srgbClr val="FFFF66"/>
                </a:solidFill>
              </a:rPr>
              <a:t>everyone</a:t>
            </a:r>
            <a:r>
              <a:rPr lang="en-US" altLang="en-US" sz="4000" dirty="0"/>
              <a:t> who trusts in him may have eternal life, instead of being utterly destroyed. </a:t>
            </a:r>
          </a:p>
        </p:txBody>
      </p:sp>
    </p:spTree>
    <p:extLst>
      <p:ext uri="{BB962C8B-B14F-4D97-AF65-F5344CB8AC3E}">
        <p14:creationId xmlns:p14="http://schemas.microsoft.com/office/powerpoint/2010/main" val="4264535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solidFill>
                  <a:srgbClr val="FFFF66"/>
                </a:solidFill>
              </a:rPr>
              <a:t>	    </a:t>
            </a:r>
            <a:r>
              <a:rPr lang="en-US" altLang="en-US" sz="4000" u="sng" dirty="0">
                <a:solidFill>
                  <a:srgbClr val="FFFF66"/>
                </a:solidFill>
              </a:rPr>
              <a:t>everyone</a:t>
            </a:r>
            <a:r>
              <a:rPr lang="en-US" altLang="en-US" sz="4000" dirty="0"/>
              <a:t> who trusts</a:t>
            </a:r>
          </a:p>
          <a:p>
            <a:pPr algn="l">
              <a:lnSpc>
                <a:spcPct val="90000"/>
              </a:lnSpc>
            </a:pPr>
            <a:endParaRPr lang="en-US" altLang="en-US" sz="4000" dirty="0"/>
          </a:p>
          <a:p>
            <a:pPr algn="l">
              <a:lnSpc>
                <a:spcPct val="90000"/>
              </a:lnSpc>
            </a:pPr>
            <a:r>
              <a:rPr lang="en-US" altLang="en-US" sz="4000" dirty="0" err="1"/>
              <a:t>pás</a:t>
            </a:r>
            <a:r>
              <a:rPr lang="en-US" altLang="en-US" sz="4000" dirty="0"/>
              <a:t> ("each, every") means "all" in the sense of "each (every) part that applies." The emphasis of the total picture then is on "one piece at a time."</a:t>
            </a:r>
          </a:p>
        </p:txBody>
      </p:sp>
      <p:pic>
        <p:nvPicPr>
          <p:cNvPr id="3" name="Picture 2">
            <a:extLst>
              <a:ext uri="{FF2B5EF4-FFF2-40B4-BE49-F238E27FC236}">
                <a16:creationId xmlns:a16="http://schemas.microsoft.com/office/drawing/2014/main" id="{41820401-A59E-D8EE-515A-56352EFE63B4}"/>
              </a:ext>
            </a:extLst>
          </p:cNvPr>
          <p:cNvPicPr>
            <a:picLocks noChangeAspect="1"/>
          </p:cNvPicPr>
          <p:nvPr/>
        </p:nvPicPr>
        <p:blipFill>
          <a:blip r:embed="rId3"/>
          <a:stretch>
            <a:fillRect/>
          </a:stretch>
        </p:blipFill>
        <p:spPr>
          <a:xfrm>
            <a:off x="381000" y="288036"/>
            <a:ext cx="1232262" cy="1293114"/>
          </a:xfrm>
          <a:prstGeom prst="rect">
            <a:avLst/>
          </a:prstGeom>
        </p:spPr>
      </p:pic>
    </p:spTree>
    <p:extLst>
      <p:ext uri="{BB962C8B-B14F-4D97-AF65-F5344CB8AC3E}">
        <p14:creationId xmlns:p14="http://schemas.microsoft.com/office/powerpoint/2010/main" val="244001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 G-d’s love is expressed in persons.</a:t>
            </a:r>
          </a:p>
          <a:p>
            <a:pPr algn="l">
              <a:lnSpc>
                <a:spcPct val="90000"/>
              </a:lnSpc>
            </a:pPr>
            <a:r>
              <a:rPr lang="en-US" altLang="en-US" sz="4000" baseline="30000" dirty="0" err="1"/>
              <a:t>Yn</a:t>
            </a:r>
            <a:r>
              <a:rPr lang="en-US" altLang="en-US" sz="4000" baseline="30000" dirty="0"/>
              <a:t> 3.16-18</a:t>
            </a:r>
            <a:r>
              <a:rPr lang="en-US" altLang="en-US" sz="4000" dirty="0"/>
              <a:t> For God did not send the Son into the world to judge the world, but rather so that through him, the world might be saved. Those who trust in him are not judged; </a:t>
            </a:r>
          </a:p>
        </p:txBody>
      </p:sp>
    </p:spTree>
    <p:extLst>
      <p:ext uri="{BB962C8B-B14F-4D97-AF65-F5344CB8AC3E}">
        <p14:creationId xmlns:p14="http://schemas.microsoft.com/office/powerpoint/2010/main" val="3611775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 G-d’s love is expressed in persons.</a:t>
            </a:r>
          </a:p>
          <a:p>
            <a:pPr algn="l">
              <a:lnSpc>
                <a:spcPct val="90000"/>
              </a:lnSpc>
            </a:pPr>
            <a:r>
              <a:rPr lang="en-US" altLang="en-US" sz="4000" baseline="30000" dirty="0" err="1"/>
              <a:t>Yn</a:t>
            </a:r>
            <a:r>
              <a:rPr lang="en-US" altLang="en-US" sz="4000" baseline="30000" dirty="0"/>
              <a:t> 3.16-18</a:t>
            </a:r>
            <a:r>
              <a:rPr lang="en-US" altLang="en-US" sz="4000" dirty="0"/>
              <a:t>  those who do not trust have been judged already, in that they have not trusted in the one who is God’s only and unique Son.</a:t>
            </a:r>
          </a:p>
        </p:txBody>
      </p:sp>
    </p:spTree>
    <p:extLst>
      <p:ext uri="{BB962C8B-B14F-4D97-AF65-F5344CB8AC3E}">
        <p14:creationId xmlns:p14="http://schemas.microsoft.com/office/powerpoint/2010/main" val="84900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64DB92A-D53A-6C59-F8D7-0C64368D909C}"/>
              </a:ext>
            </a:extLst>
          </p:cNvPr>
          <p:cNvPicPr>
            <a:picLocks noChangeAspect="1"/>
          </p:cNvPicPr>
          <p:nvPr/>
        </p:nvPicPr>
        <p:blipFill>
          <a:blip r:embed="rId3"/>
          <a:stretch>
            <a:fillRect/>
          </a:stretch>
        </p:blipFill>
        <p:spPr>
          <a:xfrm>
            <a:off x="685800" y="2421"/>
            <a:ext cx="7776061" cy="5141079"/>
          </a:xfrm>
          <a:prstGeom prst="rect">
            <a:avLst/>
          </a:prstGeom>
        </p:spPr>
      </p:pic>
    </p:spTree>
    <p:extLst>
      <p:ext uri="{BB962C8B-B14F-4D97-AF65-F5344CB8AC3E}">
        <p14:creationId xmlns:p14="http://schemas.microsoft.com/office/powerpoint/2010/main" val="109378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G. G-d’s love is unimaginable, since we are filled with unbelief.</a:t>
            </a:r>
          </a:p>
          <a:p>
            <a:pPr algn="l">
              <a:lnSpc>
                <a:spcPct val="90000"/>
              </a:lnSpc>
            </a:pPr>
            <a:r>
              <a:rPr lang="en-US" altLang="en-US" sz="4000" baseline="30000" dirty="0"/>
              <a:t>Eph.3.19-20</a:t>
            </a:r>
            <a:r>
              <a:rPr lang="en-US" altLang="en-US" sz="4000" dirty="0"/>
              <a:t>  The love of Messiah </a:t>
            </a:r>
            <a:r>
              <a:rPr lang="en-US" altLang="en-US" sz="4000" dirty="0">
                <a:solidFill>
                  <a:srgbClr val="FFFF66"/>
                </a:solidFill>
              </a:rPr>
              <a:t>which surpasses knowledge</a:t>
            </a:r>
            <a:r>
              <a:rPr lang="en-US" altLang="en-US" sz="4000" dirty="0"/>
              <a:t>...far </a:t>
            </a:r>
            <a:r>
              <a:rPr lang="en-US" altLang="en-US" sz="4000" dirty="0">
                <a:solidFill>
                  <a:srgbClr val="FFFF66"/>
                </a:solidFill>
              </a:rPr>
              <a:t>beyond all that we ask or imagine</a:t>
            </a:r>
            <a:r>
              <a:rPr lang="en-US" altLang="en-US" sz="4000" dirty="0"/>
              <a:t>, by means of His power that works in us.</a:t>
            </a:r>
          </a:p>
        </p:txBody>
      </p:sp>
    </p:spTree>
    <p:extLst>
      <p:ext uri="{BB962C8B-B14F-4D97-AF65-F5344CB8AC3E}">
        <p14:creationId xmlns:p14="http://schemas.microsoft.com/office/powerpoint/2010/main" val="174822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Cor 2.9 </a:t>
            </a:r>
            <a:r>
              <a:rPr lang="en-US" altLang="en-US" sz="4000" dirty="0"/>
              <a:t>As the Tanakh says, “No eye has seen, no ear has heard and no one’s heart has imagined all the things that God has prepared for those who love him.”</a:t>
            </a:r>
          </a:p>
        </p:txBody>
      </p:sp>
    </p:spTree>
    <p:extLst>
      <p:ext uri="{BB962C8B-B14F-4D97-AF65-F5344CB8AC3E}">
        <p14:creationId xmlns:p14="http://schemas.microsoft.com/office/powerpoint/2010/main" val="254055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When the first atomic bomb was tested, it was a realm unimaginable. Los Alamos scientists had even discussed the possibility that the atmosphere itself might be ignited and the entire earth annihilated but dismissed this as an unlikely possibility.</a:t>
            </a:r>
            <a:endParaRPr lang="en-US" altLang="en-US" sz="4000" dirty="0"/>
          </a:p>
        </p:txBody>
      </p:sp>
    </p:spTree>
    <p:extLst>
      <p:ext uri="{BB962C8B-B14F-4D97-AF65-F5344CB8AC3E}">
        <p14:creationId xmlns:p14="http://schemas.microsoft.com/office/powerpoint/2010/main" val="982106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descr="The world enters the nuclear age. Trinity test fireball, 0.044 seconds ...">
            <a:extLst>
              <a:ext uri="{FF2B5EF4-FFF2-40B4-BE49-F238E27FC236}">
                <a16:creationId xmlns:a16="http://schemas.microsoft.com/office/drawing/2014/main" id="{0AE761B1-4843-2230-1BEB-B0CD5E65E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950" y="0"/>
            <a:ext cx="714851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240AA-01E0-69A9-AA90-DFF0349C168F}"/>
              </a:ext>
            </a:extLst>
          </p:cNvPr>
          <p:cNvSpPr txBox="1"/>
          <p:nvPr/>
        </p:nvSpPr>
        <p:spPr>
          <a:xfrm>
            <a:off x="152400" y="3573840"/>
            <a:ext cx="8454251" cy="1569660"/>
          </a:xfrm>
          <a:prstGeom prst="rect">
            <a:avLst/>
          </a:prstGeom>
          <a:noFill/>
        </p:spPr>
        <p:txBody>
          <a:bodyPr wrap="square" rtlCol="0">
            <a:spAutoFit/>
          </a:bodyPr>
          <a:lstStyle/>
          <a:p>
            <a:r>
              <a:rPr lang="en-US" sz="3200" b="0" i="0" dirty="0">
                <a:effectLst/>
                <a:latin typeface="+mn-lt"/>
              </a:rPr>
              <a:t>The world enters the nuclear age. </a:t>
            </a:r>
          </a:p>
          <a:p>
            <a:r>
              <a:rPr lang="en-US" sz="3200" b="0" i="0" dirty="0">
                <a:effectLst/>
                <a:latin typeface="+mn-lt"/>
              </a:rPr>
              <a:t>Trinity test fireball,  0.044 seconds </a:t>
            </a:r>
          </a:p>
          <a:p>
            <a:r>
              <a:rPr lang="en-US" sz="3200" b="0" i="0" dirty="0">
                <a:effectLst/>
                <a:latin typeface="+mn-lt"/>
              </a:rPr>
              <a:t>after detonation. July 16, 1945 </a:t>
            </a:r>
          </a:p>
        </p:txBody>
      </p:sp>
    </p:spTree>
    <p:extLst>
      <p:ext uri="{BB962C8B-B14F-4D97-AF65-F5344CB8AC3E}">
        <p14:creationId xmlns:p14="http://schemas.microsoft.com/office/powerpoint/2010/main" val="154188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 </a:t>
            </a:r>
          </a:p>
          <a:p>
            <a:pPr>
              <a:lnSpc>
                <a:spcPct val="90000"/>
              </a:lnSpc>
            </a:pPr>
            <a:r>
              <a:rPr lang="en-US" altLang="en-US" sz="4000" dirty="0"/>
              <a:t>How G-d loves us</a:t>
            </a:r>
          </a:p>
        </p:txBody>
      </p:sp>
    </p:spTree>
    <p:extLst>
      <p:ext uri="{BB962C8B-B14F-4D97-AF65-F5344CB8AC3E}">
        <p14:creationId xmlns:p14="http://schemas.microsoft.com/office/powerpoint/2010/main" val="46026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1. G-d loves us with a creative love.   We cannot imagine the feelings of creation </a:t>
            </a:r>
            <a:r>
              <a:rPr lang="en-US" altLang="en-US" sz="4000" i="1" dirty="0"/>
              <a:t>ex nihilo</a:t>
            </a:r>
            <a:endParaRPr lang="en-US" altLang="en-US" sz="4000" dirty="0"/>
          </a:p>
        </p:txBody>
      </p:sp>
    </p:spTree>
    <p:extLst>
      <p:ext uri="{BB962C8B-B14F-4D97-AF65-F5344CB8AC3E}">
        <p14:creationId xmlns:p14="http://schemas.microsoft.com/office/powerpoint/2010/main" val="3401473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12938" y="285750"/>
            <a:ext cx="45720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rtl="1">
              <a:buNone/>
            </a:pPr>
            <a:r>
              <a:rPr lang="he-IL" sz="4000" b="1" dirty="0">
                <a:latin typeface="David" panose="020E0502060401010101" pitchFamily="34" charset="-79"/>
                <a:cs typeface="David" panose="020E0502060401010101" pitchFamily="34" charset="-79"/>
              </a:rPr>
              <a:t>דוּכִיפַת</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 </a:t>
            </a:r>
            <a:r>
              <a:rPr lang="en-US" sz="4000" i="1" dirty="0" err="1"/>
              <a:t>dukheefat</a:t>
            </a:r>
            <a:endParaRPr lang="en-US" sz="4000" i="1" dirty="0"/>
          </a:p>
          <a:p>
            <a:pPr marL="0" indent="0" algn="l">
              <a:buNone/>
            </a:pPr>
            <a:r>
              <a:rPr lang="en-US" sz="4000" dirty="0"/>
              <a:t>Hoopoes (hu-</a:t>
            </a:r>
            <a:r>
              <a:rPr lang="en-US" sz="4000" dirty="0" err="1"/>
              <a:t>pu</a:t>
            </a:r>
            <a:r>
              <a:rPr lang="en-US" sz="4000" dirty="0"/>
              <a:t>) are colorful birds found across Africa, Asia, and Europe, notable for their distinctive "crown" of feathers.</a:t>
            </a:r>
          </a:p>
        </p:txBody>
      </p:sp>
      <p:pic>
        <p:nvPicPr>
          <p:cNvPr id="3" name="Picture 2">
            <a:extLst>
              <a:ext uri="{FF2B5EF4-FFF2-40B4-BE49-F238E27FC236}">
                <a16:creationId xmlns:a16="http://schemas.microsoft.com/office/drawing/2014/main" id="{96E446FF-31C9-5076-BA90-4B01206F4E27}"/>
              </a:ext>
            </a:extLst>
          </p:cNvPr>
          <p:cNvPicPr>
            <a:picLocks noChangeAspect="1"/>
          </p:cNvPicPr>
          <p:nvPr/>
        </p:nvPicPr>
        <p:blipFill rotWithShape="1">
          <a:blip r:embed="rId3">
            <a:extLst>
              <a:ext uri="{28A0092B-C50C-407E-A947-70E740481C1C}">
                <a14:useLocalDpi xmlns:a14="http://schemas.microsoft.com/office/drawing/2010/main" val="0"/>
              </a:ext>
            </a:extLst>
          </a:blip>
          <a:srcRect t="16250" r="24999" b="33125"/>
          <a:stretch/>
        </p:blipFill>
        <p:spPr>
          <a:xfrm>
            <a:off x="4876801" y="0"/>
            <a:ext cx="4267199" cy="5120661"/>
          </a:xfrm>
          <a:prstGeom prst="rect">
            <a:avLst/>
          </a:prstGeom>
        </p:spPr>
      </p:pic>
    </p:spTree>
    <p:extLst>
      <p:ext uri="{BB962C8B-B14F-4D97-AF65-F5344CB8AC3E}">
        <p14:creationId xmlns:p14="http://schemas.microsoft.com/office/powerpoint/2010/main" val="3764644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000" b="1" dirty="0">
                <a:latin typeface="David" panose="020E0502060401010101" pitchFamily="34" charset="-79"/>
                <a:cs typeface="David" panose="020E0502060401010101" pitchFamily="34" charset="-79"/>
              </a:rPr>
              <a:t>דוּכִיפַת</a:t>
            </a:r>
            <a:endParaRPr lang="en-US" sz="4000" b="1" dirty="0">
              <a:latin typeface="David" panose="020E0502060401010101" pitchFamily="34" charset="-79"/>
              <a:cs typeface="David" panose="020E0502060401010101" pitchFamily="34" charset="-79"/>
            </a:endParaRPr>
          </a:p>
          <a:p>
            <a:pPr marL="0" indent="0" algn="l">
              <a:buNone/>
            </a:pPr>
            <a:r>
              <a:rPr lang="en-US" sz="4000" dirty="0"/>
              <a:t> In Jewish tradition, a Hoopoe led King Solomon to meet the Queen of Sheba, which may help explain why in 2008, the Hoopoe won a popular vote to become the national bird of Israel.</a:t>
            </a:r>
          </a:p>
        </p:txBody>
      </p:sp>
    </p:spTree>
    <p:extLst>
      <p:ext uri="{BB962C8B-B14F-4D97-AF65-F5344CB8AC3E}">
        <p14:creationId xmlns:p14="http://schemas.microsoft.com/office/powerpoint/2010/main" val="821574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hoopoe has two basic requirements of its habitat: bare or lightly vegetated ground on which to forage and vertical surfaces with cavities (such as trees, cliffs or even walls, </a:t>
            </a:r>
            <a:r>
              <a:rPr lang="en-US" sz="4000" dirty="0" err="1"/>
              <a:t>nestboxes</a:t>
            </a:r>
            <a:r>
              <a:rPr lang="en-US" sz="4000" dirty="0"/>
              <a:t>, haystacks, and abandoned burrows</a:t>
            </a:r>
          </a:p>
        </p:txBody>
      </p:sp>
    </p:spTree>
    <p:extLst>
      <p:ext uri="{BB962C8B-B14F-4D97-AF65-F5344CB8AC3E}">
        <p14:creationId xmlns:p14="http://schemas.microsoft.com/office/powerpoint/2010/main" val="398251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70235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2800" dirty="0"/>
              <a:t>The diet of the hoopoe includes many species considered by humans to be pests, such as the pupae of the processionary moth, a damaging forest pest. For this reason the species is afforded protection under the law in many countries</a:t>
            </a:r>
          </a:p>
        </p:txBody>
      </p:sp>
      <p:pic>
        <p:nvPicPr>
          <p:cNvPr id="1026" name="Picture 2">
            <a:extLst>
              <a:ext uri="{FF2B5EF4-FFF2-40B4-BE49-F238E27FC236}">
                <a16:creationId xmlns:a16="http://schemas.microsoft.com/office/drawing/2014/main" id="{51A77E5F-D77B-E2F6-9062-34F32E375F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158" y="-11652"/>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2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Last Shabbat the message was on </a:t>
            </a:r>
            <a:r>
              <a:rPr lang="en-US" altLang="en-US" sz="4000" u="sng" dirty="0">
                <a:solidFill>
                  <a:srgbClr val="FFFF66"/>
                </a:solidFill>
              </a:rPr>
              <a:t>our experience</a:t>
            </a:r>
            <a:r>
              <a:rPr lang="en-US" altLang="en-US" sz="4000" dirty="0"/>
              <a:t> of G-d, as the title said “Tasting the Presence.”</a:t>
            </a:r>
          </a:p>
        </p:txBody>
      </p:sp>
    </p:spTree>
    <p:extLst>
      <p:ext uri="{BB962C8B-B14F-4D97-AF65-F5344CB8AC3E}">
        <p14:creationId xmlns:p14="http://schemas.microsoft.com/office/powerpoint/2010/main" val="3908961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1. G-d loves us with a creative love.   We cannot imagine the feelings of creation </a:t>
            </a:r>
            <a:r>
              <a:rPr lang="en-US" altLang="en-US" sz="4000" i="1" dirty="0"/>
              <a:t>ex nihilo</a:t>
            </a:r>
            <a:r>
              <a:rPr lang="en-US" altLang="en-US" sz="4000" dirty="0"/>
              <a:t> and </a:t>
            </a:r>
            <a:r>
              <a:rPr lang="en-US" altLang="en-US" sz="4000" dirty="0">
                <a:solidFill>
                  <a:srgbClr val="FFFF99"/>
                </a:solidFill>
              </a:rPr>
              <a:t>continual sustainment. </a:t>
            </a:r>
          </a:p>
          <a:p>
            <a:pPr algn="l">
              <a:lnSpc>
                <a:spcPct val="90000"/>
              </a:lnSpc>
            </a:pPr>
            <a:r>
              <a:rPr lang="en-US" altLang="en-US" sz="4000" baseline="30000" dirty="0"/>
              <a:t>Col. 1.17 </a:t>
            </a:r>
            <a:r>
              <a:rPr lang="en-US" altLang="en-US" sz="4000" dirty="0"/>
              <a:t>He exists before everything, and in Him all holds together.</a:t>
            </a:r>
          </a:p>
        </p:txBody>
      </p:sp>
    </p:spTree>
    <p:extLst>
      <p:ext uri="{BB962C8B-B14F-4D97-AF65-F5344CB8AC3E}">
        <p14:creationId xmlns:p14="http://schemas.microsoft.com/office/powerpoint/2010/main" val="2142285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755478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51050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2. G-d loves us with an eternal love.</a:t>
            </a:r>
          </a:p>
          <a:p>
            <a:pPr algn="l">
              <a:lnSpc>
                <a:spcPct val="90000"/>
              </a:lnSpc>
            </a:pPr>
            <a:r>
              <a:rPr lang="en-US" altLang="en-US" sz="4000" baseline="30000" dirty="0" err="1"/>
              <a:t>Yer</a:t>
            </a:r>
            <a:r>
              <a:rPr lang="en-US" altLang="en-US" sz="4000" baseline="30000" dirty="0"/>
              <a:t> 31.2-4  </a:t>
            </a:r>
            <a:r>
              <a:rPr lang="en-US" altLang="en-US" sz="4000" dirty="0"/>
              <a:t>“The people escaping the sword found favor in the desert — I have brought Isra’el to its rest.”  From a distance Adonai appeared to me, </a:t>
            </a:r>
          </a:p>
        </p:txBody>
      </p:sp>
    </p:spTree>
    <p:extLst>
      <p:ext uri="{BB962C8B-B14F-4D97-AF65-F5344CB8AC3E}">
        <p14:creationId xmlns:p14="http://schemas.microsoft.com/office/powerpoint/2010/main" val="2273877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[saying,] “I love you with an everlasting love;</a:t>
            </a:r>
            <a:endParaRPr lang="en-US" altLang="en-US" sz="4000" dirty="0"/>
          </a:p>
        </p:txBody>
      </p:sp>
      <p:pic>
        <p:nvPicPr>
          <p:cNvPr id="3" name="Picture 2">
            <a:extLst>
              <a:ext uri="{FF2B5EF4-FFF2-40B4-BE49-F238E27FC236}">
                <a16:creationId xmlns:a16="http://schemas.microsoft.com/office/drawing/2014/main" id="{BA8BDA6E-F738-0198-701A-32239C587606}"/>
              </a:ext>
            </a:extLst>
          </p:cNvPr>
          <p:cNvPicPr>
            <a:picLocks noChangeAspect="1"/>
          </p:cNvPicPr>
          <p:nvPr/>
        </p:nvPicPr>
        <p:blipFill rotWithShape="1">
          <a:blip r:embed="rId3"/>
          <a:srcRect r="9605"/>
          <a:stretch/>
        </p:blipFill>
        <p:spPr>
          <a:xfrm>
            <a:off x="1554125" y="1581150"/>
            <a:ext cx="4406763" cy="1600200"/>
          </a:xfrm>
          <a:prstGeom prst="rect">
            <a:avLst/>
          </a:prstGeom>
        </p:spPr>
      </p:pic>
    </p:spTree>
    <p:extLst>
      <p:ext uri="{BB962C8B-B14F-4D97-AF65-F5344CB8AC3E}">
        <p14:creationId xmlns:p14="http://schemas.microsoft.com/office/powerpoint/2010/main" val="2373970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Yer</a:t>
            </a:r>
            <a:r>
              <a:rPr lang="en-US" altLang="en-US" sz="4000" baseline="30000" dirty="0"/>
              <a:t> 31.2-4  </a:t>
            </a:r>
            <a:r>
              <a:rPr lang="en-US" altLang="en-US" sz="4000" dirty="0"/>
              <a:t>this is why in my grace I draw you to me. Once again, I will build you; you will be rebuilt, virgin of Isra’el. Once again, equipped with your tambourines, you will go out and dance with the merrymakers. </a:t>
            </a:r>
          </a:p>
        </p:txBody>
      </p:sp>
    </p:spTree>
    <p:extLst>
      <p:ext uri="{BB962C8B-B14F-4D97-AF65-F5344CB8AC3E}">
        <p14:creationId xmlns:p14="http://schemas.microsoft.com/office/powerpoint/2010/main" val="1740456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Yer</a:t>
            </a:r>
            <a:r>
              <a:rPr lang="en-US" altLang="en-US" sz="4000" baseline="30000" dirty="0"/>
              <a:t> 31.2-4 </a:t>
            </a:r>
            <a:r>
              <a:rPr lang="en-US" altLang="en-US" sz="4000" dirty="0"/>
              <a:t>Once again, you will plant vineyards on the hills of Shomron, and those doing the planting will have the use of its fruit.</a:t>
            </a:r>
          </a:p>
        </p:txBody>
      </p:sp>
    </p:spTree>
    <p:extLst>
      <p:ext uri="{BB962C8B-B14F-4D97-AF65-F5344CB8AC3E}">
        <p14:creationId xmlns:p14="http://schemas.microsoft.com/office/powerpoint/2010/main" val="564148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3. G-d loves us with all His heart.  </a:t>
            </a:r>
          </a:p>
          <a:p>
            <a:pPr algn="l">
              <a:lnSpc>
                <a:spcPct val="90000"/>
              </a:lnSpc>
            </a:pPr>
            <a:r>
              <a:rPr lang="en-US" altLang="en-US" sz="4000" dirty="0"/>
              <a:t>The </a:t>
            </a:r>
            <a:r>
              <a:rPr lang="en-US" altLang="en-US" sz="4000" dirty="0" err="1"/>
              <a:t>Shma</a:t>
            </a:r>
            <a:r>
              <a:rPr lang="en-US" altLang="en-US" sz="4000" dirty="0"/>
              <a:t> is our reciprocating what G-d already does.</a:t>
            </a:r>
          </a:p>
          <a:p>
            <a:pPr algn="l">
              <a:lnSpc>
                <a:spcPct val="90000"/>
              </a:lnSpc>
            </a:pPr>
            <a:r>
              <a:rPr lang="en-US" altLang="en-US" sz="4000" baseline="30000" dirty="0"/>
              <a:t>Ro 5.6-9</a:t>
            </a:r>
            <a:r>
              <a:rPr lang="en-US" altLang="en-US" sz="4000" dirty="0"/>
              <a:t> For while we were still helpless, at the right time Messiah died for the ungodly. For rarely will anyone die for a righteous man—though perhaps for a good man someone might even dare to die. </a:t>
            </a:r>
          </a:p>
        </p:txBody>
      </p:sp>
    </p:spTree>
    <p:extLst>
      <p:ext uri="{BB962C8B-B14F-4D97-AF65-F5344CB8AC3E}">
        <p14:creationId xmlns:p14="http://schemas.microsoft.com/office/powerpoint/2010/main" val="208921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3. G-d loves us with all His heart.  </a:t>
            </a:r>
          </a:p>
          <a:p>
            <a:pPr algn="l">
              <a:lnSpc>
                <a:spcPct val="90000"/>
              </a:lnSpc>
            </a:pPr>
            <a:r>
              <a:rPr lang="en-US" altLang="en-US" sz="4000" baseline="30000" dirty="0"/>
              <a:t>Ro 5.6-9</a:t>
            </a:r>
            <a:r>
              <a:rPr lang="en-US" altLang="en-US" sz="4000" dirty="0"/>
              <a:t> But God demonstrates His own love toward us, in that while we were yet sinners, Messiah died for us. How much more then, having now been set right by His blood, shall we be saved from God’s wrath through Him.</a:t>
            </a:r>
          </a:p>
        </p:txBody>
      </p:sp>
    </p:spTree>
    <p:extLst>
      <p:ext uri="{BB962C8B-B14F-4D97-AF65-F5344CB8AC3E}">
        <p14:creationId xmlns:p14="http://schemas.microsoft.com/office/powerpoint/2010/main" val="2574597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 4. G-d loves us personally, individually. </a:t>
            </a:r>
          </a:p>
          <a:p>
            <a:pPr algn="l">
              <a:lnSpc>
                <a:spcPct val="90000"/>
              </a:lnSpc>
            </a:pPr>
            <a:r>
              <a:rPr lang="en-US" sz="4000" baseline="30000" dirty="0"/>
              <a:t>Yeshayahu/Is 43.1-3  </a:t>
            </a:r>
            <a:r>
              <a:rPr lang="en-US" sz="4000" dirty="0"/>
              <a:t>But now, thus says Adoni— the One who created you, O Jacob, the One who formed you, O Israel: “Fear not, for I have redeemed you, </a:t>
            </a:r>
            <a:r>
              <a:rPr lang="en-US" sz="4000" u="sng" dirty="0">
                <a:solidFill>
                  <a:srgbClr val="FFFF99"/>
                </a:solidFill>
              </a:rPr>
              <a:t>I have called you by name, you are Mine.  </a:t>
            </a:r>
            <a:endParaRPr lang="en-US" altLang="en-US" sz="4000" u="sng" dirty="0">
              <a:solidFill>
                <a:srgbClr val="FFFF99"/>
              </a:solidFill>
            </a:endParaRPr>
          </a:p>
        </p:txBody>
      </p:sp>
    </p:spTree>
    <p:extLst>
      <p:ext uri="{BB962C8B-B14F-4D97-AF65-F5344CB8AC3E}">
        <p14:creationId xmlns:p14="http://schemas.microsoft.com/office/powerpoint/2010/main" val="154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8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Yeshayahu/Is 43.1-3  </a:t>
            </a:r>
            <a:r>
              <a:rPr lang="en-US" sz="4000" b="0" i="0" dirty="0">
                <a:effectLst/>
              </a:rPr>
              <a:t>When you pass through the waters, I will be with you, or through the rivers, they will not overflow you. When you walk through the fire, you will not be burned, nor will the flame burn you.</a:t>
            </a:r>
            <a:r>
              <a:rPr lang="en-US" sz="4000" dirty="0"/>
              <a:t> </a:t>
            </a:r>
            <a:r>
              <a:rPr lang="en-US" sz="4000" b="0" i="0" dirty="0">
                <a:effectLst/>
              </a:rPr>
              <a:t>For I am </a:t>
            </a:r>
            <a:r>
              <a:rPr lang="en-US" sz="4000" b="0" cap="small" dirty="0">
                <a:effectLst/>
              </a:rPr>
              <a:t>Adoni</a:t>
            </a:r>
            <a:r>
              <a:rPr lang="en-US" sz="4000" b="0" i="0" dirty="0">
                <a:effectLst/>
              </a:rPr>
              <a:t> your God, the Holy One of Israel, your Savior.</a:t>
            </a:r>
            <a:endParaRPr lang="en-US" altLang="en-US" sz="4800" dirty="0"/>
          </a:p>
        </p:txBody>
      </p:sp>
    </p:spTree>
    <p:extLst>
      <p:ext uri="{BB962C8B-B14F-4D97-AF65-F5344CB8AC3E}">
        <p14:creationId xmlns:p14="http://schemas.microsoft.com/office/powerpoint/2010/main" val="1993688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5. G-d loves us constantly.</a:t>
            </a:r>
          </a:p>
          <a:p>
            <a:pPr algn="l">
              <a:lnSpc>
                <a:spcPct val="90000"/>
              </a:lnSpc>
            </a:pPr>
            <a:r>
              <a:rPr lang="en-US" altLang="en-US" sz="4000" dirty="0"/>
              <a:t>6. G-d loves us with a rewarding, crowning love.  </a:t>
            </a:r>
          </a:p>
          <a:p>
            <a:pPr algn="l">
              <a:lnSpc>
                <a:spcPct val="90000"/>
              </a:lnSpc>
            </a:pPr>
            <a:r>
              <a:rPr lang="en-US" altLang="en-US" sz="4000" dirty="0"/>
              <a:t>Creation, sustainment, redemption, reward</a:t>
            </a:r>
          </a:p>
          <a:p>
            <a:pPr algn="l">
              <a:lnSpc>
                <a:spcPct val="90000"/>
              </a:lnSpc>
            </a:pPr>
            <a:endParaRPr lang="en-US" altLang="en-US" sz="4000" dirty="0"/>
          </a:p>
        </p:txBody>
      </p:sp>
    </p:spTree>
    <p:extLst>
      <p:ext uri="{BB962C8B-B14F-4D97-AF65-F5344CB8AC3E}">
        <p14:creationId xmlns:p14="http://schemas.microsoft.com/office/powerpoint/2010/main" val="62311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1 – The incorruptible crown:</a:t>
            </a:r>
            <a:br>
              <a:rPr lang="en-US" sz="4000" dirty="0"/>
            </a:br>
            <a:r>
              <a:rPr lang="en-US" sz="4000" dirty="0"/>
              <a:t>“And everyone who competes for the prize is temperate in all things. Now they do it to obtain a perishable crown, but we for an imperishable crown.” – </a:t>
            </a:r>
            <a:r>
              <a:rPr lang="en-US" sz="4000" baseline="30000" dirty="0"/>
              <a:t>1 Cor 9:25.</a:t>
            </a:r>
            <a:endParaRPr lang="en-US" altLang="en-US" sz="6600" baseline="30000" dirty="0"/>
          </a:p>
        </p:txBody>
      </p:sp>
    </p:spTree>
    <p:extLst>
      <p:ext uri="{BB962C8B-B14F-4D97-AF65-F5344CB8AC3E}">
        <p14:creationId xmlns:p14="http://schemas.microsoft.com/office/powerpoint/2010/main" val="473103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2 – The crown of rejoicing:</a:t>
            </a:r>
            <a:br>
              <a:rPr lang="en-US" sz="4000" dirty="0"/>
            </a:br>
            <a:r>
              <a:rPr lang="en-US" sz="4000" dirty="0"/>
              <a:t>“For what is our hope, or joy, or crown of rejoicing? Is it not even you in the presence of </a:t>
            </a:r>
            <a:r>
              <a:rPr lang="en-US" sz="4000" dirty="0" err="1"/>
              <a:t>HaAdon</a:t>
            </a:r>
            <a:r>
              <a:rPr lang="en-US" sz="4000" dirty="0"/>
              <a:t> our Lord Yeshua the Messiah at His coming? For you are our glory and joy.” – </a:t>
            </a:r>
            <a:r>
              <a:rPr lang="en-US" sz="4000" baseline="30000" dirty="0"/>
              <a:t>1 </a:t>
            </a:r>
            <a:r>
              <a:rPr lang="en-US" sz="4000" baseline="30000" dirty="0" err="1"/>
              <a:t>Thes</a:t>
            </a:r>
            <a:r>
              <a:rPr lang="en-US" sz="4000" baseline="30000" dirty="0"/>
              <a:t> 2:19, 20.</a:t>
            </a:r>
            <a:endParaRPr lang="en-US" altLang="en-US" sz="6600" baseline="30000" dirty="0"/>
          </a:p>
        </p:txBody>
      </p:sp>
    </p:spTree>
    <p:extLst>
      <p:ext uri="{BB962C8B-B14F-4D97-AF65-F5344CB8AC3E}">
        <p14:creationId xmlns:p14="http://schemas.microsoft.com/office/powerpoint/2010/main" val="4269460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3 – The crown of righteousness:</a:t>
            </a:r>
            <a:br>
              <a:rPr lang="en-US" sz="4000" dirty="0"/>
            </a:br>
            <a:r>
              <a:rPr lang="en-US" sz="4000" dirty="0"/>
              <a:t>“Finally, there is laid up for me the crown of righteousness, which the Lord, the righteous Judge, will give to me on that Day, and not to me only but also to all who have loved His appearing.” – </a:t>
            </a:r>
            <a:r>
              <a:rPr lang="en-US" sz="4000" baseline="30000" dirty="0"/>
              <a:t>2 Timothy 4:8</a:t>
            </a:r>
            <a:endParaRPr lang="en-US" altLang="en-US" sz="4000" baseline="30000" dirty="0"/>
          </a:p>
        </p:txBody>
      </p:sp>
    </p:spTree>
    <p:extLst>
      <p:ext uri="{BB962C8B-B14F-4D97-AF65-F5344CB8AC3E}">
        <p14:creationId xmlns:p14="http://schemas.microsoft.com/office/powerpoint/2010/main" val="408980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4 – The crown of life:</a:t>
            </a:r>
            <a:br>
              <a:rPr lang="en-US" sz="4000" dirty="0"/>
            </a:br>
            <a:r>
              <a:rPr lang="en-US" sz="4000" baseline="30000" dirty="0"/>
              <a:t>Yaakov 1:12  </a:t>
            </a:r>
            <a:r>
              <a:rPr lang="en-US" sz="4000" dirty="0"/>
              <a:t>“Blessed is the man who endures temptation; for when he has been approved, he will receive the crown of life which the Lord has promised to those who love Him.”</a:t>
            </a:r>
            <a:endParaRPr lang="en-US" altLang="en-US" sz="4000" baseline="30000" dirty="0"/>
          </a:p>
        </p:txBody>
      </p:sp>
    </p:spTree>
    <p:extLst>
      <p:ext uri="{BB962C8B-B14F-4D97-AF65-F5344CB8AC3E}">
        <p14:creationId xmlns:p14="http://schemas.microsoft.com/office/powerpoint/2010/main" val="193760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5 – The crown of glory:</a:t>
            </a:r>
            <a:br>
              <a:rPr lang="en-US" sz="4000" dirty="0"/>
            </a:br>
            <a:r>
              <a:rPr lang="en-US" sz="4000" dirty="0"/>
              <a:t>“And when the Chief Shepherd appears, you will receive the crown of glory that does not fade away.” – </a:t>
            </a:r>
            <a:r>
              <a:rPr lang="en-US" sz="4000" baseline="30000" dirty="0"/>
              <a:t>1 </a:t>
            </a:r>
            <a:r>
              <a:rPr lang="en-US" sz="4000" baseline="30000" dirty="0" err="1"/>
              <a:t>Kefa</a:t>
            </a:r>
            <a:r>
              <a:rPr lang="en-US" sz="4000" baseline="30000" dirty="0"/>
              <a:t>/Peter 5:4</a:t>
            </a:r>
            <a:endParaRPr lang="en-US" altLang="en-US" sz="4000" baseline="30000" dirty="0"/>
          </a:p>
        </p:txBody>
      </p:sp>
    </p:spTree>
    <p:extLst>
      <p:ext uri="{BB962C8B-B14F-4D97-AF65-F5344CB8AC3E}">
        <p14:creationId xmlns:p14="http://schemas.microsoft.com/office/powerpoint/2010/main" val="499623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003A4135-1476-CAA0-0401-547FA6EA6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7620E7-ED62-369D-AE6E-312DD9F0D853}"/>
              </a:ext>
            </a:extLst>
          </p:cNvPr>
          <p:cNvSpPr txBox="1"/>
          <p:nvPr/>
        </p:nvSpPr>
        <p:spPr>
          <a:xfrm>
            <a:off x="152400" y="3257550"/>
            <a:ext cx="8991600" cy="1817357"/>
          </a:xfrm>
          <a:prstGeom prst="rect">
            <a:avLst/>
          </a:prstGeom>
          <a:noFill/>
        </p:spPr>
        <p:txBody>
          <a:bodyPr wrap="square" rtlCol="0">
            <a:spAutoFit/>
          </a:bodyPr>
          <a:lstStyle/>
          <a:p>
            <a:pPr algn="l">
              <a:lnSpc>
                <a:spcPct val="90000"/>
              </a:lnSpc>
            </a:pPr>
            <a:r>
              <a:rPr lang="en-US" altLang="en-US" sz="4000" kern="1200" dirty="0">
                <a:effectLst>
                  <a:outerShdw blurRad="38100" dist="38100" dir="2700000" algn="tl">
                    <a:srgbClr val="000000">
                      <a:alpha val="43137"/>
                    </a:srgbClr>
                  </a:outerShdw>
                </a:effectLst>
              </a:rPr>
              <a:t>The earth has yielded its harvest;</a:t>
            </a:r>
          </a:p>
          <a:p>
            <a:pPr algn="l">
              <a:lnSpc>
                <a:spcPct val="90000"/>
              </a:lnSpc>
            </a:pPr>
            <a:r>
              <a:rPr lang="en-US" altLang="en-US" sz="4000" kern="1200" dirty="0">
                <a:effectLst>
                  <a:outerShdw blurRad="38100" dist="38100" dir="2700000" algn="tl">
                    <a:srgbClr val="000000">
                      <a:alpha val="43137"/>
                    </a:srgbClr>
                  </a:outerShdw>
                </a:effectLst>
              </a:rPr>
              <a:t> may </a:t>
            </a:r>
            <a:r>
              <a:rPr lang="en-US" altLang="en-US" sz="4000" u="sng" kern="1200" dirty="0">
                <a:solidFill>
                  <a:srgbClr val="FFFF66"/>
                </a:solidFill>
                <a:effectLst>
                  <a:outerShdw blurRad="38100" dist="38100" dir="2700000" algn="tl">
                    <a:srgbClr val="000000">
                      <a:alpha val="43137"/>
                    </a:srgbClr>
                  </a:outerShdw>
                </a:effectLst>
              </a:rPr>
              <a:t>God, our God</a:t>
            </a:r>
            <a:r>
              <a:rPr lang="en-US" altLang="en-US" sz="4000" kern="1200" dirty="0">
                <a:solidFill>
                  <a:srgbClr val="FFFF66"/>
                </a:solidFill>
                <a:effectLst>
                  <a:outerShdw blurRad="38100" dist="38100" dir="2700000" algn="tl">
                    <a:srgbClr val="000000">
                      <a:alpha val="43137"/>
                    </a:srgbClr>
                  </a:outerShdw>
                </a:effectLst>
              </a:rPr>
              <a:t>, bless us</a:t>
            </a:r>
            <a:r>
              <a:rPr lang="en-US" altLang="en-US" sz="4000" kern="1200" dirty="0">
                <a:effectLst>
                  <a:outerShdw blurRad="38100" dist="38100" dir="2700000" algn="tl">
                    <a:srgbClr val="000000">
                      <a:alpha val="43137"/>
                    </a:srgbClr>
                  </a:outerShdw>
                </a:effectLst>
              </a:rPr>
              <a:t>.</a:t>
            </a:r>
          </a:p>
          <a:p>
            <a:pPr algn="r" rtl="1">
              <a:lnSpc>
                <a:spcPct val="90000"/>
              </a:lnSpc>
            </a:pP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יְבָרְכֵנוּ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אֱלֹהִים</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altLang="en-US" sz="4400" b="1" dirty="0" err="1">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אֱלֹהֵינו</a:t>
            </a:r>
            <a:r>
              <a:rPr lang="he-IL" altLang="en-US" sz="4400" b="1" dirty="0">
                <a:solidFill>
                  <a:srgbClr val="FFFF6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alt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727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the Father as our own G-d?</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13091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3263" y="209550"/>
            <a:ext cx="3754173" cy="4648200"/>
          </a:xfrm>
        </p:spPr>
        <p:txBody>
          <a:bodyPr/>
          <a:lstStyle/>
          <a:p>
            <a:pPr algn="l"/>
            <a:r>
              <a:rPr lang="en-US" sz="4000" dirty="0" err="1">
                <a:solidFill>
                  <a:srgbClr val="FFFFFF"/>
                </a:solidFill>
              </a:rPr>
              <a:t>Yaron</a:t>
            </a:r>
            <a:r>
              <a:rPr lang="en-US" sz="4000" dirty="0">
                <a:solidFill>
                  <a:srgbClr val="FFFFFF"/>
                </a:solidFill>
              </a:rPr>
              <a:t> </a:t>
            </a:r>
            <a:r>
              <a:rPr lang="en-US" sz="4000" dirty="0" err="1">
                <a:solidFill>
                  <a:srgbClr val="FFFFFF"/>
                </a:solidFill>
              </a:rPr>
              <a:t>Cherniak</a:t>
            </a:r>
            <a:r>
              <a:rPr lang="en-US" sz="4000" dirty="0">
                <a:solidFill>
                  <a:srgbClr val="FFFFFF"/>
                </a:solidFill>
              </a:rPr>
              <a:t> </a:t>
            </a:r>
            <a:r>
              <a:rPr lang="en-US" sz="4000" b="1" dirty="0">
                <a:solidFill>
                  <a:srgbClr val="FFFFFF"/>
                </a:solidFill>
                <a:latin typeface="Poppins" panose="00000500000000000000" pitchFamily="2" charset="0"/>
              </a:rPr>
              <a:t>- </a:t>
            </a:r>
            <a:r>
              <a:rPr lang="he-IL" sz="4400" b="1" dirty="0">
                <a:solidFill>
                  <a:srgbClr val="FFFFFF"/>
                </a:solidFill>
                <a:latin typeface="David" panose="020E0502060401010101" pitchFamily="34" charset="-79"/>
                <a:cs typeface="David" panose="020E0502060401010101" pitchFamily="34" charset="-79"/>
              </a:rPr>
              <a:t>ירון </a:t>
            </a:r>
            <a:r>
              <a:rPr lang="he-IL" sz="4400" b="1" dirty="0" err="1">
                <a:solidFill>
                  <a:srgbClr val="FFFFFF"/>
                </a:solidFill>
                <a:latin typeface="David" panose="020E0502060401010101" pitchFamily="34" charset="-79"/>
                <a:cs typeface="David" panose="020E0502060401010101" pitchFamily="34" charset="-79"/>
              </a:rPr>
              <a:t>צ'רניאק</a:t>
            </a:r>
            <a:endParaRPr lang="he-IL" sz="4400" b="1" dirty="0">
              <a:solidFill>
                <a:srgbClr val="FFFFFF"/>
              </a:solidFill>
              <a:latin typeface="David" panose="020E0502060401010101" pitchFamily="34" charset="-79"/>
              <a:cs typeface="David" panose="020E0502060401010101" pitchFamily="34" charset="-79"/>
            </a:endParaRPr>
          </a:p>
          <a:p>
            <a:pPr algn="l"/>
            <a:endParaRPr lang="he-IL" sz="4000" b="1" dirty="0">
              <a:solidFill>
                <a:srgbClr val="FFFFFF"/>
              </a:solidFill>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F35E66AF-CEB9-9FB0-CDCA-924187A6012D}"/>
              </a:ext>
            </a:extLst>
          </p:cNvPr>
          <p:cNvPicPr>
            <a:picLocks noChangeAspect="1"/>
          </p:cNvPicPr>
          <p:nvPr/>
        </p:nvPicPr>
        <p:blipFill>
          <a:blip r:embed="rId3"/>
          <a:stretch>
            <a:fillRect/>
          </a:stretch>
        </p:blipFill>
        <p:spPr>
          <a:xfrm>
            <a:off x="4058973" y="0"/>
            <a:ext cx="5070231" cy="5143500"/>
          </a:xfrm>
          <a:prstGeom prst="rect">
            <a:avLst/>
          </a:prstGeom>
        </p:spPr>
      </p:pic>
      <p:pic>
        <p:nvPicPr>
          <p:cNvPr id="4" name="Picture 3">
            <a:extLst>
              <a:ext uri="{FF2B5EF4-FFF2-40B4-BE49-F238E27FC236}">
                <a16:creationId xmlns:a16="http://schemas.microsoft.com/office/drawing/2014/main" id="{2073EC63-451A-0841-1D07-2F10471B8BB0}"/>
              </a:ext>
            </a:extLst>
          </p:cNvPr>
          <p:cNvPicPr>
            <a:picLocks noChangeAspect="1"/>
          </p:cNvPicPr>
          <p:nvPr/>
        </p:nvPicPr>
        <p:blipFill rotWithShape="1">
          <a:blip r:embed="rId4"/>
          <a:srcRect r="65011"/>
          <a:stretch/>
        </p:blipFill>
        <p:spPr>
          <a:xfrm>
            <a:off x="1051094" y="2419350"/>
            <a:ext cx="2209800" cy="883920"/>
          </a:xfrm>
          <a:prstGeom prst="rect">
            <a:avLst/>
          </a:prstGeom>
        </p:spPr>
      </p:pic>
      <p:pic>
        <p:nvPicPr>
          <p:cNvPr id="5" name="Picture 4">
            <a:extLst>
              <a:ext uri="{FF2B5EF4-FFF2-40B4-BE49-F238E27FC236}">
                <a16:creationId xmlns:a16="http://schemas.microsoft.com/office/drawing/2014/main" id="{6EF9E8A0-3F6C-2200-F6BC-F82465094302}"/>
              </a:ext>
            </a:extLst>
          </p:cNvPr>
          <p:cNvPicPr>
            <a:picLocks noChangeAspect="1"/>
          </p:cNvPicPr>
          <p:nvPr/>
        </p:nvPicPr>
        <p:blipFill rotWithShape="1">
          <a:blip r:embed="rId4"/>
          <a:srcRect l="28517"/>
          <a:stretch/>
        </p:blipFill>
        <p:spPr>
          <a:xfrm>
            <a:off x="0" y="3743325"/>
            <a:ext cx="4055899" cy="838200"/>
          </a:xfrm>
          <a:prstGeom prst="rect">
            <a:avLst/>
          </a:prstGeom>
        </p:spPr>
      </p:pic>
    </p:spTree>
    <p:extLst>
      <p:ext uri="{BB962C8B-B14F-4D97-AF65-F5344CB8AC3E}">
        <p14:creationId xmlns:p14="http://schemas.microsoft.com/office/powerpoint/2010/main" val="405451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7912" b="61903"/>
          <a:stretch/>
        </p:blipFill>
        <p:spPr>
          <a:xfrm>
            <a:off x="1263438" y="285749"/>
            <a:ext cx="6182471" cy="1747763"/>
          </a:xfrm>
          <a:prstGeom prst="rect">
            <a:avLst/>
          </a:prstGeom>
        </p:spPr>
      </p:pic>
      <p:pic>
        <p:nvPicPr>
          <p:cNvPr id="4" name="Picture 3">
            <a:extLst>
              <a:ext uri="{FF2B5EF4-FFF2-40B4-BE49-F238E27FC236}">
                <a16:creationId xmlns:a16="http://schemas.microsoft.com/office/drawing/2014/main" id="{7C57A039-4376-55F1-0553-DA5929C8D122}"/>
              </a:ext>
            </a:extLst>
          </p:cNvPr>
          <p:cNvPicPr>
            <a:picLocks noChangeAspect="1"/>
          </p:cNvPicPr>
          <p:nvPr/>
        </p:nvPicPr>
        <p:blipFill>
          <a:blip r:embed="rId4"/>
          <a:stretch>
            <a:fillRect/>
          </a:stretch>
        </p:blipFill>
        <p:spPr>
          <a:xfrm>
            <a:off x="425005" y="2511641"/>
            <a:ext cx="8293990" cy="1908800"/>
          </a:xfrm>
          <a:prstGeom prst="rect">
            <a:avLst/>
          </a:prstGeom>
        </p:spPr>
      </p:pic>
      <p:sp>
        <p:nvSpPr>
          <p:cNvPr id="5" name="Rectangle: Rounded Corners 4">
            <a:extLst>
              <a:ext uri="{FF2B5EF4-FFF2-40B4-BE49-F238E27FC236}">
                <a16:creationId xmlns:a16="http://schemas.microsoft.com/office/drawing/2014/main" id="{49F9E392-67AB-FC1E-F489-C3A9E5ABCA50}"/>
              </a:ext>
            </a:extLst>
          </p:cNvPr>
          <p:cNvSpPr/>
          <p:nvPr/>
        </p:nvSpPr>
        <p:spPr bwMode="auto">
          <a:xfrm>
            <a:off x="609600" y="2724150"/>
            <a:ext cx="2743200" cy="6858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1055FEF-2D6E-9F79-691F-D1814B64E1E9}"/>
              </a:ext>
            </a:extLst>
          </p:cNvPr>
          <p:cNvSpPr/>
          <p:nvPr/>
        </p:nvSpPr>
        <p:spPr bwMode="auto">
          <a:xfrm>
            <a:off x="5257800" y="564271"/>
            <a:ext cx="16764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25992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15714" t="40083" r="58679" b="48004"/>
          <a:stretch/>
        </p:blipFill>
        <p:spPr>
          <a:xfrm>
            <a:off x="1484020" y="361950"/>
            <a:ext cx="5526380" cy="1987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3437BD7-1FCF-11BC-1291-0DF797362C12}"/>
              </a:ext>
            </a:extLst>
          </p:cNvPr>
          <p:cNvPicPr>
            <a:picLocks noChangeAspect="1"/>
          </p:cNvPicPr>
          <p:nvPr/>
        </p:nvPicPr>
        <p:blipFill>
          <a:blip r:embed="rId4"/>
          <a:stretch>
            <a:fillRect/>
          </a:stretch>
        </p:blipFill>
        <p:spPr>
          <a:xfrm>
            <a:off x="862150" y="2794349"/>
            <a:ext cx="7419699" cy="1828800"/>
          </a:xfrm>
          <a:prstGeom prst="rect">
            <a:avLst/>
          </a:prstGeom>
        </p:spPr>
      </p:pic>
    </p:spTree>
    <p:extLst>
      <p:ext uri="{BB962C8B-B14F-4D97-AF65-F5344CB8AC3E}">
        <p14:creationId xmlns:p14="http://schemas.microsoft.com/office/powerpoint/2010/main" val="193877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This Shabbat I feel I need to present the opposite side:  the actions and intentions of G-d to us, of the three in one acting toward us.  G-d’s heart, as much as we can enter His realm.</a:t>
            </a:r>
          </a:p>
        </p:txBody>
      </p:sp>
    </p:spTree>
    <p:extLst>
      <p:ext uri="{BB962C8B-B14F-4D97-AF65-F5344CB8AC3E}">
        <p14:creationId xmlns:p14="http://schemas.microsoft.com/office/powerpoint/2010/main" val="316444617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189336</TotalTime>
  <Words>3122</Words>
  <Application>Microsoft Office PowerPoint</Application>
  <PresentationFormat>On-screen Show (16:9)</PresentationFormat>
  <Paragraphs>342</Paragraphs>
  <Slides>59</Slides>
  <Notes>59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Arial</vt:lpstr>
      <vt:lpstr>Arial Rounded MT Bold</vt:lpstr>
      <vt:lpstr>David</vt:lpstr>
      <vt:lpstr>Poppins</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4712</cp:revision>
  <dcterms:created xsi:type="dcterms:W3CDTF">2006-04-21T19:34:43Z</dcterms:created>
  <dcterms:modified xsi:type="dcterms:W3CDTF">2022-12-03T14:55:24Z</dcterms:modified>
</cp:coreProperties>
</file>