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81"/>
  </p:notesMasterIdLst>
  <p:handoutMasterIdLst>
    <p:handoutMasterId r:id="rId82"/>
  </p:handoutMasterIdLst>
  <p:sldIdLst>
    <p:sldId id="2045" r:id="rId2"/>
    <p:sldId id="63905" r:id="rId3"/>
    <p:sldId id="63730" r:id="rId4"/>
    <p:sldId id="63881" r:id="rId5"/>
    <p:sldId id="63898" r:id="rId6"/>
    <p:sldId id="63904" r:id="rId7"/>
    <p:sldId id="63885" r:id="rId8"/>
    <p:sldId id="63899" r:id="rId9"/>
    <p:sldId id="63897" r:id="rId10"/>
    <p:sldId id="63674" r:id="rId11"/>
    <p:sldId id="63731" r:id="rId12"/>
    <p:sldId id="63673" r:id="rId13"/>
    <p:sldId id="63882" r:id="rId14"/>
    <p:sldId id="63939" r:id="rId15"/>
    <p:sldId id="63883" r:id="rId16"/>
    <p:sldId id="63903" r:id="rId17"/>
    <p:sldId id="63913" r:id="rId18"/>
    <p:sldId id="63908" r:id="rId19"/>
    <p:sldId id="63911" r:id="rId20"/>
    <p:sldId id="63295" r:id="rId21"/>
    <p:sldId id="63940" r:id="rId22"/>
    <p:sldId id="63915" r:id="rId23"/>
    <p:sldId id="63914" r:id="rId24"/>
    <p:sldId id="63888" r:id="rId25"/>
    <p:sldId id="63909" r:id="rId26"/>
    <p:sldId id="63884" r:id="rId27"/>
    <p:sldId id="63889" r:id="rId28"/>
    <p:sldId id="63917" r:id="rId29"/>
    <p:sldId id="63893" r:id="rId30"/>
    <p:sldId id="63920" r:id="rId31"/>
    <p:sldId id="63895" r:id="rId32"/>
    <p:sldId id="63896" r:id="rId33"/>
    <p:sldId id="63902" r:id="rId34"/>
    <p:sldId id="63941" r:id="rId35"/>
    <p:sldId id="63926" r:id="rId36"/>
    <p:sldId id="63887" r:id="rId37"/>
    <p:sldId id="63927" r:id="rId38"/>
    <p:sldId id="63916" r:id="rId39"/>
    <p:sldId id="63928" r:id="rId40"/>
    <p:sldId id="63901" r:id="rId41"/>
    <p:sldId id="63907" r:id="rId42"/>
    <p:sldId id="63949" r:id="rId43"/>
    <p:sldId id="63894" r:id="rId44"/>
    <p:sldId id="63942" r:id="rId45"/>
    <p:sldId id="63929" r:id="rId46"/>
    <p:sldId id="63891" r:id="rId47"/>
    <p:sldId id="63919" r:id="rId48"/>
    <p:sldId id="63890" r:id="rId49"/>
    <p:sldId id="63925" r:id="rId50"/>
    <p:sldId id="63918" r:id="rId51"/>
    <p:sldId id="63912" r:id="rId52"/>
    <p:sldId id="63892" r:id="rId53"/>
    <p:sldId id="63886" r:id="rId54"/>
    <p:sldId id="63943" r:id="rId55"/>
    <p:sldId id="63933" r:id="rId56"/>
    <p:sldId id="63931" r:id="rId57"/>
    <p:sldId id="63932" r:id="rId58"/>
    <p:sldId id="63900" r:id="rId59"/>
    <p:sldId id="63906" r:id="rId60"/>
    <p:sldId id="63910" r:id="rId61"/>
    <p:sldId id="63574" r:id="rId62"/>
    <p:sldId id="63944" r:id="rId63"/>
    <p:sldId id="63945" r:id="rId64"/>
    <p:sldId id="63946" r:id="rId65"/>
    <p:sldId id="63935" r:id="rId66"/>
    <p:sldId id="57256" r:id="rId67"/>
    <p:sldId id="63921" r:id="rId68"/>
    <p:sldId id="63571" r:id="rId69"/>
    <p:sldId id="63922" r:id="rId70"/>
    <p:sldId id="63573" r:id="rId71"/>
    <p:sldId id="63923" r:id="rId72"/>
    <p:sldId id="63924" r:id="rId73"/>
    <p:sldId id="63305" r:id="rId74"/>
    <p:sldId id="63936" r:id="rId75"/>
    <p:sldId id="63937" r:id="rId76"/>
    <p:sldId id="62914" r:id="rId77"/>
    <p:sldId id="63948" r:id="rId78"/>
    <p:sldId id="63938" r:id="rId79"/>
    <p:sldId id="63289" r:id="rId80"/>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99"/>
    <a:srgbClr val="FFFF66"/>
    <a:srgbClr val="9A6766"/>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04" autoAdjust="0"/>
    <p:restoredTop sz="89857" autoAdjust="0"/>
  </p:normalViewPr>
  <p:slideViewPr>
    <p:cSldViewPr>
      <p:cViewPr varScale="1">
        <p:scale>
          <a:sx n="103" d="100"/>
          <a:sy n="103" d="100"/>
        </p:scale>
        <p:origin x="451" y="67"/>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4286"/>
    </p:cViewPr>
  </p:sorterViewPr>
  <p:notesViewPr>
    <p:cSldViewPr>
      <p:cViewPr varScale="1">
        <p:scale>
          <a:sx n="65" d="100"/>
          <a:sy n="65" d="100"/>
        </p:scale>
        <p:origin x="3154"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Letter to the Messianic Jews a 10.11-14 At the Right Hand 2000 years </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Jan. 1, 2022 5782</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Letter to the Messianic Jews a 10.11-14 At the Right Hand 2000 years </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Jan. 1, 2022 5782</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Letter to the Messianic Jews a 10.11-14 At the Right Hand 2000 years </a:t>
            </a:r>
          </a:p>
        </p:txBody>
      </p:sp>
      <p:sp>
        <p:nvSpPr>
          <p:cNvPr id="5" name="Rectangle 3"/>
          <p:cNvSpPr>
            <a:spLocks noGrp="1" noChangeArrowheads="1"/>
          </p:cNvSpPr>
          <p:nvPr>
            <p:ph type="dt" idx="1"/>
          </p:nvPr>
        </p:nvSpPr>
        <p:spPr>
          <a:ln/>
        </p:spPr>
        <p:txBody>
          <a:bodyPr/>
          <a:lstStyle/>
          <a:p>
            <a:r>
              <a:rPr lang="en-US" altLang="en-US">
                <a:solidFill>
                  <a:prstClr val="white"/>
                </a:solidFill>
              </a:rPr>
              <a:t>Jan. 1, 2022 5782</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b="1"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a:t>
            </a:fld>
            <a:endParaRPr lang="en-US" altLang="en-US"/>
          </a:p>
        </p:txBody>
      </p:sp>
    </p:spTree>
    <p:extLst>
      <p:ext uri="{BB962C8B-B14F-4D97-AF65-F5344CB8AC3E}">
        <p14:creationId xmlns:p14="http://schemas.microsoft.com/office/powerpoint/2010/main" val="4237500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85,000 ft = 17 miles up.  Cf commercial aircraft at 7 miles.   At the Hutchinson Kansas Cosmosphere.</a:t>
            </a:r>
          </a:p>
          <a:p>
            <a:r>
              <a:rPr lang="en-US" dirty="0"/>
              <a:t>It could outrun anti-aircraft missiles.  Height of the Cold War, Pres Reagan had them buzz a Communist leadership conference.  No Soviet plane could touch them.</a:t>
            </a:r>
          </a:p>
          <a:p>
            <a:r>
              <a:rPr lang="en-US" dirty="0"/>
              <a:t>Isn’t that a breathtaking beauty?</a:t>
            </a:r>
          </a:p>
          <a:p>
            <a:r>
              <a:rPr lang="en-US" dirty="0"/>
              <a:t>Most of you have heard that I’m a frustrated astronaut!</a:t>
            </a:r>
          </a:p>
          <a:p>
            <a:r>
              <a:rPr lang="en-US" dirty="0"/>
              <a:t>Plus a mock up space shuttle.</a:t>
            </a:r>
          </a:p>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a:t>
            </a:fld>
            <a:endParaRPr lang="en-US" altLang="en-US"/>
          </a:p>
        </p:txBody>
      </p:sp>
    </p:spTree>
    <p:extLst>
      <p:ext uri="{BB962C8B-B14F-4D97-AF65-F5344CB8AC3E}">
        <p14:creationId xmlns:p14="http://schemas.microsoft.com/office/powerpoint/2010/main" val="1787235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12</a:t>
            </a:fld>
            <a:endParaRPr lang="en-US" altLang="en-US"/>
          </a:p>
        </p:txBody>
      </p:sp>
    </p:spTree>
    <p:extLst>
      <p:ext uri="{BB962C8B-B14F-4D97-AF65-F5344CB8AC3E}">
        <p14:creationId xmlns:p14="http://schemas.microsoft.com/office/powerpoint/2010/main" val="766612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Show you something HIGHER, more Powerful.</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13</a:t>
            </a:fld>
            <a:endParaRPr lang="en-US" altLang="en-US"/>
          </a:p>
        </p:txBody>
      </p:sp>
    </p:spTree>
    <p:extLst>
      <p:ext uri="{BB962C8B-B14F-4D97-AF65-F5344CB8AC3E}">
        <p14:creationId xmlns:p14="http://schemas.microsoft.com/office/powerpoint/2010/main" val="1577767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14</a:t>
            </a:fld>
            <a:endParaRPr lang="en-US" altLang="en-US"/>
          </a:p>
        </p:txBody>
      </p:sp>
    </p:spTree>
    <p:extLst>
      <p:ext uri="{BB962C8B-B14F-4D97-AF65-F5344CB8AC3E}">
        <p14:creationId xmlns:p14="http://schemas.microsoft.com/office/powerpoint/2010/main" val="1048302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15</a:t>
            </a:fld>
            <a:endParaRPr lang="en-US" altLang="en-US"/>
          </a:p>
        </p:txBody>
      </p:sp>
    </p:spTree>
    <p:extLst>
      <p:ext uri="{BB962C8B-B14F-4D97-AF65-F5344CB8AC3E}">
        <p14:creationId xmlns:p14="http://schemas.microsoft.com/office/powerpoint/2010/main" val="417076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This verse, in whole or part, is quoted ~7 times in the Messianic scriptures/New Testament.   It describes the MOST extensive, longest enduring, activity Yeshua did and does.   There are GREAT lessons for us. Higher, more powerful!!</a:t>
            </a:r>
          </a:p>
          <a:p>
            <a:r>
              <a:rPr lang="en-US" dirty="0"/>
              <a:t>Accessed by His one offering. Higher and faster than my SR-71 jet.   </a:t>
            </a:r>
            <a:r>
              <a:rPr lang="en-US" dirty="0" err="1"/>
              <a:t>Halleluyah</a:t>
            </a:r>
            <a:r>
              <a:rPr lang="en-US" dirty="0"/>
              <a:t>!</a:t>
            </a:r>
          </a:p>
          <a:p>
            <a:r>
              <a:rPr lang="en-US" dirty="0"/>
              <a:t>[Pray!] </a:t>
            </a:r>
          </a:p>
          <a:p>
            <a:r>
              <a:rPr lang="en-US" dirty="0"/>
              <a:t>At the right hand, place of the Queen, co-regent.  </a:t>
            </a:r>
          </a:p>
          <a:p>
            <a:r>
              <a:rPr lang="en-US" dirty="0"/>
              <a:t>Footstool~ feet on necks of enemies.  </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16</a:t>
            </a:fld>
            <a:endParaRPr lang="en-US" altLang="en-US"/>
          </a:p>
        </p:txBody>
      </p:sp>
    </p:spTree>
    <p:extLst>
      <p:ext uri="{BB962C8B-B14F-4D97-AF65-F5344CB8AC3E}">
        <p14:creationId xmlns:p14="http://schemas.microsoft.com/office/powerpoint/2010/main" val="781105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We talk about dying with Messiah, being resurrected with Him.  </a:t>
            </a:r>
          </a:p>
          <a:p>
            <a:r>
              <a:rPr lang="en-US" dirty="0"/>
              <a:t>Consider being ascended with Yeshua!  </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17</a:t>
            </a:fld>
            <a:endParaRPr lang="en-US" altLang="en-US"/>
          </a:p>
        </p:txBody>
      </p:sp>
    </p:spTree>
    <p:extLst>
      <p:ext uri="{BB962C8B-B14F-4D97-AF65-F5344CB8AC3E}">
        <p14:creationId xmlns:p14="http://schemas.microsoft.com/office/powerpoint/2010/main" val="1569531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18</a:t>
            </a:fld>
            <a:endParaRPr lang="en-US" altLang="en-US"/>
          </a:p>
        </p:txBody>
      </p:sp>
    </p:spTree>
    <p:extLst>
      <p:ext uri="{BB962C8B-B14F-4D97-AF65-F5344CB8AC3E}">
        <p14:creationId xmlns:p14="http://schemas.microsoft.com/office/powerpoint/2010/main" val="1482484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We are NOT promised to get glory in this life!   We ARE promised a hidden life of joy, and future glory.</a:t>
            </a:r>
          </a:p>
          <a:p>
            <a:r>
              <a:rPr lang="en-US" dirty="0"/>
              <a:t>Often messages on dead with Messiah, risen with Messiah.  This about ascended with Messiah!</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19</a:t>
            </a:fld>
            <a:endParaRPr lang="en-US" altLang="en-US"/>
          </a:p>
        </p:txBody>
      </p:sp>
    </p:spTree>
    <p:extLst>
      <p:ext uri="{BB962C8B-B14F-4D97-AF65-F5344CB8AC3E}">
        <p14:creationId xmlns:p14="http://schemas.microsoft.com/office/powerpoint/2010/main" val="555131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a:t>
            </a:fld>
            <a:endParaRPr lang="en-US" altLang="en-US"/>
          </a:p>
        </p:txBody>
      </p:sp>
    </p:spTree>
    <p:extLst>
      <p:ext uri="{BB962C8B-B14F-4D97-AF65-F5344CB8AC3E}">
        <p14:creationId xmlns:p14="http://schemas.microsoft.com/office/powerpoint/2010/main" val="982729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20</a:t>
            </a:fld>
            <a:endParaRPr lang="en-US" altLang="en-US"/>
          </a:p>
        </p:txBody>
      </p:sp>
    </p:spTree>
    <p:extLst>
      <p:ext uri="{BB962C8B-B14F-4D97-AF65-F5344CB8AC3E}">
        <p14:creationId xmlns:p14="http://schemas.microsoft.com/office/powerpoint/2010/main" val="1446777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21</a:t>
            </a:fld>
            <a:endParaRPr lang="en-US" altLang="en-US"/>
          </a:p>
        </p:txBody>
      </p:sp>
    </p:spTree>
    <p:extLst>
      <p:ext uri="{BB962C8B-B14F-4D97-AF65-F5344CB8AC3E}">
        <p14:creationId xmlns:p14="http://schemas.microsoft.com/office/powerpoint/2010/main" val="3061447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Like </a:t>
            </a:r>
            <a:r>
              <a:rPr lang="en-US" dirty="0" err="1"/>
              <a:t>Kefa</a:t>
            </a:r>
            <a:r>
              <a:rPr lang="en-US" dirty="0"/>
              <a:t>/Peter: “I have prayed for you, that you faith doesn’t fail.”   Morning watch, or later if needed.  I found all the coffee spots when in a certain sales job.</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22</a:t>
            </a:fld>
            <a:endParaRPr lang="en-US" altLang="en-US"/>
          </a:p>
        </p:txBody>
      </p:sp>
    </p:spTree>
    <p:extLst>
      <p:ext uri="{BB962C8B-B14F-4D97-AF65-F5344CB8AC3E}">
        <p14:creationId xmlns:p14="http://schemas.microsoft.com/office/powerpoint/2010/main" val="1279306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You are with him a co-regent.   “</a:t>
            </a:r>
            <a:r>
              <a:rPr lang="en-US" b="0" i="0" dirty="0">
                <a:solidFill>
                  <a:srgbClr val="000000"/>
                </a:solidFill>
                <a:effectLst/>
              </a:rPr>
              <a:t>if we are children, then we are also heirs, heirs of God and joint-heirs with the Messiah — provided we are suffering with him in order also to be glorified with him.”</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err="1">
                <a:solidFill>
                  <a:srgbClr val="000000"/>
                </a:solidFill>
                <a:effectLst/>
              </a:rPr>
              <a:t>Teerosh</a:t>
            </a:r>
            <a:r>
              <a:rPr lang="en-US" b="0" i="0" dirty="0">
                <a:solidFill>
                  <a:srgbClr val="000000"/>
                </a:solidFill>
                <a:effectLst/>
              </a:rPr>
              <a:t>, other prayer, is more exhilarating than a SR 71!</a:t>
            </a:r>
            <a:endParaRPr lang="en-US" dirty="0"/>
          </a:p>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23</a:t>
            </a:fld>
            <a:endParaRPr lang="en-US" altLang="en-US"/>
          </a:p>
        </p:txBody>
      </p:sp>
    </p:spTree>
    <p:extLst>
      <p:ext uri="{BB962C8B-B14F-4D97-AF65-F5344CB8AC3E}">
        <p14:creationId xmlns:p14="http://schemas.microsoft.com/office/powerpoint/2010/main" val="2734276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24</a:t>
            </a:fld>
            <a:endParaRPr lang="en-US" altLang="en-US"/>
          </a:p>
        </p:txBody>
      </p:sp>
    </p:spTree>
    <p:extLst>
      <p:ext uri="{BB962C8B-B14F-4D97-AF65-F5344CB8AC3E}">
        <p14:creationId xmlns:p14="http://schemas.microsoft.com/office/powerpoint/2010/main" val="4042807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Us being filled with the Spirit makes His enemies His footstool.  </a:t>
            </a:r>
          </a:p>
          <a:p>
            <a:r>
              <a:rPr lang="en-US" dirty="0"/>
              <a:t>Verse that is the source of this concept...</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25</a:t>
            </a:fld>
            <a:endParaRPr lang="en-US" altLang="en-US"/>
          </a:p>
        </p:txBody>
      </p:sp>
    </p:spTree>
    <p:extLst>
      <p:ext uri="{BB962C8B-B14F-4D97-AF65-F5344CB8AC3E}">
        <p14:creationId xmlns:p14="http://schemas.microsoft.com/office/powerpoint/2010/main" val="2757599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Rule </a:t>
            </a:r>
            <a:r>
              <a:rPr lang="en-US" u="sng" dirty="0"/>
              <a:t>in the midst </a:t>
            </a:r>
            <a:r>
              <a:rPr lang="en-US" dirty="0"/>
              <a:t>of your enemies: Ester in the midst Persian power.   Freewill offering.  Greg’s wonderful message on love and sacrifice.   Supplemented from Asher Intrater.     </a:t>
            </a:r>
          </a:p>
          <a:p>
            <a:r>
              <a:rPr lang="en-US" dirty="0"/>
              <a:t>This is quoted in 1 Cor 15…</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26</a:t>
            </a:fld>
            <a:endParaRPr lang="en-US" altLang="en-US"/>
          </a:p>
        </p:txBody>
      </p:sp>
    </p:spTree>
    <p:extLst>
      <p:ext uri="{BB962C8B-B14F-4D97-AF65-F5344CB8AC3E}">
        <p14:creationId xmlns:p14="http://schemas.microsoft.com/office/powerpoint/2010/main" val="908744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b="1" i="0" u="none" strike="noStrike" dirty="0">
                <a:solidFill>
                  <a:srgbClr val="0066AA"/>
                </a:solidFill>
                <a:effectLst/>
                <a:latin typeface="Arial" panose="020B0604020202020204" pitchFamily="34" charset="0"/>
              </a:rPr>
              <a:t> </a:t>
            </a:r>
            <a:r>
              <a:rPr lang="en-US" b="0" i="0" dirty="0">
                <a:solidFill>
                  <a:srgbClr val="001320"/>
                </a:solidFill>
                <a:effectLst/>
              </a:rPr>
              <a:t>to be king, reign</a:t>
            </a:r>
          </a:p>
          <a:p>
            <a:r>
              <a:rPr lang="en-US" b="0" i="0" dirty="0">
                <a:solidFill>
                  <a:srgbClr val="001320"/>
                </a:solidFill>
                <a:effectLst/>
              </a:rPr>
              <a:t>He is ruling NOW, as we intercede!   Doesn’t look like it, but it is!</a:t>
            </a:r>
            <a:br>
              <a:rPr lang="en-US" dirty="0"/>
            </a:br>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27</a:t>
            </a:fld>
            <a:endParaRPr lang="en-US" altLang="en-US"/>
          </a:p>
        </p:txBody>
      </p:sp>
    </p:spTree>
    <p:extLst>
      <p:ext uri="{BB962C8B-B14F-4D97-AF65-F5344CB8AC3E}">
        <p14:creationId xmlns:p14="http://schemas.microsoft.com/office/powerpoint/2010/main" val="2527861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This Ps 110 verse quoted lots.</a:t>
            </a:r>
          </a:p>
          <a:p>
            <a:r>
              <a:rPr lang="en-US" dirty="0"/>
              <a:t>Application to </a:t>
            </a:r>
            <a:r>
              <a:rPr lang="en-US" dirty="0" err="1"/>
              <a:t>Teerosh</a:t>
            </a:r>
            <a:r>
              <a:rPr lang="en-US" dirty="0"/>
              <a:t> modality…</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28</a:t>
            </a:fld>
            <a:endParaRPr lang="en-US" altLang="en-US"/>
          </a:p>
        </p:txBody>
      </p:sp>
    </p:spTree>
    <p:extLst>
      <p:ext uri="{BB962C8B-B14F-4D97-AF65-F5344CB8AC3E}">
        <p14:creationId xmlns:p14="http://schemas.microsoft.com/office/powerpoint/2010/main" val="3762801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Dance and praise and song lyrics and melody is warfare!   Higher and more powerful!</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29</a:t>
            </a:fld>
            <a:endParaRPr lang="en-US" altLang="en-US"/>
          </a:p>
        </p:txBody>
      </p:sp>
    </p:spTree>
    <p:extLst>
      <p:ext uri="{BB962C8B-B14F-4D97-AF65-F5344CB8AC3E}">
        <p14:creationId xmlns:p14="http://schemas.microsoft.com/office/powerpoint/2010/main" val="328682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a:t>
            </a:fld>
            <a:endParaRPr lang="en-US" altLang="en-US"/>
          </a:p>
        </p:txBody>
      </p:sp>
    </p:spTree>
    <p:extLst>
      <p:ext uri="{BB962C8B-B14F-4D97-AF65-F5344CB8AC3E}">
        <p14:creationId xmlns:p14="http://schemas.microsoft.com/office/powerpoint/2010/main" val="2577821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 sortie.   A mission into enemy territory.  We bind Satan’s power with dance and praise.</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30</a:t>
            </a:fld>
            <a:endParaRPr lang="en-US" altLang="en-US"/>
          </a:p>
        </p:txBody>
      </p:sp>
    </p:spTree>
    <p:extLst>
      <p:ext uri="{BB962C8B-B14F-4D97-AF65-F5344CB8AC3E}">
        <p14:creationId xmlns:p14="http://schemas.microsoft.com/office/powerpoint/2010/main" val="2282386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31</a:t>
            </a:fld>
            <a:endParaRPr lang="en-US" altLang="en-US"/>
          </a:p>
        </p:txBody>
      </p:sp>
    </p:spTree>
    <p:extLst>
      <p:ext uri="{BB962C8B-B14F-4D97-AF65-F5344CB8AC3E}">
        <p14:creationId xmlns:p14="http://schemas.microsoft.com/office/powerpoint/2010/main" val="2472027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32</a:t>
            </a:fld>
            <a:endParaRPr lang="en-US" altLang="en-US"/>
          </a:p>
        </p:txBody>
      </p:sp>
    </p:spTree>
    <p:extLst>
      <p:ext uri="{BB962C8B-B14F-4D97-AF65-F5344CB8AC3E}">
        <p14:creationId xmlns:p14="http://schemas.microsoft.com/office/powerpoint/2010/main" val="26730063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33</a:t>
            </a:fld>
            <a:endParaRPr lang="en-US" altLang="en-US"/>
          </a:p>
        </p:txBody>
      </p:sp>
    </p:spTree>
    <p:extLst>
      <p:ext uri="{BB962C8B-B14F-4D97-AF65-F5344CB8AC3E}">
        <p14:creationId xmlns:p14="http://schemas.microsoft.com/office/powerpoint/2010/main" val="112758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34</a:t>
            </a:fld>
            <a:endParaRPr lang="en-US" altLang="en-US"/>
          </a:p>
        </p:txBody>
      </p:sp>
    </p:spTree>
    <p:extLst>
      <p:ext uri="{BB962C8B-B14F-4D97-AF65-F5344CB8AC3E}">
        <p14:creationId xmlns:p14="http://schemas.microsoft.com/office/powerpoint/2010/main" val="2805448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35</a:t>
            </a:fld>
            <a:endParaRPr lang="en-US" altLang="en-US"/>
          </a:p>
        </p:txBody>
      </p:sp>
    </p:spTree>
    <p:extLst>
      <p:ext uri="{BB962C8B-B14F-4D97-AF65-F5344CB8AC3E}">
        <p14:creationId xmlns:p14="http://schemas.microsoft.com/office/powerpoint/2010/main" val="2750334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err="1"/>
              <a:t>Sh’eilah</a:t>
            </a:r>
            <a:r>
              <a:rPr lang="en-US" dirty="0"/>
              <a:t> is a form of rabbinic literature.  Q&amp;A </a:t>
            </a:r>
            <a:r>
              <a:rPr lang="en-US" dirty="0">
                <a:sym typeface="Wingdings" panose="05000000000000000000" pitchFamily="2" charset="2"/>
              </a:rPr>
              <a:t></a:t>
            </a:r>
            <a:r>
              <a:rPr lang="en-US" dirty="0"/>
              <a:t> Responsa. </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36</a:t>
            </a:fld>
            <a:endParaRPr lang="en-US" altLang="en-US"/>
          </a:p>
        </p:txBody>
      </p:sp>
    </p:spTree>
    <p:extLst>
      <p:ext uri="{BB962C8B-B14F-4D97-AF65-F5344CB8AC3E}">
        <p14:creationId xmlns:p14="http://schemas.microsoft.com/office/powerpoint/2010/main" val="958853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37</a:t>
            </a:fld>
            <a:endParaRPr lang="en-US" altLang="en-US"/>
          </a:p>
        </p:txBody>
      </p:sp>
    </p:spTree>
    <p:extLst>
      <p:ext uri="{BB962C8B-B14F-4D97-AF65-F5344CB8AC3E}">
        <p14:creationId xmlns:p14="http://schemas.microsoft.com/office/powerpoint/2010/main" val="4003962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So Psalm 110 “sit on my right hand” is deity talking to deity.   </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38</a:t>
            </a:fld>
            <a:endParaRPr lang="en-US" altLang="en-US"/>
          </a:p>
        </p:txBody>
      </p:sp>
    </p:spTree>
    <p:extLst>
      <p:ext uri="{BB962C8B-B14F-4D97-AF65-F5344CB8AC3E}">
        <p14:creationId xmlns:p14="http://schemas.microsoft.com/office/powerpoint/2010/main" val="32438456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When Yeshua on His final trial…</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39</a:t>
            </a:fld>
            <a:endParaRPr lang="en-US" altLang="en-US"/>
          </a:p>
        </p:txBody>
      </p:sp>
    </p:spTree>
    <p:extLst>
      <p:ext uri="{BB962C8B-B14F-4D97-AF65-F5344CB8AC3E}">
        <p14:creationId xmlns:p14="http://schemas.microsoft.com/office/powerpoint/2010/main" val="1724282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a:t>
            </a:fld>
            <a:endParaRPr lang="en-US" altLang="en-US"/>
          </a:p>
        </p:txBody>
      </p:sp>
    </p:spTree>
    <p:extLst>
      <p:ext uri="{BB962C8B-B14F-4D97-AF65-F5344CB8AC3E}">
        <p14:creationId xmlns:p14="http://schemas.microsoft.com/office/powerpoint/2010/main" val="1389781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Two Hebrew scripture, Tanakh verses combined…</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10.11-14 At the Right Hand 2000 years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Jan. 1,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040374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10.11-14 At the Right Hand 2000 years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Jan. 1,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6287586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Two Hebrew scripture, Tanakh verses combined…</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10.11-14 At the Right Hand 2000 years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Jan. 1,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7873188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He’s accustomed to the glorious presence from eternity past…but the right hand apparently a new position.</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43</a:t>
            </a:fld>
            <a:endParaRPr lang="en-US" altLang="en-US"/>
          </a:p>
        </p:txBody>
      </p:sp>
    </p:spTree>
    <p:extLst>
      <p:ext uri="{BB962C8B-B14F-4D97-AF65-F5344CB8AC3E}">
        <p14:creationId xmlns:p14="http://schemas.microsoft.com/office/powerpoint/2010/main" val="37194215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44</a:t>
            </a:fld>
            <a:endParaRPr lang="en-US" altLang="en-US"/>
          </a:p>
        </p:txBody>
      </p:sp>
    </p:spTree>
    <p:extLst>
      <p:ext uri="{BB962C8B-B14F-4D97-AF65-F5344CB8AC3E}">
        <p14:creationId xmlns:p14="http://schemas.microsoft.com/office/powerpoint/2010/main" val="33149310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45</a:t>
            </a:fld>
            <a:endParaRPr lang="en-US" altLang="en-US"/>
          </a:p>
        </p:txBody>
      </p:sp>
    </p:spTree>
    <p:extLst>
      <p:ext uri="{BB962C8B-B14F-4D97-AF65-F5344CB8AC3E}">
        <p14:creationId xmlns:p14="http://schemas.microsoft.com/office/powerpoint/2010/main" val="14975913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46</a:t>
            </a:fld>
            <a:endParaRPr lang="en-US" altLang="en-US"/>
          </a:p>
        </p:txBody>
      </p:sp>
    </p:spTree>
    <p:extLst>
      <p:ext uri="{BB962C8B-B14F-4D97-AF65-F5344CB8AC3E}">
        <p14:creationId xmlns:p14="http://schemas.microsoft.com/office/powerpoint/2010/main" val="13395379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47</a:t>
            </a:fld>
            <a:endParaRPr lang="en-US" altLang="en-US"/>
          </a:p>
        </p:txBody>
      </p:sp>
    </p:spTree>
    <p:extLst>
      <p:ext uri="{BB962C8B-B14F-4D97-AF65-F5344CB8AC3E}">
        <p14:creationId xmlns:p14="http://schemas.microsoft.com/office/powerpoint/2010/main" val="26387667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https://familytalk.widen.net/view/pdf/vq4r6pnbpf/12292021MYSTERIESOFTHEMESSIAH1.pdf?t.download=true</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48</a:t>
            </a:fld>
            <a:endParaRPr lang="en-US" altLang="en-US"/>
          </a:p>
        </p:txBody>
      </p:sp>
    </p:spTree>
    <p:extLst>
      <p:ext uri="{BB962C8B-B14F-4D97-AF65-F5344CB8AC3E}">
        <p14:creationId xmlns:p14="http://schemas.microsoft.com/office/powerpoint/2010/main" val="17453935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https://familytalk.widen.net/view/pdf/vq4r6pnbpf/12292021MYSTERIESOFTHEMESSIAH1.pdf?t.download=true</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49</a:t>
            </a:fld>
            <a:endParaRPr lang="en-US" altLang="en-US"/>
          </a:p>
        </p:txBody>
      </p:sp>
    </p:spTree>
    <p:extLst>
      <p:ext uri="{BB962C8B-B14F-4D97-AF65-F5344CB8AC3E}">
        <p14:creationId xmlns:p14="http://schemas.microsoft.com/office/powerpoint/2010/main" val="232677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a:t>
            </a:fld>
            <a:endParaRPr lang="en-US" altLang="en-US"/>
          </a:p>
        </p:txBody>
      </p:sp>
    </p:spTree>
    <p:extLst>
      <p:ext uri="{BB962C8B-B14F-4D97-AF65-F5344CB8AC3E}">
        <p14:creationId xmlns:p14="http://schemas.microsoft.com/office/powerpoint/2010/main" val="29271822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50</a:t>
            </a:fld>
            <a:endParaRPr lang="en-US" altLang="en-US"/>
          </a:p>
        </p:txBody>
      </p:sp>
    </p:spTree>
    <p:extLst>
      <p:ext uri="{BB962C8B-B14F-4D97-AF65-F5344CB8AC3E}">
        <p14:creationId xmlns:p14="http://schemas.microsoft.com/office/powerpoint/2010/main" val="25006813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51</a:t>
            </a:fld>
            <a:endParaRPr lang="en-US" altLang="en-US"/>
          </a:p>
        </p:txBody>
      </p:sp>
    </p:spTree>
    <p:extLst>
      <p:ext uri="{BB962C8B-B14F-4D97-AF65-F5344CB8AC3E}">
        <p14:creationId xmlns:p14="http://schemas.microsoft.com/office/powerpoint/2010/main" val="18229971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52</a:t>
            </a:fld>
            <a:endParaRPr lang="en-US" altLang="en-US"/>
          </a:p>
        </p:txBody>
      </p:sp>
    </p:spTree>
    <p:extLst>
      <p:ext uri="{BB962C8B-B14F-4D97-AF65-F5344CB8AC3E}">
        <p14:creationId xmlns:p14="http://schemas.microsoft.com/office/powerpoint/2010/main" val="7785467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53</a:t>
            </a:fld>
            <a:endParaRPr lang="en-US" altLang="en-US"/>
          </a:p>
        </p:txBody>
      </p:sp>
    </p:spTree>
    <p:extLst>
      <p:ext uri="{BB962C8B-B14F-4D97-AF65-F5344CB8AC3E}">
        <p14:creationId xmlns:p14="http://schemas.microsoft.com/office/powerpoint/2010/main" val="28075825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54</a:t>
            </a:fld>
            <a:endParaRPr lang="en-US" altLang="en-US"/>
          </a:p>
        </p:txBody>
      </p:sp>
    </p:spTree>
    <p:extLst>
      <p:ext uri="{BB962C8B-B14F-4D97-AF65-F5344CB8AC3E}">
        <p14:creationId xmlns:p14="http://schemas.microsoft.com/office/powerpoint/2010/main" val="41424494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55</a:t>
            </a:fld>
            <a:endParaRPr lang="en-US" altLang="en-US"/>
          </a:p>
        </p:txBody>
      </p:sp>
    </p:spTree>
    <p:extLst>
      <p:ext uri="{BB962C8B-B14F-4D97-AF65-F5344CB8AC3E}">
        <p14:creationId xmlns:p14="http://schemas.microsoft.com/office/powerpoint/2010/main" val="245071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56</a:t>
            </a:fld>
            <a:endParaRPr lang="en-US" altLang="en-US"/>
          </a:p>
        </p:txBody>
      </p:sp>
    </p:spTree>
    <p:extLst>
      <p:ext uri="{BB962C8B-B14F-4D97-AF65-F5344CB8AC3E}">
        <p14:creationId xmlns:p14="http://schemas.microsoft.com/office/powerpoint/2010/main" val="34594584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We are NOT promised to get glory in this life!</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57</a:t>
            </a:fld>
            <a:endParaRPr lang="en-US" altLang="en-US"/>
          </a:p>
        </p:txBody>
      </p:sp>
    </p:spTree>
    <p:extLst>
      <p:ext uri="{BB962C8B-B14F-4D97-AF65-F5344CB8AC3E}">
        <p14:creationId xmlns:p14="http://schemas.microsoft.com/office/powerpoint/2010/main" val="12991800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58</a:t>
            </a:fld>
            <a:endParaRPr lang="en-US" altLang="en-US"/>
          </a:p>
        </p:txBody>
      </p:sp>
    </p:spTree>
    <p:extLst>
      <p:ext uri="{BB962C8B-B14F-4D97-AF65-F5344CB8AC3E}">
        <p14:creationId xmlns:p14="http://schemas.microsoft.com/office/powerpoint/2010/main" val="37654370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Face martyrdom…</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p14="http://schemas.microsoft.com/office/powerpoint/2010/main" val="450724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Partially now true in the military culture…</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a:t>
            </a:fld>
            <a:endParaRPr lang="en-US" altLang="en-US"/>
          </a:p>
        </p:txBody>
      </p:sp>
    </p:spTree>
    <p:extLst>
      <p:ext uri="{BB962C8B-B14F-4D97-AF65-F5344CB8AC3E}">
        <p14:creationId xmlns:p14="http://schemas.microsoft.com/office/powerpoint/2010/main" val="2016510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Reality &gt;&gt; terminology.   Are you seeking above?  Can’t live the crucified life unless sense that the Son, Supreme at the right hand, LOVES ME.   Can take irritations, disrespect, annoyances IF we are living above!   Glory NOT in this life.</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p14="http://schemas.microsoft.com/office/powerpoint/2010/main" val="36129940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Unless heavenly values, being cheated is loss of essential worth.   If heavenly values, losses are gain.   We don’t trade in dollars or bitcoins, but in character growth, ultimately.   SR 71 flies above the enemies.   Seated in Messiah, we fly above.</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61</a:t>
            </a:fld>
            <a:endParaRPr lang="en-US" altLang="en-US"/>
          </a:p>
        </p:txBody>
      </p:sp>
    </p:spTree>
    <p:extLst>
      <p:ext uri="{BB962C8B-B14F-4D97-AF65-F5344CB8AC3E}">
        <p14:creationId xmlns:p14="http://schemas.microsoft.com/office/powerpoint/2010/main" val="42034521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62</a:t>
            </a:fld>
            <a:endParaRPr lang="en-US" altLang="en-US"/>
          </a:p>
        </p:txBody>
      </p:sp>
    </p:spTree>
    <p:extLst>
      <p:ext uri="{BB962C8B-B14F-4D97-AF65-F5344CB8AC3E}">
        <p14:creationId xmlns:p14="http://schemas.microsoft.com/office/powerpoint/2010/main" val="16932622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63</a:t>
            </a:fld>
            <a:endParaRPr lang="en-US" altLang="en-US"/>
          </a:p>
        </p:txBody>
      </p:sp>
    </p:spTree>
    <p:extLst>
      <p:ext uri="{BB962C8B-B14F-4D97-AF65-F5344CB8AC3E}">
        <p14:creationId xmlns:p14="http://schemas.microsoft.com/office/powerpoint/2010/main" val="29104010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64</a:t>
            </a:fld>
            <a:endParaRPr lang="en-US" altLang="en-US"/>
          </a:p>
        </p:txBody>
      </p:sp>
    </p:spTree>
    <p:extLst>
      <p:ext uri="{BB962C8B-B14F-4D97-AF65-F5344CB8AC3E}">
        <p14:creationId xmlns:p14="http://schemas.microsoft.com/office/powerpoint/2010/main" val="27729656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65</a:t>
            </a:fld>
            <a:endParaRPr lang="en-US" altLang="en-US"/>
          </a:p>
        </p:txBody>
      </p:sp>
    </p:spTree>
    <p:extLst>
      <p:ext uri="{BB962C8B-B14F-4D97-AF65-F5344CB8AC3E}">
        <p14:creationId xmlns:p14="http://schemas.microsoft.com/office/powerpoint/2010/main" val="15079299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10.11-14 At the Right Hand 2000 years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 2022 5782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https://justthenews.com/politics-policy/polling/75-americans-polled-said-there-are-only-two-genders?utm_source=justthenews.com&amp;utm_medium=feed&amp;utm_campaign=external-news-aggregators</a:t>
            </a:r>
          </a:p>
        </p:txBody>
      </p:sp>
    </p:spTree>
    <p:extLst>
      <p:ext uri="{BB962C8B-B14F-4D97-AF65-F5344CB8AC3E}">
        <p14:creationId xmlns:p14="http://schemas.microsoft.com/office/powerpoint/2010/main" val="19167952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10.11-14 At the Right Hand 2000 years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 2022 5782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https://justthenews.com/politics-policy/polling/75-americans-polled-said-there-are-only-two-genders?utm_source=justthenews.com&amp;utm_medium=feed&amp;utm_campaign=external-news-aggregators</a:t>
            </a:r>
          </a:p>
        </p:txBody>
      </p:sp>
    </p:spTree>
    <p:extLst>
      <p:ext uri="{BB962C8B-B14F-4D97-AF65-F5344CB8AC3E}">
        <p14:creationId xmlns:p14="http://schemas.microsoft.com/office/powerpoint/2010/main" val="37560377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68</a:t>
            </a:fld>
            <a:endParaRPr lang="en-US" altLang="en-US"/>
          </a:p>
        </p:txBody>
      </p:sp>
    </p:spTree>
    <p:extLst>
      <p:ext uri="{BB962C8B-B14F-4D97-AF65-F5344CB8AC3E}">
        <p14:creationId xmlns:p14="http://schemas.microsoft.com/office/powerpoint/2010/main" val="42254215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Letter to the Messianic Jews a 10.11-14 At the Right Hand 2000 years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1, 2022 5782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https://justthenews.com/politics-policy/polling/75-americans-polled-said-there-are-only-two-genders?utm_source=justthenews.com&amp;utm_medium=feed&amp;utm_campaign=external-news-aggregators</a:t>
            </a:r>
          </a:p>
        </p:txBody>
      </p:sp>
    </p:spTree>
    <p:extLst>
      <p:ext uri="{BB962C8B-B14F-4D97-AF65-F5344CB8AC3E}">
        <p14:creationId xmlns:p14="http://schemas.microsoft.com/office/powerpoint/2010/main" val="457057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From </a:t>
            </a:r>
            <a:r>
              <a:rPr lang="en-US" dirty="0" err="1"/>
              <a:t>Gavriel</a:t>
            </a:r>
            <a:r>
              <a:rPr lang="en-US" dirty="0"/>
              <a:t> </a:t>
            </a:r>
            <a:r>
              <a:rPr lang="en-US" dirty="0" err="1"/>
              <a:t>Rennels</a:t>
            </a:r>
            <a:r>
              <a:rPr lang="en-US" dirty="0"/>
              <a:t>, retired military, dear Or </a:t>
            </a:r>
            <a:r>
              <a:rPr lang="en-US" dirty="0" err="1"/>
              <a:t>HaOlamnik</a:t>
            </a:r>
            <a:r>
              <a:rPr lang="en-US" dirty="0"/>
              <a:t>.</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a:t>
            </a:fld>
            <a:endParaRPr lang="en-US" altLang="en-US"/>
          </a:p>
        </p:txBody>
      </p:sp>
    </p:spTree>
    <p:extLst>
      <p:ext uri="{BB962C8B-B14F-4D97-AF65-F5344CB8AC3E}">
        <p14:creationId xmlns:p14="http://schemas.microsoft.com/office/powerpoint/2010/main" val="6416407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70</a:t>
            </a:fld>
            <a:endParaRPr lang="en-US" altLang="en-US"/>
          </a:p>
        </p:txBody>
      </p:sp>
    </p:spTree>
    <p:extLst>
      <p:ext uri="{BB962C8B-B14F-4D97-AF65-F5344CB8AC3E}">
        <p14:creationId xmlns:p14="http://schemas.microsoft.com/office/powerpoint/2010/main" val="7521141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71</a:t>
            </a:fld>
            <a:endParaRPr lang="en-US" altLang="en-US"/>
          </a:p>
        </p:txBody>
      </p:sp>
    </p:spTree>
    <p:extLst>
      <p:ext uri="{BB962C8B-B14F-4D97-AF65-F5344CB8AC3E}">
        <p14:creationId xmlns:p14="http://schemas.microsoft.com/office/powerpoint/2010/main" val="16788823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72</a:t>
            </a:fld>
            <a:endParaRPr lang="en-US" altLang="en-US"/>
          </a:p>
        </p:txBody>
      </p:sp>
    </p:spTree>
    <p:extLst>
      <p:ext uri="{BB962C8B-B14F-4D97-AF65-F5344CB8AC3E}">
        <p14:creationId xmlns:p14="http://schemas.microsoft.com/office/powerpoint/2010/main" val="40058363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https://www.patheos.com/blogs/askshaunti/2021/04/why-your-attitude-affects-others-and-your-health/?mc_cid=64aebafff2&amp;mc_eid=fec1a78175</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73</a:t>
            </a:fld>
            <a:endParaRPr lang="en-US" altLang="en-US"/>
          </a:p>
        </p:txBody>
      </p:sp>
    </p:spTree>
    <p:extLst>
      <p:ext uri="{BB962C8B-B14F-4D97-AF65-F5344CB8AC3E}">
        <p14:creationId xmlns:p14="http://schemas.microsoft.com/office/powerpoint/2010/main" val="11145489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George Whitten</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74</a:t>
            </a:fld>
            <a:endParaRPr lang="en-US" altLang="en-US"/>
          </a:p>
        </p:txBody>
      </p:sp>
    </p:spTree>
    <p:extLst>
      <p:ext uri="{BB962C8B-B14F-4D97-AF65-F5344CB8AC3E}">
        <p14:creationId xmlns:p14="http://schemas.microsoft.com/office/powerpoint/2010/main" val="32484287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George Whitten</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75</a:t>
            </a:fld>
            <a:endParaRPr lang="en-US" altLang="en-US"/>
          </a:p>
        </p:txBody>
      </p:sp>
    </p:spTree>
    <p:extLst>
      <p:ext uri="{BB962C8B-B14F-4D97-AF65-F5344CB8AC3E}">
        <p14:creationId xmlns:p14="http://schemas.microsoft.com/office/powerpoint/2010/main" val="31447580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George Whitten</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76</a:t>
            </a:fld>
            <a:endParaRPr lang="en-US" altLang="en-US"/>
          </a:p>
        </p:txBody>
      </p:sp>
    </p:spTree>
    <p:extLst>
      <p:ext uri="{BB962C8B-B14F-4D97-AF65-F5344CB8AC3E}">
        <p14:creationId xmlns:p14="http://schemas.microsoft.com/office/powerpoint/2010/main" val="2713399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77</a:t>
            </a:fld>
            <a:endParaRPr lang="en-US" altLang="en-US"/>
          </a:p>
        </p:txBody>
      </p:sp>
    </p:spTree>
    <p:extLst>
      <p:ext uri="{BB962C8B-B14F-4D97-AF65-F5344CB8AC3E}">
        <p14:creationId xmlns:p14="http://schemas.microsoft.com/office/powerpoint/2010/main" val="33990711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78</a:t>
            </a:fld>
            <a:endParaRPr lang="en-US" altLang="en-US"/>
          </a:p>
        </p:txBody>
      </p:sp>
    </p:spTree>
    <p:extLst>
      <p:ext uri="{BB962C8B-B14F-4D97-AF65-F5344CB8AC3E}">
        <p14:creationId xmlns:p14="http://schemas.microsoft.com/office/powerpoint/2010/main" val="13354351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Who are you discipling, building up?4</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10.11-14 At the Right Hand 2000 years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Jan. 1,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9955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a:t>
            </a:fld>
            <a:endParaRPr lang="en-US" altLang="en-US"/>
          </a:p>
        </p:txBody>
      </p:sp>
    </p:spTree>
    <p:extLst>
      <p:ext uri="{BB962C8B-B14F-4D97-AF65-F5344CB8AC3E}">
        <p14:creationId xmlns:p14="http://schemas.microsoft.com/office/powerpoint/2010/main" val="1311675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So, if you were born a Jew, you can now die as a recognized Messianic Jew, with headstone, at least in a military cemetery.</a:t>
            </a:r>
          </a:p>
        </p:txBody>
      </p:sp>
      <p:sp>
        <p:nvSpPr>
          <p:cNvPr id="4" name="Header Placeholder 3"/>
          <p:cNvSpPr>
            <a:spLocks noGrp="1"/>
          </p:cNvSpPr>
          <p:nvPr>
            <p:ph type="hdr" sz="quarter"/>
          </p:nvPr>
        </p:nvSpPr>
        <p:spPr/>
        <p:txBody>
          <a:bodyPr/>
          <a:lstStyle/>
          <a:p>
            <a:r>
              <a:rPr lang="en-US" altLang="en-US"/>
              <a:t>Letter to the Messianic Jews a 10.11-14 At the Right Hand 2000 years </a:t>
            </a:r>
          </a:p>
        </p:txBody>
      </p:sp>
      <p:sp>
        <p:nvSpPr>
          <p:cNvPr id="5" name="Date Placeholder 4"/>
          <p:cNvSpPr>
            <a:spLocks noGrp="1"/>
          </p:cNvSpPr>
          <p:nvPr>
            <p:ph type="dt" idx="1"/>
          </p:nvPr>
        </p:nvSpPr>
        <p:spPr/>
        <p:txBody>
          <a:bodyPr/>
          <a:lstStyle/>
          <a:p>
            <a:r>
              <a:rPr lang="en-US" altLang="en-US"/>
              <a:t>Jan. 1,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a:t>
            </a:fld>
            <a:endParaRPr lang="en-US" altLang="en-US"/>
          </a:p>
        </p:txBody>
      </p:sp>
    </p:spTree>
    <p:extLst>
      <p:ext uri="{BB962C8B-B14F-4D97-AF65-F5344CB8AC3E}">
        <p14:creationId xmlns:p14="http://schemas.microsoft.com/office/powerpoint/2010/main" val="2281354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2022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a:p>
            <a:pPr marL="0" indent="0">
              <a:buNone/>
            </a:pPr>
            <a:endParaRPr lang="en-US" sz="4000" dirty="0"/>
          </a:p>
          <a:p>
            <a:pPr marL="0" indent="0">
              <a:buNone/>
            </a:pPr>
            <a:r>
              <a:rPr lang="en-US" sz="4000" dirty="0"/>
              <a:t>I have found my true passion…</a:t>
            </a:r>
          </a:p>
          <a:p>
            <a:pPr marL="0" indent="0">
              <a:buNone/>
            </a:pPr>
            <a:endParaRPr lang="en-US" sz="4000" dirty="0"/>
          </a:p>
          <a:p>
            <a:pPr marL="0" indent="0">
              <a:buNone/>
            </a:pPr>
            <a:r>
              <a:rPr lang="en-US" sz="3600" dirty="0"/>
              <a:t>[other than the Kingdom of Messiah]</a:t>
            </a:r>
          </a:p>
        </p:txBody>
      </p:sp>
    </p:spTree>
    <p:extLst>
      <p:ext uri="{BB962C8B-B14F-4D97-AF65-F5344CB8AC3E}">
        <p14:creationId xmlns:p14="http://schemas.microsoft.com/office/powerpoint/2010/main" val="1289123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19812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A real</a:t>
            </a:r>
          </a:p>
          <a:p>
            <a:pPr marL="0" indent="0">
              <a:buNone/>
            </a:pPr>
            <a:r>
              <a:rPr lang="en-US" sz="4000" dirty="0"/>
              <a:t>SR-71 </a:t>
            </a:r>
          </a:p>
          <a:p>
            <a:pPr marL="0" indent="0">
              <a:buNone/>
            </a:pPr>
            <a:r>
              <a:rPr lang="en-US" sz="2800" dirty="0"/>
              <a:t>Blackbird</a:t>
            </a:r>
          </a:p>
          <a:p>
            <a:r>
              <a:rPr lang="en-US" sz="3600" dirty="0"/>
              <a:t>85,000 feet ceiling.</a:t>
            </a:r>
          </a:p>
          <a:p>
            <a:r>
              <a:rPr lang="en-US" sz="3600" dirty="0"/>
              <a:t>Mach 3 = 2,300 mph.  </a:t>
            </a:r>
            <a:endParaRPr lang="en-US" sz="4000" dirty="0"/>
          </a:p>
        </p:txBody>
      </p:sp>
      <p:pic>
        <p:nvPicPr>
          <p:cNvPr id="3" name="Picture 2">
            <a:extLst>
              <a:ext uri="{FF2B5EF4-FFF2-40B4-BE49-F238E27FC236}">
                <a16:creationId xmlns:a16="http://schemas.microsoft.com/office/drawing/2014/main" id="{C7943BCF-E0B3-42A3-A34A-86150EDF43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0"/>
            <a:ext cx="6858000" cy="5143500"/>
          </a:xfrm>
          <a:prstGeom prst="rect">
            <a:avLst/>
          </a:prstGeom>
        </p:spPr>
      </p:pic>
    </p:spTree>
    <p:extLst>
      <p:ext uri="{BB962C8B-B14F-4D97-AF65-F5344CB8AC3E}">
        <p14:creationId xmlns:p14="http://schemas.microsoft.com/office/powerpoint/2010/main" val="1552528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BCB13087-E3C0-498B-A6B4-FAC2BD6184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3691141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D99E8EE5-1402-45E5-8DFF-D45203A371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2301279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r>
              <a:rPr lang="en-US" sz="4000" dirty="0"/>
              <a:t> </a:t>
            </a:r>
          </a:p>
        </p:txBody>
      </p:sp>
      <p:pic>
        <p:nvPicPr>
          <p:cNvPr id="1026" name="Picture 2" descr="At'The &#10;For 2000 Y &#10;Hebrews 10:11-14 ">
            <a:extLst>
              <a:ext uri="{FF2B5EF4-FFF2-40B4-BE49-F238E27FC236}">
                <a16:creationId xmlns:a16="http://schemas.microsoft.com/office/drawing/2014/main" id="{AB98AECB-D96B-4133-96D9-A1D6965EF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984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81000" y="285750"/>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MJ/ Heb  10.11-14 </a:t>
            </a:r>
            <a:r>
              <a:rPr lang="en-US" sz="4000" dirty="0"/>
              <a:t>Indeed, every kohen/priest stands day by day serving and offering the same sacrifices again and again, which can never take away sins. </a:t>
            </a:r>
            <a:r>
              <a:rPr lang="en-US" sz="4000" b="1" baseline="30000" dirty="0"/>
              <a:t> </a:t>
            </a:r>
            <a:r>
              <a:rPr lang="en-US" sz="4000" dirty="0"/>
              <a:t>But on the other hand, when this One offered for all time a single sacrifice for sins, </a:t>
            </a:r>
            <a:endParaRPr lang="en-US" sz="6600" dirty="0"/>
          </a:p>
        </p:txBody>
      </p:sp>
    </p:spTree>
    <p:extLst>
      <p:ext uri="{BB962C8B-B14F-4D97-AF65-F5344CB8AC3E}">
        <p14:creationId xmlns:p14="http://schemas.microsoft.com/office/powerpoint/2010/main" val="2891629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81000" y="285750"/>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MJ/ Heb  10.11-14  </a:t>
            </a:r>
            <a:r>
              <a:rPr lang="en-US" sz="4000" u="sng" dirty="0">
                <a:solidFill>
                  <a:srgbClr val="FFFF99"/>
                </a:solidFill>
              </a:rPr>
              <a:t>He sat down at the right hand of God</a:t>
            </a:r>
            <a:r>
              <a:rPr lang="en-US" sz="4000" dirty="0"/>
              <a:t>— waiting from then on, </a:t>
            </a:r>
            <a:r>
              <a:rPr lang="en-US" sz="4000" u="sng" dirty="0">
                <a:solidFill>
                  <a:srgbClr val="FFFF99"/>
                </a:solidFill>
              </a:rPr>
              <a:t>until His enemies are made a footstool </a:t>
            </a:r>
            <a:r>
              <a:rPr lang="en-US" sz="4000" dirty="0"/>
              <a:t>for His feet.  For by one offering He has perfected forever those being made holy.</a:t>
            </a:r>
            <a:endParaRPr lang="en-US" sz="6600" dirty="0"/>
          </a:p>
        </p:txBody>
      </p:sp>
    </p:spTree>
    <p:extLst>
      <p:ext uri="{BB962C8B-B14F-4D97-AF65-F5344CB8AC3E}">
        <p14:creationId xmlns:p14="http://schemas.microsoft.com/office/powerpoint/2010/main" val="2967304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a:p>
            <a:pPr marL="0" indent="0" algn="ctr">
              <a:buNone/>
            </a:pPr>
            <a:r>
              <a:rPr lang="en-US" sz="4000" dirty="0"/>
              <a:t>Yeshua has been there </a:t>
            </a:r>
          </a:p>
          <a:p>
            <a:pPr marL="0" indent="0" algn="ctr">
              <a:buNone/>
            </a:pPr>
            <a:r>
              <a:rPr lang="en-US" sz="4000" dirty="0"/>
              <a:t>for ~2000 years!   </a:t>
            </a:r>
          </a:p>
        </p:txBody>
      </p:sp>
    </p:spTree>
    <p:extLst>
      <p:ext uri="{BB962C8B-B14F-4D97-AF65-F5344CB8AC3E}">
        <p14:creationId xmlns:p14="http://schemas.microsoft.com/office/powerpoint/2010/main" val="3735111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Col 3.1-4</a:t>
            </a:r>
            <a:r>
              <a:rPr lang="en-US" sz="4000" dirty="0"/>
              <a:t> Therefore, if you have been raised up with Messiah, keep </a:t>
            </a:r>
            <a:r>
              <a:rPr lang="en-US" sz="4000" u="sng" dirty="0">
                <a:solidFill>
                  <a:srgbClr val="FFFF99"/>
                </a:solidFill>
              </a:rPr>
              <a:t>seeking the things above</a:t>
            </a:r>
            <a:r>
              <a:rPr lang="en-US" sz="4000" dirty="0"/>
              <a:t>—where Messiah is, sitting at the right hand of God. </a:t>
            </a:r>
            <a:r>
              <a:rPr lang="en-US" sz="4000" u="sng" dirty="0">
                <a:solidFill>
                  <a:srgbClr val="FFFF99"/>
                </a:solidFill>
              </a:rPr>
              <a:t>Focus your mind on things above</a:t>
            </a:r>
            <a:r>
              <a:rPr lang="en-US" sz="4000" dirty="0"/>
              <a:t>, not on things on the earth. </a:t>
            </a:r>
            <a:endParaRPr lang="en-US" sz="6000" dirty="0"/>
          </a:p>
        </p:txBody>
      </p:sp>
    </p:spTree>
    <p:extLst>
      <p:ext uri="{BB962C8B-B14F-4D97-AF65-F5344CB8AC3E}">
        <p14:creationId xmlns:p14="http://schemas.microsoft.com/office/powerpoint/2010/main" val="2118102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Col 3.1-4</a:t>
            </a:r>
            <a:r>
              <a:rPr lang="en-US" sz="4000" dirty="0"/>
              <a:t>  For you have died, and your </a:t>
            </a:r>
            <a:r>
              <a:rPr lang="en-US" sz="4000" dirty="0">
                <a:solidFill>
                  <a:srgbClr val="FFFF99"/>
                </a:solidFill>
              </a:rPr>
              <a:t>life is hidden with Messiah in God.</a:t>
            </a:r>
            <a:r>
              <a:rPr lang="en-US" sz="4000" dirty="0"/>
              <a:t> </a:t>
            </a:r>
            <a:r>
              <a:rPr lang="en-US" sz="4000" b="1" baseline="30000" dirty="0"/>
              <a:t> </a:t>
            </a:r>
            <a:r>
              <a:rPr lang="en-US" sz="4000" dirty="0"/>
              <a:t>When Messiah, who is your life, is revealed, then you also will be revealed with Him, in glory!</a:t>
            </a:r>
            <a:endParaRPr lang="en-US" sz="6000" dirty="0"/>
          </a:p>
        </p:txBody>
      </p:sp>
    </p:spTree>
    <p:extLst>
      <p:ext uri="{BB962C8B-B14F-4D97-AF65-F5344CB8AC3E}">
        <p14:creationId xmlns:p14="http://schemas.microsoft.com/office/powerpoint/2010/main" val="901848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r>
              <a:rPr lang="en-US" sz="4000" dirty="0"/>
              <a:t> </a:t>
            </a:r>
          </a:p>
          <a:p>
            <a:pPr marL="0" indent="0" algn="ctr">
              <a:buNone/>
            </a:pPr>
            <a:r>
              <a:rPr lang="en-US" sz="4000" dirty="0"/>
              <a:t>Lesson from a horse stable</a:t>
            </a:r>
          </a:p>
        </p:txBody>
      </p:sp>
    </p:spTree>
    <p:extLst>
      <p:ext uri="{BB962C8B-B14F-4D97-AF65-F5344CB8AC3E}">
        <p14:creationId xmlns:p14="http://schemas.microsoft.com/office/powerpoint/2010/main" val="1199245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What is up there, objects and activities, for us to focus our attention on, enter into?</a:t>
            </a:r>
          </a:p>
        </p:txBody>
      </p:sp>
    </p:spTree>
    <p:extLst>
      <p:ext uri="{BB962C8B-B14F-4D97-AF65-F5344CB8AC3E}">
        <p14:creationId xmlns:p14="http://schemas.microsoft.com/office/powerpoint/2010/main" val="465003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r>
              <a:rPr lang="en-US" sz="4000" dirty="0"/>
              <a:t> </a:t>
            </a:r>
          </a:p>
        </p:txBody>
      </p:sp>
      <p:pic>
        <p:nvPicPr>
          <p:cNvPr id="1026" name="Picture 2" descr="At'The &#10;For 2000 Y &#10;Hebrews 10:11-14 ">
            <a:extLst>
              <a:ext uri="{FF2B5EF4-FFF2-40B4-BE49-F238E27FC236}">
                <a16:creationId xmlns:a16="http://schemas.microsoft.com/office/drawing/2014/main" id="{AB98AECB-D96B-4133-96D9-A1D6965EF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000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a:solidFill>
                  <a:srgbClr val="FFFF99"/>
                </a:solidFill>
              </a:rPr>
              <a:t>Right hand of G-d [flying higher!]</a:t>
            </a:r>
          </a:p>
          <a:p>
            <a:pPr marL="457200" indent="-457200">
              <a:buFont typeface="+mj-lt"/>
              <a:buAutoNum type="arabicPeriod"/>
            </a:pPr>
            <a:r>
              <a:rPr lang="en-US" sz="4000" u="sng" dirty="0"/>
              <a:t>Intercession</a:t>
            </a:r>
            <a:r>
              <a:rPr lang="en-US" sz="4000" dirty="0"/>
              <a:t> for us and by us!</a:t>
            </a:r>
          </a:p>
          <a:p>
            <a:pPr marL="0" indent="0">
              <a:buNone/>
            </a:pPr>
            <a:endParaRPr lang="en-US" sz="4000" dirty="0"/>
          </a:p>
        </p:txBody>
      </p:sp>
    </p:spTree>
    <p:extLst>
      <p:ext uri="{BB962C8B-B14F-4D97-AF65-F5344CB8AC3E}">
        <p14:creationId xmlns:p14="http://schemas.microsoft.com/office/powerpoint/2010/main" val="87740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t>Ro 8.34-35</a:t>
            </a:r>
            <a:r>
              <a:rPr lang="en-US" sz="4000" dirty="0"/>
              <a:t>  Messiah Yeshua who died, and moreover was raised, and </a:t>
            </a:r>
            <a:r>
              <a:rPr lang="en-US" sz="4000" u="sng" dirty="0">
                <a:solidFill>
                  <a:srgbClr val="FFFF99"/>
                </a:solidFill>
              </a:rPr>
              <a:t>is now at the right hand of God and who also intercedes for us</a:t>
            </a:r>
            <a:r>
              <a:rPr lang="en-US" sz="4000" dirty="0"/>
              <a:t>. Who shall separate us from the love of Messiah? Shall tribulation, or distress, or persecution, or famine, or nakedness, or danger, or sword? </a:t>
            </a:r>
          </a:p>
        </p:txBody>
      </p:sp>
    </p:spTree>
    <p:extLst>
      <p:ext uri="{BB962C8B-B14F-4D97-AF65-F5344CB8AC3E}">
        <p14:creationId xmlns:p14="http://schemas.microsoft.com/office/powerpoint/2010/main" val="3293637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t>Acts 2.32-36</a:t>
            </a:r>
            <a:r>
              <a:rPr lang="en-US" sz="4000" dirty="0"/>
              <a:t> “This Yeshua God raised up—we all are witnesses! Therefore, being exalted to the right hand of God and receiving from the Father the promise of the Ruakh ha-</a:t>
            </a:r>
            <a:r>
              <a:rPr lang="en-US" sz="4000" dirty="0" err="1"/>
              <a:t>Kodesh</a:t>
            </a:r>
            <a:r>
              <a:rPr lang="en-US" sz="4000" dirty="0"/>
              <a:t>, </a:t>
            </a:r>
            <a:r>
              <a:rPr lang="en-US" sz="4000" u="sng" dirty="0">
                <a:solidFill>
                  <a:srgbClr val="FFFF99"/>
                </a:solidFill>
              </a:rPr>
              <a:t>He poured out this</a:t>
            </a:r>
            <a:r>
              <a:rPr lang="en-US" sz="4000" dirty="0"/>
              <a:t>—what you now see and hear. For David did not ascend into the heavens; </a:t>
            </a:r>
          </a:p>
        </p:txBody>
      </p:sp>
    </p:spTree>
    <p:extLst>
      <p:ext uri="{BB962C8B-B14F-4D97-AF65-F5344CB8AC3E}">
        <p14:creationId xmlns:p14="http://schemas.microsoft.com/office/powerpoint/2010/main" val="2081558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t>Acts 2.32-36</a:t>
            </a:r>
            <a:r>
              <a:rPr lang="en-US" sz="4000" dirty="0"/>
              <a:t>  yet he himself says, ‘</a:t>
            </a:r>
            <a:r>
              <a:rPr lang="en-US" sz="4000" cap="small" dirty="0"/>
              <a:t>Adoni</a:t>
            </a:r>
            <a:r>
              <a:rPr lang="en-US" sz="4000" dirty="0"/>
              <a:t> said to my Lord, “Sit at my right hand, until I </a:t>
            </a:r>
            <a:r>
              <a:rPr lang="en-US" sz="4000" u="sng" dirty="0">
                <a:solidFill>
                  <a:srgbClr val="FFFF99"/>
                </a:solidFill>
              </a:rPr>
              <a:t>make Your enemies a footstool for Your feet</a:t>
            </a:r>
            <a:r>
              <a:rPr lang="en-US" sz="4000" dirty="0"/>
              <a:t>.”’ “Therefore let the whole house of Israel know for certain that God has made Him—this Yeshua whom you had executed —both Lord and Messiah!”</a:t>
            </a:r>
          </a:p>
        </p:txBody>
      </p:sp>
    </p:spTree>
    <p:extLst>
      <p:ext uri="{BB962C8B-B14F-4D97-AF65-F5344CB8AC3E}">
        <p14:creationId xmlns:p14="http://schemas.microsoft.com/office/powerpoint/2010/main" val="1881838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err="1"/>
              <a:t>T’hillim</a:t>
            </a:r>
            <a:r>
              <a:rPr lang="en-US" sz="4000" baseline="30000" dirty="0"/>
              <a:t>/Ps 110 1.3 </a:t>
            </a:r>
            <a:r>
              <a:rPr lang="en-US" sz="4000" dirty="0"/>
              <a:t>A psalm of David. </a:t>
            </a:r>
            <a:r>
              <a:rPr lang="en-US" sz="4000" cap="small" dirty="0"/>
              <a:t>Adoni</a:t>
            </a:r>
            <a:r>
              <a:rPr lang="en-US" sz="4000" dirty="0"/>
              <a:t> declares to my Lord: “Sit at My right hand until I make your enemies a footstool for Your feet.” </a:t>
            </a:r>
            <a:r>
              <a:rPr lang="en-US" sz="4000" cap="small" dirty="0"/>
              <a:t>Adoni</a:t>
            </a:r>
            <a:r>
              <a:rPr lang="en-US" sz="4000" dirty="0"/>
              <a:t> will extend your mighty rod from Zion: </a:t>
            </a:r>
            <a:r>
              <a:rPr lang="en-US" sz="4000" u="sng" dirty="0">
                <a:solidFill>
                  <a:srgbClr val="FFFF99"/>
                </a:solidFill>
              </a:rPr>
              <a:t>“Rule in the midst of your enemies.” </a:t>
            </a:r>
            <a:r>
              <a:rPr lang="en-US" sz="4000" dirty="0"/>
              <a:t>Your people will be a freewill offering in a day of your power.</a:t>
            </a:r>
          </a:p>
        </p:txBody>
      </p:sp>
    </p:spTree>
    <p:extLst>
      <p:ext uri="{BB962C8B-B14F-4D97-AF65-F5344CB8AC3E}">
        <p14:creationId xmlns:p14="http://schemas.microsoft.com/office/powerpoint/2010/main" val="3371368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1 Cor 15.25-27 </a:t>
            </a:r>
            <a:r>
              <a:rPr lang="en-US" sz="4000" dirty="0"/>
              <a:t>For he has to rule </a:t>
            </a:r>
          </a:p>
          <a:p>
            <a:pPr marL="0" indent="0">
              <a:buNone/>
            </a:pPr>
            <a:endParaRPr lang="en-US" sz="4000" dirty="0"/>
          </a:p>
          <a:p>
            <a:pPr marL="0" indent="0">
              <a:buNone/>
            </a:pPr>
            <a:endParaRPr lang="en-US" sz="4000" dirty="0"/>
          </a:p>
          <a:p>
            <a:pPr marL="0" indent="0">
              <a:buNone/>
            </a:pPr>
            <a:endParaRPr lang="en-US" sz="4000" dirty="0"/>
          </a:p>
          <a:p>
            <a:pPr marL="0" indent="0">
              <a:buNone/>
            </a:pPr>
            <a:endParaRPr lang="en-US" sz="4000" dirty="0"/>
          </a:p>
        </p:txBody>
      </p:sp>
      <p:pic>
        <p:nvPicPr>
          <p:cNvPr id="3" name="Picture 2">
            <a:extLst>
              <a:ext uri="{FF2B5EF4-FFF2-40B4-BE49-F238E27FC236}">
                <a16:creationId xmlns:a16="http://schemas.microsoft.com/office/drawing/2014/main" id="{04CA4B73-74F4-402A-8038-C169B4CB7936}"/>
              </a:ext>
            </a:extLst>
          </p:cNvPr>
          <p:cNvPicPr>
            <a:picLocks noChangeAspect="1"/>
          </p:cNvPicPr>
          <p:nvPr/>
        </p:nvPicPr>
        <p:blipFill rotWithShape="1">
          <a:blip r:embed="rId3"/>
          <a:srcRect r="46107"/>
          <a:stretch/>
        </p:blipFill>
        <p:spPr>
          <a:xfrm>
            <a:off x="0" y="1123950"/>
            <a:ext cx="9189834" cy="1592320"/>
          </a:xfrm>
          <a:prstGeom prst="rect">
            <a:avLst/>
          </a:prstGeom>
        </p:spPr>
      </p:pic>
      <p:pic>
        <p:nvPicPr>
          <p:cNvPr id="5" name="Picture 4">
            <a:extLst>
              <a:ext uri="{FF2B5EF4-FFF2-40B4-BE49-F238E27FC236}">
                <a16:creationId xmlns:a16="http://schemas.microsoft.com/office/drawing/2014/main" id="{EF59FED2-A0DE-4139-B6CB-A0DFE0BEF161}"/>
              </a:ext>
            </a:extLst>
          </p:cNvPr>
          <p:cNvPicPr>
            <a:picLocks noChangeAspect="1"/>
          </p:cNvPicPr>
          <p:nvPr/>
        </p:nvPicPr>
        <p:blipFill rotWithShape="1">
          <a:blip r:embed="rId3"/>
          <a:srcRect l="53782"/>
          <a:stretch/>
        </p:blipFill>
        <p:spPr>
          <a:xfrm>
            <a:off x="-20782" y="3041441"/>
            <a:ext cx="9272540" cy="1873459"/>
          </a:xfrm>
          <a:prstGeom prst="rect">
            <a:avLst/>
          </a:prstGeom>
        </p:spPr>
      </p:pic>
      <p:sp>
        <p:nvSpPr>
          <p:cNvPr id="2" name="Rectangle: Rounded Corners 1">
            <a:extLst>
              <a:ext uri="{FF2B5EF4-FFF2-40B4-BE49-F238E27FC236}">
                <a16:creationId xmlns:a16="http://schemas.microsoft.com/office/drawing/2014/main" id="{1F6EB96C-0E64-4AB1-AAB9-6FD3B334CEA5}"/>
              </a:ext>
            </a:extLst>
          </p:cNvPr>
          <p:cNvSpPr/>
          <p:nvPr/>
        </p:nvSpPr>
        <p:spPr bwMode="auto">
          <a:xfrm>
            <a:off x="6096000" y="361950"/>
            <a:ext cx="1143000" cy="609600"/>
          </a:xfrm>
          <a:prstGeom prst="roundRect">
            <a:avLst/>
          </a:prstGeom>
          <a:noFill/>
          <a:ln w="444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
        <p:nvSpPr>
          <p:cNvPr id="6" name="Rectangle: Rounded Corners 5">
            <a:extLst>
              <a:ext uri="{FF2B5EF4-FFF2-40B4-BE49-F238E27FC236}">
                <a16:creationId xmlns:a16="http://schemas.microsoft.com/office/drawing/2014/main" id="{EB457B2B-78E3-40AB-AC1F-82A5FADDBC39}"/>
              </a:ext>
            </a:extLst>
          </p:cNvPr>
          <p:cNvSpPr/>
          <p:nvPr/>
        </p:nvSpPr>
        <p:spPr bwMode="auto">
          <a:xfrm>
            <a:off x="4572000" y="1123950"/>
            <a:ext cx="2286000" cy="1592320"/>
          </a:xfrm>
          <a:prstGeom prst="roundRect">
            <a:avLst/>
          </a:prstGeom>
          <a:noFill/>
          <a:ln w="444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Tree>
    <p:extLst>
      <p:ext uri="{BB962C8B-B14F-4D97-AF65-F5344CB8AC3E}">
        <p14:creationId xmlns:p14="http://schemas.microsoft.com/office/powerpoint/2010/main" val="1018257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1 Cor  15.25-27  </a:t>
            </a:r>
            <a:r>
              <a:rPr lang="en-US" sz="4000" dirty="0"/>
              <a:t>until he puts all his enemies under his feet.</a:t>
            </a:r>
            <a:r>
              <a:rPr lang="en-US" sz="4000" baseline="30000" dirty="0"/>
              <a:t>  </a:t>
            </a:r>
            <a:r>
              <a:rPr lang="en-US" sz="4000" dirty="0"/>
              <a:t>The last enemy to be done away with will be death, </a:t>
            </a:r>
            <a:r>
              <a:rPr lang="en-US" sz="4000" baseline="30000" dirty="0"/>
              <a:t> </a:t>
            </a:r>
            <a:r>
              <a:rPr lang="en-US" sz="4000" dirty="0"/>
              <a:t>for “He put everything in subjection under his feet.</a:t>
            </a:r>
            <a:endParaRPr lang="en-US" sz="6600" dirty="0"/>
          </a:p>
        </p:txBody>
      </p:sp>
    </p:spTree>
    <p:extLst>
      <p:ext uri="{BB962C8B-B14F-4D97-AF65-F5344CB8AC3E}">
        <p14:creationId xmlns:p14="http://schemas.microsoft.com/office/powerpoint/2010/main" val="815355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T’hillim</a:t>
            </a:r>
            <a:r>
              <a:rPr lang="en-US" sz="4000" baseline="30000" dirty="0"/>
              <a:t>/Ps 149.2-8</a:t>
            </a:r>
            <a:r>
              <a:rPr lang="en-US" sz="4000" dirty="0"/>
              <a:t> Let the children of Zion be glad in their King. </a:t>
            </a:r>
            <a:r>
              <a:rPr lang="en-US" sz="4000" b="1" baseline="30000" dirty="0"/>
              <a:t> </a:t>
            </a:r>
            <a:r>
              <a:rPr lang="en-US" sz="4000" dirty="0"/>
              <a:t>Let them praise His Name </a:t>
            </a:r>
            <a:r>
              <a:rPr lang="en-US" sz="4000" dirty="0">
                <a:solidFill>
                  <a:srgbClr val="FFFF99"/>
                </a:solidFill>
              </a:rPr>
              <a:t>with dancing</a:t>
            </a:r>
            <a:r>
              <a:rPr lang="en-US" sz="4000" dirty="0"/>
              <a:t>. Let them </a:t>
            </a:r>
            <a:r>
              <a:rPr lang="en-US" sz="4000" dirty="0">
                <a:solidFill>
                  <a:srgbClr val="FFFF99"/>
                </a:solidFill>
              </a:rPr>
              <a:t>sing praises </a:t>
            </a:r>
            <a:r>
              <a:rPr lang="en-US" sz="4000" dirty="0"/>
              <a:t>to Him with tambourine and harp…</a:t>
            </a:r>
            <a:r>
              <a:rPr lang="en-US" sz="4000" b="1" baseline="30000" dirty="0"/>
              <a:t> </a:t>
            </a:r>
            <a:r>
              <a:rPr lang="en-US" sz="4000" dirty="0"/>
              <a:t>Let God’s high praises be in their mouth</a:t>
            </a:r>
            <a:endParaRPr lang="en-US" sz="6600" dirty="0"/>
          </a:p>
        </p:txBody>
      </p:sp>
    </p:spTree>
    <p:extLst>
      <p:ext uri="{BB962C8B-B14F-4D97-AF65-F5344CB8AC3E}">
        <p14:creationId xmlns:p14="http://schemas.microsoft.com/office/powerpoint/2010/main" val="3685736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CCCBB1A9-37A6-41FB-BA04-D9F3CC46C3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 y="0"/>
            <a:ext cx="9143999" cy="5143499"/>
          </a:xfrm>
          <a:prstGeom prst="rect">
            <a:avLst/>
          </a:prstGeom>
        </p:spPr>
      </p:pic>
    </p:spTree>
    <p:extLst>
      <p:ext uri="{BB962C8B-B14F-4D97-AF65-F5344CB8AC3E}">
        <p14:creationId xmlns:p14="http://schemas.microsoft.com/office/powerpoint/2010/main" val="1627709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T’hillim</a:t>
            </a:r>
            <a:r>
              <a:rPr lang="en-US" sz="4000" baseline="30000" dirty="0"/>
              <a:t>/Ps 149.2-8</a:t>
            </a:r>
            <a:r>
              <a:rPr lang="en-US" sz="4000" dirty="0"/>
              <a:t> and a two-edged sword in their hand— </a:t>
            </a:r>
            <a:r>
              <a:rPr lang="en-US" sz="4000" b="1" baseline="30000" dirty="0"/>
              <a:t> </a:t>
            </a:r>
            <a:r>
              <a:rPr lang="en-US" sz="4000" dirty="0"/>
              <a:t>to execute vengeance upon the nations and rebukes on the peoples,</a:t>
            </a:r>
            <a:r>
              <a:rPr lang="en-US" sz="4000" b="1" baseline="30000" dirty="0"/>
              <a:t> </a:t>
            </a:r>
            <a:r>
              <a:rPr lang="en-US" sz="4000" dirty="0">
                <a:solidFill>
                  <a:srgbClr val="FFFF99"/>
                </a:solidFill>
              </a:rPr>
              <a:t>to bind their kings with chains </a:t>
            </a:r>
            <a:r>
              <a:rPr lang="en-US" sz="4000" dirty="0"/>
              <a:t>and their nobles with fetters of iron.</a:t>
            </a:r>
            <a:endParaRPr lang="en-US" sz="6600" dirty="0"/>
          </a:p>
        </p:txBody>
      </p:sp>
    </p:spTree>
    <p:extLst>
      <p:ext uri="{BB962C8B-B14F-4D97-AF65-F5344CB8AC3E}">
        <p14:creationId xmlns:p14="http://schemas.microsoft.com/office/powerpoint/2010/main" val="2201566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Ro 16.20 </a:t>
            </a:r>
            <a:r>
              <a:rPr lang="en-US" sz="4000" dirty="0"/>
              <a:t>Now the God of shalom will soon crush </a:t>
            </a:r>
            <a:r>
              <a:rPr lang="en-US" sz="4000" dirty="0" err="1"/>
              <a:t>satan</a:t>
            </a:r>
            <a:r>
              <a:rPr lang="en-US" sz="4000" dirty="0"/>
              <a:t> </a:t>
            </a:r>
            <a:r>
              <a:rPr lang="en-US" sz="4000" dirty="0">
                <a:solidFill>
                  <a:srgbClr val="FFFF99"/>
                </a:solidFill>
              </a:rPr>
              <a:t>under your feet</a:t>
            </a:r>
            <a:r>
              <a:rPr lang="en-US" sz="4000" dirty="0"/>
              <a:t>. May the grace of our Lord Yeshua be with you.</a:t>
            </a:r>
          </a:p>
        </p:txBody>
      </p:sp>
    </p:spTree>
    <p:extLst>
      <p:ext uri="{BB962C8B-B14F-4D97-AF65-F5344CB8AC3E}">
        <p14:creationId xmlns:p14="http://schemas.microsoft.com/office/powerpoint/2010/main" val="26883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nl-NL" sz="4000" b="0" i="0" baseline="30000" dirty="0">
                <a:effectLst/>
              </a:rPr>
              <a:t>Rev 19.15 </a:t>
            </a:r>
            <a:r>
              <a:rPr lang="nl-NL" sz="4000" b="0" i="0" dirty="0">
                <a:effectLst/>
              </a:rPr>
              <a:t> </a:t>
            </a:r>
            <a:r>
              <a:rPr lang="en-US" sz="4000" b="0" i="0" dirty="0">
                <a:effectLst/>
              </a:rPr>
              <a:t>From His mouth comes a sharp sword—so that with it He may strike down the nations—and He shall rule them with an iron rod, and </a:t>
            </a:r>
            <a:r>
              <a:rPr lang="en-US" sz="4000" b="0" i="0" dirty="0">
                <a:solidFill>
                  <a:srgbClr val="FFFF99"/>
                </a:solidFill>
                <a:effectLst/>
              </a:rPr>
              <a:t>He treads </a:t>
            </a:r>
            <a:r>
              <a:rPr lang="en-US" sz="4000" b="0" i="0" dirty="0">
                <a:effectLst/>
              </a:rPr>
              <a:t>the winepress of the furious wrath of </a:t>
            </a:r>
            <a:r>
              <a:rPr lang="en-US" sz="4000" b="0" i="0" dirty="0" err="1">
                <a:effectLst/>
              </a:rPr>
              <a:t>Elohei-Tzva’ot</a:t>
            </a:r>
            <a:r>
              <a:rPr lang="en-US" sz="4000" b="0" i="0" dirty="0">
                <a:effectLst/>
              </a:rPr>
              <a:t>. </a:t>
            </a:r>
            <a:endParaRPr lang="en-US" sz="6600" dirty="0"/>
          </a:p>
        </p:txBody>
      </p:sp>
    </p:spTree>
    <p:extLst>
      <p:ext uri="{BB962C8B-B14F-4D97-AF65-F5344CB8AC3E}">
        <p14:creationId xmlns:p14="http://schemas.microsoft.com/office/powerpoint/2010/main" val="1974892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 MJ/Heb 1.13-14</a:t>
            </a:r>
            <a:r>
              <a:rPr lang="en-US" sz="4000" dirty="0"/>
              <a:t> But to which of the angels has He ever said, “Sit at My right hand, until I make Your enemies a footstool for Your feet”? Are they not all ministering spirits, sent out for service to those about to inherit salvation?</a:t>
            </a:r>
          </a:p>
        </p:txBody>
      </p:sp>
    </p:spTree>
    <p:extLst>
      <p:ext uri="{BB962C8B-B14F-4D97-AF65-F5344CB8AC3E}">
        <p14:creationId xmlns:p14="http://schemas.microsoft.com/office/powerpoint/2010/main" val="958987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r>
              <a:rPr lang="en-US" sz="4000" dirty="0"/>
              <a:t> </a:t>
            </a:r>
          </a:p>
        </p:txBody>
      </p:sp>
      <p:pic>
        <p:nvPicPr>
          <p:cNvPr id="1026" name="Picture 2" descr="At'The &#10;For 2000 Y &#10;Hebrews 10:11-14 ">
            <a:extLst>
              <a:ext uri="{FF2B5EF4-FFF2-40B4-BE49-F238E27FC236}">
                <a16:creationId xmlns:a16="http://schemas.microsoft.com/office/drawing/2014/main" id="{AB98AECB-D96B-4133-96D9-A1D6965EF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337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a:solidFill>
                  <a:srgbClr val="FFFF99"/>
                </a:solidFill>
              </a:rPr>
              <a:t>Right hand of G-d [flying higher!]</a:t>
            </a:r>
          </a:p>
          <a:p>
            <a:pPr marL="457200" indent="-457200">
              <a:buFont typeface="+mj-lt"/>
              <a:buAutoNum type="arabicPeriod"/>
            </a:pPr>
            <a:r>
              <a:rPr lang="en-US" sz="4000" dirty="0"/>
              <a:t>Intercession for us and by us!</a:t>
            </a:r>
          </a:p>
          <a:p>
            <a:pPr marL="457200" indent="-457200">
              <a:buFont typeface="+mj-lt"/>
              <a:buAutoNum type="arabicPeriod"/>
            </a:pPr>
            <a:r>
              <a:rPr lang="en-US" sz="4000" dirty="0"/>
              <a:t>Accurate truth about Messiah.</a:t>
            </a:r>
          </a:p>
          <a:p>
            <a:pPr marL="0" indent="0">
              <a:buNone/>
            </a:pPr>
            <a:endParaRPr lang="en-US" sz="4000" dirty="0"/>
          </a:p>
        </p:txBody>
      </p:sp>
    </p:spTree>
    <p:extLst>
      <p:ext uri="{BB962C8B-B14F-4D97-AF65-F5344CB8AC3E}">
        <p14:creationId xmlns:p14="http://schemas.microsoft.com/office/powerpoint/2010/main" val="2654083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a:t>Affirmation and assertion of His Deity:</a:t>
            </a:r>
          </a:p>
          <a:p>
            <a:pPr marL="0" indent="0">
              <a:buNone/>
            </a:pPr>
            <a:r>
              <a:rPr lang="en-US" sz="4000" baseline="30000" dirty="0" err="1"/>
              <a:t>Mtt</a:t>
            </a:r>
            <a:r>
              <a:rPr lang="en-US" sz="4000" baseline="30000" dirty="0"/>
              <a:t> 22.41-45 </a:t>
            </a:r>
            <a:r>
              <a:rPr lang="en-US" sz="4000" dirty="0"/>
              <a:t> Then, turning to the assembled </a:t>
            </a:r>
            <a:r>
              <a:rPr lang="en-US" sz="4000" dirty="0" err="1"/>
              <a:t>P’rushim</a:t>
            </a:r>
            <a:r>
              <a:rPr lang="en-US" sz="4000" dirty="0"/>
              <a:t>, Yeshua put a question / </a:t>
            </a:r>
            <a:r>
              <a:rPr lang="en-US" sz="4000" dirty="0" err="1"/>
              <a:t>sh’eilah</a:t>
            </a:r>
            <a:r>
              <a:rPr lang="en-US" sz="4000" dirty="0"/>
              <a:t> to them: “Tell me your view concerning the Messiah: whose son is he?”</a:t>
            </a:r>
          </a:p>
        </p:txBody>
      </p:sp>
    </p:spTree>
    <p:extLst>
      <p:ext uri="{BB962C8B-B14F-4D97-AF65-F5344CB8AC3E}">
        <p14:creationId xmlns:p14="http://schemas.microsoft.com/office/powerpoint/2010/main" val="4090406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a:t>Affirmation and assertion of His Deity:</a:t>
            </a:r>
          </a:p>
          <a:p>
            <a:pPr marL="0" indent="0">
              <a:buNone/>
            </a:pPr>
            <a:r>
              <a:rPr lang="en-US" sz="4000" baseline="30000" dirty="0" err="1"/>
              <a:t>Mtt</a:t>
            </a:r>
            <a:r>
              <a:rPr lang="en-US" sz="4000" baseline="30000" dirty="0"/>
              <a:t> 22.41-45 </a:t>
            </a:r>
            <a:r>
              <a:rPr lang="en-US" sz="4000" dirty="0"/>
              <a:t> They said to him, “David’s.”  “Then how is it,” he asked them, “that David, inspired by the Spirit, calls him ‘Lord,’ when he says,  </a:t>
            </a:r>
          </a:p>
        </p:txBody>
      </p:sp>
    </p:spTree>
    <p:extLst>
      <p:ext uri="{BB962C8B-B14F-4D97-AF65-F5344CB8AC3E}">
        <p14:creationId xmlns:p14="http://schemas.microsoft.com/office/powerpoint/2010/main" val="1690787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err="1"/>
              <a:t>Mtt</a:t>
            </a:r>
            <a:r>
              <a:rPr lang="en-US" sz="4000" baseline="30000" dirty="0"/>
              <a:t> 22.41-45 </a:t>
            </a:r>
            <a:r>
              <a:rPr lang="en-US" sz="4000" dirty="0"/>
              <a:t>‘</a:t>
            </a:r>
            <a:r>
              <a:rPr lang="en-US" sz="4000" cap="small" dirty="0"/>
              <a:t>Adoni</a:t>
            </a:r>
            <a:r>
              <a:rPr lang="en-US" sz="4000" dirty="0"/>
              <a:t> said to my Lord, “Sit here at my right hand until I put your enemies under your feet”’? If David thus calls him ‘Lord,’ how is he his son?” No one could think of anything to say in reply; and from that day on, no one dared put to him another </a:t>
            </a:r>
            <a:r>
              <a:rPr lang="en-US" sz="4000" dirty="0" err="1"/>
              <a:t>sh’eilah</a:t>
            </a:r>
            <a:r>
              <a:rPr lang="en-US" sz="4000" dirty="0"/>
              <a:t>.</a:t>
            </a:r>
          </a:p>
        </p:txBody>
      </p:sp>
    </p:spTree>
    <p:extLst>
      <p:ext uri="{BB962C8B-B14F-4D97-AF65-F5344CB8AC3E}">
        <p14:creationId xmlns:p14="http://schemas.microsoft.com/office/powerpoint/2010/main" val="2245414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T’hillim</a:t>
            </a:r>
            <a:r>
              <a:rPr lang="en-US" sz="4000" baseline="30000" dirty="0"/>
              <a:t>/Ps 110 1.1 </a:t>
            </a:r>
            <a:r>
              <a:rPr lang="en-US" sz="4000" cap="small" dirty="0"/>
              <a:t>Adoni</a:t>
            </a:r>
            <a:r>
              <a:rPr lang="en-US" sz="4000" dirty="0"/>
              <a:t> declares to my Lord: “Sit at My right hand until I make your enemies a footstool for Your feet.”</a:t>
            </a:r>
          </a:p>
        </p:txBody>
      </p:sp>
    </p:spTree>
    <p:extLst>
      <p:ext uri="{BB962C8B-B14F-4D97-AF65-F5344CB8AC3E}">
        <p14:creationId xmlns:p14="http://schemas.microsoft.com/office/powerpoint/2010/main" val="4081298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CCCBB1A9-37A6-41FB-BA04-D9F3CC46C3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33" t="38149" r="11667" b="29259"/>
          <a:stretch/>
        </p:blipFill>
        <p:spPr>
          <a:xfrm rot="10800000">
            <a:off x="12554" y="1047745"/>
            <a:ext cx="8977757" cy="2438404"/>
          </a:xfrm>
          <a:prstGeom prst="rect">
            <a:avLst/>
          </a:prstGeom>
        </p:spPr>
      </p:pic>
    </p:spTree>
    <p:extLst>
      <p:ext uri="{BB962C8B-B14F-4D97-AF65-F5344CB8AC3E}">
        <p14:creationId xmlns:p14="http://schemas.microsoft.com/office/powerpoint/2010/main" val="3337721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81000" y="2476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a:t>Mt 26.63-64 </a:t>
            </a:r>
            <a:r>
              <a:rPr lang="en-US" sz="4000" dirty="0"/>
              <a:t>The kohen </a:t>
            </a:r>
            <a:r>
              <a:rPr lang="en-US" sz="4000" dirty="0" err="1"/>
              <a:t>gadol</a:t>
            </a:r>
            <a:r>
              <a:rPr lang="en-US" sz="4000" dirty="0"/>
              <a:t> said to Him, “I charge You under oath by the living God, tell us if You are Mashiach Ben-Elohim!”  “As you have said,” replied Yeshua. “Besides that, I tell you, soon after you will see the Son of Man sitting at </a:t>
            </a:r>
            <a:r>
              <a:rPr lang="en-US" sz="4000" dirty="0">
                <a:solidFill>
                  <a:srgbClr val="FFFF99"/>
                </a:solidFill>
              </a:rPr>
              <a:t>the right hand of power </a:t>
            </a:r>
            <a:r>
              <a:rPr lang="en-US" sz="4000" dirty="0"/>
              <a:t>and coming on the </a:t>
            </a:r>
            <a:r>
              <a:rPr lang="en-US" sz="4000" dirty="0">
                <a:solidFill>
                  <a:srgbClr val="FFFF99"/>
                </a:solidFill>
              </a:rPr>
              <a:t>clouds of heaven</a:t>
            </a:r>
            <a:r>
              <a:rPr lang="en-US" sz="4000" dirty="0"/>
              <a:t>.”</a:t>
            </a:r>
          </a:p>
        </p:txBody>
      </p:sp>
    </p:spTree>
    <p:extLst>
      <p:ext uri="{BB962C8B-B14F-4D97-AF65-F5344CB8AC3E}">
        <p14:creationId xmlns:p14="http://schemas.microsoft.com/office/powerpoint/2010/main" val="2256340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a:t> </a:t>
            </a:r>
            <a:r>
              <a:rPr lang="en-US" sz="4000" baseline="30000" dirty="0" err="1"/>
              <a:t>T’hillim</a:t>
            </a:r>
            <a:r>
              <a:rPr lang="en-US" sz="4000" baseline="30000" dirty="0"/>
              <a:t>/Ps 110.1 </a:t>
            </a:r>
            <a:r>
              <a:rPr lang="en-US" sz="4000" cap="small" dirty="0"/>
              <a:t>Adoni</a:t>
            </a:r>
            <a:r>
              <a:rPr lang="en-US" sz="4000" dirty="0"/>
              <a:t> declares to my Lord: “</a:t>
            </a:r>
            <a:r>
              <a:rPr lang="en-US" sz="4000" u="sng" dirty="0"/>
              <a:t>Sit at My right hand</a:t>
            </a:r>
          </a:p>
          <a:p>
            <a:pPr marL="0" indent="0">
              <a:buNone/>
            </a:pPr>
            <a:endParaRPr lang="en-US" sz="2200" dirty="0"/>
          </a:p>
          <a:p>
            <a:pPr marL="0" indent="0">
              <a:buNone/>
            </a:pPr>
            <a:r>
              <a:rPr lang="en-US" sz="4000" baseline="30000" dirty="0"/>
              <a:t>Daniel 7:13</a:t>
            </a:r>
            <a:r>
              <a:rPr lang="en-US" sz="4000" dirty="0"/>
              <a:t> “I was watching in the night visions. Behold, One like a Son of Man, coming with the </a:t>
            </a:r>
            <a:r>
              <a:rPr lang="en-US" sz="4000" u="sng" dirty="0"/>
              <a:t>clouds of heaven</a:t>
            </a:r>
            <a:r>
              <a:rPr lang="en-US" sz="4000" dirty="0"/>
              <a:t>. He approached the Ancient of Days, and was brought into His presence.</a:t>
            </a:r>
          </a:p>
        </p:txBody>
      </p:sp>
    </p:spTree>
    <p:extLst>
      <p:ext uri="{BB962C8B-B14F-4D97-AF65-F5344CB8AC3E}">
        <p14:creationId xmlns:p14="http://schemas.microsoft.com/office/powerpoint/2010/main" val="911680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81000" y="2476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Note that Messiah Yeshua does NOT quote the verse speaking out the YHVH, Sacred Name.</a:t>
            </a:r>
          </a:p>
          <a:p>
            <a:pPr marL="0" indent="0">
              <a:buNone/>
            </a:pPr>
            <a:endParaRPr lang="en-US" sz="4000" baseline="30000" dirty="0"/>
          </a:p>
          <a:p>
            <a:pPr marL="0" indent="0">
              <a:buNone/>
            </a:pPr>
            <a:r>
              <a:rPr lang="en-US" sz="4000" baseline="30000" dirty="0"/>
              <a:t>Mt 26.63-64 </a:t>
            </a:r>
            <a:r>
              <a:rPr lang="en-US" sz="4000" dirty="0"/>
              <a:t>“Besides that, I tell you, soon after you will see the Son of Man sitting at </a:t>
            </a:r>
            <a:r>
              <a:rPr lang="en-US" sz="4000" dirty="0">
                <a:solidFill>
                  <a:srgbClr val="FFFF99"/>
                </a:solidFill>
              </a:rPr>
              <a:t>the right hand of power </a:t>
            </a:r>
            <a:r>
              <a:rPr lang="en-US" sz="4000" dirty="0"/>
              <a:t>and coming on the </a:t>
            </a:r>
            <a:r>
              <a:rPr lang="en-US" sz="4000" dirty="0">
                <a:solidFill>
                  <a:srgbClr val="FFFF99"/>
                </a:solidFill>
              </a:rPr>
              <a:t>clouds of heaven</a:t>
            </a:r>
            <a:r>
              <a:rPr lang="en-US" sz="4000" dirty="0"/>
              <a:t>.”</a:t>
            </a:r>
          </a:p>
        </p:txBody>
      </p:sp>
    </p:spTree>
    <p:extLst>
      <p:ext uri="{BB962C8B-B14F-4D97-AF65-F5344CB8AC3E}">
        <p14:creationId xmlns:p14="http://schemas.microsoft.com/office/powerpoint/2010/main" val="34327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Yn</a:t>
            </a:r>
            <a:r>
              <a:rPr lang="en-US" sz="4000" baseline="30000" dirty="0"/>
              <a:t> 17.5</a:t>
            </a:r>
            <a:r>
              <a:rPr lang="en-US" sz="4000" dirty="0"/>
              <a:t> Now, Father, glorify Me together with Yourself, with the glory which I had with You before the world came to be.”</a:t>
            </a:r>
          </a:p>
        </p:txBody>
      </p:sp>
    </p:spTree>
    <p:extLst>
      <p:ext uri="{BB962C8B-B14F-4D97-AF65-F5344CB8AC3E}">
        <p14:creationId xmlns:p14="http://schemas.microsoft.com/office/powerpoint/2010/main" val="1393505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r>
              <a:rPr lang="en-US" sz="4000" dirty="0"/>
              <a:t> </a:t>
            </a:r>
          </a:p>
        </p:txBody>
      </p:sp>
      <p:pic>
        <p:nvPicPr>
          <p:cNvPr id="1026" name="Picture 2" descr="At'The &#10;For 2000 Y &#10;Hebrews 10:11-14 ">
            <a:extLst>
              <a:ext uri="{FF2B5EF4-FFF2-40B4-BE49-F238E27FC236}">
                <a16:creationId xmlns:a16="http://schemas.microsoft.com/office/drawing/2014/main" id="{AB98AECB-D96B-4133-96D9-A1D6965EF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868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81000" y="133350"/>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a:solidFill>
                  <a:srgbClr val="FFFF99"/>
                </a:solidFill>
              </a:rPr>
              <a:t>Right hand of G-d [flying higher!]</a:t>
            </a:r>
          </a:p>
          <a:p>
            <a:pPr marL="457200" indent="-457200">
              <a:buFont typeface="+mj-lt"/>
              <a:buAutoNum type="arabicPeriod"/>
            </a:pPr>
            <a:r>
              <a:rPr lang="en-US" sz="4000" dirty="0"/>
              <a:t>Intercession for us and by us!</a:t>
            </a:r>
          </a:p>
          <a:p>
            <a:pPr marL="457200" indent="-457200">
              <a:buFont typeface="+mj-lt"/>
              <a:buAutoNum type="arabicPeriod"/>
            </a:pPr>
            <a:r>
              <a:rPr lang="en-US" sz="4000" dirty="0"/>
              <a:t>Accurate truth about Messiah.</a:t>
            </a:r>
          </a:p>
          <a:p>
            <a:pPr marL="457200" indent="-457200">
              <a:buFont typeface="+mj-lt"/>
              <a:buAutoNum type="arabicPeriod"/>
            </a:pPr>
            <a:r>
              <a:rPr lang="en-US" sz="4000" dirty="0"/>
              <a:t>Truth about His conquest of sin.</a:t>
            </a:r>
          </a:p>
          <a:p>
            <a:pPr marL="0" indent="0">
              <a:buNone/>
            </a:pPr>
            <a:endParaRPr lang="en-US" sz="4000" dirty="0"/>
          </a:p>
        </p:txBody>
      </p:sp>
    </p:spTree>
    <p:extLst>
      <p:ext uri="{BB962C8B-B14F-4D97-AF65-F5344CB8AC3E}">
        <p14:creationId xmlns:p14="http://schemas.microsoft.com/office/powerpoint/2010/main" val="587018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br>
              <a:rPr lang="en-US" sz="4000" baseline="30000" dirty="0"/>
            </a:br>
            <a:r>
              <a:rPr lang="en-US" sz="4000" baseline="30000" dirty="0"/>
              <a:t>MJ/Heb 2. 6-9 </a:t>
            </a:r>
            <a:r>
              <a:rPr lang="en-US" sz="4000" dirty="0"/>
              <a:t>What is man, that You are mindful of him, or the son of man, that You care for him? For a little while, You made him lower than the angels. You crowned him with glory and honor. </a:t>
            </a:r>
          </a:p>
        </p:txBody>
      </p:sp>
    </p:spTree>
    <p:extLst>
      <p:ext uri="{BB962C8B-B14F-4D97-AF65-F5344CB8AC3E}">
        <p14:creationId xmlns:p14="http://schemas.microsoft.com/office/powerpoint/2010/main" val="25474181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MJ/Heb 2. 6-9 </a:t>
            </a:r>
            <a:r>
              <a:rPr lang="en-US" sz="4000" dirty="0">
                <a:solidFill>
                  <a:srgbClr val="FFFF99"/>
                </a:solidFill>
              </a:rPr>
              <a:t>You put all things in subjection underneath his feet</a:t>
            </a:r>
            <a:r>
              <a:rPr lang="en-US" sz="4000" dirty="0"/>
              <a:t>.” For when He put all things in subjection to him, He left nothing outside his control. </a:t>
            </a:r>
          </a:p>
        </p:txBody>
      </p:sp>
    </p:spTree>
    <p:extLst>
      <p:ext uri="{BB962C8B-B14F-4D97-AF65-F5344CB8AC3E}">
        <p14:creationId xmlns:p14="http://schemas.microsoft.com/office/powerpoint/2010/main" val="2639743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u="sng" dirty="0"/>
              <a:t>Rabbi Jason Sobel on Dobson’s Family Talk</a:t>
            </a:r>
            <a:r>
              <a:rPr lang="en-US" sz="4000" dirty="0"/>
              <a:t>: He has His feet pierced. Why? Because what's the first messianic prophecy that we read about in the creation account, Genesis 3:15? It says, "The feet of the woman would crush the head of the serpent." And the serpent is the devil. </a:t>
            </a:r>
          </a:p>
        </p:txBody>
      </p:sp>
    </p:spTree>
    <p:extLst>
      <p:ext uri="{BB962C8B-B14F-4D97-AF65-F5344CB8AC3E}">
        <p14:creationId xmlns:p14="http://schemas.microsoft.com/office/powerpoint/2010/main" val="248787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He's like, "You think you're going to crush my head? I'm going to nail your feet to a tree and let's see how you're going to accomplish that now." But he was actually fulfilling the prophecy, even though he thought he was foiling it.</a:t>
            </a:r>
          </a:p>
        </p:txBody>
      </p:sp>
    </p:spTree>
    <p:extLst>
      <p:ext uri="{BB962C8B-B14F-4D97-AF65-F5344CB8AC3E}">
        <p14:creationId xmlns:p14="http://schemas.microsoft.com/office/powerpoint/2010/main" val="1508301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r>
              <a:rPr lang="en-US" sz="4000" dirty="0"/>
              <a:t> </a:t>
            </a:r>
          </a:p>
          <a:p>
            <a:pPr marL="0" indent="0" algn="ctr">
              <a:buNone/>
            </a:pPr>
            <a:r>
              <a:rPr lang="en-US" sz="4000" dirty="0"/>
              <a:t>New recognition for the </a:t>
            </a:r>
          </a:p>
          <a:p>
            <a:pPr marL="0" indent="0" algn="ctr">
              <a:buNone/>
            </a:pPr>
            <a:r>
              <a:rPr lang="en-US" sz="4000" dirty="0"/>
              <a:t>Messianic Community</a:t>
            </a:r>
          </a:p>
        </p:txBody>
      </p:sp>
    </p:spTree>
    <p:extLst>
      <p:ext uri="{BB962C8B-B14F-4D97-AF65-F5344CB8AC3E}">
        <p14:creationId xmlns:p14="http://schemas.microsoft.com/office/powerpoint/2010/main" val="40849421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a:t>MJ/Heb 2. 6-9 </a:t>
            </a:r>
            <a:r>
              <a:rPr lang="en-US" sz="4000" dirty="0"/>
              <a:t>But for now we do not yet see all things subjected to him. But we see One who was made for a little while lower than the angels—namely, Yeshua. He is now crowned with glory and honor, because of the death He suffered so that, by the grace of God, He might taste death for everyone.</a:t>
            </a:r>
          </a:p>
        </p:txBody>
      </p:sp>
    </p:spTree>
    <p:extLst>
      <p:ext uri="{BB962C8B-B14F-4D97-AF65-F5344CB8AC3E}">
        <p14:creationId xmlns:p14="http://schemas.microsoft.com/office/powerpoint/2010/main" val="21841518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MJ/Heb 2.6 quotes </a:t>
            </a:r>
            <a:r>
              <a:rPr lang="en-US" sz="4000" baseline="30000" dirty="0" err="1"/>
              <a:t>T’hillim</a:t>
            </a:r>
            <a:r>
              <a:rPr lang="en-US" sz="4000" baseline="30000" dirty="0"/>
              <a:t> / Ps 8.4-7 </a:t>
            </a:r>
            <a:r>
              <a:rPr lang="en-US" sz="4000" dirty="0"/>
              <a:t>When I consider Your heavens, the work of Your fingers, the moon and the stars, which You established— what is man, that You are mindful of him? And the son of man, that You care for him? </a:t>
            </a:r>
          </a:p>
        </p:txBody>
      </p:sp>
    </p:spTree>
    <p:extLst>
      <p:ext uri="{BB962C8B-B14F-4D97-AF65-F5344CB8AC3E}">
        <p14:creationId xmlns:p14="http://schemas.microsoft.com/office/powerpoint/2010/main" val="379837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T’hillim</a:t>
            </a:r>
            <a:r>
              <a:rPr lang="en-US" sz="4000" baseline="30000" dirty="0"/>
              <a:t> / Ps 8.4-7 </a:t>
            </a:r>
            <a:r>
              <a:rPr lang="en-US" sz="4000" dirty="0"/>
              <a:t>Yet You made him a little lower than the </a:t>
            </a:r>
            <a:r>
              <a:rPr lang="en-US" sz="4000" dirty="0" err="1"/>
              <a:t>angels,and</a:t>
            </a:r>
            <a:r>
              <a:rPr lang="en-US" sz="4000" dirty="0"/>
              <a:t> crowned him with glory and majesty! You gave him dominion over the works of Your hands. You put all things under their feet.</a:t>
            </a:r>
          </a:p>
        </p:txBody>
      </p:sp>
    </p:spTree>
    <p:extLst>
      <p:ext uri="{BB962C8B-B14F-4D97-AF65-F5344CB8AC3E}">
        <p14:creationId xmlns:p14="http://schemas.microsoft.com/office/powerpoint/2010/main" val="3830210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Rev 12.4-5 </a:t>
            </a:r>
            <a:r>
              <a:rPr lang="en-US" sz="4000" dirty="0"/>
              <a:t>Now the dragon stood before the woman who was about to give birth, so that whenever she gave birth he might devour her child. And she gave birth to a son, a male child, who is to </a:t>
            </a:r>
            <a:r>
              <a:rPr lang="en-US" sz="4000" dirty="0">
                <a:solidFill>
                  <a:srgbClr val="FFFF99"/>
                </a:solidFill>
              </a:rPr>
              <a:t>rule all the nations with an iron rod.</a:t>
            </a:r>
          </a:p>
        </p:txBody>
      </p:sp>
    </p:spTree>
    <p:extLst>
      <p:ext uri="{BB962C8B-B14F-4D97-AF65-F5344CB8AC3E}">
        <p14:creationId xmlns:p14="http://schemas.microsoft.com/office/powerpoint/2010/main" val="4181033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r>
              <a:rPr lang="en-US" sz="4000" dirty="0"/>
              <a:t> </a:t>
            </a:r>
          </a:p>
        </p:txBody>
      </p:sp>
      <p:pic>
        <p:nvPicPr>
          <p:cNvPr id="1026" name="Picture 2" descr="At'The &#10;For 2000 Y &#10;Hebrews 10:11-14 ">
            <a:extLst>
              <a:ext uri="{FF2B5EF4-FFF2-40B4-BE49-F238E27FC236}">
                <a16:creationId xmlns:a16="http://schemas.microsoft.com/office/drawing/2014/main" id="{AB98AECB-D96B-4133-96D9-A1D6965EF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1751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81000" y="133350"/>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a:solidFill>
                  <a:srgbClr val="FFFF99"/>
                </a:solidFill>
              </a:rPr>
              <a:t>Right hand of G-d [flying higher!]</a:t>
            </a:r>
          </a:p>
          <a:p>
            <a:pPr marL="457200" indent="-457200">
              <a:buFont typeface="+mj-lt"/>
              <a:buAutoNum type="arabicPeriod"/>
            </a:pPr>
            <a:r>
              <a:rPr lang="en-US" sz="4000" dirty="0"/>
              <a:t>Intercession for us and by us!</a:t>
            </a:r>
          </a:p>
          <a:p>
            <a:pPr marL="457200" indent="-457200">
              <a:buFont typeface="+mj-lt"/>
              <a:buAutoNum type="arabicPeriod"/>
            </a:pPr>
            <a:r>
              <a:rPr lang="en-US" sz="4000" dirty="0"/>
              <a:t>Accurate truth about Messiah.</a:t>
            </a:r>
          </a:p>
          <a:p>
            <a:pPr marL="457200" indent="-457200">
              <a:buFont typeface="+mj-lt"/>
              <a:buAutoNum type="arabicPeriod"/>
            </a:pPr>
            <a:r>
              <a:rPr lang="en-US" sz="4000" dirty="0"/>
              <a:t>Truth about His conquest of sin.</a:t>
            </a:r>
          </a:p>
          <a:p>
            <a:pPr marL="457200" indent="-457200">
              <a:buFont typeface="+mj-lt"/>
              <a:buAutoNum type="arabicPeriod"/>
            </a:pPr>
            <a:r>
              <a:rPr lang="en-US" sz="4000" dirty="0"/>
              <a:t>Practical applications</a:t>
            </a:r>
          </a:p>
          <a:p>
            <a:pPr marL="0" indent="0">
              <a:buNone/>
            </a:pPr>
            <a:endParaRPr lang="en-US" sz="4000" dirty="0"/>
          </a:p>
        </p:txBody>
      </p:sp>
    </p:spTree>
    <p:extLst>
      <p:ext uri="{BB962C8B-B14F-4D97-AF65-F5344CB8AC3E}">
        <p14:creationId xmlns:p14="http://schemas.microsoft.com/office/powerpoint/2010/main" val="39356457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Col 3.1-4</a:t>
            </a:r>
            <a:r>
              <a:rPr lang="en-US" sz="4000" dirty="0"/>
              <a:t> Therefore, if you have been raised up with Messiah, keep </a:t>
            </a:r>
            <a:r>
              <a:rPr lang="en-US" sz="4000" u="sng" dirty="0">
                <a:solidFill>
                  <a:srgbClr val="FFFF99"/>
                </a:solidFill>
              </a:rPr>
              <a:t>seeking the things above</a:t>
            </a:r>
            <a:r>
              <a:rPr lang="en-US" sz="4000" dirty="0"/>
              <a:t>—where Messiah is, sitting at the right hand of God. </a:t>
            </a:r>
            <a:r>
              <a:rPr lang="en-US" sz="4000" u="sng" dirty="0">
                <a:solidFill>
                  <a:srgbClr val="FFFF99"/>
                </a:solidFill>
              </a:rPr>
              <a:t>Focus your mind on things above</a:t>
            </a:r>
            <a:r>
              <a:rPr lang="en-US" sz="4000" dirty="0"/>
              <a:t>, not on things on the earth. </a:t>
            </a:r>
            <a:endParaRPr lang="en-US" sz="6000" dirty="0"/>
          </a:p>
        </p:txBody>
      </p:sp>
    </p:spTree>
    <p:extLst>
      <p:ext uri="{BB962C8B-B14F-4D97-AF65-F5344CB8AC3E}">
        <p14:creationId xmlns:p14="http://schemas.microsoft.com/office/powerpoint/2010/main" val="8644777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Col 3.1-4</a:t>
            </a:r>
            <a:r>
              <a:rPr lang="en-US" sz="4000" dirty="0"/>
              <a:t>  For you have died, and your </a:t>
            </a:r>
            <a:r>
              <a:rPr lang="en-US" sz="4000" dirty="0">
                <a:solidFill>
                  <a:srgbClr val="FFFF99"/>
                </a:solidFill>
              </a:rPr>
              <a:t>life is hidden with Messiah in God.</a:t>
            </a:r>
            <a:r>
              <a:rPr lang="en-US" sz="4000" dirty="0"/>
              <a:t> </a:t>
            </a:r>
            <a:r>
              <a:rPr lang="en-US" sz="4000" b="1" baseline="30000" dirty="0"/>
              <a:t> </a:t>
            </a:r>
            <a:r>
              <a:rPr lang="en-US" sz="4000" dirty="0"/>
              <a:t>When Messiah, who is your life, is revealed, then you also will be revealed with Him, in glory!</a:t>
            </a:r>
            <a:endParaRPr lang="en-US" sz="6000" dirty="0"/>
          </a:p>
        </p:txBody>
      </p:sp>
    </p:spTree>
    <p:extLst>
      <p:ext uri="{BB962C8B-B14F-4D97-AF65-F5344CB8AC3E}">
        <p14:creationId xmlns:p14="http://schemas.microsoft.com/office/powerpoint/2010/main" val="12419600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Acts 7.53-56</a:t>
            </a:r>
            <a:r>
              <a:rPr lang="en-US" sz="4000" dirty="0"/>
              <a:t> You! — who receive the Torah as having been delivered by angels — but do not keep it!”  On hearing these things, they were cut to their hearts and ground their teeth at him.  But he, full of the Ruakh </a:t>
            </a:r>
            <a:r>
              <a:rPr lang="en-US" sz="4000" dirty="0" err="1"/>
              <a:t>HaKodesh</a:t>
            </a:r>
            <a:r>
              <a:rPr lang="en-US" sz="4000" dirty="0"/>
              <a:t>, </a:t>
            </a:r>
          </a:p>
        </p:txBody>
      </p:sp>
    </p:spTree>
    <p:extLst>
      <p:ext uri="{BB962C8B-B14F-4D97-AF65-F5344CB8AC3E}">
        <p14:creationId xmlns:p14="http://schemas.microsoft.com/office/powerpoint/2010/main" val="20283284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Acts 7.53-56</a:t>
            </a:r>
            <a:r>
              <a:rPr lang="en-US" sz="4000" dirty="0"/>
              <a:t> looked up to heaven and saw God’s </a:t>
            </a:r>
            <a:r>
              <a:rPr lang="en-US" sz="4000" dirty="0" err="1"/>
              <a:t>Sh’khinah</a:t>
            </a:r>
            <a:r>
              <a:rPr lang="en-US" sz="4000" dirty="0"/>
              <a:t>, with Yeshua standing at the right hand of God.  “Look!” he exclaimed, “I see heaven opened and the Son of Man </a:t>
            </a:r>
            <a:r>
              <a:rPr lang="en-US" sz="4000" u="sng" dirty="0">
                <a:solidFill>
                  <a:srgbClr val="FFFF99"/>
                </a:solidFill>
              </a:rPr>
              <a:t>standing</a:t>
            </a:r>
            <a:r>
              <a:rPr lang="en-US" sz="4000" dirty="0"/>
              <a:t> at the right hand of God!”</a:t>
            </a:r>
          </a:p>
        </p:txBody>
      </p:sp>
    </p:spTree>
    <p:extLst>
      <p:ext uri="{BB962C8B-B14F-4D97-AF65-F5344CB8AC3E}">
        <p14:creationId xmlns:p14="http://schemas.microsoft.com/office/powerpoint/2010/main" val="4012733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238125" y="223836"/>
            <a:ext cx="5553075"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i="1" dirty="0"/>
              <a:t>Born a Jew...Die a Jew, </a:t>
            </a:r>
            <a:r>
              <a:rPr lang="en-US" sz="4000" dirty="0"/>
              <a:t> </a:t>
            </a:r>
          </a:p>
          <a:p>
            <a:pPr marL="0" indent="0">
              <a:buNone/>
            </a:pPr>
            <a:r>
              <a:rPr lang="en-US" sz="4000" dirty="0"/>
              <a:t>the story of Martin Chernoff- A Pioneer in Messianic Judaism</a:t>
            </a:r>
          </a:p>
        </p:txBody>
      </p:sp>
      <p:pic>
        <p:nvPicPr>
          <p:cNvPr id="1026" name="Picture 2">
            <a:extLst>
              <a:ext uri="{FF2B5EF4-FFF2-40B4-BE49-F238E27FC236}">
                <a16:creationId xmlns:a16="http://schemas.microsoft.com/office/drawing/2014/main" id="{1649ACD3-42DD-4012-AA7A-FB3DBA13F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0"/>
            <a:ext cx="3327679" cy="515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0829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a:t>Gal 2.20</a:t>
            </a:r>
            <a:r>
              <a:rPr lang="en-US" sz="4000" dirty="0"/>
              <a:t> When the Messiah was executed on the stake as a criminal, I was too; so that my proud ego no longer lives. But the Messiah lives in me, and the life I now live in my body I live by the same trusting faithfulness that the Son of God had, who </a:t>
            </a:r>
            <a:r>
              <a:rPr lang="en-US" sz="4000" dirty="0">
                <a:solidFill>
                  <a:srgbClr val="FFFF99"/>
                </a:solidFill>
              </a:rPr>
              <a:t>loved me </a:t>
            </a:r>
            <a:r>
              <a:rPr lang="en-US" sz="4000" dirty="0"/>
              <a:t>and gave himself up for me. </a:t>
            </a:r>
          </a:p>
        </p:txBody>
      </p:sp>
    </p:spTree>
    <p:extLst>
      <p:ext uri="{BB962C8B-B14F-4D97-AF65-F5344CB8AC3E}">
        <p14:creationId xmlns:p14="http://schemas.microsoft.com/office/powerpoint/2010/main" val="1472939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baseline="30000" dirty="0"/>
              <a:t>1 Cor 6.7-9 </a:t>
            </a:r>
            <a:r>
              <a:rPr lang="en-US" sz="4000" dirty="0"/>
              <a:t>Actually, if you are bringing lawsuits against each other, it is already a defeat for you. Why not rather be wronged? </a:t>
            </a:r>
            <a:r>
              <a:rPr lang="en-US" sz="4000" dirty="0">
                <a:solidFill>
                  <a:srgbClr val="FFFF99"/>
                </a:solidFill>
              </a:rPr>
              <a:t>Why not rather be cheated?</a:t>
            </a:r>
            <a:r>
              <a:rPr lang="en-US" sz="4000" dirty="0"/>
              <a:t> Instead, you yourselves wrong and cheat; and you do it to your own brothers! Don’t you know that unrighteous people will have no share in the Kingdom of God?</a:t>
            </a:r>
          </a:p>
        </p:txBody>
      </p:sp>
    </p:spTree>
    <p:extLst>
      <p:ext uri="{BB962C8B-B14F-4D97-AF65-F5344CB8AC3E}">
        <p14:creationId xmlns:p14="http://schemas.microsoft.com/office/powerpoint/2010/main" val="40883884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Gal.5.15</a:t>
            </a:r>
            <a:r>
              <a:rPr lang="en-US" sz="4000" dirty="0"/>
              <a:t> But if you bite and devour one another, watch out that you are not destroyed by one another.</a:t>
            </a:r>
          </a:p>
        </p:txBody>
      </p:sp>
    </p:spTree>
    <p:extLst>
      <p:ext uri="{BB962C8B-B14F-4D97-AF65-F5344CB8AC3E}">
        <p14:creationId xmlns:p14="http://schemas.microsoft.com/office/powerpoint/2010/main" val="25766245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a:t>Yaakov 3.5-6 </a:t>
            </a:r>
            <a:r>
              <a:rPr lang="en-US" sz="4000" dirty="0"/>
              <a:t>The tongue is a small member—yet it boasts of great things.[a] See how so small a fire sets a blaze so great a forest! 6 And the tongue is a fire.[b] The tongue is a world of evil placed among our body parts. It pollutes the whole body and sets on fire the course of life—and is set on fire by Gehenna.</a:t>
            </a:r>
          </a:p>
        </p:txBody>
      </p:sp>
    </p:spTree>
    <p:extLst>
      <p:ext uri="{BB962C8B-B14F-4D97-AF65-F5344CB8AC3E}">
        <p14:creationId xmlns:p14="http://schemas.microsoft.com/office/powerpoint/2010/main" val="2685925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r>
              <a:rPr lang="en-US" sz="4000" dirty="0"/>
              <a:t> </a:t>
            </a:r>
          </a:p>
        </p:txBody>
      </p:sp>
      <p:pic>
        <p:nvPicPr>
          <p:cNvPr id="1026" name="Picture 2" descr="At'The &#10;For 2000 Y &#10;Hebrews 10:11-14 ">
            <a:extLst>
              <a:ext uri="{FF2B5EF4-FFF2-40B4-BE49-F238E27FC236}">
                <a16:creationId xmlns:a16="http://schemas.microsoft.com/office/drawing/2014/main" id="{AB98AECB-D96B-4133-96D9-A1D6965EF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6933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81000" y="133350"/>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u="sng" dirty="0">
                <a:solidFill>
                  <a:srgbClr val="FFFF99"/>
                </a:solidFill>
              </a:rPr>
              <a:t>Right hand of G-d [flying higher!]</a:t>
            </a:r>
          </a:p>
          <a:p>
            <a:pPr marL="457200" indent="-457200">
              <a:buFont typeface="+mj-lt"/>
              <a:buAutoNum type="arabicPeriod"/>
            </a:pPr>
            <a:r>
              <a:rPr lang="en-US" sz="4000" dirty="0"/>
              <a:t>Intercession for us and by us!</a:t>
            </a:r>
          </a:p>
          <a:p>
            <a:pPr marL="457200" indent="-457200">
              <a:buFont typeface="+mj-lt"/>
              <a:buAutoNum type="arabicPeriod"/>
            </a:pPr>
            <a:r>
              <a:rPr lang="en-US" sz="4000" dirty="0"/>
              <a:t>Accurate truth about Messiah.</a:t>
            </a:r>
          </a:p>
          <a:p>
            <a:pPr marL="457200" indent="-457200">
              <a:buFont typeface="+mj-lt"/>
              <a:buAutoNum type="arabicPeriod"/>
            </a:pPr>
            <a:r>
              <a:rPr lang="en-US" sz="4000" dirty="0"/>
              <a:t>Truth about His conquest of sin.</a:t>
            </a:r>
          </a:p>
          <a:p>
            <a:pPr marL="457200" indent="-457200">
              <a:buFont typeface="+mj-lt"/>
              <a:buAutoNum type="arabicPeriod"/>
            </a:pPr>
            <a:r>
              <a:rPr lang="en-US" sz="4000" dirty="0"/>
              <a:t>Practical applications</a:t>
            </a:r>
          </a:p>
          <a:p>
            <a:pPr marL="457200" indent="-457200">
              <a:buFont typeface="+mj-lt"/>
              <a:buAutoNum type="arabicPeriod"/>
            </a:pPr>
            <a:r>
              <a:rPr lang="en-US" sz="4000" dirty="0"/>
              <a:t>Hope despite the culture going deeply astray.</a:t>
            </a:r>
          </a:p>
          <a:p>
            <a:pPr marL="0" indent="0">
              <a:buNone/>
            </a:pPr>
            <a:endParaRPr lang="en-US" sz="4000" dirty="0"/>
          </a:p>
        </p:txBody>
      </p:sp>
    </p:spTree>
    <p:extLst>
      <p:ext uri="{BB962C8B-B14F-4D97-AF65-F5344CB8AC3E}">
        <p14:creationId xmlns:p14="http://schemas.microsoft.com/office/powerpoint/2010/main" val="10786804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normAutofit lnSpcReduction="10000"/>
          </a:bodyPr>
          <a:lstStyle/>
          <a:p>
            <a:pPr algn="l"/>
            <a:r>
              <a:rPr lang="en-US" sz="3600" dirty="0"/>
              <a:t>Most American adults believe that the only two genders are male and female, according to a Rasmussen Reports survey released this week. Three out of four respondents said only two genders exist, and 63% strongly agreed with the statement.  The Rasmussen Reports survey was conducted Dec. 21-22, 2021</a:t>
            </a:r>
          </a:p>
        </p:txBody>
      </p:sp>
    </p:spTree>
    <p:extLst>
      <p:ext uri="{BB962C8B-B14F-4D97-AF65-F5344CB8AC3E}">
        <p14:creationId xmlns:p14="http://schemas.microsoft.com/office/powerpoint/2010/main" val="41289260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normAutofit lnSpcReduction="10000"/>
          </a:bodyPr>
          <a:lstStyle/>
          <a:p>
            <a:pPr algn="l"/>
            <a:r>
              <a:rPr lang="en-US" sz="3600" dirty="0"/>
              <a:t>as controversies involving transgender issues are being felt across college athletics, religious institutions and prisons.  Even popular Harry Potter author J.K. Rowling is not immune to criticism from the transgender activist community.  [NOT saying Rowling is a paradigm of true spirituality]</a:t>
            </a:r>
          </a:p>
        </p:txBody>
      </p:sp>
    </p:spTree>
    <p:extLst>
      <p:ext uri="{BB962C8B-B14F-4D97-AF65-F5344CB8AC3E}">
        <p14:creationId xmlns:p14="http://schemas.microsoft.com/office/powerpoint/2010/main" val="12938866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3681845"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a:t>The poll also asked 1,000 American adults if they agreed with J.K. Rowling's statement that men and women are biologically different</a:t>
            </a:r>
          </a:p>
        </p:txBody>
      </p:sp>
      <p:pic>
        <p:nvPicPr>
          <p:cNvPr id="2050" name="Picture 2" descr="JK Rowling Feels A Poll Misquoted Her As She Never Said ...">
            <a:extLst>
              <a:ext uri="{FF2B5EF4-FFF2-40B4-BE49-F238E27FC236}">
                <a16:creationId xmlns:a16="http://schemas.microsoft.com/office/drawing/2014/main" id="{50901D3D-6622-437D-A5BB-087D1E12D8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00" r="25000"/>
          <a:stretch/>
        </p:blipFill>
        <p:spPr bwMode="auto">
          <a:xfrm>
            <a:off x="3986645" y="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9491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normAutofit/>
          </a:bodyPr>
          <a:lstStyle/>
          <a:p>
            <a:pPr algn="l"/>
            <a:r>
              <a:rPr lang="en-US" sz="3600" dirty="0"/>
              <a:t>or if they thought it was "'hate speech' to say there are only two genders. Most Americans, 58%, agreed with Rowling, while 17% said her words were "hate speech" and 25% were unsure, The Washington Examiner stated.</a:t>
            </a:r>
          </a:p>
          <a:p>
            <a:pPr algn="l"/>
            <a:endParaRPr lang="en-US" sz="3600" dirty="0"/>
          </a:p>
        </p:txBody>
      </p:sp>
    </p:spTree>
    <p:extLst>
      <p:ext uri="{BB962C8B-B14F-4D97-AF65-F5344CB8AC3E}">
        <p14:creationId xmlns:p14="http://schemas.microsoft.com/office/powerpoint/2010/main" val="266087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7F826333-A184-445C-BB0B-F044DD3AC1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178" t="11884" r="25192" b="3263"/>
          <a:stretch/>
        </p:blipFill>
        <p:spPr>
          <a:xfrm rot="5400000">
            <a:off x="2774980" y="-2425671"/>
            <a:ext cx="3554290" cy="9183751"/>
          </a:xfrm>
          <a:prstGeom prst="rect">
            <a:avLst/>
          </a:prstGeom>
        </p:spPr>
      </p:pic>
    </p:spTree>
    <p:extLst>
      <p:ext uri="{BB962C8B-B14F-4D97-AF65-F5344CB8AC3E}">
        <p14:creationId xmlns:p14="http://schemas.microsoft.com/office/powerpoint/2010/main" val="33258896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Stewart Winograd reported </a:t>
            </a:r>
          </a:p>
          <a:p>
            <a:r>
              <a:rPr lang="en-US" sz="4000" dirty="0"/>
              <a:t>the leader of the Israeli Holocaust Survivors Association in Israel declares himself a Messianic Jew. </a:t>
            </a:r>
          </a:p>
          <a:p>
            <a:r>
              <a:rPr lang="en-US" sz="4000" dirty="0"/>
              <a:t>In Bible study with 30 other survivors!</a:t>
            </a:r>
          </a:p>
          <a:p>
            <a:r>
              <a:rPr lang="en-US" sz="4000" dirty="0"/>
              <a:t>PM Naphtali </a:t>
            </a:r>
            <a:r>
              <a:rPr lang="en-US" sz="4000" dirty="0" err="1"/>
              <a:t>Bennets</a:t>
            </a:r>
            <a:r>
              <a:rPr lang="en-US" sz="4000" dirty="0"/>
              <a:t> sister in law is a Messianic worship leader.</a:t>
            </a:r>
          </a:p>
        </p:txBody>
      </p:sp>
    </p:spTree>
    <p:extLst>
      <p:ext uri="{BB962C8B-B14F-4D97-AF65-F5344CB8AC3E}">
        <p14:creationId xmlns:p14="http://schemas.microsoft.com/office/powerpoint/2010/main" val="11310319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50"/>
            <a:ext cx="8382000" cy="4436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77500" lnSpcReduction="20000"/>
          </a:bodyPr>
          <a:lstStyle/>
          <a:p>
            <a:pPr marL="0" indent="0">
              <a:buNone/>
            </a:pPr>
            <a:r>
              <a:rPr lang="en-US" sz="4000"/>
              <a:t>https://www.oneforisrael.org/</a:t>
            </a:r>
            <a:endParaRPr lang="en-US" sz="4000" dirty="0"/>
          </a:p>
        </p:txBody>
      </p:sp>
      <p:pic>
        <p:nvPicPr>
          <p:cNvPr id="3" name="Picture 2">
            <a:extLst>
              <a:ext uri="{FF2B5EF4-FFF2-40B4-BE49-F238E27FC236}">
                <a16:creationId xmlns:a16="http://schemas.microsoft.com/office/drawing/2014/main" id="{24C8D461-E93C-4E00-BD2A-B84EAB647AE5}"/>
              </a:ext>
            </a:extLst>
          </p:cNvPr>
          <p:cNvPicPr>
            <a:picLocks noChangeAspect="1"/>
          </p:cNvPicPr>
          <p:nvPr/>
        </p:nvPicPr>
        <p:blipFill>
          <a:blip r:embed="rId3"/>
          <a:stretch>
            <a:fillRect/>
          </a:stretch>
        </p:blipFill>
        <p:spPr>
          <a:xfrm>
            <a:off x="0" y="729427"/>
            <a:ext cx="9144000" cy="4414073"/>
          </a:xfrm>
          <a:prstGeom prst="rect">
            <a:avLst/>
          </a:prstGeom>
        </p:spPr>
      </p:pic>
    </p:spTree>
    <p:extLst>
      <p:ext uri="{BB962C8B-B14F-4D97-AF65-F5344CB8AC3E}">
        <p14:creationId xmlns:p14="http://schemas.microsoft.com/office/powerpoint/2010/main" val="36108652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r>
              <a:rPr lang="en-US" sz="4000" dirty="0"/>
              <a:t>40 million views in Israel in Hebrew</a:t>
            </a:r>
          </a:p>
          <a:p>
            <a:r>
              <a:rPr lang="en-US" sz="4000" dirty="0"/>
              <a:t>200 million views worldwide!</a:t>
            </a:r>
          </a:p>
        </p:txBody>
      </p:sp>
    </p:spTree>
    <p:extLst>
      <p:ext uri="{BB962C8B-B14F-4D97-AF65-F5344CB8AC3E}">
        <p14:creationId xmlns:p14="http://schemas.microsoft.com/office/powerpoint/2010/main" val="34094366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As we fix our minds on what is good, what is lovely, what is praiseworthy (Philippians 4:8), and as we orient our spirits toward the true source of joy, our bodies respond. Isn’t that a bit like a miracle?</a:t>
            </a:r>
          </a:p>
        </p:txBody>
      </p:sp>
    </p:spTree>
    <p:extLst>
      <p:ext uri="{BB962C8B-B14F-4D97-AF65-F5344CB8AC3E}">
        <p14:creationId xmlns:p14="http://schemas.microsoft.com/office/powerpoint/2010/main" val="12602201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An ancient story is told of the Queen of Sheba. She sent two wreaths of roses to Solomon, one real and one artificial, to test his reputed wisdom. She defied him to detect the genuine from the artificial. </a:t>
            </a:r>
          </a:p>
        </p:txBody>
      </p:sp>
    </p:spTree>
    <p:extLst>
      <p:ext uri="{BB962C8B-B14F-4D97-AF65-F5344CB8AC3E}">
        <p14:creationId xmlns:p14="http://schemas.microsoft.com/office/powerpoint/2010/main" val="28822127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Solomon at once directed that some bees be brought into the room and of course, they immediately flew to the real flowers and thought nothing of the counterfeit.</a:t>
            </a:r>
          </a:p>
        </p:txBody>
      </p:sp>
    </p:spTree>
    <p:extLst>
      <p:ext uri="{BB962C8B-B14F-4D97-AF65-F5344CB8AC3E}">
        <p14:creationId xmlns:p14="http://schemas.microsoft.com/office/powerpoint/2010/main" val="35273193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So it is with us as believers. When we find ourselves overwhelmed, surrounded, being attacked from every side with the bees of revile and persecution, it simply means they recognize that we are the real deal! Our beautiful aroma attracts those scary bees but the Lord, in the end, "Where,[oh bees], is your sting?"</a:t>
            </a:r>
          </a:p>
          <a:p>
            <a:pPr marL="0" indent="0">
              <a:buNone/>
            </a:pPr>
            <a:endParaRPr lang="en-US" sz="4000" dirty="0"/>
          </a:p>
        </p:txBody>
      </p:sp>
    </p:spTree>
    <p:extLst>
      <p:ext uri="{BB962C8B-B14F-4D97-AF65-F5344CB8AC3E}">
        <p14:creationId xmlns:p14="http://schemas.microsoft.com/office/powerpoint/2010/main" val="5414441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r>
              <a:rPr lang="en-US" sz="4000" dirty="0"/>
              <a:t> </a:t>
            </a:r>
          </a:p>
        </p:txBody>
      </p:sp>
      <p:pic>
        <p:nvPicPr>
          <p:cNvPr id="1026" name="Picture 2" descr="At'The &#10;For 2000 Y &#10;Hebrews 10:11-14 ">
            <a:extLst>
              <a:ext uri="{FF2B5EF4-FFF2-40B4-BE49-F238E27FC236}">
                <a16:creationId xmlns:a16="http://schemas.microsoft.com/office/drawing/2014/main" id="{AB98AECB-D96B-4133-96D9-A1D6965EF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9876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81000" y="133350"/>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u="sng" dirty="0">
                <a:solidFill>
                  <a:srgbClr val="FFFF99"/>
                </a:solidFill>
              </a:rPr>
              <a:t>Right hand of G-d [flying higher!]</a:t>
            </a:r>
          </a:p>
          <a:p>
            <a:pPr marL="457200" indent="-457200">
              <a:buFont typeface="+mj-lt"/>
              <a:buAutoNum type="arabicPeriod"/>
            </a:pPr>
            <a:r>
              <a:rPr lang="en-US" sz="4000" dirty="0"/>
              <a:t>Intercession for us and by us!</a:t>
            </a:r>
          </a:p>
          <a:p>
            <a:pPr marL="457200" indent="-457200">
              <a:buFont typeface="+mj-lt"/>
              <a:buAutoNum type="arabicPeriod"/>
            </a:pPr>
            <a:r>
              <a:rPr lang="en-US" sz="4000" dirty="0"/>
              <a:t>Accurate truth about Messiah.</a:t>
            </a:r>
          </a:p>
          <a:p>
            <a:pPr marL="457200" indent="-457200">
              <a:buFont typeface="+mj-lt"/>
              <a:buAutoNum type="arabicPeriod"/>
            </a:pPr>
            <a:r>
              <a:rPr lang="en-US" sz="4000" dirty="0"/>
              <a:t>Truth about His conquest of sin.</a:t>
            </a:r>
          </a:p>
          <a:p>
            <a:pPr marL="457200" indent="-457200">
              <a:buFont typeface="+mj-lt"/>
              <a:buAutoNum type="arabicPeriod"/>
            </a:pPr>
            <a:r>
              <a:rPr lang="en-US" sz="4000" dirty="0"/>
              <a:t>Practical applications</a:t>
            </a:r>
          </a:p>
          <a:p>
            <a:pPr marL="457200" indent="-457200">
              <a:buFont typeface="+mj-lt"/>
              <a:buAutoNum type="arabicPeriod"/>
            </a:pPr>
            <a:r>
              <a:rPr lang="en-US" sz="4000" dirty="0"/>
              <a:t>Hope despite the culture going deeply astray.</a:t>
            </a:r>
          </a:p>
          <a:p>
            <a:pPr marL="0" indent="0">
              <a:buNone/>
            </a:pPr>
            <a:endParaRPr lang="en-US" sz="4000" dirty="0"/>
          </a:p>
        </p:txBody>
      </p:sp>
    </p:spTree>
    <p:extLst>
      <p:ext uri="{BB962C8B-B14F-4D97-AF65-F5344CB8AC3E}">
        <p14:creationId xmlns:p14="http://schemas.microsoft.com/office/powerpoint/2010/main" val="4632429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457200" indent="-457200">
              <a:buFont typeface="+mj-lt"/>
              <a:buAutoNum type="arabicPeriod"/>
            </a:pPr>
            <a:r>
              <a:rPr lang="en-US" sz="4000" dirty="0"/>
              <a:t>Do you KNOW Yeshua and the assurance of sins forgiven?</a:t>
            </a:r>
          </a:p>
          <a:p>
            <a:pPr marL="457200" indent="-457200">
              <a:buFont typeface="+mj-lt"/>
              <a:buAutoNum type="arabicPeriod"/>
            </a:pPr>
            <a:r>
              <a:rPr lang="en-US" sz="4000" dirty="0"/>
              <a:t>Are you hearing daily from His Word?</a:t>
            </a:r>
          </a:p>
          <a:p>
            <a:pPr marL="457200" indent="-457200">
              <a:buFont typeface="+mj-lt"/>
              <a:buAutoNum type="arabicPeriod"/>
            </a:pPr>
            <a:r>
              <a:rPr lang="en-US" sz="4000" dirty="0"/>
              <a:t>How are you applying what you heard?</a:t>
            </a:r>
          </a:p>
          <a:p>
            <a:pPr marL="457200" indent="-457200">
              <a:buFont typeface="+mj-lt"/>
              <a:buAutoNum type="arabicPeriod"/>
            </a:pPr>
            <a:r>
              <a:rPr lang="en-US" sz="4000" dirty="0"/>
              <a:t>Are you asking this of another?</a:t>
            </a:r>
          </a:p>
        </p:txBody>
      </p:sp>
    </p:spTree>
    <p:extLst>
      <p:ext uri="{BB962C8B-B14F-4D97-AF65-F5344CB8AC3E}">
        <p14:creationId xmlns:p14="http://schemas.microsoft.com/office/powerpoint/2010/main" val="1820741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457200" y="0"/>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7F826333-A184-445C-BB0B-F044DD3AC1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024" t="-988" r="-875" b="988"/>
          <a:stretch/>
        </p:blipFill>
        <p:spPr>
          <a:xfrm rot="5400000">
            <a:off x="2958501" y="-2211778"/>
            <a:ext cx="3295648" cy="9205105"/>
          </a:xfrm>
          <a:prstGeom prst="rect">
            <a:avLst/>
          </a:prstGeom>
        </p:spPr>
      </p:pic>
    </p:spTree>
    <p:extLst>
      <p:ext uri="{BB962C8B-B14F-4D97-AF65-F5344CB8AC3E}">
        <p14:creationId xmlns:p14="http://schemas.microsoft.com/office/powerpoint/2010/main" val="1127076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908D1B60-E732-476A-B9A9-2364EF3FE1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1605"/>
          <a:stretch/>
        </p:blipFill>
        <p:spPr>
          <a:xfrm rot="5400000">
            <a:off x="-241992" y="1252535"/>
            <a:ext cx="5143500" cy="2638425"/>
          </a:xfrm>
          <a:prstGeom prst="rect">
            <a:avLst/>
          </a:prstGeom>
        </p:spPr>
      </p:pic>
      <p:pic>
        <p:nvPicPr>
          <p:cNvPr id="6" name="Picture 5">
            <a:extLst>
              <a:ext uri="{FF2B5EF4-FFF2-40B4-BE49-F238E27FC236}">
                <a16:creationId xmlns:a16="http://schemas.microsoft.com/office/drawing/2014/main" id="{4148FFD0-83C1-47F0-AEE0-8C881201EC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23" t="30249"/>
          <a:stretch/>
        </p:blipFill>
        <p:spPr>
          <a:xfrm rot="5400000">
            <a:off x="3586469" y="728973"/>
            <a:ext cx="4552954" cy="3514108"/>
          </a:xfrm>
          <a:prstGeom prst="rect">
            <a:avLst/>
          </a:prstGeom>
        </p:spPr>
      </p:pic>
      <p:sp>
        <p:nvSpPr>
          <p:cNvPr id="7" name="Rectangle: Rounded Corners 6">
            <a:extLst>
              <a:ext uri="{FF2B5EF4-FFF2-40B4-BE49-F238E27FC236}">
                <a16:creationId xmlns:a16="http://schemas.microsoft.com/office/drawing/2014/main" id="{F1396DC8-B518-448C-8A68-294B5D5A3965}"/>
              </a:ext>
            </a:extLst>
          </p:cNvPr>
          <p:cNvSpPr/>
          <p:nvPr/>
        </p:nvSpPr>
        <p:spPr bwMode="auto">
          <a:xfrm>
            <a:off x="1219200" y="2876550"/>
            <a:ext cx="1447800" cy="1600200"/>
          </a:xfrm>
          <a:prstGeom prst="roundRect">
            <a:avLst/>
          </a:prstGeom>
          <a:noFill/>
          <a:ln w="444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
        <p:nvSpPr>
          <p:cNvPr id="8" name="Rectangle: Rounded Corners 7">
            <a:extLst>
              <a:ext uri="{FF2B5EF4-FFF2-40B4-BE49-F238E27FC236}">
                <a16:creationId xmlns:a16="http://schemas.microsoft.com/office/drawing/2014/main" id="{E95FF37F-8C5C-476F-BDE2-7C9755E5ABC8}"/>
              </a:ext>
            </a:extLst>
          </p:cNvPr>
          <p:cNvSpPr/>
          <p:nvPr/>
        </p:nvSpPr>
        <p:spPr bwMode="auto">
          <a:xfrm>
            <a:off x="5334000" y="361950"/>
            <a:ext cx="1981200" cy="3048000"/>
          </a:xfrm>
          <a:prstGeom prst="roundRect">
            <a:avLst/>
          </a:prstGeom>
          <a:noFill/>
          <a:ln w="444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Tree>
    <p:extLst>
      <p:ext uri="{BB962C8B-B14F-4D97-AF65-F5344CB8AC3E}">
        <p14:creationId xmlns:p14="http://schemas.microsoft.com/office/powerpoint/2010/main" val="4198315476"/>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165978</TotalTime>
  <Words>5064</Words>
  <Application>Microsoft Office PowerPoint</Application>
  <PresentationFormat>On-screen Show (16:9)</PresentationFormat>
  <Paragraphs>422</Paragraphs>
  <Slides>79</Slides>
  <Notes>79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79</vt:i4>
      </vt:variant>
    </vt:vector>
  </HeadingPairs>
  <TitlesOfParts>
    <vt:vector size="82" baseType="lpstr">
      <vt:lpstr>Arial</vt:lpstr>
      <vt:lpstr>Arial Rounded MT Bold</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Ty Lewis</cp:lastModifiedBy>
  <cp:revision>4464</cp:revision>
  <dcterms:created xsi:type="dcterms:W3CDTF">2006-04-21T19:34:43Z</dcterms:created>
  <dcterms:modified xsi:type="dcterms:W3CDTF">2022-01-01T16:32:25Z</dcterms:modified>
</cp:coreProperties>
</file>