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93"/>
  </p:notesMasterIdLst>
  <p:handoutMasterIdLst>
    <p:handoutMasterId r:id="rId94"/>
  </p:handoutMasterIdLst>
  <p:sldIdLst>
    <p:sldId id="2045" r:id="rId3"/>
    <p:sldId id="63787" r:id="rId4"/>
    <p:sldId id="63791" r:id="rId5"/>
    <p:sldId id="63786" r:id="rId6"/>
    <p:sldId id="63828" r:id="rId7"/>
    <p:sldId id="63872" r:id="rId8"/>
    <p:sldId id="63810" r:id="rId9"/>
    <p:sldId id="63811" r:id="rId10"/>
    <p:sldId id="63676" r:id="rId11"/>
    <p:sldId id="63820" r:id="rId12"/>
    <p:sldId id="63573" r:id="rId13"/>
    <p:sldId id="63821" r:id="rId14"/>
    <p:sldId id="63673" r:id="rId15"/>
    <p:sldId id="63819" r:id="rId16"/>
    <p:sldId id="63806" r:id="rId17"/>
    <p:sldId id="63816" r:id="rId18"/>
    <p:sldId id="63812" r:id="rId19"/>
    <p:sldId id="63795" r:id="rId20"/>
    <p:sldId id="63790" r:id="rId21"/>
    <p:sldId id="63794" r:id="rId22"/>
    <p:sldId id="63796" r:id="rId23"/>
    <p:sldId id="63873" r:id="rId24"/>
    <p:sldId id="63797" r:id="rId25"/>
    <p:sldId id="63789" r:id="rId26"/>
    <p:sldId id="63792" r:id="rId27"/>
    <p:sldId id="63817" r:id="rId28"/>
    <p:sldId id="63832" r:id="rId29"/>
    <p:sldId id="63824" r:id="rId30"/>
    <p:sldId id="63830" r:id="rId31"/>
    <p:sldId id="63825" r:id="rId32"/>
    <p:sldId id="63822" r:id="rId33"/>
    <p:sldId id="63813" r:id="rId34"/>
    <p:sldId id="63826" r:id="rId35"/>
    <p:sldId id="63823" r:id="rId36"/>
    <p:sldId id="63827" r:id="rId37"/>
    <p:sldId id="63815" r:id="rId38"/>
    <p:sldId id="63818" r:id="rId39"/>
    <p:sldId id="63808" r:id="rId40"/>
    <p:sldId id="63814" r:id="rId41"/>
    <p:sldId id="63829" r:id="rId42"/>
    <p:sldId id="63834" r:id="rId43"/>
    <p:sldId id="63674" r:id="rId44"/>
    <p:sldId id="63835" r:id="rId45"/>
    <p:sldId id="63837" r:id="rId46"/>
    <p:sldId id="63840" r:id="rId47"/>
    <p:sldId id="63841" r:id="rId48"/>
    <p:sldId id="63842" r:id="rId49"/>
    <p:sldId id="63833" r:id="rId50"/>
    <p:sldId id="63838" r:id="rId51"/>
    <p:sldId id="63848" r:id="rId52"/>
    <p:sldId id="63864" r:id="rId53"/>
    <p:sldId id="63865" r:id="rId54"/>
    <p:sldId id="63839" r:id="rId55"/>
    <p:sldId id="63843" r:id="rId56"/>
    <p:sldId id="63844" r:id="rId57"/>
    <p:sldId id="63846" r:id="rId58"/>
    <p:sldId id="63849" r:id="rId59"/>
    <p:sldId id="63845" r:id="rId60"/>
    <p:sldId id="63800" r:id="rId61"/>
    <p:sldId id="63801" r:id="rId62"/>
    <p:sldId id="63799" r:id="rId63"/>
    <p:sldId id="63855" r:id="rId64"/>
    <p:sldId id="63851" r:id="rId65"/>
    <p:sldId id="63856" r:id="rId66"/>
    <p:sldId id="63866" r:id="rId67"/>
    <p:sldId id="63867" r:id="rId68"/>
    <p:sldId id="63836" r:id="rId69"/>
    <p:sldId id="63802" r:id="rId70"/>
    <p:sldId id="63805" r:id="rId71"/>
    <p:sldId id="63850" r:id="rId72"/>
    <p:sldId id="63807" r:id="rId73"/>
    <p:sldId id="63853" r:id="rId74"/>
    <p:sldId id="63803" r:id="rId75"/>
    <p:sldId id="63847" r:id="rId76"/>
    <p:sldId id="63868" r:id="rId77"/>
    <p:sldId id="63571" r:id="rId78"/>
    <p:sldId id="63804" r:id="rId79"/>
    <p:sldId id="63854" r:id="rId80"/>
    <p:sldId id="63871" r:id="rId81"/>
    <p:sldId id="63574" r:id="rId82"/>
    <p:sldId id="63858" r:id="rId83"/>
    <p:sldId id="63798" r:id="rId84"/>
    <p:sldId id="63860" r:id="rId85"/>
    <p:sldId id="63859" r:id="rId86"/>
    <p:sldId id="63861" r:id="rId87"/>
    <p:sldId id="63869" r:id="rId88"/>
    <p:sldId id="63870" r:id="rId89"/>
    <p:sldId id="63863" r:id="rId90"/>
    <p:sldId id="57240" r:id="rId91"/>
    <p:sldId id="256" r:id="rId9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4" autoAdjust="0"/>
    <p:restoredTop sz="89857" autoAdjust="0"/>
  </p:normalViewPr>
  <p:slideViewPr>
    <p:cSldViewPr>
      <p:cViewPr varScale="1">
        <p:scale>
          <a:sx n="66" d="100"/>
          <a:sy n="66" d="100"/>
        </p:scale>
        <p:origin x="312" y="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512"/>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Tu BeShvat, 15th of Shevat  Jer. 1.11-12 Almond Tree Blossoms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15,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Tu BeShvat, 15th of Shevat  Jer. 1.11-12 Almond Tree Blossoms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15,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Tu BeShvat, 15th of Shevat  Jer. 1.11-12 Almond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Jan 15, 2022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2000" dirty="0"/>
              <a:t>Tu </a:t>
            </a:r>
            <a:r>
              <a:rPr lang="en-US" sz="2000" dirty="0" err="1"/>
              <a:t>b’Shvat</a:t>
            </a:r>
            <a:r>
              <a:rPr lang="en-US" sz="2000" dirty="0"/>
              <a:t> Seders been innovated.   We’ve never done one yet.</a:t>
            </a:r>
          </a:p>
          <a:p>
            <a:pPr marL="0" marR="0" lvl="0" indent="0" defTabSz="914400" eaLnBrk="1" latinLnBrk="0" hangingPunct="1">
              <a:lnSpc>
                <a:spcPct val="100000"/>
              </a:lnSpc>
              <a:buClrTx/>
              <a:buSzTx/>
              <a:buFontTx/>
              <a:buNone/>
              <a:tabLst/>
              <a:defRPr/>
            </a:pPr>
            <a:r>
              <a:rPr lang="en-US" dirty="0"/>
              <a:t>Collection for forests replanting in Israel.  We’ve done in the past. Not this year.  </a:t>
            </a:r>
            <a:endParaRPr lang="en-US" sz="2000" dirty="0"/>
          </a:p>
          <a:p>
            <a:pPr marL="0" marR="0" lvl="0" indent="0" defTabSz="914400" eaLnBrk="1" latinLnBrk="0" hangingPunct="1">
              <a:lnSpc>
                <a:spcPct val="100000"/>
              </a:lnSpc>
              <a:buClrTx/>
              <a:buSzTx/>
              <a:buFontTx/>
              <a:buNone/>
              <a:tabLst/>
              <a:defRPr/>
            </a:pPr>
            <a:endParaRPr lang="en-US" sz="1050" dirty="0"/>
          </a:p>
          <a:p>
            <a:pPr marL="0" marR="0" lvl="0" indent="0" defTabSz="914400" eaLnBrk="1" latinLnBrk="0" hangingPunct="1">
              <a:lnSpc>
                <a:spcPct val="100000"/>
              </a:lnSpc>
              <a:buClrTx/>
              <a:buSzTx/>
              <a:buFontTx/>
              <a:buNone/>
              <a:tabLst/>
              <a:defRPr/>
            </a:pPr>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317088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687085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3513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21345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https://www.israeltoday.co.il/read/tu-bishvat-celebrating-the-trees-of-life/</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4110545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https://www.israeltoday.co.il/read/tu-bishvat-celebrating-the-trees-of-life/</a:t>
            </a:r>
          </a:p>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176092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295267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https://www.israeltoday.co.il/read/tu-bishvat-celebrating-the-trees-of-life</a:t>
            </a:r>
            <a:r>
              <a:rPr lang="en-US" dirty="0"/>
              <a:t>/</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337485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https://igoogledisrael.com/tis-the-season-for-almond-blossoms-in-israel/</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2312914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E2E2E"/>
                </a:solidFill>
                <a:effectLst/>
              </a:rPr>
              <a:t>At this time of the year, the winter rains have usually dumped a fair amount of much-needed refreshment to the parched and rather brown hills and valleys of Israel. And within just a few weeks, that brown landscape transforms itself into a stunning bed of blooming wild flowers and grasses</a:t>
            </a:r>
            <a:r>
              <a:rPr lang="en-US" b="0" i="0" dirty="0">
                <a:solidFill>
                  <a:srgbClr val="2E2E2E"/>
                </a:solidFill>
                <a:effectLst/>
                <a:latin typeface="Raleway" pitchFamily="2" charset="0"/>
              </a:rPr>
              <a:t>.</a:t>
            </a:r>
            <a:endParaRPr lang="en-US" dirty="0"/>
          </a:p>
          <a:p>
            <a:r>
              <a:rPr lang="en-US" sz="1050" dirty="0"/>
              <a:t>https://www.israeltoday.co.il/read/the-festival-of-the-trees/</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51101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988099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Perhaps the most stunning bloomers are the orchards of almonds, found throughout Israel, from the hills around Jerusalem to the hills of the Galilee. They are instant pull-your-camera-out moments, that first time you see a beautiful orchard in full bloom…</a:t>
            </a:r>
          </a:p>
          <a:p>
            <a:endParaRPr lang="en-US" dirty="0"/>
          </a:p>
          <a:p>
            <a:r>
              <a:rPr lang="en-US" sz="1050" dirty="0"/>
              <a:t>https://igoogledisrael.com/wp-content/uploads/2012/02/kids_almonds3small.jpg</a:t>
            </a:r>
          </a:p>
          <a:p>
            <a:r>
              <a:rPr lang="en-US" sz="1050" dirty="0"/>
              <a:t>https://igoogledisrael.com/tis-the-season-for-almond-blossoms-in-israel/</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91782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777888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2765446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Is 53 by His wounds or His fellowship, double meanings in Hebrew have great implications.</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81093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114765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55394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1200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274025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Judgement  is coming.  Hell is real.   </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331008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820186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Peter van der Steur, for circumcision.</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00924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our dual, sort of opposite, task today.</a:t>
            </a:r>
          </a:p>
          <a:p>
            <a:r>
              <a:rPr lang="en-US" dirty="0"/>
              <a:t>[Pray]</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186103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428168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415305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2653725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3305309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254768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https://www.israeltoday.co.il/read/tu-bishvat-celebrating-the-trees-of-life/</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76812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https://www.israeltoday.co.il/read/tu-bishvat-celebrating-the-trees-of-life/</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096011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404255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50395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From Lori Wilson</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4102273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978336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706324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https://www.israeltoday.co.il/read/the-festival-of-the-trees/</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7044701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can’t get so battle hardened and adversarial and loose our joy and purpose to share the Salvation of the Messiah Yeshua!</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410044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591352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874947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2738104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2933220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896363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259756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Mike Boatright</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022205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302540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312106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Fruitfulness amidst fight.</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566212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287619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4202007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0534325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19835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98701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6055233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77738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6435279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7719835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https://www.dailywire.com/news/supreme-court-rules-against-bidens-private-employer-mandate</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16952431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https://www.theepochtimes.com/dusting-off-dr-kings-great-message_4208661.html?utm_source=opinionnoe&amp;utm_campaign=opinion-2022-01-13&amp;utm_medium=email&amp;est=VAlBmydmX53MVaWmRq1qqZK6Qkl9Y3IGvHhH73Y4TcBtewgASMOSt2eMmdhdlMiWBg%3D%3D</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0998089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https://www.theepochtimes.com/dusting-off-dr-kings-great-message_4208661.html?utm_source=opinionnoe&amp;utm_campaign=opinion-2022-01-13&amp;utm_medium=email&amp;est=VAlBmydmX53MVaWmRq1qqZK6Qkl9Y3IGvHhH73Y4TcBtewgASMOSt2eMmdhdlMiWBg%3D%3D</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342678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https://www.theepochtimes.com/dusting-off-dr-kings-great-message_4208661.html?utm_source=opinionnoe&amp;utm_campaign=opinion-2022-01-13&amp;utm_medium=email&amp;est=VAlBmydmX53MVaWmRq1qqZK6Qkl9Y3IGvHhH73Y4TcBtewgASMOSt2eMmdhdlMiWBg%3D%3D</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5938913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974876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5644239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6448505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3973677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255706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Holiday I’ve never spoken about in 26 years.   This week got a download.</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7146180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4128987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nnual-reminder-to-appreciate-the-beauty-of-the-land-of-israe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2941833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unitedwithisrael.org/tu-bshvat-annual-reminder-to-appreciate-the-beauty-of-the-land-of-israe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79921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695149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25432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2723782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3230043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2556004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42718874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Tu BeShvat, 15th of Shevat  Jer. 1.11-12 Almond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Jan 15, 2022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https://info.aliyahreturncenter.com/optin1634122157218?mc_cid=ba28336641&amp;mc_eid=0abd2ecb2c</a:t>
            </a:r>
          </a:p>
        </p:txBody>
      </p:sp>
    </p:spTree>
    <p:extLst>
      <p:ext uri="{BB962C8B-B14F-4D97-AF65-F5344CB8AC3E}">
        <p14:creationId xmlns:p14="http://schemas.microsoft.com/office/powerpoint/2010/main" val="54701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3819220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42034521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6574294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5422275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1747647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6516066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27230775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985544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0472953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88925" indent="-288925">
              <a:buFont typeface="+mj-lt"/>
              <a:buAutoNum type="arabicPeriod"/>
            </a:pPr>
            <a:r>
              <a:rPr lang="en-US" dirty="0"/>
              <a:t>By repentance and faith in the atoning death and resurrection of Yeshua</a:t>
            </a:r>
          </a:p>
          <a:p>
            <a:pPr marL="288925" indent="-288925">
              <a:buFont typeface="+mj-lt"/>
              <a:buAutoNum type="arabicPeriod"/>
            </a:pPr>
            <a:r>
              <a:rPr lang="en-US" dirty="0"/>
              <a:t>Discipleship</a:t>
            </a:r>
          </a:p>
          <a:p>
            <a:pPr marL="288925" indent="-288925">
              <a:buFont typeface="+mj-lt"/>
              <a:buAutoNum type="arabicPeriod"/>
            </a:pPr>
            <a:r>
              <a:rPr lang="en-US" dirty="0"/>
              <a:t>Discipleship</a:t>
            </a:r>
          </a:p>
          <a:p>
            <a:pPr marL="288925" indent="-288925">
              <a:buFont typeface="+mj-lt"/>
              <a:buAutoNum type="arabicPeriod"/>
            </a:pPr>
            <a:r>
              <a:rPr lang="en-US" dirty="0"/>
              <a:t>Who are you discipling, building up?</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Tu BeShvat, 15th of Shevat  Jer. 1.11-12 Almond Tree Blossoms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15,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667116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Tu BeShvat, 15th of Shevat  Jer. 1.11-12 Almond Tree Blossoms </a:t>
            </a:r>
          </a:p>
        </p:txBody>
      </p:sp>
      <p:sp>
        <p:nvSpPr>
          <p:cNvPr id="5" name="Rectangle 3"/>
          <p:cNvSpPr>
            <a:spLocks noGrp="1" noChangeArrowheads="1"/>
          </p:cNvSpPr>
          <p:nvPr>
            <p:ph type="dt" idx="1"/>
          </p:nvPr>
        </p:nvSpPr>
        <p:spPr>
          <a:ln/>
        </p:spPr>
        <p:txBody>
          <a:bodyPr/>
          <a:lstStyle/>
          <a:p>
            <a:r>
              <a:rPr lang="en-US" altLang="en-US">
                <a:solidFill>
                  <a:prstClr val="white"/>
                </a:solidFill>
              </a:rPr>
              <a:t>Jan 15, 2022 5782</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3512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unitedwithisrael.org/tu-bshvat-a-celebration-of-lifes-potential/?utm_source=newsletters_unitedwithisrael_org&amp;utm_medium=email&amp;utm_content=Professor%E2%80%99s+Nazi+Salute+Causes+Uproar+at+US+College%3B+Satellites+Built+by+Israeli+Children+Launch+into+Space%21+New+Video+Mocks+Israel%E2%80%99s+National+Anthem&amp;utm_campaign=20220114_m166239844_Professor%E2%80%99s+Nazi+Salute+Causes+Uproar+at+US+College%3B+Satellites+Built+by+Israeli+Children+Launch+into+Space%21+New+Video+Mocks+Israel%E2%80%99s+National+Anthem&amp;utm_term=more_btn_dark_jpg</a:t>
            </a:r>
          </a:p>
          <a:p>
            <a:endParaRPr lang="en-US" sz="1050" dirty="0"/>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6881852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Tu BeShvat, 15th of Shevat  Jer. 1.11-12 Almond Tree Blossoms </a:t>
            </a:r>
          </a:p>
        </p:txBody>
      </p:sp>
      <p:sp>
        <p:nvSpPr>
          <p:cNvPr id="5" name="Date Placeholder 4"/>
          <p:cNvSpPr>
            <a:spLocks noGrp="1"/>
          </p:cNvSpPr>
          <p:nvPr>
            <p:ph type="dt" idx="1"/>
          </p:nvPr>
        </p:nvSpPr>
        <p:spPr/>
        <p:txBody>
          <a:bodyPr/>
          <a:lstStyle/>
          <a:p>
            <a:r>
              <a:rPr lang="en-US" altLang="en-US"/>
              <a:t>Jan 15,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1/15/2022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2022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Yet, on Tu </a:t>
            </a:r>
            <a:r>
              <a:rPr lang="en-US" sz="4000" dirty="0" err="1"/>
              <a:t>Beshvat</a:t>
            </a:r>
            <a:r>
              <a:rPr lang="en-US" sz="4000" dirty="0"/>
              <a:t> we plant trees, talk about trees, and eat lots of fruit at the many “fruit parties” that are held in Jewish communities worldwide.</a:t>
            </a:r>
            <a:endParaRPr lang="en-US" sz="6600" dirty="0"/>
          </a:p>
        </p:txBody>
      </p:sp>
    </p:spTree>
    <p:extLst>
      <p:ext uri="{BB962C8B-B14F-4D97-AF65-F5344CB8AC3E}">
        <p14:creationId xmlns:p14="http://schemas.microsoft.com/office/powerpoint/2010/main" val="312016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Although the trees look dead, it is now, in January that their “potential” and “preparations” for blessing are strongest.</a:t>
            </a:r>
          </a:p>
          <a:p>
            <a:pPr marL="0" indent="0">
              <a:buNone/>
            </a:pPr>
            <a:r>
              <a:rPr lang="en-US" sz="3600" dirty="0"/>
              <a:t>A Canadian writer takes maple syrup very seriously. When do the Canadian maple syrup companies begin harvesting their syrup? Now, in January!</a:t>
            </a:r>
          </a:p>
        </p:txBody>
      </p:sp>
    </p:spTree>
    <p:extLst>
      <p:ext uri="{BB962C8B-B14F-4D97-AF65-F5344CB8AC3E}">
        <p14:creationId xmlns:p14="http://schemas.microsoft.com/office/powerpoint/2010/main" val="83943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Although there are no leaves, buds, or fruits, the trees are very much alive. The sap is running strong through the tree trunks and the trees are getting ready for another season of fruit production.</a:t>
            </a:r>
          </a:p>
        </p:txBody>
      </p:sp>
    </p:spTree>
    <p:extLst>
      <p:ext uri="{BB962C8B-B14F-4D97-AF65-F5344CB8AC3E}">
        <p14:creationId xmlns:p14="http://schemas.microsoft.com/office/powerpoint/2010/main" val="115744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People love boring holes in the maple trees in the cold of January to suck up some of the natural sap. The trees are far from their “final product” and completing their mission in January, but all the preparations and potential are underway!</a:t>
            </a:r>
          </a:p>
        </p:txBody>
      </p:sp>
    </p:spTree>
    <p:extLst>
      <p:ext uri="{BB962C8B-B14F-4D97-AF65-F5344CB8AC3E}">
        <p14:creationId xmlns:p14="http://schemas.microsoft.com/office/powerpoint/2010/main" val="345094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38150" y="190499"/>
            <a:ext cx="356235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Maple trees tapped for syrup.</a:t>
            </a:r>
          </a:p>
        </p:txBody>
      </p:sp>
      <p:pic>
        <p:nvPicPr>
          <p:cNvPr id="6146" name="Picture 2" descr="10 Surprising Facts About Maple Syrup | Taste of Home">
            <a:extLst>
              <a:ext uri="{FF2B5EF4-FFF2-40B4-BE49-F238E27FC236}">
                <a16:creationId xmlns:a16="http://schemas.microsoft.com/office/drawing/2014/main" id="{15EF5EC8-3A9A-45FF-916B-99753D869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9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074" name="Picture 2" descr="(shutterstock)">
            <a:extLst>
              <a:ext uri="{FF2B5EF4-FFF2-40B4-BE49-F238E27FC236}">
                <a16:creationId xmlns:a16="http://schemas.microsoft.com/office/drawing/2014/main" id="{1167799C-931B-447E-98B6-D7494F182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666750"/>
            <a:ext cx="84772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28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Also, at this time of year, one of the most beautiful sites in Israel takes place: the budding of the almond trees up and down the country beginning around Tu </a:t>
            </a:r>
            <a:r>
              <a:rPr lang="en-US" sz="4000" dirty="0" err="1"/>
              <a:t>BeShevat</a:t>
            </a:r>
            <a:r>
              <a:rPr lang="en-US" sz="4000" dirty="0"/>
              <a:t>.</a:t>
            </a:r>
            <a:endParaRPr lang="en-US" sz="6600" dirty="0"/>
          </a:p>
        </p:txBody>
      </p:sp>
    </p:spTree>
    <p:extLst>
      <p:ext uri="{BB962C8B-B14F-4D97-AF65-F5344CB8AC3E}">
        <p14:creationId xmlns:p14="http://schemas.microsoft.com/office/powerpoint/2010/main" val="27747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The rainy season is coming to an end, cold winds are warming, scents of springtime are in the air and the almond tree is displaying her blossoms.</a:t>
            </a:r>
            <a:endParaRPr lang="en-US" sz="4000" dirty="0"/>
          </a:p>
        </p:txBody>
      </p:sp>
    </p:spTree>
    <p:extLst>
      <p:ext uri="{BB962C8B-B14F-4D97-AF65-F5344CB8AC3E}">
        <p14:creationId xmlns:p14="http://schemas.microsoft.com/office/powerpoint/2010/main" val="2393694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8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Almond</a:t>
            </a:r>
          </a:p>
          <a:p>
            <a:pPr marL="0" indent="0">
              <a:buNone/>
            </a:pPr>
            <a:r>
              <a:rPr lang="en-US" sz="3200" dirty="0"/>
              <a:t>Blossom in Israel</a:t>
            </a:r>
          </a:p>
        </p:txBody>
      </p:sp>
      <p:pic>
        <p:nvPicPr>
          <p:cNvPr id="5122" name="Picture 2" descr="almond blossoms in Israel">
            <a:extLst>
              <a:ext uri="{FF2B5EF4-FFF2-40B4-BE49-F238E27FC236}">
                <a16:creationId xmlns:a16="http://schemas.microsoft.com/office/drawing/2014/main" id="{D9670757-BDD5-46B2-909F-3B86A432E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099"/>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52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1026" name="Picture 2" descr="Tu Bishvat celebrates the planting of trees">
            <a:extLst>
              <a:ext uri="{FF2B5EF4-FFF2-40B4-BE49-F238E27FC236}">
                <a16:creationId xmlns:a16="http://schemas.microsoft.com/office/drawing/2014/main" id="{7FB929F8-99DA-4EBC-9479-345696293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95250"/>
            <a:ext cx="88582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70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5B88C42C-ECD2-46ED-8749-D3C58674BC6A}"/>
              </a:ext>
            </a:extLst>
          </p:cNvPr>
          <p:cNvPicPr>
            <a:picLocks noChangeAspect="1"/>
          </p:cNvPicPr>
          <p:nvPr/>
        </p:nvPicPr>
        <p:blipFill rotWithShape="1">
          <a:blip r:embed="rId3">
            <a:extLst>
              <a:ext uri="{28A0092B-C50C-407E-A947-70E740481C1C}">
                <a14:useLocalDpi xmlns:a14="http://schemas.microsoft.com/office/drawing/2010/main" val="0"/>
              </a:ext>
            </a:extLst>
          </a:blip>
          <a:srcRect t="18889" b="50000"/>
          <a:stretch/>
        </p:blipFill>
        <p:spPr>
          <a:xfrm>
            <a:off x="1295400" y="0"/>
            <a:ext cx="7094154" cy="4780656"/>
          </a:xfrm>
          <a:prstGeom prst="rect">
            <a:avLst/>
          </a:prstGeom>
        </p:spPr>
      </p:pic>
    </p:spTree>
    <p:extLst>
      <p:ext uri="{BB962C8B-B14F-4D97-AF65-F5344CB8AC3E}">
        <p14:creationId xmlns:p14="http://schemas.microsoft.com/office/powerpoint/2010/main" val="2306884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4098" name="Picture 2" descr="almond blossoms in Israel">
            <a:extLst>
              <a:ext uri="{FF2B5EF4-FFF2-40B4-BE49-F238E27FC236}">
                <a16:creationId xmlns:a16="http://schemas.microsoft.com/office/drawing/2014/main" id="{FE70D048-CA2B-4FB2-8A21-0ECB5A201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5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almond blossoms in Israel">
            <a:extLst>
              <a:ext uri="{FF2B5EF4-FFF2-40B4-BE49-F238E27FC236}">
                <a16:creationId xmlns:a16="http://schemas.microsoft.com/office/drawing/2014/main" id="{5E5FA3AE-7951-4934-BEC4-0D26CD39FF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7150"/>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07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descr="u 03%åhiv &#10;JEREMIAH 1:11-12 &#10;ALMOND TREE BLOSSOMS ">
            <a:extLst>
              <a:ext uri="{FF2B5EF4-FFF2-40B4-BE49-F238E27FC236}">
                <a16:creationId xmlns:a16="http://schemas.microsoft.com/office/drawing/2014/main" id="{9B87D42F-02BD-44F5-883A-0E95170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5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ctr" rtl="0">
              <a:buNone/>
            </a:pPr>
            <a:r>
              <a:rPr lang="en-US" sz="4400" dirty="0"/>
              <a:t>Tu </a:t>
            </a:r>
            <a:r>
              <a:rPr lang="en-US" sz="4400" dirty="0" err="1"/>
              <a:t>BeShvat</a:t>
            </a:r>
            <a:r>
              <a:rPr lang="en-US" sz="4400" dirty="0"/>
              <a:t> </a:t>
            </a:r>
            <a:r>
              <a:rPr lang="he-IL" sz="5400" b="1" dirty="0">
                <a:latin typeface="David" panose="020E0502060401010101" pitchFamily="34" charset="-79"/>
                <a:cs typeface="David" panose="020E0502060401010101" pitchFamily="34" charset="-79"/>
              </a:rPr>
              <a:t>טוּ </a:t>
            </a:r>
            <a:r>
              <a:rPr lang="he-IL" sz="5400" b="1" i="0" u="none" strike="noStrike" baseline="0" dirty="0">
                <a:latin typeface="David" panose="020E0502060401010101" pitchFamily="34" charset="-79"/>
                <a:cs typeface="David" panose="020E0502060401010101" pitchFamily="34" charset="-79"/>
              </a:rPr>
              <a:t>בִּשְׁבָט</a:t>
            </a:r>
          </a:p>
          <a:p>
            <a:pPr marL="0" indent="0" algn="ctr">
              <a:buNone/>
            </a:pPr>
            <a:r>
              <a:rPr lang="en-US" sz="4400" dirty="0"/>
              <a:t> 15</a:t>
            </a:r>
            <a:r>
              <a:rPr lang="en-US" sz="4400" baseline="30000" dirty="0"/>
              <a:t>th</a:t>
            </a:r>
            <a:r>
              <a:rPr lang="en-US" sz="4400" dirty="0"/>
              <a:t> of Shevat  </a:t>
            </a:r>
          </a:p>
          <a:p>
            <a:pPr marL="0" indent="0" algn="ctr">
              <a:buNone/>
            </a:pPr>
            <a:r>
              <a:rPr lang="en-US" sz="4400" dirty="0" err="1"/>
              <a:t>Yer</a:t>
            </a:r>
            <a:r>
              <a:rPr lang="en-US" sz="4400" dirty="0"/>
              <a:t>. 1.11-12 Almond Tree Blossoms</a:t>
            </a:r>
          </a:p>
          <a:p>
            <a:pPr marL="0" indent="0" algn="ctr">
              <a:buNone/>
            </a:pPr>
            <a:r>
              <a:rPr lang="en-US" sz="4000" dirty="0"/>
              <a:t>[Based on a Hebrew Bible pun] </a:t>
            </a:r>
            <a:endParaRPr lang="en-US" sz="6600" dirty="0"/>
          </a:p>
        </p:txBody>
      </p:sp>
    </p:spTree>
    <p:extLst>
      <p:ext uri="{BB962C8B-B14F-4D97-AF65-F5344CB8AC3E}">
        <p14:creationId xmlns:p14="http://schemas.microsoft.com/office/powerpoint/2010/main" val="2991928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Yer</a:t>
            </a:r>
            <a:r>
              <a:rPr lang="en-US" sz="4000" baseline="30000" dirty="0"/>
              <a:t>. 1.11-12 </a:t>
            </a:r>
            <a:r>
              <a:rPr lang="en-US" sz="4000" dirty="0"/>
              <a:t>The word of </a:t>
            </a:r>
            <a:r>
              <a:rPr lang="en-US" sz="4000" cap="small" dirty="0"/>
              <a:t>Adoni</a:t>
            </a:r>
            <a:r>
              <a:rPr lang="en-US" sz="4000" dirty="0"/>
              <a:t> came to me, asking, “</a:t>
            </a:r>
            <a:r>
              <a:rPr lang="en-US" sz="4000" dirty="0" err="1"/>
              <a:t>Yirmeyahu</a:t>
            </a:r>
            <a:r>
              <a:rPr lang="en-US" sz="4000" dirty="0"/>
              <a:t>, what do you see?” I answered, “I see a branch from an </a:t>
            </a:r>
            <a:r>
              <a:rPr lang="en-US" sz="4000" dirty="0">
                <a:solidFill>
                  <a:srgbClr val="FFFF99"/>
                </a:solidFill>
              </a:rPr>
              <a:t>almond</a:t>
            </a:r>
            <a:r>
              <a:rPr lang="he-IL" sz="4000" b="1" dirty="0">
                <a:solidFill>
                  <a:srgbClr val="FFFF99"/>
                </a:solidFill>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שָׁקֵד</a:t>
            </a:r>
            <a:r>
              <a:rPr lang="he-IL" sz="4000" b="1" dirty="0">
                <a:solidFill>
                  <a:srgbClr val="FFFF99"/>
                </a:solidFill>
                <a:latin typeface="David" panose="020E0502060401010101" pitchFamily="34" charset="-79"/>
                <a:cs typeface="David" panose="020E0502060401010101" pitchFamily="34" charset="-79"/>
              </a:rPr>
              <a:t> </a:t>
            </a:r>
            <a:r>
              <a:rPr lang="en-US" sz="4000" i="1" dirty="0" err="1">
                <a:solidFill>
                  <a:srgbClr val="FFFF99"/>
                </a:solidFill>
              </a:rPr>
              <a:t>shaked</a:t>
            </a:r>
            <a:r>
              <a:rPr lang="en-US" sz="4000" dirty="0"/>
              <a:t>  tree. Then </a:t>
            </a:r>
            <a:r>
              <a:rPr lang="en-US" sz="4000" cap="small" dirty="0"/>
              <a:t>Adoni </a:t>
            </a:r>
            <a:r>
              <a:rPr lang="en-US" sz="4000" dirty="0"/>
              <a:t>said to me, “You have seen well, because I am </a:t>
            </a:r>
            <a:r>
              <a:rPr lang="en-US" sz="4000" dirty="0">
                <a:solidFill>
                  <a:srgbClr val="FFFF99"/>
                </a:solidFill>
              </a:rPr>
              <a:t>watching </a:t>
            </a:r>
            <a:r>
              <a:rPr lang="he-IL" sz="4000" b="1" dirty="0">
                <a:solidFill>
                  <a:srgbClr val="FFFF99"/>
                </a:solidFill>
                <a:latin typeface="David" panose="020E0502060401010101" pitchFamily="34" charset="-79"/>
                <a:cs typeface="David" panose="020E0502060401010101" pitchFamily="34" charset="-79"/>
              </a:rPr>
              <a:t>שֹׁקֵד</a:t>
            </a:r>
            <a:r>
              <a:rPr lang="en-US" sz="4000" i="1" dirty="0">
                <a:solidFill>
                  <a:srgbClr val="FFFF99"/>
                </a:solidFill>
              </a:rPr>
              <a:t> </a:t>
            </a:r>
            <a:r>
              <a:rPr lang="en-US" sz="4000" i="1" dirty="0" err="1">
                <a:solidFill>
                  <a:srgbClr val="FFFF99"/>
                </a:solidFill>
              </a:rPr>
              <a:t>shoked</a:t>
            </a:r>
            <a:r>
              <a:rPr lang="en-US" sz="4000" i="1" dirty="0">
                <a:solidFill>
                  <a:srgbClr val="FFFF99"/>
                </a:solidFill>
              </a:rPr>
              <a:t>  </a:t>
            </a:r>
            <a:r>
              <a:rPr lang="en-US" sz="4000" dirty="0"/>
              <a:t>to fulfill my word.”</a:t>
            </a:r>
            <a:endParaRPr lang="en-US" sz="6000" dirty="0"/>
          </a:p>
        </p:txBody>
      </p:sp>
    </p:spTree>
    <p:extLst>
      <p:ext uri="{BB962C8B-B14F-4D97-AF65-F5344CB8AC3E}">
        <p14:creationId xmlns:p14="http://schemas.microsoft.com/office/powerpoint/2010/main" val="4250617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4400" b="1" dirty="0">
                <a:latin typeface="David" panose="020E0502060401010101" pitchFamily="34" charset="-79"/>
                <a:cs typeface="David" panose="020E0502060401010101" pitchFamily="34" charset="-79"/>
              </a:rPr>
              <a:t>וַיְהִי דְבַר-יְיָ אֵלַי לֵאמֹר, מָה-אַתָּה רֹאֶה יִרְמְיָהוּ; וָאֹמַר, מַקֵּל </a:t>
            </a:r>
            <a:r>
              <a:rPr lang="he-IL" sz="4400" b="1" dirty="0">
                <a:solidFill>
                  <a:srgbClr val="FFFF99"/>
                </a:solidFill>
                <a:latin typeface="David" panose="020E0502060401010101" pitchFamily="34" charset="-79"/>
                <a:cs typeface="David" panose="020E0502060401010101" pitchFamily="34" charset="-79"/>
              </a:rPr>
              <a:t>שָׁקֵד</a:t>
            </a:r>
            <a:r>
              <a:rPr lang="he-IL" sz="4400" b="1" dirty="0">
                <a:latin typeface="David" panose="020E0502060401010101" pitchFamily="34" charset="-79"/>
                <a:cs typeface="David" panose="020E0502060401010101" pitchFamily="34" charset="-79"/>
              </a:rPr>
              <a:t> אֲנִי רֹאֶה.  וַיֹּאמֶר יְיָ אֵלַי, הֵיטַבְתָּ לִרְאוֹת:  כִּי-</a:t>
            </a:r>
            <a:r>
              <a:rPr lang="he-IL" sz="4400" b="1" dirty="0">
                <a:solidFill>
                  <a:srgbClr val="FFFF99"/>
                </a:solidFill>
                <a:latin typeface="David" panose="020E0502060401010101" pitchFamily="34" charset="-79"/>
                <a:cs typeface="David" panose="020E0502060401010101" pitchFamily="34" charset="-79"/>
              </a:rPr>
              <a:t>שֹׁקֵד</a:t>
            </a:r>
            <a:r>
              <a:rPr lang="he-IL" sz="4400" b="1" dirty="0">
                <a:latin typeface="David" panose="020E0502060401010101" pitchFamily="34" charset="-79"/>
                <a:cs typeface="David" panose="020E0502060401010101" pitchFamily="34" charset="-79"/>
              </a:rPr>
              <a:t> אֲנִי עַל-דְּבָרִי, לַעֲשֹׂתוֹ. </a:t>
            </a:r>
            <a:endParaRPr lang="en-US" sz="72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8838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almond</a:t>
            </a:r>
            <a:r>
              <a:rPr lang="en-US" sz="40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tree</a:t>
            </a:r>
            <a:r>
              <a:rPr lang="he-IL" sz="4000" b="1" dirty="0">
                <a:solidFill>
                  <a:srgbClr val="FFFF99"/>
                </a:solidFill>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שָׁקֵד</a:t>
            </a:r>
            <a:r>
              <a:rPr lang="he-IL" sz="4000" b="1" dirty="0">
                <a:solidFill>
                  <a:srgbClr val="FFFF99"/>
                </a:solidFill>
                <a:latin typeface="David" panose="020E0502060401010101" pitchFamily="34" charset="-79"/>
                <a:cs typeface="David" panose="020E0502060401010101" pitchFamily="34" charset="-79"/>
              </a:rPr>
              <a:t> </a:t>
            </a:r>
            <a:r>
              <a:rPr lang="en-US" sz="4000" i="1" dirty="0" err="1">
                <a:solidFill>
                  <a:srgbClr val="FFFF99"/>
                </a:solidFill>
              </a:rPr>
              <a:t>shaked</a:t>
            </a:r>
            <a:r>
              <a:rPr lang="en-US" sz="4000" dirty="0"/>
              <a:t> </a:t>
            </a:r>
          </a:p>
          <a:p>
            <a:pPr marL="0" indent="0">
              <a:buNone/>
            </a:pPr>
            <a:r>
              <a:rPr lang="en-US" sz="4000" dirty="0">
                <a:solidFill>
                  <a:srgbClr val="FFFF99"/>
                </a:solidFill>
              </a:rPr>
              <a:t>I am watching </a:t>
            </a:r>
            <a:r>
              <a:rPr lang="he-IL" sz="4000" b="1" dirty="0">
                <a:solidFill>
                  <a:srgbClr val="FFFF99"/>
                </a:solidFill>
                <a:latin typeface="David" panose="020E0502060401010101" pitchFamily="34" charset="-79"/>
                <a:cs typeface="David" panose="020E0502060401010101" pitchFamily="34" charset="-79"/>
              </a:rPr>
              <a:t>שֹׁקֵד</a:t>
            </a:r>
            <a:r>
              <a:rPr lang="en-US" sz="4000" i="1" dirty="0">
                <a:solidFill>
                  <a:srgbClr val="FFFF99"/>
                </a:solidFill>
              </a:rPr>
              <a:t> </a:t>
            </a:r>
            <a:r>
              <a:rPr lang="en-US" sz="4000" i="1" dirty="0" err="1">
                <a:solidFill>
                  <a:srgbClr val="FFFF99"/>
                </a:solidFill>
              </a:rPr>
              <a:t>shoked</a:t>
            </a:r>
            <a:endParaRPr lang="en-US" sz="4000" dirty="0"/>
          </a:p>
        </p:txBody>
      </p:sp>
    </p:spTree>
    <p:extLst>
      <p:ext uri="{BB962C8B-B14F-4D97-AF65-F5344CB8AC3E}">
        <p14:creationId xmlns:p14="http://schemas.microsoft.com/office/powerpoint/2010/main" val="567530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solidFill>
                  <a:srgbClr val="FFFF99"/>
                </a:solidFill>
              </a:rPr>
              <a:t>almond</a:t>
            </a:r>
            <a:r>
              <a:rPr lang="en-US" sz="40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tree</a:t>
            </a:r>
            <a:r>
              <a:rPr lang="he-IL" sz="4000" b="1" dirty="0">
                <a:solidFill>
                  <a:srgbClr val="FFFF99"/>
                </a:solidFill>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שָׁקֵד</a:t>
            </a:r>
            <a:r>
              <a:rPr lang="he-IL" sz="4000" b="1" dirty="0">
                <a:solidFill>
                  <a:srgbClr val="FFFF99"/>
                </a:solidFill>
                <a:latin typeface="David" panose="020E0502060401010101" pitchFamily="34" charset="-79"/>
                <a:cs typeface="David" panose="020E0502060401010101" pitchFamily="34" charset="-79"/>
              </a:rPr>
              <a:t> </a:t>
            </a:r>
            <a:r>
              <a:rPr lang="en-US" sz="4000" i="1" dirty="0" err="1">
                <a:solidFill>
                  <a:srgbClr val="FFFF99"/>
                </a:solidFill>
              </a:rPr>
              <a:t>shaked</a:t>
            </a:r>
            <a:r>
              <a:rPr lang="en-US" sz="4000" dirty="0"/>
              <a:t> </a:t>
            </a:r>
          </a:p>
          <a:p>
            <a:pPr marL="0" indent="0">
              <a:buNone/>
            </a:pPr>
            <a:r>
              <a:rPr lang="en-US" sz="4000" dirty="0">
                <a:solidFill>
                  <a:srgbClr val="FFFF99"/>
                </a:solidFill>
              </a:rPr>
              <a:t>I am watching </a:t>
            </a:r>
            <a:r>
              <a:rPr lang="he-IL" sz="4000" b="1" dirty="0">
                <a:solidFill>
                  <a:srgbClr val="FFFF99"/>
                </a:solidFill>
                <a:latin typeface="David" panose="020E0502060401010101" pitchFamily="34" charset="-79"/>
                <a:cs typeface="David" panose="020E0502060401010101" pitchFamily="34" charset="-79"/>
              </a:rPr>
              <a:t>שֹׁקֵד</a:t>
            </a:r>
            <a:r>
              <a:rPr lang="en-US" sz="4000" i="1" dirty="0">
                <a:solidFill>
                  <a:srgbClr val="FFFF99"/>
                </a:solidFill>
              </a:rPr>
              <a:t> </a:t>
            </a:r>
            <a:r>
              <a:rPr lang="en-US" sz="4000" i="1" dirty="0" err="1">
                <a:solidFill>
                  <a:srgbClr val="FFFF99"/>
                </a:solidFill>
              </a:rPr>
              <a:t>shoked</a:t>
            </a:r>
            <a:endParaRPr lang="en-US" sz="4000" i="1" dirty="0">
              <a:solidFill>
                <a:srgbClr val="FFFF99"/>
              </a:solidFill>
            </a:endParaRPr>
          </a:p>
          <a:p>
            <a:pPr marL="0" indent="0">
              <a:buNone/>
            </a:pPr>
            <a:endParaRPr lang="en-US" sz="4000" i="1" dirty="0">
              <a:solidFill>
                <a:srgbClr val="FFFF99"/>
              </a:solidFill>
            </a:endParaRPr>
          </a:p>
          <a:p>
            <a:pPr marL="0" indent="0">
              <a:buNone/>
            </a:pPr>
            <a:r>
              <a:rPr lang="en-US" sz="4000" dirty="0"/>
              <a:t>What is G-d watching for?</a:t>
            </a:r>
          </a:p>
          <a:p>
            <a:pPr marL="0" indent="0">
              <a:buNone/>
            </a:pPr>
            <a:r>
              <a:rPr lang="en-US" sz="4000" dirty="0"/>
              <a:t>Next verses in </a:t>
            </a:r>
            <a:r>
              <a:rPr lang="en-US" sz="4000" dirty="0" err="1"/>
              <a:t>Yermiyahu</a:t>
            </a:r>
            <a:r>
              <a:rPr lang="en-US" sz="4000" dirty="0"/>
              <a:t> </a:t>
            </a:r>
            <a:r>
              <a:rPr lang="en-US" sz="4000" dirty="0" err="1"/>
              <a:t>ch</a:t>
            </a:r>
            <a:r>
              <a:rPr lang="en-US" sz="4000" dirty="0"/>
              <a:t> 1…</a:t>
            </a:r>
          </a:p>
        </p:txBody>
      </p:sp>
    </p:spTree>
    <p:extLst>
      <p:ext uri="{BB962C8B-B14F-4D97-AF65-F5344CB8AC3E}">
        <p14:creationId xmlns:p14="http://schemas.microsoft.com/office/powerpoint/2010/main" val="274075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Yer</a:t>
            </a:r>
            <a:r>
              <a:rPr lang="en-US" sz="4000" baseline="30000" dirty="0"/>
              <a:t>. 1.14-16 </a:t>
            </a:r>
            <a:r>
              <a:rPr lang="en-US" sz="4000" dirty="0"/>
              <a:t>Then </a:t>
            </a:r>
            <a:r>
              <a:rPr lang="en-US" sz="4000" cap="small" dirty="0"/>
              <a:t>Adoni</a:t>
            </a:r>
            <a:r>
              <a:rPr lang="en-US" sz="4000" dirty="0"/>
              <a:t> said to me:  “From the north, disaster will be poured out on all the inhabitants of the land…I will pronounce My judgments on them for all their wickedness— they have forsaken Me, offering incense to other gods, worshipping the works of their hands.</a:t>
            </a:r>
          </a:p>
        </p:txBody>
      </p:sp>
    </p:spTree>
    <p:extLst>
      <p:ext uri="{BB962C8B-B14F-4D97-AF65-F5344CB8AC3E}">
        <p14:creationId xmlns:p14="http://schemas.microsoft.com/office/powerpoint/2010/main" val="1076888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descr="u 03%åhiv &#10;JEREMIAH 1:11-12 &#10;ALMOND TREE BLOSSOMS ">
            <a:extLst>
              <a:ext uri="{FF2B5EF4-FFF2-40B4-BE49-F238E27FC236}">
                <a16:creationId xmlns:a16="http://schemas.microsoft.com/office/drawing/2014/main" id="{9B87D42F-02BD-44F5-883A-0E95170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0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5B88C42C-ECD2-46ED-8749-D3C58674BC6A}"/>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b="18889"/>
          <a:stretch/>
        </p:blipFill>
        <p:spPr>
          <a:xfrm>
            <a:off x="990600" y="0"/>
            <a:ext cx="7386501" cy="4977666"/>
          </a:xfrm>
          <a:prstGeom prst="rect">
            <a:avLst/>
          </a:prstGeom>
        </p:spPr>
      </p:pic>
    </p:spTree>
    <p:extLst>
      <p:ext uri="{BB962C8B-B14F-4D97-AF65-F5344CB8AC3E}">
        <p14:creationId xmlns:p14="http://schemas.microsoft.com/office/powerpoint/2010/main" val="406745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ctr" rtl="0">
              <a:buNone/>
            </a:pPr>
            <a:r>
              <a:rPr lang="en-US" sz="4400" dirty="0"/>
              <a:t>Tu </a:t>
            </a:r>
            <a:r>
              <a:rPr lang="en-US" sz="4400" dirty="0" err="1"/>
              <a:t>BeShvat</a:t>
            </a:r>
            <a:r>
              <a:rPr lang="en-US" sz="4400" dirty="0"/>
              <a:t> </a:t>
            </a:r>
            <a:r>
              <a:rPr lang="he-IL" sz="5400" b="1" dirty="0">
                <a:latin typeface="David" panose="020E0502060401010101" pitchFamily="34" charset="-79"/>
                <a:cs typeface="David" panose="020E0502060401010101" pitchFamily="34" charset="-79"/>
              </a:rPr>
              <a:t>טוּ </a:t>
            </a:r>
            <a:r>
              <a:rPr lang="he-IL" sz="5400" b="1" i="0" u="none" strike="noStrike" baseline="0" dirty="0">
                <a:latin typeface="David" panose="020E0502060401010101" pitchFamily="34" charset="-79"/>
                <a:cs typeface="David" panose="020E0502060401010101" pitchFamily="34" charset="-79"/>
              </a:rPr>
              <a:t>בִּשְׁבָט</a:t>
            </a:r>
          </a:p>
          <a:p>
            <a:pPr marL="0" indent="0" algn="ctr">
              <a:buNone/>
            </a:pPr>
            <a:r>
              <a:rPr lang="en-US" sz="4400" dirty="0"/>
              <a:t> 15</a:t>
            </a:r>
            <a:r>
              <a:rPr lang="en-US" sz="4400" baseline="30000" dirty="0"/>
              <a:t>th</a:t>
            </a:r>
            <a:r>
              <a:rPr lang="en-US" sz="4400" dirty="0"/>
              <a:t> of Shevat  </a:t>
            </a:r>
          </a:p>
          <a:p>
            <a:pPr marL="0" indent="0" algn="ctr">
              <a:buNone/>
            </a:pPr>
            <a:r>
              <a:rPr lang="en-US" sz="4400" dirty="0" err="1"/>
              <a:t>Yer</a:t>
            </a:r>
            <a:r>
              <a:rPr lang="en-US" sz="4400" dirty="0"/>
              <a:t>. 1.11-12 Almond Tree Blossoms </a:t>
            </a:r>
          </a:p>
          <a:p>
            <a:pPr algn="ctr"/>
            <a:r>
              <a:rPr lang="en-US" sz="4400" dirty="0"/>
              <a:t>Abundant harvest</a:t>
            </a:r>
          </a:p>
          <a:p>
            <a:pPr algn="ctr"/>
            <a:r>
              <a:rPr lang="en-US" sz="4400" dirty="0"/>
              <a:t>Opposing apostasy</a:t>
            </a:r>
          </a:p>
          <a:p>
            <a:pPr marL="0" indent="0" algn="ctr">
              <a:buNone/>
            </a:pPr>
            <a:endParaRPr lang="en-US" sz="7200" dirty="0"/>
          </a:p>
          <a:p>
            <a:pPr marL="0" indent="0" algn="ctr">
              <a:buNone/>
            </a:pPr>
            <a:endParaRPr lang="en-US" sz="4400" dirty="0"/>
          </a:p>
        </p:txBody>
      </p:sp>
    </p:spTree>
    <p:extLst>
      <p:ext uri="{BB962C8B-B14F-4D97-AF65-F5344CB8AC3E}">
        <p14:creationId xmlns:p14="http://schemas.microsoft.com/office/powerpoint/2010/main" val="424067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Tu </a:t>
            </a:r>
            <a:r>
              <a:rPr lang="en-US" sz="4000" dirty="0" err="1"/>
              <a:t>B’shvat</a:t>
            </a:r>
            <a:r>
              <a:rPr lang="en-US" sz="4000" dirty="0"/>
              <a:t> teaches us that even when something [trees] look lifeless, bleak, and without hope, one should not give up or pass judgement so easily. The potential and blessing of trees at this time of year is hidden. </a:t>
            </a:r>
          </a:p>
        </p:txBody>
      </p:sp>
    </p:spTree>
    <p:extLst>
      <p:ext uri="{BB962C8B-B14F-4D97-AF65-F5344CB8AC3E}">
        <p14:creationId xmlns:p14="http://schemas.microsoft.com/office/powerpoint/2010/main" val="385877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2 Cor. 1.8-9 </a:t>
            </a:r>
            <a:r>
              <a:rPr lang="en-US" sz="4000" dirty="0"/>
              <a:t>We were under great pressure—so far beyond our strength that we despaired even of living. </a:t>
            </a:r>
            <a:r>
              <a:rPr lang="en-US" sz="4000" b="1" baseline="30000" dirty="0"/>
              <a:t> </a:t>
            </a:r>
            <a:r>
              <a:rPr lang="en-US" sz="4000" dirty="0"/>
              <a:t>In fact, we had within ourselves the death sentence—so that we might not rely on ourselves, but on God who raises the dead.</a:t>
            </a:r>
            <a:endParaRPr lang="en-US" sz="6600" dirty="0"/>
          </a:p>
        </p:txBody>
      </p:sp>
    </p:spTree>
    <p:extLst>
      <p:ext uri="{BB962C8B-B14F-4D97-AF65-F5344CB8AC3E}">
        <p14:creationId xmlns:p14="http://schemas.microsoft.com/office/powerpoint/2010/main" val="18608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So too, when we feel that things are at a “dead end,” that things look bleak, we too must not give up. We have to remember that blessing and potential is often hidden but eventually the blessing, the true “fruits”, will emerge.</a:t>
            </a:r>
          </a:p>
        </p:txBody>
      </p:sp>
    </p:spTree>
    <p:extLst>
      <p:ext uri="{BB962C8B-B14F-4D97-AF65-F5344CB8AC3E}">
        <p14:creationId xmlns:p14="http://schemas.microsoft.com/office/powerpoint/2010/main" val="1336998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When the Jewish people complained that the water in Marah was bitter, God told Moses to throw a certain small tree into the water which would make the water sweet. Why did God specifically use a tree as the emissary to sweeten the water? </a:t>
            </a:r>
          </a:p>
        </p:txBody>
      </p:sp>
    </p:spTree>
    <p:extLst>
      <p:ext uri="{BB962C8B-B14F-4D97-AF65-F5344CB8AC3E}">
        <p14:creationId xmlns:p14="http://schemas.microsoft.com/office/powerpoint/2010/main" val="7864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It is explained that God was trying to tell us that when things look bleak and hopeless –like a desert without fresh water –there is always potential for re-birth, like the lifecycle of the tree. </a:t>
            </a:r>
            <a:r>
              <a:rPr lang="en-US" sz="4000" dirty="0">
                <a:solidFill>
                  <a:srgbClr val="FFFF99"/>
                </a:solidFill>
              </a:rPr>
              <a:t>The tree represents hope and potential!  The TREE of Messiah’s SACRIFICE.</a:t>
            </a:r>
          </a:p>
        </p:txBody>
      </p:sp>
    </p:spTree>
    <p:extLst>
      <p:ext uri="{BB962C8B-B14F-4D97-AF65-F5344CB8AC3E}">
        <p14:creationId xmlns:p14="http://schemas.microsoft.com/office/powerpoint/2010/main" val="263609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During the times when the Temple was still standing in Jerusalem, Tu </a:t>
            </a:r>
            <a:r>
              <a:rPr lang="en-US" sz="4000" dirty="0" err="1"/>
              <a:t>BeShvat</a:t>
            </a:r>
            <a:r>
              <a:rPr lang="en-US" sz="4000" dirty="0"/>
              <a:t> was the day when famers brought up their yearly tithes for the service of the priests. By this time of year, trees have soaked up all the winter rains and sap is flowing up through the branches </a:t>
            </a:r>
          </a:p>
        </p:txBody>
      </p:sp>
    </p:spTree>
    <p:extLst>
      <p:ext uri="{BB962C8B-B14F-4D97-AF65-F5344CB8AC3E}">
        <p14:creationId xmlns:p14="http://schemas.microsoft.com/office/powerpoint/2010/main" val="1894511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was also the day of the First harvest of the fruits for trees that had turned four years old and produced their first harvest (Lev 19:23-25).</a:t>
            </a:r>
          </a:p>
        </p:txBody>
      </p:sp>
    </p:spTree>
    <p:extLst>
      <p:ext uri="{BB962C8B-B14F-4D97-AF65-F5344CB8AC3E}">
        <p14:creationId xmlns:p14="http://schemas.microsoft.com/office/powerpoint/2010/main" val="2420913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 Vayikra/Lev 19.23-25 </a:t>
            </a:r>
            <a:r>
              <a:rPr lang="en-US" sz="4000" dirty="0"/>
              <a:t>“When you come into the land and have planted all kinds of trees for food, you are to consider their fruit as forbidden. Three years it will be forbidden to you. It is not to be eaten.</a:t>
            </a:r>
            <a:r>
              <a:rPr lang="en-US" sz="4000" b="1" baseline="30000" dirty="0"/>
              <a:t> </a:t>
            </a:r>
            <a:r>
              <a:rPr lang="en-US" sz="4000" dirty="0"/>
              <a:t>Then in the fourth year all its fruit will be holy, </a:t>
            </a:r>
            <a:endParaRPr lang="en-US" sz="6600" dirty="0"/>
          </a:p>
        </p:txBody>
      </p:sp>
    </p:spTree>
    <p:extLst>
      <p:ext uri="{BB962C8B-B14F-4D97-AF65-F5344CB8AC3E}">
        <p14:creationId xmlns:p14="http://schemas.microsoft.com/office/powerpoint/2010/main" val="479494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Vayikra/Lev 19.23-25  </a:t>
            </a:r>
            <a:r>
              <a:rPr lang="en-US" sz="4000" dirty="0"/>
              <a:t>for giving praise to </a:t>
            </a:r>
            <a:r>
              <a:rPr lang="en-US" sz="4000" cap="small" dirty="0"/>
              <a:t>Adoni</a:t>
            </a:r>
            <a:r>
              <a:rPr lang="en-US" sz="4000" dirty="0"/>
              <a:t>.  In the fifth year you may eat its fruit. So it will yield its increase to you. I am </a:t>
            </a:r>
            <a:r>
              <a:rPr lang="en-US" sz="4000" cap="small" dirty="0"/>
              <a:t>Adoni </a:t>
            </a:r>
            <a:r>
              <a:rPr lang="en-US" sz="4000" dirty="0"/>
              <a:t>your God.</a:t>
            </a:r>
            <a:endParaRPr lang="en-US" sz="6600" dirty="0"/>
          </a:p>
        </p:txBody>
      </p:sp>
    </p:spTree>
    <p:extLst>
      <p:ext uri="{BB962C8B-B14F-4D97-AF65-F5344CB8AC3E}">
        <p14:creationId xmlns:p14="http://schemas.microsoft.com/office/powerpoint/2010/main" val="210364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495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The tooth ferry.</a:t>
            </a:r>
          </a:p>
        </p:txBody>
      </p:sp>
      <p:pic>
        <p:nvPicPr>
          <p:cNvPr id="3" name="Picture 2">
            <a:extLst>
              <a:ext uri="{FF2B5EF4-FFF2-40B4-BE49-F238E27FC236}">
                <a16:creationId xmlns:a16="http://schemas.microsoft.com/office/drawing/2014/main" id="{0C0981C7-932E-4AA7-904A-8A3178B0C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901" y="0"/>
            <a:ext cx="4181099" cy="5143500"/>
          </a:xfrm>
          <a:prstGeom prst="rect">
            <a:avLst/>
          </a:prstGeom>
        </p:spPr>
      </p:pic>
    </p:spTree>
    <p:extLst>
      <p:ext uri="{BB962C8B-B14F-4D97-AF65-F5344CB8AC3E}">
        <p14:creationId xmlns:p14="http://schemas.microsoft.com/office/powerpoint/2010/main" val="4184060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 Tu </a:t>
            </a:r>
            <a:r>
              <a:rPr lang="en-US" sz="4000" dirty="0" err="1"/>
              <a:t>b’Shvat</a:t>
            </a:r>
            <a:r>
              <a:rPr lang="en-US" sz="4000" dirty="0"/>
              <a:t> themes: </a:t>
            </a:r>
          </a:p>
          <a:p>
            <a:pPr marL="396875" indent="-396875">
              <a:buFont typeface="+mj-lt"/>
              <a:buAutoNum type="arabicPeriod"/>
            </a:pPr>
            <a:r>
              <a:rPr lang="en-US" sz="4000" dirty="0"/>
              <a:t>Hidden life of trees [sap running]  </a:t>
            </a:r>
          </a:p>
          <a:p>
            <a:pPr lvl="1"/>
            <a:r>
              <a:rPr lang="en-US" sz="4000" baseline="30000" dirty="0"/>
              <a:t>Col 3.1-3</a:t>
            </a:r>
            <a:r>
              <a:rPr lang="en-US" sz="4000" dirty="0"/>
              <a:t>Seek the things above, where the Messiah is sitting at the right hand of God…For…your life is hidden with the Messiah in God.</a:t>
            </a:r>
          </a:p>
          <a:p>
            <a:pPr marL="396875" indent="-396875">
              <a:buFont typeface="+mj-lt"/>
              <a:buAutoNum type="arabicPeriod"/>
            </a:pPr>
            <a:r>
              <a:rPr lang="en-US" sz="4000" dirty="0"/>
              <a:t>Flowering of almonds: abundance</a:t>
            </a:r>
          </a:p>
          <a:p>
            <a:pPr marL="396875" indent="-396875">
              <a:buFont typeface="+mj-lt"/>
              <a:buAutoNum type="arabicPeriod"/>
            </a:pPr>
            <a:r>
              <a:rPr lang="en-US" sz="4000" dirty="0"/>
              <a:t>Judgment despite apparent beauty and prosperity. </a:t>
            </a:r>
          </a:p>
        </p:txBody>
      </p:sp>
    </p:spTree>
    <p:extLst>
      <p:ext uri="{BB962C8B-B14F-4D97-AF65-F5344CB8AC3E}">
        <p14:creationId xmlns:p14="http://schemas.microsoft.com/office/powerpoint/2010/main" val="2319211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Thes</a:t>
            </a:r>
            <a:r>
              <a:rPr lang="en-US" sz="4000" baseline="30000" dirty="0"/>
              <a:t>. 1.6 </a:t>
            </a:r>
            <a:r>
              <a:rPr lang="en-US" sz="4000" dirty="0"/>
              <a:t>You, indeed, became imitators of us and of the Lord; so that even though you were going through </a:t>
            </a:r>
            <a:r>
              <a:rPr lang="en-US" sz="4000" dirty="0">
                <a:solidFill>
                  <a:srgbClr val="FFFF99"/>
                </a:solidFill>
              </a:rPr>
              <a:t>severe troubles</a:t>
            </a:r>
            <a:r>
              <a:rPr lang="en-US" sz="4000" dirty="0"/>
              <a:t>, you received the Word with </a:t>
            </a:r>
            <a:r>
              <a:rPr lang="en-US" sz="4000" dirty="0">
                <a:solidFill>
                  <a:srgbClr val="FFFF99"/>
                </a:solidFill>
              </a:rPr>
              <a:t>joy from the Ruakh </a:t>
            </a:r>
            <a:r>
              <a:rPr lang="en-US" sz="4000" dirty="0" err="1">
                <a:solidFill>
                  <a:srgbClr val="FFFF99"/>
                </a:solidFill>
              </a:rPr>
              <a:t>HaKodesh</a:t>
            </a:r>
            <a:r>
              <a:rPr lang="en-US" sz="4000" dirty="0">
                <a:solidFill>
                  <a:srgbClr val="FFFF99"/>
                </a:solidFill>
              </a:rPr>
              <a:t>.</a:t>
            </a:r>
            <a:endParaRPr lang="en-US" sz="6600" dirty="0">
              <a:solidFill>
                <a:srgbClr val="FFFF99"/>
              </a:solidFill>
            </a:endParaRPr>
          </a:p>
        </p:txBody>
      </p:sp>
    </p:spTree>
    <p:extLst>
      <p:ext uri="{BB962C8B-B14F-4D97-AF65-F5344CB8AC3E}">
        <p14:creationId xmlns:p14="http://schemas.microsoft.com/office/powerpoint/2010/main" val="3841876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5593" y="285749"/>
            <a:ext cx="1124744"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2800" i="1" dirty="0"/>
              <a:t>Dried fruits are </a:t>
            </a:r>
            <a:r>
              <a:rPr lang="en-US" sz="2000" i="1" dirty="0"/>
              <a:t>popular </a:t>
            </a:r>
            <a:r>
              <a:rPr lang="en-US" sz="2400" i="1" dirty="0"/>
              <a:t>with </a:t>
            </a:r>
          </a:p>
          <a:p>
            <a:pPr marL="0" indent="0">
              <a:buNone/>
            </a:pPr>
            <a:r>
              <a:rPr lang="en-US" sz="2000" i="1" dirty="0"/>
              <a:t>Tu </a:t>
            </a:r>
            <a:r>
              <a:rPr lang="en-US" sz="2000" i="1" dirty="0" err="1"/>
              <a:t>B’shvat</a:t>
            </a:r>
            <a:endParaRPr lang="en-US" sz="2000" i="1" dirty="0"/>
          </a:p>
        </p:txBody>
      </p:sp>
      <p:pic>
        <p:nvPicPr>
          <p:cNvPr id="2050" name="Picture 2">
            <a:extLst>
              <a:ext uri="{FF2B5EF4-FFF2-40B4-BE49-F238E27FC236}">
                <a16:creationId xmlns:a16="http://schemas.microsoft.com/office/drawing/2014/main" id="{797BBD4F-235B-40AF-A555-53BD2B7C9A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0337" y="0"/>
            <a:ext cx="77136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07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r>
              <a:rPr lang="en-US" sz="4000" u="sng" dirty="0">
                <a:solidFill>
                  <a:srgbClr val="FFFF99"/>
                </a:solidFill>
              </a:rPr>
              <a:t>Fruitfulness amidst fight.</a:t>
            </a:r>
          </a:p>
          <a:p>
            <a:pPr marL="0" indent="0">
              <a:buNone/>
            </a:pPr>
            <a:r>
              <a:rPr lang="en-US" sz="4000" dirty="0"/>
              <a:t>One speaker at the Rabbis Conference was  Harry </a:t>
            </a:r>
            <a:r>
              <a:rPr lang="en-US" sz="4000" dirty="0" err="1"/>
              <a:t>Mihet</a:t>
            </a:r>
            <a:r>
              <a:rPr lang="en-US" sz="4000" dirty="0"/>
              <a:t> of   Liberty Counsel, Romanian, VP of Legal Counsel</a:t>
            </a:r>
          </a:p>
          <a:p>
            <a:pPr marL="0" indent="0">
              <a:buNone/>
            </a:pPr>
            <a:endParaRPr lang="en-US" sz="4000" dirty="0"/>
          </a:p>
        </p:txBody>
      </p:sp>
    </p:spTree>
    <p:extLst>
      <p:ext uri="{BB962C8B-B14F-4D97-AF65-F5344CB8AC3E}">
        <p14:creationId xmlns:p14="http://schemas.microsoft.com/office/powerpoint/2010/main" val="647564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LIBERTY COUNSEL: Best way to fight mandatory vaccines is ...">
            <a:extLst>
              <a:ext uri="{FF2B5EF4-FFF2-40B4-BE49-F238E27FC236}">
                <a16:creationId xmlns:a16="http://schemas.microsoft.com/office/drawing/2014/main" id="{CFE041FA-F344-4C13-99B7-4446434FC6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62" r="18291"/>
          <a:stretch/>
        </p:blipFill>
        <p:spPr bwMode="auto">
          <a:xfrm>
            <a:off x="4144618" y="59964"/>
            <a:ext cx="4943060" cy="36921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EE45561A-0B8A-4952-8384-BCDCCBAF7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02" y="45470"/>
            <a:ext cx="3721155" cy="37211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FB11A0-1ADC-4B69-AB19-BE6200D00922}"/>
              </a:ext>
            </a:extLst>
          </p:cNvPr>
          <p:cNvSpPr txBox="1"/>
          <p:nvPr/>
        </p:nvSpPr>
        <p:spPr>
          <a:xfrm>
            <a:off x="749485" y="3766625"/>
            <a:ext cx="3088987" cy="707886"/>
          </a:xfrm>
          <a:prstGeom prst="rect">
            <a:avLst/>
          </a:prstGeom>
          <a:noFill/>
        </p:spPr>
        <p:txBody>
          <a:bodyPr wrap="none" rtlCol="0">
            <a:spAutoFit/>
          </a:bodyPr>
          <a:lstStyle/>
          <a:p>
            <a:pPr algn="l"/>
            <a:r>
              <a:rPr lang="en-US" dirty="0"/>
              <a:t>Harry </a:t>
            </a:r>
            <a:r>
              <a:rPr lang="en-US" dirty="0" err="1"/>
              <a:t>Mihet</a:t>
            </a:r>
            <a:endParaRPr lang="en-US" dirty="0"/>
          </a:p>
        </p:txBody>
      </p:sp>
    </p:spTree>
    <p:extLst>
      <p:ext uri="{BB962C8B-B14F-4D97-AF65-F5344CB8AC3E}">
        <p14:creationId xmlns:p14="http://schemas.microsoft.com/office/powerpoint/2010/main" val="6191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In Romania </a:t>
            </a:r>
          </a:p>
          <a:p>
            <a:r>
              <a:rPr lang="en-US" sz="4000" dirty="0"/>
              <a:t>hot water rationed there from central heater: two nights per week</a:t>
            </a:r>
          </a:p>
          <a:p>
            <a:r>
              <a:rPr lang="en-US" sz="4000" dirty="0"/>
              <a:t>hospital care free but risky</a:t>
            </a:r>
          </a:p>
          <a:p>
            <a:r>
              <a:rPr lang="en-US" sz="4000" dirty="0"/>
              <a:t>his father pastor underground church. Often arrested after sermon by secret police.  Microphones planted in their home. German shepherds trained to sniff out Bibles.  </a:t>
            </a:r>
          </a:p>
        </p:txBody>
      </p:sp>
    </p:spTree>
    <p:extLst>
      <p:ext uri="{BB962C8B-B14F-4D97-AF65-F5344CB8AC3E}">
        <p14:creationId xmlns:p14="http://schemas.microsoft.com/office/powerpoint/2010/main" val="3838602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r>
              <a:rPr lang="en-US" sz="4000" dirty="0"/>
              <a:t>Sometimes missionaries came to cheer and visit. Tell him of land of free.  </a:t>
            </a:r>
          </a:p>
          <a:p>
            <a:r>
              <a:rPr lang="en-US" sz="4000" dirty="0"/>
              <a:t>45 years communist oppression Romania. 1989 secret police arrested a pastor. People gathered outside home. Rally eventually whole city 400,000.   Tanks rolled in, people killed.  1989 December 25 spread whole country.  Government overthrown. </a:t>
            </a:r>
          </a:p>
        </p:txBody>
      </p:sp>
    </p:spTree>
    <p:extLst>
      <p:ext uri="{BB962C8B-B14F-4D97-AF65-F5344CB8AC3E}">
        <p14:creationId xmlns:p14="http://schemas.microsoft.com/office/powerpoint/2010/main" val="1600016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r>
              <a:rPr lang="en-US" sz="4000" dirty="0"/>
              <a:t>They had been processing immigration 4 years.  Permitted February 1990.  Astonished to see Winn-Dixie supermarket piles of oranges! Compared Romania one orange per year divided brother and sister.  </a:t>
            </a:r>
          </a:p>
          <a:p>
            <a:r>
              <a:rPr lang="en-US" sz="4000" dirty="0"/>
              <a:t>Law degree Duke</a:t>
            </a:r>
          </a:p>
          <a:p>
            <a:pPr marL="0" indent="0">
              <a:buNone/>
            </a:pPr>
            <a:endParaRPr lang="en-US" sz="4000" dirty="0"/>
          </a:p>
        </p:txBody>
      </p:sp>
    </p:spTree>
    <p:extLst>
      <p:ext uri="{BB962C8B-B14F-4D97-AF65-F5344CB8AC3E}">
        <p14:creationId xmlns:p14="http://schemas.microsoft.com/office/powerpoint/2010/main" val="6968316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Tu </a:t>
            </a:r>
            <a:r>
              <a:rPr lang="en-US" sz="4000" dirty="0" err="1"/>
              <a:t>beShvat</a:t>
            </a:r>
            <a:r>
              <a:rPr lang="en-US" sz="4000" dirty="0"/>
              <a:t> summary: </a:t>
            </a:r>
          </a:p>
          <a:p>
            <a:pPr marL="0" indent="0">
              <a:buNone/>
            </a:pPr>
            <a:r>
              <a:rPr lang="en-US" sz="4000" dirty="0"/>
              <a:t>fruitfulness amidst fight</a:t>
            </a:r>
          </a:p>
          <a:p>
            <a:r>
              <a:rPr lang="en-US" sz="4000" dirty="0">
                <a:solidFill>
                  <a:srgbClr val="FFFF99"/>
                </a:solidFill>
              </a:rPr>
              <a:t>almond</a:t>
            </a:r>
            <a:r>
              <a:rPr lang="en-US" sz="4000" b="1" dirty="0">
                <a:solidFill>
                  <a:srgbClr val="FFFF99"/>
                </a:solidFill>
                <a:latin typeface="David" panose="020E0502060401010101" pitchFamily="34" charset="-79"/>
                <a:cs typeface="David" panose="020E0502060401010101" pitchFamily="34" charset="-79"/>
              </a:rPr>
              <a:t> </a:t>
            </a:r>
            <a:r>
              <a:rPr lang="en-US" sz="4000" dirty="0">
                <a:solidFill>
                  <a:srgbClr val="FFFF99"/>
                </a:solidFill>
              </a:rPr>
              <a:t>tree</a:t>
            </a:r>
            <a:r>
              <a:rPr lang="he-IL" sz="4000" b="1" dirty="0">
                <a:solidFill>
                  <a:srgbClr val="FFFF99"/>
                </a:solidFill>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שָׁקֵד</a:t>
            </a:r>
            <a:r>
              <a:rPr lang="he-IL" sz="4000" b="1" dirty="0">
                <a:solidFill>
                  <a:srgbClr val="FFFF99"/>
                </a:solidFill>
                <a:latin typeface="David" panose="020E0502060401010101" pitchFamily="34" charset="-79"/>
                <a:cs typeface="David" panose="020E0502060401010101" pitchFamily="34" charset="-79"/>
              </a:rPr>
              <a:t> </a:t>
            </a:r>
            <a:r>
              <a:rPr lang="en-US" sz="4000" i="1" dirty="0" err="1">
                <a:solidFill>
                  <a:srgbClr val="FFFF99"/>
                </a:solidFill>
              </a:rPr>
              <a:t>shaked</a:t>
            </a:r>
            <a:r>
              <a:rPr lang="en-US" sz="4000" dirty="0"/>
              <a:t> </a:t>
            </a:r>
          </a:p>
          <a:p>
            <a:r>
              <a:rPr lang="en-US" sz="4000" dirty="0">
                <a:solidFill>
                  <a:srgbClr val="FFFF99"/>
                </a:solidFill>
              </a:rPr>
              <a:t>I am watching [in judgment] </a:t>
            </a:r>
            <a:r>
              <a:rPr lang="he-IL" sz="4000" b="1" dirty="0">
                <a:solidFill>
                  <a:srgbClr val="FFFF99"/>
                </a:solidFill>
                <a:latin typeface="David" panose="020E0502060401010101" pitchFamily="34" charset="-79"/>
                <a:cs typeface="David" panose="020E0502060401010101" pitchFamily="34" charset="-79"/>
              </a:rPr>
              <a:t>שֹׁקֵד</a:t>
            </a:r>
            <a:r>
              <a:rPr lang="en-US" sz="4000" i="1" dirty="0">
                <a:solidFill>
                  <a:srgbClr val="FFFF99"/>
                </a:solidFill>
              </a:rPr>
              <a:t> </a:t>
            </a:r>
            <a:r>
              <a:rPr lang="en-US" sz="4000" i="1" dirty="0" err="1">
                <a:solidFill>
                  <a:srgbClr val="FFFF99"/>
                </a:solidFill>
              </a:rPr>
              <a:t>shoked</a:t>
            </a:r>
            <a:endParaRPr lang="en-US" sz="4000" dirty="0"/>
          </a:p>
          <a:p>
            <a:pPr marL="0" indent="0">
              <a:buNone/>
            </a:pPr>
            <a:endParaRPr lang="en-US" sz="4000" dirty="0"/>
          </a:p>
        </p:txBody>
      </p:sp>
    </p:spTree>
    <p:extLst>
      <p:ext uri="{BB962C8B-B14F-4D97-AF65-F5344CB8AC3E}">
        <p14:creationId xmlns:p14="http://schemas.microsoft.com/office/powerpoint/2010/main" val="2892095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March 2020 lawsuits about shutting down churches when liquor stores still open.  Laughed out court till Supreme Court.  Gov Newsome received permanent injunction, banned ever shutting down churches.  </a:t>
            </a:r>
            <a:endParaRPr lang="en-US" sz="4000" dirty="0">
              <a:solidFill>
                <a:srgbClr val="FFFF99"/>
              </a:solidFill>
            </a:endParaRPr>
          </a:p>
        </p:txBody>
      </p:sp>
    </p:spTree>
    <p:extLst>
      <p:ext uri="{BB962C8B-B14F-4D97-AF65-F5344CB8AC3E}">
        <p14:creationId xmlns:p14="http://schemas.microsoft.com/office/powerpoint/2010/main" val="15780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42FB69B-F8EA-4135-AB68-DD667CAA9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142875"/>
            <a:ext cx="7143750" cy="4857750"/>
          </a:xfrm>
          <a:prstGeom prst="rect">
            <a:avLst/>
          </a:prstGeom>
        </p:spPr>
      </p:pic>
    </p:spTree>
    <p:extLst>
      <p:ext uri="{BB962C8B-B14F-4D97-AF65-F5344CB8AC3E}">
        <p14:creationId xmlns:p14="http://schemas.microsoft.com/office/powerpoint/2010/main" val="4134871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 criminal charges, but can collect from bad guys </a:t>
            </a:r>
          </a:p>
          <a:p>
            <a:pPr marL="0" indent="0">
              <a:buNone/>
            </a:pPr>
            <a:r>
              <a:rPr lang="en-US" sz="4000" dirty="0"/>
              <a:t>$I,350,000 paid by Gov. Gavin Newsome.  </a:t>
            </a:r>
          </a:p>
          <a:p>
            <a:pPr marL="0" indent="0">
              <a:buNone/>
            </a:pPr>
            <a:r>
              <a:rPr lang="en-US" sz="4000" dirty="0">
                <a:solidFill>
                  <a:srgbClr val="FFFF99"/>
                </a:solidFill>
              </a:rPr>
              <a:t>Liberty Counsel cannot initiate action, must stand with courageous refusers.</a:t>
            </a:r>
          </a:p>
        </p:txBody>
      </p:sp>
    </p:spTree>
    <p:extLst>
      <p:ext uri="{BB962C8B-B14F-4D97-AF65-F5344CB8AC3E}">
        <p14:creationId xmlns:p14="http://schemas.microsoft.com/office/powerpoint/2010/main" val="3461867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descr="u 03%åhiv &#10;JEREMIAH 1:11-12 &#10;ALMOND TREE BLOSSOMS ">
            <a:extLst>
              <a:ext uri="{FF2B5EF4-FFF2-40B4-BE49-F238E27FC236}">
                <a16:creationId xmlns:a16="http://schemas.microsoft.com/office/drawing/2014/main" id="{9B87D42F-02BD-44F5-883A-0E95170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341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ctr" rtl="0">
              <a:buNone/>
            </a:pPr>
            <a:r>
              <a:rPr lang="en-US" sz="4400" dirty="0"/>
              <a:t>Tu </a:t>
            </a:r>
            <a:r>
              <a:rPr lang="en-US" sz="4400" dirty="0" err="1"/>
              <a:t>BeShvat</a:t>
            </a:r>
            <a:r>
              <a:rPr lang="en-US" sz="4400" dirty="0"/>
              <a:t> </a:t>
            </a:r>
            <a:r>
              <a:rPr lang="he-IL" sz="5400" b="1" dirty="0">
                <a:latin typeface="David" panose="020E0502060401010101" pitchFamily="34" charset="-79"/>
                <a:cs typeface="David" panose="020E0502060401010101" pitchFamily="34" charset="-79"/>
              </a:rPr>
              <a:t>טוּ </a:t>
            </a:r>
            <a:r>
              <a:rPr lang="he-IL" sz="5400" b="1" i="0" u="none" strike="noStrike" baseline="0" dirty="0">
                <a:latin typeface="David" panose="020E0502060401010101" pitchFamily="34" charset="-79"/>
                <a:cs typeface="David" panose="020E0502060401010101" pitchFamily="34" charset="-79"/>
              </a:rPr>
              <a:t>בִּשְׁבָט</a:t>
            </a:r>
          </a:p>
          <a:p>
            <a:pPr marL="0" indent="0" algn="ctr">
              <a:buNone/>
            </a:pPr>
            <a:r>
              <a:rPr lang="en-US" sz="4400" dirty="0"/>
              <a:t> 15</a:t>
            </a:r>
            <a:r>
              <a:rPr lang="en-US" sz="4400" baseline="30000" dirty="0"/>
              <a:t>th</a:t>
            </a:r>
            <a:r>
              <a:rPr lang="en-US" sz="4400" dirty="0"/>
              <a:t> of Shevat  </a:t>
            </a:r>
          </a:p>
          <a:p>
            <a:pPr marL="0" indent="0" algn="ctr">
              <a:buNone/>
            </a:pPr>
            <a:r>
              <a:rPr lang="en-US" sz="4400" dirty="0" err="1"/>
              <a:t>Yer</a:t>
            </a:r>
            <a:r>
              <a:rPr lang="en-US" sz="4400" dirty="0"/>
              <a:t>. 1.11-12 Almond Tree Blossoms </a:t>
            </a:r>
          </a:p>
          <a:p>
            <a:pPr algn="ctr"/>
            <a:r>
              <a:rPr lang="en-US" sz="4400" dirty="0">
                <a:solidFill>
                  <a:srgbClr val="FFFF99"/>
                </a:solidFill>
              </a:rPr>
              <a:t>Abundant harvest</a:t>
            </a:r>
          </a:p>
          <a:p>
            <a:pPr algn="ctr"/>
            <a:r>
              <a:rPr lang="en-US" sz="4400" dirty="0">
                <a:solidFill>
                  <a:srgbClr val="FFFF99"/>
                </a:solidFill>
              </a:rPr>
              <a:t>Opposing apostasy</a:t>
            </a:r>
          </a:p>
          <a:p>
            <a:pPr marL="0" indent="0" algn="ctr">
              <a:buNone/>
            </a:pPr>
            <a:endParaRPr lang="en-US" sz="7200" dirty="0"/>
          </a:p>
          <a:p>
            <a:pPr marL="0" indent="0" algn="ctr">
              <a:buNone/>
            </a:pPr>
            <a:endParaRPr lang="en-US" sz="4400" dirty="0"/>
          </a:p>
        </p:txBody>
      </p:sp>
    </p:spTree>
    <p:extLst>
      <p:ext uri="{BB962C8B-B14F-4D97-AF65-F5344CB8AC3E}">
        <p14:creationId xmlns:p14="http://schemas.microsoft.com/office/powerpoint/2010/main" val="1427288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Rabbi Eric </a:t>
            </a:r>
            <a:r>
              <a:rPr lang="en-US" sz="4000" dirty="0" err="1"/>
              <a:t>Tokajer</a:t>
            </a:r>
            <a:r>
              <a:rPr lang="en-US" sz="4000" dirty="0"/>
              <a:t>: can government ask about your faith?  A: Only ask sincerity, not validity of your faith.  Light touch inquiry.</a:t>
            </a:r>
          </a:p>
          <a:p>
            <a:r>
              <a:rPr lang="en-US" sz="4000" dirty="0"/>
              <a:t>Ro 13 favorite chapter of Communists.  Only in things “what is God’s.” </a:t>
            </a:r>
          </a:p>
          <a:p>
            <a:r>
              <a:rPr lang="en-US" sz="4000" dirty="0"/>
              <a:t>50% believers vote </a:t>
            </a:r>
          </a:p>
          <a:p>
            <a:pPr marL="0" indent="0">
              <a:buNone/>
            </a:pPr>
            <a:endParaRPr lang="en-US" sz="4000" dirty="0"/>
          </a:p>
        </p:txBody>
      </p:sp>
    </p:spTree>
    <p:extLst>
      <p:ext uri="{BB962C8B-B14F-4D97-AF65-F5344CB8AC3E}">
        <p14:creationId xmlns:p14="http://schemas.microsoft.com/office/powerpoint/2010/main" val="1854269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Abortion protestor on public sidewalk, Susan Pye would talk to mothers.  Eric Holder DOJ sent 7 agents to observe.  She crossed street in crosswalk. DOJ painted it as Tiananmen Square protester.  DOJ paid LC $120K.  Susan Pye continued every Saturday. </a:t>
            </a:r>
          </a:p>
          <a:p>
            <a:pPr marL="0" indent="0">
              <a:buNone/>
            </a:pPr>
            <a:endParaRPr lang="en-US" sz="4000" dirty="0"/>
          </a:p>
        </p:txBody>
      </p:sp>
    </p:spTree>
    <p:extLst>
      <p:ext uri="{BB962C8B-B14F-4D97-AF65-F5344CB8AC3E}">
        <p14:creationId xmlns:p14="http://schemas.microsoft.com/office/powerpoint/2010/main" val="4024228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Rabbi in W Palm Beach 10 year case.  J4J led lesbian to Yeshua.  Published her story, but she later renounced her faith, and viewed as defamation.  $145k paid by suing rabbi.</a:t>
            </a:r>
          </a:p>
        </p:txBody>
      </p:sp>
    </p:spTree>
    <p:extLst>
      <p:ext uri="{BB962C8B-B14F-4D97-AF65-F5344CB8AC3E}">
        <p14:creationId xmlns:p14="http://schemas.microsoft.com/office/powerpoint/2010/main" val="905629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Jeff Forman. 2022</a:t>
            </a:r>
          </a:p>
          <a:p>
            <a:pPr marL="0" indent="0">
              <a:buNone/>
            </a:pPr>
            <a:r>
              <a:rPr lang="en-US" sz="4000" dirty="0"/>
              <a:t>great challenges great opportunities </a:t>
            </a:r>
          </a:p>
          <a:p>
            <a:pPr marL="0" indent="0">
              <a:buNone/>
            </a:pPr>
            <a:r>
              <a:rPr lang="en-US" sz="4000" dirty="0"/>
              <a:t>Alert, watch sober battleship vs cruise ship.  </a:t>
            </a:r>
          </a:p>
          <a:p>
            <a:r>
              <a:rPr lang="en-US" sz="4000" dirty="0"/>
              <a:t>most productive ages 60 to 70</a:t>
            </a:r>
          </a:p>
          <a:p>
            <a:r>
              <a:rPr lang="en-US" sz="4000" dirty="0"/>
              <a:t>2</a:t>
            </a:r>
            <a:r>
              <a:rPr lang="en-US" sz="4000" baseline="30000" dirty="0"/>
              <a:t>nd</a:t>
            </a:r>
            <a:r>
              <a:rPr lang="en-US" sz="4000" dirty="0"/>
              <a:t> age 70 to 80</a:t>
            </a:r>
          </a:p>
          <a:p>
            <a:r>
              <a:rPr lang="en-US" sz="4000" dirty="0"/>
              <a:t>3</a:t>
            </a:r>
            <a:r>
              <a:rPr lang="en-US" sz="4000" baseline="30000" dirty="0"/>
              <a:t>rd</a:t>
            </a:r>
            <a:r>
              <a:rPr lang="en-US" sz="4000" dirty="0"/>
              <a:t> age 50 to 60</a:t>
            </a:r>
          </a:p>
          <a:p>
            <a:pPr marL="0" indent="0">
              <a:buNone/>
            </a:pPr>
            <a:r>
              <a:rPr lang="en-US" sz="4000" dirty="0"/>
              <a:t>keep axe sharp. watchful </a:t>
            </a:r>
          </a:p>
          <a:p>
            <a:pPr marL="0" indent="0">
              <a:buNone/>
            </a:pPr>
            <a:endParaRPr lang="en-US" sz="4000" dirty="0"/>
          </a:p>
        </p:txBody>
      </p:sp>
    </p:spTree>
    <p:extLst>
      <p:ext uri="{BB962C8B-B14F-4D97-AF65-F5344CB8AC3E}">
        <p14:creationId xmlns:p14="http://schemas.microsoft.com/office/powerpoint/2010/main" val="1730616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 Tu </a:t>
            </a:r>
            <a:r>
              <a:rPr lang="en-US" sz="4000" dirty="0" err="1"/>
              <a:t>b’Shvat</a:t>
            </a:r>
            <a:r>
              <a:rPr lang="en-US" sz="4000" dirty="0"/>
              <a:t> themes: </a:t>
            </a:r>
          </a:p>
          <a:p>
            <a:pPr marL="396875" indent="-396875">
              <a:buFont typeface="+mj-lt"/>
              <a:buAutoNum type="arabicPeriod"/>
            </a:pPr>
            <a:r>
              <a:rPr lang="en-US" sz="4000" dirty="0"/>
              <a:t>Hidden life of trees [sap running]  </a:t>
            </a:r>
          </a:p>
          <a:p>
            <a:pPr lvl="1"/>
            <a:r>
              <a:rPr lang="en-US" sz="4000" baseline="30000" dirty="0"/>
              <a:t>Col 3.1-3</a:t>
            </a:r>
            <a:r>
              <a:rPr lang="en-US" sz="4000" dirty="0"/>
              <a:t>Seek the things above, where the Messiah is sitting at the right hand of God…For…your life is hidden with the Messiah in God.</a:t>
            </a:r>
          </a:p>
          <a:p>
            <a:pPr marL="396875" indent="-396875">
              <a:buFont typeface="+mj-lt"/>
              <a:buAutoNum type="arabicPeriod"/>
            </a:pPr>
            <a:r>
              <a:rPr lang="en-US" sz="4000" dirty="0"/>
              <a:t>Flowering of almonds: abundance</a:t>
            </a:r>
          </a:p>
          <a:p>
            <a:pPr marL="396875" indent="-396875">
              <a:buFont typeface="+mj-lt"/>
              <a:buAutoNum type="arabicPeriod"/>
            </a:pPr>
            <a:r>
              <a:rPr lang="en-US" sz="4000" dirty="0"/>
              <a:t>Judgment despite apparent beauty and prosperity. </a:t>
            </a:r>
          </a:p>
        </p:txBody>
      </p:sp>
    </p:spTree>
    <p:extLst>
      <p:ext uri="{BB962C8B-B14F-4D97-AF65-F5344CB8AC3E}">
        <p14:creationId xmlns:p14="http://schemas.microsoft.com/office/powerpoint/2010/main" val="2850737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806339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Supreme Court nixes vaccine mandate for large employers">
            <a:extLst>
              <a:ext uri="{FF2B5EF4-FFF2-40B4-BE49-F238E27FC236}">
                <a16:creationId xmlns:a16="http://schemas.microsoft.com/office/drawing/2014/main" id="{64A43E63-B758-4368-8CF4-B5F09846D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36" y="-24632"/>
            <a:ext cx="7735527" cy="516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41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2475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2050" name="Picture 2" descr="Supreme Court Halts Vaccine Rule for US Businesses ...">
            <a:extLst>
              <a:ext uri="{FF2B5EF4-FFF2-40B4-BE49-F238E27FC236}">
                <a16:creationId xmlns:a16="http://schemas.microsoft.com/office/drawing/2014/main" id="{6304A248-B577-42C2-8AFB-36D3D6219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0"/>
            <a:ext cx="71532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414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In a massive blow to the Biden administration’s vaccine agenda, the Supreme Court ruled 6-3 on Thursday against the OSHA </a:t>
            </a:r>
            <a:r>
              <a:rPr lang="en-US" sz="3600" dirty="0">
                <a:solidFill>
                  <a:srgbClr val="FFFF99"/>
                </a:solidFill>
              </a:rPr>
              <a:t>mandate</a:t>
            </a:r>
            <a:r>
              <a:rPr lang="en-US" sz="3600" dirty="0"/>
              <a:t> for private employers. The mandate, which would impact 85 million Americans, has been stayed, blocking the federal government from enforcing it.  [OH policy]</a:t>
            </a:r>
            <a:endParaRPr lang="en-US" sz="6000" dirty="0"/>
          </a:p>
        </p:txBody>
      </p:sp>
    </p:spTree>
    <p:extLst>
      <p:ext uri="{BB962C8B-B14F-4D97-AF65-F5344CB8AC3E}">
        <p14:creationId xmlns:p14="http://schemas.microsoft.com/office/powerpoint/2010/main" val="206121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Similarly we celebrate Dr. Martin Luther King Jr.. Day on the third Monday of January—this year, Jan. 17.   Fruitfulness and fight.</a:t>
            </a:r>
          </a:p>
        </p:txBody>
      </p:sp>
    </p:spTree>
    <p:extLst>
      <p:ext uri="{BB962C8B-B14F-4D97-AF65-F5344CB8AC3E}">
        <p14:creationId xmlns:p14="http://schemas.microsoft.com/office/powerpoint/2010/main" val="1838728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44714" y="307883"/>
            <a:ext cx="3541486" cy="462606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t>Civil rights leader Martin Luther King (1929–1968) addresses crowds during the "March on Washington" at the Lincoln Memorial in D.C., where he gave his "I have a dream" speech on Aug. 28, 1963. (Central Press/Getty Images)</a:t>
            </a:r>
            <a:endParaRPr lang="en-US" sz="4000" dirty="0"/>
          </a:p>
        </p:txBody>
      </p:sp>
      <p:pic>
        <p:nvPicPr>
          <p:cNvPr id="11266" name="Picture 2" descr="Civil rights leader Martin Luther King (1929–1968) addresses crowds during the &quot;March on Washington&quot; at the Lincoln Memorial in D.C., where he gave his &quot;I have a dream&quot; speech on Aug. 28, 1963. (Central Press/Getty Images)">
            <a:extLst>
              <a:ext uri="{FF2B5EF4-FFF2-40B4-BE49-F238E27FC236}">
                <a16:creationId xmlns:a16="http://schemas.microsoft.com/office/drawing/2014/main" id="{79119D12-7AD1-47B5-8648-22F834F240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05"/>
          <a:stretch/>
        </p:blipFill>
        <p:spPr bwMode="auto">
          <a:xfrm>
            <a:off x="3886200" y="-34290"/>
            <a:ext cx="5029200"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66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The most memorable and oft-quoted line of the speech, “I have a dream that my four little children will one day live in a nation where they will not be judged by the color of their skin but by the content of their character” now is opposed by Critical Race Theory.</a:t>
            </a:r>
          </a:p>
        </p:txBody>
      </p:sp>
    </p:spTree>
    <p:extLst>
      <p:ext uri="{BB962C8B-B14F-4D97-AF65-F5344CB8AC3E}">
        <p14:creationId xmlns:p14="http://schemas.microsoft.com/office/powerpoint/2010/main" val="1637563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descr="u 03%åhiv &#10;JEREMIAH 1:11-12 &#10;ALMOND TREE BLOSSOMS ">
            <a:extLst>
              <a:ext uri="{FF2B5EF4-FFF2-40B4-BE49-F238E27FC236}">
                <a16:creationId xmlns:a16="http://schemas.microsoft.com/office/drawing/2014/main" id="{9B87D42F-02BD-44F5-883A-0E95170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53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ctr" rtl="0">
              <a:buNone/>
            </a:pPr>
            <a:r>
              <a:rPr lang="en-US" sz="4400" dirty="0"/>
              <a:t>Tu </a:t>
            </a:r>
            <a:r>
              <a:rPr lang="en-US" sz="4400" dirty="0" err="1"/>
              <a:t>BeShvat</a:t>
            </a:r>
            <a:r>
              <a:rPr lang="en-US" sz="4400" dirty="0"/>
              <a:t> </a:t>
            </a:r>
            <a:r>
              <a:rPr lang="he-IL" sz="5400" b="1" dirty="0">
                <a:latin typeface="David" panose="020E0502060401010101" pitchFamily="34" charset="-79"/>
                <a:cs typeface="David" panose="020E0502060401010101" pitchFamily="34" charset="-79"/>
              </a:rPr>
              <a:t>טוּ </a:t>
            </a:r>
            <a:r>
              <a:rPr lang="he-IL" sz="5400" b="1" i="0" u="none" strike="noStrike" baseline="0" dirty="0">
                <a:latin typeface="David" panose="020E0502060401010101" pitchFamily="34" charset="-79"/>
                <a:cs typeface="David" panose="020E0502060401010101" pitchFamily="34" charset="-79"/>
              </a:rPr>
              <a:t>בִּשְׁבָט</a:t>
            </a:r>
          </a:p>
          <a:p>
            <a:pPr marL="0" indent="0" algn="ctr">
              <a:buNone/>
            </a:pPr>
            <a:r>
              <a:rPr lang="en-US" sz="4400" dirty="0"/>
              <a:t> 15</a:t>
            </a:r>
            <a:r>
              <a:rPr lang="en-US" sz="4400" baseline="30000" dirty="0"/>
              <a:t>th</a:t>
            </a:r>
            <a:r>
              <a:rPr lang="en-US" sz="4400" dirty="0"/>
              <a:t> of Shevat  </a:t>
            </a:r>
          </a:p>
          <a:p>
            <a:pPr marL="0" indent="0" algn="ctr">
              <a:buNone/>
            </a:pPr>
            <a:r>
              <a:rPr lang="en-US" sz="4400" dirty="0" err="1"/>
              <a:t>Yer</a:t>
            </a:r>
            <a:r>
              <a:rPr lang="en-US" sz="4400" dirty="0"/>
              <a:t>. 1.11-12 Almond Tree Blossoms </a:t>
            </a:r>
          </a:p>
          <a:p>
            <a:pPr algn="ctr"/>
            <a:r>
              <a:rPr lang="en-US" sz="4400" dirty="0">
                <a:solidFill>
                  <a:srgbClr val="FFFF99"/>
                </a:solidFill>
              </a:rPr>
              <a:t>Abundant harvest</a:t>
            </a:r>
          </a:p>
          <a:p>
            <a:pPr algn="ctr"/>
            <a:r>
              <a:rPr lang="en-US" sz="4400" dirty="0">
                <a:solidFill>
                  <a:srgbClr val="FFFF99"/>
                </a:solidFill>
              </a:rPr>
              <a:t>Opposing apostasy</a:t>
            </a:r>
          </a:p>
          <a:p>
            <a:pPr marL="0" indent="0" algn="ctr">
              <a:buNone/>
            </a:pPr>
            <a:endParaRPr lang="en-US" sz="7200" dirty="0"/>
          </a:p>
          <a:p>
            <a:pPr marL="0" indent="0" algn="ctr">
              <a:buNone/>
            </a:pPr>
            <a:endParaRPr lang="en-US" sz="4400" dirty="0"/>
          </a:p>
        </p:txBody>
      </p:sp>
    </p:spTree>
    <p:extLst>
      <p:ext uri="{BB962C8B-B14F-4D97-AF65-F5344CB8AC3E}">
        <p14:creationId xmlns:p14="http://schemas.microsoft.com/office/powerpoint/2010/main" val="1111735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Other tree allusions:</a:t>
            </a:r>
          </a:p>
        </p:txBody>
      </p:sp>
    </p:spTree>
    <p:extLst>
      <p:ext uri="{BB962C8B-B14F-4D97-AF65-F5344CB8AC3E}">
        <p14:creationId xmlns:p14="http://schemas.microsoft.com/office/powerpoint/2010/main" val="1525651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Yer</a:t>
            </a:r>
            <a:r>
              <a:rPr lang="en-US" sz="4000" baseline="30000" dirty="0"/>
              <a:t> 17.7-10 </a:t>
            </a:r>
            <a:r>
              <a:rPr lang="en-US" sz="4000" dirty="0"/>
              <a:t>Blessed is the man who trusts in </a:t>
            </a:r>
            <a:r>
              <a:rPr lang="en-US" sz="4000" cap="small" dirty="0"/>
              <a:t>Adoni</a:t>
            </a:r>
            <a:r>
              <a:rPr lang="en-US" sz="4000" dirty="0"/>
              <a:t>; </a:t>
            </a:r>
            <a:r>
              <a:rPr lang="en-US" sz="4000" cap="small" dirty="0"/>
              <a:t>Adoni</a:t>
            </a:r>
            <a:r>
              <a:rPr lang="en-US" sz="4000" dirty="0"/>
              <a:t> will be his security. He will be like a tree planted near water; it spreads out its roots by the river; it does not notice when heat comes; and its foliage is luxuriant; it is not anxious in a year of drought but keeps on yielding fruit.</a:t>
            </a:r>
          </a:p>
        </p:txBody>
      </p:sp>
    </p:spTree>
    <p:extLst>
      <p:ext uri="{BB962C8B-B14F-4D97-AF65-F5344CB8AC3E}">
        <p14:creationId xmlns:p14="http://schemas.microsoft.com/office/powerpoint/2010/main" val="28073987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C3E3373F-BFF0-45CF-BE94-514F3EC48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765" y="0"/>
            <a:ext cx="3750469" cy="5143500"/>
          </a:xfrm>
          <a:prstGeom prst="rect">
            <a:avLst/>
          </a:prstGeom>
        </p:spPr>
      </p:pic>
    </p:spTree>
    <p:extLst>
      <p:ext uri="{BB962C8B-B14F-4D97-AF65-F5344CB8AC3E}">
        <p14:creationId xmlns:p14="http://schemas.microsoft.com/office/powerpoint/2010/main" val="410869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
        <p:nvSpPr>
          <p:cNvPr id="8" name="TextBox 7">
            <a:extLst>
              <a:ext uri="{FF2B5EF4-FFF2-40B4-BE49-F238E27FC236}">
                <a16:creationId xmlns:a16="http://schemas.microsoft.com/office/drawing/2014/main" id="{E13AA5E4-C3BE-4B67-AD24-EBE639897AE8}"/>
              </a:ext>
            </a:extLst>
          </p:cNvPr>
          <p:cNvSpPr txBox="1"/>
          <p:nvPr/>
        </p:nvSpPr>
        <p:spPr>
          <a:xfrm>
            <a:off x="457200" y="285749"/>
            <a:ext cx="8382000" cy="2616101"/>
          </a:xfrm>
          <a:prstGeom prst="rect">
            <a:avLst/>
          </a:prstGeom>
          <a:noFill/>
        </p:spPr>
        <p:txBody>
          <a:bodyPr wrap="square">
            <a:spAutoFit/>
          </a:bodyPr>
          <a:lstStyle/>
          <a:p>
            <a:pPr algn="l"/>
            <a:r>
              <a:rPr lang="en-US" dirty="0"/>
              <a:t>Monday, Jan 17, is Tu </a:t>
            </a:r>
            <a:r>
              <a:rPr lang="en-US" dirty="0" err="1"/>
              <a:t>BeShvat</a:t>
            </a:r>
            <a:r>
              <a:rPr lang="en-US" dirty="0"/>
              <a:t> </a:t>
            </a:r>
          </a:p>
          <a:p>
            <a:pPr algn="l"/>
            <a:r>
              <a:rPr lang="he-IL" sz="4400" b="1" dirty="0">
                <a:latin typeface="David" panose="020E0502060401010101" pitchFamily="34" charset="-79"/>
                <a:cs typeface="David" panose="020E0502060401010101" pitchFamily="34" charset="-79"/>
              </a:rPr>
              <a:t>ט״ו שְׁבָט</a:t>
            </a:r>
            <a:r>
              <a:rPr lang="he-IL" sz="4400" dirty="0"/>
              <a:t> </a:t>
            </a:r>
            <a:r>
              <a:rPr lang="en-US" dirty="0"/>
              <a:t>, a Jewish holiday occurring on the 15</a:t>
            </a:r>
            <a:r>
              <a:rPr lang="en-US" baseline="30000" dirty="0"/>
              <a:t>th</a:t>
            </a:r>
            <a:r>
              <a:rPr lang="en-US" dirty="0"/>
              <a:t> day of the Hebrew month of Shevat.</a:t>
            </a:r>
          </a:p>
        </p:txBody>
      </p:sp>
    </p:spTree>
    <p:extLst>
      <p:ext uri="{BB962C8B-B14F-4D97-AF65-F5344CB8AC3E}">
        <p14:creationId xmlns:p14="http://schemas.microsoft.com/office/powerpoint/2010/main" val="169562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Jer</a:t>
            </a:r>
            <a:r>
              <a:rPr lang="en-US" sz="4000" baseline="30000" dirty="0"/>
              <a:t> 17.9-10</a:t>
            </a:r>
            <a:r>
              <a:rPr lang="en-US" sz="4000" dirty="0"/>
              <a:t> “The heart is more deceitful than anything else and mortally sick. Who can fathom it? I, </a:t>
            </a:r>
            <a:r>
              <a:rPr lang="en-US" sz="4000" cap="small" dirty="0"/>
              <a:t>Adoni</a:t>
            </a:r>
            <a:r>
              <a:rPr lang="en-US" sz="4000" dirty="0"/>
              <a:t>, search the heart; I test inner motivations; in order to give to everyone what his actions and conduct deserve.”</a:t>
            </a:r>
          </a:p>
        </p:txBody>
      </p:sp>
    </p:spTree>
    <p:extLst>
      <p:ext uri="{BB962C8B-B14F-4D97-AF65-F5344CB8AC3E}">
        <p14:creationId xmlns:p14="http://schemas.microsoft.com/office/powerpoint/2010/main" val="29452269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99"/>
                </a:solidFill>
              </a:rPr>
              <a:t>In his 1869 </a:t>
            </a:r>
            <a:r>
              <a:rPr lang="en-US" sz="4000" dirty="0"/>
              <a:t>travel book, </a:t>
            </a:r>
            <a:r>
              <a:rPr lang="en-US" sz="4000" i="1" dirty="0"/>
              <a:t>Innocents Abroad</a:t>
            </a:r>
            <a:r>
              <a:rPr lang="en-US" sz="4000" dirty="0"/>
              <a:t>, Mark Twain describes the Holy Land as “a desolate country whose soil is rich enough, but is given over wholly to weeds—a silent mournful expanse …</a:t>
            </a:r>
            <a:endParaRPr lang="en-US" sz="6600" dirty="0"/>
          </a:p>
        </p:txBody>
      </p:sp>
    </p:spTree>
    <p:extLst>
      <p:ext uri="{BB962C8B-B14F-4D97-AF65-F5344CB8AC3E}">
        <p14:creationId xmlns:p14="http://schemas.microsoft.com/office/powerpoint/2010/main" val="848019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was hardly a tree or a shrub anywhere. Even the olive and the cactus, those fast friends of the worthless soil, had almost deserted the country.”</a:t>
            </a:r>
            <a:endParaRPr lang="en-US" sz="6600" dirty="0"/>
          </a:p>
        </p:txBody>
      </p:sp>
    </p:spTree>
    <p:extLst>
      <p:ext uri="{BB962C8B-B14F-4D97-AF65-F5344CB8AC3E}">
        <p14:creationId xmlns:p14="http://schemas.microsoft.com/office/powerpoint/2010/main" val="528518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l" rtl="0">
              <a:buNone/>
            </a:pPr>
            <a:r>
              <a:rPr lang="en-US" sz="4000" u="sng" dirty="0">
                <a:solidFill>
                  <a:srgbClr val="FFFF99"/>
                </a:solidFill>
              </a:rPr>
              <a:t>In 1901</a:t>
            </a:r>
            <a:r>
              <a:rPr lang="en-US" sz="4000" dirty="0"/>
              <a:t>,</a:t>
            </a:r>
            <a:r>
              <a:rPr lang="en-US" sz="4400" b="1" dirty="0"/>
              <a:t> </a:t>
            </a:r>
            <a:r>
              <a:rPr lang="he-IL" sz="4800" b="1" i="0" u="none" strike="noStrike" baseline="0" dirty="0">
                <a:cs typeface="Vilna" pitchFamily="2" charset="-79"/>
              </a:rPr>
              <a:t>קֶרֶן קַיֶּמֶת לְיִשְׂרָאֵל</a:t>
            </a:r>
            <a:r>
              <a:rPr lang="en-US" sz="4800" b="1" i="0" u="none" strike="noStrike" baseline="0" dirty="0">
                <a:cs typeface="Vilna" pitchFamily="2" charset="-79"/>
              </a:rPr>
              <a:t> </a:t>
            </a:r>
          </a:p>
          <a:p>
            <a:pPr marL="0" marR="0" indent="0" algn="l" rtl="0">
              <a:buNone/>
            </a:pPr>
            <a:r>
              <a:rPr lang="en-US" sz="4000" dirty="0"/>
              <a:t>Keren </a:t>
            </a:r>
            <a:r>
              <a:rPr lang="en-US" sz="4000" dirty="0" err="1"/>
              <a:t>Kayemet</a:t>
            </a:r>
            <a:r>
              <a:rPr lang="en-US" sz="4000" dirty="0"/>
              <a:t> </a:t>
            </a:r>
            <a:r>
              <a:rPr lang="en-US" sz="4000" dirty="0" err="1"/>
              <a:t>L’Israel</a:t>
            </a:r>
            <a:r>
              <a:rPr lang="en-US" sz="4000" dirty="0"/>
              <a:t> —</a:t>
            </a:r>
          </a:p>
          <a:p>
            <a:pPr marL="0" marR="0" indent="0" algn="l" rtl="0">
              <a:buNone/>
            </a:pPr>
            <a:r>
              <a:rPr lang="en-US" sz="4000" dirty="0"/>
              <a:t>Jewish National Fund (KKL-JNF) was founded. KKL-JNF looked for native Mediterranean pine species to help reestablish forests.</a:t>
            </a:r>
            <a:endParaRPr lang="en-US" sz="6600" dirty="0"/>
          </a:p>
        </p:txBody>
      </p:sp>
    </p:spTree>
    <p:extLst>
      <p:ext uri="{BB962C8B-B14F-4D97-AF65-F5344CB8AC3E}">
        <p14:creationId xmlns:p14="http://schemas.microsoft.com/office/powerpoint/2010/main" val="3557233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While people all over the world complain that there are fewer and fewer trees, Israel is one of the few countries, if not the only one, that entered the 21st century with a net gain in trees. The Jewish National Fund (Keren </a:t>
            </a:r>
            <a:r>
              <a:rPr lang="en-US" sz="4000" dirty="0" err="1"/>
              <a:t>Kayemet</a:t>
            </a:r>
            <a:r>
              <a:rPr lang="en-US" sz="4000" dirty="0"/>
              <a:t> </a:t>
            </a:r>
            <a:r>
              <a:rPr lang="en-US" sz="4000" dirty="0" err="1"/>
              <a:t>L’Israel</a:t>
            </a:r>
            <a:r>
              <a:rPr lang="en-US" sz="4000" dirty="0"/>
              <a:t> or KKL)</a:t>
            </a:r>
          </a:p>
        </p:txBody>
      </p:sp>
    </p:spTree>
    <p:extLst>
      <p:ext uri="{BB962C8B-B14F-4D97-AF65-F5344CB8AC3E}">
        <p14:creationId xmlns:p14="http://schemas.microsoft.com/office/powerpoint/2010/main" val="2128276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set itself the task of planting many trees and forests in Israel at the beginning of the 20th century. Thanks to donations from all over the world, this organization has planted more than 240 million trees in Israel since 1901!</a:t>
            </a:r>
          </a:p>
        </p:txBody>
      </p:sp>
    </p:spTree>
    <p:extLst>
      <p:ext uri="{BB962C8B-B14F-4D97-AF65-F5344CB8AC3E}">
        <p14:creationId xmlns:p14="http://schemas.microsoft.com/office/powerpoint/2010/main" val="40111041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42" name="Picture 2">
            <a:extLst>
              <a:ext uri="{FF2B5EF4-FFF2-40B4-BE49-F238E27FC236}">
                <a16:creationId xmlns:a16="http://schemas.microsoft.com/office/drawing/2014/main" id="{23293C4A-0856-4538-8AE9-81947513B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7" y="-25676"/>
            <a:ext cx="77184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191A2F-91B5-4286-BEA9-F15495F22F40}"/>
              </a:ext>
            </a:extLst>
          </p:cNvPr>
          <p:cNvSpPr txBox="1"/>
          <p:nvPr/>
        </p:nvSpPr>
        <p:spPr>
          <a:xfrm>
            <a:off x="712787" y="3794385"/>
            <a:ext cx="7919284" cy="1323439"/>
          </a:xfrm>
          <a:prstGeom prst="rect">
            <a:avLst/>
          </a:prstGeom>
          <a:noFill/>
        </p:spPr>
        <p:txBody>
          <a:bodyPr wrap="none" rtlCol="0">
            <a:spAutoFit/>
          </a:bodyPr>
          <a:lstStyle/>
          <a:p>
            <a:pPr algn="l"/>
            <a:r>
              <a:rPr lang="en-US" b="0" dirty="0">
                <a:effectLst/>
              </a:rPr>
              <a:t>Children plant trees near Gush </a:t>
            </a:r>
          </a:p>
          <a:p>
            <a:pPr algn="l"/>
            <a:r>
              <a:rPr lang="en-US" b="0" dirty="0">
                <a:effectLst/>
              </a:rPr>
              <a:t>Etzion south of Jerusalem</a:t>
            </a:r>
            <a:endParaRPr lang="en-US" dirty="0"/>
          </a:p>
        </p:txBody>
      </p:sp>
    </p:spTree>
    <p:extLst>
      <p:ext uri="{BB962C8B-B14F-4D97-AF65-F5344CB8AC3E}">
        <p14:creationId xmlns:p14="http://schemas.microsoft.com/office/powerpoint/2010/main" val="592914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2021 was a year of global fires which consumed 10.1 million acres around the world. In Israel, homes, businesses and hundreds of acres of forests burned to the ground.  </a:t>
            </a:r>
          </a:p>
        </p:txBody>
      </p:sp>
    </p:spTree>
    <p:extLst>
      <p:ext uri="{BB962C8B-B14F-4D97-AF65-F5344CB8AC3E}">
        <p14:creationId xmlns:p14="http://schemas.microsoft.com/office/powerpoint/2010/main" val="4252037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saddest part of it all?  Most of these trees had been planted by hand by pioneers; as prophecy foretold: (Isaiah 32:15, Isaiah 41:19). Since the early 1900 Israel has planted over 250 million trees.</a:t>
            </a:r>
          </a:p>
        </p:txBody>
      </p:sp>
    </p:spTree>
    <p:extLst>
      <p:ext uri="{BB962C8B-B14F-4D97-AF65-F5344CB8AC3E}">
        <p14:creationId xmlns:p14="http://schemas.microsoft.com/office/powerpoint/2010/main" val="14813351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BA83EA-0D10-4CB3-9C5E-394CECD52836}"/>
              </a:ext>
            </a:extLst>
          </p:cNvPr>
          <p:cNvPicPr>
            <a:picLocks noChangeAspect="1"/>
          </p:cNvPicPr>
          <p:nvPr/>
        </p:nvPicPr>
        <p:blipFill>
          <a:blip r:embed="rId3"/>
          <a:stretch>
            <a:fillRect/>
          </a:stretch>
        </p:blipFill>
        <p:spPr>
          <a:xfrm>
            <a:off x="0" y="0"/>
            <a:ext cx="9144000" cy="5143500"/>
          </a:xfrm>
          <a:prstGeom prst="rect">
            <a:avLst/>
          </a:prstGeom>
        </p:spPr>
      </p:pic>
      <p:sp>
        <p:nvSpPr>
          <p:cNvPr id="2" name="AutoShape 2" descr="Israeli Police. 2021 Israel wildfires, August 2021">
            <a:extLst>
              <a:ext uri="{FF2B5EF4-FFF2-40B4-BE49-F238E27FC236}">
                <a16:creationId xmlns:a16="http://schemas.microsoft.com/office/drawing/2014/main" id="{13196464-5A91-4838-9FD8-C3D72C982BAE}"/>
              </a:ext>
            </a:extLst>
          </p:cNvPr>
          <p:cNvSpPr>
            <a:spLocks noGrp="1" noChangeAspect="1" noChangeArrowheads="1"/>
          </p:cNvSpPr>
          <p:nvPr>
            <p:ph type="subTitle" idx="1"/>
          </p:nvPr>
        </p:nvSpPr>
        <p:spPr bwMode="auto">
          <a:xfrm>
            <a:off x="381000" y="285750"/>
            <a:ext cx="8534400"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r>
              <a:rPr lang="en-US" dirty="0"/>
              <a:t>  </a:t>
            </a:r>
          </a:p>
        </p:txBody>
      </p:sp>
    </p:spTree>
    <p:extLst>
      <p:ext uri="{BB962C8B-B14F-4D97-AF65-F5344CB8AC3E}">
        <p14:creationId xmlns:p14="http://schemas.microsoft.com/office/powerpoint/2010/main" val="256555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Tu </a:t>
            </a:r>
            <a:r>
              <a:rPr lang="en-US" sz="4000" dirty="0" err="1"/>
              <a:t>BeShvat</a:t>
            </a:r>
            <a:r>
              <a:rPr lang="en-US" sz="4000" dirty="0"/>
              <a:t> begins at sunset on Sunday, Jan. 16, 2022, and ends in the evening of Jan. 17. </a:t>
            </a:r>
          </a:p>
          <a:p>
            <a:pPr marL="0" indent="0">
              <a:buNone/>
            </a:pPr>
            <a:r>
              <a:rPr lang="en-US" sz="4000" dirty="0"/>
              <a:t>It is also called </a:t>
            </a:r>
          </a:p>
          <a:p>
            <a:pPr marL="0" indent="0" algn="l">
              <a:buNone/>
            </a:pPr>
            <a:r>
              <a:rPr lang="en-US" sz="4000" i="1" dirty="0"/>
              <a:t>Rosh </a:t>
            </a:r>
            <a:r>
              <a:rPr lang="en-US" sz="4000" i="1" dirty="0" err="1"/>
              <a:t>HaShanah</a:t>
            </a:r>
            <a:r>
              <a:rPr lang="en-US" sz="4000" i="1" dirty="0"/>
              <a:t> </a:t>
            </a:r>
            <a:r>
              <a:rPr lang="en-US" sz="4000" i="1" dirty="0" err="1"/>
              <a:t>La'Ilanot</a:t>
            </a:r>
            <a:r>
              <a:rPr lang="en-US" sz="4000" i="1" dirty="0"/>
              <a:t> </a:t>
            </a:r>
          </a:p>
          <a:p>
            <a:pPr marL="0" indent="0" algn="r" rtl="1">
              <a:buNone/>
            </a:pPr>
            <a:r>
              <a:rPr lang="he-IL" sz="4400" b="1" dirty="0">
                <a:latin typeface="David" panose="020E0502060401010101" pitchFamily="34" charset="-79"/>
                <a:cs typeface="David" panose="020E0502060401010101" pitchFamily="34" charset="-79"/>
              </a:rPr>
              <a:t>רֹאשׁ הַשָּׁנָה לְאִילָנוֹת</a:t>
            </a:r>
            <a:endParaRPr lang="he-IL" sz="4000" dirty="0"/>
          </a:p>
          <a:p>
            <a:pPr marL="0" indent="0">
              <a:buNone/>
            </a:pPr>
            <a:r>
              <a:rPr lang="en-US" sz="4000" dirty="0"/>
              <a:t>literally 'New Year of the Trees'.</a:t>
            </a:r>
          </a:p>
        </p:txBody>
      </p:sp>
    </p:spTree>
    <p:extLst>
      <p:ext uri="{BB962C8B-B14F-4D97-AF65-F5344CB8AC3E}">
        <p14:creationId xmlns:p14="http://schemas.microsoft.com/office/powerpoint/2010/main" val="36179524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3600" dirty="0"/>
              <a:t>When the Jewish people complained that the water in Marah was bitter, God told Moshe to throw a certain small tree into the water which would make the water sweet. Why did God specifically use a tree as the emissary to sweeten the water? It is explained that God was trying to tell us that when things look bleak and hopeless</a:t>
            </a:r>
            <a:endParaRPr lang="en-US" sz="6000" dirty="0"/>
          </a:p>
        </p:txBody>
      </p:sp>
    </p:spTree>
    <p:extLst>
      <p:ext uri="{BB962C8B-B14F-4D97-AF65-F5344CB8AC3E}">
        <p14:creationId xmlns:p14="http://schemas.microsoft.com/office/powerpoint/2010/main" val="40883884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–like a desert without fresh water –there is always potential for re-birth, like the lifecycle of the tree. The tree represents hope and potential!   The tree represent the execution stake of Yeshua the Messiah, King of Israel!</a:t>
            </a:r>
            <a:endParaRPr lang="en-US" sz="6600" dirty="0"/>
          </a:p>
        </p:txBody>
      </p:sp>
    </p:spTree>
    <p:extLst>
      <p:ext uri="{BB962C8B-B14F-4D97-AF65-F5344CB8AC3E}">
        <p14:creationId xmlns:p14="http://schemas.microsoft.com/office/powerpoint/2010/main" val="24794861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Yeshayahu/Is 55. 6-12 </a:t>
            </a:r>
            <a:r>
              <a:rPr lang="en-US" sz="4000" dirty="0"/>
              <a:t>Seek </a:t>
            </a:r>
            <a:r>
              <a:rPr lang="en-US" sz="4000" cap="small" dirty="0"/>
              <a:t>Adoni</a:t>
            </a:r>
            <a:r>
              <a:rPr lang="en-US" sz="4000" dirty="0"/>
              <a:t> while He may be found, call on Him while He is near.  Let the wicked forsake his way, and the unrighteous one his thoughts, let him return to </a:t>
            </a:r>
            <a:r>
              <a:rPr lang="en-US" sz="4000" cap="small" dirty="0"/>
              <a:t>Adoni</a:t>
            </a:r>
            <a:r>
              <a:rPr lang="en-US" sz="4000" dirty="0"/>
              <a:t>, so He may have compassion on him, and to our God, for He will abundantly pardon.  </a:t>
            </a:r>
          </a:p>
        </p:txBody>
      </p:sp>
    </p:spTree>
    <p:extLst>
      <p:ext uri="{BB962C8B-B14F-4D97-AF65-F5344CB8AC3E}">
        <p14:creationId xmlns:p14="http://schemas.microsoft.com/office/powerpoint/2010/main" val="481360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Yeshayahu/Is 55. 6-12 </a:t>
            </a:r>
            <a:r>
              <a:rPr lang="en-US" sz="4000" dirty="0"/>
              <a:t>“For My thoughts are not your thoughts, nor are your ways My ways.” It is a declaration of </a:t>
            </a:r>
            <a:r>
              <a:rPr lang="en-US" sz="4000" cap="small" dirty="0"/>
              <a:t>Adoni</a:t>
            </a:r>
            <a:r>
              <a:rPr lang="en-US" sz="4000" dirty="0"/>
              <a:t>.  “For as the heavens are higher than earth, so are My ways higher than your ways, and My thoughts than your thoughts. </a:t>
            </a:r>
          </a:p>
        </p:txBody>
      </p:sp>
    </p:spTree>
    <p:extLst>
      <p:ext uri="{BB962C8B-B14F-4D97-AF65-F5344CB8AC3E}">
        <p14:creationId xmlns:p14="http://schemas.microsoft.com/office/powerpoint/2010/main" val="13347437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Yeshayahu/Is 55. 6-12 </a:t>
            </a:r>
            <a:r>
              <a:rPr lang="en-US" sz="4000" dirty="0"/>
              <a:t>For as the rain and snow come down from heaven, and do not return there without having watered the earth, making it bring forth and sprout, giving seed to sow and bread to eat, so My word will be that goes out from My mouth. </a:t>
            </a:r>
          </a:p>
        </p:txBody>
      </p:sp>
    </p:spTree>
    <p:extLst>
      <p:ext uri="{BB962C8B-B14F-4D97-AF65-F5344CB8AC3E}">
        <p14:creationId xmlns:p14="http://schemas.microsoft.com/office/powerpoint/2010/main" val="7001257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Yeshayahu/Is 55. 6-12 </a:t>
            </a:r>
            <a:r>
              <a:rPr lang="en-US" sz="4000" dirty="0"/>
              <a:t>It will not return to Me in vain, but will accomplish what I intend, and will succeed in what I sent it for. “Yes, you will go out with joy and be led forth with peace. The mountains and the hills will break forth before you singing, and </a:t>
            </a:r>
            <a:r>
              <a:rPr lang="en-US" sz="4000" dirty="0">
                <a:solidFill>
                  <a:srgbClr val="FFFF99"/>
                </a:solidFill>
              </a:rPr>
              <a:t>all the trees of the field will clap their hands!</a:t>
            </a:r>
          </a:p>
        </p:txBody>
      </p:sp>
    </p:spTree>
    <p:extLst>
      <p:ext uri="{BB962C8B-B14F-4D97-AF65-F5344CB8AC3E}">
        <p14:creationId xmlns:p14="http://schemas.microsoft.com/office/powerpoint/2010/main" val="3631801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2290" name="Picture 2" descr="u 03%åhiv &#10;JEREMIAH 1:11-12 &#10;ALMOND TREE BLOSSOMS ">
            <a:extLst>
              <a:ext uri="{FF2B5EF4-FFF2-40B4-BE49-F238E27FC236}">
                <a16:creationId xmlns:a16="http://schemas.microsoft.com/office/drawing/2014/main" id="{9B87D42F-02BD-44F5-883A-0E9517098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4925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indent="0" algn="ctr" rtl="0">
              <a:buNone/>
            </a:pPr>
            <a:r>
              <a:rPr lang="en-US" sz="4400" dirty="0"/>
              <a:t>Tu </a:t>
            </a:r>
            <a:r>
              <a:rPr lang="en-US" sz="4400" dirty="0" err="1"/>
              <a:t>BeShvat</a:t>
            </a:r>
            <a:r>
              <a:rPr lang="en-US" sz="4400" dirty="0"/>
              <a:t> </a:t>
            </a:r>
            <a:r>
              <a:rPr lang="he-IL" sz="5400" b="1" dirty="0">
                <a:latin typeface="David" panose="020E0502060401010101" pitchFamily="34" charset="-79"/>
                <a:cs typeface="David" panose="020E0502060401010101" pitchFamily="34" charset="-79"/>
              </a:rPr>
              <a:t>טוּ </a:t>
            </a:r>
            <a:r>
              <a:rPr lang="he-IL" sz="5400" b="1" i="0" u="none" strike="noStrike" baseline="0" dirty="0">
                <a:latin typeface="David" panose="020E0502060401010101" pitchFamily="34" charset="-79"/>
                <a:cs typeface="David" panose="020E0502060401010101" pitchFamily="34" charset="-79"/>
              </a:rPr>
              <a:t>בִּשְׁבָט</a:t>
            </a:r>
          </a:p>
          <a:p>
            <a:pPr marL="0" indent="0" algn="ctr">
              <a:buNone/>
            </a:pPr>
            <a:r>
              <a:rPr lang="en-US" sz="4400" dirty="0"/>
              <a:t> 15</a:t>
            </a:r>
            <a:r>
              <a:rPr lang="en-US" sz="4400" baseline="30000" dirty="0"/>
              <a:t>th</a:t>
            </a:r>
            <a:r>
              <a:rPr lang="en-US" sz="4400" dirty="0"/>
              <a:t> of Shevat  </a:t>
            </a:r>
          </a:p>
          <a:p>
            <a:pPr marL="0" indent="0" algn="ctr">
              <a:buNone/>
            </a:pPr>
            <a:r>
              <a:rPr lang="en-US" sz="4400" dirty="0" err="1"/>
              <a:t>Yer</a:t>
            </a:r>
            <a:r>
              <a:rPr lang="en-US" sz="4400" dirty="0"/>
              <a:t>. 1.11-12 Almond Tree Blossoms </a:t>
            </a:r>
          </a:p>
          <a:p>
            <a:pPr algn="ctr"/>
            <a:r>
              <a:rPr lang="en-US" sz="4400" dirty="0">
                <a:solidFill>
                  <a:srgbClr val="FFFF99"/>
                </a:solidFill>
              </a:rPr>
              <a:t>Abundant harvest</a:t>
            </a:r>
          </a:p>
          <a:p>
            <a:pPr algn="ctr"/>
            <a:r>
              <a:rPr lang="en-US" sz="4400" dirty="0">
                <a:solidFill>
                  <a:srgbClr val="FFFF99"/>
                </a:solidFill>
              </a:rPr>
              <a:t>Opposing apostasy</a:t>
            </a:r>
          </a:p>
          <a:p>
            <a:pPr marL="0" indent="0" algn="ctr">
              <a:buNone/>
            </a:pPr>
            <a:endParaRPr lang="en-US" sz="7200" dirty="0"/>
          </a:p>
          <a:p>
            <a:pPr marL="0" indent="0" algn="ctr">
              <a:buNone/>
            </a:pPr>
            <a:endParaRPr lang="en-US" sz="4400" dirty="0"/>
          </a:p>
        </p:txBody>
      </p:sp>
    </p:spTree>
    <p:extLst>
      <p:ext uri="{BB962C8B-B14F-4D97-AF65-F5344CB8AC3E}">
        <p14:creationId xmlns:p14="http://schemas.microsoft.com/office/powerpoint/2010/main" val="33674213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327029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00" y="285750"/>
            <a:ext cx="8534400" cy="4648199"/>
          </a:xfrm>
        </p:spPr>
        <p:txBody>
          <a:bodyPr>
            <a:normAutofit/>
          </a:bodyPr>
          <a:lstStyle/>
          <a:p>
            <a:pPr algn="l"/>
            <a:endParaRPr lang="en-US" sz="4000" dirty="0"/>
          </a:p>
        </p:txBody>
      </p:sp>
    </p:spTree>
    <p:extLst>
      <p:ext uri="{BB962C8B-B14F-4D97-AF65-F5344CB8AC3E}">
        <p14:creationId xmlns:p14="http://schemas.microsoft.com/office/powerpoint/2010/main" val="185518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may seem quite odd that we are celebrating the New Year for trees in…. January!   January is the month in which trees look dead! No blossoms, no leaves, no fruit. We should be celebrating snow and ice! </a:t>
            </a:r>
            <a:endParaRPr lang="en-US" sz="6600" dirty="0"/>
          </a:p>
        </p:txBody>
      </p:sp>
    </p:spTree>
    <p:extLst>
      <p:ext uri="{BB962C8B-B14F-4D97-AF65-F5344CB8AC3E}">
        <p14:creationId xmlns:p14="http://schemas.microsoft.com/office/powerpoint/2010/main" val="22057524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166265</TotalTime>
  <Words>6756</Words>
  <Application>Microsoft Office PowerPoint</Application>
  <PresentationFormat>On-screen Show (16:9)</PresentationFormat>
  <Paragraphs>479</Paragraphs>
  <Slides>90</Slides>
  <Notes>90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90</vt:i4>
      </vt:variant>
    </vt:vector>
  </HeadingPairs>
  <TitlesOfParts>
    <vt:vector size="98" baseType="lpstr">
      <vt:lpstr>Arial</vt:lpstr>
      <vt:lpstr>Arial Rounded MT Bold</vt:lpstr>
      <vt:lpstr>Calibri</vt:lpstr>
      <vt:lpstr>Calibri Light</vt:lpstr>
      <vt:lpstr>David</vt:lpstr>
      <vt:lpstr>Raleway</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4481</cp:revision>
  <dcterms:created xsi:type="dcterms:W3CDTF">2006-04-21T19:34:43Z</dcterms:created>
  <dcterms:modified xsi:type="dcterms:W3CDTF">2022-01-15T16:12:00Z</dcterms:modified>
</cp:coreProperties>
</file>