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77"/>
  </p:notesMasterIdLst>
  <p:handoutMasterIdLst>
    <p:handoutMasterId r:id="rId78"/>
  </p:handoutMasterIdLst>
  <p:sldIdLst>
    <p:sldId id="2045" r:id="rId2"/>
    <p:sldId id="64032" r:id="rId3"/>
    <p:sldId id="64038" r:id="rId4"/>
    <p:sldId id="64035" r:id="rId5"/>
    <p:sldId id="64099" r:id="rId6"/>
    <p:sldId id="64036" r:id="rId7"/>
    <p:sldId id="64079" r:id="rId8"/>
    <p:sldId id="64051" r:id="rId9"/>
    <p:sldId id="64081" r:id="rId10"/>
    <p:sldId id="63145" r:id="rId11"/>
    <p:sldId id="64052" r:id="rId12"/>
    <p:sldId id="63140" r:id="rId13"/>
    <p:sldId id="62995" r:id="rId14"/>
    <p:sldId id="63143" r:id="rId15"/>
    <p:sldId id="64078" r:id="rId16"/>
    <p:sldId id="63147" r:id="rId17"/>
    <p:sldId id="63165" r:id="rId18"/>
    <p:sldId id="63151" r:id="rId19"/>
    <p:sldId id="63155" r:id="rId20"/>
    <p:sldId id="64080" r:id="rId21"/>
    <p:sldId id="64056" r:id="rId22"/>
    <p:sldId id="64061" r:id="rId23"/>
    <p:sldId id="64060" r:id="rId24"/>
    <p:sldId id="64058" r:id="rId25"/>
    <p:sldId id="64066" r:id="rId26"/>
    <p:sldId id="64067" r:id="rId27"/>
    <p:sldId id="64068" r:id="rId28"/>
    <p:sldId id="64082" r:id="rId29"/>
    <p:sldId id="64062" r:id="rId30"/>
    <p:sldId id="64084" r:id="rId31"/>
    <p:sldId id="64085" r:id="rId32"/>
    <p:sldId id="64086" r:id="rId33"/>
    <p:sldId id="64087" r:id="rId34"/>
    <p:sldId id="64063" r:id="rId35"/>
    <p:sldId id="64064" r:id="rId36"/>
    <p:sldId id="64069" r:id="rId37"/>
    <p:sldId id="64065" r:id="rId38"/>
    <p:sldId id="64070" r:id="rId39"/>
    <p:sldId id="64083" r:id="rId40"/>
    <p:sldId id="64037" r:id="rId41"/>
    <p:sldId id="64059" r:id="rId42"/>
    <p:sldId id="64034" r:id="rId43"/>
    <p:sldId id="64043" r:id="rId44"/>
    <p:sldId id="64057" r:id="rId45"/>
    <p:sldId id="64096" r:id="rId46"/>
    <p:sldId id="64076" r:id="rId47"/>
    <p:sldId id="64015" r:id="rId48"/>
    <p:sldId id="64088" r:id="rId49"/>
    <p:sldId id="64074" r:id="rId50"/>
    <p:sldId id="64053" r:id="rId51"/>
    <p:sldId id="64075" r:id="rId52"/>
    <p:sldId id="64073" r:id="rId53"/>
    <p:sldId id="64071" r:id="rId54"/>
    <p:sldId id="64072" r:id="rId55"/>
    <p:sldId id="64042" r:id="rId56"/>
    <p:sldId id="64041" r:id="rId57"/>
    <p:sldId id="64094" r:id="rId58"/>
    <p:sldId id="64095" r:id="rId59"/>
    <p:sldId id="64090" r:id="rId60"/>
    <p:sldId id="64054" r:id="rId61"/>
    <p:sldId id="64089" r:id="rId62"/>
    <p:sldId id="64077" r:id="rId63"/>
    <p:sldId id="64048" r:id="rId64"/>
    <p:sldId id="64049" r:id="rId65"/>
    <p:sldId id="64091" r:id="rId66"/>
    <p:sldId id="64092" r:id="rId67"/>
    <p:sldId id="64093" r:id="rId68"/>
    <p:sldId id="64050" r:id="rId69"/>
    <p:sldId id="64055" r:id="rId70"/>
    <p:sldId id="64025" r:id="rId71"/>
    <p:sldId id="64097" r:id="rId72"/>
    <p:sldId id="64098" r:id="rId73"/>
    <p:sldId id="63289" r:id="rId74"/>
    <p:sldId id="64029" r:id="rId75"/>
    <p:sldId id="64039" r:id="rId76"/>
  </p:sldIdLst>
  <p:sldSz cx="9144000" cy="5143500" type="screen16x9"/>
  <p:notesSz cx="6858000" cy="9144000"/>
  <p:defaultTextStyle>
    <a:defPPr>
      <a:defRPr lang="en-US"/>
    </a:defPPr>
    <a:lvl1pPr algn="ctr" rtl="0" fontAlgn="base">
      <a:spcBef>
        <a:spcPct val="0"/>
      </a:spcBef>
      <a:spcAft>
        <a:spcPct val="0"/>
      </a:spcAft>
      <a:defRPr sz="4000" kern="1200">
        <a:solidFill>
          <a:schemeClr val="bg1"/>
        </a:solidFill>
        <a:latin typeface="Arial Rounded MT Bold" pitchFamily="34" charset="0"/>
        <a:ea typeface="+mn-ea"/>
        <a:cs typeface="Arial" charset="0"/>
      </a:defRPr>
    </a:lvl1pPr>
    <a:lvl2pPr marL="339061" algn="ctr" rtl="0" fontAlgn="base">
      <a:spcBef>
        <a:spcPct val="0"/>
      </a:spcBef>
      <a:spcAft>
        <a:spcPct val="0"/>
      </a:spcAft>
      <a:defRPr sz="4000" kern="1200">
        <a:solidFill>
          <a:schemeClr val="bg1"/>
        </a:solidFill>
        <a:latin typeface="Arial Rounded MT Bold" pitchFamily="34" charset="0"/>
        <a:ea typeface="+mn-ea"/>
        <a:cs typeface="Arial" charset="0"/>
      </a:defRPr>
    </a:lvl2pPr>
    <a:lvl3pPr marL="678271" algn="ctr" rtl="0" fontAlgn="base">
      <a:spcBef>
        <a:spcPct val="0"/>
      </a:spcBef>
      <a:spcAft>
        <a:spcPct val="0"/>
      </a:spcAft>
      <a:defRPr sz="4000" kern="1200">
        <a:solidFill>
          <a:schemeClr val="bg1"/>
        </a:solidFill>
        <a:latin typeface="Arial Rounded MT Bold" pitchFamily="34" charset="0"/>
        <a:ea typeface="+mn-ea"/>
        <a:cs typeface="Arial" charset="0"/>
      </a:defRPr>
    </a:lvl3pPr>
    <a:lvl4pPr marL="1017217" algn="ctr" rtl="0" fontAlgn="base">
      <a:spcBef>
        <a:spcPct val="0"/>
      </a:spcBef>
      <a:spcAft>
        <a:spcPct val="0"/>
      </a:spcAft>
      <a:defRPr sz="4000" kern="1200">
        <a:solidFill>
          <a:schemeClr val="bg1"/>
        </a:solidFill>
        <a:latin typeface="Arial Rounded MT Bold" pitchFamily="34" charset="0"/>
        <a:ea typeface="+mn-ea"/>
        <a:cs typeface="Arial" charset="0"/>
      </a:defRPr>
    </a:lvl4pPr>
    <a:lvl5pPr marL="1356390" algn="ctr" rtl="0" fontAlgn="base">
      <a:spcBef>
        <a:spcPct val="0"/>
      </a:spcBef>
      <a:spcAft>
        <a:spcPct val="0"/>
      </a:spcAft>
      <a:defRPr sz="4000" kern="1200">
        <a:solidFill>
          <a:schemeClr val="bg1"/>
        </a:solidFill>
        <a:latin typeface="Arial Rounded MT Bold" pitchFamily="34" charset="0"/>
        <a:ea typeface="+mn-ea"/>
        <a:cs typeface="Arial" charset="0"/>
      </a:defRPr>
    </a:lvl5pPr>
    <a:lvl6pPr marL="1695300" algn="l" defTabSz="678271" rtl="0" eaLnBrk="1" latinLnBrk="0" hangingPunct="1">
      <a:defRPr sz="4000" kern="1200">
        <a:solidFill>
          <a:schemeClr val="bg1"/>
        </a:solidFill>
        <a:latin typeface="Arial Rounded MT Bold" pitchFamily="34" charset="0"/>
        <a:ea typeface="+mn-ea"/>
        <a:cs typeface="Arial" charset="0"/>
      </a:defRPr>
    </a:lvl6pPr>
    <a:lvl7pPr marL="2034313" algn="l" defTabSz="678271" rtl="0" eaLnBrk="1" latinLnBrk="0" hangingPunct="1">
      <a:defRPr sz="4000" kern="1200">
        <a:solidFill>
          <a:schemeClr val="bg1"/>
        </a:solidFill>
        <a:latin typeface="Arial Rounded MT Bold" pitchFamily="34" charset="0"/>
        <a:ea typeface="+mn-ea"/>
        <a:cs typeface="Arial" charset="0"/>
      </a:defRPr>
    </a:lvl7pPr>
    <a:lvl8pPr marL="2373419" algn="l" defTabSz="678271" rtl="0" eaLnBrk="1" latinLnBrk="0" hangingPunct="1">
      <a:defRPr sz="4000" kern="1200">
        <a:solidFill>
          <a:schemeClr val="bg1"/>
        </a:solidFill>
        <a:latin typeface="Arial Rounded MT Bold" pitchFamily="34" charset="0"/>
        <a:ea typeface="+mn-ea"/>
        <a:cs typeface="Arial" charset="0"/>
      </a:defRPr>
    </a:lvl8pPr>
    <a:lvl9pPr marL="2712509" algn="l" defTabSz="678271" rtl="0" eaLnBrk="1" latinLnBrk="0" hangingPunct="1">
      <a:defRPr sz="4000" kern="1200">
        <a:solidFill>
          <a:schemeClr val="bg1"/>
        </a:solidFill>
        <a:latin typeface="Arial Rounded MT Bold" pitchFamily="34" charset="0"/>
        <a:ea typeface="+mn-ea"/>
        <a:cs typeface="Arial" charset="0"/>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muel" initials="SW" lastIdx="2" clrIdx="0">
    <p:extLst>
      <p:ext uri="{19B8F6BF-5375-455C-9EA6-DF929625EA0E}">
        <p15:presenceInfo xmlns:p15="http://schemas.microsoft.com/office/powerpoint/2012/main" userId="Shmuel" providerId="None"/>
      </p:ext>
    </p:extLst>
  </p:cmAuthor>
  <p:cmAuthor id="2" name="Shmuel Wolkenfeld" initials="SW" lastIdx="1" clrIdx="1">
    <p:extLst>
      <p:ext uri="{19B8F6BF-5375-455C-9EA6-DF929625EA0E}">
        <p15:presenceInfo xmlns:p15="http://schemas.microsoft.com/office/powerpoint/2012/main" userId="59ac315834edd8d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FFFF66"/>
    <a:srgbClr val="9A6766"/>
    <a:srgbClr val="AA6E56"/>
    <a:srgbClr val="FFFF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111" autoAdjust="0"/>
    <p:restoredTop sz="86118" autoAdjust="0"/>
  </p:normalViewPr>
  <p:slideViewPr>
    <p:cSldViewPr>
      <p:cViewPr varScale="1">
        <p:scale>
          <a:sx n="127" d="100"/>
          <a:sy n="127" d="100"/>
        </p:scale>
        <p:origin x="110" y="115"/>
      </p:cViewPr>
      <p:guideLst>
        <p:guide orient="horz" pos="162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16542"/>
    </p:cViewPr>
  </p:sorterViewPr>
  <p:notesViewPr>
    <p:cSldViewPr>
      <p:cViewPr varScale="1">
        <p:scale>
          <a:sx n="107" d="100"/>
          <a:sy n="107" d="100"/>
        </p:scale>
        <p:origin x="2266" y="-24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commentAuthors" Target="commentAuthor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handoutMaster" Target="handoutMasters/handoutMaster1.xml"/><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en-US" altLang="en-US"/>
              <a:t>Passover with you. Lk 22.14</a:t>
            </a:r>
          </a:p>
        </p:txBody>
      </p:sp>
      <p:sp>
        <p:nvSpPr>
          <p:cNvPr id="29699"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a:t>April 16, 2022 5782</a:t>
            </a:r>
          </a:p>
        </p:txBody>
      </p:sp>
      <p:sp>
        <p:nvSpPr>
          <p:cNvPr id="29700"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29701"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743E3E74-A71D-4F9E-A274-799584BDC6E6}" type="slidenum">
              <a:rPr lang="en-US" altLang="en-US"/>
              <a:pPr/>
              <a:t>‹#›</a:t>
            </a:fld>
            <a:endParaRPr lang="en-US" altLang="en-US"/>
          </a:p>
        </p:txBody>
      </p:sp>
    </p:spTree>
    <p:extLst>
      <p:ext uri="{BB962C8B-B14F-4D97-AF65-F5344CB8AC3E}">
        <p14:creationId xmlns:p14="http://schemas.microsoft.com/office/powerpoint/2010/main" val="208859284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en-US" altLang="en-US"/>
              <a:t>Passover with you. Lk 22.14</a:t>
            </a:r>
          </a:p>
        </p:txBody>
      </p:sp>
      <p:sp>
        <p:nvSpPr>
          <p:cNvPr id="512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a:t>April 16, 2022 5782</a:t>
            </a:r>
          </a:p>
        </p:txBody>
      </p:sp>
      <p:sp>
        <p:nvSpPr>
          <p:cNvPr id="512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00E9F95B-100C-4401-AFC8-043CE70D51A5}" type="slidenum">
              <a:rPr lang="en-US" altLang="en-US"/>
              <a:pPr/>
              <a:t>‹#›</a:t>
            </a:fld>
            <a:endParaRPr lang="en-US" altLang="en-US"/>
          </a:p>
        </p:txBody>
      </p:sp>
    </p:spTree>
    <p:extLst>
      <p:ext uri="{BB962C8B-B14F-4D97-AF65-F5344CB8AC3E}">
        <p14:creationId xmlns:p14="http://schemas.microsoft.com/office/powerpoint/2010/main" val="3266379074"/>
      </p:ext>
    </p:extLst>
  </p:cSld>
  <p:clrMap bg1="lt1" tx1="dk1" bg2="lt2" tx2="dk2" accent1="accent1" accent2="accent2" accent3="accent3" accent4="accent4" accent5="accent5" accent6="accent6" hlink="hlink" folHlink="folHlink"/>
  <p:hf ftr="0"/>
  <p:notesStyle>
    <a:lvl1pPr algn="l" rtl="0" fontAlgn="base">
      <a:spcBef>
        <a:spcPct val="30000"/>
      </a:spcBef>
      <a:spcAft>
        <a:spcPct val="0"/>
      </a:spcAft>
      <a:defRPr sz="2000" kern="1200">
        <a:solidFill>
          <a:schemeClr val="tx1"/>
        </a:solidFill>
        <a:latin typeface="Arial Rounded MT Bold" pitchFamily="34" charset="0"/>
        <a:ea typeface="+mn-ea"/>
        <a:cs typeface="Arial" charset="0"/>
      </a:defRPr>
    </a:lvl1pPr>
    <a:lvl2pPr marL="339061" algn="l" rtl="0" fontAlgn="base">
      <a:spcBef>
        <a:spcPct val="30000"/>
      </a:spcBef>
      <a:spcAft>
        <a:spcPct val="0"/>
      </a:spcAft>
      <a:defRPr sz="2000" kern="1200">
        <a:solidFill>
          <a:schemeClr val="tx1"/>
        </a:solidFill>
        <a:latin typeface="Arial Rounded MT Bold" pitchFamily="34" charset="0"/>
        <a:ea typeface="+mn-ea"/>
        <a:cs typeface="Arial" charset="0"/>
      </a:defRPr>
    </a:lvl2pPr>
    <a:lvl3pPr marL="678271" algn="l" rtl="0" fontAlgn="base">
      <a:spcBef>
        <a:spcPct val="30000"/>
      </a:spcBef>
      <a:spcAft>
        <a:spcPct val="0"/>
      </a:spcAft>
      <a:defRPr sz="1200" kern="1200">
        <a:solidFill>
          <a:schemeClr val="tx1"/>
        </a:solidFill>
        <a:latin typeface="Arial" charset="0"/>
        <a:ea typeface="+mn-ea"/>
        <a:cs typeface="Arial" charset="0"/>
      </a:defRPr>
    </a:lvl3pPr>
    <a:lvl4pPr marL="1017217" algn="l" rtl="0" fontAlgn="base">
      <a:spcBef>
        <a:spcPct val="30000"/>
      </a:spcBef>
      <a:spcAft>
        <a:spcPct val="0"/>
      </a:spcAft>
      <a:defRPr sz="1200" kern="1200">
        <a:solidFill>
          <a:schemeClr val="tx1"/>
        </a:solidFill>
        <a:latin typeface="Arial" charset="0"/>
        <a:ea typeface="+mn-ea"/>
        <a:cs typeface="Arial" charset="0"/>
      </a:defRPr>
    </a:lvl4pPr>
    <a:lvl5pPr marL="1356390" algn="l" rtl="0" fontAlgn="base">
      <a:spcBef>
        <a:spcPct val="30000"/>
      </a:spcBef>
      <a:spcAft>
        <a:spcPct val="0"/>
      </a:spcAft>
      <a:defRPr sz="1200" kern="1200">
        <a:solidFill>
          <a:schemeClr val="tx1"/>
        </a:solidFill>
        <a:latin typeface="Arial" charset="0"/>
        <a:ea typeface="+mn-ea"/>
        <a:cs typeface="Arial" charset="0"/>
      </a:defRPr>
    </a:lvl5pPr>
    <a:lvl6pPr marL="1695300" algn="l" defTabSz="678271" rtl="0" eaLnBrk="1" latinLnBrk="0" hangingPunct="1">
      <a:defRPr sz="1200" kern="1200">
        <a:solidFill>
          <a:schemeClr val="tx1"/>
        </a:solidFill>
        <a:latin typeface="+mn-lt"/>
        <a:ea typeface="+mn-ea"/>
        <a:cs typeface="+mn-cs"/>
      </a:defRPr>
    </a:lvl6pPr>
    <a:lvl7pPr marL="2034313" algn="l" defTabSz="678271" rtl="0" eaLnBrk="1" latinLnBrk="0" hangingPunct="1">
      <a:defRPr sz="1200" kern="1200">
        <a:solidFill>
          <a:schemeClr val="tx1"/>
        </a:solidFill>
        <a:latin typeface="+mn-lt"/>
        <a:ea typeface="+mn-ea"/>
        <a:cs typeface="+mn-cs"/>
      </a:defRPr>
    </a:lvl7pPr>
    <a:lvl8pPr marL="2373419" algn="l" defTabSz="678271" rtl="0" eaLnBrk="1" latinLnBrk="0" hangingPunct="1">
      <a:defRPr sz="1200" kern="1200">
        <a:solidFill>
          <a:schemeClr val="tx1"/>
        </a:solidFill>
        <a:latin typeface="+mn-lt"/>
        <a:ea typeface="+mn-ea"/>
        <a:cs typeface="+mn-cs"/>
      </a:defRPr>
    </a:lvl8pPr>
    <a:lvl9pPr marL="2712509" algn="l" defTabSz="678271"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artranked.com/images/cb/cbf2d222268f695163fcc913d363493f.jpg"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blogs.bible.org/wp-content/uploads/2020/08/Last-Supper-Triclinium-2.jpg"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3" Type="http://schemas.openxmlformats.org/officeDocument/2006/relationships/hyperlink" Target="https://www.israeltoday.co.il/writers/david-lazarus/" TargetMode="External"/><Relationship Id="rId2" Type="http://schemas.openxmlformats.org/officeDocument/2006/relationships/slide" Target="../slides/slide70.xml"/><Relationship Id="rId1" Type="http://schemas.openxmlformats.org/officeDocument/2006/relationships/notesMaster" Target="../notesMasters/notesMaster1.xml"/><Relationship Id="rId5" Type="http://schemas.openxmlformats.org/officeDocument/2006/relationships/hyperlink" Target="https://www.israeltoday.co.il/tag/new-testament/" TargetMode="External"/><Relationship Id="rId4" Type="http://schemas.openxmlformats.org/officeDocument/2006/relationships/hyperlink" Target="https://www.israeltoday.co.il/tag/messianic-jews/" TargetMode="Externa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5778 New</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 2022</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You may notice that I’m slowing down in my rate of speech.  This is because we may be getting language translation equipment for simultaneous translation.   </a:t>
            </a:r>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Leonardo’s </a:t>
            </a:r>
          </a:p>
          <a:p>
            <a:pPr marL="280988" indent="-280988">
              <a:buFont typeface="+mj-lt"/>
              <a:buAutoNum type="arabicPeriod"/>
            </a:pPr>
            <a:r>
              <a:rPr lang="en-US" dirty="0"/>
              <a:t>Still daylight</a:t>
            </a:r>
          </a:p>
          <a:p>
            <a:pPr marL="280988" indent="-280988">
              <a:buFont typeface="+mj-lt"/>
              <a:buAutoNum type="arabicPeriod"/>
            </a:pPr>
            <a:r>
              <a:rPr lang="en-US" dirty="0"/>
              <a:t>Bread </a:t>
            </a:r>
            <a:r>
              <a:rPr lang="en-US" dirty="0" err="1"/>
              <a:t>cf</a:t>
            </a:r>
            <a:r>
              <a:rPr lang="en-US" dirty="0"/>
              <a:t> matzah</a:t>
            </a:r>
          </a:p>
          <a:p>
            <a:pPr marL="280988" indent="-280988">
              <a:buFont typeface="+mj-lt"/>
              <a:buAutoNum type="arabicPeriod"/>
            </a:pPr>
            <a:r>
              <a:rPr lang="en-US" dirty="0"/>
              <a:t>No families “When your son shall ask.”</a:t>
            </a:r>
          </a:p>
          <a:p>
            <a:pPr marL="280988" indent="-280988">
              <a:buFont typeface="+mj-lt"/>
              <a:buAutoNum type="arabicPeriod"/>
            </a:pPr>
            <a:r>
              <a:rPr lang="en-US" dirty="0"/>
              <a:t>Fish </a:t>
            </a:r>
            <a:r>
              <a:rPr lang="en-US" dirty="0" err="1"/>
              <a:t>cf</a:t>
            </a:r>
            <a:r>
              <a:rPr lang="en-US" dirty="0"/>
              <a:t> lamb</a:t>
            </a:r>
          </a:p>
          <a:p>
            <a:pPr marL="280988" indent="-280988">
              <a:buFont typeface="+mj-lt"/>
              <a:buAutoNum type="arabicPeriod"/>
            </a:pPr>
            <a:r>
              <a:rPr lang="en-US" dirty="0"/>
              <a:t>Only one person stereotypically Jewish looking, Yehuda/Judas</a:t>
            </a:r>
          </a:p>
          <a:p>
            <a:pPr marL="280988" indent="-280988">
              <a:buFont typeface="+mj-lt"/>
              <a:buAutoNum type="arabicPeriod"/>
            </a:pPr>
            <a:r>
              <a:rPr lang="en-US" dirty="0"/>
              <a:t>Straight table</a:t>
            </a:r>
          </a:p>
          <a:p>
            <a:pPr marL="280988" indent="-280988">
              <a:buFont typeface="+mj-lt"/>
              <a:buAutoNum type="arabicPeriod"/>
            </a:pPr>
            <a:endParaRPr lang="en-US" dirty="0"/>
          </a:p>
          <a:p>
            <a:r>
              <a:rPr lang="en-US" dirty="0"/>
              <a:t>This is one of the objects of Christian culture that precipitated the Messianic movement.</a:t>
            </a:r>
          </a:p>
          <a:p>
            <a:pPr marL="457200" indent="-457200">
              <a:buFont typeface="+mj-lt"/>
              <a:buAutoNum type="arabicPeriod"/>
            </a:pPr>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Passover with Passion Luke 22.14</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Mar.13,2021 5781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4715783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b="0" i="0" dirty="0">
                <a:solidFill>
                  <a:srgbClr val="000000"/>
                </a:solidFill>
                <a:effectLst/>
              </a:rPr>
              <a:t>Bohdan </a:t>
            </a:r>
            <a:r>
              <a:rPr lang="en-US" b="0" i="0" dirty="0" err="1">
                <a:solidFill>
                  <a:srgbClr val="000000"/>
                </a:solidFill>
                <a:effectLst/>
              </a:rPr>
              <a:t>Piasecki’s</a:t>
            </a:r>
            <a:r>
              <a:rPr lang="en-US" b="0" i="0" dirty="0">
                <a:solidFill>
                  <a:srgbClr val="000000"/>
                </a:solidFill>
                <a:effectLst/>
              </a:rPr>
              <a:t> painting of the Last Supper added six women and two children.  Dark outside.  </a:t>
            </a:r>
            <a:r>
              <a:rPr lang="en-US" dirty="0">
                <a:solidFill>
                  <a:srgbClr val="000000"/>
                </a:solidFill>
              </a:rPr>
              <a:t>Appears to be matzah.  </a:t>
            </a:r>
          </a:p>
          <a:p>
            <a:r>
              <a:rPr lang="en-US" dirty="0">
                <a:solidFill>
                  <a:srgbClr val="000000"/>
                </a:solidFill>
              </a:rPr>
              <a:t>Intimate family atmosphere.</a:t>
            </a:r>
            <a:endParaRPr lang="en-US" dirty="0"/>
          </a:p>
        </p:txBody>
      </p:sp>
      <p:sp>
        <p:nvSpPr>
          <p:cNvPr id="4" name="Header Placeholder 3"/>
          <p:cNvSpPr>
            <a:spLocks noGrp="1"/>
          </p:cNvSpPr>
          <p:nvPr>
            <p:ph type="hdr" sz="quarter"/>
          </p:nvPr>
        </p:nvSpPr>
        <p:spPr/>
        <p:txBody>
          <a:bodyPr/>
          <a:lstStyle/>
          <a:p>
            <a:r>
              <a:rPr lang="en-US" altLang="en-US"/>
              <a:t>Passover with you. Lk 22.14</a:t>
            </a:r>
          </a:p>
        </p:txBody>
      </p:sp>
      <p:sp>
        <p:nvSpPr>
          <p:cNvPr id="5" name="Date Placeholder 4"/>
          <p:cNvSpPr>
            <a:spLocks noGrp="1"/>
          </p:cNvSpPr>
          <p:nvPr>
            <p:ph type="dt" idx="1"/>
          </p:nvPr>
        </p:nvSpPr>
        <p:spPr/>
        <p:txBody>
          <a:bodyPr/>
          <a:lstStyle/>
          <a:p>
            <a:r>
              <a:rPr lang="en-US" altLang="en-US"/>
              <a:t>April 16,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11</a:t>
            </a:fld>
            <a:endParaRPr lang="en-US" altLang="en-US"/>
          </a:p>
        </p:txBody>
      </p:sp>
    </p:spTree>
    <p:extLst>
      <p:ext uri="{BB962C8B-B14F-4D97-AF65-F5344CB8AC3E}">
        <p14:creationId xmlns:p14="http://schemas.microsoft.com/office/powerpoint/2010/main" val="22547707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Triclinium table.  Note reclining.  Left out women and children.</a:t>
            </a:r>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Passover with Passion Luke 22.14</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Mar.13,2021 5781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35935638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hlinkClick r:id="rId3"/>
              </a:rPr>
              <a:t>https://www.artranked.com/images/cb/cbf2d222268f695163fcc913d363493f.jpg</a:t>
            </a:r>
            <a:endParaRPr lang="en-US" sz="1050" dirty="0"/>
          </a:p>
          <a:p>
            <a:endParaRPr lang="en-US" sz="1050" dirty="0"/>
          </a:p>
          <a:p>
            <a:r>
              <a:rPr lang="en-US" dirty="0"/>
              <a:t>Triclinium, dancing, women there, music.  No Yeshua.</a:t>
            </a:r>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Passover with Passion Luke 22.14</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Mar.13,2021 5781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21842434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hlinkClick r:id="rId3"/>
              </a:rPr>
              <a:t>https://blogs.bible.org/wp-content/uploads/2020/08/Last-Supper-Triclinium-2.jpg</a:t>
            </a:r>
            <a:r>
              <a:rPr lang="en-US" sz="1050" dirty="0"/>
              <a:t>  </a:t>
            </a:r>
          </a:p>
          <a:p>
            <a:endParaRPr lang="en-US" sz="1050" dirty="0"/>
          </a:p>
          <a:p>
            <a:r>
              <a:rPr lang="en-US" dirty="0"/>
              <a:t>Probable seating.  John-</a:t>
            </a:r>
            <a:r>
              <a:rPr lang="en-US" dirty="0" err="1"/>
              <a:t>Yokhanan</a:t>
            </a:r>
            <a:r>
              <a:rPr lang="en-US" dirty="0"/>
              <a:t> at Yeshua’s right [bosom], Yehuda-Judas next to him for dipping.  </a:t>
            </a:r>
            <a:r>
              <a:rPr lang="en-US" dirty="0" err="1"/>
              <a:t>Kefa</a:t>
            </a:r>
            <a:r>
              <a:rPr lang="en-US" dirty="0"/>
              <a:t>-Peter opposite </a:t>
            </a:r>
            <a:r>
              <a:rPr lang="en-US" dirty="0" err="1"/>
              <a:t>Yokhanan</a:t>
            </a:r>
            <a:r>
              <a:rPr lang="en-US" dirty="0"/>
              <a:t> so could ask him questions.</a:t>
            </a:r>
          </a:p>
          <a:p>
            <a:r>
              <a:rPr lang="en-US" dirty="0"/>
              <a:t>Key issue is the intimacy and warmth.  Seder </a:t>
            </a:r>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Passover with Passion Luke 22.14</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Mar.13,2021 5781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6322863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Passover with you. Lk 22.14</a:t>
            </a:r>
          </a:p>
        </p:txBody>
      </p:sp>
      <p:sp>
        <p:nvSpPr>
          <p:cNvPr id="5" name="Date Placeholder 4"/>
          <p:cNvSpPr>
            <a:spLocks noGrp="1"/>
          </p:cNvSpPr>
          <p:nvPr>
            <p:ph type="dt" idx="1"/>
          </p:nvPr>
        </p:nvSpPr>
        <p:spPr/>
        <p:txBody>
          <a:bodyPr/>
          <a:lstStyle/>
          <a:p>
            <a:r>
              <a:rPr lang="en-US" altLang="en-US"/>
              <a:t>April 16,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15</a:t>
            </a:fld>
            <a:endParaRPr lang="en-US" altLang="en-US"/>
          </a:p>
        </p:txBody>
      </p:sp>
    </p:spTree>
    <p:extLst>
      <p:ext uri="{BB962C8B-B14F-4D97-AF65-F5344CB8AC3E}">
        <p14:creationId xmlns:p14="http://schemas.microsoft.com/office/powerpoint/2010/main" val="24836389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800600"/>
          </a:xfrm>
        </p:spPr>
        <p:txBody>
          <a:bodyPr/>
          <a:lstStyle/>
          <a:p>
            <a:r>
              <a:rPr lang="en-US" dirty="0"/>
              <a:t>Original mentality.</a:t>
            </a:r>
          </a:p>
          <a:p>
            <a:r>
              <a:rPr lang="en-US" dirty="0"/>
              <a:t>70% USA today.</a:t>
            </a:r>
          </a:p>
          <a:p>
            <a:r>
              <a:rPr lang="en-US" dirty="0"/>
              <a:t>Seder relational.  Family was a worship unit!</a:t>
            </a:r>
          </a:p>
          <a:p>
            <a:r>
              <a:rPr lang="en-US" dirty="0"/>
              <a:t>First date I had with Dawn was to take her to a Passover Seder.  Shocked everyone…halfway hippie </a:t>
            </a:r>
            <a:r>
              <a:rPr lang="en-US" dirty="0">
                <a:sym typeface="Wingdings" panose="05000000000000000000" pitchFamily="2" charset="2"/>
              </a:rPr>
              <a:t></a:t>
            </a:r>
            <a:r>
              <a:rPr lang="en-US" dirty="0"/>
              <a:t>3 piece suit.</a:t>
            </a:r>
          </a:p>
          <a:p>
            <a:r>
              <a:rPr lang="en-US" dirty="0"/>
              <a:t>My parents would fly me in from Cincinnati for Seder.   After married, flew Dawn and me to NYC.  </a:t>
            </a:r>
          </a:p>
          <a:p>
            <a:r>
              <a:rPr lang="en-US" dirty="0"/>
              <a:t>[Last item to drop off radar when Jews assimilating.  In FSU, Jewish practice </a:t>
            </a:r>
            <a:r>
              <a:rPr lang="en-US" dirty="0" err="1"/>
              <a:t>prohib</a:t>
            </a:r>
            <a:r>
              <a:rPr lang="en-US" dirty="0"/>
              <a:t>, but one woman only knew of “holiday crackers.”  Till HS age then FSU passport, </a:t>
            </a:r>
            <a:r>
              <a:rPr lang="en-US" dirty="0" err="1"/>
              <a:t>Yevrai</a:t>
            </a:r>
            <a:r>
              <a:rPr lang="en-US" dirty="0"/>
              <a:t>.  First time she found out she was Jewish.  She came to faith in our Aleph outreach.]</a:t>
            </a:r>
          </a:p>
        </p:txBody>
      </p:sp>
      <p:sp>
        <p:nvSpPr>
          <p:cNvPr id="4" name="Header Placeholder 3"/>
          <p:cNvSpPr>
            <a:spLocks noGrp="1"/>
          </p:cNvSpPr>
          <p:nvPr>
            <p:ph type="hdr" sz="quarter"/>
          </p:nvPr>
        </p:nvSpPr>
        <p:spPr/>
        <p:txBody>
          <a:bodyPr/>
          <a:lstStyle/>
          <a:p>
            <a:r>
              <a:rPr lang="en-US" altLang="en-US"/>
              <a:t>Passover with Passion Luke 22.14</a:t>
            </a:r>
          </a:p>
        </p:txBody>
      </p:sp>
      <p:sp>
        <p:nvSpPr>
          <p:cNvPr id="5" name="Date Placeholder 4"/>
          <p:cNvSpPr>
            <a:spLocks noGrp="1"/>
          </p:cNvSpPr>
          <p:nvPr>
            <p:ph type="dt" idx="1"/>
          </p:nvPr>
        </p:nvSpPr>
        <p:spPr/>
        <p:txBody>
          <a:bodyPr/>
          <a:lstStyle/>
          <a:p>
            <a:r>
              <a:rPr lang="en-US" altLang="en-US"/>
              <a:t>Mar.13,2021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16</a:t>
            </a:fld>
            <a:endParaRPr lang="en-US" altLang="en-US"/>
          </a:p>
        </p:txBody>
      </p:sp>
    </p:spTree>
    <p:extLst>
      <p:ext uri="{BB962C8B-B14F-4D97-AF65-F5344CB8AC3E}">
        <p14:creationId xmlns:p14="http://schemas.microsoft.com/office/powerpoint/2010/main" val="6416512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Passover with Passion Luke 22.14</a:t>
            </a:r>
          </a:p>
        </p:txBody>
      </p:sp>
      <p:sp>
        <p:nvSpPr>
          <p:cNvPr id="5" name="Date Placeholder 4"/>
          <p:cNvSpPr>
            <a:spLocks noGrp="1"/>
          </p:cNvSpPr>
          <p:nvPr>
            <p:ph type="dt" idx="1"/>
          </p:nvPr>
        </p:nvSpPr>
        <p:spPr/>
        <p:txBody>
          <a:bodyPr/>
          <a:lstStyle/>
          <a:p>
            <a:r>
              <a:rPr lang="en-US" altLang="en-US"/>
              <a:t>Mar.13,2021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17</a:t>
            </a:fld>
            <a:endParaRPr lang="en-US" altLang="en-US"/>
          </a:p>
        </p:txBody>
      </p:sp>
    </p:spTree>
    <p:extLst>
      <p:ext uri="{BB962C8B-B14F-4D97-AF65-F5344CB8AC3E}">
        <p14:creationId xmlns:p14="http://schemas.microsoft.com/office/powerpoint/2010/main" val="9406474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Passover with Passion Luke 22.14</a:t>
            </a:r>
          </a:p>
        </p:txBody>
      </p:sp>
      <p:sp>
        <p:nvSpPr>
          <p:cNvPr id="5" name="Date Placeholder 4"/>
          <p:cNvSpPr>
            <a:spLocks noGrp="1"/>
          </p:cNvSpPr>
          <p:nvPr>
            <p:ph type="dt" idx="1"/>
          </p:nvPr>
        </p:nvSpPr>
        <p:spPr/>
        <p:txBody>
          <a:bodyPr/>
          <a:lstStyle/>
          <a:p>
            <a:r>
              <a:rPr lang="en-US" altLang="en-US"/>
              <a:t>Mar.13,2021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18</a:t>
            </a:fld>
            <a:endParaRPr lang="en-US" altLang="en-US"/>
          </a:p>
        </p:txBody>
      </p:sp>
    </p:spTree>
    <p:extLst>
      <p:ext uri="{BB962C8B-B14F-4D97-AF65-F5344CB8AC3E}">
        <p14:creationId xmlns:p14="http://schemas.microsoft.com/office/powerpoint/2010/main" val="33944271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Passover with Passion Luke 22.14</a:t>
            </a:r>
          </a:p>
        </p:txBody>
      </p:sp>
      <p:sp>
        <p:nvSpPr>
          <p:cNvPr id="5" name="Date Placeholder 4"/>
          <p:cNvSpPr>
            <a:spLocks noGrp="1"/>
          </p:cNvSpPr>
          <p:nvPr>
            <p:ph type="dt" idx="1"/>
          </p:nvPr>
        </p:nvSpPr>
        <p:spPr/>
        <p:txBody>
          <a:bodyPr/>
          <a:lstStyle/>
          <a:p>
            <a:r>
              <a:rPr lang="en-US" altLang="en-US"/>
              <a:t>Mar.13,2021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19</a:t>
            </a:fld>
            <a:endParaRPr lang="en-US" altLang="en-US"/>
          </a:p>
        </p:txBody>
      </p:sp>
    </p:spTree>
    <p:extLst>
      <p:ext uri="{BB962C8B-B14F-4D97-AF65-F5344CB8AC3E}">
        <p14:creationId xmlns:p14="http://schemas.microsoft.com/office/powerpoint/2010/main" val="16306242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https://www.reddit.com/r/SpacePharma/comments/tpggc6/mission_rakia_preps_for_takeoff/</a:t>
            </a:r>
          </a:p>
          <a:p>
            <a:r>
              <a:rPr lang="en-US" dirty="0"/>
              <a:t>Right now in the ISS.  Shabbat: candles spherical flame.  </a:t>
            </a:r>
          </a:p>
        </p:txBody>
      </p:sp>
      <p:sp>
        <p:nvSpPr>
          <p:cNvPr id="4" name="Header Placeholder 3"/>
          <p:cNvSpPr>
            <a:spLocks noGrp="1"/>
          </p:cNvSpPr>
          <p:nvPr>
            <p:ph type="hdr" sz="quarter"/>
          </p:nvPr>
        </p:nvSpPr>
        <p:spPr/>
        <p:txBody>
          <a:bodyPr/>
          <a:lstStyle/>
          <a:p>
            <a:r>
              <a:rPr lang="en-US" altLang="en-US"/>
              <a:t>Passover with you. Lk 22.14</a:t>
            </a:r>
          </a:p>
        </p:txBody>
      </p:sp>
      <p:sp>
        <p:nvSpPr>
          <p:cNvPr id="5" name="Date Placeholder 4"/>
          <p:cNvSpPr>
            <a:spLocks noGrp="1"/>
          </p:cNvSpPr>
          <p:nvPr>
            <p:ph type="dt" idx="1"/>
          </p:nvPr>
        </p:nvSpPr>
        <p:spPr/>
        <p:txBody>
          <a:bodyPr/>
          <a:lstStyle/>
          <a:p>
            <a:r>
              <a:rPr lang="en-US" altLang="en-US"/>
              <a:t>April 16,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a:t>
            </a:fld>
            <a:endParaRPr lang="en-US" altLang="en-US"/>
          </a:p>
        </p:txBody>
      </p:sp>
    </p:spTree>
    <p:extLst>
      <p:ext uri="{BB962C8B-B14F-4D97-AF65-F5344CB8AC3E}">
        <p14:creationId xmlns:p14="http://schemas.microsoft.com/office/powerpoint/2010/main" val="1685949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Passover with you. Lk 22.14</a:t>
            </a:r>
          </a:p>
        </p:txBody>
      </p:sp>
      <p:sp>
        <p:nvSpPr>
          <p:cNvPr id="5" name="Date Placeholder 4"/>
          <p:cNvSpPr>
            <a:spLocks noGrp="1"/>
          </p:cNvSpPr>
          <p:nvPr>
            <p:ph type="dt" idx="1"/>
          </p:nvPr>
        </p:nvSpPr>
        <p:spPr/>
        <p:txBody>
          <a:bodyPr/>
          <a:lstStyle/>
          <a:p>
            <a:r>
              <a:rPr lang="en-US" altLang="en-US"/>
              <a:t>April 16,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20</a:t>
            </a:fld>
            <a:endParaRPr lang="en-US" altLang="en-US"/>
          </a:p>
        </p:txBody>
      </p:sp>
    </p:spTree>
    <p:extLst>
      <p:ext uri="{BB962C8B-B14F-4D97-AF65-F5344CB8AC3E}">
        <p14:creationId xmlns:p14="http://schemas.microsoft.com/office/powerpoint/2010/main" val="40221387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Passover with you. Lk 22.14</a:t>
            </a:r>
          </a:p>
        </p:txBody>
      </p:sp>
      <p:sp>
        <p:nvSpPr>
          <p:cNvPr id="5" name="Date Placeholder 4"/>
          <p:cNvSpPr>
            <a:spLocks noGrp="1"/>
          </p:cNvSpPr>
          <p:nvPr>
            <p:ph type="dt" idx="1"/>
          </p:nvPr>
        </p:nvSpPr>
        <p:spPr/>
        <p:txBody>
          <a:bodyPr/>
          <a:lstStyle/>
          <a:p>
            <a:r>
              <a:rPr lang="en-US" altLang="en-US"/>
              <a:t>April 16,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21</a:t>
            </a:fld>
            <a:endParaRPr lang="en-US" altLang="en-US"/>
          </a:p>
        </p:txBody>
      </p:sp>
    </p:spTree>
    <p:extLst>
      <p:ext uri="{BB962C8B-B14F-4D97-AF65-F5344CB8AC3E}">
        <p14:creationId xmlns:p14="http://schemas.microsoft.com/office/powerpoint/2010/main" val="16712369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Literally: Free hatred.  I.e., unjustified.  Cause of loss to Romans of 2</a:t>
            </a:r>
            <a:r>
              <a:rPr lang="en-US" baseline="30000" dirty="0"/>
              <a:t>nd</a:t>
            </a:r>
            <a:r>
              <a:rPr lang="en-US" dirty="0"/>
              <a:t> Temple.  Zealots burned the grain stores.</a:t>
            </a:r>
          </a:p>
        </p:txBody>
      </p:sp>
      <p:sp>
        <p:nvSpPr>
          <p:cNvPr id="4" name="Header Placeholder 3"/>
          <p:cNvSpPr>
            <a:spLocks noGrp="1"/>
          </p:cNvSpPr>
          <p:nvPr>
            <p:ph type="hdr" sz="quarter"/>
          </p:nvPr>
        </p:nvSpPr>
        <p:spPr/>
        <p:txBody>
          <a:bodyPr/>
          <a:lstStyle/>
          <a:p>
            <a:r>
              <a:rPr lang="en-US" altLang="en-US"/>
              <a:t>Passover with you. Lk 22.14</a:t>
            </a:r>
          </a:p>
        </p:txBody>
      </p:sp>
      <p:sp>
        <p:nvSpPr>
          <p:cNvPr id="5" name="Date Placeholder 4"/>
          <p:cNvSpPr>
            <a:spLocks noGrp="1"/>
          </p:cNvSpPr>
          <p:nvPr>
            <p:ph type="dt" idx="1"/>
          </p:nvPr>
        </p:nvSpPr>
        <p:spPr/>
        <p:txBody>
          <a:bodyPr/>
          <a:lstStyle/>
          <a:p>
            <a:r>
              <a:rPr lang="en-US" altLang="en-US"/>
              <a:t>April 16,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22</a:t>
            </a:fld>
            <a:endParaRPr lang="en-US" altLang="en-US"/>
          </a:p>
        </p:txBody>
      </p:sp>
    </p:spTree>
    <p:extLst>
      <p:ext uri="{BB962C8B-B14F-4D97-AF65-F5344CB8AC3E}">
        <p14:creationId xmlns:p14="http://schemas.microsoft.com/office/powerpoint/2010/main" val="20173554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So much antagonism to our lifestyle and message, easy to be defensive.</a:t>
            </a:r>
          </a:p>
        </p:txBody>
      </p:sp>
      <p:sp>
        <p:nvSpPr>
          <p:cNvPr id="4" name="Header Placeholder 3"/>
          <p:cNvSpPr>
            <a:spLocks noGrp="1"/>
          </p:cNvSpPr>
          <p:nvPr>
            <p:ph type="hdr" sz="quarter"/>
          </p:nvPr>
        </p:nvSpPr>
        <p:spPr/>
        <p:txBody>
          <a:bodyPr/>
          <a:lstStyle/>
          <a:p>
            <a:r>
              <a:rPr lang="en-US" altLang="en-US"/>
              <a:t>Passover with you. Lk 22.14</a:t>
            </a:r>
          </a:p>
        </p:txBody>
      </p:sp>
      <p:sp>
        <p:nvSpPr>
          <p:cNvPr id="5" name="Date Placeholder 4"/>
          <p:cNvSpPr>
            <a:spLocks noGrp="1"/>
          </p:cNvSpPr>
          <p:nvPr>
            <p:ph type="dt" idx="1"/>
          </p:nvPr>
        </p:nvSpPr>
        <p:spPr/>
        <p:txBody>
          <a:bodyPr/>
          <a:lstStyle/>
          <a:p>
            <a:r>
              <a:rPr lang="en-US" altLang="en-US"/>
              <a:t>April 16,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23</a:t>
            </a:fld>
            <a:endParaRPr lang="en-US" altLang="en-US"/>
          </a:p>
        </p:txBody>
      </p:sp>
    </p:spTree>
    <p:extLst>
      <p:ext uri="{BB962C8B-B14F-4D97-AF65-F5344CB8AC3E}">
        <p14:creationId xmlns:p14="http://schemas.microsoft.com/office/powerpoint/2010/main" val="34039834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Passover with you. Lk 22.14</a:t>
            </a:r>
          </a:p>
        </p:txBody>
      </p:sp>
      <p:sp>
        <p:nvSpPr>
          <p:cNvPr id="5" name="Date Placeholder 4"/>
          <p:cNvSpPr>
            <a:spLocks noGrp="1"/>
          </p:cNvSpPr>
          <p:nvPr>
            <p:ph type="dt" idx="1"/>
          </p:nvPr>
        </p:nvSpPr>
        <p:spPr/>
        <p:txBody>
          <a:bodyPr/>
          <a:lstStyle/>
          <a:p>
            <a:r>
              <a:rPr lang="en-US" altLang="en-US"/>
              <a:t>April 16,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24</a:t>
            </a:fld>
            <a:endParaRPr lang="en-US" altLang="en-US"/>
          </a:p>
        </p:txBody>
      </p:sp>
    </p:spTree>
    <p:extLst>
      <p:ext uri="{BB962C8B-B14F-4D97-AF65-F5344CB8AC3E}">
        <p14:creationId xmlns:p14="http://schemas.microsoft.com/office/powerpoint/2010/main" val="18829618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Passover with you. Lk 22.14</a:t>
            </a:r>
          </a:p>
        </p:txBody>
      </p:sp>
      <p:sp>
        <p:nvSpPr>
          <p:cNvPr id="5" name="Date Placeholder 4"/>
          <p:cNvSpPr>
            <a:spLocks noGrp="1"/>
          </p:cNvSpPr>
          <p:nvPr>
            <p:ph type="dt" idx="1"/>
          </p:nvPr>
        </p:nvSpPr>
        <p:spPr/>
        <p:txBody>
          <a:bodyPr/>
          <a:lstStyle/>
          <a:p>
            <a:r>
              <a:rPr lang="en-US" altLang="en-US"/>
              <a:t>April 16,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25</a:t>
            </a:fld>
            <a:endParaRPr lang="en-US" altLang="en-US"/>
          </a:p>
        </p:txBody>
      </p:sp>
    </p:spTree>
    <p:extLst>
      <p:ext uri="{BB962C8B-B14F-4D97-AF65-F5344CB8AC3E}">
        <p14:creationId xmlns:p14="http://schemas.microsoft.com/office/powerpoint/2010/main" val="7777216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Passover with you. Lk 22.14</a:t>
            </a:r>
          </a:p>
        </p:txBody>
      </p:sp>
      <p:sp>
        <p:nvSpPr>
          <p:cNvPr id="5" name="Date Placeholder 4"/>
          <p:cNvSpPr>
            <a:spLocks noGrp="1"/>
          </p:cNvSpPr>
          <p:nvPr>
            <p:ph type="dt" idx="1"/>
          </p:nvPr>
        </p:nvSpPr>
        <p:spPr/>
        <p:txBody>
          <a:bodyPr/>
          <a:lstStyle/>
          <a:p>
            <a:r>
              <a:rPr lang="en-US" altLang="en-US"/>
              <a:t>April 16,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26</a:t>
            </a:fld>
            <a:endParaRPr lang="en-US" altLang="en-US"/>
          </a:p>
        </p:txBody>
      </p:sp>
    </p:spTree>
    <p:extLst>
      <p:ext uri="{BB962C8B-B14F-4D97-AF65-F5344CB8AC3E}">
        <p14:creationId xmlns:p14="http://schemas.microsoft.com/office/powerpoint/2010/main" val="143288787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Welcome to the most hated group on the planet!</a:t>
            </a:r>
          </a:p>
        </p:txBody>
      </p:sp>
      <p:sp>
        <p:nvSpPr>
          <p:cNvPr id="4" name="Header Placeholder 3"/>
          <p:cNvSpPr>
            <a:spLocks noGrp="1"/>
          </p:cNvSpPr>
          <p:nvPr>
            <p:ph type="hdr" sz="quarter"/>
          </p:nvPr>
        </p:nvSpPr>
        <p:spPr/>
        <p:txBody>
          <a:bodyPr/>
          <a:lstStyle/>
          <a:p>
            <a:r>
              <a:rPr lang="en-US" altLang="en-US"/>
              <a:t>Passover with you. Lk 22.14</a:t>
            </a:r>
          </a:p>
        </p:txBody>
      </p:sp>
      <p:sp>
        <p:nvSpPr>
          <p:cNvPr id="5" name="Date Placeholder 4"/>
          <p:cNvSpPr>
            <a:spLocks noGrp="1"/>
          </p:cNvSpPr>
          <p:nvPr>
            <p:ph type="dt" idx="1"/>
          </p:nvPr>
        </p:nvSpPr>
        <p:spPr/>
        <p:txBody>
          <a:bodyPr/>
          <a:lstStyle/>
          <a:p>
            <a:r>
              <a:rPr lang="en-US" altLang="en-US"/>
              <a:t>April 16,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27</a:t>
            </a:fld>
            <a:endParaRPr lang="en-US" altLang="en-US"/>
          </a:p>
        </p:txBody>
      </p:sp>
    </p:spTree>
    <p:extLst>
      <p:ext uri="{BB962C8B-B14F-4D97-AF65-F5344CB8AC3E}">
        <p14:creationId xmlns:p14="http://schemas.microsoft.com/office/powerpoint/2010/main" val="374459118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Passover with you. Lk 22.14</a:t>
            </a:r>
          </a:p>
        </p:txBody>
      </p:sp>
      <p:sp>
        <p:nvSpPr>
          <p:cNvPr id="5" name="Date Placeholder 4"/>
          <p:cNvSpPr>
            <a:spLocks noGrp="1"/>
          </p:cNvSpPr>
          <p:nvPr>
            <p:ph type="dt" idx="1"/>
          </p:nvPr>
        </p:nvSpPr>
        <p:spPr/>
        <p:txBody>
          <a:bodyPr/>
          <a:lstStyle/>
          <a:p>
            <a:r>
              <a:rPr lang="en-US" altLang="en-US"/>
              <a:t>April 16,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28</a:t>
            </a:fld>
            <a:endParaRPr lang="en-US" altLang="en-US"/>
          </a:p>
        </p:txBody>
      </p:sp>
    </p:spTree>
    <p:extLst>
      <p:ext uri="{BB962C8B-B14F-4D97-AF65-F5344CB8AC3E}">
        <p14:creationId xmlns:p14="http://schemas.microsoft.com/office/powerpoint/2010/main" val="179761042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Passover with you. Lk 22.14</a:t>
            </a:r>
          </a:p>
        </p:txBody>
      </p:sp>
      <p:sp>
        <p:nvSpPr>
          <p:cNvPr id="5" name="Date Placeholder 4"/>
          <p:cNvSpPr>
            <a:spLocks noGrp="1"/>
          </p:cNvSpPr>
          <p:nvPr>
            <p:ph type="dt" idx="1"/>
          </p:nvPr>
        </p:nvSpPr>
        <p:spPr/>
        <p:txBody>
          <a:bodyPr/>
          <a:lstStyle/>
          <a:p>
            <a:r>
              <a:rPr lang="en-US" altLang="en-US"/>
              <a:t>April 16,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29</a:t>
            </a:fld>
            <a:endParaRPr lang="en-US" altLang="en-US"/>
          </a:p>
        </p:txBody>
      </p:sp>
    </p:spTree>
    <p:extLst>
      <p:ext uri="{BB962C8B-B14F-4D97-AF65-F5344CB8AC3E}">
        <p14:creationId xmlns:p14="http://schemas.microsoft.com/office/powerpoint/2010/main" val="40113649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Charles Bayer</a:t>
            </a:r>
          </a:p>
        </p:txBody>
      </p:sp>
      <p:sp>
        <p:nvSpPr>
          <p:cNvPr id="4" name="Header Placeholder 3"/>
          <p:cNvSpPr>
            <a:spLocks noGrp="1"/>
          </p:cNvSpPr>
          <p:nvPr>
            <p:ph type="hdr" sz="quarter"/>
          </p:nvPr>
        </p:nvSpPr>
        <p:spPr/>
        <p:txBody>
          <a:bodyPr/>
          <a:lstStyle/>
          <a:p>
            <a:r>
              <a:rPr lang="en-US" altLang="en-US"/>
              <a:t>Passover with you. Lk 22.14</a:t>
            </a:r>
          </a:p>
        </p:txBody>
      </p:sp>
      <p:sp>
        <p:nvSpPr>
          <p:cNvPr id="5" name="Date Placeholder 4"/>
          <p:cNvSpPr>
            <a:spLocks noGrp="1"/>
          </p:cNvSpPr>
          <p:nvPr>
            <p:ph type="dt" idx="1"/>
          </p:nvPr>
        </p:nvSpPr>
        <p:spPr/>
        <p:txBody>
          <a:bodyPr/>
          <a:lstStyle/>
          <a:p>
            <a:r>
              <a:rPr lang="en-US" altLang="en-US"/>
              <a:t>April 16,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a:t>
            </a:fld>
            <a:endParaRPr lang="en-US" altLang="en-US"/>
          </a:p>
        </p:txBody>
      </p:sp>
    </p:spTree>
    <p:extLst>
      <p:ext uri="{BB962C8B-B14F-4D97-AF65-F5344CB8AC3E}">
        <p14:creationId xmlns:p14="http://schemas.microsoft.com/office/powerpoint/2010/main" val="124158871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Passover with you. Lk 22.14</a:t>
            </a:r>
          </a:p>
        </p:txBody>
      </p:sp>
      <p:sp>
        <p:nvSpPr>
          <p:cNvPr id="5" name="Date Placeholder 4"/>
          <p:cNvSpPr>
            <a:spLocks noGrp="1"/>
          </p:cNvSpPr>
          <p:nvPr>
            <p:ph type="dt" idx="1"/>
          </p:nvPr>
        </p:nvSpPr>
        <p:spPr/>
        <p:txBody>
          <a:bodyPr/>
          <a:lstStyle/>
          <a:p>
            <a:r>
              <a:rPr lang="en-US" altLang="en-US"/>
              <a:t>April 16,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30</a:t>
            </a:fld>
            <a:endParaRPr lang="en-US" altLang="en-US"/>
          </a:p>
        </p:txBody>
      </p:sp>
    </p:spTree>
    <p:extLst>
      <p:ext uri="{BB962C8B-B14F-4D97-AF65-F5344CB8AC3E}">
        <p14:creationId xmlns:p14="http://schemas.microsoft.com/office/powerpoint/2010/main" val="346461453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Passover with you. Lk 22.14</a:t>
            </a:r>
          </a:p>
        </p:txBody>
      </p:sp>
      <p:sp>
        <p:nvSpPr>
          <p:cNvPr id="5" name="Date Placeholder 4"/>
          <p:cNvSpPr>
            <a:spLocks noGrp="1"/>
          </p:cNvSpPr>
          <p:nvPr>
            <p:ph type="dt" idx="1"/>
          </p:nvPr>
        </p:nvSpPr>
        <p:spPr/>
        <p:txBody>
          <a:bodyPr/>
          <a:lstStyle/>
          <a:p>
            <a:r>
              <a:rPr lang="en-US" altLang="en-US"/>
              <a:t>April 16,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31</a:t>
            </a:fld>
            <a:endParaRPr lang="en-US" altLang="en-US"/>
          </a:p>
        </p:txBody>
      </p:sp>
    </p:spTree>
    <p:extLst>
      <p:ext uri="{BB962C8B-B14F-4D97-AF65-F5344CB8AC3E}">
        <p14:creationId xmlns:p14="http://schemas.microsoft.com/office/powerpoint/2010/main" val="167967087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Passover with you. Lk 22.14</a:t>
            </a:r>
          </a:p>
        </p:txBody>
      </p:sp>
      <p:sp>
        <p:nvSpPr>
          <p:cNvPr id="5" name="Date Placeholder 4"/>
          <p:cNvSpPr>
            <a:spLocks noGrp="1"/>
          </p:cNvSpPr>
          <p:nvPr>
            <p:ph type="dt" idx="1"/>
          </p:nvPr>
        </p:nvSpPr>
        <p:spPr/>
        <p:txBody>
          <a:bodyPr/>
          <a:lstStyle/>
          <a:p>
            <a:r>
              <a:rPr lang="en-US" altLang="en-US"/>
              <a:t>April 16,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32</a:t>
            </a:fld>
            <a:endParaRPr lang="en-US" altLang="en-US"/>
          </a:p>
        </p:txBody>
      </p:sp>
    </p:spTree>
    <p:extLst>
      <p:ext uri="{BB962C8B-B14F-4D97-AF65-F5344CB8AC3E}">
        <p14:creationId xmlns:p14="http://schemas.microsoft.com/office/powerpoint/2010/main" val="251142232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Passover with you. Lk 22.14</a:t>
            </a:r>
          </a:p>
        </p:txBody>
      </p:sp>
      <p:sp>
        <p:nvSpPr>
          <p:cNvPr id="5" name="Date Placeholder 4"/>
          <p:cNvSpPr>
            <a:spLocks noGrp="1"/>
          </p:cNvSpPr>
          <p:nvPr>
            <p:ph type="dt" idx="1"/>
          </p:nvPr>
        </p:nvSpPr>
        <p:spPr/>
        <p:txBody>
          <a:bodyPr/>
          <a:lstStyle/>
          <a:p>
            <a:r>
              <a:rPr lang="en-US" altLang="en-US"/>
              <a:t>April 16,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33</a:t>
            </a:fld>
            <a:endParaRPr lang="en-US" altLang="en-US"/>
          </a:p>
        </p:txBody>
      </p:sp>
    </p:spTree>
    <p:extLst>
      <p:ext uri="{BB962C8B-B14F-4D97-AF65-F5344CB8AC3E}">
        <p14:creationId xmlns:p14="http://schemas.microsoft.com/office/powerpoint/2010/main" val="86086540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Passover with you. Lk 22.14</a:t>
            </a:r>
          </a:p>
        </p:txBody>
      </p:sp>
      <p:sp>
        <p:nvSpPr>
          <p:cNvPr id="5" name="Date Placeholder 4"/>
          <p:cNvSpPr>
            <a:spLocks noGrp="1"/>
          </p:cNvSpPr>
          <p:nvPr>
            <p:ph type="dt" idx="1"/>
          </p:nvPr>
        </p:nvSpPr>
        <p:spPr/>
        <p:txBody>
          <a:bodyPr/>
          <a:lstStyle/>
          <a:p>
            <a:r>
              <a:rPr lang="en-US" altLang="en-US"/>
              <a:t>April 16,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34</a:t>
            </a:fld>
            <a:endParaRPr lang="en-US" altLang="en-US"/>
          </a:p>
        </p:txBody>
      </p:sp>
    </p:spTree>
    <p:extLst>
      <p:ext uri="{BB962C8B-B14F-4D97-AF65-F5344CB8AC3E}">
        <p14:creationId xmlns:p14="http://schemas.microsoft.com/office/powerpoint/2010/main" val="181890333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Satan is out to destroy the genealogical Jews, the birth family of the Messiah.</a:t>
            </a:r>
          </a:p>
        </p:txBody>
      </p:sp>
      <p:sp>
        <p:nvSpPr>
          <p:cNvPr id="4" name="Header Placeholder 3"/>
          <p:cNvSpPr>
            <a:spLocks noGrp="1"/>
          </p:cNvSpPr>
          <p:nvPr>
            <p:ph type="hdr" sz="quarter"/>
          </p:nvPr>
        </p:nvSpPr>
        <p:spPr/>
        <p:txBody>
          <a:bodyPr/>
          <a:lstStyle/>
          <a:p>
            <a:r>
              <a:rPr lang="en-US" altLang="en-US"/>
              <a:t>Passover with you. Lk 22.14</a:t>
            </a:r>
          </a:p>
        </p:txBody>
      </p:sp>
      <p:sp>
        <p:nvSpPr>
          <p:cNvPr id="5" name="Date Placeholder 4"/>
          <p:cNvSpPr>
            <a:spLocks noGrp="1"/>
          </p:cNvSpPr>
          <p:nvPr>
            <p:ph type="dt" idx="1"/>
          </p:nvPr>
        </p:nvSpPr>
        <p:spPr/>
        <p:txBody>
          <a:bodyPr/>
          <a:lstStyle/>
          <a:p>
            <a:r>
              <a:rPr lang="en-US" altLang="en-US"/>
              <a:t>April 16,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35</a:t>
            </a:fld>
            <a:endParaRPr lang="en-US" altLang="en-US"/>
          </a:p>
        </p:txBody>
      </p:sp>
    </p:spTree>
    <p:extLst>
      <p:ext uri="{BB962C8B-B14F-4D97-AF65-F5344CB8AC3E}">
        <p14:creationId xmlns:p14="http://schemas.microsoft.com/office/powerpoint/2010/main" val="401164235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G-d protects the Jewish people</a:t>
            </a:r>
          </a:p>
        </p:txBody>
      </p:sp>
      <p:sp>
        <p:nvSpPr>
          <p:cNvPr id="4" name="Header Placeholder 3"/>
          <p:cNvSpPr>
            <a:spLocks noGrp="1"/>
          </p:cNvSpPr>
          <p:nvPr>
            <p:ph type="hdr" sz="quarter"/>
          </p:nvPr>
        </p:nvSpPr>
        <p:spPr/>
        <p:txBody>
          <a:bodyPr/>
          <a:lstStyle/>
          <a:p>
            <a:r>
              <a:rPr lang="en-US" altLang="en-US"/>
              <a:t>Passover with you. Lk 22.14</a:t>
            </a:r>
          </a:p>
        </p:txBody>
      </p:sp>
      <p:sp>
        <p:nvSpPr>
          <p:cNvPr id="5" name="Date Placeholder 4"/>
          <p:cNvSpPr>
            <a:spLocks noGrp="1"/>
          </p:cNvSpPr>
          <p:nvPr>
            <p:ph type="dt" idx="1"/>
          </p:nvPr>
        </p:nvSpPr>
        <p:spPr/>
        <p:txBody>
          <a:bodyPr/>
          <a:lstStyle/>
          <a:p>
            <a:r>
              <a:rPr lang="en-US" altLang="en-US"/>
              <a:t>April 16,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36</a:t>
            </a:fld>
            <a:endParaRPr lang="en-US" altLang="en-US"/>
          </a:p>
        </p:txBody>
      </p:sp>
    </p:spTree>
    <p:extLst>
      <p:ext uri="{BB962C8B-B14F-4D97-AF65-F5344CB8AC3E}">
        <p14:creationId xmlns:p14="http://schemas.microsoft.com/office/powerpoint/2010/main" val="63263213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Rest of her offspring: Jews and all nations who ally with Israel and keep Torah.</a:t>
            </a:r>
          </a:p>
        </p:txBody>
      </p:sp>
      <p:sp>
        <p:nvSpPr>
          <p:cNvPr id="4" name="Header Placeholder 3"/>
          <p:cNvSpPr>
            <a:spLocks noGrp="1"/>
          </p:cNvSpPr>
          <p:nvPr>
            <p:ph type="hdr" sz="quarter"/>
          </p:nvPr>
        </p:nvSpPr>
        <p:spPr/>
        <p:txBody>
          <a:bodyPr/>
          <a:lstStyle/>
          <a:p>
            <a:r>
              <a:rPr lang="en-US" altLang="en-US"/>
              <a:t>Passover with you. Lk 22.14</a:t>
            </a:r>
          </a:p>
        </p:txBody>
      </p:sp>
      <p:sp>
        <p:nvSpPr>
          <p:cNvPr id="5" name="Date Placeholder 4"/>
          <p:cNvSpPr>
            <a:spLocks noGrp="1"/>
          </p:cNvSpPr>
          <p:nvPr>
            <p:ph type="dt" idx="1"/>
          </p:nvPr>
        </p:nvSpPr>
        <p:spPr/>
        <p:txBody>
          <a:bodyPr/>
          <a:lstStyle/>
          <a:p>
            <a:r>
              <a:rPr lang="en-US" altLang="en-US"/>
              <a:t>April 16,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37</a:t>
            </a:fld>
            <a:endParaRPr lang="en-US" altLang="en-US"/>
          </a:p>
        </p:txBody>
      </p:sp>
    </p:spTree>
    <p:extLst>
      <p:ext uri="{BB962C8B-B14F-4D97-AF65-F5344CB8AC3E}">
        <p14:creationId xmlns:p14="http://schemas.microsoft.com/office/powerpoint/2010/main" val="156715262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Passover with you. Lk 22.14</a:t>
            </a:r>
          </a:p>
        </p:txBody>
      </p:sp>
      <p:sp>
        <p:nvSpPr>
          <p:cNvPr id="5" name="Date Placeholder 4"/>
          <p:cNvSpPr>
            <a:spLocks noGrp="1"/>
          </p:cNvSpPr>
          <p:nvPr>
            <p:ph type="dt" idx="1"/>
          </p:nvPr>
        </p:nvSpPr>
        <p:spPr/>
        <p:txBody>
          <a:bodyPr/>
          <a:lstStyle/>
          <a:p>
            <a:r>
              <a:rPr lang="en-US" altLang="en-US"/>
              <a:t>April 16,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38</a:t>
            </a:fld>
            <a:endParaRPr lang="en-US" altLang="en-US"/>
          </a:p>
        </p:txBody>
      </p:sp>
    </p:spTree>
    <p:extLst>
      <p:ext uri="{BB962C8B-B14F-4D97-AF65-F5344CB8AC3E}">
        <p14:creationId xmlns:p14="http://schemas.microsoft.com/office/powerpoint/2010/main" val="166617693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Passover with you. Lk 22.14</a:t>
            </a:r>
          </a:p>
        </p:txBody>
      </p:sp>
      <p:sp>
        <p:nvSpPr>
          <p:cNvPr id="5" name="Date Placeholder 4"/>
          <p:cNvSpPr>
            <a:spLocks noGrp="1"/>
          </p:cNvSpPr>
          <p:nvPr>
            <p:ph type="dt" idx="1"/>
          </p:nvPr>
        </p:nvSpPr>
        <p:spPr/>
        <p:txBody>
          <a:bodyPr/>
          <a:lstStyle/>
          <a:p>
            <a:r>
              <a:rPr lang="en-US" altLang="en-US"/>
              <a:t>April 16,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39</a:t>
            </a:fld>
            <a:endParaRPr lang="en-US" altLang="en-US"/>
          </a:p>
        </p:txBody>
      </p:sp>
    </p:spTree>
    <p:extLst>
      <p:ext uri="{BB962C8B-B14F-4D97-AF65-F5344CB8AC3E}">
        <p14:creationId xmlns:p14="http://schemas.microsoft.com/office/powerpoint/2010/main" val="8415573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Passover with you. Lk 22.14</a:t>
            </a:r>
          </a:p>
        </p:txBody>
      </p:sp>
      <p:sp>
        <p:nvSpPr>
          <p:cNvPr id="5" name="Date Placeholder 4"/>
          <p:cNvSpPr>
            <a:spLocks noGrp="1"/>
          </p:cNvSpPr>
          <p:nvPr>
            <p:ph type="dt" idx="1"/>
          </p:nvPr>
        </p:nvSpPr>
        <p:spPr/>
        <p:txBody>
          <a:bodyPr/>
          <a:lstStyle/>
          <a:p>
            <a:r>
              <a:rPr lang="en-US" altLang="en-US"/>
              <a:t>April 16,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a:t>
            </a:fld>
            <a:endParaRPr lang="en-US" altLang="en-US"/>
          </a:p>
        </p:txBody>
      </p:sp>
    </p:spTree>
    <p:extLst>
      <p:ext uri="{BB962C8B-B14F-4D97-AF65-F5344CB8AC3E}">
        <p14:creationId xmlns:p14="http://schemas.microsoft.com/office/powerpoint/2010/main" val="117304495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https://www.drjamesdobson.org/marriage-parenting/error-or-opportunity-beelers-episode-9</a:t>
            </a:r>
          </a:p>
        </p:txBody>
      </p:sp>
      <p:sp>
        <p:nvSpPr>
          <p:cNvPr id="4" name="Header Placeholder 3"/>
          <p:cNvSpPr>
            <a:spLocks noGrp="1"/>
          </p:cNvSpPr>
          <p:nvPr>
            <p:ph type="hdr" sz="quarter"/>
          </p:nvPr>
        </p:nvSpPr>
        <p:spPr/>
        <p:txBody>
          <a:bodyPr/>
          <a:lstStyle/>
          <a:p>
            <a:r>
              <a:rPr lang="en-US" altLang="en-US"/>
              <a:t>Passover with you. Lk 22.14</a:t>
            </a:r>
          </a:p>
        </p:txBody>
      </p:sp>
      <p:sp>
        <p:nvSpPr>
          <p:cNvPr id="5" name="Date Placeholder 4"/>
          <p:cNvSpPr>
            <a:spLocks noGrp="1"/>
          </p:cNvSpPr>
          <p:nvPr>
            <p:ph type="dt" idx="1"/>
          </p:nvPr>
        </p:nvSpPr>
        <p:spPr/>
        <p:txBody>
          <a:bodyPr/>
          <a:lstStyle/>
          <a:p>
            <a:r>
              <a:rPr lang="en-US" altLang="en-US"/>
              <a:t>April 16,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40</a:t>
            </a:fld>
            <a:endParaRPr lang="en-US" altLang="en-US"/>
          </a:p>
        </p:txBody>
      </p:sp>
    </p:spTree>
    <p:extLst>
      <p:ext uri="{BB962C8B-B14F-4D97-AF65-F5344CB8AC3E}">
        <p14:creationId xmlns:p14="http://schemas.microsoft.com/office/powerpoint/2010/main" val="208793304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Passover with you. Lk 22.14</a:t>
            </a:r>
          </a:p>
        </p:txBody>
      </p:sp>
      <p:sp>
        <p:nvSpPr>
          <p:cNvPr id="5" name="Date Placeholder 4"/>
          <p:cNvSpPr>
            <a:spLocks noGrp="1"/>
          </p:cNvSpPr>
          <p:nvPr>
            <p:ph type="dt" idx="1"/>
          </p:nvPr>
        </p:nvSpPr>
        <p:spPr/>
        <p:txBody>
          <a:bodyPr/>
          <a:lstStyle/>
          <a:p>
            <a:r>
              <a:rPr lang="en-US" altLang="en-US"/>
              <a:t>April 16,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41</a:t>
            </a:fld>
            <a:endParaRPr lang="en-US" altLang="en-US"/>
          </a:p>
        </p:txBody>
      </p:sp>
    </p:spTree>
    <p:extLst>
      <p:ext uri="{BB962C8B-B14F-4D97-AF65-F5344CB8AC3E}">
        <p14:creationId xmlns:p14="http://schemas.microsoft.com/office/powerpoint/2010/main" val="178071811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00" dirty="0"/>
              <a:t>https://www.theepochtimes.com/de-stressing-your-marriage_4381651.html?utm_source=brightnoe&amp;utm_campaign=bright-2022-04-14&amp;utm_medium=email&amp;est=S1k8%2FarwXxme6XE1orsoDX3iGmCsoiXFwFLkSegK978PS5RdogEcBFPbyoW8Nc0F6Q%3D%3D&amp;est=[EMAIL_SECURE_LINK]</a:t>
            </a:r>
          </a:p>
        </p:txBody>
      </p:sp>
      <p:sp>
        <p:nvSpPr>
          <p:cNvPr id="4" name="Header Placeholder 3"/>
          <p:cNvSpPr>
            <a:spLocks noGrp="1"/>
          </p:cNvSpPr>
          <p:nvPr>
            <p:ph type="hdr" sz="quarter"/>
          </p:nvPr>
        </p:nvSpPr>
        <p:spPr/>
        <p:txBody>
          <a:bodyPr/>
          <a:lstStyle/>
          <a:p>
            <a:r>
              <a:rPr lang="en-US" altLang="en-US"/>
              <a:t>Passover with you. Lk 22.14</a:t>
            </a:r>
          </a:p>
        </p:txBody>
      </p:sp>
      <p:sp>
        <p:nvSpPr>
          <p:cNvPr id="5" name="Date Placeholder 4"/>
          <p:cNvSpPr>
            <a:spLocks noGrp="1"/>
          </p:cNvSpPr>
          <p:nvPr>
            <p:ph type="dt" idx="1"/>
          </p:nvPr>
        </p:nvSpPr>
        <p:spPr/>
        <p:txBody>
          <a:bodyPr/>
          <a:lstStyle/>
          <a:p>
            <a:r>
              <a:rPr lang="en-US" altLang="en-US"/>
              <a:t>April 16,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42</a:t>
            </a:fld>
            <a:endParaRPr lang="en-US" altLang="en-US"/>
          </a:p>
        </p:txBody>
      </p:sp>
    </p:spTree>
    <p:extLst>
      <p:ext uri="{BB962C8B-B14F-4D97-AF65-F5344CB8AC3E}">
        <p14:creationId xmlns:p14="http://schemas.microsoft.com/office/powerpoint/2010/main" val="5411089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050" dirty="0"/>
              <a:t>https://www.theepochtimes.com/de-stressing-your-marriage_4381651.html?utm_source=brightnoe&amp;utm_campaign=bright-2022-04-14&amp;utm_medium=email&amp;est=S1k8%2FarwXxme6XE1orsoDX3iGmCsoiXFwFLkSegK978PS5RdogEcBFPbyoW8Nc0F6Q%3D%3D&amp;est=[EMAIL_SECURE_LINK]</a:t>
            </a:r>
          </a:p>
          <a:p>
            <a:endParaRPr lang="en-US" dirty="0"/>
          </a:p>
        </p:txBody>
      </p:sp>
      <p:sp>
        <p:nvSpPr>
          <p:cNvPr id="4" name="Header Placeholder 3"/>
          <p:cNvSpPr>
            <a:spLocks noGrp="1"/>
          </p:cNvSpPr>
          <p:nvPr>
            <p:ph type="hdr" sz="quarter"/>
          </p:nvPr>
        </p:nvSpPr>
        <p:spPr/>
        <p:txBody>
          <a:bodyPr/>
          <a:lstStyle/>
          <a:p>
            <a:r>
              <a:rPr lang="en-US" altLang="en-US"/>
              <a:t>Passover with you. Lk 22.14</a:t>
            </a:r>
          </a:p>
        </p:txBody>
      </p:sp>
      <p:sp>
        <p:nvSpPr>
          <p:cNvPr id="5" name="Date Placeholder 4"/>
          <p:cNvSpPr>
            <a:spLocks noGrp="1"/>
          </p:cNvSpPr>
          <p:nvPr>
            <p:ph type="dt" idx="1"/>
          </p:nvPr>
        </p:nvSpPr>
        <p:spPr/>
        <p:txBody>
          <a:bodyPr/>
          <a:lstStyle/>
          <a:p>
            <a:r>
              <a:rPr lang="en-US" altLang="en-US"/>
              <a:t>April 16,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43</a:t>
            </a:fld>
            <a:endParaRPr lang="en-US" altLang="en-US"/>
          </a:p>
        </p:txBody>
      </p:sp>
    </p:spTree>
    <p:extLst>
      <p:ext uri="{BB962C8B-B14F-4D97-AF65-F5344CB8AC3E}">
        <p14:creationId xmlns:p14="http://schemas.microsoft.com/office/powerpoint/2010/main" val="211077791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Passover with you. Lk 22.14</a:t>
            </a:r>
          </a:p>
        </p:txBody>
      </p:sp>
      <p:sp>
        <p:nvSpPr>
          <p:cNvPr id="5" name="Date Placeholder 4"/>
          <p:cNvSpPr>
            <a:spLocks noGrp="1"/>
          </p:cNvSpPr>
          <p:nvPr>
            <p:ph type="dt" idx="1"/>
          </p:nvPr>
        </p:nvSpPr>
        <p:spPr/>
        <p:txBody>
          <a:bodyPr/>
          <a:lstStyle/>
          <a:p>
            <a:r>
              <a:rPr lang="en-US" altLang="en-US"/>
              <a:t>April 16,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44</a:t>
            </a:fld>
            <a:endParaRPr lang="en-US" altLang="en-US"/>
          </a:p>
        </p:txBody>
      </p:sp>
    </p:spTree>
    <p:extLst>
      <p:ext uri="{BB962C8B-B14F-4D97-AF65-F5344CB8AC3E}">
        <p14:creationId xmlns:p14="http://schemas.microsoft.com/office/powerpoint/2010/main" val="376394019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Passover with you. Lk 22.14</a:t>
            </a:r>
          </a:p>
        </p:txBody>
      </p:sp>
      <p:sp>
        <p:nvSpPr>
          <p:cNvPr id="5" name="Date Placeholder 4"/>
          <p:cNvSpPr>
            <a:spLocks noGrp="1"/>
          </p:cNvSpPr>
          <p:nvPr>
            <p:ph type="dt" idx="1"/>
          </p:nvPr>
        </p:nvSpPr>
        <p:spPr/>
        <p:txBody>
          <a:bodyPr/>
          <a:lstStyle/>
          <a:p>
            <a:r>
              <a:rPr lang="en-US" altLang="en-US"/>
              <a:t>April 16,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45</a:t>
            </a:fld>
            <a:endParaRPr lang="en-US" altLang="en-US"/>
          </a:p>
        </p:txBody>
      </p:sp>
    </p:spTree>
    <p:extLst>
      <p:ext uri="{BB962C8B-B14F-4D97-AF65-F5344CB8AC3E}">
        <p14:creationId xmlns:p14="http://schemas.microsoft.com/office/powerpoint/2010/main" val="162448847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unitedwithisrael.org/florida-hatemongers-blame-jews-for-russian-invasion-covid-19/?utm_source=newsletters_unitedwithisrael_org&amp;utm_medium=email&amp;utm_content=Israeli+Hero+%E2%80%98Took+Bullets%E2%80%99+to+Save+Infant%E2%80%99s+Life+During+Attack%3B+Secret+Israel-Arab+Military+Alliance+Ready+to+Fight+Iran%3B+%E2%80%98Get+Out%21%27+Israeli+Politician+Accuses+Blinken+of+%E2%80%98Provocation%E2%80%99&amp;utm_campaign=20220330_m167210520_Israeli+Hero+%E2%80%98Took+Bullets%E2%80%99+to+Save+Infant%E2%80%99s+Life+During+Attack%3B+Secret+Israel-Arab+Military+Alliance+Ready+to+Fight+Iran%3B+%E2%80%98Get+Out%21%27+Israeli+Politician+Accuses+Blinken+of+%E2%80%98Provocation%E2%80%99&amp;utm_term=more_btn_dark_jpg</a:t>
            </a:r>
          </a:p>
        </p:txBody>
      </p:sp>
      <p:sp>
        <p:nvSpPr>
          <p:cNvPr id="4" name="Header Placeholder 3"/>
          <p:cNvSpPr>
            <a:spLocks noGrp="1"/>
          </p:cNvSpPr>
          <p:nvPr>
            <p:ph type="hdr" sz="quarter"/>
          </p:nvPr>
        </p:nvSpPr>
        <p:spPr/>
        <p:txBody>
          <a:bodyPr/>
          <a:lstStyle/>
          <a:p>
            <a:r>
              <a:rPr lang="en-US" altLang="en-US"/>
              <a:t>Passover with you. Lk 22.14</a:t>
            </a:r>
          </a:p>
        </p:txBody>
      </p:sp>
      <p:sp>
        <p:nvSpPr>
          <p:cNvPr id="5" name="Date Placeholder 4"/>
          <p:cNvSpPr>
            <a:spLocks noGrp="1"/>
          </p:cNvSpPr>
          <p:nvPr>
            <p:ph type="dt" idx="1"/>
          </p:nvPr>
        </p:nvSpPr>
        <p:spPr/>
        <p:txBody>
          <a:bodyPr/>
          <a:lstStyle/>
          <a:p>
            <a:r>
              <a:rPr lang="en-US" altLang="en-US"/>
              <a:t>April 16,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46</a:t>
            </a:fld>
            <a:endParaRPr lang="en-US" altLang="en-US"/>
          </a:p>
        </p:txBody>
      </p:sp>
    </p:spTree>
    <p:extLst>
      <p:ext uri="{BB962C8B-B14F-4D97-AF65-F5344CB8AC3E}">
        <p14:creationId xmlns:p14="http://schemas.microsoft.com/office/powerpoint/2010/main" val="404710568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unitedwithisrael.org/florida-hatemongers-blame-jews-for-russian-invasion-covid-19/?utm_source=newsletters_unitedwithisrael_org&amp;utm_medium=email&amp;utm_content=Israeli+Hero+%E2%80%98Took+Bullets%E2%80%99+to+Save+Infant%E2%80%99s+Life+During+Attack%3B+Secret+Israel-Arab+Military+Alliance+Ready+to+Fight+Iran%3B+%E2%80%98Get+Out%21%27+Israeli+Politician+Accuses+Blinken+of+%E2%80%98Provocation%E2%80%99&amp;utm_campaign=20220330_m167210520_Israeli+Hero+%E2%80%98Took+Bullets%E2%80%99+to+Save+Infant%E2%80%99s+Life+During+Attack%3B+Secret+Israel-Arab+Military+Alliance+Ready+to+Fight+Iran%3B+%E2%80%98Get+Out%21%27+Israeli+Politician+Accuses+Blinken+of+%E2%80%98Provocation%E2%80%99&amp;utm_term=more_btn_dark_jpg</a:t>
            </a:r>
          </a:p>
        </p:txBody>
      </p:sp>
      <p:sp>
        <p:nvSpPr>
          <p:cNvPr id="4" name="Header Placeholder 3"/>
          <p:cNvSpPr>
            <a:spLocks noGrp="1"/>
          </p:cNvSpPr>
          <p:nvPr>
            <p:ph type="hdr" sz="quarter"/>
          </p:nvPr>
        </p:nvSpPr>
        <p:spPr/>
        <p:txBody>
          <a:bodyPr/>
          <a:lstStyle/>
          <a:p>
            <a:r>
              <a:rPr lang="en-US" altLang="en-US"/>
              <a:t>Passover with you. Lk 22.14</a:t>
            </a:r>
          </a:p>
        </p:txBody>
      </p:sp>
      <p:sp>
        <p:nvSpPr>
          <p:cNvPr id="5" name="Date Placeholder 4"/>
          <p:cNvSpPr>
            <a:spLocks noGrp="1"/>
          </p:cNvSpPr>
          <p:nvPr>
            <p:ph type="dt" idx="1"/>
          </p:nvPr>
        </p:nvSpPr>
        <p:spPr/>
        <p:txBody>
          <a:bodyPr/>
          <a:lstStyle/>
          <a:p>
            <a:r>
              <a:rPr lang="en-US" altLang="en-US"/>
              <a:t>April 16,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47</a:t>
            </a:fld>
            <a:endParaRPr lang="en-US" altLang="en-US"/>
          </a:p>
        </p:txBody>
      </p:sp>
    </p:spTree>
    <p:extLst>
      <p:ext uri="{BB962C8B-B14F-4D97-AF65-F5344CB8AC3E}">
        <p14:creationId xmlns:p14="http://schemas.microsoft.com/office/powerpoint/2010/main" val="247209472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unitedwithisrael.org/florida-hatemongers-blame-jews-for-russian-invasion-covid-19/?utm_source=newsletters_unitedwithisrael_org&amp;utm_medium=email&amp;utm_content=Israeli+Hero+%E2%80%98Took+Bullets%E2%80%99+to+Save+Infant%E2%80%99s+Life+During+Attack%3B+Secret+Israel-Arab+Military+Alliance+Ready+to+Fight+Iran%3B+%E2%80%98Get+Out%21%27+Israeli+Politician+Accuses+Blinken+of+%E2%80%98Provocation%E2%80%99&amp;utm_campaign=20220330_m167210520_Israeli+Hero+%E2%80%98Took+Bullets%E2%80%99+to+Save+Infant%E2%80%99s+Life+During+Attack%3B+Secret+Israel-Arab+Military+Alliance+Ready+to+Fight+Iran%3B+%E2%80%98Get+Out%21%27+Israeli+Politician+Accuses+Blinken+of+%E2%80%98Provocation%E2%80%99&amp;utm_term=more_btn_dark_jpg</a:t>
            </a:r>
          </a:p>
        </p:txBody>
      </p:sp>
      <p:sp>
        <p:nvSpPr>
          <p:cNvPr id="4" name="Header Placeholder 3"/>
          <p:cNvSpPr>
            <a:spLocks noGrp="1"/>
          </p:cNvSpPr>
          <p:nvPr>
            <p:ph type="hdr" sz="quarter"/>
          </p:nvPr>
        </p:nvSpPr>
        <p:spPr/>
        <p:txBody>
          <a:bodyPr/>
          <a:lstStyle/>
          <a:p>
            <a:r>
              <a:rPr lang="en-US" altLang="en-US"/>
              <a:t>Passover with you. Lk 22.14</a:t>
            </a:r>
          </a:p>
        </p:txBody>
      </p:sp>
      <p:sp>
        <p:nvSpPr>
          <p:cNvPr id="5" name="Date Placeholder 4"/>
          <p:cNvSpPr>
            <a:spLocks noGrp="1"/>
          </p:cNvSpPr>
          <p:nvPr>
            <p:ph type="dt" idx="1"/>
          </p:nvPr>
        </p:nvSpPr>
        <p:spPr/>
        <p:txBody>
          <a:bodyPr/>
          <a:lstStyle/>
          <a:p>
            <a:r>
              <a:rPr lang="en-US" altLang="en-US"/>
              <a:t>April 16,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48</a:t>
            </a:fld>
            <a:endParaRPr lang="en-US" altLang="en-US"/>
          </a:p>
        </p:txBody>
      </p:sp>
    </p:spTree>
    <p:extLst>
      <p:ext uri="{BB962C8B-B14F-4D97-AF65-F5344CB8AC3E}">
        <p14:creationId xmlns:p14="http://schemas.microsoft.com/office/powerpoint/2010/main" val="108635748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https://voegelinview.com/for-jews-russias-invasion-of-ukraine-is-especially-traumatic/</a:t>
            </a:r>
          </a:p>
        </p:txBody>
      </p:sp>
      <p:sp>
        <p:nvSpPr>
          <p:cNvPr id="4" name="Header Placeholder 3"/>
          <p:cNvSpPr>
            <a:spLocks noGrp="1"/>
          </p:cNvSpPr>
          <p:nvPr>
            <p:ph type="hdr" sz="quarter"/>
          </p:nvPr>
        </p:nvSpPr>
        <p:spPr/>
        <p:txBody>
          <a:bodyPr/>
          <a:lstStyle/>
          <a:p>
            <a:r>
              <a:rPr lang="en-US" altLang="en-US"/>
              <a:t>Passover with you. Lk 22.14</a:t>
            </a:r>
          </a:p>
        </p:txBody>
      </p:sp>
      <p:sp>
        <p:nvSpPr>
          <p:cNvPr id="5" name="Date Placeholder 4"/>
          <p:cNvSpPr>
            <a:spLocks noGrp="1"/>
          </p:cNvSpPr>
          <p:nvPr>
            <p:ph type="dt" idx="1"/>
          </p:nvPr>
        </p:nvSpPr>
        <p:spPr/>
        <p:txBody>
          <a:bodyPr/>
          <a:lstStyle/>
          <a:p>
            <a:r>
              <a:rPr lang="en-US" altLang="en-US"/>
              <a:t>April 16,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49</a:t>
            </a:fld>
            <a:endParaRPr lang="en-US" altLang="en-US"/>
          </a:p>
        </p:txBody>
      </p:sp>
    </p:spTree>
    <p:extLst>
      <p:ext uri="{BB962C8B-B14F-4D97-AF65-F5344CB8AC3E}">
        <p14:creationId xmlns:p14="http://schemas.microsoft.com/office/powerpoint/2010/main" val="12910172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Charles Bayer</a:t>
            </a:r>
          </a:p>
        </p:txBody>
      </p:sp>
      <p:sp>
        <p:nvSpPr>
          <p:cNvPr id="4" name="Header Placeholder 3"/>
          <p:cNvSpPr>
            <a:spLocks noGrp="1"/>
          </p:cNvSpPr>
          <p:nvPr>
            <p:ph type="hdr" sz="quarter"/>
          </p:nvPr>
        </p:nvSpPr>
        <p:spPr/>
        <p:txBody>
          <a:bodyPr/>
          <a:lstStyle/>
          <a:p>
            <a:r>
              <a:rPr lang="en-US" altLang="en-US"/>
              <a:t>Passover with you. Lk 22.14</a:t>
            </a:r>
          </a:p>
        </p:txBody>
      </p:sp>
      <p:sp>
        <p:nvSpPr>
          <p:cNvPr id="5" name="Date Placeholder 4"/>
          <p:cNvSpPr>
            <a:spLocks noGrp="1"/>
          </p:cNvSpPr>
          <p:nvPr>
            <p:ph type="dt" idx="1"/>
          </p:nvPr>
        </p:nvSpPr>
        <p:spPr/>
        <p:txBody>
          <a:bodyPr/>
          <a:lstStyle/>
          <a:p>
            <a:r>
              <a:rPr lang="en-US" altLang="en-US"/>
              <a:t>April 16,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a:t>
            </a:fld>
            <a:endParaRPr lang="en-US" altLang="en-US"/>
          </a:p>
        </p:txBody>
      </p:sp>
    </p:spTree>
    <p:extLst>
      <p:ext uri="{BB962C8B-B14F-4D97-AF65-F5344CB8AC3E}">
        <p14:creationId xmlns:p14="http://schemas.microsoft.com/office/powerpoint/2010/main" val="70899916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https://voegelinview.com/for-jews-russias-invasion-of-ukraine-is-especially-traumatic/</a:t>
            </a:r>
          </a:p>
        </p:txBody>
      </p:sp>
      <p:sp>
        <p:nvSpPr>
          <p:cNvPr id="4" name="Header Placeholder 3"/>
          <p:cNvSpPr>
            <a:spLocks noGrp="1"/>
          </p:cNvSpPr>
          <p:nvPr>
            <p:ph type="hdr" sz="quarter"/>
          </p:nvPr>
        </p:nvSpPr>
        <p:spPr/>
        <p:txBody>
          <a:bodyPr/>
          <a:lstStyle/>
          <a:p>
            <a:r>
              <a:rPr lang="en-US" altLang="en-US"/>
              <a:t>Passover with you. Lk 22.14</a:t>
            </a:r>
          </a:p>
        </p:txBody>
      </p:sp>
      <p:sp>
        <p:nvSpPr>
          <p:cNvPr id="5" name="Date Placeholder 4"/>
          <p:cNvSpPr>
            <a:spLocks noGrp="1"/>
          </p:cNvSpPr>
          <p:nvPr>
            <p:ph type="dt" idx="1"/>
          </p:nvPr>
        </p:nvSpPr>
        <p:spPr/>
        <p:txBody>
          <a:bodyPr/>
          <a:lstStyle/>
          <a:p>
            <a:r>
              <a:rPr lang="en-US" altLang="en-US"/>
              <a:t>April 16,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50</a:t>
            </a:fld>
            <a:endParaRPr lang="en-US" altLang="en-US"/>
          </a:p>
        </p:txBody>
      </p:sp>
    </p:spTree>
    <p:extLst>
      <p:ext uri="{BB962C8B-B14F-4D97-AF65-F5344CB8AC3E}">
        <p14:creationId xmlns:p14="http://schemas.microsoft.com/office/powerpoint/2010/main" val="279199028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https://voegelinview.com/for-jews-russias-invasion-of-ukraine-is-especially-traumatic/</a:t>
            </a:r>
          </a:p>
        </p:txBody>
      </p:sp>
      <p:sp>
        <p:nvSpPr>
          <p:cNvPr id="4" name="Header Placeholder 3"/>
          <p:cNvSpPr>
            <a:spLocks noGrp="1"/>
          </p:cNvSpPr>
          <p:nvPr>
            <p:ph type="hdr" sz="quarter"/>
          </p:nvPr>
        </p:nvSpPr>
        <p:spPr/>
        <p:txBody>
          <a:bodyPr/>
          <a:lstStyle/>
          <a:p>
            <a:r>
              <a:rPr lang="en-US" altLang="en-US"/>
              <a:t>Passover with you. Lk 22.14</a:t>
            </a:r>
          </a:p>
        </p:txBody>
      </p:sp>
      <p:sp>
        <p:nvSpPr>
          <p:cNvPr id="5" name="Date Placeholder 4"/>
          <p:cNvSpPr>
            <a:spLocks noGrp="1"/>
          </p:cNvSpPr>
          <p:nvPr>
            <p:ph type="dt" idx="1"/>
          </p:nvPr>
        </p:nvSpPr>
        <p:spPr/>
        <p:txBody>
          <a:bodyPr/>
          <a:lstStyle/>
          <a:p>
            <a:r>
              <a:rPr lang="en-US" altLang="en-US"/>
              <a:t>April 16,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51</a:t>
            </a:fld>
            <a:endParaRPr lang="en-US" altLang="en-US"/>
          </a:p>
        </p:txBody>
      </p:sp>
    </p:spTree>
    <p:extLst>
      <p:ext uri="{BB962C8B-B14F-4D97-AF65-F5344CB8AC3E}">
        <p14:creationId xmlns:p14="http://schemas.microsoft.com/office/powerpoint/2010/main" val="348482178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299156" y="4341813"/>
            <a:ext cx="6172200" cy="4572000"/>
          </a:xfrm>
        </p:spPr>
        <p:txBody>
          <a:bodyPr/>
          <a:lstStyle/>
          <a:p>
            <a:r>
              <a:rPr lang="en-US" sz="1050" dirty="0"/>
              <a:t>https://englishnews.org/2020/04/10/the-jewish-takeover-of-ukraine-zelenskys-political-prisoners/</a:t>
            </a:r>
          </a:p>
        </p:txBody>
      </p:sp>
      <p:sp>
        <p:nvSpPr>
          <p:cNvPr id="4" name="Header Placeholder 3"/>
          <p:cNvSpPr>
            <a:spLocks noGrp="1"/>
          </p:cNvSpPr>
          <p:nvPr>
            <p:ph type="hdr" sz="quarter"/>
          </p:nvPr>
        </p:nvSpPr>
        <p:spPr/>
        <p:txBody>
          <a:bodyPr/>
          <a:lstStyle/>
          <a:p>
            <a:r>
              <a:rPr lang="en-US" altLang="en-US"/>
              <a:t>Passover with you. Lk 22.14</a:t>
            </a:r>
          </a:p>
        </p:txBody>
      </p:sp>
      <p:sp>
        <p:nvSpPr>
          <p:cNvPr id="5" name="Date Placeholder 4"/>
          <p:cNvSpPr>
            <a:spLocks noGrp="1"/>
          </p:cNvSpPr>
          <p:nvPr>
            <p:ph type="dt" idx="1"/>
          </p:nvPr>
        </p:nvSpPr>
        <p:spPr/>
        <p:txBody>
          <a:bodyPr/>
          <a:lstStyle/>
          <a:p>
            <a:r>
              <a:rPr lang="en-US" altLang="en-US"/>
              <a:t>April 16,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52</a:t>
            </a:fld>
            <a:endParaRPr lang="en-US" altLang="en-US"/>
          </a:p>
        </p:txBody>
      </p:sp>
    </p:spTree>
    <p:extLst>
      <p:ext uri="{BB962C8B-B14F-4D97-AF65-F5344CB8AC3E}">
        <p14:creationId xmlns:p14="http://schemas.microsoft.com/office/powerpoint/2010/main" val="78956043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https://englishnews.org/2020/04/10/the-jewish-takeover-of-ukraine-zelenskys-political-prisoners/</a:t>
            </a:r>
          </a:p>
        </p:txBody>
      </p:sp>
      <p:sp>
        <p:nvSpPr>
          <p:cNvPr id="4" name="Header Placeholder 3"/>
          <p:cNvSpPr>
            <a:spLocks noGrp="1"/>
          </p:cNvSpPr>
          <p:nvPr>
            <p:ph type="hdr" sz="quarter"/>
          </p:nvPr>
        </p:nvSpPr>
        <p:spPr/>
        <p:txBody>
          <a:bodyPr/>
          <a:lstStyle/>
          <a:p>
            <a:r>
              <a:rPr lang="en-US" altLang="en-US"/>
              <a:t>Passover with you. Lk 22.14</a:t>
            </a:r>
          </a:p>
        </p:txBody>
      </p:sp>
      <p:sp>
        <p:nvSpPr>
          <p:cNvPr id="5" name="Date Placeholder 4"/>
          <p:cNvSpPr>
            <a:spLocks noGrp="1"/>
          </p:cNvSpPr>
          <p:nvPr>
            <p:ph type="dt" idx="1"/>
          </p:nvPr>
        </p:nvSpPr>
        <p:spPr/>
        <p:txBody>
          <a:bodyPr/>
          <a:lstStyle/>
          <a:p>
            <a:r>
              <a:rPr lang="en-US" altLang="en-US"/>
              <a:t>April 16,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53</a:t>
            </a:fld>
            <a:endParaRPr lang="en-US" altLang="en-US"/>
          </a:p>
        </p:txBody>
      </p:sp>
    </p:spTree>
    <p:extLst>
      <p:ext uri="{BB962C8B-B14F-4D97-AF65-F5344CB8AC3E}">
        <p14:creationId xmlns:p14="http://schemas.microsoft.com/office/powerpoint/2010/main" val="39846998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https://englishnews.org/2020/04/10/the-jewish-takeover-of-ukraine-zelenskys-political-prisoners/</a:t>
            </a:r>
          </a:p>
        </p:txBody>
      </p:sp>
      <p:sp>
        <p:nvSpPr>
          <p:cNvPr id="4" name="Header Placeholder 3"/>
          <p:cNvSpPr>
            <a:spLocks noGrp="1"/>
          </p:cNvSpPr>
          <p:nvPr>
            <p:ph type="hdr" sz="quarter"/>
          </p:nvPr>
        </p:nvSpPr>
        <p:spPr/>
        <p:txBody>
          <a:bodyPr/>
          <a:lstStyle/>
          <a:p>
            <a:r>
              <a:rPr lang="en-US" altLang="en-US"/>
              <a:t>Passover with you. Lk 22.14</a:t>
            </a:r>
          </a:p>
        </p:txBody>
      </p:sp>
      <p:sp>
        <p:nvSpPr>
          <p:cNvPr id="5" name="Date Placeholder 4"/>
          <p:cNvSpPr>
            <a:spLocks noGrp="1"/>
          </p:cNvSpPr>
          <p:nvPr>
            <p:ph type="dt" idx="1"/>
          </p:nvPr>
        </p:nvSpPr>
        <p:spPr/>
        <p:txBody>
          <a:bodyPr/>
          <a:lstStyle/>
          <a:p>
            <a:r>
              <a:rPr lang="en-US" altLang="en-US"/>
              <a:t>April 16,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54</a:t>
            </a:fld>
            <a:endParaRPr lang="en-US" altLang="en-US"/>
          </a:p>
        </p:txBody>
      </p:sp>
    </p:spTree>
    <p:extLst>
      <p:ext uri="{BB962C8B-B14F-4D97-AF65-F5344CB8AC3E}">
        <p14:creationId xmlns:p14="http://schemas.microsoft.com/office/powerpoint/2010/main" val="198836012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Antisemitic</a:t>
            </a:r>
            <a:r>
              <a:rPr lang="en-US" sz="4400" b="0" i="0" dirty="0">
                <a:solidFill>
                  <a:srgbClr val="FFFFFF"/>
                </a:solidFill>
                <a:effectLst/>
                <a:latin typeface="open sans" panose="020B0606030504020204" pitchFamily="34" charset="0"/>
              </a:rPr>
              <a:t> </a:t>
            </a:r>
            <a:r>
              <a:rPr lang="en-US" dirty="0"/>
              <a:t>boycott</a:t>
            </a:r>
            <a:r>
              <a:rPr lang="en-US" sz="4400" b="0" i="0" dirty="0">
                <a:solidFill>
                  <a:srgbClr val="FFFFFF"/>
                </a:solidFill>
                <a:effectLst/>
                <a:latin typeface="open sans" panose="020B0606030504020204" pitchFamily="34" charset="0"/>
              </a:rPr>
              <a:t> </a:t>
            </a:r>
            <a:r>
              <a:rPr lang="en-US" dirty="0"/>
              <a:t>sign</a:t>
            </a:r>
            <a:r>
              <a:rPr lang="en-US" sz="4400" b="0" i="0" dirty="0">
                <a:solidFill>
                  <a:srgbClr val="FFFFFF"/>
                </a:solidFill>
                <a:effectLst/>
                <a:latin typeface="open sans" panose="020B0606030504020204" pitchFamily="34" charset="0"/>
              </a:rPr>
              <a:t> </a:t>
            </a:r>
            <a:r>
              <a:rPr lang="en-US" b="0" i="0" dirty="0">
                <a:effectLst/>
              </a:rPr>
              <a:t>in Nazi Germany. (illustrative) (</a:t>
            </a:r>
            <a:r>
              <a:rPr lang="en-US" b="0" i="0" dirty="0" err="1">
                <a:effectLst/>
              </a:rPr>
              <a:t>shutterstock</a:t>
            </a:r>
            <a:r>
              <a:rPr lang="en-US" b="0" i="0" dirty="0">
                <a:effectLst/>
              </a:rPr>
              <a:t>)</a:t>
            </a:r>
            <a:endParaRPr lang="en-US" dirty="0"/>
          </a:p>
        </p:txBody>
      </p:sp>
      <p:sp>
        <p:nvSpPr>
          <p:cNvPr id="4" name="Header Placeholder 3"/>
          <p:cNvSpPr>
            <a:spLocks noGrp="1"/>
          </p:cNvSpPr>
          <p:nvPr>
            <p:ph type="hdr" sz="quarter"/>
          </p:nvPr>
        </p:nvSpPr>
        <p:spPr/>
        <p:txBody>
          <a:bodyPr/>
          <a:lstStyle/>
          <a:p>
            <a:r>
              <a:rPr lang="en-US" altLang="en-US"/>
              <a:t>Passover with you. Lk 22.14</a:t>
            </a:r>
          </a:p>
        </p:txBody>
      </p:sp>
      <p:sp>
        <p:nvSpPr>
          <p:cNvPr id="5" name="Date Placeholder 4"/>
          <p:cNvSpPr>
            <a:spLocks noGrp="1"/>
          </p:cNvSpPr>
          <p:nvPr>
            <p:ph type="dt" idx="1"/>
          </p:nvPr>
        </p:nvSpPr>
        <p:spPr/>
        <p:txBody>
          <a:bodyPr/>
          <a:lstStyle/>
          <a:p>
            <a:r>
              <a:rPr lang="en-US" altLang="en-US"/>
              <a:t>April 16,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55</a:t>
            </a:fld>
            <a:endParaRPr lang="en-US" altLang="en-US"/>
          </a:p>
        </p:txBody>
      </p:sp>
    </p:spTree>
    <p:extLst>
      <p:ext uri="{BB962C8B-B14F-4D97-AF65-F5344CB8AC3E}">
        <p14:creationId xmlns:p14="http://schemas.microsoft.com/office/powerpoint/2010/main" val="214204133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unitedwithisrael.org/no-jews-european-business-owner-protests-israel-with-antisemitic-discrimination/?utm_source=newsletters_unitedwithisrael_org&amp;utm_medium=email&amp;utm_content=Arabs+Attack+Worshipers+at+Western+Wall%3B+European+Business+Bans+Jews%3B+Amazing+6-Minute+Crash+Course+on+Passover%3B+Do+it+Right+on+Passover+Night%21&amp;utm_campaign=20220415_m167452437_Arabs+Attack+Worshipers+at+Western+Wall%3B+European+Business+Bans+Jews%3B+Amazing+6-Minute+Crash+Course+on+Passover%3B+Doing+it+Right+on+Passover+Night%21&amp;utm_term=more_btn_light_png</a:t>
            </a:r>
          </a:p>
        </p:txBody>
      </p:sp>
      <p:sp>
        <p:nvSpPr>
          <p:cNvPr id="4" name="Header Placeholder 3"/>
          <p:cNvSpPr>
            <a:spLocks noGrp="1"/>
          </p:cNvSpPr>
          <p:nvPr>
            <p:ph type="hdr" sz="quarter"/>
          </p:nvPr>
        </p:nvSpPr>
        <p:spPr/>
        <p:txBody>
          <a:bodyPr/>
          <a:lstStyle/>
          <a:p>
            <a:r>
              <a:rPr lang="en-US" altLang="en-US"/>
              <a:t>Passover with you. Lk 22.14</a:t>
            </a:r>
          </a:p>
        </p:txBody>
      </p:sp>
      <p:sp>
        <p:nvSpPr>
          <p:cNvPr id="5" name="Date Placeholder 4"/>
          <p:cNvSpPr>
            <a:spLocks noGrp="1"/>
          </p:cNvSpPr>
          <p:nvPr>
            <p:ph type="dt" idx="1"/>
          </p:nvPr>
        </p:nvSpPr>
        <p:spPr/>
        <p:txBody>
          <a:bodyPr/>
          <a:lstStyle/>
          <a:p>
            <a:r>
              <a:rPr lang="en-US" altLang="en-US"/>
              <a:t>April 16,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56</a:t>
            </a:fld>
            <a:endParaRPr lang="en-US" altLang="en-US"/>
          </a:p>
        </p:txBody>
      </p:sp>
    </p:spTree>
    <p:extLst>
      <p:ext uri="{BB962C8B-B14F-4D97-AF65-F5344CB8AC3E}">
        <p14:creationId xmlns:p14="http://schemas.microsoft.com/office/powerpoint/2010/main" val="44006629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467578"/>
            <a:ext cx="6172200" cy="4572000"/>
          </a:xfrm>
        </p:spPr>
        <p:txBody>
          <a:bodyPr/>
          <a:lstStyle/>
          <a:p>
            <a:r>
              <a:rPr lang="en-US" sz="1050" dirty="0"/>
              <a:t>https://unitedwithisrael.org/no-jews-european-business-owner-protests-israel-with-antisemitic-discrimination/?utm_source=newsletters_unitedwithisrael_org&amp;utm_medium=email&amp;utm_content=Arabs+Attack+Worshipers+at+Western+Wall%3B+European+Business+Bans+Jews%3B+Amazing+6-Minute+Crash+Course+on+Passover%3B+Do+it+Right+on+Passover+Night%21&amp;utm_campaign=20220415_m167452437_Arabs+Attack+Worshipers+at+Western+Wall%3B+European+Business+Bans+Jews%3B+Amazing+6-Minute+Crash+Course+on+Passover%3B+Doing+it+Right+on+Passover+Night%21&amp;utm_term=more_btn_light_png</a:t>
            </a:r>
          </a:p>
        </p:txBody>
      </p:sp>
      <p:sp>
        <p:nvSpPr>
          <p:cNvPr id="4" name="Header Placeholder 3"/>
          <p:cNvSpPr>
            <a:spLocks noGrp="1"/>
          </p:cNvSpPr>
          <p:nvPr>
            <p:ph type="hdr" sz="quarter"/>
          </p:nvPr>
        </p:nvSpPr>
        <p:spPr/>
        <p:txBody>
          <a:bodyPr/>
          <a:lstStyle/>
          <a:p>
            <a:r>
              <a:rPr lang="en-US" altLang="en-US"/>
              <a:t>Passover with you. Lk 22.14</a:t>
            </a:r>
          </a:p>
        </p:txBody>
      </p:sp>
      <p:sp>
        <p:nvSpPr>
          <p:cNvPr id="5" name="Date Placeholder 4"/>
          <p:cNvSpPr>
            <a:spLocks noGrp="1"/>
          </p:cNvSpPr>
          <p:nvPr>
            <p:ph type="dt" idx="1"/>
          </p:nvPr>
        </p:nvSpPr>
        <p:spPr/>
        <p:txBody>
          <a:bodyPr/>
          <a:lstStyle/>
          <a:p>
            <a:r>
              <a:rPr lang="en-US" altLang="en-US"/>
              <a:t>April 16,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57</a:t>
            </a:fld>
            <a:endParaRPr lang="en-US" altLang="en-US"/>
          </a:p>
        </p:txBody>
      </p:sp>
    </p:spTree>
    <p:extLst>
      <p:ext uri="{BB962C8B-B14F-4D97-AF65-F5344CB8AC3E}">
        <p14:creationId xmlns:p14="http://schemas.microsoft.com/office/powerpoint/2010/main" val="300818176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unitedwithisrael.org/no-jews-european-business-owner-protests-israel-with-antisemitic-discrimination/?utm_source=newsletters_unitedwithisrael_org&amp;utm_medium=email&amp;utm_content=Arabs+Attack+Worshipers+at+Western+Wall%3B+European+Business+Bans+Jews%3B+Amazing+6-Minute+Crash+Course+on+Passover%3B+Do+it+Right+on+Passover+Night%21&amp;utm_campaign=20220415_m167452437_Arabs+Attack+Worshipers+at+Western+Wall%3B+European+Business+Bans+Jews%3B+Amazing+6-Minute+Crash+Course+on+Passover%3B+Doing+it+Right+on+Passover+Night%21&amp;utm_term=more_btn_light_png</a:t>
            </a:r>
          </a:p>
        </p:txBody>
      </p:sp>
      <p:sp>
        <p:nvSpPr>
          <p:cNvPr id="4" name="Header Placeholder 3"/>
          <p:cNvSpPr>
            <a:spLocks noGrp="1"/>
          </p:cNvSpPr>
          <p:nvPr>
            <p:ph type="hdr" sz="quarter"/>
          </p:nvPr>
        </p:nvSpPr>
        <p:spPr/>
        <p:txBody>
          <a:bodyPr/>
          <a:lstStyle/>
          <a:p>
            <a:r>
              <a:rPr lang="en-US" altLang="en-US"/>
              <a:t>Passover with you. Lk 22.14</a:t>
            </a:r>
          </a:p>
        </p:txBody>
      </p:sp>
      <p:sp>
        <p:nvSpPr>
          <p:cNvPr id="5" name="Date Placeholder 4"/>
          <p:cNvSpPr>
            <a:spLocks noGrp="1"/>
          </p:cNvSpPr>
          <p:nvPr>
            <p:ph type="dt" idx="1"/>
          </p:nvPr>
        </p:nvSpPr>
        <p:spPr/>
        <p:txBody>
          <a:bodyPr/>
          <a:lstStyle/>
          <a:p>
            <a:r>
              <a:rPr lang="en-US" altLang="en-US"/>
              <a:t>April 16,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58</a:t>
            </a:fld>
            <a:endParaRPr lang="en-US" altLang="en-US"/>
          </a:p>
        </p:txBody>
      </p:sp>
    </p:spTree>
    <p:extLst>
      <p:ext uri="{BB962C8B-B14F-4D97-AF65-F5344CB8AC3E}">
        <p14:creationId xmlns:p14="http://schemas.microsoft.com/office/powerpoint/2010/main" val="315286245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457200" y="4191000"/>
            <a:ext cx="6172200" cy="4572000"/>
          </a:xfrm>
        </p:spPr>
        <p:txBody>
          <a:bodyPr/>
          <a:lstStyle/>
          <a:p>
            <a:pPr marL="0" marR="0" lvl="0" indent="0" defTabSz="914400" eaLnBrk="1" latinLnBrk="0" hangingPunct="1">
              <a:lnSpc>
                <a:spcPct val="100000"/>
              </a:lnSpc>
              <a:buClrTx/>
              <a:buSzTx/>
              <a:buFontTx/>
              <a:buNone/>
              <a:tabLst/>
              <a:defRPr/>
            </a:pPr>
            <a:r>
              <a:rPr lang="en-US" sz="1050" dirty="0"/>
              <a:t>https://vfinews.com/news/77-of-evangelicals-think-iran-will-use-nukes-to-wipe/77-of-evangelicals-think-iran-will-use-nukes-to-wipe?subscribed=true&amp;mc_cid=8eca7113da&amp;mc_eid=UNIQID</a:t>
            </a:r>
          </a:p>
          <a:p>
            <a:endParaRPr lang="en-US" dirty="0"/>
          </a:p>
        </p:txBody>
      </p:sp>
      <p:sp>
        <p:nvSpPr>
          <p:cNvPr id="4" name="Header Placeholder 3"/>
          <p:cNvSpPr>
            <a:spLocks noGrp="1"/>
          </p:cNvSpPr>
          <p:nvPr>
            <p:ph type="hdr" sz="quarter"/>
          </p:nvPr>
        </p:nvSpPr>
        <p:spPr/>
        <p:txBody>
          <a:bodyPr/>
          <a:lstStyle/>
          <a:p>
            <a:r>
              <a:rPr lang="en-US" altLang="en-US"/>
              <a:t>Passover with you. Lk 22.14</a:t>
            </a:r>
          </a:p>
        </p:txBody>
      </p:sp>
      <p:sp>
        <p:nvSpPr>
          <p:cNvPr id="5" name="Date Placeholder 4"/>
          <p:cNvSpPr>
            <a:spLocks noGrp="1"/>
          </p:cNvSpPr>
          <p:nvPr>
            <p:ph type="dt" idx="1"/>
          </p:nvPr>
        </p:nvSpPr>
        <p:spPr/>
        <p:txBody>
          <a:bodyPr/>
          <a:lstStyle/>
          <a:p>
            <a:r>
              <a:rPr lang="en-US" altLang="en-US"/>
              <a:t>April 16,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59</a:t>
            </a:fld>
            <a:endParaRPr lang="en-US" altLang="en-US"/>
          </a:p>
        </p:txBody>
      </p:sp>
    </p:spTree>
    <p:extLst>
      <p:ext uri="{BB962C8B-B14F-4D97-AF65-F5344CB8AC3E}">
        <p14:creationId xmlns:p14="http://schemas.microsoft.com/office/powerpoint/2010/main" val="27687196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https://www.chicagojewishnews.com/what-is-the-percentage-of-jews-that-celebrate-passover/        </a:t>
            </a:r>
            <a:r>
              <a:rPr lang="en-US" sz="1050" kern="1200" dirty="0">
                <a:solidFill>
                  <a:schemeClr val="tx1"/>
                </a:solidFill>
                <a:latin typeface="Arial Rounded MT Bold" pitchFamily="34" charset="0"/>
                <a:ea typeface="+mn-ea"/>
                <a:cs typeface="Arial" charset="0"/>
              </a:rPr>
              <a:t>Copyright © 2022 by </a:t>
            </a:r>
            <a:r>
              <a:rPr lang="en-US" sz="1050" kern="1200" dirty="0" err="1">
                <a:solidFill>
                  <a:schemeClr val="tx1"/>
                </a:solidFill>
                <a:latin typeface="Arial Rounded MT Bold" pitchFamily="34" charset="0"/>
                <a:ea typeface="+mn-ea"/>
                <a:cs typeface="Arial" charset="0"/>
              </a:rPr>
              <a:t>Chicagojewishnews</a:t>
            </a:r>
            <a:r>
              <a:rPr lang="en-US" sz="1050" kern="1200" dirty="0">
                <a:solidFill>
                  <a:schemeClr val="tx1"/>
                </a:solidFill>
                <a:latin typeface="Arial Rounded MT Bold" pitchFamily="34" charset="0"/>
                <a:ea typeface="+mn-ea"/>
                <a:cs typeface="Arial" charset="0"/>
              </a:rPr>
              <a:t>. All rights reserved.</a:t>
            </a:r>
          </a:p>
          <a:p>
            <a:r>
              <a:rPr lang="en-US" sz="2000" kern="1200" dirty="0">
                <a:solidFill>
                  <a:schemeClr val="tx1"/>
                </a:solidFill>
                <a:latin typeface="Arial Rounded MT Bold" pitchFamily="34" charset="0"/>
                <a:ea typeface="+mn-ea"/>
                <a:cs typeface="Arial" charset="0"/>
              </a:rPr>
              <a:t>My parents used to fly me home for Passover when undergrad.  Then me and Dawn.</a:t>
            </a:r>
          </a:p>
          <a:p>
            <a:r>
              <a:rPr lang="en-US" dirty="0"/>
              <a:t>The number of Jewish Israelis planning to fast on Yom Kippur is 5%. While 5% plan to only consume liquids!!</a:t>
            </a:r>
          </a:p>
        </p:txBody>
      </p:sp>
      <p:sp>
        <p:nvSpPr>
          <p:cNvPr id="4" name="Header Placeholder 3"/>
          <p:cNvSpPr>
            <a:spLocks noGrp="1"/>
          </p:cNvSpPr>
          <p:nvPr>
            <p:ph type="hdr" sz="quarter"/>
          </p:nvPr>
        </p:nvSpPr>
        <p:spPr/>
        <p:txBody>
          <a:bodyPr/>
          <a:lstStyle/>
          <a:p>
            <a:r>
              <a:rPr lang="en-US" altLang="en-US"/>
              <a:t>Passover with you. Lk 22.14</a:t>
            </a:r>
          </a:p>
        </p:txBody>
      </p:sp>
      <p:sp>
        <p:nvSpPr>
          <p:cNvPr id="5" name="Date Placeholder 4"/>
          <p:cNvSpPr>
            <a:spLocks noGrp="1"/>
          </p:cNvSpPr>
          <p:nvPr>
            <p:ph type="dt" idx="1"/>
          </p:nvPr>
        </p:nvSpPr>
        <p:spPr/>
        <p:txBody>
          <a:bodyPr/>
          <a:lstStyle/>
          <a:p>
            <a:r>
              <a:rPr lang="en-US" altLang="en-US"/>
              <a:t>April 16,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a:t>
            </a:fld>
            <a:endParaRPr lang="en-US" altLang="en-US"/>
          </a:p>
        </p:txBody>
      </p:sp>
    </p:spTree>
    <p:extLst>
      <p:ext uri="{BB962C8B-B14F-4D97-AF65-F5344CB8AC3E}">
        <p14:creationId xmlns:p14="http://schemas.microsoft.com/office/powerpoint/2010/main" val="232280619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Passover with you. Lk 22.14</a:t>
            </a:r>
          </a:p>
        </p:txBody>
      </p:sp>
      <p:sp>
        <p:nvSpPr>
          <p:cNvPr id="5" name="Date Placeholder 4"/>
          <p:cNvSpPr>
            <a:spLocks noGrp="1"/>
          </p:cNvSpPr>
          <p:nvPr>
            <p:ph type="dt" idx="1"/>
          </p:nvPr>
        </p:nvSpPr>
        <p:spPr/>
        <p:txBody>
          <a:bodyPr/>
          <a:lstStyle/>
          <a:p>
            <a:r>
              <a:rPr lang="en-US" altLang="en-US"/>
              <a:t>April 16,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60</a:t>
            </a:fld>
            <a:endParaRPr lang="en-US" altLang="en-US"/>
          </a:p>
        </p:txBody>
      </p:sp>
    </p:spTree>
    <p:extLst>
      <p:ext uri="{BB962C8B-B14F-4D97-AF65-F5344CB8AC3E}">
        <p14:creationId xmlns:p14="http://schemas.microsoft.com/office/powerpoint/2010/main" val="46986272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Passover with you. Lk 22.14</a:t>
            </a:r>
          </a:p>
        </p:txBody>
      </p:sp>
      <p:sp>
        <p:nvSpPr>
          <p:cNvPr id="5" name="Date Placeholder 4"/>
          <p:cNvSpPr>
            <a:spLocks noGrp="1"/>
          </p:cNvSpPr>
          <p:nvPr>
            <p:ph type="dt" idx="1"/>
          </p:nvPr>
        </p:nvSpPr>
        <p:spPr/>
        <p:txBody>
          <a:bodyPr/>
          <a:lstStyle/>
          <a:p>
            <a:r>
              <a:rPr lang="en-US" altLang="en-US"/>
              <a:t>April 16,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61</a:t>
            </a:fld>
            <a:endParaRPr lang="en-US" altLang="en-US"/>
          </a:p>
        </p:txBody>
      </p:sp>
    </p:spTree>
    <p:extLst>
      <p:ext uri="{BB962C8B-B14F-4D97-AF65-F5344CB8AC3E}">
        <p14:creationId xmlns:p14="http://schemas.microsoft.com/office/powerpoint/2010/main" val="389725154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We’ve never had a split in the 26 years of Or HaOlam.  </a:t>
            </a:r>
          </a:p>
        </p:txBody>
      </p:sp>
      <p:sp>
        <p:nvSpPr>
          <p:cNvPr id="4" name="Header Placeholder 3"/>
          <p:cNvSpPr>
            <a:spLocks noGrp="1"/>
          </p:cNvSpPr>
          <p:nvPr>
            <p:ph type="hdr" sz="quarter"/>
          </p:nvPr>
        </p:nvSpPr>
        <p:spPr/>
        <p:txBody>
          <a:bodyPr/>
          <a:lstStyle/>
          <a:p>
            <a:r>
              <a:rPr lang="en-US" altLang="en-US"/>
              <a:t>Passover with you. Lk 22.14</a:t>
            </a:r>
          </a:p>
        </p:txBody>
      </p:sp>
      <p:sp>
        <p:nvSpPr>
          <p:cNvPr id="5" name="Date Placeholder 4"/>
          <p:cNvSpPr>
            <a:spLocks noGrp="1"/>
          </p:cNvSpPr>
          <p:nvPr>
            <p:ph type="dt" idx="1"/>
          </p:nvPr>
        </p:nvSpPr>
        <p:spPr/>
        <p:txBody>
          <a:bodyPr/>
          <a:lstStyle/>
          <a:p>
            <a:r>
              <a:rPr lang="en-US" altLang="en-US"/>
              <a:t>April 16,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62</a:t>
            </a:fld>
            <a:endParaRPr lang="en-US" altLang="en-US"/>
          </a:p>
        </p:txBody>
      </p:sp>
    </p:spTree>
    <p:extLst>
      <p:ext uri="{BB962C8B-B14F-4D97-AF65-F5344CB8AC3E}">
        <p14:creationId xmlns:p14="http://schemas.microsoft.com/office/powerpoint/2010/main" val="176602253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This is a real spiritual transaction, not just a theory.   Pray, repent, seek G-d, confess to those you have wronged.   We just burned the </a:t>
            </a:r>
            <a:r>
              <a:rPr lang="en-US" dirty="0" err="1"/>
              <a:t>khametz</a:t>
            </a:r>
            <a:r>
              <a:rPr lang="en-US" dirty="0"/>
              <a:t> of the </a:t>
            </a:r>
            <a:r>
              <a:rPr lang="en-US" dirty="0" err="1"/>
              <a:t>cong</a:t>
            </a:r>
            <a:r>
              <a:rPr lang="en-US" dirty="0"/>
              <a:t> in a bonfire, but as a symbol of the </a:t>
            </a:r>
            <a:r>
              <a:rPr lang="en-US" dirty="0" err="1"/>
              <a:t>Ruakh</a:t>
            </a:r>
            <a:r>
              <a:rPr lang="en-US" dirty="0"/>
              <a:t> flame on our lives.</a:t>
            </a:r>
          </a:p>
          <a:p>
            <a:r>
              <a:rPr lang="en-US" dirty="0"/>
              <a:t>Put the Blood of Messiah on our door posts and lintels.  </a:t>
            </a:r>
          </a:p>
        </p:txBody>
      </p:sp>
      <p:sp>
        <p:nvSpPr>
          <p:cNvPr id="4" name="Header Placeholder 3"/>
          <p:cNvSpPr>
            <a:spLocks noGrp="1"/>
          </p:cNvSpPr>
          <p:nvPr>
            <p:ph type="hdr" sz="quarter"/>
          </p:nvPr>
        </p:nvSpPr>
        <p:spPr/>
        <p:txBody>
          <a:bodyPr/>
          <a:lstStyle/>
          <a:p>
            <a:r>
              <a:rPr lang="en-US" altLang="en-US"/>
              <a:t>Passover with you. Lk 22.14</a:t>
            </a:r>
          </a:p>
        </p:txBody>
      </p:sp>
      <p:sp>
        <p:nvSpPr>
          <p:cNvPr id="5" name="Date Placeholder 4"/>
          <p:cNvSpPr>
            <a:spLocks noGrp="1"/>
          </p:cNvSpPr>
          <p:nvPr>
            <p:ph type="dt" idx="1"/>
          </p:nvPr>
        </p:nvSpPr>
        <p:spPr/>
        <p:txBody>
          <a:bodyPr/>
          <a:lstStyle/>
          <a:p>
            <a:r>
              <a:rPr lang="en-US" altLang="en-US"/>
              <a:t>April 16,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63</a:t>
            </a:fld>
            <a:endParaRPr lang="en-US" altLang="en-US"/>
          </a:p>
        </p:txBody>
      </p:sp>
    </p:spTree>
    <p:extLst>
      <p:ext uri="{BB962C8B-B14F-4D97-AF65-F5344CB8AC3E}">
        <p14:creationId xmlns:p14="http://schemas.microsoft.com/office/powerpoint/2010/main" val="208164112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Maoz greeting</a:t>
            </a:r>
          </a:p>
        </p:txBody>
      </p:sp>
      <p:sp>
        <p:nvSpPr>
          <p:cNvPr id="4" name="Header Placeholder 3"/>
          <p:cNvSpPr>
            <a:spLocks noGrp="1"/>
          </p:cNvSpPr>
          <p:nvPr>
            <p:ph type="hdr" sz="quarter"/>
          </p:nvPr>
        </p:nvSpPr>
        <p:spPr/>
        <p:txBody>
          <a:bodyPr/>
          <a:lstStyle/>
          <a:p>
            <a:r>
              <a:rPr lang="en-US" altLang="en-US"/>
              <a:t>Passover with you. Lk 22.14</a:t>
            </a:r>
          </a:p>
        </p:txBody>
      </p:sp>
      <p:sp>
        <p:nvSpPr>
          <p:cNvPr id="5" name="Date Placeholder 4"/>
          <p:cNvSpPr>
            <a:spLocks noGrp="1"/>
          </p:cNvSpPr>
          <p:nvPr>
            <p:ph type="dt" idx="1"/>
          </p:nvPr>
        </p:nvSpPr>
        <p:spPr/>
        <p:txBody>
          <a:bodyPr/>
          <a:lstStyle/>
          <a:p>
            <a:r>
              <a:rPr lang="en-US" altLang="en-US"/>
              <a:t>April 16,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64</a:t>
            </a:fld>
            <a:endParaRPr lang="en-US" altLang="en-US"/>
          </a:p>
        </p:txBody>
      </p:sp>
    </p:spTree>
    <p:extLst>
      <p:ext uri="{BB962C8B-B14F-4D97-AF65-F5344CB8AC3E}">
        <p14:creationId xmlns:p14="http://schemas.microsoft.com/office/powerpoint/2010/main" val="34462355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We will have 214 people in this building tomorrow.   Many are us.  Many are strangers.  They are royalty.  Consider giving the newcomers the best…seats, parking space.   I didn’t request that Rabbi’s spot.  Great honor.  </a:t>
            </a:r>
          </a:p>
        </p:txBody>
      </p:sp>
      <p:sp>
        <p:nvSpPr>
          <p:cNvPr id="4" name="Header Placeholder 3"/>
          <p:cNvSpPr>
            <a:spLocks noGrp="1"/>
          </p:cNvSpPr>
          <p:nvPr>
            <p:ph type="hdr" sz="quarter"/>
          </p:nvPr>
        </p:nvSpPr>
        <p:spPr/>
        <p:txBody>
          <a:bodyPr/>
          <a:lstStyle/>
          <a:p>
            <a:r>
              <a:rPr lang="en-US" altLang="en-US"/>
              <a:t>Passover with you. Lk 22.14</a:t>
            </a:r>
          </a:p>
        </p:txBody>
      </p:sp>
      <p:sp>
        <p:nvSpPr>
          <p:cNvPr id="5" name="Date Placeholder 4"/>
          <p:cNvSpPr>
            <a:spLocks noGrp="1"/>
          </p:cNvSpPr>
          <p:nvPr>
            <p:ph type="dt" idx="1"/>
          </p:nvPr>
        </p:nvSpPr>
        <p:spPr/>
        <p:txBody>
          <a:bodyPr/>
          <a:lstStyle/>
          <a:p>
            <a:r>
              <a:rPr lang="en-US" altLang="en-US"/>
              <a:t>April 16,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65</a:t>
            </a:fld>
            <a:endParaRPr lang="en-US" altLang="en-US"/>
          </a:p>
        </p:txBody>
      </p:sp>
    </p:spTree>
    <p:extLst>
      <p:ext uri="{BB962C8B-B14F-4D97-AF65-F5344CB8AC3E}">
        <p14:creationId xmlns:p14="http://schemas.microsoft.com/office/powerpoint/2010/main" val="224522311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Passover with you. Lk 22.14</a:t>
            </a:r>
          </a:p>
        </p:txBody>
      </p:sp>
      <p:sp>
        <p:nvSpPr>
          <p:cNvPr id="5" name="Date Placeholder 4"/>
          <p:cNvSpPr>
            <a:spLocks noGrp="1"/>
          </p:cNvSpPr>
          <p:nvPr>
            <p:ph type="dt" idx="1"/>
          </p:nvPr>
        </p:nvSpPr>
        <p:spPr/>
        <p:txBody>
          <a:bodyPr/>
          <a:lstStyle/>
          <a:p>
            <a:r>
              <a:rPr lang="en-US" altLang="en-US"/>
              <a:t>April 16,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66</a:t>
            </a:fld>
            <a:endParaRPr lang="en-US" altLang="en-US"/>
          </a:p>
        </p:txBody>
      </p:sp>
    </p:spTree>
    <p:extLst>
      <p:ext uri="{BB962C8B-B14F-4D97-AF65-F5344CB8AC3E}">
        <p14:creationId xmlns:p14="http://schemas.microsoft.com/office/powerpoint/2010/main" val="247538658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How do we live that?  </a:t>
            </a:r>
          </a:p>
        </p:txBody>
      </p:sp>
      <p:sp>
        <p:nvSpPr>
          <p:cNvPr id="4" name="Header Placeholder 3"/>
          <p:cNvSpPr>
            <a:spLocks noGrp="1"/>
          </p:cNvSpPr>
          <p:nvPr>
            <p:ph type="hdr" sz="quarter"/>
          </p:nvPr>
        </p:nvSpPr>
        <p:spPr/>
        <p:txBody>
          <a:bodyPr/>
          <a:lstStyle/>
          <a:p>
            <a:r>
              <a:rPr lang="en-US" altLang="en-US"/>
              <a:t>Passover with you. Lk 22.14</a:t>
            </a:r>
          </a:p>
        </p:txBody>
      </p:sp>
      <p:sp>
        <p:nvSpPr>
          <p:cNvPr id="5" name="Date Placeholder 4"/>
          <p:cNvSpPr>
            <a:spLocks noGrp="1"/>
          </p:cNvSpPr>
          <p:nvPr>
            <p:ph type="dt" idx="1"/>
          </p:nvPr>
        </p:nvSpPr>
        <p:spPr/>
        <p:txBody>
          <a:bodyPr/>
          <a:lstStyle/>
          <a:p>
            <a:r>
              <a:rPr lang="en-US" altLang="en-US"/>
              <a:t>April 16,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67</a:t>
            </a:fld>
            <a:endParaRPr lang="en-US" altLang="en-US"/>
          </a:p>
        </p:txBody>
      </p:sp>
    </p:spTree>
    <p:extLst>
      <p:ext uri="{BB962C8B-B14F-4D97-AF65-F5344CB8AC3E}">
        <p14:creationId xmlns:p14="http://schemas.microsoft.com/office/powerpoint/2010/main" val="308683995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https://metrovoicenews.com/bible-reading-among-americans-hits-all-time-low/</a:t>
            </a:r>
          </a:p>
        </p:txBody>
      </p:sp>
      <p:sp>
        <p:nvSpPr>
          <p:cNvPr id="4" name="Header Placeholder 3"/>
          <p:cNvSpPr>
            <a:spLocks noGrp="1"/>
          </p:cNvSpPr>
          <p:nvPr>
            <p:ph type="hdr" sz="quarter"/>
          </p:nvPr>
        </p:nvSpPr>
        <p:spPr/>
        <p:txBody>
          <a:bodyPr/>
          <a:lstStyle/>
          <a:p>
            <a:r>
              <a:rPr lang="en-US" altLang="en-US"/>
              <a:t>Passover with you. Lk 22.14</a:t>
            </a:r>
          </a:p>
        </p:txBody>
      </p:sp>
      <p:sp>
        <p:nvSpPr>
          <p:cNvPr id="5" name="Date Placeholder 4"/>
          <p:cNvSpPr>
            <a:spLocks noGrp="1"/>
          </p:cNvSpPr>
          <p:nvPr>
            <p:ph type="dt" idx="1"/>
          </p:nvPr>
        </p:nvSpPr>
        <p:spPr/>
        <p:txBody>
          <a:bodyPr/>
          <a:lstStyle/>
          <a:p>
            <a:r>
              <a:rPr lang="en-US" altLang="en-US"/>
              <a:t>April 16,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68</a:t>
            </a:fld>
            <a:endParaRPr lang="en-US" altLang="en-US"/>
          </a:p>
        </p:txBody>
      </p:sp>
    </p:spTree>
    <p:extLst>
      <p:ext uri="{BB962C8B-B14F-4D97-AF65-F5344CB8AC3E}">
        <p14:creationId xmlns:p14="http://schemas.microsoft.com/office/powerpoint/2010/main" val="195983027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https://metrovoicenews.com/bible-reading-among-americans-hits-all-time-low/</a:t>
            </a:r>
          </a:p>
        </p:txBody>
      </p:sp>
      <p:sp>
        <p:nvSpPr>
          <p:cNvPr id="4" name="Header Placeholder 3"/>
          <p:cNvSpPr>
            <a:spLocks noGrp="1"/>
          </p:cNvSpPr>
          <p:nvPr>
            <p:ph type="hdr" sz="quarter"/>
          </p:nvPr>
        </p:nvSpPr>
        <p:spPr/>
        <p:txBody>
          <a:bodyPr/>
          <a:lstStyle/>
          <a:p>
            <a:r>
              <a:rPr lang="en-US" altLang="en-US"/>
              <a:t>Passover with you. Lk 22.14</a:t>
            </a:r>
          </a:p>
        </p:txBody>
      </p:sp>
      <p:sp>
        <p:nvSpPr>
          <p:cNvPr id="5" name="Date Placeholder 4"/>
          <p:cNvSpPr>
            <a:spLocks noGrp="1"/>
          </p:cNvSpPr>
          <p:nvPr>
            <p:ph type="dt" idx="1"/>
          </p:nvPr>
        </p:nvSpPr>
        <p:spPr/>
        <p:txBody>
          <a:bodyPr/>
          <a:lstStyle/>
          <a:p>
            <a:r>
              <a:rPr lang="en-US" altLang="en-US"/>
              <a:t>April 16,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69</a:t>
            </a:fld>
            <a:endParaRPr lang="en-US" altLang="en-US"/>
          </a:p>
        </p:txBody>
      </p:sp>
    </p:spTree>
    <p:extLst>
      <p:ext uri="{BB962C8B-B14F-4D97-AF65-F5344CB8AC3E}">
        <p14:creationId xmlns:p14="http://schemas.microsoft.com/office/powerpoint/2010/main" val="37444480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Passover with you. Lk 22.14</a:t>
            </a:r>
          </a:p>
        </p:txBody>
      </p:sp>
      <p:sp>
        <p:nvSpPr>
          <p:cNvPr id="5" name="Date Placeholder 4"/>
          <p:cNvSpPr>
            <a:spLocks noGrp="1"/>
          </p:cNvSpPr>
          <p:nvPr>
            <p:ph type="dt" idx="1"/>
          </p:nvPr>
        </p:nvSpPr>
        <p:spPr/>
        <p:txBody>
          <a:bodyPr/>
          <a:lstStyle/>
          <a:p>
            <a:r>
              <a:rPr lang="en-US" altLang="en-US"/>
              <a:t>April 16,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a:t>
            </a:fld>
            <a:endParaRPr lang="en-US" altLang="en-US"/>
          </a:p>
        </p:txBody>
      </p:sp>
    </p:spTree>
    <p:extLst>
      <p:ext uri="{BB962C8B-B14F-4D97-AF65-F5344CB8AC3E}">
        <p14:creationId xmlns:p14="http://schemas.microsoft.com/office/powerpoint/2010/main" val="203553941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b="0" i="0" dirty="0">
                <a:solidFill>
                  <a:srgbClr val="000000"/>
                </a:solidFill>
                <a:effectLst/>
              </a:rPr>
              <a:t>Messianic Jews made waves on Hebrew-language social media after a photo was circulated showing a new IDF recruit being sworn-in on a Hebrew Bible containing the New Testament.</a:t>
            </a:r>
          </a:p>
          <a:p>
            <a:r>
              <a:rPr lang="en-US" sz="1050" dirty="0"/>
              <a:t>https://www.israeltoday.co.il/read/soldier-sworn-in-on-new-testament-sparks-social-media-storm-in-israel/?utm_source=acfs&amp;utm_medium=email&amp;utm_term=all&amp;utm_campaign=newsletter-en-2022-04-05</a:t>
            </a:r>
          </a:p>
          <a:p>
            <a:pPr algn="l"/>
            <a:r>
              <a:rPr lang="en-US" sz="1000" b="0" i="0" dirty="0">
                <a:solidFill>
                  <a:srgbClr val="000000"/>
                </a:solidFill>
                <a:effectLst/>
                <a:latin typeface="var(--header-font-family)"/>
              </a:rPr>
              <a:t>Israeli social media abuzz after photo circulates showing new IDF recruit being sworn-in on Bible containing the New Testament</a:t>
            </a:r>
          </a:p>
          <a:p>
            <a:pPr algn="l"/>
            <a:r>
              <a:rPr lang="en-US" sz="1000" b="0" i="0" dirty="0">
                <a:solidFill>
                  <a:srgbClr val="807E7C"/>
                </a:solidFill>
                <a:effectLst/>
                <a:latin typeface="var(--header-font-family)"/>
              </a:rPr>
              <a:t>By </a:t>
            </a:r>
            <a:r>
              <a:rPr lang="en-US" sz="1000" b="1" i="0" dirty="0">
                <a:solidFill>
                  <a:srgbClr val="807E7C"/>
                </a:solidFill>
                <a:effectLst/>
                <a:latin typeface="var(--header-font-family)"/>
                <a:hlinkClick r:id="rId3"/>
              </a:rPr>
              <a:t>David Lazarus</a:t>
            </a:r>
            <a:r>
              <a:rPr lang="en-US" sz="1000" b="0" i="0" dirty="0">
                <a:solidFill>
                  <a:srgbClr val="807E7C"/>
                </a:solidFill>
                <a:effectLst/>
                <a:latin typeface="var(--header-font-family)"/>
              </a:rPr>
              <a:t> | October 11, 2021 | Topics: </a:t>
            </a:r>
            <a:r>
              <a:rPr lang="en-US" sz="1000" b="1" i="0" dirty="0">
                <a:solidFill>
                  <a:srgbClr val="807E7C"/>
                </a:solidFill>
                <a:effectLst/>
                <a:latin typeface="var(--header-font-family)"/>
                <a:hlinkClick r:id="rId4" tooltip="MESSIANIC JEWS Tag"/>
              </a:rPr>
              <a:t>MESSIANIC JEWS</a:t>
            </a:r>
            <a:r>
              <a:rPr lang="en-US" sz="1000" b="0" i="0" dirty="0">
                <a:solidFill>
                  <a:srgbClr val="807E7C"/>
                </a:solidFill>
                <a:effectLst/>
                <a:latin typeface="var(--header-font-family)"/>
              </a:rPr>
              <a:t>, </a:t>
            </a:r>
            <a:r>
              <a:rPr lang="en-US" sz="1000" b="1" i="0" dirty="0">
                <a:solidFill>
                  <a:srgbClr val="807E7C"/>
                </a:solidFill>
                <a:effectLst/>
                <a:latin typeface="var(--header-font-family)"/>
                <a:hlinkClick r:id="rId5" tooltip="New Testament Tag"/>
              </a:rPr>
              <a:t>New Testament</a:t>
            </a:r>
            <a:endParaRPr lang="en-US" sz="1000" b="1" i="0" dirty="0">
              <a:solidFill>
                <a:srgbClr val="807E7C"/>
              </a:solidFill>
              <a:effectLst/>
              <a:latin typeface="var(--header-font-family)"/>
            </a:endParaRPr>
          </a:p>
          <a:p>
            <a:pPr algn="l"/>
            <a:r>
              <a:rPr lang="en-US" sz="1000" b="0" i="0" dirty="0">
                <a:solidFill>
                  <a:srgbClr val="807E7C"/>
                </a:solidFill>
                <a:effectLst/>
                <a:latin typeface="var(--header-font-family)"/>
              </a:rPr>
              <a:t>https://www.israeltoday.co.il/read/is-the-israeli-army-passing-out-new-testament-to-new-recruits/</a:t>
            </a:r>
          </a:p>
          <a:p>
            <a:endParaRPr lang="en-US" sz="1050" dirty="0"/>
          </a:p>
        </p:txBody>
      </p:sp>
      <p:sp>
        <p:nvSpPr>
          <p:cNvPr id="4" name="Header Placeholder 3"/>
          <p:cNvSpPr>
            <a:spLocks noGrp="1"/>
          </p:cNvSpPr>
          <p:nvPr>
            <p:ph type="hdr" sz="quarter"/>
          </p:nvPr>
        </p:nvSpPr>
        <p:spPr/>
        <p:txBody>
          <a:bodyPr/>
          <a:lstStyle/>
          <a:p>
            <a:r>
              <a:rPr lang="en-US" altLang="en-US"/>
              <a:t>Passover with you. Lk 22.14</a:t>
            </a:r>
          </a:p>
        </p:txBody>
      </p:sp>
      <p:sp>
        <p:nvSpPr>
          <p:cNvPr id="5" name="Date Placeholder 4"/>
          <p:cNvSpPr>
            <a:spLocks noGrp="1"/>
          </p:cNvSpPr>
          <p:nvPr>
            <p:ph type="dt" idx="1"/>
          </p:nvPr>
        </p:nvSpPr>
        <p:spPr/>
        <p:txBody>
          <a:bodyPr/>
          <a:lstStyle/>
          <a:p>
            <a:r>
              <a:rPr lang="en-US" altLang="en-US"/>
              <a:t>April 16,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70</a:t>
            </a:fld>
            <a:endParaRPr lang="en-US" altLang="en-US"/>
          </a:p>
        </p:txBody>
      </p:sp>
    </p:spTree>
    <p:extLst>
      <p:ext uri="{BB962C8B-B14F-4D97-AF65-F5344CB8AC3E}">
        <p14:creationId xmlns:p14="http://schemas.microsoft.com/office/powerpoint/2010/main" val="312122199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Passover with you. Lk 22.14</a:t>
            </a:r>
          </a:p>
        </p:txBody>
      </p:sp>
      <p:sp>
        <p:nvSpPr>
          <p:cNvPr id="5" name="Date Placeholder 4"/>
          <p:cNvSpPr>
            <a:spLocks noGrp="1"/>
          </p:cNvSpPr>
          <p:nvPr>
            <p:ph type="dt" idx="1"/>
          </p:nvPr>
        </p:nvSpPr>
        <p:spPr/>
        <p:txBody>
          <a:bodyPr/>
          <a:lstStyle/>
          <a:p>
            <a:r>
              <a:rPr lang="en-US" altLang="en-US"/>
              <a:t>April 16,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71</a:t>
            </a:fld>
            <a:endParaRPr lang="en-US" altLang="en-US"/>
          </a:p>
        </p:txBody>
      </p:sp>
    </p:spTree>
    <p:extLst>
      <p:ext uri="{BB962C8B-B14F-4D97-AF65-F5344CB8AC3E}">
        <p14:creationId xmlns:p14="http://schemas.microsoft.com/office/powerpoint/2010/main" val="3578026370"/>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Rage in the culture around us.   Within…joy!</a:t>
            </a:r>
          </a:p>
        </p:txBody>
      </p:sp>
      <p:sp>
        <p:nvSpPr>
          <p:cNvPr id="4" name="Header Placeholder 3"/>
          <p:cNvSpPr>
            <a:spLocks noGrp="1"/>
          </p:cNvSpPr>
          <p:nvPr>
            <p:ph type="hdr" sz="quarter"/>
          </p:nvPr>
        </p:nvSpPr>
        <p:spPr/>
        <p:txBody>
          <a:bodyPr/>
          <a:lstStyle/>
          <a:p>
            <a:r>
              <a:rPr lang="en-US" altLang="en-US"/>
              <a:t>Passover with you. Lk 22.14</a:t>
            </a:r>
          </a:p>
        </p:txBody>
      </p:sp>
      <p:sp>
        <p:nvSpPr>
          <p:cNvPr id="5" name="Date Placeholder 4"/>
          <p:cNvSpPr>
            <a:spLocks noGrp="1"/>
          </p:cNvSpPr>
          <p:nvPr>
            <p:ph type="dt" idx="1"/>
          </p:nvPr>
        </p:nvSpPr>
        <p:spPr/>
        <p:txBody>
          <a:bodyPr/>
          <a:lstStyle/>
          <a:p>
            <a:r>
              <a:rPr lang="en-US" altLang="en-US"/>
              <a:t>April 16,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72</a:t>
            </a:fld>
            <a:endParaRPr lang="en-US" altLang="en-US"/>
          </a:p>
        </p:txBody>
      </p:sp>
    </p:spTree>
    <p:extLst>
      <p:ext uri="{BB962C8B-B14F-4D97-AF65-F5344CB8AC3E}">
        <p14:creationId xmlns:p14="http://schemas.microsoft.com/office/powerpoint/2010/main" val="421446686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pPr marL="288925" indent="-288925">
              <a:buFont typeface="+mj-lt"/>
              <a:buAutoNum type="arabicPeriod"/>
            </a:pPr>
            <a:r>
              <a:rPr lang="en-US" dirty="0"/>
              <a:t>Confess sins, repent, believe</a:t>
            </a:r>
          </a:p>
          <a:p>
            <a:pPr marL="288925" indent="-288925">
              <a:buFont typeface="+mj-lt"/>
              <a:buAutoNum type="arabicPeriod"/>
            </a:pPr>
            <a:r>
              <a:rPr lang="en-US" dirty="0"/>
              <a:t>Spend time daily, LISTENING to the </a:t>
            </a:r>
            <a:r>
              <a:rPr lang="en-US" dirty="0" err="1"/>
              <a:t>Ruakh</a:t>
            </a:r>
            <a:r>
              <a:rPr lang="en-US" dirty="0"/>
              <a:t> while reading</a:t>
            </a:r>
          </a:p>
          <a:p>
            <a:pPr marL="288925" indent="-288925">
              <a:buFont typeface="+mj-lt"/>
              <a:buAutoNum type="arabicPeriod"/>
            </a:pPr>
            <a:r>
              <a:rPr lang="en-US" dirty="0"/>
              <a:t>Walk out what you hear.</a:t>
            </a:r>
          </a:p>
          <a:p>
            <a:pPr marL="288925" indent="-288925">
              <a:buFont typeface="+mj-lt"/>
              <a:buAutoNum type="arabicPeriod"/>
            </a:pPr>
            <a:r>
              <a:rPr lang="en-US" dirty="0"/>
              <a:t>Who are you discipling, building up?4</a:t>
            </a:r>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Passover with you. Lk 22.14</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April 16, 2022 5782</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73</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389231935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Passover with you. Lk 22.14</a:t>
            </a:r>
          </a:p>
        </p:txBody>
      </p:sp>
      <p:sp>
        <p:nvSpPr>
          <p:cNvPr id="5" name="Date Placeholder 4"/>
          <p:cNvSpPr>
            <a:spLocks noGrp="1"/>
          </p:cNvSpPr>
          <p:nvPr>
            <p:ph type="dt" idx="1"/>
          </p:nvPr>
        </p:nvSpPr>
        <p:spPr/>
        <p:txBody>
          <a:bodyPr/>
          <a:lstStyle/>
          <a:p>
            <a:r>
              <a:rPr lang="en-US" altLang="en-US"/>
              <a:t>April 16,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74</a:t>
            </a:fld>
            <a:endParaRPr lang="en-US" altLang="en-US"/>
          </a:p>
        </p:txBody>
      </p:sp>
    </p:spTree>
    <p:extLst>
      <p:ext uri="{BB962C8B-B14F-4D97-AF65-F5344CB8AC3E}">
        <p14:creationId xmlns:p14="http://schemas.microsoft.com/office/powerpoint/2010/main" val="1987526596"/>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050" dirty="0"/>
              <a:t>https://www.theepochtimes.com/de-stressing-your-marriage_4381651.html?utm_source=brightnoe&amp;utm_campaign=bright-2022-04-14&amp;utm_medium=email&amp;est=S1k8%2FarwXxme6XE1orsoDX3iGmCsoiXFwFLkSegK978PS5RdogEcBFPbyoW8Nc0F6Q%3D%3D&amp;est=[EMAIL_SECURE_LINK]</a:t>
            </a:r>
          </a:p>
          <a:p>
            <a:endParaRPr lang="en-US" dirty="0"/>
          </a:p>
        </p:txBody>
      </p:sp>
      <p:sp>
        <p:nvSpPr>
          <p:cNvPr id="4" name="Header Placeholder 3"/>
          <p:cNvSpPr>
            <a:spLocks noGrp="1"/>
          </p:cNvSpPr>
          <p:nvPr>
            <p:ph type="hdr" sz="quarter"/>
          </p:nvPr>
        </p:nvSpPr>
        <p:spPr/>
        <p:txBody>
          <a:bodyPr/>
          <a:lstStyle/>
          <a:p>
            <a:r>
              <a:rPr lang="en-US" altLang="en-US"/>
              <a:t>Passover with you. Lk 22.14</a:t>
            </a:r>
          </a:p>
        </p:txBody>
      </p:sp>
      <p:sp>
        <p:nvSpPr>
          <p:cNvPr id="5" name="Date Placeholder 4"/>
          <p:cNvSpPr>
            <a:spLocks noGrp="1"/>
          </p:cNvSpPr>
          <p:nvPr>
            <p:ph type="dt" idx="1"/>
          </p:nvPr>
        </p:nvSpPr>
        <p:spPr/>
        <p:txBody>
          <a:bodyPr/>
          <a:lstStyle/>
          <a:p>
            <a:r>
              <a:rPr lang="en-US" altLang="en-US"/>
              <a:t>April 16,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75</a:t>
            </a:fld>
            <a:endParaRPr lang="en-US" altLang="en-US"/>
          </a:p>
        </p:txBody>
      </p:sp>
    </p:spTree>
    <p:extLst>
      <p:ext uri="{BB962C8B-B14F-4D97-AF65-F5344CB8AC3E}">
        <p14:creationId xmlns:p14="http://schemas.microsoft.com/office/powerpoint/2010/main" val="8814574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Passover with you. Lk 22.14</a:t>
            </a:r>
          </a:p>
        </p:txBody>
      </p:sp>
      <p:sp>
        <p:nvSpPr>
          <p:cNvPr id="5" name="Date Placeholder 4"/>
          <p:cNvSpPr>
            <a:spLocks noGrp="1"/>
          </p:cNvSpPr>
          <p:nvPr>
            <p:ph type="dt" idx="1"/>
          </p:nvPr>
        </p:nvSpPr>
        <p:spPr/>
        <p:txBody>
          <a:bodyPr/>
          <a:lstStyle/>
          <a:p>
            <a:r>
              <a:rPr lang="en-US" altLang="en-US"/>
              <a:t>April 16,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8</a:t>
            </a:fld>
            <a:endParaRPr lang="en-US" altLang="en-US"/>
          </a:p>
        </p:txBody>
      </p:sp>
    </p:spTree>
    <p:extLst>
      <p:ext uri="{BB962C8B-B14F-4D97-AF65-F5344CB8AC3E}">
        <p14:creationId xmlns:p14="http://schemas.microsoft.com/office/powerpoint/2010/main" val="9053566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Passover with you. Lk 22.14</a:t>
            </a:r>
          </a:p>
        </p:txBody>
      </p:sp>
      <p:sp>
        <p:nvSpPr>
          <p:cNvPr id="5" name="Date Placeholder 4"/>
          <p:cNvSpPr>
            <a:spLocks noGrp="1"/>
          </p:cNvSpPr>
          <p:nvPr>
            <p:ph type="dt" idx="1"/>
          </p:nvPr>
        </p:nvSpPr>
        <p:spPr/>
        <p:txBody>
          <a:bodyPr/>
          <a:lstStyle/>
          <a:p>
            <a:r>
              <a:rPr lang="en-US" altLang="en-US"/>
              <a:t>April 16,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9</a:t>
            </a:fld>
            <a:endParaRPr lang="en-US" altLang="en-US"/>
          </a:p>
        </p:txBody>
      </p:sp>
    </p:spTree>
    <p:extLst>
      <p:ext uri="{BB962C8B-B14F-4D97-AF65-F5344CB8AC3E}">
        <p14:creationId xmlns:p14="http://schemas.microsoft.com/office/powerpoint/2010/main" val="37656696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1" y="1601760"/>
            <a:ext cx="7772400" cy="1102519"/>
          </a:xfrm>
        </p:spPr>
        <p:txBody>
          <a:bodyPr/>
          <a:lstStyle/>
          <a:p>
            <a:r>
              <a:rPr lang="en-US"/>
              <a:t>Click to edit Master title style</a:t>
            </a:r>
          </a:p>
        </p:txBody>
      </p:sp>
      <p:sp>
        <p:nvSpPr>
          <p:cNvPr id="3" name="Subtitle 2"/>
          <p:cNvSpPr>
            <a:spLocks noGrp="1"/>
          </p:cNvSpPr>
          <p:nvPr>
            <p:ph type="subTitle" idx="1"/>
          </p:nvPr>
        </p:nvSpPr>
        <p:spPr>
          <a:xfrm>
            <a:off x="1374817" y="2914650"/>
            <a:ext cx="6400801" cy="1314450"/>
          </a:xfrm>
        </p:spPr>
        <p:txBody>
          <a:bodyPr/>
          <a:lstStyle>
            <a:lvl1pPr marL="0" indent="0" algn="ctr">
              <a:buNone/>
              <a:defRPr/>
            </a:lvl1pPr>
            <a:lvl2pPr marL="190718" indent="0" algn="ctr">
              <a:buNone/>
              <a:defRPr/>
            </a:lvl2pPr>
            <a:lvl3pPr marL="381518" indent="0" algn="ctr">
              <a:buNone/>
              <a:defRPr/>
            </a:lvl3pPr>
            <a:lvl4pPr marL="572171" indent="0" algn="ctr">
              <a:buNone/>
              <a:defRPr/>
            </a:lvl4pPr>
            <a:lvl5pPr marL="762951" indent="0" algn="ctr">
              <a:buNone/>
              <a:defRPr/>
            </a:lvl5pPr>
            <a:lvl6pPr marL="953583" indent="0" algn="ctr">
              <a:buNone/>
              <a:defRPr/>
            </a:lvl6pPr>
            <a:lvl7pPr marL="1144273" indent="0" algn="ctr">
              <a:buNone/>
              <a:defRPr/>
            </a:lvl7pPr>
            <a:lvl8pPr marL="1335014" indent="0" algn="ctr">
              <a:buNone/>
              <a:defRPr/>
            </a:lvl8pPr>
            <a:lvl9pPr marL="1525749"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26EB06D-C9AC-4BAA-90E1-11627B68CA4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375280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836C97D-7EB4-4470-B36A-8CE1DF35336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977381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92"/>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1" y="205992"/>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2A1C997-1C84-4E42-B804-9E6F0693A64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393724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62809BE-4F75-4AE8-85BB-D151C4B7CC4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225061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5" y="3305191"/>
            <a:ext cx="7772400" cy="1021556"/>
          </a:xfrm>
        </p:spPr>
        <p:txBody>
          <a:bodyPr anchor="t"/>
          <a:lstStyle>
            <a:lvl1pPr algn="l">
              <a:defRPr sz="2250" b="1" cap="all"/>
            </a:lvl1pPr>
          </a:lstStyle>
          <a:p>
            <a:r>
              <a:rPr lang="en-US"/>
              <a:t>Click to edit Master title style</a:t>
            </a:r>
          </a:p>
        </p:txBody>
      </p:sp>
      <p:sp>
        <p:nvSpPr>
          <p:cNvPr id="3" name="Text Placeholder 2"/>
          <p:cNvSpPr>
            <a:spLocks noGrp="1"/>
          </p:cNvSpPr>
          <p:nvPr>
            <p:ph type="body" idx="1"/>
          </p:nvPr>
        </p:nvSpPr>
        <p:spPr>
          <a:xfrm>
            <a:off x="722315" y="2180035"/>
            <a:ext cx="7772400" cy="1125140"/>
          </a:xfrm>
        </p:spPr>
        <p:txBody>
          <a:bodyPr anchor="b"/>
          <a:lstStyle>
            <a:lvl1pPr marL="0" indent="0">
              <a:buNone/>
              <a:defRPr sz="1125"/>
            </a:lvl1pPr>
            <a:lvl2pPr marL="190718" indent="0">
              <a:buNone/>
              <a:defRPr sz="1013"/>
            </a:lvl2pPr>
            <a:lvl3pPr marL="381518" indent="0">
              <a:buNone/>
              <a:defRPr sz="900"/>
            </a:lvl3pPr>
            <a:lvl4pPr marL="572171" indent="0">
              <a:buNone/>
              <a:defRPr sz="788"/>
            </a:lvl4pPr>
            <a:lvl5pPr marL="762951" indent="0">
              <a:buNone/>
              <a:defRPr sz="788"/>
            </a:lvl5pPr>
            <a:lvl6pPr marL="953583" indent="0">
              <a:buNone/>
              <a:defRPr sz="788"/>
            </a:lvl6pPr>
            <a:lvl7pPr marL="1144273" indent="0">
              <a:buNone/>
              <a:defRPr sz="788"/>
            </a:lvl7pPr>
            <a:lvl8pPr marL="1335014" indent="0">
              <a:buNone/>
              <a:defRPr sz="788"/>
            </a:lvl8pPr>
            <a:lvl9pPr marL="1525749" indent="0">
              <a:buNone/>
              <a:defRPr sz="788"/>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7AE4B22-24C9-4BD8-A2D6-8E3898629F9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793250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1200155"/>
            <a:ext cx="4038600" cy="3394472"/>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5"/>
            <a:ext cx="4038600" cy="3394472"/>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B11E98B-EED2-4B67-A443-F4B6B35947A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7216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743" y="1151335"/>
            <a:ext cx="4040188" cy="479822"/>
          </a:xfrm>
        </p:spPr>
        <p:txBody>
          <a:bodyPr anchor="b"/>
          <a:lstStyle>
            <a:lvl1pPr marL="0" indent="0">
              <a:buNone/>
              <a:defRPr sz="1350" b="1"/>
            </a:lvl1pPr>
            <a:lvl2pPr marL="190718" indent="0">
              <a:buNone/>
              <a:defRPr sz="1125" b="1"/>
            </a:lvl2pPr>
            <a:lvl3pPr marL="381518" indent="0">
              <a:buNone/>
              <a:defRPr sz="1013" b="1"/>
            </a:lvl3pPr>
            <a:lvl4pPr marL="572171" indent="0">
              <a:buNone/>
              <a:defRPr sz="900" b="1"/>
            </a:lvl4pPr>
            <a:lvl5pPr marL="762951" indent="0">
              <a:buNone/>
              <a:defRPr sz="900" b="1"/>
            </a:lvl5pPr>
            <a:lvl6pPr marL="953583" indent="0">
              <a:buNone/>
              <a:defRPr sz="900" b="1"/>
            </a:lvl6pPr>
            <a:lvl7pPr marL="1144273" indent="0">
              <a:buNone/>
              <a:defRPr sz="900" b="1"/>
            </a:lvl7pPr>
            <a:lvl8pPr marL="1335014" indent="0">
              <a:buNone/>
              <a:defRPr sz="900" b="1"/>
            </a:lvl8pPr>
            <a:lvl9pPr marL="1525749" indent="0">
              <a:buNone/>
              <a:defRPr sz="900" b="1"/>
            </a:lvl9pPr>
          </a:lstStyle>
          <a:p>
            <a:pPr lvl="0"/>
            <a:r>
              <a:rPr lang="en-US"/>
              <a:t>Click to edit Master text styles</a:t>
            </a:r>
          </a:p>
        </p:txBody>
      </p:sp>
      <p:sp>
        <p:nvSpPr>
          <p:cNvPr id="4" name="Content Placeholder 3"/>
          <p:cNvSpPr>
            <a:spLocks noGrp="1"/>
          </p:cNvSpPr>
          <p:nvPr>
            <p:ph sz="half" idx="2"/>
          </p:nvPr>
        </p:nvSpPr>
        <p:spPr>
          <a:xfrm>
            <a:off x="457743" y="1631156"/>
            <a:ext cx="4040188" cy="2963466"/>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8154" y="1151335"/>
            <a:ext cx="4041775" cy="479822"/>
          </a:xfrm>
        </p:spPr>
        <p:txBody>
          <a:bodyPr anchor="b"/>
          <a:lstStyle>
            <a:lvl1pPr marL="0" indent="0">
              <a:buNone/>
              <a:defRPr sz="1350" b="1"/>
            </a:lvl1pPr>
            <a:lvl2pPr marL="190718" indent="0">
              <a:buNone/>
              <a:defRPr sz="1125" b="1"/>
            </a:lvl2pPr>
            <a:lvl3pPr marL="381518" indent="0">
              <a:buNone/>
              <a:defRPr sz="1013" b="1"/>
            </a:lvl3pPr>
            <a:lvl4pPr marL="572171" indent="0">
              <a:buNone/>
              <a:defRPr sz="900" b="1"/>
            </a:lvl4pPr>
            <a:lvl5pPr marL="762951" indent="0">
              <a:buNone/>
              <a:defRPr sz="900" b="1"/>
            </a:lvl5pPr>
            <a:lvl6pPr marL="953583" indent="0">
              <a:buNone/>
              <a:defRPr sz="900" b="1"/>
            </a:lvl6pPr>
            <a:lvl7pPr marL="1144273" indent="0">
              <a:buNone/>
              <a:defRPr sz="900" b="1"/>
            </a:lvl7pPr>
            <a:lvl8pPr marL="1335014" indent="0">
              <a:buNone/>
              <a:defRPr sz="900" b="1"/>
            </a:lvl8pPr>
            <a:lvl9pPr marL="1525749" indent="0">
              <a:buNone/>
              <a:defRPr sz="900" b="1"/>
            </a:lvl9pPr>
          </a:lstStyle>
          <a:p>
            <a:pPr lvl="0"/>
            <a:r>
              <a:rPr lang="en-US"/>
              <a:t>Click to edit Master text styles</a:t>
            </a:r>
          </a:p>
        </p:txBody>
      </p:sp>
      <p:sp>
        <p:nvSpPr>
          <p:cNvPr id="6" name="Content Placeholder 5"/>
          <p:cNvSpPr>
            <a:spLocks noGrp="1"/>
          </p:cNvSpPr>
          <p:nvPr>
            <p:ph sz="quarter" idx="4"/>
          </p:nvPr>
        </p:nvSpPr>
        <p:spPr>
          <a:xfrm>
            <a:off x="4648154" y="1631156"/>
            <a:ext cx="4041775" cy="2963466"/>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65CDC162-1900-40CE-9BEB-10030CC81F0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41027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E4CB589C-4D57-407B-91A2-640CFE24FC6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349986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46F5A7C8-905E-4755-8782-9AD9A4FE91F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29864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60438" y="204787"/>
            <a:ext cx="3008313" cy="871538"/>
          </a:xfrm>
        </p:spPr>
        <p:txBody>
          <a:bodyPr anchor="b"/>
          <a:lstStyle>
            <a:lvl1pPr algn="l">
              <a:defRPr sz="1125" b="1"/>
            </a:lvl1pPr>
          </a:lstStyle>
          <a:p>
            <a:r>
              <a:rPr lang="en-US"/>
              <a:t>Click to edit Master title style</a:t>
            </a:r>
          </a:p>
        </p:txBody>
      </p:sp>
      <p:sp>
        <p:nvSpPr>
          <p:cNvPr id="3" name="Content Placeholder 2"/>
          <p:cNvSpPr>
            <a:spLocks noGrp="1"/>
          </p:cNvSpPr>
          <p:nvPr>
            <p:ph idx="1"/>
          </p:nvPr>
        </p:nvSpPr>
        <p:spPr>
          <a:xfrm>
            <a:off x="3575585" y="208726"/>
            <a:ext cx="5111751" cy="4389835"/>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0438" y="1076343"/>
            <a:ext cx="3008313" cy="3518297"/>
          </a:xfrm>
        </p:spPr>
        <p:txBody>
          <a:bodyPr/>
          <a:lstStyle>
            <a:lvl1pPr marL="0" indent="0">
              <a:buNone/>
              <a:defRPr sz="788"/>
            </a:lvl1pPr>
            <a:lvl2pPr marL="190718" indent="0">
              <a:buNone/>
              <a:defRPr sz="675"/>
            </a:lvl2pPr>
            <a:lvl3pPr marL="381518" indent="0">
              <a:buNone/>
              <a:defRPr sz="563"/>
            </a:lvl3pPr>
            <a:lvl4pPr marL="572171" indent="0">
              <a:buNone/>
              <a:defRPr sz="506"/>
            </a:lvl4pPr>
            <a:lvl5pPr marL="762951" indent="0">
              <a:buNone/>
              <a:defRPr sz="506"/>
            </a:lvl5pPr>
            <a:lvl6pPr marL="953583" indent="0">
              <a:buNone/>
              <a:defRPr sz="506"/>
            </a:lvl6pPr>
            <a:lvl7pPr marL="1144273" indent="0">
              <a:buNone/>
              <a:defRPr sz="506"/>
            </a:lvl7pPr>
            <a:lvl8pPr marL="1335014" indent="0">
              <a:buNone/>
              <a:defRPr sz="506"/>
            </a:lvl8pPr>
            <a:lvl9pPr marL="1525749" indent="0">
              <a:buNone/>
              <a:defRPr sz="506"/>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C47A99C-07AA-42E0-A17B-9B37B53AD97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453706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303" y="3600451"/>
            <a:ext cx="5486400" cy="425054"/>
          </a:xfrm>
        </p:spPr>
        <p:txBody>
          <a:bodyPr anchor="b"/>
          <a:lstStyle>
            <a:lvl1pPr algn="l">
              <a:defRPr sz="1125" b="1"/>
            </a:lvl1pPr>
          </a:lstStyle>
          <a:p>
            <a:r>
              <a:rPr lang="en-US"/>
              <a:t>Click to edit Master title style</a:t>
            </a:r>
          </a:p>
        </p:txBody>
      </p:sp>
      <p:sp>
        <p:nvSpPr>
          <p:cNvPr id="3" name="Picture Placeholder 2"/>
          <p:cNvSpPr>
            <a:spLocks noGrp="1"/>
          </p:cNvSpPr>
          <p:nvPr>
            <p:ph type="pic" idx="1"/>
          </p:nvPr>
        </p:nvSpPr>
        <p:spPr>
          <a:xfrm>
            <a:off x="1792303" y="459581"/>
            <a:ext cx="5486400" cy="3086100"/>
          </a:xfrm>
        </p:spPr>
        <p:txBody>
          <a:bodyPr/>
          <a:lstStyle>
            <a:lvl1pPr marL="0" indent="0">
              <a:buNone/>
              <a:defRPr sz="1800"/>
            </a:lvl1pPr>
            <a:lvl2pPr marL="190718" indent="0">
              <a:buNone/>
              <a:defRPr sz="1575"/>
            </a:lvl2pPr>
            <a:lvl3pPr marL="381518" indent="0">
              <a:buNone/>
              <a:defRPr sz="1350"/>
            </a:lvl3pPr>
            <a:lvl4pPr marL="572171" indent="0">
              <a:buNone/>
              <a:defRPr sz="1125"/>
            </a:lvl4pPr>
            <a:lvl5pPr marL="762951" indent="0">
              <a:buNone/>
              <a:defRPr sz="1125"/>
            </a:lvl5pPr>
            <a:lvl6pPr marL="953583" indent="0">
              <a:buNone/>
              <a:defRPr sz="1125"/>
            </a:lvl6pPr>
            <a:lvl7pPr marL="1144273" indent="0">
              <a:buNone/>
              <a:defRPr sz="1125"/>
            </a:lvl7pPr>
            <a:lvl8pPr marL="1335014" indent="0">
              <a:buNone/>
              <a:defRPr sz="1125"/>
            </a:lvl8pPr>
            <a:lvl9pPr marL="1525749" indent="0">
              <a:buNone/>
              <a:defRPr sz="1125"/>
            </a:lvl9pPr>
          </a:lstStyle>
          <a:p>
            <a:endParaRPr lang="en-US"/>
          </a:p>
        </p:txBody>
      </p:sp>
      <p:sp>
        <p:nvSpPr>
          <p:cNvPr id="4" name="Text Placeholder 3"/>
          <p:cNvSpPr>
            <a:spLocks noGrp="1"/>
          </p:cNvSpPr>
          <p:nvPr>
            <p:ph type="body" sz="half" idx="2"/>
          </p:nvPr>
        </p:nvSpPr>
        <p:spPr>
          <a:xfrm>
            <a:off x="1792303" y="4029428"/>
            <a:ext cx="5486400" cy="603647"/>
          </a:xfrm>
        </p:spPr>
        <p:txBody>
          <a:bodyPr/>
          <a:lstStyle>
            <a:lvl1pPr marL="0" indent="0">
              <a:buNone/>
              <a:defRPr sz="788"/>
            </a:lvl1pPr>
            <a:lvl2pPr marL="190718" indent="0">
              <a:buNone/>
              <a:defRPr sz="675"/>
            </a:lvl2pPr>
            <a:lvl3pPr marL="381518" indent="0">
              <a:buNone/>
              <a:defRPr sz="563"/>
            </a:lvl3pPr>
            <a:lvl4pPr marL="572171" indent="0">
              <a:buNone/>
              <a:defRPr sz="506"/>
            </a:lvl4pPr>
            <a:lvl5pPr marL="762951" indent="0">
              <a:buNone/>
              <a:defRPr sz="506"/>
            </a:lvl5pPr>
            <a:lvl6pPr marL="953583" indent="0">
              <a:buNone/>
              <a:defRPr sz="506"/>
            </a:lvl6pPr>
            <a:lvl7pPr marL="1144273" indent="0">
              <a:buNone/>
              <a:defRPr sz="506"/>
            </a:lvl7pPr>
            <a:lvl8pPr marL="1335014" indent="0">
              <a:buNone/>
              <a:defRPr sz="506"/>
            </a:lvl8pPr>
            <a:lvl9pPr marL="1525749" indent="0">
              <a:buNone/>
              <a:defRPr sz="506"/>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DAB7C7D-F77A-452E-A8B2-BE455B7E510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893947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5" y="205979"/>
            <a:ext cx="8229601"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5" y="1200155"/>
            <a:ext cx="8229601"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lgn="l">
              <a:defRPr sz="788">
                <a:solidFill>
                  <a:schemeClr val="tx1"/>
                </a:solidFill>
                <a:latin typeface="+mj-lt"/>
              </a:defRPr>
            </a:lvl1pPr>
          </a:lstStyle>
          <a:p>
            <a:endParaRPr lang="en-US" altLang="en-US">
              <a:solidFill>
                <a:srgbClr val="000000"/>
              </a:solidFill>
            </a:endParaRPr>
          </a:p>
        </p:txBody>
      </p:sp>
      <p:sp>
        <p:nvSpPr>
          <p:cNvPr id="1029" name="Rectangle 5"/>
          <p:cNvSpPr>
            <a:spLocks noGrp="1" noChangeArrowheads="1"/>
          </p:cNvSpPr>
          <p:nvPr>
            <p:ph type="ftr" sz="quarter" idx="3"/>
          </p:nvPr>
        </p:nvSpPr>
        <p:spPr bwMode="auto">
          <a:xfrm>
            <a:off x="3124215" y="4683919"/>
            <a:ext cx="2895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defRPr sz="788">
                <a:solidFill>
                  <a:schemeClr val="tx1"/>
                </a:solidFill>
                <a:latin typeface="+mj-lt"/>
              </a:defRPr>
            </a:lvl1pPr>
          </a:lstStyle>
          <a:p>
            <a:endParaRPr lang="en-US" altLang="en-US">
              <a:solidFill>
                <a:srgbClr val="000000"/>
              </a:solidFill>
            </a:endParaRPr>
          </a:p>
        </p:txBody>
      </p:sp>
      <p:sp>
        <p:nvSpPr>
          <p:cNvPr id="1030" name="Rectangle 6"/>
          <p:cNvSpPr>
            <a:spLocks noGrp="1" noChangeArrowheads="1"/>
          </p:cNvSpPr>
          <p:nvPr>
            <p:ph type="sldNum" sz="quarter" idx="4"/>
          </p:nvPr>
        </p:nvSpPr>
        <p:spPr bwMode="auto">
          <a:xfrm>
            <a:off x="6553201"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lgn="r">
              <a:defRPr sz="788">
                <a:solidFill>
                  <a:schemeClr val="tx1"/>
                </a:solidFill>
                <a:latin typeface="+mj-lt"/>
              </a:defRPr>
            </a:lvl1pPr>
          </a:lstStyle>
          <a:p>
            <a:fld id="{2B47646A-D41E-4824-8B47-F9447472355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8279197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wipe(left)">
                                      <p:cBhvr>
                                        <p:cTn id="12" dur="500"/>
                                        <p:tgtEl>
                                          <p:spTgt spid="1027">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027">
                                            <p:txEl>
                                              <p:pRg st="1" end="1"/>
                                            </p:txEl>
                                          </p:spTgt>
                                        </p:tgtEl>
                                        <p:attrNameLst>
                                          <p:attrName>style.visibility</p:attrName>
                                        </p:attrNameLst>
                                      </p:cBhvr>
                                      <p:to>
                                        <p:strVal val="visible"/>
                                      </p:to>
                                    </p:set>
                                    <p:animEffect transition="in" filter="wipe(left)">
                                      <p:cBhvr>
                                        <p:cTn id="15" dur="500"/>
                                        <p:tgtEl>
                                          <p:spTgt spid="1027">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027">
                                            <p:txEl>
                                              <p:pRg st="2" end="2"/>
                                            </p:txEl>
                                          </p:spTgt>
                                        </p:tgtEl>
                                        <p:attrNameLst>
                                          <p:attrName>style.visibility</p:attrName>
                                        </p:attrNameLst>
                                      </p:cBhvr>
                                      <p:to>
                                        <p:strVal val="visible"/>
                                      </p:to>
                                    </p:set>
                                    <p:animEffect transition="in" filter="wipe(left)">
                                      <p:cBhvr>
                                        <p:cTn id="18" dur="500"/>
                                        <p:tgtEl>
                                          <p:spTgt spid="1027">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027">
                                            <p:txEl>
                                              <p:pRg st="3" end="3"/>
                                            </p:txEl>
                                          </p:spTgt>
                                        </p:tgtEl>
                                        <p:attrNameLst>
                                          <p:attrName>style.visibility</p:attrName>
                                        </p:attrNameLst>
                                      </p:cBhvr>
                                      <p:to>
                                        <p:strVal val="visible"/>
                                      </p:to>
                                    </p:set>
                                    <p:animEffect transition="in" filter="wipe(left)">
                                      <p:cBhvr>
                                        <p:cTn id="21" dur="500"/>
                                        <p:tgtEl>
                                          <p:spTgt spid="1027">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027">
                                            <p:txEl>
                                              <p:pRg st="4" end="4"/>
                                            </p:txEl>
                                          </p:spTgt>
                                        </p:tgtEl>
                                        <p:attrNameLst>
                                          <p:attrName>style.visibility</p:attrName>
                                        </p:attrNameLst>
                                      </p:cBhvr>
                                      <p:to>
                                        <p:strVal val="visible"/>
                                      </p:to>
                                    </p:set>
                                    <p:animEffect transition="in" filter="wipe(left)">
                                      <p:cBhvr>
                                        <p:cTn id="24"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2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Lst>
      </p:bldP>
    </p:bldLst>
  </p:timing>
  <p:txStyles>
    <p:titleStyle>
      <a:lvl1pPr algn="ctr" rtl="0" fontAlgn="base">
        <a:spcBef>
          <a:spcPct val="0"/>
        </a:spcBef>
        <a:spcAft>
          <a:spcPct val="0"/>
        </a:spcAft>
        <a:defRPr sz="2475">
          <a:solidFill>
            <a:schemeClr val="tx2"/>
          </a:solidFill>
          <a:latin typeface="+mj-lt"/>
          <a:ea typeface="+mj-ea"/>
          <a:cs typeface="+mj-cs"/>
        </a:defRPr>
      </a:lvl1pPr>
      <a:lvl2pPr algn="ctr" rtl="0" fontAlgn="base">
        <a:spcBef>
          <a:spcPct val="0"/>
        </a:spcBef>
        <a:spcAft>
          <a:spcPct val="0"/>
        </a:spcAft>
        <a:defRPr sz="2475">
          <a:solidFill>
            <a:schemeClr val="tx2"/>
          </a:solidFill>
          <a:latin typeface="Arial" charset="0"/>
          <a:cs typeface="Arial" charset="0"/>
        </a:defRPr>
      </a:lvl2pPr>
      <a:lvl3pPr algn="ctr" rtl="0" fontAlgn="base">
        <a:spcBef>
          <a:spcPct val="0"/>
        </a:spcBef>
        <a:spcAft>
          <a:spcPct val="0"/>
        </a:spcAft>
        <a:defRPr sz="2475">
          <a:solidFill>
            <a:schemeClr val="tx2"/>
          </a:solidFill>
          <a:latin typeface="Arial" charset="0"/>
          <a:cs typeface="Arial" charset="0"/>
        </a:defRPr>
      </a:lvl3pPr>
      <a:lvl4pPr algn="ctr" rtl="0" fontAlgn="base">
        <a:spcBef>
          <a:spcPct val="0"/>
        </a:spcBef>
        <a:spcAft>
          <a:spcPct val="0"/>
        </a:spcAft>
        <a:defRPr sz="2475">
          <a:solidFill>
            <a:schemeClr val="tx2"/>
          </a:solidFill>
          <a:latin typeface="Arial" charset="0"/>
          <a:cs typeface="Arial" charset="0"/>
        </a:defRPr>
      </a:lvl4pPr>
      <a:lvl5pPr algn="ctr" rtl="0" fontAlgn="base">
        <a:spcBef>
          <a:spcPct val="0"/>
        </a:spcBef>
        <a:spcAft>
          <a:spcPct val="0"/>
        </a:spcAft>
        <a:defRPr sz="2475">
          <a:solidFill>
            <a:schemeClr val="tx2"/>
          </a:solidFill>
          <a:latin typeface="Arial" charset="0"/>
          <a:cs typeface="Arial" charset="0"/>
        </a:defRPr>
      </a:lvl5pPr>
      <a:lvl6pPr marL="190718" algn="ctr" rtl="0" fontAlgn="base">
        <a:spcBef>
          <a:spcPct val="0"/>
        </a:spcBef>
        <a:spcAft>
          <a:spcPct val="0"/>
        </a:spcAft>
        <a:defRPr sz="2475">
          <a:solidFill>
            <a:schemeClr val="tx2"/>
          </a:solidFill>
          <a:latin typeface="Arial" charset="0"/>
          <a:cs typeface="Arial" charset="0"/>
        </a:defRPr>
      </a:lvl6pPr>
      <a:lvl7pPr marL="381518" algn="ctr" rtl="0" fontAlgn="base">
        <a:spcBef>
          <a:spcPct val="0"/>
        </a:spcBef>
        <a:spcAft>
          <a:spcPct val="0"/>
        </a:spcAft>
        <a:defRPr sz="2475">
          <a:solidFill>
            <a:schemeClr val="tx2"/>
          </a:solidFill>
          <a:latin typeface="Arial" charset="0"/>
          <a:cs typeface="Arial" charset="0"/>
        </a:defRPr>
      </a:lvl7pPr>
      <a:lvl8pPr marL="572171" algn="ctr" rtl="0" fontAlgn="base">
        <a:spcBef>
          <a:spcPct val="0"/>
        </a:spcBef>
        <a:spcAft>
          <a:spcPct val="0"/>
        </a:spcAft>
        <a:defRPr sz="2475">
          <a:solidFill>
            <a:schemeClr val="tx2"/>
          </a:solidFill>
          <a:latin typeface="Arial" charset="0"/>
          <a:cs typeface="Arial" charset="0"/>
        </a:defRPr>
      </a:lvl8pPr>
      <a:lvl9pPr marL="762951" algn="ctr" rtl="0" fontAlgn="base">
        <a:spcBef>
          <a:spcPct val="0"/>
        </a:spcBef>
        <a:spcAft>
          <a:spcPct val="0"/>
        </a:spcAft>
        <a:defRPr sz="2475">
          <a:solidFill>
            <a:schemeClr val="tx2"/>
          </a:solidFill>
          <a:latin typeface="Arial" charset="0"/>
          <a:cs typeface="Arial" charset="0"/>
        </a:defRPr>
      </a:lvl9pPr>
    </p:titleStyle>
    <p:bodyStyle>
      <a:lvl1pPr marL="143000" indent="-143000" algn="l" rtl="0" fontAlgn="base">
        <a:spcBef>
          <a:spcPct val="20000"/>
        </a:spcBef>
        <a:spcAft>
          <a:spcPct val="0"/>
        </a:spcAft>
        <a:buChar char="•"/>
        <a:defRPr sz="2250">
          <a:solidFill>
            <a:schemeClr val="bg1"/>
          </a:solidFill>
          <a:latin typeface="+mn-lt"/>
          <a:ea typeface="+mn-ea"/>
          <a:cs typeface="+mn-cs"/>
        </a:defRPr>
      </a:lvl1pPr>
      <a:lvl2pPr marL="310007" indent="-119187" algn="l" rtl="0" fontAlgn="base">
        <a:spcBef>
          <a:spcPct val="20000"/>
        </a:spcBef>
        <a:spcAft>
          <a:spcPct val="0"/>
        </a:spcAft>
        <a:buChar char="–"/>
        <a:defRPr sz="2250">
          <a:solidFill>
            <a:schemeClr val="bg1"/>
          </a:solidFill>
          <a:latin typeface="+mn-lt"/>
        </a:defRPr>
      </a:lvl2pPr>
      <a:lvl3pPr marL="476785" indent="-95377" algn="l" rtl="0" fontAlgn="base">
        <a:spcBef>
          <a:spcPct val="20000"/>
        </a:spcBef>
        <a:spcAft>
          <a:spcPct val="0"/>
        </a:spcAft>
        <a:buChar char="•"/>
        <a:defRPr sz="1350">
          <a:solidFill>
            <a:schemeClr val="tx1"/>
          </a:solidFill>
          <a:latin typeface="+mj-lt"/>
          <a:cs typeface="+mj-cs"/>
        </a:defRPr>
      </a:lvl3pPr>
      <a:lvl4pPr marL="667552" indent="-95377" algn="l" rtl="0" fontAlgn="base">
        <a:spcBef>
          <a:spcPct val="20000"/>
        </a:spcBef>
        <a:spcAft>
          <a:spcPct val="0"/>
        </a:spcAft>
        <a:buChar char="–"/>
        <a:defRPr sz="1125">
          <a:solidFill>
            <a:schemeClr val="tx1"/>
          </a:solidFill>
          <a:latin typeface="+mj-lt"/>
          <a:cs typeface="+mj-cs"/>
        </a:defRPr>
      </a:lvl4pPr>
      <a:lvl5pPr marL="858305" indent="-95377" algn="l" rtl="0" fontAlgn="base">
        <a:spcBef>
          <a:spcPct val="20000"/>
        </a:spcBef>
        <a:spcAft>
          <a:spcPct val="0"/>
        </a:spcAft>
        <a:buChar char="»"/>
        <a:defRPr sz="1125">
          <a:solidFill>
            <a:schemeClr val="tx1"/>
          </a:solidFill>
          <a:latin typeface="+mj-lt"/>
          <a:cs typeface="+mj-cs"/>
        </a:defRPr>
      </a:lvl5pPr>
      <a:lvl6pPr marL="1048901" indent="-95377" algn="l" rtl="0" fontAlgn="base">
        <a:spcBef>
          <a:spcPct val="20000"/>
        </a:spcBef>
        <a:spcAft>
          <a:spcPct val="0"/>
        </a:spcAft>
        <a:buChar char="»"/>
        <a:defRPr sz="1125">
          <a:solidFill>
            <a:schemeClr val="tx1"/>
          </a:solidFill>
          <a:latin typeface="+mj-lt"/>
          <a:cs typeface="+mj-cs"/>
        </a:defRPr>
      </a:lvl6pPr>
      <a:lvl7pPr marL="1239680" indent="-95377" algn="l" rtl="0" fontAlgn="base">
        <a:spcBef>
          <a:spcPct val="20000"/>
        </a:spcBef>
        <a:spcAft>
          <a:spcPct val="0"/>
        </a:spcAft>
        <a:buChar char="»"/>
        <a:defRPr sz="1125">
          <a:solidFill>
            <a:schemeClr val="tx1"/>
          </a:solidFill>
          <a:latin typeface="+mj-lt"/>
          <a:cs typeface="+mj-cs"/>
        </a:defRPr>
      </a:lvl7pPr>
      <a:lvl8pPr marL="1430387" indent="-95377" algn="l" rtl="0" fontAlgn="base">
        <a:spcBef>
          <a:spcPct val="20000"/>
        </a:spcBef>
        <a:spcAft>
          <a:spcPct val="0"/>
        </a:spcAft>
        <a:buChar char="»"/>
        <a:defRPr sz="1125">
          <a:solidFill>
            <a:schemeClr val="tx1"/>
          </a:solidFill>
          <a:latin typeface="+mj-lt"/>
          <a:cs typeface="+mj-cs"/>
        </a:defRPr>
      </a:lvl8pPr>
      <a:lvl9pPr marL="1621158" indent="-95377" algn="l" rtl="0" fontAlgn="base">
        <a:spcBef>
          <a:spcPct val="20000"/>
        </a:spcBef>
        <a:spcAft>
          <a:spcPct val="0"/>
        </a:spcAft>
        <a:buChar char="»"/>
        <a:defRPr sz="1125">
          <a:solidFill>
            <a:schemeClr val="tx1"/>
          </a:solidFill>
          <a:latin typeface="+mj-lt"/>
          <a:cs typeface="+mj-cs"/>
        </a:defRPr>
      </a:lvl9pPr>
    </p:bodyStyle>
    <p:otherStyle>
      <a:defPPr>
        <a:defRPr lang="en-US"/>
      </a:defPPr>
      <a:lvl1pPr marL="0" algn="l" defTabSz="381518" rtl="0" eaLnBrk="1" latinLnBrk="0" hangingPunct="1">
        <a:defRPr sz="1013" kern="1200">
          <a:solidFill>
            <a:schemeClr val="tx1"/>
          </a:solidFill>
          <a:latin typeface="+mn-lt"/>
          <a:ea typeface="+mn-ea"/>
          <a:cs typeface="+mn-cs"/>
        </a:defRPr>
      </a:lvl1pPr>
      <a:lvl2pPr marL="190718" algn="l" defTabSz="381518" rtl="0" eaLnBrk="1" latinLnBrk="0" hangingPunct="1">
        <a:defRPr sz="1013" kern="1200">
          <a:solidFill>
            <a:schemeClr val="tx1"/>
          </a:solidFill>
          <a:latin typeface="+mn-lt"/>
          <a:ea typeface="+mn-ea"/>
          <a:cs typeface="+mn-cs"/>
        </a:defRPr>
      </a:lvl2pPr>
      <a:lvl3pPr marL="381518" algn="l" defTabSz="381518" rtl="0" eaLnBrk="1" latinLnBrk="0" hangingPunct="1">
        <a:defRPr sz="1013" kern="1200">
          <a:solidFill>
            <a:schemeClr val="tx1"/>
          </a:solidFill>
          <a:latin typeface="+mn-lt"/>
          <a:ea typeface="+mn-ea"/>
          <a:cs typeface="+mn-cs"/>
        </a:defRPr>
      </a:lvl3pPr>
      <a:lvl4pPr marL="572171" algn="l" defTabSz="381518" rtl="0" eaLnBrk="1" latinLnBrk="0" hangingPunct="1">
        <a:defRPr sz="1013" kern="1200">
          <a:solidFill>
            <a:schemeClr val="tx1"/>
          </a:solidFill>
          <a:latin typeface="+mn-lt"/>
          <a:ea typeface="+mn-ea"/>
          <a:cs typeface="+mn-cs"/>
        </a:defRPr>
      </a:lvl4pPr>
      <a:lvl5pPr marL="762951" algn="l" defTabSz="381518" rtl="0" eaLnBrk="1" latinLnBrk="0" hangingPunct="1">
        <a:defRPr sz="1013" kern="1200">
          <a:solidFill>
            <a:schemeClr val="tx1"/>
          </a:solidFill>
          <a:latin typeface="+mn-lt"/>
          <a:ea typeface="+mn-ea"/>
          <a:cs typeface="+mn-cs"/>
        </a:defRPr>
      </a:lvl5pPr>
      <a:lvl6pPr marL="953583" algn="l" defTabSz="381518" rtl="0" eaLnBrk="1" latinLnBrk="0" hangingPunct="1">
        <a:defRPr sz="1013" kern="1200">
          <a:solidFill>
            <a:schemeClr val="tx1"/>
          </a:solidFill>
          <a:latin typeface="+mn-lt"/>
          <a:ea typeface="+mn-ea"/>
          <a:cs typeface="+mn-cs"/>
        </a:defRPr>
      </a:lvl6pPr>
      <a:lvl7pPr marL="1144273" algn="l" defTabSz="381518" rtl="0" eaLnBrk="1" latinLnBrk="0" hangingPunct="1">
        <a:defRPr sz="1013" kern="1200">
          <a:solidFill>
            <a:schemeClr val="tx1"/>
          </a:solidFill>
          <a:latin typeface="+mn-lt"/>
          <a:ea typeface="+mn-ea"/>
          <a:cs typeface="+mn-cs"/>
        </a:defRPr>
      </a:lvl7pPr>
      <a:lvl8pPr marL="1335014" algn="l" defTabSz="381518" rtl="0" eaLnBrk="1" latinLnBrk="0" hangingPunct="1">
        <a:defRPr sz="1013" kern="1200">
          <a:solidFill>
            <a:schemeClr val="tx1"/>
          </a:solidFill>
          <a:latin typeface="+mn-lt"/>
          <a:ea typeface="+mn-ea"/>
          <a:cs typeface="+mn-cs"/>
        </a:defRPr>
      </a:lvl8pPr>
      <a:lvl9pPr marL="1525749" algn="l" defTabSz="381518"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www.drjamesdobson.org/marriage-parenting" TargetMode="External"/><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hyperlink" Target="https://blog.biblesforamerica.org/7-ways-to-build-up-a-daily-bible-reading-habit/" TargetMode="External"/><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hyperlink" Target="https://sotb.research.bible/#forms" TargetMode="External"/><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0.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7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r>
              <a:rPr lang="en-US" sz="4000" dirty="0"/>
              <a:t>e-handout</a:t>
            </a:r>
          </a:p>
          <a:p>
            <a:r>
              <a:rPr lang="en-US" sz="4000" dirty="0"/>
              <a:t>To have these notes </a:t>
            </a:r>
          </a:p>
          <a:p>
            <a:r>
              <a:rPr lang="en-US" sz="4000" dirty="0"/>
              <a:t>without taking notes</a:t>
            </a:r>
          </a:p>
          <a:p>
            <a:r>
              <a:rPr lang="en-US" sz="4000" dirty="0"/>
              <a:t>Go to </a:t>
            </a:r>
            <a:r>
              <a:rPr lang="en-US" sz="4000" dirty="0">
                <a:solidFill>
                  <a:srgbClr val="FFFF66"/>
                </a:solidFill>
              </a:rPr>
              <a:t>OrHaOlam.com</a:t>
            </a:r>
          </a:p>
          <a:p>
            <a:r>
              <a:rPr lang="en-US" sz="4000" dirty="0"/>
              <a:t>Click on</a:t>
            </a:r>
            <a:r>
              <a:rPr lang="en-US" sz="4000" dirty="0">
                <a:solidFill>
                  <a:srgbClr val="FFFF66"/>
                </a:solidFill>
              </a:rPr>
              <a:t> Messages tab, </a:t>
            </a:r>
          </a:p>
          <a:p>
            <a:r>
              <a:rPr lang="en-US" sz="4000" dirty="0">
                <a:solidFill>
                  <a:srgbClr val="FFFF66"/>
                </a:solidFill>
              </a:rPr>
              <a:t> 2022 Messages</a:t>
            </a:r>
          </a:p>
        </p:txBody>
      </p:sp>
    </p:spTree>
    <p:extLst>
      <p:ext uri="{BB962C8B-B14F-4D97-AF65-F5344CB8AC3E}">
        <p14:creationId xmlns:p14="http://schemas.microsoft.com/office/powerpoint/2010/main" val="32040191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453416" y="368164"/>
            <a:ext cx="8233383" cy="456578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p>
        </p:txBody>
      </p:sp>
      <p:pic>
        <p:nvPicPr>
          <p:cNvPr id="7170" name="Picture 2">
            <a:extLst>
              <a:ext uri="{FF2B5EF4-FFF2-40B4-BE49-F238E27FC236}">
                <a16:creationId xmlns:a16="http://schemas.microsoft.com/office/drawing/2014/main" id="{67A5018B-7D16-4D05-80D5-9E5B086A17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 y="285750"/>
            <a:ext cx="9131572" cy="45657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49491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489310" y="388068"/>
            <a:ext cx="8197490" cy="454588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p>
        </p:txBody>
      </p:sp>
      <p:pic>
        <p:nvPicPr>
          <p:cNvPr id="4098" name="Picture 2" descr="Passover">
            <a:extLst>
              <a:ext uri="{FF2B5EF4-FFF2-40B4-BE49-F238E27FC236}">
                <a16:creationId xmlns:a16="http://schemas.microsoft.com/office/drawing/2014/main" id="{FB48ED26-53AB-48FE-A979-DD9C5825BF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337899"/>
            <a:ext cx="9148945" cy="45458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70887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p>
        </p:txBody>
      </p:sp>
      <p:pic>
        <p:nvPicPr>
          <p:cNvPr id="2050" name="Picture 2">
            <a:extLst>
              <a:ext uri="{FF2B5EF4-FFF2-40B4-BE49-F238E27FC236}">
                <a16:creationId xmlns:a16="http://schemas.microsoft.com/office/drawing/2014/main" id="{DC2FC661-1529-4E0F-816D-EC64A15915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20" y="514350"/>
            <a:ext cx="9103360" cy="426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1446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p>
        </p:txBody>
      </p:sp>
      <p:pic>
        <p:nvPicPr>
          <p:cNvPr id="1026" name="Picture 2" descr="Jesus Table paintings">
            <a:extLst>
              <a:ext uri="{FF2B5EF4-FFF2-40B4-BE49-F238E27FC236}">
                <a16:creationId xmlns:a16="http://schemas.microsoft.com/office/drawing/2014/main" id="{26F70352-D045-4A3D-918E-F78B275343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6731" y="0"/>
            <a:ext cx="6570539"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46586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p>
        </p:txBody>
      </p:sp>
      <p:pic>
        <p:nvPicPr>
          <p:cNvPr id="4142" name="Picture 46">
            <a:extLst>
              <a:ext uri="{FF2B5EF4-FFF2-40B4-BE49-F238E27FC236}">
                <a16:creationId xmlns:a16="http://schemas.microsoft.com/office/drawing/2014/main" id="{67286190-1184-45B7-996E-5C853AD1D9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3810"/>
            <a:ext cx="7924800" cy="5151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25813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indent="0">
              <a:buNone/>
            </a:pPr>
            <a:r>
              <a:rPr lang="en-US" sz="4000" baseline="30000" dirty="0"/>
              <a:t>Lk. 22.14-16</a:t>
            </a:r>
            <a:r>
              <a:rPr lang="en-US" sz="4000" dirty="0"/>
              <a:t> When the hour came, Yeshua reclined at table, and the emissaries with Him.  And He said to them, “I have eagerly desired to eat this </a:t>
            </a:r>
            <a:r>
              <a:rPr lang="en-US" sz="4000" u="sng" dirty="0">
                <a:solidFill>
                  <a:srgbClr val="FFFF99"/>
                </a:solidFill>
              </a:rPr>
              <a:t>Passover </a:t>
            </a:r>
            <a:r>
              <a:rPr lang="en-US" sz="4000" u="dbl" dirty="0">
                <a:solidFill>
                  <a:srgbClr val="FFFF99"/>
                </a:solidFill>
              </a:rPr>
              <a:t>with you</a:t>
            </a:r>
            <a:r>
              <a:rPr lang="en-US" sz="4000" dirty="0"/>
              <a:t> before I suffer. For I tell you, I will never eat it again until it is fulfilled in the kingdom of God.”</a:t>
            </a:r>
          </a:p>
        </p:txBody>
      </p:sp>
    </p:spTree>
    <p:extLst>
      <p:ext uri="{BB962C8B-B14F-4D97-AF65-F5344CB8AC3E}">
        <p14:creationId xmlns:p14="http://schemas.microsoft.com/office/powerpoint/2010/main" val="36278378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indent="0">
              <a:buNone/>
            </a:pPr>
            <a:r>
              <a:rPr lang="en-US" sz="4000" baseline="30000" dirty="0" err="1"/>
              <a:t>Shmot</a:t>
            </a:r>
            <a:r>
              <a:rPr lang="en-US" sz="4000" baseline="30000" dirty="0"/>
              <a:t>/Ex 12.3</a:t>
            </a:r>
            <a:r>
              <a:rPr lang="en-US" sz="4000" dirty="0"/>
              <a:t> On the tenth day of this month, each man is to take a lamb or kid for his family, one per household.</a:t>
            </a:r>
          </a:p>
          <a:p>
            <a:pPr marL="0" indent="0">
              <a:buNone/>
            </a:pPr>
            <a:r>
              <a:rPr lang="en-US" sz="4000" dirty="0"/>
              <a:t>Lamb per household.</a:t>
            </a:r>
          </a:p>
          <a:p>
            <a:pPr marL="0" indent="0">
              <a:buNone/>
            </a:pPr>
            <a:r>
              <a:rPr lang="en-US" sz="4000" u="sng" dirty="0">
                <a:solidFill>
                  <a:srgbClr val="FFFF66"/>
                </a:solidFill>
              </a:rPr>
              <a:t>Family is a unit of worship.</a:t>
            </a:r>
          </a:p>
          <a:p>
            <a:pPr marL="0" indent="0">
              <a:buNone/>
            </a:pPr>
            <a:r>
              <a:rPr lang="en-US" sz="4000" dirty="0"/>
              <a:t>70% of American Jews observe</a:t>
            </a:r>
          </a:p>
        </p:txBody>
      </p:sp>
    </p:spTree>
    <p:extLst>
      <p:ext uri="{BB962C8B-B14F-4D97-AF65-F5344CB8AC3E}">
        <p14:creationId xmlns:p14="http://schemas.microsoft.com/office/powerpoint/2010/main" val="31784606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indent="0">
              <a:buNone/>
            </a:pPr>
            <a:r>
              <a:rPr lang="en-US" sz="4000" dirty="0"/>
              <a:t>All the liturgy and Torah that we do has an underlying purpose.  </a:t>
            </a:r>
          </a:p>
          <a:p>
            <a:pPr marL="0" indent="0">
              <a:buNone/>
            </a:pPr>
            <a:r>
              <a:rPr lang="en-US" sz="4000" u="sng" dirty="0">
                <a:solidFill>
                  <a:srgbClr val="FFFF66"/>
                </a:solidFill>
              </a:rPr>
              <a:t>All relational</a:t>
            </a:r>
            <a:r>
              <a:rPr lang="en-US" sz="4000" dirty="0">
                <a:solidFill>
                  <a:srgbClr val="FFFF66"/>
                </a:solidFill>
              </a:rPr>
              <a:t>.  “</a:t>
            </a:r>
            <a:r>
              <a:rPr lang="en-US" altLang="en-US" sz="4000" u="sng" dirty="0">
                <a:solidFill>
                  <a:srgbClr val="FFFF66"/>
                </a:solidFill>
                <a:latin typeface="Arial Rounded MT Bold" panose="020F0704030504030204" pitchFamily="34" charset="0"/>
                <a:cs typeface="Vilna" pitchFamily="2" charset="-79"/>
              </a:rPr>
              <a:t>with you</a:t>
            </a:r>
            <a:r>
              <a:rPr lang="en-US" sz="4000" dirty="0">
                <a:solidFill>
                  <a:srgbClr val="FFFF66"/>
                </a:solidFill>
              </a:rPr>
              <a:t>”</a:t>
            </a:r>
          </a:p>
          <a:p>
            <a:pPr marL="0" indent="0">
              <a:buNone/>
            </a:pPr>
            <a:r>
              <a:rPr lang="en-US" sz="4000" dirty="0"/>
              <a:t>Love G-d.</a:t>
            </a:r>
          </a:p>
          <a:p>
            <a:pPr marL="0" indent="0">
              <a:buNone/>
            </a:pPr>
            <a:r>
              <a:rPr lang="en-US" sz="4000" dirty="0"/>
              <a:t>Love your neighbor. </a:t>
            </a:r>
          </a:p>
          <a:p>
            <a:pPr marL="0" indent="0">
              <a:buNone/>
            </a:pPr>
            <a:r>
              <a:rPr lang="en-US" sz="4000" dirty="0" err="1"/>
              <a:t>Yeshua’s</a:t>
            </a:r>
            <a:r>
              <a:rPr lang="en-US" sz="4000" dirty="0"/>
              <a:t> </a:t>
            </a:r>
            <a:r>
              <a:rPr lang="en-US" sz="4000" u="sng" dirty="0"/>
              <a:t>last</a:t>
            </a:r>
            <a:r>
              <a:rPr lang="en-US" sz="4000" dirty="0"/>
              <a:t> instructions at His last supper Passover Seder… </a:t>
            </a:r>
          </a:p>
        </p:txBody>
      </p:sp>
    </p:spTree>
    <p:extLst>
      <p:ext uri="{BB962C8B-B14F-4D97-AF65-F5344CB8AC3E}">
        <p14:creationId xmlns:p14="http://schemas.microsoft.com/office/powerpoint/2010/main" val="13764161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indent="0">
              <a:buNone/>
            </a:pPr>
            <a:r>
              <a:rPr lang="en-US" sz="4000" baseline="30000" dirty="0" err="1"/>
              <a:t>Yn</a:t>
            </a:r>
            <a:r>
              <a:rPr lang="en-US" sz="4000" baseline="30000" dirty="0"/>
              <a:t>. 17.21-23 </a:t>
            </a:r>
            <a:r>
              <a:rPr lang="en-US" sz="4000" dirty="0"/>
              <a:t>That they may all be one. Just as you, Father, are united with me and I with you, I pray that they may be united with us, so that the world may believe that you sent me. The glory which you have given to me, I have given to them; </a:t>
            </a:r>
          </a:p>
        </p:txBody>
      </p:sp>
    </p:spTree>
    <p:extLst>
      <p:ext uri="{BB962C8B-B14F-4D97-AF65-F5344CB8AC3E}">
        <p14:creationId xmlns:p14="http://schemas.microsoft.com/office/powerpoint/2010/main" val="27276793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err="1"/>
              <a:t>Yn</a:t>
            </a:r>
            <a:r>
              <a:rPr lang="en-US" sz="4000" baseline="30000" dirty="0"/>
              <a:t>. 17.21-23  </a:t>
            </a:r>
            <a:r>
              <a:rPr lang="en-US" sz="4000" dirty="0"/>
              <a:t>so that they may be one, just as we are one — I united with them and you with me, so that they may be completely one, and </a:t>
            </a:r>
            <a:r>
              <a:rPr lang="en-US" sz="4000" u="sng" dirty="0">
                <a:solidFill>
                  <a:srgbClr val="FFFF99"/>
                </a:solidFill>
              </a:rPr>
              <a:t>the world thus realize that you sent me</a:t>
            </a:r>
            <a:r>
              <a:rPr lang="en-US" sz="4000" dirty="0"/>
              <a:t>, and that you have loved them just as you have loved me.</a:t>
            </a:r>
          </a:p>
        </p:txBody>
      </p:sp>
    </p:spTree>
    <p:extLst>
      <p:ext uri="{BB962C8B-B14F-4D97-AF65-F5344CB8AC3E}">
        <p14:creationId xmlns:p14="http://schemas.microsoft.com/office/powerpoint/2010/main" val="29604517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35814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indent="0">
              <a:buNone/>
            </a:pPr>
            <a:r>
              <a:rPr lang="en-US" sz="4000" dirty="0" err="1"/>
              <a:t>Eytan</a:t>
            </a:r>
            <a:r>
              <a:rPr lang="en-US" sz="4000" dirty="0"/>
              <a:t> </a:t>
            </a:r>
            <a:r>
              <a:rPr lang="en-US" sz="4000" dirty="0" err="1"/>
              <a:t>Stibbes</a:t>
            </a:r>
            <a:endParaRPr lang="en-US" sz="4000" dirty="0"/>
          </a:p>
          <a:p>
            <a:pPr marL="0" indent="0">
              <a:buNone/>
            </a:pPr>
            <a:r>
              <a:rPr lang="en-US" sz="4000" dirty="0"/>
              <a:t>Mission Rakia is to perform a series of some 34 experiments </a:t>
            </a:r>
            <a:r>
              <a:rPr lang="en-US" sz="4000"/>
              <a:t>in zero G </a:t>
            </a:r>
            <a:r>
              <a:rPr lang="en-US" sz="4000" dirty="0"/>
              <a:t>conditions </a:t>
            </a:r>
          </a:p>
          <a:p>
            <a:pPr marL="0" indent="0">
              <a:buNone/>
            </a:pPr>
            <a:endParaRPr lang="en-US" sz="4000" dirty="0"/>
          </a:p>
        </p:txBody>
      </p:sp>
      <p:pic>
        <p:nvPicPr>
          <p:cNvPr id="1026" name="Picture 2" descr="Mission Rakia Preps for Take-Off : SpacePharma">
            <a:extLst>
              <a:ext uri="{FF2B5EF4-FFF2-40B4-BE49-F238E27FC236}">
                <a16:creationId xmlns:a16="http://schemas.microsoft.com/office/drawing/2014/main" id="{DB08A0FB-88B7-4EFA-A0F0-9D95AD9144C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6736" t="3478" r="30823" b="4434"/>
          <a:stretch/>
        </p:blipFill>
        <p:spPr bwMode="auto">
          <a:xfrm>
            <a:off x="3924525" y="0"/>
            <a:ext cx="5219475"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85811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End times, last days warning to His followers…</a:t>
            </a:r>
          </a:p>
        </p:txBody>
      </p:sp>
    </p:spTree>
    <p:extLst>
      <p:ext uri="{BB962C8B-B14F-4D97-AF65-F5344CB8AC3E}">
        <p14:creationId xmlns:p14="http://schemas.microsoft.com/office/powerpoint/2010/main" val="26651455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a:t>Matt.24.9-13</a:t>
            </a:r>
            <a:r>
              <a:rPr lang="en-US" sz="4000" dirty="0"/>
              <a:t> “Then they will hand you over to persecution and will kill you. </a:t>
            </a:r>
            <a:r>
              <a:rPr lang="en-US" sz="4000" dirty="0">
                <a:solidFill>
                  <a:srgbClr val="FFFF99"/>
                </a:solidFill>
              </a:rPr>
              <a:t>You will be hated by all the nations because of My name</a:t>
            </a:r>
            <a:r>
              <a:rPr lang="en-US" sz="4000" dirty="0"/>
              <a:t>. And then many will fall away and will betray one another and hate one other. </a:t>
            </a:r>
          </a:p>
        </p:txBody>
      </p:sp>
    </p:spTree>
    <p:extLst>
      <p:ext uri="{BB962C8B-B14F-4D97-AF65-F5344CB8AC3E}">
        <p14:creationId xmlns:p14="http://schemas.microsoft.com/office/powerpoint/2010/main" val="34319703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Term in Hebrew:</a:t>
            </a:r>
            <a:endParaRPr lang="he-IL" sz="4000" dirty="0"/>
          </a:p>
          <a:p>
            <a:pPr marL="0" indent="0" algn="ctr" rtl="1">
              <a:buNone/>
            </a:pPr>
            <a:r>
              <a:rPr lang="he-IL" sz="4400" b="1" i="0" dirty="0">
                <a:effectLst/>
                <a:latin typeface="David" panose="020E0502060401010101" pitchFamily="34" charset="-79"/>
                <a:cs typeface="David" panose="020E0502060401010101" pitchFamily="34" charset="-79"/>
              </a:rPr>
              <a:t>שִׂנאָת חִנָּם</a:t>
            </a:r>
            <a:r>
              <a:rPr lang="en-US" sz="4000" dirty="0"/>
              <a:t>  </a:t>
            </a:r>
            <a:r>
              <a:rPr lang="en-US" sz="4000" i="1" dirty="0" err="1"/>
              <a:t>sinat</a:t>
            </a:r>
            <a:r>
              <a:rPr lang="en-US" sz="4000" i="1" dirty="0"/>
              <a:t> </a:t>
            </a:r>
            <a:r>
              <a:rPr lang="en-US" sz="4000" i="1" dirty="0" err="1"/>
              <a:t>khinam</a:t>
            </a:r>
            <a:r>
              <a:rPr lang="en-US" sz="4000" i="1" dirty="0"/>
              <a:t>    </a:t>
            </a:r>
          </a:p>
          <a:p>
            <a:pPr marL="0" indent="0" algn="ctr" rtl="1">
              <a:buNone/>
            </a:pPr>
            <a:r>
              <a:rPr lang="en-US" sz="4000" dirty="0"/>
              <a:t>Baseless hatred </a:t>
            </a:r>
            <a:endParaRPr lang="he-IL" sz="4000" dirty="0"/>
          </a:p>
          <a:p>
            <a:pPr marL="0" indent="0">
              <a:buNone/>
            </a:pPr>
            <a:endParaRPr lang="en-US" sz="4000" dirty="0"/>
          </a:p>
        </p:txBody>
      </p:sp>
    </p:spTree>
    <p:extLst>
      <p:ext uri="{BB962C8B-B14F-4D97-AF65-F5344CB8AC3E}">
        <p14:creationId xmlns:p14="http://schemas.microsoft.com/office/powerpoint/2010/main" val="1362118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a:t>Matt.24.9-13</a:t>
            </a:r>
            <a:r>
              <a:rPr lang="en-US" sz="4000" dirty="0"/>
              <a:t> Many false prophets will arise and lead many astray. Because lawlessness will multiply, </a:t>
            </a:r>
            <a:r>
              <a:rPr lang="en-US" sz="4000" dirty="0">
                <a:solidFill>
                  <a:srgbClr val="FFFF99"/>
                </a:solidFill>
              </a:rPr>
              <a:t>the love of many will grow cold</a:t>
            </a:r>
            <a:r>
              <a:rPr lang="en-US" sz="4000" dirty="0"/>
              <a:t>. But the one who endures to the end will be saved.</a:t>
            </a:r>
          </a:p>
        </p:txBody>
      </p:sp>
    </p:spTree>
    <p:extLst>
      <p:ext uri="{BB962C8B-B14F-4D97-AF65-F5344CB8AC3E}">
        <p14:creationId xmlns:p14="http://schemas.microsoft.com/office/powerpoint/2010/main" val="13937629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There are two recipients of this wrath:</a:t>
            </a:r>
          </a:p>
        </p:txBody>
      </p:sp>
    </p:spTree>
    <p:extLst>
      <p:ext uri="{BB962C8B-B14F-4D97-AF65-F5344CB8AC3E}">
        <p14:creationId xmlns:p14="http://schemas.microsoft.com/office/powerpoint/2010/main" val="892553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There are two recipients of this wrath:</a:t>
            </a:r>
          </a:p>
          <a:p>
            <a:r>
              <a:rPr lang="en-US" sz="4000" dirty="0"/>
              <a:t>Jewish people genealogically, and the </a:t>
            </a:r>
            <a:r>
              <a:rPr lang="en-US" sz="4000" dirty="0" err="1"/>
              <a:t>Ruths</a:t>
            </a:r>
            <a:r>
              <a:rPr lang="en-US" sz="4000" dirty="0"/>
              <a:t>.  [ID with Jews]</a:t>
            </a:r>
          </a:p>
        </p:txBody>
      </p:sp>
    </p:spTree>
    <p:extLst>
      <p:ext uri="{BB962C8B-B14F-4D97-AF65-F5344CB8AC3E}">
        <p14:creationId xmlns:p14="http://schemas.microsoft.com/office/powerpoint/2010/main" val="8328212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There are two recipients of this wrath:</a:t>
            </a:r>
          </a:p>
          <a:p>
            <a:r>
              <a:rPr lang="en-US" sz="4000" dirty="0"/>
              <a:t>Jewish people genealogically, and the </a:t>
            </a:r>
            <a:r>
              <a:rPr lang="en-US" sz="4000" dirty="0" err="1"/>
              <a:t>Ruths</a:t>
            </a:r>
            <a:r>
              <a:rPr lang="en-US" sz="4000" dirty="0"/>
              <a:t>.  [ID with Jews]</a:t>
            </a:r>
          </a:p>
          <a:p>
            <a:r>
              <a:rPr lang="en-US" sz="4000" dirty="0"/>
              <a:t>People of any nation who love and obey Messiah and scripture. </a:t>
            </a:r>
          </a:p>
        </p:txBody>
      </p:sp>
    </p:spTree>
    <p:extLst>
      <p:ext uri="{BB962C8B-B14F-4D97-AF65-F5344CB8AC3E}">
        <p14:creationId xmlns:p14="http://schemas.microsoft.com/office/powerpoint/2010/main" val="18332950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indent="0">
              <a:buNone/>
            </a:pPr>
            <a:r>
              <a:rPr lang="en-US" sz="4000" dirty="0"/>
              <a:t>There are two recipients of this wrath:</a:t>
            </a:r>
          </a:p>
          <a:p>
            <a:r>
              <a:rPr lang="en-US" sz="4000" dirty="0"/>
              <a:t>Jewish people genealogically, and the </a:t>
            </a:r>
            <a:r>
              <a:rPr lang="en-US" sz="4000" dirty="0" err="1"/>
              <a:t>Ruths</a:t>
            </a:r>
            <a:r>
              <a:rPr lang="en-US" sz="4000" dirty="0"/>
              <a:t>.  [ID with Jews]</a:t>
            </a:r>
          </a:p>
          <a:p>
            <a:r>
              <a:rPr lang="en-US" sz="4000" dirty="0"/>
              <a:t>People of any nation who love and obey scripture. </a:t>
            </a:r>
          </a:p>
          <a:p>
            <a:r>
              <a:rPr lang="en-US" sz="4000" dirty="0"/>
              <a:t>Messianic believers are both. </a:t>
            </a:r>
          </a:p>
        </p:txBody>
      </p:sp>
    </p:spTree>
    <p:extLst>
      <p:ext uri="{BB962C8B-B14F-4D97-AF65-F5344CB8AC3E}">
        <p14:creationId xmlns:p14="http://schemas.microsoft.com/office/powerpoint/2010/main" val="32614948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endParaRPr lang="en-US" sz="4000" dirty="0"/>
          </a:p>
        </p:txBody>
      </p:sp>
    </p:spTree>
    <p:extLst>
      <p:ext uri="{BB962C8B-B14F-4D97-AF65-F5344CB8AC3E}">
        <p14:creationId xmlns:p14="http://schemas.microsoft.com/office/powerpoint/2010/main" val="8895922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indent="0">
              <a:buNone/>
            </a:pPr>
            <a:r>
              <a:rPr lang="en-US" sz="4000" baseline="30000" dirty="0"/>
              <a:t>Rev 12.10-17 </a:t>
            </a:r>
            <a:r>
              <a:rPr lang="en-US" sz="4000" dirty="0"/>
              <a:t>“Now have come the salvation and the power and the kingdom of our God and the authority of His Anointed One, for </a:t>
            </a:r>
            <a:r>
              <a:rPr lang="en-US" sz="4000" u="sng" dirty="0">
                <a:solidFill>
                  <a:srgbClr val="FFFF99"/>
                </a:solidFill>
              </a:rPr>
              <a:t>the accuser </a:t>
            </a:r>
            <a:r>
              <a:rPr lang="en-US" sz="4000" dirty="0"/>
              <a:t>of our brothers and sisters—the one who </a:t>
            </a:r>
            <a:r>
              <a:rPr lang="en-US" sz="4000" u="sng" dirty="0">
                <a:solidFill>
                  <a:srgbClr val="FFFF99"/>
                </a:solidFill>
              </a:rPr>
              <a:t>accuses them before our God day and night</a:t>
            </a:r>
            <a:r>
              <a:rPr lang="en-US" sz="4000" dirty="0"/>
              <a:t>—has been thrown out. </a:t>
            </a:r>
            <a:endParaRPr lang="en-US" sz="4000" baseline="30000" dirty="0"/>
          </a:p>
        </p:txBody>
      </p:sp>
    </p:spTree>
    <p:extLst>
      <p:ext uri="{BB962C8B-B14F-4D97-AF65-F5344CB8AC3E}">
        <p14:creationId xmlns:p14="http://schemas.microsoft.com/office/powerpoint/2010/main" val="30345683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p>
        </p:txBody>
      </p:sp>
      <p:pic>
        <p:nvPicPr>
          <p:cNvPr id="3" name="Picture 2">
            <a:extLst>
              <a:ext uri="{FF2B5EF4-FFF2-40B4-BE49-F238E27FC236}">
                <a16:creationId xmlns:a16="http://schemas.microsoft.com/office/drawing/2014/main" id="{836DD5EA-DA23-4B0F-B239-B98D958E31B2}"/>
              </a:ext>
            </a:extLst>
          </p:cNvPr>
          <p:cNvPicPr>
            <a:picLocks noChangeAspect="1"/>
          </p:cNvPicPr>
          <p:nvPr/>
        </p:nvPicPr>
        <p:blipFill>
          <a:blip r:embed="rId3"/>
          <a:stretch>
            <a:fillRect/>
          </a:stretch>
        </p:blipFill>
        <p:spPr>
          <a:xfrm>
            <a:off x="1981201" y="29528"/>
            <a:ext cx="5211692" cy="5113972"/>
          </a:xfrm>
          <a:prstGeom prst="rect">
            <a:avLst/>
          </a:prstGeom>
        </p:spPr>
      </p:pic>
    </p:spTree>
    <p:extLst>
      <p:ext uri="{BB962C8B-B14F-4D97-AF65-F5344CB8AC3E}">
        <p14:creationId xmlns:p14="http://schemas.microsoft.com/office/powerpoint/2010/main" val="6959666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3600" dirty="0"/>
              <a:t>Main function of Satan is accusations.  </a:t>
            </a:r>
          </a:p>
          <a:p>
            <a:pPr marL="395288" indent="-395288">
              <a:buFont typeface="+mj-lt"/>
              <a:buAutoNum type="arabicPeriod"/>
            </a:pPr>
            <a:r>
              <a:rPr lang="en-US" sz="3600" dirty="0"/>
              <a:t>Guilt before G-d.  You did this wrong.   G-d is mad at you.</a:t>
            </a:r>
            <a:endParaRPr lang="en-US" sz="4000" dirty="0"/>
          </a:p>
        </p:txBody>
      </p:sp>
    </p:spTree>
    <p:extLst>
      <p:ext uri="{BB962C8B-B14F-4D97-AF65-F5344CB8AC3E}">
        <p14:creationId xmlns:p14="http://schemas.microsoft.com/office/powerpoint/2010/main" val="22138626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3600" dirty="0"/>
              <a:t>Main function of Satan is accusations.  </a:t>
            </a:r>
          </a:p>
          <a:p>
            <a:pPr marL="395288" indent="-395288">
              <a:buFont typeface="+mj-lt"/>
              <a:buAutoNum type="arabicPeriod"/>
            </a:pPr>
            <a:r>
              <a:rPr lang="en-US" sz="3600" dirty="0"/>
              <a:t>Guilt before G-d.  You did this wrong.   G-d is mad at you.</a:t>
            </a:r>
          </a:p>
          <a:p>
            <a:pPr marL="395288" indent="-395288">
              <a:buFont typeface="+mj-lt"/>
              <a:buAutoNum type="arabicPeriod"/>
            </a:pPr>
            <a:r>
              <a:rPr lang="en-US" sz="3600" dirty="0"/>
              <a:t>Accusations at G-d: He let you down here and here.</a:t>
            </a:r>
            <a:endParaRPr lang="en-US" sz="4000" dirty="0"/>
          </a:p>
        </p:txBody>
      </p:sp>
    </p:spTree>
    <p:extLst>
      <p:ext uri="{BB962C8B-B14F-4D97-AF65-F5344CB8AC3E}">
        <p14:creationId xmlns:p14="http://schemas.microsoft.com/office/powerpoint/2010/main" val="27974250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461963" indent="-461963">
              <a:buFont typeface="+mj-lt"/>
              <a:buAutoNum type="arabicPeriod" startAt="3"/>
            </a:pPr>
            <a:r>
              <a:rPr lang="en-US" sz="3600" dirty="0"/>
              <a:t>Accusations of people: they are wrong in such and such.  You need to be against them.</a:t>
            </a:r>
            <a:endParaRPr lang="en-US" sz="4000" dirty="0"/>
          </a:p>
        </p:txBody>
      </p:sp>
    </p:spTree>
    <p:extLst>
      <p:ext uri="{BB962C8B-B14F-4D97-AF65-F5344CB8AC3E}">
        <p14:creationId xmlns:p14="http://schemas.microsoft.com/office/powerpoint/2010/main" val="9220831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461963" indent="-461963">
              <a:buFont typeface="+mj-lt"/>
              <a:buAutoNum type="arabicPeriod" startAt="3"/>
            </a:pPr>
            <a:r>
              <a:rPr lang="en-US" sz="3600" dirty="0"/>
              <a:t>Accusations of people: they are wrong in such and such.  You need to be against them.</a:t>
            </a:r>
          </a:p>
          <a:p>
            <a:pPr marL="395288" indent="-395288">
              <a:buFont typeface="+mj-lt"/>
              <a:buAutoNum type="arabicPeriod" startAt="3"/>
            </a:pPr>
            <a:r>
              <a:rPr lang="en-US" sz="3600" dirty="0"/>
              <a:t>Accusations of people: They are against you.  They don’t like you.</a:t>
            </a:r>
          </a:p>
          <a:p>
            <a:pPr marL="0" indent="0">
              <a:buNone/>
            </a:pPr>
            <a:endParaRPr lang="en-US" sz="3600" dirty="0"/>
          </a:p>
          <a:p>
            <a:pPr marL="0" indent="0">
              <a:buNone/>
            </a:pPr>
            <a:r>
              <a:rPr lang="en-US" sz="3600" dirty="0"/>
              <a:t>Accusations four ways </a:t>
            </a:r>
            <a:r>
              <a:rPr lang="en-US" sz="3600" dirty="0">
                <a:sym typeface="Wingdings" panose="05000000000000000000" pitchFamily="2" charset="2"/>
              </a:rPr>
              <a:t> rage.</a:t>
            </a:r>
            <a:endParaRPr lang="en-US" sz="3600" dirty="0"/>
          </a:p>
          <a:p>
            <a:pPr marL="0" indent="0">
              <a:buNone/>
            </a:pPr>
            <a:endParaRPr lang="en-US" sz="4000" dirty="0"/>
          </a:p>
        </p:txBody>
      </p:sp>
    </p:spTree>
    <p:extLst>
      <p:ext uri="{BB962C8B-B14F-4D97-AF65-F5344CB8AC3E}">
        <p14:creationId xmlns:p14="http://schemas.microsoft.com/office/powerpoint/2010/main" val="2675298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20000"/>
          </a:bodyPr>
          <a:lstStyle/>
          <a:p>
            <a:pPr marL="0" indent="0">
              <a:buNone/>
            </a:pPr>
            <a:r>
              <a:rPr lang="en-US" sz="4000" baseline="30000" dirty="0"/>
              <a:t>Rev 12.10-17 </a:t>
            </a:r>
            <a:r>
              <a:rPr lang="en-US" sz="4000" dirty="0"/>
              <a:t>They overcame him by the blood of the Lamb and by the word of their testimony, and they did not love their lives even in the face of death. Therefore rejoice, O heavens, and you who dwell in them! Woe to the earth and the sea, for the devil has come down to you </a:t>
            </a:r>
            <a:r>
              <a:rPr lang="en-US" sz="4000" u="sng" dirty="0">
                <a:solidFill>
                  <a:srgbClr val="FFFF99"/>
                </a:solidFill>
              </a:rPr>
              <a:t>with great rage</a:t>
            </a:r>
            <a:r>
              <a:rPr lang="en-US" sz="4000" dirty="0"/>
              <a:t>, knowing that his time is short. </a:t>
            </a:r>
            <a:endParaRPr lang="en-US" sz="4000" baseline="30000" dirty="0"/>
          </a:p>
        </p:txBody>
      </p:sp>
    </p:spTree>
    <p:extLst>
      <p:ext uri="{BB962C8B-B14F-4D97-AF65-F5344CB8AC3E}">
        <p14:creationId xmlns:p14="http://schemas.microsoft.com/office/powerpoint/2010/main" val="24966708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a:t>Rev 12.10-17 </a:t>
            </a:r>
            <a:r>
              <a:rPr lang="en-US" sz="4000" dirty="0"/>
              <a:t>Now when the dragon saw that he had been thrown to the earth, </a:t>
            </a:r>
            <a:r>
              <a:rPr lang="en-US" sz="4000" u="sng" dirty="0">
                <a:solidFill>
                  <a:srgbClr val="FFFF99"/>
                </a:solidFill>
              </a:rPr>
              <a:t>he stalked the woman who had given birth to the male child</a:t>
            </a:r>
            <a:r>
              <a:rPr lang="en-US" sz="4000" dirty="0"/>
              <a:t>.  </a:t>
            </a:r>
          </a:p>
        </p:txBody>
      </p:sp>
    </p:spTree>
    <p:extLst>
      <p:ext uri="{BB962C8B-B14F-4D97-AF65-F5344CB8AC3E}">
        <p14:creationId xmlns:p14="http://schemas.microsoft.com/office/powerpoint/2010/main" val="228489827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a:t>Rev 12.10-17 </a:t>
            </a:r>
            <a:r>
              <a:rPr lang="en-US" sz="4000" dirty="0"/>
              <a:t>But the woman was given two wings of the great eagle, so that she might fly away from the presence of the serpent into the wilderness, to the place where she is taken care of — for a time, times, and half a time…</a:t>
            </a:r>
          </a:p>
        </p:txBody>
      </p:sp>
    </p:spTree>
    <p:extLst>
      <p:ext uri="{BB962C8B-B14F-4D97-AF65-F5344CB8AC3E}">
        <p14:creationId xmlns:p14="http://schemas.microsoft.com/office/powerpoint/2010/main" val="262531918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a:t>Rev 12.10-17 </a:t>
            </a:r>
            <a:r>
              <a:rPr lang="en-US" sz="4000" dirty="0"/>
              <a:t>So the dragon became </a:t>
            </a:r>
            <a:r>
              <a:rPr lang="en-US" sz="4000" dirty="0">
                <a:solidFill>
                  <a:srgbClr val="FFFF99"/>
                </a:solidFill>
              </a:rPr>
              <a:t>enraged at the woman </a:t>
            </a:r>
            <a:r>
              <a:rPr lang="en-US" sz="4000" dirty="0"/>
              <a:t>and went off to make war with the </a:t>
            </a:r>
            <a:r>
              <a:rPr lang="en-US" sz="4000" dirty="0">
                <a:solidFill>
                  <a:srgbClr val="FFFF99"/>
                </a:solidFill>
              </a:rPr>
              <a:t>rest of her offspring — those who keep the commandments of God and hold to the testimony of Yeshua</a:t>
            </a:r>
            <a:r>
              <a:rPr lang="en-US" sz="4000" dirty="0"/>
              <a:t>. </a:t>
            </a:r>
          </a:p>
        </p:txBody>
      </p:sp>
    </p:spTree>
    <p:extLst>
      <p:ext uri="{BB962C8B-B14F-4D97-AF65-F5344CB8AC3E}">
        <p14:creationId xmlns:p14="http://schemas.microsoft.com/office/powerpoint/2010/main" val="83780059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indent="0">
              <a:buNone/>
            </a:pPr>
            <a:r>
              <a:rPr lang="en-US" sz="4000" dirty="0"/>
              <a:t>There are two recipients of this wrath:</a:t>
            </a:r>
          </a:p>
          <a:p>
            <a:r>
              <a:rPr lang="en-US" sz="4000" dirty="0"/>
              <a:t>Jewish people genealogically, and the </a:t>
            </a:r>
            <a:r>
              <a:rPr lang="en-US" sz="4000" dirty="0" err="1"/>
              <a:t>Ruths</a:t>
            </a:r>
            <a:r>
              <a:rPr lang="en-US" sz="4000" dirty="0"/>
              <a:t>.  [ID with Jews]</a:t>
            </a:r>
          </a:p>
          <a:p>
            <a:r>
              <a:rPr lang="en-US" sz="4000" dirty="0"/>
              <a:t>People of any nation who love and obey scripture. </a:t>
            </a:r>
          </a:p>
          <a:p>
            <a:r>
              <a:rPr lang="en-US" sz="4000" dirty="0">
                <a:solidFill>
                  <a:srgbClr val="FFFF99"/>
                </a:solidFill>
              </a:rPr>
              <a:t>Messianic believers are both. </a:t>
            </a:r>
          </a:p>
        </p:txBody>
      </p:sp>
    </p:spTree>
    <p:extLst>
      <p:ext uri="{BB962C8B-B14F-4D97-AF65-F5344CB8AC3E}">
        <p14:creationId xmlns:p14="http://schemas.microsoft.com/office/powerpoint/2010/main" val="291532135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indent="0">
              <a:buNone/>
            </a:pPr>
            <a:r>
              <a:rPr lang="en-US" sz="4000" dirty="0"/>
              <a:t>This last days intense spirit of accusations and wrath is both external and </a:t>
            </a:r>
            <a:r>
              <a:rPr lang="en-US" sz="4000" u="sng" dirty="0"/>
              <a:t>internal</a:t>
            </a:r>
            <a:r>
              <a:rPr lang="en-US" sz="4000" dirty="0"/>
              <a:t>:</a:t>
            </a:r>
          </a:p>
          <a:p>
            <a:r>
              <a:rPr lang="en-US" sz="4000" dirty="0"/>
              <a:t>The Jewish people</a:t>
            </a:r>
          </a:p>
          <a:p>
            <a:r>
              <a:rPr lang="en-US" sz="4000" dirty="0"/>
              <a:t>Believers in Messiah</a:t>
            </a:r>
          </a:p>
          <a:p>
            <a:r>
              <a:rPr lang="en-US" sz="4000" dirty="0"/>
              <a:t>Fellow congregants</a:t>
            </a:r>
          </a:p>
          <a:p>
            <a:r>
              <a:rPr lang="en-US" sz="4000" dirty="0"/>
              <a:t>Family members.  </a:t>
            </a:r>
          </a:p>
        </p:txBody>
      </p:sp>
    </p:spTree>
    <p:extLst>
      <p:ext uri="{BB962C8B-B14F-4D97-AF65-F5344CB8AC3E}">
        <p14:creationId xmlns:p14="http://schemas.microsoft.com/office/powerpoint/2010/main" val="181014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Facebook comments:</a:t>
            </a:r>
          </a:p>
          <a:p>
            <a:r>
              <a:rPr lang="en-US" sz="3600" dirty="0"/>
              <a:t>While there is health benefit in a good chicken soup, I thought part of the benefit was the steam and vapors from it as it is sipped.  SW: And the globules of schmaltz [chicken fat] floating on the surface.</a:t>
            </a:r>
            <a:endParaRPr lang="en-US" sz="4000" dirty="0"/>
          </a:p>
        </p:txBody>
      </p:sp>
    </p:spTree>
    <p:extLst>
      <p:ext uri="{BB962C8B-B14F-4D97-AF65-F5344CB8AC3E}">
        <p14:creationId xmlns:p14="http://schemas.microsoft.com/office/powerpoint/2010/main" val="304325787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endParaRPr lang="en-US" sz="4000" dirty="0"/>
          </a:p>
        </p:txBody>
      </p:sp>
      <p:pic>
        <p:nvPicPr>
          <p:cNvPr id="3" name="Picture 2">
            <a:extLst>
              <a:ext uri="{FF2B5EF4-FFF2-40B4-BE49-F238E27FC236}">
                <a16:creationId xmlns:a16="http://schemas.microsoft.com/office/drawing/2014/main" id="{F409FFBD-0884-4243-B69E-B86BE277BD36}"/>
              </a:ext>
            </a:extLst>
          </p:cNvPr>
          <p:cNvPicPr>
            <a:picLocks noChangeAspect="1"/>
          </p:cNvPicPr>
          <p:nvPr/>
        </p:nvPicPr>
        <p:blipFill>
          <a:blip r:embed="rId3"/>
          <a:stretch>
            <a:fillRect/>
          </a:stretch>
        </p:blipFill>
        <p:spPr>
          <a:xfrm>
            <a:off x="0" y="197147"/>
            <a:ext cx="9120117" cy="4736804"/>
          </a:xfrm>
          <a:prstGeom prst="rect">
            <a:avLst/>
          </a:prstGeom>
        </p:spPr>
      </p:pic>
      <p:pic>
        <p:nvPicPr>
          <p:cNvPr id="5" name="Picture 4">
            <a:extLst>
              <a:ext uri="{FF2B5EF4-FFF2-40B4-BE49-F238E27FC236}">
                <a16:creationId xmlns:a16="http://schemas.microsoft.com/office/drawing/2014/main" id="{8A34DE73-BB93-4C81-80E9-BEE01840CB16}"/>
              </a:ext>
            </a:extLst>
          </p:cNvPr>
          <p:cNvPicPr>
            <a:picLocks noChangeAspect="1"/>
          </p:cNvPicPr>
          <p:nvPr/>
        </p:nvPicPr>
        <p:blipFill>
          <a:blip r:embed="rId3"/>
          <a:stretch>
            <a:fillRect/>
          </a:stretch>
        </p:blipFill>
        <p:spPr>
          <a:xfrm>
            <a:off x="152400" y="349547"/>
            <a:ext cx="9120117" cy="4736804"/>
          </a:xfrm>
          <a:prstGeom prst="rect">
            <a:avLst/>
          </a:prstGeom>
        </p:spPr>
      </p:pic>
    </p:spTree>
    <p:extLst>
      <p:ext uri="{BB962C8B-B14F-4D97-AF65-F5344CB8AC3E}">
        <p14:creationId xmlns:p14="http://schemas.microsoft.com/office/powerpoint/2010/main" val="132219986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A whole series of ~2 minute clips like this at </a:t>
            </a:r>
            <a:r>
              <a:rPr lang="en-US" sz="4000" dirty="0">
                <a:hlinkClick r:id="rId3"/>
              </a:rPr>
              <a:t>https://www.drjamesdobson.org/marriage-parenting</a:t>
            </a:r>
            <a:r>
              <a:rPr lang="en-US" sz="4000" dirty="0"/>
              <a:t> </a:t>
            </a:r>
          </a:p>
        </p:txBody>
      </p:sp>
    </p:spTree>
    <p:extLst>
      <p:ext uri="{BB962C8B-B14F-4D97-AF65-F5344CB8AC3E}">
        <p14:creationId xmlns:p14="http://schemas.microsoft.com/office/powerpoint/2010/main" val="324214461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799" y="285194"/>
            <a:ext cx="3349101"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62500" lnSpcReduction="20000"/>
          </a:bodyPr>
          <a:lstStyle/>
          <a:p>
            <a:pPr marL="0" indent="0">
              <a:buNone/>
            </a:pPr>
            <a:r>
              <a:rPr lang="en-US" sz="4000" dirty="0"/>
              <a:t>Marriage </a:t>
            </a:r>
          </a:p>
          <a:p>
            <a:pPr marL="0" indent="0">
              <a:buNone/>
            </a:pPr>
            <a:r>
              <a:rPr lang="en-US" sz="4000" dirty="0"/>
              <a:t>de-stress</a:t>
            </a:r>
          </a:p>
          <a:p>
            <a:pPr marL="0" indent="0">
              <a:buNone/>
            </a:pPr>
            <a:r>
              <a:rPr lang="en-US" sz="4000" dirty="0"/>
              <a:t>Setting out to repair a marriage may mean listening more deeply to your partner and understanding their fears, needs, hopes, and priorities. (Joanna Nix-Walkup/</a:t>
            </a:r>
            <a:r>
              <a:rPr lang="en-US" sz="4000" dirty="0" err="1"/>
              <a:t>Unsplash</a:t>
            </a:r>
            <a:endParaRPr lang="en-US" sz="4000" dirty="0"/>
          </a:p>
        </p:txBody>
      </p:sp>
      <p:pic>
        <p:nvPicPr>
          <p:cNvPr id="1026" name="Picture 2" descr="Setting out to repair a marriage may mean listening more deeply to your partner and understanding their fears, needs, hopes, and priorities. (Joanna Nix-Walkup/Unsplash)">
            <a:extLst>
              <a:ext uri="{FF2B5EF4-FFF2-40B4-BE49-F238E27FC236}">
                <a16:creationId xmlns:a16="http://schemas.microsoft.com/office/drawing/2014/main" id="{F2FADCBA-B731-41DE-A7E4-FC11A249011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9399" r="4242"/>
          <a:stretch/>
        </p:blipFill>
        <p:spPr bwMode="auto">
          <a:xfrm>
            <a:off x="3653900" y="0"/>
            <a:ext cx="5486401"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657618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indent="0">
              <a:buNone/>
            </a:pPr>
            <a:r>
              <a:rPr lang="en-US" sz="4000"/>
              <a:t>Each day, approximately 2,000 marriages in the United States end in divorce. The top reasons for marital splits include constant fighting and infidelity. But these problems don’t appear out of nowhere. They often start with a breakdown in communication.</a:t>
            </a:r>
            <a:endParaRPr lang="en-US" sz="4000" dirty="0"/>
          </a:p>
        </p:txBody>
      </p:sp>
    </p:spTree>
    <p:extLst>
      <p:ext uri="{BB962C8B-B14F-4D97-AF65-F5344CB8AC3E}">
        <p14:creationId xmlns:p14="http://schemas.microsoft.com/office/powerpoint/2010/main" val="137337818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indent="0">
              <a:buNone/>
            </a:pPr>
            <a:r>
              <a:rPr lang="en-US" sz="4000" baseline="30000" dirty="0"/>
              <a:t>Gal. 5.14-15</a:t>
            </a:r>
            <a:r>
              <a:rPr lang="en-US" sz="4000" dirty="0"/>
              <a:t> For the whole of the Torah is summed up in this one sentence: “Love your neighbor as yourself”; </a:t>
            </a:r>
            <a:r>
              <a:rPr lang="en-US" sz="4000" u="sng" dirty="0">
                <a:solidFill>
                  <a:srgbClr val="FFFF99"/>
                </a:solidFill>
              </a:rPr>
              <a:t>but if you go on snapping at each other and tearing each other to pieces, watch out, or you will be destroyed by each other</a:t>
            </a:r>
            <a:r>
              <a:rPr lang="en-US" sz="4000" dirty="0"/>
              <a:t>!</a:t>
            </a:r>
          </a:p>
        </p:txBody>
      </p:sp>
    </p:spTree>
    <p:extLst>
      <p:ext uri="{BB962C8B-B14F-4D97-AF65-F5344CB8AC3E}">
        <p14:creationId xmlns:p14="http://schemas.microsoft.com/office/powerpoint/2010/main" val="83156964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indent="0">
              <a:buNone/>
            </a:pPr>
            <a:r>
              <a:rPr lang="en-US" sz="4000" dirty="0"/>
              <a:t>This last days intense spirit of accusations and wrath is both external and internal:</a:t>
            </a:r>
          </a:p>
          <a:p>
            <a:r>
              <a:rPr lang="en-US" sz="4000" dirty="0"/>
              <a:t>The Jewish people</a:t>
            </a:r>
          </a:p>
          <a:p>
            <a:r>
              <a:rPr lang="en-US" sz="4000" dirty="0"/>
              <a:t>Believers in Messiah</a:t>
            </a:r>
          </a:p>
          <a:p>
            <a:r>
              <a:rPr lang="en-US" sz="4000" dirty="0"/>
              <a:t>Fellow congregants</a:t>
            </a:r>
          </a:p>
          <a:p>
            <a:r>
              <a:rPr lang="en-US" sz="4000" dirty="0"/>
              <a:t>Family members.  </a:t>
            </a:r>
          </a:p>
        </p:txBody>
      </p:sp>
    </p:spTree>
    <p:extLst>
      <p:ext uri="{BB962C8B-B14F-4D97-AF65-F5344CB8AC3E}">
        <p14:creationId xmlns:p14="http://schemas.microsoft.com/office/powerpoint/2010/main" val="196491376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For the second time in recent weeks, residents of Sarasota, Florida found antisemitic flyers blaming Jews for Russia’s invasion of Ukraine and the COVID pandemic on Saturday.</a:t>
            </a:r>
          </a:p>
        </p:txBody>
      </p:sp>
    </p:spTree>
    <p:extLst>
      <p:ext uri="{BB962C8B-B14F-4D97-AF65-F5344CB8AC3E}">
        <p14:creationId xmlns:p14="http://schemas.microsoft.com/office/powerpoint/2010/main" val="22590687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p>
        </p:txBody>
      </p:sp>
      <p:pic>
        <p:nvPicPr>
          <p:cNvPr id="3" name="Picture 2">
            <a:extLst>
              <a:ext uri="{FF2B5EF4-FFF2-40B4-BE49-F238E27FC236}">
                <a16:creationId xmlns:a16="http://schemas.microsoft.com/office/drawing/2014/main" id="{2AE1331A-FD6F-412F-890C-893A83903A38}"/>
              </a:ext>
            </a:extLst>
          </p:cNvPr>
          <p:cNvPicPr>
            <a:picLocks noChangeAspect="1"/>
          </p:cNvPicPr>
          <p:nvPr/>
        </p:nvPicPr>
        <p:blipFill>
          <a:blip r:embed="rId3"/>
          <a:stretch>
            <a:fillRect/>
          </a:stretch>
        </p:blipFill>
        <p:spPr>
          <a:xfrm>
            <a:off x="854289" y="0"/>
            <a:ext cx="7435422" cy="5143500"/>
          </a:xfrm>
          <a:prstGeom prst="rect">
            <a:avLst/>
          </a:prstGeom>
        </p:spPr>
      </p:pic>
    </p:spTree>
    <p:extLst>
      <p:ext uri="{BB962C8B-B14F-4D97-AF65-F5344CB8AC3E}">
        <p14:creationId xmlns:p14="http://schemas.microsoft.com/office/powerpoint/2010/main" val="228113494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indent="0">
              <a:buNone/>
            </a:pPr>
            <a:r>
              <a:rPr lang="en-US" sz="4000" dirty="0"/>
              <a:t>Many of the flyers were titled “Every single aspect of the Ukraine-Russia War is Jewish,” and featured images of Ukrainian and Russian Presidents Volodymyr Zelensky and Vladimir Putin wearing </a:t>
            </a:r>
            <a:r>
              <a:rPr lang="en-US" sz="4000" i="1" dirty="0"/>
              <a:t>kippot</a:t>
            </a:r>
            <a:r>
              <a:rPr lang="en-US" sz="4000" dirty="0"/>
              <a:t> at the Western Wall.</a:t>
            </a:r>
          </a:p>
        </p:txBody>
      </p:sp>
    </p:spTree>
    <p:extLst>
      <p:ext uri="{BB962C8B-B14F-4D97-AF65-F5344CB8AC3E}">
        <p14:creationId xmlns:p14="http://schemas.microsoft.com/office/powerpoint/2010/main" val="208518036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indent="0">
              <a:buNone/>
            </a:pPr>
            <a:r>
              <a:rPr lang="en-US" sz="3600" dirty="0"/>
              <a:t>One fear that Jews have, both within and without Ukraine, is that of being blamed for the very war itself. One of the oldest anti-Semitic tropes in history is that Jews, regardless of how much influence they may actually have in a state’s affairs, are somehow responsible for leading their countries into war. </a:t>
            </a:r>
            <a:endParaRPr lang="en-US" sz="6000" dirty="0"/>
          </a:p>
        </p:txBody>
      </p:sp>
    </p:spTree>
    <p:extLst>
      <p:ext uri="{BB962C8B-B14F-4D97-AF65-F5344CB8AC3E}">
        <p14:creationId xmlns:p14="http://schemas.microsoft.com/office/powerpoint/2010/main" val="27342769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Facebook comments:</a:t>
            </a:r>
          </a:p>
          <a:p>
            <a:r>
              <a:rPr lang="en-US" sz="3600" dirty="0"/>
              <a:t>It’s called </a:t>
            </a:r>
            <a:r>
              <a:rPr lang="en-US" sz="3600" dirty="0" err="1"/>
              <a:t>kholodets</a:t>
            </a:r>
            <a:r>
              <a:rPr lang="en-US" sz="3600" dirty="0"/>
              <a:t> and it’s a popular dish Ukrainian Jews make all the time, and it is quite good!  Really liking the </a:t>
            </a:r>
            <a:r>
              <a:rPr lang="en-US" sz="3600" dirty="0" err="1"/>
              <a:t>kholodets</a:t>
            </a:r>
            <a:r>
              <a:rPr lang="en-US" sz="3600" dirty="0"/>
              <a:t> on a stick idea, just needs a slice of egg.</a:t>
            </a:r>
          </a:p>
          <a:p>
            <a:endParaRPr lang="en-US" sz="4000" dirty="0"/>
          </a:p>
        </p:txBody>
      </p:sp>
    </p:spTree>
    <p:extLst>
      <p:ext uri="{BB962C8B-B14F-4D97-AF65-F5344CB8AC3E}">
        <p14:creationId xmlns:p14="http://schemas.microsoft.com/office/powerpoint/2010/main" val="232778497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r>
              <a:rPr lang="en-US" sz="4000" dirty="0"/>
              <a:t>Charles Lindbergh and the America First party accused Jews of trying to persuade the Roosevelt administration to take the United States into war in 1941; </a:t>
            </a:r>
            <a:endParaRPr lang="en-US" sz="6600" dirty="0"/>
          </a:p>
        </p:txBody>
      </p:sp>
    </p:spTree>
    <p:extLst>
      <p:ext uri="{BB962C8B-B14F-4D97-AF65-F5344CB8AC3E}">
        <p14:creationId xmlns:p14="http://schemas.microsoft.com/office/powerpoint/2010/main" val="333529589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r>
              <a:rPr lang="en-US" sz="4000" dirty="0"/>
              <a:t>In the early 2000s the Jewish Bush administration officials Paul Wolfowitz and Douglas J. </a:t>
            </a:r>
            <a:r>
              <a:rPr lang="en-US" sz="4000" dirty="0" err="1"/>
              <a:t>Feith</a:t>
            </a:r>
            <a:r>
              <a:rPr lang="en-US" sz="4000" dirty="0"/>
              <a:t> were accused of taking the United States to war with Iraq. </a:t>
            </a:r>
            <a:endParaRPr lang="en-US" sz="6600" dirty="0"/>
          </a:p>
        </p:txBody>
      </p:sp>
    </p:spTree>
    <p:extLst>
      <p:ext uri="{BB962C8B-B14F-4D97-AF65-F5344CB8AC3E}">
        <p14:creationId xmlns:p14="http://schemas.microsoft.com/office/powerpoint/2010/main" val="334188695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133350" y="285749"/>
            <a:ext cx="535305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Nadiya Savchenko writes about “The disgusting Jewish takeover of Ukraine.”</a:t>
            </a:r>
          </a:p>
        </p:txBody>
      </p:sp>
      <p:pic>
        <p:nvPicPr>
          <p:cNvPr id="5122" name="Picture 2" descr="Savchenko Profile Picture">
            <a:extLst>
              <a:ext uri="{FF2B5EF4-FFF2-40B4-BE49-F238E27FC236}">
                <a16:creationId xmlns:a16="http://schemas.microsoft.com/office/drawing/2014/main" id="{62AE6BD0-1C28-442C-B54A-CA6AEF1F7B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14728"/>
            <a:ext cx="3581400" cy="51441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360915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3600" dirty="0"/>
              <a:t>The process of the Jewish president of Ukraine Zelensky coming to power started back in 2014 with what at the time I described as the ‘</a:t>
            </a:r>
            <a:r>
              <a:rPr lang="en-US" sz="3600" dirty="0">
                <a:solidFill>
                  <a:srgbClr val="FFFF99"/>
                </a:solidFill>
              </a:rPr>
              <a:t>2nd Jewish War against Ukraine’. </a:t>
            </a:r>
            <a:r>
              <a:rPr lang="en-US" sz="3600" dirty="0"/>
              <a:t>The civil war that overthrew the non-EU compliant prior leadership of Ukraine. This was the Jewish Takeover of Ukraine.</a:t>
            </a:r>
            <a:endParaRPr lang="en-US" sz="6000" dirty="0"/>
          </a:p>
        </p:txBody>
      </p:sp>
    </p:spTree>
    <p:extLst>
      <p:ext uri="{BB962C8B-B14F-4D97-AF65-F5344CB8AC3E}">
        <p14:creationId xmlns:p14="http://schemas.microsoft.com/office/powerpoint/2010/main" val="191758935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476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a:bodyPr>
          <a:lstStyle/>
          <a:p>
            <a:pPr marL="0" indent="0">
              <a:buNone/>
            </a:pPr>
            <a:r>
              <a:rPr lang="en-US" sz="4000" u="sng" dirty="0">
                <a:solidFill>
                  <a:srgbClr val="FFFF99"/>
                </a:solidFill>
              </a:rPr>
              <a:t>The 1</a:t>
            </a:r>
            <a:r>
              <a:rPr lang="en-US" sz="4000" u="sng" baseline="30000" dirty="0">
                <a:solidFill>
                  <a:srgbClr val="FFFF99"/>
                </a:solidFill>
              </a:rPr>
              <a:t>st</a:t>
            </a:r>
            <a:r>
              <a:rPr lang="en-US" sz="4000" u="sng" dirty="0">
                <a:solidFill>
                  <a:srgbClr val="FFFF99"/>
                </a:solidFill>
              </a:rPr>
              <a:t> war against Ukraine </a:t>
            </a:r>
            <a:r>
              <a:rPr lang="en-US" sz="4000" dirty="0"/>
              <a:t>was of course was the Holodomor, the genocide of upwards of 7 million Ukrainians died during the artificial famine introduced deliberately under the USSR </a:t>
            </a:r>
            <a:r>
              <a:rPr lang="en-US" sz="4000" dirty="0">
                <a:solidFill>
                  <a:srgbClr val="FFFF99"/>
                </a:solidFill>
              </a:rPr>
              <a:t>by the Jewish coordinators and Jewish economic </a:t>
            </a:r>
            <a:r>
              <a:rPr lang="en-US" sz="4000" dirty="0"/>
              <a:t>theories that controlled Ukraine.</a:t>
            </a:r>
            <a:endParaRPr lang="en-US" sz="6600" dirty="0"/>
          </a:p>
        </p:txBody>
      </p:sp>
    </p:spTree>
    <p:extLst>
      <p:ext uri="{BB962C8B-B14F-4D97-AF65-F5344CB8AC3E}">
        <p14:creationId xmlns:p14="http://schemas.microsoft.com/office/powerpoint/2010/main" val="385320881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p>
        </p:txBody>
      </p:sp>
      <p:pic>
        <p:nvPicPr>
          <p:cNvPr id="3074" name="Picture 2" descr="Antisemitic boycott">
            <a:extLst>
              <a:ext uri="{FF2B5EF4-FFF2-40B4-BE49-F238E27FC236}">
                <a16:creationId xmlns:a16="http://schemas.microsoft.com/office/drawing/2014/main" id="{823C9E63-81A9-4D69-BBBB-A8BAC63CB7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0765" y="28084"/>
            <a:ext cx="7382470" cy="4933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540961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The umbrella organization of Belgium’s Jewish community is taking legal action against a car repair shop owner who refuses to serve Jewish customers.</a:t>
            </a:r>
          </a:p>
        </p:txBody>
      </p:sp>
    </p:spTree>
    <p:extLst>
      <p:ext uri="{BB962C8B-B14F-4D97-AF65-F5344CB8AC3E}">
        <p14:creationId xmlns:p14="http://schemas.microsoft.com/office/powerpoint/2010/main" val="66489383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indent="0">
              <a:buNone/>
            </a:pPr>
            <a:r>
              <a:rPr lang="en-US" sz="4000" dirty="0"/>
              <a:t>Ludo </a:t>
            </a:r>
            <a:r>
              <a:rPr lang="en-US" sz="4000" dirty="0" err="1"/>
              <a:t>Eyckmans</a:t>
            </a:r>
            <a:r>
              <a:rPr lang="en-US" sz="4000" dirty="0"/>
              <a:t>, who owns a garage in the Antwerp suburb of </a:t>
            </a:r>
            <a:r>
              <a:rPr lang="en-US" sz="4000" dirty="0" err="1"/>
              <a:t>Stabroek</a:t>
            </a:r>
            <a:r>
              <a:rPr lang="en-US" sz="4000" dirty="0"/>
              <a:t>, emailed the media announcing his refusal to serve Jews in protest of Israel’s policies towards Ukraine, according to the Belgian Jewish newspaper, </a:t>
            </a:r>
            <a:r>
              <a:rPr lang="en-US" sz="4000" dirty="0" err="1"/>
              <a:t>Joods</a:t>
            </a:r>
            <a:r>
              <a:rPr lang="en-US" sz="4000" dirty="0"/>
              <a:t> </a:t>
            </a:r>
            <a:r>
              <a:rPr lang="en-US" sz="4000" dirty="0" err="1"/>
              <a:t>Actueel</a:t>
            </a:r>
            <a:r>
              <a:rPr lang="en-US" sz="4000" dirty="0"/>
              <a:t>.</a:t>
            </a:r>
          </a:p>
        </p:txBody>
      </p:sp>
    </p:spTree>
    <p:extLst>
      <p:ext uri="{BB962C8B-B14F-4D97-AF65-F5344CB8AC3E}">
        <p14:creationId xmlns:p14="http://schemas.microsoft.com/office/powerpoint/2010/main" val="309362124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indent="0">
              <a:buNone/>
            </a:pPr>
            <a:r>
              <a:rPr lang="en-US" sz="4000" dirty="0"/>
              <a:t>“As of today, our Jewish clients are no longer welcome for maintenance of their cars or solving electronic problems,” </a:t>
            </a:r>
            <a:r>
              <a:rPr lang="en-US" sz="4000" dirty="0" err="1"/>
              <a:t>Eyckmans</a:t>
            </a:r>
            <a:r>
              <a:rPr lang="en-US" sz="4000" dirty="0"/>
              <a:t> wrote. He went on to refer to Israel’s “failure to recognize war crimes” by the Russian army in Ukraine.</a:t>
            </a:r>
          </a:p>
          <a:p>
            <a:pPr marL="0" indent="0">
              <a:buNone/>
            </a:pPr>
            <a:endParaRPr lang="en-US" sz="4000" dirty="0"/>
          </a:p>
          <a:p>
            <a:pPr marL="0" indent="0">
              <a:buNone/>
            </a:pPr>
            <a:endParaRPr lang="en-US" sz="4000" dirty="0"/>
          </a:p>
        </p:txBody>
      </p:sp>
    </p:spTree>
    <p:extLst>
      <p:ext uri="{BB962C8B-B14F-4D97-AF65-F5344CB8AC3E}">
        <p14:creationId xmlns:p14="http://schemas.microsoft.com/office/powerpoint/2010/main" val="312700979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6781800" y="285749"/>
            <a:ext cx="20574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a:bodyPr>
          <a:lstStyle/>
          <a:p>
            <a:pPr marL="0" indent="0">
              <a:buNone/>
            </a:pPr>
            <a:r>
              <a:rPr lang="en-US" sz="3200" dirty="0"/>
              <a:t>if the Iranian regime were able to build a nuclear weapon, its leaders would use it.</a:t>
            </a:r>
            <a:endParaRPr lang="en-US" sz="5400" dirty="0"/>
          </a:p>
        </p:txBody>
      </p:sp>
      <p:pic>
        <p:nvPicPr>
          <p:cNvPr id="3" name="Picture 2">
            <a:extLst>
              <a:ext uri="{FF2B5EF4-FFF2-40B4-BE49-F238E27FC236}">
                <a16:creationId xmlns:a16="http://schemas.microsoft.com/office/drawing/2014/main" id="{EEBAF930-111A-4DBA-8146-B8CC66CC82A2}"/>
              </a:ext>
            </a:extLst>
          </p:cNvPr>
          <p:cNvPicPr>
            <a:picLocks noChangeAspect="1"/>
          </p:cNvPicPr>
          <p:nvPr/>
        </p:nvPicPr>
        <p:blipFill>
          <a:blip r:embed="rId3"/>
          <a:stretch>
            <a:fillRect/>
          </a:stretch>
        </p:blipFill>
        <p:spPr>
          <a:xfrm>
            <a:off x="0" y="0"/>
            <a:ext cx="6602544" cy="5143500"/>
          </a:xfrm>
          <a:prstGeom prst="rect">
            <a:avLst/>
          </a:prstGeom>
        </p:spPr>
      </p:pic>
    </p:spTree>
    <p:extLst>
      <p:ext uri="{BB962C8B-B14F-4D97-AF65-F5344CB8AC3E}">
        <p14:creationId xmlns:p14="http://schemas.microsoft.com/office/powerpoint/2010/main" val="7573255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10000"/>
          </a:bodyPr>
          <a:lstStyle/>
          <a:p>
            <a:pPr marL="0" indent="0">
              <a:buNone/>
            </a:pPr>
            <a:r>
              <a:rPr lang="en-US" sz="4000" dirty="0"/>
              <a:t>Passover is the Jewish holiday most famous across the entire Jewish world.</a:t>
            </a:r>
          </a:p>
          <a:p>
            <a:r>
              <a:rPr lang="en-US" sz="4000" dirty="0"/>
              <a:t>93 percent among Israeli Jews participate </a:t>
            </a:r>
          </a:p>
          <a:p>
            <a:r>
              <a:rPr lang="en-US" sz="4000" dirty="0"/>
              <a:t>70 percent in the United States</a:t>
            </a:r>
            <a:r>
              <a:rPr lang="en-US" b="1" dirty="0"/>
              <a:t>.</a:t>
            </a:r>
          </a:p>
          <a:p>
            <a:r>
              <a:rPr lang="en-US" sz="4000" dirty="0"/>
              <a:t>[cp: Easter is celebrated by 79% of Gentiles.]</a:t>
            </a:r>
          </a:p>
        </p:txBody>
      </p:sp>
    </p:spTree>
    <p:extLst>
      <p:ext uri="{BB962C8B-B14F-4D97-AF65-F5344CB8AC3E}">
        <p14:creationId xmlns:p14="http://schemas.microsoft.com/office/powerpoint/2010/main" val="60112115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Cancel culture is an example of this rage.  If you disagree, no honor, just expulsion.  Division of families over</a:t>
            </a:r>
          </a:p>
          <a:p>
            <a:r>
              <a:rPr lang="en-US" sz="4000" dirty="0"/>
              <a:t>Vaccine  [no official OH policy]</a:t>
            </a:r>
          </a:p>
          <a:p>
            <a:r>
              <a:rPr lang="en-US" sz="4000" dirty="0"/>
              <a:t>Critical Race Theory [official OH rejection of this!]</a:t>
            </a:r>
          </a:p>
        </p:txBody>
      </p:sp>
    </p:spTree>
    <p:extLst>
      <p:ext uri="{BB962C8B-B14F-4D97-AF65-F5344CB8AC3E}">
        <p14:creationId xmlns:p14="http://schemas.microsoft.com/office/powerpoint/2010/main" val="207677427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r>
              <a:rPr lang="en-US" sz="4000" dirty="0"/>
              <a:t>LBGTQI…</a:t>
            </a:r>
          </a:p>
          <a:p>
            <a:r>
              <a:rPr lang="en-US" sz="4000" dirty="0"/>
              <a:t>Abortion: pro-life / pro-choice </a:t>
            </a:r>
          </a:p>
          <a:p>
            <a:r>
              <a:rPr lang="en-US" sz="4000" dirty="0"/>
              <a:t>Global warming</a:t>
            </a:r>
          </a:p>
          <a:p>
            <a:r>
              <a:rPr lang="en-US" sz="4000" dirty="0"/>
              <a:t>Israel: apartheid state?</a:t>
            </a:r>
          </a:p>
          <a:p>
            <a:r>
              <a:rPr lang="en-US" sz="4000" dirty="0"/>
              <a:t>What is a woman?   [XX chromosomes]</a:t>
            </a:r>
          </a:p>
        </p:txBody>
      </p:sp>
    </p:spTree>
    <p:extLst>
      <p:ext uri="{BB962C8B-B14F-4D97-AF65-F5344CB8AC3E}">
        <p14:creationId xmlns:p14="http://schemas.microsoft.com/office/powerpoint/2010/main" val="215920215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So with all this rage in the culture, do we catch it?</a:t>
            </a:r>
          </a:p>
          <a:p>
            <a:r>
              <a:rPr lang="en-US" sz="4000" dirty="0"/>
              <a:t>Selective shut down of worship</a:t>
            </a:r>
          </a:p>
          <a:p>
            <a:r>
              <a:rPr lang="en-US" sz="4000" dirty="0"/>
              <a:t>Volatile family strife</a:t>
            </a:r>
          </a:p>
          <a:p>
            <a:r>
              <a:rPr lang="en-US" sz="4000" dirty="0"/>
              <a:t>Congregational fractures.</a:t>
            </a:r>
          </a:p>
        </p:txBody>
      </p:sp>
    </p:spTree>
    <p:extLst>
      <p:ext uri="{BB962C8B-B14F-4D97-AF65-F5344CB8AC3E}">
        <p14:creationId xmlns:p14="http://schemas.microsoft.com/office/powerpoint/2010/main" val="319909080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a:t>Gal. 2.19-20 </a:t>
            </a:r>
            <a:r>
              <a:rPr lang="en-US" sz="4000" dirty="0"/>
              <a:t>I have been crucified with Messiah; and it is no longer I who live, but Messiah lives in me. And the life I now live in the body, I live by trusting in Ben-Elohim —who loved me and gave Himself up for me.</a:t>
            </a:r>
          </a:p>
        </p:txBody>
      </p:sp>
    </p:spTree>
    <p:extLst>
      <p:ext uri="{BB962C8B-B14F-4D97-AF65-F5344CB8AC3E}">
        <p14:creationId xmlns:p14="http://schemas.microsoft.com/office/powerpoint/2010/main" val="301902291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10000"/>
          </a:bodyPr>
          <a:lstStyle/>
          <a:p>
            <a:pPr marL="0" indent="0">
              <a:buNone/>
            </a:pPr>
            <a:r>
              <a:rPr lang="en-US" sz="4000" dirty="0"/>
              <a:t>It's been a while since we crossed the Red Sea to freedom. But God told us to celebrate each year as if it had just happened because He wants us to remember He is still our deliverer today. So, may His deliverance in your life leave you in awe just like it did the Israelites on that day.</a:t>
            </a:r>
          </a:p>
        </p:txBody>
      </p:sp>
    </p:spTree>
    <p:extLst>
      <p:ext uri="{BB962C8B-B14F-4D97-AF65-F5344CB8AC3E}">
        <p14:creationId xmlns:p14="http://schemas.microsoft.com/office/powerpoint/2010/main" val="135285722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a:t>Phil 2.3-7 </a:t>
            </a:r>
            <a:r>
              <a:rPr lang="en-US" sz="4000" dirty="0"/>
              <a:t>Do nothing out of rivalry or vanity; but, in humility, regard each other as better than yourselves —  look out for each other’s interests and not just for your own. </a:t>
            </a:r>
          </a:p>
          <a:p>
            <a:pPr marL="0" indent="0" algn="ctr">
              <a:buNone/>
            </a:pPr>
            <a:r>
              <a:rPr lang="en-US" sz="4000" dirty="0"/>
              <a:t>[our Sunday Seder guests]</a:t>
            </a:r>
          </a:p>
        </p:txBody>
      </p:sp>
    </p:spTree>
    <p:extLst>
      <p:ext uri="{BB962C8B-B14F-4D97-AF65-F5344CB8AC3E}">
        <p14:creationId xmlns:p14="http://schemas.microsoft.com/office/powerpoint/2010/main" val="20731146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a:t>Phil 2.3-7 </a:t>
            </a:r>
            <a:r>
              <a:rPr lang="en-US" sz="4000" dirty="0"/>
              <a:t>Let your attitude toward one another be governed by your being in union with the Messiah Yeshua:  Though he was in the form of God, he did not regard equality with God something to be possessed by force. </a:t>
            </a:r>
          </a:p>
        </p:txBody>
      </p:sp>
    </p:spTree>
    <p:extLst>
      <p:ext uri="{BB962C8B-B14F-4D97-AF65-F5344CB8AC3E}">
        <p14:creationId xmlns:p14="http://schemas.microsoft.com/office/powerpoint/2010/main" val="239858157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a:t>Phil 2.3-7  </a:t>
            </a:r>
            <a:r>
              <a:rPr lang="en-US" sz="4000" dirty="0"/>
              <a:t>On the contrary, he emptied himself, in that he took the form of a slave by becoming like human beings are.</a:t>
            </a:r>
          </a:p>
        </p:txBody>
      </p:sp>
    </p:spTree>
    <p:extLst>
      <p:ext uri="{BB962C8B-B14F-4D97-AF65-F5344CB8AC3E}">
        <p14:creationId xmlns:p14="http://schemas.microsoft.com/office/powerpoint/2010/main" val="155112141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r>
              <a:rPr lang="en-US" sz="4000" dirty="0"/>
              <a:t>Half of Americans believe the Bible includes “everything a person needs to know to live a meaningful life.” Nevertheless, many of them don’t bother </a:t>
            </a:r>
            <a:r>
              <a:rPr lang="en-US" sz="4000" dirty="0">
                <a:hlinkClick r:id="rId3"/>
              </a:rPr>
              <a:t>reading it</a:t>
            </a:r>
            <a:r>
              <a:rPr lang="en-US" sz="4000" dirty="0"/>
              <a:t>.</a:t>
            </a:r>
          </a:p>
        </p:txBody>
      </p:sp>
    </p:spTree>
    <p:extLst>
      <p:ext uri="{BB962C8B-B14F-4D97-AF65-F5344CB8AC3E}">
        <p14:creationId xmlns:p14="http://schemas.microsoft.com/office/powerpoint/2010/main" val="349907583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10000"/>
          </a:bodyPr>
          <a:lstStyle/>
          <a:p>
            <a:r>
              <a:rPr lang="en-US" sz="3600" dirty="0"/>
              <a:t>Bible reading and usage are at an all-time low in the United States, according to new data from the </a:t>
            </a:r>
            <a:r>
              <a:rPr lang="en-US" sz="3600" dirty="0">
                <a:hlinkClick r:id="rId3"/>
              </a:rPr>
              <a:t>American Bible Society’s State of the Bible Survey</a:t>
            </a:r>
            <a:r>
              <a:rPr lang="en-US" sz="3600" dirty="0"/>
              <a:t>. The survey reveals a 10 percent decline among American adults, from 49 percent in 2021 to 39 percent in 2022. It was the lowest percentage ever recorded in the survey, which began in 2011.</a:t>
            </a:r>
          </a:p>
        </p:txBody>
      </p:sp>
    </p:spTree>
    <p:extLst>
      <p:ext uri="{BB962C8B-B14F-4D97-AF65-F5344CB8AC3E}">
        <p14:creationId xmlns:p14="http://schemas.microsoft.com/office/powerpoint/2010/main" val="30759719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p>
        </p:txBody>
      </p:sp>
      <p:pic>
        <p:nvPicPr>
          <p:cNvPr id="7170" name="Picture 2" descr="Passover &#10;iWithYou ">
            <a:extLst>
              <a:ext uri="{FF2B5EF4-FFF2-40B4-BE49-F238E27FC236}">
                <a16:creationId xmlns:a16="http://schemas.microsoft.com/office/drawing/2014/main" id="{9E7A2399-3854-421B-8C36-627BDE382B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382305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p>
        </p:txBody>
      </p:sp>
      <p:pic>
        <p:nvPicPr>
          <p:cNvPr id="3" name="Picture 2">
            <a:extLst>
              <a:ext uri="{FF2B5EF4-FFF2-40B4-BE49-F238E27FC236}">
                <a16:creationId xmlns:a16="http://schemas.microsoft.com/office/drawing/2014/main" id="{FC4AC8DD-0D1E-4849-A282-29AC5FE81D3D}"/>
              </a:ext>
            </a:extLst>
          </p:cNvPr>
          <p:cNvPicPr>
            <a:picLocks noChangeAspect="1"/>
          </p:cNvPicPr>
          <p:nvPr/>
        </p:nvPicPr>
        <p:blipFill>
          <a:blip r:embed="rId3"/>
          <a:stretch>
            <a:fillRect/>
          </a:stretch>
        </p:blipFill>
        <p:spPr>
          <a:xfrm>
            <a:off x="5730239" y="38099"/>
            <a:ext cx="3413761" cy="5143500"/>
          </a:xfrm>
          <a:prstGeom prst="rect">
            <a:avLst/>
          </a:prstGeom>
        </p:spPr>
      </p:pic>
      <p:pic>
        <p:nvPicPr>
          <p:cNvPr id="6" name="Picture 5">
            <a:extLst>
              <a:ext uri="{FF2B5EF4-FFF2-40B4-BE49-F238E27FC236}">
                <a16:creationId xmlns:a16="http://schemas.microsoft.com/office/drawing/2014/main" id="{0B55FC03-D451-45ED-82E7-98B355971B1C}"/>
              </a:ext>
            </a:extLst>
          </p:cNvPr>
          <p:cNvPicPr>
            <a:picLocks noChangeAspect="1"/>
          </p:cNvPicPr>
          <p:nvPr/>
        </p:nvPicPr>
        <p:blipFill>
          <a:blip r:embed="rId4"/>
          <a:stretch>
            <a:fillRect/>
          </a:stretch>
        </p:blipFill>
        <p:spPr>
          <a:xfrm>
            <a:off x="-31955" y="0"/>
            <a:ext cx="5677692" cy="4458322"/>
          </a:xfrm>
          <a:prstGeom prst="rect">
            <a:avLst/>
          </a:prstGeom>
        </p:spPr>
      </p:pic>
    </p:spTree>
    <p:extLst>
      <p:ext uri="{BB962C8B-B14F-4D97-AF65-F5344CB8AC3E}">
        <p14:creationId xmlns:p14="http://schemas.microsoft.com/office/powerpoint/2010/main" val="372581861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p>
        </p:txBody>
      </p:sp>
      <p:pic>
        <p:nvPicPr>
          <p:cNvPr id="7170" name="Picture 2" descr="Passover &#10;iWithYou ">
            <a:extLst>
              <a:ext uri="{FF2B5EF4-FFF2-40B4-BE49-F238E27FC236}">
                <a16:creationId xmlns:a16="http://schemas.microsoft.com/office/drawing/2014/main" id="{9E7A2399-3854-421B-8C36-627BDE382B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836060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indent="0">
              <a:buNone/>
            </a:pPr>
            <a:r>
              <a:rPr lang="en-US" sz="4000" baseline="30000" dirty="0"/>
              <a:t>Lk. 22.14-16</a:t>
            </a:r>
            <a:r>
              <a:rPr lang="en-US" sz="4000" dirty="0"/>
              <a:t> When the hour came, Yeshua reclined at table, and the emissaries with Him.  And He said to them, “I have eagerly desired to eat this </a:t>
            </a:r>
            <a:r>
              <a:rPr lang="en-US" sz="4000" u="sng" dirty="0">
                <a:solidFill>
                  <a:srgbClr val="FFFF99"/>
                </a:solidFill>
              </a:rPr>
              <a:t>Passover </a:t>
            </a:r>
            <a:r>
              <a:rPr lang="en-US" sz="4000" u="dbl" dirty="0">
                <a:solidFill>
                  <a:srgbClr val="FFFF99"/>
                </a:solidFill>
              </a:rPr>
              <a:t>with you</a:t>
            </a:r>
            <a:r>
              <a:rPr lang="en-US" sz="4000" dirty="0"/>
              <a:t> before I suffer. For I tell you, I will never eat it again until it is fulfilled in the kingdom of God.”</a:t>
            </a:r>
          </a:p>
        </p:txBody>
      </p:sp>
    </p:spTree>
    <p:extLst>
      <p:ext uri="{BB962C8B-B14F-4D97-AF65-F5344CB8AC3E}">
        <p14:creationId xmlns:p14="http://schemas.microsoft.com/office/powerpoint/2010/main" val="310109635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457200" indent="-457200">
              <a:buFont typeface="+mj-lt"/>
              <a:buAutoNum type="arabicPeriod"/>
            </a:pPr>
            <a:r>
              <a:rPr lang="en-US" sz="4000" dirty="0"/>
              <a:t>Do you KNOW Yeshua and the assurance of sins forgiven?</a:t>
            </a:r>
          </a:p>
          <a:p>
            <a:pPr marL="457200" indent="-457200">
              <a:buFont typeface="+mj-lt"/>
              <a:buAutoNum type="arabicPeriod"/>
            </a:pPr>
            <a:r>
              <a:rPr lang="en-US" sz="4000" dirty="0"/>
              <a:t>Are you hearing daily from His Word?</a:t>
            </a:r>
          </a:p>
          <a:p>
            <a:pPr marL="457200" indent="-457200">
              <a:buFont typeface="+mj-lt"/>
              <a:buAutoNum type="arabicPeriod"/>
            </a:pPr>
            <a:r>
              <a:rPr lang="en-US" sz="4000" dirty="0"/>
              <a:t>How are you applying what you heard?</a:t>
            </a:r>
          </a:p>
          <a:p>
            <a:pPr marL="457200" indent="-457200">
              <a:buFont typeface="+mj-lt"/>
              <a:buAutoNum type="arabicPeriod"/>
            </a:pPr>
            <a:r>
              <a:rPr lang="en-US" sz="4000" dirty="0"/>
              <a:t>Are you asking this of another?</a:t>
            </a:r>
          </a:p>
        </p:txBody>
      </p:sp>
    </p:spTree>
    <p:extLst>
      <p:ext uri="{BB962C8B-B14F-4D97-AF65-F5344CB8AC3E}">
        <p14:creationId xmlns:p14="http://schemas.microsoft.com/office/powerpoint/2010/main" val="163069292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[open Zoom]</a:t>
            </a:r>
          </a:p>
          <a:p>
            <a:pPr marL="0" indent="0">
              <a:buNone/>
            </a:pPr>
            <a:r>
              <a:rPr lang="en-US" sz="4000" dirty="0" err="1"/>
              <a:t>Pesakh</a:t>
            </a:r>
            <a:r>
              <a:rPr lang="en-US" sz="4000" dirty="0"/>
              <a:t> Overcoming spirit of RAGE</a:t>
            </a:r>
          </a:p>
          <a:p>
            <a:r>
              <a:rPr lang="en-US" sz="4000" dirty="0"/>
              <a:t>Our homes</a:t>
            </a:r>
          </a:p>
          <a:p>
            <a:r>
              <a:rPr lang="en-US" sz="4000" dirty="0"/>
              <a:t>Our synagogue</a:t>
            </a:r>
          </a:p>
          <a:p>
            <a:r>
              <a:rPr lang="en-US" sz="4000" dirty="0"/>
              <a:t>Our outreach</a:t>
            </a:r>
          </a:p>
        </p:txBody>
      </p:sp>
    </p:spTree>
    <p:extLst>
      <p:ext uri="{BB962C8B-B14F-4D97-AF65-F5344CB8AC3E}">
        <p14:creationId xmlns:p14="http://schemas.microsoft.com/office/powerpoint/2010/main" val="376748985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endParaRPr lang="en-US" sz="4000" dirty="0"/>
          </a:p>
        </p:txBody>
      </p:sp>
    </p:spTree>
    <p:extLst>
      <p:ext uri="{BB962C8B-B14F-4D97-AF65-F5344CB8AC3E}">
        <p14:creationId xmlns:p14="http://schemas.microsoft.com/office/powerpoint/2010/main" val="40395641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indent="0">
              <a:buNone/>
            </a:pPr>
            <a:r>
              <a:rPr lang="en-US" sz="4000" baseline="30000" dirty="0"/>
              <a:t>Lk. 22.14-16</a:t>
            </a:r>
            <a:r>
              <a:rPr lang="en-US" sz="4000" dirty="0"/>
              <a:t> When the hour came, Yeshua reclined at table, and the emissaries with Him.  And He said to them, “I have eagerly desired to eat this </a:t>
            </a:r>
            <a:r>
              <a:rPr lang="en-US" sz="4000" u="sng" dirty="0">
                <a:solidFill>
                  <a:srgbClr val="FFFF99"/>
                </a:solidFill>
              </a:rPr>
              <a:t>Passover </a:t>
            </a:r>
            <a:r>
              <a:rPr lang="en-US" sz="4000" u="dbl" dirty="0">
                <a:solidFill>
                  <a:srgbClr val="FFFF99"/>
                </a:solidFill>
              </a:rPr>
              <a:t>with you</a:t>
            </a:r>
            <a:r>
              <a:rPr lang="en-US" sz="4000" dirty="0"/>
              <a:t> before I suffer. For I tell you, I will never eat it again until it is fulfilled in the kingdom of God.”</a:t>
            </a:r>
          </a:p>
        </p:txBody>
      </p:sp>
    </p:spTree>
    <p:extLst>
      <p:ext uri="{BB962C8B-B14F-4D97-AF65-F5344CB8AC3E}">
        <p14:creationId xmlns:p14="http://schemas.microsoft.com/office/powerpoint/2010/main" val="7318171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lgn="ctr">
              <a:buNone/>
            </a:pPr>
            <a:endParaRPr lang="en-US" sz="4000" dirty="0"/>
          </a:p>
          <a:p>
            <a:pPr marL="0" indent="0" algn="ctr">
              <a:buNone/>
            </a:pPr>
            <a:r>
              <a:rPr lang="en-US" sz="4000" dirty="0"/>
              <a:t>What did it look like </a:t>
            </a:r>
          </a:p>
          <a:p>
            <a:pPr marL="0" indent="0" algn="ctr">
              <a:buNone/>
            </a:pPr>
            <a:r>
              <a:rPr lang="en-US" sz="4000" dirty="0"/>
              <a:t>in </a:t>
            </a:r>
            <a:r>
              <a:rPr lang="en-US" sz="4000" dirty="0" err="1"/>
              <a:t>Yeshua’s</a:t>
            </a:r>
            <a:r>
              <a:rPr lang="en-US" sz="4000" dirty="0"/>
              <a:t> day?</a:t>
            </a:r>
          </a:p>
        </p:txBody>
      </p:sp>
    </p:spTree>
    <p:extLst>
      <p:ext uri="{BB962C8B-B14F-4D97-AF65-F5344CB8AC3E}">
        <p14:creationId xmlns:p14="http://schemas.microsoft.com/office/powerpoint/2010/main" val="468814208"/>
      </p:ext>
    </p:extLst>
  </p:cSld>
  <p:clrMapOvr>
    <a:masterClrMapping/>
  </p:clrMapOvr>
</p:sld>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Rounded MT 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175242</TotalTime>
  <Words>5142</Words>
  <Application>Microsoft Office PowerPoint</Application>
  <PresentationFormat>On-screen Show (16:9)</PresentationFormat>
  <Paragraphs>436</Paragraphs>
  <Slides>75</Slides>
  <Notes>75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75</vt:i4>
      </vt:variant>
    </vt:vector>
  </HeadingPairs>
  <TitlesOfParts>
    <vt:vector size="81" baseType="lpstr">
      <vt:lpstr>Arial</vt:lpstr>
      <vt:lpstr>Arial Rounded MT Bold</vt:lpstr>
      <vt:lpstr>David</vt:lpstr>
      <vt:lpstr>open sans</vt:lpstr>
      <vt:lpstr>var(--header-font-family)</vt:lpstr>
      <vt:lpstr>1_Default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Or HaOlam Messianic Congregation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Shmuel Wolkenfeld</dc:creator>
  <cp:lastModifiedBy>Shmuel test user</cp:lastModifiedBy>
  <cp:revision>4550</cp:revision>
  <dcterms:created xsi:type="dcterms:W3CDTF">2006-04-21T19:34:43Z</dcterms:created>
  <dcterms:modified xsi:type="dcterms:W3CDTF">2022-04-17T04:03:58Z</dcterms:modified>
</cp:coreProperties>
</file>