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4" r:id="rId3"/>
  </p:sldMasterIdLst>
  <p:notesMasterIdLst>
    <p:notesMasterId r:id="rId88"/>
  </p:notesMasterIdLst>
  <p:handoutMasterIdLst>
    <p:handoutMasterId r:id="rId89"/>
  </p:handoutMasterIdLst>
  <p:sldIdLst>
    <p:sldId id="2045" r:id="rId4"/>
    <p:sldId id="64039" r:id="rId5"/>
    <p:sldId id="64068" r:id="rId6"/>
    <p:sldId id="64055" r:id="rId7"/>
    <p:sldId id="64051" r:id="rId8"/>
    <p:sldId id="64096" r:id="rId9"/>
    <p:sldId id="64054" r:id="rId10"/>
    <p:sldId id="64067" r:id="rId11"/>
    <p:sldId id="64079" r:id="rId12"/>
    <p:sldId id="64098" r:id="rId13"/>
    <p:sldId id="64076" r:id="rId14"/>
    <p:sldId id="64083" r:id="rId15"/>
    <p:sldId id="64053" r:id="rId16"/>
    <p:sldId id="64092" r:id="rId17"/>
    <p:sldId id="64094" r:id="rId18"/>
    <p:sldId id="64095" r:id="rId19"/>
    <p:sldId id="64060" r:id="rId20"/>
    <p:sldId id="64091" r:id="rId21"/>
    <p:sldId id="64056" r:id="rId22"/>
    <p:sldId id="64058" r:id="rId23"/>
    <p:sldId id="64100" r:id="rId24"/>
    <p:sldId id="64048" r:id="rId25"/>
    <p:sldId id="64093" r:id="rId26"/>
    <p:sldId id="64057" r:id="rId27"/>
    <p:sldId id="64097" r:id="rId28"/>
    <p:sldId id="64108" r:id="rId29"/>
    <p:sldId id="64069" r:id="rId30"/>
    <p:sldId id="64075" r:id="rId31"/>
    <p:sldId id="424" r:id="rId32"/>
    <p:sldId id="437" r:id="rId33"/>
    <p:sldId id="429" r:id="rId34"/>
    <p:sldId id="62280" r:id="rId35"/>
    <p:sldId id="430" r:id="rId36"/>
    <p:sldId id="431" r:id="rId37"/>
    <p:sldId id="432" r:id="rId38"/>
    <p:sldId id="433" r:id="rId39"/>
    <p:sldId id="434" r:id="rId40"/>
    <p:sldId id="435" r:id="rId41"/>
    <p:sldId id="436" r:id="rId42"/>
    <p:sldId id="64118" r:id="rId43"/>
    <p:sldId id="64070" r:id="rId44"/>
    <p:sldId id="64044" r:id="rId45"/>
    <p:sldId id="64073" r:id="rId46"/>
    <p:sldId id="64043" r:id="rId47"/>
    <p:sldId id="64112" r:id="rId48"/>
    <p:sldId id="64113" r:id="rId49"/>
    <p:sldId id="64114" r:id="rId50"/>
    <p:sldId id="64061" r:id="rId51"/>
    <p:sldId id="64074" r:id="rId52"/>
    <p:sldId id="64078" r:id="rId53"/>
    <p:sldId id="64084" r:id="rId54"/>
    <p:sldId id="64119" r:id="rId55"/>
    <p:sldId id="64080" r:id="rId56"/>
    <p:sldId id="64063" r:id="rId57"/>
    <p:sldId id="64105" r:id="rId58"/>
    <p:sldId id="64082" r:id="rId59"/>
    <p:sldId id="64077" r:id="rId60"/>
    <p:sldId id="64104" r:id="rId61"/>
    <p:sldId id="64106" r:id="rId62"/>
    <p:sldId id="64086" r:id="rId63"/>
    <p:sldId id="64087" r:id="rId64"/>
    <p:sldId id="64090" r:id="rId65"/>
    <p:sldId id="64088" r:id="rId66"/>
    <p:sldId id="64081" r:id="rId67"/>
    <p:sldId id="64085" r:id="rId68"/>
    <p:sldId id="64089" r:id="rId69"/>
    <p:sldId id="64101" r:id="rId70"/>
    <p:sldId id="64109" r:id="rId71"/>
    <p:sldId id="64102" r:id="rId72"/>
    <p:sldId id="64066" r:id="rId73"/>
    <p:sldId id="64062" r:id="rId74"/>
    <p:sldId id="64065" r:id="rId75"/>
    <p:sldId id="64110" r:id="rId76"/>
    <p:sldId id="64103" r:id="rId77"/>
    <p:sldId id="64072" r:id="rId78"/>
    <p:sldId id="64042" r:id="rId79"/>
    <p:sldId id="64037" r:id="rId80"/>
    <p:sldId id="64050" r:id="rId81"/>
    <p:sldId id="64115" r:id="rId82"/>
    <p:sldId id="64116" r:id="rId83"/>
    <p:sldId id="64117" r:id="rId84"/>
    <p:sldId id="63289" r:id="rId85"/>
    <p:sldId id="63434" r:id="rId86"/>
    <p:sldId id="256" r:id="rId8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86158" autoAdjust="0"/>
  </p:normalViewPr>
  <p:slideViewPr>
    <p:cSldViewPr>
      <p:cViewPr varScale="1">
        <p:scale>
          <a:sx n="102" d="100"/>
          <a:sy n="102" d="100"/>
        </p:scale>
        <p:origin x="108" y="450"/>
      </p:cViewPr>
      <p:guideLst>
        <p:guide orient="horz" pos="1620"/>
        <p:guide pos="2880"/>
      </p:guideLst>
    </p:cSldViewPr>
  </p:slideViewPr>
  <p:outlineViewPr>
    <p:cViewPr>
      <p:scale>
        <a:sx n="33" d="100"/>
        <a:sy n="33" d="100"/>
      </p:scale>
      <p:origin x="0" y="-6408"/>
    </p:cViewPr>
  </p:outlineViewPr>
  <p:notesTextViewPr>
    <p:cViewPr>
      <p:scale>
        <a:sx n="3" d="2"/>
        <a:sy n="3" d="2"/>
      </p:scale>
      <p:origin x="0" y="0"/>
    </p:cViewPr>
  </p:notesTextViewPr>
  <p:sorterViewPr>
    <p:cViewPr varScale="1">
      <p:scale>
        <a:sx n="100" d="100"/>
        <a:sy n="100" d="100"/>
      </p:scale>
      <p:origin x="0" y="-1088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commentAuthors" Target="commentAuthor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Firstfruits Times Two</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23,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Firstfruits Times Two</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23,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Malt" TargetMode="External"/><Relationship Id="rId3" Type="http://schemas.openxmlformats.org/officeDocument/2006/relationships/hyperlink" Target="https://en.wikipedia.org/wiki/Fodder" TargetMode="External"/><Relationship Id="rId7" Type="http://schemas.openxmlformats.org/officeDocument/2006/relationships/hyperlink" Target="https://en.wikipedia.org/wiki/Barley_bread" TargetMode="External"/><Relationship Id="rId12" Type="http://schemas.openxmlformats.org/officeDocument/2006/relationships/hyperlink" Target="https://en.wikipedia.org/wiki/Whea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Food" TargetMode="External"/><Relationship Id="rId11" Type="http://schemas.openxmlformats.org/officeDocument/2006/relationships/hyperlink" Target="https://en.wikipedia.org/wiki/Rice" TargetMode="External"/><Relationship Id="rId5" Type="http://schemas.openxmlformats.org/officeDocument/2006/relationships/hyperlink" Target="https://en.wikipedia.org/wiki/Distilled_beverage" TargetMode="External"/><Relationship Id="rId10" Type="http://schemas.openxmlformats.org/officeDocument/2006/relationships/hyperlink" Target="https://en.wikipedia.org/wiki/Maize" TargetMode="External"/><Relationship Id="rId4" Type="http://schemas.openxmlformats.org/officeDocument/2006/relationships/hyperlink" Target="https://en.wikipedia.org/wiki/Beer" TargetMode="External"/><Relationship Id="rId9" Type="http://schemas.openxmlformats.org/officeDocument/2006/relationships/hyperlink" Target="https://en.wikipedia.org/wiki/Tonn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Firstfruits Times Two</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23,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94361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70263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3585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First fruits of the barley harvest.  Wheat is not up yet.</a:t>
            </a:r>
          </a:p>
          <a:p>
            <a:endParaRPr lang="en-US" dirty="0"/>
          </a:p>
          <a:p>
            <a:r>
              <a:rPr lang="en-US" dirty="0"/>
              <a:t>Debate if the </a:t>
            </a:r>
            <a:r>
              <a:rPr lang="en-US" sz="2000" dirty="0"/>
              <a:t>“day after the Shabbat” is the day after </a:t>
            </a:r>
            <a:r>
              <a:rPr lang="en-US" sz="2000" dirty="0" err="1"/>
              <a:t>Pesakh</a:t>
            </a:r>
            <a:r>
              <a:rPr lang="en-US" sz="2000" dirty="0"/>
              <a:t>/Passover, </a:t>
            </a:r>
            <a:r>
              <a:rPr lang="en-US" sz="2000" dirty="0" err="1"/>
              <a:t>ie</a:t>
            </a:r>
            <a:r>
              <a:rPr lang="en-US" sz="2000" dirty="0"/>
              <a:t> Nisan 16, or if it’s the day after the Shabbat after Passover.   Since </a:t>
            </a:r>
            <a:r>
              <a:rPr lang="en-US" sz="2000" dirty="0" err="1"/>
              <a:t>Pesakh</a:t>
            </a:r>
            <a:r>
              <a:rPr lang="en-US" sz="2000" dirty="0"/>
              <a:t> was Saturday, April 16, </a:t>
            </a:r>
            <a:r>
              <a:rPr lang="en-US" sz="2000" dirty="0" err="1"/>
              <a:t>firstfruits</a:t>
            </a:r>
            <a:r>
              <a:rPr lang="en-US" sz="2000" dirty="0"/>
              <a:t> would have been April 17, 2022 = Nisan 16.   The Omer count of 50 days would start Sunday [Sat night] April 17</a:t>
            </a:r>
          </a:p>
          <a:p>
            <a:r>
              <a:rPr lang="en-US" sz="2000" dirty="0"/>
              <a:t> </a:t>
            </a:r>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62873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https://3.bp.blogspot.com/-qC9g8Y0pklE/WBKABmcwakI/AAAAAAAAEPw/4f5ucuJdVzslJAsWF4-Sv7QqgFMk_EkQQCLcB/s320/Wave-offering1.jpg</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83127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None/>
            </a:pPr>
            <a:r>
              <a:rPr lang="en-US" sz="2000" dirty="0"/>
              <a:t>https://youtu.be/IyECcOO-SfY</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53665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https://youtu.be/IyECcOO-SfY</a:t>
            </a:r>
          </a:p>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00788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2512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552683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64328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88145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83159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90522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628081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t>Yeshua and barley: He is the one to conquer death.  No one before, or after.  </a:t>
            </a:r>
          </a:p>
          <a:p>
            <a:r>
              <a:rPr lang="en-US" sz="1800" dirty="0"/>
              <a:t>Barley is a simple grain, poor man’s food.  </a:t>
            </a:r>
            <a:r>
              <a:rPr lang="en-US" sz="1800" b="0" i="0" dirty="0">
                <a:solidFill>
                  <a:srgbClr val="202122"/>
                </a:solidFill>
                <a:effectLst/>
                <a:latin typeface="Arial" panose="020B0604020202020204" pitchFamily="34" charset="0"/>
              </a:rPr>
              <a:t> </a:t>
            </a:r>
            <a:r>
              <a:rPr lang="en-US" sz="1800" dirty="0"/>
              <a:t>Globally 70% of barley production is used as animal </a:t>
            </a:r>
            <a:r>
              <a:rPr lang="en-US" sz="1800" dirty="0">
                <a:hlinkClick r:id="rId3" tooltip="Fodder">
                  <a:extLst>
                    <a:ext uri="{A12FA001-AC4F-418D-AE19-62706E023703}">
                      <ahyp:hlinkClr xmlns:ahyp="http://schemas.microsoft.com/office/drawing/2018/hyperlinkcolor" val="tx"/>
                    </a:ext>
                  </a:extLst>
                </a:hlinkClick>
              </a:rPr>
              <a:t>fodder</a:t>
            </a:r>
            <a:r>
              <a:rPr lang="en-US" sz="1800" dirty="0"/>
              <a:t>, while 30% as a source of fermentable material for </a:t>
            </a:r>
            <a:r>
              <a:rPr lang="en-US" sz="1800" dirty="0">
                <a:hlinkClick r:id="rId4" tooltip="Beer">
                  <a:extLst>
                    <a:ext uri="{A12FA001-AC4F-418D-AE19-62706E023703}">
                      <ahyp:hlinkClr xmlns:ahyp="http://schemas.microsoft.com/office/drawing/2018/hyperlinkcolor" val="tx"/>
                    </a:ext>
                  </a:extLst>
                </a:hlinkClick>
              </a:rPr>
              <a:t>beer</a:t>
            </a:r>
            <a:r>
              <a:rPr lang="en-US" sz="1800" dirty="0"/>
              <a:t> and certain </a:t>
            </a:r>
            <a:r>
              <a:rPr lang="en-US" sz="1800" dirty="0">
                <a:hlinkClick r:id="rId5" tooltip="Distilled beverage">
                  <a:extLst>
                    <a:ext uri="{A12FA001-AC4F-418D-AE19-62706E023703}">
                      <ahyp:hlinkClr xmlns:ahyp="http://schemas.microsoft.com/office/drawing/2018/hyperlinkcolor" val="tx"/>
                    </a:ext>
                  </a:extLst>
                </a:hlinkClick>
              </a:rPr>
              <a:t>distilled beverages</a:t>
            </a:r>
            <a:r>
              <a:rPr lang="en-US" sz="1800" dirty="0"/>
              <a:t>,  and as a component of various </a:t>
            </a:r>
            <a:r>
              <a:rPr lang="en-US" sz="1800" dirty="0">
                <a:hlinkClick r:id="rId6" tooltip="Food">
                  <a:extLst>
                    <a:ext uri="{A12FA001-AC4F-418D-AE19-62706E023703}">
                      <ahyp:hlinkClr xmlns:ahyp="http://schemas.microsoft.com/office/drawing/2018/hyperlinkcolor" val="tx"/>
                    </a:ext>
                  </a:extLst>
                </a:hlinkClick>
              </a:rPr>
              <a:t>foods</a:t>
            </a:r>
            <a:r>
              <a:rPr lang="en-US" sz="1800" dirty="0"/>
              <a:t>. It is used in soups and stews, and in </a:t>
            </a:r>
            <a:r>
              <a:rPr lang="en-US" sz="1800" dirty="0">
                <a:hlinkClick r:id="rId7" tooltip="Barley bread">
                  <a:extLst>
                    <a:ext uri="{A12FA001-AC4F-418D-AE19-62706E023703}">
                      <ahyp:hlinkClr xmlns:ahyp="http://schemas.microsoft.com/office/drawing/2018/hyperlinkcolor" val="tx"/>
                    </a:ext>
                  </a:extLst>
                </a:hlinkClick>
              </a:rPr>
              <a:t>barley bread</a:t>
            </a:r>
            <a:r>
              <a:rPr lang="en-US" sz="1800" dirty="0"/>
              <a:t> of various cultures. Barley grains are commonly made into </a:t>
            </a:r>
            <a:r>
              <a:rPr lang="en-US" sz="1800" dirty="0">
                <a:hlinkClick r:id="rId8" tooltip="Malt">
                  <a:extLst>
                    <a:ext uri="{A12FA001-AC4F-418D-AE19-62706E023703}">
                      <ahyp:hlinkClr xmlns:ahyp="http://schemas.microsoft.com/office/drawing/2018/hyperlinkcolor" val="tx"/>
                    </a:ext>
                  </a:extLst>
                </a:hlinkClick>
              </a:rPr>
              <a:t>malt</a:t>
            </a:r>
            <a:r>
              <a:rPr lang="en-US" sz="1800" dirty="0"/>
              <a:t> in a traditional and ancient method of preparation.</a:t>
            </a:r>
          </a:p>
          <a:p>
            <a:pPr algn="l"/>
            <a:r>
              <a:rPr lang="en-US" sz="1800" dirty="0"/>
              <a:t>In 2017, barley was ranked fourth among grains in quantity produced (149 million </a:t>
            </a:r>
            <a:r>
              <a:rPr lang="en-US" sz="1800" dirty="0" err="1">
                <a:hlinkClick r:id="rId9" tooltip="Tonne">
                  <a:extLst>
                    <a:ext uri="{A12FA001-AC4F-418D-AE19-62706E023703}">
                      <ahyp:hlinkClr xmlns:ahyp="http://schemas.microsoft.com/office/drawing/2018/hyperlinkcolor" val="tx"/>
                    </a:ext>
                  </a:extLst>
                </a:hlinkClick>
              </a:rPr>
              <a:t>tonnes</a:t>
            </a:r>
            <a:r>
              <a:rPr lang="en-US" sz="1800" dirty="0"/>
              <a:t> or 330 billion pounds) behind </a:t>
            </a:r>
            <a:r>
              <a:rPr lang="en-US" sz="1800" dirty="0">
                <a:hlinkClick r:id="rId10" tooltip="Maize">
                  <a:extLst>
                    <a:ext uri="{A12FA001-AC4F-418D-AE19-62706E023703}">
                      <ahyp:hlinkClr xmlns:ahyp="http://schemas.microsoft.com/office/drawing/2018/hyperlinkcolor" val="tx"/>
                    </a:ext>
                  </a:extLst>
                </a:hlinkClick>
              </a:rPr>
              <a:t>maize</a:t>
            </a:r>
            <a:r>
              <a:rPr lang="en-US" sz="1800" dirty="0"/>
              <a:t>, </a:t>
            </a:r>
            <a:r>
              <a:rPr lang="en-US" sz="1800" dirty="0">
                <a:hlinkClick r:id="rId11" tooltip="Rice">
                  <a:extLst>
                    <a:ext uri="{A12FA001-AC4F-418D-AE19-62706E023703}">
                      <ahyp:hlinkClr xmlns:ahyp="http://schemas.microsoft.com/office/drawing/2018/hyperlinkcolor" val="tx"/>
                    </a:ext>
                  </a:extLst>
                </a:hlinkClick>
              </a:rPr>
              <a:t>rice</a:t>
            </a:r>
            <a:r>
              <a:rPr lang="en-US" sz="1800" dirty="0"/>
              <a:t> and </a:t>
            </a:r>
            <a:r>
              <a:rPr lang="en-US" sz="1800" dirty="0">
                <a:hlinkClick r:id="rId12" tooltip="Wheat">
                  <a:extLst>
                    <a:ext uri="{A12FA001-AC4F-418D-AE19-62706E023703}">
                      <ahyp:hlinkClr xmlns:ahyp="http://schemas.microsoft.com/office/drawing/2018/hyperlinkcolor" val="tx"/>
                    </a:ext>
                  </a:extLst>
                </a:hlinkClick>
              </a:rPr>
              <a:t>wheat</a:t>
            </a:r>
            <a:r>
              <a:rPr lang="en-US" sz="1800" dirty="0"/>
              <a:t>.</a:t>
            </a:r>
          </a:p>
          <a:p>
            <a:pPr algn="l"/>
            <a:r>
              <a:rPr lang="en-US" sz="1800" dirty="0"/>
              <a:t>John Barleycorn personification of a grain.</a:t>
            </a:r>
          </a:p>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018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41016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512949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48414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758372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as believers in the Jewish Messiah, need to count this as a major day.  Compose more songs, poems, Siddur type prayers.   FFOZ doing?  </a:t>
            </a:r>
          </a:p>
          <a:p>
            <a:endParaRPr lang="en-US" dirty="0"/>
          </a:p>
          <a:p>
            <a:r>
              <a:rPr lang="en-US" dirty="0"/>
              <a:t>There is one clear blessing over the resurrection in the Jewish prayer book…</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948992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5689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768809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43626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94158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does not stop the covenant faithfulness to Israel, to YOU, Dads and Moms!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4443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221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88059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1772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41658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01172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3540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2020 Invest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5027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theepochtimes.com/mkt_app/tennessee-man-recognizes-womans-hand-signals-in-gas-station-to-alert-alleged-kidnapping_4405307.html?utm_source=Morningbrief&amp;utm_campaign=mb-2022-04-22&amp;utm_medium=email&amp;est=Y4dbHvBDriXpdUN7Mb%2FBXbTvY2he9KMTA3AyyMNjYo3z2YKehtrPgYRKWCmrl%2BZwMw%3D%3D</a:t>
            </a:r>
          </a:p>
          <a:p>
            <a:endParaRPr lang="en-US" dirty="0"/>
          </a:p>
          <a:p>
            <a:r>
              <a:rPr lang="en-US" b="0" i="0" dirty="0">
                <a:solidFill>
                  <a:srgbClr val="333333"/>
                </a:solidFill>
                <a:effectLst/>
              </a:rPr>
              <a:t>The hand signaling technique has been advocated for by many anti-human trafficking organizations such as North Carolina’s </a:t>
            </a:r>
            <a:r>
              <a:rPr lang="en-US" dirty="0">
                <a:solidFill>
                  <a:srgbClr val="0000EE"/>
                </a:solidFill>
              </a:rPr>
              <a:t>Awake and Bold</a:t>
            </a:r>
            <a:r>
              <a:rPr lang="en-US" b="0" i="0" dirty="0">
                <a:solidFill>
                  <a:srgbClr val="333333"/>
                </a:solidFill>
                <a:effectLst/>
              </a:rPr>
              <a:t>, which initiated a video and billboard campaign.</a:t>
            </a:r>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4231504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Firstfruits Times Two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23,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04060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delayed our community Passover to keep Shabbat.   A LOT of work.</a:t>
            </a:r>
          </a:p>
          <a:p>
            <a:r>
              <a:rPr lang="en-US" dirty="0"/>
              <a:t>Traditional synagogues employ “</a:t>
            </a:r>
            <a:r>
              <a:rPr lang="en-US" dirty="0" err="1"/>
              <a:t>Sabbes</a:t>
            </a:r>
            <a:r>
              <a:rPr lang="en-US" dirty="0"/>
              <a:t> goys”    To us all the nations/goyim art part of the chosen people in spirit.  Not all Jews, but not anyone subservient!!</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640541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today is really commemorative of Biblical date last Sunday.   </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685237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052733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039532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828980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053361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968643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426642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1427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mkt_app/tennessee-man-recognizes-womans-hand-signals-in-gas-station-to-alert-alleged-kidnapping_4405307.html?utm_source=Morningbrief&amp;utm_campaign=mb-2022-04-22&amp;utm_medium=email&amp;est=Y4dbHvBDriXpdUN7Mb%2FBXbTvY2he9KMTA3AyyMNjYo3z2YKehtrPgYRKWCmrl%2BZwMw%3D%3D</a:t>
            </a:r>
          </a:p>
          <a:p>
            <a:endParaRPr lang="en-US" sz="1050" dirty="0"/>
          </a:p>
          <a:p>
            <a:r>
              <a:rPr lang="en-US" dirty="0"/>
              <a:t>Can do it behind your back.  Stealthily.</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619183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713460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582589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996697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Kevin Howard Feasts of the Lord p 88</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741935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68697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[Pentecost]</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293589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6145592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2274309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244902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5845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27569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353544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686113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963458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4544709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575015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1553701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124782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0968855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5311727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receive in order to give and serve.  </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38126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Actually two festivals called First Fruits.</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2649769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06158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9403353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https://biblehub.com/greek/747.htm</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6156093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Apply this to marital dynamics…</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7097834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787624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https://www.brighteon.com/eab1838b-260d-45dd-b57a-a39063545d07   play till 1.04</a:t>
            </a:r>
          </a:p>
          <a:p>
            <a:endParaRPr lang="en-US" dirty="0"/>
          </a:p>
          <a:p>
            <a:r>
              <a:rPr lang="en-US" dirty="0"/>
              <a:t>Ray Kurzweil also  https://www.ted.com/speakers/ray_kurzweil</a:t>
            </a:r>
          </a:p>
          <a:p>
            <a:endParaRPr lang="en-US" dirty="0"/>
          </a:p>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1069790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Application to marriage</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8440818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https://www.drjamesdobson.org/marriage-parenting/error-or-opportunity-beelers-episode-9</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8247243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https://www.charismanews.com/us/88953-spirit-filled-pastors-rail-against-immoral-california-bill-that-would-legalize-infanticide?utm_source=Charisma%20News%20Daily&amp;utm_medium=email&amp;utm_content=subscriber_id:5160390&amp;utm_campaign=CNO%20daily%20-%202022-04-21</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4961870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2847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 is, there are two Biblical festivals that are called First Fruits.   One is very prominent in Jewish holidays.  One is ignored.  Can be confusing. </a:t>
            </a:r>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4038346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3055414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7409374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dirty="0"/>
              <a:t> Receiving the Spirit in the power of the resurrection.   Being filled with the Spirit.</a:t>
            </a:r>
          </a:p>
          <a:p>
            <a:pPr marL="231775" indent="-231775">
              <a:buFont typeface="+mj-lt"/>
              <a:buAutoNum type="arabicPeriod"/>
            </a:pPr>
            <a:r>
              <a:rPr lang="en-US" dirty="0"/>
              <a:t>Backbone of who we are, </a:t>
            </a:r>
            <a:r>
              <a:rPr lang="en-US" dirty="0" err="1"/>
              <a:t>Shma</a:t>
            </a:r>
            <a:r>
              <a:rPr lang="en-US" dirty="0"/>
              <a:t>.</a:t>
            </a:r>
          </a:p>
          <a:p>
            <a:pPr marL="231775" indent="-231775">
              <a:buFont typeface="+mj-lt"/>
              <a:buAutoNum type="arabicPeriod"/>
            </a:pPr>
            <a:r>
              <a:rPr lang="en-US" dirty="0"/>
              <a:t>Hearing and doing.</a:t>
            </a:r>
          </a:p>
          <a:p>
            <a:pPr marL="231775" indent="-231775">
              <a:buFont typeface="+mj-lt"/>
              <a:buAutoNum type="arabicPeriod"/>
            </a:pPr>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Firstfruits Times Two</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23,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4153297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Firstfruits Times Two</a:t>
            </a:r>
          </a:p>
        </p:txBody>
      </p:sp>
      <p:sp>
        <p:nvSpPr>
          <p:cNvPr id="5" name="Date Placeholder 4"/>
          <p:cNvSpPr>
            <a:spLocks noGrp="1"/>
          </p:cNvSpPr>
          <p:nvPr>
            <p:ph type="dt" idx="1"/>
          </p:nvPr>
        </p:nvSpPr>
        <p:spPr/>
        <p:txBody>
          <a:bodyPr/>
          <a:lstStyle/>
          <a:p>
            <a:r>
              <a:rPr lang="en-US" altLang="en-US"/>
              <a:t>April 23,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3478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4/23/2022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1" cy="1314450"/>
          </a:xfrm>
        </p:spPr>
        <p:txBody>
          <a:bodyPr/>
          <a:lstStyle>
            <a:lvl1pPr marL="0" indent="0" algn="ctr">
              <a:buNone/>
              <a:defRPr/>
            </a:lvl1pPr>
            <a:lvl2pPr marL="329230" indent="0" algn="ctr">
              <a:buNone/>
              <a:defRPr/>
            </a:lvl2pPr>
            <a:lvl3pPr marL="658459" indent="0" algn="ctr">
              <a:buNone/>
              <a:defRPr/>
            </a:lvl3pPr>
            <a:lvl4pPr marL="987689" indent="0" algn="ctr">
              <a:buNone/>
              <a:defRPr/>
            </a:lvl4pPr>
            <a:lvl5pPr marL="1316919" indent="0" algn="ctr">
              <a:buNone/>
              <a:defRPr/>
            </a:lvl5pPr>
            <a:lvl6pPr marL="1646149" indent="0" algn="ctr">
              <a:buNone/>
              <a:defRPr/>
            </a:lvl6pPr>
            <a:lvl7pPr marL="1975378" indent="0" algn="ctr">
              <a:buNone/>
              <a:defRPr/>
            </a:lvl7pPr>
            <a:lvl8pPr marL="2304608" indent="0" algn="ctr">
              <a:buNone/>
              <a:defRPr/>
            </a:lvl8pPr>
            <a:lvl9pPr marL="263383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26B20AB-849B-4B82-90D3-9685A407A39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A4F0439C-F02C-48DF-8968-B9F818B9109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99F6491-6EE8-4E94-A4E9-52F56B133FD9}"/>
              </a:ext>
            </a:extLst>
          </p:cNvPr>
          <p:cNvSpPr>
            <a:spLocks noGrp="1" noChangeArrowheads="1"/>
          </p:cNvSpPr>
          <p:nvPr>
            <p:ph type="sldNum" sz="quarter" idx="12"/>
          </p:nvPr>
        </p:nvSpPr>
        <p:spPr>
          <a:ln/>
        </p:spPr>
        <p:txBody>
          <a:bodyPr/>
          <a:lstStyle>
            <a:lvl1pPr>
              <a:defRPr/>
            </a:lvl1pPr>
          </a:lstStyle>
          <a:p>
            <a:pPr>
              <a:defRPr/>
            </a:pPr>
            <a:fld id="{4DF38EAC-02B7-439B-A2A2-9BA28FED3FA2}"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0046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ECC3D6-7A35-4106-B533-A66D09D45B6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3B552C3D-9D27-4FA3-89CC-57B556E9BD4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65ECFFD0-6B36-4709-A8FE-9DA5EE01AF3E}"/>
              </a:ext>
            </a:extLst>
          </p:cNvPr>
          <p:cNvSpPr>
            <a:spLocks noGrp="1" noChangeArrowheads="1"/>
          </p:cNvSpPr>
          <p:nvPr>
            <p:ph type="sldNum" sz="quarter" idx="12"/>
          </p:nvPr>
        </p:nvSpPr>
        <p:spPr>
          <a:ln/>
        </p:spPr>
        <p:txBody>
          <a:bodyPr/>
          <a:lstStyle>
            <a:lvl1pPr>
              <a:defRPr/>
            </a:lvl1pPr>
          </a:lstStyle>
          <a:p>
            <a:pPr>
              <a:defRPr/>
            </a:pPr>
            <a:fld id="{A0B61B0E-992E-4E0F-8111-14724BB71A41}"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0434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A059-BBD7-4593-835A-FF7D4B4C4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3EE2C-371A-4517-B79E-CF4EF2F62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AA489-4780-459F-A90E-6804460D92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25DCC4-F50D-417E-869C-6613337F1F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33948B-A4D7-4B82-B65B-8FD8B244D9C6}"/>
              </a:ext>
            </a:extLst>
          </p:cNvPr>
          <p:cNvSpPr>
            <a:spLocks noGrp="1"/>
          </p:cNvSpPr>
          <p:nvPr>
            <p:ph type="sldNum" sz="quarter" idx="12"/>
          </p:nvPr>
        </p:nvSpPr>
        <p:spPr/>
        <p:txBody>
          <a:bodyPr/>
          <a:lstStyle>
            <a:lvl1pPr>
              <a:defRPr/>
            </a:lvl1pPr>
          </a:lstStyle>
          <a:p>
            <a:fld id="{6CB16DF3-A7E3-4179-AF51-D35AF6509767}" type="slidenum">
              <a:rPr lang="en-US" altLang="en-US"/>
              <a:pPr/>
              <a:t>‹#›</a:t>
            </a:fld>
            <a:endParaRPr lang="en-US" altLang="en-US"/>
          </a:p>
        </p:txBody>
      </p:sp>
    </p:spTree>
    <p:extLst>
      <p:ext uri="{BB962C8B-B14F-4D97-AF65-F5344CB8AC3E}">
        <p14:creationId xmlns:p14="http://schemas.microsoft.com/office/powerpoint/2010/main" val="43197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11827F-17B1-4CFA-A31C-C768FD6527EE}"/>
              </a:ext>
            </a:extLst>
          </p:cNvPr>
          <p:cNvSpPr>
            <a:spLocks noGrp="1" noChangeArrowheads="1"/>
          </p:cNvSpPr>
          <p:nvPr>
            <p:ph type="title"/>
          </p:nvPr>
        </p:nvSpPr>
        <p:spPr bwMode="auto">
          <a:xfrm>
            <a:off x="457200" y="205979"/>
            <a:ext cx="8229601"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78A69D-8572-4174-8151-1A741161E43A}"/>
              </a:ext>
            </a:extLst>
          </p:cNvPr>
          <p:cNvSpPr>
            <a:spLocks noGrp="1" noChangeArrowheads="1"/>
          </p:cNvSpPr>
          <p:nvPr>
            <p:ph type="body" idx="1"/>
          </p:nvPr>
        </p:nvSpPr>
        <p:spPr bwMode="auto">
          <a:xfrm>
            <a:off x="457200" y="1200151"/>
            <a:ext cx="8229601"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6BCB61E-7BEE-4DD7-8890-6F4BB2D8988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12E3D13-CAD7-48A9-9106-A777E103E333}"/>
              </a:ext>
            </a:extLst>
          </p:cNvPr>
          <p:cNvSpPr>
            <a:spLocks noGrp="1" noChangeArrowheads="1"/>
          </p:cNvSpPr>
          <p:nvPr>
            <p:ph type="ftr" sz="quarter" idx="3"/>
          </p:nvPr>
        </p:nvSpPr>
        <p:spPr bwMode="auto">
          <a:xfrm>
            <a:off x="3124201"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0ED4BFB-D976-4A73-A968-BDE6276E53A5}"/>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lvl1pPr>
          </a:lstStyle>
          <a:p>
            <a:fld id="{28E2CDE2-CD1D-41D7-ADDD-488D1390D650}" type="slidenum">
              <a:rPr lang="en-US" altLang="en-US"/>
              <a:pPr/>
              <a:t>‹#›</a:t>
            </a:fld>
            <a:endParaRPr lang="en-US" altLang="en-US"/>
          </a:p>
        </p:txBody>
      </p:sp>
    </p:spTree>
    <p:extLst>
      <p:ext uri="{BB962C8B-B14F-4D97-AF65-F5344CB8AC3E}">
        <p14:creationId xmlns:p14="http://schemas.microsoft.com/office/powerpoint/2010/main" val="111575694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txStyles>
    <p:titleStyle>
      <a:lvl1pPr algn="ctr" rtl="0" eaLnBrk="0" fontAlgn="base" hangingPunct="0">
        <a:spcBef>
          <a:spcPct val="0"/>
        </a:spcBef>
        <a:spcAft>
          <a:spcPct val="0"/>
        </a:spcAft>
        <a:defRPr sz="3168">
          <a:solidFill>
            <a:schemeClr val="tx2"/>
          </a:solidFill>
          <a:latin typeface="+mj-lt"/>
          <a:ea typeface="+mj-ea"/>
          <a:cs typeface="+mj-cs"/>
        </a:defRPr>
      </a:lvl1pPr>
      <a:lvl2pPr algn="ctr" rtl="0" eaLnBrk="0" fontAlgn="base" hangingPunct="0">
        <a:spcBef>
          <a:spcPct val="0"/>
        </a:spcBef>
        <a:spcAft>
          <a:spcPct val="0"/>
        </a:spcAft>
        <a:defRPr sz="3168">
          <a:solidFill>
            <a:schemeClr val="tx2"/>
          </a:solidFill>
          <a:latin typeface="Arial Rounded MT Bold" pitchFamily="34" charset="0"/>
          <a:cs typeface="Arial" charset="0"/>
        </a:defRPr>
      </a:lvl2pPr>
      <a:lvl3pPr algn="ctr" rtl="0" eaLnBrk="0" fontAlgn="base" hangingPunct="0">
        <a:spcBef>
          <a:spcPct val="0"/>
        </a:spcBef>
        <a:spcAft>
          <a:spcPct val="0"/>
        </a:spcAft>
        <a:defRPr sz="3168">
          <a:solidFill>
            <a:schemeClr val="tx2"/>
          </a:solidFill>
          <a:latin typeface="Arial Rounded MT Bold" pitchFamily="34" charset="0"/>
          <a:cs typeface="Arial" charset="0"/>
        </a:defRPr>
      </a:lvl3pPr>
      <a:lvl4pPr algn="ctr" rtl="0" eaLnBrk="0" fontAlgn="base" hangingPunct="0">
        <a:spcBef>
          <a:spcPct val="0"/>
        </a:spcBef>
        <a:spcAft>
          <a:spcPct val="0"/>
        </a:spcAft>
        <a:defRPr sz="3168">
          <a:solidFill>
            <a:schemeClr val="tx2"/>
          </a:solidFill>
          <a:latin typeface="Arial Rounded MT Bold" pitchFamily="34" charset="0"/>
          <a:cs typeface="Arial" charset="0"/>
        </a:defRPr>
      </a:lvl4pPr>
      <a:lvl5pPr algn="ctr" rtl="0" eaLnBrk="0" fontAlgn="base" hangingPunct="0">
        <a:spcBef>
          <a:spcPct val="0"/>
        </a:spcBef>
        <a:spcAft>
          <a:spcPct val="0"/>
        </a:spcAft>
        <a:defRPr sz="3168">
          <a:solidFill>
            <a:schemeClr val="tx2"/>
          </a:solidFill>
          <a:latin typeface="Arial Rounded MT Bold" pitchFamily="34" charset="0"/>
          <a:cs typeface="Arial" charset="0"/>
        </a:defRPr>
      </a:lvl5pPr>
      <a:lvl6pPr marL="329230" algn="ctr" rtl="0" fontAlgn="base">
        <a:spcBef>
          <a:spcPct val="0"/>
        </a:spcBef>
        <a:spcAft>
          <a:spcPct val="0"/>
        </a:spcAft>
        <a:defRPr sz="3168">
          <a:solidFill>
            <a:schemeClr val="tx2"/>
          </a:solidFill>
          <a:latin typeface="Arial Rounded MT Bold" pitchFamily="34" charset="0"/>
          <a:cs typeface="Arial" charset="0"/>
        </a:defRPr>
      </a:lvl6pPr>
      <a:lvl7pPr marL="658459" algn="ctr" rtl="0" fontAlgn="base">
        <a:spcBef>
          <a:spcPct val="0"/>
        </a:spcBef>
        <a:spcAft>
          <a:spcPct val="0"/>
        </a:spcAft>
        <a:defRPr sz="3168">
          <a:solidFill>
            <a:schemeClr val="tx2"/>
          </a:solidFill>
          <a:latin typeface="Arial Rounded MT Bold" pitchFamily="34" charset="0"/>
          <a:cs typeface="Arial" charset="0"/>
        </a:defRPr>
      </a:lvl7pPr>
      <a:lvl8pPr marL="987689" algn="ctr" rtl="0" fontAlgn="base">
        <a:spcBef>
          <a:spcPct val="0"/>
        </a:spcBef>
        <a:spcAft>
          <a:spcPct val="0"/>
        </a:spcAft>
        <a:defRPr sz="3168">
          <a:solidFill>
            <a:schemeClr val="tx2"/>
          </a:solidFill>
          <a:latin typeface="Arial Rounded MT Bold" pitchFamily="34" charset="0"/>
          <a:cs typeface="Arial" charset="0"/>
        </a:defRPr>
      </a:lvl8pPr>
      <a:lvl9pPr marL="1316919" algn="ctr" rtl="0" fontAlgn="base">
        <a:spcBef>
          <a:spcPct val="0"/>
        </a:spcBef>
        <a:spcAft>
          <a:spcPct val="0"/>
        </a:spcAft>
        <a:defRPr sz="3168">
          <a:solidFill>
            <a:schemeClr val="tx2"/>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tx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Barley is the grain ripening around Passover time </a:t>
            </a:r>
          </a:p>
          <a:p>
            <a:pPr marL="0" indent="0" algn="ctr">
              <a:buNone/>
            </a:pPr>
            <a:r>
              <a:rPr lang="en-US" sz="4000" dirty="0"/>
              <a:t>in the Middle East.</a:t>
            </a:r>
          </a:p>
        </p:txBody>
      </p:sp>
    </p:spTree>
    <p:extLst>
      <p:ext uri="{BB962C8B-B14F-4D97-AF65-F5344CB8AC3E}">
        <p14:creationId xmlns:p14="http://schemas.microsoft.com/office/powerpoint/2010/main" val="385040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Plague #7  Thunderstorm of hail and fire</a:t>
            </a:r>
            <a:r>
              <a:rPr lang="en-US" sz="4000" dirty="0">
                <a:solidFill>
                  <a:srgbClr val="FFFF99"/>
                </a:solidFill>
              </a:rPr>
              <a:t>  </a:t>
            </a:r>
          </a:p>
          <a:p>
            <a:pPr marL="0" indent="0">
              <a:buNone/>
            </a:pPr>
            <a:r>
              <a:rPr lang="en-US" sz="4000" baseline="30000" dirty="0" err="1"/>
              <a:t>Shmot</a:t>
            </a:r>
            <a:r>
              <a:rPr lang="en-US" sz="4000" baseline="30000" dirty="0"/>
              <a:t>/Ex 9.31-33   </a:t>
            </a:r>
            <a:r>
              <a:rPr lang="en-US" sz="4000" dirty="0"/>
              <a:t>The flax and the </a:t>
            </a:r>
            <a:r>
              <a:rPr lang="en-US" sz="4000" dirty="0">
                <a:solidFill>
                  <a:srgbClr val="FFFF99"/>
                </a:solidFill>
              </a:rPr>
              <a:t>barley</a:t>
            </a:r>
            <a:r>
              <a:rPr lang="en-US" sz="4000" dirty="0"/>
              <a:t> were destroyed, because the </a:t>
            </a:r>
            <a:r>
              <a:rPr lang="en-US" sz="4000" dirty="0">
                <a:solidFill>
                  <a:srgbClr val="FFFF99"/>
                </a:solidFill>
              </a:rPr>
              <a:t>barley</a:t>
            </a:r>
            <a:r>
              <a:rPr lang="en-US" sz="4000" dirty="0"/>
              <a:t> was in the ear, and the flax was in bloom. But the </a:t>
            </a:r>
            <a:r>
              <a:rPr lang="en-US" sz="4000" dirty="0">
                <a:solidFill>
                  <a:srgbClr val="FFFF99"/>
                </a:solidFill>
              </a:rPr>
              <a:t>wheat and the spelt </a:t>
            </a:r>
            <a:r>
              <a:rPr lang="en-US" sz="4000" dirty="0"/>
              <a:t>were not destroyed, because </a:t>
            </a:r>
            <a:r>
              <a:rPr lang="en-US" sz="4000" dirty="0">
                <a:solidFill>
                  <a:srgbClr val="FFFF99"/>
                </a:solidFill>
              </a:rPr>
              <a:t>they ripen later.)</a:t>
            </a:r>
          </a:p>
        </p:txBody>
      </p:sp>
    </p:spTree>
    <p:extLst>
      <p:ext uri="{BB962C8B-B14F-4D97-AF65-F5344CB8AC3E}">
        <p14:creationId xmlns:p14="http://schemas.microsoft.com/office/powerpoint/2010/main" val="28003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9.31-33  </a:t>
            </a:r>
            <a:r>
              <a:rPr lang="en-US" sz="4000" dirty="0"/>
              <a:t>Moshe went out of the city, away from Pharaoh, and stretched out his hands to </a:t>
            </a:r>
            <a:r>
              <a:rPr lang="en-US" sz="4000" cap="small" dirty="0" err="1"/>
              <a:t>Adoni</a:t>
            </a:r>
            <a:r>
              <a:rPr lang="en-US" sz="4000" dirty="0"/>
              <a:t>. Then the thunder and </a:t>
            </a:r>
            <a:r>
              <a:rPr lang="en-US" sz="4000" u="sng" dirty="0">
                <a:solidFill>
                  <a:srgbClr val="FFFF99"/>
                </a:solidFill>
              </a:rPr>
              <a:t>hail ceased</a:t>
            </a:r>
            <a:r>
              <a:rPr lang="en-US" sz="4000" dirty="0"/>
              <a:t>, and rain no longer poured down on the earth.</a:t>
            </a:r>
          </a:p>
        </p:txBody>
      </p:sp>
    </p:spTree>
    <p:extLst>
      <p:ext uri="{BB962C8B-B14F-4D97-AF65-F5344CB8AC3E}">
        <p14:creationId xmlns:p14="http://schemas.microsoft.com/office/powerpoint/2010/main" val="40703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baseline="30000" dirty="0"/>
              <a:t>Vayikra/Lev 23.9-14 </a:t>
            </a:r>
            <a:r>
              <a:rPr lang="en-US" sz="4000" dirty="0"/>
              <a:t>“Tell the people of </a:t>
            </a:r>
            <a:r>
              <a:rPr lang="en-US" sz="4000" dirty="0" err="1"/>
              <a:t>Isra’el</a:t>
            </a:r>
            <a:r>
              <a:rPr lang="en-US" sz="4000" dirty="0"/>
              <a:t>, ‘After you enter the land I am giving you and harvest its ripe crops, you are to </a:t>
            </a:r>
            <a:r>
              <a:rPr lang="en-US" sz="4000" dirty="0">
                <a:solidFill>
                  <a:srgbClr val="FFFF99"/>
                </a:solidFill>
              </a:rPr>
              <a:t>bring a sheaf of the </a:t>
            </a:r>
            <a:r>
              <a:rPr lang="en-US" sz="4000" dirty="0" err="1">
                <a:solidFill>
                  <a:srgbClr val="FFFF99"/>
                </a:solidFill>
              </a:rPr>
              <a:t>firstfruits</a:t>
            </a:r>
            <a:r>
              <a:rPr lang="en-US" sz="4000" dirty="0">
                <a:solidFill>
                  <a:srgbClr val="FFFF99"/>
                </a:solidFill>
              </a:rPr>
              <a:t> of your harvest to the </a:t>
            </a:r>
            <a:r>
              <a:rPr lang="en-US" sz="4000" i="1" dirty="0" err="1">
                <a:solidFill>
                  <a:srgbClr val="FFFF99"/>
                </a:solidFill>
              </a:rPr>
              <a:t>cohen</a:t>
            </a:r>
            <a:r>
              <a:rPr lang="en-US" sz="4000" dirty="0">
                <a:solidFill>
                  <a:srgbClr val="FFFF99"/>
                </a:solidFill>
              </a:rPr>
              <a:t>. He is to wave the sheaf before </a:t>
            </a:r>
            <a:r>
              <a:rPr lang="en-US" sz="4000" dirty="0" err="1">
                <a:solidFill>
                  <a:srgbClr val="FFFF99"/>
                </a:solidFill>
              </a:rPr>
              <a:t>Adoni</a:t>
            </a:r>
            <a:r>
              <a:rPr lang="en-US" sz="4000" dirty="0">
                <a:solidFill>
                  <a:srgbClr val="FFFF99"/>
                </a:solidFill>
              </a:rPr>
              <a:t>,</a:t>
            </a:r>
            <a:r>
              <a:rPr lang="en-US" sz="4000" dirty="0"/>
              <a:t> so that you will be accepted; the </a:t>
            </a:r>
            <a:r>
              <a:rPr lang="en-US" sz="4000" dirty="0" err="1"/>
              <a:t>cohen</a:t>
            </a:r>
            <a:r>
              <a:rPr lang="en-US" sz="4000" dirty="0"/>
              <a:t> is to wave it on the </a:t>
            </a:r>
            <a:r>
              <a:rPr lang="en-US" sz="4000" u="sng" dirty="0"/>
              <a:t>day after the Shabbat</a:t>
            </a:r>
            <a:r>
              <a:rPr lang="en-US" sz="4000" dirty="0"/>
              <a:t>. [</a:t>
            </a:r>
            <a:r>
              <a:rPr lang="en-US" sz="4000" dirty="0" err="1"/>
              <a:t>Pesakh</a:t>
            </a:r>
            <a:r>
              <a:rPr lang="en-US" sz="4000" dirty="0"/>
              <a:t>]</a:t>
            </a:r>
          </a:p>
          <a:p>
            <a:pPr marL="0" indent="0">
              <a:buNone/>
            </a:pPr>
            <a:endParaRPr lang="en-US" sz="4000" b="1" dirty="0">
              <a:latin typeface="David" panose="020E0502060401010101" pitchFamily="34" charset="-79"/>
              <a:cs typeface="David" panose="020E0502060401010101" pitchFamily="34" charset="-79"/>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5318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55864"/>
            <a:ext cx="258618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 ancient </a:t>
            </a:r>
            <a:r>
              <a:rPr lang="en-US" sz="4000" dirty="0" err="1"/>
              <a:t>cohen</a:t>
            </a:r>
            <a:r>
              <a:rPr lang="en-US" sz="4000" dirty="0"/>
              <a:t> /priest waving the barley</a:t>
            </a:r>
          </a:p>
        </p:txBody>
      </p:sp>
      <p:pic>
        <p:nvPicPr>
          <p:cNvPr id="2050" name="Picture 2">
            <a:extLst>
              <a:ext uri="{FF2B5EF4-FFF2-40B4-BE49-F238E27FC236}">
                <a16:creationId xmlns:a16="http://schemas.microsoft.com/office/drawing/2014/main" id="{7D03437D-DC2F-415F-8D10-5C7DE6B6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 r="6321"/>
          <a:stretch/>
        </p:blipFill>
        <p:spPr bwMode="auto">
          <a:xfrm>
            <a:off x="2890982" y="0"/>
            <a:ext cx="6248400" cy="515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0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48023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Israel </a:t>
            </a:r>
            <a:r>
              <a:rPr lang="en-US" sz="4000" dirty="0" err="1"/>
              <a:t>Pochtar</a:t>
            </a:r>
            <a:r>
              <a:rPr lang="en-US" sz="4000" dirty="0"/>
              <a:t> Beit Hallel, Ashdod, Israel</a:t>
            </a:r>
          </a:p>
          <a:p>
            <a:pPr marL="0" indent="0">
              <a:buNone/>
            </a:pPr>
            <a:endParaRPr lang="en-US" sz="4000" dirty="0"/>
          </a:p>
          <a:p>
            <a:pPr marL="0" indent="0">
              <a:buNone/>
            </a:pPr>
            <a:r>
              <a:rPr lang="en-US" sz="4000" dirty="0"/>
              <a:t>Waving to the north</a:t>
            </a:r>
          </a:p>
        </p:txBody>
      </p:sp>
      <p:pic>
        <p:nvPicPr>
          <p:cNvPr id="3" name="Picture 2">
            <a:extLst>
              <a:ext uri="{FF2B5EF4-FFF2-40B4-BE49-F238E27FC236}">
                <a16:creationId xmlns:a16="http://schemas.microsoft.com/office/drawing/2014/main" id="{6B19E4AF-00BC-4D82-BF9C-408A5ECE8549}"/>
              </a:ext>
            </a:extLst>
          </p:cNvPr>
          <p:cNvPicPr>
            <a:picLocks noChangeAspect="1"/>
          </p:cNvPicPr>
          <p:nvPr/>
        </p:nvPicPr>
        <p:blipFill>
          <a:blip r:embed="rId3"/>
          <a:stretch>
            <a:fillRect/>
          </a:stretch>
        </p:blipFill>
        <p:spPr>
          <a:xfrm>
            <a:off x="2785033" y="-577"/>
            <a:ext cx="6358967" cy="5143500"/>
          </a:xfrm>
          <a:prstGeom prst="rect">
            <a:avLst/>
          </a:prstGeom>
        </p:spPr>
      </p:pic>
    </p:spTree>
    <p:extLst>
      <p:ext uri="{BB962C8B-B14F-4D97-AF65-F5344CB8AC3E}">
        <p14:creationId xmlns:p14="http://schemas.microsoft.com/office/powerpoint/2010/main" val="302046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42234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Waving to the east</a:t>
            </a:r>
          </a:p>
          <a:p>
            <a:pPr marL="0" indent="0">
              <a:buNone/>
            </a:pPr>
            <a:r>
              <a:rPr lang="en-US" sz="4000" dirty="0"/>
              <a:t>“Word of G-d from Israel to all nations.”</a:t>
            </a:r>
          </a:p>
        </p:txBody>
      </p:sp>
      <p:pic>
        <p:nvPicPr>
          <p:cNvPr id="3" name="Picture 2">
            <a:extLst>
              <a:ext uri="{FF2B5EF4-FFF2-40B4-BE49-F238E27FC236}">
                <a16:creationId xmlns:a16="http://schemas.microsoft.com/office/drawing/2014/main" id="{B7377B88-B42B-48F2-80BF-F64B5EE8B4D1}"/>
              </a:ext>
            </a:extLst>
          </p:cNvPr>
          <p:cNvPicPr>
            <a:picLocks noChangeAspect="1"/>
          </p:cNvPicPr>
          <p:nvPr/>
        </p:nvPicPr>
        <p:blipFill>
          <a:blip r:embed="rId3"/>
          <a:stretch>
            <a:fillRect/>
          </a:stretch>
        </p:blipFill>
        <p:spPr>
          <a:xfrm>
            <a:off x="2727144" y="0"/>
            <a:ext cx="6416856" cy="5143500"/>
          </a:xfrm>
          <a:prstGeom prst="rect">
            <a:avLst/>
          </a:prstGeom>
        </p:spPr>
      </p:pic>
    </p:spTree>
    <p:extLst>
      <p:ext uri="{BB962C8B-B14F-4D97-AF65-F5344CB8AC3E}">
        <p14:creationId xmlns:p14="http://schemas.microsoft.com/office/powerpoint/2010/main" val="391222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16527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baseline="30000" dirty="0"/>
              <a:t>Vayikra/Lev 23.9-14 </a:t>
            </a:r>
            <a:r>
              <a:rPr lang="en-US" sz="4000" dirty="0"/>
              <a:t>You are not to eat bread, dried grain or fresh grain until the day you bring the offering for your God; this is a permanent regulation through all your generations, no matter where you live…</a:t>
            </a:r>
          </a:p>
        </p:txBody>
      </p:sp>
      <p:pic>
        <p:nvPicPr>
          <p:cNvPr id="3" name="Picture 2">
            <a:extLst>
              <a:ext uri="{FF2B5EF4-FFF2-40B4-BE49-F238E27FC236}">
                <a16:creationId xmlns:a16="http://schemas.microsoft.com/office/drawing/2014/main" id="{6239933F-8946-41BA-9ABE-A976F36825C5}"/>
              </a:ext>
            </a:extLst>
          </p:cNvPr>
          <p:cNvPicPr>
            <a:picLocks noChangeAspect="1"/>
          </p:cNvPicPr>
          <p:nvPr/>
        </p:nvPicPr>
        <p:blipFill>
          <a:blip r:embed="rId3"/>
          <a:stretch>
            <a:fillRect/>
          </a:stretch>
        </p:blipFill>
        <p:spPr>
          <a:xfrm>
            <a:off x="5470071" y="0"/>
            <a:ext cx="3673929" cy="5143500"/>
          </a:xfrm>
          <a:prstGeom prst="rect">
            <a:avLst/>
          </a:prstGeom>
        </p:spPr>
      </p:pic>
    </p:spTree>
    <p:extLst>
      <p:ext uri="{BB962C8B-B14F-4D97-AF65-F5344CB8AC3E}">
        <p14:creationId xmlns:p14="http://schemas.microsoft.com/office/powerpoint/2010/main" val="340156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 historical illustration of this being observed.</a:t>
            </a:r>
          </a:p>
        </p:txBody>
      </p:sp>
    </p:spTree>
    <p:extLst>
      <p:ext uri="{BB962C8B-B14F-4D97-AF65-F5344CB8AC3E}">
        <p14:creationId xmlns:p14="http://schemas.microsoft.com/office/powerpoint/2010/main" val="2098888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Y’hoshua</a:t>
            </a:r>
            <a:r>
              <a:rPr lang="en-US" sz="4000" baseline="30000" dirty="0"/>
              <a:t> 5.10-12</a:t>
            </a:r>
            <a:r>
              <a:rPr lang="en-US" sz="4000" dirty="0"/>
              <a:t> The people of </a:t>
            </a:r>
            <a:r>
              <a:rPr lang="en-US" sz="4000" dirty="0" err="1"/>
              <a:t>Isra’el</a:t>
            </a:r>
            <a:r>
              <a:rPr lang="en-US" sz="4000" dirty="0"/>
              <a:t> camped at Gilgal,</a:t>
            </a:r>
            <a:r>
              <a:rPr lang="en-US" sz="4000" dirty="0">
                <a:solidFill>
                  <a:srgbClr val="FFFF99"/>
                </a:solidFill>
              </a:rPr>
              <a:t> and they observed </a:t>
            </a:r>
            <a:r>
              <a:rPr lang="en-US" sz="4000" dirty="0" err="1">
                <a:solidFill>
                  <a:srgbClr val="FFFF99"/>
                </a:solidFill>
              </a:rPr>
              <a:t>Pesakh</a:t>
            </a:r>
            <a:r>
              <a:rPr lang="en-US" sz="4000" dirty="0">
                <a:solidFill>
                  <a:srgbClr val="FFFF99"/>
                </a:solidFill>
              </a:rPr>
              <a:t> on the fourteenth day of the month, there on the plains of </a:t>
            </a:r>
            <a:r>
              <a:rPr lang="en-US" sz="4000" dirty="0" err="1">
                <a:solidFill>
                  <a:srgbClr val="FFFF99"/>
                </a:solidFill>
              </a:rPr>
              <a:t>Yericho</a:t>
            </a:r>
            <a:r>
              <a:rPr lang="en-US" sz="4000" dirty="0">
                <a:solidFill>
                  <a:srgbClr val="FFFF99"/>
                </a:solidFill>
              </a:rPr>
              <a:t>. The day after </a:t>
            </a:r>
            <a:r>
              <a:rPr lang="en-US" sz="4000" dirty="0" err="1">
                <a:solidFill>
                  <a:srgbClr val="FFFF99"/>
                </a:solidFill>
              </a:rPr>
              <a:t>Pesakh</a:t>
            </a:r>
            <a:r>
              <a:rPr lang="en-US" sz="4000" dirty="0">
                <a:solidFill>
                  <a:srgbClr val="FFFF99"/>
                </a:solidFill>
              </a:rPr>
              <a:t> they ate what the land produced,</a:t>
            </a:r>
            <a:r>
              <a:rPr lang="en-US" sz="4000" dirty="0"/>
              <a:t> matzah and roasted ears of grain that day. </a:t>
            </a:r>
          </a:p>
        </p:txBody>
      </p:sp>
    </p:spTree>
    <p:extLst>
      <p:ext uri="{BB962C8B-B14F-4D97-AF65-F5344CB8AC3E}">
        <p14:creationId xmlns:p14="http://schemas.microsoft.com/office/powerpoint/2010/main" val="238286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What is the name of a bullet proof Irishman? </a:t>
            </a:r>
          </a:p>
        </p:txBody>
      </p:sp>
      <p:graphicFrame>
        <p:nvGraphicFramePr>
          <p:cNvPr id="2" name="Table 1">
            <a:extLst>
              <a:ext uri="{FF2B5EF4-FFF2-40B4-BE49-F238E27FC236}">
                <a16:creationId xmlns:a16="http://schemas.microsoft.com/office/drawing/2014/main" id="{279CC41D-FB12-4327-89D6-4EE123C259A4}"/>
              </a:ext>
            </a:extLst>
          </p:cNvPr>
          <p:cNvGraphicFramePr>
            <a:graphicFrameLocks noGrp="1"/>
          </p:cNvGraphicFramePr>
          <p:nvPr/>
        </p:nvGraphicFramePr>
        <p:xfrm>
          <a:off x="1280160" y="2697098"/>
          <a:ext cx="6583680" cy="400178"/>
        </p:xfrm>
        <a:graphic>
          <a:graphicData uri="http://schemas.openxmlformats.org/drawingml/2006/table">
            <a:tbl>
              <a:tblPr/>
              <a:tblGrid>
                <a:gridCol w="6167120">
                  <a:extLst>
                    <a:ext uri="{9D8B030D-6E8A-4147-A177-3AD203B41FA5}">
                      <a16:colId xmlns:a16="http://schemas.microsoft.com/office/drawing/2014/main" val="2206192002"/>
                    </a:ext>
                  </a:extLst>
                </a:gridCol>
                <a:gridCol w="208280">
                  <a:extLst>
                    <a:ext uri="{9D8B030D-6E8A-4147-A177-3AD203B41FA5}">
                      <a16:colId xmlns:a16="http://schemas.microsoft.com/office/drawing/2014/main" val="1874265419"/>
                    </a:ext>
                  </a:extLst>
                </a:gridCol>
                <a:gridCol w="208280">
                  <a:extLst>
                    <a:ext uri="{9D8B030D-6E8A-4147-A177-3AD203B41FA5}">
                      <a16:colId xmlns:a16="http://schemas.microsoft.com/office/drawing/2014/main" val="1173787819"/>
                    </a:ext>
                  </a:extLst>
                </a:gridCol>
              </a:tblGrid>
              <a:tr h="0">
                <a:tc gridSpan="3">
                  <a:txBody>
                    <a:bodyPr/>
                    <a:lstStyle/>
                    <a:p>
                      <a:endParaRPr lang="en-US"/>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8415652"/>
                  </a:ext>
                </a:extLst>
              </a:tr>
              <a:tr h="0">
                <a:tc>
                  <a:txBody>
                    <a:bodyPr/>
                    <a:lstStyle/>
                    <a:p>
                      <a:pPr fontAlgn="t"/>
                      <a:endParaRPr lang="en-US">
                        <a:effectLst/>
                        <a:latin typeface="Roboto" panose="02000000000000000000" pitchFamily="2" charset="0"/>
                      </a:endParaRPr>
                    </a:p>
                  </a:txBody>
                  <a:tcPr marL="0" marR="0" marT="0" marB="0" anchor="ctr">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4217020251"/>
                  </a:ext>
                </a:extLst>
              </a:tr>
            </a:tbl>
          </a:graphicData>
        </a:graphic>
      </p:graphicFrame>
      <p:pic>
        <p:nvPicPr>
          <p:cNvPr id="1025" name="Picture 1">
            <a:extLst>
              <a:ext uri="{FF2B5EF4-FFF2-40B4-BE49-F238E27FC236}">
                <a16:creationId xmlns:a16="http://schemas.microsoft.com/office/drawing/2014/main" id="{25133162-B8A9-48C6-B826-131C4BCD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6971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58BDCE-1AB8-4307-AF4F-CE4F59D3AABD}"/>
              </a:ext>
            </a:extLst>
          </p:cNvPr>
          <p:cNvSpPr>
            <a:spLocks noChangeArrowheads="1"/>
          </p:cNvSpPr>
          <p:nvPr/>
        </p:nvSpPr>
        <p:spPr bwMode="auto">
          <a:xfrm>
            <a:off x="1279525"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name of a bullet proof Irishman? Rick O’Shey.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19C7B5A8-92E1-4011-900A-A455B12AD5D8}"/>
              </a:ext>
            </a:extLst>
          </p:cNvPr>
          <p:cNvGraphicFramePr>
            <a:graphicFrameLocks noGrp="1"/>
          </p:cNvGraphicFramePr>
          <p:nvPr/>
        </p:nvGraphicFramePr>
        <p:xfrm>
          <a:off x="1280160" y="2697098"/>
          <a:ext cx="6583680" cy="400178"/>
        </p:xfrm>
        <a:graphic>
          <a:graphicData uri="http://schemas.openxmlformats.org/drawingml/2006/table">
            <a:tbl>
              <a:tblPr/>
              <a:tblGrid>
                <a:gridCol w="6167120">
                  <a:extLst>
                    <a:ext uri="{9D8B030D-6E8A-4147-A177-3AD203B41FA5}">
                      <a16:colId xmlns:a16="http://schemas.microsoft.com/office/drawing/2014/main" val="879886788"/>
                    </a:ext>
                  </a:extLst>
                </a:gridCol>
                <a:gridCol w="208280">
                  <a:extLst>
                    <a:ext uri="{9D8B030D-6E8A-4147-A177-3AD203B41FA5}">
                      <a16:colId xmlns:a16="http://schemas.microsoft.com/office/drawing/2014/main" val="3074989639"/>
                    </a:ext>
                  </a:extLst>
                </a:gridCol>
                <a:gridCol w="208280">
                  <a:extLst>
                    <a:ext uri="{9D8B030D-6E8A-4147-A177-3AD203B41FA5}">
                      <a16:colId xmlns:a16="http://schemas.microsoft.com/office/drawing/2014/main" val="3337110623"/>
                    </a:ext>
                  </a:extLst>
                </a:gridCol>
              </a:tblGrid>
              <a:tr h="0">
                <a:tc gridSpan="3">
                  <a:txBody>
                    <a:bodyPr/>
                    <a:lstStyle/>
                    <a:p>
                      <a:endParaRPr lang="en-US"/>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5431972"/>
                  </a:ext>
                </a:extLst>
              </a:tr>
              <a:tr h="0">
                <a:tc>
                  <a:txBody>
                    <a:bodyPr/>
                    <a:lstStyle/>
                    <a:p>
                      <a:pPr fontAlgn="t"/>
                      <a:endParaRPr lang="en-US">
                        <a:effectLst/>
                        <a:latin typeface="Roboto" panose="02000000000000000000" pitchFamily="2" charset="0"/>
                      </a:endParaRPr>
                    </a:p>
                  </a:txBody>
                  <a:tcPr marL="0" marR="0" marT="0" marB="0" anchor="ctr">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1223088450"/>
                  </a:ext>
                </a:extLst>
              </a:tr>
            </a:tbl>
          </a:graphicData>
        </a:graphic>
      </p:graphicFrame>
      <p:pic>
        <p:nvPicPr>
          <p:cNvPr id="1027" name="Picture 3">
            <a:extLst>
              <a:ext uri="{FF2B5EF4-FFF2-40B4-BE49-F238E27FC236}">
                <a16:creationId xmlns:a16="http://schemas.microsoft.com/office/drawing/2014/main" id="{9CC4F169-F65F-44A9-8019-3CC74132C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6971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AA566769-8D72-4980-AEE0-842FAF764718}"/>
              </a:ext>
            </a:extLst>
          </p:cNvPr>
          <p:cNvSpPr>
            <a:spLocks noChangeArrowheads="1"/>
          </p:cNvSpPr>
          <p:nvPr/>
        </p:nvSpPr>
        <p:spPr bwMode="auto">
          <a:xfrm>
            <a:off x="1279525"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name of a bullet proof Irishman? Rick O’Shey.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9564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Y’hoshua</a:t>
            </a:r>
            <a:r>
              <a:rPr lang="en-US" sz="4000" baseline="30000" dirty="0"/>
              <a:t> 5.10-12</a:t>
            </a:r>
            <a:r>
              <a:rPr lang="en-US" sz="4000" dirty="0"/>
              <a:t> The following day, after they had eaten food produced in the land, the man [manna] ended. From then on the people of </a:t>
            </a:r>
            <a:r>
              <a:rPr lang="en-US" sz="4000" dirty="0" err="1"/>
              <a:t>Isra’el</a:t>
            </a:r>
            <a:r>
              <a:rPr lang="en-US" sz="4000" dirty="0"/>
              <a:t> no longer had man; instead, that year, they ate the produce of the land of </a:t>
            </a:r>
            <a:r>
              <a:rPr lang="en-US" sz="4000" dirty="0" err="1"/>
              <a:t>Kena‘an</a:t>
            </a:r>
            <a:r>
              <a:rPr lang="en-US" sz="4000" dirty="0"/>
              <a:t>.</a:t>
            </a:r>
          </a:p>
        </p:txBody>
      </p:sp>
    </p:spTree>
    <p:extLst>
      <p:ext uri="{BB962C8B-B14F-4D97-AF65-F5344CB8AC3E}">
        <p14:creationId xmlns:p14="http://schemas.microsoft.com/office/powerpoint/2010/main" val="88752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Application to Messiah</a:t>
            </a:r>
          </a:p>
        </p:txBody>
      </p:sp>
    </p:spTree>
    <p:extLst>
      <p:ext uri="{BB962C8B-B14F-4D97-AF65-F5344CB8AC3E}">
        <p14:creationId xmlns:p14="http://schemas.microsoft.com/office/powerpoint/2010/main" val="2525853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1 Cor. 15.20-24</a:t>
            </a:r>
            <a:r>
              <a:rPr lang="en-US" sz="4000" dirty="0"/>
              <a:t> But the fact is that the Messiah has been raised from the dead, </a:t>
            </a:r>
            <a:r>
              <a:rPr lang="en-US" sz="4000" u="sng" dirty="0">
                <a:solidFill>
                  <a:srgbClr val="FFFF99"/>
                </a:solidFill>
              </a:rPr>
              <a:t>the first fruits of those who have died</a:t>
            </a:r>
            <a:r>
              <a:rPr lang="en-US" sz="4000" dirty="0"/>
              <a:t>.  For since death came through a man, also the resurrection of the dead has come through a man. For just as in connection with Adam all die, so in connection with the Messiah all will be made alive</a:t>
            </a:r>
          </a:p>
        </p:txBody>
      </p:sp>
    </p:spTree>
    <p:extLst>
      <p:ext uri="{BB962C8B-B14F-4D97-AF65-F5344CB8AC3E}">
        <p14:creationId xmlns:p14="http://schemas.microsoft.com/office/powerpoint/2010/main" val="423603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1.17-18</a:t>
            </a:r>
            <a:r>
              <a:rPr lang="en-US" sz="4000" dirty="0"/>
              <a:t> He placed his right hand upon me and said, “Don’t be afraid! I am the First and the Last,  the Living One. I was dead, but look! — I am alive forever and ever! And I hold the keys to Death and </a:t>
            </a:r>
            <a:r>
              <a:rPr lang="en-US" sz="4000" dirty="0" err="1"/>
              <a:t>Sh’ol</a:t>
            </a:r>
            <a:r>
              <a:rPr lang="en-US" sz="4000" dirty="0"/>
              <a:t>. </a:t>
            </a:r>
          </a:p>
        </p:txBody>
      </p:sp>
    </p:spTree>
    <p:extLst>
      <p:ext uri="{BB962C8B-B14F-4D97-AF65-F5344CB8AC3E}">
        <p14:creationId xmlns:p14="http://schemas.microsoft.com/office/powerpoint/2010/main" val="197836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1 Cor. 15.20-24</a:t>
            </a:r>
            <a:r>
              <a:rPr lang="en-US" sz="4000" dirty="0"/>
              <a:t> But each in his own order: </a:t>
            </a:r>
            <a:r>
              <a:rPr lang="en-US" sz="4000" u="sng" dirty="0">
                <a:solidFill>
                  <a:srgbClr val="FFFF99"/>
                </a:solidFill>
              </a:rPr>
              <a:t>the Messiah is the first fruits</a:t>
            </a:r>
            <a:r>
              <a:rPr lang="en-US" sz="4000" dirty="0"/>
              <a:t>; then those who belong to the Messiah, at the time of his coming; then the culmination, when he hands over the Kingdom to God the Father, after having put an end to every rulership, yes, to every authority and power.</a:t>
            </a:r>
          </a:p>
        </p:txBody>
      </p:sp>
    </p:spTree>
    <p:extLst>
      <p:ext uri="{BB962C8B-B14F-4D97-AF65-F5344CB8AC3E}">
        <p14:creationId xmlns:p14="http://schemas.microsoft.com/office/powerpoint/2010/main" val="2256124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buNone/>
            </a:pPr>
            <a:r>
              <a:rPr lang="en-US" sz="4000" dirty="0"/>
              <a:t>His resurrection </a:t>
            </a:r>
          </a:p>
          <a:p>
            <a:r>
              <a:rPr lang="en-US" sz="4000" dirty="0"/>
              <a:t>is the meaning of the barley celebration.</a:t>
            </a:r>
          </a:p>
          <a:p>
            <a:r>
              <a:rPr lang="en-US" sz="4000" dirty="0"/>
              <a:t>Is the foundation of LIFE for us!</a:t>
            </a:r>
          </a:p>
        </p:txBody>
      </p:sp>
    </p:spTree>
    <p:extLst>
      <p:ext uri="{BB962C8B-B14F-4D97-AF65-F5344CB8AC3E}">
        <p14:creationId xmlns:p14="http://schemas.microsoft.com/office/powerpoint/2010/main" val="123576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After the days of waving, the count…</a:t>
            </a:r>
          </a:p>
        </p:txBody>
      </p:sp>
    </p:spTree>
    <p:extLst>
      <p:ext uri="{BB962C8B-B14F-4D97-AF65-F5344CB8AC3E}">
        <p14:creationId xmlns:p14="http://schemas.microsoft.com/office/powerpoint/2010/main" val="83872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Vayikra/Lev 23.15-16 </a:t>
            </a:r>
            <a:r>
              <a:rPr lang="en-US" sz="4000" dirty="0"/>
              <a:t>“‘From the day after the day of rest — that is, from the day you bring the sheaf for waving — you are to </a:t>
            </a:r>
            <a:r>
              <a:rPr lang="en-US" sz="4000" dirty="0">
                <a:solidFill>
                  <a:srgbClr val="FFFF99"/>
                </a:solidFill>
              </a:rPr>
              <a:t>count seven full weeks</a:t>
            </a:r>
            <a:r>
              <a:rPr lang="en-US" sz="4000" dirty="0"/>
              <a:t>, until the day after the seventh week; you are to </a:t>
            </a:r>
            <a:r>
              <a:rPr lang="en-US" sz="4000" u="sng" dirty="0">
                <a:solidFill>
                  <a:srgbClr val="FFFF99"/>
                </a:solidFill>
              </a:rPr>
              <a:t>count fifty days;</a:t>
            </a:r>
            <a:r>
              <a:rPr lang="en-US" sz="4000" dirty="0"/>
              <a:t> and </a:t>
            </a:r>
            <a:r>
              <a:rPr lang="en-US" sz="4000" u="sng" dirty="0">
                <a:solidFill>
                  <a:srgbClr val="FFFF99"/>
                </a:solidFill>
              </a:rPr>
              <a:t>then</a:t>
            </a:r>
            <a:r>
              <a:rPr lang="en-US" sz="4000" dirty="0"/>
              <a:t> you are to present a </a:t>
            </a:r>
            <a:r>
              <a:rPr lang="en-US" sz="4000" u="sng" dirty="0">
                <a:solidFill>
                  <a:srgbClr val="FFFF99"/>
                </a:solidFill>
              </a:rPr>
              <a:t>new grain offering </a:t>
            </a:r>
            <a:r>
              <a:rPr lang="en-US" sz="4000" dirty="0"/>
              <a:t>to </a:t>
            </a:r>
            <a:r>
              <a:rPr lang="en-US" sz="4000" cap="small" dirty="0" err="1"/>
              <a:t>Adoni</a:t>
            </a:r>
            <a:r>
              <a:rPr lang="en-US" sz="4000" dirty="0"/>
              <a:t>. </a:t>
            </a:r>
          </a:p>
        </p:txBody>
      </p:sp>
    </p:spTree>
    <p:extLst>
      <p:ext uri="{BB962C8B-B14F-4D97-AF65-F5344CB8AC3E}">
        <p14:creationId xmlns:p14="http://schemas.microsoft.com/office/powerpoint/2010/main" val="171735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Apart from the counting of the days [the </a:t>
            </a:r>
            <a:r>
              <a:rPr lang="en-US" sz="4000" dirty="0" err="1"/>
              <a:t>omer</a:t>
            </a:r>
            <a:r>
              <a:rPr lang="en-US" sz="4000" dirty="0"/>
              <a:t>/sheafs] there is no modern celebration of First fruits in any Siddur.</a:t>
            </a:r>
          </a:p>
        </p:txBody>
      </p:sp>
    </p:spTree>
    <p:extLst>
      <p:ext uri="{BB962C8B-B14F-4D97-AF65-F5344CB8AC3E}">
        <p14:creationId xmlns:p14="http://schemas.microsoft.com/office/powerpoint/2010/main" val="1561732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1F88A02-0C9F-4837-8346-6B85DF7019B5}"/>
              </a:ext>
            </a:extLst>
          </p:cNvPr>
          <p:cNvSpPr>
            <a:spLocks noGrp="1" noChangeArrowheads="1"/>
          </p:cNvSpPr>
          <p:nvPr>
            <p:ph type="subTitle" idx="4294967295"/>
          </p:nvPr>
        </p:nvSpPr>
        <p:spPr>
          <a:xfrm>
            <a:off x="533400" y="171450"/>
            <a:ext cx="8229600" cy="4914900"/>
          </a:xfrm>
        </p:spPr>
        <p:txBody>
          <a:bodyPr/>
          <a:lstStyle/>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אַתָּה גִּבּוֹר לְעוֹלָם אֲדנָי</a:t>
            </a:r>
            <a:endParaRPr lang="ar-SA" altLang="en-US" sz="3600" b="1" dirty="0">
              <a:solidFill>
                <a:schemeClr val="bg1"/>
              </a:solidFill>
              <a:latin typeface="Times New Roman" panose="02020603050405020304" pitchFamily="18" charset="0"/>
              <a:cs typeface="Vilna" pitchFamily="2" charset="-79"/>
            </a:endParaRPr>
          </a:p>
          <a:p>
            <a:pPr marL="0" indent="0" algn="ctr">
              <a:lnSpc>
                <a:spcPct val="90000"/>
              </a:lnSpc>
              <a:spcBef>
                <a:spcPct val="0"/>
              </a:spcBef>
            </a:pPr>
            <a:r>
              <a:rPr lang="en-US" altLang="en-US" dirty="0">
                <a:solidFill>
                  <a:schemeClr val="bg1"/>
                </a:solidFill>
              </a:rPr>
              <a:t>A-</a:t>
            </a:r>
            <a:r>
              <a:rPr lang="en-US" altLang="en-US" dirty="0" err="1">
                <a:solidFill>
                  <a:schemeClr val="bg1"/>
                </a:solidFill>
              </a:rPr>
              <a:t>tah</a:t>
            </a:r>
            <a:r>
              <a:rPr lang="en-US" altLang="en-US" dirty="0">
                <a:solidFill>
                  <a:schemeClr val="bg1"/>
                </a:solidFill>
              </a:rPr>
              <a:t> gee-</a:t>
            </a:r>
            <a:r>
              <a:rPr lang="en-US" altLang="en-US" dirty="0" err="1">
                <a:solidFill>
                  <a:schemeClr val="bg1"/>
                </a:solidFill>
              </a:rPr>
              <a:t>bor</a:t>
            </a:r>
            <a:r>
              <a:rPr lang="en-US" altLang="en-US" dirty="0">
                <a:solidFill>
                  <a:schemeClr val="bg1"/>
                </a:solidFill>
              </a:rPr>
              <a:t> </a:t>
            </a:r>
            <a:r>
              <a:rPr lang="en-US" altLang="en-US" dirty="0" err="1">
                <a:solidFill>
                  <a:schemeClr val="bg1"/>
                </a:solidFill>
              </a:rPr>
              <a:t>l'olam</a:t>
            </a:r>
            <a:r>
              <a:rPr lang="en-US" altLang="en-US" dirty="0">
                <a:solidFill>
                  <a:schemeClr val="bg1"/>
                </a:solidFill>
              </a:rPr>
              <a:t> Ah-</a:t>
            </a:r>
            <a:r>
              <a:rPr lang="en-US" altLang="en-US" dirty="0" err="1">
                <a:solidFill>
                  <a:schemeClr val="bg1"/>
                </a:solidFill>
              </a:rPr>
              <a:t>doni</a:t>
            </a:r>
            <a:endParaRPr lang="en-US" altLang="en-US" i="1" dirty="0">
              <a:solidFill>
                <a:schemeClr val="bg1"/>
              </a:solidFill>
            </a:endParaRPr>
          </a:p>
          <a:p>
            <a:pPr marL="0" indent="0" algn="ctr">
              <a:lnSpc>
                <a:spcPct val="90000"/>
              </a:lnSpc>
              <a:spcBef>
                <a:spcPct val="0"/>
              </a:spcBef>
            </a:pPr>
            <a:endParaRPr lang="en-US" altLang="en-US" sz="1800" dirty="0">
              <a:solidFill>
                <a:schemeClr val="bg1"/>
              </a:solidFill>
            </a:endParaRPr>
          </a:p>
          <a:p>
            <a:pPr marL="0" indent="0"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מְחַיֵּה מֵתִים אַֽתָּה</a:t>
            </a:r>
            <a:r>
              <a:rPr lang="en-US" altLang="en-US" sz="5400" b="1" dirty="0">
                <a:solidFill>
                  <a:schemeClr val="bg1"/>
                </a:solidFill>
                <a:latin typeface="David" panose="020E0502060401010101" pitchFamily="34" charset="-79"/>
                <a:cs typeface="Vilna" pitchFamily="2" charset="-79"/>
              </a:rPr>
              <a:t> </a:t>
            </a:r>
            <a:r>
              <a:rPr lang="he-IL" altLang="en-US" sz="5400" b="1" dirty="0">
                <a:solidFill>
                  <a:schemeClr val="bg1"/>
                </a:solidFill>
                <a:latin typeface="David" panose="020E0502060401010101" pitchFamily="34" charset="-79"/>
                <a:cs typeface="Vilna" pitchFamily="2" charset="-79"/>
              </a:rPr>
              <a:t>רַב לְהוֹשִׁיעַ</a:t>
            </a:r>
            <a:endParaRPr lang="ar-SA" altLang="en-US" sz="3600" b="1" dirty="0">
              <a:solidFill>
                <a:schemeClr val="bg1"/>
              </a:solidFill>
              <a:latin typeface="Times New Roman" panose="02020603050405020304" pitchFamily="18" charset="0"/>
              <a:cs typeface="Vilna" pitchFamily="2" charset="-79"/>
            </a:endParaRPr>
          </a:p>
          <a:p>
            <a:pPr marL="0" indent="0" algn="ctr">
              <a:lnSpc>
                <a:spcPct val="90000"/>
              </a:lnSpc>
              <a:spcBef>
                <a:spcPct val="0"/>
              </a:spcBef>
            </a:pPr>
            <a:r>
              <a:rPr lang="en-US" altLang="en-US" dirty="0" err="1">
                <a:solidFill>
                  <a:schemeClr val="bg1"/>
                </a:solidFill>
              </a:rPr>
              <a:t>M'khi</a:t>
            </a:r>
            <a:r>
              <a:rPr lang="en-US" altLang="en-US" dirty="0">
                <a:solidFill>
                  <a:schemeClr val="bg1"/>
                </a:solidFill>
              </a:rPr>
              <a:t>-yay may-teem a-</a:t>
            </a:r>
            <a:r>
              <a:rPr lang="en-US" altLang="en-US" dirty="0" err="1">
                <a:solidFill>
                  <a:schemeClr val="bg1"/>
                </a:solidFill>
              </a:rPr>
              <a:t>tah</a:t>
            </a:r>
            <a:r>
              <a:rPr lang="en-US" altLang="en-US" i="1" dirty="0">
                <a:solidFill>
                  <a:schemeClr val="bg1"/>
                </a:solidFill>
              </a:rPr>
              <a:t> </a:t>
            </a:r>
            <a:r>
              <a:rPr lang="en-US" altLang="en-US" sz="2400" dirty="0">
                <a:solidFill>
                  <a:schemeClr val="bg1"/>
                </a:solidFill>
              </a:rPr>
              <a:t>[X2]</a:t>
            </a:r>
          </a:p>
          <a:p>
            <a:pPr marL="0" indent="0" algn="ctr">
              <a:lnSpc>
                <a:spcPct val="90000"/>
              </a:lnSpc>
              <a:spcBef>
                <a:spcPct val="0"/>
              </a:spcBef>
            </a:pPr>
            <a:r>
              <a:rPr lang="en-US" altLang="en-US" dirty="0" err="1">
                <a:solidFill>
                  <a:schemeClr val="bg1"/>
                </a:solidFill>
              </a:rPr>
              <a:t>Rav</a:t>
            </a:r>
            <a:r>
              <a:rPr lang="en-US" altLang="en-US" dirty="0">
                <a:solidFill>
                  <a:schemeClr val="bg1"/>
                </a:solidFill>
              </a:rPr>
              <a:t> </a:t>
            </a:r>
            <a:r>
              <a:rPr lang="en-US" altLang="en-US" dirty="0" err="1">
                <a:solidFill>
                  <a:schemeClr val="bg1"/>
                </a:solidFill>
              </a:rPr>
              <a:t>l'ho</a:t>
            </a:r>
            <a:r>
              <a:rPr lang="en-US" altLang="en-US" dirty="0">
                <a:solidFill>
                  <a:schemeClr val="bg1"/>
                </a:solidFill>
              </a:rPr>
              <a:t>-</a:t>
            </a:r>
            <a:r>
              <a:rPr lang="en-US" altLang="en-US" dirty="0" err="1">
                <a:solidFill>
                  <a:schemeClr val="bg1"/>
                </a:solidFill>
              </a:rPr>
              <a:t>shee</a:t>
            </a:r>
            <a:r>
              <a:rPr lang="en-US" altLang="en-US" dirty="0">
                <a:solidFill>
                  <a:schemeClr val="bg1"/>
                </a:solidFill>
              </a:rPr>
              <a:t>-ah</a:t>
            </a:r>
          </a:p>
          <a:p>
            <a:pPr marL="0" indent="0" algn="ctr">
              <a:spcBef>
                <a:spcPct val="0"/>
              </a:spcBef>
            </a:pPr>
            <a:endParaRPr lang="en-US" altLang="en-US" sz="2400" dirty="0">
              <a:solidFill>
                <a:schemeClr val="bg1"/>
              </a:solidFill>
            </a:endParaRPr>
          </a:p>
          <a:p>
            <a:pPr marL="0" indent="0" algn="ctr">
              <a:spcBef>
                <a:spcPct val="0"/>
              </a:spcBef>
            </a:pPr>
            <a:r>
              <a:rPr lang="en-US" altLang="en-US" sz="2800" i="1" dirty="0">
                <a:solidFill>
                  <a:schemeClr val="bg1"/>
                </a:solidFill>
              </a:rPr>
              <a:t>[You are the mighty One forever, O L-</a:t>
            </a:r>
            <a:r>
              <a:rPr lang="en-US" altLang="en-US" sz="2800" i="1" dirty="0" err="1">
                <a:solidFill>
                  <a:schemeClr val="bg1"/>
                </a:solidFill>
              </a:rPr>
              <a:t>rd</a:t>
            </a:r>
            <a:r>
              <a:rPr lang="en-US" altLang="en-US" sz="2800" i="1" dirty="0">
                <a:solidFill>
                  <a:schemeClr val="bg1"/>
                </a:solidFill>
              </a:rPr>
              <a:t> </a:t>
            </a:r>
          </a:p>
          <a:p>
            <a:pPr marL="0" indent="0" algn="ctr">
              <a:spcBef>
                <a:spcPct val="0"/>
              </a:spcBef>
            </a:pPr>
            <a:r>
              <a:rPr lang="en-US" altLang="en-US" sz="2800" i="1" dirty="0">
                <a:solidFill>
                  <a:schemeClr val="bg1"/>
                </a:solidFill>
              </a:rPr>
              <a:t>You raise the dead sleeping in their graves</a:t>
            </a:r>
          </a:p>
          <a:p>
            <a:pPr marL="0" indent="0" algn="ctr">
              <a:spcBef>
                <a:spcPct val="0"/>
              </a:spcBef>
            </a:pPr>
            <a:r>
              <a:rPr lang="en-US" altLang="en-US" sz="2800" i="1" dirty="0">
                <a:solidFill>
                  <a:schemeClr val="bg1"/>
                </a:solidFill>
              </a:rPr>
              <a:t>You are mighty to save</a:t>
            </a:r>
            <a:r>
              <a:rPr lang="en-US" altLang="en-US" sz="3200" i="1" dirty="0">
                <a:solidFill>
                  <a:schemeClr val="bg1"/>
                </a:solidFill>
              </a:rPr>
              <a:t> ]</a:t>
            </a:r>
          </a:p>
          <a:p>
            <a:pPr marL="0" indent="0" algn="ctr">
              <a:spcBef>
                <a:spcPct val="0"/>
              </a:spcBef>
            </a:pPr>
            <a:endParaRPr lang="en-GB" altLang="en-US" sz="2400" dirty="0">
              <a:solidFill>
                <a:schemeClr val="bg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What is the name of a bullet proof Irishman? Rick </a:t>
            </a:r>
            <a:r>
              <a:rPr lang="en-US" sz="4000" dirty="0" err="1"/>
              <a:t>O’Shey</a:t>
            </a:r>
            <a:r>
              <a:rPr lang="en-US" sz="4000" dirty="0"/>
              <a:t>. </a:t>
            </a:r>
          </a:p>
          <a:p>
            <a:pPr marL="0" indent="0">
              <a:buNone/>
            </a:pPr>
            <a:endParaRPr lang="en-US" sz="4000" dirty="0"/>
          </a:p>
        </p:txBody>
      </p:sp>
      <p:graphicFrame>
        <p:nvGraphicFramePr>
          <p:cNvPr id="2" name="Table 1">
            <a:extLst>
              <a:ext uri="{FF2B5EF4-FFF2-40B4-BE49-F238E27FC236}">
                <a16:creationId xmlns:a16="http://schemas.microsoft.com/office/drawing/2014/main" id="{279CC41D-FB12-4327-89D6-4EE123C259A4}"/>
              </a:ext>
            </a:extLst>
          </p:cNvPr>
          <p:cNvGraphicFramePr>
            <a:graphicFrameLocks noGrp="1"/>
          </p:cNvGraphicFramePr>
          <p:nvPr/>
        </p:nvGraphicFramePr>
        <p:xfrm>
          <a:off x="1280160" y="2697098"/>
          <a:ext cx="6583680" cy="400178"/>
        </p:xfrm>
        <a:graphic>
          <a:graphicData uri="http://schemas.openxmlformats.org/drawingml/2006/table">
            <a:tbl>
              <a:tblPr/>
              <a:tblGrid>
                <a:gridCol w="6167120">
                  <a:extLst>
                    <a:ext uri="{9D8B030D-6E8A-4147-A177-3AD203B41FA5}">
                      <a16:colId xmlns:a16="http://schemas.microsoft.com/office/drawing/2014/main" val="2206192002"/>
                    </a:ext>
                  </a:extLst>
                </a:gridCol>
                <a:gridCol w="208280">
                  <a:extLst>
                    <a:ext uri="{9D8B030D-6E8A-4147-A177-3AD203B41FA5}">
                      <a16:colId xmlns:a16="http://schemas.microsoft.com/office/drawing/2014/main" val="1874265419"/>
                    </a:ext>
                  </a:extLst>
                </a:gridCol>
                <a:gridCol w="208280">
                  <a:extLst>
                    <a:ext uri="{9D8B030D-6E8A-4147-A177-3AD203B41FA5}">
                      <a16:colId xmlns:a16="http://schemas.microsoft.com/office/drawing/2014/main" val="1173787819"/>
                    </a:ext>
                  </a:extLst>
                </a:gridCol>
              </a:tblGrid>
              <a:tr h="0">
                <a:tc gridSpan="3">
                  <a:txBody>
                    <a:bodyPr/>
                    <a:lstStyle/>
                    <a:p>
                      <a:endParaRPr lang="en-US"/>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8415652"/>
                  </a:ext>
                </a:extLst>
              </a:tr>
              <a:tr h="0">
                <a:tc>
                  <a:txBody>
                    <a:bodyPr/>
                    <a:lstStyle/>
                    <a:p>
                      <a:pPr fontAlgn="t"/>
                      <a:endParaRPr lang="en-US">
                        <a:effectLst/>
                        <a:latin typeface="Roboto" panose="02000000000000000000" pitchFamily="2" charset="0"/>
                      </a:endParaRPr>
                    </a:p>
                  </a:txBody>
                  <a:tcPr marL="0" marR="0" marT="0" marB="0" anchor="ctr">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4217020251"/>
                  </a:ext>
                </a:extLst>
              </a:tr>
            </a:tbl>
          </a:graphicData>
        </a:graphic>
      </p:graphicFrame>
      <p:pic>
        <p:nvPicPr>
          <p:cNvPr id="1025" name="Picture 1">
            <a:extLst>
              <a:ext uri="{FF2B5EF4-FFF2-40B4-BE49-F238E27FC236}">
                <a16:creationId xmlns:a16="http://schemas.microsoft.com/office/drawing/2014/main" id="{25133162-B8A9-48C6-B826-131C4BCD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6971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58BDCE-1AB8-4307-AF4F-CE4F59D3AABD}"/>
              </a:ext>
            </a:extLst>
          </p:cNvPr>
          <p:cNvSpPr>
            <a:spLocks noChangeArrowheads="1"/>
          </p:cNvSpPr>
          <p:nvPr/>
        </p:nvSpPr>
        <p:spPr bwMode="auto">
          <a:xfrm>
            <a:off x="1279525"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name of a bullet proof Irishman? Rick O’Shey.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19C7B5A8-92E1-4011-900A-A455B12AD5D8}"/>
              </a:ext>
            </a:extLst>
          </p:cNvPr>
          <p:cNvGraphicFramePr>
            <a:graphicFrameLocks noGrp="1"/>
          </p:cNvGraphicFramePr>
          <p:nvPr/>
        </p:nvGraphicFramePr>
        <p:xfrm>
          <a:off x="1280160" y="2697098"/>
          <a:ext cx="6583680" cy="400178"/>
        </p:xfrm>
        <a:graphic>
          <a:graphicData uri="http://schemas.openxmlformats.org/drawingml/2006/table">
            <a:tbl>
              <a:tblPr/>
              <a:tblGrid>
                <a:gridCol w="6167120">
                  <a:extLst>
                    <a:ext uri="{9D8B030D-6E8A-4147-A177-3AD203B41FA5}">
                      <a16:colId xmlns:a16="http://schemas.microsoft.com/office/drawing/2014/main" val="879886788"/>
                    </a:ext>
                  </a:extLst>
                </a:gridCol>
                <a:gridCol w="208280">
                  <a:extLst>
                    <a:ext uri="{9D8B030D-6E8A-4147-A177-3AD203B41FA5}">
                      <a16:colId xmlns:a16="http://schemas.microsoft.com/office/drawing/2014/main" val="3074989639"/>
                    </a:ext>
                  </a:extLst>
                </a:gridCol>
                <a:gridCol w="208280">
                  <a:extLst>
                    <a:ext uri="{9D8B030D-6E8A-4147-A177-3AD203B41FA5}">
                      <a16:colId xmlns:a16="http://schemas.microsoft.com/office/drawing/2014/main" val="3337110623"/>
                    </a:ext>
                  </a:extLst>
                </a:gridCol>
              </a:tblGrid>
              <a:tr h="0">
                <a:tc gridSpan="3">
                  <a:txBody>
                    <a:bodyPr/>
                    <a:lstStyle/>
                    <a:p>
                      <a:endParaRPr lang="en-US"/>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5431972"/>
                  </a:ext>
                </a:extLst>
              </a:tr>
              <a:tr h="0">
                <a:tc>
                  <a:txBody>
                    <a:bodyPr/>
                    <a:lstStyle/>
                    <a:p>
                      <a:pPr fontAlgn="t"/>
                      <a:endParaRPr lang="en-US">
                        <a:effectLst/>
                        <a:latin typeface="Roboto" panose="02000000000000000000" pitchFamily="2" charset="0"/>
                      </a:endParaRPr>
                    </a:p>
                  </a:txBody>
                  <a:tcPr marL="0" marR="0" marT="0" marB="0" anchor="ctr">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1223088450"/>
                  </a:ext>
                </a:extLst>
              </a:tr>
            </a:tbl>
          </a:graphicData>
        </a:graphic>
      </p:graphicFrame>
      <p:pic>
        <p:nvPicPr>
          <p:cNvPr id="1027" name="Picture 3">
            <a:extLst>
              <a:ext uri="{FF2B5EF4-FFF2-40B4-BE49-F238E27FC236}">
                <a16:creationId xmlns:a16="http://schemas.microsoft.com/office/drawing/2014/main" id="{9CC4F169-F65F-44A9-8019-3CC74132C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6971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AA566769-8D72-4980-AEE0-842FAF764718}"/>
              </a:ext>
            </a:extLst>
          </p:cNvPr>
          <p:cNvSpPr>
            <a:spLocks noChangeArrowheads="1"/>
          </p:cNvSpPr>
          <p:nvPr/>
        </p:nvSpPr>
        <p:spPr bwMode="auto">
          <a:xfrm>
            <a:off x="1279525"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name of a bullet proof Irishman? Rick O’Shey.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040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17C35BE6-68E2-4918-8677-C4BB840F5BC9}"/>
              </a:ext>
            </a:extLst>
          </p:cNvPr>
          <p:cNvSpPr>
            <a:spLocks noGrp="1" noChangeArrowheads="1"/>
          </p:cNvSpPr>
          <p:nvPr>
            <p:ph type="body" idx="1"/>
          </p:nvPr>
        </p:nvSpPr>
        <p:spPr>
          <a:xfrm>
            <a:off x="381000" y="285750"/>
            <a:ext cx="8458200" cy="4724400"/>
          </a:xfrm>
        </p:spPr>
        <p:txBody>
          <a:bodyPr/>
          <a:lstStyle/>
          <a:p>
            <a:pPr algn="ctr" rtl="1">
              <a:lnSpc>
                <a:spcPct val="80000"/>
              </a:lnSpc>
            </a:pPr>
            <a:r>
              <a:rPr lang="he-IL" altLang="en-US" sz="5400" b="1" dirty="0">
                <a:solidFill>
                  <a:schemeClr val="bg1"/>
                </a:solidFill>
                <a:cs typeface="Vilna" pitchFamily="2" charset="-79"/>
              </a:rPr>
              <a:t>מְכַלְכֵּל חַיִּים בְּחֶסֶד</a:t>
            </a:r>
            <a:endParaRPr lang="en-US" altLang="en-US" sz="5400" b="1" dirty="0">
              <a:solidFill>
                <a:schemeClr val="bg1"/>
              </a:solidFill>
              <a:cs typeface="Vilna" pitchFamily="2" charset="-79"/>
            </a:endParaRPr>
          </a:p>
          <a:p>
            <a:pPr algn="ctr">
              <a:lnSpc>
                <a:spcPct val="80000"/>
              </a:lnSpc>
            </a:pPr>
            <a:r>
              <a:rPr lang="en-GB" altLang="en-US" dirty="0" err="1">
                <a:solidFill>
                  <a:schemeClr val="bg1"/>
                </a:solidFill>
              </a:rPr>
              <a:t>M'khal-kayl</a:t>
            </a:r>
            <a:r>
              <a:rPr lang="en-GB" altLang="en-US" dirty="0">
                <a:solidFill>
                  <a:schemeClr val="bg1"/>
                </a:solidFill>
              </a:rPr>
              <a:t> </a:t>
            </a:r>
            <a:r>
              <a:rPr lang="en-GB" altLang="en-US" dirty="0" err="1">
                <a:solidFill>
                  <a:schemeClr val="bg1"/>
                </a:solidFill>
              </a:rPr>
              <a:t>khi-yeem</a:t>
            </a:r>
            <a:r>
              <a:rPr lang="en-GB" altLang="en-US" dirty="0">
                <a:solidFill>
                  <a:schemeClr val="bg1"/>
                </a:solidFill>
              </a:rPr>
              <a:t> </a:t>
            </a:r>
            <a:r>
              <a:rPr lang="en-GB" altLang="en-US" dirty="0" err="1">
                <a:solidFill>
                  <a:schemeClr val="bg1"/>
                </a:solidFill>
              </a:rPr>
              <a:t>b'khesed</a:t>
            </a:r>
            <a:endParaRPr lang="en-GB" altLang="en-US" dirty="0">
              <a:solidFill>
                <a:schemeClr val="bg1"/>
              </a:solidFill>
            </a:endParaRPr>
          </a:p>
          <a:p>
            <a:pPr algn="ctr" rtl="1">
              <a:lnSpc>
                <a:spcPct val="80000"/>
              </a:lnSpc>
              <a:spcBef>
                <a:spcPct val="0"/>
              </a:spcBef>
            </a:pPr>
            <a:r>
              <a:rPr lang="he-IL" altLang="en-US" sz="5400" b="1" dirty="0">
                <a:solidFill>
                  <a:schemeClr val="bg1"/>
                </a:solidFill>
                <a:cs typeface="Vilna" pitchFamily="2" charset="-79"/>
              </a:rPr>
              <a:t>מְחַיֵּה מֵתִים בְּרַחֲמִים רַבִּים</a:t>
            </a:r>
            <a:endParaRPr lang="en-US" altLang="en-US" sz="5400" dirty="0">
              <a:solidFill>
                <a:schemeClr val="bg1"/>
              </a:solidFill>
            </a:endParaRPr>
          </a:p>
          <a:p>
            <a:pPr algn="ctr">
              <a:lnSpc>
                <a:spcPct val="80000"/>
              </a:lnSpc>
              <a:spcBef>
                <a:spcPct val="0"/>
              </a:spcBef>
            </a:pPr>
            <a:r>
              <a:rPr lang="en-GB" altLang="en-US" dirty="0" err="1">
                <a:solidFill>
                  <a:schemeClr val="bg1"/>
                </a:solidFill>
              </a:rPr>
              <a:t>M'khi</a:t>
            </a:r>
            <a:r>
              <a:rPr lang="en-GB" altLang="en-US" dirty="0">
                <a:solidFill>
                  <a:schemeClr val="bg1"/>
                </a:solidFill>
              </a:rPr>
              <a:t>-ay may-teem </a:t>
            </a:r>
          </a:p>
          <a:p>
            <a:pPr algn="ctr">
              <a:lnSpc>
                <a:spcPct val="80000"/>
              </a:lnSpc>
              <a:spcBef>
                <a:spcPct val="0"/>
              </a:spcBef>
            </a:pPr>
            <a:r>
              <a:rPr lang="en-GB" altLang="en-US" dirty="0" err="1">
                <a:solidFill>
                  <a:schemeClr val="bg1"/>
                </a:solidFill>
              </a:rPr>
              <a:t>B'ra</a:t>
            </a:r>
            <a:r>
              <a:rPr lang="en-GB" altLang="en-US" dirty="0">
                <a:solidFill>
                  <a:schemeClr val="bg1"/>
                </a:solidFill>
              </a:rPr>
              <a:t>-kha-</a:t>
            </a:r>
            <a:r>
              <a:rPr lang="en-GB" altLang="en-US" dirty="0" err="1">
                <a:solidFill>
                  <a:schemeClr val="bg1"/>
                </a:solidFill>
              </a:rPr>
              <a:t>meem</a:t>
            </a:r>
            <a:r>
              <a:rPr lang="en-GB" altLang="en-US" dirty="0">
                <a:solidFill>
                  <a:schemeClr val="bg1"/>
                </a:solidFill>
              </a:rPr>
              <a:t> </a:t>
            </a:r>
            <a:r>
              <a:rPr lang="en-GB" altLang="en-US" dirty="0" err="1">
                <a:solidFill>
                  <a:schemeClr val="bg1"/>
                </a:solidFill>
              </a:rPr>
              <a:t>ra-beem</a:t>
            </a:r>
            <a:endParaRPr lang="en-GB" altLang="en-US" dirty="0">
              <a:solidFill>
                <a:schemeClr val="bg1"/>
              </a:solidFill>
            </a:endParaRPr>
          </a:p>
          <a:p>
            <a:pPr algn="ctr">
              <a:lnSpc>
                <a:spcPct val="80000"/>
              </a:lnSpc>
              <a:spcBef>
                <a:spcPct val="0"/>
              </a:spcBef>
            </a:pPr>
            <a:endParaRPr lang="en-GB" altLang="en-US" i="1" dirty="0">
              <a:solidFill>
                <a:schemeClr val="bg1"/>
              </a:solidFill>
            </a:endParaRPr>
          </a:p>
          <a:p>
            <a:pPr marL="0" indent="0" algn="ctr">
              <a:lnSpc>
                <a:spcPct val="80000"/>
              </a:lnSpc>
              <a:spcBef>
                <a:spcPct val="0"/>
              </a:spcBef>
            </a:pPr>
            <a:r>
              <a:rPr lang="en-US" altLang="en-US" i="1" dirty="0">
                <a:solidFill>
                  <a:schemeClr val="bg1"/>
                </a:solidFill>
              </a:rPr>
              <a:t>[He sustains life in love</a:t>
            </a:r>
          </a:p>
          <a:p>
            <a:pPr marL="0" indent="0" algn="ctr">
              <a:lnSpc>
                <a:spcPct val="80000"/>
              </a:lnSpc>
            </a:pPr>
            <a:r>
              <a:rPr lang="en-US" altLang="en-US" i="1" dirty="0">
                <a:solidFill>
                  <a:schemeClr val="bg1"/>
                </a:solidFill>
              </a:rPr>
              <a:t>He revives the dead</a:t>
            </a:r>
          </a:p>
          <a:p>
            <a:pPr marL="0" indent="0" algn="ctr">
              <a:lnSpc>
                <a:spcPct val="80000"/>
              </a:lnSpc>
            </a:pPr>
            <a:r>
              <a:rPr lang="en-US" altLang="en-US" i="1" dirty="0">
                <a:solidFill>
                  <a:schemeClr val="bg1"/>
                </a:solidFill>
              </a:rPr>
              <a:t> With great mercies]</a:t>
            </a:r>
          </a:p>
          <a:p>
            <a:pPr algn="ctr">
              <a:lnSpc>
                <a:spcPct val="80000"/>
              </a:lnSpc>
              <a:spcBef>
                <a:spcPct val="0"/>
              </a:spcBef>
            </a:pPr>
            <a:endParaRPr lang="en-US" altLang="en-US" dirty="0">
              <a:solidFill>
                <a:schemeClr val="bg1"/>
              </a:solidFill>
            </a:endParaRPr>
          </a:p>
        </p:txBody>
      </p:sp>
    </p:spTree>
    <p:extLst>
      <p:ext uri="{BB962C8B-B14F-4D97-AF65-F5344CB8AC3E}">
        <p14:creationId xmlns:p14="http://schemas.microsoft.com/office/powerpoint/2010/main" val="37677266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381C1F3-FB80-41A5-83AC-F0AD58E94E55}"/>
              </a:ext>
            </a:extLst>
          </p:cNvPr>
          <p:cNvSpPr>
            <a:spLocks noGrp="1" noChangeArrowheads="1"/>
          </p:cNvSpPr>
          <p:nvPr>
            <p:ph type="subTitle" idx="4294967295"/>
          </p:nvPr>
        </p:nvSpPr>
        <p:spPr>
          <a:xfrm>
            <a:off x="381000" y="0"/>
            <a:ext cx="8382000" cy="5143500"/>
          </a:xfrm>
        </p:spPr>
        <p:txBody>
          <a:bodyPr/>
          <a:lstStyle/>
          <a:p>
            <a:pPr marL="0" indent="0" algn="ctr">
              <a:lnSpc>
                <a:spcPct val="80000"/>
              </a:lnSpc>
              <a:spcBef>
                <a:spcPct val="0"/>
              </a:spcBef>
            </a:pPr>
            <a:r>
              <a:rPr lang="he-IL" altLang="en-US" sz="5400" b="1" dirty="0">
                <a:solidFill>
                  <a:schemeClr val="bg1"/>
                </a:solidFill>
                <a:cs typeface="Vilna" pitchFamily="2" charset="-79"/>
              </a:rPr>
              <a:t>סוֹמֵךְ נוֹפְלִים וְרוֹפֵא חוֹלִים</a:t>
            </a:r>
            <a:endParaRPr lang="en-GB" altLang="en-US" sz="5400" b="1" dirty="0">
              <a:solidFill>
                <a:schemeClr val="bg1"/>
              </a:solidFill>
              <a:cs typeface="Vilna" pitchFamily="2" charset="-79"/>
            </a:endParaRPr>
          </a:p>
          <a:p>
            <a:pPr marL="0" indent="0" algn="ctr">
              <a:lnSpc>
                <a:spcPct val="80000"/>
              </a:lnSpc>
            </a:pPr>
            <a:r>
              <a:rPr lang="en-GB" altLang="en-US" dirty="0">
                <a:solidFill>
                  <a:schemeClr val="bg1"/>
                </a:solidFill>
              </a:rPr>
              <a:t>So-</a:t>
            </a:r>
            <a:r>
              <a:rPr lang="en-GB" altLang="en-US" dirty="0" err="1">
                <a:solidFill>
                  <a:schemeClr val="bg1"/>
                </a:solidFill>
              </a:rPr>
              <a:t>maykh</a:t>
            </a:r>
            <a:r>
              <a:rPr lang="en-GB" altLang="en-US" dirty="0">
                <a:solidFill>
                  <a:schemeClr val="bg1"/>
                </a:solidFill>
              </a:rPr>
              <a:t> no-</a:t>
            </a:r>
            <a:r>
              <a:rPr lang="en-GB" altLang="en-US" dirty="0" err="1">
                <a:solidFill>
                  <a:schemeClr val="bg1"/>
                </a:solidFill>
              </a:rPr>
              <a:t>fleem</a:t>
            </a:r>
            <a:endParaRPr lang="en-GB" altLang="en-US" dirty="0">
              <a:solidFill>
                <a:schemeClr val="bg1"/>
              </a:solidFill>
            </a:endParaRPr>
          </a:p>
          <a:p>
            <a:pPr marL="0" indent="0" algn="ctr">
              <a:lnSpc>
                <a:spcPct val="80000"/>
              </a:lnSpc>
            </a:pPr>
            <a:r>
              <a:rPr lang="en-GB" altLang="en-US" dirty="0" err="1">
                <a:solidFill>
                  <a:schemeClr val="bg1"/>
                </a:solidFill>
              </a:rPr>
              <a:t>V'ro</a:t>
            </a:r>
            <a:r>
              <a:rPr lang="en-GB" altLang="en-US" dirty="0">
                <a:solidFill>
                  <a:schemeClr val="bg1"/>
                </a:solidFill>
              </a:rPr>
              <a:t>-fay </a:t>
            </a:r>
            <a:r>
              <a:rPr lang="en-GB" altLang="en-US" dirty="0" err="1">
                <a:solidFill>
                  <a:schemeClr val="bg1"/>
                </a:solidFill>
              </a:rPr>
              <a:t>kho-leem</a:t>
            </a:r>
            <a:endParaRPr lang="en-GB" altLang="en-US" dirty="0">
              <a:solidFill>
                <a:schemeClr val="bg1"/>
              </a:solidFill>
            </a:endParaRPr>
          </a:p>
          <a:p>
            <a:pPr marL="0" indent="0" algn="ctr" rtl="1">
              <a:lnSpc>
                <a:spcPct val="80000"/>
              </a:lnSpc>
              <a:spcBef>
                <a:spcPct val="0"/>
              </a:spcBef>
            </a:pPr>
            <a:r>
              <a:rPr lang="he-IL" altLang="en-US" sz="5400" b="1" dirty="0">
                <a:solidFill>
                  <a:schemeClr val="bg1"/>
                </a:solidFill>
                <a:cs typeface="Vilna" pitchFamily="2" charset="-79"/>
              </a:rPr>
              <a:t>וּמַתִּיר אֲסוּרִים</a:t>
            </a:r>
            <a:endParaRPr lang="en-US" altLang="en-US" sz="5400" b="1" dirty="0">
              <a:solidFill>
                <a:schemeClr val="bg1"/>
              </a:solidFill>
              <a:cs typeface="Vilna" pitchFamily="2" charset="-79"/>
            </a:endParaRPr>
          </a:p>
          <a:p>
            <a:pPr marL="0" indent="0" algn="ctr">
              <a:lnSpc>
                <a:spcPct val="80000"/>
              </a:lnSpc>
            </a:pPr>
            <a:endParaRPr lang="en-US" altLang="en-US" i="1" dirty="0">
              <a:solidFill>
                <a:schemeClr val="bg1"/>
              </a:solidFill>
            </a:endParaRPr>
          </a:p>
          <a:p>
            <a:pPr marL="0" indent="0" algn="ctr">
              <a:lnSpc>
                <a:spcPct val="80000"/>
              </a:lnSpc>
            </a:pPr>
            <a:r>
              <a:rPr lang="en-US" altLang="en-US" i="1" dirty="0">
                <a:solidFill>
                  <a:schemeClr val="bg1"/>
                </a:solidFill>
              </a:rPr>
              <a:t>[He supports the falling </a:t>
            </a:r>
          </a:p>
          <a:p>
            <a:pPr marL="0" indent="0" algn="ctr">
              <a:lnSpc>
                <a:spcPct val="80000"/>
              </a:lnSpc>
            </a:pPr>
            <a:r>
              <a:rPr lang="en-US" altLang="en-US" i="1" dirty="0">
                <a:solidFill>
                  <a:schemeClr val="bg1"/>
                </a:solidFill>
              </a:rPr>
              <a:t>And heals the sick</a:t>
            </a:r>
          </a:p>
          <a:p>
            <a:pPr marL="0" indent="0" algn="ctr">
              <a:lnSpc>
                <a:spcPct val="80000"/>
              </a:lnSpc>
            </a:pPr>
            <a:r>
              <a:rPr lang="en-US" altLang="en-US" i="1" dirty="0">
                <a:solidFill>
                  <a:schemeClr val="bg1"/>
                </a:solidFill>
              </a:rPr>
              <a:t>And frees the prisoners]</a:t>
            </a:r>
          </a:p>
          <a:p>
            <a:pPr marL="0" indent="0" algn="ctr">
              <a:lnSpc>
                <a:spcPct val="80000"/>
              </a:lnSpc>
            </a:pPr>
            <a:endParaRPr lang="en-US" altLang="en-US" dirty="0">
              <a:solidFill>
                <a:schemeClr val="bg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381C1F3-FB80-41A5-83AC-F0AD58E94E55}"/>
              </a:ext>
            </a:extLst>
          </p:cNvPr>
          <p:cNvSpPr>
            <a:spLocks noGrp="1" noChangeArrowheads="1"/>
          </p:cNvSpPr>
          <p:nvPr>
            <p:ph type="subTitle" idx="4294967295"/>
          </p:nvPr>
        </p:nvSpPr>
        <p:spPr>
          <a:xfrm>
            <a:off x="381000" y="0"/>
            <a:ext cx="8382000" cy="5143500"/>
          </a:xfrm>
        </p:spPr>
        <p:txBody>
          <a:bodyPr/>
          <a:lstStyle/>
          <a:p>
            <a:pPr marL="0" indent="0" algn="ctr" rtl="1">
              <a:lnSpc>
                <a:spcPct val="80000"/>
              </a:lnSpc>
              <a:spcBef>
                <a:spcPct val="0"/>
              </a:spcBef>
            </a:pPr>
            <a:r>
              <a:rPr lang="he-IL" altLang="en-US" sz="5400" b="1" dirty="0">
                <a:solidFill>
                  <a:schemeClr val="bg1"/>
                </a:solidFill>
                <a:cs typeface="Vilna" pitchFamily="2" charset="-79"/>
              </a:rPr>
              <a:t>וּמְקַיֵּם אֱמוּנָתוֹ לִישֵׁנֵי עָפָר</a:t>
            </a:r>
            <a:endParaRPr lang="en-US" altLang="en-US" sz="5400" b="1" dirty="0">
              <a:solidFill>
                <a:schemeClr val="bg1"/>
              </a:solidFill>
              <a:cs typeface="Vilna" pitchFamily="2" charset="-79"/>
            </a:endParaRPr>
          </a:p>
          <a:p>
            <a:pPr marL="0" indent="0" algn="ctr">
              <a:lnSpc>
                <a:spcPct val="80000"/>
              </a:lnSpc>
            </a:pPr>
            <a:r>
              <a:rPr lang="en-US" altLang="en-US" dirty="0">
                <a:solidFill>
                  <a:schemeClr val="bg1"/>
                </a:solidFill>
              </a:rPr>
              <a:t>U-</a:t>
            </a:r>
            <a:r>
              <a:rPr lang="en-US" altLang="en-US" dirty="0" err="1">
                <a:solidFill>
                  <a:schemeClr val="bg1"/>
                </a:solidFill>
              </a:rPr>
              <a:t>m'ka</a:t>
            </a:r>
            <a:r>
              <a:rPr lang="en-US" altLang="en-US" dirty="0">
                <a:solidFill>
                  <a:schemeClr val="bg1"/>
                </a:solidFill>
              </a:rPr>
              <a:t>-</a:t>
            </a:r>
            <a:r>
              <a:rPr lang="en-US" altLang="en-US" dirty="0" err="1">
                <a:solidFill>
                  <a:schemeClr val="bg1"/>
                </a:solidFill>
              </a:rPr>
              <a:t>yeem</a:t>
            </a:r>
            <a:r>
              <a:rPr lang="en-US" altLang="en-US" dirty="0">
                <a:solidFill>
                  <a:schemeClr val="bg1"/>
                </a:solidFill>
              </a:rPr>
              <a:t> e-mu-</a:t>
            </a:r>
            <a:r>
              <a:rPr lang="en-US" altLang="en-US" dirty="0" err="1">
                <a:solidFill>
                  <a:schemeClr val="bg1"/>
                </a:solidFill>
              </a:rPr>
              <a:t>na</a:t>
            </a:r>
            <a:r>
              <a:rPr lang="en-US" altLang="en-US" dirty="0">
                <a:solidFill>
                  <a:schemeClr val="bg1"/>
                </a:solidFill>
              </a:rPr>
              <a:t>-to </a:t>
            </a:r>
          </a:p>
          <a:p>
            <a:pPr marL="0" indent="0" algn="ctr">
              <a:lnSpc>
                <a:spcPct val="80000"/>
              </a:lnSpc>
            </a:pPr>
            <a:r>
              <a:rPr lang="en-US" altLang="en-US" dirty="0">
                <a:solidFill>
                  <a:schemeClr val="bg1"/>
                </a:solidFill>
              </a:rPr>
              <a:t>L</a:t>
            </a:r>
            <a:r>
              <a:rPr lang="en-GB" altLang="en-US" dirty="0" err="1">
                <a:solidFill>
                  <a:schemeClr val="bg1"/>
                </a:solidFill>
              </a:rPr>
              <a:t>ee</a:t>
            </a:r>
            <a:r>
              <a:rPr lang="en-GB" altLang="en-US" dirty="0">
                <a:solidFill>
                  <a:schemeClr val="bg1"/>
                </a:solidFill>
              </a:rPr>
              <a:t>-shay-nay a-far</a:t>
            </a:r>
          </a:p>
          <a:p>
            <a:pPr marL="0" indent="0" algn="ctr">
              <a:lnSpc>
                <a:spcPct val="80000"/>
              </a:lnSpc>
            </a:pPr>
            <a:endParaRPr lang="en-GB" altLang="en-US" sz="3600" i="1" dirty="0">
              <a:solidFill>
                <a:schemeClr val="bg1"/>
              </a:solidFill>
            </a:endParaRPr>
          </a:p>
          <a:p>
            <a:pPr marL="0" indent="0" algn="ctr">
              <a:lnSpc>
                <a:spcPct val="80000"/>
              </a:lnSpc>
            </a:pPr>
            <a:r>
              <a:rPr lang="en-US" altLang="en-US" sz="3600" i="1" dirty="0">
                <a:solidFill>
                  <a:schemeClr val="bg1"/>
                </a:solidFill>
              </a:rPr>
              <a:t>[And establishes his faithfulness</a:t>
            </a:r>
          </a:p>
          <a:p>
            <a:pPr marL="0" indent="0" algn="ctr">
              <a:lnSpc>
                <a:spcPct val="80000"/>
              </a:lnSpc>
            </a:pPr>
            <a:r>
              <a:rPr lang="en-US" altLang="en-US" sz="3600" i="1" dirty="0">
                <a:solidFill>
                  <a:schemeClr val="bg1"/>
                </a:solidFill>
              </a:rPr>
              <a:t> With those that sleep in the dust]</a:t>
            </a:r>
          </a:p>
          <a:p>
            <a:pPr marL="0" indent="0" algn="ctr">
              <a:lnSpc>
                <a:spcPct val="80000"/>
              </a:lnSpc>
            </a:pPr>
            <a:endParaRPr lang="en-US" altLang="en-US" dirty="0">
              <a:solidFill>
                <a:schemeClr val="bg1"/>
              </a:solidFill>
            </a:endParaRPr>
          </a:p>
          <a:p>
            <a:pPr marL="0" indent="0" algn="ctr">
              <a:lnSpc>
                <a:spcPct val="80000"/>
              </a:lnSpc>
            </a:pPr>
            <a:endParaRPr lang="en-US" altLang="en-US" dirty="0">
              <a:solidFill>
                <a:schemeClr val="bg1"/>
              </a:solidFill>
            </a:endParaRPr>
          </a:p>
        </p:txBody>
      </p:sp>
    </p:spTree>
    <p:extLst>
      <p:ext uri="{BB962C8B-B14F-4D97-AF65-F5344CB8AC3E}">
        <p14:creationId xmlns:p14="http://schemas.microsoft.com/office/powerpoint/2010/main" val="20480831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31EEC896-13D5-4E41-A5B3-D80B10976E53}"/>
              </a:ext>
            </a:extLst>
          </p:cNvPr>
          <p:cNvSpPr>
            <a:spLocks noGrp="1" noChangeArrowheads="1"/>
          </p:cNvSpPr>
          <p:nvPr>
            <p:ph type="subTitle" idx="4294967295"/>
          </p:nvPr>
        </p:nvSpPr>
        <p:spPr>
          <a:xfrm>
            <a:off x="381000" y="0"/>
            <a:ext cx="8382000" cy="5086350"/>
          </a:xfrm>
        </p:spPr>
        <p:txBody>
          <a:bodyPr/>
          <a:lstStyle/>
          <a:p>
            <a:pPr marL="0" indent="0" algn="ctr" rtl="1">
              <a:lnSpc>
                <a:spcPct val="80000"/>
              </a:lnSpc>
              <a:spcBef>
                <a:spcPct val="0"/>
              </a:spcBef>
            </a:pPr>
            <a:r>
              <a:rPr lang="he-IL" altLang="en-US" sz="2400" dirty="0">
                <a:solidFill>
                  <a:schemeClr val="bg1"/>
                </a:solidFill>
              </a:rPr>
              <a:t> </a:t>
            </a:r>
            <a:r>
              <a:rPr lang="he-IL" altLang="en-US" sz="5400" b="1" dirty="0">
                <a:solidFill>
                  <a:schemeClr val="bg1"/>
                </a:solidFill>
                <a:cs typeface="Vilna" pitchFamily="2" charset="-79"/>
              </a:rPr>
              <a:t>מִי כָמֽוֹךָ בַּעַל גְּבוּרוֹת</a:t>
            </a:r>
          </a:p>
          <a:p>
            <a:pPr marL="0" indent="0" algn="ctr">
              <a:lnSpc>
                <a:spcPct val="80000"/>
              </a:lnSpc>
            </a:pPr>
            <a:r>
              <a:rPr lang="en-GB" altLang="en-US" sz="3600" dirty="0">
                <a:solidFill>
                  <a:schemeClr val="bg1"/>
                </a:solidFill>
              </a:rPr>
              <a:t> </a:t>
            </a:r>
            <a:r>
              <a:rPr lang="en-GB" altLang="en-US" dirty="0" err="1">
                <a:solidFill>
                  <a:schemeClr val="bg1"/>
                </a:solidFill>
              </a:rPr>
              <a:t>Mee</a:t>
            </a:r>
            <a:r>
              <a:rPr lang="en-GB" altLang="en-US" dirty="0">
                <a:solidFill>
                  <a:schemeClr val="bg1"/>
                </a:solidFill>
              </a:rPr>
              <a:t> kha-</a:t>
            </a:r>
            <a:r>
              <a:rPr lang="en-GB" altLang="en-US" dirty="0" err="1">
                <a:solidFill>
                  <a:schemeClr val="bg1"/>
                </a:solidFill>
              </a:rPr>
              <a:t>mokha</a:t>
            </a:r>
            <a:r>
              <a:rPr lang="en-GB" altLang="en-US" dirty="0">
                <a:solidFill>
                  <a:schemeClr val="bg1"/>
                </a:solidFill>
              </a:rPr>
              <a:t> </a:t>
            </a:r>
            <a:r>
              <a:rPr lang="en-GB" altLang="en-US" dirty="0" err="1">
                <a:solidFill>
                  <a:schemeClr val="bg1"/>
                </a:solidFill>
              </a:rPr>
              <a:t>ba</a:t>
            </a:r>
            <a:r>
              <a:rPr lang="en-GB" altLang="en-US" dirty="0">
                <a:solidFill>
                  <a:schemeClr val="bg1"/>
                </a:solidFill>
              </a:rPr>
              <a:t>-al </a:t>
            </a:r>
            <a:r>
              <a:rPr lang="en-GB" altLang="en-US" dirty="0" err="1">
                <a:solidFill>
                  <a:schemeClr val="bg1"/>
                </a:solidFill>
              </a:rPr>
              <a:t>g'vu</a:t>
            </a:r>
            <a:r>
              <a:rPr lang="en-GB" altLang="en-US" dirty="0">
                <a:solidFill>
                  <a:schemeClr val="bg1"/>
                </a:solidFill>
              </a:rPr>
              <a:t>-rot</a:t>
            </a:r>
          </a:p>
          <a:p>
            <a:pPr marL="0" indent="0" algn="ctr" rtl="1">
              <a:lnSpc>
                <a:spcPct val="80000"/>
              </a:lnSpc>
            </a:pPr>
            <a:r>
              <a:rPr lang="he-IL" altLang="en-US" sz="5400" b="1" dirty="0">
                <a:solidFill>
                  <a:schemeClr val="bg1"/>
                </a:solidFill>
                <a:cs typeface="Vilna" pitchFamily="2" charset="-79"/>
              </a:rPr>
              <a:t>וּמִי דּֽוֹמֶה לָּךְ מֶלֶךְ מֵמִית</a:t>
            </a:r>
          </a:p>
          <a:p>
            <a:pPr marL="0" indent="0" algn="ctr">
              <a:lnSpc>
                <a:spcPct val="80000"/>
              </a:lnSpc>
            </a:pPr>
            <a:r>
              <a:rPr lang="en-GB" altLang="en-US" dirty="0">
                <a:solidFill>
                  <a:schemeClr val="bg1"/>
                </a:solidFill>
              </a:rPr>
              <a:t>U-mee do-meh lakh </a:t>
            </a:r>
            <a:r>
              <a:rPr lang="en-GB" altLang="en-US" dirty="0" err="1">
                <a:solidFill>
                  <a:schemeClr val="bg1"/>
                </a:solidFill>
              </a:rPr>
              <a:t>Melekh</a:t>
            </a:r>
            <a:r>
              <a:rPr lang="en-GB" altLang="en-US" dirty="0">
                <a:solidFill>
                  <a:schemeClr val="bg1"/>
                </a:solidFill>
              </a:rPr>
              <a:t> ma-meet</a:t>
            </a:r>
          </a:p>
          <a:p>
            <a:pPr marL="0" indent="0" algn="ctr">
              <a:lnSpc>
                <a:spcPct val="80000"/>
              </a:lnSpc>
            </a:pPr>
            <a:endParaRPr lang="en-GB" altLang="en-US" dirty="0">
              <a:solidFill>
                <a:schemeClr val="bg1"/>
              </a:solidFill>
            </a:endParaRPr>
          </a:p>
          <a:p>
            <a:pPr marL="0" indent="0" algn="ctr">
              <a:lnSpc>
                <a:spcPct val="90000"/>
              </a:lnSpc>
              <a:spcBef>
                <a:spcPct val="0"/>
              </a:spcBef>
            </a:pPr>
            <a:r>
              <a:rPr lang="he-IL" altLang="en-US" sz="3000" dirty="0">
                <a:solidFill>
                  <a:schemeClr val="bg1"/>
                </a:solidFill>
              </a:rPr>
              <a:t> </a:t>
            </a:r>
            <a:r>
              <a:rPr lang="en-US" altLang="en-US" sz="3000" i="1" dirty="0">
                <a:solidFill>
                  <a:schemeClr val="bg1"/>
                </a:solidFill>
              </a:rPr>
              <a:t>[</a:t>
            </a:r>
            <a:r>
              <a:rPr lang="en-US" altLang="en-US" i="1" dirty="0">
                <a:solidFill>
                  <a:schemeClr val="bg1"/>
                </a:solidFill>
              </a:rPr>
              <a:t>Who is like you The Master of Power</a:t>
            </a:r>
          </a:p>
          <a:p>
            <a:pPr marL="0" indent="0" algn="ctr">
              <a:lnSpc>
                <a:spcPct val="90000"/>
              </a:lnSpc>
            </a:pPr>
            <a:r>
              <a:rPr lang="en-US" altLang="en-US" i="1" dirty="0">
                <a:solidFill>
                  <a:schemeClr val="bg1"/>
                </a:solidFill>
              </a:rPr>
              <a:t>And who resembles You</a:t>
            </a:r>
          </a:p>
          <a:p>
            <a:pPr marL="0" indent="0" algn="ctr">
              <a:lnSpc>
                <a:spcPct val="90000"/>
              </a:lnSpc>
            </a:pPr>
            <a:r>
              <a:rPr lang="en-US" altLang="en-US" i="1" dirty="0">
                <a:solidFill>
                  <a:schemeClr val="bg1"/>
                </a:solidFill>
              </a:rPr>
              <a:t>O King who controls death]</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6707EB67-A388-4695-8A28-812EA24C881F}"/>
              </a:ext>
            </a:extLst>
          </p:cNvPr>
          <p:cNvSpPr>
            <a:spLocks noGrp="1" noChangeArrowheads="1"/>
          </p:cNvSpPr>
          <p:nvPr>
            <p:ph type="subTitle" idx="4294967295"/>
          </p:nvPr>
        </p:nvSpPr>
        <p:spPr>
          <a:xfrm>
            <a:off x="457200" y="342900"/>
            <a:ext cx="8001000" cy="4667250"/>
          </a:xfrm>
        </p:spPr>
        <p:txBody>
          <a:bodyPr/>
          <a:lstStyle/>
          <a:p>
            <a:pPr marL="0" indent="0" algn="ctr" rtl="1">
              <a:spcBef>
                <a:spcPct val="0"/>
              </a:spcBef>
            </a:pPr>
            <a:r>
              <a:rPr lang="he-IL" altLang="en-US" sz="2400" dirty="0">
                <a:solidFill>
                  <a:schemeClr val="bg1"/>
                </a:solidFill>
              </a:rPr>
              <a:t> </a:t>
            </a:r>
            <a:r>
              <a:rPr lang="he-IL" altLang="en-US" sz="5400" b="1" dirty="0">
                <a:solidFill>
                  <a:schemeClr val="bg1"/>
                </a:solidFill>
                <a:cs typeface="Vilna" pitchFamily="2" charset="-79"/>
              </a:rPr>
              <a:t>וּמְחַיֶּה וּמַצְמִֽיחַ יְשׁוּעָה</a:t>
            </a:r>
          </a:p>
          <a:p>
            <a:pPr marL="0" indent="0" algn="ctr"/>
            <a:r>
              <a:rPr lang="en-GB" altLang="en-US" sz="3600" dirty="0">
                <a:solidFill>
                  <a:schemeClr val="bg1"/>
                </a:solidFill>
              </a:rPr>
              <a:t> </a:t>
            </a:r>
            <a:r>
              <a:rPr lang="en-GB" altLang="en-US" dirty="0">
                <a:solidFill>
                  <a:schemeClr val="bg1"/>
                </a:solidFill>
              </a:rPr>
              <a:t>U-</a:t>
            </a:r>
            <a:r>
              <a:rPr lang="en-GB" altLang="en-US" dirty="0" err="1">
                <a:solidFill>
                  <a:schemeClr val="bg1"/>
                </a:solidFill>
              </a:rPr>
              <a:t>m'kha</a:t>
            </a:r>
            <a:r>
              <a:rPr lang="en-GB" altLang="en-US" dirty="0">
                <a:solidFill>
                  <a:schemeClr val="bg1"/>
                </a:solidFill>
              </a:rPr>
              <a:t>-yeh u-mats-mee-akh </a:t>
            </a:r>
          </a:p>
          <a:p>
            <a:pPr marL="0" indent="0" algn="ctr"/>
            <a:r>
              <a:rPr lang="en-GB" altLang="en-US" dirty="0" err="1">
                <a:solidFill>
                  <a:schemeClr val="bg1"/>
                </a:solidFill>
              </a:rPr>
              <a:t>Y'shu</a:t>
            </a:r>
            <a:r>
              <a:rPr lang="en-GB" altLang="en-US" dirty="0">
                <a:solidFill>
                  <a:schemeClr val="bg1"/>
                </a:solidFill>
              </a:rPr>
              <a:t>-ah</a:t>
            </a:r>
          </a:p>
          <a:p>
            <a:pPr marL="0" indent="0" algn="ctr"/>
            <a:endParaRPr lang="en-GB" altLang="en-US" dirty="0">
              <a:solidFill>
                <a:schemeClr val="bg1"/>
              </a:solidFill>
            </a:endParaRPr>
          </a:p>
          <a:p>
            <a:pPr marL="0" indent="0" algn="ctr">
              <a:lnSpc>
                <a:spcPct val="90000"/>
              </a:lnSpc>
            </a:pPr>
            <a:r>
              <a:rPr lang="en-US" altLang="en-US" sz="3200" i="1" dirty="0">
                <a:solidFill>
                  <a:schemeClr val="bg1"/>
                </a:solidFill>
              </a:rPr>
              <a:t>And gives life</a:t>
            </a:r>
          </a:p>
          <a:p>
            <a:pPr marL="0" indent="0" algn="ctr">
              <a:lnSpc>
                <a:spcPct val="90000"/>
              </a:lnSpc>
            </a:pPr>
            <a:r>
              <a:rPr lang="en-US" altLang="en-US" sz="3200" i="1" dirty="0">
                <a:solidFill>
                  <a:schemeClr val="bg1"/>
                </a:solidFill>
              </a:rPr>
              <a:t>And causes salvation </a:t>
            </a:r>
          </a:p>
          <a:p>
            <a:pPr marL="0" indent="0" algn="ctr">
              <a:lnSpc>
                <a:spcPct val="90000"/>
              </a:lnSpc>
            </a:pPr>
            <a:r>
              <a:rPr lang="en-US" altLang="en-US" sz="3200" i="1" dirty="0">
                <a:solidFill>
                  <a:schemeClr val="bg1"/>
                </a:solidFill>
              </a:rPr>
              <a:t>to spring forth</a:t>
            </a:r>
          </a:p>
          <a:p>
            <a:pPr marL="0" indent="0" algn="ctr"/>
            <a:endParaRPr lang="en-GB" altLang="en-US" dirty="0">
              <a:solidFill>
                <a:schemeClr val="bg1"/>
              </a:solidFill>
            </a:endParaRPr>
          </a:p>
          <a:p>
            <a:pPr marL="0" indent="0" algn="ctr" rtl="1"/>
            <a:endParaRPr lang="en-US" altLang="en-US" dirty="0">
              <a:solidFill>
                <a:schemeClr val="bg1"/>
              </a:solidFill>
              <a:cs typeface="Vilna" pitchFamily="2" charset="-79"/>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F3AA8250-0BD5-45C0-81A4-307324275900}"/>
              </a:ext>
            </a:extLst>
          </p:cNvPr>
          <p:cNvSpPr>
            <a:spLocks noGrp="1" noChangeArrowheads="1"/>
          </p:cNvSpPr>
          <p:nvPr>
            <p:ph type="body" idx="1"/>
          </p:nvPr>
        </p:nvSpPr>
        <p:spPr>
          <a:xfrm>
            <a:off x="381000" y="285750"/>
            <a:ext cx="8382000" cy="4724400"/>
          </a:xfrm>
        </p:spPr>
        <p:txBody>
          <a:bodyPr/>
          <a:lstStyle/>
          <a:p>
            <a:pPr algn="ctr" rtl="1"/>
            <a:r>
              <a:rPr lang="he-IL" altLang="en-US" sz="5400" b="1" dirty="0">
                <a:solidFill>
                  <a:schemeClr val="bg1"/>
                </a:solidFill>
                <a:cs typeface="Vilna" pitchFamily="2" charset="-79"/>
              </a:rPr>
              <a:t>וְנֶאֱמָן אַתָּה לְהַחֲיוֹת מֵתִים</a:t>
            </a:r>
            <a:endParaRPr lang="en-US" altLang="en-US" sz="5400" b="1" dirty="0">
              <a:solidFill>
                <a:schemeClr val="bg1"/>
              </a:solidFill>
              <a:cs typeface="Vilna" pitchFamily="2" charset="-79"/>
            </a:endParaRPr>
          </a:p>
          <a:p>
            <a:pPr algn="ctr" rtl="1"/>
            <a:r>
              <a:rPr lang="en-US" altLang="en-US" dirty="0" err="1">
                <a:solidFill>
                  <a:schemeClr val="bg1"/>
                </a:solidFill>
                <a:cs typeface="Vilna" pitchFamily="2" charset="-79"/>
              </a:rPr>
              <a:t>V</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neh</a:t>
            </a:r>
            <a:r>
              <a:rPr lang="en-US" altLang="en-US" dirty="0">
                <a:solidFill>
                  <a:schemeClr val="bg1"/>
                </a:solidFill>
                <a:cs typeface="Vilna" pitchFamily="2" charset="-79"/>
              </a:rPr>
              <a:t>-eh-</a:t>
            </a:r>
            <a:r>
              <a:rPr lang="en-US" altLang="en-US" dirty="0" err="1">
                <a:solidFill>
                  <a:schemeClr val="bg1"/>
                </a:solidFill>
                <a:cs typeface="Vilna" pitchFamily="2" charset="-79"/>
              </a:rPr>
              <a:t>mahn</a:t>
            </a:r>
            <a:r>
              <a:rPr lang="en-US" altLang="en-US" dirty="0">
                <a:solidFill>
                  <a:schemeClr val="bg1"/>
                </a:solidFill>
                <a:cs typeface="Vilna" pitchFamily="2" charset="-79"/>
              </a:rPr>
              <a:t> a-</a:t>
            </a:r>
            <a:r>
              <a:rPr lang="en-US" altLang="en-US" dirty="0" err="1">
                <a:solidFill>
                  <a:schemeClr val="bg1"/>
                </a:solidFill>
                <a:cs typeface="Vilna" pitchFamily="2" charset="-79"/>
              </a:rPr>
              <a:t>tah</a:t>
            </a:r>
            <a:endParaRPr lang="en-US" altLang="en-US" dirty="0">
              <a:solidFill>
                <a:schemeClr val="bg1"/>
              </a:solidFill>
              <a:cs typeface="Vilna" pitchFamily="2" charset="-79"/>
            </a:endParaRPr>
          </a:p>
          <a:p>
            <a:pPr algn="ctr" rtl="1"/>
            <a:r>
              <a:rPr lang="en-US" altLang="en-US" dirty="0" err="1">
                <a:solidFill>
                  <a:schemeClr val="bg1"/>
                </a:solidFill>
                <a:cs typeface="Vilna" pitchFamily="2" charset="-79"/>
              </a:rPr>
              <a:t>L</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ha-khay-oht</a:t>
            </a:r>
            <a:r>
              <a:rPr lang="en-US" altLang="en-US" dirty="0">
                <a:solidFill>
                  <a:schemeClr val="bg1"/>
                </a:solidFill>
                <a:cs typeface="Vilna" pitchFamily="2" charset="-79"/>
              </a:rPr>
              <a:t> meh-teem</a:t>
            </a:r>
          </a:p>
          <a:p>
            <a:pPr algn="ctr" rtl="1"/>
            <a:endParaRPr lang="en-US" altLang="en-US" sz="2000" i="1" dirty="0">
              <a:solidFill>
                <a:schemeClr val="bg1"/>
              </a:solidFill>
              <a:cs typeface="Vilna" pitchFamily="2" charset="-79"/>
            </a:endParaRPr>
          </a:p>
          <a:p>
            <a:pPr algn="ctr" rtl="1"/>
            <a:r>
              <a:rPr lang="en-US" altLang="en-US" sz="3200" i="1" dirty="0">
                <a:solidFill>
                  <a:schemeClr val="bg1"/>
                </a:solidFill>
              </a:rPr>
              <a:t>[And you are faithful to</a:t>
            </a:r>
          </a:p>
          <a:p>
            <a:pPr algn="ctr"/>
            <a:r>
              <a:rPr lang="en-US" altLang="en-US" sz="3200" i="1" dirty="0">
                <a:solidFill>
                  <a:schemeClr val="bg1"/>
                </a:solidFill>
              </a:rPr>
              <a:t>Resurrect the dead]</a:t>
            </a:r>
          </a:p>
          <a:p>
            <a:pPr algn="ctr" rtl="1"/>
            <a:endParaRPr lang="en-US" altLang="en-US" sz="5400" dirty="0">
              <a:solidFill>
                <a:schemeClr val="bg1"/>
              </a:solidFill>
              <a:cs typeface="Vilna" pitchFamily="2" charset="-79"/>
            </a:endParaRPr>
          </a:p>
          <a:p>
            <a:pPr algn="ctr" rtl="1"/>
            <a:endParaRPr lang="en-US" altLang="en-US" dirty="0">
              <a:solidFill>
                <a:schemeClr val="bg1"/>
              </a:solidFill>
              <a:cs typeface="Vilna" pitchFamily="2" charset="-79"/>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F41C1B2A-F9B3-47DF-A695-FD12F80EBA8C}"/>
              </a:ext>
            </a:extLst>
          </p:cNvPr>
          <p:cNvSpPr>
            <a:spLocks noGrp="1" noChangeArrowheads="1"/>
          </p:cNvSpPr>
          <p:nvPr>
            <p:ph type="body" idx="1"/>
          </p:nvPr>
        </p:nvSpPr>
        <p:spPr>
          <a:xfrm>
            <a:off x="381000" y="228600"/>
            <a:ext cx="8229600" cy="4781550"/>
          </a:xfrm>
        </p:spPr>
        <p:txBody>
          <a:bodyPr/>
          <a:lstStyle/>
          <a:p>
            <a:pPr algn="ctr" rtl="1">
              <a:lnSpc>
                <a:spcPct val="90000"/>
              </a:lnSpc>
              <a:spcBef>
                <a:spcPct val="0"/>
              </a:spcBef>
            </a:pPr>
            <a:r>
              <a:rPr lang="he-IL" altLang="en-US" sz="5400" b="1" dirty="0">
                <a:solidFill>
                  <a:schemeClr val="bg1"/>
                </a:solidFill>
                <a:latin typeface="David" panose="020E0502060401010101" pitchFamily="34" charset="-79"/>
                <a:cs typeface="Vilna" pitchFamily="2" charset="-79"/>
              </a:rPr>
              <a:t>בָּרוּךְ אַתָּה יְיָ</a:t>
            </a:r>
            <a:r>
              <a:rPr lang="he-IL" altLang="en-US" sz="4950" b="1" dirty="0">
                <a:latin typeface="David" panose="020E0502060401010101" pitchFamily="34" charset="-79"/>
                <a:cs typeface="Vilna" pitchFamily="2" charset="-79"/>
              </a:rPr>
              <a:t> </a:t>
            </a:r>
            <a:endParaRPr lang="en-US" altLang="en-US" sz="4950" b="1" dirty="0">
              <a:latin typeface="David" panose="020E0502060401010101" pitchFamily="34" charset="-79"/>
              <a:cs typeface="Vilna" pitchFamily="2" charset="-79"/>
            </a:endParaRPr>
          </a:p>
          <a:p>
            <a:pPr algn="ctr" rtl="1">
              <a:lnSpc>
                <a:spcPct val="90000"/>
              </a:lnSpc>
              <a:spcBef>
                <a:spcPct val="0"/>
              </a:spcBef>
            </a:pPr>
            <a:r>
              <a:rPr lang="he-IL" altLang="en-US" sz="5400" b="1" dirty="0">
                <a:solidFill>
                  <a:srgbClr val="FFFF00"/>
                </a:solidFill>
                <a:latin typeface="David" panose="020E0502060401010101" pitchFamily="34" charset="-79"/>
                <a:cs typeface="Vilna" pitchFamily="2" charset="-79"/>
              </a:rPr>
              <a:t>[בָּרוּךְ הוּא וּבָּרוּךְ שְּׁמוֹ]</a:t>
            </a:r>
          </a:p>
          <a:p>
            <a:pPr algn="ctr">
              <a:lnSpc>
                <a:spcPct val="90000"/>
              </a:lnSpc>
              <a:spcBef>
                <a:spcPct val="0"/>
              </a:spcBef>
            </a:pPr>
            <a:r>
              <a:rPr lang="en-US" altLang="en-US" dirty="0">
                <a:solidFill>
                  <a:schemeClr val="bg1"/>
                </a:solidFill>
                <a:cs typeface="Vilna" pitchFamily="2" charset="-79"/>
              </a:rPr>
              <a:t>Ba-</a:t>
            </a:r>
            <a:r>
              <a:rPr lang="en-US" altLang="en-US" dirty="0" err="1">
                <a:solidFill>
                  <a:schemeClr val="bg1"/>
                </a:solidFill>
                <a:cs typeface="Vilna" pitchFamily="2" charset="-79"/>
              </a:rPr>
              <a:t>rukh</a:t>
            </a:r>
            <a:r>
              <a:rPr lang="en-US" altLang="en-US" dirty="0">
                <a:solidFill>
                  <a:schemeClr val="bg1"/>
                </a:solidFill>
                <a:cs typeface="Vilna" pitchFamily="2" charset="-79"/>
              </a:rPr>
              <a:t> a-</a:t>
            </a:r>
            <a:r>
              <a:rPr lang="en-US" altLang="en-US" dirty="0" err="1">
                <a:solidFill>
                  <a:schemeClr val="bg1"/>
                </a:solidFill>
                <a:cs typeface="Vilna" pitchFamily="2" charset="-79"/>
              </a:rPr>
              <a:t>tah</a:t>
            </a:r>
            <a:r>
              <a:rPr lang="en-US" altLang="en-US" dirty="0">
                <a:solidFill>
                  <a:schemeClr val="bg1"/>
                </a:solidFill>
                <a:cs typeface="Vilna" pitchFamily="2" charset="-79"/>
              </a:rPr>
              <a:t> Ah-do-</a:t>
            </a:r>
            <a:r>
              <a:rPr lang="en-US" altLang="en-US" dirty="0" err="1">
                <a:solidFill>
                  <a:schemeClr val="bg1"/>
                </a:solidFill>
                <a:cs typeface="Vilna" pitchFamily="2" charset="-79"/>
              </a:rPr>
              <a:t>ni</a:t>
            </a:r>
            <a:endParaRPr lang="en-US" altLang="en-US" dirty="0">
              <a:solidFill>
                <a:schemeClr val="bg1"/>
              </a:solidFill>
              <a:cs typeface="Vilna" pitchFamily="2" charset="-79"/>
            </a:endParaRPr>
          </a:p>
          <a:p>
            <a:pPr algn="ctr">
              <a:lnSpc>
                <a:spcPct val="90000"/>
              </a:lnSpc>
              <a:spcBef>
                <a:spcPct val="0"/>
              </a:spcBef>
            </a:pPr>
            <a:r>
              <a:rPr lang="en-US" altLang="en-US" dirty="0">
                <a:solidFill>
                  <a:srgbClr val="FFFF00"/>
                </a:solidFill>
              </a:rPr>
              <a:t>[Ba-</a:t>
            </a:r>
            <a:r>
              <a:rPr lang="en-US" altLang="en-US" dirty="0" err="1">
                <a:solidFill>
                  <a:srgbClr val="FFFF00"/>
                </a:solidFill>
              </a:rPr>
              <a:t>rukh</a:t>
            </a:r>
            <a:r>
              <a:rPr lang="en-US" altLang="en-US" dirty="0">
                <a:solidFill>
                  <a:srgbClr val="FFFF00"/>
                </a:solidFill>
              </a:rPr>
              <a:t> hu u-</a:t>
            </a:r>
            <a:r>
              <a:rPr lang="en-US" altLang="en-US" dirty="0" err="1">
                <a:solidFill>
                  <a:srgbClr val="FFFF00"/>
                </a:solidFill>
              </a:rPr>
              <a:t>ba</a:t>
            </a:r>
            <a:r>
              <a:rPr lang="en-US" altLang="en-US" dirty="0">
                <a:solidFill>
                  <a:srgbClr val="FFFF00"/>
                </a:solidFill>
              </a:rPr>
              <a:t>-</a:t>
            </a:r>
            <a:r>
              <a:rPr lang="en-US" altLang="en-US" dirty="0" err="1">
                <a:solidFill>
                  <a:srgbClr val="FFFF00"/>
                </a:solidFill>
              </a:rPr>
              <a:t>rukh</a:t>
            </a:r>
            <a:r>
              <a:rPr lang="en-US" altLang="en-US" dirty="0">
                <a:solidFill>
                  <a:srgbClr val="FFFF00"/>
                </a:solidFill>
              </a:rPr>
              <a:t> </a:t>
            </a:r>
            <a:r>
              <a:rPr lang="en-US" altLang="en-US" dirty="0" err="1">
                <a:solidFill>
                  <a:srgbClr val="FFFF00"/>
                </a:solidFill>
              </a:rPr>
              <a:t>sh'mo</a:t>
            </a:r>
            <a:r>
              <a:rPr lang="en-US" altLang="en-US" dirty="0">
                <a:solidFill>
                  <a:srgbClr val="FFFF00"/>
                </a:solidFill>
              </a:rPr>
              <a:t>]</a:t>
            </a:r>
          </a:p>
          <a:p>
            <a:pPr algn="ctr" rtl="1">
              <a:lnSpc>
                <a:spcPct val="90000"/>
              </a:lnSpc>
              <a:spcBef>
                <a:spcPct val="0"/>
              </a:spcBef>
            </a:pPr>
            <a:r>
              <a:rPr lang="he-IL" altLang="en-US" sz="5400" b="1" dirty="0">
                <a:solidFill>
                  <a:schemeClr val="bg1"/>
                </a:solidFill>
                <a:cs typeface="Vilna" pitchFamily="2" charset="-79"/>
              </a:rPr>
              <a:t>מְחַיֶּה הַמֵּתִים</a:t>
            </a:r>
            <a:endParaRPr lang="en-US" altLang="en-US" b="1" dirty="0">
              <a:solidFill>
                <a:srgbClr val="FFFF00"/>
              </a:solidFill>
            </a:endParaRPr>
          </a:p>
          <a:p>
            <a:pPr algn="ctr">
              <a:lnSpc>
                <a:spcPct val="90000"/>
              </a:lnSpc>
              <a:spcBef>
                <a:spcPct val="0"/>
              </a:spcBef>
            </a:pPr>
            <a:r>
              <a:rPr lang="en-US" altLang="en-US" dirty="0" err="1">
                <a:solidFill>
                  <a:schemeClr val="bg1"/>
                </a:solidFill>
                <a:cs typeface="Vilna" pitchFamily="2" charset="-79"/>
              </a:rPr>
              <a:t>M</a:t>
            </a:r>
            <a:r>
              <a:rPr lang="en-US" altLang="en-US" dirty="0" err="1">
                <a:solidFill>
                  <a:schemeClr val="bg1"/>
                </a:solidFill>
                <a:latin typeface="Arial" panose="020B0604020202020204" pitchFamily="34" charset="0"/>
                <a:cs typeface="Vilna" pitchFamily="2" charset="-79"/>
              </a:rPr>
              <a:t>’</a:t>
            </a:r>
            <a:r>
              <a:rPr lang="en-US" altLang="en-US" dirty="0" err="1">
                <a:solidFill>
                  <a:schemeClr val="bg1"/>
                </a:solidFill>
                <a:cs typeface="Vilna" pitchFamily="2" charset="-79"/>
              </a:rPr>
              <a:t>kha</a:t>
            </a:r>
            <a:r>
              <a:rPr lang="en-US" altLang="en-US" dirty="0">
                <a:solidFill>
                  <a:schemeClr val="bg1"/>
                </a:solidFill>
                <a:cs typeface="Vilna" pitchFamily="2" charset="-79"/>
              </a:rPr>
              <a:t>-yeh ha-meh-teem</a:t>
            </a:r>
          </a:p>
          <a:p>
            <a:pPr algn="ctr"/>
            <a:r>
              <a:rPr lang="en-US" altLang="en-US" sz="2400" i="1" dirty="0">
                <a:solidFill>
                  <a:schemeClr val="bg1"/>
                </a:solidFill>
              </a:rPr>
              <a:t>Blessed are You, ADONI Who resurrects the dead</a:t>
            </a:r>
            <a:endParaRPr lang="en-GB" altLang="en-US" sz="2400" i="1" dirty="0">
              <a:solidFill>
                <a:srgbClr val="000099"/>
              </a:solidFill>
            </a:endParaRPr>
          </a:p>
          <a:p>
            <a:pPr algn="ctr">
              <a:lnSpc>
                <a:spcPct val="90000"/>
              </a:lnSpc>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2AACFFAC-6884-441A-9DF0-9A1FE4E8EB47}"/>
              </a:ext>
            </a:extLst>
          </p:cNvPr>
          <p:cNvSpPr>
            <a:spLocks noGrp="1" noChangeArrowheads="1"/>
          </p:cNvSpPr>
          <p:nvPr>
            <p:ph type="subTitle" idx="4294967295"/>
          </p:nvPr>
        </p:nvSpPr>
        <p:spPr>
          <a:xfrm>
            <a:off x="381000" y="171450"/>
            <a:ext cx="8458200" cy="4857750"/>
          </a:xfrm>
        </p:spPr>
        <p:txBody>
          <a:bodyPr/>
          <a:lstStyle/>
          <a:p>
            <a:pPr algn="ctr">
              <a:lnSpc>
                <a:spcPct val="80000"/>
              </a:lnSpc>
            </a:pPr>
            <a:r>
              <a:rPr lang="he-IL" altLang="en-US" sz="3000" dirty="0">
                <a:solidFill>
                  <a:schemeClr val="bg1"/>
                </a:solidFill>
              </a:rPr>
              <a:t> </a:t>
            </a:r>
            <a:r>
              <a:rPr lang="en-US" altLang="en-US" sz="4000" dirty="0">
                <a:solidFill>
                  <a:schemeClr val="bg1"/>
                </a:solidFill>
              </a:rPr>
              <a:t>He sustains life in love</a:t>
            </a:r>
          </a:p>
          <a:p>
            <a:pPr algn="ctr">
              <a:lnSpc>
                <a:spcPct val="80000"/>
              </a:lnSpc>
            </a:pPr>
            <a:r>
              <a:rPr lang="en-US" altLang="en-US" sz="4000" dirty="0">
                <a:solidFill>
                  <a:schemeClr val="bg1"/>
                </a:solidFill>
              </a:rPr>
              <a:t>He revives the dead</a:t>
            </a:r>
          </a:p>
          <a:p>
            <a:pPr algn="ctr">
              <a:lnSpc>
                <a:spcPct val="80000"/>
              </a:lnSpc>
            </a:pPr>
            <a:r>
              <a:rPr lang="en-US" altLang="en-US" sz="4000" dirty="0">
                <a:solidFill>
                  <a:schemeClr val="bg1"/>
                </a:solidFill>
              </a:rPr>
              <a:t> With great mercies</a:t>
            </a:r>
          </a:p>
          <a:p>
            <a:pPr algn="ctr">
              <a:lnSpc>
                <a:spcPct val="80000"/>
              </a:lnSpc>
            </a:pPr>
            <a:r>
              <a:rPr lang="en-US" altLang="en-US" sz="4000" dirty="0">
                <a:solidFill>
                  <a:schemeClr val="bg1"/>
                </a:solidFill>
              </a:rPr>
              <a:t>He supports the falling </a:t>
            </a:r>
          </a:p>
          <a:p>
            <a:pPr algn="ctr">
              <a:lnSpc>
                <a:spcPct val="80000"/>
              </a:lnSpc>
            </a:pPr>
            <a:r>
              <a:rPr lang="en-US" altLang="en-US" sz="4000" dirty="0">
                <a:solidFill>
                  <a:schemeClr val="bg1"/>
                </a:solidFill>
              </a:rPr>
              <a:t>And heals the sick</a:t>
            </a:r>
          </a:p>
          <a:p>
            <a:pPr algn="ctr">
              <a:lnSpc>
                <a:spcPct val="80000"/>
              </a:lnSpc>
            </a:pPr>
            <a:r>
              <a:rPr lang="en-US" altLang="en-US" sz="4000" dirty="0">
                <a:solidFill>
                  <a:schemeClr val="bg1"/>
                </a:solidFill>
              </a:rPr>
              <a:t>And frees the prisoners</a:t>
            </a:r>
          </a:p>
          <a:p>
            <a:pPr algn="ctr">
              <a:lnSpc>
                <a:spcPct val="80000"/>
              </a:lnSpc>
            </a:pPr>
            <a:r>
              <a:rPr lang="en-US" altLang="en-US" sz="4000" dirty="0">
                <a:solidFill>
                  <a:schemeClr val="bg1"/>
                </a:solidFill>
              </a:rPr>
              <a:t>And establishes his faithfulness</a:t>
            </a:r>
          </a:p>
          <a:p>
            <a:pPr algn="ctr">
              <a:lnSpc>
                <a:spcPct val="80000"/>
              </a:lnSpc>
            </a:pPr>
            <a:r>
              <a:rPr lang="en-US" altLang="en-US" sz="4000" dirty="0">
                <a:solidFill>
                  <a:schemeClr val="bg1"/>
                </a:solidFill>
              </a:rPr>
              <a:t> With those that sleep in the dust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B7C160DC-9645-4341-AA40-F48B5C042096}"/>
              </a:ext>
            </a:extLst>
          </p:cNvPr>
          <p:cNvSpPr>
            <a:spLocks noGrp="1" noChangeArrowheads="1"/>
          </p:cNvSpPr>
          <p:nvPr>
            <p:ph type="subTitle" idx="4294967295"/>
          </p:nvPr>
        </p:nvSpPr>
        <p:spPr>
          <a:xfrm>
            <a:off x="1143000" y="171450"/>
            <a:ext cx="6858000" cy="3829050"/>
          </a:xfrm>
        </p:spPr>
        <p:txBody>
          <a:bodyPr/>
          <a:lstStyle/>
          <a:p>
            <a:pPr algn="ctr">
              <a:lnSpc>
                <a:spcPct val="90000"/>
              </a:lnSpc>
            </a:pPr>
            <a:r>
              <a:rPr lang="he-IL" altLang="en-US" sz="3000" dirty="0">
                <a:solidFill>
                  <a:schemeClr val="bg1"/>
                </a:solidFill>
              </a:rPr>
              <a:t> </a:t>
            </a:r>
            <a:r>
              <a:rPr lang="en-US" altLang="en-US" sz="4000" dirty="0">
                <a:solidFill>
                  <a:schemeClr val="bg1"/>
                </a:solidFill>
              </a:rPr>
              <a:t>Who is like you</a:t>
            </a:r>
          </a:p>
          <a:p>
            <a:pPr algn="ctr">
              <a:lnSpc>
                <a:spcPct val="90000"/>
              </a:lnSpc>
            </a:pPr>
            <a:r>
              <a:rPr lang="en-US" altLang="en-US" sz="4000" dirty="0">
                <a:solidFill>
                  <a:schemeClr val="bg1"/>
                </a:solidFill>
              </a:rPr>
              <a:t>The Master of Power</a:t>
            </a:r>
          </a:p>
          <a:p>
            <a:pPr algn="ctr">
              <a:lnSpc>
                <a:spcPct val="90000"/>
              </a:lnSpc>
            </a:pPr>
            <a:r>
              <a:rPr lang="en-US" altLang="en-US" sz="4000" dirty="0">
                <a:solidFill>
                  <a:schemeClr val="bg1"/>
                </a:solidFill>
              </a:rPr>
              <a:t>And who resembles You</a:t>
            </a:r>
          </a:p>
          <a:p>
            <a:pPr algn="ctr">
              <a:lnSpc>
                <a:spcPct val="90000"/>
              </a:lnSpc>
            </a:pPr>
            <a:r>
              <a:rPr lang="en-US" altLang="en-US" sz="4000" dirty="0">
                <a:solidFill>
                  <a:schemeClr val="bg1"/>
                </a:solidFill>
              </a:rPr>
              <a:t>O King who controls death</a:t>
            </a:r>
          </a:p>
          <a:p>
            <a:pPr algn="ctr">
              <a:lnSpc>
                <a:spcPct val="90000"/>
              </a:lnSpc>
            </a:pPr>
            <a:r>
              <a:rPr lang="en-US" altLang="en-US" sz="4000" dirty="0">
                <a:solidFill>
                  <a:schemeClr val="bg1"/>
                </a:solidFill>
              </a:rPr>
              <a:t> And gives life</a:t>
            </a:r>
          </a:p>
          <a:p>
            <a:pPr algn="ctr">
              <a:lnSpc>
                <a:spcPct val="90000"/>
              </a:lnSpc>
            </a:pPr>
            <a:r>
              <a:rPr lang="en-US" altLang="en-US" sz="4000" dirty="0">
                <a:solidFill>
                  <a:schemeClr val="bg1"/>
                </a:solidFill>
              </a:rPr>
              <a:t>And causes salvation </a:t>
            </a:r>
          </a:p>
          <a:p>
            <a:pPr algn="ctr">
              <a:lnSpc>
                <a:spcPct val="90000"/>
              </a:lnSpc>
            </a:pPr>
            <a:r>
              <a:rPr lang="en-US" altLang="en-US" sz="4000" dirty="0">
                <a:solidFill>
                  <a:schemeClr val="bg1"/>
                </a:solidFill>
              </a:rPr>
              <a:t>to spring forth</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39E3202F-DE50-4C2D-BB87-13D822E12A6E}"/>
              </a:ext>
            </a:extLst>
          </p:cNvPr>
          <p:cNvSpPr>
            <a:spLocks noGrp="1" noChangeArrowheads="1"/>
          </p:cNvSpPr>
          <p:nvPr>
            <p:ph type="body" idx="1"/>
          </p:nvPr>
        </p:nvSpPr>
        <p:spPr>
          <a:xfrm>
            <a:off x="1485900" y="457201"/>
            <a:ext cx="6172200" cy="3394472"/>
          </a:xfrm>
        </p:spPr>
        <p:txBody>
          <a:bodyPr/>
          <a:lstStyle/>
          <a:p>
            <a:pPr algn="ctr"/>
            <a:r>
              <a:rPr lang="en-US" altLang="en-US" sz="4000" dirty="0">
                <a:solidFill>
                  <a:schemeClr val="bg1"/>
                </a:solidFill>
              </a:rPr>
              <a:t>And you are faithful to</a:t>
            </a:r>
          </a:p>
          <a:p>
            <a:pPr algn="ctr"/>
            <a:r>
              <a:rPr lang="en-US" altLang="en-US" sz="4000" dirty="0">
                <a:solidFill>
                  <a:schemeClr val="bg1"/>
                </a:solidFill>
              </a:rPr>
              <a:t>Resurrect the dead</a:t>
            </a:r>
          </a:p>
          <a:p>
            <a:pPr algn="ctr"/>
            <a:r>
              <a:rPr lang="en-US" altLang="en-US" sz="4000" dirty="0">
                <a:solidFill>
                  <a:schemeClr val="bg1"/>
                </a:solidFill>
              </a:rPr>
              <a:t>Blessed are You, ADONI</a:t>
            </a:r>
          </a:p>
          <a:p>
            <a:pPr algn="ctr"/>
            <a:r>
              <a:rPr lang="en-US" altLang="en-US" sz="4000" dirty="0">
                <a:solidFill>
                  <a:schemeClr val="bg1"/>
                </a:solidFill>
              </a:rPr>
              <a:t>Who resurrects the dead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9"/>
            <a:ext cx="521277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Eric </a:t>
            </a:r>
            <a:r>
              <a:rPr lang="en-US" sz="4000" dirty="0" err="1"/>
              <a:t>Streeval</a:t>
            </a:r>
            <a:r>
              <a:rPr lang="en-US" sz="4000" dirty="0"/>
              <a:t> recognized woman’s hand signal in a gas station, to alert an alleged kidnapping in Hickman County, Tennessee, April 10.</a:t>
            </a:r>
          </a:p>
        </p:txBody>
      </p:sp>
      <p:pic>
        <p:nvPicPr>
          <p:cNvPr id="1026" name="Picture 2">
            <a:extLst>
              <a:ext uri="{FF2B5EF4-FFF2-40B4-BE49-F238E27FC236}">
                <a16:creationId xmlns:a16="http://schemas.microsoft.com/office/drawing/2014/main" id="{9AA879B3-86A0-4543-9E9D-0F8820E1A3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577"/>
          <a:stretch/>
        </p:blipFill>
        <p:spPr bwMode="auto">
          <a:xfrm>
            <a:off x="5517573" y="0"/>
            <a:ext cx="362873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1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Vayikra/Lev 23.15-16 </a:t>
            </a:r>
            <a:r>
              <a:rPr lang="en-US" sz="4000" dirty="0"/>
              <a:t>“‘From the day after the day of rest — that is, from the day you bring the sheaf for waving — you are to </a:t>
            </a:r>
            <a:r>
              <a:rPr lang="en-US" sz="4000" dirty="0">
                <a:solidFill>
                  <a:srgbClr val="FFFF99"/>
                </a:solidFill>
              </a:rPr>
              <a:t>count seven full weeks</a:t>
            </a:r>
            <a:r>
              <a:rPr lang="en-US" sz="4000" dirty="0"/>
              <a:t>, until the day after the seventh week; you are to </a:t>
            </a:r>
            <a:r>
              <a:rPr lang="en-US" sz="4000" u="sng" dirty="0">
                <a:solidFill>
                  <a:srgbClr val="FFFF99"/>
                </a:solidFill>
              </a:rPr>
              <a:t>count fifty days;</a:t>
            </a:r>
            <a:r>
              <a:rPr lang="en-US" sz="4000" dirty="0"/>
              <a:t> and </a:t>
            </a:r>
            <a:r>
              <a:rPr lang="en-US" sz="4000" u="sng" dirty="0">
                <a:solidFill>
                  <a:srgbClr val="FFFF99"/>
                </a:solidFill>
              </a:rPr>
              <a:t>then</a:t>
            </a:r>
            <a:r>
              <a:rPr lang="en-US" sz="4000" dirty="0"/>
              <a:t> you are to present a </a:t>
            </a:r>
            <a:r>
              <a:rPr lang="en-US" sz="4000" u="sng" dirty="0">
                <a:solidFill>
                  <a:srgbClr val="FFFF99"/>
                </a:solidFill>
              </a:rPr>
              <a:t>new grain offering </a:t>
            </a:r>
            <a:r>
              <a:rPr lang="en-US" sz="4000" dirty="0"/>
              <a:t>to </a:t>
            </a:r>
            <a:r>
              <a:rPr lang="en-US" sz="4000" cap="small" dirty="0" err="1"/>
              <a:t>Adoni</a:t>
            </a:r>
            <a:r>
              <a:rPr lang="en-US" sz="4000" dirty="0"/>
              <a:t>. </a:t>
            </a:r>
          </a:p>
        </p:txBody>
      </p:sp>
    </p:spTree>
    <p:extLst>
      <p:ext uri="{BB962C8B-B14F-4D97-AF65-F5344CB8AC3E}">
        <p14:creationId xmlns:p14="http://schemas.microsoft.com/office/powerpoint/2010/main" val="3629003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33351"/>
            <a:ext cx="83820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dirty="0" err="1"/>
              <a:t>Pesakh</a:t>
            </a:r>
            <a:r>
              <a:rPr lang="en-US" sz="4000" dirty="0"/>
              <a:t>/ Passover</a:t>
            </a:r>
          </a:p>
        </p:txBody>
      </p:sp>
      <p:pic>
        <p:nvPicPr>
          <p:cNvPr id="3" name="Picture 2">
            <a:extLst>
              <a:ext uri="{FF2B5EF4-FFF2-40B4-BE49-F238E27FC236}">
                <a16:creationId xmlns:a16="http://schemas.microsoft.com/office/drawing/2014/main" id="{BBDCFBB1-A091-42BD-96A1-7F324612E713}"/>
              </a:ext>
            </a:extLst>
          </p:cNvPr>
          <p:cNvPicPr>
            <a:picLocks noChangeAspect="1"/>
          </p:cNvPicPr>
          <p:nvPr/>
        </p:nvPicPr>
        <p:blipFill>
          <a:blip r:embed="rId3"/>
          <a:stretch>
            <a:fillRect/>
          </a:stretch>
        </p:blipFill>
        <p:spPr>
          <a:xfrm>
            <a:off x="0" y="797909"/>
            <a:ext cx="9144000" cy="4345591"/>
          </a:xfrm>
          <a:prstGeom prst="rect">
            <a:avLst/>
          </a:prstGeom>
        </p:spPr>
      </p:pic>
      <p:cxnSp>
        <p:nvCxnSpPr>
          <p:cNvPr id="6" name="Straight Arrow Connector 5">
            <a:extLst>
              <a:ext uri="{FF2B5EF4-FFF2-40B4-BE49-F238E27FC236}">
                <a16:creationId xmlns:a16="http://schemas.microsoft.com/office/drawing/2014/main" id="{04C3D953-9915-43B7-960D-7F73488FBA72}"/>
              </a:ext>
            </a:extLst>
          </p:cNvPr>
          <p:cNvCxnSpPr/>
          <p:nvPr/>
        </p:nvCxnSpPr>
        <p:spPr bwMode="auto">
          <a:xfrm>
            <a:off x="5029200" y="590550"/>
            <a:ext cx="2590800" cy="25146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8139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We are a week late. Did the </a:t>
            </a:r>
            <a:r>
              <a:rPr lang="en-US" sz="4000" dirty="0" err="1"/>
              <a:t>Pesakh</a:t>
            </a:r>
            <a:r>
              <a:rPr lang="en-US" sz="4000" dirty="0"/>
              <a:t> Seder on the third night, so as to avoid massive Shabbat work.  Previously, our congregational  Seder was on the first or the second night.</a:t>
            </a:r>
          </a:p>
          <a:p>
            <a:pPr marL="0" indent="0">
              <a:buNone/>
            </a:pPr>
            <a:r>
              <a:rPr lang="en-US" sz="4000" dirty="0"/>
              <a:t>Next year, back to policy of second night Seder.  Thursday evening, April 6.</a:t>
            </a:r>
          </a:p>
        </p:txBody>
      </p:sp>
    </p:spTree>
    <p:extLst>
      <p:ext uri="{BB962C8B-B14F-4D97-AF65-F5344CB8AC3E}">
        <p14:creationId xmlns:p14="http://schemas.microsoft.com/office/powerpoint/2010/main" val="288105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A858110-8F67-4B60-8574-FC2C7B51BAEE}"/>
              </a:ext>
            </a:extLst>
          </p:cNvPr>
          <p:cNvPicPr>
            <a:picLocks noChangeAspect="1"/>
          </p:cNvPicPr>
          <p:nvPr/>
        </p:nvPicPr>
        <p:blipFill>
          <a:blip r:embed="rId3"/>
          <a:stretch>
            <a:fillRect/>
          </a:stretch>
        </p:blipFill>
        <p:spPr>
          <a:xfrm>
            <a:off x="0" y="540974"/>
            <a:ext cx="9144000" cy="4061552"/>
          </a:xfrm>
          <a:prstGeom prst="rect">
            <a:avLst/>
          </a:prstGeom>
        </p:spPr>
      </p:pic>
    </p:spTree>
    <p:extLst>
      <p:ext uri="{BB962C8B-B14F-4D97-AF65-F5344CB8AC3E}">
        <p14:creationId xmlns:p14="http://schemas.microsoft.com/office/powerpoint/2010/main" val="105347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dirty="0">
                <a:effectLst/>
              </a:rPr>
              <a:t>From George Whitten:  A remarkable fact is that for nearly 2000 years the Jewish people had no homeland, and no harvest to count – yet they continued to count the Omer, counting a harvest that did not exist. </a:t>
            </a:r>
            <a:endParaRPr lang="en-US" sz="4800" dirty="0"/>
          </a:p>
        </p:txBody>
      </p:sp>
    </p:spTree>
    <p:extLst>
      <p:ext uri="{BB962C8B-B14F-4D97-AF65-F5344CB8AC3E}">
        <p14:creationId xmlns:p14="http://schemas.microsoft.com/office/powerpoint/2010/main" val="605530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0" i="0" dirty="0">
                <a:effectLst/>
              </a:rPr>
              <a:t>Then, about 130 years ago a historical miracle began as the Lord drew the Jewish people back to their ancient homeland, the land of Israel. The land was revived from being a dusty desert, and the barley harvest was restored, so that now, the Omer is counted as it was in ancient times, with an actual harvest!</a:t>
            </a:r>
            <a:endParaRPr lang="en-US" sz="4400" dirty="0"/>
          </a:p>
        </p:txBody>
      </p:sp>
    </p:spTree>
    <p:extLst>
      <p:ext uri="{BB962C8B-B14F-4D97-AF65-F5344CB8AC3E}">
        <p14:creationId xmlns:p14="http://schemas.microsoft.com/office/powerpoint/2010/main" val="3436126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0" i="0" dirty="0">
                <a:effectLst/>
              </a:rPr>
              <a:t>Now, if the Jews in diaspora (dispersion) could count the days of a non-existent harvest, in expectation of a divine blessing which they earnestly hoped for, then they set an excellent example for us who trust in the Messiah they gave to the world. </a:t>
            </a:r>
            <a:endParaRPr lang="en-US" sz="4400" dirty="0"/>
          </a:p>
        </p:txBody>
      </p:sp>
    </p:spTree>
    <p:extLst>
      <p:ext uri="{BB962C8B-B14F-4D97-AF65-F5344CB8AC3E}">
        <p14:creationId xmlns:p14="http://schemas.microsoft.com/office/powerpoint/2010/main" val="3652969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0" i="0" dirty="0">
                <a:effectLst/>
              </a:rPr>
              <a:t>Since faith is the conviction of things NOT seen, we, also, can begin to give thanks for blessings we're praying for but have yet to receive. Our unsaved loved-one, chronic illness, broken relationship, financial disaster, loss of vision.....all these are trials which are testing and maturing our faith.</a:t>
            </a:r>
            <a:endParaRPr lang="en-US" sz="4400" dirty="0"/>
          </a:p>
        </p:txBody>
      </p:sp>
    </p:spTree>
    <p:extLst>
      <p:ext uri="{BB962C8B-B14F-4D97-AF65-F5344CB8AC3E}">
        <p14:creationId xmlns:p14="http://schemas.microsoft.com/office/powerpoint/2010/main" val="4212119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baseline="30000" dirty="0"/>
              <a:t>Vayikra/Lev 23.16-18  </a:t>
            </a:r>
            <a:r>
              <a:rPr lang="en-US" sz="4000" dirty="0"/>
              <a:t>You are to count fifty days, and then present </a:t>
            </a:r>
            <a:r>
              <a:rPr lang="en-US" sz="4000" u="sng" dirty="0">
                <a:solidFill>
                  <a:srgbClr val="FFFF99"/>
                </a:solidFill>
              </a:rPr>
              <a:t>a new grain offering to </a:t>
            </a:r>
            <a:r>
              <a:rPr lang="en-US" sz="4000" u="sng" cap="small" dirty="0" err="1">
                <a:solidFill>
                  <a:srgbClr val="FFFF99"/>
                </a:solidFill>
              </a:rPr>
              <a:t>Adoni</a:t>
            </a:r>
            <a:r>
              <a:rPr lang="en-US" sz="4000" dirty="0"/>
              <a:t>. </a:t>
            </a:r>
          </a:p>
        </p:txBody>
      </p:sp>
    </p:spTree>
    <p:extLst>
      <p:ext uri="{BB962C8B-B14F-4D97-AF65-F5344CB8AC3E}">
        <p14:creationId xmlns:p14="http://schemas.microsoft.com/office/powerpoint/2010/main" val="811191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Shavuot/Pentecost</a:t>
            </a:r>
          </a:p>
        </p:txBody>
      </p:sp>
      <p:pic>
        <p:nvPicPr>
          <p:cNvPr id="3" name="Picture 2">
            <a:extLst>
              <a:ext uri="{FF2B5EF4-FFF2-40B4-BE49-F238E27FC236}">
                <a16:creationId xmlns:a16="http://schemas.microsoft.com/office/drawing/2014/main" id="{91F9F769-DCDA-4D3D-80D2-DA02ACAA4404}"/>
              </a:ext>
            </a:extLst>
          </p:cNvPr>
          <p:cNvPicPr>
            <a:picLocks noChangeAspect="1"/>
          </p:cNvPicPr>
          <p:nvPr/>
        </p:nvPicPr>
        <p:blipFill>
          <a:blip r:embed="rId3"/>
          <a:stretch>
            <a:fillRect/>
          </a:stretch>
        </p:blipFill>
        <p:spPr>
          <a:xfrm>
            <a:off x="0" y="1083536"/>
            <a:ext cx="9144000" cy="2976427"/>
          </a:xfrm>
          <a:prstGeom prst="rect">
            <a:avLst/>
          </a:prstGeom>
        </p:spPr>
      </p:pic>
      <p:cxnSp>
        <p:nvCxnSpPr>
          <p:cNvPr id="5" name="Straight Arrow Connector 4">
            <a:extLst>
              <a:ext uri="{FF2B5EF4-FFF2-40B4-BE49-F238E27FC236}">
                <a16:creationId xmlns:a16="http://schemas.microsoft.com/office/drawing/2014/main" id="{3CB80FEF-22C7-4DAC-9DD6-97E198E2351E}"/>
              </a:ext>
            </a:extLst>
          </p:cNvPr>
          <p:cNvCxnSpPr/>
          <p:nvPr/>
        </p:nvCxnSpPr>
        <p:spPr bwMode="auto">
          <a:xfrm>
            <a:off x="5257800" y="666750"/>
            <a:ext cx="3810000" cy="13716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503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5AE1D31-A19E-4126-B32B-38212372C10D}"/>
              </a:ext>
            </a:extLst>
          </p:cNvPr>
          <p:cNvPicPr>
            <a:picLocks noChangeAspect="1"/>
          </p:cNvPicPr>
          <p:nvPr/>
        </p:nvPicPr>
        <p:blipFill>
          <a:blip r:embed="rId3"/>
          <a:stretch>
            <a:fillRect/>
          </a:stretch>
        </p:blipFill>
        <p:spPr>
          <a:xfrm>
            <a:off x="-1480" y="0"/>
            <a:ext cx="4472270" cy="5143500"/>
          </a:xfrm>
          <a:prstGeom prst="rect">
            <a:avLst/>
          </a:prstGeom>
        </p:spPr>
      </p:pic>
      <p:pic>
        <p:nvPicPr>
          <p:cNvPr id="6" name="Picture 5">
            <a:extLst>
              <a:ext uri="{FF2B5EF4-FFF2-40B4-BE49-F238E27FC236}">
                <a16:creationId xmlns:a16="http://schemas.microsoft.com/office/drawing/2014/main" id="{698120B5-44C9-48B8-B951-6BD6D29274B0}"/>
              </a:ext>
            </a:extLst>
          </p:cNvPr>
          <p:cNvPicPr>
            <a:picLocks noChangeAspect="1"/>
          </p:cNvPicPr>
          <p:nvPr/>
        </p:nvPicPr>
        <p:blipFill>
          <a:blip r:embed="rId4"/>
          <a:stretch>
            <a:fillRect/>
          </a:stretch>
        </p:blipFill>
        <p:spPr>
          <a:xfrm>
            <a:off x="4580712" y="0"/>
            <a:ext cx="4563288" cy="5143500"/>
          </a:xfrm>
          <a:prstGeom prst="rect">
            <a:avLst/>
          </a:prstGeom>
        </p:spPr>
      </p:pic>
      <p:sp>
        <p:nvSpPr>
          <p:cNvPr id="7" name="TextBox 6">
            <a:extLst>
              <a:ext uri="{FF2B5EF4-FFF2-40B4-BE49-F238E27FC236}">
                <a16:creationId xmlns:a16="http://schemas.microsoft.com/office/drawing/2014/main" id="{22B23F47-1B21-4586-A12E-05E7D4F38C93}"/>
              </a:ext>
            </a:extLst>
          </p:cNvPr>
          <p:cNvSpPr txBox="1"/>
          <p:nvPr/>
        </p:nvSpPr>
        <p:spPr>
          <a:xfrm>
            <a:off x="268486" y="86740"/>
            <a:ext cx="888550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“I need help, I need to be rescued.”</a:t>
            </a:r>
          </a:p>
        </p:txBody>
      </p:sp>
    </p:spTree>
    <p:extLst>
      <p:ext uri="{BB962C8B-B14F-4D97-AF65-F5344CB8AC3E}">
        <p14:creationId xmlns:p14="http://schemas.microsoft.com/office/powerpoint/2010/main" val="335244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 Times Two: </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284018" y="4123128"/>
            <a:ext cx="8138638" cy="707886"/>
          </a:xfrm>
          <a:prstGeom prst="rect">
            <a:avLst/>
          </a:prstGeom>
          <a:noFill/>
        </p:spPr>
        <p:txBody>
          <a:bodyPr wrap="none" rtlCol="0">
            <a:spAutoFit/>
          </a:bodyPr>
          <a:lstStyle/>
          <a:p>
            <a:pPr algn="l"/>
            <a:r>
              <a:rPr lang="en-US" sz="4000" dirty="0"/>
              <a:t>Resurrection and </a:t>
            </a:r>
            <a:r>
              <a:rPr lang="en-US" sz="4000" dirty="0" err="1"/>
              <a:t>Ruakh</a:t>
            </a:r>
            <a:r>
              <a:rPr lang="en-US" sz="4000" dirty="0"/>
              <a:t>  [Spirit]</a:t>
            </a:r>
            <a:endParaRPr lang="en-US" dirty="0"/>
          </a:p>
        </p:txBody>
      </p:sp>
    </p:spTree>
    <p:extLst>
      <p:ext uri="{BB962C8B-B14F-4D97-AF65-F5344CB8AC3E}">
        <p14:creationId xmlns:p14="http://schemas.microsoft.com/office/powerpoint/2010/main" val="3724209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a:t>
            </a:r>
          </a:p>
          <a:p>
            <a:pPr marL="0" indent="0">
              <a:buNone/>
            </a:pPr>
            <a:r>
              <a:rPr lang="en-US" sz="4000" dirty="0"/>
              <a:t>#Two</a:t>
            </a:r>
          </a:p>
          <a:p>
            <a:pPr marL="0" indent="0">
              <a:buNone/>
            </a:pPr>
            <a:r>
              <a:rPr lang="en-US" sz="4000" dirty="0"/>
              <a:t>Wheat:</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187134" y="4019550"/>
            <a:ext cx="8691354" cy="707886"/>
          </a:xfrm>
          <a:prstGeom prst="rect">
            <a:avLst/>
          </a:prstGeom>
          <a:noFill/>
        </p:spPr>
        <p:txBody>
          <a:bodyPr wrap="none" rtlCol="0">
            <a:spAutoFit/>
          </a:bodyPr>
          <a:lstStyle/>
          <a:p>
            <a:pPr algn="l"/>
            <a:r>
              <a:rPr lang="en-US" sz="4000" dirty="0"/>
              <a:t>Torah and the giving of the </a:t>
            </a:r>
            <a:r>
              <a:rPr lang="en-US" sz="4000" dirty="0" err="1"/>
              <a:t>Ruakh</a:t>
            </a:r>
            <a:r>
              <a:rPr lang="en-US" sz="4000" dirty="0"/>
              <a:t>!</a:t>
            </a:r>
            <a:endParaRPr lang="en-US" dirty="0"/>
          </a:p>
        </p:txBody>
      </p:sp>
    </p:spTree>
    <p:extLst>
      <p:ext uri="{BB962C8B-B14F-4D97-AF65-F5344CB8AC3E}">
        <p14:creationId xmlns:p14="http://schemas.microsoft.com/office/powerpoint/2010/main" val="2231554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a:t>
            </a:r>
            <a:r>
              <a:rPr lang="en-US" sz="4000" baseline="30000" dirty="0"/>
              <a:t>Vayikra/Lev 23.16-18  </a:t>
            </a:r>
            <a:r>
              <a:rPr lang="en-US" sz="4000" dirty="0"/>
              <a:t>You must bring bread from your homes for waving — two loaves made with </a:t>
            </a:r>
            <a:r>
              <a:rPr lang="en-US" sz="4000" u="sng" dirty="0">
                <a:solidFill>
                  <a:srgbClr val="FFFF99"/>
                </a:solidFill>
              </a:rPr>
              <a:t>one gallon of fine flour</a:t>
            </a:r>
            <a:r>
              <a:rPr lang="en-US" sz="4000" dirty="0"/>
              <a:t>, baked with leaven — </a:t>
            </a:r>
            <a:r>
              <a:rPr lang="en-US" sz="4000" u="sng" dirty="0">
                <a:solidFill>
                  <a:srgbClr val="FFFF99"/>
                </a:solidFill>
              </a:rPr>
              <a:t>as </a:t>
            </a:r>
            <a:r>
              <a:rPr lang="en-US" sz="4000" u="sng" dirty="0" err="1">
                <a:solidFill>
                  <a:srgbClr val="FFFF99"/>
                </a:solidFill>
              </a:rPr>
              <a:t>firstfruits</a:t>
            </a:r>
            <a:r>
              <a:rPr lang="en-US" sz="4000" u="sng" dirty="0">
                <a:solidFill>
                  <a:srgbClr val="FFFF99"/>
                </a:solidFill>
              </a:rPr>
              <a:t> for </a:t>
            </a:r>
            <a:r>
              <a:rPr lang="en-US" sz="4000" u="sng" cap="small" dirty="0" err="1">
                <a:solidFill>
                  <a:srgbClr val="FFFF99"/>
                </a:solidFill>
              </a:rPr>
              <a:t>Adoni</a:t>
            </a:r>
            <a:r>
              <a:rPr lang="en-US" sz="4000" dirty="0"/>
              <a:t>. Along with the bread, present seven lambs without defect one year old. </a:t>
            </a:r>
          </a:p>
        </p:txBody>
      </p:sp>
    </p:spTree>
    <p:extLst>
      <p:ext uri="{BB962C8B-B14F-4D97-AF65-F5344CB8AC3E}">
        <p14:creationId xmlns:p14="http://schemas.microsoft.com/office/powerpoint/2010/main" val="3331690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71469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Two loaves made with one gallon of fine flour!</a:t>
            </a:r>
          </a:p>
        </p:txBody>
      </p:sp>
      <p:pic>
        <p:nvPicPr>
          <p:cNvPr id="3" name="Picture 2">
            <a:extLst>
              <a:ext uri="{FF2B5EF4-FFF2-40B4-BE49-F238E27FC236}">
                <a16:creationId xmlns:a16="http://schemas.microsoft.com/office/drawing/2014/main" id="{CE71016A-767B-47F5-8E25-707525972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95" y="0"/>
            <a:ext cx="4124505" cy="5143500"/>
          </a:xfrm>
          <a:prstGeom prst="rect">
            <a:avLst/>
          </a:prstGeom>
        </p:spPr>
      </p:pic>
    </p:spTree>
    <p:extLst>
      <p:ext uri="{BB962C8B-B14F-4D97-AF65-F5344CB8AC3E}">
        <p14:creationId xmlns:p14="http://schemas.microsoft.com/office/powerpoint/2010/main" val="1585291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23.20</a:t>
            </a:r>
            <a:r>
              <a:rPr lang="en-US" sz="4000" dirty="0"/>
              <a:t> The </a:t>
            </a:r>
            <a:r>
              <a:rPr lang="en-US" sz="4000" dirty="0" err="1"/>
              <a:t>cohen</a:t>
            </a:r>
            <a:r>
              <a:rPr lang="en-US" sz="4000" dirty="0"/>
              <a:t> will wave them with </a:t>
            </a:r>
            <a:r>
              <a:rPr lang="en-US" sz="4000" u="sng" dirty="0">
                <a:solidFill>
                  <a:srgbClr val="FFFF99"/>
                </a:solidFill>
              </a:rPr>
              <a:t>the bread of the </a:t>
            </a:r>
            <a:r>
              <a:rPr lang="en-US" sz="4000" u="sng" dirty="0" err="1">
                <a:solidFill>
                  <a:srgbClr val="FFFF99"/>
                </a:solidFill>
              </a:rPr>
              <a:t>firstfruits</a:t>
            </a:r>
            <a:r>
              <a:rPr lang="en-US" sz="4000" u="sng" dirty="0">
                <a:solidFill>
                  <a:srgbClr val="FFFF99"/>
                </a:solidFill>
              </a:rPr>
              <a:t> </a:t>
            </a:r>
            <a:r>
              <a:rPr lang="en-US" sz="4000" dirty="0"/>
              <a:t>as a wave offering before </a:t>
            </a:r>
            <a:r>
              <a:rPr lang="en-US" sz="4000" cap="small" dirty="0" err="1"/>
              <a:t>Adoni</a:t>
            </a:r>
            <a:r>
              <a:rPr lang="en-US" sz="4000" dirty="0"/>
              <a:t>, with the two lambs; these will be holy for </a:t>
            </a:r>
            <a:r>
              <a:rPr lang="en-US" sz="4000" cap="small" dirty="0" err="1"/>
              <a:t>Adoni</a:t>
            </a:r>
            <a:r>
              <a:rPr lang="en-US" sz="4000" dirty="0"/>
              <a:t> for the </a:t>
            </a:r>
            <a:r>
              <a:rPr lang="en-US" sz="4000" dirty="0" err="1"/>
              <a:t>cohen</a:t>
            </a:r>
            <a:r>
              <a:rPr lang="en-US" sz="4000" dirty="0"/>
              <a:t>.</a:t>
            </a:r>
          </a:p>
        </p:txBody>
      </p:sp>
    </p:spTree>
    <p:extLst>
      <p:ext uri="{BB962C8B-B14F-4D97-AF65-F5344CB8AC3E}">
        <p14:creationId xmlns:p14="http://schemas.microsoft.com/office/powerpoint/2010/main" val="1609953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2.1-4 </a:t>
            </a:r>
            <a:r>
              <a:rPr lang="en-US" sz="4000" dirty="0"/>
              <a:t>The festival of </a:t>
            </a:r>
            <a:r>
              <a:rPr lang="en-US" sz="4000" dirty="0" err="1"/>
              <a:t>Shavu‘ot</a:t>
            </a:r>
            <a:r>
              <a:rPr lang="en-US" sz="4000" dirty="0"/>
              <a:t> </a:t>
            </a:r>
            <a:r>
              <a:rPr lang="en-US" sz="4000" u="sng" dirty="0">
                <a:solidFill>
                  <a:srgbClr val="FFFF99"/>
                </a:solidFill>
              </a:rPr>
              <a:t>arrived</a:t>
            </a:r>
            <a:r>
              <a:rPr lang="en-US" sz="4000" dirty="0"/>
              <a:t>, and the believers all gathered together in one place. </a:t>
            </a:r>
          </a:p>
        </p:txBody>
      </p:sp>
    </p:spTree>
    <p:extLst>
      <p:ext uri="{BB962C8B-B14F-4D97-AF65-F5344CB8AC3E}">
        <p14:creationId xmlns:p14="http://schemas.microsoft.com/office/powerpoint/2010/main" val="1687759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228782"/>
            <a:ext cx="8382000" cy="37051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err="1"/>
              <a:t>sumpléroó</a:t>
            </a:r>
            <a:r>
              <a:rPr lang="en-US" sz="4000" dirty="0"/>
              <a:t>: to fill up completely, hence to fulfill</a:t>
            </a:r>
          </a:p>
          <a:p>
            <a:pPr marL="0" indent="0">
              <a:buNone/>
            </a:pPr>
            <a:endParaRPr lang="en-US" sz="1800" dirty="0"/>
          </a:p>
          <a:p>
            <a:pPr marL="0" indent="0">
              <a:buNone/>
            </a:pPr>
            <a:r>
              <a:rPr lang="en-US" sz="4000" dirty="0"/>
              <a:t>Implies a long counting.</a:t>
            </a:r>
          </a:p>
        </p:txBody>
      </p:sp>
      <p:pic>
        <p:nvPicPr>
          <p:cNvPr id="3" name="Picture 2">
            <a:extLst>
              <a:ext uri="{FF2B5EF4-FFF2-40B4-BE49-F238E27FC236}">
                <a16:creationId xmlns:a16="http://schemas.microsoft.com/office/drawing/2014/main" id="{724C3014-61BF-4153-89DE-6DDFCE5A3E34}"/>
              </a:ext>
            </a:extLst>
          </p:cNvPr>
          <p:cNvPicPr>
            <a:picLocks noChangeAspect="1"/>
          </p:cNvPicPr>
          <p:nvPr/>
        </p:nvPicPr>
        <p:blipFill>
          <a:blip r:embed="rId3"/>
          <a:stretch>
            <a:fillRect/>
          </a:stretch>
        </p:blipFill>
        <p:spPr>
          <a:xfrm>
            <a:off x="0" y="0"/>
            <a:ext cx="9155081" cy="1504950"/>
          </a:xfrm>
          <a:prstGeom prst="rect">
            <a:avLst/>
          </a:prstGeom>
        </p:spPr>
      </p:pic>
      <p:sp>
        <p:nvSpPr>
          <p:cNvPr id="5" name="Rectangle: Rounded Corners 4">
            <a:extLst>
              <a:ext uri="{FF2B5EF4-FFF2-40B4-BE49-F238E27FC236}">
                <a16:creationId xmlns:a16="http://schemas.microsoft.com/office/drawing/2014/main" id="{0059862A-64CF-4483-BF85-5257A4B59493}"/>
              </a:ext>
            </a:extLst>
          </p:cNvPr>
          <p:cNvSpPr/>
          <p:nvPr/>
        </p:nvSpPr>
        <p:spPr bwMode="auto">
          <a:xfrm>
            <a:off x="2362200" y="57150"/>
            <a:ext cx="2209800" cy="1371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627401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2.1-4   </a:t>
            </a:r>
            <a:r>
              <a:rPr lang="en-US" sz="4000" dirty="0"/>
              <a:t>Suddenly there came a sound from the sky like the roar of a violent wind, and it filled the whole house where they were sitting. </a:t>
            </a:r>
          </a:p>
        </p:txBody>
      </p:sp>
    </p:spTree>
    <p:extLst>
      <p:ext uri="{BB962C8B-B14F-4D97-AF65-F5344CB8AC3E}">
        <p14:creationId xmlns:p14="http://schemas.microsoft.com/office/powerpoint/2010/main" val="1097407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2.1-4 </a:t>
            </a:r>
            <a:r>
              <a:rPr lang="en-US" sz="4000" dirty="0"/>
              <a:t>Then they saw what looked like tongues of fire, which separated and came to rest on each one of them. </a:t>
            </a:r>
            <a:r>
              <a:rPr lang="en-US" sz="4000" u="sng" dirty="0">
                <a:solidFill>
                  <a:srgbClr val="FFFF99"/>
                </a:solidFill>
              </a:rPr>
              <a:t>They were all filled with the </a:t>
            </a:r>
            <a:r>
              <a:rPr lang="en-US" sz="4000" u="sng" dirty="0" err="1">
                <a:solidFill>
                  <a:srgbClr val="FFFF99"/>
                </a:solidFill>
              </a:rPr>
              <a:t>Ruakh</a:t>
            </a:r>
            <a:r>
              <a:rPr lang="en-US" sz="4000" u="sng" dirty="0">
                <a:solidFill>
                  <a:srgbClr val="FFFF99"/>
                </a:solidFill>
              </a:rPr>
              <a:t> </a:t>
            </a:r>
            <a:r>
              <a:rPr lang="en-US" sz="4000" u="sng" dirty="0" err="1">
                <a:solidFill>
                  <a:srgbClr val="FFFF99"/>
                </a:solidFill>
              </a:rPr>
              <a:t>HaKodesh</a:t>
            </a:r>
            <a:r>
              <a:rPr lang="en-US" sz="4000" u="sng" dirty="0">
                <a:solidFill>
                  <a:srgbClr val="FFFF99"/>
                </a:solidFill>
              </a:rPr>
              <a:t> </a:t>
            </a:r>
            <a:r>
              <a:rPr lang="en-US" sz="4000" dirty="0"/>
              <a:t>and began to talk in different languages, as the Spirit enabled them to speak.</a:t>
            </a:r>
          </a:p>
        </p:txBody>
      </p:sp>
    </p:spTree>
    <p:extLst>
      <p:ext uri="{BB962C8B-B14F-4D97-AF65-F5344CB8AC3E}">
        <p14:creationId xmlns:p14="http://schemas.microsoft.com/office/powerpoint/2010/main" val="1797949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a:t>
            </a:r>
          </a:p>
          <a:p>
            <a:pPr marL="0" indent="0">
              <a:buNone/>
            </a:pPr>
            <a:r>
              <a:rPr lang="en-US" sz="4000" dirty="0"/>
              <a:t>#Two</a:t>
            </a:r>
          </a:p>
          <a:p>
            <a:pPr marL="0" indent="0">
              <a:buNone/>
            </a:pPr>
            <a:r>
              <a:rPr lang="en-US" sz="4000" dirty="0"/>
              <a:t>Wheat:</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187134" y="4019550"/>
            <a:ext cx="8691354" cy="707886"/>
          </a:xfrm>
          <a:prstGeom prst="rect">
            <a:avLst/>
          </a:prstGeom>
          <a:noFill/>
        </p:spPr>
        <p:txBody>
          <a:bodyPr wrap="none" rtlCol="0">
            <a:spAutoFit/>
          </a:bodyPr>
          <a:lstStyle/>
          <a:p>
            <a:pPr algn="l"/>
            <a:r>
              <a:rPr lang="en-US" sz="4000" dirty="0"/>
              <a:t>Torah and the giving of the </a:t>
            </a:r>
            <a:r>
              <a:rPr lang="en-US" sz="4000" dirty="0" err="1"/>
              <a:t>Ruakh</a:t>
            </a:r>
            <a:r>
              <a:rPr lang="en-US" sz="4000" dirty="0"/>
              <a:t>!</a:t>
            </a:r>
            <a:endParaRPr lang="en-US" dirty="0"/>
          </a:p>
        </p:txBody>
      </p:sp>
    </p:spTree>
    <p:extLst>
      <p:ext uri="{BB962C8B-B14F-4D97-AF65-F5344CB8AC3E}">
        <p14:creationId xmlns:p14="http://schemas.microsoft.com/office/powerpoint/2010/main" val="390120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782892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Yaakov/Jas. 1.18</a:t>
            </a:r>
            <a:r>
              <a:rPr lang="en-US" sz="4000" dirty="0"/>
              <a:t> By His will, He brought us forth by the word of truth, so that we might be a kind of first fruits of all He created.</a:t>
            </a:r>
          </a:p>
        </p:txBody>
      </p:sp>
    </p:spTree>
    <p:extLst>
      <p:ext uri="{BB962C8B-B14F-4D97-AF65-F5344CB8AC3E}">
        <p14:creationId xmlns:p14="http://schemas.microsoft.com/office/powerpoint/2010/main" val="699167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a:t>
            </a:r>
            <a:r>
              <a:rPr lang="en-US" sz="4000" baseline="30000" dirty="0" err="1"/>
              <a:t>Jer</a:t>
            </a:r>
            <a:r>
              <a:rPr lang="en-US" sz="4000" baseline="30000" dirty="0"/>
              <a:t> 2.2-3 </a:t>
            </a:r>
            <a:r>
              <a:rPr lang="en-US" sz="4000" dirty="0"/>
              <a:t>“The word of </a:t>
            </a:r>
            <a:r>
              <a:rPr lang="en-US" sz="4000" cap="small" dirty="0" err="1"/>
              <a:t>Adoni</a:t>
            </a:r>
            <a:r>
              <a:rPr lang="en-US" sz="4000" dirty="0"/>
              <a:t> came to me: “Go and shout in the ears of </a:t>
            </a:r>
            <a:r>
              <a:rPr lang="en-US" sz="4000" dirty="0" err="1"/>
              <a:t>Yerushalayim</a:t>
            </a:r>
            <a:r>
              <a:rPr lang="en-US" sz="4000" dirty="0"/>
              <a:t> that this is what </a:t>
            </a:r>
            <a:r>
              <a:rPr lang="en-US" sz="4000" cap="small" dirty="0" err="1"/>
              <a:t>Adoni</a:t>
            </a:r>
            <a:r>
              <a:rPr lang="en-US" sz="4000" dirty="0"/>
              <a:t> says:  ‘I remember your devotion when you were young; how, as a bride, you loved me; </a:t>
            </a:r>
          </a:p>
        </p:txBody>
      </p:sp>
    </p:spTree>
    <p:extLst>
      <p:ext uri="{BB962C8B-B14F-4D97-AF65-F5344CB8AC3E}">
        <p14:creationId xmlns:p14="http://schemas.microsoft.com/office/powerpoint/2010/main" val="78696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a:t>
            </a:r>
            <a:r>
              <a:rPr lang="en-US" sz="4000" baseline="30000" dirty="0" err="1"/>
              <a:t>Jer</a:t>
            </a:r>
            <a:r>
              <a:rPr lang="en-US" sz="4000" baseline="30000" dirty="0"/>
              <a:t> 2.2-3 </a:t>
            </a:r>
            <a:r>
              <a:rPr lang="en-US" sz="4000" dirty="0"/>
              <a:t>“through a land not sown. “‘</a:t>
            </a:r>
            <a:r>
              <a:rPr lang="en-US" sz="4000" dirty="0" err="1"/>
              <a:t>Isra’el</a:t>
            </a:r>
            <a:r>
              <a:rPr lang="en-US" sz="4000" dirty="0"/>
              <a:t> is </a:t>
            </a:r>
            <a:r>
              <a:rPr lang="en-US" sz="4000" dirty="0" err="1"/>
              <a:t>kadosh</a:t>
            </a:r>
            <a:r>
              <a:rPr lang="en-US" sz="4000" dirty="0"/>
              <a:t>/holy for </a:t>
            </a:r>
            <a:r>
              <a:rPr lang="en-US" sz="4000" cap="small" dirty="0" err="1"/>
              <a:t>Adoni</a:t>
            </a:r>
            <a:r>
              <a:rPr lang="en-US" sz="4000" dirty="0"/>
              <a:t>, the </a:t>
            </a:r>
            <a:r>
              <a:rPr lang="en-US" sz="4000" u="sng" dirty="0">
                <a:solidFill>
                  <a:srgbClr val="FFFF99"/>
                </a:solidFill>
              </a:rPr>
              <a:t>first fruits</a:t>
            </a:r>
            <a:r>
              <a:rPr lang="en-US" sz="4000" dirty="0"/>
              <a:t> of his harvest; all who devour him will incur guilt; evil will befall them,” says </a:t>
            </a:r>
            <a:r>
              <a:rPr lang="en-US" sz="4000" cap="small" dirty="0" err="1"/>
              <a:t>Adoni</a:t>
            </a:r>
            <a:r>
              <a:rPr lang="en-US" sz="4000" dirty="0"/>
              <a:t>.</a:t>
            </a:r>
          </a:p>
        </p:txBody>
      </p:sp>
    </p:spTree>
    <p:extLst>
      <p:ext uri="{BB962C8B-B14F-4D97-AF65-F5344CB8AC3E}">
        <p14:creationId xmlns:p14="http://schemas.microsoft.com/office/powerpoint/2010/main" val="1684365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Ro. 8.22-23 </a:t>
            </a:r>
            <a:r>
              <a:rPr lang="en-US" sz="4000" dirty="0"/>
              <a:t> We know that the whole creation groans together and suffers birth pains until now— and not only creation, but even ourselves. We ourselves, who have the </a:t>
            </a:r>
            <a:r>
              <a:rPr lang="en-US" sz="4000" u="sng" dirty="0">
                <a:solidFill>
                  <a:srgbClr val="FFFF99"/>
                </a:solidFill>
              </a:rPr>
              <a:t>first fruits</a:t>
            </a:r>
            <a:r>
              <a:rPr lang="en-US" sz="4000" dirty="0"/>
              <a:t> of the </a:t>
            </a:r>
            <a:r>
              <a:rPr lang="en-US" sz="4000" dirty="0" err="1"/>
              <a:t>Ruakh</a:t>
            </a:r>
            <a:r>
              <a:rPr lang="en-US" sz="4000" dirty="0"/>
              <a:t>, groan inwardly as we eagerly wait for adoption—the redemption of our body.</a:t>
            </a:r>
          </a:p>
        </p:txBody>
      </p:sp>
    </p:spTree>
    <p:extLst>
      <p:ext uri="{BB962C8B-B14F-4D97-AF65-F5344CB8AC3E}">
        <p14:creationId xmlns:p14="http://schemas.microsoft.com/office/powerpoint/2010/main" val="273107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16.5 </a:t>
            </a:r>
            <a:r>
              <a:rPr lang="en-US" sz="4000" dirty="0"/>
              <a:t>Greet also the community that meets in their house. Greet </a:t>
            </a:r>
            <a:r>
              <a:rPr lang="en-US" sz="4000" dirty="0" err="1"/>
              <a:t>Epaenetus</a:t>
            </a:r>
            <a:r>
              <a:rPr lang="en-US" sz="4000" dirty="0"/>
              <a:t> whom I dearly love, who is the </a:t>
            </a:r>
            <a:r>
              <a:rPr lang="en-US" sz="4000" u="sng" dirty="0">
                <a:solidFill>
                  <a:srgbClr val="FFFF99"/>
                </a:solidFill>
              </a:rPr>
              <a:t>first fruit</a:t>
            </a:r>
            <a:r>
              <a:rPr lang="en-US" sz="4000" dirty="0">
                <a:solidFill>
                  <a:srgbClr val="FFFF99"/>
                </a:solidFill>
              </a:rPr>
              <a:t> </a:t>
            </a:r>
            <a:r>
              <a:rPr lang="en-US" sz="4000" dirty="0"/>
              <a:t>in Asia for Messiah.</a:t>
            </a:r>
          </a:p>
        </p:txBody>
      </p:sp>
    </p:spTree>
    <p:extLst>
      <p:ext uri="{BB962C8B-B14F-4D97-AF65-F5344CB8AC3E}">
        <p14:creationId xmlns:p14="http://schemas.microsoft.com/office/powerpoint/2010/main" val="94071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 Cor 16.15-16  </a:t>
            </a:r>
            <a:r>
              <a:rPr lang="en-US" sz="4000" dirty="0"/>
              <a:t>Now I urge you, brothers and sisters (you know the household of Stephanas, </a:t>
            </a:r>
            <a:r>
              <a:rPr lang="en-US" sz="4000" dirty="0">
                <a:solidFill>
                  <a:srgbClr val="FFFF99"/>
                </a:solidFill>
              </a:rPr>
              <a:t>that it is the first fruits</a:t>
            </a:r>
            <a:r>
              <a:rPr lang="en-US" sz="4000" dirty="0"/>
              <a:t> of Achaia [Greece], and that they have devoted themselves in service to the </a:t>
            </a:r>
            <a:r>
              <a:rPr lang="en-US" sz="4000" dirty="0" err="1"/>
              <a:t>kedoshim</a:t>
            </a:r>
            <a:r>
              <a:rPr lang="en-US" sz="4000" dirty="0"/>
              <a:t>), also to submit to people such as these</a:t>
            </a:r>
          </a:p>
        </p:txBody>
      </p:sp>
    </p:spTree>
    <p:extLst>
      <p:ext uri="{BB962C8B-B14F-4D97-AF65-F5344CB8AC3E}">
        <p14:creationId xmlns:p14="http://schemas.microsoft.com/office/powerpoint/2010/main" val="1757532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14.4-5</a:t>
            </a:r>
            <a:r>
              <a:rPr lang="en-US" sz="4000" dirty="0"/>
              <a:t> These are the ones who follow the Lamb wherever He goes. These have been redeemed from among mankind as </a:t>
            </a:r>
            <a:r>
              <a:rPr lang="en-US" sz="4000" dirty="0">
                <a:solidFill>
                  <a:srgbClr val="FFFF99"/>
                </a:solidFill>
              </a:rPr>
              <a:t>first fruits</a:t>
            </a:r>
            <a:r>
              <a:rPr lang="en-US" sz="4000" dirty="0"/>
              <a:t> for God and the Lamb. And in their mouth was found no lie—they are blameless.</a:t>
            </a:r>
          </a:p>
        </p:txBody>
      </p:sp>
    </p:spTree>
    <p:extLst>
      <p:ext uri="{BB962C8B-B14F-4D97-AF65-F5344CB8AC3E}">
        <p14:creationId xmlns:p14="http://schemas.microsoft.com/office/powerpoint/2010/main" val="49135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3.5-8</a:t>
            </a:r>
            <a:r>
              <a:rPr lang="en-US" sz="4000" dirty="0"/>
              <a:t> Yeshua answered, “Yes, indeed, I tell you that unless a person is born from water and the Spirit, he cannot enter the Kingdom of God. What is born from the flesh is flesh, and what is </a:t>
            </a:r>
            <a:r>
              <a:rPr lang="en-US" sz="4000" u="sng" dirty="0">
                <a:solidFill>
                  <a:srgbClr val="FFFF99"/>
                </a:solidFill>
              </a:rPr>
              <a:t>born from the Spirit is spirit</a:t>
            </a:r>
            <a:r>
              <a:rPr lang="en-US" sz="4000" dirty="0"/>
              <a:t>. </a:t>
            </a:r>
          </a:p>
        </p:txBody>
      </p:sp>
    </p:spTree>
    <p:extLst>
      <p:ext uri="{BB962C8B-B14F-4D97-AF65-F5344CB8AC3E}">
        <p14:creationId xmlns:p14="http://schemas.microsoft.com/office/powerpoint/2010/main" val="3189958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3.5-8</a:t>
            </a:r>
            <a:r>
              <a:rPr lang="en-US" sz="4000" dirty="0"/>
              <a:t> Stop being amazed at my telling you that you must be born again from above!  The wind blows where it wants to, and you hear its sound, but you don’t know where it comes from or where it’s going. That’s how it is with everyone who has been </a:t>
            </a:r>
            <a:r>
              <a:rPr lang="en-US" sz="4000" u="sng" dirty="0">
                <a:solidFill>
                  <a:srgbClr val="FFFF99"/>
                </a:solidFill>
              </a:rPr>
              <a:t>born from the Spirit</a:t>
            </a:r>
            <a:r>
              <a:rPr lang="en-US" sz="4000" dirty="0"/>
              <a:t>.”</a:t>
            </a:r>
          </a:p>
        </p:txBody>
      </p:sp>
    </p:spTree>
    <p:extLst>
      <p:ext uri="{BB962C8B-B14F-4D97-AF65-F5344CB8AC3E}">
        <p14:creationId xmlns:p14="http://schemas.microsoft.com/office/powerpoint/2010/main" val="2096024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2 Cor. 5.17-18</a:t>
            </a:r>
            <a:r>
              <a:rPr lang="en-US" sz="4000" dirty="0"/>
              <a:t> Therefore if anyone is in Messiah, he is </a:t>
            </a:r>
            <a:r>
              <a:rPr lang="en-US" sz="4000" dirty="0">
                <a:solidFill>
                  <a:srgbClr val="FFFF99"/>
                </a:solidFill>
              </a:rPr>
              <a:t>a new creation</a:t>
            </a:r>
            <a:r>
              <a:rPr lang="en-US" sz="4000" dirty="0"/>
              <a:t>. The old things have passed away; behold, all things have become new. Now all these things are from God, who reconciled us to Himself through Messiah and </a:t>
            </a:r>
            <a:r>
              <a:rPr lang="en-US" sz="4000" dirty="0">
                <a:solidFill>
                  <a:srgbClr val="FFFF99"/>
                </a:solidFill>
              </a:rPr>
              <a:t>gave us the ministry of reconciliation</a:t>
            </a:r>
            <a:r>
              <a:rPr lang="en-US" sz="4000" dirty="0"/>
              <a:t>.</a:t>
            </a:r>
          </a:p>
        </p:txBody>
      </p:sp>
    </p:spTree>
    <p:extLst>
      <p:ext uri="{BB962C8B-B14F-4D97-AF65-F5344CB8AC3E}">
        <p14:creationId xmlns:p14="http://schemas.microsoft.com/office/powerpoint/2010/main" val="251420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4454"/>
          </a:xfrm>
          <a:prstGeom prst="rect">
            <a:avLst/>
          </a:prstGeom>
        </p:spPr>
      </p:pic>
    </p:spTree>
    <p:extLst>
      <p:ext uri="{BB962C8B-B14F-4D97-AF65-F5344CB8AC3E}">
        <p14:creationId xmlns:p14="http://schemas.microsoft.com/office/powerpoint/2010/main" val="13437681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3.15-16</a:t>
            </a:r>
            <a:r>
              <a:rPr lang="en-US" sz="4000" dirty="0"/>
              <a:t> You killed </a:t>
            </a:r>
            <a:r>
              <a:rPr lang="en-US" sz="4000" u="sng" dirty="0">
                <a:solidFill>
                  <a:srgbClr val="FFFF99"/>
                </a:solidFill>
              </a:rPr>
              <a:t>the author of life!</a:t>
            </a:r>
            <a:r>
              <a:rPr lang="en-US" sz="4000" dirty="0"/>
              <a:t> “But God has raised him from the dead! Of this we are witnesses. </a:t>
            </a:r>
          </a:p>
          <a:p>
            <a:pPr marL="0" indent="0">
              <a:buNone/>
            </a:pPr>
            <a:endParaRPr lang="en-US" sz="4000" dirty="0"/>
          </a:p>
        </p:txBody>
      </p:sp>
      <p:pic>
        <p:nvPicPr>
          <p:cNvPr id="3" name="Picture 2">
            <a:extLst>
              <a:ext uri="{FF2B5EF4-FFF2-40B4-BE49-F238E27FC236}">
                <a16:creationId xmlns:a16="http://schemas.microsoft.com/office/drawing/2014/main" id="{B2A1D20E-1433-4864-B64C-17BF93B3CAA2}"/>
              </a:ext>
            </a:extLst>
          </p:cNvPr>
          <p:cNvPicPr>
            <a:picLocks noChangeAspect="1"/>
          </p:cNvPicPr>
          <p:nvPr/>
        </p:nvPicPr>
        <p:blipFill>
          <a:blip r:embed="rId3"/>
          <a:stretch>
            <a:fillRect/>
          </a:stretch>
        </p:blipFill>
        <p:spPr>
          <a:xfrm>
            <a:off x="46182" y="2800349"/>
            <a:ext cx="9097818" cy="1941469"/>
          </a:xfrm>
          <a:prstGeom prst="rect">
            <a:avLst/>
          </a:prstGeom>
        </p:spPr>
      </p:pic>
      <p:sp>
        <p:nvSpPr>
          <p:cNvPr id="5" name="Rectangle: Rounded Corners 4">
            <a:extLst>
              <a:ext uri="{FF2B5EF4-FFF2-40B4-BE49-F238E27FC236}">
                <a16:creationId xmlns:a16="http://schemas.microsoft.com/office/drawing/2014/main" id="{4B8EC42E-CCDD-475D-8975-151C1B7EC45D}"/>
              </a:ext>
            </a:extLst>
          </p:cNvPr>
          <p:cNvSpPr/>
          <p:nvPr/>
        </p:nvSpPr>
        <p:spPr bwMode="auto">
          <a:xfrm>
            <a:off x="1371600" y="2876550"/>
            <a:ext cx="2133600" cy="1752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873964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err="1">
                <a:solidFill>
                  <a:srgbClr val="FFFF99"/>
                </a:solidFill>
              </a:rPr>
              <a:t>archégos</a:t>
            </a:r>
            <a:r>
              <a:rPr lang="en-US" sz="4000" u="sng" dirty="0">
                <a:solidFill>
                  <a:srgbClr val="FFFF99"/>
                </a:solidFill>
              </a:rPr>
              <a:t>: founder, leader</a:t>
            </a:r>
          </a:p>
          <a:p>
            <a:pPr marL="0" indent="0">
              <a:buNone/>
            </a:pPr>
            <a:r>
              <a:rPr lang="en-US" sz="4000" dirty="0"/>
              <a:t>the first in a long procession; </a:t>
            </a:r>
            <a:r>
              <a:rPr lang="en-US" sz="4000" u="sng" dirty="0">
                <a:solidFill>
                  <a:srgbClr val="FFFF99"/>
                </a:solidFill>
              </a:rPr>
              <a:t>a file-leader </a:t>
            </a:r>
            <a:r>
              <a:rPr lang="en-US" sz="4000" dirty="0"/>
              <a:t>who pioneers the way for many others to follow; does not strictly mean "author," but rather "a person who is originator or founder of a movement and continues as the leader – i.e. 'pioneer leader, founding leader' "</a:t>
            </a:r>
          </a:p>
        </p:txBody>
      </p:sp>
    </p:spTree>
    <p:extLst>
      <p:ext uri="{BB962C8B-B14F-4D97-AF65-F5344CB8AC3E}">
        <p14:creationId xmlns:p14="http://schemas.microsoft.com/office/powerpoint/2010/main" val="4086284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properly, the first in a long procession; a file-leader who pioneers the way for many others to follow. </a:t>
            </a:r>
          </a:p>
        </p:txBody>
      </p:sp>
    </p:spTree>
    <p:extLst>
      <p:ext uri="{BB962C8B-B14F-4D97-AF65-F5344CB8AC3E}">
        <p14:creationId xmlns:p14="http://schemas.microsoft.com/office/powerpoint/2010/main" val="3586493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3.15-16</a:t>
            </a:r>
            <a:r>
              <a:rPr lang="en-US" sz="4000" dirty="0"/>
              <a:t>  And it is through putting trust in his name that his name has given strength to this man whom you see and know. Yes, it is the trust that comes through Yeshua which has given him this perfect healing in the presence of you all.</a:t>
            </a:r>
          </a:p>
        </p:txBody>
      </p:sp>
    </p:spTree>
    <p:extLst>
      <p:ext uri="{BB962C8B-B14F-4D97-AF65-F5344CB8AC3E}">
        <p14:creationId xmlns:p14="http://schemas.microsoft.com/office/powerpoint/2010/main" val="1378900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different take on a renewed humanity.</a:t>
            </a:r>
          </a:p>
        </p:txBody>
      </p:sp>
    </p:spTree>
    <p:extLst>
      <p:ext uri="{BB962C8B-B14F-4D97-AF65-F5344CB8AC3E}">
        <p14:creationId xmlns:p14="http://schemas.microsoft.com/office/powerpoint/2010/main" val="170677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D216AE0-7E20-48A6-A6BF-B730A9CBBFCE}"/>
              </a:ext>
            </a:extLst>
          </p:cNvPr>
          <p:cNvPicPr>
            <a:picLocks noChangeAspect="1"/>
          </p:cNvPicPr>
          <p:nvPr/>
        </p:nvPicPr>
        <p:blipFill>
          <a:blip r:embed="rId3"/>
          <a:stretch>
            <a:fillRect/>
          </a:stretch>
        </p:blipFill>
        <p:spPr>
          <a:xfrm>
            <a:off x="689161" y="0"/>
            <a:ext cx="7765677" cy="5143500"/>
          </a:xfrm>
          <a:prstGeom prst="rect">
            <a:avLst/>
          </a:prstGeom>
        </p:spPr>
      </p:pic>
    </p:spTree>
    <p:extLst>
      <p:ext uri="{BB962C8B-B14F-4D97-AF65-F5344CB8AC3E}">
        <p14:creationId xmlns:p14="http://schemas.microsoft.com/office/powerpoint/2010/main" val="19037696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Gal.5.22-23</a:t>
            </a:r>
            <a:r>
              <a:rPr lang="en-US" sz="4000" dirty="0"/>
              <a:t> The fruit of the Spirit is love, joy, peace, patience, kindness, goodness, faithfulness,  humility, self control. Nothing in the Torah stands against such things.</a:t>
            </a:r>
          </a:p>
        </p:txBody>
      </p:sp>
    </p:spTree>
    <p:extLst>
      <p:ext uri="{BB962C8B-B14F-4D97-AF65-F5344CB8AC3E}">
        <p14:creationId xmlns:p14="http://schemas.microsoft.com/office/powerpoint/2010/main" val="251050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F409FFBD-0884-4243-B69E-B86BE277BD36}"/>
              </a:ext>
            </a:extLst>
          </p:cNvPr>
          <p:cNvPicPr>
            <a:picLocks noChangeAspect="1"/>
          </p:cNvPicPr>
          <p:nvPr/>
        </p:nvPicPr>
        <p:blipFill>
          <a:blip r:embed="rId3"/>
          <a:stretch>
            <a:fillRect/>
          </a:stretch>
        </p:blipFill>
        <p:spPr>
          <a:xfrm>
            <a:off x="0" y="197147"/>
            <a:ext cx="9120117" cy="4736804"/>
          </a:xfrm>
          <a:prstGeom prst="rect">
            <a:avLst/>
          </a:prstGeom>
        </p:spPr>
      </p:pic>
      <p:pic>
        <p:nvPicPr>
          <p:cNvPr id="5" name="Picture 4">
            <a:extLst>
              <a:ext uri="{FF2B5EF4-FFF2-40B4-BE49-F238E27FC236}">
                <a16:creationId xmlns:a16="http://schemas.microsoft.com/office/drawing/2014/main" id="{8A34DE73-BB93-4C81-80E9-BEE01840CB16}"/>
              </a:ext>
            </a:extLst>
          </p:cNvPr>
          <p:cNvPicPr>
            <a:picLocks noChangeAspect="1"/>
          </p:cNvPicPr>
          <p:nvPr/>
        </p:nvPicPr>
        <p:blipFill>
          <a:blip r:embed="rId3"/>
          <a:stretch>
            <a:fillRect/>
          </a:stretch>
        </p:blipFill>
        <p:spPr>
          <a:xfrm>
            <a:off x="152400" y="349547"/>
            <a:ext cx="9120117" cy="4736804"/>
          </a:xfrm>
          <a:prstGeom prst="rect">
            <a:avLst/>
          </a:prstGeom>
        </p:spPr>
      </p:pic>
    </p:spTree>
    <p:extLst>
      <p:ext uri="{BB962C8B-B14F-4D97-AF65-F5344CB8AC3E}">
        <p14:creationId xmlns:p14="http://schemas.microsoft.com/office/powerpoint/2010/main" val="2000668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California state legislature is currently debating a bill—AB 2223—that will effectively legalize infanticide by legalizing abortion until as many as 28 days after a baby is born.</a:t>
            </a:r>
          </a:p>
        </p:txBody>
      </p:sp>
    </p:spTree>
    <p:extLst>
      <p:ext uri="{BB962C8B-B14F-4D97-AF65-F5344CB8AC3E}">
        <p14:creationId xmlns:p14="http://schemas.microsoft.com/office/powerpoint/2010/main" val="3071193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 Times Two: </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284018" y="4123128"/>
            <a:ext cx="8138638" cy="707886"/>
          </a:xfrm>
          <a:prstGeom prst="rect">
            <a:avLst/>
          </a:prstGeom>
          <a:noFill/>
        </p:spPr>
        <p:txBody>
          <a:bodyPr wrap="none" rtlCol="0">
            <a:spAutoFit/>
          </a:bodyPr>
          <a:lstStyle/>
          <a:p>
            <a:pPr algn="l"/>
            <a:r>
              <a:rPr lang="en-US" sz="4000" dirty="0"/>
              <a:t>Resurrection and </a:t>
            </a:r>
            <a:r>
              <a:rPr lang="en-US" sz="4000" dirty="0" err="1"/>
              <a:t>Ruakh</a:t>
            </a:r>
            <a:r>
              <a:rPr lang="en-US" sz="4000" dirty="0"/>
              <a:t>  [Spirit]</a:t>
            </a:r>
            <a:endParaRPr lang="en-US" dirty="0"/>
          </a:p>
        </p:txBody>
      </p:sp>
    </p:spTree>
    <p:extLst>
      <p:ext uri="{BB962C8B-B14F-4D97-AF65-F5344CB8AC3E}">
        <p14:creationId xmlns:p14="http://schemas.microsoft.com/office/powerpoint/2010/main" val="403185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 Times Two: </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284018" y="4123128"/>
            <a:ext cx="8138638" cy="707886"/>
          </a:xfrm>
          <a:prstGeom prst="rect">
            <a:avLst/>
          </a:prstGeom>
          <a:noFill/>
        </p:spPr>
        <p:txBody>
          <a:bodyPr wrap="none" rtlCol="0">
            <a:spAutoFit/>
          </a:bodyPr>
          <a:lstStyle/>
          <a:p>
            <a:pPr algn="l"/>
            <a:r>
              <a:rPr lang="en-US" sz="4000" dirty="0"/>
              <a:t>Resurrection and </a:t>
            </a:r>
            <a:r>
              <a:rPr lang="en-US" sz="4000" dirty="0" err="1"/>
              <a:t>Ruakh</a:t>
            </a:r>
            <a:r>
              <a:rPr lang="en-US" sz="4000" dirty="0"/>
              <a:t>  [Spirit]</a:t>
            </a:r>
            <a:endParaRPr lang="en-US" dirty="0"/>
          </a:p>
        </p:txBody>
      </p:sp>
    </p:spTree>
    <p:extLst>
      <p:ext uri="{BB962C8B-B14F-4D97-AF65-F5344CB8AC3E}">
        <p14:creationId xmlns:p14="http://schemas.microsoft.com/office/powerpoint/2010/main" val="2040468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a:t>
            </a:r>
          </a:p>
          <a:p>
            <a:pPr marL="0" indent="0">
              <a:buNone/>
            </a:pPr>
            <a:r>
              <a:rPr lang="en-US" sz="4000" dirty="0"/>
              <a:t>#One</a:t>
            </a:r>
          </a:p>
          <a:p>
            <a:pPr marL="0" indent="0">
              <a:buNone/>
            </a:pPr>
            <a:r>
              <a:rPr lang="en-US" sz="4000" dirty="0"/>
              <a:t>Barley:</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187134" y="4019550"/>
            <a:ext cx="3409716" cy="707886"/>
          </a:xfrm>
          <a:prstGeom prst="rect">
            <a:avLst/>
          </a:prstGeom>
          <a:noFill/>
        </p:spPr>
        <p:txBody>
          <a:bodyPr wrap="none" rtlCol="0">
            <a:spAutoFit/>
          </a:bodyPr>
          <a:lstStyle/>
          <a:p>
            <a:pPr algn="l"/>
            <a:r>
              <a:rPr lang="en-US" sz="4000" dirty="0"/>
              <a:t>Resurrection</a:t>
            </a:r>
            <a:endParaRPr lang="en-US" dirty="0"/>
          </a:p>
        </p:txBody>
      </p:sp>
    </p:spTree>
    <p:extLst>
      <p:ext uri="{BB962C8B-B14F-4D97-AF65-F5344CB8AC3E}">
        <p14:creationId xmlns:p14="http://schemas.microsoft.com/office/powerpoint/2010/main" val="12599513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a:t>
            </a:r>
          </a:p>
          <a:p>
            <a:pPr marL="0" indent="0">
              <a:buNone/>
            </a:pPr>
            <a:r>
              <a:rPr lang="en-US" sz="4000" dirty="0"/>
              <a:t>#Two</a:t>
            </a:r>
          </a:p>
          <a:p>
            <a:pPr marL="0" indent="0">
              <a:buNone/>
            </a:pPr>
            <a:r>
              <a:rPr lang="en-US" sz="4000" dirty="0"/>
              <a:t>Wheat:</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187134" y="4019550"/>
            <a:ext cx="8691354" cy="707886"/>
          </a:xfrm>
          <a:prstGeom prst="rect">
            <a:avLst/>
          </a:prstGeom>
          <a:noFill/>
        </p:spPr>
        <p:txBody>
          <a:bodyPr wrap="none" rtlCol="0">
            <a:spAutoFit/>
          </a:bodyPr>
          <a:lstStyle/>
          <a:p>
            <a:pPr algn="l"/>
            <a:r>
              <a:rPr lang="en-US" sz="4000" dirty="0"/>
              <a:t>Torah and the giving of the </a:t>
            </a:r>
            <a:r>
              <a:rPr lang="en-US" sz="4000" dirty="0" err="1"/>
              <a:t>Ruakh</a:t>
            </a:r>
            <a:r>
              <a:rPr lang="en-US" sz="4000" dirty="0"/>
              <a:t>!</a:t>
            </a:r>
            <a:endParaRPr lang="en-US" dirty="0"/>
          </a:p>
        </p:txBody>
      </p:sp>
    </p:spTree>
    <p:extLst>
      <p:ext uri="{BB962C8B-B14F-4D97-AF65-F5344CB8AC3E}">
        <p14:creationId xmlns:p14="http://schemas.microsoft.com/office/powerpoint/2010/main" val="3458051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75170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7687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First Fruits</a:t>
            </a:r>
          </a:p>
          <a:p>
            <a:pPr marL="0" indent="0">
              <a:buNone/>
            </a:pPr>
            <a:r>
              <a:rPr lang="en-US" sz="4000" dirty="0"/>
              <a:t>#One</a:t>
            </a:r>
          </a:p>
          <a:p>
            <a:pPr marL="0" indent="0">
              <a:buNone/>
            </a:pPr>
            <a:r>
              <a:rPr lang="en-US" sz="4000" dirty="0"/>
              <a:t>Barley:</a:t>
            </a:r>
          </a:p>
          <a:p>
            <a:pPr marL="0" indent="0">
              <a:buNone/>
            </a:pPr>
            <a:r>
              <a:rPr lang="en-US" sz="4000" dirty="0"/>
              <a:t> </a:t>
            </a:r>
          </a:p>
        </p:txBody>
      </p:sp>
      <p:pic>
        <p:nvPicPr>
          <p:cNvPr id="3" name="Picture 2">
            <a:extLst>
              <a:ext uri="{FF2B5EF4-FFF2-40B4-BE49-F238E27FC236}">
                <a16:creationId xmlns:a16="http://schemas.microsoft.com/office/drawing/2014/main" id="{CBFF3A46-2F3C-4538-9D36-EC8BB186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98" y="1"/>
            <a:ext cx="7061102" cy="3972607"/>
          </a:xfrm>
          <a:prstGeom prst="rect">
            <a:avLst/>
          </a:prstGeom>
        </p:spPr>
      </p:pic>
      <p:sp>
        <p:nvSpPr>
          <p:cNvPr id="5" name="TextBox 4">
            <a:extLst>
              <a:ext uri="{FF2B5EF4-FFF2-40B4-BE49-F238E27FC236}">
                <a16:creationId xmlns:a16="http://schemas.microsoft.com/office/drawing/2014/main" id="{5206EA70-310B-415A-83C1-9E279940F03A}"/>
              </a:ext>
            </a:extLst>
          </p:cNvPr>
          <p:cNvSpPr txBox="1"/>
          <p:nvPr/>
        </p:nvSpPr>
        <p:spPr>
          <a:xfrm>
            <a:off x="187134" y="4019550"/>
            <a:ext cx="3409716" cy="707886"/>
          </a:xfrm>
          <a:prstGeom prst="rect">
            <a:avLst/>
          </a:prstGeom>
          <a:noFill/>
        </p:spPr>
        <p:txBody>
          <a:bodyPr wrap="none" rtlCol="0">
            <a:spAutoFit/>
          </a:bodyPr>
          <a:lstStyle/>
          <a:p>
            <a:pPr algn="l"/>
            <a:r>
              <a:rPr lang="en-US" sz="4000" dirty="0"/>
              <a:t>Resurrection</a:t>
            </a:r>
            <a:endParaRPr lang="en-US" dirty="0"/>
          </a:p>
        </p:txBody>
      </p:sp>
    </p:spTree>
    <p:extLst>
      <p:ext uri="{BB962C8B-B14F-4D97-AF65-F5344CB8AC3E}">
        <p14:creationId xmlns:p14="http://schemas.microsoft.com/office/powerpoint/2010/main" val="273518095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174503</TotalTime>
  <Words>4037</Words>
  <Application>Microsoft Office PowerPoint</Application>
  <PresentationFormat>On-screen Show (16:9)</PresentationFormat>
  <Paragraphs>535</Paragraphs>
  <Slides>84</Slides>
  <Notes>84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84</vt:i4>
      </vt:variant>
    </vt:vector>
  </HeadingPairs>
  <TitlesOfParts>
    <vt:vector size="94" baseType="lpstr">
      <vt:lpstr>Arial</vt:lpstr>
      <vt:lpstr>Arial Rounded MT Bold</vt:lpstr>
      <vt:lpstr>Calibri</vt:lpstr>
      <vt:lpstr>Calibri Light</vt:lpstr>
      <vt:lpstr>David</vt:lpstr>
      <vt:lpstr>Roboto</vt:lpstr>
      <vt:lpstr>Times New Roman</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test user</cp:lastModifiedBy>
  <cp:revision>4557</cp:revision>
  <dcterms:created xsi:type="dcterms:W3CDTF">2006-04-21T19:34:43Z</dcterms:created>
  <dcterms:modified xsi:type="dcterms:W3CDTF">2022-04-23T13:58:27Z</dcterms:modified>
</cp:coreProperties>
</file>