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836" r:id="rId2"/>
  </p:sldMasterIdLst>
  <p:notesMasterIdLst>
    <p:notesMasterId r:id="rId100"/>
  </p:notesMasterIdLst>
  <p:handoutMasterIdLst>
    <p:handoutMasterId r:id="rId101"/>
  </p:handoutMasterIdLst>
  <p:sldIdLst>
    <p:sldId id="2045" r:id="rId3"/>
    <p:sldId id="65425" r:id="rId4"/>
    <p:sldId id="65517" r:id="rId5"/>
    <p:sldId id="65445" r:id="rId6"/>
    <p:sldId id="65444" r:id="rId7"/>
    <p:sldId id="65455" r:id="rId8"/>
    <p:sldId id="65456" r:id="rId9"/>
    <p:sldId id="65530" r:id="rId10"/>
    <p:sldId id="65440" r:id="rId11"/>
    <p:sldId id="65518" r:id="rId12"/>
    <p:sldId id="65493" r:id="rId13"/>
    <p:sldId id="65485" r:id="rId14"/>
    <p:sldId id="65484" r:id="rId15"/>
    <p:sldId id="65489" r:id="rId16"/>
    <p:sldId id="65486" r:id="rId17"/>
    <p:sldId id="65541" r:id="rId18"/>
    <p:sldId id="65540" r:id="rId19"/>
    <p:sldId id="65500" r:id="rId20"/>
    <p:sldId id="65495" r:id="rId21"/>
    <p:sldId id="65487" r:id="rId22"/>
    <p:sldId id="65496" r:id="rId23"/>
    <p:sldId id="65545" r:id="rId24"/>
    <p:sldId id="65544" r:id="rId25"/>
    <p:sldId id="65501" r:id="rId26"/>
    <p:sldId id="65497" r:id="rId27"/>
    <p:sldId id="65488" r:id="rId28"/>
    <p:sldId id="65548" r:id="rId29"/>
    <p:sldId id="65510" r:id="rId30"/>
    <p:sldId id="65504" r:id="rId31"/>
    <p:sldId id="65508" r:id="rId32"/>
    <p:sldId id="65511" r:id="rId33"/>
    <p:sldId id="65519" r:id="rId34"/>
    <p:sldId id="65503" r:id="rId35"/>
    <p:sldId id="65520" r:id="rId36"/>
    <p:sldId id="65502" r:id="rId37"/>
    <p:sldId id="65492" r:id="rId38"/>
    <p:sldId id="65437" r:id="rId39"/>
    <p:sldId id="65438" r:id="rId40"/>
    <p:sldId id="65442" r:id="rId41"/>
    <p:sldId id="65439" r:id="rId42"/>
    <p:sldId id="65441" r:id="rId43"/>
    <p:sldId id="65446" r:id="rId44"/>
    <p:sldId id="65505" r:id="rId45"/>
    <p:sldId id="65506" r:id="rId46"/>
    <p:sldId id="65507" r:id="rId47"/>
    <p:sldId id="65529" r:id="rId48"/>
    <p:sldId id="65521" r:id="rId49"/>
    <p:sldId id="65513" r:id="rId50"/>
    <p:sldId id="65522" r:id="rId51"/>
    <p:sldId id="65448" r:id="rId52"/>
    <p:sldId id="65449" r:id="rId53"/>
    <p:sldId id="65523" r:id="rId54"/>
    <p:sldId id="65424" r:id="rId55"/>
    <p:sldId id="65426" r:id="rId56"/>
    <p:sldId id="65428" r:id="rId57"/>
    <p:sldId id="65429" r:id="rId58"/>
    <p:sldId id="65514" r:id="rId59"/>
    <p:sldId id="65533" r:id="rId60"/>
    <p:sldId id="65515" r:id="rId61"/>
    <p:sldId id="65432" r:id="rId62"/>
    <p:sldId id="65524" r:id="rId63"/>
    <p:sldId id="65434" r:id="rId64"/>
    <p:sldId id="65509" r:id="rId65"/>
    <p:sldId id="65525" r:id="rId66"/>
    <p:sldId id="65435" r:id="rId67"/>
    <p:sldId id="65526" r:id="rId68"/>
    <p:sldId id="65534" r:id="rId69"/>
    <p:sldId id="65447" r:id="rId70"/>
    <p:sldId id="65516" r:id="rId71"/>
    <p:sldId id="65528" r:id="rId72"/>
    <p:sldId id="65443" r:id="rId73"/>
    <p:sldId id="65527" r:id="rId74"/>
    <p:sldId id="65404" r:id="rId75"/>
    <p:sldId id="65531" r:id="rId76"/>
    <p:sldId id="65427" r:id="rId77"/>
    <p:sldId id="65532" r:id="rId78"/>
    <p:sldId id="65552" r:id="rId79"/>
    <p:sldId id="65551" r:id="rId80"/>
    <p:sldId id="65535" r:id="rId81"/>
    <p:sldId id="65512" r:id="rId82"/>
    <p:sldId id="65420" r:id="rId83"/>
    <p:sldId id="65423" r:id="rId84"/>
    <p:sldId id="65538" r:id="rId85"/>
    <p:sldId id="65539" r:id="rId86"/>
    <p:sldId id="65546" r:id="rId87"/>
    <p:sldId id="65547" r:id="rId88"/>
    <p:sldId id="65542" r:id="rId89"/>
    <p:sldId id="65543" r:id="rId90"/>
    <p:sldId id="65422" r:id="rId91"/>
    <p:sldId id="65417" r:id="rId92"/>
    <p:sldId id="65419" r:id="rId93"/>
    <p:sldId id="65266" r:id="rId94"/>
    <p:sldId id="65355" r:id="rId95"/>
    <p:sldId id="65359" r:id="rId96"/>
    <p:sldId id="65350" r:id="rId97"/>
    <p:sldId id="65418" r:id="rId98"/>
    <p:sldId id="65549" r:id="rId99"/>
  </p:sldIdLst>
  <p:sldSz cx="9144000" cy="5143500" type="screen16x9"/>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muel" initials="SW" lastIdx="2" clrIdx="0">
    <p:extLst>
      <p:ext uri="{19B8F6BF-5375-455C-9EA6-DF929625EA0E}">
        <p15:presenceInfo xmlns:p15="http://schemas.microsoft.com/office/powerpoint/2012/main" userId="Shmuel" providerId="None"/>
      </p:ext>
    </p:extLst>
  </p:cmAuthor>
  <p:cmAuthor id="2" name="Shmuel Wolkenfeld" initials="SW" lastIdx="1" clrIdx="1">
    <p:extLst>
      <p:ext uri="{19B8F6BF-5375-455C-9EA6-DF929625EA0E}">
        <p15:presenceInfo xmlns:p15="http://schemas.microsoft.com/office/powerpoint/2012/main" userId="59ac315834edd8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333333"/>
    <a:srgbClr val="996633"/>
    <a:srgbClr val="9A6766"/>
    <a:srgbClr val="FFFF99"/>
    <a:srgbClr val="AA6E56"/>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2449" autoAdjust="0"/>
    <p:restoredTop sz="83652" autoAdjust="0"/>
  </p:normalViewPr>
  <p:slideViewPr>
    <p:cSldViewPr>
      <p:cViewPr varScale="1">
        <p:scale>
          <a:sx n="95" d="100"/>
          <a:sy n="95" d="100"/>
        </p:scale>
        <p:origin x="102" y="486"/>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19908"/>
    </p:cViewPr>
  </p:sorterViewPr>
  <p:notesViewPr>
    <p:cSldViewPr>
      <p:cViewPr varScale="1">
        <p:scale>
          <a:sx n="83" d="100"/>
          <a:sy n="83" d="100"/>
        </p:scale>
        <p:origin x="193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commentAuthors" Target="commentAuthor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notesMaster" Target="notesMasters/notesMaster1.xml"/><Relationship Id="rId105"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Ephesians 2.5-7 Life from Death Part 2</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Oct 28, 2023 5784</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Ephesians 2.5-7 Life from Death Part 2</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Oct 28, 2023 5784</a:t>
            </a:r>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foxnews.com/media/son-hamas-leader-breaks-silence-decision-denounce-terror-group-care-palestinians"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foxnews.com/media/son-hamas-leader-breaks-silence-decision-denounce-terror-group-care-palestinians"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middleeasteye.net/users/david-hearst"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3" Type="http://schemas.openxmlformats.org/officeDocument/2006/relationships/hyperlink" Target="https://youtu.be/H_c2MZkpCag?si=uSfIuWA8VrOYLLP5" TargetMode="External"/><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1100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Urban Indian ministry.  Inner city.  I’m not a reservation rural type guy.</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3359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Urban missionaries, large Native population.  Org called the Society of Indian Missions.  Yearly staff camp was on the Rosebud Reservation in South Dakota</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7457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2.5-7 Life from Death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28,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Young man, volunteer from a Bible College, serving the Society of Indian Missions.   Big strapping guy, could carry a small car engine.  Some guys went for a swim, and one commented, “Look at X blowing bubbles.”   He didn’t come up.   I am a certified WSI with the Red Cross, and went out to find him. Several attempts.  Knew training one drowning </a:t>
            </a:r>
            <a:r>
              <a:rPr lang="en-US" altLang="en-US" dirty="0">
                <a:sym typeface="Wingdings" panose="05000000000000000000" pitchFamily="2" charset="2"/>
              </a:rPr>
              <a:t> two. Found him,</a:t>
            </a:r>
            <a:r>
              <a:rPr lang="en-US" altLang="en-US" dirty="0"/>
              <a:t> fetal position, murky lake bottom.  Grabbed his belt. We did CPR for about an hour before ambulance arrived. [In the movies, the person coughs and spits and wakes up] Didn’t recover.   Aspirated on food.  He was gone.  </a:t>
            </a:r>
          </a:p>
        </p:txBody>
      </p:sp>
    </p:spTree>
    <p:extLst>
      <p:ext uri="{BB962C8B-B14F-4D97-AF65-F5344CB8AC3E}">
        <p14:creationId xmlns:p14="http://schemas.microsoft.com/office/powerpoint/2010/main" val="2710502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2.5-7 Life from Death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28,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Do you remember glory?</a:t>
            </a:r>
          </a:p>
          <a:p>
            <a:r>
              <a:rPr lang="en-US" altLang="en-US" dirty="0"/>
              <a:t>Messiah’s resurrection that gives us authority, power, to rise to LIFE.  </a:t>
            </a:r>
          </a:p>
          <a:p>
            <a:r>
              <a:rPr lang="en-US" altLang="en-US" dirty="0"/>
              <a:t>Believers are lifted, with Him, to a new life.</a:t>
            </a:r>
          </a:p>
          <a:p>
            <a:r>
              <a:rPr lang="en-US" altLang="en-US" dirty="0"/>
              <a:t>We share in Messiah’s Resurrection NOW.</a:t>
            </a:r>
          </a:p>
          <a:p>
            <a:r>
              <a:rPr lang="en-US" altLang="en-US" dirty="0"/>
              <a:t>Not in a mystical, Gnostic way, proto </a:t>
            </a:r>
            <a:r>
              <a:rPr lang="en-US" altLang="en-US" dirty="0" err="1"/>
              <a:t>Kabbalastic</a:t>
            </a:r>
            <a:r>
              <a:rPr lang="en-US" altLang="en-US" dirty="0"/>
              <a:t> sphere, but of fact to overcome.</a:t>
            </a:r>
          </a:p>
        </p:txBody>
      </p:sp>
    </p:spTree>
    <p:extLst>
      <p:ext uri="{BB962C8B-B14F-4D97-AF65-F5344CB8AC3E}">
        <p14:creationId xmlns:p14="http://schemas.microsoft.com/office/powerpoint/2010/main" val="3618947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G-d, Yeshua [it’s OK to pray to Messiah, I do] how can I overcome this…</a:t>
            </a:r>
          </a:p>
          <a:p>
            <a:pPr marL="347663" indent="-347663">
              <a:buFont typeface="+mj-lt"/>
              <a:buAutoNum type="arabicPeriod"/>
            </a:pPr>
            <a:r>
              <a:rPr lang="en-US" altLang="en-US" dirty="0"/>
              <a:t>Lustful desires [just a click, who will know?] Need an accountability partner.   Language, substance abuse.</a:t>
            </a:r>
          </a:p>
          <a:p>
            <a:pPr marL="347663" indent="-347663">
              <a:buFont typeface="+mj-lt"/>
              <a:buAutoNum type="arabicPeriod"/>
            </a:pPr>
            <a:r>
              <a:rPr lang="en-US" altLang="en-US" dirty="0"/>
              <a:t>Bitterness and hurt </a:t>
            </a:r>
            <a:r>
              <a:rPr lang="en-US" altLang="en-US" dirty="0">
                <a:sym typeface="Wingdings" panose="05000000000000000000" pitchFamily="2" charset="2"/>
              </a:rPr>
              <a:t> </a:t>
            </a:r>
            <a:r>
              <a:rPr lang="en-US" altLang="en-US" dirty="0"/>
              <a:t>sulking</a:t>
            </a:r>
          </a:p>
          <a:p>
            <a:pPr marL="347663" indent="-347663">
              <a:buFont typeface="+mj-lt"/>
              <a:buAutoNum type="arabicPeriod"/>
            </a:pPr>
            <a:r>
              <a:rPr lang="en-US" altLang="en-US" dirty="0"/>
              <a:t>Bitterness and hurt </a:t>
            </a:r>
            <a:r>
              <a:rPr lang="en-US" altLang="en-US" dirty="0">
                <a:sym typeface="Wingdings" panose="05000000000000000000" pitchFamily="2" charset="2"/>
              </a:rPr>
              <a:t> </a:t>
            </a:r>
            <a:r>
              <a:rPr lang="en-US" altLang="en-US" dirty="0"/>
              <a:t>seething Anger  </a:t>
            </a:r>
          </a:p>
          <a:p>
            <a:pPr marL="347663" indent="-347663">
              <a:buFont typeface="+mj-lt"/>
              <a:buAutoNum type="arabicPeriod"/>
            </a:pPr>
            <a:r>
              <a:rPr lang="en-US" altLang="en-US" dirty="0"/>
              <a:t>Prideful attitude</a:t>
            </a:r>
          </a:p>
          <a:p>
            <a:pPr marL="347663" indent="-347663">
              <a:buFont typeface="+mj-lt"/>
              <a:buAutoNum type="arabicPeriod"/>
            </a:pPr>
            <a:endParaRPr lang="en-US" altLang="en-US" dirty="0"/>
          </a:p>
          <a:p>
            <a:r>
              <a:rPr lang="en-US" altLang="en-US" dirty="0" err="1"/>
              <a:t>Tshuvah</a:t>
            </a:r>
            <a:r>
              <a:rPr lang="en-US" altLang="en-US" dirty="0"/>
              <a:t> = repentance, then trusting.  </a:t>
            </a:r>
          </a:p>
          <a:p>
            <a:pPr marL="347663" indent="-347663">
              <a:buFont typeface="+mj-lt"/>
              <a:buAutoNum type="arabicPeriod"/>
            </a:pP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9723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9396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5731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2.5-7 Life from Death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28,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41225142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br>
              <a:rPr lang="en-US" dirty="0">
                <a:effectLst/>
              </a:rPr>
            </a:b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4609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Eric and Joy Poling</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93205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You don’t have to hunt for the fountain of youth, or the holy grail, or any rigid standard of religious achievement to receive LIFE.   By  grace…</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31546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https://biblehub.com/greek/5485.htm</a:t>
            </a:r>
          </a:p>
          <a:p>
            <a:r>
              <a:rPr lang="en-US" altLang="en-US" sz="2000" dirty="0"/>
              <a:t>G-d just likes you, and likes to benefit you!   You can trust Him, Messiah, because He loves and cares for you, as you are.</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17870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92216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00056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2.5-7 Life from Death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28,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3586995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2096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98730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Me with my SR-71 at the Hutchinson, KS museum</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90561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64659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There are things you can see, know, and do from high altitude.  Physically and spiritually!</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0145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Jude Mahoney</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67355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Is there anything more that you want? </a:t>
            </a:r>
          </a:p>
          <a:p>
            <a:r>
              <a:rPr lang="en-US" altLang="en-US" dirty="0"/>
              <a:t> Way there is humble.  Can’t be right all the time.   Can’t have people admiring you.  You admire them.  Build them up.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7618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02710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21733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48558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96764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00" dirty="0"/>
              <a:t>https://external-content.duckduckgo.com/iu/?u=http%3A%2F%2Fi.imgur.com%2FQNKwEwh.jpg&amp;f=1&amp;nofb=1&amp;ipt=4a639bf38c806ea91e11a66106537d6486d19e6e22607b93390ffcc62d2da398&amp;ipo=images</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67182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2.5-7 Life from Death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28,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2707833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32651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5340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dirty="0">
                <a:hlinkClick r:id="rId3"/>
              </a:rPr>
              <a:t>https://www.foxnews.com/media/son-hamas-leader-breaks-silence-decision-denounce-terror-group-care-palestinians</a:t>
            </a:r>
            <a:endParaRPr lang="en-US" sz="2000" dirty="0"/>
          </a:p>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5991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Jude Mahoney</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52350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pPr algn="l"/>
            <a:r>
              <a:rPr lang="en-US" sz="2000" dirty="0">
                <a:hlinkClick r:id="rId3"/>
              </a:rPr>
              <a:t>https://www.foxnews.com/media/son-hamas-leader-breaks-silence-decision-denounce-terror-group-care-palestinians</a:t>
            </a:r>
            <a:endParaRPr lang="en-US" sz="2000" dirty="0"/>
          </a:p>
          <a:p>
            <a:pPr algn="l"/>
            <a:endParaRPr lang="en-US" sz="2000" dirty="0"/>
          </a:p>
          <a:p>
            <a:pPr algn="l"/>
            <a:r>
              <a:rPr lang="en-US" sz="2000" dirty="0"/>
              <a:t>.02 to 3.10</a:t>
            </a:r>
          </a:p>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60495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51411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https://www.youtube.com/watch?v=Bgc3SUS8zGk </a:t>
            </a:r>
          </a:p>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8690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https://www.youtube.com/watch?v=Bgc3SUS8zGk </a:t>
            </a:r>
          </a:p>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82363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https://www.youtube.com/watch?v=Bgc3SUS8zGk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dirty="0"/>
          </a:p>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47100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https://www.youtube.com/watch?v=Bgc3SUS8zGk </a:t>
            </a:r>
          </a:p>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89089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b="1" dirty="0">
                <a:solidFill>
                  <a:srgbClr val="512F70"/>
                </a:solidFill>
                <a:effectLst/>
              </a:rPr>
              <a:t>By </a:t>
            </a:r>
            <a:r>
              <a:rPr lang="en-US" b="1" u="none" strike="noStrike" dirty="0">
                <a:solidFill>
                  <a:srgbClr val="512F70"/>
                </a:solidFill>
                <a:effectLst/>
                <a:latin typeface="opensans"/>
                <a:hlinkClick r:id="rId3" tooltip="View user profile."/>
              </a:rPr>
              <a:t>David Hearst</a:t>
            </a:r>
            <a:endParaRPr lang="en-US" b="1" dirty="0">
              <a:solidFill>
                <a:srgbClr val="512F70"/>
              </a:solidFill>
              <a:effectLst/>
            </a:endParaRPr>
          </a:p>
          <a:p>
            <a:r>
              <a:rPr lang="en-US" b="1" dirty="0">
                <a:effectLst/>
                <a:latin typeface="opensans"/>
              </a:rPr>
              <a:t>Published date:</a:t>
            </a:r>
            <a:r>
              <a:rPr lang="en-US" b="0" dirty="0">
                <a:effectLst/>
                <a:latin typeface="opensans"/>
              </a:rPr>
              <a:t> 25 October 2023 22:15 BST | </a:t>
            </a:r>
            <a:r>
              <a:rPr lang="en-US" b="1" dirty="0">
                <a:effectLst/>
                <a:latin typeface="opensans"/>
              </a:rPr>
              <a:t>Last update:</a:t>
            </a:r>
            <a:r>
              <a:rPr lang="en-US" b="0" dirty="0">
                <a:effectLst/>
                <a:latin typeface="opensans"/>
              </a:rPr>
              <a:t> 38 mins 55 secs ago</a:t>
            </a:r>
          </a:p>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22777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1359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https://en.wikipedia.org/wiki/Gilad_Shalit_prisoner_exchange</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94309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https://en.wikipedia.org/wiki/Gilad_Shalit_prisoner_exchange</a:t>
            </a:r>
          </a:p>
          <a:p>
            <a:endParaRPr lang="en-US" altLang="en-US" dirty="0"/>
          </a:p>
          <a:p>
            <a:r>
              <a:rPr lang="en-US" altLang="en-US" dirty="0"/>
              <a:t>In the Bible, there are several instances of G-d destroying armies.   </a:t>
            </a:r>
          </a:p>
          <a:p>
            <a:pPr marL="115888" indent="-115888">
              <a:buFont typeface="Arial" panose="020B0604020202020204" pitchFamily="34" charset="0"/>
              <a:buChar char="•"/>
            </a:pPr>
            <a:r>
              <a:rPr lang="en-US" altLang="en-US" dirty="0"/>
              <a:t>180,000 Assyrians one angel</a:t>
            </a:r>
          </a:p>
          <a:p>
            <a:pPr marL="115888" indent="-115888">
              <a:buFont typeface="Arial" panose="020B0604020202020204" pitchFamily="34" charset="0"/>
              <a:buChar char="•"/>
            </a:pPr>
            <a:r>
              <a:rPr lang="en-US" altLang="en-US" dirty="0"/>
              <a:t>Philistines smitten with hemorrhoids.  OK with me if all Hamas smitten with hemorrhoids.</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223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21321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b="0" i="0" dirty="0">
                <a:solidFill>
                  <a:srgbClr val="6D6C6A"/>
                </a:solidFill>
                <a:effectLst/>
                <a:latin typeface="Arial" panose="020B0604020202020204" pitchFamily="34" charset="0"/>
              </a:rPr>
              <a:t>A Hamas rally in Rafah, in the southern Gaza Strip, on Oct. 27, 2022. Photo by Abed Rahim Khatib/Flash90.</a:t>
            </a:r>
            <a:endParaRPr lang="en-US" altLang="en-US" dirty="0"/>
          </a:p>
          <a:p>
            <a:endParaRPr lang="en-US" altLang="en-US" dirty="0"/>
          </a:p>
          <a:p>
            <a:r>
              <a:rPr lang="en-US" altLang="en-US" dirty="0"/>
              <a:t>https://www.israeltoday.co.il/read/hamas-enjoys-widespread-support-in-gaza/?mc_cid=24a02c8a64&amp;mc_eid=9f06d9f262</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41563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18172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17135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Sent to me by my cousin in Tel Aviv.</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55364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9935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01454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60761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https://washingtonstand.com/commentary/why-are-gazas-arabs-so-poor</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79700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https://washingtonstand.com/commentary/why-are-gazas-arabs-so-poor</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51436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5253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2.5-7 Life from Death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28,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3491532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00" dirty="0"/>
              <a:t>https://www.meforum.org/65073/a-primer-on-hamas-part-3-who-supports-hamas?goal=0_086cfd423c-64b8a1185c-33765913&amp;mc_cid=64b8a1185c&amp;mc_eid=2515d15785</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13069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00" dirty="0"/>
              <a:t>https://www.meforum.org/65073/a-primer-on-hamas-part-3-who-supports-hamas?goal=0_086cfd423c-64b8a1185c-33765913&amp;mc_cid=64b8a1185c&amp;mc_eid=2515d15785</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68298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defTabSz="914400" eaLnBrk="1" latinLnBrk="0" hangingPunct="1">
              <a:lnSpc>
                <a:spcPct val="100000"/>
              </a:lnSpc>
              <a:buClrTx/>
              <a:buSzTx/>
              <a:buFontTx/>
              <a:buNone/>
              <a:tabLst/>
              <a:defRPr/>
            </a:pPr>
            <a:r>
              <a:rPr lang="en-US" altLang="en-US" sz="1000" dirty="0"/>
              <a:t>https://www.meforum.org/65073/a-primer-on-hamas-part-3-who-supports-hamas?goal=0_086cfd423c-64b8a1185c-33765913&amp;mc_cid=64b8a1185c&amp;mc_eid=2515d15785</a:t>
            </a:r>
          </a:p>
          <a:p>
            <a:endParaRPr lang="en-US" altLang="en-US" dirty="0"/>
          </a:p>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96373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00" dirty="0"/>
              <a:t>https://en.wikipedia.org/wiki/Fitna_(word)</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984835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defTabSz="914400" eaLnBrk="1" latinLnBrk="0" hangingPunct="1">
              <a:lnSpc>
                <a:spcPct val="100000"/>
              </a:lnSpc>
              <a:buClrTx/>
              <a:buSzTx/>
              <a:buFontTx/>
              <a:buNone/>
              <a:tabLst/>
              <a:defRPr/>
            </a:pPr>
            <a:r>
              <a:rPr lang="en-US" altLang="en-US" sz="1000" dirty="0"/>
              <a:t>https://www.meforum.org/65073/a-primer-on-hamas-part-3-who-supports-hamas?goal=0_086cfd423c-64b8a1185c-33765913&amp;mc_cid=64b8a1185c&amp;mc_eid=2515d15785</a:t>
            </a:r>
          </a:p>
          <a:p>
            <a:endParaRPr lang="en-US" altLang="en-US" dirty="0"/>
          </a:p>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77675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defTabSz="914400" eaLnBrk="1" latinLnBrk="0" hangingPunct="1">
              <a:lnSpc>
                <a:spcPct val="100000"/>
              </a:lnSpc>
              <a:buClrTx/>
              <a:buSzTx/>
              <a:buFontTx/>
              <a:buNone/>
              <a:tabLst/>
              <a:defRPr/>
            </a:pPr>
            <a:r>
              <a:rPr lang="en-US" altLang="en-US" sz="1000" dirty="0"/>
              <a:t>https://www.meforum.org/65073/a-primer-on-hamas-part-3-who-supports-hamas?goal=0_086cfd423c-64b8a1185c-33765913&amp;mc_cid=64b8a1185c&amp;mc_eid=2515d15785</a:t>
            </a:r>
          </a:p>
          <a:p>
            <a:endParaRPr lang="en-US" altLang="en-US" dirty="0"/>
          </a:p>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546521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defTabSz="914400" eaLnBrk="1" latinLnBrk="0" hangingPunct="1">
              <a:lnSpc>
                <a:spcPct val="100000"/>
              </a:lnSpc>
              <a:buClrTx/>
              <a:buSzTx/>
              <a:buFontTx/>
              <a:buNone/>
              <a:tabLst/>
              <a:defRPr/>
            </a:pPr>
            <a:r>
              <a:rPr lang="en-US" altLang="en-US" sz="1000" dirty="0"/>
              <a:t>https://www.meforum.org/65073/a-primer-on-hamas-part-3-who-supports-hamas?goal=0_086cfd423c-64b8a1185c-33765913&amp;mc_cid=64b8a1185c&amp;mc_eid=2515d15785</a:t>
            </a:r>
          </a:p>
          <a:p>
            <a:endParaRPr lang="en-US" altLang="en-US" dirty="0"/>
          </a:p>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425663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00" dirty="0"/>
              <a:t>https://www.israeltoday.co.il/read/palestinians-demand-sympathy-while-spreading-hate/?mc_cid=62de588513&amp;mc_eid=9f06d9f262</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260539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https://www.israeltoday.co.il/read/palestinians-demand-sympathy-while-spreading-hate/?mc_cid=62de588513&amp;mc_eid=9f06d9f262</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606949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1838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2.5-7 Life from Death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28,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07841791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22218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620943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635701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2.5-7 Life from Death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28,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83251681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https://www.meforum.org/65088/tehran-makes-its-moves-on-the-border-of-israel?goal=0_086cfd423c-a33fd322be-33765913&amp;mc_cid=a33fd322be&amp;mc_eid=2515d15785</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893371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https://www.meforum.org/65088/tehran-makes-its-moves-on-the-border-of-israel?goal=0_086cfd423c-a33fd322be-33765913&amp;mc_cid=a33fd322be&amp;mc_eid=2515d15785</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323304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https://www.meforum.org/65088/tehran-makes-its-moves-on-the-border-of-israel?goal=0_086cfd423c-a33fd322be-33765913&amp;mc_cid=a33fd322be&amp;mc_eid=2515d15785</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980003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2.5-7 Life from Death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28,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9353575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2.5-7 Life from Death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28,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32290631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9165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128025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https://www.dailywire.com/news/leaders-of-hamas-hezbollah-islamic-jihad-meet-in-lebanon</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036317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2.5-7 Life from Death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28,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https://allisrael.com/we-are-facing-end-times-and-end-of-israel-if-we-don-t-vanquish-iranian-hezbollah-hamas-threats-now-veteran-idf-officer-tells-the-rosenberg-report</a:t>
            </a:r>
          </a:p>
        </p:txBody>
      </p:sp>
    </p:spTree>
    <p:extLst>
      <p:ext uri="{BB962C8B-B14F-4D97-AF65-F5344CB8AC3E}">
        <p14:creationId xmlns:p14="http://schemas.microsoft.com/office/powerpoint/2010/main" val="248511587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2.5-7 Life from Death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28,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https://unitedwithisrael.org/israelis-optimistic-despite-the-war-survey-shows/</a:t>
            </a:r>
          </a:p>
        </p:txBody>
      </p:sp>
    </p:spTree>
    <p:extLst>
      <p:ext uri="{BB962C8B-B14F-4D97-AF65-F5344CB8AC3E}">
        <p14:creationId xmlns:p14="http://schemas.microsoft.com/office/powerpoint/2010/main" val="236515149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2.5-7 Life from Death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28,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https://allisrael.com/we-are-facing-end-times-and-end-of-israel-if-we-don-t-vanquish-iranian-hezbollah-hamas-threats-now-veteran-idf-officer-tells-the-rosenberg-report</a:t>
            </a:r>
          </a:p>
        </p:txBody>
      </p:sp>
    </p:spTree>
    <p:extLst>
      <p:ext uri="{BB962C8B-B14F-4D97-AF65-F5344CB8AC3E}">
        <p14:creationId xmlns:p14="http://schemas.microsoft.com/office/powerpoint/2010/main" val="293391443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2.5-7 Life from Death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28,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https://allisrael.com/we-are-facing-end-times-and-end-of-israel-if-we-don-t-vanquish-iranian-hezbollah-hamas-threats-now-veteran-idf-officer-tells-the-rosenberg-report</a:t>
            </a:r>
          </a:p>
        </p:txBody>
      </p:sp>
    </p:spTree>
    <p:extLst>
      <p:ext uri="{BB962C8B-B14F-4D97-AF65-F5344CB8AC3E}">
        <p14:creationId xmlns:p14="http://schemas.microsoft.com/office/powerpoint/2010/main" val="378923816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Jude Mahoney</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69790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445902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2.5-7 Life from Death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28,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41805538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2.5-7 Life from Death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28,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Each one of us is a Bible story for the future.  For eternity.  A story of victory amidst battles, hardships, disappointments.  YOU are a hero.  </a:t>
            </a:r>
            <a:r>
              <a:rPr lang="en-US" altLang="en-US" dirty="0" err="1"/>
              <a:t>Gibor</a:t>
            </a:r>
            <a:r>
              <a:rPr lang="en-US" altLang="en-US" dirty="0"/>
              <a:t>.  </a:t>
            </a:r>
          </a:p>
          <a:p>
            <a:r>
              <a:rPr lang="en-US" altLang="en-US" dirty="0"/>
              <a:t>There is a spirit of that now, of fighting for victory, among Israeli.   Seems impossible, but it’s like a revival spirit.  If you are not Jewish, this might sound like heresy, but it’s the real heart of the Zionist Return.</a:t>
            </a:r>
          </a:p>
        </p:txBody>
      </p:sp>
    </p:spTree>
    <p:extLst>
      <p:ext uri="{BB962C8B-B14F-4D97-AF65-F5344CB8AC3E}">
        <p14:creationId xmlns:p14="http://schemas.microsoft.com/office/powerpoint/2010/main" val="264127541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2.5-7 Life from Death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28,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https://unitedwithisrael.org/israelis-optimistic-despite-the-war-survey-shows/</a:t>
            </a:r>
          </a:p>
        </p:txBody>
      </p:sp>
    </p:spTree>
    <p:extLst>
      <p:ext uri="{BB962C8B-B14F-4D97-AF65-F5344CB8AC3E}">
        <p14:creationId xmlns:p14="http://schemas.microsoft.com/office/powerpoint/2010/main" val="3047866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2.5-7 Life from Death Part 2</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28,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908134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2.5-7 Life from Death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28,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https://unitedwithisrael.org/israelis-optimistic-despite-the-war-survey-shows/</a:t>
            </a:r>
          </a:p>
        </p:txBody>
      </p:sp>
    </p:spTree>
    <p:extLst>
      <p:ext uri="{BB962C8B-B14F-4D97-AF65-F5344CB8AC3E}">
        <p14:creationId xmlns:p14="http://schemas.microsoft.com/office/powerpoint/2010/main" val="40892897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2.5-7 Life from Death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28,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https://unitedwithisrael.org/israelis-optimistic-despite-the-war-survey-shows/</a:t>
            </a:r>
          </a:p>
          <a:p>
            <a:endParaRPr lang="en-US" altLang="en-US" dirty="0"/>
          </a:p>
        </p:txBody>
      </p:sp>
    </p:spTree>
    <p:extLst>
      <p:ext uri="{BB962C8B-B14F-4D97-AF65-F5344CB8AC3E}">
        <p14:creationId xmlns:p14="http://schemas.microsoft.com/office/powerpoint/2010/main" val="336567670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2.5-7 Life from Death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28,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23023686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2.5-7 Life from Death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28,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We are not just going to spread our beliefs, impose ourselves on them, but we need to view the unsaved as dead in sin…</a:t>
            </a:r>
          </a:p>
        </p:txBody>
      </p:sp>
    </p:spTree>
    <p:extLst>
      <p:ext uri="{BB962C8B-B14F-4D97-AF65-F5344CB8AC3E}">
        <p14:creationId xmlns:p14="http://schemas.microsoft.com/office/powerpoint/2010/main" val="214706458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2.5-7 Life from Death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28,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900" dirty="0"/>
              <a:t>https://external-content.duckduckgo.com/iu/?u=https%3A%2F%2Fdm0qx8t0i9gc9.cloudfront.net%2Fthumbnails%2Fvideo%2FCWsBQHy%2Fvideoblocks-a-crowd-of-skeletons-are-walking_scmdoaimz_thumbnail-1080_01.png&amp;f=1&amp;nofb=1&amp;ipt=e06524f2c6bdf93d6ba4c182f8d4a41ea1e9e4fca95f164ae73a332b876ab293&amp;ipo=images</a:t>
            </a:r>
          </a:p>
        </p:txBody>
      </p:sp>
    </p:spTree>
    <p:extLst>
      <p:ext uri="{BB962C8B-B14F-4D97-AF65-F5344CB8AC3E}">
        <p14:creationId xmlns:p14="http://schemas.microsoft.com/office/powerpoint/2010/main" val="205462818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2.5-7 Life from Death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28,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This song expresses the essence of divine hope in Israel.  </a:t>
            </a:r>
          </a:p>
          <a:p>
            <a:r>
              <a:rPr lang="en-US" altLang="en-US" dirty="0"/>
              <a:t>Revival without Yeshua?   No will lead to Yeshua.  ~1967  </a:t>
            </a:r>
          </a:p>
          <a:p>
            <a:r>
              <a:rPr lang="en-US" altLang="en-US" dirty="0"/>
              <a:t>Note National Anthem and Shma embedded.  Recognize a bit of Hebrew.  </a:t>
            </a:r>
          </a:p>
        </p:txBody>
      </p:sp>
    </p:spTree>
    <p:extLst>
      <p:ext uri="{BB962C8B-B14F-4D97-AF65-F5344CB8AC3E}">
        <p14:creationId xmlns:p14="http://schemas.microsoft.com/office/powerpoint/2010/main" val="63935293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2.5-7 Life from Death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28,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algn="l"/>
            <a:r>
              <a:rPr lang="en-US" sz="2000" i="0" dirty="0">
                <a:effectLst/>
                <a:hlinkClick r:id="rId3">
                  <a:extLst>
                    <a:ext uri="{A12FA001-AC4F-418D-AE19-62706E023703}">
                      <ahyp:hlinkClr xmlns:ahyp="http://schemas.microsoft.com/office/drawing/2018/hyperlinkcolor" val="tx"/>
                    </a:ext>
                  </a:extLst>
                </a:hlinkClick>
              </a:rPr>
              <a:t>https://youtu.be/H_c2MZkpCag?si=uSfIuWA8VrOYLLP5</a:t>
            </a:r>
            <a:endParaRPr lang="en-US" sz="2000" i="0" dirty="0">
              <a:effectLst/>
            </a:endParaRPr>
          </a:p>
          <a:p>
            <a:pPr algn="l"/>
            <a:r>
              <a:rPr lang="en-US" sz="2000" b="0" i="0" dirty="0">
                <a:solidFill>
                  <a:srgbClr val="222222"/>
                </a:solidFill>
                <a:effectLst/>
                <a:latin typeface="Google Sans"/>
              </a:rPr>
              <a:t>From Sally </a:t>
            </a:r>
            <a:r>
              <a:rPr lang="en-US" sz="2000" b="0" i="0" dirty="0" err="1">
                <a:solidFill>
                  <a:srgbClr val="222222"/>
                </a:solidFill>
                <a:effectLst/>
                <a:latin typeface="Google Sans"/>
              </a:rPr>
              <a:t>Shiff</a:t>
            </a:r>
            <a:endParaRPr lang="en-US" b="0" i="0" dirty="0">
              <a:solidFill>
                <a:srgbClr val="222222"/>
              </a:solidFill>
              <a:effectLst/>
              <a:latin typeface="Google Sans"/>
            </a:endParaRPr>
          </a:p>
          <a:p>
            <a:endParaRPr lang="en-US" altLang="en-US" dirty="0"/>
          </a:p>
        </p:txBody>
      </p:sp>
    </p:spTree>
    <p:extLst>
      <p:ext uri="{BB962C8B-B14F-4D97-AF65-F5344CB8AC3E}">
        <p14:creationId xmlns:p14="http://schemas.microsoft.com/office/powerpoint/2010/main" val="316714926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Ephesians 2.5-7 Life from Death Part 2</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Oct 28,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760162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601760"/>
            <a:ext cx="7772400" cy="1102519"/>
          </a:xfrm>
        </p:spPr>
        <p:txBody>
          <a:bodyPr/>
          <a:lstStyle/>
          <a:p>
            <a:r>
              <a:rPr lang="en-US"/>
              <a:t>Click to edit Master title style</a:t>
            </a:r>
          </a:p>
        </p:txBody>
      </p:sp>
      <p:sp>
        <p:nvSpPr>
          <p:cNvPr id="3" name="Subtitle 2"/>
          <p:cNvSpPr>
            <a:spLocks noGrp="1"/>
          </p:cNvSpPr>
          <p:nvPr>
            <p:ph type="subTitle" idx="1"/>
          </p:nvPr>
        </p:nvSpPr>
        <p:spPr>
          <a:xfrm>
            <a:off x="1374817" y="2914650"/>
            <a:ext cx="6400801" cy="1314450"/>
          </a:xfrm>
        </p:spPr>
        <p:txBody>
          <a:bodyPr/>
          <a:lstStyle>
            <a:lvl1pPr marL="0" indent="0" algn="ctr">
              <a:buNone/>
              <a:defRPr/>
            </a:lvl1pPr>
            <a:lvl2pPr marL="190718" indent="0" algn="ctr">
              <a:buNone/>
              <a:defRPr/>
            </a:lvl2pPr>
            <a:lvl3pPr marL="381518" indent="0" algn="ctr">
              <a:buNone/>
              <a:defRPr/>
            </a:lvl3pPr>
            <a:lvl4pPr marL="572171" indent="0" algn="ctr">
              <a:buNone/>
              <a:defRPr/>
            </a:lvl4pPr>
            <a:lvl5pPr marL="762951" indent="0" algn="ctr">
              <a:buNone/>
              <a:defRPr/>
            </a:lvl5pPr>
            <a:lvl6pPr marL="953583" indent="0" algn="ctr">
              <a:buNone/>
              <a:defRPr/>
            </a:lvl6pPr>
            <a:lvl7pPr marL="1144273" indent="0" algn="ctr">
              <a:buNone/>
              <a:defRPr/>
            </a:lvl7pPr>
            <a:lvl8pPr marL="1335014" indent="0" algn="ctr">
              <a:buNone/>
              <a:defRPr/>
            </a:lvl8pPr>
            <a:lvl9pPr marL="152574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752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73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9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372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114B5-D666-B2D4-99D1-028877B3FDE8}"/>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D671CD3-6FEF-5A2D-82D5-BCEDA3D3060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EC753F19-318A-0EC1-5269-2083C583AD90}"/>
              </a:ext>
            </a:extLst>
          </p:cNvPr>
          <p:cNvSpPr>
            <a:spLocks noGrp="1"/>
          </p:cNvSpPr>
          <p:nvPr>
            <p:ph type="dt" sz="half" idx="10"/>
          </p:nvPr>
        </p:nvSpPr>
        <p:spPr/>
        <p:txBody>
          <a:bodyPr/>
          <a:lstStyle>
            <a:lvl1pPr>
              <a:defRPr/>
            </a:lvl1pPr>
          </a:lstStyle>
          <a:p>
            <a:pPr algn="l" defTabSz="685800"/>
            <a:endParaRPr lang="en-US" altLang="en-US" sz="1050">
              <a:solidFill>
                <a:srgbClr val="000000"/>
              </a:solidFill>
              <a:cs typeface="Arial" panose="020B0604020202020204" pitchFamily="34" charset="0"/>
            </a:endParaRPr>
          </a:p>
        </p:txBody>
      </p:sp>
      <p:sp>
        <p:nvSpPr>
          <p:cNvPr id="5" name="Footer Placeholder 4">
            <a:extLst>
              <a:ext uri="{FF2B5EF4-FFF2-40B4-BE49-F238E27FC236}">
                <a16:creationId xmlns:a16="http://schemas.microsoft.com/office/drawing/2014/main" id="{74255BB9-1241-7F49-E1A3-E363073DF557}"/>
              </a:ext>
            </a:extLst>
          </p:cNvPr>
          <p:cNvSpPr>
            <a:spLocks noGrp="1"/>
          </p:cNvSpPr>
          <p:nvPr>
            <p:ph type="ftr" sz="quarter" idx="11"/>
          </p:nvPr>
        </p:nvSpPr>
        <p:spPr/>
        <p:txBody>
          <a:bodyPr/>
          <a:lstStyle>
            <a:lvl1pPr>
              <a:defRPr/>
            </a:lvl1pPr>
          </a:lstStyle>
          <a:p>
            <a:pPr defTabSz="685800"/>
            <a:endParaRPr lang="en-US" altLang="en-US" sz="1050">
              <a:solidFill>
                <a:srgbClr val="000000"/>
              </a:solidFill>
              <a:cs typeface="Arial" panose="020B0604020202020204" pitchFamily="34" charset="0"/>
            </a:endParaRPr>
          </a:p>
        </p:txBody>
      </p:sp>
      <p:sp>
        <p:nvSpPr>
          <p:cNvPr id="6" name="Slide Number Placeholder 5">
            <a:extLst>
              <a:ext uri="{FF2B5EF4-FFF2-40B4-BE49-F238E27FC236}">
                <a16:creationId xmlns:a16="http://schemas.microsoft.com/office/drawing/2014/main" id="{8A1C0716-C44F-1553-9742-83E035196BF1}"/>
              </a:ext>
            </a:extLst>
          </p:cNvPr>
          <p:cNvSpPr>
            <a:spLocks noGrp="1"/>
          </p:cNvSpPr>
          <p:nvPr>
            <p:ph type="sldNum" sz="quarter" idx="12"/>
          </p:nvPr>
        </p:nvSpPr>
        <p:spPr/>
        <p:txBody>
          <a:bodyPr/>
          <a:lstStyle>
            <a:lvl1pPr>
              <a:defRPr/>
            </a:lvl1pPr>
          </a:lstStyle>
          <a:p>
            <a:pPr defTabSz="685800"/>
            <a:fld id="{0309CBD5-C5CD-409A-BDCD-0E777683A37C}" type="slidenum">
              <a:rPr lang="en-US" altLang="en-US" sz="1050" smtClean="0">
                <a:solidFill>
                  <a:srgbClr val="000000"/>
                </a:solidFill>
                <a:cs typeface="Arial" panose="020B0604020202020204" pitchFamily="34" charset="0"/>
              </a:rPr>
              <a:pPr defTabSz="685800"/>
              <a:t>‹#›</a:t>
            </a:fld>
            <a:endParaRPr lang="en-US" altLang="en-US" sz="1050">
              <a:solidFill>
                <a:srgbClr val="000000"/>
              </a:solidFill>
              <a:cs typeface="Arial" panose="020B0604020202020204" pitchFamily="34" charset="0"/>
            </a:endParaRPr>
          </a:p>
        </p:txBody>
      </p:sp>
    </p:spTree>
    <p:extLst>
      <p:ext uri="{BB962C8B-B14F-4D97-AF65-F5344CB8AC3E}">
        <p14:creationId xmlns:p14="http://schemas.microsoft.com/office/powerpoint/2010/main" val="1611591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506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3305191"/>
            <a:ext cx="7772400" cy="1021556"/>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5" y="2180035"/>
            <a:ext cx="7772400" cy="1125140"/>
          </a:xfrm>
        </p:spPr>
        <p:txBody>
          <a:bodyPr anchor="b"/>
          <a:lstStyle>
            <a:lvl1pPr marL="0" indent="0">
              <a:buNone/>
              <a:defRPr sz="1125"/>
            </a:lvl1pPr>
            <a:lvl2pPr marL="190718" indent="0">
              <a:buNone/>
              <a:defRPr sz="1013"/>
            </a:lvl2pPr>
            <a:lvl3pPr marL="381518" indent="0">
              <a:buNone/>
              <a:defRPr sz="900"/>
            </a:lvl3pPr>
            <a:lvl4pPr marL="572171" indent="0">
              <a:buNone/>
              <a:defRPr sz="788"/>
            </a:lvl4pPr>
            <a:lvl5pPr marL="762951" indent="0">
              <a:buNone/>
              <a:defRPr sz="788"/>
            </a:lvl5pPr>
            <a:lvl6pPr marL="953583" indent="0">
              <a:buNone/>
              <a:defRPr sz="788"/>
            </a:lvl6pPr>
            <a:lvl7pPr marL="1144273" indent="0">
              <a:buNone/>
              <a:defRPr sz="788"/>
            </a:lvl7pPr>
            <a:lvl8pPr marL="1335014" indent="0">
              <a:buNone/>
              <a:defRPr sz="788"/>
            </a:lvl8pPr>
            <a:lvl9pPr marL="1525749" indent="0">
              <a:buNone/>
              <a:defRPr sz="788"/>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32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1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43" y="1151335"/>
            <a:ext cx="4040188"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4" name="Content Placeholder 3"/>
          <p:cNvSpPr>
            <a:spLocks noGrp="1"/>
          </p:cNvSpPr>
          <p:nvPr>
            <p:ph sz="half" idx="2"/>
          </p:nvPr>
        </p:nvSpPr>
        <p:spPr>
          <a:xfrm>
            <a:off x="457743" y="1631156"/>
            <a:ext cx="4040188"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8154" y="1151335"/>
            <a:ext cx="4041775"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8154" y="1631156"/>
            <a:ext cx="4041775"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02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99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986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0438" y="204787"/>
            <a:ext cx="3008313" cy="871538"/>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585" y="208726"/>
            <a:ext cx="5111751"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0438" y="1076343"/>
            <a:ext cx="3008313" cy="351829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53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03" y="3600451"/>
            <a:ext cx="5486400" cy="425054"/>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303" y="459581"/>
            <a:ext cx="5486400" cy="3086100"/>
          </a:xfrm>
        </p:spPr>
        <p:txBody>
          <a:bodyPr/>
          <a:lstStyle>
            <a:lvl1pPr marL="0" indent="0">
              <a:buNone/>
              <a:defRPr sz="1800"/>
            </a:lvl1pPr>
            <a:lvl2pPr marL="190718" indent="0">
              <a:buNone/>
              <a:defRPr sz="1575"/>
            </a:lvl2pPr>
            <a:lvl3pPr marL="381518" indent="0">
              <a:buNone/>
              <a:defRPr sz="1350"/>
            </a:lvl3pPr>
            <a:lvl4pPr marL="572171" indent="0">
              <a:buNone/>
              <a:defRPr sz="1125"/>
            </a:lvl4pPr>
            <a:lvl5pPr marL="762951" indent="0">
              <a:buNone/>
              <a:defRPr sz="1125"/>
            </a:lvl5pPr>
            <a:lvl6pPr marL="953583" indent="0">
              <a:buNone/>
              <a:defRPr sz="1125"/>
            </a:lvl6pPr>
            <a:lvl7pPr marL="1144273" indent="0">
              <a:buNone/>
              <a:defRPr sz="1125"/>
            </a:lvl7pPr>
            <a:lvl8pPr marL="1335014" indent="0">
              <a:buNone/>
              <a:defRPr sz="1125"/>
            </a:lvl8pPr>
            <a:lvl9pPr marL="1525749" indent="0">
              <a:buNone/>
              <a:defRPr sz="1125"/>
            </a:lvl9pPr>
          </a:lstStyle>
          <a:p>
            <a:endParaRPr lang="en-US"/>
          </a:p>
        </p:txBody>
      </p:sp>
      <p:sp>
        <p:nvSpPr>
          <p:cNvPr id="4" name="Text Placeholder 3"/>
          <p:cNvSpPr>
            <a:spLocks noGrp="1"/>
          </p:cNvSpPr>
          <p:nvPr>
            <p:ph type="body" sz="half" idx="2"/>
          </p:nvPr>
        </p:nvSpPr>
        <p:spPr>
          <a:xfrm>
            <a:off x="1792303" y="4029428"/>
            <a:ext cx="5486400" cy="60364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3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5" y="205979"/>
            <a:ext cx="8229601"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5" y="1200155"/>
            <a:ext cx="8229601"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788">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15"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788">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1"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788">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2475">
          <a:solidFill>
            <a:schemeClr val="tx2"/>
          </a:solidFill>
          <a:latin typeface="+mj-lt"/>
          <a:ea typeface="+mj-ea"/>
          <a:cs typeface="+mj-cs"/>
        </a:defRPr>
      </a:lvl1pPr>
      <a:lvl2pPr algn="ctr" rtl="0" fontAlgn="base">
        <a:spcBef>
          <a:spcPct val="0"/>
        </a:spcBef>
        <a:spcAft>
          <a:spcPct val="0"/>
        </a:spcAft>
        <a:defRPr sz="2475">
          <a:solidFill>
            <a:schemeClr val="tx2"/>
          </a:solidFill>
          <a:latin typeface="Arial" charset="0"/>
          <a:cs typeface="Arial" charset="0"/>
        </a:defRPr>
      </a:lvl2pPr>
      <a:lvl3pPr algn="ctr" rtl="0" fontAlgn="base">
        <a:spcBef>
          <a:spcPct val="0"/>
        </a:spcBef>
        <a:spcAft>
          <a:spcPct val="0"/>
        </a:spcAft>
        <a:defRPr sz="2475">
          <a:solidFill>
            <a:schemeClr val="tx2"/>
          </a:solidFill>
          <a:latin typeface="Arial" charset="0"/>
          <a:cs typeface="Arial" charset="0"/>
        </a:defRPr>
      </a:lvl3pPr>
      <a:lvl4pPr algn="ctr" rtl="0" fontAlgn="base">
        <a:spcBef>
          <a:spcPct val="0"/>
        </a:spcBef>
        <a:spcAft>
          <a:spcPct val="0"/>
        </a:spcAft>
        <a:defRPr sz="2475">
          <a:solidFill>
            <a:schemeClr val="tx2"/>
          </a:solidFill>
          <a:latin typeface="Arial" charset="0"/>
          <a:cs typeface="Arial" charset="0"/>
        </a:defRPr>
      </a:lvl4pPr>
      <a:lvl5pPr algn="ctr" rtl="0" fontAlgn="base">
        <a:spcBef>
          <a:spcPct val="0"/>
        </a:spcBef>
        <a:spcAft>
          <a:spcPct val="0"/>
        </a:spcAft>
        <a:defRPr sz="2475">
          <a:solidFill>
            <a:schemeClr val="tx2"/>
          </a:solidFill>
          <a:latin typeface="Arial" charset="0"/>
          <a:cs typeface="Arial" charset="0"/>
        </a:defRPr>
      </a:lvl5pPr>
      <a:lvl6pPr marL="190718" algn="ctr" rtl="0" fontAlgn="base">
        <a:spcBef>
          <a:spcPct val="0"/>
        </a:spcBef>
        <a:spcAft>
          <a:spcPct val="0"/>
        </a:spcAft>
        <a:defRPr sz="2475">
          <a:solidFill>
            <a:schemeClr val="tx2"/>
          </a:solidFill>
          <a:latin typeface="Arial" charset="0"/>
          <a:cs typeface="Arial" charset="0"/>
        </a:defRPr>
      </a:lvl6pPr>
      <a:lvl7pPr marL="381518" algn="ctr" rtl="0" fontAlgn="base">
        <a:spcBef>
          <a:spcPct val="0"/>
        </a:spcBef>
        <a:spcAft>
          <a:spcPct val="0"/>
        </a:spcAft>
        <a:defRPr sz="2475">
          <a:solidFill>
            <a:schemeClr val="tx2"/>
          </a:solidFill>
          <a:latin typeface="Arial" charset="0"/>
          <a:cs typeface="Arial" charset="0"/>
        </a:defRPr>
      </a:lvl7pPr>
      <a:lvl8pPr marL="572171" algn="ctr" rtl="0" fontAlgn="base">
        <a:spcBef>
          <a:spcPct val="0"/>
        </a:spcBef>
        <a:spcAft>
          <a:spcPct val="0"/>
        </a:spcAft>
        <a:defRPr sz="2475">
          <a:solidFill>
            <a:schemeClr val="tx2"/>
          </a:solidFill>
          <a:latin typeface="Arial" charset="0"/>
          <a:cs typeface="Arial" charset="0"/>
        </a:defRPr>
      </a:lvl8pPr>
      <a:lvl9pPr marL="762951" algn="ctr" rtl="0" fontAlgn="base">
        <a:spcBef>
          <a:spcPct val="0"/>
        </a:spcBef>
        <a:spcAft>
          <a:spcPct val="0"/>
        </a:spcAft>
        <a:defRPr sz="2475">
          <a:solidFill>
            <a:schemeClr val="tx2"/>
          </a:solidFill>
          <a:latin typeface="Arial" charset="0"/>
          <a:cs typeface="Arial" charset="0"/>
        </a:defRPr>
      </a:lvl9pPr>
    </p:titleStyle>
    <p:bodyStyle>
      <a:lvl1pPr marL="143000" indent="-143000" algn="l" rtl="0" fontAlgn="base">
        <a:spcBef>
          <a:spcPct val="20000"/>
        </a:spcBef>
        <a:spcAft>
          <a:spcPct val="0"/>
        </a:spcAft>
        <a:buChar char="•"/>
        <a:defRPr sz="2250">
          <a:solidFill>
            <a:schemeClr val="bg1"/>
          </a:solidFill>
          <a:latin typeface="+mn-lt"/>
          <a:ea typeface="+mn-ea"/>
          <a:cs typeface="+mn-cs"/>
        </a:defRPr>
      </a:lvl1pPr>
      <a:lvl2pPr marL="310007" indent="-119187" algn="l" rtl="0" fontAlgn="base">
        <a:spcBef>
          <a:spcPct val="20000"/>
        </a:spcBef>
        <a:spcAft>
          <a:spcPct val="0"/>
        </a:spcAft>
        <a:buChar char="–"/>
        <a:defRPr sz="2250">
          <a:solidFill>
            <a:schemeClr val="bg1"/>
          </a:solidFill>
          <a:latin typeface="+mn-lt"/>
        </a:defRPr>
      </a:lvl2pPr>
      <a:lvl3pPr marL="476785" indent="-95377" algn="l" rtl="0" fontAlgn="base">
        <a:spcBef>
          <a:spcPct val="20000"/>
        </a:spcBef>
        <a:spcAft>
          <a:spcPct val="0"/>
        </a:spcAft>
        <a:buChar char="•"/>
        <a:defRPr sz="1350">
          <a:solidFill>
            <a:schemeClr val="tx1"/>
          </a:solidFill>
          <a:latin typeface="+mj-lt"/>
          <a:cs typeface="+mj-cs"/>
        </a:defRPr>
      </a:lvl3pPr>
      <a:lvl4pPr marL="667552" indent="-95377" algn="l" rtl="0" fontAlgn="base">
        <a:spcBef>
          <a:spcPct val="20000"/>
        </a:spcBef>
        <a:spcAft>
          <a:spcPct val="0"/>
        </a:spcAft>
        <a:buChar char="–"/>
        <a:defRPr sz="1125">
          <a:solidFill>
            <a:schemeClr val="tx1"/>
          </a:solidFill>
          <a:latin typeface="+mj-lt"/>
          <a:cs typeface="+mj-cs"/>
        </a:defRPr>
      </a:lvl4pPr>
      <a:lvl5pPr marL="858305" indent="-95377" algn="l" rtl="0" fontAlgn="base">
        <a:spcBef>
          <a:spcPct val="20000"/>
        </a:spcBef>
        <a:spcAft>
          <a:spcPct val="0"/>
        </a:spcAft>
        <a:buChar char="»"/>
        <a:defRPr sz="1125">
          <a:solidFill>
            <a:schemeClr val="tx1"/>
          </a:solidFill>
          <a:latin typeface="+mj-lt"/>
          <a:cs typeface="+mj-cs"/>
        </a:defRPr>
      </a:lvl5pPr>
      <a:lvl6pPr marL="1048901" indent="-95377" algn="l" rtl="0" fontAlgn="base">
        <a:spcBef>
          <a:spcPct val="20000"/>
        </a:spcBef>
        <a:spcAft>
          <a:spcPct val="0"/>
        </a:spcAft>
        <a:buChar char="»"/>
        <a:defRPr sz="1125">
          <a:solidFill>
            <a:schemeClr val="tx1"/>
          </a:solidFill>
          <a:latin typeface="+mj-lt"/>
          <a:cs typeface="+mj-cs"/>
        </a:defRPr>
      </a:lvl6pPr>
      <a:lvl7pPr marL="1239680" indent="-95377" algn="l" rtl="0" fontAlgn="base">
        <a:spcBef>
          <a:spcPct val="20000"/>
        </a:spcBef>
        <a:spcAft>
          <a:spcPct val="0"/>
        </a:spcAft>
        <a:buChar char="»"/>
        <a:defRPr sz="1125">
          <a:solidFill>
            <a:schemeClr val="tx1"/>
          </a:solidFill>
          <a:latin typeface="+mj-lt"/>
          <a:cs typeface="+mj-cs"/>
        </a:defRPr>
      </a:lvl7pPr>
      <a:lvl8pPr marL="1430387" indent="-95377" algn="l" rtl="0" fontAlgn="base">
        <a:spcBef>
          <a:spcPct val="20000"/>
        </a:spcBef>
        <a:spcAft>
          <a:spcPct val="0"/>
        </a:spcAft>
        <a:buChar char="»"/>
        <a:defRPr sz="1125">
          <a:solidFill>
            <a:schemeClr val="tx1"/>
          </a:solidFill>
          <a:latin typeface="+mj-lt"/>
          <a:cs typeface="+mj-cs"/>
        </a:defRPr>
      </a:lvl8pPr>
      <a:lvl9pPr marL="1621158" indent="-95377" algn="l" rtl="0" fontAlgn="base">
        <a:spcBef>
          <a:spcPct val="20000"/>
        </a:spcBef>
        <a:spcAft>
          <a:spcPct val="0"/>
        </a:spcAft>
        <a:buChar char="»"/>
        <a:defRPr sz="1125">
          <a:solidFill>
            <a:schemeClr val="tx1"/>
          </a:solidFill>
          <a:latin typeface="+mj-lt"/>
          <a:cs typeface="+mj-cs"/>
        </a:defRPr>
      </a:lvl9pPr>
    </p:bodyStyle>
    <p:otherStyle>
      <a:defPPr>
        <a:defRPr lang="en-US"/>
      </a:defPPr>
      <a:lvl1pPr marL="0" algn="l" defTabSz="381518" rtl="0" eaLnBrk="1" latinLnBrk="0" hangingPunct="1">
        <a:defRPr sz="1013" kern="1200">
          <a:solidFill>
            <a:schemeClr val="tx1"/>
          </a:solidFill>
          <a:latin typeface="+mn-lt"/>
          <a:ea typeface="+mn-ea"/>
          <a:cs typeface="+mn-cs"/>
        </a:defRPr>
      </a:lvl1pPr>
      <a:lvl2pPr marL="190718" algn="l" defTabSz="381518" rtl="0" eaLnBrk="1" latinLnBrk="0" hangingPunct="1">
        <a:defRPr sz="1013" kern="1200">
          <a:solidFill>
            <a:schemeClr val="tx1"/>
          </a:solidFill>
          <a:latin typeface="+mn-lt"/>
          <a:ea typeface="+mn-ea"/>
          <a:cs typeface="+mn-cs"/>
        </a:defRPr>
      </a:lvl2pPr>
      <a:lvl3pPr marL="381518" algn="l" defTabSz="381518" rtl="0" eaLnBrk="1" latinLnBrk="0" hangingPunct="1">
        <a:defRPr sz="1013" kern="1200">
          <a:solidFill>
            <a:schemeClr val="tx1"/>
          </a:solidFill>
          <a:latin typeface="+mn-lt"/>
          <a:ea typeface="+mn-ea"/>
          <a:cs typeface="+mn-cs"/>
        </a:defRPr>
      </a:lvl3pPr>
      <a:lvl4pPr marL="572171" algn="l" defTabSz="381518" rtl="0" eaLnBrk="1" latinLnBrk="0" hangingPunct="1">
        <a:defRPr sz="1013" kern="1200">
          <a:solidFill>
            <a:schemeClr val="tx1"/>
          </a:solidFill>
          <a:latin typeface="+mn-lt"/>
          <a:ea typeface="+mn-ea"/>
          <a:cs typeface="+mn-cs"/>
        </a:defRPr>
      </a:lvl4pPr>
      <a:lvl5pPr marL="762951" algn="l" defTabSz="381518" rtl="0" eaLnBrk="1" latinLnBrk="0" hangingPunct="1">
        <a:defRPr sz="1013" kern="1200">
          <a:solidFill>
            <a:schemeClr val="tx1"/>
          </a:solidFill>
          <a:latin typeface="+mn-lt"/>
          <a:ea typeface="+mn-ea"/>
          <a:cs typeface="+mn-cs"/>
        </a:defRPr>
      </a:lvl5pPr>
      <a:lvl6pPr marL="953583" algn="l" defTabSz="381518" rtl="0" eaLnBrk="1" latinLnBrk="0" hangingPunct="1">
        <a:defRPr sz="1013" kern="1200">
          <a:solidFill>
            <a:schemeClr val="tx1"/>
          </a:solidFill>
          <a:latin typeface="+mn-lt"/>
          <a:ea typeface="+mn-ea"/>
          <a:cs typeface="+mn-cs"/>
        </a:defRPr>
      </a:lvl6pPr>
      <a:lvl7pPr marL="1144273" algn="l" defTabSz="381518" rtl="0" eaLnBrk="1" latinLnBrk="0" hangingPunct="1">
        <a:defRPr sz="1013" kern="1200">
          <a:solidFill>
            <a:schemeClr val="tx1"/>
          </a:solidFill>
          <a:latin typeface="+mn-lt"/>
          <a:ea typeface="+mn-ea"/>
          <a:cs typeface="+mn-cs"/>
        </a:defRPr>
      </a:lvl7pPr>
      <a:lvl8pPr marL="1335014" algn="l" defTabSz="381518" rtl="0" eaLnBrk="1" latinLnBrk="0" hangingPunct="1">
        <a:defRPr sz="1013" kern="1200">
          <a:solidFill>
            <a:schemeClr val="tx1"/>
          </a:solidFill>
          <a:latin typeface="+mn-lt"/>
          <a:ea typeface="+mn-ea"/>
          <a:cs typeface="+mn-cs"/>
        </a:defRPr>
      </a:lvl8pPr>
      <a:lvl9pPr marL="1525749" algn="l" defTabSz="381518"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8B21935-E9E0-D8EA-6D84-8281C0BAD7B4}"/>
              </a:ext>
            </a:extLst>
          </p:cNvPr>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5A5C2F2-64E6-ACA7-7EE6-05D041A24D89}"/>
              </a:ext>
            </a:extLst>
          </p:cNvPr>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9E5432F-2303-E86F-D2EB-AC2EA7C9FB77}"/>
              </a:ext>
            </a:extLst>
          </p:cNvPr>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chemeClr val="tx1"/>
                </a:solidFill>
                <a:latin typeface="+mj-lt"/>
              </a:defRPr>
            </a:lvl1pPr>
          </a:lstStyle>
          <a:p>
            <a:endParaRPr lang="en-US" altLang="en-US"/>
          </a:p>
        </p:txBody>
      </p:sp>
      <p:sp>
        <p:nvSpPr>
          <p:cNvPr id="1029" name="Rectangle 5">
            <a:extLst>
              <a:ext uri="{FF2B5EF4-FFF2-40B4-BE49-F238E27FC236}">
                <a16:creationId xmlns:a16="http://schemas.microsoft.com/office/drawing/2014/main" id="{262966DA-030E-0ECE-FBBE-97E597E3B1D5}"/>
              </a:ext>
            </a:extLst>
          </p:cNvPr>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a:solidFill>
                  <a:schemeClr val="tx1"/>
                </a:solidFill>
                <a:latin typeface="+mj-lt"/>
              </a:defRPr>
            </a:lvl1pPr>
          </a:lstStyle>
          <a:p>
            <a:endParaRPr lang="en-US" altLang="en-US"/>
          </a:p>
        </p:txBody>
      </p:sp>
      <p:sp>
        <p:nvSpPr>
          <p:cNvPr id="1030" name="Rectangle 6">
            <a:extLst>
              <a:ext uri="{FF2B5EF4-FFF2-40B4-BE49-F238E27FC236}">
                <a16:creationId xmlns:a16="http://schemas.microsoft.com/office/drawing/2014/main" id="{36BF646A-132B-073E-DFD6-3E1486F59852}"/>
              </a:ext>
            </a:extLst>
          </p:cNvPr>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solidFill>
                  <a:schemeClr val="tx1"/>
                </a:solidFill>
                <a:latin typeface="+mj-lt"/>
              </a:defRPr>
            </a:lvl1pPr>
          </a:lstStyle>
          <a:p>
            <a:fld id="{6414763F-B4F7-4D13-9130-72C4C4BDD17E}" type="slidenum">
              <a:rPr lang="en-US" altLang="en-US"/>
              <a:pPr/>
              <a:t>‹#›</a:t>
            </a:fld>
            <a:endParaRPr lang="en-US" altLang="en-US"/>
          </a:p>
        </p:txBody>
      </p:sp>
    </p:spTree>
    <p:extLst>
      <p:ext uri="{BB962C8B-B14F-4D97-AF65-F5344CB8AC3E}">
        <p14:creationId xmlns:p14="http://schemas.microsoft.com/office/powerpoint/2010/main" val="3422753677"/>
      </p:ext>
    </p:extLst>
  </p:cSld>
  <p:clrMap bg1="lt1" tx1="dk1" bg2="lt2" tx2="dk2" accent1="accent1" accent2="accent2" accent3="accent3" accent4="accent4" accent5="accent5" accent6="accent6" hlink="hlink" folHlink="folHlink"/>
  <p:sldLayoutIdLst>
    <p:sldLayoutId id="2147483837"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300" kern="12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9pPr>
    </p:titleStyle>
    <p:bodyStyle>
      <a:lvl1pPr marL="257175" indent="-257175" algn="l" rtl="0" fontAlgn="base">
        <a:spcBef>
          <a:spcPct val="20000"/>
        </a:spcBef>
        <a:spcAft>
          <a:spcPct val="0"/>
        </a:spcAft>
        <a:buChar char="•"/>
        <a:defRPr sz="3000" kern="1200">
          <a:solidFill>
            <a:schemeClr val="bg1"/>
          </a:solidFill>
          <a:latin typeface="+mn-lt"/>
          <a:ea typeface="+mn-ea"/>
          <a:cs typeface="+mn-cs"/>
        </a:defRPr>
      </a:lvl1pPr>
      <a:lvl2pPr marL="557213" indent="-214313" algn="l" rtl="0" fontAlgn="base">
        <a:spcBef>
          <a:spcPct val="20000"/>
        </a:spcBef>
        <a:spcAft>
          <a:spcPct val="0"/>
        </a:spcAft>
        <a:buChar char="–"/>
        <a:defRPr sz="3000" kern="1200">
          <a:solidFill>
            <a:schemeClr val="bg1"/>
          </a:solidFill>
          <a:latin typeface="+mn-lt"/>
          <a:ea typeface="+mn-ea"/>
          <a:cs typeface="+mn-cs"/>
        </a:defRPr>
      </a:lvl2pPr>
      <a:lvl3pPr marL="857250" indent="-171450" algn="l" rtl="0" fontAlgn="base">
        <a:spcBef>
          <a:spcPct val="20000"/>
        </a:spcBef>
        <a:spcAft>
          <a:spcPct val="0"/>
        </a:spcAft>
        <a:buChar char="•"/>
        <a:defRPr sz="1800" kern="1200">
          <a:solidFill>
            <a:schemeClr val="tx1"/>
          </a:solidFill>
          <a:latin typeface="+mj-lt"/>
          <a:ea typeface="+mn-ea"/>
          <a:cs typeface="+mj-cs"/>
        </a:defRPr>
      </a:lvl3pPr>
      <a:lvl4pPr marL="1200150" indent="-171450" algn="l" rtl="0" fontAlgn="base">
        <a:spcBef>
          <a:spcPct val="20000"/>
        </a:spcBef>
        <a:spcAft>
          <a:spcPct val="0"/>
        </a:spcAft>
        <a:buChar char="–"/>
        <a:defRPr sz="1500" kern="1200">
          <a:solidFill>
            <a:schemeClr val="tx1"/>
          </a:solidFill>
          <a:latin typeface="+mj-lt"/>
          <a:ea typeface="+mn-ea"/>
          <a:cs typeface="+mj-cs"/>
        </a:defRPr>
      </a:lvl4pPr>
      <a:lvl5pPr marL="1543050" indent="-171450" algn="l" rtl="0" fontAlgn="base">
        <a:spcBef>
          <a:spcPct val="20000"/>
        </a:spcBef>
        <a:spcAft>
          <a:spcPct val="0"/>
        </a:spcAft>
        <a:buChar char="»"/>
        <a:defRPr sz="1500" kern="1200">
          <a:solidFill>
            <a:schemeClr val="tx1"/>
          </a:solidFill>
          <a:latin typeface="+mj-lt"/>
          <a:ea typeface="+mn-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2.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12.xml"/><Relationship Id="rId1" Type="http://schemas.openxmlformats.org/officeDocument/2006/relationships/video" Target="https://www.youtube.com/embed/H_c2MZkpCag?feature=oembed" TargetMode="External"/><Relationship Id="rId5" Type="http://schemas.openxmlformats.org/officeDocument/2006/relationships/image" Target="../media/image28.jpeg"/><Relationship Id="rId4" Type="http://schemas.openxmlformats.org/officeDocument/2006/relationships/image" Target="../media/image27.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r>
              <a:rPr lang="en-US" sz="4000" dirty="0"/>
              <a:t>e-handout</a:t>
            </a:r>
          </a:p>
          <a:p>
            <a:r>
              <a:rPr lang="en-US" sz="4000" dirty="0"/>
              <a:t>To have these notes </a:t>
            </a:r>
          </a:p>
          <a:p>
            <a:r>
              <a:rPr lang="en-US" sz="4000" dirty="0"/>
              <a:t>without taking notes</a:t>
            </a:r>
          </a:p>
          <a:p>
            <a:r>
              <a:rPr lang="en-US" sz="4000" dirty="0"/>
              <a:t>Go to </a:t>
            </a:r>
            <a:r>
              <a:rPr lang="en-US" sz="4000" dirty="0">
                <a:solidFill>
                  <a:srgbClr val="FFFF66"/>
                </a:solidFill>
              </a:rPr>
              <a:t>OrHaOlam.com</a:t>
            </a:r>
          </a:p>
          <a:p>
            <a:r>
              <a:rPr lang="en-US" sz="4000" dirty="0"/>
              <a:t>Click on</a:t>
            </a:r>
            <a:r>
              <a:rPr lang="en-US" sz="4000" dirty="0">
                <a:solidFill>
                  <a:srgbClr val="FFFF66"/>
                </a:solidFill>
              </a:rPr>
              <a:t> Messages tab, </a:t>
            </a:r>
          </a:p>
          <a:p>
            <a:r>
              <a:rPr lang="en-US" sz="4000" dirty="0">
                <a:solidFill>
                  <a:srgbClr val="FFFF66"/>
                </a:solidFill>
              </a:rPr>
              <a:t> 2023 Messages</a:t>
            </a:r>
          </a:p>
        </p:txBody>
      </p:sp>
    </p:spTree>
    <p:extLst>
      <p:ext uri="{BB962C8B-B14F-4D97-AF65-F5344CB8AC3E}">
        <p14:creationId xmlns:p14="http://schemas.microsoft.com/office/powerpoint/2010/main" val="3204019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From 1982 to 1988 we served as a Native Canadian Missionaries in Winnipeg, Manitoba, Canada</a:t>
            </a:r>
          </a:p>
          <a:p>
            <a:pPr algn="l"/>
            <a:r>
              <a:rPr lang="en-US" sz="4000" dirty="0"/>
              <a:t>North on I 29 till it ends at the Canadian border, then another hour north.</a:t>
            </a:r>
          </a:p>
          <a:p>
            <a:pPr algn="l"/>
            <a:endParaRPr lang="en-US" sz="4000" dirty="0"/>
          </a:p>
        </p:txBody>
      </p:sp>
    </p:spTree>
    <p:extLst>
      <p:ext uri="{BB962C8B-B14F-4D97-AF65-F5344CB8AC3E}">
        <p14:creationId xmlns:p14="http://schemas.microsoft.com/office/powerpoint/2010/main" val="2008103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CF30AC83-BECA-E977-DA93-746F51BE92F1}"/>
              </a:ext>
            </a:extLst>
          </p:cNvPr>
          <p:cNvPicPr>
            <a:picLocks noChangeAspect="1"/>
          </p:cNvPicPr>
          <p:nvPr/>
        </p:nvPicPr>
        <p:blipFill>
          <a:blip r:embed="rId3"/>
          <a:stretch>
            <a:fillRect/>
          </a:stretch>
        </p:blipFill>
        <p:spPr>
          <a:xfrm>
            <a:off x="823850" y="0"/>
            <a:ext cx="7496299" cy="5143500"/>
          </a:xfrm>
          <a:prstGeom prst="rect">
            <a:avLst/>
          </a:prstGeom>
        </p:spPr>
      </p:pic>
      <p:cxnSp>
        <p:nvCxnSpPr>
          <p:cNvPr id="5" name="Straight Arrow Connector 4">
            <a:extLst>
              <a:ext uri="{FF2B5EF4-FFF2-40B4-BE49-F238E27FC236}">
                <a16:creationId xmlns:a16="http://schemas.microsoft.com/office/drawing/2014/main" id="{67A6B008-183E-B2ED-8F5B-6C2A9797FFC7}"/>
              </a:ext>
            </a:extLst>
          </p:cNvPr>
          <p:cNvCxnSpPr/>
          <p:nvPr/>
        </p:nvCxnSpPr>
        <p:spPr bwMode="auto">
          <a:xfrm>
            <a:off x="1752600" y="361950"/>
            <a:ext cx="533400" cy="2209800"/>
          </a:xfrm>
          <a:prstGeom prst="straightConnector1">
            <a:avLst/>
          </a:prstGeom>
          <a:solidFill>
            <a:schemeClr val="accent1"/>
          </a:solidFill>
          <a:ln w="4445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Arrow Connector 6">
            <a:extLst>
              <a:ext uri="{FF2B5EF4-FFF2-40B4-BE49-F238E27FC236}">
                <a16:creationId xmlns:a16="http://schemas.microsoft.com/office/drawing/2014/main" id="{39FA6602-E962-3472-DC7D-9DADB0A96537}"/>
              </a:ext>
            </a:extLst>
          </p:cNvPr>
          <p:cNvCxnSpPr/>
          <p:nvPr/>
        </p:nvCxnSpPr>
        <p:spPr bwMode="auto">
          <a:xfrm flipH="1" flipV="1">
            <a:off x="7162800" y="819150"/>
            <a:ext cx="1371600" cy="2590800"/>
          </a:xfrm>
          <a:prstGeom prst="straightConnector1">
            <a:avLst/>
          </a:prstGeom>
          <a:solidFill>
            <a:schemeClr val="accent1"/>
          </a:solidFill>
          <a:ln w="4445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845286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3048000" cy="4800600"/>
          </a:xfrm>
        </p:spPr>
        <p:txBody>
          <a:bodyPr>
            <a:normAutofit/>
          </a:bodyPr>
          <a:lstStyle/>
          <a:p>
            <a:pPr algn="l"/>
            <a:r>
              <a:rPr lang="en-US" sz="4000" dirty="0"/>
              <a:t> Once per year to Rosebud, SD for staff retreat</a:t>
            </a:r>
          </a:p>
        </p:txBody>
      </p:sp>
      <p:pic>
        <p:nvPicPr>
          <p:cNvPr id="3" name="Picture 2">
            <a:extLst>
              <a:ext uri="{FF2B5EF4-FFF2-40B4-BE49-F238E27FC236}">
                <a16:creationId xmlns:a16="http://schemas.microsoft.com/office/drawing/2014/main" id="{A516ECFB-C6FF-BFD2-D5E3-CC21BA165ACF}"/>
              </a:ext>
            </a:extLst>
          </p:cNvPr>
          <p:cNvPicPr>
            <a:picLocks noChangeAspect="1"/>
          </p:cNvPicPr>
          <p:nvPr/>
        </p:nvPicPr>
        <p:blipFill>
          <a:blip r:embed="rId3"/>
          <a:stretch>
            <a:fillRect/>
          </a:stretch>
        </p:blipFill>
        <p:spPr>
          <a:xfrm>
            <a:off x="3403067" y="0"/>
            <a:ext cx="5525731" cy="5143500"/>
          </a:xfrm>
          <a:prstGeom prst="rect">
            <a:avLst/>
          </a:prstGeom>
        </p:spPr>
      </p:pic>
      <p:cxnSp>
        <p:nvCxnSpPr>
          <p:cNvPr id="5" name="Straight Arrow Connector 4">
            <a:extLst>
              <a:ext uri="{FF2B5EF4-FFF2-40B4-BE49-F238E27FC236}">
                <a16:creationId xmlns:a16="http://schemas.microsoft.com/office/drawing/2014/main" id="{1593E403-A3CF-A12A-5E38-0CA9135609BE}"/>
              </a:ext>
            </a:extLst>
          </p:cNvPr>
          <p:cNvCxnSpPr/>
          <p:nvPr/>
        </p:nvCxnSpPr>
        <p:spPr bwMode="auto">
          <a:xfrm flipV="1">
            <a:off x="2057400" y="1581150"/>
            <a:ext cx="1905000" cy="1524000"/>
          </a:xfrm>
          <a:prstGeom prst="straightConnector1">
            <a:avLst/>
          </a:prstGeom>
          <a:solidFill>
            <a:schemeClr val="accent1"/>
          </a:solidFill>
          <a:ln w="4445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7445212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4249615" cy="4648200"/>
          </a:xfrm>
        </p:spPr>
        <p:txBody>
          <a:bodyPr>
            <a:normAutofit/>
          </a:bodyPr>
          <a:lstStyle/>
          <a:p>
            <a:pPr algn="l">
              <a:lnSpc>
                <a:spcPct val="90000"/>
              </a:lnSpc>
            </a:pPr>
            <a:endParaRPr lang="en-US" altLang="en-US" sz="4000" dirty="0"/>
          </a:p>
          <a:p>
            <a:pPr algn="l">
              <a:lnSpc>
                <a:spcPct val="90000"/>
              </a:lnSpc>
            </a:pPr>
            <a:r>
              <a:rPr lang="en-US" altLang="en-US" sz="4000" dirty="0"/>
              <a:t>Rosebud Indian Reservation, South Dakota</a:t>
            </a:r>
          </a:p>
        </p:txBody>
      </p:sp>
      <p:pic>
        <p:nvPicPr>
          <p:cNvPr id="3" name="Picture 2">
            <a:extLst>
              <a:ext uri="{FF2B5EF4-FFF2-40B4-BE49-F238E27FC236}">
                <a16:creationId xmlns:a16="http://schemas.microsoft.com/office/drawing/2014/main" id="{DA76F032-6724-5E30-8A83-AC8D6BE1485D}"/>
              </a:ext>
            </a:extLst>
          </p:cNvPr>
          <p:cNvPicPr>
            <a:picLocks noChangeAspect="1"/>
          </p:cNvPicPr>
          <p:nvPr/>
        </p:nvPicPr>
        <p:blipFill>
          <a:blip r:embed="rId3"/>
          <a:stretch>
            <a:fillRect/>
          </a:stretch>
        </p:blipFill>
        <p:spPr>
          <a:xfrm>
            <a:off x="4554415" y="16957"/>
            <a:ext cx="4543325" cy="5143500"/>
          </a:xfrm>
          <a:prstGeom prst="rect">
            <a:avLst/>
          </a:prstGeom>
        </p:spPr>
      </p:pic>
    </p:spTree>
    <p:extLst>
      <p:ext uri="{BB962C8B-B14F-4D97-AF65-F5344CB8AC3E}">
        <p14:creationId xmlns:p14="http://schemas.microsoft.com/office/powerpoint/2010/main" val="3159649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baseline="30000" dirty="0"/>
              <a:t>Eph. 2.5-7 </a:t>
            </a:r>
            <a:r>
              <a:rPr lang="en-US" sz="4000" baseline="30000" dirty="0"/>
              <a:t> </a:t>
            </a:r>
            <a:r>
              <a:rPr lang="en-US" sz="4000" b="1" i="0" dirty="0">
                <a:effectLst/>
              </a:rPr>
              <a:t>E</a:t>
            </a:r>
            <a:r>
              <a:rPr lang="en-US" sz="4000" b="0" i="0" dirty="0">
                <a:effectLst/>
              </a:rPr>
              <a:t>ven when we were dead because of our acts of disobedience, </a:t>
            </a:r>
            <a:r>
              <a:rPr lang="en-US" sz="4000" b="0" i="0" u="sng" dirty="0">
                <a:solidFill>
                  <a:srgbClr val="FFFF66"/>
                </a:solidFill>
                <a:effectLst/>
              </a:rPr>
              <a:t>he brought us to life</a:t>
            </a:r>
            <a:r>
              <a:rPr lang="en-US" sz="4000" b="0" i="0" dirty="0">
                <a:effectLst/>
              </a:rPr>
              <a:t> along with the Messiah.</a:t>
            </a:r>
          </a:p>
          <a:p>
            <a:pPr algn="l">
              <a:lnSpc>
                <a:spcPct val="90000"/>
              </a:lnSpc>
            </a:pPr>
            <a:r>
              <a:rPr lang="en-US" altLang="en-US" sz="4000" baseline="30000" dirty="0"/>
              <a:t>Ro.6.4 </a:t>
            </a:r>
            <a:r>
              <a:rPr lang="en-US" altLang="en-US" sz="4000" dirty="0"/>
              <a:t>Just as Messiah was raised from the dead </a:t>
            </a:r>
            <a:r>
              <a:rPr lang="en-US" altLang="en-US" sz="4000" u="sng" dirty="0">
                <a:solidFill>
                  <a:srgbClr val="FFFF66"/>
                </a:solidFill>
              </a:rPr>
              <a:t>by the glory of the</a:t>
            </a:r>
            <a:r>
              <a:rPr lang="en-US" altLang="en-US" sz="4000" dirty="0"/>
              <a:t> </a:t>
            </a:r>
            <a:r>
              <a:rPr lang="en-US" altLang="en-US" sz="4000" u="sng" dirty="0">
                <a:solidFill>
                  <a:srgbClr val="FFFF66"/>
                </a:solidFill>
              </a:rPr>
              <a:t>Father</a:t>
            </a:r>
            <a:r>
              <a:rPr lang="en-US" altLang="en-US" sz="4000" dirty="0"/>
              <a:t>, so </a:t>
            </a:r>
            <a:r>
              <a:rPr lang="en-US" altLang="en-US" sz="4000" u="sng" dirty="0">
                <a:solidFill>
                  <a:srgbClr val="FFFF66"/>
                </a:solidFill>
              </a:rPr>
              <a:t>we too</a:t>
            </a:r>
            <a:r>
              <a:rPr lang="en-US" altLang="en-US" sz="4000" dirty="0"/>
              <a:t> might walk in newness of life.</a:t>
            </a:r>
            <a:endParaRPr lang="en-US" altLang="en-US" sz="4800" dirty="0"/>
          </a:p>
        </p:txBody>
      </p:sp>
    </p:spTree>
    <p:extLst>
      <p:ext uri="{BB962C8B-B14F-4D97-AF65-F5344CB8AC3E}">
        <p14:creationId xmlns:p14="http://schemas.microsoft.com/office/powerpoint/2010/main" val="206946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baseline="30000" dirty="0"/>
              <a:t>Col 2.12 </a:t>
            </a:r>
            <a:r>
              <a:rPr lang="en-US" sz="4000" dirty="0"/>
              <a:t>You were buried along </a:t>
            </a:r>
            <a:r>
              <a:rPr lang="en-US" sz="4000" u="sng" dirty="0">
                <a:solidFill>
                  <a:srgbClr val="FFFF66"/>
                </a:solidFill>
              </a:rPr>
              <a:t>with</a:t>
            </a:r>
            <a:r>
              <a:rPr lang="en-US" sz="4000" dirty="0"/>
              <a:t> </a:t>
            </a:r>
            <a:r>
              <a:rPr lang="en-US" sz="4000" u="sng" dirty="0">
                <a:solidFill>
                  <a:srgbClr val="FFFF66"/>
                </a:solidFill>
              </a:rPr>
              <a:t>Him</a:t>
            </a:r>
            <a:r>
              <a:rPr lang="en-US" sz="4000" dirty="0"/>
              <a:t> in immersion, through which you also were raised </a:t>
            </a:r>
            <a:r>
              <a:rPr lang="en-US" sz="4000" u="sng" dirty="0">
                <a:solidFill>
                  <a:srgbClr val="FFFF66"/>
                </a:solidFill>
              </a:rPr>
              <a:t>with Him </a:t>
            </a:r>
            <a:r>
              <a:rPr lang="en-US" sz="4000" dirty="0"/>
              <a:t>by </a:t>
            </a:r>
            <a:r>
              <a:rPr lang="en-US" sz="4000" u="sng" dirty="0">
                <a:solidFill>
                  <a:srgbClr val="FFFF66"/>
                </a:solidFill>
              </a:rPr>
              <a:t>trusting in the working of God</a:t>
            </a:r>
            <a:r>
              <a:rPr lang="en-US" sz="4000" dirty="0"/>
              <a:t>, who raised Him from the dead. </a:t>
            </a:r>
          </a:p>
          <a:p>
            <a:pPr algn="l"/>
            <a:endParaRPr lang="en-US" sz="4000" dirty="0"/>
          </a:p>
          <a:p>
            <a:pPr algn="l"/>
            <a:r>
              <a:rPr lang="en-US" sz="4000" dirty="0"/>
              <a:t>Impossible transformation</a:t>
            </a:r>
          </a:p>
        </p:txBody>
      </p:sp>
    </p:spTree>
    <p:extLst>
      <p:ext uri="{BB962C8B-B14F-4D97-AF65-F5344CB8AC3E}">
        <p14:creationId xmlns:p14="http://schemas.microsoft.com/office/powerpoint/2010/main" val="30552715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endParaRPr lang="en-US" sz="4000" dirty="0"/>
          </a:p>
        </p:txBody>
      </p:sp>
      <p:pic>
        <p:nvPicPr>
          <p:cNvPr id="3" name="Picture 2">
            <a:extLst>
              <a:ext uri="{FF2B5EF4-FFF2-40B4-BE49-F238E27FC236}">
                <a16:creationId xmlns:a16="http://schemas.microsoft.com/office/drawing/2014/main" id="{CAF3C943-EA72-036D-B002-89BEC55F94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30674290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710B38AC-B347-603A-4EE8-5C7075148A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4" name="TextBox 3">
            <a:extLst>
              <a:ext uri="{FF2B5EF4-FFF2-40B4-BE49-F238E27FC236}">
                <a16:creationId xmlns:a16="http://schemas.microsoft.com/office/drawing/2014/main" id="{BC374D74-E4E6-5749-C2C6-721D53E6366F}"/>
              </a:ext>
            </a:extLst>
          </p:cNvPr>
          <p:cNvSpPr txBox="1"/>
          <p:nvPr/>
        </p:nvSpPr>
        <p:spPr>
          <a:xfrm>
            <a:off x="152400" y="321516"/>
            <a:ext cx="8603637" cy="3785652"/>
          </a:xfrm>
          <a:prstGeom prst="rect">
            <a:avLst/>
          </a:prstGeom>
          <a:noFill/>
        </p:spPr>
        <p:txBody>
          <a:bodyPr wrap="none" rtlCol="0">
            <a:spAutoFit/>
          </a:bodyPr>
          <a:lstStyle/>
          <a:p>
            <a:pPr marL="512763" indent="-512763" algn="l">
              <a:buFont typeface="+mj-lt"/>
              <a:buAutoNum type="arabicPeriod"/>
            </a:pPr>
            <a:r>
              <a:rPr lang="en-US" sz="4000" dirty="0"/>
              <a:t>Eph. 2. 5 He brought us to life.</a:t>
            </a:r>
          </a:p>
          <a:p>
            <a:pPr marL="512763" indent="-512763" algn="l">
              <a:buFont typeface="+mj-lt"/>
              <a:buAutoNum type="arabicPeriod"/>
            </a:pPr>
            <a:r>
              <a:rPr lang="en-US" sz="4000" u="sng" dirty="0">
                <a:solidFill>
                  <a:srgbClr val="FFFF66"/>
                </a:solidFill>
              </a:rPr>
              <a:t>Eph. 2. 5 Done by grace</a:t>
            </a:r>
          </a:p>
          <a:p>
            <a:pPr marL="512763" indent="-512763" algn="l">
              <a:buFont typeface="+mj-lt"/>
              <a:buAutoNum type="arabicPeriod"/>
            </a:pPr>
            <a:r>
              <a:rPr lang="en-US" sz="4000" dirty="0"/>
              <a:t>Eph. 2. 6 Seated with Him </a:t>
            </a:r>
          </a:p>
          <a:p>
            <a:pPr algn="l"/>
            <a:r>
              <a:rPr lang="en-US" dirty="0"/>
              <a:t>			</a:t>
            </a:r>
            <a:r>
              <a:rPr lang="en-US" sz="4000" dirty="0"/>
              <a:t>in heaven.</a:t>
            </a:r>
          </a:p>
          <a:p>
            <a:pPr marL="512763" indent="-512763" algn="l">
              <a:buFont typeface="+mj-lt"/>
              <a:buAutoNum type="arabicPeriod"/>
            </a:pPr>
            <a:r>
              <a:rPr lang="en-US" sz="4000" dirty="0"/>
              <a:t>Eph. 2. 7 Makes us a Showpiece</a:t>
            </a:r>
          </a:p>
          <a:p>
            <a:pPr marL="512763" indent="-512763" algn="l">
              <a:buFont typeface="+mj-lt"/>
              <a:buAutoNum type="arabicPeriod"/>
            </a:pPr>
            <a:endParaRPr lang="en-US" sz="4000" dirty="0"/>
          </a:p>
        </p:txBody>
      </p:sp>
    </p:spTree>
    <p:extLst>
      <p:ext uri="{BB962C8B-B14F-4D97-AF65-F5344CB8AC3E}">
        <p14:creationId xmlns:p14="http://schemas.microsoft.com/office/powerpoint/2010/main" val="2184585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baseline="30000" dirty="0"/>
              <a:t>Eph. 2.5-7 </a:t>
            </a:r>
            <a:r>
              <a:rPr lang="en-US" sz="4000" baseline="30000" dirty="0"/>
              <a:t> </a:t>
            </a:r>
            <a:r>
              <a:rPr lang="en-US" sz="4000" b="1" i="0" dirty="0">
                <a:effectLst/>
              </a:rPr>
              <a:t>E</a:t>
            </a:r>
            <a:r>
              <a:rPr lang="en-US" sz="4000" b="0" i="0" dirty="0">
                <a:effectLst/>
              </a:rPr>
              <a:t>ven when we were dead because of our acts of disobedience, he brought us to life along with the Messiah — </a:t>
            </a:r>
            <a:r>
              <a:rPr lang="en-US" sz="4000" b="0" i="0" u="sng" dirty="0">
                <a:solidFill>
                  <a:srgbClr val="FFFF66"/>
                </a:solidFill>
                <a:effectLst/>
              </a:rPr>
              <a:t>it is by grace that you have been delivered. </a:t>
            </a:r>
            <a:r>
              <a:rPr lang="en-US" sz="4000" b="1" i="0" u="sng" baseline="30000" dirty="0">
                <a:solidFill>
                  <a:srgbClr val="FFFF66"/>
                </a:solidFill>
                <a:effectLst/>
              </a:rPr>
              <a:t> </a:t>
            </a:r>
            <a:r>
              <a:rPr lang="en-US" sz="4000" b="0" i="0" dirty="0">
                <a:effectLst/>
              </a:rPr>
              <a:t>That is, God raised us up with the Messiah Yeshua and seated us with him in heaven, </a:t>
            </a:r>
            <a:r>
              <a:rPr lang="en-US" sz="4000" b="1" i="0" baseline="30000" dirty="0">
                <a:effectLst/>
              </a:rPr>
              <a:t> </a:t>
            </a:r>
            <a:endParaRPr lang="en-US" altLang="en-US" sz="4800" dirty="0"/>
          </a:p>
        </p:txBody>
      </p:sp>
    </p:spTree>
    <p:extLst>
      <p:ext uri="{BB962C8B-B14F-4D97-AF65-F5344CB8AC3E}">
        <p14:creationId xmlns:p14="http://schemas.microsoft.com/office/powerpoint/2010/main" val="61755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9393" y="114300"/>
            <a:ext cx="4799807" cy="4800600"/>
          </a:xfrm>
        </p:spPr>
        <p:txBody>
          <a:bodyPr>
            <a:normAutofit/>
          </a:bodyPr>
          <a:lstStyle/>
          <a:p>
            <a:pPr algn="l"/>
            <a:r>
              <a:rPr lang="en-US" sz="3600" dirty="0"/>
              <a:t>17</a:t>
            </a:r>
            <a:r>
              <a:rPr lang="en-US" sz="3600" baseline="30000" dirty="0"/>
              <a:t>th</a:t>
            </a:r>
            <a:r>
              <a:rPr lang="en-US" sz="3600" dirty="0"/>
              <a:t> century Spanish engraving of Juan Ponce de León, </a:t>
            </a:r>
          </a:p>
          <a:p>
            <a:pPr algn="l"/>
            <a:r>
              <a:rPr lang="en-US" sz="3200" dirty="0">
                <a:effectLst/>
              </a:rPr>
              <a:t>1474 –</a:t>
            </a:r>
            <a:r>
              <a:rPr lang="en-US" sz="3600" dirty="0"/>
              <a:t> </a:t>
            </a:r>
            <a:r>
              <a:rPr lang="en-US" sz="3200" dirty="0">
                <a:effectLst/>
              </a:rPr>
              <a:t>1521</a:t>
            </a:r>
          </a:p>
          <a:p>
            <a:pPr algn="l"/>
            <a:r>
              <a:rPr lang="en-US" sz="3200" dirty="0"/>
              <a:t>Died age 47</a:t>
            </a:r>
            <a:r>
              <a:rPr lang="en-US" sz="3200" dirty="0">
                <a:effectLst/>
              </a:rPr>
              <a:t> </a:t>
            </a:r>
            <a:r>
              <a:rPr lang="en-US" sz="3600" dirty="0"/>
              <a:t> </a:t>
            </a:r>
            <a:endParaRPr lang="en-US" sz="6000" dirty="0"/>
          </a:p>
        </p:txBody>
      </p:sp>
      <p:pic>
        <p:nvPicPr>
          <p:cNvPr id="1026" name="Picture 2">
            <a:extLst>
              <a:ext uri="{FF2B5EF4-FFF2-40B4-BE49-F238E27FC236}">
                <a16:creationId xmlns:a16="http://schemas.microsoft.com/office/drawing/2014/main" id="{91B698F7-A5A1-5B78-7C6B-11832D3FAF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6363" y="0"/>
            <a:ext cx="3957637"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8019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2033081" cy="4800600"/>
          </a:xfrm>
        </p:spPr>
        <p:txBody>
          <a:bodyPr>
            <a:normAutofit/>
          </a:bodyPr>
          <a:lstStyle/>
          <a:p>
            <a:endParaRPr lang="en-US" sz="4000" dirty="0">
              <a:solidFill>
                <a:srgbClr val="FFFF66"/>
              </a:solidFill>
            </a:endParaRPr>
          </a:p>
          <a:p>
            <a:r>
              <a:rPr lang="en-US" sz="4000" dirty="0">
                <a:solidFill>
                  <a:srgbClr val="FFFF66"/>
                </a:solidFill>
              </a:rPr>
              <a:t>A new kind of  </a:t>
            </a:r>
            <a:r>
              <a:rPr lang="en-US" sz="3200" dirty="0">
                <a:solidFill>
                  <a:srgbClr val="FFFF66"/>
                </a:solidFill>
              </a:rPr>
              <a:t>Pumpkin Pie</a:t>
            </a:r>
            <a:endParaRPr lang="en-US" sz="4000" dirty="0">
              <a:solidFill>
                <a:srgbClr val="FFFF66"/>
              </a:solidFill>
            </a:endParaRPr>
          </a:p>
        </p:txBody>
      </p:sp>
      <p:pic>
        <p:nvPicPr>
          <p:cNvPr id="3" name="Picture 2">
            <a:extLst>
              <a:ext uri="{FF2B5EF4-FFF2-40B4-BE49-F238E27FC236}">
                <a16:creationId xmlns:a16="http://schemas.microsoft.com/office/drawing/2014/main" id="{29B2CDAA-1B19-6761-2BF8-D6BB4C9BAF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1681" y="0"/>
            <a:ext cx="6858000" cy="5136265"/>
          </a:xfrm>
          <a:prstGeom prst="rect">
            <a:avLst/>
          </a:prstGeom>
        </p:spPr>
      </p:pic>
    </p:spTree>
    <p:extLst>
      <p:ext uri="{BB962C8B-B14F-4D97-AF65-F5344CB8AC3E}">
        <p14:creationId xmlns:p14="http://schemas.microsoft.com/office/powerpoint/2010/main" val="33109437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fontScale="92500"/>
          </a:bodyPr>
          <a:lstStyle/>
          <a:p>
            <a:pPr algn="l"/>
            <a:r>
              <a:rPr lang="en-US" sz="4000" dirty="0"/>
              <a:t>The Spanish explorer Juan Ponce de León, the first Governor of Puerto Rico, was supposedly searching for the Fountain of Youth when he traveled to Florida in 1513. Legend has it that Native Americans told Ponce de León that the Fountain of Youth was on the island of Bimini.</a:t>
            </a:r>
          </a:p>
        </p:txBody>
      </p:sp>
    </p:spTree>
    <p:extLst>
      <p:ext uri="{BB962C8B-B14F-4D97-AF65-F5344CB8AC3E}">
        <p14:creationId xmlns:p14="http://schemas.microsoft.com/office/powerpoint/2010/main" val="1748979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fontScale="92500" lnSpcReduction="10000"/>
          </a:bodyPr>
          <a:lstStyle/>
          <a:p>
            <a:pPr algn="l"/>
            <a:r>
              <a:rPr lang="en-US" sz="4000" dirty="0" err="1"/>
              <a:t>charis</a:t>
            </a:r>
            <a:r>
              <a:rPr lang="en-US" sz="4000" dirty="0"/>
              <a:t>: grace, kindness; </a:t>
            </a:r>
            <a:r>
              <a:rPr lang="en-US" sz="4000" dirty="0" err="1"/>
              <a:t>xáris</a:t>
            </a:r>
            <a:r>
              <a:rPr lang="en-US" sz="4000" dirty="0"/>
              <a:t> (another feminine noun from </a:t>
            </a:r>
            <a:r>
              <a:rPr lang="en-US" sz="4000" dirty="0" err="1"/>
              <a:t>xar</a:t>
            </a:r>
            <a:r>
              <a:rPr lang="en-US" sz="4000" dirty="0"/>
              <a:t>-, "favor, disposed to, inclined, favorable towards, leaning towards to share benefit")</a:t>
            </a:r>
          </a:p>
          <a:p>
            <a:pPr algn="l"/>
            <a:r>
              <a:rPr lang="en-US" sz="4000" dirty="0"/>
              <a:t>(</a:t>
            </a:r>
            <a:r>
              <a:rPr lang="en-US" sz="4000" dirty="0" err="1"/>
              <a:t>xáris</a:t>
            </a:r>
            <a:r>
              <a:rPr lang="en-US" sz="4000" dirty="0"/>
              <a:t>) is preeminently used of the Lord's favor – freely extended to give Himself away to people (because He is "always leaning toward them").</a:t>
            </a:r>
          </a:p>
        </p:txBody>
      </p:sp>
    </p:spTree>
    <p:extLst>
      <p:ext uri="{BB962C8B-B14F-4D97-AF65-F5344CB8AC3E}">
        <p14:creationId xmlns:p14="http://schemas.microsoft.com/office/powerpoint/2010/main" val="30087603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endParaRPr lang="en-US" sz="4000" dirty="0"/>
          </a:p>
        </p:txBody>
      </p:sp>
      <p:pic>
        <p:nvPicPr>
          <p:cNvPr id="3" name="Picture 2">
            <a:extLst>
              <a:ext uri="{FF2B5EF4-FFF2-40B4-BE49-F238E27FC236}">
                <a16:creationId xmlns:a16="http://schemas.microsoft.com/office/drawing/2014/main" id="{CAF3C943-EA72-036D-B002-89BEC55F94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32696091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710B38AC-B347-603A-4EE8-5C7075148A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4" name="TextBox 3">
            <a:extLst>
              <a:ext uri="{FF2B5EF4-FFF2-40B4-BE49-F238E27FC236}">
                <a16:creationId xmlns:a16="http://schemas.microsoft.com/office/drawing/2014/main" id="{BC374D74-E4E6-5749-C2C6-721D53E6366F}"/>
              </a:ext>
            </a:extLst>
          </p:cNvPr>
          <p:cNvSpPr txBox="1"/>
          <p:nvPr/>
        </p:nvSpPr>
        <p:spPr>
          <a:xfrm>
            <a:off x="152400" y="321516"/>
            <a:ext cx="8603637" cy="3785652"/>
          </a:xfrm>
          <a:prstGeom prst="rect">
            <a:avLst/>
          </a:prstGeom>
          <a:noFill/>
        </p:spPr>
        <p:txBody>
          <a:bodyPr wrap="none" rtlCol="0">
            <a:spAutoFit/>
          </a:bodyPr>
          <a:lstStyle/>
          <a:p>
            <a:pPr marL="512763" indent="-512763" algn="l">
              <a:buFont typeface="+mj-lt"/>
              <a:buAutoNum type="arabicPeriod"/>
            </a:pPr>
            <a:r>
              <a:rPr lang="en-US" sz="4000" dirty="0"/>
              <a:t>Eph. 2. 5 He brought us to life.</a:t>
            </a:r>
          </a:p>
          <a:p>
            <a:pPr marL="512763" indent="-512763" algn="l">
              <a:buFont typeface="+mj-lt"/>
              <a:buAutoNum type="arabicPeriod"/>
            </a:pPr>
            <a:r>
              <a:rPr lang="en-US" sz="4000" dirty="0"/>
              <a:t>Eph. 2. 5 Done by grace</a:t>
            </a:r>
          </a:p>
          <a:p>
            <a:pPr marL="512763" indent="-512763" algn="l">
              <a:buFont typeface="+mj-lt"/>
              <a:buAutoNum type="arabicPeriod"/>
            </a:pPr>
            <a:r>
              <a:rPr lang="en-US" sz="4000" u="sng" dirty="0">
                <a:solidFill>
                  <a:srgbClr val="FFFF66"/>
                </a:solidFill>
              </a:rPr>
              <a:t>Eph. 2. 6 Seated with Him </a:t>
            </a:r>
          </a:p>
          <a:p>
            <a:pPr algn="l"/>
            <a:r>
              <a:rPr lang="en-US" dirty="0">
                <a:solidFill>
                  <a:srgbClr val="FFFF66"/>
                </a:solidFill>
              </a:rPr>
              <a:t>			</a:t>
            </a:r>
            <a:r>
              <a:rPr lang="en-US" sz="4000" u="sng" dirty="0">
                <a:solidFill>
                  <a:srgbClr val="FFFF66"/>
                </a:solidFill>
              </a:rPr>
              <a:t>in heaven</a:t>
            </a:r>
            <a:r>
              <a:rPr lang="en-US" sz="4000" dirty="0"/>
              <a:t>.</a:t>
            </a:r>
          </a:p>
          <a:p>
            <a:pPr marL="512763" indent="-512763" algn="l">
              <a:buFont typeface="+mj-lt"/>
              <a:buAutoNum type="arabicPeriod"/>
            </a:pPr>
            <a:r>
              <a:rPr lang="en-US" sz="4000" dirty="0"/>
              <a:t>Eph. 2. 7 Makes us a Showpiece</a:t>
            </a:r>
          </a:p>
          <a:p>
            <a:pPr marL="512763" indent="-512763" algn="l">
              <a:buFont typeface="+mj-lt"/>
              <a:buAutoNum type="arabicPeriod"/>
            </a:pPr>
            <a:endParaRPr lang="en-US" sz="4000" dirty="0"/>
          </a:p>
        </p:txBody>
      </p:sp>
    </p:spTree>
    <p:extLst>
      <p:ext uri="{BB962C8B-B14F-4D97-AF65-F5344CB8AC3E}">
        <p14:creationId xmlns:p14="http://schemas.microsoft.com/office/powerpoint/2010/main" val="22871150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baseline="30000" dirty="0"/>
              <a:t>Eph. 2.5-7 </a:t>
            </a:r>
            <a:r>
              <a:rPr lang="en-US" sz="4000" baseline="30000" dirty="0"/>
              <a:t> </a:t>
            </a:r>
            <a:r>
              <a:rPr lang="en-US" sz="4000" b="1" i="0" dirty="0">
                <a:effectLst/>
              </a:rPr>
              <a:t>E</a:t>
            </a:r>
            <a:r>
              <a:rPr lang="en-US" sz="4000" b="0" i="0" dirty="0">
                <a:effectLst/>
              </a:rPr>
              <a:t>ven when we were dead because of our acts of disobedience, he brought us to life along with the Messiah — </a:t>
            </a:r>
            <a:r>
              <a:rPr lang="en-US" sz="4000" dirty="0"/>
              <a:t>it is by grace that you have been delivered.  </a:t>
            </a:r>
            <a:r>
              <a:rPr lang="en-US" sz="4000" b="0" i="0" dirty="0">
                <a:effectLst/>
              </a:rPr>
              <a:t>That is, </a:t>
            </a:r>
            <a:r>
              <a:rPr lang="en-US" sz="4000" b="0" i="0" u="sng" dirty="0">
                <a:solidFill>
                  <a:srgbClr val="FFFF66"/>
                </a:solidFill>
                <a:effectLst/>
              </a:rPr>
              <a:t>God raised us up with the Messiah Yeshua and seated us with him in heaven</a:t>
            </a:r>
            <a:r>
              <a:rPr lang="en-US" sz="4000" b="0" i="0" dirty="0">
                <a:effectLst/>
              </a:rPr>
              <a:t>, </a:t>
            </a:r>
            <a:r>
              <a:rPr lang="en-US" sz="4000" b="1" i="0" baseline="30000" dirty="0">
                <a:effectLst/>
              </a:rPr>
              <a:t> </a:t>
            </a:r>
            <a:endParaRPr lang="en-US" altLang="en-US" sz="4800" dirty="0"/>
          </a:p>
        </p:txBody>
      </p:sp>
    </p:spTree>
    <p:extLst>
      <p:ext uri="{BB962C8B-B14F-4D97-AF65-F5344CB8AC3E}">
        <p14:creationId xmlns:p14="http://schemas.microsoft.com/office/powerpoint/2010/main" val="24279604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fontScale="92500" lnSpcReduction="10000"/>
          </a:bodyPr>
          <a:lstStyle/>
          <a:p>
            <a:pPr algn="l"/>
            <a:r>
              <a:rPr lang="en-US" sz="4000" u="sng" dirty="0"/>
              <a:t>Military scouts</a:t>
            </a:r>
            <a:r>
              <a:rPr lang="en-US" sz="4000" dirty="0"/>
              <a:t>: Prior to the 20th century, machines for powered and controllable flight were not available to military forces, but some attempts were made to use lighter than air craft. During the Napoleonic Wars and Franco-Prussian War, balloons were used for aerial reconnaissance by the French.</a:t>
            </a:r>
          </a:p>
        </p:txBody>
      </p:sp>
    </p:spTree>
    <p:extLst>
      <p:ext uri="{BB962C8B-B14F-4D97-AF65-F5344CB8AC3E}">
        <p14:creationId xmlns:p14="http://schemas.microsoft.com/office/powerpoint/2010/main" val="1482942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2562190" cy="4800600"/>
          </a:xfrm>
        </p:spPr>
        <p:txBody>
          <a:bodyPr>
            <a:normAutofit/>
          </a:bodyPr>
          <a:lstStyle/>
          <a:p>
            <a:pPr algn="l"/>
            <a:r>
              <a:rPr lang="en-US" sz="3600" dirty="0"/>
              <a:t>A USAF SR-71 high-altitude reconnaissance aircraft</a:t>
            </a:r>
          </a:p>
        </p:txBody>
      </p:sp>
      <p:pic>
        <p:nvPicPr>
          <p:cNvPr id="2050" name="Picture 2">
            <a:extLst>
              <a:ext uri="{FF2B5EF4-FFF2-40B4-BE49-F238E27FC236}">
                <a16:creationId xmlns:a16="http://schemas.microsoft.com/office/drawing/2014/main" id="{64B38481-92C8-436F-3740-D4478ED86CC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0790" y="6071"/>
            <a:ext cx="63373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88820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2562190" cy="4800600"/>
          </a:xfrm>
        </p:spPr>
        <p:txBody>
          <a:bodyPr>
            <a:normAutofit/>
          </a:bodyPr>
          <a:lstStyle/>
          <a:p>
            <a:pPr algn="l"/>
            <a:r>
              <a:rPr lang="en-US" sz="3600" dirty="0"/>
              <a:t>   </a:t>
            </a:r>
          </a:p>
        </p:txBody>
      </p:sp>
      <p:pic>
        <p:nvPicPr>
          <p:cNvPr id="3" name="Picture 2">
            <a:extLst>
              <a:ext uri="{FF2B5EF4-FFF2-40B4-BE49-F238E27FC236}">
                <a16:creationId xmlns:a16="http://schemas.microsoft.com/office/drawing/2014/main" id="{1EBB2505-A45B-3B08-76B4-EC4595853F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9695" y="0"/>
            <a:ext cx="6858000" cy="5143500"/>
          </a:xfrm>
          <a:prstGeom prst="rect">
            <a:avLst/>
          </a:prstGeom>
        </p:spPr>
      </p:pic>
    </p:spTree>
    <p:extLst>
      <p:ext uri="{BB962C8B-B14F-4D97-AF65-F5344CB8AC3E}">
        <p14:creationId xmlns:p14="http://schemas.microsoft.com/office/powerpoint/2010/main" val="22929538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baseline="30000" dirty="0"/>
              <a:t>Col. 3.1-4 </a:t>
            </a:r>
            <a:r>
              <a:rPr lang="en-US" sz="4000" dirty="0"/>
              <a:t>So if you were raised along with the Messiah, then seek the things above, where the Messiah is sitting at the right hand of God. Focus your minds on the things above, not on things here on earth. </a:t>
            </a:r>
          </a:p>
        </p:txBody>
      </p:sp>
    </p:spTree>
    <p:extLst>
      <p:ext uri="{BB962C8B-B14F-4D97-AF65-F5344CB8AC3E}">
        <p14:creationId xmlns:p14="http://schemas.microsoft.com/office/powerpoint/2010/main" val="26965722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baseline="30000" dirty="0"/>
              <a:t>Col. 3.1-4  </a:t>
            </a:r>
            <a:r>
              <a:rPr lang="en-US" sz="4000" dirty="0"/>
              <a:t>For you have died, and your life is hidden with the Messiah in God.  When the Messiah, who is our life, appears, then you too will appear with him in glory!</a:t>
            </a:r>
          </a:p>
        </p:txBody>
      </p:sp>
    </p:spTree>
    <p:extLst>
      <p:ext uri="{BB962C8B-B14F-4D97-AF65-F5344CB8AC3E}">
        <p14:creationId xmlns:p14="http://schemas.microsoft.com/office/powerpoint/2010/main" val="19656745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endParaRPr lang="en-US" sz="4000" dirty="0"/>
          </a:p>
          <a:p>
            <a:r>
              <a:rPr lang="en-US" sz="4000" dirty="0"/>
              <a:t>Why is Cinderella </a:t>
            </a:r>
          </a:p>
          <a:p>
            <a:r>
              <a:rPr lang="en-US" sz="4000" dirty="0"/>
              <a:t>unfit to play soccer?</a:t>
            </a:r>
          </a:p>
        </p:txBody>
      </p:sp>
    </p:spTree>
    <p:extLst>
      <p:ext uri="{BB962C8B-B14F-4D97-AF65-F5344CB8AC3E}">
        <p14:creationId xmlns:p14="http://schemas.microsoft.com/office/powerpoint/2010/main" val="42256998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lnSpcReduction="10000"/>
          </a:bodyPr>
          <a:lstStyle/>
          <a:p>
            <a:pPr algn="l"/>
            <a:r>
              <a:rPr lang="en-US" sz="4000" baseline="30000" dirty="0"/>
              <a:t>Yeshayahu/Is 57.15 </a:t>
            </a:r>
            <a:r>
              <a:rPr lang="en-US" sz="4000" dirty="0"/>
              <a:t>For thus says the High and Exalted One who inhabits eternity, whose Name is Holy: “I dwell in a </a:t>
            </a:r>
            <a:r>
              <a:rPr lang="en-US" sz="4000" u="sng" dirty="0">
                <a:solidFill>
                  <a:srgbClr val="FFFF66"/>
                </a:solidFill>
              </a:rPr>
              <a:t>high and holy place</a:t>
            </a:r>
            <a:r>
              <a:rPr lang="en-US" sz="4000" dirty="0"/>
              <a:t>, yet also </a:t>
            </a:r>
            <a:r>
              <a:rPr lang="en-US" sz="4000" u="sng" dirty="0">
                <a:solidFill>
                  <a:srgbClr val="FFFF66"/>
                </a:solidFill>
              </a:rPr>
              <a:t>with a contrite and humble </a:t>
            </a:r>
            <a:r>
              <a:rPr lang="en-US" sz="4000" dirty="0"/>
              <a:t>spirit, to revive the spirit of the humble, and revive the heart of the contrite.</a:t>
            </a:r>
          </a:p>
        </p:txBody>
      </p:sp>
    </p:spTree>
    <p:extLst>
      <p:ext uri="{BB962C8B-B14F-4D97-AF65-F5344CB8AC3E}">
        <p14:creationId xmlns:p14="http://schemas.microsoft.com/office/powerpoint/2010/main" val="20393582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baseline="30000" dirty="0"/>
              <a:t>T’hillim 27.4  </a:t>
            </a:r>
            <a:r>
              <a:rPr lang="en-US" sz="4000" dirty="0"/>
              <a:t>Just one thing have I asked of </a:t>
            </a:r>
            <a:r>
              <a:rPr lang="en-US" sz="4000" cap="small" dirty="0"/>
              <a:t>Adoni</a:t>
            </a:r>
            <a:r>
              <a:rPr lang="en-US" sz="4000" dirty="0"/>
              <a:t>; only this will I seek: to live in the house of </a:t>
            </a:r>
            <a:r>
              <a:rPr lang="en-US" sz="4000" cap="small" dirty="0"/>
              <a:t>Adoni </a:t>
            </a:r>
            <a:r>
              <a:rPr lang="en-US" sz="4000" dirty="0"/>
              <a:t>all the days of my life, to see the beauty of </a:t>
            </a:r>
            <a:r>
              <a:rPr lang="en-US" sz="4000" cap="small" dirty="0"/>
              <a:t>Adoni </a:t>
            </a:r>
            <a:r>
              <a:rPr lang="en-US" sz="4000" dirty="0"/>
              <a:t>and visit in his temple.</a:t>
            </a:r>
          </a:p>
        </p:txBody>
      </p:sp>
    </p:spTree>
    <p:extLst>
      <p:ext uri="{BB962C8B-B14F-4D97-AF65-F5344CB8AC3E}">
        <p14:creationId xmlns:p14="http://schemas.microsoft.com/office/powerpoint/2010/main" val="36853561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You can do things from your perch above, that you can’t do when earthbound in vision.  </a:t>
            </a:r>
          </a:p>
        </p:txBody>
      </p:sp>
    </p:spTree>
    <p:extLst>
      <p:ext uri="{BB962C8B-B14F-4D97-AF65-F5344CB8AC3E}">
        <p14:creationId xmlns:p14="http://schemas.microsoft.com/office/powerpoint/2010/main" val="18506219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fontScale="92500" lnSpcReduction="20000"/>
          </a:bodyPr>
          <a:lstStyle/>
          <a:p>
            <a:pPr algn="l"/>
            <a:r>
              <a:rPr lang="en-US" sz="4000" baseline="30000" dirty="0"/>
              <a:t>Yeshayahu/Is 60.4-5</a:t>
            </a:r>
            <a:r>
              <a:rPr lang="en-US" sz="4000" dirty="0"/>
              <a:t> Lift up your eyes and look all around: they all gather—they come to you— your sons will come from far away, your daughters carried on the hip.  Then you will see and be radiant, and your heart will throb and swell with joy. For the abundance of the sea will be turned over to you. The wealth of nations will come to you.</a:t>
            </a:r>
          </a:p>
        </p:txBody>
      </p:sp>
    </p:spTree>
    <p:extLst>
      <p:ext uri="{BB962C8B-B14F-4D97-AF65-F5344CB8AC3E}">
        <p14:creationId xmlns:p14="http://schemas.microsoft.com/office/powerpoint/2010/main" val="38804249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67B95099-57B7-110B-8C14-D53C87CEC0B2}"/>
              </a:ext>
            </a:extLst>
          </p:cNvPr>
          <p:cNvPicPr>
            <a:picLocks noChangeAspect="1"/>
          </p:cNvPicPr>
          <p:nvPr/>
        </p:nvPicPr>
        <p:blipFill>
          <a:blip r:embed="rId3"/>
          <a:stretch>
            <a:fillRect/>
          </a:stretch>
        </p:blipFill>
        <p:spPr>
          <a:xfrm>
            <a:off x="552207" y="0"/>
            <a:ext cx="8039585" cy="5143500"/>
          </a:xfrm>
          <a:prstGeom prst="rect">
            <a:avLst/>
          </a:prstGeom>
        </p:spPr>
      </p:pic>
      <p:sp>
        <p:nvSpPr>
          <p:cNvPr id="2" name="TextBox 1">
            <a:extLst>
              <a:ext uri="{FF2B5EF4-FFF2-40B4-BE49-F238E27FC236}">
                <a16:creationId xmlns:a16="http://schemas.microsoft.com/office/drawing/2014/main" id="{86DAD0E0-ADE4-0030-224F-0F46BC8780A8}"/>
              </a:ext>
            </a:extLst>
          </p:cNvPr>
          <p:cNvSpPr txBox="1"/>
          <p:nvPr/>
        </p:nvSpPr>
        <p:spPr>
          <a:xfrm>
            <a:off x="533400" y="215621"/>
            <a:ext cx="7880042" cy="707886"/>
          </a:xfrm>
          <a:prstGeom prst="rect">
            <a:avLst/>
          </a:prstGeom>
          <a:noFill/>
        </p:spPr>
        <p:txBody>
          <a:bodyPr wrap="none" rtlCol="0">
            <a:spAutoFit/>
          </a:bodyPr>
          <a:lstStyle/>
          <a:p>
            <a:pPr algn="l"/>
            <a:r>
              <a:rPr lang="en-US" dirty="0">
                <a:effectLst>
                  <a:outerShdw blurRad="38100" dist="38100" dir="2700000" algn="tl">
                    <a:srgbClr val="000000">
                      <a:alpha val="43137"/>
                    </a:srgbClr>
                  </a:outerShdw>
                </a:effectLst>
              </a:rPr>
              <a:t>From the movie </a:t>
            </a:r>
            <a:r>
              <a:rPr lang="en-US" i="1" dirty="0">
                <a:effectLst>
                  <a:outerShdw blurRad="38100" dist="38100" dir="2700000" algn="tl">
                    <a:srgbClr val="000000">
                      <a:alpha val="43137"/>
                    </a:srgbClr>
                  </a:outerShdw>
                </a:effectLst>
              </a:rPr>
              <a:t>Fly Away Home</a:t>
            </a:r>
          </a:p>
        </p:txBody>
      </p:sp>
    </p:spTree>
    <p:extLst>
      <p:ext uri="{BB962C8B-B14F-4D97-AF65-F5344CB8AC3E}">
        <p14:creationId xmlns:p14="http://schemas.microsoft.com/office/powerpoint/2010/main" val="10264606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074" name="Picture 2" descr="Fly Away Home « Martin Teller's Movie Reviews">
            <a:extLst>
              <a:ext uri="{FF2B5EF4-FFF2-40B4-BE49-F238E27FC236}">
                <a16:creationId xmlns:a16="http://schemas.microsoft.com/office/drawing/2014/main" id="{4AE1BA79-E2A6-3ABD-49F1-D70D28174F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32" y="133350"/>
            <a:ext cx="9030768" cy="4855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2535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dirty="0"/>
              <a:t>This idea of the big picture, 30,000 ft view we’ll apply to the current situation in Israel.</a:t>
            </a:r>
          </a:p>
          <a:p>
            <a:pPr algn="l">
              <a:lnSpc>
                <a:spcPct val="90000"/>
              </a:lnSpc>
            </a:pPr>
            <a:r>
              <a:rPr lang="en-US" altLang="en-US" sz="4000" dirty="0"/>
              <a:t>There is a need for fighting and winning from the high place / humble place of prayer!!</a:t>
            </a:r>
          </a:p>
        </p:txBody>
      </p:sp>
    </p:spTree>
    <p:extLst>
      <p:ext uri="{BB962C8B-B14F-4D97-AF65-F5344CB8AC3E}">
        <p14:creationId xmlns:p14="http://schemas.microsoft.com/office/powerpoint/2010/main" val="1208813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fontScale="92500" lnSpcReduction="20000"/>
          </a:bodyPr>
          <a:lstStyle/>
          <a:p>
            <a:pPr algn="l"/>
            <a:r>
              <a:rPr lang="en-US" sz="4000" dirty="0"/>
              <a:t>Strategic considerations</a:t>
            </a:r>
          </a:p>
          <a:p>
            <a:pPr marL="461963" indent="-461963" algn="l">
              <a:buFont typeface="+mj-lt"/>
              <a:buAutoNum type="arabicPeriod"/>
            </a:pPr>
            <a:r>
              <a:rPr lang="en-US" sz="4000" dirty="0"/>
              <a:t>Ground invasion is </a:t>
            </a:r>
            <a:r>
              <a:rPr lang="en-US" sz="4000" u="sng" dirty="0">
                <a:solidFill>
                  <a:srgbClr val="FFFF66"/>
                </a:solidFill>
              </a:rPr>
              <a:t>necessary</a:t>
            </a:r>
            <a:r>
              <a:rPr lang="en-US" sz="4000" dirty="0"/>
              <a:t> to eliminate Hamas.   Waiting?</a:t>
            </a:r>
          </a:p>
          <a:p>
            <a:pPr marL="461963" indent="-461963" algn="l">
              <a:buFont typeface="+mj-lt"/>
              <a:buAutoNum type="arabicPeriod"/>
            </a:pPr>
            <a:r>
              <a:rPr lang="en-US" sz="4000" dirty="0"/>
              <a:t>Ground invasion / urban warfare will be </a:t>
            </a:r>
            <a:r>
              <a:rPr lang="en-US" sz="4000" u="sng" dirty="0">
                <a:solidFill>
                  <a:srgbClr val="FFFF66"/>
                </a:solidFill>
              </a:rPr>
              <a:t>extremely costly in deaths</a:t>
            </a:r>
            <a:r>
              <a:rPr lang="en-US" sz="4000" dirty="0"/>
              <a:t>.</a:t>
            </a:r>
          </a:p>
          <a:p>
            <a:pPr marL="742950" lvl="1" indent="-230188" algn="l">
              <a:buFont typeface="Arial" panose="020B0604020202020204" pitchFamily="34" charset="0"/>
              <a:buChar char="•"/>
            </a:pPr>
            <a:r>
              <a:rPr lang="en-US" sz="4000" dirty="0"/>
              <a:t>Israel cannot kill 100,000s Gazan City residents.  Not Jewish, Torah, human value.</a:t>
            </a:r>
          </a:p>
          <a:p>
            <a:pPr marL="742950" lvl="1" indent="-230188" algn="l">
              <a:buFont typeface="Arial" panose="020B0604020202020204" pitchFamily="34" charset="0"/>
              <a:buChar char="•"/>
            </a:pPr>
            <a:r>
              <a:rPr lang="en-US" sz="4000" dirty="0"/>
              <a:t>Costly in Israeli soldiers deaths.</a:t>
            </a:r>
          </a:p>
          <a:p>
            <a:pPr marL="652681" lvl="1" indent="-461963" algn="l">
              <a:buFont typeface="+mj-lt"/>
              <a:buAutoNum type="arabicPeriod"/>
            </a:pPr>
            <a:endParaRPr lang="en-US" sz="4000" dirty="0"/>
          </a:p>
        </p:txBody>
      </p:sp>
    </p:spTree>
    <p:extLst>
      <p:ext uri="{BB962C8B-B14F-4D97-AF65-F5344CB8AC3E}">
        <p14:creationId xmlns:p14="http://schemas.microsoft.com/office/powerpoint/2010/main" val="25242756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marL="573088" indent="-573088" algn="l">
              <a:buFont typeface="+mj-lt"/>
              <a:buAutoNum type="arabicPeriod" startAt="3"/>
            </a:pPr>
            <a:r>
              <a:rPr lang="en-US" sz="4000" dirty="0"/>
              <a:t>Tunnel warfare more deadly even than urban warfare.</a:t>
            </a:r>
          </a:p>
          <a:p>
            <a:pPr marL="573088" indent="-573088" algn="l">
              <a:buFont typeface="+mj-lt"/>
              <a:buAutoNum type="arabicPeriod" startAt="3"/>
            </a:pPr>
            <a:r>
              <a:rPr lang="en-US" sz="4000" dirty="0"/>
              <a:t>Hostages likely in tunnels.</a:t>
            </a:r>
          </a:p>
          <a:p>
            <a:pPr marL="573088" indent="-573088" algn="l">
              <a:buFont typeface="+mj-lt"/>
              <a:buAutoNum type="arabicPeriod" startAt="3"/>
            </a:pPr>
            <a:r>
              <a:rPr lang="en-US" sz="4000" dirty="0"/>
              <a:t>Mosab Hassan Yousef, the son of Hamas' founder who later became a Christian and one of Israel's top informants.</a:t>
            </a:r>
          </a:p>
        </p:txBody>
      </p:sp>
    </p:spTree>
    <p:extLst>
      <p:ext uri="{BB962C8B-B14F-4D97-AF65-F5344CB8AC3E}">
        <p14:creationId xmlns:p14="http://schemas.microsoft.com/office/powerpoint/2010/main" val="35398248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D5AC822D-2857-BE8E-1D0A-89D3E5505BEB}"/>
              </a:ext>
            </a:extLst>
          </p:cNvPr>
          <p:cNvPicPr>
            <a:picLocks noChangeAspect="1"/>
          </p:cNvPicPr>
          <p:nvPr/>
        </p:nvPicPr>
        <p:blipFill>
          <a:blip r:embed="rId3"/>
          <a:stretch>
            <a:fillRect/>
          </a:stretch>
        </p:blipFill>
        <p:spPr>
          <a:xfrm>
            <a:off x="0" y="128430"/>
            <a:ext cx="9144000" cy="4886640"/>
          </a:xfrm>
          <a:prstGeom prst="rect">
            <a:avLst/>
          </a:prstGeom>
        </p:spPr>
      </p:pic>
    </p:spTree>
    <p:extLst>
      <p:ext uri="{BB962C8B-B14F-4D97-AF65-F5344CB8AC3E}">
        <p14:creationId xmlns:p14="http://schemas.microsoft.com/office/powerpoint/2010/main" val="17930153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endParaRPr lang="en-US" sz="4000" dirty="0"/>
          </a:p>
          <a:p>
            <a:r>
              <a:rPr lang="en-US" sz="4000" dirty="0"/>
              <a:t>Why is Cinderella </a:t>
            </a:r>
          </a:p>
          <a:p>
            <a:r>
              <a:rPr lang="en-US" sz="4000" dirty="0"/>
              <a:t>unfit to play soccer?</a:t>
            </a:r>
          </a:p>
          <a:p>
            <a:endParaRPr lang="en-US" sz="4000" dirty="0"/>
          </a:p>
          <a:p>
            <a:r>
              <a:rPr lang="en-US" sz="4000" dirty="0"/>
              <a:t>Because she keeps </a:t>
            </a:r>
          </a:p>
          <a:p>
            <a:r>
              <a:rPr lang="en-US" sz="4000" dirty="0"/>
              <a:t>running away from the ball.</a:t>
            </a:r>
          </a:p>
        </p:txBody>
      </p:sp>
    </p:spTree>
    <p:extLst>
      <p:ext uri="{BB962C8B-B14F-4D97-AF65-F5344CB8AC3E}">
        <p14:creationId xmlns:p14="http://schemas.microsoft.com/office/powerpoint/2010/main" val="27409328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2" name="Son of Hamas">
            <a:hlinkClick r:id="" action="ppaction://media"/>
            <a:extLst>
              <a:ext uri="{FF2B5EF4-FFF2-40B4-BE49-F238E27FC236}">
                <a16:creationId xmlns:a16="http://schemas.microsoft.com/office/drawing/2014/main" id="{F368610D-A56E-4B0F-E36D-6C2B85B08EA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426753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4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marL="512763" indent="-512763" algn="l">
              <a:buFont typeface="+mj-lt"/>
              <a:buAutoNum type="arabicPeriod" startAt="6"/>
            </a:pPr>
            <a:r>
              <a:rPr lang="en-US" sz="4000" dirty="0"/>
              <a:t>Gas or napalm the tunnels.  Sacrifice hostages.</a:t>
            </a:r>
          </a:p>
          <a:p>
            <a:pPr marL="512763" indent="-512763" algn="l">
              <a:buFont typeface="+mj-lt"/>
              <a:buAutoNum type="arabicPeriod" startAt="6"/>
            </a:pPr>
            <a:r>
              <a:rPr lang="en-US" sz="4000" dirty="0"/>
              <a:t>Then conquer Gaza</a:t>
            </a:r>
          </a:p>
          <a:p>
            <a:pPr marL="512763" indent="-512763" algn="l">
              <a:buFont typeface="+mj-lt"/>
              <a:buAutoNum type="arabicPeriod" startAt="6"/>
            </a:pPr>
            <a:r>
              <a:rPr lang="en-US" sz="4000" dirty="0"/>
              <a:t>Set up reasonable government: Al Sisi / Egypt, Saudis.  [America conquered Saddam in Iraq, but didn’t plan well for day 2]</a:t>
            </a:r>
          </a:p>
        </p:txBody>
      </p:sp>
    </p:spTree>
    <p:extLst>
      <p:ext uri="{BB962C8B-B14F-4D97-AF65-F5344CB8AC3E}">
        <p14:creationId xmlns:p14="http://schemas.microsoft.com/office/powerpoint/2010/main" val="27216792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F7B9930D-BAE2-FD6B-A643-AECCD07E7CDB}"/>
              </a:ext>
            </a:extLst>
          </p:cNvPr>
          <p:cNvPicPr>
            <a:picLocks noChangeAspect="1"/>
          </p:cNvPicPr>
          <p:nvPr/>
        </p:nvPicPr>
        <p:blipFill>
          <a:blip r:embed="rId3"/>
          <a:stretch>
            <a:fillRect/>
          </a:stretch>
        </p:blipFill>
        <p:spPr>
          <a:xfrm>
            <a:off x="36299" y="0"/>
            <a:ext cx="9071402" cy="5143500"/>
          </a:xfrm>
          <a:prstGeom prst="rect">
            <a:avLst/>
          </a:prstGeom>
        </p:spPr>
      </p:pic>
    </p:spTree>
    <p:extLst>
      <p:ext uri="{BB962C8B-B14F-4D97-AF65-F5344CB8AC3E}">
        <p14:creationId xmlns:p14="http://schemas.microsoft.com/office/powerpoint/2010/main" val="16575307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0BAE13C6-A496-6703-A7C3-FDB7E4569363}"/>
              </a:ext>
            </a:extLst>
          </p:cNvPr>
          <p:cNvPicPr>
            <a:picLocks noChangeAspect="1"/>
          </p:cNvPicPr>
          <p:nvPr/>
        </p:nvPicPr>
        <p:blipFill>
          <a:blip r:embed="rId3"/>
          <a:stretch>
            <a:fillRect/>
          </a:stretch>
        </p:blipFill>
        <p:spPr>
          <a:xfrm>
            <a:off x="23192" y="0"/>
            <a:ext cx="9097615" cy="5143500"/>
          </a:xfrm>
          <a:prstGeom prst="rect">
            <a:avLst/>
          </a:prstGeom>
        </p:spPr>
      </p:pic>
    </p:spTree>
    <p:extLst>
      <p:ext uri="{BB962C8B-B14F-4D97-AF65-F5344CB8AC3E}">
        <p14:creationId xmlns:p14="http://schemas.microsoft.com/office/powerpoint/2010/main" val="38789069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25B42814-A91A-7ABC-A32C-F530A042C19B}"/>
              </a:ext>
            </a:extLst>
          </p:cNvPr>
          <p:cNvPicPr>
            <a:picLocks noChangeAspect="1"/>
          </p:cNvPicPr>
          <p:nvPr/>
        </p:nvPicPr>
        <p:blipFill>
          <a:blip r:embed="rId3"/>
          <a:stretch>
            <a:fillRect/>
          </a:stretch>
        </p:blipFill>
        <p:spPr>
          <a:xfrm>
            <a:off x="0" y="2721"/>
            <a:ext cx="9144000" cy="4835191"/>
          </a:xfrm>
          <a:prstGeom prst="rect">
            <a:avLst/>
          </a:prstGeom>
        </p:spPr>
      </p:pic>
    </p:spTree>
    <p:extLst>
      <p:ext uri="{BB962C8B-B14F-4D97-AF65-F5344CB8AC3E}">
        <p14:creationId xmlns:p14="http://schemas.microsoft.com/office/powerpoint/2010/main" val="16278382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2DD4397C-0754-6B6F-FADE-35EAC1E4F10B}"/>
              </a:ext>
            </a:extLst>
          </p:cNvPr>
          <p:cNvPicPr>
            <a:picLocks noChangeAspect="1"/>
          </p:cNvPicPr>
          <p:nvPr/>
        </p:nvPicPr>
        <p:blipFill rotWithShape="1">
          <a:blip r:embed="rId3"/>
          <a:srcRect b="3102"/>
          <a:stretch/>
        </p:blipFill>
        <p:spPr>
          <a:xfrm>
            <a:off x="0" y="94613"/>
            <a:ext cx="9144000" cy="4800600"/>
          </a:xfrm>
          <a:prstGeom prst="rect">
            <a:avLst/>
          </a:prstGeom>
        </p:spPr>
      </p:pic>
    </p:spTree>
    <p:extLst>
      <p:ext uri="{BB962C8B-B14F-4D97-AF65-F5344CB8AC3E}">
        <p14:creationId xmlns:p14="http://schemas.microsoft.com/office/powerpoint/2010/main" val="18809534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lnSpcReduction="10000"/>
          </a:bodyPr>
          <a:lstStyle/>
          <a:p>
            <a:pPr algn="l"/>
            <a:r>
              <a:rPr lang="en-US" sz="3600" b="0" dirty="0">
                <a:effectLst/>
                <a:latin typeface="Arial Rounded MT Bold" panose="020F0704030504030204" pitchFamily="34" charset="0"/>
              </a:rPr>
              <a:t>Palestinian groups expect Israel to flood Hamas tunnels with a type of nerve gas or chemical weapon under the surveillance of US Delta Force commandos as part of a surprise attack on the Gaza Strip, a senior Arab source familiar with the Palestinian groups told Middle East Eye.</a:t>
            </a:r>
          </a:p>
          <a:p>
            <a:pPr algn="l"/>
            <a:endParaRPr lang="en-US" sz="4000" dirty="0">
              <a:latin typeface="Arial Rounded MT Bold" panose="020F0704030504030204" pitchFamily="34" charset="0"/>
            </a:endParaRPr>
          </a:p>
        </p:txBody>
      </p:sp>
    </p:spTree>
    <p:extLst>
      <p:ext uri="{BB962C8B-B14F-4D97-AF65-F5344CB8AC3E}">
        <p14:creationId xmlns:p14="http://schemas.microsoft.com/office/powerpoint/2010/main" val="37457018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If hostages are in the tunnels? </a:t>
            </a:r>
          </a:p>
          <a:p>
            <a:pPr marL="280988" indent="-280988" algn="l">
              <a:buFont typeface="Arial" panose="020B0604020202020204" pitchFamily="34" charset="0"/>
              <a:buChar char="•"/>
            </a:pPr>
            <a:r>
              <a:rPr lang="en-US" sz="4000" dirty="0"/>
              <a:t>Nerve gas </a:t>
            </a:r>
            <a:r>
              <a:rPr lang="en-US" sz="4000" u="sng" dirty="0"/>
              <a:t>may</a:t>
            </a:r>
            <a:r>
              <a:rPr lang="en-US" sz="4000" dirty="0"/>
              <a:t> allow rescue.</a:t>
            </a:r>
          </a:p>
          <a:p>
            <a:pPr marL="280988" indent="-280988" algn="l">
              <a:buFont typeface="Arial" panose="020B0604020202020204" pitchFamily="34" charset="0"/>
              <a:buChar char="•"/>
            </a:pPr>
            <a:r>
              <a:rPr lang="en-US" sz="4000" dirty="0"/>
              <a:t>Likely casualties of war.   </a:t>
            </a:r>
          </a:p>
          <a:p>
            <a:pPr marL="280988" indent="-280988" algn="l">
              <a:buFont typeface="Arial" panose="020B0604020202020204" pitchFamily="34" charset="0"/>
              <a:buChar char="•"/>
            </a:pPr>
            <a:r>
              <a:rPr lang="en-US" sz="4000" dirty="0"/>
              <a:t>If I’m captured, do not negotiate.</a:t>
            </a:r>
            <a:endParaRPr lang="en-US" sz="3100" dirty="0"/>
          </a:p>
          <a:p>
            <a:pPr marL="471706" lvl="1" indent="-280988" algn="l">
              <a:buFont typeface="Arial" panose="020B0604020202020204" pitchFamily="34" charset="0"/>
              <a:buChar char="•"/>
            </a:pPr>
            <a:r>
              <a:rPr lang="en-US" sz="4000" dirty="0"/>
              <a:t>Entebbe, Gilad Shalit 2011</a:t>
            </a:r>
          </a:p>
        </p:txBody>
      </p:sp>
    </p:spTree>
    <p:extLst>
      <p:ext uri="{BB962C8B-B14F-4D97-AF65-F5344CB8AC3E}">
        <p14:creationId xmlns:p14="http://schemas.microsoft.com/office/powerpoint/2010/main" val="37214158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lnSpcReduction="10000"/>
          </a:bodyPr>
          <a:lstStyle/>
          <a:p>
            <a:pPr algn="l"/>
            <a:r>
              <a:rPr lang="en-US" sz="4000" dirty="0"/>
              <a:t>In 2011 there was an agreement between Israel and Hamas to release Israeli soldier Gilad Shalit in exchange for 1,027 prisoners — almost all Palestinians and Arab-Israelis, although there were also a Ukrainian, a Jordanian and a Syrian. </a:t>
            </a:r>
          </a:p>
        </p:txBody>
      </p:sp>
    </p:spTree>
    <p:extLst>
      <p:ext uri="{BB962C8B-B14F-4D97-AF65-F5344CB8AC3E}">
        <p14:creationId xmlns:p14="http://schemas.microsoft.com/office/powerpoint/2010/main" val="24014623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lnSpcReduction="10000"/>
          </a:bodyPr>
          <a:lstStyle/>
          <a:p>
            <a:pPr algn="l"/>
            <a:r>
              <a:rPr lang="en-US" sz="4000" dirty="0"/>
              <a:t>Two hundred and eighty of these had been sentenced to life in prison for planning and perpetrating various attacks against Israeli targets.</a:t>
            </a:r>
          </a:p>
          <a:p>
            <a:pPr algn="l"/>
            <a:r>
              <a:rPr lang="en-US" sz="4000" u="sng" dirty="0">
                <a:solidFill>
                  <a:srgbClr val="FFFF66"/>
                </a:solidFill>
              </a:rPr>
              <a:t>Israel will never be safe if it negotiates / surrenders for hostages.</a:t>
            </a:r>
          </a:p>
        </p:txBody>
      </p:sp>
    </p:spTree>
    <p:extLst>
      <p:ext uri="{BB962C8B-B14F-4D97-AF65-F5344CB8AC3E}">
        <p14:creationId xmlns:p14="http://schemas.microsoft.com/office/powerpoint/2010/main" val="3760247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endParaRPr lang="en-US" sz="4000" dirty="0"/>
          </a:p>
        </p:txBody>
      </p:sp>
      <p:pic>
        <p:nvPicPr>
          <p:cNvPr id="3" name="Picture 2">
            <a:extLst>
              <a:ext uri="{FF2B5EF4-FFF2-40B4-BE49-F238E27FC236}">
                <a16:creationId xmlns:a16="http://schemas.microsoft.com/office/drawing/2014/main" id="{CAF3C943-EA72-036D-B002-89BEC55F94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40442864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2050" name="Picture 2" descr="A Hamas rally in Rafah, in the southern Gaza Strip, on Oct. 27, 2022. Photo by Abed Rahim Khatib/Flash90.">
            <a:extLst>
              <a:ext uri="{FF2B5EF4-FFF2-40B4-BE49-F238E27FC236}">
                <a16:creationId xmlns:a16="http://schemas.microsoft.com/office/drawing/2014/main" id="{54575EEA-402F-5D3B-8DDC-E92BB100E0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95250"/>
            <a:ext cx="8858250" cy="4953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D8150DA-513D-8E3D-2525-F86275EB3508}"/>
              </a:ext>
            </a:extLst>
          </p:cNvPr>
          <p:cNvSpPr txBox="1"/>
          <p:nvPr/>
        </p:nvSpPr>
        <p:spPr>
          <a:xfrm>
            <a:off x="142875" y="438150"/>
            <a:ext cx="27577663" cy="2431435"/>
          </a:xfrm>
          <a:prstGeom prst="rect">
            <a:avLst/>
          </a:prstGeom>
          <a:noFill/>
        </p:spPr>
        <p:txBody>
          <a:bodyPr wrap="square" rtlCol="0">
            <a:spAutoFit/>
          </a:bodyPr>
          <a:lstStyle/>
          <a:p>
            <a:pPr algn="l"/>
            <a:r>
              <a:rPr lang="en-US" sz="3600" dirty="0">
                <a:effectLst>
                  <a:outerShdw blurRad="38100" dist="38100" dir="2700000" algn="tl">
                    <a:srgbClr val="000000">
                      <a:alpha val="43137"/>
                    </a:srgbClr>
                  </a:outerShdw>
                </a:effectLst>
              </a:rPr>
              <a:t>All available evidence indicates that </a:t>
            </a:r>
          </a:p>
          <a:p>
            <a:pPr algn="l"/>
            <a:r>
              <a:rPr lang="en-US" sz="3600" dirty="0">
                <a:effectLst>
                  <a:outerShdw blurRad="38100" dist="38100" dir="2700000" algn="tl">
                    <a:srgbClr val="000000">
                      <a:alpha val="43137"/>
                    </a:srgbClr>
                  </a:outerShdw>
                </a:effectLst>
              </a:rPr>
              <a:t>approximately 60% of the Gaza </a:t>
            </a:r>
          </a:p>
          <a:p>
            <a:pPr algn="l"/>
            <a:r>
              <a:rPr lang="en-US" sz="3600" dirty="0">
                <a:effectLst>
                  <a:outerShdw blurRad="38100" dist="38100" dir="2700000" algn="tl">
                    <a:srgbClr val="000000">
                      <a:alpha val="43137"/>
                    </a:srgbClr>
                  </a:outerShdw>
                </a:effectLst>
              </a:rPr>
              <a:t>Strip’s population supports Hamas </a:t>
            </a:r>
          </a:p>
          <a:p>
            <a:pPr algn="l"/>
            <a:r>
              <a:rPr lang="en-US" sz="3600" dirty="0">
                <a:effectLst>
                  <a:outerShdw blurRad="38100" dist="38100" dir="2700000" algn="tl">
                    <a:srgbClr val="000000">
                      <a:alpha val="43137"/>
                    </a:srgbClr>
                  </a:outerShdw>
                </a:effectLst>
              </a:rPr>
              <a:t>and its armed struggle against Israel</a:t>
            </a:r>
            <a:r>
              <a:rPr lang="en-US" dirty="0"/>
              <a:t>.</a:t>
            </a:r>
          </a:p>
        </p:txBody>
      </p:sp>
    </p:spTree>
    <p:extLst>
      <p:ext uri="{BB962C8B-B14F-4D97-AF65-F5344CB8AC3E}">
        <p14:creationId xmlns:p14="http://schemas.microsoft.com/office/powerpoint/2010/main" val="15153740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Despite claims now being made that the majority of Gaza’s population desires peace and is being held captive by Hamas, data and evidence collected over the past two decades consistently demonstrates the opposite. </a:t>
            </a:r>
          </a:p>
        </p:txBody>
      </p:sp>
    </p:spTree>
    <p:extLst>
      <p:ext uri="{BB962C8B-B14F-4D97-AF65-F5344CB8AC3E}">
        <p14:creationId xmlns:p14="http://schemas.microsoft.com/office/powerpoint/2010/main" val="17430222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lnSpcReduction="10000"/>
          </a:bodyPr>
          <a:lstStyle/>
          <a:p>
            <a:pPr algn="l"/>
            <a:r>
              <a:rPr lang="en-US" sz="4000" dirty="0"/>
              <a:t>Hamas enjoys widespread support among Gaza’s civilian population, which voted Hamas into power and would likely do so again. This support finds expression not only in public opinion polls, but in active participation in Hamas attacks.</a:t>
            </a:r>
          </a:p>
        </p:txBody>
      </p:sp>
    </p:spTree>
    <p:extLst>
      <p:ext uri="{BB962C8B-B14F-4D97-AF65-F5344CB8AC3E}">
        <p14:creationId xmlns:p14="http://schemas.microsoft.com/office/powerpoint/2010/main" val="12863488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r>
              <a:rPr lang="en-US" sz="4000" dirty="0">
                <a:solidFill>
                  <a:srgbClr val="FFFF66"/>
                </a:solidFill>
              </a:rPr>
              <a:t> </a:t>
            </a:r>
          </a:p>
        </p:txBody>
      </p:sp>
      <p:pic>
        <p:nvPicPr>
          <p:cNvPr id="3" name="Picture 2">
            <a:extLst>
              <a:ext uri="{FF2B5EF4-FFF2-40B4-BE49-F238E27FC236}">
                <a16:creationId xmlns:a16="http://schemas.microsoft.com/office/drawing/2014/main" id="{0688EBF1-B910-FE94-A8E3-00F6BBBFC363}"/>
              </a:ext>
            </a:extLst>
          </p:cNvPr>
          <p:cNvPicPr>
            <a:picLocks noChangeAspect="1"/>
          </p:cNvPicPr>
          <p:nvPr/>
        </p:nvPicPr>
        <p:blipFill rotWithShape="1">
          <a:blip r:embed="rId3">
            <a:extLst>
              <a:ext uri="{28A0092B-C50C-407E-A947-70E740481C1C}">
                <a14:useLocalDpi xmlns:a14="http://schemas.microsoft.com/office/drawing/2010/main" val="0"/>
              </a:ext>
            </a:extLst>
          </a:blip>
          <a:srcRect l="3990" t="33140" r="5475"/>
          <a:stretch/>
        </p:blipFill>
        <p:spPr>
          <a:xfrm>
            <a:off x="1057312" y="0"/>
            <a:ext cx="6952130" cy="5143500"/>
          </a:xfrm>
          <a:prstGeom prst="rect">
            <a:avLst/>
          </a:prstGeom>
        </p:spPr>
      </p:pic>
    </p:spTree>
    <p:extLst>
      <p:ext uri="{BB962C8B-B14F-4D97-AF65-F5344CB8AC3E}">
        <p14:creationId xmlns:p14="http://schemas.microsoft.com/office/powerpoint/2010/main" val="40801202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fontScale="92500" lnSpcReduction="10000"/>
          </a:bodyPr>
          <a:lstStyle/>
          <a:p>
            <a:pPr algn="l"/>
            <a:r>
              <a:rPr lang="en-US" sz="4000" dirty="0"/>
              <a:t>Until the morning of the attack, Nir Oz was home to about 400 people, many employed growing asparagus and other crops, or in the local paint and sealants factory. Surrounded by the Negev desert, it remains an oasis of greenery, with a botanical garden that is home to more than 900 species of flowers, trees and plants.</a:t>
            </a:r>
          </a:p>
        </p:txBody>
      </p:sp>
    </p:spTree>
    <p:extLst>
      <p:ext uri="{BB962C8B-B14F-4D97-AF65-F5344CB8AC3E}">
        <p14:creationId xmlns:p14="http://schemas.microsoft.com/office/powerpoint/2010/main" val="41750172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637BCDD9-0A11-0FE1-59B3-5D1EB7EE2903}"/>
              </a:ext>
            </a:extLst>
          </p:cNvPr>
          <p:cNvPicPr>
            <a:picLocks noChangeAspect="1"/>
          </p:cNvPicPr>
          <p:nvPr/>
        </p:nvPicPr>
        <p:blipFill>
          <a:blip r:embed="rId3"/>
          <a:stretch>
            <a:fillRect/>
          </a:stretch>
        </p:blipFill>
        <p:spPr>
          <a:xfrm>
            <a:off x="49009" y="0"/>
            <a:ext cx="9045981" cy="5143500"/>
          </a:xfrm>
          <a:prstGeom prst="rect">
            <a:avLst/>
          </a:prstGeom>
        </p:spPr>
      </p:pic>
    </p:spTree>
    <p:extLst>
      <p:ext uri="{BB962C8B-B14F-4D97-AF65-F5344CB8AC3E}">
        <p14:creationId xmlns:p14="http://schemas.microsoft.com/office/powerpoint/2010/main" val="22661773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692D1921-8485-D526-B34F-5C392916A5F3}"/>
              </a:ext>
            </a:extLst>
          </p:cNvPr>
          <p:cNvPicPr>
            <a:picLocks noChangeAspect="1"/>
          </p:cNvPicPr>
          <p:nvPr/>
        </p:nvPicPr>
        <p:blipFill>
          <a:blip r:embed="rId3"/>
          <a:stretch>
            <a:fillRect/>
          </a:stretch>
        </p:blipFill>
        <p:spPr>
          <a:xfrm>
            <a:off x="703517" y="0"/>
            <a:ext cx="7736966" cy="5143500"/>
          </a:xfrm>
          <a:prstGeom prst="rect">
            <a:avLst/>
          </a:prstGeom>
        </p:spPr>
      </p:pic>
    </p:spTree>
    <p:extLst>
      <p:ext uri="{BB962C8B-B14F-4D97-AF65-F5344CB8AC3E}">
        <p14:creationId xmlns:p14="http://schemas.microsoft.com/office/powerpoint/2010/main" val="23641233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The difficulty of living in Gaza is not new. For years, economic hardship has been the lot of those living in Gaza and the West Bank. Yet this hardship is not shared by their leaders. A Saudi Arabian publication quotes</a:t>
            </a:r>
          </a:p>
        </p:txBody>
      </p:sp>
    </p:spTree>
    <p:extLst>
      <p:ext uri="{BB962C8B-B14F-4D97-AF65-F5344CB8AC3E}">
        <p14:creationId xmlns:p14="http://schemas.microsoft.com/office/powerpoint/2010/main" val="11227908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lnSpcReduction="10000"/>
          </a:bodyPr>
          <a:lstStyle/>
          <a:p>
            <a:pPr algn="l"/>
            <a:r>
              <a:rPr lang="en-US" sz="4000" dirty="0"/>
              <a:t>“a senior Palestinian Authority official” as saying that roughly “1,700 senior Hamas officials (are) millionaires.” Hamas leader Ismail Haniyeh holds an estimated personal fortune of roughly $4 billion. Another, Khaled Mashal, claims a cool $5 billion.</a:t>
            </a:r>
          </a:p>
        </p:txBody>
      </p:sp>
    </p:spTree>
    <p:extLst>
      <p:ext uri="{BB962C8B-B14F-4D97-AF65-F5344CB8AC3E}">
        <p14:creationId xmlns:p14="http://schemas.microsoft.com/office/powerpoint/2010/main" val="24547035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endParaRPr lang="en-US" sz="4000" dirty="0"/>
          </a:p>
          <a:p>
            <a:r>
              <a:rPr lang="en-US" sz="4000" dirty="0"/>
              <a:t>Underlying </a:t>
            </a:r>
          </a:p>
          <a:p>
            <a:r>
              <a:rPr lang="en-US" sz="4000" dirty="0"/>
              <a:t>Mental</a:t>
            </a:r>
          </a:p>
          <a:p>
            <a:r>
              <a:rPr lang="en-US" sz="4000" dirty="0"/>
              <a:t>Spiritual  </a:t>
            </a:r>
          </a:p>
          <a:p>
            <a:r>
              <a:rPr lang="en-US" sz="4000" dirty="0"/>
              <a:t>Issues</a:t>
            </a:r>
          </a:p>
        </p:txBody>
      </p:sp>
    </p:spTree>
    <p:extLst>
      <p:ext uri="{BB962C8B-B14F-4D97-AF65-F5344CB8AC3E}">
        <p14:creationId xmlns:p14="http://schemas.microsoft.com/office/powerpoint/2010/main" val="22381608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baseline="30000" dirty="0"/>
              <a:t>Eph. 2.5-7 </a:t>
            </a:r>
            <a:r>
              <a:rPr lang="en-US" sz="4000" baseline="30000" dirty="0"/>
              <a:t> </a:t>
            </a:r>
            <a:r>
              <a:rPr lang="en-US" sz="4000" b="1" i="0" dirty="0">
                <a:effectLst/>
              </a:rPr>
              <a:t>E</a:t>
            </a:r>
            <a:r>
              <a:rPr lang="en-US" sz="4000" b="0" i="0" dirty="0">
                <a:effectLst/>
              </a:rPr>
              <a:t>ven when we were dead because of our acts of disobedience, he brought us to life along with the Messiah — it is by grace that you have been delivered. </a:t>
            </a:r>
            <a:r>
              <a:rPr lang="en-US" sz="4000" b="1" i="0" baseline="30000" dirty="0">
                <a:effectLst/>
              </a:rPr>
              <a:t> </a:t>
            </a:r>
            <a:r>
              <a:rPr lang="en-US" sz="4000" b="0" i="0" dirty="0">
                <a:effectLst/>
              </a:rPr>
              <a:t>That is, God raised us up with the Messiah Yeshua and seated us with him in heaven, </a:t>
            </a:r>
            <a:r>
              <a:rPr lang="en-US" sz="4000" b="1" i="0" baseline="30000" dirty="0">
                <a:effectLst/>
              </a:rPr>
              <a:t> </a:t>
            </a:r>
            <a:endParaRPr lang="en-US" altLang="en-US" sz="4800" dirty="0"/>
          </a:p>
        </p:txBody>
      </p:sp>
    </p:spTree>
    <p:extLst>
      <p:ext uri="{BB962C8B-B14F-4D97-AF65-F5344CB8AC3E}">
        <p14:creationId xmlns:p14="http://schemas.microsoft.com/office/powerpoint/2010/main" val="21809980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fontScale="92500"/>
          </a:bodyPr>
          <a:lstStyle/>
          <a:p>
            <a:pPr algn="l"/>
            <a:r>
              <a:rPr lang="en-US" sz="4000" dirty="0"/>
              <a:t>From Daniel Pipes: Core values and narratives in the foundational texts of Islam promote the idea that Muslim victimhood is a very great evil, and this is used to justify killing non-Muslims. From this perspective, non-Muslim deaths are not as bad as Muslim suffering. </a:t>
            </a:r>
          </a:p>
        </p:txBody>
      </p:sp>
    </p:spTree>
    <p:extLst>
      <p:ext uri="{BB962C8B-B14F-4D97-AF65-F5344CB8AC3E}">
        <p14:creationId xmlns:p14="http://schemas.microsoft.com/office/powerpoint/2010/main" val="3869080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fontScale="92500" lnSpcReduction="10000"/>
          </a:bodyPr>
          <a:lstStyle/>
          <a:p>
            <a:pPr algn="l"/>
            <a:r>
              <a:rPr lang="en-US" sz="4000" dirty="0"/>
              <a:t>This asymmetrical instinct underlies the many angry Muslim objections to condolences expressed by Western politicians for the massacre of 1500 Jews on October 7.</a:t>
            </a:r>
          </a:p>
          <a:p>
            <a:pPr algn="l"/>
            <a:endParaRPr lang="en-US" sz="4000" dirty="0"/>
          </a:p>
          <a:p>
            <a:pPr algn="l"/>
            <a:r>
              <a:rPr lang="en-US" sz="4000" dirty="0"/>
              <a:t>It must be emphasized that not all Muslims think like this.</a:t>
            </a:r>
          </a:p>
        </p:txBody>
      </p:sp>
    </p:spTree>
    <p:extLst>
      <p:ext uri="{BB962C8B-B14F-4D97-AF65-F5344CB8AC3E}">
        <p14:creationId xmlns:p14="http://schemas.microsoft.com/office/powerpoint/2010/main" val="14681102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Ibn </a:t>
            </a:r>
            <a:r>
              <a:rPr lang="en-US" sz="4000" dirty="0" err="1"/>
              <a:t>Kathir</a:t>
            </a:r>
            <a:r>
              <a:rPr lang="en-US" sz="4000" dirty="0"/>
              <a:t>, a celebrated and influential medieval commentator on the Qur'an, promoted a broader understanding of </a:t>
            </a:r>
            <a:r>
              <a:rPr lang="en-US" sz="4000" i="1" dirty="0"/>
              <a:t>fitna</a:t>
            </a:r>
            <a:r>
              <a:rPr lang="en-US" sz="4000" dirty="0"/>
              <a:t>. </a:t>
            </a:r>
          </a:p>
        </p:txBody>
      </p:sp>
    </p:spTree>
    <p:extLst>
      <p:ext uri="{BB962C8B-B14F-4D97-AF65-F5344CB8AC3E}">
        <p14:creationId xmlns:p14="http://schemas.microsoft.com/office/powerpoint/2010/main" val="5917675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Fitna </a:t>
            </a:r>
            <a:r>
              <a:rPr lang="ar-AE" sz="4000" dirty="0"/>
              <a:t>فتنة , فتن: </a:t>
            </a:r>
            <a:r>
              <a:rPr lang="en-US" sz="4000" dirty="0"/>
              <a:t>  temptation, trial; sedition, civil strife, conflict, is an Arabic word with extensive connotations of trial, affliction, or distress. </a:t>
            </a:r>
          </a:p>
        </p:txBody>
      </p:sp>
    </p:spTree>
    <p:extLst>
      <p:ext uri="{BB962C8B-B14F-4D97-AF65-F5344CB8AC3E}">
        <p14:creationId xmlns:p14="http://schemas.microsoft.com/office/powerpoint/2010/main" val="28707569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For him, even disbelief in Islam, or 'hindering' Muslims from following Islam was </a:t>
            </a:r>
            <a:r>
              <a:rPr lang="en-US" sz="4000" i="1" dirty="0"/>
              <a:t>fitna</a:t>
            </a:r>
            <a:r>
              <a:rPr lang="en-US" sz="4000" dirty="0"/>
              <a:t>, an evil worse than killing.   [justifies killing?]</a:t>
            </a:r>
          </a:p>
        </p:txBody>
      </p:sp>
    </p:spTree>
    <p:extLst>
      <p:ext uri="{BB962C8B-B14F-4D97-AF65-F5344CB8AC3E}">
        <p14:creationId xmlns:p14="http://schemas.microsoft.com/office/powerpoint/2010/main" val="40656607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lnSpcReduction="10000"/>
          </a:bodyPr>
          <a:lstStyle/>
          <a:p>
            <a:pPr algn="l"/>
            <a:r>
              <a:rPr lang="en-US" sz="4000" dirty="0"/>
              <a:t>"We are the victims!" is projected from Islam's origin story and the rationale it gives for the nascent Muslim community's turn to violence. Islamic tradition relates that Muslims were being persecuted in Mecca until they migrated to Medina, </a:t>
            </a:r>
          </a:p>
        </p:txBody>
      </p:sp>
    </p:spTree>
    <p:extLst>
      <p:ext uri="{BB962C8B-B14F-4D97-AF65-F5344CB8AC3E}">
        <p14:creationId xmlns:p14="http://schemas.microsoft.com/office/powerpoint/2010/main" val="30203760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where an Islamic state was founded, which then used force to defend and advance Islam. </a:t>
            </a:r>
            <a:r>
              <a:rPr lang="en-US" sz="4000" u="sng" dirty="0">
                <a:solidFill>
                  <a:srgbClr val="FFFF66"/>
                </a:solidFill>
              </a:rPr>
              <a:t>The turn to violence is justified on the basis of the previous persecution of Muslims. </a:t>
            </a:r>
          </a:p>
          <a:p>
            <a:pPr algn="l"/>
            <a:r>
              <a:rPr lang="en-US" sz="4000" dirty="0"/>
              <a:t>Fatherless faith.  Woundedness.</a:t>
            </a:r>
          </a:p>
        </p:txBody>
      </p:sp>
    </p:spTree>
    <p:extLst>
      <p:ext uri="{BB962C8B-B14F-4D97-AF65-F5344CB8AC3E}">
        <p14:creationId xmlns:p14="http://schemas.microsoft.com/office/powerpoint/2010/main" val="23650568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fontScale="92500"/>
          </a:bodyPr>
          <a:lstStyle/>
          <a:p>
            <a:pPr algn="l"/>
            <a:r>
              <a:rPr lang="en-US" sz="4000" dirty="0"/>
              <a:t>Hana </a:t>
            </a:r>
            <a:r>
              <a:rPr lang="en-US" sz="4000" dirty="0" err="1"/>
              <a:t>Alyan</a:t>
            </a:r>
            <a:r>
              <a:rPr lang="en-US" sz="4000" dirty="0"/>
              <a:t>, a Palestinian-American poet and psychologist, who wrote this week in the </a:t>
            </a:r>
            <a:r>
              <a:rPr lang="en-US" sz="4000" i="1" dirty="0"/>
              <a:t>NY Times </a:t>
            </a:r>
            <a:r>
              <a:rPr lang="en-US" sz="4000" dirty="0"/>
              <a:t>to express her resentment at the lack of empathy for Palestinians, even as the world reacted to a war launched by Palestinian atrocities with a surge of support for them. </a:t>
            </a:r>
          </a:p>
        </p:txBody>
      </p:sp>
    </p:spTree>
    <p:extLst>
      <p:ext uri="{BB962C8B-B14F-4D97-AF65-F5344CB8AC3E}">
        <p14:creationId xmlns:p14="http://schemas.microsoft.com/office/powerpoint/2010/main" val="13441360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She thinks it’s awful that Palestinians are always asked to prove their innocence of terrorism or to disavow those who commit acts of terror on behalf of Palestinian nationalism. </a:t>
            </a:r>
          </a:p>
        </p:txBody>
      </p:sp>
    </p:spTree>
    <p:extLst>
      <p:ext uri="{BB962C8B-B14F-4D97-AF65-F5344CB8AC3E}">
        <p14:creationId xmlns:p14="http://schemas.microsoft.com/office/powerpoint/2010/main" val="34753728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Pause: Prayer for victimhood.  </a:t>
            </a:r>
          </a:p>
          <a:p>
            <a:pPr algn="l"/>
            <a:r>
              <a:rPr lang="en-US" sz="4000" dirty="0"/>
              <a:t>Hurt people hurt people.</a:t>
            </a:r>
          </a:p>
          <a:p>
            <a:pPr marL="341313" indent="-341313" algn="l">
              <a:buFont typeface="Arial" panose="020B0604020202020204" pitchFamily="34" charset="0"/>
              <a:buChar char="•"/>
            </a:pPr>
            <a:r>
              <a:rPr lang="en-US" sz="4000" dirty="0"/>
              <a:t>Ourselves, victims </a:t>
            </a:r>
            <a:r>
              <a:rPr lang="en-US" sz="4000" dirty="0">
                <a:sym typeface="Wingdings" panose="05000000000000000000" pitchFamily="2" charset="2"/>
              </a:rPr>
              <a:t> defensive, hurtful.  </a:t>
            </a:r>
            <a:r>
              <a:rPr lang="en-US" sz="4000" dirty="0" err="1">
                <a:sym typeface="Wingdings" panose="05000000000000000000" pitchFamily="2" charset="2"/>
              </a:rPr>
              <a:t>Tshuvah</a:t>
            </a:r>
            <a:r>
              <a:rPr lang="en-US" sz="4000" dirty="0">
                <a:sym typeface="Wingdings" panose="05000000000000000000" pitchFamily="2" charset="2"/>
              </a:rPr>
              <a:t>, repentance.</a:t>
            </a:r>
            <a:endParaRPr lang="en-US" sz="4000" dirty="0"/>
          </a:p>
        </p:txBody>
      </p:sp>
    </p:spTree>
    <p:extLst>
      <p:ext uri="{BB962C8B-B14F-4D97-AF65-F5344CB8AC3E}">
        <p14:creationId xmlns:p14="http://schemas.microsoft.com/office/powerpoint/2010/main" val="3443818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baseline="30000" dirty="0"/>
              <a:t>Eph. 2.5-7 </a:t>
            </a:r>
            <a:r>
              <a:rPr lang="en-US" sz="4000" baseline="30000" dirty="0"/>
              <a:t> </a:t>
            </a:r>
            <a:r>
              <a:rPr lang="en-US" sz="4000" b="1" i="0" baseline="30000" dirty="0">
                <a:effectLst/>
              </a:rPr>
              <a:t> </a:t>
            </a:r>
            <a:r>
              <a:rPr lang="en-US" sz="4000" b="0" i="0" dirty="0">
                <a:effectLst/>
              </a:rPr>
              <a:t>in order to exhibit in the ages to come how infinitely rich is his grace, how great is his kindness toward us who are united with the Messiah Yeshua. </a:t>
            </a:r>
            <a:r>
              <a:rPr lang="en-US" sz="4000" b="1" i="0" baseline="30000" dirty="0">
                <a:effectLst/>
              </a:rPr>
              <a:t> </a:t>
            </a:r>
            <a:endParaRPr lang="en-US" altLang="en-US" sz="4800" dirty="0"/>
          </a:p>
        </p:txBody>
      </p:sp>
    </p:spTree>
    <p:extLst>
      <p:ext uri="{BB962C8B-B14F-4D97-AF65-F5344CB8AC3E}">
        <p14:creationId xmlns:p14="http://schemas.microsoft.com/office/powerpoint/2010/main" val="4806784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Pause: Prayer for victimhood.  </a:t>
            </a:r>
          </a:p>
          <a:p>
            <a:pPr algn="l"/>
            <a:r>
              <a:rPr lang="en-US" sz="4000" dirty="0"/>
              <a:t>Hurt people hurt people.</a:t>
            </a:r>
          </a:p>
          <a:p>
            <a:pPr marL="341313" indent="-341313" algn="l">
              <a:buFont typeface="Arial" panose="020B0604020202020204" pitchFamily="34" charset="0"/>
              <a:buChar char="•"/>
            </a:pPr>
            <a:r>
              <a:rPr lang="en-US" sz="4000" dirty="0"/>
              <a:t>Ourselves, victims </a:t>
            </a:r>
            <a:r>
              <a:rPr lang="en-US" sz="4000" dirty="0">
                <a:sym typeface="Wingdings" panose="05000000000000000000" pitchFamily="2" charset="2"/>
              </a:rPr>
              <a:t> defensive, hurtful.  </a:t>
            </a:r>
            <a:r>
              <a:rPr lang="en-US" sz="4000" dirty="0" err="1">
                <a:sym typeface="Wingdings" panose="05000000000000000000" pitchFamily="2" charset="2"/>
              </a:rPr>
              <a:t>Tshuvah</a:t>
            </a:r>
            <a:r>
              <a:rPr lang="en-US" sz="4000" dirty="0">
                <a:sym typeface="Wingdings" panose="05000000000000000000" pitchFamily="2" charset="2"/>
              </a:rPr>
              <a:t>, repentance.</a:t>
            </a:r>
          </a:p>
          <a:p>
            <a:pPr marL="341313" indent="-341313" algn="l">
              <a:buFont typeface="Arial" panose="020B0604020202020204" pitchFamily="34" charset="0"/>
              <a:buChar char="•"/>
            </a:pPr>
            <a:r>
              <a:rPr lang="en-US" sz="4000" dirty="0">
                <a:sym typeface="Wingdings" panose="05000000000000000000" pitchFamily="2" charset="2"/>
              </a:rPr>
              <a:t>Reach out our hands eastward, for Muslims to see themselves and repent.</a:t>
            </a:r>
            <a:endParaRPr lang="en-US" sz="4000" dirty="0"/>
          </a:p>
        </p:txBody>
      </p:sp>
    </p:spTree>
    <p:extLst>
      <p:ext uri="{BB962C8B-B14F-4D97-AF65-F5344CB8AC3E}">
        <p14:creationId xmlns:p14="http://schemas.microsoft.com/office/powerpoint/2010/main" val="37146348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fontScale="92500" lnSpcReduction="10000"/>
          </a:bodyPr>
          <a:lstStyle/>
          <a:p>
            <a:pPr algn="l"/>
            <a:r>
              <a:rPr lang="en-US" sz="4000" dirty="0"/>
              <a:t>Daniel Pipes: When asked "What should be Israel's primary objective" in the current war, </a:t>
            </a:r>
            <a:r>
              <a:rPr lang="en-US" sz="4000" u="sng" dirty="0"/>
              <a:t>70 percent of the public answered to "eliminate Hamas."</a:t>
            </a:r>
            <a:r>
              <a:rPr lang="en-US" sz="4000" dirty="0"/>
              <a:t> In contrast, only 15 percent answered to "secure the unconditional release of captives held by Hamas" and 13 percent "disarm Hamas completely."</a:t>
            </a:r>
          </a:p>
        </p:txBody>
      </p:sp>
    </p:spTree>
    <p:extLst>
      <p:ext uri="{BB962C8B-B14F-4D97-AF65-F5344CB8AC3E}">
        <p14:creationId xmlns:p14="http://schemas.microsoft.com/office/powerpoint/2010/main" val="2944374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Daniel Pipes: Remarkably, 54 percent of those </a:t>
            </a:r>
            <a:r>
              <a:rPr lang="en-US" sz="4000" u="sng" dirty="0">
                <a:solidFill>
                  <a:srgbClr val="FFFF66"/>
                </a:solidFill>
              </a:rPr>
              <a:t>Israeli Arabs</a:t>
            </a:r>
            <a:r>
              <a:rPr lang="en-US" sz="4000" dirty="0"/>
              <a:t> (or, more technically, voters who supported the Joint List, a radical anti-Zionist Arab party), made "eliminate Hamas" their preferred objective.</a:t>
            </a:r>
          </a:p>
        </p:txBody>
      </p:sp>
    </p:spTree>
    <p:extLst>
      <p:ext uri="{BB962C8B-B14F-4D97-AF65-F5344CB8AC3E}">
        <p14:creationId xmlns:p14="http://schemas.microsoft.com/office/powerpoint/2010/main" val="36717831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u="sng" dirty="0">
                <a:solidFill>
                  <a:srgbClr val="FFFF66"/>
                </a:solidFill>
              </a:rPr>
              <a:t>History of war strategies</a:t>
            </a:r>
          </a:p>
          <a:p>
            <a:pPr algn="l">
              <a:lnSpc>
                <a:spcPct val="90000"/>
              </a:lnSpc>
            </a:pPr>
            <a:r>
              <a:rPr lang="en-US" altLang="en-US" sz="4000" dirty="0"/>
              <a:t>Can’t be hunkering down behind walls.  Maginot line, Bar lev, Great Wall China.  </a:t>
            </a:r>
          </a:p>
          <a:p>
            <a:pPr algn="l">
              <a:lnSpc>
                <a:spcPct val="90000"/>
              </a:lnSpc>
            </a:pPr>
            <a:r>
              <a:rPr lang="en-US" altLang="en-US" sz="4000" dirty="0"/>
              <a:t>If war in the north??</a:t>
            </a:r>
          </a:p>
        </p:txBody>
      </p:sp>
    </p:spTree>
    <p:extLst>
      <p:ext uri="{BB962C8B-B14F-4D97-AF65-F5344CB8AC3E}">
        <p14:creationId xmlns:p14="http://schemas.microsoft.com/office/powerpoint/2010/main" val="5334721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fontScale="92500" lnSpcReduction="10000"/>
          </a:bodyPr>
          <a:lstStyle/>
          <a:p>
            <a:pPr algn="l"/>
            <a:r>
              <a:rPr lang="en-US" sz="4000" dirty="0"/>
              <a:t> As for the Israeli side: in </a:t>
            </a:r>
            <a:r>
              <a:rPr lang="en-US" sz="4000" dirty="0" err="1"/>
              <a:t>Shtula</a:t>
            </a:r>
            <a:r>
              <a:rPr lang="en-US" sz="4000" dirty="0"/>
              <a:t> [on the Lebanese border in the north] last week I spoke with Shlomi, 54, who has headed the emergency response team in his border community for the past 20 years. Like almost all the residents of </a:t>
            </a:r>
            <a:r>
              <a:rPr lang="en-US" sz="4000" dirty="0" err="1"/>
              <a:t>Shtula</a:t>
            </a:r>
            <a:r>
              <a:rPr lang="en-US" sz="4000" dirty="0"/>
              <a:t>, his family came from Iraqi Kurdistan to Israel in the early 1950s.</a:t>
            </a:r>
          </a:p>
        </p:txBody>
      </p:sp>
    </p:spTree>
    <p:extLst>
      <p:ext uri="{BB962C8B-B14F-4D97-AF65-F5344CB8AC3E}">
        <p14:creationId xmlns:p14="http://schemas.microsoft.com/office/powerpoint/2010/main" val="5643353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lnSpcReduction="10000"/>
          </a:bodyPr>
          <a:lstStyle/>
          <a:p>
            <a:pPr algn="l"/>
            <a:r>
              <a:rPr lang="en-US" sz="4000" dirty="0"/>
              <a:t>They came to escape the predecessors of the forces that are now launching antitank rockets on their community.</a:t>
            </a:r>
          </a:p>
          <a:p>
            <a:pPr algn="l"/>
            <a:r>
              <a:rPr lang="en-US" sz="4000" dirty="0"/>
              <a:t>"We're only responding, responding, responding," Shlomi told me as he stood by the entrance to the moshav, </a:t>
            </a:r>
          </a:p>
        </p:txBody>
      </p:sp>
    </p:spTree>
    <p:extLst>
      <p:ext uri="{BB962C8B-B14F-4D97-AF65-F5344CB8AC3E}">
        <p14:creationId xmlns:p14="http://schemas.microsoft.com/office/powerpoint/2010/main" val="13274796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an M16 rifle slung across his shoulder. "We aren't initiating anything. I hope that changes. That has to change."</a:t>
            </a:r>
          </a:p>
        </p:txBody>
      </p:sp>
    </p:spTree>
    <p:extLst>
      <p:ext uri="{BB962C8B-B14F-4D97-AF65-F5344CB8AC3E}">
        <p14:creationId xmlns:p14="http://schemas.microsoft.com/office/powerpoint/2010/main" val="17216405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p:txBody>
      </p:sp>
    </p:spTree>
    <p:extLst>
      <p:ext uri="{BB962C8B-B14F-4D97-AF65-F5344CB8AC3E}">
        <p14:creationId xmlns:p14="http://schemas.microsoft.com/office/powerpoint/2010/main" val="15764811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nSpc>
                <a:spcPct val="90000"/>
              </a:lnSpc>
            </a:pPr>
            <a:endParaRPr lang="en-US" altLang="en-US" sz="4000" dirty="0"/>
          </a:p>
          <a:p>
            <a:pPr>
              <a:lnSpc>
                <a:spcPct val="90000"/>
              </a:lnSpc>
            </a:pPr>
            <a:r>
              <a:rPr lang="en-US" altLang="en-US" sz="4000" dirty="0"/>
              <a:t>A Global, Prophetic Perspective</a:t>
            </a:r>
          </a:p>
          <a:p>
            <a:pPr>
              <a:lnSpc>
                <a:spcPct val="90000"/>
              </a:lnSpc>
            </a:pPr>
            <a:r>
              <a:rPr lang="en-US" altLang="en-US" sz="4000" dirty="0"/>
              <a:t>30,000 ft view</a:t>
            </a:r>
          </a:p>
        </p:txBody>
      </p:sp>
    </p:spTree>
    <p:extLst>
      <p:ext uri="{BB962C8B-B14F-4D97-AF65-F5344CB8AC3E}">
        <p14:creationId xmlns:p14="http://schemas.microsoft.com/office/powerpoint/2010/main" val="29320309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Senate Minority Leader Mitch McConnell, R-KY., on Sunday deemed China, Russia and Iran the new "axis of evil" amid wars in Ukraine and Israel, while addressing U.S. funding of allies' responses to those duel conflicts.</a:t>
            </a:r>
          </a:p>
        </p:txBody>
      </p:sp>
    </p:spTree>
    <p:extLst>
      <p:ext uri="{BB962C8B-B14F-4D97-AF65-F5344CB8AC3E}">
        <p14:creationId xmlns:p14="http://schemas.microsoft.com/office/powerpoint/2010/main" val="3682396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710B38AC-B347-603A-4EE8-5C7075148A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4" name="TextBox 3">
            <a:extLst>
              <a:ext uri="{FF2B5EF4-FFF2-40B4-BE49-F238E27FC236}">
                <a16:creationId xmlns:a16="http://schemas.microsoft.com/office/drawing/2014/main" id="{BC374D74-E4E6-5749-C2C6-721D53E6366F}"/>
              </a:ext>
            </a:extLst>
          </p:cNvPr>
          <p:cNvSpPr txBox="1"/>
          <p:nvPr/>
        </p:nvSpPr>
        <p:spPr>
          <a:xfrm>
            <a:off x="152400" y="321516"/>
            <a:ext cx="8603637" cy="3785652"/>
          </a:xfrm>
          <a:prstGeom prst="rect">
            <a:avLst/>
          </a:prstGeom>
          <a:noFill/>
        </p:spPr>
        <p:txBody>
          <a:bodyPr wrap="none" rtlCol="0">
            <a:spAutoFit/>
          </a:bodyPr>
          <a:lstStyle/>
          <a:p>
            <a:pPr marL="512763" indent="-512763" algn="l">
              <a:buFont typeface="+mj-lt"/>
              <a:buAutoNum type="arabicPeriod"/>
            </a:pPr>
            <a:r>
              <a:rPr lang="en-US" sz="4000" dirty="0">
                <a:effectLst>
                  <a:outerShdw blurRad="38100" dist="38100" dir="2700000" algn="tl">
                    <a:srgbClr val="000000">
                      <a:alpha val="43137"/>
                    </a:srgbClr>
                  </a:outerShdw>
                </a:effectLst>
              </a:rPr>
              <a:t>Eph. 2. 5 He brought us to life.</a:t>
            </a:r>
          </a:p>
          <a:p>
            <a:pPr marL="512763" indent="-512763" algn="l">
              <a:buFont typeface="+mj-lt"/>
              <a:buAutoNum type="arabicPeriod"/>
            </a:pPr>
            <a:r>
              <a:rPr lang="en-US" sz="4000" dirty="0">
                <a:effectLst>
                  <a:outerShdw blurRad="38100" dist="38100" dir="2700000" algn="tl">
                    <a:srgbClr val="000000">
                      <a:alpha val="43137"/>
                    </a:srgbClr>
                  </a:outerShdw>
                </a:effectLst>
              </a:rPr>
              <a:t>Eph. 2. 5 Done by grace</a:t>
            </a:r>
          </a:p>
          <a:p>
            <a:pPr marL="512763" indent="-512763" algn="l">
              <a:buFont typeface="+mj-lt"/>
              <a:buAutoNum type="arabicPeriod"/>
            </a:pPr>
            <a:r>
              <a:rPr lang="en-US" sz="4000" dirty="0">
                <a:effectLst>
                  <a:outerShdw blurRad="38100" dist="38100" dir="2700000" algn="tl">
                    <a:srgbClr val="000000">
                      <a:alpha val="43137"/>
                    </a:srgbClr>
                  </a:outerShdw>
                </a:effectLst>
              </a:rPr>
              <a:t>Eph. 2. 6 Seated with Him </a:t>
            </a:r>
          </a:p>
          <a:p>
            <a:pPr algn="l"/>
            <a:r>
              <a:rPr lang="en-US" dirty="0">
                <a:effectLst>
                  <a:outerShdw blurRad="38100" dist="38100" dir="2700000" algn="tl">
                    <a:srgbClr val="000000">
                      <a:alpha val="43137"/>
                    </a:srgbClr>
                  </a:outerShdw>
                </a:effectLst>
              </a:rPr>
              <a:t>			</a:t>
            </a:r>
            <a:r>
              <a:rPr lang="en-US" sz="4000" dirty="0">
                <a:effectLst>
                  <a:outerShdw blurRad="38100" dist="38100" dir="2700000" algn="tl">
                    <a:srgbClr val="000000">
                      <a:alpha val="43137"/>
                    </a:srgbClr>
                  </a:outerShdw>
                </a:effectLst>
              </a:rPr>
              <a:t>in heaven.</a:t>
            </a:r>
          </a:p>
          <a:p>
            <a:pPr marL="512763" indent="-512763" algn="l">
              <a:buFont typeface="+mj-lt"/>
              <a:buAutoNum type="arabicPeriod"/>
            </a:pPr>
            <a:r>
              <a:rPr lang="en-US" sz="4000" dirty="0">
                <a:effectLst>
                  <a:outerShdw blurRad="38100" dist="38100" dir="2700000" algn="tl">
                    <a:srgbClr val="000000">
                      <a:alpha val="43137"/>
                    </a:srgbClr>
                  </a:outerShdw>
                </a:effectLst>
              </a:rPr>
              <a:t>Eph. 2. 7 Makes us a Showpiece</a:t>
            </a:r>
          </a:p>
          <a:p>
            <a:pPr marL="512763" indent="-512763" algn="l">
              <a:buFont typeface="+mj-lt"/>
              <a:buAutoNum type="arabicPeriod"/>
            </a:pPr>
            <a:endParaRPr lang="en-US" sz="4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876976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565ED5AE-8AC3-4138-51BC-1E9C21F0AB11}"/>
              </a:ext>
            </a:extLst>
          </p:cNvPr>
          <p:cNvPicPr>
            <a:picLocks noChangeAspect="1"/>
          </p:cNvPicPr>
          <p:nvPr/>
        </p:nvPicPr>
        <p:blipFill>
          <a:blip r:embed="rId3"/>
          <a:stretch>
            <a:fillRect/>
          </a:stretch>
        </p:blipFill>
        <p:spPr>
          <a:xfrm>
            <a:off x="1106905" y="0"/>
            <a:ext cx="6930189" cy="5143500"/>
          </a:xfrm>
          <a:prstGeom prst="rect">
            <a:avLst/>
          </a:prstGeom>
        </p:spPr>
      </p:pic>
    </p:spTree>
    <p:extLst>
      <p:ext uri="{BB962C8B-B14F-4D97-AF65-F5344CB8AC3E}">
        <p14:creationId xmlns:p14="http://schemas.microsoft.com/office/powerpoint/2010/main" val="20236883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r>
              <a:rPr lang="en-US" sz="4400" b="0" i="0" dirty="0">
                <a:effectLst/>
              </a:rPr>
              <a:t>The experts I spoke to say that Israel must hit Iran and Hezbollah first, hard, and relentlessly, or they believe that every Israeli in the Galilee and the northern tier will soon be slaughtered like Israelis on the Gaza border were on Oct. 7. </a:t>
            </a:r>
          </a:p>
          <a:p>
            <a:pPr algn="l">
              <a:lnSpc>
                <a:spcPct val="90000"/>
              </a:lnSpc>
            </a:pPr>
            <a:endParaRPr lang="en-US" altLang="en-US" sz="4000" dirty="0"/>
          </a:p>
        </p:txBody>
      </p:sp>
    </p:spTree>
    <p:extLst>
      <p:ext uri="{BB962C8B-B14F-4D97-AF65-F5344CB8AC3E}">
        <p14:creationId xmlns:p14="http://schemas.microsoft.com/office/powerpoint/2010/main" val="3895294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43% of Israelis (48% of Jews and 15% of Arabs) support a preemptive strike against the Iran-backed terrorist group to prevent an attack similar to the Oct. 7 massacre by Hamas of more than 1,400 Israelis.</a:t>
            </a:r>
          </a:p>
        </p:txBody>
      </p:sp>
    </p:spTree>
    <p:extLst>
      <p:ext uri="{BB962C8B-B14F-4D97-AF65-F5344CB8AC3E}">
        <p14:creationId xmlns:p14="http://schemas.microsoft.com/office/powerpoint/2010/main" val="41797767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r>
              <a:rPr lang="en-US" sz="4400" b="0" i="0" dirty="0">
                <a:effectLst/>
              </a:rPr>
              <a:t>They readily concede that </a:t>
            </a:r>
            <a:r>
              <a:rPr lang="en-US" sz="4400" b="0" i="0" u="sng" dirty="0">
                <a:solidFill>
                  <a:srgbClr val="FFFF66"/>
                </a:solidFill>
                <a:effectLst/>
              </a:rPr>
              <a:t>such a war will be “apocalyptic” </a:t>
            </a:r>
            <a:r>
              <a:rPr lang="en-US" sz="4400" b="0" i="0" dirty="0">
                <a:effectLst/>
              </a:rPr>
              <a:t>and set the region “on fire,” but they fear Israel literally cannot survive a mass invasion by Hezbollah.</a:t>
            </a:r>
          </a:p>
          <a:p>
            <a:endParaRPr lang="en-US" altLang="en-US" sz="4400" dirty="0"/>
          </a:p>
          <a:p>
            <a:pPr algn="l">
              <a:lnSpc>
                <a:spcPct val="90000"/>
              </a:lnSpc>
            </a:pPr>
            <a:endParaRPr lang="en-US" altLang="en-US" sz="4000" dirty="0"/>
          </a:p>
        </p:txBody>
      </p:sp>
    </p:spTree>
    <p:extLst>
      <p:ext uri="{BB962C8B-B14F-4D97-AF65-F5344CB8AC3E}">
        <p14:creationId xmlns:p14="http://schemas.microsoft.com/office/powerpoint/2010/main" val="19949765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r>
              <a:rPr lang="en-US" sz="4400" b="0" i="0" dirty="0">
                <a:effectLst/>
              </a:rPr>
              <a:t>Nor do they believe Israel can survive Iran – which is already enriching uranium at 84% – quickly breaking out and suddenly building fully operational nuclear weapons. </a:t>
            </a:r>
          </a:p>
          <a:p>
            <a:endParaRPr lang="en-US" altLang="en-US" sz="4400" dirty="0"/>
          </a:p>
          <a:p>
            <a:pPr algn="l">
              <a:lnSpc>
                <a:spcPct val="90000"/>
              </a:lnSpc>
            </a:pPr>
            <a:endParaRPr lang="en-US" altLang="en-US" sz="4000" dirty="0"/>
          </a:p>
        </p:txBody>
      </p:sp>
    </p:spTree>
    <p:extLst>
      <p:ext uri="{BB962C8B-B14F-4D97-AF65-F5344CB8AC3E}">
        <p14:creationId xmlns:p14="http://schemas.microsoft.com/office/powerpoint/2010/main" val="136580689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endParaRPr lang="en-US" sz="4000" dirty="0"/>
          </a:p>
        </p:txBody>
      </p:sp>
      <p:pic>
        <p:nvPicPr>
          <p:cNvPr id="3" name="Picture 2">
            <a:extLst>
              <a:ext uri="{FF2B5EF4-FFF2-40B4-BE49-F238E27FC236}">
                <a16:creationId xmlns:a16="http://schemas.microsoft.com/office/drawing/2014/main" id="{CAF3C943-EA72-036D-B002-89BEC55F94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329654855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710B38AC-B347-603A-4EE8-5C7075148A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4" name="TextBox 3">
            <a:extLst>
              <a:ext uri="{FF2B5EF4-FFF2-40B4-BE49-F238E27FC236}">
                <a16:creationId xmlns:a16="http://schemas.microsoft.com/office/drawing/2014/main" id="{BC374D74-E4E6-5749-C2C6-721D53E6366F}"/>
              </a:ext>
            </a:extLst>
          </p:cNvPr>
          <p:cNvSpPr txBox="1"/>
          <p:nvPr/>
        </p:nvSpPr>
        <p:spPr>
          <a:xfrm>
            <a:off x="152400" y="321516"/>
            <a:ext cx="8603637" cy="3785652"/>
          </a:xfrm>
          <a:prstGeom prst="rect">
            <a:avLst/>
          </a:prstGeom>
          <a:noFill/>
        </p:spPr>
        <p:txBody>
          <a:bodyPr wrap="none" rtlCol="0">
            <a:spAutoFit/>
          </a:bodyPr>
          <a:lstStyle/>
          <a:p>
            <a:pPr marL="512763" indent="-512763" algn="l">
              <a:buFont typeface="+mj-lt"/>
              <a:buAutoNum type="arabicPeriod"/>
            </a:pPr>
            <a:r>
              <a:rPr lang="en-US" sz="4000" dirty="0"/>
              <a:t>Eph. 2. 5 He brought us to life.</a:t>
            </a:r>
          </a:p>
          <a:p>
            <a:pPr marL="512763" indent="-512763" algn="l">
              <a:buFont typeface="+mj-lt"/>
              <a:buAutoNum type="arabicPeriod"/>
            </a:pPr>
            <a:r>
              <a:rPr lang="en-US" sz="4000" dirty="0"/>
              <a:t>Eph. 2. 5 Done by grace</a:t>
            </a:r>
          </a:p>
          <a:p>
            <a:pPr marL="512763" indent="-512763" algn="l">
              <a:buFont typeface="+mj-lt"/>
              <a:buAutoNum type="arabicPeriod"/>
            </a:pPr>
            <a:r>
              <a:rPr lang="en-US" dirty="0"/>
              <a:t>Eph. 2. 6 Seated with Him </a:t>
            </a:r>
          </a:p>
          <a:p>
            <a:pPr algn="l"/>
            <a:r>
              <a:rPr lang="en-US" dirty="0"/>
              <a:t>			in heaven.</a:t>
            </a:r>
          </a:p>
          <a:p>
            <a:pPr marL="512763" indent="-512763" algn="l">
              <a:buFont typeface="+mj-lt"/>
              <a:buAutoNum type="arabicPeriod"/>
            </a:pPr>
            <a:r>
              <a:rPr lang="en-US" sz="4000" u="sng" dirty="0">
                <a:solidFill>
                  <a:srgbClr val="FFFF66"/>
                </a:solidFill>
              </a:rPr>
              <a:t>Eph. 2. 7 Makes us a Showpiece</a:t>
            </a:r>
          </a:p>
          <a:p>
            <a:pPr marL="512763" indent="-512763" algn="l">
              <a:buFont typeface="+mj-lt"/>
              <a:buAutoNum type="arabicPeriod"/>
            </a:pPr>
            <a:endParaRPr lang="en-US" sz="4000" dirty="0"/>
          </a:p>
        </p:txBody>
      </p:sp>
    </p:spTree>
    <p:extLst>
      <p:ext uri="{BB962C8B-B14F-4D97-AF65-F5344CB8AC3E}">
        <p14:creationId xmlns:p14="http://schemas.microsoft.com/office/powerpoint/2010/main" val="97770730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baseline="30000" dirty="0"/>
              <a:t>Eph. 2.5-7 </a:t>
            </a:r>
            <a:r>
              <a:rPr lang="en-US" sz="4000" baseline="30000" dirty="0"/>
              <a:t> </a:t>
            </a:r>
            <a:r>
              <a:rPr lang="en-US" sz="4000" b="1" i="0" dirty="0">
                <a:effectLst/>
              </a:rPr>
              <a:t>E</a:t>
            </a:r>
            <a:r>
              <a:rPr lang="en-US" sz="4000" b="0" i="0" dirty="0">
                <a:effectLst/>
              </a:rPr>
              <a:t>ven when we were dead because of our acts of disobedience, he brought us to life along with the Messiah — it is by grace that you have been delivered. </a:t>
            </a:r>
            <a:r>
              <a:rPr lang="en-US" sz="4000" b="1" i="0" baseline="30000" dirty="0">
                <a:effectLst/>
              </a:rPr>
              <a:t> </a:t>
            </a:r>
            <a:r>
              <a:rPr lang="en-US" sz="4000" b="0" i="0" dirty="0">
                <a:effectLst/>
              </a:rPr>
              <a:t>That is, God raised us up with the Messiah Yeshua and seated us with him in heaven, </a:t>
            </a:r>
            <a:r>
              <a:rPr lang="en-US" sz="4000" b="1" i="0" baseline="30000" dirty="0">
                <a:effectLst/>
              </a:rPr>
              <a:t> </a:t>
            </a:r>
            <a:endParaRPr lang="en-US" altLang="en-US" sz="4800" dirty="0"/>
          </a:p>
        </p:txBody>
      </p:sp>
    </p:spTree>
    <p:extLst>
      <p:ext uri="{BB962C8B-B14F-4D97-AF65-F5344CB8AC3E}">
        <p14:creationId xmlns:p14="http://schemas.microsoft.com/office/powerpoint/2010/main" val="122095270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baseline="30000" dirty="0"/>
              <a:t>Eph. 2.5-7 </a:t>
            </a:r>
            <a:r>
              <a:rPr lang="en-US" sz="4000" baseline="30000" dirty="0"/>
              <a:t> </a:t>
            </a:r>
            <a:r>
              <a:rPr lang="en-US" sz="4000" b="1" i="0" baseline="30000" dirty="0">
                <a:effectLst/>
              </a:rPr>
              <a:t> </a:t>
            </a:r>
            <a:r>
              <a:rPr lang="en-US" sz="4000" b="0" i="0" dirty="0">
                <a:effectLst/>
              </a:rPr>
              <a:t>in order to exhibit in the ages to come how infinitely rich is his grace, how great is his kindness toward us who are united with the Messiah Yeshua. </a:t>
            </a:r>
            <a:r>
              <a:rPr lang="en-US" sz="4000" b="1" i="0" baseline="30000" dirty="0">
                <a:effectLst/>
              </a:rPr>
              <a:t> </a:t>
            </a:r>
            <a:endParaRPr lang="en-US" altLang="en-US" sz="4800" dirty="0"/>
          </a:p>
        </p:txBody>
      </p:sp>
    </p:spTree>
    <p:extLst>
      <p:ext uri="{BB962C8B-B14F-4D97-AF65-F5344CB8AC3E}">
        <p14:creationId xmlns:p14="http://schemas.microsoft.com/office/powerpoint/2010/main" val="181219798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3048000" cy="4648200"/>
          </a:xfrm>
        </p:spPr>
        <p:txBody>
          <a:bodyPr/>
          <a:lstStyle/>
          <a:p>
            <a:pPr algn="l">
              <a:lnSpc>
                <a:spcPct val="90000"/>
              </a:lnSpc>
            </a:pPr>
            <a:r>
              <a:rPr lang="en-US" sz="2800" b="0" i="0" dirty="0">
                <a:effectLst/>
              </a:rPr>
              <a:t>Young religious Jewish men dance and sing as they wave the Israeli flag near Mahane Yehuda market in Jerusalem, during the Israeli war with Gaza, October 20, 2023. </a:t>
            </a:r>
            <a:r>
              <a:rPr lang="en-US" sz="1800" b="0" i="0" dirty="0">
                <a:effectLst/>
              </a:rPr>
              <a:t>Photo by Chaim Goldberg/Flash90</a:t>
            </a:r>
            <a:endParaRPr lang="en-US" altLang="en-US" sz="2400" dirty="0"/>
          </a:p>
        </p:txBody>
      </p:sp>
      <p:pic>
        <p:nvPicPr>
          <p:cNvPr id="2050" name="Picture 2" descr="Israelis, Operation Iron Swords">
            <a:extLst>
              <a:ext uri="{FF2B5EF4-FFF2-40B4-BE49-F238E27FC236}">
                <a16:creationId xmlns:a16="http://schemas.microsoft.com/office/drawing/2014/main" id="{C2927824-2BB5-E3B0-569A-BEE976EF07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666750"/>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560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710B38AC-B347-603A-4EE8-5C7075148A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4" name="TextBox 3">
            <a:extLst>
              <a:ext uri="{FF2B5EF4-FFF2-40B4-BE49-F238E27FC236}">
                <a16:creationId xmlns:a16="http://schemas.microsoft.com/office/drawing/2014/main" id="{BC374D74-E4E6-5749-C2C6-721D53E6366F}"/>
              </a:ext>
            </a:extLst>
          </p:cNvPr>
          <p:cNvSpPr txBox="1"/>
          <p:nvPr/>
        </p:nvSpPr>
        <p:spPr>
          <a:xfrm>
            <a:off x="152400" y="321516"/>
            <a:ext cx="8603637" cy="3785652"/>
          </a:xfrm>
          <a:prstGeom prst="rect">
            <a:avLst/>
          </a:prstGeom>
          <a:noFill/>
        </p:spPr>
        <p:txBody>
          <a:bodyPr wrap="none" rtlCol="0">
            <a:spAutoFit/>
          </a:bodyPr>
          <a:lstStyle/>
          <a:p>
            <a:pPr marL="512763" indent="-512763" algn="l">
              <a:buFont typeface="+mj-lt"/>
              <a:buAutoNum type="arabicPeriod"/>
            </a:pPr>
            <a:r>
              <a:rPr lang="en-US" sz="4000" u="sng" dirty="0">
                <a:solidFill>
                  <a:srgbClr val="FFFF66"/>
                </a:solidFill>
                <a:effectLst>
                  <a:outerShdw blurRad="38100" dist="38100" dir="2700000" algn="tl">
                    <a:srgbClr val="000000">
                      <a:alpha val="43137"/>
                    </a:srgbClr>
                  </a:outerShdw>
                </a:effectLst>
              </a:rPr>
              <a:t>Eph. 2. 5 He brought us to life.</a:t>
            </a:r>
          </a:p>
          <a:p>
            <a:pPr marL="512763" indent="-512763" algn="l">
              <a:buFont typeface="+mj-lt"/>
              <a:buAutoNum type="arabicPeriod"/>
            </a:pPr>
            <a:r>
              <a:rPr lang="en-US" sz="4000" dirty="0">
                <a:effectLst>
                  <a:outerShdw blurRad="38100" dist="38100" dir="2700000" algn="tl">
                    <a:srgbClr val="000000">
                      <a:alpha val="43137"/>
                    </a:srgbClr>
                  </a:outerShdw>
                </a:effectLst>
              </a:rPr>
              <a:t>Eph. 2. 5 Done by grace</a:t>
            </a:r>
          </a:p>
          <a:p>
            <a:pPr marL="512763" indent="-512763" algn="l">
              <a:buFont typeface="+mj-lt"/>
              <a:buAutoNum type="arabicPeriod"/>
            </a:pPr>
            <a:r>
              <a:rPr lang="en-US" sz="4000" dirty="0">
                <a:effectLst>
                  <a:outerShdw blurRad="38100" dist="38100" dir="2700000" algn="tl">
                    <a:srgbClr val="000000">
                      <a:alpha val="43137"/>
                    </a:srgbClr>
                  </a:outerShdw>
                </a:effectLst>
              </a:rPr>
              <a:t>Eph. 2. 6 Seated with Him </a:t>
            </a:r>
          </a:p>
          <a:p>
            <a:pPr algn="l"/>
            <a:r>
              <a:rPr lang="en-US" dirty="0">
                <a:effectLst>
                  <a:outerShdw blurRad="38100" dist="38100" dir="2700000" algn="tl">
                    <a:srgbClr val="000000">
                      <a:alpha val="43137"/>
                    </a:srgbClr>
                  </a:outerShdw>
                </a:effectLst>
              </a:rPr>
              <a:t>			</a:t>
            </a:r>
            <a:r>
              <a:rPr lang="en-US" sz="4000" dirty="0">
                <a:effectLst>
                  <a:outerShdw blurRad="38100" dist="38100" dir="2700000" algn="tl">
                    <a:srgbClr val="000000">
                      <a:alpha val="43137"/>
                    </a:srgbClr>
                  </a:outerShdw>
                </a:effectLst>
              </a:rPr>
              <a:t>in heaven.</a:t>
            </a:r>
          </a:p>
          <a:p>
            <a:pPr marL="512763" indent="-512763" algn="l">
              <a:buFont typeface="+mj-lt"/>
              <a:buAutoNum type="arabicPeriod"/>
            </a:pPr>
            <a:r>
              <a:rPr lang="en-US" sz="4000" dirty="0">
                <a:effectLst>
                  <a:outerShdw blurRad="38100" dist="38100" dir="2700000" algn="tl">
                    <a:srgbClr val="000000">
                      <a:alpha val="43137"/>
                    </a:srgbClr>
                  </a:outerShdw>
                </a:effectLst>
              </a:rPr>
              <a:t>Eph. 2. 7 Makes us a Showpiece</a:t>
            </a:r>
          </a:p>
          <a:p>
            <a:pPr marL="512763" indent="-512763" algn="l">
              <a:buFont typeface="+mj-lt"/>
              <a:buAutoNum type="arabicPeriod"/>
            </a:pPr>
            <a:endParaRPr lang="en-US" sz="4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8280868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Israelis are increasingly optimistic about the future of the country despite being at war with terrorist groups in Gaza and Lebanon, polling demonstrates.</a:t>
            </a:r>
          </a:p>
        </p:txBody>
      </p:sp>
    </p:spTree>
    <p:extLst>
      <p:ext uri="{BB962C8B-B14F-4D97-AF65-F5344CB8AC3E}">
        <p14:creationId xmlns:p14="http://schemas.microsoft.com/office/powerpoint/2010/main" val="223838148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lnSpcReduction="10000"/>
          </a:bodyPr>
          <a:lstStyle/>
          <a:p>
            <a:pPr algn="l">
              <a:lnSpc>
                <a:spcPct val="90000"/>
              </a:lnSpc>
            </a:pPr>
            <a:r>
              <a:rPr lang="en-US" altLang="en-US" sz="4000" dirty="0"/>
              <a:t>The Israel Democracy Institute conducted two flash surveys during the second week of the Hamas-initiated war against the Jewish state, with the results showing a 13.5 percentage point rise in optimism (65.5%) compared to June of this year (52%).</a:t>
            </a:r>
          </a:p>
        </p:txBody>
      </p:sp>
    </p:spTree>
    <p:extLst>
      <p:ext uri="{BB962C8B-B14F-4D97-AF65-F5344CB8AC3E}">
        <p14:creationId xmlns:p14="http://schemas.microsoft.com/office/powerpoint/2010/main" val="25291209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3733800" cy="4648200"/>
          </a:xfrm>
        </p:spPr>
        <p:txBody>
          <a:bodyPr/>
          <a:lstStyle/>
          <a:p>
            <a:pPr algn="l">
              <a:lnSpc>
                <a:spcPct val="90000"/>
              </a:lnSpc>
            </a:pPr>
            <a:r>
              <a:rPr lang="en-US" altLang="en-US" sz="4000" dirty="0"/>
              <a:t>Pioneer Park, Ingathering / Outreach</a:t>
            </a:r>
          </a:p>
          <a:p>
            <a:pPr algn="l">
              <a:lnSpc>
                <a:spcPct val="90000"/>
              </a:lnSpc>
            </a:pPr>
            <a:r>
              <a:rPr lang="en-US" altLang="en-US" sz="4000" dirty="0"/>
              <a:t>Shabbat afternoon</a:t>
            </a:r>
          </a:p>
          <a:p>
            <a:pPr algn="l">
              <a:lnSpc>
                <a:spcPct val="90000"/>
              </a:lnSpc>
            </a:pPr>
            <a:r>
              <a:rPr lang="en-US" altLang="en-US" sz="4000" dirty="0"/>
              <a:t>Nov. 11, 2023</a:t>
            </a:r>
          </a:p>
          <a:p>
            <a:pPr algn="l">
              <a:lnSpc>
                <a:spcPct val="90000"/>
              </a:lnSpc>
            </a:pPr>
            <a:r>
              <a:rPr lang="en-US" altLang="en-US" sz="3200" dirty="0"/>
              <a:t>Heshvan 24, 5784</a:t>
            </a:r>
            <a:endParaRPr lang="en-US" altLang="en-US" sz="4000" dirty="0"/>
          </a:p>
        </p:txBody>
      </p:sp>
      <p:pic>
        <p:nvPicPr>
          <p:cNvPr id="3" name="Picture 2">
            <a:extLst>
              <a:ext uri="{FF2B5EF4-FFF2-40B4-BE49-F238E27FC236}">
                <a16:creationId xmlns:a16="http://schemas.microsoft.com/office/drawing/2014/main" id="{6FF09EED-191E-1AB7-904A-E841FA505F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1757" y="0"/>
            <a:ext cx="2502243" cy="5143500"/>
          </a:xfrm>
          <a:prstGeom prst="rect">
            <a:avLst/>
          </a:prstGeom>
        </p:spPr>
      </p:pic>
      <p:pic>
        <p:nvPicPr>
          <p:cNvPr id="5" name="Picture 4">
            <a:extLst>
              <a:ext uri="{FF2B5EF4-FFF2-40B4-BE49-F238E27FC236}">
                <a16:creationId xmlns:a16="http://schemas.microsoft.com/office/drawing/2014/main" id="{D038BA01-4A23-723B-84F4-519063F41F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8600" y="28298"/>
            <a:ext cx="2502243" cy="5143500"/>
          </a:xfrm>
          <a:prstGeom prst="rect">
            <a:avLst/>
          </a:prstGeom>
        </p:spPr>
      </p:pic>
    </p:spTree>
    <p:extLst>
      <p:ext uri="{BB962C8B-B14F-4D97-AF65-F5344CB8AC3E}">
        <p14:creationId xmlns:p14="http://schemas.microsoft.com/office/powerpoint/2010/main" val="396034872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Why? To share life from the dead with the pedestrians, revelers, bar hoppers, in Westport.  </a:t>
            </a:r>
          </a:p>
        </p:txBody>
      </p:sp>
    </p:spTree>
    <p:extLst>
      <p:ext uri="{BB962C8B-B14F-4D97-AF65-F5344CB8AC3E}">
        <p14:creationId xmlns:p14="http://schemas.microsoft.com/office/powerpoint/2010/main" val="215881362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p:txBody>
      </p:sp>
      <p:pic>
        <p:nvPicPr>
          <p:cNvPr id="4098" name="Picture 2" descr="Skeleton, Crowd of Skeletons are walking, animation, Alpha channel ...">
            <a:extLst>
              <a:ext uri="{FF2B5EF4-FFF2-40B4-BE49-F238E27FC236}">
                <a16:creationId xmlns:a16="http://schemas.microsoft.com/office/drawing/2014/main" id="{82BED9D1-FBAF-82C2-C677-FEB2AC3152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758878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baseline="30000" dirty="0"/>
              <a:t>Acts 26.17-18</a:t>
            </a:r>
            <a:r>
              <a:rPr lang="en-US" altLang="en-US" sz="4000" dirty="0"/>
              <a:t>  I am sending you, to open their eyes—so they may turn from darkness to light and from the power of </a:t>
            </a:r>
            <a:r>
              <a:rPr lang="en-US" altLang="en-US" sz="4000" dirty="0" err="1"/>
              <a:t>satan</a:t>
            </a:r>
            <a:r>
              <a:rPr lang="en-US" altLang="en-US" sz="4000" dirty="0"/>
              <a:t> to God, that they may receive release from sins as well as a place among those who are made holy through trusting in Me.’</a:t>
            </a:r>
          </a:p>
        </p:txBody>
      </p:sp>
    </p:spTree>
    <p:extLst>
      <p:ext uri="{BB962C8B-B14F-4D97-AF65-F5344CB8AC3E}">
        <p14:creationId xmlns:p14="http://schemas.microsoft.com/office/powerpoint/2010/main" val="206878047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3600" dirty="0"/>
              <a:t> </a:t>
            </a:r>
          </a:p>
        </p:txBody>
      </p:sp>
      <p:pic>
        <p:nvPicPr>
          <p:cNvPr id="1026" name="Picture 2">
            <a:extLst>
              <a:ext uri="{FF2B5EF4-FFF2-40B4-BE49-F238E27FC236}">
                <a16:creationId xmlns:a16="http://schemas.microsoft.com/office/drawing/2014/main" id="{EAA9383A-6632-E625-3658-B561BFC94A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E667F1C1-B58C-CC90-B0C3-1FB06E6BAB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7FFA9D4-B3F5-E7C7-499E-634832DCD3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 name="Online Media 1" title="עם אחד - One Nation">
            <a:hlinkClick r:id="" action="ppaction://media"/>
            <a:extLst>
              <a:ext uri="{FF2B5EF4-FFF2-40B4-BE49-F238E27FC236}">
                <a16:creationId xmlns:a16="http://schemas.microsoft.com/office/drawing/2014/main" id="{56368285-D97C-EF90-A61D-E7F5B9225E23}"/>
              </a:ext>
            </a:extLst>
          </p:cNvPr>
          <p:cNvPicPr>
            <a:picLocks noRot="1" noChangeAspect="1"/>
          </p:cNvPicPr>
          <p:nvPr>
            <a:videoFile r:link="rId1"/>
          </p:nvPr>
        </p:nvPicPr>
        <p:blipFill>
          <a:blip r:embed="rId5"/>
          <a:stretch>
            <a:fillRect/>
          </a:stretch>
        </p:blipFill>
        <p:spPr>
          <a:xfrm>
            <a:off x="76200" y="31623"/>
            <a:ext cx="9047570" cy="5111877"/>
          </a:xfrm>
          <a:prstGeom prst="rect">
            <a:avLst/>
          </a:prstGeom>
        </p:spPr>
      </p:pic>
    </p:spTree>
    <p:extLst>
      <p:ext uri="{BB962C8B-B14F-4D97-AF65-F5344CB8AC3E}">
        <p14:creationId xmlns:p14="http://schemas.microsoft.com/office/powerpoint/2010/main" val="7375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p:txBody>
      </p:sp>
    </p:spTree>
    <p:extLst>
      <p:ext uri="{BB962C8B-B14F-4D97-AF65-F5344CB8AC3E}">
        <p14:creationId xmlns:p14="http://schemas.microsoft.com/office/powerpoint/2010/main" val="2093525637"/>
      </p:ext>
    </p:extLst>
  </p:cSld>
  <p:clrMapOvr>
    <a:masterClrMapping/>
  </p:clrMapOvr>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bg1"/>
            </a:solidFill>
            <a:effectLst/>
            <a:latin typeface="Arial Rounded MT Bold" panose="020F070403050403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bg1"/>
            </a:solidFill>
            <a:effectLst/>
            <a:latin typeface="Arial Rounded MT Bold" panose="020F070403050403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207612</TotalTime>
  <Words>5348</Words>
  <Application>Microsoft Office PowerPoint</Application>
  <PresentationFormat>On-screen Show (16:9)</PresentationFormat>
  <Paragraphs>535</Paragraphs>
  <Slides>97</Slides>
  <Notes>97</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97</vt:i4>
      </vt:variant>
    </vt:vector>
  </HeadingPairs>
  <TitlesOfParts>
    <vt:vector size="103" baseType="lpstr">
      <vt:lpstr>Arial</vt:lpstr>
      <vt:lpstr>Arial Rounded MT Bold</vt:lpstr>
      <vt:lpstr>Google Sans</vt:lpstr>
      <vt:lpstr>opensans</vt:lpstr>
      <vt:lpstr>1_Default Design</vt:lpstr>
      <vt:lpstr>2_Default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 שמואל Wolkenfeld</cp:lastModifiedBy>
  <cp:revision>4970</cp:revision>
  <dcterms:created xsi:type="dcterms:W3CDTF">2006-04-21T19:34:43Z</dcterms:created>
  <dcterms:modified xsi:type="dcterms:W3CDTF">2023-10-28T13:51:18Z</dcterms:modified>
</cp:coreProperties>
</file>