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7"/>
  </p:notesMasterIdLst>
  <p:handoutMasterIdLst>
    <p:handoutMasterId r:id="rId58"/>
  </p:handoutMasterIdLst>
  <p:sldIdLst>
    <p:sldId id="2045" r:id="rId2"/>
    <p:sldId id="65062" r:id="rId3"/>
    <p:sldId id="65064" r:id="rId4"/>
    <p:sldId id="65051" r:id="rId5"/>
    <p:sldId id="65418" r:id="rId6"/>
    <p:sldId id="65063" r:id="rId7"/>
    <p:sldId id="65417" r:id="rId8"/>
    <p:sldId id="65467" r:id="rId9"/>
    <p:sldId id="65436" r:id="rId10"/>
    <p:sldId id="65465" r:id="rId11"/>
    <p:sldId id="65466" r:id="rId12"/>
    <p:sldId id="65419" r:id="rId13"/>
    <p:sldId id="65431" r:id="rId14"/>
    <p:sldId id="65441" r:id="rId15"/>
    <p:sldId id="65424" r:id="rId16"/>
    <p:sldId id="65439" r:id="rId17"/>
    <p:sldId id="65440" r:id="rId18"/>
    <p:sldId id="65444" r:id="rId19"/>
    <p:sldId id="65420" r:id="rId20"/>
    <p:sldId id="65445" r:id="rId21"/>
    <p:sldId id="65421" r:id="rId22"/>
    <p:sldId id="65430" r:id="rId23"/>
    <p:sldId id="65446" r:id="rId24"/>
    <p:sldId id="65429" r:id="rId25"/>
    <p:sldId id="65463" r:id="rId26"/>
    <p:sldId id="65460" r:id="rId27"/>
    <p:sldId id="65422" r:id="rId28"/>
    <p:sldId id="65427" r:id="rId29"/>
    <p:sldId id="65428" r:id="rId30"/>
    <p:sldId id="65432" r:id="rId31"/>
    <p:sldId id="65425" r:id="rId32"/>
    <p:sldId id="65423" r:id="rId33"/>
    <p:sldId id="65458" r:id="rId34"/>
    <p:sldId id="65453" r:id="rId35"/>
    <p:sldId id="64992" r:id="rId36"/>
    <p:sldId id="65434" r:id="rId37"/>
    <p:sldId id="65011" r:id="rId38"/>
    <p:sldId id="65448" r:id="rId39"/>
    <p:sldId id="65447" r:id="rId40"/>
    <p:sldId id="65449" r:id="rId41"/>
    <p:sldId id="65451" r:id="rId42"/>
    <p:sldId id="65450" r:id="rId43"/>
    <p:sldId id="65452" r:id="rId44"/>
    <p:sldId id="65457" r:id="rId45"/>
    <p:sldId id="65437" r:id="rId46"/>
    <p:sldId id="65438" r:id="rId47"/>
    <p:sldId id="65459" r:id="rId48"/>
    <p:sldId id="65454" r:id="rId49"/>
    <p:sldId id="65456" r:id="rId50"/>
    <p:sldId id="65461" r:id="rId51"/>
    <p:sldId id="65464" r:id="rId52"/>
    <p:sldId id="65416" r:id="rId53"/>
    <p:sldId id="65462" r:id="rId54"/>
    <p:sldId id="65426" r:id="rId55"/>
    <p:sldId id="65455" r:id="rId56"/>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333333"/>
    <a:srgbClr val="996633"/>
    <a:srgbClr val="9A6766"/>
    <a:srgbClr val="FFFF99"/>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83294" autoAdjust="0"/>
  </p:normalViewPr>
  <p:slideViewPr>
    <p:cSldViewPr>
      <p:cViewPr varScale="1">
        <p:scale>
          <a:sx n="80" d="100"/>
          <a:sy n="80" d="100"/>
        </p:scale>
        <p:origin x="706" y="58"/>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83" d="100"/>
          <a:sy n="83" d="100"/>
        </p:scale>
        <p:origin x="19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Mother's Day Her Children Praise Her</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May 13, 2023 5783</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Mother's Day Her Children Praise Her</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May 13, 2023 5783</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en.wikipedia.org/wiki/William-Adolphe_Bouguereau"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en.wikipedia.org/wiki/William-Adolphe_Bouguereau"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en.wikipedia.org/wiki/William-Adolphe_Bouguereau"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en.wikipedia.org/wiki/William-Adolphe_Bouguereau"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en.wikipedia.org/wiki/William-Adolphe_Bouguereau"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n.wikipedia.org/wiki/William-Adolphe_Bouguereau"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Her Children Praise Her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13, 2023 5783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Her Children Praise Her</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13,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230961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Her Children Praise Her</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13,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055859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Her Children Praise Her</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13,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Expository study on this verse.</a:t>
            </a:r>
          </a:p>
        </p:txBody>
      </p:sp>
    </p:spTree>
    <p:extLst>
      <p:ext uri="{BB962C8B-B14F-4D97-AF65-F5344CB8AC3E}">
        <p14:creationId xmlns:p14="http://schemas.microsoft.com/office/powerpoint/2010/main" val="653862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Her Children Praise Her</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13,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Rise up to honor.  Some of the younger men do with me.  A woman there, my vintage, but colored hair.  Didn’t rise up for her.   “Why not?”   Expression of honor.  Open the door for Mom, for all ladies in fact.</a:t>
            </a:r>
          </a:p>
        </p:txBody>
      </p:sp>
    </p:spTree>
    <p:extLst>
      <p:ext uri="{BB962C8B-B14F-4D97-AF65-F5344CB8AC3E}">
        <p14:creationId xmlns:p14="http://schemas.microsoft.com/office/powerpoint/2010/main" val="1519344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Her Children Praise Her</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13,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Get up from the TV, the computer, the tablet, the phone.</a:t>
            </a:r>
          </a:p>
        </p:txBody>
      </p:sp>
    </p:spTree>
    <p:extLst>
      <p:ext uri="{BB962C8B-B14F-4D97-AF65-F5344CB8AC3E}">
        <p14:creationId xmlns:p14="http://schemas.microsoft.com/office/powerpoint/2010/main" val="1889765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Her Children Praise Her</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13,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Everyone is on a screen, except the cat.</a:t>
            </a:r>
          </a:p>
        </p:txBody>
      </p:sp>
    </p:spTree>
    <p:extLst>
      <p:ext uri="{BB962C8B-B14F-4D97-AF65-F5344CB8AC3E}">
        <p14:creationId xmlns:p14="http://schemas.microsoft.com/office/powerpoint/2010/main" val="3928020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Her Children Praise Her</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13,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https://www.npr.org/sections/ed/2017/10/19/558178851/young-children-are-spending-much-more-time-in-front-of-small-screens</a:t>
            </a:r>
          </a:p>
        </p:txBody>
      </p:sp>
    </p:spTree>
    <p:extLst>
      <p:ext uri="{BB962C8B-B14F-4D97-AF65-F5344CB8AC3E}">
        <p14:creationId xmlns:p14="http://schemas.microsoft.com/office/powerpoint/2010/main" val="244654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Her Children Praise Her</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13,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https://www.npr.org/sections/ed/2017/10/19/558178851/young-children-are-spending-much-more-time-in-front-of-small-screens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2000" dirty="0"/>
              <a:t>Put down the screen and engage in service, in conversation, in communication, in chores, in smiles.  </a:t>
            </a:r>
          </a:p>
          <a:p>
            <a:endParaRPr lang="en-US" altLang="en-US" dirty="0"/>
          </a:p>
        </p:txBody>
      </p:sp>
    </p:spTree>
    <p:extLst>
      <p:ext uri="{BB962C8B-B14F-4D97-AF65-F5344CB8AC3E}">
        <p14:creationId xmlns:p14="http://schemas.microsoft.com/office/powerpoint/2010/main" val="1665873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Her Children Praise Her</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13,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This is </a:t>
            </a:r>
            <a:r>
              <a:rPr lang="en-US" altLang="en-US" u="sng" dirty="0"/>
              <a:t>the mitzvah</a:t>
            </a:r>
            <a:r>
              <a:rPr lang="en-US" altLang="en-US" dirty="0"/>
              <a:t>, and commandment, good deed. </a:t>
            </a:r>
          </a:p>
          <a:p>
            <a:r>
              <a:rPr lang="en-US" altLang="en-US" dirty="0"/>
              <a:t>Say “</a:t>
            </a:r>
            <a:r>
              <a:rPr lang="en-US" altLang="en-US" dirty="0" err="1"/>
              <a:t>Ashruha</a:t>
            </a:r>
            <a:r>
              <a:rPr lang="en-US" altLang="en-US" dirty="0"/>
              <a:t>”  </a:t>
            </a:r>
          </a:p>
          <a:p>
            <a:r>
              <a:rPr lang="en-US" altLang="en-US" dirty="0"/>
              <a:t>Huge implications to this word.  Hebrew generally “highly nuanced.”</a:t>
            </a:r>
          </a:p>
        </p:txBody>
      </p:sp>
    </p:spTree>
    <p:extLst>
      <p:ext uri="{BB962C8B-B14F-4D97-AF65-F5344CB8AC3E}">
        <p14:creationId xmlns:p14="http://schemas.microsoft.com/office/powerpoint/2010/main" val="4118730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Her Children Praise Her</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13,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405883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Her Children Praise Her</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13,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132303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Her Children Praise Her</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13,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Recognize she is a joyful Queen [at least most of the time.]   ATTITUDE!</a:t>
            </a:r>
          </a:p>
          <a:p>
            <a:r>
              <a:rPr lang="en-US" altLang="en-US" dirty="0"/>
              <a:t>Not “Here comes Mom to demand of us!”</a:t>
            </a:r>
          </a:p>
        </p:txBody>
      </p:sp>
    </p:spTree>
    <p:extLst>
      <p:ext uri="{BB962C8B-B14F-4D97-AF65-F5344CB8AC3E}">
        <p14:creationId xmlns:p14="http://schemas.microsoft.com/office/powerpoint/2010/main" val="1761027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Her Children Praise Her</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13,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Recognize she is a joyful Queen.</a:t>
            </a:r>
          </a:p>
        </p:txBody>
      </p:sp>
    </p:spTree>
    <p:extLst>
      <p:ext uri="{BB962C8B-B14F-4D97-AF65-F5344CB8AC3E}">
        <p14:creationId xmlns:p14="http://schemas.microsoft.com/office/powerpoint/2010/main" val="4029463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Her Children Praise Her</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13,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828095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Her Children Praise Her</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13,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All of us…think about our mom, living or deceased.</a:t>
            </a:r>
          </a:p>
          <a:p>
            <a:r>
              <a:rPr lang="en-US" altLang="en-US" dirty="0"/>
              <a:t>Confirm: house looks great, supper is wonderful, RN: check up appreciated.</a:t>
            </a:r>
          </a:p>
          <a:p>
            <a:r>
              <a:rPr lang="en-US" altLang="en-US" dirty="0"/>
              <a:t>Lawyer: great pursuit of justice.</a:t>
            </a:r>
          </a:p>
          <a:p>
            <a:r>
              <a:rPr lang="en-US" altLang="en-US" dirty="0"/>
              <a:t>H&amp;R B: helping people with labyrinth IRS</a:t>
            </a:r>
          </a:p>
          <a:p>
            <a:r>
              <a:rPr lang="en-US" altLang="en-US" dirty="0"/>
              <a:t>Verify: it gets done every week. </a:t>
            </a:r>
          </a:p>
          <a:p>
            <a:r>
              <a:rPr lang="en-US" altLang="en-US" dirty="0"/>
              <a:t>Approve: I like you.</a:t>
            </a:r>
          </a:p>
          <a:p>
            <a:r>
              <a:rPr lang="en-US" altLang="en-US" dirty="0"/>
              <a:t>Acknowledge: you are important.  </a:t>
            </a:r>
          </a:p>
          <a:p>
            <a:r>
              <a:rPr lang="en-US" altLang="en-US" dirty="0"/>
              <a:t>Say nice things!!</a:t>
            </a:r>
          </a:p>
          <a:p>
            <a:endParaRPr lang="en-US" altLang="en-US" dirty="0"/>
          </a:p>
        </p:txBody>
      </p:sp>
    </p:spTree>
    <p:extLst>
      <p:ext uri="{BB962C8B-B14F-4D97-AF65-F5344CB8AC3E}">
        <p14:creationId xmlns:p14="http://schemas.microsoft.com/office/powerpoint/2010/main" val="631631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Her Children Praise Her</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13,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85725"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Praise, by husband and kids!</a:t>
            </a:r>
          </a:p>
        </p:txBody>
      </p:sp>
    </p:spTree>
    <p:extLst>
      <p:ext uri="{BB962C8B-B14F-4D97-AF65-F5344CB8AC3E}">
        <p14:creationId xmlns:p14="http://schemas.microsoft.com/office/powerpoint/2010/main" val="20345592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Her Children Praise Her</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13,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Disclaimer: I have heard that mother’s day can be painful for childless women.  This is not meant to exacerbate your loneliness, but to honor the Mothers.  Tough job.  Dobson program: “Mommy needs a raise, because there is no quitting.”  We all have a mother that we should focus on, living or deceased.   Honor the mothers.</a:t>
            </a:r>
          </a:p>
        </p:txBody>
      </p:sp>
    </p:spTree>
    <p:extLst>
      <p:ext uri="{BB962C8B-B14F-4D97-AF65-F5344CB8AC3E}">
        <p14:creationId xmlns:p14="http://schemas.microsoft.com/office/powerpoint/2010/main" val="14084135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Her Children Praise Her</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13,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sz="1000" b="0" i="1" dirty="0">
                <a:solidFill>
                  <a:srgbClr val="000000"/>
                </a:solidFill>
                <a:effectLst/>
                <a:latin typeface="Arial" panose="020B0604020202020204" pitchFamily="34" charset="0"/>
              </a:rPr>
              <a:t>Maternal Admiration</a:t>
            </a:r>
            <a:r>
              <a:rPr lang="en-US" sz="1000" b="0" i="0" dirty="0">
                <a:solidFill>
                  <a:srgbClr val="000000"/>
                </a:solidFill>
                <a:effectLst/>
                <a:latin typeface="Arial" panose="020B0604020202020204" pitchFamily="34" charset="0"/>
              </a:rPr>
              <a:t>, painted by </a:t>
            </a:r>
            <a:r>
              <a:rPr lang="en-US" sz="1000" b="0" i="0" u="none" strike="noStrike" dirty="0">
                <a:solidFill>
                  <a:srgbClr val="3366CC"/>
                </a:solidFill>
                <a:effectLst/>
                <a:latin typeface="Arial" panose="020B0604020202020204" pitchFamily="34" charset="0"/>
                <a:hlinkClick r:id="rId3" tooltip="William-Adolphe Bouguereau"/>
              </a:rPr>
              <a:t>William-Adolphe Bouguereau</a:t>
            </a:r>
            <a:endParaRPr lang="en-US" sz="1000" b="0" i="0" u="none" strike="noStrike" dirty="0">
              <a:solidFill>
                <a:srgbClr val="3366CC"/>
              </a:solidFill>
              <a:effectLst/>
              <a:latin typeface="Arial" panose="020B0604020202020204" pitchFamily="34" charset="0"/>
            </a:endParaRPr>
          </a:p>
          <a:p>
            <a:r>
              <a:rPr lang="en-US" altLang="en-US" sz="1000" dirty="0"/>
              <a:t>https://upload.wikimedia.org/wikipedia/commons/thumb/1/1e/William-Adolphe_Bouguereau_%281825-1905%29_-_Maternal_Admiration_%281869%29.jpg/240px-William-Adolphe_Bouguereau_%281825-1905%29_-_Maternal_Admiration_%281869%29.jpg</a:t>
            </a:r>
          </a:p>
        </p:txBody>
      </p:sp>
    </p:spTree>
    <p:extLst>
      <p:ext uri="{BB962C8B-B14F-4D97-AF65-F5344CB8AC3E}">
        <p14:creationId xmlns:p14="http://schemas.microsoft.com/office/powerpoint/2010/main" val="1807472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Her Children Praise Her</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13,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Last two messages: all Mitzvot in context of the joy/ strength/ power /gratefulness of G-d in Messiah.  If brute will, it still counts, but may be in the context of pride, contempt of others.  May lose your reward.</a:t>
            </a:r>
          </a:p>
        </p:txBody>
      </p:sp>
    </p:spTree>
    <p:extLst>
      <p:ext uri="{BB962C8B-B14F-4D97-AF65-F5344CB8AC3E}">
        <p14:creationId xmlns:p14="http://schemas.microsoft.com/office/powerpoint/2010/main" val="3244849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Her Children Praise Her</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13,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5636226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Her Children Praise Her</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13,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142971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Her Children Praise Her</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13,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Mike Boatright</a:t>
            </a:r>
          </a:p>
        </p:txBody>
      </p:sp>
    </p:spTree>
    <p:extLst>
      <p:ext uri="{BB962C8B-B14F-4D97-AF65-F5344CB8AC3E}">
        <p14:creationId xmlns:p14="http://schemas.microsoft.com/office/powerpoint/2010/main" val="29682682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Her Children Praise Her</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13,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0137179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Her Children Praise Her</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13,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If you are NOT now united in Him, this is a great opportunity to enter into a relationship with Messiah of forgiveness and transformation.</a:t>
            </a:r>
          </a:p>
        </p:txBody>
      </p:sp>
    </p:spTree>
    <p:extLst>
      <p:ext uri="{BB962C8B-B14F-4D97-AF65-F5344CB8AC3E}">
        <p14:creationId xmlns:p14="http://schemas.microsoft.com/office/powerpoint/2010/main" val="36988610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Her Children Praise Her</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13,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Just prepare in your mind a few words…30 seconds…I love you Mom, thanks for all you do.</a:t>
            </a:r>
          </a:p>
        </p:txBody>
      </p:sp>
    </p:spTree>
    <p:extLst>
      <p:ext uri="{BB962C8B-B14F-4D97-AF65-F5344CB8AC3E}">
        <p14:creationId xmlns:p14="http://schemas.microsoft.com/office/powerpoint/2010/main" val="34778874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Her Children Praise Her</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13,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sz="1000" b="0" i="1" dirty="0">
                <a:solidFill>
                  <a:srgbClr val="000000"/>
                </a:solidFill>
                <a:effectLst/>
                <a:latin typeface="Arial" panose="020B0604020202020204" pitchFamily="34" charset="0"/>
              </a:rPr>
              <a:t>Maternal Admiration</a:t>
            </a:r>
            <a:r>
              <a:rPr lang="en-US" sz="1000" b="0" i="0" dirty="0">
                <a:solidFill>
                  <a:srgbClr val="000000"/>
                </a:solidFill>
                <a:effectLst/>
                <a:latin typeface="Arial" panose="020B0604020202020204" pitchFamily="34" charset="0"/>
              </a:rPr>
              <a:t>, painted by </a:t>
            </a:r>
            <a:r>
              <a:rPr lang="en-US" sz="1000" b="0" i="0" u="none" strike="noStrike" dirty="0">
                <a:solidFill>
                  <a:srgbClr val="3366CC"/>
                </a:solidFill>
                <a:effectLst/>
                <a:latin typeface="Arial" panose="020B0604020202020204" pitchFamily="34" charset="0"/>
                <a:hlinkClick r:id="rId3" tooltip="William-Adolphe Bouguereau"/>
              </a:rPr>
              <a:t>William-Adolphe Bouguereau</a:t>
            </a:r>
            <a:endParaRPr lang="en-US" sz="1000" b="0" i="0" u="none" strike="noStrike" dirty="0">
              <a:solidFill>
                <a:srgbClr val="3366CC"/>
              </a:solidFill>
              <a:effectLst/>
              <a:latin typeface="Arial" panose="020B0604020202020204" pitchFamily="34" charset="0"/>
            </a:endParaRPr>
          </a:p>
          <a:p>
            <a:r>
              <a:rPr lang="en-US" altLang="en-US" sz="1000" dirty="0"/>
              <a:t>https://upload.wikimedia.org/wikipedia/commons/thumb/1/1e/William-Adolphe_Bouguereau_%281825-1905%29_-_Maternal_Admiration_%281869%29.jpg/240px-William-Adolphe_Bouguereau_%281825-1905%29_-_Maternal_Admiration_%281869%29.jpg</a:t>
            </a:r>
          </a:p>
        </p:txBody>
      </p:sp>
    </p:spTree>
    <p:extLst>
      <p:ext uri="{BB962C8B-B14F-4D97-AF65-F5344CB8AC3E}">
        <p14:creationId xmlns:p14="http://schemas.microsoft.com/office/powerpoint/2010/main" val="1722745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Her Children Praise Her</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13,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https://metrovoicenews.com/fatherhood-changes-mens-brains-according-to-mri-scans/</a:t>
            </a:r>
          </a:p>
        </p:txBody>
      </p:sp>
    </p:spTree>
    <p:extLst>
      <p:ext uri="{BB962C8B-B14F-4D97-AF65-F5344CB8AC3E}">
        <p14:creationId xmlns:p14="http://schemas.microsoft.com/office/powerpoint/2010/main" val="14593086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Her Children Praise Her</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13,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https://static.wixstatic.com/media/54f5aa_a7737fa19ac34253b60799f6f6294307~mv2.png/v1/fit/w_864%2Ch_562%2Cal_c/file.png</a:t>
            </a:r>
          </a:p>
          <a:p>
            <a:r>
              <a:rPr lang="en-US" altLang="en-US" dirty="0"/>
              <a:t>Nerve cells: axons, dendrites, synapses, cell body</a:t>
            </a:r>
          </a:p>
        </p:txBody>
      </p:sp>
    </p:spTree>
    <p:extLst>
      <p:ext uri="{BB962C8B-B14F-4D97-AF65-F5344CB8AC3E}">
        <p14:creationId xmlns:p14="http://schemas.microsoft.com/office/powerpoint/2010/main" val="32051100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Her Children Praise Her</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13,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https://external-content.duckduckgo.com/iu/?u=https%3A%2F%2Fbiofeedback-neurofeedback-therapy.com%2Fwp-content%2Fuploads%2FNeuroplasticity-and-pathways-1.jpg&amp;f=1&amp;nofb=1&amp;ipt=2b1cba257fb243c38cc8511b5bad225f1c52f59c2d3dc7d8a23c86d11322f1e7&amp;ipo=images</a:t>
            </a:r>
          </a:p>
        </p:txBody>
      </p:sp>
    </p:spTree>
    <p:extLst>
      <p:ext uri="{BB962C8B-B14F-4D97-AF65-F5344CB8AC3E}">
        <p14:creationId xmlns:p14="http://schemas.microsoft.com/office/powerpoint/2010/main" val="1982872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Her Children Praise Her</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13,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https://metrovoicenews.com/fatherhood-changes-mens-brains-according-to-mri-scans/</a:t>
            </a:r>
          </a:p>
        </p:txBody>
      </p:sp>
    </p:spTree>
    <p:extLst>
      <p:ext uri="{BB962C8B-B14F-4D97-AF65-F5344CB8AC3E}">
        <p14:creationId xmlns:p14="http://schemas.microsoft.com/office/powerpoint/2010/main" val="8795422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Her Children Praise Her</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13,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https://metrovoicenews.com/fatherhood-changes-mens-brains-according-to-mri-scans/</a:t>
            </a:r>
          </a:p>
        </p:txBody>
      </p:sp>
    </p:spTree>
    <p:extLst>
      <p:ext uri="{BB962C8B-B14F-4D97-AF65-F5344CB8AC3E}">
        <p14:creationId xmlns:p14="http://schemas.microsoft.com/office/powerpoint/2010/main" val="25336447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Her Children Praise Her</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13,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https://metrovoicenews.com/fatherhood-changes-mens-brains-according-to-mri-scans/</a:t>
            </a:r>
          </a:p>
        </p:txBody>
      </p:sp>
    </p:spTree>
    <p:extLst>
      <p:ext uri="{BB962C8B-B14F-4D97-AF65-F5344CB8AC3E}">
        <p14:creationId xmlns:p14="http://schemas.microsoft.com/office/powerpoint/2010/main" val="2156932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Her Children Praise Her</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13,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https://youtu.be/5krYI8ihxxk</a:t>
            </a:r>
          </a:p>
          <a:p>
            <a:r>
              <a:rPr lang="en-US" altLang="en-US" dirty="0"/>
              <a:t>Wednesday prayer here 6 to 8 p.m.  I will possibly go to the IHOPKC prayer room tonight.</a:t>
            </a:r>
          </a:p>
        </p:txBody>
      </p:sp>
    </p:spTree>
    <p:extLst>
      <p:ext uri="{BB962C8B-B14F-4D97-AF65-F5344CB8AC3E}">
        <p14:creationId xmlns:p14="http://schemas.microsoft.com/office/powerpoint/2010/main" val="26517664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Her Children Praise Her</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13,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https://metrovoicenews.com/fatherhood-changes-mens-brains-according-to-mri-scans/</a:t>
            </a:r>
          </a:p>
        </p:txBody>
      </p:sp>
    </p:spTree>
    <p:extLst>
      <p:ext uri="{BB962C8B-B14F-4D97-AF65-F5344CB8AC3E}">
        <p14:creationId xmlns:p14="http://schemas.microsoft.com/office/powerpoint/2010/main" val="30873507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Her Children Praise Her</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13,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https://metrovoicenews.com/fatherhood-changes-mens-brains-according-to-mri-scans/</a:t>
            </a:r>
          </a:p>
        </p:txBody>
      </p:sp>
    </p:spTree>
    <p:extLst>
      <p:ext uri="{BB962C8B-B14F-4D97-AF65-F5344CB8AC3E}">
        <p14:creationId xmlns:p14="http://schemas.microsoft.com/office/powerpoint/2010/main" val="11522127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Her Children Praise Her</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13,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https://metrovoicenews.com/fatherhood-changes-mens-brains-according-to-mri-scans/</a:t>
            </a:r>
          </a:p>
        </p:txBody>
      </p:sp>
    </p:spTree>
    <p:extLst>
      <p:ext uri="{BB962C8B-B14F-4D97-AF65-F5344CB8AC3E}">
        <p14:creationId xmlns:p14="http://schemas.microsoft.com/office/powerpoint/2010/main" val="41597657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Her Children Praise Her</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13,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https://metrovoicenews.com/fatherhood-changes-mens-brains-according-to-mri-scans/</a:t>
            </a:r>
          </a:p>
          <a:p>
            <a:endParaRPr lang="en-US" altLang="en-US" dirty="0"/>
          </a:p>
          <a:p>
            <a:r>
              <a:rPr lang="en-US" altLang="en-US" dirty="0"/>
              <a:t>She has given some of her brain function to serve you better!!</a:t>
            </a:r>
          </a:p>
          <a:p>
            <a:r>
              <a:rPr lang="en-US" altLang="en-US" dirty="0"/>
              <a:t>Mothers have “eyes in the back of their heads.”   Somewhat true…higher sensitivity.</a:t>
            </a:r>
          </a:p>
        </p:txBody>
      </p:sp>
    </p:spTree>
    <p:extLst>
      <p:ext uri="{BB962C8B-B14F-4D97-AF65-F5344CB8AC3E}">
        <p14:creationId xmlns:p14="http://schemas.microsoft.com/office/powerpoint/2010/main" val="11858704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Her Children Praise Her</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13,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sz="1000" b="0" i="1" dirty="0">
                <a:solidFill>
                  <a:srgbClr val="000000"/>
                </a:solidFill>
                <a:effectLst/>
                <a:latin typeface="Arial" panose="020B0604020202020204" pitchFamily="34" charset="0"/>
              </a:rPr>
              <a:t>Maternal Admiration</a:t>
            </a:r>
            <a:r>
              <a:rPr lang="en-US" sz="1000" b="0" i="0" dirty="0">
                <a:solidFill>
                  <a:srgbClr val="000000"/>
                </a:solidFill>
                <a:effectLst/>
                <a:latin typeface="Arial" panose="020B0604020202020204" pitchFamily="34" charset="0"/>
              </a:rPr>
              <a:t>, painted by </a:t>
            </a:r>
            <a:r>
              <a:rPr lang="en-US" sz="1000" b="0" i="0" u="none" strike="noStrike" dirty="0">
                <a:solidFill>
                  <a:srgbClr val="3366CC"/>
                </a:solidFill>
                <a:effectLst/>
                <a:latin typeface="Arial" panose="020B0604020202020204" pitchFamily="34" charset="0"/>
                <a:hlinkClick r:id="rId3" tooltip="William-Adolphe Bouguereau"/>
              </a:rPr>
              <a:t>William-Adolphe Bouguereau</a:t>
            </a:r>
            <a:endParaRPr lang="en-US" sz="1000" b="0" i="0" u="none" strike="noStrike" dirty="0">
              <a:solidFill>
                <a:srgbClr val="3366CC"/>
              </a:solidFill>
              <a:effectLst/>
              <a:latin typeface="Arial" panose="020B0604020202020204" pitchFamily="34" charset="0"/>
            </a:endParaRPr>
          </a:p>
          <a:p>
            <a:r>
              <a:rPr lang="en-US" altLang="en-US" sz="1000" dirty="0"/>
              <a:t>https://upload.wikimedia.org/wikipedia/commons/thumb/1/1e/William-Adolphe_Bouguereau_%281825-1905%29_-_Maternal_Admiration_%281869%29.jpg/240px-William-Adolphe_Bouguereau_%281825-1905%29_-_Maternal_Admiration_%281869%29.jpg</a:t>
            </a:r>
          </a:p>
        </p:txBody>
      </p:sp>
    </p:spTree>
    <p:extLst>
      <p:ext uri="{BB962C8B-B14F-4D97-AF65-F5344CB8AC3E}">
        <p14:creationId xmlns:p14="http://schemas.microsoft.com/office/powerpoint/2010/main" val="7376298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Her Children Praise Her</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13,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1598355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Her Children Praise Her</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13,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2821568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Her Children Praise Her</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13,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sz="1000" b="0" i="1" dirty="0">
                <a:solidFill>
                  <a:srgbClr val="000000"/>
                </a:solidFill>
                <a:effectLst/>
                <a:latin typeface="Arial" panose="020B0604020202020204" pitchFamily="34" charset="0"/>
              </a:rPr>
              <a:t>Maternal Admiration</a:t>
            </a:r>
            <a:r>
              <a:rPr lang="en-US" sz="1000" b="0" i="0" dirty="0">
                <a:solidFill>
                  <a:srgbClr val="000000"/>
                </a:solidFill>
                <a:effectLst/>
                <a:latin typeface="Arial" panose="020B0604020202020204" pitchFamily="34" charset="0"/>
              </a:rPr>
              <a:t>, painted by </a:t>
            </a:r>
            <a:r>
              <a:rPr lang="en-US" sz="1000" b="0" i="0" u="none" strike="noStrike" dirty="0">
                <a:solidFill>
                  <a:srgbClr val="3366CC"/>
                </a:solidFill>
                <a:effectLst/>
                <a:latin typeface="Arial" panose="020B0604020202020204" pitchFamily="34" charset="0"/>
                <a:hlinkClick r:id="rId3" tooltip="William-Adolphe Bouguereau"/>
              </a:rPr>
              <a:t>William-Adolphe Bouguereau</a:t>
            </a:r>
            <a:endParaRPr lang="en-US" sz="1000" b="0" i="0" u="none" strike="noStrike" dirty="0">
              <a:solidFill>
                <a:srgbClr val="3366CC"/>
              </a:solidFill>
              <a:effectLst/>
              <a:latin typeface="Arial" panose="020B0604020202020204" pitchFamily="34" charset="0"/>
            </a:endParaRPr>
          </a:p>
          <a:p>
            <a:r>
              <a:rPr lang="en-US" altLang="en-US" sz="1000" dirty="0"/>
              <a:t>https://upload.wikimedia.org/wikipedia/commons/thumb/1/1e/William-Adolphe_Bouguereau_%281825-1905%29_-_Maternal_Admiration_%281869%29.jpg/240px-William-Adolphe_Bouguereau_%281825-1905%29_-_Maternal_Admiration_%281869%29.jpg</a:t>
            </a:r>
          </a:p>
        </p:txBody>
      </p:sp>
    </p:spTree>
    <p:extLst>
      <p:ext uri="{BB962C8B-B14F-4D97-AF65-F5344CB8AC3E}">
        <p14:creationId xmlns:p14="http://schemas.microsoft.com/office/powerpoint/2010/main" val="11486957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Her Children Praise Her</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13,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https://positivepsychology.com/benefits-of-gratitude/</a:t>
            </a:r>
          </a:p>
        </p:txBody>
      </p:sp>
    </p:spTree>
    <p:extLst>
      <p:ext uri="{BB962C8B-B14F-4D97-AF65-F5344CB8AC3E}">
        <p14:creationId xmlns:p14="http://schemas.microsoft.com/office/powerpoint/2010/main" val="37989710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Her Children Praise Her</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13,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https://positivepsychology.com/benefits-of-gratitude/</a:t>
            </a:r>
          </a:p>
        </p:txBody>
      </p:sp>
    </p:spTree>
    <p:extLst>
      <p:ext uri="{BB962C8B-B14F-4D97-AF65-F5344CB8AC3E}">
        <p14:creationId xmlns:p14="http://schemas.microsoft.com/office/powerpoint/2010/main" val="2399249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Her Children Praise Her</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13,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341638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Her Children Praise Her</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13,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sz="1000" b="0" i="1" dirty="0">
                <a:solidFill>
                  <a:srgbClr val="000000"/>
                </a:solidFill>
                <a:effectLst/>
                <a:latin typeface="Arial" panose="020B0604020202020204" pitchFamily="34" charset="0"/>
              </a:rPr>
              <a:t>Maternal Admiration</a:t>
            </a:r>
            <a:r>
              <a:rPr lang="en-US" sz="1000" b="0" i="0" dirty="0">
                <a:solidFill>
                  <a:srgbClr val="000000"/>
                </a:solidFill>
                <a:effectLst/>
                <a:latin typeface="Arial" panose="020B0604020202020204" pitchFamily="34" charset="0"/>
              </a:rPr>
              <a:t>, painted by </a:t>
            </a:r>
            <a:r>
              <a:rPr lang="en-US" sz="1000" b="0" i="0" u="none" strike="noStrike" dirty="0">
                <a:solidFill>
                  <a:srgbClr val="3366CC"/>
                </a:solidFill>
                <a:effectLst/>
                <a:latin typeface="Arial" panose="020B0604020202020204" pitchFamily="34" charset="0"/>
                <a:hlinkClick r:id="rId3" tooltip="William-Adolphe Bouguereau"/>
              </a:rPr>
              <a:t>William-Adolphe Bouguereau</a:t>
            </a:r>
            <a:endParaRPr lang="en-US" sz="1000" b="0" i="0" u="none" strike="noStrike" dirty="0">
              <a:solidFill>
                <a:srgbClr val="3366CC"/>
              </a:solidFill>
              <a:effectLst/>
              <a:latin typeface="Arial" panose="020B0604020202020204" pitchFamily="34" charset="0"/>
            </a:endParaRPr>
          </a:p>
          <a:p>
            <a:r>
              <a:rPr lang="en-US" altLang="en-US" sz="1000" dirty="0"/>
              <a:t>https://upload.wikimedia.org/wikipedia/commons/thumb/1/1e/William-Adolphe_Bouguereau_%281825-1905%29_-_Maternal_Admiration_%281869%29.jpg/240px-William-Adolphe_Bouguereau_%281825-1905%29_-_Maternal_Admiration_%281869%29.jpg</a:t>
            </a:r>
          </a:p>
        </p:txBody>
      </p:sp>
    </p:spTree>
    <p:extLst>
      <p:ext uri="{BB962C8B-B14F-4D97-AF65-F5344CB8AC3E}">
        <p14:creationId xmlns:p14="http://schemas.microsoft.com/office/powerpoint/2010/main" val="21422469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Her Children Praise Her</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13,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Just prepare in your mind a few words…30 seconds…I love you Mom, thanks for all you do.</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Reminder before we start.</a:t>
            </a:r>
          </a:p>
          <a:p>
            <a:endParaRPr lang="en-US" altLang="en-US" dirty="0"/>
          </a:p>
        </p:txBody>
      </p:sp>
    </p:spTree>
    <p:extLst>
      <p:ext uri="{BB962C8B-B14F-4D97-AF65-F5344CB8AC3E}">
        <p14:creationId xmlns:p14="http://schemas.microsoft.com/office/powerpoint/2010/main" val="32281570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Eric Poling kindly consented to be the Clean up captain.  </a:t>
            </a:r>
          </a:p>
          <a:p>
            <a:r>
              <a:rPr lang="en-US" dirty="0"/>
              <a:t>Me…I take out the trash.  I’ve been doing it since age 8 or so.  I’m very good at it. </a:t>
            </a:r>
          </a:p>
        </p:txBody>
      </p:sp>
      <p:sp>
        <p:nvSpPr>
          <p:cNvPr id="4" name="Header Placeholder 3"/>
          <p:cNvSpPr>
            <a:spLocks noGrp="1"/>
          </p:cNvSpPr>
          <p:nvPr>
            <p:ph type="hdr" sz="quarter"/>
          </p:nvPr>
        </p:nvSpPr>
        <p:spPr/>
        <p:txBody>
          <a:bodyPr/>
          <a:lstStyle/>
          <a:p>
            <a:r>
              <a:rPr lang="en-US" altLang="en-US"/>
              <a:t>Mother's Day Her Children Praise Her</a:t>
            </a:r>
          </a:p>
        </p:txBody>
      </p:sp>
      <p:sp>
        <p:nvSpPr>
          <p:cNvPr id="5" name="Date Placeholder 4"/>
          <p:cNvSpPr>
            <a:spLocks noGrp="1"/>
          </p:cNvSpPr>
          <p:nvPr>
            <p:ph type="dt" idx="1"/>
          </p:nvPr>
        </p:nvSpPr>
        <p:spPr/>
        <p:txBody>
          <a:bodyPr/>
          <a:lstStyle/>
          <a:p>
            <a:r>
              <a:rPr lang="en-US" altLang="en-US"/>
              <a:t>May 13, 2023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52</a:t>
            </a:fld>
            <a:endParaRPr lang="en-US" altLang="en-US"/>
          </a:p>
        </p:txBody>
      </p:sp>
    </p:spTree>
    <p:extLst>
      <p:ext uri="{BB962C8B-B14F-4D97-AF65-F5344CB8AC3E}">
        <p14:creationId xmlns:p14="http://schemas.microsoft.com/office/powerpoint/2010/main" val="13360755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Her Children Praise Her</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13,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719987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Her Children Praise Her</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13,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0042087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Her Children Praise Her</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13,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515340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Her Children Praise Her</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13,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820490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Her Children Praise Her</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13,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22318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Her Children Praise Her</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13,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https://youtu.be/5krYI8ihxxk</a:t>
            </a:r>
          </a:p>
          <a:p>
            <a:r>
              <a:rPr lang="en-US" altLang="en-US" dirty="0"/>
              <a:t>Wednesday prayer here 6 to 8 p.m.  I will possibly go to the IHOPKC prayer room tonight.</a:t>
            </a:r>
          </a:p>
        </p:txBody>
      </p:sp>
    </p:spTree>
    <p:extLst>
      <p:ext uri="{BB962C8B-B14F-4D97-AF65-F5344CB8AC3E}">
        <p14:creationId xmlns:p14="http://schemas.microsoft.com/office/powerpoint/2010/main" val="3991517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Her Children Praise Her</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13,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sz="1000" b="0" i="1" dirty="0">
                <a:solidFill>
                  <a:srgbClr val="000000"/>
                </a:solidFill>
                <a:effectLst/>
                <a:latin typeface="Arial" panose="020B0604020202020204" pitchFamily="34" charset="0"/>
              </a:rPr>
              <a:t>Maternal Admiration</a:t>
            </a:r>
            <a:r>
              <a:rPr lang="en-US" sz="1000" b="0" i="0" dirty="0">
                <a:solidFill>
                  <a:srgbClr val="000000"/>
                </a:solidFill>
                <a:effectLst/>
                <a:latin typeface="Arial" panose="020B0604020202020204" pitchFamily="34" charset="0"/>
              </a:rPr>
              <a:t>, painted by </a:t>
            </a:r>
            <a:r>
              <a:rPr lang="en-US" sz="1000" b="0" i="0" u="none" strike="noStrike" dirty="0">
                <a:solidFill>
                  <a:srgbClr val="3366CC"/>
                </a:solidFill>
                <a:effectLst/>
                <a:latin typeface="Arial" panose="020B0604020202020204" pitchFamily="34" charset="0"/>
                <a:hlinkClick r:id="rId3" tooltip="William-Adolphe Bouguereau"/>
              </a:rPr>
              <a:t>William-Adolphe Bouguereau</a:t>
            </a:r>
            <a:endParaRPr lang="en-US" sz="1000" b="0" i="0" u="none" strike="noStrike" dirty="0">
              <a:solidFill>
                <a:srgbClr val="3366CC"/>
              </a:solidFill>
              <a:effectLst/>
              <a:latin typeface="Arial" panose="020B0604020202020204" pitchFamily="34" charset="0"/>
            </a:endParaRPr>
          </a:p>
          <a:p>
            <a:r>
              <a:rPr lang="en-US" altLang="en-US" sz="1000" dirty="0"/>
              <a:t>https://upload.wikimedia.org/wikipedia/commons/thumb/1/1e/William-Adolphe_Bouguereau_%281825-1905%29_-_Maternal_Admiration_%281869%29.jpg/240px-William-Adolphe_Bouguereau_%281825-1905%29_-_Maternal_Admiration_%281869%29.jpg</a:t>
            </a:r>
          </a:p>
        </p:txBody>
      </p:sp>
    </p:spTree>
    <p:extLst>
      <p:ext uri="{BB962C8B-B14F-4D97-AF65-F5344CB8AC3E}">
        <p14:creationId xmlns:p14="http://schemas.microsoft.com/office/powerpoint/2010/main" val="2002510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dirty="0">
                <a:solidFill>
                  <a:srgbClr val="FFFF66"/>
                </a:solidFill>
              </a:rPr>
              <a:t> 2023 Messages</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Mother’s Day: Children Praise Her</a:t>
            </a:r>
          </a:p>
          <a:p>
            <a:pPr marL="457200" indent="-457200" algn="l">
              <a:lnSpc>
                <a:spcPct val="90000"/>
              </a:lnSpc>
              <a:buFont typeface="+mj-lt"/>
              <a:buAutoNum type="arabicPeriod"/>
            </a:pPr>
            <a:r>
              <a:rPr lang="en-US" altLang="en-US" sz="4000" dirty="0"/>
              <a:t>Scriptural basis</a:t>
            </a:r>
          </a:p>
          <a:p>
            <a:pPr marL="457200" indent="-457200" algn="l">
              <a:lnSpc>
                <a:spcPct val="90000"/>
              </a:lnSpc>
              <a:buFont typeface="+mj-lt"/>
              <a:buAutoNum type="arabicPeriod"/>
            </a:pPr>
            <a:r>
              <a:rPr lang="en-US" altLang="en-US" sz="4000" dirty="0"/>
              <a:t>Power to do it.</a:t>
            </a:r>
          </a:p>
          <a:p>
            <a:pPr marL="457200" indent="-457200" algn="l">
              <a:lnSpc>
                <a:spcPct val="90000"/>
              </a:lnSpc>
              <a:buFont typeface="+mj-lt"/>
              <a:buAutoNum type="arabicPeriod"/>
            </a:pPr>
            <a:r>
              <a:rPr lang="en-US" altLang="en-US" sz="4000" dirty="0"/>
              <a:t>Surprising reason to do it</a:t>
            </a:r>
          </a:p>
          <a:p>
            <a:pPr marL="457200" indent="-457200" algn="l">
              <a:lnSpc>
                <a:spcPct val="90000"/>
              </a:lnSpc>
              <a:buFont typeface="+mj-lt"/>
              <a:buAutoNum type="arabicPeriod"/>
            </a:pPr>
            <a:r>
              <a:rPr lang="en-US" altLang="en-US" sz="4000" dirty="0"/>
              <a:t>If there were problems</a:t>
            </a:r>
          </a:p>
          <a:p>
            <a:pPr marL="457200" indent="-457200" algn="l">
              <a:lnSpc>
                <a:spcPct val="90000"/>
              </a:lnSpc>
              <a:buFont typeface="+mj-lt"/>
              <a:buAutoNum type="arabicPeriod"/>
            </a:pPr>
            <a:r>
              <a:rPr lang="en-US" altLang="en-US" sz="4000" dirty="0"/>
              <a:t>Do it</a:t>
            </a:r>
          </a:p>
        </p:txBody>
      </p:sp>
    </p:spTree>
    <p:extLst>
      <p:ext uri="{BB962C8B-B14F-4D97-AF65-F5344CB8AC3E}">
        <p14:creationId xmlns:p14="http://schemas.microsoft.com/office/powerpoint/2010/main" val="312354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Mother’s Day: Children Praise Her</a:t>
            </a:r>
          </a:p>
          <a:p>
            <a:pPr marL="457200" indent="-457200" algn="l">
              <a:lnSpc>
                <a:spcPct val="90000"/>
              </a:lnSpc>
              <a:buFont typeface="+mj-lt"/>
              <a:buAutoNum type="arabicPeriod"/>
            </a:pPr>
            <a:r>
              <a:rPr lang="en-US" altLang="en-US" sz="4000" u="sng" dirty="0">
                <a:solidFill>
                  <a:srgbClr val="FFFF66"/>
                </a:solidFill>
              </a:rPr>
              <a:t>Scriptural basis</a:t>
            </a:r>
          </a:p>
          <a:p>
            <a:pPr marL="457200" indent="-457200" algn="l">
              <a:lnSpc>
                <a:spcPct val="90000"/>
              </a:lnSpc>
              <a:buFont typeface="+mj-lt"/>
              <a:buAutoNum type="arabicPeriod"/>
            </a:pPr>
            <a:r>
              <a:rPr lang="en-US" altLang="en-US" sz="4000" dirty="0"/>
              <a:t>Power to do it.</a:t>
            </a:r>
          </a:p>
          <a:p>
            <a:pPr marL="457200" indent="-457200" algn="l">
              <a:lnSpc>
                <a:spcPct val="90000"/>
              </a:lnSpc>
              <a:buFont typeface="+mj-lt"/>
              <a:buAutoNum type="arabicPeriod"/>
            </a:pPr>
            <a:r>
              <a:rPr lang="en-US" altLang="en-US" sz="4000" dirty="0"/>
              <a:t>Surprising reason to do it</a:t>
            </a:r>
          </a:p>
          <a:p>
            <a:pPr marL="457200" indent="-457200" algn="l">
              <a:lnSpc>
                <a:spcPct val="90000"/>
              </a:lnSpc>
              <a:buFont typeface="+mj-lt"/>
              <a:buAutoNum type="arabicPeriod"/>
            </a:pPr>
            <a:r>
              <a:rPr lang="en-US" altLang="en-US" sz="4000" dirty="0"/>
              <a:t>If there were problems</a:t>
            </a:r>
          </a:p>
          <a:p>
            <a:pPr marL="457200" indent="-457200" algn="l">
              <a:lnSpc>
                <a:spcPct val="90000"/>
              </a:lnSpc>
              <a:buFont typeface="+mj-lt"/>
              <a:buAutoNum type="arabicPeriod"/>
            </a:pPr>
            <a:r>
              <a:rPr lang="en-US" altLang="en-US" sz="4000" dirty="0"/>
              <a:t>Do it</a:t>
            </a:r>
          </a:p>
        </p:txBody>
      </p:sp>
    </p:spTree>
    <p:extLst>
      <p:ext uri="{BB962C8B-B14F-4D97-AF65-F5344CB8AC3E}">
        <p14:creationId xmlns:p14="http://schemas.microsoft.com/office/powerpoint/2010/main" val="109335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Mishlei / Prov 31.28</a:t>
            </a:r>
            <a:r>
              <a:rPr lang="en-US" altLang="en-US" sz="4000" dirty="0"/>
              <a:t> Her children arise; they </a:t>
            </a:r>
            <a:r>
              <a:rPr lang="en-US" altLang="en-US" sz="4000" u="sng" dirty="0">
                <a:solidFill>
                  <a:srgbClr val="FFFF66"/>
                </a:solidFill>
              </a:rPr>
              <a:t>make her happy</a:t>
            </a:r>
            <a:r>
              <a:rPr lang="en-US" altLang="en-US" sz="4000" dirty="0"/>
              <a:t>; her husband too, as he </a:t>
            </a:r>
            <a:r>
              <a:rPr lang="en-US" altLang="en-US" sz="4000" u="sng" dirty="0">
                <a:solidFill>
                  <a:srgbClr val="FFFF66"/>
                </a:solidFill>
              </a:rPr>
              <a:t>praises her</a:t>
            </a:r>
            <a:r>
              <a:rPr lang="en-US" altLang="en-US" sz="4000" dirty="0"/>
              <a:t>.</a:t>
            </a:r>
          </a:p>
          <a:p>
            <a:pPr algn="l">
              <a:lnSpc>
                <a:spcPct val="90000"/>
              </a:lnSpc>
            </a:pPr>
            <a:endParaRPr lang="en-US" altLang="en-US" sz="4000" dirty="0"/>
          </a:p>
        </p:txBody>
      </p:sp>
    </p:spTree>
    <p:extLst>
      <p:ext uri="{BB962C8B-B14F-4D97-AF65-F5344CB8AC3E}">
        <p14:creationId xmlns:p14="http://schemas.microsoft.com/office/powerpoint/2010/main" val="3854828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Mishlei / Prov 31.28</a:t>
            </a:r>
            <a:r>
              <a:rPr lang="en-US" altLang="en-US" sz="4000" dirty="0"/>
              <a:t> Her children arise;</a:t>
            </a:r>
          </a:p>
          <a:p>
            <a:pPr algn="l">
              <a:lnSpc>
                <a:spcPct val="90000"/>
              </a:lnSpc>
            </a:pPr>
            <a:endParaRPr lang="en-US" altLang="en-US" sz="4000" baseline="30000" dirty="0"/>
          </a:p>
          <a:p>
            <a:pPr algn="l">
              <a:lnSpc>
                <a:spcPct val="90000"/>
              </a:lnSpc>
            </a:pPr>
            <a:r>
              <a:rPr lang="en-US" altLang="en-US" sz="4000" baseline="30000" dirty="0"/>
              <a:t>Vayikra 19.32</a:t>
            </a:r>
            <a:r>
              <a:rPr lang="en-US" altLang="en-US" sz="4000" dirty="0"/>
              <a:t> “You are to rise up in the presence of the gray-haired and honor the presence of the elderly. So you will fear your God. I am </a:t>
            </a:r>
            <a:r>
              <a:rPr lang="en-US" altLang="en-US" sz="4000" cap="small" dirty="0"/>
              <a:t>Adoni</a:t>
            </a:r>
            <a:r>
              <a:rPr lang="en-US" altLang="en-US" sz="4000" dirty="0"/>
              <a:t>.</a:t>
            </a:r>
          </a:p>
          <a:p>
            <a:pPr algn="l">
              <a:lnSpc>
                <a:spcPct val="90000"/>
              </a:lnSpc>
            </a:pPr>
            <a:r>
              <a:rPr lang="en-US" altLang="en-US" sz="4000" dirty="0"/>
              <a:t> </a:t>
            </a:r>
          </a:p>
        </p:txBody>
      </p:sp>
    </p:spTree>
    <p:extLst>
      <p:ext uri="{BB962C8B-B14F-4D97-AF65-F5344CB8AC3E}">
        <p14:creationId xmlns:p14="http://schemas.microsoft.com/office/powerpoint/2010/main" val="1503319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Mishlei / Prov 31.28</a:t>
            </a:r>
            <a:r>
              <a:rPr lang="en-US" altLang="en-US" sz="4000" dirty="0"/>
              <a:t> Her children arise;</a:t>
            </a:r>
          </a:p>
          <a:p>
            <a:pPr algn="l">
              <a:lnSpc>
                <a:spcPct val="90000"/>
              </a:lnSpc>
            </a:pPr>
            <a:endParaRPr lang="en-US" altLang="en-US" sz="4000" baseline="30000" dirty="0"/>
          </a:p>
          <a:p>
            <a:pPr algn="l">
              <a:lnSpc>
                <a:spcPct val="90000"/>
              </a:lnSpc>
            </a:pPr>
            <a:r>
              <a:rPr lang="en-US" altLang="en-US" sz="4000" dirty="0"/>
              <a:t>Or, Rise up to serve</a:t>
            </a:r>
          </a:p>
          <a:p>
            <a:pPr algn="l">
              <a:lnSpc>
                <a:spcPct val="90000"/>
              </a:lnSpc>
            </a:pPr>
            <a:r>
              <a:rPr lang="en-US" altLang="en-US" sz="4000" dirty="0"/>
              <a:t> </a:t>
            </a:r>
          </a:p>
        </p:txBody>
      </p:sp>
    </p:spTree>
    <p:extLst>
      <p:ext uri="{BB962C8B-B14F-4D97-AF65-F5344CB8AC3E}">
        <p14:creationId xmlns:p14="http://schemas.microsoft.com/office/powerpoint/2010/main" val="3237132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6146" name="Picture 2" descr="kids and screens">
            <a:extLst>
              <a:ext uri="{FF2B5EF4-FFF2-40B4-BE49-F238E27FC236}">
                <a16:creationId xmlns:a16="http://schemas.microsoft.com/office/drawing/2014/main" id="{DEFB3673-BBB7-183B-4730-9A9060EAC7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9144000" cy="513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148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20000"/>
          </a:bodyPr>
          <a:lstStyle/>
          <a:p>
            <a:pPr algn="l">
              <a:lnSpc>
                <a:spcPct val="90000"/>
              </a:lnSpc>
            </a:pPr>
            <a:r>
              <a:rPr lang="en-US" sz="4000" dirty="0"/>
              <a:t>A nationally representative parent survey found that 98 percent of homes with children now have a mobile device such as a tablet or smartphone.</a:t>
            </a:r>
          </a:p>
          <a:p>
            <a:pPr algn="l">
              <a:lnSpc>
                <a:spcPct val="90000"/>
              </a:lnSpc>
            </a:pPr>
            <a:r>
              <a:rPr lang="en-US" altLang="en-US" sz="4000" dirty="0"/>
              <a:t>Nearly half, 49 percent, of children 8 or under "often or sometimes" use screens in the hour before bedtime, which experts say is bad for sleep habits.</a:t>
            </a:r>
          </a:p>
        </p:txBody>
      </p:sp>
    </p:spTree>
    <p:extLst>
      <p:ext uri="{BB962C8B-B14F-4D97-AF65-F5344CB8AC3E}">
        <p14:creationId xmlns:p14="http://schemas.microsoft.com/office/powerpoint/2010/main" val="3949981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When you take every source of screen media together, </a:t>
            </a:r>
            <a:r>
              <a:rPr lang="en-US" altLang="en-US" sz="4000" dirty="0">
                <a:solidFill>
                  <a:srgbClr val="FFFF66"/>
                </a:solidFill>
              </a:rPr>
              <a:t>children 8 and under</a:t>
            </a:r>
            <a:r>
              <a:rPr lang="en-US" altLang="en-US" sz="4000" dirty="0"/>
              <a:t> spend an average of about 2 hours 15 minutes a day in front of small screens.   </a:t>
            </a:r>
          </a:p>
          <a:p>
            <a:pPr algn="l">
              <a:lnSpc>
                <a:spcPct val="90000"/>
              </a:lnSpc>
            </a:pPr>
            <a:r>
              <a:rPr lang="en-US" altLang="en-US" sz="4000" dirty="0"/>
              <a:t>Mostly passive activity.  </a:t>
            </a:r>
          </a:p>
        </p:txBody>
      </p:sp>
    </p:spTree>
    <p:extLst>
      <p:ext uri="{BB962C8B-B14F-4D97-AF65-F5344CB8AC3E}">
        <p14:creationId xmlns:p14="http://schemas.microsoft.com/office/powerpoint/2010/main" val="21475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Mishlei / Prov 31.28</a:t>
            </a:r>
            <a:r>
              <a:rPr lang="en-US" altLang="en-US" sz="4000" dirty="0"/>
              <a:t> Her children arise; they </a:t>
            </a:r>
            <a:r>
              <a:rPr lang="en-US" altLang="en-US" sz="4000" u="sng" dirty="0">
                <a:solidFill>
                  <a:srgbClr val="FFFF66"/>
                </a:solidFill>
              </a:rPr>
              <a:t>make her happy</a:t>
            </a:r>
            <a:r>
              <a:rPr lang="en-US" altLang="en-US" sz="4000" dirty="0"/>
              <a:t>;</a:t>
            </a:r>
          </a:p>
          <a:p>
            <a:pPr algn="l">
              <a:lnSpc>
                <a:spcPct val="90000"/>
              </a:lnSpc>
            </a:pPr>
            <a:endParaRPr lang="en-US" altLang="en-US" sz="4000" dirty="0"/>
          </a:p>
          <a:p>
            <a:pPr algn="l">
              <a:lnSpc>
                <a:spcPct val="90000"/>
              </a:lnSpc>
            </a:pPr>
            <a:endParaRPr lang="en-US" altLang="en-US" sz="4000" dirty="0"/>
          </a:p>
          <a:p>
            <a:pPr algn="l">
              <a:lnSpc>
                <a:spcPct val="90000"/>
              </a:lnSpc>
            </a:pPr>
            <a:endParaRPr lang="en-US" altLang="en-US" sz="4000" dirty="0"/>
          </a:p>
          <a:p>
            <a:pPr algn="l">
              <a:lnSpc>
                <a:spcPct val="90000"/>
              </a:lnSpc>
            </a:pPr>
            <a:endParaRPr lang="en-US" altLang="en-US" sz="4000" dirty="0"/>
          </a:p>
          <a:p>
            <a:pPr algn="l">
              <a:lnSpc>
                <a:spcPct val="90000"/>
              </a:lnSpc>
            </a:pPr>
            <a:r>
              <a:rPr lang="en-US" altLang="en-US" sz="4000" dirty="0" err="1"/>
              <a:t>Ashruha</a:t>
            </a:r>
            <a:r>
              <a:rPr lang="en-US" altLang="en-US" sz="4000" dirty="0"/>
              <a:t> </a:t>
            </a:r>
          </a:p>
        </p:txBody>
      </p:sp>
      <p:pic>
        <p:nvPicPr>
          <p:cNvPr id="9" name="Picture 8">
            <a:extLst>
              <a:ext uri="{FF2B5EF4-FFF2-40B4-BE49-F238E27FC236}">
                <a16:creationId xmlns:a16="http://schemas.microsoft.com/office/drawing/2014/main" id="{7170B901-6721-5291-1086-D624E9DFDBB0}"/>
              </a:ext>
            </a:extLst>
          </p:cNvPr>
          <p:cNvPicPr>
            <a:picLocks noChangeAspect="1"/>
          </p:cNvPicPr>
          <p:nvPr/>
        </p:nvPicPr>
        <p:blipFill>
          <a:blip r:embed="rId3"/>
          <a:stretch>
            <a:fillRect/>
          </a:stretch>
        </p:blipFill>
        <p:spPr>
          <a:xfrm>
            <a:off x="304800" y="2152650"/>
            <a:ext cx="8336693" cy="1676400"/>
          </a:xfrm>
          <a:prstGeom prst="rect">
            <a:avLst/>
          </a:prstGeom>
        </p:spPr>
      </p:pic>
      <p:sp>
        <p:nvSpPr>
          <p:cNvPr id="2" name="Rectangle: Rounded Corners 1">
            <a:extLst>
              <a:ext uri="{FF2B5EF4-FFF2-40B4-BE49-F238E27FC236}">
                <a16:creationId xmlns:a16="http://schemas.microsoft.com/office/drawing/2014/main" id="{E2EC83D5-2826-C22A-3CD8-3002F44F62B5}"/>
              </a:ext>
            </a:extLst>
          </p:cNvPr>
          <p:cNvSpPr/>
          <p:nvPr/>
        </p:nvSpPr>
        <p:spPr bwMode="auto">
          <a:xfrm>
            <a:off x="1981200" y="2724150"/>
            <a:ext cx="1828800" cy="609600"/>
          </a:xfrm>
          <a:prstGeom prst="roundRect">
            <a:avLst/>
          </a:prstGeom>
          <a:noFill/>
          <a:ln w="444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2293280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r" rtl="1">
              <a:lnSpc>
                <a:spcPct val="90000"/>
              </a:lnSpc>
            </a:pPr>
            <a:r>
              <a:rPr lang="he-IL" sz="4400" b="1" dirty="0">
                <a:latin typeface="David" panose="020E0502060401010101" pitchFamily="34" charset="-79"/>
                <a:cs typeface="David" panose="020E0502060401010101" pitchFamily="34" charset="-79"/>
              </a:rPr>
              <a:t>אַשֵׁר</a:t>
            </a:r>
            <a:r>
              <a:rPr lang="en-US" sz="4400" b="1" dirty="0">
                <a:latin typeface="David" panose="020E0502060401010101" pitchFamily="34" charset="-79"/>
                <a:cs typeface="David" panose="020E0502060401010101" pitchFamily="34" charset="-79"/>
              </a:rPr>
              <a:t>  </a:t>
            </a:r>
            <a:r>
              <a:rPr lang="en-US" sz="4000" i="1" dirty="0" err="1"/>
              <a:t>asher</a:t>
            </a:r>
            <a:r>
              <a:rPr lang="en-US" sz="4400" b="1" dirty="0">
                <a:latin typeface="David" panose="020E0502060401010101" pitchFamily="34" charset="-79"/>
                <a:cs typeface="David" panose="020E0502060401010101" pitchFamily="34" charset="-79"/>
              </a:rPr>
              <a:t>  </a:t>
            </a:r>
            <a:r>
              <a:rPr lang="en-US" sz="2800" dirty="0"/>
              <a:t>[</a:t>
            </a:r>
            <a:r>
              <a:rPr lang="en-US" sz="2800" dirty="0" err="1"/>
              <a:t>vb</a:t>
            </a:r>
            <a:r>
              <a:rPr lang="en-US" sz="2800" dirty="0"/>
              <a:t>] </a:t>
            </a:r>
            <a:endParaRPr lang="he-IL" sz="4000" dirty="0"/>
          </a:p>
          <a:p>
            <a:pPr algn="l">
              <a:lnSpc>
                <a:spcPct val="90000"/>
              </a:lnSpc>
            </a:pPr>
            <a:r>
              <a:rPr lang="he-IL" dirty="0"/>
              <a:t> </a:t>
            </a:r>
            <a:r>
              <a:rPr lang="en-US" sz="4000" dirty="0"/>
              <a:t>to confirm, verify, approve, OK, endorse, acknowledge, certify; to praise; to make happy</a:t>
            </a:r>
          </a:p>
          <a:p>
            <a:pPr algn="l">
              <a:lnSpc>
                <a:spcPct val="90000"/>
              </a:lnSpc>
            </a:pPr>
            <a:endParaRPr lang="he-IL" sz="1400" dirty="0"/>
          </a:p>
          <a:p>
            <a:pPr algn="r" rtl="1">
              <a:lnSpc>
                <a:spcPct val="90000"/>
              </a:lnSpc>
            </a:pPr>
            <a:r>
              <a:rPr lang="he-IL" sz="4400" b="1" dirty="0">
                <a:latin typeface="David" panose="020E0502060401010101" pitchFamily="34" charset="-79"/>
                <a:cs typeface="David" panose="020E0502060401010101" pitchFamily="34" charset="-79"/>
              </a:rPr>
              <a:t>אֹשֶׁר</a:t>
            </a:r>
            <a:r>
              <a:rPr lang="en-US" sz="4400" i="1" dirty="0"/>
              <a:t> </a:t>
            </a:r>
            <a:r>
              <a:rPr lang="en-US" sz="4400" i="1" dirty="0" err="1"/>
              <a:t>osher</a:t>
            </a:r>
            <a:r>
              <a:rPr lang="en-US" sz="4400" i="1" dirty="0"/>
              <a:t>  </a:t>
            </a:r>
            <a:r>
              <a:rPr lang="en-US" sz="2800" dirty="0"/>
              <a:t>[noun] </a:t>
            </a:r>
          </a:p>
          <a:p>
            <a:pPr algn="r" rtl="1">
              <a:lnSpc>
                <a:spcPct val="90000"/>
              </a:lnSpc>
            </a:pPr>
            <a:r>
              <a:rPr lang="he-IL" sz="3200" b="0" i="0" dirty="0">
                <a:solidFill>
                  <a:srgbClr val="333333"/>
                </a:solidFill>
                <a:effectLst/>
                <a:latin typeface="Assistant" pitchFamily="2" charset="-79"/>
                <a:cs typeface="Assistant" pitchFamily="2" charset="-79"/>
              </a:rPr>
              <a:t> </a:t>
            </a:r>
            <a:r>
              <a:rPr lang="en-US" sz="4000" dirty="0"/>
              <a:t>bliss, happiness</a:t>
            </a:r>
            <a:endParaRPr lang="en-US" altLang="en-US" sz="4000" dirty="0"/>
          </a:p>
        </p:txBody>
      </p:sp>
    </p:spTree>
    <p:extLst>
      <p:ext uri="{BB962C8B-B14F-4D97-AF65-F5344CB8AC3E}">
        <p14:creationId xmlns:p14="http://schemas.microsoft.com/office/powerpoint/2010/main" val="2833559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3BFDD7BA-EF84-0461-5019-D5D841B053E0}"/>
              </a:ext>
            </a:extLst>
          </p:cNvPr>
          <p:cNvPicPr>
            <a:picLocks noChangeAspect="1"/>
          </p:cNvPicPr>
          <p:nvPr/>
        </p:nvPicPr>
        <p:blipFill rotWithShape="1">
          <a:blip r:embed="rId3">
            <a:extLst>
              <a:ext uri="{28A0092B-C50C-407E-A947-70E740481C1C}">
                <a14:useLocalDpi xmlns:a14="http://schemas.microsoft.com/office/drawing/2010/main" val="0"/>
              </a:ext>
            </a:extLst>
          </a:blip>
          <a:srcRect b="26296"/>
          <a:stretch/>
        </p:blipFill>
        <p:spPr>
          <a:xfrm>
            <a:off x="2506563" y="0"/>
            <a:ext cx="4130873" cy="3790950"/>
          </a:xfrm>
          <a:prstGeom prst="rect">
            <a:avLst/>
          </a:prstGeom>
        </p:spPr>
      </p:pic>
    </p:spTree>
    <p:extLst>
      <p:ext uri="{BB962C8B-B14F-4D97-AF65-F5344CB8AC3E}">
        <p14:creationId xmlns:p14="http://schemas.microsoft.com/office/powerpoint/2010/main" val="2410076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20000"/>
          </a:bodyPr>
          <a:lstStyle/>
          <a:p>
            <a:pPr algn="l">
              <a:lnSpc>
                <a:spcPct val="90000"/>
              </a:lnSpc>
            </a:pPr>
            <a:r>
              <a:rPr lang="en-US" altLang="en-US" sz="4000" baseline="30000" dirty="0"/>
              <a:t>Mishlei / Prov 31.28</a:t>
            </a:r>
            <a:r>
              <a:rPr lang="en-US" altLang="en-US" sz="4000" dirty="0"/>
              <a:t> Her children arise; they </a:t>
            </a:r>
            <a:r>
              <a:rPr lang="en-US" altLang="en-US" sz="4000" u="sng" dirty="0">
                <a:solidFill>
                  <a:srgbClr val="FFFF66"/>
                </a:solidFill>
              </a:rPr>
              <a:t>make her happy</a:t>
            </a:r>
            <a:r>
              <a:rPr lang="en-US" altLang="en-US" sz="4000" dirty="0"/>
              <a:t>; </a:t>
            </a:r>
          </a:p>
          <a:p>
            <a:pPr algn="l">
              <a:lnSpc>
                <a:spcPct val="90000"/>
              </a:lnSpc>
            </a:pPr>
            <a:endParaRPr lang="en-US" altLang="en-US" sz="4000" dirty="0"/>
          </a:p>
          <a:p>
            <a:pPr algn="l">
              <a:lnSpc>
                <a:spcPct val="90000"/>
              </a:lnSpc>
            </a:pPr>
            <a:endParaRPr lang="en-US" altLang="en-US" sz="4000" dirty="0"/>
          </a:p>
          <a:p>
            <a:pPr algn="l">
              <a:lnSpc>
                <a:spcPct val="90000"/>
              </a:lnSpc>
            </a:pPr>
            <a:endParaRPr lang="en-US" altLang="en-US" sz="4000" dirty="0"/>
          </a:p>
          <a:p>
            <a:pPr algn="l">
              <a:lnSpc>
                <a:spcPct val="90000"/>
              </a:lnSpc>
            </a:pPr>
            <a:endParaRPr lang="en-US" altLang="en-US" sz="4000" dirty="0"/>
          </a:p>
          <a:p>
            <a:pPr algn="l">
              <a:lnSpc>
                <a:spcPct val="90000"/>
              </a:lnSpc>
            </a:pPr>
            <a:r>
              <a:rPr lang="en-US" altLang="en-US" sz="4000" u="sng" dirty="0"/>
              <a:t>Passive</a:t>
            </a:r>
            <a:r>
              <a:rPr lang="en-US" altLang="en-US" sz="4000" dirty="0"/>
              <a:t>: recognize her joy!  Confirm her blessedness in Yeshua.</a:t>
            </a:r>
          </a:p>
          <a:p>
            <a:pPr algn="l">
              <a:lnSpc>
                <a:spcPct val="90000"/>
              </a:lnSpc>
            </a:pPr>
            <a:r>
              <a:rPr lang="en-US" altLang="en-US" sz="4000" dirty="0" err="1"/>
              <a:t>Ashruha</a:t>
            </a:r>
            <a:endParaRPr lang="en-US" altLang="en-US" sz="4000" dirty="0"/>
          </a:p>
          <a:p>
            <a:pPr algn="l">
              <a:lnSpc>
                <a:spcPct val="90000"/>
              </a:lnSpc>
            </a:pPr>
            <a:endParaRPr lang="en-US" altLang="en-US" sz="4000" dirty="0"/>
          </a:p>
        </p:txBody>
      </p:sp>
      <p:pic>
        <p:nvPicPr>
          <p:cNvPr id="9" name="Picture 8">
            <a:extLst>
              <a:ext uri="{FF2B5EF4-FFF2-40B4-BE49-F238E27FC236}">
                <a16:creationId xmlns:a16="http://schemas.microsoft.com/office/drawing/2014/main" id="{7170B901-6721-5291-1086-D624E9DFDBB0}"/>
              </a:ext>
            </a:extLst>
          </p:cNvPr>
          <p:cNvPicPr>
            <a:picLocks noChangeAspect="1"/>
          </p:cNvPicPr>
          <p:nvPr/>
        </p:nvPicPr>
        <p:blipFill>
          <a:blip r:embed="rId3"/>
          <a:stretch>
            <a:fillRect/>
          </a:stretch>
        </p:blipFill>
        <p:spPr>
          <a:xfrm>
            <a:off x="403653" y="1276350"/>
            <a:ext cx="8336693" cy="1676400"/>
          </a:xfrm>
          <a:prstGeom prst="rect">
            <a:avLst/>
          </a:prstGeom>
        </p:spPr>
      </p:pic>
      <p:sp>
        <p:nvSpPr>
          <p:cNvPr id="2" name="Rectangle: Rounded Corners 1">
            <a:extLst>
              <a:ext uri="{FF2B5EF4-FFF2-40B4-BE49-F238E27FC236}">
                <a16:creationId xmlns:a16="http://schemas.microsoft.com/office/drawing/2014/main" id="{E2EC83D5-2826-C22A-3CD8-3002F44F62B5}"/>
              </a:ext>
            </a:extLst>
          </p:cNvPr>
          <p:cNvSpPr/>
          <p:nvPr/>
        </p:nvSpPr>
        <p:spPr bwMode="auto">
          <a:xfrm>
            <a:off x="2209800" y="1885950"/>
            <a:ext cx="1676400" cy="533400"/>
          </a:xfrm>
          <a:prstGeom prst="roundRect">
            <a:avLst/>
          </a:prstGeom>
          <a:noFill/>
          <a:ln w="444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2431268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81CC4E32-9853-D568-FD77-1D1F0EC7E1F7}"/>
              </a:ext>
            </a:extLst>
          </p:cNvPr>
          <p:cNvPicPr>
            <a:picLocks noChangeAspect="1"/>
          </p:cNvPicPr>
          <p:nvPr/>
        </p:nvPicPr>
        <p:blipFill rotWithShape="1">
          <a:blip r:embed="rId3"/>
          <a:srcRect l="49229"/>
          <a:stretch/>
        </p:blipFill>
        <p:spPr>
          <a:xfrm>
            <a:off x="488889" y="81197"/>
            <a:ext cx="8135741" cy="1951232"/>
          </a:xfrm>
          <a:prstGeom prst="rect">
            <a:avLst/>
          </a:prstGeom>
        </p:spPr>
      </p:pic>
      <p:pic>
        <p:nvPicPr>
          <p:cNvPr id="5" name="Picture 4">
            <a:extLst>
              <a:ext uri="{FF2B5EF4-FFF2-40B4-BE49-F238E27FC236}">
                <a16:creationId xmlns:a16="http://schemas.microsoft.com/office/drawing/2014/main" id="{87AFDF8C-F476-6797-321B-A24A48FD3E91}"/>
              </a:ext>
            </a:extLst>
          </p:cNvPr>
          <p:cNvPicPr>
            <a:picLocks noChangeAspect="1"/>
          </p:cNvPicPr>
          <p:nvPr/>
        </p:nvPicPr>
        <p:blipFill>
          <a:blip r:embed="rId4"/>
          <a:stretch>
            <a:fillRect/>
          </a:stretch>
        </p:blipFill>
        <p:spPr>
          <a:xfrm>
            <a:off x="498200" y="2160782"/>
            <a:ext cx="8147600" cy="2214617"/>
          </a:xfrm>
          <a:prstGeom prst="rect">
            <a:avLst/>
          </a:prstGeom>
        </p:spPr>
      </p:pic>
      <p:sp>
        <p:nvSpPr>
          <p:cNvPr id="2" name="TextBox 1">
            <a:extLst>
              <a:ext uri="{FF2B5EF4-FFF2-40B4-BE49-F238E27FC236}">
                <a16:creationId xmlns:a16="http://schemas.microsoft.com/office/drawing/2014/main" id="{EB5FDB5D-D868-366B-378B-800000E9A694}"/>
              </a:ext>
            </a:extLst>
          </p:cNvPr>
          <p:cNvSpPr txBox="1"/>
          <p:nvPr/>
        </p:nvSpPr>
        <p:spPr>
          <a:xfrm>
            <a:off x="1143000" y="4278217"/>
            <a:ext cx="3951723" cy="707886"/>
          </a:xfrm>
          <a:prstGeom prst="rect">
            <a:avLst/>
          </a:prstGeom>
          <a:noFill/>
        </p:spPr>
        <p:txBody>
          <a:bodyPr wrap="none" rtlCol="0">
            <a:spAutoFit/>
          </a:bodyPr>
          <a:lstStyle/>
          <a:p>
            <a:pPr algn="l"/>
            <a:r>
              <a:rPr lang="en-US" dirty="0"/>
              <a:t>T’hillim/Ps 84.4</a:t>
            </a:r>
          </a:p>
        </p:txBody>
      </p:sp>
    </p:spTree>
    <p:extLst>
      <p:ext uri="{BB962C8B-B14F-4D97-AF65-F5344CB8AC3E}">
        <p14:creationId xmlns:p14="http://schemas.microsoft.com/office/powerpoint/2010/main" val="2889644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Mishlei / Prov 31.28</a:t>
            </a:r>
            <a:r>
              <a:rPr lang="en-US" altLang="en-US" sz="4000" dirty="0"/>
              <a:t> Her children arise; they </a:t>
            </a:r>
            <a:r>
              <a:rPr lang="en-US" altLang="en-US" sz="4000" u="sng" dirty="0">
                <a:solidFill>
                  <a:srgbClr val="FFFF66"/>
                </a:solidFill>
              </a:rPr>
              <a:t>make her happy</a:t>
            </a:r>
            <a:r>
              <a:rPr lang="en-US" altLang="en-US" sz="4000" dirty="0"/>
              <a:t>; </a:t>
            </a:r>
          </a:p>
          <a:p>
            <a:pPr algn="l">
              <a:lnSpc>
                <a:spcPct val="90000"/>
              </a:lnSpc>
            </a:pPr>
            <a:endParaRPr lang="en-US" altLang="en-US" sz="4000" dirty="0"/>
          </a:p>
          <a:p>
            <a:pPr algn="l">
              <a:lnSpc>
                <a:spcPct val="90000"/>
              </a:lnSpc>
            </a:pPr>
            <a:endParaRPr lang="en-US" altLang="en-US" sz="4000" dirty="0"/>
          </a:p>
          <a:p>
            <a:pPr algn="l">
              <a:lnSpc>
                <a:spcPct val="90000"/>
              </a:lnSpc>
            </a:pPr>
            <a:endParaRPr lang="en-US" altLang="en-US" sz="4000" dirty="0"/>
          </a:p>
          <a:p>
            <a:pPr algn="l">
              <a:lnSpc>
                <a:spcPct val="90000"/>
              </a:lnSpc>
            </a:pPr>
            <a:r>
              <a:rPr lang="en-US" altLang="en-US" sz="4000" dirty="0"/>
              <a:t>Active sense: </a:t>
            </a:r>
          </a:p>
        </p:txBody>
      </p:sp>
      <p:pic>
        <p:nvPicPr>
          <p:cNvPr id="9" name="Picture 8">
            <a:extLst>
              <a:ext uri="{FF2B5EF4-FFF2-40B4-BE49-F238E27FC236}">
                <a16:creationId xmlns:a16="http://schemas.microsoft.com/office/drawing/2014/main" id="{7170B901-6721-5291-1086-D624E9DFDBB0}"/>
              </a:ext>
            </a:extLst>
          </p:cNvPr>
          <p:cNvPicPr>
            <a:picLocks noChangeAspect="1"/>
          </p:cNvPicPr>
          <p:nvPr/>
        </p:nvPicPr>
        <p:blipFill>
          <a:blip r:embed="rId3"/>
          <a:stretch>
            <a:fillRect/>
          </a:stretch>
        </p:blipFill>
        <p:spPr>
          <a:xfrm>
            <a:off x="304800" y="1509204"/>
            <a:ext cx="8336693" cy="1676400"/>
          </a:xfrm>
          <a:prstGeom prst="rect">
            <a:avLst/>
          </a:prstGeom>
        </p:spPr>
      </p:pic>
      <p:sp>
        <p:nvSpPr>
          <p:cNvPr id="2" name="Rectangle: Rounded Corners 1">
            <a:extLst>
              <a:ext uri="{FF2B5EF4-FFF2-40B4-BE49-F238E27FC236}">
                <a16:creationId xmlns:a16="http://schemas.microsoft.com/office/drawing/2014/main" id="{E2EC83D5-2826-C22A-3CD8-3002F44F62B5}"/>
              </a:ext>
            </a:extLst>
          </p:cNvPr>
          <p:cNvSpPr/>
          <p:nvPr/>
        </p:nvSpPr>
        <p:spPr bwMode="auto">
          <a:xfrm>
            <a:off x="2057400" y="2080704"/>
            <a:ext cx="1676400" cy="643446"/>
          </a:xfrm>
          <a:prstGeom prst="roundRect">
            <a:avLst/>
          </a:prstGeom>
          <a:noFill/>
          <a:ln w="444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1618927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r" rtl="1">
              <a:lnSpc>
                <a:spcPct val="90000"/>
              </a:lnSpc>
            </a:pPr>
            <a:r>
              <a:rPr lang="he-IL" sz="4400" b="1" dirty="0">
                <a:latin typeface="David" panose="020E0502060401010101" pitchFamily="34" charset="-79"/>
                <a:cs typeface="David" panose="020E0502060401010101" pitchFamily="34" charset="-79"/>
              </a:rPr>
              <a:t>אַשֵׁר</a:t>
            </a:r>
            <a:r>
              <a:rPr lang="en-US" sz="4400" b="1" dirty="0">
                <a:latin typeface="David" panose="020E0502060401010101" pitchFamily="34" charset="-79"/>
                <a:cs typeface="David" panose="020E0502060401010101" pitchFamily="34" charset="-79"/>
              </a:rPr>
              <a:t>  </a:t>
            </a:r>
            <a:r>
              <a:rPr lang="en-US" sz="4000" i="1" dirty="0" err="1"/>
              <a:t>asher</a:t>
            </a:r>
            <a:r>
              <a:rPr lang="en-US" sz="4400" b="1" dirty="0">
                <a:latin typeface="David" panose="020E0502060401010101" pitchFamily="34" charset="-79"/>
                <a:cs typeface="David" panose="020E0502060401010101" pitchFamily="34" charset="-79"/>
              </a:rPr>
              <a:t>  </a:t>
            </a:r>
            <a:r>
              <a:rPr lang="en-US" sz="2800" dirty="0"/>
              <a:t>[</a:t>
            </a:r>
            <a:r>
              <a:rPr lang="en-US" sz="2800" dirty="0" err="1"/>
              <a:t>vb</a:t>
            </a:r>
            <a:r>
              <a:rPr lang="en-US" sz="2800" dirty="0"/>
              <a:t>] </a:t>
            </a:r>
            <a:endParaRPr lang="he-IL" sz="4000" dirty="0"/>
          </a:p>
          <a:p>
            <a:pPr algn="l">
              <a:lnSpc>
                <a:spcPct val="90000"/>
              </a:lnSpc>
            </a:pPr>
            <a:r>
              <a:rPr lang="he-IL" dirty="0"/>
              <a:t> </a:t>
            </a:r>
            <a:r>
              <a:rPr lang="en-US" sz="4000" dirty="0"/>
              <a:t>to confirm, verify, approve, OK, endorse, acknowledge, certify; to praise; to make happy</a:t>
            </a:r>
          </a:p>
          <a:p>
            <a:pPr algn="l">
              <a:lnSpc>
                <a:spcPct val="90000"/>
              </a:lnSpc>
            </a:pPr>
            <a:endParaRPr lang="he-IL" sz="1400" dirty="0"/>
          </a:p>
          <a:p>
            <a:pPr algn="r" rtl="1">
              <a:lnSpc>
                <a:spcPct val="90000"/>
              </a:lnSpc>
            </a:pPr>
            <a:r>
              <a:rPr lang="he-IL" sz="4400" b="1" dirty="0">
                <a:latin typeface="David" panose="020E0502060401010101" pitchFamily="34" charset="-79"/>
                <a:cs typeface="David" panose="020E0502060401010101" pitchFamily="34" charset="-79"/>
              </a:rPr>
              <a:t>אֹשֶׁר</a:t>
            </a:r>
            <a:r>
              <a:rPr lang="en-US" sz="4400" i="1" dirty="0"/>
              <a:t> </a:t>
            </a:r>
            <a:r>
              <a:rPr lang="en-US" sz="4400" i="1" dirty="0" err="1"/>
              <a:t>osher</a:t>
            </a:r>
            <a:r>
              <a:rPr lang="en-US" sz="4400" i="1" dirty="0"/>
              <a:t>  </a:t>
            </a:r>
            <a:r>
              <a:rPr lang="en-US" sz="2800" dirty="0"/>
              <a:t>[noun] </a:t>
            </a:r>
          </a:p>
          <a:p>
            <a:pPr algn="r" rtl="1">
              <a:lnSpc>
                <a:spcPct val="90000"/>
              </a:lnSpc>
            </a:pPr>
            <a:r>
              <a:rPr lang="he-IL" sz="3200" b="0" i="0" dirty="0">
                <a:solidFill>
                  <a:srgbClr val="333333"/>
                </a:solidFill>
                <a:effectLst/>
                <a:latin typeface="Assistant" pitchFamily="2" charset="-79"/>
                <a:cs typeface="Assistant" pitchFamily="2" charset="-79"/>
              </a:rPr>
              <a:t> </a:t>
            </a:r>
            <a:r>
              <a:rPr lang="en-US" sz="4000" dirty="0"/>
              <a:t>bliss, happiness</a:t>
            </a:r>
            <a:endParaRPr lang="en-US" altLang="en-US" sz="4000" dirty="0"/>
          </a:p>
        </p:txBody>
      </p:sp>
    </p:spTree>
    <p:extLst>
      <p:ext uri="{BB962C8B-B14F-4D97-AF65-F5344CB8AC3E}">
        <p14:creationId xmlns:p14="http://schemas.microsoft.com/office/powerpoint/2010/main" val="1091821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Mishlei / Prov 31.28</a:t>
            </a:r>
            <a:r>
              <a:rPr lang="en-US" altLang="en-US" sz="4000" dirty="0"/>
              <a:t> Her children arise; they </a:t>
            </a:r>
            <a:r>
              <a:rPr lang="en-US" altLang="en-US" sz="4000" u="sng" dirty="0">
                <a:solidFill>
                  <a:srgbClr val="FFFF66"/>
                </a:solidFill>
              </a:rPr>
              <a:t>make her happy</a:t>
            </a:r>
            <a:r>
              <a:rPr lang="en-US" altLang="en-US" sz="4000" dirty="0"/>
              <a:t>; her husband too, as </a:t>
            </a:r>
            <a:r>
              <a:rPr lang="en-US" altLang="en-US" sz="4000" u="sng" dirty="0">
                <a:solidFill>
                  <a:srgbClr val="FFFF66"/>
                </a:solidFill>
              </a:rPr>
              <a:t>he</a:t>
            </a:r>
            <a:r>
              <a:rPr lang="en-US" altLang="en-US" sz="4000" u="sng" dirty="0"/>
              <a:t> </a:t>
            </a:r>
            <a:r>
              <a:rPr lang="en-US" altLang="en-US" sz="4000" u="sng" dirty="0">
                <a:solidFill>
                  <a:srgbClr val="FFFF66"/>
                </a:solidFill>
              </a:rPr>
              <a:t>praises her</a:t>
            </a:r>
            <a:r>
              <a:rPr lang="en-US" altLang="en-US" sz="4000" dirty="0"/>
              <a:t>.</a:t>
            </a:r>
          </a:p>
          <a:p>
            <a:pPr algn="l">
              <a:lnSpc>
                <a:spcPct val="90000"/>
              </a:lnSpc>
            </a:pPr>
            <a:endParaRPr lang="en-US" altLang="en-US" sz="4000" dirty="0"/>
          </a:p>
        </p:txBody>
      </p:sp>
      <p:pic>
        <p:nvPicPr>
          <p:cNvPr id="9" name="Picture 8">
            <a:extLst>
              <a:ext uri="{FF2B5EF4-FFF2-40B4-BE49-F238E27FC236}">
                <a16:creationId xmlns:a16="http://schemas.microsoft.com/office/drawing/2014/main" id="{7170B901-6721-5291-1086-D624E9DFDBB0}"/>
              </a:ext>
            </a:extLst>
          </p:cNvPr>
          <p:cNvPicPr>
            <a:picLocks noChangeAspect="1"/>
          </p:cNvPicPr>
          <p:nvPr/>
        </p:nvPicPr>
        <p:blipFill>
          <a:blip r:embed="rId3"/>
          <a:stretch>
            <a:fillRect/>
          </a:stretch>
        </p:blipFill>
        <p:spPr>
          <a:xfrm>
            <a:off x="685800" y="1895314"/>
            <a:ext cx="7391400" cy="1486314"/>
          </a:xfrm>
          <a:prstGeom prst="rect">
            <a:avLst/>
          </a:prstGeom>
        </p:spPr>
      </p:pic>
      <p:pic>
        <p:nvPicPr>
          <p:cNvPr id="11" name="Picture 10">
            <a:extLst>
              <a:ext uri="{FF2B5EF4-FFF2-40B4-BE49-F238E27FC236}">
                <a16:creationId xmlns:a16="http://schemas.microsoft.com/office/drawing/2014/main" id="{93935EA2-E709-930C-E25D-6C69D5ACEC89}"/>
              </a:ext>
            </a:extLst>
          </p:cNvPr>
          <p:cNvPicPr>
            <a:picLocks noChangeAspect="1"/>
          </p:cNvPicPr>
          <p:nvPr/>
        </p:nvPicPr>
        <p:blipFill>
          <a:blip r:embed="rId4"/>
          <a:stretch>
            <a:fillRect/>
          </a:stretch>
        </p:blipFill>
        <p:spPr>
          <a:xfrm>
            <a:off x="1500326" y="3448463"/>
            <a:ext cx="5762348" cy="1505840"/>
          </a:xfrm>
          <a:prstGeom prst="rect">
            <a:avLst/>
          </a:prstGeom>
        </p:spPr>
      </p:pic>
    </p:spTree>
    <p:extLst>
      <p:ext uri="{BB962C8B-B14F-4D97-AF65-F5344CB8AC3E}">
        <p14:creationId xmlns:p14="http://schemas.microsoft.com/office/powerpoint/2010/main" val="3125167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The highlight of this service will be the giving of praise of your mothers </a:t>
            </a:r>
            <a:r>
              <a:rPr lang="en-US" altLang="en-US" sz="4000" u="sng" dirty="0"/>
              <a:t>who are here</a:t>
            </a:r>
            <a:r>
              <a:rPr lang="en-US" altLang="en-US" sz="4000" dirty="0"/>
              <a:t> by the sons and daughters.</a:t>
            </a:r>
          </a:p>
          <a:p>
            <a:pPr algn="l">
              <a:lnSpc>
                <a:spcPct val="90000"/>
              </a:lnSpc>
            </a:pPr>
            <a:r>
              <a:rPr lang="en-US" altLang="en-US" sz="4000" dirty="0"/>
              <a:t>We all have a mother, but I’m inviting you to             </a:t>
            </a:r>
            <a:r>
              <a:rPr lang="en-US" altLang="en-US" sz="4000" i="1" dirty="0" err="1"/>
              <a:t>ash</a:t>
            </a:r>
            <a:r>
              <a:rPr lang="en-US" altLang="en-US" sz="4000" i="1" u="sng" dirty="0" err="1"/>
              <a:t>ru</a:t>
            </a:r>
            <a:r>
              <a:rPr lang="en-US" altLang="en-US" sz="4000" i="1" dirty="0" err="1"/>
              <a:t>ha</a:t>
            </a:r>
            <a:r>
              <a:rPr lang="en-US" altLang="en-US" sz="4000" i="1" dirty="0"/>
              <a:t> </a:t>
            </a:r>
            <a:r>
              <a:rPr lang="en-US" altLang="en-US" sz="4000" dirty="0"/>
              <a:t>affirm, bless, acknowledge the moms </a:t>
            </a:r>
            <a:r>
              <a:rPr lang="en-US" altLang="en-US" sz="4000" u="sng" dirty="0"/>
              <a:t>who are present</a:t>
            </a:r>
            <a:r>
              <a:rPr lang="en-US" altLang="en-US" sz="4000" dirty="0"/>
              <a:t>.  </a:t>
            </a:r>
            <a:r>
              <a:rPr lang="en-US" altLang="en-US" sz="3200" dirty="0"/>
              <a:t>Privately…</a:t>
            </a:r>
            <a:endParaRPr lang="en-US" altLang="en-US" sz="4000" dirty="0"/>
          </a:p>
        </p:txBody>
      </p:sp>
      <p:pic>
        <p:nvPicPr>
          <p:cNvPr id="3" name="Picture 2">
            <a:extLst>
              <a:ext uri="{FF2B5EF4-FFF2-40B4-BE49-F238E27FC236}">
                <a16:creationId xmlns:a16="http://schemas.microsoft.com/office/drawing/2014/main" id="{35A20C52-CC7E-F6E2-A860-B1AA3F3FFC21}"/>
              </a:ext>
            </a:extLst>
          </p:cNvPr>
          <p:cNvPicPr>
            <a:picLocks noChangeAspect="1"/>
          </p:cNvPicPr>
          <p:nvPr/>
        </p:nvPicPr>
        <p:blipFill>
          <a:blip r:embed="rId3"/>
          <a:stretch>
            <a:fillRect/>
          </a:stretch>
        </p:blipFill>
        <p:spPr>
          <a:xfrm>
            <a:off x="4038600" y="3181350"/>
            <a:ext cx="1276528" cy="466790"/>
          </a:xfrm>
          <a:prstGeom prst="rect">
            <a:avLst/>
          </a:prstGeom>
        </p:spPr>
      </p:pic>
    </p:spTree>
    <p:extLst>
      <p:ext uri="{BB962C8B-B14F-4D97-AF65-F5344CB8AC3E}">
        <p14:creationId xmlns:p14="http://schemas.microsoft.com/office/powerpoint/2010/main" val="3725150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4953000" y="209550"/>
            <a:ext cx="3886200" cy="4648200"/>
          </a:xfrm>
        </p:spPr>
        <p:txBody>
          <a:bodyPr/>
          <a:lstStyle/>
          <a:p>
            <a:pPr algn="l">
              <a:lnSpc>
                <a:spcPct val="90000"/>
              </a:lnSpc>
            </a:pPr>
            <a:endParaRPr lang="en-US" altLang="en-US" sz="4000" dirty="0"/>
          </a:p>
          <a:p>
            <a:pPr>
              <a:lnSpc>
                <a:spcPct val="90000"/>
              </a:lnSpc>
            </a:pPr>
            <a:r>
              <a:rPr lang="en-US" altLang="en-US" sz="4000" dirty="0"/>
              <a:t>Mother’s Day: </a:t>
            </a:r>
          </a:p>
          <a:p>
            <a:pPr>
              <a:lnSpc>
                <a:spcPct val="90000"/>
              </a:lnSpc>
            </a:pPr>
            <a:r>
              <a:rPr lang="en-US" altLang="en-US" sz="4000" dirty="0"/>
              <a:t>Her Children Praise her.</a:t>
            </a:r>
          </a:p>
          <a:p>
            <a:pPr>
              <a:lnSpc>
                <a:spcPct val="90000"/>
              </a:lnSpc>
            </a:pPr>
            <a:r>
              <a:rPr lang="en-US" altLang="en-US" sz="2800" baseline="30000" dirty="0"/>
              <a:t>Mishlei / Prov 31.28</a:t>
            </a:r>
          </a:p>
          <a:p>
            <a:pPr>
              <a:lnSpc>
                <a:spcPct val="90000"/>
              </a:lnSpc>
            </a:pPr>
            <a:r>
              <a:rPr lang="en-US" altLang="en-US" sz="4000" dirty="0"/>
              <a:t>Power to do it</a:t>
            </a:r>
            <a:endParaRPr lang="en-US" altLang="en-US" sz="2800" dirty="0"/>
          </a:p>
        </p:txBody>
      </p:sp>
      <p:pic>
        <p:nvPicPr>
          <p:cNvPr id="3074" name="Picture 2">
            <a:extLst>
              <a:ext uri="{FF2B5EF4-FFF2-40B4-BE49-F238E27FC236}">
                <a16:creationId xmlns:a16="http://schemas.microsoft.com/office/drawing/2014/main" id="{1B8AB1B7-85F9-B6CE-313F-E1D9774504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6103"/>
            <a:ext cx="392588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9323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To give praise implies to think of the other person: their feelings, their joy.</a:t>
            </a:r>
          </a:p>
          <a:p>
            <a:pPr algn="l">
              <a:lnSpc>
                <a:spcPct val="90000"/>
              </a:lnSpc>
            </a:pPr>
            <a:r>
              <a:rPr lang="en-US" altLang="en-US" sz="4000" dirty="0"/>
              <a:t>It implies death to oneself.</a:t>
            </a:r>
          </a:p>
        </p:txBody>
      </p:sp>
    </p:spTree>
    <p:extLst>
      <p:ext uri="{BB962C8B-B14F-4D97-AF65-F5344CB8AC3E}">
        <p14:creationId xmlns:p14="http://schemas.microsoft.com/office/powerpoint/2010/main" val="797008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sz="4000" baseline="30000" dirty="0"/>
              <a:t>Gal 2.19-20</a:t>
            </a:r>
            <a:r>
              <a:rPr lang="en-US" sz="4000" b="1" baseline="30000" dirty="0"/>
              <a:t> </a:t>
            </a:r>
            <a:r>
              <a:rPr lang="en-US" sz="4000" dirty="0"/>
              <a:t>For it was through letting the Torah speak for itself that I died to its traditional legalistic misinterpretation, so that </a:t>
            </a:r>
            <a:r>
              <a:rPr lang="en-US" sz="4000" dirty="0">
                <a:solidFill>
                  <a:srgbClr val="FFFF66"/>
                </a:solidFill>
              </a:rPr>
              <a:t>I might live in direct relationship with God</a:t>
            </a:r>
            <a:r>
              <a:rPr lang="en-US" sz="4000" dirty="0"/>
              <a:t>. When the Messiah was executed on the stake as a criminal, I was too; so that </a:t>
            </a:r>
            <a:r>
              <a:rPr lang="en-US" sz="4000" dirty="0">
                <a:solidFill>
                  <a:srgbClr val="FFFF66"/>
                </a:solidFill>
              </a:rPr>
              <a:t>my proud ego no longer lives</a:t>
            </a:r>
            <a:r>
              <a:rPr lang="en-US" sz="4000" dirty="0"/>
              <a:t>. </a:t>
            </a:r>
            <a:endParaRPr lang="en-US" altLang="en-US" sz="6600" dirty="0"/>
          </a:p>
        </p:txBody>
      </p:sp>
    </p:spTree>
    <p:extLst>
      <p:ext uri="{BB962C8B-B14F-4D97-AF65-F5344CB8AC3E}">
        <p14:creationId xmlns:p14="http://schemas.microsoft.com/office/powerpoint/2010/main" val="1564254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aseline="30000" dirty="0"/>
              <a:t>Gal 2.19-20</a:t>
            </a:r>
            <a:r>
              <a:rPr lang="en-US" sz="4000" b="1" baseline="30000" dirty="0"/>
              <a:t> </a:t>
            </a:r>
            <a:r>
              <a:rPr lang="en-US" sz="4000" dirty="0">
                <a:solidFill>
                  <a:srgbClr val="FFFF66"/>
                </a:solidFill>
              </a:rPr>
              <a:t>But the Messiah lives in me</a:t>
            </a:r>
            <a:r>
              <a:rPr lang="en-US" sz="4000" dirty="0"/>
              <a:t>, and the life I now live in my body I live by the same trusting that the </a:t>
            </a:r>
            <a:r>
              <a:rPr lang="en-US" sz="4000" dirty="0">
                <a:solidFill>
                  <a:srgbClr val="FFFF66"/>
                </a:solidFill>
              </a:rPr>
              <a:t>Son of God had, who loved me</a:t>
            </a:r>
            <a:r>
              <a:rPr lang="en-US" sz="4000" dirty="0"/>
              <a:t> and gave himself up for me.</a:t>
            </a:r>
            <a:endParaRPr lang="en-US" altLang="en-US" sz="6600" dirty="0"/>
          </a:p>
        </p:txBody>
      </p:sp>
    </p:spTree>
    <p:extLst>
      <p:ext uri="{BB962C8B-B14F-4D97-AF65-F5344CB8AC3E}">
        <p14:creationId xmlns:p14="http://schemas.microsoft.com/office/powerpoint/2010/main" val="59588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3BFDD7BA-EF84-0461-5019-D5D841B053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6563" y="0"/>
            <a:ext cx="4130873" cy="5143500"/>
          </a:xfrm>
          <a:prstGeom prst="rect">
            <a:avLst/>
          </a:prstGeom>
        </p:spPr>
      </p:pic>
    </p:spTree>
    <p:extLst>
      <p:ext uri="{BB962C8B-B14F-4D97-AF65-F5344CB8AC3E}">
        <p14:creationId xmlns:p14="http://schemas.microsoft.com/office/powerpoint/2010/main" val="11868497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baseline="30000" dirty="0"/>
              <a:t>2 Yn1:8-9</a:t>
            </a:r>
            <a:r>
              <a:rPr lang="en-US" altLang="en-US" sz="4000" dirty="0"/>
              <a:t> Watch yourselves, so that you won’t lose what you have worked for, but </a:t>
            </a:r>
            <a:r>
              <a:rPr lang="en-US" altLang="en-US" sz="4000" dirty="0">
                <a:solidFill>
                  <a:srgbClr val="FFFF66"/>
                </a:solidFill>
              </a:rPr>
              <a:t>will receive your full reward</a:t>
            </a:r>
            <a:r>
              <a:rPr lang="en-US" altLang="en-US" sz="4000" dirty="0"/>
              <a:t>. Everyone who goes ahead and does not remain true to what the Messiah has taught does not have God. Those who remain true to his teaching </a:t>
            </a:r>
            <a:r>
              <a:rPr lang="en-US" altLang="en-US" sz="4000" dirty="0">
                <a:solidFill>
                  <a:srgbClr val="FFFF66"/>
                </a:solidFill>
              </a:rPr>
              <a:t>have both the Father and the Son</a:t>
            </a:r>
            <a:r>
              <a:rPr lang="en-US" altLang="en-US" sz="4000" dirty="0"/>
              <a:t>. </a:t>
            </a:r>
          </a:p>
        </p:txBody>
      </p:sp>
    </p:spTree>
    <p:extLst>
      <p:ext uri="{BB962C8B-B14F-4D97-AF65-F5344CB8AC3E}">
        <p14:creationId xmlns:p14="http://schemas.microsoft.com/office/powerpoint/2010/main" val="424258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Yohanan 15.5</a:t>
            </a:r>
            <a:r>
              <a:rPr lang="en-US" altLang="en-US" sz="4000" dirty="0"/>
              <a:t> “I am the vine and you are the branches. Those who stay united with me, and I with them, are the ones who bear much fruit; because apart from me you can do nothing.”</a:t>
            </a:r>
          </a:p>
        </p:txBody>
      </p:sp>
    </p:spTree>
    <p:extLst>
      <p:ext uri="{BB962C8B-B14F-4D97-AF65-F5344CB8AC3E}">
        <p14:creationId xmlns:p14="http://schemas.microsoft.com/office/powerpoint/2010/main" val="2607090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The highlight of this service will be the giving of praise of your mothers </a:t>
            </a:r>
            <a:r>
              <a:rPr lang="en-US" altLang="en-US" sz="4000" u="sng" dirty="0"/>
              <a:t>who are here</a:t>
            </a:r>
            <a:r>
              <a:rPr lang="en-US" altLang="en-US" sz="4000" dirty="0"/>
              <a:t> by the sons and daughters.</a:t>
            </a:r>
          </a:p>
          <a:p>
            <a:pPr algn="l">
              <a:lnSpc>
                <a:spcPct val="90000"/>
              </a:lnSpc>
            </a:pPr>
            <a:r>
              <a:rPr lang="en-US" altLang="en-US" sz="4000" dirty="0"/>
              <a:t>We all have a mother, but I’m inviting you to             </a:t>
            </a:r>
            <a:r>
              <a:rPr lang="en-US" altLang="en-US" sz="4000" i="1" dirty="0" err="1"/>
              <a:t>ash</a:t>
            </a:r>
            <a:r>
              <a:rPr lang="en-US" altLang="en-US" sz="4000" i="1" u="sng" dirty="0" err="1"/>
              <a:t>ru</a:t>
            </a:r>
            <a:r>
              <a:rPr lang="en-US" altLang="en-US" sz="4000" i="1" dirty="0" err="1"/>
              <a:t>ha</a:t>
            </a:r>
            <a:r>
              <a:rPr lang="en-US" altLang="en-US" sz="4000" i="1" dirty="0"/>
              <a:t> </a:t>
            </a:r>
            <a:r>
              <a:rPr lang="en-US" altLang="en-US" sz="4000" dirty="0"/>
              <a:t>affirm, bless, acknowledge the moms </a:t>
            </a:r>
            <a:r>
              <a:rPr lang="en-US" altLang="en-US" sz="4000" u="sng" dirty="0"/>
              <a:t>who are present</a:t>
            </a:r>
            <a:r>
              <a:rPr lang="en-US" altLang="en-US" sz="4000" dirty="0"/>
              <a:t>.  </a:t>
            </a:r>
            <a:r>
              <a:rPr lang="en-US" altLang="en-US" sz="3200" dirty="0"/>
              <a:t>Privately…</a:t>
            </a:r>
            <a:endParaRPr lang="en-US" altLang="en-US" sz="4000" dirty="0"/>
          </a:p>
        </p:txBody>
      </p:sp>
      <p:pic>
        <p:nvPicPr>
          <p:cNvPr id="3" name="Picture 2">
            <a:extLst>
              <a:ext uri="{FF2B5EF4-FFF2-40B4-BE49-F238E27FC236}">
                <a16:creationId xmlns:a16="http://schemas.microsoft.com/office/drawing/2014/main" id="{35A20C52-CC7E-F6E2-A860-B1AA3F3FFC21}"/>
              </a:ext>
            </a:extLst>
          </p:cNvPr>
          <p:cNvPicPr>
            <a:picLocks noChangeAspect="1"/>
          </p:cNvPicPr>
          <p:nvPr/>
        </p:nvPicPr>
        <p:blipFill>
          <a:blip r:embed="rId3"/>
          <a:stretch>
            <a:fillRect/>
          </a:stretch>
        </p:blipFill>
        <p:spPr>
          <a:xfrm>
            <a:off x="4038600" y="3181350"/>
            <a:ext cx="1276528" cy="466790"/>
          </a:xfrm>
          <a:prstGeom prst="rect">
            <a:avLst/>
          </a:prstGeom>
        </p:spPr>
      </p:pic>
    </p:spTree>
    <p:extLst>
      <p:ext uri="{BB962C8B-B14F-4D97-AF65-F5344CB8AC3E}">
        <p14:creationId xmlns:p14="http://schemas.microsoft.com/office/powerpoint/2010/main" val="3054789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4953000" y="209550"/>
            <a:ext cx="3886200" cy="4648200"/>
          </a:xfrm>
        </p:spPr>
        <p:txBody>
          <a:bodyPr/>
          <a:lstStyle/>
          <a:p>
            <a:pPr>
              <a:lnSpc>
                <a:spcPct val="90000"/>
              </a:lnSpc>
            </a:pPr>
            <a:endParaRPr lang="en-US" altLang="en-US" sz="4000" dirty="0"/>
          </a:p>
          <a:p>
            <a:pPr>
              <a:lnSpc>
                <a:spcPct val="90000"/>
              </a:lnSpc>
            </a:pPr>
            <a:r>
              <a:rPr lang="en-US" altLang="en-US" sz="4000" dirty="0"/>
              <a:t>Mother’s Day: </a:t>
            </a:r>
          </a:p>
          <a:p>
            <a:pPr>
              <a:lnSpc>
                <a:spcPct val="90000"/>
              </a:lnSpc>
            </a:pPr>
            <a:r>
              <a:rPr lang="en-US" altLang="en-US" sz="4000" dirty="0"/>
              <a:t>Her Children Praise her.</a:t>
            </a:r>
          </a:p>
          <a:p>
            <a:pPr>
              <a:lnSpc>
                <a:spcPct val="90000"/>
              </a:lnSpc>
            </a:pPr>
            <a:r>
              <a:rPr lang="en-US" altLang="en-US" sz="2800" baseline="30000" dirty="0"/>
              <a:t>Mishlei / Prov 31.28</a:t>
            </a:r>
          </a:p>
          <a:p>
            <a:pPr>
              <a:lnSpc>
                <a:spcPct val="90000"/>
              </a:lnSpc>
            </a:pPr>
            <a:endParaRPr lang="en-US" altLang="en-US" sz="2800" baseline="30000" dirty="0"/>
          </a:p>
          <a:p>
            <a:pPr>
              <a:lnSpc>
                <a:spcPct val="90000"/>
              </a:lnSpc>
            </a:pPr>
            <a:r>
              <a:rPr lang="en-US" altLang="en-US" sz="4000" dirty="0"/>
              <a:t>Surprising reason to do it</a:t>
            </a:r>
          </a:p>
        </p:txBody>
      </p:sp>
      <p:pic>
        <p:nvPicPr>
          <p:cNvPr id="3074" name="Picture 2">
            <a:extLst>
              <a:ext uri="{FF2B5EF4-FFF2-40B4-BE49-F238E27FC236}">
                <a16:creationId xmlns:a16="http://schemas.microsoft.com/office/drawing/2014/main" id="{1B8AB1B7-85F9-B6CE-313F-E1D9774504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6103"/>
            <a:ext cx="392588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4520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sz="3600" u="sng" dirty="0"/>
              <a:t>Pregnancy’s effect on a new mom’s brain</a:t>
            </a:r>
            <a:r>
              <a:rPr lang="en-US" sz="3600" dirty="0"/>
              <a:t>     Recent research has found compelling evidence that </a:t>
            </a:r>
            <a:r>
              <a:rPr lang="en-US" sz="3600" u="sng" dirty="0">
                <a:solidFill>
                  <a:srgbClr val="FFFF66"/>
                </a:solidFill>
              </a:rPr>
              <a:t>pregnancy can enhance neuroplasticity, or remodeling</a:t>
            </a:r>
            <a:r>
              <a:rPr lang="en-US" sz="3600" dirty="0"/>
              <a:t>, in the structures of a woman’s brain. </a:t>
            </a:r>
          </a:p>
        </p:txBody>
      </p:sp>
    </p:spTree>
    <p:extLst>
      <p:ext uri="{BB962C8B-B14F-4D97-AF65-F5344CB8AC3E}">
        <p14:creationId xmlns:p14="http://schemas.microsoft.com/office/powerpoint/2010/main" val="8830906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1026" name="Picture 2">
            <a:extLst>
              <a:ext uri="{FF2B5EF4-FFF2-40B4-BE49-F238E27FC236}">
                <a16:creationId xmlns:a16="http://schemas.microsoft.com/office/drawing/2014/main" id="{59A54A1D-A09B-83FA-D870-186379F6D1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538" y="0"/>
            <a:ext cx="790733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568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2050" name="Picture 2" descr="Brain Neuroplasticity is a secret key for Neurofeedback success">
            <a:extLst>
              <a:ext uri="{FF2B5EF4-FFF2-40B4-BE49-F238E27FC236}">
                <a16:creationId xmlns:a16="http://schemas.microsoft.com/office/drawing/2014/main" id="{4ABA9B19-A7D4-6325-C4D5-DC56E36EAB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4296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sz="3600" dirty="0"/>
              <a:t>Using magnetic resonance imaging, researchers have identified large-scale changes in the anatomy of women’s brains from before to after pregnancy.</a:t>
            </a:r>
          </a:p>
          <a:p>
            <a:pPr algn="l"/>
            <a:endParaRPr lang="en-US" sz="3600" dirty="0"/>
          </a:p>
        </p:txBody>
      </p:sp>
    </p:spTree>
    <p:extLst>
      <p:ext uri="{BB962C8B-B14F-4D97-AF65-F5344CB8AC3E}">
        <p14:creationId xmlns:p14="http://schemas.microsoft.com/office/powerpoint/2010/main" val="16301858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r>
              <a:rPr lang="en-US" sz="4000" dirty="0"/>
              <a:t>In one study, researchers in Spain scanned first-time mothers before conceiving, and again at two months after they gave birth. Compared with childless women, the new mothers’ brain </a:t>
            </a:r>
            <a:r>
              <a:rPr lang="en-US" sz="4000" u="sng" dirty="0">
                <a:solidFill>
                  <a:srgbClr val="FFFF66"/>
                </a:solidFill>
              </a:rPr>
              <a:t>volume was smaller,</a:t>
            </a:r>
            <a:r>
              <a:rPr lang="en-US" sz="4000" dirty="0"/>
              <a:t> suggesting that key brain structures actually</a:t>
            </a:r>
          </a:p>
        </p:txBody>
      </p:sp>
    </p:spTree>
    <p:extLst>
      <p:ext uri="{BB962C8B-B14F-4D97-AF65-F5344CB8AC3E}">
        <p14:creationId xmlns:p14="http://schemas.microsoft.com/office/powerpoint/2010/main" val="4360696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r>
              <a:rPr lang="en-US" sz="4000" dirty="0"/>
              <a:t>shrank in size across pregnancy and the early postpartum period. The brain changes were so pronounced that an algorithm could easily differentiate the brain of a woman who had gone through a pregnancy from that of a woman with no children.</a:t>
            </a:r>
          </a:p>
        </p:txBody>
      </p:sp>
    </p:spTree>
    <p:extLst>
      <p:ext uri="{BB962C8B-B14F-4D97-AF65-F5344CB8AC3E}">
        <p14:creationId xmlns:p14="http://schemas.microsoft.com/office/powerpoint/2010/main" val="2862286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DB1DFBEA-DE46-880C-BBA9-C6A22E7EF92C}"/>
              </a:ext>
            </a:extLst>
          </p:cNvPr>
          <p:cNvPicPr>
            <a:picLocks noChangeAspect="1"/>
          </p:cNvPicPr>
          <p:nvPr/>
        </p:nvPicPr>
        <p:blipFill>
          <a:blip r:embed="rId3"/>
          <a:stretch>
            <a:fillRect/>
          </a:stretch>
        </p:blipFill>
        <p:spPr>
          <a:xfrm>
            <a:off x="183037" y="0"/>
            <a:ext cx="8777925" cy="5143500"/>
          </a:xfrm>
          <a:prstGeom prst="rect">
            <a:avLst/>
          </a:prstGeom>
        </p:spPr>
      </p:pic>
    </p:spTree>
    <p:extLst>
      <p:ext uri="{BB962C8B-B14F-4D97-AF65-F5344CB8AC3E}">
        <p14:creationId xmlns:p14="http://schemas.microsoft.com/office/powerpoint/2010/main" val="8056575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r>
              <a:rPr lang="en-US" sz="3600" dirty="0"/>
              <a:t>All across the brain, these changes are visible in gray matter, the layer of tissue in the brain that is rich with neurons. Pregnancy appears to affect structures in the cortex – outer surface of the brain – including regions linked with thinking about others’ minds, a process that researchers call “theory of mind.”</a:t>
            </a:r>
          </a:p>
        </p:txBody>
      </p:sp>
    </p:spTree>
    <p:extLst>
      <p:ext uri="{BB962C8B-B14F-4D97-AF65-F5344CB8AC3E}">
        <p14:creationId xmlns:p14="http://schemas.microsoft.com/office/powerpoint/2010/main" val="23341026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sz="4000" dirty="0"/>
              <a:t>Mothers also show brain changes in the subcortex – the structures nestled deeper within the brain that are linked with emotion and motivation.</a:t>
            </a:r>
          </a:p>
        </p:txBody>
      </p:sp>
    </p:spTree>
    <p:extLst>
      <p:ext uri="{BB962C8B-B14F-4D97-AF65-F5344CB8AC3E}">
        <p14:creationId xmlns:p14="http://schemas.microsoft.com/office/powerpoint/2010/main" val="31900645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20000"/>
          </a:bodyPr>
          <a:lstStyle/>
          <a:p>
            <a:pPr algn="l"/>
            <a:r>
              <a:rPr lang="en-US" sz="4000" dirty="0"/>
              <a:t>Why do these structural brain changes happen after pregnancy?</a:t>
            </a:r>
          </a:p>
          <a:p>
            <a:pPr algn="l"/>
            <a:r>
              <a:rPr lang="en-US" sz="4000" dirty="0"/>
              <a:t>Researchers believe </a:t>
            </a:r>
            <a:r>
              <a:rPr lang="en-US" sz="4000" u="sng" dirty="0">
                <a:solidFill>
                  <a:srgbClr val="FFFF66"/>
                </a:solidFill>
              </a:rPr>
              <a:t>these brain changes may facilitate mothers’ sensitive caregiving of newborns, who demand constant attention and cannot verbalize their needs. </a:t>
            </a:r>
            <a:r>
              <a:rPr lang="en-US" sz="4000" dirty="0"/>
              <a:t>Indeed, when mothers see photos or videos of their own infants, </a:t>
            </a:r>
          </a:p>
        </p:txBody>
      </p:sp>
    </p:spTree>
    <p:extLst>
      <p:ext uri="{BB962C8B-B14F-4D97-AF65-F5344CB8AC3E}">
        <p14:creationId xmlns:p14="http://schemas.microsoft.com/office/powerpoint/2010/main" val="38936914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sz="4000" dirty="0"/>
              <a:t>it activates many of the same brain regions that changed the most across pregnancy. It seems plausible that </a:t>
            </a:r>
            <a:r>
              <a:rPr lang="en-US" sz="4000" u="sng" dirty="0">
                <a:solidFill>
                  <a:srgbClr val="FFFF66"/>
                </a:solidFill>
              </a:rPr>
              <a:t>new mothers’ brains change in ways that help them to respond to and care for their newborns.</a:t>
            </a:r>
          </a:p>
        </p:txBody>
      </p:sp>
    </p:spTree>
    <p:extLst>
      <p:ext uri="{BB962C8B-B14F-4D97-AF65-F5344CB8AC3E}">
        <p14:creationId xmlns:p14="http://schemas.microsoft.com/office/powerpoint/2010/main" val="11618924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4953000" y="209550"/>
            <a:ext cx="3886200" cy="4648200"/>
          </a:xfrm>
        </p:spPr>
        <p:txBody>
          <a:bodyPr/>
          <a:lstStyle/>
          <a:p>
            <a:pPr algn="l">
              <a:lnSpc>
                <a:spcPct val="90000"/>
              </a:lnSpc>
            </a:pPr>
            <a:endParaRPr lang="en-US" altLang="en-US" sz="4000" dirty="0"/>
          </a:p>
          <a:p>
            <a:pPr>
              <a:lnSpc>
                <a:spcPct val="90000"/>
              </a:lnSpc>
            </a:pPr>
            <a:r>
              <a:rPr lang="en-US" altLang="en-US" sz="4000" dirty="0"/>
              <a:t>Mother’s Day: </a:t>
            </a:r>
          </a:p>
          <a:p>
            <a:pPr>
              <a:lnSpc>
                <a:spcPct val="90000"/>
              </a:lnSpc>
            </a:pPr>
            <a:r>
              <a:rPr lang="en-US" altLang="en-US" sz="4000" dirty="0"/>
              <a:t>Her Children Praise her.</a:t>
            </a:r>
          </a:p>
          <a:p>
            <a:pPr>
              <a:lnSpc>
                <a:spcPct val="90000"/>
              </a:lnSpc>
            </a:pPr>
            <a:r>
              <a:rPr lang="en-US" altLang="en-US" sz="2800" baseline="30000" dirty="0"/>
              <a:t>Mishlei / Prov 31.28</a:t>
            </a:r>
          </a:p>
          <a:p>
            <a:pPr>
              <a:lnSpc>
                <a:spcPct val="90000"/>
              </a:lnSpc>
            </a:pPr>
            <a:r>
              <a:rPr lang="en-US" altLang="en-US" sz="4000" dirty="0"/>
              <a:t>If there were problems</a:t>
            </a:r>
          </a:p>
        </p:txBody>
      </p:sp>
      <p:pic>
        <p:nvPicPr>
          <p:cNvPr id="3074" name="Picture 2">
            <a:extLst>
              <a:ext uri="{FF2B5EF4-FFF2-40B4-BE49-F238E27FC236}">
                <a16:creationId xmlns:a16="http://schemas.microsoft.com/office/drawing/2014/main" id="{1B8AB1B7-85F9-B6CE-313F-E1D9774504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6103"/>
            <a:ext cx="392588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9671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sz="4000" baseline="30000" dirty="0"/>
              <a:t>1 </a:t>
            </a:r>
            <a:r>
              <a:rPr lang="en-US" sz="4000" baseline="30000" dirty="0" err="1"/>
              <a:t>Kefa</a:t>
            </a:r>
            <a:r>
              <a:rPr lang="en-US" sz="4000" baseline="30000" dirty="0"/>
              <a:t>/Peter 3.8-9 </a:t>
            </a:r>
            <a:r>
              <a:rPr lang="en-US" sz="4000" b="1" baseline="30000" dirty="0"/>
              <a:t> </a:t>
            </a:r>
            <a:r>
              <a:rPr lang="en-US" sz="4000" dirty="0"/>
              <a:t>Finally, all of you, be one in mind and feeling; love as brothers; and be compassionate and humble-minded,</a:t>
            </a:r>
            <a:r>
              <a:rPr lang="en-US" sz="4000" b="1" baseline="30000" dirty="0"/>
              <a:t> </a:t>
            </a:r>
            <a:r>
              <a:rPr lang="en-US" sz="4000" dirty="0"/>
              <a:t>not repaying evil with evil or insult with insult, but, on the contrary, with </a:t>
            </a:r>
            <a:r>
              <a:rPr lang="en-US" sz="4000" u="sng" dirty="0">
                <a:solidFill>
                  <a:srgbClr val="FFFF66"/>
                </a:solidFill>
              </a:rPr>
              <a:t>blessing. For it is to this that you have been called, so that you may receive a blessing.</a:t>
            </a:r>
            <a:endParaRPr lang="en-US" altLang="en-US" sz="6600" u="sng" dirty="0">
              <a:solidFill>
                <a:srgbClr val="FFFF66"/>
              </a:solidFill>
            </a:endParaRPr>
          </a:p>
        </p:txBody>
      </p:sp>
    </p:spTree>
    <p:extLst>
      <p:ext uri="{BB962C8B-B14F-4D97-AF65-F5344CB8AC3E}">
        <p14:creationId xmlns:p14="http://schemas.microsoft.com/office/powerpoint/2010/main" val="32004271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a:bodyPr>
          <a:lstStyle/>
          <a:p>
            <a:pPr algn="l">
              <a:lnSpc>
                <a:spcPct val="90000"/>
              </a:lnSpc>
            </a:pPr>
            <a:r>
              <a:rPr lang="en-US" sz="4000" baseline="30000" dirty="0"/>
              <a:t>Mtt 5.46-48 </a:t>
            </a:r>
            <a:r>
              <a:rPr lang="en-US" sz="4000" dirty="0"/>
              <a:t>For if you love those who love you, what reward do you have? Even the tax collectors do the same, don’t they?</a:t>
            </a:r>
            <a:r>
              <a:rPr lang="en-US" sz="4000" b="1" baseline="30000" dirty="0"/>
              <a:t> </a:t>
            </a:r>
            <a:r>
              <a:rPr lang="en-US" sz="4000" dirty="0"/>
              <a:t>And if you greet only your brothers, what more are you doing than anyone else? Even the pagans do that, don’t they? Therefore be perfect, just as your Father in heaven is perfect.”</a:t>
            </a:r>
            <a:endParaRPr lang="en-US" altLang="en-US" sz="6600" dirty="0"/>
          </a:p>
        </p:txBody>
      </p:sp>
    </p:spTree>
    <p:extLst>
      <p:ext uri="{BB962C8B-B14F-4D97-AF65-F5344CB8AC3E}">
        <p14:creationId xmlns:p14="http://schemas.microsoft.com/office/powerpoint/2010/main" val="15591612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4953000" y="209550"/>
            <a:ext cx="3886200" cy="4648200"/>
          </a:xfrm>
        </p:spPr>
        <p:txBody>
          <a:bodyPr/>
          <a:lstStyle/>
          <a:p>
            <a:pPr algn="l">
              <a:lnSpc>
                <a:spcPct val="90000"/>
              </a:lnSpc>
            </a:pPr>
            <a:endParaRPr lang="en-US" altLang="en-US" sz="4000" dirty="0"/>
          </a:p>
          <a:p>
            <a:pPr>
              <a:lnSpc>
                <a:spcPct val="90000"/>
              </a:lnSpc>
            </a:pPr>
            <a:r>
              <a:rPr lang="en-US" altLang="en-US" sz="4000" dirty="0"/>
              <a:t>Mother’s Day: </a:t>
            </a:r>
          </a:p>
          <a:p>
            <a:pPr>
              <a:lnSpc>
                <a:spcPct val="90000"/>
              </a:lnSpc>
            </a:pPr>
            <a:r>
              <a:rPr lang="en-US" altLang="en-US" sz="4000" dirty="0"/>
              <a:t>Her Children Praise her.</a:t>
            </a:r>
          </a:p>
          <a:p>
            <a:pPr>
              <a:lnSpc>
                <a:spcPct val="90000"/>
              </a:lnSpc>
            </a:pPr>
            <a:r>
              <a:rPr lang="en-US" altLang="en-US" sz="2800" baseline="30000" dirty="0"/>
              <a:t>Mishlei / Prov 31.28</a:t>
            </a:r>
          </a:p>
          <a:p>
            <a:pPr>
              <a:lnSpc>
                <a:spcPct val="90000"/>
              </a:lnSpc>
            </a:pPr>
            <a:r>
              <a:rPr lang="en-US" altLang="en-US" sz="4000" dirty="0"/>
              <a:t>Benefits of doing it</a:t>
            </a:r>
          </a:p>
        </p:txBody>
      </p:sp>
      <p:pic>
        <p:nvPicPr>
          <p:cNvPr id="3074" name="Picture 2">
            <a:extLst>
              <a:ext uri="{FF2B5EF4-FFF2-40B4-BE49-F238E27FC236}">
                <a16:creationId xmlns:a16="http://schemas.microsoft.com/office/drawing/2014/main" id="{1B8AB1B7-85F9-B6CE-313F-E1D9774504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6103"/>
            <a:ext cx="392588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5730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sz="4000" u="sng" dirty="0"/>
              <a:t>Benefits to gratitude</a:t>
            </a:r>
            <a:r>
              <a:rPr lang="en-US" sz="4000" dirty="0"/>
              <a:t> practiced. </a:t>
            </a:r>
          </a:p>
          <a:p>
            <a:pPr marL="228600" indent="-228600" algn="l">
              <a:buFont typeface="Arial" panose="020B0604020202020204" pitchFamily="34" charset="0"/>
              <a:buChar char="•"/>
            </a:pPr>
            <a:r>
              <a:rPr lang="en-US" sz="4000" dirty="0"/>
              <a:t>increased happiness and positive mood</a:t>
            </a:r>
          </a:p>
          <a:p>
            <a:pPr marL="228600" indent="-228600" algn="l">
              <a:buFont typeface="Arial" panose="020B0604020202020204" pitchFamily="34" charset="0"/>
              <a:buChar char="•"/>
            </a:pPr>
            <a:r>
              <a:rPr lang="en-US" sz="4000" dirty="0"/>
              <a:t>more satisfaction with life</a:t>
            </a:r>
          </a:p>
          <a:p>
            <a:pPr marL="228600" indent="-228600" algn="l">
              <a:buFont typeface="Arial" panose="020B0604020202020204" pitchFamily="34" charset="0"/>
              <a:buChar char="•"/>
            </a:pPr>
            <a:r>
              <a:rPr lang="en-US" sz="4000" dirty="0"/>
              <a:t>less materialistic</a:t>
            </a:r>
          </a:p>
          <a:p>
            <a:pPr marL="228600" indent="-228600" algn="l">
              <a:buFont typeface="Arial" panose="020B0604020202020204" pitchFamily="34" charset="0"/>
              <a:buChar char="•"/>
            </a:pPr>
            <a:r>
              <a:rPr lang="en-US" sz="4000" dirty="0"/>
              <a:t>less likely to experience burnout</a:t>
            </a:r>
          </a:p>
        </p:txBody>
      </p:sp>
    </p:spTree>
    <p:extLst>
      <p:ext uri="{BB962C8B-B14F-4D97-AF65-F5344CB8AC3E}">
        <p14:creationId xmlns:p14="http://schemas.microsoft.com/office/powerpoint/2010/main" val="25523630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a:bodyPr>
          <a:lstStyle/>
          <a:p>
            <a:pPr marL="173038" indent="-173038" algn="l">
              <a:buFont typeface="Arial" panose="020B0604020202020204" pitchFamily="34" charset="0"/>
              <a:buChar char="•"/>
            </a:pPr>
            <a:r>
              <a:rPr lang="en-US" sz="4000" dirty="0"/>
              <a:t>better physical health</a:t>
            </a:r>
          </a:p>
          <a:p>
            <a:pPr marL="173038" indent="-173038" algn="l">
              <a:buFont typeface="Arial" panose="020B0604020202020204" pitchFamily="34" charset="0"/>
              <a:buChar char="•"/>
            </a:pPr>
            <a:r>
              <a:rPr lang="en-US" sz="4000" dirty="0"/>
              <a:t>better sleep</a:t>
            </a:r>
          </a:p>
          <a:p>
            <a:pPr marL="173038" indent="-173038" algn="l">
              <a:buFont typeface="Arial" panose="020B0604020202020204" pitchFamily="34" charset="0"/>
              <a:buChar char="•"/>
            </a:pPr>
            <a:r>
              <a:rPr lang="en-US" sz="4000" dirty="0"/>
              <a:t>less fatigue</a:t>
            </a:r>
          </a:p>
          <a:p>
            <a:pPr marL="173038" indent="-173038" algn="l">
              <a:buFont typeface="Arial" panose="020B0604020202020204" pitchFamily="34" charset="0"/>
              <a:buChar char="•"/>
            </a:pPr>
            <a:r>
              <a:rPr lang="en-US" sz="4000" dirty="0"/>
              <a:t>lower levels of cellular inflammation</a:t>
            </a:r>
          </a:p>
          <a:p>
            <a:pPr marL="173038" indent="-173038" algn="l">
              <a:buFont typeface="Arial" panose="020B0604020202020204" pitchFamily="34" charset="0"/>
              <a:buChar char="•"/>
            </a:pPr>
            <a:r>
              <a:rPr lang="en-US" sz="4000" dirty="0"/>
              <a:t>greater resiliency</a:t>
            </a:r>
          </a:p>
          <a:p>
            <a:pPr marL="173038" indent="-173038" algn="l">
              <a:buFont typeface="Arial" panose="020B0604020202020204" pitchFamily="34" charset="0"/>
              <a:buChar char="•"/>
            </a:pPr>
            <a:r>
              <a:rPr lang="en-US" sz="4000" dirty="0"/>
              <a:t>encourages the development of patience, humility, and wisdom</a:t>
            </a:r>
          </a:p>
        </p:txBody>
      </p:sp>
    </p:spTree>
    <p:extLst>
      <p:ext uri="{BB962C8B-B14F-4D97-AF65-F5344CB8AC3E}">
        <p14:creationId xmlns:p14="http://schemas.microsoft.com/office/powerpoint/2010/main" val="1514945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0B0A1258-39E7-0E4A-1A6B-2699B62223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50" y="0"/>
            <a:ext cx="5143500" cy="5143500"/>
          </a:xfrm>
          <a:prstGeom prst="rect">
            <a:avLst/>
          </a:prstGeom>
        </p:spPr>
      </p:pic>
    </p:spTree>
    <p:extLst>
      <p:ext uri="{BB962C8B-B14F-4D97-AF65-F5344CB8AC3E}">
        <p14:creationId xmlns:p14="http://schemas.microsoft.com/office/powerpoint/2010/main" val="24807558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4953000" y="209550"/>
            <a:ext cx="3886200" cy="4648200"/>
          </a:xfrm>
        </p:spPr>
        <p:txBody>
          <a:bodyPr/>
          <a:lstStyle/>
          <a:p>
            <a:pPr algn="l">
              <a:lnSpc>
                <a:spcPct val="90000"/>
              </a:lnSpc>
            </a:pPr>
            <a:endParaRPr lang="en-US" altLang="en-US" sz="4000" dirty="0"/>
          </a:p>
          <a:p>
            <a:pPr>
              <a:lnSpc>
                <a:spcPct val="90000"/>
              </a:lnSpc>
            </a:pPr>
            <a:r>
              <a:rPr lang="en-US" altLang="en-US" sz="4000" dirty="0"/>
              <a:t>Mother’s Day: </a:t>
            </a:r>
          </a:p>
          <a:p>
            <a:pPr>
              <a:lnSpc>
                <a:spcPct val="90000"/>
              </a:lnSpc>
            </a:pPr>
            <a:r>
              <a:rPr lang="en-US" altLang="en-US" sz="4000" dirty="0"/>
              <a:t>Her Children Praise her.</a:t>
            </a:r>
          </a:p>
          <a:p>
            <a:pPr>
              <a:lnSpc>
                <a:spcPct val="90000"/>
              </a:lnSpc>
            </a:pPr>
            <a:r>
              <a:rPr lang="en-US" altLang="en-US" sz="2800" baseline="30000" dirty="0"/>
              <a:t>Mishlei / Prov 31.28</a:t>
            </a:r>
          </a:p>
          <a:p>
            <a:pPr>
              <a:lnSpc>
                <a:spcPct val="90000"/>
              </a:lnSpc>
            </a:pPr>
            <a:r>
              <a:rPr lang="en-US" altLang="en-US" sz="4000" dirty="0"/>
              <a:t>Do it!</a:t>
            </a:r>
          </a:p>
        </p:txBody>
      </p:sp>
      <p:pic>
        <p:nvPicPr>
          <p:cNvPr id="3074" name="Picture 2">
            <a:extLst>
              <a:ext uri="{FF2B5EF4-FFF2-40B4-BE49-F238E27FC236}">
                <a16:creationId xmlns:a16="http://schemas.microsoft.com/office/drawing/2014/main" id="{1B8AB1B7-85F9-B6CE-313F-E1D9774504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6103"/>
            <a:ext cx="392588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9781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The highlight of this service will be the giving of praise of your mothers by the sons and daughters who are here.</a:t>
            </a:r>
          </a:p>
          <a:p>
            <a:pPr algn="l">
              <a:lnSpc>
                <a:spcPct val="90000"/>
              </a:lnSpc>
            </a:pPr>
            <a:r>
              <a:rPr lang="en-US" altLang="en-US" sz="4000" dirty="0"/>
              <a:t>We all have a mother, but I’m inviting you to             </a:t>
            </a:r>
            <a:r>
              <a:rPr lang="en-US" altLang="en-US" sz="4000" i="1" dirty="0" err="1"/>
              <a:t>ash</a:t>
            </a:r>
            <a:r>
              <a:rPr lang="en-US" altLang="en-US" sz="4000" i="1" u="sng" dirty="0" err="1"/>
              <a:t>ru</a:t>
            </a:r>
            <a:r>
              <a:rPr lang="en-US" altLang="en-US" sz="4000" i="1" dirty="0" err="1"/>
              <a:t>ha</a:t>
            </a:r>
            <a:r>
              <a:rPr lang="en-US" altLang="en-US" sz="4000" i="1" dirty="0"/>
              <a:t> </a:t>
            </a:r>
            <a:r>
              <a:rPr lang="en-US" altLang="en-US" sz="4000" dirty="0"/>
              <a:t>affirm, bless, acknowledge the moms who are present.  </a:t>
            </a:r>
            <a:r>
              <a:rPr lang="en-US" altLang="en-US" sz="3200" dirty="0"/>
              <a:t>Privately…</a:t>
            </a:r>
            <a:endParaRPr lang="en-US" altLang="en-US" sz="4000" dirty="0"/>
          </a:p>
        </p:txBody>
      </p:sp>
      <p:pic>
        <p:nvPicPr>
          <p:cNvPr id="3" name="Picture 2">
            <a:extLst>
              <a:ext uri="{FF2B5EF4-FFF2-40B4-BE49-F238E27FC236}">
                <a16:creationId xmlns:a16="http://schemas.microsoft.com/office/drawing/2014/main" id="{35A20C52-CC7E-F6E2-A860-B1AA3F3FFC21}"/>
              </a:ext>
            </a:extLst>
          </p:cNvPr>
          <p:cNvPicPr>
            <a:picLocks noChangeAspect="1"/>
          </p:cNvPicPr>
          <p:nvPr/>
        </p:nvPicPr>
        <p:blipFill>
          <a:blip r:embed="rId3"/>
          <a:stretch>
            <a:fillRect/>
          </a:stretch>
        </p:blipFill>
        <p:spPr>
          <a:xfrm>
            <a:off x="4038600" y="3181350"/>
            <a:ext cx="1276528" cy="466790"/>
          </a:xfrm>
          <a:prstGeom prst="rect">
            <a:avLst/>
          </a:prstGeom>
        </p:spPr>
      </p:pic>
    </p:spTree>
    <p:extLst>
      <p:ext uri="{BB962C8B-B14F-4D97-AF65-F5344CB8AC3E}">
        <p14:creationId xmlns:p14="http://schemas.microsoft.com/office/powerpoint/2010/main" val="11909120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18DC20-7531-073C-3A38-7C455A2B71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extBox 1">
            <a:extLst>
              <a:ext uri="{FF2B5EF4-FFF2-40B4-BE49-F238E27FC236}">
                <a16:creationId xmlns:a16="http://schemas.microsoft.com/office/drawing/2014/main" id="{1FCE4EF2-97B8-B240-92B1-320D291CCF7E}"/>
              </a:ext>
            </a:extLst>
          </p:cNvPr>
          <p:cNvSpPr txBox="1"/>
          <p:nvPr/>
        </p:nvSpPr>
        <p:spPr>
          <a:xfrm>
            <a:off x="151046" y="281353"/>
            <a:ext cx="8841909" cy="553998"/>
          </a:xfrm>
          <a:prstGeom prst="rect">
            <a:avLst/>
          </a:prstGeom>
          <a:noFill/>
        </p:spPr>
        <p:txBody>
          <a:bodyPr wrap="none" rtlCol="0">
            <a:spAutoFit/>
          </a:bodyPr>
          <a:lstStyle/>
          <a:p>
            <a:r>
              <a:rPr lang="en-US" sz="3000" dirty="0">
                <a:solidFill>
                  <a:schemeClr val="tx1"/>
                </a:solidFill>
              </a:rPr>
              <a:t>All Oneg clean up by men volunteers.  Need six</a:t>
            </a:r>
          </a:p>
        </p:txBody>
      </p:sp>
    </p:spTree>
    <p:extLst>
      <p:ext uri="{BB962C8B-B14F-4D97-AF65-F5344CB8AC3E}">
        <p14:creationId xmlns:p14="http://schemas.microsoft.com/office/powerpoint/2010/main" val="12188167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Mother’s Day: Children Praise Her</a:t>
            </a:r>
          </a:p>
          <a:p>
            <a:pPr marL="457200" indent="-457200" algn="l">
              <a:lnSpc>
                <a:spcPct val="90000"/>
              </a:lnSpc>
              <a:buFont typeface="+mj-lt"/>
              <a:buAutoNum type="arabicPeriod"/>
            </a:pPr>
            <a:r>
              <a:rPr lang="en-US" altLang="en-US" sz="4000" dirty="0"/>
              <a:t>Scriptural basis</a:t>
            </a:r>
          </a:p>
          <a:p>
            <a:pPr marL="457200" indent="-457200" algn="l">
              <a:lnSpc>
                <a:spcPct val="90000"/>
              </a:lnSpc>
              <a:buFont typeface="+mj-lt"/>
              <a:buAutoNum type="arabicPeriod"/>
            </a:pPr>
            <a:r>
              <a:rPr lang="en-US" altLang="en-US" sz="4000" dirty="0"/>
              <a:t>Power to do it.</a:t>
            </a:r>
          </a:p>
          <a:p>
            <a:pPr marL="457200" indent="-457200" algn="l">
              <a:lnSpc>
                <a:spcPct val="90000"/>
              </a:lnSpc>
              <a:buFont typeface="+mj-lt"/>
              <a:buAutoNum type="arabicPeriod"/>
            </a:pPr>
            <a:r>
              <a:rPr lang="en-US" altLang="en-US" sz="4000" dirty="0"/>
              <a:t>Surprising reason to do it</a:t>
            </a:r>
          </a:p>
          <a:p>
            <a:pPr marL="457200" indent="-457200" algn="l">
              <a:lnSpc>
                <a:spcPct val="90000"/>
              </a:lnSpc>
              <a:buFont typeface="+mj-lt"/>
              <a:buAutoNum type="arabicPeriod"/>
            </a:pPr>
            <a:r>
              <a:rPr lang="en-US" altLang="en-US" sz="4000" dirty="0"/>
              <a:t>If there were problems</a:t>
            </a:r>
          </a:p>
          <a:p>
            <a:pPr marL="457200" indent="-457200" algn="l">
              <a:lnSpc>
                <a:spcPct val="90000"/>
              </a:lnSpc>
              <a:buFont typeface="+mj-lt"/>
              <a:buAutoNum type="arabicPeriod"/>
            </a:pPr>
            <a:r>
              <a:rPr lang="en-US" altLang="en-US" sz="4000" dirty="0"/>
              <a:t>Do it</a:t>
            </a:r>
          </a:p>
        </p:txBody>
      </p:sp>
    </p:spTree>
    <p:extLst>
      <p:ext uri="{BB962C8B-B14F-4D97-AF65-F5344CB8AC3E}">
        <p14:creationId xmlns:p14="http://schemas.microsoft.com/office/powerpoint/2010/main" val="29073313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D98BC0A9-08DF-3634-A853-7D7C6A85497E}"/>
              </a:ext>
            </a:extLst>
          </p:cNvPr>
          <p:cNvPicPr>
            <a:picLocks noChangeAspect="1"/>
          </p:cNvPicPr>
          <p:nvPr/>
        </p:nvPicPr>
        <p:blipFill>
          <a:blip r:embed="rId3"/>
          <a:stretch>
            <a:fillRect/>
          </a:stretch>
        </p:blipFill>
        <p:spPr>
          <a:xfrm>
            <a:off x="812300" y="-38100"/>
            <a:ext cx="7509666" cy="5143500"/>
          </a:xfrm>
          <a:prstGeom prst="rect">
            <a:avLst/>
          </a:prstGeom>
        </p:spPr>
      </p:pic>
      <p:sp>
        <p:nvSpPr>
          <p:cNvPr id="4" name="TextBox 3">
            <a:extLst>
              <a:ext uri="{FF2B5EF4-FFF2-40B4-BE49-F238E27FC236}">
                <a16:creationId xmlns:a16="http://schemas.microsoft.com/office/drawing/2014/main" id="{52FA6B38-4322-7F07-CC0D-8FD9BCDB890D}"/>
              </a:ext>
            </a:extLst>
          </p:cNvPr>
          <p:cNvSpPr txBox="1"/>
          <p:nvPr/>
        </p:nvSpPr>
        <p:spPr>
          <a:xfrm>
            <a:off x="457200" y="3781961"/>
            <a:ext cx="7986866" cy="1323439"/>
          </a:xfrm>
          <a:prstGeom prst="rect">
            <a:avLst/>
          </a:prstGeom>
          <a:noFill/>
        </p:spPr>
        <p:txBody>
          <a:bodyPr wrap="none" rtlCol="0">
            <a:spAutoFit/>
          </a:bodyPr>
          <a:lstStyle/>
          <a:p>
            <a:pPr algn="l"/>
            <a:r>
              <a:rPr lang="en-US" b="0" i="0" u="none" strike="noStrike" dirty="0">
                <a:solidFill>
                  <a:srgbClr val="EEEEEE"/>
                </a:solidFill>
                <a:effectLst>
                  <a:outerShdw blurRad="38100" dist="38100" dir="2700000" algn="tl">
                    <a:srgbClr val="000000">
                      <a:alpha val="43137"/>
                    </a:srgbClr>
                  </a:outerShdw>
                </a:effectLst>
                <a:latin typeface="+mn-lt"/>
              </a:rPr>
              <a:t>Daniel Wolkenfeld 2023. Happy </a:t>
            </a:r>
          </a:p>
          <a:p>
            <a:pPr algn="l"/>
            <a:r>
              <a:rPr lang="en-US" b="0" i="0" u="none" strike="noStrike" dirty="0">
                <a:solidFill>
                  <a:srgbClr val="EEEEEE"/>
                </a:solidFill>
                <a:effectLst>
                  <a:outerShdw blurRad="38100" dist="38100" dir="2700000" algn="tl">
                    <a:srgbClr val="000000">
                      <a:alpha val="43137"/>
                    </a:srgbClr>
                  </a:outerShdw>
                </a:effectLst>
                <a:latin typeface="+mn-lt"/>
              </a:rPr>
              <a:t>Mother’s day to my Mom.</a:t>
            </a:r>
            <a:endParaRPr lang="en-US"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6073011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spTree>
    <p:extLst>
      <p:ext uri="{BB962C8B-B14F-4D97-AF65-F5344CB8AC3E}">
        <p14:creationId xmlns:p14="http://schemas.microsoft.com/office/powerpoint/2010/main" val="287499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CE491FC6-1D8E-0B09-FD16-7D5798C150AD}"/>
              </a:ext>
            </a:extLst>
          </p:cNvPr>
          <p:cNvPicPr>
            <a:picLocks noChangeAspect="1"/>
          </p:cNvPicPr>
          <p:nvPr/>
        </p:nvPicPr>
        <p:blipFill>
          <a:blip r:embed="rId3"/>
          <a:stretch>
            <a:fillRect/>
          </a:stretch>
        </p:blipFill>
        <p:spPr>
          <a:xfrm>
            <a:off x="690113" y="0"/>
            <a:ext cx="7763774" cy="5143500"/>
          </a:xfrm>
          <a:prstGeom prst="rect">
            <a:avLst/>
          </a:prstGeom>
        </p:spPr>
      </p:pic>
    </p:spTree>
    <p:extLst>
      <p:ext uri="{BB962C8B-B14F-4D97-AF65-F5344CB8AC3E}">
        <p14:creationId xmlns:p14="http://schemas.microsoft.com/office/powerpoint/2010/main" val="697855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062AE163-DDE4-9C12-BBD1-90F93AC623F2}"/>
              </a:ext>
            </a:extLst>
          </p:cNvPr>
          <p:cNvPicPr>
            <a:picLocks noChangeAspect="1"/>
          </p:cNvPicPr>
          <p:nvPr/>
        </p:nvPicPr>
        <p:blipFill>
          <a:blip r:embed="rId3"/>
          <a:stretch>
            <a:fillRect/>
          </a:stretch>
        </p:blipFill>
        <p:spPr>
          <a:xfrm>
            <a:off x="451140" y="0"/>
            <a:ext cx="8241719" cy="5143500"/>
          </a:xfrm>
          <a:prstGeom prst="rect">
            <a:avLst/>
          </a:prstGeom>
        </p:spPr>
      </p:pic>
    </p:spTree>
    <p:extLst>
      <p:ext uri="{BB962C8B-B14F-4D97-AF65-F5344CB8AC3E}">
        <p14:creationId xmlns:p14="http://schemas.microsoft.com/office/powerpoint/2010/main" val="638875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DB1DFBEA-DE46-880C-BBA9-C6A22E7EF92C}"/>
              </a:ext>
            </a:extLst>
          </p:cNvPr>
          <p:cNvPicPr>
            <a:picLocks noChangeAspect="1"/>
          </p:cNvPicPr>
          <p:nvPr/>
        </p:nvPicPr>
        <p:blipFill>
          <a:blip r:embed="rId3"/>
          <a:stretch>
            <a:fillRect/>
          </a:stretch>
        </p:blipFill>
        <p:spPr>
          <a:xfrm>
            <a:off x="183037" y="0"/>
            <a:ext cx="8777925" cy="5143500"/>
          </a:xfrm>
          <a:prstGeom prst="rect">
            <a:avLst/>
          </a:prstGeom>
        </p:spPr>
      </p:pic>
    </p:spTree>
    <p:extLst>
      <p:ext uri="{BB962C8B-B14F-4D97-AF65-F5344CB8AC3E}">
        <p14:creationId xmlns:p14="http://schemas.microsoft.com/office/powerpoint/2010/main" val="1986763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4953000" y="209550"/>
            <a:ext cx="3886200" cy="4648200"/>
          </a:xfrm>
        </p:spPr>
        <p:txBody>
          <a:bodyPr/>
          <a:lstStyle/>
          <a:p>
            <a:pPr algn="l">
              <a:lnSpc>
                <a:spcPct val="90000"/>
              </a:lnSpc>
            </a:pPr>
            <a:endParaRPr lang="en-US" altLang="en-US" sz="4000" dirty="0"/>
          </a:p>
          <a:p>
            <a:pPr>
              <a:lnSpc>
                <a:spcPct val="90000"/>
              </a:lnSpc>
            </a:pPr>
            <a:r>
              <a:rPr lang="en-US" altLang="en-US" sz="4000" dirty="0"/>
              <a:t>Mother’s Day: </a:t>
            </a:r>
          </a:p>
          <a:p>
            <a:pPr>
              <a:lnSpc>
                <a:spcPct val="90000"/>
              </a:lnSpc>
            </a:pPr>
            <a:r>
              <a:rPr lang="en-US" altLang="en-US" sz="4000" dirty="0"/>
              <a:t>Her Children Praise her.</a:t>
            </a:r>
          </a:p>
          <a:p>
            <a:pPr>
              <a:lnSpc>
                <a:spcPct val="90000"/>
              </a:lnSpc>
            </a:pPr>
            <a:r>
              <a:rPr lang="en-US" altLang="en-US" sz="2800" baseline="30000" dirty="0"/>
              <a:t>Mishlei / Prov 31.28</a:t>
            </a:r>
          </a:p>
          <a:p>
            <a:pPr>
              <a:lnSpc>
                <a:spcPct val="90000"/>
              </a:lnSpc>
            </a:pPr>
            <a:endParaRPr lang="en-US" altLang="en-US" sz="2800" baseline="30000" dirty="0"/>
          </a:p>
          <a:p>
            <a:pPr>
              <a:lnSpc>
                <a:spcPct val="90000"/>
              </a:lnSpc>
            </a:pPr>
            <a:r>
              <a:rPr lang="en-US" altLang="en-US" sz="4000" baseline="30000" dirty="0"/>
              <a:t>Scriptural basis</a:t>
            </a:r>
            <a:endParaRPr lang="en-US" altLang="en-US" sz="4000" dirty="0"/>
          </a:p>
        </p:txBody>
      </p:sp>
      <p:pic>
        <p:nvPicPr>
          <p:cNvPr id="3074" name="Picture 2">
            <a:extLst>
              <a:ext uri="{FF2B5EF4-FFF2-40B4-BE49-F238E27FC236}">
                <a16:creationId xmlns:a16="http://schemas.microsoft.com/office/drawing/2014/main" id="{1B8AB1B7-85F9-B6CE-313F-E1D9774504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6103"/>
            <a:ext cx="392588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591695"/>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195394</TotalTime>
  <Words>3112</Words>
  <Application>Microsoft Office PowerPoint</Application>
  <PresentationFormat>On-screen Show (16:9)</PresentationFormat>
  <Paragraphs>378</Paragraphs>
  <Slides>55</Slides>
  <Notes>55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Arial Rounded MT Bold</vt:lpstr>
      <vt:lpstr>Assistant</vt:lpstr>
      <vt:lpstr>David</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Ty Lewis</cp:lastModifiedBy>
  <cp:revision>4827</cp:revision>
  <dcterms:created xsi:type="dcterms:W3CDTF">2006-04-21T19:34:43Z</dcterms:created>
  <dcterms:modified xsi:type="dcterms:W3CDTF">2023-05-13T14:27:07Z</dcterms:modified>
</cp:coreProperties>
</file>