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101"/>
  </p:notesMasterIdLst>
  <p:handoutMasterIdLst>
    <p:handoutMasterId r:id="rId102"/>
  </p:handoutMasterIdLst>
  <p:sldIdLst>
    <p:sldId id="2045" r:id="rId3"/>
    <p:sldId id="65041" r:id="rId4"/>
    <p:sldId id="65043" r:id="rId5"/>
    <p:sldId id="65044" r:id="rId6"/>
    <p:sldId id="65045" r:id="rId7"/>
    <p:sldId id="65127" r:id="rId8"/>
    <p:sldId id="65060" r:id="rId9"/>
    <p:sldId id="65065" r:id="rId10"/>
    <p:sldId id="65064" r:id="rId11"/>
    <p:sldId id="65066" r:id="rId12"/>
    <p:sldId id="65067" r:id="rId13"/>
    <p:sldId id="65107" r:id="rId14"/>
    <p:sldId id="65135" r:id="rId15"/>
    <p:sldId id="65134" r:id="rId16"/>
    <p:sldId id="65111" r:id="rId17"/>
    <p:sldId id="65109" r:id="rId18"/>
    <p:sldId id="65112" r:id="rId19"/>
    <p:sldId id="65071" r:id="rId20"/>
    <p:sldId id="65132" r:id="rId21"/>
    <p:sldId id="65136" r:id="rId22"/>
    <p:sldId id="65142" r:id="rId23"/>
    <p:sldId id="65147" r:id="rId24"/>
    <p:sldId id="65113" r:id="rId25"/>
    <p:sldId id="65114" r:id="rId26"/>
    <p:sldId id="65080" r:id="rId27"/>
    <p:sldId id="65116" r:id="rId28"/>
    <p:sldId id="65075" r:id="rId29"/>
    <p:sldId id="65077" r:id="rId30"/>
    <p:sldId id="65096" r:id="rId31"/>
    <p:sldId id="65093" r:id="rId32"/>
    <p:sldId id="65094" r:id="rId33"/>
    <p:sldId id="65095" r:id="rId34"/>
    <p:sldId id="65117" r:id="rId35"/>
    <p:sldId id="65110" r:id="rId36"/>
    <p:sldId id="65097" r:id="rId37"/>
    <p:sldId id="65098" r:id="rId38"/>
    <p:sldId id="65099" r:id="rId39"/>
    <p:sldId id="65100" r:id="rId40"/>
    <p:sldId id="65118" r:id="rId41"/>
    <p:sldId id="65119" r:id="rId42"/>
    <p:sldId id="65115" r:id="rId43"/>
    <p:sldId id="65129" r:id="rId44"/>
    <p:sldId id="65130" r:id="rId45"/>
    <p:sldId id="65131" r:id="rId46"/>
    <p:sldId id="65120" r:id="rId47"/>
    <p:sldId id="65101" r:id="rId48"/>
    <p:sldId id="65121" r:id="rId49"/>
    <p:sldId id="65139" r:id="rId50"/>
    <p:sldId id="65140" r:id="rId51"/>
    <p:sldId id="65122" r:id="rId52"/>
    <p:sldId id="65039" r:id="rId53"/>
    <p:sldId id="65143" r:id="rId54"/>
    <p:sldId id="65141" r:id="rId55"/>
    <p:sldId id="65073" r:id="rId56"/>
    <p:sldId id="65074" r:id="rId57"/>
    <p:sldId id="65072" r:id="rId58"/>
    <p:sldId id="65144" r:id="rId59"/>
    <p:sldId id="65133" r:id="rId60"/>
    <p:sldId id="65138" r:id="rId61"/>
    <p:sldId id="65145" r:id="rId62"/>
    <p:sldId id="64313" r:id="rId63"/>
    <p:sldId id="64297" r:id="rId64"/>
    <p:sldId id="64305" r:id="rId65"/>
    <p:sldId id="64312" r:id="rId66"/>
    <p:sldId id="64317" r:id="rId67"/>
    <p:sldId id="64308" r:id="rId68"/>
    <p:sldId id="64294" r:id="rId69"/>
    <p:sldId id="64300" r:id="rId70"/>
    <p:sldId id="64306" r:id="rId71"/>
    <p:sldId id="64293" r:id="rId72"/>
    <p:sldId id="64307" r:id="rId73"/>
    <p:sldId id="64311" r:id="rId74"/>
    <p:sldId id="64310" r:id="rId75"/>
    <p:sldId id="64304" r:id="rId76"/>
    <p:sldId id="64320" r:id="rId77"/>
    <p:sldId id="64357" r:id="rId78"/>
    <p:sldId id="65062" r:id="rId79"/>
    <p:sldId id="65146" r:id="rId80"/>
    <p:sldId id="65046" r:id="rId81"/>
    <p:sldId id="65070" r:id="rId82"/>
    <p:sldId id="65155" r:id="rId83"/>
    <p:sldId id="65156" r:id="rId84"/>
    <p:sldId id="65157" r:id="rId85"/>
    <p:sldId id="65051" r:id="rId86"/>
    <p:sldId id="65154" r:id="rId87"/>
    <p:sldId id="65042" r:id="rId88"/>
    <p:sldId id="65063" r:id="rId89"/>
    <p:sldId id="65149" r:id="rId90"/>
    <p:sldId id="65150" r:id="rId91"/>
    <p:sldId id="65137" r:id="rId92"/>
    <p:sldId id="65048" r:id="rId93"/>
    <p:sldId id="65068" r:id="rId94"/>
    <p:sldId id="65126" r:id="rId95"/>
    <p:sldId id="65053" r:id="rId96"/>
    <p:sldId id="65047" r:id="rId97"/>
    <p:sldId id="65152" r:id="rId98"/>
    <p:sldId id="65151" r:id="rId99"/>
    <p:sldId id="65153" r:id="rId10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17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Torah in Messiah 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6,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Torah in Messiah 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6,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toryboardthat.com/storyboards/e1b1a174/ari-and-rachel-oven-of-akhnai-comic2/cop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Torah in Messiah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6,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8187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8720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Brett taught an important message on observing the mitzvot.  I feel I should talk about the power behind doing that!</a:t>
            </a:r>
          </a:p>
          <a:p>
            <a:endParaRPr lang="en-US" altLang="en-US" dirty="0"/>
          </a:p>
          <a:p>
            <a:r>
              <a:rPr lang="en-US" altLang="en-US" dirty="0">
                <a:solidFill>
                  <a:srgbClr val="FF0000"/>
                </a:solidFill>
              </a:rPr>
              <a:t>This may seem like an attack on ancient Rabbinic teaching.  It is not that.  I would love to get a Ph.D. in </a:t>
            </a:r>
            <a:r>
              <a:rPr lang="en-US" altLang="en-US" dirty="0" err="1">
                <a:solidFill>
                  <a:srgbClr val="FF0000"/>
                </a:solidFill>
              </a:rPr>
              <a:t>rabbinics</a:t>
            </a:r>
            <a:r>
              <a:rPr lang="en-US" altLang="en-US" dirty="0">
                <a:solidFill>
                  <a:srgbClr val="FF0000"/>
                </a:solidFill>
              </a:rPr>
              <a:t>.  However, this is a study in perspective, balance, and a remedy.</a:t>
            </a:r>
          </a:p>
          <a:p>
            <a:endParaRPr lang="en-US" altLang="en-US" dirty="0"/>
          </a:p>
          <a:p>
            <a:r>
              <a:rPr lang="en-US" altLang="en-US" dirty="0"/>
              <a:t>NOT equally valid systems!</a:t>
            </a:r>
          </a:p>
        </p:txBody>
      </p:sp>
    </p:spTree>
    <p:extLst>
      <p:ext uri="{BB962C8B-B14F-4D97-AF65-F5344CB8AC3E}">
        <p14:creationId xmlns:p14="http://schemas.microsoft.com/office/powerpoint/2010/main" val="72750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equally valid systems!</a:t>
            </a:r>
          </a:p>
        </p:txBody>
      </p:sp>
    </p:spTree>
    <p:extLst>
      <p:ext uri="{BB962C8B-B14F-4D97-AF65-F5344CB8AC3E}">
        <p14:creationId xmlns:p14="http://schemas.microsoft.com/office/powerpoint/2010/main" val="263947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equally valid systems!</a:t>
            </a:r>
          </a:p>
        </p:txBody>
      </p:sp>
    </p:spTree>
    <p:extLst>
      <p:ext uri="{BB962C8B-B14F-4D97-AF65-F5344CB8AC3E}">
        <p14:creationId xmlns:p14="http://schemas.microsoft.com/office/powerpoint/2010/main" val="49770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Does these things </a:t>
            </a:r>
            <a:r>
              <a:rPr lang="en-US" altLang="en-US" dirty="0">
                <a:sym typeface="Wingdings" panose="05000000000000000000" pitchFamily="2" charset="2"/>
              </a:rPr>
              <a:t> life.   Sounds good.   Is good.   Mostly, but there is a subtle nuance.   </a:t>
            </a:r>
          </a:p>
          <a:p>
            <a:r>
              <a:rPr lang="en-US" altLang="en-US" dirty="0">
                <a:sym typeface="Wingdings" panose="05000000000000000000" pitchFamily="2" charset="2"/>
              </a:rPr>
              <a:t>No one can </a:t>
            </a:r>
            <a:r>
              <a:rPr lang="en-US" altLang="en-US" b="1" u="sng" dirty="0">
                <a:sym typeface="Wingdings" panose="05000000000000000000" pitchFamily="2" charset="2"/>
              </a:rPr>
              <a:t>do these things.</a:t>
            </a:r>
            <a:endParaRPr lang="en-US" altLang="en-US" b="1" u="sng" dirty="0"/>
          </a:p>
        </p:txBody>
      </p:sp>
    </p:spTree>
    <p:extLst>
      <p:ext uri="{BB962C8B-B14F-4D97-AF65-F5344CB8AC3E}">
        <p14:creationId xmlns:p14="http://schemas.microsoft.com/office/powerpoint/2010/main" val="273138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7992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In Romans 10, it refers to salvation by believing in the Incarnation, Death, Resurrection of Messiah as prophetically picture in Dt. 30.</a:t>
            </a:r>
          </a:p>
          <a:p>
            <a:endParaRPr lang="en-US" altLang="en-US" dirty="0"/>
          </a:p>
          <a:p>
            <a:endParaRPr lang="en-US" altLang="en-US" dirty="0"/>
          </a:p>
        </p:txBody>
      </p:sp>
    </p:spTree>
    <p:extLst>
      <p:ext uri="{BB962C8B-B14F-4D97-AF65-F5344CB8AC3E}">
        <p14:creationId xmlns:p14="http://schemas.microsoft.com/office/powerpoint/2010/main" val="3099511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14139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0436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615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159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8924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07921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828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aseline="30000" dirty="0">
                <a:solidFill>
                  <a:srgbClr val="000000"/>
                </a:solidFill>
                <a:effectLst/>
                <a:latin typeface="Arial" panose="020B0604020202020204" pitchFamily="34" charset="0"/>
                <a:ea typeface="Times New Roman" panose="02020603050405020304" pitchFamily="18" charset="0"/>
              </a:rPr>
              <a:t>https://www.chabad.org/library/article_cdo/aid/5455793/jewish/59b.htm </a:t>
            </a:r>
            <a:endParaRPr lang="en-US" sz="1800" dirty="0">
              <a:effectLst/>
              <a:latin typeface="Times New Roman" panose="02020603050405020304" pitchFamily="18" charset="0"/>
              <a:ea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858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hlinkClick r:id="rId3"/>
              </a:rPr>
              <a:t>https://www.storyboardthat.com/storyboards/e1b1a174/ari-and-rachel-oven-of-akhnai-comic2/copy</a:t>
            </a:r>
            <a:endParaRPr lang="en-US" altLang="en-US" dirty="0"/>
          </a:p>
          <a:p>
            <a:endParaRPr lang="en-US" altLang="en-US" dirty="0"/>
          </a:p>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1812088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3510654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089165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178432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481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54253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48210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88162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9088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66270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just Jewish, many religious groups have a works based lifestyle.  It’s generally very lovely.</a:t>
            </a:r>
          </a:p>
        </p:txBody>
      </p:sp>
    </p:spTree>
    <p:extLst>
      <p:ext uri="{BB962C8B-B14F-4D97-AF65-F5344CB8AC3E}">
        <p14:creationId xmlns:p14="http://schemas.microsoft.com/office/powerpoint/2010/main" val="3284105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Crusades, Inquisition, Martin Luther, Pogroms, Holocaust</a:t>
            </a:r>
          </a:p>
        </p:txBody>
      </p:sp>
    </p:spTree>
    <p:extLst>
      <p:ext uri="{BB962C8B-B14F-4D97-AF65-F5344CB8AC3E}">
        <p14:creationId xmlns:p14="http://schemas.microsoft.com/office/powerpoint/2010/main" val="32049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93621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59821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Why?   Why have I and most Messianics met similar?  </a:t>
            </a:r>
          </a:p>
          <a:p>
            <a:r>
              <a:rPr lang="en-US" altLang="en-US" dirty="0"/>
              <a:t>I was told by one otherwise compassionate rabbi in this city, I have respect for pastors. I have zero respect for you.   You are pretending to be something you are not.   </a:t>
            </a:r>
          </a:p>
          <a:p>
            <a:endParaRPr lang="en-US" altLang="en-US" dirty="0"/>
          </a:p>
          <a:p>
            <a:r>
              <a:rPr lang="en-US" altLang="en-US" dirty="0"/>
              <a:t>Story of Stephan Acts 7.  What did he do?  Served widows, presented Yeshua…</a:t>
            </a:r>
          </a:p>
          <a:p>
            <a:endParaRPr lang="en-US" altLang="en-US" dirty="0"/>
          </a:p>
        </p:txBody>
      </p:sp>
    </p:spTree>
    <p:extLst>
      <p:ext uri="{BB962C8B-B14F-4D97-AF65-F5344CB8AC3E}">
        <p14:creationId xmlns:p14="http://schemas.microsoft.com/office/powerpoint/2010/main" val="3813571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0476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t>
            </a:r>
          </a:p>
        </p:txBody>
      </p:sp>
    </p:spTree>
    <p:extLst>
      <p:ext uri="{BB962C8B-B14F-4D97-AF65-F5344CB8AC3E}">
        <p14:creationId xmlns:p14="http://schemas.microsoft.com/office/powerpoint/2010/main" val="16840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14183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31720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4565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5316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just Jewish, many religious groups have a works based lifestyle.  It’s generally very lovely.</a:t>
            </a:r>
          </a:p>
        </p:txBody>
      </p:sp>
    </p:spTree>
    <p:extLst>
      <p:ext uri="{BB962C8B-B14F-4D97-AF65-F5344CB8AC3E}">
        <p14:creationId xmlns:p14="http://schemas.microsoft.com/office/powerpoint/2010/main" val="1656603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35943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Michael Schiffman </a:t>
            </a:r>
            <a:r>
              <a:rPr lang="en-US" altLang="en-US" dirty="0" err="1"/>
              <a:t>Hashivenu</a:t>
            </a:r>
            <a:r>
              <a:rPr lang="en-US" altLang="en-US" dirty="0"/>
              <a:t> Institute on Campus of Fuller Seminary, Pasadena, CA</a:t>
            </a:r>
          </a:p>
        </p:txBody>
      </p:sp>
    </p:spTree>
    <p:extLst>
      <p:ext uri="{BB962C8B-B14F-4D97-AF65-F5344CB8AC3E}">
        <p14:creationId xmlns:p14="http://schemas.microsoft.com/office/powerpoint/2010/main" val="3549629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8745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8451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https://en.wikipedia.org/wiki/Secularism_in_Israel</a:t>
            </a:r>
          </a:p>
        </p:txBody>
      </p:sp>
    </p:spTree>
    <p:extLst>
      <p:ext uri="{BB962C8B-B14F-4D97-AF65-F5344CB8AC3E}">
        <p14:creationId xmlns:p14="http://schemas.microsoft.com/office/powerpoint/2010/main" val="126001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a:t>
            </a:r>
            <a:r>
              <a:rPr lang="en-US" altLang="en-US"/>
              <a:t>Mike Boatright</a:t>
            </a:r>
            <a:endParaRPr lang="en-US" altLang="en-US" dirty="0"/>
          </a:p>
        </p:txBody>
      </p:sp>
    </p:spTree>
    <p:extLst>
      <p:ext uri="{BB962C8B-B14F-4D97-AF65-F5344CB8AC3E}">
        <p14:creationId xmlns:p14="http://schemas.microsoft.com/office/powerpoint/2010/main" val="2395043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5888" marR="0" lvl="0" indent="-115888" algn="l" rtl="0">
              <a:spcBef>
                <a:spcPts val="0"/>
              </a:spcBef>
              <a:spcAft>
                <a:spcPts val="0"/>
              </a:spcAft>
              <a:buFont typeface="Symbol" panose="05050102010706020507" pitchFamily="18" charset="2"/>
              <a:buChar char=""/>
            </a:pPr>
            <a:endParaRPr lang="en-US" altLang="en-US" dirty="0"/>
          </a:p>
        </p:txBody>
      </p:sp>
    </p:spTree>
    <p:extLst>
      <p:ext uri="{BB962C8B-B14F-4D97-AF65-F5344CB8AC3E}">
        <p14:creationId xmlns:p14="http://schemas.microsoft.com/office/powerpoint/2010/main" val="3203448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28702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5888" marR="0" lvl="0" indent="-115888" algn="l" rtl="0">
              <a:spcBef>
                <a:spcPts val="0"/>
              </a:spcBef>
              <a:spcAft>
                <a:spcPts val="0"/>
              </a:spcAft>
              <a:buFont typeface="Symbol" panose="05050102010706020507" pitchFamily="18" charset="2"/>
              <a:buChar char=""/>
            </a:pPr>
            <a:r>
              <a:rPr lang="en-US" sz="2000" dirty="0">
                <a:effectLst/>
                <a:latin typeface="Arial Rounded MT Bold" panose="020F0704030504030204" pitchFamily="34" charset="0"/>
                <a:ea typeface="Times New Roman" panose="02020603050405020304" pitchFamily="18" charset="0"/>
              </a:rPr>
              <a:t>Rejecting Yeshua in the Jewish world</a:t>
            </a:r>
          </a:p>
          <a:p>
            <a:pPr marL="115888" marR="0" lvl="0" indent="-115888" algn="l" rtl="0">
              <a:spcBef>
                <a:spcPts val="0"/>
              </a:spcBef>
              <a:spcAft>
                <a:spcPts val="0"/>
              </a:spcAft>
              <a:buFont typeface="Symbol" panose="05050102010706020507" pitchFamily="18" charset="2"/>
              <a:buChar char=""/>
            </a:pPr>
            <a:r>
              <a:rPr lang="en-US" sz="2000" dirty="0">
                <a:effectLst/>
                <a:latin typeface="Arial Rounded MT Bold" panose="020F0704030504030204" pitchFamily="34" charset="0"/>
                <a:ea typeface="Times New Roman" panose="02020603050405020304" pitchFamily="18" charset="0"/>
              </a:rPr>
              <a:t>Law of return excluding Messianic Jews</a:t>
            </a:r>
            <a:endParaRPr lang="en-US" sz="2000" dirty="0">
              <a:effectLst/>
              <a:latin typeface="Times New Roman" panose="02020603050405020304" pitchFamily="18" charset="0"/>
              <a:ea typeface="Times New Roman" panose="02020603050405020304" pitchFamily="18" charset="0"/>
            </a:endParaRPr>
          </a:p>
          <a:p>
            <a:pPr marL="115888" marR="0" lvl="0" indent="-115888" algn="l" rtl="0">
              <a:spcBef>
                <a:spcPts val="0"/>
              </a:spcBef>
              <a:spcAft>
                <a:spcPts val="0"/>
              </a:spcAft>
              <a:buFont typeface="Symbol" panose="05050102010706020507" pitchFamily="18" charset="2"/>
              <a:buChar char=""/>
            </a:pPr>
            <a:r>
              <a:rPr lang="en-US" sz="2000" dirty="0">
                <a:effectLst/>
                <a:latin typeface="Arial Rounded MT Bold" panose="020F0704030504030204" pitchFamily="34" charset="0"/>
                <a:ea typeface="Times New Roman" panose="02020603050405020304" pitchFamily="18" charset="0"/>
              </a:rPr>
              <a:t>Matrilineal descent determining Jewish ID weddings in Israel</a:t>
            </a:r>
            <a:endParaRPr lang="en-US" sz="2000" dirty="0">
              <a:effectLst/>
              <a:latin typeface="Times New Roman" panose="02020603050405020304" pitchFamily="18" charset="0"/>
              <a:ea typeface="Times New Roman" panose="02020603050405020304" pitchFamily="18" charset="0"/>
            </a:endParaRPr>
          </a:p>
          <a:p>
            <a:pPr marL="115888" marR="0" lvl="0" indent="-115888" algn="l" rtl="0">
              <a:spcBef>
                <a:spcPts val="0"/>
              </a:spcBef>
              <a:spcAft>
                <a:spcPts val="0"/>
              </a:spcAft>
              <a:buFont typeface="Symbol" panose="05050102010706020507" pitchFamily="18" charset="2"/>
              <a:buChar char=""/>
            </a:pPr>
            <a:r>
              <a:rPr lang="en-US" sz="2000" dirty="0">
                <a:effectLst/>
                <a:latin typeface="Arial Rounded MT Bold" panose="020F0704030504030204" pitchFamily="34" charset="0"/>
                <a:ea typeface="Times New Roman" panose="02020603050405020304" pitchFamily="18" charset="0"/>
              </a:rPr>
              <a:t>Culture of non-work and non-military service and anti-Zionism among Haredim.</a:t>
            </a:r>
          </a:p>
          <a:p>
            <a:pPr marL="115888" marR="0" lvl="0" indent="-115888" algn="l" rtl="0">
              <a:spcBef>
                <a:spcPts val="0"/>
              </a:spcBef>
              <a:spcAft>
                <a:spcPts val="0"/>
              </a:spcAft>
              <a:buFont typeface="Symbol" panose="05050102010706020507" pitchFamily="18" charset="2"/>
              <a:buChar char=""/>
            </a:pPr>
            <a:r>
              <a:rPr lang="en-US" sz="2000" dirty="0">
                <a:effectLst/>
                <a:latin typeface="Arial Rounded MT Bold" panose="020F0704030504030204" pitchFamily="34" charset="0"/>
                <a:ea typeface="Times New Roman" panose="02020603050405020304" pitchFamily="18" charset="0"/>
                <a:cs typeface="Times New Roman" panose="02020603050405020304" pitchFamily="18" charset="0"/>
              </a:rPr>
              <a:t>During niddah, among some groups, husband can seek another woman, like concubines.  One believing family I know personally the young women was solicited. </a:t>
            </a:r>
            <a:endParaRPr lang="en-US" altLang="en-US" dirty="0"/>
          </a:p>
          <a:p>
            <a:endParaRPr lang="en-US" altLang="en-US" dirty="0"/>
          </a:p>
        </p:txBody>
      </p:sp>
    </p:spTree>
    <p:extLst>
      <p:ext uri="{BB962C8B-B14F-4D97-AF65-F5344CB8AC3E}">
        <p14:creationId xmlns:p14="http://schemas.microsoft.com/office/powerpoint/2010/main" val="3681953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just Jewish, many religious groups have a works based lifestyle.  It’s generally very lovely.</a:t>
            </a:r>
          </a:p>
        </p:txBody>
      </p:sp>
    </p:spTree>
    <p:extLst>
      <p:ext uri="{BB962C8B-B14F-4D97-AF65-F5344CB8AC3E}">
        <p14:creationId xmlns:p14="http://schemas.microsoft.com/office/powerpoint/2010/main" val="1803700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17096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94912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1610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59314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49248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1200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88646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625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16194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88915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79754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155422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5590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07099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557594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742367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7601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481681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53314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7070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909864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6,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25505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May 6,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9140072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May 6,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17491260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May 6,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1340518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5.31 to 8.38, 8.58 to 9.53</a:t>
            </a:r>
          </a:p>
          <a:p>
            <a:r>
              <a:rPr lang="en-US" altLang="en-US" dirty="0"/>
              <a:t>https://youtu.be/HRK5g1pIx-U</a:t>
            </a:r>
          </a:p>
        </p:txBody>
      </p:sp>
    </p:spTree>
    <p:extLst>
      <p:ext uri="{BB962C8B-B14F-4D97-AF65-F5344CB8AC3E}">
        <p14:creationId xmlns:p14="http://schemas.microsoft.com/office/powerpoint/2010/main" val="4132303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just Jewish, many religious groups have a works based lifestyle.  It’s generally very lovely.</a:t>
            </a:r>
          </a:p>
        </p:txBody>
      </p:sp>
    </p:spTree>
    <p:extLst>
      <p:ext uri="{BB962C8B-B14F-4D97-AF65-F5344CB8AC3E}">
        <p14:creationId xmlns:p14="http://schemas.microsoft.com/office/powerpoint/2010/main" val="24232487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a:t>https://serveisrael.com/isaiah62fast/</a:t>
            </a:r>
            <a:endParaRPr lang="en-US" altLang="en-US" dirty="0"/>
          </a:p>
        </p:txBody>
      </p:sp>
    </p:spTree>
    <p:extLst>
      <p:ext uri="{BB962C8B-B14F-4D97-AF65-F5344CB8AC3E}">
        <p14:creationId xmlns:p14="http://schemas.microsoft.com/office/powerpoint/2010/main" val="116415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248810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895052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735063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48617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919203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https://youtu.be/5krYI8ihxxk</a:t>
            </a:r>
          </a:p>
        </p:txBody>
      </p:sp>
    </p:spTree>
    <p:extLst>
      <p:ext uri="{BB962C8B-B14F-4D97-AF65-F5344CB8AC3E}">
        <p14:creationId xmlns:p14="http://schemas.microsoft.com/office/powerpoint/2010/main" val="26517664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666667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3388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87149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12777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25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965908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205736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https://youtu.be/5krYI8ihxxk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Dean Bye, father of Deana </a:t>
            </a:r>
            <a:r>
              <a:rPr lang="en-US" altLang="en-US" dirty="0" err="1"/>
              <a:t>Malespin</a:t>
            </a:r>
            <a:r>
              <a:rPr lang="en-US" altLang="en-US" dirty="0"/>
              <a:t> who is the wife of Chaim </a:t>
            </a:r>
            <a:r>
              <a:rPr lang="en-US" altLang="en-US" dirty="0" err="1"/>
              <a:t>Malespin</a:t>
            </a:r>
            <a:r>
              <a:rPr lang="en-US" altLang="en-US" dirty="0"/>
              <a:t>, and the agent for Joshua Aaron.  And a native </a:t>
            </a:r>
            <a:r>
              <a:rPr lang="en-US" altLang="en-US" dirty="0" err="1"/>
              <a:t>Winnipeger</a:t>
            </a:r>
            <a:r>
              <a:rPr lang="en-US" altLang="en-US" dirty="0"/>
              <a:t>, where Dawn and I and our 4 kids spent 6 years in Native Canadian ministry.</a:t>
            </a:r>
          </a:p>
          <a:p>
            <a:endParaRPr lang="en-US" altLang="en-US" dirty="0"/>
          </a:p>
        </p:txBody>
      </p:sp>
    </p:spTree>
    <p:extLst>
      <p:ext uri="{BB962C8B-B14F-4D97-AF65-F5344CB8AC3E}">
        <p14:creationId xmlns:p14="http://schemas.microsoft.com/office/powerpoint/2010/main" val="22174750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https://isaiah62fast.com/</a:t>
            </a:r>
          </a:p>
        </p:txBody>
      </p:sp>
    </p:spTree>
    <p:extLst>
      <p:ext uri="{BB962C8B-B14F-4D97-AF65-F5344CB8AC3E}">
        <p14:creationId xmlns:p14="http://schemas.microsoft.com/office/powerpoint/2010/main" val="33242561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https://isaiah62fast.com/</a:t>
            </a:r>
          </a:p>
        </p:txBody>
      </p:sp>
    </p:spTree>
    <p:extLst>
      <p:ext uri="{BB962C8B-B14F-4D97-AF65-F5344CB8AC3E}">
        <p14:creationId xmlns:p14="http://schemas.microsoft.com/office/powerpoint/2010/main" val="11947956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584985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ctr" rtl="0"/>
            <a:r>
              <a:rPr lang="en-US" b="0" i="1" dirty="0">
                <a:solidFill>
                  <a:srgbClr val="000000"/>
                </a:solidFill>
                <a:effectLst/>
                <a:latin typeface="Noticia Text"/>
              </a:rPr>
              <a:t>Copyright (C) 2023 10 Days. All rights reserved.</a:t>
            </a:r>
            <a:br>
              <a:rPr lang="en-US" b="0" dirty="0">
                <a:solidFill>
                  <a:srgbClr val="000000"/>
                </a:solidFill>
                <a:effectLst/>
                <a:latin typeface="Noticia Text"/>
              </a:rPr>
            </a:br>
            <a:r>
              <a:rPr lang="en-US" b="0" dirty="0">
                <a:solidFill>
                  <a:srgbClr val="000000"/>
                </a:solidFill>
                <a:effectLst/>
                <a:latin typeface="Noticia Text"/>
              </a:rPr>
              <a:t>You are receiving this email because you are interested in being a part of the 10 Days of prayer. </a:t>
            </a:r>
            <a:br>
              <a:rPr lang="en-US" b="0" dirty="0">
                <a:solidFill>
                  <a:srgbClr val="000000"/>
                </a:solidFill>
                <a:effectLst/>
                <a:latin typeface="Noticia Text"/>
              </a:rPr>
            </a:br>
            <a:br>
              <a:rPr lang="en-US" b="0" dirty="0">
                <a:solidFill>
                  <a:srgbClr val="000000"/>
                </a:solidFill>
                <a:effectLst/>
                <a:latin typeface="Noticia Text"/>
              </a:rPr>
            </a:br>
            <a:r>
              <a:rPr lang="en-US" b="0" dirty="0">
                <a:solidFill>
                  <a:srgbClr val="000000"/>
                </a:solidFill>
                <a:effectLst/>
                <a:latin typeface="Noticia Text"/>
              </a:rPr>
              <a:t>Our mailing address is:</a:t>
            </a:r>
            <a:br>
              <a:rPr lang="en-US" b="0" dirty="0">
                <a:solidFill>
                  <a:srgbClr val="000000"/>
                </a:solidFill>
                <a:effectLst/>
                <a:latin typeface="Noticia Text"/>
              </a:rPr>
            </a:br>
            <a:endParaRPr lang="en-US" b="0" dirty="0">
              <a:solidFill>
                <a:srgbClr val="000000"/>
              </a:solidFill>
              <a:effectLst/>
              <a:latin typeface="Noticia Text"/>
            </a:endParaRPr>
          </a:p>
          <a:p>
            <a:pPr algn="ctr"/>
            <a:r>
              <a:rPr lang="en-US" dirty="0">
                <a:solidFill>
                  <a:srgbClr val="000000"/>
                </a:solidFill>
                <a:effectLst/>
                <a:latin typeface="Noticia Text"/>
              </a:rPr>
              <a:t>10 </a:t>
            </a:r>
            <a:r>
              <a:rPr lang="en-US" dirty="0" err="1">
                <a:solidFill>
                  <a:srgbClr val="000000"/>
                </a:solidFill>
                <a:effectLst/>
                <a:latin typeface="Noticia Text"/>
              </a:rPr>
              <a:t>DaysP.O</a:t>
            </a:r>
            <a:r>
              <a:rPr lang="en-US" dirty="0">
                <a:solidFill>
                  <a:srgbClr val="000000"/>
                </a:solidFill>
                <a:effectLst/>
                <a:latin typeface="Noticia Text"/>
              </a:rPr>
              <a:t>. Box 9659</a:t>
            </a:r>
          </a:p>
          <a:p>
            <a:pPr algn="ctr"/>
            <a:r>
              <a:rPr lang="en-US" dirty="0">
                <a:solidFill>
                  <a:srgbClr val="000000"/>
                </a:solidFill>
                <a:effectLst/>
                <a:latin typeface="Noticia Text"/>
              </a:rPr>
              <a:t>North Amherst, Ma 01059</a:t>
            </a:r>
          </a:p>
          <a:p>
            <a:endParaRPr lang="en-US" altLang="en-US" dirty="0"/>
          </a:p>
        </p:txBody>
      </p:sp>
    </p:spTree>
    <p:extLst>
      <p:ext uri="{BB962C8B-B14F-4D97-AF65-F5344CB8AC3E}">
        <p14:creationId xmlns:p14="http://schemas.microsoft.com/office/powerpoint/2010/main" val="32360647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ctr" rtl="0"/>
            <a:r>
              <a:rPr lang="en-US" b="0" i="1" dirty="0">
                <a:solidFill>
                  <a:srgbClr val="000000"/>
                </a:solidFill>
                <a:effectLst/>
                <a:latin typeface="Noticia Text"/>
              </a:rPr>
              <a:t>Copyright (C) 2023 10 Days. All rights reserved.</a:t>
            </a:r>
            <a:br>
              <a:rPr lang="en-US" b="0" dirty="0">
                <a:solidFill>
                  <a:srgbClr val="000000"/>
                </a:solidFill>
                <a:effectLst/>
                <a:latin typeface="Noticia Text"/>
              </a:rPr>
            </a:br>
            <a:r>
              <a:rPr lang="en-US" b="0" dirty="0">
                <a:solidFill>
                  <a:srgbClr val="000000"/>
                </a:solidFill>
                <a:effectLst/>
                <a:latin typeface="Noticia Text"/>
              </a:rPr>
              <a:t>You are receiving this email because you are interested in being a part of the 10 Days of prayer. </a:t>
            </a:r>
            <a:br>
              <a:rPr lang="en-US" b="0" dirty="0">
                <a:solidFill>
                  <a:srgbClr val="000000"/>
                </a:solidFill>
                <a:effectLst/>
                <a:latin typeface="Noticia Text"/>
              </a:rPr>
            </a:br>
            <a:br>
              <a:rPr lang="en-US" b="0" dirty="0">
                <a:solidFill>
                  <a:srgbClr val="000000"/>
                </a:solidFill>
                <a:effectLst/>
                <a:latin typeface="Noticia Text"/>
              </a:rPr>
            </a:br>
            <a:r>
              <a:rPr lang="en-US" b="0" dirty="0">
                <a:solidFill>
                  <a:srgbClr val="000000"/>
                </a:solidFill>
                <a:effectLst/>
                <a:latin typeface="Noticia Text"/>
              </a:rPr>
              <a:t>Our mailing address is:</a:t>
            </a:r>
            <a:br>
              <a:rPr lang="en-US" b="0" dirty="0">
                <a:solidFill>
                  <a:srgbClr val="000000"/>
                </a:solidFill>
                <a:effectLst/>
                <a:latin typeface="Noticia Text"/>
              </a:rPr>
            </a:br>
            <a:endParaRPr lang="en-US" b="0" dirty="0">
              <a:solidFill>
                <a:srgbClr val="000000"/>
              </a:solidFill>
              <a:effectLst/>
              <a:latin typeface="Noticia Text"/>
            </a:endParaRPr>
          </a:p>
          <a:p>
            <a:pPr algn="ctr"/>
            <a:r>
              <a:rPr lang="en-US" dirty="0">
                <a:solidFill>
                  <a:srgbClr val="000000"/>
                </a:solidFill>
                <a:effectLst/>
                <a:latin typeface="Noticia Text"/>
              </a:rPr>
              <a:t>10 </a:t>
            </a:r>
            <a:r>
              <a:rPr lang="en-US" dirty="0" err="1">
                <a:solidFill>
                  <a:srgbClr val="000000"/>
                </a:solidFill>
                <a:effectLst/>
                <a:latin typeface="Noticia Text"/>
              </a:rPr>
              <a:t>DaysP.O</a:t>
            </a:r>
            <a:r>
              <a:rPr lang="en-US" dirty="0">
                <a:solidFill>
                  <a:srgbClr val="000000"/>
                </a:solidFill>
                <a:effectLst/>
                <a:latin typeface="Noticia Text"/>
              </a:rPr>
              <a:t>. Box 9659</a:t>
            </a:r>
          </a:p>
          <a:p>
            <a:pPr algn="ctr"/>
            <a:r>
              <a:rPr lang="en-US" dirty="0">
                <a:solidFill>
                  <a:srgbClr val="000000"/>
                </a:solidFill>
                <a:effectLst/>
                <a:latin typeface="Noticia Text"/>
              </a:rPr>
              <a:t>North Amherst, Ma 01059</a:t>
            </a:r>
          </a:p>
          <a:p>
            <a:endParaRPr lang="en-US" altLang="en-US" dirty="0"/>
          </a:p>
        </p:txBody>
      </p:sp>
    </p:spTree>
    <p:extLst>
      <p:ext uri="{BB962C8B-B14F-4D97-AF65-F5344CB8AC3E}">
        <p14:creationId xmlns:p14="http://schemas.microsoft.com/office/powerpoint/2010/main" val="31549598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ctr" rtl="0"/>
            <a:r>
              <a:rPr lang="en-US" b="0" i="1" dirty="0">
                <a:solidFill>
                  <a:srgbClr val="000000"/>
                </a:solidFill>
                <a:effectLst/>
                <a:latin typeface="Noticia Text"/>
              </a:rPr>
              <a:t>Copyright (C) 2023 10 Days. All rights reserved.</a:t>
            </a:r>
            <a:br>
              <a:rPr lang="en-US" b="0" dirty="0">
                <a:solidFill>
                  <a:srgbClr val="000000"/>
                </a:solidFill>
                <a:effectLst/>
                <a:latin typeface="Noticia Text"/>
              </a:rPr>
            </a:br>
            <a:r>
              <a:rPr lang="en-US" b="0" dirty="0">
                <a:solidFill>
                  <a:srgbClr val="000000"/>
                </a:solidFill>
                <a:effectLst/>
                <a:latin typeface="Noticia Text"/>
              </a:rPr>
              <a:t>You are receiving this email because you are interested in being a part of the 10 Days of prayer. </a:t>
            </a:r>
            <a:br>
              <a:rPr lang="en-US" b="0" dirty="0">
                <a:solidFill>
                  <a:srgbClr val="000000"/>
                </a:solidFill>
                <a:effectLst/>
                <a:latin typeface="Noticia Text"/>
              </a:rPr>
            </a:br>
            <a:br>
              <a:rPr lang="en-US" b="0" dirty="0">
                <a:solidFill>
                  <a:srgbClr val="000000"/>
                </a:solidFill>
                <a:effectLst/>
                <a:latin typeface="Noticia Text"/>
              </a:rPr>
            </a:br>
            <a:r>
              <a:rPr lang="en-US" b="0" dirty="0">
                <a:solidFill>
                  <a:srgbClr val="000000"/>
                </a:solidFill>
                <a:effectLst/>
                <a:latin typeface="Noticia Text"/>
              </a:rPr>
              <a:t>Our mailing address is:</a:t>
            </a:r>
            <a:br>
              <a:rPr lang="en-US" b="0" dirty="0">
                <a:solidFill>
                  <a:srgbClr val="000000"/>
                </a:solidFill>
                <a:effectLst/>
                <a:latin typeface="Noticia Text"/>
              </a:rPr>
            </a:br>
            <a:endParaRPr lang="en-US" b="0" dirty="0">
              <a:solidFill>
                <a:srgbClr val="000000"/>
              </a:solidFill>
              <a:effectLst/>
              <a:latin typeface="Noticia Text"/>
            </a:endParaRPr>
          </a:p>
          <a:p>
            <a:pPr algn="ctr"/>
            <a:r>
              <a:rPr lang="en-US" dirty="0">
                <a:solidFill>
                  <a:srgbClr val="000000"/>
                </a:solidFill>
                <a:effectLst/>
                <a:latin typeface="Noticia Text"/>
              </a:rPr>
              <a:t>10 </a:t>
            </a:r>
            <a:r>
              <a:rPr lang="en-US" dirty="0" err="1">
                <a:solidFill>
                  <a:srgbClr val="000000"/>
                </a:solidFill>
                <a:effectLst/>
                <a:latin typeface="Noticia Text"/>
              </a:rPr>
              <a:t>DaysP.O</a:t>
            </a:r>
            <a:r>
              <a:rPr lang="en-US" dirty="0">
                <a:solidFill>
                  <a:srgbClr val="000000"/>
                </a:solidFill>
                <a:effectLst/>
                <a:latin typeface="Noticia Text"/>
              </a:rPr>
              <a:t>. Box 9659</a:t>
            </a:r>
          </a:p>
          <a:p>
            <a:pPr algn="ctr"/>
            <a:r>
              <a:rPr lang="en-US" dirty="0">
                <a:solidFill>
                  <a:srgbClr val="000000"/>
                </a:solidFill>
                <a:effectLst/>
                <a:latin typeface="Noticia Text"/>
              </a:rPr>
              <a:t>North Amherst, Ma 01059</a:t>
            </a:r>
          </a:p>
          <a:p>
            <a:endParaRPr lang="en-US" altLang="en-US" dirty="0"/>
          </a:p>
        </p:txBody>
      </p:sp>
    </p:spTree>
    <p:extLst>
      <p:ext uri="{BB962C8B-B14F-4D97-AF65-F5344CB8AC3E}">
        <p14:creationId xmlns:p14="http://schemas.microsoft.com/office/powerpoint/2010/main" val="29391833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Torah in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1182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www.thetorah.com/article/the-prohibition-to-carry-on-shabbat-historical-and-exegetical-development"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322972" cy="4648200"/>
          </a:xfrm>
        </p:spPr>
        <p:txBody>
          <a:bodyPr/>
          <a:lstStyle/>
          <a:p>
            <a:pPr algn="l">
              <a:lnSpc>
                <a:spcPct val="90000"/>
              </a:lnSpc>
            </a:pPr>
            <a:r>
              <a:rPr lang="en-US" altLang="en-US" sz="4000" dirty="0"/>
              <a:t> and Coco Puff at full gallop</a:t>
            </a:r>
          </a:p>
        </p:txBody>
      </p:sp>
      <p:pic>
        <p:nvPicPr>
          <p:cNvPr id="3" name="Picture 2">
            <a:extLst>
              <a:ext uri="{FF2B5EF4-FFF2-40B4-BE49-F238E27FC236}">
                <a16:creationId xmlns:a16="http://schemas.microsoft.com/office/drawing/2014/main" id="{CF58D94E-4F40-30B1-79A6-1D44B5F99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772" y="32766"/>
            <a:ext cx="5497940" cy="5143500"/>
          </a:xfrm>
          <a:prstGeom prst="rect">
            <a:avLst/>
          </a:prstGeom>
        </p:spPr>
      </p:pic>
    </p:spTree>
    <p:extLst>
      <p:ext uri="{BB962C8B-B14F-4D97-AF65-F5344CB8AC3E}">
        <p14:creationId xmlns:p14="http://schemas.microsoft.com/office/powerpoint/2010/main" val="49024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1B985AC-0B94-350A-61F8-6CF06337C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350"/>
            <a:ext cx="9144000" cy="4114800"/>
          </a:xfrm>
          <a:prstGeom prst="rect">
            <a:avLst/>
          </a:prstGeom>
        </p:spPr>
      </p:pic>
    </p:spTree>
    <p:extLst>
      <p:ext uri="{BB962C8B-B14F-4D97-AF65-F5344CB8AC3E}">
        <p14:creationId xmlns:p14="http://schemas.microsoft.com/office/powerpoint/2010/main" val="254451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76200" y="3066752"/>
            <a:ext cx="9233739" cy="707886"/>
          </a:xfrm>
          <a:prstGeom prst="rect">
            <a:avLst/>
          </a:prstGeom>
          <a:noFill/>
        </p:spPr>
        <p:txBody>
          <a:bodyPr wrap="square" rtlCol="0">
            <a:spAutoFit/>
          </a:bodyPr>
          <a:lstStyle/>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Part 2</a:t>
            </a:r>
          </a:p>
        </p:txBody>
      </p:sp>
    </p:spTree>
    <p:extLst>
      <p:ext uri="{BB962C8B-B14F-4D97-AF65-F5344CB8AC3E}">
        <p14:creationId xmlns:p14="http://schemas.microsoft.com/office/powerpoint/2010/main" val="82767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76200" y="3066752"/>
            <a:ext cx="9233739" cy="707886"/>
          </a:xfrm>
          <a:prstGeom prst="rect">
            <a:avLst/>
          </a:prstGeom>
          <a:noFill/>
        </p:spPr>
        <p:txBody>
          <a:bodyPr wrap="squar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   Review of Part 1</a:t>
            </a:r>
          </a:p>
        </p:txBody>
      </p:sp>
    </p:spTree>
    <p:extLst>
      <p:ext uri="{BB962C8B-B14F-4D97-AF65-F5344CB8AC3E}">
        <p14:creationId xmlns:p14="http://schemas.microsoft.com/office/powerpoint/2010/main" val="82127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76200" y="3126950"/>
            <a:ext cx="9233739" cy="2000548"/>
          </a:xfrm>
          <a:prstGeom prst="rect">
            <a:avLst/>
          </a:prstGeom>
          <a:noFill/>
        </p:spPr>
        <p:txBody>
          <a:bodyPr wrap="squar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   Review of Part 1</a:t>
            </a:r>
          </a:p>
          <a:p>
            <a:r>
              <a:rPr lang="en-US" u="sng"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Two systems</a:t>
            </a:r>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of righteousness</a:t>
            </a:r>
          </a:p>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in Romans</a:t>
            </a:r>
            <a:r>
              <a:rPr lang="en-US" sz="44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10, </a:t>
            </a:r>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Galatians 3</a:t>
            </a:r>
          </a:p>
        </p:txBody>
      </p:sp>
    </p:spTree>
    <p:extLst>
      <p:ext uri="{BB962C8B-B14F-4D97-AF65-F5344CB8AC3E}">
        <p14:creationId xmlns:p14="http://schemas.microsoft.com/office/powerpoint/2010/main" val="405280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u="sng" dirty="0"/>
              <a:t>FIRST SYSTEM</a:t>
            </a:r>
            <a:r>
              <a:rPr lang="en-US" sz="4000" b="1" baseline="30000" dirty="0"/>
              <a:t>   </a:t>
            </a:r>
            <a:r>
              <a:rPr lang="en-US" sz="4000" baseline="30000" dirty="0"/>
              <a:t>Ro 10.5</a:t>
            </a:r>
            <a:r>
              <a:rPr lang="en-US" sz="4000" b="1" baseline="30000" dirty="0"/>
              <a:t> </a:t>
            </a:r>
            <a:r>
              <a:rPr lang="en-US" sz="4000" dirty="0"/>
              <a:t>For Moshe writes about the righteousness grounded in the Torah that </a:t>
            </a:r>
            <a:r>
              <a:rPr lang="en-US" sz="4000" u="sng" dirty="0">
                <a:solidFill>
                  <a:srgbClr val="FFFF66"/>
                </a:solidFill>
              </a:rPr>
              <a:t>the</a:t>
            </a:r>
            <a:r>
              <a:rPr lang="en-US" sz="4000" b="1" u="sng" dirty="0"/>
              <a:t> </a:t>
            </a:r>
            <a:r>
              <a:rPr lang="en-US" sz="4000" u="sng" dirty="0">
                <a:solidFill>
                  <a:srgbClr val="FFFF66"/>
                </a:solidFill>
              </a:rPr>
              <a:t>person who does these things will attain life through them</a:t>
            </a:r>
            <a:r>
              <a:rPr lang="en-US" sz="4000" dirty="0"/>
              <a:t>. [quoting Vayikra/Lev. 18:5.] </a:t>
            </a:r>
          </a:p>
        </p:txBody>
      </p:sp>
    </p:spTree>
    <p:extLst>
      <p:ext uri="{BB962C8B-B14F-4D97-AF65-F5344CB8AC3E}">
        <p14:creationId xmlns:p14="http://schemas.microsoft.com/office/powerpoint/2010/main" val="197464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SECOND SYSTEM </a:t>
            </a: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3.6-8</a:t>
            </a:r>
            <a:r>
              <a:rPr lang="en-US" altLang="en-US" sz="4000" dirty="0"/>
              <a:t> Just as Abraham “believed God, and it was credited to him as righteousness,” [Genesis 15:6]  know then that those who have faith are children of Abraham.  The Scriptures, foreseeing that God would justify the Gentiles by faith, proclaimed the Good News</a:t>
            </a:r>
          </a:p>
        </p:txBody>
      </p:sp>
    </p:spTree>
    <p:extLst>
      <p:ext uri="{BB962C8B-B14F-4D97-AF65-F5344CB8AC3E}">
        <p14:creationId xmlns:p14="http://schemas.microsoft.com/office/powerpoint/2010/main" val="30777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effectLst/>
                <a:latin typeface="Arial Rounded MT Bold" panose="020F0704030504030204" pitchFamily="34" charset="0"/>
                <a:ea typeface="Times New Roman" panose="02020603050405020304" pitchFamily="18" charset="0"/>
                <a:cs typeface="Times New Roman" panose="02020603050405020304" pitchFamily="18" charset="0"/>
              </a:rPr>
              <a:t>Galatians 3.8-9</a:t>
            </a:r>
            <a:r>
              <a:rPr lang="en-US" altLang="en-US" sz="4000" dirty="0"/>
              <a:t> to Abraham in advance, saying, </a:t>
            </a:r>
            <a:r>
              <a:rPr lang="en-US" altLang="en-US" sz="4000" baseline="30000" dirty="0"/>
              <a:t>Genesis 12:3  </a:t>
            </a:r>
            <a:r>
              <a:rPr lang="en-US" altLang="en-US" sz="4000" dirty="0"/>
              <a:t>“All the nations shall be blessed through you.” So then, the faithful are blessed along with Abraham, the faithful one.</a:t>
            </a:r>
          </a:p>
        </p:txBody>
      </p:sp>
    </p:spTree>
    <p:extLst>
      <p:ext uri="{BB962C8B-B14F-4D97-AF65-F5344CB8AC3E}">
        <p14:creationId xmlns:p14="http://schemas.microsoft.com/office/powerpoint/2010/main" val="131265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Summary of the two systems of righteousness</a:t>
            </a:r>
          </a:p>
          <a:p>
            <a:pPr marL="228600" indent="-228600" algn="l">
              <a:lnSpc>
                <a:spcPct val="90000"/>
              </a:lnSpc>
              <a:buFont typeface="Arial" panose="020B0604020202020204" pitchFamily="34" charset="0"/>
              <a:buChar char="•"/>
            </a:pPr>
            <a:r>
              <a:rPr lang="en-US" altLang="en-US" sz="4000" dirty="0"/>
              <a:t>Do right to earn LIFE</a:t>
            </a:r>
          </a:p>
          <a:p>
            <a:pPr marL="228600" indent="-228600" algn="l">
              <a:lnSpc>
                <a:spcPct val="90000"/>
              </a:lnSpc>
              <a:buFont typeface="Arial" panose="020B0604020202020204" pitchFamily="34" charset="0"/>
              <a:buChar char="•"/>
            </a:pPr>
            <a:r>
              <a:rPr lang="en-US" altLang="en-US" sz="4000" dirty="0"/>
              <a:t>Receive LIFE by repentance and believing in G-d’s power, death and resurrection of Messiah.  The empowered to do right. </a:t>
            </a:r>
          </a:p>
        </p:txBody>
      </p:sp>
    </p:spTree>
    <p:extLst>
      <p:ext uri="{BB962C8B-B14F-4D97-AF65-F5344CB8AC3E}">
        <p14:creationId xmlns:p14="http://schemas.microsoft.com/office/powerpoint/2010/main" val="43192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Does this mean all who receive righteousness and salvation can easily, flawlessly live it?</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390416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0BE0722-3557-8697-6AAF-88B68CC0634E}"/>
              </a:ext>
            </a:extLst>
          </p:cNvPr>
          <p:cNvPicPr>
            <a:picLocks noChangeAspect="1"/>
          </p:cNvPicPr>
          <p:nvPr/>
        </p:nvPicPr>
        <p:blipFill rotWithShape="1">
          <a:blip r:embed="rId3">
            <a:extLst>
              <a:ext uri="{28A0092B-C50C-407E-A947-70E740481C1C}">
                <a14:useLocalDpi xmlns:a14="http://schemas.microsoft.com/office/drawing/2010/main" val="0"/>
              </a:ext>
            </a:extLst>
          </a:blip>
          <a:srcRect b="67778"/>
          <a:stretch/>
        </p:blipFill>
        <p:spPr>
          <a:xfrm>
            <a:off x="827465" y="0"/>
            <a:ext cx="7489070" cy="1657350"/>
          </a:xfrm>
          <a:prstGeom prst="rect">
            <a:avLst/>
          </a:prstGeom>
          <a:gradFill flip="none" rotWithShape="1">
            <a:gsLst>
              <a:gs pos="2800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pic>
    </p:spTree>
    <p:extLst>
      <p:ext uri="{BB962C8B-B14F-4D97-AF65-F5344CB8AC3E}">
        <p14:creationId xmlns:p14="http://schemas.microsoft.com/office/powerpoint/2010/main" val="109719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Ro 6.12-14 </a:t>
            </a:r>
            <a:r>
              <a:rPr lang="en-US" sz="4000" b="1" baseline="30000" dirty="0"/>
              <a:t> </a:t>
            </a:r>
            <a:r>
              <a:rPr lang="en-US" sz="4000" dirty="0"/>
              <a:t>Therefore, do not let sin rule in your mortal bodies, so that it makes you obey its desires; </a:t>
            </a:r>
            <a:r>
              <a:rPr lang="en-US" sz="4000" b="1" baseline="30000" dirty="0"/>
              <a:t> </a:t>
            </a:r>
            <a:r>
              <a:rPr lang="en-US" sz="4000" dirty="0"/>
              <a:t>and do not offer any part of yourselves to sin as an instrument for wickedness. On the contrary, offer yourselves to God as people</a:t>
            </a:r>
            <a:endParaRPr lang="en-US" altLang="en-US" sz="6600" dirty="0"/>
          </a:p>
        </p:txBody>
      </p:sp>
    </p:spTree>
    <p:extLst>
      <p:ext uri="{BB962C8B-B14F-4D97-AF65-F5344CB8AC3E}">
        <p14:creationId xmlns:p14="http://schemas.microsoft.com/office/powerpoint/2010/main" val="123799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Ro 6.12-14 </a:t>
            </a:r>
            <a:r>
              <a:rPr lang="en-US" sz="4000" b="1" baseline="30000" dirty="0"/>
              <a:t> </a:t>
            </a:r>
            <a:r>
              <a:rPr lang="en-US" sz="4000" dirty="0"/>
              <a:t>alive from the dead, and your various parts to God as instruments for righteousness. For sin will not have authority over you; because you are not under legalism but under grace.</a:t>
            </a:r>
            <a:endParaRPr lang="en-US" altLang="en-US" sz="6600" dirty="0"/>
          </a:p>
        </p:txBody>
      </p:sp>
    </p:spTree>
    <p:extLst>
      <p:ext uri="{BB962C8B-B14F-4D97-AF65-F5344CB8AC3E}">
        <p14:creationId xmlns:p14="http://schemas.microsoft.com/office/powerpoint/2010/main" val="357636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233530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1219200" y="3409950"/>
            <a:ext cx="6082114" cy="1323439"/>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   Review of Part 1</a:t>
            </a:r>
          </a:p>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Two systems the Talmud</a:t>
            </a:r>
          </a:p>
        </p:txBody>
      </p:sp>
    </p:spTree>
    <p:extLst>
      <p:ext uri="{BB962C8B-B14F-4D97-AF65-F5344CB8AC3E}">
        <p14:creationId xmlns:p14="http://schemas.microsoft.com/office/powerpoint/2010/main" val="142409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5715000" y="209550"/>
            <a:ext cx="3124200" cy="4648200"/>
          </a:xfrm>
        </p:spPr>
        <p:txBody>
          <a:bodyPr/>
          <a:lstStyle/>
          <a:p>
            <a:pPr algn="l" rtl="1">
              <a:lnSpc>
                <a:spcPct val="90000"/>
              </a:lnSpc>
            </a:pPr>
            <a:r>
              <a:rPr lang="he-IL" sz="4400" b="1" dirty="0">
                <a:latin typeface="David" panose="020E0502060401010101" pitchFamily="34" charset="-79"/>
                <a:cs typeface="David" panose="020E0502060401010101" pitchFamily="34" charset="-79"/>
              </a:rPr>
              <a:t>עַכְנַאי</a:t>
            </a:r>
            <a:r>
              <a:rPr lang="he-IL" dirty="0"/>
              <a:t>  </a:t>
            </a:r>
            <a:endParaRPr lang="en-US" dirty="0"/>
          </a:p>
          <a:p>
            <a:pPr algn="l">
              <a:lnSpc>
                <a:spcPct val="90000"/>
              </a:lnSpc>
            </a:pPr>
            <a:r>
              <a:rPr lang="en-US" sz="2800" dirty="0"/>
              <a:t>(Talmudic Heb.)</a:t>
            </a:r>
          </a:p>
          <a:p>
            <a:pPr algn="l">
              <a:lnSpc>
                <a:spcPct val="90000"/>
              </a:lnSpc>
            </a:pPr>
            <a:r>
              <a:rPr lang="en-US" sz="4000" dirty="0"/>
              <a:t> snake</a:t>
            </a:r>
          </a:p>
          <a:p>
            <a:pPr algn="l">
              <a:lnSpc>
                <a:spcPct val="90000"/>
              </a:lnSpc>
            </a:pPr>
            <a:r>
              <a:rPr lang="en-US" altLang="en-US" sz="3600" dirty="0"/>
              <a:t>The structure was spiral, coiled ~snake.</a:t>
            </a:r>
            <a:endParaRPr lang="en-US" altLang="en-US" sz="6000" dirty="0"/>
          </a:p>
        </p:txBody>
      </p:sp>
      <p:pic>
        <p:nvPicPr>
          <p:cNvPr id="3" name="Picture 2">
            <a:extLst>
              <a:ext uri="{FF2B5EF4-FFF2-40B4-BE49-F238E27FC236}">
                <a16:creationId xmlns:a16="http://schemas.microsoft.com/office/drawing/2014/main" id="{E9FD3922-B995-77DE-8E04-A43B991199D7}"/>
              </a:ext>
            </a:extLst>
          </p:cNvPr>
          <p:cNvPicPr>
            <a:picLocks noChangeAspect="1"/>
          </p:cNvPicPr>
          <p:nvPr/>
        </p:nvPicPr>
        <p:blipFill>
          <a:blip r:embed="rId3"/>
          <a:stretch>
            <a:fillRect/>
          </a:stretch>
        </p:blipFill>
        <p:spPr>
          <a:xfrm>
            <a:off x="304800" y="12581"/>
            <a:ext cx="5347110" cy="5130919"/>
          </a:xfrm>
          <a:prstGeom prst="rect">
            <a:avLst/>
          </a:prstGeom>
        </p:spPr>
      </p:pic>
    </p:spTree>
    <p:extLst>
      <p:ext uri="{BB962C8B-B14F-4D97-AF65-F5344CB8AC3E}">
        <p14:creationId xmlns:p14="http://schemas.microsoft.com/office/powerpoint/2010/main" val="3354514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A0FDD2A-DD42-1583-C70C-8A31194D1670}"/>
              </a:ext>
            </a:extLst>
          </p:cNvPr>
          <p:cNvPicPr>
            <a:picLocks noChangeAspect="1"/>
          </p:cNvPicPr>
          <p:nvPr/>
        </p:nvPicPr>
        <p:blipFill>
          <a:blip r:embed="rId3"/>
          <a:stretch>
            <a:fillRect/>
          </a:stretch>
        </p:blipFill>
        <p:spPr>
          <a:xfrm>
            <a:off x="1219200" y="57150"/>
            <a:ext cx="6507919" cy="5143500"/>
          </a:xfrm>
          <a:prstGeom prst="rect">
            <a:avLst/>
          </a:prstGeom>
        </p:spPr>
      </p:pic>
      <p:sp>
        <p:nvSpPr>
          <p:cNvPr id="2" name="TextBox 1">
            <a:extLst>
              <a:ext uri="{FF2B5EF4-FFF2-40B4-BE49-F238E27FC236}">
                <a16:creationId xmlns:a16="http://schemas.microsoft.com/office/drawing/2014/main" id="{ECCA1F17-36BF-FA03-23D1-4C6FFF61F5CB}"/>
              </a:ext>
            </a:extLst>
          </p:cNvPr>
          <p:cNvSpPr txBox="1"/>
          <p:nvPr/>
        </p:nvSpPr>
        <p:spPr>
          <a:xfrm>
            <a:off x="1191827" y="895350"/>
            <a:ext cx="345479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Rabbi Eliezer</a:t>
            </a:r>
          </a:p>
        </p:txBody>
      </p:sp>
    </p:spTree>
    <p:extLst>
      <p:ext uri="{BB962C8B-B14F-4D97-AF65-F5344CB8AC3E}">
        <p14:creationId xmlns:p14="http://schemas.microsoft.com/office/powerpoint/2010/main" val="356393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BD7844EF-97F7-6E18-0FF5-3CC1B276A054}"/>
              </a:ext>
            </a:extLst>
          </p:cNvPr>
          <p:cNvPicPr>
            <a:picLocks noChangeAspect="1"/>
          </p:cNvPicPr>
          <p:nvPr/>
        </p:nvPicPr>
        <p:blipFill>
          <a:blip r:embed="rId3"/>
          <a:stretch>
            <a:fillRect/>
          </a:stretch>
        </p:blipFill>
        <p:spPr>
          <a:xfrm>
            <a:off x="1502627" y="0"/>
            <a:ext cx="6138746" cy="5143500"/>
          </a:xfrm>
          <a:prstGeom prst="rect">
            <a:avLst/>
          </a:prstGeom>
        </p:spPr>
      </p:pic>
    </p:spTree>
    <p:extLst>
      <p:ext uri="{BB962C8B-B14F-4D97-AF65-F5344CB8AC3E}">
        <p14:creationId xmlns:p14="http://schemas.microsoft.com/office/powerpoint/2010/main" val="100948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7E164B6-89D9-90B3-5E1D-12E30A3ABF0F}"/>
              </a:ext>
            </a:extLst>
          </p:cNvPr>
          <p:cNvPicPr>
            <a:picLocks noChangeAspect="1"/>
          </p:cNvPicPr>
          <p:nvPr/>
        </p:nvPicPr>
        <p:blipFill>
          <a:blip r:embed="rId3"/>
          <a:stretch>
            <a:fillRect/>
          </a:stretch>
        </p:blipFill>
        <p:spPr>
          <a:xfrm>
            <a:off x="1686423" y="0"/>
            <a:ext cx="5771153" cy="5143500"/>
          </a:xfrm>
          <a:prstGeom prst="rect">
            <a:avLst/>
          </a:prstGeom>
        </p:spPr>
      </p:pic>
    </p:spTree>
    <p:extLst>
      <p:ext uri="{BB962C8B-B14F-4D97-AF65-F5344CB8AC3E}">
        <p14:creationId xmlns:p14="http://schemas.microsoft.com/office/powerpoint/2010/main" val="7930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5971FEF-CB5D-CB58-F88A-EED1B84496A3}"/>
              </a:ext>
            </a:extLst>
          </p:cNvPr>
          <p:cNvPicPr>
            <a:picLocks noChangeAspect="1"/>
          </p:cNvPicPr>
          <p:nvPr/>
        </p:nvPicPr>
        <p:blipFill>
          <a:blip r:embed="rId3"/>
          <a:stretch>
            <a:fillRect/>
          </a:stretch>
        </p:blipFill>
        <p:spPr>
          <a:xfrm>
            <a:off x="1099653" y="47272"/>
            <a:ext cx="6944694" cy="5048955"/>
          </a:xfrm>
          <a:prstGeom prst="rect">
            <a:avLst/>
          </a:prstGeom>
        </p:spPr>
      </p:pic>
    </p:spTree>
    <p:extLst>
      <p:ext uri="{BB962C8B-B14F-4D97-AF65-F5344CB8AC3E}">
        <p14:creationId xmlns:p14="http://schemas.microsoft.com/office/powerpoint/2010/main" val="316328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Eliezer represents living by the power of G-d.</a:t>
            </a:r>
          </a:p>
          <a:p>
            <a:pPr algn="l">
              <a:lnSpc>
                <a:spcPct val="90000"/>
              </a:lnSpc>
            </a:pPr>
            <a:r>
              <a:rPr lang="en-US" altLang="en-US" sz="4000" dirty="0"/>
              <a:t>The Trio [majority] represents group opinion.  </a:t>
            </a:r>
          </a:p>
        </p:txBody>
      </p:sp>
    </p:spTree>
    <p:extLst>
      <p:ext uri="{BB962C8B-B14F-4D97-AF65-F5344CB8AC3E}">
        <p14:creationId xmlns:p14="http://schemas.microsoft.com/office/powerpoint/2010/main" val="303247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0BE0722-3557-8697-6AAF-88B68CC0634E}"/>
              </a:ext>
            </a:extLst>
          </p:cNvPr>
          <p:cNvPicPr>
            <a:picLocks noChangeAspect="1"/>
          </p:cNvPicPr>
          <p:nvPr/>
        </p:nvPicPr>
        <p:blipFill rotWithShape="1">
          <a:blip r:embed="rId3">
            <a:extLst>
              <a:ext uri="{28A0092B-C50C-407E-A947-70E740481C1C}">
                <a14:useLocalDpi xmlns:a14="http://schemas.microsoft.com/office/drawing/2010/main" val="0"/>
              </a:ext>
            </a:extLst>
          </a:blip>
          <a:srcRect b="39630"/>
          <a:stretch/>
        </p:blipFill>
        <p:spPr>
          <a:xfrm>
            <a:off x="827465" y="0"/>
            <a:ext cx="7489070" cy="3105150"/>
          </a:xfrm>
          <a:prstGeom prst="rect">
            <a:avLst/>
          </a:prstGeom>
          <a:gradFill flip="none" rotWithShape="1">
            <a:gsLst>
              <a:gs pos="2800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pic>
    </p:spTree>
    <p:extLst>
      <p:ext uri="{BB962C8B-B14F-4D97-AF65-F5344CB8AC3E}">
        <p14:creationId xmlns:p14="http://schemas.microsoft.com/office/powerpoint/2010/main" val="3822004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defTabSz="173038">
              <a:lnSpc>
                <a:spcPct val="90000"/>
              </a:lnSpc>
            </a:pPr>
            <a:r>
              <a:rPr lang="en-US" altLang="en-US" sz="4000" dirty="0"/>
              <a:t>Summary of the whole story: R. Eliezer made and got divine approval of his case that the oven was kosher by</a:t>
            </a:r>
          </a:p>
          <a:p>
            <a:pPr algn="l" defTabSz="173038">
              <a:lnSpc>
                <a:spcPct val="90000"/>
              </a:lnSpc>
            </a:pPr>
            <a:r>
              <a:rPr lang="en-US" altLang="en-US" sz="4000" dirty="0"/>
              <a:t>•	Logic</a:t>
            </a:r>
          </a:p>
          <a:p>
            <a:pPr algn="l" defTabSz="173038">
              <a:lnSpc>
                <a:spcPct val="90000"/>
              </a:lnSpc>
            </a:pPr>
            <a:r>
              <a:rPr lang="en-US" altLang="en-US" sz="4000" dirty="0"/>
              <a:t>•	Supernatural intervention in moving a tree</a:t>
            </a:r>
          </a:p>
        </p:txBody>
      </p:sp>
    </p:spTree>
    <p:extLst>
      <p:ext uri="{BB962C8B-B14F-4D97-AF65-F5344CB8AC3E}">
        <p14:creationId xmlns:p14="http://schemas.microsoft.com/office/powerpoint/2010/main" val="23027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tabLst>
                <a:tab pos="228600" algn="l"/>
              </a:tabLst>
            </a:pPr>
            <a:r>
              <a:rPr lang="en-US" altLang="en-US" sz="4000" dirty="0"/>
              <a:t>Supernatural intervention in reversal of a stream</a:t>
            </a:r>
          </a:p>
          <a:p>
            <a:pPr marL="228600" indent="-228600" algn="l">
              <a:lnSpc>
                <a:spcPct val="90000"/>
              </a:lnSpc>
              <a:buFont typeface="Arial" panose="020B0604020202020204" pitchFamily="34" charset="0"/>
              <a:buChar char="•"/>
              <a:tabLst>
                <a:tab pos="228600" algn="l"/>
              </a:tabLst>
            </a:pPr>
            <a:r>
              <a:rPr lang="en-US" altLang="en-US" sz="4000" dirty="0"/>
              <a:t>Supernatural intervention in collapse of walls</a:t>
            </a:r>
          </a:p>
          <a:p>
            <a:pPr marL="228600" indent="-228600" algn="l">
              <a:lnSpc>
                <a:spcPct val="90000"/>
              </a:lnSpc>
              <a:buFont typeface="Arial" panose="020B0604020202020204" pitchFamily="34" charset="0"/>
              <a:buChar char="•"/>
              <a:tabLst>
                <a:tab pos="228600" algn="l"/>
              </a:tabLst>
            </a:pPr>
            <a:r>
              <a:rPr lang="en-US" altLang="en-US" sz="4000" dirty="0"/>
              <a:t>G-d spoke from heaven, but </a:t>
            </a:r>
            <a:r>
              <a:rPr lang="en-US" altLang="en-US" sz="4000" u="sng" dirty="0">
                <a:solidFill>
                  <a:srgbClr val="FFFF66"/>
                </a:solidFill>
              </a:rPr>
              <a:t>genuine Heavenly voice </a:t>
            </a:r>
            <a:r>
              <a:rPr lang="en-US" altLang="en-US" sz="4000" dirty="0"/>
              <a:t>was rejected</a:t>
            </a:r>
          </a:p>
        </p:txBody>
      </p:sp>
    </p:spTree>
    <p:extLst>
      <p:ext uri="{BB962C8B-B14F-4D97-AF65-F5344CB8AC3E}">
        <p14:creationId xmlns:p14="http://schemas.microsoft.com/office/powerpoint/2010/main" val="1764256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defTabSz="228600">
              <a:lnSpc>
                <a:spcPct val="90000"/>
              </a:lnSpc>
              <a:buFont typeface="Arial" panose="020B0604020202020204" pitchFamily="34" charset="0"/>
              <a:buChar char="•"/>
            </a:pPr>
            <a:r>
              <a:rPr lang="en-US" altLang="en-US" sz="4000" dirty="0"/>
              <a:t>Majority opinion of rabbis deemed supreme.</a:t>
            </a:r>
          </a:p>
          <a:p>
            <a:pPr marL="228600" indent="-228600" algn="l" defTabSz="228600">
              <a:lnSpc>
                <a:spcPct val="90000"/>
              </a:lnSpc>
              <a:buFont typeface="Arial" panose="020B0604020202020204" pitchFamily="34" charset="0"/>
              <a:buChar char="•"/>
            </a:pPr>
            <a:r>
              <a:rPr lang="en-US" altLang="en-US" sz="4000" dirty="0"/>
              <a:t>Basis of majority opinion is </a:t>
            </a:r>
            <a:r>
              <a:rPr lang="en-US" altLang="en-US" sz="4000" u="sng" dirty="0">
                <a:solidFill>
                  <a:srgbClr val="FFFF66"/>
                </a:solidFill>
              </a:rPr>
              <a:t>violation and reversal</a:t>
            </a:r>
            <a:r>
              <a:rPr lang="en-US" altLang="en-US" sz="4000" dirty="0"/>
              <a:t> of Ex 23.2</a:t>
            </a:r>
          </a:p>
          <a:p>
            <a:pPr marL="228600" indent="-228600" algn="l" defTabSz="228600">
              <a:lnSpc>
                <a:spcPct val="90000"/>
              </a:lnSpc>
              <a:buFont typeface="Arial" panose="020B0604020202020204" pitchFamily="34" charset="0"/>
              <a:buChar char="•"/>
            </a:pPr>
            <a:r>
              <a:rPr lang="en-US" altLang="en-US" sz="4000" dirty="0"/>
              <a:t>G-d is construed to like the idea that His will and opinion is overcome. </a:t>
            </a:r>
          </a:p>
        </p:txBody>
      </p:sp>
    </p:spTree>
    <p:extLst>
      <p:ext uri="{BB962C8B-B14F-4D97-AF65-F5344CB8AC3E}">
        <p14:creationId xmlns:p14="http://schemas.microsoft.com/office/powerpoint/2010/main" val="4187697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So is your eternal confidence based in what you do?</a:t>
            </a:r>
          </a:p>
          <a:p>
            <a:pPr algn="l">
              <a:lnSpc>
                <a:spcPct val="90000"/>
              </a:lnSpc>
            </a:pPr>
            <a:r>
              <a:rPr lang="en-US" altLang="en-US" sz="4000" dirty="0"/>
              <a:t>Or based on who you ARE in Messiah’s loving power and atonement?</a:t>
            </a:r>
          </a:p>
          <a:p>
            <a:pPr algn="l">
              <a:lnSpc>
                <a:spcPct val="90000"/>
              </a:lnSpc>
            </a:pPr>
            <a:r>
              <a:rPr lang="en-US" altLang="en-US" sz="4000" dirty="0"/>
              <a:t>That should motivate what we do!</a:t>
            </a:r>
          </a:p>
          <a:p>
            <a:pPr algn="l">
              <a:lnSpc>
                <a:spcPct val="90000"/>
              </a:lnSpc>
            </a:pPr>
            <a:r>
              <a:rPr lang="en-US" altLang="en-US" sz="4000" dirty="0"/>
              <a:t>Human being or human doing. </a:t>
            </a:r>
          </a:p>
          <a:p>
            <a:pPr algn="l">
              <a:lnSpc>
                <a:spcPct val="90000"/>
              </a:lnSpc>
            </a:pPr>
            <a:r>
              <a:rPr lang="en-US" altLang="en-US" sz="4000" dirty="0"/>
              <a:t>Work FROM rest, or work TO rest.</a:t>
            </a:r>
          </a:p>
        </p:txBody>
      </p:sp>
    </p:spTree>
    <p:extLst>
      <p:ext uri="{BB962C8B-B14F-4D97-AF65-F5344CB8AC3E}">
        <p14:creationId xmlns:p14="http://schemas.microsoft.com/office/powerpoint/2010/main" val="644257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1524000" y="3409950"/>
            <a:ext cx="6298519" cy="1323439"/>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a:t>
            </a:r>
          </a:p>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Rage in defending </a:t>
            </a:r>
            <a:r>
              <a:rPr lang="en-US" u="sng"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works</a:t>
            </a:r>
          </a:p>
        </p:txBody>
      </p:sp>
    </p:spTree>
    <p:extLst>
      <p:ext uri="{BB962C8B-B14F-4D97-AF65-F5344CB8AC3E}">
        <p14:creationId xmlns:p14="http://schemas.microsoft.com/office/powerpoint/2010/main" val="4063243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err="1"/>
              <a:t>Yeshua’s</a:t>
            </a:r>
            <a:r>
              <a:rPr lang="en-US" altLang="en-US" sz="4000" dirty="0"/>
              <a:t> </a:t>
            </a:r>
            <a:r>
              <a:rPr lang="en-US" altLang="en-US" sz="4000" u="sng" dirty="0"/>
              <a:t>challenge</a:t>
            </a:r>
            <a:r>
              <a:rPr lang="en-US" altLang="en-US" sz="4000" dirty="0"/>
              <a:t> to human / rabbinic consensus and knowledge </a:t>
            </a:r>
            <a:r>
              <a:rPr lang="en-US" altLang="en-US" sz="4000" dirty="0">
                <a:solidFill>
                  <a:srgbClr val="FFFF66"/>
                </a:solidFill>
              </a:rPr>
              <a:t>became a source of great rage</a:t>
            </a:r>
            <a:r>
              <a:rPr lang="en-US" altLang="en-US" sz="4000" dirty="0"/>
              <a:t>.  </a:t>
            </a:r>
            <a:r>
              <a:rPr lang="en-US" altLang="en-US" sz="4000" u="dbl" dirty="0">
                <a:solidFill>
                  <a:srgbClr val="FFFF66"/>
                </a:solidFill>
              </a:rPr>
              <a:t>Why</a:t>
            </a:r>
            <a:r>
              <a:rPr lang="en-US" altLang="en-US" sz="4000" dirty="0"/>
              <a:t>? Then and why still?  Some may say that Jewish anger at Messianics is because of the depredations of Christians, nominal and genuine Christians</a:t>
            </a:r>
          </a:p>
        </p:txBody>
      </p:sp>
    </p:spTree>
    <p:extLst>
      <p:ext uri="{BB962C8B-B14F-4D97-AF65-F5344CB8AC3E}">
        <p14:creationId xmlns:p14="http://schemas.microsoft.com/office/powerpoint/2010/main" val="366841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over the millennia.  But that can’t apply to Shaul and first century rabbis.  No travesties were yet done.  I offer that the rage is a product of the sense of challenge to the human / rabbinical attainment of righteousness.  If we really need this level of inner new life, transformation,</a:t>
            </a:r>
          </a:p>
        </p:txBody>
      </p:sp>
    </p:spTree>
    <p:extLst>
      <p:ext uri="{BB962C8B-B14F-4D97-AF65-F5344CB8AC3E}">
        <p14:creationId xmlns:p14="http://schemas.microsoft.com/office/powerpoint/2010/main" val="491952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and divine righteousness, then pride is deeply broken.</a:t>
            </a:r>
            <a:endParaRPr lang="en-US" altLang="en-US" sz="4000" dirty="0"/>
          </a:p>
        </p:txBody>
      </p:sp>
    </p:spTree>
    <p:extLst>
      <p:ext uri="{BB962C8B-B14F-4D97-AF65-F5344CB8AC3E}">
        <p14:creationId xmlns:p14="http://schemas.microsoft.com/office/powerpoint/2010/main" val="326109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26.11 </a:t>
            </a:r>
            <a:r>
              <a:rPr lang="en-US" altLang="en-US" sz="4000" dirty="0"/>
              <a:t>Often I went from one synagogue to another, punishing them and trying to make them blaspheme; and </a:t>
            </a:r>
            <a:r>
              <a:rPr lang="en-US" altLang="en-US" sz="4000" u="sng" dirty="0">
                <a:solidFill>
                  <a:srgbClr val="FFFF66"/>
                </a:solidFill>
              </a:rPr>
              <a:t>in my wild fury against them</a:t>
            </a:r>
            <a:r>
              <a:rPr lang="en-US" altLang="en-US" sz="4000" dirty="0"/>
              <a:t>, I even went so far as to persecute them in cities outside the country.</a:t>
            </a:r>
          </a:p>
        </p:txBody>
      </p:sp>
    </p:spTree>
    <p:extLst>
      <p:ext uri="{BB962C8B-B14F-4D97-AF65-F5344CB8AC3E}">
        <p14:creationId xmlns:p14="http://schemas.microsoft.com/office/powerpoint/2010/main" val="92871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Acts 7.56-58a </a:t>
            </a:r>
            <a:r>
              <a:rPr lang="en-US" altLang="en-US" sz="4000" dirty="0"/>
              <a:t>“I see heaven opened and the Son of Man standing at the right hand of God!”  At this, they began </a:t>
            </a:r>
            <a:r>
              <a:rPr lang="en-US" altLang="en-US" sz="4000" u="sng" dirty="0">
                <a:solidFill>
                  <a:srgbClr val="FFFF66"/>
                </a:solidFill>
              </a:rPr>
              <a:t>yelling at the top of their voices</a:t>
            </a:r>
            <a:r>
              <a:rPr lang="en-US" altLang="en-US" sz="4000" dirty="0"/>
              <a:t>, so that they wouldn’t have to hear him; and with one accord, they rushed at him, threw him outside the city and began stoning him.</a:t>
            </a:r>
          </a:p>
        </p:txBody>
      </p:sp>
    </p:spTree>
    <p:extLst>
      <p:ext uri="{BB962C8B-B14F-4D97-AF65-F5344CB8AC3E}">
        <p14:creationId xmlns:p14="http://schemas.microsoft.com/office/powerpoint/2010/main" val="239917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0BE0722-3557-8697-6AAF-88B68CC0634E}"/>
              </a:ext>
            </a:extLst>
          </p:cNvPr>
          <p:cNvPicPr>
            <a:picLocks noChangeAspect="1"/>
          </p:cNvPicPr>
          <p:nvPr/>
        </p:nvPicPr>
        <p:blipFill rotWithShape="1">
          <a:blip r:embed="rId3">
            <a:extLst>
              <a:ext uri="{28A0092B-C50C-407E-A947-70E740481C1C}">
                <a14:useLocalDpi xmlns:a14="http://schemas.microsoft.com/office/drawing/2010/main" val="0"/>
              </a:ext>
            </a:extLst>
          </a:blip>
          <a:srcRect b="24814"/>
          <a:stretch/>
        </p:blipFill>
        <p:spPr>
          <a:xfrm>
            <a:off x="827465" y="0"/>
            <a:ext cx="7489070" cy="3867150"/>
          </a:xfrm>
          <a:prstGeom prst="rect">
            <a:avLst/>
          </a:prstGeom>
          <a:gradFill flip="none" rotWithShape="1">
            <a:gsLst>
              <a:gs pos="2800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pic>
    </p:spTree>
    <p:extLst>
      <p:ext uri="{BB962C8B-B14F-4D97-AF65-F5344CB8AC3E}">
        <p14:creationId xmlns:p14="http://schemas.microsoft.com/office/powerpoint/2010/main" val="169592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8.3  </a:t>
            </a:r>
            <a:r>
              <a:rPr lang="en-US" altLang="en-US" sz="4000" dirty="0"/>
              <a:t>But </a:t>
            </a:r>
            <a:r>
              <a:rPr lang="en-US" altLang="en-US" sz="4000" dirty="0" err="1"/>
              <a:t>Sha’ul</a:t>
            </a:r>
            <a:r>
              <a:rPr lang="en-US" altLang="en-US" sz="4000" dirty="0"/>
              <a:t> </a:t>
            </a:r>
            <a:r>
              <a:rPr lang="en-US" altLang="en-US" sz="4000" u="sng" dirty="0">
                <a:solidFill>
                  <a:srgbClr val="FFFF66"/>
                </a:solidFill>
              </a:rPr>
              <a:t>set out to destroy the Messianic Community </a:t>
            </a:r>
            <a:r>
              <a:rPr lang="en-US" altLang="en-US" sz="4000" dirty="0"/>
              <a:t>— entering house after house, he dragged off both men and women and handed them over to be put in prison.</a:t>
            </a:r>
          </a:p>
        </p:txBody>
      </p:sp>
    </p:spTree>
    <p:extLst>
      <p:ext uri="{BB962C8B-B14F-4D97-AF65-F5344CB8AC3E}">
        <p14:creationId xmlns:p14="http://schemas.microsoft.com/office/powerpoint/2010/main" val="3228112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Acts 22.1, 21-23 </a:t>
            </a:r>
            <a:r>
              <a:rPr lang="en-US" altLang="en-US" sz="4000" dirty="0"/>
              <a:t>‘Get going! For I am going to send you far away — to the Goyim!’”  They had been listening to him up to this point; but now they shouted at the top of their lungs, </a:t>
            </a:r>
            <a:r>
              <a:rPr lang="en-US" altLang="en-US" sz="4300" dirty="0">
                <a:solidFill>
                  <a:srgbClr val="FFFF66"/>
                </a:solidFill>
              </a:rPr>
              <a:t>“</a:t>
            </a:r>
            <a:r>
              <a:rPr lang="en-US" altLang="en-US" sz="4300" u="sng" dirty="0">
                <a:solidFill>
                  <a:srgbClr val="FFFF66"/>
                </a:solidFill>
              </a:rPr>
              <a:t>Rid the earth of such a man! He’s not fit to live</a:t>
            </a:r>
            <a:r>
              <a:rPr lang="en-US" altLang="en-US" sz="4000" dirty="0"/>
              <a:t>!</a:t>
            </a:r>
            <a:r>
              <a:rPr lang="en-US" altLang="en-US" sz="4300" dirty="0">
                <a:solidFill>
                  <a:srgbClr val="FFFF66"/>
                </a:solidFill>
              </a:rPr>
              <a:t>”</a:t>
            </a:r>
            <a:r>
              <a:rPr lang="en-US" altLang="en-US" sz="4000" dirty="0"/>
              <a:t>  They were screaming, waving their clothes and throwing dust into the air.</a:t>
            </a:r>
          </a:p>
        </p:txBody>
      </p:sp>
    </p:spTree>
    <p:extLst>
      <p:ext uri="{BB962C8B-B14F-4D97-AF65-F5344CB8AC3E}">
        <p14:creationId xmlns:p14="http://schemas.microsoft.com/office/powerpoint/2010/main" val="1705743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Instead of </a:t>
            </a:r>
          </a:p>
          <a:p>
            <a:pPr marL="228600" indent="-228600" algn="l">
              <a:lnSpc>
                <a:spcPct val="90000"/>
              </a:lnSpc>
              <a:buFont typeface="Arial" panose="020B0604020202020204" pitchFamily="34" charset="0"/>
              <a:buChar char="•"/>
            </a:pPr>
            <a:r>
              <a:rPr lang="en-US" altLang="en-US" sz="4000" dirty="0"/>
              <a:t>seeing their own righteousness intensely supplemented and </a:t>
            </a:r>
            <a:r>
              <a:rPr lang="en-US" altLang="en-US" sz="4000" u="sng" dirty="0">
                <a:solidFill>
                  <a:srgbClr val="FFFF66"/>
                </a:solidFill>
              </a:rPr>
              <a:t>empowered</a:t>
            </a:r>
            <a:r>
              <a:rPr lang="en-US" altLang="en-US" sz="4000" dirty="0"/>
              <a:t>, and worshiping the transformational Source, </a:t>
            </a:r>
          </a:p>
          <a:p>
            <a:pPr marL="228600" indent="-228600" algn="l">
              <a:lnSpc>
                <a:spcPct val="90000"/>
              </a:lnSpc>
              <a:buFont typeface="Arial" panose="020B0604020202020204" pitchFamily="34" charset="0"/>
              <a:buChar char="•"/>
            </a:pPr>
            <a:r>
              <a:rPr lang="en-US" altLang="en-US" sz="4000" dirty="0"/>
              <a:t>they feel </a:t>
            </a:r>
            <a:r>
              <a:rPr lang="en-US" altLang="en-US" sz="4000" u="sng" dirty="0">
                <a:solidFill>
                  <a:srgbClr val="FFFF66"/>
                </a:solidFill>
              </a:rPr>
              <a:t>threatened</a:t>
            </a:r>
            <a:r>
              <a:rPr lang="en-US" altLang="en-US" sz="4000" dirty="0"/>
              <a:t> that their own righteousness is inadequate.  Rage against threat.</a:t>
            </a:r>
          </a:p>
        </p:txBody>
      </p:sp>
    </p:spTree>
    <p:extLst>
      <p:ext uri="{BB962C8B-B14F-4D97-AF65-F5344CB8AC3E}">
        <p14:creationId xmlns:p14="http://schemas.microsoft.com/office/powerpoint/2010/main" val="1091883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217744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388276" y="3409950"/>
            <a:ext cx="8569975" cy="1323439"/>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     Dan </a:t>
            </a:r>
            <a:r>
              <a:rPr lang="en-US" dirty="0" err="1">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Juster’s</a:t>
            </a:r>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and </a:t>
            </a:r>
          </a:p>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Michael Brown’s Spiritual Analysis</a:t>
            </a:r>
          </a:p>
        </p:txBody>
      </p:sp>
    </p:spTree>
    <p:extLst>
      <p:ext uri="{BB962C8B-B14F-4D97-AF65-F5344CB8AC3E}">
        <p14:creationId xmlns:p14="http://schemas.microsoft.com/office/powerpoint/2010/main" val="2961280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Statement from Dan </a:t>
            </a:r>
            <a:r>
              <a:rPr lang="en-US" altLang="en-US" sz="4000" dirty="0" err="1"/>
              <a:t>Juster</a:t>
            </a:r>
            <a:r>
              <a:rPr lang="en-US" altLang="en-US" sz="4000" dirty="0"/>
              <a:t>, with permission to quote: </a:t>
            </a:r>
          </a:p>
          <a:p>
            <a:pPr algn="l">
              <a:lnSpc>
                <a:spcPct val="90000"/>
              </a:lnSpc>
            </a:pPr>
            <a:r>
              <a:rPr lang="en-US" altLang="en-US" sz="4000" dirty="0"/>
              <a:t>I read through the Talmud 45 years ago, and read the Mishnah a year ago, the whole thing.   No one can believe that this is the heart of God, </a:t>
            </a:r>
          </a:p>
        </p:txBody>
      </p:sp>
    </p:spTree>
    <p:extLst>
      <p:ext uri="{BB962C8B-B14F-4D97-AF65-F5344CB8AC3E}">
        <p14:creationId xmlns:p14="http://schemas.microsoft.com/office/powerpoint/2010/main" val="288081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the extensive legalism and debates over minutiae us astonishing. </a:t>
            </a:r>
          </a:p>
          <a:p>
            <a:pPr algn="l">
              <a:lnSpc>
                <a:spcPct val="90000"/>
              </a:lnSpc>
            </a:pPr>
            <a:r>
              <a:rPr lang="en-US" altLang="en-US" sz="2800" dirty="0"/>
              <a:t>[Consider the laws of carrying in </a:t>
            </a:r>
            <a:r>
              <a:rPr lang="en-US" altLang="en-US" sz="2800" dirty="0">
                <a:hlinkClick r:id="rId3"/>
              </a:rPr>
              <a:t>https://www.thetorah.com/article/the-prohibition-to-carry-on-shabbat-historical-and-exegetical-development</a:t>
            </a:r>
            <a:r>
              <a:rPr lang="en-US" altLang="en-US" sz="2800" dirty="0"/>
              <a:t>]</a:t>
            </a:r>
          </a:p>
          <a:p>
            <a:pPr algn="l">
              <a:lnSpc>
                <a:spcPct val="90000"/>
              </a:lnSpc>
            </a:pPr>
            <a:r>
              <a:rPr lang="en-US" altLang="en-US" sz="4000" dirty="0" err="1"/>
              <a:t>Kitzur</a:t>
            </a:r>
            <a:r>
              <a:rPr lang="en-US" altLang="en-US" sz="4000" dirty="0"/>
              <a:t> </a:t>
            </a:r>
            <a:r>
              <a:rPr lang="en-US" altLang="en-US" sz="4000" dirty="0" err="1"/>
              <a:t>Shulchon</a:t>
            </a:r>
            <a:r>
              <a:rPr lang="en-US" altLang="en-US" sz="4000" dirty="0"/>
              <a:t> </a:t>
            </a:r>
            <a:r>
              <a:rPr lang="en-US" altLang="en-US" sz="4000" dirty="0" err="1"/>
              <a:t>Oruch</a:t>
            </a:r>
            <a:r>
              <a:rPr lang="en-US" altLang="en-US" sz="4000" dirty="0"/>
              <a:t> p 3, 6</a:t>
            </a:r>
          </a:p>
          <a:p>
            <a:pPr algn="l">
              <a:lnSpc>
                <a:spcPct val="90000"/>
              </a:lnSpc>
            </a:pPr>
            <a:r>
              <a:rPr lang="en-US" altLang="en-US" sz="4000" dirty="0"/>
              <a:t>Or on the </a:t>
            </a:r>
            <a:r>
              <a:rPr lang="en-US" altLang="en-US" sz="4000" dirty="0" err="1"/>
              <a:t>Shma</a:t>
            </a:r>
            <a:r>
              <a:rPr lang="en-US" altLang="en-US" sz="4000" dirty="0"/>
              <a:t> “lie down and rise up.”</a:t>
            </a:r>
            <a:endParaRPr lang="en-US" altLang="en-US" sz="5400" dirty="0"/>
          </a:p>
        </p:txBody>
      </p:sp>
    </p:spTree>
    <p:extLst>
      <p:ext uri="{BB962C8B-B14F-4D97-AF65-F5344CB8AC3E}">
        <p14:creationId xmlns:p14="http://schemas.microsoft.com/office/powerpoint/2010/main" val="510907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The danger of Rabbinic Judaism is in the soul realm.  </a:t>
            </a:r>
          </a:p>
          <a:p>
            <a:pPr algn="l">
              <a:lnSpc>
                <a:spcPct val="90000"/>
              </a:lnSpc>
            </a:pPr>
            <a:r>
              <a:rPr lang="en-US" altLang="en-US" sz="4000"/>
              <a:t>It will fascinate, stimulate, complicate and suffocate</a:t>
            </a:r>
          </a:p>
          <a:p>
            <a:pPr algn="l">
              <a:lnSpc>
                <a:spcPct val="90000"/>
              </a:lnSpc>
            </a:pPr>
            <a:endParaRPr lang="en-US" altLang="en-US" sz="4000"/>
          </a:p>
        </p:txBody>
      </p:sp>
    </p:spTree>
    <p:extLst>
      <p:ext uri="{BB962C8B-B14F-4D97-AF65-F5344CB8AC3E}">
        <p14:creationId xmlns:p14="http://schemas.microsoft.com/office/powerpoint/2010/main" val="3195489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 </a:t>
            </a:r>
          </a:p>
          <a:p>
            <a:pPr>
              <a:lnSpc>
                <a:spcPct val="90000"/>
              </a:lnSpc>
            </a:pPr>
            <a:r>
              <a:rPr lang="en-US" altLang="en-US" sz="4000" dirty="0"/>
              <a:t>Does this suffocation </a:t>
            </a:r>
          </a:p>
          <a:p>
            <a:pPr>
              <a:lnSpc>
                <a:spcPct val="90000"/>
              </a:lnSpc>
            </a:pPr>
            <a:r>
              <a:rPr lang="en-US" altLang="en-US" sz="4000" dirty="0"/>
              <a:t>really happen?</a:t>
            </a:r>
          </a:p>
        </p:txBody>
      </p:sp>
    </p:spTree>
    <p:extLst>
      <p:ext uri="{BB962C8B-B14F-4D97-AF65-F5344CB8AC3E}">
        <p14:creationId xmlns:p14="http://schemas.microsoft.com/office/powerpoint/2010/main" val="1408952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In Israel, </a:t>
            </a:r>
          </a:p>
          <a:p>
            <a:pPr marL="228600" indent="-228600" algn="l">
              <a:lnSpc>
                <a:spcPct val="90000"/>
              </a:lnSpc>
              <a:buFont typeface="Arial" panose="020B0604020202020204" pitchFamily="34" charset="0"/>
              <a:buChar char="•"/>
            </a:pPr>
            <a:r>
              <a:rPr lang="en-US" sz="3600" dirty="0"/>
              <a:t>secular Jews make up 41.4%</a:t>
            </a:r>
          </a:p>
          <a:p>
            <a:pPr marL="228600" indent="-228600" algn="l">
              <a:lnSpc>
                <a:spcPct val="90000"/>
              </a:lnSpc>
              <a:buFont typeface="Arial" panose="020B0604020202020204" pitchFamily="34" charset="0"/>
              <a:buChar char="•"/>
            </a:pPr>
            <a:r>
              <a:rPr lang="en-US" sz="3600" dirty="0"/>
              <a:t>traditional Jews 38.5% </a:t>
            </a:r>
          </a:p>
          <a:p>
            <a:pPr marL="228600" indent="-228600" algn="l">
              <a:lnSpc>
                <a:spcPct val="90000"/>
              </a:lnSpc>
              <a:buFont typeface="Arial" panose="020B0604020202020204" pitchFamily="34" charset="0"/>
              <a:buChar char="•"/>
            </a:pPr>
            <a:r>
              <a:rPr lang="en-US" sz="3600" dirty="0"/>
              <a:t>Orthodox and ultra-Orthodox 20%</a:t>
            </a:r>
          </a:p>
          <a:p>
            <a:pPr marL="228600" indent="-228600" algn="l">
              <a:lnSpc>
                <a:spcPct val="90000"/>
              </a:lnSpc>
              <a:buFont typeface="Arial" panose="020B0604020202020204" pitchFamily="34" charset="0"/>
              <a:buChar char="•"/>
            </a:pPr>
            <a:r>
              <a:rPr lang="en-US" sz="3600" dirty="0"/>
              <a:t>Reform and Conservative 7.6%</a:t>
            </a:r>
            <a:endParaRPr lang="en-US" altLang="en-US" sz="6600" dirty="0"/>
          </a:p>
        </p:txBody>
      </p:sp>
    </p:spTree>
    <p:extLst>
      <p:ext uri="{BB962C8B-B14F-4D97-AF65-F5344CB8AC3E}">
        <p14:creationId xmlns:p14="http://schemas.microsoft.com/office/powerpoint/2010/main" val="40499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0BE0722-3557-8697-6AAF-88B68CC06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65" y="0"/>
            <a:ext cx="7489070" cy="5143500"/>
          </a:xfrm>
          <a:prstGeom prst="rect">
            <a:avLst/>
          </a:prstGeom>
          <a:gradFill flip="none" rotWithShape="1">
            <a:gsLst>
              <a:gs pos="2800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pic>
    </p:spTree>
    <p:extLst>
      <p:ext uri="{BB962C8B-B14F-4D97-AF65-F5344CB8AC3E}">
        <p14:creationId xmlns:p14="http://schemas.microsoft.com/office/powerpoint/2010/main" val="2004047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552950" cy="4648200"/>
          </a:xfrm>
        </p:spPr>
        <p:txBody>
          <a:bodyPr>
            <a:normAutofit fontScale="92500" lnSpcReduction="20000"/>
          </a:bodyPr>
          <a:lstStyle/>
          <a:p>
            <a:pPr algn="l">
              <a:lnSpc>
                <a:spcPct val="90000"/>
              </a:lnSpc>
            </a:pPr>
            <a:r>
              <a:rPr lang="en-US" altLang="en-US" sz="4000" dirty="0"/>
              <a:t>Israeli Eli Nacht, Israeli lawyer Owner of a Law Company, specializing on Government Relations &amp; Business sector. - Founder of Israel Empowerment Lobby</a:t>
            </a:r>
          </a:p>
        </p:txBody>
      </p:sp>
      <p:pic>
        <p:nvPicPr>
          <p:cNvPr id="2" name="Picture 1" descr="Eli Nacht">
            <a:extLst>
              <a:ext uri="{FF2B5EF4-FFF2-40B4-BE49-F238E27FC236}">
                <a16:creationId xmlns:a16="http://schemas.microsoft.com/office/drawing/2014/main" id="{08CAFB85-0DEE-B799-63BD-3D06316A90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0"/>
            <a:ext cx="4286250" cy="4286250"/>
          </a:xfrm>
          <a:prstGeom prst="rect">
            <a:avLst/>
          </a:prstGeom>
          <a:noFill/>
          <a:ln>
            <a:noFill/>
          </a:ln>
        </p:spPr>
      </p:pic>
    </p:spTree>
    <p:extLst>
      <p:ext uri="{BB962C8B-B14F-4D97-AF65-F5344CB8AC3E}">
        <p14:creationId xmlns:p14="http://schemas.microsoft.com/office/powerpoint/2010/main" val="3526940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Somewhat of a comedian, but said that the MAIN worry of the vast majority of the Israeli population is</a:t>
            </a:r>
          </a:p>
          <a:p>
            <a:pPr marL="228600" indent="-228600" algn="l">
              <a:lnSpc>
                <a:spcPct val="90000"/>
              </a:lnSpc>
              <a:buFont typeface="Arial" panose="020B0604020202020204" pitchFamily="34" charset="0"/>
              <a:buChar char="•"/>
            </a:pPr>
            <a:r>
              <a:rPr lang="en-US" altLang="en-US" sz="4000" dirty="0"/>
              <a:t>Not Iran</a:t>
            </a:r>
          </a:p>
          <a:p>
            <a:pPr marL="228600" indent="-228600" algn="l">
              <a:lnSpc>
                <a:spcPct val="90000"/>
              </a:lnSpc>
              <a:buFont typeface="Arial" panose="020B0604020202020204" pitchFamily="34" charset="0"/>
              <a:buChar char="•"/>
            </a:pPr>
            <a:r>
              <a:rPr lang="en-US" altLang="en-US" sz="4000" dirty="0"/>
              <a:t>Not Hamas</a:t>
            </a:r>
          </a:p>
          <a:p>
            <a:pPr marL="228600" indent="-228600" algn="l">
              <a:lnSpc>
                <a:spcPct val="90000"/>
              </a:lnSpc>
              <a:buFont typeface="Arial" panose="020B0604020202020204" pitchFamily="34" charset="0"/>
              <a:buChar char="•"/>
            </a:pPr>
            <a:r>
              <a:rPr lang="en-US" altLang="en-US" sz="4000" dirty="0"/>
              <a:t>Not </a:t>
            </a:r>
            <a:r>
              <a:rPr lang="en-US" altLang="en-US" sz="4000" dirty="0" err="1"/>
              <a:t>Hezbulloh</a:t>
            </a:r>
            <a:endParaRPr lang="en-US" altLang="en-US" sz="4000" dirty="0"/>
          </a:p>
        </p:txBody>
      </p:sp>
    </p:spTree>
    <p:extLst>
      <p:ext uri="{BB962C8B-B14F-4D97-AF65-F5344CB8AC3E}">
        <p14:creationId xmlns:p14="http://schemas.microsoft.com/office/powerpoint/2010/main" val="223080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Main worry is control by the Orthodox and Netanyahu’s coalition</a:t>
            </a:r>
          </a:p>
        </p:txBody>
      </p:sp>
    </p:spTree>
    <p:extLst>
      <p:ext uri="{BB962C8B-B14F-4D97-AF65-F5344CB8AC3E}">
        <p14:creationId xmlns:p14="http://schemas.microsoft.com/office/powerpoint/2010/main" val="452721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524532" y="3409950"/>
            <a:ext cx="8297464" cy="1323439"/>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a:t>
            </a:r>
          </a:p>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glory source of righteousness</a:t>
            </a:r>
          </a:p>
        </p:txBody>
      </p:sp>
    </p:spTree>
    <p:extLst>
      <p:ext uri="{BB962C8B-B14F-4D97-AF65-F5344CB8AC3E}">
        <p14:creationId xmlns:p14="http://schemas.microsoft.com/office/powerpoint/2010/main" val="198401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4.19</a:t>
            </a:r>
            <a:r>
              <a:rPr lang="en-US" altLang="en-US" sz="4000" dirty="0"/>
              <a:t> </a:t>
            </a:r>
            <a:r>
              <a:rPr lang="en-US" altLang="en-US" sz="4000" dirty="0">
                <a:solidFill>
                  <a:srgbClr val="FFFF66"/>
                </a:solidFill>
              </a:rPr>
              <a:t>We ourselves love </a:t>
            </a:r>
            <a:r>
              <a:rPr lang="en-US" altLang="en-US" sz="4000" dirty="0"/>
              <a:t>now because he loved us first. </a:t>
            </a:r>
          </a:p>
        </p:txBody>
      </p:sp>
    </p:spTree>
    <p:extLst>
      <p:ext uri="{BB962C8B-B14F-4D97-AF65-F5344CB8AC3E}">
        <p14:creationId xmlns:p14="http://schemas.microsoft.com/office/powerpoint/2010/main" val="3276088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err="1"/>
              <a:t>Yeshuayahu</a:t>
            </a:r>
            <a:r>
              <a:rPr lang="en-US" altLang="en-US" sz="4000" baseline="30000" dirty="0"/>
              <a:t>/Isaiah 60.1-2 </a:t>
            </a:r>
            <a:r>
              <a:rPr lang="en-US" altLang="en-US" sz="4000" dirty="0"/>
              <a:t>“Arise, shine [</a:t>
            </a:r>
            <a:r>
              <a:rPr lang="en-US" altLang="en-US" sz="4000" dirty="0" err="1"/>
              <a:t>Yerushalayim</a:t>
            </a:r>
            <a:r>
              <a:rPr lang="en-US" altLang="en-US" sz="4000" dirty="0"/>
              <a:t>], for your light has come, the glory of </a:t>
            </a:r>
            <a:r>
              <a:rPr lang="en-US" altLang="en-US" sz="4000" cap="small" dirty="0"/>
              <a:t>Adoni</a:t>
            </a:r>
            <a:r>
              <a:rPr lang="en-US" altLang="en-US" sz="4000" dirty="0"/>
              <a:t> has risen over you. For although darkness covers the earth and thick darkness the peoples; on you </a:t>
            </a:r>
            <a:r>
              <a:rPr lang="en-US" altLang="en-US" sz="4000" cap="small" dirty="0"/>
              <a:t>Adoni</a:t>
            </a:r>
            <a:r>
              <a:rPr lang="en-US" altLang="en-US" sz="4000" dirty="0"/>
              <a:t> will rise; over you will be seen his glory. Nations will go toward your light and kings toward your shining splendor.</a:t>
            </a:r>
          </a:p>
        </p:txBody>
      </p:sp>
    </p:spTree>
    <p:extLst>
      <p:ext uri="{BB962C8B-B14F-4D97-AF65-F5344CB8AC3E}">
        <p14:creationId xmlns:p14="http://schemas.microsoft.com/office/powerpoint/2010/main" val="4068472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Mtt 11.28-30</a:t>
            </a:r>
            <a:r>
              <a:rPr lang="en-US" altLang="en-US" sz="4000" dirty="0"/>
              <a:t> “Come to me, all of you who are struggling and burdened, and I will give you rest. </a:t>
            </a:r>
            <a:r>
              <a:rPr lang="en-US" altLang="en-US" sz="4000" dirty="0">
                <a:solidFill>
                  <a:srgbClr val="FFFF66"/>
                </a:solidFill>
              </a:rPr>
              <a:t>Take my yoke upon you and learn from me</a:t>
            </a:r>
            <a:r>
              <a:rPr lang="en-US" altLang="en-US" sz="4000" dirty="0"/>
              <a:t>, because I am gentle and humble in heart, and you will find rest for your souls.30 For my yoke is easy, and my burden is light.”</a:t>
            </a:r>
          </a:p>
        </p:txBody>
      </p:sp>
    </p:spTree>
    <p:extLst>
      <p:ext uri="{BB962C8B-B14F-4D97-AF65-F5344CB8AC3E}">
        <p14:creationId xmlns:p14="http://schemas.microsoft.com/office/powerpoint/2010/main" val="3453881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pPr>
            <a:r>
              <a:rPr lang="en-US" altLang="en-US" sz="4000" dirty="0"/>
              <a:t>Is righteous easy? No, but empowered!</a:t>
            </a:r>
          </a:p>
          <a:p>
            <a:pPr marL="228600" indent="-228600" algn="l">
              <a:lnSpc>
                <a:spcPct val="90000"/>
              </a:lnSpc>
              <a:buFont typeface="Arial" panose="020B0604020202020204" pitchFamily="34" charset="0"/>
              <a:buChar char="•"/>
            </a:pPr>
            <a:r>
              <a:rPr lang="en-US" altLang="en-US" sz="4000" dirty="0"/>
              <a:t>Does it follow that we abolish Torah by this trusting? Heaven forbid! On the contrary, we confirm Torah.</a:t>
            </a:r>
          </a:p>
        </p:txBody>
      </p:sp>
    </p:spTree>
    <p:extLst>
      <p:ext uri="{BB962C8B-B14F-4D97-AF65-F5344CB8AC3E}">
        <p14:creationId xmlns:p14="http://schemas.microsoft.com/office/powerpoint/2010/main" val="3198934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Ro. 6.1-4 </a:t>
            </a:r>
            <a:r>
              <a:rPr lang="en-US" sz="4000" dirty="0"/>
              <a:t>So then, are we to say, “Let’s keep on sinning, so that there can be more grace”? Heaven forbid! How can we, who have died to sin, still live in it? Don’t you know that those of us who have been immersed into the Messiah Yeshua have been immersed into his death? </a:t>
            </a:r>
            <a:endParaRPr lang="en-US" altLang="en-US" sz="6600" dirty="0"/>
          </a:p>
        </p:txBody>
      </p:sp>
    </p:spTree>
    <p:extLst>
      <p:ext uri="{BB962C8B-B14F-4D97-AF65-F5344CB8AC3E}">
        <p14:creationId xmlns:p14="http://schemas.microsoft.com/office/powerpoint/2010/main" val="782354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Ro. 6.1-4 </a:t>
            </a:r>
            <a:r>
              <a:rPr lang="en-US" sz="4000" dirty="0"/>
              <a:t>Through immersion into his death we were buried with him; so that just as, through the glory of the Father, the Messiah was raised from the dead, likewise we too might live a new life.</a:t>
            </a:r>
            <a:endParaRPr lang="en-US" altLang="en-US" sz="6600" dirty="0"/>
          </a:p>
        </p:txBody>
      </p:sp>
    </p:spTree>
    <p:extLst>
      <p:ext uri="{BB962C8B-B14F-4D97-AF65-F5344CB8AC3E}">
        <p14:creationId xmlns:p14="http://schemas.microsoft.com/office/powerpoint/2010/main" val="351045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165639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a:p>
            <a:pPr algn="l">
              <a:lnSpc>
                <a:spcPct val="90000"/>
              </a:lnSpc>
            </a:pPr>
            <a:r>
              <a:rPr lang="en-US" altLang="en-US" sz="4000" dirty="0"/>
              <a:t> So, how do we face our culture?  </a:t>
            </a:r>
          </a:p>
        </p:txBody>
      </p:sp>
    </p:spTree>
    <p:extLst>
      <p:ext uri="{BB962C8B-B14F-4D97-AF65-F5344CB8AC3E}">
        <p14:creationId xmlns:p14="http://schemas.microsoft.com/office/powerpoint/2010/main" val="196886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Rabbi Jonathan Cahn was guest speaker on James Dobson Family Talk Sept 1–2.  The interview was about Rabbi Cahn’s new book, </a:t>
            </a:r>
            <a:r>
              <a:rPr lang="en-US" sz="4000" i="1" dirty="0"/>
              <a:t>The Return of the gods.</a:t>
            </a:r>
            <a:r>
              <a:rPr lang="en-US" sz="4000" dirty="0"/>
              <a:t> </a:t>
            </a:r>
          </a:p>
        </p:txBody>
      </p:sp>
    </p:spTree>
    <p:extLst>
      <p:ext uri="{BB962C8B-B14F-4D97-AF65-F5344CB8AC3E}">
        <p14:creationId xmlns:p14="http://schemas.microsoft.com/office/powerpoint/2010/main" val="1416577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334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Bible does speak of the gods. It says, </a:t>
            </a:r>
            <a:endParaRPr lang="he-IL" sz="4000" dirty="0"/>
          </a:p>
          <a:p>
            <a:r>
              <a:rPr lang="he-IL" sz="4400" b="1" dirty="0">
                <a:latin typeface="David" panose="020E0502060401010101" pitchFamily="34" charset="-79"/>
                <a:cs typeface="David" panose="020E0502060401010101" pitchFamily="34" charset="-79"/>
              </a:rPr>
              <a:t>מי כמוך באלים יי?</a:t>
            </a:r>
            <a:r>
              <a:rPr lang="en-US" sz="4000" dirty="0"/>
              <a:t> </a:t>
            </a:r>
          </a:p>
          <a:p>
            <a:r>
              <a:rPr lang="en-US" sz="4000" dirty="0"/>
              <a:t>Mi </a:t>
            </a:r>
            <a:r>
              <a:rPr lang="en-US" sz="4000" dirty="0" err="1"/>
              <a:t>khamok</a:t>
            </a:r>
            <a:r>
              <a:rPr lang="he-IL" sz="4000" dirty="0"/>
              <a:t>י</a:t>
            </a:r>
            <a:r>
              <a:rPr lang="en-US" sz="4000" dirty="0"/>
              <a:t>a </a:t>
            </a:r>
            <a:r>
              <a:rPr lang="en-US" sz="4000" dirty="0" err="1"/>
              <a:t>b’elim</a:t>
            </a:r>
            <a:r>
              <a:rPr lang="en-US" sz="4000" dirty="0"/>
              <a:t> </a:t>
            </a:r>
            <a:r>
              <a:rPr lang="en-US" sz="4000" cap="small" dirty="0"/>
              <a:t>Adoni</a:t>
            </a:r>
            <a:r>
              <a:rPr lang="he-IL" sz="4000" cap="small" dirty="0"/>
              <a:t>?</a:t>
            </a:r>
            <a:endParaRPr lang="en-US" sz="4000" dirty="0"/>
          </a:p>
          <a:p>
            <a:r>
              <a:rPr lang="en-US" sz="4000" dirty="0"/>
              <a:t>Who is like You, Oh </a:t>
            </a:r>
            <a:r>
              <a:rPr lang="he-IL" sz="4000" dirty="0"/>
              <a:t>  </a:t>
            </a:r>
            <a:r>
              <a:rPr lang="en-US" sz="4000" dirty="0"/>
              <a:t>L</a:t>
            </a:r>
            <a:r>
              <a:rPr lang="he-IL" sz="4000" dirty="0"/>
              <a:t>-</a:t>
            </a:r>
            <a:r>
              <a:rPr lang="en-US" sz="4000" dirty="0" err="1"/>
              <a:t>rd</a:t>
            </a:r>
            <a:r>
              <a:rPr lang="en-US" sz="4000" dirty="0"/>
              <a:t>, among the  gods</a:t>
            </a:r>
            <a:r>
              <a:rPr lang="he-IL" sz="4000" dirty="0"/>
              <a:t>?</a:t>
            </a:r>
            <a:endParaRPr lang="en-US" sz="4000" dirty="0"/>
          </a:p>
        </p:txBody>
      </p:sp>
      <p:pic>
        <p:nvPicPr>
          <p:cNvPr id="3" name="Picture 2">
            <a:extLst>
              <a:ext uri="{FF2B5EF4-FFF2-40B4-BE49-F238E27FC236}">
                <a16:creationId xmlns:a16="http://schemas.microsoft.com/office/drawing/2014/main" id="{2B60FD2B-AD09-689D-9A24-00786B962A01}"/>
              </a:ext>
            </a:extLst>
          </p:cNvPr>
          <p:cNvPicPr>
            <a:picLocks noChangeAspect="1"/>
          </p:cNvPicPr>
          <p:nvPr/>
        </p:nvPicPr>
        <p:blipFill>
          <a:blip r:embed="rId3"/>
          <a:stretch>
            <a:fillRect/>
          </a:stretch>
        </p:blipFill>
        <p:spPr>
          <a:xfrm>
            <a:off x="5690563" y="24818"/>
            <a:ext cx="3453437" cy="5105728"/>
          </a:xfrm>
          <a:prstGeom prst="rect">
            <a:avLst/>
          </a:prstGeom>
        </p:spPr>
      </p:pic>
    </p:spTree>
    <p:extLst>
      <p:ext uri="{BB962C8B-B14F-4D97-AF65-F5344CB8AC3E}">
        <p14:creationId xmlns:p14="http://schemas.microsoft.com/office/powerpoint/2010/main" val="2160708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When Israel turned away from God, they turned to other gods, and as they turned to other gods, there were three main, very iconic gods of all of them, and the first one I call the possessor.</a:t>
            </a:r>
            <a:endParaRPr lang="en-US" sz="6000" dirty="0"/>
          </a:p>
          <a:p>
            <a:pPr marL="0" indent="0">
              <a:buNone/>
            </a:pPr>
            <a:endParaRPr lang="en-US" sz="4000" dirty="0"/>
          </a:p>
        </p:txBody>
      </p:sp>
    </p:spTree>
    <p:extLst>
      <p:ext uri="{BB962C8B-B14F-4D97-AF65-F5344CB8AC3E}">
        <p14:creationId xmlns:p14="http://schemas.microsoft.com/office/powerpoint/2010/main" val="1094393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0" i="0" dirty="0">
                <a:effectLst/>
              </a:rPr>
              <a:t>There's one spirit that goes in and then brings the rest. In Hebrew called Baal, which means the possessor. It means the possessor. It means the owner, means the master or Lord. And he was the spirit that Israel turned to at the beginning, </a:t>
            </a:r>
            <a:endParaRPr lang="en-US" sz="4800" dirty="0"/>
          </a:p>
        </p:txBody>
      </p:sp>
    </p:spTree>
    <p:extLst>
      <p:ext uri="{BB962C8B-B14F-4D97-AF65-F5344CB8AC3E}">
        <p14:creationId xmlns:p14="http://schemas.microsoft.com/office/powerpoint/2010/main" val="1426357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0" i="0" dirty="0">
                <a:effectLst/>
              </a:rPr>
              <a:t>and when you look at the list of the gods, Baal, he's always first, and he was the god of the falling away. He's the alternate god, the substitute god. If you look back, when did America really start turning, start taking those steps? Well, if you look at the early sixties-</a:t>
            </a:r>
            <a:endParaRPr lang="en-US" sz="4800" dirty="0"/>
          </a:p>
        </p:txBody>
      </p:sp>
    </p:spTree>
    <p:extLst>
      <p:ext uri="{BB962C8B-B14F-4D97-AF65-F5344CB8AC3E}">
        <p14:creationId xmlns:p14="http://schemas.microsoft.com/office/powerpoint/2010/main" val="2827680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we actually have been striking down the 10 Commandments. pagan morality says, "Basically, you can create your own god. You can create your own idol. You're creating reality. You're creating truth." So everybody has their own god, everybody has their own truth. So now you hear a lot of, “Well, that's your own truth.”</a:t>
            </a:r>
          </a:p>
        </p:txBody>
      </p:sp>
    </p:spTree>
    <p:extLst>
      <p:ext uri="{BB962C8B-B14F-4D97-AF65-F5344CB8AC3E}">
        <p14:creationId xmlns:p14="http://schemas.microsoft.com/office/powerpoint/2010/main" val="2532683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When the Bible speaks about Baal, often right after Baal comes the next god or goddess, which is the goddess, the Bible calls Ashtoreth or </a:t>
            </a:r>
            <a:r>
              <a:rPr lang="en-US" sz="4000" dirty="0" err="1"/>
              <a:t>Ashtora</a:t>
            </a:r>
            <a:r>
              <a:rPr lang="en-US" sz="4000" dirty="0"/>
              <a:t>. In ancient Babylonia, Ashtoreth was called Ishtar. When she went to Greece, she became Aphrodite</a:t>
            </a:r>
          </a:p>
        </p:txBody>
      </p:sp>
    </p:spTree>
    <p:extLst>
      <p:ext uri="{BB962C8B-B14F-4D97-AF65-F5344CB8AC3E}">
        <p14:creationId xmlns:p14="http://schemas.microsoft.com/office/powerpoint/2010/main" val="2832274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focal point of this one was sexuality, the sexual realm. And she was actually known as the prostitute goddess.</a:t>
            </a:r>
          </a:p>
        </p:txBody>
      </p:sp>
    </p:spTree>
    <p:extLst>
      <p:ext uri="{BB962C8B-B14F-4D97-AF65-F5344CB8AC3E}">
        <p14:creationId xmlns:p14="http://schemas.microsoft.com/office/powerpoint/2010/main" val="3272144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second one is called the enchantress, and the third is called the destroyer. Our culture is unique, this Western civilization, because it’s the only culture that was dispossessed, that was exorcised of the gods. And that's really where we have been, but now we're turning the other way.</a:t>
            </a:r>
          </a:p>
        </p:txBody>
      </p:sp>
    </p:spTree>
    <p:extLst>
      <p:ext uri="{BB962C8B-B14F-4D97-AF65-F5344CB8AC3E}">
        <p14:creationId xmlns:p14="http://schemas.microsoft.com/office/powerpoint/2010/main" val="284516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822045" cy="4648200"/>
          </a:xfrm>
        </p:spPr>
        <p:txBody>
          <a:bodyPr/>
          <a:lstStyle/>
          <a:p>
            <a:pPr algn="l">
              <a:lnSpc>
                <a:spcPct val="90000"/>
              </a:lnSpc>
            </a:pPr>
            <a:r>
              <a:rPr lang="en-US" sz="4000" dirty="0"/>
              <a:t>David &amp; Anastasia </a:t>
            </a:r>
            <a:r>
              <a:rPr lang="en-US" sz="4000" dirty="0" err="1"/>
              <a:t>Bouryi</a:t>
            </a:r>
            <a:r>
              <a:rPr lang="en-US" sz="4000" dirty="0"/>
              <a:t> wedding Tbilisi, Georgia</a:t>
            </a:r>
          </a:p>
          <a:p>
            <a:pPr algn="l">
              <a:lnSpc>
                <a:spcPct val="90000"/>
              </a:lnSpc>
            </a:pPr>
            <a:r>
              <a:rPr lang="en-US" altLang="en-US" sz="4000" dirty="0"/>
              <a:t>Friday, May 5, 2023</a:t>
            </a:r>
          </a:p>
        </p:txBody>
      </p:sp>
      <p:pic>
        <p:nvPicPr>
          <p:cNvPr id="3" name="Picture 2">
            <a:extLst>
              <a:ext uri="{FF2B5EF4-FFF2-40B4-BE49-F238E27FC236}">
                <a16:creationId xmlns:a16="http://schemas.microsoft.com/office/drawing/2014/main" id="{7F6E54AD-5D50-F532-B45C-A808D555B7C3}"/>
              </a:ext>
            </a:extLst>
          </p:cNvPr>
          <p:cNvPicPr>
            <a:picLocks noChangeAspect="1"/>
          </p:cNvPicPr>
          <p:nvPr/>
        </p:nvPicPr>
        <p:blipFill>
          <a:blip r:embed="rId3"/>
          <a:stretch>
            <a:fillRect/>
          </a:stretch>
        </p:blipFill>
        <p:spPr>
          <a:xfrm>
            <a:off x="4126845" y="-12378"/>
            <a:ext cx="5017155" cy="5155878"/>
          </a:xfrm>
          <a:prstGeom prst="rect">
            <a:avLst/>
          </a:prstGeom>
        </p:spPr>
      </p:pic>
    </p:spTree>
    <p:extLst>
      <p:ext uri="{BB962C8B-B14F-4D97-AF65-F5344CB8AC3E}">
        <p14:creationId xmlns:p14="http://schemas.microsoft.com/office/powerpoint/2010/main" val="3013552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Rabbi Cahn explains that America's turn from the one true God has opened the door for the return of the ancient little “g” gods, specifically three spirits that Rabbi Cahn calls the dark trinity made up of Baal, Ishtar, and Molech.</a:t>
            </a:r>
          </a:p>
        </p:txBody>
      </p:sp>
    </p:spTree>
    <p:extLst>
      <p:ext uri="{BB962C8B-B14F-4D97-AF65-F5344CB8AC3E}">
        <p14:creationId xmlns:p14="http://schemas.microsoft.com/office/powerpoint/2010/main" val="3520614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 parable that Yeshua said: Remember He said that if a spirit goes out of a man, He said, “It goes out, looks for a place to rest, finds no place to rest, and if it finds no place, it comes back and says, ‘I will return to my house,’” talking about the man. He comes back, finds it all clean and empty and says, </a:t>
            </a:r>
          </a:p>
        </p:txBody>
      </p:sp>
    </p:spTree>
    <p:extLst>
      <p:ext uri="{BB962C8B-B14F-4D97-AF65-F5344CB8AC3E}">
        <p14:creationId xmlns:p14="http://schemas.microsoft.com/office/powerpoint/2010/main" val="3888651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"I'm going to now bring my seven other friends, my seven other spirits," worse than itself, and now the man is repossessed, and Yeshua says that the latter state is worse than the beginning, but then He says, "So it will be with this generation."</a:t>
            </a:r>
          </a:p>
        </p:txBody>
      </p:sp>
    </p:spTree>
    <p:extLst>
      <p:ext uri="{BB962C8B-B14F-4D97-AF65-F5344CB8AC3E}">
        <p14:creationId xmlns:p14="http://schemas.microsoft.com/office/powerpoint/2010/main" val="1662260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wasn't just talking about a man being possessed and turning back. He talks about an entire culture or civilization.</a:t>
            </a:r>
          </a:p>
        </p:txBody>
      </p:sp>
    </p:spTree>
    <p:extLst>
      <p:ext uri="{BB962C8B-B14F-4D97-AF65-F5344CB8AC3E}">
        <p14:creationId xmlns:p14="http://schemas.microsoft.com/office/powerpoint/2010/main" val="521257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first one, the possessor, Baal, the second Ishtar, or the goddess who changes sexuality, alters gender. And the third, the destroyer is Molech that causes child sacrifice. It's all happening. Everything we're watching, this is what is behind what we are dealing with right now</a:t>
            </a:r>
          </a:p>
        </p:txBody>
      </p:sp>
    </p:spTree>
    <p:extLst>
      <p:ext uri="{BB962C8B-B14F-4D97-AF65-F5344CB8AC3E}">
        <p14:creationId xmlns:p14="http://schemas.microsoft.com/office/powerpoint/2010/main" val="2658930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revival is the only answer. </a:t>
            </a:r>
          </a:p>
          <a:p>
            <a:pPr marL="0" indent="0">
              <a:buNone/>
            </a:pPr>
            <a:r>
              <a:rPr lang="en-US" sz="4000" dirty="0"/>
              <a:t>A turning back to G-d in fervency and true worship in spirit and in truth.  In ancient times, that is when those altars were broken, so we have to deal with it.</a:t>
            </a:r>
          </a:p>
        </p:txBody>
      </p:sp>
    </p:spTree>
    <p:extLst>
      <p:ext uri="{BB962C8B-B14F-4D97-AF65-F5344CB8AC3E}">
        <p14:creationId xmlns:p14="http://schemas.microsoft.com/office/powerpoint/2010/main" val="4009574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need heroes.</a:t>
            </a:r>
          </a:p>
          <a:p>
            <a:pPr marL="0" indent="0">
              <a:buNone/>
            </a:pPr>
            <a:r>
              <a:rPr lang="en-US" sz="4000" dirty="0"/>
              <a:t>Stand against the new threesome</a:t>
            </a:r>
          </a:p>
          <a:p>
            <a:r>
              <a:rPr lang="en-US" sz="4000" dirty="0"/>
              <a:t>Baal</a:t>
            </a:r>
          </a:p>
          <a:p>
            <a:r>
              <a:rPr lang="en-US" sz="4000" dirty="0"/>
              <a:t>Ishtar</a:t>
            </a:r>
          </a:p>
          <a:p>
            <a:r>
              <a:rPr lang="en-US" sz="4000" dirty="0" err="1"/>
              <a:t>Molokh</a:t>
            </a:r>
            <a:endParaRPr lang="en-US" sz="4000" dirty="0"/>
          </a:p>
        </p:txBody>
      </p:sp>
    </p:spTree>
    <p:extLst>
      <p:ext uri="{BB962C8B-B14F-4D97-AF65-F5344CB8AC3E}">
        <p14:creationId xmlns:p14="http://schemas.microsoft.com/office/powerpoint/2010/main" val="18410646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799" y="247650"/>
            <a:ext cx="4114799" cy="4648200"/>
          </a:xfrm>
        </p:spPr>
        <p:txBody>
          <a:bodyPr/>
          <a:lstStyle/>
          <a:p>
            <a:pPr algn="l">
              <a:lnSpc>
                <a:spcPct val="90000"/>
              </a:lnSpc>
            </a:pPr>
            <a:r>
              <a:rPr lang="en-US" altLang="en-US" sz="4000" dirty="0"/>
              <a:t>Jonathan Cahn: </a:t>
            </a:r>
          </a:p>
          <a:p>
            <a:pPr algn="l">
              <a:lnSpc>
                <a:spcPct val="90000"/>
              </a:lnSpc>
            </a:pPr>
            <a:r>
              <a:rPr lang="en-US" altLang="en-US" sz="4000" dirty="0"/>
              <a:t>Was Tucker Carlson Actually Removed By The Spirits? </a:t>
            </a:r>
          </a:p>
        </p:txBody>
      </p:sp>
      <p:pic>
        <p:nvPicPr>
          <p:cNvPr id="3" name="Picture 2">
            <a:extLst>
              <a:ext uri="{FF2B5EF4-FFF2-40B4-BE49-F238E27FC236}">
                <a16:creationId xmlns:a16="http://schemas.microsoft.com/office/drawing/2014/main" id="{F06AE075-A526-234B-5E9F-E18184336A63}"/>
              </a:ext>
            </a:extLst>
          </p:cNvPr>
          <p:cNvPicPr>
            <a:picLocks noChangeAspect="1"/>
          </p:cNvPicPr>
          <p:nvPr/>
        </p:nvPicPr>
        <p:blipFill rotWithShape="1">
          <a:blip r:embed="rId3"/>
          <a:srcRect l="13692" r="16051"/>
          <a:stretch/>
        </p:blipFill>
        <p:spPr>
          <a:xfrm>
            <a:off x="4419599" y="0"/>
            <a:ext cx="4724401" cy="5143500"/>
          </a:xfrm>
          <a:prstGeom prst="rect">
            <a:avLst/>
          </a:prstGeom>
        </p:spPr>
      </p:pic>
    </p:spTree>
    <p:extLst>
      <p:ext uri="{BB962C8B-B14F-4D97-AF65-F5344CB8AC3E}">
        <p14:creationId xmlns:p14="http://schemas.microsoft.com/office/powerpoint/2010/main" val="2410076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524532" y="3409950"/>
            <a:ext cx="8297464" cy="1323439"/>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a:t>
            </a:r>
          </a:p>
          <a:p>
            <a:pPr algn="l"/>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glory source of righteousness</a:t>
            </a:r>
          </a:p>
        </p:txBody>
      </p:sp>
    </p:spTree>
    <p:extLst>
      <p:ext uri="{BB962C8B-B14F-4D97-AF65-F5344CB8AC3E}">
        <p14:creationId xmlns:p14="http://schemas.microsoft.com/office/powerpoint/2010/main" val="3889354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D1ECE29-2249-F1F1-A028-D4CC34A747DA}"/>
              </a:ext>
            </a:extLst>
          </p:cNvPr>
          <p:cNvPicPr>
            <a:picLocks noChangeAspect="1"/>
          </p:cNvPicPr>
          <p:nvPr/>
        </p:nvPicPr>
        <p:blipFill>
          <a:blip r:embed="rId3"/>
          <a:stretch>
            <a:fillRect/>
          </a:stretch>
        </p:blipFill>
        <p:spPr>
          <a:xfrm>
            <a:off x="382147" y="0"/>
            <a:ext cx="8379705" cy="5143500"/>
          </a:xfrm>
          <a:prstGeom prst="rect">
            <a:avLst/>
          </a:prstGeom>
        </p:spPr>
      </p:pic>
      <p:sp>
        <p:nvSpPr>
          <p:cNvPr id="2" name="TextBox 1">
            <a:extLst>
              <a:ext uri="{FF2B5EF4-FFF2-40B4-BE49-F238E27FC236}">
                <a16:creationId xmlns:a16="http://schemas.microsoft.com/office/drawing/2014/main" id="{8576AA3C-F181-A4C1-FA57-786B0478C017}"/>
              </a:ext>
            </a:extLst>
          </p:cNvPr>
          <p:cNvSpPr txBox="1"/>
          <p:nvPr/>
        </p:nvSpPr>
        <p:spPr>
          <a:xfrm>
            <a:off x="1447800" y="3486150"/>
            <a:ext cx="5877956" cy="707886"/>
          </a:xfrm>
          <a:prstGeom prst="rect">
            <a:avLst/>
          </a:prstGeom>
          <a:noFill/>
        </p:spPr>
        <p:txBody>
          <a:bodyPr wrap="none" rtlCol="0">
            <a:spAutoFit/>
          </a:bodyPr>
          <a:lstStyle/>
          <a:p>
            <a:pPr algn="l"/>
            <a:r>
              <a:rPr lang="en-US" dirty="0">
                <a:solidFill>
                  <a:srgbClr val="FF0000"/>
                </a:solidFill>
              </a:rPr>
              <a:t>One extra hour per day</a:t>
            </a:r>
          </a:p>
        </p:txBody>
      </p:sp>
    </p:spTree>
    <p:extLst>
      <p:ext uri="{BB962C8B-B14F-4D97-AF65-F5344CB8AC3E}">
        <p14:creationId xmlns:p14="http://schemas.microsoft.com/office/powerpoint/2010/main" val="196778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740A7B2-F08C-6D22-649D-DD218AAEB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5357211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r>
              <a:rPr lang="en-US" sz="3600" baseline="30000" dirty="0"/>
              <a:t>Yeshayahu 62.1-6</a:t>
            </a:r>
            <a:r>
              <a:rPr lang="en-US" sz="3600" dirty="0"/>
              <a:t> For </a:t>
            </a:r>
            <a:r>
              <a:rPr lang="en-US" sz="3600" dirty="0" err="1"/>
              <a:t>Tziyon’s</a:t>
            </a:r>
            <a:r>
              <a:rPr lang="en-US" sz="3600" dirty="0"/>
              <a:t> sake I will not be silent,</a:t>
            </a:r>
            <a:br>
              <a:rPr lang="en-US" sz="3600" dirty="0"/>
            </a:br>
            <a:r>
              <a:rPr lang="en-US" sz="3600" dirty="0"/>
              <a:t>for </a:t>
            </a:r>
            <a:r>
              <a:rPr lang="en-US" sz="3600" dirty="0" err="1"/>
              <a:t>Yerushalayim’s</a:t>
            </a:r>
            <a:r>
              <a:rPr lang="en-US" sz="3600" dirty="0"/>
              <a:t> sake I will not rest,</a:t>
            </a:r>
            <a:br>
              <a:rPr lang="en-US" sz="3600" dirty="0"/>
            </a:br>
            <a:r>
              <a:rPr lang="en-US" sz="3600" dirty="0"/>
              <a:t>until her vindication shines out brightly</a:t>
            </a:r>
            <a:br>
              <a:rPr lang="en-US" sz="3600" dirty="0"/>
            </a:br>
            <a:r>
              <a:rPr lang="en-US" sz="3600" dirty="0"/>
              <a:t>and her salvation like a blazing torch.</a:t>
            </a:r>
            <a:br>
              <a:rPr lang="en-US" sz="3600" dirty="0"/>
            </a:br>
            <a:r>
              <a:rPr lang="en-US" sz="3600" b="1" baseline="30000" dirty="0"/>
              <a:t>2 </a:t>
            </a:r>
            <a:r>
              <a:rPr lang="en-US" sz="3600" dirty="0"/>
              <a:t>The nations will see your vindication</a:t>
            </a:r>
            <a:br>
              <a:rPr lang="en-US" sz="3600" dirty="0"/>
            </a:br>
            <a:r>
              <a:rPr lang="en-US" sz="3600" dirty="0"/>
              <a:t>and all kings your glory.</a:t>
            </a:r>
            <a:br>
              <a:rPr lang="en-US" sz="3600" dirty="0"/>
            </a:br>
            <a:r>
              <a:rPr lang="en-US" sz="3600" dirty="0"/>
              <a:t>Then you will be called by a new name</a:t>
            </a:r>
            <a:br>
              <a:rPr lang="en-US" sz="3600" dirty="0"/>
            </a:br>
            <a:r>
              <a:rPr lang="en-US" sz="3600" dirty="0"/>
              <a:t>which </a:t>
            </a:r>
            <a:r>
              <a:rPr lang="en-US" sz="3600" i="1" cap="small" dirty="0"/>
              <a:t>Adonai</a:t>
            </a:r>
            <a:r>
              <a:rPr lang="en-US" sz="3600" dirty="0"/>
              <a:t> himself will pronounce.</a:t>
            </a:r>
            <a:br>
              <a:rPr lang="en-US" sz="3600" dirty="0"/>
            </a:br>
            <a:endParaRPr lang="en-US" sz="3600" dirty="0"/>
          </a:p>
        </p:txBody>
      </p:sp>
    </p:spTree>
    <p:extLst>
      <p:ext uri="{BB962C8B-B14F-4D97-AF65-F5344CB8AC3E}">
        <p14:creationId xmlns:p14="http://schemas.microsoft.com/office/powerpoint/2010/main" val="4209234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r>
              <a:rPr lang="en-US" sz="3200" b="1" baseline="30000" dirty="0"/>
              <a:t>3 </a:t>
            </a:r>
            <a:r>
              <a:rPr lang="en-US" sz="3200" dirty="0"/>
              <a:t>You will be a glorious crown in the hand of </a:t>
            </a:r>
            <a:r>
              <a:rPr lang="en-US" sz="3200" i="1" cap="small" dirty="0"/>
              <a:t>Adonai</a:t>
            </a:r>
            <a:r>
              <a:rPr lang="en-US" sz="3200" dirty="0"/>
              <a:t>, a royal diadem held by your God.</a:t>
            </a:r>
            <a:br>
              <a:rPr lang="en-US" sz="3200" dirty="0"/>
            </a:br>
            <a:r>
              <a:rPr lang="en-US" sz="3200" b="1" baseline="30000" dirty="0"/>
              <a:t>4 </a:t>
            </a:r>
            <a:r>
              <a:rPr lang="en-US" sz="3200" dirty="0"/>
              <a:t>You will no longer be spoken of as ‘</a:t>
            </a:r>
            <a:r>
              <a:rPr lang="en-US" sz="3200" dirty="0" err="1"/>
              <a:t>Azuvah</a:t>
            </a:r>
            <a:r>
              <a:rPr lang="en-US" sz="3200" dirty="0"/>
              <a:t> [Abandoned] or your land be spoken of as ‘</a:t>
            </a:r>
            <a:r>
              <a:rPr lang="en-US" sz="3200" dirty="0" err="1"/>
              <a:t>Sh’mamah</a:t>
            </a:r>
            <a:r>
              <a:rPr lang="en-US" sz="3200" dirty="0"/>
              <a:t> [Desolate]; rather, you will be called </a:t>
            </a:r>
            <a:r>
              <a:rPr lang="en-US" sz="3200" dirty="0" err="1"/>
              <a:t>Heftzi</a:t>
            </a:r>
            <a:r>
              <a:rPr lang="en-US" sz="3200" dirty="0"/>
              <a:t>-Vah [My-Delight-Is-In-Her] and your land </a:t>
            </a:r>
            <a:r>
              <a:rPr lang="en-US" sz="3200" dirty="0" err="1"/>
              <a:t>Be‘ulah</a:t>
            </a:r>
            <a:r>
              <a:rPr lang="en-US" sz="3200" dirty="0"/>
              <a:t> [Married]. For </a:t>
            </a:r>
            <a:r>
              <a:rPr lang="en-US" sz="3200" i="1" cap="small" dirty="0"/>
              <a:t>Adonai</a:t>
            </a:r>
            <a:r>
              <a:rPr lang="en-US" sz="3200" dirty="0"/>
              <a:t> delights in you,</a:t>
            </a:r>
            <a:br>
              <a:rPr lang="en-US" sz="3200" dirty="0"/>
            </a:br>
            <a:r>
              <a:rPr lang="en-US" sz="3200" dirty="0"/>
              <a:t>and your land will be married —</a:t>
            </a:r>
          </a:p>
        </p:txBody>
      </p:sp>
    </p:spTree>
    <p:extLst>
      <p:ext uri="{BB962C8B-B14F-4D97-AF65-F5344CB8AC3E}">
        <p14:creationId xmlns:p14="http://schemas.microsoft.com/office/powerpoint/2010/main" val="1478395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3600" b="1" baseline="30000" dirty="0"/>
              <a:t>5 </a:t>
            </a:r>
            <a:r>
              <a:rPr lang="en-US" sz="3600" dirty="0"/>
              <a:t>as a young man marries a young woman,</a:t>
            </a:r>
            <a:br>
              <a:rPr lang="en-US" sz="3600" dirty="0"/>
            </a:br>
            <a:r>
              <a:rPr lang="en-US" sz="3600" dirty="0"/>
              <a:t>your sons will marry you;</a:t>
            </a:r>
            <a:br>
              <a:rPr lang="en-US" sz="3600" dirty="0"/>
            </a:br>
            <a:r>
              <a:rPr lang="en-US" sz="3600" dirty="0"/>
              <a:t>as a bridegroom rejoices over the bride,</a:t>
            </a:r>
            <a:br>
              <a:rPr lang="en-US" sz="3600" dirty="0"/>
            </a:br>
            <a:r>
              <a:rPr lang="en-US" sz="3600" dirty="0"/>
              <a:t>your God will rejoice over you.</a:t>
            </a:r>
          </a:p>
          <a:p>
            <a:r>
              <a:rPr lang="en-US" sz="3600" b="1" baseline="30000" dirty="0"/>
              <a:t>6 </a:t>
            </a:r>
            <a:r>
              <a:rPr lang="en-US" sz="3600" dirty="0"/>
              <a:t>I have posted watchmen</a:t>
            </a:r>
            <a:br>
              <a:rPr lang="en-US" sz="3600" dirty="0"/>
            </a:br>
            <a:r>
              <a:rPr lang="en-US" sz="3600" dirty="0"/>
              <a:t>on your walls, </a:t>
            </a:r>
            <a:r>
              <a:rPr lang="en-US" sz="3600" dirty="0" err="1"/>
              <a:t>Yerushalayim</a:t>
            </a:r>
            <a:r>
              <a:rPr lang="en-US" sz="3600" dirty="0"/>
              <a:t>;</a:t>
            </a:r>
          </a:p>
        </p:txBody>
      </p:sp>
    </p:spTree>
    <p:extLst>
      <p:ext uri="{BB962C8B-B14F-4D97-AF65-F5344CB8AC3E}">
        <p14:creationId xmlns:p14="http://schemas.microsoft.com/office/powerpoint/2010/main" val="5136419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they will never fall silent,</a:t>
            </a:r>
            <a:br>
              <a:rPr lang="en-US" sz="4000" dirty="0"/>
            </a:br>
            <a:r>
              <a:rPr lang="en-US" sz="4000" dirty="0"/>
              <a:t>neither by day nor by night.</a:t>
            </a:r>
            <a:br>
              <a:rPr lang="en-US" sz="4000" dirty="0"/>
            </a:br>
            <a:r>
              <a:rPr lang="en-US" sz="4000" dirty="0"/>
              <a:t>You who call on </a:t>
            </a:r>
            <a:r>
              <a:rPr lang="en-US" sz="4000" i="1" cap="small" dirty="0"/>
              <a:t>Adonai</a:t>
            </a:r>
            <a:r>
              <a:rPr lang="en-US" sz="4000" dirty="0"/>
              <a:t>,</a:t>
            </a:r>
            <a:br>
              <a:rPr lang="en-US" sz="4000" dirty="0"/>
            </a:br>
            <a:r>
              <a:rPr lang="en-US" sz="4000" dirty="0"/>
              <a:t>give yourselves no rest;</a:t>
            </a:r>
            <a:br>
              <a:rPr lang="en-US" sz="4000" dirty="0"/>
            </a:br>
            <a:r>
              <a:rPr lang="en-US" sz="4000" b="1" baseline="30000" dirty="0"/>
              <a:t>7 </a:t>
            </a:r>
            <a:r>
              <a:rPr lang="en-US" sz="4000" dirty="0"/>
              <a:t>and give him no rest till he restores </a:t>
            </a:r>
            <a:r>
              <a:rPr lang="en-US" sz="4000" dirty="0" err="1"/>
              <a:t>Yerushalayim</a:t>
            </a:r>
            <a:br>
              <a:rPr lang="en-US" sz="4000" dirty="0"/>
            </a:br>
            <a:r>
              <a:rPr lang="en-US" sz="4000" dirty="0"/>
              <a:t>and makes it a praise on earth.</a:t>
            </a:r>
          </a:p>
        </p:txBody>
      </p:sp>
    </p:spTree>
    <p:extLst>
      <p:ext uri="{BB962C8B-B14F-4D97-AF65-F5344CB8AC3E}">
        <p14:creationId xmlns:p14="http://schemas.microsoft.com/office/powerpoint/2010/main" val="63263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B1DFBEA-DE46-880C-BBA9-C6A22E7EF92C}"/>
              </a:ext>
            </a:extLst>
          </p:cNvPr>
          <p:cNvPicPr>
            <a:picLocks noChangeAspect="1"/>
          </p:cNvPicPr>
          <p:nvPr/>
        </p:nvPicPr>
        <p:blipFill>
          <a:blip r:embed="rId3"/>
          <a:stretch>
            <a:fillRect/>
          </a:stretch>
        </p:blipFill>
        <p:spPr>
          <a:xfrm>
            <a:off x="183037" y="0"/>
            <a:ext cx="8777925" cy="5143500"/>
          </a:xfrm>
          <a:prstGeom prst="rect">
            <a:avLst/>
          </a:prstGeom>
        </p:spPr>
      </p:pic>
    </p:spTree>
    <p:extLst>
      <p:ext uri="{BB962C8B-B14F-4D97-AF65-F5344CB8AC3E}">
        <p14:creationId xmlns:p14="http://schemas.microsoft.com/office/powerpoint/2010/main" val="8056575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Back in 1983 (40 years ago), Mike Bickle (the founder and director of the house of prayer here) and about 1,000 believers fasted and prayed for revival in Kansas City for 21 days (May 7-28, 1983).  </a:t>
            </a:r>
          </a:p>
        </p:txBody>
      </p:sp>
    </p:spTree>
    <p:extLst>
      <p:ext uri="{BB962C8B-B14F-4D97-AF65-F5344CB8AC3E}">
        <p14:creationId xmlns:p14="http://schemas.microsoft.com/office/powerpoint/2010/main" val="1428447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fontScale="62500" lnSpcReduction="20000"/>
          </a:bodyPr>
          <a:lstStyle/>
          <a:p>
            <a:pPr algn="l">
              <a:lnSpc>
                <a:spcPct val="120000"/>
              </a:lnSpc>
            </a:pPr>
            <a:r>
              <a:rPr lang="en-US" sz="5700" dirty="0"/>
              <a:t>Now the Lord is calling IHOPKC and many others to another 21-day fast, May 7-28, 2023, exactly 40 years later!  This fast will be dedicated to specifically praying for Israel and       Jerusalem.</a:t>
            </a:r>
            <a:br>
              <a:rPr lang="en-US" sz="5700" dirty="0"/>
            </a:br>
            <a:r>
              <a:rPr lang="en-US" sz="5700" dirty="0"/>
              <a:t> </a:t>
            </a:r>
            <a:br>
              <a:rPr lang="en-US" sz="5700" dirty="0"/>
            </a:br>
            <a:endParaRPr lang="en-US" altLang="en-US" sz="4000" dirty="0"/>
          </a:p>
        </p:txBody>
      </p:sp>
    </p:spTree>
    <p:extLst>
      <p:ext uri="{BB962C8B-B14F-4D97-AF65-F5344CB8AC3E}">
        <p14:creationId xmlns:p14="http://schemas.microsoft.com/office/powerpoint/2010/main" val="1857071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dirty="0"/>
              <a:t>Please prayerfully consider joining in some way (Daniel fast, juice fast, water fast, media fast…).  It’s a privilege and an honor.  There are “hubs” for this fast all around the world that you can either join physically or on zoom. </a:t>
            </a:r>
            <a:r>
              <a:rPr lang="en-US" sz="4000" u="sng" dirty="0">
                <a:solidFill>
                  <a:srgbClr val="FFFF66"/>
                </a:solidFill>
              </a:rPr>
              <a:t>ONE EXTRA HOUR/DAY PRAYER FOR THE JEWISH PEOPLE.</a:t>
            </a:r>
            <a:endParaRPr lang="en-US" altLang="en-US" sz="4000" u="sng" dirty="0">
              <a:solidFill>
                <a:srgbClr val="FFFF66"/>
              </a:solidFill>
            </a:endParaRPr>
          </a:p>
        </p:txBody>
      </p:sp>
    </p:spTree>
    <p:extLst>
      <p:ext uri="{BB962C8B-B14F-4D97-AF65-F5344CB8AC3E}">
        <p14:creationId xmlns:p14="http://schemas.microsoft.com/office/powerpoint/2010/main" val="35341828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lnSpcReduction="10000"/>
          </a:bodyPr>
          <a:lstStyle/>
          <a:p>
            <a:pPr algn="l">
              <a:lnSpc>
                <a:spcPct val="90000"/>
              </a:lnSpc>
            </a:pPr>
            <a:r>
              <a:rPr lang="en-US" sz="4000" dirty="0"/>
              <a:t>Through various prayer networks, now already more than 5 million believers from all around the world have committed themselves to join this remarkable 21-day fast to pray for Israel, Jerusalem and the Jewish people.  People from many languages will be joining.  </a:t>
            </a:r>
            <a:endParaRPr lang="en-US" altLang="en-US" sz="5400" dirty="0"/>
          </a:p>
        </p:txBody>
      </p:sp>
    </p:spTree>
    <p:extLst>
      <p:ext uri="{BB962C8B-B14F-4D97-AF65-F5344CB8AC3E}">
        <p14:creationId xmlns:p14="http://schemas.microsoft.com/office/powerpoint/2010/main" val="4070179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a:bodyPr>
          <a:lstStyle/>
          <a:p>
            <a:pPr algn="l">
              <a:lnSpc>
                <a:spcPct val="90000"/>
              </a:lnSpc>
            </a:pPr>
            <a:r>
              <a:rPr lang="en-US" sz="4000" dirty="0"/>
              <a:t>On the last day of the fast, on Pentecost Sunday (May 28), 100 million Christians (!) will be praying for Israel and the Jewish people!  This fast will be historic and momentous and just what Israel desperately needs at this critical time.</a:t>
            </a:r>
            <a:endParaRPr lang="en-US" altLang="en-US" sz="4000" dirty="0"/>
          </a:p>
        </p:txBody>
      </p:sp>
    </p:spTree>
    <p:extLst>
      <p:ext uri="{BB962C8B-B14F-4D97-AF65-F5344CB8AC3E}">
        <p14:creationId xmlns:p14="http://schemas.microsoft.com/office/powerpoint/2010/main" val="120591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695700" cy="4648200"/>
          </a:xfrm>
        </p:spPr>
        <p:txBody>
          <a:bodyPr/>
          <a:lstStyle/>
          <a:p>
            <a:pPr algn="l">
              <a:lnSpc>
                <a:spcPct val="90000"/>
              </a:lnSpc>
            </a:pPr>
            <a:r>
              <a:rPr lang="en-US" altLang="en-US" sz="4000" dirty="0"/>
              <a:t>Dawn and Shmuel camping trip last week.</a:t>
            </a:r>
          </a:p>
        </p:txBody>
      </p:sp>
      <p:pic>
        <p:nvPicPr>
          <p:cNvPr id="3" name="Picture 2">
            <a:extLst>
              <a:ext uri="{FF2B5EF4-FFF2-40B4-BE49-F238E27FC236}">
                <a16:creationId xmlns:a16="http://schemas.microsoft.com/office/drawing/2014/main" id="{18EDFC99-28E4-1B70-5BF1-BAB19B67B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0"/>
            <a:ext cx="5143500" cy="5143500"/>
          </a:xfrm>
          <a:prstGeom prst="rect">
            <a:avLst/>
          </a:prstGeom>
        </p:spPr>
      </p:pic>
    </p:spTree>
    <p:extLst>
      <p:ext uri="{BB962C8B-B14F-4D97-AF65-F5344CB8AC3E}">
        <p14:creationId xmlns:p14="http://schemas.microsoft.com/office/powerpoint/2010/main" val="23067566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solidFill>
                  <a:srgbClr val="FFFF66"/>
                </a:solidFill>
              </a:rPr>
              <a:t>Or HaOlam will have an extra prayer meeting, joining the Hispanics on Wednesday at 6 p.m.</a:t>
            </a:r>
          </a:p>
          <a:p>
            <a:pPr algn="l">
              <a:lnSpc>
                <a:spcPct val="90000"/>
              </a:lnSpc>
            </a:pPr>
            <a:r>
              <a:rPr lang="en-US" altLang="en-US" sz="4000" dirty="0">
                <a:solidFill>
                  <a:srgbClr val="FFFF66"/>
                </a:solidFill>
              </a:rPr>
              <a:t>Men in the library, women in the sanctuary.</a:t>
            </a:r>
          </a:p>
          <a:p>
            <a:pPr algn="l">
              <a:lnSpc>
                <a:spcPct val="90000"/>
              </a:lnSpc>
            </a:pPr>
            <a:r>
              <a:rPr lang="en-US" altLang="en-US" sz="4000" dirty="0">
                <a:solidFill>
                  <a:srgbClr val="FFFF66"/>
                </a:solidFill>
              </a:rPr>
              <a:t>You can pray in English.  </a:t>
            </a:r>
          </a:p>
          <a:p>
            <a:pPr algn="l">
              <a:lnSpc>
                <a:spcPct val="90000"/>
              </a:lnSpc>
            </a:pPr>
            <a:r>
              <a:rPr lang="en-US" altLang="en-US" sz="4000" dirty="0">
                <a:solidFill>
                  <a:srgbClr val="FFFF66"/>
                </a:solidFill>
              </a:rPr>
              <a:t>Fast as you feel led.</a:t>
            </a:r>
          </a:p>
        </p:txBody>
      </p:sp>
    </p:spTree>
    <p:extLst>
      <p:ext uri="{BB962C8B-B14F-4D97-AF65-F5344CB8AC3E}">
        <p14:creationId xmlns:p14="http://schemas.microsoft.com/office/powerpoint/2010/main" val="3446106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465F4A1D-9E9B-C566-2C5F-1232DE1B3D68}"/>
              </a:ext>
            </a:extLst>
          </p:cNvPr>
          <p:cNvPicPr>
            <a:picLocks noChangeAspect="1"/>
          </p:cNvPicPr>
          <p:nvPr/>
        </p:nvPicPr>
        <p:blipFill>
          <a:blip r:embed="rId3"/>
          <a:stretch>
            <a:fillRect/>
          </a:stretch>
        </p:blipFill>
        <p:spPr>
          <a:xfrm>
            <a:off x="0" y="298500"/>
            <a:ext cx="9144000" cy="4546499"/>
          </a:xfrm>
          <a:prstGeom prst="rect">
            <a:avLst/>
          </a:prstGeom>
        </p:spPr>
      </p:pic>
      <p:sp>
        <p:nvSpPr>
          <p:cNvPr id="2" name="TextBox 1">
            <a:extLst>
              <a:ext uri="{FF2B5EF4-FFF2-40B4-BE49-F238E27FC236}">
                <a16:creationId xmlns:a16="http://schemas.microsoft.com/office/drawing/2014/main" id="{D5099563-828F-A99E-89D9-93865D11A7E5}"/>
              </a:ext>
            </a:extLst>
          </p:cNvPr>
          <p:cNvSpPr txBox="1"/>
          <p:nvPr/>
        </p:nvSpPr>
        <p:spPr>
          <a:xfrm>
            <a:off x="1501287" y="20574"/>
            <a:ext cx="6141426" cy="707886"/>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https://www.return.co.il/</a:t>
            </a:r>
          </a:p>
        </p:txBody>
      </p:sp>
    </p:spTree>
    <p:extLst>
      <p:ext uri="{BB962C8B-B14F-4D97-AF65-F5344CB8AC3E}">
        <p14:creationId xmlns:p14="http://schemas.microsoft.com/office/powerpoint/2010/main" val="2331948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0CCB748-3482-90B9-E7A2-C5409CB8F9B7}"/>
              </a:ext>
            </a:extLst>
          </p:cNvPr>
          <p:cNvPicPr>
            <a:picLocks noChangeAspect="1"/>
          </p:cNvPicPr>
          <p:nvPr/>
        </p:nvPicPr>
        <p:blipFill rotWithShape="1">
          <a:blip r:embed="rId3"/>
          <a:srcRect l="2720" r="3145" b="54444"/>
          <a:stretch/>
        </p:blipFill>
        <p:spPr>
          <a:xfrm>
            <a:off x="457200" y="-1"/>
            <a:ext cx="8534399" cy="4531359"/>
          </a:xfrm>
          <a:prstGeom prst="rect">
            <a:avLst/>
          </a:prstGeom>
        </p:spPr>
      </p:pic>
      <p:sp>
        <p:nvSpPr>
          <p:cNvPr id="4" name="TextBox 3">
            <a:extLst>
              <a:ext uri="{FF2B5EF4-FFF2-40B4-BE49-F238E27FC236}">
                <a16:creationId xmlns:a16="http://schemas.microsoft.com/office/drawing/2014/main" id="{8961A5EA-F164-5D1C-EE22-7476207943DC}"/>
              </a:ext>
            </a:extLst>
          </p:cNvPr>
          <p:cNvSpPr txBox="1"/>
          <p:nvPr/>
        </p:nvSpPr>
        <p:spPr>
          <a:xfrm>
            <a:off x="1295400" y="4405580"/>
            <a:ext cx="6286977" cy="707886"/>
          </a:xfrm>
          <a:prstGeom prst="rect">
            <a:avLst/>
          </a:prstGeom>
          <a:noFill/>
        </p:spPr>
        <p:txBody>
          <a:bodyPr wrap="none" rtlCol="0">
            <a:spAutoFit/>
          </a:bodyPr>
          <a:lstStyle/>
          <a:p>
            <a:pPr algn="l"/>
            <a:r>
              <a:rPr lang="en-US" altLang="en-US" dirty="0"/>
              <a:t>https://isaiah62fast.com/</a:t>
            </a:r>
            <a:endParaRPr lang="en-US" dirty="0"/>
          </a:p>
        </p:txBody>
      </p:sp>
    </p:spTree>
    <p:extLst>
      <p:ext uri="{BB962C8B-B14F-4D97-AF65-F5344CB8AC3E}">
        <p14:creationId xmlns:p14="http://schemas.microsoft.com/office/powerpoint/2010/main" val="26278881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0CCB748-3482-90B9-E7A2-C5409CB8F9B7}"/>
              </a:ext>
            </a:extLst>
          </p:cNvPr>
          <p:cNvPicPr>
            <a:picLocks noChangeAspect="1"/>
          </p:cNvPicPr>
          <p:nvPr/>
        </p:nvPicPr>
        <p:blipFill rotWithShape="1">
          <a:blip r:embed="rId3"/>
          <a:srcRect l="2930" t="54444" r="4381"/>
          <a:stretch/>
        </p:blipFill>
        <p:spPr>
          <a:xfrm>
            <a:off x="149570" y="0"/>
            <a:ext cx="8844860" cy="4095750"/>
          </a:xfrm>
          <a:prstGeom prst="rect">
            <a:avLst/>
          </a:prstGeom>
        </p:spPr>
      </p:pic>
      <p:sp>
        <p:nvSpPr>
          <p:cNvPr id="2" name="TextBox 1">
            <a:extLst>
              <a:ext uri="{FF2B5EF4-FFF2-40B4-BE49-F238E27FC236}">
                <a16:creationId xmlns:a16="http://schemas.microsoft.com/office/drawing/2014/main" id="{CF74E2B8-7C3D-9122-23D8-DC32FC355D34}"/>
              </a:ext>
            </a:extLst>
          </p:cNvPr>
          <p:cNvSpPr txBox="1"/>
          <p:nvPr/>
        </p:nvSpPr>
        <p:spPr>
          <a:xfrm>
            <a:off x="1428511" y="4293648"/>
            <a:ext cx="6286977" cy="707886"/>
          </a:xfrm>
          <a:prstGeom prst="rect">
            <a:avLst/>
          </a:prstGeom>
          <a:noFill/>
        </p:spPr>
        <p:txBody>
          <a:bodyPr wrap="none" rtlCol="0">
            <a:spAutoFit/>
          </a:bodyPr>
          <a:lstStyle/>
          <a:p>
            <a:pPr algn="l"/>
            <a:r>
              <a:rPr lang="en-US" altLang="en-US" dirty="0"/>
              <a:t>https://isaiah62fast.com/</a:t>
            </a:r>
            <a:endParaRPr lang="en-US" dirty="0"/>
          </a:p>
        </p:txBody>
      </p:sp>
    </p:spTree>
    <p:extLst>
      <p:ext uri="{BB962C8B-B14F-4D97-AF65-F5344CB8AC3E}">
        <p14:creationId xmlns:p14="http://schemas.microsoft.com/office/powerpoint/2010/main" val="14432609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4114696"/>
            <a:ext cx="8534400" cy="743054"/>
          </a:xfrm>
        </p:spPr>
        <p:txBody>
          <a:bodyPr/>
          <a:lstStyle/>
          <a:p>
            <a:pPr>
              <a:lnSpc>
                <a:spcPct val="90000"/>
              </a:lnSpc>
            </a:pPr>
            <a:r>
              <a:rPr lang="en-US" altLang="en-US" sz="2000" dirty="0"/>
              <a:t>https://mailchi.mp/altarofprayer/isaiah-62-fast-daily-update</a:t>
            </a:r>
          </a:p>
        </p:txBody>
      </p:sp>
      <p:pic>
        <p:nvPicPr>
          <p:cNvPr id="3" name="Picture 2">
            <a:extLst>
              <a:ext uri="{FF2B5EF4-FFF2-40B4-BE49-F238E27FC236}">
                <a16:creationId xmlns:a16="http://schemas.microsoft.com/office/drawing/2014/main" id="{BA76DC79-7848-DC48-FA75-CD90E76CB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340012"/>
          </a:xfrm>
          <a:prstGeom prst="rect">
            <a:avLst/>
          </a:prstGeom>
        </p:spPr>
      </p:pic>
      <p:pic>
        <p:nvPicPr>
          <p:cNvPr id="5" name="Picture 4">
            <a:extLst>
              <a:ext uri="{FF2B5EF4-FFF2-40B4-BE49-F238E27FC236}">
                <a16:creationId xmlns:a16="http://schemas.microsoft.com/office/drawing/2014/main" id="{B7A0147B-9381-B159-E129-9CD55F35E9F3}"/>
              </a:ext>
            </a:extLst>
          </p:cNvPr>
          <p:cNvPicPr>
            <a:picLocks noChangeAspect="1"/>
          </p:cNvPicPr>
          <p:nvPr/>
        </p:nvPicPr>
        <p:blipFill>
          <a:blip r:embed="rId4"/>
          <a:stretch>
            <a:fillRect/>
          </a:stretch>
        </p:blipFill>
        <p:spPr>
          <a:xfrm>
            <a:off x="1717031" y="3428896"/>
            <a:ext cx="5630061" cy="743054"/>
          </a:xfrm>
          <a:prstGeom prst="rect">
            <a:avLst/>
          </a:prstGeom>
        </p:spPr>
      </p:pic>
      <p:sp>
        <p:nvSpPr>
          <p:cNvPr id="2" name="TextBox 1">
            <a:extLst>
              <a:ext uri="{FF2B5EF4-FFF2-40B4-BE49-F238E27FC236}">
                <a16:creationId xmlns:a16="http://schemas.microsoft.com/office/drawing/2014/main" id="{2C0FF694-951B-F4FB-4528-AD7C54F78E61}"/>
              </a:ext>
            </a:extLst>
          </p:cNvPr>
          <p:cNvSpPr txBox="1"/>
          <p:nvPr/>
        </p:nvSpPr>
        <p:spPr>
          <a:xfrm>
            <a:off x="1469136" y="4408078"/>
            <a:ext cx="5877956" cy="707886"/>
          </a:xfrm>
          <a:prstGeom prst="rect">
            <a:avLst/>
          </a:prstGeom>
          <a:noFill/>
        </p:spPr>
        <p:txBody>
          <a:bodyPr wrap="none" rtlCol="0">
            <a:spAutoFit/>
          </a:bodyPr>
          <a:lstStyle/>
          <a:p>
            <a:pPr algn="l"/>
            <a:r>
              <a:rPr lang="en-US" dirty="0">
                <a:solidFill>
                  <a:srgbClr val="FF0000"/>
                </a:solidFill>
              </a:rPr>
              <a:t>One extra hour per day</a:t>
            </a:r>
          </a:p>
        </p:txBody>
      </p:sp>
    </p:spTree>
    <p:extLst>
      <p:ext uri="{BB962C8B-B14F-4D97-AF65-F5344CB8AC3E}">
        <p14:creationId xmlns:p14="http://schemas.microsoft.com/office/powerpoint/2010/main" val="2166912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r>
              <a:rPr lang="en-US" sz="3600" dirty="0"/>
              <a:t>This past year, we received a powerful invitation from an unlikely group.  A large network of Muslim Background Believers from the Middle East and surrounding areas, had sensed from the Lord that it was important for them to pray together for Israel the nation, and for the salvation of the Jewish people. </a:t>
            </a:r>
          </a:p>
        </p:txBody>
      </p:sp>
    </p:spTree>
    <p:extLst>
      <p:ext uri="{BB962C8B-B14F-4D97-AF65-F5344CB8AC3E}">
        <p14:creationId xmlns:p14="http://schemas.microsoft.com/office/powerpoint/2010/main" val="23289000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r>
              <a:rPr lang="en-US" sz="4000" dirty="0"/>
              <a:t>You don't have to be an expert in world politics to know that Arabs and people from Muslim majority nations often have a deep animosity towards Israel and the Jewish People.  This can affect people even after they become believers.</a:t>
            </a:r>
          </a:p>
        </p:txBody>
      </p:sp>
    </p:spTree>
    <p:extLst>
      <p:ext uri="{BB962C8B-B14F-4D97-AF65-F5344CB8AC3E}">
        <p14:creationId xmlns:p14="http://schemas.microsoft.com/office/powerpoint/2010/main" val="14765551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r>
              <a:rPr lang="en-US" sz="3600" dirty="0"/>
              <a:t>So, when I received this unlikely invitation, from a large, significant network of underground churches, I was immediately moved to say "Yes".  How could this be anything other than the Lord, if we are seeing Arab believers calling the global body of believers to pray for Jewish people?  I also sensed that these Muslim Background Believers possessed a unique authority in the Spirit to pray in this way.</a:t>
            </a:r>
          </a:p>
        </p:txBody>
      </p:sp>
    </p:spTree>
    <p:extLst>
      <p:ext uri="{BB962C8B-B14F-4D97-AF65-F5344CB8AC3E}">
        <p14:creationId xmlns:p14="http://schemas.microsoft.com/office/powerpoint/2010/main" val="30559845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Yn</a:t>
            </a:r>
            <a:r>
              <a:rPr lang="en-US" sz="4000" baseline="30000" dirty="0"/>
              <a:t> 5.39-40 </a:t>
            </a:r>
            <a:r>
              <a:rPr lang="en-US" sz="4000" dirty="0"/>
              <a:t>You keep examining the Tanakh because you think that in it you have eternal life. Those very Scriptures bear witness to me. Yet you are unwilling to come to Me so that you may have life! </a:t>
            </a:r>
            <a:endParaRPr lang="en-US" altLang="en-US" sz="6600" dirty="0"/>
          </a:p>
        </p:txBody>
      </p:sp>
      <p:pic>
        <p:nvPicPr>
          <p:cNvPr id="1026" name="Picture 2">
            <a:extLst>
              <a:ext uri="{FF2B5EF4-FFF2-40B4-BE49-F238E27FC236}">
                <a16:creationId xmlns:a16="http://schemas.microsoft.com/office/drawing/2014/main" id="{1B8CD0BB-14CA-FD1F-7B22-D89CC3E861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ffectLst>
            <a:outerShdw blurRad="88900" dist="50800" dir="60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FF2A29-E91D-65FD-B3B5-73CDA5554657}"/>
              </a:ext>
            </a:extLst>
          </p:cNvPr>
          <p:cNvSpPr txBox="1"/>
          <p:nvPr/>
        </p:nvSpPr>
        <p:spPr>
          <a:xfrm>
            <a:off x="3900456" y="3409950"/>
            <a:ext cx="1545615" cy="707886"/>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Part 2</a:t>
            </a:r>
          </a:p>
        </p:txBody>
      </p:sp>
    </p:spTree>
    <p:extLst>
      <p:ext uri="{BB962C8B-B14F-4D97-AF65-F5344CB8AC3E}">
        <p14:creationId xmlns:p14="http://schemas.microsoft.com/office/powerpoint/2010/main" val="360653333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195431</TotalTime>
  <Words>5027</Words>
  <Application>Microsoft Office PowerPoint</Application>
  <PresentationFormat>On-screen Show (16:9)</PresentationFormat>
  <Paragraphs>521</Paragraphs>
  <Slides>98</Slides>
  <Notes>98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Aharoni</vt:lpstr>
      <vt:lpstr>Arial</vt:lpstr>
      <vt:lpstr>Arial Rounded MT Bold</vt:lpstr>
      <vt:lpstr>David</vt:lpstr>
      <vt:lpstr>Noticia Text</vt:lpstr>
      <vt:lpstr>Symbol</vt:lpstr>
      <vt:lpstr>Times New Roman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4830</cp:revision>
  <dcterms:created xsi:type="dcterms:W3CDTF">2006-04-21T19:34:43Z</dcterms:created>
  <dcterms:modified xsi:type="dcterms:W3CDTF">2023-05-06T13:43:44Z</dcterms:modified>
</cp:coreProperties>
</file>