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Lst>
  <p:notesMasterIdLst>
    <p:notesMasterId r:id="rId94"/>
  </p:notesMasterIdLst>
  <p:handoutMasterIdLst>
    <p:handoutMasterId r:id="rId95"/>
  </p:handoutMasterIdLst>
  <p:sldIdLst>
    <p:sldId id="2045" r:id="rId4"/>
    <p:sldId id="65096" r:id="rId5"/>
    <p:sldId id="65097" r:id="rId6"/>
    <p:sldId id="65087" r:id="rId7"/>
    <p:sldId id="65090" r:id="rId8"/>
    <p:sldId id="65092" r:id="rId9"/>
    <p:sldId id="65091" r:id="rId10"/>
    <p:sldId id="65089" r:id="rId11"/>
    <p:sldId id="65088" r:id="rId12"/>
    <p:sldId id="65086" r:id="rId13"/>
    <p:sldId id="65128" r:id="rId14"/>
    <p:sldId id="65110" r:id="rId15"/>
    <p:sldId id="65164" r:id="rId16"/>
    <p:sldId id="65123" r:id="rId17"/>
    <p:sldId id="65124" r:id="rId18"/>
    <p:sldId id="65127" r:id="rId19"/>
    <p:sldId id="65099" r:id="rId20"/>
    <p:sldId id="65117" r:id="rId21"/>
    <p:sldId id="65122" r:id="rId22"/>
    <p:sldId id="65120" r:id="rId23"/>
    <p:sldId id="65121" r:id="rId24"/>
    <p:sldId id="65118" r:id="rId25"/>
    <p:sldId id="65107" r:id="rId26"/>
    <p:sldId id="65105" r:id="rId27"/>
    <p:sldId id="65106" r:id="rId28"/>
    <p:sldId id="65104" r:id="rId29"/>
    <p:sldId id="65103" r:id="rId30"/>
    <p:sldId id="65102" r:id="rId31"/>
    <p:sldId id="65134" r:id="rId32"/>
    <p:sldId id="65129" r:id="rId33"/>
    <p:sldId id="65131" r:id="rId34"/>
    <p:sldId id="65133" r:id="rId35"/>
    <p:sldId id="65132" r:id="rId36"/>
    <p:sldId id="65115" r:id="rId37"/>
    <p:sldId id="65066" r:id="rId38"/>
    <p:sldId id="65116" r:id="rId39"/>
    <p:sldId id="65126" r:id="rId40"/>
    <p:sldId id="65140" r:id="rId41"/>
    <p:sldId id="65142" r:id="rId42"/>
    <p:sldId id="65137" r:id="rId43"/>
    <p:sldId id="65130" r:id="rId44"/>
    <p:sldId id="65143" r:id="rId45"/>
    <p:sldId id="65144" r:id="rId46"/>
    <p:sldId id="65145" r:id="rId47"/>
    <p:sldId id="65141" r:id="rId48"/>
    <p:sldId id="65147" r:id="rId49"/>
    <p:sldId id="65148" r:id="rId50"/>
    <p:sldId id="65149" r:id="rId51"/>
    <p:sldId id="65150" r:id="rId52"/>
    <p:sldId id="65108" r:id="rId53"/>
    <p:sldId id="65109" r:id="rId54"/>
    <p:sldId id="65151" r:id="rId55"/>
    <p:sldId id="65152" r:id="rId56"/>
    <p:sldId id="65153" r:id="rId57"/>
    <p:sldId id="65146" r:id="rId58"/>
    <p:sldId id="65177" r:id="rId59"/>
    <p:sldId id="65156" r:id="rId60"/>
    <p:sldId id="65093" r:id="rId61"/>
    <p:sldId id="65154" r:id="rId62"/>
    <p:sldId id="65155" r:id="rId63"/>
    <p:sldId id="65161" r:id="rId64"/>
    <p:sldId id="61514" r:id="rId65"/>
    <p:sldId id="61515" r:id="rId66"/>
    <p:sldId id="61519" r:id="rId67"/>
    <p:sldId id="65162" r:id="rId68"/>
    <p:sldId id="65163" r:id="rId69"/>
    <p:sldId id="65135" r:id="rId70"/>
    <p:sldId id="65136" r:id="rId71"/>
    <p:sldId id="65159" r:id="rId72"/>
    <p:sldId id="65114" r:id="rId73"/>
    <p:sldId id="65158" r:id="rId74"/>
    <p:sldId id="65160" r:id="rId75"/>
    <p:sldId id="65165" r:id="rId76"/>
    <p:sldId id="65167" r:id="rId77"/>
    <p:sldId id="65168" r:id="rId78"/>
    <p:sldId id="65166" r:id="rId79"/>
    <p:sldId id="65170" r:id="rId80"/>
    <p:sldId id="65171" r:id="rId81"/>
    <p:sldId id="65172" r:id="rId82"/>
    <p:sldId id="65169" r:id="rId83"/>
    <p:sldId id="65173" r:id="rId84"/>
    <p:sldId id="65174" r:id="rId85"/>
    <p:sldId id="65095" r:id="rId86"/>
    <p:sldId id="65094" r:id="rId87"/>
    <p:sldId id="65178" r:id="rId88"/>
    <p:sldId id="65179" r:id="rId89"/>
    <p:sldId id="65175" r:id="rId90"/>
    <p:sldId id="65176" r:id="rId91"/>
    <p:sldId id="65180" r:id="rId92"/>
    <p:sldId id="65037" r:id="rId9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A3676"/>
    <a:srgbClr val="996633"/>
    <a:srgbClr val="3333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05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 1.1-6 He chose us in Love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9,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 1.1-6 He chose us in Love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9,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1.1-6 He chose us in Love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9,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https://youtu.be/fPWSwH0H1cU</a:t>
            </a:r>
          </a:p>
          <a:p>
            <a:endParaRPr lang="en-US" altLang="en-US" dirty="0"/>
          </a:p>
        </p:txBody>
      </p:sp>
    </p:spTree>
    <p:extLst>
      <p:ext uri="{BB962C8B-B14F-4D97-AF65-F5344CB8AC3E}">
        <p14:creationId xmlns:p14="http://schemas.microsoft.com/office/powerpoint/2010/main" val="304929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7800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With breaks for holidays and special occasions.  </a:t>
            </a:r>
          </a:p>
          <a:p>
            <a:r>
              <a:rPr lang="en-US" altLang="en-US" dirty="0"/>
              <a:t>Both those </a:t>
            </a:r>
            <a:r>
              <a:rPr lang="en-US" altLang="en-US" dirty="0" err="1"/>
              <a:t>Mes</a:t>
            </a:r>
            <a:r>
              <a:rPr lang="en-US" altLang="en-US" dirty="0"/>
              <a:t> Scrip/ New Covenant but commentators say written to Jewish believers.   </a:t>
            </a:r>
          </a:p>
          <a:p>
            <a:r>
              <a:rPr lang="en-US" altLang="en-US" dirty="0"/>
              <a:t>This one, written to?  </a:t>
            </a:r>
          </a:p>
        </p:txBody>
      </p:sp>
    </p:spTree>
    <p:extLst>
      <p:ext uri="{BB962C8B-B14F-4D97-AF65-F5344CB8AC3E}">
        <p14:creationId xmlns:p14="http://schemas.microsoft.com/office/powerpoint/2010/main" val="403682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introductory insights, before we get into the content.</a:t>
            </a:r>
          </a:p>
        </p:txBody>
      </p:sp>
    </p:spTree>
    <p:extLst>
      <p:ext uri="{BB962C8B-B14F-4D97-AF65-F5344CB8AC3E}">
        <p14:creationId xmlns:p14="http://schemas.microsoft.com/office/powerpoint/2010/main" val="101688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0139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Matthew, </a:t>
            </a:r>
            <a:r>
              <a:rPr lang="en-US" altLang="en-US" dirty="0" err="1"/>
              <a:t>Mes</a:t>
            </a:r>
            <a:r>
              <a:rPr lang="en-US" altLang="en-US" dirty="0"/>
              <a:t> Jews written to Jewish people, but applies to all.</a:t>
            </a:r>
          </a:p>
          <a:p>
            <a:r>
              <a:rPr lang="en-US" altLang="en-US" dirty="0"/>
              <a:t>Ephesians written to non-Jewish, Gentile people, but applies to Jews. </a:t>
            </a:r>
          </a:p>
        </p:txBody>
      </p:sp>
    </p:spTree>
    <p:extLst>
      <p:ext uri="{BB962C8B-B14F-4D97-AF65-F5344CB8AC3E}">
        <p14:creationId xmlns:p14="http://schemas.microsoft.com/office/powerpoint/2010/main" val="164399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1829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In some important ancient manuscripts these words missing.  </a:t>
            </a:r>
          </a:p>
          <a:p>
            <a:endParaRPr lang="en-US" altLang="en-US" dirty="0"/>
          </a:p>
        </p:txBody>
      </p:sp>
    </p:spTree>
    <p:extLst>
      <p:ext uri="{BB962C8B-B14F-4D97-AF65-F5344CB8AC3E}">
        <p14:creationId xmlns:p14="http://schemas.microsoft.com/office/powerpoint/2010/main" val="210879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867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0368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218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Seems he would have been warmer, not just “I heard”</a:t>
            </a:r>
          </a:p>
        </p:txBody>
      </p:sp>
    </p:spTree>
    <p:extLst>
      <p:ext uri="{BB962C8B-B14F-4D97-AF65-F5344CB8AC3E}">
        <p14:creationId xmlns:p14="http://schemas.microsoft.com/office/powerpoint/2010/main" val="40466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https://i.pinimg.com/originals/11/99/35/119935887b6337f9339354333aede716.png</a:t>
            </a:r>
          </a:p>
        </p:txBody>
      </p:sp>
    </p:spTree>
    <p:extLst>
      <p:ext uri="{BB962C8B-B14F-4D97-AF65-F5344CB8AC3E}">
        <p14:creationId xmlns:p14="http://schemas.microsoft.com/office/powerpoint/2010/main" val="196060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57150" indent="-57150" algn="l">
              <a:lnSpc>
                <a:spcPct val="90000"/>
              </a:lnSpc>
              <a:buFont typeface="Arial" panose="020B0604020202020204" pitchFamily="34" charset="0"/>
              <a:buChar char="•"/>
            </a:pPr>
            <a:r>
              <a:rPr lang="en-US" altLang="en-US" sz="2000" dirty="0"/>
              <a:t>Acts 19.1 to </a:t>
            </a:r>
            <a:r>
              <a:rPr lang="en-US" sz="2000" dirty="0"/>
              <a:t>19:41, 52-55 AD, 3 years</a:t>
            </a:r>
          </a:p>
        </p:txBody>
      </p:sp>
    </p:spTree>
    <p:extLst>
      <p:ext uri="{BB962C8B-B14F-4D97-AF65-F5344CB8AC3E}">
        <p14:creationId xmlns:p14="http://schemas.microsoft.com/office/powerpoint/2010/main" val="24966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050" b="0" i="0" dirty="0">
                <a:solidFill>
                  <a:srgbClr val="202122"/>
                </a:solidFill>
                <a:effectLst/>
                <a:latin typeface="Arial" panose="020B0604020202020204" pitchFamily="34" charset="0"/>
              </a:rPr>
              <a:t>https://upload.wikimedia.org/wikipedia/commons/thumb/c/c8/Ephesus_Terrace_Houses.jpg/1280px-Ephesus_Terrace_Houses.jpg</a:t>
            </a:r>
          </a:p>
          <a:p>
            <a:r>
              <a:rPr lang="en-US" b="0" i="0" dirty="0">
                <a:solidFill>
                  <a:srgbClr val="202122"/>
                </a:solidFill>
                <a:effectLst/>
                <a:latin typeface="Arial" panose="020B0604020202020204" pitchFamily="34" charset="0"/>
              </a:rPr>
              <a:t>The 'terrace houses' at Ephesus, showing how the wealthy lived during the Roman period.</a:t>
            </a:r>
            <a:endParaRPr lang="en-US" altLang="en-US" dirty="0"/>
          </a:p>
        </p:txBody>
      </p:sp>
    </p:spTree>
    <p:extLst>
      <p:ext uri="{BB962C8B-B14F-4D97-AF65-F5344CB8AC3E}">
        <p14:creationId xmlns:p14="http://schemas.microsoft.com/office/powerpoint/2010/main" val="98221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04482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https://upload.wikimedia.org/wikipedia/commons/thumb/c/cb/Ephesos_amphitheatre.jpg/1280px-Ephesos_amphitheatre.jpg</a:t>
            </a:r>
          </a:p>
        </p:txBody>
      </p:sp>
    </p:spTree>
    <p:extLst>
      <p:ext uri="{BB962C8B-B14F-4D97-AF65-F5344CB8AC3E}">
        <p14:creationId xmlns:p14="http://schemas.microsoft.com/office/powerpoint/2010/main" val="3841388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593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external-content.duckduckgo.com/iu/?u=https%3A%2F%2Fupload.wikimedia.org%2Fwikipedia%2Fcommons%2Fthumb%2F7%2F79%2FArtemis_Temple_Pan_2_touched.jpg%2F1200px-Artemis_Temple_Pan_2_touched.jpg&amp;f=1&amp;nofb=1&amp;ipt=aed2ea453e1ed066428c788d0d327e5095b42d075be39d05ebc8a98586c062e9&amp;ipo=images</a:t>
            </a:r>
            <a:endParaRPr lang="en-US" altLang="en-US" dirty="0"/>
          </a:p>
        </p:txBody>
      </p:sp>
    </p:spTree>
    <p:extLst>
      <p:ext uri="{BB962C8B-B14F-4D97-AF65-F5344CB8AC3E}">
        <p14:creationId xmlns:p14="http://schemas.microsoft.com/office/powerpoint/2010/main" val="203327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800" dirty="0"/>
              <a:t>343x164 ft  more than 100 columns </a:t>
            </a:r>
          </a:p>
          <a:p>
            <a:r>
              <a:rPr lang="en-US" altLang="en-US" sz="1800" dirty="0"/>
              <a:t>Built on swampy ground to be earthquake proof   </a:t>
            </a:r>
          </a:p>
          <a:p>
            <a:r>
              <a:rPr lang="en-US" altLang="en-US" sz="1800" dirty="0"/>
              <a:t>14 steps to platform </a:t>
            </a:r>
          </a:p>
          <a:p>
            <a:r>
              <a:rPr lang="en-US" altLang="en-US" sz="1800" dirty="0"/>
              <a:t>Inner shrine image of the goddess Artemis, mummy like figure with many breasts, symbol of fertility.</a:t>
            </a:r>
          </a:p>
          <a:p>
            <a:r>
              <a:rPr lang="en-US" altLang="en-US" sz="1800" dirty="0"/>
              <a:t>Behind the shrine the treasury, bank of Asia [Turkey]</a:t>
            </a:r>
          </a:p>
          <a:p>
            <a:endParaRPr lang="en-US" altLang="en-US" sz="1800" dirty="0"/>
          </a:p>
          <a:p>
            <a:endParaRPr lang="en-US" altLang="en-US" sz="1800" dirty="0"/>
          </a:p>
          <a:p>
            <a:r>
              <a:rPr lang="en-US" altLang="en-US" sz="1050" dirty="0"/>
              <a:t>https://external-content.duckduckgo.com/iu/?u=https%3A%2F%2Ftse1.mm.bing.net%2Fth%3Fid%3DOIP.vIirqJA5qWcJUwO_eD8S0QHaEW%26pid%3DApi&amp;f=1&amp;ipt=aa862bc201d77600ca1b98b40ddcb37b420778b0574d492fccf720882f395aad&amp;ipo=images</a:t>
            </a:r>
          </a:p>
        </p:txBody>
      </p:sp>
    </p:spTree>
    <p:extLst>
      <p:ext uri="{BB962C8B-B14F-4D97-AF65-F5344CB8AC3E}">
        <p14:creationId xmlns:p14="http://schemas.microsoft.com/office/powerpoint/2010/main" val="1975811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We’ll follow standard practice, and call the letter Ephesians, though that city may have not been the main addressee. </a:t>
            </a:r>
          </a:p>
        </p:txBody>
      </p:sp>
    </p:spTree>
    <p:extLst>
      <p:ext uri="{BB962C8B-B14F-4D97-AF65-F5344CB8AC3E}">
        <p14:creationId xmlns:p14="http://schemas.microsoft.com/office/powerpoint/2010/main" val="37733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Luann Ridgeway</a:t>
            </a:r>
          </a:p>
          <a:p>
            <a:endParaRPr lang="en-US" altLang="en-US" dirty="0"/>
          </a:p>
          <a:p>
            <a:r>
              <a:rPr lang="en-US" altLang="en-US" dirty="0"/>
              <a:t>Last week showed pix of riot during May 28 prayer at Southern steps of the Temple Mount, Jerusalem.</a:t>
            </a:r>
          </a:p>
        </p:txBody>
      </p:sp>
    </p:spTree>
    <p:extLst>
      <p:ext uri="{BB962C8B-B14F-4D97-AF65-F5344CB8AC3E}">
        <p14:creationId xmlns:p14="http://schemas.microsoft.com/office/powerpoint/2010/main" val="2495941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08059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25057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6995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88754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54637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68729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But, what does that mean?  Are all Gentiles now Jews.  Are Jews now Gentiles? </a:t>
            </a:r>
          </a:p>
        </p:txBody>
      </p:sp>
    </p:spTree>
    <p:extLst>
      <p:ext uri="{BB962C8B-B14F-4D97-AF65-F5344CB8AC3E}">
        <p14:creationId xmlns:p14="http://schemas.microsoft.com/office/powerpoint/2010/main" val="3110581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1405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Ephesians 1.1-1.6 text in blue to distinguish it from many supporting or explanatory scriptures</a:t>
            </a:r>
          </a:p>
        </p:txBody>
      </p:sp>
    </p:spTree>
    <p:extLst>
      <p:ext uri="{BB962C8B-B14F-4D97-AF65-F5344CB8AC3E}">
        <p14:creationId xmlns:p14="http://schemas.microsoft.com/office/powerpoint/2010/main" val="735518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err="1"/>
              <a:t>Shaul’s</a:t>
            </a:r>
            <a:r>
              <a:rPr lang="en-US" altLang="en-US" dirty="0"/>
              <a:t> authority by direct encounter with the Messiah.  Not any human endeavor.  I have ordination from the IAMCS, but that is really of no ultimate consequence.</a:t>
            </a:r>
          </a:p>
          <a:p>
            <a:endParaRPr lang="en-US" altLang="en-US" dirty="0"/>
          </a:p>
        </p:txBody>
      </p:sp>
    </p:spTree>
    <p:extLst>
      <p:ext uri="{BB962C8B-B14F-4D97-AF65-F5344CB8AC3E}">
        <p14:creationId xmlns:p14="http://schemas.microsoft.com/office/powerpoint/2010/main" val="70907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 Proud Zionist and Feminist Israel Advocate |</a:t>
            </a:r>
            <a:r>
              <a:rPr lang="he-IL" altLang="en-US" sz="2000" dirty="0"/>
              <a:t> </a:t>
            </a:r>
            <a:r>
              <a:rPr lang="en-US" altLang="en-US" sz="2000" dirty="0"/>
              <a:t> London born, grew up Gibraltar.   Fluent </a:t>
            </a:r>
            <a:r>
              <a:rPr lang="en-US" altLang="en-US" sz="2000" dirty="0" err="1"/>
              <a:t>Sp</a:t>
            </a:r>
            <a:r>
              <a:rPr lang="en-US" altLang="en-US" sz="2000" dirty="0"/>
              <a:t> and Eng.  Age 28 Aliyah.  Br. Lawyer.  Likud.</a:t>
            </a:r>
          </a:p>
        </p:txBody>
      </p:sp>
    </p:spTree>
    <p:extLst>
      <p:ext uri="{BB962C8B-B14F-4D97-AF65-F5344CB8AC3E}">
        <p14:creationId xmlns:p14="http://schemas.microsoft.com/office/powerpoint/2010/main" val="2489397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Me too</a:t>
            </a:r>
          </a:p>
        </p:txBody>
      </p:sp>
    </p:spTree>
    <p:extLst>
      <p:ext uri="{BB962C8B-B14F-4D97-AF65-F5344CB8AC3E}">
        <p14:creationId xmlns:p14="http://schemas.microsoft.com/office/powerpoint/2010/main" val="1060835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Why so angry??</a:t>
            </a:r>
          </a:p>
        </p:txBody>
      </p:sp>
    </p:spTree>
    <p:extLst>
      <p:ext uri="{BB962C8B-B14F-4D97-AF65-F5344CB8AC3E}">
        <p14:creationId xmlns:p14="http://schemas.microsoft.com/office/powerpoint/2010/main" val="307243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53590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7859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Important to say to non Jewish, pagan audience used to hearing “fate” or the universe [still on movies] or karma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If you are in ministry, need to know that you are CALLED.   No other way to survive.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81771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YOU and I are G-d’s </a:t>
            </a:r>
            <a:r>
              <a:rPr lang="en-US" altLang="en-US" dirty="0" err="1"/>
              <a:t>kedoshim</a:t>
            </a:r>
            <a:r>
              <a:rPr lang="en-US" altLang="en-US" dirty="0"/>
              <a:t>, holy ones.  Think of yourself, those around you…holy ones, </a:t>
            </a:r>
            <a:r>
              <a:rPr lang="en-US" altLang="en-US" dirty="0" err="1"/>
              <a:t>kedoshim</a:t>
            </a:r>
            <a:r>
              <a:rPr lang="en-US" altLang="en-US" dirty="0"/>
              <a:t>.</a:t>
            </a:r>
          </a:p>
        </p:txBody>
      </p:sp>
    </p:spTree>
    <p:extLst>
      <p:ext uri="{BB962C8B-B14F-4D97-AF65-F5344CB8AC3E}">
        <p14:creationId xmlns:p14="http://schemas.microsoft.com/office/powerpoint/2010/main" val="1035959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5227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62489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99567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Why is holiness affiliated with food?   Build an ambience.  Holy means pure, clean, wholesome.  Don’t eat creeping things.</a:t>
            </a:r>
          </a:p>
          <a:p>
            <a:r>
              <a:rPr lang="en-US" altLang="en-US" dirty="0"/>
              <a:t>Epitome of disgust in movie imagery is Gollum…</a:t>
            </a:r>
          </a:p>
        </p:txBody>
      </p:sp>
    </p:spTree>
    <p:extLst>
      <p:ext uri="{BB962C8B-B14F-4D97-AF65-F5344CB8AC3E}">
        <p14:creationId xmlns:p14="http://schemas.microsoft.com/office/powerpoint/2010/main" val="60893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900" dirty="0"/>
              <a:t>https://twitter.com/FleurHassanN/status/1665795396432539651?ref_src=twsrc%5Etfw%7Ctwcamp%5Etweetembed%7Ctwterm%5E1665795396432539651%7Ctwgr%5E623d8890653c43e85852a80197b16eee2c990ff4%7Ctwcon%5Es1_&amp;ref_url=https%3A%2F%2Fwww.charismanews.com%2Fopinion%2Fstanding-with-israel%2F92455-jerusalem-chief-rabbi-condemns-harassment-of-christians-in-jerusalem</a:t>
            </a:r>
          </a:p>
        </p:txBody>
      </p:sp>
    </p:spTree>
    <p:extLst>
      <p:ext uri="{BB962C8B-B14F-4D97-AF65-F5344CB8AC3E}">
        <p14:creationId xmlns:p14="http://schemas.microsoft.com/office/powerpoint/2010/main" val="650085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https://3.bp.blogspot.com/-FEKfoflYV0o/XABsTQBFS4I/AAAAAAAADqs/RwSOIxJisXgvxQOvKxIZpkU61SSdPnd9ACLcBGAs/s1600/raw%2Bfish%2Bgollum.gif</a:t>
            </a:r>
          </a:p>
        </p:txBody>
      </p:sp>
    </p:spTree>
    <p:extLst>
      <p:ext uri="{BB962C8B-B14F-4D97-AF65-F5344CB8AC3E}">
        <p14:creationId xmlns:p14="http://schemas.microsoft.com/office/powerpoint/2010/main" val="3243419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Holy is the opposite.</a:t>
            </a:r>
          </a:p>
        </p:txBody>
      </p:sp>
    </p:spTree>
    <p:extLst>
      <p:ext uri="{BB962C8B-B14F-4D97-AF65-F5344CB8AC3E}">
        <p14:creationId xmlns:p14="http://schemas.microsoft.com/office/powerpoint/2010/main" val="53099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First above followed by honoring parents, keeping Shabbat.   More elegant holiness associations than just creepy food.  </a:t>
            </a:r>
          </a:p>
          <a:p>
            <a:r>
              <a:rPr lang="en-US" altLang="en-US" dirty="0"/>
              <a:t>Second associated with food, and witchcraft.  </a:t>
            </a:r>
          </a:p>
          <a:p>
            <a:r>
              <a:rPr lang="en-US" altLang="en-US" dirty="0"/>
              <a:t>Holiness was the motif of the group I came to faith in.  Simplicity, Shabbat [Sunday], modesty, purity.  Don’t touch a woman ANYWHERE.   Note: I didn’t mean to give a carte blanche last week to shoulder touching.  Just IF you do touch, with permission, limit yourself to her shoulder.   Or she may limit herself to your cheek.</a:t>
            </a:r>
          </a:p>
          <a:p>
            <a:r>
              <a:rPr lang="en-US" altLang="en-US" dirty="0"/>
              <a:t>Do you want to be associated with that holy crowd?</a:t>
            </a:r>
          </a:p>
          <a:p>
            <a:r>
              <a:rPr lang="en-US" altLang="en-US" dirty="0"/>
              <a:t>Do you want to be associated with that unholy crowd?</a:t>
            </a:r>
          </a:p>
          <a:p>
            <a:endParaRPr lang="en-US" altLang="en-US" dirty="0"/>
          </a:p>
        </p:txBody>
      </p:sp>
    </p:spTree>
    <p:extLst>
      <p:ext uri="{BB962C8B-B14F-4D97-AF65-F5344CB8AC3E}">
        <p14:creationId xmlns:p14="http://schemas.microsoft.com/office/powerpoint/2010/main" val="4250422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12022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Invitation now, and at end</a:t>
            </a:r>
          </a:p>
        </p:txBody>
      </p:sp>
    </p:spTree>
    <p:extLst>
      <p:ext uri="{BB962C8B-B14F-4D97-AF65-F5344CB8AC3E}">
        <p14:creationId xmlns:p14="http://schemas.microsoft.com/office/powerpoint/2010/main" val="2316861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Extended from normal Greek greeting.  Hebrew greeting Shalom </a:t>
            </a:r>
            <a:r>
              <a:rPr lang="he-IL" altLang="en-US" sz="2400" b="1" dirty="0">
                <a:latin typeface="David" panose="020E0502060401010101" pitchFamily="34" charset="-79"/>
                <a:cs typeface="David" panose="020E0502060401010101" pitchFamily="34" charset="-79"/>
              </a:rPr>
              <a:t>שלום</a:t>
            </a:r>
            <a:r>
              <a:rPr lang="en-US" altLang="en-US" dirty="0"/>
              <a:t> standard. </a:t>
            </a:r>
          </a:p>
          <a:p>
            <a:endParaRPr lang="en-US" altLang="en-US" dirty="0"/>
          </a:p>
          <a:p>
            <a:r>
              <a:rPr lang="en-US" altLang="en-US" dirty="0"/>
              <a:t>Moreover, greeting in two divine titles.  Lord = Kurios is the Greek LXX </a:t>
            </a:r>
            <a:r>
              <a:rPr lang="en-US" altLang="en-US" dirty="0" err="1"/>
              <a:t>equiv</a:t>
            </a:r>
            <a:r>
              <a:rPr lang="en-US" altLang="en-US" dirty="0"/>
              <a:t> of the YHVH!</a:t>
            </a:r>
          </a:p>
          <a:p>
            <a:endParaRPr lang="en-US" altLang="en-US" dirty="0"/>
          </a:p>
          <a:p>
            <a:endParaRPr lang="en-US" altLang="en-US" dirty="0"/>
          </a:p>
        </p:txBody>
      </p:sp>
    </p:spTree>
    <p:extLst>
      <p:ext uri="{BB962C8B-B14F-4D97-AF65-F5344CB8AC3E}">
        <p14:creationId xmlns:p14="http://schemas.microsoft.com/office/powerpoint/2010/main" val="4090116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25809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54466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85279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9298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https://www.charismanews.com/opinion/standing-with-israel/92455-jerusalem-chief-rabbi-condemns-harassment-of-christians-in-jerusalem</a:t>
            </a:r>
          </a:p>
        </p:txBody>
      </p:sp>
    </p:spTree>
    <p:extLst>
      <p:ext uri="{BB962C8B-B14F-4D97-AF65-F5344CB8AC3E}">
        <p14:creationId xmlns:p14="http://schemas.microsoft.com/office/powerpoint/2010/main" val="3819271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0449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 1.1-6 He chose us in Love</a:t>
            </a:r>
          </a:p>
        </p:txBody>
      </p:sp>
      <p:sp>
        <p:nvSpPr>
          <p:cNvPr id="5" name="Date Placeholder 4"/>
          <p:cNvSpPr>
            <a:spLocks noGrp="1"/>
          </p:cNvSpPr>
          <p:nvPr>
            <p:ph type="dt" idx="1"/>
          </p:nvPr>
        </p:nvSpPr>
        <p:spPr/>
        <p:txBody>
          <a:bodyPr/>
          <a:lstStyle/>
          <a:p>
            <a:r>
              <a:rPr lang="en-US" altLang="en-US"/>
              <a:t>June 9,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814441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 1.1-6 He chose us in Love</a:t>
            </a:r>
          </a:p>
        </p:txBody>
      </p:sp>
      <p:sp>
        <p:nvSpPr>
          <p:cNvPr id="5" name="Date Placeholder 4"/>
          <p:cNvSpPr>
            <a:spLocks noGrp="1"/>
          </p:cNvSpPr>
          <p:nvPr>
            <p:ph type="dt" idx="1"/>
          </p:nvPr>
        </p:nvSpPr>
        <p:spPr/>
        <p:txBody>
          <a:bodyPr/>
          <a:lstStyle/>
          <a:p>
            <a:r>
              <a:rPr lang="en-US" altLang="en-US"/>
              <a:t>June 9,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121472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 1.1-6 He chose us in Love</a:t>
            </a:r>
          </a:p>
        </p:txBody>
      </p:sp>
      <p:sp>
        <p:nvSpPr>
          <p:cNvPr id="5" name="Date Placeholder 4"/>
          <p:cNvSpPr>
            <a:spLocks noGrp="1"/>
          </p:cNvSpPr>
          <p:nvPr>
            <p:ph type="dt" idx="1"/>
          </p:nvPr>
        </p:nvSpPr>
        <p:spPr/>
        <p:txBody>
          <a:bodyPr/>
          <a:lstStyle/>
          <a:p>
            <a:r>
              <a:rPr lang="en-US" altLang="en-US"/>
              <a:t>June 9,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164743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 1.1-6 He chose us in Love</a:t>
            </a:r>
          </a:p>
        </p:txBody>
      </p:sp>
      <p:sp>
        <p:nvSpPr>
          <p:cNvPr id="5" name="Date Placeholder 4"/>
          <p:cNvSpPr>
            <a:spLocks noGrp="1"/>
          </p:cNvSpPr>
          <p:nvPr>
            <p:ph type="dt" idx="1"/>
          </p:nvPr>
        </p:nvSpPr>
        <p:spPr/>
        <p:txBody>
          <a:bodyPr/>
          <a:lstStyle/>
          <a:p>
            <a:r>
              <a:rPr lang="en-US" altLang="en-US"/>
              <a:t>June 9,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039463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06949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0661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4376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G-d choses individuals for calling, I personally don’t believe He choses individuals for salvation.</a:t>
            </a:r>
          </a:p>
        </p:txBody>
      </p:sp>
    </p:spTree>
    <p:extLst>
      <p:ext uri="{BB962C8B-B14F-4D97-AF65-F5344CB8AC3E}">
        <p14:creationId xmlns:p14="http://schemas.microsoft.com/office/powerpoint/2010/main" val="1571641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Yaakov and </a:t>
            </a:r>
            <a:r>
              <a:rPr lang="en-US" altLang="en-US" dirty="0" err="1"/>
              <a:t>Esav</a:t>
            </a:r>
            <a:r>
              <a:rPr lang="en-US" altLang="en-US" dirty="0"/>
              <a:t>, Jacob and Esau.  Not chosen for salvation, but destiny.  Covenant destiny.  One was to be the covenant son, progenitor of the covenant nation.   </a:t>
            </a:r>
          </a:p>
          <a:p>
            <a:r>
              <a:rPr lang="en-US" altLang="en-US" dirty="0"/>
              <a:t>Proof: the </a:t>
            </a:r>
            <a:r>
              <a:rPr lang="en-US" altLang="en-US" dirty="0">
                <a:solidFill>
                  <a:srgbClr val="C00000"/>
                </a:solidFill>
              </a:rPr>
              <a:t>elder </a:t>
            </a:r>
            <a:r>
              <a:rPr lang="en-US" altLang="en-US" dirty="0" err="1">
                <a:solidFill>
                  <a:srgbClr val="C00000"/>
                </a:solidFill>
              </a:rPr>
              <a:t>Esav</a:t>
            </a:r>
            <a:r>
              <a:rPr lang="en-US" altLang="en-US" dirty="0">
                <a:solidFill>
                  <a:srgbClr val="C00000"/>
                </a:solidFill>
              </a:rPr>
              <a:t> never served the younger Yaakov.  </a:t>
            </a:r>
            <a:r>
              <a:rPr lang="en-US" altLang="en-US" dirty="0"/>
              <a:t>The Nation of </a:t>
            </a:r>
            <a:r>
              <a:rPr lang="en-US" altLang="en-US" dirty="0" err="1"/>
              <a:t>Esav</a:t>
            </a:r>
            <a:r>
              <a:rPr lang="en-US" altLang="en-US" dirty="0"/>
              <a:t> or Edom did serve the nation of Yaakov.  </a:t>
            </a:r>
          </a:p>
        </p:txBody>
      </p:sp>
    </p:spTree>
    <p:extLst>
      <p:ext uri="{BB962C8B-B14F-4D97-AF65-F5344CB8AC3E}">
        <p14:creationId xmlns:p14="http://schemas.microsoft.com/office/powerpoint/2010/main" val="211854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This is the good side.  On the other hand…</a:t>
            </a:r>
          </a:p>
        </p:txBody>
      </p:sp>
    </p:spTree>
    <p:extLst>
      <p:ext uri="{BB962C8B-B14F-4D97-AF65-F5344CB8AC3E}">
        <p14:creationId xmlns:p14="http://schemas.microsoft.com/office/powerpoint/2010/main" val="2190703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21745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G-d didn’t hate the individuals, but Yaakov Jacob was the covenant people.</a:t>
            </a:r>
          </a:p>
        </p:txBody>
      </p:sp>
    </p:spTree>
    <p:extLst>
      <p:ext uri="{BB962C8B-B14F-4D97-AF65-F5344CB8AC3E}">
        <p14:creationId xmlns:p14="http://schemas.microsoft.com/office/powerpoint/2010/main" val="71950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70320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73953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Chose us in LOVE in Messiah…</a:t>
            </a:r>
          </a:p>
        </p:txBody>
      </p:sp>
    </p:spTree>
    <p:extLst>
      <p:ext uri="{BB962C8B-B14F-4D97-AF65-F5344CB8AC3E}">
        <p14:creationId xmlns:p14="http://schemas.microsoft.com/office/powerpoint/2010/main" val="2264523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41605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704992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0255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41653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7374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435176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56246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63625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74972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049578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943976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669946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652670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556680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13531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5563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79542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4901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1" cy="1314450"/>
          </a:xfrm>
        </p:spPr>
        <p:txBody>
          <a:bodyPr/>
          <a:lstStyle>
            <a:lvl1pPr marL="0" indent="0" algn="ctr">
              <a:buNone/>
              <a:defRPr/>
            </a:lvl1pPr>
            <a:lvl2pPr marL="329230" indent="0" algn="ctr">
              <a:buNone/>
              <a:defRPr/>
            </a:lvl2pPr>
            <a:lvl3pPr marL="658459" indent="0" algn="ctr">
              <a:buNone/>
              <a:defRPr/>
            </a:lvl3pPr>
            <a:lvl4pPr marL="987689" indent="0" algn="ctr">
              <a:buNone/>
              <a:defRPr/>
            </a:lvl4pPr>
            <a:lvl5pPr marL="1316919" indent="0" algn="ctr">
              <a:buNone/>
              <a:defRPr/>
            </a:lvl5pPr>
            <a:lvl6pPr marL="1646149" indent="0" algn="ctr">
              <a:buNone/>
              <a:defRPr/>
            </a:lvl6pPr>
            <a:lvl7pPr marL="1975378" indent="0" algn="ctr">
              <a:buNone/>
              <a:defRPr/>
            </a:lvl7pPr>
            <a:lvl8pPr marL="2304608" indent="0" algn="ctr">
              <a:buNone/>
              <a:defRPr/>
            </a:lvl8pPr>
            <a:lvl9pPr marL="263383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6B20AB-849B-4B82-90D3-9685A407A39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A4F0439C-F02C-48DF-8968-B9F818B91090}"/>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B99F6491-6EE8-4E94-A4E9-52F56B133FD9}"/>
              </a:ext>
            </a:extLst>
          </p:cNvPr>
          <p:cNvSpPr>
            <a:spLocks noGrp="1" noChangeArrowheads="1"/>
          </p:cNvSpPr>
          <p:nvPr>
            <p:ph type="sldNum" sz="quarter" idx="12"/>
          </p:nvPr>
        </p:nvSpPr>
        <p:spPr>
          <a:ln/>
        </p:spPr>
        <p:txBody>
          <a:bodyPr/>
          <a:lstStyle>
            <a:lvl1pPr>
              <a:defRPr/>
            </a:lvl1pPr>
          </a:lstStyle>
          <a:p>
            <a:fld id="{4DF38EAC-02B7-439B-A2A2-9BA28FED3FA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4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ECC3D6-7A35-4106-B533-A66D09D45B6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3B552C3D-9D27-4FA3-89CC-57B556E9BD4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65ECFFD0-6B36-4709-A8FE-9DA5EE01AF3E}"/>
              </a:ext>
            </a:extLst>
          </p:cNvPr>
          <p:cNvSpPr>
            <a:spLocks noGrp="1" noChangeArrowheads="1"/>
          </p:cNvSpPr>
          <p:nvPr>
            <p:ph type="sldNum" sz="quarter" idx="12"/>
          </p:nvPr>
        </p:nvSpPr>
        <p:spPr>
          <a:ln/>
        </p:spPr>
        <p:txBody>
          <a:bodyPr/>
          <a:lstStyle>
            <a:lvl1pPr>
              <a:defRPr/>
            </a:lvl1pPr>
          </a:lstStyle>
          <a:p>
            <a:fld id="{A0B61B0E-992E-4E0F-8111-14724BB71A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95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54F8BD-C25B-499C-95A9-15B109A5800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069DC97E-D7CB-4707-A40D-B08CC183132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694CEBD6-F291-433B-B22F-213A30F8B7EC}"/>
              </a:ext>
            </a:extLst>
          </p:cNvPr>
          <p:cNvSpPr>
            <a:spLocks noGrp="1" noChangeArrowheads="1"/>
          </p:cNvSpPr>
          <p:nvPr>
            <p:ph type="sldNum" sz="quarter" idx="12"/>
          </p:nvPr>
        </p:nvSpPr>
        <p:spPr>
          <a:ln/>
        </p:spPr>
        <p:txBody>
          <a:bodyPr/>
          <a:lstStyle>
            <a:lvl1pPr>
              <a:defRPr/>
            </a:lvl1pPr>
          </a:lstStyle>
          <a:p>
            <a:fld id="{5B17C27F-222F-44DA-B136-063F8D4D8DE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7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11827F-17B1-4CFA-A31C-C768FD6527EE}"/>
              </a:ext>
            </a:extLst>
          </p:cNvPr>
          <p:cNvSpPr>
            <a:spLocks noGrp="1" noChangeArrowheads="1"/>
          </p:cNvSpPr>
          <p:nvPr>
            <p:ph type="title"/>
          </p:nvPr>
        </p:nvSpPr>
        <p:spPr bwMode="auto">
          <a:xfrm>
            <a:off x="457200" y="205979"/>
            <a:ext cx="8229601"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78A69D-8572-4174-8151-1A741161E43A}"/>
              </a:ext>
            </a:extLst>
          </p:cNvPr>
          <p:cNvSpPr>
            <a:spLocks noGrp="1" noChangeArrowheads="1"/>
          </p:cNvSpPr>
          <p:nvPr>
            <p:ph type="body" idx="1"/>
          </p:nvPr>
        </p:nvSpPr>
        <p:spPr bwMode="auto">
          <a:xfrm>
            <a:off x="457200" y="1200151"/>
            <a:ext cx="8229601"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6BCB61E-7BEE-4DD7-8890-6F4BB2D8988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12E3D13-CAD7-48A9-9106-A777E103E333}"/>
              </a:ext>
            </a:extLst>
          </p:cNvPr>
          <p:cNvSpPr>
            <a:spLocks noGrp="1" noChangeArrowheads="1"/>
          </p:cNvSpPr>
          <p:nvPr>
            <p:ph type="ftr" sz="quarter" idx="3"/>
          </p:nvPr>
        </p:nvSpPr>
        <p:spPr bwMode="auto">
          <a:xfrm>
            <a:off x="3124201"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0ED4BFB-D976-4A73-A968-BDE6276E53A5}"/>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lvl1pPr>
          </a:lstStyle>
          <a:p>
            <a:fld id="{28E2CDE2-CD1D-41D7-ADDD-488D1390D650}" type="slidenum">
              <a:rPr lang="en-US" altLang="en-US"/>
              <a:pPr/>
              <a:t>‹#›</a:t>
            </a:fld>
            <a:endParaRPr lang="en-US" altLang="en-US"/>
          </a:p>
        </p:txBody>
      </p:sp>
    </p:spTree>
    <p:extLst>
      <p:ext uri="{BB962C8B-B14F-4D97-AF65-F5344CB8AC3E}">
        <p14:creationId xmlns:p14="http://schemas.microsoft.com/office/powerpoint/2010/main" val="54996875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xStyles>
    <p:titleStyle>
      <a:lvl1pPr algn="ctr" rtl="0" eaLnBrk="0" fontAlgn="base" hangingPunct="0">
        <a:spcBef>
          <a:spcPct val="0"/>
        </a:spcBef>
        <a:spcAft>
          <a:spcPct val="0"/>
        </a:spcAft>
        <a:defRPr sz="3168">
          <a:solidFill>
            <a:schemeClr val="tx2"/>
          </a:solidFill>
          <a:latin typeface="+mj-lt"/>
          <a:ea typeface="+mj-ea"/>
          <a:cs typeface="+mj-cs"/>
        </a:defRPr>
      </a:lvl1pPr>
      <a:lvl2pPr algn="ctr" rtl="0" eaLnBrk="0" fontAlgn="base" hangingPunct="0">
        <a:spcBef>
          <a:spcPct val="0"/>
        </a:spcBef>
        <a:spcAft>
          <a:spcPct val="0"/>
        </a:spcAft>
        <a:defRPr sz="3168">
          <a:solidFill>
            <a:schemeClr val="tx2"/>
          </a:solidFill>
          <a:latin typeface="Arial Rounded MT Bold" pitchFamily="34" charset="0"/>
          <a:cs typeface="Arial" charset="0"/>
        </a:defRPr>
      </a:lvl2pPr>
      <a:lvl3pPr algn="ctr" rtl="0" eaLnBrk="0" fontAlgn="base" hangingPunct="0">
        <a:spcBef>
          <a:spcPct val="0"/>
        </a:spcBef>
        <a:spcAft>
          <a:spcPct val="0"/>
        </a:spcAft>
        <a:defRPr sz="3168">
          <a:solidFill>
            <a:schemeClr val="tx2"/>
          </a:solidFill>
          <a:latin typeface="Arial Rounded MT Bold" pitchFamily="34" charset="0"/>
          <a:cs typeface="Arial" charset="0"/>
        </a:defRPr>
      </a:lvl3pPr>
      <a:lvl4pPr algn="ctr" rtl="0" eaLnBrk="0" fontAlgn="base" hangingPunct="0">
        <a:spcBef>
          <a:spcPct val="0"/>
        </a:spcBef>
        <a:spcAft>
          <a:spcPct val="0"/>
        </a:spcAft>
        <a:defRPr sz="3168">
          <a:solidFill>
            <a:schemeClr val="tx2"/>
          </a:solidFill>
          <a:latin typeface="Arial Rounded MT Bold" pitchFamily="34" charset="0"/>
          <a:cs typeface="Arial" charset="0"/>
        </a:defRPr>
      </a:lvl4pPr>
      <a:lvl5pPr algn="ctr" rtl="0" eaLnBrk="0" fontAlgn="base" hangingPunct="0">
        <a:spcBef>
          <a:spcPct val="0"/>
        </a:spcBef>
        <a:spcAft>
          <a:spcPct val="0"/>
        </a:spcAft>
        <a:defRPr sz="3168">
          <a:solidFill>
            <a:schemeClr val="tx2"/>
          </a:solidFill>
          <a:latin typeface="Arial Rounded MT Bold" pitchFamily="34" charset="0"/>
          <a:cs typeface="Arial" charset="0"/>
        </a:defRPr>
      </a:lvl5pPr>
      <a:lvl6pPr marL="329230" algn="ctr" rtl="0" fontAlgn="base">
        <a:spcBef>
          <a:spcPct val="0"/>
        </a:spcBef>
        <a:spcAft>
          <a:spcPct val="0"/>
        </a:spcAft>
        <a:defRPr sz="3168">
          <a:solidFill>
            <a:schemeClr val="tx2"/>
          </a:solidFill>
          <a:latin typeface="Arial Rounded MT Bold" pitchFamily="34" charset="0"/>
          <a:cs typeface="Arial" charset="0"/>
        </a:defRPr>
      </a:lvl6pPr>
      <a:lvl7pPr marL="658459" algn="ctr" rtl="0" fontAlgn="base">
        <a:spcBef>
          <a:spcPct val="0"/>
        </a:spcBef>
        <a:spcAft>
          <a:spcPct val="0"/>
        </a:spcAft>
        <a:defRPr sz="3168">
          <a:solidFill>
            <a:schemeClr val="tx2"/>
          </a:solidFill>
          <a:latin typeface="Arial Rounded MT Bold" pitchFamily="34" charset="0"/>
          <a:cs typeface="Arial" charset="0"/>
        </a:defRPr>
      </a:lvl7pPr>
      <a:lvl8pPr marL="987689" algn="ctr" rtl="0" fontAlgn="base">
        <a:spcBef>
          <a:spcPct val="0"/>
        </a:spcBef>
        <a:spcAft>
          <a:spcPct val="0"/>
        </a:spcAft>
        <a:defRPr sz="3168">
          <a:solidFill>
            <a:schemeClr val="tx2"/>
          </a:solidFill>
          <a:latin typeface="Arial Rounded MT Bold" pitchFamily="34" charset="0"/>
          <a:cs typeface="Arial" charset="0"/>
        </a:defRPr>
      </a:lvl8pPr>
      <a:lvl9pPr marL="1316919" algn="ctr" rtl="0" fontAlgn="base">
        <a:spcBef>
          <a:spcPct val="0"/>
        </a:spcBef>
        <a:spcAft>
          <a:spcPct val="0"/>
        </a:spcAft>
        <a:defRPr sz="3168">
          <a:solidFill>
            <a:schemeClr val="tx2"/>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tx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216C307-409C-532B-80BB-322051B160DE}"/>
              </a:ext>
            </a:extLst>
          </p:cNvPr>
          <p:cNvPicPr>
            <a:picLocks noChangeAspect="1"/>
          </p:cNvPicPr>
          <p:nvPr/>
        </p:nvPicPr>
        <p:blipFill>
          <a:blip r:embed="rId3"/>
          <a:stretch>
            <a:fillRect/>
          </a:stretch>
        </p:blipFill>
        <p:spPr>
          <a:xfrm>
            <a:off x="903743" y="0"/>
            <a:ext cx="7336513" cy="5143500"/>
          </a:xfrm>
          <a:prstGeom prst="rect">
            <a:avLst/>
          </a:prstGeom>
        </p:spPr>
      </p:pic>
    </p:spTree>
    <p:extLst>
      <p:ext uri="{BB962C8B-B14F-4D97-AF65-F5344CB8AC3E}">
        <p14:creationId xmlns:p14="http://schemas.microsoft.com/office/powerpoint/2010/main" val="330077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1F556DF-E895-AC9E-E286-6A040B8C3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37193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I’m starting a new series, on the Letter to the Ephesians.</a:t>
            </a:r>
          </a:p>
          <a:p>
            <a:pPr algn="l">
              <a:lnSpc>
                <a:spcPct val="90000"/>
              </a:lnSpc>
            </a:pPr>
            <a:r>
              <a:rPr lang="en-US" altLang="en-US" sz="4000" dirty="0"/>
              <a:t>Previously…</a:t>
            </a:r>
          </a:p>
          <a:p>
            <a:pPr marL="228600" indent="-228600" algn="l">
              <a:lnSpc>
                <a:spcPct val="90000"/>
              </a:lnSpc>
              <a:buFont typeface="Arial" panose="020B0604020202020204" pitchFamily="34" charset="0"/>
              <a:buChar char="•"/>
            </a:pPr>
            <a:r>
              <a:rPr lang="en-US" altLang="en-US" sz="4000" dirty="0"/>
              <a:t>series on Matityahu </a:t>
            </a:r>
          </a:p>
          <a:p>
            <a:pPr algn="l">
              <a:lnSpc>
                <a:spcPct val="90000"/>
              </a:lnSpc>
            </a:pPr>
            <a:r>
              <a:rPr lang="en-US" altLang="en-US" sz="4000" dirty="0"/>
              <a:t>  October 2015 to Jan. 2020  </a:t>
            </a:r>
          </a:p>
          <a:p>
            <a:pPr marL="228600" indent="-228600" algn="l">
              <a:lnSpc>
                <a:spcPct val="90000"/>
              </a:lnSpc>
              <a:buFont typeface="Arial" panose="020B0604020202020204" pitchFamily="34" charset="0"/>
              <a:buChar char="•"/>
            </a:pPr>
            <a:r>
              <a:rPr lang="en-US" altLang="en-US" sz="4000" dirty="0"/>
              <a:t>Series on Messianic Jews / Hebrews </a:t>
            </a:r>
          </a:p>
          <a:p>
            <a:pPr algn="l">
              <a:lnSpc>
                <a:spcPct val="90000"/>
              </a:lnSpc>
            </a:pPr>
            <a:r>
              <a:rPr lang="en-US" altLang="en-US" sz="4000" dirty="0"/>
              <a:t>  Jan 2020 to Mar 2023</a:t>
            </a:r>
          </a:p>
        </p:txBody>
      </p:sp>
    </p:spTree>
    <p:extLst>
      <p:ext uri="{BB962C8B-B14F-4D97-AF65-F5344CB8AC3E}">
        <p14:creationId xmlns:p14="http://schemas.microsoft.com/office/powerpoint/2010/main" val="249403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696DED9-9A75-0DC6-C104-C549D898F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3F637CF-59EC-C1FD-F320-71104A18C869}"/>
              </a:ext>
            </a:extLst>
          </p:cNvPr>
          <p:cNvSpPr txBox="1"/>
          <p:nvPr/>
        </p:nvSpPr>
        <p:spPr>
          <a:xfrm>
            <a:off x="258497" y="361950"/>
            <a:ext cx="8272521" cy="3170099"/>
          </a:xfrm>
          <a:prstGeom prst="rect">
            <a:avLst/>
          </a:prstGeom>
          <a:noFill/>
        </p:spPr>
        <p:txBody>
          <a:bodyPr wrap="none" rtlCol="0">
            <a:spAutoFit/>
          </a:bodyPr>
          <a:lstStyle/>
          <a:p>
            <a:pPr algn="l"/>
            <a:r>
              <a:rPr lang="en-US" dirty="0"/>
              <a:t>He chose us in love, Eph 1.1 - 1.6</a:t>
            </a:r>
          </a:p>
          <a:p>
            <a:pPr marL="55563" indent="-55563" algn="l">
              <a:buFont typeface="+mj-lt"/>
              <a:buAutoNum type="arabicPeriod"/>
            </a:pPr>
            <a:r>
              <a:rPr lang="en-US" u="sng" dirty="0">
                <a:solidFill>
                  <a:srgbClr val="FFFF66"/>
                </a:solidFill>
              </a:rPr>
              <a:t>Introduction to the Letter</a:t>
            </a:r>
          </a:p>
          <a:p>
            <a:pPr marL="55563" indent="-55563" algn="l">
              <a:buFont typeface="+mj-lt"/>
              <a:buAutoNum type="arabicPeriod"/>
            </a:pPr>
            <a:r>
              <a:rPr lang="en-US" dirty="0"/>
              <a:t>Opening of the letter</a:t>
            </a:r>
          </a:p>
          <a:p>
            <a:pPr marL="55563" indent="-55563" algn="l">
              <a:buFont typeface="+mj-lt"/>
              <a:buAutoNum type="arabicPeriod"/>
            </a:pPr>
            <a:r>
              <a:rPr lang="en-US" dirty="0"/>
              <a:t>Passion of the letter</a:t>
            </a:r>
          </a:p>
          <a:p>
            <a:pPr algn="l"/>
            <a:endParaRPr lang="en-US" dirty="0"/>
          </a:p>
        </p:txBody>
      </p:sp>
    </p:spTree>
    <p:extLst>
      <p:ext uri="{BB962C8B-B14F-4D97-AF65-F5344CB8AC3E}">
        <p14:creationId xmlns:p14="http://schemas.microsoft.com/office/powerpoint/2010/main" val="20445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Written primarily to non-Jews</a:t>
            </a:r>
          </a:p>
          <a:p>
            <a:pPr algn="l">
              <a:lnSpc>
                <a:spcPct val="90000"/>
              </a:lnSpc>
            </a:pPr>
            <a:r>
              <a:rPr lang="en-US" altLang="en-US" sz="4000" baseline="30000" dirty="0"/>
              <a:t>Eph 2.11 </a:t>
            </a:r>
            <a:r>
              <a:rPr lang="en-US" altLang="en-US" sz="4000" dirty="0"/>
              <a:t>Therefore, remember your former state: </a:t>
            </a:r>
            <a:r>
              <a:rPr lang="en-US" altLang="en-US" sz="4000" u="sng" dirty="0">
                <a:solidFill>
                  <a:srgbClr val="FFFF66"/>
                </a:solidFill>
              </a:rPr>
              <a:t>you Gentiles</a:t>
            </a:r>
            <a:r>
              <a:rPr lang="en-US" altLang="en-US" sz="4000" dirty="0"/>
              <a:t> by birth — called the Uncircumcised by those who, merely because of an operation on their flesh, are called the Circumcised</a:t>
            </a:r>
          </a:p>
        </p:txBody>
      </p:sp>
    </p:spTree>
    <p:extLst>
      <p:ext uri="{BB962C8B-B14F-4D97-AF65-F5344CB8AC3E}">
        <p14:creationId xmlns:p14="http://schemas.microsoft.com/office/powerpoint/2010/main" val="113528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Eph 3.1</a:t>
            </a:r>
            <a:r>
              <a:rPr lang="en-US" altLang="en-US" sz="4000" dirty="0"/>
              <a:t> It is a consequence of this that I, </a:t>
            </a:r>
            <a:r>
              <a:rPr lang="en-US" altLang="en-US" sz="4000" dirty="0" err="1"/>
              <a:t>Sha’ul</a:t>
            </a:r>
            <a:r>
              <a:rPr lang="en-US" altLang="en-US" sz="4000" dirty="0"/>
              <a:t>, am a prisoner of the Messiah Yeshua on behalf of </a:t>
            </a:r>
            <a:r>
              <a:rPr lang="en-US" altLang="en-US" sz="4000" u="sng" dirty="0">
                <a:solidFill>
                  <a:srgbClr val="FFFF66"/>
                </a:solidFill>
              </a:rPr>
              <a:t>you Gentiles</a:t>
            </a:r>
            <a:r>
              <a:rPr lang="en-US" altLang="en-US" sz="4000" dirty="0"/>
              <a:t>…</a:t>
            </a:r>
          </a:p>
          <a:p>
            <a:pPr algn="l">
              <a:lnSpc>
                <a:spcPct val="90000"/>
              </a:lnSpc>
            </a:pPr>
            <a:r>
              <a:rPr lang="en-US" altLang="en-US" sz="4000" baseline="30000" dirty="0"/>
              <a:t>Eph 4.17</a:t>
            </a:r>
            <a:r>
              <a:rPr lang="en-US" altLang="en-US" sz="4000" dirty="0"/>
              <a:t> Therefore I say this — indeed, in union with the Lord I insist on it: do not live </a:t>
            </a:r>
            <a:r>
              <a:rPr lang="en-US" altLang="en-US" sz="4000" u="sng" dirty="0">
                <a:solidFill>
                  <a:srgbClr val="FFFF66"/>
                </a:solidFill>
              </a:rPr>
              <a:t>any longer as the pagans live</a:t>
            </a:r>
            <a:r>
              <a:rPr lang="en-US" altLang="en-US" sz="4000" dirty="0"/>
              <a:t>, with their sterile ways of thinking.</a:t>
            </a:r>
          </a:p>
        </p:txBody>
      </p:sp>
    </p:spTree>
    <p:extLst>
      <p:ext uri="{BB962C8B-B14F-4D97-AF65-F5344CB8AC3E}">
        <p14:creationId xmlns:p14="http://schemas.microsoft.com/office/powerpoint/2010/main" val="200304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What is the location </a:t>
            </a:r>
          </a:p>
          <a:p>
            <a:pPr>
              <a:lnSpc>
                <a:spcPct val="90000"/>
              </a:lnSpc>
            </a:pPr>
            <a:r>
              <a:rPr lang="en-US" altLang="en-US" sz="4000" dirty="0"/>
              <a:t>of the addressees?</a:t>
            </a:r>
          </a:p>
        </p:txBody>
      </p:sp>
    </p:spTree>
    <p:extLst>
      <p:ext uri="{BB962C8B-B14F-4D97-AF65-F5344CB8AC3E}">
        <p14:creationId xmlns:p14="http://schemas.microsoft.com/office/powerpoint/2010/main" val="359358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chemeClr val="accent1">
                    <a:lumMod val="90000"/>
                  </a:schemeClr>
                </a:solidFill>
              </a:rPr>
              <a:t>Eph 1.1-2 </a:t>
            </a:r>
            <a:r>
              <a:rPr lang="en-US" altLang="en-US" sz="4000" dirty="0">
                <a:solidFill>
                  <a:schemeClr val="accent1">
                    <a:lumMod val="90000"/>
                  </a:schemeClr>
                </a:solidFill>
              </a:rPr>
              <a:t>Shaul/Paul, an emissary of Messiah Yeshua by God’s will, </a:t>
            </a:r>
            <a:r>
              <a:rPr lang="en-US" altLang="en-US" sz="4000" dirty="0">
                <a:solidFill>
                  <a:srgbClr val="FFFF66"/>
                </a:solidFill>
              </a:rPr>
              <a:t>To the </a:t>
            </a:r>
            <a:r>
              <a:rPr lang="en-US" altLang="en-US" sz="4000" dirty="0" err="1">
                <a:solidFill>
                  <a:srgbClr val="FFFF66"/>
                </a:solidFill>
              </a:rPr>
              <a:t>kedoshim</a:t>
            </a:r>
            <a:r>
              <a:rPr lang="en-US" altLang="en-US" sz="4000" dirty="0">
                <a:solidFill>
                  <a:srgbClr val="FFFF66"/>
                </a:solidFill>
              </a:rPr>
              <a:t> in Ephesus</a:t>
            </a:r>
            <a:r>
              <a:rPr lang="en-US" altLang="en-US" sz="4000" dirty="0"/>
              <a:t>—</a:t>
            </a:r>
            <a:r>
              <a:rPr lang="en-US" altLang="en-US" sz="4000" dirty="0">
                <a:solidFill>
                  <a:schemeClr val="accent1">
                    <a:lumMod val="90000"/>
                  </a:schemeClr>
                </a:solidFill>
              </a:rPr>
              <a:t>those trusting in Messiah Yeshua: Grace and shalom to you, from God our Father and the Lord Yeshua the Messiah!</a:t>
            </a:r>
          </a:p>
        </p:txBody>
      </p:sp>
      <p:sp>
        <p:nvSpPr>
          <p:cNvPr id="2" name="Rectangle: Rounded Corners 1">
            <a:extLst>
              <a:ext uri="{FF2B5EF4-FFF2-40B4-BE49-F238E27FC236}">
                <a16:creationId xmlns:a16="http://schemas.microsoft.com/office/drawing/2014/main" id="{59769CBD-6213-490C-6462-07A9EEDE2473}"/>
              </a:ext>
            </a:extLst>
          </p:cNvPr>
          <p:cNvSpPr/>
          <p:nvPr/>
        </p:nvSpPr>
        <p:spPr bwMode="auto">
          <a:xfrm>
            <a:off x="3733800" y="1352550"/>
            <a:ext cx="28194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6394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Introduction</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In some important ancient manuscripts these words missing.  </a:t>
            </a:r>
          </a:p>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p:txBody>
      </p:sp>
      <p:pic>
        <p:nvPicPr>
          <p:cNvPr id="3" name="Picture 2">
            <a:extLst>
              <a:ext uri="{FF2B5EF4-FFF2-40B4-BE49-F238E27FC236}">
                <a16:creationId xmlns:a16="http://schemas.microsoft.com/office/drawing/2014/main" id="{C6EA74ED-825E-24A7-0D9F-516733DC64A4}"/>
              </a:ext>
            </a:extLst>
          </p:cNvPr>
          <p:cNvPicPr>
            <a:picLocks noChangeAspect="1"/>
          </p:cNvPicPr>
          <p:nvPr/>
        </p:nvPicPr>
        <p:blipFill>
          <a:blip r:embed="rId3"/>
          <a:stretch>
            <a:fillRect/>
          </a:stretch>
        </p:blipFill>
        <p:spPr>
          <a:xfrm>
            <a:off x="304800" y="1123950"/>
            <a:ext cx="3762156" cy="1676400"/>
          </a:xfrm>
          <a:prstGeom prst="rect">
            <a:avLst/>
          </a:prstGeom>
        </p:spPr>
      </p:pic>
      <p:pic>
        <p:nvPicPr>
          <p:cNvPr id="5" name="Picture 4">
            <a:extLst>
              <a:ext uri="{FF2B5EF4-FFF2-40B4-BE49-F238E27FC236}">
                <a16:creationId xmlns:a16="http://schemas.microsoft.com/office/drawing/2014/main" id="{DC6FB581-B4CD-5432-8F6A-0DAA3DB7B69E}"/>
              </a:ext>
            </a:extLst>
          </p:cNvPr>
          <p:cNvPicPr>
            <a:picLocks noChangeAspect="1"/>
          </p:cNvPicPr>
          <p:nvPr/>
        </p:nvPicPr>
        <p:blipFill>
          <a:blip r:embed="rId4"/>
          <a:stretch>
            <a:fillRect/>
          </a:stretch>
        </p:blipFill>
        <p:spPr>
          <a:xfrm>
            <a:off x="4079148" y="1129284"/>
            <a:ext cx="4655110" cy="1671066"/>
          </a:xfrm>
          <a:prstGeom prst="rect">
            <a:avLst/>
          </a:prstGeom>
        </p:spPr>
      </p:pic>
      <p:sp>
        <p:nvSpPr>
          <p:cNvPr id="6" name="Rectangle: Rounded Corners 5">
            <a:extLst>
              <a:ext uri="{FF2B5EF4-FFF2-40B4-BE49-F238E27FC236}">
                <a16:creationId xmlns:a16="http://schemas.microsoft.com/office/drawing/2014/main" id="{297A2CD3-C232-872F-C3C5-A07F23D5B823}"/>
              </a:ext>
            </a:extLst>
          </p:cNvPr>
          <p:cNvSpPr/>
          <p:nvPr/>
        </p:nvSpPr>
        <p:spPr bwMode="auto">
          <a:xfrm>
            <a:off x="5791200" y="1123950"/>
            <a:ext cx="2819400" cy="15240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19090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Paul seems a little distant from addressees</a:t>
            </a:r>
          </a:p>
          <a:p>
            <a:pPr algn="l">
              <a:lnSpc>
                <a:spcPct val="90000"/>
              </a:lnSpc>
            </a:pPr>
            <a:endParaRPr lang="en-US" altLang="en-US" sz="4000" baseline="30000" dirty="0"/>
          </a:p>
          <a:p>
            <a:pPr algn="l">
              <a:lnSpc>
                <a:spcPct val="90000"/>
              </a:lnSpc>
            </a:pPr>
            <a:r>
              <a:rPr lang="en-US" altLang="en-US" sz="4000" baseline="30000" dirty="0"/>
              <a:t>Eph 1.15</a:t>
            </a:r>
            <a:r>
              <a:rPr lang="en-US" altLang="en-US" sz="4000" dirty="0"/>
              <a:t> For this reason, ever since </a:t>
            </a:r>
            <a:r>
              <a:rPr lang="en-US" altLang="en-US" sz="4000" u="sng" dirty="0">
                <a:solidFill>
                  <a:srgbClr val="FFFF66"/>
                </a:solidFill>
              </a:rPr>
              <a:t>I heard about your trust </a:t>
            </a:r>
            <a:r>
              <a:rPr lang="en-US" altLang="en-US" sz="4000" dirty="0"/>
              <a:t>in the Lord Yeshua and your love for all God’s people</a:t>
            </a:r>
          </a:p>
        </p:txBody>
      </p:sp>
    </p:spTree>
    <p:extLst>
      <p:ext uri="{BB962C8B-B14F-4D97-AF65-F5344CB8AC3E}">
        <p14:creationId xmlns:p14="http://schemas.microsoft.com/office/powerpoint/2010/main" val="331872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5BFC393-A8C0-6246-04ED-6D496F7A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55" y="0"/>
            <a:ext cx="4484489" cy="5143500"/>
          </a:xfrm>
          <a:prstGeom prst="rect">
            <a:avLst/>
          </a:prstGeom>
        </p:spPr>
      </p:pic>
      <p:sp>
        <p:nvSpPr>
          <p:cNvPr id="4" name="Oval 3">
            <a:extLst>
              <a:ext uri="{FF2B5EF4-FFF2-40B4-BE49-F238E27FC236}">
                <a16:creationId xmlns:a16="http://schemas.microsoft.com/office/drawing/2014/main" id="{80A1CD40-366A-F901-36E4-EC0D904CAD1D}"/>
              </a:ext>
            </a:extLst>
          </p:cNvPr>
          <p:cNvSpPr/>
          <p:nvPr/>
        </p:nvSpPr>
        <p:spPr bwMode="auto">
          <a:xfrm>
            <a:off x="4953000" y="666750"/>
            <a:ext cx="1295400" cy="60960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53529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Paul was in Ephesus </a:t>
            </a:r>
          </a:p>
          <a:p>
            <a:pPr marL="284163" indent="-284163" algn="l">
              <a:lnSpc>
                <a:spcPct val="90000"/>
              </a:lnSpc>
              <a:buFont typeface="Arial" panose="020B0604020202020204" pitchFamily="34" charset="0"/>
              <a:buChar char="•"/>
            </a:pPr>
            <a:r>
              <a:rPr lang="en-US" altLang="en-US" sz="4000" dirty="0"/>
              <a:t>Acts 18.19-21 a week?</a:t>
            </a:r>
          </a:p>
          <a:p>
            <a:pPr marL="284163" indent="-284163" algn="l">
              <a:lnSpc>
                <a:spcPct val="90000"/>
              </a:lnSpc>
              <a:buFont typeface="Arial" panose="020B0604020202020204" pitchFamily="34" charset="0"/>
              <a:buChar char="•"/>
            </a:pPr>
            <a:r>
              <a:rPr lang="en-US" altLang="en-US" sz="4000" dirty="0"/>
              <a:t>Acts 19.1 to </a:t>
            </a:r>
            <a:r>
              <a:rPr lang="en-US" sz="4000" dirty="0"/>
              <a:t>19:41, 52-55 AD, 3 years , Lecture Hall of Tyrannus</a:t>
            </a:r>
          </a:p>
          <a:p>
            <a:pPr algn="l">
              <a:lnSpc>
                <a:spcPct val="90000"/>
              </a:lnSpc>
            </a:pPr>
            <a:r>
              <a:rPr lang="en-US" altLang="en-US" sz="4000" dirty="0"/>
              <a:t>About 200,000 to 300,000 population</a:t>
            </a:r>
          </a:p>
          <a:p>
            <a:pPr algn="l">
              <a:lnSpc>
                <a:spcPct val="90000"/>
              </a:lnSpc>
            </a:pPr>
            <a:r>
              <a:rPr lang="en-US" altLang="en-US" sz="4000" dirty="0"/>
              <a:t>Commercial center of province of Asia [Turkey]</a:t>
            </a:r>
          </a:p>
          <a:p>
            <a:pPr algn="l">
              <a:lnSpc>
                <a:spcPct val="90000"/>
              </a:lnSpc>
            </a:pPr>
            <a:endParaRPr lang="en-US" sz="4000" dirty="0"/>
          </a:p>
          <a:p>
            <a:pPr algn="l">
              <a:lnSpc>
                <a:spcPct val="90000"/>
              </a:lnSpc>
            </a:pPr>
            <a:endParaRPr lang="en-US" sz="4000" dirty="0"/>
          </a:p>
          <a:p>
            <a:pPr algn="l">
              <a:lnSpc>
                <a:spcPct val="90000"/>
              </a:lnSpc>
            </a:pPr>
            <a:endParaRPr lang="en-US" altLang="en-US" sz="4000" dirty="0"/>
          </a:p>
        </p:txBody>
      </p:sp>
    </p:spTree>
    <p:extLst>
      <p:ext uri="{BB962C8B-B14F-4D97-AF65-F5344CB8AC3E}">
        <p14:creationId xmlns:p14="http://schemas.microsoft.com/office/powerpoint/2010/main" val="32001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7170" name="Picture 2">
            <a:extLst>
              <a:ext uri="{FF2B5EF4-FFF2-40B4-BE49-F238E27FC236}">
                <a16:creationId xmlns:a16="http://schemas.microsoft.com/office/drawing/2014/main" id="{6D2D58F7-07DB-5966-0BEC-D9DD59ECC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0"/>
            <a:ext cx="84185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3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7758BE3-DEFB-FB5C-9124-648F4D40746B}"/>
              </a:ext>
            </a:extLst>
          </p:cNvPr>
          <p:cNvPicPr>
            <a:picLocks noChangeAspect="1"/>
          </p:cNvPicPr>
          <p:nvPr/>
        </p:nvPicPr>
        <p:blipFill>
          <a:blip r:embed="rId3"/>
          <a:stretch>
            <a:fillRect/>
          </a:stretch>
        </p:blipFill>
        <p:spPr>
          <a:xfrm>
            <a:off x="723900" y="0"/>
            <a:ext cx="7696199" cy="5205428"/>
          </a:xfrm>
          <a:prstGeom prst="rect">
            <a:avLst/>
          </a:prstGeom>
        </p:spPr>
      </p:pic>
      <p:sp>
        <p:nvSpPr>
          <p:cNvPr id="6" name="TextBox 5">
            <a:extLst>
              <a:ext uri="{FF2B5EF4-FFF2-40B4-BE49-F238E27FC236}">
                <a16:creationId xmlns:a16="http://schemas.microsoft.com/office/drawing/2014/main" id="{F4A33618-49D6-6900-0BD1-A4B469D80626}"/>
              </a:ext>
            </a:extLst>
          </p:cNvPr>
          <p:cNvSpPr txBox="1"/>
          <p:nvPr/>
        </p:nvSpPr>
        <p:spPr>
          <a:xfrm rot="21097011">
            <a:off x="5443032" y="2595476"/>
            <a:ext cx="3513334"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Third mission</a:t>
            </a:r>
          </a:p>
        </p:txBody>
      </p:sp>
    </p:spTree>
    <p:extLst>
      <p:ext uri="{BB962C8B-B14F-4D97-AF65-F5344CB8AC3E}">
        <p14:creationId xmlns:p14="http://schemas.microsoft.com/office/powerpoint/2010/main" val="269967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5593"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53C6CA4E-5D2E-F1FA-F8CA-06DF61B77B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68" y="0"/>
            <a:ext cx="7713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00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Street scene at the archeological excavations at Ephesus.</a:t>
            </a:r>
          </a:p>
        </p:txBody>
      </p:sp>
      <p:pic>
        <p:nvPicPr>
          <p:cNvPr id="4098" name="Picture 2">
            <a:extLst>
              <a:ext uri="{FF2B5EF4-FFF2-40B4-BE49-F238E27FC236}">
                <a16:creationId xmlns:a16="http://schemas.microsoft.com/office/drawing/2014/main" id="{4FC6310C-17D8-9F64-CFF4-579FAB2421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2" y="1352550"/>
            <a:ext cx="9144000" cy="326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30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981200" cy="4648200"/>
          </a:xfrm>
        </p:spPr>
        <p:txBody>
          <a:bodyPr/>
          <a:lstStyle/>
          <a:p>
            <a:pPr algn="l">
              <a:lnSpc>
                <a:spcPct val="90000"/>
              </a:lnSpc>
            </a:pPr>
            <a:r>
              <a:rPr lang="en-US" sz="3200" dirty="0"/>
              <a:t>The Theatre of Ephesus with harbor street. </a:t>
            </a:r>
            <a:endParaRPr lang="en-US" altLang="en-US" sz="6000" dirty="0"/>
          </a:p>
        </p:txBody>
      </p:sp>
      <p:pic>
        <p:nvPicPr>
          <p:cNvPr id="5122" name="Picture 2">
            <a:extLst>
              <a:ext uri="{FF2B5EF4-FFF2-40B4-BE49-F238E27FC236}">
                <a16:creationId xmlns:a16="http://schemas.microsoft.com/office/drawing/2014/main" id="{7D277867-46C4-A4F4-4566-DE9330EE0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72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1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177449" cy="4648200"/>
          </a:xfrm>
        </p:spPr>
        <p:txBody>
          <a:bodyPr/>
          <a:lstStyle/>
          <a:p>
            <a:pPr algn="l">
              <a:lnSpc>
                <a:spcPct val="90000"/>
              </a:lnSpc>
            </a:pPr>
            <a:r>
              <a:rPr lang="en-US" altLang="en-US" sz="4000" dirty="0"/>
              <a:t>Façade of the </a:t>
            </a:r>
            <a:r>
              <a:rPr lang="en-US" altLang="en-US" sz="4000" dirty="0" err="1"/>
              <a:t>Celsus</a:t>
            </a:r>
            <a:r>
              <a:rPr lang="en-US" altLang="en-US" sz="4000" dirty="0"/>
              <a:t> library, in </a:t>
            </a:r>
            <a:r>
              <a:rPr lang="en-US" altLang="en-US" sz="3600" dirty="0"/>
              <a:t>Ephesus</a:t>
            </a:r>
            <a:endParaRPr lang="en-US" altLang="en-US" sz="4000" dirty="0"/>
          </a:p>
        </p:txBody>
      </p:sp>
      <p:pic>
        <p:nvPicPr>
          <p:cNvPr id="3074" name="Picture 2">
            <a:extLst>
              <a:ext uri="{FF2B5EF4-FFF2-40B4-BE49-F238E27FC236}">
                <a16:creationId xmlns:a16="http://schemas.microsoft.com/office/drawing/2014/main" id="{36D9B32A-6ABF-935A-98AC-25B4E3EA5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249" y="5364"/>
            <a:ext cx="66373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4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374345" cy="4648200"/>
          </a:xfrm>
        </p:spPr>
        <p:txBody>
          <a:bodyPr/>
          <a:lstStyle/>
          <a:p>
            <a:pPr algn="l">
              <a:lnSpc>
                <a:spcPct val="90000"/>
              </a:lnSpc>
            </a:pPr>
            <a:r>
              <a:rPr lang="en-US" altLang="en-US" sz="4000" dirty="0"/>
              <a:t>Ruins of the Temple of Artemis</a:t>
            </a:r>
          </a:p>
        </p:txBody>
      </p:sp>
      <p:pic>
        <p:nvPicPr>
          <p:cNvPr id="2050" name="Picture 2" descr="Temple of Artemis, Jerash - Wikipedia">
            <a:extLst>
              <a:ext uri="{FF2B5EF4-FFF2-40B4-BE49-F238E27FC236}">
                <a16:creationId xmlns:a16="http://schemas.microsoft.com/office/drawing/2014/main" id="{48D8C9A7-54A9-8F82-43CB-AAE1E604D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145" y="-38100"/>
            <a:ext cx="64833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3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1026" name="Picture 2" descr="Temple of Artemis at Ephesus | Series 'Seven Wonders of the World' | OrangeSmile.com">
            <a:extLst>
              <a:ext uri="{FF2B5EF4-FFF2-40B4-BE49-F238E27FC236}">
                <a16:creationId xmlns:a16="http://schemas.microsoft.com/office/drawing/2014/main" id="{1B997A40-E0FC-F1B4-6F40-4C8D18ADA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0"/>
            <a:ext cx="8767763"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43B6FB-92B8-724B-0D75-2F127B8B3EC4}"/>
              </a:ext>
            </a:extLst>
          </p:cNvPr>
          <p:cNvSpPr txBox="1"/>
          <p:nvPr/>
        </p:nvSpPr>
        <p:spPr>
          <a:xfrm>
            <a:off x="187325" y="2286"/>
            <a:ext cx="8517716"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Artists rendition of the Temple of </a:t>
            </a:r>
          </a:p>
          <a:p>
            <a:pPr algn="l"/>
            <a:r>
              <a:rPr lang="en-US" dirty="0">
                <a:solidFill>
                  <a:schemeClr val="tx1"/>
                </a:solidFill>
                <a:effectLst>
                  <a:outerShdw blurRad="38100" dist="38100" dir="2700000" algn="tl">
                    <a:srgbClr val="000000">
                      <a:alpha val="43137"/>
                    </a:srgbClr>
                  </a:outerShdw>
                </a:effectLst>
              </a:rPr>
              <a:t>Artemis</a:t>
            </a:r>
          </a:p>
        </p:txBody>
      </p:sp>
    </p:spTree>
    <p:extLst>
      <p:ext uri="{BB962C8B-B14F-4D97-AF65-F5344CB8AC3E}">
        <p14:creationId xmlns:p14="http://schemas.microsoft.com/office/powerpoint/2010/main" val="352460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Likely, it was a circular letter, that included Ephesus, but not the exclusive audience.</a:t>
            </a:r>
          </a:p>
          <a:p>
            <a:pPr algn="l">
              <a:lnSpc>
                <a:spcPct val="90000"/>
              </a:lnSpc>
            </a:pPr>
            <a:r>
              <a:rPr lang="en-US" altLang="en-US" sz="4000" baseline="30000" dirty="0"/>
              <a:t>Col 4.16</a:t>
            </a:r>
            <a:r>
              <a:rPr lang="en-US" altLang="en-US" sz="4000" dirty="0"/>
              <a:t> When this letter has been read among you, make sure that it is also read in Messiah’s community of Laodicea. In turn, you should read my letter coming from Laodicea.</a:t>
            </a:r>
          </a:p>
        </p:txBody>
      </p:sp>
    </p:spTree>
    <p:extLst>
      <p:ext uri="{BB962C8B-B14F-4D97-AF65-F5344CB8AC3E}">
        <p14:creationId xmlns:p14="http://schemas.microsoft.com/office/powerpoint/2010/main" val="18383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C5BFC393-A8C0-6246-04ED-6D496F7A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55" y="0"/>
            <a:ext cx="4484489" cy="5143500"/>
          </a:xfrm>
          <a:prstGeom prst="rect">
            <a:avLst/>
          </a:prstGeom>
        </p:spPr>
      </p:pic>
      <p:cxnSp>
        <p:nvCxnSpPr>
          <p:cNvPr id="4" name="Straight Arrow Connector 3">
            <a:extLst>
              <a:ext uri="{FF2B5EF4-FFF2-40B4-BE49-F238E27FC236}">
                <a16:creationId xmlns:a16="http://schemas.microsoft.com/office/drawing/2014/main" id="{40D99DB3-4FB7-06BD-ECA3-903BB3E110D5}"/>
              </a:ext>
            </a:extLst>
          </p:cNvPr>
          <p:cNvCxnSpPr/>
          <p:nvPr/>
        </p:nvCxnSpPr>
        <p:spPr bwMode="auto">
          <a:xfrm flipH="1">
            <a:off x="6324600" y="971550"/>
            <a:ext cx="19050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4285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No particular heresy or crisis.</a:t>
            </a:r>
          </a:p>
          <a:p>
            <a:pPr algn="l">
              <a:lnSpc>
                <a:spcPct val="90000"/>
              </a:lnSpc>
            </a:pPr>
            <a:r>
              <a:rPr lang="en-US" altLang="en-US" sz="4000" dirty="0"/>
              <a:t>Similar to Colossians</a:t>
            </a:r>
          </a:p>
          <a:p>
            <a:pPr marL="228600" indent="-228600" algn="l">
              <a:lnSpc>
                <a:spcPct val="90000"/>
              </a:lnSpc>
              <a:buFont typeface="Arial" panose="020B0604020202020204" pitchFamily="34" charset="0"/>
              <a:buChar char="•"/>
            </a:pPr>
            <a:r>
              <a:rPr lang="en-US" altLang="en-US" sz="4000" dirty="0"/>
              <a:t>Colossian exposition of Messiah in the universe.</a:t>
            </a:r>
          </a:p>
          <a:p>
            <a:pPr marL="228600" indent="-228600" algn="l">
              <a:lnSpc>
                <a:spcPct val="90000"/>
              </a:lnSpc>
              <a:buFont typeface="Arial" panose="020B0604020202020204" pitchFamily="34" charset="0"/>
              <a:buChar char="•"/>
            </a:pPr>
            <a:r>
              <a:rPr lang="en-US" altLang="en-US" sz="4000" dirty="0"/>
              <a:t>Ephesians cosmic significance of believers in fulfilling work of Messiah</a:t>
            </a:r>
          </a:p>
        </p:txBody>
      </p:sp>
    </p:spTree>
    <p:extLst>
      <p:ext uri="{BB962C8B-B14F-4D97-AF65-F5344CB8AC3E}">
        <p14:creationId xmlns:p14="http://schemas.microsoft.com/office/powerpoint/2010/main" val="3916671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pPr>
            <a:r>
              <a:rPr lang="en-US" altLang="en-US" sz="4000" dirty="0"/>
              <a:t>Colossians letter has emphasis on reconciliation of men to G-d through the atonement of Yeshua</a:t>
            </a:r>
          </a:p>
          <a:p>
            <a:pPr marL="228600" indent="-228600" algn="l">
              <a:lnSpc>
                <a:spcPct val="90000"/>
              </a:lnSpc>
              <a:buFont typeface="Arial" panose="020B0604020202020204" pitchFamily="34" charset="0"/>
              <a:buChar char="•"/>
            </a:pPr>
            <a:r>
              <a:rPr lang="en-US" altLang="en-US" sz="4000" dirty="0"/>
              <a:t>Ephesians letter has emphasis on reconciliation of men to one another.  </a:t>
            </a:r>
          </a:p>
        </p:txBody>
      </p:sp>
    </p:spTree>
    <p:extLst>
      <p:ext uri="{BB962C8B-B14F-4D97-AF65-F5344CB8AC3E}">
        <p14:creationId xmlns:p14="http://schemas.microsoft.com/office/powerpoint/2010/main" val="3166127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u="sng" dirty="0"/>
              <a:t>Shaul was a prisoner when writing.</a:t>
            </a:r>
          </a:p>
          <a:p>
            <a:pPr algn="l">
              <a:lnSpc>
                <a:spcPct val="90000"/>
              </a:lnSpc>
            </a:pPr>
            <a:r>
              <a:rPr lang="en-US" altLang="en-US" sz="4000" baseline="30000" dirty="0"/>
              <a:t>3.1</a:t>
            </a:r>
            <a:r>
              <a:rPr lang="en-US" altLang="en-US" sz="4000" dirty="0"/>
              <a:t> For this reason I, Paul, am a </a:t>
            </a:r>
            <a:r>
              <a:rPr lang="en-US" altLang="en-US" sz="4000" u="sng" dirty="0">
                <a:solidFill>
                  <a:srgbClr val="FFFF00"/>
                </a:solidFill>
              </a:rPr>
              <a:t>prisoner of Messiah </a:t>
            </a:r>
            <a:r>
              <a:rPr lang="en-US" altLang="en-US" sz="4000" dirty="0"/>
              <a:t>Yeshua for the sake of you Gentiles. </a:t>
            </a:r>
          </a:p>
          <a:p>
            <a:pPr algn="l">
              <a:lnSpc>
                <a:spcPct val="90000"/>
              </a:lnSpc>
            </a:pPr>
            <a:r>
              <a:rPr lang="en-US" altLang="en-US" sz="4000" baseline="30000" dirty="0"/>
              <a:t>4.1</a:t>
            </a:r>
            <a:r>
              <a:rPr lang="en-US" altLang="en-US" sz="4000" dirty="0"/>
              <a:t> Therefore I, </a:t>
            </a:r>
            <a:r>
              <a:rPr lang="en-US" altLang="en-US" sz="4000" u="sng" dirty="0">
                <a:solidFill>
                  <a:srgbClr val="FFFF00"/>
                </a:solidFill>
              </a:rPr>
              <a:t>a prisoner for the Lord</a:t>
            </a:r>
            <a:r>
              <a:rPr lang="en-US" altLang="en-US" sz="4000" dirty="0"/>
              <a:t>, urge you to walk in a manner worthy of the calling to which you were called—</a:t>
            </a:r>
          </a:p>
        </p:txBody>
      </p:sp>
    </p:spTree>
    <p:extLst>
      <p:ext uri="{BB962C8B-B14F-4D97-AF65-F5344CB8AC3E}">
        <p14:creationId xmlns:p14="http://schemas.microsoft.com/office/powerpoint/2010/main" val="351599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6.19-20 </a:t>
            </a:r>
            <a:r>
              <a:rPr lang="en-US" altLang="en-US" sz="4000" dirty="0"/>
              <a:t>And pray for me when I open my mouth to make known with boldness the mystery of the Good News, for which I am an </a:t>
            </a:r>
            <a:r>
              <a:rPr lang="en-US" altLang="en-US" sz="4000" u="sng" dirty="0">
                <a:solidFill>
                  <a:srgbClr val="FFFF66"/>
                </a:solidFill>
              </a:rPr>
              <a:t>ambassador in chains</a:t>
            </a:r>
            <a:r>
              <a:rPr lang="en-US" altLang="en-US" sz="4000" dirty="0"/>
              <a:t>.</a:t>
            </a:r>
          </a:p>
        </p:txBody>
      </p:sp>
    </p:spTree>
    <p:extLst>
      <p:ext uri="{BB962C8B-B14F-4D97-AF65-F5344CB8AC3E}">
        <p14:creationId xmlns:p14="http://schemas.microsoft.com/office/powerpoint/2010/main" val="301763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David Stern summary</a:t>
            </a:r>
          </a:p>
          <a:p>
            <a:pPr marL="173038" indent="-173038" algn="l">
              <a:lnSpc>
                <a:spcPct val="90000"/>
              </a:lnSpc>
              <a:buFont typeface="Arial" panose="020B0604020202020204" pitchFamily="34" charset="0"/>
              <a:buChar char="•"/>
            </a:pPr>
            <a:r>
              <a:rPr lang="en-US" altLang="en-US" sz="4000" dirty="0"/>
              <a:t>Ch 1–3 Who G-d is and how to relate Him as individuals and group</a:t>
            </a:r>
          </a:p>
          <a:p>
            <a:pPr marL="173038" indent="-173038" algn="l">
              <a:lnSpc>
                <a:spcPct val="90000"/>
              </a:lnSpc>
              <a:buFont typeface="Arial" panose="020B0604020202020204" pitchFamily="34" charset="0"/>
              <a:buChar char="•"/>
            </a:pPr>
            <a:r>
              <a:rPr lang="en-US" altLang="en-US" sz="4000" dirty="0"/>
              <a:t>Ch 4-6 </a:t>
            </a:r>
            <a:r>
              <a:rPr lang="en-US" altLang="en-US" sz="4000" i="1" dirty="0"/>
              <a:t>Halakhah</a:t>
            </a:r>
            <a:r>
              <a:rPr lang="en-US" altLang="en-US" sz="4000" dirty="0"/>
              <a:t>: practical applications </a:t>
            </a:r>
          </a:p>
        </p:txBody>
      </p:sp>
    </p:spTree>
    <p:extLst>
      <p:ext uri="{BB962C8B-B14F-4D97-AF65-F5344CB8AC3E}">
        <p14:creationId xmlns:p14="http://schemas.microsoft.com/office/powerpoint/2010/main" val="295733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Key issue according to Stern</a:t>
            </a:r>
            <a:r>
              <a:rPr lang="en-US" altLang="en-US" sz="4000" dirty="0"/>
              <a:t>:</a:t>
            </a:r>
          </a:p>
          <a:p>
            <a:pPr marL="284163" indent="-284163" algn="l">
              <a:lnSpc>
                <a:spcPct val="90000"/>
              </a:lnSpc>
              <a:buFont typeface="Arial" panose="020B0604020202020204" pitchFamily="34" charset="0"/>
              <a:buChar char="•"/>
            </a:pPr>
            <a:r>
              <a:rPr lang="en-US" altLang="en-US" sz="4000" u="sng" dirty="0"/>
              <a:t>Gentile identity</a:t>
            </a:r>
            <a:r>
              <a:rPr lang="en-US" altLang="en-US" sz="4000" dirty="0"/>
              <a:t> 2.12 “You had no Messiah. You were estranged from the national life of Isra’el. You were foreigners to the covenants embodying God’s promise. You were in this world without hope and without God.</a:t>
            </a:r>
          </a:p>
          <a:p>
            <a:pPr marL="284163" indent="-284163" algn="l">
              <a:lnSpc>
                <a:spcPct val="90000"/>
              </a:lnSpc>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664976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pPr>
            <a:r>
              <a:rPr lang="en-US" altLang="en-US" sz="4000" u="sng" dirty="0"/>
              <a:t>Solution in Messiah</a:t>
            </a:r>
            <a:r>
              <a:rPr lang="en-US" altLang="en-US" sz="4000" dirty="0"/>
              <a:t>   2.13-14 “But now, you who were once far off have been brought near through the shedding of the Messiah’s blood. For he himself is our shalom — he has made us both one and has broken down the </a:t>
            </a:r>
            <a:r>
              <a:rPr lang="en-US" altLang="en-US" sz="4000" dirty="0" err="1"/>
              <a:t>m’chitzah</a:t>
            </a:r>
            <a:r>
              <a:rPr lang="en-US" altLang="en-US" sz="4000" dirty="0"/>
              <a:t> which divided us.”</a:t>
            </a:r>
          </a:p>
        </p:txBody>
      </p:sp>
    </p:spTree>
    <p:extLst>
      <p:ext uri="{BB962C8B-B14F-4D97-AF65-F5344CB8AC3E}">
        <p14:creationId xmlns:p14="http://schemas.microsoft.com/office/powerpoint/2010/main" val="385836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1F556DF-E895-AC9E-E286-6A040B8C3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8476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696DED9-9A75-0DC6-C104-C549D898F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3F637CF-59EC-C1FD-F320-71104A18C869}"/>
              </a:ext>
            </a:extLst>
          </p:cNvPr>
          <p:cNvSpPr txBox="1"/>
          <p:nvPr/>
        </p:nvSpPr>
        <p:spPr>
          <a:xfrm>
            <a:off x="258497" y="361950"/>
            <a:ext cx="8272521" cy="3170099"/>
          </a:xfrm>
          <a:prstGeom prst="rect">
            <a:avLst/>
          </a:prstGeom>
          <a:noFill/>
        </p:spPr>
        <p:txBody>
          <a:bodyPr wrap="none" rtlCol="0">
            <a:spAutoFit/>
          </a:bodyPr>
          <a:lstStyle/>
          <a:p>
            <a:pPr algn="l"/>
            <a:r>
              <a:rPr lang="en-US" dirty="0"/>
              <a:t>He chose us in love, Eph 1.1 - 1.6</a:t>
            </a:r>
          </a:p>
          <a:p>
            <a:pPr marL="55563" indent="-55563" algn="l">
              <a:buFont typeface="+mj-lt"/>
              <a:buAutoNum type="arabicPeriod"/>
            </a:pPr>
            <a:r>
              <a:rPr lang="en-US" dirty="0"/>
              <a:t>Introduction to the Letter</a:t>
            </a:r>
          </a:p>
          <a:p>
            <a:pPr marL="55563" indent="-55563" algn="l">
              <a:buFont typeface="+mj-lt"/>
              <a:buAutoNum type="arabicPeriod"/>
            </a:pPr>
            <a:r>
              <a:rPr lang="en-US" u="sng" dirty="0">
                <a:solidFill>
                  <a:srgbClr val="FFFF66"/>
                </a:solidFill>
              </a:rPr>
              <a:t>Opening of the letter</a:t>
            </a:r>
          </a:p>
          <a:p>
            <a:pPr marL="55563" indent="-55563" algn="l">
              <a:buFont typeface="+mj-lt"/>
              <a:buAutoNum type="arabicPeriod"/>
            </a:pPr>
            <a:r>
              <a:rPr lang="en-US" dirty="0"/>
              <a:t>Passion of the letter</a:t>
            </a:r>
          </a:p>
          <a:p>
            <a:pPr algn="l"/>
            <a:endParaRPr lang="en-US" dirty="0"/>
          </a:p>
        </p:txBody>
      </p:sp>
    </p:spTree>
    <p:extLst>
      <p:ext uri="{BB962C8B-B14F-4D97-AF65-F5344CB8AC3E}">
        <p14:creationId xmlns:p14="http://schemas.microsoft.com/office/powerpoint/2010/main" val="333732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chemeClr val="accent1">
                    <a:lumMod val="90000"/>
                  </a:schemeClr>
                </a:solidFill>
              </a:rPr>
              <a:t>Eph 1.1-2 </a:t>
            </a:r>
            <a:r>
              <a:rPr lang="en-US" altLang="en-US" sz="4000" dirty="0">
                <a:solidFill>
                  <a:schemeClr val="accent1">
                    <a:lumMod val="90000"/>
                  </a:schemeClr>
                </a:solidFill>
              </a:rPr>
              <a:t>Shaul/Paul, an emissary of Messiah Yeshua by God’s will, </a:t>
            </a:r>
          </a:p>
        </p:txBody>
      </p:sp>
    </p:spTree>
    <p:extLst>
      <p:ext uri="{BB962C8B-B14F-4D97-AF65-F5344CB8AC3E}">
        <p14:creationId xmlns:p14="http://schemas.microsoft.com/office/powerpoint/2010/main" val="199985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412981" cy="4648200"/>
          </a:xfrm>
        </p:spPr>
        <p:txBody>
          <a:bodyPr/>
          <a:lstStyle/>
          <a:p>
            <a:pPr algn="l">
              <a:lnSpc>
                <a:spcPct val="90000"/>
              </a:lnSpc>
            </a:pPr>
            <a:r>
              <a:rPr lang="he-IL" altLang="en-US" sz="4000" b="1" dirty="0" err="1">
                <a:latin typeface="David" panose="020E0502060401010101" pitchFamily="34" charset="-79"/>
                <a:cs typeface="David" panose="020E0502060401010101" pitchFamily="34" charset="-79"/>
              </a:rPr>
              <a:t>פלר</a:t>
            </a:r>
            <a:r>
              <a:rPr lang="he-IL" altLang="en-US" sz="4000" b="1" dirty="0">
                <a:latin typeface="David" panose="020E0502060401010101" pitchFamily="34" charset="-79"/>
                <a:cs typeface="David" panose="020E0502060401010101" pitchFamily="34" charset="-79"/>
              </a:rPr>
              <a:t> חסן נחום </a:t>
            </a:r>
            <a:r>
              <a:rPr lang="en-US" altLang="en-US" sz="4000" dirty="0"/>
              <a:t>Fleur Hassan-</a:t>
            </a:r>
            <a:r>
              <a:rPr lang="en-US" altLang="en-US" sz="4000" dirty="0" err="1"/>
              <a:t>Nahoum</a:t>
            </a:r>
            <a:r>
              <a:rPr lang="en-US" altLang="en-US" sz="4000" dirty="0"/>
              <a:t> </a:t>
            </a:r>
          </a:p>
          <a:p>
            <a:pPr algn="l">
              <a:lnSpc>
                <a:spcPct val="90000"/>
              </a:lnSpc>
            </a:pPr>
            <a:r>
              <a:rPr lang="en-US" altLang="en-US" sz="4000" dirty="0"/>
              <a:t>Deputy Mayor of Jerusalem</a:t>
            </a:r>
          </a:p>
        </p:txBody>
      </p:sp>
      <p:pic>
        <p:nvPicPr>
          <p:cNvPr id="1026" name="Picture 2">
            <a:extLst>
              <a:ext uri="{FF2B5EF4-FFF2-40B4-BE49-F238E27FC236}">
                <a16:creationId xmlns:a16="http://schemas.microsoft.com/office/drawing/2014/main" id="{21783819-84BE-7073-CD1D-3D928714C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97" r="34288"/>
          <a:stretch/>
        </p:blipFill>
        <p:spPr bwMode="auto">
          <a:xfrm>
            <a:off x="3717781" y="0"/>
            <a:ext cx="539914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4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Gal 1.1 </a:t>
            </a:r>
            <a:r>
              <a:rPr lang="en-US" altLang="en-US" sz="4000" dirty="0"/>
              <a:t>From: </a:t>
            </a:r>
            <a:r>
              <a:rPr lang="en-US" altLang="en-US" sz="4000" dirty="0" err="1"/>
              <a:t>Sha’ul</a:t>
            </a:r>
            <a:r>
              <a:rPr lang="en-US" altLang="en-US" sz="4000" dirty="0"/>
              <a:t>, an emissary — I received my commission </a:t>
            </a:r>
            <a:r>
              <a:rPr lang="en-US" altLang="en-US" sz="4000" dirty="0">
                <a:solidFill>
                  <a:srgbClr val="FFFF66"/>
                </a:solidFill>
              </a:rPr>
              <a:t>not from human beings or through human mediation but through Yeshua the Messiah and God the Father, who raised him from the dead </a:t>
            </a:r>
            <a:r>
              <a:rPr lang="en-US" altLang="en-US" sz="4000" dirty="0"/>
              <a:t>— also from all the brothers with me.    </a:t>
            </a:r>
          </a:p>
        </p:txBody>
      </p:sp>
    </p:spTree>
    <p:extLst>
      <p:ext uri="{BB962C8B-B14F-4D97-AF65-F5344CB8AC3E}">
        <p14:creationId xmlns:p14="http://schemas.microsoft.com/office/powerpoint/2010/main" val="1582062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0" i="0" baseline="30000" dirty="0">
                <a:effectLst/>
              </a:rPr>
              <a:t>Acts 9.1-6 </a:t>
            </a:r>
            <a:r>
              <a:rPr lang="en-US" sz="4000" b="0" i="0" dirty="0">
                <a:effectLst/>
              </a:rPr>
              <a:t>Now Saul, still breathing out threats and murder against the Lord’s disciples, went to the </a:t>
            </a:r>
            <a:r>
              <a:rPr lang="en-US" sz="4000" b="0" i="1" dirty="0">
                <a:effectLst/>
              </a:rPr>
              <a:t>kohen </a:t>
            </a:r>
            <a:r>
              <a:rPr lang="en-US" sz="4000" b="0" i="1" dirty="0" err="1">
                <a:effectLst/>
              </a:rPr>
              <a:t>gadol</a:t>
            </a:r>
            <a:r>
              <a:rPr lang="en-US" sz="4000" b="0" i="0" dirty="0">
                <a:effectLst/>
              </a:rPr>
              <a:t>. </a:t>
            </a:r>
            <a:r>
              <a:rPr lang="en-US" sz="4000" b="1" i="0" baseline="30000" dirty="0">
                <a:effectLst/>
              </a:rPr>
              <a:t> </a:t>
            </a:r>
            <a:r>
              <a:rPr lang="en-US" sz="4000" b="0" i="0" dirty="0">
                <a:effectLst/>
              </a:rPr>
              <a:t>He requested letters of introduction from him to the synagogues in Damascus, so that if he found any men </a:t>
            </a:r>
            <a:r>
              <a:rPr lang="en-US" sz="4000" b="0" i="0" u="sng" dirty="0">
                <a:effectLst/>
              </a:rPr>
              <a:t>or women </a:t>
            </a:r>
            <a:r>
              <a:rPr lang="en-US" sz="4000" b="0" i="0" dirty="0">
                <a:effectLst/>
              </a:rPr>
              <a:t>belonging to the Way, he might bring them as prisoners to Jerusalem.</a:t>
            </a:r>
            <a:r>
              <a:rPr lang="en-US" sz="4000" b="1" i="0" baseline="30000" dirty="0">
                <a:effectLst/>
              </a:rPr>
              <a:t> </a:t>
            </a:r>
            <a:endParaRPr lang="en-US" altLang="en-US" sz="4000" b="1" dirty="0"/>
          </a:p>
        </p:txBody>
      </p:sp>
    </p:spTree>
    <p:extLst>
      <p:ext uri="{BB962C8B-B14F-4D97-AF65-F5344CB8AC3E}">
        <p14:creationId xmlns:p14="http://schemas.microsoft.com/office/powerpoint/2010/main" val="2523358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baseline="30000" dirty="0">
                <a:effectLst/>
              </a:rPr>
              <a:t>Acts 9.1-6 </a:t>
            </a:r>
            <a:r>
              <a:rPr lang="en-US" sz="4000" b="0" i="0" dirty="0">
                <a:effectLst/>
              </a:rPr>
              <a:t>As he was traveling, approaching Damascus, suddenly a light from heaven flashed around him. Falling to the ground, he heard a voice saying to him, “Saul, Saul, why are you persecuting Me?” </a:t>
            </a:r>
            <a:r>
              <a:rPr lang="en-US" sz="4000" b="1" i="0" baseline="30000" dirty="0">
                <a:effectLst/>
              </a:rPr>
              <a:t> </a:t>
            </a:r>
            <a:r>
              <a:rPr lang="en-US" sz="4000" b="0" i="0" dirty="0">
                <a:effectLst/>
              </a:rPr>
              <a:t>“Who are You, Lord?” Saul said. </a:t>
            </a:r>
            <a:endParaRPr lang="en-US" altLang="en-US" sz="4000" b="1" dirty="0"/>
          </a:p>
        </p:txBody>
      </p:sp>
    </p:spTree>
    <p:extLst>
      <p:ext uri="{BB962C8B-B14F-4D97-AF65-F5344CB8AC3E}">
        <p14:creationId xmlns:p14="http://schemas.microsoft.com/office/powerpoint/2010/main" val="560280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baseline="30000" dirty="0">
                <a:effectLst/>
              </a:rPr>
              <a:t>Acts 9.1-6 </a:t>
            </a:r>
            <a:r>
              <a:rPr lang="en-US" sz="4000" b="0" i="0" dirty="0">
                <a:effectLst/>
              </a:rPr>
              <a:t>“I am </a:t>
            </a:r>
            <a:r>
              <a:rPr lang="en-US" sz="4000" b="0" dirty="0">
                <a:effectLst/>
              </a:rPr>
              <a:t>Yeshua</a:t>
            </a:r>
            <a:r>
              <a:rPr lang="en-US" sz="4000" b="0" i="1" dirty="0">
                <a:effectLst/>
              </a:rPr>
              <a:t> </a:t>
            </a:r>
            <a:r>
              <a:rPr lang="en-US" sz="4000" b="0" i="0" dirty="0">
                <a:effectLst/>
              </a:rPr>
              <a:t>— whom you are persecuting. So he, trembling and astonished, said, “Lord, what do You want me to do?” Then the Lord said to him,</a:t>
            </a:r>
            <a:r>
              <a:rPr lang="en-US" sz="4000" b="1" i="0" baseline="30000" dirty="0">
                <a:effectLst/>
              </a:rPr>
              <a:t> </a:t>
            </a:r>
            <a:r>
              <a:rPr lang="en-US" sz="4000" b="1" i="0" dirty="0">
                <a:effectLst/>
              </a:rPr>
              <a:t>”</a:t>
            </a:r>
            <a:r>
              <a:rPr lang="en-US" sz="4000" b="0" i="0" dirty="0">
                <a:effectLst/>
              </a:rPr>
              <a:t>But get up and go into the city, and you will be told what you must do.”</a:t>
            </a:r>
            <a:endParaRPr lang="en-US" altLang="en-US" sz="4000" b="1" dirty="0"/>
          </a:p>
        </p:txBody>
      </p:sp>
    </p:spTree>
    <p:extLst>
      <p:ext uri="{BB962C8B-B14F-4D97-AF65-F5344CB8AC3E}">
        <p14:creationId xmlns:p14="http://schemas.microsoft.com/office/powerpoint/2010/main" val="623151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chemeClr val="accent1"/>
                </a:solidFill>
              </a:rPr>
              <a:t>Eph 1.1-2 </a:t>
            </a:r>
            <a:r>
              <a:rPr lang="en-US" altLang="en-US" sz="4000" dirty="0">
                <a:solidFill>
                  <a:schemeClr val="accent1"/>
                </a:solidFill>
              </a:rPr>
              <a:t>Shaul/Paul, an emissary of Messiah Yeshua by God’s will, </a:t>
            </a:r>
          </a:p>
        </p:txBody>
      </p:sp>
    </p:spTree>
    <p:extLst>
      <p:ext uri="{BB962C8B-B14F-4D97-AF65-F5344CB8AC3E}">
        <p14:creationId xmlns:p14="http://schemas.microsoft.com/office/powerpoint/2010/main" val="328313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133350"/>
            <a:ext cx="8534400" cy="4648200"/>
          </a:xfrm>
        </p:spPr>
        <p:txBody>
          <a:bodyPr>
            <a:normAutofit lnSpcReduction="10000"/>
          </a:bodyPr>
          <a:lstStyle/>
          <a:p>
            <a:pPr algn="l">
              <a:lnSpc>
                <a:spcPct val="90000"/>
              </a:lnSpc>
            </a:pPr>
            <a:r>
              <a:rPr lang="en-US" altLang="en-US" sz="4000" baseline="30000" dirty="0">
                <a:solidFill>
                  <a:schemeClr val="accent1">
                    <a:lumMod val="90000"/>
                  </a:schemeClr>
                </a:solidFill>
              </a:rPr>
              <a:t>Eph 1.1-2 </a:t>
            </a:r>
            <a:r>
              <a:rPr lang="en-US" altLang="en-US" sz="4000" dirty="0">
                <a:solidFill>
                  <a:schemeClr val="accent1">
                    <a:lumMod val="90000"/>
                  </a:schemeClr>
                </a:solidFill>
              </a:rPr>
              <a:t>Shaul/Paul, an emissary of Messiah Yeshua by God’s will, To the </a:t>
            </a:r>
            <a:r>
              <a:rPr lang="en-US" altLang="en-US" sz="4000" dirty="0" err="1">
                <a:solidFill>
                  <a:schemeClr val="accent1">
                    <a:lumMod val="90000"/>
                  </a:schemeClr>
                </a:solidFill>
              </a:rPr>
              <a:t>kedoshim</a:t>
            </a:r>
            <a:r>
              <a:rPr lang="en-US" altLang="en-US" sz="4000" dirty="0">
                <a:solidFill>
                  <a:schemeClr val="accent1">
                    <a:lumMod val="90000"/>
                  </a:schemeClr>
                </a:solidFill>
              </a:rPr>
              <a:t> in Ephesus.</a:t>
            </a:r>
          </a:p>
          <a:p>
            <a:pPr algn="l">
              <a:lnSpc>
                <a:spcPct val="90000"/>
              </a:lnSpc>
            </a:pPr>
            <a:endParaRPr lang="en-US" altLang="en-US" sz="4000" dirty="0"/>
          </a:p>
          <a:p>
            <a:pPr algn="l">
              <a:lnSpc>
                <a:spcPct val="90000"/>
              </a:lnSpc>
            </a:pPr>
            <a:r>
              <a:rPr lang="en-US" altLang="en-US" sz="4000" dirty="0" err="1"/>
              <a:t>Kedoshim</a:t>
            </a:r>
            <a:r>
              <a:rPr lang="en-US" altLang="en-US" sz="4000" dirty="0"/>
              <a:t> </a:t>
            </a:r>
            <a:r>
              <a:rPr lang="he-IL" altLang="en-US" sz="4400" b="1" dirty="0">
                <a:latin typeface="David" panose="020E0502060401010101" pitchFamily="34" charset="-79"/>
                <a:cs typeface="David" panose="020E0502060401010101" pitchFamily="34" charset="-79"/>
              </a:rPr>
              <a:t>קדושים</a:t>
            </a:r>
            <a:r>
              <a:rPr lang="en-US" altLang="en-US" sz="4400" b="1" dirty="0">
                <a:latin typeface="David" panose="020E0502060401010101" pitchFamily="34" charset="-79"/>
                <a:cs typeface="David" panose="020E0502060401010101" pitchFamily="34" charset="-79"/>
              </a:rPr>
              <a:t> </a:t>
            </a:r>
            <a:r>
              <a:rPr lang="en-US" altLang="en-US" sz="4000" dirty="0"/>
              <a:t>holy ones</a:t>
            </a:r>
          </a:p>
          <a:p>
            <a:pPr algn="l">
              <a:lnSpc>
                <a:spcPct val="90000"/>
              </a:lnSpc>
            </a:pPr>
            <a:r>
              <a:rPr lang="en-US" altLang="en-US" sz="4000" dirty="0"/>
              <a:t>Term Shaul frequently uses; Tanakhic designation of G-d’s people:</a:t>
            </a:r>
          </a:p>
        </p:txBody>
      </p:sp>
    </p:spTree>
    <p:extLst>
      <p:ext uri="{BB962C8B-B14F-4D97-AF65-F5344CB8AC3E}">
        <p14:creationId xmlns:p14="http://schemas.microsoft.com/office/powerpoint/2010/main" val="1789501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Cor 1.1-2</a:t>
            </a:r>
            <a:r>
              <a:rPr lang="en-US" altLang="en-US" sz="4000" dirty="0"/>
              <a:t> Paul, called as an emissary of Messiah Yeshua by the will of God, and Sosthenes our brother, to God’s community in Corinth—having been </a:t>
            </a:r>
            <a:r>
              <a:rPr lang="en-US" altLang="en-US" sz="4000" u="sng" dirty="0">
                <a:solidFill>
                  <a:srgbClr val="FFFF66"/>
                </a:solidFill>
              </a:rPr>
              <a:t>made holy in Messiah Yeshua, called as </a:t>
            </a:r>
            <a:r>
              <a:rPr lang="en-US" altLang="en-US" sz="4000" u="sng" dirty="0" err="1">
                <a:solidFill>
                  <a:srgbClr val="FFFF66"/>
                </a:solidFill>
              </a:rPr>
              <a:t>kedoshim</a:t>
            </a:r>
            <a:endParaRPr lang="en-US" altLang="en-US" sz="4000" u="sng" dirty="0">
              <a:solidFill>
                <a:srgbClr val="FFFF66"/>
              </a:solidFill>
            </a:endParaRPr>
          </a:p>
        </p:txBody>
      </p:sp>
    </p:spTree>
    <p:extLst>
      <p:ext uri="{BB962C8B-B14F-4D97-AF65-F5344CB8AC3E}">
        <p14:creationId xmlns:p14="http://schemas.microsoft.com/office/powerpoint/2010/main" val="951619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Phil 1.1 </a:t>
            </a:r>
            <a:r>
              <a:rPr lang="en-US" altLang="en-US" sz="4000" dirty="0"/>
              <a:t>Paul and Timothy, slaves of Messiah Yeshua, to all the </a:t>
            </a:r>
            <a:r>
              <a:rPr lang="en-US" altLang="en-US" sz="4000" u="sng" dirty="0" err="1">
                <a:solidFill>
                  <a:srgbClr val="FFFF00"/>
                </a:solidFill>
              </a:rPr>
              <a:t>kedoshim</a:t>
            </a:r>
            <a:r>
              <a:rPr lang="en-US" altLang="en-US" sz="4000" dirty="0">
                <a:solidFill>
                  <a:srgbClr val="FFFF00"/>
                </a:solidFill>
              </a:rPr>
              <a:t> </a:t>
            </a:r>
            <a:r>
              <a:rPr lang="en-US" altLang="en-US" sz="4000" dirty="0"/>
              <a:t>in Messiah Yeshua who are in Philippi with the overseers and servant-leaders:</a:t>
            </a:r>
          </a:p>
        </p:txBody>
      </p:sp>
    </p:spTree>
    <p:extLst>
      <p:ext uri="{BB962C8B-B14F-4D97-AF65-F5344CB8AC3E}">
        <p14:creationId xmlns:p14="http://schemas.microsoft.com/office/powerpoint/2010/main" val="199691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This is the signature community definition of Israel:</a:t>
            </a:r>
          </a:p>
          <a:p>
            <a:pPr algn="l">
              <a:lnSpc>
                <a:spcPct val="90000"/>
              </a:lnSpc>
            </a:pPr>
            <a:r>
              <a:rPr lang="en-US" altLang="en-US" sz="4000" baseline="30000" dirty="0" err="1"/>
              <a:t>Shmot</a:t>
            </a:r>
            <a:r>
              <a:rPr lang="en-US" altLang="en-US" sz="4000" baseline="30000" dirty="0"/>
              <a:t>/Ex 19.5-6  </a:t>
            </a:r>
            <a:r>
              <a:rPr lang="en-US" altLang="en-US" sz="4000" dirty="0"/>
              <a:t>Now then, if you listen closely to My voice, and keep My covenant, then you will be My own treasure from among all people, for all the earth is Mine. So as for you, you will be to Me </a:t>
            </a:r>
            <a:r>
              <a:rPr lang="en-US" altLang="en-US" sz="4000" u="sng" dirty="0">
                <a:solidFill>
                  <a:srgbClr val="FFFF66"/>
                </a:solidFill>
              </a:rPr>
              <a:t>a kingdom of kohanim and a holy nation</a:t>
            </a:r>
            <a:r>
              <a:rPr lang="en-US" altLang="en-US" sz="4000" dirty="0"/>
              <a:t>.’</a:t>
            </a:r>
          </a:p>
        </p:txBody>
      </p:sp>
    </p:spTree>
    <p:extLst>
      <p:ext uri="{BB962C8B-B14F-4D97-AF65-F5344CB8AC3E}">
        <p14:creationId xmlns:p14="http://schemas.microsoft.com/office/powerpoint/2010/main" val="3271336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Vayikra/Lev 11.44 </a:t>
            </a:r>
            <a:r>
              <a:rPr lang="en-US" altLang="en-US" sz="4000" dirty="0"/>
              <a:t>“For I am </a:t>
            </a:r>
            <a:r>
              <a:rPr lang="en-US" altLang="en-US" sz="4000" cap="small" dirty="0"/>
              <a:t>Adoni</a:t>
            </a:r>
            <a:r>
              <a:rPr lang="en-US" altLang="en-US" sz="4000" dirty="0"/>
              <a:t> your God. Therefore, sanctify yourselves, and be holy, for I am holy. You are not to defile yourselves with any kind of creeping thing that moves on the earth. For I am </a:t>
            </a:r>
            <a:r>
              <a:rPr lang="en-US" altLang="en-US" sz="4000" cap="small" dirty="0"/>
              <a:t>Adoni</a:t>
            </a:r>
            <a:r>
              <a:rPr lang="en-US" altLang="en-US" sz="4000" dirty="0"/>
              <a:t> who brought you up out of the land of Egypt, to be your God. Therefore, you shall be holy, for I am holy.</a:t>
            </a:r>
          </a:p>
        </p:txBody>
      </p:sp>
    </p:spTree>
    <p:extLst>
      <p:ext uri="{BB962C8B-B14F-4D97-AF65-F5344CB8AC3E}">
        <p14:creationId xmlns:p14="http://schemas.microsoft.com/office/powerpoint/2010/main" val="413621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Jerusalem is a city that sanctifies freedom of religion so when I received complaints about Christians being harassed in the old city we took action. Pleased the Chief Rabbi of Jerusalem has sent out a public letter to clarify  that this is against Jewish Law and should stop.</a:t>
            </a:r>
          </a:p>
        </p:txBody>
      </p:sp>
    </p:spTree>
    <p:extLst>
      <p:ext uri="{BB962C8B-B14F-4D97-AF65-F5344CB8AC3E}">
        <p14:creationId xmlns:p14="http://schemas.microsoft.com/office/powerpoint/2010/main" val="3612976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688C76E-537A-06FA-9ADD-061C1C5A8D01}"/>
              </a:ext>
            </a:extLst>
          </p:cNvPr>
          <p:cNvPicPr>
            <a:picLocks noChangeAspect="1"/>
          </p:cNvPicPr>
          <p:nvPr/>
        </p:nvPicPr>
        <p:blipFill>
          <a:blip r:embed="rId3"/>
          <a:stretch>
            <a:fillRect/>
          </a:stretch>
        </p:blipFill>
        <p:spPr>
          <a:xfrm>
            <a:off x="337706" y="1"/>
            <a:ext cx="8534400" cy="5183470"/>
          </a:xfrm>
          <a:prstGeom prst="rect">
            <a:avLst/>
          </a:prstGeom>
        </p:spPr>
      </p:pic>
    </p:spTree>
    <p:extLst>
      <p:ext uri="{BB962C8B-B14F-4D97-AF65-F5344CB8AC3E}">
        <p14:creationId xmlns:p14="http://schemas.microsoft.com/office/powerpoint/2010/main" val="912560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B1692A1-F4ED-7871-7743-783793D65288}"/>
              </a:ext>
            </a:extLst>
          </p:cNvPr>
          <p:cNvPicPr>
            <a:picLocks noChangeAspect="1"/>
          </p:cNvPicPr>
          <p:nvPr/>
        </p:nvPicPr>
        <p:blipFill>
          <a:blip r:embed="rId3"/>
          <a:stretch>
            <a:fillRect/>
          </a:stretch>
        </p:blipFill>
        <p:spPr>
          <a:xfrm>
            <a:off x="1138809" y="0"/>
            <a:ext cx="6866382" cy="5143499"/>
          </a:xfrm>
          <a:prstGeom prst="rect">
            <a:avLst/>
          </a:prstGeom>
        </p:spPr>
      </p:pic>
    </p:spTree>
    <p:extLst>
      <p:ext uri="{BB962C8B-B14F-4D97-AF65-F5344CB8AC3E}">
        <p14:creationId xmlns:p14="http://schemas.microsoft.com/office/powerpoint/2010/main" val="3372879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Vayikra/Lev 19.2 </a:t>
            </a:r>
            <a:r>
              <a:rPr lang="en-US" altLang="en-US" sz="4000" cap="small" dirty="0"/>
              <a:t>Adoni</a:t>
            </a:r>
            <a:r>
              <a:rPr lang="en-US" altLang="en-US" sz="4000" dirty="0"/>
              <a:t> said to Moshe,  “Speak to the entire community of Isra’el; tell them, ‘You people are to be holy because I, </a:t>
            </a:r>
            <a:r>
              <a:rPr lang="en-US" altLang="en-US" sz="4000" cap="small" dirty="0"/>
              <a:t>Adoni</a:t>
            </a:r>
            <a:r>
              <a:rPr lang="en-US" altLang="en-US" sz="4000" dirty="0"/>
              <a:t> your God, am holy.</a:t>
            </a:r>
          </a:p>
          <a:p>
            <a:pPr algn="l">
              <a:lnSpc>
                <a:spcPct val="90000"/>
              </a:lnSpc>
            </a:pPr>
            <a:r>
              <a:rPr lang="en-US" altLang="en-US" sz="4000" baseline="30000" dirty="0"/>
              <a:t>Vayikra/Lev 20.26 </a:t>
            </a:r>
            <a:r>
              <a:rPr lang="en-US" altLang="en-US" sz="4000" dirty="0"/>
              <a:t>You are to be holy to Me, for I, </a:t>
            </a:r>
            <a:r>
              <a:rPr lang="en-US" altLang="en-US" sz="4000" cap="small" dirty="0"/>
              <a:t>Adoni</a:t>
            </a:r>
            <a:r>
              <a:rPr lang="en-US" altLang="en-US" sz="4000" dirty="0"/>
              <a:t>, am holy, and have set you apart from the peoples, so that you would be Mine.</a:t>
            </a:r>
          </a:p>
        </p:txBody>
      </p:sp>
    </p:spTree>
    <p:extLst>
      <p:ext uri="{BB962C8B-B14F-4D97-AF65-F5344CB8AC3E}">
        <p14:creationId xmlns:p14="http://schemas.microsoft.com/office/powerpoint/2010/main" val="3801358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1 Thes 5. 23-24 </a:t>
            </a:r>
            <a:r>
              <a:rPr lang="en-US" altLang="en-US" sz="4000" dirty="0"/>
              <a:t>Now may the God of shalom Himself </a:t>
            </a:r>
            <a:r>
              <a:rPr lang="en-US" altLang="en-US" sz="4000" u="sng" dirty="0">
                <a:solidFill>
                  <a:srgbClr val="FFFF00"/>
                </a:solidFill>
              </a:rPr>
              <a:t>make you completely holy</a:t>
            </a:r>
            <a:r>
              <a:rPr lang="en-US" altLang="en-US" sz="4000" dirty="0"/>
              <a:t>; and may your whole spirit and soul and body be kept complete, blameless at the coming of our Lord Yeshua the Messiah. Faithful is the One who calls you—and He will make it happen!</a:t>
            </a:r>
          </a:p>
        </p:txBody>
      </p:sp>
    </p:spTree>
    <p:extLst>
      <p:ext uri="{BB962C8B-B14F-4D97-AF65-F5344CB8AC3E}">
        <p14:creationId xmlns:p14="http://schemas.microsoft.com/office/powerpoint/2010/main" val="4019853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In the Tanakh, places, things, times, the nation was to be holy.</a:t>
            </a:r>
          </a:p>
          <a:p>
            <a:pPr algn="l">
              <a:lnSpc>
                <a:spcPct val="90000"/>
              </a:lnSpc>
            </a:pPr>
            <a:endParaRPr lang="en-US" altLang="en-US" dirty="0"/>
          </a:p>
          <a:p>
            <a:pPr algn="l">
              <a:lnSpc>
                <a:spcPct val="90000"/>
              </a:lnSpc>
            </a:pPr>
            <a:r>
              <a:rPr lang="en-US" altLang="en-US" sz="4000" dirty="0"/>
              <a:t>In Messiah, individuals are called to be holy.  Like Yeshua, by trusting in Him, in His power!</a:t>
            </a:r>
          </a:p>
        </p:txBody>
      </p:sp>
    </p:spTree>
    <p:extLst>
      <p:ext uri="{BB962C8B-B14F-4D97-AF65-F5344CB8AC3E}">
        <p14:creationId xmlns:p14="http://schemas.microsoft.com/office/powerpoint/2010/main" val="240086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solidFill>
                  <a:schemeClr val="accent1">
                    <a:lumMod val="90000"/>
                  </a:schemeClr>
                </a:solidFill>
              </a:rPr>
              <a:t>Eph 1.1-2 </a:t>
            </a:r>
            <a:r>
              <a:rPr lang="en-US" altLang="en-US" sz="4000" dirty="0">
                <a:solidFill>
                  <a:schemeClr val="accent1">
                    <a:lumMod val="90000"/>
                  </a:schemeClr>
                </a:solidFill>
              </a:rPr>
              <a:t>Shaul/Paul, an emissary of Messiah Yeshua by God’s will, To the </a:t>
            </a:r>
            <a:r>
              <a:rPr lang="en-US" altLang="en-US" sz="4000" dirty="0" err="1">
                <a:solidFill>
                  <a:schemeClr val="accent1">
                    <a:lumMod val="90000"/>
                  </a:schemeClr>
                </a:solidFill>
              </a:rPr>
              <a:t>kedoshim</a:t>
            </a:r>
            <a:r>
              <a:rPr lang="en-US" altLang="en-US" sz="4000" dirty="0">
                <a:solidFill>
                  <a:schemeClr val="accent1">
                    <a:lumMod val="90000"/>
                  </a:schemeClr>
                </a:solidFill>
              </a:rPr>
              <a:t> in Ephesus—those trusting in Messiah Yeshua: Grace and shalom to you, from God our Father and the Lord Yeshua the Messiah!</a:t>
            </a:r>
          </a:p>
        </p:txBody>
      </p:sp>
    </p:spTree>
    <p:extLst>
      <p:ext uri="{BB962C8B-B14F-4D97-AF65-F5344CB8AC3E}">
        <p14:creationId xmlns:p14="http://schemas.microsoft.com/office/powerpoint/2010/main" val="287401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1F556DF-E895-AC9E-E286-6A040B8C3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551074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696DED9-9A75-0DC6-C104-C549D898F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3F637CF-59EC-C1FD-F320-71104A18C869}"/>
              </a:ext>
            </a:extLst>
          </p:cNvPr>
          <p:cNvSpPr txBox="1"/>
          <p:nvPr/>
        </p:nvSpPr>
        <p:spPr>
          <a:xfrm>
            <a:off x="258497" y="361950"/>
            <a:ext cx="8272521" cy="3170099"/>
          </a:xfrm>
          <a:prstGeom prst="rect">
            <a:avLst/>
          </a:prstGeom>
          <a:noFill/>
        </p:spPr>
        <p:txBody>
          <a:bodyPr wrap="none" rtlCol="0">
            <a:spAutoFit/>
          </a:bodyPr>
          <a:lstStyle/>
          <a:p>
            <a:pPr algn="l"/>
            <a:r>
              <a:rPr lang="en-US" dirty="0"/>
              <a:t>He chose us in love, Eph 1.1 - 1.6</a:t>
            </a:r>
          </a:p>
          <a:p>
            <a:pPr marL="55563" indent="-55563" algn="l">
              <a:buFont typeface="+mj-lt"/>
              <a:buAutoNum type="arabicPeriod"/>
            </a:pPr>
            <a:r>
              <a:rPr lang="en-US" dirty="0"/>
              <a:t>Introduction to the Letter</a:t>
            </a:r>
          </a:p>
          <a:p>
            <a:pPr marL="55563" indent="-55563" algn="l">
              <a:buFont typeface="+mj-lt"/>
              <a:buAutoNum type="arabicPeriod"/>
            </a:pPr>
            <a:r>
              <a:rPr lang="en-US" dirty="0"/>
              <a:t>Opening of the letter</a:t>
            </a:r>
          </a:p>
          <a:p>
            <a:pPr marL="55563" indent="-55563" algn="l">
              <a:buFont typeface="+mj-lt"/>
              <a:buAutoNum type="arabicPeriod"/>
            </a:pPr>
            <a:r>
              <a:rPr lang="en-US" u="sng" dirty="0">
                <a:solidFill>
                  <a:srgbClr val="FFFF66"/>
                </a:solidFill>
              </a:rPr>
              <a:t>Passion of the letter</a:t>
            </a:r>
          </a:p>
          <a:p>
            <a:pPr algn="l"/>
            <a:endParaRPr lang="en-US" dirty="0"/>
          </a:p>
        </p:txBody>
      </p:sp>
    </p:spTree>
    <p:extLst>
      <p:ext uri="{BB962C8B-B14F-4D97-AF65-F5344CB8AC3E}">
        <p14:creationId xmlns:p14="http://schemas.microsoft.com/office/powerpoint/2010/main" val="3241150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3800" b="0" i="0" baseline="30000" dirty="0">
                <a:solidFill>
                  <a:schemeClr val="accent1"/>
                </a:solidFill>
                <a:effectLst/>
              </a:rPr>
              <a:t>Eph 1.3-6 </a:t>
            </a:r>
            <a:r>
              <a:rPr lang="en-US" sz="3800" b="0" i="0" dirty="0">
                <a:solidFill>
                  <a:schemeClr val="accent1"/>
                </a:solidFill>
                <a:effectLst/>
              </a:rPr>
              <a:t>Blessed be the God and Father of our Lord Yeshua the Messiah, who in the Messiah has blessed us with every spiritual blessing in heaven. </a:t>
            </a:r>
          </a:p>
          <a:p>
            <a:pPr algn="l">
              <a:lnSpc>
                <a:spcPct val="90000"/>
              </a:lnSpc>
            </a:pPr>
            <a:r>
              <a:rPr lang="en-US" altLang="en-US" sz="3800" dirty="0"/>
              <a:t>Blessing is a common Hebraic practice.   You’ve heard me rail on 100 blessing as a contrived commandment, but the principle…</a:t>
            </a:r>
          </a:p>
        </p:txBody>
      </p:sp>
    </p:spTree>
    <p:extLst>
      <p:ext uri="{BB962C8B-B14F-4D97-AF65-F5344CB8AC3E}">
        <p14:creationId xmlns:p14="http://schemas.microsoft.com/office/powerpoint/2010/main" val="526780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 Ps 14.14 </a:t>
            </a:r>
            <a:r>
              <a:rPr lang="en-US" altLang="en-US" sz="4000" dirty="0"/>
              <a:t>Blessed be </a:t>
            </a:r>
            <a:r>
              <a:rPr lang="en-US" altLang="en-US" sz="4000" cap="small" dirty="0"/>
              <a:t>Adoni</a:t>
            </a:r>
            <a:r>
              <a:rPr lang="en-US" altLang="en-US" sz="4000" dirty="0"/>
              <a:t> the God of Isra’el from eternity past to eternity future.</a:t>
            </a:r>
          </a:p>
          <a:p>
            <a:pPr algn="l">
              <a:lnSpc>
                <a:spcPct val="90000"/>
              </a:lnSpc>
            </a:pPr>
            <a:r>
              <a:rPr lang="en-US" altLang="en-US" sz="4000" baseline="30000" dirty="0"/>
              <a:t>T’hillim Ps 66.20</a:t>
            </a:r>
            <a:r>
              <a:rPr lang="en-US" altLang="en-US" sz="4000" dirty="0"/>
              <a:t> Blessed be God, who has not rejected my prayer, nor turned His lovingkindness from me.</a:t>
            </a:r>
          </a:p>
        </p:txBody>
      </p:sp>
    </p:spTree>
    <p:extLst>
      <p:ext uri="{BB962C8B-B14F-4D97-AF65-F5344CB8AC3E}">
        <p14:creationId xmlns:p14="http://schemas.microsoft.com/office/powerpoint/2010/main" val="159827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316942" cy="4648200"/>
          </a:xfrm>
        </p:spPr>
        <p:txBody>
          <a:bodyPr/>
          <a:lstStyle/>
          <a:p>
            <a:pPr algn="l">
              <a:lnSpc>
                <a:spcPct val="90000"/>
              </a:lnSpc>
            </a:pPr>
            <a:r>
              <a:rPr lang="en-US" sz="4000" dirty="0"/>
              <a:t>Sephardic Chief Rabbi of Jerusalem </a:t>
            </a:r>
            <a:r>
              <a:rPr lang="en-US" sz="4000" dirty="0" err="1"/>
              <a:t>Shlomo</a:t>
            </a:r>
            <a:r>
              <a:rPr lang="en-US" sz="4000" dirty="0"/>
              <a:t> Amar </a:t>
            </a:r>
            <a:endParaRPr lang="en-US" altLang="en-US" sz="7200" dirty="0"/>
          </a:p>
        </p:txBody>
      </p:sp>
      <p:pic>
        <p:nvPicPr>
          <p:cNvPr id="2050" name="Picture 2">
            <a:extLst>
              <a:ext uri="{FF2B5EF4-FFF2-40B4-BE49-F238E27FC236}">
                <a16:creationId xmlns:a16="http://schemas.microsoft.com/office/drawing/2014/main" id="{8BB16A1D-5DAE-97DB-1FB6-C1E8DFB62C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37" r="24110"/>
          <a:stretch/>
        </p:blipFill>
        <p:spPr bwMode="auto">
          <a:xfrm>
            <a:off x="3621742" y="0"/>
            <a:ext cx="544606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48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 Ps 72.18 </a:t>
            </a:r>
            <a:r>
              <a:rPr lang="en-US" altLang="en-US" sz="4000" dirty="0"/>
              <a:t>Blessed be </a:t>
            </a:r>
            <a:r>
              <a:rPr lang="en-US" altLang="en-US" sz="4000" cap="small" dirty="0"/>
              <a:t>Adoni</a:t>
            </a:r>
            <a:r>
              <a:rPr lang="en-US" altLang="en-US" sz="4000" dirty="0"/>
              <a:t> Elohim, God of Israel, who alone does wonders.</a:t>
            </a:r>
          </a:p>
          <a:p>
            <a:pPr algn="l">
              <a:lnSpc>
                <a:spcPct val="90000"/>
              </a:lnSpc>
            </a:pPr>
            <a:endParaRPr lang="en-US" altLang="en-US" sz="4000" dirty="0"/>
          </a:p>
        </p:txBody>
      </p:sp>
    </p:spTree>
    <p:extLst>
      <p:ext uri="{BB962C8B-B14F-4D97-AF65-F5344CB8AC3E}">
        <p14:creationId xmlns:p14="http://schemas.microsoft.com/office/powerpoint/2010/main" val="2469917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778EC3-F1DE-4E92-BA8C-CAF01412B6B1}"/>
              </a:ext>
            </a:extLst>
          </p:cNvPr>
          <p:cNvSpPr>
            <a:spLocks noGrp="1" noChangeArrowheads="1"/>
          </p:cNvSpPr>
          <p:nvPr>
            <p:ph type="ctrTitle"/>
          </p:nvPr>
        </p:nvSpPr>
        <p:spPr>
          <a:xfrm>
            <a:off x="1279922" y="486768"/>
            <a:ext cx="6584156" cy="1097359"/>
          </a:xfrm>
        </p:spPr>
        <p:txBody>
          <a:bodyPr/>
          <a:lstStyle/>
          <a:p>
            <a:pPr rtl="1" eaLnBrk="1" hangingPunct="1"/>
            <a:r>
              <a:rPr lang="he-IL" altLang="en-US" sz="5761" b="1">
                <a:solidFill>
                  <a:schemeClr val="bg1"/>
                </a:solidFill>
                <a:latin typeface="Stam" pitchFamily="2" charset="-79"/>
                <a:cs typeface="David" panose="020E0502060401010101" pitchFamily="34" charset="-79"/>
              </a:rPr>
              <a:t>שְׁמוֹנֶה עֶשּׂרֵה</a:t>
            </a:r>
            <a:br>
              <a:rPr lang="en-US" altLang="en-US" sz="4321">
                <a:solidFill>
                  <a:schemeClr val="bg1"/>
                </a:solidFill>
                <a:latin typeface="Stam" pitchFamily="2" charset="-79"/>
                <a:cs typeface="David" panose="020E0502060401010101" pitchFamily="34" charset="-79"/>
              </a:rPr>
            </a:br>
            <a:r>
              <a:rPr lang="en-US" altLang="en-US" sz="3456">
                <a:solidFill>
                  <a:schemeClr val="bg1"/>
                </a:solidFill>
                <a:cs typeface="David" panose="020E0502060401010101" pitchFamily="34" charset="-79"/>
              </a:rPr>
              <a:t>Sh'moneh Esray</a:t>
            </a:r>
            <a:r>
              <a:rPr lang="en-US" altLang="en-US" i="1">
                <a:solidFill>
                  <a:schemeClr val="bg1"/>
                </a:solidFill>
                <a:cs typeface="David" panose="020E0502060401010101" pitchFamily="34" charset="-79"/>
              </a:rPr>
              <a:t> </a:t>
            </a:r>
            <a:br>
              <a:rPr lang="en-US" altLang="en-US" i="1">
                <a:solidFill>
                  <a:schemeClr val="bg1"/>
                </a:solidFill>
                <a:cs typeface="David" panose="020E0502060401010101" pitchFamily="34" charset="-79"/>
              </a:rPr>
            </a:br>
            <a:r>
              <a:rPr lang="en-US" altLang="en-US" sz="2304" i="1">
                <a:solidFill>
                  <a:schemeClr val="bg1"/>
                </a:solidFill>
                <a:cs typeface="David" panose="020E0502060401010101" pitchFamily="34" charset="-79"/>
              </a:rPr>
              <a:t>[Eighteen Blessings]</a:t>
            </a:r>
          </a:p>
        </p:txBody>
      </p:sp>
      <p:sp>
        <p:nvSpPr>
          <p:cNvPr id="2051" name="Rectangle 3">
            <a:extLst>
              <a:ext uri="{FF2B5EF4-FFF2-40B4-BE49-F238E27FC236}">
                <a16:creationId xmlns:a16="http://schemas.microsoft.com/office/drawing/2014/main" id="{FE4F3D19-591D-43F0-987E-2030A6BBB36C}"/>
              </a:ext>
            </a:extLst>
          </p:cNvPr>
          <p:cNvSpPr>
            <a:spLocks noGrp="1" noChangeArrowheads="1"/>
          </p:cNvSpPr>
          <p:nvPr>
            <p:ph type="subTitle" idx="1"/>
          </p:nvPr>
        </p:nvSpPr>
        <p:spPr>
          <a:xfrm>
            <a:off x="1279922" y="2736355"/>
            <a:ext cx="6584156" cy="2304455"/>
          </a:xfrm>
        </p:spPr>
        <p:txBody>
          <a:bodyPr/>
          <a:lstStyle/>
          <a:p>
            <a:pPr eaLnBrk="1" hangingPunct="1">
              <a:spcBef>
                <a:spcPct val="0"/>
              </a:spcBef>
            </a:pPr>
            <a:endParaRPr lang="en-US" altLang="en-US" sz="1728" b="1">
              <a:solidFill>
                <a:schemeClr val="bg1"/>
              </a:solidFill>
            </a:endParaRPr>
          </a:p>
          <a:p>
            <a:pPr eaLnBrk="1" hangingPunct="1">
              <a:spcBef>
                <a:spcPct val="0"/>
              </a:spcBef>
            </a:pPr>
            <a:endParaRPr lang="en-US" altLang="en-US" sz="1728" b="1">
              <a:solidFill>
                <a:schemeClr val="bg1"/>
              </a:solidFill>
            </a:endParaRPr>
          </a:p>
          <a:p>
            <a:pPr eaLnBrk="1" hangingPunct="1">
              <a:spcBef>
                <a:spcPct val="0"/>
              </a:spcBef>
            </a:pPr>
            <a:r>
              <a:rPr lang="en-US" altLang="en-US" sz="1728">
                <a:solidFill>
                  <a:schemeClr val="bg1"/>
                </a:solidFill>
              </a:rPr>
              <a:t>Traditional, Public Domain</a:t>
            </a:r>
          </a:p>
        </p:txBody>
      </p:sp>
    </p:spTree>
    <p:extLst>
      <p:ext uri="{BB962C8B-B14F-4D97-AF65-F5344CB8AC3E}">
        <p14:creationId xmlns:p14="http://schemas.microsoft.com/office/powerpoint/2010/main" val="229913924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224173D-6711-4E1F-A316-3848A35B0CC6}"/>
              </a:ext>
            </a:extLst>
          </p:cNvPr>
          <p:cNvSpPr>
            <a:spLocks noGrp="1" noChangeArrowheads="1"/>
          </p:cNvSpPr>
          <p:nvPr>
            <p:ph type="ctrTitle" idx="4294967295"/>
          </p:nvPr>
        </p:nvSpPr>
        <p:spPr>
          <a:xfrm>
            <a:off x="1279922" y="102693"/>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3075" name="Rectangle 3">
            <a:extLst>
              <a:ext uri="{FF2B5EF4-FFF2-40B4-BE49-F238E27FC236}">
                <a16:creationId xmlns:a16="http://schemas.microsoft.com/office/drawing/2014/main" id="{A9D9B2FA-8C0F-4C06-B905-F9EBE5574453}"/>
              </a:ext>
            </a:extLst>
          </p:cNvPr>
          <p:cNvSpPr>
            <a:spLocks noGrp="1" noChangeArrowheads="1"/>
          </p:cNvSpPr>
          <p:nvPr>
            <p:ph type="subTitle" idx="4294967295"/>
          </p:nvPr>
        </p:nvSpPr>
        <p:spPr>
          <a:xfrm>
            <a:off x="1279922" y="541636"/>
            <a:ext cx="6584156" cy="2633663"/>
          </a:xfrm>
        </p:spPr>
        <p:txBody>
          <a:bodyPr/>
          <a:lstStyle/>
          <a:p>
            <a:pPr marL="0" indent="0" algn="ctr" rtl="1" eaLnBrk="1" hangingPunct="1">
              <a:lnSpc>
                <a:spcPct val="80000"/>
              </a:lnSpc>
              <a:spcBef>
                <a:spcPct val="0"/>
              </a:spcBef>
            </a:pPr>
            <a:r>
              <a:rPr lang="he-IL" altLang="en-US" sz="5185" b="1" dirty="0">
                <a:solidFill>
                  <a:schemeClr val="bg1"/>
                </a:solidFill>
                <a:latin typeface="David" panose="020E0502060401010101" pitchFamily="34" charset="-79"/>
                <a:cs typeface="David" panose="020E0502060401010101" pitchFamily="34" charset="-79"/>
              </a:rPr>
              <a:t>בָּרוּךְ אַתָּה יְיָ</a:t>
            </a:r>
            <a:endParaRPr lang="en-US" altLang="en-US" sz="5185" b="1" dirty="0">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4321" b="1" dirty="0">
                <a:latin typeface="David" panose="020E0502060401010101" pitchFamily="34" charset="-79"/>
                <a:cs typeface="David" panose="020E0502060401010101" pitchFamily="34" charset="-79"/>
              </a:rPr>
              <a:t> </a:t>
            </a:r>
            <a:r>
              <a:rPr lang="he-IL" altLang="en-US" sz="5185" b="1" dirty="0">
                <a:solidFill>
                  <a:srgbClr val="FFFF00"/>
                </a:solidFill>
                <a:latin typeface="David" panose="020E0502060401010101" pitchFamily="34" charset="-79"/>
                <a:cs typeface="David" panose="020E0502060401010101" pitchFamily="34" charset="-79"/>
              </a:rPr>
              <a:t>[בָּרוּךְ הוּא וּבָּרוּךְ שְּׁמוֹ]</a:t>
            </a:r>
          </a:p>
          <a:p>
            <a:pPr marL="0" indent="0" algn="ctr" eaLnBrk="1" hangingPunct="1">
              <a:lnSpc>
                <a:spcPct val="80000"/>
              </a:lnSpc>
              <a:spcBef>
                <a:spcPct val="0"/>
              </a:spcBef>
            </a:pPr>
            <a:r>
              <a:rPr lang="en-US" altLang="en-US" dirty="0">
                <a:solidFill>
                  <a:schemeClr val="bg1"/>
                </a:solidFill>
                <a:latin typeface="David" panose="020E0502060401010101" pitchFamily="34" charset="-79"/>
                <a:cs typeface="David" panose="020E0502060401010101" pitchFamily="34" charset="-79"/>
              </a:rPr>
              <a:t> </a:t>
            </a:r>
          </a:p>
          <a:p>
            <a:pPr marL="0" indent="0" algn="ctr" eaLnBrk="1" hangingPunct="1">
              <a:lnSpc>
                <a:spcPct val="80000"/>
              </a:lnSpc>
              <a:spcBef>
                <a:spcPct val="0"/>
              </a:spcBef>
            </a:pPr>
            <a:r>
              <a:rPr lang="en-US" altLang="en-US" dirty="0">
                <a:solidFill>
                  <a:schemeClr val="bg1"/>
                </a:solidFill>
                <a:cs typeface="David" panose="020E0502060401010101" pitchFamily="34" charset="-79"/>
              </a:rPr>
              <a:t>Ba-</a:t>
            </a:r>
            <a:r>
              <a:rPr lang="en-US" altLang="en-US" dirty="0" err="1">
                <a:solidFill>
                  <a:schemeClr val="bg1"/>
                </a:solidFill>
                <a:cs typeface="David" panose="020E0502060401010101" pitchFamily="34" charset="-79"/>
              </a:rPr>
              <a:t>rukh</a:t>
            </a:r>
            <a:r>
              <a:rPr lang="en-US" altLang="en-US" dirty="0">
                <a:solidFill>
                  <a:schemeClr val="bg1"/>
                </a:solidFill>
                <a:cs typeface="David" panose="020E0502060401010101" pitchFamily="34" charset="-79"/>
              </a:rPr>
              <a:t> a-</a:t>
            </a:r>
            <a:r>
              <a:rPr lang="en-US" altLang="en-US" dirty="0" err="1">
                <a:solidFill>
                  <a:schemeClr val="bg1"/>
                </a:solidFill>
                <a:cs typeface="David" panose="020E0502060401010101" pitchFamily="34" charset="-79"/>
              </a:rPr>
              <a:t>tah</a:t>
            </a:r>
            <a:r>
              <a:rPr lang="en-US" altLang="en-US" dirty="0">
                <a:solidFill>
                  <a:schemeClr val="bg1"/>
                </a:solidFill>
                <a:cs typeface="David" panose="020E0502060401010101" pitchFamily="34" charset="-79"/>
              </a:rPr>
              <a:t> Ah-do-</a:t>
            </a:r>
            <a:r>
              <a:rPr lang="en-US" altLang="en-US" dirty="0" err="1">
                <a:solidFill>
                  <a:schemeClr val="bg1"/>
                </a:solidFill>
                <a:cs typeface="David" panose="020E0502060401010101" pitchFamily="34" charset="-79"/>
              </a:rPr>
              <a:t>ni</a:t>
            </a:r>
            <a:r>
              <a:rPr lang="en-US" altLang="en-US" dirty="0">
                <a:cs typeface="David" panose="020E0502060401010101" pitchFamily="34" charset="-79"/>
              </a:rPr>
              <a:t> </a:t>
            </a:r>
          </a:p>
          <a:p>
            <a:pPr marL="0" indent="0" algn="ctr" eaLnBrk="1" hangingPunct="1">
              <a:lnSpc>
                <a:spcPct val="80000"/>
              </a:lnSpc>
              <a:spcBef>
                <a:spcPct val="0"/>
              </a:spcBef>
            </a:pPr>
            <a:r>
              <a:rPr lang="en-US" altLang="en-US" dirty="0">
                <a:solidFill>
                  <a:srgbClr val="FFFF00"/>
                </a:solidFill>
                <a:cs typeface="David" panose="020E0502060401010101" pitchFamily="34" charset="-79"/>
              </a:rPr>
              <a:t>[Ba-</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hu u-</a:t>
            </a:r>
            <a:r>
              <a:rPr lang="en-US" altLang="en-US" dirty="0" err="1">
                <a:solidFill>
                  <a:srgbClr val="FFFF00"/>
                </a:solidFill>
                <a:cs typeface="David" panose="020E0502060401010101" pitchFamily="34" charset="-79"/>
              </a:rPr>
              <a:t>ba</a:t>
            </a:r>
            <a:r>
              <a:rPr lang="en-US" altLang="en-US" dirty="0">
                <a:solidFill>
                  <a:srgbClr val="FFFF00"/>
                </a:solidFill>
                <a:cs typeface="David" panose="020E0502060401010101" pitchFamily="34" charset="-79"/>
              </a:rPr>
              <a:t>-</a:t>
            </a:r>
            <a:r>
              <a:rPr lang="en-US" altLang="en-US" dirty="0" err="1">
                <a:solidFill>
                  <a:srgbClr val="FFFF00"/>
                </a:solidFill>
                <a:cs typeface="David" panose="020E0502060401010101" pitchFamily="34" charset="-79"/>
              </a:rPr>
              <a:t>rukh</a:t>
            </a:r>
            <a:r>
              <a:rPr lang="en-US" altLang="en-US" dirty="0">
                <a:solidFill>
                  <a:srgbClr val="FFFF00"/>
                </a:solidFill>
                <a:cs typeface="David" panose="020E0502060401010101" pitchFamily="34" charset="-79"/>
              </a:rPr>
              <a:t> </a:t>
            </a:r>
            <a:r>
              <a:rPr lang="en-US" altLang="en-US" dirty="0" err="1">
                <a:solidFill>
                  <a:srgbClr val="FFFF00"/>
                </a:solidFill>
                <a:cs typeface="David" panose="020E0502060401010101" pitchFamily="34" charset="-79"/>
              </a:rPr>
              <a:t>sh'mo</a:t>
            </a:r>
            <a:r>
              <a:rPr lang="en-US" altLang="en-US" dirty="0">
                <a:solidFill>
                  <a:srgbClr val="FFFF00"/>
                </a:solidFill>
                <a:cs typeface="David" panose="020E0502060401010101" pitchFamily="34" charset="-79"/>
              </a:rPr>
              <a:t>]</a:t>
            </a:r>
            <a:endParaRPr lang="en-GB" altLang="en-US" dirty="0">
              <a:solidFill>
                <a:srgbClr val="FFFF00"/>
              </a:solidFill>
              <a:cs typeface="David" panose="020E0502060401010101" pitchFamily="34" charset="-79"/>
            </a:endParaRPr>
          </a:p>
        </p:txBody>
      </p:sp>
    </p:spTree>
    <p:extLst>
      <p:ext uri="{BB962C8B-B14F-4D97-AF65-F5344CB8AC3E}">
        <p14:creationId xmlns:p14="http://schemas.microsoft.com/office/powerpoint/2010/main" val="9978578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8C462-0820-467E-BB7E-5565C17952BC}"/>
              </a:ext>
            </a:extLst>
          </p:cNvPr>
          <p:cNvSpPr>
            <a:spLocks noGrp="1" noChangeArrowheads="1"/>
          </p:cNvSpPr>
          <p:nvPr>
            <p:ph type="ctrTitle" idx="4294967295"/>
          </p:nvPr>
        </p:nvSpPr>
        <p:spPr>
          <a:xfrm>
            <a:off x="1279922" y="102693"/>
            <a:ext cx="6584156" cy="1097359"/>
          </a:xfrm>
        </p:spPr>
        <p:txBody>
          <a:bodyPr/>
          <a:lstStyle/>
          <a:p>
            <a:pPr eaLnBrk="1" hangingPunct="1"/>
            <a:r>
              <a:rPr lang="en-US" altLang="en-US" sz="3456">
                <a:latin typeface="AlgerianD" pitchFamily="82" charset="0"/>
              </a:rPr>
              <a:t> </a:t>
            </a:r>
            <a:endParaRPr lang="en-US" altLang="en-US" sz="2304">
              <a:latin typeface="AlgerianD" pitchFamily="82" charset="0"/>
            </a:endParaRPr>
          </a:p>
        </p:txBody>
      </p:sp>
      <p:sp>
        <p:nvSpPr>
          <p:cNvPr id="4099" name="Rectangle 3">
            <a:extLst>
              <a:ext uri="{FF2B5EF4-FFF2-40B4-BE49-F238E27FC236}">
                <a16:creationId xmlns:a16="http://schemas.microsoft.com/office/drawing/2014/main" id="{C5E35E0B-8AA6-453B-90D6-ED0F4E76BB5D}"/>
              </a:ext>
            </a:extLst>
          </p:cNvPr>
          <p:cNvSpPr>
            <a:spLocks noGrp="1" noChangeArrowheads="1"/>
          </p:cNvSpPr>
          <p:nvPr>
            <p:ph type="subTitle" idx="4294967295"/>
          </p:nvPr>
        </p:nvSpPr>
        <p:spPr>
          <a:xfrm>
            <a:off x="1279922" y="267297"/>
            <a:ext cx="6584156" cy="4499173"/>
          </a:xfrm>
        </p:spPr>
        <p:txBody>
          <a:bodyPr/>
          <a:lstStyle/>
          <a:p>
            <a:pPr marL="0" indent="0" algn="ctr" rtl="1" eaLnBrk="1" hangingPunct="1">
              <a:lnSpc>
                <a:spcPct val="80000"/>
              </a:lnSpc>
              <a:spcBef>
                <a:spcPct val="0"/>
              </a:spcBef>
            </a:pPr>
            <a:r>
              <a:rPr lang="he-IL" altLang="en-US" sz="5185" b="1">
                <a:solidFill>
                  <a:schemeClr val="bg1"/>
                </a:solidFill>
                <a:latin typeface="David" panose="020E0502060401010101" pitchFamily="34" charset="-79"/>
                <a:cs typeface="David" panose="020E0502060401010101" pitchFamily="34" charset="-79"/>
              </a:rPr>
              <a:t>אֱלהֵינוּ וֵאלהֵי אֲבוֹתֵינוּ</a:t>
            </a:r>
          </a:p>
          <a:p>
            <a:pPr marL="0" indent="0" algn="ctr" eaLnBrk="1" hangingPunct="1">
              <a:lnSpc>
                <a:spcPct val="80000"/>
              </a:lnSpc>
              <a:spcBef>
                <a:spcPct val="0"/>
              </a:spcBef>
            </a:pPr>
            <a:r>
              <a:rPr lang="en-US" altLang="en-US">
                <a:solidFill>
                  <a:schemeClr val="bg1"/>
                </a:solidFill>
                <a:cs typeface="David" panose="020E0502060401010101" pitchFamily="34" charset="-79"/>
              </a:rPr>
              <a:t>E-lo-hay-nu </a:t>
            </a:r>
          </a:p>
          <a:p>
            <a:pPr marL="0" indent="0" algn="ctr" eaLnBrk="1" hangingPunct="1">
              <a:lnSpc>
                <a:spcPct val="80000"/>
              </a:lnSpc>
              <a:spcBef>
                <a:spcPct val="0"/>
              </a:spcBef>
            </a:pPr>
            <a:r>
              <a:rPr lang="en-US" altLang="en-US">
                <a:solidFill>
                  <a:schemeClr val="bg1"/>
                </a:solidFill>
                <a:cs typeface="David" panose="020E0502060401010101" pitchFamily="34" charset="-79"/>
              </a:rPr>
              <a:t>vay-lo-hay avo-tay-nu</a:t>
            </a:r>
          </a:p>
          <a:p>
            <a:pPr marL="0" indent="0" algn="ctr" eaLnBrk="1" hangingPunct="1">
              <a:lnSpc>
                <a:spcPct val="80000"/>
              </a:lnSpc>
              <a:spcBef>
                <a:spcPct val="0"/>
              </a:spcBef>
            </a:pPr>
            <a:endParaRPr lang="en-US" altLang="en-US" sz="1728">
              <a:solidFill>
                <a:schemeClr val="bg1"/>
              </a:solidFill>
              <a:cs typeface="David" panose="020E0502060401010101" pitchFamily="34" charset="-79"/>
            </a:endParaRPr>
          </a:p>
          <a:p>
            <a:pPr marL="0" indent="0" algn="ctr" rtl="1" eaLnBrk="1" hangingPunct="1">
              <a:lnSpc>
                <a:spcPct val="80000"/>
              </a:lnSpc>
              <a:spcBef>
                <a:spcPct val="0"/>
              </a:spcBef>
            </a:pPr>
            <a:r>
              <a:rPr lang="he-IL" altLang="en-US" sz="5185" b="1">
                <a:solidFill>
                  <a:schemeClr val="bg1"/>
                </a:solidFill>
                <a:latin typeface="David" panose="020E0502060401010101" pitchFamily="34" charset="-79"/>
                <a:cs typeface="David" panose="020E0502060401010101" pitchFamily="34" charset="-79"/>
              </a:rPr>
              <a:t>אֱלהֵי אַבְרָהָם אֱלהֵי יִצְחָק</a:t>
            </a:r>
            <a:endParaRPr lang="en-US" altLang="en-US" sz="5185">
              <a:solidFill>
                <a:schemeClr val="bg1"/>
              </a:solidFill>
              <a:latin typeface="David" panose="020E0502060401010101" pitchFamily="34" charset="-79"/>
              <a:cs typeface="David" panose="020E0502060401010101" pitchFamily="34" charset="-79"/>
            </a:endParaRPr>
          </a:p>
          <a:p>
            <a:pPr marL="0" indent="0" algn="ctr" rtl="1" eaLnBrk="1" hangingPunct="1">
              <a:lnSpc>
                <a:spcPct val="80000"/>
              </a:lnSpc>
              <a:spcBef>
                <a:spcPct val="0"/>
              </a:spcBef>
            </a:pPr>
            <a:r>
              <a:rPr lang="he-IL" altLang="en-US" sz="5185" b="1">
                <a:solidFill>
                  <a:schemeClr val="bg1"/>
                </a:solidFill>
                <a:latin typeface="David" panose="020E0502060401010101" pitchFamily="34" charset="-79"/>
                <a:cs typeface="David" panose="020E0502060401010101" pitchFamily="34" charset="-79"/>
              </a:rPr>
              <a:t>וֵאלהֵי יַעֲקב</a:t>
            </a:r>
          </a:p>
          <a:p>
            <a:pPr marL="0" indent="0" algn="ctr" eaLnBrk="1" hangingPunct="1">
              <a:lnSpc>
                <a:spcPct val="80000"/>
              </a:lnSpc>
              <a:spcBef>
                <a:spcPct val="0"/>
              </a:spcBef>
            </a:pPr>
            <a:r>
              <a:rPr lang="en-US" altLang="en-US">
                <a:solidFill>
                  <a:schemeClr val="bg1"/>
                </a:solidFill>
                <a:cs typeface="David" panose="020E0502060401010101" pitchFamily="34" charset="-79"/>
              </a:rPr>
              <a:t>Eh-lo-hay Av-rah-am</a:t>
            </a:r>
          </a:p>
          <a:p>
            <a:pPr marL="0" indent="0" algn="ctr" eaLnBrk="1" hangingPunct="1">
              <a:lnSpc>
                <a:spcPct val="80000"/>
              </a:lnSpc>
              <a:spcBef>
                <a:spcPct val="0"/>
              </a:spcBef>
            </a:pPr>
            <a:r>
              <a:rPr lang="en-US" altLang="en-US">
                <a:solidFill>
                  <a:schemeClr val="bg1"/>
                </a:solidFill>
                <a:cs typeface="David" panose="020E0502060401010101" pitchFamily="34" charset="-79"/>
              </a:rPr>
              <a:t>Eh-lo-hay Yits-khak</a:t>
            </a:r>
          </a:p>
          <a:p>
            <a:pPr marL="0" indent="0" algn="ctr" eaLnBrk="1" hangingPunct="1">
              <a:lnSpc>
                <a:spcPct val="80000"/>
              </a:lnSpc>
              <a:spcBef>
                <a:spcPct val="0"/>
              </a:spcBef>
            </a:pPr>
            <a:r>
              <a:rPr lang="en-US" altLang="en-US">
                <a:solidFill>
                  <a:schemeClr val="bg1"/>
                </a:solidFill>
                <a:cs typeface="David" panose="020E0502060401010101" pitchFamily="34" charset="-79"/>
              </a:rPr>
              <a:t>Vay-lo-hay Ya-a-kov</a:t>
            </a:r>
          </a:p>
          <a:p>
            <a:pPr marL="0" indent="0" algn="ctr" eaLnBrk="1" hangingPunct="1">
              <a:lnSpc>
                <a:spcPct val="80000"/>
              </a:lnSpc>
              <a:spcBef>
                <a:spcPct val="0"/>
              </a:spcBef>
            </a:pPr>
            <a:endParaRPr lang="en-US" altLang="en-US">
              <a:solidFill>
                <a:schemeClr val="bg1"/>
              </a:solidFill>
              <a:cs typeface="David" panose="020E0502060401010101" pitchFamily="34" charset="-79"/>
            </a:endParaRPr>
          </a:p>
        </p:txBody>
      </p:sp>
    </p:spTree>
    <p:extLst>
      <p:ext uri="{BB962C8B-B14F-4D97-AF65-F5344CB8AC3E}">
        <p14:creationId xmlns:p14="http://schemas.microsoft.com/office/powerpoint/2010/main" val="18691395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FBCD712-1139-4B2D-9F7D-4F45105AF628}"/>
              </a:ext>
            </a:extLst>
          </p:cNvPr>
          <p:cNvSpPr>
            <a:spLocks noGrp="1" noChangeArrowheads="1"/>
          </p:cNvSpPr>
          <p:nvPr>
            <p:ph type="subTitle" idx="4294967295"/>
          </p:nvPr>
        </p:nvSpPr>
        <p:spPr>
          <a:xfrm>
            <a:off x="457200" y="267295"/>
            <a:ext cx="8229600" cy="4005362"/>
          </a:xfrm>
        </p:spPr>
        <p:txBody>
          <a:bodyPr/>
          <a:lstStyle/>
          <a:p>
            <a:pPr marL="0" indent="0" algn="ctr" eaLnBrk="1" hangingPunct="1">
              <a:lnSpc>
                <a:spcPct val="80000"/>
              </a:lnSpc>
              <a:spcBef>
                <a:spcPct val="0"/>
              </a:spcBef>
            </a:pPr>
            <a:r>
              <a:rPr lang="en-US" altLang="en-US" sz="4000" dirty="0">
                <a:solidFill>
                  <a:schemeClr val="bg1"/>
                </a:solidFill>
              </a:rPr>
              <a:t>Blessed are You </a:t>
            </a:r>
            <a:r>
              <a:rPr lang="en-US" altLang="en-US" sz="4000" cap="small" dirty="0">
                <a:solidFill>
                  <a:schemeClr val="bg1"/>
                </a:solidFill>
              </a:rPr>
              <a:t>ADONI</a:t>
            </a:r>
            <a:r>
              <a:rPr lang="en-US" altLang="en-US" sz="4000" dirty="0">
                <a:solidFill>
                  <a:schemeClr val="bg1"/>
                </a:solidFill>
              </a:rPr>
              <a:t> our G-d </a:t>
            </a:r>
          </a:p>
          <a:p>
            <a:pPr marL="0" indent="0" algn="ctr" eaLnBrk="1" hangingPunct="1">
              <a:lnSpc>
                <a:spcPct val="80000"/>
              </a:lnSpc>
              <a:spcBef>
                <a:spcPct val="0"/>
              </a:spcBef>
            </a:pPr>
            <a:r>
              <a:rPr lang="en-US" altLang="en-US" sz="4000" dirty="0">
                <a:solidFill>
                  <a:schemeClr val="bg1"/>
                </a:solidFill>
              </a:rPr>
              <a:t>the G-d of our forefathers</a:t>
            </a:r>
          </a:p>
          <a:p>
            <a:pPr marL="0" indent="0" algn="ctr" eaLnBrk="1" hangingPunct="1">
              <a:lnSpc>
                <a:spcPct val="80000"/>
              </a:lnSpc>
              <a:spcBef>
                <a:spcPct val="0"/>
              </a:spcBef>
            </a:pPr>
            <a:r>
              <a:rPr lang="en-US" altLang="en-US" sz="4000" dirty="0">
                <a:solidFill>
                  <a:schemeClr val="bg1"/>
                </a:solidFill>
              </a:rPr>
              <a:t> The G-d of Av-</a:t>
            </a:r>
            <a:r>
              <a:rPr lang="en-US" altLang="en-US" sz="4000" dirty="0" err="1">
                <a:solidFill>
                  <a:schemeClr val="bg1"/>
                </a:solidFill>
              </a:rPr>
              <a:t>ra</a:t>
            </a:r>
            <a:r>
              <a:rPr lang="en-US" altLang="en-US" sz="4000" dirty="0">
                <a:solidFill>
                  <a:schemeClr val="bg1"/>
                </a:solidFill>
              </a:rPr>
              <a:t>-ham</a:t>
            </a:r>
          </a:p>
          <a:p>
            <a:pPr marL="0" indent="0" algn="ctr" eaLnBrk="1" hangingPunct="1">
              <a:lnSpc>
                <a:spcPct val="80000"/>
              </a:lnSpc>
              <a:spcBef>
                <a:spcPct val="0"/>
              </a:spcBef>
            </a:pPr>
            <a:r>
              <a:rPr lang="en-US" altLang="en-US" sz="4000" dirty="0">
                <a:solidFill>
                  <a:schemeClr val="bg1"/>
                </a:solidFill>
              </a:rPr>
              <a:t>The G-d of </a:t>
            </a:r>
            <a:r>
              <a:rPr lang="en-US" altLang="en-US" sz="4000" dirty="0" err="1">
                <a:solidFill>
                  <a:schemeClr val="bg1"/>
                </a:solidFill>
              </a:rPr>
              <a:t>Yits-khak</a:t>
            </a:r>
            <a:endParaRPr lang="en-US" altLang="en-US" sz="4000" dirty="0">
              <a:solidFill>
                <a:schemeClr val="bg1"/>
              </a:solidFill>
            </a:endParaRPr>
          </a:p>
          <a:p>
            <a:pPr marL="0" indent="0" algn="ctr" eaLnBrk="1" hangingPunct="1">
              <a:lnSpc>
                <a:spcPct val="80000"/>
              </a:lnSpc>
              <a:spcBef>
                <a:spcPct val="0"/>
              </a:spcBef>
            </a:pPr>
            <a:r>
              <a:rPr lang="en-US" altLang="en-US" sz="4000" dirty="0">
                <a:solidFill>
                  <a:schemeClr val="bg1"/>
                </a:solidFill>
              </a:rPr>
              <a:t>and the G-d of Ya-a-</a:t>
            </a:r>
            <a:r>
              <a:rPr lang="en-US" altLang="en-US" sz="4000" dirty="0" err="1">
                <a:solidFill>
                  <a:schemeClr val="bg1"/>
                </a:solidFill>
              </a:rPr>
              <a:t>kov</a:t>
            </a:r>
            <a:r>
              <a:rPr lang="en-US" altLang="en-US" sz="4000" dirty="0">
                <a:solidFill>
                  <a:schemeClr val="bg1"/>
                </a:solidFill>
              </a:rPr>
              <a:t>]</a:t>
            </a:r>
          </a:p>
          <a:p>
            <a:pPr marL="0" indent="0" algn="ctr" eaLnBrk="1" hangingPunct="1">
              <a:lnSpc>
                <a:spcPct val="80000"/>
              </a:lnSpc>
              <a:spcBef>
                <a:spcPct val="0"/>
              </a:spcBef>
            </a:pPr>
            <a:r>
              <a:rPr lang="en-US" altLang="en-US" sz="4000" dirty="0">
                <a:solidFill>
                  <a:schemeClr val="bg1"/>
                </a:solidFill>
              </a:rPr>
              <a:t> </a:t>
            </a:r>
          </a:p>
        </p:txBody>
      </p:sp>
    </p:spTree>
    <p:extLst>
      <p:ext uri="{BB962C8B-B14F-4D97-AF65-F5344CB8AC3E}">
        <p14:creationId xmlns:p14="http://schemas.microsoft.com/office/powerpoint/2010/main" val="230342686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8534400" cy="4648200"/>
          </a:xfrm>
        </p:spPr>
        <p:txBody>
          <a:bodyPr>
            <a:normAutofit lnSpcReduction="10000"/>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Blessed be the God and Father of our Lord Yeshua the Messiah, who in the Messiah has blessed us with every spiritual blessing in heaven. In the Messiah </a:t>
            </a:r>
            <a:r>
              <a:rPr lang="en-US" sz="4000" b="0" i="0" u="sng" dirty="0">
                <a:solidFill>
                  <a:srgbClr val="FFFF00"/>
                </a:solidFill>
                <a:effectLst/>
              </a:rPr>
              <a:t>he chose us in love</a:t>
            </a:r>
            <a:r>
              <a:rPr lang="en-US" sz="4000" b="0" i="0" dirty="0">
                <a:effectLst/>
              </a:rPr>
              <a:t> </a:t>
            </a:r>
            <a:r>
              <a:rPr lang="en-US" sz="4000" dirty="0">
                <a:solidFill>
                  <a:schemeClr val="accent1">
                    <a:lumMod val="90000"/>
                  </a:schemeClr>
                </a:solidFill>
              </a:rPr>
              <a:t>before the creation of the universe to be holy and without defect in his presence. </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3267045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He determined in advance that through Yeshua the Messiah we would be his sons — in keeping with his pleasure and purpose — so that we would bring him praise commensurate with the glory of the grace he gave us through the Beloved One.</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659857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Two ways of reading this</a:t>
            </a:r>
            <a:r>
              <a:rPr lang="en-US" altLang="en-US" sz="4000" dirty="0"/>
              <a:t>.</a:t>
            </a:r>
          </a:p>
          <a:p>
            <a:pPr algn="l">
              <a:lnSpc>
                <a:spcPct val="90000"/>
              </a:lnSpc>
            </a:pPr>
            <a:r>
              <a:rPr lang="en-US" sz="4000" b="0" i="0" dirty="0">
                <a:solidFill>
                  <a:schemeClr val="accent1"/>
                </a:solidFill>
                <a:effectLst/>
              </a:rPr>
              <a:t>In the </a:t>
            </a:r>
            <a:r>
              <a:rPr lang="en-US" sz="4000" dirty="0">
                <a:solidFill>
                  <a:schemeClr val="accent1"/>
                </a:solidFill>
              </a:rPr>
              <a:t>Messiah he chose us in love before the creation of the </a:t>
            </a:r>
            <a:r>
              <a:rPr lang="en-US" sz="4000" b="0" i="0" dirty="0">
                <a:solidFill>
                  <a:schemeClr val="accent1"/>
                </a:solidFill>
                <a:effectLst/>
              </a:rPr>
              <a:t>universe to be holy and without defect in his presence. </a:t>
            </a:r>
          </a:p>
          <a:p>
            <a:pPr marL="457200" indent="-457200" algn="l">
              <a:lnSpc>
                <a:spcPct val="90000"/>
              </a:lnSpc>
              <a:buFont typeface="+mj-lt"/>
              <a:buAutoNum type="arabicPeriod"/>
            </a:pPr>
            <a:r>
              <a:rPr lang="en-US" altLang="en-US" sz="4000" dirty="0"/>
              <a:t>He chose us individually.</a:t>
            </a:r>
          </a:p>
          <a:p>
            <a:pPr marL="457200" indent="-457200" algn="l">
              <a:lnSpc>
                <a:spcPct val="90000"/>
              </a:lnSpc>
              <a:buFont typeface="+mj-lt"/>
              <a:buAutoNum type="arabicPeriod"/>
            </a:pPr>
            <a:r>
              <a:rPr lang="en-US" altLang="en-US" sz="4000" dirty="0"/>
              <a:t>He chose our destiny. </a:t>
            </a:r>
          </a:p>
        </p:txBody>
      </p:sp>
    </p:spTree>
    <p:extLst>
      <p:ext uri="{BB962C8B-B14F-4D97-AF65-F5344CB8AC3E}">
        <p14:creationId xmlns:p14="http://schemas.microsoft.com/office/powerpoint/2010/main" val="3725897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0" i="0" dirty="0">
                <a:effectLst/>
              </a:rPr>
              <a:t>In the Messiah </a:t>
            </a:r>
            <a:r>
              <a:rPr lang="en-US" sz="4000" b="0" i="0" u="sng" dirty="0">
                <a:solidFill>
                  <a:srgbClr val="FFFF00"/>
                </a:solidFill>
                <a:effectLst/>
              </a:rPr>
              <a:t>he chose us in love</a:t>
            </a:r>
            <a:r>
              <a:rPr lang="en-US" sz="4000" b="0" i="0" dirty="0">
                <a:effectLst/>
              </a:rPr>
              <a:t> before the creation of the universe to be holy and without defect in his presence. </a:t>
            </a:r>
            <a:endParaRPr lang="en-US" altLang="en-US" sz="4000" dirty="0"/>
          </a:p>
        </p:txBody>
      </p:sp>
    </p:spTree>
    <p:extLst>
      <p:ext uri="{BB962C8B-B14F-4D97-AF65-F5344CB8AC3E}">
        <p14:creationId xmlns:p14="http://schemas.microsoft.com/office/powerpoint/2010/main" val="904668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Ber/Gen 25.23 </a:t>
            </a:r>
            <a:r>
              <a:rPr lang="en-US" altLang="en-US" sz="4000" cap="small" dirty="0"/>
              <a:t>Adoni</a:t>
            </a:r>
            <a:r>
              <a:rPr lang="en-US" altLang="en-US" sz="4000" dirty="0"/>
              <a:t> said to her: “Two nations are in your womb, and two peoples from your body will be separated. One people will be stronger than the other people, but the older will serve the younger.”</a:t>
            </a:r>
          </a:p>
        </p:txBody>
      </p:sp>
    </p:spTree>
    <p:extLst>
      <p:ext uri="{BB962C8B-B14F-4D97-AF65-F5344CB8AC3E}">
        <p14:creationId xmlns:p14="http://schemas.microsoft.com/office/powerpoint/2010/main" val="95369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B781346-DDFD-845D-7EE6-B1700079753F}"/>
              </a:ext>
            </a:extLst>
          </p:cNvPr>
          <p:cNvPicPr>
            <a:picLocks noChangeAspect="1"/>
          </p:cNvPicPr>
          <p:nvPr/>
        </p:nvPicPr>
        <p:blipFill>
          <a:blip r:embed="rId3"/>
          <a:stretch>
            <a:fillRect/>
          </a:stretch>
        </p:blipFill>
        <p:spPr>
          <a:xfrm>
            <a:off x="533400" y="20617"/>
            <a:ext cx="8153400" cy="5150399"/>
          </a:xfrm>
          <a:prstGeom prst="rect">
            <a:avLst/>
          </a:prstGeom>
        </p:spPr>
      </p:pic>
    </p:spTree>
    <p:extLst>
      <p:ext uri="{BB962C8B-B14F-4D97-AF65-F5344CB8AC3E}">
        <p14:creationId xmlns:p14="http://schemas.microsoft.com/office/powerpoint/2010/main" val="3676896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1 Chron 18.12-13</a:t>
            </a:r>
            <a:r>
              <a:rPr lang="en-US" altLang="en-US" sz="4000" dirty="0"/>
              <a:t> Abishai son of </a:t>
            </a:r>
            <a:r>
              <a:rPr lang="en-US" altLang="en-US" sz="4000" dirty="0" err="1"/>
              <a:t>Zeruiah</a:t>
            </a:r>
            <a:r>
              <a:rPr lang="en-US" altLang="en-US" sz="4000" dirty="0"/>
              <a:t> struck down 18,000 Edomites in the Valley of Salt. Then he put garrisons in Edom, and all the </a:t>
            </a:r>
            <a:r>
              <a:rPr lang="en-US" altLang="en-US" sz="4000" u="sng" dirty="0">
                <a:solidFill>
                  <a:srgbClr val="FFFF66"/>
                </a:solidFill>
              </a:rPr>
              <a:t>Edomites became vassals to David</a:t>
            </a:r>
            <a:r>
              <a:rPr lang="en-US" altLang="en-US" sz="4000" dirty="0"/>
              <a:t>. So </a:t>
            </a:r>
            <a:r>
              <a:rPr lang="en-US" altLang="en-US" sz="4000" cap="small" dirty="0"/>
              <a:t>Adoni</a:t>
            </a:r>
            <a:r>
              <a:rPr lang="en-US" altLang="en-US" sz="4000" dirty="0"/>
              <a:t> gave David victory wherever he went.</a:t>
            </a:r>
          </a:p>
        </p:txBody>
      </p:sp>
    </p:spTree>
    <p:extLst>
      <p:ext uri="{BB962C8B-B14F-4D97-AF65-F5344CB8AC3E}">
        <p14:creationId xmlns:p14="http://schemas.microsoft.com/office/powerpoint/2010/main" val="3669707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 prophecy, the word of </a:t>
            </a:r>
            <a:r>
              <a:rPr lang="en-US" altLang="en-US" sz="4000" cap="small" dirty="0"/>
              <a:t>Adoni</a:t>
            </a:r>
            <a:r>
              <a:rPr lang="en-US" altLang="en-US" sz="4000" dirty="0"/>
              <a:t> to Isra’el through </a:t>
            </a:r>
            <a:r>
              <a:rPr lang="en-US" altLang="en-US" sz="4000" dirty="0" err="1"/>
              <a:t>Mal’akhi</a:t>
            </a:r>
            <a:r>
              <a:rPr lang="en-US" altLang="en-US" sz="4000" dirty="0"/>
              <a:t>:  “I love you,” says </a:t>
            </a:r>
            <a:r>
              <a:rPr lang="en-US" altLang="en-US" sz="4000" cap="small" dirty="0"/>
              <a:t>Adoni</a:t>
            </a:r>
            <a:r>
              <a:rPr lang="en-US" altLang="en-US" sz="4000" dirty="0"/>
              <a:t>. But you ask, “How do you show us your love?” </a:t>
            </a:r>
            <a:r>
              <a:rPr lang="en-US" altLang="en-US" sz="4000" cap="small" dirty="0"/>
              <a:t>Adoni</a:t>
            </a:r>
            <a:r>
              <a:rPr lang="en-US" altLang="en-US" sz="4000" dirty="0"/>
              <a:t> answers, “‘</a:t>
            </a:r>
            <a:r>
              <a:rPr lang="en-US" altLang="en-US" sz="4000" dirty="0" err="1"/>
              <a:t>Esav</a:t>
            </a:r>
            <a:r>
              <a:rPr lang="en-US" altLang="en-US" sz="4000" dirty="0"/>
              <a:t> was </a:t>
            </a:r>
            <a:r>
              <a:rPr lang="en-US" altLang="en-US" sz="4000" dirty="0" err="1"/>
              <a:t>Ya‘akov’s</a:t>
            </a:r>
            <a:r>
              <a:rPr lang="en-US" altLang="en-US" sz="4000" dirty="0"/>
              <a:t> brother. Yet I loved </a:t>
            </a:r>
            <a:r>
              <a:rPr lang="en-US" altLang="en-US" sz="4000" dirty="0" err="1"/>
              <a:t>Ya‘akov</a:t>
            </a:r>
            <a:r>
              <a:rPr lang="en-US" altLang="en-US" sz="4000" dirty="0"/>
              <a:t>  but hated ‘</a:t>
            </a:r>
            <a:r>
              <a:rPr lang="en-US" altLang="en-US" sz="4000" dirty="0" err="1"/>
              <a:t>Esav</a:t>
            </a:r>
            <a:r>
              <a:rPr lang="en-US" altLang="en-US" sz="4000" dirty="0"/>
              <a:t>.</a:t>
            </a:r>
          </a:p>
        </p:txBody>
      </p:sp>
    </p:spTree>
    <p:extLst>
      <p:ext uri="{BB962C8B-B14F-4D97-AF65-F5344CB8AC3E}">
        <p14:creationId xmlns:p14="http://schemas.microsoft.com/office/powerpoint/2010/main" val="3647553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Ro 9.14-18 </a:t>
            </a:r>
            <a:r>
              <a:rPr lang="en-US" altLang="en-US" sz="4000" dirty="0"/>
              <a:t>So are we to say, “It is unjust for God to do this”? Heaven forbid! For to Moshe he says, “I will have mercy on whom I have mercy, and I will pity whom I pity.” Thus it doesn’t depend on human desires or efforts, but on God, who has mercy. For the Tanakh says to Pharaoh, </a:t>
            </a:r>
          </a:p>
        </p:txBody>
      </p:sp>
    </p:spTree>
    <p:extLst>
      <p:ext uri="{BB962C8B-B14F-4D97-AF65-F5344CB8AC3E}">
        <p14:creationId xmlns:p14="http://schemas.microsoft.com/office/powerpoint/2010/main" val="2903567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Ro 9.14-18 </a:t>
            </a:r>
            <a:r>
              <a:rPr lang="en-US" altLang="en-US" sz="4000" dirty="0"/>
              <a:t>“It is for this very reason that I raised you up, so that in connection with you I might demonstrate my power, so that my name might be known throughout the world.” So then, he has mercy on whom he wants, and he hardens whom he wants.</a:t>
            </a:r>
          </a:p>
        </p:txBody>
      </p:sp>
    </p:spTree>
    <p:extLst>
      <p:ext uri="{BB962C8B-B14F-4D97-AF65-F5344CB8AC3E}">
        <p14:creationId xmlns:p14="http://schemas.microsoft.com/office/powerpoint/2010/main" val="1523670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8534400" cy="4648200"/>
          </a:xfrm>
        </p:spPr>
        <p:txBody>
          <a:bodyPr>
            <a:normAutofit lnSpcReduction="10000"/>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Blessed be the God and Father of our Lord Yeshua the Messiah, who in the Messiah has blessed us with every spiritual blessing in heaven. In the Messiah </a:t>
            </a:r>
            <a:r>
              <a:rPr lang="en-US" sz="4000" b="0" i="0" u="sng" dirty="0">
                <a:solidFill>
                  <a:srgbClr val="FFFF00"/>
                </a:solidFill>
                <a:effectLst/>
              </a:rPr>
              <a:t>he chose us in love</a:t>
            </a:r>
            <a:r>
              <a:rPr lang="en-US" sz="4000" b="0" i="0" dirty="0">
                <a:effectLst/>
              </a:rPr>
              <a:t> </a:t>
            </a:r>
            <a:r>
              <a:rPr lang="en-US" sz="4000" dirty="0">
                <a:solidFill>
                  <a:schemeClr val="accent1">
                    <a:lumMod val="90000"/>
                  </a:schemeClr>
                </a:solidFill>
              </a:rPr>
              <a:t>before the creation of the universe to be holy and without defect in his presence. </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898106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He determined in advance that through Yeshua the Messiah we would be his sons — in keeping with his pleasure and purpose — so that we would bring him praise commensurate with the glory of the grace he gave us through the Beloved One.</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910905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0" i="0" baseline="30000" dirty="0">
                <a:effectLst/>
              </a:rPr>
              <a:t>Yn 1.10-14 </a:t>
            </a:r>
            <a:r>
              <a:rPr lang="en-US" sz="4000" b="0" i="0" dirty="0">
                <a:effectLst/>
              </a:rPr>
              <a:t>He was in the world, and the world was made through Him; but the world did not know Him. </a:t>
            </a:r>
            <a:r>
              <a:rPr lang="en-US" sz="4000" b="1" i="0" baseline="30000" dirty="0">
                <a:effectLst/>
              </a:rPr>
              <a:t> </a:t>
            </a:r>
            <a:r>
              <a:rPr lang="en-US" sz="4000" b="0" i="0" dirty="0">
                <a:effectLst/>
              </a:rPr>
              <a:t>He came to His own, but His own did not receive Him. </a:t>
            </a:r>
            <a:r>
              <a:rPr lang="en-US" sz="4000" b="1" i="0" baseline="30000" dirty="0">
                <a:effectLst/>
              </a:rPr>
              <a:t> </a:t>
            </a:r>
            <a:r>
              <a:rPr lang="en-US" sz="4000" b="0" i="0" dirty="0">
                <a:effectLst/>
              </a:rPr>
              <a:t>But </a:t>
            </a:r>
            <a:r>
              <a:rPr lang="en-US" sz="4000" b="0" i="0" u="sng" dirty="0">
                <a:solidFill>
                  <a:srgbClr val="FFFF66"/>
                </a:solidFill>
                <a:effectLst/>
              </a:rPr>
              <a:t>whoever</a:t>
            </a:r>
            <a:r>
              <a:rPr lang="en-US" sz="4000" b="0" i="0" dirty="0">
                <a:effectLst/>
              </a:rPr>
              <a:t> did receive Him, those trusting in His name, to these He gave the right to become children of God. </a:t>
            </a:r>
            <a:r>
              <a:rPr lang="en-US" sz="4000" b="1" i="0" baseline="30000" dirty="0">
                <a:effectLst/>
              </a:rPr>
              <a:t> </a:t>
            </a:r>
            <a:endParaRPr lang="en-US" altLang="en-US" sz="4000" dirty="0"/>
          </a:p>
        </p:txBody>
      </p:sp>
    </p:spTree>
    <p:extLst>
      <p:ext uri="{BB962C8B-B14F-4D97-AF65-F5344CB8AC3E}">
        <p14:creationId xmlns:p14="http://schemas.microsoft.com/office/powerpoint/2010/main" val="3695752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a:effectLst/>
              </a:rPr>
              <a:t>Yn 1.10-14 </a:t>
            </a:r>
            <a:r>
              <a:rPr lang="en-US" sz="4000" b="0" i="0" dirty="0">
                <a:effectLst/>
              </a:rPr>
              <a:t>They were born not of a bloodline, nor of human desire, nor of man’s will, but of God. And the Word became flesh and tabernacled among us. We looked upon His glory, the glory of the one and only from the Father, full of grace and truth.</a:t>
            </a:r>
            <a:endParaRPr lang="en-US" altLang="en-US" sz="4000" dirty="0"/>
          </a:p>
        </p:txBody>
      </p:sp>
    </p:spTree>
    <p:extLst>
      <p:ext uri="{BB962C8B-B14F-4D97-AF65-F5344CB8AC3E}">
        <p14:creationId xmlns:p14="http://schemas.microsoft.com/office/powerpoint/2010/main" val="3692234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8534400" cy="4648200"/>
          </a:xfrm>
        </p:spPr>
        <p:txBody>
          <a:bodyPr>
            <a:normAutofit lnSpcReduction="10000"/>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Blessed be the God and Father of our Lord Yeshua the Messiah, who in the Messiah has blessed us with every spiritual blessing in heaven. In the Messiah </a:t>
            </a:r>
            <a:r>
              <a:rPr lang="en-US" sz="4000" b="0" i="0" u="sng" dirty="0">
                <a:solidFill>
                  <a:srgbClr val="FFFF00"/>
                </a:solidFill>
                <a:effectLst/>
              </a:rPr>
              <a:t>he chose us in love</a:t>
            </a:r>
            <a:r>
              <a:rPr lang="en-US" sz="4000" b="0" i="0" dirty="0">
                <a:effectLst/>
              </a:rPr>
              <a:t> </a:t>
            </a:r>
            <a:r>
              <a:rPr lang="en-US" sz="4000" dirty="0">
                <a:solidFill>
                  <a:schemeClr val="accent1">
                    <a:lumMod val="90000"/>
                  </a:schemeClr>
                </a:solidFill>
              </a:rPr>
              <a:t>before the creation of the universe to be holy and without defect in his presence. </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1165945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He determined in advance that through Yeshua the Messiah we would be his sons — in keeping with his pleasure and purpose — so that we would bring him praise commensurate with the glory of the grace he gave us through the Beloved One.</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25193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732918" y="209550"/>
            <a:ext cx="5106282" cy="4648200"/>
          </a:xfrm>
        </p:spPr>
        <p:txBody>
          <a:bodyPr>
            <a:normAutofit fontScale="92500" lnSpcReduction="10000"/>
          </a:bodyPr>
          <a:lstStyle/>
          <a:p>
            <a:pPr algn="l">
              <a:lnSpc>
                <a:spcPct val="90000"/>
              </a:lnSpc>
            </a:pPr>
            <a:r>
              <a:rPr lang="en-US" altLang="en-US" sz="4000" dirty="0"/>
              <a:t>I prayed a lot and talked to Elana before posting this. I don’t want people to think we are sensationalizing this. Elana does not like being in the spotlight. It was not a pleasant experience for her; </a:t>
            </a:r>
          </a:p>
        </p:txBody>
      </p:sp>
      <p:pic>
        <p:nvPicPr>
          <p:cNvPr id="3" name="Picture 2">
            <a:extLst>
              <a:ext uri="{FF2B5EF4-FFF2-40B4-BE49-F238E27FC236}">
                <a16:creationId xmlns:a16="http://schemas.microsoft.com/office/drawing/2014/main" id="{CBBA1CEA-E1AE-884D-A6B2-F0789E06F30F}"/>
              </a:ext>
            </a:extLst>
          </p:cNvPr>
          <p:cNvPicPr>
            <a:picLocks noChangeAspect="1"/>
          </p:cNvPicPr>
          <p:nvPr/>
        </p:nvPicPr>
        <p:blipFill rotWithShape="1">
          <a:blip r:embed="rId3"/>
          <a:srcRect l="14500" r="10586"/>
          <a:stretch/>
        </p:blipFill>
        <p:spPr>
          <a:xfrm>
            <a:off x="-18288" y="0"/>
            <a:ext cx="3751206" cy="5143500"/>
          </a:xfrm>
          <a:prstGeom prst="rect">
            <a:avLst/>
          </a:prstGeom>
        </p:spPr>
      </p:pic>
    </p:spTree>
    <p:extLst>
      <p:ext uri="{BB962C8B-B14F-4D97-AF65-F5344CB8AC3E}">
        <p14:creationId xmlns:p14="http://schemas.microsoft.com/office/powerpoint/2010/main" val="19556084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Have you and I chosen to let Him work in our lives to be the holy people He has called us to be?</a:t>
            </a:r>
          </a:p>
          <a:p>
            <a:pPr marL="457200" indent="-457200" algn="l">
              <a:lnSpc>
                <a:spcPct val="90000"/>
              </a:lnSpc>
              <a:buFont typeface="+mj-lt"/>
              <a:buAutoNum type="arabicPeriod"/>
            </a:pPr>
            <a:r>
              <a:rPr lang="en-US" altLang="en-US" sz="4000" dirty="0"/>
              <a:t>Received Him as our atonement for salvation.</a:t>
            </a:r>
          </a:p>
          <a:p>
            <a:pPr marL="457200" indent="-457200" algn="l">
              <a:lnSpc>
                <a:spcPct val="90000"/>
              </a:lnSpc>
              <a:buFont typeface="+mj-lt"/>
              <a:buAutoNum type="arabicPeriod"/>
            </a:pPr>
            <a:r>
              <a:rPr lang="en-US" altLang="en-US" sz="4000" dirty="0"/>
              <a:t>Received His power into the dark places of our lives?  Fear, unforgiveness, lust, greed.</a:t>
            </a:r>
          </a:p>
        </p:txBody>
      </p:sp>
    </p:spTree>
    <p:extLst>
      <p:ext uri="{BB962C8B-B14F-4D97-AF65-F5344CB8AC3E}">
        <p14:creationId xmlns:p14="http://schemas.microsoft.com/office/powerpoint/2010/main" val="542665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0" marR="0" algn="l">
              <a:spcAft>
                <a:spcPts val="600"/>
              </a:spcAft>
            </a:pPr>
            <a:r>
              <a:rPr lang="en-US" sz="4000" b="0" i="0" dirty="0">
                <a:effectLst/>
              </a:rPr>
              <a:t>A few days ago, some of us were discussing tandem skydiving. The statistics say that I have a greater chance of winning the lottery than of getting hurt in a tandem skydive.  Salvation is like that. I’m strapped to Yeshua. He jumps out of the plane with me. I don’t fight it. </a:t>
            </a:r>
          </a:p>
        </p:txBody>
      </p:sp>
    </p:spTree>
    <p:extLst>
      <p:ext uri="{BB962C8B-B14F-4D97-AF65-F5344CB8AC3E}">
        <p14:creationId xmlns:p14="http://schemas.microsoft.com/office/powerpoint/2010/main" val="24193972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0" marR="0" algn="l">
              <a:spcAft>
                <a:spcPts val="600"/>
              </a:spcAft>
            </a:pPr>
            <a:r>
              <a:rPr lang="en-US" sz="4000" b="0" i="0" dirty="0">
                <a:effectLst/>
              </a:rPr>
              <a:t>Instead, I enjoy soaring, feeling the wind on my body, and confident the One who holds me isn't foolishly attempting to disobey the very gravity He helped to create.</a:t>
            </a:r>
          </a:p>
          <a:p>
            <a:pPr marL="0" marR="0" algn="l">
              <a:spcAft>
                <a:spcPts val="600"/>
              </a:spcAft>
            </a:pPr>
            <a:r>
              <a:rPr lang="en-US" sz="4000" b="0" i="0" dirty="0">
                <a:effectLst/>
              </a:rPr>
              <a:t>He knows when to pull the ripcord and land us safely on the earth.</a:t>
            </a:r>
          </a:p>
        </p:txBody>
      </p:sp>
    </p:spTree>
    <p:extLst>
      <p:ext uri="{BB962C8B-B14F-4D97-AF65-F5344CB8AC3E}">
        <p14:creationId xmlns:p14="http://schemas.microsoft.com/office/powerpoint/2010/main" val="3918097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8CA6A48-1E45-DB15-52B6-38E602E1D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133"/>
            <a:ext cx="7467600" cy="5163766"/>
          </a:xfrm>
          <a:prstGeom prst="rect">
            <a:avLst/>
          </a:prstGeom>
        </p:spPr>
      </p:pic>
    </p:spTree>
    <p:extLst>
      <p:ext uri="{BB962C8B-B14F-4D97-AF65-F5344CB8AC3E}">
        <p14:creationId xmlns:p14="http://schemas.microsoft.com/office/powerpoint/2010/main" val="1822413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0" marR="0" algn="l">
              <a:spcAft>
                <a:spcPts val="600"/>
              </a:spcAft>
            </a:pPr>
            <a:r>
              <a:rPr lang="en-US" sz="4000" b="0" i="0" dirty="0">
                <a:effectLst/>
              </a:rPr>
              <a:t>This is because only he sees the Biggest Picture and into the hidden places in you, them, me, and the heart of God.  I choose to give up control (which I only thought I had) and let Him fly my plane with me fully present and conscious. </a:t>
            </a:r>
          </a:p>
        </p:txBody>
      </p:sp>
    </p:spTree>
    <p:extLst>
      <p:ext uri="{BB962C8B-B14F-4D97-AF65-F5344CB8AC3E}">
        <p14:creationId xmlns:p14="http://schemas.microsoft.com/office/powerpoint/2010/main" val="3962981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1F556DF-E895-AC9E-E286-6A040B8C3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9991433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8696DED9-9A75-0DC6-C104-C549D898F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3F637CF-59EC-C1FD-F320-71104A18C869}"/>
              </a:ext>
            </a:extLst>
          </p:cNvPr>
          <p:cNvSpPr txBox="1"/>
          <p:nvPr/>
        </p:nvSpPr>
        <p:spPr>
          <a:xfrm>
            <a:off x="258497" y="361950"/>
            <a:ext cx="8272521" cy="3170099"/>
          </a:xfrm>
          <a:prstGeom prst="rect">
            <a:avLst/>
          </a:prstGeom>
          <a:noFill/>
        </p:spPr>
        <p:txBody>
          <a:bodyPr wrap="none" rtlCol="0">
            <a:spAutoFit/>
          </a:bodyPr>
          <a:lstStyle/>
          <a:p>
            <a:pPr algn="l"/>
            <a:r>
              <a:rPr lang="en-US" dirty="0"/>
              <a:t>He chose us in love, Eph 1.1 - 1.6</a:t>
            </a:r>
          </a:p>
          <a:p>
            <a:pPr marL="55563" indent="-55563" algn="l">
              <a:buFont typeface="+mj-lt"/>
              <a:buAutoNum type="arabicPeriod"/>
            </a:pPr>
            <a:r>
              <a:rPr lang="en-US" dirty="0"/>
              <a:t>Introduction to the Letter</a:t>
            </a:r>
          </a:p>
          <a:p>
            <a:pPr marL="55563" indent="-55563" algn="l">
              <a:buFont typeface="+mj-lt"/>
              <a:buAutoNum type="arabicPeriod"/>
            </a:pPr>
            <a:r>
              <a:rPr lang="en-US" dirty="0"/>
              <a:t>Opening of the letter</a:t>
            </a:r>
          </a:p>
          <a:p>
            <a:pPr marL="55563" indent="-55563" algn="l">
              <a:buFont typeface="+mj-lt"/>
              <a:buAutoNum type="arabicPeriod"/>
            </a:pPr>
            <a:r>
              <a:rPr lang="en-US" dirty="0"/>
              <a:t>Passion of the letter</a:t>
            </a:r>
          </a:p>
          <a:p>
            <a:pPr algn="l"/>
            <a:endParaRPr lang="en-US" dirty="0"/>
          </a:p>
        </p:txBody>
      </p:sp>
    </p:spTree>
    <p:extLst>
      <p:ext uri="{BB962C8B-B14F-4D97-AF65-F5344CB8AC3E}">
        <p14:creationId xmlns:p14="http://schemas.microsoft.com/office/powerpoint/2010/main" val="4222953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8534400" cy="4648200"/>
          </a:xfrm>
        </p:spPr>
        <p:txBody>
          <a:bodyPr>
            <a:normAutofit lnSpcReduction="10000"/>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Blessed be the God and Father of our Lord Yeshua the Messiah, who in the Messiah has blessed us with every spiritual blessing in heaven. In the Messiah </a:t>
            </a:r>
            <a:r>
              <a:rPr lang="en-US" sz="4000" b="0" i="0" u="sng" dirty="0">
                <a:solidFill>
                  <a:srgbClr val="FFFF00"/>
                </a:solidFill>
                <a:effectLst/>
              </a:rPr>
              <a:t>he chose us in love</a:t>
            </a:r>
            <a:r>
              <a:rPr lang="en-US" sz="4000" b="0" i="0" dirty="0">
                <a:effectLst/>
              </a:rPr>
              <a:t> </a:t>
            </a:r>
            <a:r>
              <a:rPr lang="en-US" sz="4000" dirty="0">
                <a:solidFill>
                  <a:schemeClr val="accent1">
                    <a:lumMod val="90000"/>
                  </a:schemeClr>
                </a:solidFill>
              </a:rPr>
              <a:t>before the creation of the universe to be holy and without defect in his presence. </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3825413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He determined in advance that through Yeshua the Messiah we would be his sons — in keeping with his pleasure and purpose — so that we would bring him praise commensurate with the glory of the grace he gave us through the Beloved One.</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29354653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Have you and I chosen to let Him work in our lives to be the holy people He has called us to be?</a:t>
            </a:r>
          </a:p>
          <a:p>
            <a:pPr marL="457200" indent="-457200" algn="l">
              <a:lnSpc>
                <a:spcPct val="90000"/>
              </a:lnSpc>
              <a:buFont typeface="+mj-lt"/>
              <a:buAutoNum type="arabicPeriod"/>
            </a:pPr>
            <a:r>
              <a:rPr lang="en-US" altLang="en-US" sz="4000" dirty="0"/>
              <a:t>Received Him as our atonement for salvation.</a:t>
            </a:r>
          </a:p>
          <a:p>
            <a:pPr marL="457200" indent="-457200" algn="l">
              <a:lnSpc>
                <a:spcPct val="90000"/>
              </a:lnSpc>
              <a:buFont typeface="+mj-lt"/>
              <a:buAutoNum type="arabicPeriod"/>
            </a:pPr>
            <a:r>
              <a:rPr lang="en-US" altLang="en-US" sz="4000" dirty="0"/>
              <a:t>Received His power into the dark places of our lives?  Fear, unforgiveness, lust, greed.</a:t>
            </a:r>
          </a:p>
        </p:txBody>
      </p:sp>
    </p:spTree>
    <p:extLst>
      <p:ext uri="{BB962C8B-B14F-4D97-AF65-F5344CB8AC3E}">
        <p14:creationId xmlns:p14="http://schemas.microsoft.com/office/powerpoint/2010/main" val="267319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732918" y="209550"/>
            <a:ext cx="5106282" cy="4648200"/>
          </a:xfrm>
        </p:spPr>
        <p:txBody>
          <a:bodyPr>
            <a:normAutofit fontScale="92500"/>
          </a:bodyPr>
          <a:lstStyle/>
          <a:p>
            <a:pPr algn="l">
              <a:lnSpc>
                <a:spcPct val="90000"/>
              </a:lnSpc>
            </a:pPr>
            <a:r>
              <a:rPr lang="en-US" altLang="en-US" sz="3600" dirty="0"/>
              <a:t>and not being there to protect her, plagues me. Oh, how I wish it was me and not her! But after prayer, we felt the Lord wanted us to share it, particularly with those of you who have been praying for her all week. </a:t>
            </a:r>
          </a:p>
        </p:txBody>
      </p:sp>
      <p:pic>
        <p:nvPicPr>
          <p:cNvPr id="3" name="Picture 2">
            <a:extLst>
              <a:ext uri="{FF2B5EF4-FFF2-40B4-BE49-F238E27FC236}">
                <a16:creationId xmlns:a16="http://schemas.microsoft.com/office/drawing/2014/main" id="{CBBA1CEA-E1AE-884D-A6B2-F0789E06F30F}"/>
              </a:ext>
            </a:extLst>
          </p:cNvPr>
          <p:cNvPicPr>
            <a:picLocks noChangeAspect="1"/>
          </p:cNvPicPr>
          <p:nvPr/>
        </p:nvPicPr>
        <p:blipFill rotWithShape="1">
          <a:blip r:embed="rId3"/>
          <a:srcRect l="14500" r="10586"/>
          <a:stretch/>
        </p:blipFill>
        <p:spPr>
          <a:xfrm>
            <a:off x="-18288" y="0"/>
            <a:ext cx="3751206" cy="5143500"/>
          </a:xfrm>
          <a:prstGeom prst="rect">
            <a:avLst/>
          </a:prstGeom>
        </p:spPr>
      </p:pic>
    </p:spTree>
    <p:extLst>
      <p:ext uri="{BB962C8B-B14F-4D97-AF65-F5344CB8AC3E}">
        <p14:creationId xmlns:p14="http://schemas.microsoft.com/office/powerpoint/2010/main" val="1857864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218491480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197619</TotalTime>
  <Words>5047</Words>
  <Application>Microsoft Office PowerPoint</Application>
  <PresentationFormat>On-screen Show (16:9)</PresentationFormat>
  <Paragraphs>501</Paragraphs>
  <Slides>90</Slides>
  <Notes>90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90</vt:i4>
      </vt:variant>
    </vt:vector>
  </HeadingPairs>
  <TitlesOfParts>
    <vt:vector size="98" baseType="lpstr">
      <vt:lpstr>AlgerianD</vt:lpstr>
      <vt:lpstr>Arial</vt:lpstr>
      <vt:lpstr>Arial Rounded MT Bold</vt:lpstr>
      <vt:lpstr>David</vt:lpstr>
      <vt:lpstr>Stam</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שְׁמוֹנֶה עֶשּׂרֵה Sh'moneh Esray  [Eighteen Blessings]</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4849</cp:revision>
  <dcterms:created xsi:type="dcterms:W3CDTF">2006-04-21T19:34:43Z</dcterms:created>
  <dcterms:modified xsi:type="dcterms:W3CDTF">2023-06-10T13:42:32Z</dcterms:modified>
</cp:coreProperties>
</file>