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Lst>
  <p:notesMasterIdLst>
    <p:notesMasterId r:id="rId103"/>
  </p:notesMasterIdLst>
  <p:handoutMasterIdLst>
    <p:handoutMasterId r:id="rId104"/>
  </p:handoutMasterIdLst>
  <p:sldIdLst>
    <p:sldId id="2045" r:id="rId3"/>
    <p:sldId id="65179" r:id="rId4"/>
    <p:sldId id="65167" r:id="rId5"/>
    <p:sldId id="65178" r:id="rId6"/>
    <p:sldId id="65181" r:id="rId7"/>
    <p:sldId id="65180" r:id="rId8"/>
    <p:sldId id="65183" r:id="rId9"/>
    <p:sldId id="65182" r:id="rId10"/>
    <p:sldId id="65184" r:id="rId11"/>
    <p:sldId id="65172" r:id="rId12"/>
    <p:sldId id="65223" r:id="rId13"/>
    <p:sldId id="65174" r:id="rId14"/>
    <p:sldId id="65162" r:id="rId15"/>
    <p:sldId id="65189" r:id="rId16"/>
    <p:sldId id="65199" r:id="rId17"/>
    <p:sldId id="65173" r:id="rId18"/>
    <p:sldId id="65185" r:id="rId19"/>
    <p:sldId id="65186" r:id="rId20"/>
    <p:sldId id="65190" r:id="rId21"/>
    <p:sldId id="65221" r:id="rId22"/>
    <p:sldId id="65220" r:id="rId23"/>
    <p:sldId id="65224" r:id="rId24"/>
    <p:sldId id="65225" r:id="rId25"/>
    <p:sldId id="65175" r:id="rId26"/>
    <p:sldId id="65187" r:id="rId27"/>
    <p:sldId id="65194" r:id="rId28"/>
    <p:sldId id="65191" r:id="rId29"/>
    <p:sldId id="65197" r:id="rId30"/>
    <p:sldId id="65195" r:id="rId31"/>
    <p:sldId id="65196" r:id="rId32"/>
    <p:sldId id="65071" r:id="rId33"/>
    <p:sldId id="65127" r:id="rId34"/>
    <p:sldId id="65082" r:id="rId35"/>
    <p:sldId id="65080" r:id="rId36"/>
    <p:sldId id="65155" r:id="rId37"/>
    <p:sldId id="65128" r:id="rId38"/>
    <p:sldId id="65070" r:id="rId39"/>
    <p:sldId id="65087" r:id="rId40"/>
    <p:sldId id="65075" r:id="rId41"/>
    <p:sldId id="65083" r:id="rId42"/>
    <p:sldId id="65085" r:id="rId43"/>
    <p:sldId id="65076" r:id="rId44"/>
    <p:sldId id="65198" r:id="rId45"/>
    <p:sldId id="65088" r:id="rId46"/>
    <p:sldId id="65086" r:id="rId47"/>
    <p:sldId id="65084" r:id="rId48"/>
    <p:sldId id="65072" r:id="rId49"/>
    <p:sldId id="65077" r:id="rId50"/>
    <p:sldId id="65089" r:id="rId51"/>
    <p:sldId id="65090" r:id="rId52"/>
    <p:sldId id="65091" r:id="rId53"/>
    <p:sldId id="65092" r:id="rId54"/>
    <p:sldId id="65122" r:id="rId55"/>
    <p:sldId id="65123" r:id="rId56"/>
    <p:sldId id="65073" r:id="rId57"/>
    <p:sldId id="65156" r:id="rId58"/>
    <p:sldId id="65093" r:id="rId59"/>
    <p:sldId id="65157" r:id="rId60"/>
    <p:sldId id="65095" r:id="rId61"/>
    <p:sldId id="65226" r:id="rId62"/>
    <p:sldId id="65200" r:id="rId63"/>
    <p:sldId id="65202" r:id="rId64"/>
    <p:sldId id="65203" r:id="rId65"/>
    <p:sldId id="65214" r:id="rId66"/>
    <p:sldId id="65164" r:id="rId67"/>
    <p:sldId id="65169" r:id="rId68"/>
    <p:sldId id="65165" r:id="rId69"/>
    <p:sldId id="65212" r:id="rId70"/>
    <p:sldId id="65176" r:id="rId71"/>
    <p:sldId id="65204" r:id="rId72"/>
    <p:sldId id="65205" r:id="rId73"/>
    <p:sldId id="65206" r:id="rId74"/>
    <p:sldId id="65168" r:id="rId75"/>
    <p:sldId id="65170" r:id="rId76"/>
    <p:sldId id="65213" r:id="rId77"/>
    <p:sldId id="65216" r:id="rId78"/>
    <p:sldId id="65215" r:id="rId79"/>
    <p:sldId id="65171" r:id="rId80"/>
    <p:sldId id="65217" r:id="rId81"/>
    <p:sldId id="65066" r:id="rId82"/>
    <p:sldId id="65235" r:id="rId83"/>
    <p:sldId id="65207" r:id="rId84"/>
    <p:sldId id="65209" r:id="rId85"/>
    <p:sldId id="65125" r:id="rId86"/>
    <p:sldId id="65124" r:id="rId87"/>
    <p:sldId id="65229" r:id="rId88"/>
    <p:sldId id="65230" r:id="rId89"/>
    <p:sldId id="65188" r:id="rId90"/>
    <p:sldId id="65210" r:id="rId91"/>
    <p:sldId id="65227" r:id="rId92"/>
    <p:sldId id="65166" r:id="rId93"/>
    <p:sldId id="65177" r:id="rId94"/>
    <p:sldId id="65228" r:id="rId95"/>
    <p:sldId id="65163" r:id="rId96"/>
    <p:sldId id="65231" r:id="rId97"/>
    <p:sldId id="65232" r:id="rId98"/>
    <p:sldId id="65219" r:id="rId99"/>
    <p:sldId id="65233" r:id="rId100"/>
    <p:sldId id="65234" r:id="rId101"/>
    <p:sldId id="65067" r:id="rId102"/>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33333"/>
    <a:srgbClr val="996633"/>
    <a:srgbClr val="9A6766"/>
    <a:srgbClr val="FFFF99"/>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3077" autoAdjust="0"/>
    <p:restoredTop sz="83652" autoAdjust="0"/>
  </p:normalViewPr>
  <p:slideViewPr>
    <p:cSldViewPr>
      <p:cViewPr varScale="1">
        <p:scale>
          <a:sx n="95" d="100"/>
          <a:sy n="95" d="100"/>
        </p:scale>
        <p:origin x="78" y="48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9756"/>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viewProps" Target="view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notesMaster" Target="notesMasters/notesMaster1.xml"/><Relationship Id="rId108"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Eph 1.7-10 Secret Plan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July 1, 2023  5783</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Eph 1.7-10 Secret Plan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July 1, 2023  5783</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xternal-content.duckduckgo.com/iu/?u=http%3A%2F%2Fwww.ruthschreiber.com%2Fwp-content%2Fuploads%2F2019%2F12%2FP1110610-300dpi.jpg&amp;f=1&amp;nofb=1&amp;ipt=dbd0e185b554c5912d07a87c9c0f18fe6de506fa53e8210131c5a49edcc6a189&amp;ipo=image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 1.7-10 Secret Plan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 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4831510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51733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08916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87338" y="423863"/>
            <a:ext cx="6342062" cy="3567112"/>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231775" indent="-231775">
              <a:buFont typeface="+mj-lt"/>
              <a:buAutoNum type="arabicPeriod"/>
            </a:pPr>
            <a:r>
              <a:rPr lang="en-US" altLang="en-US" dirty="0"/>
              <a:t>City of Ephesus: great metro</a:t>
            </a:r>
          </a:p>
          <a:p>
            <a:pPr marL="231775" indent="-231775">
              <a:buFont typeface="+mj-lt"/>
              <a:buAutoNum type="arabicPeriod"/>
            </a:pPr>
            <a:r>
              <a:rPr lang="en-US" altLang="en-US" dirty="0"/>
              <a:t>Blessing, </a:t>
            </a:r>
            <a:r>
              <a:rPr lang="en-US" altLang="en-US" dirty="0" err="1"/>
              <a:t>Shaul’s</a:t>
            </a:r>
            <a:r>
              <a:rPr lang="en-US" altLang="en-US" dirty="0"/>
              <a:t> authority &amp; calling, their calling to holiness = Messiah likeness</a:t>
            </a:r>
          </a:p>
          <a:p>
            <a:pPr marL="231775" indent="-231775">
              <a:buFont typeface="+mj-lt"/>
              <a:buAutoNum type="arabicPeriod"/>
            </a:pPr>
            <a:r>
              <a:rPr lang="en-US" altLang="en-US" dirty="0"/>
              <a:t>He chose us in love.  Eternal plan for you and me to be His </a:t>
            </a:r>
            <a:r>
              <a:rPr lang="en-US" altLang="en-US" dirty="0" err="1"/>
              <a:t>Kedoshim</a:t>
            </a:r>
            <a:r>
              <a:rPr lang="en-US" altLang="en-US" dirty="0"/>
              <a:t>.</a:t>
            </a:r>
          </a:p>
        </p:txBody>
      </p:sp>
    </p:spTree>
    <p:extLst>
      <p:ext uri="{BB962C8B-B14F-4D97-AF65-F5344CB8AC3E}">
        <p14:creationId xmlns:p14="http://schemas.microsoft.com/office/powerpoint/2010/main" val="3302989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1.1-6 He chose us in Love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It’s a big thing to be chosen… for a sports team, a job, and academic honor, a college.   I applied to Johns Hopkins, Dartmouth, Union, U Buffalo.  Only accepted at the last two.  </a:t>
            </a:r>
          </a:p>
          <a:p>
            <a:r>
              <a:rPr lang="en-US" altLang="en-US" dirty="0"/>
              <a:t>My wife chose me.  She’s been choosing me for 50 years.  Amazing.</a:t>
            </a:r>
          </a:p>
        </p:txBody>
      </p:sp>
    </p:spTree>
    <p:extLst>
      <p:ext uri="{BB962C8B-B14F-4D97-AF65-F5344CB8AC3E}">
        <p14:creationId xmlns:p14="http://schemas.microsoft.com/office/powerpoint/2010/main" val="4006949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94571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53620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18502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56352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670301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June 6, we commemorated the Normandy invasion to liberate Europe of Hitler. </a:t>
            </a:r>
          </a:p>
        </p:txBody>
      </p:sp>
    </p:spTree>
    <p:extLst>
      <p:ext uri="{BB962C8B-B14F-4D97-AF65-F5344CB8AC3E}">
        <p14:creationId xmlns:p14="http://schemas.microsoft.com/office/powerpoint/2010/main" val="69797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err="1"/>
              <a:t>Alongis</a:t>
            </a:r>
            <a:endParaRPr lang="en-US" altLang="en-US" dirty="0"/>
          </a:p>
        </p:txBody>
      </p:sp>
    </p:spTree>
    <p:extLst>
      <p:ext uri="{BB962C8B-B14F-4D97-AF65-F5344CB8AC3E}">
        <p14:creationId xmlns:p14="http://schemas.microsoft.com/office/powerpoint/2010/main" val="1295935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https://www.bbc.com/news/uk-48215675</a:t>
            </a:r>
          </a:p>
        </p:txBody>
      </p:sp>
    </p:spTree>
    <p:extLst>
      <p:ext uri="{BB962C8B-B14F-4D97-AF65-F5344CB8AC3E}">
        <p14:creationId xmlns:p14="http://schemas.microsoft.com/office/powerpoint/2010/main" val="4194161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240 miles away  </a:t>
            </a:r>
          </a:p>
        </p:txBody>
      </p:sp>
    </p:spTree>
    <p:extLst>
      <p:ext uri="{BB962C8B-B14F-4D97-AF65-F5344CB8AC3E}">
        <p14:creationId xmlns:p14="http://schemas.microsoft.com/office/powerpoint/2010/main" val="2087609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https://www.bbc.com/news/uk-48215675</a:t>
            </a:r>
          </a:p>
        </p:txBody>
      </p:sp>
    </p:spTree>
    <p:extLst>
      <p:ext uri="{BB962C8B-B14F-4D97-AF65-F5344CB8AC3E}">
        <p14:creationId xmlns:p14="http://schemas.microsoft.com/office/powerpoint/2010/main" val="4123616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https://www.bbc.com/news/uk-48215675</a:t>
            </a:r>
          </a:p>
        </p:txBody>
      </p:sp>
    </p:spTree>
    <p:extLst>
      <p:ext uri="{BB962C8B-B14F-4D97-AF65-F5344CB8AC3E}">
        <p14:creationId xmlns:p14="http://schemas.microsoft.com/office/powerpoint/2010/main" val="567969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38067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If ha-Satan had known, he wouldn’t have goaded people to Messiah’s death.</a:t>
            </a:r>
          </a:p>
        </p:txBody>
      </p:sp>
    </p:spTree>
    <p:extLst>
      <p:ext uri="{BB962C8B-B14F-4D97-AF65-F5344CB8AC3E}">
        <p14:creationId xmlns:p14="http://schemas.microsoft.com/office/powerpoint/2010/main" val="3793362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31755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11271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93493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G-d allowed, not caused, the hardheartedness of Israel to the Messiah’s message, so that salvation would come to the Nations.  </a:t>
            </a:r>
          </a:p>
        </p:txBody>
      </p:sp>
    </p:spTree>
    <p:extLst>
      <p:ext uri="{BB962C8B-B14F-4D97-AF65-F5344CB8AC3E}">
        <p14:creationId xmlns:p14="http://schemas.microsoft.com/office/powerpoint/2010/main" val="2549332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65682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The Jewish or Rabbinic method works in part, but not in glory.  </a:t>
            </a:r>
          </a:p>
        </p:txBody>
      </p:sp>
    </p:spTree>
    <p:extLst>
      <p:ext uri="{BB962C8B-B14F-4D97-AF65-F5344CB8AC3E}">
        <p14:creationId xmlns:p14="http://schemas.microsoft.com/office/powerpoint/2010/main" val="2358923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aseline="30000" dirty="0">
                <a:solidFill>
                  <a:srgbClr val="000000"/>
                </a:solidFill>
                <a:effectLst/>
                <a:latin typeface="Arial" panose="020B0604020202020204" pitchFamily="34" charset="0"/>
                <a:ea typeface="Times New Roman" panose="02020603050405020304" pitchFamily="18" charset="0"/>
              </a:rPr>
              <a:t>https://www.chabad.org/library/article_cdo/aid/5455793/jewish/59b.htm </a:t>
            </a:r>
            <a:endParaRPr lang="en-US" sz="1800" dirty="0">
              <a:effectLst/>
              <a:latin typeface="Times New Roman" panose="02020603050405020304" pitchFamily="18" charset="0"/>
              <a:ea typeface="Times New Roman" panose="02020603050405020304" pitchFamily="18" charset="0"/>
            </a:endParaRPr>
          </a:p>
          <a:p>
            <a:endParaRPr lang="en-US" altLang="en-US" dirty="0"/>
          </a:p>
        </p:txBody>
      </p:sp>
    </p:spTree>
    <p:extLst>
      <p:ext uri="{BB962C8B-B14F-4D97-AF65-F5344CB8AC3E}">
        <p14:creationId xmlns:p14="http://schemas.microsoft.com/office/powerpoint/2010/main" val="1932580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hlinkClick r:id="rId3"/>
              </a:rPr>
              <a:t>https://external-content.duckduckgo.com/iu/?u=http%3A%2F%2Fwww.ruthschreiber.com%2Fwp-content%2Fuploads%2F2019%2F12%2FP1110610-300dpi.jpg&amp;f=1&amp;nofb=1&amp;ipt=dbd0e185b554c5912d07a87c9c0f18fe6de506fa53e8210131c5a49edcc6a189&amp;ipo=images</a:t>
            </a:r>
            <a:endParaRPr lang="en-US" altLang="en-US" sz="1050" dirty="0"/>
          </a:p>
          <a:p>
            <a:endParaRPr lang="en-US" altLang="en-US" sz="1050" dirty="0"/>
          </a:p>
          <a:p>
            <a:r>
              <a:rPr lang="en-US" altLang="en-US" dirty="0"/>
              <a:t>There was a great debate if this kind of oven could be certified as kosher.</a:t>
            </a:r>
          </a:p>
        </p:txBody>
      </p:sp>
    </p:spTree>
    <p:extLst>
      <p:ext uri="{BB962C8B-B14F-4D97-AF65-F5344CB8AC3E}">
        <p14:creationId xmlns:p14="http://schemas.microsoft.com/office/powerpoint/2010/main" val="16485945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2000" dirty="0" err="1"/>
              <a:t>Bava</a:t>
            </a:r>
            <a:r>
              <a:rPr lang="en-US" altLang="en-US" sz="2000" dirty="0"/>
              <a:t> </a:t>
            </a:r>
            <a:r>
              <a:rPr lang="en-US" altLang="en-US" sz="2000" dirty="0" err="1"/>
              <a:t>Metzia</a:t>
            </a:r>
            <a:r>
              <a:rPr lang="en-US" altLang="en-US" sz="2000" dirty="0"/>
              <a:t> 59b </a:t>
            </a:r>
          </a:p>
          <a:p>
            <a:r>
              <a:rPr lang="en-US" altLang="en-US" dirty="0"/>
              <a:t>https://www.sefaria.org/Bava_Metzia.59b.1?lang=bi</a:t>
            </a:r>
          </a:p>
          <a:p>
            <a:endParaRPr lang="en-US" altLang="en-US" dirty="0"/>
          </a:p>
        </p:txBody>
      </p:sp>
    </p:spTree>
    <p:extLst>
      <p:ext uri="{BB962C8B-B14F-4D97-AF65-F5344CB8AC3E}">
        <p14:creationId xmlns:p14="http://schemas.microsoft.com/office/powerpoint/2010/main" val="336443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https://www.storyboardthat.com/storyboards/e1b1a174/ari-and-rachel-oven-of-akhnai-comic2/copy</a:t>
            </a:r>
          </a:p>
        </p:txBody>
      </p:sp>
    </p:spTree>
    <p:extLst>
      <p:ext uri="{BB962C8B-B14F-4D97-AF65-F5344CB8AC3E}">
        <p14:creationId xmlns:p14="http://schemas.microsoft.com/office/powerpoint/2010/main" val="2995711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Not my idea, but the artist, to represent the Jewish rabbinical majority as three lovely ladies.</a:t>
            </a:r>
          </a:p>
        </p:txBody>
      </p:sp>
    </p:spTree>
    <p:extLst>
      <p:ext uri="{BB962C8B-B14F-4D97-AF65-F5344CB8AC3E}">
        <p14:creationId xmlns:p14="http://schemas.microsoft.com/office/powerpoint/2010/main" val="2943605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2000" dirty="0" err="1"/>
              <a:t>Bava</a:t>
            </a:r>
            <a:r>
              <a:rPr lang="en-US" altLang="en-US" sz="2000" dirty="0"/>
              <a:t> </a:t>
            </a:r>
            <a:r>
              <a:rPr lang="en-US" altLang="en-US" sz="2000" dirty="0" err="1"/>
              <a:t>Metzia</a:t>
            </a:r>
            <a:r>
              <a:rPr lang="en-US" altLang="en-US" sz="2000" dirty="0"/>
              <a:t> 59b </a:t>
            </a:r>
          </a:p>
          <a:p>
            <a:r>
              <a:rPr lang="en-US" altLang="en-US" dirty="0"/>
              <a:t>https://www.sefaria.org/Bava_Metzia.59b.1?lang=bi</a:t>
            </a:r>
          </a:p>
          <a:p>
            <a:endParaRPr lang="en-US" altLang="en-US" dirty="0"/>
          </a:p>
        </p:txBody>
      </p:sp>
    </p:spTree>
    <p:extLst>
      <p:ext uri="{BB962C8B-B14F-4D97-AF65-F5344CB8AC3E}">
        <p14:creationId xmlns:p14="http://schemas.microsoft.com/office/powerpoint/2010/main" val="29314268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https://www.storyboardthat.com/storyboards/e1b1a174/ari-and-rachel-oven-of-akhnai-comic2/copy</a:t>
            </a:r>
          </a:p>
        </p:txBody>
      </p:sp>
    </p:spTree>
    <p:extLst>
      <p:ext uri="{BB962C8B-B14F-4D97-AF65-F5344CB8AC3E}">
        <p14:creationId xmlns:p14="http://schemas.microsoft.com/office/powerpoint/2010/main" val="5648728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038733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https://www.storyboardthat.com/storyboards/e1b1a174/ari-and-rachel-oven-of-akhnai-comic2/copy</a:t>
            </a:r>
          </a:p>
        </p:txBody>
      </p:sp>
    </p:spTree>
    <p:extLst>
      <p:ext uri="{BB962C8B-B14F-4D97-AF65-F5344CB8AC3E}">
        <p14:creationId xmlns:p14="http://schemas.microsoft.com/office/powerpoint/2010/main" val="2952423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193829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266802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2000" dirty="0" err="1"/>
              <a:t>Bava</a:t>
            </a:r>
            <a:r>
              <a:rPr lang="en-US" altLang="en-US" sz="2000" dirty="0"/>
              <a:t> </a:t>
            </a:r>
            <a:r>
              <a:rPr lang="en-US" altLang="en-US" sz="2000" dirty="0" err="1"/>
              <a:t>Metzia</a:t>
            </a:r>
            <a:r>
              <a:rPr lang="en-US" altLang="en-US" sz="2000" dirty="0"/>
              <a:t> 59b </a:t>
            </a:r>
          </a:p>
          <a:p>
            <a:r>
              <a:rPr lang="en-US" altLang="en-US" dirty="0"/>
              <a:t>https://www.sefaria.org/Bava_Metzia.59b.1?lang=bi</a:t>
            </a:r>
          </a:p>
          <a:p>
            <a:endParaRPr lang="en-US" altLang="en-US" dirty="0"/>
          </a:p>
        </p:txBody>
      </p:sp>
    </p:spTree>
    <p:extLst>
      <p:ext uri="{BB962C8B-B14F-4D97-AF65-F5344CB8AC3E}">
        <p14:creationId xmlns:p14="http://schemas.microsoft.com/office/powerpoint/2010/main" val="24526356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https://www.storyboardthat.com/storyboards/e1b1a174/ari-and-rachel-oven-of-akhnai-comic2/copy</a:t>
            </a:r>
          </a:p>
        </p:txBody>
      </p:sp>
    </p:spTree>
    <p:extLst>
      <p:ext uri="{BB962C8B-B14F-4D97-AF65-F5344CB8AC3E}">
        <p14:creationId xmlns:p14="http://schemas.microsoft.com/office/powerpoint/2010/main" val="14669982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346414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None of these were acceptable to the other sages.</a:t>
            </a:r>
          </a:p>
          <a:p>
            <a:endParaRPr lang="en-US" altLang="en-US" dirty="0"/>
          </a:p>
        </p:txBody>
      </p:sp>
    </p:spTree>
    <p:extLst>
      <p:ext uri="{BB962C8B-B14F-4D97-AF65-F5344CB8AC3E}">
        <p14:creationId xmlns:p14="http://schemas.microsoft.com/office/powerpoint/2010/main" val="17442369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235605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643685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507407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https://www.storyboardthat.com/storyboards/e1b1a174/ari-and-rachel-oven-of-akhnai-comic2/copy</a:t>
            </a:r>
          </a:p>
        </p:txBody>
      </p:sp>
    </p:spTree>
    <p:extLst>
      <p:ext uri="{BB962C8B-B14F-4D97-AF65-F5344CB8AC3E}">
        <p14:creationId xmlns:p14="http://schemas.microsoft.com/office/powerpoint/2010/main" val="28816995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https://www.jewsforjudaism.org/knowledge/articles/biblical-basis-rabbinic-authority/</a:t>
            </a:r>
          </a:p>
        </p:txBody>
      </p:sp>
    </p:spTree>
    <p:extLst>
      <p:ext uri="{BB962C8B-B14F-4D97-AF65-F5344CB8AC3E}">
        <p14:creationId xmlns:p14="http://schemas.microsoft.com/office/powerpoint/2010/main" val="646063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117203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777666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056401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794594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206667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https://www.storyboardthat.com/storyboards/e1b1a174/ari-and-rachel-oven-of-akhnai-comic2/copy#</a:t>
            </a:r>
          </a:p>
        </p:txBody>
      </p:sp>
    </p:spTree>
    <p:extLst>
      <p:ext uri="{BB962C8B-B14F-4D97-AF65-F5344CB8AC3E}">
        <p14:creationId xmlns:p14="http://schemas.microsoft.com/office/powerpoint/2010/main" val="38267874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356660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sz="1800" dirty="0">
                <a:effectLst/>
                <a:latin typeface="Arial Rounded MT Bold" panose="020F0704030504030204" pitchFamily="34" charset="0"/>
                <a:ea typeface="Times New Roman" panose="02020603050405020304" pitchFamily="18" charset="0"/>
                <a:cs typeface="Times New Roman" panose="02020603050405020304" pitchFamily="18" charset="0"/>
              </a:rPr>
              <a:t>This last is a view of G-d that is cringeworthy.</a:t>
            </a:r>
            <a:endParaRPr lang="en-US" altLang="en-US" dirty="0"/>
          </a:p>
        </p:txBody>
      </p:sp>
    </p:spTree>
    <p:extLst>
      <p:ext uri="{BB962C8B-B14F-4D97-AF65-F5344CB8AC3E}">
        <p14:creationId xmlns:p14="http://schemas.microsoft.com/office/powerpoint/2010/main" val="18525965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41195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700393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02492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310879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015835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344980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0184306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28981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195753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48637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General wisdom of life, elder brains are said to have big picture wisdom.  </a:t>
            </a:r>
          </a:p>
        </p:txBody>
      </p:sp>
    </p:spTree>
    <p:extLst>
      <p:ext uri="{BB962C8B-B14F-4D97-AF65-F5344CB8AC3E}">
        <p14:creationId xmlns:p14="http://schemas.microsoft.com/office/powerpoint/2010/main" val="18655913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Details, application</a:t>
            </a:r>
          </a:p>
        </p:txBody>
      </p:sp>
    </p:spTree>
    <p:extLst>
      <p:ext uri="{BB962C8B-B14F-4D97-AF65-F5344CB8AC3E}">
        <p14:creationId xmlns:p14="http://schemas.microsoft.com/office/powerpoint/2010/main" val="9629419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Not esoteric.</a:t>
            </a:r>
          </a:p>
        </p:txBody>
      </p:sp>
    </p:spTree>
    <p:extLst>
      <p:ext uri="{BB962C8B-B14F-4D97-AF65-F5344CB8AC3E}">
        <p14:creationId xmlns:p14="http://schemas.microsoft.com/office/powerpoint/2010/main" val="40901285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87529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816560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866840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887785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166132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948910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487841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768264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https://en.wikipedia.org/wiki/Eleusinian_Mysteries</a:t>
            </a:r>
          </a:p>
        </p:txBody>
      </p:sp>
    </p:spTree>
    <p:extLst>
      <p:ext uri="{BB962C8B-B14F-4D97-AF65-F5344CB8AC3E}">
        <p14:creationId xmlns:p14="http://schemas.microsoft.com/office/powerpoint/2010/main" val="15370801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https://www.metmuseum.org/toah/hd/myst/hd_myst.htm</a:t>
            </a:r>
          </a:p>
          <a:p>
            <a:endParaRPr lang="en-US" altLang="en-US" dirty="0"/>
          </a:p>
        </p:txBody>
      </p:sp>
    </p:spTree>
    <p:extLst>
      <p:ext uri="{BB962C8B-B14F-4D97-AF65-F5344CB8AC3E}">
        <p14:creationId xmlns:p14="http://schemas.microsoft.com/office/powerpoint/2010/main" val="243804290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https://www.metmuseum.org/toah/hd/myst/hd_myst.htm</a:t>
            </a:r>
          </a:p>
        </p:txBody>
      </p:sp>
    </p:spTree>
    <p:extLst>
      <p:ext uri="{BB962C8B-B14F-4D97-AF65-F5344CB8AC3E}">
        <p14:creationId xmlns:p14="http://schemas.microsoft.com/office/powerpoint/2010/main" val="107232607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https://en.wikipedia.org/wiki/Eleusinian_Mysteries</a:t>
            </a:r>
          </a:p>
          <a:p>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And to distinguish from the secret societies of our day: Masons, Shriners, Knights of Pythias, </a:t>
            </a:r>
            <a:r>
              <a:rPr lang="en-US" dirty="0"/>
              <a:t>Knights Templar, Freemasons, Skull and Bones.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Don’t know that I’ve spoken to this in 27 years.   Ira Brawer and RTF had a special session.</a:t>
            </a:r>
          </a:p>
          <a:p>
            <a:endParaRPr lang="en-US" altLang="en-US" dirty="0"/>
          </a:p>
        </p:txBody>
      </p:sp>
    </p:spTree>
    <p:extLst>
      <p:ext uri="{BB962C8B-B14F-4D97-AF65-F5344CB8AC3E}">
        <p14:creationId xmlns:p14="http://schemas.microsoft.com/office/powerpoint/2010/main" val="2476250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983361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external-content.duckduckgo.com/iu/?u=https%3A%2F%2Fwww.richardcassaro.com%2Fwp-content%2Fuploads%2F2013%2F03%2FSECRET-SOCIETIES-good-or-evil-Triptych-Ancient-And-Secret-Society.jpg&amp;f=1&amp;nofb=1&amp;ipt=837fe11f57c96c49d861119bc600ad43838063db01fd23749723010fd9c62fb9&amp;ipo=images</a:t>
            </a:r>
          </a:p>
        </p:txBody>
      </p:sp>
    </p:spTree>
    <p:extLst>
      <p:ext uri="{BB962C8B-B14F-4D97-AF65-F5344CB8AC3E}">
        <p14:creationId xmlns:p14="http://schemas.microsoft.com/office/powerpoint/2010/main" val="10978454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1070188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692330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It took 82 slides to get here?    Like a drumroll.</a:t>
            </a:r>
          </a:p>
        </p:txBody>
      </p:sp>
    </p:spTree>
    <p:extLst>
      <p:ext uri="{BB962C8B-B14F-4D97-AF65-F5344CB8AC3E}">
        <p14:creationId xmlns:p14="http://schemas.microsoft.com/office/powerpoint/2010/main" val="9800210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67235969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303698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882195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Pause and worship and invite!</a:t>
            </a:r>
          </a:p>
        </p:txBody>
      </p:sp>
    </p:spTree>
    <p:extLst>
      <p:ext uri="{BB962C8B-B14F-4D97-AF65-F5344CB8AC3E}">
        <p14:creationId xmlns:p14="http://schemas.microsoft.com/office/powerpoint/2010/main" val="108943689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168351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875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8764760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423829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57150" indent="-57150" algn="l">
              <a:buFont typeface="Arial" panose="020B0604020202020204" pitchFamily="34" charset="0"/>
              <a:buChar char="•"/>
            </a:pPr>
            <a:r>
              <a:rPr lang="en-US" b="1" i="0" dirty="0">
                <a:solidFill>
                  <a:srgbClr val="26323E"/>
                </a:solidFill>
                <a:effectLst/>
              </a:rPr>
              <a:t>Gen Z:</a:t>
            </a:r>
            <a:r>
              <a:rPr lang="en-US" b="0" i="0" dirty="0">
                <a:solidFill>
                  <a:srgbClr val="26323E"/>
                </a:solidFill>
                <a:effectLst/>
              </a:rPr>
              <a:t> Born 1997-2012 (11-26 years old)</a:t>
            </a:r>
          </a:p>
          <a:p>
            <a:pPr>
              <a:buFont typeface="Arial" panose="020B0604020202020204" pitchFamily="34" charset="0"/>
              <a:buChar char="•"/>
            </a:pPr>
            <a:r>
              <a:rPr lang="en-US" b="1" i="0" dirty="0">
                <a:solidFill>
                  <a:srgbClr val="26323E"/>
                </a:solidFill>
                <a:effectLst/>
              </a:rPr>
              <a:t>Millennials Gen Y:</a:t>
            </a:r>
            <a:r>
              <a:rPr lang="en-US" b="0" i="0" dirty="0">
                <a:solidFill>
                  <a:srgbClr val="26323E"/>
                </a:solidFill>
                <a:effectLst/>
              </a:rPr>
              <a:t> Born 1981-1996 (27-42 years old)</a:t>
            </a:r>
          </a:p>
          <a:p>
            <a:pPr>
              <a:buFont typeface="Arial" panose="020B0604020202020204" pitchFamily="34" charset="0"/>
              <a:buChar char="•"/>
            </a:pPr>
            <a:r>
              <a:rPr lang="en-US" b="1" i="0" dirty="0">
                <a:solidFill>
                  <a:srgbClr val="26323E"/>
                </a:solidFill>
                <a:effectLst/>
              </a:rPr>
              <a:t>Gen X:</a:t>
            </a:r>
            <a:r>
              <a:rPr lang="en-US" b="0" i="0" dirty="0">
                <a:solidFill>
                  <a:srgbClr val="26323E"/>
                </a:solidFill>
                <a:effectLst/>
              </a:rPr>
              <a:t> Born 1965-1980 (43-58 years old)</a:t>
            </a:r>
          </a:p>
          <a:p>
            <a:pPr>
              <a:buFont typeface="Arial" panose="020B0604020202020204" pitchFamily="34" charset="0"/>
              <a:buChar char="•"/>
            </a:pPr>
            <a:r>
              <a:rPr lang="en-US" b="1" i="0" dirty="0">
                <a:solidFill>
                  <a:srgbClr val="26323E"/>
                </a:solidFill>
                <a:effectLst/>
              </a:rPr>
              <a:t>Baby Boomers:</a:t>
            </a:r>
            <a:r>
              <a:rPr lang="en-US" b="0" i="0" dirty="0">
                <a:solidFill>
                  <a:srgbClr val="26323E"/>
                </a:solidFill>
                <a:effectLst/>
              </a:rPr>
              <a:t> Born 1946-1964 (59-77 years old)</a:t>
            </a:r>
          </a:p>
          <a:p>
            <a:endParaRPr lang="en-US" b="0" i="0" dirty="0">
              <a:solidFill>
                <a:srgbClr val="26323E"/>
              </a:solidFill>
              <a:effectLst/>
            </a:endParaRPr>
          </a:p>
          <a:p>
            <a:pPr>
              <a:buFont typeface="Arial" panose="020B0604020202020204" pitchFamily="34" charset="0"/>
              <a:buChar char="•"/>
            </a:pPr>
            <a:endParaRPr lang="en-US" b="0" i="0" dirty="0">
              <a:solidFill>
                <a:srgbClr val="26323E"/>
              </a:solidFill>
              <a:effectLst/>
            </a:endParaRPr>
          </a:p>
          <a:p>
            <a:endParaRPr lang="en-US" altLang="en-US" sz="1000" dirty="0"/>
          </a:p>
          <a:p>
            <a:endParaRPr lang="en-US" altLang="en-US" sz="1000" dirty="0"/>
          </a:p>
          <a:p>
            <a:r>
              <a:rPr lang="en-US" altLang="en-US" sz="1000" dirty="0"/>
              <a:t>https://barna.gloo.us/videos/barna-minute-generational-discipleship?vgo_ee=FEA0cY1Lt3mDq6gB0n%2B9q1OEdxVkBBpmUG73NExu5LphLq9UHg%3D%3D%3AhwDuQThN0rEkDH%2Fqx%2F4oaiALev3dvdaR</a:t>
            </a:r>
          </a:p>
        </p:txBody>
      </p:sp>
    </p:spTree>
    <p:extLst>
      <p:ext uri="{BB962C8B-B14F-4D97-AF65-F5344CB8AC3E}">
        <p14:creationId xmlns:p14="http://schemas.microsoft.com/office/powerpoint/2010/main" val="304696297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8327005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Beyond all knowing = a mystery, by revelation only</a:t>
            </a:r>
          </a:p>
        </p:txBody>
      </p:sp>
    </p:spTree>
    <p:extLst>
      <p:ext uri="{BB962C8B-B14F-4D97-AF65-F5344CB8AC3E}">
        <p14:creationId xmlns:p14="http://schemas.microsoft.com/office/powerpoint/2010/main" val="14527079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9539267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5805902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4707568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2326549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7587778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 1.7-10 Secret Plan </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July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262874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161159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3422753677"/>
      </p:ext>
    </p:extLst>
  </p:cSld>
  <p:clrMap bg1="lt1" tx1="dk1" bg2="lt2" tx2="dk2" accent1="accent1" accent2="accent2" accent3="accent3" accent4="accent4" accent5="accent5" accent6="accent6" hlink="hlink" folHlink="folHlink"/>
  <p:sldLayoutIdLst>
    <p:sldLayoutId id="214748383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wm.org.uk/history/d-days-parachuting-dummies-and-inflatable-tanks"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hyperlink" Target="https://biblehub.com/greek/3466.htm" TargetMode="External"/><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2023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1CB1497D-7720-CF8B-BFD3-A9163AC0C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4585207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marL="512763" indent="-512763" algn="l">
              <a:lnSpc>
                <a:spcPct val="90000"/>
              </a:lnSpc>
              <a:buFont typeface="+mj-lt"/>
              <a:buAutoNum type="arabicPeriod"/>
            </a:pPr>
            <a:r>
              <a:rPr lang="en-US" altLang="en-US" sz="4000" dirty="0"/>
              <a:t>Are you part of the mystery of “sins forgiven.”</a:t>
            </a:r>
          </a:p>
          <a:p>
            <a:pPr marL="512763" indent="-512763" algn="l">
              <a:lnSpc>
                <a:spcPct val="90000"/>
              </a:lnSpc>
              <a:buFont typeface="+mj-lt"/>
              <a:buAutoNum type="arabicPeriod"/>
            </a:pPr>
            <a:r>
              <a:rPr lang="en-US" altLang="en-US" sz="4000" dirty="0"/>
              <a:t>Are you daily reading His word and HEARING from your beloved?</a:t>
            </a:r>
          </a:p>
          <a:p>
            <a:pPr marL="512763" indent="-512763" algn="l">
              <a:lnSpc>
                <a:spcPct val="90000"/>
              </a:lnSpc>
              <a:buFont typeface="+mj-lt"/>
              <a:buAutoNum type="arabicPeriod"/>
            </a:pPr>
            <a:r>
              <a:rPr lang="en-US" altLang="en-US" sz="4000" dirty="0"/>
              <a:t>Are you doing what He instructs? </a:t>
            </a:r>
          </a:p>
          <a:p>
            <a:pPr marL="512763" indent="-512763" algn="l">
              <a:lnSpc>
                <a:spcPct val="90000"/>
              </a:lnSpc>
              <a:buFont typeface="+mj-lt"/>
              <a:buAutoNum type="arabicPeriod"/>
            </a:pPr>
            <a:r>
              <a:rPr lang="en-US" altLang="en-US" sz="4000" dirty="0"/>
              <a:t>Are you asking someone else this?</a:t>
            </a:r>
          </a:p>
        </p:txBody>
      </p:sp>
    </p:spTree>
    <p:extLst>
      <p:ext uri="{BB962C8B-B14F-4D97-AF65-F5344CB8AC3E}">
        <p14:creationId xmlns:p14="http://schemas.microsoft.com/office/powerpoint/2010/main" val="3819570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spTree>
    <p:extLst>
      <p:ext uri="{BB962C8B-B14F-4D97-AF65-F5344CB8AC3E}">
        <p14:creationId xmlns:p14="http://schemas.microsoft.com/office/powerpoint/2010/main" val="3500285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Last time on this series in Ephesians, June 9, 2023…</a:t>
            </a:r>
          </a:p>
          <a:p>
            <a:pPr marL="457200" indent="-457200" algn="l">
              <a:lnSpc>
                <a:spcPct val="90000"/>
              </a:lnSpc>
              <a:buFont typeface="+mj-lt"/>
              <a:buAutoNum type="arabicPeriod"/>
            </a:pPr>
            <a:r>
              <a:rPr lang="en-US" altLang="en-US" sz="4000" dirty="0"/>
              <a:t>Introduction to the Letter</a:t>
            </a:r>
          </a:p>
          <a:p>
            <a:pPr marL="457200" indent="-457200" algn="l">
              <a:lnSpc>
                <a:spcPct val="90000"/>
              </a:lnSpc>
              <a:buFont typeface="+mj-lt"/>
              <a:buAutoNum type="arabicPeriod"/>
            </a:pPr>
            <a:r>
              <a:rPr lang="en-US" altLang="en-US" sz="4000" dirty="0"/>
              <a:t>Opening of the letter</a:t>
            </a:r>
          </a:p>
          <a:p>
            <a:pPr marL="457200" indent="-457200" algn="l">
              <a:lnSpc>
                <a:spcPct val="90000"/>
              </a:lnSpc>
              <a:buFont typeface="+mj-lt"/>
              <a:buAutoNum type="arabicPeriod"/>
            </a:pPr>
            <a:r>
              <a:rPr lang="en-US" altLang="en-US" sz="4000" dirty="0"/>
              <a:t>Passion of the letter</a:t>
            </a:r>
          </a:p>
          <a:p>
            <a:pPr algn="l">
              <a:lnSpc>
                <a:spcPct val="90000"/>
              </a:lnSpc>
            </a:pPr>
            <a:endParaRPr lang="en-US" altLang="en-US" sz="4000" dirty="0"/>
          </a:p>
        </p:txBody>
      </p:sp>
    </p:spTree>
    <p:extLst>
      <p:ext uri="{BB962C8B-B14F-4D97-AF65-F5344CB8AC3E}">
        <p14:creationId xmlns:p14="http://schemas.microsoft.com/office/powerpoint/2010/main" val="3731131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228600" y="247650"/>
            <a:ext cx="8534400" cy="4648200"/>
          </a:xfrm>
        </p:spPr>
        <p:txBody>
          <a:bodyPr>
            <a:normAutofit lnSpcReduction="10000"/>
          </a:bodyPr>
          <a:lstStyle/>
          <a:p>
            <a:pPr algn="l">
              <a:lnSpc>
                <a:spcPct val="90000"/>
              </a:lnSpc>
            </a:pPr>
            <a:r>
              <a:rPr lang="en-US" sz="4000" baseline="30000" dirty="0">
                <a:solidFill>
                  <a:schemeClr val="accent1">
                    <a:lumMod val="90000"/>
                  </a:schemeClr>
                </a:solidFill>
              </a:rPr>
              <a:t>Eph 1.3-6 </a:t>
            </a:r>
            <a:r>
              <a:rPr lang="en-US" sz="4000" dirty="0">
                <a:solidFill>
                  <a:schemeClr val="accent1">
                    <a:lumMod val="90000"/>
                  </a:schemeClr>
                </a:solidFill>
              </a:rPr>
              <a:t>Blessed be the God and Father of our Lord Yeshua the Messiah, who in the Messiah has blessed us with every spiritual blessing in heaven. In the Messiah </a:t>
            </a:r>
            <a:r>
              <a:rPr lang="en-US" sz="4000" b="0" i="0" u="dbl" dirty="0">
                <a:solidFill>
                  <a:srgbClr val="FFFF00"/>
                </a:solidFill>
                <a:effectLst/>
              </a:rPr>
              <a:t>he chose</a:t>
            </a:r>
            <a:r>
              <a:rPr lang="en-US" sz="4000" b="0" i="0" u="sng" dirty="0">
                <a:solidFill>
                  <a:srgbClr val="FFFF00"/>
                </a:solidFill>
                <a:effectLst/>
              </a:rPr>
              <a:t> us in </a:t>
            </a:r>
            <a:r>
              <a:rPr lang="en-US" sz="4000" u="sng" dirty="0">
                <a:solidFill>
                  <a:srgbClr val="FFFF00"/>
                </a:solidFill>
              </a:rPr>
              <a:t>love before the creation of the universe</a:t>
            </a:r>
            <a:r>
              <a:rPr lang="en-US" sz="4000" dirty="0">
                <a:solidFill>
                  <a:schemeClr val="accent1">
                    <a:lumMod val="90000"/>
                  </a:schemeClr>
                </a:solidFill>
              </a:rPr>
              <a:t> to be holy and without defect in his presence. </a:t>
            </a:r>
            <a:endParaRPr lang="en-US" altLang="en-US" sz="4000" dirty="0">
              <a:solidFill>
                <a:schemeClr val="accent1">
                  <a:lumMod val="90000"/>
                </a:schemeClr>
              </a:solidFill>
            </a:endParaRPr>
          </a:p>
        </p:txBody>
      </p:sp>
    </p:spTree>
    <p:extLst>
      <p:ext uri="{BB962C8B-B14F-4D97-AF65-F5344CB8AC3E}">
        <p14:creationId xmlns:p14="http://schemas.microsoft.com/office/powerpoint/2010/main" val="3267045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Eternal plan of love for you and me to be His Holy people, </a:t>
            </a:r>
            <a:r>
              <a:rPr lang="en-US" altLang="en-US" sz="4000" dirty="0" err="1"/>
              <a:t>Kedoshim</a:t>
            </a:r>
            <a:r>
              <a:rPr lang="en-US" altLang="en-US" sz="4000" dirty="0"/>
              <a:t>... but, HOW?</a:t>
            </a:r>
            <a:endParaRPr lang="en-US" altLang="en-US" sz="3600" dirty="0"/>
          </a:p>
        </p:txBody>
      </p:sp>
    </p:spTree>
    <p:extLst>
      <p:ext uri="{BB962C8B-B14F-4D97-AF65-F5344CB8AC3E}">
        <p14:creationId xmlns:p14="http://schemas.microsoft.com/office/powerpoint/2010/main" val="3634691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1CB1497D-7720-CF8B-BFD3-A9163AC0C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76964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5" name="Picture 4">
            <a:extLst>
              <a:ext uri="{FF2B5EF4-FFF2-40B4-BE49-F238E27FC236}">
                <a16:creationId xmlns:a16="http://schemas.microsoft.com/office/drawing/2014/main" id="{14E3DFB8-3652-3B74-ED99-23CBF3DBF9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 y="1"/>
            <a:ext cx="9144571" cy="5143178"/>
          </a:xfrm>
          <a:prstGeom prst="rect">
            <a:avLst/>
          </a:prstGeom>
        </p:spPr>
      </p:pic>
      <p:sp>
        <p:nvSpPr>
          <p:cNvPr id="6" name="TextBox 5">
            <a:extLst>
              <a:ext uri="{FF2B5EF4-FFF2-40B4-BE49-F238E27FC236}">
                <a16:creationId xmlns:a16="http://schemas.microsoft.com/office/drawing/2014/main" id="{FD3E0EFA-E73D-D556-C993-C3BDDC77725D}"/>
              </a:ext>
            </a:extLst>
          </p:cNvPr>
          <p:cNvSpPr txBox="1"/>
          <p:nvPr/>
        </p:nvSpPr>
        <p:spPr>
          <a:xfrm>
            <a:off x="464597" y="514350"/>
            <a:ext cx="4643835" cy="1323439"/>
          </a:xfrm>
          <a:prstGeom prst="rect">
            <a:avLst/>
          </a:prstGeom>
          <a:noFill/>
        </p:spPr>
        <p:txBody>
          <a:bodyPr wrap="none" rtlCol="0">
            <a:spAutoFit/>
          </a:bodyPr>
          <a:lstStyle/>
          <a:p>
            <a:pPr algn="l"/>
            <a:r>
              <a:rPr lang="en-US" dirty="0"/>
              <a:t>God’s Secret Plan</a:t>
            </a:r>
          </a:p>
          <a:p>
            <a:pPr marL="457200" indent="-457200" algn="l">
              <a:buFont typeface="+mj-lt"/>
              <a:buAutoNum type="arabicPeriod"/>
            </a:pPr>
            <a:r>
              <a:rPr lang="en-US" dirty="0"/>
              <a:t>Why secret?</a:t>
            </a:r>
          </a:p>
        </p:txBody>
      </p:sp>
    </p:spTree>
    <p:extLst>
      <p:ext uri="{BB962C8B-B14F-4D97-AF65-F5344CB8AC3E}">
        <p14:creationId xmlns:p14="http://schemas.microsoft.com/office/powerpoint/2010/main" val="1882319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b="1" i="0" baseline="30000" dirty="0">
                <a:effectLst/>
              </a:rPr>
              <a:t> </a:t>
            </a:r>
            <a:r>
              <a:rPr lang="en-US" altLang="en-US" sz="4000" baseline="30000" dirty="0"/>
              <a:t>Eph 1.7-10 </a:t>
            </a:r>
            <a:r>
              <a:rPr lang="en-US" sz="4000" b="0" i="0" dirty="0">
                <a:effectLst/>
              </a:rPr>
              <a:t>In union with him, through the shedding of his blood, we are set free — our sins are forgiven; this accords with the wealth of the grace</a:t>
            </a:r>
            <a:r>
              <a:rPr lang="en-US" sz="4000" b="1" i="0" baseline="30000" dirty="0">
                <a:effectLst/>
              </a:rPr>
              <a:t> </a:t>
            </a:r>
            <a:r>
              <a:rPr lang="en-US" sz="4000" b="0" i="0" dirty="0">
                <a:effectLst/>
              </a:rPr>
              <a:t>he has lavished on us. In all his wisdom and insight</a:t>
            </a:r>
            <a:r>
              <a:rPr lang="en-US" sz="4000" b="1" i="0" baseline="30000" dirty="0">
                <a:effectLst/>
              </a:rPr>
              <a:t> </a:t>
            </a:r>
            <a:r>
              <a:rPr lang="en-US" sz="4000" b="0" i="0" dirty="0">
                <a:effectLst/>
              </a:rPr>
              <a:t>he has </a:t>
            </a:r>
            <a:r>
              <a:rPr lang="en-US" sz="4000" b="0" i="0" u="sng" dirty="0">
                <a:solidFill>
                  <a:srgbClr val="FFFF66"/>
                </a:solidFill>
                <a:effectLst/>
              </a:rPr>
              <a:t>made known to us his secret plan</a:t>
            </a:r>
            <a:r>
              <a:rPr lang="en-US" sz="4000" b="0" i="0" dirty="0">
                <a:effectLst/>
              </a:rPr>
              <a:t>, </a:t>
            </a:r>
          </a:p>
        </p:txBody>
      </p:sp>
    </p:spTree>
    <p:extLst>
      <p:ext uri="{BB962C8B-B14F-4D97-AF65-F5344CB8AC3E}">
        <p14:creationId xmlns:p14="http://schemas.microsoft.com/office/powerpoint/2010/main" val="2060517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1" i="0" baseline="30000" dirty="0">
                <a:effectLst/>
              </a:rPr>
              <a:t> </a:t>
            </a:r>
            <a:r>
              <a:rPr lang="en-US" altLang="en-US" sz="4000" baseline="30000" dirty="0"/>
              <a:t>Eph 1.7-10  </a:t>
            </a:r>
            <a:r>
              <a:rPr lang="en-US" sz="4000" b="0" i="0" dirty="0">
                <a:effectLst/>
              </a:rPr>
              <a:t>which by his own will </a:t>
            </a:r>
            <a:r>
              <a:rPr lang="en-US" sz="4000" b="0" i="0" dirty="0">
                <a:solidFill>
                  <a:srgbClr val="FFFF66"/>
                </a:solidFill>
                <a:effectLst/>
              </a:rPr>
              <a:t>he designed beforehand</a:t>
            </a:r>
            <a:r>
              <a:rPr lang="en-US" sz="4000" b="0" i="0" dirty="0">
                <a:effectLst/>
              </a:rPr>
              <a:t> in connection with the Messiah and will put into effect when the time is ripe — </a:t>
            </a:r>
            <a:r>
              <a:rPr lang="en-US" sz="4000" b="0" i="0" u="sng" dirty="0">
                <a:solidFill>
                  <a:srgbClr val="FFFF66"/>
                </a:solidFill>
                <a:effectLst/>
              </a:rPr>
              <a:t>his plan to place everything in heaven and on earth under the Messiah’s headship.</a:t>
            </a:r>
          </a:p>
        </p:txBody>
      </p:sp>
    </p:spTree>
    <p:extLst>
      <p:ext uri="{BB962C8B-B14F-4D97-AF65-F5344CB8AC3E}">
        <p14:creationId xmlns:p14="http://schemas.microsoft.com/office/powerpoint/2010/main" val="759581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Secret love plan for us to be holy in Messiah.</a:t>
            </a:r>
          </a:p>
          <a:p>
            <a:pPr algn="l">
              <a:lnSpc>
                <a:spcPct val="90000"/>
              </a:lnSpc>
            </a:pPr>
            <a:r>
              <a:rPr lang="en-US" altLang="en-US" sz="4000" dirty="0"/>
              <a:t>Why secret? </a:t>
            </a:r>
          </a:p>
          <a:p>
            <a:pPr marL="173038" indent="-173038" algn="l">
              <a:lnSpc>
                <a:spcPct val="90000"/>
              </a:lnSpc>
              <a:buFont typeface="Arial" panose="020B0604020202020204" pitchFamily="34" charset="0"/>
              <a:buChar char="•"/>
            </a:pPr>
            <a:r>
              <a:rPr lang="en-US" altLang="en-US" sz="4000" dirty="0"/>
              <a:t>If not kept secret, the enemy would have foiled it.  </a:t>
            </a:r>
          </a:p>
          <a:p>
            <a:pPr algn="l">
              <a:lnSpc>
                <a:spcPct val="90000"/>
              </a:lnSpc>
            </a:pPr>
            <a:endParaRPr lang="en-US" altLang="en-US" sz="4000" dirty="0"/>
          </a:p>
        </p:txBody>
      </p:sp>
    </p:spTree>
    <p:extLst>
      <p:ext uri="{BB962C8B-B14F-4D97-AF65-F5344CB8AC3E}">
        <p14:creationId xmlns:p14="http://schemas.microsoft.com/office/powerpoint/2010/main" val="2939289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How much did the pirate pay to get his ears pierced?    </a:t>
            </a:r>
          </a:p>
          <a:p>
            <a:pPr algn="l">
              <a:lnSpc>
                <a:spcPct val="90000"/>
              </a:lnSpc>
            </a:pPr>
            <a:endParaRPr lang="en-US" altLang="en-US" sz="4000" dirty="0"/>
          </a:p>
          <a:p>
            <a:pPr algn="l">
              <a:lnSpc>
                <a:spcPct val="90000"/>
              </a:lnSpc>
            </a:pPr>
            <a:endParaRPr lang="en-US" altLang="en-US" sz="4000" dirty="0"/>
          </a:p>
        </p:txBody>
      </p:sp>
    </p:spTree>
    <p:extLst>
      <p:ext uri="{BB962C8B-B14F-4D97-AF65-F5344CB8AC3E}">
        <p14:creationId xmlns:p14="http://schemas.microsoft.com/office/powerpoint/2010/main" val="4155054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fontAlgn="base"/>
            <a:r>
              <a:rPr lang="en-US" sz="4000" i="0" dirty="0">
                <a:effectLst/>
              </a:rPr>
              <a:t>The Allies put a lot of effort into trying to convince the Germans </a:t>
            </a:r>
            <a:r>
              <a:rPr lang="en-US" sz="4000" i="0" dirty="0">
                <a:effectLst/>
                <a:hlinkClick r:id="rId3">
                  <a:extLst>
                    <a:ext uri="{A12FA001-AC4F-418D-AE19-62706E023703}">
                      <ahyp:hlinkClr xmlns:ahyp="http://schemas.microsoft.com/office/drawing/2018/hyperlinkcolor" val="tx"/>
                    </a:ext>
                  </a:extLst>
                </a:hlinkClick>
              </a:rPr>
              <a:t>that the invasion was going to be near Calais, not Normandy</a:t>
            </a:r>
            <a:r>
              <a:rPr lang="en-US" sz="4000" i="0" dirty="0">
                <a:effectLst/>
              </a:rPr>
              <a:t>.</a:t>
            </a:r>
          </a:p>
          <a:p>
            <a:pPr algn="l" fontAlgn="base"/>
            <a:r>
              <a:rPr lang="en-US" sz="4000" i="0" dirty="0">
                <a:effectLst/>
              </a:rPr>
              <a:t>They invented phantom field armies based in Kent as part of their D-Day deception plan, named Operation Fortitude.</a:t>
            </a:r>
          </a:p>
          <a:p>
            <a:pPr algn="l">
              <a:lnSpc>
                <a:spcPct val="90000"/>
              </a:lnSpc>
            </a:pPr>
            <a:endParaRPr lang="en-US" altLang="en-US" sz="4000" dirty="0"/>
          </a:p>
        </p:txBody>
      </p:sp>
    </p:spTree>
    <p:extLst>
      <p:ext uri="{BB962C8B-B14F-4D97-AF65-F5344CB8AC3E}">
        <p14:creationId xmlns:p14="http://schemas.microsoft.com/office/powerpoint/2010/main" val="2174139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4" name="Picture 3">
            <a:extLst>
              <a:ext uri="{FF2B5EF4-FFF2-40B4-BE49-F238E27FC236}">
                <a16:creationId xmlns:a16="http://schemas.microsoft.com/office/drawing/2014/main" id="{95C45035-822D-9298-5766-AC966E1FD499}"/>
              </a:ext>
            </a:extLst>
          </p:cNvPr>
          <p:cNvPicPr>
            <a:picLocks noChangeAspect="1"/>
          </p:cNvPicPr>
          <p:nvPr/>
        </p:nvPicPr>
        <p:blipFill>
          <a:blip r:embed="rId3"/>
          <a:stretch>
            <a:fillRect/>
          </a:stretch>
        </p:blipFill>
        <p:spPr>
          <a:xfrm>
            <a:off x="1084524" y="0"/>
            <a:ext cx="6974951" cy="5143500"/>
          </a:xfrm>
          <a:prstGeom prst="rect">
            <a:avLst/>
          </a:prstGeom>
        </p:spPr>
      </p:pic>
      <p:sp>
        <p:nvSpPr>
          <p:cNvPr id="5" name="TextBox 4">
            <a:extLst>
              <a:ext uri="{FF2B5EF4-FFF2-40B4-BE49-F238E27FC236}">
                <a16:creationId xmlns:a16="http://schemas.microsoft.com/office/drawing/2014/main" id="{3F13EE9D-A83E-3AB3-8223-C05A0EAAB027}"/>
              </a:ext>
            </a:extLst>
          </p:cNvPr>
          <p:cNvSpPr txBox="1"/>
          <p:nvPr/>
        </p:nvSpPr>
        <p:spPr>
          <a:xfrm>
            <a:off x="4191000" y="1428750"/>
            <a:ext cx="1729961"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Calais</a:t>
            </a:r>
          </a:p>
        </p:txBody>
      </p:sp>
      <p:cxnSp>
        <p:nvCxnSpPr>
          <p:cNvPr id="7" name="Straight Arrow Connector 6">
            <a:extLst>
              <a:ext uri="{FF2B5EF4-FFF2-40B4-BE49-F238E27FC236}">
                <a16:creationId xmlns:a16="http://schemas.microsoft.com/office/drawing/2014/main" id="{DC8D7383-68B1-425C-DBCF-CB95A1E30E68}"/>
              </a:ext>
            </a:extLst>
          </p:cNvPr>
          <p:cNvCxnSpPr/>
          <p:nvPr/>
        </p:nvCxnSpPr>
        <p:spPr bwMode="auto">
          <a:xfrm flipH="1">
            <a:off x="4495800" y="2038350"/>
            <a:ext cx="560180" cy="83820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1E9CE056-F4FE-192E-126A-50E56FD99332}"/>
              </a:ext>
            </a:extLst>
          </p:cNvPr>
          <p:cNvSpPr txBox="1"/>
          <p:nvPr/>
        </p:nvSpPr>
        <p:spPr>
          <a:xfrm>
            <a:off x="533400" y="3105150"/>
            <a:ext cx="2976520" cy="584775"/>
          </a:xfrm>
          <a:prstGeom prst="rect">
            <a:avLst/>
          </a:prstGeom>
          <a:noFill/>
        </p:spPr>
        <p:txBody>
          <a:bodyPr wrap="none" rtlCol="0">
            <a:spAutoFit/>
          </a:bodyPr>
          <a:lstStyle/>
          <a:p>
            <a:pPr algn="l"/>
            <a:r>
              <a:rPr lang="en-US" sz="3200" dirty="0">
                <a:effectLst>
                  <a:outerShdw blurRad="38100" dist="38100" dir="2700000" algn="tl">
                    <a:srgbClr val="000000">
                      <a:alpha val="43137"/>
                    </a:srgbClr>
                  </a:outerShdw>
                </a:effectLst>
              </a:rPr>
              <a:t>Omaha Beach</a:t>
            </a:r>
          </a:p>
        </p:txBody>
      </p:sp>
    </p:spTree>
    <p:extLst>
      <p:ext uri="{BB962C8B-B14F-4D97-AF65-F5344CB8AC3E}">
        <p14:creationId xmlns:p14="http://schemas.microsoft.com/office/powerpoint/2010/main" val="279088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fontAlgn="base"/>
            <a:r>
              <a:rPr lang="en-US" sz="4000" i="0" dirty="0">
                <a:effectLst/>
              </a:rPr>
              <a:t>They built dummy equipment - including inflatable tanks - parachuted dummies, used double agents and released controlled leaks of misinformation which led the Germans to believe the Allies were going to invade via Calais.</a:t>
            </a:r>
          </a:p>
        </p:txBody>
      </p:sp>
    </p:spTree>
    <p:extLst>
      <p:ext uri="{BB962C8B-B14F-4D97-AF65-F5344CB8AC3E}">
        <p14:creationId xmlns:p14="http://schemas.microsoft.com/office/powerpoint/2010/main" val="40117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fontAlgn="base"/>
            <a:r>
              <a:rPr lang="en-US" sz="4000" i="0" dirty="0">
                <a:effectLst/>
              </a:rPr>
              <a:t>The Germans took the bait so much that even after D-Day they held many of their best troops in the Calais area expecting a second invasion.</a:t>
            </a:r>
          </a:p>
        </p:txBody>
      </p:sp>
    </p:spTree>
    <p:extLst>
      <p:ext uri="{BB962C8B-B14F-4D97-AF65-F5344CB8AC3E}">
        <p14:creationId xmlns:p14="http://schemas.microsoft.com/office/powerpoint/2010/main" val="3461015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a:t>1 Cor. 2.6-10  </a:t>
            </a:r>
            <a:r>
              <a:rPr lang="en-US" altLang="en-US" sz="4000" dirty="0"/>
              <a:t>We do speak wisdom, however, among those who are mature—but not a wisdom of this age or of the rulers of this age, who are coming to nothing. Rather, we speak God’s wisdom in a mystery—a wisdom that has been hidden, which God destined for our glory before the ages. None of the rulers of this age understood it—</a:t>
            </a:r>
          </a:p>
        </p:txBody>
      </p:sp>
    </p:spTree>
    <p:extLst>
      <p:ext uri="{BB962C8B-B14F-4D97-AF65-F5344CB8AC3E}">
        <p14:creationId xmlns:p14="http://schemas.microsoft.com/office/powerpoint/2010/main" val="3672121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 </a:t>
            </a:r>
            <a:r>
              <a:rPr lang="en-US" altLang="en-US" sz="4000" baseline="30000" dirty="0"/>
              <a:t>1 Cor. 2.6-10 </a:t>
            </a:r>
            <a:r>
              <a:rPr lang="en-US" altLang="en-US" sz="4000" dirty="0"/>
              <a:t>for if they had, </a:t>
            </a:r>
            <a:r>
              <a:rPr lang="en-US" altLang="en-US" sz="4000" u="sng" dirty="0">
                <a:solidFill>
                  <a:srgbClr val="FFFF66"/>
                </a:solidFill>
              </a:rPr>
              <a:t>they would not have executed the Lord from whom this glory flows</a:t>
            </a:r>
            <a:r>
              <a:rPr lang="en-US" altLang="en-US" sz="4000" dirty="0"/>
              <a:t>. </a:t>
            </a:r>
          </a:p>
        </p:txBody>
      </p:sp>
    </p:spTree>
    <p:extLst>
      <p:ext uri="{BB962C8B-B14F-4D97-AF65-F5344CB8AC3E}">
        <p14:creationId xmlns:p14="http://schemas.microsoft.com/office/powerpoint/2010/main" val="3811787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Secret plan for us to be holy in Messiah.</a:t>
            </a:r>
          </a:p>
          <a:p>
            <a:pPr algn="l">
              <a:lnSpc>
                <a:spcPct val="90000"/>
              </a:lnSpc>
            </a:pPr>
            <a:r>
              <a:rPr lang="en-US" altLang="en-US" sz="4000" dirty="0"/>
              <a:t>But secret?</a:t>
            </a:r>
          </a:p>
          <a:p>
            <a:pPr marL="228600" indent="-228600" algn="l">
              <a:lnSpc>
                <a:spcPct val="90000"/>
              </a:lnSpc>
              <a:buFont typeface="Arial" panose="020B0604020202020204" pitchFamily="34" charset="0"/>
              <a:buChar char="•"/>
            </a:pPr>
            <a:r>
              <a:rPr lang="en-US" altLang="en-US" sz="4000" dirty="0"/>
              <a:t>If not kept secret, the enemy would have foiled it.  </a:t>
            </a:r>
          </a:p>
          <a:p>
            <a:pPr marL="228600" indent="-228600" algn="l">
              <a:lnSpc>
                <a:spcPct val="90000"/>
              </a:lnSpc>
              <a:buFont typeface="Arial" panose="020B0604020202020204" pitchFamily="34" charset="0"/>
              <a:buChar char="•"/>
            </a:pPr>
            <a:r>
              <a:rPr lang="en-US" altLang="en-US" sz="4000" dirty="0"/>
              <a:t>If not secret, the Jewish leaders would not have caused it to happen.</a:t>
            </a:r>
          </a:p>
        </p:txBody>
      </p:sp>
    </p:spTree>
    <p:extLst>
      <p:ext uri="{BB962C8B-B14F-4D97-AF65-F5344CB8AC3E}">
        <p14:creationId xmlns:p14="http://schemas.microsoft.com/office/powerpoint/2010/main" val="486136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a:t>Yn 11.49-52</a:t>
            </a:r>
            <a:r>
              <a:rPr lang="en-US" altLang="en-US" sz="4000" dirty="0"/>
              <a:t> But one of them, </a:t>
            </a:r>
            <a:r>
              <a:rPr lang="en-US" altLang="en-US" sz="4000" dirty="0" err="1"/>
              <a:t>Kayafa</a:t>
            </a:r>
            <a:r>
              <a:rPr lang="en-US" altLang="en-US" sz="4000" dirty="0"/>
              <a:t> [</a:t>
            </a:r>
            <a:r>
              <a:rPr lang="en-US" altLang="en-US" sz="4000" dirty="0" err="1"/>
              <a:t>Caiphas</a:t>
            </a:r>
            <a:r>
              <a:rPr lang="en-US" altLang="en-US" sz="4000" dirty="0"/>
              <a:t>], who was </a:t>
            </a:r>
            <a:r>
              <a:rPr lang="en-US" altLang="en-US" sz="4000" dirty="0" err="1"/>
              <a:t>cohen</a:t>
            </a:r>
            <a:r>
              <a:rPr lang="en-US" altLang="en-US" sz="4000" dirty="0"/>
              <a:t> </a:t>
            </a:r>
            <a:r>
              <a:rPr lang="en-US" altLang="en-US" sz="4000" dirty="0" err="1"/>
              <a:t>gadol</a:t>
            </a:r>
            <a:r>
              <a:rPr lang="en-US" altLang="en-US" sz="4000" dirty="0"/>
              <a:t> that year, said to them, “You people don’t know anything! You don’t see that it’s better for you if one man dies on behalf of the people, so that the whole nation won’t be destroyed.” </a:t>
            </a:r>
            <a:r>
              <a:rPr lang="en-US" altLang="en-US" sz="4000" u="sng" dirty="0">
                <a:solidFill>
                  <a:srgbClr val="FFFF66"/>
                </a:solidFill>
              </a:rPr>
              <a:t>Now he didn’t speak this way on his own initiative</a:t>
            </a:r>
            <a:r>
              <a:rPr lang="en-US" altLang="en-US" sz="4000" dirty="0"/>
              <a:t>; </a:t>
            </a:r>
          </a:p>
        </p:txBody>
      </p:sp>
    </p:spTree>
    <p:extLst>
      <p:ext uri="{BB962C8B-B14F-4D97-AF65-F5344CB8AC3E}">
        <p14:creationId xmlns:p14="http://schemas.microsoft.com/office/powerpoint/2010/main" val="3836584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Yn 11.49-52</a:t>
            </a:r>
            <a:r>
              <a:rPr lang="en-US" altLang="en-US" sz="4000" dirty="0"/>
              <a:t> rather, since he was </a:t>
            </a:r>
            <a:r>
              <a:rPr lang="en-US" altLang="en-US" sz="4000" dirty="0" err="1"/>
              <a:t>cohen</a:t>
            </a:r>
            <a:r>
              <a:rPr lang="en-US" altLang="en-US" sz="4000" dirty="0"/>
              <a:t> </a:t>
            </a:r>
            <a:r>
              <a:rPr lang="en-US" altLang="en-US" sz="4000" dirty="0" err="1"/>
              <a:t>gadol</a:t>
            </a:r>
            <a:r>
              <a:rPr lang="en-US" altLang="en-US" sz="4000" dirty="0"/>
              <a:t> that year, he was prophesying that Yeshua was about to die on behalf of the nation, and not for the nation alone, but so that he might gather into one the scattered children of God.</a:t>
            </a:r>
          </a:p>
        </p:txBody>
      </p:sp>
    </p:spTree>
    <p:extLst>
      <p:ext uri="{BB962C8B-B14F-4D97-AF65-F5344CB8AC3E}">
        <p14:creationId xmlns:p14="http://schemas.microsoft.com/office/powerpoint/2010/main" val="447207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Ro. 11.25</a:t>
            </a:r>
            <a:r>
              <a:rPr lang="en-US" altLang="en-US" sz="4000" dirty="0"/>
              <a:t> It is that stoniness, to a degree, has come upon Isra’el, until the Gentile world enters in its fullness.</a:t>
            </a:r>
          </a:p>
        </p:txBody>
      </p:sp>
    </p:spTree>
    <p:extLst>
      <p:ext uri="{BB962C8B-B14F-4D97-AF65-F5344CB8AC3E}">
        <p14:creationId xmlns:p14="http://schemas.microsoft.com/office/powerpoint/2010/main" val="2402012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How much did the pirate pay to get his ears pierced?    </a:t>
            </a:r>
          </a:p>
          <a:p>
            <a:pPr algn="l">
              <a:lnSpc>
                <a:spcPct val="90000"/>
              </a:lnSpc>
            </a:pPr>
            <a:r>
              <a:rPr lang="en-US" altLang="en-US" sz="4000" dirty="0"/>
              <a:t>A buccaneer.</a:t>
            </a:r>
          </a:p>
          <a:p>
            <a:pPr algn="l">
              <a:lnSpc>
                <a:spcPct val="90000"/>
              </a:lnSpc>
            </a:pPr>
            <a:endParaRPr lang="en-US" altLang="en-US" sz="4000" dirty="0"/>
          </a:p>
          <a:p>
            <a:pPr algn="l">
              <a:lnSpc>
                <a:spcPct val="90000"/>
              </a:lnSpc>
            </a:pPr>
            <a:endParaRPr lang="en-US" altLang="en-US" sz="4000" dirty="0"/>
          </a:p>
        </p:txBody>
      </p:sp>
    </p:spTree>
    <p:extLst>
      <p:ext uri="{BB962C8B-B14F-4D97-AF65-F5344CB8AC3E}">
        <p14:creationId xmlns:p14="http://schemas.microsoft.com/office/powerpoint/2010/main" val="3151534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The rabbinic world loved the Jewish method of attaining holiness…</a:t>
            </a:r>
          </a:p>
          <a:p>
            <a:pPr algn="l">
              <a:lnSpc>
                <a:spcPct val="90000"/>
              </a:lnSpc>
            </a:pPr>
            <a:r>
              <a:rPr lang="en-US" altLang="en-US" sz="4000" dirty="0"/>
              <a:t>Paul wrote, “I can testify to their zeal for God. But it is not based on correct understanding.” </a:t>
            </a:r>
            <a:r>
              <a:rPr lang="en-US" altLang="en-US" sz="4000" baseline="30000" dirty="0"/>
              <a:t>Ro 10.2</a:t>
            </a:r>
          </a:p>
          <a:p>
            <a:pPr algn="l">
              <a:lnSpc>
                <a:spcPct val="90000"/>
              </a:lnSpc>
            </a:pPr>
            <a:r>
              <a:rPr lang="en-US" altLang="en-US" sz="4000" dirty="0"/>
              <a:t>Review of the story of the oven of </a:t>
            </a:r>
            <a:r>
              <a:rPr lang="en-US" altLang="en-US" sz="4000" dirty="0" err="1"/>
              <a:t>Aknai</a:t>
            </a:r>
            <a:endParaRPr lang="en-US" altLang="en-US" sz="4000" dirty="0"/>
          </a:p>
        </p:txBody>
      </p:sp>
    </p:spTree>
    <p:extLst>
      <p:ext uri="{BB962C8B-B14F-4D97-AF65-F5344CB8AC3E}">
        <p14:creationId xmlns:p14="http://schemas.microsoft.com/office/powerpoint/2010/main" val="894581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5715000" y="209550"/>
            <a:ext cx="3124200" cy="4648200"/>
          </a:xfrm>
        </p:spPr>
        <p:txBody>
          <a:bodyPr/>
          <a:lstStyle/>
          <a:p>
            <a:pPr algn="l" rtl="1">
              <a:lnSpc>
                <a:spcPct val="90000"/>
              </a:lnSpc>
            </a:pPr>
            <a:r>
              <a:rPr lang="he-IL" sz="4400" b="1" dirty="0">
                <a:latin typeface="David" panose="020E0502060401010101" pitchFamily="34" charset="-79"/>
                <a:cs typeface="David" panose="020E0502060401010101" pitchFamily="34" charset="-79"/>
              </a:rPr>
              <a:t>עַכְנַאי</a:t>
            </a:r>
            <a:r>
              <a:rPr lang="he-IL" dirty="0"/>
              <a:t>  </a:t>
            </a:r>
            <a:endParaRPr lang="en-US" dirty="0"/>
          </a:p>
          <a:p>
            <a:pPr algn="l">
              <a:lnSpc>
                <a:spcPct val="90000"/>
              </a:lnSpc>
            </a:pPr>
            <a:r>
              <a:rPr lang="en-US" sz="2800" dirty="0"/>
              <a:t>(Talmudic Heb.)</a:t>
            </a:r>
          </a:p>
          <a:p>
            <a:pPr algn="l">
              <a:lnSpc>
                <a:spcPct val="90000"/>
              </a:lnSpc>
            </a:pPr>
            <a:r>
              <a:rPr lang="en-US" sz="4000" dirty="0"/>
              <a:t> snake</a:t>
            </a:r>
          </a:p>
          <a:p>
            <a:pPr algn="l">
              <a:lnSpc>
                <a:spcPct val="90000"/>
              </a:lnSpc>
            </a:pPr>
            <a:r>
              <a:rPr lang="en-US" altLang="en-US" sz="3600" dirty="0"/>
              <a:t>The structure was spiral, coiled ~snake.</a:t>
            </a:r>
            <a:endParaRPr lang="en-US" altLang="en-US" sz="6000" dirty="0"/>
          </a:p>
        </p:txBody>
      </p:sp>
      <p:pic>
        <p:nvPicPr>
          <p:cNvPr id="3" name="Picture 2">
            <a:extLst>
              <a:ext uri="{FF2B5EF4-FFF2-40B4-BE49-F238E27FC236}">
                <a16:creationId xmlns:a16="http://schemas.microsoft.com/office/drawing/2014/main" id="{E9FD3922-B995-77DE-8E04-A43B991199D7}"/>
              </a:ext>
            </a:extLst>
          </p:cNvPr>
          <p:cNvPicPr>
            <a:picLocks noChangeAspect="1"/>
          </p:cNvPicPr>
          <p:nvPr/>
        </p:nvPicPr>
        <p:blipFill>
          <a:blip r:embed="rId3"/>
          <a:stretch>
            <a:fillRect/>
          </a:stretch>
        </p:blipFill>
        <p:spPr>
          <a:xfrm>
            <a:off x="304800" y="12581"/>
            <a:ext cx="5347110" cy="5130919"/>
          </a:xfrm>
          <a:prstGeom prst="rect">
            <a:avLst/>
          </a:prstGeom>
        </p:spPr>
      </p:pic>
    </p:spTree>
    <p:extLst>
      <p:ext uri="{BB962C8B-B14F-4D97-AF65-F5344CB8AC3E}">
        <p14:creationId xmlns:p14="http://schemas.microsoft.com/office/powerpoint/2010/main" val="583200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2050" name="Picture 2" descr="Not in Heaven: Oven of Achnai - Ruth Schreiber">
            <a:extLst>
              <a:ext uri="{FF2B5EF4-FFF2-40B4-BE49-F238E27FC236}">
                <a16:creationId xmlns:a16="http://schemas.microsoft.com/office/drawing/2014/main" id="{AD260918-37FE-8B57-BB04-CC3D31B083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55" t="17407" b="39630"/>
          <a:stretch/>
        </p:blipFill>
        <p:spPr bwMode="auto">
          <a:xfrm>
            <a:off x="0" y="895350"/>
            <a:ext cx="914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63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On that day, when they discussed this matter, Rabbi Eliezer answered all possible answers in the world to support his opinion, but the Rabbis did not accept his explanations.</a:t>
            </a:r>
          </a:p>
        </p:txBody>
      </p:sp>
    </p:spTree>
    <p:extLst>
      <p:ext uri="{BB962C8B-B14F-4D97-AF65-F5344CB8AC3E}">
        <p14:creationId xmlns:p14="http://schemas.microsoft.com/office/powerpoint/2010/main" val="3663965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FA0FDD2A-DD42-1583-C70C-8A31194D1670}"/>
              </a:ext>
            </a:extLst>
          </p:cNvPr>
          <p:cNvPicPr>
            <a:picLocks noChangeAspect="1"/>
          </p:cNvPicPr>
          <p:nvPr/>
        </p:nvPicPr>
        <p:blipFill>
          <a:blip r:embed="rId3"/>
          <a:stretch>
            <a:fillRect/>
          </a:stretch>
        </p:blipFill>
        <p:spPr>
          <a:xfrm>
            <a:off x="1318040" y="0"/>
            <a:ext cx="6507919" cy="5143500"/>
          </a:xfrm>
          <a:prstGeom prst="rect">
            <a:avLst/>
          </a:prstGeom>
        </p:spPr>
      </p:pic>
    </p:spTree>
    <p:extLst>
      <p:ext uri="{BB962C8B-B14F-4D97-AF65-F5344CB8AC3E}">
        <p14:creationId xmlns:p14="http://schemas.microsoft.com/office/powerpoint/2010/main" val="77551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 Trio [majority] represents group opinion.  </a:t>
            </a:r>
          </a:p>
        </p:txBody>
      </p:sp>
    </p:spTree>
    <p:extLst>
      <p:ext uri="{BB962C8B-B14F-4D97-AF65-F5344CB8AC3E}">
        <p14:creationId xmlns:p14="http://schemas.microsoft.com/office/powerpoint/2010/main" val="2286610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After failing to convince the Rabbis logically, Rabbi Eliezer said to them: If the halakha is in accordance with my opinion, this carob tree will prove it. The carob tree was uprooted from its place one hundred cubits, and some say four hundred cubits. The Rabbis said to him: One does not cite halakhic proof from the carob tree.</a:t>
            </a:r>
          </a:p>
        </p:txBody>
      </p:sp>
    </p:spTree>
    <p:extLst>
      <p:ext uri="{BB962C8B-B14F-4D97-AF65-F5344CB8AC3E}">
        <p14:creationId xmlns:p14="http://schemas.microsoft.com/office/powerpoint/2010/main" val="2743520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5" name="Picture 4">
            <a:extLst>
              <a:ext uri="{FF2B5EF4-FFF2-40B4-BE49-F238E27FC236}">
                <a16:creationId xmlns:a16="http://schemas.microsoft.com/office/drawing/2014/main" id="{BD7844EF-97F7-6E18-0FF5-3CC1B276A054}"/>
              </a:ext>
            </a:extLst>
          </p:cNvPr>
          <p:cNvPicPr>
            <a:picLocks noChangeAspect="1"/>
          </p:cNvPicPr>
          <p:nvPr/>
        </p:nvPicPr>
        <p:blipFill>
          <a:blip r:embed="rId3"/>
          <a:stretch>
            <a:fillRect/>
          </a:stretch>
        </p:blipFill>
        <p:spPr>
          <a:xfrm>
            <a:off x="1502627" y="0"/>
            <a:ext cx="6138746" cy="5143500"/>
          </a:xfrm>
          <a:prstGeom prst="rect">
            <a:avLst/>
          </a:prstGeom>
        </p:spPr>
      </p:pic>
    </p:spTree>
    <p:extLst>
      <p:ext uri="{BB962C8B-B14F-4D97-AF65-F5344CB8AC3E}">
        <p14:creationId xmlns:p14="http://schemas.microsoft.com/office/powerpoint/2010/main" val="2991852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a:t>Rabbi Eliezer then said to them: If the halakha is in accordance with my opinion, the stream will prove it. The water in the stream turned backward and began flowing in the opposite direction. They said to him: One does not cite halakhic proof from a stream.</a:t>
            </a:r>
            <a:endParaRPr lang="en-US" altLang="en-US" sz="4000" dirty="0"/>
          </a:p>
        </p:txBody>
      </p:sp>
    </p:spTree>
    <p:extLst>
      <p:ext uri="{BB962C8B-B14F-4D97-AF65-F5344CB8AC3E}">
        <p14:creationId xmlns:p14="http://schemas.microsoft.com/office/powerpoint/2010/main" val="4169754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87E164B6-89D9-90B3-5E1D-12E30A3ABF0F}"/>
              </a:ext>
            </a:extLst>
          </p:cNvPr>
          <p:cNvPicPr>
            <a:picLocks noChangeAspect="1"/>
          </p:cNvPicPr>
          <p:nvPr/>
        </p:nvPicPr>
        <p:blipFill>
          <a:blip r:embed="rId3"/>
          <a:stretch>
            <a:fillRect/>
          </a:stretch>
        </p:blipFill>
        <p:spPr>
          <a:xfrm>
            <a:off x="1686423" y="0"/>
            <a:ext cx="5771153" cy="5143500"/>
          </a:xfrm>
          <a:prstGeom prst="rect">
            <a:avLst/>
          </a:prstGeom>
        </p:spPr>
      </p:pic>
    </p:spTree>
    <p:extLst>
      <p:ext uri="{BB962C8B-B14F-4D97-AF65-F5344CB8AC3E}">
        <p14:creationId xmlns:p14="http://schemas.microsoft.com/office/powerpoint/2010/main" val="3925504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I once worked at a cheap pizza shop to get by.    </a:t>
            </a:r>
          </a:p>
          <a:p>
            <a:pPr algn="l">
              <a:lnSpc>
                <a:spcPct val="90000"/>
              </a:lnSpc>
            </a:pPr>
            <a:endParaRPr lang="en-US" altLang="en-US" sz="4000" dirty="0"/>
          </a:p>
          <a:p>
            <a:pPr algn="l">
              <a:lnSpc>
                <a:spcPct val="90000"/>
              </a:lnSpc>
            </a:pPr>
            <a:endParaRPr lang="en-US" altLang="en-US" sz="4000" dirty="0"/>
          </a:p>
        </p:txBody>
      </p:sp>
    </p:spTree>
    <p:extLst>
      <p:ext uri="{BB962C8B-B14F-4D97-AF65-F5344CB8AC3E}">
        <p14:creationId xmlns:p14="http://schemas.microsoft.com/office/powerpoint/2010/main" val="2372365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Rabbi Eliezer then said to them: If the halakha is in accordance with my opinion, the walls of the study hall will prove it. The walls of the study hall leaned inward and began to fall. Rabbi Yehoshua scolded the walls and said to them: If Torah scholars</a:t>
            </a:r>
          </a:p>
        </p:txBody>
      </p:sp>
    </p:spTree>
    <p:extLst>
      <p:ext uri="{BB962C8B-B14F-4D97-AF65-F5344CB8AC3E}">
        <p14:creationId xmlns:p14="http://schemas.microsoft.com/office/powerpoint/2010/main" val="4042080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altLang="en-US" sz="4000" dirty="0"/>
              <a:t>are contending with each other in matters of halakha, what is the nature of your involvement in this dispute? The </a:t>
            </a:r>
            <a:r>
              <a:rPr lang="en-US" altLang="en-US" sz="4000" dirty="0" err="1"/>
              <a:t>Gemara</a:t>
            </a:r>
            <a:r>
              <a:rPr lang="en-US" altLang="en-US" sz="4000" dirty="0"/>
              <a:t> relates: The walls did not fall because of the deference due Rabbi Yehoshua, but they did not straighten because of the deference due Rabbi Eliezer, and they still remain leaning.</a:t>
            </a:r>
          </a:p>
        </p:txBody>
      </p:sp>
    </p:spTree>
    <p:extLst>
      <p:ext uri="{BB962C8B-B14F-4D97-AF65-F5344CB8AC3E}">
        <p14:creationId xmlns:p14="http://schemas.microsoft.com/office/powerpoint/2010/main" val="2268741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42679045-A381-F775-0A82-9AA92F0D2FA2}"/>
              </a:ext>
            </a:extLst>
          </p:cNvPr>
          <p:cNvPicPr>
            <a:picLocks noChangeAspect="1"/>
          </p:cNvPicPr>
          <p:nvPr/>
        </p:nvPicPr>
        <p:blipFill>
          <a:blip r:embed="rId3"/>
          <a:stretch>
            <a:fillRect/>
          </a:stretch>
        </p:blipFill>
        <p:spPr>
          <a:xfrm>
            <a:off x="1538761" y="0"/>
            <a:ext cx="6066477" cy="5143500"/>
          </a:xfrm>
          <a:prstGeom prst="rect">
            <a:avLst/>
          </a:prstGeom>
        </p:spPr>
      </p:pic>
    </p:spTree>
    <p:extLst>
      <p:ext uri="{BB962C8B-B14F-4D97-AF65-F5344CB8AC3E}">
        <p14:creationId xmlns:p14="http://schemas.microsoft.com/office/powerpoint/2010/main" val="1685739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Eliezer represents living by the power of G-d.</a:t>
            </a:r>
          </a:p>
          <a:p>
            <a:pPr algn="l">
              <a:lnSpc>
                <a:spcPct val="90000"/>
              </a:lnSpc>
            </a:pPr>
            <a:r>
              <a:rPr lang="en-US" altLang="en-US" sz="4000" dirty="0"/>
              <a:t>The Trio [majority] represents group opinion.  </a:t>
            </a:r>
          </a:p>
        </p:txBody>
      </p:sp>
    </p:spTree>
    <p:extLst>
      <p:ext uri="{BB962C8B-B14F-4D97-AF65-F5344CB8AC3E}">
        <p14:creationId xmlns:p14="http://schemas.microsoft.com/office/powerpoint/2010/main" val="1566179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70000" lnSpcReduction="20000"/>
          </a:bodyPr>
          <a:lstStyle/>
          <a:p>
            <a:pPr algn="l">
              <a:lnSpc>
                <a:spcPct val="90000"/>
              </a:lnSpc>
            </a:pPr>
            <a:r>
              <a:rPr lang="en-US" altLang="en-US" sz="5200" dirty="0"/>
              <a:t>Summary of the story thus far: R. Eliezer made and got divine approval of his case by</a:t>
            </a:r>
          </a:p>
          <a:p>
            <a:pPr algn="l" defTabSz="228600">
              <a:lnSpc>
                <a:spcPct val="90000"/>
              </a:lnSpc>
            </a:pPr>
            <a:r>
              <a:rPr lang="en-US" altLang="en-US" sz="5200" dirty="0"/>
              <a:t>•	Logic</a:t>
            </a:r>
          </a:p>
          <a:p>
            <a:pPr algn="l" defTabSz="228600">
              <a:lnSpc>
                <a:spcPct val="90000"/>
              </a:lnSpc>
            </a:pPr>
            <a:r>
              <a:rPr lang="en-US" altLang="en-US" sz="5200" dirty="0"/>
              <a:t>•	Supernatural intervention in moving a tree</a:t>
            </a:r>
          </a:p>
          <a:p>
            <a:pPr algn="l" defTabSz="228600">
              <a:lnSpc>
                <a:spcPct val="90000"/>
              </a:lnSpc>
            </a:pPr>
            <a:r>
              <a:rPr lang="en-US" altLang="en-US" sz="5200" dirty="0"/>
              <a:t>•	Supernatural intervention in reversal of a stream</a:t>
            </a:r>
          </a:p>
          <a:p>
            <a:pPr algn="l" defTabSz="228600">
              <a:lnSpc>
                <a:spcPct val="90000"/>
              </a:lnSpc>
            </a:pPr>
            <a:r>
              <a:rPr lang="en-US" altLang="en-US" sz="5200" dirty="0"/>
              <a:t>•	Supernatural intervention in collapse of walls</a:t>
            </a:r>
          </a:p>
          <a:p>
            <a:pPr algn="l">
              <a:lnSpc>
                <a:spcPct val="90000"/>
              </a:lnSpc>
            </a:pPr>
            <a:endParaRPr lang="en-US" altLang="en-US" sz="4000" dirty="0"/>
          </a:p>
        </p:txBody>
      </p:sp>
    </p:spTree>
    <p:extLst>
      <p:ext uri="{BB962C8B-B14F-4D97-AF65-F5344CB8AC3E}">
        <p14:creationId xmlns:p14="http://schemas.microsoft.com/office/powerpoint/2010/main" val="2223976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Rabbi Eliezer then said to them: If the halakha is in accordance with my opinion, Heaven will prove it. A Divine Voice emerged from Heaven and said: Why are you differing with Rabbi Eliezer, as the halakha is in accordance with his opinion in every place that he expresses an opinion?</a:t>
            </a:r>
          </a:p>
        </p:txBody>
      </p:sp>
    </p:spTree>
    <p:extLst>
      <p:ext uri="{BB962C8B-B14F-4D97-AF65-F5344CB8AC3E}">
        <p14:creationId xmlns:p14="http://schemas.microsoft.com/office/powerpoint/2010/main" val="1340723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Rabbi Yehoshua stood on his feet and said: It is written: “It is not in heaven” (Deuteronomy 30:12). The </a:t>
            </a:r>
            <a:r>
              <a:rPr lang="en-US" altLang="en-US" sz="4000" dirty="0" err="1"/>
              <a:t>Gemara</a:t>
            </a:r>
            <a:r>
              <a:rPr lang="en-US" altLang="en-US" sz="4000" dirty="0"/>
              <a:t> asks: What is the relevance of the phrase “It is not in heaven” in this context?  Rabbi </a:t>
            </a:r>
            <a:r>
              <a:rPr lang="en-US" altLang="en-US" sz="4000" dirty="0" err="1"/>
              <a:t>Yirmeya</a:t>
            </a:r>
            <a:r>
              <a:rPr lang="en-US" altLang="en-US" sz="4000" dirty="0"/>
              <a:t> says: Since the Torah was already given at Mount Sinai, </a:t>
            </a:r>
          </a:p>
        </p:txBody>
      </p:sp>
    </p:spTree>
    <p:extLst>
      <p:ext uri="{BB962C8B-B14F-4D97-AF65-F5344CB8AC3E}">
        <p14:creationId xmlns:p14="http://schemas.microsoft.com/office/powerpoint/2010/main" val="3902212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we do not regard a Divine Voice, as You already wrote at Mount Sinai, in the Torah: “After a majority to incline” (Exodus 23:2). Since the majority of Rabbis disagreed with Rabbi Eliezer’s opinion, the halakha is not ruled in accordance with his opinion. </a:t>
            </a:r>
          </a:p>
        </p:txBody>
      </p:sp>
    </p:spTree>
    <p:extLst>
      <p:ext uri="{BB962C8B-B14F-4D97-AF65-F5344CB8AC3E}">
        <p14:creationId xmlns:p14="http://schemas.microsoft.com/office/powerpoint/2010/main" val="587268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65971FEF-CB5D-CB58-F88A-EED1B84496A3}"/>
              </a:ext>
            </a:extLst>
          </p:cNvPr>
          <p:cNvPicPr>
            <a:picLocks noChangeAspect="1"/>
          </p:cNvPicPr>
          <p:nvPr/>
        </p:nvPicPr>
        <p:blipFill>
          <a:blip r:embed="rId3"/>
          <a:stretch>
            <a:fillRect/>
          </a:stretch>
        </p:blipFill>
        <p:spPr>
          <a:xfrm>
            <a:off x="1099653" y="47272"/>
            <a:ext cx="6944694" cy="5048955"/>
          </a:xfrm>
          <a:prstGeom prst="rect">
            <a:avLst/>
          </a:prstGeom>
        </p:spPr>
      </p:pic>
    </p:spTree>
    <p:extLst>
      <p:ext uri="{BB962C8B-B14F-4D97-AF65-F5344CB8AC3E}">
        <p14:creationId xmlns:p14="http://schemas.microsoft.com/office/powerpoint/2010/main" val="398121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R. </a:t>
            </a:r>
            <a:r>
              <a:rPr lang="en-US" altLang="en-US" sz="4000" dirty="0" err="1"/>
              <a:t>Yirmiya</a:t>
            </a:r>
            <a:r>
              <a:rPr lang="en-US" altLang="en-US" sz="4000" dirty="0"/>
              <a:t> cited the source of </a:t>
            </a:r>
            <a:r>
              <a:rPr lang="en-US" altLang="en-US" sz="4000" u="sng" dirty="0"/>
              <a:t>Rabbinic authority</a:t>
            </a:r>
            <a:r>
              <a:rPr lang="en-US" altLang="en-US" sz="4000" dirty="0"/>
              <a:t>, more than heavenly voices and miracles.  He says, “It has already been written in the Torah “You shall follow after the Majority.”’</a:t>
            </a:r>
          </a:p>
          <a:p>
            <a:pPr algn="l">
              <a:lnSpc>
                <a:spcPct val="90000"/>
              </a:lnSpc>
            </a:pPr>
            <a:r>
              <a:rPr lang="en-US" altLang="en-US" sz="4000" dirty="0"/>
              <a:t>Where does it say that?</a:t>
            </a:r>
          </a:p>
        </p:txBody>
      </p:sp>
    </p:spTree>
    <p:extLst>
      <p:ext uri="{BB962C8B-B14F-4D97-AF65-F5344CB8AC3E}">
        <p14:creationId xmlns:p14="http://schemas.microsoft.com/office/powerpoint/2010/main" val="1036918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I once worked at a cheap pizza shop to get by</a:t>
            </a:r>
            <a:r>
              <a:rPr lang="en-US" altLang="en-US" sz="4000"/>
              <a:t>.    </a:t>
            </a:r>
          </a:p>
          <a:p>
            <a:pPr algn="l">
              <a:lnSpc>
                <a:spcPct val="90000"/>
              </a:lnSpc>
            </a:pPr>
            <a:r>
              <a:rPr lang="en-US" altLang="en-US" sz="4000"/>
              <a:t>I </a:t>
            </a:r>
            <a:r>
              <a:rPr lang="en-US" altLang="en-US" sz="4000" dirty="0"/>
              <a:t>kneaded the dough.</a:t>
            </a:r>
          </a:p>
          <a:p>
            <a:pPr algn="l">
              <a:lnSpc>
                <a:spcPct val="90000"/>
              </a:lnSpc>
            </a:pPr>
            <a:endParaRPr lang="en-US" altLang="en-US" sz="4000" dirty="0"/>
          </a:p>
          <a:p>
            <a:pPr algn="l">
              <a:lnSpc>
                <a:spcPct val="90000"/>
              </a:lnSpc>
            </a:pPr>
            <a:endParaRPr lang="en-US" altLang="en-US" sz="4000" dirty="0"/>
          </a:p>
        </p:txBody>
      </p:sp>
    </p:spTree>
    <p:extLst>
      <p:ext uri="{BB962C8B-B14F-4D97-AF65-F5344CB8AC3E}">
        <p14:creationId xmlns:p14="http://schemas.microsoft.com/office/powerpoint/2010/main" val="19463039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err="1"/>
              <a:t>Shmot</a:t>
            </a:r>
            <a:r>
              <a:rPr lang="en-US" altLang="en-US" sz="4000" dirty="0"/>
              <a:t>/Ex 23:2. This verse is used as an </a:t>
            </a:r>
            <a:r>
              <a:rPr lang="en-US" altLang="en-US" sz="3600" i="1" dirty="0" err="1"/>
              <a:t>asmakhtah</a:t>
            </a:r>
            <a:r>
              <a:rPr lang="en-US" altLang="en-US" sz="3600" dirty="0"/>
              <a:t> </a:t>
            </a:r>
            <a:r>
              <a:rPr lang="en-US" altLang="en-US" sz="4000" dirty="0"/>
              <a:t> </a:t>
            </a:r>
            <a:r>
              <a:rPr lang="he-IL" altLang="en-US" sz="4400" b="1" dirty="0">
                <a:latin typeface="David" panose="020E0502060401010101" pitchFamily="34" charset="-79"/>
                <a:cs typeface="David" panose="020E0502060401010101" pitchFamily="34" charset="-79"/>
              </a:rPr>
              <a:t>אַסְמַכְתָּא</a:t>
            </a:r>
            <a:r>
              <a:rPr lang="he-IL" altLang="en-US" sz="4000" dirty="0"/>
              <a:t> </a:t>
            </a:r>
            <a:r>
              <a:rPr lang="en-US" altLang="en-US" sz="4000" dirty="0"/>
              <a:t>  </a:t>
            </a:r>
            <a:r>
              <a:rPr lang="en-US" altLang="en-US" sz="2400" dirty="0"/>
              <a:t>(Aramaic) </a:t>
            </a:r>
            <a:r>
              <a:rPr lang="en-US" altLang="en-US" sz="4000" dirty="0"/>
              <a:t>written proof, that in Biblical matters we follow the majority, whether in making legal decisions, or with mixtures of kosher and non-kosher food items etc.</a:t>
            </a:r>
          </a:p>
          <a:p>
            <a:pPr algn="l">
              <a:lnSpc>
                <a:spcPct val="90000"/>
              </a:lnSpc>
            </a:pPr>
            <a:endParaRPr lang="en-US" altLang="en-US" sz="4000" dirty="0"/>
          </a:p>
        </p:txBody>
      </p:sp>
    </p:spTree>
    <p:extLst>
      <p:ext uri="{BB962C8B-B14F-4D97-AF65-F5344CB8AC3E}">
        <p14:creationId xmlns:p14="http://schemas.microsoft.com/office/powerpoint/2010/main" val="34545593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altLang="en-US" sz="4000" dirty="0"/>
              <a:t>[Here is the key] </a:t>
            </a:r>
            <a:r>
              <a:rPr lang="en-US" altLang="en-US" sz="4000" dirty="0" err="1"/>
              <a:t>Shmot</a:t>
            </a:r>
            <a:r>
              <a:rPr lang="en-US" altLang="en-US" sz="4000" dirty="0"/>
              <a:t>/Ex 23:2</a:t>
            </a:r>
          </a:p>
          <a:p>
            <a:pPr algn="r" rtl="1">
              <a:lnSpc>
                <a:spcPct val="90000"/>
              </a:lnSpc>
            </a:pPr>
            <a:r>
              <a:rPr lang="he-IL" altLang="en-US" sz="4000" b="1" dirty="0">
                <a:solidFill>
                  <a:srgbClr val="FFFF66"/>
                </a:solidFill>
                <a:latin typeface="David" panose="020E0502060401010101" pitchFamily="34" charset="-79"/>
                <a:cs typeface="David" panose="020E0502060401010101" pitchFamily="34" charset="-79"/>
              </a:rPr>
              <a:t>לֹא-תִהְיֶה אַחֲרֵי-רַבִּים </a:t>
            </a:r>
            <a:r>
              <a:rPr lang="he-IL" altLang="en-US" sz="4000" b="1" dirty="0">
                <a:latin typeface="David" panose="020E0502060401010101" pitchFamily="34" charset="-79"/>
                <a:cs typeface="David" panose="020E0502060401010101" pitchFamily="34" charset="-79"/>
              </a:rPr>
              <a:t>לְרָעֹת; וְלֹא-תַעֲנֶה עַל-רִב ,</a:t>
            </a:r>
            <a:r>
              <a:rPr lang="he-IL" altLang="en-US" sz="4000" b="1" dirty="0" err="1">
                <a:latin typeface="David" panose="020E0502060401010101" pitchFamily="34" charset="-79"/>
                <a:cs typeface="David" panose="020E0502060401010101" pitchFamily="34" charset="-79"/>
              </a:rPr>
              <a:t>לִנְטֹת</a:t>
            </a:r>
            <a:r>
              <a:rPr lang="he-IL" altLang="en-US" sz="4000" b="1" dirty="0">
                <a:latin typeface="David" panose="020E0502060401010101" pitchFamily="34" charset="-79"/>
                <a:cs typeface="David" panose="020E0502060401010101" pitchFamily="34" charset="-79"/>
              </a:rPr>
              <a:t> אַחֲרֵי רַבִּים לְהַטֹּת.</a:t>
            </a:r>
          </a:p>
          <a:p>
            <a:pPr algn="l">
              <a:lnSpc>
                <a:spcPct val="90000"/>
              </a:lnSpc>
            </a:pPr>
            <a:r>
              <a:rPr lang="en-US" altLang="en-US" sz="4000" dirty="0">
                <a:solidFill>
                  <a:srgbClr val="FFFF66"/>
                </a:solidFill>
              </a:rPr>
              <a:t>Do not follow the majority </a:t>
            </a:r>
            <a:r>
              <a:rPr lang="en-US" altLang="en-US" sz="4000" dirty="0"/>
              <a:t>when it does what is wrong; and don't allow the popular view to sway you into offering testimony for any cause if the effect will be to pervert justice. </a:t>
            </a:r>
          </a:p>
        </p:txBody>
      </p:sp>
    </p:spTree>
    <p:extLst>
      <p:ext uri="{BB962C8B-B14F-4D97-AF65-F5344CB8AC3E}">
        <p14:creationId xmlns:p14="http://schemas.microsoft.com/office/powerpoint/2010/main" val="2929154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 phrase was taken out of context to reverse the meaning!! The word “NOT” was deleted and it reversed the plain sense.  </a:t>
            </a:r>
          </a:p>
        </p:txBody>
      </p:sp>
    </p:spTree>
    <p:extLst>
      <p:ext uri="{BB962C8B-B14F-4D97-AF65-F5344CB8AC3E}">
        <p14:creationId xmlns:p14="http://schemas.microsoft.com/office/powerpoint/2010/main" val="28437104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altLang="en-US" sz="4000" dirty="0"/>
              <a:t>[Here is the key] </a:t>
            </a:r>
            <a:r>
              <a:rPr lang="en-US" altLang="en-US" sz="4000" dirty="0" err="1"/>
              <a:t>Shmot</a:t>
            </a:r>
            <a:r>
              <a:rPr lang="en-US" altLang="en-US" sz="4000" dirty="0"/>
              <a:t>/Ex 23:2</a:t>
            </a:r>
          </a:p>
          <a:p>
            <a:pPr algn="r" rtl="1">
              <a:lnSpc>
                <a:spcPct val="90000"/>
              </a:lnSpc>
            </a:pPr>
            <a:r>
              <a:rPr lang="he-IL" altLang="en-US" sz="4000" b="1" dirty="0">
                <a:solidFill>
                  <a:srgbClr val="FFFF66"/>
                </a:solidFill>
                <a:latin typeface="David" panose="020E0502060401010101" pitchFamily="34" charset="-79"/>
                <a:cs typeface="David" panose="020E0502060401010101" pitchFamily="34" charset="-79"/>
              </a:rPr>
              <a:t>לֹא-תִהְיֶה אַחֲרֵי-רַבִּים </a:t>
            </a:r>
            <a:r>
              <a:rPr lang="he-IL" altLang="en-US" sz="4000" b="1" dirty="0">
                <a:latin typeface="David" panose="020E0502060401010101" pitchFamily="34" charset="-79"/>
                <a:cs typeface="David" panose="020E0502060401010101" pitchFamily="34" charset="-79"/>
              </a:rPr>
              <a:t>לְרָעֹת; וְלֹא-תַעֲנֶה עַל-רִב ,</a:t>
            </a:r>
            <a:r>
              <a:rPr lang="he-IL" altLang="en-US" sz="4000" b="1" dirty="0" err="1">
                <a:latin typeface="David" panose="020E0502060401010101" pitchFamily="34" charset="-79"/>
                <a:cs typeface="David" panose="020E0502060401010101" pitchFamily="34" charset="-79"/>
              </a:rPr>
              <a:t>לִנְטֹת</a:t>
            </a:r>
            <a:r>
              <a:rPr lang="he-IL" altLang="en-US" sz="4000" b="1" dirty="0">
                <a:latin typeface="David" panose="020E0502060401010101" pitchFamily="34" charset="-79"/>
                <a:cs typeface="David" panose="020E0502060401010101" pitchFamily="34" charset="-79"/>
              </a:rPr>
              <a:t> אַחֲרֵי רַבִּים לְהַטֹּת.</a:t>
            </a:r>
          </a:p>
          <a:p>
            <a:pPr algn="l">
              <a:lnSpc>
                <a:spcPct val="90000"/>
              </a:lnSpc>
            </a:pPr>
            <a:r>
              <a:rPr lang="en-US" altLang="en-US" sz="4000" dirty="0">
                <a:solidFill>
                  <a:srgbClr val="FFFF66"/>
                </a:solidFill>
              </a:rPr>
              <a:t>Do not follow the majority </a:t>
            </a:r>
            <a:r>
              <a:rPr lang="en-US" altLang="en-US" sz="4000" dirty="0"/>
              <a:t>when it does what is wrong; and don't allow the popular view to sway you into offering testimony for any cause if the effect will be to pervert justice. </a:t>
            </a:r>
          </a:p>
        </p:txBody>
      </p:sp>
    </p:spTree>
    <p:extLst>
      <p:ext uri="{BB962C8B-B14F-4D97-AF65-F5344CB8AC3E}">
        <p14:creationId xmlns:p14="http://schemas.microsoft.com/office/powerpoint/2010/main" val="41539543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43CBFE77-E90B-6769-1D7E-9BF3FBE8C82C}"/>
              </a:ext>
            </a:extLst>
          </p:cNvPr>
          <p:cNvPicPr>
            <a:picLocks noChangeAspect="1"/>
          </p:cNvPicPr>
          <p:nvPr/>
        </p:nvPicPr>
        <p:blipFill>
          <a:blip r:embed="rId3"/>
          <a:stretch>
            <a:fillRect/>
          </a:stretch>
        </p:blipFill>
        <p:spPr>
          <a:xfrm>
            <a:off x="1004652" y="57150"/>
            <a:ext cx="7134697" cy="5029199"/>
          </a:xfrm>
          <a:prstGeom prst="rect">
            <a:avLst/>
          </a:prstGeom>
        </p:spPr>
      </p:pic>
    </p:spTree>
    <p:extLst>
      <p:ext uri="{BB962C8B-B14F-4D97-AF65-F5344CB8AC3E}">
        <p14:creationId xmlns:p14="http://schemas.microsoft.com/office/powerpoint/2010/main" val="8988018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 </a:t>
            </a:r>
            <a:r>
              <a:rPr lang="en-US" altLang="en-US" sz="4000" dirty="0" err="1"/>
              <a:t>Gemara</a:t>
            </a:r>
            <a:r>
              <a:rPr lang="en-US" altLang="en-US" sz="4000" dirty="0"/>
              <a:t> relates: Years after, Rabbi </a:t>
            </a:r>
            <a:r>
              <a:rPr lang="en-US" altLang="en-US" sz="4000" dirty="0" err="1"/>
              <a:t>Natan</a:t>
            </a:r>
            <a:r>
              <a:rPr lang="en-US" altLang="en-US" sz="4000" dirty="0"/>
              <a:t> encountered Elijah the prophet and said to him: What did the Holy One, Blessed be He, do at that time, when Rabbi Yehoshua issued his declaration? Elijah said to him: The Holy One, Blessed be He, smiled and said:</a:t>
            </a:r>
          </a:p>
        </p:txBody>
      </p:sp>
    </p:spTree>
    <p:extLst>
      <p:ext uri="{BB962C8B-B14F-4D97-AF65-F5344CB8AC3E}">
        <p14:creationId xmlns:p14="http://schemas.microsoft.com/office/powerpoint/2010/main" val="36976198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a:t>My children have triumphed over Me; My children have triumphed over Me.</a:t>
            </a:r>
            <a:endParaRPr lang="en-US" altLang="en-US" sz="4000" dirty="0"/>
          </a:p>
        </p:txBody>
      </p:sp>
    </p:spTree>
    <p:extLst>
      <p:ext uri="{BB962C8B-B14F-4D97-AF65-F5344CB8AC3E}">
        <p14:creationId xmlns:p14="http://schemas.microsoft.com/office/powerpoint/2010/main" val="31481859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defTabSz="173038">
              <a:lnSpc>
                <a:spcPct val="90000"/>
              </a:lnSpc>
            </a:pPr>
            <a:r>
              <a:rPr lang="en-US" altLang="en-US" sz="4000" dirty="0"/>
              <a:t>Summary of the whole story: R. Eliezer made and got divine approval of his case by</a:t>
            </a:r>
          </a:p>
          <a:p>
            <a:pPr algn="l" defTabSz="173038">
              <a:lnSpc>
                <a:spcPct val="90000"/>
              </a:lnSpc>
            </a:pPr>
            <a:r>
              <a:rPr lang="en-US" altLang="en-US" sz="4000" dirty="0"/>
              <a:t>•	Logic</a:t>
            </a:r>
          </a:p>
          <a:p>
            <a:pPr algn="l" defTabSz="173038">
              <a:lnSpc>
                <a:spcPct val="90000"/>
              </a:lnSpc>
            </a:pPr>
            <a:r>
              <a:rPr lang="en-US" altLang="en-US" sz="4000" dirty="0"/>
              <a:t>•	Supernatural intervention in moving a tree</a:t>
            </a:r>
          </a:p>
        </p:txBody>
      </p:sp>
    </p:spTree>
    <p:extLst>
      <p:ext uri="{BB962C8B-B14F-4D97-AF65-F5344CB8AC3E}">
        <p14:creationId xmlns:p14="http://schemas.microsoft.com/office/powerpoint/2010/main" val="35401525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228600" indent="-228600" algn="l">
              <a:lnSpc>
                <a:spcPct val="90000"/>
              </a:lnSpc>
              <a:buFont typeface="Arial" panose="020B0604020202020204" pitchFamily="34" charset="0"/>
              <a:buChar char="•"/>
              <a:tabLst>
                <a:tab pos="228600" algn="l"/>
              </a:tabLst>
            </a:pPr>
            <a:r>
              <a:rPr lang="en-US" altLang="en-US" sz="4000" dirty="0"/>
              <a:t>Supernatural intervention in reversal of a stream</a:t>
            </a:r>
          </a:p>
          <a:p>
            <a:pPr algn="l">
              <a:lnSpc>
                <a:spcPct val="90000"/>
              </a:lnSpc>
              <a:tabLst>
                <a:tab pos="228600" algn="l"/>
              </a:tabLst>
            </a:pPr>
            <a:r>
              <a:rPr lang="en-US" altLang="en-US" sz="4000" dirty="0"/>
              <a:t>•	Supernatural intervention in collapse of walls</a:t>
            </a:r>
          </a:p>
          <a:p>
            <a:pPr algn="l">
              <a:lnSpc>
                <a:spcPct val="90000"/>
              </a:lnSpc>
              <a:tabLst>
                <a:tab pos="228600" algn="l"/>
              </a:tabLst>
            </a:pPr>
            <a:r>
              <a:rPr lang="en-US" altLang="en-US" sz="4000" dirty="0"/>
              <a:t>•	G-d spoke from heaven.</a:t>
            </a:r>
          </a:p>
          <a:p>
            <a:pPr marL="228600" indent="-228600" algn="l">
              <a:lnSpc>
                <a:spcPct val="90000"/>
              </a:lnSpc>
              <a:buFont typeface="Arial" panose="020B0604020202020204" pitchFamily="34" charset="0"/>
              <a:buChar char="•"/>
              <a:tabLst>
                <a:tab pos="228600" algn="l"/>
              </a:tabLst>
            </a:pPr>
            <a:r>
              <a:rPr lang="en-US" altLang="en-US" sz="4000" dirty="0"/>
              <a:t>Genuine Heavenly voice was rejected</a:t>
            </a:r>
          </a:p>
        </p:txBody>
      </p:sp>
    </p:spTree>
    <p:extLst>
      <p:ext uri="{BB962C8B-B14F-4D97-AF65-F5344CB8AC3E}">
        <p14:creationId xmlns:p14="http://schemas.microsoft.com/office/powerpoint/2010/main" val="17537394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228600" indent="-228600" algn="l" defTabSz="228600">
              <a:lnSpc>
                <a:spcPct val="90000"/>
              </a:lnSpc>
              <a:buFont typeface="Arial" panose="020B0604020202020204" pitchFamily="34" charset="0"/>
              <a:buChar char="•"/>
            </a:pPr>
            <a:r>
              <a:rPr lang="en-US" altLang="en-US" sz="4000" dirty="0"/>
              <a:t>Majority opinion of rabbis deemed supreme.</a:t>
            </a:r>
          </a:p>
          <a:p>
            <a:pPr algn="l" defTabSz="228600">
              <a:lnSpc>
                <a:spcPct val="90000"/>
              </a:lnSpc>
            </a:pPr>
            <a:r>
              <a:rPr lang="en-US" altLang="en-US" sz="4000" dirty="0"/>
              <a:t>•	Basis of majority opinion is violation and reversal of Ex 23.2</a:t>
            </a:r>
          </a:p>
          <a:p>
            <a:pPr algn="l" defTabSz="228600">
              <a:lnSpc>
                <a:spcPct val="90000"/>
              </a:lnSpc>
            </a:pPr>
            <a:r>
              <a:rPr lang="en-US" altLang="en-US" sz="4000" dirty="0"/>
              <a:t>•	G-d is construed to like the idea that His will and opinion is overcome. </a:t>
            </a:r>
          </a:p>
        </p:txBody>
      </p:sp>
    </p:spTree>
    <p:extLst>
      <p:ext uri="{BB962C8B-B14F-4D97-AF65-F5344CB8AC3E}">
        <p14:creationId xmlns:p14="http://schemas.microsoft.com/office/powerpoint/2010/main" val="407008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I lost my girlfriend’s audiobook, </a:t>
            </a:r>
          </a:p>
          <a:p>
            <a:pPr algn="l">
              <a:lnSpc>
                <a:spcPct val="90000"/>
              </a:lnSpc>
            </a:pPr>
            <a:endParaRPr lang="en-US" altLang="en-US" sz="4000" dirty="0"/>
          </a:p>
        </p:txBody>
      </p:sp>
    </p:spTree>
    <p:extLst>
      <p:ext uri="{BB962C8B-B14F-4D97-AF65-F5344CB8AC3E}">
        <p14:creationId xmlns:p14="http://schemas.microsoft.com/office/powerpoint/2010/main" val="13025102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G-d’s plan needed to be kept secret, until ready to be revealed, because it was </a:t>
            </a:r>
            <a:r>
              <a:rPr lang="en-US" altLang="en-US" sz="4000" u="sng" dirty="0">
                <a:solidFill>
                  <a:srgbClr val="FFFF66"/>
                </a:solidFill>
              </a:rPr>
              <a:t>so opposite to the wisdom of man</a:t>
            </a:r>
            <a:r>
              <a:rPr lang="en-US" altLang="en-US" sz="4000" dirty="0"/>
              <a:t> that it could have been undermined by </a:t>
            </a:r>
            <a:r>
              <a:rPr lang="en-US" altLang="en-US" sz="4000" dirty="0" err="1"/>
              <a:t>haSatan</a:t>
            </a:r>
            <a:r>
              <a:rPr lang="en-US" altLang="en-US" sz="4000" dirty="0"/>
              <a:t> and by His people.</a:t>
            </a:r>
          </a:p>
        </p:txBody>
      </p:sp>
    </p:spTree>
    <p:extLst>
      <p:ext uri="{BB962C8B-B14F-4D97-AF65-F5344CB8AC3E}">
        <p14:creationId xmlns:p14="http://schemas.microsoft.com/office/powerpoint/2010/main" val="28017674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1CB1497D-7720-CF8B-BFD3-A9163AC0C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42667536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5" name="Picture 4">
            <a:extLst>
              <a:ext uri="{FF2B5EF4-FFF2-40B4-BE49-F238E27FC236}">
                <a16:creationId xmlns:a16="http://schemas.microsoft.com/office/drawing/2014/main" id="{14E3DFB8-3652-3B74-ED99-23CBF3DBF9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 y="1"/>
            <a:ext cx="9144571" cy="5143178"/>
          </a:xfrm>
          <a:prstGeom prst="rect">
            <a:avLst/>
          </a:prstGeom>
        </p:spPr>
      </p:pic>
      <p:sp>
        <p:nvSpPr>
          <p:cNvPr id="6" name="TextBox 5">
            <a:extLst>
              <a:ext uri="{FF2B5EF4-FFF2-40B4-BE49-F238E27FC236}">
                <a16:creationId xmlns:a16="http://schemas.microsoft.com/office/drawing/2014/main" id="{FD3E0EFA-E73D-D556-C993-C3BDDC77725D}"/>
              </a:ext>
            </a:extLst>
          </p:cNvPr>
          <p:cNvSpPr txBox="1"/>
          <p:nvPr/>
        </p:nvSpPr>
        <p:spPr>
          <a:xfrm>
            <a:off x="464597" y="514350"/>
            <a:ext cx="7317772" cy="2554545"/>
          </a:xfrm>
          <a:prstGeom prst="rect">
            <a:avLst/>
          </a:prstGeom>
          <a:noFill/>
        </p:spPr>
        <p:txBody>
          <a:bodyPr wrap="none" rtlCol="0">
            <a:spAutoFit/>
          </a:bodyPr>
          <a:lstStyle/>
          <a:p>
            <a:pPr algn="l"/>
            <a:r>
              <a:rPr lang="en-US" dirty="0"/>
              <a:t>God’s Secret Plan</a:t>
            </a:r>
          </a:p>
          <a:p>
            <a:pPr marL="457200" indent="-457200" algn="l">
              <a:buFont typeface="+mj-lt"/>
              <a:buAutoNum type="arabicPeriod"/>
            </a:pPr>
            <a:r>
              <a:rPr lang="en-US" dirty="0"/>
              <a:t>Why kept secret?</a:t>
            </a:r>
          </a:p>
          <a:p>
            <a:pPr marL="457200" indent="-457200" algn="l">
              <a:buFont typeface="+mj-lt"/>
              <a:buAutoNum type="arabicPeriod"/>
            </a:pPr>
            <a:r>
              <a:rPr lang="en-US" dirty="0"/>
              <a:t>Meaning of secret wisdom </a:t>
            </a:r>
          </a:p>
          <a:p>
            <a:pPr algn="l"/>
            <a:r>
              <a:rPr lang="en-US" dirty="0"/>
              <a:t>    and understanding.</a:t>
            </a:r>
          </a:p>
        </p:txBody>
      </p:sp>
    </p:spTree>
    <p:extLst>
      <p:ext uri="{BB962C8B-B14F-4D97-AF65-F5344CB8AC3E}">
        <p14:creationId xmlns:p14="http://schemas.microsoft.com/office/powerpoint/2010/main" val="39928457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r>
              <a:rPr lang="en-US" sz="4000" b="1" i="0" baseline="30000" dirty="0">
                <a:effectLst/>
              </a:rPr>
              <a:t> </a:t>
            </a:r>
            <a:r>
              <a:rPr lang="en-US" altLang="en-US" sz="4000" baseline="30000" dirty="0"/>
              <a:t>Eph 1.7-10 </a:t>
            </a:r>
            <a:r>
              <a:rPr lang="en-US" sz="4000" b="0" i="0" dirty="0">
                <a:effectLst/>
              </a:rPr>
              <a:t>In union with him, through the shedding of his blood, we are set free — our sins are forgiven; this accords with the wealth of the grace</a:t>
            </a:r>
            <a:r>
              <a:rPr lang="en-US" sz="4000" b="1" i="0" baseline="30000" dirty="0">
                <a:effectLst/>
              </a:rPr>
              <a:t> </a:t>
            </a:r>
            <a:r>
              <a:rPr lang="en-US" sz="4000" b="0" i="0" dirty="0">
                <a:effectLst/>
              </a:rPr>
              <a:t>he has lavished on us. In all his </a:t>
            </a:r>
            <a:r>
              <a:rPr lang="en-US" sz="4000" b="0" i="0" u="sng" dirty="0">
                <a:solidFill>
                  <a:srgbClr val="FFFF66"/>
                </a:solidFill>
                <a:effectLst/>
              </a:rPr>
              <a:t>wisdom and understanding</a:t>
            </a:r>
            <a:r>
              <a:rPr lang="en-US" sz="4000" b="0" i="0" dirty="0">
                <a:solidFill>
                  <a:srgbClr val="FFFF66"/>
                </a:solidFill>
                <a:effectLst/>
              </a:rPr>
              <a:t> </a:t>
            </a:r>
            <a:r>
              <a:rPr lang="en-US" sz="4000" b="0" i="0" dirty="0">
                <a:effectLst/>
              </a:rPr>
              <a:t>he has </a:t>
            </a:r>
            <a:r>
              <a:rPr lang="en-US" sz="4000" dirty="0"/>
              <a:t>made known to us his </a:t>
            </a:r>
            <a:r>
              <a:rPr lang="en-US" sz="4000" b="0" i="0" u="sng" dirty="0">
                <a:solidFill>
                  <a:srgbClr val="FFFF66"/>
                </a:solidFill>
                <a:effectLst/>
              </a:rPr>
              <a:t>secret [mystery] </a:t>
            </a:r>
            <a:r>
              <a:rPr lang="en-US" sz="4000" u="sng" dirty="0">
                <a:solidFill>
                  <a:srgbClr val="FFFF66"/>
                </a:solidFill>
              </a:rPr>
              <a:t>plan</a:t>
            </a:r>
            <a:r>
              <a:rPr lang="en-US" sz="4000" b="0" i="0" dirty="0">
                <a:effectLst/>
              </a:rPr>
              <a:t>, </a:t>
            </a:r>
          </a:p>
        </p:txBody>
      </p:sp>
    </p:spTree>
    <p:extLst>
      <p:ext uri="{BB962C8B-B14F-4D97-AF65-F5344CB8AC3E}">
        <p14:creationId xmlns:p14="http://schemas.microsoft.com/office/powerpoint/2010/main" val="39659812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3600" dirty="0"/>
              <a:t>Three words to explore: </a:t>
            </a:r>
          </a:p>
          <a:p>
            <a:pPr marL="457200" indent="-457200" algn="l">
              <a:lnSpc>
                <a:spcPct val="90000"/>
              </a:lnSpc>
              <a:buFont typeface="+mj-lt"/>
              <a:buAutoNum type="arabicPeriod"/>
            </a:pPr>
            <a:r>
              <a:rPr lang="en-US" altLang="en-US" sz="3600" dirty="0"/>
              <a:t>wisdom, </a:t>
            </a:r>
          </a:p>
          <a:p>
            <a:pPr marL="457200" indent="-457200" algn="l">
              <a:lnSpc>
                <a:spcPct val="90000"/>
              </a:lnSpc>
              <a:buFont typeface="+mj-lt"/>
              <a:buAutoNum type="arabicPeriod"/>
            </a:pPr>
            <a:r>
              <a:rPr lang="en-US" altLang="en-US" sz="3600" dirty="0"/>
              <a:t>understanding, </a:t>
            </a:r>
          </a:p>
          <a:p>
            <a:pPr marL="457200" indent="-457200" algn="l">
              <a:lnSpc>
                <a:spcPct val="90000"/>
              </a:lnSpc>
              <a:buFont typeface="+mj-lt"/>
              <a:buAutoNum type="arabicPeriod"/>
            </a:pPr>
            <a:r>
              <a:rPr lang="en-US" altLang="en-US" sz="3600" dirty="0"/>
              <a:t>secret or mystery</a:t>
            </a:r>
          </a:p>
          <a:p>
            <a:pPr algn="l">
              <a:lnSpc>
                <a:spcPct val="90000"/>
              </a:lnSpc>
            </a:pPr>
            <a:endParaRPr lang="en-US" altLang="en-US" sz="4000" dirty="0"/>
          </a:p>
        </p:txBody>
      </p:sp>
    </p:spTree>
    <p:extLst>
      <p:ext uri="{BB962C8B-B14F-4D97-AF65-F5344CB8AC3E}">
        <p14:creationId xmlns:p14="http://schemas.microsoft.com/office/powerpoint/2010/main" val="19087119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D1DDDE17-92C8-250C-7F5D-6B0B66354096}"/>
              </a:ext>
            </a:extLst>
          </p:cNvPr>
          <p:cNvPicPr>
            <a:picLocks noChangeAspect="1"/>
          </p:cNvPicPr>
          <p:nvPr/>
        </p:nvPicPr>
        <p:blipFill>
          <a:blip r:embed="rId3"/>
          <a:stretch>
            <a:fillRect/>
          </a:stretch>
        </p:blipFill>
        <p:spPr>
          <a:xfrm>
            <a:off x="1371600" y="621400"/>
            <a:ext cx="6097928" cy="1950350"/>
          </a:xfrm>
          <a:prstGeom prst="rect">
            <a:avLst/>
          </a:prstGeom>
        </p:spPr>
      </p:pic>
    </p:spTree>
    <p:extLst>
      <p:ext uri="{BB962C8B-B14F-4D97-AF65-F5344CB8AC3E}">
        <p14:creationId xmlns:p14="http://schemas.microsoft.com/office/powerpoint/2010/main" val="41861118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dirty="0"/>
              <a:t> </a:t>
            </a:r>
            <a:r>
              <a:rPr lang="en-US" sz="4000" u="sng" dirty="0">
                <a:solidFill>
                  <a:srgbClr val="FFFF66"/>
                </a:solidFill>
              </a:rPr>
              <a:t>1.</a:t>
            </a:r>
            <a:r>
              <a:rPr lang="en-US" dirty="0"/>
              <a:t> </a:t>
            </a:r>
            <a:r>
              <a:rPr lang="en-US" sz="4000" u="sng" dirty="0">
                <a:solidFill>
                  <a:srgbClr val="FFFF66"/>
                </a:solidFill>
              </a:rPr>
              <a:t>Wisdom</a:t>
            </a:r>
            <a:r>
              <a:rPr lang="en-US" dirty="0"/>
              <a:t> </a:t>
            </a:r>
            <a:r>
              <a:rPr lang="en-US" sz="4000" dirty="0"/>
              <a:t>(</a:t>
            </a:r>
            <a:r>
              <a:rPr lang="en-US" sz="4000" dirty="0" err="1"/>
              <a:t>sophía</a:t>
            </a:r>
            <a:r>
              <a:rPr lang="en-US" sz="4000" dirty="0"/>
              <a:t>) is the root of the English term "philosophy" –  “the art of using wisdom,” “affection for wisdom.”</a:t>
            </a:r>
            <a:r>
              <a:rPr lang="en-US" altLang="en-US" sz="4000" dirty="0"/>
              <a:t> wisdom, insight, skill (human or divine), intelligence.</a:t>
            </a:r>
          </a:p>
        </p:txBody>
      </p:sp>
    </p:spTree>
    <p:extLst>
      <p:ext uri="{BB962C8B-B14F-4D97-AF65-F5344CB8AC3E}">
        <p14:creationId xmlns:p14="http://schemas.microsoft.com/office/powerpoint/2010/main" val="30294394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dirty="0">
                <a:solidFill>
                  <a:srgbClr val="FFFF66"/>
                </a:solidFill>
              </a:rPr>
              <a:t>2. </a:t>
            </a:r>
            <a:r>
              <a:rPr lang="en-US" sz="4000" u="sng" dirty="0">
                <a:solidFill>
                  <a:srgbClr val="FFFF66"/>
                </a:solidFill>
              </a:rPr>
              <a:t>understanding</a:t>
            </a:r>
            <a:r>
              <a:rPr lang="en-US" sz="4000" dirty="0"/>
              <a:t>  [phronesis]: practical wisdom </a:t>
            </a:r>
          </a:p>
          <a:p>
            <a:pPr algn="l">
              <a:lnSpc>
                <a:spcPct val="90000"/>
              </a:lnSpc>
            </a:pPr>
            <a:r>
              <a:rPr lang="en-US" sz="4000" dirty="0"/>
              <a:t>understanding (which leads to right action), practical wisdom, prudence.</a:t>
            </a:r>
            <a:endParaRPr lang="en-US" altLang="en-US" sz="6600" dirty="0"/>
          </a:p>
        </p:txBody>
      </p:sp>
    </p:spTree>
    <p:extLst>
      <p:ext uri="{BB962C8B-B14F-4D97-AF65-F5344CB8AC3E}">
        <p14:creationId xmlns:p14="http://schemas.microsoft.com/office/powerpoint/2010/main" val="7528338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G-d’s wisdom and understanding is not difficult and complex, but astonishingly simple.  </a:t>
            </a:r>
          </a:p>
          <a:p>
            <a:pPr algn="l">
              <a:lnSpc>
                <a:spcPct val="90000"/>
              </a:lnSpc>
            </a:pPr>
            <a:endParaRPr lang="en-US" altLang="en-US" sz="1700" dirty="0"/>
          </a:p>
          <a:p>
            <a:pPr algn="l">
              <a:lnSpc>
                <a:spcPct val="90000"/>
              </a:lnSpc>
            </a:pPr>
            <a:r>
              <a:rPr lang="en-US" altLang="en-US" sz="4000" baseline="30000" dirty="0"/>
              <a:t>Mt 11.25-26</a:t>
            </a:r>
            <a:r>
              <a:rPr lang="en-US" altLang="en-US" sz="4000" dirty="0"/>
              <a:t> It was at that time that Yeshua said, “I thank you, Father, Lord of heaven and earth, that you concealed these things from the sophisticated and educated and revealed them to infants.</a:t>
            </a:r>
          </a:p>
        </p:txBody>
      </p:sp>
    </p:spTree>
    <p:extLst>
      <p:ext uri="{BB962C8B-B14F-4D97-AF65-F5344CB8AC3E}">
        <p14:creationId xmlns:p14="http://schemas.microsoft.com/office/powerpoint/2010/main" val="4312717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altLang="en-US" sz="4000" baseline="30000" dirty="0"/>
              <a:t>1 Cor 1.19-25</a:t>
            </a:r>
            <a:r>
              <a:rPr lang="en-US" sz="4000" i="0" dirty="0">
                <a:effectLst/>
              </a:rPr>
              <a:t> Indeed, the </a:t>
            </a:r>
            <a:r>
              <a:rPr lang="en-US" sz="4000" dirty="0">
                <a:effectLst/>
              </a:rPr>
              <a:t>Tanakh </a:t>
            </a:r>
            <a:r>
              <a:rPr lang="en-US" sz="4000" i="0" dirty="0">
                <a:effectLst/>
              </a:rPr>
              <a:t>says, “I will destroy the wisdom of the wise and frustrate the intelligence of the intelligent.”</a:t>
            </a:r>
            <a:r>
              <a:rPr lang="en-US" sz="4000" i="0" baseline="30000" dirty="0">
                <a:effectLst/>
              </a:rPr>
              <a:t>[Is 29.14]  </a:t>
            </a:r>
            <a:r>
              <a:rPr lang="en-US" sz="4000" i="0" dirty="0">
                <a:effectLst/>
              </a:rPr>
              <a:t>Where does that leave the philosopher, the </a:t>
            </a:r>
            <a:r>
              <a:rPr lang="en-US" sz="4000" dirty="0">
                <a:effectLst/>
              </a:rPr>
              <a:t>Torah-teacher</a:t>
            </a:r>
            <a:r>
              <a:rPr lang="en-US" sz="4000" i="0" dirty="0">
                <a:effectLst/>
              </a:rPr>
              <a:t>, or any of today’s thinkers? </a:t>
            </a:r>
            <a:endParaRPr lang="en-US" altLang="en-US" sz="4000" dirty="0"/>
          </a:p>
        </p:txBody>
      </p:sp>
    </p:spTree>
    <p:extLst>
      <p:ext uri="{BB962C8B-B14F-4D97-AF65-F5344CB8AC3E}">
        <p14:creationId xmlns:p14="http://schemas.microsoft.com/office/powerpoint/2010/main" val="2094318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I lost my girlfriend’s audiobook, and now I’ll never hear the end of it.</a:t>
            </a:r>
          </a:p>
          <a:p>
            <a:pPr algn="l">
              <a:lnSpc>
                <a:spcPct val="90000"/>
              </a:lnSpc>
            </a:pPr>
            <a:endParaRPr lang="en-US" altLang="en-US" sz="4000" dirty="0"/>
          </a:p>
          <a:p>
            <a:pPr algn="l">
              <a:lnSpc>
                <a:spcPct val="90000"/>
              </a:lnSpc>
            </a:pPr>
            <a:endParaRPr lang="en-US" altLang="en-US" sz="4000" dirty="0"/>
          </a:p>
        </p:txBody>
      </p:sp>
    </p:spTree>
    <p:extLst>
      <p:ext uri="{BB962C8B-B14F-4D97-AF65-F5344CB8AC3E}">
        <p14:creationId xmlns:p14="http://schemas.microsoft.com/office/powerpoint/2010/main" val="13298257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r>
              <a:rPr lang="en-US" altLang="en-US" sz="4000" baseline="30000" dirty="0"/>
              <a:t>1 Cor 1.19-25</a:t>
            </a:r>
            <a:r>
              <a:rPr lang="en-US" sz="4000" b="0" i="0" dirty="0">
                <a:effectLst/>
              </a:rPr>
              <a:t> Hasn’t God made this world’s wisdom look pretty foolish? For God’s wisdom ordained that the world, using its own wisdom, would not come to know him. Therefore God decided to use the “nonsense” of what we proclaim as his means of saving those who come to trust in it.</a:t>
            </a:r>
            <a:endParaRPr lang="en-US" altLang="en-US" sz="4000" dirty="0"/>
          </a:p>
        </p:txBody>
      </p:sp>
    </p:spTree>
    <p:extLst>
      <p:ext uri="{BB962C8B-B14F-4D97-AF65-F5344CB8AC3E}">
        <p14:creationId xmlns:p14="http://schemas.microsoft.com/office/powerpoint/2010/main" val="4224143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altLang="en-US" sz="4000" baseline="30000" dirty="0"/>
              <a:t>1 Cor 1.19-25</a:t>
            </a:r>
            <a:r>
              <a:rPr lang="en-US" sz="4000" b="0" i="0" dirty="0">
                <a:effectLst/>
              </a:rPr>
              <a:t> Precisely because Jews ask for signs and Greeks try to find wisdom, </a:t>
            </a:r>
            <a:r>
              <a:rPr lang="en-US" sz="4000" b="1" i="0" baseline="30000" dirty="0">
                <a:effectLst/>
              </a:rPr>
              <a:t> </a:t>
            </a:r>
            <a:r>
              <a:rPr lang="en-US" sz="4000" b="0" i="0" dirty="0">
                <a:effectLst/>
              </a:rPr>
              <a:t>we go on proclaiming a Messiah executed on a stake as a criminal! To Jews this is an obstacle, and to Greeks it is nonsense; </a:t>
            </a:r>
            <a:r>
              <a:rPr lang="en-US" sz="4000" b="1" i="0" baseline="30000" dirty="0">
                <a:effectLst/>
              </a:rPr>
              <a:t> </a:t>
            </a:r>
            <a:endParaRPr lang="en-US" altLang="en-US" sz="4000" dirty="0"/>
          </a:p>
        </p:txBody>
      </p:sp>
    </p:spTree>
    <p:extLst>
      <p:ext uri="{BB962C8B-B14F-4D97-AF65-F5344CB8AC3E}">
        <p14:creationId xmlns:p14="http://schemas.microsoft.com/office/powerpoint/2010/main" val="32110748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altLang="en-US" sz="4000" baseline="30000" dirty="0"/>
              <a:t>1 Cor 1.19-25</a:t>
            </a:r>
            <a:r>
              <a:rPr lang="en-US" sz="4000" b="0" i="0" dirty="0">
                <a:effectLst/>
              </a:rPr>
              <a:t> but to those who are called, both Jews and Greeks, this same Messiah is God’s power and God’s wisdom! For God’s “nonsense” is wiser than humanity’s “wisdom.”</a:t>
            </a:r>
          </a:p>
          <a:p>
            <a:pPr algn="l">
              <a:lnSpc>
                <a:spcPct val="90000"/>
              </a:lnSpc>
            </a:pPr>
            <a:endParaRPr lang="en-US" altLang="en-US" sz="4000" dirty="0"/>
          </a:p>
        </p:txBody>
      </p:sp>
    </p:spTree>
    <p:extLst>
      <p:ext uri="{BB962C8B-B14F-4D97-AF65-F5344CB8AC3E}">
        <p14:creationId xmlns:p14="http://schemas.microsoft.com/office/powerpoint/2010/main" val="21969885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endParaRPr lang="en-US" altLang="en-US" sz="4000" dirty="0"/>
          </a:p>
          <a:p>
            <a:pPr algn="l">
              <a:lnSpc>
                <a:spcPct val="90000"/>
              </a:lnSpc>
            </a:pPr>
            <a:endParaRPr lang="en-US" altLang="en-US" sz="4000" dirty="0"/>
          </a:p>
          <a:p>
            <a:pPr algn="l">
              <a:lnSpc>
                <a:spcPct val="90000"/>
              </a:lnSpc>
            </a:pPr>
            <a:endParaRPr lang="en-US" altLang="en-US" sz="4000" dirty="0"/>
          </a:p>
          <a:p>
            <a:pPr algn="l">
              <a:lnSpc>
                <a:spcPct val="90000"/>
              </a:lnSpc>
            </a:pPr>
            <a:r>
              <a:rPr lang="en-US" altLang="en-US" sz="4300" dirty="0">
                <a:solidFill>
                  <a:srgbClr val="FFFF66"/>
                </a:solidFill>
              </a:rPr>
              <a:t>3. </a:t>
            </a:r>
            <a:r>
              <a:rPr lang="en-US" altLang="en-US" sz="4300" u="sng" dirty="0" err="1">
                <a:solidFill>
                  <a:srgbClr val="FFFF66"/>
                </a:solidFill>
              </a:rPr>
              <a:t>mustérion</a:t>
            </a:r>
            <a:r>
              <a:rPr lang="en-US" altLang="en-US" sz="4000" dirty="0"/>
              <a:t>: a mystery or secret doctrine, the counsels of God, once hidden but now revealed in the good news of Messiah; particular truths or details of the Messiah’s revelation.</a:t>
            </a:r>
          </a:p>
        </p:txBody>
      </p:sp>
      <p:pic>
        <p:nvPicPr>
          <p:cNvPr id="3" name="Picture 2">
            <a:extLst>
              <a:ext uri="{FF2B5EF4-FFF2-40B4-BE49-F238E27FC236}">
                <a16:creationId xmlns:a16="http://schemas.microsoft.com/office/drawing/2014/main" id="{96860226-8547-06DF-7BB8-D190E6B015E0}"/>
              </a:ext>
            </a:extLst>
          </p:cNvPr>
          <p:cNvPicPr>
            <a:picLocks noChangeAspect="1"/>
          </p:cNvPicPr>
          <p:nvPr/>
        </p:nvPicPr>
        <p:blipFill>
          <a:blip r:embed="rId3"/>
          <a:stretch>
            <a:fillRect/>
          </a:stretch>
        </p:blipFill>
        <p:spPr>
          <a:xfrm>
            <a:off x="586494" y="438150"/>
            <a:ext cx="7971012" cy="1585963"/>
          </a:xfrm>
          <a:prstGeom prst="rect">
            <a:avLst/>
          </a:prstGeom>
        </p:spPr>
      </p:pic>
    </p:spTree>
    <p:extLst>
      <p:ext uri="{BB962C8B-B14F-4D97-AF65-F5344CB8AC3E}">
        <p14:creationId xmlns:p14="http://schemas.microsoft.com/office/powerpoint/2010/main" val="6784755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dirty="0"/>
              <a:t> </a:t>
            </a:r>
            <a:r>
              <a:rPr lang="en-US" sz="4000" dirty="0"/>
              <a:t>In the Bible, a "mystery" (</a:t>
            </a:r>
            <a:r>
              <a:rPr lang="en-US" sz="4000" dirty="0">
                <a:hlinkClick r:id="rId3"/>
              </a:rPr>
              <a:t>3466</a:t>
            </a:r>
            <a:r>
              <a:rPr lang="en-US" sz="4000" dirty="0"/>
              <a:t> /</a:t>
            </a:r>
            <a:r>
              <a:rPr lang="en-US" sz="4000" dirty="0" err="1"/>
              <a:t>mystḗrion</a:t>
            </a:r>
            <a:r>
              <a:rPr lang="en-US" sz="4000" dirty="0"/>
              <a:t>) is not something unknowable. Rather, it is what can only be known through revelation, i.e. because God reveals it.</a:t>
            </a:r>
            <a:endParaRPr lang="en-US" altLang="en-US" sz="4000" dirty="0"/>
          </a:p>
        </p:txBody>
      </p:sp>
    </p:spTree>
    <p:extLst>
      <p:ext uri="{BB962C8B-B14F-4D97-AF65-F5344CB8AC3E}">
        <p14:creationId xmlns:p14="http://schemas.microsoft.com/office/powerpoint/2010/main" val="6527689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In using the word “mystery” Paul used singular, not plural, to distinguish Messiah’s mystery from the Greek mysteries religions.  </a:t>
            </a:r>
          </a:p>
        </p:txBody>
      </p:sp>
    </p:spTree>
    <p:extLst>
      <p:ext uri="{BB962C8B-B14F-4D97-AF65-F5344CB8AC3E}">
        <p14:creationId xmlns:p14="http://schemas.microsoft.com/office/powerpoint/2010/main" val="34479271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4551363" cy="4648200"/>
          </a:xfrm>
        </p:spPr>
        <p:txBody>
          <a:bodyPr>
            <a:normAutofit fontScale="92500" lnSpcReduction="10000"/>
          </a:bodyPr>
          <a:lstStyle/>
          <a:p>
            <a:pPr algn="l">
              <a:lnSpc>
                <a:spcPct val="90000"/>
              </a:lnSpc>
            </a:pPr>
            <a:r>
              <a:rPr lang="en-US" altLang="en-US" sz="4000" dirty="0"/>
              <a:t>A votive plaque known as the </a:t>
            </a:r>
            <a:r>
              <a:rPr lang="en-US" altLang="en-US" sz="4000" dirty="0" err="1"/>
              <a:t>Ninnion</a:t>
            </a:r>
            <a:r>
              <a:rPr lang="en-US" altLang="en-US" sz="4000" dirty="0"/>
              <a:t> Tablet depicting elements of the </a:t>
            </a:r>
            <a:r>
              <a:rPr lang="en-US" altLang="en-US" sz="4000" u="sng" dirty="0">
                <a:solidFill>
                  <a:srgbClr val="FFFF66"/>
                </a:solidFill>
              </a:rPr>
              <a:t>Eleusinian Mysteries</a:t>
            </a:r>
            <a:r>
              <a:rPr lang="en-US" altLang="en-US" sz="4000" dirty="0"/>
              <a:t>, discovered in the sanctuary at Eleusis (mid-4th century BC)</a:t>
            </a:r>
          </a:p>
        </p:txBody>
      </p:sp>
      <p:pic>
        <p:nvPicPr>
          <p:cNvPr id="1026" name="Picture 2">
            <a:extLst>
              <a:ext uri="{FF2B5EF4-FFF2-40B4-BE49-F238E27FC236}">
                <a16:creationId xmlns:a16="http://schemas.microsoft.com/office/drawing/2014/main" id="{E1F5D23D-908E-C50B-122B-C7B37BDAD3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6163" y="0"/>
            <a:ext cx="428783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5856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References by Herodotus and Euripides attest to the existence of certain Bacchic-Orphic beliefs and practices: itinerant religion specialists and purveyors of secret knowledge, called </a:t>
            </a:r>
            <a:r>
              <a:rPr lang="en-US" altLang="en-US" sz="4000" dirty="0" err="1"/>
              <a:t>orpheotelestai</a:t>
            </a:r>
            <a:r>
              <a:rPr lang="en-US" altLang="en-US" sz="4000" dirty="0"/>
              <a:t>, performed the </a:t>
            </a:r>
            <a:r>
              <a:rPr lang="en-US" altLang="en-US" sz="4000" dirty="0" err="1"/>
              <a:t>teletai</a:t>
            </a:r>
            <a:r>
              <a:rPr lang="en-US" altLang="en-US" sz="4000" dirty="0"/>
              <a:t>, private rites </a:t>
            </a:r>
            <a:r>
              <a:rPr lang="en-US" altLang="en-US" sz="4000" u="sng" dirty="0">
                <a:solidFill>
                  <a:srgbClr val="FFFF66"/>
                </a:solidFill>
              </a:rPr>
              <a:t>for the remission of sins</a:t>
            </a:r>
            <a:r>
              <a:rPr lang="en-US" altLang="en-US" sz="4000" dirty="0"/>
              <a:t>.</a:t>
            </a:r>
          </a:p>
        </p:txBody>
      </p:sp>
    </p:spTree>
    <p:extLst>
      <p:ext uri="{BB962C8B-B14F-4D97-AF65-F5344CB8AC3E}">
        <p14:creationId xmlns:p14="http://schemas.microsoft.com/office/powerpoint/2010/main" val="39053742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sz="4000" dirty="0"/>
              <a:t>Secret activities, called </a:t>
            </a:r>
            <a:r>
              <a:rPr lang="en-US" sz="4000" i="1" dirty="0" err="1"/>
              <a:t>teletai</a:t>
            </a:r>
            <a:r>
              <a:rPr lang="en-US" sz="4000" dirty="0"/>
              <a:t> or </a:t>
            </a:r>
            <a:r>
              <a:rPr lang="en-US" sz="4000" i="1" dirty="0" err="1"/>
              <a:t>orgia</a:t>
            </a:r>
            <a:r>
              <a:rPr lang="en-US" sz="4000" dirty="0"/>
              <a:t>, took place in the mountains, where the </a:t>
            </a:r>
            <a:r>
              <a:rPr lang="en-US" sz="4000" dirty="0" err="1"/>
              <a:t>Bacchoi</a:t>
            </a:r>
            <a:r>
              <a:rPr lang="en-US" sz="4000" dirty="0"/>
              <a:t> engaged in ecstatic dancing, singing, revelry, and even eating raw meat. The wine-induced Bacchic frenzy was seen as a temporary madness that transported them from civilization to wilderness, both literally and metaphorically.</a:t>
            </a:r>
          </a:p>
        </p:txBody>
      </p:sp>
    </p:spTree>
    <p:extLst>
      <p:ext uri="{BB962C8B-B14F-4D97-AF65-F5344CB8AC3E}">
        <p14:creationId xmlns:p14="http://schemas.microsoft.com/office/powerpoint/2010/main" val="31331792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190500" y="209550"/>
            <a:ext cx="5524500" cy="4648200"/>
          </a:xfrm>
        </p:spPr>
        <p:txBody>
          <a:bodyPr/>
          <a:lstStyle/>
          <a:p>
            <a:pPr algn="l">
              <a:lnSpc>
                <a:spcPct val="90000"/>
              </a:lnSpc>
            </a:pPr>
            <a:r>
              <a:rPr lang="en-US" altLang="en-US" sz="4000" dirty="0"/>
              <a:t>The Eleusinian Mysteries Hydria, showing the reunion of Demeter and Persephone at the start of each spring</a:t>
            </a:r>
          </a:p>
        </p:txBody>
      </p:sp>
      <p:pic>
        <p:nvPicPr>
          <p:cNvPr id="2050" name="Picture 2">
            <a:extLst>
              <a:ext uri="{FF2B5EF4-FFF2-40B4-BE49-F238E27FC236}">
                <a16:creationId xmlns:a16="http://schemas.microsoft.com/office/drawing/2014/main" id="{437305D1-808C-1B8E-D3D1-0921D48EB6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1430"/>
            <a:ext cx="3429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487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Why is ‘dark’ spelled with a k and not c?    </a:t>
            </a:r>
          </a:p>
        </p:txBody>
      </p:sp>
    </p:spTree>
    <p:extLst>
      <p:ext uri="{BB962C8B-B14F-4D97-AF65-F5344CB8AC3E}">
        <p14:creationId xmlns:p14="http://schemas.microsoft.com/office/powerpoint/2010/main" val="8805740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074" name="Picture 2" descr="Secret Societies: Good Or Evil? - Richard Cassaro">
            <a:extLst>
              <a:ext uri="{FF2B5EF4-FFF2-40B4-BE49-F238E27FC236}">
                <a16:creationId xmlns:a16="http://schemas.microsoft.com/office/drawing/2014/main" id="{092A640F-114C-AED4-4665-26AC6F5AE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0"/>
            <a:ext cx="742520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1188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dirty="0"/>
              <a:t> </a:t>
            </a:r>
            <a:r>
              <a:rPr lang="en-US" sz="4000" dirty="0"/>
              <a:t>In the Bible, a "mystery" is what can only be known through revelation, i.e. because God reveals it.</a:t>
            </a:r>
            <a:endParaRPr lang="en-US" altLang="en-US" sz="4000" dirty="0"/>
          </a:p>
        </p:txBody>
      </p:sp>
    </p:spTree>
    <p:extLst>
      <p:ext uri="{BB962C8B-B14F-4D97-AF65-F5344CB8AC3E}">
        <p14:creationId xmlns:p14="http://schemas.microsoft.com/office/powerpoint/2010/main" val="24382792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1CB1497D-7720-CF8B-BFD3-A9163AC0C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7780095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5" name="Picture 4">
            <a:extLst>
              <a:ext uri="{FF2B5EF4-FFF2-40B4-BE49-F238E27FC236}">
                <a16:creationId xmlns:a16="http://schemas.microsoft.com/office/drawing/2014/main" id="{14E3DFB8-3652-3B74-ED99-23CBF3DBF9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 y="1"/>
            <a:ext cx="9144571" cy="5143178"/>
          </a:xfrm>
          <a:prstGeom prst="rect">
            <a:avLst/>
          </a:prstGeom>
        </p:spPr>
      </p:pic>
      <p:sp>
        <p:nvSpPr>
          <p:cNvPr id="6" name="TextBox 5">
            <a:extLst>
              <a:ext uri="{FF2B5EF4-FFF2-40B4-BE49-F238E27FC236}">
                <a16:creationId xmlns:a16="http://schemas.microsoft.com/office/drawing/2014/main" id="{FD3E0EFA-E73D-D556-C993-C3BDDC77725D}"/>
              </a:ext>
            </a:extLst>
          </p:cNvPr>
          <p:cNvSpPr txBox="1"/>
          <p:nvPr/>
        </p:nvSpPr>
        <p:spPr>
          <a:xfrm>
            <a:off x="464597" y="514350"/>
            <a:ext cx="7881966" cy="3170099"/>
          </a:xfrm>
          <a:prstGeom prst="rect">
            <a:avLst/>
          </a:prstGeom>
          <a:noFill/>
        </p:spPr>
        <p:txBody>
          <a:bodyPr wrap="none" rtlCol="0">
            <a:spAutoFit/>
          </a:bodyPr>
          <a:lstStyle/>
          <a:p>
            <a:pPr algn="l"/>
            <a:r>
              <a:rPr lang="en-US" dirty="0"/>
              <a:t>God’s Secret Plan</a:t>
            </a:r>
          </a:p>
          <a:p>
            <a:pPr marL="457200" indent="-457200" algn="l">
              <a:buFont typeface="+mj-lt"/>
              <a:buAutoNum type="arabicPeriod"/>
            </a:pPr>
            <a:r>
              <a:rPr lang="en-US" dirty="0"/>
              <a:t>Why kept secret?</a:t>
            </a:r>
          </a:p>
          <a:p>
            <a:pPr marL="457200" indent="-457200" algn="l">
              <a:buFont typeface="+mj-lt"/>
              <a:buAutoNum type="arabicPeriod"/>
            </a:pPr>
            <a:r>
              <a:rPr lang="en-US" dirty="0"/>
              <a:t>Meaning of mystery / secret </a:t>
            </a:r>
          </a:p>
          <a:p>
            <a:pPr algn="l"/>
            <a:r>
              <a:rPr lang="en-US" dirty="0"/>
              <a:t>    wisdom…</a:t>
            </a:r>
          </a:p>
          <a:p>
            <a:pPr algn="l"/>
            <a:r>
              <a:rPr lang="en-US" dirty="0"/>
              <a:t>3. What is the mystery, secret ?</a:t>
            </a:r>
          </a:p>
        </p:txBody>
      </p:sp>
    </p:spTree>
    <p:extLst>
      <p:ext uri="{BB962C8B-B14F-4D97-AF65-F5344CB8AC3E}">
        <p14:creationId xmlns:p14="http://schemas.microsoft.com/office/powerpoint/2010/main" val="9853023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b="1" i="0" baseline="30000" dirty="0">
                <a:effectLst/>
              </a:rPr>
              <a:t> </a:t>
            </a:r>
            <a:r>
              <a:rPr lang="en-US" altLang="en-US" sz="4000" baseline="30000" dirty="0"/>
              <a:t>Eph 1.7-10 </a:t>
            </a:r>
            <a:r>
              <a:rPr lang="en-US" sz="4000" b="0" i="0" dirty="0">
                <a:effectLst/>
              </a:rPr>
              <a:t>In union with him, through the shedding of his blood, </a:t>
            </a:r>
            <a:r>
              <a:rPr lang="en-US" sz="4000" b="0" i="0" u="sng" dirty="0">
                <a:solidFill>
                  <a:srgbClr val="FFFF66"/>
                </a:solidFill>
                <a:effectLst/>
              </a:rPr>
              <a:t>we are set free</a:t>
            </a:r>
            <a:r>
              <a:rPr lang="en-US" sz="4000" b="0" i="0" dirty="0">
                <a:effectLst/>
              </a:rPr>
              <a:t> — our sins are forgiven; this accords with the wealth of the grace</a:t>
            </a:r>
            <a:r>
              <a:rPr lang="en-US" sz="4000" b="1" i="0" baseline="30000" dirty="0">
                <a:effectLst/>
              </a:rPr>
              <a:t> </a:t>
            </a:r>
            <a:r>
              <a:rPr lang="en-US" sz="4000" b="0" i="0" dirty="0">
                <a:effectLst/>
              </a:rPr>
              <a:t>he has lavished on us. In all his wisdom and insight</a:t>
            </a:r>
            <a:r>
              <a:rPr lang="en-US" sz="4000" b="1" i="0" baseline="30000" dirty="0">
                <a:effectLst/>
              </a:rPr>
              <a:t> </a:t>
            </a:r>
            <a:r>
              <a:rPr lang="en-US" sz="4000" b="0" i="0" dirty="0">
                <a:effectLst/>
              </a:rPr>
              <a:t>he has </a:t>
            </a:r>
            <a:r>
              <a:rPr lang="en-US" sz="4000" b="0" i="0" u="sng" dirty="0">
                <a:solidFill>
                  <a:srgbClr val="FFFF66"/>
                </a:solidFill>
                <a:effectLst/>
              </a:rPr>
              <a:t>made known to us his secret plan</a:t>
            </a:r>
            <a:r>
              <a:rPr lang="en-US" sz="4000" b="0" i="0" dirty="0">
                <a:effectLst/>
              </a:rPr>
              <a:t>, </a:t>
            </a:r>
          </a:p>
        </p:txBody>
      </p:sp>
    </p:spTree>
    <p:extLst>
      <p:ext uri="{BB962C8B-B14F-4D97-AF65-F5344CB8AC3E}">
        <p14:creationId xmlns:p14="http://schemas.microsoft.com/office/powerpoint/2010/main" val="16740505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b="1" i="0" baseline="30000" dirty="0">
                <a:effectLst/>
              </a:rPr>
              <a:t> </a:t>
            </a:r>
            <a:r>
              <a:rPr lang="en-US" altLang="en-US" sz="4000" baseline="30000" dirty="0"/>
              <a:t>Eph 1.7-10  </a:t>
            </a:r>
            <a:r>
              <a:rPr lang="en-US" sz="4000" b="0" i="0" dirty="0">
                <a:effectLst/>
              </a:rPr>
              <a:t>which by his own will he designed beforehand in connection with the Messiah and will put into effect when the time is ripe — </a:t>
            </a:r>
            <a:r>
              <a:rPr lang="en-US" sz="4000" b="0" i="0" u="sng" dirty="0">
                <a:solidFill>
                  <a:srgbClr val="FFFF66"/>
                </a:solidFill>
                <a:effectLst/>
              </a:rPr>
              <a:t>his plan to place everything in heaven and on earth </a:t>
            </a:r>
            <a:r>
              <a:rPr lang="en-US" sz="4000" b="0" i="0" u="dbl" dirty="0">
                <a:solidFill>
                  <a:srgbClr val="FFFF66"/>
                </a:solidFill>
                <a:effectLst/>
              </a:rPr>
              <a:t>under the Messiah’s headship</a:t>
            </a:r>
            <a:r>
              <a:rPr lang="en-US" sz="4000" b="0" i="0" dirty="0">
                <a:effectLst/>
              </a:rPr>
              <a:t>.</a:t>
            </a:r>
          </a:p>
        </p:txBody>
      </p:sp>
    </p:spTree>
    <p:extLst>
      <p:ext uri="{BB962C8B-B14F-4D97-AF65-F5344CB8AC3E}">
        <p14:creationId xmlns:p14="http://schemas.microsoft.com/office/powerpoint/2010/main" val="19950102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The mystery is</a:t>
            </a:r>
          </a:p>
          <a:p>
            <a:pPr marL="280988" indent="-280988" algn="l">
              <a:lnSpc>
                <a:spcPct val="90000"/>
              </a:lnSpc>
              <a:buFont typeface="Arial" panose="020B0604020202020204" pitchFamily="34" charset="0"/>
              <a:buChar char="•"/>
            </a:pPr>
            <a:r>
              <a:rPr lang="en-US" altLang="en-US" sz="4000" dirty="0"/>
              <a:t>Supernatural 	FREEDOM from habits, tendencies</a:t>
            </a:r>
          </a:p>
          <a:p>
            <a:pPr marL="280988" indent="-280988" algn="l">
              <a:lnSpc>
                <a:spcPct val="90000"/>
              </a:lnSpc>
              <a:buFont typeface="Arial" panose="020B0604020202020204" pitchFamily="34" charset="0"/>
              <a:buChar char="•"/>
            </a:pPr>
            <a:r>
              <a:rPr lang="en-US" altLang="en-US" sz="4000" dirty="0"/>
              <a:t>Supernatural forgiveness: giving and receiving. </a:t>
            </a:r>
          </a:p>
          <a:p>
            <a:pPr marL="280988" indent="-280988" algn="l">
              <a:lnSpc>
                <a:spcPct val="90000"/>
              </a:lnSpc>
              <a:buFont typeface="Arial" panose="020B0604020202020204" pitchFamily="34" charset="0"/>
              <a:buChar char="•"/>
            </a:pPr>
            <a:r>
              <a:rPr lang="en-US" altLang="en-US" sz="4000" u="sng" dirty="0">
                <a:solidFill>
                  <a:srgbClr val="FFFF66"/>
                </a:solidFill>
              </a:rPr>
              <a:t>Messiah Yeshua!  Present and real</a:t>
            </a:r>
            <a:r>
              <a:rPr lang="en-US" altLang="en-US" sz="4000" dirty="0"/>
              <a:t>.   Headship, King, Coach, lover, mentor, friend!</a:t>
            </a:r>
          </a:p>
          <a:p>
            <a:pPr algn="l">
              <a:lnSpc>
                <a:spcPct val="90000"/>
              </a:lnSpc>
            </a:pPr>
            <a:endParaRPr lang="en-US" altLang="en-US" sz="4000" dirty="0"/>
          </a:p>
        </p:txBody>
      </p:sp>
    </p:spTree>
    <p:extLst>
      <p:ext uri="{BB962C8B-B14F-4D97-AF65-F5344CB8AC3E}">
        <p14:creationId xmlns:p14="http://schemas.microsoft.com/office/powerpoint/2010/main" val="14865803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The mystery is</a:t>
            </a:r>
          </a:p>
          <a:p>
            <a:pPr marL="280988" indent="-280988" algn="l">
              <a:lnSpc>
                <a:spcPct val="90000"/>
              </a:lnSpc>
              <a:buFont typeface="Arial" panose="020B0604020202020204" pitchFamily="34" charset="0"/>
              <a:buChar char="•"/>
            </a:pPr>
            <a:r>
              <a:rPr lang="en-US" altLang="en-US" sz="4000" dirty="0"/>
              <a:t>Supernatural 	comfort in suffering.  [Still a choice.]</a:t>
            </a:r>
          </a:p>
          <a:p>
            <a:pPr marL="280988" indent="-280988" algn="l">
              <a:lnSpc>
                <a:spcPct val="90000"/>
              </a:lnSpc>
              <a:buFont typeface="Arial" panose="020B0604020202020204" pitchFamily="34" charset="0"/>
              <a:buChar char="•"/>
            </a:pPr>
            <a:r>
              <a:rPr lang="en-US" altLang="en-US" sz="4000" dirty="0"/>
              <a:t>Supernatural deliverance from trauma [still with processing]</a:t>
            </a:r>
          </a:p>
          <a:p>
            <a:pPr algn="l">
              <a:lnSpc>
                <a:spcPct val="90000"/>
              </a:lnSpc>
            </a:pPr>
            <a:endParaRPr lang="en-US" altLang="en-US" sz="4000" dirty="0"/>
          </a:p>
        </p:txBody>
      </p:sp>
    </p:spTree>
    <p:extLst>
      <p:ext uri="{BB962C8B-B14F-4D97-AF65-F5344CB8AC3E}">
        <p14:creationId xmlns:p14="http://schemas.microsoft.com/office/powerpoint/2010/main" val="24380297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4800600" y="209550"/>
            <a:ext cx="4038600" cy="4648200"/>
          </a:xfrm>
        </p:spPr>
        <p:txBody>
          <a:bodyPr/>
          <a:lstStyle/>
          <a:p>
            <a:pPr algn="l">
              <a:lnSpc>
                <a:spcPct val="90000"/>
              </a:lnSpc>
            </a:pPr>
            <a:r>
              <a:rPr lang="en-US" altLang="en-US" sz="4000" dirty="0"/>
              <a:t>BUT, </a:t>
            </a:r>
            <a:r>
              <a:rPr lang="en-US" altLang="en-US" sz="4000" u="sng" dirty="0"/>
              <a:t>only</a:t>
            </a:r>
            <a:r>
              <a:rPr lang="en-US" altLang="en-US" sz="4000" dirty="0"/>
              <a:t> if we let our heavenly King, Coach, Lover, Mentor, Friend, work!</a:t>
            </a:r>
          </a:p>
        </p:txBody>
      </p:sp>
      <p:pic>
        <p:nvPicPr>
          <p:cNvPr id="3" name="Picture 2">
            <a:extLst>
              <a:ext uri="{FF2B5EF4-FFF2-40B4-BE49-F238E27FC236}">
                <a16:creationId xmlns:a16="http://schemas.microsoft.com/office/drawing/2014/main" id="{A7BA05FE-0EB5-0850-152D-61030AACE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0258"/>
            <a:ext cx="4146947" cy="5143500"/>
          </a:xfrm>
          <a:prstGeom prst="rect">
            <a:avLst/>
          </a:prstGeom>
        </p:spPr>
      </p:pic>
    </p:spTree>
    <p:extLst>
      <p:ext uri="{BB962C8B-B14F-4D97-AF65-F5344CB8AC3E}">
        <p14:creationId xmlns:p14="http://schemas.microsoft.com/office/powerpoint/2010/main" val="28092761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1 Yn 3. 1-2 </a:t>
            </a:r>
            <a:r>
              <a:rPr lang="en-US" altLang="en-US" sz="4000" dirty="0"/>
              <a:t>See how glorious a love the Father has given us, that we should be called God’s children—and so we are! The reason </a:t>
            </a:r>
            <a:r>
              <a:rPr lang="en-US" altLang="en-US" sz="4000" u="sng" dirty="0">
                <a:solidFill>
                  <a:srgbClr val="FFFF66"/>
                </a:solidFill>
              </a:rPr>
              <a:t>the world does not know us</a:t>
            </a:r>
            <a:r>
              <a:rPr lang="en-US" altLang="en-US" sz="4000" dirty="0"/>
              <a:t> is that </a:t>
            </a:r>
            <a:r>
              <a:rPr lang="en-US" altLang="en-US" sz="4000" u="sng" dirty="0">
                <a:solidFill>
                  <a:srgbClr val="FFFF66"/>
                </a:solidFill>
              </a:rPr>
              <a:t>it did not know Him</a:t>
            </a:r>
            <a:r>
              <a:rPr lang="en-US" altLang="en-US" sz="4000" dirty="0"/>
              <a:t>.  Loved ones, now we are God’s children; </a:t>
            </a:r>
          </a:p>
        </p:txBody>
      </p:sp>
    </p:spTree>
    <p:extLst>
      <p:ext uri="{BB962C8B-B14F-4D97-AF65-F5344CB8AC3E}">
        <p14:creationId xmlns:p14="http://schemas.microsoft.com/office/powerpoint/2010/main" val="3071558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Why is ‘dark’ spelled with a k and not c?    </a:t>
            </a:r>
          </a:p>
          <a:p>
            <a:pPr algn="l">
              <a:lnSpc>
                <a:spcPct val="90000"/>
              </a:lnSpc>
            </a:pPr>
            <a:r>
              <a:rPr lang="en-US" altLang="en-US" sz="4000" dirty="0"/>
              <a:t>Because you can’t see in the dark.</a:t>
            </a:r>
          </a:p>
          <a:p>
            <a:pPr algn="l">
              <a:lnSpc>
                <a:spcPct val="90000"/>
              </a:lnSpc>
            </a:pPr>
            <a:endParaRPr lang="en-US" altLang="en-US" sz="4000" dirty="0"/>
          </a:p>
        </p:txBody>
      </p:sp>
    </p:spTree>
    <p:extLst>
      <p:ext uri="{BB962C8B-B14F-4D97-AF65-F5344CB8AC3E}">
        <p14:creationId xmlns:p14="http://schemas.microsoft.com/office/powerpoint/2010/main" val="34607150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1 Yn 3. 1-2  </a:t>
            </a:r>
            <a:r>
              <a:rPr lang="en-US" altLang="en-US" sz="4000" dirty="0"/>
              <a:t>and it has not yet been revealed what we will be. But we do know that when it’s revealed, we shall be like Him, because we will see Him just as He is.</a:t>
            </a:r>
          </a:p>
        </p:txBody>
      </p:sp>
    </p:spTree>
    <p:extLst>
      <p:ext uri="{BB962C8B-B14F-4D97-AF65-F5344CB8AC3E}">
        <p14:creationId xmlns:p14="http://schemas.microsoft.com/office/powerpoint/2010/main" val="42569258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53F9E061-142A-54C5-700B-916F43E88073}"/>
              </a:ext>
            </a:extLst>
          </p:cNvPr>
          <p:cNvPicPr>
            <a:picLocks noChangeAspect="1"/>
          </p:cNvPicPr>
          <p:nvPr/>
        </p:nvPicPr>
        <p:blipFill>
          <a:blip r:embed="rId3"/>
          <a:stretch>
            <a:fillRect/>
          </a:stretch>
        </p:blipFill>
        <p:spPr>
          <a:xfrm>
            <a:off x="346860" y="31410"/>
            <a:ext cx="8549882" cy="5143500"/>
          </a:xfrm>
          <a:prstGeom prst="rect">
            <a:avLst/>
          </a:prstGeom>
        </p:spPr>
      </p:pic>
      <p:sp>
        <p:nvSpPr>
          <p:cNvPr id="4" name="TextBox 3">
            <a:extLst>
              <a:ext uri="{FF2B5EF4-FFF2-40B4-BE49-F238E27FC236}">
                <a16:creationId xmlns:a16="http://schemas.microsoft.com/office/drawing/2014/main" id="{387BA06D-595E-818A-06CC-3DE21808611F}"/>
              </a:ext>
            </a:extLst>
          </p:cNvPr>
          <p:cNvSpPr txBox="1"/>
          <p:nvPr/>
        </p:nvSpPr>
        <p:spPr>
          <a:xfrm>
            <a:off x="6172200" y="57150"/>
            <a:ext cx="2626040" cy="1077218"/>
          </a:xfrm>
          <a:prstGeom prst="rect">
            <a:avLst/>
          </a:prstGeom>
          <a:noFill/>
        </p:spPr>
        <p:txBody>
          <a:bodyPr wrap="none" rtlCol="0">
            <a:spAutoFit/>
          </a:bodyPr>
          <a:lstStyle/>
          <a:p>
            <a:pPr algn="l"/>
            <a:r>
              <a:rPr lang="en-US" sz="3200" dirty="0" err="1">
                <a:solidFill>
                  <a:schemeClr val="tx1"/>
                </a:solidFill>
              </a:rPr>
              <a:t>Talmidut</a:t>
            </a:r>
            <a:endParaRPr lang="en-US" sz="3200" dirty="0">
              <a:solidFill>
                <a:schemeClr val="tx1"/>
              </a:solidFill>
            </a:endParaRPr>
          </a:p>
          <a:p>
            <a:pPr algn="l"/>
            <a:r>
              <a:rPr lang="en-US" sz="3200" dirty="0">
                <a:solidFill>
                  <a:schemeClr val="tx1"/>
                </a:solidFill>
              </a:rPr>
              <a:t>Discipleship</a:t>
            </a:r>
          </a:p>
        </p:txBody>
      </p:sp>
      <p:sp>
        <p:nvSpPr>
          <p:cNvPr id="2" name="TextBox 1">
            <a:extLst>
              <a:ext uri="{FF2B5EF4-FFF2-40B4-BE49-F238E27FC236}">
                <a16:creationId xmlns:a16="http://schemas.microsoft.com/office/drawing/2014/main" id="{50401FD8-376E-BF9F-FE12-A50145B02807}"/>
              </a:ext>
            </a:extLst>
          </p:cNvPr>
          <p:cNvSpPr txBox="1"/>
          <p:nvPr/>
        </p:nvSpPr>
        <p:spPr>
          <a:xfrm>
            <a:off x="6055811" y="4824710"/>
            <a:ext cx="663964" cy="261610"/>
          </a:xfrm>
          <a:prstGeom prst="rect">
            <a:avLst/>
          </a:prstGeom>
          <a:noFill/>
        </p:spPr>
        <p:txBody>
          <a:bodyPr wrap="none" rtlCol="0">
            <a:spAutoFit/>
          </a:bodyPr>
          <a:lstStyle/>
          <a:p>
            <a:r>
              <a:rPr lang="en-US" sz="1100" dirty="0">
                <a:solidFill>
                  <a:schemeClr val="tx1"/>
                </a:solidFill>
              </a:rPr>
              <a:t>[59-77]</a:t>
            </a:r>
            <a:endParaRPr lang="en-US" sz="3200" dirty="0">
              <a:solidFill>
                <a:schemeClr val="tx1"/>
              </a:solidFill>
            </a:endParaRPr>
          </a:p>
        </p:txBody>
      </p:sp>
      <p:sp>
        <p:nvSpPr>
          <p:cNvPr id="5" name="TextBox 4">
            <a:extLst>
              <a:ext uri="{FF2B5EF4-FFF2-40B4-BE49-F238E27FC236}">
                <a16:creationId xmlns:a16="http://schemas.microsoft.com/office/drawing/2014/main" id="{2EBA306F-D978-7B92-F277-68C3CE9FDF84}"/>
              </a:ext>
            </a:extLst>
          </p:cNvPr>
          <p:cNvSpPr txBox="1"/>
          <p:nvPr/>
        </p:nvSpPr>
        <p:spPr>
          <a:xfrm>
            <a:off x="769114" y="4816603"/>
            <a:ext cx="663964" cy="261610"/>
          </a:xfrm>
          <a:prstGeom prst="rect">
            <a:avLst/>
          </a:prstGeom>
          <a:noFill/>
        </p:spPr>
        <p:txBody>
          <a:bodyPr wrap="none" rtlCol="0">
            <a:spAutoFit/>
          </a:bodyPr>
          <a:lstStyle/>
          <a:p>
            <a:r>
              <a:rPr lang="en-US" sz="1100" dirty="0">
                <a:solidFill>
                  <a:schemeClr val="tx1"/>
                </a:solidFill>
              </a:rPr>
              <a:t>[11-26]</a:t>
            </a:r>
            <a:endParaRPr lang="en-US" sz="3200" dirty="0">
              <a:solidFill>
                <a:schemeClr val="tx1"/>
              </a:solidFill>
            </a:endParaRPr>
          </a:p>
        </p:txBody>
      </p:sp>
      <p:sp>
        <p:nvSpPr>
          <p:cNvPr id="6" name="TextBox 5">
            <a:extLst>
              <a:ext uri="{FF2B5EF4-FFF2-40B4-BE49-F238E27FC236}">
                <a16:creationId xmlns:a16="http://schemas.microsoft.com/office/drawing/2014/main" id="{F76C1454-A874-6515-2024-8F7DEBA8B3DE}"/>
              </a:ext>
            </a:extLst>
          </p:cNvPr>
          <p:cNvSpPr txBox="1"/>
          <p:nvPr/>
        </p:nvSpPr>
        <p:spPr>
          <a:xfrm>
            <a:off x="1905000" y="4824710"/>
            <a:ext cx="663964" cy="261610"/>
          </a:xfrm>
          <a:prstGeom prst="rect">
            <a:avLst/>
          </a:prstGeom>
          <a:noFill/>
        </p:spPr>
        <p:txBody>
          <a:bodyPr wrap="none" rtlCol="0">
            <a:spAutoFit/>
          </a:bodyPr>
          <a:lstStyle/>
          <a:p>
            <a:r>
              <a:rPr lang="en-US" sz="1100" dirty="0">
                <a:solidFill>
                  <a:schemeClr val="tx1"/>
                </a:solidFill>
              </a:rPr>
              <a:t>[27-42]</a:t>
            </a:r>
            <a:endParaRPr lang="en-US" sz="3200" dirty="0">
              <a:solidFill>
                <a:schemeClr val="tx1"/>
              </a:solidFill>
            </a:endParaRPr>
          </a:p>
        </p:txBody>
      </p:sp>
      <p:sp>
        <p:nvSpPr>
          <p:cNvPr id="7" name="TextBox 6">
            <a:extLst>
              <a:ext uri="{FF2B5EF4-FFF2-40B4-BE49-F238E27FC236}">
                <a16:creationId xmlns:a16="http://schemas.microsoft.com/office/drawing/2014/main" id="{2B7F66F7-33B6-0CE4-93B1-E84F61F26243}"/>
              </a:ext>
            </a:extLst>
          </p:cNvPr>
          <p:cNvSpPr txBox="1"/>
          <p:nvPr/>
        </p:nvSpPr>
        <p:spPr>
          <a:xfrm>
            <a:off x="4518939" y="4850480"/>
            <a:ext cx="663964" cy="261610"/>
          </a:xfrm>
          <a:prstGeom prst="rect">
            <a:avLst/>
          </a:prstGeom>
          <a:noFill/>
        </p:spPr>
        <p:txBody>
          <a:bodyPr wrap="none" rtlCol="0">
            <a:spAutoFit/>
          </a:bodyPr>
          <a:lstStyle/>
          <a:p>
            <a:r>
              <a:rPr lang="en-US" sz="1100" dirty="0">
                <a:solidFill>
                  <a:schemeClr val="tx1"/>
                </a:solidFill>
              </a:rPr>
              <a:t>[43-58]</a:t>
            </a:r>
            <a:endParaRPr lang="en-US" sz="3200" dirty="0">
              <a:solidFill>
                <a:schemeClr val="tx1"/>
              </a:solidFill>
            </a:endParaRPr>
          </a:p>
        </p:txBody>
      </p:sp>
    </p:spTree>
    <p:extLst>
      <p:ext uri="{BB962C8B-B14F-4D97-AF65-F5344CB8AC3E}">
        <p14:creationId xmlns:p14="http://schemas.microsoft.com/office/powerpoint/2010/main" val="16169696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0" i="0" baseline="30000" dirty="0">
                <a:effectLst/>
              </a:rPr>
              <a:t>Eph 3.16-19   </a:t>
            </a:r>
            <a:r>
              <a:rPr lang="en-US" sz="4000" b="0" i="0" dirty="0">
                <a:effectLst/>
              </a:rPr>
              <a:t>From the treasures of his glory he will empower you with inner strength by his Spirit, </a:t>
            </a:r>
            <a:r>
              <a:rPr lang="en-US" sz="4000" b="1" i="0" baseline="30000" dirty="0">
                <a:effectLst/>
              </a:rPr>
              <a:t> </a:t>
            </a:r>
            <a:r>
              <a:rPr lang="en-US" sz="4000" b="0" i="0" dirty="0">
                <a:effectLst/>
              </a:rPr>
              <a:t>so that the Messiah may live in your hearts through your trusting. Also I pray that you will be rooted and founded in love, </a:t>
            </a:r>
            <a:endParaRPr lang="en-US" altLang="en-US" sz="4000" dirty="0"/>
          </a:p>
        </p:txBody>
      </p:sp>
    </p:spTree>
    <p:extLst>
      <p:ext uri="{BB962C8B-B14F-4D97-AF65-F5344CB8AC3E}">
        <p14:creationId xmlns:p14="http://schemas.microsoft.com/office/powerpoint/2010/main" val="29750450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0" i="0" baseline="30000" dirty="0">
                <a:effectLst/>
              </a:rPr>
              <a:t>Eph 3.16-19 </a:t>
            </a:r>
            <a:r>
              <a:rPr lang="en-US" sz="4000" b="1" i="0" baseline="30000" dirty="0">
                <a:effectLst/>
              </a:rPr>
              <a:t> </a:t>
            </a:r>
            <a:r>
              <a:rPr lang="en-US" sz="4000" b="0" i="0" dirty="0">
                <a:effectLst/>
              </a:rPr>
              <a:t>so that you, with all God’s people, will be given strength to grasp the breadth, length, height and depth of the Messiah’s love, yes, to know it, even though it is beyond all knowing, so that you will be filled with all the fullness of God.</a:t>
            </a:r>
            <a:endParaRPr lang="en-US" altLang="en-US" sz="4000" dirty="0"/>
          </a:p>
        </p:txBody>
      </p:sp>
    </p:spTree>
    <p:extLst>
      <p:ext uri="{BB962C8B-B14F-4D97-AF65-F5344CB8AC3E}">
        <p14:creationId xmlns:p14="http://schemas.microsoft.com/office/powerpoint/2010/main" val="11615586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dirty="0"/>
              <a:t>several doctrines of it are called the mysteries of the kingdom of heaven; </a:t>
            </a:r>
          </a:p>
          <a:p>
            <a:pPr marL="228600" indent="-228600" algn="l">
              <a:lnSpc>
                <a:spcPct val="90000"/>
              </a:lnSpc>
              <a:buFont typeface="Arial" panose="020B0604020202020204" pitchFamily="34" charset="0"/>
              <a:buChar char="•"/>
            </a:pPr>
            <a:r>
              <a:rPr lang="en-US" sz="4000" dirty="0"/>
              <a:t>The transformation of lives</a:t>
            </a:r>
          </a:p>
          <a:p>
            <a:pPr marL="228600" indent="-228600" algn="l">
              <a:lnSpc>
                <a:spcPct val="90000"/>
              </a:lnSpc>
              <a:buFont typeface="Arial" panose="020B0604020202020204" pitchFamily="34" charset="0"/>
              <a:buChar char="•"/>
            </a:pPr>
            <a:r>
              <a:rPr lang="en-US" sz="4000" dirty="0"/>
              <a:t>the </a:t>
            </a:r>
            <a:r>
              <a:rPr lang="en-US" sz="4000" dirty="0" err="1"/>
              <a:t>uniplurality</a:t>
            </a:r>
            <a:r>
              <a:rPr lang="en-US" sz="4000" dirty="0"/>
              <a:t> of persons in the Godhead, </a:t>
            </a:r>
          </a:p>
          <a:p>
            <a:pPr marL="228600" indent="-228600" algn="l">
              <a:lnSpc>
                <a:spcPct val="90000"/>
              </a:lnSpc>
              <a:buFont typeface="Arial" panose="020B0604020202020204" pitchFamily="34" charset="0"/>
              <a:buChar char="•"/>
            </a:pPr>
            <a:r>
              <a:rPr lang="en-US" sz="4000" dirty="0"/>
              <a:t>the union of the two natures in Messiah, </a:t>
            </a:r>
            <a:endParaRPr lang="en-US" altLang="en-US" sz="6600" b="1" dirty="0"/>
          </a:p>
        </p:txBody>
      </p:sp>
    </p:spTree>
    <p:extLst>
      <p:ext uri="{BB962C8B-B14F-4D97-AF65-F5344CB8AC3E}">
        <p14:creationId xmlns:p14="http://schemas.microsoft.com/office/powerpoint/2010/main" val="10176996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marL="228600" indent="-228600" algn="l">
              <a:lnSpc>
                <a:spcPct val="90000"/>
              </a:lnSpc>
              <a:buFont typeface="Arial" panose="020B0604020202020204" pitchFamily="34" charset="0"/>
              <a:buChar char="•"/>
            </a:pPr>
            <a:r>
              <a:rPr lang="en-US" sz="4000" dirty="0"/>
              <a:t>his sonship and incarnation, </a:t>
            </a:r>
          </a:p>
          <a:p>
            <a:pPr marL="228600" indent="-228600" algn="l">
              <a:lnSpc>
                <a:spcPct val="90000"/>
              </a:lnSpc>
              <a:buFont typeface="Arial" panose="020B0604020202020204" pitchFamily="34" charset="0"/>
              <a:buChar char="•"/>
            </a:pPr>
            <a:r>
              <a:rPr lang="en-US" sz="4000" dirty="0"/>
              <a:t>the </a:t>
            </a:r>
            <a:r>
              <a:rPr lang="en-US" sz="4000" dirty="0" err="1"/>
              <a:t>kedoshim</a:t>
            </a:r>
            <a:r>
              <a:rPr lang="en-US" sz="4000" dirty="0"/>
              <a:t> union and communion with him, </a:t>
            </a:r>
          </a:p>
          <a:p>
            <a:pPr marL="228600" indent="-228600" algn="l">
              <a:lnSpc>
                <a:spcPct val="90000"/>
              </a:lnSpc>
              <a:buFont typeface="Arial" panose="020B0604020202020204" pitchFamily="34" charset="0"/>
              <a:buChar char="•"/>
            </a:pPr>
            <a:r>
              <a:rPr lang="en-US" sz="4000" dirty="0"/>
              <a:t>the work of the Spirit of God upon the soul, </a:t>
            </a:r>
          </a:p>
          <a:p>
            <a:pPr marL="228600" indent="-228600" algn="l">
              <a:lnSpc>
                <a:spcPct val="90000"/>
              </a:lnSpc>
              <a:buFont typeface="Arial" panose="020B0604020202020204" pitchFamily="34" charset="0"/>
              <a:buChar char="•"/>
            </a:pPr>
            <a:r>
              <a:rPr lang="en-US" sz="4000" dirty="0"/>
              <a:t>the calling of the Gentiles, </a:t>
            </a:r>
            <a:endParaRPr lang="en-US" altLang="en-US" sz="6600" b="1" dirty="0"/>
          </a:p>
        </p:txBody>
      </p:sp>
    </p:spTree>
    <p:extLst>
      <p:ext uri="{BB962C8B-B14F-4D97-AF65-F5344CB8AC3E}">
        <p14:creationId xmlns:p14="http://schemas.microsoft.com/office/powerpoint/2010/main" val="26922332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marL="228600" indent="-228600" algn="l">
              <a:lnSpc>
                <a:spcPct val="90000"/>
              </a:lnSpc>
              <a:buFont typeface="Arial" panose="020B0604020202020204" pitchFamily="34" charset="0"/>
              <a:buChar char="•"/>
            </a:pPr>
            <a:r>
              <a:rPr lang="en-US" sz="4000" dirty="0"/>
              <a:t>the preservation and return of the Jews, </a:t>
            </a:r>
          </a:p>
          <a:p>
            <a:pPr marL="228600" indent="-228600" algn="l">
              <a:lnSpc>
                <a:spcPct val="90000"/>
              </a:lnSpc>
              <a:buFont typeface="Arial" panose="020B0604020202020204" pitchFamily="34" charset="0"/>
              <a:buChar char="•"/>
            </a:pPr>
            <a:r>
              <a:rPr lang="en-US" sz="4000" dirty="0"/>
              <a:t>the resurrection of the dead,</a:t>
            </a:r>
          </a:p>
          <a:p>
            <a:pPr marL="228600" indent="-228600" algn="l">
              <a:lnSpc>
                <a:spcPct val="90000"/>
              </a:lnSpc>
              <a:buFont typeface="Arial" panose="020B0604020202020204" pitchFamily="34" charset="0"/>
              <a:buChar char="•"/>
            </a:pPr>
            <a:r>
              <a:rPr lang="en-US" sz="4000" dirty="0"/>
              <a:t>and the change of living saints</a:t>
            </a:r>
            <a:endParaRPr lang="en-US" altLang="en-US" sz="6600" b="1" dirty="0"/>
          </a:p>
        </p:txBody>
      </p:sp>
    </p:spTree>
    <p:extLst>
      <p:ext uri="{BB962C8B-B14F-4D97-AF65-F5344CB8AC3E}">
        <p14:creationId xmlns:p14="http://schemas.microsoft.com/office/powerpoint/2010/main" val="41319846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err="1"/>
              <a:t>Jonanthan</a:t>
            </a:r>
            <a:r>
              <a:rPr lang="en-US" altLang="en-US" sz="4000" dirty="0"/>
              <a:t> Cahn books:</a:t>
            </a:r>
          </a:p>
          <a:p>
            <a:pPr marL="228600" indent="-228600" algn="l">
              <a:lnSpc>
                <a:spcPct val="90000"/>
              </a:lnSpc>
              <a:buFont typeface="Arial" panose="020B0604020202020204" pitchFamily="34" charset="0"/>
              <a:buChar char="•"/>
            </a:pPr>
            <a:r>
              <a:rPr lang="en-US" altLang="en-US" sz="4000" dirty="0"/>
              <a:t>The Mystery of the </a:t>
            </a:r>
            <a:r>
              <a:rPr lang="en-US" altLang="en-US" sz="4000" dirty="0" err="1"/>
              <a:t>Shemitah</a:t>
            </a:r>
            <a:r>
              <a:rPr lang="en-US" altLang="en-US" sz="4000" dirty="0"/>
              <a:t> (2014)</a:t>
            </a:r>
          </a:p>
          <a:p>
            <a:pPr marL="228600" indent="-228600" algn="l">
              <a:lnSpc>
                <a:spcPct val="90000"/>
              </a:lnSpc>
              <a:buFont typeface="Arial" panose="020B0604020202020204" pitchFamily="34" charset="0"/>
              <a:buChar char="•"/>
            </a:pPr>
            <a:r>
              <a:rPr lang="en-US" altLang="en-US" sz="4000" dirty="0"/>
              <a:t>The Book of Mysteries (2016)</a:t>
            </a:r>
          </a:p>
          <a:p>
            <a:pPr marL="228600" indent="-228600" algn="l">
              <a:lnSpc>
                <a:spcPct val="90000"/>
              </a:lnSpc>
              <a:buFont typeface="Arial" panose="020B0604020202020204" pitchFamily="34" charset="0"/>
              <a:buChar char="•"/>
            </a:pPr>
            <a:r>
              <a:rPr lang="en-US" altLang="en-US" sz="4000" dirty="0"/>
              <a:t>The Oracle: Jubilean Mysteries  (2019)</a:t>
            </a:r>
          </a:p>
        </p:txBody>
      </p:sp>
    </p:spTree>
    <p:extLst>
      <p:ext uri="{BB962C8B-B14F-4D97-AF65-F5344CB8AC3E}">
        <p14:creationId xmlns:p14="http://schemas.microsoft.com/office/powerpoint/2010/main" val="17805376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1CB1497D-7720-CF8B-BFD3-A9163AC0C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9345208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5" name="Picture 4">
            <a:extLst>
              <a:ext uri="{FF2B5EF4-FFF2-40B4-BE49-F238E27FC236}">
                <a16:creationId xmlns:a16="http://schemas.microsoft.com/office/drawing/2014/main" id="{14E3DFB8-3652-3B74-ED99-23CBF3DBF9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 y="1"/>
            <a:ext cx="9144571" cy="5143178"/>
          </a:xfrm>
          <a:prstGeom prst="rect">
            <a:avLst/>
          </a:prstGeom>
        </p:spPr>
      </p:pic>
      <p:sp>
        <p:nvSpPr>
          <p:cNvPr id="6" name="TextBox 5">
            <a:extLst>
              <a:ext uri="{FF2B5EF4-FFF2-40B4-BE49-F238E27FC236}">
                <a16:creationId xmlns:a16="http://schemas.microsoft.com/office/drawing/2014/main" id="{FD3E0EFA-E73D-D556-C993-C3BDDC77725D}"/>
              </a:ext>
            </a:extLst>
          </p:cNvPr>
          <p:cNvSpPr txBox="1"/>
          <p:nvPr/>
        </p:nvSpPr>
        <p:spPr>
          <a:xfrm>
            <a:off x="464597" y="514350"/>
            <a:ext cx="7957435" cy="2554545"/>
          </a:xfrm>
          <a:prstGeom prst="rect">
            <a:avLst/>
          </a:prstGeom>
          <a:noFill/>
        </p:spPr>
        <p:txBody>
          <a:bodyPr wrap="none" rtlCol="0">
            <a:spAutoFit/>
          </a:bodyPr>
          <a:lstStyle/>
          <a:p>
            <a:pPr algn="l"/>
            <a:r>
              <a:rPr lang="en-US" dirty="0"/>
              <a:t>God’s Secret Plan</a:t>
            </a:r>
          </a:p>
          <a:p>
            <a:pPr marL="457200" indent="-457200" algn="l">
              <a:buFont typeface="+mj-lt"/>
              <a:buAutoNum type="arabicPeriod"/>
            </a:pPr>
            <a:r>
              <a:rPr lang="en-US" dirty="0"/>
              <a:t>Why kept secret?</a:t>
            </a:r>
          </a:p>
          <a:p>
            <a:pPr marL="457200" indent="-457200" algn="l">
              <a:buFont typeface="+mj-lt"/>
              <a:buAutoNum type="arabicPeriod"/>
            </a:pPr>
            <a:r>
              <a:rPr lang="en-US" dirty="0"/>
              <a:t>Meaning of secret wisdom…</a:t>
            </a:r>
          </a:p>
          <a:p>
            <a:pPr marL="457200" indent="-457200" algn="l">
              <a:buFont typeface="+mj-lt"/>
              <a:buAutoNum type="arabicPeriod"/>
            </a:pPr>
            <a:r>
              <a:rPr lang="en-US" dirty="0"/>
              <a:t>What is the mystery, secret ?</a:t>
            </a:r>
          </a:p>
        </p:txBody>
      </p:sp>
    </p:spTree>
    <p:extLst>
      <p:ext uri="{BB962C8B-B14F-4D97-AF65-F5344CB8AC3E}">
        <p14:creationId xmlns:p14="http://schemas.microsoft.com/office/powerpoint/2010/main" val="1566023350"/>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199800</TotalTime>
  <Words>4778</Words>
  <Application>Microsoft Office PowerPoint</Application>
  <PresentationFormat>On-screen Show (16:9)</PresentationFormat>
  <Paragraphs>547</Paragraphs>
  <Slides>100</Slides>
  <Notes>100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100</vt:i4>
      </vt:variant>
    </vt:vector>
  </HeadingPairs>
  <TitlesOfParts>
    <vt:vector size="106" baseType="lpstr">
      <vt:lpstr>Arial</vt:lpstr>
      <vt:lpstr>Arial Rounded MT Bold</vt:lpstr>
      <vt:lpstr>David</vt:lpstr>
      <vt:lpstr>Times New Roman</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4872</cp:revision>
  <dcterms:created xsi:type="dcterms:W3CDTF">2006-04-21T19:34:43Z</dcterms:created>
  <dcterms:modified xsi:type="dcterms:W3CDTF">2023-07-01T13:43:28Z</dcterms:modified>
</cp:coreProperties>
</file>