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9" r:id="rId2"/>
  </p:sldMasterIdLst>
  <p:notesMasterIdLst>
    <p:notesMasterId r:id="rId110"/>
  </p:notesMasterIdLst>
  <p:handoutMasterIdLst>
    <p:handoutMasterId r:id="rId111"/>
  </p:handoutMasterIdLst>
  <p:sldIdLst>
    <p:sldId id="2045" r:id="rId3"/>
    <p:sldId id="65786" r:id="rId4"/>
    <p:sldId id="65829" r:id="rId5"/>
    <p:sldId id="65830" r:id="rId6"/>
    <p:sldId id="65831" r:id="rId7"/>
    <p:sldId id="65832" r:id="rId8"/>
    <p:sldId id="65833" r:id="rId9"/>
    <p:sldId id="65695" r:id="rId10"/>
    <p:sldId id="65691" r:id="rId11"/>
    <p:sldId id="65742" r:id="rId12"/>
    <p:sldId id="65743" r:id="rId13"/>
    <p:sldId id="65747" r:id="rId14"/>
    <p:sldId id="65756" r:id="rId15"/>
    <p:sldId id="65744" r:id="rId16"/>
    <p:sldId id="65785" r:id="rId17"/>
    <p:sldId id="65692" r:id="rId18"/>
    <p:sldId id="65745" r:id="rId19"/>
    <p:sldId id="65770" r:id="rId20"/>
    <p:sldId id="65746" r:id="rId21"/>
    <p:sldId id="65773" r:id="rId22"/>
    <p:sldId id="65839" r:id="rId23"/>
    <p:sldId id="65840" r:id="rId24"/>
    <p:sldId id="65749" r:id="rId25"/>
    <p:sldId id="65751" r:id="rId26"/>
    <p:sldId id="65771" r:id="rId27"/>
    <p:sldId id="65750" r:id="rId28"/>
    <p:sldId id="65774" r:id="rId29"/>
    <p:sldId id="65775" r:id="rId30"/>
    <p:sldId id="65772" r:id="rId31"/>
    <p:sldId id="65779" r:id="rId32"/>
    <p:sldId id="65776" r:id="rId33"/>
    <p:sldId id="65780" r:id="rId34"/>
    <p:sldId id="65777" r:id="rId35"/>
    <p:sldId id="65781" r:id="rId36"/>
    <p:sldId id="65753" r:id="rId37"/>
    <p:sldId id="65783" r:id="rId38"/>
    <p:sldId id="65755" r:id="rId39"/>
    <p:sldId id="65778" r:id="rId40"/>
    <p:sldId id="65782" r:id="rId41"/>
    <p:sldId id="65788" r:id="rId42"/>
    <p:sldId id="65789" r:id="rId43"/>
    <p:sldId id="65759" r:id="rId44"/>
    <p:sldId id="65784" r:id="rId45"/>
    <p:sldId id="65790" r:id="rId46"/>
    <p:sldId id="65760" r:id="rId47"/>
    <p:sldId id="65763" r:id="rId48"/>
    <p:sldId id="65757" r:id="rId49"/>
    <p:sldId id="65769" r:id="rId50"/>
    <p:sldId id="65791" r:id="rId51"/>
    <p:sldId id="65792" r:id="rId52"/>
    <p:sldId id="65794" r:id="rId53"/>
    <p:sldId id="65793" r:id="rId54"/>
    <p:sldId id="65764" r:id="rId55"/>
    <p:sldId id="65765" r:id="rId56"/>
    <p:sldId id="65741" r:id="rId57"/>
    <p:sldId id="65800" r:id="rId58"/>
    <p:sldId id="65748" r:id="rId59"/>
    <p:sldId id="65768" r:id="rId60"/>
    <p:sldId id="65798" r:id="rId61"/>
    <p:sldId id="65799" r:id="rId62"/>
    <p:sldId id="65801" r:id="rId63"/>
    <p:sldId id="65803" r:id="rId64"/>
    <p:sldId id="65766" r:id="rId65"/>
    <p:sldId id="65795" r:id="rId66"/>
    <p:sldId id="65796" r:id="rId67"/>
    <p:sldId id="65797" r:id="rId68"/>
    <p:sldId id="65767" r:id="rId69"/>
    <p:sldId id="65849" r:id="rId70"/>
    <p:sldId id="65837" r:id="rId71"/>
    <p:sldId id="65838" r:id="rId72"/>
    <p:sldId id="65804" r:id="rId73"/>
    <p:sldId id="65805" r:id="rId74"/>
    <p:sldId id="65806" r:id="rId75"/>
    <p:sldId id="65834" r:id="rId76"/>
    <p:sldId id="65807" r:id="rId77"/>
    <p:sldId id="65737" r:id="rId78"/>
    <p:sldId id="65846" r:id="rId79"/>
    <p:sldId id="65845" r:id="rId80"/>
    <p:sldId id="65810" r:id="rId81"/>
    <p:sldId id="65844" r:id="rId82"/>
    <p:sldId id="65704" r:id="rId83"/>
    <p:sldId id="65808" r:id="rId84"/>
    <p:sldId id="65812" r:id="rId85"/>
    <p:sldId id="65811" r:id="rId86"/>
    <p:sldId id="65814" r:id="rId87"/>
    <p:sldId id="65815" r:id="rId88"/>
    <p:sldId id="65816" r:id="rId89"/>
    <p:sldId id="65813" r:id="rId90"/>
    <p:sldId id="65809" r:id="rId91"/>
    <p:sldId id="65818" r:id="rId92"/>
    <p:sldId id="65819" r:id="rId93"/>
    <p:sldId id="65821" r:id="rId94"/>
    <p:sldId id="65820" r:id="rId95"/>
    <p:sldId id="65822" r:id="rId96"/>
    <p:sldId id="65823" r:id="rId97"/>
    <p:sldId id="65824" r:id="rId98"/>
    <p:sldId id="65826" r:id="rId99"/>
    <p:sldId id="65827" r:id="rId100"/>
    <p:sldId id="65828" r:id="rId101"/>
    <p:sldId id="65836" r:id="rId102"/>
    <p:sldId id="65841" r:id="rId103"/>
    <p:sldId id="65842" r:id="rId104"/>
    <p:sldId id="65843" r:id="rId105"/>
    <p:sldId id="64774" r:id="rId106"/>
    <p:sldId id="65847" r:id="rId107"/>
    <p:sldId id="65848" r:id="rId108"/>
    <p:sldId id="65675" r:id="rId10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4940" autoAdjust="0"/>
  </p:normalViewPr>
  <p:slideViewPr>
    <p:cSldViewPr>
      <p:cViewPr varScale="1">
        <p:scale>
          <a:sx n="99" d="100"/>
          <a:sy n="99" d="100"/>
        </p:scale>
        <p:origin x="72" y="21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5566"/>
    </p:cViewPr>
  </p:sorterViewPr>
  <p:notesViewPr>
    <p:cSldViewPr>
      <p:cViewPr varScale="1">
        <p:scale>
          <a:sx n="83" d="100"/>
          <a:sy n="83"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4.2-6 One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Mar.2, ,2024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4.2-6 One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Mar.2, ,2024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en.wikipedia.org/wiki/Mista%27arvim"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en.wikipedia.org/wiki/Hamas"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Ephesians 4.2-6 One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Mar.2,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3518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7572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Backtracking a bit to one verse in last week’s message.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6208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9131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Who can we be more in unity with?</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6865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Messiah has come: By water and by Blood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 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96170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9652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32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47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https://www.youtube.com/watch?v=Lv8GrDGi9vU</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1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Chaim </a:t>
            </a:r>
            <a:r>
              <a:rPr lang="en-US" altLang="en-US" dirty="0" err="1"/>
              <a:t>Malespin</a:t>
            </a:r>
            <a:r>
              <a:rPr lang="en-US" altLang="en-US" dirty="0"/>
              <a:t>   https://youtu.be/Lv8GrDGi9vU</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455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Chaim </a:t>
            </a:r>
            <a:r>
              <a:rPr lang="en-US" altLang="en-US" dirty="0" err="1"/>
              <a:t>Malespin</a:t>
            </a:r>
            <a:r>
              <a:rPr lang="en-US" altLang="en-US" dirty="0"/>
              <a:t>   https://youtu.be/Lv8GrDGi9vU</a:t>
            </a:r>
          </a:p>
          <a:p>
            <a:endParaRPr lang="en-US" altLang="en-US" dirty="0"/>
          </a:p>
          <a:p>
            <a:r>
              <a:rPr lang="en-US" altLang="en-US" dirty="0"/>
              <a:t>Tevye, and my grandparents.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55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Chaim </a:t>
            </a:r>
            <a:r>
              <a:rPr lang="en-US" altLang="en-US" dirty="0" err="1"/>
              <a:t>Malespin</a:t>
            </a:r>
            <a:r>
              <a:rPr lang="en-US" altLang="en-US" dirty="0"/>
              <a:t>   https://youtu.be/Lv8GrDGi9vU</a:t>
            </a:r>
          </a:p>
          <a:p>
            <a:endParaRPr lang="en-US" altLang="en-US" dirty="0"/>
          </a:p>
          <a:p>
            <a:r>
              <a:rPr lang="en-US" altLang="en-US" dirty="0"/>
              <a:t>Difference: in Israel they have the Army, the IDF, the </a:t>
            </a:r>
            <a:r>
              <a:rPr lang="en-US" altLang="en-US" dirty="0" err="1"/>
              <a:t>Tsvah</a:t>
            </a:r>
            <a:r>
              <a:rPr lang="en-US" altLang="en-US" dirty="0"/>
              <a:t> </a:t>
            </a:r>
            <a:r>
              <a:rPr lang="en-US" altLang="en-US" dirty="0" err="1"/>
              <a:t>Haganah</a:t>
            </a:r>
            <a:r>
              <a:rPr lang="en-US" altLang="en-US" dirty="0"/>
              <a:t> </a:t>
            </a:r>
            <a:r>
              <a:rPr lang="en-US" altLang="en-US" dirty="0" err="1"/>
              <a:t>l’Yisrael</a:t>
            </a:r>
            <a:r>
              <a:rPr lang="en-US" altLang="en-US" sz="2400" dirty="0"/>
              <a:t>!</a:t>
            </a:r>
            <a:r>
              <a:rPr lang="he-IL" altLang="en-US" sz="2400" dirty="0"/>
              <a:t> </a:t>
            </a:r>
            <a:r>
              <a:rPr lang="en-US" altLang="en-US" sz="2400" dirty="0"/>
              <a:t> </a:t>
            </a:r>
            <a:r>
              <a:rPr lang="he-IL" altLang="en-US" sz="2400" b="1" dirty="0">
                <a:latin typeface="David" panose="020E0502060401010101" pitchFamily="34" charset="-79"/>
                <a:cs typeface="David" panose="020E0502060401010101" pitchFamily="34" charset="-79"/>
              </a:rPr>
              <a:t>צבא הגנה לישראל</a:t>
            </a:r>
          </a:p>
          <a:p>
            <a:r>
              <a:rPr lang="en-US" altLang="en-US" dirty="0"/>
              <a:t>Jews don’t just die ~in the ghetto, they fight.</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39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093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On Purim, we will receive and offering for suffering Israelis.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21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Backtracking a bit to one verse in last week’s message.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97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50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Luann Ridgeway  March 2024</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057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4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56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Backtracking a bit to one verse in last week’s message.</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793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This is really that heart of that message.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78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Thayer’s Greek lexicon</a:t>
            </a:r>
          </a:p>
          <a:p>
            <a:r>
              <a:rPr lang="en-US" altLang="en-US" dirty="0"/>
              <a:t>https://biblehub.com/greek/5012.htm</a:t>
            </a:r>
          </a:p>
          <a:p>
            <a:r>
              <a:rPr lang="en-US" altLang="en-US" dirty="0"/>
              <a:t>Not that hard to pronounce.  Only 6 syllables.  Wolkenfeld is 3 syllables.</a:t>
            </a:r>
          </a:p>
          <a:p>
            <a:r>
              <a:rPr lang="en-US" altLang="en-US" dirty="0"/>
              <a:t>Ta </a:t>
            </a:r>
            <a:r>
              <a:rPr lang="en-US" altLang="en-US" dirty="0" err="1"/>
              <a:t>pei</a:t>
            </a:r>
            <a:r>
              <a:rPr lang="en-US" altLang="en-US" dirty="0"/>
              <a:t> no </a:t>
            </a:r>
            <a:r>
              <a:rPr lang="en-US" altLang="en-US" dirty="0" err="1"/>
              <a:t>phro</a:t>
            </a:r>
            <a:r>
              <a:rPr lang="en-US" altLang="en-US" dirty="0"/>
              <a:t> </a:t>
            </a:r>
            <a:r>
              <a:rPr lang="en-US" altLang="en-US" dirty="0" err="1"/>
              <a:t>su</a:t>
            </a:r>
            <a:r>
              <a:rPr lang="en-US" altLang="en-US" dirty="0"/>
              <a:t> ne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772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https://biblehub.com/greek/5012.htm</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08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134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https://biblehub.com/greek/5012.htm</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464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https://www.wisdominallthings.com/benjamin-franklins-13-virtues-humility/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345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https://www.wisdominallthings.com/benjamin-franklins-13-virtues-humility/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54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430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https://www.wisdominallthings.com/benjamin-franklins-13-virtues-humility/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539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https://www.wisdominallthings.com/benjamin-franklins-13-virtues-humility/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546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https://www.wisdominallthings.com/benjamin-franklins-13-virtues-humility/</a:t>
            </a:r>
          </a:p>
          <a:p>
            <a:endParaRPr lang="en-US" altLang="en-US" dirty="0"/>
          </a:p>
          <a:p>
            <a:r>
              <a:rPr lang="en-US" altLang="en-US" dirty="0"/>
              <a:t>Moshe described himself as the meekest of all men</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252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571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848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298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22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Cornelius Plantinga</a:t>
            </a:r>
          </a:p>
          <a:p>
            <a:endParaRPr lang="en-US" altLang="en-US" dirty="0"/>
          </a:p>
          <a:p>
            <a:r>
              <a:rPr lang="en-US" altLang="en-US" dirty="0"/>
              <a:t>Parallel in Colossians.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212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Pause to consider.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703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b="0" i="0" dirty="0">
                <a:solidFill>
                  <a:srgbClr val="000000"/>
                </a:solidFill>
                <a:effectLst/>
                <a:latin typeface="Arial Rounded MT Bold" panose="020F0704030504030204" pitchFamily="34" charset="0"/>
              </a:rPr>
              <a:t>Women are no longer willing to put up with the difficulties of pregnancy, and so as the sign says, “It’s the woman’s choice – abortion.” They don’t have to put up with pregnancy.</a:t>
            </a:r>
          </a:p>
          <a:p>
            <a:r>
              <a:rPr lang="en-US" altLang="en-US" b="0" i="0" dirty="0">
                <a:solidFill>
                  <a:srgbClr val="000000"/>
                </a:solidFill>
                <a:effectLst/>
                <a:latin typeface="Arial Rounded MT Bold" panose="020F0704030504030204" pitchFamily="34" charset="0"/>
              </a:rPr>
              <a:t>One of our lovely, musical ladies was about 9 months at Purim, about 20 years ago.  She said, I’m dressed up as a bowling ball.   But still the look of love.</a:t>
            </a:r>
            <a:endParaRPr lang="en-US" altLang="en-US" dirty="0">
              <a:latin typeface="Arial Rounded MT Bold" panose="020F0704030504030204" pitchFamily="34" charset="0"/>
            </a:endParaRP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1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453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Backtracking a bit to one verse in last week’s message.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920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188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7 forms of unity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009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837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Vital, premier concept in a Jewish mindset of scripture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393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343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Ephesians 4.2-6 One </a:t>
            </a:r>
          </a:p>
        </p:txBody>
      </p:sp>
      <p:sp>
        <p:nvSpPr>
          <p:cNvPr id="5" name="Date Placeholder 4"/>
          <p:cNvSpPr>
            <a:spLocks noGrp="1"/>
          </p:cNvSpPr>
          <p:nvPr>
            <p:ph type="dt" idx="1"/>
          </p:nvPr>
        </p:nvSpPr>
        <p:spPr/>
        <p:txBody>
          <a:bodyPr/>
          <a:lstStyle/>
          <a:p>
            <a:r>
              <a:rPr lang="en-US" altLang="en-US"/>
              <a:t>Mar.2,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368307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991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247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43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Luann Ridgeway  March 2024</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926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070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409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184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07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https://en.wikipedia.org/wiki/Shema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229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734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5224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https://www.youtube.com/watch?v=Zy6GTQedb9w</a:t>
            </a:r>
          </a:p>
          <a:p>
            <a:r>
              <a:rPr lang="en-US" altLang="en-US" dirty="0"/>
              <a:t>Note: the YouTube has more content than I recorded and showed in the synagogue.  Violence and taking G-d’s Name in vain.  I only showed .03 to .41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It tells the story of Doron, a commander in the </a:t>
            </a:r>
            <a:r>
              <a:rPr lang="en-US" sz="2000" b="0" i="0" kern="1200" dirty="0" err="1">
                <a:solidFill>
                  <a:srgbClr val="202122"/>
                </a:solidFill>
                <a:effectLst/>
                <a:latin typeface="Arial" panose="020B0604020202020204" pitchFamily="34" charset="0"/>
                <a:ea typeface="+mn-ea"/>
                <a:cs typeface="Arial" charset="0"/>
                <a:hlinkClick r:id="rId3" tooltip="Mista'arvim">
                  <a:extLst>
                    <a:ext uri="{A12FA001-AC4F-418D-AE19-62706E023703}">
                      <ahyp:hlinkClr xmlns:ahyp="http://schemas.microsoft.com/office/drawing/2018/hyperlinkcolor" val="tx"/>
                    </a:ext>
                  </a:extLst>
                </a:hlinkClick>
              </a:rPr>
              <a:t>Mista'arvim</a:t>
            </a:r>
            <a:r>
              <a:rPr lang="en-US" b="0" i="0" dirty="0">
                <a:solidFill>
                  <a:srgbClr val="202122"/>
                </a:solidFill>
                <a:effectLst/>
                <a:latin typeface="Arial" panose="020B0604020202020204" pitchFamily="34" charset="0"/>
              </a:rPr>
              <a:t> </a:t>
            </a:r>
            <a:r>
              <a:rPr lang="he-IL" b="0" i="0" dirty="0">
                <a:solidFill>
                  <a:srgbClr val="202122"/>
                </a:solidFill>
                <a:effectLst/>
                <a:latin typeface="Arial" panose="020B0604020202020204" pitchFamily="34" charset="0"/>
              </a:rPr>
              <a:t>מסתערבים</a:t>
            </a:r>
            <a:r>
              <a:rPr lang="en-US" b="0" i="0" dirty="0">
                <a:solidFill>
                  <a:srgbClr val="202122"/>
                </a:solidFill>
                <a:effectLst/>
                <a:latin typeface="Arial" panose="020B0604020202020204" pitchFamily="34" charset="0"/>
              </a:rPr>
              <a:t> assimilate among the Arabs, in the first season, they pursue a </a:t>
            </a:r>
            <a:r>
              <a:rPr lang="en-US" sz="2000" b="0" i="0" u="sng" kern="1200" dirty="0">
                <a:solidFill>
                  <a:srgbClr val="202122"/>
                </a:solidFill>
                <a:effectLst/>
                <a:latin typeface="Arial" panose="020B0604020202020204" pitchFamily="34" charset="0"/>
                <a:ea typeface="+mn-ea"/>
                <a:cs typeface="Arial" charset="0"/>
                <a:hlinkClick r:id="rId4" tooltip="Hamas">
                  <a:extLst>
                    <a:ext uri="{A12FA001-AC4F-418D-AE19-62706E023703}">
                      <ahyp:hlinkClr xmlns:ahyp="http://schemas.microsoft.com/office/drawing/2018/hyperlinkcolor" val="tx"/>
                    </a:ext>
                  </a:extLst>
                </a:hlinkClick>
              </a:rPr>
              <a:t>Hamas</a:t>
            </a:r>
            <a:r>
              <a:rPr lang="en-US" b="0" i="0" dirty="0">
                <a:solidFill>
                  <a:srgbClr val="202122"/>
                </a:solidFill>
                <a:effectLst/>
                <a:latin typeface="Arial" panose="020B0604020202020204" pitchFamily="34" charset="0"/>
              </a:rPr>
              <a:t> arch-terrorist known as "The Panther".   Doron thought the Panther was eliminated, but found out not.  Doron was captured in the undercover operation…</a:t>
            </a:r>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462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630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https://en.wikipedia.org/wiki/Shema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4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4163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https://en.wikipedia.org/wiki/Shema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089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I say this every most night when going to sleep, and most every morning when rising.</a:t>
            </a:r>
          </a:p>
          <a:p>
            <a:endParaRPr lang="en-US" altLang="en-US" dirty="0"/>
          </a:p>
          <a:p>
            <a:r>
              <a:rPr lang="en-US" altLang="en-US" dirty="0"/>
              <a:t>I attended a lecture at Kehilath Israel Synagogue about 10 years ago.  I think by </a:t>
            </a:r>
            <a:r>
              <a:rPr lang="en-US" dirty="0"/>
              <a:t>Rabbi Michael </a:t>
            </a:r>
            <a:r>
              <a:rPr lang="en-US" dirty="0" err="1"/>
              <a:t>Skobac</a:t>
            </a:r>
            <a:r>
              <a:rPr lang="en-US" dirty="0"/>
              <a:t> – one of the world’s foremost authorities on Missionaries and Cults – is the Director of Education and Counselling of Jews for Judaism (Canada) https://www.jewsforjudaism.org/staff/rabbi-michael-skobac/</a:t>
            </a:r>
          </a:p>
          <a:p>
            <a:r>
              <a:rPr lang="en-US" altLang="en-US" dirty="0"/>
              <a:t>He was saying how these Messianic Jews twist scripture, and they even find the three fold nature of G-d in the Shema.  He quoted “</a:t>
            </a:r>
            <a:r>
              <a:rPr lang="en-US" dirty="0"/>
              <a:t>Adoni </a:t>
            </a:r>
            <a:r>
              <a:rPr lang="en-US" dirty="0" err="1"/>
              <a:t>Eloheinu</a:t>
            </a:r>
            <a:r>
              <a:rPr lang="en-US" dirty="0"/>
              <a:t>, Adoni is one </a:t>
            </a:r>
            <a:r>
              <a:rPr lang="en-US" dirty="0" err="1"/>
              <a:t>Ekhad</a:t>
            </a:r>
            <a:r>
              <a:rPr lang="en-US" altLang="en-US" dirty="0"/>
              <a:t>”</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402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I say this every night when going to sleep, and every morning when rising.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4140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7694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3018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7254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43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5111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Ephesians 4.2-6 One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 ,2024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183621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Backtracking a bit to one verse in last week’s message.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73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0943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4069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7 forms of unity</a:t>
            </a:r>
          </a:p>
          <a:p>
            <a:r>
              <a:rPr lang="en-US" altLang="en-US" dirty="0"/>
              <a:t>Preserve implies that it already exists.  Doesn’t have to be built.  </a:t>
            </a:r>
          </a:p>
          <a:p>
            <a:r>
              <a:rPr lang="en-US" baseline="30000" dirty="0"/>
              <a:t>Ro 14.19  </a:t>
            </a:r>
            <a:r>
              <a:rPr lang="en-US" dirty="0"/>
              <a:t>So then let us pursue what makes for shalom and for the building up of one another.</a:t>
            </a:r>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1528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7 forms of unity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2801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To keep this unity we must work to sustain it.</a:t>
            </a:r>
          </a:p>
          <a:p>
            <a:r>
              <a:rPr lang="en-US" altLang="en-US" dirty="0"/>
              <a:t>UMJC and MJAA split in about 1977.  Infant movement but split.  Reconciled about 1997.</a:t>
            </a:r>
          </a:p>
          <a:p>
            <a:r>
              <a:rPr lang="en-US" altLang="en-US" dirty="0"/>
              <a:t>“binding power of shalom.”   I heard them say, the leaders, “We couldn’t figure out every detail from 20 years ago, but the power of Shalom in the death of Messiah, we surrendered to Him.”</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8169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422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Jews and Gentiles, called to bless one another.</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4232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Calling to affiliate with Israel, blessings and sufferings.  Glory and trauma.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9787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1665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9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41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4.1-2 Worthy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24,2024 5787</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6210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2474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652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2032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6313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8709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9071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4197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2513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9620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https://wol.jw.org/en/wol/mp/r1/lp-e/wp19/2019/19</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2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2764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737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1220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5277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1320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8289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5445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3900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42055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Dawn and I visiting Thursday night with a Japanese, Egyptian, Korean believer.  Same experience of faith.  Amazing and beautiful that the Japanese and the Korean were deeply together.</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8651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4.2-6 One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19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659F6E0-E353-4E57-B30C-777C9F00C58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39855508-B0F6-406C-AC3E-19FF82B551D0}"/>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E21FF14-DFD2-43BB-A1E3-7C3CDF05A90C}"/>
              </a:ext>
            </a:extLst>
          </p:cNvPr>
          <p:cNvSpPr>
            <a:spLocks noGrp="1" noChangeArrowheads="1"/>
          </p:cNvSpPr>
          <p:nvPr>
            <p:ph type="sldNum" sz="quarter" idx="12"/>
          </p:nvPr>
        </p:nvSpPr>
        <p:spPr>
          <a:ln/>
        </p:spPr>
        <p:txBody>
          <a:bodyPr/>
          <a:lstStyle>
            <a:lvl1pPr>
              <a:defRPr/>
            </a:lvl1pPr>
          </a:lstStyle>
          <a:p>
            <a:pPr>
              <a:defRPr/>
            </a:pPr>
            <a:fld id="{BA471653-0442-4C62-A05C-A7B51C88900C}"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357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0D5D66E-7EC8-4A03-A717-C66CBE4406C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371985FC-9768-4A87-B93D-DBC33C24E74D}"/>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48C7BF53-13A6-4B87-8142-0BF63605B380}"/>
              </a:ext>
            </a:extLst>
          </p:cNvPr>
          <p:cNvSpPr>
            <a:spLocks noGrp="1" noChangeArrowheads="1"/>
          </p:cNvSpPr>
          <p:nvPr>
            <p:ph type="sldNum" sz="quarter" idx="12"/>
          </p:nvPr>
        </p:nvSpPr>
        <p:spPr>
          <a:ln/>
        </p:spPr>
        <p:txBody>
          <a:bodyPr/>
          <a:lstStyle>
            <a:lvl1pPr>
              <a:defRPr/>
            </a:lvl1pPr>
          </a:lstStyle>
          <a:p>
            <a:pPr>
              <a:defRPr/>
            </a:pPr>
            <a:fld id="{FEA79EB7-9E6C-418C-B70E-3CD032CCB75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6026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8B0967E-166D-4D3E-B04A-C30CCFE8F4C4}"/>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E4F5B9-BF47-460F-9238-731847774632}"/>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AE6A8E-0C77-4B0F-9FAD-981715ACCFB8}"/>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BF521A4-BA43-4F12-AA31-E764AF7C8D79}"/>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B535EEB-A159-439F-AAB7-59A26F6E185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2CF94DE0-8F7E-4101-90E7-A656C2C08509}" type="slidenum">
              <a:rPr lang="en-US" altLang="en-US"/>
              <a:pPr>
                <a:defRPr/>
              </a:pPr>
              <a:t>‹#›</a:t>
            </a:fld>
            <a:endParaRPr lang="en-US" altLang="en-US"/>
          </a:p>
        </p:txBody>
      </p:sp>
    </p:spTree>
    <p:extLst>
      <p:ext uri="{BB962C8B-B14F-4D97-AF65-F5344CB8AC3E}">
        <p14:creationId xmlns:p14="http://schemas.microsoft.com/office/powerpoint/2010/main" val="3067545588"/>
      </p:ext>
    </p:extLst>
  </p:cSld>
  <p:clrMap bg1="lt1" tx1="dk1" bg2="lt2" tx2="dk2" accent1="accent1" accent2="accent2" accent3="accent3" accent4="accent4" accent5="accent5" accent6="accent6" hlink="hlink" folHlink="folHlink"/>
  <p:sldLayoutIdLst>
    <p:sldLayoutId id="2147483840" r:id="rId1"/>
    <p:sldLayoutId id="2147483841" r:id="rId2"/>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video" Target="https://www.youtube.com/embed/Zy6GTQedb9w?feature=oembed" TargetMode="External"/><Relationship Id="rId4" Type="http://schemas.openxmlformats.org/officeDocument/2006/relationships/image" Target="../media/image1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FA502B4-442F-3821-9DA3-43B45B3B3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24839953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Eph 4.3-6</a:t>
            </a:r>
            <a:r>
              <a:rPr lang="en-US" sz="4000" dirty="0"/>
              <a:t> </a:t>
            </a:r>
            <a:r>
              <a:rPr lang="en-US" sz="4000" baseline="-25000" dirty="0">
                <a:solidFill>
                  <a:srgbClr val="FF0000"/>
                </a:solidFill>
              </a:rPr>
              <a:t>6</a:t>
            </a:r>
            <a:r>
              <a:rPr lang="en-US" sz="4000" u="sng" dirty="0">
                <a:solidFill>
                  <a:srgbClr val="FFFF00"/>
                </a:solidFill>
              </a:rPr>
              <a:t>one</a:t>
            </a:r>
            <a:r>
              <a:rPr lang="en-US" sz="4000" dirty="0"/>
              <a:t> immersion,</a:t>
            </a:r>
          </a:p>
          <a:p>
            <a:pPr algn="l"/>
            <a:r>
              <a:rPr lang="en-US" sz="4000" dirty="0"/>
              <a:t>and if you can not in cold, in warm. But if you have not either, pour out water thrice upon the head into the name of Father and Son and Holy Spirit. But before the baptism let the baptizer fast, and the baptized, and whatever others can; but you shall order the baptized to fast one or two days before. </a:t>
            </a:r>
          </a:p>
        </p:txBody>
      </p:sp>
    </p:spTree>
    <p:extLst>
      <p:ext uri="{BB962C8B-B14F-4D97-AF65-F5344CB8AC3E}">
        <p14:creationId xmlns:p14="http://schemas.microsoft.com/office/powerpoint/2010/main" val="30239010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F0E7298-5566-A771-072C-71A27C5D8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6790367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FC1C2EA-AE0A-F5CB-7C57-1E8ACD307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F274AB4C-B93C-40C5-3E48-DEFED4A39522}"/>
              </a:ext>
            </a:extLst>
          </p:cNvPr>
          <p:cNvSpPr txBox="1"/>
          <p:nvPr/>
        </p:nvSpPr>
        <p:spPr>
          <a:xfrm>
            <a:off x="228600" y="209550"/>
            <a:ext cx="4972708" cy="2554545"/>
          </a:xfrm>
          <a:prstGeom prst="rect">
            <a:avLst/>
          </a:prstGeom>
          <a:noFill/>
        </p:spPr>
        <p:txBody>
          <a:bodyPr wrap="none" rtlCol="0">
            <a:spAutoFit/>
          </a:bodyPr>
          <a:lstStyle/>
          <a:p>
            <a:pPr algn="l"/>
            <a:r>
              <a:rPr lang="en-US" dirty="0"/>
              <a:t>One</a:t>
            </a:r>
          </a:p>
          <a:p>
            <a:pPr marL="461963" indent="-461963" algn="l">
              <a:buFont typeface="+mj-lt"/>
              <a:buAutoNum type="arabicPeriod"/>
            </a:pPr>
            <a:r>
              <a:rPr lang="en-US" dirty="0"/>
              <a:t>Run up to unity</a:t>
            </a:r>
          </a:p>
          <a:p>
            <a:pPr marL="461963" indent="-461963" algn="l">
              <a:buFont typeface="+mj-lt"/>
              <a:buAutoNum type="arabicPeriod"/>
            </a:pPr>
            <a:r>
              <a:rPr lang="en-US" dirty="0"/>
              <a:t>Source of unity</a:t>
            </a:r>
          </a:p>
          <a:p>
            <a:pPr marL="461963" indent="-461963" algn="l">
              <a:buFont typeface="+mj-lt"/>
              <a:buAutoNum type="arabicPeriod"/>
            </a:pPr>
            <a:r>
              <a:rPr lang="en-US" dirty="0"/>
              <a:t>Specifics of unity</a:t>
            </a:r>
          </a:p>
        </p:txBody>
      </p:sp>
    </p:spTree>
    <p:extLst>
      <p:ext uri="{BB962C8B-B14F-4D97-AF65-F5344CB8AC3E}">
        <p14:creationId xmlns:p14="http://schemas.microsoft.com/office/powerpoint/2010/main" val="3160778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Eph 4.3-6</a:t>
            </a:r>
            <a:r>
              <a:rPr lang="en-US" sz="4000" dirty="0"/>
              <a:t> Making every effort to preserve the</a:t>
            </a:r>
            <a:r>
              <a:rPr lang="en-US" sz="4000" baseline="-25000" dirty="0">
                <a:solidFill>
                  <a:srgbClr val="FF0000"/>
                </a:solidFill>
              </a:rPr>
              <a:t>1</a:t>
            </a:r>
            <a:r>
              <a:rPr lang="en-US" sz="4000" u="sng" dirty="0">
                <a:solidFill>
                  <a:srgbClr val="FFFF00"/>
                </a:solidFill>
              </a:rPr>
              <a:t>unity</a:t>
            </a:r>
            <a:r>
              <a:rPr lang="en-US" sz="4000" dirty="0"/>
              <a:t> the Spirit gives through the binding power of shalom. There is </a:t>
            </a:r>
            <a:r>
              <a:rPr lang="en-US" sz="4000" baseline="-25000" dirty="0">
                <a:solidFill>
                  <a:srgbClr val="FF0000"/>
                </a:solidFill>
              </a:rPr>
              <a:t>2</a:t>
            </a:r>
            <a:r>
              <a:rPr lang="en-US" sz="4000" u="sng" dirty="0">
                <a:solidFill>
                  <a:srgbClr val="FFFF00"/>
                </a:solidFill>
              </a:rPr>
              <a:t>one</a:t>
            </a:r>
            <a:r>
              <a:rPr lang="en-US" sz="4000" dirty="0"/>
              <a:t> body and one Spirit, just as when you were called you were called to </a:t>
            </a:r>
            <a:r>
              <a:rPr lang="en-US" sz="4000" baseline="-25000" dirty="0">
                <a:solidFill>
                  <a:srgbClr val="FF0000"/>
                </a:solidFill>
              </a:rPr>
              <a:t>3</a:t>
            </a:r>
            <a:r>
              <a:rPr lang="en-US" sz="4000" u="sng" dirty="0">
                <a:solidFill>
                  <a:srgbClr val="FFFF00"/>
                </a:solidFill>
              </a:rPr>
              <a:t>one</a:t>
            </a:r>
            <a:r>
              <a:rPr lang="en-US" sz="4000" dirty="0"/>
              <a:t> hope. And there is </a:t>
            </a:r>
            <a:r>
              <a:rPr lang="en-US" sz="4000" baseline="-25000" dirty="0">
                <a:solidFill>
                  <a:srgbClr val="FF0000"/>
                </a:solidFill>
              </a:rPr>
              <a:t>4</a:t>
            </a:r>
            <a:r>
              <a:rPr lang="en-US" sz="4000" u="sng" dirty="0">
                <a:solidFill>
                  <a:srgbClr val="FFFF00"/>
                </a:solidFill>
              </a:rPr>
              <a:t>one</a:t>
            </a:r>
            <a:r>
              <a:rPr lang="en-US" sz="4000" dirty="0"/>
              <a:t> Lord, </a:t>
            </a:r>
            <a:r>
              <a:rPr lang="en-US" sz="4000" baseline="-25000" dirty="0">
                <a:solidFill>
                  <a:srgbClr val="FF0000"/>
                </a:solidFill>
              </a:rPr>
              <a:t>5</a:t>
            </a:r>
            <a:r>
              <a:rPr lang="en-US" sz="4000" u="sng" dirty="0">
                <a:solidFill>
                  <a:srgbClr val="FFFF00"/>
                </a:solidFill>
              </a:rPr>
              <a:t>one</a:t>
            </a:r>
            <a:r>
              <a:rPr lang="en-US" sz="4000" dirty="0"/>
              <a:t> trust, </a:t>
            </a:r>
            <a:r>
              <a:rPr lang="en-US" sz="4000" baseline="-25000" dirty="0">
                <a:solidFill>
                  <a:srgbClr val="FF0000"/>
                </a:solidFill>
              </a:rPr>
              <a:t>6</a:t>
            </a:r>
            <a:r>
              <a:rPr lang="en-US" sz="4000" u="sng" dirty="0">
                <a:solidFill>
                  <a:srgbClr val="FFFF00"/>
                </a:solidFill>
              </a:rPr>
              <a:t>one</a:t>
            </a:r>
            <a:r>
              <a:rPr lang="en-US" sz="4000" dirty="0"/>
              <a:t> immersion, and </a:t>
            </a:r>
            <a:r>
              <a:rPr lang="en-US" sz="4000" baseline="-25000" dirty="0">
                <a:solidFill>
                  <a:srgbClr val="FF0000"/>
                </a:solidFill>
              </a:rPr>
              <a:t>7</a:t>
            </a:r>
            <a:r>
              <a:rPr lang="en-US" sz="4000" u="sng" dirty="0">
                <a:solidFill>
                  <a:srgbClr val="FFFF00"/>
                </a:solidFill>
              </a:rPr>
              <a:t>one</a:t>
            </a:r>
            <a:r>
              <a:rPr lang="en-US" sz="4000" dirty="0"/>
              <a:t> God, the Father of all, who rules over all, works through all and is in all.</a:t>
            </a:r>
          </a:p>
        </p:txBody>
      </p:sp>
    </p:spTree>
    <p:extLst>
      <p:ext uri="{BB962C8B-B14F-4D97-AF65-F5344CB8AC3E}">
        <p14:creationId xmlns:p14="http://schemas.microsoft.com/office/powerpoint/2010/main" val="36383522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1 The crowd will NOT be dismissed from the sanctuary at the close of the message.</a:t>
            </a:r>
          </a:p>
          <a:p>
            <a:pPr algn="l"/>
            <a:r>
              <a:rPr lang="en-US" sz="4000" dirty="0"/>
              <a:t>2. During the closing invitation song I will get out the Hallah and wine.</a:t>
            </a:r>
          </a:p>
        </p:txBody>
      </p:sp>
    </p:spTree>
    <p:extLst>
      <p:ext uri="{BB962C8B-B14F-4D97-AF65-F5344CB8AC3E}">
        <p14:creationId xmlns:p14="http://schemas.microsoft.com/office/powerpoint/2010/main" val="39547153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85000" lnSpcReduction="20000"/>
          </a:bodyPr>
          <a:lstStyle/>
          <a:p>
            <a:pPr algn="l"/>
            <a:r>
              <a:rPr lang="en-US" sz="4000" dirty="0"/>
              <a:t>3. When there is an appropriate time in the closing song, in addition to the usual invitation and exhortation, we will say the hallah and wine blessings, and give </a:t>
            </a:r>
            <a:r>
              <a:rPr lang="en-US" sz="4000" dirty="0" err="1"/>
              <a:t>oneg</a:t>
            </a:r>
            <a:r>
              <a:rPr lang="en-US" sz="4000" dirty="0"/>
              <a:t> instructions.  Part of the instructions is that those who are in the Children's Ed class and choir leader during </a:t>
            </a:r>
            <a:r>
              <a:rPr lang="en-US" sz="4000" dirty="0" err="1"/>
              <a:t>oneg</a:t>
            </a:r>
            <a:r>
              <a:rPr lang="en-US" sz="4000" dirty="0"/>
              <a:t> are to go to the head of the line.</a:t>
            </a:r>
          </a:p>
          <a:p>
            <a:pPr algn="l"/>
            <a:r>
              <a:rPr lang="en-US" sz="4000" dirty="0"/>
              <a:t>4. After the blessings, the music can pick up and continue. </a:t>
            </a:r>
          </a:p>
        </p:txBody>
      </p:sp>
    </p:spTree>
    <p:extLst>
      <p:ext uri="{BB962C8B-B14F-4D97-AF65-F5344CB8AC3E}">
        <p14:creationId xmlns:p14="http://schemas.microsoft.com/office/powerpoint/2010/main" val="8163375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165449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611A6858-B2C8-D517-086F-5B2597018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231970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CD6A0301-5143-3D28-9A0E-2067D51D455B}"/>
              </a:ext>
            </a:extLst>
          </p:cNvPr>
          <p:cNvPicPr>
            <a:picLocks noChangeAspect="1"/>
          </p:cNvPicPr>
          <p:nvPr/>
        </p:nvPicPr>
        <p:blipFill>
          <a:blip r:embed="rId3"/>
          <a:stretch>
            <a:fillRect/>
          </a:stretch>
        </p:blipFill>
        <p:spPr>
          <a:xfrm>
            <a:off x="259884" y="0"/>
            <a:ext cx="8624231" cy="5143500"/>
          </a:xfrm>
          <a:prstGeom prst="rect">
            <a:avLst/>
          </a:prstGeom>
        </p:spPr>
      </p:pic>
      <p:sp>
        <p:nvSpPr>
          <p:cNvPr id="4" name="TextBox 3">
            <a:extLst>
              <a:ext uri="{FF2B5EF4-FFF2-40B4-BE49-F238E27FC236}">
                <a16:creationId xmlns:a16="http://schemas.microsoft.com/office/drawing/2014/main" id="{3E5E25B3-3305-79DA-FB3F-848F20EB77D0}"/>
              </a:ext>
            </a:extLst>
          </p:cNvPr>
          <p:cNvSpPr txBox="1"/>
          <p:nvPr/>
        </p:nvSpPr>
        <p:spPr>
          <a:xfrm>
            <a:off x="231309" y="514350"/>
            <a:ext cx="2561920" cy="1938992"/>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Sgt Major</a:t>
            </a:r>
          </a:p>
          <a:p>
            <a:pPr algn="l"/>
            <a:r>
              <a:rPr lang="en-US" dirty="0">
                <a:solidFill>
                  <a:schemeClr val="tx1"/>
                </a:solidFill>
                <a:effectLst>
                  <a:outerShdw blurRad="38100" dist="38100" dir="2700000" algn="tl">
                    <a:srgbClr val="000000">
                      <a:alpha val="43137"/>
                    </a:srgbClr>
                  </a:outerShdw>
                </a:effectLst>
              </a:rPr>
              <a:t>Chaim</a:t>
            </a:r>
          </a:p>
          <a:p>
            <a:pPr algn="l"/>
            <a:r>
              <a:rPr lang="en-US" dirty="0" err="1">
                <a:solidFill>
                  <a:schemeClr val="tx1"/>
                </a:solidFill>
                <a:effectLst>
                  <a:outerShdw blurRad="38100" dist="38100" dir="2700000" algn="tl">
                    <a:srgbClr val="000000">
                      <a:alpha val="43137"/>
                    </a:srgbClr>
                  </a:outerShdw>
                </a:effectLst>
              </a:rPr>
              <a:t>Malespin</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1529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Since the war broke out, about 6500 new immigrants made Israel their new home. And there are many reports that there has been a surge of aliyah applications also since the Oct 7th. It may seem ironic, since Israel is in the middle of a war. </a:t>
            </a:r>
          </a:p>
        </p:txBody>
      </p:sp>
    </p:spTree>
    <p:extLst>
      <p:ext uri="{BB962C8B-B14F-4D97-AF65-F5344CB8AC3E}">
        <p14:creationId xmlns:p14="http://schemas.microsoft.com/office/powerpoint/2010/main" val="287790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Why would anyone want to move to Israel in a time of insecurity? Well, one of the biggest surprises was the surge of anti-Semitism since the war broke out. And many Jewish families no longer feel as safe as before in Europe </a:t>
            </a:r>
          </a:p>
        </p:txBody>
      </p:sp>
    </p:spTree>
    <p:extLst>
      <p:ext uri="{BB962C8B-B14F-4D97-AF65-F5344CB8AC3E}">
        <p14:creationId xmlns:p14="http://schemas.microsoft.com/office/powerpoint/2010/main" val="141824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and in North America. So despite the situation, for some it is safer to live in Israel than in their communities abroad where they experience anti-Semitism. </a:t>
            </a:r>
          </a:p>
        </p:txBody>
      </p:sp>
    </p:spTree>
    <p:extLst>
      <p:ext uri="{BB962C8B-B14F-4D97-AF65-F5344CB8AC3E}">
        <p14:creationId xmlns:p14="http://schemas.microsoft.com/office/powerpoint/2010/main" val="24726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9393" y="207433"/>
            <a:ext cx="6012127" cy="4800600"/>
          </a:xfrm>
        </p:spPr>
        <p:txBody>
          <a:bodyPr>
            <a:normAutofit/>
          </a:bodyPr>
          <a:lstStyle/>
          <a:p>
            <a:pPr algn="l"/>
            <a:r>
              <a:rPr lang="en-US" sz="4000" dirty="0"/>
              <a:t>From Chaim </a:t>
            </a:r>
            <a:r>
              <a:rPr lang="en-US" sz="4000" dirty="0" err="1"/>
              <a:t>Malespin</a:t>
            </a:r>
            <a:r>
              <a:rPr lang="en-US" sz="4000" dirty="0"/>
              <a:t>, Aliyah Return Center in the Galil:</a:t>
            </a:r>
          </a:p>
          <a:p>
            <a:pPr algn="l"/>
            <a:r>
              <a:rPr lang="en-US" sz="4000" dirty="0"/>
              <a:t>We sponsored an art therapy workshop for new immigrant women in Tiberias.</a:t>
            </a:r>
          </a:p>
        </p:txBody>
      </p:sp>
      <p:pic>
        <p:nvPicPr>
          <p:cNvPr id="1026" name="Picture 2">
            <a:extLst>
              <a:ext uri="{FF2B5EF4-FFF2-40B4-BE49-F238E27FC236}">
                <a16:creationId xmlns:a16="http://schemas.microsoft.com/office/drawing/2014/main" id="{ACAACF51-4B9F-165E-D13B-ADA4982F13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1520" y="-2117"/>
            <a:ext cx="28940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7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6096000" cy="4800600"/>
          </a:xfrm>
        </p:spPr>
        <p:txBody>
          <a:bodyPr>
            <a:normAutofit/>
          </a:bodyPr>
          <a:lstStyle/>
          <a:p>
            <a:pPr algn="l"/>
            <a:r>
              <a:rPr lang="en-US" sz="4000" dirty="0"/>
              <a:t>This week we handed out of vouchers for evacuee families. You can see the joy it brings to families! </a:t>
            </a:r>
          </a:p>
        </p:txBody>
      </p:sp>
      <p:pic>
        <p:nvPicPr>
          <p:cNvPr id="2050" name="Picture 2">
            <a:extLst>
              <a:ext uri="{FF2B5EF4-FFF2-40B4-BE49-F238E27FC236}">
                <a16:creationId xmlns:a16="http://schemas.microsoft.com/office/drawing/2014/main" id="{2F61CCFD-0444-8F1A-DE59-D2D533511E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987" y="-10583"/>
            <a:ext cx="28940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40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F0E7298-5566-A771-072C-71A27C5D8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49428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4.2-6</a:t>
            </a:r>
            <a:r>
              <a:rPr lang="en-US" sz="4000" dirty="0"/>
              <a:t> Always be humble, gentle and patient, bearing with one another in love,  and making every effort to preserve the unity the Spirit gives through the binding power of shalom. There is one body and one Spirit,</a:t>
            </a:r>
          </a:p>
        </p:txBody>
      </p:sp>
    </p:spTree>
    <p:extLst>
      <p:ext uri="{BB962C8B-B14F-4D97-AF65-F5344CB8AC3E}">
        <p14:creationId xmlns:p14="http://schemas.microsoft.com/office/powerpoint/2010/main" val="385371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How does Big Foot tell time?</a:t>
            </a:r>
          </a:p>
        </p:txBody>
      </p:sp>
    </p:spTree>
    <p:extLst>
      <p:ext uri="{BB962C8B-B14F-4D97-AF65-F5344CB8AC3E}">
        <p14:creationId xmlns:p14="http://schemas.microsoft.com/office/powerpoint/2010/main" val="320927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4.2-6</a:t>
            </a:r>
            <a:r>
              <a:rPr lang="en-US" sz="4000" dirty="0"/>
              <a:t>  just as when you were called you were called to one hope. And there is one Lord, one trust, one immersion, and one God, the Father of all, who rules over all, works through all and is in all.</a:t>
            </a:r>
          </a:p>
        </p:txBody>
      </p:sp>
    </p:spTree>
    <p:extLst>
      <p:ext uri="{BB962C8B-B14F-4D97-AF65-F5344CB8AC3E}">
        <p14:creationId xmlns:p14="http://schemas.microsoft.com/office/powerpoint/2010/main" val="285219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F0E7298-5566-A771-072C-71A27C5D8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1367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FC1C2EA-AE0A-F5CB-7C57-1E8ACD307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F274AB4C-B93C-40C5-3E48-DEFED4A39522}"/>
              </a:ext>
            </a:extLst>
          </p:cNvPr>
          <p:cNvSpPr txBox="1"/>
          <p:nvPr/>
        </p:nvSpPr>
        <p:spPr>
          <a:xfrm>
            <a:off x="228600" y="209550"/>
            <a:ext cx="4972708" cy="2554545"/>
          </a:xfrm>
          <a:prstGeom prst="rect">
            <a:avLst/>
          </a:prstGeom>
          <a:noFill/>
        </p:spPr>
        <p:txBody>
          <a:bodyPr wrap="none" rtlCol="0">
            <a:spAutoFit/>
          </a:bodyPr>
          <a:lstStyle/>
          <a:p>
            <a:pPr algn="l"/>
            <a:r>
              <a:rPr lang="en-US" dirty="0"/>
              <a:t>One</a:t>
            </a:r>
          </a:p>
          <a:p>
            <a:pPr marL="461963" indent="-461963" algn="l">
              <a:buFont typeface="+mj-lt"/>
              <a:buAutoNum type="arabicPeriod"/>
            </a:pPr>
            <a:r>
              <a:rPr lang="en-US" u="sng" dirty="0">
                <a:solidFill>
                  <a:srgbClr val="FFFF66"/>
                </a:solidFill>
              </a:rPr>
              <a:t>Run up to unity</a:t>
            </a:r>
          </a:p>
          <a:p>
            <a:pPr marL="461963" indent="-461963" algn="l">
              <a:buFont typeface="+mj-lt"/>
              <a:buAutoNum type="arabicPeriod"/>
            </a:pPr>
            <a:r>
              <a:rPr lang="en-US" dirty="0"/>
              <a:t>Source of unity</a:t>
            </a:r>
          </a:p>
          <a:p>
            <a:pPr marL="461963" indent="-461963" algn="l">
              <a:buFont typeface="+mj-lt"/>
              <a:buAutoNum type="arabicPeriod"/>
            </a:pPr>
            <a:r>
              <a:rPr lang="en-US" dirty="0"/>
              <a:t>Specifics of unity</a:t>
            </a:r>
          </a:p>
        </p:txBody>
      </p:sp>
    </p:spTree>
    <p:extLst>
      <p:ext uri="{BB962C8B-B14F-4D97-AF65-F5344CB8AC3E}">
        <p14:creationId xmlns:p14="http://schemas.microsoft.com/office/powerpoint/2010/main" val="144192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a:t>
            </a:r>
            <a:r>
              <a:rPr lang="en-US" sz="4000" dirty="0"/>
              <a:t> </a:t>
            </a:r>
            <a:r>
              <a:rPr lang="en-US" sz="4000" u="sng" dirty="0">
                <a:solidFill>
                  <a:srgbClr val="FFFF66"/>
                </a:solidFill>
              </a:rPr>
              <a:t>Always be humble</a:t>
            </a:r>
            <a:r>
              <a:rPr lang="en-US" sz="4000" dirty="0"/>
              <a:t>, gentle and patient.</a:t>
            </a:r>
          </a:p>
          <a:p>
            <a:pPr algn="l"/>
            <a:endParaRPr lang="en-US" sz="4000" dirty="0"/>
          </a:p>
          <a:p>
            <a:pPr algn="l"/>
            <a:r>
              <a:rPr lang="en-US" sz="4000" dirty="0"/>
              <a:t>This was a quality scorned by Greco-Roman culture.</a:t>
            </a:r>
          </a:p>
        </p:txBody>
      </p:sp>
    </p:spTree>
    <p:extLst>
      <p:ext uri="{BB962C8B-B14F-4D97-AF65-F5344CB8AC3E}">
        <p14:creationId xmlns:p14="http://schemas.microsoft.com/office/powerpoint/2010/main" val="3756637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i="1" dirty="0" err="1"/>
              <a:t>tapeinophrosune</a:t>
            </a:r>
            <a:r>
              <a:rPr lang="en-US" sz="4000" dirty="0"/>
              <a:t>: humility</a:t>
            </a:r>
          </a:p>
          <a:p>
            <a:pPr algn="l"/>
            <a:r>
              <a:rPr lang="en-US" sz="4000" dirty="0"/>
              <a:t>"the having a humble opinion of oneself; a deep sense of one's (moral) littleness; modesty, humility, lowliness of mind“.</a:t>
            </a:r>
          </a:p>
        </p:txBody>
      </p:sp>
    </p:spTree>
    <p:extLst>
      <p:ext uri="{BB962C8B-B14F-4D97-AF65-F5344CB8AC3E}">
        <p14:creationId xmlns:p14="http://schemas.microsoft.com/office/powerpoint/2010/main" val="4000729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i="1" dirty="0" err="1"/>
              <a:t>tapeinophrosune</a:t>
            </a:r>
            <a:r>
              <a:rPr lang="en-US" sz="4000" dirty="0"/>
              <a:t>: </a:t>
            </a:r>
          </a:p>
          <a:p>
            <a:pPr algn="l"/>
            <a:r>
              <a:rPr lang="en-US" sz="4000" dirty="0"/>
              <a:t>derived from </a:t>
            </a:r>
          </a:p>
          <a:p>
            <a:pPr marL="173038" indent="-173038" algn="l">
              <a:buFont typeface="Arial" panose="020B0604020202020204" pitchFamily="34" charset="0"/>
              <a:buChar char="•"/>
            </a:pPr>
            <a:r>
              <a:rPr lang="en-US" sz="4000" dirty="0" err="1"/>
              <a:t>tapeinós</a:t>
            </a:r>
            <a:r>
              <a:rPr lang="en-US" sz="4000" dirty="0"/>
              <a:t>, "low, humble" and </a:t>
            </a:r>
          </a:p>
          <a:p>
            <a:pPr marL="173038" indent="-173038" algn="l">
              <a:buFont typeface="Arial" panose="020B0604020202020204" pitchFamily="34" charset="0"/>
              <a:buChar char="•"/>
            </a:pPr>
            <a:r>
              <a:rPr lang="en-US" sz="4000" dirty="0" err="1"/>
              <a:t>phrḗn</a:t>
            </a:r>
            <a:r>
              <a:rPr lang="en-US" sz="4000" dirty="0"/>
              <a:t>, "moderation as regulated by inner perspective")</a:t>
            </a:r>
          </a:p>
        </p:txBody>
      </p:sp>
    </p:spTree>
    <p:extLst>
      <p:ext uri="{BB962C8B-B14F-4D97-AF65-F5344CB8AC3E}">
        <p14:creationId xmlns:p14="http://schemas.microsoft.com/office/powerpoint/2010/main" val="115089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1812360"/>
            <a:ext cx="8686800" cy="3197789"/>
          </a:xfrm>
        </p:spPr>
        <p:txBody>
          <a:bodyPr>
            <a:normAutofit/>
          </a:bodyPr>
          <a:lstStyle/>
          <a:p>
            <a:pPr algn="l"/>
            <a:r>
              <a:rPr lang="en-US" sz="4000" dirty="0"/>
              <a:t>with all lowliness and meekness,</a:t>
            </a:r>
          </a:p>
          <a:p>
            <a:pPr algn="l"/>
            <a:r>
              <a:rPr lang="en-US" sz="4000" dirty="0"/>
              <a:t>with complete lowliness of mind</a:t>
            </a:r>
          </a:p>
          <a:p>
            <a:pPr algn="l"/>
            <a:r>
              <a:rPr lang="en-US" sz="4000" dirty="0"/>
              <a:t>with all humility and gentleness</a:t>
            </a:r>
          </a:p>
        </p:txBody>
      </p:sp>
      <p:pic>
        <p:nvPicPr>
          <p:cNvPr id="3" name="Picture 2">
            <a:extLst>
              <a:ext uri="{FF2B5EF4-FFF2-40B4-BE49-F238E27FC236}">
                <a16:creationId xmlns:a16="http://schemas.microsoft.com/office/drawing/2014/main" id="{E1B2B12B-6D34-C7E9-85E4-789AE93E8F01}"/>
              </a:ext>
            </a:extLst>
          </p:cNvPr>
          <p:cNvPicPr>
            <a:picLocks noChangeAspect="1"/>
          </p:cNvPicPr>
          <p:nvPr/>
        </p:nvPicPr>
        <p:blipFill>
          <a:blip r:embed="rId3"/>
          <a:stretch>
            <a:fillRect/>
          </a:stretch>
        </p:blipFill>
        <p:spPr>
          <a:xfrm>
            <a:off x="228600" y="131144"/>
            <a:ext cx="6538064" cy="1681217"/>
          </a:xfrm>
          <a:prstGeom prst="rect">
            <a:avLst/>
          </a:prstGeom>
        </p:spPr>
      </p:pic>
    </p:spTree>
    <p:extLst>
      <p:ext uri="{BB962C8B-B14F-4D97-AF65-F5344CB8AC3E}">
        <p14:creationId xmlns:p14="http://schemas.microsoft.com/office/powerpoint/2010/main" val="39917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i="1" dirty="0" err="1"/>
              <a:t>tapeinophrosune</a:t>
            </a:r>
            <a:r>
              <a:rPr lang="en-US" sz="4000" dirty="0"/>
              <a:t>:</a:t>
            </a:r>
          </a:p>
          <a:p>
            <a:pPr algn="l"/>
            <a:r>
              <a:rPr lang="en-US" sz="4000" dirty="0"/>
              <a:t>– properly, low; humility, "lowliness" of human pride (self-government); that quality of mindset of "having a humble opinion of oneself, i.e. a deep sense of one's (moral) littleness – i.e. lowliness of mind" (J. Thayer).</a:t>
            </a:r>
          </a:p>
        </p:txBody>
      </p:sp>
    </p:spTree>
    <p:extLst>
      <p:ext uri="{BB962C8B-B14F-4D97-AF65-F5344CB8AC3E}">
        <p14:creationId xmlns:p14="http://schemas.microsoft.com/office/powerpoint/2010/main" val="3205176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5124" name="Picture 4" descr="Benjamin Franklin's 13 virtues - humility">
            <a:extLst>
              <a:ext uri="{FF2B5EF4-FFF2-40B4-BE49-F238E27FC236}">
                <a16:creationId xmlns:a16="http://schemas.microsoft.com/office/drawing/2014/main" id="{04F9BFBA-6572-1015-1C07-1B2F4E303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8572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9C5D8A-647C-D6BD-9946-2CC0060E1DAE}"/>
              </a:ext>
            </a:extLst>
          </p:cNvPr>
          <p:cNvSpPr txBox="1"/>
          <p:nvPr/>
        </p:nvSpPr>
        <p:spPr>
          <a:xfrm>
            <a:off x="722709" y="76200"/>
            <a:ext cx="7698582" cy="707886"/>
          </a:xfrm>
          <a:prstGeom prst="rect">
            <a:avLst/>
          </a:prstGeom>
          <a:noFill/>
        </p:spPr>
        <p:txBody>
          <a:bodyPr wrap="none" rtlCol="0">
            <a:spAutoFit/>
          </a:bodyPr>
          <a:lstStyle/>
          <a:p>
            <a:pPr algn="l"/>
            <a:r>
              <a:rPr lang="en-US" i="0" dirty="0">
                <a:effectLst/>
                <a:latin typeface="+mn-lt"/>
              </a:rPr>
              <a:t>Benjamin Franklin’s 13 Virtues</a:t>
            </a:r>
            <a:endParaRPr lang="en-US" dirty="0"/>
          </a:p>
        </p:txBody>
      </p:sp>
    </p:spTree>
    <p:extLst>
      <p:ext uri="{BB962C8B-B14F-4D97-AF65-F5344CB8AC3E}">
        <p14:creationId xmlns:p14="http://schemas.microsoft.com/office/powerpoint/2010/main" val="1040774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“My list of virtues contained at first but twelve; but a Quaker friend having kindly informed me that I was generally thought proud, that my pride showed itself frequently in conversation, that I was not content with being in the right when discussing any point, </a:t>
            </a:r>
          </a:p>
        </p:txBody>
      </p:sp>
    </p:spTree>
    <p:extLst>
      <p:ext uri="{BB962C8B-B14F-4D97-AF65-F5344CB8AC3E}">
        <p14:creationId xmlns:p14="http://schemas.microsoft.com/office/powerpoint/2010/main" val="54535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How does Big Foot tell time?</a:t>
            </a:r>
          </a:p>
          <a:p>
            <a:pPr algn="l"/>
            <a:r>
              <a:rPr lang="en-US" sz="4000" dirty="0"/>
              <a:t>With his Sasquatch </a:t>
            </a:r>
          </a:p>
        </p:txBody>
      </p:sp>
    </p:spTree>
    <p:extLst>
      <p:ext uri="{BB962C8B-B14F-4D97-AF65-F5344CB8AC3E}">
        <p14:creationId xmlns:p14="http://schemas.microsoft.com/office/powerpoint/2010/main" val="818578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but was overbearing and rather insolent, of which he convinced me by mentioning several instances, I determined endeavoring to cure myself, if I could, of this vice or folly among the rest, and I added Humility to my list, giving an extensive meaning to the word.”</a:t>
            </a:r>
          </a:p>
        </p:txBody>
      </p:sp>
    </p:spTree>
    <p:extLst>
      <p:ext uri="{BB962C8B-B14F-4D97-AF65-F5344CB8AC3E}">
        <p14:creationId xmlns:p14="http://schemas.microsoft.com/office/powerpoint/2010/main" val="3815509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“In reality, there is, perhaps, no one of our natural passions so hard to subdue as </a:t>
            </a:r>
            <a:r>
              <a:rPr lang="en-US" sz="4000" u="sng" dirty="0">
                <a:solidFill>
                  <a:srgbClr val="FFFF66"/>
                </a:solidFill>
              </a:rPr>
              <a:t>pride</a:t>
            </a:r>
            <a:r>
              <a:rPr lang="en-US" sz="4000" dirty="0"/>
              <a:t>. Disguise it, struggle with it, beat it down, stifle it, mortify it as much as one pleases, it is still alive, and will every now and then peep out and show itself; </a:t>
            </a:r>
          </a:p>
        </p:txBody>
      </p:sp>
    </p:spTree>
    <p:extLst>
      <p:ext uri="{BB962C8B-B14F-4D97-AF65-F5344CB8AC3E}">
        <p14:creationId xmlns:p14="http://schemas.microsoft.com/office/powerpoint/2010/main" val="3391590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you will see it, perhaps, often in this history; for, </a:t>
            </a:r>
            <a:r>
              <a:rPr lang="en-US" sz="4000" u="sng" dirty="0">
                <a:solidFill>
                  <a:srgbClr val="FFFF66"/>
                </a:solidFill>
              </a:rPr>
              <a:t>even if I could conceive that I had completely overcome it, I should probably be proud of my humility.”</a:t>
            </a:r>
          </a:p>
        </p:txBody>
      </p:sp>
    </p:spTree>
    <p:extLst>
      <p:ext uri="{BB962C8B-B14F-4D97-AF65-F5344CB8AC3E}">
        <p14:creationId xmlns:p14="http://schemas.microsoft.com/office/powerpoint/2010/main" val="4233924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Phil 3.5 </a:t>
            </a:r>
            <a:r>
              <a:rPr lang="en-US" sz="4000" dirty="0"/>
              <a:t>Do nothing out of selfishness or conceit, but with humility consider others as more important than yourselves… Have this attitude in yourselves, which also was in Messiah Yeshua, </a:t>
            </a:r>
          </a:p>
        </p:txBody>
      </p:sp>
    </p:spTree>
    <p:extLst>
      <p:ext uri="{BB962C8B-B14F-4D97-AF65-F5344CB8AC3E}">
        <p14:creationId xmlns:p14="http://schemas.microsoft.com/office/powerpoint/2010/main" val="3839103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Phil 3.5  </a:t>
            </a:r>
            <a:r>
              <a:rPr lang="en-US" sz="4000" dirty="0"/>
              <a:t>Who, though existing in the form of God, did not consider being equal to God a thing to be grasped. But He emptied Himself— taking on the form of a slave…he humbled himself still more by becoming obedient even to death — death on a stake as a criminal! Therefore God raised him to the highest place.</a:t>
            </a:r>
          </a:p>
        </p:txBody>
      </p:sp>
    </p:spTree>
    <p:extLst>
      <p:ext uri="{BB962C8B-B14F-4D97-AF65-F5344CB8AC3E}">
        <p14:creationId xmlns:p14="http://schemas.microsoft.com/office/powerpoint/2010/main" val="1762180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11.29 </a:t>
            </a:r>
            <a:r>
              <a:rPr lang="en-US" sz="4000" dirty="0"/>
              <a:t>Take my yoke upon you and learn from me, because </a:t>
            </a:r>
            <a:r>
              <a:rPr lang="en-US" sz="4000" u="sng" dirty="0">
                <a:solidFill>
                  <a:srgbClr val="FFFF00"/>
                </a:solidFill>
              </a:rPr>
              <a:t>I am gentle and humble in heart</a:t>
            </a:r>
            <a:r>
              <a:rPr lang="en-US" sz="4000" dirty="0"/>
              <a:t>, and you will find rest for your souls.</a:t>
            </a:r>
          </a:p>
        </p:txBody>
      </p:sp>
    </p:spTree>
    <p:extLst>
      <p:ext uri="{BB962C8B-B14F-4D97-AF65-F5344CB8AC3E}">
        <p14:creationId xmlns:p14="http://schemas.microsoft.com/office/powerpoint/2010/main" val="3722537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4.2-6</a:t>
            </a:r>
            <a:r>
              <a:rPr lang="en-US" sz="4000" dirty="0"/>
              <a:t> Always be humble, gentle and </a:t>
            </a:r>
            <a:r>
              <a:rPr lang="en-US" sz="4000" u="sng" dirty="0">
                <a:solidFill>
                  <a:srgbClr val="FFFF66"/>
                </a:solidFill>
              </a:rPr>
              <a:t>patient</a:t>
            </a:r>
            <a:r>
              <a:rPr lang="en-US" sz="4000" dirty="0"/>
              <a:t>, </a:t>
            </a:r>
          </a:p>
        </p:txBody>
      </p:sp>
    </p:spTree>
    <p:extLst>
      <p:ext uri="{BB962C8B-B14F-4D97-AF65-F5344CB8AC3E}">
        <p14:creationId xmlns:p14="http://schemas.microsoft.com/office/powerpoint/2010/main" val="121344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Patience is like good motor oil.  It doesn’t remove all the irritants.  It just puts them in suspension so they don’t get into your works and seize them up.  Patient people have, so to speak, a large crankcase.  They can put irritants into suspension.</a:t>
            </a:r>
          </a:p>
        </p:txBody>
      </p:sp>
    </p:spTree>
    <p:extLst>
      <p:ext uri="{BB962C8B-B14F-4D97-AF65-F5344CB8AC3E}">
        <p14:creationId xmlns:p14="http://schemas.microsoft.com/office/powerpoint/2010/main" val="123326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How can we honor each other?</a:t>
            </a:r>
          </a:p>
          <a:p>
            <a:r>
              <a:rPr lang="en-US" sz="4000" dirty="0"/>
              <a:t>Who can you honor?</a:t>
            </a:r>
          </a:p>
        </p:txBody>
      </p:sp>
    </p:spTree>
    <p:extLst>
      <p:ext uri="{BB962C8B-B14F-4D97-AF65-F5344CB8AC3E}">
        <p14:creationId xmlns:p14="http://schemas.microsoft.com/office/powerpoint/2010/main" val="1800038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4.2-6</a:t>
            </a:r>
            <a:r>
              <a:rPr lang="en-US" sz="4000" dirty="0"/>
              <a:t> Always be humble, gentle and patient, bearing with one another </a:t>
            </a:r>
            <a:r>
              <a:rPr lang="en-US" sz="4000" u="sng" dirty="0">
                <a:solidFill>
                  <a:srgbClr val="FFFF66"/>
                </a:solidFill>
              </a:rPr>
              <a:t>in love</a:t>
            </a:r>
            <a:r>
              <a:rPr lang="en-US" sz="4000" dirty="0"/>
              <a:t>,  </a:t>
            </a:r>
          </a:p>
          <a:p>
            <a:pPr algn="l"/>
            <a:endParaRPr lang="en-US" sz="4000" dirty="0"/>
          </a:p>
          <a:p>
            <a:pPr algn="l"/>
            <a:r>
              <a:rPr lang="en-US" sz="4000" dirty="0"/>
              <a:t>This is the fuel of patience.</a:t>
            </a:r>
          </a:p>
        </p:txBody>
      </p:sp>
    </p:spTree>
    <p:extLst>
      <p:ext uri="{BB962C8B-B14F-4D97-AF65-F5344CB8AC3E}">
        <p14:creationId xmlns:p14="http://schemas.microsoft.com/office/powerpoint/2010/main" val="209965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Did you read the review about the restaurant on the moon?</a:t>
            </a:r>
          </a:p>
        </p:txBody>
      </p:sp>
    </p:spTree>
    <p:extLst>
      <p:ext uri="{BB962C8B-B14F-4D97-AF65-F5344CB8AC3E}">
        <p14:creationId xmlns:p14="http://schemas.microsoft.com/office/powerpoint/2010/main" val="499582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F0E7298-5566-A771-072C-71A27C5D8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149104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FC1C2EA-AE0A-F5CB-7C57-1E8ACD307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F274AB4C-B93C-40C5-3E48-DEFED4A39522}"/>
              </a:ext>
            </a:extLst>
          </p:cNvPr>
          <p:cNvSpPr txBox="1"/>
          <p:nvPr/>
        </p:nvSpPr>
        <p:spPr>
          <a:xfrm>
            <a:off x="228600" y="209550"/>
            <a:ext cx="4972708" cy="2554545"/>
          </a:xfrm>
          <a:prstGeom prst="rect">
            <a:avLst/>
          </a:prstGeom>
          <a:noFill/>
        </p:spPr>
        <p:txBody>
          <a:bodyPr wrap="none" rtlCol="0">
            <a:spAutoFit/>
          </a:bodyPr>
          <a:lstStyle/>
          <a:p>
            <a:pPr algn="l"/>
            <a:r>
              <a:rPr lang="en-US" dirty="0"/>
              <a:t>One</a:t>
            </a:r>
          </a:p>
          <a:p>
            <a:pPr marL="461963" indent="-461963" algn="l">
              <a:buFont typeface="+mj-lt"/>
              <a:buAutoNum type="arabicPeriod"/>
            </a:pPr>
            <a:r>
              <a:rPr lang="en-US" dirty="0"/>
              <a:t>Run up to unity</a:t>
            </a:r>
          </a:p>
          <a:p>
            <a:pPr marL="461963" indent="-461963" algn="l">
              <a:buFont typeface="+mj-lt"/>
              <a:buAutoNum type="arabicPeriod"/>
            </a:pPr>
            <a:r>
              <a:rPr lang="en-US" u="sng" dirty="0">
                <a:solidFill>
                  <a:srgbClr val="FFFF66"/>
                </a:solidFill>
              </a:rPr>
              <a:t>Source of unity</a:t>
            </a:r>
          </a:p>
          <a:p>
            <a:pPr marL="461963" indent="-461963" algn="l">
              <a:buFont typeface="+mj-lt"/>
              <a:buAutoNum type="arabicPeriod"/>
            </a:pPr>
            <a:r>
              <a:rPr lang="en-US" dirty="0"/>
              <a:t>Specifics of unity</a:t>
            </a:r>
          </a:p>
        </p:txBody>
      </p:sp>
    </p:spTree>
    <p:extLst>
      <p:ext uri="{BB962C8B-B14F-4D97-AF65-F5344CB8AC3E}">
        <p14:creationId xmlns:p14="http://schemas.microsoft.com/office/powerpoint/2010/main" val="3466649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Eph 4.3-6</a:t>
            </a:r>
            <a:r>
              <a:rPr lang="en-US" sz="4000" dirty="0"/>
              <a:t> Making every effort to preserve the</a:t>
            </a:r>
            <a:r>
              <a:rPr lang="en-US" sz="4000" baseline="-25000" dirty="0">
                <a:solidFill>
                  <a:srgbClr val="FF0000"/>
                </a:solidFill>
              </a:rPr>
              <a:t>1</a:t>
            </a:r>
            <a:r>
              <a:rPr lang="en-US" sz="4000" u="sng" dirty="0">
                <a:solidFill>
                  <a:srgbClr val="FFFF00"/>
                </a:solidFill>
              </a:rPr>
              <a:t>unity</a:t>
            </a:r>
            <a:r>
              <a:rPr lang="en-US" sz="4000" dirty="0"/>
              <a:t> the Spirit gives through the binding power of shalom. There is </a:t>
            </a:r>
            <a:r>
              <a:rPr lang="en-US" sz="4000" baseline="-25000" dirty="0">
                <a:solidFill>
                  <a:srgbClr val="FF0000"/>
                </a:solidFill>
              </a:rPr>
              <a:t>2</a:t>
            </a:r>
            <a:r>
              <a:rPr lang="en-US" sz="4000" u="sng" dirty="0">
                <a:solidFill>
                  <a:srgbClr val="FFFF00"/>
                </a:solidFill>
              </a:rPr>
              <a:t>one</a:t>
            </a:r>
            <a:r>
              <a:rPr lang="en-US" sz="4000" dirty="0"/>
              <a:t> body and one Spirit, just as when you were called you were called to </a:t>
            </a:r>
            <a:r>
              <a:rPr lang="en-US" sz="4000" baseline="-25000" dirty="0">
                <a:solidFill>
                  <a:srgbClr val="FF0000"/>
                </a:solidFill>
              </a:rPr>
              <a:t>3</a:t>
            </a:r>
            <a:r>
              <a:rPr lang="en-US" sz="4000" u="sng" dirty="0">
                <a:solidFill>
                  <a:srgbClr val="FFFF00"/>
                </a:solidFill>
              </a:rPr>
              <a:t>one</a:t>
            </a:r>
            <a:r>
              <a:rPr lang="en-US" sz="4000" dirty="0"/>
              <a:t> hope. And there is </a:t>
            </a:r>
            <a:r>
              <a:rPr lang="en-US" sz="4000" baseline="-25000" dirty="0">
                <a:solidFill>
                  <a:srgbClr val="FF0000"/>
                </a:solidFill>
              </a:rPr>
              <a:t>4</a:t>
            </a:r>
            <a:r>
              <a:rPr lang="en-US" sz="4000" u="sng" dirty="0">
                <a:solidFill>
                  <a:srgbClr val="FFFF00"/>
                </a:solidFill>
              </a:rPr>
              <a:t>one</a:t>
            </a:r>
            <a:r>
              <a:rPr lang="en-US" sz="4000" dirty="0"/>
              <a:t> Lord, </a:t>
            </a:r>
            <a:r>
              <a:rPr lang="en-US" sz="4000" baseline="-25000" dirty="0">
                <a:solidFill>
                  <a:srgbClr val="FF0000"/>
                </a:solidFill>
              </a:rPr>
              <a:t>5</a:t>
            </a:r>
            <a:r>
              <a:rPr lang="en-US" sz="4000" u="sng" dirty="0">
                <a:solidFill>
                  <a:srgbClr val="FFFF00"/>
                </a:solidFill>
              </a:rPr>
              <a:t>one</a:t>
            </a:r>
            <a:r>
              <a:rPr lang="en-US" sz="4000" dirty="0"/>
              <a:t> trust, </a:t>
            </a:r>
            <a:r>
              <a:rPr lang="en-US" sz="4000" baseline="-25000" dirty="0">
                <a:solidFill>
                  <a:srgbClr val="FF0000"/>
                </a:solidFill>
              </a:rPr>
              <a:t>6</a:t>
            </a:r>
            <a:r>
              <a:rPr lang="en-US" sz="4000" u="sng" dirty="0">
                <a:solidFill>
                  <a:srgbClr val="FFFF00"/>
                </a:solidFill>
              </a:rPr>
              <a:t>one</a:t>
            </a:r>
            <a:r>
              <a:rPr lang="en-US" sz="4000" dirty="0"/>
              <a:t> immersion, and </a:t>
            </a:r>
            <a:r>
              <a:rPr lang="en-US" sz="4000" baseline="-25000" dirty="0">
                <a:solidFill>
                  <a:srgbClr val="FF0000"/>
                </a:solidFill>
              </a:rPr>
              <a:t>7</a:t>
            </a:r>
            <a:r>
              <a:rPr lang="en-US" sz="4000" u="sng" dirty="0">
                <a:solidFill>
                  <a:srgbClr val="FFFF00"/>
                </a:solidFill>
              </a:rPr>
              <a:t>one</a:t>
            </a:r>
            <a:r>
              <a:rPr lang="en-US" sz="4000" dirty="0"/>
              <a:t> God, the Father of all, who rules over all, works through all and is in all.</a:t>
            </a:r>
          </a:p>
        </p:txBody>
      </p:sp>
    </p:spTree>
    <p:extLst>
      <p:ext uri="{BB962C8B-B14F-4D97-AF65-F5344CB8AC3E}">
        <p14:creationId xmlns:p14="http://schemas.microsoft.com/office/powerpoint/2010/main" val="2915265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Seven forms of unity</a:t>
            </a:r>
          </a:p>
          <a:p>
            <a:pPr algn="l"/>
            <a:r>
              <a:rPr lang="en-US" sz="4000" dirty="0"/>
              <a:t>Start with considering the last one, foundational to all.</a:t>
            </a:r>
          </a:p>
          <a:p>
            <a:pPr algn="l"/>
            <a:r>
              <a:rPr lang="en-US" sz="4000" dirty="0"/>
              <a:t>Amy Jill Levine, Jewish Annotated New Testament, Oxford Press</a:t>
            </a:r>
          </a:p>
          <a:p>
            <a:pPr algn="l"/>
            <a:r>
              <a:rPr lang="en-US" sz="4000" dirty="0"/>
              <a:t>“this text reframes Dt. 6.4.” </a:t>
            </a:r>
          </a:p>
        </p:txBody>
      </p:sp>
    </p:spTree>
    <p:extLst>
      <p:ext uri="{BB962C8B-B14F-4D97-AF65-F5344CB8AC3E}">
        <p14:creationId xmlns:p14="http://schemas.microsoft.com/office/powerpoint/2010/main" val="1785061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4.3-6</a:t>
            </a:r>
            <a:r>
              <a:rPr lang="en-US" sz="4000" dirty="0"/>
              <a:t> </a:t>
            </a:r>
            <a:r>
              <a:rPr lang="en-US" sz="4000" baseline="-25000" dirty="0">
                <a:solidFill>
                  <a:srgbClr val="FF0000"/>
                </a:solidFill>
              </a:rPr>
              <a:t>7</a:t>
            </a:r>
            <a:r>
              <a:rPr lang="en-US" sz="4000" u="sng" dirty="0">
                <a:solidFill>
                  <a:srgbClr val="FFFF00"/>
                </a:solidFill>
              </a:rPr>
              <a:t>one</a:t>
            </a:r>
            <a:r>
              <a:rPr lang="en-US" sz="4000" dirty="0"/>
              <a:t> God, the Father of all, who rules over all, works through all and is in all.</a:t>
            </a:r>
          </a:p>
        </p:txBody>
      </p:sp>
    </p:spTree>
    <p:extLst>
      <p:ext uri="{BB962C8B-B14F-4D97-AF65-F5344CB8AC3E}">
        <p14:creationId xmlns:p14="http://schemas.microsoft.com/office/powerpoint/2010/main" val="509626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Mark 12.28-30 </a:t>
            </a:r>
            <a:r>
              <a:rPr lang="en-US" sz="4000" dirty="0"/>
              <a:t>One of the Torah-teachers came up and heard them engaged in this discussion. Seeing that Yeshua answered them well, he asked him, “Which is the most important mitzvah of them all?” Yeshua answered, “The most important is</a:t>
            </a:r>
          </a:p>
        </p:txBody>
      </p:sp>
    </p:spTree>
    <p:extLst>
      <p:ext uri="{BB962C8B-B14F-4D97-AF65-F5344CB8AC3E}">
        <p14:creationId xmlns:p14="http://schemas.microsoft.com/office/powerpoint/2010/main" val="1988335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3FD883-7E71-49B1-995E-7A16678D977A}"/>
              </a:ext>
            </a:extLst>
          </p:cNvPr>
          <p:cNvSpPr>
            <a:spLocks noGrp="1" noChangeArrowheads="1"/>
          </p:cNvSpPr>
          <p:nvPr>
            <p:ph type="ctrTitle" idx="4294967295"/>
          </p:nvPr>
        </p:nvSpPr>
        <p:spPr>
          <a:xfrm>
            <a:off x="1143000" y="0"/>
            <a:ext cx="6858000" cy="1028700"/>
          </a:xfrm>
        </p:spPr>
        <p:txBody>
          <a:bodyPr/>
          <a:lstStyle/>
          <a:p>
            <a:pPr eaLnBrk="1" hangingPunct="1"/>
            <a:r>
              <a:rPr lang="en-US" altLang="en-US" sz="3600">
                <a:latin typeface="AlgerianD" pitchFamily="82" charset="0"/>
              </a:rPr>
              <a:t> </a:t>
            </a:r>
            <a:endParaRPr lang="en-US" altLang="en-US" sz="1500" b="1">
              <a:cs typeface="Narkisim" panose="020E0502050101010101" pitchFamily="34" charset="-79"/>
            </a:endParaRPr>
          </a:p>
        </p:txBody>
      </p:sp>
      <p:sp>
        <p:nvSpPr>
          <p:cNvPr id="4099" name="Rectangle 3">
            <a:extLst>
              <a:ext uri="{FF2B5EF4-FFF2-40B4-BE49-F238E27FC236}">
                <a16:creationId xmlns:a16="http://schemas.microsoft.com/office/drawing/2014/main" id="{8A7E70B9-6A95-4580-85F0-D3EB504FBED9}"/>
              </a:ext>
            </a:extLst>
          </p:cNvPr>
          <p:cNvSpPr>
            <a:spLocks noGrp="1" noChangeArrowheads="1"/>
          </p:cNvSpPr>
          <p:nvPr>
            <p:ph type="subTitle" idx="4294967295"/>
          </p:nvPr>
        </p:nvSpPr>
        <p:spPr>
          <a:xfrm>
            <a:off x="1143000" y="141686"/>
            <a:ext cx="6858000" cy="5001815"/>
          </a:xfrm>
        </p:spPr>
        <p:txBody>
          <a:bodyPr>
            <a:normAutofit lnSpcReduction="10000"/>
          </a:bodyPr>
          <a:lstStyle/>
          <a:p>
            <a:pPr marL="0" indent="0" algn="ctr" rtl="1" eaLnBrk="1" hangingPunct="1">
              <a:lnSpc>
                <a:spcPct val="90000"/>
              </a:lnSpc>
              <a:spcBef>
                <a:spcPct val="0"/>
              </a:spcBef>
              <a:defRPr/>
            </a:pPr>
            <a:r>
              <a:rPr lang="he-IL" sz="3075" i="1" dirty="0">
                <a:latin typeface="David" pitchFamily="2" charset="-79"/>
              </a:rPr>
              <a:t> </a:t>
            </a:r>
            <a:r>
              <a:rPr lang="he-IL" sz="5400" b="1" dirty="0">
                <a:latin typeface="David" pitchFamily="2" charset="-79"/>
                <a:cs typeface="Vilna" pitchFamily="2" charset="-79"/>
              </a:rPr>
              <a:t>שְׁמַע יִשְׂרָאֵל </a:t>
            </a:r>
            <a:endParaRPr lang="en-US" sz="5400" b="1" dirty="0">
              <a:latin typeface="David" pitchFamily="2" charset="-79"/>
              <a:cs typeface="Vilna" pitchFamily="2" charset="-79"/>
            </a:endParaRPr>
          </a:p>
          <a:p>
            <a:pPr marL="0" indent="0" algn="ctr" rtl="1" eaLnBrk="1" hangingPunct="1">
              <a:lnSpc>
                <a:spcPct val="90000"/>
              </a:lnSpc>
              <a:spcBef>
                <a:spcPct val="0"/>
              </a:spcBef>
              <a:defRPr/>
            </a:pPr>
            <a:r>
              <a:rPr lang="he-IL" sz="5400" b="1" dirty="0">
                <a:latin typeface="David" pitchFamily="2" charset="-79"/>
                <a:cs typeface="Vilna" pitchFamily="2" charset="-79"/>
              </a:rPr>
              <a:t>יְיָ אֱלהֵינוּ יְיָ אֶחָד</a:t>
            </a:r>
            <a:endParaRPr lang="he-IL" sz="5400" b="1" dirty="0">
              <a:latin typeface="Narkisim" pitchFamily="2" charset="-79"/>
              <a:cs typeface="Vilna" pitchFamily="2" charset="-79"/>
            </a:endParaRPr>
          </a:p>
          <a:p>
            <a:pPr marL="0" indent="0" algn="ctr" eaLnBrk="1" hangingPunct="1">
              <a:lnSpc>
                <a:spcPct val="90000"/>
              </a:lnSpc>
              <a:spcBef>
                <a:spcPct val="0"/>
              </a:spcBef>
              <a:defRPr/>
            </a:pPr>
            <a:r>
              <a:rPr lang="en-US" dirty="0" err="1"/>
              <a:t>Sh’ma</a:t>
            </a:r>
            <a:r>
              <a:rPr lang="en-US" dirty="0"/>
              <a:t> </a:t>
            </a:r>
            <a:r>
              <a:rPr lang="en-US" dirty="0" err="1"/>
              <a:t>Yees</a:t>
            </a:r>
            <a:r>
              <a:rPr lang="en-US" dirty="0"/>
              <a:t>-ra-</a:t>
            </a:r>
            <a:r>
              <a:rPr lang="en-US" dirty="0" err="1"/>
              <a:t>ayl</a:t>
            </a:r>
            <a:endParaRPr lang="en-US" dirty="0"/>
          </a:p>
          <a:p>
            <a:pPr marL="0" indent="0" algn="ctr" eaLnBrk="1" hangingPunct="1">
              <a:lnSpc>
                <a:spcPct val="90000"/>
              </a:lnSpc>
              <a:spcBef>
                <a:spcPct val="0"/>
              </a:spcBef>
              <a:defRPr/>
            </a:pPr>
            <a:r>
              <a:rPr lang="en-US" dirty="0"/>
              <a:t>Ah-do-</a:t>
            </a:r>
            <a:r>
              <a:rPr lang="en-US" dirty="0" err="1"/>
              <a:t>ni</a:t>
            </a:r>
            <a:r>
              <a:rPr lang="en-US" dirty="0"/>
              <a:t> E-lo-hay-nu </a:t>
            </a:r>
          </a:p>
          <a:p>
            <a:pPr marL="0" indent="0" algn="ctr" eaLnBrk="1" hangingPunct="1">
              <a:lnSpc>
                <a:spcPct val="90000"/>
              </a:lnSpc>
              <a:spcBef>
                <a:spcPct val="0"/>
              </a:spcBef>
              <a:defRPr/>
            </a:pPr>
            <a:r>
              <a:rPr lang="en-US" dirty="0"/>
              <a:t>Ah-do-</a:t>
            </a:r>
            <a:r>
              <a:rPr lang="en-US" dirty="0" err="1"/>
              <a:t>ni</a:t>
            </a:r>
            <a:r>
              <a:rPr lang="en-US" dirty="0"/>
              <a:t> eh-</a:t>
            </a:r>
            <a:r>
              <a:rPr lang="en-US" dirty="0" err="1"/>
              <a:t>khad</a:t>
            </a:r>
            <a:endParaRPr lang="en-US" dirty="0"/>
          </a:p>
          <a:p>
            <a:pPr marL="0" indent="0" algn="ctr" rtl="1" eaLnBrk="1" hangingPunct="1">
              <a:lnSpc>
                <a:spcPct val="90000"/>
              </a:lnSpc>
              <a:spcBef>
                <a:spcPct val="0"/>
              </a:spcBef>
              <a:defRPr/>
            </a:pPr>
            <a:r>
              <a:rPr lang="he-IL" sz="3000" dirty="0">
                <a:latin typeface="Narkisim" pitchFamily="2" charset="-79"/>
                <a:cs typeface="Narkisim" pitchFamily="2" charset="-79"/>
              </a:rPr>
              <a:t> </a:t>
            </a:r>
            <a:r>
              <a:rPr lang="he-IL" sz="5400" b="1" dirty="0">
                <a:latin typeface="David" pitchFamily="2" charset="-79"/>
                <a:cs typeface="Vilna" pitchFamily="2" charset="-79"/>
              </a:rPr>
              <a:t>בָּרוּךְ שֵׁם כְּבוֹד</a:t>
            </a:r>
            <a:r>
              <a:rPr lang="en-US" sz="5400" b="1" dirty="0">
                <a:latin typeface="David" pitchFamily="2" charset="-79"/>
                <a:cs typeface="Vilna" pitchFamily="2" charset="-79"/>
              </a:rPr>
              <a:t> </a:t>
            </a:r>
            <a:r>
              <a:rPr lang="he-IL" sz="5400" b="1" dirty="0">
                <a:latin typeface="David" pitchFamily="2" charset="-79"/>
                <a:cs typeface="Vilna" pitchFamily="2" charset="-79"/>
              </a:rPr>
              <a:t>מַלְכוּתוֹ לְעוֹלָם וָעֶד</a:t>
            </a:r>
            <a:endParaRPr lang="he-IL" sz="5400" b="1" dirty="0">
              <a:latin typeface="Narkisim" pitchFamily="2" charset="-79"/>
              <a:cs typeface="Vilna" pitchFamily="2" charset="-79"/>
            </a:endParaRPr>
          </a:p>
          <a:p>
            <a:pPr marL="0" indent="0" algn="ctr" eaLnBrk="1" hangingPunct="1">
              <a:lnSpc>
                <a:spcPct val="90000"/>
              </a:lnSpc>
              <a:spcBef>
                <a:spcPct val="0"/>
              </a:spcBef>
              <a:defRPr/>
            </a:pPr>
            <a:r>
              <a:rPr lang="en-US" dirty="0"/>
              <a:t>Ba-</a:t>
            </a:r>
            <a:r>
              <a:rPr lang="en-US" dirty="0" err="1"/>
              <a:t>rukh</a:t>
            </a:r>
            <a:r>
              <a:rPr lang="en-US" dirty="0"/>
              <a:t> </a:t>
            </a:r>
            <a:r>
              <a:rPr lang="en-US" dirty="0" err="1"/>
              <a:t>shaym</a:t>
            </a:r>
            <a:r>
              <a:rPr lang="en-US" dirty="0"/>
              <a:t> </a:t>
            </a:r>
            <a:r>
              <a:rPr lang="en-US" dirty="0" err="1"/>
              <a:t>k’vod</a:t>
            </a:r>
            <a:r>
              <a:rPr lang="en-US" dirty="0"/>
              <a:t> Mal-</a:t>
            </a:r>
            <a:r>
              <a:rPr lang="en-US" dirty="0" err="1"/>
              <a:t>khu</a:t>
            </a:r>
            <a:r>
              <a:rPr lang="en-US" dirty="0"/>
              <a:t>-to</a:t>
            </a:r>
            <a:r>
              <a:rPr lang="en-US" i="1" dirty="0"/>
              <a:t> </a:t>
            </a:r>
            <a:r>
              <a:rPr lang="en-US" dirty="0" err="1"/>
              <a:t>l’o</a:t>
            </a:r>
            <a:r>
              <a:rPr lang="en-US" dirty="0"/>
              <a:t>-lam </a:t>
            </a:r>
            <a:r>
              <a:rPr lang="en-US" dirty="0" err="1"/>
              <a:t>va-ed</a:t>
            </a:r>
            <a:endParaRPr lang="en-US" dirty="0"/>
          </a:p>
        </p:txBody>
      </p:sp>
    </p:spTree>
    <p:extLst>
      <p:ext uri="{BB962C8B-B14F-4D97-AF65-F5344CB8AC3E}">
        <p14:creationId xmlns:p14="http://schemas.microsoft.com/office/powerpoint/2010/main" val="3145856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3700" baseline="30000" dirty="0"/>
              <a:t>Mark 12.28-30 </a:t>
            </a:r>
            <a:r>
              <a:rPr lang="en-US" sz="3700" dirty="0"/>
              <a:t>[Hear, O Isra’el, the Lord our God, the Lord is one], and you are to love </a:t>
            </a:r>
            <a:r>
              <a:rPr lang="en-US" sz="3700" cap="small" dirty="0"/>
              <a:t>Adoni</a:t>
            </a:r>
            <a:r>
              <a:rPr lang="en-US" sz="3700" dirty="0"/>
              <a:t> your God with all your heart, with all your soul, with all your understanding and with all your strength.’ The second is this: ‘You are to love your neighbor as yourself.’ There is no other mitzvah greater than these.”</a:t>
            </a:r>
          </a:p>
        </p:txBody>
      </p:sp>
    </p:spTree>
    <p:extLst>
      <p:ext uri="{BB962C8B-B14F-4D97-AF65-F5344CB8AC3E}">
        <p14:creationId xmlns:p14="http://schemas.microsoft.com/office/powerpoint/2010/main" val="852556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231775" indent="-231775" algn="l">
              <a:buFont typeface="Arial" panose="020B0604020202020204" pitchFamily="34" charset="0"/>
              <a:buChar char="•"/>
            </a:pPr>
            <a:r>
              <a:rPr lang="en-US" sz="4000" dirty="0"/>
              <a:t>One G-d, so we are all created.</a:t>
            </a:r>
          </a:p>
          <a:p>
            <a:pPr algn="l"/>
            <a:endParaRPr lang="en-US" sz="4000" dirty="0"/>
          </a:p>
        </p:txBody>
      </p:sp>
    </p:spTree>
    <p:extLst>
      <p:ext uri="{BB962C8B-B14F-4D97-AF65-F5344CB8AC3E}">
        <p14:creationId xmlns:p14="http://schemas.microsoft.com/office/powerpoint/2010/main" val="939544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231775" indent="-231775" algn="l">
              <a:buFont typeface="Arial" panose="020B0604020202020204" pitchFamily="34" charset="0"/>
              <a:buChar char="•"/>
            </a:pPr>
            <a:r>
              <a:rPr lang="en-US" sz="4000" dirty="0"/>
              <a:t>One G-d, so we are all created.</a:t>
            </a:r>
          </a:p>
          <a:p>
            <a:pPr marL="231775" indent="-231775" algn="l">
              <a:buFont typeface="Arial" panose="020B0604020202020204" pitchFamily="34" charset="0"/>
              <a:buChar char="•"/>
            </a:pPr>
            <a:r>
              <a:rPr lang="en-US" sz="4000" dirty="0"/>
              <a:t>One G-d, so are all servants.</a:t>
            </a:r>
          </a:p>
          <a:p>
            <a:pPr algn="l"/>
            <a:endParaRPr lang="en-US" sz="4000" dirty="0"/>
          </a:p>
        </p:txBody>
      </p:sp>
    </p:spTree>
    <p:extLst>
      <p:ext uri="{BB962C8B-B14F-4D97-AF65-F5344CB8AC3E}">
        <p14:creationId xmlns:p14="http://schemas.microsoft.com/office/powerpoint/2010/main" val="249511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Did you read the review about the restaurant on the moon?</a:t>
            </a:r>
          </a:p>
          <a:p>
            <a:pPr algn="l"/>
            <a:r>
              <a:rPr lang="en-US" sz="4000" dirty="0"/>
              <a:t>Food was good but it had no atmosphere. </a:t>
            </a:r>
          </a:p>
        </p:txBody>
      </p:sp>
    </p:spTree>
    <p:extLst>
      <p:ext uri="{BB962C8B-B14F-4D97-AF65-F5344CB8AC3E}">
        <p14:creationId xmlns:p14="http://schemas.microsoft.com/office/powerpoint/2010/main" val="817585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231775" indent="-231775" algn="l">
              <a:buFont typeface="Arial" panose="020B0604020202020204" pitchFamily="34" charset="0"/>
              <a:buChar char="•"/>
            </a:pPr>
            <a:r>
              <a:rPr lang="en-US" sz="4000" dirty="0"/>
              <a:t>One G-d, so we are all created.</a:t>
            </a:r>
          </a:p>
          <a:p>
            <a:pPr marL="231775" indent="-231775" algn="l">
              <a:buFont typeface="Arial" panose="020B0604020202020204" pitchFamily="34" charset="0"/>
              <a:buChar char="•"/>
            </a:pPr>
            <a:r>
              <a:rPr lang="en-US" sz="4000" dirty="0"/>
              <a:t>One G-d, so are all servants.</a:t>
            </a:r>
          </a:p>
          <a:p>
            <a:pPr marL="231775" indent="-231775" algn="l">
              <a:buFont typeface="Arial" panose="020B0604020202020204" pitchFamily="34" charset="0"/>
              <a:buChar char="•"/>
            </a:pPr>
            <a:r>
              <a:rPr lang="en-US" sz="4000" dirty="0"/>
              <a:t>One G-d, so we are all equal.</a:t>
            </a:r>
          </a:p>
          <a:p>
            <a:pPr algn="l"/>
            <a:endParaRPr lang="en-US" sz="4000" dirty="0"/>
          </a:p>
        </p:txBody>
      </p:sp>
    </p:spTree>
    <p:extLst>
      <p:ext uri="{BB962C8B-B14F-4D97-AF65-F5344CB8AC3E}">
        <p14:creationId xmlns:p14="http://schemas.microsoft.com/office/powerpoint/2010/main" val="3395338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231775" indent="-231775" algn="l">
              <a:buFont typeface="Arial" panose="020B0604020202020204" pitchFamily="34" charset="0"/>
              <a:buChar char="•"/>
            </a:pPr>
            <a:r>
              <a:rPr lang="en-US" sz="4000" dirty="0"/>
              <a:t>One G-d, so we are all created.</a:t>
            </a:r>
          </a:p>
          <a:p>
            <a:pPr marL="231775" indent="-231775" algn="l">
              <a:buFont typeface="Arial" panose="020B0604020202020204" pitchFamily="34" charset="0"/>
              <a:buChar char="•"/>
            </a:pPr>
            <a:r>
              <a:rPr lang="en-US" sz="4000" dirty="0"/>
              <a:t>One G-d, so are all servants.</a:t>
            </a:r>
          </a:p>
          <a:p>
            <a:pPr marL="231775" indent="-231775" algn="l">
              <a:buFont typeface="Arial" panose="020B0604020202020204" pitchFamily="34" charset="0"/>
              <a:buChar char="•"/>
            </a:pPr>
            <a:r>
              <a:rPr lang="en-US" sz="4000" dirty="0"/>
              <a:t>One G-d, so we are all equal.</a:t>
            </a:r>
          </a:p>
          <a:p>
            <a:pPr marL="231775" indent="-231775" algn="l">
              <a:buFont typeface="Arial" panose="020B0604020202020204" pitchFamily="34" charset="0"/>
              <a:buChar char="•"/>
            </a:pPr>
            <a:r>
              <a:rPr lang="en-US" sz="4000" dirty="0"/>
              <a:t>One G-d, so we will all render account.</a:t>
            </a:r>
          </a:p>
          <a:p>
            <a:pPr algn="l"/>
            <a:endParaRPr lang="en-US" sz="4000" dirty="0"/>
          </a:p>
        </p:txBody>
      </p:sp>
    </p:spTree>
    <p:extLst>
      <p:ext uri="{BB962C8B-B14F-4D97-AF65-F5344CB8AC3E}">
        <p14:creationId xmlns:p14="http://schemas.microsoft.com/office/powerpoint/2010/main" val="2406578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231775" indent="-231775" algn="l">
              <a:buFont typeface="Arial" panose="020B0604020202020204" pitchFamily="34" charset="0"/>
              <a:buChar char="•"/>
            </a:pPr>
            <a:r>
              <a:rPr lang="en-US" sz="4000" dirty="0"/>
              <a:t>One G-d, so we are all created.</a:t>
            </a:r>
          </a:p>
          <a:p>
            <a:pPr marL="231775" indent="-231775" algn="l">
              <a:buFont typeface="Arial" panose="020B0604020202020204" pitchFamily="34" charset="0"/>
              <a:buChar char="•"/>
            </a:pPr>
            <a:r>
              <a:rPr lang="en-US" sz="4000" dirty="0"/>
              <a:t>One G-d, so are all servants.</a:t>
            </a:r>
          </a:p>
          <a:p>
            <a:pPr marL="231775" indent="-231775" algn="l">
              <a:buFont typeface="Arial" panose="020B0604020202020204" pitchFamily="34" charset="0"/>
              <a:buChar char="•"/>
            </a:pPr>
            <a:r>
              <a:rPr lang="en-US" sz="4000" dirty="0"/>
              <a:t>One G-d, so we are all equal.</a:t>
            </a:r>
          </a:p>
          <a:p>
            <a:pPr marL="231775" indent="-231775" algn="l">
              <a:buFont typeface="Arial" panose="020B0604020202020204" pitchFamily="34" charset="0"/>
              <a:buChar char="•"/>
            </a:pPr>
            <a:r>
              <a:rPr lang="en-US" sz="4000" dirty="0"/>
              <a:t>One G-d, so we will all render account.</a:t>
            </a:r>
          </a:p>
          <a:p>
            <a:pPr marL="231775" indent="-231775" algn="l">
              <a:buFont typeface="Arial" panose="020B0604020202020204" pitchFamily="34" charset="0"/>
              <a:buChar char="•"/>
            </a:pPr>
            <a:r>
              <a:rPr lang="en-US" sz="4000" dirty="0"/>
              <a:t>One G-d, so we will all be judged.</a:t>
            </a:r>
          </a:p>
          <a:p>
            <a:pPr algn="l"/>
            <a:endParaRPr lang="en-US" sz="4000" dirty="0"/>
          </a:p>
        </p:txBody>
      </p:sp>
    </p:spTree>
    <p:extLst>
      <p:ext uri="{BB962C8B-B14F-4D97-AF65-F5344CB8AC3E}">
        <p14:creationId xmlns:p14="http://schemas.microsoft.com/office/powerpoint/2010/main" val="3035908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Observant Jews consider the Shema to be the most important part of the prayer service in Judaism, and its twice-daily recitation as a mitzvah (religious commandment). Also, it is </a:t>
            </a:r>
            <a:r>
              <a:rPr lang="en-US" sz="4000" u="sng" dirty="0">
                <a:solidFill>
                  <a:srgbClr val="FFFF66"/>
                </a:solidFill>
              </a:rPr>
              <a:t>traditional for Jews to say the Shema as their last words</a:t>
            </a:r>
            <a:r>
              <a:rPr lang="en-US" sz="4000" dirty="0"/>
              <a:t>, and for parents to teach their children to say it before they go to sleep at night</a:t>
            </a:r>
          </a:p>
        </p:txBody>
      </p:sp>
    </p:spTree>
    <p:extLst>
      <p:ext uri="{BB962C8B-B14F-4D97-AF65-F5344CB8AC3E}">
        <p14:creationId xmlns:p14="http://schemas.microsoft.com/office/powerpoint/2010/main" val="680353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Literally, reciting the </a:t>
            </a:r>
            <a:r>
              <a:rPr lang="en-US" sz="4000" dirty="0" err="1"/>
              <a:t>shema</a:t>
            </a:r>
            <a:r>
              <a:rPr lang="en-US" sz="4000" dirty="0"/>
              <a:t> was stated as "receiving the kingdom of heaven.</a:t>
            </a:r>
          </a:p>
        </p:txBody>
      </p:sp>
    </p:spTree>
    <p:extLst>
      <p:ext uri="{BB962C8B-B14F-4D97-AF65-F5344CB8AC3E}">
        <p14:creationId xmlns:p14="http://schemas.microsoft.com/office/powerpoint/2010/main" val="1721092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According to the Talmud, Rabbi Akiva patiently endured while his flesh was being torn with iron combs, and died reciting the Shema. He pronounced the last word of the sentence, </a:t>
            </a:r>
            <a:r>
              <a:rPr lang="en-US" sz="4000" dirty="0" err="1"/>
              <a:t>Ekhad</a:t>
            </a:r>
            <a:r>
              <a:rPr lang="en-US" sz="4000" dirty="0"/>
              <a:t> ("one") with his last breath. </a:t>
            </a:r>
          </a:p>
        </p:txBody>
      </p:sp>
    </p:spTree>
    <p:extLst>
      <p:ext uri="{BB962C8B-B14F-4D97-AF65-F5344CB8AC3E}">
        <p14:creationId xmlns:p14="http://schemas.microsoft.com/office/powerpoint/2010/main" val="3281277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Since then, it has been traditional for Jews to say the Shema as their last words. In 2006 Roi Klein, a major in the Israel Defense Forces, said the Shema before jumping on a live grenade and dying to save his fellow soldiers.</a:t>
            </a:r>
          </a:p>
        </p:txBody>
      </p:sp>
    </p:spTree>
    <p:extLst>
      <p:ext uri="{BB962C8B-B14F-4D97-AF65-F5344CB8AC3E}">
        <p14:creationId xmlns:p14="http://schemas.microsoft.com/office/powerpoint/2010/main" val="2797612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0A4695B-08A4-11AA-241B-BD1922C05D2F}"/>
              </a:ext>
            </a:extLst>
          </p:cNvPr>
          <p:cNvPicPr>
            <a:picLocks noChangeAspect="1"/>
          </p:cNvPicPr>
          <p:nvPr/>
        </p:nvPicPr>
        <p:blipFill>
          <a:blip r:embed="rId3"/>
          <a:stretch>
            <a:fillRect/>
          </a:stretch>
        </p:blipFill>
        <p:spPr>
          <a:xfrm>
            <a:off x="815548" y="0"/>
            <a:ext cx="7512904" cy="5143500"/>
          </a:xfrm>
          <a:prstGeom prst="rect">
            <a:avLst/>
          </a:prstGeom>
        </p:spPr>
      </p:pic>
    </p:spTree>
    <p:extLst>
      <p:ext uri="{BB962C8B-B14F-4D97-AF65-F5344CB8AC3E}">
        <p14:creationId xmlns:p14="http://schemas.microsoft.com/office/powerpoint/2010/main" val="2268698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2" name="Online Media 1" title="Fauda season1 || ep12 || Best scene | touch the sky | Hillsong">
            <a:hlinkClick r:id="" action="ppaction://media"/>
            <a:extLst>
              <a:ext uri="{FF2B5EF4-FFF2-40B4-BE49-F238E27FC236}">
                <a16:creationId xmlns:a16="http://schemas.microsoft.com/office/drawing/2014/main" id="{282EBB3C-8758-A60A-3968-1BBF3549A567}"/>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23397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Before going to sleep, the first paragraph of the Shema is recited. This is not only a commandment directly given in the Bible (in Deuteronomy 6:6–7), but is also alluded to from verses such as "Commune with your own heart upon your bed" (Psalms 4:4).</a:t>
            </a:r>
          </a:p>
        </p:txBody>
      </p:sp>
    </p:spTree>
    <p:extLst>
      <p:ext uri="{BB962C8B-B14F-4D97-AF65-F5344CB8AC3E}">
        <p14:creationId xmlns:p14="http://schemas.microsoft.com/office/powerpoint/2010/main" val="41285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 changed my </a:t>
            </a:r>
            <a:r>
              <a:rPr lang="en-US" sz="4000" dirty="0" err="1"/>
              <a:t>i</a:t>
            </a:r>
            <a:r>
              <a:rPr lang="en-US" sz="4000" dirty="0"/>
              <a:t> Pod name to Titanic.</a:t>
            </a:r>
          </a:p>
        </p:txBody>
      </p:sp>
    </p:spTree>
    <p:extLst>
      <p:ext uri="{BB962C8B-B14F-4D97-AF65-F5344CB8AC3E}">
        <p14:creationId xmlns:p14="http://schemas.microsoft.com/office/powerpoint/2010/main" val="2450540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All flows from the assertion of the oneness of God's kingship. Thus, in the first portion, there is a command to love God with all one's heart, soul, and might, and to remember and teach these very important words to the children throughout the day.</a:t>
            </a:r>
          </a:p>
        </p:txBody>
      </p:sp>
    </p:spTree>
    <p:extLst>
      <p:ext uri="{BB962C8B-B14F-4D97-AF65-F5344CB8AC3E}">
        <p14:creationId xmlns:p14="http://schemas.microsoft.com/office/powerpoint/2010/main" val="341378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D’varim</a:t>
            </a:r>
            <a:r>
              <a:rPr lang="en-US" sz="4000" baseline="30000" dirty="0"/>
              <a:t>/Dt 6.4-9 </a:t>
            </a:r>
            <a:r>
              <a:rPr lang="en-US" sz="4000" dirty="0"/>
              <a:t>“</a:t>
            </a:r>
            <a:r>
              <a:rPr lang="en-US" sz="4000" dirty="0" err="1"/>
              <a:t>Sh’ma</a:t>
            </a:r>
            <a:r>
              <a:rPr lang="en-US" sz="4000" dirty="0"/>
              <a:t>, </a:t>
            </a:r>
            <a:r>
              <a:rPr lang="en-US" sz="4000" dirty="0" err="1"/>
              <a:t>Yisra’el</a:t>
            </a:r>
            <a:r>
              <a:rPr lang="en-US" sz="4000" dirty="0"/>
              <a:t>! </a:t>
            </a:r>
            <a:r>
              <a:rPr lang="en-US" sz="4000" cap="small" dirty="0"/>
              <a:t>Adoni</a:t>
            </a:r>
            <a:r>
              <a:rPr lang="en-US" sz="4000" dirty="0"/>
              <a:t> </a:t>
            </a:r>
            <a:r>
              <a:rPr lang="en-US" sz="4000" dirty="0" err="1"/>
              <a:t>Eloheinu</a:t>
            </a:r>
            <a:r>
              <a:rPr lang="en-US" sz="4000" dirty="0"/>
              <a:t>, </a:t>
            </a:r>
            <a:r>
              <a:rPr lang="en-US" sz="4000" cap="small" dirty="0"/>
              <a:t>Adoni</a:t>
            </a:r>
            <a:r>
              <a:rPr lang="en-US" sz="4000" dirty="0"/>
              <a:t> </a:t>
            </a:r>
            <a:r>
              <a:rPr lang="en-US" sz="4000" dirty="0" err="1"/>
              <a:t>ekhad</a:t>
            </a:r>
            <a:r>
              <a:rPr lang="en-US" sz="4000" dirty="0"/>
              <a:t> [Hear, Isra’el! </a:t>
            </a:r>
            <a:r>
              <a:rPr lang="en-US" sz="4000" cap="small" dirty="0"/>
              <a:t>Adoni</a:t>
            </a:r>
            <a:r>
              <a:rPr lang="en-US" sz="4000" dirty="0"/>
              <a:t> our God, </a:t>
            </a:r>
            <a:r>
              <a:rPr lang="en-US" sz="4000" cap="small" dirty="0"/>
              <a:t>Adoni</a:t>
            </a:r>
            <a:r>
              <a:rPr lang="en-US" sz="4000" dirty="0"/>
              <a:t> is one]; and you are to love </a:t>
            </a:r>
            <a:r>
              <a:rPr lang="en-US" sz="4000" cap="small" dirty="0"/>
              <a:t>Adoni</a:t>
            </a:r>
            <a:r>
              <a:rPr lang="en-US" sz="4000" dirty="0"/>
              <a:t> your God with all your heart, all your being and all your resources. These words, which I am ordering you today, are to be on your heart; and you are to teach them carefully to your children. </a:t>
            </a:r>
          </a:p>
        </p:txBody>
      </p:sp>
    </p:spTree>
    <p:extLst>
      <p:ext uri="{BB962C8B-B14F-4D97-AF65-F5344CB8AC3E}">
        <p14:creationId xmlns:p14="http://schemas.microsoft.com/office/powerpoint/2010/main" val="3334740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D’varim</a:t>
            </a:r>
            <a:r>
              <a:rPr lang="en-US" sz="4000" baseline="30000" dirty="0"/>
              <a:t>/Dt 6.4-9 </a:t>
            </a:r>
            <a:r>
              <a:rPr lang="en-US" sz="4000" dirty="0"/>
              <a:t>You are to talk about them when you sit at home, when you are traveling on the road, when you lie down and when you get up. Tie them on your hand as a sign, put them at the front of a headband around your forehead, and write them on the door-frames of your house and on your gates.</a:t>
            </a:r>
          </a:p>
        </p:txBody>
      </p:sp>
    </p:spTree>
    <p:extLst>
      <p:ext uri="{BB962C8B-B14F-4D97-AF65-F5344CB8AC3E}">
        <p14:creationId xmlns:p14="http://schemas.microsoft.com/office/powerpoint/2010/main" val="1993831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0" marR="0" algn="r" rtl="1">
              <a:spcBef>
                <a:spcPts val="0"/>
              </a:spcBef>
              <a:spcAft>
                <a:spcPts val="0"/>
              </a:spcAft>
            </a:pPr>
            <a:r>
              <a:rPr lang="en-US" sz="4000" b="1" dirty="0">
                <a:effectLst/>
                <a:latin typeface="Arial Rounded MT Bold" panose="020F0704030504030204" pitchFamily="34" charset="0"/>
                <a:ea typeface="Times New Roman" panose="02020603050405020304" pitchFamily="18" charset="0"/>
              </a:rPr>
              <a:t> </a:t>
            </a:r>
            <a:r>
              <a:rPr lang="he-IL" sz="4400" b="1" dirty="0">
                <a:effectLst/>
                <a:latin typeface="Times New Roman" panose="02020603050405020304" pitchFamily="18" charset="0"/>
                <a:ea typeface="Times New Roman" panose="02020603050405020304" pitchFamily="18" charset="0"/>
                <a:cs typeface="David" panose="020E0502060401010101" pitchFamily="34" charset="-79"/>
              </a:rPr>
              <a:t>בָּרוּךְ שֵׁם כְּבוֹד מַלְכוּתוֹ לְעוֹלָם וָעֶד</a:t>
            </a:r>
            <a:endParaRPr lang="en-US" sz="44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4000" i="1" dirty="0" err="1">
                <a:effectLst/>
                <a:latin typeface="Arial Rounded MT Bold" panose="020F0704030504030204" pitchFamily="34" charset="0"/>
                <a:ea typeface="Times New Roman" panose="02020603050405020304" pitchFamily="18" charset="0"/>
              </a:rPr>
              <a:t>B</a:t>
            </a:r>
            <a:r>
              <a:rPr lang="en-US" sz="4000" i="1" dirty="0" err="1">
                <a:effectLst/>
                <a:latin typeface="Calibri" panose="020F0502020204030204" pitchFamily="34" charset="0"/>
                <a:ea typeface="Times New Roman" panose="02020603050405020304" pitchFamily="18" charset="0"/>
              </a:rPr>
              <a:t>ā</a:t>
            </a:r>
            <a:r>
              <a:rPr lang="en-US" sz="4000" i="1" dirty="0" err="1">
                <a:effectLst/>
                <a:latin typeface="Arial Rounded MT Bold" panose="020F0704030504030204" pitchFamily="34" charset="0"/>
                <a:ea typeface="Times New Roman" panose="02020603050405020304" pitchFamily="18" charset="0"/>
              </a:rPr>
              <a:t>r</a:t>
            </a:r>
            <a:r>
              <a:rPr lang="en-US" sz="4000" i="1" dirty="0" err="1">
                <a:effectLst/>
                <a:latin typeface="Calibri" panose="020F0502020204030204" pitchFamily="34" charset="0"/>
                <a:ea typeface="Times New Roman" panose="02020603050405020304" pitchFamily="18" charset="0"/>
              </a:rPr>
              <a:t>ūḵh</a:t>
            </a:r>
            <a:r>
              <a:rPr lang="en-US" sz="4000" i="1" dirty="0">
                <a:effectLst/>
                <a:latin typeface="Arial Rounded MT Bold" panose="020F0704030504030204" pitchFamily="34" charset="0"/>
                <a:ea typeface="Times New Roman" panose="02020603050405020304" pitchFamily="18" charset="0"/>
              </a:rPr>
              <a:t> </a:t>
            </a:r>
            <a:r>
              <a:rPr lang="en-US" sz="4000" i="1" dirty="0" err="1">
                <a:effectLst/>
                <a:latin typeface="Arial Rounded MT Bold" panose="020F0704030504030204" pitchFamily="34" charset="0"/>
                <a:ea typeface="Times New Roman" panose="02020603050405020304" pitchFamily="18" charset="0"/>
                <a:cs typeface="Arial Rounded MT Bold" panose="020F0704030504030204" pitchFamily="34" charset="0"/>
              </a:rPr>
              <a:t>šh</a:t>
            </a:r>
            <a:r>
              <a:rPr lang="en-US" sz="4000" i="1" dirty="0" err="1">
                <a:effectLst/>
                <a:latin typeface="Calibri" panose="020F0502020204030204" pitchFamily="34" charset="0"/>
                <a:ea typeface="Times New Roman" panose="02020603050405020304" pitchFamily="18" charset="0"/>
              </a:rPr>
              <a:t>ē</a:t>
            </a:r>
            <a:r>
              <a:rPr lang="en-US" sz="4000" i="1" dirty="0" err="1">
                <a:effectLst/>
                <a:latin typeface="Arial Rounded MT Bold" panose="020F0704030504030204" pitchFamily="34" charset="0"/>
                <a:ea typeface="Times New Roman" panose="02020603050405020304" pitchFamily="18" charset="0"/>
              </a:rPr>
              <a:t>m</a:t>
            </a:r>
            <a:r>
              <a:rPr lang="en-US" sz="4000" i="1" dirty="0">
                <a:effectLst/>
                <a:latin typeface="Arial Rounded MT Bold" panose="020F0704030504030204" pitchFamily="34" charset="0"/>
                <a:ea typeface="Times New Roman" panose="02020603050405020304" pitchFamily="18" charset="0"/>
              </a:rPr>
              <a:t> </a:t>
            </a:r>
            <a:r>
              <a:rPr lang="en-US" sz="4000" i="1" dirty="0" err="1">
                <a:effectLst/>
                <a:latin typeface="Arial Rounded MT Bold" panose="020F0704030504030204" pitchFamily="34" charset="0"/>
                <a:ea typeface="Times New Roman" panose="02020603050405020304" pitchFamily="18" charset="0"/>
              </a:rPr>
              <a:t>k</a:t>
            </a:r>
            <a:r>
              <a:rPr lang="en-US" sz="4000" i="1" dirty="0" err="1">
                <a:effectLst/>
                <a:latin typeface="Arial" panose="020B0604020202020204" pitchFamily="34" charset="0"/>
                <a:ea typeface="Times New Roman" panose="02020603050405020304" pitchFamily="18" charset="0"/>
              </a:rPr>
              <a:t>ə</a:t>
            </a:r>
            <a:r>
              <a:rPr lang="en-US" sz="4000" i="1" dirty="0" err="1">
                <a:effectLst/>
                <a:latin typeface="Arial Rounded MT Bold" panose="020F0704030504030204" pitchFamily="34" charset="0"/>
                <a:ea typeface="Times New Roman" panose="02020603050405020304" pitchFamily="18" charset="0"/>
              </a:rPr>
              <a:t>v</a:t>
            </a:r>
            <a:r>
              <a:rPr lang="en-US" sz="4000" i="1" dirty="0" err="1">
                <a:effectLst/>
                <a:latin typeface="Calibri" panose="020F0502020204030204" pitchFamily="34" charset="0"/>
                <a:ea typeface="Times New Roman" panose="02020603050405020304" pitchFamily="18" charset="0"/>
              </a:rPr>
              <a:t>ō</a:t>
            </a:r>
            <a:r>
              <a:rPr lang="en-US" sz="4000" i="1" dirty="0" err="1">
                <a:effectLst/>
                <a:latin typeface="Arial Rounded MT Bold" panose="020F0704030504030204" pitchFamily="34" charset="0"/>
                <a:ea typeface="Times New Roman" panose="02020603050405020304" pitchFamily="18" charset="0"/>
              </a:rPr>
              <a:t>d</a:t>
            </a:r>
            <a:r>
              <a:rPr lang="en-US" sz="4000" i="1" dirty="0">
                <a:effectLst/>
                <a:latin typeface="Arial Rounded MT Bold" panose="020F0704030504030204" pitchFamily="34" charset="0"/>
                <a:ea typeface="Times New Roman" panose="02020603050405020304" pitchFamily="18" charset="0"/>
              </a:rPr>
              <a:t> </a:t>
            </a:r>
            <a:r>
              <a:rPr lang="en-US" sz="4000" i="1" dirty="0" err="1">
                <a:effectLst/>
                <a:latin typeface="Arial Rounded MT Bold" panose="020F0704030504030204" pitchFamily="34" charset="0"/>
                <a:ea typeface="Times New Roman" panose="02020603050405020304" pitchFamily="18" charset="0"/>
              </a:rPr>
              <a:t>mal</a:t>
            </a:r>
            <a:r>
              <a:rPr lang="en-US" sz="4000" i="1" dirty="0" err="1">
                <a:effectLst/>
                <a:latin typeface="Calibri" panose="020F0502020204030204" pitchFamily="34" charset="0"/>
                <a:ea typeface="Times New Roman" panose="02020603050405020304" pitchFamily="18" charset="0"/>
              </a:rPr>
              <a:t>ḵhū</a:t>
            </a:r>
            <a:r>
              <a:rPr lang="en-US" sz="4000" i="1" dirty="0" err="1">
                <a:effectLst/>
                <a:latin typeface="Arial Rounded MT Bold" panose="020F0704030504030204" pitchFamily="34" charset="0"/>
                <a:ea typeface="Times New Roman" panose="02020603050405020304" pitchFamily="18" charset="0"/>
              </a:rPr>
              <a:t>t</a:t>
            </a:r>
            <a:r>
              <a:rPr lang="en-US" sz="4000" i="1" dirty="0" err="1">
                <a:effectLst/>
                <a:latin typeface="Calibri" panose="020F0502020204030204" pitchFamily="34" charset="0"/>
                <a:ea typeface="Times New Roman" panose="02020603050405020304" pitchFamily="18" charset="0"/>
              </a:rPr>
              <a:t>ō</a:t>
            </a:r>
            <a:r>
              <a:rPr lang="en-US" sz="4000" i="1" dirty="0">
                <a:effectLst/>
                <a:latin typeface="Arial Rounded MT Bold" panose="020F0704030504030204" pitchFamily="34" charset="0"/>
                <a:ea typeface="Times New Roman" panose="02020603050405020304" pitchFamily="18" charset="0"/>
              </a:rPr>
              <a:t> </a:t>
            </a:r>
            <a:r>
              <a:rPr lang="en-US" sz="4000" i="1" dirty="0" err="1">
                <a:effectLst/>
                <a:latin typeface="Arial Rounded MT Bold" panose="020F0704030504030204" pitchFamily="34" charset="0"/>
                <a:ea typeface="Times New Roman" panose="02020603050405020304" pitchFamily="18" charset="0"/>
              </a:rPr>
              <a:t>l</a:t>
            </a:r>
            <a:r>
              <a:rPr lang="en-US" sz="4000" i="1" dirty="0" err="1">
                <a:effectLst/>
                <a:latin typeface="Arial" panose="020B0604020202020204" pitchFamily="34" charset="0"/>
                <a:ea typeface="Times New Roman" panose="02020603050405020304" pitchFamily="18" charset="0"/>
              </a:rPr>
              <a:t>əʿō</a:t>
            </a:r>
            <a:r>
              <a:rPr lang="en-US" sz="4000" i="1" dirty="0" err="1">
                <a:effectLst/>
                <a:latin typeface="Arial Rounded MT Bold" panose="020F0704030504030204" pitchFamily="34" charset="0"/>
                <a:ea typeface="Times New Roman" panose="02020603050405020304" pitchFamily="18" charset="0"/>
              </a:rPr>
              <a:t>l</a:t>
            </a:r>
            <a:r>
              <a:rPr lang="en-US" sz="4000" i="1" dirty="0" err="1">
                <a:effectLst/>
                <a:latin typeface="Calibri" panose="020F0502020204030204" pitchFamily="34" charset="0"/>
                <a:ea typeface="Times New Roman" panose="02020603050405020304" pitchFamily="18" charset="0"/>
              </a:rPr>
              <a:t>ā</a:t>
            </a:r>
            <a:r>
              <a:rPr lang="en-US" sz="4000" i="1" dirty="0" err="1">
                <a:effectLst/>
                <a:latin typeface="Arial Rounded MT Bold" panose="020F0704030504030204" pitchFamily="34" charset="0"/>
                <a:ea typeface="Times New Roman" panose="02020603050405020304" pitchFamily="18" charset="0"/>
              </a:rPr>
              <a:t>m</a:t>
            </a:r>
            <a:r>
              <a:rPr lang="en-US" sz="4000" i="1" dirty="0">
                <a:effectLst/>
                <a:latin typeface="Arial Rounded MT Bold" panose="020F0704030504030204" pitchFamily="34" charset="0"/>
                <a:ea typeface="Times New Roman" panose="02020603050405020304" pitchFamily="18" charset="0"/>
              </a:rPr>
              <a:t> </a:t>
            </a:r>
            <a:r>
              <a:rPr lang="en-US" sz="4000" i="1" dirty="0" err="1">
                <a:effectLst/>
                <a:latin typeface="Arial Rounded MT Bold" panose="020F0704030504030204" pitchFamily="34" charset="0"/>
                <a:ea typeface="Times New Roman" panose="02020603050405020304" pitchFamily="18" charset="0"/>
              </a:rPr>
              <a:t>v</a:t>
            </a:r>
            <a:r>
              <a:rPr lang="en-US" sz="4000" i="1" dirty="0" err="1">
                <a:effectLst/>
                <a:latin typeface="Calibri" panose="020F0502020204030204" pitchFamily="34" charset="0"/>
                <a:ea typeface="Times New Roman" panose="02020603050405020304" pitchFamily="18" charset="0"/>
              </a:rPr>
              <a:t>āʾ</a:t>
            </a:r>
            <a:r>
              <a:rPr lang="en-US" sz="4000" i="1" dirty="0" err="1">
                <a:effectLst/>
                <a:latin typeface="Arial Rounded MT Bold" panose="020F0704030504030204" pitchFamily="34" charset="0"/>
                <a:ea typeface="Times New Roman" panose="02020603050405020304" pitchFamily="18" charset="0"/>
              </a:rPr>
              <a:t>ed</a:t>
            </a:r>
            <a:endParaRPr lang="en-US" sz="40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"Blessed be the name of His glorious kingdom for ever and ever</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451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0" marR="0" algn="l">
              <a:spcBef>
                <a:spcPts val="0"/>
              </a:spcBef>
              <a:spcAft>
                <a:spcPts val="0"/>
              </a:spcAft>
            </a:pPr>
            <a:r>
              <a:rPr lang="en-US" sz="3600" dirty="0">
                <a:effectLst/>
                <a:latin typeface="Arial Rounded MT Bold" panose="020F0704030504030204" pitchFamily="34" charset="0"/>
                <a:ea typeface="Times New Roman" panose="02020603050405020304" pitchFamily="18" charset="0"/>
              </a:rPr>
              <a:t>The second line is a rabbinic addition and [in Orthodox liturgy] is recited silently during congregational worship (except on </a:t>
            </a:r>
            <a:r>
              <a:rPr lang="en-US" sz="3600" dirty="0">
                <a:latin typeface="Arial Rounded MT Bold" panose="020F0704030504030204" pitchFamily="34" charset="0"/>
              </a:rPr>
              <a:t>Yom Kippur</a:t>
            </a:r>
            <a:r>
              <a:rPr lang="en-US" sz="3600" dirty="0">
                <a:effectLst/>
                <a:latin typeface="Arial Rounded MT Bold" panose="020F0704030504030204" pitchFamily="34" charset="0"/>
                <a:ea typeface="Times New Roman" panose="02020603050405020304" pitchFamily="18" charset="0"/>
              </a:rPr>
              <a:t>, when it is recited aloud). In Reform and Conservative Judaism, it is recited aloud, but in a quieter voice than the rest of the prayer</a:t>
            </a:r>
            <a:endParaRPr lang="en-US" sz="6600" dirty="0"/>
          </a:p>
        </p:txBody>
      </p:sp>
    </p:spTree>
    <p:extLst>
      <p:ext uri="{BB962C8B-B14F-4D97-AF65-F5344CB8AC3E}">
        <p14:creationId xmlns:p14="http://schemas.microsoft.com/office/powerpoint/2010/main" val="1396574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It was originally a liturgical response in use in the Temple when the name of God was pronounced and took the form of </a:t>
            </a:r>
            <a:r>
              <a:rPr lang="en-US" sz="4000" i="1" dirty="0">
                <a:effectLst/>
                <a:latin typeface="Arial Rounded MT Bold" panose="020F0704030504030204" pitchFamily="34" charset="0"/>
                <a:ea typeface="Times New Roman" panose="02020603050405020304" pitchFamily="18" charset="0"/>
              </a:rPr>
              <a:t>Barukh </a:t>
            </a:r>
            <a:r>
              <a:rPr lang="en-US" sz="4000" i="1" dirty="0" err="1">
                <a:effectLst/>
                <a:latin typeface="Arial Rounded MT Bold" panose="020F0704030504030204" pitchFamily="34" charset="0"/>
                <a:ea typeface="Times New Roman" panose="02020603050405020304" pitchFamily="18" charset="0"/>
              </a:rPr>
              <a:t>shem</a:t>
            </a:r>
            <a:r>
              <a:rPr lang="en-US" sz="4000" i="1" dirty="0">
                <a:effectLst/>
                <a:latin typeface="Arial Rounded MT Bold" panose="020F0704030504030204" pitchFamily="34" charset="0"/>
                <a:ea typeface="Times New Roman" panose="02020603050405020304" pitchFamily="18" charset="0"/>
              </a:rPr>
              <a:t> </a:t>
            </a:r>
            <a:r>
              <a:rPr lang="en-US" sz="4000" i="1" dirty="0" err="1">
                <a:effectLst/>
                <a:latin typeface="Arial Rounded MT Bold" panose="020F0704030504030204" pitchFamily="34" charset="0"/>
                <a:ea typeface="Times New Roman" panose="02020603050405020304" pitchFamily="18" charset="0"/>
              </a:rPr>
              <a:t>k’vod</a:t>
            </a:r>
            <a:r>
              <a:rPr lang="en-US" sz="4000" i="1" dirty="0">
                <a:effectLst/>
                <a:latin typeface="Arial Rounded MT Bold" panose="020F0704030504030204" pitchFamily="34" charset="0"/>
                <a:ea typeface="Times New Roman" panose="02020603050405020304" pitchFamily="18" charset="0"/>
              </a:rPr>
              <a:t> l’olam</a:t>
            </a:r>
            <a:r>
              <a:rPr lang="en-US" sz="4000" dirty="0">
                <a:effectLst/>
                <a:latin typeface="Arial Rounded MT Bold" panose="020F0704030504030204" pitchFamily="34" charset="0"/>
                <a:ea typeface="Times New Roman" panose="02020603050405020304" pitchFamily="18" charset="0"/>
              </a:rPr>
              <a:t>, "Blessed be his glorious name forever" (Psalm 72:19). </a:t>
            </a:r>
            <a:endParaRPr lang="en-US" sz="7200" dirty="0"/>
          </a:p>
        </p:txBody>
      </p:sp>
    </p:spTree>
    <p:extLst>
      <p:ext uri="{BB962C8B-B14F-4D97-AF65-F5344CB8AC3E}">
        <p14:creationId xmlns:p14="http://schemas.microsoft.com/office/powerpoint/2010/main" val="1048465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However, in time the words </a:t>
            </a:r>
            <a:r>
              <a:rPr lang="en-US" sz="4000" i="1" dirty="0" err="1">
                <a:effectLst/>
                <a:latin typeface="Arial Rounded MT Bold" panose="020F0704030504030204" pitchFamily="34" charset="0"/>
                <a:ea typeface="Times New Roman" panose="02020603050405020304" pitchFamily="18" charset="0"/>
              </a:rPr>
              <a:t>malchuto</a:t>
            </a:r>
            <a:r>
              <a:rPr lang="en-US" sz="4000" dirty="0">
                <a:effectLst/>
                <a:latin typeface="Arial Rounded MT Bold" panose="020F0704030504030204" pitchFamily="34" charset="0"/>
                <a:ea typeface="Times New Roman" panose="02020603050405020304" pitchFamily="18" charset="0"/>
              </a:rPr>
              <a:t> ("His kingdom") and </a:t>
            </a:r>
            <a:r>
              <a:rPr lang="en-US" sz="4000" i="1" dirty="0" err="1">
                <a:effectLst/>
                <a:latin typeface="Arial Rounded MT Bold" panose="020F0704030504030204" pitchFamily="34" charset="0"/>
                <a:ea typeface="Times New Roman" panose="02020603050405020304" pitchFamily="18" charset="0"/>
              </a:rPr>
              <a:t>va’ed</a:t>
            </a:r>
            <a:r>
              <a:rPr lang="en-US" sz="4000" dirty="0">
                <a:effectLst/>
                <a:latin typeface="Arial Rounded MT Bold" panose="020F0704030504030204" pitchFamily="34" charset="0"/>
                <a:ea typeface="Times New Roman" panose="02020603050405020304" pitchFamily="18" charset="0"/>
              </a:rPr>
              <a:t> ("for ever and ever") were added. </a:t>
            </a:r>
            <a:r>
              <a:rPr lang="en-US" sz="4000" i="1" dirty="0" err="1">
                <a:effectLst/>
                <a:latin typeface="Arial Rounded MT Bold" panose="020F0704030504030204" pitchFamily="34" charset="0"/>
                <a:ea typeface="Times New Roman" panose="02020603050405020304" pitchFamily="18" charset="0"/>
              </a:rPr>
              <a:t>Malchuto</a:t>
            </a:r>
            <a:r>
              <a:rPr lang="en-US" sz="4000" dirty="0">
                <a:effectLst/>
                <a:latin typeface="Arial Rounded MT Bold" panose="020F0704030504030204" pitchFamily="34" charset="0"/>
                <a:ea typeface="Times New Roman" panose="02020603050405020304" pitchFamily="18" charset="0"/>
              </a:rPr>
              <a:t> was introduced by the rabbis during </a:t>
            </a:r>
            <a:r>
              <a:rPr lang="en-US" sz="4000" dirty="0">
                <a:latin typeface="Arial Rounded MT Bold" panose="020F0704030504030204" pitchFamily="34" charset="0"/>
              </a:rPr>
              <a:t>Roman</a:t>
            </a:r>
            <a:r>
              <a:rPr lang="en-US" sz="4000" dirty="0">
                <a:effectLst/>
                <a:latin typeface="Arial Rounded MT Bold" panose="020F0704030504030204" pitchFamily="34" charset="0"/>
                <a:ea typeface="Times New Roman" panose="02020603050405020304" pitchFamily="18" charset="0"/>
              </a:rPr>
              <a:t> rule as a counter to the claim of divine honors by Roman emperors. </a:t>
            </a:r>
            <a:endParaRPr lang="en-US" sz="7200" dirty="0"/>
          </a:p>
        </p:txBody>
      </p:sp>
    </p:spTree>
    <p:extLst>
      <p:ext uri="{BB962C8B-B14F-4D97-AF65-F5344CB8AC3E}">
        <p14:creationId xmlns:p14="http://schemas.microsoft.com/office/powerpoint/2010/main" val="3932397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5181600" cy="4800600"/>
          </a:xfrm>
        </p:spPr>
        <p:txBody>
          <a:bodyPr>
            <a:normAutofit/>
          </a:bodyPr>
          <a:lstStyle/>
          <a:p>
            <a:pPr algn="l"/>
            <a:r>
              <a:rPr lang="en-US" sz="4000" dirty="0"/>
              <a:t> Evidence of the Jewishness of the Jews of India, uncertain origin, maybe Roman expulsion.</a:t>
            </a:r>
          </a:p>
        </p:txBody>
      </p:sp>
      <p:pic>
        <p:nvPicPr>
          <p:cNvPr id="3074" name="Picture 2" descr="undefined">
            <a:extLst>
              <a:ext uri="{FF2B5EF4-FFF2-40B4-BE49-F238E27FC236}">
                <a16:creationId xmlns:a16="http://schemas.microsoft.com/office/drawing/2014/main" id="{2D793648-5282-356F-870F-9BFA0A4AF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6115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13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3FD883-7E71-49B1-995E-7A16678D977A}"/>
              </a:ext>
            </a:extLst>
          </p:cNvPr>
          <p:cNvSpPr>
            <a:spLocks noGrp="1" noChangeArrowheads="1"/>
          </p:cNvSpPr>
          <p:nvPr>
            <p:ph type="ctrTitle" idx="4294967295"/>
          </p:nvPr>
        </p:nvSpPr>
        <p:spPr>
          <a:xfrm>
            <a:off x="1143000" y="0"/>
            <a:ext cx="6858000" cy="1028700"/>
          </a:xfrm>
        </p:spPr>
        <p:txBody>
          <a:bodyPr/>
          <a:lstStyle/>
          <a:p>
            <a:pPr eaLnBrk="1" hangingPunct="1"/>
            <a:r>
              <a:rPr lang="en-US" altLang="en-US" sz="3600">
                <a:latin typeface="AlgerianD" pitchFamily="82" charset="0"/>
              </a:rPr>
              <a:t> </a:t>
            </a:r>
            <a:endParaRPr lang="en-US" altLang="en-US" sz="1500" b="1">
              <a:cs typeface="Narkisim" panose="020E0502050101010101" pitchFamily="34" charset="-79"/>
            </a:endParaRPr>
          </a:p>
        </p:txBody>
      </p:sp>
      <p:sp>
        <p:nvSpPr>
          <p:cNvPr id="4099" name="Rectangle 3">
            <a:extLst>
              <a:ext uri="{FF2B5EF4-FFF2-40B4-BE49-F238E27FC236}">
                <a16:creationId xmlns:a16="http://schemas.microsoft.com/office/drawing/2014/main" id="{8A7E70B9-6A95-4580-85F0-D3EB504FBED9}"/>
              </a:ext>
            </a:extLst>
          </p:cNvPr>
          <p:cNvSpPr>
            <a:spLocks noGrp="1" noChangeArrowheads="1"/>
          </p:cNvSpPr>
          <p:nvPr>
            <p:ph type="subTitle" idx="4294967295"/>
          </p:nvPr>
        </p:nvSpPr>
        <p:spPr>
          <a:xfrm>
            <a:off x="1143000" y="141686"/>
            <a:ext cx="6858000" cy="5001815"/>
          </a:xfrm>
        </p:spPr>
        <p:txBody>
          <a:bodyPr>
            <a:normAutofit lnSpcReduction="10000"/>
          </a:bodyPr>
          <a:lstStyle/>
          <a:p>
            <a:pPr marL="0" indent="0" algn="ctr" rtl="1" eaLnBrk="1" hangingPunct="1">
              <a:lnSpc>
                <a:spcPct val="90000"/>
              </a:lnSpc>
              <a:spcBef>
                <a:spcPct val="0"/>
              </a:spcBef>
              <a:defRPr/>
            </a:pPr>
            <a:r>
              <a:rPr lang="he-IL" sz="3075" i="1" dirty="0">
                <a:latin typeface="David" pitchFamily="2" charset="-79"/>
              </a:rPr>
              <a:t> </a:t>
            </a:r>
            <a:r>
              <a:rPr lang="he-IL" sz="5400" b="1" dirty="0">
                <a:latin typeface="David" pitchFamily="2" charset="-79"/>
                <a:cs typeface="Vilna" pitchFamily="2" charset="-79"/>
              </a:rPr>
              <a:t>שְׁמַע יִשְׂרָאֵל </a:t>
            </a:r>
            <a:endParaRPr lang="en-US" sz="5400" b="1" dirty="0">
              <a:latin typeface="David" pitchFamily="2" charset="-79"/>
              <a:cs typeface="Vilna" pitchFamily="2" charset="-79"/>
            </a:endParaRPr>
          </a:p>
          <a:p>
            <a:pPr marL="0" indent="0" algn="ctr" rtl="1" eaLnBrk="1" hangingPunct="1">
              <a:lnSpc>
                <a:spcPct val="90000"/>
              </a:lnSpc>
              <a:spcBef>
                <a:spcPct val="0"/>
              </a:spcBef>
              <a:defRPr/>
            </a:pPr>
            <a:r>
              <a:rPr lang="he-IL" sz="5400" b="1" dirty="0">
                <a:latin typeface="David" pitchFamily="2" charset="-79"/>
                <a:cs typeface="Vilna" pitchFamily="2" charset="-79"/>
              </a:rPr>
              <a:t>יְיָ אֱלהֵינוּ יְיָ אֶחָד</a:t>
            </a:r>
            <a:endParaRPr lang="he-IL" sz="5400" b="1" dirty="0">
              <a:latin typeface="Narkisim" pitchFamily="2" charset="-79"/>
              <a:cs typeface="Vilna" pitchFamily="2" charset="-79"/>
            </a:endParaRPr>
          </a:p>
          <a:p>
            <a:pPr marL="0" indent="0" algn="ctr" eaLnBrk="1" hangingPunct="1">
              <a:lnSpc>
                <a:spcPct val="90000"/>
              </a:lnSpc>
              <a:spcBef>
                <a:spcPct val="0"/>
              </a:spcBef>
              <a:defRPr/>
            </a:pPr>
            <a:r>
              <a:rPr lang="en-US" dirty="0" err="1"/>
              <a:t>Sh’ma</a:t>
            </a:r>
            <a:r>
              <a:rPr lang="en-US" dirty="0"/>
              <a:t> </a:t>
            </a:r>
            <a:r>
              <a:rPr lang="en-US" dirty="0" err="1"/>
              <a:t>Yees</a:t>
            </a:r>
            <a:r>
              <a:rPr lang="en-US" dirty="0"/>
              <a:t>-ra-</a:t>
            </a:r>
            <a:r>
              <a:rPr lang="en-US" dirty="0" err="1"/>
              <a:t>ayl</a:t>
            </a:r>
            <a:endParaRPr lang="en-US" dirty="0"/>
          </a:p>
          <a:p>
            <a:pPr marL="0" indent="0" algn="ctr" eaLnBrk="1" hangingPunct="1">
              <a:lnSpc>
                <a:spcPct val="90000"/>
              </a:lnSpc>
              <a:spcBef>
                <a:spcPct val="0"/>
              </a:spcBef>
              <a:defRPr/>
            </a:pPr>
            <a:r>
              <a:rPr lang="en-US" dirty="0"/>
              <a:t>Ah-do-</a:t>
            </a:r>
            <a:r>
              <a:rPr lang="en-US" dirty="0" err="1"/>
              <a:t>ni</a:t>
            </a:r>
            <a:r>
              <a:rPr lang="en-US" dirty="0"/>
              <a:t> E-lo-hay-nu </a:t>
            </a:r>
          </a:p>
          <a:p>
            <a:pPr marL="0" indent="0" algn="ctr" eaLnBrk="1" hangingPunct="1">
              <a:lnSpc>
                <a:spcPct val="90000"/>
              </a:lnSpc>
              <a:spcBef>
                <a:spcPct val="0"/>
              </a:spcBef>
              <a:defRPr/>
            </a:pPr>
            <a:r>
              <a:rPr lang="en-US" dirty="0"/>
              <a:t>Ah-do-</a:t>
            </a:r>
            <a:r>
              <a:rPr lang="en-US" dirty="0" err="1"/>
              <a:t>ni</a:t>
            </a:r>
            <a:r>
              <a:rPr lang="en-US" dirty="0"/>
              <a:t> eh-</a:t>
            </a:r>
            <a:r>
              <a:rPr lang="en-US" dirty="0" err="1"/>
              <a:t>khad</a:t>
            </a:r>
            <a:endParaRPr lang="en-US" dirty="0"/>
          </a:p>
          <a:p>
            <a:pPr marL="0" indent="0" algn="ctr" rtl="1" eaLnBrk="1" hangingPunct="1">
              <a:lnSpc>
                <a:spcPct val="90000"/>
              </a:lnSpc>
              <a:spcBef>
                <a:spcPct val="0"/>
              </a:spcBef>
              <a:defRPr/>
            </a:pPr>
            <a:r>
              <a:rPr lang="he-IL" sz="3000" dirty="0">
                <a:latin typeface="Narkisim" pitchFamily="2" charset="-79"/>
                <a:cs typeface="Narkisim" pitchFamily="2" charset="-79"/>
              </a:rPr>
              <a:t> </a:t>
            </a:r>
            <a:r>
              <a:rPr lang="he-IL" sz="5400" b="1" dirty="0">
                <a:latin typeface="David" pitchFamily="2" charset="-79"/>
                <a:cs typeface="Vilna" pitchFamily="2" charset="-79"/>
              </a:rPr>
              <a:t>בָּרוּךְ שֵׁם כְּבוֹד</a:t>
            </a:r>
            <a:r>
              <a:rPr lang="en-US" sz="5400" b="1" dirty="0">
                <a:latin typeface="David" pitchFamily="2" charset="-79"/>
                <a:cs typeface="Vilna" pitchFamily="2" charset="-79"/>
              </a:rPr>
              <a:t> </a:t>
            </a:r>
            <a:r>
              <a:rPr lang="he-IL" sz="5400" b="1" dirty="0">
                <a:latin typeface="David" pitchFamily="2" charset="-79"/>
                <a:cs typeface="Vilna" pitchFamily="2" charset="-79"/>
              </a:rPr>
              <a:t>מַלְכוּתוֹ לְעוֹלָם וָעֶד</a:t>
            </a:r>
            <a:endParaRPr lang="he-IL" sz="5400" b="1" dirty="0">
              <a:latin typeface="Narkisim" pitchFamily="2" charset="-79"/>
              <a:cs typeface="Vilna" pitchFamily="2" charset="-79"/>
            </a:endParaRPr>
          </a:p>
          <a:p>
            <a:pPr marL="0" indent="0" algn="ctr" eaLnBrk="1" hangingPunct="1">
              <a:lnSpc>
                <a:spcPct val="90000"/>
              </a:lnSpc>
              <a:spcBef>
                <a:spcPct val="0"/>
              </a:spcBef>
              <a:defRPr/>
            </a:pPr>
            <a:r>
              <a:rPr lang="en-US" dirty="0"/>
              <a:t>Ba-</a:t>
            </a:r>
            <a:r>
              <a:rPr lang="en-US" dirty="0" err="1"/>
              <a:t>rukh</a:t>
            </a:r>
            <a:r>
              <a:rPr lang="en-US" dirty="0"/>
              <a:t> </a:t>
            </a:r>
            <a:r>
              <a:rPr lang="en-US" dirty="0" err="1"/>
              <a:t>shaym</a:t>
            </a:r>
            <a:r>
              <a:rPr lang="en-US" dirty="0"/>
              <a:t> </a:t>
            </a:r>
            <a:r>
              <a:rPr lang="en-US" dirty="0" err="1"/>
              <a:t>k’vod</a:t>
            </a:r>
            <a:r>
              <a:rPr lang="en-US" dirty="0"/>
              <a:t> Mal-</a:t>
            </a:r>
            <a:r>
              <a:rPr lang="en-US" dirty="0" err="1"/>
              <a:t>khu</a:t>
            </a:r>
            <a:r>
              <a:rPr lang="en-US" dirty="0"/>
              <a:t>-to</a:t>
            </a:r>
            <a:r>
              <a:rPr lang="en-US" i="1" dirty="0"/>
              <a:t> </a:t>
            </a:r>
            <a:r>
              <a:rPr lang="en-US" dirty="0" err="1"/>
              <a:t>l’o</a:t>
            </a:r>
            <a:r>
              <a:rPr lang="en-US" dirty="0"/>
              <a:t>-lam </a:t>
            </a:r>
            <a:r>
              <a:rPr lang="en-US" dirty="0" err="1"/>
              <a:t>va-ed</a:t>
            </a:r>
            <a:endParaRPr lang="en-US" dirty="0"/>
          </a:p>
        </p:txBody>
      </p:sp>
    </p:spTree>
    <p:extLst>
      <p:ext uri="{BB962C8B-B14F-4D97-AF65-F5344CB8AC3E}">
        <p14:creationId xmlns:p14="http://schemas.microsoft.com/office/powerpoint/2010/main" val="1238936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F0E7298-5566-A771-072C-71A27C5D8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59202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 changed my </a:t>
            </a:r>
            <a:r>
              <a:rPr lang="en-US" sz="4000" dirty="0" err="1"/>
              <a:t>i</a:t>
            </a:r>
            <a:r>
              <a:rPr lang="en-US" sz="4000" dirty="0"/>
              <a:t> Pod name to Titanic. It's syncing now.</a:t>
            </a:r>
          </a:p>
        </p:txBody>
      </p:sp>
    </p:spTree>
    <p:extLst>
      <p:ext uri="{BB962C8B-B14F-4D97-AF65-F5344CB8AC3E}">
        <p14:creationId xmlns:p14="http://schemas.microsoft.com/office/powerpoint/2010/main" val="2116895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FC1C2EA-AE0A-F5CB-7C57-1E8ACD307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F274AB4C-B93C-40C5-3E48-DEFED4A39522}"/>
              </a:ext>
            </a:extLst>
          </p:cNvPr>
          <p:cNvSpPr txBox="1"/>
          <p:nvPr/>
        </p:nvSpPr>
        <p:spPr>
          <a:xfrm>
            <a:off x="228600" y="209550"/>
            <a:ext cx="4972708" cy="2554545"/>
          </a:xfrm>
          <a:prstGeom prst="rect">
            <a:avLst/>
          </a:prstGeom>
          <a:noFill/>
        </p:spPr>
        <p:txBody>
          <a:bodyPr wrap="none" rtlCol="0">
            <a:spAutoFit/>
          </a:bodyPr>
          <a:lstStyle/>
          <a:p>
            <a:pPr algn="l"/>
            <a:r>
              <a:rPr lang="en-US" dirty="0"/>
              <a:t>One</a:t>
            </a:r>
          </a:p>
          <a:p>
            <a:pPr marL="461963" indent="-461963" algn="l">
              <a:buFont typeface="+mj-lt"/>
              <a:buAutoNum type="arabicPeriod"/>
            </a:pPr>
            <a:r>
              <a:rPr lang="en-US" dirty="0"/>
              <a:t>Run up to unity</a:t>
            </a:r>
          </a:p>
          <a:p>
            <a:pPr marL="461963" indent="-461963" algn="l">
              <a:buFont typeface="+mj-lt"/>
              <a:buAutoNum type="arabicPeriod"/>
            </a:pPr>
            <a:r>
              <a:rPr lang="en-US" dirty="0"/>
              <a:t>Source of unity</a:t>
            </a:r>
          </a:p>
          <a:p>
            <a:pPr marL="461963" indent="-461963" algn="l">
              <a:buFont typeface="+mj-lt"/>
              <a:buAutoNum type="arabicPeriod"/>
            </a:pPr>
            <a:r>
              <a:rPr lang="en-US" u="sng" dirty="0">
                <a:solidFill>
                  <a:srgbClr val="FFFF66"/>
                </a:solidFill>
              </a:rPr>
              <a:t>Specifics of unity</a:t>
            </a:r>
          </a:p>
        </p:txBody>
      </p:sp>
    </p:spTree>
    <p:extLst>
      <p:ext uri="{BB962C8B-B14F-4D97-AF65-F5344CB8AC3E}">
        <p14:creationId xmlns:p14="http://schemas.microsoft.com/office/powerpoint/2010/main" val="2571379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Eph 4.3-6</a:t>
            </a:r>
            <a:r>
              <a:rPr lang="en-US" sz="4000" dirty="0"/>
              <a:t> Making every effort to preserve the</a:t>
            </a:r>
            <a:r>
              <a:rPr lang="en-US" sz="4000" baseline="-25000" dirty="0">
                <a:solidFill>
                  <a:srgbClr val="FF0000"/>
                </a:solidFill>
              </a:rPr>
              <a:t>1</a:t>
            </a:r>
            <a:r>
              <a:rPr lang="en-US" sz="4000" u="sng" dirty="0">
                <a:solidFill>
                  <a:srgbClr val="FFFF00"/>
                </a:solidFill>
              </a:rPr>
              <a:t>unity</a:t>
            </a:r>
            <a:r>
              <a:rPr lang="en-US" sz="4000" dirty="0"/>
              <a:t> the Spirit gives through the binding power of shalom. There is </a:t>
            </a:r>
            <a:r>
              <a:rPr lang="en-US" sz="4000" baseline="-25000" dirty="0">
                <a:solidFill>
                  <a:srgbClr val="FF0000"/>
                </a:solidFill>
              </a:rPr>
              <a:t>2</a:t>
            </a:r>
            <a:r>
              <a:rPr lang="en-US" sz="4000" u="sng" dirty="0">
                <a:solidFill>
                  <a:srgbClr val="FFFF00"/>
                </a:solidFill>
              </a:rPr>
              <a:t>one</a:t>
            </a:r>
            <a:r>
              <a:rPr lang="en-US" sz="4000" dirty="0"/>
              <a:t> body and one Spirit, just as when you were called you were called to </a:t>
            </a:r>
            <a:r>
              <a:rPr lang="en-US" sz="4000" baseline="-25000" dirty="0">
                <a:solidFill>
                  <a:srgbClr val="FF0000"/>
                </a:solidFill>
              </a:rPr>
              <a:t>3</a:t>
            </a:r>
            <a:r>
              <a:rPr lang="en-US" sz="4000" u="sng" dirty="0">
                <a:solidFill>
                  <a:srgbClr val="FFFF00"/>
                </a:solidFill>
              </a:rPr>
              <a:t>one</a:t>
            </a:r>
            <a:r>
              <a:rPr lang="en-US" sz="4000" dirty="0"/>
              <a:t> hope. And there is </a:t>
            </a:r>
            <a:r>
              <a:rPr lang="en-US" sz="4000" baseline="-25000" dirty="0">
                <a:solidFill>
                  <a:srgbClr val="FF0000"/>
                </a:solidFill>
              </a:rPr>
              <a:t>4</a:t>
            </a:r>
            <a:r>
              <a:rPr lang="en-US" sz="4000" u="sng" dirty="0">
                <a:solidFill>
                  <a:srgbClr val="FFFF00"/>
                </a:solidFill>
              </a:rPr>
              <a:t>one</a:t>
            </a:r>
            <a:r>
              <a:rPr lang="en-US" sz="4000" dirty="0"/>
              <a:t> Lord, </a:t>
            </a:r>
            <a:r>
              <a:rPr lang="en-US" sz="4000" baseline="-25000" dirty="0">
                <a:solidFill>
                  <a:srgbClr val="FF0000"/>
                </a:solidFill>
              </a:rPr>
              <a:t>5</a:t>
            </a:r>
            <a:r>
              <a:rPr lang="en-US" sz="4000" u="sng" dirty="0">
                <a:solidFill>
                  <a:srgbClr val="FFFF00"/>
                </a:solidFill>
              </a:rPr>
              <a:t>one</a:t>
            </a:r>
            <a:r>
              <a:rPr lang="en-US" sz="4000" dirty="0"/>
              <a:t> trust, </a:t>
            </a:r>
            <a:r>
              <a:rPr lang="en-US" sz="4000" baseline="-25000" dirty="0">
                <a:solidFill>
                  <a:srgbClr val="FF0000"/>
                </a:solidFill>
              </a:rPr>
              <a:t>6</a:t>
            </a:r>
            <a:r>
              <a:rPr lang="en-US" sz="4000" u="sng" dirty="0">
                <a:solidFill>
                  <a:srgbClr val="FFFF00"/>
                </a:solidFill>
              </a:rPr>
              <a:t>one</a:t>
            </a:r>
            <a:r>
              <a:rPr lang="en-US" sz="4000" dirty="0"/>
              <a:t> immersion, and </a:t>
            </a:r>
            <a:r>
              <a:rPr lang="en-US" sz="4000" baseline="-25000" dirty="0">
                <a:solidFill>
                  <a:srgbClr val="FF0000"/>
                </a:solidFill>
              </a:rPr>
              <a:t>7</a:t>
            </a:r>
            <a:r>
              <a:rPr lang="en-US" sz="4000" u="sng" dirty="0">
                <a:solidFill>
                  <a:srgbClr val="FFFF00"/>
                </a:solidFill>
              </a:rPr>
              <a:t>one</a:t>
            </a:r>
            <a:r>
              <a:rPr lang="en-US" sz="4000" dirty="0"/>
              <a:t> God, the Father of all, who rules over all, works through all and is in all.</a:t>
            </a:r>
          </a:p>
        </p:txBody>
      </p:sp>
    </p:spTree>
    <p:extLst>
      <p:ext uri="{BB962C8B-B14F-4D97-AF65-F5344CB8AC3E}">
        <p14:creationId xmlns:p14="http://schemas.microsoft.com/office/powerpoint/2010/main" val="5899091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Eph 4.3-6</a:t>
            </a:r>
            <a:r>
              <a:rPr lang="en-US" sz="4000" dirty="0"/>
              <a:t> Making every effort to preserve the</a:t>
            </a:r>
            <a:r>
              <a:rPr lang="en-US" sz="4000" baseline="-25000" dirty="0">
                <a:solidFill>
                  <a:srgbClr val="FF0000"/>
                </a:solidFill>
              </a:rPr>
              <a:t>1</a:t>
            </a:r>
            <a:r>
              <a:rPr lang="en-US" sz="4000" u="sng" dirty="0">
                <a:solidFill>
                  <a:srgbClr val="FFFF00"/>
                </a:solidFill>
              </a:rPr>
              <a:t>unity</a:t>
            </a:r>
            <a:r>
              <a:rPr lang="en-US" sz="4000" dirty="0"/>
              <a:t> the Spirit gives through the binding power of shalom.</a:t>
            </a:r>
          </a:p>
          <a:p>
            <a:pPr algn="l"/>
            <a:r>
              <a:rPr lang="en-US" sz="1900" dirty="0"/>
              <a:t> </a:t>
            </a:r>
          </a:p>
          <a:p>
            <a:pPr algn="l"/>
            <a:r>
              <a:rPr lang="en-US" sz="4000" baseline="30000" dirty="0"/>
              <a:t>1 Cor 12.12-13</a:t>
            </a:r>
            <a:r>
              <a:rPr lang="en-US" sz="4000" dirty="0"/>
              <a:t> For just as the body is one and has many parts, and all the parts of the body—though many—are one body, so also is Messiah. </a:t>
            </a:r>
          </a:p>
        </p:txBody>
      </p:sp>
    </p:spTree>
    <p:extLst>
      <p:ext uri="{BB962C8B-B14F-4D97-AF65-F5344CB8AC3E}">
        <p14:creationId xmlns:p14="http://schemas.microsoft.com/office/powerpoint/2010/main" val="3024564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12.12-13</a:t>
            </a:r>
            <a:r>
              <a:rPr lang="en-US" sz="4000" dirty="0"/>
              <a:t> For in one Ruakh we were all immersed into one body—whether Jewish or Greek, slave or free—and all were made to drink of one Ruach.</a:t>
            </a:r>
          </a:p>
        </p:txBody>
      </p:sp>
    </p:spTree>
    <p:extLst>
      <p:ext uri="{BB962C8B-B14F-4D97-AF65-F5344CB8AC3E}">
        <p14:creationId xmlns:p14="http://schemas.microsoft.com/office/powerpoint/2010/main" val="5099662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231775" indent="-231775" algn="l">
              <a:buFont typeface="Arial" panose="020B0604020202020204" pitchFamily="34" charset="0"/>
              <a:buChar char="•"/>
            </a:pPr>
            <a:r>
              <a:rPr lang="en-US" sz="4000" dirty="0"/>
              <a:t>One G-d, so we are all created.</a:t>
            </a:r>
          </a:p>
          <a:p>
            <a:pPr marL="231775" indent="-231775" algn="l">
              <a:buFont typeface="Arial" panose="020B0604020202020204" pitchFamily="34" charset="0"/>
              <a:buChar char="•"/>
            </a:pPr>
            <a:r>
              <a:rPr lang="en-US" sz="4000" dirty="0"/>
              <a:t>One G-d, so are all servants.</a:t>
            </a:r>
          </a:p>
          <a:p>
            <a:pPr marL="231775" indent="-231775" algn="l">
              <a:buFont typeface="Arial" panose="020B0604020202020204" pitchFamily="34" charset="0"/>
              <a:buChar char="•"/>
            </a:pPr>
            <a:r>
              <a:rPr lang="en-US" sz="4000" dirty="0"/>
              <a:t>One G-d, so we are all equal.</a:t>
            </a:r>
          </a:p>
          <a:p>
            <a:pPr marL="231775" indent="-231775" algn="l">
              <a:buFont typeface="Arial" panose="020B0604020202020204" pitchFamily="34" charset="0"/>
              <a:buChar char="•"/>
            </a:pPr>
            <a:r>
              <a:rPr lang="en-US" sz="4000" dirty="0"/>
              <a:t>One G-d, so we will all render account.</a:t>
            </a:r>
          </a:p>
          <a:p>
            <a:pPr marL="231775" indent="-231775" algn="l">
              <a:buFont typeface="Arial" panose="020B0604020202020204" pitchFamily="34" charset="0"/>
              <a:buChar char="•"/>
            </a:pPr>
            <a:r>
              <a:rPr lang="en-US" sz="4000" dirty="0"/>
              <a:t>One G-d, so we will all be judged.</a:t>
            </a:r>
          </a:p>
          <a:p>
            <a:pPr algn="l"/>
            <a:endParaRPr lang="en-US" sz="4000" dirty="0"/>
          </a:p>
        </p:txBody>
      </p:sp>
    </p:spTree>
    <p:extLst>
      <p:ext uri="{BB962C8B-B14F-4D97-AF65-F5344CB8AC3E}">
        <p14:creationId xmlns:p14="http://schemas.microsoft.com/office/powerpoint/2010/main" val="5776238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Eph 4.3-6</a:t>
            </a:r>
            <a:r>
              <a:rPr lang="en-US" sz="4000" dirty="0"/>
              <a:t> There is </a:t>
            </a:r>
            <a:r>
              <a:rPr lang="en-US" sz="4000" baseline="-25000" dirty="0">
                <a:solidFill>
                  <a:srgbClr val="FF0000"/>
                </a:solidFill>
              </a:rPr>
              <a:t>2</a:t>
            </a:r>
            <a:r>
              <a:rPr lang="en-US" sz="4000" u="sng" dirty="0">
                <a:solidFill>
                  <a:srgbClr val="FFFF00"/>
                </a:solidFill>
              </a:rPr>
              <a:t>one</a:t>
            </a:r>
            <a:r>
              <a:rPr lang="en-US" sz="4000" dirty="0"/>
              <a:t> body and one Spirit, just as when you were called</a:t>
            </a:r>
          </a:p>
          <a:p>
            <a:pPr algn="l"/>
            <a:r>
              <a:rPr lang="en-US" sz="4000" baseline="30000" dirty="0"/>
              <a:t>Ro 12.4-5  </a:t>
            </a:r>
            <a:r>
              <a:rPr lang="en-US" sz="4000" dirty="0"/>
              <a:t>For just as we have many parts in one body—and all the parts do not have the same function— so we, who are many, are one body in Messiah and everyone parts of one another.</a:t>
            </a:r>
          </a:p>
        </p:txBody>
      </p:sp>
    </p:spTree>
    <p:extLst>
      <p:ext uri="{BB962C8B-B14F-4D97-AF65-F5344CB8AC3E}">
        <p14:creationId xmlns:p14="http://schemas.microsoft.com/office/powerpoint/2010/main" val="2007074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sp>
        <p:nvSpPr>
          <p:cNvPr id="2" name="Arrow: Circular 1">
            <a:extLst>
              <a:ext uri="{FF2B5EF4-FFF2-40B4-BE49-F238E27FC236}">
                <a16:creationId xmlns:a16="http://schemas.microsoft.com/office/drawing/2014/main" id="{96054077-BD63-AC2B-9B5D-58E4639D20AD}"/>
              </a:ext>
            </a:extLst>
          </p:cNvPr>
          <p:cNvSpPr/>
          <p:nvPr/>
        </p:nvSpPr>
        <p:spPr bwMode="auto">
          <a:xfrm>
            <a:off x="2209800" y="563493"/>
            <a:ext cx="3952085" cy="3505200"/>
          </a:xfrm>
          <a:prstGeom prst="circular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3" name="TextBox 2">
            <a:extLst>
              <a:ext uri="{FF2B5EF4-FFF2-40B4-BE49-F238E27FC236}">
                <a16:creationId xmlns:a16="http://schemas.microsoft.com/office/drawing/2014/main" id="{277B7482-1601-0231-AF53-16ED7CD74A8B}"/>
              </a:ext>
            </a:extLst>
          </p:cNvPr>
          <p:cNvSpPr txBox="1"/>
          <p:nvPr/>
        </p:nvSpPr>
        <p:spPr>
          <a:xfrm>
            <a:off x="1545921" y="209550"/>
            <a:ext cx="4759381" cy="707886"/>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G-d  blesses Israel</a:t>
            </a:r>
          </a:p>
        </p:txBody>
      </p:sp>
      <p:sp>
        <p:nvSpPr>
          <p:cNvPr id="5" name="TextBox 4">
            <a:extLst>
              <a:ext uri="{FF2B5EF4-FFF2-40B4-BE49-F238E27FC236}">
                <a16:creationId xmlns:a16="http://schemas.microsoft.com/office/drawing/2014/main" id="{90AF5D37-80EE-89FF-80CA-ADBB9D525665}"/>
              </a:ext>
            </a:extLst>
          </p:cNvPr>
          <p:cNvSpPr txBox="1"/>
          <p:nvPr/>
        </p:nvSpPr>
        <p:spPr>
          <a:xfrm rot="5633078">
            <a:off x="4084388" y="1948130"/>
            <a:ext cx="5233549" cy="1323439"/>
          </a:xfrm>
          <a:prstGeom prst="rect">
            <a:avLst/>
          </a:prstGeom>
          <a:noFill/>
        </p:spPr>
        <p:txBody>
          <a:bodyPr wrap="none" rtlCol="0">
            <a:spAutoFit/>
          </a:bodyPr>
          <a:lstStyle/>
          <a:p>
            <a:r>
              <a:rPr lang="en-US" dirty="0"/>
              <a:t>Israel gives blessing</a:t>
            </a:r>
          </a:p>
          <a:p>
            <a:r>
              <a:rPr lang="en-US" dirty="0"/>
              <a:t>Nations receive</a:t>
            </a:r>
          </a:p>
        </p:txBody>
      </p:sp>
      <p:sp>
        <p:nvSpPr>
          <p:cNvPr id="6" name="Arrow: Circular 5">
            <a:extLst>
              <a:ext uri="{FF2B5EF4-FFF2-40B4-BE49-F238E27FC236}">
                <a16:creationId xmlns:a16="http://schemas.microsoft.com/office/drawing/2014/main" id="{926C9990-96B6-D10E-3D77-5CE9A6D9569B}"/>
              </a:ext>
            </a:extLst>
          </p:cNvPr>
          <p:cNvSpPr/>
          <p:nvPr/>
        </p:nvSpPr>
        <p:spPr bwMode="auto">
          <a:xfrm rot="10800000">
            <a:off x="2209800" y="1034222"/>
            <a:ext cx="4095502" cy="3747328"/>
          </a:xfrm>
          <a:prstGeom prst="circular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7" name="TextBox 6">
            <a:extLst>
              <a:ext uri="{FF2B5EF4-FFF2-40B4-BE49-F238E27FC236}">
                <a16:creationId xmlns:a16="http://schemas.microsoft.com/office/drawing/2014/main" id="{ACF8DF1C-B06E-7BBD-10FB-2F165E70D404}"/>
              </a:ext>
            </a:extLst>
          </p:cNvPr>
          <p:cNvSpPr txBox="1"/>
          <p:nvPr/>
        </p:nvSpPr>
        <p:spPr>
          <a:xfrm rot="14594470">
            <a:off x="-697267" y="2421776"/>
            <a:ext cx="5049587" cy="707886"/>
          </a:xfrm>
          <a:prstGeom prst="rect">
            <a:avLst/>
          </a:prstGeom>
          <a:noFill/>
        </p:spPr>
        <p:txBody>
          <a:bodyPr wrap="none" rtlCol="0">
            <a:spAutoFit/>
          </a:bodyPr>
          <a:lstStyle/>
          <a:p>
            <a:pPr algn="l"/>
            <a:r>
              <a:rPr lang="en-US" dirty="0"/>
              <a:t>Nations bless Israel</a:t>
            </a:r>
          </a:p>
        </p:txBody>
      </p:sp>
    </p:spTree>
    <p:extLst>
      <p:ext uri="{BB962C8B-B14F-4D97-AF65-F5344CB8AC3E}">
        <p14:creationId xmlns:p14="http://schemas.microsoft.com/office/powerpoint/2010/main" val="16099286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85000" lnSpcReduction="10000"/>
          </a:bodyPr>
          <a:lstStyle/>
          <a:p>
            <a:pPr algn="l"/>
            <a:r>
              <a:rPr lang="en-US" sz="4000" dirty="0"/>
              <a:t>We are trying something new for the Kiddush blessing at the close of the service that may bring more shalom and harmony and order to the dismissal.</a:t>
            </a:r>
          </a:p>
          <a:p>
            <a:pPr algn="l"/>
            <a:r>
              <a:rPr lang="en-US" sz="4000" dirty="0"/>
              <a:t>1 The crowd will NOT be dismissed from the sanctuary at the close of the message.</a:t>
            </a:r>
          </a:p>
          <a:p>
            <a:pPr algn="l"/>
            <a:r>
              <a:rPr lang="en-US" sz="4000" dirty="0"/>
              <a:t>2. During the closing invitation song I will get out the Hallah and wine.</a:t>
            </a:r>
          </a:p>
        </p:txBody>
      </p:sp>
    </p:spTree>
    <p:extLst>
      <p:ext uri="{BB962C8B-B14F-4D97-AF65-F5344CB8AC3E}">
        <p14:creationId xmlns:p14="http://schemas.microsoft.com/office/powerpoint/2010/main" val="35438090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85000" lnSpcReduction="20000"/>
          </a:bodyPr>
          <a:lstStyle/>
          <a:p>
            <a:pPr algn="l"/>
            <a:r>
              <a:rPr lang="en-US" sz="4000" dirty="0"/>
              <a:t>3. When there is an appropriate time in the closing song, in addition to the usual invitation and exhortation, we will say the hallah and wine blessings, and give </a:t>
            </a:r>
            <a:r>
              <a:rPr lang="en-US" sz="4000" dirty="0" err="1"/>
              <a:t>oneg</a:t>
            </a:r>
            <a:r>
              <a:rPr lang="en-US" sz="4000" dirty="0"/>
              <a:t> instructions.  Part of the instructions is that those who are in the Children's Ed class during </a:t>
            </a:r>
            <a:r>
              <a:rPr lang="en-US" sz="4000" dirty="0" err="1"/>
              <a:t>oneg</a:t>
            </a:r>
            <a:r>
              <a:rPr lang="en-US" sz="4000" dirty="0"/>
              <a:t> are to go to the head of the line.</a:t>
            </a:r>
          </a:p>
          <a:p>
            <a:pPr algn="l"/>
            <a:r>
              <a:rPr lang="en-US" sz="4000" dirty="0"/>
              <a:t>4. After the blessings, the music can pick up and continue. </a:t>
            </a:r>
          </a:p>
        </p:txBody>
      </p:sp>
    </p:spTree>
    <p:extLst>
      <p:ext uri="{BB962C8B-B14F-4D97-AF65-F5344CB8AC3E}">
        <p14:creationId xmlns:p14="http://schemas.microsoft.com/office/powerpoint/2010/main" val="20030883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4.3-6</a:t>
            </a:r>
            <a:r>
              <a:rPr lang="en-US" sz="4000" dirty="0"/>
              <a:t> you were called to </a:t>
            </a:r>
            <a:r>
              <a:rPr lang="en-US" sz="4000" baseline="-25000" dirty="0">
                <a:solidFill>
                  <a:srgbClr val="FF0000"/>
                </a:solidFill>
              </a:rPr>
              <a:t>3</a:t>
            </a:r>
            <a:r>
              <a:rPr lang="en-US" sz="4000" u="sng" dirty="0">
                <a:solidFill>
                  <a:srgbClr val="FFFF00"/>
                </a:solidFill>
              </a:rPr>
              <a:t>one</a:t>
            </a:r>
            <a:r>
              <a:rPr lang="en-US" sz="4000" dirty="0"/>
              <a:t> hope. </a:t>
            </a:r>
          </a:p>
          <a:p>
            <a:pPr algn="l"/>
            <a:endParaRPr lang="en-US" sz="4000" dirty="0"/>
          </a:p>
          <a:p>
            <a:pPr algn="l"/>
            <a:r>
              <a:rPr lang="en-US" sz="4000" dirty="0"/>
              <a:t>We all hope to arrive at the same place in eternity.  </a:t>
            </a:r>
          </a:p>
          <a:p>
            <a:pPr algn="l"/>
            <a:endParaRPr lang="en-US" sz="4000" dirty="0"/>
          </a:p>
        </p:txBody>
      </p:sp>
    </p:spTree>
    <p:extLst>
      <p:ext uri="{BB962C8B-B14F-4D97-AF65-F5344CB8AC3E}">
        <p14:creationId xmlns:p14="http://schemas.microsoft.com/office/powerpoint/2010/main" val="99898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2057400" cy="4800600"/>
          </a:xfrm>
        </p:spPr>
        <p:txBody>
          <a:bodyPr>
            <a:normAutofit/>
          </a:bodyPr>
          <a:lstStyle/>
          <a:p>
            <a:pPr algn="l"/>
            <a:r>
              <a:rPr lang="en-US" sz="3200" dirty="0"/>
              <a:t>Progress</a:t>
            </a:r>
          </a:p>
          <a:p>
            <a:pPr algn="l"/>
            <a:r>
              <a:rPr lang="en-US" sz="4000" dirty="0"/>
              <a:t>New Great House for the play-ground</a:t>
            </a:r>
          </a:p>
          <a:p>
            <a:pPr algn="l"/>
            <a:endParaRPr lang="en-US" sz="4000" dirty="0"/>
          </a:p>
        </p:txBody>
      </p:sp>
      <p:pic>
        <p:nvPicPr>
          <p:cNvPr id="3" name="Picture 2">
            <a:extLst>
              <a:ext uri="{FF2B5EF4-FFF2-40B4-BE49-F238E27FC236}">
                <a16:creationId xmlns:a16="http://schemas.microsoft.com/office/drawing/2014/main" id="{1AA66917-5C5C-1BB8-E4DD-3B11DBA7E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6858000" cy="5143500"/>
          </a:xfrm>
          <a:prstGeom prst="rect">
            <a:avLst/>
          </a:prstGeom>
        </p:spPr>
      </p:pic>
    </p:spTree>
    <p:extLst>
      <p:ext uri="{BB962C8B-B14F-4D97-AF65-F5344CB8AC3E}">
        <p14:creationId xmlns:p14="http://schemas.microsoft.com/office/powerpoint/2010/main" val="26035973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And there is </a:t>
            </a:r>
            <a:r>
              <a:rPr lang="en-US" sz="4000" baseline="-25000" dirty="0">
                <a:solidFill>
                  <a:srgbClr val="FF0000"/>
                </a:solidFill>
              </a:rPr>
              <a:t>4</a:t>
            </a:r>
            <a:r>
              <a:rPr lang="en-US" sz="4000" u="sng" dirty="0">
                <a:solidFill>
                  <a:srgbClr val="FFFF00"/>
                </a:solidFill>
              </a:rPr>
              <a:t>one</a:t>
            </a:r>
            <a:r>
              <a:rPr lang="en-US" sz="4000" dirty="0"/>
              <a:t> Lord,</a:t>
            </a:r>
          </a:p>
          <a:p>
            <a:pPr algn="l"/>
            <a:r>
              <a:rPr lang="en-US" sz="4000" dirty="0"/>
              <a:t>Some say therefore to use the original Name.</a:t>
            </a:r>
          </a:p>
          <a:p>
            <a:pPr algn="l"/>
            <a:r>
              <a:rPr lang="en-US" sz="4000" dirty="0"/>
              <a:t>This is not real unity.  Ten reasons NOT to pronounce what we think is the sacred Name.</a:t>
            </a:r>
          </a:p>
          <a:p>
            <a:pPr algn="l"/>
            <a:endParaRPr lang="en-US" sz="4000" dirty="0"/>
          </a:p>
        </p:txBody>
      </p:sp>
    </p:spTree>
    <p:extLst>
      <p:ext uri="{BB962C8B-B14F-4D97-AF65-F5344CB8AC3E}">
        <p14:creationId xmlns:p14="http://schemas.microsoft.com/office/powerpoint/2010/main" val="16051219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1 Yeshua never used the Name nor any writer of the whole </a:t>
            </a:r>
            <a:r>
              <a:rPr lang="en-US" sz="4000" dirty="0" err="1"/>
              <a:t>Mes</a:t>
            </a:r>
            <a:r>
              <a:rPr lang="en-US" sz="4000" dirty="0"/>
              <a:t> Scrip/New Testament. If anyone had authority to do so, you would think He would, but He didn't. When He quoted scripture with the Name, He used </a:t>
            </a:r>
            <a:r>
              <a:rPr lang="en-US" sz="4000" dirty="0" err="1"/>
              <a:t>circumloction</a:t>
            </a:r>
            <a:r>
              <a:rPr lang="en-US" sz="4000" dirty="0"/>
              <a:t>, as it's called, substituting attributes.</a:t>
            </a:r>
          </a:p>
          <a:p>
            <a:pPr algn="l"/>
            <a:endParaRPr lang="en-US" sz="4000" dirty="0"/>
          </a:p>
          <a:p>
            <a:pPr algn="l"/>
            <a:endParaRPr lang="en-US" sz="4000" dirty="0"/>
          </a:p>
        </p:txBody>
      </p:sp>
    </p:spTree>
    <p:extLst>
      <p:ext uri="{BB962C8B-B14F-4D97-AF65-F5344CB8AC3E}">
        <p14:creationId xmlns:p14="http://schemas.microsoft.com/office/powerpoint/2010/main" val="3108626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Mattityahu</a:t>
            </a:r>
            <a:r>
              <a:rPr lang="en-US" sz="4000" baseline="30000" dirty="0"/>
              <a:t> 26.64</a:t>
            </a:r>
            <a:r>
              <a:rPr lang="en-US" sz="4000" dirty="0"/>
              <a:t> Yeshua said to him, "The words are your own. But I tell you that one day you will see the Son of Man sitting at the right hand of </a:t>
            </a:r>
            <a:r>
              <a:rPr lang="en-US" sz="4000" dirty="0" err="1"/>
              <a:t>HaG'vurah</a:t>
            </a:r>
            <a:r>
              <a:rPr lang="en-US" sz="4000" dirty="0"/>
              <a:t> [Heb. for The Powerful One] and coming on the clouds of heaven.“ </a:t>
            </a:r>
          </a:p>
          <a:p>
            <a:pPr algn="l"/>
            <a:endParaRPr lang="en-US" sz="4000" dirty="0"/>
          </a:p>
        </p:txBody>
      </p:sp>
    </p:spTree>
    <p:extLst>
      <p:ext uri="{BB962C8B-B14F-4D97-AF65-F5344CB8AC3E}">
        <p14:creationId xmlns:p14="http://schemas.microsoft.com/office/powerpoint/2010/main" val="26291689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Yeshua is quoting the concept in T'hillim/Ps 110 of "right hand of </a:t>
            </a:r>
            <a:r>
              <a:rPr lang="en-US" sz="4000" cap="small" dirty="0"/>
              <a:t>ADONI</a:t>
            </a:r>
            <a:r>
              <a:rPr lang="en-US" sz="4000" dirty="0"/>
              <a:t>/YHVH," but He doesn't say the Sacred Name. He uses the rabbinic device of circumlocution, says an attribute in place of the Name. </a:t>
            </a:r>
          </a:p>
          <a:p>
            <a:pPr algn="l"/>
            <a:r>
              <a:rPr lang="en-US" sz="4000" dirty="0"/>
              <a:t>This is the definitive paradigm in this discussion. He didn't use the Name. So, we don't.</a:t>
            </a:r>
          </a:p>
          <a:p>
            <a:pPr algn="l"/>
            <a:endParaRPr lang="en-US" sz="4000" dirty="0"/>
          </a:p>
          <a:p>
            <a:pPr algn="l"/>
            <a:endParaRPr lang="en-US" sz="4000" dirty="0"/>
          </a:p>
        </p:txBody>
      </p:sp>
    </p:spTree>
    <p:extLst>
      <p:ext uri="{BB962C8B-B14F-4D97-AF65-F5344CB8AC3E}">
        <p14:creationId xmlns:p14="http://schemas.microsoft.com/office/powerpoint/2010/main" val="3562266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2. The scriptures talk about "glorifying the Name of G-d." That doesn't mean by a certain pronunciation. The Hebraic understanding of Name = character, person. So behaving in ways that bring honor to Him.</a:t>
            </a:r>
          </a:p>
          <a:p>
            <a:pPr algn="l"/>
            <a:endParaRPr lang="en-US" sz="4000" dirty="0"/>
          </a:p>
        </p:txBody>
      </p:sp>
    </p:spTree>
    <p:extLst>
      <p:ext uri="{BB962C8B-B14F-4D97-AF65-F5344CB8AC3E}">
        <p14:creationId xmlns:p14="http://schemas.microsoft.com/office/powerpoint/2010/main" val="19813253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3. No one knows the right pronunciation of the YHVH, Hebrew </a:t>
            </a:r>
            <a:r>
              <a:rPr lang="en-US" sz="4000" dirty="0" err="1"/>
              <a:t>yud</a:t>
            </a:r>
            <a:r>
              <a:rPr lang="en-US" sz="4000" dirty="0"/>
              <a:t>-heh-vav-heh. Some think Jehovah. Some </a:t>
            </a:r>
            <a:r>
              <a:rPr lang="en-US" sz="4000" dirty="0" err="1"/>
              <a:t>Yahveh</a:t>
            </a:r>
            <a:r>
              <a:rPr lang="en-US" sz="4000" dirty="0"/>
              <a:t>. Some </a:t>
            </a:r>
            <a:r>
              <a:rPr lang="en-US" sz="4000" dirty="0" err="1"/>
              <a:t>Huway</a:t>
            </a:r>
            <a:r>
              <a:rPr lang="en-US" sz="4000" dirty="0"/>
              <a:t>. Or some such. Yeshua certainly knew the correct way, but chose never to say it.</a:t>
            </a:r>
          </a:p>
          <a:p>
            <a:pPr algn="l"/>
            <a:endParaRPr lang="en-US" sz="4000" dirty="0"/>
          </a:p>
          <a:p>
            <a:pPr algn="l"/>
            <a:endParaRPr lang="en-US" sz="4000" dirty="0"/>
          </a:p>
        </p:txBody>
      </p:sp>
    </p:spTree>
    <p:extLst>
      <p:ext uri="{BB962C8B-B14F-4D97-AF65-F5344CB8AC3E}">
        <p14:creationId xmlns:p14="http://schemas.microsoft.com/office/powerpoint/2010/main" val="1307570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4. There's also an outreach dimension. Unsaved Jewish people if they are used to synagogue prayer, would think we are totally out of touch. Not feel at home.</a:t>
            </a:r>
          </a:p>
        </p:txBody>
      </p:sp>
    </p:spTree>
    <p:extLst>
      <p:ext uri="{BB962C8B-B14F-4D97-AF65-F5344CB8AC3E}">
        <p14:creationId xmlns:p14="http://schemas.microsoft.com/office/powerpoint/2010/main" val="6548794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5. </a:t>
            </a:r>
            <a:r>
              <a:rPr lang="en-US" sz="4000" baseline="30000" dirty="0"/>
              <a:t>Rev 19:12 </a:t>
            </a:r>
            <a:r>
              <a:rPr lang="en-US" sz="4000" dirty="0"/>
              <a:t>His eyes were like a fiery flame, and on his head were many royal crowns. And he had a name written which no one knew but himself.</a:t>
            </a:r>
          </a:p>
          <a:p>
            <a:pPr algn="l"/>
            <a:r>
              <a:rPr lang="en-US" sz="4000" dirty="0"/>
              <a:t>He is the bearer of the Name in Isaiah 6 according to Yn </a:t>
            </a:r>
          </a:p>
        </p:txBody>
      </p:sp>
    </p:spTree>
    <p:extLst>
      <p:ext uri="{BB962C8B-B14F-4D97-AF65-F5344CB8AC3E}">
        <p14:creationId xmlns:p14="http://schemas.microsoft.com/office/powerpoint/2010/main" val="783006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6. In the Dead Sea Scrolls, where the Name appears, they resort to the Phoenician script, instead of the Babylonian Hebrew characters that we are used to. This implies something...likely that the name was not to be accessible to the readers, but a bit mysterious, and NOT pronounced.</a:t>
            </a:r>
          </a:p>
        </p:txBody>
      </p:sp>
    </p:spTree>
    <p:extLst>
      <p:ext uri="{BB962C8B-B14F-4D97-AF65-F5344CB8AC3E}">
        <p14:creationId xmlns:p14="http://schemas.microsoft.com/office/powerpoint/2010/main" val="21230458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descr="What Is God's Name? — Watchtower ONLINE LIBRARY">
            <a:extLst>
              <a:ext uri="{FF2B5EF4-FFF2-40B4-BE49-F238E27FC236}">
                <a16:creationId xmlns:a16="http://schemas.microsoft.com/office/drawing/2014/main" id="{96768186-D5B2-7235-F95E-C76344243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25" y="0"/>
            <a:ext cx="72437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Marcos was demolition project manager. Good lumber and hardware salvaged. Skilled  labor by Jonathan </a:t>
            </a:r>
            <a:r>
              <a:rPr lang="en-US" sz="4000" dirty="0" err="1"/>
              <a:t>Elizararas</a:t>
            </a:r>
            <a:r>
              <a:rPr lang="en-US" sz="4000" dirty="0"/>
              <a:t>, </a:t>
            </a:r>
            <a:r>
              <a:rPr lang="en-US" sz="4000" dirty="0" err="1"/>
              <a:t>Hedmon</a:t>
            </a:r>
            <a:r>
              <a:rPr lang="en-US" sz="4000" dirty="0"/>
              <a:t>, German, Noah, John &amp; Amy Stewart, Eric Poling, others. Wood rot discovered that vindicated the demolition &amp; replacement decision. Stewarts hauled away lots of scrap.</a:t>
            </a:r>
          </a:p>
        </p:txBody>
      </p:sp>
    </p:spTree>
    <p:extLst>
      <p:ext uri="{BB962C8B-B14F-4D97-AF65-F5344CB8AC3E}">
        <p14:creationId xmlns:p14="http://schemas.microsoft.com/office/powerpoint/2010/main" val="22943641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7. In the prototype prayer in Mt 6, Yeshua explains the meaning of "May your Name be kept holy." He uses the common Hebrew poetic device of parallelism, and says the same thing in different words. </a:t>
            </a:r>
          </a:p>
        </p:txBody>
      </p:sp>
    </p:spTree>
    <p:extLst>
      <p:ext uri="{BB962C8B-B14F-4D97-AF65-F5344CB8AC3E}">
        <p14:creationId xmlns:p14="http://schemas.microsoft.com/office/powerpoint/2010/main" val="39504499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7 "May your Kingdom come, your will be done on earth as in heaven." That, sanctifying the Name has nothing to do with pronunciation, but rather He wants us to pray for transformation of people or of life circumstances.</a:t>
            </a:r>
          </a:p>
          <a:p>
            <a:pPr algn="l"/>
            <a:endParaRPr lang="en-US" sz="4000" dirty="0"/>
          </a:p>
        </p:txBody>
      </p:sp>
    </p:spTree>
    <p:extLst>
      <p:ext uri="{BB962C8B-B14F-4D97-AF65-F5344CB8AC3E}">
        <p14:creationId xmlns:p14="http://schemas.microsoft.com/office/powerpoint/2010/main" val="31443786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85000" lnSpcReduction="10000"/>
          </a:bodyPr>
          <a:lstStyle/>
          <a:p>
            <a:pPr algn="l"/>
            <a:r>
              <a:rPr lang="en-US" sz="4000" dirty="0"/>
              <a:t>8. The </a:t>
            </a:r>
            <a:r>
              <a:rPr lang="en-US" sz="4000" dirty="0" err="1"/>
              <a:t>B'sorah</a:t>
            </a:r>
            <a:r>
              <a:rPr lang="en-US" sz="4000" dirty="0"/>
              <a:t> [Gospel] of Matityahu, Matthew uses the phrase "Kingdom of Heaven" as opposed to "Kingdom of G-d.“  Yeshua was following the common practice of reverence for the Name. Particularly in Matityahu/Matthew’s account, many scholars feel was written for Jewish readers, who had the practice of NOT saying the name, but using circumlocutions.</a:t>
            </a:r>
          </a:p>
        </p:txBody>
      </p:sp>
    </p:spTree>
    <p:extLst>
      <p:ext uri="{BB962C8B-B14F-4D97-AF65-F5344CB8AC3E}">
        <p14:creationId xmlns:p14="http://schemas.microsoft.com/office/powerpoint/2010/main" val="19304476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9. When addressing our earthly fathers, we would never call them by their name if we are being respectful. Rather the title "Dad," "Papa", "Father", etc. would be appropriate. Similarly with G-d the Father.</a:t>
            </a:r>
          </a:p>
          <a:p>
            <a:pPr algn="l"/>
            <a:endParaRPr lang="en-US" sz="4000" dirty="0"/>
          </a:p>
        </p:txBody>
      </p:sp>
    </p:spTree>
    <p:extLst>
      <p:ext uri="{BB962C8B-B14F-4D97-AF65-F5344CB8AC3E}">
        <p14:creationId xmlns:p14="http://schemas.microsoft.com/office/powerpoint/2010/main" val="5114792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10. from Rabbi Joe Bell: </a:t>
            </a:r>
          </a:p>
          <a:p>
            <a:pPr algn="l"/>
            <a:r>
              <a:rPr lang="en-US" sz="4000" dirty="0"/>
              <a:t>a. The </a:t>
            </a:r>
            <a:r>
              <a:rPr lang="en-US" sz="4000" dirty="0" err="1"/>
              <a:t>Tetragrameton</a:t>
            </a:r>
            <a:r>
              <a:rPr lang="en-US" sz="4000" dirty="0"/>
              <a:t> is not used in any of the over 500 Greek manuscripts of the N. T. I checked this out with two Professors specializing in N.T. Greek at two Cristian colleges. The words used for YHVH are Abba, Pater and Kurios as in our Adonai ( meaning Lord. </a:t>
            </a:r>
          </a:p>
        </p:txBody>
      </p:sp>
    </p:spTree>
    <p:extLst>
      <p:ext uri="{BB962C8B-B14F-4D97-AF65-F5344CB8AC3E}">
        <p14:creationId xmlns:p14="http://schemas.microsoft.com/office/powerpoint/2010/main" val="23306045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10. Surely God could have inspired those Greek N.T. writers to attempt A Greek form of YHVH. It isn't there. </a:t>
            </a:r>
          </a:p>
        </p:txBody>
      </p:sp>
    </p:spTree>
    <p:extLst>
      <p:ext uri="{BB962C8B-B14F-4D97-AF65-F5344CB8AC3E}">
        <p14:creationId xmlns:p14="http://schemas.microsoft.com/office/powerpoint/2010/main" val="34567424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10b. Nowhere in Jewish writings over 5000 years are we instructed to pronounce the name; not even once!</a:t>
            </a:r>
          </a:p>
        </p:txBody>
      </p:sp>
    </p:spTree>
    <p:extLst>
      <p:ext uri="{BB962C8B-B14F-4D97-AF65-F5344CB8AC3E}">
        <p14:creationId xmlns:p14="http://schemas.microsoft.com/office/powerpoint/2010/main" val="32242988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4.3-6</a:t>
            </a:r>
            <a:r>
              <a:rPr lang="en-US" sz="4000" dirty="0"/>
              <a:t> </a:t>
            </a:r>
            <a:r>
              <a:rPr lang="en-US" sz="4000" baseline="-25000" dirty="0">
                <a:solidFill>
                  <a:srgbClr val="FF0000"/>
                </a:solidFill>
              </a:rPr>
              <a:t>5</a:t>
            </a:r>
            <a:r>
              <a:rPr lang="en-US" sz="4000" u="sng" dirty="0">
                <a:solidFill>
                  <a:srgbClr val="FFFF00"/>
                </a:solidFill>
              </a:rPr>
              <a:t>one</a:t>
            </a:r>
            <a:r>
              <a:rPr lang="en-US" sz="4000" dirty="0"/>
              <a:t> trust, </a:t>
            </a:r>
          </a:p>
          <a:p>
            <a:pPr algn="l"/>
            <a:r>
              <a:rPr lang="en-US" sz="4000" baseline="30000" dirty="0"/>
              <a:t>Ro 8.14-16</a:t>
            </a:r>
            <a:r>
              <a:rPr lang="en-US" sz="4000" dirty="0"/>
              <a:t> All who are led by God’s Spirit are God’s sons. For you did not receive a spirit of slavery to bring you back again into fear; on the contrary, you received the Spirit, </a:t>
            </a:r>
          </a:p>
        </p:txBody>
      </p:sp>
    </p:spTree>
    <p:extLst>
      <p:ext uri="{BB962C8B-B14F-4D97-AF65-F5344CB8AC3E}">
        <p14:creationId xmlns:p14="http://schemas.microsoft.com/office/powerpoint/2010/main" val="24978022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4.3-6</a:t>
            </a:r>
            <a:r>
              <a:rPr lang="en-US" sz="4000" dirty="0"/>
              <a:t> </a:t>
            </a:r>
            <a:r>
              <a:rPr lang="en-US" sz="4000" baseline="-25000" dirty="0">
                <a:solidFill>
                  <a:srgbClr val="FF0000"/>
                </a:solidFill>
              </a:rPr>
              <a:t>5</a:t>
            </a:r>
            <a:r>
              <a:rPr lang="en-US" sz="4000" u="sng" dirty="0">
                <a:solidFill>
                  <a:srgbClr val="FFFF00"/>
                </a:solidFill>
              </a:rPr>
              <a:t>one</a:t>
            </a:r>
            <a:r>
              <a:rPr lang="en-US" sz="4000" dirty="0"/>
              <a:t> trust, </a:t>
            </a:r>
          </a:p>
          <a:p>
            <a:pPr algn="l"/>
            <a:r>
              <a:rPr lang="en-US" sz="4000" baseline="30000" dirty="0"/>
              <a:t>Ro 8.14-16</a:t>
            </a:r>
            <a:r>
              <a:rPr lang="en-US" sz="4000" dirty="0"/>
              <a:t> who makes us sons and by whose power we cry out, “Abba!” (that is, “Dear Father!”). The Spirit himself bears witness with our own spirits that we are children of God.</a:t>
            </a:r>
          </a:p>
        </p:txBody>
      </p:sp>
    </p:spTree>
    <p:extLst>
      <p:ext uri="{BB962C8B-B14F-4D97-AF65-F5344CB8AC3E}">
        <p14:creationId xmlns:p14="http://schemas.microsoft.com/office/powerpoint/2010/main" val="2879557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Eph 4.3-6</a:t>
            </a:r>
            <a:r>
              <a:rPr lang="en-US" sz="4000" dirty="0"/>
              <a:t> </a:t>
            </a:r>
            <a:r>
              <a:rPr lang="en-US" sz="4000" baseline="-25000" dirty="0">
                <a:solidFill>
                  <a:srgbClr val="FF0000"/>
                </a:solidFill>
              </a:rPr>
              <a:t>6</a:t>
            </a:r>
            <a:r>
              <a:rPr lang="en-US" sz="4000" u="sng" dirty="0">
                <a:solidFill>
                  <a:srgbClr val="FFFF00"/>
                </a:solidFill>
              </a:rPr>
              <a:t>one</a:t>
            </a:r>
            <a:r>
              <a:rPr lang="en-US" sz="4000" dirty="0"/>
              <a:t> immersion, from the Didache</a:t>
            </a:r>
          </a:p>
          <a:p>
            <a:pPr algn="l"/>
            <a:r>
              <a:rPr lang="en-US" sz="4000" dirty="0"/>
              <a:t>And concerning baptism, baptize this way: Having first said all these things, baptize into the name of the Father, and of the Son, and of the Holy Spirit, in living water. But if you have not living water, baptize into other water;. </a:t>
            </a:r>
          </a:p>
        </p:txBody>
      </p:sp>
    </p:spTree>
    <p:extLst>
      <p:ext uri="{BB962C8B-B14F-4D97-AF65-F5344CB8AC3E}">
        <p14:creationId xmlns:p14="http://schemas.microsoft.com/office/powerpoint/2010/main" val="95280246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218303</TotalTime>
  <Words>5775</Words>
  <Application>Microsoft Office PowerPoint</Application>
  <PresentationFormat>On-screen Show (16:9)</PresentationFormat>
  <Paragraphs>592</Paragraphs>
  <Slides>107</Slides>
  <Notes>107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107</vt:i4>
      </vt:variant>
    </vt:vector>
  </HeadingPairs>
  <TitlesOfParts>
    <vt:vector size="116" baseType="lpstr">
      <vt:lpstr>AlgerianD</vt:lpstr>
      <vt:lpstr>Arial</vt:lpstr>
      <vt:lpstr>Arial Rounded MT Bold</vt:lpstr>
      <vt:lpstr>Calibri</vt:lpstr>
      <vt:lpstr>David</vt:lpstr>
      <vt:lpstr>Narkisim</vt:lpstr>
      <vt:lpstr>Times New Roman</vt: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5098</cp:revision>
  <dcterms:created xsi:type="dcterms:W3CDTF">2006-04-21T19:34:43Z</dcterms:created>
  <dcterms:modified xsi:type="dcterms:W3CDTF">2024-03-02T14:55:06Z</dcterms:modified>
</cp:coreProperties>
</file>