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63" r:id="rId2"/>
    <p:sldMasterId id="2147483665" r:id="rId3"/>
  </p:sldMasterIdLst>
  <p:notesMasterIdLst>
    <p:notesMasterId r:id="rId46"/>
  </p:notesMasterIdLst>
  <p:handoutMasterIdLst>
    <p:handoutMasterId r:id="rId47"/>
  </p:handoutMasterIdLst>
  <p:sldIdLst>
    <p:sldId id="1766" r:id="rId4"/>
    <p:sldId id="1703" r:id="rId5"/>
    <p:sldId id="1710" r:id="rId6"/>
    <p:sldId id="1746" r:id="rId7"/>
    <p:sldId id="1747" r:id="rId8"/>
    <p:sldId id="1748" r:id="rId9"/>
    <p:sldId id="1749" r:id="rId10"/>
    <p:sldId id="1759" r:id="rId11"/>
    <p:sldId id="1701" r:id="rId12"/>
    <p:sldId id="1702" r:id="rId13"/>
    <p:sldId id="1756" r:id="rId14"/>
    <p:sldId id="1750" r:id="rId15"/>
    <p:sldId id="1751" r:id="rId16"/>
    <p:sldId id="1752" r:id="rId17"/>
    <p:sldId id="1753" r:id="rId18"/>
    <p:sldId id="1754" r:id="rId19"/>
    <p:sldId id="1755" r:id="rId20"/>
    <p:sldId id="1757" r:id="rId21"/>
    <p:sldId id="1712" r:id="rId22"/>
    <p:sldId id="1722" r:id="rId23"/>
    <p:sldId id="1706" r:id="rId24"/>
    <p:sldId id="1725" r:id="rId25"/>
    <p:sldId id="1724" r:id="rId26"/>
    <p:sldId id="1708" r:id="rId27"/>
    <p:sldId id="1715" r:id="rId28"/>
    <p:sldId id="1723" r:id="rId29"/>
    <p:sldId id="1713" r:id="rId30"/>
    <p:sldId id="1705" r:id="rId31"/>
    <p:sldId id="1726" r:id="rId32"/>
    <p:sldId id="1760" r:id="rId33"/>
    <p:sldId id="1761" r:id="rId34"/>
    <p:sldId id="1762" r:id="rId35"/>
    <p:sldId id="1727" r:id="rId36"/>
    <p:sldId id="1758" r:id="rId37"/>
    <p:sldId id="1714" r:id="rId38"/>
    <p:sldId id="1720" r:id="rId39"/>
    <p:sldId id="1731" r:id="rId40"/>
    <p:sldId id="1728" r:id="rId41"/>
    <p:sldId id="1729" r:id="rId42"/>
    <p:sldId id="1730" r:id="rId43"/>
    <p:sldId id="1721" r:id="rId44"/>
    <p:sldId id="1737" r:id="rId45"/>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sz="4000" kern="1200">
        <a:solidFill>
          <a:schemeClr val="bg1"/>
        </a:solidFill>
        <a:latin typeface="r"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8" charset="0"/>
      <a:defRPr sz="4000" kern="1200">
        <a:solidFill>
          <a:schemeClr val="bg1"/>
        </a:solidFill>
        <a:latin typeface="r"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8" charset="0"/>
      <a:defRPr sz="4000" kern="1200">
        <a:solidFill>
          <a:schemeClr val="bg1"/>
        </a:solidFill>
        <a:latin typeface="r"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8" charset="0"/>
      <a:defRPr sz="4000" kern="1200">
        <a:solidFill>
          <a:schemeClr val="bg1"/>
        </a:solidFill>
        <a:latin typeface="r"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8" charset="0"/>
      <a:defRPr sz="4000" kern="1200">
        <a:solidFill>
          <a:schemeClr val="bg1"/>
        </a:solidFill>
        <a:latin typeface="r" charset="0"/>
        <a:ea typeface="+mn-ea"/>
        <a:cs typeface="Arial" charset="0"/>
      </a:defRPr>
    </a:lvl5pPr>
    <a:lvl6pPr marL="2286000" algn="l" defTabSz="914400" rtl="0" eaLnBrk="1" latinLnBrk="0" hangingPunct="1">
      <a:defRPr sz="4000" kern="1200">
        <a:solidFill>
          <a:schemeClr val="bg1"/>
        </a:solidFill>
        <a:latin typeface="r" charset="0"/>
        <a:ea typeface="+mn-ea"/>
        <a:cs typeface="Arial" charset="0"/>
      </a:defRPr>
    </a:lvl6pPr>
    <a:lvl7pPr marL="2743200" algn="l" defTabSz="914400" rtl="0" eaLnBrk="1" latinLnBrk="0" hangingPunct="1">
      <a:defRPr sz="4000" kern="1200">
        <a:solidFill>
          <a:schemeClr val="bg1"/>
        </a:solidFill>
        <a:latin typeface="r" charset="0"/>
        <a:ea typeface="+mn-ea"/>
        <a:cs typeface="Arial" charset="0"/>
      </a:defRPr>
    </a:lvl7pPr>
    <a:lvl8pPr marL="3200400" algn="l" defTabSz="914400" rtl="0" eaLnBrk="1" latinLnBrk="0" hangingPunct="1">
      <a:defRPr sz="4000" kern="1200">
        <a:solidFill>
          <a:schemeClr val="bg1"/>
        </a:solidFill>
        <a:latin typeface="r" charset="0"/>
        <a:ea typeface="+mn-ea"/>
        <a:cs typeface="Arial" charset="0"/>
      </a:defRPr>
    </a:lvl8pPr>
    <a:lvl9pPr marL="3657600" algn="l" defTabSz="914400" rtl="0" eaLnBrk="1" latinLnBrk="0" hangingPunct="1">
      <a:defRPr sz="4000" kern="1200">
        <a:solidFill>
          <a:schemeClr val="bg1"/>
        </a:solidFill>
        <a:latin typeface="r"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189" autoAdjust="0"/>
    <p:restoredTop sz="82312" autoAdjust="0"/>
  </p:normalViewPr>
  <p:slideViewPr>
    <p:cSldViewPr>
      <p:cViewPr varScale="1">
        <p:scale>
          <a:sx n="72" d="100"/>
          <a:sy n="72" d="100"/>
        </p:scale>
        <p:origin x="-389"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3509"/>
    </p:cViewPr>
  </p:sorterViewPr>
  <p:notesViewPr>
    <p:cSldViewPr>
      <p:cViewPr>
        <p:scale>
          <a:sx n="84" d="100"/>
          <a:sy n="84" d="100"/>
        </p:scale>
        <p:origin x="-2550" y="-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417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r>
              <a:rPr lang="en-US" altLang="en-US" smtClean="0"/>
              <a:t>Mtt. 10.16-20  Sheep Victorious Among Wolves </a:t>
            </a:r>
            <a:endParaRPr lang="en-US" altLang="en-US" dirty="0"/>
          </a:p>
        </p:txBody>
      </p:sp>
      <p:sp>
        <p:nvSpPr>
          <p:cNvPr id="43417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FFFFFF"/>
                </a:solidFill>
              </a:defRPr>
            </a:lvl1pPr>
          </a:lstStyle>
          <a:p>
            <a:r>
              <a:rPr lang="en-US" altLang="en-US" smtClean="0"/>
              <a:t>Jan. 9, 2016  5776</a:t>
            </a:r>
            <a:endParaRPr lang="en-US" altLang="en-US" dirty="0"/>
          </a:p>
        </p:txBody>
      </p:sp>
      <p:sp>
        <p:nvSpPr>
          <p:cNvPr id="43417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FFFFFF"/>
                </a:solidFill>
              </a:defRPr>
            </a:lvl1pPr>
          </a:lstStyle>
          <a:p>
            <a:endParaRPr lang="en-US" altLang="en-US" dirty="0"/>
          </a:p>
        </p:txBody>
      </p:sp>
      <p:sp>
        <p:nvSpPr>
          <p:cNvPr id="43417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FFFFFF"/>
                </a:solidFill>
              </a:defRPr>
            </a:lvl1pPr>
          </a:lstStyle>
          <a:p>
            <a:fld id="{C187D6EC-8464-4802-BC05-136DD8967FCA}" type="slidenum">
              <a:rPr lang="en-US" altLang="en-US"/>
              <a:pPr/>
              <a:t>‹#›</a:t>
            </a:fld>
            <a:endParaRPr lang="en-US" altLang="en-US" dirty="0"/>
          </a:p>
        </p:txBody>
      </p:sp>
    </p:spTree>
    <p:extLst>
      <p:ext uri="{BB962C8B-B14F-4D97-AF65-F5344CB8AC3E}">
        <p14:creationId xmlns:p14="http://schemas.microsoft.com/office/powerpoint/2010/main" val="641279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09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099"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100"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101" name="Rectangle 5"/>
          <p:cNvSpPr>
            <a:spLocks noGrp="1" noChangeArrowheads="1"/>
          </p:cNvSpPr>
          <p:nvPr>
            <p:ph type="hdr"/>
          </p:nvPr>
        </p:nvSpPr>
        <p:spPr bwMode="auto">
          <a:xfrm>
            <a:off x="0" y="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 pos="2171700" algn="l"/>
                <a:tab pos="2895600" algn="l"/>
              </a:tabLst>
              <a:defRPr sz="1200">
                <a:solidFill>
                  <a:srgbClr val="000000"/>
                </a:solidFill>
                <a:latin typeface="Arial" charset="0"/>
                <a:ea typeface="Arial Unicode MS" pitchFamily="34" charset="-128"/>
                <a:cs typeface="Arial Unicode MS" pitchFamily="34" charset="-128"/>
              </a:defRPr>
            </a:lvl1pPr>
          </a:lstStyle>
          <a:p>
            <a:r>
              <a:rPr lang="en-US" altLang="en-US" smtClean="0"/>
              <a:t>Mtt. 10.16-20  Sheep Victorious Among Wolves </a:t>
            </a:r>
            <a:endParaRPr lang="en-US" altLang="en-US" dirty="0"/>
          </a:p>
        </p:txBody>
      </p:sp>
      <p:sp>
        <p:nvSpPr>
          <p:cNvPr id="4102" name="Rectangle 6"/>
          <p:cNvSpPr>
            <a:spLocks noGrp="1" noChangeArrowheads="1"/>
          </p:cNvSpPr>
          <p:nvPr>
            <p:ph type="dt"/>
          </p:nvPr>
        </p:nvSpPr>
        <p:spPr bwMode="auto">
          <a:xfrm>
            <a:off x="3884613" y="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Arial" charset="0"/>
                <a:ea typeface="Arial Unicode MS" pitchFamily="34" charset="-128"/>
                <a:cs typeface="Arial Unicode MS" pitchFamily="34" charset="-128"/>
              </a:defRPr>
            </a:lvl1pPr>
          </a:lstStyle>
          <a:p>
            <a:r>
              <a:rPr lang="en-US" altLang="en-US" smtClean="0"/>
              <a:t>Jan. 9, 2016  5776</a:t>
            </a:r>
            <a:endParaRPr lang="en-US" altLang="en-US" dirty="0"/>
          </a:p>
        </p:txBody>
      </p:sp>
      <p:sp>
        <p:nvSpPr>
          <p:cNvPr id="4103" name="Rectangle 7"/>
          <p:cNvSpPr>
            <a:spLocks noGrp="1" noRot="1" noChangeAspect="1" noChangeArrowheads="1"/>
          </p:cNvSpPr>
          <p:nvPr>
            <p:ph type="sldImg"/>
          </p:nvPr>
        </p:nvSpPr>
        <p:spPr bwMode="auto">
          <a:xfrm>
            <a:off x="1143000" y="685800"/>
            <a:ext cx="4565650" cy="342265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4" name="Rectangle 8"/>
          <p:cNvSpPr>
            <a:spLocks noGrp="1" noChangeArrowheads="1"/>
          </p:cNvSpPr>
          <p:nvPr>
            <p:ph type="body"/>
          </p:nvPr>
        </p:nvSpPr>
        <p:spPr bwMode="auto">
          <a:xfrm>
            <a:off x="228600" y="4114800"/>
            <a:ext cx="64770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ltLang="en-US" smtClean="0"/>
          </a:p>
        </p:txBody>
      </p:sp>
      <p:sp>
        <p:nvSpPr>
          <p:cNvPr id="4105" name="Rectangle 9"/>
          <p:cNvSpPr>
            <a:spLocks noGrp="1" noChangeArrowheads="1"/>
          </p:cNvSpPr>
          <p:nvPr>
            <p:ph type="ftr"/>
          </p:nvPr>
        </p:nvSpPr>
        <p:spPr bwMode="auto">
          <a:xfrm>
            <a:off x="0" y="8685213"/>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723900" algn="l"/>
                <a:tab pos="1447800" algn="l"/>
                <a:tab pos="2171700" algn="l"/>
                <a:tab pos="2895600" algn="l"/>
              </a:tabLst>
              <a:defRPr sz="1200">
                <a:solidFill>
                  <a:srgbClr val="000000"/>
                </a:solidFill>
                <a:latin typeface="Arial" charset="0"/>
                <a:ea typeface="Arial Unicode MS" pitchFamily="34" charset="-128"/>
                <a:cs typeface="Arial Unicode MS" pitchFamily="34" charset="-128"/>
              </a:defRPr>
            </a:lvl1pPr>
          </a:lstStyle>
          <a:p>
            <a:endParaRPr lang="en-US" altLang="en-US" dirty="0"/>
          </a:p>
        </p:txBody>
      </p:sp>
      <p:sp>
        <p:nvSpPr>
          <p:cNvPr id="4106" name="Rectangle 10"/>
          <p:cNvSpPr>
            <a:spLocks noGrp="1" noChangeArrowheads="1"/>
          </p:cNvSpPr>
          <p:nvPr>
            <p:ph type="sldNum"/>
          </p:nvPr>
        </p:nvSpPr>
        <p:spPr bwMode="auto">
          <a:xfrm>
            <a:off x="3884613" y="8685213"/>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Arial" charset="0"/>
                <a:ea typeface="Arial Unicode MS" pitchFamily="34" charset="-128"/>
                <a:cs typeface="Arial Unicode MS" pitchFamily="34" charset="-128"/>
              </a:defRPr>
            </a:lvl1pPr>
          </a:lstStyle>
          <a:p>
            <a:fld id="{EB046E99-C8B1-4CDD-A73C-F6E7A10563DD}" type="slidenum">
              <a:rPr lang="en-US" altLang="en-US"/>
              <a:pPr/>
              <a:t>‹#›</a:t>
            </a:fld>
            <a:endParaRPr lang="en-US" altLang="en-US" dirty="0"/>
          </a:p>
        </p:txBody>
      </p:sp>
    </p:spTree>
    <p:extLst>
      <p:ext uri="{BB962C8B-B14F-4D97-AF65-F5344CB8AC3E}">
        <p14:creationId xmlns:p14="http://schemas.microsoft.com/office/powerpoint/2010/main" val="1366964399"/>
      </p:ext>
    </p:extLst>
  </p:cSld>
  <p:clrMap bg1="lt1" tx1="dk1" bg2="lt2" tx2="dk2" accent1="accent1" accent2="accent2" accent3="accent3" accent4="accent4" accent5="accent5" accent6="accent6" hlink="hlink" folHlink="folHlink"/>
  <p:hf ftr="0"/>
  <p:notesStyle>
    <a:lvl1pPr algn="l" defTabSz="457200" rtl="0" fontAlgn="base">
      <a:spcBef>
        <a:spcPct val="30000"/>
      </a:spcBef>
      <a:spcAft>
        <a:spcPct val="0"/>
      </a:spcAft>
      <a:buClr>
        <a:srgbClr val="000000"/>
      </a:buClr>
      <a:buSzPct val="100000"/>
      <a:buFont typeface="Times New Roman" pitchFamily="18" charset="0"/>
      <a:defRPr sz="2000" kern="1200">
        <a:solidFill>
          <a:srgbClr val="000000"/>
        </a:solidFill>
        <a:latin typeface="Arial Rounded MT Bold" pitchFamily="34" charset="0"/>
        <a:ea typeface="+mn-ea"/>
        <a:cs typeface="Arial" charset="0"/>
      </a:defRPr>
    </a:lvl1pPr>
    <a:lvl2pPr marL="742950" indent="-28575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2pPr>
    <a:lvl3pPr marL="1143000" indent="-22860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3pPr>
    <a:lvl4pPr marL="1600200" indent="-22860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4pPr>
    <a:lvl5pPr marL="2057400" indent="-22860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sraeltoday.co.il/NewsItem/tabid/178/nid/28083/Default.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sraeltoday.co.il/NewsItem/tabid/178/nid/28083/Default.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aozisrael.org/site/News2?abbr=maoz_&amp;page=NewsArticle&amp;id=10906&amp;news_iv_ctrl=-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solidFill>
                  <a:prstClr val="white"/>
                </a:solidFill>
              </a:rPr>
              <a:t>Mtt. 10.16-20  Sheep Victorious Among Wolves </a:t>
            </a:r>
            <a:endParaRPr lang="en-US" altLang="en-US" dirty="0">
              <a:solidFill>
                <a:prstClr val="white"/>
              </a:solidFill>
            </a:endParaRPr>
          </a:p>
        </p:txBody>
      </p:sp>
      <p:sp>
        <p:nvSpPr>
          <p:cNvPr id="5" name="Rectangle 6"/>
          <p:cNvSpPr>
            <a:spLocks noGrp="1" noChangeArrowheads="1"/>
          </p:cNvSpPr>
          <p:nvPr>
            <p:ph type="dt"/>
          </p:nvPr>
        </p:nvSpPr>
        <p:spPr>
          <a:ln/>
        </p:spPr>
        <p:txBody>
          <a:bodyPr/>
          <a:lstStyle/>
          <a:p>
            <a:r>
              <a:rPr lang="en-US" altLang="en-US" smtClean="0">
                <a:solidFill>
                  <a:prstClr val="white"/>
                </a:solidFill>
              </a:rPr>
              <a:t>Jan. 9, 2016  5776</a:t>
            </a:r>
            <a:endParaRPr lang="en-US" altLang="en-US" dirty="0">
              <a:solidFill>
                <a:prstClr val="white"/>
              </a:solidFill>
            </a:endParaRPr>
          </a:p>
        </p:txBody>
      </p:sp>
      <p:sp>
        <p:nvSpPr>
          <p:cNvPr id="7" name="Rectangle 10"/>
          <p:cNvSpPr>
            <a:spLocks noGrp="1" noChangeArrowheads="1"/>
          </p:cNvSpPr>
          <p:nvPr>
            <p:ph type="sldNum"/>
          </p:nvPr>
        </p:nvSpPr>
        <p:spPr>
          <a:ln/>
        </p:spPr>
        <p:txBody>
          <a:bodyPr/>
          <a:lstStyle/>
          <a:p>
            <a:fld id="{D246CCDC-493D-468F-B01F-C0D70D43E59E}" type="slidenum">
              <a:rPr lang="en-US" altLang="en-US">
                <a:solidFill>
                  <a:prstClr val="white"/>
                </a:solidFill>
              </a:rPr>
              <a:pPr/>
              <a:t>1</a:t>
            </a:fld>
            <a:endParaRPr lang="en-US" altLang="en-US" dirty="0">
              <a:solidFill>
                <a:prstClr val="white"/>
              </a:solidFill>
            </a:endParaRPr>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smtClean="0"/>
              <a:t>From</a:t>
            </a:r>
            <a:r>
              <a:rPr lang="en-US" altLang="en-US" baseline="0" dirty="0" smtClean="0"/>
              <a:t> Lori Wilson.  Last week’s on Hamas and Netanyahu, from Sergio </a:t>
            </a:r>
            <a:r>
              <a:rPr lang="en-US" altLang="en-US" baseline="0" dirty="0" err="1" smtClean="0"/>
              <a:t>Vinocur</a:t>
            </a:r>
            <a:r>
              <a:rPr lang="en-US" altLang="en-US" baseline="0" dirty="0" smtClean="0"/>
              <a:t>.</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10</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smtClean="0"/>
              <a:t>So, two rabbinic schools radically disagree.  Maybe</a:t>
            </a:r>
            <a:r>
              <a:rPr lang="en-US" altLang="en-US" baseline="0" dirty="0" smtClean="0"/>
              <a:t> not SUCH a breakthrough.</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11</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12</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200" dirty="0" smtClean="0"/>
              <a:t>http://www.maozisrael.org/site/DocServer/0116_Spread.pdf?docID=5443</a:t>
            </a:r>
            <a:endParaRPr lang="en-US"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13</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200" dirty="0" smtClean="0"/>
              <a:t>http://www.maozisrael.org/site/DocServer/0116_Spread.pdf?docID=5443</a:t>
            </a:r>
          </a:p>
          <a:p>
            <a:r>
              <a:rPr lang="en-US" altLang="en-US" dirty="0" smtClean="0"/>
              <a:t>So, Egypt, one</a:t>
            </a:r>
            <a:r>
              <a:rPr lang="en-US" altLang="en-US" baseline="0" dirty="0" smtClean="0"/>
              <a:t> of the very few border states with Israel that has a working peace treaty, is fundamentally committed to world dominance of Islam, by brutal force. </a:t>
            </a:r>
          </a:p>
          <a:p>
            <a:r>
              <a:rPr lang="en-US" altLang="en-US" baseline="0" dirty="0" smtClean="0"/>
              <a:t>Then</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14</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15</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200" dirty="0" smtClean="0">
                <a:hlinkClick r:id="rId3"/>
              </a:rPr>
              <a:t>http://www.israeltoday.co.il/NewsItem/tabid/178/nid/28083/Default.aspx</a:t>
            </a:r>
            <a:endParaRPr lang="en-US" altLang="en-US" sz="1200" dirty="0" smtClean="0"/>
          </a:p>
          <a:p>
            <a:r>
              <a:rPr lang="en-US" altLang="en-US" dirty="0" smtClean="0"/>
              <a:t>Same university as cited above that endorses ISIS and the brutal Islamic world conquest.</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16</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pPr lvl="0"/>
            <a:r>
              <a:rPr lang="en-US" altLang="en-US" dirty="0" smtClean="0"/>
              <a:t>Israel Today Magazine  </a:t>
            </a:r>
            <a:r>
              <a:rPr lang="en-US" altLang="en-US" sz="1200" dirty="0"/>
              <a:t>http://www.israeltoday.co.il/NewsItem/tabid/178/nid/28083/Default.aspx</a:t>
            </a:r>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17</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pPr lvl="0"/>
            <a:r>
              <a:rPr lang="en-US" altLang="en-US" sz="1200" dirty="0">
                <a:hlinkClick r:id="rId3"/>
              </a:rPr>
              <a:t>http://</a:t>
            </a:r>
            <a:r>
              <a:rPr lang="en-US" altLang="en-US" sz="1200" dirty="0" smtClean="0">
                <a:hlinkClick r:id="rId3"/>
              </a:rPr>
              <a:t>www.israeltoday.co.il/NewsItem/tabid/178/nid/28083/Default.aspx</a:t>
            </a:r>
            <a:endParaRPr lang="en-US" altLang="en-US" sz="1200" dirty="0" smtClean="0"/>
          </a:p>
          <a:p>
            <a:pPr lvl="0"/>
            <a:r>
              <a:rPr lang="en-US" altLang="en-US" dirty="0" smtClean="0"/>
              <a:t>Remove the Dome of the Rock and the Al Aksa!!!</a:t>
            </a:r>
            <a:endParaRPr lang="en-US" altLang="en-US" dirty="0"/>
          </a:p>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18</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smtClean="0"/>
              <a:t>Conclusion:</a:t>
            </a:r>
            <a:r>
              <a:rPr lang="en-US" altLang="en-US" baseline="0" dirty="0" smtClean="0"/>
              <a:t> don’t get too impressed with the news.  Hear the Word.  </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xfrm>
            <a:off x="1144588" y="685800"/>
            <a:ext cx="4562475" cy="3422650"/>
          </a:xfrm>
          <a:ln/>
        </p:spPr>
      </p:sp>
      <p:sp>
        <p:nvSpPr>
          <p:cNvPr id="413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Last week?  Go</a:t>
            </a:r>
            <a:r>
              <a:rPr lang="en-US" altLang="en-US" baseline="0" dirty="0" smtClean="0">
                <a:cs typeface="Arial" pitchFamily="34" charset="0"/>
              </a:rPr>
              <a:t> to homes, and offer, convey shalom.    That’s really </a:t>
            </a:r>
            <a:r>
              <a:rPr lang="en-US" altLang="en-US" baseline="0" dirty="0" smtClean="0">
                <a:solidFill>
                  <a:srgbClr val="C00000"/>
                </a:solidFill>
                <a:cs typeface="Arial" pitchFamily="34" charset="0"/>
              </a:rPr>
              <a:t>our inventory</a:t>
            </a:r>
            <a:r>
              <a:rPr lang="en-US" altLang="en-US" baseline="0" dirty="0" smtClean="0">
                <a:cs typeface="Arial" pitchFamily="34" charset="0"/>
              </a:rPr>
              <a:t>: </a:t>
            </a:r>
          </a:p>
          <a:p>
            <a:r>
              <a:rPr lang="en-US" altLang="en-US" baseline="30000" dirty="0" smtClean="0">
                <a:cs typeface="Arial" pitchFamily="34" charset="0"/>
              </a:rPr>
              <a:t>Ro 14.17 </a:t>
            </a:r>
            <a:r>
              <a:rPr lang="en-US" sz="2000" b="0" i="0" kern="1200" dirty="0" smtClean="0">
                <a:solidFill>
                  <a:srgbClr val="000000"/>
                </a:solidFill>
                <a:effectLst/>
                <a:latin typeface="Arial Rounded MT Bold" pitchFamily="34" charset="0"/>
                <a:ea typeface="+mn-ea"/>
                <a:cs typeface="Arial" charset="0"/>
              </a:rPr>
              <a:t>the Kingdom of God is …   righteousness, shalom and joy in the </a:t>
            </a:r>
            <a:r>
              <a:rPr lang="en-US" sz="2000" b="0" i="0" kern="1200" dirty="0" err="1" smtClean="0">
                <a:solidFill>
                  <a:srgbClr val="000000"/>
                </a:solidFill>
                <a:effectLst/>
                <a:latin typeface="Arial Rounded MT Bold" pitchFamily="34" charset="0"/>
                <a:ea typeface="+mn-ea"/>
                <a:cs typeface="Arial" charset="0"/>
              </a:rPr>
              <a:t>Ruakh</a:t>
            </a:r>
            <a:r>
              <a:rPr lang="en-US" sz="2000" b="0" i="0" kern="1200" dirty="0" smtClean="0">
                <a:solidFill>
                  <a:srgbClr val="000000"/>
                </a:solidFill>
                <a:effectLst/>
                <a:latin typeface="Arial Rounded MT Bold" pitchFamily="34" charset="0"/>
                <a:ea typeface="+mn-ea"/>
                <a:cs typeface="Arial" charset="0"/>
              </a:rPr>
              <a:t> </a:t>
            </a:r>
            <a:r>
              <a:rPr lang="en-US" sz="2000" b="0" i="0" kern="1200" dirty="0" err="1" smtClean="0">
                <a:solidFill>
                  <a:srgbClr val="000000"/>
                </a:solidFill>
                <a:effectLst/>
                <a:latin typeface="Arial Rounded MT Bold" pitchFamily="34" charset="0"/>
                <a:ea typeface="+mn-ea"/>
                <a:cs typeface="Arial" charset="0"/>
              </a:rPr>
              <a:t>HaKodesh</a:t>
            </a:r>
            <a:r>
              <a:rPr lang="en-US" sz="2000" b="0" i="0" kern="1200" dirty="0" smtClean="0">
                <a:solidFill>
                  <a:srgbClr val="000000"/>
                </a:solidFill>
                <a:effectLst/>
                <a:latin typeface="Arial Rounded MT Bold" pitchFamily="34" charset="0"/>
                <a:ea typeface="+mn-ea"/>
                <a:cs typeface="Arial" charset="0"/>
              </a:rPr>
              <a:t>.  New Year inventory: do you have shalom </a:t>
            </a:r>
            <a:r>
              <a:rPr lang="en-US" sz="2000" b="0" i="0" kern="1200" dirty="0" err="1" smtClean="0">
                <a:solidFill>
                  <a:srgbClr val="000000"/>
                </a:solidFill>
                <a:effectLst/>
                <a:latin typeface="Arial Rounded MT Bold" pitchFamily="34" charset="0"/>
                <a:ea typeface="+mn-ea"/>
                <a:cs typeface="Arial" charset="0"/>
              </a:rPr>
              <a:t>Bayit</a:t>
            </a:r>
            <a:r>
              <a:rPr lang="en-US" sz="2000" b="0" i="0" kern="1200" dirty="0" smtClean="0">
                <a:solidFill>
                  <a:srgbClr val="000000"/>
                </a:solidFill>
                <a:effectLst/>
                <a:latin typeface="Arial Rounded MT Bold" pitchFamily="34" charset="0"/>
                <a:ea typeface="+mn-ea"/>
                <a:cs typeface="Arial" charset="0"/>
              </a:rPr>
              <a:t>?</a:t>
            </a:r>
          </a:p>
          <a:p>
            <a:r>
              <a:rPr lang="en-US" altLang="en-US" dirty="0" smtClean="0"/>
              <a:t>Forgiveness by the atonement: death and resurrection of the Messiah, consequential coming of the </a:t>
            </a:r>
            <a:r>
              <a:rPr lang="en-US" altLang="en-US" dirty="0" err="1" smtClean="0"/>
              <a:t>Ruakh</a:t>
            </a:r>
            <a:r>
              <a:rPr lang="en-US" altLang="en-US" dirty="0" smtClean="0"/>
              <a:t>/Spirit with shalom and joy!</a:t>
            </a:r>
            <a:endParaRPr lang="en-US" altLang="en-US" i="0" dirty="0" smtClean="0">
              <a:latin typeface="Arial" pitchFamily="34" charset="0"/>
              <a:cs typeface="Arial" pitchFamily="34" charset="0"/>
            </a:endParaRPr>
          </a:p>
        </p:txBody>
      </p:sp>
      <p:sp>
        <p:nvSpPr>
          <p:cNvPr id="413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7900">
                <a:solidFill>
                  <a:schemeClr val="tx1"/>
                </a:solidFill>
                <a:latin typeface="Arial" pitchFamily="34" charset="0"/>
                <a:cs typeface="Arial" pitchFamily="34" charset="0"/>
              </a:defRPr>
            </a:lvl1pPr>
            <a:lvl2pPr marL="729057" indent="-280406" defTabSz="914437">
              <a:defRPr sz="7900">
                <a:solidFill>
                  <a:schemeClr val="tx1"/>
                </a:solidFill>
                <a:latin typeface="Arial" pitchFamily="34" charset="0"/>
                <a:cs typeface="Arial" pitchFamily="34" charset="0"/>
              </a:defRPr>
            </a:lvl2pPr>
            <a:lvl3pPr marL="1121626" indent="-224325" defTabSz="914437">
              <a:defRPr sz="7900">
                <a:solidFill>
                  <a:schemeClr val="tx1"/>
                </a:solidFill>
                <a:latin typeface="Arial" pitchFamily="34" charset="0"/>
                <a:cs typeface="Arial" pitchFamily="34" charset="0"/>
              </a:defRPr>
            </a:lvl3pPr>
            <a:lvl4pPr marL="1570276" indent="-224325" defTabSz="914437">
              <a:defRPr sz="7900">
                <a:solidFill>
                  <a:schemeClr val="tx1"/>
                </a:solidFill>
                <a:latin typeface="Arial" pitchFamily="34" charset="0"/>
                <a:cs typeface="Arial" pitchFamily="34" charset="0"/>
              </a:defRPr>
            </a:lvl4pPr>
            <a:lvl5pPr marL="2018927" indent="-224325" defTabSz="914437">
              <a:defRPr sz="7900">
                <a:solidFill>
                  <a:schemeClr val="tx1"/>
                </a:solidFill>
                <a:latin typeface="Arial" pitchFamily="34" charset="0"/>
                <a:cs typeface="Arial" pitchFamily="34" charset="0"/>
              </a:defRPr>
            </a:lvl5pPr>
            <a:lvl6pPr marL="2467577" indent="-224325" defTabSz="914437"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defTabSz="914437"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defTabSz="914437"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defTabSz="914437" eaLnBrk="0" fontAlgn="base" hangingPunct="0">
              <a:spcBef>
                <a:spcPct val="0"/>
              </a:spcBef>
              <a:spcAft>
                <a:spcPct val="0"/>
              </a:spcAft>
              <a:defRPr sz="7900">
                <a:solidFill>
                  <a:schemeClr val="tx1"/>
                </a:solidFill>
                <a:latin typeface="Arial" pitchFamily="34" charset="0"/>
                <a:cs typeface="Arial" pitchFamily="34" charset="0"/>
              </a:defRPr>
            </a:lvl9pPr>
          </a:lstStyle>
          <a:p>
            <a:fld id="{C53E8531-588B-4868-8F8D-50687050153B}" type="slidenum">
              <a:rPr lang="en-US" altLang="en-US" sz="1200">
                <a:solidFill>
                  <a:srgbClr val="000000"/>
                </a:solidFill>
              </a:rPr>
              <a:pPr/>
              <a:t>19</a:t>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2</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smtClean="0"/>
              <a:t>Last week, Sergio </a:t>
            </a:r>
            <a:r>
              <a:rPr lang="en-US" altLang="en-US" baseline="0" dirty="0" err="1" smtClean="0"/>
              <a:t>Vinocur</a:t>
            </a:r>
            <a:r>
              <a:rPr lang="en-US" altLang="en-US" baseline="0" dirty="0" smtClean="0"/>
              <a:t> provided the Israeli Hamas joke.</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2475" cy="3422650"/>
          </a:xfrm>
        </p:spPr>
      </p:sp>
      <p:sp>
        <p:nvSpPr>
          <p:cNvPr id="3" name="Notes Placeholder 2"/>
          <p:cNvSpPr>
            <a:spLocks noGrp="1"/>
          </p:cNvSpPr>
          <p:nvPr>
            <p:ph type="body" idx="1"/>
          </p:nvPr>
        </p:nvSpPr>
        <p:spPr>
          <a:xfrm>
            <a:off x="228600" y="4114800"/>
            <a:ext cx="6477000" cy="4876800"/>
          </a:xfrm>
        </p:spPr>
        <p:txBody>
          <a:bodyPr/>
          <a:lstStyle/>
          <a:p>
            <a:r>
              <a:rPr lang="en-US" dirty="0" smtClean="0"/>
              <a:t>He’s sending us into the maelstrom!</a:t>
            </a:r>
            <a:r>
              <a:rPr lang="en-US" baseline="0" dirty="0" smtClean="0"/>
              <a:t>  Somewhat</a:t>
            </a:r>
            <a:r>
              <a:rPr lang="en-US" dirty="0" smtClean="0"/>
              <a:t> like Yeshayahu/Isaiah’s commissioning: </a:t>
            </a:r>
          </a:p>
          <a:p>
            <a:r>
              <a:rPr lang="en-US" b="1" baseline="30000" dirty="0"/>
              <a:t> </a:t>
            </a:r>
            <a:r>
              <a:rPr lang="en-US" dirty="0"/>
              <a:t>He said, “Go and tell this people</a:t>
            </a:r>
            <a:r>
              <a:rPr lang="en-US" dirty="0" smtClean="0"/>
              <a:t>: ‘</a:t>
            </a:r>
            <a:r>
              <a:rPr lang="en-US" dirty="0"/>
              <a:t>Yes, you hear, but you don’t </a:t>
            </a:r>
            <a:r>
              <a:rPr lang="en-US" dirty="0" smtClean="0"/>
              <a:t>understand. You </a:t>
            </a:r>
            <a:r>
              <a:rPr lang="en-US" dirty="0"/>
              <a:t>certainly see, but you don’t get the point</a:t>
            </a:r>
            <a:r>
              <a:rPr lang="en-US" dirty="0" smtClean="0"/>
              <a:t>!’ “</a:t>
            </a:r>
            <a:r>
              <a:rPr lang="en-US" dirty="0"/>
              <a:t>Make the heart of this people [sluggish with] </a:t>
            </a:r>
            <a:r>
              <a:rPr lang="en-US" dirty="0" smtClean="0"/>
              <a:t>fat, stop </a:t>
            </a:r>
            <a:r>
              <a:rPr lang="en-US" dirty="0"/>
              <a:t>up their ears, and shut their </a:t>
            </a:r>
            <a:r>
              <a:rPr lang="en-US" dirty="0" smtClean="0"/>
              <a:t>eyes. Otherwise</a:t>
            </a:r>
            <a:r>
              <a:rPr lang="en-US" dirty="0"/>
              <a:t>, seeing with their </a:t>
            </a:r>
            <a:r>
              <a:rPr lang="en-US" dirty="0" smtClean="0"/>
              <a:t>eyes, and </a:t>
            </a:r>
            <a:r>
              <a:rPr lang="en-US" dirty="0"/>
              <a:t>hearing with their </a:t>
            </a:r>
            <a:r>
              <a:rPr lang="en-US" dirty="0" smtClean="0"/>
              <a:t>ears, then </a:t>
            </a:r>
            <a:r>
              <a:rPr lang="en-US" dirty="0"/>
              <a:t>understanding with their </a:t>
            </a:r>
            <a:r>
              <a:rPr lang="en-US" dirty="0" smtClean="0"/>
              <a:t>hearts, they </a:t>
            </a:r>
            <a:r>
              <a:rPr lang="en-US" dirty="0"/>
              <a:t>might repent and be healed</a:t>
            </a:r>
            <a:r>
              <a:rPr lang="en-US" dirty="0" smtClean="0"/>
              <a:t>!” </a:t>
            </a:r>
            <a:endParaRPr lang="en-US" dirty="0"/>
          </a:p>
          <a:p>
            <a:endParaRPr lang="en-US" sz="1200" baseline="0" dirty="0"/>
          </a:p>
          <a:p>
            <a:r>
              <a:rPr lang="en-US" baseline="0" dirty="0" smtClean="0"/>
              <a:t>Sheep are notoriously defenseless against predators in their own strength.  </a:t>
            </a:r>
          </a:p>
          <a:p>
            <a:endParaRPr lang="en-US" dirty="0"/>
          </a:p>
        </p:txBody>
      </p:sp>
      <p:sp>
        <p:nvSpPr>
          <p:cNvPr id="4" name="Header Placeholder 3"/>
          <p:cNvSpPr>
            <a:spLocks noGrp="1"/>
          </p:cNvSpPr>
          <p:nvPr>
            <p:ph type="hdr" idx="10"/>
          </p:nvPr>
        </p:nvSpPr>
        <p:spPr/>
        <p:txBody>
          <a:bodyPr/>
          <a:lstStyle/>
          <a:p>
            <a:r>
              <a:rPr lang="en-US" altLang="en-US" smtClean="0"/>
              <a:t>Mtt. 10.16-20  Sheep Victorious Among Wolves </a:t>
            </a:r>
            <a:endParaRPr lang="en-US" altLang="en-US" dirty="0"/>
          </a:p>
        </p:txBody>
      </p:sp>
      <p:sp>
        <p:nvSpPr>
          <p:cNvPr id="5" name="Date Placeholder 4"/>
          <p:cNvSpPr>
            <a:spLocks noGrp="1"/>
          </p:cNvSpPr>
          <p:nvPr>
            <p:ph type="dt" idx="11"/>
          </p:nvPr>
        </p:nvSpPr>
        <p:spPr/>
        <p:txBody>
          <a:bodyPr/>
          <a:lstStyle/>
          <a:p>
            <a:r>
              <a:rPr lang="en-US" altLang="en-US" smtClean="0"/>
              <a:t>Jan. 9, 2016  5776</a:t>
            </a:r>
            <a:endParaRPr lang="en-US" altLang="en-US" dirty="0"/>
          </a:p>
        </p:txBody>
      </p:sp>
      <p:sp>
        <p:nvSpPr>
          <p:cNvPr id="6" name="Slide Number Placeholder 5"/>
          <p:cNvSpPr>
            <a:spLocks noGrp="1"/>
          </p:cNvSpPr>
          <p:nvPr>
            <p:ph type="sldNum" idx="12"/>
          </p:nvPr>
        </p:nvSpPr>
        <p:spPr/>
        <p:txBody>
          <a:bodyPr/>
          <a:lstStyle/>
          <a:p>
            <a:fld id="{EB046E99-C8B1-4CDD-A73C-F6E7A10563DD}" type="slidenum">
              <a:rPr lang="en-US" altLang="en-US" smtClean="0"/>
              <a:pPr/>
              <a:t>20</a:t>
            </a:fld>
            <a:endParaRPr lang="en-US" altLang="en-US" dirty="0"/>
          </a:p>
        </p:txBody>
      </p:sp>
    </p:spTree>
    <p:extLst>
      <p:ext uri="{BB962C8B-B14F-4D97-AF65-F5344CB8AC3E}">
        <p14:creationId xmlns:p14="http://schemas.microsoft.com/office/powerpoint/2010/main" val="128657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21</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800" dirty="0" smtClean="0"/>
              <a:t>https://www.google.com/search?q=sheep+among+wolves&amp;safe=active&amp;espv=2&amp;biw=1278&amp;bih=939&amp;source=lnms&amp;tbm=isch&amp;sa=X&amp;ved=0ahUKEwirw-HyhZvKAhVEbiYKHVaOCXMQ_AUIBygC#tbm=isch&amp;tbs=rimg%3ACVqJK2dBYRwtIjgxlYFVbIVHT16M3b-T2Tl8lZorEMiMT-9Ibuq8qgYY_1dif0R9L8JkHLNtJm_172Rgh0zUT1V6fxzioSCTGVgVVshUdPEQGoSnJReXqgKhIJXozdv5PZOXwRw50TmaSy4WwqEgmVmisQyIxP7xHSpf60ZCTNdyoSCUhu6ryqBhj9Ecz-gUdNTm5jKhIJ2J_1RH0vwmQcRMTSrzF5j9MMqEgks20mb_1vZGCBHaFO4hawS2dSoSCXTNRPVXp_1HOEQhmjzu3OqCb&amp;q=sheep%20among%20wolves&amp;imgrc=NoX71mBOs6YfuM%3A</a:t>
            </a:r>
          </a:p>
          <a:p>
            <a:endParaRPr lang="en-US" altLang="en-US" dirty="0"/>
          </a:p>
          <a:p>
            <a:r>
              <a:rPr lang="en-US" altLang="en-US" dirty="0" smtClean="0"/>
              <a:t>Oops, did I make a wrong turn?</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solidFill>
                  <a:prstClr val="white"/>
                </a:solidFill>
              </a:rPr>
              <a:t>Mtt. 10.16-20  Sheep Victorious Among Wolves </a:t>
            </a:r>
            <a:endParaRPr lang="en-US" altLang="en-US" dirty="0">
              <a:solidFill>
                <a:prstClr val="white"/>
              </a:solidFill>
            </a:endParaRPr>
          </a:p>
        </p:txBody>
      </p:sp>
      <p:sp>
        <p:nvSpPr>
          <p:cNvPr id="5" name="Rectangle 6"/>
          <p:cNvSpPr>
            <a:spLocks noGrp="1" noChangeArrowheads="1"/>
          </p:cNvSpPr>
          <p:nvPr>
            <p:ph type="dt"/>
          </p:nvPr>
        </p:nvSpPr>
        <p:spPr>
          <a:ln/>
        </p:spPr>
        <p:txBody>
          <a:bodyPr/>
          <a:lstStyle/>
          <a:p>
            <a:r>
              <a:rPr lang="en-US" altLang="en-US" smtClean="0">
                <a:solidFill>
                  <a:prstClr val="white"/>
                </a:solidFill>
              </a:rPr>
              <a:t>Jan. 9, 2016  5776</a:t>
            </a:r>
            <a:endParaRPr lang="en-US" altLang="en-US" dirty="0">
              <a:solidFill>
                <a:prstClr val="white"/>
              </a:solidFill>
            </a:endParaRPr>
          </a:p>
        </p:txBody>
      </p:sp>
      <p:sp>
        <p:nvSpPr>
          <p:cNvPr id="7" name="Rectangle 10"/>
          <p:cNvSpPr>
            <a:spLocks noGrp="1" noChangeArrowheads="1"/>
          </p:cNvSpPr>
          <p:nvPr>
            <p:ph type="sldNum"/>
          </p:nvPr>
        </p:nvSpPr>
        <p:spPr>
          <a:ln/>
        </p:spPr>
        <p:txBody>
          <a:bodyPr/>
          <a:lstStyle/>
          <a:p>
            <a:fld id="{D246CCDC-493D-468F-B01F-C0D70D43E59E}" type="slidenum">
              <a:rPr lang="en-US" altLang="en-US">
                <a:solidFill>
                  <a:prstClr val="white"/>
                </a:solidFill>
              </a:rPr>
              <a:pPr/>
              <a:t>22</a:t>
            </a:fld>
            <a:endParaRPr lang="en-US" altLang="en-US" dirty="0">
              <a:solidFill>
                <a:prstClr val="white"/>
              </a:solidFill>
            </a:endParaRPr>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smtClean="0"/>
              <a:t>Live </a:t>
            </a:r>
            <a:r>
              <a:rPr lang="en-US" altLang="en-US" dirty="0"/>
              <a:t>in His praise and joy.  Not </a:t>
            </a:r>
            <a:r>
              <a:rPr lang="en-US" altLang="en-US" dirty="0" smtClean="0"/>
              <a:t>dependent on success!</a:t>
            </a:r>
            <a:endParaRPr lang="en-US" altLang="en-US" dirty="0"/>
          </a:p>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solidFill>
                  <a:prstClr val="white"/>
                </a:solidFill>
              </a:rPr>
              <a:t>Mtt. 10.16-20  Sheep Victorious Among Wolves </a:t>
            </a:r>
            <a:endParaRPr lang="en-US" altLang="en-US" dirty="0">
              <a:solidFill>
                <a:prstClr val="white"/>
              </a:solidFill>
            </a:endParaRPr>
          </a:p>
        </p:txBody>
      </p:sp>
      <p:sp>
        <p:nvSpPr>
          <p:cNvPr id="5" name="Rectangle 6"/>
          <p:cNvSpPr>
            <a:spLocks noGrp="1" noChangeArrowheads="1"/>
          </p:cNvSpPr>
          <p:nvPr>
            <p:ph type="dt"/>
          </p:nvPr>
        </p:nvSpPr>
        <p:spPr>
          <a:ln/>
        </p:spPr>
        <p:txBody>
          <a:bodyPr/>
          <a:lstStyle/>
          <a:p>
            <a:r>
              <a:rPr lang="en-US" altLang="en-US" smtClean="0">
                <a:solidFill>
                  <a:prstClr val="white"/>
                </a:solidFill>
              </a:rPr>
              <a:t>Jan. 9, 2016  5776</a:t>
            </a:r>
            <a:endParaRPr lang="en-US" altLang="en-US" dirty="0">
              <a:solidFill>
                <a:prstClr val="white"/>
              </a:solidFill>
            </a:endParaRPr>
          </a:p>
        </p:txBody>
      </p:sp>
      <p:sp>
        <p:nvSpPr>
          <p:cNvPr id="7" name="Rectangle 10"/>
          <p:cNvSpPr>
            <a:spLocks noGrp="1" noChangeArrowheads="1"/>
          </p:cNvSpPr>
          <p:nvPr>
            <p:ph type="sldNum"/>
          </p:nvPr>
        </p:nvSpPr>
        <p:spPr>
          <a:ln/>
        </p:spPr>
        <p:txBody>
          <a:bodyPr/>
          <a:lstStyle/>
          <a:p>
            <a:fld id="{D246CCDC-493D-468F-B01F-C0D70D43E59E}" type="slidenum">
              <a:rPr lang="en-US" altLang="en-US">
                <a:solidFill>
                  <a:prstClr val="white"/>
                </a:solidFill>
              </a:rPr>
              <a:pPr/>
              <a:t>23</a:t>
            </a:fld>
            <a:endParaRPr lang="en-US" altLang="en-US" dirty="0">
              <a:solidFill>
                <a:prstClr val="white"/>
              </a:solidFill>
            </a:endParaRPr>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smtClean="0"/>
              <a:t>But wolves come from unexpected</a:t>
            </a:r>
            <a:r>
              <a:rPr lang="en-US" altLang="en-US" baseline="0" dirty="0" smtClean="0"/>
              <a:t> places.  Live in His praise and joy.  </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24</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a:t>Slows down the outreach work big time, when internal contention. </a:t>
            </a:r>
            <a:r>
              <a:rPr lang="en-US" b="1" baseline="30000" dirty="0"/>
              <a:t> Gal 5.14-15 </a:t>
            </a:r>
            <a:r>
              <a:rPr lang="en-US" dirty="0"/>
              <a:t>For the whole of the </a:t>
            </a:r>
            <a:r>
              <a:rPr lang="en-US" i="1" dirty="0"/>
              <a:t>Torah</a:t>
            </a:r>
            <a:r>
              <a:rPr lang="en-US" dirty="0"/>
              <a:t> is summed up in this one sentence: “Love your neighbor as yourself”;</a:t>
            </a:r>
            <a:r>
              <a:rPr lang="en-US" b="1" baseline="30000" dirty="0"/>
              <a:t> </a:t>
            </a:r>
            <a:r>
              <a:rPr lang="en-US" dirty="0"/>
              <a:t>but if you go on snapping at each other and tearing each other to pieces, watch out, or you will be destroyed by each other!</a:t>
            </a:r>
          </a:p>
          <a:p>
            <a:r>
              <a:rPr lang="en-US" altLang="en-US" dirty="0"/>
              <a:t>Joy Starts Here p </a:t>
            </a:r>
            <a:r>
              <a:rPr lang="en-US" altLang="en-US" dirty="0" smtClean="0"/>
              <a:t>157-158 Narcissism: </a:t>
            </a:r>
            <a:r>
              <a:rPr lang="en-US" dirty="0"/>
              <a:t> a grandiose view of one's own talents and a </a:t>
            </a:r>
            <a:r>
              <a:rPr lang="en-US" dirty="0">
                <a:solidFill>
                  <a:srgbClr val="C00000"/>
                </a:solidFill>
              </a:rPr>
              <a:t>craving</a:t>
            </a:r>
            <a:r>
              <a:rPr lang="en-US" dirty="0"/>
              <a:t> for </a:t>
            </a:r>
            <a:r>
              <a:rPr lang="en-US" dirty="0" smtClean="0"/>
              <a:t>admiration, </a:t>
            </a:r>
            <a:r>
              <a:rPr lang="en-US" dirty="0"/>
              <a:t>leadership/authority, superiority/arrogance, self-absorption/self-admiration, and </a:t>
            </a:r>
            <a:r>
              <a:rPr lang="en-US" dirty="0" err="1"/>
              <a:t>exploitativeness</a:t>
            </a:r>
            <a:r>
              <a:rPr lang="en-US" dirty="0"/>
              <a:t>/entitlement</a:t>
            </a:r>
            <a:r>
              <a:rPr lang="en-US" dirty="0" smtClean="0"/>
              <a:t>.</a:t>
            </a:r>
          </a:p>
          <a:p>
            <a:r>
              <a:rPr lang="en-US" altLang="en-US" sz="1200" dirty="0"/>
              <a:t>https://en.wikipedia.org/wiki/Narcissism</a:t>
            </a:r>
          </a:p>
          <a:p>
            <a:r>
              <a:rPr lang="en-US" altLang="en-US" dirty="0" smtClean="0"/>
              <a:t>Do you think you are the only one who does things right?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25</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a:solidFill>
                  <a:srgbClr val="C00000"/>
                </a:solidFill>
              </a:rPr>
              <a:t>I am sending you </a:t>
            </a:r>
            <a:r>
              <a:rPr lang="en-US" altLang="en-US" dirty="0"/>
              <a:t>out like sheep among </a:t>
            </a:r>
            <a:r>
              <a:rPr lang="en-US" altLang="en-US" dirty="0" smtClean="0"/>
              <a:t>wolves.  </a:t>
            </a:r>
            <a:endParaRPr lang="en-US" altLang="en-US" dirty="0" smtClean="0">
              <a:solidFill>
                <a:schemeClr val="tx1"/>
              </a:solidFill>
            </a:endParaRPr>
          </a:p>
          <a:p>
            <a:r>
              <a:rPr lang="en-US" altLang="en-US" dirty="0" smtClean="0">
                <a:solidFill>
                  <a:schemeClr val="tx1"/>
                </a:solidFill>
                <a:cs typeface="David" pitchFamily="34" charset="-79"/>
              </a:rPr>
              <a:t>Doesn’t say, “as sheep TO wolves.”  </a:t>
            </a:r>
          </a:p>
          <a:p>
            <a:r>
              <a:rPr lang="en-US" altLang="en-US" dirty="0" smtClean="0">
                <a:solidFill>
                  <a:schemeClr val="tx1"/>
                </a:solidFill>
                <a:cs typeface="David" pitchFamily="34" charset="-79"/>
              </a:rPr>
              <a:t>“Sheep among wolves” could mean wolves on the team.  Insiders.  Actually all of us are a bit narcissistic.  Consider in house, in heart narcissism.  Examine yourself: </a:t>
            </a:r>
          </a:p>
          <a:p>
            <a:pPr marL="342900" indent="-342900">
              <a:buFont typeface="Arial" panose="020B0604020202020204" pitchFamily="34" charset="0"/>
              <a:buChar char="•"/>
            </a:pPr>
            <a:r>
              <a:rPr lang="en-US" altLang="en-US" dirty="0" smtClean="0">
                <a:solidFill>
                  <a:schemeClr val="tx1"/>
                </a:solidFill>
                <a:cs typeface="David" pitchFamily="34" charset="-79"/>
              </a:rPr>
              <a:t>Easily admit failure, and </a:t>
            </a:r>
          </a:p>
          <a:p>
            <a:pPr marL="342900" indent="-342900">
              <a:buFont typeface="Arial" panose="020B0604020202020204" pitchFamily="34" charset="0"/>
              <a:buChar char="•"/>
            </a:pPr>
            <a:r>
              <a:rPr lang="en-US" altLang="en-US" dirty="0" smtClean="0">
                <a:solidFill>
                  <a:schemeClr val="tx1"/>
                </a:solidFill>
                <a:cs typeface="David" pitchFamily="34" charset="-79"/>
              </a:rPr>
              <a:t>Tender with the weak?</a:t>
            </a:r>
            <a:endParaRPr lang="en-US" altLang="en-US" dirty="0">
              <a:solidFill>
                <a:schemeClr val="tx1"/>
              </a:solidFill>
              <a:cs typeface="David" pitchFamily="34" charset="-79"/>
            </a:endParaRPr>
          </a:p>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26</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smtClean="0"/>
              <a:t>Who is the wolf?  It’s me.  </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2475" cy="3422650"/>
          </a:xfrm>
        </p:spPr>
      </p:sp>
      <p:sp>
        <p:nvSpPr>
          <p:cNvPr id="3" name="Notes Placeholder 2"/>
          <p:cNvSpPr>
            <a:spLocks noGrp="1"/>
          </p:cNvSpPr>
          <p:nvPr>
            <p:ph type="body" idx="1"/>
          </p:nvPr>
        </p:nvSpPr>
        <p:spPr/>
        <p:txBody>
          <a:bodyPr/>
          <a:lstStyle/>
          <a:p>
            <a:r>
              <a:rPr lang="en-US" dirty="0" smtClean="0"/>
              <a:t>Wise, careful. </a:t>
            </a:r>
            <a:r>
              <a:rPr lang="en-US" dirty="0"/>
              <a:t>serpent is a very sharp sighted</a:t>
            </a:r>
            <a:r>
              <a:rPr lang="en-US" dirty="0" smtClean="0"/>
              <a:t>, </a:t>
            </a:r>
          </a:p>
          <a:p>
            <a:endParaRPr lang="en-US" dirty="0"/>
          </a:p>
          <a:p>
            <a:r>
              <a:rPr lang="en-US" dirty="0"/>
              <a:t>innocence and harmlessness of the dove, being free from all wicked cunning and craftiness, without </a:t>
            </a:r>
            <a:r>
              <a:rPr lang="en-US" dirty="0" err="1"/>
              <a:t>rancour</a:t>
            </a:r>
            <a:r>
              <a:rPr lang="en-US" dirty="0"/>
              <a:t>, malice, and wrath; not meditating and seeking revenge, but meek and humble in their deportment, leading inoffensive lives, and proceeding in the course of their calling, though liable to many insults, and much oppression</a:t>
            </a:r>
            <a:r>
              <a:rPr lang="en-US" dirty="0" smtClean="0"/>
              <a:t>. </a:t>
            </a:r>
          </a:p>
          <a:p>
            <a:endParaRPr lang="en-US" dirty="0"/>
          </a:p>
          <a:p>
            <a:r>
              <a:rPr lang="en-US" dirty="0" smtClean="0"/>
              <a:t>It IS possible to be a fruitful sheep, making other sheep, even among wolves.</a:t>
            </a:r>
            <a:endParaRPr lang="en-US" dirty="0"/>
          </a:p>
        </p:txBody>
      </p:sp>
      <p:sp>
        <p:nvSpPr>
          <p:cNvPr id="4" name="Header Placeholder 3"/>
          <p:cNvSpPr>
            <a:spLocks noGrp="1"/>
          </p:cNvSpPr>
          <p:nvPr>
            <p:ph type="hdr" idx="10"/>
          </p:nvPr>
        </p:nvSpPr>
        <p:spPr/>
        <p:txBody>
          <a:bodyPr/>
          <a:lstStyle/>
          <a:p>
            <a:r>
              <a:rPr lang="en-US" altLang="en-US" smtClean="0"/>
              <a:t>Mtt. 10.16-20  Sheep Victorious Among Wolves </a:t>
            </a:r>
            <a:endParaRPr lang="en-US" altLang="en-US" dirty="0"/>
          </a:p>
        </p:txBody>
      </p:sp>
      <p:sp>
        <p:nvSpPr>
          <p:cNvPr id="5" name="Date Placeholder 4"/>
          <p:cNvSpPr>
            <a:spLocks noGrp="1"/>
          </p:cNvSpPr>
          <p:nvPr>
            <p:ph type="dt" idx="11"/>
          </p:nvPr>
        </p:nvSpPr>
        <p:spPr/>
        <p:txBody>
          <a:bodyPr/>
          <a:lstStyle/>
          <a:p>
            <a:r>
              <a:rPr lang="en-US" altLang="en-US" smtClean="0"/>
              <a:t>Jan. 9, 2016  5776</a:t>
            </a:r>
            <a:endParaRPr lang="en-US" altLang="en-US" dirty="0"/>
          </a:p>
        </p:txBody>
      </p:sp>
      <p:sp>
        <p:nvSpPr>
          <p:cNvPr id="6" name="Slide Number Placeholder 5"/>
          <p:cNvSpPr>
            <a:spLocks noGrp="1"/>
          </p:cNvSpPr>
          <p:nvPr>
            <p:ph type="sldNum" idx="12"/>
          </p:nvPr>
        </p:nvSpPr>
        <p:spPr/>
        <p:txBody>
          <a:bodyPr/>
          <a:lstStyle/>
          <a:p>
            <a:fld id="{EB046E99-C8B1-4CDD-A73C-F6E7A10563DD}" type="slidenum">
              <a:rPr lang="en-US" altLang="en-US" smtClean="0"/>
              <a:pPr/>
              <a:t>27</a:t>
            </a:fld>
            <a:endParaRPr lang="en-US" altLang="en-US" dirty="0"/>
          </a:p>
        </p:txBody>
      </p:sp>
    </p:spTree>
    <p:extLst>
      <p:ext uri="{BB962C8B-B14F-4D97-AF65-F5344CB8AC3E}">
        <p14:creationId xmlns:p14="http://schemas.microsoft.com/office/powerpoint/2010/main" val="1228177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28</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sz="1100" dirty="0"/>
              <a:t>http://www.maozisrael.org/site/News2?abbr=maoz_&amp;page=NewsArticle&amp;id=10906&amp;news_iv_ctrl=-1</a:t>
            </a:r>
          </a:p>
          <a:p>
            <a:r>
              <a:rPr lang="en-US" altLang="en-US" dirty="0" smtClean="0"/>
              <a:t>Mentioned him last week as having introduced the Luke 10 method here.  Hoping he’s our tour guide this summer, but maybe not.  He plans to be in America in August.  Sean </a:t>
            </a:r>
            <a:r>
              <a:rPr lang="en-US" altLang="en-US" dirty="0" err="1" smtClean="0"/>
              <a:t>Steckbeck</a:t>
            </a:r>
            <a:r>
              <a:rPr lang="en-US" altLang="en-US" dirty="0" smtClean="0"/>
              <a:t> stories,</a:t>
            </a:r>
          </a:p>
          <a:p>
            <a:r>
              <a:rPr lang="en-US" altLang="en-US" dirty="0" smtClean="0"/>
              <a:t>outreach among wolves: Palestinian Muslims committed to the destruction of Jews.</a:t>
            </a: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solidFill>
                  <a:prstClr val="white"/>
                </a:solidFill>
              </a:rPr>
              <a:t>Mtt. 10.16-20  Sheep Victorious Among Wolves </a:t>
            </a:r>
            <a:endParaRPr lang="en-US" altLang="en-US" dirty="0">
              <a:solidFill>
                <a:prstClr val="white"/>
              </a:solidFill>
            </a:endParaRPr>
          </a:p>
        </p:txBody>
      </p:sp>
      <p:sp>
        <p:nvSpPr>
          <p:cNvPr id="5" name="Rectangle 6"/>
          <p:cNvSpPr>
            <a:spLocks noGrp="1" noChangeArrowheads="1"/>
          </p:cNvSpPr>
          <p:nvPr>
            <p:ph type="dt"/>
          </p:nvPr>
        </p:nvSpPr>
        <p:spPr>
          <a:ln/>
        </p:spPr>
        <p:txBody>
          <a:bodyPr/>
          <a:lstStyle/>
          <a:p>
            <a:r>
              <a:rPr lang="en-US" altLang="en-US" smtClean="0">
                <a:solidFill>
                  <a:prstClr val="white"/>
                </a:solidFill>
              </a:rPr>
              <a:t>Jan. 9, 2016  5776</a:t>
            </a:r>
            <a:endParaRPr lang="en-US" altLang="en-US" dirty="0">
              <a:solidFill>
                <a:prstClr val="white"/>
              </a:solidFill>
            </a:endParaRPr>
          </a:p>
        </p:txBody>
      </p:sp>
      <p:sp>
        <p:nvSpPr>
          <p:cNvPr id="7" name="Rectangle 10"/>
          <p:cNvSpPr>
            <a:spLocks noGrp="1" noChangeArrowheads="1"/>
          </p:cNvSpPr>
          <p:nvPr>
            <p:ph type="sldNum"/>
          </p:nvPr>
        </p:nvSpPr>
        <p:spPr>
          <a:ln/>
        </p:spPr>
        <p:txBody>
          <a:bodyPr/>
          <a:lstStyle/>
          <a:p>
            <a:fld id="{D246CCDC-493D-468F-B01F-C0D70D43E59E}" type="slidenum">
              <a:rPr lang="en-US" altLang="en-US">
                <a:solidFill>
                  <a:prstClr val="white"/>
                </a:solidFill>
              </a:rPr>
              <a:pPr/>
              <a:t>29</a:t>
            </a:fld>
            <a:endParaRPr lang="en-US" altLang="en-US" dirty="0">
              <a:solidFill>
                <a:prstClr val="white"/>
              </a:solidFill>
            </a:endParaRPr>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normAutofit fontScale="92500"/>
          </a:bodyPr>
          <a:lstStyle/>
          <a:p>
            <a:r>
              <a:rPr lang="en-US" sz="1200" dirty="0">
                <a:hlinkClick r:id="rId3"/>
              </a:rPr>
              <a:t>http://www.maozisrael.org/site/News2?abbr=maoz_&amp;page=NewsArticle&amp;id=10906&amp;news_iv_ctrl=-</a:t>
            </a:r>
            <a:r>
              <a:rPr lang="en-US" sz="1200" dirty="0" smtClean="0">
                <a:hlinkClick r:id="rId3"/>
              </a:rPr>
              <a:t>1</a:t>
            </a:r>
            <a:r>
              <a:rPr lang="en-US" sz="1200" dirty="0" smtClean="0"/>
              <a:t>  </a:t>
            </a:r>
            <a:r>
              <a:rPr lang="en-US" sz="1200" i="1" dirty="0" smtClean="0"/>
              <a:t>By </a:t>
            </a:r>
            <a:r>
              <a:rPr lang="en-US" sz="1200" i="1" dirty="0"/>
              <a:t>Sean </a:t>
            </a:r>
            <a:r>
              <a:rPr lang="en-US" sz="1200" i="1" dirty="0" err="1" smtClean="0"/>
              <a:t>Steckbeck</a:t>
            </a:r>
            <a:r>
              <a:rPr lang="en-US" sz="1200" i="1" dirty="0" smtClean="0"/>
              <a:t>   </a:t>
            </a:r>
            <a:r>
              <a:rPr lang="en-US" dirty="0" smtClean="0"/>
              <a:t>Something </a:t>
            </a:r>
            <a:r>
              <a:rPr lang="en-US" dirty="0"/>
              <a:t>amazing is happening in Judea, Samaria, and Gaza among Muslims and traditional Arab Christians. The Holy Spirit is breathing on the beginnings of a Disciple-Making Movement. There are new </a:t>
            </a:r>
            <a:r>
              <a:rPr lang="en-US" dirty="0" smtClean="0"/>
              <a:t>geographical based </a:t>
            </a:r>
            <a:r>
              <a:rPr lang="en-US" dirty="0"/>
              <a:t>teams forming, </a:t>
            </a:r>
            <a:r>
              <a:rPr lang="en-US" dirty="0" smtClean="0"/>
              <a:t>and </a:t>
            </a:r>
            <a:r>
              <a:rPr lang="en-US" dirty="0"/>
              <a:t>disciples making disciples that is starting to spread across the West Bank and Gaza. Some of these areas are dangerous to say the </a:t>
            </a:r>
            <a:r>
              <a:rPr lang="en-US" dirty="0" smtClean="0"/>
              <a:t>least.  At </a:t>
            </a:r>
            <a:r>
              <a:rPr lang="en-US" dirty="0"/>
              <a:t>the heart of such a move is the Great Commission, which commands us to, “teach them to observe everything I have commanded” (Matthew 28:20). One of the commands of </a:t>
            </a:r>
            <a:r>
              <a:rPr lang="en-US" dirty="0" smtClean="0"/>
              <a:t>Yeshua is </a:t>
            </a:r>
            <a:r>
              <a:rPr lang="en-US" dirty="0"/>
              <a:t>to “Love Your Enemy” and specifically to the Arab people group, it is the Jewish people. We have seen the Holy Spirit move in amazing ways to change their hearts in order to fulfill this command</a:t>
            </a:r>
            <a:r>
              <a:rPr lang="en-US" dirty="0" smtClean="0"/>
              <a:t>.</a:t>
            </a:r>
            <a:endParaRPr lang="en-US" altLang="en-US" sz="2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3</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smtClean="0"/>
              <a:t>This</a:t>
            </a:r>
            <a:r>
              <a:rPr lang="en-US" altLang="en-US" baseline="0" dirty="0" smtClean="0"/>
              <a:t> weeks spiritual news.</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solidFill>
                  <a:prstClr val="white"/>
                </a:solidFill>
              </a:rPr>
              <a:t>Mtt. 10.16-20  Sheep Victorious Among Wolves </a:t>
            </a:r>
            <a:endParaRPr lang="en-US" altLang="en-US" dirty="0">
              <a:solidFill>
                <a:prstClr val="white"/>
              </a:solidFill>
            </a:endParaRPr>
          </a:p>
        </p:txBody>
      </p:sp>
      <p:sp>
        <p:nvSpPr>
          <p:cNvPr id="5" name="Rectangle 6"/>
          <p:cNvSpPr>
            <a:spLocks noGrp="1" noChangeArrowheads="1"/>
          </p:cNvSpPr>
          <p:nvPr>
            <p:ph type="dt"/>
          </p:nvPr>
        </p:nvSpPr>
        <p:spPr>
          <a:ln/>
        </p:spPr>
        <p:txBody>
          <a:bodyPr/>
          <a:lstStyle/>
          <a:p>
            <a:r>
              <a:rPr lang="en-US" altLang="en-US" smtClean="0">
                <a:solidFill>
                  <a:prstClr val="white"/>
                </a:solidFill>
              </a:rPr>
              <a:t>Jan. 9, 2016  5776</a:t>
            </a:r>
            <a:endParaRPr lang="en-US" altLang="en-US" dirty="0">
              <a:solidFill>
                <a:prstClr val="white"/>
              </a:solidFill>
            </a:endParaRPr>
          </a:p>
        </p:txBody>
      </p:sp>
      <p:sp>
        <p:nvSpPr>
          <p:cNvPr id="7" name="Rectangle 10"/>
          <p:cNvSpPr>
            <a:spLocks noGrp="1" noChangeArrowheads="1"/>
          </p:cNvSpPr>
          <p:nvPr>
            <p:ph type="sldNum"/>
          </p:nvPr>
        </p:nvSpPr>
        <p:spPr>
          <a:ln/>
        </p:spPr>
        <p:txBody>
          <a:bodyPr/>
          <a:lstStyle/>
          <a:p>
            <a:fld id="{D246CCDC-493D-468F-B01F-C0D70D43E59E}" type="slidenum">
              <a:rPr lang="en-US" altLang="en-US">
                <a:solidFill>
                  <a:prstClr val="white"/>
                </a:solidFill>
              </a:rPr>
              <a:pPr/>
              <a:t>30</a:t>
            </a:fld>
            <a:endParaRPr lang="en-US" altLang="en-US" dirty="0">
              <a:solidFill>
                <a:prstClr val="white"/>
              </a:solidFill>
            </a:endParaRPr>
          </a:p>
        </p:txBody>
      </p:sp>
      <p:sp>
        <p:nvSpPr>
          <p:cNvPr id="4451330" name="Rectangle 2"/>
          <p:cNvSpPr>
            <a:spLocks noGrp="1" noRot="1" noChangeAspect="1" noChangeArrowheads="1" noTextEdit="1"/>
          </p:cNvSpPr>
          <p:nvPr>
            <p:ph type="sldImg"/>
          </p:nvPr>
        </p:nvSpPr>
        <p:spPr>
          <a:xfrm>
            <a:off x="3048000" y="304800"/>
            <a:ext cx="812800" cy="609600"/>
          </a:xfrm>
          <a:ln/>
        </p:spPr>
      </p:sp>
      <p:sp>
        <p:nvSpPr>
          <p:cNvPr id="4451331" name="Rectangle 3"/>
          <p:cNvSpPr>
            <a:spLocks noGrp="1" noChangeArrowheads="1"/>
          </p:cNvSpPr>
          <p:nvPr>
            <p:ph type="body" idx="1"/>
          </p:nvPr>
        </p:nvSpPr>
        <p:spPr>
          <a:xfrm>
            <a:off x="152400" y="914400"/>
            <a:ext cx="6553200" cy="8077200"/>
          </a:xfrm>
        </p:spPr>
        <p:txBody>
          <a:bodyPr>
            <a:normAutofit lnSpcReduction="10000"/>
          </a:bodyPr>
          <a:lstStyle/>
          <a:p>
            <a:r>
              <a:rPr lang="en-US" b="1" dirty="0" smtClean="0"/>
              <a:t>A </a:t>
            </a:r>
            <a:r>
              <a:rPr lang="en-US" b="1" dirty="0"/>
              <a:t>group of three new Palestinian</a:t>
            </a:r>
            <a:r>
              <a:rPr lang="en-US" dirty="0"/>
              <a:t> Muslim-background disciples were driving within the West Bank when as usual they were stopped at a security checkpoint by the IDF. In the past, they would complain and be embittered by the lost time waiting at checkpoints and they thoroughly despised any interrogation.</a:t>
            </a:r>
          </a:p>
          <a:p>
            <a:r>
              <a:rPr lang="en-US" dirty="0"/>
              <a:t>However, this time the Lord was working in all their hearts. They noticed the Jewish soldier also spoke Arabic. They began to share the love of </a:t>
            </a:r>
            <a:r>
              <a:rPr lang="en-US" dirty="0" err="1"/>
              <a:t>Yesua</a:t>
            </a:r>
            <a:r>
              <a:rPr lang="en-US" dirty="0"/>
              <a:t> (Yeshua) with the Jewish soldier and encouraged him to learn more about Him until he reluctantly had to get back to his guard duty. Ironically, the three Muslim-background believers in Yeshua pray to get stopped at checkpoints so they can share the love of Yeshua with Jewish soldiers - with whom they would usually never have access or contact. They are excited to love their enemies and God has given them a special love in their hearts for soldiers!</a:t>
            </a:r>
          </a:p>
          <a:p>
            <a:r>
              <a:rPr lang="en-US" b="1" dirty="0"/>
              <a:t>Ahmed (not his real name) is one of</a:t>
            </a:r>
            <a:r>
              <a:rPr lang="en-US" dirty="0"/>
              <a:t> the team leaders and lived most of his life in Gaza until the overthrow of the Palestinian Authority by Hamas. He had never come in contact with Jewish people. However, now, living in Judea and Samaria (the West Bank) God has been doing something in his heart towards Israelis - especially as he teaches other Arabs to love their enemies</a:t>
            </a:r>
            <a:r>
              <a:rPr lang="en-US" dirty="0" smtClean="0"/>
              <a:t>.</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solidFill>
                  <a:prstClr val="white"/>
                </a:solidFill>
              </a:rPr>
              <a:t>Mtt. 10.16-20  Sheep Victorious Among Wolves </a:t>
            </a:r>
            <a:endParaRPr lang="en-US" altLang="en-US" dirty="0">
              <a:solidFill>
                <a:prstClr val="white"/>
              </a:solidFill>
            </a:endParaRPr>
          </a:p>
        </p:txBody>
      </p:sp>
      <p:sp>
        <p:nvSpPr>
          <p:cNvPr id="5" name="Rectangle 6"/>
          <p:cNvSpPr>
            <a:spLocks noGrp="1" noChangeArrowheads="1"/>
          </p:cNvSpPr>
          <p:nvPr>
            <p:ph type="dt"/>
          </p:nvPr>
        </p:nvSpPr>
        <p:spPr>
          <a:ln/>
        </p:spPr>
        <p:txBody>
          <a:bodyPr/>
          <a:lstStyle/>
          <a:p>
            <a:r>
              <a:rPr lang="en-US" altLang="en-US" smtClean="0">
                <a:solidFill>
                  <a:prstClr val="white"/>
                </a:solidFill>
              </a:rPr>
              <a:t>Jan. 9, 2016  5776</a:t>
            </a:r>
            <a:endParaRPr lang="en-US" altLang="en-US" dirty="0">
              <a:solidFill>
                <a:prstClr val="white"/>
              </a:solidFill>
            </a:endParaRPr>
          </a:p>
        </p:txBody>
      </p:sp>
      <p:sp>
        <p:nvSpPr>
          <p:cNvPr id="7" name="Rectangle 10"/>
          <p:cNvSpPr>
            <a:spLocks noGrp="1" noChangeArrowheads="1"/>
          </p:cNvSpPr>
          <p:nvPr>
            <p:ph type="sldNum"/>
          </p:nvPr>
        </p:nvSpPr>
        <p:spPr>
          <a:ln/>
        </p:spPr>
        <p:txBody>
          <a:bodyPr/>
          <a:lstStyle/>
          <a:p>
            <a:fld id="{D246CCDC-493D-468F-B01F-C0D70D43E59E}" type="slidenum">
              <a:rPr lang="en-US" altLang="en-US">
                <a:solidFill>
                  <a:prstClr val="white"/>
                </a:solidFill>
              </a:rPr>
              <a:pPr/>
              <a:t>31</a:t>
            </a:fld>
            <a:endParaRPr lang="en-US" altLang="en-US" dirty="0">
              <a:solidFill>
                <a:prstClr val="white"/>
              </a:solidFill>
            </a:endParaRPr>
          </a:p>
        </p:txBody>
      </p:sp>
      <p:sp>
        <p:nvSpPr>
          <p:cNvPr id="4451330" name="Rectangle 2"/>
          <p:cNvSpPr>
            <a:spLocks noGrp="1" noRot="1" noChangeAspect="1" noChangeArrowheads="1" noTextEdit="1"/>
          </p:cNvSpPr>
          <p:nvPr>
            <p:ph type="sldImg"/>
          </p:nvPr>
        </p:nvSpPr>
        <p:spPr>
          <a:xfrm>
            <a:off x="3048000" y="304800"/>
            <a:ext cx="812800" cy="609600"/>
          </a:xfrm>
          <a:ln/>
        </p:spPr>
      </p:sp>
      <p:sp>
        <p:nvSpPr>
          <p:cNvPr id="4451331" name="Rectangle 3"/>
          <p:cNvSpPr>
            <a:spLocks noGrp="1" noChangeArrowheads="1"/>
          </p:cNvSpPr>
          <p:nvPr>
            <p:ph type="body" idx="1"/>
          </p:nvPr>
        </p:nvSpPr>
        <p:spPr>
          <a:xfrm>
            <a:off x="152400" y="914400"/>
            <a:ext cx="6553200" cy="8077200"/>
          </a:xfrm>
        </p:spPr>
        <p:txBody>
          <a:bodyPr>
            <a:noAutofit/>
          </a:bodyPr>
          <a:lstStyle/>
          <a:p>
            <a:r>
              <a:rPr lang="en-US" dirty="0" smtClean="0"/>
              <a:t>Recently</a:t>
            </a:r>
            <a:r>
              <a:rPr lang="en-US" dirty="0"/>
              <a:t>, Ahmed was given military permission to cross an Israeli checkpoint and went on a ministry trip to Beer </a:t>
            </a:r>
            <a:r>
              <a:rPr lang="en-US" dirty="0" err="1"/>
              <a:t>Sheva</a:t>
            </a:r>
            <a:r>
              <a:rPr lang="en-US" dirty="0"/>
              <a:t> with an Israeli friend and teammate of his. While eating at a restaurant, the waiter asked Ahmed where he was from and he responded that he was from Gaza. The waiter said he had been to Gaza as an IDF soldier in the last war and had lost a friend of his there. Ahmed then got up, hugged him, and with tears apologized for his friend’s death on behalf of his people. The waiter was so touched that he also was in tears.</a:t>
            </a:r>
          </a:p>
          <a:p>
            <a:r>
              <a:rPr lang="en-US" dirty="0"/>
              <a:t>This led to the young waiter bringing over two other Jewish Israeli waitresses to hear Ahmed’s testimony of what God had done in his heart through Yeshua. They were so open and hungry for the message of the Gospel because of the love they saw in Ahmed’s eyes towards them. The conversation continued until the manager reminded all the waiters/waitresses that they had a job to do! That night, the Holy Spirit moved in Ahmed’s heart as he wept and travailed for the salvation of the Jewish people</a:t>
            </a:r>
            <a:r>
              <a:rPr lang="en-US" dirty="0" smtClean="0"/>
              <a:t>.</a:t>
            </a:r>
            <a:endParaRPr lang="en-US" altLang="en-US" sz="28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solidFill>
                  <a:prstClr val="white"/>
                </a:solidFill>
              </a:rPr>
              <a:t>Mtt. 10.16-20  Sheep Victorious Among Wolves </a:t>
            </a:r>
            <a:endParaRPr lang="en-US" altLang="en-US" dirty="0">
              <a:solidFill>
                <a:prstClr val="white"/>
              </a:solidFill>
            </a:endParaRPr>
          </a:p>
        </p:txBody>
      </p:sp>
      <p:sp>
        <p:nvSpPr>
          <p:cNvPr id="5" name="Rectangle 6"/>
          <p:cNvSpPr>
            <a:spLocks noGrp="1" noChangeArrowheads="1"/>
          </p:cNvSpPr>
          <p:nvPr>
            <p:ph type="dt"/>
          </p:nvPr>
        </p:nvSpPr>
        <p:spPr>
          <a:ln/>
        </p:spPr>
        <p:txBody>
          <a:bodyPr/>
          <a:lstStyle/>
          <a:p>
            <a:r>
              <a:rPr lang="en-US" altLang="en-US" smtClean="0">
                <a:solidFill>
                  <a:prstClr val="white"/>
                </a:solidFill>
              </a:rPr>
              <a:t>Jan. 9, 2016  5776</a:t>
            </a:r>
            <a:endParaRPr lang="en-US" altLang="en-US" dirty="0">
              <a:solidFill>
                <a:prstClr val="white"/>
              </a:solidFill>
            </a:endParaRPr>
          </a:p>
        </p:txBody>
      </p:sp>
      <p:sp>
        <p:nvSpPr>
          <p:cNvPr id="7" name="Rectangle 10"/>
          <p:cNvSpPr>
            <a:spLocks noGrp="1" noChangeArrowheads="1"/>
          </p:cNvSpPr>
          <p:nvPr>
            <p:ph type="sldNum"/>
          </p:nvPr>
        </p:nvSpPr>
        <p:spPr>
          <a:ln/>
        </p:spPr>
        <p:txBody>
          <a:bodyPr/>
          <a:lstStyle/>
          <a:p>
            <a:fld id="{D246CCDC-493D-468F-B01F-C0D70D43E59E}" type="slidenum">
              <a:rPr lang="en-US" altLang="en-US">
                <a:solidFill>
                  <a:prstClr val="white"/>
                </a:solidFill>
              </a:rPr>
              <a:pPr/>
              <a:t>32</a:t>
            </a:fld>
            <a:endParaRPr lang="en-US" altLang="en-US" dirty="0">
              <a:solidFill>
                <a:prstClr val="white"/>
              </a:solidFill>
            </a:endParaRPr>
          </a:p>
        </p:txBody>
      </p:sp>
      <p:sp>
        <p:nvSpPr>
          <p:cNvPr id="4451330" name="Rectangle 2"/>
          <p:cNvSpPr>
            <a:spLocks noGrp="1" noRot="1" noChangeAspect="1" noChangeArrowheads="1" noTextEdit="1"/>
          </p:cNvSpPr>
          <p:nvPr>
            <p:ph type="sldImg"/>
          </p:nvPr>
        </p:nvSpPr>
        <p:spPr>
          <a:xfrm>
            <a:off x="3048000" y="304800"/>
            <a:ext cx="812800" cy="609600"/>
          </a:xfrm>
          <a:ln/>
        </p:spPr>
      </p:sp>
      <p:sp>
        <p:nvSpPr>
          <p:cNvPr id="4451331" name="Rectangle 3"/>
          <p:cNvSpPr>
            <a:spLocks noGrp="1" noChangeArrowheads="1"/>
          </p:cNvSpPr>
          <p:nvPr>
            <p:ph type="body" idx="1"/>
          </p:nvPr>
        </p:nvSpPr>
        <p:spPr>
          <a:xfrm>
            <a:off x="152400" y="914400"/>
            <a:ext cx="6553200" cy="8077200"/>
          </a:xfrm>
        </p:spPr>
        <p:txBody>
          <a:bodyPr>
            <a:normAutofit/>
          </a:bodyPr>
          <a:lstStyle/>
          <a:p>
            <a:r>
              <a:rPr lang="en-US" b="1" dirty="0" smtClean="0"/>
              <a:t>“</a:t>
            </a:r>
            <a:r>
              <a:rPr lang="en-US" b="1" dirty="0"/>
              <a:t>A” is a Muslim background believer who has recently</a:t>
            </a:r>
            <a:r>
              <a:rPr lang="en-US" dirty="0"/>
              <a:t> come to know Yeshua. He is very passionate about sharing the gospel and making disciples of his fellow Muslims. Recently, his mother had to go to an Israeli hospital. While in the waiting area, “A” was sitting beside an Orthodox Jewish man who was in the same room as his mother. “A” then told the man his testimony and how he was once violent towards the Jewish people, but Yeshua changed his heart.</a:t>
            </a:r>
          </a:p>
          <a:p>
            <a:r>
              <a:rPr lang="en-US" dirty="0"/>
              <a:t>The Orthodox Jewish man, who probably wouldn’t listen to any other person tell him about Yeshua, was very interested. “A” then shared from the </a:t>
            </a:r>
            <a:r>
              <a:rPr lang="en-US" dirty="0" smtClean="0"/>
              <a:t>Tanakh/ Old </a:t>
            </a:r>
            <a:r>
              <a:rPr lang="en-US" dirty="0"/>
              <a:t>Testament scriptures about Yeshua fulfilling the role of Messiah and how he can change hearts. He gave himself as an example. The Orthodox Jewish man left and said, “You have given me a lot to think about that I never would have considered” and promised to really examine Yeshua.</a:t>
            </a:r>
          </a:p>
          <a:p>
            <a:r>
              <a:rPr lang="en-US" dirty="0"/>
              <a:t>It all starts with “Love Your Enemies</a:t>
            </a:r>
            <a:r>
              <a:rPr lang="en-US" dirty="0" smtClean="0"/>
              <a:t>.”</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solidFill>
                  <a:prstClr val="white"/>
                </a:solidFill>
              </a:rPr>
              <a:t>Mtt. 10.16-20  Sheep Victorious Among Wolves </a:t>
            </a:r>
            <a:endParaRPr lang="en-US" altLang="en-US" dirty="0">
              <a:solidFill>
                <a:prstClr val="white"/>
              </a:solidFill>
            </a:endParaRPr>
          </a:p>
        </p:txBody>
      </p:sp>
      <p:sp>
        <p:nvSpPr>
          <p:cNvPr id="5" name="Rectangle 6"/>
          <p:cNvSpPr>
            <a:spLocks noGrp="1" noChangeArrowheads="1"/>
          </p:cNvSpPr>
          <p:nvPr>
            <p:ph type="dt"/>
          </p:nvPr>
        </p:nvSpPr>
        <p:spPr>
          <a:ln/>
        </p:spPr>
        <p:txBody>
          <a:bodyPr/>
          <a:lstStyle/>
          <a:p>
            <a:r>
              <a:rPr lang="en-US" altLang="en-US" smtClean="0">
                <a:solidFill>
                  <a:prstClr val="white"/>
                </a:solidFill>
              </a:rPr>
              <a:t>Jan. 9, 2016  5776</a:t>
            </a:r>
            <a:endParaRPr lang="en-US" altLang="en-US" dirty="0">
              <a:solidFill>
                <a:prstClr val="white"/>
              </a:solidFill>
            </a:endParaRPr>
          </a:p>
        </p:txBody>
      </p:sp>
      <p:sp>
        <p:nvSpPr>
          <p:cNvPr id="7" name="Rectangle 10"/>
          <p:cNvSpPr>
            <a:spLocks noGrp="1" noChangeArrowheads="1"/>
          </p:cNvSpPr>
          <p:nvPr>
            <p:ph type="sldNum"/>
          </p:nvPr>
        </p:nvSpPr>
        <p:spPr>
          <a:ln/>
        </p:spPr>
        <p:txBody>
          <a:bodyPr/>
          <a:lstStyle/>
          <a:p>
            <a:fld id="{D246CCDC-493D-468F-B01F-C0D70D43E59E}" type="slidenum">
              <a:rPr lang="en-US" altLang="en-US">
                <a:solidFill>
                  <a:prstClr val="white"/>
                </a:solidFill>
              </a:rPr>
              <a:pPr/>
              <a:t>33</a:t>
            </a:fld>
            <a:endParaRPr lang="en-US" altLang="en-US" dirty="0">
              <a:solidFill>
                <a:prstClr val="white"/>
              </a:solidFill>
            </a:endParaRPr>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smtClean="0"/>
              <a:t>Joel Richardson said that most of the stories he’s heard of Muslims</a:t>
            </a:r>
            <a:r>
              <a:rPr lang="en-US" altLang="en-US" baseline="0" dirty="0" smtClean="0"/>
              <a:t> coming to faith is through the love of believers.  Also dreams and visions.   Mostly loving relations.</a:t>
            </a:r>
          </a:p>
          <a:p>
            <a:r>
              <a:rPr lang="en-US" altLang="en-US" baseline="0" dirty="0" smtClean="0"/>
              <a:t>Stories from http://www.jesusfilm.org/</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34</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2475" cy="3422650"/>
          </a:xfrm>
        </p:spPr>
      </p:sp>
      <p:sp>
        <p:nvSpPr>
          <p:cNvPr id="3" name="Notes Placeholder 2"/>
          <p:cNvSpPr>
            <a:spLocks noGrp="1"/>
          </p:cNvSpPr>
          <p:nvPr>
            <p:ph type="body" idx="1"/>
          </p:nvPr>
        </p:nvSpPr>
        <p:spPr/>
        <p:txBody>
          <a:bodyPr/>
          <a:lstStyle/>
          <a:p>
            <a:r>
              <a:rPr lang="en-US" sz="2000" b="0" i="0" kern="1200" dirty="0" smtClean="0">
                <a:solidFill>
                  <a:srgbClr val="000000"/>
                </a:solidFill>
                <a:effectLst/>
                <a:latin typeface="Arial Rounded MT Bold" pitchFamily="34" charset="0"/>
                <a:ea typeface="+mn-ea"/>
                <a:cs typeface="Arial" charset="0"/>
              </a:rPr>
              <a:t> </a:t>
            </a:r>
            <a:r>
              <a:rPr lang="en-US" sz="2000" b="0" i="0" kern="1200" dirty="0" err="1" smtClean="0">
                <a:solidFill>
                  <a:srgbClr val="000000"/>
                </a:solidFill>
                <a:effectLst/>
                <a:latin typeface="Arial Rounded MT Bold" pitchFamily="34" charset="0"/>
                <a:ea typeface="+mn-ea"/>
                <a:cs typeface="Arial" charset="0"/>
              </a:rPr>
              <a:t>sanhedrim</a:t>
            </a:r>
            <a:r>
              <a:rPr lang="en-US" sz="2000" b="0" i="0" kern="1200" dirty="0" smtClean="0">
                <a:solidFill>
                  <a:srgbClr val="000000"/>
                </a:solidFill>
                <a:effectLst/>
                <a:latin typeface="Arial Rounded MT Bold" pitchFamily="34" charset="0"/>
                <a:ea typeface="+mn-ea"/>
                <a:cs typeface="Arial" charset="0"/>
              </a:rPr>
              <a:t>, of which there were three sorts; the greater, which consisted of seventy one persons, and was only held in Jerusalem; the lesser one, which was made up of twenty three members, and was kept in every place where there were an hundred and twenty Israelites; and the third, where there was not that number, and was a triumvirate, or a bench of three judges only </a:t>
            </a:r>
          </a:p>
        </p:txBody>
      </p:sp>
      <p:sp>
        <p:nvSpPr>
          <p:cNvPr id="4" name="Header Placeholder 3"/>
          <p:cNvSpPr>
            <a:spLocks noGrp="1"/>
          </p:cNvSpPr>
          <p:nvPr>
            <p:ph type="hdr" idx="10"/>
          </p:nvPr>
        </p:nvSpPr>
        <p:spPr/>
        <p:txBody>
          <a:bodyPr/>
          <a:lstStyle/>
          <a:p>
            <a:r>
              <a:rPr lang="en-US" altLang="en-US" smtClean="0"/>
              <a:t>Mtt. 10.16-20  Sheep Victorious Among Wolves </a:t>
            </a:r>
            <a:endParaRPr lang="en-US" altLang="en-US" dirty="0"/>
          </a:p>
        </p:txBody>
      </p:sp>
      <p:sp>
        <p:nvSpPr>
          <p:cNvPr id="5" name="Date Placeholder 4"/>
          <p:cNvSpPr>
            <a:spLocks noGrp="1"/>
          </p:cNvSpPr>
          <p:nvPr>
            <p:ph type="dt" idx="11"/>
          </p:nvPr>
        </p:nvSpPr>
        <p:spPr/>
        <p:txBody>
          <a:bodyPr/>
          <a:lstStyle/>
          <a:p>
            <a:r>
              <a:rPr lang="en-US" altLang="en-US" smtClean="0"/>
              <a:t>Jan. 9, 2016  5776</a:t>
            </a:r>
            <a:endParaRPr lang="en-US" altLang="en-US" dirty="0"/>
          </a:p>
        </p:txBody>
      </p:sp>
      <p:sp>
        <p:nvSpPr>
          <p:cNvPr id="6" name="Slide Number Placeholder 5"/>
          <p:cNvSpPr>
            <a:spLocks noGrp="1"/>
          </p:cNvSpPr>
          <p:nvPr>
            <p:ph type="sldNum" idx="12"/>
          </p:nvPr>
        </p:nvSpPr>
        <p:spPr/>
        <p:txBody>
          <a:bodyPr/>
          <a:lstStyle/>
          <a:p>
            <a:fld id="{EB046E99-C8B1-4CDD-A73C-F6E7A10563DD}" type="slidenum">
              <a:rPr lang="en-US" altLang="en-US" smtClean="0"/>
              <a:pPr/>
              <a:t>35</a:t>
            </a:fld>
            <a:endParaRPr lang="en-US" altLang="en-US" dirty="0"/>
          </a:p>
        </p:txBody>
      </p:sp>
    </p:spTree>
    <p:extLst>
      <p:ext uri="{BB962C8B-B14F-4D97-AF65-F5344CB8AC3E}">
        <p14:creationId xmlns:p14="http://schemas.microsoft.com/office/powerpoint/2010/main" val="2631102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36</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smtClean="0"/>
              <a:t>49 – 1 = 39</a:t>
            </a:r>
          </a:p>
          <a:p>
            <a:r>
              <a:rPr lang="en-US" altLang="en-US" dirty="0" smtClean="0"/>
              <a:t>What does that really mean?  </a:t>
            </a:r>
          </a:p>
          <a:p>
            <a:r>
              <a:rPr lang="en-US" altLang="en-US" dirty="0" smtClean="0"/>
              <a:t>13 on the chest, 26 on the back: 13 on each shoulder</a:t>
            </a:r>
          </a:p>
          <a:p>
            <a:r>
              <a:rPr lang="en-US" altLang="en-US" dirty="0" err="1" smtClean="0"/>
              <a:t>Shaul</a:t>
            </a:r>
            <a:r>
              <a:rPr lang="en-US" altLang="en-US" dirty="0" smtClean="0"/>
              <a:t>/Paul 5x!!!</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37</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sz="1200" dirty="0" err="1"/>
              <a:t>Maimon</a:t>
            </a:r>
            <a:r>
              <a:rPr lang="en-US" sz="1200" dirty="0"/>
              <a:t>. </a:t>
            </a:r>
            <a:r>
              <a:rPr lang="en-US" sz="1200" dirty="0" err="1"/>
              <a:t>Hilch</a:t>
            </a:r>
            <a:r>
              <a:rPr lang="en-US" sz="1200" dirty="0"/>
              <a:t>. Sanhedrim, c. 16. sect. 8, 9, 10, 11. </a:t>
            </a:r>
            <a:r>
              <a:rPr lang="en-US" sz="1200" dirty="0" err="1"/>
              <a:t>Misn</a:t>
            </a:r>
            <a:r>
              <a:rPr lang="en-US" sz="1200" dirty="0"/>
              <a:t>. </a:t>
            </a:r>
            <a:r>
              <a:rPr lang="en-US" sz="1200" dirty="0" err="1"/>
              <a:t>Maccot</a:t>
            </a:r>
            <a:r>
              <a:rPr lang="en-US" sz="1200" dirty="0"/>
              <a:t>, c. 3. sect. 12, 13, 14.</a:t>
            </a:r>
            <a:endParaRPr lang="en-US"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38</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sz="1200" dirty="0" err="1"/>
              <a:t>Maimon</a:t>
            </a:r>
            <a:r>
              <a:rPr lang="en-US" sz="1200" dirty="0"/>
              <a:t>. </a:t>
            </a:r>
            <a:r>
              <a:rPr lang="en-US" sz="1200" dirty="0" err="1"/>
              <a:t>Hilch</a:t>
            </a:r>
            <a:r>
              <a:rPr lang="en-US" sz="1200" dirty="0"/>
              <a:t>. Sanhedrim, c. 16. sect. 8, 9, 10, 11. </a:t>
            </a:r>
            <a:r>
              <a:rPr lang="en-US" sz="1200" dirty="0" err="1"/>
              <a:t>Misn</a:t>
            </a:r>
            <a:r>
              <a:rPr lang="en-US" sz="1200" dirty="0"/>
              <a:t>. </a:t>
            </a:r>
            <a:r>
              <a:rPr lang="en-US" sz="1200" dirty="0" err="1"/>
              <a:t>Maccot</a:t>
            </a:r>
            <a:r>
              <a:rPr lang="en-US" sz="1200" dirty="0"/>
              <a:t>, c. 3. sect. 12, 13, 14.</a:t>
            </a:r>
            <a:endParaRPr lang="en-US"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39</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sz="1200" dirty="0" err="1"/>
              <a:t>Maimon</a:t>
            </a:r>
            <a:r>
              <a:rPr lang="en-US" sz="1200" dirty="0"/>
              <a:t>. </a:t>
            </a:r>
            <a:r>
              <a:rPr lang="en-US" sz="1200" dirty="0" err="1"/>
              <a:t>Hilch</a:t>
            </a:r>
            <a:r>
              <a:rPr lang="en-US" sz="1200" dirty="0"/>
              <a:t>. Sanhedrim, c. 16. sect. 8, 9, 10, 11. </a:t>
            </a:r>
            <a:r>
              <a:rPr lang="en-US" sz="1200" dirty="0" err="1"/>
              <a:t>Misn</a:t>
            </a:r>
            <a:r>
              <a:rPr lang="en-US" sz="1200" dirty="0"/>
              <a:t>. </a:t>
            </a:r>
            <a:r>
              <a:rPr lang="en-US" sz="1200" dirty="0" err="1"/>
              <a:t>Maccot</a:t>
            </a:r>
            <a:r>
              <a:rPr lang="en-US" sz="1200" dirty="0"/>
              <a:t>, c. 3. sect. 12, 13, 14.</a:t>
            </a:r>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4</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200" dirty="0" smtClean="0"/>
              <a:t>http://cjcuc.com/site/staff/#riskin</a:t>
            </a:r>
            <a:endParaRPr lang="en-US"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40</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41</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42</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5</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pPr marL="0" marR="0" indent="0" algn="l" defTabSz="457200" rtl="0" eaLnBrk="1" fontAlgn="base" latinLnBrk="0" hangingPunct="1">
              <a:lnSpc>
                <a:spcPct val="100000"/>
              </a:lnSpc>
              <a:spcBef>
                <a:spcPct val="30000"/>
              </a:spcBef>
              <a:spcAft>
                <a:spcPct val="0"/>
              </a:spcAft>
              <a:buClr>
                <a:srgbClr val="000000"/>
              </a:buClr>
              <a:buSzPct val="100000"/>
              <a:buFont typeface="Times New Roman" pitchFamily="18" charset="0"/>
              <a:buNone/>
              <a:tabLst/>
              <a:defRPr/>
            </a:pPr>
            <a:r>
              <a:rPr lang="en-US" sz="1200" kern="1200" dirty="0" smtClean="0">
                <a:solidFill>
                  <a:srgbClr val="000000"/>
                </a:solidFill>
                <a:effectLst/>
                <a:latin typeface="Arial Rounded MT Bold" pitchFamily="34" charset="0"/>
                <a:ea typeface="+mn-ea"/>
                <a:cs typeface="Arial" charset="0"/>
              </a:rPr>
              <a:t>http://cjcuc.com/site/2015/12/03/orthodox-rabbinic-statement-on-christianity/</a:t>
            </a:r>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6</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pPr marL="0" marR="0" indent="0" algn="l" defTabSz="457200" rtl="0" eaLnBrk="1" fontAlgn="base" latinLnBrk="0" hangingPunct="1">
              <a:lnSpc>
                <a:spcPct val="100000"/>
              </a:lnSpc>
              <a:spcBef>
                <a:spcPct val="30000"/>
              </a:spcBef>
              <a:spcAft>
                <a:spcPct val="0"/>
              </a:spcAft>
              <a:buClr>
                <a:srgbClr val="000000"/>
              </a:buClr>
              <a:buSzPct val="100000"/>
              <a:buFont typeface="Times New Roman" pitchFamily="18" charset="0"/>
              <a:buNone/>
              <a:tabLst/>
              <a:defRPr/>
            </a:pPr>
            <a:r>
              <a:rPr lang="en-US" sz="1200" kern="1200" dirty="0" smtClean="0">
                <a:solidFill>
                  <a:srgbClr val="000000"/>
                </a:solidFill>
                <a:effectLst/>
                <a:latin typeface="Arial Rounded MT Bold" pitchFamily="34" charset="0"/>
                <a:ea typeface="+mn-ea"/>
                <a:cs typeface="Arial" charset="0"/>
              </a:rPr>
              <a:t>http://cjcuc.com/site/2015/12/03/orthodox-rabbinic-statement-on-christianity/</a:t>
            </a: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7</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pPr marL="0" marR="0" indent="0" algn="l" defTabSz="457200" rtl="0" eaLnBrk="1" fontAlgn="base" latinLnBrk="0" hangingPunct="1">
              <a:lnSpc>
                <a:spcPct val="100000"/>
              </a:lnSpc>
              <a:spcBef>
                <a:spcPct val="30000"/>
              </a:spcBef>
              <a:spcAft>
                <a:spcPct val="0"/>
              </a:spcAft>
              <a:buClr>
                <a:srgbClr val="000000"/>
              </a:buClr>
              <a:buSzPct val="100000"/>
              <a:buFont typeface="Times New Roman" pitchFamily="18" charset="0"/>
              <a:buNone/>
              <a:tabLst/>
              <a:defRPr/>
            </a:pPr>
            <a:r>
              <a:rPr lang="en-US" sz="1200" kern="1200" dirty="0" smtClean="0">
                <a:solidFill>
                  <a:srgbClr val="000000"/>
                </a:solidFill>
                <a:effectLst/>
                <a:latin typeface="Arial Rounded MT Bold" pitchFamily="34" charset="0"/>
                <a:ea typeface="+mn-ea"/>
                <a:cs typeface="Arial" charset="0"/>
              </a:rPr>
              <a:t>http://cjcuc.com/site/2015/12/03/orthodox-rabbinic-statement-on-christianity/</a:t>
            </a:r>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8</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pPr marL="0" marR="0" indent="0" algn="l" defTabSz="457200" rtl="0" eaLnBrk="1" fontAlgn="base" latinLnBrk="0" hangingPunct="1">
              <a:lnSpc>
                <a:spcPct val="100000"/>
              </a:lnSpc>
              <a:spcBef>
                <a:spcPct val="30000"/>
              </a:spcBef>
              <a:spcAft>
                <a:spcPct val="0"/>
              </a:spcAft>
              <a:buClr>
                <a:srgbClr val="000000"/>
              </a:buClr>
              <a:buSzPct val="100000"/>
              <a:buFont typeface="Times New Roman" pitchFamily="18" charset="0"/>
              <a:buNone/>
              <a:tabLst/>
              <a:defRPr/>
            </a:pPr>
            <a:r>
              <a:rPr lang="en-US" sz="1200" kern="1200" dirty="0" smtClean="0">
                <a:solidFill>
                  <a:srgbClr val="000000"/>
                </a:solidFill>
                <a:effectLst/>
                <a:latin typeface="Arial Rounded MT Bold" pitchFamily="34" charset="0"/>
                <a:ea typeface="+mn-ea"/>
                <a:cs typeface="Arial" charset="0"/>
              </a:rPr>
              <a:t>http://cjcuc.com/site/2015/12/03/orthodox-rabbinic-statement-on-christianity/</a:t>
            </a:r>
          </a:p>
          <a:p>
            <a:r>
              <a:rPr lang="en-US" altLang="en-US" dirty="0" smtClean="0"/>
              <a:t>Seems like a great</a:t>
            </a:r>
            <a:r>
              <a:rPr lang="en-US" altLang="en-US" baseline="0" dirty="0" smtClean="0"/>
              <a:t> breakthrough.</a:t>
            </a:r>
            <a:endParaRPr lang="en-US" altLang="en-US" dirty="0" smtClean="0"/>
          </a:p>
          <a:p>
            <a:r>
              <a:rPr lang="en-US" altLang="en-US" dirty="0" smtClean="0"/>
              <a:t>Then, an e-magazine issue arrived.</a:t>
            </a:r>
          </a:p>
          <a:p>
            <a:endParaRPr lang="en-US" altLang="en-US" dirty="0" smtClean="0"/>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Mtt. 10.16-20  Sheep Victorious Among Wolves </a:t>
            </a:r>
            <a:endParaRPr lang="en-US" altLang="en-US" dirty="0"/>
          </a:p>
        </p:txBody>
      </p:sp>
      <p:sp>
        <p:nvSpPr>
          <p:cNvPr id="5" name="Rectangle 6"/>
          <p:cNvSpPr>
            <a:spLocks noGrp="1" noChangeArrowheads="1"/>
          </p:cNvSpPr>
          <p:nvPr>
            <p:ph type="dt"/>
          </p:nvPr>
        </p:nvSpPr>
        <p:spPr>
          <a:ln/>
        </p:spPr>
        <p:txBody>
          <a:bodyPr/>
          <a:lstStyle/>
          <a:p>
            <a:r>
              <a:rPr lang="en-US" altLang="en-US" smtClean="0"/>
              <a:t>Jan. 9, 2016  5776</a:t>
            </a:r>
            <a:endParaRPr lang="en-US" altLang="en-US" dirty="0"/>
          </a:p>
        </p:txBody>
      </p:sp>
      <p:sp>
        <p:nvSpPr>
          <p:cNvPr id="7" name="Rectangle 10"/>
          <p:cNvSpPr>
            <a:spLocks noGrp="1" noChangeArrowheads="1"/>
          </p:cNvSpPr>
          <p:nvPr>
            <p:ph type="sldNum"/>
          </p:nvPr>
        </p:nvSpPr>
        <p:spPr>
          <a:ln/>
        </p:spPr>
        <p:txBody>
          <a:bodyPr/>
          <a:lstStyle/>
          <a:p>
            <a:fld id="{D246CCDC-493D-468F-B01F-C0D70D43E59E}" type="slidenum">
              <a:rPr lang="en-US" altLang="en-US"/>
              <a:pPr/>
              <a:t>9</a:t>
            </a:fld>
            <a:endParaRPr lang="en-US" altLang="en-US" dirty="0"/>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358494A-D8D2-4E44-AFB4-513FBB521F8A}" type="slidenum">
              <a:rPr lang="en-US" altLang="en-US"/>
              <a:pPr/>
              <a:t>‹#›</a:t>
            </a:fld>
            <a:endParaRPr lang="en-US" altLang="en-US" dirty="0"/>
          </a:p>
        </p:txBody>
      </p:sp>
    </p:spTree>
    <p:extLst>
      <p:ext uri="{BB962C8B-B14F-4D97-AF65-F5344CB8AC3E}">
        <p14:creationId xmlns:p14="http://schemas.microsoft.com/office/powerpoint/2010/main" val="192512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B93CDAC-B97F-4553-B0A3-6022618E0148}" type="slidenum">
              <a:rPr lang="en-US" altLang="en-US"/>
              <a:pPr/>
              <a:t>‹#›</a:t>
            </a:fld>
            <a:endParaRPr lang="en-US" altLang="en-US" dirty="0"/>
          </a:p>
        </p:txBody>
      </p:sp>
    </p:spTree>
    <p:extLst>
      <p:ext uri="{BB962C8B-B14F-4D97-AF65-F5344CB8AC3E}">
        <p14:creationId xmlns:p14="http://schemas.microsoft.com/office/powerpoint/2010/main" val="292472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93BB817-41BB-44F8-9941-B99578ACE12A}" type="slidenum">
              <a:rPr lang="en-US" altLang="en-US"/>
              <a:pPr/>
              <a:t>‹#›</a:t>
            </a:fld>
            <a:endParaRPr lang="en-US" altLang="en-US" dirty="0"/>
          </a:p>
        </p:txBody>
      </p:sp>
    </p:spTree>
    <p:extLst>
      <p:ext uri="{BB962C8B-B14F-4D97-AF65-F5344CB8AC3E}">
        <p14:creationId xmlns:p14="http://schemas.microsoft.com/office/powerpoint/2010/main" val="37912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0005B83-3363-4CE9-8988-F56030EDB498}" type="slidenum">
              <a:rPr lang="en-US" altLang="en-US"/>
              <a:pPr/>
              <a:t>‹#›</a:t>
            </a:fld>
            <a:endParaRPr lang="en-US" altLang="en-US"/>
          </a:p>
        </p:txBody>
      </p:sp>
    </p:spTree>
    <p:extLst>
      <p:ext uri="{BB962C8B-B14F-4D97-AF65-F5344CB8AC3E}">
        <p14:creationId xmlns:p14="http://schemas.microsoft.com/office/powerpoint/2010/main" val="76478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58494A-D8D2-4E44-AFB4-513FBB521F8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37338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D31A1F-6F77-4BB2-A841-0DED74F9036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8654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AD6A51-693E-419B-9C78-1710E1AF88B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39210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020B12-0B2C-48BA-AF43-0AABD119762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28227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DADC984-EB8A-4FE4-806F-5FD0F59CDEE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03846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16DBC5-1193-4621-84A9-939E370A82E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64139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9AF00E6-DF55-4E4D-B20A-48D5EF5DFE4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4115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CD31A1F-6F77-4BB2-A841-0DED74F90361}" type="slidenum">
              <a:rPr lang="en-US" altLang="en-US"/>
              <a:pPr/>
              <a:t>‹#›</a:t>
            </a:fld>
            <a:endParaRPr lang="en-US" altLang="en-US" dirty="0"/>
          </a:p>
        </p:txBody>
      </p:sp>
    </p:spTree>
    <p:extLst>
      <p:ext uri="{BB962C8B-B14F-4D97-AF65-F5344CB8AC3E}">
        <p14:creationId xmlns:p14="http://schemas.microsoft.com/office/powerpoint/2010/main" val="4125148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A6E136-440D-481F-B489-EBAEDE852BC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52459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F50B60-D88B-4DFB-9B81-C258B5E6525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504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93CDAC-B97F-4553-B0A3-6022618E014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8144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3BB817-41BB-44F8-9941-B99578ACE12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654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6AD6A51-693E-419B-9C78-1710E1AF88BF}" type="slidenum">
              <a:rPr lang="en-US" altLang="en-US"/>
              <a:pPr/>
              <a:t>‹#›</a:t>
            </a:fld>
            <a:endParaRPr lang="en-US" altLang="en-US" dirty="0"/>
          </a:p>
        </p:txBody>
      </p:sp>
    </p:spTree>
    <p:extLst>
      <p:ext uri="{BB962C8B-B14F-4D97-AF65-F5344CB8AC3E}">
        <p14:creationId xmlns:p14="http://schemas.microsoft.com/office/powerpoint/2010/main" val="295419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4020B12-0B2C-48BA-AF43-0AABD1197623}" type="slidenum">
              <a:rPr lang="en-US" altLang="en-US"/>
              <a:pPr/>
              <a:t>‹#›</a:t>
            </a:fld>
            <a:endParaRPr lang="en-US" altLang="en-US" dirty="0"/>
          </a:p>
        </p:txBody>
      </p:sp>
    </p:spTree>
    <p:extLst>
      <p:ext uri="{BB962C8B-B14F-4D97-AF65-F5344CB8AC3E}">
        <p14:creationId xmlns:p14="http://schemas.microsoft.com/office/powerpoint/2010/main" val="31395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0DADC984-EB8A-4FE4-806F-5FD0F59CDEE8}" type="slidenum">
              <a:rPr lang="en-US" altLang="en-US"/>
              <a:pPr/>
              <a:t>‹#›</a:t>
            </a:fld>
            <a:endParaRPr lang="en-US" altLang="en-US" dirty="0"/>
          </a:p>
        </p:txBody>
      </p:sp>
    </p:spTree>
    <p:extLst>
      <p:ext uri="{BB962C8B-B14F-4D97-AF65-F5344CB8AC3E}">
        <p14:creationId xmlns:p14="http://schemas.microsoft.com/office/powerpoint/2010/main" val="35227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9416DBC5-1193-4621-84A9-939E370A82EA}" type="slidenum">
              <a:rPr lang="en-US" altLang="en-US"/>
              <a:pPr/>
              <a:t>‹#›</a:t>
            </a:fld>
            <a:endParaRPr lang="en-US" altLang="en-US" dirty="0"/>
          </a:p>
        </p:txBody>
      </p:sp>
    </p:spTree>
    <p:extLst>
      <p:ext uri="{BB962C8B-B14F-4D97-AF65-F5344CB8AC3E}">
        <p14:creationId xmlns:p14="http://schemas.microsoft.com/office/powerpoint/2010/main" val="218062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59AF00E6-DF55-4E4D-B20A-48D5EF5DFE49}" type="slidenum">
              <a:rPr lang="en-US" altLang="en-US"/>
              <a:pPr/>
              <a:t>‹#›</a:t>
            </a:fld>
            <a:endParaRPr lang="en-US" altLang="en-US" dirty="0"/>
          </a:p>
        </p:txBody>
      </p:sp>
    </p:spTree>
    <p:extLst>
      <p:ext uri="{BB962C8B-B14F-4D97-AF65-F5344CB8AC3E}">
        <p14:creationId xmlns:p14="http://schemas.microsoft.com/office/powerpoint/2010/main" val="11634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E0A6E136-440D-481F-B489-EBAEDE852BC6}" type="slidenum">
              <a:rPr lang="en-US" altLang="en-US"/>
              <a:pPr/>
              <a:t>‹#›</a:t>
            </a:fld>
            <a:endParaRPr lang="en-US" altLang="en-US" dirty="0"/>
          </a:p>
        </p:txBody>
      </p:sp>
    </p:spTree>
    <p:extLst>
      <p:ext uri="{BB962C8B-B14F-4D97-AF65-F5344CB8AC3E}">
        <p14:creationId xmlns:p14="http://schemas.microsoft.com/office/powerpoint/2010/main" val="202614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5F50B60-D88B-4DFB-9B81-C258B5E65256}" type="slidenum">
              <a:rPr lang="en-US" altLang="en-US"/>
              <a:pPr/>
              <a:t>‹#›</a:t>
            </a:fld>
            <a:endParaRPr lang="en-US" altLang="en-US" dirty="0"/>
          </a:p>
        </p:txBody>
      </p:sp>
    </p:spTree>
    <p:extLst>
      <p:ext uri="{BB962C8B-B14F-4D97-AF65-F5344CB8AC3E}">
        <p14:creationId xmlns:p14="http://schemas.microsoft.com/office/powerpoint/2010/main" val="198498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400">
                <a:solidFill>
                  <a:schemeClr val="tx1"/>
                </a:solidFill>
                <a:latin typeface="+mj-lt"/>
              </a:defRPr>
            </a:lvl1pPr>
          </a:lstStyle>
          <a:p>
            <a:endParaRPr lang="en-US" altLang="en-US" dirty="0"/>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400">
                <a:solidFill>
                  <a:schemeClr val="tx1"/>
                </a:solidFill>
                <a:latin typeface="+mj-lt"/>
              </a:defRPr>
            </a:lvl1pPr>
          </a:lstStyle>
          <a:p>
            <a:endParaRPr lang="en-US" altLang="en-US" dirty="0"/>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400">
                <a:solidFill>
                  <a:schemeClr val="tx1"/>
                </a:solidFill>
                <a:latin typeface="+mj-lt"/>
              </a:defRPr>
            </a:lvl1pPr>
          </a:lstStyle>
          <a:p>
            <a:fld id="{36F56942-7D11-4B9F-B7E9-921EF9C8F0A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ipe(left)">
                                      <p:cBhvr>
                                        <p:cTn id="12" dur="500"/>
                                        <p:tgtEl>
                                          <p:spTgt spid="5632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wipe(left)">
                                      <p:cBhvr>
                                        <p:cTn id="15" dur="500"/>
                                        <p:tgtEl>
                                          <p:spTgt spid="5632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wipe(left)">
                                      <p:cBhvr>
                                        <p:cTn id="18" dur="500"/>
                                        <p:tgtEl>
                                          <p:spTgt spid="5632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wipe(left)">
                                      <p:cBhvr>
                                        <p:cTn id="21" dur="500"/>
                                        <p:tgtEl>
                                          <p:spTgt spid="5632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wipe(left)">
                                      <p:cBhvr>
                                        <p:cTn id="24"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tmplLst>
          <p:tmpl lvl="1">
            <p:tnLst>
              <p:par>
                <p:cTn presetID="22" presetClass="entr" presetSubtype="8" fill="hold" nodeType="click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4000">
          <a:solidFill>
            <a:schemeClr val="bg1"/>
          </a:solidFill>
          <a:latin typeface="+mn-lt"/>
          <a:ea typeface="+mn-ea"/>
          <a:cs typeface="+mn-cs"/>
        </a:defRPr>
      </a:lvl1pPr>
      <a:lvl2pPr marL="742950" indent="-285750" algn="l" rtl="0" fontAlgn="base">
        <a:spcBef>
          <a:spcPct val="20000"/>
        </a:spcBef>
        <a:spcAft>
          <a:spcPct val="0"/>
        </a:spcAft>
        <a:buChar char="–"/>
        <a:defRPr sz="4000">
          <a:solidFill>
            <a:schemeClr val="bg1"/>
          </a:solidFill>
          <a:latin typeface="+mn-lt"/>
          <a:cs typeface="+mn-cs"/>
        </a:defRPr>
      </a:lvl2pPr>
      <a:lvl3pPr marL="1143000" indent="-228600" algn="l" rtl="0" fontAlgn="base">
        <a:spcBef>
          <a:spcPct val="20000"/>
        </a:spcBef>
        <a:spcAft>
          <a:spcPct val="0"/>
        </a:spcAft>
        <a:buChar char="•"/>
        <a:defRPr sz="4000">
          <a:solidFill>
            <a:schemeClr val="bg1"/>
          </a:solidFill>
          <a:latin typeface="+mn-lt"/>
          <a:cs typeface="+mn-cs"/>
        </a:defRPr>
      </a:lvl3pPr>
      <a:lvl4pPr marL="1600200" indent="-228600" algn="l" rtl="0" fontAlgn="base">
        <a:spcBef>
          <a:spcPct val="20000"/>
        </a:spcBef>
        <a:spcAft>
          <a:spcPct val="0"/>
        </a:spcAft>
        <a:buChar char="–"/>
        <a:defRPr sz="2000">
          <a:solidFill>
            <a:schemeClr val="tx1"/>
          </a:solidFill>
          <a:latin typeface="+mj-lt"/>
          <a:cs typeface="+mn-cs"/>
        </a:defRPr>
      </a:lvl4pPr>
      <a:lvl5pPr marL="2057400" indent="-228600" algn="l" rtl="0" fontAlgn="base">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8307" name="Rectangle 3"/>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defTabSz="914400">
              <a:buClrTx/>
              <a:buSzTx/>
              <a:buFontTx/>
              <a:buNone/>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defTabSz="914400">
              <a:buClrTx/>
              <a:buSzTx/>
              <a:buFontTx/>
              <a:buNone/>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a:buClrTx/>
              <a:buSzTx/>
              <a:buFontTx/>
              <a:buNone/>
            </a:pPr>
            <a:fld id="{FE5A3E47-D38C-4CCF-AC39-1B220E81E19D}" type="slidenum">
              <a:rPr lang="en-US" altLang="en-US">
                <a:latin typeface="Arial" pitchFamily="34" charset="0"/>
                <a:cs typeface="Arial" pitchFamily="34" charset="0"/>
              </a:rPr>
              <a:pPr defTabSz="914400">
                <a:buClrTx/>
                <a:buSzTx/>
                <a:buFontTx/>
                <a:buNone/>
              </a:pPr>
              <a:t>‹#›</a:t>
            </a:fld>
            <a:endParaRPr lang="en-US" altLang="en-US">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Rounded MT Bold" pitchFamily="34" charset="0"/>
          <a:cs typeface="Arial" charset="0"/>
        </a:defRPr>
      </a:lvl2pPr>
      <a:lvl3pPr algn="ctr" rtl="0" eaLnBrk="0" fontAlgn="base" hangingPunct="0">
        <a:spcBef>
          <a:spcPct val="0"/>
        </a:spcBef>
        <a:spcAft>
          <a:spcPct val="0"/>
        </a:spcAft>
        <a:defRPr sz="4400">
          <a:solidFill>
            <a:schemeClr val="bg1"/>
          </a:solidFill>
          <a:latin typeface="Arial Rounded MT Bold" pitchFamily="34" charset="0"/>
          <a:cs typeface="Arial" charset="0"/>
        </a:defRPr>
      </a:lvl3pPr>
      <a:lvl4pPr algn="ctr" rtl="0" eaLnBrk="0" fontAlgn="base" hangingPunct="0">
        <a:spcBef>
          <a:spcPct val="0"/>
        </a:spcBef>
        <a:spcAft>
          <a:spcPct val="0"/>
        </a:spcAft>
        <a:defRPr sz="4400">
          <a:solidFill>
            <a:schemeClr val="bg1"/>
          </a:solidFill>
          <a:latin typeface="Arial Rounded MT Bold" pitchFamily="34" charset="0"/>
          <a:cs typeface="Arial" charset="0"/>
        </a:defRPr>
      </a:lvl4pPr>
      <a:lvl5pPr algn="ctr" rtl="0" eaLnBrk="0" fontAlgn="base" hangingPunct="0">
        <a:spcBef>
          <a:spcPct val="0"/>
        </a:spcBef>
        <a:spcAft>
          <a:spcPct val="0"/>
        </a:spcAft>
        <a:defRPr sz="4400">
          <a:solidFill>
            <a:schemeClr val="bg1"/>
          </a:solidFill>
          <a:latin typeface="Arial Rounded MT Bold" pitchFamily="34" charset="0"/>
          <a:cs typeface="Arial" charset="0"/>
        </a:defRPr>
      </a:lvl5pPr>
      <a:lvl6pPr marL="457200" algn="ctr" rtl="0" fontAlgn="base">
        <a:spcBef>
          <a:spcPct val="0"/>
        </a:spcBef>
        <a:spcAft>
          <a:spcPct val="0"/>
        </a:spcAft>
        <a:defRPr sz="4400">
          <a:solidFill>
            <a:schemeClr val="bg1"/>
          </a:solidFill>
          <a:latin typeface="Arial Rounded MT Bold" pitchFamily="34" charset="0"/>
          <a:cs typeface="Arial" charset="0"/>
        </a:defRPr>
      </a:lvl6pPr>
      <a:lvl7pPr marL="914400" algn="ctr" rtl="0" fontAlgn="base">
        <a:spcBef>
          <a:spcPct val="0"/>
        </a:spcBef>
        <a:spcAft>
          <a:spcPct val="0"/>
        </a:spcAft>
        <a:defRPr sz="4400">
          <a:solidFill>
            <a:schemeClr val="bg1"/>
          </a:solidFill>
          <a:latin typeface="Arial Rounded MT Bold" pitchFamily="34" charset="0"/>
          <a:cs typeface="Arial" charset="0"/>
        </a:defRPr>
      </a:lvl7pPr>
      <a:lvl8pPr marL="1371600" algn="ctr" rtl="0" fontAlgn="base">
        <a:spcBef>
          <a:spcPct val="0"/>
        </a:spcBef>
        <a:spcAft>
          <a:spcPct val="0"/>
        </a:spcAft>
        <a:defRPr sz="4400">
          <a:solidFill>
            <a:schemeClr val="bg1"/>
          </a:solidFill>
          <a:latin typeface="Arial Rounded MT Bold" pitchFamily="34" charset="0"/>
          <a:cs typeface="Arial" charset="0"/>
        </a:defRPr>
      </a:lvl8pPr>
      <a:lvl9pPr marL="1828800" algn="ctr" rtl="0" fontAlgn="base">
        <a:spcBef>
          <a:spcPct val="0"/>
        </a:spcBef>
        <a:spcAft>
          <a:spcPct val="0"/>
        </a:spcAft>
        <a:defRPr sz="4400">
          <a:solidFill>
            <a:schemeClr val="bg1"/>
          </a:solidFill>
          <a:latin typeface="Arial Rounded MT Bold" pitchFamily="34" charset="0"/>
          <a:cs typeface="Arial" charset="0"/>
        </a:defRPr>
      </a:lvl9pPr>
    </p:titleStyle>
    <p:bodyStyle>
      <a:lvl1pPr marL="342900" indent="-342900" algn="l" rtl="0" eaLnBrk="0" fontAlgn="base" hangingPunct="0">
        <a:spcBef>
          <a:spcPct val="20000"/>
        </a:spcBef>
        <a:spcAft>
          <a:spcPct val="0"/>
        </a:spcAft>
        <a:defRPr sz="4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400">
                <a:solidFill>
                  <a:schemeClr val="tx1"/>
                </a:solidFill>
                <a:latin typeface="+mj-lt"/>
              </a:defRPr>
            </a:lvl1pPr>
          </a:lstStyle>
          <a:p>
            <a:endParaRPr lang="en-US" altLang="en-US" dirty="0">
              <a:solidFill>
                <a:srgbClr val="000000"/>
              </a:solidFill>
            </a:endParaRPr>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400">
                <a:solidFill>
                  <a:schemeClr val="tx1"/>
                </a:solidFill>
                <a:latin typeface="+mj-lt"/>
              </a:defRPr>
            </a:lvl1pPr>
          </a:lstStyle>
          <a:p>
            <a:endParaRPr lang="en-US" altLang="en-US" dirty="0">
              <a:solidFill>
                <a:srgbClr val="000000"/>
              </a:solidFill>
            </a:endParaRPr>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400">
                <a:solidFill>
                  <a:schemeClr val="tx1"/>
                </a:solidFill>
                <a:latin typeface="+mj-lt"/>
              </a:defRPr>
            </a:lvl1pPr>
          </a:lstStyle>
          <a:p>
            <a:fld id="{36F56942-7D11-4B9F-B7E9-921EF9C8F0A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84940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ipe(left)">
                                      <p:cBhvr>
                                        <p:cTn id="12" dur="500"/>
                                        <p:tgtEl>
                                          <p:spTgt spid="5632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wipe(left)">
                                      <p:cBhvr>
                                        <p:cTn id="15" dur="500"/>
                                        <p:tgtEl>
                                          <p:spTgt spid="5632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wipe(left)">
                                      <p:cBhvr>
                                        <p:cTn id="18" dur="500"/>
                                        <p:tgtEl>
                                          <p:spTgt spid="5632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wipe(left)">
                                      <p:cBhvr>
                                        <p:cTn id="21" dur="500"/>
                                        <p:tgtEl>
                                          <p:spTgt spid="5632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wipe(left)">
                                      <p:cBhvr>
                                        <p:cTn id="24"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tmplLst>
          <p:tmpl lvl="1">
            <p:tnLst>
              <p:par>
                <p:cTn presetID="22" presetClass="entr" presetSubtype="8" fill="hold" nodeType="click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4000">
          <a:solidFill>
            <a:schemeClr val="bg1"/>
          </a:solidFill>
          <a:latin typeface="+mn-lt"/>
          <a:ea typeface="+mn-ea"/>
          <a:cs typeface="+mn-cs"/>
        </a:defRPr>
      </a:lvl1pPr>
      <a:lvl2pPr marL="742950" indent="-285750" algn="l" rtl="0" fontAlgn="base">
        <a:spcBef>
          <a:spcPct val="20000"/>
        </a:spcBef>
        <a:spcAft>
          <a:spcPct val="0"/>
        </a:spcAft>
        <a:buChar char="–"/>
        <a:defRPr sz="4000">
          <a:solidFill>
            <a:schemeClr val="bg1"/>
          </a:solidFill>
          <a:latin typeface="+mn-lt"/>
          <a:cs typeface="+mn-cs"/>
        </a:defRPr>
      </a:lvl2pPr>
      <a:lvl3pPr marL="1143000" indent="-228600" algn="l" rtl="0" fontAlgn="base">
        <a:spcBef>
          <a:spcPct val="20000"/>
        </a:spcBef>
        <a:spcAft>
          <a:spcPct val="0"/>
        </a:spcAft>
        <a:buChar char="•"/>
        <a:defRPr sz="4000">
          <a:solidFill>
            <a:schemeClr val="bg1"/>
          </a:solidFill>
          <a:latin typeface="+mn-lt"/>
          <a:cs typeface="+mn-cs"/>
        </a:defRPr>
      </a:lvl3pPr>
      <a:lvl4pPr marL="1600200" indent="-228600" algn="l" rtl="0" fontAlgn="base">
        <a:spcBef>
          <a:spcPct val="20000"/>
        </a:spcBef>
        <a:spcAft>
          <a:spcPct val="0"/>
        </a:spcAft>
        <a:buChar char="–"/>
        <a:defRPr sz="2000">
          <a:solidFill>
            <a:schemeClr val="tx1"/>
          </a:solidFill>
          <a:latin typeface="+mj-lt"/>
          <a:cs typeface="+mn-cs"/>
        </a:defRPr>
      </a:lvl4pPr>
      <a:lvl5pPr marL="2057400" indent="-228600" algn="l" rtl="0" fontAlgn="base">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a:bodyPr>
          <a:lstStyle/>
          <a:p>
            <a:pPr marL="571500" indent="-571500" algn="l">
              <a:buFont typeface="Arial" panose="020B0604020202020204" pitchFamily="34" charset="0"/>
              <a:buChar char="•"/>
            </a:pPr>
            <a:r>
              <a:rPr lang="en-US" dirty="0"/>
              <a:t>On a Scientist's door: "Gone Fission</a:t>
            </a:r>
            <a:r>
              <a:rPr lang="en-US" dirty="0" smtClean="0"/>
              <a:t>".</a:t>
            </a:r>
          </a:p>
          <a:p>
            <a:pPr marL="571500" indent="-571500" algn="l">
              <a:buFont typeface="Arial" panose="020B0604020202020204" pitchFamily="34" charset="0"/>
              <a:buChar char="•"/>
            </a:pPr>
            <a:r>
              <a:rPr lang="en-US" dirty="0" smtClean="0"/>
              <a:t>Outside </a:t>
            </a:r>
            <a:r>
              <a:rPr lang="en-US" dirty="0"/>
              <a:t>a Hotel: "Help! We need inn-experienced people</a:t>
            </a:r>
            <a:r>
              <a:rPr lang="en-US" dirty="0" smtClean="0"/>
              <a:t>.“</a:t>
            </a:r>
          </a:p>
          <a:p>
            <a:pPr marL="571500" indent="-571500" algn="l">
              <a:buFont typeface="Arial" panose="020B0604020202020204" pitchFamily="34" charset="0"/>
              <a:buChar char="•"/>
            </a:pPr>
            <a:r>
              <a:rPr lang="en-US" dirty="0" smtClean="0"/>
              <a:t>At </a:t>
            </a:r>
            <a:r>
              <a:rPr lang="en-US" dirty="0"/>
              <a:t>a Music Store: "Out to lunch. Bach at 12:30. Offenbach sooner</a:t>
            </a:r>
            <a:r>
              <a:rPr lang="en-US" dirty="0" smtClean="0"/>
              <a:t>.“</a:t>
            </a:r>
          </a:p>
          <a:p>
            <a:pPr marL="571500" indent="-571500" algn="l">
              <a:buFont typeface="Arial" panose="020B0604020202020204" pitchFamily="34" charset="0"/>
              <a:buChar char="•"/>
            </a:pPr>
            <a:r>
              <a:rPr lang="en-US" dirty="0" smtClean="0"/>
              <a:t>On </a:t>
            </a:r>
            <a:r>
              <a:rPr lang="en-US" dirty="0"/>
              <a:t>a Music Teacher's door: "Out Chopin</a:t>
            </a:r>
            <a:r>
              <a:rPr lang="en-US" dirty="0" smtClean="0"/>
              <a:t>."</a:t>
            </a:r>
            <a:endParaRPr lang="en-US" dirty="0"/>
          </a:p>
        </p:txBody>
      </p:sp>
    </p:spTree>
    <p:extLst>
      <p:ext uri="{BB962C8B-B14F-4D97-AF65-F5344CB8AC3E}">
        <p14:creationId xmlns:p14="http://schemas.microsoft.com/office/powerpoint/2010/main" val="829162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fontScale="92500" lnSpcReduction="10000"/>
          </a:bodyPr>
          <a:lstStyle/>
          <a:p>
            <a:pPr algn="l"/>
            <a:r>
              <a:rPr lang="en-US" dirty="0" smtClean="0">
                <a:solidFill>
                  <a:srgbClr val="FFFF66"/>
                </a:solidFill>
              </a:rPr>
              <a:t>Rabbi </a:t>
            </a:r>
            <a:r>
              <a:rPr lang="en-US" dirty="0" err="1" smtClean="0">
                <a:solidFill>
                  <a:srgbClr val="FFFF66"/>
                </a:solidFill>
              </a:rPr>
              <a:t>Riskin’s</a:t>
            </a:r>
            <a:r>
              <a:rPr lang="en-US" dirty="0" smtClean="0">
                <a:solidFill>
                  <a:srgbClr val="FFFF66"/>
                </a:solidFill>
              </a:rPr>
              <a:t> acceptance of Yeshua as “G-d’s will” is heresy</a:t>
            </a:r>
            <a:r>
              <a:rPr lang="en-US" dirty="0" smtClean="0"/>
              <a:t>. He suggests G-d contradicts himself, as Yeshua / Christianity violate </a:t>
            </a:r>
            <a:r>
              <a:rPr lang="en-US" dirty="0"/>
              <a:t>G-d </a:t>
            </a:r>
            <a:r>
              <a:rPr lang="en-US" dirty="0" smtClean="0"/>
              <a:t>’s commands. Crusades murdered thousands of Jews, yet the rabbi says this was God’s will. Since Christianity is “G-d’s will,” Rabbi </a:t>
            </a:r>
            <a:r>
              <a:rPr lang="en-US" dirty="0" err="1" smtClean="0"/>
              <a:t>Riskin</a:t>
            </a:r>
            <a:r>
              <a:rPr lang="en-US" dirty="0" smtClean="0"/>
              <a:t> endorses adding to G-d’s Torah, to which god said not to add. Rabbi </a:t>
            </a:r>
            <a:r>
              <a:rPr lang="en-US" dirty="0" err="1" smtClean="0"/>
              <a:t>Riskin’s</a:t>
            </a:r>
            <a:r>
              <a:rPr lang="en-US" dirty="0" smtClean="0"/>
              <a:t> view leads to endorsing a deification of man and a </a:t>
            </a:r>
            <a:r>
              <a:rPr lang="en-US" dirty="0"/>
              <a:t>G-d </a:t>
            </a:r>
            <a:r>
              <a:rPr lang="en-US" dirty="0" smtClean="0"/>
              <a:t>figure, the Torah’s most fundamental sin: </a:t>
            </a:r>
            <a:r>
              <a:rPr lang="en-US" dirty="0" smtClean="0">
                <a:solidFill>
                  <a:srgbClr val="FFFF66"/>
                </a:solidFill>
              </a:rPr>
              <a:t>idolatry.</a:t>
            </a:r>
            <a:endParaRPr lang="en-US" altLang="en-US" dirty="0">
              <a:solidFill>
                <a:srgbClr val="FFFF66"/>
              </a:solidFill>
            </a:endParaRPr>
          </a:p>
        </p:txBody>
      </p:sp>
    </p:spTree>
    <p:extLst>
      <p:ext uri="{BB962C8B-B14F-4D97-AF65-F5344CB8AC3E}">
        <p14:creationId xmlns:p14="http://schemas.microsoft.com/office/powerpoint/2010/main" val="392624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6" y="9288"/>
            <a:ext cx="8283924" cy="541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39131" y="5419726"/>
            <a:ext cx="6208046" cy="1323439"/>
          </a:xfrm>
          <a:prstGeom prst="rect">
            <a:avLst/>
          </a:prstGeom>
          <a:noFill/>
        </p:spPr>
        <p:txBody>
          <a:bodyPr wrap="none" rtlCol="0">
            <a:spAutoFit/>
          </a:bodyPr>
          <a:lstStyle/>
          <a:p>
            <a:r>
              <a:rPr lang="en-US" dirty="0">
                <a:latin typeface="+mn-lt"/>
              </a:rPr>
              <a:t>The Islamic </a:t>
            </a:r>
            <a:r>
              <a:rPr lang="en-US" dirty="0" smtClean="0">
                <a:latin typeface="+mn-lt"/>
              </a:rPr>
              <a:t>University</a:t>
            </a:r>
            <a:r>
              <a:rPr lang="en-US" dirty="0">
                <a:latin typeface="+mn-lt"/>
              </a:rPr>
              <a:t>, </a:t>
            </a:r>
            <a:endParaRPr lang="en-US" dirty="0" smtClean="0">
              <a:latin typeface="+mn-lt"/>
            </a:endParaRPr>
          </a:p>
          <a:p>
            <a:r>
              <a:rPr lang="en-US" dirty="0" smtClean="0">
                <a:latin typeface="+mn-lt"/>
              </a:rPr>
              <a:t>Al </a:t>
            </a:r>
            <a:r>
              <a:rPr lang="en-US" dirty="0" err="1">
                <a:latin typeface="+mn-lt"/>
              </a:rPr>
              <a:t>Azhar</a:t>
            </a:r>
            <a:r>
              <a:rPr lang="en-US" dirty="0">
                <a:latin typeface="+mn-lt"/>
              </a:rPr>
              <a:t> in Cairo, Egypt</a:t>
            </a:r>
          </a:p>
        </p:txBody>
      </p:sp>
    </p:spTree>
    <p:extLst>
      <p:ext uri="{BB962C8B-B14F-4D97-AF65-F5344CB8AC3E}">
        <p14:creationId xmlns:p14="http://schemas.microsoft.com/office/powerpoint/2010/main" val="3806005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3544"/>
            <a:ext cx="9144000" cy="6858000"/>
          </a:xfrm>
        </p:spPr>
        <p:txBody>
          <a:bodyPr>
            <a:normAutofit/>
          </a:bodyPr>
          <a:lstStyle/>
          <a:p>
            <a:pPr algn="l"/>
            <a:r>
              <a:rPr lang="en-US" dirty="0"/>
              <a:t>The Islamic university, Al </a:t>
            </a:r>
            <a:r>
              <a:rPr lang="en-US" dirty="0" err="1"/>
              <a:t>Azhar</a:t>
            </a:r>
            <a:r>
              <a:rPr lang="en-US" dirty="0"/>
              <a:t> in Cairo, Egypt, is considered by Sunni Muslims the most prestigious university in the world. It has </a:t>
            </a:r>
            <a:r>
              <a:rPr lang="en-US" dirty="0">
                <a:solidFill>
                  <a:srgbClr val="FFFF66"/>
                </a:solidFill>
              </a:rPr>
              <a:t>450,000 students </a:t>
            </a:r>
            <a:r>
              <a:rPr lang="en-US" dirty="0"/>
              <a:t>and 9,000 schools. Within this university, there rages great controversy over </a:t>
            </a:r>
            <a:r>
              <a:rPr lang="en-US" dirty="0" smtClean="0"/>
              <a:t>the… violent </a:t>
            </a:r>
            <a:r>
              <a:rPr lang="en-US" dirty="0"/>
              <a:t>laws. Sheikh </a:t>
            </a:r>
            <a:r>
              <a:rPr lang="en-US" dirty="0">
                <a:solidFill>
                  <a:srgbClr val="FFFF66"/>
                </a:solidFill>
              </a:rPr>
              <a:t>Muhammad Abdullah Nasr </a:t>
            </a:r>
            <a:r>
              <a:rPr lang="en-US" dirty="0"/>
              <a:t>is a scholar of Islamic law and graduate of Egypt’s Al </a:t>
            </a:r>
            <a:r>
              <a:rPr lang="en-US" dirty="0" err="1"/>
              <a:t>Azhar</a:t>
            </a:r>
            <a:r>
              <a:rPr lang="en-US" dirty="0"/>
              <a:t>. </a:t>
            </a:r>
            <a:endParaRPr lang="en-US" altLang="en-US" dirty="0"/>
          </a:p>
        </p:txBody>
      </p:sp>
    </p:spTree>
    <p:extLst>
      <p:ext uri="{BB962C8B-B14F-4D97-AF65-F5344CB8AC3E}">
        <p14:creationId xmlns:p14="http://schemas.microsoft.com/office/powerpoint/2010/main" val="2573378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a:bodyPr>
          <a:lstStyle/>
          <a:p>
            <a:pPr algn="l"/>
            <a:r>
              <a:rPr lang="en-US" dirty="0" smtClean="0"/>
              <a:t>When </a:t>
            </a:r>
            <a:r>
              <a:rPr lang="en-US" dirty="0"/>
              <a:t>asked why Al </a:t>
            </a:r>
            <a:r>
              <a:rPr lang="en-US" dirty="0" err="1"/>
              <a:t>Azhar</a:t>
            </a:r>
            <a:r>
              <a:rPr lang="en-US" dirty="0"/>
              <a:t>, which regularly denounces secular thinkers as un-Islamic, </a:t>
            </a:r>
            <a:r>
              <a:rPr lang="en-US" dirty="0">
                <a:solidFill>
                  <a:srgbClr val="FFFF66"/>
                </a:solidFill>
              </a:rPr>
              <a:t>refused to denounce the Islamic State (ISIS</a:t>
            </a:r>
            <a:r>
              <a:rPr lang="en-US" dirty="0" smtClean="0">
                <a:solidFill>
                  <a:srgbClr val="FFFF66"/>
                </a:solidFill>
              </a:rPr>
              <a:t>),</a:t>
            </a:r>
            <a:r>
              <a:rPr lang="en-US" dirty="0" smtClean="0"/>
              <a:t> </a:t>
            </a:r>
            <a:r>
              <a:rPr lang="en-US" dirty="0"/>
              <a:t>Sheikh Nasr explained, The Islamic State is a byproduct of Al </a:t>
            </a:r>
            <a:r>
              <a:rPr lang="en-US" dirty="0" err="1"/>
              <a:t>Azhar’s</a:t>
            </a:r>
            <a:r>
              <a:rPr lang="en-US" dirty="0"/>
              <a:t> programs. So can Al </a:t>
            </a:r>
            <a:r>
              <a:rPr lang="en-US" dirty="0" err="1"/>
              <a:t>Azhar</a:t>
            </a:r>
            <a:r>
              <a:rPr lang="en-US" dirty="0"/>
              <a:t> denounce itself as un-Islamic? Al </a:t>
            </a:r>
            <a:r>
              <a:rPr lang="en-US" dirty="0" err="1"/>
              <a:t>Azhar</a:t>
            </a:r>
            <a:r>
              <a:rPr lang="en-US" dirty="0"/>
              <a:t> says there must be a </a:t>
            </a:r>
            <a:r>
              <a:rPr lang="en-US" dirty="0" smtClean="0"/>
              <a:t>caliphate…</a:t>
            </a:r>
            <a:endParaRPr lang="en-US" altLang="en-US" dirty="0"/>
          </a:p>
        </p:txBody>
      </p:sp>
    </p:spTree>
    <p:extLst>
      <p:ext uri="{BB962C8B-B14F-4D97-AF65-F5344CB8AC3E}">
        <p14:creationId xmlns:p14="http://schemas.microsoft.com/office/powerpoint/2010/main" val="928766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 y="13716"/>
            <a:ext cx="8734763" cy="4916424"/>
          </a:xfrm>
          <a:prstGeom prst="rect">
            <a:avLst/>
          </a:prstGeom>
        </p:spPr>
      </p:pic>
      <p:sp>
        <p:nvSpPr>
          <p:cNvPr id="3" name="TextBox 2"/>
          <p:cNvSpPr txBox="1"/>
          <p:nvPr/>
        </p:nvSpPr>
        <p:spPr>
          <a:xfrm>
            <a:off x="533400" y="5410200"/>
            <a:ext cx="76200" cy="707886"/>
          </a:xfrm>
          <a:prstGeom prst="rect">
            <a:avLst/>
          </a:prstGeom>
          <a:noFill/>
        </p:spPr>
        <p:txBody>
          <a:bodyPr wrap="square" rtlCol="0">
            <a:spAutoFit/>
          </a:bodyPr>
          <a:lstStyle/>
          <a:p>
            <a:r>
              <a:rPr lang="en-US" dirty="0" smtClean="0"/>
              <a:t> </a:t>
            </a:r>
            <a:endParaRPr lang="en-US" dirty="0"/>
          </a:p>
        </p:txBody>
      </p:sp>
      <p:sp>
        <p:nvSpPr>
          <p:cNvPr id="4" name="TextBox 3"/>
          <p:cNvSpPr txBox="1"/>
          <p:nvPr/>
        </p:nvSpPr>
        <p:spPr>
          <a:xfrm>
            <a:off x="1828800" y="5257800"/>
            <a:ext cx="6781799" cy="1323439"/>
          </a:xfrm>
          <a:prstGeom prst="rect">
            <a:avLst/>
          </a:prstGeom>
          <a:noFill/>
        </p:spPr>
        <p:txBody>
          <a:bodyPr wrap="square" rtlCol="0">
            <a:spAutoFit/>
          </a:bodyPr>
          <a:lstStyle/>
          <a:p>
            <a:r>
              <a:rPr lang="en-US" dirty="0">
                <a:latin typeface="+mn-lt"/>
              </a:rPr>
              <a:t>Yale University alumnus </a:t>
            </a:r>
            <a:endParaRPr lang="en-US" dirty="0" smtClean="0">
              <a:latin typeface="+mn-lt"/>
            </a:endParaRPr>
          </a:p>
          <a:p>
            <a:r>
              <a:rPr lang="en-US" dirty="0" smtClean="0">
                <a:latin typeface="+mn-lt"/>
              </a:rPr>
              <a:t>Sheikh </a:t>
            </a:r>
            <a:r>
              <a:rPr lang="en-US" dirty="0">
                <a:latin typeface="+mn-lt"/>
              </a:rPr>
              <a:t>Omer Salem</a:t>
            </a:r>
          </a:p>
        </p:txBody>
      </p:sp>
    </p:spTree>
    <p:extLst>
      <p:ext uri="{BB962C8B-B14F-4D97-AF65-F5344CB8AC3E}">
        <p14:creationId xmlns:p14="http://schemas.microsoft.com/office/powerpoint/2010/main" val="3830334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dirty="0"/>
              <a:t>Yale University alumnus Sheikh Omer Salem who visited Israel last </a:t>
            </a:r>
            <a:r>
              <a:rPr lang="en-US" dirty="0" smtClean="0"/>
              <a:t>week, December 26, 2015 lectured at </a:t>
            </a:r>
            <a:r>
              <a:rPr lang="en-US" dirty="0"/>
              <a:t>Haifa </a:t>
            </a:r>
            <a:r>
              <a:rPr lang="en-US" dirty="0" smtClean="0"/>
              <a:t>University. He is </a:t>
            </a:r>
            <a:r>
              <a:rPr lang="en-US" dirty="0"/>
              <a:t>a PhD graduate of </a:t>
            </a:r>
            <a:r>
              <a:rPr lang="en-US" dirty="0">
                <a:solidFill>
                  <a:srgbClr val="FFFF66"/>
                </a:solidFill>
              </a:rPr>
              <a:t>Al </a:t>
            </a:r>
            <a:r>
              <a:rPr lang="en-US" dirty="0" err="1">
                <a:solidFill>
                  <a:srgbClr val="FFFF66"/>
                </a:solidFill>
              </a:rPr>
              <a:t>Azhar</a:t>
            </a:r>
            <a:r>
              <a:rPr lang="en-US" dirty="0">
                <a:solidFill>
                  <a:srgbClr val="FFFF66"/>
                </a:solidFill>
              </a:rPr>
              <a:t> University </a:t>
            </a:r>
            <a:r>
              <a:rPr lang="en-US" dirty="0"/>
              <a:t>in Cairo has just published his book </a:t>
            </a:r>
            <a:r>
              <a:rPr lang="en-US" i="1" dirty="0"/>
              <a:t>The Missing Peace: The Role of Religion in the Arab-Israeli Conflict. </a:t>
            </a:r>
            <a:endParaRPr lang="en-US" altLang="en-US" i="1" dirty="0"/>
          </a:p>
        </p:txBody>
      </p:sp>
    </p:spTree>
    <p:extLst>
      <p:ext uri="{BB962C8B-B14F-4D97-AF65-F5344CB8AC3E}">
        <p14:creationId xmlns:p14="http://schemas.microsoft.com/office/powerpoint/2010/main" val="2979037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lnSpcReduction="10000"/>
          </a:bodyPr>
          <a:lstStyle/>
          <a:p>
            <a:pPr algn="l"/>
            <a:r>
              <a:rPr lang="en-US" dirty="0" smtClean="0"/>
              <a:t>Following </a:t>
            </a:r>
            <a:r>
              <a:rPr lang="en-US" dirty="0"/>
              <a:t>are excerpts from the sheikh's interview:</a:t>
            </a:r>
          </a:p>
          <a:p>
            <a:pPr algn="l"/>
            <a:r>
              <a:rPr lang="en-US" dirty="0"/>
              <a:t>"Everything I say is based on the Quran. I wasn't poisoned by political Islam. A lot of money is invested to advance the anti-Israel position. One needs to understand that much of what is said is politics, not Quran. Anyone following the Quran will be kind to you and will not tell you [Jews] to leave the Land." </a:t>
            </a:r>
          </a:p>
          <a:p>
            <a:pPr algn="l"/>
            <a:endParaRPr lang="en-US" altLang="en-US" dirty="0"/>
          </a:p>
        </p:txBody>
      </p:sp>
    </p:spTree>
    <p:extLst>
      <p:ext uri="{BB962C8B-B14F-4D97-AF65-F5344CB8AC3E}">
        <p14:creationId xmlns:p14="http://schemas.microsoft.com/office/powerpoint/2010/main" val="1220689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lnSpcReduction="10000"/>
          </a:bodyPr>
          <a:lstStyle/>
          <a:p>
            <a:pPr algn="l"/>
            <a:r>
              <a:rPr lang="en-US" dirty="0"/>
              <a:t>"The Jews can pray peacefully on the Mount [but they need to be patient]. You will get the Temple Mount, but that needs to happen in stages. Muslims will agree to remove the mosque, but it must be initiated by the Muslims. If Jews try to do it there will be great </a:t>
            </a:r>
            <a:r>
              <a:rPr lang="en-US" dirty="0" smtClean="0"/>
              <a:t>bloodshed. When </a:t>
            </a:r>
            <a:r>
              <a:rPr lang="en-US" dirty="0"/>
              <a:t>it [the removal of the mosque] will happen it will be a gift from Allah. He is the one who will turn the hearts of the Muslims."</a:t>
            </a:r>
          </a:p>
          <a:p>
            <a:pPr algn="l"/>
            <a:endParaRPr lang="en-US" altLang="en-US" dirty="0"/>
          </a:p>
        </p:txBody>
      </p:sp>
    </p:spTree>
    <p:extLst>
      <p:ext uri="{BB962C8B-B14F-4D97-AF65-F5344CB8AC3E}">
        <p14:creationId xmlns:p14="http://schemas.microsoft.com/office/powerpoint/2010/main" val="2762096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So,</a:t>
            </a:r>
          </a:p>
          <a:p>
            <a:pPr marL="571500" indent="-571500" algn="l">
              <a:buFont typeface="Arial" panose="020B0604020202020204" pitchFamily="34" charset="0"/>
              <a:buChar char="•"/>
            </a:pPr>
            <a:r>
              <a:rPr lang="en-US" altLang="en-US" dirty="0" smtClean="0"/>
              <a:t>One rabbinic school says Yeshua is OK: Rabbi </a:t>
            </a:r>
            <a:r>
              <a:rPr lang="en-US" altLang="en-US" dirty="0" err="1" smtClean="0"/>
              <a:t>Riskin</a:t>
            </a:r>
            <a:endParaRPr lang="en-US" altLang="en-US" dirty="0" smtClean="0"/>
          </a:p>
          <a:p>
            <a:pPr marL="571500" indent="-571500" algn="l">
              <a:buFont typeface="Arial" panose="020B0604020202020204" pitchFamily="34" charset="0"/>
              <a:buChar char="•"/>
            </a:pPr>
            <a:r>
              <a:rPr lang="en-US" altLang="en-US" dirty="0" smtClean="0"/>
              <a:t>One Rabbinic school says Yeshua belief is idolatry</a:t>
            </a:r>
          </a:p>
          <a:p>
            <a:pPr algn="l"/>
            <a:endParaRPr lang="en-US" altLang="en-US" sz="2400" dirty="0"/>
          </a:p>
          <a:p>
            <a:pPr marL="571500" indent="-571500" algn="l">
              <a:buFont typeface="Arial" panose="020B0604020202020204" pitchFamily="34" charset="0"/>
              <a:buChar char="•"/>
            </a:pPr>
            <a:r>
              <a:rPr lang="en-US" altLang="en-US" dirty="0" smtClean="0"/>
              <a:t>One Imam says the ISIS caliphate is OK</a:t>
            </a:r>
          </a:p>
          <a:p>
            <a:pPr marL="571500" indent="-571500" algn="l">
              <a:buFont typeface="Arial" panose="020B0604020202020204" pitchFamily="34" charset="0"/>
              <a:buChar char="•"/>
            </a:pPr>
            <a:r>
              <a:rPr lang="en-US" altLang="en-US" dirty="0" smtClean="0"/>
              <a:t>One Imam says the Jews will have the Land</a:t>
            </a:r>
            <a:endParaRPr lang="en-US" altLang="en-US" dirty="0"/>
          </a:p>
        </p:txBody>
      </p:sp>
    </p:spTree>
    <p:extLst>
      <p:ext uri="{BB962C8B-B14F-4D97-AF65-F5344CB8AC3E}">
        <p14:creationId xmlns:p14="http://schemas.microsoft.com/office/powerpoint/2010/main" val="3338952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2674" name="Rectangle 2"/>
          <p:cNvSpPr>
            <a:spLocks noGrp="1" noChangeArrowheads="1"/>
          </p:cNvSpPr>
          <p:nvPr>
            <p:ph type="body" idx="1"/>
          </p:nvPr>
        </p:nvSpPr>
        <p:spPr>
          <a:xfrm>
            <a:off x="0" y="4419600"/>
            <a:ext cx="8839200" cy="2286000"/>
          </a:xfrm>
        </p:spPr>
        <p:txBody>
          <a:bodyPr/>
          <a:lstStyle/>
          <a:p>
            <a:pPr algn="r" rtl="1" eaLnBrk="1" hangingPunct="1"/>
            <a:r>
              <a:rPr lang="he-IL" altLang="en-US" sz="7200" b="1" smtClean="0">
                <a:cs typeface="David" pitchFamily="34" charset="-79"/>
              </a:rPr>
              <a:t>מַתִּתְיָהוּ</a:t>
            </a:r>
            <a:r>
              <a:rPr lang="en-US" altLang="en-US" sz="4800" smtClean="0"/>
              <a:t> Mattityahu  </a:t>
            </a:r>
          </a:p>
          <a:p>
            <a:pPr algn="r" eaLnBrk="1" hangingPunct="1"/>
            <a:r>
              <a:rPr lang="en-US" altLang="en-US" sz="4800" smtClean="0"/>
              <a:t>(Matthew) 10:16-17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3692" b="46819"/>
          <a:stretch/>
        </p:blipFill>
        <p:spPr>
          <a:xfrm>
            <a:off x="9299" y="1524000"/>
            <a:ext cx="9043972" cy="2666999"/>
          </a:xfrm>
          <a:prstGeom prst="rect">
            <a:avLst/>
          </a:prstGeom>
        </p:spPr>
      </p:pic>
    </p:spTree>
    <p:extLst>
      <p:ext uri="{BB962C8B-B14F-4D97-AF65-F5344CB8AC3E}">
        <p14:creationId xmlns:p14="http://schemas.microsoft.com/office/powerpoint/2010/main" val="2863632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4722" name="Rectangle 3"/>
          <p:cNvSpPr>
            <a:spLocks noGrp="1" noChangeArrowheads="1"/>
          </p:cNvSpPr>
          <p:nvPr>
            <p:ph type="body" idx="1"/>
          </p:nvPr>
        </p:nvSpPr>
        <p:spPr>
          <a:xfrm>
            <a:off x="152400" y="762000"/>
            <a:ext cx="8839200" cy="6477000"/>
          </a:xfrm>
        </p:spPr>
        <p:txBody>
          <a:bodyPr/>
          <a:lstStyle/>
          <a:p>
            <a:pPr marL="0" indent="0" algn="just" rtl="1" eaLnBrk="1" hangingPunct="1">
              <a:lnSpc>
                <a:spcPct val="80000"/>
              </a:lnSpc>
            </a:pPr>
            <a:r>
              <a:rPr lang="he-IL" altLang="en-US" sz="5400" b="1" dirty="0" smtClean="0">
                <a:latin typeface="David" pitchFamily="34" charset="-79"/>
                <a:cs typeface="David" pitchFamily="34" charset="-79"/>
              </a:rPr>
              <a:t>הִנֵּה אָנֹכִי שׁוֹלֵחַ אֶתְכֶם כִּכְבָשִׂים בֵּין זְאֵבִים. </a:t>
            </a:r>
            <a:endParaRPr lang="en-US" altLang="en-US" sz="1400" dirty="0" smtClean="0"/>
          </a:p>
          <a:p>
            <a:pPr marL="0" indent="0" algn="just" eaLnBrk="1" hangingPunct="1"/>
            <a:r>
              <a:rPr lang="en-US" altLang="en-US" dirty="0" smtClean="0"/>
              <a:t>Pay attention! </a:t>
            </a:r>
            <a:r>
              <a:rPr lang="en-US" altLang="en-US" dirty="0" smtClean="0">
                <a:solidFill>
                  <a:srgbClr val="FFFF66"/>
                </a:solidFill>
              </a:rPr>
              <a:t>I am sending you </a:t>
            </a:r>
            <a:r>
              <a:rPr lang="en-US" altLang="en-US" dirty="0" smtClean="0"/>
              <a:t>out like sheep among wolves</a:t>
            </a:r>
            <a:endParaRPr lang="en-US" altLang="en-US" b="1" dirty="0" smtClean="0">
              <a:solidFill>
                <a:srgbClr val="FFFF00"/>
              </a:solidFill>
              <a:latin typeface="David" pitchFamily="34" charset="-79"/>
              <a:cs typeface="David" pitchFamily="34" charset="-79"/>
            </a:endParaRPr>
          </a:p>
        </p:txBody>
      </p:sp>
      <p:sp>
        <p:nvSpPr>
          <p:cNvPr id="414723" name="Rectangle 2"/>
          <p:cNvSpPr>
            <a:spLocks noGrp="1" noChangeArrowheads="1"/>
          </p:cNvSpPr>
          <p:nvPr>
            <p:ph type="title"/>
          </p:nvPr>
        </p:nvSpPr>
        <p:spPr>
          <a:xfrm>
            <a:off x="457200" y="76200"/>
            <a:ext cx="8229600" cy="563563"/>
          </a:xfrm>
        </p:spPr>
        <p:txBody>
          <a:bodyPr/>
          <a:lstStyle/>
          <a:p>
            <a:pPr algn="r" rtl="1" eaLnBrk="1" hangingPunct="1"/>
            <a:r>
              <a:rPr lang="en-US" altLang="en-US" sz="3200" smtClean="0">
                <a:solidFill>
                  <a:srgbClr val="FFFF00"/>
                </a:solidFill>
              </a:rPr>
              <a:t>Mattityahu (Matthew) 10.16</a:t>
            </a:r>
            <a:endParaRPr lang="en-US" altLang="en-US" sz="3200" smtClean="0">
              <a:solidFill>
                <a:srgbClr val="FFFF00"/>
              </a:solidFill>
              <a:cs typeface="Vilna" pitchFamily="2" charset="-79"/>
            </a:endParaRPr>
          </a:p>
        </p:txBody>
      </p:sp>
    </p:spTree>
    <p:extLst>
      <p:ext uri="{BB962C8B-B14F-4D97-AF65-F5344CB8AC3E}">
        <p14:creationId xmlns:p14="http://schemas.microsoft.com/office/powerpoint/2010/main" val="3090432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434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baseline="30000" dirty="0" smtClean="0"/>
              <a:t>Mtt. 5.11-12</a:t>
            </a:r>
            <a:r>
              <a:rPr lang="en-US" b="1" baseline="30000" dirty="0"/>
              <a:t> </a:t>
            </a:r>
            <a:r>
              <a:rPr lang="en-US" dirty="0"/>
              <a:t>“How blessed you are when people insult you and persecute you and tell all kinds of vicious lies about you because you </a:t>
            </a:r>
            <a:r>
              <a:rPr lang="en-US" dirty="0" smtClean="0"/>
              <a:t>follow me!</a:t>
            </a:r>
            <a:r>
              <a:rPr lang="en-US" b="1" baseline="30000" dirty="0" smtClean="0"/>
              <a:t> </a:t>
            </a:r>
            <a:r>
              <a:rPr lang="en-US" b="1" baseline="30000" dirty="0"/>
              <a:t> </a:t>
            </a:r>
            <a:r>
              <a:rPr lang="en-US" dirty="0">
                <a:solidFill>
                  <a:srgbClr val="FFFF66"/>
                </a:solidFill>
              </a:rPr>
              <a:t>Rejoice, be glad</a:t>
            </a:r>
            <a:r>
              <a:rPr lang="en-US" dirty="0"/>
              <a:t>, because your reward in heaven is great — they persecuted the prophets before you in the same way.</a:t>
            </a:r>
            <a:endParaRPr lang="en-US" altLang="en-US" dirty="0"/>
          </a:p>
        </p:txBody>
      </p:sp>
    </p:spTree>
    <p:extLst>
      <p:ext uri="{BB962C8B-B14F-4D97-AF65-F5344CB8AC3E}">
        <p14:creationId xmlns:p14="http://schemas.microsoft.com/office/powerpoint/2010/main" val="4089462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baseline="30000" dirty="0" smtClean="0"/>
              <a:t>2 Tim 3.12 </a:t>
            </a:r>
            <a:r>
              <a:rPr lang="en-US" baseline="30000" dirty="0"/>
              <a:t> </a:t>
            </a:r>
            <a:r>
              <a:rPr lang="en-US" dirty="0" smtClean="0"/>
              <a:t>Indeed</a:t>
            </a:r>
            <a:r>
              <a:rPr lang="en-US" dirty="0"/>
              <a:t>, </a:t>
            </a:r>
            <a:r>
              <a:rPr lang="en-US" dirty="0">
                <a:solidFill>
                  <a:srgbClr val="FFFF66"/>
                </a:solidFill>
              </a:rPr>
              <a:t>all</a:t>
            </a:r>
            <a:r>
              <a:rPr lang="en-US" dirty="0"/>
              <a:t> who want to live a godly life united with the Messiah Yeshua will be </a:t>
            </a:r>
            <a:r>
              <a:rPr lang="en-US" dirty="0" smtClean="0"/>
              <a:t>persecuted</a:t>
            </a:r>
            <a:endParaRPr lang="en-US" altLang="en-US" dirty="0"/>
          </a:p>
        </p:txBody>
      </p:sp>
    </p:spTree>
    <p:extLst>
      <p:ext uri="{BB962C8B-B14F-4D97-AF65-F5344CB8AC3E}">
        <p14:creationId xmlns:p14="http://schemas.microsoft.com/office/powerpoint/2010/main" val="3729594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581"/>
            <a:ext cx="82328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088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b="1" baseline="30000" dirty="0" smtClean="0"/>
              <a:t>Acts 20.29-31</a:t>
            </a:r>
            <a:r>
              <a:rPr lang="en-US" b="1" baseline="30000" dirty="0"/>
              <a:t> </a:t>
            </a:r>
            <a:r>
              <a:rPr lang="en-US" dirty="0"/>
              <a:t>I know that after I leave, savage </a:t>
            </a:r>
            <a:r>
              <a:rPr lang="en-US" dirty="0">
                <a:solidFill>
                  <a:srgbClr val="FFFF66"/>
                </a:solidFill>
              </a:rPr>
              <a:t>wolves will come in </a:t>
            </a:r>
            <a:r>
              <a:rPr lang="en-US" dirty="0"/>
              <a:t>among you; and they won’t spare the flock. </a:t>
            </a:r>
            <a:r>
              <a:rPr lang="en-US" dirty="0" smtClean="0"/>
              <a:t>Even </a:t>
            </a:r>
            <a:r>
              <a:rPr lang="en-US" dirty="0">
                <a:solidFill>
                  <a:srgbClr val="FFFF66"/>
                </a:solidFill>
              </a:rPr>
              <a:t>from among your own number</a:t>
            </a:r>
            <a:r>
              <a:rPr lang="en-US" dirty="0"/>
              <a:t>, men will arise and teach perversions of the truth, in order to drag away the </a:t>
            </a:r>
            <a:r>
              <a:rPr lang="en-US" i="1" dirty="0"/>
              <a:t>talmidim</a:t>
            </a:r>
            <a:r>
              <a:rPr lang="en-US" dirty="0"/>
              <a:t> after themselves. </a:t>
            </a:r>
            <a:r>
              <a:rPr lang="en-US" dirty="0" smtClean="0"/>
              <a:t>So </a:t>
            </a:r>
            <a:r>
              <a:rPr lang="en-US" dirty="0"/>
              <a:t>stay alert! Remember that for three years, night and day, with tears in my eyes, I never stopped warning you!</a:t>
            </a:r>
            <a:endParaRPr lang="en-US" altLang="en-US" dirty="0"/>
          </a:p>
        </p:txBody>
      </p:sp>
    </p:spTree>
    <p:extLst>
      <p:ext uri="{BB962C8B-B14F-4D97-AF65-F5344CB8AC3E}">
        <p14:creationId xmlns:p14="http://schemas.microsoft.com/office/powerpoint/2010/main" val="2205892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04" y="0"/>
            <a:ext cx="7985595" cy="680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705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4722" name="Rectangle 3"/>
          <p:cNvSpPr>
            <a:spLocks noGrp="1" noChangeArrowheads="1"/>
          </p:cNvSpPr>
          <p:nvPr>
            <p:ph type="body" idx="1"/>
          </p:nvPr>
        </p:nvSpPr>
        <p:spPr>
          <a:xfrm>
            <a:off x="152400" y="762000"/>
            <a:ext cx="8839200" cy="6477000"/>
          </a:xfrm>
        </p:spPr>
        <p:txBody>
          <a:bodyPr/>
          <a:lstStyle/>
          <a:p>
            <a:pPr marL="0" indent="0" algn="just" rtl="1" eaLnBrk="1" hangingPunct="1">
              <a:lnSpc>
                <a:spcPct val="80000"/>
              </a:lnSpc>
            </a:pPr>
            <a:r>
              <a:rPr lang="he-IL" altLang="en-US" sz="5400" b="1" dirty="0" smtClean="0">
                <a:latin typeface="David" pitchFamily="34" charset="-79"/>
                <a:cs typeface="David" pitchFamily="34" charset="-79"/>
              </a:rPr>
              <a:t>לָכֵן הֱיוּ עֲרוּמִים כִּנְחָשִׁים וּתְמִימִים כְּיוֹנִים.</a:t>
            </a:r>
            <a:endParaRPr lang="en-US" altLang="en-US" sz="1400" b="1" dirty="0" smtClean="0">
              <a:latin typeface="David" pitchFamily="34" charset="-79"/>
              <a:cs typeface="David" pitchFamily="34" charset="-79"/>
            </a:endParaRPr>
          </a:p>
          <a:p>
            <a:pPr marL="0" indent="0" algn="just" eaLnBrk="1" hangingPunct="1"/>
            <a:r>
              <a:rPr lang="en-US" altLang="en-US" dirty="0" smtClean="0"/>
              <a:t>So be as prudent as snakes and as harmless as doves.</a:t>
            </a:r>
            <a:endParaRPr lang="en-US" altLang="en-US" b="1" dirty="0" smtClean="0">
              <a:solidFill>
                <a:srgbClr val="FFFF00"/>
              </a:solidFill>
              <a:latin typeface="David" pitchFamily="34" charset="-79"/>
              <a:cs typeface="David" pitchFamily="34" charset="-79"/>
            </a:endParaRPr>
          </a:p>
        </p:txBody>
      </p:sp>
      <p:sp>
        <p:nvSpPr>
          <p:cNvPr id="414723" name="Rectangle 2"/>
          <p:cNvSpPr>
            <a:spLocks noGrp="1" noChangeArrowheads="1"/>
          </p:cNvSpPr>
          <p:nvPr>
            <p:ph type="title"/>
          </p:nvPr>
        </p:nvSpPr>
        <p:spPr>
          <a:xfrm>
            <a:off x="457200" y="76200"/>
            <a:ext cx="8229600" cy="563563"/>
          </a:xfrm>
        </p:spPr>
        <p:txBody>
          <a:bodyPr/>
          <a:lstStyle/>
          <a:p>
            <a:pPr algn="r" rtl="1" eaLnBrk="1" hangingPunct="1"/>
            <a:r>
              <a:rPr lang="en-US" altLang="en-US" sz="3200" smtClean="0">
                <a:solidFill>
                  <a:srgbClr val="FFFF00"/>
                </a:solidFill>
              </a:rPr>
              <a:t>Mattityahu (Matthew) 10.16</a:t>
            </a:r>
            <a:endParaRPr lang="en-US" altLang="en-US" sz="3200" smtClean="0">
              <a:solidFill>
                <a:srgbClr val="FFFF00"/>
              </a:solidFill>
              <a:cs typeface="Vilna" pitchFamily="2" charset="-79"/>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12" t="23919" r="10363" b="5605"/>
          <a:stretch/>
        </p:blipFill>
        <p:spPr bwMode="auto">
          <a:xfrm>
            <a:off x="0" y="-11326"/>
            <a:ext cx="5957777" cy="686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57777" y="29069"/>
            <a:ext cx="3077766" cy="3785652"/>
          </a:xfrm>
          <a:prstGeom prst="rect">
            <a:avLst/>
          </a:prstGeom>
          <a:noFill/>
        </p:spPr>
        <p:txBody>
          <a:bodyPr wrap="none" rtlCol="0">
            <a:spAutoFit/>
          </a:bodyPr>
          <a:lstStyle/>
          <a:p>
            <a:r>
              <a:rPr lang="en-US" dirty="0" smtClean="0">
                <a:latin typeface="+mn-lt"/>
              </a:rPr>
              <a:t>Sean </a:t>
            </a:r>
          </a:p>
          <a:p>
            <a:r>
              <a:rPr lang="en-US" dirty="0" err="1" smtClean="0">
                <a:latin typeface="+mn-lt"/>
              </a:rPr>
              <a:t>Steckbeck</a:t>
            </a:r>
            <a:r>
              <a:rPr lang="en-US" dirty="0" smtClean="0">
                <a:latin typeface="+mn-lt"/>
              </a:rPr>
              <a:t> </a:t>
            </a:r>
          </a:p>
          <a:p>
            <a:r>
              <a:rPr lang="en-US" dirty="0" smtClean="0">
                <a:latin typeface="+mn-lt"/>
              </a:rPr>
              <a:t>(right) </a:t>
            </a:r>
          </a:p>
          <a:p>
            <a:r>
              <a:rPr lang="en-US" dirty="0">
                <a:latin typeface="+mn-lt"/>
              </a:rPr>
              <a:t>w</a:t>
            </a:r>
            <a:r>
              <a:rPr lang="en-US" dirty="0" smtClean="0">
                <a:latin typeface="+mn-lt"/>
              </a:rPr>
              <a:t>ith one of </a:t>
            </a:r>
          </a:p>
          <a:p>
            <a:r>
              <a:rPr lang="en-US" dirty="0" smtClean="0">
                <a:latin typeface="+mn-lt"/>
              </a:rPr>
              <a:t>his young </a:t>
            </a:r>
          </a:p>
          <a:p>
            <a:r>
              <a:rPr lang="en-US" dirty="0" smtClean="0">
                <a:latin typeface="+mn-lt"/>
              </a:rPr>
              <a:t>disciples</a:t>
            </a:r>
            <a:endParaRPr lang="en-US" dirty="0">
              <a:latin typeface="+mn-lt"/>
            </a:endParaRPr>
          </a:p>
        </p:txBody>
      </p:sp>
    </p:spTree>
    <p:extLst>
      <p:ext uri="{BB962C8B-B14F-4D97-AF65-F5344CB8AC3E}">
        <p14:creationId xmlns:p14="http://schemas.microsoft.com/office/powerpoint/2010/main" val="1147897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25" t="18686" r="1861" b="20649"/>
          <a:stretch/>
        </p:blipFill>
        <p:spPr bwMode="auto">
          <a:xfrm>
            <a:off x="0" y="0"/>
            <a:ext cx="9144000" cy="497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5105400"/>
            <a:ext cx="7394973" cy="1323439"/>
          </a:xfrm>
          <a:prstGeom prst="rect">
            <a:avLst/>
          </a:prstGeom>
          <a:noFill/>
        </p:spPr>
        <p:txBody>
          <a:bodyPr wrap="none" rtlCol="0">
            <a:spAutoFit/>
          </a:bodyPr>
          <a:lstStyle/>
          <a:p>
            <a:r>
              <a:rPr lang="en-US" dirty="0" smtClean="0">
                <a:solidFill>
                  <a:srgbClr val="FFFFFF"/>
                </a:solidFill>
                <a:latin typeface="Arial Rounded MT Bold"/>
              </a:rPr>
              <a:t>Ministering to Bedouin in the </a:t>
            </a:r>
          </a:p>
          <a:p>
            <a:r>
              <a:rPr lang="en-US" dirty="0" smtClean="0">
                <a:solidFill>
                  <a:srgbClr val="FFFFFF"/>
                </a:solidFill>
                <a:latin typeface="Arial Rounded MT Bold"/>
              </a:rPr>
              <a:t>South of </a:t>
            </a:r>
            <a:r>
              <a:rPr lang="en-US" dirty="0">
                <a:solidFill>
                  <a:srgbClr val="FFFFFF"/>
                </a:solidFill>
                <a:latin typeface="Arial Rounded MT Bold"/>
              </a:rPr>
              <a:t>I</a:t>
            </a:r>
            <a:r>
              <a:rPr lang="en-US" dirty="0" smtClean="0">
                <a:solidFill>
                  <a:srgbClr val="FFFFFF"/>
                </a:solidFill>
                <a:latin typeface="Arial Rounded MT Bold"/>
              </a:rPr>
              <a:t>srael.</a:t>
            </a:r>
            <a:endParaRPr lang="en-US" dirty="0">
              <a:solidFill>
                <a:srgbClr val="FFFFFF"/>
              </a:solidFill>
              <a:latin typeface="Arial Rounded MT Bold"/>
            </a:endParaRPr>
          </a:p>
        </p:txBody>
      </p:sp>
    </p:spTree>
    <p:extLst>
      <p:ext uri="{BB962C8B-B14F-4D97-AF65-F5344CB8AC3E}">
        <p14:creationId xmlns:p14="http://schemas.microsoft.com/office/powerpoint/2010/main" val="4090791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7974" b="32346"/>
          <a:stretch/>
        </p:blipFill>
        <p:spPr>
          <a:xfrm>
            <a:off x="76200" y="2438400"/>
            <a:ext cx="8933400" cy="1758015"/>
          </a:xfrm>
          <a:prstGeom prst="rect">
            <a:avLst/>
          </a:prstGeom>
        </p:spPr>
      </p:pic>
    </p:spTree>
    <p:extLst>
      <p:ext uri="{BB962C8B-B14F-4D97-AF65-F5344CB8AC3E}">
        <p14:creationId xmlns:p14="http://schemas.microsoft.com/office/powerpoint/2010/main" val="2540349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25" t="18686" r="1861" b="20649"/>
          <a:stretch/>
        </p:blipFill>
        <p:spPr bwMode="auto">
          <a:xfrm>
            <a:off x="0" y="0"/>
            <a:ext cx="9144000" cy="497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5105400"/>
            <a:ext cx="7394973" cy="1323439"/>
          </a:xfrm>
          <a:prstGeom prst="rect">
            <a:avLst/>
          </a:prstGeom>
          <a:noFill/>
        </p:spPr>
        <p:txBody>
          <a:bodyPr wrap="none" rtlCol="0">
            <a:spAutoFit/>
          </a:bodyPr>
          <a:lstStyle/>
          <a:p>
            <a:r>
              <a:rPr lang="en-US" dirty="0" smtClean="0">
                <a:solidFill>
                  <a:srgbClr val="FFFFFF"/>
                </a:solidFill>
                <a:latin typeface="Arial Rounded MT Bold"/>
              </a:rPr>
              <a:t>Ministering to Bedouin in the </a:t>
            </a:r>
          </a:p>
          <a:p>
            <a:r>
              <a:rPr lang="en-US" dirty="0" smtClean="0">
                <a:solidFill>
                  <a:srgbClr val="FFFFFF"/>
                </a:solidFill>
                <a:latin typeface="Arial Rounded MT Bold"/>
              </a:rPr>
              <a:t>South of </a:t>
            </a:r>
            <a:r>
              <a:rPr lang="en-US" dirty="0">
                <a:solidFill>
                  <a:srgbClr val="FFFFFF"/>
                </a:solidFill>
                <a:latin typeface="Arial Rounded MT Bold"/>
              </a:rPr>
              <a:t>I</a:t>
            </a:r>
            <a:r>
              <a:rPr lang="en-US" dirty="0" smtClean="0">
                <a:solidFill>
                  <a:srgbClr val="FFFFFF"/>
                </a:solidFill>
                <a:latin typeface="Arial Rounded MT Bold"/>
              </a:rPr>
              <a:t>srael.</a:t>
            </a:r>
            <a:endParaRPr lang="en-US" dirty="0">
              <a:solidFill>
                <a:srgbClr val="FFFFFF"/>
              </a:solidFill>
              <a:latin typeface="Arial Rounded MT Bold"/>
            </a:endParaRPr>
          </a:p>
        </p:txBody>
      </p:sp>
    </p:spTree>
    <p:extLst>
      <p:ext uri="{BB962C8B-B14F-4D97-AF65-F5344CB8AC3E}">
        <p14:creationId xmlns:p14="http://schemas.microsoft.com/office/powerpoint/2010/main" val="3056073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25" t="18686" r="1861" b="20649"/>
          <a:stretch/>
        </p:blipFill>
        <p:spPr bwMode="auto">
          <a:xfrm>
            <a:off x="0" y="0"/>
            <a:ext cx="9144000" cy="497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5105400"/>
            <a:ext cx="7394973" cy="1323439"/>
          </a:xfrm>
          <a:prstGeom prst="rect">
            <a:avLst/>
          </a:prstGeom>
          <a:noFill/>
        </p:spPr>
        <p:txBody>
          <a:bodyPr wrap="none" rtlCol="0">
            <a:spAutoFit/>
          </a:bodyPr>
          <a:lstStyle/>
          <a:p>
            <a:r>
              <a:rPr lang="en-US" dirty="0" smtClean="0">
                <a:solidFill>
                  <a:srgbClr val="FFFFFF"/>
                </a:solidFill>
                <a:latin typeface="Arial Rounded MT Bold"/>
              </a:rPr>
              <a:t>Ministering to Bedouin in the </a:t>
            </a:r>
          </a:p>
          <a:p>
            <a:r>
              <a:rPr lang="en-US" dirty="0" smtClean="0">
                <a:solidFill>
                  <a:srgbClr val="FFFFFF"/>
                </a:solidFill>
                <a:latin typeface="Arial Rounded MT Bold"/>
              </a:rPr>
              <a:t>South of </a:t>
            </a:r>
            <a:r>
              <a:rPr lang="en-US" dirty="0">
                <a:solidFill>
                  <a:srgbClr val="FFFFFF"/>
                </a:solidFill>
                <a:latin typeface="Arial Rounded MT Bold"/>
              </a:rPr>
              <a:t>I</a:t>
            </a:r>
            <a:r>
              <a:rPr lang="en-US" dirty="0" smtClean="0">
                <a:solidFill>
                  <a:srgbClr val="FFFFFF"/>
                </a:solidFill>
                <a:latin typeface="Arial Rounded MT Bold"/>
              </a:rPr>
              <a:t>srael.</a:t>
            </a:r>
            <a:endParaRPr lang="en-US" dirty="0">
              <a:solidFill>
                <a:srgbClr val="FFFFFF"/>
              </a:solidFill>
              <a:latin typeface="Arial Rounded MT Bold"/>
            </a:endParaRPr>
          </a:p>
        </p:txBody>
      </p:sp>
    </p:spTree>
    <p:extLst>
      <p:ext uri="{BB962C8B-B14F-4D97-AF65-F5344CB8AC3E}">
        <p14:creationId xmlns:p14="http://schemas.microsoft.com/office/powerpoint/2010/main" val="2342273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25" t="18686" r="1861" b="20649"/>
          <a:stretch/>
        </p:blipFill>
        <p:spPr bwMode="auto">
          <a:xfrm>
            <a:off x="0" y="0"/>
            <a:ext cx="9144000" cy="497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5105400"/>
            <a:ext cx="7394973" cy="1323439"/>
          </a:xfrm>
          <a:prstGeom prst="rect">
            <a:avLst/>
          </a:prstGeom>
          <a:noFill/>
        </p:spPr>
        <p:txBody>
          <a:bodyPr wrap="none" rtlCol="0">
            <a:spAutoFit/>
          </a:bodyPr>
          <a:lstStyle/>
          <a:p>
            <a:r>
              <a:rPr lang="en-US" dirty="0" smtClean="0">
                <a:solidFill>
                  <a:srgbClr val="FFFFFF"/>
                </a:solidFill>
                <a:latin typeface="Arial Rounded MT Bold"/>
              </a:rPr>
              <a:t>Ministering to Bedouin in the </a:t>
            </a:r>
          </a:p>
          <a:p>
            <a:r>
              <a:rPr lang="en-US" dirty="0" smtClean="0">
                <a:solidFill>
                  <a:srgbClr val="FFFFFF"/>
                </a:solidFill>
                <a:latin typeface="Arial Rounded MT Bold"/>
              </a:rPr>
              <a:t>South of </a:t>
            </a:r>
            <a:r>
              <a:rPr lang="en-US" dirty="0">
                <a:solidFill>
                  <a:srgbClr val="FFFFFF"/>
                </a:solidFill>
                <a:latin typeface="Arial Rounded MT Bold"/>
              </a:rPr>
              <a:t>I</a:t>
            </a:r>
            <a:r>
              <a:rPr lang="en-US" dirty="0" smtClean="0">
                <a:solidFill>
                  <a:srgbClr val="FFFFFF"/>
                </a:solidFill>
                <a:latin typeface="Arial Rounded MT Bold"/>
              </a:rPr>
              <a:t>srael.</a:t>
            </a:r>
            <a:endParaRPr lang="en-US" dirty="0">
              <a:solidFill>
                <a:srgbClr val="FFFFFF"/>
              </a:solidFill>
              <a:latin typeface="Arial Rounded MT Bold"/>
            </a:endParaRPr>
          </a:p>
        </p:txBody>
      </p:sp>
    </p:spTree>
    <p:extLst>
      <p:ext uri="{BB962C8B-B14F-4D97-AF65-F5344CB8AC3E}">
        <p14:creationId xmlns:p14="http://schemas.microsoft.com/office/powerpoint/2010/main" val="228845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89" t="35692" r="27631" b="16724"/>
          <a:stretch/>
        </p:blipFill>
        <p:spPr bwMode="auto">
          <a:xfrm>
            <a:off x="0" y="0"/>
            <a:ext cx="9144000" cy="617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263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What is Or </a:t>
            </a:r>
            <a:r>
              <a:rPr lang="en-US" altLang="en-US" dirty="0" err="1" smtClean="0"/>
              <a:t>HaOlam</a:t>
            </a:r>
            <a:r>
              <a:rPr lang="en-US" altLang="en-US" dirty="0" smtClean="0"/>
              <a:t> doing for outreach?</a:t>
            </a:r>
          </a:p>
          <a:p>
            <a:pPr marL="571500" indent="-571500" algn="l">
              <a:buFont typeface="Arial" panose="020B0604020202020204" pitchFamily="34" charset="0"/>
              <a:buChar char="•"/>
            </a:pPr>
            <a:r>
              <a:rPr lang="en-US" altLang="en-US" dirty="0" smtClean="0"/>
              <a:t>Prayer station</a:t>
            </a:r>
          </a:p>
          <a:p>
            <a:pPr marL="571500" indent="-571500" algn="l">
              <a:buFont typeface="Arial" panose="020B0604020202020204" pitchFamily="34" charset="0"/>
              <a:buChar char="•"/>
            </a:pPr>
            <a:r>
              <a:rPr lang="en-US" altLang="en-US" dirty="0" smtClean="0"/>
              <a:t>UMKC possible</a:t>
            </a:r>
          </a:p>
          <a:p>
            <a:pPr marL="571500" indent="-571500" algn="l">
              <a:buFont typeface="Arial" panose="020B0604020202020204" pitchFamily="34" charset="0"/>
              <a:buChar char="•"/>
            </a:pPr>
            <a:r>
              <a:rPr lang="en-US" altLang="en-US" dirty="0" smtClean="0"/>
              <a:t>Santa Fe Towers probable</a:t>
            </a:r>
          </a:p>
          <a:p>
            <a:pPr marL="571500" indent="-571500" algn="l">
              <a:buFont typeface="Arial" panose="020B0604020202020204" pitchFamily="34" charset="0"/>
              <a:buChar char="•"/>
            </a:pPr>
            <a:r>
              <a:rPr lang="en-US" altLang="en-US" dirty="0" smtClean="0"/>
              <a:t>March of Remembrance</a:t>
            </a:r>
            <a:endParaRPr lang="en-US" altLang="en-US" dirty="0"/>
          </a:p>
        </p:txBody>
      </p:sp>
    </p:spTree>
    <p:extLst>
      <p:ext uri="{BB962C8B-B14F-4D97-AF65-F5344CB8AC3E}">
        <p14:creationId xmlns:p14="http://schemas.microsoft.com/office/powerpoint/2010/main" val="413192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5746" name="Rectangle 3"/>
          <p:cNvSpPr>
            <a:spLocks noGrp="1" noChangeArrowheads="1"/>
          </p:cNvSpPr>
          <p:nvPr>
            <p:ph type="body" idx="1"/>
          </p:nvPr>
        </p:nvSpPr>
        <p:spPr>
          <a:xfrm>
            <a:off x="152400" y="685800"/>
            <a:ext cx="8839200" cy="6477000"/>
          </a:xfrm>
        </p:spPr>
        <p:txBody>
          <a:bodyPr/>
          <a:lstStyle/>
          <a:p>
            <a:pPr marL="0" indent="0" algn="just" rtl="1" eaLnBrk="1" hangingPunct="1">
              <a:lnSpc>
                <a:spcPct val="80000"/>
              </a:lnSpc>
            </a:pPr>
            <a:r>
              <a:rPr lang="he-IL" altLang="en-US" sz="5400" b="1" smtClean="0">
                <a:latin typeface="David" pitchFamily="34" charset="-79"/>
                <a:cs typeface="David" pitchFamily="34" charset="-79"/>
              </a:rPr>
              <a:t>הִזָּהֲרוּ מִבְּנֵי אָדָם, כִּי יִמְסְרוּ אֶתְכֶם לְסַנְהֶדְרִיּוֹת וְיַלְקוּ אֶתְכֶם בְּבָתֵּי הַכְּנֶסֶת שֶׁלָּהֶם.</a:t>
            </a:r>
            <a:endParaRPr lang="en-US" altLang="en-US" sz="5400" b="1" smtClean="0">
              <a:latin typeface="David" pitchFamily="34" charset="-79"/>
              <a:cs typeface="David" pitchFamily="34" charset="-79"/>
            </a:endParaRPr>
          </a:p>
          <a:p>
            <a:pPr marL="0" indent="0" algn="just" eaLnBrk="1" hangingPunct="1">
              <a:lnSpc>
                <a:spcPct val="80000"/>
              </a:lnSpc>
            </a:pPr>
            <a:endParaRPr lang="en-US" altLang="en-US" sz="1400" smtClean="0"/>
          </a:p>
          <a:p>
            <a:pPr marL="0" indent="0" algn="just" eaLnBrk="1" hangingPunct="1">
              <a:lnSpc>
                <a:spcPct val="80000"/>
              </a:lnSpc>
            </a:pPr>
            <a:r>
              <a:rPr lang="en-US" altLang="en-US" smtClean="0"/>
              <a:t>Be on guard, for there will be people who will hand you over to the local Sanhedrins and flog you in their synagogues.</a:t>
            </a:r>
            <a:endParaRPr lang="en-US" altLang="en-US" sz="3200" b="1" smtClean="0">
              <a:solidFill>
                <a:srgbClr val="FFFF00"/>
              </a:solidFill>
              <a:latin typeface="David" pitchFamily="34" charset="-79"/>
              <a:cs typeface="David" pitchFamily="34" charset="-79"/>
            </a:endParaRPr>
          </a:p>
        </p:txBody>
      </p:sp>
      <p:sp>
        <p:nvSpPr>
          <p:cNvPr id="415747" name="Rectangle 2"/>
          <p:cNvSpPr>
            <a:spLocks noGrp="1" noChangeArrowheads="1"/>
          </p:cNvSpPr>
          <p:nvPr>
            <p:ph type="title"/>
          </p:nvPr>
        </p:nvSpPr>
        <p:spPr>
          <a:xfrm>
            <a:off x="457200" y="20638"/>
            <a:ext cx="8229600" cy="563562"/>
          </a:xfrm>
        </p:spPr>
        <p:txBody>
          <a:bodyPr/>
          <a:lstStyle/>
          <a:p>
            <a:pPr algn="r" rtl="1" eaLnBrk="1" hangingPunct="1"/>
            <a:r>
              <a:rPr lang="en-US" altLang="en-US" sz="3200" dirty="0" smtClean="0">
                <a:solidFill>
                  <a:srgbClr val="FFFF00"/>
                </a:solidFill>
              </a:rPr>
              <a:t>Mattityahu (Matthew) 10.17</a:t>
            </a:r>
            <a:endParaRPr lang="en-US" altLang="en-US" sz="3200" dirty="0" smtClean="0">
              <a:solidFill>
                <a:srgbClr val="FFFF00"/>
              </a:solidFill>
              <a:cs typeface="Vilna" pitchFamily="2" charset="-79"/>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fontScale="92500" lnSpcReduction="10000"/>
          </a:bodyPr>
          <a:lstStyle/>
          <a:p>
            <a:pPr algn="l"/>
            <a:r>
              <a:rPr lang="en-US" altLang="en-US" baseline="30000" dirty="0" smtClean="0">
                <a:solidFill>
                  <a:srgbClr val="FFFF66"/>
                </a:solidFill>
              </a:rPr>
              <a:t>2 Cor. 11.21-24</a:t>
            </a:r>
            <a:r>
              <a:rPr lang="en-US" altLang="en-US" dirty="0" smtClean="0">
                <a:solidFill>
                  <a:srgbClr val="FFFF66"/>
                </a:solidFill>
              </a:rPr>
              <a:t>  </a:t>
            </a:r>
            <a:r>
              <a:rPr lang="en-US" dirty="0"/>
              <a:t>But if anyone dares to boast about something — I’m talking like a fool! — I am just as daring. </a:t>
            </a:r>
            <a:r>
              <a:rPr lang="en-US" b="1" baseline="30000" dirty="0"/>
              <a:t> </a:t>
            </a:r>
            <a:r>
              <a:rPr lang="en-US" dirty="0"/>
              <a:t>Are they Hebrew-speakers? So am I. Are they of the people of Isra’el? So am I. Are they descendants of Avraham? So am I. </a:t>
            </a:r>
            <a:r>
              <a:rPr lang="en-US" dirty="0" smtClean="0"/>
              <a:t>Are </a:t>
            </a:r>
            <a:r>
              <a:rPr lang="en-US" dirty="0"/>
              <a:t>they servants of the Messiah? (I’m talking like a madman!) I’m a better one! I’ve worked much harder, been imprisoned more often, suffered more beatings, been near death over and over. </a:t>
            </a:r>
            <a:r>
              <a:rPr lang="en-US" dirty="0" smtClean="0">
                <a:solidFill>
                  <a:srgbClr val="FFFF66"/>
                </a:solidFill>
              </a:rPr>
              <a:t>Five </a:t>
            </a:r>
            <a:r>
              <a:rPr lang="en-US" dirty="0">
                <a:solidFill>
                  <a:srgbClr val="FFFF66"/>
                </a:solidFill>
              </a:rPr>
              <a:t>times I received “forty lashes less one” from the Jews.</a:t>
            </a:r>
            <a:endParaRPr lang="en-US" altLang="en-US" dirty="0">
              <a:solidFill>
                <a:srgbClr val="FFFF66"/>
              </a:solidFill>
            </a:endParaRPr>
          </a:p>
        </p:txBody>
      </p:sp>
    </p:spTree>
    <p:extLst>
      <p:ext uri="{BB962C8B-B14F-4D97-AF65-F5344CB8AC3E}">
        <p14:creationId xmlns:p14="http://schemas.microsoft.com/office/powerpoint/2010/main" val="2999440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a:bodyPr>
          <a:lstStyle/>
          <a:p>
            <a:pPr algn="l"/>
            <a:r>
              <a:rPr lang="en-US" dirty="0" smtClean="0"/>
              <a:t>“they </a:t>
            </a:r>
            <a:r>
              <a:rPr lang="en-US" dirty="0"/>
              <a:t>bind both his hands to a pillar, here and there; and the minister of the synagogue takes hold of his </a:t>
            </a:r>
            <a:r>
              <a:rPr lang="en-US" dirty="0" smtClean="0"/>
              <a:t>clothes…they </a:t>
            </a:r>
            <a:r>
              <a:rPr lang="en-US" dirty="0"/>
              <a:t>are ripped till his breast is uncovered; for he is not to beat him on his clothes, as it is said, "he shall beat him", but not his clothes: and a stone is placed behind him, on which the minister that scourges stands, </a:t>
            </a:r>
            <a:endParaRPr lang="en-US" altLang="en-US" dirty="0"/>
          </a:p>
        </p:txBody>
      </p:sp>
    </p:spTree>
    <p:extLst>
      <p:ext uri="{BB962C8B-B14F-4D97-AF65-F5344CB8AC3E}">
        <p14:creationId xmlns:p14="http://schemas.microsoft.com/office/powerpoint/2010/main" val="3480821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a:bodyPr>
          <a:lstStyle/>
          <a:p>
            <a:pPr algn="l"/>
            <a:r>
              <a:rPr lang="en-US" dirty="0" smtClean="0"/>
              <a:t>and </a:t>
            </a:r>
            <a:r>
              <a:rPr lang="en-US" dirty="0"/>
              <a:t>a white leather whip in his hand, doubled two and two with four, and two lashes of an ass's </a:t>
            </a:r>
            <a:r>
              <a:rPr lang="en-US" dirty="0" smtClean="0"/>
              <a:t>hide</a:t>
            </a:r>
            <a:r>
              <a:rPr lang="en-US" dirty="0"/>
              <a:t> …the breadth of the whip was an hand's breadth, and the length of it, so as to reach to the navel, and the handle of the whip, by which he took hold, was the length of an hand; </a:t>
            </a:r>
            <a:endParaRPr lang="en-US" altLang="en-US" dirty="0"/>
          </a:p>
        </p:txBody>
      </p:sp>
    </p:spTree>
    <p:extLst>
      <p:ext uri="{BB962C8B-B14F-4D97-AF65-F5344CB8AC3E}">
        <p14:creationId xmlns:p14="http://schemas.microsoft.com/office/powerpoint/2010/main" val="831439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a:bodyPr>
          <a:lstStyle/>
          <a:p>
            <a:pPr algn="l"/>
            <a:r>
              <a:rPr lang="en-US" dirty="0" smtClean="0"/>
              <a:t>and </a:t>
            </a:r>
            <a:r>
              <a:rPr lang="en-US" dirty="0"/>
              <a:t>he lifts up the whip with both his hands, and strikes with one hand, with all his might; and gives him the third part </a:t>
            </a:r>
            <a:r>
              <a:rPr lang="en-US" dirty="0" smtClean="0"/>
              <a:t>[13] of </a:t>
            </a:r>
            <a:r>
              <a:rPr lang="en-US" dirty="0"/>
              <a:t>his stripes before, upon </a:t>
            </a:r>
            <a:r>
              <a:rPr lang="en-US" dirty="0" smtClean="0"/>
              <a:t>[his chest], </a:t>
            </a:r>
            <a:r>
              <a:rPr lang="en-US" dirty="0"/>
              <a:t>and two </a:t>
            </a:r>
            <a:r>
              <a:rPr lang="en-US" dirty="0" smtClean="0"/>
              <a:t>thirds [26] </a:t>
            </a:r>
            <a:r>
              <a:rPr lang="en-US" dirty="0"/>
              <a:t>behind him; one third upon this shoulder, and the other upon the other shoulder. </a:t>
            </a:r>
            <a:endParaRPr lang="en-US" altLang="en-US" dirty="0"/>
          </a:p>
        </p:txBody>
      </p:sp>
    </p:spTree>
    <p:extLst>
      <p:ext uri="{BB962C8B-B14F-4D97-AF65-F5344CB8AC3E}">
        <p14:creationId xmlns:p14="http://schemas.microsoft.com/office/powerpoint/2010/main" val="3987962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810000" cy="5697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0" y="76200"/>
            <a:ext cx="5334000" cy="6863417"/>
          </a:xfrm>
          <a:prstGeom prst="rect">
            <a:avLst/>
          </a:prstGeom>
          <a:noFill/>
        </p:spPr>
        <p:txBody>
          <a:bodyPr wrap="square" rtlCol="0">
            <a:spAutoFit/>
          </a:bodyPr>
          <a:lstStyle/>
          <a:p>
            <a:r>
              <a:rPr lang="en-US" dirty="0">
                <a:latin typeface="+mn-lt"/>
              </a:rPr>
              <a:t>Rabbi Dr. Shlomo </a:t>
            </a:r>
            <a:endParaRPr lang="en-US" dirty="0" smtClean="0">
              <a:latin typeface="+mn-lt"/>
            </a:endParaRPr>
          </a:p>
          <a:p>
            <a:r>
              <a:rPr lang="en-US" dirty="0" err="1" smtClean="0">
                <a:latin typeface="+mn-lt"/>
              </a:rPr>
              <a:t>Riskin</a:t>
            </a:r>
            <a:r>
              <a:rPr lang="en-US" dirty="0" smtClean="0">
                <a:latin typeface="+mn-lt"/>
              </a:rPr>
              <a:t>, Chancellor </a:t>
            </a:r>
          </a:p>
          <a:p>
            <a:r>
              <a:rPr lang="en-US" dirty="0" smtClean="0">
                <a:latin typeface="+mn-lt"/>
              </a:rPr>
              <a:t>&amp; Founder, in </a:t>
            </a:r>
            <a:r>
              <a:rPr lang="en-US" dirty="0">
                <a:latin typeface="+mn-lt"/>
              </a:rPr>
              <a:t>2008 </a:t>
            </a:r>
            <a:endParaRPr lang="en-US" dirty="0" smtClean="0">
              <a:latin typeface="+mn-lt"/>
            </a:endParaRPr>
          </a:p>
          <a:p>
            <a:r>
              <a:rPr lang="en-US" dirty="0" smtClean="0">
                <a:latin typeface="+mn-lt"/>
              </a:rPr>
              <a:t>opened the </a:t>
            </a:r>
            <a:r>
              <a:rPr lang="en-US" dirty="0">
                <a:latin typeface="+mn-lt"/>
              </a:rPr>
              <a:t>first </a:t>
            </a:r>
            <a:endParaRPr lang="en-US" dirty="0" smtClean="0">
              <a:latin typeface="+mn-lt"/>
            </a:endParaRPr>
          </a:p>
          <a:p>
            <a:r>
              <a:rPr lang="en-US" dirty="0" smtClean="0">
                <a:latin typeface="+mn-lt"/>
              </a:rPr>
              <a:t>Orthodox </a:t>
            </a:r>
            <a:r>
              <a:rPr lang="en-US" dirty="0">
                <a:latin typeface="+mn-lt"/>
              </a:rPr>
              <a:t>Jewish </a:t>
            </a:r>
            <a:endParaRPr lang="en-US" dirty="0" smtClean="0">
              <a:latin typeface="+mn-lt"/>
            </a:endParaRPr>
          </a:p>
          <a:p>
            <a:r>
              <a:rPr lang="en-US" dirty="0" smtClean="0">
                <a:latin typeface="+mn-lt"/>
              </a:rPr>
              <a:t>center </a:t>
            </a:r>
            <a:r>
              <a:rPr lang="en-US" dirty="0">
                <a:latin typeface="+mn-lt"/>
              </a:rPr>
              <a:t>to dialogue </a:t>
            </a:r>
            <a:endParaRPr lang="en-US" dirty="0" smtClean="0">
              <a:latin typeface="+mn-lt"/>
            </a:endParaRPr>
          </a:p>
          <a:p>
            <a:r>
              <a:rPr lang="en-US" dirty="0" smtClean="0">
                <a:latin typeface="+mn-lt"/>
              </a:rPr>
              <a:t>with </a:t>
            </a:r>
            <a:r>
              <a:rPr lang="en-US" dirty="0">
                <a:latin typeface="+mn-lt"/>
              </a:rPr>
              <a:t>the Christian </a:t>
            </a:r>
            <a:endParaRPr lang="en-US" dirty="0" smtClean="0">
              <a:latin typeface="+mn-lt"/>
            </a:endParaRPr>
          </a:p>
          <a:p>
            <a:r>
              <a:rPr lang="en-US" dirty="0" smtClean="0">
                <a:latin typeface="+mn-lt"/>
              </a:rPr>
              <a:t>world </a:t>
            </a:r>
            <a:r>
              <a:rPr lang="en-US" dirty="0">
                <a:latin typeface="+mn-lt"/>
              </a:rPr>
              <a:t>– the Center </a:t>
            </a:r>
            <a:endParaRPr lang="en-US" dirty="0" smtClean="0">
              <a:latin typeface="+mn-lt"/>
            </a:endParaRPr>
          </a:p>
          <a:p>
            <a:r>
              <a:rPr lang="en-US" dirty="0" smtClean="0">
                <a:latin typeface="+mn-lt"/>
              </a:rPr>
              <a:t>for </a:t>
            </a:r>
            <a:r>
              <a:rPr lang="en-US" dirty="0">
                <a:latin typeface="+mn-lt"/>
              </a:rPr>
              <a:t>Jewish-Christian </a:t>
            </a:r>
            <a:endParaRPr lang="en-US" dirty="0" smtClean="0">
              <a:latin typeface="+mn-lt"/>
            </a:endParaRPr>
          </a:p>
          <a:p>
            <a:r>
              <a:rPr lang="en-US" dirty="0" smtClean="0">
                <a:latin typeface="+mn-lt"/>
              </a:rPr>
              <a:t>Understanding </a:t>
            </a:r>
            <a:r>
              <a:rPr lang="en-US" dirty="0">
                <a:latin typeface="+mn-lt"/>
              </a:rPr>
              <a:t>and </a:t>
            </a:r>
            <a:endParaRPr lang="en-US" dirty="0" smtClean="0">
              <a:latin typeface="+mn-lt"/>
            </a:endParaRPr>
          </a:p>
          <a:p>
            <a:r>
              <a:rPr lang="en-US" dirty="0" smtClean="0">
                <a:latin typeface="+mn-lt"/>
              </a:rPr>
              <a:t>Cooperation </a:t>
            </a:r>
            <a:r>
              <a:rPr lang="en-US" sz="3200" dirty="0">
                <a:latin typeface="+mn-lt"/>
              </a:rPr>
              <a:t>(CJCUC).</a:t>
            </a:r>
            <a:endParaRPr lang="en-US" dirty="0">
              <a:latin typeface="+mn-lt"/>
            </a:endParaRPr>
          </a:p>
        </p:txBody>
      </p:sp>
    </p:spTree>
    <p:extLst>
      <p:ext uri="{BB962C8B-B14F-4D97-AF65-F5344CB8AC3E}">
        <p14:creationId xmlns:p14="http://schemas.microsoft.com/office/powerpoint/2010/main" val="2955514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lnSpcReduction="10000"/>
          </a:bodyPr>
          <a:lstStyle/>
          <a:p>
            <a:pPr algn="r"/>
            <a:r>
              <a:rPr lang="en-US" altLang="en-US" sz="3200" dirty="0">
                <a:solidFill>
                  <a:srgbClr val="FFFF00"/>
                </a:solidFill>
              </a:rPr>
              <a:t>Mattityahu (Matthew) </a:t>
            </a:r>
            <a:r>
              <a:rPr lang="en-US" altLang="en-US" sz="3200" dirty="0" smtClean="0">
                <a:solidFill>
                  <a:srgbClr val="FFFF00"/>
                </a:solidFill>
              </a:rPr>
              <a:t>10.18-20</a:t>
            </a:r>
            <a:endParaRPr lang="en-US" sz="3200" dirty="0"/>
          </a:p>
          <a:p>
            <a:pPr algn="l"/>
            <a:r>
              <a:rPr lang="en-US" dirty="0" smtClean="0"/>
              <a:t>On </a:t>
            </a:r>
            <a:r>
              <a:rPr lang="en-US" dirty="0"/>
              <a:t>my account you will be brought before </a:t>
            </a:r>
            <a:r>
              <a:rPr lang="en-US" dirty="0" smtClean="0"/>
              <a:t>governors </a:t>
            </a:r>
            <a:r>
              <a:rPr lang="en-US" dirty="0"/>
              <a:t>and kings as a testimony to them and to the Goyim. </a:t>
            </a:r>
          </a:p>
          <a:p>
            <a:pPr algn="l"/>
            <a:r>
              <a:rPr lang="en-US" dirty="0" smtClean="0"/>
              <a:t>But </a:t>
            </a:r>
            <a:r>
              <a:rPr lang="en-US" dirty="0"/>
              <a:t>when they bring you to trial, do not worry about what to say or how to say it; when the time comes, you will be given what you should say. </a:t>
            </a:r>
            <a:r>
              <a:rPr lang="en-US" dirty="0" smtClean="0"/>
              <a:t>For </a:t>
            </a:r>
            <a:r>
              <a:rPr lang="en-US" dirty="0"/>
              <a:t>it will not be just you speaking, but the Spirit of your heavenly Father speaking through you. </a:t>
            </a:r>
          </a:p>
          <a:p>
            <a:pPr algn="l"/>
            <a:endParaRPr lang="en-US" altLang="en-US" dirty="0"/>
          </a:p>
        </p:txBody>
      </p:sp>
    </p:spTree>
    <p:extLst>
      <p:ext uri="{BB962C8B-B14F-4D97-AF65-F5344CB8AC3E}">
        <p14:creationId xmlns:p14="http://schemas.microsoft.com/office/powerpoint/2010/main" val="3329887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lnSpcReduction="10000"/>
          </a:bodyPr>
          <a:lstStyle/>
          <a:p>
            <a:pPr algn="l"/>
            <a:r>
              <a:rPr lang="en-US" b="1" baseline="30000" dirty="0" err="1" smtClean="0"/>
              <a:t>Yn</a:t>
            </a:r>
            <a:r>
              <a:rPr lang="en-US" b="1" baseline="30000" dirty="0" smtClean="0"/>
              <a:t> 14.25-27 </a:t>
            </a:r>
            <a:r>
              <a:rPr lang="en-US" b="1" baseline="30000" dirty="0"/>
              <a:t> </a:t>
            </a:r>
            <a:r>
              <a:rPr lang="en-US" dirty="0"/>
              <a:t>“I have told you these things while I am still with you. </a:t>
            </a:r>
            <a:r>
              <a:rPr lang="en-US" dirty="0" smtClean="0"/>
              <a:t>But </a:t>
            </a:r>
            <a:r>
              <a:rPr lang="en-US" dirty="0"/>
              <a:t>the Counselor, </a:t>
            </a:r>
            <a:r>
              <a:rPr lang="en-US" dirty="0">
                <a:solidFill>
                  <a:srgbClr val="FFFF66"/>
                </a:solidFill>
              </a:rPr>
              <a:t>the </a:t>
            </a:r>
            <a:r>
              <a:rPr lang="en-US" dirty="0" err="1" smtClean="0">
                <a:solidFill>
                  <a:srgbClr val="FFFF66"/>
                </a:solidFill>
              </a:rPr>
              <a:t>Ruakh</a:t>
            </a:r>
            <a:r>
              <a:rPr lang="en-US" dirty="0" smtClean="0">
                <a:solidFill>
                  <a:srgbClr val="FFFF66"/>
                </a:solidFill>
              </a:rPr>
              <a:t> </a:t>
            </a:r>
            <a:r>
              <a:rPr lang="en-US" dirty="0" err="1">
                <a:solidFill>
                  <a:srgbClr val="FFFF66"/>
                </a:solidFill>
              </a:rPr>
              <a:t>HaKodesh</a:t>
            </a:r>
            <a:r>
              <a:rPr lang="en-US" dirty="0">
                <a:solidFill>
                  <a:srgbClr val="FFFF66"/>
                </a:solidFill>
              </a:rPr>
              <a:t>, </a:t>
            </a:r>
            <a:r>
              <a:rPr lang="en-US" dirty="0"/>
              <a:t>whom the Father will send in my name, </a:t>
            </a:r>
            <a:r>
              <a:rPr lang="en-US" dirty="0">
                <a:solidFill>
                  <a:srgbClr val="FFFF66"/>
                </a:solidFill>
              </a:rPr>
              <a:t>will teach you everything; that is, he will remind you of everything I have said to you.</a:t>
            </a:r>
          </a:p>
          <a:p>
            <a:pPr algn="l"/>
            <a:r>
              <a:rPr lang="en-US" dirty="0" smtClean="0"/>
              <a:t>“What </a:t>
            </a:r>
            <a:r>
              <a:rPr lang="en-US" dirty="0"/>
              <a:t>I am leaving with </a:t>
            </a:r>
            <a:r>
              <a:rPr lang="en-US" dirty="0" smtClean="0"/>
              <a:t>you is </a:t>
            </a:r>
            <a:r>
              <a:rPr lang="en-US" dirty="0" smtClean="0">
                <a:solidFill>
                  <a:srgbClr val="FFFF66"/>
                </a:solidFill>
              </a:rPr>
              <a:t>shalom</a:t>
            </a:r>
            <a:r>
              <a:rPr lang="en-US" dirty="0"/>
              <a:t> — I am </a:t>
            </a:r>
            <a:r>
              <a:rPr lang="en-US" dirty="0" smtClean="0"/>
              <a:t>giving you my </a:t>
            </a:r>
            <a:r>
              <a:rPr lang="en-US" dirty="0" smtClean="0">
                <a:solidFill>
                  <a:srgbClr val="FFFF66"/>
                </a:solidFill>
              </a:rPr>
              <a:t>shalom</a:t>
            </a:r>
            <a:r>
              <a:rPr lang="en-US" dirty="0" smtClean="0"/>
              <a:t>. I </a:t>
            </a:r>
            <a:r>
              <a:rPr lang="en-US" dirty="0"/>
              <a:t>don’t give the way the world gives. Don’t let yourselves be upset or frightened.</a:t>
            </a:r>
          </a:p>
          <a:p>
            <a:pPr algn="l"/>
            <a:endParaRPr lang="en-US" altLang="en-US" dirty="0"/>
          </a:p>
        </p:txBody>
      </p:sp>
    </p:spTree>
    <p:extLst>
      <p:ext uri="{BB962C8B-B14F-4D97-AF65-F5344CB8AC3E}">
        <p14:creationId xmlns:p14="http://schemas.microsoft.com/office/powerpoint/2010/main" val="3090032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Conclusion/Application:</a:t>
            </a:r>
          </a:p>
          <a:p>
            <a:pPr marL="571500" indent="-571500" algn="l">
              <a:buFont typeface="Arial" panose="020B0604020202020204" pitchFamily="34" charset="0"/>
              <a:buChar char="•"/>
            </a:pPr>
            <a:r>
              <a:rPr lang="en-US" altLang="en-US" dirty="0" smtClean="0"/>
              <a:t>Slay the wolf within, the narcissist, the person who has to be right, get praised, find fault with others.  Put that old nature tendencies on the Execution stake with Messiah.</a:t>
            </a:r>
          </a:p>
          <a:p>
            <a:pPr marL="571500" indent="-571500" algn="l">
              <a:buFont typeface="Arial" panose="020B0604020202020204" pitchFamily="34" charset="0"/>
              <a:buChar char="•"/>
            </a:pPr>
            <a:r>
              <a:rPr lang="en-US" altLang="en-US" dirty="0" smtClean="0"/>
              <a:t>Go to wolves out there, with the Love of Messiah.  </a:t>
            </a:r>
          </a:p>
          <a:p>
            <a:pPr marL="571500" indent="-571500" algn="l">
              <a:buFont typeface="Arial" panose="020B0604020202020204" pitchFamily="34" charset="0"/>
              <a:buChar char="•"/>
            </a:pPr>
            <a:r>
              <a:rPr lang="en-US" altLang="en-US" dirty="0" smtClean="0"/>
              <a:t>Receive Him, if you haven’t!</a:t>
            </a:r>
            <a:endParaRPr lang="en-US" altLang="en-US" dirty="0"/>
          </a:p>
        </p:txBody>
      </p:sp>
    </p:spTree>
    <p:extLst>
      <p:ext uri="{BB962C8B-B14F-4D97-AF65-F5344CB8AC3E}">
        <p14:creationId xmlns:p14="http://schemas.microsoft.com/office/powerpoint/2010/main" val="2368220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a:bodyPr>
          <a:lstStyle/>
          <a:p>
            <a:pPr algn="l"/>
            <a:r>
              <a:rPr lang="en-US" dirty="0"/>
              <a:t>Rabbi Shlomo </a:t>
            </a:r>
            <a:r>
              <a:rPr lang="en-US" dirty="0" err="1"/>
              <a:t>Riskin</a:t>
            </a:r>
            <a:r>
              <a:rPr lang="en-US" dirty="0"/>
              <a:t> (Israel</a:t>
            </a:r>
            <a:r>
              <a:rPr lang="en-US" dirty="0" smtClean="0"/>
              <a:t>) and many others:</a:t>
            </a:r>
            <a:r>
              <a:rPr lang="en-US" dirty="0"/>
              <a:t/>
            </a:r>
            <a:br>
              <a:rPr lang="en-US" dirty="0"/>
            </a:br>
            <a:r>
              <a:rPr lang="en-US" dirty="0" smtClean="0"/>
              <a:t>As </a:t>
            </a:r>
            <a:r>
              <a:rPr lang="en-US" dirty="0"/>
              <a:t>did Maimonides and </a:t>
            </a:r>
            <a:r>
              <a:rPr lang="en-US" dirty="0" err="1"/>
              <a:t>Yehudah</a:t>
            </a:r>
            <a:r>
              <a:rPr lang="en-US" dirty="0"/>
              <a:t> </a:t>
            </a:r>
            <a:r>
              <a:rPr lang="en-US" dirty="0" err="1" smtClean="0"/>
              <a:t>Halevi</a:t>
            </a:r>
            <a:r>
              <a:rPr lang="en-US" dirty="0" smtClean="0"/>
              <a:t>, we </a:t>
            </a:r>
            <a:r>
              <a:rPr lang="en-US" dirty="0"/>
              <a:t>acknowledge that Christianity is neither an accident nor an error, but the willed divine outcome and gift to the nations. </a:t>
            </a:r>
            <a:endParaRPr lang="en-US" altLang="en-US" dirty="0"/>
          </a:p>
        </p:txBody>
      </p:sp>
    </p:spTree>
    <p:extLst>
      <p:ext uri="{BB962C8B-B14F-4D97-AF65-F5344CB8AC3E}">
        <p14:creationId xmlns:p14="http://schemas.microsoft.com/office/powerpoint/2010/main" val="4003766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a:bodyPr>
          <a:lstStyle/>
          <a:p>
            <a:pPr algn="l"/>
            <a:r>
              <a:rPr lang="en-US" dirty="0" smtClean="0"/>
              <a:t>Rabbi </a:t>
            </a:r>
            <a:r>
              <a:rPr lang="en-US" dirty="0"/>
              <a:t>Jacob Emden wrote that </a:t>
            </a:r>
            <a:r>
              <a:rPr lang="en-US" dirty="0" smtClean="0"/>
              <a:t>“Yeshua brought </a:t>
            </a:r>
            <a:r>
              <a:rPr lang="en-US" dirty="0"/>
              <a:t>a double goodness to the world. On the one hand he strengthened the Torah of Moses majestically… and not one of our Sages spoke out more emphatically concerning the immutability of the Torah. On the other hand he removed idols from the nations and </a:t>
            </a:r>
            <a:r>
              <a:rPr lang="en-US" dirty="0" smtClean="0"/>
              <a:t>obligated </a:t>
            </a:r>
            <a:r>
              <a:rPr lang="en-US" dirty="0"/>
              <a:t>them in the seven </a:t>
            </a:r>
            <a:endParaRPr lang="en-US" altLang="en-US" dirty="0"/>
          </a:p>
        </p:txBody>
      </p:sp>
    </p:spTree>
    <p:extLst>
      <p:ext uri="{BB962C8B-B14F-4D97-AF65-F5344CB8AC3E}">
        <p14:creationId xmlns:p14="http://schemas.microsoft.com/office/powerpoint/2010/main" val="115097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a:bodyPr>
          <a:lstStyle/>
          <a:p>
            <a:pPr algn="l"/>
            <a:r>
              <a:rPr lang="en-US" dirty="0" smtClean="0"/>
              <a:t>commandments </a:t>
            </a:r>
            <a:r>
              <a:rPr lang="en-US" dirty="0"/>
              <a:t>of Noah so that they would not behave like animals of the field, and instilled them firmly with moral </a:t>
            </a:r>
            <a:r>
              <a:rPr lang="en-US" dirty="0" smtClean="0"/>
              <a:t>traits.”</a:t>
            </a:r>
          </a:p>
        </p:txBody>
      </p:sp>
    </p:spTree>
    <p:extLst>
      <p:ext uri="{BB962C8B-B14F-4D97-AF65-F5344CB8AC3E}">
        <p14:creationId xmlns:p14="http://schemas.microsoft.com/office/powerpoint/2010/main" val="2917934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normAutofit/>
          </a:bodyPr>
          <a:lstStyle/>
          <a:p>
            <a:pPr algn="l"/>
            <a:r>
              <a:rPr lang="en-US" dirty="0" smtClean="0"/>
              <a:t>What </a:t>
            </a:r>
            <a:r>
              <a:rPr lang="en-US" dirty="0"/>
              <a:t>we are now witnessing is the undoing of 2,000 years of Jewish rejection and animosity towards </a:t>
            </a:r>
            <a:r>
              <a:rPr lang="en-US" dirty="0" smtClean="0"/>
              <a:t>Yeshua, </a:t>
            </a:r>
            <a:r>
              <a:rPr lang="en-US" dirty="0"/>
              <a:t>a miracle by any estimation. For the out-and-out refusal by Jews to accept </a:t>
            </a:r>
            <a:r>
              <a:rPr lang="en-US" dirty="0" smtClean="0"/>
              <a:t>Yeshua is </a:t>
            </a:r>
            <a:r>
              <a:rPr lang="en-US" dirty="0"/>
              <a:t>slowly, but surely, coming to an end, as growing numbers of prestigious Orthodox rabbis welcome Jesus back.</a:t>
            </a:r>
          </a:p>
          <a:p>
            <a:pPr algn="l"/>
            <a:endParaRPr lang="en-US" altLang="en-US" dirty="0"/>
          </a:p>
        </p:txBody>
      </p:sp>
    </p:spTree>
    <p:extLst>
      <p:ext uri="{BB962C8B-B14F-4D97-AF65-F5344CB8AC3E}">
        <p14:creationId xmlns:p14="http://schemas.microsoft.com/office/powerpoint/2010/main" val="269982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00" t="14272" r="27108" b="8548"/>
          <a:stretch/>
        </p:blipFill>
        <p:spPr bwMode="auto">
          <a:xfrm>
            <a:off x="1676400" y="21265"/>
            <a:ext cx="52306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145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4000" b="0" i="0" u="none" strike="noStrike" cap="none" normalizeH="0" baseline="0" smtClean="0">
            <a:ln>
              <a:noFill/>
            </a:ln>
            <a:solidFill>
              <a:schemeClr val="bg1"/>
            </a:solidFill>
            <a:effectLst/>
            <a:latin typeface="r" charset="0"/>
            <a:cs typeface="Arial"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4000" b="0" i="0" u="none" strike="noStrike" cap="none" normalizeH="0" baseline="0" smtClean="0">
            <a:ln>
              <a:noFill/>
            </a:ln>
            <a:solidFill>
              <a:schemeClr val="bg1"/>
            </a:solidFill>
            <a:effectLst/>
            <a:latin typeface="r"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4000" b="0" i="0" u="none" strike="noStrike" cap="none" normalizeH="0" baseline="0" smtClean="0">
            <a:ln>
              <a:noFill/>
            </a:ln>
            <a:solidFill>
              <a:schemeClr val="bg1"/>
            </a:solidFill>
            <a:effectLst/>
            <a:latin typeface="r" charset="0"/>
            <a:cs typeface="Arial"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4000" b="0" i="0" u="none" strike="noStrike" cap="none" normalizeH="0" baseline="0" smtClean="0">
            <a:ln>
              <a:noFill/>
            </a:ln>
            <a:solidFill>
              <a:schemeClr val="bg1"/>
            </a:solidFill>
            <a:effectLst/>
            <a:latin typeface="r"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68100</TotalTime>
  <Words>2841</Words>
  <Application>Microsoft Office PowerPoint</Application>
  <PresentationFormat>On-screen Show (4:3)</PresentationFormat>
  <Paragraphs>293</Paragraphs>
  <Slides>42</Slides>
  <Notes>42</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1_Default Design</vt:lpstr>
      <vt:lpstr>128_Default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10.16</vt:lpstr>
      <vt:lpstr>PowerPoint Presentation</vt:lpstr>
      <vt:lpstr>PowerPoint Presentation</vt:lpstr>
      <vt:lpstr>PowerPoint Presentation</vt:lpstr>
      <vt:lpstr>PowerPoint Presentation</vt:lpstr>
      <vt:lpstr>PowerPoint Presentation</vt:lpstr>
      <vt:lpstr>PowerPoint Presentation</vt:lpstr>
      <vt:lpstr>Mattityahu (Matthew) 10.16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10.17</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Tyrone Lewis</cp:lastModifiedBy>
  <cp:revision>823</cp:revision>
  <cp:lastPrinted>1601-01-01T00:00:00Z</cp:lastPrinted>
  <dcterms:created xsi:type="dcterms:W3CDTF">2010-04-16T23:47:56Z</dcterms:created>
  <dcterms:modified xsi:type="dcterms:W3CDTF">2016-02-08T23:50:01Z</dcterms:modified>
</cp:coreProperties>
</file>