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63" r:id="rId2"/>
    <p:sldMasterId id="2147483666" r:id="rId3"/>
  </p:sldMasterIdLst>
  <p:notesMasterIdLst>
    <p:notesMasterId r:id="rId49"/>
  </p:notesMasterIdLst>
  <p:handoutMasterIdLst>
    <p:handoutMasterId r:id="rId50"/>
  </p:handoutMasterIdLst>
  <p:sldIdLst>
    <p:sldId id="1911" r:id="rId4"/>
    <p:sldId id="1914" r:id="rId5"/>
    <p:sldId id="1912" r:id="rId6"/>
    <p:sldId id="1915" r:id="rId7"/>
    <p:sldId id="1916" r:id="rId8"/>
    <p:sldId id="1895" r:id="rId9"/>
    <p:sldId id="1888" r:id="rId10"/>
    <p:sldId id="1889" r:id="rId11"/>
    <p:sldId id="1875" r:id="rId12"/>
    <p:sldId id="1891" r:id="rId13"/>
    <p:sldId id="1892" r:id="rId14"/>
    <p:sldId id="1893" r:id="rId15"/>
    <p:sldId id="1894" r:id="rId16"/>
    <p:sldId id="1896" r:id="rId17"/>
    <p:sldId id="1917" r:id="rId18"/>
    <p:sldId id="1898" r:id="rId19"/>
    <p:sldId id="1899" r:id="rId20"/>
    <p:sldId id="1900" r:id="rId21"/>
    <p:sldId id="1901" r:id="rId22"/>
    <p:sldId id="1902" r:id="rId23"/>
    <p:sldId id="1903" r:id="rId24"/>
    <p:sldId id="1890" r:id="rId25"/>
    <p:sldId id="1825" r:id="rId26"/>
    <p:sldId id="1824" r:id="rId27"/>
    <p:sldId id="1873" r:id="rId28"/>
    <p:sldId id="1870" r:id="rId29"/>
    <p:sldId id="1871" r:id="rId30"/>
    <p:sldId id="1872" r:id="rId31"/>
    <p:sldId id="1874" r:id="rId32"/>
    <p:sldId id="1876" r:id="rId33"/>
    <p:sldId id="1826" r:id="rId34"/>
    <p:sldId id="1877" r:id="rId35"/>
    <p:sldId id="1904" r:id="rId36"/>
    <p:sldId id="1905" r:id="rId37"/>
    <p:sldId id="1906" r:id="rId38"/>
    <p:sldId id="1897" r:id="rId39"/>
    <p:sldId id="1855" r:id="rId40"/>
    <p:sldId id="1866" r:id="rId41"/>
    <p:sldId id="1907" r:id="rId42"/>
    <p:sldId id="1908" r:id="rId43"/>
    <p:sldId id="1909" r:id="rId44"/>
    <p:sldId id="1860" r:id="rId45"/>
    <p:sldId id="1867" r:id="rId46"/>
    <p:sldId id="1868" r:id="rId47"/>
    <p:sldId id="1861" r:id="rId48"/>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8" charset="0"/>
      <a:defRPr sz="4000" kern="1200">
        <a:solidFill>
          <a:schemeClr val="bg1"/>
        </a:solidFill>
        <a:latin typeface="r" charset="0"/>
        <a:ea typeface="+mn-ea"/>
        <a:cs typeface="Arial" charset="0"/>
      </a:defRPr>
    </a:lvl1pPr>
    <a:lvl2pPr marL="742950" indent="-285750" algn="l" defTabSz="457200" rtl="0" fontAlgn="base">
      <a:spcBef>
        <a:spcPct val="0"/>
      </a:spcBef>
      <a:spcAft>
        <a:spcPct val="0"/>
      </a:spcAft>
      <a:buClr>
        <a:srgbClr val="000000"/>
      </a:buClr>
      <a:buSzPct val="100000"/>
      <a:buFont typeface="Times New Roman" pitchFamily="18" charset="0"/>
      <a:defRPr sz="4000" kern="1200">
        <a:solidFill>
          <a:schemeClr val="bg1"/>
        </a:solidFill>
        <a:latin typeface="r" charset="0"/>
        <a:ea typeface="+mn-ea"/>
        <a:cs typeface="Arial" charset="0"/>
      </a:defRPr>
    </a:lvl2pPr>
    <a:lvl3pPr marL="1143000" indent="-228600" algn="l" defTabSz="457200" rtl="0" fontAlgn="base">
      <a:spcBef>
        <a:spcPct val="0"/>
      </a:spcBef>
      <a:spcAft>
        <a:spcPct val="0"/>
      </a:spcAft>
      <a:buClr>
        <a:srgbClr val="000000"/>
      </a:buClr>
      <a:buSzPct val="100000"/>
      <a:buFont typeface="Times New Roman" pitchFamily="18" charset="0"/>
      <a:defRPr sz="4000" kern="1200">
        <a:solidFill>
          <a:schemeClr val="bg1"/>
        </a:solidFill>
        <a:latin typeface="r" charset="0"/>
        <a:ea typeface="+mn-ea"/>
        <a:cs typeface="Arial" charset="0"/>
      </a:defRPr>
    </a:lvl3pPr>
    <a:lvl4pPr marL="1600200" indent="-228600" algn="l" defTabSz="457200" rtl="0" fontAlgn="base">
      <a:spcBef>
        <a:spcPct val="0"/>
      </a:spcBef>
      <a:spcAft>
        <a:spcPct val="0"/>
      </a:spcAft>
      <a:buClr>
        <a:srgbClr val="000000"/>
      </a:buClr>
      <a:buSzPct val="100000"/>
      <a:buFont typeface="Times New Roman" pitchFamily="18" charset="0"/>
      <a:defRPr sz="4000" kern="1200">
        <a:solidFill>
          <a:schemeClr val="bg1"/>
        </a:solidFill>
        <a:latin typeface="r" charset="0"/>
        <a:ea typeface="+mn-ea"/>
        <a:cs typeface="Arial" charset="0"/>
      </a:defRPr>
    </a:lvl4pPr>
    <a:lvl5pPr marL="2057400" indent="-228600" algn="l" defTabSz="457200" rtl="0" fontAlgn="base">
      <a:spcBef>
        <a:spcPct val="0"/>
      </a:spcBef>
      <a:spcAft>
        <a:spcPct val="0"/>
      </a:spcAft>
      <a:buClr>
        <a:srgbClr val="000000"/>
      </a:buClr>
      <a:buSzPct val="100000"/>
      <a:buFont typeface="Times New Roman" pitchFamily="18" charset="0"/>
      <a:defRPr sz="4000" kern="1200">
        <a:solidFill>
          <a:schemeClr val="bg1"/>
        </a:solidFill>
        <a:latin typeface="r" charset="0"/>
        <a:ea typeface="+mn-ea"/>
        <a:cs typeface="Arial" charset="0"/>
      </a:defRPr>
    </a:lvl5pPr>
    <a:lvl6pPr marL="2286000" algn="l" defTabSz="914400" rtl="0" eaLnBrk="1" latinLnBrk="0" hangingPunct="1">
      <a:defRPr sz="4000" kern="1200">
        <a:solidFill>
          <a:schemeClr val="bg1"/>
        </a:solidFill>
        <a:latin typeface="r" charset="0"/>
        <a:ea typeface="+mn-ea"/>
        <a:cs typeface="Arial" charset="0"/>
      </a:defRPr>
    </a:lvl6pPr>
    <a:lvl7pPr marL="2743200" algn="l" defTabSz="914400" rtl="0" eaLnBrk="1" latinLnBrk="0" hangingPunct="1">
      <a:defRPr sz="4000" kern="1200">
        <a:solidFill>
          <a:schemeClr val="bg1"/>
        </a:solidFill>
        <a:latin typeface="r" charset="0"/>
        <a:ea typeface="+mn-ea"/>
        <a:cs typeface="Arial" charset="0"/>
      </a:defRPr>
    </a:lvl7pPr>
    <a:lvl8pPr marL="3200400" algn="l" defTabSz="914400" rtl="0" eaLnBrk="1" latinLnBrk="0" hangingPunct="1">
      <a:defRPr sz="4000" kern="1200">
        <a:solidFill>
          <a:schemeClr val="bg1"/>
        </a:solidFill>
        <a:latin typeface="r" charset="0"/>
        <a:ea typeface="+mn-ea"/>
        <a:cs typeface="Arial" charset="0"/>
      </a:defRPr>
    </a:lvl8pPr>
    <a:lvl9pPr marL="3657600" algn="l" defTabSz="914400" rtl="0" eaLnBrk="1" latinLnBrk="0" hangingPunct="1">
      <a:defRPr sz="4000" kern="1200">
        <a:solidFill>
          <a:schemeClr val="bg1"/>
        </a:solidFill>
        <a:latin typeface="r"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210" autoAdjust="0"/>
    <p:restoredTop sz="82360" autoAdjust="0"/>
  </p:normalViewPr>
  <p:slideViewPr>
    <p:cSldViewPr>
      <p:cViewPr varScale="1">
        <p:scale>
          <a:sx n="79" d="100"/>
          <a:sy n="79" d="100"/>
        </p:scale>
        <p:origin x="-158" y="0"/>
      </p:cViewPr>
      <p:guideLst>
        <p:guide orient="horz" pos="2160"/>
        <p:guide pos="2880"/>
      </p:guideLst>
    </p:cSldViewPr>
  </p:slideViewPr>
  <p:outlineViewPr>
    <p:cViewPr varScale="1">
      <p:scale>
        <a:sx n="170" d="200"/>
        <a:sy n="170" d="200"/>
      </p:scale>
      <p:origin x="130" y="157171"/>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589"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417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FFFFFF"/>
                </a:solidFill>
              </a:defRPr>
            </a:lvl1pPr>
          </a:lstStyle>
          <a:p>
            <a:r>
              <a:rPr lang="en-US" altLang="en-US" smtClean="0"/>
              <a:t>Mtt. 10.32-33 Deny Me, be denied</a:t>
            </a:r>
            <a:endParaRPr lang="en-US" altLang="en-US" dirty="0"/>
          </a:p>
        </p:txBody>
      </p:sp>
      <p:sp>
        <p:nvSpPr>
          <p:cNvPr id="43417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FFFFFF"/>
                </a:solidFill>
              </a:defRPr>
            </a:lvl1pPr>
          </a:lstStyle>
          <a:p>
            <a:r>
              <a:rPr lang="en-US" altLang="en-US" smtClean="0"/>
              <a:t>Feb, 20, 2016 5776</a:t>
            </a:r>
            <a:endParaRPr lang="en-US" altLang="en-US" dirty="0"/>
          </a:p>
        </p:txBody>
      </p:sp>
      <p:sp>
        <p:nvSpPr>
          <p:cNvPr id="43417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FFFFFF"/>
                </a:solidFill>
              </a:defRPr>
            </a:lvl1pPr>
          </a:lstStyle>
          <a:p>
            <a:endParaRPr lang="en-US" altLang="en-US" dirty="0"/>
          </a:p>
        </p:txBody>
      </p:sp>
      <p:sp>
        <p:nvSpPr>
          <p:cNvPr id="43417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FFFFFF"/>
                </a:solidFill>
              </a:defRPr>
            </a:lvl1pPr>
          </a:lstStyle>
          <a:p>
            <a:fld id="{C187D6EC-8464-4802-BC05-136DD8967FCA}" type="slidenum">
              <a:rPr lang="en-US" altLang="en-US"/>
              <a:pPr/>
              <a:t>‹#›</a:t>
            </a:fld>
            <a:endParaRPr lang="en-US" altLang="en-US" dirty="0"/>
          </a:p>
        </p:txBody>
      </p:sp>
    </p:spTree>
    <p:extLst>
      <p:ext uri="{BB962C8B-B14F-4D97-AF65-F5344CB8AC3E}">
        <p14:creationId xmlns:p14="http://schemas.microsoft.com/office/powerpoint/2010/main" val="6412797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4098"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4099"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4100"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4101" name="Rectangle 5"/>
          <p:cNvSpPr>
            <a:spLocks noGrp="1" noChangeArrowheads="1"/>
          </p:cNvSpPr>
          <p:nvPr>
            <p:ph type="hdr"/>
          </p:nvPr>
        </p:nvSpPr>
        <p:spPr bwMode="auto">
          <a:xfrm>
            <a:off x="0" y="0"/>
            <a:ext cx="29654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 pos="2895600" algn="l"/>
              </a:tabLst>
              <a:defRPr sz="1200">
                <a:solidFill>
                  <a:srgbClr val="000000"/>
                </a:solidFill>
                <a:latin typeface="Arial" charset="0"/>
                <a:ea typeface="Arial Unicode MS" pitchFamily="34" charset="-128"/>
                <a:cs typeface="Arial Unicode MS" pitchFamily="34" charset="-128"/>
              </a:defRPr>
            </a:lvl1pPr>
          </a:lstStyle>
          <a:p>
            <a:r>
              <a:rPr lang="en-US" altLang="en-US" smtClean="0"/>
              <a:t>Mtt. 10.32-33 Deny Me, be denied</a:t>
            </a:r>
            <a:endParaRPr lang="en-US" altLang="en-US" dirty="0"/>
          </a:p>
        </p:txBody>
      </p:sp>
      <p:sp>
        <p:nvSpPr>
          <p:cNvPr id="4102" name="Rectangle 6"/>
          <p:cNvSpPr>
            <a:spLocks noGrp="1" noChangeArrowheads="1"/>
          </p:cNvSpPr>
          <p:nvPr>
            <p:ph type="dt"/>
          </p:nvPr>
        </p:nvSpPr>
        <p:spPr bwMode="auto">
          <a:xfrm>
            <a:off x="3884613" y="0"/>
            <a:ext cx="29654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Arial" charset="0"/>
                <a:ea typeface="Arial Unicode MS" pitchFamily="34" charset="-128"/>
                <a:cs typeface="Arial Unicode MS" pitchFamily="34" charset="-128"/>
              </a:defRPr>
            </a:lvl1pPr>
          </a:lstStyle>
          <a:p>
            <a:r>
              <a:rPr lang="en-US" altLang="en-US" smtClean="0"/>
              <a:t>Feb, 20, 2016 5776</a:t>
            </a:r>
            <a:endParaRPr lang="en-US" altLang="en-US" dirty="0"/>
          </a:p>
        </p:txBody>
      </p:sp>
      <p:sp>
        <p:nvSpPr>
          <p:cNvPr id="4103" name="Rectangle 7"/>
          <p:cNvSpPr>
            <a:spLocks noGrp="1" noRot="1" noChangeAspect="1" noChangeArrowheads="1"/>
          </p:cNvSpPr>
          <p:nvPr>
            <p:ph type="sldImg"/>
          </p:nvPr>
        </p:nvSpPr>
        <p:spPr bwMode="auto">
          <a:xfrm>
            <a:off x="1143000" y="685800"/>
            <a:ext cx="4565650" cy="3422650"/>
          </a:xfrm>
          <a:prstGeom prst="rect">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4" name="Rectangle 8"/>
          <p:cNvSpPr>
            <a:spLocks noGrp="1" noChangeArrowheads="1"/>
          </p:cNvSpPr>
          <p:nvPr>
            <p:ph type="body"/>
          </p:nvPr>
        </p:nvSpPr>
        <p:spPr bwMode="auto">
          <a:xfrm>
            <a:off x="228600" y="4114800"/>
            <a:ext cx="64770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altLang="en-US" smtClean="0"/>
          </a:p>
        </p:txBody>
      </p:sp>
      <p:sp>
        <p:nvSpPr>
          <p:cNvPr id="4105" name="Rectangle 9"/>
          <p:cNvSpPr>
            <a:spLocks noGrp="1" noChangeArrowheads="1"/>
          </p:cNvSpPr>
          <p:nvPr>
            <p:ph type="ftr"/>
          </p:nvPr>
        </p:nvSpPr>
        <p:spPr bwMode="auto">
          <a:xfrm>
            <a:off x="0" y="8685213"/>
            <a:ext cx="29654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723900" algn="l"/>
                <a:tab pos="1447800" algn="l"/>
                <a:tab pos="2171700" algn="l"/>
                <a:tab pos="2895600" algn="l"/>
              </a:tabLst>
              <a:defRPr sz="1200">
                <a:solidFill>
                  <a:srgbClr val="000000"/>
                </a:solidFill>
                <a:latin typeface="Arial" charset="0"/>
                <a:ea typeface="Arial Unicode MS" pitchFamily="34" charset="-128"/>
                <a:cs typeface="Arial Unicode MS" pitchFamily="34" charset="-128"/>
              </a:defRPr>
            </a:lvl1pPr>
          </a:lstStyle>
          <a:p>
            <a:endParaRPr lang="en-US" altLang="en-US" dirty="0"/>
          </a:p>
        </p:txBody>
      </p:sp>
      <p:sp>
        <p:nvSpPr>
          <p:cNvPr id="4106" name="Rectangle 10"/>
          <p:cNvSpPr>
            <a:spLocks noGrp="1" noChangeArrowheads="1"/>
          </p:cNvSpPr>
          <p:nvPr>
            <p:ph type="sldNum"/>
          </p:nvPr>
        </p:nvSpPr>
        <p:spPr bwMode="auto">
          <a:xfrm>
            <a:off x="3884613" y="8685213"/>
            <a:ext cx="29654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Arial" charset="0"/>
                <a:ea typeface="Arial Unicode MS" pitchFamily="34" charset="-128"/>
                <a:cs typeface="Arial Unicode MS" pitchFamily="34" charset="-128"/>
              </a:defRPr>
            </a:lvl1pPr>
          </a:lstStyle>
          <a:p>
            <a:fld id="{EB046E99-C8B1-4CDD-A73C-F6E7A10563DD}" type="slidenum">
              <a:rPr lang="en-US" altLang="en-US"/>
              <a:pPr/>
              <a:t>‹#›</a:t>
            </a:fld>
            <a:endParaRPr lang="en-US" altLang="en-US" dirty="0"/>
          </a:p>
        </p:txBody>
      </p:sp>
    </p:spTree>
    <p:extLst>
      <p:ext uri="{BB962C8B-B14F-4D97-AF65-F5344CB8AC3E}">
        <p14:creationId xmlns:p14="http://schemas.microsoft.com/office/powerpoint/2010/main" val="1366964399"/>
      </p:ext>
    </p:extLst>
  </p:cSld>
  <p:clrMap bg1="lt1" tx1="dk1" bg2="lt2" tx2="dk2" accent1="accent1" accent2="accent2" accent3="accent3" accent4="accent4" accent5="accent5" accent6="accent6" hlink="hlink" folHlink="folHlink"/>
  <p:hf ftr="0"/>
  <p:notesStyle>
    <a:lvl1pPr algn="l" defTabSz="457200" rtl="0" fontAlgn="base">
      <a:spcBef>
        <a:spcPct val="30000"/>
      </a:spcBef>
      <a:spcAft>
        <a:spcPct val="0"/>
      </a:spcAft>
      <a:buClr>
        <a:srgbClr val="000000"/>
      </a:buClr>
      <a:buSzPct val="100000"/>
      <a:buFont typeface="Times New Roman" pitchFamily="18" charset="0"/>
      <a:defRPr sz="2000" kern="1200">
        <a:solidFill>
          <a:srgbClr val="000000"/>
        </a:solidFill>
        <a:latin typeface="Arial Rounded MT Bold" pitchFamily="34" charset="0"/>
        <a:ea typeface="+mn-ea"/>
        <a:cs typeface="Arial" charset="0"/>
      </a:defRPr>
    </a:lvl1pPr>
    <a:lvl2pPr marL="742950" indent="-285750" algn="l" defTabSz="457200"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2pPr>
    <a:lvl3pPr marL="1143000" indent="-228600" algn="l" defTabSz="457200"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3pPr>
    <a:lvl4pPr marL="1600200" indent="-228600" algn="l" defTabSz="457200"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4pPr>
    <a:lvl5pPr marL="2057400" indent="-228600" algn="l" defTabSz="457200"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jpost.com/Jewish-World/Jewish-News/Taglit-screening-out-Messianic-Jews"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jpost.com/Jewish-World/Jewish-News/Taglit-screening-out-Messianic-Jews"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1</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10</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11</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Frequently</a:t>
            </a:r>
            <a:r>
              <a:rPr lang="en-US" altLang="en-US" baseline="0" dirty="0" smtClean="0"/>
              <a:t> we have to demonstrate our character, our integrity, our life, before our words have authority.  Especially if there has been inconsistency by believers before </a:t>
            </a:r>
            <a:r>
              <a:rPr lang="en-US" altLang="en-US" baseline="0" dirty="0" smtClean="0"/>
              <a:t>us.  Lack of integrity undermines our message, and we have</a:t>
            </a:r>
            <a:r>
              <a:rPr lang="en-US" altLang="en-US" dirty="0" smtClean="0"/>
              <a:t> to demonstrate love.</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12</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13</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Yeshua was obedient, and had no known ministry while He</a:t>
            </a:r>
            <a:r>
              <a:rPr lang="en-US" altLang="en-US" baseline="0" dirty="0" smtClean="0"/>
              <a:t> waited.  </a:t>
            </a:r>
            <a:r>
              <a:rPr lang="en-US" altLang="en-US" baseline="0" dirty="0" smtClean="0"/>
              <a:t>30 years altogether.</a:t>
            </a:r>
            <a:r>
              <a:rPr lang="en-US" altLang="en-US" dirty="0" smtClean="0"/>
              <a:t>  </a:t>
            </a:r>
          </a:p>
          <a:p>
            <a:r>
              <a:rPr lang="en-US" altLang="en-US" baseline="0" dirty="0" smtClean="0"/>
              <a:t>Then</a:t>
            </a:r>
            <a:r>
              <a:rPr lang="en-US" altLang="en-US" baseline="0" dirty="0" smtClean="0"/>
              <a:t>…</a:t>
            </a:r>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14</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It’s so GREAT when the word, the </a:t>
            </a:r>
            <a:r>
              <a:rPr lang="en-US" altLang="en-US" dirty="0" err="1" smtClean="0"/>
              <a:t>rhema</a:t>
            </a:r>
            <a:r>
              <a:rPr lang="en-US" altLang="en-US" dirty="0" smtClean="0"/>
              <a:t>, empowered word comes.</a:t>
            </a:r>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15</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An example of denying…</a:t>
            </a:r>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16</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Yeshua is at the right hand of the Father, as we speak, praying for US.  For you, for me!  At this moment!</a:t>
            </a:r>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17</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18</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A scene that demonstrates the validity</a:t>
            </a:r>
            <a:r>
              <a:rPr lang="en-US" altLang="en-US" baseline="0" dirty="0" smtClean="0"/>
              <a:t> of the </a:t>
            </a:r>
            <a:r>
              <a:rPr lang="en-US" altLang="en-US" baseline="0" dirty="0" err="1" smtClean="0"/>
              <a:t>B’sorot</a:t>
            </a:r>
            <a:r>
              <a:rPr lang="en-US" altLang="en-US" baseline="0" dirty="0" smtClean="0"/>
              <a:t>/Gospels.  No one would willing write something so self denigrating.  Not usual in ancient literature.</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19</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Why did Kefa/Peter fail?</a:t>
            </a:r>
          </a:p>
          <a:p>
            <a:pPr marL="342900" indent="-342900">
              <a:buFont typeface="Arial" panose="020B0604020202020204" pitchFamily="34" charset="0"/>
              <a:buChar char="•"/>
            </a:pPr>
            <a:r>
              <a:rPr lang="en-US" altLang="en-US" dirty="0" smtClean="0"/>
              <a:t>Weakness of pride, trusting himself.</a:t>
            </a:r>
          </a:p>
          <a:p>
            <a:pPr marL="342900" indent="-342900">
              <a:buFont typeface="Arial" panose="020B0604020202020204" pitchFamily="34" charset="0"/>
              <a:buChar char="•"/>
            </a:pPr>
            <a:r>
              <a:rPr lang="en-US" altLang="en-US" dirty="0" smtClean="0"/>
              <a:t>Fear</a:t>
            </a:r>
          </a:p>
          <a:p>
            <a:pPr marL="342900" indent="-342900">
              <a:buFont typeface="Arial" panose="020B0604020202020204" pitchFamily="34" charset="0"/>
              <a:buChar char="•"/>
            </a:pP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2</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Tech support wrote</a:t>
            </a:r>
            <a:r>
              <a:rPr lang="en-US" altLang="en-US" baseline="0" dirty="0" smtClean="0"/>
              <a:t> back…</a:t>
            </a: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20</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Clearly denied.  But, Yeshua sought him out later, to restore. </a:t>
            </a:r>
            <a:r>
              <a:rPr lang="en-US" dirty="0"/>
              <a:t> </a:t>
            </a:r>
            <a:endParaRPr lang="en-US" dirty="0" smtClean="0"/>
          </a:p>
          <a:p>
            <a:r>
              <a:rPr lang="en-US" baseline="30000" dirty="0" smtClean="0"/>
              <a:t>Mk 16.5-7</a:t>
            </a:r>
            <a:r>
              <a:rPr lang="en-US" dirty="0" smtClean="0"/>
              <a:t> …a </a:t>
            </a:r>
            <a:r>
              <a:rPr lang="en-US" dirty="0"/>
              <a:t>young man dressed in a white robe sitting on the right; and they were dumbfounded. </a:t>
            </a:r>
            <a:r>
              <a:rPr lang="en-US" b="1" baseline="30000" dirty="0"/>
              <a:t> </a:t>
            </a:r>
            <a:r>
              <a:rPr lang="en-US" dirty="0"/>
              <a:t>But he said, “Don’t be so surprised! You’re looking for Yeshua from </a:t>
            </a:r>
            <a:r>
              <a:rPr lang="en-US" dirty="0" err="1"/>
              <a:t>Natzeret</a:t>
            </a:r>
            <a:r>
              <a:rPr lang="en-US" dirty="0"/>
              <a:t>, who was executed on the stake. He has risen, he’s not here! Look at the place where they laid him. </a:t>
            </a:r>
            <a:r>
              <a:rPr lang="en-US" b="1" baseline="30000" dirty="0"/>
              <a:t>7 </a:t>
            </a:r>
            <a:r>
              <a:rPr lang="en-US" dirty="0"/>
              <a:t>But go and tell his </a:t>
            </a:r>
            <a:r>
              <a:rPr lang="en-US" i="1" dirty="0"/>
              <a:t>talmidim</a:t>
            </a:r>
            <a:r>
              <a:rPr lang="en-US" dirty="0"/>
              <a:t>, </a:t>
            </a:r>
            <a:r>
              <a:rPr lang="en-US" dirty="0">
                <a:solidFill>
                  <a:srgbClr val="FF0000"/>
                </a:solidFill>
              </a:rPr>
              <a:t>especially Kefa</a:t>
            </a:r>
            <a:r>
              <a:rPr lang="en-US" dirty="0"/>
              <a:t>, that he is going to the </a:t>
            </a:r>
            <a:r>
              <a:rPr lang="en-US" dirty="0" err="1"/>
              <a:t>Galil</a:t>
            </a:r>
            <a:r>
              <a:rPr lang="en-US" dirty="0"/>
              <a:t> ahead of you</a:t>
            </a:r>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21</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Some stories illustrating…</a:t>
            </a:r>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22</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My folks sent me to Israel</a:t>
            </a:r>
            <a:r>
              <a:rPr lang="en-US" altLang="en-US" baseline="0" dirty="0" smtClean="0"/>
              <a:t> in 1971 hoping to revert me.  Found a study program HUJ Mt. Scopus Campus.</a:t>
            </a:r>
          </a:p>
          <a:p>
            <a:r>
              <a:rPr lang="en-US" altLang="en-US" baseline="0" dirty="0" err="1" smtClean="0"/>
              <a:t>Flusser</a:t>
            </a:r>
            <a:r>
              <a:rPr lang="en-US" altLang="en-US" baseline="0" dirty="0" smtClean="0"/>
              <a:t> one of the lecturers, for about a week.  “Anyone believe in Jesus?  I guess no one does, and if you did, not anymore since He said, ‘If you deny me before men, I will deny you.’”  Next day I made it right </a:t>
            </a:r>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23</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Israeli Jewish believer in Messiah. Was </a:t>
            </a:r>
            <a:r>
              <a:rPr lang="en-US" altLang="en-US" baseline="0" dirty="0" smtClean="0"/>
              <a:t>at </a:t>
            </a:r>
            <a:r>
              <a:rPr lang="en-US" altLang="en-US" baseline="0" dirty="0" smtClean="0"/>
              <a:t>IHOP for some time.</a:t>
            </a:r>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24</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25</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26</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27</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28</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29</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sz="2000" b="0" i="0" kern="1200" dirty="0" smtClean="0">
                <a:solidFill>
                  <a:srgbClr val="000000"/>
                </a:solidFill>
                <a:effectLst/>
                <a:latin typeface="Arial Rounded MT Bold" pitchFamily="34" charset="0"/>
                <a:ea typeface="+mn-ea"/>
                <a:cs typeface="Arial" charset="0"/>
              </a:rPr>
              <a:t>Celebrated Passover and Resurrection</a:t>
            </a:r>
            <a:r>
              <a:rPr lang="en-US" sz="2000" b="0" i="0" kern="1200" baseline="0" dirty="0" smtClean="0">
                <a:solidFill>
                  <a:srgbClr val="000000"/>
                </a:solidFill>
                <a:effectLst/>
                <a:latin typeface="Arial Rounded MT Bold" pitchFamily="34" charset="0"/>
                <a:ea typeface="+mn-ea"/>
                <a:cs typeface="Arial" charset="0"/>
              </a:rPr>
              <a:t> Day with the Jews, Nisan 15, </a:t>
            </a:r>
            <a:r>
              <a:rPr lang="en-US" sz="2000" b="0" i="0" kern="1200" dirty="0" smtClean="0">
                <a:solidFill>
                  <a:srgbClr val="000000"/>
                </a:solidFill>
                <a:effectLst/>
                <a:latin typeface="Arial Rounded MT Bold" pitchFamily="34" charset="0"/>
                <a:ea typeface="+mn-ea"/>
                <a:cs typeface="Arial" charset="0"/>
              </a:rPr>
              <a:t>as he was taught by </a:t>
            </a:r>
            <a:r>
              <a:rPr lang="en-US" sz="2000" b="0" i="0" kern="1200" dirty="0" err="1" smtClean="0">
                <a:solidFill>
                  <a:srgbClr val="000000"/>
                </a:solidFill>
                <a:effectLst/>
                <a:latin typeface="Arial Rounded MT Bold" pitchFamily="34" charset="0"/>
                <a:ea typeface="+mn-ea"/>
                <a:cs typeface="Arial" charset="0"/>
              </a:rPr>
              <a:t>Yokhanan</a:t>
            </a:r>
            <a:r>
              <a:rPr lang="en-US" sz="2000" b="0" i="0" kern="1200" dirty="0" smtClean="0">
                <a:solidFill>
                  <a:srgbClr val="000000"/>
                </a:solidFill>
                <a:effectLst/>
                <a:latin typeface="Arial Rounded MT Bold" pitchFamily="34" charset="0"/>
                <a:ea typeface="+mn-ea"/>
                <a:cs typeface="Arial" charset="0"/>
              </a:rPr>
              <a:t>, </a:t>
            </a:r>
          </a:p>
          <a:p>
            <a:r>
              <a:rPr lang="en-US" sz="2000" b="0" i="0" kern="1200" dirty="0" smtClean="0">
                <a:solidFill>
                  <a:srgbClr val="000000"/>
                </a:solidFill>
                <a:effectLst/>
                <a:latin typeface="Arial Rounded MT Bold" pitchFamily="34" charset="0"/>
                <a:ea typeface="+mn-ea"/>
                <a:cs typeface="Arial" charset="0"/>
              </a:rPr>
              <a:t>bound and burned at the stake, then stabbed when the fire failed to touch him</a:t>
            </a: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3</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30</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mtClean="0"/>
              <a:t>http://www.theopedia.com/polycarp</a:t>
            </a: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31</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z="1200" dirty="0" smtClean="0"/>
              <a:t>http://www.theopedia.com/polycarp</a:t>
            </a:r>
            <a:endParaRPr lang="en-US" altLang="en-US" sz="12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32</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z="1200" dirty="0" smtClean="0"/>
              <a:t>http://www.theopedia.com/polycarp</a:t>
            </a:r>
            <a:endParaRPr lang="en-US" altLang="en-US"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33</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z="1200" dirty="0" smtClean="0">
                <a:hlinkClick r:id="rId3"/>
              </a:rPr>
              <a:t>http://</a:t>
            </a:r>
            <a:r>
              <a:rPr lang="en-US" altLang="en-US" sz="1200" dirty="0" smtClean="0">
                <a:hlinkClick r:id="rId3"/>
              </a:rPr>
              <a:t>www.jpost.com/Jewish-World/Jewish-News/Taglit-screening-out-Messianic-Jews</a:t>
            </a:r>
            <a:endParaRPr lang="en-US" altLang="en-US" sz="1200" dirty="0" smtClean="0"/>
          </a:p>
          <a:p>
            <a:endParaRPr lang="en-US" altLang="en-US" sz="1200"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34</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z="1200" dirty="0" smtClean="0">
                <a:hlinkClick r:id="rId3"/>
              </a:rPr>
              <a:t>http://</a:t>
            </a:r>
            <a:r>
              <a:rPr lang="en-US" altLang="en-US" sz="1200" dirty="0" smtClean="0">
                <a:hlinkClick r:id="rId3"/>
              </a:rPr>
              <a:t>www.jpost.com/Jewish-World/Jewish-News/Taglit-screening-out-Messianic-Jews</a:t>
            </a:r>
            <a:r>
              <a:rPr lang="en-US" altLang="en-US" sz="1200" dirty="0" smtClean="0"/>
              <a:t> </a:t>
            </a:r>
          </a:p>
          <a:p>
            <a:endParaRPr lang="en-US" altLang="en-US" sz="1200" dirty="0"/>
          </a:p>
          <a:p>
            <a:pPr lvl="0"/>
            <a:r>
              <a:rPr lang="en-US" altLang="en-US" dirty="0"/>
              <a:t>Previously, they would ask, “Are you a Christian?”</a:t>
            </a:r>
          </a:p>
          <a:p>
            <a:pPr lvl="0"/>
            <a:r>
              <a:rPr lang="en-US" altLang="en-US" dirty="0"/>
              <a:t>“Have you converted?”  </a:t>
            </a:r>
          </a:p>
          <a:p>
            <a:pPr lvl="0"/>
            <a:r>
              <a:rPr lang="en-US" altLang="en-US" dirty="0"/>
              <a:t>Can say no to that.  I had my contract with the school I taught at revised so that I wasn’t a Christian, but rather a Messianic Jew.  </a:t>
            </a:r>
          </a:p>
          <a:p>
            <a:endParaRPr lang="en-US" altLang="en-US" sz="12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35</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http://www.jpost.com/Jewish-World/Jewish-News/Taglit-screening-out-Messianic-Jews</a:t>
            </a:r>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36</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37</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38</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Deny him by our words, by our life, by our associations, by our doctrine.  Especially those who are religious, but sow iniquity.  Perversion </a:t>
            </a:r>
            <a:endParaRPr lang="en-US"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39</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sz="1200" dirty="0" smtClean="0"/>
              <a:t>http://www.provenmen.org/press-releases/2014-pornography-survey-of-christian-men-shocking-new-national-survey-reveals-high-levels-of-pornography-use-and-rampant-extramarital-affairs-among-christian-men/?utm_source=Promise+Keepers&amp;utm_campaign=14289df124-2014_Pornography_Survey_2_12_2016&amp;utm_medium=email&amp;utm_term=0_ba438eccfe-14289df124-312174621</a:t>
            </a:r>
            <a:endParaRPr lang="en-US"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4</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40</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pPr marL="0" marR="0" indent="0" algn="l" defTabSz="457200" rtl="0" eaLnBrk="1" fontAlgn="base" latinLnBrk="0" hangingPunct="1">
              <a:lnSpc>
                <a:spcPct val="100000"/>
              </a:lnSpc>
              <a:spcBef>
                <a:spcPct val="30000"/>
              </a:spcBef>
              <a:spcAft>
                <a:spcPct val="0"/>
              </a:spcAft>
              <a:buClr>
                <a:srgbClr val="000000"/>
              </a:buClr>
              <a:buSzPct val="100000"/>
              <a:buFont typeface="Times New Roman" pitchFamily="18" charset="0"/>
              <a:buNone/>
              <a:tabLst/>
              <a:defRPr/>
            </a:pPr>
            <a:r>
              <a:rPr lang="en-US" altLang="en-US" sz="1200" dirty="0" smtClean="0"/>
              <a:t>http://www.provenmen.org/press-releases/2014-pornography-survey-of-christian-men-shocking-new-national-survey-reveals-high-levels-of-pornography-use-and-rampant-extramarital-affairs-among-christian-men/?utm_source=Promise+Keepers&amp;utm_campaign=14289df124-2014_Pornography_Survey_2_12_2016&amp;utm_medium=email&amp;utm_term=0_ba438eccfe-14289df124-312174621</a:t>
            </a:r>
          </a:p>
          <a:p>
            <a:endParaRPr lang="en-US" altLang="en-US" sz="1200"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41</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Only answer: accountability.  Partner of the same gender.  Weekly reporting, and crisis reporting.  </a:t>
            </a:r>
            <a:endParaRPr lang="en-US"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42</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43</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44</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r>
              <a:rPr lang="en-US" altLang="en-US" dirty="0" smtClean="0"/>
              <a:t>Here minimalist believers are still saved.  In </a:t>
            </a:r>
            <a:r>
              <a:rPr lang="en-US" altLang="en-US" dirty="0" err="1" smtClean="0"/>
              <a:t>Mattitiyahu</a:t>
            </a:r>
            <a:r>
              <a:rPr lang="en-US" altLang="en-US" dirty="0" smtClean="0"/>
              <a:t>, Y utterly rejects.  In </a:t>
            </a:r>
            <a:r>
              <a:rPr lang="en-US" altLang="en-US" dirty="0" err="1" smtClean="0"/>
              <a:t>Kefa’s</a:t>
            </a:r>
            <a:r>
              <a:rPr lang="en-US" altLang="en-US" dirty="0" smtClean="0"/>
              <a:t> case, Y restores. </a:t>
            </a:r>
          </a:p>
          <a:p>
            <a:r>
              <a:rPr lang="en-US" altLang="en-US" dirty="0" smtClean="0"/>
              <a:t>Difference:</a:t>
            </a:r>
          </a:p>
          <a:p>
            <a:pPr marL="342900" indent="-342900">
              <a:buFont typeface="Arial" panose="020B0604020202020204" pitchFamily="34" charset="0"/>
              <a:buChar char="•"/>
            </a:pPr>
            <a:r>
              <a:rPr lang="en-US" altLang="en-US" dirty="0" smtClean="0"/>
              <a:t>Prep of the heart, </a:t>
            </a:r>
            <a:r>
              <a:rPr lang="en-US" altLang="en-US" dirty="0" err="1" smtClean="0"/>
              <a:t>tho</a:t>
            </a:r>
            <a:r>
              <a:rPr lang="en-US" altLang="en-US" dirty="0" smtClean="0"/>
              <a:t> do nothing</a:t>
            </a:r>
          </a:p>
          <a:p>
            <a:pPr marL="342900" indent="-342900">
              <a:buFont typeface="Arial" panose="020B0604020202020204" pitchFamily="34" charset="0"/>
              <a:buChar char="•"/>
            </a:pPr>
            <a:r>
              <a:rPr lang="en-US" altLang="en-US" dirty="0" smtClean="0"/>
              <a:t>Confusion and wounding, limiting fruitfulness</a:t>
            </a:r>
            <a:endParaRPr lang="en-US"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45</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solidFill>
                  <a:prstClr val="white"/>
                </a:solidFill>
              </a:rPr>
              <a:t>Mtt. 10.32-33 Deny Me, be denied</a:t>
            </a:r>
            <a:endParaRPr lang="en-US" altLang="en-US" dirty="0">
              <a:solidFill>
                <a:prstClr val="white"/>
              </a:solidFill>
            </a:endParaRPr>
          </a:p>
        </p:txBody>
      </p:sp>
      <p:sp>
        <p:nvSpPr>
          <p:cNvPr id="5" name="Rectangle 6"/>
          <p:cNvSpPr>
            <a:spLocks noGrp="1" noChangeArrowheads="1"/>
          </p:cNvSpPr>
          <p:nvPr>
            <p:ph type="dt"/>
          </p:nvPr>
        </p:nvSpPr>
        <p:spPr>
          <a:ln/>
        </p:spPr>
        <p:txBody>
          <a:bodyPr/>
          <a:lstStyle/>
          <a:p>
            <a:r>
              <a:rPr lang="en-US" altLang="en-US" smtClean="0">
                <a:solidFill>
                  <a:prstClr val="white"/>
                </a:solidFill>
              </a:rPr>
              <a:t>Feb, 20, 2016 5776</a:t>
            </a:r>
            <a:endParaRPr lang="en-US" altLang="en-US" dirty="0">
              <a:solidFill>
                <a:prstClr val="white"/>
              </a:solidFill>
            </a:endParaRPr>
          </a:p>
        </p:txBody>
      </p:sp>
      <p:sp>
        <p:nvSpPr>
          <p:cNvPr id="7" name="Rectangle 10"/>
          <p:cNvSpPr>
            <a:spLocks noGrp="1" noChangeArrowheads="1"/>
          </p:cNvSpPr>
          <p:nvPr>
            <p:ph type="sldNum"/>
          </p:nvPr>
        </p:nvSpPr>
        <p:spPr>
          <a:ln/>
        </p:spPr>
        <p:txBody>
          <a:bodyPr/>
          <a:lstStyle/>
          <a:p>
            <a:fld id="{D246CCDC-493D-468F-B01F-C0D70D43E59E}" type="slidenum">
              <a:rPr lang="en-US" altLang="en-US">
                <a:solidFill>
                  <a:prstClr val="white"/>
                </a:solidFill>
              </a:rPr>
              <a:pPr/>
              <a:t>5</a:t>
            </a:fld>
            <a:endParaRPr lang="en-US" altLang="en-US" dirty="0">
              <a:solidFill>
                <a:prstClr val="white"/>
              </a:solidFill>
            </a:endParaRPr>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a:xfrm>
            <a:off x="1106488" y="674688"/>
            <a:ext cx="4489450" cy="3367087"/>
          </a:xfrm>
          <a:ln/>
        </p:spPr>
      </p:sp>
      <p:sp>
        <p:nvSpPr>
          <p:cNvPr id="320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cs typeface="Arial" pitchFamily="34" charset="0"/>
            </a:endParaRPr>
          </a:p>
        </p:txBody>
      </p:sp>
      <p:sp>
        <p:nvSpPr>
          <p:cNvPr id="4" name="Slide Number Placeholder 3"/>
          <p:cNvSpPr>
            <a:spLocks noGrp="1"/>
          </p:cNvSpPr>
          <p:nvPr>
            <p:ph type="sldNum" sz="quarter" idx="5"/>
          </p:nvPr>
        </p:nvSpPr>
        <p:spPr/>
        <p:txBody>
          <a:bodyPr/>
          <a:lstStyle>
            <a:lvl1pPr defTabSz="880165">
              <a:defRPr sz="7900">
                <a:solidFill>
                  <a:schemeClr val="tx1"/>
                </a:solidFill>
                <a:latin typeface="Arial" pitchFamily="34" charset="0"/>
                <a:cs typeface="Arial" pitchFamily="34" charset="0"/>
              </a:defRPr>
            </a:lvl1pPr>
            <a:lvl2pPr marL="715037" indent="-274175" defTabSz="880165">
              <a:defRPr sz="7900">
                <a:solidFill>
                  <a:schemeClr val="tx1"/>
                </a:solidFill>
                <a:latin typeface="Arial" pitchFamily="34" charset="0"/>
                <a:cs typeface="Arial" pitchFamily="34" charset="0"/>
              </a:defRPr>
            </a:lvl2pPr>
            <a:lvl3pPr marL="1099817" indent="-219652" defTabSz="880165">
              <a:defRPr sz="7900">
                <a:solidFill>
                  <a:schemeClr val="tx1"/>
                </a:solidFill>
                <a:latin typeface="Arial" pitchFamily="34" charset="0"/>
                <a:cs typeface="Arial" pitchFamily="34" charset="0"/>
              </a:defRPr>
            </a:lvl3pPr>
            <a:lvl4pPr marL="1540678" indent="-219652" defTabSz="880165">
              <a:defRPr sz="7900">
                <a:solidFill>
                  <a:schemeClr val="tx1"/>
                </a:solidFill>
                <a:latin typeface="Arial" pitchFamily="34" charset="0"/>
                <a:cs typeface="Arial" pitchFamily="34" charset="0"/>
              </a:defRPr>
            </a:lvl4pPr>
            <a:lvl5pPr marL="1979982" indent="-219652" defTabSz="880165">
              <a:defRPr sz="7900">
                <a:solidFill>
                  <a:schemeClr val="tx1"/>
                </a:solidFill>
                <a:latin typeface="Arial" pitchFamily="34" charset="0"/>
                <a:cs typeface="Arial" pitchFamily="34" charset="0"/>
              </a:defRPr>
            </a:lvl5pPr>
            <a:lvl6pPr marL="2428632" indent="-219652" defTabSz="880165" eaLnBrk="0" fontAlgn="base" hangingPunct="0">
              <a:spcBef>
                <a:spcPct val="0"/>
              </a:spcBef>
              <a:spcAft>
                <a:spcPct val="0"/>
              </a:spcAft>
              <a:defRPr sz="7900">
                <a:solidFill>
                  <a:schemeClr val="tx1"/>
                </a:solidFill>
                <a:latin typeface="Arial" pitchFamily="34" charset="0"/>
                <a:cs typeface="Arial" pitchFamily="34" charset="0"/>
              </a:defRPr>
            </a:lvl6pPr>
            <a:lvl7pPr marL="2877282" indent="-219652" defTabSz="880165" eaLnBrk="0" fontAlgn="base" hangingPunct="0">
              <a:spcBef>
                <a:spcPct val="0"/>
              </a:spcBef>
              <a:spcAft>
                <a:spcPct val="0"/>
              </a:spcAft>
              <a:defRPr sz="7900">
                <a:solidFill>
                  <a:schemeClr val="tx1"/>
                </a:solidFill>
                <a:latin typeface="Arial" pitchFamily="34" charset="0"/>
                <a:cs typeface="Arial" pitchFamily="34" charset="0"/>
              </a:defRPr>
            </a:lvl7pPr>
            <a:lvl8pPr marL="3325933" indent="-219652" defTabSz="880165" eaLnBrk="0" fontAlgn="base" hangingPunct="0">
              <a:spcBef>
                <a:spcPct val="0"/>
              </a:spcBef>
              <a:spcAft>
                <a:spcPct val="0"/>
              </a:spcAft>
              <a:defRPr sz="7900">
                <a:solidFill>
                  <a:schemeClr val="tx1"/>
                </a:solidFill>
                <a:latin typeface="Arial" pitchFamily="34" charset="0"/>
                <a:cs typeface="Arial" pitchFamily="34" charset="0"/>
              </a:defRPr>
            </a:lvl8pPr>
            <a:lvl9pPr marL="3774583" indent="-219652" defTabSz="880165" eaLnBrk="0" fontAlgn="base" hangingPunct="0">
              <a:spcBef>
                <a:spcPct val="0"/>
              </a:spcBef>
              <a:spcAft>
                <a:spcPct val="0"/>
              </a:spcAft>
              <a:defRPr sz="7900">
                <a:solidFill>
                  <a:schemeClr val="tx1"/>
                </a:solidFill>
                <a:latin typeface="Arial" pitchFamily="34" charset="0"/>
                <a:cs typeface="Arial" pitchFamily="34" charset="0"/>
              </a:defRPr>
            </a:lvl9pPr>
          </a:lstStyle>
          <a:p>
            <a:fld id="{3A1BD199-9D9A-4204-A01F-DC009797DBC2}" type="slidenum">
              <a:rPr lang="en-US" altLang="en-US" sz="1800">
                <a:solidFill>
                  <a:srgbClr val="000000"/>
                </a:solidFill>
              </a:rPr>
              <a:pPr/>
              <a:t>6</a:t>
            </a:fld>
            <a:endParaRPr lang="en-US" altLang="en-US" sz="18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2475" cy="34226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ltLang="en-US" smtClean="0"/>
              <a:t>Mtt. 10.32-33 Deny Me, be denied</a:t>
            </a:r>
            <a:endParaRPr lang="en-US" altLang="en-US" dirty="0"/>
          </a:p>
        </p:txBody>
      </p:sp>
      <p:sp>
        <p:nvSpPr>
          <p:cNvPr id="5" name="Date Placeholder 4"/>
          <p:cNvSpPr>
            <a:spLocks noGrp="1"/>
          </p:cNvSpPr>
          <p:nvPr>
            <p:ph type="dt" idx="11"/>
          </p:nvPr>
        </p:nvSpPr>
        <p:spPr/>
        <p:txBody>
          <a:bodyPr/>
          <a:lstStyle/>
          <a:p>
            <a:r>
              <a:rPr lang="en-US" altLang="en-US" smtClean="0"/>
              <a:t>Feb, 20, 2016 5776</a:t>
            </a:r>
            <a:endParaRPr lang="en-US" altLang="en-US" dirty="0"/>
          </a:p>
        </p:txBody>
      </p:sp>
      <p:sp>
        <p:nvSpPr>
          <p:cNvPr id="6" name="Slide Number Placeholder 5"/>
          <p:cNvSpPr>
            <a:spLocks noGrp="1"/>
          </p:cNvSpPr>
          <p:nvPr>
            <p:ph type="sldNum" idx="12"/>
          </p:nvPr>
        </p:nvSpPr>
        <p:spPr/>
        <p:txBody>
          <a:bodyPr/>
          <a:lstStyle/>
          <a:p>
            <a:fld id="{EB046E99-C8B1-4CDD-A73C-F6E7A10563DD}" type="slidenum">
              <a:rPr lang="en-US" altLang="en-US" smtClean="0"/>
              <a:pPr/>
              <a:t>7</a:t>
            </a:fld>
            <a:endParaRPr lang="en-US" altLang="en-US" dirty="0"/>
          </a:p>
        </p:txBody>
      </p:sp>
    </p:spTree>
    <p:extLst>
      <p:ext uri="{BB962C8B-B14F-4D97-AF65-F5344CB8AC3E}">
        <p14:creationId xmlns:p14="http://schemas.microsoft.com/office/powerpoint/2010/main" val="4228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62475" cy="34226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ltLang="en-US" smtClean="0"/>
              <a:t>Mtt. 10.32-33 Deny Me, be denied</a:t>
            </a:r>
            <a:endParaRPr lang="en-US" altLang="en-US" dirty="0"/>
          </a:p>
        </p:txBody>
      </p:sp>
      <p:sp>
        <p:nvSpPr>
          <p:cNvPr id="5" name="Date Placeholder 4"/>
          <p:cNvSpPr>
            <a:spLocks noGrp="1"/>
          </p:cNvSpPr>
          <p:nvPr>
            <p:ph type="dt" idx="11"/>
          </p:nvPr>
        </p:nvSpPr>
        <p:spPr/>
        <p:txBody>
          <a:bodyPr/>
          <a:lstStyle/>
          <a:p>
            <a:r>
              <a:rPr lang="en-US" altLang="en-US" smtClean="0"/>
              <a:t>Feb, 20, 2016 5776</a:t>
            </a:r>
            <a:endParaRPr lang="en-US" altLang="en-US" dirty="0"/>
          </a:p>
        </p:txBody>
      </p:sp>
      <p:sp>
        <p:nvSpPr>
          <p:cNvPr id="6" name="Slide Number Placeholder 5"/>
          <p:cNvSpPr>
            <a:spLocks noGrp="1"/>
          </p:cNvSpPr>
          <p:nvPr>
            <p:ph type="sldNum" idx="12"/>
          </p:nvPr>
        </p:nvSpPr>
        <p:spPr/>
        <p:txBody>
          <a:bodyPr/>
          <a:lstStyle/>
          <a:p>
            <a:fld id="{EB046E99-C8B1-4CDD-A73C-F6E7A10563DD}" type="slidenum">
              <a:rPr lang="en-US" altLang="en-US" smtClean="0"/>
              <a:pPr/>
              <a:t>8</a:t>
            </a:fld>
            <a:endParaRPr lang="en-US" altLang="en-US" dirty="0"/>
          </a:p>
        </p:txBody>
      </p:sp>
    </p:spTree>
    <p:extLst>
      <p:ext uri="{BB962C8B-B14F-4D97-AF65-F5344CB8AC3E}">
        <p14:creationId xmlns:p14="http://schemas.microsoft.com/office/powerpoint/2010/main" val="172196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hdr"/>
          </p:nvPr>
        </p:nvSpPr>
        <p:spPr>
          <a:ln/>
        </p:spPr>
        <p:txBody>
          <a:bodyPr/>
          <a:lstStyle/>
          <a:p>
            <a:r>
              <a:rPr lang="en-US" altLang="en-US" smtClean="0"/>
              <a:t>Mtt. 10.32-33 Deny Me, be denied</a:t>
            </a:r>
            <a:endParaRPr lang="en-US" altLang="en-US" dirty="0"/>
          </a:p>
        </p:txBody>
      </p:sp>
      <p:sp>
        <p:nvSpPr>
          <p:cNvPr id="5" name="Rectangle 6"/>
          <p:cNvSpPr>
            <a:spLocks noGrp="1" noChangeArrowheads="1"/>
          </p:cNvSpPr>
          <p:nvPr>
            <p:ph type="dt"/>
          </p:nvPr>
        </p:nvSpPr>
        <p:spPr>
          <a:ln/>
        </p:spPr>
        <p:txBody>
          <a:bodyPr/>
          <a:lstStyle/>
          <a:p>
            <a:r>
              <a:rPr lang="en-US" altLang="en-US" smtClean="0"/>
              <a:t>Feb, 20, 2016 5776</a:t>
            </a:r>
            <a:endParaRPr lang="en-US" altLang="en-US" dirty="0"/>
          </a:p>
        </p:txBody>
      </p:sp>
      <p:sp>
        <p:nvSpPr>
          <p:cNvPr id="7" name="Rectangle 10"/>
          <p:cNvSpPr>
            <a:spLocks noGrp="1" noChangeArrowheads="1"/>
          </p:cNvSpPr>
          <p:nvPr>
            <p:ph type="sldNum"/>
          </p:nvPr>
        </p:nvSpPr>
        <p:spPr>
          <a:ln/>
        </p:spPr>
        <p:txBody>
          <a:bodyPr/>
          <a:lstStyle/>
          <a:p>
            <a:fld id="{D246CCDC-493D-468F-B01F-C0D70D43E59E}" type="slidenum">
              <a:rPr lang="en-US" altLang="en-US"/>
              <a:pPr/>
              <a:t>9</a:t>
            </a:fld>
            <a:endParaRPr lang="en-US" altLang="en-US" dirty="0"/>
          </a:p>
        </p:txBody>
      </p:sp>
      <p:sp>
        <p:nvSpPr>
          <p:cNvPr id="4451330" name="Rectangle 2"/>
          <p:cNvSpPr>
            <a:spLocks noGrp="1" noRot="1" noChangeAspect="1" noChangeArrowheads="1" noTextEdit="1"/>
          </p:cNvSpPr>
          <p:nvPr>
            <p:ph type="sldImg"/>
          </p:nvPr>
        </p:nvSpPr>
        <p:spPr>
          <a:xfrm>
            <a:off x="914400" y="304800"/>
            <a:ext cx="5080000" cy="3810000"/>
          </a:xfrm>
          <a:ln/>
        </p:spPr>
      </p:sp>
      <p:sp>
        <p:nvSpPr>
          <p:cNvPr id="4451331" name="Rectangle 3"/>
          <p:cNvSpPr>
            <a:spLocks noGrp="1" noChangeArrowheads="1"/>
          </p:cNvSpPr>
          <p:nvPr>
            <p:ph type="body" idx="1"/>
          </p:nvPr>
        </p:nvSpPr>
        <p:spPr>
          <a:xfrm>
            <a:off x="152400" y="4114800"/>
            <a:ext cx="6553200" cy="4876800"/>
          </a:xfrm>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358494A-D8D2-4E44-AFB4-513FBB521F8A}" type="slidenum">
              <a:rPr lang="en-US" altLang="en-US"/>
              <a:pPr/>
              <a:t>‹#›</a:t>
            </a:fld>
            <a:endParaRPr lang="en-US" altLang="en-US" dirty="0"/>
          </a:p>
        </p:txBody>
      </p:sp>
    </p:spTree>
    <p:extLst>
      <p:ext uri="{BB962C8B-B14F-4D97-AF65-F5344CB8AC3E}">
        <p14:creationId xmlns:p14="http://schemas.microsoft.com/office/powerpoint/2010/main" val="192512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B93CDAC-B97F-4553-B0A3-6022618E0148}" type="slidenum">
              <a:rPr lang="en-US" altLang="en-US"/>
              <a:pPr/>
              <a:t>‹#›</a:t>
            </a:fld>
            <a:endParaRPr lang="en-US" altLang="en-US" dirty="0"/>
          </a:p>
        </p:txBody>
      </p:sp>
    </p:spTree>
    <p:extLst>
      <p:ext uri="{BB962C8B-B14F-4D97-AF65-F5344CB8AC3E}">
        <p14:creationId xmlns:p14="http://schemas.microsoft.com/office/powerpoint/2010/main" val="292472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93BB817-41BB-44F8-9941-B99578ACE12A}" type="slidenum">
              <a:rPr lang="en-US" altLang="en-US"/>
              <a:pPr/>
              <a:t>‹#›</a:t>
            </a:fld>
            <a:endParaRPr lang="en-US" altLang="en-US" dirty="0"/>
          </a:p>
        </p:txBody>
      </p:sp>
    </p:spTree>
    <p:extLst>
      <p:ext uri="{BB962C8B-B14F-4D97-AF65-F5344CB8AC3E}">
        <p14:creationId xmlns:p14="http://schemas.microsoft.com/office/powerpoint/2010/main" val="379124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E179E8E-3F82-4C00-9674-0B0C1F70EE26}" type="slidenum">
              <a:rPr lang="en-US" altLang="en-US"/>
              <a:pPr/>
              <a:t>‹#›</a:t>
            </a:fld>
            <a:endParaRPr lang="en-US" altLang="en-US"/>
          </a:p>
        </p:txBody>
      </p:sp>
    </p:spTree>
    <p:extLst>
      <p:ext uri="{BB962C8B-B14F-4D97-AF65-F5344CB8AC3E}">
        <p14:creationId xmlns:p14="http://schemas.microsoft.com/office/powerpoint/2010/main" val="3102558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358494A-D8D2-4E44-AFB4-513FBB521F8A}"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324853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D31A1F-6F77-4BB2-A841-0DED74F90361}"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637444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6AD6A51-693E-419B-9C78-1710E1AF88BF}"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374039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4020B12-0B2C-48BA-AF43-0AABD1197623}"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288890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ADC984-EB8A-4FE4-806F-5FD0F59CDEE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745097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416DBC5-1193-4621-84A9-939E370A82EA}"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138018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9AF00E6-DF55-4E4D-B20A-48D5EF5DFE49}"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48937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6CD31A1F-6F77-4BB2-A841-0DED74F90361}" type="slidenum">
              <a:rPr lang="en-US" altLang="en-US"/>
              <a:pPr/>
              <a:t>‹#›</a:t>
            </a:fld>
            <a:endParaRPr lang="en-US" altLang="en-US" dirty="0"/>
          </a:p>
        </p:txBody>
      </p:sp>
    </p:spTree>
    <p:extLst>
      <p:ext uri="{BB962C8B-B14F-4D97-AF65-F5344CB8AC3E}">
        <p14:creationId xmlns:p14="http://schemas.microsoft.com/office/powerpoint/2010/main" val="41251482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0A6E136-440D-481F-B489-EBAEDE852BC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913430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F50B60-D88B-4DFB-9B81-C258B5E6525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763079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B93CDAC-B97F-4553-B0A3-6022618E014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428705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93BB817-41BB-44F8-9941-B99578ACE12A}"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36284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6AD6A51-693E-419B-9C78-1710E1AF88BF}" type="slidenum">
              <a:rPr lang="en-US" altLang="en-US"/>
              <a:pPr/>
              <a:t>‹#›</a:t>
            </a:fld>
            <a:endParaRPr lang="en-US" altLang="en-US" dirty="0"/>
          </a:p>
        </p:txBody>
      </p:sp>
    </p:spTree>
    <p:extLst>
      <p:ext uri="{BB962C8B-B14F-4D97-AF65-F5344CB8AC3E}">
        <p14:creationId xmlns:p14="http://schemas.microsoft.com/office/powerpoint/2010/main" val="295419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04020B12-0B2C-48BA-AF43-0AABD1197623}" type="slidenum">
              <a:rPr lang="en-US" altLang="en-US"/>
              <a:pPr/>
              <a:t>‹#›</a:t>
            </a:fld>
            <a:endParaRPr lang="en-US" altLang="en-US" dirty="0"/>
          </a:p>
        </p:txBody>
      </p:sp>
    </p:spTree>
    <p:extLst>
      <p:ext uri="{BB962C8B-B14F-4D97-AF65-F5344CB8AC3E}">
        <p14:creationId xmlns:p14="http://schemas.microsoft.com/office/powerpoint/2010/main" val="31395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0DADC984-EB8A-4FE4-806F-5FD0F59CDEE8}" type="slidenum">
              <a:rPr lang="en-US" altLang="en-US"/>
              <a:pPr/>
              <a:t>‹#›</a:t>
            </a:fld>
            <a:endParaRPr lang="en-US" altLang="en-US" dirty="0"/>
          </a:p>
        </p:txBody>
      </p:sp>
    </p:spTree>
    <p:extLst>
      <p:ext uri="{BB962C8B-B14F-4D97-AF65-F5344CB8AC3E}">
        <p14:creationId xmlns:p14="http://schemas.microsoft.com/office/powerpoint/2010/main" val="35227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9416DBC5-1193-4621-84A9-939E370A82EA}" type="slidenum">
              <a:rPr lang="en-US" altLang="en-US"/>
              <a:pPr/>
              <a:t>‹#›</a:t>
            </a:fld>
            <a:endParaRPr lang="en-US" altLang="en-US" dirty="0"/>
          </a:p>
        </p:txBody>
      </p:sp>
    </p:spTree>
    <p:extLst>
      <p:ext uri="{BB962C8B-B14F-4D97-AF65-F5344CB8AC3E}">
        <p14:creationId xmlns:p14="http://schemas.microsoft.com/office/powerpoint/2010/main" val="218062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59AF00E6-DF55-4E4D-B20A-48D5EF5DFE49}" type="slidenum">
              <a:rPr lang="en-US" altLang="en-US"/>
              <a:pPr/>
              <a:t>‹#›</a:t>
            </a:fld>
            <a:endParaRPr lang="en-US" altLang="en-US" dirty="0"/>
          </a:p>
        </p:txBody>
      </p:sp>
    </p:spTree>
    <p:extLst>
      <p:ext uri="{BB962C8B-B14F-4D97-AF65-F5344CB8AC3E}">
        <p14:creationId xmlns:p14="http://schemas.microsoft.com/office/powerpoint/2010/main" val="11634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0A6E136-440D-481F-B489-EBAEDE852BC6}" type="slidenum">
              <a:rPr lang="en-US" altLang="en-US"/>
              <a:pPr/>
              <a:t>‹#›</a:t>
            </a:fld>
            <a:endParaRPr lang="en-US" altLang="en-US" dirty="0"/>
          </a:p>
        </p:txBody>
      </p:sp>
    </p:spTree>
    <p:extLst>
      <p:ext uri="{BB962C8B-B14F-4D97-AF65-F5344CB8AC3E}">
        <p14:creationId xmlns:p14="http://schemas.microsoft.com/office/powerpoint/2010/main" val="202614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5F50B60-D88B-4DFB-9B81-C258B5E65256}" type="slidenum">
              <a:rPr lang="en-US" altLang="en-US"/>
              <a:pPr/>
              <a:t>‹#›</a:t>
            </a:fld>
            <a:endParaRPr lang="en-US" altLang="en-US" dirty="0"/>
          </a:p>
        </p:txBody>
      </p:sp>
    </p:spTree>
    <p:extLst>
      <p:ext uri="{BB962C8B-B14F-4D97-AF65-F5344CB8AC3E}">
        <p14:creationId xmlns:p14="http://schemas.microsoft.com/office/powerpoint/2010/main" val="198498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63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Tx/>
              <a:buSzTx/>
              <a:buFontTx/>
              <a:buNone/>
              <a:defRPr sz="1400">
                <a:solidFill>
                  <a:schemeClr val="tx1"/>
                </a:solidFill>
                <a:latin typeface="+mj-lt"/>
              </a:defRPr>
            </a:lvl1pPr>
          </a:lstStyle>
          <a:p>
            <a:endParaRPr lang="en-US" altLang="en-US" dirty="0"/>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Tx/>
              <a:buSzTx/>
              <a:buFontTx/>
              <a:buNone/>
              <a:defRPr sz="1400">
                <a:solidFill>
                  <a:schemeClr val="tx1"/>
                </a:solidFill>
                <a:latin typeface="+mj-lt"/>
              </a:defRPr>
            </a:lvl1pPr>
          </a:lstStyle>
          <a:p>
            <a:endParaRPr lang="en-US" altLang="en-US" dirty="0"/>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Tx/>
              <a:buSzTx/>
              <a:buFontTx/>
              <a:buNone/>
              <a:defRPr sz="1400">
                <a:solidFill>
                  <a:schemeClr val="tx1"/>
                </a:solidFill>
                <a:latin typeface="+mj-lt"/>
              </a:defRPr>
            </a:lvl1pPr>
          </a:lstStyle>
          <a:p>
            <a:fld id="{36F56942-7D11-4B9F-B7E9-921EF9C8F0A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wipe(left)">
                                      <p:cBhvr>
                                        <p:cTn id="12" dur="500"/>
                                        <p:tgtEl>
                                          <p:spTgt spid="5632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wipe(left)">
                                      <p:cBhvr>
                                        <p:cTn id="15" dur="500"/>
                                        <p:tgtEl>
                                          <p:spTgt spid="5632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wipe(left)">
                                      <p:cBhvr>
                                        <p:cTn id="18" dur="500"/>
                                        <p:tgtEl>
                                          <p:spTgt spid="5632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6323">
                                            <p:txEl>
                                              <p:pRg st="3" end="3"/>
                                            </p:txEl>
                                          </p:spTgt>
                                        </p:tgtEl>
                                        <p:attrNameLst>
                                          <p:attrName>style.visibility</p:attrName>
                                        </p:attrNameLst>
                                      </p:cBhvr>
                                      <p:to>
                                        <p:strVal val="visible"/>
                                      </p:to>
                                    </p:set>
                                    <p:animEffect transition="in" filter="wipe(left)">
                                      <p:cBhvr>
                                        <p:cTn id="21" dur="500"/>
                                        <p:tgtEl>
                                          <p:spTgt spid="5632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6323">
                                            <p:txEl>
                                              <p:pRg st="4" end="4"/>
                                            </p:txEl>
                                          </p:spTgt>
                                        </p:tgtEl>
                                        <p:attrNameLst>
                                          <p:attrName>style.visibility</p:attrName>
                                        </p:attrNameLst>
                                      </p:cBhvr>
                                      <p:to>
                                        <p:strVal val="visible"/>
                                      </p:to>
                                    </p:set>
                                    <p:animEffect transition="in" filter="wipe(left)">
                                      <p:cBhvr>
                                        <p:cTn id="24"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tmplLst>
          <p:tmpl lvl="1">
            <p:tnLst>
              <p:par>
                <p:cTn presetID="22" presetClass="entr" presetSubtype="8" fill="hold" nodeType="click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4000">
          <a:solidFill>
            <a:schemeClr val="bg1"/>
          </a:solidFill>
          <a:latin typeface="+mn-lt"/>
          <a:ea typeface="+mn-ea"/>
          <a:cs typeface="+mn-cs"/>
        </a:defRPr>
      </a:lvl1pPr>
      <a:lvl2pPr marL="742950" indent="-285750" algn="l" rtl="0" fontAlgn="base">
        <a:spcBef>
          <a:spcPct val="20000"/>
        </a:spcBef>
        <a:spcAft>
          <a:spcPct val="0"/>
        </a:spcAft>
        <a:buChar char="–"/>
        <a:defRPr sz="4000">
          <a:solidFill>
            <a:schemeClr val="bg1"/>
          </a:solidFill>
          <a:latin typeface="+mn-lt"/>
          <a:cs typeface="+mn-cs"/>
        </a:defRPr>
      </a:lvl2pPr>
      <a:lvl3pPr marL="1143000" indent="-228600" algn="l" rtl="0" fontAlgn="base">
        <a:spcBef>
          <a:spcPct val="20000"/>
        </a:spcBef>
        <a:spcAft>
          <a:spcPct val="0"/>
        </a:spcAft>
        <a:buChar char="•"/>
        <a:defRPr sz="4000">
          <a:solidFill>
            <a:schemeClr val="bg1"/>
          </a:solidFill>
          <a:latin typeface="+mn-lt"/>
          <a:cs typeface="+mn-cs"/>
        </a:defRPr>
      </a:lvl3pPr>
      <a:lvl4pPr marL="1600200" indent="-228600" algn="l" rtl="0" fontAlgn="base">
        <a:spcBef>
          <a:spcPct val="20000"/>
        </a:spcBef>
        <a:spcAft>
          <a:spcPct val="0"/>
        </a:spcAft>
        <a:buChar char="–"/>
        <a:defRPr sz="2000">
          <a:solidFill>
            <a:schemeClr val="tx1"/>
          </a:solidFill>
          <a:latin typeface="+mj-lt"/>
          <a:cs typeface="+mn-cs"/>
        </a:defRPr>
      </a:lvl4pPr>
      <a:lvl5pPr marL="2057400" indent="-228600" algn="l" rtl="0" fontAlgn="base">
        <a:spcBef>
          <a:spcPct val="20000"/>
        </a:spcBef>
        <a:spcAft>
          <a:spcPct val="0"/>
        </a:spcAft>
        <a:buChar char="»"/>
        <a:defRPr sz="2000">
          <a:solidFill>
            <a:schemeClr val="tx1"/>
          </a:solidFill>
          <a:latin typeface="+mj-lt"/>
          <a:cs typeface="+mn-cs"/>
        </a:defRPr>
      </a:lvl5pPr>
      <a:lvl6pPr marL="2514600" indent="-228600" algn="l" rtl="0" fontAlgn="base">
        <a:spcBef>
          <a:spcPct val="20000"/>
        </a:spcBef>
        <a:spcAft>
          <a:spcPct val="0"/>
        </a:spcAft>
        <a:buChar char="»"/>
        <a:defRPr sz="2000">
          <a:solidFill>
            <a:schemeClr val="tx1"/>
          </a:solidFill>
          <a:latin typeface="+mj-lt"/>
          <a:cs typeface="+mn-cs"/>
        </a:defRPr>
      </a:lvl6pPr>
      <a:lvl7pPr marL="2971800" indent="-228600" algn="l" rtl="0" fontAlgn="base">
        <a:spcBef>
          <a:spcPct val="20000"/>
        </a:spcBef>
        <a:spcAft>
          <a:spcPct val="0"/>
        </a:spcAft>
        <a:buChar char="»"/>
        <a:defRPr sz="2000">
          <a:solidFill>
            <a:schemeClr val="tx1"/>
          </a:solidFill>
          <a:latin typeface="+mj-lt"/>
          <a:cs typeface="+mn-cs"/>
        </a:defRPr>
      </a:lvl7pPr>
      <a:lvl8pPr marL="3429000" indent="-228600" algn="l" rtl="0" fontAlgn="base">
        <a:spcBef>
          <a:spcPct val="20000"/>
        </a:spcBef>
        <a:spcAft>
          <a:spcPct val="0"/>
        </a:spcAft>
        <a:buChar char="»"/>
        <a:defRPr sz="2000">
          <a:solidFill>
            <a:schemeClr val="tx1"/>
          </a:solidFill>
          <a:latin typeface="+mj-lt"/>
          <a:cs typeface="+mn-cs"/>
        </a:defRPr>
      </a:lvl8pPr>
      <a:lvl9pPr marL="3886200" indent="-228600" algn="l" rtl="0" fontAlgn="base">
        <a:spcBef>
          <a:spcPct val="20000"/>
        </a:spcBef>
        <a:spcAft>
          <a:spcPct val="0"/>
        </a:spcAft>
        <a:buChar char="»"/>
        <a:defRPr sz="2000">
          <a:solidFill>
            <a:schemeClr val="tx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457200" y="274638"/>
            <a:ext cx="8229600" cy="1143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7523" name="Rectangle 3"/>
          <p:cNvSpPr>
            <a:spLocks noGrp="1" noChangeArrowheads="1"/>
          </p:cNvSpPr>
          <p:nvPr>
            <p:ph type="body" idx="1"/>
          </p:nvPr>
        </p:nvSpPr>
        <p:spPr bwMode="auto">
          <a:xfrm>
            <a:off x="457200" y="1600200"/>
            <a:ext cx="8229600" cy="45259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defTabSz="914400">
              <a:buClrTx/>
              <a:buSzTx/>
              <a:buFontTx/>
              <a:buNone/>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defTabSz="914400">
              <a:buClrTx/>
              <a:buSzTx/>
              <a:buFontTx/>
              <a:buNone/>
              <a:defRPr/>
            </a:pP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defTabSz="914400">
              <a:buClrTx/>
              <a:buSzTx/>
              <a:buFontTx/>
              <a:buNone/>
            </a:pPr>
            <a:fld id="{1061ECDF-952F-49B0-8C1E-9A7481A7972E}" type="slidenum">
              <a:rPr lang="en-US" altLang="en-US" smtClean="0">
                <a:latin typeface="Arial" pitchFamily="34" charset="0"/>
                <a:cs typeface="Arial" pitchFamily="34" charset="0"/>
              </a:rPr>
              <a:pPr defTabSz="914400">
                <a:buClrTx/>
                <a:buSzTx/>
                <a:buFontTx/>
                <a:buNone/>
              </a:pPr>
              <a:t>‹#›</a:t>
            </a:fld>
            <a:endParaRPr lang="en-US" altLang="en-US" smtClean="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Rounded MT Bold" pitchFamily="34" charset="0"/>
          <a:cs typeface="Arial" charset="0"/>
        </a:defRPr>
      </a:lvl2pPr>
      <a:lvl3pPr algn="ctr" rtl="0" eaLnBrk="0" fontAlgn="base" hangingPunct="0">
        <a:spcBef>
          <a:spcPct val="0"/>
        </a:spcBef>
        <a:spcAft>
          <a:spcPct val="0"/>
        </a:spcAft>
        <a:defRPr sz="4400">
          <a:solidFill>
            <a:schemeClr val="bg1"/>
          </a:solidFill>
          <a:latin typeface="Arial Rounded MT Bold" pitchFamily="34" charset="0"/>
          <a:cs typeface="Arial" charset="0"/>
        </a:defRPr>
      </a:lvl3pPr>
      <a:lvl4pPr algn="ctr" rtl="0" eaLnBrk="0" fontAlgn="base" hangingPunct="0">
        <a:spcBef>
          <a:spcPct val="0"/>
        </a:spcBef>
        <a:spcAft>
          <a:spcPct val="0"/>
        </a:spcAft>
        <a:defRPr sz="4400">
          <a:solidFill>
            <a:schemeClr val="bg1"/>
          </a:solidFill>
          <a:latin typeface="Arial Rounded MT Bold" pitchFamily="34" charset="0"/>
          <a:cs typeface="Arial" charset="0"/>
        </a:defRPr>
      </a:lvl4pPr>
      <a:lvl5pPr algn="ctr" rtl="0" eaLnBrk="0" fontAlgn="base" hangingPunct="0">
        <a:spcBef>
          <a:spcPct val="0"/>
        </a:spcBef>
        <a:spcAft>
          <a:spcPct val="0"/>
        </a:spcAft>
        <a:defRPr sz="4400">
          <a:solidFill>
            <a:schemeClr val="bg1"/>
          </a:solidFill>
          <a:latin typeface="Arial Rounded MT Bold" pitchFamily="34" charset="0"/>
          <a:cs typeface="Arial" charset="0"/>
        </a:defRPr>
      </a:lvl5pPr>
      <a:lvl6pPr marL="457200" algn="ctr" rtl="0" fontAlgn="base">
        <a:spcBef>
          <a:spcPct val="0"/>
        </a:spcBef>
        <a:spcAft>
          <a:spcPct val="0"/>
        </a:spcAft>
        <a:defRPr sz="4400">
          <a:solidFill>
            <a:schemeClr val="bg1"/>
          </a:solidFill>
          <a:latin typeface="Arial Rounded MT Bold" pitchFamily="34" charset="0"/>
          <a:cs typeface="Arial" charset="0"/>
        </a:defRPr>
      </a:lvl6pPr>
      <a:lvl7pPr marL="914400" algn="ctr" rtl="0" fontAlgn="base">
        <a:spcBef>
          <a:spcPct val="0"/>
        </a:spcBef>
        <a:spcAft>
          <a:spcPct val="0"/>
        </a:spcAft>
        <a:defRPr sz="4400">
          <a:solidFill>
            <a:schemeClr val="bg1"/>
          </a:solidFill>
          <a:latin typeface="Arial Rounded MT Bold" pitchFamily="34" charset="0"/>
          <a:cs typeface="Arial" charset="0"/>
        </a:defRPr>
      </a:lvl7pPr>
      <a:lvl8pPr marL="1371600" algn="ctr" rtl="0" fontAlgn="base">
        <a:spcBef>
          <a:spcPct val="0"/>
        </a:spcBef>
        <a:spcAft>
          <a:spcPct val="0"/>
        </a:spcAft>
        <a:defRPr sz="4400">
          <a:solidFill>
            <a:schemeClr val="bg1"/>
          </a:solidFill>
          <a:latin typeface="Arial Rounded MT Bold" pitchFamily="34" charset="0"/>
          <a:cs typeface="Arial" charset="0"/>
        </a:defRPr>
      </a:lvl8pPr>
      <a:lvl9pPr marL="1828800" algn="ctr" rtl="0" fontAlgn="base">
        <a:spcBef>
          <a:spcPct val="0"/>
        </a:spcBef>
        <a:spcAft>
          <a:spcPct val="0"/>
        </a:spcAft>
        <a:defRPr sz="4400">
          <a:solidFill>
            <a:schemeClr val="bg1"/>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defRPr sz="4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63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Tx/>
              <a:buSzTx/>
              <a:buFontTx/>
              <a:buNone/>
              <a:defRPr sz="1400">
                <a:solidFill>
                  <a:schemeClr val="tx1"/>
                </a:solidFill>
                <a:latin typeface="+mj-lt"/>
              </a:defRPr>
            </a:lvl1pPr>
          </a:lstStyle>
          <a:p>
            <a:endParaRPr lang="en-US" altLang="en-US" dirty="0">
              <a:solidFill>
                <a:srgbClr val="000000"/>
              </a:solidFill>
            </a:endParaRPr>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Tx/>
              <a:buSzTx/>
              <a:buFontTx/>
              <a:buNone/>
              <a:defRPr sz="1400">
                <a:solidFill>
                  <a:schemeClr val="tx1"/>
                </a:solidFill>
                <a:latin typeface="+mj-lt"/>
              </a:defRPr>
            </a:lvl1pPr>
          </a:lstStyle>
          <a:p>
            <a:endParaRPr lang="en-US" altLang="en-US" dirty="0">
              <a:solidFill>
                <a:srgbClr val="000000"/>
              </a:solidFill>
            </a:endParaRPr>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Tx/>
              <a:buSzTx/>
              <a:buFontTx/>
              <a:buNone/>
              <a:defRPr sz="1400">
                <a:solidFill>
                  <a:schemeClr val="tx1"/>
                </a:solidFill>
                <a:latin typeface="+mj-lt"/>
              </a:defRPr>
            </a:lvl1pPr>
          </a:lstStyle>
          <a:p>
            <a:fld id="{36F56942-7D11-4B9F-B7E9-921EF9C8F0A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33093739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wipe(left)">
                                      <p:cBhvr>
                                        <p:cTn id="12" dur="500"/>
                                        <p:tgtEl>
                                          <p:spTgt spid="5632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wipe(left)">
                                      <p:cBhvr>
                                        <p:cTn id="15" dur="500"/>
                                        <p:tgtEl>
                                          <p:spTgt spid="5632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wipe(left)">
                                      <p:cBhvr>
                                        <p:cTn id="18" dur="500"/>
                                        <p:tgtEl>
                                          <p:spTgt spid="5632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6323">
                                            <p:txEl>
                                              <p:pRg st="3" end="3"/>
                                            </p:txEl>
                                          </p:spTgt>
                                        </p:tgtEl>
                                        <p:attrNameLst>
                                          <p:attrName>style.visibility</p:attrName>
                                        </p:attrNameLst>
                                      </p:cBhvr>
                                      <p:to>
                                        <p:strVal val="visible"/>
                                      </p:to>
                                    </p:set>
                                    <p:animEffect transition="in" filter="wipe(left)">
                                      <p:cBhvr>
                                        <p:cTn id="21" dur="500"/>
                                        <p:tgtEl>
                                          <p:spTgt spid="5632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6323">
                                            <p:txEl>
                                              <p:pRg st="4" end="4"/>
                                            </p:txEl>
                                          </p:spTgt>
                                        </p:tgtEl>
                                        <p:attrNameLst>
                                          <p:attrName>style.visibility</p:attrName>
                                        </p:attrNameLst>
                                      </p:cBhvr>
                                      <p:to>
                                        <p:strVal val="visible"/>
                                      </p:to>
                                    </p:set>
                                    <p:animEffect transition="in" filter="wipe(left)">
                                      <p:cBhvr>
                                        <p:cTn id="24"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tmplLst>
          <p:tmpl lvl="1">
            <p:tnLst>
              <p:par>
                <p:cTn presetID="22" presetClass="entr" presetSubtype="8" fill="hold" nodeType="click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56323"/>
                        </p:tgtEl>
                        <p:attrNameLst>
                          <p:attrName>style.visibility</p:attrName>
                        </p:attrNameLst>
                      </p:cBhvr>
                      <p:to>
                        <p:strVal val="visible"/>
                      </p:to>
                    </p:set>
                    <p:animEffect transition="in" filter="wipe(left)">
                      <p:cBhvr>
                        <p:cTn dur="500"/>
                        <p:tgtEl>
                          <p:spTgt spid="56323"/>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4000">
          <a:solidFill>
            <a:schemeClr val="bg1"/>
          </a:solidFill>
          <a:latin typeface="+mn-lt"/>
          <a:ea typeface="+mn-ea"/>
          <a:cs typeface="+mn-cs"/>
        </a:defRPr>
      </a:lvl1pPr>
      <a:lvl2pPr marL="742950" indent="-285750" algn="l" rtl="0" fontAlgn="base">
        <a:spcBef>
          <a:spcPct val="20000"/>
        </a:spcBef>
        <a:spcAft>
          <a:spcPct val="0"/>
        </a:spcAft>
        <a:buChar char="–"/>
        <a:defRPr sz="4000">
          <a:solidFill>
            <a:schemeClr val="bg1"/>
          </a:solidFill>
          <a:latin typeface="+mn-lt"/>
          <a:cs typeface="+mn-cs"/>
        </a:defRPr>
      </a:lvl2pPr>
      <a:lvl3pPr marL="1143000" indent="-228600" algn="l" rtl="0" fontAlgn="base">
        <a:spcBef>
          <a:spcPct val="20000"/>
        </a:spcBef>
        <a:spcAft>
          <a:spcPct val="0"/>
        </a:spcAft>
        <a:buChar char="•"/>
        <a:defRPr sz="4000">
          <a:solidFill>
            <a:schemeClr val="bg1"/>
          </a:solidFill>
          <a:latin typeface="+mn-lt"/>
          <a:cs typeface="+mn-cs"/>
        </a:defRPr>
      </a:lvl3pPr>
      <a:lvl4pPr marL="1600200" indent="-228600" algn="l" rtl="0" fontAlgn="base">
        <a:spcBef>
          <a:spcPct val="20000"/>
        </a:spcBef>
        <a:spcAft>
          <a:spcPct val="0"/>
        </a:spcAft>
        <a:buChar char="–"/>
        <a:defRPr sz="2000">
          <a:solidFill>
            <a:schemeClr val="tx1"/>
          </a:solidFill>
          <a:latin typeface="+mj-lt"/>
          <a:cs typeface="+mn-cs"/>
        </a:defRPr>
      </a:lvl4pPr>
      <a:lvl5pPr marL="2057400" indent="-228600" algn="l" rtl="0" fontAlgn="base">
        <a:spcBef>
          <a:spcPct val="20000"/>
        </a:spcBef>
        <a:spcAft>
          <a:spcPct val="0"/>
        </a:spcAft>
        <a:buChar char="»"/>
        <a:defRPr sz="2000">
          <a:solidFill>
            <a:schemeClr val="tx1"/>
          </a:solidFill>
          <a:latin typeface="+mj-lt"/>
          <a:cs typeface="+mn-cs"/>
        </a:defRPr>
      </a:lvl5pPr>
      <a:lvl6pPr marL="2514600" indent="-228600" algn="l" rtl="0" fontAlgn="base">
        <a:spcBef>
          <a:spcPct val="20000"/>
        </a:spcBef>
        <a:spcAft>
          <a:spcPct val="0"/>
        </a:spcAft>
        <a:buChar char="»"/>
        <a:defRPr sz="2000">
          <a:solidFill>
            <a:schemeClr val="tx1"/>
          </a:solidFill>
          <a:latin typeface="+mj-lt"/>
          <a:cs typeface="+mn-cs"/>
        </a:defRPr>
      </a:lvl6pPr>
      <a:lvl7pPr marL="2971800" indent="-228600" algn="l" rtl="0" fontAlgn="base">
        <a:spcBef>
          <a:spcPct val="20000"/>
        </a:spcBef>
        <a:spcAft>
          <a:spcPct val="0"/>
        </a:spcAft>
        <a:buChar char="»"/>
        <a:defRPr sz="2000">
          <a:solidFill>
            <a:schemeClr val="tx1"/>
          </a:solidFill>
          <a:latin typeface="+mj-lt"/>
          <a:cs typeface="+mn-cs"/>
        </a:defRPr>
      </a:lvl7pPr>
      <a:lvl8pPr marL="3429000" indent="-228600" algn="l" rtl="0" fontAlgn="base">
        <a:spcBef>
          <a:spcPct val="20000"/>
        </a:spcBef>
        <a:spcAft>
          <a:spcPct val="0"/>
        </a:spcAft>
        <a:buChar char="»"/>
        <a:defRPr sz="2000">
          <a:solidFill>
            <a:schemeClr val="tx1"/>
          </a:solidFill>
          <a:latin typeface="+mj-lt"/>
          <a:cs typeface="+mn-cs"/>
        </a:defRPr>
      </a:lvl8pPr>
      <a:lvl9pPr marL="3886200" indent="-228600" algn="l" rtl="0" fontAlgn="base">
        <a:spcBef>
          <a:spcPct val="20000"/>
        </a:spcBef>
        <a:spcAft>
          <a:spcPct val="0"/>
        </a:spcAft>
        <a:buChar char="»"/>
        <a:defRPr sz="2000">
          <a:solidFill>
            <a:schemeClr val="tx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a:t>A young woman wrote</a:t>
            </a:r>
            <a:r>
              <a:rPr lang="en-US" dirty="0" smtClean="0"/>
              <a:t>:   </a:t>
            </a:r>
          </a:p>
          <a:p>
            <a:pPr algn="l"/>
            <a:r>
              <a:rPr lang="en-US" dirty="0" smtClean="0"/>
              <a:t>Dear </a:t>
            </a:r>
            <a:r>
              <a:rPr lang="en-US" dirty="0"/>
              <a:t>Tech Support;</a:t>
            </a:r>
            <a:br>
              <a:rPr lang="en-US" dirty="0"/>
            </a:br>
            <a:r>
              <a:rPr lang="en-US" dirty="0"/>
              <a:t/>
            </a:r>
            <a:br>
              <a:rPr lang="en-US" dirty="0"/>
            </a:br>
            <a:r>
              <a:rPr lang="en-US" dirty="0"/>
              <a:t>Last year I upgraded from Boyfriend 5.0 to Husband 1.0 and noticed a distinct slowdown in overall system performance, particularly in the flower and jewelry applications, which operated flawlessly under Boyfriend 5.0</a:t>
            </a:r>
            <a:r>
              <a:rPr lang="en-US" dirty="0" smtClean="0"/>
              <a:t>.</a:t>
            </a:r>
            <a:endParaRPr lang="en-US" altLang="en-US" dirty="0"/>
          </a:p>
        </p:txBody>
      </p:sp>
    </p:spTree>
    <p:extLst>
      <p:ext uri="{BB962C8B-B14F-4D97-AF65-F5344CB8AC3E}">
        <p14:creationId xmlns:p14="http://schemas.microsoft.com/office/powerpoint/2010/main" val="4069190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endParaRPr lang="en-US" baseline="30000" dirty="0" smtClean="0"/>
          </a:p>
          <a:p>
            <a:pPr algn="l"/>
            <a:r>
              <a:rPr lang="en-US" baseline="30000" dirty="0" err="1" smtClean="0"/>
              <a:t>Kohelet</a:t>
            </a:r>
            <a:r>
              <a:rPr lang="en-US" baseline="30000" dirty="0" smtClean="0"/>
              <a:t>/Eccles 3.1,7</a:t>
            </a:r>
            <a:r>
              <a:rPr lang="en-US" dirty="0" smtClean="0"/>
              <a:t> </a:t>
            </a:r>
            <a:r>
              <a:rPr lang="en-US" dirty="0"/>
              <a:t>For everything there is a </a:t>
            </a:r>
            <a:r>
              <a:rPr lang="en-US" dirty="0" smtClean="0"/>
              <a:t>season…a </a:t>
            </a:r>
            <a:r>
              <a:rPr lang="en-US" dirty="0"/>
              <a:t>right time for every intention under heaven </a:t>
            </a:r>
            <a:r>
              <a:rPr lang="en-US" dirty="0" smtClean="0"/>
              <a:t>— a </a:t>
            </a:r>
            <a:r>
              <a:rPr lang="en-US" dirty="0"/>
              <a:t>time to keep silent and a time to </a:t>
            </a:r>
            <a:r>
              <a:rPr lang="en-US" dirty="0" smtClean="0"/>
              <a:t>speak.</a:t>
            </a:r>
          </a:p>
          <a:p>
            <a:pPr algn="l"/>
            <a:endParaRPr lang="en-US" dirty="0" smtClean="0"/>
          </a:p>
          <a:p>
            <a:pPr algn="l"/>
            <a:r>
              <a:rPr lang="en-US" b="1" baseline="30000" dirty="0"/>
              <a:t> </a:t>
            </a:r>
            <a:endParaRPr lang="en-US" altLang="en-US" dirty="0"/>
          </a:p>
        </p:txBody>
      </p:sp>
    </p:spTree>
    <p:extLst>
      <p:ext uri="{BB962C8B-B14F-4D97-AF65-F5344CB8AC3E}">
        <p14:creationId xmlns:p14="http://schemas.microsoft.com/office/powerpoint/2010/main" val="262848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a:t>1 Kefa/Peter </a:t>
            </a:r>
            <a:r>
              <a:rPr lang="en-US" baseline="30000" dirty="0" smtClean="0"/>
              <a:t>2.13-17</a:t>
            </a:r>
            <a:r>
              <a:rPr lang="en-US" b="1" baseline="30000" dirty="0"/>
              <a:t> </a:t>
            </a:r>
            <a:r>
              <a:rPr lang="en-US" dirty="0"/>
              <a:t>For the sake of the Lord, </a:t>
            </a:r>
            <a:r>
              <a:rPr lang="en-US" dirty="0">
                <a:solidFill>
                  <a:srgbClr val="FFFF66"/>
                </a:solidFill>
              </a:rPr>
              <a:t>submit yourselves to every human authority </a:t>
            </a:r>
            <a:r>
              <a:rPr lang="en-US" dirty="0"/>
              <a:t>— whether to the emperor as being supreme, </a:t>
            </a:r>
            <a:r>
              <a:rPr lang="en-US" dirty="0" smtClean="0"/>
              <a:t>or </a:t>
            </a:r>
            <a:r>
              <a:rPr lang="en-US" dirty="0"/>
              <a:t>to governors as being sent by him to punish wrongdoers and praise those who do what is good. </a:t>
            </a:r>
            <a:r>
              <a:rPr lang="en-US" dirty="0" smtClean="0">
                <a:solidFill>
                  <a:srgbClr val="FFFF66"/>
                </a:solidFill>
              </a:rPr>
              <a:t>For </a:t>
            </a:r>
            <a:r>
              <a:rPr lang="en-US" dirty="0">
                <a:solidFill>
                  <a:srgbClr val="FFFF66"/>
                </a:solidFill>
              </a:rPr>
              <a:t>it is God’s will that your doing good should silence the ignorant talk of foolish people. </a:t>
            </a:r>
            <a:endParaRPr lang="en-US" altLang="en-US" dirty="0">
              <a:solidFill>
                <a:srgbClr val="FFFF66"/>
              </a:solidFill>
            </a:endParaRPr>
          </a:p>
        </p:txBody>
      </p:sp>
    </p:spTree>
    <p:extLst>
      <p:ext uri="{BB962C8B-B14F-4D97-AF65-F5344CB8AC3E}">
        <p14:creationId xmlns:p14="http://schemas.microsoft.com/office/powerpoint/2010/main" val="4057617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a:t>1 Kefa/Peter </a:t>
            </a:r>
            <a:r>
              <a:rPr lang="en-US" baseline="30000" dirty="0" smtClean="0"/>
              <a:t>2.13-17</a:t>
            </a:r>
            <a:r>
              <a:rPr lang="en-US" baseline="30000" dirty="0">
                <a:solidFill>
                  <a:srgbClr val="FFFF66"/>
                </a:solidFill>
              </a:rPr>
              <a:t> </a:t>
            </a:r>
            <a:r>
              <a:rPr lang="en-US" dirty="0">
                <a:solidFill>
                  <a:srgbClr val="FFFF66"/>
                </a:solidFill>
              </a:rPr>
              <a:t> </a:t>
            </a:r>
            <a:r>
              <a:rPr lang="en-US" dirty="0" smtClean="0">
                <a:solidFill>
                  <a:srgbClr val="FFFF66"/>
                </a:solidFill>
              </a:rPr>
              <a:t>Submit </a:t>
            </a:r>
            <a:r>
              <a:rPr lang="en-US" dirty="0"/>
              <a:t>as people who are free, but not letting your freedom serve as an excuse for evil; rather, </a:t>
            </a:r>
            <a:r>
              <a:rPr lang="en-US" dirty="0">
                <a:solidFill>
                  <a:srgbClr val="FFFF66"/>
                </a:solidFill>
              </a:rPr>
              <a:t>submit</a:t>
            </a:r>
            <a:r>
              <a:rPr lang="en-US" dirty="0"/>
              <a:t> as God’s slaves. </a:t>
            </a:r>
            <a:r>
              <a:rPr lang="en-US" b="1" baseline="30000" dirty="0"/>
              <a:t> </a:t>
            </a:r>
            <a:r>
              <a:rPr lang="en-US" dirty="0"/>
              <a:t>Be respectful to all — keep loving the brotherhood, fearing God and honoring the emperor.</a:t>
            </a:r>
            <a:endParaRPr lang="en-US" altLang="en-US" dirty="0"/>
          </a:p>
        </p:txBody>
      </p:sp>
    </p:spTree>
    <p:extLst>
      <p:ext uri="{BB962C8B-B14F-4D97-AF65-F5344CB8AC3E}">
        <p14:creationId xmlns:p14="http://schemas.microsoft.com/office/powerpoint/2010/main" val="2330481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baseline="30000" dirty="0"/>
              <a:t>Lk 2. </a:t>
            </a:r>
            <a:r>
              <a:rPr lang="en-US" altLang="en-US" baseline="30000" dirty="0" smtClean="0"/>
              <a:t>51-52</a:t>
            </a:r>
            <a:r>
              <a:rPr lang="en-US" altLang="en-US" dirty="0" smtClean="0"/>
              <a:t> </a:t>
            </a:r>
            <a:r>
              <a:rPr lang="en-US" altLang="en-US" dirty="0"/>
              <a:t>So he went with them to </a:t>
            </a:r>
            <a:r>
              <a:rPr lang="en-US" altLang="en-US" dirty="0" err="1"/>
              <a:t>Natzeret</a:t>
            </a:r>
            <a:r>
              <a:rPr lang="en-US" altLang="en-US" dirty="0"/>
              <a:t> and </a:t>
            </a:r>
            <a:r>
              <a:rPr lang="en-US" altLang="en-US" dirty="0">
                <a:solidFill>
                  <a:srgbClr val="FFFF66"/>
                </a:solidFill>
              </a:rPr>
              <a:t>was obedient </a:t>
            </a:r>
            <a:r>
              <a:rPr lang="en-US" altLang="en-US" dirty="0"/>
              <a:t>to them. But his mother stored up all these things in her </a:t>
            </a:r>
            <a:r>
              <a:rPr lang="en-US" altLang="en-US" dirty="0" smtClean="0"/>
              <a:t>heart. </a:t>
            </a:r>
            <a:r>
              <a:rPr lang="en-US" altLang="en-US" dirty="0"/>
              <a:t>And Yeshua grew both in wisdom and in stature, gaining favor both with other people and with God.</a:t>
            </a:r>
          </a:p>
        </p:txBody>
      </p:sp>
    </p:spTree>
    <p:extLst>
      <p:ext uri="{BB962C8B-B14F-4D97-AF65-F5344CB8AC3E}">
        <p14:creationId xmlns:p14="http://schemas.microsoft.com/office/powerpoint/2010/main" val="1838287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baseline="30000" dirty="0" smtClean="0"/>
              <a:t>Lk 3.1-2</a:t>
            </a:r>
            <a:r>
              <a:rPr lang="en-US" dirty="0" smtClean="0"/>
              <a:t> </a:t>
            </a:r>
            <a:r>
              <a:rPr lang="en-US" dirty="0"/>
              <a:t>In the fifteenth year of Emperor Tiberius’ rule; when Pontius Pilate was governor of Y’hudah, Herod ruler of the </a:t>
            </a:r>
            <a:r>
              <a:rPr lang="en-US" dirty="0" err="1"/>
              <a:t>Galil</a:t>
            </a:r>
            <a:r>
              <a:rPr lang="en-US" dirty="0"/>
              <a:t>, his brother Philip ruler of </a:t>
            </a:r>
            <a:r>
              <a:rPr lang="en-US" dirty="0" err="1"/>
              <a:t>Iturea</a:t>
            </a:r>
            <a:r>
              <a:rPr lang="en-US" dirty="0"/>
              <a:t> and </a:t>
            </a:r>
            <a:r>
              <a:rPr lang="en-US" dirty="0" err="1"/>
              <a:t>Trachonitis</a:t>
            </a:r>
            <a:r>
              <a:rPr lang="en-US" dirty="0"/>
              <a:t>, and </a:t>
            </a:r>
            <a:r>
              <a:rPr lang="en-US" dirty="0" err="1"/>
              <a:t>Lysanias</a:t>
            </a:r>
            <a:r>
              <a:rPr lang="en-US" dirty="0"/>
              <a:t> ruler of Abilene, </a:t>
            </a:r>
            <a:r>
              <a:rPr lang="en-US" b="1" baseline="30000" dirty="0"/>
              <a:t> </a:t>
            </a:r>
            <a:r>
              <a:rPr lang="en-US" dirty="0"/>
              <a:t>with ‘Anan and </a:t>
            </a:r>
            <a:r>
              <a:rPr lang="en-US" dirty="0" err="1"/>
              <a:t>Kayafa</a:t>
            </a:r>
            <a:r>
              <a:rPr lang="en-US" dirty="0"/>
              <a:t> being the </a:t>
            </a:r>
            <a:r>
              <a:rPr lang="en-US" i="1" dirty="0" err="1"/>
              <a:t>cohanim</a:t>
            </a:r>
            <a:r>
              <a:rPr lang="en-US" i="1" dirty="0"/>
              <a:t> </a:t>
            </a:r>
            <a:r>
              <a:rPr lang="en-US" i="1" dirty="0" err="1"/>
              <a:t>g’dolim</a:t>
            </a:r>
            <a:r>
              <a:rPr lang="en-US" dirty="0"/>
              <a:t>; </a:t>
            </a:r>
            <a:r>
              <a:rPr lang="en-US" dirty="0">
                <a:solidFill>
                  <a:srgbClr val="FFFF66"/>
                </a:solidFill>
              </a:rPr>
              <a:t>the word of God came to Yochanan Ben-</a:t>
            </a:r>
            <a:r>
              <a:rPr lang="en-US" dirty="0" err="1">
                <a:solidFill>
                  <a:srgbClr val="FFFF66"/>
                </a:solidFill>
              </a:rPr>
              <a:t>Z’kharyah</a:t>
            </a:r>
            <a:r>
              <a:rPr lang="en-US" dirty="0">
                <a:solidFill>
                  <a:srgbClr val="FFFF66"/>
                </a:solidFill>
              </a:rPr>
              <a:t> in the desert.</a:t>
            </a:r>
            <a:endParaRPr lang="en-US" altLang="en-US" dirty="0">
              <a:solidFill>
                <a:srgbClr val="FFFF66"/>
              </a:solidFill>
            </a:endParaRPr>
          </a:p>
        </p:txBody>
      </p:sp>
    </p:spTree>
    <p:extLst>
      <p:ext uri="{BB962C8B-B14F-4D97-AF65-F5344CB8AC3E}">
        <p14:creationId xmlns:p14="http://schemas.microsoft.com/office/powerpoint/2010/main" val="1288826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marL="742950" indent="-742950" algn="l">
              <a:buAutoNum type="arabicPeriod"/>
            </a:pPr>
            <a:r>
              <a:rPr lang="en-US" altLang="en-US" dirty="0" smtClean="0"/>
              <a:t>What does it mean to acknowledge Him?</a:t>
            </a:r>
          </a:p>
          <a:p>
            <a:pPr marL="742950" indent="-742950" algn="l">
              <a:buAutoNum type="arabicPeriod"/>
            </a:pPr>
            <a:r>
              <a:rPr lang="en-US" altLang="en-US" dirty="0" smtClean="0"/>
              <a:t>What does it mean to disown Him?</a:t>
            </a:r>
          </a:p>
          <a:p>
            <a:pPr marL="742950" indent="-742950" algn="l">
              <a:buAutoNum type="arabicPeriod"/>
            </a:pPr>
            <a:r>
              <a:rPr lang="en-US" altLang="en-US" dirty="0" smtClean="0"/>
              <a:t>Do we always have to say everything?</a:t>
            </a:r>
            <a:endParaRPr lang="en-US" altLang="en-US" dirty="0"/>
          </a:p>
        </p:txBody>
      </p:sp>
    </p:spTree>
    <p:extLst>
      <p:ext uri="{BB962C8B-B14F-4D97-AF65-F5344CB8AC3E}">
        <p14:creationId xmlns:p14="http://schemas.microsoft.com/office/powerpoint/2010/main" val="3699226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1" baseline="30000" dirty="0" smtClean="0"/>
              <a:t>Lk 22.31-34 </a:t>
            </a:r>
            <a:r>
              <a:rPr lang="en-US" b="1" baseline="30000" dirty="0"/>
              <a:t> </a:t>
            </a:r>
            <a:r>
              <a:rPr lang="en-US" dirty="0"/>
              <a:t>“Shim‘on, Shim‘on, listen! The Adversary demanded to have you people for himself, to sift you like wheat! </a:t>
            </a:r>
            <a:r>
              <a:rPr lang="en-US" dirty="0" smtClean="0">
                <a:solidFill>
                  <a:srgbClr val="FFFF66"/>
                </a:solidFill>
              </a:rPr>
              <a:t>But </a:t>
            </a:r>
            <a:r>
              <a:rPr lang="en-US" dirty="0">
                <a:solidFill>
                  <a:srgbClr val="FFFF66"/>
                </a:solidFill>
              </a:rPr>
              <a:t>I prayed for you, Shim‘on, that your trust might not fail. </a:t>
            </a:r>
            <a:r>
              <a:rPr lang="en-US" dirty="0"/>
              <a:t>And you, once you have turned back in repentance, strengthen your brothers!” </a:t>
            </a:r>
            <a:endParaRPr lang="en-US" altLang="en-US" dirty="0"/>
          </a:p>
        </p:txBody>
      </p:sp>
    </p:spTree>
    <p:extLst>
      <p:ext uri="{BB962C8B-B14F-4D97-AF65-F5344CB8AC3E}">
        <p14:creationId xmlns:p14="http://schemas.microsoft.com/office/powerpoint/2010/main" val="1634056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1" baseline="30000" dirty="0" smtClean="0"/>
              <a:t>Lk 22.31-34 </a:t>
            </a:r>
            <a:r>
              <a:rPr lang="en-US" b="1" baseline="30000" dirty="0"/>
              <a:t> </a:t>
            </a:r>
            <a:r>
              <a:rPr lang="en-US" dirty="0"/>
              <a:t> </a:t>
            </a:r>
            <a:r>
              <a:rPr lang="en-US" dirty="0" smtClean="0"/>
              <a:t>Shim‘on </a:t>
            </a:r>
            <a:r>
              <a:rPr lang="en-US" dirty="0"/>
              <a:t>said to him, “Lord, I am prepared to go with you both to prison and to death</a:t>
            </a:r>
            <a:r>
              <a:rPr lang="en-US" dirty="0" smtClean="0"/>
              <a:t>!”</a:t>
            </a:r>
            <a:r>
              <a:rPr lang="en-US" b="1" baseline="30000" dirty="0"/>
              <a:t> </a:t>
            </a:r>
            <a:r>
              <a:rPr lang="en-US" dirty="0"/>
              <a:t>Yeshua replied, “I tell you, Kefa, the rooster will not crow today until you have denied three times that you know me.”</a:t>
            </a:r>
            <a:endParaRPr lang="en-US" altLang="en-US" dirty="0"/>
          </a:p>
        </p:txBody>
      </p:sp>
    </p:spTree>
    <p:extLst>
      <p:ext uri="{BB962C8B-B14F-4D97-AF65-F5344CB8AC3E}">
        <p14:creationId xmlns:p14="http://schemas.microsoft.com/office/powerpoint/2010/main" val="3455367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Lk 22.54-62</a:t>
            </a:r>
            <a:r>
              <a:rPr lang="en-US" dirty="0" smtClean="0"/>
              <a:t> They </a:t>
            </a:r>
            <a:r>
              <a:rPr lang="en-US" dirty="0"/>
              <a:t>led him </a:t>
            </a:r>
            <a:r>
              <a:rPr lang="en-US" dirty="0" smtClean="0"/>
              <a:t>[Yeshua] away </a:t>
            </a:r>
            <a:r>
              <a:rPr lang="en-US" dirty="0"/>
              <a:t>and brought him into the house of the </a:t>
            </a:r>
            <a:r>
              <a:rPr lang="en-US" i="1" dirty="0" err="1"/>
              <a:t>cohen</a:t>
            </a:r>
            <a:r>
              <a:rPr lang="en-US" i="1" dirty="0"/>
              <a:t> </a:t>
            </a:r>
            <a:r>
              <a:rPr lang="en-US" i="1" dirty="0" err="1"/>
              <a:t>hagadol</a:t>
            </a:r>
            <a:r>
              <a:rPr lang="en-US" dirty="0"/>
              <a:t>. Kefa followed at a distance; </a:t>
            </a:r>
            <a:r>
              <a:rPr lang="en-US" b="1" baseline="30000" dirty="0"/>
              <a:t> </a:t>
            </a:r>
            <a:r>
              <a:rPr lang="en-US" dirty="0"/>
              <a:t>but when they had lit a fire in the middle of the courtyard and sat down together, Kefa joined them. </a:t>
            </a:r>
            <a:r>
              <a:rPr lang="en-US" b="1" baseline="30000" dirty="0"/>
              <a:t> </a:t>
            </a:r>
            <a:r>
              <a:rPr lang="en-US" dirty="0"/>
              <a:t>One of the servant girls saw him sitting in the light of the fire, stared at him and said, “This man also was with him.” </a:t>
            </a:r>
            <a:r>
              <a:rPr lang="en-US" b="1" baseline="30000" dirty="0"/>
              <a:t> </a:t>
            </a:r>
            <a:endParaRPr lang="en-US" altLang="en-US" dirty="0"/>
          </a:p>
        </p:txBody>
      </p:sp>
    </p:spTree>
    <p:extLst>
      <p:ext uri="{BB962C8B-B14F-4D97-AF65-F5344CB8AC3E}">
        <p14:creationId xmlns:p14="http://schemas.microsoft.com/office/powerpoint/2010/main" val="1133958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Lk 22.54-62</a:t>
            </a:r>
            <a:r>
              <a:rPr lang="en-US" dirty="0" smtClean="0"/>
              <a:t> </a:t>
            </a:r>
            <a:r>
              <a:rPr lang="en-US" dirty="0"/>
              <a:t> </a:t>
            </a:r>
            <a:r>
              <a:rPr lang="en-US" b="1" baseline="30000" dirty="0"/>
              <a:t> </a:t>
            </a:r>
            <a:r>
              <a:rPr lang="en-US" dirty="0"/>
              <a:t>But he denied it: “Lady, I don’t even know him</a:t>
            </a:r>
            <a:r>
              <a:rPr lang="en-US" dirty="0" smtClean="0"/>
              <a:t>.”</a:t>
            </a:r>
            <a:r>
              <a:rPr lang="en-US" b="1" baseline="30000" dirty="0"/>
              <a:t> </a:t>
            </a:r>
            <a:r>
              <a:rPr lang="en-US" dirty="0"/>
              <a:t>A little later, someone else saw him and said, “You’re one of them too”; but Kefa said, “Man, I am not</a:t>
            </a:r>
            <a:r>
              <a:rPr lang="en-US" dirty="0" smtClean="0"/>
              <a:t>!”</a:t>
            </a:r>
            <a:r>
              <a:rPr lang="en-US" b="1" baseline="30000" dirty="0"/>
              <a:t> </a:t>
            </a:r>
            <a:r>
              <a:rPr lang="en-US" dirty="0"/>
              <a:t>About an hour later, another man asserted emphatically, “There can be no doubt that this fellow was with him, because he too is from the </a:t>
            </a:r>
            <a:r>
              <a:rPr lang="en-US" dirty="0" err="1"/>
              <a:t>Galil</a:t>
            </a:r>
            <a:r>
              <a:rPr lang="en-US" dirty="0"/>
              <a:t>!” </a:t>
            </a:r>
            <a:r>
              <a:rPr lang="en-US" dirty="0" smtClean="0"/>
              <a:t>But </a:t>
            </a:r>
            <a:r>
              <a:rPr lang="en-US" dirty="0"/>
              <a:t>Kefa said, “Man, I don’t know what you’re talking about</a:t>
            </a:r>
            <a:r>
              <a:rPr lang="en-US" dirty="0" smtClean="0"/>
              <a:t>!”</a:t>
            </a:r>
            <a:endParaRPr lang="en-US" altLang="en-US" dirty="0"/>
          </a:p>
        </p:txBody>
      </p:sp>
    </p:spTree>
    <p:extLst>
      <p:ext uri="{BB962C8B-B14F-4D97-AF65-F5344CB8AC3E}">
        <p14:creationId xmlns:p14="http://schemas.microsoft.com/office/powerpoint/2010/main" val="498468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lnSpcReduction="10000"/>
          </a:bodyPr>
          <a:lstStyle/>
          <a:p>
            <a:pPr algn="l"/>
            <a:r>
              <a:rPr lang="en-US" dirty="0" smtClean="0"/>
              <a:t>In </a:t>
            </a:r>
            <a:r>
              <a:rPr lang="en-US" dirty="0"/>
              <a:t>addition, Husband 1.0 uninstalled many other valuable programs, such as: Romance 9.5 and Personal Attention 6.5, and then installed undesirable programs such as: NBA 5.0, NFL 3.0 and Golf Clubs 4.1.Conversation 8.0 no longer runs, and House cleaning 2.6 simply crashes the system. Please note that I have tried running Nagging 5.3 to fix these problems, but to no </a:t>
            </a:r>
            <a:r>
              <a:rPr lang="en-US" dirty="0" smtClean="0"/>
              <a:t>avail.   What </a:t>
            </a:r>
            <a:r>
              <a:rPr lang="en-US" dirty="0"/>
              <a:t>can I do</a:t>
            </a:r>
            <a:r>
              <a:rPr lang="en-US" dirty="0" smtClean="0"/>
              <a:t>?</a:t>
            </a:r>
            <a:endParaRPr lang="en-US" altLang="en-US" dirty="0"/>
          </a:p>
        </p:txBody>
      </p:sp>
    </p:spTree>
    <p:extLst>
      <p:ext uri="{BB962C8B-B14F-4D97-AF65-F5344CB8AC3E}">
        <p14:creationId xmlns:p14="http://schemas.microsoft.com/office/powerpoint/2010/main" val="330402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Lk 22.54-62</a:t>
            </a:r>
            <a:r>
              <a:rPr lang="en-US" dirty="0" smtClean="0"/>
              <a:t> And </a:t>
            </a:r>
            <a:r>
              <a:rPr lang="en-US" dirty="0"/>
              <a:t>instantly, while he was still speaking, a rooster </a:t>
            </a:r>
            <a:r>
              <a:rPr lang="en-US" dirty="0" smtClean="0"/>
              <a:t>crowed.</a:t>
            </a:r>
            <a:r>
              <a:rPr lang="en-US" b="1" baseline="30000" dirty="0"/>
              <a:t> </a:t>
            </a:r>
            <a:r>
              <a:rPr lang="en-US" dirty="0"/>
              <a:t>The Lord turned and looked straight at Kefa; and Kefa remembered what the Lord had said, “Before the rooster crows today, you will deny me three times.” </a:t>
            </a:r>
            <a:r>
              <a:rPr lang="en-US" dirty="0" smtClean="0"/>
              <a:t>And </a:t>
            </a:r>
            <a:r>
              <a:rPr lang="en-US" dirty="0"/>
              <a:t>he went outside and cried </a:t>
            </a:r>
            <a:r>
              <a:rPr lang="en-US" dirty="0" smtClean="0"/>
              <a:t>bitterly.</a:t>
            </a:r>
            <a:endParaRPr lang="en-US" altLang="en-US" dirty="0"/>
          </a:p>
        </p:txBody>
      </p:sp>
    </p:spTree>
    <p:extLst>
      <p:ext uri="{BB962C8B-B14F-4D97-AF65-F5344CB8AC3E}">
        <p14:creationId xmlns:p14="http://schemas.microsoft.com/office/powerpoint/2010/main" val="902450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marL="742950" indent="-742950" algn="l">
              <a:buAutoNum type="arabicPeriod"/>
            </a:pPr>
            <a:r>
              <a:rPr lang="en-US" altLang="en-US" dirty="0" smtClean="0"/>
              <a:t>What does it mean to acknowledge Him?</a:t>
            </a:r>
          </a:p>
          <a:p>
            <a:pPr marL="742950" indent="-742950" algn="l">
              <a:buAutoNum type="arabicPeriod"/>
            </a:pPr>
            <a:r>
              <a:rPr lang="en-US" altLang="en-US" dirty="0" smtClean="0"/>
              <a:t>What does it mean to disown Him?</a:t>
            </a:r>
          </a:p>
          <a:p>
            <a:pPr marL="742950" indent="-742950" algn="l">
              <a:buAutoNum type="arabicPeriod"/>
            </a:pPr>
            <a:r>
              <a:rPr lang="en-US" altLang="en-US" dirty="0" smtClean="0"/>
              <a:t>Do we always have to say everything?</a:t>
            </a:r>
            <a:endParaRPr lang="en-US" altLang="en-US" dirty="0"/>
          </a:p>
        </p:txBody>
      </p:sp>
    </p:spTree>
    <p:extLst>
      <p:ext uri="{BB962C8B-B14F-4D97-AF65-F5344CB8AC3E}">
        <p14:creationId xmlns:p14="http://schemas.microsoft.com/office/powerpoint/2010/main" val="706979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dirty="0" smtClean="0"/>
              <a:t> </a:t>
            </a:r>
            <a:endParaRPr lang="en-US"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4249" y="15949"/>
            <a:ext cx="540608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 y="15949"/>
            <a:ext cx="43702809" cy="5632311"/>
          </a:xfrm>
          <a:prstGeom prst="rect">
            <a:avLst/>
          </a:prstGeom>
          <a:noFill/>
        </p:spPr>
        <p:txBody>
          <a:bodyPr wrap="square" rtlCol="0">
            <a:spAutoFit/>
          </a:bodyPr>
          <a:lstStyle/>
          <a:p>
            <a:r>
              <a:rPr lang="en-US" dirty="0">
                <a:latin typeface="+mn-lt"/>
              </a:rPr>
              <a:t>David </a:t>
            </a:r>
            <a:r>
              <a:rPr lang="en-US" dirty="0" err="1">
                <a:latin typeface="+mn-lt"/>
              </a:rPr>
              <a:t>Flusser</a:t>
            </a:r>
            <a:r>
              <a:rPr lang="en-US" dirty="0">
                <a:latin typeface="+mn-lt"/>
              </a:rPr>
              <a:t> </a:t>
            </a:r>
            <a:endParaRPr lang="en-US" dirty="0" smtClean="0">
              <a:latin typeface="+mn-lt"/>
            </a:endParaRPr>
          </a:p>
          <a:p>
            <a:r>
              <a:rPr lang="en-US" dirty="0">
                <a:latin typeface="+mn-lt"/>
              </a:rPr>
              <a:t> </a:t>
            </a:r>
            <a:r>
              <a:rPr lang="he-IL" b="1" dirty="0" smtClean="0">
                <a:latin typeface="David" panose="020E0502060401010101" pitchFamily="34" charset="-79"/>
                <a:cs typeface="David" panose="020E0502060401010101" pitchFamily="34" charset="-79"/>
              </a:rPr>
              <a:t>דוד פלוסר</a:t>
            </a:r>
            <a:endParaRPr lang="en-US" b="1" dirty="0" smtClean="0">
              <a:latin typeface="David" panose="020E0502060401010101" pitchFamily="34" charset="-79"/>
              <a:cs typeface="David" panose="020E0502060401010101" pitchFamily="34" charset="-79"/>
            </a:endParaRPr>
          </a:p>
          <a:p>
            <a:r>
              <a:rPr lang="en-US" dirty="0" smtClean="0">
                <a:latin typeface="+mn-lt"/>
              </a:rPr>
              <a:t>1917-2000 </a:t>
            </a:r>
          </a:p>
          <a:p>
            <a:r>
              <a:rPr lang="en-US" dirty="0" smtClean="0">
                <a:latin typeface="+mn-lt"/>
              </a:rPr>
              <a:t>Prof. </a:t>
            </a:r>
            <a:r>
              <a:rPr lang="en-US" dirty="0">
                <a:latin typeface="+mn-lt"/>
              </a:rPr>
              <a:t>of Early </a:t>
            </a:r>
            <a:endParaRPr lang="en-US" dirty="0" smtClean="0">
              <a:latin typeface="+mn-lt"/>
            </a:endParaRPr>
          </a:p>
          <a:p>
            <a:r>
              <a:rPr lang="en-US" dirty="0" smtClean="0">
                <a:latin typeface="+mn-lt"/>
              </a:rPr>
              <a:t>Christianity </a:t>
            </a:r>
          </a:p>
          <a:p>
            <a:r>
              <a:rPr lang="en-US" dirty="0" smtClean="0">
                <a:latin typeface="+mn-lt"/>
              </a:rPr>
              <a:t>and 2</a:t>
            </a:r>
            <a:r>
              <a:rPr lang="en-US" baseline="30000" dirty="0" smtClean="0">
                <a:latin typeface="+mn-lt"/>
              </a:rPr>
              <a:t>nd</a:t>
            </a:r>
            <a:r>
              <a:rPr lang="en-US" dirty="0" smtClean="0">
                <a:latin typeface="+mn-lt"/>
              </a:rPr>
              <a:t> Temple</a:t>
            </a:r>
          </a:p>
          <a:p>
            <a:r>
              <a:rPr lang="en-US" dirty="0" smtClean="0">
                <a:latin typeface="+mn-lt"/>
              </a:rPr>
              <a:t>Judaism </a:t>
            </a:r>
          </a:p>
          <a:p>
            <a:r>
              <a:rPr lang="en-US" dirty="0" smtClean="0">
                <a:latin typeface="+mn-lt"/>
              </a:rPr>
              <a:t>Hebrew U </a:t>
            </a:r>
          </a:p>
          <a:p>
            <a:r>
              <a:rPr lang="en-US" dirty="0" smtClean="0">
                <a:latin typeface="+mn-lt"/>
              </a:rPr>
              <a:t>of </a:t>
            </a:r>
            <a:r>
              <a:rPr lang="en-US" dirty="0">
                <a:latin typeface="+mn-lt"/>
              </a:rPr>
              <a:t>Jerusalem.</a:t>
            </a:r>
          </a:p>
        </p:txBody>
      </p:sp>
    </p:spTree>
    <p:extLst>
      <p:ext uri="{BB962C8B-B14F-4D97-AF65-F5344CB8AC3E}">
        <p14:creationId xmlns:p14="http://schemas.microsoft.com/office/powerpoint/2010/main" val="3292374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dirty="0" smtClean="0"/>
              <a:t> </a:t>
            </a:r>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650769"/>
            <a:ext cx="6766034"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54534" y="4800600"/>
            <a:ext cx="3957878" cy="707886"/>
          </a:xfrm>
          <a:prstGeom prst="rect">
            <a:avLst/>
          </a:prstGeom>
          <a:noFill/>
        </p:spPr>
        <p:txBody>
          <a:bodyPr wrap="none" rtlCol="0">
            <a:spAutoFit/>
          </a:bodyPr>
          <a:lstStyle/>
          <a:p>
            <a:r>
              <a:rPr lang="en-US" dirty="0">
                <a:latin typeface="Arial Rounded MT Bold" panose="020F0704030504030204" pitchFamily="34" charset="0"/>
              </a:rPr>
              <a:t>Rachel </a:t>
            </a:r>
            <a:r>
              <a:rPr lang="en-US" dirty="0" err="1" smtClean="0">
                <a:latin typeface="Arial Rounded MT Bold" panose="020F0704030504030204" pitchFamily="34" charset="0"/>
              </a:rPr>
              <a:t>Netanel</a:t>
            </a:r>
            <a:endParaRPr lang="en-US" dirty="0">
              <a:latin typeface="Arial Rounded MT Bold" panose="020F0704030504030204" pitchFamily="34" charset="0"/>
            </a:endParaRPr>
          </a:p>
        </p:txBody>
      </p:sp>
    </p:spTree>
    <p:extLst>
      <p:ext uri="{BB962C8B-B14F-4D97-AF65-F5344CB8AC3E}">
        <p14:creationId xmlns:p14="http://schemas.microsoft.com/office/powerpoint/2010/main" val="1050333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altLang="en-US" dirty="0"/>
              <a:t>NETANEL HOUSE RUSSIA </a:t>
            </a:r>
            <a:r>
              <a:rPr lang="en-US" altLang="en-US" dirty="0" smtClean="0"/>
              <a:t>TRIP  By </a:t>
            </a:r>
            <a:r>
              <a:rPr lang="en-US" altLang="en-US" dirty="0"/>
              <a:t>Rachel and Gilad</a:t>
            </a:r>
          </a:p>
          <a:p>
            <a:pPr algn="l"/>
            <a:r>
              <a:rPr lang="en-US" altLang="en-US" dirty="0" smtClean="0"/>
              <a:t>I </a:t>
            </a:r>
            <a:r>
              <a:rPr lang="en-US" altLang="en-US" dirty="0"/>
              <a:t>was recently in Russia, teaching and leading the blessings for a Shabbat meal at a local university. Upon arrival I learned that the head Rabbi of that city, along with the Minister of Religion, a pastor and some of the university elite, would all be attending the evening</a:t>
            </a:r>
            <a:r>
              <a:rPr lang="en-US" altLang="en-US" dirty="0" smtClean="0"/>
              <a:t>...."</a:t>
            </a:r>
            <a:endParaRPr lang="en-US" altLang="en-US" dirty="0"/>
          </a:p>
        </p:txBody>
      </p:sp>
    </p:spTree>
    <p:extLst>
      <p:ext uri="{BB962C8B-B14F-4D97-AF65-F5344CB8AC3E}">
        <p14:creationId xmlns:p14="http://schemas.microsoft.com/office/powerpoint/2010/main" val="3671853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lnSpcReduction="10000"/>
          </a:bodyPr>
          <a:lstStyle/>
          <a:p>
            <a:pPr algn="l"/>
            <a:r>
              <a:rPr lang="en-US" altLang="en-US" dirty="0" smtClean="0"/>
              <a:t>I </a:t>
            </a:r>
            <a:r>
              <a:rPr lang="en-US" altLang="en-US" dirty="0"/>
              <a:t>was very nervous because I was teaching these Shabbat blessings in front of the head Rabbi!  This was something unheard of for a woman, and the university warned me not to talk about Yeshua. </a:t>
            </a:r>
            <a:r>
              <a:rPr lang="en-US" altLang="en-US" dirty="0" smtClean="0"/>
              <a:t> As </a:t>
            </a:r>
            <a:r>
              <a:rPr lang="en-US" altLang="en-US" dirty="0"/>
              <a:t>I began, I sensed the Holy Spirit whisper in my heart, "whoever is ashamed of Me and My words…, the Son of Man will also be ashamed of him when He comes in the glory of His Father..." (Mark 8:38).  </a:t>
            </a:r>
          </a:p>
        </p:txBody>
      </p:sp>
    </p:spTree>
    <p:extLst>
      <p:ext uri="{BB962C8B-B14F-4D97-AF65-F5344CB8AC3E}">
        <p14:creationId xmlns:p14="http://schemas.microsoft.com/office/powerpoint/2010/main" val="2815295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altLang="en-US" dirty="0" smtClean="0"/>
              <a:t>So </a:t>
            </a:r>
            <a:r>
              <a:rPr lang="en-US" altLang="en-US" dirty="0"/>
              <a:t>I explained that I am a Messianic Jew and that I came from a religious family, descending from Rabbi El </a:t>
            </a:r>
            <a:r>
              <a:rPr lang="en-US" altLang="en-US" dirty="0" err="1"/>
              <a:t>Kabbetz</a:t>
            </a:r>
            <a:r>
              <a:rPr lang="en-US" altLang="en-US" dirty="0"/>
              <a:t> who wrote the Jewish Siddur (prayer book).  At this I saw the eyes of the Rabbi open wide. After sharing my testimony I continued to teach about Shabbat. </a:t>
            </a:r>
          </a:p>
        </p:txBody>
      </p:sp>
    </p:spTree>
    <p:extLst>
      <p:ext uri="{BB962C8B-B14F-4D97-AF65-F5344CB8AC3E}">
        <p14:creationId xmlns:p14="http://schemas.microsoft.com/office/powerpoint/2010/main" val="3897539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altLang="en-US" dirty="0" smtClean="0"/>
              <a:t>At </a:t>
            </a:r>
            <a:r>
              <a:rPr lang="en-US" altLang="en-US" dirty="0"/>
              <a:t>the end I told them in Israel we dance and have joy on Shabbat. Suddenly the whole room burst out with cheering and clapping and everyone got up to dance. Later the rabbi told me that this was one of the best Shabbats he had ever enjoyed. </a:t>
            </a:r>
          </a:p>
        </p:txBody>
      </p:sp>
    </p:spTree>
    <p:extLst>
      <p:ext uri="{BB962C8B-B14F-4D97-AF65-F5344CB8AC3E}">
        <p14:creationId xmlns:p14="http://schemas.microsoft.com/office/powerpoint/2010/main" val="2256084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altLang="en-US" dirty="0" smtClean="0"/>
              <a:t>The </a:t>
            </a:r>
            <a:r>
              <a:rPr lang="en-US" altLang="en-US" dirty="0"/>
              <a:t>Minister of Religion called the next day and asked to meet. We met and I was able to speak with her about the Lord.  She told me that she wants to know more and that all of her workers must learn about the God of Israel because that is where all good comes from. The Lord did so many other incredible things that it would take too long to write them all.</a:t>
            </a:r>
          </a:p>
        </p:txBody>
      </p:sp>
    </p:spTree>
    <p:extLst>
      <p:ext uri="{BB962C8B-B14F-4D97-AF65-F5344CB8AC3E}">
        <p14:creationId xmlns:p14="http://schemas.microsoft.com/office/powerpoint/2010/main" val="2259336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dirty="0" smtClean="0"/>
              <a:t> </a:t>
            </a:r>
            <a:endParaRPr lang="en-US"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56" y="152400"/>
            <a:ext cx="8926286" cy="7029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183346"/>
            <a:ext cx="8305800" cy="707886"/>
          </a:xfrm>
          <a:prstGeom prst="rect">
            <a:avLst/>
          </a:prstGeom>
          <a:noFill/>
        </p:spPr>
        <p:txBody>
          <a:bodyPr wrap="square" rtlCol="0">
            <a:spAutoFit/>
          </a:bodyPr>
          <a:lstStyle/>
          <a:p>
            <a:r>
              <a:rPr lang="en-US" dirty="0" smtClean="0">
                <a:solidFill>
                  <a:schemeClr val="tx1"/>
                </a:solidFill>
                <a:latin typeface="+mn-lt"/>
              </a:rPr>
              <a:t>Martyrdom </a:t>
            </a:r>
            <a:r>
              <a:rPr lang="en-US" dirty="0">
                <a:solidFill>
                  <a:schemeClr val="tx1"/>
                </a:solidFill>
                <a:latin typeface="+mn-lt"/>
              </a:rPr>
              <a:t>of Polycarp  69 – 155</a:t>
            </a:r>
          </a:p>
        </p:txBody>
      </p:sp>
    </p:spTree>
    <p:extLst>
      <p:ext uri="{BB962C8B-B14F-4D97-AF65-F5344CB8AC3E}">
        <p14:creationId xmlns:p14="http://schemas.microsoft.com/office/powerpoint/2010/main" val="2267459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a:t>First keep in mind, Boyfriend 5.0 is an Entertainment Package, while Husband 1.0 is an operating system. Please enter command: I thought you loved me.html and try to download Tears 6.2 and do not forget to install the Guilt 3.0 update. If that application works as designed, Husband 1.0 should then automatically run the applications Jewelry 2.0 and Flowers 3.5</a:t>
            </a:r>
            <a:r>
              <a:rPr lang="en-US" dirty="0" smtClean="0"/>
              <a:t>.</a:t>
            </a:r>
            <a:endParaRPr lang="en-US" altLang="en-US" dirty="0"/>
          </a:p>
        </p:txBody>
      </p:sp>
    </p:spTree>
    <p:extLst>
      <p:ext uri="{BB962C8B-B14F-4D97-AF65-F5344CB8AC3E}">
        <p14:creationId xmlns:p14="http://schemas.microsoft.com/office/powerpoint/2010/main" val="42147017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a:t>Polycarp's greatest contribution to </a:t>
            </a:r>
            <a:r>
              <a:rPr lang="en-US" dirty="0" smtClean="0"/>
              <a:t>the faith of Messiah </a:t>
            </a:r>
            <a:r>
              <a:rPr lang="en-US" dirty="0"/>
              <a:t>may be his martyred death. </a:t>
            </a:r>
            <a:r>
              <a:rPr lang="en-US" dirty="0" smtClean="0"/>
              <a:t>The </a:t>
            </a:r>
            <a:r>
              <a:rPr lang="en-US" dirty="0"/>
              <a:t>emperors of Rome had unleashed bitter attacks against the </a:t>
            </a:r>
            <a:r>
              <a:rPr lang="en-US" dirty="0" smtClean="0"/>
              <a:t>believers during </a:t>
            </a:r>
            <a:r>
              <a:rPr lang="en-US" dirty="0"/>
              <a:t>this </a:t>
            </a:r>
            <a:r>
              <a:rPr lang="en-US" dirty="0" smtClean="0"/>
              <a:t>period. </a:t>
            </a:r>
            <a:r>
              <a:rPr lang="en-US" dirty="0"/>
              <a:t>Polycarp was arrested on the charge of being a </a:t>
            </a:r>
            <a:r>
              <a:rPr lang="en-US" dirty="0" smtClean="0"/>
              <a:t>follower of the Messiah </a:t>
            </a:r>
            <a:r>
              <a:rPr lang="en-US" dirty="0"/>
              <a:t>-- a member of a politically dangerous cult whose rapid growth needed to be stopped. </a:t>
            </a:r>
            <a:endParaRPr lang="en-US" altLang="en-US" dirty="0"/>
          </a:p>
        </p:txBody>
      </p:sp>
    </p:spTree>
    <p:extLst>
      <p:ext uri="{BB962C8B-B14F-4D97-AF65-F5344CB8AC3E}">
        <p14:creationId xmlns:p14="http://schemas.microsoft.com/office/powerpoint/2010/main" val="689049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Amidst </a:t>
            </a:r>
            <a:r>
              <a:rPr lang="en-US" dirty="0"/>
              <a:t>an angry mob, the Roman proconsul took pity on such a gentle old man and urged Polycarp to proclaim, "Caesar is Lord". If only Polycarp would make this declaration and offer a small pinch of incense to Caesar's statue he would escape torture and death. </a:t>
            </a:r>
            <a:endParaRPr lang="en-US" altLang="en-US" dirty="0"/>
          </a:p>
        </p:txBody>
      </p:sp>
    </p:spTree>
    <p:extLst>
      <p:ext uri="{BB962C8B-B14F-4D97-AF65-F5344CB8AC3E}">
        <p14:creationId xmlns:p14="http://schemas.microsoft.com/office/powerpoint/2010/main" val="1299254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To </a:t>
            </a:r>
            <a:r>
              <a:rPr lang="en-US" dirty="0"/>
              <a:t>this Polycarp responded, "Eighty-six years I have served </a:t>
            </a:r>
            <a:r>
              <a:rPr lang="en-US" dirty="0" smtClean="0"/>
              <a:t>Messiah, </a:t>
            </a:r>
            <a:r>
              <a:rPr lang="en-US" dirty="0"/>
              <a:t>and He never did me any wrong. How can I blaspheme my King who saved me?" Steadfast in his stand for </a:t>
            </a:r>
            <a:r>
              <a:rPr lang="en-US" dirty="0" smtClean="0"/>
              <a:t>Messiah, </a:t>
            </a:r>
            <a:r>
              <a:rPr lang="en-US" dirty="0"/>
              <a:t>Polycarp refused to compromise his beliefs, and thus, was burned alive at the stake</a:t>
            </a:r>
            <a:endParaRPr lang="en-US" altLang="en-US" dirty="0"/>
          </a:p>
        </p:txBody>
      </p:sp>
    </p:spTree>
    <p:extLst>
      <p:ext uri="{BB962C8B-B14F-4D97-AF65-F5344CB8AC3E}">
        <p14:creationId xmlns:p14="http://schemas.microsoft.com/office/powerpoint/2010/main" val="35423680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lnSpcReduction="10000"/>
          </a:bodyPr>
          <a:lstStyle/>
          <a:p>
            <a:pPr algn="l"/>
            <a:r>
              <a:rPr lang="en-US" dirty="0" smtClean="0"/>
              <a:t>Trip </a:t>
            </a:r>
            <a:r>
              <a:rPr lang="en-US" dirty="0"/>
              <a:t>organizers for </a:t>
            </a:r>
            <a:r>
              <a:rPr lang="en-US" dirty="0" smtClean="0"/>
              <a:t>Birthright </a:t>
            </a:r>
            <a:r>
              <a:rPr lang="en-US" dirty="0"/>
              <a:t>have begun screening American candidates interested in free trips to Israel to prevent Messianic Jews from participating. A questionnaire of a Birthright (</a:t>
            </a:r>
            <a:r>
              <a:rPr lang="en-US" dirty="0" err="1"/>
              <a:t>Taglit</a:t>
            </a:r>
            <a:r>
              <a:rPr lang="en-US" dirty="0"/>
              <a:t>) trip organizer that was obtained </a:t>
            </a:r>
            <a:r>
              <a:rPr lang="en-US" dirty="0" err="1" smtClean="0"/>
              <a:t>by</a:t>
            </a:r>
            <a:r>
              <a:rPr lang="en-US" i="1" dirty="0" err="1" smtClean="0"/>
              <a:t>The</a:t>
            </a:r>
            <a:r>
              <a:rPr lang="en-US" i="1" dirty="0" smtClean="0"/>
              <a:t> </a:t>
            </a:r>
            <a:r>
              <a:rPr lang="en-US" i="1" dirty="0"/>
              <a:t>Jerusalem </a:t>
            </a:r>
            <a:r>
              <a:rPr lang="en-US" i="1" dirty="0" smtClean="0"/>
              <a:t>Post </a:t>
            </a:r>
            <a:r>
              <a:rPr lang="en-US" dirty="0" smtClean="0"/>
              <a:t>includes </a:t>
            </a:r>
            <a:r>
              <a:rPr lang="en-US" dirty="0"/>
              <a:t>a question regarding applicants' religious faith. Under a category entitled "eligibility rules," applicants are asked to declare that they are Jewish. </a:t>
            </a:r>
            <a:endParaRPr lang="en-US" altLang="en-US" dirty="0"/>
          </a:p>
        </p:txBody>
      </p:sp>
    </p:spTree>
    <p:extLst>
      <p:ext uri="{BB962C8B-B14F-4D97-AF65-F5344CB8AC3E}">
        <p14:creationId xmlns:p14="http://schemas.microsoft.com/office/powerpoint/2010/main" val="502380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They </a:t>
            </a:r>
            <a:r>
              <a:rPr lang="en-US" dirty="0"/>
              <a:t>are also asked to declare that "I do not subscribe to any beliefs or follow any practices which may be in any way associated with Messianic Judaism, Jews for Jesus or Hebrew Christians."</a:t>
            </a:r>
            <a:endParaRPr lang="en-US" altLang="en-US" dirty="0"/>
          </a:p>
        </p:txBody>
      </p:sp>
    </p:spTree>
    <p:extLst>
      <p:ext uri="{BB962C8B-B14F-4D97-AF65-F5344CB8AC3E}">
        <p14:creationId xmlns:p14="http://schemas.microsoft.com/office/powerpoint/2010/main" val="16352005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dirty="0" smtClean="0"/>
              <a:t>The </a:t>
            </a:r>
            <a:r>
              <a:rPr lang="en-US" dirty="0"/>
              <a:t>father of a boy who was kicked off a Birthright trip several years ago after organizers discovered he believed that Jesus was the </a:t>
            </a:r>
            <a:r>
              <a:rPr lang="en-US" dirty="0" smtClean="0"/>
              <a:t>Messiah </a:t>
            </a:r>
            <a:r>
              <a:rPr lang="en-US" dirty="0"/>
              <a:t>spoke with the </a:t>
            </a:r>
            <a:r>
              <a:rPr lang="en-US" i="1" dirty="0" smtClean="0"/>
              <a:t>Post.</a:t>
            </a:r>
            <a:r>
              <a:rPr lang="en-US" dirty="0"/>
              <a:t> </a:t>
            </a:r>
            <a:r>
              <a:rPr lang="en-US" dirty="0" smtClean="0"/>
              <a:t>”If </a:t>
            </a:r>
            <a:r>
              <a:rPr lang="en-US" dirty="0"/>
              <a:t>my son had told them that he was a Buddhist, an atheist or a homosexual they would have no problem. Belief that Yeshua [Jesus] is the savior is the dividing line</a:t>
            </a:r>
            <a:r>
              <a:rPr lang="en-US" dirty="0" smtClean="0"/>
              <a:t>.”</a:t>
            </a:r>
            <a:endParaRPr lang="en-US" altLang="en-US" dirty="0"/>
          </a:p>
        </p:txBody>
      </p:sp>
    </p:spTree>
    <p:extLst>
      <p:ext uri="{BB962C8B-B14F-4D97-AF65-F5344CB8AC3E}">
        <p14:creationId xmlns:p14="http://schemas.microsoft.com/office/powerpoint/2010/main" val="22117017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marL="742950" indent="-742950" algn="l">
              <a:buAutoNum type="arabicPeriod"/>
            </a:pPr>
            <a:r>
              <a:rPr lang="en-US" altLang="en-US" dirty="0" smtClean="0"/>
              <a:t>What does it mean to acknowledge Him?</a:t>
            </a:r>
          </a:p>
          <a:p>
            <a:pPr marL="742950" indent="-742950" algn="l">
              <a:buAutoNum type="arabicPeriod"/>
            </a:pPr>
            <a:r>
              <a:rPr lang="en-US" altLang="en-US" dirty="0" smtClean="0"/>
              <a:t>What does it mean to disown Him?</a:t>
            </a:r>
          </a:p>
          <a:p>
            <a:pPr marL="742950" indent="-742950" algn="l">
              <a:buAutoNum type="arabicPeriod"/>
            </a:pPr>
            <a:r>
              <a:rPr lang="en-US" altLang="en-US" dirty="0" smtClean="0"/>
              <a:t>Do we always have to say everything?</a:t>
            </a:r>
            <a:endParaRPr lang="en-US" altLang="en-US" dirty="0"/>
          </a:p>
        </p:txBody>
      </p:sp>
    </p:spTree>
    <p:extLst>
      <p:ext uri="{BB962C8B-B14F-4D97-AF65-F5344CB8AC3E}">
        <p14:creationId xmlns:p14="http://schemas.microsoft.com/office/powerpoint/2010/main" val="2460176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Mtt 7.21-23</a:t>
            </a:r>
            <a:r>
              <a:rPr lang="en-US" b="1" baseline="30000" dirty="0"/>
              <a:t> </a:t>
            </a:r>
            <a:r>
              <a:rPr lang="en-US" dirty="0"/>
              <a:t>“Not everyone who says to me, ‘Lord, Lord!’ will enter the Kingdom of Heaven, only those who do what my Father in heaven wants</a:t>
            </a:r>
            <a:r>
              <a:rPr lang="en-US" dirty="0" smtClean="0"/>
              <a:t>.</a:t>
            </a:r>
            <a:r>
              <a:rPr lang="en-US" b="1" baseline="30000" dirty="0"/>
              <a:t> </a:t>
            </a:r>
            <a:r>
              <a:rPr lang="en-US" dirty="0"/>
              <a:t>On that Day, many will say to me, ‘Lord, Lord! Didn’t we prophesy in your name? Didn’t we expel demons in your name? Didn’t we perform many miracles in your name</a:t>
            </a:r>
            <a:r>
              <a:rPr lang="en-US" dirty="0" smtClean="0"/>
              <a:t>?’</a:t>
            </a:r>
            <a:r>
              <a:rPr lang="en-US" b="1" baseline="30000" dirty="0"/>
              <a:t> </a:t>
            </a:r>
            <a:endParaRPr lang="en-US" altLang="en-US" dirty="0"/>
          </a:p>
        </p:txBody>
      </p:sp>
    </p:spTree>
    <p:extLst>
      <p:ext uri="{BB962C8B-B14F-4D97-AF65-F5344CB8AC3E}">
        <p14:creationId xmlns:p14="http://schemas.microsoft.com/office/powerpoint/2010/main" val="8590336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Mtt 7.21-23</a:t>
            </a:r>
            <a:r>
              <a:rPr lang="en-US" b="1" baseline="30000" dirty="0"/>
              <a:t> </a:t>
            </a:r>
            <a:r>
              <a:rPr lang="en-US" b="1" baseline="30000" dirty="0" smtClean="0"/>
              <a:t> </a:t>
            </a:r>
            <a:r>
              <a:rPr lang="en-US" dirty="0" smtClean="0"/>
              <a:t>Then </a:t>
            </a:r>
            <a:r>
              <a:rPr lang="en-US" dirty="0"/>
              <a:t>I will tell them to their faces, ‘I never knew you! Get away from me, you workers of lawlessness!</a:t>
            </a:r>
            <a:endParaRPr lang="en-US" altLang="en-US" dirty="0"/>
          </a:p>
        </p:txBody>
      </p:sp>
    </p:spTree>
    <p:extLst>
      <p:ext uri="{BB962C8B-B14F-4D97-AF65-F5344CB8AC3E}">
        <p14:creationId xmlns:p14="http://schemas.microsoft.com/office/powerpoint/2010/main" val="527768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a:t>The statistics for </a:t>
            </a:r>
            <a:r>
              <a:rPr lang="en-US" dirty="0" smtClean="0"/>
              <a:t>believing </a:t>
            </a:r>
            <a:r>
              <a:rPr lang="en-US" dirty="0"/>
              <a:t>men between </a:t>
            </a:r>
            <a:r>
              <a:rPr lang="en-US" dirty="0">
                <a:solidFill>
                  <a:srgbClr val="FFFF66"/>
                </a:solidFill>
              </a:rPr>
              <a:t>18-30 years old </a:t>
            </a:r>
            <a:r>
              <a:rPr lang="en-US" dirty="0"/>
              <a:t>are particularly striking: </a:t>
            </a:r>
          </a:p>
          <a:p>
            <a:pPr marL="571500" lvl="0" indent="-571500" algn="l">
              <a:buFont typeface="Arial" panose="020B0604020202020204" pitchFamily="34" charset="0"/>
              <a:buChar char="•"/>
            </a:pPr>
            <a:r>
              <a:rPr lang="en-US" dirty="0"/>
              <a:t>77% look at pornography at least </a:t>
            </a:r>
            <a:r>
              <a:rPr lang="en-US" dirty="0" smtClean="0"/>
              <a:t>monthly;</a:t>
            </a:r>
          </a:p>
          <a:p>
            <a:pPr marL="571500" lvl="0" indent="-571500" algn="l">
              <a:buFont typeface="Arial" panose="020B0604020202020204" pitchFamily="34" charset="0"/>
              <a:buChar char="•"/>
            </a:pPr>
            <a:r>
              <a:rPr lang="en-US" dirty="0" smtClean="0"/>
              <a:t>36</a:t>
            </a:r>
            <a:r>
              <a:rPr lang="en-US" dirty="0"/>
              <a:t>% view pornography at least </a:t>
            </a:r>
            <a:r>
              <a:rPr lang="en-US" dirty="0" smtClean="0"/>
              <a:t>daily;</a:t>
            </a:r>
          </a:p>
          <a:p>
            <a:pPr marL="571500" lvl="0" indent="-571500" algn="l">
              <a:buFont typeface="Arial" panose="020B0604020202020204" pitchFamily="34" charset="0"/>
              <a:buChar char="•"/>
            </a:pPr>
            <a:r>
              <a:rPr lang="en-US" dirty="0" smtClean="0"/>
              <a:t>32</a:t>
            </a:r>
            <a:r>
              <a:rPr lang="en-US" dirty="0"/>
              <a:t>% admit being addicted to pornography (and another 12% think they may be</a:t>
            </a:r>
            <a:r>
              <a:rPr lang="en-US" dirty="0" smtClean="0"/>
              <a:t>).</a:t>
            </a:r>
            <a:endParaRPr lang="en-US" dirty="0"/>
          </a:p>
        </p:txBody>
      </p:sp>
    </p:spTree>
    <p:extLst>
      <p:ext uri="{BB962C8B-B14F-4D97-AF65-F5344CB8AC3E}">
        <p14:creationId xmlns:p14="http://schemas.microsoft.com/office/powerpoint/2010/main" val="3979407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lnSpcReduction="10000"/>
          </a:bodyPr>
          <a:lstStyle/>
          <a:p>
            <a:pPr algn="l"/>
            <a:r>
              <a:rPr lang="en-US" dirty="0" smtClean="0"/>
              <a:t>Whatever </a:t>
            </a:r>
            <a:r>
              <a:rPr lang="en-US" dirty="0"/>
              <a:t>you do, DO NOT, under any circumstances, install Mother-In-Law 1.0 (it runs a virus in the background that will eventually seize control of all your system resources.)</a:t>
            </a:r>
            <a:br>
              <a:rPr lang="en-US" dirty="0"/>
            </a:br>
            <a:r>
              <a:rPr lang="en-US" dirty="0"/>
              <a:t/>
            </a:r>
            <a:br>
              <a:rPr lang="en-US" dirty="0"/>
            </a:br>
            <a:r>
              <a:rPr lang="en-US" dirty="0"/>
              <a:t>In addition, please, do not attempt to re-install the Boyfriend 5.0 program. These are unsupported applications and will crash Husband 1.0</a:t>
            </a:r>
            <a:r>
              <a:rPr lang="en-US" dirty="0" smtClean="0"/>
              <a:t>.</a:t>
            </a:r>
            <a:endParaRPr lang="en-US" altLang="en-US" dirty="0"/>
          </a:p>
        </p:txBody>
      </p:sp>
    </p:spTree>
    <p:extLst>
      <p:ext uri="{BB962C8B-B14F-4D97-AF65-F5344CB8AC3E}">
        <p14:creationId xmlns:p14="http://schemas.microsoft.com/office/powerpoint/2010/main" val="1531024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The </a:t>
            </a:r>
            <a:r>
              <a:rPr lang="en-US" dirty="0"/>
              <a:t>statistics for middle-aged </a:t>
            </a:r>
            <a:r>
              <a:rPr lang="en-US" dirty="0" smtClean="0"/>
              <a:t>born again men </a:t>
            </a:r>
            <a:r>
              <a:rPr lang="en-US" dirty="0">
                <a:solidFill>
                  <a:srgbClr val="FFFF66"/>
                </a:solidFill>
              </a:rPr>
              <a:t>(ages 31-49) </a:t>
            </a:r>
            <a:r>
              <a:rPr lang="en-US" dirty="0"/>
              <a:t>are no less disturbing:</a:t>
            </a:r>
          </a:p>
          <a:p>
            <a:pPr marL="571500" lvl="0" indent="-571500" algn="l">
              <a:buFont typeface="Arial" panose="020B0604020202020204" pitchFamily="34" charset="0"/>
              <a:buChar char="•"/>
            </a:pPr>
            <a:r>
              <a:rPr lang="en-US" dirty="0"/>
              <a:t>77% looked at pornography while at work in the past 3 </a:t>
            </a:r>
            <a:r>
              <a:rPr lang="en-US" dirty="0" smtClean="0"/>
              <a:t>months; </a:t>
            </a:r>
          </a:p>
          <a:p>
            <a:pPr marL="571500" lvl="0" indent="-571500" algn="l">
              <a:buFont typeface="Arial" panose="020B0604020202020204" pitchFamily="34" charset="0"/>
              <a:buChar char="•"/>
            </a:pPr>
            <a:r>
              <a:rPr lang="en-US" dirty="0" smtClean="0"/>
              <a:t>64</a:t>
            </a:r>
            <a:r>
              <a:rPr lang="en-US" dirty="0"/>
              <a:t>% view pornography at least monthly; </a:t>
            </a:r>
            <a:r>
              <a:rPr lang="en-US" dirty="0" smtClean="0"/>
              <a:t>and</a:t>
            </a:r>
          </a:p>
          <a:p>
            <a:pPr marL="571500" lvl="0" indent="-571500" algn="l">
              <a:buFont typeface="Arial" panose="020B0604020202020204" pitchFamily="34" charset="0"/>
              <a:buChar char="•"/>
            </a:pPr>
            <a:r>
              <a:rPr lang="en-US" dirty="0" smtClean="0"/>
              <a:t>18</a:t>
            </a:r>
            <a:r>
              <a:rPr lang="en-US" dirty="0"/>
              <a:t>% admit being addicted to pornography (and another 8% think they may be).</a:t>
            </a:r>
          </a:p>
          <a:p>
            <a:pPr algn="l"/>
            <a:endParaRPr lang="en-US" altLang="en-US" dirty="0"/>
          </a:p>
        </p:txBody>
      </p:sp>
    </p:spTree>
    <p:extLst>
      <p:ext uri="{BB962C8B-B14F-4D97-AF65-F5344CB8AC3E}">
        <p14:creationId xmlns:p14="http://schemas.microsoft.com/office/powerpoint/2010/main" val="11471861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Even </a:t>
            </a:r>
            <a:r>
              <a:rPr lang="en-US" dirty="0">
                <a:solidFill>
                  <a:srgbClr val="FFFF66"/>
                </a:solidFill>
              </a:rPr>
              <a:t>married </a:t>
            </a:r>
            <a:r>
              <a:rPr lang="en-US" dirty="0" smtClean="0">
                <a:solidFill>
                  <a:srgbClr val="FFFF66"/>
                </a:solidFill>
              </a:rPr>
              <a:t>born again </a:t>
            </a:r>
            <a:r>
              <a:rPr lang="en-US" dirty="0">
                <a:solidFill>
                  <a:srgbClr val="FFFF66"/>
                </a:solidFill>
              </a:rPr>
              <a:t>men </a:t>
            </a:r>
            <a:r>
              <a:rPr lang="en-US" dirty="0"/>
              <a:t>are falling prey to pornography and extra-marital sexual affairs at alarming rates:</a:t>
            </a:r>
          </a:p>
          <a:p>
            <a:pPr marL="571500" lvl="0" indent="-571500" algn="l">
              <a:buFont typeface="Arial" panose="020B0604020202020204" pitchFamily="34" charset="0"/>
              <a:buChar char="•"/>
            </a:pPr>
            <a:r>
              <a:rPr lang="en-US" dirty="0"/>
              <a:t>55% look at pornography at least monthly; and</a:t>
            </a:r>
          </a:p>
          <a:p>
            <a:pPr marL="571500" lvl="0" indent="-571500" algn="l">
              <a:buFont typeface="Arial" panose="020B0604020202020204" pitchFamily="34" charset="0"/>
              <a:buChar char="•"/>
            </a:pPr>
            <a:r>
              <a:rPr lang="en-US" dirty="0"/>
              <a:t>35% had an extra-marital sexual affair while married.</a:t>
            </a:r>
          </a:p>
          <a:p>
            <a:pPr algn="l"/>
            <a:endParaRPr lang="en-US" altLang="en-US" dirty="0"/>
          </a:p>
        </p:txBody>
      </p:sp>
    </p:spTree>
    <p:extLst>
      <p:ext uri="{BB962C8B-B14F-4D97-AF65-F5344CB8AC3E}">
        <p14:creationId xmlns:p14="http://schemas.microsoft.com/office/powerpoint/2010/main" val="35432151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lnSpcReduction="10000"/>
          </a:bodyPr>
          <a:lstStyle/>
          <a:p>
            <a:pPr algn="l"/>
            <a:r>
              <a:rPr lang="en-US" baseline="30000" dirty="0" smtClean="0"/>
              <a:t>1 </a:t>
            </a:r>
            <a:r>
              <a:rPr lang="en-US" baseline="30000" dirty="0" err="1" smtClean="0"/>
              <a:t>Cor</a:t>
            </a:r>
            <a:r>
              <a:rPr lang="en-US" baseline="30000" dirty="0" smtClean="0"/>
              <a:t> 3.8-15  </a:t>
            </a:r>
            <a:r>
              <a:rPr lang="en-US" dirty="0" smtClean="0"/>
              <a:t>However</a:t>
            </a:r>
            <a:r>
              <a:rPr lang="en-US" dirty="0"/>
              <a:t>, each will be rewarded according to his work. </a:t>
            </a:r>
            <a:r>
              <a:rPr lang="en-US" dirty="0" smtClean="0"/>
              <a:t>For </a:t>
            </a:r>
            <a:r>
              <a:rPr lang="en-US" dirty="0"/>
              <a:t>we are God’s co-workers; you are God’s field, God’s building</a:t>
            </a:r>
            <a:r>
              <a:rPr lang="en-US" dirty="0" smtClean="0"/>
              <a:t>.</a:t>
            </a:r>
            <a:r>
              <a:rPr lang="en-US" b="1" baseline="30000" dirty="0"/>
              <a:t> </a:t>
            </a:r>
            <a:r>
              <a:rPr lang="en-US" dirty="0"/>
              <a:t>Using the grace God gave me, I laid a foundation, like a skilled master-builder; and another man is building on it. But let each one be careful how he </a:t>
            </a:r>
            <a:r>
              <a:rPr lang="en-US" dirty="0" smtClean="0"/>
              <a:t>builds.</a:t>
            </a:r>
            <a:r>
              <a:rPr lang="en-US" b="1" baseline="30000" dirty="0"/>
              <a:t> </a:t>
            </a:r>
            <a:r>
              <a:rPr lang="en-US" dirty="0"/>
              <a:t>For no one can lay any foundation other than the one already laid, which is Yeshua the Messiah. </a:t>
            </a:r>
            <a:endParaRPr lang="en-US" altLang="en-US" dirty="0"/>
          </a:p>
        </p:txBody>
      </p:sp>
    </p:spTree>
    <p:extLst>
      <p:ext uri="{BB962C8B-B14F-4D97-AF65-F5344CB8AC3E}">
        <p14:creationId xmlns:p14="http://schemas.microsoft.com/office/powerpoint/2010/main" val="3590159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1 </a:t>
            </a:r>
            <a:r>
              <a:rPr lang="en-US" baseline="30000" dirty="0" err="1" smtClean="0"/>
              <a:t>Cor</a:t>
            </a:r>
            <a:r>
              <a:rPr lang="en-US" baseline="30000" dirty="0" smtClean="0"/>
              <a:t> 3.8-15  </a:t>
            </a:r>
            <a:r>
              <a:rPr lang="en-US" dirty="0"/>
              <a:t> </a:t>
            </a:r>
            <a:r>
              <a:rPr lang="en-US" dirty="0" smtClean="0"/>
              <a:t>Some </a:t>
            </a:r>
            <a:r>
              <a:rPr lang="en-US" dirty="0"/>
              <a:t>will use gold, silver or precious stones in building on this foundation; while others will use wood, grass or straw. </a:t>
            </a:r>
            <a:r>
              <a:rPr lang="en-US" dirty="0" smtClean="0"/>
              <a:t>But </a:t>
            </a:r>
            <a:r>
              <a:rPr lang="en-US" dirty="0"/>
              <a:t>each one’s work will be shown for what it is; the Day will disclose it, because it will be revealed by fire — the fire will test the quality of each one’s work. </a:t>
            </a:r>
            <a:r>
              <a:rPr lang="en-US" dirty="0" smtClean="0"/>
              <a:t>If </a:t>
            </a:r>
            <a:r>
              <a:rPr lang="en-US" dirty="0"/>
              <a:t>the work someone has built on the foundation survives, </a:t>
            </a:r>
            <a:endParaRPr lang="en-US" altLang="en-US" dirty="0"/>
          </a:p>
        </p:txBody>
      </p:sp>
    </p:spTree>
    <p:extLst>
      <p:ext uri="{BB962C8B-B14F-4D97-AF65-F5344CB8AC3E}">
        <p14:creationId xmlns:p14="http://schemas.microsoft.com/office/powerpoint/2010/main" val="3975260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baseline="30000" dirty="0" smtClean="0"/>
              <a:t>1 </a:t>
            </a:r>
            <a:r>
              <a:rPr lang="en-US" baseline="30000" dirty="0" err="1" smtClean="0"/>
              <a:t>Cor</a:t>
            </a:r>
            <a:r>
              <a:rPr lang="en-US" baseline="30000" dirty="0" smtClean="0"/>
              <a:t> 3.8-15  </a:t>
            </a:r>
            <a:r>
              <a:rPr lang="en-US" dirty="0" smtClean="0"/>
              <a:t>he </a:t>
            </a:r>
            <a:r>
              <a:rPr lang="en-US" dirty="0"/>
              <a:t>will receive a reward; </a:t>
            </a:r>
            <a:r>
              <a:rPr lang="en-US" dirty="0" smtClean="0"/>
              <a:t>if </a:t>
            </a:r>
            <a:r>
              <a:rPr lang="en-US" dirty="0"/>
              <a:t>it is burned up, he will have to bear the loss: he will still escape with his life, but it will be like escaping through a fire.</a:t>
            </a:r>
            <a:endParaRPr lang="en-US" altLang="en-US" dirty="0"/>
          </a:p>
        </p:txBody>
      </p:sp>
    </p:spTree>
    <p:extLst>
      <p:ext uri="{BB962C8B-B14F-4D97-AF65-F5344CB8AC3E}">
        <p14:creationId xmlns:p14="http://schemas.microsoft.com/office/powerpoint/2010/main" val="28338164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algn="l"/>
            <a:r>
              <a:rPr lang="en-US" altLang="en-US" baseline="30000" dirty="0" smtClean="0"/>
              <a:t>1 Kefa 4.17-18 </a:t>
            </a:r>
            <a:r>
              <a:rPr lang="en-US" altLang="en-US" dirty="0" smtClean="0"/>
              <a:t>For </a:t>
            </a:r>
            <a:r>
              <a:rPr lang="en-US" altLang="en-US" dirty="0"/>
              <a:t>the time has come for the judgment to begin. It begins with the household of God; and if it starts with us, what will the outcome be for those who are disobeying God's Good News? </a:t>
            </a:r>
            <a:r>
              <a:rPr lang="en-US" altLang="en-US" dirty="0" smtClean="0"/>
              <a:t>"</a:t>
            </a:r>
            <a:r>
              <a:rPr lang="en-US" altLang="en-US" dirty="0"/>
              <a:t>If the righteous is barely delivered, where will the ungodly and sinful end up?" </a:t>
            </a:r>
          </a:p>
        </p:txBody>
      </p:sp>
    </p:spTree>
    <p:extLst>
      <p:ext uri="{BB962C8B-B14F-4D97-AF65-F5344CB8AC3E}">
        <p14:creationId xmlns:p14="http://schemas.microsoft.com/office/powerpoint/2010/main" val="95770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normAutofit/>
          </a:bodyPr>
          <a:lstStyle/>
          <a:p>
            <a:pPr algn="l"/>
            <a:r>
              <a:rPr lang="en-US" dirty="0" smtClean="0"/>
              <a:t>In </a:t>
            </a:r>
            <a:r>
              <a:rPr lang="en-US" dirty="0"/>
              <a:t>summary, Husband 1.0 is a great program, but it does have limited memory and cannot learn new applications quickly. You might consider buying additional software to improve memory and performance. We recommend: Cooking 3.0</a:t>
            </a:r>
            <a:r>
              <a:rPr lang="en-US" dirty="0" smtClean="0"/>
              <a:t>.</a:t>
            </a:r>
          </a:p>
          <a:p>
            <a:pPr algn="l"/>
            <a:r>
              <a:rPr lang="en-US" dirty="0" smtClean="0"/>
              <a:t>Good </a:t>
            </a:r>
            <a:r>
              <a:rPr lang="en-US" dirty="0"/>
              <a:t>Luck</a:t>
            </a:r>
            <a:r>
              <a:rPr lang="en-US" dirty="0" smtClean="0"/>
              <a:t>!’</a:t>
            </a:r>
            <a:endParaRPr lang="en-US" altLang="en-US" dirty="0"/>
          </a:p>
        </p:txBody>
      </p:sp>
    </p:spTree>
    <p:extLst>
      <p:ext uri="{BB962C8B-B14F-4D97-AF65-F5344CB8AC3E}">
        <p14:creationId xmlns:p14="http://schemas.microsoft.com/office/powerpoint/2010/main" val="1338696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9490" name="Rectangle 2"/>
          <p:cNvSpPr>
            <a:spLocks noGrp="1" noChangeArrowheads="1"/>
          </p:cNvSpPr>
          <p:nvPr>
            <p:ph type="body" idx="1"/>
          </p:nvPr>
        </p:nvSpPr>
        <p:spPr>
          <a:xfrm>
            <a:off x="0" y="4419600"/>
            <a:ext cx="8839200" cy="2286000"/>
          </a:xfrm>
        </p:spPr>
        <p:txBody>
          <a:bodyPr/>
          <a:lstStyle/>
          <a:p>
            <a:pPr algn="r" rtl="1" eaLnBrk="1" hangingPunct="1"/>
            <a:r>
              <a:rPr lang="he-IL" altLang="en-US" sz="7200" b="1" dirty="0" smtClean="0">
                <a:cs typeface="David" pitchFamily="34" charset="-79"/>
              </a:rPr>
              <a:t>מַתִּתְיָהוּ</a:t>
            </a:r>
            <a:r>
              <a:rPr lang="en-US" altLang="en-US" sz="4800" dirty="0" smtClean="0"/>
              <a:t> Mattityahu  </a:t>
            </a:r>
          </a:p>
          <a:p>
            <a:pPr algn="r" eaLnBrk="1" hangingPunct="1"/>
            <a:r>
              <a:rPr lang="en-US" altLang="en-US" sz="4800" dirty="0" smtClean="0"/>
              <a:t>(Matthew) 10:32-33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3"/>
          <p:cNvSpPr>
            <a:spLocks noGrp="1" noChangeArrowheads="1"/>
          </p:cNvSpPr>
          <p:nvPr>
            <p:ph type="body" idx="1"/>
          </p:nvPr>
        </p:nvSpPr>
        <p:spPr>
          <a:xfrm>
            <a:off x="152400" y="762000"/>
            <a:ext cx="8839200" cy="6477000"/>
          </a:xfrm>
        </p:spPr>
        <p:txBody>
          <a:bodyPr/>
          <a:lstStyle/>
          <a:p>
            <a:pPr marL="0" indent="0" algn="just" rtl="1" eaLnBrk="1" hangingPunct="1">
              <a:lnSpc>
                <a:spcPct val="80000"/>
              </a:lnSpc>
            </a:pPr>
            <a:r>
              <a:rPr lang="he-IL" altLang="en-US" sz="5400" b="1" dirty="0">
                <a:latin typeface="David" pitchFamily="34" charset="-79"/>
                <a:cs typeface="David" pitchFamily="34" charset="-79"/>
              </a:rPr>
              <a:t>"כָּל מִי שֶׁיּוֹדֶה בִּי לִפְנֵי בְּנֵי אָדָם גָּם אֲנִי אוֹדֶה בּוֹ לִפְנֵי אָבִי שֶׁבַּשָּׁמַיִם. </a:t>
            </a:r>
            <a:endParaRPr lang="en-US" altLang="en-US" sz="1400" dirty="0" smtClean="0"/>
          </a:p>
          <a:p>
            <a:pPr marL="0" indent="0">
              <a:buNone/>
            </a:pPr>
            <a:r>
              <a:rPr lang="en-US" dirty="0"/>
              <a:t> </a:t>
            </a:r>
            <a:r>
              <a:rPr lang="en-US" dirty="0" smtClean="0"/>
              <a:t>	</a:t>
            </a:r>
          </a:p>
          <a:p>
            <a:pPr marL="0" indent="0">
              <a:buNone/>
            </a:pPr>
            <a:r>
              <a:rPr lang="en-US" dirty="0" smtClean="0"/>
              <a:t>Whoever </a:t>
            </a:r>
            <a:r>
              <a:rPr lang="en-US" dirty="0"/>
              <a:t>acknowledges me in the presence of others I will also acknowledge in the presence of my Father in heaven. </a:t>
            </a:r>
          </a:p>
        </p:txBody>
      </p:sp>
      <p:sp>
        <p:nvSpPr>
          <p:cNvPr id="321539" name="Rectangle 2"/>
          <p:cNvSpPr>
            <a:spLocks noGrp="1" noChangeArrowheads="1"/>
          </p:cNvSpPr>
          <p:nvPr>
            <p:ph type="title"/>
          </p:nvPr>
        </p:nvSpPr>
        <p:spPr>
          <a:xfrm>
            <a:off x="457200" y="76200"/>
            <a:ext cx="8229600" cy="563563"/>
          </a:xfrm>
        </p:spPr>
        <p:txBody>
          <a:bodyPr/>
          <a:lstStyle/>
          <a:p>
            <a:pPr algn="r" rtl="1" eaLnBrk="1" hangingPunct="1"/>
            <a:r>
              <a:rPr lang="en-US" altLang="en-US" sz="3200" dirty="0" smtClean="0">
                <a:solidFill>
                  <a:srgbClr val="FFFF00"/>
                </a:solidFill>
                <a:latin typeface="+mn-lt"/>
              </a:rPr>
              <a:t>Mattityahu (Matthew) 10:32</a:t>
            </a:r>
            <a:endParaRPr lang="en-US" altLang="en-US" sz="3200" dirty="0" smtClean="0">
              <a:solidFill>
                <a:srgbClr val="FFFF00"/>
              </a:solidFill>
              <a:latin typeface="+mn-lt"/>
              <a:cs typeface="Vilna" pitchFamily="2" charset="-79"/>
            </a:endParaRPr>
          </a:p>
        </p:txBody>
      </p:sp>
    </p:spTree>
    <p:extLst>
      <p:ext uri="{BB962C8B-B14F-4D97-AF65-F5344CB8AC3E}">
        <p14:creationId xmlns:p14="http://schemas.microsoft.com/office/powerpoint/2010/main" val="14625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3"/>
          <p:cNvSpPr>
            <a:spLocks noGrp="1" noChangeArrowheads="1"/>
          </p:cNvSpPr>
          <p:nvPr>
            <p:ph type="body" idx="1"/>
          </p:nvPr>
        </p:nvSpPr>
        <p:spPr>
          <a:xfrm>
            <a:off x="152400" y="685800"/>
            <a:ext cx="8839200" cy="6477000"/>
          </a:xfrm>
        </p:spPr>
        <p:txBody>
          <a:bodyPr/>
          <a:lstStyle/>
          <a:p>
            <a:pPr marL="0" indent="0" algn="just" rtl="1" eaLnBrk="1" hangingPunct="1">
              <a:lnSpc>
                <a:spcPct val="80000"/>
              </a:lnSpc>
            </a:pPr>
            <a:r>
              <a:rPr lang="he-IL" altLang="en-US" sz="5400" b="1" dirty="0" smtClean="0">
                <a:latin typeface="David" pitchFamily="34" charset="-79"/>
                <a:cs typeface="David" pitchFamily="34" charset="-79"/>
              </a:rPr>
              <a:t>וְכָל </a:t>
            </a:r>
            <a:r>
              <a:rPr lang="he-IL" altLang="en-US" sz="5400" b="1" dirty="0">
                <a:latin typeface="David" pitchFamily="34" charset="-79"/>
                <a:cs typeface="David" pitchFamily="34" charset="-79"/>
              </a:rPr>
              <a:t>הַמְכַחֵשׁ בִּי לִפְנֵי בְּנֵי אָדָם גַּם אֲנִי אֲכַחֵשׁ בּוֹ לִפְנֵי אָבִי שֶׁבַּשָּׁמַיִם.</a:t>
            </a:r>
            <a:endParaRPr lang="en-US" altLang="en-US" sz="1400" dirty="0" smtClean="0"/>
          </a:p>
          <a:p>
            <a:endParaRPr lang="en-US" dirty="0"/>
          </a:p>
          <a:p>
            <a:pPr marL="0" indent="0">
              <a:buNone/>
            </a:pPr>
            <a:r>
              <a:rPr lang="en-US" dirty="0" smtClean="0"/>
              <a:t>But </a:t>
            </a:r>
            <a:r>
              <a:rPr lang="en-US" dirty="0"/>
              <a:t>whoever disowns me before others I will disown before my Father in heaven.</a:t>
            </a:r>
          </a:p>
        </p:txBody>
      </p:sp>
      <p:sp>
        <p:nvSpPr>
          <p:cNvPr id="322563" name="Rectangle 2"/>
          <p:cNvSpPr>
            <a:spLocks noGrp="1" noChangeArrowheads="1"/>
          </p:cNvSpPr>
          <p:nvPr>
            <p:ph type="title"/>
          </p:nvPr>
        </p:nvSpPr>
        <p:spPr>
          <a:xfrm>
            <a:off x="457200" y="20638"/>
            <a:ext cx="8229600" cy="563562"/>
          </a:xfrm>
        </p:spPr>
        <p:txBody>
          <a:bodyPr/>
          <a:lstStyle/>
          <a:p>
            <a:pPr algn="r" rtl="1" eaLnBrk="1" hangingPunct="1"/>
            <a:r>
              <a:rPr lang="en-US" altLang="en-US" sz="3200" dirty="0" smtClean="0">
                <a:solidFill>
                  <a:srgbClr val="FFFF00"/>
                </a:solidFill>
                <a:latin typeface="+mn-lt"/>
              </a:rPr>
              <a:t>Mattityahu (Matthew) 10:33</a:t>
            </a:r>
            <a:endParaRPr lang="en-US" altLang="en-US" sz="3200" dirty="0" smtClean="0">
              <a:solidFill>
                <a:srgbClr val="FFFF00"/>
              </a:solidFill>
              <a:latin typeface="+mn-lt"/>
              <a:cs typeface="Vilna" pitchFamily="2" charset="-79"/>
            </a:endParaRPr>
          </a:p>
        </p:txBody>
      </p:sp>
    </p:spTree>
    <p:extLst>
      <p:ext uri="{BB962C8B-B14F-4D97-AF65-F5344CB8AC3E}">
        <p14:creationId xmlns:p14="http://schemas.microsoft.com/office/powerpoint/2010/main" val="1344005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0306" name="Rectangle 2"/>
          <p:cNvSpPr>
            <a:spLocks noGrp="1" noChangeArrowheads="1"/>
          </p:cNvSpPr>
          <p:nvPr>
            <p:ph type="subTitle" idx="1"/>
          </p:nvPr>
        </p:nvSpPr>
        <p:spPr>
          <a:xfrm>
            <a:off x="0" y="0"/>
            <a:ext cx="9144000" cy="6858000"/>
          </a:xfrm>
        </p:spPr>
        <p:txBody>
          <a:bodyPr/>
          <a:lstStyle/>
          <a:p>
            <a:pPr marL="742950" indent="-742950" algn="l">
              <a:buAutoNum type="arabicPeriod"/>
            </a:pPr>
            <a:r>
              <a:rPr lang="en-US" altLang="en-US" dirty="0" smtClean="0"/>
              <a:t>What does it mean to acknowledge Him?</a:t>
            </a:r>
          </a:p>
          <a:p>
            <a:pPr marL="742950" indent="-742950" algn="l">
              <a:buAutoNum type="arabicPeriod"/>
            </a:pPr>
            <a:r>
              <a:rPr lang="en-US" altLang="en-US" dirty="0" smtClean="0"/>
              <a:t>What does it mean to disown Him?</a:t>
            </a:r>
          </a:p>
          <a:p>
            <a:pPr marL="742950" indent="-742950" algn="l">
              <a:buAutoNum type="arabicPeriod"/>
            </a:pPr>
            <a:r>
              <a:rPr lang="en-US" altLang="en-US" dirty="0" smtClean="0"/>
              <a:t>Do we always have to say everything?</a:t>
            </a:r>
            <a:endParaRPr lang="en-US" altLang="en-US" dirty="0"/>
          </a:p>
        </p:txBody>
      </p:sp>
    </p:spTree>
    <p:extLst>
      <p:ext uri="{BB962C8B-B14F-4D97-AF65-F5344CB8AC3E}">
        <p14:creationId xmlns:p14="http://schemas.microsoft.com/office/powerpoint/2010/main" val="3849067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Rounded MT Bold"/>
        <a:ea typeface=""/>
        <a:cs typeface="Arial"/>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4000" b="0" i="0" u="none" strike="noStrike" cap="none" normalizeH="0" baseline="0" smtClean="0">
            <a:ln>
              <a:noFill/>
            </a:ln>
            <a:solidFill>
              <a:schemeClr val="bg1"/>
            </a:solidFill>
            <a:effectLst/>
            <a:latin typeface="r" charset="0"/>
            <a:cs typeface="Arial" charset="0"/>
          </a:defRPr>
        </a:defPPr>
      </a:lstStyle>
    </a:spDef>
    <a:lnDef>
      <a:spPr bwMode="auto">
        <a:xfrm>
          <a:off x="0" y="0"/>
          <a:ext cx="1" cy="1"/>
        </a:xfrm>
        <a:custGeom>
          <a:avLst/>
          <a:gdLst/>
          <a:ahLst/>
          <a:cxnLst/>
          <a:rect l="0" t="0" r="0" b="0"/>
          <a:pathLst/>
        </a:custGeom>
        <a:noFill/>
        <a:ln w="254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4000" b="0" i="0" u="none" strike="noStrike" cap="none" normalizeH="0" baseline="0" smtClean="0">
            <a:ln>
              <a:noFill/>
            </a:ln>
            <a:solidFill>
              <a:schemeClr val="bg1"/>
            </a:solidFill>
            <a:effectLst/>
            <a:latin typeface="r"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6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Arial Rounded MT Bold"/>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Rounded MT Bold"/>
        <a:ea typeface=""/>
        <a:cs typeface="Arial"/>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4000" b="0" i="0" u="none" strike="noStrike" cap="none" normalizeH="0" baseline="0" smtClean="0">
            <a:ln>
              <a:noFill/>
            </a:ln>
            <a:solidFill>
              <a:schemeClr val="bg1"/>
            </a:solidFill>
            <a:effectLst/>
            <a:latin typeface="r" charset="0"/>
            <a:cs typeface="Arial" charset="0"/>
          </a:defRPr>
        </a:defPPr>
      </a:lstStyle>
    </a:spDef>
    <a:lnDef>
      <a:spPr bwMode="auto">
        <a:xfrm>
          <a:off x="0" y="0"/>
          <a:ext cx="1" cy="1"/>
        </a:xfrm>
        <a:custGeom>
          <a:avLst/>
          <a:gdLst/>
          <a:ahLst/>
          <a:cxnLst/>
          <a:rect l="0" t="0" r="0" b="0"/>
          <a:pathLst/>
        </a:custGeom>
        <a:noFill/>
        <a:ln w="25400" cap="flat" cmpd="sng" algn="ctr">
          <a:solidFill>
            <a:srgbClr val="FF6600"/>
          </a:solidFill>
          <a:prstDash val="solid"/>
          <a:round/>
          <a:headEnd type="none" w="med" len="med"/>
          <a:tailEnd type="non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4000" b="0" i="0" u="none" strike="noStrike" cap="none" normalizeH="0" baseline="0" smtClean="0">
            <a:ln>
              <a:noFill/>
            </a:ln>
            <a:solidFill>
              <a:schemeClr val="bg1"/>
            </a:solidFill>
            <a:effectLst/>
            <a:latin typeface="r"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68898</TotalTime>
  <Words>2517</Words>
  <Application>Microsoft Office PowerPoint</Application>
  <PresentationFormat>On-screen Show (4:3)</PresentationFormat>
  <Paragraphs>255</Paragraphs>
  <Slides>45</Slides>
  <Notes>45</Notes>
  <HiddenSlides>0</HiddenSlides>
  <MMClips>0</MMClips>
  <ScaleCrop>false</ScaleCrop>
  <HeadingPairs>
    <vt:vector size="4" baseType="variant">
      <vt:variant>
        <vt:lpstr>Theme</vt:lpstr>
      </vt:variant>
      <vt:variant>
        <vt:i4>3</vt:i4>
      </vt:variant>
      <vt:variant>
        <vt:lpstr>Slide Titles</vt:lpstr>
      </vt:variant>
      <vt:variant>
        <vt:i4>45</vt:i4>
      </vt:variant>
    </vt:vector>
  </HeadingPairs>
  <TitlesOfParts>
    <vt:vector size="48" baseType="lpstr">
      <vt:lpstr>1_Default Design</vt:lpstr>
      <vt:lpstr>136_Default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Mattityahu (Matthew) 10:32</vt:lpstr>
      <vt:lpstr>Mattityahu (Matthew) 10:33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Shmuel Wolkenfeld</dc:creator>
  <cp:lastModifiedBy>Shmuel</cp:lastModifiedBy>
  <cp:revision>864</cp:revision>
  <cp:lastPrinted>1601-01-01T00:00:00Z</cp:lastPrinted>
  <dcterms:created xsi:type="dcterms:W3CDTF">2010-04-16T23:47:56Z</dcterms:created>
  <dcterms:modified xsi:type="dcterms:W3CDTF">2016-02-20T14:51:07Z</dcterms:modified>
</cp:coreProperties>
</file>