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4"/>
  </p:notesMasterIdLst>
  <p:handoutMasterIdLst>
    <p:handoutMasterId r:id="rId45"/>
  </p:handoutMasterIdLst>
  <p:sldIdLst>
    <p:sldId id="629" r:id="rId3"/>
    <p:sldId id="635" r:id="rId4"/>
    <p:sldId id="630" r:id="rId5"/>
    <p:sldId id="634" r:id="rId6"/>
    <p:sldId id="631" r:id="rId7"/>
    <p:sldId id="632" r:id="rId8"/>
    <p:sldId id="599" r:id="rId9"/>
    <p:sldId id="606" r:id="rId10"/>
    <p:sldId id="614" r:id="rId11"/>
    <p:sldId id="607" r:id="rId12"/>
    <p:sldId id="609" r:id="rId13"/>
    <p:sldId id="615" r:id="rId14"/>
    <p:sldId id="610" r:id="rId15"/>
    <p:sldId id="616" r:id="rId16"/>
    <p:sldId id="611" r:id="rId17"/>
    <p:sldId id="617" r:id="rId18"/>
    <p:sldId id="618" r:id="rId19"/>
    <p:sldId id="619" r:id="rId20"/>
    <p:sldId id="620" r:id="rId21"/>
    <p:sldId id="612" r:id="rId22"/>
    <p:sldId id="621" r:id="rId23"/>
    <p:sldId id="628" r:id="rId24"/>
    <p:sldId id="613" r:id="rId25"/>
    <p:sldId id="597" r:id="rId26"/>
    <p:sldId id="622" r:id="rId27"/>
    <p:sldId id="636" r:id="rId28"/>
    <p:sldId id="623" r:id="rId29"/>
    <p:sldId id="624" r:id="rId30"/>
    <p:sldId id="625" r:id="rId31"/>
    <p:sldId id="627" r:id="rId32"/>
    <p:sldId id="637" r:id="rId33"/>
    <p:sldId id="638" r:id="rId34"/>
    <p:sldId id="639" r:id="rId35"/>
    <p:sldId id="640" r:id="rId36"/>
    <p:sldId id="643" r:id="rId37"/>
    <p:sldId id="598" r:id="rId38"/>
    <p:sldId id="645" r:id="rId39"/>
    <p:sldId id="644" r:id="rId40"/>
    <p:sldId id="646" r:id="rId41"/>
    <p:sldId id="647" r:id="rId42"/>
    <p:sldId id="641" r:id="rId43"/>
  </p:sldIdLst>
  <p:sldSz cx="9144000" cy="6858000" type="screen4x3"/>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457200"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914400"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371600"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82880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2286000" algn="l" defTabSz="914400" rtl="0" eaLnBrk="1" latinLnBrk="0" hangingPunct="1">
      <a:defRPr sz="4000" kern="1200">
        <a:solidFill>
          <a:schemeClr val="bg1"/>
        </a:solidFill>
        <a:latin typeface="Arial Rounded MT Bold" pitchFamily="34" charset="0"/>
        <a:ea typeface="+mn-ea"/>
        <a:cs typeface="Arial" charset="0"/>
      </a:defRPr>
    </a:lvl6pPr>
    <a:lvl7pPr marL="2743200" algn="l" defTabSz="914400" rtl="0" eaLnBrk="1" latinLnBrk="0" hangingPunct="1">
      <a:defRPr sz="4000" kern="1200">
        <a:solidFill>
          <a:schemeClr val="bg1"/>
        </a:solidFill>
        <a:latin typeface="Arial Rounded MT Bold" pitchFamily="34" charset="0"/>
        <a:ea typeface="+mn-ea"/>
        <a:cs typeface="Arial" charset="0"/>
      </a:defRPr>
    </a:lvl7pPr>
    <a:lvl8pPr marL="3200400" algn="l" defTabSz="914400" rtl="0" eaLnBrk="1" latinLnBrk="0" hangingPunct="1">
      <a:defRPr sz="4000" kern="1200">
        <a:solidFill>
          <a:schemeClr val="bg1"/>
        </a:solidFill>
        <a:latin typeface="Arial Rounded MT Bold" pitchFamily="34" charset="0"/>
        <a:ea typeface="+mn-ea"/>
        <a:cs typeface="Arial" charset="0"/>
      </a:defRPr>
    </a:lvl8pPr>
    <a:lvl9pPr marL="3657600" algn="l" defTabSz="914400" rtl="0" eaLnBrk="1" latinLnBrk="0" hangingPunct="1">
      <a:defRPr sz="4000" kern="1200">
        <a:solidFill>
          <a:schemeClr val="bg1"/>
        </a:solidFill>
        <a:latin typeface="Arial Rounded MT Bold"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15" autoAdjust="0"/>
    <p:restoredTop sz="84400" autoAdjust="0"/>
  </p:normalViewPr>
  <p:slideViewPr>
    <p:cSldViewPr>
      <p:cViewPr varScale="1">
        <p:scale>
          <a:sx n="70" d="100"/>
          <a:sy n="70" d="100"/>
        </p:scale>
        <p:origin x="-269"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63"/>
    </p:cViewPr>
  </p:sorterViewPr>
  <p:notesViewPr>
    <p:cSldViewPr>
      <p:cViewPr varScale="1">
        <p:scale>
          <a:sx n="72" d="100"/>
          <a:sy n="72" d="100"/>
        </p:scale>
        <p:origin x="-1402" y="-10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smtClean="0"/>
              <a:t>Mtt. 12.15-19 Not contentious Father's Day</a:t>
            </a:r>
            <a:endParaRPr lang="en-US" altLang="en-US"/>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smtClean="0"/>
              <a:t>June 18, 2016  5776</a:t>
            </a:r>
            <a:endParaRPr lang="en-US" altLang="en-US"/>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smtClean="0"/>
              <a:t>Mtt. 12.15-19 Not contentious Father's Day</a:t>
            </a:r>
            <a:endParaRPr lang="en-US" alt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smtClean="0"/>
              <a:t>June 18, 2016  5776</a:t>
            </a:r>
            <a:endParaRPr lang="en-US" alt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457200"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12.15-19 Not contentious Father's Day</a:t>
            </a:r>
            <a:endParaRPr lang="en-US" altLang="en-US"/>
          </a:p>
        </p:txBody>
      </p:sp>
      <p:sp>
        <p:nvSpPr>
          <p:cNvPr id="5" name="Rectangle 3"/>
          <p:cNvSpPr>
            <a:spLocks noGrp="1" noChangeArrowheads="1"/>
          </p:cNvSpPr>
          <p:nvPr>
            <p:ph type="dt" idx="1"/>
          </p:nvPr>
        </p:nvSpPr>
        <p:spPr>
          <a:ln/>
        </p:spPr>
        <p:txBody>
          <a:bodyPr/>
          <a:lstStyle/>
          <a:p>
            <a:r>
              <a:rPr lang="en-US" altLang="en-US" smtClean="0"/>
              <a:t>June 18, 2016  5776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1</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12.15-19 Not contentious Father's Day</a:t>
            </a:r>
            <a:endParaRPr lang="en-US" altLang="en-US"/>
          </a:p>
        </p:txBody>
      </p:sp>
      <p:sp>
        <p:nvSpPr>
          <p:cNvPr id="5" name="Rectangle 3"/>
          <p:cNvSpPr>
            <a:spLocks noGrp="1" noChangeArrowheads="1"/>
          </p:cNvSpPr>
          <p:nvPr>
            <p:ph type="dt" idx="1"/>
          </p:nvPr>
        </p:nvSpPr>
        <p:spPr>
          <a:ln/>
        </p:spPr>
        <p:txBody>
          <a:bodyPr/>
          <a:lstStyle/>
          <a:p>
            <a:r>
              <a:rPr lang="en-US" altLang="en-US" smtClean="0"/>
              <a:t>June 18, 2016  5776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10</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12.15-19 Not contentious Father's Day</a:t>
            </a:r>
            <a:endParaRPr lang="en-US" altLang="en-US"/>
          </a:p>
        </p:txBody>
      </p:sp>
      <p:sp>
        <p:nvSpPr>
          <p:cNvPr id="5" name="Rectangle 3"/>
          <p:cNvSpPr>
            <a:spLocks noGrp="1" noChangeArrowheads="1"/>
          </p:cNvSpPr>
          <p:nvPr>
            <p:ph type="dt" idx="1"/>
          </p:nvPr>
        </p:nvSpPr>
        <p:spPr>
          <a:ln/>
        </p:spPr>
        <p:txBody>
          <a:bodyPr/>
          <a:lstStyle/>
          <a:p>
            <a:r>
              <a:rPr lang="en-US" altLang="en-US" smtClean="0"/>
              <a:t>June 18, 2016  5776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11</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12.15-19 Not contentious Father's Day</a:t>
            </a:r>
            <a:endParaRPr lang="en-US" altLang="en-US"/>
          </a:p>
        </p:txBody>
      </p:sp>
      <p:sp>
        <p:nvSpPr>
          <p:cNvPr id="5" name="Rectangle 3"/>
          <p:cNvSpPr>
            <a:spLocks noGrp="1" noChangeArrowheads="1"/>
          </p:cNvSpPr>
          <p:nvPr>
            <p:ph type="dt" idx="1"/>
          </p:nvPr>
        </p:nvSpPr>
        <p:spPr>
          <a:ln/>
        </p:spPr>
        <p:txBody>
          <a:bodyPr/>
          <a:lstStyle/>
          <a:p>
            <a:r>
              <a:rPr lang="en-US" altLang="en-US" smtClean="0"/>
              <a:t>June 18, 2016  5776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12</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They tried to kill</a:t>
            </a:r>
            <a:r>
              <a:rPr lang="en-US" altLang="en-US" baseline="0" dirty="0" smtClean="0"/>
              <a:t> us, G-d saved us, let’s eat.  Sometimes there’s a price to that.  </a:t>
            </a:r>
          </a:p>
          <a:p>
            <a:r>
              <a:rPr lang="en-US" altLang="en-US" baseline="0" dirty="0" smtClean="0"/>
              <a:t>We love death like the Israelis love life.  </a:t>
            </a:r>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12.15-19 Not contentious Father's Day</a:t>
            </a:r>
            <a:endParaRPr lang="en-US" altLang="en-US"/>
          </a:p>
        </p:txBody>
      </p:sp>
      <p:sp>
        <p:nvSpPr>
          <p:cNvPr id="5" name="Rectangle 3"/>
          <p:cNvSpPr>
            <a:spLocks noGrp="1" noChangeArrowheads="1"/>
          </p:cNvSpPr>
          <p:nvPr>
            <p:ph type="dt" idx="1"/>
          </p:nvPr>
        </p:nvSpPr>
        <p:spPr>
          <a:ln/>
        </p:spPr>
        <p:txBody>
          <a:bodyPr/>
          <a:lstStyle/>
          <a:p>
            <a:r>
              <a:rPr lang="en-US" altLang="en-US" smtClean="0"/>
              <a:t>June 18, 2016  5776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13</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This is Israel.  Alive AND</a:t>
            </a:r>
            <a:r>
              <a:rPr lang="en-US" altLang="en-US" baseline="0" dirty="0" smtClean="0"/>
              <a:t> ancient.  Spiritually and physically.</a:t>
            </a:r>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a:xfrm>
            <a:off x="1106488" y="674688"/>
            <a:ext cx="4489450" cy="3367087"/>
          </a:xfrm>
          <a:ln/>
        </p:spPr>
      </p:sp>
      <p:sp>
        <p:nvSpPr>
          <p:cNvPr id="320515" name="Notes Placeholder 2"/>
          <p:cNvSpPr>
            <a:spLocks noGrp="1"/>
          </p:cNvSpPr>
          <p:nvPr>
            <p:ph type="body" idx="1"/>
          </p:nvPr>
        </p:nvSpPr>
        <p:spPr>
          <a:xfrm>
            <a:off x="457200" y="4191000"/>
            <a:ext cx="6172200"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cs typeface="Arial" pitchFamily="34" charset="0"/>
              </a:rPr>
              <a:t>Yeshua had been travelling,</a:t>
            </a:r>
            <a:r>
              <a:rPr lang="en-US" altLang="en-US" baseline="0" dirty="0" smtClean="0">
                <a:cs typeface="Arial" pitchFamily="34" charset="0"/>
              </a:rPr>
              <a:t> then</a:t>
            </a:r>
            <a:r>
              <a:rPr lang="en-US" altLang="en-US" dirty="0" smtClean="0">
                <a:cs typeface="Arial" pitchFamily="34" charset="0"/>
              </a:rPr>
              <a:t> healing on Shabbat, and arguing with the </a:t>
            </a:r>
            <a:r>
              <a:rPr lang="en-US" altLang="en-US" dirty="0" err="1" smtClean="0">
                <a:cs typeface="Arial" pitchFamily="34" charset="0"/>
              </a:rPr>
              <a:t>P’rushim</a:t>
            </a:r>
            <a:r>
              <a:rPr lang="en-US" altLang="en-US" dirty="0" smtClean="0">
                <a:cs typeface="Arial" pitchFamily="34" charset="0"/>
              </a:rPr>
              <a:t>/Pharisees</a:t>
            </a:r>
            <a:r>
              <a:rPr lang="en-US" altLang="en-US" baseline="0" dirty="0" smtClean="0">
                <a:cs typeface="Arial" pitchFamily="34" charset="0"/>
              </a:rPr>
              <a:t> about His practices.  </a:t>
            </a:r>
            <a:endParaRPr lang="en-US" altLang="en-US" dirty="0" smtClean="0">
              <a:cs typeface="Arial" pitchFamily="34" charset="0"/>
            </a:endParaRPr>
          </a:p>
        </p:txBody>
      </p:sp>
      <p:sp>
        <p:nvSpPr>
          <p:cNvPr id="4" name="Slide Number Placeholder 3"/>
          <p:cNvSpPr>
            <a:spLocks noGrp="1"/>
          </p:cNvSpPr>
          <p:nvPr>
            <p:ph type="sldNum" sz="quarter" idx="5"/>
          </p:nvPr>
        </p:nvSpPr>
        <p:spPr/>
        <p:txBody>
          <a:bodyPr/>
          <a:lstStyle>
            <a:lvl1pPr defTabSz="880165">
              <a:defRPr sz="7900">
                <a:solidFill>
                  <a:schemeClr val="tx1"/>
                </a:solidFill>
                <a:latin typeface="Arial" pitchFamily="34" charset="0"/>
                <a:cs typeface="Arial" pitchFamily="34" charset="0"/>
              </a:defRPr>
            </a:lvl1pPr>
            <a:lvl2pPr marL="715037" indent="-274175" defTabSz="880165">
              <a:defRPr sz="7900">
                <a:solidFill>
                  <a:schemeClr val="tx1"/>
                </a:solidFill>
                <a:latin typeface="Arial" pitchFamily="34" charset="0"/>
                <a:cs typeface="Arial" pitchFamily="34" charset="0"/>
              </a:defRPr>
            </a:lvl2pPr>
            <a:lvl3pPr marL="1099817" indent="-219652" defTabSz="880165">
              <a:defRPr sz="7900">
                <a:solidFill>
                  <a:schemeClr val="tx1"/>
                </a:solidFill>
                <a:latin typeface="Arial" pitchFamily="34" charset="0"/>
                <a:cs typeface="Arial" pitchFamily="34" charset="0"/>
              </a:defRPr>
            </a:lvl3pPr>
            <a:lvl4pPr marL="1540678" indent="-219652" defTabSz="880165">
              <a:defRPr sz="7900">
                <a:solidFill>
                  <a:schemeClr val="tx1"/>
                </a:solidFill>
                <a:latin typeface="Arial" pitchFamily="34" charset="0"/>
                <a:cs typeface="Arial" pitchFamily="34" charset="0"/>
              </a:defRPr>
            </a:lvl4pPr>
            <a:lvl5pPr marL="1979982" indent="-219652" defTabSz="880165">
              <a:defRPr sz="7900">
                <a:solidFill>
                  <a:schemeClr val="tx1"/>
                </a:solidFill>
                <a:latin typeface="Arial" pitchFamily="34" charset="0"/>
                <a:cs typeface="Arial" pitchFamily="34" charset="0"/>
              </a:defRPr>
            </a:lvl5pPr>
            <a:lvl6pPr marL="2428632" indent="-219652" defTabSz="880165" eaLnBrk="0" fontAlgn="base" hangingPunct="0">
              <a:spcBef>
                <a:spcPct val="0"/>
              </a:spcBef>
              <a:spcAft>
                <a:spcPct val="0"/>
              </a:spcAft>
              <a:defRPr sz="7900">
                <a:solidFill>
                  <a:schemeClr val="tx1"/>
                </a:solidFill>
                <a:latin typeface="Arial" pitchFamily="34" charset="0"/>
                <a:cs typeface="Arial" pitchFamily="34" charset="0"/>
              </a:defRPr>
            </a:lvl6pPr>
            <a:lvl7pPr marL="2877282" indent="-219652" defTabSz="880165" eaLnBrk="0" fontAlgn="base" hangingPunct="0">
              <a:spcBef>
                <a:spcPct val="0"/>
              </a:spcBef>
              <a:spcAft>
                <a:spcPct val="0"/>
              </a:spcAft>
              <a:defRPr sz="7900">
                <a:solidFill>
                  <a:schemeClr val="tx1"/>
                </a:solidFill>
                <a:latin typeface="Arial" pitchFamily="34" charset="0"/>
                <a:cs typeface="Arial" pitchFamily="34" charset="0"/>
              </a:defRPr>
            </a:lvl7pPr>
            <a:lvl8pPr marL="3325933" indent="-219652" defTabSz="880165" eaLnBrk="0" fontAlgn="base" hangingPunct="0">
              <a:spcBef>
                <a:spcPct val="0"/>
              </a:spcBef>
              <a:spcAft>
                <a:spcPct val="0"/>
              </a:spcAft>
              <a:defRPr sz="7900">
                <a:solidFill>
                  <a:schemeClr val="tx1"/>
                </a:solidFill>
                <a:latin typeface="Arial" pitchFamily="34" charset="0"/>
                <a:cs typeface="Arial" pitchFamily="34" charset="0"/>
              </a:defRPr>
            </a:lvl8pPr>
            <a:lvl9pPr marL="3774583" indent="-219652" defTabSz="880165" eaLnBrk="0" fontAlgn="base" hangingPunct="0">
              <a:spcBef>
                <a:spcPct val="0"/>
              </a:spcBef>
              <a:spcAft>
                <a:spcPct val="0"/>
              </a:spcAft>
              <a:defRPr sz="7900">
                <a:solidFill>
                  <a:schemeClr val="tx1"/>
                </a:solidFill>
                <a:latin typeface="Arial" pitchFamily="34" charset="0"/>
                <a:cs typeface="Arial" pitchFamily="34" charset="0"/>
              </a:defRPr>
            </a:lvl9pPr>
          </a:lstStyle>
          <a:p>
            <a:fld id="{689A9803-5BA2-4303-AD98-96626D2AF4E0}" type="slidenum">
              <a:rPr lang="en-US" altLang="en-US" sz="1800">
                <a:solidFill>
                  <a:srgbClr val="000000"/>
                </a:solidFill>
              </a:rPr>
              <a:pPr/>
              <a:t>14</a:t>
            </a:fld>
            <a:endParaRPr lang="en-US" altLang="en-US" sz="180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12.15-19 Not contentious Father's Day</a:t>
            </a:r>
            <a:endParaRPr lang="en-US" altLang="en-US"/>
          </a:p>
        </p:txBody>
      </p:sp>
      <p:sp>
        <p:nvSpPr>
          <p:cNvPr id="5" name="Rectangle 3"/>
          <p:cNvSpPr>
            <a:spLocks noGrp="1" noChangeArrowheads="1"/>
          </p:cNvSpPr>
          <p:nvPr>
            <p:ph type="dt" idx="1"/>
          </p:nvPr>
        </p:nvSpPr>
        <p:spPr>
          <a:ln/>
        </p:spPr>
        <p:txBody>
          <a:bodyPr/>
          <a:lstStyle/>
          <a:p>
            <a:r>
              <a:rPr lang="en-US" altLang="en-US" smtClean="0"/>
              <a:t>June 18, 2016  5776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15</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Enough</a:t>
            </a:r>
            <a:r>
              <a:rPr lang="en-US" altLang="en-US" baseline="0" dirty="0" smtClean="0"/>
              <a:t> arguments.  He withdrew.  Sometimes you just aren’t going to win the arguments, so you </a:t>
            </a:r>
            <a:r>
              <a:rPr lang="en-US" altLang="en-US" baseline="0" dirty="0" smtClean="0"/>
              <a:t>withdraw from the conflict.  </a:t>
            </a:r>
            <a:r>
              <a:rPr lang="en-US" altLang="en-US" dirty="0" smtClean="0"/>
              <a:t>Not permanently.  Ultimately must face, but timing.  </a:t>
            </a:r>
          </a:p>
          <a:p>
            <a:r>
              <a:rPr lang="en-US" altLang="en-US" baseline="0" dirty="0" smtClean="0"/>
              <a:t>He’s </a:t>
            </a:r>
            <a:r>
              <a:rPr lang="en-US" altLang="en-US" baseline="0" dirty="0" smtClean="0"/>
              <a:t>the chosen One, with the chosen message, but also the chosen </a:t>
            </a:r>
            <a:r>
              <a:rPr lang="en-US" altLang="en-US" baseline="0" dirty="0" smtClean="0"/>
              <a:t>method/spirit, chosen timin</a:t>
            </a:r>
            <a:r>
              <a:rPr lang="en-US" altLang="en-US" dirty="0"/>
              <a:t>g</a:t>
            </a:r>
            <a:r>
              <a:rPr lang="en-US" altLang="en-US" baseline="0" dirty="0" smtClean="0"/>
              <a:t>.</a:t>
            </a:r>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191000"/>
            <a:ext cx="6553200" cy="4495800"/>
          </a:xfrm>
        </p:spPr>
        <p:txBody>
          <a:bodyPr/>
          <a:lstStyle/>
          <a:p>
            <a:r>
              <a:rPr lang="en-US" dirty="0" smtClean="0"/>
              <a:t>He was the Healer.  Not the primary denouncer.  Giver. </a:t>
            </a:r>
            <a:r>
              <a:rPr lang="en-US" dirty="0" smtClean="0"/>
              <a:t>  Not yet time to face conflict.   </a:t>
            </a:r>
            <a:endParaRPr lang="en-US" dirty="0" smtClean="0"/>
          </a:p>
          <a:p>
            <a:r>
              <a:rPr lang="en-US" dirty="0" smtClean="0"/>
              <a:t>Popularity increasing:</a:t>
            </a:r>
            <a:r>
              <a:rPr lang="en-US" baseline="0" dirty="0" smtClean="0"/>
              <a:t> some </a:t>
            </a:r>
            <a:r>
              <a:rPr lang="en-US" baseline="0" dirty="0" smtClean="0"/>
              <a:t>construct</a:t>
            </a:r>
            <a:r>
              <a:rPr lang="en-US" dirty="0" smtClean="0"/>
              <a:t> His ministry:</a:t>
            </a:r>
            <a:endParaRPr lang="en-US" baseline="0" dirty="0" smtClean="0"/>
          </a:p>
          <a:p>
            <a:pPr marL="228600" indent="-228600">
              <a:buFont typeface="+mj-lt"/>
              <a:buAutoNum type="arabicPeriod"/>
            </a:pPr>
            <a:r>
              <a:rPr lang="en-US" dirty="0" smtClean="0"/>
              <a:t>Year of obscurity</a:t>
            </a:r>
          </a:p>
          <a:p>
            <a:pPr marL="228600" indent="-228600">
              <a:buFont typeface="+mj-lt"/>
              <a:buAutoNum type="arabicPeriod"/>
            </a:pPr>
            <a:r>
              <a:rPr lang="en-US" dirty="0" smtClean="0"/>
              <a:t>Year of popularity.  He was here.</a:t>
            </a:r>
          </a:p>
          <a:p>
            <a:pPr marL="228600" indent="-228600">
              <a:buFont typeface="+mj-lt"/>
              <a:buAutoNum type="arabicPeriod"/>
            </a:pPr>
            <a:r>
              <a:rPr lang="en-US" dirty="0" smtClean="0"/>
              <a:t>Year of adversity</a:t>
            </a:r>
          </a:p>
          <a:p>
            <a:pPr marL="228600" indent="-228600">
              <a:buFont typeface="+mj-lt"/>
              <a:buAutoNum type="arabicPeriod"/>
            </a:pPr>
            <a:endParaRPr lang="en-US" dirty="0" smtClean="0"/>
          </a:p>
          <a:p>
            <a:r>
              <a:rPr lang="en-US" dirty="0" smtClean="0"/>
              <a:t>Mattityahu, under the influence of the </a:t>
            </a:r>
            <a:r>
              <a:rPr lang="en-US" dirty="0" err="1" smtClean="0"/>
              <a:t>Ruakh</a:t>
            </a:r>
            <a:r>
              <a:rPr lang="en-US" dirty="0" smtClean="0"/>
              <a:t>, saw Yeshayahu/Is 42.1 in this</a:t>
            </a:r>
            <a:endParaRPr lang="en-US" dirty="0"/>
          </a:p>
        </p:txBody>
      </p:sp>
      <p:sp>
        <p:nvSpPr>
          <p:cNvPr id="4" name="Header Placeholder 3"/>
          <p:cNvSpPr>
            <a:spLocks noGrp="1"/>
          </p:cNvSpPr>
          <p:nvPr>
            <p:ph type="hdr" sz="quarter" idx="10"/>
          </p:nvPr>
        </p:nvSpPr>
        <p:spPr/>
        <p:txBody>
          <a:bodyPr/>
          <a:lstStyle/>
          <a:p>
            <a:r>
              <a:rPr lang="en-US" altLang="en-US" smtClean="0"/>
              <a:t>Mtt. 12.15-19 Not contentious Father's Day</a:t>
            </a:r>
            <a:endParaRPr lang="en-US" altLang="en-US"/>
          </a:p>
        </p:txBody>
      </p:sp>
      <p:sp>
        <p:nvSpPr>
          <p:cNvPr id="5" name="Date Placeholder 4"/>
          <p:cNvSpPr>
            <a:spLocks noGrp="1"/>
          </p:cNvSpPr>
          <p:nvPr>
            <p:ph type="dt" idx="11"/>
          </p:nvPr>
        </p:nvSpPr>
        <p:spPr/>
        <p:txBody>
          <a:bodyPr/>
          <a:lstStyle/>
          <a:p>
            <a:r>
              <a:rPr lang="en-US" altLang="en-US" smtClean="0"/>
              <a:t>June 18, 2016  5776</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589689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191000"/>
            <a:ext cx="6400800" cy="4572000"/>
          </a:xfrm>
        </p:spPr>
        <p:txBody>
          <a:bodyPr/>
          <a:lstStyle/>
          <a:p>
            <a:r>
              <a:rPr lang="en-US" dirty="0"/>
              <a:t>At least </a:t>
            </a:r>
            <a:r>
              <a:rPr lang="en-US" u="sng" dirty="0"/>
              <a:t>four servant songs </a:t>
            </a:r>
            <a:r>
              <a:rPr lang="en-US" dirty="0"/>
              <a:t>in Yeshayahu/Isaiah. </a:t>
            </a:r>
          </a:p>
          <a:p>
            <a:r>
              <a:rPr lang="en-US" dirty="0"/>
              <a:t>Most commentaries of His day saw this as a description of Israel. Targum Jonathan translates as Messiah.  Also  Kimchi in loc. </a:t>
            </a:r>
            <a:r>
              <a:rPr lang="en-US" dirty="0" err="1" smtClean="0"/>
              <a:t>Abarbanel</a:t>
            </a:r>
            <a:endParaRPr lang="en-US" dirty="0"/>
          </a:p>
          <a:p>
            <a:r>
              <a:rPr lang="en-US" dirty="0"/>
              <a:t>Overlap, parallel  Israel = Messiah</a:t>
            </a:r>
          </a:p>
          <a:p>
            <a:r>
              <a:rPr lang="en-US" dirty="0"/>
              <a:t>Isaiah 42:1-4  Israel and Messiah</a:t>
            </a:r>
          </a:p>
          <a:p>
            <a:r>
              <a:rPr lang="en-US" dirty="0"/>
              <a:t>Isaiah 49:1-6  Messiah</a:t>
            </a:r>
          </a:p>
          <a:p>
            <a:r>
              <a:rPr lang="en-US" dirty="0"/>
              <a:t>Isaiah 50:4-9  Israel and Messiah</a:t>
            </a:r>
          </a:p>
          <a:p>
            <a:r>
              <a:rPr lang="en-US" dirty="0"/>
              <a:t>Isaiah 52:13, continuing through 53:12 </a:t>
            </a:r>
            <a:r>
              <a:rPr lang="en-US" dirty="0" smtClean="0"/>
              <a:t>Messiah</a:t>
            </a:r>
          </a:p>
          <a:p>
            <a:r>
              <a:rPr lang="en-US" dirty="0" smtClean="0"/>
              <a:t>Mattityahu by the </a:t>
            </a:r>
            <a:r>
              <a:rPr lang="en-US" dirty="0" err="1" smtClean="0"/>
              <a:t>Ruakh</a:t>
            </a:r>
            <a:r>
              <a:rPr lang="en-US" dirty="0" smtClean="0"/>
              <a:t> applies this to Yeshua </a:t>
            </a:r>
            <a:r>
              <a:rPr lang="en-US" dirty="0" smtClean="0"/>
              <a:t>primarily.</a:t>
            </a:r>
            <a:endParaRPr lang="en-US" dirty="0"/>
          </a:p>
          <a:p>
            <a:endParaRPr lang="en-US" dirty="0"/>
          </a:p>
        </p:txBody>
      </p:sp>
      <p:sp>
        <p:nvSpPr>
          <p:cNvPr id="4" name="Header Placeholder 3"/>
          <p:cNvSpPr>
            <a:spLocks noGrp="1"/>
          </p:cNvSpPr>
          <p:nvPr>
            <p:ph type="hdr" sz="quarter" idx="10"/>
          </p:nvPr>
        </p:nvSpPr>
        <p:spPr/>
        <p:txBody>
          <a:bodyPr/>
          <a:lstStyle/>
          <a:p>
            <a:r>
              <a:rPr lang="en-US" altLang="en-US" smtClean="0"/>
              <a:t>Mtt. 12.15-19 Not contentious Father's Day</a:t>
            </a:r>
            <a:endParaRPr lang="en-US" altLang="en-US"/>
          </a:p>
        </p:txBody>
      </p:sp>
      <p:sp>
        <p:nvSpPr>
          <p:cNvPr id="5" name="Date Placeholder 4"/>
          <p:cNvSpPr>
            <a:spLocks noGrp="1"/>
          </p:cNvSpPr>
          <p:nvPr>
            <p:ph type="dt" idx="11"/>
          </p:nvPr>
        </p:nvSpPr>
        <p:spPr/>
        <p:txBody>
          <a:bodyPr/>
          <a:lstStyle/>
          <a:p>
            <a:r>
              <a:rPr lang="en-US" altLang="en-US" smtClean="0"/>
              <a:t>June 18, 2016  5776</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189314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114800"/>
            <a:ext cx="6477000" cy="4572000"/>
          </a:xfrm>
        </p:spPr>
        <p:txBody>
          <a:bodyPr/>
          <a:lstStyle/>
          <a:p>
            <a:r>
              <a:rPr lang="he-IL" sz="2400" b="1" dirty="0" smtClean="0">
                <a:latin typeface="David" panose="020E0502060401010101" pitchFamily="34" charset="-79"/>
                <a:cs typeface="David" panose="020E0502060401010101" pitchFamily="34" charset="-79"/>
              </a:rPr>
              <a:t>תָּמַךְ</a:t>
            </a:r>
            <a:r>
              <a:rPr lang="en-US" b="1" dirty="0" smtClean="0"/>
              <a:t> </a:t>
            </a:r>
            <a:r>
              <a:rPr lang="en-US" i="1" dirty="0" err="1" smtClean="0"/>
              <a:t>tamakh</a:t>
            </a:r>
            <a:r>
              <a:rPr lang="en-US" i="1" dirty="0" smtClean="0"/>
              <a:t> </a:t>
            </a:r>
            <a:r>
              <a:rPr lang="en-US" sz="2000" b="0" i="0" kern="1200" dirty="0" smtClean="0">
                <a:solidFill>
                  <a:schemeClr val="tx1"/>
                </a:solidFill>
                <a:effectLst/>
                <a:latin typeface="Arial Rounded MT Bold" pitchFamily="34" charset="0"/>
                <a:ea typeface="+mn-ea"/>
                <a:cs typeface="Arial" charset="0"/>
              </a:rPr>
              <a:t>to support ; to sustain ; to encourage, to buoy up ; to agree with (an opinion, argument) ; to back up, to reinforce</a:t>
            </a:r>
          </a:p>
          <a:p>
            <a:r>
              <a:rPr lang="en-US" dirty="0"/>
              <a:t> </a:t>
            </a:r>
          </a:p>
          <a:p>
            <a:endParaRPr lang="en-US" sz="2000" b="0" i="0" kern="1200" dirty="0" smtClean="0">
              <a:solidFill>
                <a:schemeClr val="tx1"/>
              </a:solidFill>
              <a:effectLst/>
              <a:latin typeface="Arial Rounded MT Bold" pitchFamily="34" charset="0"/>
              <a:ea typeface="+mn-ea"/>
              <a:cs typeface="Arial" charset="0"/>
            </a:endParaRPr>
          </a:p>
          <a:p>
            <a:endParaRPr lang="en-US" dirty="0"/>
          </a:p>
        </p:txBody>
      </p:sp>
      <p:sp>
        <p:nvSpPr>
          <p:cNvPr id="4" name="Header Placeholder 3"/>
          <p:cNvSpPr>
            <a:spLocks noGrp="1"/>
          </p:cNvSpPr>
          <p:nvPr>
            <p:ph type="hdr" sz="quarter" idx="10"/>
          </p:nvPr>
        </p:nvSpPr>
        <p:spPr/>
        <p:txBody>
          <a:bodyPr/>
          <a:lstStyle/>
          <a:p>
            <a:r>
              <a:rPr lang="en-US" altLang="en-US" smtClean="0"/>
              <a:t>Mtt. 12.15-19 Not contentious Father's Day</a:t>
            </a:r>
            <a:endParaRPr lang="en-US" altLang="en-US"/>
          </a:p>
        </p:txBody>
      </p:sp>
      <p:sp>
        <p:nvSpPr>
          <p:cNvPr id="5" name="Date Placeholder 4"/>
          <p:cNvSpPr>
            <a:spLocks noGrp="1"/>
          </p:cNvSpPr>
          <p:nvPr>
            <p:ph type="dt" idx="11"/>
          </p:nvPr>
        </p:nvSpPr>
        <p:spPr/>
        <p:txBody>
          <a:bodyPr/>
          <a:lstStyle/>
          <a:p>
            <a:r>
              <a:rPr lang="en-US" altLang="en-US" smtClean="0"/>
              <a:t>June 18, 2016  5776</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1325374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 y="4191000"/>
            <a:ext cx="6629400" cy="4800600"/>
          </a:xfrm>
        </p:spPr>
        <p:txBody>
          <a:bodyPr/>
          <a:lstStyle/>
          <a:p>
            <a:r>
              <a:rPr lang="en-US" dirty="0"/>
              <a:t>he shall not act the part of a plaintiff; he shall not complain, or bring in any charge, or accusation against </a:t>
            </a:r>
            <a:r>
              <a:rPr lang="en-US" dirty="0" smtClean="0"/>
              <a:t>any</a:t>
            </a:r>
          </a:p>
          <a:p>
            <a:endParaRPr lang="en-US" dirty="0" smtClean="0"/>
          </a:p>
          <a:p>
            <a:r>
              <a:rPr lang="en-US" sz="2000" b="0" i="0" kern="1200" dirty="0" smtClean="0">
                <a:solidFill>
                  <a:schemeClr val="tx1"/>
                </a:solidFill>
                <a:effectLst/>
                <a:latin typeface="Arial Rounded MT Bold" pitchFamily="34" charset="0"/>
                <a:ea typeface="+mn-ea"/>
                <a:cs typeface="Arial" charset="0"/>
              </a:rPr>
              <a:t>nothing in an ostentatious way, said nothing in his own commendation, was never heard to praise himself</a:t>
            </a:r>
          </a:p>
          <a:p>
            <a:r>
              <a:rPr lang="en-US" dirty="0" smtClean="0"/>
              <a:t>Yeshayahu/Is 6.1 </a:t>
            </a:r>
            <a:r>
              <a:rPr lang="he-IL" dirty="0"/>
              <a:t> </a:t>
            </a:r>
            <a:r>
              <a:rPr lang="he-IL" sz="2400" b="1" dirty="0">
                <a:latin typeface="David" panose="020E0502060401010101" pitchFamily="34" charset="-79"/>
                <a:cs typeface="David" panose="020E0502060401010101" pitchFamily="34" charset="-79"/>
              </a:rPr>
              <a:t>רָם </a:t>
            </a:r>
            <a:r>
              <a:rPr lang="he-IL" sz="2400" b="1" dirty="0" smtClean="0">
                <a:latin typeface="David" panose="020E0502060401010101" pitchFamily="34" charset="-79"/>
                <a:cs typeface="David" panose="020E0502060401010101" pitchFamily="34" charset="-79"/>
              </a:rPr>
              <a:t>וְנִשָּׂא</a:t>
            </a:r>
            <a:r>
              <a:rPr lang="en-US" i="1" dirty="0" smtClean="0"/>
              <a:t>ram </a:t>
            </a:r>
            <a:r>
              <a:rPr lang="en-US" i="1" dirty="0" err="1" smtClean="0"/>
              <a:t>v’nisa</a:t>
            </a:r>
            <a:r>
              <a:rPr lang="en-US" dirty="0" smtClean="0"/>
              <a:t>  High and lifted up.  </a:t>
            </a:r>
          </a:p>
          <a:p>
            <a:r>
              <a:rPr lang="en-US" dirty="0" smtClean="0"/>
              <a:t>Yeshua was the Servant of Adoni in prophetic vision who comforted, gave, </a:t>
            </a:r>
            <a:r>
              <a:rPr lang="en-US" dirty="0" smtClean="0"/>
              <a:t>built, without tumult, self promotion, self aggrandizement.  He will not fight or shout.   Father’s Day transition.  Giver</a:t>
            </a:r>
            <a:endParaRPr lang="en-US" dirty="0"/>
          </a:p>
        </p:txBody>
      </p:sp>
      <p:sp>
        <p:nvSpPr>
          <p:cNvPr id="4" name="Header Placeholder 3"/>
          <p:cNvSpPr>
            <a:spLocks noGrp="1"/>
          </p:cNvSpPr>
          <p:nvPr>
            <p:ph type="hdr" sz="quarter" idx="10"/>
          </p:nvPr>
        </p:nvSpPr>
        <p:spPr/>
        <p:txBody>
          <a:bodyPr/>
          <a:lstStyle/>
          <a:p>
            <a:r>
              <a:rPr lang="en-US" altLang="en-US" smtClean="0"/>
              <a:t>Mtt. 12.15-19 Not contentious Father's Day</a:t>
            </a:r>
            <a:endParaRPr lang="en-US" altLang="en-US"/>
          </a:p>
        </p:txBody>
      </p:sp>
      <p:sp>
        <p:nvSpPr>
          <p:cNvPr id="5" name="Date Placeholder 4"/>
          <p:cNvSpPr>
            <a:spLocks noGrp="1"/>
          </p:cNvSpPr>
          <p:nvPr>
            <p:ph type="dt" idx="11"/>
          </p:nvPr>
        </p:nvSpPr>
        <p:spPr/>
        <p:txBody>
          <a:bodyPr/>
          <a:lstStyle/>
          <a:p>
            <a:r>
              <a:rPr lang="en-US" altLang="en-US" smtClean="0"/>
              <a:t>June 18, 2016  5776</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3132335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12.15-19 Not contentious Father's Day</a:t>
            </a:r>
            <a:endParaRPr lang="en-US" altLang="en-US"/>
          </a:p>
        </p:txBody>
      </p:sp>
      <p:sp>
        <p:nvSpPr>
          <p:cNvPr id="5" name="Rectangle 3"/>
          <p:cNvSpPr>
            <a:spLocks noGrp="1" noChangeArrowheads="1"/>
          </p:cNvSpPr>
          <p:nvPr>
            <p:ph type="dt" idx="1"/>
          </p:nvPr>
        </p:nvSpPr>
        <p:spPr>
          <a:ln/>
        </p:spPr>
        <p:txBody>
          <a:bodyPr/>
          <a:lstStyle/>
          <a:p>
            <a:r>
              <a:rPr lang="en-US" altLang="en-US" smtClean="0"/>
              <a:t>June 18, 2016  5776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2</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Steve Kline, Mark Hughes, Jarrod</a:t>
            </a:r>
            <a:r>
              <a:rPr lang="en-US" altLang="en-US" baseline="0" dirty="0" smtClean="0"/>
              <a:t> Kline, </a:t>
            </a:r>
            <a:r>
              <a:rPr lang="en-US" altLang="en-US" baseline="0" dirty="0" err="1" smtClean="0"/>
              <a:t>Calev</a:t>
            </a:r>
            <a:r>
              <a:rPr lang="en-US" altLang="en-US" baseline="0" dirty="0" smtClean="0"/>
              <a:t> Schrader, Chris Meyers.  </a:t>
            </a:r>
          </a:p>
          <a:p>
            <a:r>
              <a:rPr lang="en-US" altLang="en-US" baseline="0" dirty="0" smtClean="0"/>
              <a:t>Ty Lewis, Shay Weber, Ted &amp; Suzanne </a:t>
            </a:r>
            <a:r>
              <a:rPr lang="en-US" altLang="en-US" baseline="0" dirty="0" err="1" smtClean="0"/>
              <a:t>Alongi</a:t>
            </a:r>
            <a:r>
              <a:rPr lang="en-US" altLang="en-US" baseline="0" dirty="0" smtClean="0"/>
              <a:t>, Cathy Adler [Jim countless hours negotiating!], Blaine Jean Robison, Vicki Kline, Roxie Lyle, John Younger, Shannon Hunt, Pam Allen, Louise Ballard, Joelle </a:t>
            </a:r>
            <a:r>
              <a:rPr lang="en-US" altLang="en-US" baseline="0" dirty="0" err="1" smtClean="0"/>
              <a:t>Rutlege</a:t>
            </a:r>
            <a:r>
              <a:rPr lang="en-US" altLang="en-US" baseline="0" dirty="0" smtClean="0"/>
              <a:t>, Edina Coe, Ellen Juarez, Debbie Sullivan, Rachel Snider, Jude Mahoney, Erika Sanchez, DAWN WOLKENFELD</a:t>
            </a:r>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12.15-19 Not contentious Father's Day</a:t>
            </a:r>
            <a:endParaRPr lang="en-US" altLang="en-US"/>
          </a:p>
        </p:txBody>
      </p:sp>
      <p:sp>
        <p:nvSpPr>
          <p:cNvPr id="5" name="Rectangle 3"/>
          <p:cNvSpPr>
            <a:spLocks noGrp="1" noChangeArrowheads="1"/>
          </p:cNvSpPr>
          <p:nvPr>
            <p:ph type="dt" idx="1"/>
          </p:nvPr>
        </p:nvSpPr>
        <p:spPr>
          <a:ln/>
        </p:spPr>
        <p:txBody>
          <a:bodyPr/>
          <a:lstStyle/>
          <a:p>
            <a:r>
              <a:rPr lang="en-US" altLang="en-US" smtClean="0"/>
              <a:t>June 18, 2016  5776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20</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12.15-19 Not contentious Father's Day</a:t>
            </a:r>
            <a:endParaRPr lang="en-US" altLang="en-US"/>
          </a:p>
        </p:txBody>
      </p:sp>
      <p:sp>
        <p:nvSpPr>
          <p:cNvPr id="5" name="Rectangle 3"/>
          <p:cNvSpPr>
            <a:spLocks noGrp="1" noChangeArrowheads="1"/>
          </p:cNvSpPr>
          <p:nvPr>
            <p:ph type="dt" idx="1"/>
          </p:nvPr>
        </p:nvSpPr>
        <p:spPr>
          <a:ln/>
        </p:spPr>
        <p:txBody>
          <a:bodyPr/>
          <a:lstStyle/>
          <a:p>
            <a:r>
              <a:rPr lang="en-US" altLang="en-US" smtClean="0"/>
              <a:t>June 18, 2016  5776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21</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12.15-19 Not contentious Father's Day</a:t>
            </a:r>
            <a:endParaRPr lang="en-US" altLang="en-US"/>
          </a:p>
        </p:txBody>
      </p:sp>
      <p:sp>
        <p:nvSpPr>
          <p:cNvPr id="5" name="Rectangle 3"/>
          <p:cNvSpPr>
            <a:spLocks noGrp="1" noChangeArrowheads="1"/>
          </p:cNvSpPr>
          <p:nvPr>
            <p:ph type="dt" idx="1"/>
          </p:nvPr>
        </p:nvSpPr>
        <p:spPr>
          <a:ln/>
        </p:spPr>
        <p:txBody>
          <a:bodyPr/>
          <a:lstStyle/>
          <a:p>
            <a:r>
              <a:rPr lang="en-US" altLang="en-US" smtClean="0"/>
              <a:t>June 18, 2016  5776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22</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Fatherhood</a:t>
            </a:r>
            <a:r>
              <a:rPr lang="en-US" altLang="en-US" baseline="0" dirty="0" smtClean="0"/>
              <a:t> is the essence of the expansion of the Kingdom</a:t>
            </a:r>
            <a:r>
              <a:rPr lang="en-US" altLang="en-US" baseline="0" dirty="0" smtClean="0"/>
              <a:t>!  We are taught to pray </a:t>
            </a:r>
            <a:r>
              <a:rPr lang="en-US" altLang="en-US" baseline="0" dirty="0" err="1" smtClean="0"/>
              <a:t>Avinua</a:t>
            </a:r>
            <a:r>
              <a:rPr lang="en-US" altLang="en-US" baseline="0" dirty="0" smtClean="0"/>
              <a:t> </a:t>
            </a:r>
            <a:r>
              <a:rPr lang="en-US" altLang="en-US" baseline="0" dirty="0" err="1" smtClean="0"/>
              <a:t>Shehbashamiyim</a:t>
            </a:r>
            <a:r>
              <a:rPr lang="en-US" altLang="en-US" baseline="0" dirty="0" smtClean="0"/>
              <a:t>.  </a:t>
            </a:r>
            <a:r>
              <a:rPr lang="he-IL" altLang="en-US" baseline="0" dirty="0" smtClean="0"/>
              <a:t>אבינו שבשמים </a:t>
            </a:r>
            <a:r>
              <a:rPr lang="el-GR" altLang="en-US" baseline="0" dirty="0" smtClean="0"/>
              <a:t> Our Father in Heaven...</a:t>
            </a:r>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12.15-19 Not contentious Father's Day</a:t>
            </a:r>
            <a:endParaRPr lang="en-US" altLang="en-US"/>
          </a:p>
        </p:txBody>
      </p:sp>
      <p:sp>
        <p:nvSpPr>
          <p:cNvPr id="5" name="Rectangle 3"/>
          <p:cNvSpPr>
            <a:spLocks noGrp="1" noChangeArrowheads="1"/>
          </p:cNvSpPr>
          <p:nvPr>
            <p:ph type="dt" idx="1"/>
          </p:nvPr>
        </p:nvSpPr>
        <p:spPr>
          <a:ln/>
        </p:spPr>
        <p:txBody>
          <a:bodyPr/>
          <a:lstStyle/>
          <a:p>
            <a:r>
              <a:rPr lang="en-US" altLang="en-US" smtClean="0"/>
              <a:t>June 18, 2016  5776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23</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#1 the world is ruled by a G-d Who is good, and will send good.  As opposed to “life is bitter, hurtful…”</a:t>
            </a:r>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12.15-19 Not contentious Father's Day</a:t>
            </a:r>
            <a:endParaRPr lang="en-US" altLang="en-US"/>
          </a:p>
        </p:txBody>
      </p:sp>
      <p:sp>
        <p:nvSpPr>
          <p:cNvPr id="5" name="Rectangle 3"/>
          <p:cNvSpPr>
            <a:spLocks noGrp="1" noChangeArrowheads="1"/>
          </p:cNvSpPr>
          <p:nvPr>
            <p:ph type="dt" idx="1"/>
          </p:nvPr>
        </p:nvSpPr>
        <p:spPr>
          <a:ln/>
        </p:spPr>
        <p:txBody>
          <a:bodyPr/>
          <a:lstStyle/>
          <a:p>
            <a:r>
              <a:rPr lang="en-US" altLang="en-US" smtClean="0"/>
              <a:t>June 18, 2016  5776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24</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r>
              <a:rPr lang="el-GR" altLang="en-US" dirty="0" smtClean="0"/>
              <a:t>Appreciation</a:t>
            </a:r>
            <a:r>
              <a:rPr lang="el-GR" altLang="en-US" baseline="0" dirty="0" smtClean="0"/>
              <a:t> of our fathers, as far as they took this model.  Appreciation of fatherhood.  </a:t>
            </a:r>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12.15-19 Not contentious Father's Day</a:t>
            </a:r>
            <a:endParaRPr lang="en-US" altLang="en-US"/>
          </a:p>
        </p:txBody>
      </p:sp>
      <p:sp>
        <p:nvSpPr>
          <p:cNvPr id="5" name="Rectangle 3"/>
          <p:cNvSpPr>
            <a:spLocks noGrp="1" noChangeArrowheads="1"/>
          </p:cNvSpPr>
          <p:nvPr>
            <p:ph type="dt" idx="1"/>
          </p:nvPr>
        </p:nvSpPr>
        <p:spPr>
          <a:ln/>
        </p:spPr>
        <p:txBody>
          <a:bodyPr/>
          <a:lstStyle/>
          <a:p>
            <a:r>
              <a:rPr lang="en-US" altLang="en-US" smtClean="0"/>
              <a:t>June 18, 2016  5776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25</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p. 131 Living with</a:t>
            </a:r>
            <a:r>
              <a:rPr lang="en-US" altLang="en-US" baseline="0" dirty="0" smtClean="0"/>
              <a:t> Men.  </a:t>
            </a:r>
            <a:r>
              <a:rPr lang="en-US" altLang="en-US" dirty="0" smtClean="0"/>
              <a:t> </a:t>
            </a:r>
          </a:p>
          <a:p>
            <a:r>
              <a:rPr lang="en-US" altLang="en-US" dirty="0" smtClean="0"/>
              <a:t>Someone asked me</a:t>
            </a:r>
            <a:r>
              <a:rPr lang="en-US" altLang="en-US" baseline="0" dirty="0" smtClean="0"/>
              <a:t> about new building</a:t>
            </a:r>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12.15-19 Not contentious Father's Day</a:t>
            </a:r>
            <a:endParaRPr lang="en-US" altLang="en-US"/>
          </a:p>
        </p:txBody>
      </p:sp>
      <p:sp>
        <p:nvSpPr>
          <p:cNvPr id="5" name="Rectangle 3"/>
          <p:cNvSpPr>
            <a:spLocks noGrp="1" noChangeArrowheads="1"/>
          </p:cNvSpPr>
          <p:nvPr>
            <p:ph type="dt" idx="1"/>
          </p:nvPr>
        </p:nvSpPr>
        <p:spPr>
          <a:ln/>
        </p:spPr>
        <p:txBody>
          <a:bodyPr/>
          <a:lstStyle/>
          <a:p>
            <a:r>
              <a:rPr lang="en-US" altLang="en-US" smtClean="0"/>
              <a:t>June 18, 2016  5776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26</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r>
              <a:rPr lang="el-GR" altLang="en-US" dirty="0" smtClean="0"/>
              <a:t>Read Summary top p 132</a:t>
            </a:r>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12.15-19 Not contentious Father's Day</a:t>
            </a:r>
            <a:endParaRPr lang="en-US" altLang="en-US"/>
          </a:p>
        </p:txBody>
      </p:sp>
      <p:sp>
        <p:nvSpPr>
          <p:cNvPr id="5" name="Rectangle 3"/>
          <p:cNvSpPr>
            <a:spLocks noGrp="1" noChangeArrowheads="1"/>
          </p:cNvSpPr>
          <p:nvPr>
            <p:ph type="dt" idx="1"/>
          </p:nvPr>
        </p:nvSpPr>
        <p:spPr>
          <a:ln/>
        </p:spPr>
        <p:txBody>
          <a:bodyPr/>
          <a:lstStyle/>
          <a:p>
            <a:r>
              <a:rPr lang="en-US" altLang="en-US" smtClean="0"/>
              <a:t>June 18, 2016  5776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27</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Living</a:t>
            </a:r>
            <a:r>
              <a:rPr lang="en-US" altLang="en-US" baseline="0" dirty="0" smtClean="0"/>
              <a:t> with Men p </a:t>
            </a:r>
            <a:r>
              <a:rPr lang="en-US" altLang="en-US" baseline="0" dirty="0" smtClean="0"/>
              <a:t>132</a:t>
            </a:r>
            <a:endParaRPr lang="el-GR" altLang="en-US" baseline="0" dirty="0" smtClean="0"/>
          </a:p>
          <a:p>
            <a:r>
              <a:rPr lang="el-GR" altLang="en-US" baseline="0" dirty="0" smtClean="0"/>
              <a:t>That is, we don’t believe in the goodness of the Heavenly Father, expressed in people, and our life is founded on striving for identity, acceptance, affirmation.  Need based.  </a:t>
            </a:r>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12.15-19 Not contentious Father's Day</a:t>
            </a:r>
            <a:endParaRPr lang="en-US" altLang="en-US"/>
          </a:p>
        </p:txBody>
      </p:sp>
      <p:sp>
        <p:nvSpPr>
          <p:cNvPr id="5" name="Rectangle 3"/>
          <p:cNvSpPr>
            <a:spLocks noGrp="1" noChangeArrowheads="1"/>
          </p:cNvSpPr>
          <p:nvPr>
            <p:ph type="dt" idx="1"/>
          </p:nvPr>
        </p:nvSpPr>
        <p:spPr>
          <a:ln/>
        </p:spPr>
        <p:txBody>
          <a:bodyPr/>
          <a:lstStyle/>
          <a:p>
            <a:r>
              <a:rPr lang="en-US" altLang="en-US" smtClean="0"/>
              <a:t>June 18, 2016  5776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28</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200" dirty="0" smtClean="0"/>
              <a:t>http://www.drjamesdobson.org/blogs/the-fatherhood-challenge/the-fatherhood-challenge/2016/02/22/10-traits-of-highly-effective-dads</a:t>
            </a:r>
            <a:endParaRPr lang="en-US" altLang="en-US" sz="12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12.15-19 Not contentious Father's Day</a:t>
            </a:r>
            <a:endParaRPr lang="en-US" altLang="en-US"/>
          </a:p>
        </p:txBody>
      </p:sp>
      <p:sp>
        <p:nvSpPr>
          <p:cNvPr id="5" name="Rectangle 3"/>
          <p:cNvSpPr>
            <a:spLocks noGrp="1" noChangeArrowheads="1"/>
          </p:cNvSpPr>
          <p:nvPr>
            <p:ph type="dt" idx="1"/>
          </p:nvPr>
        </p:nvSpPr>
        <p:spPr>
          <a:ln/>
        </p:spPr>
        <p:txBody>
          <a:bodyPr/>
          <a:lstStyle/>
          <a:p>
            <a:r>
              <a:rPr lang="en-US" altLang="en-US" smtClean="0"/>
              <a:t>June 18, 2016  5776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29</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12.15-19 Not contentious Father's Day</a:t>
            </a:r>
            <a:endParaRPr lang="en-US" altLang="en-US"/>
          </a:p>
        </p:txBody>
      </p:sp>
      <p:sp>
        <p:nvSpPr>
          <p:cNvPr id="5" name="Rectangle 3"/>
          <p:cNvSpPr>
            <a:spLocks noGrp="1" noChangeArrowheads="1"/>
          </p:cNvSpPr>
          <p:nvPr>
            <p:ph type="dt" idx="1"/>
          </p:nvPr>
        </p:nvSpPr>
        <p:spPr>
          <a:ln/>
        </p:spPr>
        <p:txBody>
          <a:bodyPr/>
          <a:lstStyle/>
          <a:p>
            <a:r>
              <a:rPr lang="en-US" altLang="en-US" smtClean="0"/>
              <a:t>June 18, 2016  5776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3</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12.15-19 Not contentious Father's Day</a:t>
            </a:r>
            <a:endParaRPr lang="en-US" altLang="en-US"/>
          </a:p>
        </p:txBody>
      </p:sp>
      <p:sp>
        <p:nvSpPr>
          <p:cNvPr id="5" name="Rectangle 3"/>
          <p:cNvSpPr>
            <a:spLocks noGrp="1" noChangeArrowheads="1"/>
          </p:cNvSpPr>
          <p:nvPr>
            <p:ph type="dt" idx="1"/>
          </p:nvPr>
        </p:nvSpPr>
        <p:spPr>
          <a:ln/>
        </p:spPr>
        <p:txBody>
          <a:bodyPr/>
          <a:lstStyle/>
          <a:p>
            <a:r>
              <a:rPr lang="en-US" altLang="en-US" smtClean="0"/>
              <a:t>June 18, 2016  5776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30</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12.15-19 Not contentious Father's Day</a:t>
            </a:r>
            <a:endParaRPr lang="en-US" altLang="en-US"/>
          </a:p>
        </p:txBody>
      </p:sp>
      <p:sp>
        <p:nvSpPr>
          <p:cNvPr id="5" name="Rectangle 3"/>
          <p:cNvSpPr>
            <a:spLocks noGrp="1" noChangeArrowheads="1"/>
          </p:cNvSpPr>
          <p:nvPr>
            <p:ph type="dt" idx="1"/>
          </p:nvPr>
        </p:nvSpPr>
        <p:spPr>
          <a:ln/>
        </p:spPr>
        <p:txBody>
          <a:bodyPr/>
          <a:lstStyle/>
          <a:p>
            <a:r>
              <a:rPr lang="en-US" altLang="en-US" smtClean="0"/>
              <a:t>June 18, 2016  5776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31</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12.15-19 Not contentious Father's Day</a:t>
            </a:r>
            <a:endParaRPr lang="en-US" altLang="en-US"/>
          </a:p>
        </p:txBody>
      </p:sp>
      <p:sp>
        <p:nvSpPr>
          <p:cNvPr id="5" name="Rectangle 3"/>
          <p:cNvSpPr>
            <a:spLocks noGrp="1" noChangeArrowheads="1"/>
          </p:cNvSpPr>
          <p:nvPr>
            <p:ph type="dt" idx="1"/>
          </p:nvPr>
        </p:nvSpPr>
        <p:spPr>
          <a:ln/>
        </p:spPr>
        <p:txBody>
          <a:bodyPr/>
          <a:lstStyle/>
          <a:p>
            <a:r>
              <a:rPr lang="en-US" altLang="en-US" smtClean="0"/>
              <a:t>June 18, 2016  5776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32</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NOT shaming</a:t>
            </a:r>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12.15-19 Not contentious Father's Day</a:t>
            </a:r>
            <a:endParaRPr lang="en-US" altLang="en-US"/>
          </a:p>
        </p:txBody>
      </p:sp>
      <p:sp>
        <p:nvSpPr>
          <p:cNvPr id="5" name="Rectangle 3"/>
          <p:cNvSpPr>
            <a:spLocks noGrp="1" noChangeArrowheads="1"/>
          </p:cNvSpPr>
          <p:nvPr>
            <p:ph type="dt" idx="1"/>
          </p:nvPr>
        </p:nvSpPr>
        <p:spPr>
          <a:ln/>
        </p:spPr>
        <p:txBody>
          <a:bodyPr/>
          <a:lstStyle/>
          <a:p>
            <a:r>
              <a:rPr lang="en-US" altLang="en-US" smtClean="0"/>
              <a:t>June 18, 2016  5776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33</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12.15-19 Not contentious Father's Day</a:t>
            </a:r>
            <a:endParaRPr lang="en-US" altLang="en-US"/>
          </a:p>
        </p:txBody>
      </p:sp>
      <p:sp>
        <p:nvSpPr>
          <p:cNvPr id="5" name="Rectangle 3"/>
          <p:cNvSpPr>
            <a:spLocks noGrp="1" noChangeArrowheads="1"/>
          </p:cNvSpPr>
          <p:nvPr>
            <p:ph type="dt" idx="1"/>
          </p:nvPr>
        </p:nvSpPr>
        <p:spPr>
          <a:ln/>
        </p:spPr>
        <p:txBody>
          <a:bodyPr/>
          <a:lstStyle/>
          <a:p>
            <a:r>
              <a:rPr lang="en-US" altLang="en-US" smtClean="0"/>
              <a:t>June 18, 2016  5776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34</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12.15-19 Not contentious Father's Day</a:t>
            </a:r>
            <a:endParaRPr lang="en-US" altLang="en-US"/>
          </a:p>
        </p:txBody>
      </p:sp>
      <p:sp>
        <p:nvSpPr>
          <p:cNvPr id="5" name="Rectangle 3"/>
          <p:cNvSpPr>
            <a:spLocks noGrp="1" noChangeArrowheads="1"/>
          </p:cNvSpPr>
          <p:nvPr>
            <p:ph type="dt" idx="1"/>
          </p:nvPr>
        </p:nvSpPr>
        <p:spPr>
          <a:ln/>
        </p:spPr>
        <p:txBody>
          <a:bodyPr/>
          <a:lstStyle/>
          <a:p>
            <a:r>
              <a:rPr lang="en-US" altLang="en-US" smtClean="0"/>
              <a:t>June 18, 2016  5776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35</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12.15-19 Not contentious Father's Day</a:t>
            </a:r>
            <a:endParaRPr lang="en-US" altLang="en-US"/>
          </a:p>
        </p:txBody>
      </p:sp>
      <p:sp>
        <p:nvSpPr>
          <p:cNvPr id="5" name="Rectangle 3"/>
          <p:cNvSpPr>
            <a:spLocks noGrp="1" noChangeArrowheads="1"/>
          </p:cNvSpPr>
          <p:nvPr>
            <p:ph type="dt" idx="1"/>
          </p:nvPr>
        </p:nvSpPr>
        <p:spPr>
          <a:ln/>
        </p:spPr>
        <p:txBody>
          <a:bodyPr/>
          <a:lstStyle/>
          <a:p>
            <a:r>
              <a:rPr lang="en-US" altLang="en-US" smtClean="0"/>
              <a:t>June 18, 2016  5776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36</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https://steveandanniechapman.bandcamp.com/track/tools-for-the-trade</a:t>
            </a:r>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12.15-19 Not contentious Father's Day</a:t>
            </a:r>
            <a:endParaRPr lang="en-US" altLang="en-US"/>
          </a:p>
        </p:txBody>
      </p:sp>
      <p:sp>
        <p:nvSpPr>
          <p:cNvPr id="5" name="Rectangle 3"/>
          <p:cNvSpPr>
            <a:spLocks noGrp="1" noChangeArrowheads="1"/>
          </p:cNvSpPr>
          <p:nvPr>
            <p:ph type="dt" idx="1"/>
          </p:nvPr>
        </p:nvSpPr>
        <p:spPr>
          <a:ln/>
        </p:spPr>
        <p:txBody>
          <a:bodyPr/>
          <a:lstStyle/>
          <a:p>
            <a:r>
              <a:rPr lang="en-US" altLang="en-US" smtClean="0"/>
              <a:t>June 18, 2016  5776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37</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https://steveandanniechapman.bandcamp.com/track/tools-for-the-trade</a:t>
            </a:r>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12.15-19 Not contentious Father's Day</a:t>
            </a:r>
            <a:endParaRPr lang="en-US" altLang="en-US"/>
          </a:p>
        </p:txBody>
      </p:sp>
      <p:sp>
        <p:nvSpPr>
          <p:cNvPr id="5" name="Rectangle 3"/>
          <p:cNvSpPr>
            <a:spLocks noGrp="1" noChangeArrowheads="1"/>
          </p:cNvSpPr>
          <p:nvPr>
            <p:ph type="dt" idx="1"/>
          </p:nvPr>
        </p:nvSpPr>
        <p:spPr>
          <a:ln/>
        </p:spPr>
        <p:txBody>
          <a:bodyPr/>
          <a:lstStyle/>
          <a:p>
            <a:r>
              <a:rPr lang="en-US" altLang="en-US" smtClean="0"/>
              <a:t>June 18, 2016  5776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38</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https://steveandanniechapman.bandcamp.com/track/tools-for-the-trade</a:t>
            </a:r>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12.15-19 Not contentious Father's Day</a:t>
            </a:r>
            <a:endParaRPr lang="en-US" altLang="en-US"/>
          </a:p>
        </p:txBody>
      </p:sp>
      <p:sp>
        <p:nvSpPr>
          <p:cNvPr id="5" name="Rectangle 3"/>
          <p:cNvSpPr>
            <a:spLocks noGrp="1" noChangeArrowheads="1"/>
          </p:cNvSpPr>
          <p:nvPr>
            <p:ph type="dt" idx="1"/>
          </p:nvPr>
        </p:nvSpPr>
        <p:spPr>
          <a:ln/>
        </p:spPr>
        <p:txBody>
          <a:bodyPr/>
          <a:lstStyle/>
          <a:p>
            <a:r>
              <a:rPr lang="en-US" altLang="en-US" smtClean="0"/>
              <a:t>June 18, 2016  5776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39</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https://steveandanniechapman.bandcamp.com/track/tools-for-the-trade</a:t>
            </a:r>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12.15-19 Not contentious Father's Day</a:t>
            </a:r>
            <a:endParaRPr lang="en-US" altLang="en-US"/>
          </a:p>
        </p:txBody>
      </p:sp>
      <p:sp>
        <p:nvSpPr>
          <p:cNvPr id="5" name="Rectangle 3"/>
          <p:cNvSpPr>
            <a:spLocks noGrp="1" noChangeArrowheads="1"/>
          </p:cNvSpPr>
          <p:nvPr>
            <p:ph type="dt" idx="1"/>
          </p:nvPr>
        </p:nvSpPr>
        <p:spPr>
          <a:ln/>
        </p:spPr>
        <p:txBody>
          <a:bodyPr/>
          <a:lstStyle/>
          <a:p>
            <a:r>
              <a:rPr lang="en-US" altLang="en-US" smtClean="0"/>
              <a:t>June 18, 2016  5776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4</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12.15-19 Not contentious Father's Day</a:t>
            </a:r>
            <a:endParaRPr lang="en-US" altLang="en-US"/>
          </a:p>
        </p:txBody>
      </p:sp>
      <p:sp>
        <p:nvSpPr>
          <p:cNvPr id="5" name="Rectangle 3"/>
          <p:cNvSpPr>
            <a:spLocks noGrp="1" noChangeArrowheads="1"/>
          </p:cNvSpPr>
          <p:nvPr>
            <p:ph type="dt" idx="1"/>
          </p:nvPr>
        </p:nvSpPr>
        <p:spPr>
          <a:ln/>
        </p:spPr>
        <p:txBody>
          <a:bodyPr/>
          <a:lstStyle/>
          <a:p>
            <a:r>
              <a:rPr lang="en-US" altLang="en-US" smtClean="0"/>
              <a:t>June 18, 2016  5776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40</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https://steveandanniechapman.bandcamp.com/track/tools-for-the-trade</a:t>
            </a:r>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12.15-19 Not contentious Father's Day</a:t>
            </a:r>
            <a:endParaRPr lang="en-US" altLang="en-US"/>
          </a:p>
        </p:txBody>
      </p:sp>
      <p:sp>
        <p:nvSpPr>
          <p:cNvPr id="5" name="Rectangle 3"/>
          <p:cNvSpPr>
            <a:spLocks noGrp="1" noChangeArrowheads="1"/>
          </p:cNvSpPr>
          <p:nvPr>
            <p:ph type="dt" idx="1"/>
          </p:nvPr>
        </p:nvSpPr>
        <p:spPr>
          <a:ln/>
        </p:spPr>
        <p:txBody>
          <a:bodyPr/>
          <a:lstStyle/>
          <a:p>
            <a:r>
              <a:rPr lang="en-US" altLang="en-US" smtClean="0"/>
              <a:t>June 18, 2016  5776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41</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12.15-19 Not contentious Father's Day</a:t>
            </a:r>
            <a:endParaRPr lang="en-US" altLang="en-US"/>
          </a:p>
        </p:txBody>
      </p:sp>
      <p:sp>
        <p:nvSpPr>
          <p:cNvPr id="5" name="Rectangle 3"/>
          <p:cNvSpPr>
            <a:spLocks noGrp="1" noChangeArrowheads="1"/>
          </p:cNvSpPr>
          <p:nvPr>
            <p:ph type="dt" idx="1"/>
          </p:nvPr>
        </p:nvSpPr>
        <p:spPr>
          <a:ln/>
        </p:spPr>
        <p:txBody>
          <a:bodyPr/>
          <a:lstStyle/>
          <a:p>
            <a:r>
              <a:rPr lang="en-US" altLang="en-US" smtClean="0"/>
              <a:t>June 18, 2016  5776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5</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Concerning gender</a:t>
            </a:r>
            <a:r>
              <a:rPr lang="en-US" altLang="en-US" baseline="0" dirty="0" smtClean="0"/>
              <a:t> dysphoria…one line is that I am a really a man trapped in a woman’s body.  We found the truth.  </a:t>
            </a: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12.15-19 Not contentious Father's Day</a:t>
            </a:r>
            <a:endParaRPr lang="en-US" altLang="en-US"/>
          </a:p>
        </p:txBody>
      </p:sp>
      <p:sp>
        <p:nvSpPr>
          <p:cNvPr id="5" name="Rectangle 3"/>
          <p:cNvSpPr>
            <a:spLocks noGrp="1" noChangeArrowheads="1"/>
          </p:cNvSpPr>
          <p:nvPr>
            <p:ph type="dt" idx="1"/>
          </p:nvPr>
        </p:nvSpPr>
        <p:spPr>
          <a:ln/>
        </p:spPr>
        <p:txBody>
          <a:bodyPr/>
          <a:lstStyle/>
          <a:p>
            <a:r>
              <a:rPr lang="en-US" altLang="en-US" smtClean="0"/>
              <a:t>June 18, 2016  5776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6</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For some  real heroic news </a:t>
            </a: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12.15-19 Not contentious Father's Day</a:t>
            </a:r>
            <a:endParaRPr lang="en-US" altLang="en-US"/>
          </a:p>
        </p:txBody>
      </p:sp>
      <p:sp>
        <p:nvSpPr>
          <p:cNvPr id="5" name="Rectangle 3"/>
          <p:cNvSpPr>
            <a:spLocks noGrp="1" noChangeArrowheads="1"/>
          </p:cNvSpPr>
          <p:nvPr>
            <p:ph type="dt" idx="1"/>
          </p:nvPr>
        </p:nvSpPr>
        <p:spPr>
          <a:ln/>
        </p:spPr>
        <p:txBody>
          <a:bodyPr/>
          <a:lstStyle/>
          <a:p>
            <a:r>
              <a:rPr lang="en-US" altLang="en-US" smtClean="0"/>
              <a:t>June 18, 2016  5776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7</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12.15-19 Not contentious Father's Day</a:t>
            </a:r>
            <a:endParaRPr lang="en-US" altLang="en-US"/>
          </a:p>
        </p:txBody>
      </p:sp>
      <p:sp>
        <p:nvSpPr>
          <p:cNvPr id="5" name="Rectangle 3"/>
          <p:cNvSpPr>
            <a:spLocks noGrp="1" noChangeArrowheads="1"/>
          </p:cNvSpPr>
          <p:nvPr>
            <p:ph type="dt" idx="1"/>
          </p:nvPr>
        </p:nvSpPr>
        <p:spPr>
          <a:ln/>
        </p:spPr>
        <p:txBody>
          <a:bodyPr/>
          <a:lstStyle/>
          <a:p>
            <a:r>
              <a:rPr lang="en-US" altLang="en-US" smtClean="0"/>
              <a:t>June 18, 2016  5776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8</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12.15-19 Not contentious Father's Day</a:t>
            </a:r>
            <a:endParaRPr lang="en-US" altLang="en-US"/>
          </a:p>
        </p:txBody>
      </p:sp>
      <p:sp>
        <p:nvSpPr>
          <p:cNvPr id="5" name="Rectangle 3"/>
          <p:cNvSpPr>
            <a:spLocks noGrp="1" noChangeArrowheads="1"/>
          </p:cNvSpPr>
          <p:nvPr>
            <p:ph type="dt" idx="1"/>
          </p:nvPr>
        </p:nvSpPr>
        <p:spPr>
          <a:ln/>
        </p:spPr>
        <p:txBody>
          <a:bodyPr/>
          <a:lstStyle/>
          <a:p>
            <a:r>
              <a:rPr lang="en-US" altLang="en-US" smtClean="0"/>
              <a:t>June 18, 2016  5776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9</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pPr/>
              <a:t>‹#›</a:t>
            </a:fld>
            <a:endParaRPr lang="en-US" altLang="en-US"/>
          </a:p>
        </p:txBody>
      </p:sp>
    </p:spTree>
    <p:extLst>
      <p:ext uri="{BB962C8B-B14F-4D97-AF65-F5344CB8AC3E}">
        <p14:creationId xmlns:p14="http://schemas.microsoft.com/office/powerpoint/2010/main" val="3882690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pPr/>
              <a:t>‹#›</a:t>
            </a:fld>
            <a:endParaRPr lang="en-US" altLang="en-US"/>
          </a:p>
        </p:txBody>
      </p:sp>
    </p:spTree>
    <p:extLst>
      <p:ext uri="{BB962C8B-B14F-4D97-AF65-F5344CB8AC3E}">
        <p14:creationId xmlns:p14="http://schemas.microsoft.com/office/powerpoint/2010/main" val="102623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pPr/>
              <a:t>‹#›</a:t>
            </a:fld>
            <a:endParaRPr lang="en-US" altLang="en-US"/>
          </a:p>
        </p:txBody>
      </p:sp>
    </p:spTree>
    <p:extLst>
      <p:ext uri="{BB962C8B-B14F-4D97-AF65-F5344CB8AC3E}">
        <p14:creationId xmlns:p14="http://schemas.microsoft.com/office/powerpoint/2010/main" val="1132413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4F1C61F-54B8-46A1-A401-24F8327802B2}" type="slidenum">
              <a:rPr lang="en-US" altLang="en-US"/>
              <a:pPr/>
              <a:t>‹#›</a:t>
            </a:fld>
            <a:endParaRPr lang="en-US" altLang="en-US"/>
          </a:p>
        </p:txBody>
      </p:sp>
    </p:spTree>
    <p:extLst>
      <p:ext uri="{BB962C8B-B14F-4D97-AF65-F5344CB8AC3E}">
        <p14:creationId xmlns:p14="http://schemas.microsoft.com/office/powerpoint/2010/main" val="2247508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pPr/>
              <a:t>‹#›</a:t>
            </a:fld>
            <a:endParaRPr lang="en-US" altLang="en-US"/>
          </a:p>
        </p:txBody>
      </p:sp>
    </p:spTree>
    <p:extLst>
      <p:ext uri="{BB962C8B-B14F-4D97-AF65-F5344CB8AC3E}">
        <p14:creationId xmlns:p14="http://schemas.microsoft.com/office/powerpoint/2010/main" val="880899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pPr/>
              <a:t>‹#›</a:t>
            </a:fld>
            <a:endParaRPr lang="en-US" altLang="en-US"/>
          </a:p>
        </p:txBody>
      </p:sp>
    </p:spTree>
    <p:extLst>
      <p:ext uri="{BB962C8B-B14F-4D97-AF65-F5344CB8AC3E}">
        <p14:creationId xmlns:p14="http://schemas.microsoft.com/office/powerpoint/2010/main" val="272756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pPr/>
              <a:t>‹#›</a:t>
            </a:fld>
            <a:endParaRPr lang="en-US" altLang="en-US"/>
          </a:p>
        </p:txBody>
      </p:sp>
    </p:spTree>
    <p:extLst>
      <p:ext uri="{BB962C8B-B14F-4D97-AF65-F5344CB8AC3E}">
        <p14:creationId xmlns:p14="http://schemas.microsoft.com/office/powerpoint/2010/main" val="2194181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pPr/>
              <a:t>‹#›</a:t>
            </a:fld>
            <a:endParaRPr lang="en-US" altLang="en-US"/>
          </a:p>
        </p:txBody>
      </p:sp>
    </p:spTree>
    <p:extLst>
      <p:ext uri="{BB962C8B-B14F-4D97-AF65-F5344CB8AC3E}">
        <p14:creationId xmlns:p14="http://schemas.microsoft.com/office/powerpoint/2010/main" val="2590956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pPr/>
              <a:t>‹#›</a:t>
            </a:fld>
            <a:endParaRPr lang="en-US" altLang="en-US"/>
          </a:p>
        </p:txBody>
      </p:sp>
    </p:spTree>
    <p:extLst>
      <p:ext uri="{BB962C8B-B14F-4D97-AF65-F5344CB8AC3E}">
        <p14:creationId xmlns:p14="http://schemas.microsoft.com/office/powerpoint/2010/main" val="720291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pPr/>
              <a:t>‹#›</a:t>
            </a:fld>
            <a:endParaRPr lang="en-US" altLang="en-US"/>
          </a:p>
        </p:txBody>
      </p:sp>
    </p:spTree>
    <p:extLst>
      <p:ext uri="{BB962C8B-B14F-4D97-AF65-F5344CB8AC3E}">
        <p14:creationId xmlns:p14="http://schemas.microsoft.com/office/powerpoint/2010/main" val="3220106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pPr/>
              <a:t>‹#›</a:t>
            </a:fld>
            <a:endParaRPr lang="en-US" altLang="en-US"/>
          </a:p>
        </p:txBody>
      </p:sp>
    </p:spTree>
    <p:extLst>
      <p:ext uri="{BB962C8B-B14F-4D97-AF65-F5344CB8AC3E}">
        <p14:creationId xmlns:p14="http://schemas.microsoft.com/office/powerpoint/2010/main" val="2044176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pPr/>
              <a:t>‹#›</a:t>
            </a:fld>
            <a:endParaRPr lang="en-US" altLang="en-US"/>
          </a:p>
        </p:txBody>
      </p:sp>
    </p:spTree>
    <p:extLst>
      <p:ext uri="{BB962C8B-B14F-4D97-AF65-F5344CB8AC3E}">
        <p14:creationId xmlns:p14="http://schemas.microsoft.com/office/powerpoint/2010/main" val="1811817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latin typeface="+mj-lt"/>
              </a:defRPr>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mj-lt"/>
              </a:defRPr>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4000">
          <a:solidFill>
            <a:schemeClr val="bg1"/>
          </a:solidFill>
          <a:latin typeface="+mn-lt"/>
          <a:ea typeface="+mn-ea"/>
          <a:cs typeface="+mn-cs"/>
        </a:defRPr>
      </a:lvl1pPr>
      <a:lvl2pPr marL="742950" indent="-285750" algn="l" rtl="0" fontAlgn="base">
        <a:spcBef>
          <a:spcPct val="20000"/>
        </a:spcBef>
        <a:spcAft>
          <a:spcPct val="0"/>
        </a:spcAft>
        <a:buChar char="–"/>
        <a:defRPr sz="4000">
          <a:solidFill>
            <a:schemeClr val="bg1"/>
          </a:solidFill>
          <a:latin typeface="+mn-lt"/>
        </a:defRPr>
      </a:lvl2pPr>
      <a:lvl3pPr marL="1143000" indent="-228600" algn="l" rtl="0" fontAlgn="base">
        <a:spcBef>
          <a:spcPct val="20000"/>
        </a:spcBef>
        <a:spcAft>
          <a:spcPct val="0"/>
        </a:spcAft>
        <a:buChar char="•"/>
        <a:defRPr sz="2400">
          <a:solidFill>
            <a:schemeClr val="tx1"/>
          </a:solidFill>
          <a:latin typeface="+mj-lt"/>
          <a:cs typeface="+mj-cs"/>
        </a:defRPr>
      </a:lvl3pPr>
      <a:lvl4pPr marL="1600200" indent="-228600" algn="l" rtl="0" fontAlgn="base">
        <a:spcBef>
          <a:spcPct val="20000"/>
        </a:spcBef>
        <a:spcAft>
          <a:spcPct val="0"/>
        </a:spcAft>
        <a:buChar char="–"/>
        <a:defRPr sz="2000">
          <a:solidFill>
            <a:schemeClr val="tx1"/>
          </a:solidFill>
          <a:latin typeface="+mj-lt"/>
          <a:cs typeface="+mj-cs"/>
        </a:defRPr>
      </a:lvl4pPr>
      <a:lvl5pPr marL="2057400" indent="-228600" algn="l" rtl="0" fontAlgn="base">
        <a:spcBef>
          <a:spcPct val="20000"/>
        </a:spcBef>
        <a:spcAft>
          <a:spcPct val="0"/>
        </a:spcAft>
        <a:buChar char="»"/>
        <a:defRPr sz="2000">
          <a:solidFill>
            <a:schemeClr val="tx1"/>
          </a:solidFill>
          <a:latin typeface="+mj-lt"/>
          <a:cs typeface="+mj-cs"/>
        </a:defRPr>
      </a:lvl5pPr>
      <a:lvl6pPr marL="2514600" indent="-228600" algn="l" rtl="0" fontAlgn="base">
        <a:spcBef>
          <a:spcPct val="20000"/>
        </a:spcBef>
        <a:spcAft>
          <a:spcPct val="0"/>
        </a:spcAft>
        <a:buChar char="»"/>
        <a:defRPr sz="2000">
          <a:solidFill>
            <a:schemeClr val="tx1"/>
          </a:solidFill>
          <a:latin typeface="+mj-lt"/>
          <a:cs typeface="+mj-cs"/>
        </a:defRPr>
      </a:lvl6pPr>
      <a:lvl7pPr marL="2971800" indent="-228600" algn="l" rtl="0" fontAlgn="base">
        <a:spcBef>
          <a:spcPct val="20000"/>
        </a:spcBef>
        <a:spcAft>
          <a:spcPct val="0"/>
        </a:spcAft>
        <a:buChar char="»"/>
        <a:defRPr sz="2000">
          <a:solidFill>
            <a:schemeClr val="tx1"/>
          </a:solidFill>
          <a:latin typeface="+mj-lt"/>
          <a:cs typeface="+mj-cs"/>
        </a:defRPr>
      </a:lvl7pPr>
      <a:lvl8pPr marL="3429000" indent="-228600" algn="l" rtl="0" fontAlgn="base">
        <a:spcBef>
          <a:spcPct val="20000"/>
        </a:spcBef>
        <a:spcAft>
          <a:spcPct val="0"/>
        </a:spcAft>
        <a:buChar char="»"/>
        <a:defRPr sz="2000">
          <a:solidFill>
            <a:schemeClr val="tx1"/>
          </a:solidFill>
          <a:latin typeface="+mj-lt"/>
          <a:cs typeface="+mj-cs"/>
        </a:defRPr>
      </a:lvl8pPr>
      <a:lvl9pPr marL="3886200" indent="-228600"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274638"/>
            <a:ext cx="8229600" cy="1143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0EC9C9F8-7594-4CD8-ACA3-B8DC848E0C13}" type="slidenum">
              <a:rPr lang="en-US" altLang="en-US" smtClean="0">
                <a:latin typeface="Arial" pitchFamily="34" charset="0"/>
                <a:cs typeface="Arial" pitchFamily="34" charset="0"/>
              </a:rPr>
              <a:pPr/>
              <a:t>‹#›</a:t>
            </a:fld>
            <a:endParaRPr lang="en-US" altLang="en-US" smtClean="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Rounded MT Bold" pitchFamily="34" charset="0"/>
          <a:cs typeface="Arial" charset="0"/>
        </a:defRPr>
      </a:lvl2pPr>
      <a:lvl3pPr algn="ctr" rtl="0" eaLnBrk="0" fontAlgn="base" hangingPunct="0">
        <a:spcBef>
          <a:spcPct val="0"/>
        </a:spcBef>
        <a:spcAft>
          <a:spcPct val="0"/>
        </a:spcAft>
        <a:defRPr sz="4400">
          <a:solidFill>
            <a:schemeClr val="bg1"/>
          </a:solidFill>
          <a:latin typeface="Arial Rounded MT Bold" pitchFamily="34" charset="0"/>
          <a:cs typeface="Arial" charset="0"/>
        </a:defRPr>
      </a:lvl3pPr>
      <a:lvl4pPr algn="ctr" rtl="0" eaLnBrk="0" fontAlgn="base" hangingPunct="0">
        <a:spcBef>
          <a:spcPct val="0"/>
        </a:spcBef>
        <a:spcAft>
          <a:spcPct val="0"/>
        </a:spcAft>
        <a:defRPr sz="4400">
          <a:solidFill>
            <a:schemeClr val="bg1"/>
          </a:solidFill>
          <a:latin typeface="Arial Rounded MT Bold" pitchFamily="34" charset="0"/>
          <a:cs typeface="Arial" charset="0"/>
        </a:defRPr>
      </a:lvl4pPr>
      <a:lvl5pPr algn="ctr" rtl="0" eaLnBrk="0" fontAlgn="base" hangingPunct="0">
        <a:spcBef>
          <a:spcPct val="0"/>
        </a:spcBef>
        <a:spcAft>
          <a:spcPct val="0"/>
        </a:spcAft>
        <a:defRPr sz="4400">
          <a:solidFill>
            <a:schemeClr val="bg1"/>
          </a:solidFill>
          <a:latin typeface="Arial Rounded MT Bold" pitchFamily="34" charset="0"/>
          <a:cs typeface="Arial" charset="0"/>
        </a:defRPr>
      </a:lvl5pPr>
      <a:lvl6pPr marL="457200" algn="ctr" rtl="0" fontAlgn="base">
        <a:spcBef>
          <a:spcPct val="0"/>
        </a:spcBef>
        <a:spcAft>
          <a:spcPct val="0"/>
        </a:spcAft>
        <a:defRPr sz="4400">
          <a:solidFill>
            <a:schemeClr val="bg1"/>
          </a:solidFill>
          <a:latin typeface="Arial Rounded MT Bold" pitchFamily="34" charset="0"/>
          <a:cs typeface="Arial" charset="0"/>
        </a:defRPr>
      </a:lvl6pPr>
      <a:lvl7pPr marL="914400" algn="ctr" rtl="0" fontAlgn="base">
        <a:spcBef>
          <a:spcPct val="0"/>
        </a:spcBef>
        <a:spcAft>
          <a:spcPct val="0"/>
        </a:spcAft>
        <a:defRPr sz="4400">
          <a:solidFill>
            <a:schemeClr val="bg1"/>
          </a:solidFill>
          <a:latin typeface="Arial Rounded MT Bold" pitchFamily="34" charset="0"/>
          <a:cs typeface="Arial" charset="0"/>
        </a:defRPr>
      </a:lvl7pPr>
      <a:lvl8pPr marL="1371600" algn="ctr" rtl="0" fontAlgn="base">
        <a:spcBef>
          <a:spcPct val="0"/>
        </a:spcBef>
        <a:spcAft>
          <a:spcPct val="0"/>
        </a:spcAft>
        <a:defRPr sz="4400">
          <a:solidFill>
            <a:schemeClr val="bg1"/>
          </a:solidFill>
          <a:latin typeface="Arial Rounded MT Bold" pitchFamily="34" charset="0"/>
          <a:cs typeface="Arial" charset="0"/>
        </a:defRPr>
      </a:lvl8pPr>
      <a:lvl9pPr marL="1828800" algn="ctr" rtl="0" fontAlgn="base">
        <a:spcBef>
          <a:spcPct val="0"/>
        </a:spcBef>
        <a:spcAft>
          <a:spcPct val="0"/>
        </a:spcAft>
        <a:defRPr sz="4400">
          <a:solidFill>
            <a:schemeClr val="bg1"/>
          </a:solidFill>
          <a:latin typeface="Arial Rounded MT Bold" pitchFamily="34" charset="0"/>
          <a:cs typeface="Arial" charset="0"/>
        </a:defRPr>
      </a:lvl9pPr>
    </p:titleStyle>
    <p:bodyStyle>
      <a:lvl1pPr marL="342900" indent="-342900" algn="l" rtl="0" eaLnBrk="0" fontAlgn="base" hangingPunct="0">
        <a:spcBef>
          <a:spcPct val="20000"/>
        </a:spcBef>
        <a:spcAft>
          <a:spcPct val="0"/>
        </a:spcAft>
        <a:defRPr sz="4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Arial" charset="0"/>
          <a:cs typeface="+mn-cs"/>
        </a:defRPr>
      </a:lvl5pPr>
      <a:lvl6pPr marL="2514600" indent="-228600" algn="l" rtl="0" fontAlgn="base">
        <a:spcBef>
          <a:spcPct val="20000"/>
        </a:spcBef>
        <a:spcAft>
          <a:spcPct val="0"/>
        </a:spcAft>
        <a:buChar char="»"/>
        <a:defRPr sz="2000">
          <a:solidFill>
            <a:schemeClr val="tx1"/>
          </a:solidFill>
          <a:latin typeface="Arial" charset="0"/>
          <a:cs typeface="+mn-cs"/>
        </a:defRPr>
      </a:lvl6pPr>
      <a:lvl7pPr marL="2971800" indent="-228600" algn="l" rtl="0" fontAlgn="base">
        <a:spcBef>
          <a:spcPct val="20000"/>
        </a:spcBef>
        <a:spcAft>
          <a:spcPct val="0"/>
        </a:spcAft>
        <a:buChar char="»"/>
        <a:defRPr sz="2000">
          <a:solidFill>
            <a:schemeClr val="tx1"/>
          </a:solidFill>
          <a:latin typeface="Arial" charset="0"/>
          <a:cs typeface="+mn-cs"/>
        </a:defRPr>
      </a:lvl7pPr>
      <a:lvl8pPr marL="3429000" indent="-228600" algn="l" rtl="0" fontAlgn="base">
        <a:spcBef>
          <a:spcPct val="20000"/>
        </a:spcBef>
        <a:spcAft>
          <a:spcPct val="0"/>
        </a:spcAft>
        <a:buChar char="»"/>
        <a:defRPr sz="2000">
          <a:solidFill>
            <a:schemeClr val="tx1"/>
          </a:solidFill>
          <a:latin typeface="Arial" charset="0"/>
          <a:cs typeface="+mn-cs"/>
        </a:defRPr>
      </a:lvl8pPr>
      <a:lvl9pPr marL="3886200" indent="-228600" algn="l" rtl="0" fontAlgn="base">
        <a:spcBef>
          <a:spcPct val="20000"/>
        </a:spcBef>
        <a:spcAft>
          <a:spcPct val="0"/>
        </a:spcAft>
        <a:buChar char="»"/>
        <a:defRPr sz="2000">
          <a:solidFill>
            <a:schemeClr val="tx1"/>
          </a:solidFill>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pPr algn="l"/>
            <a:r>
              <a:rPr lang="en-US" altLang="en-US" dirty="0" smtClean="0"/>
              <a:t> </a:t>
            </a:r>
            <a:endParaRPr lang="en-US" alt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1905" t="22857" r="6190" b="29047"/>
          <a:stretch/>
        </p:blipFill>
        <p:spPr>
          <a:xfrm>
            <a:off x="0" y="45218"/>
            <a:ext cx="9076458" cy="5288782"/>
          </a:xfrm>
          <a:prstGeom prst="rect">
            <a:avLst/>
          </a:prstGeom>
        </p:spPr>
      </p:pic>
    </p:spTree>
    <p:extLst>
      <p:ext uri="{BB962C8B-B14F-4D97-AF65-F5344CB8AC3E}">
        <p14:creationId xmlns:p14="http://schemas.microsoft.com/office/powerpoint/2010/main" val="457170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pPr algn="l"/>
            <a:r>
              <a:rPr lang="en-US" altLang="en-US" dirty="0" smtClean="0"/>
              <a:t> </a:t>
            </a:r>
            <a:endParaRPr lang="en-US"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03" y="838200"/>
            <a:ext cx="9097347"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0777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pPr algn="l"/>
            <a:endParaRPr lang="en-US"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878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7690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normAutofit lnSpcReduction="10000"/>
          </a:bodyPr>
          <a:lstStyle/>
          <a:p>
            <a:pPr lvl="0" algn="l"/>
            <a:r>
              <a:rPr lang="en-US" dirty="0" smtClean="0"/>
              <a:t>Bergman </a:t>
            </a:r>
            <a:r>
              <a:rPr lang="en-US" dirty="0"/>
              <a:t>was not alone in her refusal to cave in to terrorism. MKs </a:t>
            </a:r>
            <a:r>
              <a:rPr lang="en-US" dirty="0" err="1">
                <a:solidFill>
                  <a:srgbClr val="FFFF66"/>
                </a:solidFill>
              </a:rPr>
              <a:t>Tzipi</a:t>
            </a:r>
            <a:r>
              <a:rPr lang="en-US" dirty="0">
                <a:solidFill>
                  <a:srgbClr val="FFFF66"/>
                </a:solidFill>
              </a:rPr>
              <a:t> </a:t>
            </a:r>
            <a:r>
              <a:rPr lang="en-US" dirty="0" err="1">
                <a:solidFill>
                  <a:srgbClr val="FFFF66"/>
                </a:solidFill>
              </a:rPr>
              <a:t>Livni</a:t>
            </a:r>
            <a:r>
              <a:rPr lang="en-US" dirty="0">
                <a:solidFill>
                  <a:srgbClr val="FFFF66"/>
                </a:solidFill>
              </a:rPr>
              <a:t> </a:t>
            </a:r>
            <a:r>
              <a:rPr lang="en-US" dirty="0"/>
              <a:t>and </a:t>
            </a:r>
            <a:r>
              <a:rPr lang="en-US" dirty="0">
                <a:solidFill>
                  <a:srgbClr val="FFFF66"/>
                </a:solidFill>
              </a:rPr>
              <a:t>Shelly </a:t>
            </a:r>
            <a:r>
              <a:rPr lang="en-US" dirty="0" err="1">
                <a:solidFill>
                  <a:srgbClr val="FFFF66"/>
                </a:solidFill>
              </a:rPr>
              <a:t>Yacimovich</a:t>
            </a:r>
            <a:r>
              <a:rPr lang="en-US" dirty="0">
                <a:solidFill>
                  <a:srgbClr val="FFFF66"/>
                </a:solidFill>
              </a:rPr>
              <a:t> </a:t>
            </a:r>
            <a:r>
              <a:rPr lang="en-US" dirty="0"/>
              <a:t>could be seen Thursday sitting at one of the tables drinking and talking</a:t>
            </a:r>
            <a:r>
              <a:rPr lang="en-US" dirty="0" smtClean="0"/>
              <a:t>.  [Knesset parliamentarians]</a:t>
            </a:r>
            <a:endParaRPr lang="en-US" dirty="0"/>
          </a:p>
          <a:p>
            <a:pPr lvl="0" algn="l"/>
            <a:r>
              <a:rPr lang="en-US" dirty="0"/>
              <a:t>“What Tel </a:t>
            </a:r>
            <a:r>
              <a:rPr lang="en-US" dirty="0" err="1"/>
              <a:t>Avivians</a:t>
            </a:r>
            <a:r>
              <a:rPr lang="en-US" dirty="0"/>
              <a:t> are doing is important. The terrorists lose when they see that people are enjoying life. We can tell the terrorists that we are not afraid of them,” he said.</a:t>
            </a:r>
          </a:p>
          <a:p>
            <a:pPr algn="l"/>
            <a:endParaRPr lang="en-US" altLang="en-US" dirty="0"/>
          </a:p>
        </p:txBody>
      </p:sp>
    </p:spTree>
    <p:extLst>
      <p:ext uri="{BB962C8B-B14F-4D97-AF65-F5344CB8AC3E}">
        <p14:creationId xmlns:p14="http://schemas.microsoft.com/office/powerpoint/2010/main" val="2255032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pPr algn="l"/>
            <a:r>
              <a:rPr lang="en-US" altLang="en-US" dirty="0" smtClean="0"/>
              <a:t> </a:t>
            </a:r>
            <a:endParaRPr lang="en-US" alt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881" t="22730" r="8095" b="6441"/>
          <a:stretch/>
        </p:blipFill>
        <p:spPr bwMode="auto">
          <a:xfrm>
            <a:off x="0" y="0"/>
            <a:ext cx="9144000" cy="5274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9192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9490" name="Rectangle 2"/>
          <p:cNvSpPr>
            <a:spLocks noGrp="1" noChangeArrowheads="1"/>
          </p:cNvSpPr>
          <p:nvPr>
            <p:ph type="body" idx="1"/>
          </p:nvPr>
        </p:nvSpPr>
        <p:spPr>
          <a:xfrm>
            <a:off x="228600" y="4114800"/>
            <a:ext cx="8839200" cy="2286000"/>
          </a:xfrm>
        </p:spPr>
        <p:txBody>
          <a:bodyPr/>
          <a:lstStyle/>
          <a:p>
            <a:pPr algn="r" rtl="1" eaLnBrk="1" hangingPunct="1"/>
            <a:r>
              <a:rPr lang="he-IL" altLang="en-US" sz="7200" b="1" dirty="0" smtClean="0">
                <a:solidFill>
                  <a:srgbClr val="FFFFFF"/>
                </a:solidFill>
                <a:cs typeface="David" pitchFamily="34" charset="-79"/>
              </a:rPr>
              <a:t>מַתִּתְיָהוּ</a:t>
            </a:r>
            <a:r>
              <a:rPr lang="en-US" altLang="en-US" sz="4800" dirty="0" smtClean="0">
                <a:solidFill>
                  <a:srgbClr val="FFFFFF"/>
                </a:solidFill>
              </a:rPr>
              <a:t> Mattityahu  </a:t>
            </a:r>
          </a:p>
          <a:p>
            <a:pPr algn="r" eaLnBrk="1" hangingPunct="1"/>
            <a:r>
              <a:rPr lang="en-US" altLang="en-US" sz="4800" dirty="0" smtClean="0">
                <a:solidFill>
                  <a:srgbClr val="FFFFFF"/>
                </a:solidFill>
              </a:rPr>
              <a:t>(Matthew) 12:15b-19</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pPr algn="r"/>
            <a:r>
              <a:rPr lang="en-US" altLang="en-US" dirty="0">
                <a:solidFill>
                  <a:srgbClr val="FFFF00"/>
                </a:solidFill>
              </a:rPr>
              <a:t>Mattityahu (Matthew) </a:t>
            </a:r>
            <a:r>
              <a:rPr lang="en-US" altLang="en-US" dirty="0" smtClean="0">
                <a:solidFill>
                  <a:srgbClr val="FFFF00"/>
                </a:solidFill>
              </a:rPr>
              <a:t>12:114-15a</a:t>
            </a:r>
            <a:endParaRPr lang="en-US" b="1" baseline="30000" dirty="0" smtClean="0"/>
          </a:p>
          <a:p>
            <a:pPr algn="l"/>
            <a:r>
              <a:rPr lang="en-US" dirty="0" smtClean="0"/>
              <a:t>But </a:t>
            </a:r>
            <a:r>
              <a:rPr lang="en-US" dirty="0"/>
              <a:t>the </a:t>
            </a:r>
            <a:r>
              <a:rPr lang="en-US" i="1" dirty="0" err="1"/>
              <a:t>P’rushim</a:t>
            </a:r>
            <a:r>
              <a:rPr lang="en-US" dirty="0"/>
              <a:t> went out and began plotting how they might do away with </a:t>
            </a:r>
            <a:r>
              <a:rPr lang="en-US" dirty="0" smtClean="0"/>
              <a:t>Yeshua.</a:t>
            </a:r>
            <a:r>
              <a:rPr lang="en-US" b="1" baseline="30000" dirty="0"/>
              <a:t>  </a:t>
            </a:r>
            <a:r>
              <a:rPr lang="en-US" dirty="0"/>
              <a:t>Aware of this, he left that area.</a:t>
            </a:r>
            <a:endParaRPr lang="en-US" altLang="en-US" dirty="0"/>
          </a:p>
        </p:txBody>
      </p:sp>
    </p:spTree>
    <p:extLst>
      <p:ext uri="{BB962C8B-B14F-4D97-AF65-F5344CB8AC3E}">
        <p14:creationId xmlns:p14="http://schemas.microsoft.com/office/powerpoint/2010/main" val="25209271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152400" y="762000"/>
            <a:ext cx="8991600" cy="6096000"/>
          </a:xfrm>
        </p:spPr>
        <p:txBody>
          <a:bodyPr>
            <a:normAutofit/>
          </a:bodyPr>
          <a:lstStyle/>
          <a:p>
            <a:pPr marL="0" algn="r" rtl="1">
              <a:spcBef>
                <a:spcPts val="0"/>
              </a:spcBef>
              <a:spcAft>
                <a:spcPts val="800"/>
              </a:spcAft>
              <a:defRPr/>
            </a:pPr>
            <a:r>
              <a:rPr lang="he-IL" sz="5400" b="1" dirty="0">
                <a:latin typeface="David" panose="020E0502060401010101" pitchFamily="34" charset="-79"/>
                <a:cs typeface="David" panose="020E0502060401010101" pitchFamily="34" charset="-79"/>
              </a:rPr>
              <a:t>אַךְ רַבִּים הָלְכוּ אַחֲרָיו. הוּא רִפֵּא אֶת </a:t>
            </a:r>
            <a:r>
              <a:rPr lang="he-IL" sz="5400" b="1" dirty="0" smtClean="0">
                <a:latin typeface="David" panose="020E0502060401010101" pitchFamily="34" charset="-79"/>
                <a:cs typeface="David" panose="020E0502060401010101" pitchFamily="34" charset="-79"/>
              </a:rPr>
              <a:t>כֻּלָּם</a:t>
            </a:r>
            <a:r>
              <a:rPr lang="en-US" sz="5400" b="1" dirty="0" smtClean="0">
                <a:latin typeface="David" panose="020E0502060401010101" pitchFamily="34" charset="-79"/>
                <a:cs typeface="David" panose="020E0502060401010101" pitchFamily="34" charset="-79"/>
              </a:rPr>
              <a:t> ;</a:t>
            </a:r>
            <a:r>
              <a:rPr lang="he-IL" sz="5400" b="1" dirty="0" smtClean="0">
                <a:latin typeface="David" panose="020E0502060401010101" pitchFamily="34" charset="-79"/>
                <a:cs typeface="David" panose="020E0502060401010101" pitchFamily="34" charset="-79"/>
              </a:rPr>
              <a:t>וְהִזְהִיר </a:t>
            </a:r>
            <a:r>
              <a:rPr lang="he-IL" sz="5400" b="1" dirty="0">
                <a:latin typeface="David" panose="020E0502060401010101" pitchFamily="34" charset="-79"/>
                <a:cs typeface="David" panose="020E0502060401010101" pitchFamily="34" charset="-79"/>
              </a:rPr>
              <a:t>אוֹתָם שֶׁלֹּא יְגַלּוּ אוֹתוֹ,</a:t>
            </a:r>
            <a:endParaRPr lang="en-US" b="1" dirty="0">
              <a:latin typeface="David" panose="020E0502060401010101" pitchFamily="34" charset="-79"/>
              <a:ea typeface="Calibri" panose="020F0502020204030204" pitchFamily="34" charset="0"/>
              <a:cs typeface="David" panose="020E0502060401010101" pitchFamily="34" charset="-79"/>
            </a:endParaRPr>
          </a:p>
          <a:p>
            <a:pPr marL="0" indent="0" algn="just" eaLnBrk="1" hangingPunct="1">
              <a:lnSpc>
                <a:spcPct val="80000"/>
              </a:lnSpc>
              <a:defRPr/>
            </a:pPr>
            <a:endParaRPr lang="en-US" sz="1200" dirty="0"/>
          </a:p>
          <a:p>
            <a:pPr marL="0" indent="0" algn="just" eaLnBrk="1" hangingPunct="1">
              <a:defRPr/>
            </a:pPr>
            <a:r>
              <a:rPr lang="en-US" dirty="0"/>
              <a:t>Many people followed him; and he healed them </a:t>
            </a:r>
            <a:r>
              <a:rPr lang="en-US" dirty="0" smtClean="0"/>
              <a:t>all; but </a:t>
            </a:r>
            <a:r>
              <a:rPr lang="en-US" dirty="0"/>
              <a:t>warned them not to make him known.</a:t>
            </a:r>
            <a:endParaRPr lang="en-US" altLang="en-US" b="1" dirty="0">
              <a:solidFill>
                <a:srgbClr val="FFFF00"/>
              </a:solidFill>
              <a:latin typeface="David" panose="020E0502060401010101" pitchFamily="34" charset="-79"/>
              <a:cs typeface="David" panose="020E0502060401010101" pitchFamily="34" charset="-79"/>
            </a:endParaRPr>
          </a:p>
        </p:txBody>
      </p:sp>
      <p:sp>
        <p:nvSpPr>
          <p:cNvPr id="321539" name="Rectangle 2"/>
          <p:cNvSpPr>
            <a:spLocks noGrp="1" noChangeArrowheads="1"/>
          </p:cNvSpPr>
          <p:nvPr>
            <p:ph type="title"/>
          </p:nvPr>
        </p:nvSpPr>
        <p:spPr>
          <a:xfrm>
            <a:off x="457200" y="76200"/>
            <a:ext cx="8229600" cy="563563"/>
          </a:xfrm>
        </p:spPr>
        <p:txBody>
          <a:bodyPr/>
          <a:lstStyle/>
          <a:p>
            <a:pPr algn="r" rtl="1" eaLnBrk="1" hangingPunct="1"/>
            <a:r>
              <a:rPr lang="en-US" altLang="en-US" sz="2800" dirty="0" smtClean="0">
                <a:solidFill>
                  <a:srgbClr val="FFFF00"/>
                </a:solidFill>
              </a:rPr>
              <a:t>Mattityahu (Matthew) 12:16</a:t>
            </a:r>
            <a:endParaRPr lang="en-US" altLang="en-US" sz="2800" dirty="0" smtClean="0">
              <a:solidFill>
                <a:srgbClr val="FFFF00"/>
              </a:solidFill>
              <a:cs typeface="Vilna" pitchFamily="2" charset="-79"/>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152400" y="762000"/>
            <a:ext cx="8839200" cy="6324600"/>
          </a:xfrm>
        </p:spPr>
        <p:txBody>
          <a:bodyPr>
            <a:normAutofit/>
          </a:bodyPr>
          <a:lstStyle/>
          <a:p>
            <a:pPr marL="0" algn="r" rtl="1">
              <a:spcBef>
                <a:spcPts val="0"/>
              </a:spcBef>
              <a:spcAft>
                <a:spcPts val="800"/>
              </a:spcAft>
              <a:defRPr/>
            </a:pPr>
            <a:r>
              <a:rPr lang="he-IL" sz="5400" b="1" dirty="0">
                <a:latin typeface="David" panose="020E0502060401010101" pitchFamily="34" charset="-79"/>
                <a:cs typeface="David" panose="020E0502060401010101" pitchFamily="34" charset="-79"/>
              </a:rPr>
              <a:t>לְמַעַן יִתְקַיֵּם מַה שֶּׁנֶּאֱמַר בְּפִי יְשַׁעְיָהוּ הַנָּבִיא:</a:t>
            </a:r>
            <a:endParaRPr lang="en-US" b="1" dirty="0">
              <a:latin typeface="David" panose="020E0502060401010101" pitchFamily="34" charset="-79"/>
              <a:ea typeface="Calibri" panose="020F0502020204030204" pitchFamily="34" charset="0"/>
              <a:cs typeface="David" panose="020E0502060401010101" pitchFamily="34" charset="-79"/>
            </a:endParaRPr>
          </a:p>
          <a:p>
            <a:pPr marL="0" indent="0" algn="just" eaLnBrk="1" hangingPunct="1">
              <a:lnSpc>
                <a:spcPct val="80000"/>
              </a:lnSpc>
              <a:defRPr/>
            </a:pPr>
            <a:endParaRPr lang="en-US" sz="1200" dirty="0"/>
          </a:p>
          <a:p>
            <a:pPr marL="0" indent="0" algn="just" eaLnBrk="1" hangingPunct="1">
              <a:defRPr/>
            </a:pPr>
            <a:r>
              <a:rPr lang="en-US" dirty="0"/>
              <a:t>This was to fulfill what had been spoken through </a:t>
            </a:r>
            <a:r>
              <a:rPr lang="en-US" dirty="0" err="1"/>
              <a:t>Yesha`yahu</a:t>
            </a:r>
            <a:r>
              <a:rPr lang="en-US" dirty="0"/>
              <a:t> the prophet,</a:t>
            </a:r>
            <a:endParaRPr lang="en-US" altLang="en-US" b="1" dirty="0">
              <a:solidFill>
                <a:srgbClr val="FFFF00"/>
              </a:solidFill>
              <a:latin typeface="David" panose="020E0502060401010101" pitchFamily="34" charset="-79"/>
              <a:cs typeface="David" panose="020E0502060401010101" pitchFamily="34" charset="-79"/>
            </a:endParaRPr>
          </a:p>
        </p:txBody>
      </p:sp>
      <p:sp>
        <p:nvSpPr>
          <p:cNvPr id="322563" name="Rectangle 2"/>
          <p:cNvSpPr>
            <a:spLocks noGrp="1" noChangeArrowheads="1"/>
          </p:cNvSpPr>
          <p:nvPr>
            <p:ph type="title"/>
          </p:nvPr>
        </p:nvSpPr>
        <p:spPr>
          <a:xfrm>
            <a:off x="457200" y="76200"/>
            <a:ext cx="8229600" cy="563563"/>
          </a:xfrm>
        </p:spPr>
        <p:txBody>
          <a:bodyPr/>
          <a:lstStyle/>
          <a:p>
            <a:pPr algn="r" rtl="1" eaLnBrk="1" hangingPunct="1"/>
            <a:r>
              <a:rPr lang="en-US" altLang="en-US" sz="3200" smtClean="0">
                <a:solidFill>
                  <a:srgbClr val="FFFF00"/>
                </a:solidFill>
              </a:rPr>
              <a:t>Mattityahu (Matthew) 12:17</a:t>
            </a:r>
            <a:endParaRPr lang="en-US" altLang="en-US" sz="3200" smtClean="0">
              <a:solidFill>
                <a:srgbClr val="FFFF00"/>
              </a:solidFill>
              <a:cs typeface="Vilna" pitchFamily="2" charset="-79"/>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152400" y="762000"/>
            <a:ext cx="8839200" cy="6324600"/>
          </a:xfrm>
        </p:spPr>
        <p:txBody>
          <a:bodyPr>
            <a:normAutofit/>
          </a:bodyPr>
          <a:lstStyle/>
          <a:p>
            <a:pPr marL="0" algn="r" rtl="1">
              <a:spcBef>
                <a:spcPts val="0"/>
              </a:spcBef>
              <a:spcAft>
                <a:spcPts val="800"/>
              </a:spcAft>
              <a:defRPr/>
            </a:pPr>
            <a:r>
              <a:rPr lang="he-IL" sz="5400" b="1" dirty="0">
                <a:latin typeface="David" panose="020E0502060401010101" pitchFamily="34" charset="-79"/>
                <a:cs typeface="David" panose="020E0502060401010101" pitchFamily="34" charset="-79"/>
              </a:rPr>
              <a:t>"הֵן עַבְדִּי אֶתְמָךְ-בּוֹ, בְּחִירִי רָצְתָה נַפְשִׁי. נָתַתִּי רוּחִי עָלָיו, מִשְׁפָּט לַגּוֹיִם יוֹצִיא</a:t>
            </a:r>
            <a:endParaRPr lang="en-US" b="1" dirty="0">
              <a:latin typeface="David" panose="020E0502060401010101" pitchFamily="34" charset="-79"/>
              <a:ea typeface="Calibri" panose="020F0502020204030204" pitchFamily="34" charset="0"/>
              <a:cs typeface="David" panose="020E0502060401010101" pitchFamily="34" charset="-79"/>
            </a:endParaRPr>
          </a:p>
          <a:p>
            <a:pPr marL="0" indent="0" algn="just" eaLnBrk="1" hangingPunct="1">
              <a:lnSpc>
                <a:spcPct val="80000"/>
              </a:lnSpc>
              <a:defRPr/>
            </a:pPr>
            <a:endParaRPr lang="en-US" sz="1200" dirty="0"/>
          </a:p>
          <a:p>
            <a:pPr marL="0" indent="0" algn="just" eaLnBrk="1" hangingPunct="1">
              <a:defRPr/>
            </a:pPr>
            <a:r>
              <a:rPr lang="en-US" dirty="0"/>
              <a:t>"Here is </a:t>
            </a:r>
            <a:r>
              <a:rPr lang="en-US" dirty="0">
                <a:solidFill>
                  <a:srgbClr val="FFFF66"/>
                </a:solidFill>
              </a:rPr>
              <a:t>my servant</a:t>
            </a:r>
            <a:r>
              <a:rPr lang="en-US" dirty="0"/>
              <a:t>, whom I have chosen, my beloved, with whom I am well pleased; I will put my Spirit on him, and he will announce justice to the Gentiles.</a:t>
            </a:r>
            <a:endParaRPr lang="en-US" altLang="en-US" b="1" dirty="0">
              <a:solidFill>
                <a:srgbClr val="FFFF00"/>
              </a:solidFill>
              <a:latin typeface="David" panose="020E0502060401010101" pitchFamily="34" charset="-79"/>
              <a:cs typeface="David" panose="020E0502060401010101" pitchFamily="34" charset="-79"/>
            </a:endParaRPr>
          </a:p>
        </p:txBody>
      </p:sp>
      <p:sp>
        <p:nvSpPr>
          <p:cNvPr id="323587" name="Rectangle 2"/>
          <p:cNvSpPr>
            <a:spLocks noGrp="1" noChangeArrowheads="1"/>
          </p:cNvSpPr>
          <p:nvPr>
            <p:ph type="title"/>
          </p:nvPr>
        </p:nvSpPr>
        <p:spPr>
          <a:xfrm>
            <a:off x="457200" y="76200"/>
            <a:ext cx="8229600" cy="563563"/>
          </a:xfrm>
        </p:spPr>
        <p:txBody>
          <a:bodyPr/>
          <a:lstStyle/>
          <a:p>
            <a:pPr algn="r" rtl="1" eaLnBrk="1" hangingPunct="1"/>
            <a:r>
              <a:rPr lang="en-US" altLang="en-US" sz="3200" smtClean="0">
                <a:solidFill>
                  <a:srgbClr val="FFFF00"/>
                </a:solidFill>
              </a:rPr>
              <a:t>Mattityahu (Matthew) 12:18</a:t>
            </a:r>
            <a:endParaRPr lang="en-US" altLang="en-US" sz="3200" smtClean="0">
              <a:solidFill>
                <a:srgbClr val="FFFF00"/>
              </a:solidFill>
              <a:cs typeface="Vilna" pitchFamily="2" charset="-79"/>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0" y="762000"/>
            <a:ext cx="9144000" cy="6096000"/>
          </a:xfrm>
        </p:spPr>
        <p:txBody>
          <a:bodyPr>
            <a:normAutofit fontScale="92500" lnSpcReduction="20000"/>
          </a:bodyPr>
          <a:lstStyle/>
          <a:p>
            <a:pPr marL="0" algn="r" rtl="1">
              <a:spcBef>
                <a:spcPts val="0"/>
              </a:spcBef>
              <a:spcAft>
                <a:spcPts val="800"/>
              </a:spcAft>
              <a:defRPr/>
            </a:pPr>
            <a:r>
              <a:rPr lang="he-IL" sz="5400" b="1" dirty="0">
                <a:latin typeface="David" panose="020E0502060401010101" pitchFamily="34" charset="-79"/>
                <a:cs typeface="David" panose="020E0502060401010101" pitchFamily="34" charset="-79"/>
              </a:rPr>
              <a:t>לֹא יִ</a:t>
            </a:r>
            <a:r>
              <a:rPr lang="he-IL" sz="5400" b="1" dirty="0">
                <a:solidFill>
                  <a:srgbClr val="FFFF66"/>
                </a:solidFill>
                <a:latin typeface="David" panose="020E0502060401010101" pitchFamily="34" charset="-79"/>
                <a:cs typeface="David" panose="020E0502060401010101" pitchFamily="34" charset="-79"/>
              </a:rPr>
              <a:t>צְעַק</a:t>
            </a:r>
            <a:r>
              <a:rPr lang="he-IL" sz="5400" b="1" dirty="0">
                <a:latin typeface="David" panose="020E0502060401010101" pitchFamily="34" charset="-79"/>
                <a:cs typeface="David" panose="020E0502060401010101" pitchFamily="34" charset="-79"/>
              </a:rPr>
              <a:t> וְלֹא </a:t>
            </a:r>
            <a:r>
              <a:rPr lang="he-IL" sz="5400" b="1" dirty="0">
                <a:solidFill>
                  <a:srgbClr val="FFFF66"/>
                </a:solidFill>
                <a:latin typeface="David" panose="020E0502060401010101" pitchFamily="34" charset="-79"/>
                <a:cs typeface="David" panose="020E0502060401010101" pitchFamily="34" charset="-79"/>
              </a:rPr>
              <a:t>יִשָּׂא</a:t>
            </a:r>
            <a:r>
              <a:rPr lang="he-IL" sz="5400" b="1" dirty="0">
                <a:latin typeface="David" panose="020E0502060401010101" pitchFamily="34" charset="-79"/>
                <a:cs typeface="David" panose="020E0502060401010101" pitchFamily="34" charset="-79"/>
              </a:rPr>
              <a:t> וְלֹא-יַשְׁמִיעַ בַּחוּץ קוֹלוֹ.</a:t>
            </a:r>
            <a:endParaRPr lang="en-US" b="1" dirty="0">
              <a:latin typeface="David" panose="020E0502060401010101" pitchFamily="34" charset="-79"/>
              <a:ea typeface="Calibri" panose="020F0502020204030204" pitchFamily="34" charset="0"/>
              <a:cs typeface="David" panose="020E0502060401010101" pitchFamily="34" charset="-79"/>
            </a:endParaRPr>
          </a:p>
          <a:p>
            <a:pPr marL="0" indent="0" eaLnBrk="1" hangingPunct="1">
              <a:defRPr/>
            </a:pPr>
            <a:r>
              <a:rPr lang="en-US" dirty="0" smtClean="0"/>
              <a:t>He </a:t>
            </a:r>
            <a:r>
              <a:rPr lang="en-US" dirty="0"/>
              <a:t>will not fight or shout, no one will hear his voice in the streets</a:t>
            </a:r>
            <a:r>
              <a:rPr lang="en-US" dirty="0" smtClean="0"/>
              <a:t>;</a:t>
            </a:r>
          </a:p>
          <a:p>
            <a:pPr algn="r" rtl="1" fontAlgn="t"/>
            <a:r>
              <a:rPr lang="he-IL" sz="4800" b="1" dirty="0">
                <a:solidFill>
                  <a:srgbClr val="FFFF66"/>
                </a:solidFill>
                <a:latin typeface="David" panose="020E0502060401010101" pitchFamily="34" charset="-79"/>
                <a:cs typeface="David" panose="020E0502060401010101" pitchFamily="34" charset="-79"/>
              </a:rPr>
              <a:t>צָעַק</a:t>
            </a:r>
            <a:r>
              <a:rPr lang="he-IL" sz="4800" b="1" dirty="0">
                <a:latin typeface="David" panose="020E0502060401010101" pitchFamily="34" charset="-79"/>
                <a:cs typeface="David" panose="020E0502060401010101" pitchFamily="34" charset="-79"/>
              </a:rPr>
              <a:t> </a:t>
            </a:r>
            <a:r>
              <a:rPr lang="he-IL" sz="2400" dirty="0"/>
              <a:t>פ' </a:t>
            </a:r>
            <a:r>
              <a:rPr lang="he-IL" sz="2400" dirty="0" smtClean="0"/>
              <a:t>קל</a:t>
            </a:r>
            <a:r>
              <a:rPr lang="en-US" sz="4300" i="1" dirty="0" err="1" smtClean="0">
                <a:solidFill>
                  <a:srgbClr val="FFFF66"/>
                </a:solidFill>
              </a:rPr>
              <a:t>tsa-ak</a:t>
            </a:r>
            <a:r>
              <a:rPr lang="en-US" sz="2400" dirty="0" smtClean="0">
                <a:solidFill>
                  <a:srgbClr val="FFFF66"/>
                </a:solidFill>
              </a:rPr>
              <a:t> </a:t>
            </a:r>
            <a:r>
              <a:rPr lang="en-US" sz="2400" dirty="0" smtClean="0"/>
              <a:t> </a:t>
            </a:r>
            <a:r>
              <a:rPr lang="en-US" dirty="0" smtClean="0"/>
              <a:t>to </a:t>
            </a:r>
            <a:r>
              <a:rPr lang="en-US" dirty="0"/>
              <a:t>shout, to cry out ; to complain, to protest ; to rebuke, to reprimand, to censure</a:t>
            </a:r>
          </a:p>
          <a:p>
            <a:pPr algn="r" rtl="1" fontAlgn="t"/>
            <a:r>
              <a:rPr lang="he-IL" sz="4300" b="1" dirty="0">
                <a:solidFill>
                  <a:srgbClr val="FFFF66"/>
                </a:solidFill>
                <a:latin typeface="David" panose="020E0502060401010101" pitchFamily="34" charset="-79"/>
                <a:cs typeface="David" panose="020E0502060401010101" pitchFamily="34" charset="-79"/>
              </a:rPr>
              <a:t>נָשָׂא</a:t>
            </a:r>
            <a:r>
              <a:rPr lang="he-IL" dirty="0"/>
              <a:t> </a:t>
            </a:r>
            <a:r>
              <a:rPr lang="en-US" dirty="0" smtClean="0"/>
              <a:t> </a:t>
            </a:r>
            <a:r>
              <a:rPr lang="en-US" i="1" dirty="0" err="1" smtClean="0">
                <a:solidFill>
                  <a:srgbClr val="FFFF66"/>
                </a:solidFill>
              </a:rPr>
              <a:t>nasa</a:t>
            </a:r>
            <a:r>
              <a:rPr lang="en-US" dirty="0" smtClean="0"/>
              <a:t> to </a:t>
            </a:r>
            <a:r>
              <a:rPr lang="en-US" dirty="0"/>
              <a:t>bear, to carry ; to deliver (a speech, address, prayer) ; to suffer, to </a:t>
            </a:r>
            <a:r>
              <a:rPr lang="en-US" dirty="0" smtClean="0"/>
              <a:t>tolerate</a:t>
            </a:r>
            <a:endParaRPr lang="en-US" dirty="0"/>
          </a:p>
        </p:txBody>
      </p:sp>
      <p:sp>
        <p:nvSpPr>
          <p:cNvPr id="324611" name="Rectangle 2"/>
          <p:cNvSpPr>
            <a:spLocks noGrp="1" noChangeArrowheads="1"/>
          </p:cNvSpPr>
          <p:nvPr>
            <p:ph type="title"/>
          </p:nvPr>
        </p:nvSpPr>
        <p:spPr>
          <a:xfrm>
            <a:off x="457200" y="76200"/>
            <a:ext cx="8229600" cy="563563"/>
          </a:xfrm>
        </p:spPr>
        <p:txBody>
          <a:bodyPr/>
          <a:lstStyle/>
          <a:p>
            <a:pPr algn="r" rtl="1" eaLnBrk="1" hangingPunct="1"/>
            <a:r>
              <a:rPr lang="en-US" altLang="en-US" sz="3200" dirty="0" smtClean="0">
                <a:solidFill>
                  <a:srgbClr val="FFFF00"/>
                </a:solidFill>
              </a:rPr>
              <a:t>Mattityahu (Matthew) 12:19</a:t>
            </a:r>
            <a:endParaRPr lang="en-US" altLang="en-US" sz="3200" dirty="0" smtClean="0">
              <a:solidFill>
                <a:srgbClr val="FFFF00"/>
              </a:solidFill>
              <a:cs typeface="Vilna" pitchFamily="2" charset="-79"/>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pPr algn="l"/>
            <a:r>
              <a:rPr lang="en-US" altLang="en-US" dirty="0" smtClean="0"/>
              <a:t> </a:t>
            </a:r>
            <a:endParaRPr lang="en-US" alt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0" y="0"/>
            <a:ext cx="9144000" cy="5143500"/>
          </a:xfrm>
          <a:prstGeom prst="rect">
            <a:avLst/>
          </a:prstGeom>
        </p:spPr>
      </p:pic>
    </p:spTree>
    <p:extLst>
      <p:ext uri="{BB962C8B-B14F-4D97-AF65-F5344CB8AC3E}">
        <p14:creationId xmlns:p14="http://schemas.microsoft.com/office/powerpoint/2010/main" val="3778749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pPr algn="l"/>
            <a:r>
              <a:rPr lang="en-US" altLang="en-US" dirty="0" smtClean="0"/>
              <a:t>Essence of fatherhood: giver</a:t>
            </a:r>
          </a:p>
          <a:p>
            <a:pPr algn="l"/>
            <a:r>
              <a:rPr lang="en-US" baseline="30000" dirty="0" smtClean="0"/>
              <a:t>2 </a:t>
            </a:r>
            <a:r>
              <a:rPr lang="en-US" baseline="30000" dirty="0" err="1" smtClean="0"/>
              <a:t>Cor</a:t>
            </a:r>
            <a:r>
              <a:rPr lang="en-US" baseline="30000" dirty="0" smtClean="0"/>
              <a:t> 12.14-15 </a:t>
            </a:r>
            <a:r>
              <a:rPr lang="en-US" dirty="0" smtClean="0"/>
              <a:t>Look</a:t>
            </a:r>
            <a:r>
              <a:rPr lang="en-US" dirty="0"/>
              <a:t>, I am ready this third time to come and visit you; and I will not be a burden to you; for it is not what you own that I want, but you! Children are not supposed to save up for their parents, but </a:t>
            </a:r>
            <a:r>
              <a:rPr lang="en-US" dirty="0">
                <a:solidFill>
                  <a:srgbClr val="FFFF99"/>
                </a:solidFill>
              </a:rPr>
              <a:t>parents for their children.</a:t>
            </a:r>
            <a:r>
              <a:rPr lang="en-US" dirty="0"/>
              <a:t> </a:t>
            </a:r>
            <a:r>
              <a:rPr lang="en-US" b="1" baseline="30000" dirty="0"/>
              <a:t> </a:t>
            </a:r>
            <a:r>
              <a:rPr lang="en-US" dirty="0"/>
              <a:t>And as for me, I will most gladly </a:t>
            </a:r>
            <a:r>
              <a:rPr lang="en-US" dirty="0">
                <a:solidFill>
                  <a:srgbClr val="FFFF99"/>
                </a:solidFill>
              </a:rPr>
              <a:t>spend everything I have and be spent myself too for your sakes.</a:t>
            </a:r>
            <a:endParaRPr lang="en-US" altLang="en-US" dirty="0">
              <a:solidFill>
                <a:srgbClr val="FFFF99"/>
              </a:solidFill>
            </a:endParaRPr>
          </a:p>
        </p:txBody>
      </p:sp>
    </p:spTree>
    <p:extLst>
      <p:ext uri="{BB962C8B-B14F-4D97-AF65-F5344CB8AC3E}">
        <p14:creationId xmlns:p14="http://schemas.microsoft.com/office/powerpoint/2010/main" val="23854473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normAutofit lnSpcReduction="10000"/>
          </a:bodyPr>
          <a:lstStyle/>
          <a:p>
            <a:pPr algn="l"/>
            <a:r>
              <a:rPr lang="en-US" altLang="en-US" dirty="0" smtClean="0"/>
              <a:t>Prophetic role of Messiah:  </a:t>
            </a:r>
            <a:r>
              <a:rPr lang="en-US" altLang="en-US" sz="1800" dirty="0" smtClean="0"/>
              <a:t>Yeshayahu/Is 9.5-6</a:t>
            </a:r>
            <a:endParaRPr lang="en-US" altLang="en-US" dirty="0" smtClean="0"/>
          </a:p>
          <a:p>
            <a:pPr algn="l"/>
            <a:r>
              <a:rPr lang="en-US" dirty="0"/>
              <a:t>For a child is born to </a:t>
            </a:r>
            <a:r>
              <a:rPr lang="en-US" dirty="0" smtClean="0"/>
              <a:t>us, a </a:t>
            </a:r>
            <a:r>
              <a:rPr lang="en-US" dirty="0"/>
              <a:t>son is given to </a:t>
            </a:r>
            <a:r>
              <a:rPr lang="en-US" dirty="0" smtClean="0"/>
              <a:t>us; dominion </a:t>
            </a:r>
            <a:r>
              <a:rPr lang="en-US" dirty="0"/>
              <a:t>will rest on his </a:t>
            </a:r>
            <a:r>
              <a:rPr lang="en-US" dirty="0" smtClean="0"/>
              <a:t>shoulders, and </a:t>
            </a:r>
            <a:r>
              <a:rPr lang="en-US" dirty="0"/>
              <a:t>he will be </a:t>
            </a:r>
            <a:r>
              <a:rPr lang="en-US" dirty="0" smtClean="0"/>
              <a:t>named</a:t>
            </a:r>
          </a:p>
          <a:p>
            <a:pPr algn="r" rtl="1"/>
            <a:r>
              <a:rPr lang="he-IL" sz="4800" b="1" dirty="0">
                <a:latin typeface="David" panose="020E0502060401010101" pitchFamily="34" charset="-79"/>
                <a:cs typeface="David" panose="020E0502060401010101" pitchFamily="34" charset="-79"/>
              </a:rPr>
              <a:t>פֶּלֶא יוֹעֵץ, אֵל גִּבּוֹר, </a:t>
            </a:r>
            <a:r>
              <a:rPr lang="he-IL" sz="4800" b="1" dirty="0">
                <a:solidFill>
                  <a:srgbClr val="FFFF66"/>
                </a:solidFill>
                <a:latin typeface="David" panose="020E0502060401010101" pitchFamily="34" charset="-79"/>
                <a:cs typeface="David" panose="020E0502060401010101" pitchFamily="34" charset="-79"/>
              </a:rPr>
              <a:t>אֲבִי-עַד</a:t>
            </a:r>
            <a:r>
              <a:rPr lang="he-IL" sz="4800" b="1" dirty="0">
                <a:latin typeface="David" panose="020E0502060401010101" pitchFamily="34" charset="-79"/>
                <a:cs typeface="David" panose="020E0502060401010101" pitchFamily="34" charset="-79"/>
              </a:rPr>
              <a:t>, שַׂר-שָׁלוֹם</a:t>
            </a:r>
            <a:r>
              <a:rPr lang="he-IL" sz="4800" b="1" dirty="0" smtClean="0">
                <a:latin typeface="David" panose="020E0502060401010101" pitchFamily="34" charset="-79"/>
                <a:cs typeface="David" panose="020E0502060401010101" pitchFamily="34" charset="-79"/>
              </a:rPr>
              <a:t>.</a:t>
            </a:r>
            <a:endParaRPr lang="en-US" sz="4800" b="1" dirty="0" smtClean="0">
              <a:latin typeface="David" panose="020E0502060401010101" pitchFamily="34" charset="-79"/>
              <a:cs typeface="David" panose="020E0502060401010101" pitchFamily="34" charset="-79"/>
            </a:endParaRPr>
          </a:p>
          <a:p>
            <a:pPr algn="l"/>
            <a:r>
              <a:rPr lang="en-US" i="1" dirty="0" smtClean="0"/>
              <a:t>Pele-Yo‘etz, </a:t>
            </a:r>
            <a:r>
              <a:rPr lang="en-US" i="1" dirty="0"/>
              <a:t>El </a:t>
            </a:r>
            <a:r>
              <a:rPr lang="en-US" i="1" dirty="0" smtClean="0"/>
              <a:t>Gibbor, </a:t>
            </a:r>
          </a:p>
          <a:p>
            <a:pPr algn="l"/>
            <a:r>
              <a:rPr lang="en-US" i="1" dirty="0" smtClean="0"/>
              <a:t>Avi-</a:t>
            </a:r>
            <a:r>
              <a:rPr lang="en-US" i="1" dirty="0"/>
              <a:t>‘</a:t>
            </a:r>
            <a:r>
              <a:rPr lang="en-US" i="1" dirty="0" smtClean="0"/>
              <a:t>Ad, </a:t>
            </a:r>
            <a:r>
              <a:rPr lang="en-US" i="1" dirty="0"/>
              <a:t>Sar-Shalom</a:t>
            </a:r>
            <a:r>
              <a:rPr lang="en-US" dirty="0"/>
              <a:t/>
            </a:r>
            <a:br>
              <a:rPr lang="en-US" dirty="0"/>
            </a:br>
            <a:r>
              <a:rPr lang="en-US" dirty="0"/>
              <a:t>[Wonder of a Counselor, </a:t>
            </a:r>
            <a:endParaRPr lang="en-US" dirty="0" smtClean="0"/>
          </a:p>
          <a:p>
            <a:pPr algn="l"/>
            <a:r>
              <a:rPr lang="en-US" dirty="0" smtClean="0"/>
              <a:t>Mighty God, </a:t>
            </a:r>
          </a:p>
          <a:p>
            <a:pPr algn="l"/>
            <a:r>
              <a:rPr lang="en-US" dirty="0" smtClean="0">
                <a:solidFill>
                  <a:srgbClr val="FFFF66"/>
                </a:solidFill>
              </a:rPr>
              <a:t>Father </a:t>
            </a:r>
            <a:r>
              <a:rPr lang="en-US" dirty="0">
                <a:solidFill>
                  <a:srgbClr val="FFFF66"/>
                </a:solidFill>
              </a:rPr>
              <a:t>of Eternity</a:t>
            </a:r>
            <a:r>
              <a:rPr lang="en-US" dirty="0"/>
              <a:t>, Prince of Peace</a:t>
            </a:r>
            <a:r>
              <a:rPr lang="en-US" dirty="0" smtClean="0"/>
              <a:t>]</a:t>
            </a:r>
            <a:endParaRPr lang="en-US" altLang="en-US" dirty="0"/>
          </a:p>
        </p:txBody>
      </p:sp>
    </p:spTree>
    <p:extLst>
      <p:ext uri="{BB962C8B-B14F-4D97-AF65-F5344CB8AC3E}">
        <p14:creationId xmlns:p14="http://schemas.microsoft.com/office/powerpoint/2010/main" val="15503380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normAutofit/>
          </a:bodyPr>
          <a:lstStyle/>
          <a:p>
            <a:pPr algn="l"/>
            <a:r>
              <a:rPr lang="en-US" altLang="en-US" dirty="0" smtClean="0"/>
              <a:t>Prophetic role of Messiah: </a:t>
            </a:r>
            <a:r>
              <a:rPr lang="en-US" altLang="en-US" sz="1800" dirty="0">
                <a:solidFill>
                  <a:srgbClr val="FFFFFF"/>
                </a:solidFill>
              </a:rPr>
              <a:t>Yeshayahu/Is 9.5-6</a:t>
            </a:r>
            <a:endParaRPr lang="en-US" altLang="en-US" dirty="0" smtClean="0"/>
          </a:p>
          <a:p>
            <a:pPr algn="l"/>
            <a:r>
              <a:rPr lang="en-US" b="1" baseline="30000" dirty="0"/>
              <a:t> </a:t>
            </a:r>
            <a:r>
              <a:rPr lang="en-US" dirty="0"/>
              <a:t>in order to extend the dominion</a:t>
            </a:r>
            <a:br>
              <a:rPr lang="en-US" dirty="0"/>
            </a:br>
            <a:r>
              <a:rPr lang="en-US" dirty="0"/>
              <a:t>and perpetuate the peace</a:t>
            </a:r>
            <a:br>
              <a:rPr lang="en-US" dirty="0"/>
            </a:br>
            <a:r>
              <a:rPr lang="en-US" dirty="0"/>
              <a:t>of the throne and kingdom of David,</a:t>
            </a:r>
            <a:br>
              <a:rPr lang="en-US" dirty="0"/>
            </a:br>
            <a:r>
              <a:rPr lang="en-US" dirty="0"/>
              <a:t>to secure it and sustain it</a:t>
            </a:r>
            <a:br>
              <a:rPr lang="en-US" dirty="0"/>
            </a:br>
            <a:r>
              <a:rPr lang="en-US" dirty="0"/>
              <a:t>through justice and righteousness</a:t>
            </a:r>
            <a:br>
              <a:rPr lang="en-US" dirty="0"/>
            </a:br>
            <a:r>
              <a:rPr lang="en-US" dirty="0"/>
              <a:t>henceforth and forever.</a:t>
            </a:r>
            <a:br>
              <a:rPr lang="en-US" dirty="0"/>
            </a:br>
            <a:r>
              <a:rPr lang="en-US" dirty="0"/>
              <a:t>The zeal of </a:t>
            </a:r>
            <a:r>
              <a:rPr lang="en-US" i="1" cap="small" dirty="0"/>
              <a:t>Adonai</a:t>
            </a:r>
            <a:r>
              <a:rPr lang="en-US" dirty="0"/>
              <a:t>-</a:t>
            </a:r>
            <a:r>
              <a:rPr lang="en-US" i="1" dirty="0"/>
              <a:t>Tzva’ot</a:t>
            </a:r>
            <a:r>
              <a:rPr lang="en-US" dirty="0"/>
              <a:t/>
            </a:r>
            <a:br>
              <a:rPr lang="en-US" dirty="0"/>
            </a:br>
            <a:r>
              <a:rPr lang="en-US" dirty="0"/>
              <a:t>will accomplish this.</a:t>
            </a:r>
            <a:endParaRPr lang="en-US" altLang="en-US" dirty="0"/>
          </a:p>
        </p:txBody>
      </p:sp>
    </p:spTree>
    <p:extLst>
      <p:ext uri="{BB962C8B-B14F-4D97-AF65-F5344CB8AC3E}">
        <p14:creationId xmlns:p14="http://schemas.microsoft.com/office/powerpoint/2010/main" val="21515155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pPr algn="l"/>
            <a:r>
              <a:rPr lang="en-US" altLang="en-US" dirty="0" smtClean="0"/>
              <a:t>According to the Life Model, 5 stages of life</a:t>
            </a:r>
          </a:p>
          <a:p>
            <a:pPr marL="457200" indent="-457200" algn="l">
              <a:buFont typeface="+mj-lt"/>
              <a:buAutoNum type="arabicPeriod"/>
            </a:pPr>
            <a:r>
              <a:rPr lang="en-US" altLang="en-US" dirty="0" smtClean="0"/>
              <a:t>Infant, birth till 3, learns to live in joy, trusting good adults to meet his unarticulated needs </a:t>
            </a:r>
          </a:p>
          <a:p>
            <a:pPr marL="457200" indent="-457200" algn="l">
              <a:buFont typeface="+mj-lt"/>
              <a:buAutoNum type="arabicPeriod"/>
            </a:pPr>
            <a:r>
              <a:rPr lang="en-US" altLang="en-US" dirty="0" smtClean="0"/>
              <a:t>Child, 4 thru 12, asks for needs, takes some responsibility </a:t>
            </a:r>
          </a:p>
          <a:p>
            <a:pPr marL="457200" indent="-457200" algn="l">
              <a:buFont typeface="+mj-lt"/>
              <a:buAutoNum type="arabicPeriod"/>
            </a:pPr>
            <a:r>
              <a:rPr lang="en-US" altLang="en-US" dirty="0" smtClean="0"/>
              <a:t>Adult, 13 till birth 1</a:t>
            </a:r>
            <a:r>
              <a:rPr lang="en-US" altLang="en-US" baseline="30000" dirty="0" smtClean="0"/>
              <a:t>st</a:t>
            </a:r>
            <a:r>
              <a:rPr lang="en-US" altLang="en-US" dirty="0" smtClean="0"/>
              <a:t> child, cares for self and others</a:t>
            </a:r>
            <a:endParaRPr lang="en-US" altLang="en-US" dirty="0"/>
          </a:p>
        </p:txBody>
      </p:sp>
    </p:spTree>
    <p:extLst>
      <p:ext uri="{BB962C8B-B14F-4D97-AF65-F5344CB8AC3E}">
        <p14:creationId xmlns:p14="http://schemas.microsoft.com/office/powerpoint/2010/main" val="36474863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pPr marL="511175" indent="-511175" algn="l">
              <a:buFont typeface="+mj-lt"/>
              <a:buAutoNum type="arabicPeriod" startAt="4"/>
            </a:pPr>
            <a:r>
              <a:rPr lang="en-US" altLang="en-US" dirty="0" smtClean="0"/>
              <a:t>Parent</a:t>
            </a:r>
            <a:r>
              <a:rPr lang="en-US" altLang="en-US" dirty="0"/>
              <a:t>, birth 1</a:t>
            </a:r>
            <a:r>
              <a:rPr lang="en-US" altLang="en-US" baseline="30000" dirty="0"/>
              <a:t>st</a:t>
            </a:r>
            <a:r>
              <a:rPr lang="en-US" altLang="en-US" dirty="0"/>
              <a:t> child till empty </a:t>
            </a:r>
            <a:r>
              <a:rPr lang="en-US" altLang="en-US" dirty="0" smtClean="0"/>
              <a:t>nest, protects, serves, enjoys family without expecting to be taken care of. </a:t>
            </a:r>
          </a:p>
          <a:p>
            <a:pPr algn="l"/>
            <a:r>
              <a:rPr lang="en-US" altLang="en-US" dirty="0" smtClean="0"/>
              <a:t>Disclaimer, not meant to be injurious: </a:t>
            </a:r>
          </a:p>
          <a:p>
            <a:pPr algn="l"/>
            <a:r>
              <a:rPr lang="en-US" altLang="en-US" dirty="0" smtClean="0"/>
              <a:t>for </a:t>
            </a:r>
            <a:r>
              <a:rPr lang="en-US" altLang="en-US" dirty="0"/>
              <a:t>single men, </a:t>
            </a:r>
            <a:r>
              <a:rPr lang="en-US" altLang="en-US" dirty="0" smtClean="0"/>
              <a:t>childless men, fatherless </a:t>
            </a:r>
            <a:r>
              <a:rPr lang="en-US" altLang="en-US" dirty="0"/>
              <a:t>men, </a:t>
            </a:r>
            <a:r>
              <a:rPr lang="en-US" altLang="en-US" dirty="0" smtClean="0"/>
              <a:t>estranged children.  </a:t>
            </a:r>
            <a:r>
              <a:rPr lang="en-US" altLang="en-US" dirty="0">
                <a:solidFill>
                  <a:srgbClr val="FFFF66"/>
                </a:solidFill>
              </a:rPr>
              <a:t>Spirit of fatherhood for all</a:t>
            </a:r>
            <a:r>
              <a:rPr lang="en-US" altLang="en-US" dirty="0"/>
              <a:t>, since G-d is the </a:t>
            </a:r>
            <a:r>
              <a:rPr lang="en-US" altLang="en-US" dirty="0" smtClean="0"/>
              <a:t>preeminent </a:t>
            </a:r>
            <a:r>
              <a:rPr lang="en-US" altLang="en-US" dirty="0"/>
              <a:t>Father.</a:t>
            </a:r>
          </a:p>
          <a:p>
            <a:pPr algn="l"/>
            <a:r>
              <a:rPr lang="en-US" altLang="en-US" dirty="0" smtClean="0"/>
              <a:t> </a:t>
            </a:r>
          </a:p>
          <a:p>
            <a:pPr algn="l"/>
            <a:endParaRPr lang="en-US" altLang="en-US" dirty="0"/>
          </a:p>
          <a:p>
            <a:pPr algn="l"/>
            <a:endParaRPr lang="en-US" altLang="en-US" dirty="0"/>
          </a:p>
        </p:txBody>
      </p:sp>
    </p:spTree>
    <p:extLst>
      <p:ext uri="{BB962C8B-B14F-4D97-AF65-F5344CB8AC3E}">
        <p14:creationId xmlns:p14="http://schemas.microsoft.com/office/powerpoint/2010/main" val="21488876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pPr algn="l"/>
            <a:r>
              <a:rPr lang="en-US" altLang="en-US" dirty="0" smtClean="0"/>
              <a:t>Amazing revelation when were told that we’ve conceived a child.</a:t>
            </a:r>
          </a:p>
          <a:p>
            <a:pPr algn="l"/>
            <a:r>
              <a:rPr lang="en-US" altLang="en-US" dirty="0" smtClean="0"/>
              <a:t>[story dentist and in vitro ]</a:t>
            </a:r>
          </a:p>
          <a:p>
            <a:pPr algn="l"/>
            <a:r>
              <a:rPr lang="en-US" altLang="en-US" dirty="0" smtClean="0"/>
              <a:t>A father gives life: wonderful and fearsome</a:t>
            </a:r>
          </a:p>
          <a:p>
            <a:pPr algn="l"/>
            <a:r>
              <a:rPr lang="en-US" altLang="en-US" dirty="0" smtClean="0"/>
              <a:t>Do men want children?</a:t>
            </a:r>
          </a:p>
          <a:p>
            <a:pPr algn="l"/>
            <a:r>
              <a:rPr lang="en-US" altLang="en-US" dirty="0" smtClean="0"/>
              <a:t>Yes and no, depends on if they mastered the first three levels…</a:t>
            </a:r>
            <a:endParaRPr lang="en-US" altLang="en-US" dirty="0"/>
          </a:p>
        </p:txBody>
      </p:sp>
    </p:spTree>
    <p:extLst>
      <p:ext uri="{BB962C8B-B14F-4D97-AF65-F5344CB8AC3E}">
        <p14:creationId xmlns:p14="http://schemas.microsoft.com/office/powerpoint/2010/main" val="6522804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pPr algn="l"/>
            <a:r>
              <a:rPr lang="en-US" altLang="en-US" dirty="0" smtClean="0"/>
              <a:t>According to the Life Model, 5 stages of life</a:t>
            </a:r>
          </a:p>
          <a:p>
            <a:pPr marL="457200" indent="-457200" algn="l">
              <a:buFont typeface="+mj-lt"/>
              <a:buAutoNum type="arabicPeriod"/>
            </a:pPr>
            <a:r>
              <a:rPr lang="en-US" altLang="en-US" dirty="0" smtClean="0"/>
              <a:t>Infant, birth till 3, learns to live in joy, trusting good adults to meet his needs</a:t>
            </a:r>
          </a:p>
          <a:p>
            <a:pPr marL="457200" indent="-457200" algn="l">
              <a:buFont typeface="+mj-lt"/>
              <a:buAutoNum type="arabicPeriod"/>
            </a:pPr>
            <a:r>
              <a:rPr lang="en-US" altLang="en-US" dirty="0" smtClean="0"/>
              <a:t>Child, 4 thru 12, asks for needs, takes some responsibility </a:t>
            </a:r>
          </a:p>
          <a:p>
            <a:pPr marL="457200" indent="-457200" algn="l">
              <a:buFont typeface="+mj-lt"/>
              <a:buAutoNum type="arabicPeriod"/>
            </a:pPr>
            <a:r>
              <a:rPr lang="en-US" altLang="en-US" dirty="0" smtClean="0"/>
              <a:t>Adult, 13 till birth 1</a:t>
            </a:r>
            <a:r>
              <a:rPr lang="en-US" altLang="en-US" baseline="30000" dirty="0" smtClean="0"/>
              <a:t>st</a:t>
            </a:r>
            <a:r>
              <a:rPr lang="en-US" altLang="en-US" dirty="0" smtClean="0"/>
              <a:t> child, cares for self and others</a:t>
            </a:r>
            <a:endParaRPr lang="en-US" altLang="en-US" dirty="0"/>
          </a:p>
        </p:txBody>
      </p:sp>
    </p:spTree>
    <p:extLst>
      <p:ext uri="{BB962C8B-B14F-4D97-AF65-F5344CB8AC3E}">
        <p14:creationId xmlns:p14="http://schemas.microsoft.com/office/powerpoint/2010/main" val="27295654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pPr algn="l"/>
            <a:r>
              <a:rPr lang="en-US" altLang="en-US" dirty="0" smtClean="0"/>
              <a:t>Jim Wilder, </a:t>
            </a:r>
            <a:r>
              <a:rPr lang="en-US" altLang="en-US" i="1" dirty="0" smtClean="0"/>
              <a:t>Life Model:</a:t>
            </a:r>
            <a:r>
              <a:rPr lang="en-US" altLang="en-US" dirty="0" smtClean="0"/>
              <a:t> </a:t>
            </a:r>
          </a:p>
          <a:p>
            <a:pPr algn="l"/>
            <a:r>
              <a:rPr lang="en-US" altLang="en-US" dirty="0" smtClean="0"/>
              <a:t>“Three quarter or more of the men in the US will revert to infant level maturity under any stress.  </a:t>
            </a:r>
          </a:p>
          <a:p>
            <a:pPr marL="511175" indent="-511175" algn="l">
              <a:buFont typeface="+mj-lt"/>
              <a:buAutoNum type="arabicPeriod" startAt="4"/>
            </a:pPr>
            <a:r>
              <a:rPr lang="en-US" altLang="en-US" dirty="0"/>
              <a:t>Parent, birth 1</a:t>
            </a:r>
            <a:r>
              <a:rPr lang="en-US" altLang="en-US" baseline="30000" dirty="0"/>
              <a:t>st</a:t>
            </a:r>
            <a:r>
              <a:rPr lang="en-US" altLang="en-US" dirty="0"/>
              <a:t> child till empty nest, </a:t>
            </a:r>
            <a:r>
              <a:rPr lang="en-US" altLang="en-US" dirty="0">
                <a:solidFill>
                  <a:srgbClr val="FFFF66"/>
                </a:solidFill>
              </a:rPr>
              <a:t>protects, serves, enjoys family without expecting to be taken care of. </a:t>
            </a:r>
          </a:p>
          <a:p>
            <a:pPr algn="l"/>
            <a:endParaRPr lang="en-US" altLang="en-US" dirty="0"/>
          </a:p>
        </p:txBody>
      </p:sp>
    </p:spTree>
    <p:extLst>
      <p:ext uri="{BB962C8B-B14F-4D97-AF65-F5344CB8AC3E}">
        <p14:creationId xmlns:p14="http://schemas.microsoft.com/office/powerpoint/2010/main" val="42836115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pPr algn="l"/>
            <a:r>
              <a:rPr lang="en-US" b="1" dirty="0"/>
              <a:t>10 Traits of Effective Dads:</a:t>
            </a:r>
            <a:endParaRPr lang="en-US" dirty="0"/>
          </a:p>
          <a:p>
            <a:pPr algn="l"/>
            <a:r>
              <a:rPr lang="en-US" dirty="0" smtClean="0"/>
              <a:t>They </a:t>
            </a:r>
            <a:r>
              <a:rPr lang="en-US" dirty="0"/>
              <a:t>realize that their manhood and fatherhood are directly tied to their relationship with God.  </a:t>
            </a:r>
            <a:r>
              <a:rPr lang="en-US" dirty="0">
                <a:solidFill>
                  <a:srgbClr val="FFFF66"/>
                </a:solidFill>
              </a:rPr>
              <a:t>This means time in God’s Word, time in prayer </a:t>
            </a:r>
            <a:r>
              <a:rPr lang="en-US" dirty="0"/>
              <a:t>and time with God’s people is an essential part of their lives.  </a:t>
            </a:r>
            <a:endParaRPr lang="el-GR" dirty="0" smtClean="0"/>
          </a:p>
          <a:p>
            <a:pPr algn="l"/>
            <a:r>
              <a:rPr lang="el-GR" dirty="0" smtClean="0"/>
              <a:t>It’s only by the applied atoning blood of Messiah that we can rise through the levels.  </a:t>
            </a:r>
            <a:r>
              <a:rPr lang="en-US" dirty="0" smtClean="0"/>
              <a:t> </a:t>
            </a:r>
            <a:r>
              <a:rPr lang="en-US" dirty="0"/>
              <a:t> </a:t>
            </a:r>
            <a:endParaRPr lang="en-US" altLang="en-US" dirty="0"/>
          </a:p>
        </p:txBody>
      </p:sp>
    </p:spTree>
    <p:extLst>
      <p:ext uri="{BB962C8B-B14F-4D97-AF65-F5344CB8AC3E}">
        <p14:creationId xmlns:p14="http://schemas.microsoft.com/office/powerpoint/2010/main" val="18504643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pPr algn="l"/>
            <a:r>
              <a:rPr lang="en-US" dirty="0"/>
              <a:t> If married, they uphold their wives as their number one friend and co-worker in life. They realize that </a:t>
            </a:r>
            <a:r>
              <a:rPr lang="en-US" dirty="0">
                <a:solidFill>
                  <a:srgbClr val="FFFF66"/>
                </a:solidFill>
              </a:rPr>
              <a:t>loving their wives is one of the greatest things they could ever give their kids </a:t>
            </a:r>
            <a:r>
              <a:rPr lang="en-US" dirty="0"/>
              <a:t>and they protect their marriage like it’s their life.</a:t>
            </a:r>
            <a:endParaRPr lang="en-US" altLang="en-US" dirty="0"/>
          </a:p>
        </p:txBody>
      </p:sp>
    </p:spTree>
    <p:extLst>
      <p:ext uri="{BB962C8B-B14F-4D97-AF65-F5344CB8AC3E}">
        <p14:creationId xmlns:p14="http://schemas.microsoft.com/office/powerpoint/2010/main" val="637471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pPr algn="l"/>
            <a:r>
              <a:rPr lang="en-US" altLang="en-US" dirty="0" smtClean="0"/>
              <a:t> </a:t>
            </a:r>
            <a:endParaRPr lang="en-US" alt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482470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pPr algn="l"/>
            <a:r>
              <a:rPr lang="en-US" dirty="0" smtClean="0"/>
              <a:t>They </a:t>
            </a:r>
            <a:r>
              <a:rPr lang="en-US" dirty="0"/>
              <a:t>practice the discipline of meekness.  They exemplify the combination of humility and strength.   Men need to be strong for their families not at their families.  These great dads get this idea well.  In these homes, </a:t>
            </a:r>
            <a:r>
              <a:rPr lang="en-US" dirty="0">
                <a:solidFill>
                  <a:srgbClr val="FFFF66"/>
                </a:solidFill>
              </a:rPr>
              <a:t>yelling and abuse of any kind is never tolerated.  </a:t>
            </a:r>
            <a:endParaRPr lang="en-US" altLang="en-US" dirty="0">
              <a:solidFill>
                <a:srgbClr val="FFFF66"/>
              </a:solidFill>
            </a:endParaRPr>
          </a:p>
        </p:txBody>
      </p:sp>
    </p:spTree>
    <p:extLst>
      <p:ext uri="{BB962C8B-B14F-4D97-AF65-F5344CB8AC3E}">
        <p14:creationId xmlns:p14="http://schemas.microsoft.com/office/powerpoint/2010/main" val="9679483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pPr algn="l"/>
            <a:r>
              <a:rPr lang="en-US" dirty="0"/>
              <a:t> They’ve tied their hearts to the hearts of their children.  There is a very special God-given bond that they cherish and cultivate on a daily basis.  This means they are </a:t>
            </a:r>
            <a:r>
              <a:rPr lang="en-US" dirty="0">
                <a:solidFill>
                  <a:srgbClr val="FFFF66"/>
                </a:solidFill>
              </a:rPr>
              <a:t>always looking to create heart-moments with their kids, </a:t>
            </a:r>
            <a:r>
              <a:rPr lang="en-US" dirty="0"/>
              <a:t>especially when it comes to sharing God’s love and truth with them.</a:t>
            </a:r>
            <a:endParaRPr lang="en-US" altLang="en-US" dirty="0"/>
          </a:p>
        </p:txBody>
      </p:sp>
    </p:spTree>
    <p:extLst>
      <p:ext uri="{BB962C8B-B14F-4D97-AF65-F5344CB8AC3E}">
        <p14:creationId xmlns:p14="http://schemas.microsoft.com/office/powerpoint/2010/main" val="6930543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pPr algn="l"/>
            <a:r>
              <a:rPr lang="en-US" dirty="0" smtClean="0"/>
              <a:t>They </a:t>
            </a:r>
            <a:r>
              <a:rPr lang="en-US" dirty="0"/>
              <a:t>honor their child’s gender and unique giftedness.  </a:t>
            </a:r>
            <a:r>
              <a:rPr lang="en-US" dirty="0">
                <a:solidFill>
                  <a:srgbClr val="FFFF66"/>
                </a:solidFill>
              </a:rPr>
              <a:t>They raise their sons to be men and their daughters to become women.</a:t>
            </a:r>
            <a:r>
              <a:rPr lang="en-US" dirty="0"/>
              <a:t>  There is a difference and a good father knows how to engage both his sons and daughters.  When most dads pull back during the adolescent years, these astute men mentor and engage at an even deeper level.  </a:t>
            </a:r>
            <a:endParaRPr lang="en-US" altLang="en-US" dirty="0"/>
          </a:p>
        </p:txBody>
      </p:sp>
    </p:spTree>
    <p:extLst>
      <p:ext uri="{BB962C8B-B14F-4D97-AF65-F5344CB8AC3E}">
        <p14:creationId xmlns:p14="http://schemas.microsoft.com/office/powerpoint/2010/main" val="11910360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pPr algn="l"/>
            <a:r>
              <a:rPr lang="en-US" dirty="0"/>
              <a:t>They are </a:t>
            </a:r>
            <a:r>
              <a:rPr lang="en-US" dirty="0">
                <a:solidFill>
                  <a:srgbClr val="FFFF66"/>
                </a:solidFill>
              </a:rPr>
              <a:t>great listeners </a:t>
            </a:r>
            <a:r>
              <a:rPr lang="en-US" dirty="0"/>
              <a:t>and make themselves available for those “by the way” teaching moments and conversations with their children (Deut. 6:5-7)</a:t>
            </a:r>
            <a:endParaRPr lang="en-US" altLang="en-US" dirty="0"/>
          </a:p>
        </p:txBody>
      </p:sp>
    </p:spTree>
    <p:extLst>
      <p:ext uri="{BB962C8B-B14F-4D97-AF65-F5344CB8AC3E}">
        <p14:creationId xmlns:p14="http://schemas.microsoft.com/office/powerpoint/2010/main" val="32921379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pPr algn="l"/>
            <a:r>
              <a:rPr lang="en-US" dirty="0"/>
              <a:t>They make their children feel special and </a:t>
            </a:r>
            <a:r>
              <a:rPr lang="en-US" dirty="0">
                <a:solidFill>
                  <a:srgbClr val="FFFF66"/>
                </a:solidFill>
              </a:rPr>
              <a:t>believe in them</a:t>
            </a:r>
            <a:r>
              <a:rPr lang="en-US" dirty="0"/>
              <a:t>.  I thought this quote by the late Jim Valvano is very fitting:  “My father gave me the greatest gift anyone could give another person, he believed in me.”  Great dads believe in their kids and their kids know how special they are.</a:t>
            </a:r>
            <a:endParaRPr lang="en-US" altLang="en-US" dirty="0"/>
          </a:p>
        </p:txBody>
      </p:sp>
    </p:spTree>
    <p:extLst>
      <p:ext uri="{BB962C8B-B14F-4D97-AF65-F5344CB8AC3E}">
        <p14:creationId xmlns:p14="http://schemas.microsoft.com/office/powerpoint/2010/main" val="16577605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pPr algn="l"/>
            <a:r>
              <a:rPr lang="en-US" dirty="0" smtClean="0"/>
              <a:t>Mercy </a:t>
            </a:r>
            <a:r>
              <a:rPr lang="en-US" dirty="0"/>
              <a:t>and grace are a part of their households.  As sinners, these men know that we will always be dealing with offenses and trip-ups.  This makes mercy and grace two of their strongest relationship allies.   A saying we often come back to is, “forgiven and forgiving.”  In this regards, </a:t>
            </a:r>
            <a:r>
              <a:rPr lang="en-US" dirty="0">
                <a:solidFill>
                  <a:srgbClr val="FFFF66"/>
                </a:solidFill>
              </a:rPr>
              <a:t>they take the lead in admitting when they are wrong and asking for forgiveness.</a:t>
            </a:r>
            <a:endParaRPr lang="en-US" altLang="en-US" dirty="0">
              <a:solidFill>
                <a:srgbClr val="FFFF66"/>
              </a:solidFill>
            </a:endParaRPr>
          </a:p>
        </p:txBody>
      </p:sp>
    </p:spTree>
    <p:extLst>
      <p:ext uri="{BB962C8B-B14F-4D97-AF65-F5344CB8AC3E}">
        <p14:creationId xmlns:p14="http://schemas.microsoft.com/office/powerpoint/2010/main" val="2710559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normAutofit/>
          </a:bodyPr>
          <a:lstStyle/>
          <a:p>
            <a:r>
              <a:rPr lang="en-US" dirty="0"/>
              <a:t>Tools for the trade </a:t>
            </a:r>
          </a:p>
          <a:p>
            <a:r>
              <a:rPr lang="en-US" dirty="0"/>
              <a:t> </a:t>
            </a:r>
            <a:r>
              <a:rPr lang="en-US" dirty="0" smtClean="0"/>
              <a:t>(</a:t>
            </a:r>
            <a:r>
              <a:rPr lang="en-US" dirty="0"/>
              <a:t>chorus) </a:t>
            </a:r>
          </a:p>
          <a:p>
            <a:r>
              <a:rPr lang="en-US" dirty="0"/>
              <a:t>If you are a father, you are a builder </a:t>
            </a:r>
          </a:p>
          <a:p>
            <a:r>
              <a:rPr lang="en-US" dirty="0"/>
              <a:t>And your children will become what you've made </a:t>
            </a:r>
          </a:p>
          <a:p>
            <a:r>
              <a:rPr lang="en-US" dirty="0"/>
              <a:t>Please do your best and please don't forget </a:t>
            </a:r>
          </a:p>
          <a:p>
            <a:r>
              <a:rPr lang="en-US" dirty="0"/>
              <a:t>God gave you the tools for the trade </a:t>
            </a:r>
          </a:p>
          <a:p>
            <a:r>
              <a:rPr lang="en-US" dirty="0"/>
              <a:t> </a:t>
            </a:r>
          </a:p>
        </p:txBody>
      </p:sp>
    </p:spTree>
    <p:extLst>
      <p:ext uri="{BB962C8B-B14F-4D97-AF65-F5344CB8AC3E}">
        <p14:creationId xmlns:p14="http://schemas.microsoft.com/office/powerpoint/2010/main" val="28214414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normAutofit/>
          </a:bodyPr>
          <a:lstStyle/>
          <a:p>
            <a:r>
              <a:rPr lang="en-US" dirty="0" smtClean="0"/>
              <a:t>He </a:t>
            </a:r>
            <a:r>
              <a:rPr lang="en-US" dirty="0"/>
              <a:t>gave you eyes to see where your child might go wrong </a:t>
            </a:r>
          </a:p>
          <a:p>
            <a:r>
              <a:rPr lang="en-US" dirty="0"/>
              <a:t>And feet to lead them safely through </a:t>
            </a:r>
          </a:p>
          <a:p>
            <a:r>
              <a:rPr lang="en-US" dirty="0"/>
              <a:t>Hands to hold their hands </a:t>
            </a:r>
          </a:p>
          <a:p>
            <a:r>
              <a:rPr lang="en-US" dirty="0"/>
              <a:t>And lips to say "</a:t>
            </a:r>
            <a:r>
              <a:rPr lang="en-US" dirty="0" err="1"/>
              <a:t>i</a:t>
            </a:r>
            <a:r>
              <a:rPr lang="en-US" dirty="0"/>
              <a:t> love you" </a:t>
            </a:r>
          </a:p>
          <a:p>
            <a:r>
              <a:rPr lang="en-US" dirty="0"/>
              <a:t> </a:t>
            </a:r>
          </a:p>
          <a:p>
            <a:r>
              <a:rPr lang="en-US" dirty="0"/>
              <a:t>(repeat chorus) </a:t>
            </a:r>
          </a:p>
          <a:p>
            <a:r>
              <a:rPr lang="en-US" dirty="0"/>
              <a:t> </a:t>
            </a:r>
          </a:p>
        </p:txBody>
      </p:sp>
    </p:spTree>
    <p:extLst>
      <p:ext uri="{BB962C8B-B14F-4D97-AF65-F5344CB8AC3E}">
        <p14:creationId xmlns:p14="http://schemas.microsoft.com/office/powerpoint/2010/main" val="3126313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normAutofit/>
          </a:bodyPr>
          <a:lstStyle/>
          <a:p>
            <a:r>
              <a:rPr lang="en-US" dirty="0" smtClean="0"/>
              <a:t>He </a:t>
            </a:r>
            <a:r>
              <a:rPr lang="en-US" dirty="0"/>
              <a:t>gave you arms to hold them </a:t>
            </a:r>
          </a:p>
          <a:p>
            <a:r>
              <a:rPr lang="en-US" dirty="0"/>
              <a:t>When they are afraid </a:t>
            </a:r>
          </a:p>
          <a:p>
            <a:r>
              <a:rPr lang="en-US" dirty="0"/>
              <a:t>And time to wait until they’re calm </a:t>
            </a:r>
          </a:p>
          <a:p>
            <a:r>
              <a:rPr lang="en-US" dirty="0"/>
              <a:t>Ears to hear between their lines </a:t>
            </a:r>
          </a:p>
          <a:p>
            <a:r>
              <a:rPr lang="en-US" dirty="0"/>
              <a:t>And tears to cry when they’re gone </a:t>
            </a:r>
          </a:p>
          <a:p>
            <a:r>
              <a:rPr lang="en-US" dirty="0"/>
              <a:t> </a:t>
            </a:r>
          </a:p>
        </p:txBody>
      </p:sp>
    </p:spTree>
    <p:extLst>
      <p:ext uri="{BB962C8B-B14F-4D97-AF65-F5344CB8AC3E}">
        <p14:creationId xmlns:p14="http://schemas.microsoft.com/office/powerpoint/2010/main" val="22680860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normAutofit/>
          </a:bodyPr>
          <a:lstStyle/>
          <a:p>
            <a:r>
              <a:rPr lang="en-US" dirty="0" smtClean="0"/>
              <a:t>(</a:t>
            </a:r>
            <a:r>
              <a:rPr lang="en-US" dirty="0"/>
              <a:t>bridge) </a:t>
            </a:r>
          </a:p>
          <a:p>
            <a:r>
              <a:rPr lang="en-US" dirty="0"/>
              <a:t>And your knees are for playing </a:t>
            </a:r>
          </a:p>
          <a:p>
            <a:r>
              <a:rPr lang="en-US" dirty="0"/>
              <a:t>And they're also for praying </a:t>
            </a:r>
          </a:p>
          <a:p>
            <a:r>
              <a:rPr lang="en-US" dirty="0"/>
              <a:t>That </a:t>
            </a:r>
            <a:r>
              <a:rPr lang="el-GR" dirty="0" smtClean="0"/>
              <a:t>G-</a:t>
            </a:r>
            <a:r>
              <a:rPr lang="en-US" dirty="0" smtClean="0"/>
              <a:t>d </a:t>
            </a:r>
            <a:r>
              <a:rPr lang="en-US" dirty="0"/>
              <a:t>will watch over the child </a:t>
            </a:r>
          </a:p>
          <a:p>
            <a:r>
              <a:rPr lang="en-US" dirty="0"/>
              <a:t>And in those times when you can't say it </a:t>
            </a:r>
          </a:p>
          <a:p>
            <a:r>
              <a:rPr lang="en-US" dirty="0"/>
              <a:t>But they still need to hear it </a:t>
            </a:r>
          </a:p>
          <a:p>
            <a:r>
              <a:rPr lang="en-US" dirty="0"/>
              <a:t>You can say </a:t>
            </a:r>
            <a:r>
              <a:rPr lang="en-US" dirty="0" smtClean="0"/>
              <a:t>“I </a:t>
            </a:r>
            <a:r>
              <a:rPr lang="en-US" dirty="0"/>
              <a:t>love you" with your smile </a:t>
            </a:r>
          </a:p>
        </p:txBody>
      </p:sp>
    </p:spTree>
    <p:extLst>
      <p:ext uri="{BB962C8B-B14F-4D97-AF65-F5344CB8AC3E}">
        <p14:creationId xmlns:p14="http://schemas.microsoft.com/office/powerpoint/2010/main" val="3553914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pPr algn="l"/>
            <a:endParaRPr lang="en-US" alt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290617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normAutofit/>
          </a:bodyPr>
          <a:lstStyle/>
          <a:p>
            <a:r>
              <a:rPr lang="en-US" dirty="0" smtClean="0"/>
              <a:t>If </a:t>
            </a:r>
            <a:r>
              <a:rPr lang="en-US" dirty="0"/>
              <a:t>you are a father, you are a builder </a:t>
            </a:r>
          </a:p>
          <a:p>
            <a:r>
              <a:rPr lang="en-US" dirty="0"/>
              <a:t>And your children will become what you've made </a:t>
            </a:r>
          </a:p>
          <a:p>
            <a:r>
              <a:rPr lang="en-US" dirty="0"/>
              <a:t>Please do your best </a:t>
            </a:r>
          </a:p>
          <a:p>
            <a:r>
              <a:rPr lang="en-US" dirty="0"/>
              <a:t>And please don't forget </a:t>
            </a:r>
          </a:p>
          <a:p>
            <a:r>
              <a:rPr lang="en-US" dirty="0" smtClean="0"/>
              <a:t>G</a:t>
            </a:r>
            <a:r>
              <a:rPr lang="el-GR" dirty="0" smtClean="0"/>
              <a:t>-</a:t>
            </a:r>
            <a:r>
              <a:rPr lang="en-US" dirty="0" smtClean="0"/>
              <a:t>d </a:t>
            </a:r>
            <a:r>
              <a:rPr lang="en-US" dirty="0"/>
              <a:t>gave you the tools for the trade </a:t>
            </a:r>
          </a:p>
          <a:p>
            <a:r>
              <a:rPr lang="en-US" dirty="0"/>
              <a:t> </a:t>
            </a:r>
          </a:p>
          <a:p>
            <a:r>
              <a:rPr lang="en-US" sz="2400" dirty="0"/>
              <a:t>Steve chapman/1986/dawn </a:t>
            </a:r>
            <a:r>
              <a:rPr lang="en-US" sz="2400" dirty="0" err="1"/>
              <a:t>treader</a:t>
            </a:r>
            <a:r>
              <a:rPr lang="en-US" sz="2400" dirty="0"/>
              <a:t> music/</a:t>
            </a:r>
            <a:r>
              <a:rPr lang="en-US" sz="2400" dirty="0" err="1"/>
              <a:t>bmi</a:t>
            </a:r>
            <a:endParaRPr lang="en-US" sz="2400" dirty="0"/>
          </a:p>
          <a:p>
            <a:pPr algn="l"/>
            <a:endParaRPr lang="en-US" altLang="en-US" sz="2400" dirty="0"/>
          </a:p>
        </p:txBody>
      </p:sp>
    </p:spTree>
    <p:extLst>
      <p:ext uri="{BB962C8B-B14F-4D97-AF65-F5344CB8AC3E}">
        <p14:creationId xmlns:p14="http://schemas.microsoft.com/office/powerpoint/2010/main" val="31900198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pPr algn="l"/>
            <a:r>
              <a:rPr lang="el-GR" altLang="en-US" dirty="0" smtClean="0"/>
              <a:t>Moment to commit ourselves to receiving, so we can give. </a:t>
            </a:r>
          </a:p>
          <a:p>
            <a:pPr marL="282575" indent="-282575" algn="l">
              <a:buFont typeface="Arial" panose="020B0604020202020204" pitchFamily="34" charset="0"/>
              <a:buChar char="•"/>
            </a:pPr>
            <a:r>
              <a:rPr lang="en-US" altLang="en-US" dirty="0" smtClean="0"/>
              <a:t>B</a:t>
            </a:r>
            <a:r>
              <a:rPr lang="el-GR" altLang="en-US" dirty="0" smtClean="0"/>
              <a:t>y the merit of the Atoning Blood of Yeshua, all is forgiven</a:t>
            </a:r>
          </a:p>
          <a:p>
            <a:pPr marL="282575" indent="-282575" algn="l">
              <a:buFont typeface="Arial" panose="020B0604020202020204" pitchFamily="34" charset="0"/>
              <a:buChar char="•"/>
            </a:pPr>
            <a:r>
              <a:rPr lang="el-GR" altLang="en-US" dirty="0" smtClean="0"/>
              <a:t>By faith we receive entrance into the beloved fellowship.</a:t>
            </a:r>
            <a:endParaRPr lang="en-US" altLang="en-US" dirty="0"/>
          </a:p>
        </p:txBody>
      </p:sp>
    </p:spTree>
    <p:extLst>
      <p:ext uri="{BB962C8B-B14F-4D97-AF65-F5344CB8AC3E}">
        <p14:creationId xmlns:p14="http://schemas.microsoft.com/office/powerpoint/2010/main" val="1236938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pPr algn="l"/>
            <a:r>
              <a:rPr lang="en-US" altLang="en-US" dirty="0" smtClean="0"/>
              <a:t> </a:t>
            </a:r>
            <a:endParaRPr lang="en-US" alt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1771"/>
            <a:ext cx="8534400" cy="6827520"/>
          </a:xfrm>
          <a:prstGeom prst="rect">
            <a:avLst/>
          </a:prstGeom>
        </p:spPr>
      </p:pic>
    </p:spTree>
    <p:extLst>
      <p:ext uri="{BB962C8B-B14F-4D97-AF65-F5344CB8AC3E}">
        <p14:creationId xmlns:p14="http://schemas.microsoft.com/office/powerpoint/2010/main" val="3389713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pPr algn="l"/>
            <a:r>
              <a:rPr lang="en-US" altLang="en-US" dirty="0" smtClean="0"/>
              <a:t> </a:t>
            </a:r>
            <a:endParaRPr lang="en-US" alt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0"/>
            <a:ext cx="7620000" cy="6807200"/>
          </a:xfrm>
          <a:prstGeom prst="rect">
            <a:avLst/>
          </a:prstGeom>
        </p:spPr>
      </p:pic>
    </p:spTree>
    <p:extLst>
      <p:ext uri="{BB962C8B-B14F-4D97-AF65-F5344CB8AC3E}">
        <p14:creationId xmlns:p14="http://schemas.microsoft.com/office/powerpoint/2010/main" val="4131021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pPr algn="l"/>
            <a:r>
              <a:rPr lang="en-US" altLang="en-US" dirty="0" smtClean="0"/>
              <a:t> </a:t>
            </a:r>
            <a:endParaRPr lang="en-US" alt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705600" cy="6727952"/>
          </a:xfrm>
          <a:prstGeom prst="rect">
            <a:avLst/>
          </a:prstGeom>
        </p:spPr>
      </p:pic>
      <p:sp>
        <p:nvSpPr>
          <p:cNvPr id="3" name="TextBox 2"/>
          <p:cNvSpPr txBox="1"/>
          <p:nvPr/>
        </p:nvSpPr>
        <p:spPr>
          <a:xfrm rot="5400000">
            <a:off x="4402598" y="2685344"/>
            <a:ext cx="6544997" cy="1754326"/>
          </a:xfrm>
          <a:prstGeom prst="rect">
            <a:avLst/>
          </a:prstGeom>
          <a:noFill/>
        </p:spPr>
        <p:txBody>
          <a:bodyPr wrap="none" rtlCol="0">
            <a:spAutoFit/>
          </a:bodyPr>
          <a:lstStyle/>
          <a:p>
            <a:pPr algn="l"/>
            <a:r>
              <a:rPr lang="en-US" sz="3600" dirty="0" err="1" smtClean="0"/>
              <a:t>Margalit</a:t>
            </a:r>
            <a:r>
              <a:rPr lang="en-US" sz="3600" dirty="0" smtClean="0"/>
              <a:t> Bergman, Research</a:t>
            </a:r>
          </a:p>
          <a:p>
            <a:pPr algn="l"/>
            <a:r>
              <a:rPr lang="en-US" sz="3600" dirty="0" smtClean="0"/>
              <a:t>Assistant in Life Sciences</a:t>
            </a:r>
          </a:p>
          <a:p>
            <a:pPr algn="l"/>
            <a:r>
              <a:rPr lang="en-US" sz="3600" dirty="0" smtClean="0"/>
              <a:t>At Bar </a:t>
            </a:r>
            <a:r>
              <a:rPr lang="en-US" sz="3600" dirty="0" err="1" smtClean="0"/>
              <a:t>Ilan</a:t>
            </a:r>
            <a:r>
              <a:rPr lang="en-US" sz="3600" dirty="0" smtClean="0"/>
              <a:t> U, Tel Aviv </a:t>
            </a:r>
            <a:endParaRPr lang="en-US" sz="3600" dirty="0"/>
          </a:p>
        </p:txBody>
      </p:sp>
    </p:spTree>
    <p:extLst>
      <p:ext uri="{BB962C8B-B14F-4D97-AF65-F5344CB8AC3E}">
        <p14:creationId xmlns:p14="http://schemas.microsoft.com/office/powerpoint/2010/main" val="1783133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normAutofit lnSpcReduction="10000"/>
          </a:bodyPr>
          <a:lstStyle/>
          <a:p>
            <a:pPr algn="l"/>
            <a:r>
              <a:rPr lang="en-US" dirty="0" smtClean="0"/>
              <a:t>As </a:t>
            </a:r>
            <a:r>
              <a:rPr lang="en-US" dirty="0"/>
              <a:t>reported by The Jerusalem Post’s Ben Hartman, </a:t>
            </a:r>
            <a:r>
              <a:rPr lang="en-US" dirty="0">
                <a:solidFill>
                  <a:srgbClr val="FFFF66"/>
                </a:solidFill>
              </a:rPr>
              <a:t>on Wednesday night</a:t>
            </a:r>
            <a:r>
              <a:rPr lang="en-US" dirty="0"/>
              <a:t>, </a:t>
            </a:r>
            <a:r>
              <a:rPr lang="en-US" dirty="0" err="1" smtClean="0"/>
              <a:t>Margalit</a:t>
            </a:r>
            <a:r>
              <a:rPr lang="en-US" dirty="0" smtClean="0"/>
              <a:t> Bergman </a:t>
            </a:r>
            <a:r>
              <a:rPr lang="en-US" dirty="0"/>
              <a:t>had been eating at the Benedict restaurant in the </a:t>
            </a:r>
            <a:r>
              <a:rPr lang="en-US" dirty="0" err="1"/>
              <a:t>Sarona</a:t>
            </a:r>
            <a:r>
              <a:rPr lang="en-US" dirty="0"/>
              <a:t> Market with a group of friends, when she saw two “wealthy Italian- looking businessmen in fancy suits and skinny ties” sitting in the common dinning </a:t>
            </a:r>
            <a:r>
              <a:rPr lang="en-US" dirty="0" smtClean="0"/>
              <a:t>area. </a:t>
            </a:r>
            <a:r>
              <a:rPr lang="en-US" dirty="0"/>
              <a:t>These innocent- looking men turned out to be Palestinians out to commit mass </a:t>
            </a:r>
            <a:r>
              <a:rPr lang="en-US" dirty="0" smtClean="0"/>
              <a:t>murder, who opened fire.</a:t>
            </a:r>
            <a:endParaRPr lang="en-US" altLang="en-US" dirty="0"/>
          </a:p>
        </p:txBody>
      </p:sp>
    </p:spTree>
    <p:extLst>
      <p:ext uri="{BB962C8B-B14F-4D97-AF65-F5344CB8AC3E}">
        <p14:creationId xmlns:p14="http://schemas.microsoft.com/office/powerpoint/2010/main" val="3410660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normAutofit/>
          </a:bodyPr>
          <a:lstStyle/>
          <a:p>
            <a:pPr algn="l"/>
            <a:r>
              <a:rPr lang="en-US" dirty="0" smtClean="0">
                <a:solidFill>
                  <a:srgbClr val="FFFF66"/>
                </a:solidFill>
              </a:rPr>
              <a:t>On </a:t>
            </a:r>
            <a:r>
              <a:rPr lang="en-US" dirty="0">
                <a:solidFill>
                  <a:srgbClr val="FFFF66"/>
                </a:solidFill>
              </a:rPr>
              <a:t>Thursday morning</a:t>
            </a:r>
            <a:r>
              <a:rPr lang="en-US" dirty="0"/>
              <a:t>, “traumatized and shaking off the sleeping pills she took the night before,” as Hartman put it, Bergman returned to the scene of the crime and to the very same table where she sat the night before. It was her way of overcoming her fear</a:t>
            </a:r>
            <a:r>
              <a:rPr lang="en-US" dirty="0" smtClean="0"/>
              <a:t>.</a:t>
            </a:r>
            <a:endParaRPr lang="en-US" altLang="en-US" dirty="0"/>
          </a:p>
        </p:txBody>
      </p:sp>
    </p:spTree>
    <p:extLst>
      <p:ext uri="{BB962C8B-B14F-4D97-AF65-F5344CB8AC3E}">
        <p14:creationId xmlns:p14="http://schemas.microsoft.com/office/powerpoint/2010/main" val="3823602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14991</TotalTime>
  <Words>2106</Words>
  <Application>Microsoft Office PowerPoint</Application>
  <PresentationFormat>On-screen Show (4:3)</PresentationFormat>
  <Paragraphs>282</Paragraphs>
  <Slides>41</Slides>
  <Notes>41</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Default Design</vt:lpstr>
      <vt:lpstr>136_Default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12:16</vt:lpstr>
      <vt:lpstr>Mattityahu (Matthew) 12:17</vt:lpstr>
      <vt:lpstr>Mattityahu (Matthew) 12:18</vt:lpstr>
      <vt:lpstr>Mattityahu (Matthew) 12:19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267</cp:revision>
  <dcterms:created xsi:type="dcterms:W3CDTF">2006-04-21T19:34:43Z</dcterms:created>
  <dcterms:modified xsi:type="dcterms:W3CDTF">2016-06-18T13:38:42Z</dcterms:modified>
</cp:coreProperties>
</file>