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Lst>
  <p:notesMasterIdLst>
    <p:notesMasterId r:id="rId86"/>
  </p:notesMasterIdLst>
  <p:handoutMasterIdLst>
    <p:handoutMasterId r:id="rId87"/>
  </p:handoutMasterIdLst>
  <p:sldIdLst>
    <p:sldId id="2045" r:id="rId4"/>
    <p:sldId id="2357" r:id="rId5"/>
    <p:sldId id="2358" r:id="rId6"/>
    <p:sldId id="2796" r:id="rId7"/>
    <p:sldId id="2810" r:id="rId8"/>
    <p:sldId id="2793" r:id="rId9"/>
    <p:sldId id="2811" r:id="rId10"/>
    <p:sldId id="2812" r:id="rId11"/>
    <p:sldId id="2871" r:id="rId12"/>
    <p:sldId id="2732" r:id="rId13"/>
    <p:sldId id="2801" r:id="rId14"/>
    <p:sldId id="2808" r:id="rId15"/>
    <p:sldId id="2813" r:id="rId16"/>
    <p:sldId id="2868" r:id="rId17"/>
    <p:sldId id="2869" r:id="rId18"/>
    <p:sldId id="2800" r:id="rId19"/>
    <p:sldId id="2870" r:id="rId20"/>
    <p:sldId id="2872" r:id="rId21"/>
    <p:sldId id="2827" r:id="rId22"/>
    <p:sldId id="2828" r:id="rId23"/>
    <p:sldId id="2829" r:id="rId24"/>
    <p:sldId id="2830" r:id="rId25"/>
    <p:sldId id="2820" r:id="rId26"/>
    <p:sldId id="2821" r:id="rId27"/>
    <p:sldId id="2814" r:id="rId28"/>
    <p:sldId id="2824" r:id="rId29"/>
    <p:sldId id="2818" r:id="rId30"/>
    <p:sldId id="2847" r:id="rId31"/>
    <p:sldId id="2841" r:id="rId32"/>
    <p:sldId id="2840" r:id="rId33"/>
    <p:sldId id="2848" r:id="rId34"/>
    <p:sldId id="2849" r:id="rId35"/>
    <p:sldId id="2845" r:id="rId36"/>
    <p:sldId id="2844" r:id="rId37"/>
    <p:sldId id="2846" r:id="rId38"/>
    <p:sldId id="2850" r:id="rId39"/>
    <p:sldId id="2823" r:id="rId40"/>
    <p:sldId id="2858" r:id="rId41"/>
    <p:sldId id="2859" r:id="rId42"/>
    <p:sldId id="2860" r:id="rId43"/>
    <p:sldId id="2861" r:id="rId44"/>
    <p:sldId id="2806" r:id="rId45"/>
    <p:sldId id="2825" r:id="rId46"/>
    <p:sldId id="2864" r:id="rId47"/>
    <p:sldId id="2863" r:id="rId48"/>
    <p:sldId id="2865" r:id="rId49"/>
    <p:sldId id="2867" r:id="rId50"/>
    <p:sldId id="2862" r:id="rId51"/>
    <p:sldId id="2826" r:id="rId52"/>
    <p:sldId id="2866" r:id="rId53"/>
    <p:sldId id="2875" r:id="rId54"/>
    <p:sldId id="2837" r:id="rId55"/>
    <p:sldId id="2874" r:id="rId56"/>
    <p:sldId id="2893" r:id="rId57"/>
    <p:sldId id="2838" r:id="rId58"/>
    <p:sldId id="2876" r:id="rId59"/>
    <p:sldId id="2877" r:id="rId60"/>
    <p:sldId id="2878" r:id="rId61"/>
    <p:sldId id="2879" r:id="rId62"/>
    <p:sldId id="2880" r:id="rId63"/>
    <p:sldId id="2881" r:id="rId64"/>
    <p:sldId id="2883" r:id="rId65"/>
    <p:sldId id="2885" r:id="rId66"/>
    <p:sldId id="2884" r:id="rId67"/>
    <p:sldId id="2852" r:id="rId68"/>
    <p:sldId id="2853" r:id="rId69"/>
    <p:sldId id="2854" r:id="rId70"/>
    <p:sldId id="2855" r:id="rId71"/>
    <p:sldId id="2856" r:id="rId72"/>
    <p:sldId id="2886" r:id="rId73"/>
    <p:sldId id="2851" r:id="rId74"/>
    <p:sldId id="2895" r:id="rId75"/>
    <p:sldId id="2894" r:id="rId76"/>
    <p:sldId id="2839" r:id="rId77"/>
    <p:sldId id="2887" r:id="rId78"/>
    <p:sldId id="2892" r:id="rId79"/>
    <p:sldId id="2891" r:id="rId80"/>
    <p:sldId id="2889" r:id="rId81"/>
    <p:sldId id="2890" r:id="rId82"/>
    <p:sldId id="2834" r:id="rId83"/>
    <p:sldId id="2896" r:id="rId84"/>
    <p:sldId id="2898" r:id="rId85"/>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4" autoAdjust="0"/>
    <p:restoredTop sz="91097" autoAdjust="0"/>
  </p:normalViewPr>
  <p:slideViewPr>
    <p:cSldViewPr>
      <p:cViewPr varScale="1">
        <p:scale>
          <a:sx n="110" d="100"/>
          <a:sy n="110" d="100"/>
        </p:scale>
        <p:origin x="64" y="372"/>
      </p:cViewPr>
      <p:guideLst>
        <p:guide orient="horz" pos="1620"/>
        <p:guide pos="2765"/>
      </p:guideLst>
    </p:cSldViewPr>
  </p:slideViewPr>
  <p:outlineViewPr>
    <p:cViewPr>
      <p:scale>
        <a:sx n="33" d="100"/>
        <a:sy n="33" d="100"/>
      </p:scale>
      <p:origin x="0" y="0"/>
    </p:cViewPr>
  </p:outlineViewPr>
  <p:notesTextViewPr>
    <p:cViewPr>
      <p:scale>
        <a:sx n="153" d="100"/>
        <a:sy n="153" d="100"/>
      </p:scale>
      <p:origin x="0" y="0"/>
    </p:cViewPr>
  </p:notesTextViewPr>
  <p:sorterViewPr>
    <p:cViewPr>
      <p:scale>
        <a:sx n="90" d="100"/>
        <a:sy n="90" d="100"/>
      </p:scale>
      <p:origin x="0" y="-11936"/>
    </p:cViewPr>
  </p:sorterViewPr>
  <p:notesViewPr>
    <p:cSldViewPr>
      <p:cViewPr varScale="1">
        <p:scale>
          <a:sx n="81" d="100"/>
          <a:sy n="81" d="100"/>
        </p:scale>
        <p:origin x="1980"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unitycoalitionforisrael.org/?p=1570419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matthew-21-33.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14.15-21 Multiplication of food</a:t>
            </a:r>
          </a:p>
        </p:txBody>
      </p:sp>
      <p:sp>
        <p:nvSpPr>
          <p:cNvPr id="5" name="Rectangle 3"/>
          <p:cNvSpPr>
            <a:spLocks noGrp="1" noChangeArrowheads="1"/>
          </p:cNvSpPr>
          <p:nvPr>
            <p:ph type="dt" idx="1"/>
          </p:nvPr>
        </p:nvSpPr>
        <p:spPr>
          <a:ln/>
        </p:spPr>
        <p:txBody>
          <a:bodyPr/>
          <a:lstStyle/>
          <a:p>
            <a:r>
              <a:rPr lang="en-US" altLang="en-US">
                <a:solidFill>
                  <a:prstClr val="white"/>
                </a:solidFill>
              </a:rPr>
              <a:t>Nov. 26, 2016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https://en.wikipedia.org/wiki/United_Nations_Security_Council_Resolution_1701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7549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78018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http://www.jpost.com/Arab-Israeli-Conflict/Israel-warns-UN-Hezbollah-has-120000-missiles-aimed-at-Israel-460184</a:t>
            </a:r>
          </a:p>
        </p:txBody>
      </p:sp>
    </p:spTree>
    <p:extLst>
      <p:ext uri="{BB962C8B-B14F-4D97-AF65-F5344CB8AC3E}">
        <p14:creationId xmlns:p14="http://schemas.microsoft.com/office/powerpoint/2010/main" val="547405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http://unitycoalitionforisrael.org/?p=15704192</a:t>
            </a:r>
          </a:p>
        </p:txBody>
      </p:sp>
    </p:spTree>
    <p:extLst>
      <p:ext uri="{BB962C8B-B14F-4D97-AF65-F5344CB8AC3E}">
        <p14:creationId xmlns:p14="http://schemas.microsoft.com/office/powerpoint/2010/main" val="3171769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http://unitycoalitionforisrael.org/?p=15704192</a:t>
            </a:r>
          </a:p>
        </p:txBody>
      </p:sp>
    </p:spTree>
    <p:extLst>
      <p:ext uri="{BB962C8B-B14F-4D97-AF65-F5344CB8AC3E}">
        <p14:creationId xmlns:p14="http://schemas.microsoft.com/office/powerpoint/2010/main" val="1257014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http://unitycoalitionforisrael.org/?p=15704192</a:t>
            </a:r>
          </a:p>
        </p:txBody>
      </p:sp>
    </p:spTree>
    <p:extLst>
      <p:ext uri="{BB962C8B-B14F-4D97-AF65-F5344CB8AC3E}">
        <p14:creationId xmlns:p14="http://schemas.microsoft.com/office/powerpoint/2010/main" val="1427842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http://unitycoalitionforisrael.org/?p=15704192</a:t>
            </a:r>
            <a:endParaRPr lang="en-US" altLang="en-US" sz="1050" dirty="0"/>
          </a:p>
          <a:p>
            <a:endParaRPr lang="en-US" altLang="en-US" dirty="0"/>
          </a:p>
          <a:p>
            <a:r>
              <a:rPr lang="en-US" altLang="en-US" dirty="0"/>
              <a:t>Petition your congressmen to make the UN enforce Res 1701</a:t>
            </a:r>
          </a:p>
        </p:txBody>
      </p:sp>
    </p:spTree>
    <p:extLst>
      <p:ext uri="{BB962C8B-B14F-4D97-AF65-F5344CB8AC3E}">
        <p14:creationId xmlns:p14="http://schemas.microsoft.com/office/powerpoint/2010/main" val="3990119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2579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Lease violations: non-payment, smoking, pets, breakage of the property</a:t>
            </a:r>
          </a:p>
          <a:p>
            <a:endParaRPr lang="en-US" altLang="en-US" dirty="0"/>
          </a:p>
          <a:p>
            <a:r>
              <a:rPr lang="en-US" altLang="en-US" dirty="0"/>
              <a:t>You are OUT</a:t>
            </a:r>
          </a:p>
        </p:txBody>
      </p:sp>
    </p:spTree>
    <p:extLst>
      <p:ext uri="{BB962C8B-B14F-4D97-AF65-F5344CB8AC3E}">
        <p14:creationId xmlns:p14="http://schemas.microsoft.com/office/powerpoint/2010/main" val="116614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6318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75904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76823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504825" y="685800"/>
            <a:ext cx="5842000" cy="3422650"/>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But what if the Landlord is G-d?  How does He dealt with defaulting tenants?</a:t>
            </a: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23</a:t>
            </a:fld>
            <a:endPar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46366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Yeshua telling a story like prophet </a:t>
            </a:r>
            <a:r>
              <a:rPr lang="en-US" dirty="0" err="1"/>
              <a:t>Yeshayahu</a:t>
            </a:r>
            <a:r>
              <a:rPr lang="en-US" dirty="0"/>
              <a:t>/Isaiah </a:t>
            </a:r>
            <a:r>
              <a:rPr lang="en-US" dirty="0" err="1"/>
              <a:t>ch</a:t>
            </a:r>
            <a:r>
              <a:rPr lang="en-US" dirty="0"/>
              <a:t> 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679187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61986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949317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https://en.wikipedia.org/wiki/History_of_the_wine_press#/media/File:Winepress_in_Old_City_Jerusalem.jpg</a:t>
            </a:r>
          </a:p>
        </p:txBody>
      </p:sp>
    </p:spTree>
    <p:extLst>
      <p:ext uri="{BB962C8B-B14F-4D97-AF65-F5344CB8AC3E}">
        <p14:creationId xmlns:p14="http://schemas.microsoft.com/office/powerpoint/2010/main" val="1911658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https://en.wikipedia.org/wiki/History_of_the_wine_press#/media/File:Grapes_02_pushkin.jpg</a:t>
            </a:r>
          </a:p>
          <a:p>
            <a:endParaRPr lang="en-US" altLang="en-US" sz="1050" dirty="0"/>
          </a:p>
        </p:txBody>
      </p:sp>
    </p:spTree>
    <p:extLst>
      <p:ext uri="{BB962C8B-B14F-4D97-AF65-F5344CB8AC3E}">
        <p14:creationId xmlns:p14="http://schemas.microsoft.com/office/powerpoint/2010/main" val="3101774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Tower a hut of leaf covered wood or stone, shelter for the workers.  Or observation of animals or humans robbing the vineyard.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54422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497168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Carrol Mills Memorial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27816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Carrol Mills Memorial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Five years vineyard owner been waiting.</a:t>
            </a:r>
          </a:p>
        </p:txBody>
      </p:sp>
    </p:spTree>
    <p:extLst>
      <p:ext uri="{BB962C8B-B14F-4D97-AF65-F5344CB8AC3E}">
        <p14:creationId xmlns:p14="http://schemas.microsoft.com/office/powerpoint/2010/main" val="1591955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997395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Carrol Mills Memorial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https://www.biblestudytools.com/commentaries/gills-exposition-of-the-bible/matthew-21-33.html</a:t>
            </a:r>
          </a:p>
        </p:txBody>
      </p:sp>
    </p:spTree>
    <p:extLst>
      <p:ext uri="{BB962C8B-B14F-4D97-AF65-F5344CB8AC3E}">
        <p14:creationId xmlns:p14="http://schemas.microsoft.com/office/powerpoint/2010/main" val="1925883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https://www.biblestudytools.com/commentaries/gills-exposition-of-the-bible/matthew-21-33.html</a:t>
            </a:r>
            <a:endParaRPr lang="en-US" altLang="en-US" sz="1050" dirty="0"/>
          </a:p>
          <a:p>
            <a:endParaRPr lang="en-US" altLang="en-US" dirty="0"/>
          </a:p>
          <a:p>
            <a:r>
              <a:rPr lang="en-US" altLang="en-US" dirty="0"/>
              <a:t>Seems these tenant farmers #3</a:t>
            </a:r>
          </a:p>
        </p:txBody>
      </p:sp>
    </p:spTree>
    <p:extLst>
      <p:ext uri="{BB962C8B-B14F-4D97-AF65-F5344CB8AC3E}">
        <p14:creationId xmlns:p14="http://schemas.microsoft.com/office/powerpoint/2010/main" val="1169030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713100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a:t>
            </a:r>
            <a:r>
              <a:rPr lang="en-US" dirty="0" err="1"/>
              <a:t>Yeshayahu</a:t>
            </a:r>
            <a:r>
              <a:rPr lang="en-US" dirty="0"/>
              <a:t>/Is story of the vineyard cited above?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051956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Carrol Mills Memorial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88292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Carrol Mills Memorial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340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Just go </a:t>
            </a:r>
            <a:r>
              <a:rPr lang="en-US" altLang="en-US" sz="1050"/>
              <a:t>to OrHaOlam.com</a:t>
            </a:r>
            <a:endParaRPr lang="en-US" altLang="en-US" sz="1050" dirty="0"/>
          </a:p>
        </p:txBody>
      </p:sp>
    </p:spTree>
    <p:extLst>
      <p:ext uri="{BB962C8B-B14F-4D97-AF65-F5344CB8AC3E}">
        <p14:creationId xmlns:p14="http://schemas.microsoft.com/office/powerpoint/2010/main" val="3510649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Carrol Mills Memorial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7473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Carrol Mills Memorial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Some ancient landlords had their own hit squads.</a:t>
            </a:r>
          </a:p>
          <a:p>
            <a:endParaRPr lang="en-US" altLang="en-US" dirty="0"/>
          </a:p>
          <a:p>
            <a:r>
              <a:rPr lang="en-US" altLang="en-US" dirty="0"/>
              <a:t>However, this story, the landlord doesn’t give up so quickly.  </a:t>
            </a:r>
          </a:p>
        </p:txBody>
      </p:sp>
    </p:spTree>
    <p:extLst>
      <p:ext uri="{BB962C8B-B14F-4D97-AF65-F5344CB8AC3E}">
        <p14:creationId xmlns:p14="http://schemas.microsoft.com/office/powerpoint/2010/main" val="1554778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69225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71983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Keener p 514</a:t>
            </a:r>
          </a:p>
        </p:txBody>
      </p:sp>
    </p:spTree>
    <p:extLst>
      <p:ext uri="{BB962C8B-B14F-4D97-AF65-F5344CB8AC3E}">
        <p14:creationId xmlns:p14="http://schemas.microsoft.com/office/powerpoint/2010/main" val="805478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Keener on Matthew p 512</a:t>
            </a:r>
          </a:p>
          <a:p>
            <a:endParaRPr lang="en-US" altLang="en-US" sz="1050" dirty="0"/>
          </a:p>
          <a:p>
            <a:r>
              <a:rPr lang="en-US" altLang="en-US" dirty="0"/>
              <a:t>Romans once enslaved a whole people for killing one of their representatives.</a:t>
            </a:r>
          </a:p>
          <a:p>
            <a:endParaRPr lang="en-US" altLang="en-US" sz="1050" dirty="0"/>
          </a:p>
          <a:p>
            <a:r>
              <a:rPr lang="en-US" altLang="en-US" sz="2000" dirty="0"/>
              <a:t>Murder and taking possession was considered astonishingly evil even when done by an Israelite king.</a:t>
            </a:r>
          </a:p>
        </p:txBody>
      </p:sp>
    </p:spTree>
    <p:extLst>
      <p:ext uri="{BB962C8B-B14F-4D97-AF65-F5344CB8AC3E}">
        <p14:creationId xmlns:p14="http://schemas.microsoft.com/office/powerpoint/2010/main" val="95631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88055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Pretty brutal consequence for murdering with the intent to seize land.</a:t>
            </a:r>
          </a:p>
        </p:txBody>
      </p:sp>
    </p:spTree>
    <p:extLst>
      <p:ext uri="{BB962C8B-B14F-4D97-AF65-F5344CB8AC3E}">
        <p14:creationId xmlns:p14="http://schemas.microsoft.com/office/powerpoint/2010/main" val="27964024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59273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Hearers got it.  Like </a:t>
            </a:r>
            <a:r>
              <a:rPr lang="en-US" altLang="en-US" dirty="0" err="1"/>
              <a:t>Akhav</a:t>
            </a:r>
            <a:r>
              <a:rPr lang="en-US" altLang="en-US" dirty="0"/>
              <a:t> and Naboth.  Like Isaiah parable.</a:t>
            </a:r>
          </a:p>
        </p:txBody>
      </p:sp>
    </p:spTree>
    <p:extLst>
      <p:ext uri="{BB962C8B-B14F-4D97-AF65-F5344CB8AC3E}">
        <p14:creationId xmlns:p14="http://schemas.microsoft.com/office/powerpoint/2010/main" val="199807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Just go to OrHaOlam.com</a:t>
            </a:r>
          </a:p>
          <a:p>
            <a:endParaRPr lang="en-US" altLang="en-US" dirty="0"/>
          </a:p>
          <a:p>
            <a:r>
              <a:rPr lang="en-US" altLang="en-US" dirty="0"/>
              <a:t>Best epitaph ever:</a:t>
            </a:r>
          </a:p>
        </p:txBody>
      </p:sp>
    </p:spTree>
    <p:extLst>
      <p:ext uri="{BB962C8B-B14F-4D97-AF65-F5344CB8AC3E}">
        <p14:creationId xmlns:p14="http://schemas.microsoft.com/office/powerpoint/2010/main" val="3424181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896504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82931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30419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What a gamble, risk</a:t>
            </a:r>
          </a:p>
        </p:txBody>
      </p:sp>
    </p:spTree>
    <p:extLst>
      <p:ext uri="{BB962C8B-B14F-4D97-AF65-F5344CB8AC3E}">
        <p14:creationId xmlns:p14="http://schemas.microsoft.com/office/powerpoint/2010/main" val="4168511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50620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231387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20891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464783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a:t>Carrol Mills Memorial</a:t>
            </a:r>
          </a:p>
        </p:txBody>
      </p:sp>
      <p:sp>
        <p:nvSpPr>
          <p:cNvPr id="5" name="Date Placeholder 4"/>
          <p:cNvSpPr>
            <a:spLocks noGrp="1"/>
          </p:cNvSpPr>
          <p:nvPr>
            <p:ph type="dt" idx="11"/>
          </p:nvPr>
        </p:nvSpPr>
        <p:spPr/>
        <p:txBody>
          <a:bodyPr/>
          <a:lstStyle/>
          <a:p>
            <a:r>
              <a:rPr lang="en-US" altLang="en-US"/>
              <a:t>June 2, 2017  5777</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529326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a:t>Carrol Mills Memorial</a:t>
            </a:r>
          </a:p>
        </p:txBody>
      </p:sp>
      <p:sp>
        <p:nvSpPr>
          <p:cNvPr id="5" name="Date Placeholder 4"/>
          <p:cNvSpPr>
            <a:spLocks noGrp="1"/>
          </p:cNvSpPr>
          <p:nvPr>
            <p:ph type="dt" idx="11"/>
          </p:nvPr>
        </p:nvSpPr>
        <p:spPr/>
        <p:txBody>
          <a:bodyPr/>
          <a:lstStyle/>
          <a:p>
            <a:r>
              <a:rPr lang="en-US" altLang="en-US"/>
              <a:t>June 2, 2017  5777</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469218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759969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a:t>Carrol Mills Memorial</a:t>
            </a:r>
          </a:p>
        </p:txBody>
      </p:sp>
      <p:sp>
        <p:nvSpPr>
          <p:cNvPr id="5" name="Date Placeholder 4"/>
          <p:cNvSpPr>
            <a:spLocks noGrp="1"/>
          </p:cNvSpPr>
          <p:nvPr>
            <p:ph type="dt" idx="11"/>
          </p:nvPr>
        </p:nvSpPr>
        <p:spPr/>
        <p:txBody>
          <a:bodyPr/>
          <a:lstStyle/>
          <a:p>
            <a:r>
              <a:rPr lang="en-US" altLang="en-US"/>
              <a:t>June 2, 2017  5777</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1748972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David Stern’s New Testament Commentary</a:t>
            </a:r>
          </a:p>
        </p:txBody>
      </p:sp>
      <p:sp>
        <p:nvSpPr>
          <p:cNvPr id="4" name="Header Placeholder 3"/>
          <p:cNvSpPr>
            <a:spLocks noGrp="1"/>
          </p:cNvSpPr>
          <p:nvPr>
            <p:ph type="hdr" sz="quarter" idx="10"/>
          </p:nvPr>
        </p:nvSpPr>
        <p:spPr/>
        <p:txBody>
          <a:bodyPr/>
          <a:lstStyle/>
          <a:p>
            <a:r>
              <a:rPr lang="en-US" altLang="en-US"/>
              <a:t>Carrol Mills Memorial</a:t>
            </a:r>
          </a:p>
        </p:txBody>
      </p:sp>
      <p:sp>
        <p:nvSpPr>
          <p:cNvPr id="5" name="Date Placeholder 4"/>
          <p:cNvSpPr>
            <a:spLocks noGrp="1"/>
          </p:cNvSpPr>
          <p:nvPr>
            <p:ph type="dt" idx="11"/>
          </p:nvPr>
        </p:nvSpPr>
        <p:spPr/>
        <p:txBody>
          <a:bodyPr/>
          <a:lstStyle/>
          <a:p>
            <a:r>
              <a:rPr lang="en-US" altLang="en-US"/>
              <a:t>June 2, 2017  5777</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24637330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a:t>Carrol Mills Memorial</a:t>
            </a:r>
          </a:p>
        </p:txBody>
      </p:sp>
      <p:sp>
        <p:nvSpPr>
          <p:cNvPr id="5" name="Date Placeholder 4"/>
          <p:cNvSpPr>
            <a:spLocks noGrp="1"/>
          </p:cNvSpPr>
          <p:nvPr>
            <p:ph type="dt" idx="11"/>
          </p:nvPr>
        </p:nvSpPr>
        <p:spPr/>
        <p:txBody>
          <a:bodyPr/>
          <a:lstStyle/>
          <a:p>
            <a:r>
              <a:rPr lang="en-US" altLang="en-US"/>
              <a:t>June 2, 2017  5777</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3256157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a:t>Carrol Mills Memorial</a:t>
            </a:r>
          </a:p>
        </p:txBody>
      </p:sp>
      <p:sp>
        <p:nvSpPr>
          <p:cNvPr id="5" name="Date Placeholder 4"/>
          <p:cNvSpPr>
            <a:spLocks noGrp="1"/>
          </p:cNvSpPr>
          <p:nvPr>
            <p:ph type="dt" idx="11"/>
          </p:nvPr>
        </p:nvSpPr>
        <p:spPr/>
        <p:txBody>
          <a:bodyPr/>
          <a:lstStyle/>
          <a:p>
            <a:r>
              <a:rPr lang="en-US" altLang="en-US"/>
              <a:t>June 2, 2017  5777</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20422130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80000"/>
              </a:lnSpc>
              <a:spcBef>
                <a:spcPct val="0"/>
              </a:spcBef>
            </a:pPr>
            <a:r>
              <a:rPr lang="en-US" altLang="en-US" dirty="0">
                <a:solidFill>
                  <a:schemeClr val="bg1"/>
                </a:solidFill>
                <a:latin typeface="Arial Rounded MT Bold" panose="020F0704030504030204" pitchFamily="34" charset="0"/>
                <a:cs typeface="Vilna" pitchFamily="2" charset="-79"/>
              </a:rPr>
              <a:t>(</a:t>
            </a:r>
            <a:r>
              <a:rPr lang="en-US" altLang="en-US" dirty="0">
                <a:latin typeface="Arial Rounded MT Bold" panose="020F0704030504030204" pitchFamily="34" charset="0"/>
                <a:cs typeface="Vilna" pitchFamily="2" charset="-79"/>
              </a:rPr>
              <a:t>see </a:t>
            </a:r>
            <a:r>
              <a:rPr lang="en-US" altLang="en-US" dirty="0" err="1">
                <a:latin typeface="Arial Rounded MT Bold" panose="020F0704030504030204" pitchFamily="34" charset="0"/>
                <a:cs typeface="Vilna" pitchFamily="2" charset="-79"/>
              </a:rPr>
              <a:t>Saadiah’s</a:t>
            </a:r>
            <a:r>
              <a:rPr lang="en-US" altLang="en-US" dirty="0">
                <a:latin typeface="Arial Rounded MT Bold" panose="020F0704030504030204" pitchFamily="34" charset="0"/>
                <a:cs typeface="Vilna" pitchFamily="2" charset="-79"/>
              </a:rPr>
              <a:t> interpretation </a:t>
            </a:r>
            <a:r>
              <a:rPr lang="en-US" altLang="en-US" dirty="0">
                <a:solidFill>
                  <a:schemeClr val="bg1"/>
                </a:solidFill>
                <a:latin typeface="Arial Rounded MT Bold" panose="020F0704030504030204" pitchFamily="34" charset="0"/>
                <a:cs typeface="Vilna" pitchFamily="2" charset="-79"/>
              </a:rPr>
              <a:t>of Ezekiel 1:26, 1 Kings 22:19, and Daniel 7:9 in Book of Beliefs and Opinions 2:10).”</a:t>
            </a:r>
          </a:p>
          <a:p>
            <a:pPr algn="l">
              <a:lnSpc>
                <a:spcPct val="80000"/>
              </a:lnSpc>
              <a:spcBef>
                <a:spcPct val="0"/>
              </a:spcBef>
            </a:pPr>
            <a:endParaRPr lang="en-US" altLang="en-US" sz="1200" dirty="0">
              <a:latin typeface="Arial Rounded MT Bold" panose="020F0704030504030204" pitchFamily="34" charset="0"/>
              <a:cs typeface="Vilna" pitchFamily="2" charset="-79"/>
            </a:endParaRPr>
          </a:p>
          <a:p>
            <a:pPr algn="l">
              <a:lnSpc>
                <a:spcPct val="80000"/>
              </a:lnSpc>
              <a:spcBef>
                <a:spcPct val="0"/>
              </a:spcBef>
            </a:pPr>
            <a:r>
              <a:rPr lang="en-US" altLang="en-US" dirty="0">
                <a:solidFill>
                  <a:schemeClr val="bg1"/>
                </a:solidFill>
                <a:latin typeface="Arial Rounded MT Bold" panose="020F0704030504030204" pitchFamily="34" charset="0"/>
                <a:cs typeface="Vilna" pitchFamily="2" charset="-79"/>
              </a:rPr>
              <a:t>The Jewish New Testament Commentary, (Clarksville, MD: Jewish New Testament Publications) 1996.</a:t>
            </a:r>
            <a:endParaRPr lang="en-US" altLang="en-US" sz="1400" dirty="0">
              <a:latin typeface="Arial Rounded MT Bold" panose="020F0704030504030204" pitchFamily="34" charset="0"/>
              <a:cs typeface="Vilna" pitchFamily="2" charset="-79"/>
            </a:endParaRPr>
          </a:p>
          <a:p>
            <a:endParaRPr lang="en-US" dirty="0"/>
          </a:p>
        </p:txBody>
      </p:sp>
      <p:sp>
        <p:nvSpPr>
          <p:cNvPr id="4" name="Header Placeholder 3"/>
          <p:cNvSpPr>
            <a:spLocks noGrp="1"/>
          </p:cNvSpPr>
          <p:nvPr>
            <p:ph type="hdr" sz="quarter" idx="10"/>
          </p:nvPr>
        </p:nvSpPr>
        <p:spPr/>
        <p:txBody>
          <a:bodyPr/>
          <a:lstStyle/>
          <a:p>
            <a:r>
              <a:rPr lang="en-US" altLang="en-US"/>
              <a:t>Carrol Mills Memorial</a:t>
            </a:r>
          </a:p>
        </p:txBody>
      </p:sp>
      <p:sp>
        <p:nvSpPr>
          <p:cNvPr id="5" name="Date Placeholder 4"/>
          <p:cNvSpPr>
            <a:spLocks noGrp="1"/>
          </p:cNvSpPr>
          <p:nvPr>
            <p:ph type="dt" idx="11"/>
          </p:nvPr>
        </p:nvSpPr>
        <p:spPr/>
        <p:txBody>
          <a:bodyPr/>
          <a:lstStyle/>
          <a:p>
            <a:r>
              <a:rPr lang="en-US" altLang="en-US"/>
              <a:t>June 2, 2017  5777</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3330012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906872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598300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Risky…</a:t>
            </a:r>
          </a:p>
        </p:txBody>
      </p:sp>
    </p:spTree>
    <p:extLst>
      <p:ext uri="{BB962C8B-B14F-4D97-AF65-F5344CB8AC3E}">
        <p14:creationId xmlns:p14="http://schemas.microsoft.com/office/powerpoint/2010/main" val="674840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66294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90681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96755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341479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74688"/>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507988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74688"/>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767962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74688"/>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124047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WHO CAN YOU LOVE WITH LONGSUFFERING, TO MINISTER TO??</a:t>
            </a:r>
          </a:p>
        </p:txBody>
      </p:sp>
    </p:spTree>
    <p:extLst>
      <p:ext uri="{BB962C8B-B14F-4D97-AF65-F5344CB8AC3E}">
        <p14:creationId xmlns:p14="http://schemas.microsoft.com/office/powerpoint/2010/main" val="648787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097017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79092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234478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711919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Fall on Him for mercy, breaking of our pride, sins, sensuality</a:t>
            </a:r>
          </a:p>
          <a:p>
            <a:r>
              <a:rPr lang="en-US" altLang="en-US" sz="1050" dirty="0"/>
              <a:t>Or</a:t>
            </a:r>
          </a:p>
          <a:p>
            <a:r>
              <a:rPr lang="en-US" altLang="en-US" sz="1050" dirty="0"/>
              <a:t>He falls on us, eventually, in judgment</a:t>
            </a:r>
          </a:p>
        </p:txBody>
      </p:sp>
    </p:spTree>
    <p:extLst>
      <p:ext uri="{BB962C8B-B14F-4D97-AF65-F5344CB8AC3E}">
        <p14:creationId xmlns:p14="http://schemas.microsoft.com/office/powerpoint/2010/main" val="319520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From </a:t>
            </a:r>
            <a:r>
              <a:rPr lang="en-US" altLang="en-US" sz="1050"/>
              <a:t>Brian Kaufman</a:t>
            </a:r>
            <a:endParaRPr lang="en-US" altLang="en-US" sz="1050" dirty="0"/>
          </a:p>
        </p:txBody>
      </p:sp>
    </p:spTree>
    <p:extLst>
      <p:ext uri="{BB962C8B-B14F-4D97-AF65-F5344CB8AC3E}">
        <p14:creationId xmlns:p14="http://schemas.microsoft.com/office/powerpoint/2010/main" val="4107403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https://www.nytimes.com/interactive/2017/11/10/us/men-accused-sexual-misconduct-weinstein.html?_r=0</a:t>
            </a:r>
          </a:p>
        </p:txBody>
      </p:sp>
    </p:spTree>
    <p:extLst>
      <p:ext uri="{BB962C8B-B14F-4D97-AF65-F5344CB8AC3E}">
        <p14:creationId xmlns:p14="http://schemas.microsoft.com/office/powerpoint/2010/main" val="15403083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05899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Fall on Him for mercy, breaking of our pride, sins, sensuality</a:t>
            </a:r>
          </a:p>
          <a:p>
            <a:r>
              <a:rPr lang="en-US" altLang="en-US" sz="1050" dirty="0"/>
              <a:t>Or</a:t>
            </a:r>
          </a:p>
          <a:p>
            <a:r>
              <a:rPr lang="en-US" altLang="en-US" sz="1050" dirty="0"/>
              <a:t>He falls on us, eventually, in judgment</a:t>
            </a:r>
          </a:p>
        </p:txBody>
      </p:sp>
    </p:spTree>
    <p:extLst>
      <p:ext uri="{BB962C8B-B14F-4D97-AF65-F5344CB8AC3E}">
        <p14:creationId xmlns:p14="http://schemas.microsoft.com/office/powerpoint/2010/main" val="2152780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Carrol Mills Memorial</a:t>
            </a:r>
          </a:p>
        </p:txBody>
      </p:sp>
      <p:sp>
        <p:nvSpPr>
          <p:cNvPr id="5" name="Rectangle 3"/>
          <p:cNvSpPr>
            <a:spLocks noGrp="1" noChangeArrowheads="1"/>
          </p:cNvSpPr>
          <p:nvPr>
            <p:ph type="dt" idx="1"/>
          </p:nvPr>
        </p:nvSpPr>
        <p:spPr>
          <a:ln/>
        </p:spPr>
        <p:txBody>
          <a:bodyPr/>
          <a:lstStyle/>
          <a:p>
            <a:r>
              <a:rPr lang="en-US" altLang="en-US">
                <a:solidFill>
                  <a:prstClr val="white"/>
                </a:solidFill>
              </a:rPr>
              <a:t>June 2,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5276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fld id="{008EDFD0-AEF6-440D-A2A9-52A80FF54F5E}" type="slidenum">
              <a:rPr lang="en-US" altLang="en-US" smtClean="0">
                <a:latin typeface="Arial" pitchFamily="34" charset="0"/>
                <a:cs typeface="Arial" pitchFamily="34" charset="0"/>
              </a:rPr>
              <a:pPr defTabSz="658459"/>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1487511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a:p>
        </p:txBody>
      </p:sp>
    </p:spTree>
    <p:extLst>
      <p:ext uri="{BB962C8B-B14F-4D97-AF65-F5344CB8AC3E}">
        <p14:creationId xmlns:p14="http://schemas.microsoft.com/office/powerpoint/2010/main" val="198357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a:p>
        </p:txBody>
      </p:sp>
    </p:spTree>
    <p:extLst>
      <p:ext uri="{BB962C8B-B14F-4D97-AF65-F5344CB8AC3E}">
        <p14:creationId xmlns:p14="http://schemas.microsoft.com/office/powerpoint/2010/main" val="4043067772"/>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377474043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To easily follow these notes, log on to our </a:t>
            </a:r>
            <a:r>
              <a:rPr lang="en-US" dirty="0" err="1"/>
              <a:t>Wifi</a:t>
            </a:r>
            <a:r>
              <a:rPr lang="en-US" dirty="0"/>
              <a:t> </a:t>
            </a:r>
          </a:p>
          <a:p>
            <a:r>
              <a:rPr lang="en-US" dirty="0" err="1"/>
              <a:t>Wifi</a:t>
            </a:r>
            <a:r>
              <a:rPr lang="en-US" dirty="0"/>
              <a:t>: </a:t>
            </a:r>
            <a:r>
              <a:rPr lang="en-US" dirty="0">
                <a:solidFill>
                  <a:srgbClr val="FFFF66"/>
                </a:solidFill>
              </a:rPr>
              <a:t>mycci01</a:t>
            </a:r>
            <a:br>
              <a:rPr lang="en-US" dirty="0"/>
            </a:br>
            <a:r>
              <a:rPr lang="en-US" dirty="0"/>
              <a:t>p/w: </a:t>
            </a:r>
            <a:r>
              <a:rPr lang="en-US" dirty="0">
                <a:solidFill>
                  <a:srgbClr val="FFFF66"/>
                </a:solidFill>
              </a:rPr>
              <a:t>ancientquail060</a:t>
            </a:r>
          </a:p>
          <a:p>
            <a:r>
              <a:rPr lang="en-US" dirty="0"/>
              <a:t>Go to </a:t>
            </a:r>
            <a:r>
              <a:rPr lang="en-US" dirty="0">
                <a:solidFill>
                  <a:srgbClr val="FFFF66"/>
                </a:solidFill>
              </a:rPr>
              <a:t>OrHaOlam.com</a:t>
            </a:r>
          </a:p>
          <a:p>
            <a:r>
              <a:rPr lang="en-US" dirty="0"/>
              <a:t>Click on</a:t>
            </a:r>
            <a:r>
              <a:rPr lang="en-US" dirty="0">
                <a:solidFill>
                  <a:srgbClr val="FFFF66"/>
                </a:solidFill>
              </a:rPr>
              <a:t> downloads, messages, 2017</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solidFill>
                  <a:srgbClr val="FFFF99"/>
                </a:solidFill>
              </a:rPr>
              <a:t>United Nations Security Council Resolution 1701, </a:t>
            </a:r>
            <a:r>
              <a:rPr lang="en-US" dirty="0"/>
              <a:t>12 August 2006</a:t>
            </a:r>
            <a:endParaRPr lang="en-US" dirty="0">
              <a:solidFill>
                <a:srgbClr val="FFFF99"/>
              </a:solidFill>
            </a:endParaRPr>
          </a:p>
          <a:p>
            <a:pPr algn="l"/>
            <a:r>
              <a:rPr lang="en-US" dirty="0"/>
              <a:t>A long term solution based on (OP8)</a:t>
            </a:r>
          </a:p>
          <a:p>
            <a:pPr marL="457200" lvl="1" indent="-119063" algn="l">
              <a:buFont typeface="Arial" panose="020B0604020202020204" pitchFamily="34" charset="0"/>
              <a:buChar char="•"/>
            </a:pPr>
            <a:r>
              <a:rPr lang="en-US" dirty="0"/>
              <a:t>Disarmament of all armed groups in Lebanon (implying Hezbollah)</a:t>
            </a:r>
          </a:p>
          <a:p>
            <a:pPr marL="457200" lvl="1" indent="-119063" algn="l">
              <a:buFont typeface="Arial" panose="020B0604020202020204" pitchFamily="34" charset="0"/>
              <a:buChar char="•"/>
            </a:pPr>
            <a:r>
              <a:rPr lang="en-US" dirty="0"/>
              <a:t>No armed forces other than UNIFIL and Lebanese (implying Hezbollah and Israeli forces) will be south of the </a:t>
            </a:r>
            <a:r>
              <a:rPr lang="en-US" dirty="0" err="1">
                <a:solidFill>
                  <a:srgbClr val="FFFF99"/>
                </a:solidFill>
              </a:rPr>
              <a:t>Litani</a:t>
            </a:r>
            <a:r>
              <a:rPr lang="en-US" dirty="0">
                <a:solidFill>
                  <a:srgbClr val="FFFF99"/>
                </a:solidFill>
              </a:rPr>
              <a:t> Rivers</a:t>
            </a:r>
          </a:p>
        </p:txBody>
      </p:sp>
    </p:spTree>
    <p:extLst>
      <p:ext uri="{BB962C8B-B14F-4D97-AF65-F5344CB8AC3E}">
        <p14:creationId xmlns:p14="http://schemas.microsoft.com/office/powerpoint/2010/main" val="2067220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1026" name="Picture 2" descr="https://upload.wikimedia.org/wikipedia/commons/8/86/UNIFIL_DEPLOYMENT_APRIL_2017.jpg">
            <a:extLst>
              <a:ext uri="{FF2B5EF4-FFF2-40B4-BE49-F238E27FC236}">
                <a16:creationId xmlns:a16="http://schemas.microsoft.com/office/drawing/2014/main" id="{1B5E69F3-DD12-4489-A9B3-D41C7A5A49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450" y="0"/>
            <a:ext cx="6656388"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28D4F928-DFC3-4A8E-8705-E67568314314}"/>
              </a:ext>
            </a:extLst>
          </p:cNvPr>
          <p:cNvCxnSpPr/>
          <p:nvPr/>
        </p:nvCxnSpPr>
        <p:spPr bwMode="auto">
          <a:xfrm>
            <a:off x="350837" y="1047750"/>
            <a:ext cx="2209800" cy="4572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509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050" name="Picture 2" descr="Image result for litani river map">
            <a:extLst>
              <a:ext uri="{FF2B5EF4-FFF2-40B4-BE49-F238E27FC236}">
                <a16:creationId xmlns:a16="http://schemas.microsoft.com/office/drawing/2014/main" id="{937CCE44-B854-49D4-AEAA-F0B6D05222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 y="0"/>
            <a:ext cx="390366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erial photograph presented by Danon to UNSC (Credit: IDF)">
            <a:extLst>
              <a:ext uri="{FF2B5EF4-FFF2-40B4-BE49-F238E27FC236}">
                <a16:creationId xmlns:a16="http://schemas.microsoft.com/office/drawing/2014/main" id="{F3F89C5F-2E4E-4943-8161-AA3DA053C5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3" t="753" r="90106" b="83208"/>
          <a:stretch/>
        </p:blipFill>
        <p:spPr bwMode="auto">
          <a:xfrm>
            <a:off x="4482393" y="57150"/>
            <a:ext cx="4025356" cy="486905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B05DA6E1-3FBC-41ED-AB60-6D7CFD49B98B}"/>
              </a:ext>
            </a:extLst>
          </p:cNvPr>
          <p:cNvCxnSpPr/>
          <p:nvPr/>
        </p:nvCxnSpPr>
        <p:spPr bwMode="auto">
          <a:xfrm>
            <a:off x="198430" y="3486150"/>
            <a:ext cx="914407" cy="304800"/>
          </a:xfrm>
          <a:prstGeom prst="straightConnector1">
            <a:avLst/>
          </a:prstGeom>
          <a:solidFill>
            <a:schemeClr val="accent1"/>
          </a:solidFill>
          <a:ln w="41275"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C69EBB13-174A-4B20-BD4A-84956C8EA400}"/>
              </a:ext>
            </a:extLst>
          </p:cNvPr>
          <p:cNvSpPr txBox="1"/>
          <p:nvPr/>
        </p:nvSpPr>
        <p:spPr>
          <a:xfrm>
            <a:off x="4774856" y="666750"/>
            <a:ext cx="3748270" cy="1323439"/>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Inset enlarged</a:t>
            </a:r>
          </a:p>
          <a:p>
            <a:pPr algn="l"/>
            <a:r>
              <a:rPr lang="en-US" dirty="0">
                <a:solidFill>
                  <a:schemeClr val="tx1"/>
                </a:solidFill>
                <a:effectLst>
                  <a:outerShdw blurRad="38100" dist="38100" dir="2700000" algn="tl">
                    <a:srgbClr val="000000">
                      <a:alpha val="43137"/>
                    </a:srgbClr>
                  </a:outerShdw>
                </a:effectLst>
              </a:rPr>
              <a:t>On next slide</a:t>
            </a:r>
          </a:p>
        </p:txBody>
      </p:sp>
      <p:cxnSp>
        <p:nvCxnSpPr>
          <p:cNvPr id="8" name="Straight Arrow Connector 7">
            <a:extLst>
              <a:ext uri="{FF2B5EF4-FFF2-40B4-BE49-F238E27FC236}">
                <a16:creationId xmlns:a16="http://schemas.microsoft.com/office/drawing/2014/main" id="{A1E56D1B-EAB9-45BC-8959-91995C77ED33}"/>
              </a:ext>
            </a:extLst>
          </p:cNvPr>
          <p:cNvCxnSpPr/>
          <p:nvPr/>
        </p:nvCxnSpPr>
        <p:spPr bwMode="auto">
          <a:xfrm flipH="1">
            <a:off x="6370637" y="2038350"/>
            <a:ext cx="299325" cy="11430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10356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1028" name="Picture 4" descr="Aerial photograph presented by Danon to UNSC (Credit: IDF)">
            <a:extLst>
              <a:ext uri="{FF2B5EF4-FFF2-40B4-BE49-F238E27FC236}">
                <a16:creationId xmlns:a16="http://schemas.microsoft.com/office/drawing/2014/main" id="{B18052DE-BC90-49A1-89F0-85AE9A546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47625"/>
            <a:ext cx="7219950"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3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sz="3500" i="1" dirty="0" err="1"/>
              <a:t>Amb</a:t>
            </a:r>
            <a:r>
              <a:rPr lang="en-US" sz="3500" i="1" dirty="0"/>
              <a:t>. </a:t>
            </a:r>
            <a:r>
              <a:rPr lang="en-US" sz="3500" i="1" dirty="0">
                <a:solidFill>
                  <a:srgbClr val="FFFF99"/>
                </a:solidFill>
              </a:rPr>
              <a:t>Ron Prosor </a:t>
            </a:r>
            <a:r>
              <a:rPr lang="en-US" sz="3500" i="1" dirty="0"/>
              <a:t>is the former Israeli Ambassador to the UN. He currently heads the Abba </a:t>
            </a:r>
            <a:r>
              <a:rPr lang="en-US" sz="3500" i="1" dirty="0" err="1"/>
              <a:t>Eban</a:t>
            </a:r>
            <a:r>
              <a:rPr lang="en-US" sz="3500" i="1" dirty="0"/>
              <a:t> Institute for International Diplomacy at the IDC </a:t>
            </a:r>
            <a:r>
              <a:rPr lang="en-US" sz="3500" i="1" dirty="0" err="1"/>
              <a:t>Herzilya</a:t>
            </a:r>
            <a:r>
              <a:rPr lang="en-US" sz="3500" i="1" dirty="0"/>
              <a:t>.  He writes: </a:t>
            </a:r>
          </a:p>
          <a:p>
            <a:pPr algn="l"/>
            <a:r>
              <a:rPr lang="en-US" dirty="0"/>
              <a:t>Yesterday, [Nov. 30, 2017] the United Nations Security Council debated a report recently published by UNIFIL, the United Nations Interim Force in Lebanon. </a:t>
            </a:r>
          </a:p>
        </p:txBody>
      </p:sp>
    </p:spTree>
    <p:extLst>
      <p:ext uri="{BB962C8B-B14F-4D97-AF65-F5344CB8AC3E}">
        <p14:creationId xmlns:p14="http://schemas.microsoft.com/office/powerpoint/2010/main" val="3005023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dirty="0"/>
              <a:t>It is common knowledge in the intelligence communities…that Hezbollah has amassed over 150,000 missiles directed towards Israeli cities. Instead of detailing the locations of weapon stockpiles and asking the UN Security council to strengthen its mandate so they are able to raid them, </a:t>
            </a:r>
          </a:p>
        </p:txBody>
      </p:sp>
    </p:spTree>
    <p:extLst>
      <p:ext uri="{BB962C8B-B14F-4D97-AF65-F5344CB8AC3E}">
        <p14:creationId xmlns:p14="http://schemas.microsoft.com/office/powerpoint/2010/main" val="459701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the report goes into incredible detail of the amount of Lebanese shepherds spotted near the border area. 420 if anyone is interested.  Maj. Gen. Michael </a:t>
            </a:r>
            <a:r>
              <a:rPr lang="en-US" dirty="0" err="1"/>
              <a:t>Beary</a:t>
            </a:r>
            <a:r>
              <a:rPr lang="en-US" dirty="0"/>
              <a:t>, has said he sees </a:t>
            </a:r>
            <a:r>
              <a:rPr lang="en-US" dirty="0">
                <a:solidFill>
                  <a:srgbClr val="FFFF99"/>
                </a:solidFill>
              </a:rPr>
              <a:t>no evidence of weapons being illegally transferred and stockpiled in the area.</a:t>
            </a:r>
          </a:p>
        </p:txBody>
      </p:sp>
    </p:spTree>
    <p:extLst>
      <p:ext uri="{BB962C8B-B14F-4D97-AF65-F5344CB8AC3E}">
        <p14:creationId xmlns:p14="http://schemas.microsoft.com/office/powerpoint/2010/main" val="4137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“If there was a large cache of weapons,” he said last summer, “we would know about it.”   As the US Ambassador to the UN, </a:t>
            </a:r>
            <a:r>
              <a:rPr lang="en-US" dirty="0">
                <a:solidFill>
                  <a:srgbClr val="FFFF99"/>
                </a:solidFill>
              </a:rPr>
              <a:t>Nikki Haley, has said, </a:t>
            </a:r>
            <a:r>
              <a:rPr lang="en-US" dirty="0" err="1">
                <a:solidFill>
                  <a:srgbClr val="FFFF99"/>
                </a:solidFill>
              </a:rPr>
              <a:t>Beary</a:t>
            </a:r>
            <a:r>
              <a:rPr lang="en-US" dirty="0">
                <a:solidFill>
                  <a:srgbClr val="FFFF99"/>
                </a:solidFill>
              </a:rPr>
              <a:t> “seems to be the only person in south Lebanon who is blind to what Hezbollah is doing.” </a:t>
            </a:r>
          </a:p>
        </p:txBody>
      </p:sp>
    </p:spTree>
    <p:extLst>
      <p:ext uri="{BB962C8B-B14F-4D97-AF65-F5344CB8AC3E}">
        <p14:creationId xmlns:p14="http://schemas.microsoft.com/office/powerpoint/2010/main" val="107440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r>
              <a:rPr lang="en-US" dirty="0"/>
              <a:t>A bad day when you </a:t>
            </a:r>
          </a:p>
          <a:p>
            <a:r>
              <a:rPr lang="en-US" dirty="0"/>
              <a:t>find one of these on</a:t>
            </a:r>
          </a:p>
          <a:p>
            <a:r>
              <a:rPr lang="en-US" dirty="0"/>
              <a:t>your door…</a:t>
            </a:r>
          </a:p>
        </p:txBody>
      </p:sp>
    </p:spTree>
    <p:extLst>
      <p:ext uri="{BB962C8B-B14F-4D97-AF65-F5344CB8AC3E}">
        <p14:creationId xmlns:p14="http://schemas.microsoft.com/office/powerpoint/2010/main" val="2199919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27037" y="0"/>
            <a:ext cx="7914074" cy="5162550"/>
          </a:xfrm>
        </p:spPr>
        <p:txBody>
          <a:bodyPr>
            <a:normAutofit/>
          </a:bodyPr>
          <a:lstStyle/>
          <a:p>
            <a:pPr algn="l"/>
            <a:endParaRPr lang="en-US" dirty="0"/>
          </a:p>
        </p:txBody>
      </p:sp>
      <p:pic>
        <p:nvPicPr>
          <p:cNvPr id="4100" name="Picture 4" descr="Related image">
            <a:extLst>
              <a:ext uri="{FF2B5EF4-FFF2-40B4-BE49-F238E27FC236}">
                <a16:creationId xmlns:a16="http://schemas.microsoft.com/office/drawing/2014/main" id="{D43642E5-6ABA-4D22-9850-2FCFA807B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65" y="136525"/>
            <a:ext cx="8314774" cy="489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837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67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050" name="Picture 2" descr="Image result for kansas law for eviction">
            <a:extLst>
              <a:ext uri="{FF2B5EF4-FFF2-40B4-BE49-F238E27FC236}">
                <a16:creationId xmlns:a16="http://schemas.microsoft.com/office/drawing/2014/main" id="{292EA860-C030-433B-8DE2-7B759F6054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0"/>
            <a:ext cx="34798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56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074" name="Picture 2" descr="Related image">
            <a:extLst>
              <a:ext uri="{FF2B5EF4-FFF2-40B4-BE49-F238E27FC236}">
                <a16:creationId xmlns:a16="http://schemas.microsoft.com/office/drawing/2014/main" id="{F6E8612A-1230-4C43-B6C6-0DEEB9016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475" y="0"/>
            <a:ext cx="39719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D71C562-FE6D-473E-BCC0-6FD5C1099571}"/>
              </a:ext>
            </a:extLst>
          </p:cNvPr>
          <p:cNvSpPr/>
          <p:nvPr/>
        </p:nvSpPr>
        <p:spPr bwMode="auto">
          <a:xfrm>
            <a:off x="2332037" y="2800350"/>
            <a:ext cx="4191000" cy="1219200"/>
          </a:xfrm>
          <a:prstGeom prst="rect">
            <a:avLst/>
          </a:prstGeom>
          <a:noFill/>
          <a:ln w="41275"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1329323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t> </a:t>
            </a:r>
            <a:endParaRPr lang="en-US" dirty="0"/>
          </a:p>
        </p:txBody>
      </p:sp>
      <p:pic>
        <p:nvPicPr>
          <p:cNvPr id="3074" name="Picture 2" descr="Related image">
            <a:extLst>
              <a:ext uri="{FF2B5EF4-FFF2-40B4-BE49-F238E27FC236}">
                <a16:creationId xmlns:a16="http://schemas.microsoft.com/office/drawing/2014/main" id="{F6E8612A-1230-4C43-B6C6-0DEEB9016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444" b="20371"/>
          <a:stretch/>
        </p:blipFill>
        <p:spPr bwMode="auto">
          <a:xfrm>
            <a:off x="117377" y="971550"/>
            <a:ext cx="8360808"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150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a:t>
            </a:r>
            <a:r>
              <a:rPr lang="en-US" altLang="en-US" sz="3456" dirty="0" err="1">
                <a:solidFill>
                  <a:srgbClr val="FFFFFF"/>
                </a:solidFill>
              </a:rPr>
              <a:t>Mattityahu</a:t>
            </a:r>
            <a:r>
              <a:rPr lang="en-US" altLang="en-US" sz="3456" dirty="0">
                <a:solidFill>
                  <a:srgbClr val="FFFFFF"/>
                </a:solidFill>
              </a:rPr>
              <a:t>  </a:t>
            </a:r>
          </a:p>
          <a:p>
            <a:pPr lvl="0" algn="r" eaLnBrk="1" hangingPunct="1"/>
            <a:r>
              <a:rPr lang="en-US" altLang="en-US" sz="3456" dirty="0">
                <a:solidFill>
                  <a:srgbClr val="FFFFFF"/>
                </a:solidFill>
              </a:rPr>
              <a:t>(Matthew) 21:33-35</a:t>
            </a:r>
          </a:p>
        </p:txBody>
      </p:sp>
    </p:spTree>
    <p:extLst>
      <p:ext uri="{BB962C8B-B14F-4D97-AF65-F5344CB8AC3E}">
        <p14:creationId xmlns:p14="http://schemas.microsoft.com/office/powerpoint/2010/main" val="3332608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"שִׁמְעוּ מָשָׁל אַחֵר: אִישׁ בַּעַל אֲחֻזָּה נָטַע כֶּרֶם. הוּא גִּדֵּר אוֹתוֹ מִסָּבִיב, </a:t>
            </a:r>
            <a:endParaRPr lang="en-US" sz="1008" b="1" dirty="0">
              <a:latin typeface="David" panose="020E0502060401010101" pitchFamily="34" charset="-79"/>
              <a:cs typeface="David" panose="020E0502060401010101" pitchFamily="34" charset="-79"/>
            </a:endParaRPr>
          </a:p>
          <a:p>
            <a:pPr marL="0" indent="0"/>
            <a:r>
              <a:rPr lang="en-US" sz="4000" dirty="0"/>
              <a:t>"Now listen to another parable. There was a farmer who planted a </a:t>
            </a:r>
            <a:r>
              <a:rPr lang="en-US" sz="4000" dirty="0">
                <a:solidFill>
                  <a:srgbClr val="FFFF99"/>
                </a:solidFill>
              </a:rPr>
              <a:t>vineyard</a:t>
            </a:r>
            <a:r>
              <a:rPr lang="en-US" sz="4000" dirty="0"/>
              <a:t>. He put a wall around it, </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21:33</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576781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Yeshayahu</a:t>
            </a:r>
            <a:r>
              <a:rPr lang="en-US" baseline="30000" dirty="0"/>
              <a:t>/Isaiah 5.1-7 </a:t>
            </a:r>
            <a:r>
              <a:rPr lang="en-US" dirty="0"/>
              <a:t>Let me sing of my beloved, a song of my beloved, about His vineyard.  My beloved had a vineyard in a very fertile hill. He dug it out and cleared its stones, planted it with a choice vine, built a tower in the midst of it, and even cut out a winepress. </a:t>
            </a:r>
          </a:p>
        </p:txBody>
      </p:sp>
    </p:spTree>
    <p:extLst>
      <p:ext uri="{BB962C8B-B14F-4D97-AF65-F5344CB8AC3E}">
        <p14:creationId xmlns:p14="http://schemas.microsoft.com/office/powerpoint/2010/main" val="4130489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חָצַב בּוֹ יֶקֶב וּבָנָה מִגְדָּל, </a:t>
            </a:r>
            <a:endParaRPr lang="en-US" sz="4321" b="1" dirty="0">
              <a:latin typeface="David" panose="020E0502060401010101" pitchFamily="34" charset="-79"/>
              <a:cs typeface="David" panose="020E0502060401010101" pitchFamily="34" charset="-79"/>
            </a:endParaRPr>
          </a:p>
          <a:p>
            <a:pPr marL="0" algn="r" rtl="1">
              <a:spcBef>
                <a:spcPts val="0"/>
              </a:spcBef>
              <a:spcAft>
                <a:spcPts val="576"/>
              </a:spcAft>
            </a:pPr>
            <a:r>
              <a:rPr lang="he-IL" sz="4321" b="1" dirty="0">
                <a:latin typeface="David" panose="020E0502060401010101" pitchFamily="34" charset="-79"/>
                <a:cs typeface="David" panose="020E0502060401010101" pitchFamily="34" charset="-79"/>
              </a:rPr>
              <a:t> </a:t>
            </a:r>
            <a:endParaRPr lang="en-US" sz="4321" b="1" dirty="0">
              <a:latin typeface="David" panose="020E0502060401010101" pitchFamily="34" charset="-79"/>
              <a:cs typeface="David" panose="020E0502060401010101" pitchFamily="34" charset="-79"/>
            </a:endParaRPr>
          </a:p>
          <a:p>
            <a:pPr marL="0" rtl="1">
              <a:spcBef>
                <a:spcPts val="0"/>
              </a:spcBef>
              <a:spcAft>
                <a:spcPts val="576"/>
              </a:spcAft>
            </a:pPr>
            <a:r>
              <a:rPr lang="en-US" sz="4000" dirty="0">
                <a:solidFill>
                  <a:srgbClr val="FFFF99"/>
                </a:solidFill>
              </a:rPr>
              <a:t>dug a pit </a:t>
            </a:r>
            <a:r>
              <a:rPr lang="en-US" sz="4000" dirty="0"/>
              <a:t>for the winepress and built a tower; </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21:33</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017562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6146" name="Picture 2" descr="https://upload.wikimedia.org/wikipedia/commons/b/b0/Winepress_in_Old_City_Jerusalem.jpg">
            <a:extLst>
              <a:ext uri="{FF2B5EF4-FFF2-40B4-BE49-F238E27FC236}">
                <a16:creationId xmlns:a16="http://schemas.microsoft.com/office/drawing/2014/main" id="{29241209-72F5-4774-803B-BE5276F82D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438"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F0E0C2-F4AD-4183-BE73-763CAECF011F}"/>
              </a:ext>
            </a:extLst>
          </p:cNvPr>
          <p:cNvSpPr txBox="1"/>
          <p:nvPr/>
        </p:nvSpPr>
        <p:spPr>
          <a:xfrm>
            <a:off x="0" y="0"/>
            <a:ext cx="8656637" cy="1938992"/>
          </a:xfrm>
          <a:prstGeom prst="rect">
            <a:avLst/>
          </a:prstGeom>
          <a:noFill/>
        </p:spPr>
        <p:txBody>
          <a:bodyPr wrap="square" rtlCol="0">
            <a:spAutoFit/>
          </a:bodyPr>
          <a:lstStyle/>
          <a:p>
            <a:pPr algn="l"/>
            <a:r>
              <a:rPr lang="en-US" dirty="0">
                <a:solidFill>
                  <a:srgbClr val="FF0000"/>
                </a:solidFill>
                <a:effectLst>
                  <a:outerShdw blurRad="38100" dist="38100" dir="2700000" algn="tl">
                    <a:srgbClr val="000000">
                      <a:alpha val="43137"/>
                    </a:srgbClr>
                  </a:outerShdw>
                </a:effectLst>
              </a:rPr>
              <a:t>1st century CE </a:t>
            </a:r>
            <a:r>
              <a:rPr lang="en-US" dirty="0" err="1">
                <a:solidFill>
                  <a:srgbClr val="FF0000"/>
                </a:solidFill>
                <a:effectLst>
                  <a:outerShdw blurRad="38100" dist="38100" dir="2700000" algn="tl">
                    <a:srgbClr val="000000">
                      <a:alpha val="43137"/>
                    </a:srgbClr>
                  </a:outerShdw>
                </a:effectLst>
              </a:rPr>
              <a:t>winepressing</a:t>
            </a:r>
            <a:endParaRPr lang="en-US" dirty="0">
              <a:solidFill>
                <a:srgbClr val="FF0000"/>
              </a:solidFill>
              <a:effectLst>
                <a:outerShdw blurRad="38100" dist="38100" dir="2700000" algn="tl">
                  <a:srgbClr val="000000">
                    <a:alpha val="43137"/>
                  </a:srgbClr>
                </a:outerShdw>
              </a:effectLst>
            </a:endParaRPr>
          </a:p>
          <a:p>
            <a:pPr algn="l"/>
            <a:r>
              <a:rPr lang="en-US" dirty="0">
                <a:solidFill>
                  <a:srgbClr val="FF0000"/>
                </a:solidFill>
                <a:effectLst>
                  <a:outerShdw blurRad="38100" dist="38100" dir="2700000" algn="tl">
                    <a:srgbClr val="000000">
                      <a:alpha val="43137"/>
                    </a:srgbClr>
                  </a:outerShdw>
                </a:effectLst>
              </a:rPr>
              <a:t> trough from the Old City of Jerusalem</a:t>
            </a:r>
          </a:p>
        </p:txBody>
      </p:sp>
    </p:spTree>
    <p:extLst>
      <p:ext uri="{BB962C8B-B14F-4D97-AF65-F5344CB8AC3E}">
        <p14:creationId xmlns:p14="http://schemas.microsoft.com/office/powerpoint/2010/main" val="3421559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11266" name="Picture 2" descr="https://upload.wikimedia.org/wikipedia/commons/0/05/Grapes_02_pushkin.jpg">
            <a:extLst>
              <a:ext uri="{FF2B5EF4-FFF2-40B4-BE49-F238E27FC236}">
                <a16:creationId xmlns:a16="http://schemas.microsoft.com/office/drawing/2014/main" id="{F9FC1A82-9400-4E46-A308-7C14ACDC99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334"/>
          <a:stretch/>
        </p:blipFill>
        <p:spPr bwMode="auto">
          <a:xfrm>
            <a:off x="871537" y="3257550"/>
            <a:ext cx="7035800" cy="1885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F90054-49EB-4B0F-BF27-1C3EBC53134B}"/>
              </a:ext>
            </a:extLst>
          </p:cNvPr>
          <p:cNvSpPr txBox="1"/>
          <p:nvPr/>
        </p:nvSpPr>
        <p:spPr>
          <a:xfrm>
            <a:off x="655637" y="0"/>
            <a:ext cx="7543800" cy="3785652"/>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A Roman architectural relief </a:t>
            </a:r>
          </a:p>
          <a:p>
            <a:pPr algn="l"/>
            <a:r>
              <a:rPr lang="en-US" dirty="0">
                <a:effectLst>
                  <a:outerShdw blurRad="38100" dist="38100" dir="2700000" algn="tl">
                    <a:srgbClr val="000000">
                      <a:alpha val="43137"/>
                    </a:srgbClr>
                  </a:outerShdw>
                </a:effectLst>
              </a:rPr>
              <a:t>from the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century CE showing that grape treading was still widely used as a means of pressing wine grapes during Roman times.  </a:t>
            </a:r>
          </a:p>
        </p:txBody>
      </p:sp>
    </p:spTree>
    <p:extLst>
      <p:ext uri="{BB962C8B-B14F-4D97-AF65-F5344CB8AC3E}">
        <p14:creationId xmlns:p14="http://schemas.microsoft.com/office/powerpoint/2010/main" val="845619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indent="0" algn="r" rtl="1">
              <a:spcBef>
                <a:spcPts val="0"/>
              </a:spcBef>
              <a:spcAft>
                <a:spcPts val="576"/>
              </a:spcAft>
              <a:buNone/>
            </a:pPr>
            <a:endParaRPr lang="en-US" sz="4321" b="1" dirty="0">
              <a:latin typeface="David" panose="020E0502060401010101" pitchFamily="34" charset="-79"/>
              <a:cs typeface="David" panose="020E0502060401010101" pitchFamily="34" charset="-79"/>
            </a:endParaRPr>
          </a:p>
          <a:p>
            <a:pPr marL="0" indent="0" algn="r" rtl="1">
              <a:spcBef>
                <a:spcPts val="0"/>
              </a:spcBef>
              <a:spcAft>
                <a:spcPts val="576"/>
              </a:spcAft>
              <a:buNone/>
            </a:pPr>
            <a:r>
              <a:rPr lang="he-IL" sz="4321" b="1" dirty="0">
                <a:latin typeface="David" panose="020E0502060401010101" pitchFamily="34" charset="-79"/>
                <a:cs typeface="David" panose="020E0502060401010101" pitchFamily="34" charset="-79"/>
              </a:rPr>
              <a:t>חָצַב בּוֹ יֶקֶב וּבָנָה מִגְדָּל, </a:t>
            </a:r>
            <a:endParaRPr lang="en-US" sz="4321" b="1" dirty="0">
              <a:latin typeface="David" panose="020E0502060401010101" pitchFamily="34" charset="-79"/>
              <a:cs typeface="David" panose="020E0502060401010101" pitchFamily="34" charset="-79"/>
            </a:endParaRPr>
          </a:p>
          <a:p>
            <a:pPr marL="0" indent="0">
              <a:spcBef>
                <a:spcPts val="0"/>
              </a:spcBef>
              <a:spcAft>
                <a:spcPts val="576"/>
              </a:spcAft>
              <a:buNone/>
            </a:pPr>
            <a:r>
              <a:rPr lang="en-US" sz="2000" dirty="0"/>
              <a:t> </a:t>
            </a:r>
            <a:endParaRPr lang="en-US" sz="1200" dirty="0"/>
          </a:p>
          <a:p>
            <a:pPr marL="0" indent="0" rtl="1">
              <a:spcBef>
                <a:spcPts val="0"/>
              </a:spcBef>
              <a:spcAft>
                <a:spcPts val="576"/>
              </a:spcAft>
              <a:buNone/>
            </a:pPr>
            <a:r>
              <a:rPr lang="en-US" sz="4000" dirty="0"/>
              <a:t>dug a pit for the winepress and </a:t>
            </a:r>
            <a:r>
              <a:rPr lang="en-US" sz="4000" dirty="0">
                <a:solidFill>
                  <a:srgbClr val="FFFF99"/>
                </a:solidFill>
              </a:rPr>
              <a:t>built a tower</a:t>
            </a:r>
            <a:r>
              <a:rPr lang="en-US" sz="4000" dirty="0"/>
              <a:t>; </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21:33</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13790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158" y="1390761"/>
            <a:ext cx="4724353" cy="377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3400" y="691"/>
            <a:ext cx="5720160" cy="1313239"/>
          </a:xfrm>
          <a:prstGeom prst="rect">
            <a:avLst/>
          </a:prstGeom>
          <a:noFill/>
          <a:ln w="38100">
            <a:solidFill>
              <a:srgbClr val="FFC000"/>
            </a:solidFill>
          </a:ln>
        </p:spPr>
        <p:txBody>
          <a:bodyPr wrap="none" lIns="81409" tIns="40669" rIns="81409" bIns="40669" rtlCol="0">
            <a:spAutoFit/>
          </a:bodyPr>
          <a:lstStyle/>
          <a:p>
            <a:pPr algn="l"/>
            <a:r>
              <a:rPr lang="en-US" dirty="0">
                <a:solidFill>
                  <a:srgbClr val="FFFFFF"/>
                </a:solidFill>
              </a:rPr>
              <a:t>Downloads\messages\</a:t>
            </a:r>
          </a:p>
          <a:p>
            <a:pPr algn="l"/>
            <a:r>
              <a:rPr lang="en-US" dirty="0">
                <a:solidFill>
                  <a:srgbClr val="FFFFFF"/>
                </a:solidFill>
              </a:rPr>
              <a:t>2017 Messages</a:t>
            </a:r>
          </a:p>
        </p:txBody>
      </p:sp>
    </p:spTree>
    <p:extLst>
      <p:ext uri="{BB962C8B-B14F-4D97-AF65-F5344CB8AC3E}">
        <p14:creationId xmlns:p14="http://schemas.microsoft.com/office/powerpoint/2010/main" val="3814417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וּלְאַחַר שֶׁהֶחְכִּיר אוֹתוֹ לְכוֹרְמִים ונָסַע.</a:t>
            </a:r>
            <a:endParaRPr lang="en-US" sz="1008" b="1" dirty="0">
              <a:latin typeface="David" panose="020E0502060401010101" pitchFamily="34" charset="-79"/>
              <a:cs typeface="David" panose="020E0502060401010101" pitchFamily="34" charset="-79"/>
            </a:endParaRPr>
          </a:p>
          <a:p>
            <a:pPr marL="0" indent="0"/>
            <a:r>
              <a:rPr lang="en-US" sz="4000" dirty="0"/>
              <a:t>then he rented it to tenants and </a:t>
            </a:r>
            <a:r>
              <a:rPr lang="en-US" sz="4000" dirty="0">
                <a:solidFill>
                  <a:srgbClr val="FFFF99"/>
                </a:solidFill>
              </a:rPr>
              <a:t>left</a:t>
            </a:r>
            <a:r>
              <a:rPr lang="en-US" sz="4000" dirty="0"/>
              <a:t>.</a:t>
            </a:r>
          </a:p>
          <a:p>
            <a:pPr marL="0" indent="0"/>
            <a:endParaRPr lang="en-US" sz="4000" dirty="0"/>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21:33</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410399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Vayikra/Lev 19.23-25</a:t>
            </a:r>
            <a:r>
              <a:rPr lang="en-US" dirty="0"/>
              <a:t> When you come into the land and have planted all kinds of trees for food, you are to consider their fruit as forbidden. Three years it will be forbidden to you. It is not to be eaten. Then in the fourth year all its fruit will be holy, for giving praise to </a:t>
            </a:r>
            <a:r>
              <a:rPr lang="en-US" cap="small" dirty="0" err="1"/>
              <a:t>Adoni</a:t>
            </a:r>
            <a:r>
              <a:rPr lang="en-US" dirty="0"/>
              <a:t>. </a:t>
            </a:r>
          </a:p>
        </p:txBody>
      </p:sp>
    </p:spTree>
    <p:extLst>
      <p:ext uri="{BB962C8B-B14F-4D97-AF65-F5344CB8AC3E}">
        <p14:creationId xmlns:p14="http://schemas.microsoft.com/office/powerpoint/2010/main" val="3592058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Vayikra/Lev 19.23-25</a:t>
            </a:r>
            <a:r>
              <a:rPr lang="en-US" dirty="0"/>
              <a:t>  </a:t>
            </a:r>
            <a:r>
              <a:rPr lang="en-US" b="1" baseline="30000" dirty="0"/>
              <a:t> </a:t>
            </a:r>
            <a:r>
              <a:rPr lang="en-US" dirty="0">
                <a:solidFill>
                  <a:srgbClr val="FFFF99"/>
                </a:solidFill>
              </a:rPr>
              <a:t>In the fifth year you may eat its fruit</a:t>
            </a:r>
            <a:r>
              <a:rPr lang="en-US" dirty="0"/>
              <a:t>. So it will yield its increase to you.  I am </a:t>
            </a:r>
            <a:r>
              <a:rPr lang="en-US" cap="small" dirty="0" err="1"/>
              <a:t>Adoni</a:t>
            </a:r>
            <a:r>
              <a:rPr lang="en-US" cap="small" dirty="0"/>
              <a:t> </a:t>
            </a:r>
            <a:r>
              <a:rPr lang="en-US" dirty="0"/>
              <a:t>your God.</a:t>
            </a:r>
          </a:p>
          <a:p>
            <a:pPr algn="l"/>
            <a:endParaRPr lang="en-US" dirty="0"/>
          </a:p>
          <a:p>
            <a:pPr algn="l"/>
            <a:r>
              <a:rPr lang="en-US" dirty="0"/>
              <a:t>Vineyard owner was waiting </a:t>
            </a:r>
            <a:r>
              <a:rPr lang="en-US" dirty="0">
                <a:solidFill>
                  <a:srgbClr val="FFFF99"/>
                </a:solidFill>
              </a:rPr>
              <a:t>five years </a:t>
            </a:r>
            <a:r>
              <a:rPr lang="en-US" dirty="0"/>
              <a:t>for a harvest!</a:t>
            </a:r>
          </a:p>
        </p:txBody>
      </p:sp>
    </p:spTree>
    <p:extLst>
      <p:ext uri="{BB962C8B-B14F-4D97-AF65-F5344CB8AC3E}">
        <p14:creationId xmlns:p14="http://schemas.microsoft.com/office/powerpoint/2010/main" val="4131885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indent="0" algn="r" rtl="1">
              <a:spcBef>
                <a:spcPts val="0"/>
              </a:spcBef>
              <a:spcAft>
                <a:spcPts val="576"/>
              </a:spcAft>
              <a:buNone/>
            </a:pP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בְּהַגִּיעַ עֵת הַבָּצִיר שָׁלַח אֶת עֲבָדָיו אֶל </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ה</a:t>
            </a:r>
            <a:r>
              <a:rPr lang="he-IL" sz="4321" b="1" dirty="0">
                <a:solidFill>
                  <a:srgbClr val="FFFF99"/>
                </a:solidFill>
                <a:latin typeface="David" panose="020E0502060401010101" pitchFamily="34" charset="-79"/>
                <a:cs typeface="David" panose="020E0502060401010101" pitchFamily="34" charset="-79"/>
              </a:rPr>
              <a:t>ַכּוֹרְמִים</a:t>
            </a:r>
            <a:r>
              <a:rPr lang="he-IL" sz="4321" b="1" dirty="0">
                <a:latin typeface="David" panose="020E0502060401010101" pitchFamily="34" charset="-79"/>
                <a:cs typeface="David" panose="020E0502060401010101" pitchFamily="34" charset="-79"/>
              </a:rPr>
              <a:t> לְקַבֵּל אֶת הַפְּרִי שֶׁלּוֹ.  </a:t>
            </a:r>
            <a:endParaRPr lang="en-US" sz="4033" b="1" dirty="0">
              <a:latin typeface="David" panose="020E0502060401010101" pitchFamily="34" charset="-79"/>
              <a:cs typeface="David" panose="020E0502060401010101" pitchFamily="34" charset="-79"/>
            </a:endParaRPr>
          </a:p>
          <a:p>
            <a:pPr marL="0" indent="0"/>
            <a:endParaRPr lang="en-US" sz="720" dirty="0"/>
          </a:p>
          <a:p>
            <a:pPr marL="0" indent="0">
              <a:buNone/>
            </a:pPr>
            <a:r>
              <a:rPr lang="en-US" sz="4000" dirty="0">
                <a:solidFill>
                  <a:srgbClr val="FFFF99"/>
                </a:solidFill>
              </a:rPr>
              <a:t>When harvest-time came, </a:t>
            </a:r>
            <a:r>
              <a:rPr lang="en-US" sz="4000" dirty="0"/>
              <a:t>he sent his servants to the </a:t>
            </a:r>
            <a:r>
              <a:rPr lang="en-US" sz="4000" dirty="0">
                <a:solidFill>
                  <a:srgbClr val="FFFF99"/>
                </a:solidFill>
              </a:rPr>
              <a:t>tenants</a:t>
            </a:r>
            <a:r>
              <a:rPr lang="en-US" sz="4000" dirty="0"/>
              <a:t> to collect his share of the crop.</a:t>
            </a:r>
          </a:p>
          <a:p>
            <a:pPr marL="0" indent="0">
              <a:buNone/>
            </a:pPr>
            <a:r>
              <a:rPr lang="en-US" dirty="0"/>
              <a:t>Three forms of tenancy.</a:t>
            </a:r>
            <a:endParaRPr lang="en-US" sz="4000" dirty="0"/>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21:34</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141224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rtl="1" fontAlgn="t"/>
            <a:r>
              <a:rPr lang="he-IL" sz="5400" b="1" dirty="0">
                <a:latin typeface="David" panose="020E0502060401010101" pitchFamily="34" charset="-79"/>
                <a:cs typeface="David" panose="020E0502060401010101" pitchFamily="34" charset="-79"/>
              </a:rPr>
              <a:t>שׂוֹכֵר</a:t>
            </a:r>
            <a:r>
              <a:rPr lang="he-IL" dirty="0"/>
              <a:t> </a:t>
            </a:r>
            <a:r>
              <a:rPr lang="en-US" dirty="0"/>
              <a:t>1. fixed fee tenant, lessee</a:t>
            </a:r>
          </a:p>
          <a:p>
            <a:pPr rtl="1" fontAlgn="t"/>
            <a:endParaRPr lang="he-IL" sz="1800" dirty="0"/>
          </a:p>
          <a:p>
            <a:pPr algn="l" fontAlgn="t"/>
            <a:r>
              <a:rPr lang="en-US" baseline="30000" dirty="0"/>
              <a:t>Song of Solomon 8.11 </a:t>
            </a:r>
            <a:r>
              <a:rPr lang="en-US" dirty="0" err="1"/>
              <a:t>Shlomo</a:t>
            </a:r>
            <a:r>
              <a:rPr lang="en-US" dirty="0"/>
              <a:t> had a vineyard at </a:t>
            </a:r>
            <a:r>
              <a:rPr lang="en-US" dirty="0" err="1"/>
              <a:t>Ba‘al</a:t>
            </a:r>
            <a:r>
              <a:rPr lang="en-US" dirty="0"/>
              <a:t>-Hamon, and he gave the vineyard to caretakers; each of them would </a:t>
            </a:r>
            <a:r>
              <a:rPr lang="en-US" dirty="0">
                <a:solidFill>
                  <a:srgbClr val="FFFF99"/>
                </a:solidFill>
              </a:rPr>
              <a:t>pay for its fruit a thousand pieces of silver</a:t>
            </a:r>
            <a:r>
              <a:rPr lang="en-US" dirty="0"/>
              <a:t>.</a:t>
            </a:r>
          </a:p>
        </p:txBody>
      </p:sp>
    </p:spTree>
    <p:extLst>
      <p:ext uri="{BB962C8B-B14F-4D97-AF65-F5344CB8AC3E}">
        <p14:creationId xmlns:p14="http://schemas.microsoft.com/office/powerpoint/2010/main" val="1925449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19050"/>
            <a:ext cx="8381999" cy="5143500"/>
          </a:xfrm>
        </p:spPr>
        <p:txBody>
          <a:bodyPr>
            <a:normAutofit/>
          </a:bodyPr>
          <a:lstStyle/>
          <a:p>
            <a:pPr rtl="1" fontAlgn="t"/>
            <a:r>
              <a:rPr lang="he-IL" sz="4800" b="1" dirty="0">
                <a:latin typeface="David" panose="020E0502060401010101" pitchFamily="34" charset="-79"/>
                <a:cs typeface="David" panose="020E0502060401010101" pitchFamily="34" charset="-79"/>
              </a:rPr>
              <a:t>חוֹכֵר</a:t>
            </a:r>
            <a:r>
              <a:rPr lang="en-US" sz="4800" b="1" dirty="0">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 </a:t>
            </a:r>
            <a:r>
              <a:rPr lang="en-US" sz="4800" b="1" dirty="0">
                <a:latin typeface="David" panose="020E0502060401010101" pitchFamily="34" charset="-79"/>
                <a:cs typeface="David" panose="020E0502060401010101" pitchFamily="34" charset="-79"/>
              </a:rPr>
              <a:t> </a:t>
            </a:r>
            <a:r>
              <a:rPr lang="en-US" dirty="0"/>
              <a:t>2. lessee, tenant </a:t>
            </a:r>
            <a:r>
              <a:rPr lang="en-US" i="1" dirty="0" err="1"/>
              <a:t>khokher</a:t>
            </a:r>
            <a:endParaRPr lang="he-IL" i="1" dirty="0"/>
          </a:p>
          <a:p>
            <a:pPr algn="l" rtl="1" fontAlgn="t"/>
            <a:r>
              <a:rPr lang="en-US" dirty="0"/>
              <a:t>Rented for a fixed </a:t>
            </a:r>
            <a:r>
              <a:rPr lang="en-US" dirty="0">
                <a:solidFill>
                  <a:srgbClr val="FFFF99"/>
                </a:solidFill>
              </a:rPr>
              <a:t>amount of the fruit</a:t>
            </a:r>
            <a:endParaRPr lang="he-IL" dirty="0">
              <a:solidFill>
                <a:srgbClr val="FFFF99"/>
              </a:solidFill>
            </a:endParaRPr>
          </a:p>
          <a:p>
            <a:pPr rtl="1" fontAlgn="t"/>
            <a:r>
              <a:rPr lang="he-IL" sz="4800" b="1" dirty="0">
                <a:latin typeface="David" panose="020E0502060401010101" pitchFamily="34" charset="-79"/>
                <a:cs typeface="David" panose="020E0502060401010101" pitchFamily="34" charset="-79"/>
              </a:rPr>
              <a:t>מקבל</a:t>
            </a:r>
            <a:r>
              <a:rPr lang="en-US" b="1" dirty="0">
                <a:latin typeface="David" panose="020E0502060401010101" pitchFamily="34" charset="-79"/>
                <a:cs typeface="David" panose="020E0502060401010101" pitchFamily="34" charset="-79"/>
              </a:rPr>
              <a:t> </a:t>
            </a:r>
            <a:r>
              <a:rPr lang="en-US" b="1" dirty="0">
                <a:cs typeface="David" panose="020E0502060401010101" pitchFamily="34" charset="-79"/>
              </a:rPr>
              <a:t>3. receiver</a:t>
            </a:r>
            <a:r>
              <a:rPr lang="en-US" b="1" dirty="0">
                <a:latin typeface="David" panose="020E0502060401010101" pitchFamily="34" charset="-79"/>
                <a:cs typeface="David" panose="020E0502060401010101" pitchFamily="34" charset="-79"/>
              </a:rPr>
              <a:t>  </a:t>
            </a:r>
            <a:r>
              <a:rPr lang="en-US" b="1" i="1" u="sng" dirty="0" err="1">
                <a:latin typeface="Arial Rounded MT Bold" panose="020F0704030504030204" pitchFamily="34" charset="0"/>
                <a:cs typeface="David" panose="020E0502060401010101" pitchFamily="34" charset="-79"/>
              </a:rPr>
              <a:t>m’kabel</a:t>
            </a:r>
            <a:r>
              <a:rPr lang="en-US" b="1" dirty="0">
                <a:latin typeface="David" panose="020E0502060401010101" pitchFamily="34" charset="-79"/>
                <a:cs typeface="David" panose="020E0502060401010101" pitchFamily="34" charset="-79"/>
              </a:rPr>
              <a:t>  </a:t>
            </a:r>
          </a:p>
          <a:p>
            <a:pPr algn="l"/>
            <a:r>
              <a:rPr lang="en-US" dirty="0"/>
              <a:t>Rented for ¼, </a:t>
            </a:r>
            <a:r>
              <a:rPr lang="en-US" sz="2800" baseline="30000" dirty="0"/>
              <a:t>1</a:t>
            </a:r>
            <a:r>
              <a:rPr lang="en-US" sz="2800" i="1" dirty="0"/>
              <a:t>/</a:t>
            </a:r>
            <a:r>
              <a:rPr lang="en-US" sz="2800" baseline="-25000" dirty="0"/>
              <a:t>3</a:t>
            </a:r>
            <a:r>
              <a:rPr lang="en-US" dirty="0"/>
              <a:t>, ½ of the crop</a:t>
            </a:r>
          </a:p>
        </p:txBody>
      </p:sp>
    </p:spTree>
    <p:extLst>
      <p:ext uri="{BB962C8B-B14F-4D97-AF65-F5344CB8AC3E}">
        <p14:creationId xmlns:p14="http://schemas.microsoft.com/office/powerpoint/2010/main" val="1458978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indent="0" algn="r" rtl="1">
              <a:spcBef>
                <a:spcPts val="0"/>
              </a:spcBef>
              <a:spcAft>
                <a:spcPts val="576"/>
              </a:spcAft>
              <a:buNone/>
            </a:pP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בְּהַגִּיעַ עֵת הַבָּצִיר שָׁלַח אֶת עֲבָדָיו אֶל הַכּוֹרְמִים לְקַבֵּל אֶת הַפְּרִי שֶׁלּוֹ.  </a:t>
            </a:r>
            <a:endParaRPr lang="en-US" sz="4033" b="1" dirty="0">
              <a:latin typeface="David" panose="020E0502060401010101" pitchFamily="34" charset="-79"/>
              <a:cs typeface="David" panose="020E0502060401010101" pitchFamily="34" charset="-79"/>
            </a:endParaRPr>
          </a:p>
          <a:p>
            <a:pPr marL="0" indent="0"/>
            <a:endParaRPr lang="en-US" sz="720" dirty="0"/>
          </a:p>
          <a:p>
            <a:pPr marL="0" indent="0">
              <a:buNone/>
            </a:pPr>
            <a:r>
              <a:rPr lang="en-US" sz="4000" dirty="0"/>
              <a:t>When harvest-time came, he sent his servants to the tenants </a:t>
            </a:r>
            <a:r>
              <a:rPr lang="en-US" sz="4000" dirty="0">
                <a:solidFill>
                  <a:srgbClr val="FFFF99"/>
                </a:solidFill>
              </a:rPr>
              <a:t>to collect his share </a:t>
            </a:r>
            <a:r>
              <a:rPr lang="en-US" sz="4000" dirty="0"/>
              <a:t>of the crop.</a:t>
            </a:r>
          </a:p>
          <a:p>
            <a:pPr marL="0" indent="0">
              <a:buNone/>
            </a:pPr>
            <a:r>
              <a:rPr lang="en-US" dirty="0"/>
              <a:t>[¼, </a:t>
            </a:r>
            <a:r>
              <a:rPr lang="en-US" sz="2800" baseline="30000" dirty="0"/>
              <a:t>1</a:t>
            </a:r>
            <a:r>
              <a:rPr lang="en-US" sz="2800" i="1" dirty="0"/>
              <a:t>/</a:t>
            </a:r>
            <a:r>
              <a:rPr lang="en-US" sz="2800" baseline="-25000" dirty="0"/>
              <a:t>3</a:t>
            </a:r>
            <a:r>
              <a:rPr lang="en-US" dirty="0"/>
              <a:t>, ½ of the crop]</a:t>
            </a:r>
            <a:endParaRPr lang="en-US" sz="4000" dirty="0"/>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21:34</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54933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תָּפְסוּ הַכּוֹרְמִים אֶת עֲבָדָיו, אֶת זֶה הִלְקוּ, אֶת זֶה הָרְגוּ וְאֶת זֶה סָקְלוּ.  </a:t>
            </a:r>
            <a:endParaRPr lang="en-US" sz="4033" b="1" dirty="0">
              <a:latin typeface="David" panose="020E0502060401010101" pitchFamily="34" charset="-79"/>
              <a:cs typeface="David" panose="020E0502060401010101" pitchFamily="34" charset="-79"/>
            </a:endParaRPr>
          </a:p>
          <a:p>
            <a:pPr marL="0" indent="0"/>
            <a:endParaRPr lang="en-US" sz="720" dirty="0"/>
          </a:p>
          <a:p>
            <a:pPr marL="0" indent="0"/>
            <a:r>
              <a:rPr lang="en-US" sz="4000" dirty="0"/>
              <a:t>But the tenants seized his servants — this one they beat up, that one they killed, another they stoned.</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21:35</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812140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err="1"/>
              <a:t>Yeshayahu</a:t>
            </a:r>
            <a:r>
              <a:rPr lang="en-US" baseline="30000" dirty="0"/>
              <a:t>/Isaiah 5.1-7 </a:t>
            </a:r>
            <a:r>
              <a:rPr lang="en-US" dirty="0"/>
              <a:t>He expected it to yield good grapes, but it yielded worthless grapes. So now, O inhabitants of Jerusalem and people of Judah, please judge between me and my vineyard. What more was there to do for my vineyard that I have not done? </a:t>
            </a:r>
          </a:p>
        </p:txBody>
      </p:sp>
    </p:spTree>
    <p:extLst>
      <p:ext uri="{BB962C8B-B14F-4D97-AF65-F5344CB8AC3E}">
        <p14:creationId xmlns:p14="http://schemas.microsoft.com/office/powerpoint/2010/main" val="143083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err="1"/>
              <a:t>Yeshayahu</a:t>
            </a:r>
            <a:r>
              <a:rPr lang="en-US" baseline="30000" dirty="0"/>
              <a:t>/Isaiah 5.1-7 </a:t>
            </a:r>
            <a:r>
              <a:rPr lang="en-US" dirty="0"/>
              <a:t>Why then, when I expected it to yield good grapes, did it yield worthless grapes? So now, I will make known to you what I will do to my vineyard: I will take away the hedge, and it will be eaten up. I will break down the fence, and it will be trodden down. </a:t>
            </a:r>
          </a:p>
        </p:txBody>
      </p:sp>
    </p:spTree>
    <p:extLst>
      <p:ext uri="{BB962C8B-B14F-4D97-AF65-F5344CB8AC3E}">
        <p14:creationId xmlns:p14="http://schemas.microsoft.com/office/powerpoint/2010/main" val="168108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lstStyle/>
          <a:p>
            <a:pPr algn="l"/>
            <a:r>
              <a:rPr lang="en-US" dirty="0"/>
              <a:t> </a:t>
            </a:r>
          </a:p>
        </p:txBody>
      </p:sp>
      <p:pic>
        <p:nvPicPr>
          <p:cNvPr id="7" name="Picture 6">
            <a:extLst>
              <a:ext uri="{FF2B5EF4-FFF2-40B4-BE49-F238E27FC236}">
                <a16:creationId xmlns:a16="http://schemas.microsoft.com/office/drawing/2014/main" id="{B796CEB0-DF91-417C-A8CC-7A2B2BEA5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37" y="57150"/>
            <a:ext cx="7772400" cy="5029200"/>
          </a:xfrm>
          <a:prstGeom prst="rect">
            <a:avLst/>
          </a:prstGeom>
        </p:spPr>
      </p:pic>
    </p:spTree>
    <p:extLst>
      <p:ext uri="{BB962C8B-B14F-4D97-AF65-F5344CB8AC3E}">
        <p14:creationId xmlns:p14="http://schemas.microsoft.com/office/powerpoint/2010/main" val="2200144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Yeshayahu</a:t>
            </a:r>
            <a:r>
              <a:rPr lang="en-US" baseline="30000" dirty="0"/>
              <a:t>/Isaiah 5.1-7 </a:t>
            </a:r>
            <a:r>
              <a:rPr lang="en-US" dirty="0"/>
              <a:t>I will lay it waste: it will not be pruned or hoed, but briers and thorns will come up. I will also command the clouds not to rain on it.  </a:t>
            </a:r>
          </a:p>
        </p:txBody>
      </p:sp>
    </p:spTree>
    <p:extLst>
      <p:ext uri="{BB962C8B-B14F-4D97-AF65-F5344CB8AC3E}">
        <p14:creationId xmlns:p14="http://schemas.microsoft.com/office/powerpoint/2010/main" val="1808030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Yeshayahu</a:t>
            </a:r>
            <a:r>
              <a:rPr lang="en-US" baseline="30000" dirty="0"/>
              <a:t>/Isaiah 5.1-7   </a:t>
            </a:r>
            <a:r>
              <a:rPr lang="en-US" dirty="0"/>
              <a:t>For the vineyard of Adonai-</a:t>
            </a:r>
            <a:r>
              <a:rPr lang="en-US" dirty="0" err="1"/>
              <a:t>Tzva’ot</a:t>
            </a:r>
            <a:r>
              <a:rPr lang="en-US" dirty="0"/>
              <a:t> is the house of Israel, and the people of Judah the planting of His delight. He looked for justice, but behold, bloodshed, for righteousness, but behold, a cry!</a:t>
            </a:r>
          </a:p>
        </p:txBody>
      </p:sp>
    </p:spTree>
    <p:extLst>
      <p:ext uri="{BB962C8B-B14F-4D97-AF65-F5344CB8AC3E}">
        <p14:creationId xmlns:p14="http://schemas.microsoft.com/office/powerpoint/2010/main" val="1070888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00"/>
                </a:solidFill>
              </a:rPr>
              <a:t>Mattityahu</a:t>
            </a:r>
            <a:r>
              <a:rPr lang="en-US" altLang="en-US" baseline="30000" dirty="0">
                <a:solidFill>
                  <a:srgbClr val="FFFF00"/>
                </a:solidFill>
              </a:rPr>
              <a:t> (Matthew) 21:36-41</a:t>
            </a:r>
            <a:r>
              <a:rPr lang="en-US" dirty="0"/>
              <a:t> So he sent some other servants, more than the first group, and they did the same to them. Finally, he sent them his son, saying, `My son they will respect.’</a:t>
            </a:r>
          </a:p>
        </p:txBody>
      </p:sp>
    </p:spTree>
    <p:extLst>
      <p:ext uri="{BB962C8B-B14F-4D97-AF65-F5344CB8AC3E}">
        <p14:creationId xmlns:p14="http://schemas.microsoft.com/office/powerpoint/2010/main" val="253100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00"/>
                </a:solidFill>
              </a:rPr>
              <a:t>Mattityahu</a:t>
            </a:r>
            <a:r>
              <a:rPr lang="en-US" altLang="en-US" baseline="30000" dirty="0">
                <a:solidFill>
                  <a:srgbClr val="FFFF00"/>
                </a:solidFill>
              </a:rPr>
              <a:t> (Matthew) 21:36-41</a:t>
            </a:r>
            <a:r>
              <a:rPr lang="en-US" dirty="0"/>
              <a:t> But when the tenants saw the son, they said to each other, ‘This is the heir. Come, let's kill him and </a:t>
            </a:r>
            <a:r>
              <a:rPr lang="en-US" dirty="0">
                <a:solidFill>
                  <a:srgbClr val="FFFF99"/>
                </a:solidFill>
              </a:rPr>
              <a:t>take his inheritance!’ </a:t>
            </a:r>
            <a:r>
              <a:rPr lang="en-US" dirty="0"/>
              <a:t>So they grabbed him, threw him out of the vineyard and killed him. </a:t>
            </a:r>
          </a:p>
        </p:txBody>
      </p:sp>
    </p:spTree>
    <p:extLst>
      <p:ext uri="{BB962C8B-B14F-4D97-AF65-F5344CB8AC3E}">
        <p14:creationId xmlns:p14="http://schemas.microsoft.com/office/powerpoint/2010/main" val="3420489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457200" indent="-457200" algn="l">
              <a:buFont typeface="+mj-lt"/>
              <a:buAutoNum type="arabicPeriod"/>
            </a:pPr>
            <a:r>
              <a:rPr lang="en-US" dirty="0"/>
              <a:t>No laws in Israel or Rome would have granted the vineyard to tenants who had murdered the heir.  </a:t>
            </a:r>
          </a:p>
          <a:p>
            <a:pPr marL="457200" indent="-457200" algn="l">
              <a:buFont typeface="+mj-lt"/>
              <a:buAutoNum type="arabicPeriod"/>
            </a:pPr>
            <a:r>
              <a:rPr lang="en-US" dirty="0"/>
              <a:t>When an owner was murdered, Roman law executed all his slaves.</a:t>
            </a:r>
          </a:p>
        </p:txBody>
      </p:sp>
    </p:spTree>
    <p:extLst>
      <p:ext uri="{BB962C8B-B14F-4D97-AF65-F5344CB8AC3E}">
        <p14:creationId xmlns:p14="http://schemas.microsoft.com/office/powerpoint/2010/main" val="2607282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457200" indent="-457200" algn="l">
              <a:buFont typeface="+mj-lt"/>
              <a:buAutoNum type="arabicPeriod" startAt="3"/>
            </a:pPr>
            <a:r>
              <a:rPr lang="en-US" dirty="0"/>
              <a:t>This violence was disproportional and shocking to ancient ears.  Killing of unarmed messengers was viewed as treacherous by all cultures.  </a:t>
            </a:r>
          </a:p>
          <a:p>
            <a:pPr marL="457200" indent="-457200" algn="l">
              <a:buFont typeface="+mj-lt"/>
              <a:buAutoNum type="arabicPeriod" startAt="3"/>
            </a:pPr>
            <a:r>
              <a:rPr lang="en-US" dirty="0"/>
              <a:t>Slaughter of a group of ambassadors morally </a:t>
            </a:r>
            <a:r>
              <a:rPr lang="en-US" dirty="0" err="1"/>
              <a:t>hideus</a:t>
            </a:r>
            <a:r>
              <a:rPr lang="en-US" dirty="0"/>
              <a:t>.</a:t>
            </a:r>
          </a:p>
        </p:txBody>
      </p:sp>
    </p:spTree>
    <p:extLst>
      <p:ext uri="{BB962C8B-B14F-4D97-AF65-F5344CB8AC3E}">
        <p14:creationId xmlns:p14="http://schemas.microsoft.com/office/powerpoint/2010/main" val="1896709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1 K 21.17-19 </a:t>
            </a:r>
            <a:r>
              <a:rPr lang="en-US" dirty="0"/>
              <a:t>Then the word of the </a:t>
            </a:r>
            <a:r>
              <a:rPr lang="en-US" cap="small" dirty="0" err="1"/>
              <a:t>Adoni</a:t>
            </a:r>
            <a:r>
              <a:rPr lang="en-US" dirty="0"/>
              <a:t> came to Elijah the </a:t>
            </a:r>
            <a:r>
              <a:rPr lang="en-US" dirty="0" err="1"/>
              <a:t>Tishbite</a:t>
            </a:r>
            <a:r>
              <a:rPr lang="en-US" dirty="0"/>
              <a:t> saying:</a:t>
            </a:r>
            <a:r>
              <a:rPr lang="en-US" b="1" baseline="30000" dirty="0"/>
              <a:t> </a:t>
            </a:r>
            <a:r>
              <a:rPr lang="en-US" dirty="0"/>
              <a:t>“Arise, go down to meet </a:t>
            </a:r>
            <a:r>
              <a:rPr lang="en-US" dirty="0">
                <a:solidFill>
                  <a:srgbClr val="FFFF99"/>
                </a:solidFill>
              </a:rPr>
              <a:t>King Ahab </a:t>
            </a:r>
            <a:r>
              <a:rPr lang="en-US" dirty="0"/>
              <a:t>of Israel, who is in Samaria. Behold, he is in the vineyard of Naboth where he has gone down to take possession of it. You shall speak to him saying, </a:t>
            </a:r>
          </a:p>
        </p:txBody>
      </p:sp>
    </p:spTree>
    <p:extLst>
      <p:ext uri="{BB962C8B-B14F-4D97-AF65-F5344CB8AC3E}">
        <p14:creationId xmlns:p14="http://schemas.microsoft.com/office/powerpoint/2010/main" val="2013887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1 K 21.17-19 </a:t>
            </a:r>
            <a:r>
              <a:rPr lang="en-US" dirty="0"/>
              <a:t>‘Thus says </a:t>
            </a:r>
            <a:r>
              <a:rPr lang="en-US" cap="small" dirty="0" err="1"/>
              <a:t>Adoni</a:t>
            </a:r>
            <a:r>
              <a:rPr lang="en-US" dirty="0">
                <a:solidFill>
                  <a:srgbClr val="FFFF99"/>
                </a:solidFill>
              </a:rPr>
              <a:t>: Have you murdered and then taken possession?’ </a:t>
            </a:r>
            <a:r>
              <a:rPr lang="en-US" dirty="0"/>
              <a:t>You shall also speak to him saying, ‘Thus says </a:t>
            </a:r>
            <a:r>
              <a:rPr lang="en-US" cap="small" dirty="0" err="1"/>
              <a:t>Adoni</a:t>
            </a:r>
            <a:r>
              <a:rPr lang="en-US" dirty="0"/>
              <a:t>: In the same place where dogs licked the blood of Naboth shall dogs lick your blood too.’”</a:t>
            </a:r>
          </a:p>
        </p:txBody>
      </p:sp>
    </p:spTree>
    <p:extLst>
      <p:ext uri="{BB962C8B-B14F-4D97-AF65-F5344CB8AC3E}">
        <p14:creationId xmlns:p14="http://schemas.microsoft.com/office/powerpoint/2010/main" val="2344759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00"/>
                </a:solidFill>
              </a:rPr>
              <a:t>Mattityahu</a:t>
            </a:r>
            <a:r>
              <a:rPr lang="en-US" altLang="en-US" baseline="30000" dirty="0">
                <a:solidFill>
                  <a:srgbClr val="FFFF00"/>
                </a:solidFill>
              </a:rPr>
              <a:t> (Matthew) 21:36-41</a:t>
            </a:r>
            <a:r>
              <a:rPr lang="en-US" dirty="0"/>
              <a:t> Now when the owner of the vineyard comes, what will he do to those tenants?" </a:t>
            </a:r>
          </a:p>
        </p:txBody>
      </p:sp>
    </p:spTree>
    <p:extLst>
      <p:ext uri="{BB962C8B-B14F-4D97-AF65-F5344CB8AC3E}">
        <p14:creationId xmlns:p14="http://schemas.microsoft.com/office/powerpoint/2010/main" val="923309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00"/>
                </a:solidFill>
              </a:rPr>
              <a:t>Mattityahu</a:t>
            </a:r>
            <a:r>
              <a:rPr lang="en-US" altLang="en-US" baseline="30000" dirty="0">
                <a:solidFill>
                  <a:srgbClr val="FFFF00"/>
                </a:solidFill>
              </a:rPr>
              <a:t> (Matthew) 21:36-41</a:t>
            </a:r>
            <a:r>
              <a:rPr lang="en-US" dirty="0"/>
              <a:t> They answered him, "He will viciously destroy those vicious men and rent out the vineyard to other tenants who will give him his share of the crop when it's due." </a:t>
            </a:r>
          </a:p>
          <a:p>
            <a:pPr algn="l"/>
            <a:endParaRPr lang="en-US" dirty="0"/>
          </a:p>
        </p:txBody>
      </p:sp>
    </p:spTree>
    <p:extLst>
      <p:ext uri="{BB962C8B-B14F-4D97-AF65-F5344CB8AC3E}">
        <p14:creationId xmlns:p14="http://schemas.microsoft.com/office/powerpoint/2010/main" val="270518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lstStyle/>
          <a:p>
            <a:pPr algn="l"/>
            <a:r>
              <a:rPr lang="en-US" dirty="0"/>
              <a:t> </a:t>
            </a:r>
          </a:p>
        </p:txBody>
      </p:sp>
      <p:pic>
        <p:nvPicPr>
          <p:cNvPr id="7" name="Picture 6">
            <a:extLst>
              <a:ext uri="{FF2B5EF4-FFF2-40B4-BE49-F238E27FC236}">
                <a16:creationId xmlns:a16="http://schemas.microsoft.com/office/drawing/2014/main" id="{B796CEB0-DF91-417C-A8CC-7A2B2BEA508B}"/>
              </a:ext>
            </a:extLst>
          </p:cNvPr>
          <p:cNvPicPr>
            <a:picLocks noChangeAspect="1"/>
          </p:cNvPicPr>
          <p:nvPr/>
        </p:nvPicPr>
        <p:blipFill rotWithShape="1">
          <a:blip r:embed="rId3">
            <a:extLst>
              <a:ext uri="{28A0092B-C50C-407E-A947-70E740481C1C}">
                <a14:useLocalDpi xmlns:a14="http://schemas.microsoft.com/office/drawing/2010/main" val="0"/>
              </a:ext>
            </a:extLst>
          </a:blip>
          <a:srcRect l="57843" t="50000"/>
          <a:stretch/>
        </p:blipFill>
        <p:spPr>
          <a:xfrm>
            <a:off x="1074737" y="0"/>
            <a:ext cx="6629400" cy="5087679"/>
          </a:xfrm>
          <a:prstGeom prst="rect">
            <a:avLst/>
          </a:prstGeom>
        </p:spPr>
      </p:pic>
    </p:spTree>
    <p:extLst>
      <p:ext uri="{BB962C8B-B14F-4D97-AF65-F5344CB8AC3E}">
        <p14:creationId xmlns:p14="http://schemas.microsoft.com/office/powerpoint/2010/main" val="1593346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What are the parable’s parallels?</a:t>
            </a:r>
          </a:p>
          <a:p>
            <a:pPr marL="284163" indent="-284163" algn="l">
              <a:buFont typeface="Arial" panose="020B0604020202020204" pitchFamily="34" charset="0"/>
              <a:buChar char="•"/>
            </a:pPr>
            <a:r>
              <a:rPr lang="en-US" dirty="0"/>
              <a:t>Vineyard is Israel</a:t>
            </a:r>
          </a:p>
          <a:p>
            <a:pPr marL="284163" indent="-284163" algn="l">
              <a:buFont typeface="Arial" panose="020B0604020202020204" pitchFamily="34" charset="0"/>
              <a:buChar char="•"/>
            </a:pPr>
            <a:r>
              <a:rPr lang="en-US" dirty="0"/>
              <a:t>Tenant growers are those who care for Israel’s spirituality:</a:t>
            </a:r>
          </a:p>
          <a:p>
            <a:pPr marL="623224" lvl="1" indent="-284163" algn="l">
              <a:buFont typeface="Arial" panose="020B0604020202020204" pitchFamily="34" charset="0"/>
              <a:buChar char="•"/>
            </a:pPr>
            <a:r>
              <a:rPr lang="en-US" dirty="0" err="1"/>
              <a:t>Cohanim</a:t>
            </a:r>
            <a:r>
              <a:rPr lang="en-US" dirty="0"/>
              <a:t>/Priests</a:t>
            </a:r>
          </a:p>
          <a:p>
            <a:pPr marL="623224" lvl="1" indent="-284163" algn="l">
              <a:buFont typeface="Arial" panose="020B0604020202020204" pitchFamily="34" charset="0"/>
              <a:buChar char="•"/>
            </a:pPr>
            <a:r>
              <a:rPr lang="en-US" dirty="0" err="1"/>
              <a:t>Pharises</a:t>
            </a:r>
            <a:r>
              <a:rPr lang="en-US" dirty="0"/>
              <a:t>/rabbis</a:t>
            </a:r>
          </a:p>
          <a:p>
            <a:pPr marL="284163" indent="-284163" algn="l">
              <a:buFont typeface="Arial" panose="020B0604020202020204" pitchFamily="34" charset="0"/>
              <a:buChar char="•"/>
            </a:pPr>
            <a:r>
              <a:rPr lang="en-US" dirty="0"/>
              <a:t>Messengers: Biblical prophets</a:t>
            </a:r>
          </a:p>
        </p:txBody>
      </p:sp>
    </p:spTree>
    <p:extLst>
      <p:ext uri="{BB962C8B-B14F-4D97-AF65-F5344CB8AC3E}">
        <p14:creationId xmlns:p14="http://schemas.microsoft.com/office/powerpoint/2010/main" val="796544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What are the parable’s parallels?</a:t>
            </a:r>
          </a:p>
          <a:p>
            <a:pPr marL="231775" indent="-231775" algn="l">
              <a:buFont typeface="Arial" panose="020B0604020202020204" pitchFamily="34" charset="0"/>
              <a:buChar char="•"/>
            </a:pPr>
            <a:r>
              <a:rPr lang="en-US" dirty="0"/>
              <a:t>Tower ~ Temple</a:t>
            </a:r>
          </a:p>
          <a:p>
            <a:pPr marL="231775" indent="-231775" algn="l">
              <a:buFont typeface="Arial" panose="020B0604020202020204" pitchFamily="34" charset="0"/>
              <a:buChar char="•"/>
            </a:pPr>
            <a:r>
              <a:rPr lang="en-US" dirty="0"/>
              <a:t>Fence ~ Torah </a:t>
            </a:r>
          </a:p>
          <a:p>
            <a:pPr marL="231775" indent="-231775" algn="l">
              <a:buFont typeface="Arial" panose="020B0604020202020204" pitchFamily="34" charset="0"/>
              <a:buChar char="•"/>
            </a:pPr>
            <a:r>
              <a:rPr lang="en-US" dirty="0"/>
              <a:t>Fruit ~ our character and praise poured out!</a:t>
            </a:r>
          </a:p>
        </p:txBody>
      </p:sp>
    </p:spTree>
    <p:extLst>
      <p:ext uri="{BB962C8B-B14F-4D97-AF65-F5344CB8AC3E}">
        <p14:creationId xmlns:p14="http://schemas.microsoft.com/office/powerpoint/2010/main" val="3775817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Why did the landowner send his son, without military escort &amp; protection?</a:t>
            </a:r>
          </a:p>
        </p:txBody>
      </p:sp>
    </p:spTree>
    <p:extLst>
      <p:ext uri="{BB962C8B-B14F-4D97-AF65-F5344CB8AC3E}">
        <p14:creationId xmlns:p14="http://schemas.microsoft.com/office/powerpoint/2010/main" val="1694326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00"/>
                </a:solidFill>
              </a:rPr>
              <a:t>Mattityahu</a:t>
            </a:r>
            <a:r>
              <a:rPr lang="en-US" altLang="en-US" baseline="30000" dirty="0">
                <a:solidFill>
                  <a:srgbClr val="FFFF00"/>
                </a:solidFill>
              </a:rPr>
              <a:t> (Matthew) 21:36-41</a:t>
            </a:r>
            <a:r>
              <a:rPr lang="en-US" dirty="0"/>
              <a:t>  Finally, he sent them his son, saying, ‘My son they will respect.’</a:t>
            </a:r>
          </a:p>
        </p:txBody>
      </p:sp>
    </p:spTree>
    <p:extLst>
      <p:ext uri="{BB962C8B-B14F-4D97-AF65-F5344CB8AC3E}">
        <p14:creationId xmlns:p14="http://schemas.microsoft.com/office/powerpoint/2010/main" val="1821881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Yn</a:t>
            </a:r>
            <a:r>
              <a:rPr lang="en-US" baseline="30000" dirty="0"/>
              <a:t> 1.14  </a:t>
            </a:r>
            <a:r>
              <a:rPr lang="en-US" dirty="0"/>
              <a:t>The Word became flesh and made his dwelling among us. We have seen his glory, the glory of the one and only Son, who came from the Father, full of grace and truth. </a:t>
            </a:r>
          </a:p>
        </p:txBody>
      </p:sp>
    </p:spTree>
    <p:extLst>
      <p:ext uri="{BB962C8B-B14F-4D97-AF65-F5344CB8AC3E}">
        <p14:creationId xmlns:p14="http://schemas.microsoft.com/office/powerpoint/2010/main" val="3708224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Yokhanan</a:t>
            </a:r>
            <a:r>
              <a:rPr lang="en-US" baseline="30000" dirty="0"/>
              <a:t> 14.8-11</a:t>
            </a:r>
            <a:r>
              <a:rPr lang="en-US" dirty="0"/>
              <a:t> Philip said to him, "Lord, show us the Father, and it will be enough for us." </a:t>
            </a:r>
          </a:p>
          <a:p>
            <a:pPr algn="l"/>
            <a:r>
              <a:rPr lang="en-US" dirty="0"/>
              <a:t>Yeshua replied to him, "Have I been with you so long without your knowing me, Philip? </a:t>
            </a:r>
            <a:r>
              <a:rPr lang="en-US" dirty="0">
                <a:solidFill>
                  <a:srgbClr val="FFFF99"/>
                </a:solidFill>
              </a:rPr>
              <a:t>Whoever has seen me has seen the Father</a:t>
            </a:r>
            <a:r>
              <a:rPr lang="en-US" dirty="0"/>
              <a:t>; so how can you say, </a:t>
            </a:r>
          </a:p>
        </p:txBody>
      </p:sp>
    </p:spTree>
    <p:extLst>
      <p:ext uri="{BB962C8B-B14F-4D97-AF65-F5344CB8AC3E}">
        <p14:creationId xmlns:p14="http://schemas.microsoft.com/office/powerpoint/2010/main" val="2588705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Yokhanan</a:t>
            </a:r>
            <a:r>
              <a:rPr lang="en-US" baseline="30000" dirty="0"/>
              <a:t> 14.8-11</a:t>
            </a:r>
            <a:r>
              <a:rPr lang="en-US" dirty="0"/>
              <a:t> `Show us the Father'?  Don't you believe that</a:t>
            </a:r>
            <a:r>
              <a:rPr lang="en-US" dirty="0">
                <a:solidFill>
                  <a:srgbClr val="FFFF99"/>
                </a:solidFill>
              </a:rPr>
              <a:t> I am united with the Father, and the Father united with me? </a:t>
            </a:r>
            <a:r>
              <a:rPr lang="en-US" dirty="0"/>
              <a:t>What I am telling you, I am not saying on my own initiative; the Father living in me is doing his own works.  </a:t>
            </a:r>
          </a:p>
        </p:txBody>
      </p:sp>
    </p:spTree>
    <p:extLst>
      <p:ext uri="{BB962C8B-B14F-4D97-AF65-F5344CB8AC3E}">
        <p14:creationId xmlns:p14="http://schemas.microsoft.com/office/powerpoint/2010/main" val="775781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Yokhanan</a:t>
            </a:r>
            <a:r>
              <a:rPr lang="en-US" baseline="30000" dirty="0"/>
              <a:t> 14.8-11</a:t>
            </a:r>
            <a:r>
              <a:rPr lang="en-US" dirty="0"/>
              <a:t>   </a:t>
            </a:r>
            <a:r>
              <a:rPr lang="en-US" dirty="0">
                <a:solidFill>
                  <a:srgbClr val="FFFF99"/>
                </a:solidFill>
              </a:rPr>
              <a:t>Trust me, that I am united with the Father, and the Father united with me.</a:t>
            </a:r>
            <a:r>
              <a:rPr lang="en-US" dirty="0"/>
              <a:t> But if you can't, then trust because of the works themselves. </a:t>
            </a:r>
          </a:p>
          <a:p>
            <a:pPr algn="l"/>
            <a:endParaRPr lang="en-US" dirty="0"/>
          </a:p>
        </p:txBody>
      </p:sp>
    </p:spTree>
    <p:extLst>
      <p:ext uri="{BB962C8B-B14F-4D97-AF65-F5344CB8AC3E}">
        <p14:creationId xmlns:p14="http://schemas.microsoft.com/office/powerpoint/2010/main" val="455276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3B4ABF37-A997-42C0-BEBF-114F9196D3F0}"/>
              </a:ext>
            </a:extLst>
          </p:cNvPr>
          <p:cNvSpPr>
            <a:spLocks noGrp="1" noChangeArrowheads="1"/>
          </p:cNvSpPr>
          <p:nvPr>
            <p:ph type="subTitle" idx="1"/>
          </p:nvPr>
        </p:nvSpPr>
        <p:spPr>
          <a:xfrm>
            <a:off x="274637" y="0"/>
            <a:ext cx="8229600" cy="5143500"/>
          </a:xfrm>
        </p:spPr>
        <p:txBody>
          <a:bodyPr/>
          <a:lstStyle/>
          <a:p>
            <a:pPr algn="l">
              <a:spcBef>
                <a:spcPct val="0"/>
              </a:spcBef>
            </a:pPr>
            <a:r>
              <a:rPr lang="en-US" altLang="en-US" baseline="30000" dirty="0" err="1">
                <a:latin typeface="Arial Rounded MT Bold" panose="020F0704030504030204" pitchFamily="34" charset="0"/>
                <a:cs typeface="Vilna" pitchFamily="2" charset="-79"/>
              </a:rPr>
              <a:t>Mes</a:t>
            </a:r>
            <a:r>
              <a:rPr lang="en-US" altLang="en-US" baseline="30000" dirty="0">
                <a:latin typeface="Arial Rounded MT Bold" panose="020F0704030504030204" pitchFamily="34" charset="0"/>
                <a:cs typeface="Vilna" pitchFamily="2" charset="-79"/>
              </a:rPr>
              <a:t>. Jews/</a:t>
            </a:r>
            <a:r>
              <a:rPr lang="en-US" altLang="en-US" baseline="30000" dirty="0" err="1">
                <a:latin typeface="Arial Rounded MT Bold" panose="020F0704030504030204" pitchFamily="34" charset="0"/>
                <a:cs typeface="Vilna" pitchFamily="2" charset="-79"/>
              </a:rPr>
              <a:t>Heb</a:t>
            </a:r>
            <a:r>
              <a:rPr lang="en-US" altLang="en-US" baseline="30000" dirty="0">
                <a:latin typeface="Arial Rounded MT Bold" panose="020F0704030504030204" pitchFamily="34" charset="0"/>
                <a:cs typeface="Vilna" pitchFamily="2" charset="-79"/>
              </a:rPr>
              <a:t> 1.3</a:t>
            </a:r>
            <a:r>
              <a:rPr lang="en-US" altLang="en-US" dirty="0">
                <a:latin typeface="Arial Rounded MT Bold" panose="020F0704030504030204" pitchFamily="34" charset="0"/>
                <a:cs typeface="Vilna" pitchFamily="2" charset="-79"/>
              </a:rPr>
              <a:t> The Son is the radiance of God's glory and the exact representation of his being,</a:t>
            </a:r>
          </a:p>
          <a:p>
            <a:pPr algn="l">
              <a:spcBef>
                <a:spcPct val="0"/>
              </a:spcBef>
            </a:pPr>
            <a:endParaRPr lang="en-US" altLang="en-US" sz="1100" dirty="0">
              <a:latin typeface="Arial Rounded MT Bold" panose="020F0704030504030204" pitchFamily="34" charset="0"/>
              <a:cs typeface="Vilna" pitchFamily="2" charset="-79"/>
            </a:endParaRPr>
          </a:p>
          <a:p>
            <a:pPr algn="l">
              <a:spcBef>
                <a:spcPct val="0"/>
              </a:spcBef>
            </a:pPr>
            <a:r>
              <a:rPr lang="en-US" altLang="en-US" dirty="0">
                <a:latin typeface="Arial Rounded MT Bold" panose="020F0704030504030204" pitchFamily="34" charset="0"/>
                <a:cs typeface="Vilna" pitchFamily="2" charset="-79"/>
              </a:rPr>
              <a:t>being the effulgence of his glory, and the very image of his substance, </a:t>
            </a:r>
            <a:r>
              <a:rPr lang="en-US" altLang="en-US" baseline="30000" dirty="0">
                <a:latin typeface="Arial Rounded MT Bold" panose="020F0704030504030204" pitchFamily="34" charset="0"/>
                <a:cs typeface="Vilna" pitchFamily="2" charset="-79"/>
              </a:rPr>
              <a:t>ASV</a:t>
            </a:r>
          </a:p>
          <a:p>
            <a:pPr algn="l">
              <a:spcBef>
                <a:spcPct val="0"/>
              </a:spcBef>
            </a:pPr>
            <a:endParaRPr lang="en-US" altLang="en-US" sz="1050" dirty="0">
              <a:latin typeface="Arial Rounded MT Bold" panose="020F0704030504030204" pitchFamily="34" charset="0"/>
              <a:cs typeface="Vilna" pitchFamily="2" charset="-79"/>
            </a:endParaRPr>
          </a:p>
          <a:p>
            <a:pPr algn="l">
              <a:spcBef>
                <a:spcPct val="0"/>
              </a:spcBef>
            </a:pPr>
            <a:r>
              <a:rPr lang="en-US" altLang="en-US" dirty="0">
                <a:latin typeface="Arial Rounded MT Bold" panose="020F0704030504030204" pitchFamily="34" charset="0"/>
                <a:cs typeface="Vilna" pitchFamily="2" charset="-79"/>
              </a:rPr>
              <a:t>Solar flares</a:t>
            </a:r>
          </a:p>
        </p:txBody>
      </p:sp>
    </p:spTree>
    <p:extLst>
      <p:ext uri="{BB962C8B-B14F-4D97-AF65-F5344CB8AC3E}">
        <p14:creationId xmlns:p14="http://schemas.microsoft.com/office/powerpoint/2010/main" val="2493545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9FA97B9B-9E37-4783-8CFE-E6D796EB56D7}"/>
              </a:ext>
            </a:extLst>
          </p:cNvPr>
          <p:cNvPicPr>
            <a:picLocks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960437" y="0"/>
            <a:ext cx="6858000" cy="5143500"/>
          </a:xfrm>
        </p:spPr>
      </p:pic>
    </p:spTree>
    <p:extLst>
      <p:ext uri="{BB962C8B-B14F-4D97-AF65-F5344CB8AC3E}">
        <p14:creationId xmlns:p14="http://schemas.microsoft.com/office/powerpoint/2010/main" val="456435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lstStyle/>
          <a:p>
            <a:pPr algn="l"/>
            <a:r>
              <a:rPr lang="en-US" dirty="0"/>
              <a:t> </a:t>
            </a:r>
          </a:p>
        </p:txBody>
      </p:sp>
      <p:pic>
        <p:nvPicPr>
          <p:cNvPr id="3" name="Picture 2">
            <a:extLst>
              <a:ext uri="{FF2B5EF4-FFF2-40B4-BE49-F238E27FC236}">
                <a16:creationId xmlns:a16="http://schemas.microsoft.com/office/drawing/2014/main" id="{C5ED2C4E-96C1-4F32-B1BD-E5DDE007F8B9}"/>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t="2593" r="10000" b="18889"/>
          <a:stretch/>
        </p:blipFill>
        <p:spPr>
          <a:xfrm>
            <a:off x="777844" y="-3431"/>
            <a:ext cx="6987397" cy="5143500"/>
          </a:xfrm>
          <a:prstGeom prst="rect">
            <a:avLst/>
          </a:prstGeom>
        </p:spPr>
      </p:pic>
    </p:spTree>
    <p:extLst>
      <p:ext uri="{BB962C8B-B14F-4D97-AF65-F5344CB8AC3E}">
        <p14:creationId xmlns:p14="http://schemas.microsoft.com/office/powerpoint/2010/main" val="1260489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D7B4C3ED-B1D1-4709-A43E-BF4F8AC5BD17}"/>
              </a:ext>
            </a:extLst>
          </p:cNvPr>
          <p:cNvPicPr>
            <a:picLocks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960437" y="0"/>
            <a:ext cx="6858000" cy="5143500"/>
          </a:xfrm>
        </p:spPr>
      </p:pic>
    </p:spTree>
    <p:extLst>
      <p:ext uri="{BB962C8B-B14F-4D97-AF65-F5344CB8AC3E}">
        <p14:creationId xmlns:p14="http://schemas.microsoft.com/office/powerpoint/2010/main" val="832021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7961589-F114-49E4-BCEB-6A2340E30269}"/>
              </a:ext>
            </a:extLst>
          </p:cNvPr>
          <p:cNvSpPr>
            <a:spLocks noGrp="1" noChangeArrowheads="1"/>
          </p:cNvSpPr>
          <p:nvPr>
            <p:ph type="subTitle" idx="1"/>
          </p:nvPr>
        </p:nvSpPr>
        <p:spPr>
          <a:xfrm>
            <a:off x="427037" y="0"/>
            <a:ext cx="8001000" cy="5143500"/>
          </a:xfrm>
        </p:spPr>
        <p:txBody>
          <a:bodyPr/>
          <a:lstStyle/>
          <a:p>
            <a:pPr algn="l">
              <a:spcBef>
                <a:spcPct val="0"/>
              </a:spcBef>
            </a:pPr>
            <a:r>
              <a:rPr lang="en-US" altLang="en-US" sz="3600" dirty="0">
                <a:latin typeface="Arial Rounded MT Bold" panose="020F0704030504030204" pitchFamily="34" charset="0"/>
                <a:cs typeface="Vilna" pitchFamily="2" charset="-79"/>
              </a:rPr>
              <a:t>This Son is the radiance of, literally, “the glory,” best rendered Jewishly as the </a:t>
            </a:r>
            <a:r>
              <a:rPr lang="en-US" altLang="en-US" sz="3600" dirty="0" err="1">
                <a:latin typeface="Arial Rounded MT Bold" panose="020F0704030504030204" pitchFamily="34" charset="0"/>
                <a:cs typeface="Vilna" pitchFamily="2" charset="-79"/>
              </a:rPr>
              <a:t>Sh’khinah</a:t>
            </a:r>
            <a:r>
              <a:rPr lang="en-US" altLang="en-US" sz="3600" dirty="0">
                <a:latin typeface="Arial Rounded MT Bold" panose="020F0704030504030204" pitchFamily="34" charset="0"/>
                <a:cs typeface="Vilna" pitchFamily="2" charset="-79"/>
              </a:rPr>
              <a:t>, which the Encyclopedia Judaica article on it </a:t>
            </a:r>
            <a:r>
              <a:rPr lang="en-US" altLang="en-US" sz="1800" dirty="0">
                <a:latin typeface="Arial Rounded MT Bold" panose="020F0704030504030204" pitchFamily="34" charset="0"/>
                <a:cs typeface="Vilna" pitchFamily="2" charset="-79"/>
              </a:rPr>
              <a:t>(Volume 14, pp. 1349–1351)</a:t>
            </a:r>
            <a:r>
              <a:rPr lang="en-US" altLang="en-US" sz="3600" dirty="0">
                <a:latin typeface="Arial Rounded MT Bold" panose="020F0704030504030204" pitchFamily="34" charset="0"/>
                <a:cs typeface="Vilna" pitchFamily="2" charset="-79"/>
              </a:rPr>
              <a:t> defines as </a:t>
            </a:r>
          </a:p>
          <a:p>
            <a:pPr algn="l">
              <a:spcBef>
                <a:spcPct val="0"/>
              </a:spcBef>
            </a:pPr>
            <a:r>
              <a:rPr lang="en-US" altLang="en-US" sz="3600" dirty="0">
                <a:latin typeface="Arial Rounded MT Bold" panose="020F0704030504030204" pitchFamily="34" charset="0"/>
                <a:cs typeface="Vilna" pitchFamily="2" charset="-79"/>
              </a:rPr>
              <a:t>“the Divine Presence, the numinous immanence of God in the world, … a revelation of the holy in the midst of the profane ….”</a:t>
            </a:r>
          </a:p>
        </p:txBody>
      </p:sp>
    </p:spTree>
    <p:extLst>
      <p:ext uri="{BB962C8B-B14F-4D97-AF65-F5344CB8AC3E}">
        <p14:creationId xmlns:p14="http://schemas.microsoft.com/office/powerpoint/2010/main" val="3615668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303C0A77-BF90-4BAB-AF24-93B269013B9F}"/>
              </a:ext>
            </a:extLst>
          </p:cNvPr>
          <p:cNvSpPr>
            <a:spLocks noGrp="1" noChangeArrowheads="1"/>
          </p:cNvSpPr>
          <p:nvPr>
            <p:ph type="subTitle" idx="1"/>
          </p:nvPr>
        </p:nvSpPr>
        <p:spPr>
          <a:xfrm>
            <a:off x="274637" y="0"/>
            <a:ext cx="8229600" cy="5143500"/>
          </a:xfrm>
        </p:spPr>
        <p:txBody>
          <a:bodyPr/>
          <a:lstStyle/>
          <a:p>
            <a:pPr algn="l">
              <a:spcBef>
                <a:spcPct val="0"/>
              </a:spcBef>
            </a:pPr>
            <a:r>
              <a:rPr lang="en-US" altLang="en-US" dirty="0">
                <a:latin typeface="Arial Rounded MT Bold" panose="020F0704030504030204" pitchFamily="34" charset="0"/>
                <a:cs typeface="Vilna" pitchFamily="2" charset="-79"/>
              </a:rPr>
              <a:t>“According to </a:t>
            </a:r>
            <a:r>
              <a:rPr lang="en-US" altLang="en-US" dirty="0" err="1">
                <a:latin typeface="Arial Rounded MT Bold" panose="020F0704030504030204" pitchFamily="34" charset="0"/>
                <a:cs typeface="Vilna" pitchFamily="2" charset="-79"/>
              </a:rPr>
              <a:t>Saadiah</a:t>
            </a:r>
            <a:r>
              <a:rPr lang="en-US" altLang="en-US" dirty="0">
                <a:latin typeface="Arial Rounded MT Bold" panose="020F0704030504030204" pitchFamily="34" charset="0"/>
                <a:cs typeface="Vilna" pitchFamily="2" charset="-79"/>
              </a:rPr>
              <a:t> Gaon [882–942 </a:t>
            </a:r>
            <a:r>
              <a:rPr lang="en-US" altLang="en-US" dirty="0" err="1">
                <a:latin typeface="Arial Rounded MT Bold" panose="020F0704030504030204" pitchFamily="34" charset="0"/>
                <a:cs typeface="Vilna" pitchFamily="2" charset="-79"/>
              </a:rPr>
              <a:t>c.e</a:t>
            </a:r>
            <a:r>
              <a:rPr lang="en-US" altLang="en-US" dirty="0">
                <a:latin typeface="Arial Rounded MT Bold" panose="020F0704030504030204" pitchFamily="34" charset="0"/>
                <a:cs typeface="Vilna" pitchFamily="2" charset="-79"/>
              </a:rPr>
              <a:t>.], the </a:t>
            </a:r>
            <a:r>
              <a:rPr lang="en-US" altLang="en-US" dirty="0" err="1">
                <a:latin typeface="Arial Rounded MT Bold" panose="020F0704030504030204" pitchFamily="34" charset="0"/>
                <a:cs typeface="Vilna" pitchFamily="2" charset="-79"/>
              </a:rPr>
              <a:t>Shekhinah</a:t>
            </a:r>
            <a:r>
              <a:rPr lang="en-US" altLang="en-US" dirty="0">
                <a:latin typeface="Arial Rounded MT Bold" panose="020F0704030504030204" pitchFamily="34" charset="0"/>
                <a:cs typeface="Vilna" pitchFamily="2" charset="-79"/>
              </a:rPr>
              <a:t> is identical with </a:t>
            </a:r>
            <a:r>
              <a:rPr lang="en-US" altLang="en-US" dirty="0" err="1">
                <a:latin typeface="Arial Rounded MT Bold" panose="020F0704030504030204" pitchFamily="34" charset="0"/>
                <a:cs typeface="Vilna" pitchFamily="2" charset="-79"/>
              </a:rPr>
              <a:t>kevod</a:t>
            </a:r>
            <a:r>
              <a:rPr lang="en-US" altLang="en-US" dirty="0">
                <a:latin typeface="Arial Rounded MT Bold" panose="020F0704030504030204" pitchFamily="34" charset="0"/>
                <a:cs typeface="Vilna" pitchFamily="2" charset="-79"/>
              </a:rPr>
              <a:t> ha-Shem (‘the glory of God’), which served as an intermediary between God and man during the prophetic experience. </a:t>
            </a:r>
          </a:p>
        </p:txBody>
      </p:sp>
    </p:spTree>
    <p:extLst>
      <p:ext uri="{BB962C8B-B14F-4D97-AF65-F5344CB8AC3E}">
        <p14:creationId xmlns:p14="http://schemas.microsoft.com/office/powerpoint/2010/main" val="3825883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303C0A77-BF90-4BAB-AF24-93B269013B9F}"/>
              </a:ext>
            </a:extLst>
          </p:cNvPr>
          <p:cNvSpPr>
            <a:spLocks noGrp="1" noChangeArrowheads="1"/>
          </p:cNvSpPr>
          <p:nvPr>
            <p:ph type="subTitle" idx="1"/>
          </p:nvPr>
        </p:nvSpPr>
        <p:spPr>
          <a:xfrm>
            <a:off x="274637" y="0"/>
            <a:ext cx="8229600" cy="5143500"/>
          </a:xfrm>
        </p:spPr>
        <p:txBody>
          <a:bodyPr/>
          <a:lstStyle/>
          <a:p>
            <a:pPr algn="l">
              <a:spcBef>
                <a:spcPct val="0"/>
              </a:spcBef>
            </a:pPr>
            <a:r>
              <a:rPr lang="en-US" altLang="en-US" dirty="0">
                <a:latin typeface="Arial Rounded MT Bold" panose="020F0704030504030204" pitchFamily="34" charset="0"/>
                <a:cs typeface="Vilna" pitchFamily="2" charset="-79"/>
              </a:rPr>
              <a:t>He suggests that the ‘glory of God’ is the biblical term, and </a:t>
            </a:r>
            <a:r>
              <a:rPr lang="en-US" altLang="en-US" dirty="0" err="1">
                <a:latin typeface="Arial Rounded MT Bold" panose="020F0704030504030204" pitchFamily="34" charset="0"/>
                <a:cs typeface="Vilna" pitchFamily="2" charset="-79"/>
              </a:rPr>
              <a:t>Shekhinah</a:t>
            </a:r>
            <a:r>
              <a:rPr lang="en-US" altLang="en-US" dirty="0">
                <a:latin typeface="Arial Rounded MT Bold" panose="020F0704030504030204" pitchFamily="34" charset="0"/>
                <a:cs typeface="Vilna" pitchFamily="2" charset="-79"/>
              </a:rPr>
              <a:t> the </a:t>
            </a:r>
            <a:r>
              <a:rPr lang="en-US" altLang="en-US" dirty="0" err="1">
                <a:latin typeface="Arial Rounded MT Bold" panose="020F0704030504030204" pitchFamily="34" charset="0"/>
                <a:cs typeface="Vilna" pitchFamily="2" charset="-79"/>
              </a:rPr>
              <a:t>talmudic</a:t>
            </a:r>
            <a:r>
              <a:rPr lang="en-US" altLang="en-US" dirty="0">
                <a:latin typeface="Arial Rounded MT Bold" panose="020F0704030504030204" pitchFamily="34" charset="0"/>
                <a:cs typeface="Vilna" pitchFamily="2" charset="-79"/>
              </a:rPr>
              <a:t> term for the created splendor of light which acts as an intermediary between God and man, and which </a:t>
            </a:r>
            <a:r>
              <a:rPr lang="en-US" altLang="en-US" dirty="0">
                <a:solidFill>
                  <a:srgbClr val="FFFF99"/>
                </a:solidFill>
                <a:latin typeface="Arial Rounded MT Bold" panose="020F0704030504030204" pitchFamily="34" charset="0"/>
                <a:cs typeface="Vilna" pitchFamily="2" charset="-79"/>
              </a:rPr>
              <a:t>sometimes takes on human form. </a:t>
            </a:r>
          </a:p>
        </p:txBody>
      </p:sp>
    </p:spTree>
    <p:extLst>
      <p:ext uri="{BB962C8B-B14F-4D97-AF65-F5344CB8AC3E}">
        <p14:creationId xmlns:p14="http://schemas.microsoft.com/office/powerpoint/2010/main" val="478417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F48B9FBD-BC11-4906-8E12-A50B6D6288A9}"/>
              </a:ext>
            </a:extLst>
          </p:cNvPr>
          <p:cNvSpPr>
            <a:spLocks noGrp="1" noChangeArrowheads="1"/>
          </p:cNvSpPr>
          <p:nvPr>
            <p:ph type="subTitle" idx="1"/>
          </p:nvPr>
        </p:nvSpPr>
        <p:spPr>
          <a:xfrm>
            <a:off x="350837" y="0"/>
            <a:ext cx="8153400" cy="5143500"/>
          </a:xfrm>
        </p:spPr>
        <p:txBody>
          <a:bodyPr/>
          <a:lstStyle/>
          <a:p>
            <a:pPr algn="l">
              <a:spcBef>
                <a:spcPct val="0"/>
              </a:spcBef>
            </a:pPr>
            <a:r>
              <a:rPr lang="en-US" altLang="en-US" dirty="0">
                <a:latin typeface="Arial Rounded MT Bold" panose="020F0704030504030204" pitchFamily="34" charset="0"/>
                <a:cs typeface="Vilna" pitchFamily="2" charset="-79"/>
              </a:rPr>
              <a:t>Thus when Moses asked to see the glory of God, he was shown the </a:t>
            </a:r>
            <a:r>
              <a:rPr lang="en-US" altLang="en-US" dirty="0" err="1">
                <a:latin typeface="Arial Rounded MT Bold" panose="020F0704030504030204" pitchFamily="34" charset="0"/>
                <a:cs typeface="Vilna" pitchFamily="2" charset="-79"/>
              </a:rPr>
              <a:t>Shekhinah</a:t>
            </a:r>
            <a:r>
              <a:rPr lang="en-US" altLang="en-US" dirty="0">
                <a:latin typeface="Arial Rounded MT Bold" panose="020F0704030504030204" pitchFamily="34" charset="0"/>
                <a:cs typeface="Vilna" pitchFamily="2" charset="-79"/>
              </a:rPr>
              <a:t>, and when the prophets in their visions saw God in human likeness, what they actually saw was not God Himself but the </a:t>
            </a:r>
            <a:r>
              <a:rPr lang="en-US" altLang="en-US" dirty="0" err="1">
                <a:latin typeface="Arial Rounded MT Bold" panose="020F0704030504030204" pitchFamily="34" charset="0"/>
                <a:cs typeface="Vilna" pitchFamily="2" charset="-79"/>
              </a:rPr>
              <a:t>Shekhinah</a:t>
            </a:r>
            <a:endParaRPr lang="en-US" altLang="en-US" dirty="0">
              <a:latin typeface="Arial Rounded MT Bold" panose="020F0704030504030204" pitchFamily="34" charset="0"/>
              <a:cs typeface="Vilna" pitchFamily="2" charset="-79"/>
            </a:endParaRPr>
          </a:p>
          <a:p>
            <a:pPr algn="l">
              <a:lnSpc>
                <a:spcPct val="80000"/>
              </a:lnSpc>
              <a:spcBef>
                <a:spcPct val="0"/>
              </a:spcBef>
            </a:pPr>
            <a:r>
              <a:rPr lang="en-US" altLang="en-US" sz="3600" dirty="0">
                <a:latin typeface="Arial Rounded MT Bold" panose="020F0704030504030204" pitchFamily="34" charset="0"/>
                <a:cs typeface="Vilna" pitchFamily="2" charset="-79"/>
              </a:rPr>
              <a:t> </a:t>
            </a:r>
            <a:endParaRPr lang="en-US" altLang="en-US" sz="2700" dirty="0">
              <a:latin typeface="Arial Rounded MT Bold" panose="020F0704030504030204" pitchFamily="34" charset="0"/>
              <a:cs typeface="Vilna" pitchFamily="2" charset="-79"/>
            </a:endParaRPr>
          </a:p>
        </p:txBody>
      </p:sp>
    </p:spTree>
    <p:extLst>
      <p:ext uri="{BB962C8B-B14F-4D97-AF65-F5344CB8AC3E}">
        <p14:creationId xmlns:p14="http://schemas.microsoft.com/office/powerpoint/2010/main" val="444504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Yeshua IS the </a:t>
            </a:r>
            <a:r>
              <a:rPr lang="en-US" dirty="0" err="1"/>
              <a:t>Shekhinah</a:t>
            </a:r>
            <a:r>
              <a:rPr lang="en-US" dirty="0"/>
              <a:t>, the Word, the </a:t>
            </a:r>
            <a:r>
              <a:rPr lang="en-US" dirty="0" err="1"/>
              <a:t>Davar</a:t>
            </a:r>
            <a:r>
              <a:rPr lang="en-US" dirty="0"/>
              <a:t>, the </a:t>
            </a:r>
            <a:r>
              <a:rPr lang="en-US" dirty="0" err="1"/>
              <a:t>Memra</a:t>
            </a:r>
            <a:r>
              <a:rPr lang="en-US" dirty="0"/>
              <a:t>, the Logos.  </a:t>
            </a:r>
          </a:p>
        </p:txBody>
      </p:sp>
    </p:spTree>
    <p:extLst>
      <p:ext uri="{BB962C8B-B14F-4D97-AF65-F5344CB8AC3E}">
        <p14:creationId xmlns:p14="http://schemas.microsoft.com/office/powerpoint/2010/main" val="124178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The Father’s great risky plan, that people will see His glory in Yeshua, and repent.</a:t>
            </a:r>
          </a:p>
          <a:p>
            <a:pPr algn="l"/>
            <a:endParaRPr lang="en-US" dirty="0"/>
          </a:p>
        </p:txBody>
      </p:sp>
    </p:spTree>
    <p:extLst>
      <p:ext uri="{BB962C8B-B14F-4D97-AF65-F5344CB8AC3E}">
        <p14:creationId xmlns:p14="http://schemas.microsoft.com/office/powerpoint/2010/main" val="2529544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2 Cor 4.6</a:t>
            </a:r>
            <a:r>
              <a:rPr lang="en-US" b="1" baseline="30000" dirty="0"/>
              <a:t> </a:t>
            </a:r>
            <a:r>
              <a:rPr lang="en-US" dirty="0"/>
              <a:t>For God, who said, “Let light shine out of darkness,” is the One who has shone in our hearts, to give the light of the knowledge of the glory of God in the face of Messiah Yeshua.</a:t>
            </a:r>
          </a:p>
        </p:txBody>
      </p:sp>
    </p:spTree>
    <p:extLst>
      <p:ext uri="{BB962C8B-B14F-4D97-AF65-F5344CB8AC3E}">
        <p14:creationId xmlns:p14="http://schemas.microsoft.com/office/powerpoint/2010/main" val="105713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2 Cor 3.15-16 </a:t>
            </a:r>
            <a:r>
              <a:rPr lang="en-US" b="1" baseline="30000" dirty="0"/>
              <a:t> </a:t>
            </a:r>
            <a:r>
              <a:rPr lang="en-US" dirty="0"/>
              <a:t>For we are the aroma of Messiah to God, among those who are being saved and those who are perishing — to the one an aroma from death to death, to the other an aroma from life to life.</a:t>
            </a:r>
          </a:p>
        </p:txBody>
      </p:sp>
    </p:spTree>
    <p:extLst>
      <p:ext uri="{BB962C8B-B14F-4D97-AF65-F5344CB8AC3E}">
        <p14:creationId xmlns:p14="http://schemas.microsoft.com/office/powerpoint/2010/main" val="27187517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err="1"/>
              <a:t>Yeshayahu</a:t>
            </a:r>
            <a:r>
              <a:rPr lang="en-US" baseline="30000" dirty="0"/>
              <a:t>/Is 53.1-4 </a:t>
            </a:r>
            <a:r>
              <a:rPr lang="en-US" dirty="0"/>
              <a:t>‘Who has believed our report?</a:t>
            </a:r>
            <a:r>
              <a:rPr lang="en-US" baseline="30000" dirty="0"/>
              <a:t> </a:t>
            </a:r>
            <a:r>
              <a:rPr lang="en-US" dirty="0"/>
              <a:t>To whom is the arm of </a:t>
            </a:r>
            <a:r>
              <a:rPr lang="en-US" cap="small" dirty="0" err="1"/>
              <a:t>Adoni</a:t>
            </a:r>
            <a:r>
              <a:rPr lang="en-US" dirty="0"/>
              <a:t> revealed? For He grew up before Him like a tender shoot, like a root out of dry ground. He had no form or majesty that we should look at Him, nor beauty that we should desire Him. </a:t>
            </a:r>
          </a:p>
        </p:txBody>
      </p:sp>
    </p:spTree>
    <p:extLst>
      <p:ext uri="{BB962C8B-B14F-4D97-AF65-F5344CB8AC3E}">
        <p14:creationId xmlns:p14="http://schemas.microsoft.com/office/powerpoint/2010/main" val="3752510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Did you know that:</a:t>
            </a:r>
          </a:p>
          <a:p>
            <a:pPr algn="l"/>
            <a:r>
              <a:rPr lang="en-US" dirty="0"/>
              <a:t>Before he got married, Boaz in the Bible was merciless, cruel, heartless, cold-blooded, harsh, callous, unforgiving, uncaring,    uncharitable</a:t>
            </a:r>
          </a:p>
          <a:p>
            <a:pPr algn="l"/>
            <a:r>
              <a:rPr lang="en-US" dirty="0"/>
              <a:t>Can I prove it?</a:t>
            </a:r>
          </a:p>
        </p:txBody>
      </p:sp>
    </p:spTree>
    <p:extLst>
      <p:ext uri="{BB962C8B-B14F-4D97-AF65-F5344CB8AC3E}">
        <p14:creationId xmlns:p14="http://schemas.microsoft.com/office/powerpoint/2010/main" val="1382128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baseline="30000" dirty="0" err="1"/>
              <a:t>Yeshayahu</a:t>
            </a:r>
            <a:r>
              <a:rPr lang="en-US" baseline="30000" dirty="0"/>
              <a:t>/Is 53.1-4 </a:t>
            </a:r>
            <a:r>
              <a:rPr lang="en-US" dirty="0"/>
              <a:t>He was </a:t>
            </a:r>
            <a:r>
              <a:rPr lang="en-US" dirty="0">
                <a:solidFill>
                  <a:srgbClr val="FFFF99"/>
                </a:solidFill>
              </a:rPr>
              <a:t>despised and rejected by men,</a:t>
            </a:r>
            <a:r>
              <a:rPr lang="en-US" dirty="0"/>
              <a:t> a man of sorrows, acquainted with grief, One from whom people hide their faces. He was despised, and we did not esteem Him.</a:t>
            </a:r>
            <a:r>
              <a:rPr lang="en-US" baseline="30000" dirty="0"/>
              <a:t> </a:t>
            </a:r>
            <a:r>
              <a:rPr lang="en-US" dirty="0">
                <a:solidFill>
                  <a:srgbClr val="FFFF99"/>
                </a:solidFill>
              </a:rPr>
              <a:t>Surely He has borne our griefs and carried our pains.  </a:t>
            </a:r>
            <a:r>
              <a:rPr lang="en-US" dirty="0"/>
              <a:t>Yet we esteemed Him stricken, struck by God, and afflicted.</a:t>
            </a:r>
          </a:p>
        </p:txBody>
      </p:sp>
    </p:spTree>
    <p:extLst>
      <p:ext uri="{BB962C8B-B14F-4D97-AF65-F5344CB8AC3E}">
        <p14:creationId xmlns:p14="http://schemas.microsoft.com/office/powerpoint/2010/main" val="1690460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sz="3900" dirty="0"/>
              <a:t>According to the grace of God which is given to me, as a wise master builder, I have laid the </a:t>
            </a:r>
            <a:r>
              <a:rPr lang="en-US" sz="3900" u="sng" dirty="0"/>
              <a:t>foundation</a:t>
            </a:r>
            <a:r>
              <a:rPr lang="en-US" sz="3900" dirty="0"/>
              <a:t>, and another builds thereon. But let every man take heed how he builds thereupon. For other </a:t>
            </a:r>
            <a:r>
              <a:rPr lang="en-US" sz="3900" u="sng" dirty="0"/>
              <a:t>foundation</a:t>
            </a:r>
            <a:r>
              <a:rPr lang="en-US" sz="3900" dirty="0"/>
              <a:t> can no man lay than that is laid, which is Yeshua the Messiah.</a:t>
            </a:r>
            <a:r>
              <a:rPr lang="en-US" baseline="30000" dirty="0"/>
              <a:t> I Cor. 3:10-11</a:t>
            </a:r>
          </a:p>
        </p:txBody>
      </p:sp>
    </p:spTree>
    <p:extLst>
      <p:ext uri="{BB962C8B-B14F-4D97-AF65-F5344CB8AC3E}">
        <p14:creationId xmlns:p14="http://schemas.microsoft.com/office/powerpoint/2010/main" val="7733921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In Greek, </a:t>
            </a:r>
            <a:r>
              <a:rPr lang="en-US" dirty="0" err="1"/>
              <a:t>τίθημι</a:t>
            </a:r>
            <a:r>
              <a:rPr lang="en-US" dirty="0"/>
              <a:t> (</a:t>
            </a:r>
            <a:r>
              <a:rPr lang="en-US" dirty="0" err="1"/>
              <a:t>tithēmi</a:t>
            </a:r>
            <a:r>
              <a:rPr lang="en-US" dirty="0"/>
              <a:t>) is the same word used for laying a foundation as for laying down one's life. It can also mean to sacrifice, to adopt (literally to place, appoint or set as a son) -</a:t>
            </a:r>
            <a:r>
              <a:rPr lang="en-US" dirty="0" err="1"/>
              <a:t>υἱοθεσί</a:t>
            </a:r>
            <a:r>
              <a:rPr lang="en-US" dirty="0"/>
              <a:t>α/uihothesia. The sacrifice of Yeshua and laying a foundation are connected.</a:t>
            </a:r>
          </a:p>
        </p:txBody>
      </p:sp>
    </p:spTree>
    <p:extLst>
      <p:ext uri="{BB962C8B-B14F-4D97-AF65-F5344CB8AC3E}">
        <p14:creationId xmlns:p14="http://schemas.microsoft.com/office/powerpoint/2010/main" val="36376647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20000"/>
          </a:bodyPr>
          <a:lstStyle/>
          <a:p>
            <a:pPr algn="l"/>
            <a:r>
              <a:rPr lang="en-US" dirty="0"/>
              <a:t>Greater love has no man than this, that a man </a:t>
            </a:r>
            <a:r>
              <a:rPr lang="en-US" u="sng" dirty="0"/>
              <a:t>lay down his life</a:t>
            </a:r>
            <a:r>
              <a:rPr lang="en-US" dirty="0"/>
              <a:t> for his </a:t>
            </a:r>
            <a:r>
              <a:rPr lang="en-US" dirty="0" err="1"/>
              <a:t>friends.</a:t>
            </a:r>
            <a:r>
              <a:rPr lang="en-US" baseline="30000" dirty="0" err="1"/>
              <a:t>John</a:t>
            </a:r>
            <a:r>
              <a:rPr lang="en-US" baseline="30000" dirty="0"/>
              <a:t> 15:13</a:t>
            </a:r>
          </a:p>
          <a:p>
            <a:pPr algn="l"/>
            <a:r>
              <a:rPr lang="en-US" dirty="0"/>
              <a:t>Yeshua laid down His life. This is the foundation of our faith. This is how we lay a foundation. </a:t>
            </a:r>
            <a:r>
              <a:rPr lang="en-US" dirty="0">
                <a:solidFill>
                  <a:srgbClr val="FFFF99"/>
                </a:solidFill>
              </a:rPr>
              <a:t>We must do the same. No other foundation can be laid. Laying a foundation always involves laying down our own lives, as He did.</a:t>
            </a:r>
          </a:p>
          <a:p>
            <a:pPr algn="l"/>
            <a:endParaRPr lang="en-US" dirty="0"/>
          </a:p>
        </p:txBody>
      </p:sp>
    </p:spTree>
    <p:extLst>
      <p:ext uri="{BB962C8B-B14F-4D97-AF65-F5344CB8AC3E}">
        <p14:creationId xmlns:p14="http://schemas.microsoft.com/office/powerpoint/2010/main" val="16483062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G-d’s risky plan, that Messiah’s loving salvation might be rejected, was overcome by the Resurrection. </a:t>
            </a:r>
          </a:p>
          <a:p>
            <a:pPr algn="l"/>
            <a:r>
              <a:rPr lang="en-US" dirty="0"/>
              <a:t>We have the same calling…</a:t>
            </a:r>
          </a:p>
          <a:p>
            <a:pPr algn="l"/>
            <a:r>
              <a:rPr lang="en-US" baseline="30000" dirty="0"/>
              <a:t>1 Cor 13.4 </a:t>
            </a:r>
            <a:r>
              <a:rPr lang="en-US" dirty="0"/>
              <a:t>Love suffers long… </a:t>
            </a:r>
          </a:p>
        </p:txBody>
      </p:sp>
    </p:spTree>
    <p:extLst>
      <p:ext uri="{BB962C8B-B14F-4D97-AF65-F5344CB8AC3E}">
        <p14:creationId xmlns:p14="http://schemas.microsoft.com/office/powerpoint/2010/main" val="2717579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altLang="en-US" baseline="30000" dirty="0" err="1">
                <a:solidFill>
                  <a:srgbClr val="FFFF00"/>
                </a:solidFill>
              </a:rPr>
              <a:t>Mattityahu</a:t>
            </a:r>
            <a:r>
              <a:rPr lang="en-US" altLang="en-US" baseline="30000" dirty="0">
                <a:solidFill>
                  <a:srgbClr val="FFFF00"/>
                </a:solidFill>
              </a:rPr>
              <a:t> (Matthew) 21:43, 45</a:t>
            </a:r>
            <a:r>
              <a:rPr lang="en-US" dirty="0"/>
              <a:t> Therefore, I tell you that the Kingdom of God will be taken away from you and given to the kind of people that will produce its fruit!"…As the head </a:t>
            </a:r>
            <a:r>
              <a:rPr lang="en-US" dirty="0" err="1"/>
              <a:t>cohanim</a:t>
            </a:r>
            <a:r>
              <a:rPr lang="en-US" dirty="0"/>
              <a:t> and the </a:t>
            </a:r>
            <a:r>
              <a:rPr lang="en-US" dirty="0" err="1"/>
              <a:t>P'rushim</a:t>
            </a:r>
            <a:r>
              <a:rPr lang="en-US" dirty="0"/>
              <a:t> listened to his stories, they saw that he was speaking about them. </a:t>
            </a:r>
          </a:p>
        </p:txBody>
      </p:sp>
    </p:spTree>
    <p:extLst>
      <p:ext uri="{BB962C8B-B14F-4D97-AF65-F5344CB8AC3E}">
        <p14:creationId xmlns:p14="http://schemas.microsoft.com/office/powerpoint/2010/main" val="20584594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Not addressed to Israel, but to leaders.</a:t>
            </a:r>
          </a:p>
          <a:p>
            <a:pPr algn="l"/>
            <a:r>
              <a:rPr lang="en-US" dirty="0"/>
              <a:t>Note “bookend”</a:t>
            </a:r>
          </a:p>
        </p:txBody>
      </p:sp>
    </p:spTree>
    <p:extLst>
      <p:ext uri="{BB962C8B-B14F-4D97-AF65-F5344CB8AC3E}">
        <p14:creationId xmlns:p14="http://schemas.microsoft.com/office/powerpoint/2010/main" val="9167027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00"/>
                </a:solidFill>
              </a:rPr>
              <a:t>Mattityahu</a:t>
            </a:r>
            <a:r>
              <a:rPr lang="en-US" altLang="en-US" baseline="30000" dirty="0">
                <a:solidFill>
                  <a:srgbClr val="FFFF00"/>
                </a:solidFill>
              </a:rPr>
              <a:t> (Matthew) 21:23</a:t>
            </a:r>
            <a:r>
              <a:rPr lang="en-US" dirty="0"/>
              <a:t>  He went into the Temple area; and as he was teaching, the head </a:t>
            </a:r>
            <a:r>
              <a:rPr lang="en-US" dirty="0" err="1">
                <a:solidFill>
                  <a:srgbClr val="FFFF99"/>
                </a:solidFill>
              </a:rPr>
              <a:t>cohanim</a:t>
            </a:r>
            <a:r>
              <a:rPr lang="en-US" dirty="0">
                <a:solidFill>
                  <a:srgbClr val="FFFF99"/>
                </a:solidFill>
              </a:rPr>
              <a:t> and the elders of the people </a:t>
            </a:r>
            <a:r>
              <a:rPr lang="en-US" dirty="0"/>
              <a:t>approached him and demanded, "What </a:t>
            </a:r>
            <a:r>
              <a:rPr lang="en-US" dirty="0" err="1"/>
              <a:t>s'mikhah</a:t>
            </a:r>
            <a:r>
              <a:rPr lang="en-US" dirty="0"/>
              <a:t> do you have that authorizes you to do these things? </a:t>
            </a:r>
          </a:p>
        </p:txBody>
      </p:sp>
    </p:spTree>
    <p:extLst>
      <p:ext uri="{BB962C8B-B14F-4D97-AF65-F5344CB8AC3E}">
        <p14:creationId xmlns:p14="http://schemas.microsoft.com/office/powerpoint/2010/main" val="26463118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  Mtt.21.42 </a:t>
            </a:r>
            <a:r>
              <a:rPr lang="en-US" dirty="0"/>
              <a:t>Yeshua said to them, “Haven’t you ever read in the </a:t>
            </a:r>
            <a:r>
              <a:rPr lang="en-US" i="1" dirty="0" err="1"/>
              <a:t>Tanakh</a:t>
            </a:r>
            <a:r>
              <a:rPr lang="en-US" dirty="0"/>
              <a:t>, ‘The very rock which the builders </a:t>
            </a:r>
            <a:r>
              <a:rPr lang="en-US" dirty="0">
                <a:solidFill>
                  <a:srgbClr val="FFFF99"/>
                </a:solidFill>
              </a:rPr>
              <a:t>rejected</a:t>
            </a:r>
            <a:r>
              <a:rPr lang="en-US" dirty="0"/>
              <a:t> has become the cornerstone! This has come from </a:t>
            </a:r>
            <a:r>
              <a:rPr lang="en-US" cap="small" dirty="0" err="1"/>
              <a:t>Adoni</a:t>
            </a:r>
            <a:r>
              <a:rPr lang="en-US" dirty="0"/>
              <a:t>, and in our eyes it is amazing’?</a:t>
            </a:r>
          </a:p>
        </p:txBody>
      </p:sp>
    </p:spTree>
    <p:extLst>
      <p:ext uri="{BB962C8B-B14F-4D97-AF65-F5344CB8AC3E}">
        <p14:creationId xmlns:p14="http://schemas.microsoft.com/office/powerpoint/2010/main" val="7446107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Mtt.21.44</a:t>
            </a:r>
            <a:r>
              <a:rPr lang="en-US" dirty="0"/>
              <a:t>: Whoever falls on this stone will be broken in pieces; but if it falls on him, he will be crushed to powder!”</a:t>
            </a:r>
          </a:p>
        </p:txBody>
      </p:sp>
    </p:spTree>
    <p:extLst>
      <p:ext uri="{BB962C8B-B14F-4D97-AF65-F5344CB8AC3E}">
        <p14:creationId xmlns:p14="http://schemas.microsoft.com/office/powerpoint/2010/main" val="191395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r>
              <a:rPr lang="en-US" dirty="0"/>
              <a:t>He was Ruthless!</a:t>
            </a:r>
          </a:p>
        </p:txBody>
      </p:sp>
    </p:spTree>
    <p:extLst>
      <p:ext uri="{BB962C8B-B14F-4D97-AF65-F5344CB8AC3E}">
        <p14:creationId xmlns:p14="http://schemas.microsoft.com/office/powerpoint/2010/main" val="3107407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5" y="28575"/>
            <a:ext cx="8381999" cy="5143500"/>
          </a:xfrm>
        </p:spPr>
        <p:txBody>
          <a:bodyPr>
            <a:normAutofit/>
          </a:bodyPr>
          <a:lstStyle/>
          <a:p>
            <a:pPr algn="l"/>
            <a:r>
              <a:rPr lang="en-US" dirty="0"/>
              <a:t>“crushed to powder”</a:t>
            </a:r>
          </a:p>
          <a:p>
            <a:pPr algn="l"/>
            <a:r>
              <a:rPr lang="en-US" dirty="0"/>
              <a:t>After Weinstein: The Fallout for</a:t>
            </a:r>
            <a:br>
              <a:rPr lang="en-US" dirty="0"/>
            </a:br>
            <a:r>
              <a:rPr lang="en-US" dirty="0"/>
              <a:t>34 Men Accused of Sexual</a:t>
            </a:r>
            <a:br>
              <a:rPr lang="en-US" dirty="0"/>
            </a:br>
            <a:r>
              <a:rPr lang="en-US" dirty="0"/>
              <a:t>Misconduct, From Lewd Texts to Rape</a:t>
            </a:r>
          </a:p>
          <a:p>
            <a:pPr algn="l"/>
            <a:endParaRPr lang="en-US" dirty="0"/>
          </a:p>
        </p:txBody>
      </p:sp>
      <p:pic>
        <p:nvPicPr>
          <p:cNvPr id="12290" name="Picture 2" descr="https://static01.nyt.com/newsgraphics/2017/11/09/sexual-harrassment-claims/0d578a8e67dbe602400464774d341148838fa2b9/weinstein.jpg">
            <a:extLst>
              <a:ext uri="{FF2B5EF4-FFF2-40B4-BE49-F238E27FC236}">
                <a16:creationId xmlns:a16="http://schemas.microsoft.com/office/drawing/2014/main" id="{C59CCCEA-F995-4D28-8327-333A7D16C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7" y="2571750"/>
            <a:ext cx="249555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5116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Etiquette for behavior with the opposite gender</a:t>
            </a:r>
          </a:p>
          <a:p>
            <a:pPr marL="514350" indent="-514350" algn="l">
              <a:buFont typeface="+mj-lt"/>
              <a:buAutoNum type="arabicPeriod"/>
            </a:pPr>
            <a:r>
              <a:rPr lang="en-US" dirty="0"/>
              <a:t>Physical contact: shake hands or touch shoulder</a:t>
            </a:r>
          </a:p>
          <a:p>
            <a:pPr marL="514350" indent="-514350" algn="l">
              <a:buFont typeface="+mj-lt"/>
              <a:buAutoNum type="arabicPeriod"/>
            </a:pPr>
            <a:r>
              <a:rPr lang="en-US" dirty="0"/>
              <a:t>Never be alone nor communicate alone.</a:t>
            </a:r>
          </a:p>
          <a:p>
            <a:pPr marL="514350" indent="-514350" algn="l">
              <a:buFont typeface="+mj-lt"/>
              <a:buAutoNum type="arabicPeriod"/>
            </a:pPr>
            <a:r>
              <a:rPr lang="en-US" dirty="0"/>
              <a:t>Dress modestly. [doesn’t justify]</a:t>
            </a:r>
          </a:p>
        </p:txBody>
      </p:sp>
    </p:spTree>
    <p:extLst>
      <p:ext uri="{BB962C8B-B14F-4D97-AF65-F5344CB8AC3E}">
        <p14:creationId xmlns:p14="http://schemas.microsoft.com/office/powerpoint/2010/main" val="3619122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Mtt.21.44</a:t>
            </a:r>
            <a:r>
              <a:rPr lang="en-US" dirty="0"/>
              <a:t>: Whoever falls on this stone will be broken in pieces; but if it falls on him, he will be crushed to powder!”</a:t>
            </a:r>
          </a:p>
        </p:txBody>
      </p:sp>
    </p:spTree>
    <p:extLst>
      <p:ext uri="{BB962C8B-B14F-4D97-AF65-F5344CB8AC3E}">
        <p14:creationId xmlns:p14="http://schemas.microsoft.com/office/powerpoint/2010/main" val="3291072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r>
              <a:rPr lang="en-US" dirty="0"/>
              <a:t>News behind the news!</a:t>
            </a:r>
          </a:p>
        </p:txBody>
      </p:sp>
    </p:spTree>
    <p:extLst>
      <p:ext uri="{BB962C8B-B14F-4D97-AF65-F5344CB8AC3E}">
        <p14:creationId xmlns:p14="http://schemas.microsoft.com/office/powerpoint/2010/main" val="3002159038"/>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58161</TotalTime>
  <Words>2920</Words>
  <Application>Microsoft Office PowerPoint</Application>
  <PresentationFormat>Custom</PresentationFormat>
  <Paragraphs>438</Paragraphs>
  <Slides>82</Slides>
  <Notes>82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82</vt:i4>
      </vt:variant>
    </vt:vector>
  </HeadingPairs>
  <TitlesOfParts>
    <vt:vector size="89" baseType="lpstr">
      <vt:lpstr>Arial</vt:lpstr>
      <vt:lpstr>Arial Rounded MT Bold</vt:lpstr>
      <vt:lpstr>David</vt:lpstr>
      <vt:lpstr>Vilna</vt:lpstr>
      <vt:lpstr>1_Default Design</vt:lpstr>
      <vt:lpstr>136_Default Design</vt:lpstr>
      <vt:lpstr>128_Default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21:33</vt:lpstr>
      <vt:lpstr>PowerPoint Presentation</vt:lpstr>
      <vt:lpstr>Mattityahu (Matthew) 21:33</vt:lpstr>
      <vt:lpstr>PowerPoint Presentation</vt:lpstr>
      <vt:lpstr>PowerPoint Presentation</vt:lpstr>
      <vt:lpstr>Mattityahu (Matthew) 21:33</vt:lpstr>
      <vt:lpstr>Mattityahu (Matthew) 21:33</vt:lpstr>
      <vt:lpstr>PowerPoint Presentation</vt:lpstr>
      <vt:lpstr>PowerPoint Presentation</vt:lpstr>
      <vt:lpstr>Mattityahu (Matthew) 21:34</vt:lpstr>
      <vt:lpstr>PowerPoint Presentation</vt:lpstr>
      <vt:lpstr>PowerPoint Presentation</vt:lpstr>
      <vt:lpstr>Mattityahu (Matthew) 21:34</vt:lpstr>
      <vt:lpstr>Mattityahu (Matthew) 21:35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1503</cp:revision>
  <dcterms:created xsi:type="dcterms:W3CDTF">2006-04-21T19:34:43Z</dcterms:created>
  <dcterms:modified xsi:type="dcterms:W3CDTF">2017-12-02T14:40:48Z</dcterms:modified>
</cp:coreProperties>
</file>